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9" r:id="rId1"/>
  </p:sldMasterIdLst>
  <p:notesMasterIdLst>
    <p:notesMasterId r:id="rId31"/>
  </p:notesMasterIdLst>
  <p:sldIdLst>
    <p:sldId id="280" r:id="rId2"/>
    <p:sldId id="257" r:id="rId3"/>
    <p:sldId id="261" r:id="rId4"/>
    <p:sldId id="266" r:id="rId5"/>
    <p:sldId id="330" r:id="rId6"/>
    <p:sldId id="275" r:id="rId7"/>
    <p:sldId id="268" r:id="rId8"/>
    <p:sldId id="269" r:id="rId9"/>
    <p:sldId id="272" r:id="rId10"/>
    <p:sldId id="273" r:id="rId11"/>
    <p:sldId id="320" r:id="rId12"/>
    <p:sldId id="329" r:id="rId13"/>
    <p:sldId id="271" r:id="rId14"/>
    <p:sldId id="326" r:id="rId15"/>
    <p:sldId id="276" r:id="rId16"/>
    <p:sldId id="333" r:id="rId17"/>
    <p:sldId id="334" r:id="rId18"/>
    <p:sldId id="335" r:id="rId19"/>
    <p:sldId id="327" r:id="rId20"/>
    <p:sldId id="281" r:id="rId21"/>
    <p:sldId id="332" r:id="rId22"/>
    <p:sldId id="265" r:id="rId23"/>
    <p:sldId id="277" r:id="rId24"/>
    <p:sldId id="278" r:id="rId25"/>
    <p:sldId id="274" r:id="rId26"/>
    <p:sldId id="328" r:id="rId27"/>
    <p:sldId id="290" r:id="rId28"/>
    <p:sldId id="331" r:id="rId29"/>
    <p:sldId id="300" r:id="rId30"/>
  </p:sldIdLst>
  <p:sldSz cx="10080625" cy="7559675"/>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3"/>
    <p:restoredTop sz="94817"/>
  </p:normalViewPr>
  <p:slideViewPr>
    <p:cSldViewPr snapToGrid="0" snapToObjects="1">
      <p:cViewPr varScale="1">
        <p:scale>
          <a:sx n="78" d="100"/>
          <a:sy n="78" d="100"/>
        </p:scale>
        <p:origin x="17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fr-FR" sz="4400" b="0" strike="noStrike" spc="-1">
                <a:latin typeface="Arial"/>
              </a:rPr>
              <a:t>Cliquez pour déplacer la diapo</a:t>
            </a:r>
          </a:p>
        </p:txBody>
      </p:sp>
      <p:sp>
        <p:nvSpPr>
          <p:cNvPr id="82" name="PlaceHolder 2"/>
          <p:cNvSpPr>
            <a:spLocks noGrp="1"/>
          </p:cNvSpPr>
          <p:nvPr>
            <p:ph type="body"/>
          </p:nvPr>
        </p:nvSpPr>
        <p:spPr>
          <a:xfrm>
            <a:off x="756000" y="5078520"/>
            <a:ext cx="6047640" cy="4811040"/>
          </a:xfrm>
          <a:prstGeom prst="rect">
            <a:avLst/>
          </a:prstGeom>
        </p:spPr>
        <p:txBody>
          <a:bodyPr lIns="0" tIns="0" rIns="0" bIns="0"/>
          <a:lstStyle/>
          <a:p>
            <a:r>
              <a:rPr lang="fr-FR" sz="2000" b="0" strike="noStrike" spc="-1">
                <a:latin typeface="Arial"/>
              </a:rPr>
              <a:t>Cliquez pour modifier le format des notes</a:t>
            </a:r>
          </a:p>
        </p:txBody>
      </p:sp>
      <p:sp>
        <p:nvSpPr>
          <p:cNvPr id="83" name="PlaceHolder 3"/>
          <p:cNvSpPr>
            <a:spLocks noGrp="1"/>
          </p:cNvSpPr>
          <p:nvPr>
            <p:ph type="hdr"/>
          </p:nvPr>
        </p:nvSpPr>
        <p:spPr>
          <a:xfrm>
            <a:off x="0" y="0"/>
            <a:ext cx="3280680" cy="534240"/>
          </a:xfrm>
          <a:prstGeom prst="rect">
            <a:avLst/>
          </a:prstGeom>
        </p:spPr>
        <p:txBody>
          <a:bodyPr lIns="0" tIns="0" rIns="0" bIns="0"/>
          <a:lstStyle/>
          <a:p>
            <a:r>
              <a:rPr lang="fr-FR" sz="1400" b="0" strike="noStrike" spc="-1">
                <a:latin typeface="Times New Roman"/>
              </a:rPr>
              <a:t> </a:t>
            </a:r>
          </a:p>
        </p:txBody>
      </p:sp>
      <p:sp>
        <p:nvSpPr>
          <p:cNvPr id="84" name="PlaceHolder 4"/>
          <p:cNvSpPr>
            <a:spLocks noGrp="1"/>
          </p:cNvSpPr>
          <p:nvPr>
            <p:ph type="dt"/>
          </p:nvPr>
        </p:nvSpPr>
        <p:spPr>
          <a:xfrm>
            <a:off x="4278960" y="0"/>
            <a:ext cx="3280680" cy="534240"/>
          </a:xfrm>
          <a:prstGeom prst="rect">
            <a:avLst/>
          </a:prstGeom>
        </p:spPr>
        <p:txBody>
          <a:bodyPr lIns="0" tIns="0" rIns="0" bIns="0"/>
          <a:lstStyle/>
          <a:p>
            <a:pPr algn="r"/>
            <a:r>
              <a:rPr lang="fr-FR" sz="1400" b="0" strike="noStrike" spc="-1">
                <a:latin typeface="Times New Roman"/>
              </a:rPr>
              <a:t> </a:t>
            </a:r>
          </a:p>
        </p:txBody>
      </p:sp>
      <p:sp>
        <p:nvSpPr>
          <p:cNvPr id="85" name="PlaceHolder 5"/>
          <p:cNvSpPr>
            <a:spLocks noGrp="1"/>
          </p:cNvSpPr>
          <p:nvPr>
            <p:ph type="ftr"/>
          </p:nvPr>
        </p:nvSpPr>
        <p:spPr>
          <a:xfrm>
            <a:off x="0" y="10157400"/>
            <a:ext cx="3280680" cy="534240"/>
          </a:xfrm>
          <a:prstGeom prst="rect">
            <a:avLst/>
          </a:prstGeom>
        </p:spPr>
        <p:txBody>
          <a:bodyPr lIns="0" tIns="0" rIns="0" bIns="0" anchor="b"/>
          <a:lstStyle/>
          <a:p>
            <a:r>
              <a:rPr lang="fr-FR" sz="1400" b="0" strike="noStrike" spc="-1">
                <a:latin typeface="Times New Roman"/>
              </a:rPr>
              <a:t> </a:t>
            </a:r>
          </a:p>
        </p:txBody>
      </p:sp>
      <p:sp>
        <p:nvSpPr>
          <p:cNvPr id="86" name="PlaceHolder 6"/>
          <p:cNvSpPr>
            <a:spLocks noGrp="1"/>
          </p:cNvSpPr>
          <p:nvPr>
            <p:ph type="sldNum"/>
          </p:nvPr>
        </p:nvSpPr>
        <p:spPr>
          <a:xfrm>
            <a:off x="4278960" y="10157400"/>
            <a:ext cx="3280680" cy="534240"/>
          </a:xfrm>
          <a:prstGeom prst="rect">
            <a:avLst/>
          </a:prstGeom>
        </p:spPr>
        <p:txBody>
          <a:bodyPr lIns="0" tIns="0" rIns="0" bIns="0" anchor="b"/>
          <a:lstStyle/>
          <a:p>
            <a:pPr algn="r"/>
            <a:fld id="{1A018B69-07FD-493A-A548-A9393A8FCF8F}" type="slidenum">
              <a:rPr lang="fr-FR" sz="1400" b="0" strike="noStrike" spc="-1">
                <a:latin typeface="Times New Roman"/>
              </a:rPr>
              <a:t>‹#›</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noRot="1" noChangeAspect="1"/>
          </p:cNvSpPr>
          <p:nvPr>
            <p:ph type="sldImg"/>
          </p:nvPr>
        </p:nvSpPr>
        <p:spPr>
          <a:xfrm>
            <a:off x="1371600" y="1143000"/>
            <a:ext cx="4114800" cy="3086100"/>
          </a:xfrm>
          <a:prstGeom prst="rect">
            <a:avLst/>
          </a:prstGeom>
        </p:spPr>
      </p:sp>
      <p:sp>
        <p:nvSpPr>
          <p:cNvPr id="162" name="PlaceHolder 2"/>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
        <p:nvSpPr>
          <p:cNvPr id="163" name="CustomShape 3"/>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125A14E8-AA38-4D41-AD40-AF27876EDFBD}" type="slidenum">
              <a:rPr lang="fr-FR" sz="1200" b="0" strike="noStrike" spc="-1">
                <a:solidFill>
                  <a:srgbClr val="000000"/>
                </a:solidFill>
                <a:latin typeface="Calibri"/>
                <a:ea typeface="+mn-ea"/>
              </a:rPr>
              <a:t>2</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4C2752E0-2539-4AE5-AE47-9AC53B501431}" type="slidenum">
              <a:rPr lang="fr-FR" sz="1400" b="0" strike="noStrike" spc="-1">
                <a:solidFill>
                  <a:srgbClr val="000000"/>
                </a:solidFill>
                <a:latin typeface="Noto Sans Regular"/>
                <a:ea typeface="DejaVu Sans"/>
              </a:rPr>
              <a:t>9</a:t>
            </a:fld>
            <a:endParaRPr lang="fr-FR" sz="1400" b="0" strike="noStrike" spc="-1">
              <a:latin typeface="Arial"/>
            </a:endParaRPr>
          </a:p>
        </p:txBody>
      </p:sp>
      <p:sp>
        <p:nvSpPr>
          <p:cNvPr id="180" name="PlaceHolder 2"/>
          <p:cNvSpPr>
            <a:spLocks noGrp="1" noRot="1" noChangeAspect="1"/>
          </p:cNvSpPr>
          <p:nvPr>
            <p:ph type="sldImg"/>
          </p:nvPr>
        </p:nvSpPr>
        <p:spPr>
          <a:xfrm>
            <a:off x="1106488" y="812800"/>
            <a:ext cx="5345112" cy="4008438"/>
          </a:xfrm>
          <a:prstGeom prst="rect">
            <a:avLst/>
          </a:prstGeom>
        </p:spPr>
      </p:sp>
      <p:sp>
        <p:nvSpPr>
          <p:cNvPr id="181"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9E8FF8B7-F016-4227-A83F-52B66CE71DB6}" type="slidenum">
              <a:rPr lang="fr-FR" sz="1400" b="0" strike="noStrike" spc="-1">
                <a:solidFill>
                  <a:srgbClr val="000000"/>
                </a:solidFill>
                <a:latin typeface="Noto Sans Regular"/>
                <a:ea typeface="DejaVu Sans"/>
              </a:rPr>
              <a:t>10</a:t>
            </a:fld>
            <a:endParaRPr lang="fr-FR" sz="1400" b="0" strike="noStrike" spc="-1">
              <a:latin typeface="Arial"/>
            </a:endParaRPr>
          </a:p>
        </p:txBody>
      </p:sp>
      <p:sp>
        <p:nvSpPr>
          <p:cNvPr id="183" name="PlaceHolder 2"/>
          <p:cNvSpPr>
            <a:spLocks noGrp="1" noRot="1" noChangeAspect="1"/>
          </p:cNvSpPr>
          <p:nvPr>
            <p:ph type="sldImg"/>
          </p:nvPr>
        </p:nvSpPr>
        <p:spPr>
          <a:xfrm>
            <a:off x="1106488" y="812800"/>
            <a:ext cx="5345112" cy="4008438"/>
          </a:xfrm>
          <a:prstGeom prst="rect">
            <a:avLst/>
          </a:prstGeom>
        </p:spPr>
      </p:sp>
      <p:sp>
        <p:nvSpPr>
          <p:cNvPr id="184"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995E8A2E-EF97-44E2-86F2-A3B8C2D0D3C3}" type="slidenum">
              <a:rPr lang="fr-FR" sz="1400" b="0" strike="noStrike" spc="-1">
                <a:solidFill>
                  <a:srgbClr val="000000"/>
                </a:solidFill>
                <a:latin typeface="Noto Sans Regular"/>
                <a:ea typeface="DejaVu Sans"/>
              </a:rPr>
              <a:t>12</a:t>
            </a:fld>
            <a:endParaRPr lang="fr-FR" sz="1400" b="0" strike="noStrike" spc="-1">
              <a:latin typeface="Arial"/>
            </a:endParaRPr>
          </a:p>
        </p:txBody>
      </p:sp>
      <p:sp>
        <p:nvSpPr>
          <p:cNvPr id="186" name="PlaceHolder 2"/>
          <p:cNvSpPr>
            <a:spLocks noGrp="1" noRot="1" noChangeAspect="1"/>
          </p:cNvSpPr>
          <p:nvPr>
            <p:ph type="sldImg"/>
          </p:nvPr>
        </p:nvSpPr>
        <p:spPr>
          <a:xfrm>
            <a:off x="1106488" y="812800"/>
            <a:ext cx="5345112" cy="4008438"/>
          </a:xfrm>
          <a:prstGeom prst="rect">
            <a:avLst/>
          </a:prstGeom>
        </p:spPr>
      </p:sp>
      <p:sp>
        <p:nvSpPr>
          <p:cNvPr id="187"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419B970A-D54D-4225-9723-B39CEFD90CF5}" type="slidenum">
              <a:rPr lang="fr-FR" sz="1400" b="0" strike="noStrike" spc="-1">
                <a:solidFill>
                  <a:srgbClr val="000000"/>
                </a:solidFill>
                <a:latin typeface="Noto Sans Regular"/>
                <a:ea typeface="DejaVu Sans"/>
              </a:rPr>
              <a:t>15</a:t>
            </a:fld>
            <a:endParaRPr lang="fr-FR" sz="1400" b="0" strike="noStrike" spc="-1">
              <a:latin typeface="Arial"/>
            </a:endParaRPr>
          </a:p>
        </p:txBody>
      </p:sp>
      <p:sp>
        <p:nvSpPr>
          <p:cNvPr id="189" name="PlaceHolder 2"/>
          <p:cNvSpPr>
            <a:spLocks noGrp="1" noRot="1" noChangeAspect="1"/>
          </p:cNvSpPr>
          <p:nvPr>
            <p:ph type="sldImg"/>
          </p:nvPr>
        </p:nvSpPr>
        <p:spPr>
          <a:xfrm>
            <a:off x="1106488" y="812800"/>
            <a:ext cx="5345112" cy="4008438"/>
          </a:xfrm>
          <a:prstGeom prst="rect">
            <a:avLst/>
          </a:prstGeom>
        </p:spPr>
      </p:sp>
      <p:sp>
        <p:nvSpPr>
          <p:cNvPr id="190"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07D30F7E-C67D-4C80-AEE6-CAE4250554F9}" type="slidenum">
              <a:rPr lang="fr-FR" sz="1400" b="0" strike="noStrike" spc="-1">
                <a:solidFill>
                  <a:srgbClr val="000000"/>
                </a:solidFill>
                <a:latin typeface="Noto Sans Regular"/>
                <a:ea typeface="DejaVu Sans"/>
              </a:rPr>
              <a:t>23</a:t>
            </a:fld>
            <a:endParaRPr lang="fr-FR" sz="1400" b="0" strike="noStrike" spc="-1">
              <a:latin typeface="Arial"/>
            </a:endParaRPr>
          </a:p>
        </p:txBody>
      </p:sp>
      <p:sp>
        <p:nvSpPr>
          <p:cNvPr id="192" name="PlaceHolder 2"/>
          <p:cNvSpPr>
            <a:spLocks noGrp="1" noRot="1" noChangeAspect="1"/>
          </p:cNvSpPr>
          <p:nvPr>
            <p:ph type="sldImg"/>
          </p:nvPr>
        </p:nvSpPr>
        <p:spPr>
          <a:xfrm>
            <a:off x="1106488" y="812800"/>
            <a:ext cx="5345112" cy="4008438"/>
          </a:xfrm>
          <a:prstGeom prst="rect">
            <a:avLst/>
          </a:prstGeom>
        </p:spPr>
      </p:sp>
      <p:sp>
        <p:nvSpPr>
          <p:cNvPr id="193" name="PlaceHolder 3"/>
          <p:cNvSpPr>
            <a:spLocks noGrp="1"/>
          </p:cNvSpPr>
          <p:nvPr>
            <p:ph type="body"/>
          </p:nvPr>
        </p:nvSpPr>
        <p:spPr>
          <a:xfrm>
            <a:off x="756000" y="5078520"/>
            <a:ext cx="6046560" cy="480996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4278960" y="10157400"/>
            <a:ext cx="3279600" cy="5331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fld id="{AB395510-3BF3-4C8B-A2D5-392C97171533}" type="slidenum">
              <a:rPr lang="fr-FR" sz="1400" b="0" strike="noStrike" spc="-1">
                <a:solidFill>
                  <a:srgbClr val="000000"/>
                </a:solidFill>
                <a:latin typeface="Noto Sans Regular"/>
                <a:ea typeface="DejaVu Sans"/>
              </a:rPr>
              <a:t>24</a:t>
            </a:fld>
            <a:endParaRPr lang="fr-FR" sz="1400" b="0" strike="noStrike" spc="-1">
              <a:latin typeface="Arial"/>
            </a:endParaRPr>
          </a:p>
        </p:txBody>
      </p:sp>
      <p:sp>
        <p:nvSpPr>
          <p:cNvPr id="195" name="PlaceHolder 2"/>
          <p:cNvSpPr>
            <a:spLocks noGrp="1" noRot="1" noChangeAspect="1"/>
          </p:cNvSpPr>
          <p:nvPr>
            <p:ph type="sldImg"/>
          </p:nvPr>
        </p:nvSpPr>
        <p:spPr>
          <a:xfrm>
            <a:off x="1106488" y="812800"/>
            <a:ext cx="5341937" cy="4005263"/>
          </a:xfrm>
          <a:prstGeom prst="rect">
            <a:avLst/>
          </a:prstGeom>
        </p:spPr>
      </p:sp>
      <p:sp>
        <p:nvSpPr>
          <p:cNvPr id="196" name="PlaceHolder 3"/>
          <p:cNvSpPr>
            <a:spLocks noGrp="1"/>
          </p:cNvSpPr>
          <p:nvPr>
            <p:ph type="body"/>
          </p:nvPr>
        </p:nvSpPr>
        <p:spPr>
          <a:xfrm>
            <a:off x="755640" y="5078160"/>
            <a:ext cx="6044040" cy="4807440"/>
          </a:xfrm>
          <a:prstGeom prst="rect">
            <a:avLst/>
          </a:prstGeom>
        </p:spPr>
        <p:txBody>
          <a:bodyPr lIns="0" tIns="0" rIns="0" bIns="0"/>
          <a:lstStyle/>
          <a:p>
            <a:endParaRPr lang="fr-FR"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5143" y="2630943"/>
            <a:ext cx="7650339" cy="1814322"/>
          </a:xfrm>
          <a:solidFill>
            <a:srgbClr val="FFFFFF"/>
          </a:solidFill>
          <a:ln w="38100">
            <a:solidFill>
              <a:srgbClr val="404040"/>
            </a:solidFill>
          </a:ln>
        </p:spPr>
        <p:txBody>
          <a:bodyPr lIns="274320" rIns="274320" anchor="ctr" anchorCtr="1">
            <a:normAutofit/>
          </a:bodyPr>
          <a:lstStyle>
            <a:lvl1pPr algn="ctr">
              <a:defRPr sz="3858">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228449" y="4797873"/>
            <a:ext cx="5623729" cy="1366754"/>
          </a:xfrm>
          <a:noFill/>
        </p:spPr>
        <p:txBody>
          <a:bodyPr>
            <a:normAutofit/>
          </a:bodyPr>
          <a:lstStyle>
            <a:lvl1pPr marL="0" indent="0" algn="ctr">
              <a:buNone/>
              <a:defRPr sz="2094">
                <a:solidFill>
                  <a:schemeClr val="tx1">
                    <a:lumMod val="75000"/>
                    <a:lumOff val="25000"/>
                  </a:schemeClr>
                </a:solidFill>
              </a:defRPr>
            </a:lvl1pPr>
            <a:lvl2pPr marL="503972" indent="0" algn="ctr">
              <a:buNone/>
              <a:defRPr sz="2094"/>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12/2/24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66609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2313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591" y="1033156"/>
            <a:ext cx="1161924" cy="549336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770554" y="1033156"/>
            <a:ext cx="5199254" cy="549336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14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lang="fr-FR" sz="4400" b="0" strike="noStrike" spc="-1">
              <a:latin typeface="Arial"/>
            </a:endParaRPr>
          </a:p>
        </p:txBody>
      </p:sp>
      <p:sp>
        <p:nvSpPr>
          <p:cNvPr id="7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val="381888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743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756" y="2630943"/>
            <a:ext cx="7651194" cy="1814322"/>
          </a:xfrm>
          <a:solidFill>
            <a:srgbClr val="FFFFFF"/>
          </a:solidFill>
          <a:ln w="38100">
            <a:solidFill>
              <a:srgbClr val="404040"/>
            </a:solidFill>
          </a:ln>
        </p:spPr>
        <p:txBody>
          <a:bodyPr lIns="274320" rIns="274320" anchor="ctr" anchorCtr="1">
            <a:normAutofit/>
          </a:bodyPr>
          <a:lstStyle>
            <a:lvl1pPr>
              <a:defRPr sz="3858">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228449" y="4797786"/>
            <a:ext cx="5623729" cy="1394519"/>
          </a:xfrm>
        </p:spPr>
        <p:txBody>
          <a:bodyPr anchor="t" anchorCtr="1">
            <a:normAutofit/>
          </a:bodyPr>
          <a:lstStyle>
            <a:lvl1pPr marL="0" indent="0">
              <a:buNone/>
              <a:defRPr sz="2094">
                <a:solidFill>
                  <a:schemeClr val="tx1"/>
                </a:solidFill>
              </a:defRPr>
            </a:lvl1pPr>
            <a:lvl2pPr marL="503972" indent="0">
              <a:buNone/>
              <a:defRPr sz="2094">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t>12/2/24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72937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15143" y="2907955"/>
            <a:ext cx="3624817" cy="341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240665" y="2907955"/>
            <a:ext cx="3627565" cy="34193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t>12/2/24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871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5142" y="2550133"/>
            <a:ext cx="3624818" cy="776126"/>
          </a:xfrm>
        </p:spPr>
        <p:txBody>
          <a:bodyPr anchor="b" anchorCtr="1">
            <a:normAutofit/>
          </a:bodyPr>
          <a:lstStyle>
            <a:lvl1pPr marL="0" indent="0" algn="ctr">
              <a:buNone/>
              <a:defRPr sz="2094" b="0" cap="all" spc="110" baseline="0">
                <a:solidFill>
                  <a:schemeClr val="tx2"/>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1215142" y="3464851"/>
            <a:ext cx="3624818" cy="28624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5240665" y="3464851"/>
            <a:ext cx="3627565" cy="2862465"/>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5240665" y="2550133"/>
            <a:ext cx="3627565" cy="776126"/>
          </a:xfrm>
        </p:spPr>
        <p:txBody>
          <a:bodyPr anchor="b" anchorCtr="1">
            <a:normAutofit/>
          </a:bodyPr>
          <a:lstStyle>
            <a:lvl1pPr marL="0" indent="0" algn="ctr">
              <a:buNone/>
              <a:defRPr sz="2094" b="0" cap="all" spc="110" baseline="0">
                <a:solidFill>
                  <a:schemeClr val="tx2"/>
                </a:solidFill>
              </a:defRPr>
            </a:lvl1pPr>
            <a:lvl2pPr marL="503972" indent="0">
              <a:buNone/>
              <a:defRPr sz="2094"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7" name="Date Placeholder 6"/>
          <p:cNvSpPr>
            <a:spLocks noGrp="1"/>
          </p:cNvSpPr>
          <p:nvPr>
            <p:ph type="dt" sz="half" idx="10"/>
          </p:nvPr>
        </p:nvSpPr>
        <p:spPr/>
        <p:txBody>
          <a:bodyPr/>
          <a:lstStyle/>
          <a:p>
            <a:fld id="{96DFF08F-DC6B-4601-B491-B0F83F6DD2DA}" type="datetimeFigureOut">
              <a:rPr lang="en-US" smtClean="0"/>
              <a:pPr/>
              <a:t>12/2/24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3525898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790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388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5040313"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331" y="2473407"/>
            <a:ext cx="3627651" cy="1258289"/>
          </a:xfrm>
          <a:solidFill>
            <a:srgbClr val="FFFFFF"/>
          </a:solidFill>
          <a:ln>
            <a:solidFill>
              <a:srgbClr val="404040"/>
            </a:solidFill>
          </a:ln>
        </p:spPr>
        <p:txBody>
          <a:bodyPr anchor="ctr" anchorCtr="1">
            <a:normAutofit/>
          </a:bodyPr>
          <a:lstStyle>
            <a:lvl1pPr>
              <a:defRPr sz="2315">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5569545" y="887002"/>
            <a:ext cx="3981847" cy="5785671"/>
          </a:xfrm>
        </p:spPr>
        <p:txBody>
          <a:bodyPr>
            <a:normAutofit/>
          </a:bodyPr>
          <a:lstStyle>
            <a:lvl1pPr>
              <a:defRPr sz="2094">
                <a:solidFill>
                  <a:schemeClr val="tx1"/>
                </a:solidFill>
              </a:defRPr>
            </a:lvl1pPr>
            <a:lvl2pPr>
              <a:defRPr sz="1764">
                <a:solidFill>
                  <a:schemeClr val="tx1"/>
                </a:solidFill>
              </a:defRPr>
            </a:lvl2pPr>
            <a:lvl3pPr>
              <a:defRPr sz="1764">
                <a:solidFill>
                  <a:schemeClr val="tx1"/>
                </a:solidFill>
              </a:defRPr>
            </a:lvl3pPr>
            <a:lvl4pPr>
              <a:defRPr sz="1764">
                <a:solidFill>
                  <a:schemeClr val="tx1"/>
                </a:solidFill>
              </a:defRPr>
            </a:lvl4pPr>
            <a:lvl5pPr>
              <a:defRPr sz="1764">
                <a:solidFill>
                  <a:schemeClr val="tx1"/>
                </a:solidFill>
              </a:defRPr>
            </a:lvl5pPr>
            <a:lvl6pPr>
              <a:defRPr sz="1764"/>
            </a:lvl6pPr>
            <a:lvl7pPr>
              <a:defRPr sz="1764"/>
            </a:lvl7pPr>
            <a:lvl8pPr>
              <a:defRPr sz="1764"/>
            </a:lvl8pPr>
            <a:lvl9pPr>
              <a:defRPr sz="176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51359" y="3913127"/>
            <a:ext cx="3137595" cy="2418518"/>
          </a:xfrm>
        </p:spPr>
        <p:txBody>
          <a:bodyPr anchor="t" anchorCtr="1">
            <a:normAutofit/>
          </a:bodyPr>
          <a:lstStyle>
            <a:lvl1pPr marL="0" indent="0" algn="ctr">
              <a:buNone/>
              <a:defRPr sz="1653">
                <a:solidFill>
                  <a:srgbClr val="FFFFFF"/>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9" name="Date Placeholder 8"/>
          <p:cNvSpPr>
            <a:spLocks noGrp="1"/>
          </p:cNvSpPr>
          <p:nvPr>
            <p:ph type="dt" sz="half" idx="10"/>
          </p:nvPr>
        </p:nvSpPr>
        <p:spPr/>
        <p:txBody>
          <a:bodyPr/>
          <a:lstStyle/>
          <a:p>
            <a:fld id="{96DFF08F-DC6B-4601-B491-B0F83F6DD2DA}" type="datetimeFigureOut">
              <a:rPr lang="en-US" smtClean="0"/>
              <a:t>12/2/24</a:t>
            </a:fld>
            <a:endParaRPr lang="en-US" dirty="0"/>
          </a:p>
        </p:txBody>
      </p:sp>
      <p:sp>
        <p:nvSpPr>
          <p:cNvPr id="10" name="Footer Placeholder 9"/>
          <p:cNvSpPr>
            <a:spLocks noGrp="1"/>
          </p:cNvSpPr>
          <p:nvPr>
            <p:ph type="ftr" sz="quarter" idx="11"/>
          </p:nvPr>
        </p:nvSpPr>
        <p:spPr>
          <a:xfrm>
            <a:off x="706331" y="6874264"/>
            <a:ext cx="4196289" cy="352785"/>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5169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5040313"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5644" y="2473405"/>
            <a:ext cx="3629025" cy="1259946"/>
          </a:xfrm>
          <a:solidFill>
            <a:srgbClr val="FFFFFF"/>
          </a:solidFill>
          <a:ln>
            <a:solidFill>
              <a:srgbClr val="262626"/>
            </a:solidFill>
          </a:ln>
        </p:spPr>
        <p:txBody>
          <a:bodyPr anchor="ctr" anchorCtr="1">
            <a:noAutofit/>
          </a:bodyPr>
          <a:lstStyle>
            <a:lvl1pPr>
              <a:defRPr sz="2315">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5040313" y="0"/>
            <a:ext cx="5045354" cy="7559675"/>
          </a:xfrm>
          <a:solidFill>
            <a:schemeClr val="bg1"/>
          </a:solidFill>
        </p:spPr>
        <p:txBody>
          <a:bodyPr anchor="t"/>
          <a:lstStyle>
            <a:lvl1pPr marL="0" indent="0">
              <a:buNone/>
              <a:defRPr sz="3527">
                <a:solidFill>
                  <a:schemeClr val="tx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951359" y="3913129"/>
            <a:ext cx="3137595" cy="2418519"/>
          </a:xfrm>
        </p:spPr>
        <p:txBody>
          <a:bodyPr anchor="t" anchorCtr="1">
            <a:normAutofit/>
          </a:bodyPr>
          <a:lstStyle>
            <a:lvl1pPr marL="0" indent="0" algn="ctr">
              <a:buNone/>
              <a:defRPr sz="1653">
                <a:solidFill>
                  <a:srgbClr val="FFFFFF"/>
                </a:solidFill>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CDD058F-B960-4439-B370-43D89816EE05}" type="datetimeFigureOut">
              <a:rPr lang="en-US" smtClean="0"/>
              <a:t>12/2/24</a:t>
            </a:fld>
            <a:endParaRPr lang="en-US" dirty="0"/>
          </a:p>
        </p:txBody>
      </p:sp>
      <p:sp>
        <p:nvSpPr>
          <p:cNvPr id="9" name="Footer Placeholder 8"/>
          <p:cNvSpPr>
            <a:spLocks noGrp="1"/>
          </p:cNvSpPr>
          <p:nvPr>
            <p:ph type="ftr" sz="quarter" idx="11"/>
          </p:nvPr>
        </p:nvSpPr>
        <p:spPr>
          <a:xfrm>
            <a:off x="705644" y="6874264"/>
            <a:ext cx="4193540" cy="352785"/>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426357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0553" y="1063394"/>
            <a:ext cx="6545963" cy="1310344"/>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770553" y="2907957"/>
            <a:ext cx="6545963" cy="341936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591369" y="6877139"/>
            <a:ext cx="2276861" cy="357115"/>
          </a:xfrm>
          <a:prstGeom prst="rect">
            <a:avLst/>
          </a:prstGeom>
        </p:spPr>
        <p:txBody>
          <a:bodyPr vert="horz" lIns="91440" tIns="45720" rIns="91440" bIns="45720" rtlCol="0" anchor="ctr"/>
          <a:lstStyle>
            <a:lvl1pPr algn="r">
              <a:defRPr sz="1102">
                <a:solidFill>
                  <a:schemeClr val="tx1">
                    <a:alpha val="70000"/>
                  </a:schemeClr>
                </a:solidFill>
              </a:defRPr>
            </a:lvl1pPr>
          </a:lstStyle>
          <a:p>
            <a:fld id="{96DFF08F-DC6B-4601-B491-B0F83F6DD2DA}" type="datetimeFigureOut">
              <a:rPr lang="en-US" smtClean="0"/>
              <a:pPr/>
              <a:t>12/2/24</a:t>
            </a:fld>
            <a:endParaRPr lang="en-US" dirty="0"/>
          </a:p>
        </p:txBody>
      </p:sp>
      <p:sp>
        <p:nvSpPr>
          <p:cNvPr id="5" name="Footer Placeholder 4"/>
          <p:cNvSpPr>
            <a:spLocks noGrp="1"/>
          </p:cNvSpPr>
          <p:nvPr>
            <p:ph type="ftr" sz="quarter" idx="3"/>
          </p:nvPr>
        </p:nvSpPr>
        <p:spPr>
          <a:xfrm>
            <a:off x="1215142" y="6874264"/>
            <a:ext cx="5023406" cy="352785"/>
          </a:xfrm>
          <a:prstGeom prst="rect">
            <a:avLst/>
          </a:prstGeom>
        </p:spPr>
        <p:txBody>
          <a:bodyPr vert="horz" lIns="91440" tIns="45720" rIns="91440" bIns="45720" rtlCol="0" anchor="ctr"/>
          <a:lstStyle>
            <a:lvl1pPr algn="l">
              <a:defRPr sz="1102">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9084151" y="6854105"/>
            <a:ext cx="403225" cy="403183"/>
          </a:xfrm>
          <a:prstGeom prst="ellipse">
            <a:avLst/>
          </a:prstGeom>
          <a:solidFill>
            <a:srgbClr val="1D1D1D">
              <a:alpha val="69804"/>
            </a:srgbClr>
          </a:solidFill>
        </p:spPr>
        <p:txBody>
          <a:bodyPr vert="horz" lIns="18288" tIns="45720" rIns="18288" bIns="45720" rtlCol="0" anchor="ctr">
            <a:noAutofit/>
          </a:bodyPr>
          <a:lstStyle>
            <a:lvl1pPr algn="ctr">
              <a:defRPr sz="1213"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6909766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defTabSz="1007943" rtl="0" eaLnBrk="1" latinLnBrk="0" hangingPunct="1">
        <a:lnSpc>
          <a:spcPct val="90000"/>
        </a:lnSpc>
        <a:spcBef>
          <a:spcPct val="0"/>
        </a:spcBef>
        <a:buNone/>
        <a:defRPr sz="2866" kern="1200" cap="all" spc="220" baseline="0">
          <a:solidFill>
            <a:schemeClr val="tx1">
              <a:lumMod val="85000"/>
              <a:lumOff val="15000"/>
            </a:schemeClr>
          </a:solidFill>
          <a:latin typeface="+mj-lt"/>
          <a:ea typeface="+mj-ea"/>
          <a:cs typeface="+mj-cs"/>
        </a:defRPr>
      </a:lvl1pPr>
    </p:titleStyle>
    <p:bodyStyle>
      <a:lvl1pPr marL="251986" indent="-251986" algn="l" defTabSz="1007943" rtl="0" eaLnBrk="1" latinLnBrk="0" hangingPunct="1">
        <a:lnSpc>
          <a:spcPct val="100000"/>
        </a:lnSpc>
        <a:spcBef>
          <a:spcPts val="1102"/>
        </a:spcBef>
        <a:buClr>
          <a:schemeClr val="accent2"/>
        </a:buClr>
        <a:buFont typeface="Arial" panose="020B0604020202020204" pitchFamily="34" charset="0"/>
        <a:buChar char="•"/>
        <a:defRPr sz="1984" kern="1200">
          <a:solidFill>
            <a:schemeClr val="tx1">
              <a:lumMod val="85000"/>
              <a:lumOff val="15000"/>
            </a:schemeClr>
          </a:solidFill>
          <a:latin typeface="+mn-lt"/>
          <a:ea typeface="+mn-ea"/>
          <a:cs typeface="+mn-cs"/>
        </a:defRPr>
      </a:lvl1pPr>
      <a:lvl2pPr marL="503972"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2pPr>
      <a:lvl3pPr marL="755957"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3pPr>
      <a:lvl4pPr marL="1007943"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4pPr>
      <a:lvl5pPr marL="1259929"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lumMod val="85000"/>
              <a:lumOff val="15000"/>
            </a:schemeClr>
          </a:solidFill>
          <a:latin typeface="+mn-lt"/>
          <a:ea typeface="+mn-ea"/>
          <a:cs typeface="+mn-cs"/>
        </a:defRPr>
      </a:lvl5pPr>
      <a:lvl6pPr marL="1448918"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solidFill>
          <a:latin typeface="+mn-lt"/>
          <a:ea typeface="+mn-ea"/>
          <a:cs typeface="+mn-cs"/>
        </a:defRPr>
      </a:lvl6pPr>
      <a:lvl7pPr marL="1637908"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a:solidFill>
            <a:schemeClr val="tx1"/>
          </a:solidFill>
          <a:latin typeface="+mn-lt"/>
          <a:ea typeface="+mn-ea"/>
          <a:cs typeface="+mn-cs"/>
        </a:defRPr>
      </a:lvl7pPr>
      <a:lvl8pPr marL="1826897"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baseline="0">
          <a:solidFill>
            <a:schemeClr val="tx1"/>
          </a:solidFill>
          <a:latin typeface="+mn-lt"/>
          <a:ea typeface="+mn-ea"/>
          <a:cs typeface="+mn-cs"/>
        </a:defRPr>
      </a:lvl8pPr>
      <a:lvl9pPr marL="2015886" indent="-251986" algn="l" defTabSz="1007943" rtl="0" eaLnBrk="1" latinLnBrk="0" hangingPunct="1">
        <a:lnSpc>
          <a:spcPct val="100000"/>
        </a:lnSpc>
        <a:spcBef>
          <a:spcPts val="1102"/>
        </a:spcBef>
        <a:buClr>
          <a:schemeClr val="accent2"/>
        </a:buClr>
        <a:buFont typeface="Arial" panose="020B0604020202020204" pitchFamily="34" charset="0"/>
        <a:buChar char="•"/>
        <a:defRPr sz="1764" kern="1200" baseline="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uropa.eu/european-union/about-eu/agencies_e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citeseerx.ist.psu.edu/document?repid=rep1&amp;type=pdf&amp;doi=e43df9fe0298527ef2cc8c75afe4cd1c5a1b2d01" TargetMode="External"/><Relationship Id="rId2" Type="http://schemas.openxmlformats.org/officeDocument/2006/relationships/hyperlink" Target="http://userpage.fu-berlin.de/kfgeu/kfgwp/wpseries/WorkingPaperKFG_21.pdf" TargetMode="External"/><Relationship Id="rId1" Type="http://schemas.openxmlformats.org/officeDocument/2006/relationships/slideLayout" Target="../slideLayouts/slideLayout2.xml"/><Relationship Id="rId5" Type="http://schemas.openxmlformats.org/officeDocument/2006/relationships/hyperlink" Target="https://onlinelibrary.wiley.com/doi/pdf/10.1111/jcms.12212?casa_token=pujyXPqGfmsAAAAA:s1RDlupZ98ECRuGpYx4le7Km9GvAwuUYed53yUsqKf1BBZXBlpv5HfhJ2bpC8qDeCqay1sLLHPoCq5yK" TargetMode="External"/><Relationship Id="rId4" Type="http://schemas.openxmlformats.org/officeDocument/2006/relationships/hyperlink" Target="https://link.springer.com/chapter/10.1007/978-3-030-54367-9_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strategy/eu-budget/long-term-eu-budget/2014-2020/spending-and-revenue_el"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ec.europa.eu/info/sites/default/files/about_the_european_commission/eu_budget/fin_report_08_en.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C35E-C05E-0548-859F-2A479031B8E7}"/>
              </a:ext>
            </a:extLst>
          </p:cNvPr>
          <p:cNvSpPr>
            <a:spLocks noGrp="1"/>
          </p:cNvSpPr>
          <p:nvPr>
            <p:ph type="ctrTitle"/>
          </p:nvPr>
        </p:nvSpPr>
        <p:spPr>
          <a:xfrm>
            <a:off x="378023" y="5531132"/>
            <a:ext cx="7089577" cy="1612731"/>
          </a:xfrm>
        </p:spPr>
        <p:txBody>
          <a:bodyPr>
            <a:noAutofit/>
          </a:bodyPr>
          <a:lstStyle/>
          <a:p>
            <a:r>
              <a:rPr lang="el-GR" sz="2800" dirty="0" err="1">
                <a:solidFill>
                  <a:srgbClr val="000000"/>
                </a:solidFill>
                <a:effectLst/>
                <a:latin typeface="Cambria" panose="02040503050406030204" pitchFamily="18" charset="0"/>
                <a:ea typeface="Times New Roman" panose="02020603050405020304" pitchFamily="18" charset="0"/>
              </a:rPr>
              <a:t>ΕυρωπαΪκη</a:t>
            </a:r>
            <a:r>
              <a:rPr lang="el-GR" sz="2800" dirty="0">
                <a:solidFill>
                  <a:srgbClr val="000000"/>
                </a:solidFill>
                <a:effectLst/>
                <a:latin typeface="Cambria" panose="02040503050406030204" pitchFamily="18" charset="0"/>
                <a:ea typeface="Times New Roman" panose="02020603050405020304" pitchFamily="18" charset="0"/>
              </a:rPr>
              <a:t> </a:t>
            </a:r>
            <a:r>
              <a:rPr lang="el-GR" sz="2800" dirty="0">
                <a:effectLst/>
                <a:latin typeface="Cambria" panose="02040503050406030204" pitchFamily="18" charset="0"/>
                <a:ea typeface="Times New Roman" panose="02020603050405020304" pitchFamily="18" charset="0"/>
              </a:rPr>
              <a:t>τεχνοκρατία </a:t>
            </a:r>
            <a:r>
              <a:rPr lang="el-GR" sz="2800" dirty="0">
                <a:solidFill>
                  <a:srgbClr val="000000"/>
                </a:solidFill>
                <a:effectLst/>
                <a:latin typeface="Cambria" panose="02040503050406030204" pitchFamily="18" charset="0"/>
                <a:ea typeface="Times New Roman" panose="02020603050405020304" pitchFamily="18" charset="0"/>
              </a:rPr>
              <a:t>και λογοδοσία.</a:t>
            </a:r>
            <a:br>
              <a:rPr lang="en-GR" sz="2800" dirty="0">
                <a:effectLst/>
                <a:latin typeface="Cambria" panose="02040503050406030204" pitchFamily="18" charset="0"/>
                <a:ea typeface="Times New Roman" panose="02020603050405020304" pitchFamily="18" charset="0"/>
              </a:rPr>
            </a:br>
            <a:r>
              <a:rPr lang="el-GR" sz="2800" dirty="0">
                <a:latin typeface="Cambria" panose="02040503050406030204" pitchFamily="18" charset="0"/>
              </a:rPr>
              <a:t> </a:t>
            </a:r>
            <a:endParaRPr lang="en-GR" sz="2800" dirty="0">
              <a:latin typeface="Cambria" panose="02040503050406030204" pitchFamily="18" charset="0"/>
            </a:endParaRPr>
          </a:p>
        </p:txBody>
      </p:sp>
      <p:sp>
        <p:nvSpPr>
          <p:cNvPr id="3" name="Subtitle 2">
            <a:extLst>
              <a:ext uri="{FF2B5EF4-FFF2-40B4-BE49-F238E27FC236}">
                <a16:creationId xmlns:a16="http://schemas.microsoft.com/office/drawing/2014/main" id="{0341594D-D303-274D-A0AA-DD43314F9A9B}"/>
              </a:ext>
            </a:extLst>
          </p:cNvPr>
          <p:cNvSpPr>
            <a:spLocks noGrp="1"/>
          </p:cNvSpPr>
          <p:nvPr>
            <p:ph type="subTitle" idx="1"/>
          </p:nvPr>
        </p:nvSpPr>
        <p:spPr>
          <a:xfrm>
            <a:off x="7119440" y="4551896"/>
            <a:ext cx="2824660" cy="1612731"/>
          </a:xfrm>
        </p:spPr>
        <p:txBody>
          <a:bodyPr>
            <a:normAutofit/>
          </a:bodyPr>
          <a:lstStyle/>
          <a:p>
            <a:pPr algn="r"/>
            <a:r>
              <a:rPr lang="el-GR" sz="1600" b="1" i="1" dirty="0">
                <a:latin typeface="Times New Roman" panose="02020603050405020304" pitchFamily="18" charset="0"/>
                <a:cs typeface="Times New Roman" panose="02020603050405020304" pitchFamily="18" charset="0"/>
              </a:rPr>
              <a:t>ΠΜΣ ΔΕΔΠ 202</a:t>
            </a:r>
            <a:r>
              <a:rPr lang="en-US" sz="1600" b="1" i="1" dirty="0">
                <a:latin typeface="Times New Roman" panose="02020603050405020304" pitchFamily="18" charset="0"/>
                <a:cs typeface="Times New Roman" panose="02020603050405020304" pitchFamily="18" charset="0"/>
              </a:rPr>
              <a:t>4-25</a:t>
            </a:r>
            <a:r>
              <a:rPr lang="el-GR" sz="1600" i="1" dirty="0">
                <a:latin typeface="Times New Roman" panose="02020603050405020304" pitchFamily="18" charset="0"/>
                <a:cs typeface="Times New Roman" panose="02020603050405020304" pitchFamily="18" charset="0"/>
              </a:rPr>
              <a:t>	</a:t>
            </a:r>
            <a:r>
              <a:rPr lang="en-GR" sz="1600" i="1" dirty="0">
                <a:latin typeface="Times New Roman" panose="02020603050405020304" pitchFamily="18" charset="0"/>
                <a:cs typeface="Times New Roman" panose="02020603050405020304" pitchFamily="18" charset="0"/>
              </a:rPr>
              <a:t> </a:t>
            </a:r>
            <a:endParaRPr lang="en-US" sz="1600" i="1" dirty="0">
              <a:latin typeface="Times New Roman" panose="02020603050405020304" pitchFamily="18" charset="0"/>
              <a:cs typeface="Times New Roman" panose="02020603050405020304" pitchFamily="18" charset="0"/>
            </a:endParaRPr>
          </a:p>
          <a:p>
            <a:pPr algn="r"/>
            <a:r>
              <a:rPr lang="el-GR" sz="1600" i="1" dirty="0" err="1">
                <a:latin typeface="Times New Roman" panose="02020603050405020304" pitchFamily="18" charset="0"/>
                <a:cs typeface="Times New Roman" panose="02020603050405020304" pitchFamily="18" charset="0"/>
              </a:rPr>
              <a:t>Φιλ</a:t>
            </a:r>
            <a:r>
              <a:rPr lang="en-GR" sz="1600" i="1" dirty="0">
                <a:latin typeface="Times New Roman" panose="02020603050405020304" pitchFamily="18" charset="0"/>
                <a:cs typeface="Times New Roman" panose="02020603050405020304" pitchFamily="18" charset="0"/>
              </a:rPr>
              <a:t>ί</a:t>
            </a:r>
            <a:r>
              <a:rPr lang="el-GR" sz="1600" i="1" dirty="0" err="1">
                <a:latin typeface="Times New Roman" panose="02020603050405020304" pitchFamily="18" charset="0"/>
                <a:cs typeface="Times New Roman" panose="02020603050405020304" pitchFamily="18" charset="0"/>
              </a:rPr>
              <a:t>ππα</a:t>
            </a:r>
            <a:r>
              <a:rPr lang="el-GR" sz="1600" i="1" dirty="0">
                <a:latin typeface="Times New Roman" panose="02020603050405020304" pitchFamily="18" charset="0"/>
                <a:cs typeface="Times New Roman" panose="02020603050405020304" pitchFamily="18" charset="0"/>
              </a:rPr>
              <a:t> </a:t>
            </a:r>
            <a:r>
              <a:rPr lang="el-GR" sz="1600" i="1" dirty="0" err="1">
                <a:latin typeface="Times New Roman" panose="02020603050405020304" pitchFamily="18" charset="0"/>
                <a:cs typeface="Times New Roman" panose="02020603050405020304" pitchFamily="18" charset="0"/>
              </a:rPr>
              <a:t>Χατζησταύρου</a:t>
            </a:r>
            <a:endParaRPr lang="el-GR" sz="1600" i="1" dirty="0">
              <a:latin typeface="Times New Roman" panose="02020603050405020304" pitchFamily="18" charset="0"/>
              <a:cs typeface="Times New Roman" panose="02020603050405020304" pitchFamily="18" charset="0"/>
            </a:endParaRPr>
          </a:p>
          <a:p>
            <a:pPr algn="r"/>
            <a:r>
              <a:rPr lang="en-US" sz="1600" i="1" dirty="0" err="1">
                <a:latin typeface="Times New Roman" panose="02020603050405020304" pitchFamily="18" charset="0"/>
                <a:cs typeface="Times New Roman" panose="02020603050405020304" pitchFamily="18" charset="0"/>
              </a:rPr>
              <a:t>fchatzistav@pspa.uoa.gr</a:t>
            </a:r>
            <a:endParaRPr lang="en-GR" sz="1600" dirty="0"/>
          </a:p>
        </p:txBody>
      </p:sp>
    </p:spTree>
    <p:extLst>
      <p:ext uri="{BB962C8B-B14F-4D97-AF65-F5344CB8AC3E}">
        <p14:creationId xmlns:p14="http://schemas.microsoft.com/office/powerpoint/2010/main" val="160487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3447360" y="6886800"/>
            <a:ext cx="319392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38" name="CustomShape 2"/>
          <p:cNvSpPr/>
          <p:nvPr/>
        </p:nvSpPr>
        <p:spPr>
          <a:xfrm>
            <a:off x="503640" y="695520"/>
            <a:ext cx="9070560" cy="651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fr-FR" sz="3600" b="1" strike="noStrike" spc="-1" dirty="0">
                <a:solidFill>
                  <a:srgbClr val="434342"/>
                </a:solidFill>
                <a:latin typeface="Trebuchet MS"/>
                <a:ea typeface="DejaVu Sans"/>
              </a:rPr>
              <a:t>H </a:t>
            </a:r>
            <a:r>
              <a:rPr lang="fr-FR" sz="3600" b="1" strike="noStrike" spc="-1" dirty="0" err="1">
                <a:solidFill>
                  <a:srgbClr val="434342"/>
                </a:solidFill>
                <a:latin typeface="Trebuchet MS"/>
                <a:ea typeface="DejaVu Sans"/>
              </a:rPr>
              <a:t>μελέτη</a:t>
            </a:r>
            <a:r>
              <a:rPr lang="fr-FR" sz="3600" b="1" strike="noStrike" spc="-1" dirty="0">
                <a:solidFill>
                  <a:srgbClr val="434342"/>
                </a:solidFill>
                <a:latin typeface="Trebuchet MS"/>
                <a:ea typeface="DejaVu Sans"/>
              </a:rPr>
              <a:t> </a:t>
            </a:r>
            <a:r>
              <a:rPr lang="fr-FR" sz="3600" b="1" strike="noStrike" spc="-1" dirty="0" err="1">
                <a:solidFill>
                  <a:srgbClr val="434342"/>
                </a:solidFill>
                <a:latin typeface="Trebuchet MS"/>
                <a:ea typeface="DejaVu Sans"/>
              </a:rPr>
              <a:t>της</a:t>
            </a:r>
            <a:r>
              <a:rPr lang="fr-FR" sz="3600" b="1" strike="noStrike" spc="-1" dirty="0">
                <a:solidFill>
                  <a:srgbClr val="434342"/>
                </a:solidFill>
                <a:latin typeface="Trebuchet MS"/>
                <a:ea typeface="DejaVu Sans"/>
              </a:rPr>
              <a:t> </a:t>
            </a:r>
            <a:r>
              <a:rPr lang="fr-FR" sz="3600" b="1" strike="noStrike" spc="-1" dirty="0" err="1">
                <a:solidFill>
                  <a:srgbClr val="434342"/>
                </a:solidFill>
                <a:latin typeface="Trebuchet MS"/>
                <a:ea typeface="DejaVu Sans"/>
              </a:rPr>
              <a:t>ρύθμισης</a:t>
            </a:r>
            <a:r>
              <a:rPr lang="fr-FR" sz="3600" b="1" strike="noStrike" spc="-1" dirty="0">
                <a:solidFill>
                  <a:srgbClr val="434342"/>
                </a:solidFill>
                <a:latin typeface="Trebuchet MS"/>
                <a:ea typeface="DejaVu Sans"/>
              </a:rPr>
              <a:t> </a:t>
            </a:r>
            <a:r>
              <a:rPr lang="el-GR" sz="3600" b="1" strike="noStrike" spc="-1" dirty="0">
                <a:solidFill>
                  <a:srgbClr val="434342"/>
                </a:solidFill>
                <a:latin typeface="Trebuchet MS"/>
                <a:ea typeface="DejaVu Sans"/>
              </a:rPr>
              <a:t>στην ευρωπαϊκή πολιτική</a:t>
            </a:r>
            <a:endParaRPr lang="fr-FR" sz="3600" b="0" strike="noStrike" spc="-1" dirty="0">
              <a:latin typeface="Arial"/>
            </a:endParaRPr>
          </a:p>
        </p:txBody>
      </p:sp>
      <p:sp>
        <p:nvSpPr>
          <p:cNvPr id="139" name="CustomShape 3"/>
          <p:cNvSpPr/>
          <p:nvPr/>
        </p:nvSpPr>
        <p:spPr>
          <a:xfrm>
            <a:off x="491040" y="1549800"/>
            <a:ext cx="9070560" cy="53136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109800" algn="ctr">
              <a:lnSpc>
                <a:spcPct val="80000"/>
              </a:lnSpc>
              <a:spcBef>
                <a:spcPts val="300"/>
              </a:spcBef>
            </a:pPr>
            <a:r>
              <a:rPr lang="fr-FR" sz="2000" b="1" strike="noStrike" spc="-1" dirty="0">
                <a:solidFill>
                  <a:srgbClr val="000000"/>
                </a:solidFill>
                <a:latin typeface="Georgia"/>
                <a:ea typeface="DejaVu Sans"/>
              </a:rPr>
              <a:t>EU-</a:t>
            </a:r>
            <a:r>
              <a:rPr lang="fr-FR" sz="2000" b="1" strike="noStrike" spc="-1" dirty="0" err="1">
                <a:solidFill>
                  <a:srgbClr val="000000"/>
                </a:solidFill>
                <a:latin typeface="Georgia"/>
                <a:ea typeface="DejaVu Sans"/>
              </a:rPr>
              <a:t>level</a:t>
            </a:r>
            <a:r>
              <a:rPr lang="fr-FR" sz="2000" b="1" strike="noStrike" spc="-1" dirty="0">
                <a:solidFill>
                  <a:srgbClr val="000000"/>
                </a:solidFill>
                <a:latin typeface="Georgia"/>
                <a:ea typeface="DejaVu Sans"/>
              </a:rPr>
              <a:t> 	</a:t>
            </a:r>
            <a:endParaRPr lang="el-GR" sz="2000" b="1" strike="noStrike" spc="-1" dirty="0">
              <a:solidFill>
                <a:srgbClr val="000000"/>
              </a:solidFill>
              <a:latin typeface="Georgia"/>
              <a:ea typeface="DejaVu Sans"/>
            </a:endParaRPr>
          </a:p>
          <a:p>
            <a:pPr marL="109800" algn="ctr">
              <a:lnSpc>
                <a:spcPct val="80000"/>
              </a:lnSpc>
              <a:spcBef>
                <a:spcPts val="300"/>
              </a:spcBef>
            </a:pPr>
            <a:endParaRPr lang="fr-FR" sz="2000" b="0" strike="noStrike" spc="-1" dirty="0">
              <a:latin typeface="Arial"/>
            </a:endParaRPr>
          </a:p>
          <a:p>
            <a:pPr marL="109800" indent="-215640">
              <a:lnSpc>
                <a:spcPct val="80000"/>
              </a:lnSpc>
              <a:spcBef>
                <a:spcPts val="300"/>
              </a:spcBef>
              <a:buClr>
                <a:srgbClr val="08A1D9"/>
              </a:buClr>
              <a:buFont typeface="Wingdings" charset="2"/>
              <a:buChar char=""/>
            </a:pPr>
            <a:r>
              <a:rPr lang="fr-FR" sz="2000" b="0" strike="noStrike" spc="-1" dirty="0">
                <a:solidFill>
                  <a:srgbClr val="000000"/>
                </a:solidFill>
                <a:latin typeface="Georgia"/>
                <a:ea typeface="DejaVu Sans"/>
              </a:rPr>
              <a:t>Organisation: EU-</a:t>
            </a:r>
            <a:r>
              <a:rPr lang="fr-FR" sz="2000" b="0" strike="noStrike" spc="-1" dirty="0" err="1">
                <a:solidFill>
                  <a:srgbClr val="000000"/>
                </a:solidFill>
                <a:latin typeface="Georgia"/>
                <a:ea typeface="DejaVu Sans"/>
              </a:rPr>
              <a:t>level</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regulatory</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agencies</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role</a:t>
            </a:r>
            <a:r>
              <a:rPr lang="fr-FR" sz="2000" b="0" strike="noStrike" spc="-1" dirty="0">
                <a:solidFill>
                  <a:srgbClr val="000000"/>
                </a:solidFill>
                <a:latin typeface="Georgia"/>
                <a:ea typeface="DejaVu Sans"/>
              </a:rPr>
              <a:t> of the </a:t>
            </a:r>
            <a:r>
              <a:rPr lang="fr-FR" sz="2000" b="0" strike="noStrike" spc="-1" dirty="0" err="1">
                <a:solidFill>
                  <a:srgbClr val="000000"/>
                </a:solidFill>
                <a:latin typeface="Georgia"/>
                <a:ea typeface="DejaVu Sans"/>
              </a:rPr>
              <a:t>European</a:t>
            </a:r>
            <a:r>
              <a:rPr lang="fr-FR" sz="2000" b="0" strike="noStrike" spc="-1" dirty="0">
                <a:solidFill>
                  <a:srgbClr val="000000"/>
                </a:solidFill>
                <a:latin typeface="Georgia"/>
                <a:ea typeface="DejaVu Sans"/>
              </a:rPr>
              <a:t> Commission as </a:t>
            </a:r>
            <a:r>
              <a:rPr lang="fr-FR" sz="2000" b="0" strike="noStrike" spc="-1" dirty="0" err="1">
                <a:solidFill>
                  <a:srgbClr val="000000"/>
                </a:solidFill>
                <a:latin typeface="Georgia"/>
                <a:ea typeface="DejaVu Sans"/>
              </a:rPr>
              <a:t>regulator</a:t>
            </a:r>
            <a:r>
              <a:rPr lang="fr-FR" sz="2000" b="0" strike="noStrike" spc="-1" dirty="0">
                <a:solidFill>
                  <a:srgbClr val="000000"/>
                </a:solidFill>
                <a:latin typeface="Georgia"/>
                <a:ea typeface="DejaVu Sans"/>
              </a:rPr>
              <a:t>, modes of </a:t>
            </a:r>
            <a:r>
              <a:rPr lang="fr-FR" sz="2000" b="0" strike="noStrike" spc="-1" dirty="0" err="1">
                <a:solidFill>
                  <a:srgbClr val="000000"/>
                </a:solidFill>
                <a:latin typeface="Georgia"/>
                <a:ea typeface="DejaVu Sans"/>
              </a:rPr>
              <a:t>regulation</a:t>
            </a:r>
            <a:r>
              <a:rPr lang="fr-FR" sz="2000" b="0" strike="noStrike" spc="-1" dirty="0">
                <a:solidFill>
                  <a:srgbClr val="000000"/>
                </a:solidFill>
                <a:latin typeface="Georgia"/>
                <a:ea typeface="DejaVu Sans"/>
              </a:rPr>
              <a:t> 	</a:t>
            </a:r>
            <a:endParaRPr lang="el-GR" sz="2000" b="0" strike="noStrike" spc="-1" dirty="0">
              <a:solidFill>
                <a:srgbClr val="000000"/>
              </a:solidFill>
              <a:latin typeface="Georgia"/>
              <a:ea typeface="DejaVu Sans"/>
            </a:endParaRPr>
          </a:p>
          <a:p>
            <a:pPr marL="109800" indent="-215640">
              <a:lnSpc>
                <a:spcPct val="80000"/>
              </a:lnSpc>
              <a:spcBef>
                <a:spcPts val="300"/>
              </a:spcBef>
              <a:buClr>
                <a:srgbClr val="08A1D9"/>
              </a:buClr>
              <a:buFont typeface="Wingdings" charset="2"/>
              <a:buChar char=""/>
            </a:pPr>
            <a:endParaRPr lang="fr-FR" sz="2000" b="0" strike="noStrike" spc="-1" dirty="0">
              <a:latin typeface="Arial"/>
            </a:endParaRPr>
          </a:p>
          <a:p>
            <a:pPr marL="109800" indent="-215640">
              <a:lnSpc>
                <a:spcPct val="80000"/>
              </a:lnSpc>
              <a:spcBef>
                <a:spcPts val="300"/>
              </a:spcBef>
              <a:buClr>
                <a:srgbClr val="08A1D9"/>
              </a:buClr>
              <a:buFont typeface="Wingdings" charset="2"/>
              <a:buChar char=""/>
            </a:pPr>
            <a:r>
              <a:rPr lang="fr-FR" sz="2000" b="0" strike="noStrike" spc="-1" dirty="0" err="1">
                <a:solidFill>
                  <a:srgbClr val="000000"/>
                </a:solidFill>
                <a:latin typeface="Georgia"/>
                <a:ea typeface="DejaVu Sans"/>
              </a:rPr>
              <a:t>Process</a:t>
            </a:r>
            <a:r>
              <a:rPr lang="fr-FR" sz="2000" b="0" strike="noStrike" spc="-1" dirty="0">
                <a:solidFill>
                  <a:srgbClr val="000000"/>
                </a:solidFill>
                <a:latin typeface="Georgia"/>
                <a:ea typeface="DejaVu Sans"/>
              </a:rPr>
              <a:t>: Emergence and </a:t>
            </a:r>
            <a:r>
              <a:rPr lang="fr-FR" sz="2000" b="0" strike="noStrike" spc="-1" dirty="0" err="1">
                <a:solidFill>
                  <a:srgbClr val="000000"/>
                </a:solidFill>
                <a:latin typeface="Georgia"/>
                <a:ea typeface="DejaVu Sans"/>
              </a:rPr>
              <a:t>evolution</a:t>
            </a:r>
            <a:r>
              <a:rPr lang="fr-FR" sz="2000" b="0" strike="noStrike" spc="-1" dirty="0">
                <a:solidFill>
                  <a:srgbClr val="000000"/>
                </a:solidFill>
                <a:latin typeface="Georgia"/>
                <a:ea typeface="DejaVu Sans"/>
              </a:rPr>
              <a:t> of EU-</a:t>
            </a:r>
            <a:r>
              <a:rPr lang="fr-FR" sz="2000" b="0" strike="noStrike" spc="-1" dirty="0" err="1">
                <a:solidFill>
                  <a:srgbClr val="000000"/>
                </a:solidFill>
                <a:latin typeface="Georgia"/>
                <a:ea typeface="DejaVu Sans"/>
              </a:rPr>
              <a:t>regimes</a:t>
            </a:r>
            <a:r>
              <a:rPr lang="fr-FR" sz="2000" b="0" strike="noStrike" spc="-1" dirty="0">
                <a:solidFill>
                  <a:srgbClr val="000000"/>
                </a:solidFill>
                <a:latin typeface="Georgia"/>
                <a:ea typeface="DejaVu Sans"/>
              </a:rPr>
              <a:t> in </a:t>
            </a:r>
            <a:r>
              <a:rPr lang="fr-FR" sz="2000" b="0" strike="noStrike" spc="-1" dirty="0" err="1">
                <a:solidFill>
                  <a:srgbClr val="000000"/>
                </a:solidFill>
                <a:latin typeface="Georgia"/>
                <a:ea typeface="DejaVu Sans"/>
              </a:rPr>
              <a:t>economic</a:t>
            </a:r>
            <a:r>
              <a:rPr lang="fr-FR" sz="2000" b="0" strike="noStrike" spc="-1" dirty="0">
                <a:solidFill>
                  <a:srgbClr val="000000"/>
                </a:solidFill>
                <a:latin typeface="Georgia"/>
                <a:ea typeface="DejaVu Sans"/>
              </a:rPr>
              <a:t>, social and </a:t>
            </a:r>
            <a:r>
              <a:rPr lang="fr-FR" sz="2000" b="0" strike="noStrike" spc="-1" dirty="0" err="1">
                <a:solidFill>
                  <a:srgbClr val="000000"/>
                </a:solidFill>
                <a:latin typeface="Georgia"/>
                <a:ea typeface="DejaVu Sans"/>
              </a:rPr>
              <a:t>environmental</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regulation</a:t>
            </a:r>
            <a:r>
              <a:rPr lang="fr-FR" sz="2000" b="0" strike="noStrike" spc="-1" dirty="0">
                <a:solidFill>
                  <a:srgbClr val="000000"/>
                </a:solidFill>
                <a:latin typeface="Georgia"/>
                <a:ea typeface="DejaVu Sans"/>
              </a:rPr>
              <a:t>, new </a:t>
            </a:r>
            <a:r>
              <a:rPr lang="fr-FR" sz="2000" b="0" strike="noStrike" spc="-1" dirty="0" err="1">
                <a:solidFill>
                  <a:srgbClr val="000000"/>
                </a:solidFill>
                <a:latin typeface="Georgia"/>
                <a:ea typeface="DejaVu Sans"/>
              </a:rPr>
              <a:t>forms</a:t>
            </a:r>
            <a:r>
              <a:rPr lang="fr-FR" sz="2000" b="0" strike="noStrike" spc="-1" dirty="0">
                <a:solidFill>
                  <a:srgbClr val="000000"/>
                </a:solidFill>
                <a:latin typeface="Georgia"/>
                <a:ea typeface="DejaVu Sans"/>
              </a:rPr>
              <a:t> of </a:t>
            </a:r>
            <a:r>
              <a:rPr lang="fr-FR" sz="2000" b="0" strike="noStrike" spc="-1" dirty="0" err="1">
                <a:solidFill>
                  <a:srgbClr val="000000"/>
                </a:solidFill>
                <a:latin typeface="Georgia"/>
                <a:ea typeface="DejaVu Sans"/>
              </a:rPr>
              <a:t>governance</a:t>
            </a:r>
            <a:r>
              <a:rPr lang="fr-FR" sz="2000" b="0" strike="noStrike" spc="-1" dirty="0">
                <a:solidFill>
                  <a:srgbClr val="000000"/>
                </a:solidFill>
                <a:latin typeface="Georgia"/>
                <a:ea typeface="DejaVu Sans"/>
              </a:rPr>
              <a:t> (‘soft </a:t>
            </a:r>
            <a:r>
              <a:rPr lang="fr-FR" sz="2000" b="0" strike="noStrike" spc="-1" dirty="0" err="1">
                <a:solidFill>
                  <a:srgbClr val="000000"/>
                </a:solidFill>
                <a:latin typeface="Georgia"/>
                <a:ea typeface="DejaVu Sans"/>
              </a:rPr>
              <a:t>law</a:t>
            </a:r>
            <a:r>
              <a:rPr lang="fr-FR" sz="2000" b="0" strike="noStrike" spc="-1" dirty="0">
                <a:solidFill>
                  <a:srgbClr val="000000"/>
                </a:solidFill>
                <a:latin typeface="Georgia"/>
                <a:ea typeface="DejaVu Sans"/>
              </a:rPr>
              <a:t>’ and Open Method of </a:t>
            </a:r>
            <a:r>
              <a:rPr lang="fr-FR" sz="2000" b="0" strike="noStrike" spc="-1" dirty="0" err="1">
                <a:solidFill>
                  <a:srgbClr val="000000"/>
                </a:solidFill>
                <a:latin typeface="Georgia"/>
                <a:ea typeface="DejaVu Sans"/>
              </a:rPr>
              <a:t>Co-ordination</a:t>
            </a:r>
            <a:r>
              <a:rPr lang="fr-FR" sz="2000" b="0" strike="noStrike" spc="-1" dirty="0">
                <a:solidFill>
                  <a:srgbClr val="000000"/>
                </a:solidFill>
                <a:latin typeface="Georgia"/>
                <a:ea typeface="DejaVu Sans"/>
              </a:rPr>
              <a:t> etc.)</a:t>
            </a:r>
            <a:endParaRPr lang="el-GR" sz="2000" b="0" strike="noStrike" spc="-1" dirty="0">
              <a:solidFill>
                <a:srgbClr val="000000"/>
              </a:solidFill>
              <a:latin typeface="Georgia"/>
              <a:ea typeface="DejaVu Sans"/>
            </a:endParaRPr>
          </a:p>
          <a:p>
            <a:pPr marL="109800" indent="-215640">
              <a:lnSpc>
                <a:spcPct val="80000"/>
              </a:lnSpc>
              <a:spcBef>
                <a:spcPts val="300"/>
              </a:spcBef>
              <a:buClr>
                <a:srgbClr val="08A1D9"/>
              </a:buClr>
              <a:buFont typeface="Wingdings" charset="2"/>
              <a:buChar char=""/>
            </a:pPr>
            <a:endParaRPr lang="el-GR" sz="2000" spc="-1" dirty="0">
              <a:solidFill>
                <a:srgbClr val="000000"/>
              </a:solidFill>
              <a:latin typeface="Georgia"/>
            </a:endParaRPr>
          </a:p>
          <a:p>
            <a:pPr marL="109800" indent="-215640">
              <a:lnSpc>
                <a:spcPct val="80000"/>
              </a:lnSpc>
              <a:spcBef>
                <a:spcPts val="300"/>
              </a:spcBef>
              <a:buClr>
                <a:srgbClr val="08A1D9"/>
              </a:buClr>
              <a:buFont typeface="Wingdings" charset="2"/>
              <a:buChar char=""/>
            </a:pPr>
            <a:endParaRPr lang="fr-FR" sz="2000" b="0" strike="noStrike" spc="-1" dirty="0">
              <a:latin typeface="Arial"/>
            </a:endParaRPr>
          </a:p>
          <a:p>
            <a:pPr marL="109800" algn="ctr">
              <a:lnSpc>
                <a:spcPct val="80000"/>
              </a:lnSpc>
              <a:spcBef>
                <a:spcPts val="300"/>
              </a:spcBef>
            </a:pPr>
            <a:r>
              <a:rPr lang="fr-FR" sz="2000" b="1" strike="noStrike" spc="-1" dirty="0">
                <a:solidFill>
                  <a:srgbClr val="000000"/>
                </a:solidFill>
                <a:latin typeface="Georgia"/>
                <a:ea typeface="DejaVu Sans"/>
              </a:rPr>
              <a:t> </a:t>
            </a:r>
            <a:endParaRPr lang="fr-FR" sz="2000" b="0" strike="noStrike" spc="-1" dirty="0">
              <a:latin typeface="Arial"/>
            </a:endParaRPr>
          </a:p>
          <a:p>
            <a:pPr marL="109800" algn="ctr">
              <a:lnSpc>
                <a:spcPct val="80000"/>
              </a:lnSpc>
              <a:spcBef>
                <a:spcPts val="300"/>
              </a:spcBef>
            </a:pPr>
            <a:r>
              <a:rPr lang="fr-FR" sz="2000" b="1" strike="noStrike" spc="-1" dirty="0">
                <a:solidFill>
                  <a:srgbClr val="000000"/>
                </a:solidFill>
                <a:latin typeface="Georgia"/>
                <a:ea typeface="DejaVu Sans"/>
              </a:rPr>
              <a:t>National </a:t>
            </a:r>
            <a:r>
              <a:rPr lang="fr-FR" sz="2000" b="1" strike="noStrike" spc="-1" dirty="0" err="1">
                <a:solidFill>
                  <a:srgbClr val="000000"/>
                </a:solidFill>
                <a:latin typeface="Georgia"/>
                <a:ea typeface="DejaVu Sans"/>
              </a:rPr>
              <a:t>level</a:t>
            </a:r>
            <a:r>
              <a:rPr lang="fr-FR" sz="2000" b="1" strike="noStrike" spc="-1" dirty="0">
                <a:solidFill>
                  <a:srgbClr val="000000"/>
                </a:solidFill>
                <a:latin typeface="Georgia"/>
                <a:ea typeface="DejaVu Sans"/>
              </a:rPr>
              <a:t> 	</a:t>
            </a:r>
            <a:endParaRPr lang="el-GR" sz="2000" b="1" strike="noStrike" spc="-1" dirty="0">
              <a:solidFill>
                <a:srgbClr val="000000"/>
              </a:solidFill>
              <a:latin typeface="Georgia"/>
              <a:ea typeface="DejaVu Sans"/>
            </a:endParaRPr>
          </a:p>
          <a:p>
            <a:pPr marL="109800" algn="ctr">
              <a:lnSpc>
                <a:spcPct val="80000"/>
              </a:lnSpc>
              <a:spcBef>
                <a:spcPts val="300"/>
              </a:spcBef>
            </a:pPr>
            <a:endParaRPr lang="fr-FR" sz="2000" b="0" strike="noStrike" spc="-1" dirty="0">
              <a:latin typeface="Arial"/>
            </a:endParaRPr>
          </a:p>
          <a:p>
            <a:pPr marL="109800" indent="-215640">
              <a:lnSpc>
                <a:spcPct val="80000"/>
              </a:lnSpc>
              <a:spcBef>
                <a:spcPts val="300"/>
              </a:spcBef>
              <a:buClr>
                <a:srgbClr val="08A1D9"/>
              </a:buClr>
              <a:buFont typeface="Wingdings" charset="2"/>
              <a:buChar char=""/>
            </a:pPr>
            <a:r>
              <a:rPr lang="fr-FR" sz="2000" b="0" strike="noStrike" spc="-1" dirty="0">
                <a:solidFill>
                  <a:srgbClr val="000000"/>
                </a:solidFill>
                <a:latin typeface="Georgia"/>
                <a:ea typeface="DejaVu Sans"/>
              </a:rPr>
              <a:t>Organisation: Design and </a:t>
            </a:r>
            <a:r>
              <a:rPr lang="fr-FR" sz="2000" b="0" strike="noStrike" spc="-1" dirty="0" err="1">
                <a:solidFill>
                  <a:srgbClr val="000000"/>
                </a:solidFill>
                <a:latin typeface="Georgia"/>
                <a:ea typeface="DejaVu Sans"/>
              </a:rPr>
              <a:t>Operation</a:t>
            </a:r>
            <a:r>
              <a:rPr lang="fr-FR" sz="2000" b="0" strike="noStrike" spc="-1" dirty="0">
                <a:solidFill>
                  <a:srgbClr val="000000"/>
                </a:solidFill>
                <a:latin typeface="Georgia"/>
                <a:ea typeface="DejaVu Sans"/>
              </a:rPr>
              <a:t> of national </a:t>
            </a:r>
            <a:r>
              <a:rPr lang="fr-FR" sz="2000" b="0" strike="noStrike" spc="-1" dirty="0" err="1">
                <a:solidFill>
                  <a:srgbClr val="000000"/>
                </a:solidFill>
                <a:latin typeface="Georgia"/>
                <a:ea typeface="DejaVu Sans"/>
              </a:rPr>
              <a:t>regulatory</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agencies</a:t>
            </a:r>
            <a:r>
              <a:rPr lang="fr-FR" sz="2000" b="0" strike="noStrike" spc="-1" dirty="0">
                <a:solidFill>
                  <a:srgbClr val="000000"/>
                </a:solidFill>
                <a:latin typeface="Georgia"/>
                <a:ea typeface="DejaVu Sans"/>
              </a:rPr>
              <a:t>, modes of </a:t>
            </a:r>
            <a:r>
              <a:rPr lang="fr-FR" sz="2000" b="0" strike="noStrike" spc="-1" dirty="0" err="1">
                <a:solidFill>
                  <a:srgbClr val="000000"/>
                </a:solidFill>
                <a:latin typeface="Georgia"/>
                <a:ea typeface="DejaVu Sans"/>
              </a:rPr>
              <a:t>regulation</a:t>
            </a:r>
            <a:r>
              <a:rPr lang="fr-FR" sz="2000" b="0" strike="noStrike" spc="-1" dirty="0">
                <a:solidFill>
                  <a:srgbClr val="000000"/>
                </a:solidFill>
                <a:latin typeface="Georgia"/>
                <a:ea typeface="DejaVu Sans"/>
              </a:rPr>
              <a:t> 	</a:t>
            </a:r>
            <a:endParaRPr lang="el-GR" sz="2000" b="0" strike="noStrike" spc="-1" dirty="0">
              <a:solidFill>
                <a:srgbClr val="000000"/>
              </a:solidFill>
              <a:latin typeface="Georgia"/>
              <a:ea typeface="DejaVu Sans"/>
            </a:endParaRPr>
          </a:p>
          <a:p>
            <a:pPr marL="109800" indent="-215640">
              <a:lnSpc>
                <a:spcPct val="80000"/>
              </a:lnSpc>
              <a:spcBef>
                <a:spcPts val="300"/>
              </a:spcBef>
              <a:buClr>
                <a:srgbClr val="08A1D9"/>
              </a:buClr>
              <a:buFont typeface="Wingdings" charset="2"/>
              <a:buChar char=""/>
            </a:pPr>
            <a:endParaRPr lang="fr-FR" sz="2000" b="0" strike="noStrike" spc="-1" dirty="0">
              <a:latin typeface="Arial"/>
            </a:endParaRPr>
          </a:p>
          <a:p>
            <a:pPr marL="109800" indent="-215640">
              <a:lnSpc>
                <a:spcPct val="80000"/>
              </a:lnSpc>
              <a:spcBef>
                <a:spcPts val="300"/>
              </a:spcBef>
              <a:buClr>
                <a:srgbClr val="08A1D9"/>
              </a:buClr>
              <a:buFont typeface="Wingdings" charset="2"/>
              <a:buChar char=""/>
            </a:pPr>
            <a:r>
              <a:rPr lang="fr-FR" sz="2000" b="0" strike="noStrike" spc="-1" dirty="0" err="1">
                <a:solidFill>
                  <a:srgbClr val="000000"/>
                </a:solidFill>
                <a:latin typeface="Georgia"/>
                <a:ea typeface="DejaVu Sans"/>
              </a:rPr>
              <a:t>Process</a:t>
            </a:r>
            <a:r>
              <a:rPr lang="fr-FR" sz="2000" b="0" strike="noStrike" spc="-1" dirty="0">
                <a:solidFill>
                  <a:srgbClr val="000000"/>
                </a:solidFill>
                <a:latin typeface="Georgia"/>
                <a:ea typeface="DejaVu Sans"/>
              </a:rPr>
              <a:t>: national </a:t>
            </a:r>
            <a:r>
              <a:rPr lang="fr-FR" sz="2000" b="0" strike="noStrike" spc="-1" dirty="0" err="1">
                <a:solidFill>
                  <a:srgbClr val="000000"/>
                </a:solidFill>
                <a:latin typeface="Georgia"/>
                <a:ea typeface="DejaVu Sans"/>
              </a:rPr>
              <a:t>regulatory</a:t>
            </a:r>
            <a:r>
              <a:rPr lang="fr-FR" sz="2000" b="0" strike="noStrike" spc="-1" dirty="0">
                <a:solidFill>
                  <a:srgbClr val="000000"/>
                </a:solidFill>
                <a:latin typeface="Georgia"/>
                <a:ea typeface="DejaVu Sans"/>
              </a:rPr>
              <a:t> change, impact of EU provisions on national </a:t>
            </a:r>
            <a:r>
              <a:rPr lang="fr-FR" sz="2000" b="0" strike="noStrike" spc="-1" dirty="0" err="1">
                <a:solidFill>
                  <a:srgbClr val="000000"/>
                </a:solidFill>
                <a:latin typeface="Georgia"/>
                <a:ea typeface="DejaVu Sans"/>
              </a:rPr>
              <a:t>systems</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Europeanisation</a:t>
            </a:r>
            <a:r>
              <a:rPr lang="fr-FR" sz="2000" b="0" strike="noStrike" spc="-1" dirty="0">
                <a:solidFill>
                  <a:srgbClr val="000000"/>
                </a:solidFill>
                <a:latin typeface="Georgia"/>
                <a:ea typeface="DejaVu Sans"/>
              </a:rPr>
              <a:t>’)</a:t>
            </a:r>
            <a:endParaRPr lang="fr-FR" sz="2000" b="0" strike="noStrike" spc="-1" dirty="0">
              <a:latin typeface="Arial"/>
            </a:endParaRPr>
          </a:p>
          <a:p>
            <a:pPr marL="109800" indent="-215640">
              <a:lnSpc>
                <a:spcPct val="80000"/>
              </a:lnSpc>
              <a:spcBef>
                <a:spcPts val="300"/>
              </a:spcBef>
              <a:buClr>
                <a:srgbClr val="08A1D9"/>
              </a:buClr>
              <a:buFont typeface="Wingdings" charset="2"/>
              <a:buChar char=""/>
            </a:pPr>
            <a:endParaRPr lang="fr-FR" sz="2000" b="0" strike="noStrike" spc="-1" dirty="0">
              <a:latin typeface="Arial"/>
            </a:endParaRPr>
          </a:p>
          <a:p>
            <a:pPr marL="109800">
              <a:lnSpc>
                <a:spcPct val="80000"/>
              </a:lnSpc>
              <a:spcBef>
                <a:spcPts val="300"/>
              </a:spcBef>
            </a:pPr>
            <a:r>
              <a:rPr lang="fr-FR" sz="2000" b="0" strike="noStrike" spc="-1" dirty="0">
                <a:solidFill>
                  <a:srgbClr val="000000"/>
                </a:solidFill>
                <a:latin typeface="Georgia"/>
                <a:ea typeface="DejaVu Sans"/>
              </a:rPr>
              <a:t>	</a:t>
            </a:r>
            <a:endParaRPr lang="fr-FR" sz="2000" b="0" strike="noStrike" spc="-1" dirty="0">
              <a:latin typeface="Arial"/>
            </a:endParaRPr>
          </a:p>
          <a:p>
            <a:pPr marL="109800">
              <a:lnSpc>
                <a:spcPct val="80000"/>
              </a:lnSpc>
              <a:spcBef>
                <a:spcPts val="300"/>
              </a:spcBef>
            </a:pPr>
            <a:r>
              <a:rPr lang="fr-FR" sz="2000" b="0" strike="noStrike" spc="-1" dirty="0">
                <a:solidFill>
                  <a:srgbClr val="000000"/>
                </a:solidFill>
                <a:latin typeface="Georgia"/>
                <a:ea typeface="DejaVu Sans"/>
              </a:rPr>
              <a:t> </a:t>
            </a:r>
            <a:endParaRPr lang="fr-F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752354"/>
            <a:ext cx="9072563" cy="752355"/>
          </a:xfrm>
        </p:spPr>
        <p:txBody>
          <a:bodyPr>
            <a:normAutofit fontScale="90000"/>
          </a:bodyPr>
          <a:lstStyle/>
          <a:p>
            <a:r>
              <a:rPr lang="el-GR" sz="2400" dirty="0"/>
              <a:t>Νομικά εργαλεία και μορφές της ευρωπαϊκής διακυβέρνησης</a:t>
            </a:r>
            <a:endParaRPr lang="en-US" sz="2400" dirty="0"/>
          </a:p>
        </p:txBody>
      </p:sp>
      <p:sp>
        <p:nvSpPr>
          <p:cNvPr id="3" name="Content Placeholder 2"/>
          <p:cNvSpPr>
            <a:spLocks noGrp="1"/>
          </p:cNvSpPr>
          <p:nvPr>
            <p:ph idx="1"/>
          </p:nvPr>
        </p:nvSpPr>
        <p:spPr>
          <a:xfrm>
            <a:off x="504031" y="1504709"/>
            <a:ext cx="9072563" cy="4875929"/>
          </a:xfrm>
        </p:spPr>
        <p:txBody>
          <a:bodyPr>
            <a:normAutofit/>
          </a:bodyPr>
          <a:lstStyle/>
          <a:p>
            <a:pPr marL="90723" indent="0" algn="ctr">
              <a:buNone/>
            </a:pPr>
            <a:endParaRPr lang="el-GR" dirty="0">
              <a:latin typeface="Georgia" panose="02040502050405020303" pitchFamily="18" charset="0"/>
            </a:endParaRPr>
          </a:p>
          <a:p>
            <a:pPr>
              <a:buFont typeface="Wingdings" panose="05000000000000000000" pitchFamily="2" charset="2"/>
              <a:buChar char="Ø"/>
            </a:pPr>
            <a:r>
              <a:rPr lang="el-GR" sz="2000" dirty="0">
                <a:latin typeface="Georgia" panose="02040502050405020303" pitchFamily="18" charset="0"/>
              </a:rPr>
              <a:t>Το νομικό καθεστώς της ΕΕ περιέχει 1) σκληρό δίκαιο (</a:t>
            </a:r>
            <a:r>
              <a:rPr lang="fr-FR" sz="2000" dirty="0">
                <a:latin typeface="Georgia" panose="02040502050405020303" pitchFamily="18" charset="0"/>
              </a:rPr>
              <a:t>hard </a:t>
            </a:r>
            <a:r>
              <a:rPr lang="fr-FR" sz="2000" dirty="0" err="1">
                <a:latin typeface="Georgia" panose="02040502050405020303" pitchFamily="18" charset="0"/>
              </a:rPr>
              <a:t>law</a:t>
            </a:r>
            <a:r>
              <a:rPr lang="el-GR" sz="2000" dirty="0">
                <a:latin typeface="Georgia" panose="02040502050405020303" pitchFamily="18" charset="0"/>
              </a:rPr>
              <a:t>) με περιοριστικούς, επιτρεπτικούς κανόνες, κανόνες-οδηγίες, 2) ήπιο δίκαιο </a:t>
            </a:r>
            <a:r>
              <a:rPr lang="fr-FR" sz="2000" dirty="0">
                <a:latin typeface="Georgia" panose="02040502050405020303" pitchFamily="18" charset="0"/>
              </a:rPr>
              <a:t>(soft </a:t>
            </a:r>
            <a:r>
              <a:rPr lang="fr-FR" sz="2000" dirty="0" err="1">
                <a:latin typeface="Georgia" panose="02040502050405020303" pitchFamily="18" charset="0"/>
              </a:rPr>
              <a:t>law</a:t>
            </a:r>
            <a:r>
              <a:rPr lang="fr-FR" sz="2000" dirty="0">
                <a:latin typeface="Georgia" panose="02040502050405020303" pitchFamily="18" charset="0"/>
              </a:rPr>
              <a:t>)</a:t>
            </a:r>
            <a:r>
              <a:rPr lang="el-GR" sz="2000" dirty="0">
                <a:latin typeface="Georgia" panose="02040502050405020303" pitchFamily="18" charset="0"/>
              </a:rPr>
              <a:t>, 3) μη-νομικές νόρμες. </a:t>
            </a:r>
          </a:p>
          <a:p>
            <a:pPr>
              <a:buFont typeface="Wingdings" panose="05000000000000000000" pitchFamily="2" charset="2"/>
              <a:buChar char="Ø"/>
            </a:pPr>
            <a:r>
              <a:rPr lang="el-GR" sz="2000" b="1" dirty="0">
                <a:latin typeface="Georgia" panose="02040502050405020303" pitchFamily="18" charset="0"/>
              </a:rPr>
              <a:t>Κανονιστικό πλαίσιο</a:t>
            </a:r>
            <a:r>
              <a:rPr lang="el-GR" sz="2000" dirty="0">
                <a:latin typeface="Georgia" panose="02040502050405020303" pitchFamily="18" charset="0"/>
              </a:rPr>
              <a:t> (</a:t>
            </a:r>
            <a:r>
              <a:rPr lang="fr-FR" sz="2000" dirty="0">
                <a:latin typeface="Georgia" panose="02040502050405020303" pitchFamily="18" charset="0"/>
              </a:rPr>
              <a:t>hard </a:t>
            </a:r>
            <a:r>
              <a:rPr lang="fr-FR" sz="2000" dirty="0" err="1">
                <a:latin typeface="Georgia" panose="02040502050405020303" pitchFamily="18" charset="0"/>
              </a:rPr>
              <a:t>law</a:t>
            </a:r>
            <a:r>
              <a:rPr lang="el-GR" sz="2000" dirty="0">
                <a:latin typeface="Georgia" panose="02040502050405020303" pitchFamily="18" charset="0"/>
              </a:rPr>
              <a:t>),</a:t>
            </a:r>
            <a:r>
              <a:rPr lang="el-GR" sz="2000" b="1" dirty="0">
                <a:latin typeface="Georgia" panose="02040502050405020303" pitchFamily="18" charset="0"/>
              </a:rPr>
              <a:t> ρυθμιστικό πλαίσιο </a:t>
            </a:r>
            <a:r>
              <a:rPr lang="el-GR" sz="2000" dirty="0">
                <a:latin typeface="Georgia" panose="02040502050405020303" pitchFamily="18" charset="0"/>
              </a:rPr>
              <a:t>(</a:t>
            </a:r>
            <a:r>
              <a:rPr lang="fr-FR" sz="2000" dirty="0">
                <a:latin typeface="Georgia" panose="02040502050405020303" pitchFamily="18" charset="0"/>
              </a:rPr>
              <a:t>hard </a:t>
            </a:r>
            <a:r>
              <a:rPr lang="fr-FR" sz="2000" dirty="0" err="1">
                <a:latin typeface="Georgia" panose="02040502050405020303" pitchFamily="18" charset="0"/>
              </a:rPr>
              <a:t>law</a:t>
            </a:r>
            <a:r>
              <a:rPr lang="el-GR" sz="2000" dirty="0">
                <a:latin typeface="Georgia" panose="02040502050405020303" pitchFamily="18" charset="0"/>
              </a:rPr>
              <a:t> στις πολιτικές της ενιαίας αγοράς, και αργότερα σε άλλους τομείς πολιτικής ήπιο δίκαιο </a:t>
            </a:r>
            <a:r>
              <a:rPr lang="fr-FR" sz="2000" dirty="0">
                <a:latin typeface="Georgia" panose="02040502050405020303" pitchFamily="18" charset="0"/>
              </a:rPr>
              <a:t>(soft </a:t>
            </a:r>
            <a:r>
              <a:rPr lang="fr-FR" sz="2000" dirty="0" err="1">
                <a:latin typeface="Georgia" panose="02040502050405020303" pitchFamily="18" charset="0"/>
              </a:rPr>
              <a:t>law</a:t>
            </a:r>
            <a:r>
              <a:rPr lang="fr-FR" sz="2000" dirty="0">
                <a:latin typeface="Georgia" panose="02040502050405020303" pitchFamily="18" charset="0"/>
              </a:rPr>
              <a:t>))</a:t>
            </a:r>
            <a:r>
              <a:rPr lang="el-GR" sz="2000" dirty="0">
                <a:latin typeface="Georgia" panose="02040502050405020303" pitchFamily="18" charset="0"/>
              </a:rPr>
              <a:t>, </a:t>
            </a:r>
            <a:r>
              <a:rPr lang="el-GR" sz="2000" b="1" dirty="0">
                <a:latin typeface="Georgia" panose="02040502050405020303" pitchFamily="18" charset="0"/>
              </a:rPr>
              <a:t>πλαίσιο συντονισμού </a:t>
            </a:r>
            <a:r>
              <a:rPr lang="fr-FR" sz="2000" dirty="0">
                <a:latin typeface="Georgia" panose="02040502050405020303" pitchFamily="18" charset="0"/>
              </a:rPr>
              <a:t>(</a:t>
            </a:r>
            <a:r>
              <a:rPr lang="el-GR" sz="2000" dirty="0">
                <a:latin typeface="Georgia" panose="02040502050405020303" pitchFamily="18" charset="0"/>
              </a:rPr>
              <a:t>κυρίως </a:t>
            </a:r>
            <a:r>
              <a:rPr lang="fr-FR" sz="2000" dirty="0">
                <a:latin typeface="Georgia" panose="02040502050405020303" pitchFamily="18" charset="0"/>
              </a:rPr>
              <a:t>soft </a:t>
            </a:r>
            <a:r>
              <a:rPr lang="fr-FR" sz="2000" dirty="0" err="1">
                <a:latin typeface="Georgia" panose="02040502050405020303" pitchFamily="18" charset="0"/>
              </a:rPr>
              <a:t>law</a:t>
            </a:r>
            <a:r>
              <a:rPr lang="el-GR" sz="2000" dirty="0">
                <a:latin typeface="Georgia" panose="02040502050405020303" pitchFamily="18" charset="0"/>
              </a:rPr>
              <a:t>, μη-νομικές νόρμες και κάποιες μορφές </a:t>
            </a:r>
            <a:r>
              <a:rPr lang="fr-FR" sz="2000" dirty="0">
                <a:latin typeface="Georgia" panose="02040502050405020303" pitchFamily="18" charset="0"/>
              </a:rPr>
              <a:t>hard </a:t>
            </a:r>
            <a:r>
              <a:rPr lang="fr-FR" sz="2000" dirty="0" err="1">
                <a:latin typeface="Georgia" panose="02040502050405020303" pitchFamily="18" charset="0"/>
              </a:rPr>
              <a:t>law</a:t>
            </a:r>
            <a:r>
              <a:rPr lang="fr-FR" sz="2000" dirty="0">
                <a:latin typeface="Georgia" panose="02040502050405020303" pitchFamily="18" charset="0"/>
              </a:rPr>
              <a:t>)</a:t>
            </a:r>
            <a:r>
              <a:rPr lang="el-GR" sz="2000" dirty="0">
                <a:latin typeface="Georgia" panose="02040502050405020303" pitchFamily="18" charset="0"/>
              </a:rPr>
              <a:t>.</a:t>
            </a:r>
            <a:r>
              <a:rPr lang="fr-FR" sz="2000" b="1" dirty="0">
                <a:latin typeface="Georgia" panose="02040502050405020303" pitchFamily="18" charset="0"/>
              </a:rPr>
              <a:t> </a:t>
            </a:r>
            <a:endParaRPr lang="el-GR" sz="2000" b="1" dirty="0">
              <a:latin typeface="Georgia" panose="02040502050405020303" pitchFamily="18" charset="0"/>
            </a:endParaRPr>
          </a:p>
          <a:p>
            <a:pPr>
              <a:buFont typeface="Wingdings" panose="05000000000000000000" pitchFamily="2" charset="2"/>
              <a:buChar char="Ø"/>
            </a:pPr>
            <a:r>
              <a:rPr lang="fr-FR" sz="2000" b="1" dirty="0">
                <a:latin typeface="Georgia" panose="02040502050405020303" pitchFamily="18" charset="0"/>
              </a:rPr>
              <a:t> N</a:t>
            </a:r>
            <a:r>
              <a:rPr lang="el-GR" sz="2000" b="1" dirty="0">
                <a:latin typeface="Georgia" panose="02040502050405020303" pitchFamily="18" charset="0"/>
              </a:rPr>
              <a:t>έες μορφές διακυβέρνησης</a:t>
            </a:r>
            <a:r>
              <a:rPr lang="fr-FR" sz="2000" dirty="0">
                <a:latin typeface="Georgia" panose="02040502050405020303" pitchFamily="18" charset="0"/>
              </a:rPr>
              <a:t>: </a:t>
            </a:r>
            <a:r>
              <a:rPr lang="el-GR" sz="2000" dirty="0">
                <a:latin typeface="Georgia" panose="02040502050405020303" pitchFamily="18" charset="0"/>
              </a:rPr>
              <a:t>Συστάσεις, </a:t>
            </a:r>
            <a:r>
              <a:rPr lang="en-US" sz="2000" dirty="0">
                <a:latin typeface="Georgia" panose="02040502050405020303" pitchFamily="18" charset="0"/>
              </a:rPr>
              <a:t>benchmarking (</a:t>
            </a:r>
            <a:r>
              <a:rPr lang="el-GR" sz="2000" dirty="0">
                <a:latin typeface="Georgia" panose="02040502050405020303" pitchFamily="18" charset="0"/>
              </a:rPr>
              <a:t>συγκριτική αξιολόγηση</a:t>
            </a:r>
            <a:r>
              <a:rPr lang="fr-FR" sz="2000" dirty="0">
                <a:latin typeface="Georgia" panose="02040502050405020303" pitchFamily="18" charset="0"/>
              </a:rPr>
              <a:t>)</a:t>
            </a:r>
            <a:r>
              <a:rPr lang="en-US" sz="2000" dirty="0">
                <a:latin typeface="Georgia" panose="02040502050405020303" pitchFamily="18" charset="0"/>
              </a:rPr>
              <a:t>, best practices (</a:t>
            </a:r>
            <a:r>
              <a:rPr lang="el-GR" sz="2000" dirty="0">
                <a:latin typeface="Georgia" panose="02040502050405020303" pitchFamily="18" charset="0"/>
              </a:rPr>
              <a:t>βέλτιστες πρακτικές</a:t>
            </a:r>
            <a:r>
              <a:rPr lang="fr-FR" sz="2000" dirty="0">
                <a:latin typeface="Georgia" panose="02040502050405020303" pitchFamily="18" charset="0"/>
              </a:rPr>
              <a:t>)</a:t>
            </a:r>
            <a:r>
              <a:rPr lang="en-US" sz="2000" dirty="0">
                <a:latin typeface="Georgia" panose="02040502050405020303" pitchFamily="18" charset="0"/>
              </a:rPr>
              <a:t>, peer review</a:t>
            </a:r>
            <a:r>
              <a:rPr lang="fr-FR" sz="2000" dirty="0">
                <a:latin typeface="Georgia" panose="02040502050405020303" pitchFamily="18" charset="0"/>
              </a:rPr>
              <a:t> (</a:t>
            </a:r>
            <a:r>
              <a:rPr lang="el-GR" sz="2000" dirty="0">
                <a:latin typeface="Georgia" panose="02040502050405020303" pitchFamily="18" charset="0"/>
              </a:rPr>
              <a:t>επανεξέταση από ομότιμους</a:t>
            </a:r>
            <a:r>
              <a:rPr lang="fr-FR" sz="2000" dirty="0">
                <a:latin typeface="Georgia" panose="02040502050405020303" pitchFamily="18" charset="0"/>
              </a:rPr>
              <a:t>)</a:t>
            </a:r>
            <a:r>
              <a:rPr lang="el-GR" sz="2000" dirty="0">
                <a:latin typeface="Georgia" panose="02040502050405020303" pitchFamily="18" charset="0"/>
              </a:rPr>
              <a:t>. </a:t>
            </a:r>
          </a:p>
          <a:p>
            <a:pPr>
              <a:buFont typeface="Wingdings" panose="05000000000000000000" pitchFamily="2" charset="2"/>
              <a:buChar char="Ø"/>
            </a:pPr>
            <a:endParaRPr lang="el-GR" dirty="0"/>
          </a:p>
          <a:p>
            <a:pPr>
              <a:buFont typeface="Wingdings" panose="05000000000000000000" pitchFamily="2" charset="2"/>
              <a:buChar char="Ø"/>
            </a:pPr>
            <a:endParaRPr lang="el-GR" b="1" dirty="0"/>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994794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9011160" y="2160"/>
            <a:ext cx="838440" cy="4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2AD3DB7-6E6A-4556-959C-A977F461066A}" type="slidenum">
              <a:rPr lang="fr-FR" sz="1800" b="0" strike="noStrike" spc="-1">
                <a:solidFill>
                  <a:srgbClr val="FFFFFF"/>
                </a:solidFill>
                <a:latin typeface="Georgia"/>
                <a:ea typeface="DejaVu Sans"/>
              </a:rPr>
              <a:t>12</a:t>
            </a:fld>
            <a:endParaRPr lang="fr-FR" sz="1800" b="0" strike="noStrike" spc="-1">
              <a:latin typeface="Arial"/>
            </a:endParaRPr>
          </a:p>
        </p:txBody>
      </p:sp>
      <p:sp>
        <p:nvSpPr>
          <p:cNvPr id="141" name="CustomShape 2"/>
          <p:cNvSpPr/>
          <p:nvPr/>
        </p:nvSpPr>
        <p:spPr>
          <a:xfrm>
            <a:off x="504000" y="6886800"/>
            <a:ext cx="234720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42" name="CustomShape 3"/>
          <p:cNvSpPr/>
          <p:nvPr/>
        </p:nvSpPr>
        <p:spPr>
          <a:xfrm>
            <a:off x="3447360" y="6886800"/>
            <a:ext cx="319392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43" name="CustomShape 4"/>
          <p:cNvSpPr/>
          <p:nvPr/>
        </p:nvSpPr>
        <p:spPr>
          <a:xfrm>
            <a:off x="504360" y="288000"/>
            <a:ext cx="9070560" cy="6472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800" b="0" strike="noStrike" spc="-1">
                <a:solidFill>
                  <a:srgbClr val="434342"/>
                </a:solidFill>
                <a:latin typeface="Trebuchet MS"/>
                <a:ea typeface="DejaVu Sans"/>
              </a:rPr>
              <a:t>Η γραφειοκρατία της Ευρ. Επιτροπής και το πρόβλημα της υπερ-ρύθμισης</a:t>
            </a:r>
            <a:endParaRPr lang="fr-FR" sz="2800" b="0" strike="noStrike" spc="-1">
              <a:latin typeface="Arial"/>
            </a:endParaRPr>
          </a:p>
        </p:txBody>
      </p:sp>
      <p:sp>
        <p:nvSpPr>
          <p:cNvPr id="144" name="CustomShape 5"/>
          <p:cNvSpPr/>
          <p:nvPr/>
        </p:nvSpPr>
        <p:spPr>
          <a:xfrm>
            <a:off x="503640" y="1152000"/>
            <a:ext cx="9070560" cy="60937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216000" indent="-215280">
              <a:lnSpc>
                <a:spcPct val="100000"/>
              </a:lnSpc>
              <a:spcBef>
                <a:spcPts val="300"/>
              </a:spcBef>
              <a:buClr>
                <a:srgbClr val="08A1D9"/>
              </a:buClr>
              <a:buFont typeface="Wingdings" charset="2"/>
              <a:buChar char=""/>
            </a:pP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Α</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ό</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την</a:t>
            </a:r>
            <a:r>
              <a:rPr lang="fr-FR" sz="1600" b="1" strike="noStrike" spc="-1" dirty="0">
                <a:solidFill>
                  <a:srgbClr val="000000"/>
                </a:solidFill>
                <a:latin typeface="Georgia"/>
                <a:ea typeface="DejaVu Sans"/>
              </a:rPr>
              <a:t> ΕΕΠ (1986) </a:t>
            </a:r>
            <a:r>
              <a:rPr lang="fr-FR" sz="1600" b="1" strike="noStrike" spc="-1" dirty="0" err="1">
                <a:solidFill>
                  <a:srgbClr val="000000"/>
                </a:solidFill>
                <a:latin typeface="Georgia"/>
                <a:ea typeface="DejaVu Sans"/>
              </a:rPr>
              <a:t>κ</a:t>
            </a:r>
            <a:r>
              <a:rPr lang="fr-FR" sz="1600" b="1" strike="noStrike" spc="-1" dirty="0">
                <a:solidFill>
                  <a:srgbClr val="000000"/>
                </a:solidFill>
                <a:latin typeface="Georgia"/>
                <a:ea typeface="DejaVu Sans"/>
              </a:rPr>
              <a:t>α</a:t>
            </a:r>
            <a:r>
              <a:rPr lang="fr-FR" sz="1600" b="1" strike="noStrike" spc="-1" dirty="0" err="1">
                <a:solidFill>
                  <a:srgbClr val="000000"/>
                </a:solidFill>
                <a:latin typeface="Georgia"/>
                <a:ea typeface="DejaVu Sans"/>
              </a:rPr>
              <a:t>ι</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μετά</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Η</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ε</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ιλεκτική</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εξά</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λωση</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των</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ευρω</a:t>
            </a:r>
            <a:r>
              <a:rPr lang="fr-FR" sz="1600" b="1" strike="noStrike" spc="-1" dirty="0">
                <a:solidFill>
                  <a:srgbClr val="000000"/>
                </a:solidFill>
                <a:latin typeface="Georgia"/>
                <a:ea typeface="DejaVu Sans"/>
              </a:rPr>
              <a:t>πα</a:t>
            </a:r>
            <a:r>
              <a:rPr lang="fr-FR" sz="1600" b="1" strike="noStrike" spc="-1" dirty="0" err="1">
                <a:solidFill>
                  <a:srgbClr val="000000"/>
                </a:solidFill>
                <a:latin typeface="Georgia"/>
                <a:ea typeface="DejaVu Sans"/>
              </a:rPr>
              <a:t>ϊκών</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ρμοδιοτήτων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μετά</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τον</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ντ</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γωνισμό</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νά</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τυξη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άλλων</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ολιτικών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ό</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ως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ροστ</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σί</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του</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κ</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τ</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ν</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λωτή</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σφάλει</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των</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ροϊόντων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ροστ</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σί</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του</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ερι</a:t>
            </a:r>
            <a:r>
              <a:rPr lang="fr-FR" sz="1600" b="0" strike="noStrike" spc="-1" dirty="0">
                <a:solidFill>
                  <a:srgbClr val="000000"/>
                </a:solidFill>
                <a:latin typeface="Georgia"/>
                <a:ea typeface="DejaVu Sans"/>
              </a:rPr>
              <a:t>β</a:t>
            </a:r>
            <a:r>
              <a:rPr lang="fr-FR" sz="1600" b="0" strike="noStrike" spc="-1" dirty="0" err="1">
                <a:solidFill>
                  <a:srgbClr val="000000"/>
                </a:solidFill>
                <a:latin typeface="Georgia"/>
                <a:ea typeface="DejaVu Sans"/>
              </a:rPr>
              <a:t>άλλοντος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υγεί</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κ</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ι</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σφάλει</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στην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εργ</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σί</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τ</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ίσ</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δικ</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ιώμ</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τ</a:t>
            </a:r>
            <a:r>
              <a:rPr lang="fr-FR" sz="1600" b="0" strike="noStrike" spc="-1" dirty="0">
                <a:solidFill>
                  <a:srgbClr val="000000"/>
                </a:solidFill>
                <a:latin typeface="Georgia"/>
                <a:ea typeface="DejaVu Sans"/>
              </a:rPr>
              <a:t>α α</a:t>
            </a:r>
            <a:r>
              <a:rPr lang="fr-FR" sz="1600" b="0" strike="noStrike" spc="-1" dirty="0" err="1">
                <a:solidFill>
                  <a:srgbClr val="000000"/>
                </a:solidFill>
                <a:latin typeface="Georgia"/>
                <a:ea typeface="DejaVu Sans"/>
              </a:rPr>
              <a:t>νδρών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κ</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ι</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γυν</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ικών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στην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εργ</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σί</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ρύθμιση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χρημ</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το</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ιστωτικών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υ</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ηρεσιών</a:t>
            </a:r>
            <a:r>
              <a:rPr lang="fr-FR" sz="1600" b="0" strike="noStrike" spc="-1" dirty="0">
                <a:solidFill>
                  <a:srgbClr val="000000"/>
                </a:solidFill>
                <a:latin typeface="Georgia"/>
                <a:ea typeface="DejaVu Sans"/>
              </a:rPr>
              <a:t>).</a:t>
            </a:r>
            <a:endParaRPr lang="fr-FR" sz="1600" b="0" strike="noStrike" spc="-1" dirty="0">
              <a:latin typeface="Arial"/>
            </a:endParaRPr>
          </a:p>
          <a:p>
            <a:pPr>
              <a:lnSpc>
                <a:spcPct val="100000"/>
              </a:lnSpc>
              <a:spcBef>
                <a:spcPts val="300"/>
              </a:spcBef>
            </a:pPr>
            <a:r>
              <a:rPr lang="fr-FR" sz="1600" b="0" strike="noStrike" spc="-1" dirty="0">
                <a:solidFill>
                  <a:srgbClr val="000000"/>
                </a:solidFill>
                <a:latin typeface="Georgia"/>
                <a:ea typeface="DejaVu Sans"/>
              </a:rPr>
              <a:t> </a:t>
            </a:r>
            <a:endParaRPr lang="fr-FR" sz="1600" b="0" strike="noStrike" spc="-1" dirty="0">
              <a:latin typeface="Arial"/>
            </a:endParaRPr>
          </a:p>
          <a:p>
            <a:pPr marL="216000" indent="-215280">
              <a:lnSpc>
                <a:spcPct val="100000"/>
              </a:lnSpc>
              <a:spcBef>
                <a:spcPts val="300"/>
              </a:spcBef>
              <a:buClr>
                <a:srgbClr val="08A1D9"/>
              </a:buClr>
              <a:buFont typeface="Wingdings" charset="2"/>
              <a:buChar char=""/>
            </a:pPr>
            <a:r>
              <a:rPr lang="fr-FR" sz="1600" b="1" strike="noStrike" spc="-1" dirty="0" err="1">
                <a:solidFill>
                  <a:srgbClr val="000000"/>
                </a:solidFill>
                <a:latin typeface="Georgia"/>
                <a:ea typeface="DejaVu Sans"/>
              </a:rPr>
              <a:t>Η</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τζέντ</a:t>
            </a:r>
            <a:r>
              <a:rPr lang="fr-FR" sz="1600" b="1" strike="noStrike" spc="-1" dirty="0">
                <a:solidFill>
                  <a:srgbClr val="000000"/>
                </a:solidFill>
                <a:latin typeface="Georgia"/>
                <a:ea typeface="DejaVu Sans"/>
              </a:rPr>
              <a:t>α </a:t>
            </a:r>
            <a:r>
              <a:rPr lang="fr-FR" sz="1600" b="1" strike="noStrike" spc="-1" dirty="0" err="1">
                <a:solidFill>
                  <a:srgbClr val="000000"/>
                </a:solidFill>
                <a:latin typeface="Georgia"/>
                <a:ea typeface="DejaVu Sans"/>
              </a:rPr>
              <a:t>της</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υ</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ερ-ρύθμισης</a:t>
            </a:r>
            <a:r>
              <a:rPr lang="fr-FR" sz="1600" b="1" strike="noStrike" spc="-1" dirty="0">
                <a:solidFill>
                  <a:srgbClr val="000000"/>
                </a:solidFill>
                <a:latin typeface="Georgia"/>
                <a:ea typeface="DejaVu Sans"/>
              </a:rPr>
              <a:t> (over-</a:t>
            </a:r>
            <a:r>
              <a:rPr lang="fr-FR" sz="1600" b="1" strike="noStrike" spc="-1" dirty="0" err="1">
                <a:solidFill>
                  <a:srgbClr val="000000"/>
                </a:solidFill>
                <a:latin typeface="Georgia"/>
                <a:ea typeface="DejaVu Sans"/>
              </a:rPr>
              <a:t>regulation</a:t>
            </a:r>
            <a:r>
              <a:rPr lang="fr-FR" sz="1600" b="1" strike="noStrike" spc="-1" dirty="0">
                <a:solidFill>
                  <a:srgbClr val="000000"/>
                </a:solidFill>
                <a:latin typeface="Georgia"/>
                <a:ea typeface="DejaVu Sans"/>
              </a:rPr>
              <a:t>): </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ύξηση</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ριθμού</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κ</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νονισμών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οδηγιών</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ύξηση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τομε</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κών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συμ</a:t>
            </a:r>
            <a:r>
              <a:rPr lang="fr-FR" sz="1600" b="0" strike="noStrike" spc="-1" dirty="0">
                <a:solidFill>
                  <a:srgbClr val="000000"/>
                </a:solidFill>
                <a:latin typeface="Georgia"/>
                <a:ea typeface="DejaVu Sans"/>
              </a:rPr>
              <a:t>β</a:t>
            </a:r>
            <a:r>
              <a:rPr lang="fr-FR" sz="1600" b="0" strike="noStrike" spc="-1" dirty="0" err="1">
                <a:solidFill>
                  <a:srgbClr val="000000"/>
                </a:solidFill>
                <a:latin typeface="Georgia"/>
                <a:ea typeface="DejaVu Sans"/>
              </a:rPr>
              <a:t>ουλίων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Υ</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ουργών</a:t>
            </a:r>
            <a:r>
              <a:rPr lang="fr-FR" sz="1600" b="0" strike="noStrike" spc="-1" dirty="0">
                <a:solidFill>
                  <a:srgbClr val="000000"/>
                </a:solidFill>
                <a:latin typeface="Georgia"/>
                <a:ea typeface="DejaVu Sans"/>
              </a:rPr>
              <a:t>.</a:t>
            </a:r>
            <a:endParaRPr lang="fr-FR" sz="1600" b="0" strike="noStrike" spc="-1" dirty="0">
              <a:latin typeface="Arial"/>
            </a:endParaRPr>
          </a:p>
          <a:p>
            <a:pPr marL="216000" indent="-215280">
              <a:lnSpc>
                <a:spcPct val="100000"/>
              </a:lnSpc>
              <a:spcBef>
                <a:spcPts val="300"/>
              </a:spcBef>
              <a:buClr>
                <a:srgbClr val="08A1D9"/>
              </a:buClr>
              <a:buFont typeface="Wingdings" charset="2"/>
              <a:buChar char=""/>
            </a:pP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εισχώρηση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νέων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εργ</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λείων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δι</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κυ</a:t>
            </a:r>
            <a:r>
              <a:rPr lang="fr-FR" sz="1600" b="0" strike="noStrike" spc="-1" dirty="0">
                <a:solidFill>
                  <a:srgbClr val="000000"/>
                </a:solidFill>
                <a:latin typeface="Georgia"/>
                <a:ea typeface="DejaVu Sans"/>
              </a:rPr>
              <a:t>β</a:t>
            </a:r>
            <a:r>
              <a:rPr lang="fr-FR" sz="1600" b="0" strike="noStrike" spc="-1" dirty="0" err="1">
                <a:solidFill>
                  <a:srgbClr val="000000"/>
                </a:solidFill>
                <a:latin typeface="Georgia"/>
                <a:ea typeface="DejaVu Sans"/>
              </a:rPr>
              <a:t>έρνησης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European</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Employment</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Strategy</a:t>
            </a:r>
            <a:r>
              <a:rPr lang="fr-FR" sz="1600" b="0" strike="noStrike" spc="-1" dirty="0">
                <a:solidFill>
                  <a:srgbClr val="000000"/>
                </a:solidFill>
                <a:latin typeface="Georgia"/>
                <a:ea typeface="DejaVu Sans"/>
              </a:rPr>
              <a:t>, OMC (</a:t>
            </a:r>
            <a:r>
              <a:rPr lang="fr-FR" sz="1600" b="0" strike="noStrike" spc="-1" dirty="0" err="1">
                <a:solidFill>
                  <a:srgbClr val="000000"/>
                </a:solidFill>
                <a:latin typeface="Georgia"/>
                <a:ea typeface="DejaVu Sans"/>
              </a:rPr>
              <a:t>experimental</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governance</a:t>
            </a:r>
            <a:r>
              <a:rPr lang="fr-FR" sz="1600" b="0" strike="noStrike" spc="-1" dirty="0">
                <a:solidFill>
                  <a:srgbClr val="000000"/>
                </a:solidFill>
                <a:latin typeface="Georgia"/>
                <a:ea typeface="DejaVu Sans"/>
              </a:rPr>
              <a:t>), Maritime Security </a:t>
            </a:r>
            <a:r>
              <a:rPr lang="fr-FR" sz="1600" b="0" strike="noStrike" spc="-1" dirty="0" err="1">
                <a:solidFill>
                  <a:srgbClr val="000000"/>
                </a:solidFill>
                <a:latin typeface="Georgia"/>
                <a:ea typeface="DejaVu Sans"/>
              </a:rPr>
              <a:t>Strategy</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κτλ</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Πρόγρ</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μμ</a:t>
            </a:r>
            <a:r>
              <a:rPr lang="fr-FR" sz="1600" b="0" strike="noStrike" spc="-1" dirty="0">
                <a:solidFill>
                  <a:srgbClr val="000000"/>
                </a:solidFill>
                <a:latin typeface="Georgia"/>
                <a:ea typeface="DejaVu Sans"/>
              </a:rPr>
              <a:t>α </a:t>
            </a:r>
            <a:r>
              <a:rPr lang="fr-FR" sz="1600" b="0" strike="noStrike" spc="-1" dirty="0" err="1">
                <a:solidFill>
                  <a:srgbClr val="000000"/>
                </a:solidFill>
                <a:latin typeface="Georgia"/>
                <a:ea typeface="DejaVu Sans"/>
              </a:rPr>
              <a:t>Ευρώ</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η</a:t>
            </a:r>
            <a:r>
              <a:rPr lang="fr-FR" sz="1600" b="0" strike="noStrike" spc="-1" dirty="0">
                <a:solidFill>
                  <a:srgbClr val="000000"/>
                </a:solidFill>
                <a:latin typeface="Georgia"/>
                <a:ea typeface="DejaVu Sans"/>
              </a:rPr>
              <a:t> 1992 </a:t>
            </a:r>
            <a:r>
              <a:rPr lang="fr-FR" sz="1600" b="0" strike="noStrike" spc="-1" dirty="0" err="1">
                <a:solidFill>
                  <a:srgbClr val="000000"/>
                </a:solidFill>
                <a:latin typeface="Georgia"/>
                <a:ea typeface="DejaVu Sans"/>
              </a:rPr>
              <a:t>ολοκλήρωση</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της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εσωτερικής</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γοράς</a:t>
            </a:r>
            <a:r>
              <a:rPr lang="fr-FR" sz="1600" b="0" strike="noStrike" spc="-1" dirty="0">
                <a:solidFill>
                  <a:srgbClr val="000000"/>
                </a:solidFill>
                <a:latin typeface="Georgia"/>
                <a:ea typeface="DejaVu Sans"/>
              </a:rPr>
              <a:t>.</a:t>
            </a:r>
            <a:endParaRPr lang="fr-FR" sz="1600" b="0" strike="noStrike" spc="-1" dirty="0">
              <a:latin typeface="Arial"/>
            </a:endParaRPr>
          </a:p>
          <a:p>
            <a:pPr>
              <a:lnSpc>
                <a:spcPct val="100000"/>
              </a:lnSpc>
              <a:spcBef>
                <a:spcPts val="300"/>
              </a:spcBef>
            </a:pPr>
            <a:r>
              <a:rPr lang="fr-FR" sz="1600" b="0" strike="noStrike" spc="-1" dirty="0">
                <a:solidFill>
                  <a:srgbClr val="000000"/>
                </a:solidFill>
                <a:latin typeface="Georgia"/>
                <a:ea typeface="DejaVu Sans"/>
              </a:rPr>
              <a:t> </a:t>
            </a:r>
            <a:endParaRPr lang="fr-FR" sz="1600" b="0" strike="noStrike" spc="-1" dirty="0">
              <a:latin typeface="Arial"/>
            </a:endParaRPr>
          </a:p>
          <a:p>
            <a:pPr marL="216000" indent="-215280">
              <a:lnSpc>
                <a:spcPct val="100000"/>
              </a:lnSpc>
              <a:spcBef>
                <a:spcPts val="300"/>
              </a:spcBef>
              <a:buClr>
                <a:srgbClr val="08A1D9"/>
              </a:buClr>
              <a:buFont typeface="Wingdings" charset="2"/>
              <a:buChar char=""/>
            </a:pPr>
            <a:r>
              <a:rPr lang="fr-FR" sz="1600" b="0" strike="noStrike" spc="-1" dirty="0" err="1">
                <a:solidFill>
                  <a:srgbClr val="000000"/>
                </a:solidFill>
                <a:latin typeface="Georgia"/>
                <a:ea typeface="DejaVu Sans"/>
              </a:rPr>
              <a:t>Ο</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μικρός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δημόσιος</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ροϋ</a:t>
            </a:r>
            <a:r>
              <a:rPr lang="fr-FR" sz="1600" b="0" strike="noStrike" spc="-1" dirty="0">
                <a:solidFill>
                  <a:srgbClr val="000000"/>
                </a:solidFill>
                <a:latin typeface="Georgia"/>
                <a:ea typeface="DejaVu Sans"/>
              </a:rPr>
              <a:t>π</a:t>
            </a:r>
            <a:r>
              <a:rPr lang="fr-FR" sz="1600" b="0" strike="noStrike" spc="-1" dirty="0" err="1">
                <a:solidFill>
                  <a:srgbClr val="000000"/>
                </a:solidFill>
                <a:latin typeface="Georgia"/>
                <a:ea typeface="DejaVu Sans"/>
              </a:rPr>
              <a:t>ολογισμός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δεν</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είν</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ι</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σημ</a:t>
            </a:r>
            <a:r>
              <a:rPr lang="fr-FR" sz="1600" b="0" strike="noStrike" spc="-1" dirty="0">
                <a:solidFill>
                  <a:srgbClr val="000000"/>
                </a:solidFill>
                <a:latin typeface="Georgia"/>
                <a:ea typeface="DejaVu Sans"/>
              </a:rPr>
              <a:t>α</a:t>
            </a:r>
            <a:r>
              <a:rPr lang="fr-FR" sz="1600" b="0" strike="noStrike" spc="-1" dirty="0" err="1">
                <a:solidFill>
                  <a:srgbClr val="000000"/>
                </a:solidFill>
                <a:latin typeface="Georgia"/>
                <a:ea typeface="DejaVu Sans"/>
              </a:rPr>
              <a:t>ντικός</a:t>
            </a:r>
            <a:r>
              <a:rPr lang="fr-FR" sz="1600" b="0" strike="noStrike" spc="-1" dirty="0">
                <a:solidFill>
                  <a:srgbClr val="000000"/>
                </a:solidFill>
                <a:latin typeface="Georgia"/>
                <a:ea typeface="DejaVu Sans"/>
              </a:rPr>
              <a:t> π</a:t>
            </a:r>
            <a:r>
              <a:rPr lang="fr-FR" sz="1600" b="0" strike="noStrike" spc="-1" dirty="0" err="1">
                <a:solidFill>
                  <a:srgbClr val="000000"/>
                </a:solidFill>
                <a:latin typeface="Georgia"/>
                <a:ea typeface="DejaVu Sans"/>
              </a:rPr>
              <a:t>εριορισμός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στις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ρυθμιστικές</a:t>
            </a:r>
            <a:r>
              <a:rPr lang="fr-FR" sz="1600" b="0" strike="noStrike" spc="-1" dirty="0">
                <a:solidFill>
                  <a:srgbClr val="000000"/>
                </a:solidFill>
                <a:latin typeface="Georgia"/>
                <a:ea typeface="DejaVu Sans"/>
              </a:rPr>
              <a:t> α</a:t>
            </a:r>
            <a:r>
              <a:rPr lang="fr-FR" sz="1600" b="0" strike="noStrike" spc="-1" dirty="0" err="1">
                <a:solidFill>
                  <a:srgbClr val="000000"/>
                </a:solidFill>
                <a:latin typeface="Georgia"/>
                <a:ea typeface="DejaVu Sans"/>
              </a:rPr>
              <a:t>ρχές</a:t>
            </a:r>
            <a:r>
              <a:rPr lang="fr-FR" sz="1600" b="0" strike="noStrike" spc="-1" dirty="0">
                <a:solidFill>
                  <a:srgbClr val="000000"/>
                </a:solidFill>
                <a:latin typeface="Georgia"/>
                <a:ea typeface="DejaVu Sans"/>
              </a:rPr>
              <a:t>, </a:t>
            </a:r>
            <a:r>
              <a:rPr lang="fr-FR" sz="1600" b="0" strike="noStrike" spc="-1" dirty="0" err="1">
                <a:solidFill>
                  <a:srgbClr val="000000"/>
                </a:solidFill>
                <a:latin typeface="Georgia"/>
                <a:ea typeface="DejaVu Sans"/>
              </a:rPr>
              <a:t>διότι</a:t>
            </a:r>
            <a:r>
              <a:rPr lang="fr-FR" sz="1600" b="0"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οι</a:t>
            </a:r>
            <a:r>
              <a:rPr lang="fr-FR" sz="1600" b="1" strike="noStrike" spc="-1" dirty="0">
                <a:solidFill>
                  <a:srgbClr val="000000"/>
                </a:solidFill>
                <a:latin typeface="Georgia"/>
                <a:ea typeface="DejaVu Sans"/>
              </a:rPr>
              <a:t> π</a:t>
            </a:r>
            <a:r>
              <a:rPr lang="fr-FR" sz="1600" b="1" strike="noStrike" spc="-1" dirty="0" err="1">
                <a:solidFill>
                  <a:srgbClr val="000000"/>
                </a:solidFill>
                <a:latin typeface="Georgia"/>
                <a:ea typeface="DejaVu Sans"/>
              </a:rPr>
              <a:t>ρ</a:t>
            </a:r>
            <a:r>
              <a:rPr lang="fr-FR" sz="1600" b="1" strike="noStrike" spc="-1" dirty="0">
                <a:solidFill>
                  <a:srgbClr val="000000"/>
                </a:solidFill>
                <a:latin typeface="Georgia"/>
                <a:ea typeface="DejaVu Sans"/>
              </a:rPr>
              <a:t>α</a:t>
            </a:r>
            <a:r>
              <a:rPr lang="fr-FR" sz="1600" b="1" strike="noStrike" spc="-1" dirty="0" err="1">
                <a:solidFill>
                  <a:srgbClr val="000000"/>
                </a:solidFill>
                <a:latin typeface="Georgia"/>
                <a:ea typeface="DejaVu Sans"/>
              </a:rPr>
              <a:t>γμ</a:t>
            </a:r>
            <a:r>
              <a:rPr lang="fr-FR" sz="1600" b="1" strike="noStrike" spc="-1" dirty="0">
                <a:solidFill>
                  <a:srgbClr val="000000"/>
                </a:solidFill>
                <a:latin typeface="Georgia"/>
                <a:ea typeface="DejaVu Sans"/>
              </a:rPr>
              <a:t>α</a:t>
            </a:r>
            <a:r>
              <a:rPr lang="fr-FR" sz="1600" b="1" strike="noStrike" spc="-1" dirty="0" err="1">
                <a:solidFill>
                  <a:srgbClr val="000000"/>
                </a:solidFill>
                <a:latin typeface="Georgia"/>
                <a:ea typeface="DejaVu Sans"/>
              </a:rPr>
              <a:t>τικές</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δ</a:t>
            </a:r>
            <a:r>
              <a:rPr lang="fr-FR" sz="1600" b="1" strike="noStrike" spc="-1" dirty="0">
                <a:solidFill>
                  <a:srgbClr val="000000"/>
                </a:solidFill>
                <a:latin typeface="Georgia"/>
                <a:ea typeface="DejaVu Sans"/>
              </a:rPr>
              <a:t>απ</a:t>
            </a:r>
            <a:r>
              <a:rPr lang="fr-FR" sz="1600" b="1" strike="noStrike" spc="-1" dirty="0" err="1">
                <a:solidFill>
                  <a:srgbClr val="000000"/>
                </a:solidFill>
                <a:latin typeface="Georgia"/>
                <a:ea typeface="DejaVu Sans"/>
              </a:rPr>
              <a:t>άνες</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των</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ρυθμιστικών</a:t>
            </a:r>
            <a:r>
              <a:rPr lang="fr-FR" sz="1600" b="1" strike="noStrike" spc="-1" dirty="0">
                <a:solidFill>
                  <a:srgbClr val="000000"/>
                </a:solidFill>
                <a:latin typeface="Georgia"/>
                <a:ea typeface="DejaVu Sans"/>
              </a:rPr>
              <a:t> π</a:t>
            </a:r>
            <a:r>
              <a:rPr lang="fr-FR" sz="1600" b="1" strike="noStrike" spc="-1" dirty="0" err="1">
                <a:solidFill>
                  <a:srgbClr val="000000"/>
                </a:solidFill>
                <a:latin typeface="Georgia"/>
                <a:ea typeface="DejaVu Sans"/>
              </a:rPr>
              <a:t>ρογρ</a:t>
            </a:r>
            <a:r>
              <a:rPr lang="fr-FR" sz="1600" b="1" strike="noStrike" spc="-1" dirty="0">
                <a:solidFill>
                  <a:srgbClr val="000000"/>
                </a:solidFill>
                <a:latin typeface="Georgia"/>
                <a:ea typeface="DejaVu Sans"/>
              </a:rPr>
              <a:t>α</a:t>
            </a:r>
            <a:r>
              <a:rPr lang="fr-FR" sz="1600" b="1" strike="noStrike" spc="-1" dirty="0" err="1">
                <a:solidFill>
                  <a:srgbClr val="000000"/>
                </a:solidFill>
                <a:latin typeface="Georgia"/>
                <a:ea typeface="DejaVu Sans"/>
              </a:rPr>
              <a:t>μμάτων</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ε</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ι</a:t>
            </a:r>
            <a:r>
              <a:rPr lang="fr-FR" sz="1600" b="1" strike="noStrike" spc="-1" dirty="0">
                <a:solidFill>
                  <a:srgbClr val="000000"/>
                </a:solidFill>
                <a:latin typeface="Georgia"/>
                <a:ea typeface="DejaVu Sans"/>
              </a:rPr>
              <a:t>βα</a:t>
            </a:r>
            <a:r>
              <a:rPr lang="fr-FR" sz="1600" b="1" strike="noStrike" spc="-1" dirty="0" err="1">
                <a:solidFill>
                  <a:srgbClr val="000000"/>
                </a:solidFill>
                <a:latin typeface="Georgia"/>
                <a:ea typeface="DejaVu Sans"/>
              </a:rPr>
              <a:t>ρύνουν</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όχι</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τις</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νεξάρτητες</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ρχές</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λλά</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υτούς</a:t>
            </a:r>
            <a:r>
              <a:rPr lang="fr-FR" sz="1600" b="1" strike="noStrike" spc="-1" dirty="0">
                <a:solidFill>
                  <a:srgbClr val="000000"/>
                </a:solidFill>
                <a:latin typeface="Georgia"/>
                <a:ea typeface="DejaVu Sans"/>
              </a:rPr>
              <a:t> π</a:t>
            </a:r>
            <a:r>
              <a:rPr lang="fr-FR" sz="1600" b="1" strike="noStrike" spc="-1" dirty="0" err="1">
                <a:solidFill>
                  <a:srgbClr val="000000"/>
                </a:solidFill>
                <a:latin typeface="Georgia"/>
                <a:ea typeface="DejaVu Sans"/>
              </a:rPr>
              <a:t>ου</a:t>
            </a:r>
            <a:r>
              <a:rPr lang="fr-FR" sz="1600" b="1" strike="noStrike" spc="-1" dirty="0">
                <a:solidFill>
                  <a:srgbClr val="000000"/>
                </a:solidFill>
                <a:latin typeface="Georgia"/>
                <a:ea typeface="DejaVu Sans"/>
              </a:rPr>
              <a:t> π</a:t>
            </a:r>
            <a:r>
              <a:rPr lang="fr-FR" sz="1600" b="1" strike="noStrike" spc="-1" dirty="0" err="1">
                <a:solidFill>
                  <a:srgbClr val="000000"/>
                </a:solidFill>
                <a:latin typeface="Georgia"/>
                <a:ea typeface="DejaVu Sans"/>
              </a:rPr>
              <a:t>ρέ</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ει</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ν</a:t>
            </a:r>
            <a:r>
              <a:rPr lang="fr-FR" sz="1600" b="1" strike="noStrike" spc="-1" dirty="0">
                <a:solidFill>
                  <a:srgbClr val="000000"/>
                </a:solidFill>
                <a:latin typeface="Georgia"/>
                <a:ea typeface="DejaVu Sans"/>
              </a:rPr>
              <a:t>α </a:t>
            </a:r>
            <a:r>
              <a:rPr lang="fr-FR" sz="1600" b="1" strike="noStrike" spc="-1" dirty="0" err="1">
                <a:solidFill>
                  <a:srgbClr val="000000"/>
                </a:solidFill>
                <a:latin typeface="Georgia"/>
                <a:ea typeface="DejaVu Sans"/>
              </a:rPr>
              <a:t>συμμορφωθούν</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με</a:t>
            </a:r>
            <a:r>
              <a:rPr lang="fr-FR" sz="1600" b="1" strike="noStrike" spc="-1" dirty="0">
                <a:solidFill>
                  <a:srgbClr val="000000"/>
                </a:solidFill>
                <a:latin typeface="Georgia"/>
                <a:ea typeface="DejaVu Sans"/>
              </a:rPr>
              <a:t> α</a:t>
            </a:r>
            <a:r>
              <a:rPr lang="fr-FR" sz="1600" b="1" strike="noStrike" spc="-1" dirty="0" err="1">
                <a:solidFill>
                  <a:srgbClr val="000000"/>
                </a:solidFill>
                <a:latin typeface="Georgia"/>
                <a:ea typeface="DejaVu Sans"/>
              </a:rPr>
              <a:t>υτά</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ιδιώτες</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ε</a:t>
            </a:r>
            <a:r>
              <a:rPr lang="fr-FR" sz="1600" b="1" strike="noStrike" spc="-1" dirty="0">
                <a:solidFill>
                  <a:srgbClr val="000000"/>
                </a:solidFill>
                <a:latin typeface="Georgia"/>
                <a:ea typeface="DejaVu Sans"/>
              </a:rPr>
              <a:t>π</a:t>
            </a:r>
            <a:r>
              <a:rPr lang="fr-FR" sz="1600" b="1" strike="noStrike" spc="-1" dirty="0" err="1">
                <a:solidFill>
                  <a:srgbClr val="000000"/>
                </a:solidFill>
                <a:latin typeface="Georgia"/>
                <a:ea typeface="DejaVu Sans"/>
              </a:rPr>
              <a:t>ιχειρήσεις</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κ</a:t>
            </a:r>
            <a:r>
              <a:rPr lang="fr-FR" sz="1600" b="1" strike="noStrike" spc="-1" dirty="0">
                <a:solidFill>
                  <a:srgbClr val="000000"/>
                </a:solidFill>
                <a:latin typeface="Georgia"/>
                <a:ea typeface="DejaVu Sans"/>
              </a:rPr>
              <a:t>α</a:t>
            </a:r>
            <a:r>
              <a:rPr lang="fr-FR" sz="1600" b="1" strike="noStrike" spc="-1" dirty="0" err="1">
                <a:solidFill>
                  <a:srgbClr val="000000"/>
                </a:solidFill>
                <a:latin typeface="Georgia"/>
                <a:ea typeface="DejaVu Sans"/>
              </a:rPr>
              <a:t>ι</a:t>
            </a:r>
            <a:r>
              <a:rPr lang="fr-FR" sz="1600" b="1" strike="noStrike" spc="-1" dirty="0">
                <a:solidFill>
                  <a:srgbClr val="000000"/>
                </a:solidFill>
                <a:latin typeface="Georgia"/>
                <a:ea typeface="DejaVu Sans"/>
              </a:rPr>
              <a:t> </a:t>
            </a:r>
            <a:r>
              <a:rPr lang="fr-FR" sz="1600" b="1" strike="noStrike" spc="-1" dirty="0" err="1">
                <a:solidFill>
                  <a:srgbClr val="000000"/>
                </a:solidFill>
                <a:latin typeface="Georgia"/>
                <a:ea typeface="DejaVu Sans"/>
              </a:rPr>
              <a:t>κυ</a:t>
            </a:r>
            <a:r>
              <a:rPr lang="fr-FR" sz="1600" b="1" strike="noStrike" spc="-1" dirty="0">
                <a:solidFill>
                  <a:srgbClr val="000000"/>
                </a:solidFill>
                <a:latin typeface="Georgia"/>
                <a:ea typeface="DejaVu Sans"/>
              </a:rPr>
              <a:t>β</a:t>
            </a:r>
            <a:r>
              <a:rPr lang="fr-FR" sz="1600" b="1" strike="noStrike" spc="-1" dirty="0" err="1">
                <a:solidFill>
                  <a:srgbClr val="000000"/>
                </a:solidFill>
                <a:latin typeface="Georgia"/>
                <a:ea typeface="DejaVu Sans"/>
              </a:rPr>
              <a:t>ερνήσεις</a:t>
            </a:r>
            <a:r>
              <a:rPr lang="fr-FR" sz="1600" b="1" strike="noStrike" spc="-1" dirty="0">
                <a:solidFill>
                  <a:srgbClr val="000000"/>
                </a:solidFill>
                <a:latin typeface="Georgia"/>
                <a:ea typeface="DejaVu Sans"/>
              </a:rPr>
              <a:t>).</a:t>
            </a:r>
            <a:endParaRPr lang="fr-FR" sz="1600" b="0" strike="noStrike" spc="-1" dirty="0">
              <a:latin typeface="Arial"/>
            </a:endParaRPr>
          </a:p>
          <a:p>
            <a:pPr marL="216000" indent="-215280">
              <a:lnSpc>
                <a:spcPct val="100000"/>
              </a:lnSpc>
              <a:spcBef>
                <a:spcPts val="300"/>
              </a:spcBef>
              <a:buClr>
                <a:srgbClr val="08A1D9"/>
              </a:buClr>
              <a:buFont typeface="Wingdings" charset="2"/>
              <a:buChar char=""/>
            </a:pPr>
            <a:r>
              <a:rPr lang="fr-FR" sz="1600" b="0"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Η</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Ε</a:t>
            </a:r>
            <a:r>
              <a:rPr lang="fr-FR" sz="1600" b="1" u="sng" strike="noStrike" spc="-1" dirty="0">
                <a:solidFill>
                  <a:srgbClr val="000000"/>
                </a:solidFill>
                <a:uFillTx/>
                <a:latin typeface="Georgia"/>
                <a:ea typeface="DejaVu Sans"/>
              </a:rPr>
              <a:t>π</a:t>
            </a:r>
            <a:r>
              <a:rPr lang="fr-FR" sz="1600" b="1" u="sng" strike="noStrike" spc="-1" dirty="0" err="1">
                <a:solidFill>
                  <a:srgbClr val="000000"/>
                </a:solidFill>
                <a:uFillTx/>
                <a:latin typeface="Georgia"/>
                <a:ea typeface="DejaVu Sans"/>
              </a:rPr>
              <a:t>ιτρο</a:t>
            </a:r>
            <a:r>
              <a:rPr lang="fr-FR" sz="1600" b="1" u="sng" strike="noStrike" spc="-1" dirty="0">
                <a:solidFill>
                  <a:srgbClr val="000000"/>
                </a:solidFill>
                <a:uFillTx/>
                <a:latin typeface="Georgia"/>
                <a:ea typeface="DejaVu Sans"/>
              </a:rPr>
              <a:t>π</a:t>
            </a:r>
            <a:r>
              <a:rPr lang="fr-FR" sz="1600" b="1" u="sng" strike="noStrike" spc="-1" dirty="0" err="1">
                <a:solidFill>
                  <a:srgbClr val="000000"/>
                </a:solidFill>
                <a:uFillTx/>
                <a:latin typeface="Georgia"/>
                <a:ea typeface="DejaVu Sans"/>
              </a:rPr>
              <a:t>ή</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κ</a:t>
            </a:r>
            <a:r>
              <a:rPr lang="fr-FR" sz="1600" b="1" u="sng" strike="noStrike" spc="-1" dirty="0">
                <a:solidFill>
                  <a:srgbClr val="000000"/>
                </a:solidFill>
                <a:uFillTx/>
                <a:latin typeface="Georgia"/>
                <a:ea typeface="DejaVu Sans"/>
              </a:rPr>
              <a:t>α</a:t>
            </a:r>
            <a:r>
              <a:rPr lang="fr-FR" sz="1600" b="1" u="sng" strike="noStrike" spc="-1" dirty="0" err="1">
                <a:solidFill>
                  <a:srgbClr val="000000"/>
                </a:solidFill>
                <a:uFillTx/>
                <a:latin typeface="Georgia"/>
                <a:ea typeface="DejaVu Sans"/>
              </a:rPr>
              <a:t>ι</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η</a:t>
            </a:r>
            <a:r>
              <a:rPr lang="fr-FR" sz="1600" b="1" u="sng" strike="noStrike" spc="-1" dirty="0">
                <a:solidFill>
                  <a:srgbClr val="000000"/>
                </a:solidFill>
                <a:uFillTx/>
                <a:latin typeface="Georgia"/>
                <a:ea typeface="DejaVu Sans"/>
              </a:rPr>
              <a:t> ΕΕ) π</a:t>
            </a:r>
            <a:r>
              <a:rPr lang="fr-FR" sz="1600" b="1" u="sng" strike="noStrike" spc="-1" dirty="0" err="1">
                <a:solidFill>
                  <a:srgbClr val="000000"/>
                </a:solidFill>
                <a:uFillTx/>
                <a:latin typeface="Georgia"/>
                <a:ea typeface="DejaVu Sans"/>
              </a:rPr>
              <a:t>ροτίμησε</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την</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εξά</a:t>
            </a:r>
            <a:r>
              <a:rPr lang="fr-FR" sz="1600" b="1" u="sng" strike="noStrike" spc="-1" dirty="0">
                <a:solidFill>
                  <a:srgbClr val="000000"/>
                </a:solidFill>
                <a:uFillTx/>
                <a:latin typeface="Georgia"/>
                <a:ea typeface="DejaVu Sans"/>
              </a:rPr>
              <a:t>π</a:t>
            </a:r>
            <a:r>
              <a:rPr lang="fr-FR" sz="1600" b="1" u="sng" strike="noStrike" spc="-1" dirty="0" err="1">
                <a:solidFill>
                  <a:srgbClr val="000000"/>
                </a:solidFill>
                <a:uFillTx/>
                <a:latin typeface="Georgia"/>
                <a:ea typeface="DejaVu Sans"/>
              </a:rPr>
              <a:t>λωση</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κ</a:t>
            </a:r>
            <a:r>
              <a:rPr lang="fr-FR" sz="1600" b="1" u="sng" strike="noStrike" spc="-1" dirty="0">
                <a:solidFill>
                  <a:srgbClr val="000000"/>
                </a:solidFill>
                <a:uFillTx/>
                <a:latin typeface="Georgia"/>
                <a:ea typeface="DejaVu Sans"/>
              </a:rPr>
              <a:t>α</a:t>
            </a:r>
            <a:r>
              <a:rPr lang="fr-FR" sz="1600" b="1" u="sng" strike="noStrike" spc="-1" dirty="0" err="1">
                <a:solidFill>
                  <a:srgbClr val="000000"/>
                </a:solidFill>
                <a:uFillTx/>
                <a:latin typeface="Georgia"/>
                <a:ea typeface="DejaVu Sans"/>
              </a:rPr>
              <a:t>θηκόντων</a:t>
            </a:r>
            <a:r>
              <a:rPr lang="fr-FR" sz="1600" b="1" u="sng" strike="noStrike" spc="-1" dirty="0">
                <a:solidFill>
                  <a:srgbClr val="000000"/>
                </a:solidFill>
                <a:uFillTx/>
                <a:latin typeface="Georgia"/>
                <a:ea typeface="DejaVu Sans"/>
              </a:rPr>
              <a:t>  απ</a:t>
            </a:r>
            <a:r>
              <a:rPr lang="fr-FR" sz="1600" b="1" u="sng" strike="noStrike" spc="-1" dirty="0" err="1">
                <a:solidFill>
                  <a:srgbClr val="000000"/>
                </a:solidFill>
                <a:uFillTx/>
                <a:latin typeface="Georgia"/>
                <a:ea typeface="DejaVu Sans"/>
              </a:rPr>
              <a:t>ό</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την</a:t>
            </a:r>
            <a:r>
              <a:rPr lang="fr-FR" sz="1600" b="1" u="sng" strike="noStrike" spc="-1" dirty="0">
                <a:solidFill>
                  <a:srgbClr val="000000"/>
                </a:solidFill>
                <a:uFillTx/>
                <a:latin typeface="Georgia"/>
                <a:ea typeface="DejaVu Sans"/>
              </a:rPr>
              <a:t> α</a:t>
            </a:r>
            <a:r>
              <a:rPr lang="fr-FR" sz="1600" b="1" u="sng" strike="noStrike" spc="-1" dirty="0" err="1">
                <a:solidFill>
                  <a:srgbClr val="000000"/>
                </a:solidFill>
                <a:uFillTx/>
                <a:latin typeface="Georgia"/>
                <a:ea typeface="DejaVu Sans"/>
              </a:rPr>
              <a:t>ύξηση</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του</a:t>
            </a:r>
            <a:r>
              <a:rPr lang="fr-FR" sz="1600" b="1" u="sng" strike="noStrike" spc="-1" dirty="0">
                <a:solidFill>
                  <a:srgbClr val="000000"/>
                </a:solidFill>
                <a:uFillTx/>
                <a:latin typeface="Georgia"/>
                <a:ea typeface="DejaVu Sans"/>
              </a:rPr>
              <a:t> </a:t>
            </a:r>
            <a:r>
              <a:rPr lang="fr-FR" sz="1600" b="1" u="sng" strike="noStrike" spc="-1" dirty="0" err="1">
                <a:solidFill>
                  <a:srgbClr val="000000"/>
                </a:solidFill>
                <a:uFillTx/>
                <a:latin typeface="Georgia"/>
                <a:ea typeface="DejaVu Sans"/>
              </a:rPr>
              <a:t>ευρω</a:t>
            </a:r>
            <a:r>
              <a:rPr lang="fr-FR" sz="1600" b="1" u="sng" strike="noStrike" spc="-1" dirty="0">
                <a:solidFill>
                  <a:srgbClr val="000000"/>
                </a:solidFill>
                <a:uFillTx/>
                <a:latin typeface="Georgia"/>
                <a:ea typeface="DejaVu Sans"/>
              </a:rPr>
              <a:t>πα</a:t>
            </a:r>
            <a:r>
              <a:rPr lang="fr-FR" sz="1600" b="1" u="sng" strike="noStrike" spc="-1" dirty="0" err="1">
                <a:solidFill>
                  <a:srgbClr val="000000"/>
                </a:solidFill>
                <a:uFillTx/>
                <a:latin typeface="Georgia"/>
                <a:ea typeface="DejaVu Sans"/>
              </a:rPr>
              <a:t>ϊκού</a:t>
            </a:r>
            <a:r>
              <a:rPr lang="fr-FR" sz="1600" b="1" u="sng" strike="noStrike" spc="-1" dirty="0">
                <a:solidFill>
                  <a:srgbClr val="000000"/>
                </a:solidFill>
                <a:uFillTx/>
                <a:latin typeface="Georgia"/>
                <a:ea typeface="DejaVu Sans"/>
              </a:rPr>
              <a:t> π</a:t>
            </a:r>
            <a:r>
              <a:rPr lang="fr-FR" sz="1600" b="1" u="sng" strike="noStrike" spc="-1" dirty="0" err="1">
                <a:solidFill>
                  <a:srgbClr val="000000"/>
                </a:solidFill>
                <a:uFillTx/>
                <a:latin typeface="Georgia"/>
                <a:ea typeface="DejaVu Sans"/>
              </a:rPr>
              <a:t>ροϋ</a:t>
            </a:r>
            <a:r>
              <a:rPr lang="fr-FR" sz="1600" b="1" u="sng" strike="noStrike" spc="-1" dirty="0">
                <a:solidFill>
                  <a:srgbClr val="000000"/>
                </a:solidFill>
                <a:uFillTx/>
                <a:latin typeface="Georgia"/>
                <a:ea typeface="DejaVu Sans"/>
              </a:rPr>
              <a:t>π</a:t>
            </a:r>
            <a:r>
              <a:rPr lang="fr-FR" sz="1600" b="1" u="sng" strike="noStrike" spc="-1" dirty="0" err="1">
                <a:solidFill>
                  <a:srgbClr val="000000"/>
                </a:solidFill>
                <a:uFillTx/>
                <a:latin typeface="Georgia"/>
                <a:ea typeface="DejaVu Sans"/>
              </a:rPr>
              <a:t>ολογισμού</a:t>
            </a:r>
            <a:r>
              <a:rPr lang="fr-FR" sz="1600" b="1" u="sng" strike="noStrike" spc="-1" dirty="0">
                <a:solidFill>
                  <a:srgbClr val="000000"/>
                </a:solidFill>
                <a:uFillTx/>
                <a:latin typeface="Georgia"/>
                <a:ea typeface="DejaVu Sans"/>
              </a:rPr>
              <a:t>.</a:t>
            </a:r>
            <a:endParaRPr lang="fr-FR" sz="16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504000" y="404640"/>
            <a:ext cx="9071640" cy="914874"/>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2650" b="0" strike="noStrike" spc="-1" dirty="0" err="1">
                <a:solidFill>
                  <a:srgbClr val="434342"/>
                </a:solidFill>
                <a:latin typeface="Trebuchet MS"/>
                <a:ea typeface="DejaVu Sans"/>
              </a:rPr>
              <a:t>Ανά</a:t>
            </a:r>
            <a:r>
              <a:rPr lang="fr-FR" sz="2650" b="0" strike="noStrike" spc="-1" dirty="0">
                <a:solidFill>
                  <a:srgbClr val="434342"/>
                </a:solidFill>
                <a:latin typeface="Trebuchet MS"/>
                <a:ea typeface="DejaVu Sans"/>
              </a:rPr>
              <a:t>π</a:t>
            </a:r>
            <a:r>
              <a:rPr lang="fr-FR" sz="2650" b="0" strike="noStrike" spc="-1" dirty="0" err="1">
                <a:solidFill>
                  <a:srgbClr val="434342"/>
                </a:solidFill>
                <a:latin typeface="Trebuchet MS"/>
                <a:ea typeface="DejaVu Sans"/>
              </a:rPr>
              <a:t>τυξη</a:t>
            </a:r>
            <a:r>
              <a:rPr lang="fr-FR" sz="2650" b="0" strike="noStrike" spc="-1" dirty="0">
                <a:solidFill>
                  <a:srgbClr val="434342"/>
                </a:solidFill>
                <a:latin typeface="Trebuchet MS"/>
                <a:ea typeface="DejaVu Sans"/>
              </a:rPr>
              <a:t> </a:t>
            </a:r>
            <a:r>
              <a:rPr lang="fr-FR" sz="2650" b="0" strike="noStrike" spc="-1" dirty="0" err="1">
                <a:solidFill>
                  <a:srgbClr val="434342"/>
                </a:solidFill>
                <a:latin typeface="Trebuchet MS"/>
                <a:ea typeface="DejaVu Sans"/>
              </a:rPr>
              <a:t>των</a:t>
            </a:r>
            <a:r>
              <a:rPr lang="fr-FR" sz="2650" b="0" strike="noStrike" spc="-1" dirty="0">
                <a:solidFill>
                  <a:srgbClr val="434342"/>
                </a:solidFill>
                <a:latin typeface="Trebuchet MS"/>
                <a:ea typeface="DejaVu Sans"/>
              </a:rPr>
              <a:t> </a:t>
            </a:r>
            <a:r>
              <a:rPr lang="fr-FR" sz="2650" b="0" strike="noStrike" spc="-1" dirty="0" err="1">
                <a:solidFill>
                  <a:srgbClr val="434342"/>
                </a:solidFill>
                <a:latin typeface="Trebuchet MS"/>
                <a:ea typeface="DejaVu Sans"/>
              </a:rPr>
              <a:t>δι</a:t>
            </a:r>
            <a:r>
              <a:rPr lang="fr-FR" sz="2650" b="0" strike="noStrike" spc="-1" dirty="0">
                <a:solidFill>
                  <a:srgbClr val="434342"/>
                </a:solidFill>
                <a:latin typeface="Trebuchet MS"/>
                <a:ea typeface="DejaVu Sans"/>
              </a:rPr>
              <a:t>α</a:t>
            </a:r>
            <a:r>
              <a:rPr lang="fr-FR" sz="2650" b="0" strike="noStrike" spc="-1" dirty="0" err="1">
                <a:solidFill>
                  <a:srgbClr val="434342"/>
                </a:solidFill>
                <a:latin typeface="Trebuchet MS"/>
                <a:ea typeface="DejaVu Sans"/>
              </a:rPr>
              <a:t>δικ</a:t>
            </a:r>
            <a:r>
              <a:rPr lang="fr-FR" sz="2650" b="0" strike="noStrike" spc="-1" dirty="0">
                <a:solidFill>
                  <a:srgbClr val="434342"/>
                </a:solidFill>
                <a:latin typeface="Trebuchet MS"/>
                <a:ea typeface="DejaVu Sans"/>
              </a:rPr>
              <a:t>α</a:t>
            </a:r>
            <a:r>
              <a:rPr lang="fr-FR" sz="2650" b="0" strike="noStrike" spc="-1" dirty="0" err="1">
                <a:solidFill>
                  <a:srgbClr val="434342"/>
                </a:solidFill>
                <a:latin typeface="Trebuchet MS"/>
                <a:ea typeface="DejaVu Sans"/>
              </a:rPr>
              <a:t>στικών</a:t>
            </a:r>
            <a:r>
              <a:rPr lang="fr-FR" sz="2650" b="0" strike="noStrike" spc="-1" dirty="0">
                <a:solidFill>
                  <a:srgbClr val="434342"/>
                </a:solidFill>
                <a:latin typeface="Trebuchet MS"/>
                <a:ea typeface="DejaVu Sans"/>
              </a:rPr>
              <a:t> </a:t>
            </a:r>
            <a:r>
              <a:rPr lang="fr-FR" sz="2650" b="0" strike="noStrike" spc="-1" dirty="0" err="1">
                <a:solidFill>
                  <a:srgbClr val="434342"/>
                </a:solidFill>
                <a:latin typeface="Trebuchet MS"/>
                <a:ea typeface="DejaVu Sans"/>
              </a:rPr>
              <a:t>μορφών</a:t>
            </a:r>
            <a:r>
              <a:rPr lang="fr-FR" sz="2650" b="0" strike="noStrike" spc="-1" dirty="0">
                <a:solidFill>
                  <a:srgbClr val="434342"/>
                </a:solidFill>
                <a:latin typeface="Trebuchet MS"/>
                <a:ea typeface="DejaVu Sans"/>
              </a:rPr>
              <a:t> </a:t>
            </a:r>
            <a:r>
              <a:rPr lang="fr-FR" sz="2650" b="0" strike="noStrike" spc="-1" dirty="0" err="1">
                <a:solidFill>
                  <a:srgbClr val="434342"/>
                </a:solidFill>
                <a:latin typeface="Trebuchet MS"/>
                <a:ea typeface="DejaVu Sans"/>
              </a:rPr>
              <a:t>δι</a:t>
            </a:r>
            <a:r>
              <a:rPr lang="fr-FR" sz="2650" b="0" strike="noStrike" spc="-1" dirty="0">
                <a:solidFill>
                  <a:srgbClr val="434342"/>
                </a:solidFill>
                <a:latin typeface="Trebuchet MS"/>
                <a:ea typeface="DejaVu Sans"/>
              </a:rPr>
              <a:t>α</a:t>
            </a:r>
            <a:r>
              <a:rPr lang="fr-FR" sz="2650" b="0" strike="noStrike" spc="-1" dirty="0" err="1">
                <a:solidFill>
                  <a:srgbClr val="434342"/>
                </a:solidFill>
                <a:latin typeface="Trebuchet MS"/>
                <a:ea typeface="DejaVu Sans"/>
              </a:rPr>
              <a:t>κυ</a:t>
            </a:r>
            <a:r>
              <a:rPr lang="fr-FR" sz="2650" b="0" strike="noStrike" spc="-1" dirty="0">
                <a:solidFill>
                  <a:srgbClr val="434342"/>
                </a:solidFill>
                <a:latin typeface="Trebuchet MS"/>
                <a:ea typeface="DejaVu Sans"/>
              </a:rPr>
              <a:t>β</a:t>
            </a:r>
            <a:r>
              <a:rPr lang="fr-FR" sz="2650" b="0" strike="noStrike" spc="-1" dirty="0" err="1">
                <a:solidFill>
                  <a:srgbClr val="434342"/>
                </a:solidFill>
                <a:latin typeface="Trebuchet MS"/>
                <a:ea typeface="DejaVu Sans"/>
              </a:rPr>
              <a:t>έρνησης</a:t>
            </a:r>
            <a:endParaRPr lang="fr-FR" sz="2650" b="0" strike="noStrike" spc="-1" dirty="0">
              <a:latin typeface="Arial"/>
            </a:endParaRPr>
          </a:p>
        </p:txBody>
      </p:sp>
      <p:sp>
        <p:nvSpPr>
          <p:cNvPr id="131" name="CustomShape 2"/>
          <p:cNvSpPr/>
          <p:nvPr/>
        </p:nvSpPr>
        <p:spPr>
          <a:xfrm>
            <a:off x="504000" y="1721634"/>
            <a:ext cx="9071640" cy="5524446"/>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302400" indent="-210600" algn="ctr">
              <a:lnSpc>
                <a:spcPct val="80000"/>
              </a:lnSpc>
              <a:spcBef>
                <a:spcPts val="249"/>
              </a:spcBef>
              <a:buClr>
                <a:srgbClr val="08A1D9"/>
              </a:buClr>
              <a:buFont typeface="Wingdings" charset="2"/>
              <a:buChar char=""/>
            </a:pPr>
            <a:r>
              <a:rPr lang="fr-FR" sz="2100" strike="noStrike" spc="-1" dirty="0" err="1">
                <a:solidFill>
                  <a:srgbClr val="000000"/>
                </a:solidFill>
                <a:latin typeface="Georgia"/>
                <a:ea typeface="DejaVu Sans"/>
              </a:rPr>
              <a:t>Α</a:t>
            </a:r>
            <a:r>
              <a:rPr lang="fr-FR" sz="2100" strike="noStrike" spc="-1" dirty="0">
                <a:solidFill>
                  <a:srgbClr val="000000"/>
                </a:solidFill>
                <a:latin typeface="Georgia"/>
                <a:ea typeface="DejaVu Sans"/>
              </a:rPr>
              <a:t>π</a:t>
            </a:r>
            <a:r>
              <a:rPr lang="fr-FR" sz="2100" strike="noStrike" spc="-1" dirty="0" err="1">
                <a:solidFill>
                  <a:srgbClr val="000000"/>
                </a:solidFill>
                <a:latin typeface="Georgia"/>
                <a:ea typeface="DejaVu Sans"/>
              </a:rPr>
              <a:t>ό</a:t>
            </a:r>
            <a:r>
              <a:rPr lang="fr-FR" sz="2100" strike="noStrike" spc="-1" dirty="0">
                <a:solidFill>
                  <a:srgbClr val="000000"/>
                </a:solidFill>
                <a:latin typeface="Georgia"/>
                <a:ea typeface="DejaVu Sans"/>
              </a:rPr>
              <a:t> </a:t>
            </a:r>
            <a:r>
              <a:rPr lang="fr-FR" sz="2100" strike="noStrike" spc="-1" dirty="0" err="1">
                <a:solidFill>
                  <a:srgbClr val="000000"/>
                </a:solidFill>
                <a:latin typeface="Georgia"/>
                <a:ea typeface="DejaVu Sans"/>
              </a:rPr>
              <a:t>τη</a:t>
            </a:r>
            <a:r>
              <a:rPr lang="fr-FR" sz="2100" strike="noStrike" spc="-1" dirty="0">
                <a:solidFill>
                  <a:srgbClr val="000000"/>
                </a:solidFill>
                <a:latin typeface="Georgia"/>
                <a:ea typeface="DejaVu Sans"/>
              </a:rPr>
              <a:t> </a:t>
            </a:r>
            <a:r>
              <a:rPr lang="fr-FR" sz="2100" strike="noStrike" spc="-1" dirty="0" err="1">
                <a:solidFill>
                  <a:srgbClr val="000000"/>
                </a:solidFill>
                <a:latin typeface="Georgia"/>
                <a:ea typeface="DejaVu Sans"/>
              </a:rPr>
              <a:t>δεκ</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ετί</a:t>
            </a:r>
            <a:r>
              <a:rPr lang="fr-FR" sz="2100" strike="noStrike" spc="-1" dirty="0">
                <a:solidFill>
                  <a:srgbClr val="000000"/>
                </a:solidFill>
                <a:latin typeface="Georgia"/>
                <a:ea typeface="DejaVu Sans"/>
              </a:rPr>
              <a:t>α </a:t>
            </a:r>
            <a:r>
              <a:rPr lang="fr-FR" sz="2100" strike="noStrike" spc="-1" dirty="0" err="1">
                <a:solidFill>
                  <a:srgbClr val="000000"/>
                </a:solidFill>
                <a:latin typeface="Georgia"/>
                <a:ea typeface="DejaVu Sans"/>
              </a:rPr>
              <a:t>του</a:t>
            </a:r>
            <a:r>
              <a:rPr lang="fr-FR" sz="2100" strike="noStrike" spc="-1" dirty="0">
                <a:solidFill>
                  <a:srgbClr val="000000"/>
                </a:solidFill>
                <a:latin typeface="Georgia"/>
                <a:ea typeface="DejaVu Sans"/>
              </a:rPr>
              <a:t> 1990 </a:t>
            </a:r>
            <a:r>
              <a:rPr lang="fr-FR" sz="2100" strike="noStrike" spc="-1" dirty="0" err="1">
                <a:solidFill>
                  <a:srgbClr val="000000"/>
                </a:solidFill>
                <a:latin typeface="Georgia"/>
                <a:ea typeface="DejaVu Sans"/>
              </a:rPr>
              <a:t>κ</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ι</a:t>
            </a:r>
            <a:r>
              <a:rPr lang="fr-FR" sz="2100" strike="noStrike" spc="-1" dirty="0">
                <a:solidFill>
                  <a:srgbClr val="000000"/>
                </a:solidFill>
                <a:latin typeface="Georgia"/>
                <a:ea typeface="DejaVu Sans"/>
              </a:rPr>
              <a:t> </a:t>
            </a:r>
            <a:r>
              <a:rPr lang="fr-FR" sz="2100" strike="noStrike" spc="-1" dirty="0" err="1">
                <a:solidFill>
                  <a:srgbClr val="000000"/>
                </a:solidFill>
                <a:latin typeface="Georgia"/>
                <a:ea typeface="DejaVu Sans"/>
              </a:rPr>
              <a:t>μετά</a:t>
            </a:r>
            <a:r>
              <a:rPr lang="fr-FR" sz="2100" strike="noStrike" spc="-1" dirty="0">
                <a:solidFill>
                  <a:srgbClr val="000000"/>
                </a:solidFill>
                <a:latin typeface="Georgia"/>
                <a:ea typeface="DejaVu Sans"/>
              </a:rPr>
              <a:t> πα</a:t>
            </a:r>
            <a:r>
              <a:rPr lang="fr-FR" sz="2100" strike="noStrike" spc="-1" dirty="0" err="1">
                <a:solidFill>
                  <a:srgbClr val="000000"/>
                </a:solidFill>
                <a:latin typeface="Georgia"/>
                <a:ea typeface="DejaVu Sans"/>
              </a:rPr>
              <a:t>ρ</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τηρείτ</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ι</a:t>
            </a:r>
            <a:r>
              <a:rPr lang="fr-FR" sz="2100" strike="noStrike" spc="-1" dirty="0">
                <a:solidFill>
                  <a:srgbClr val="000000"/>
                </a:solidFill>
                <a:latin typeface="Georgia"/>
                <a:ea typeface="DejaVu Sans"/>
              </a:rPr>
              <a:t> </a:t>
            </a:r>
            <a:r>
              <a:rPr lang="fr-FR" sz="2100" strike="noStrike" spc="-1" dirty="0" err="1">
                <a:solidFill>
                  <a:srgbClr val="000000"/>
                </a:solidFill>
                <a:latin typeface="Georgia"/>
                <a:ea typeface="DejaVu Sans"/>
              </a:rPr>
              <a:t>μι</a:t>
            </a:r>
            <a:r>
              <a:rPr lang="fr-FR" sz="2100" strike="noStrike" spc="-1" dirty="0">
                <a:solidFill>
                  <a:srgbClr val="000000"/>
                </a:solidFill>
                <a:latin typeface="Georgia"/>
                <a:ea typeface="DejaVu Sans"/>
              </a:rPr>
              <a:t>α α</a:t>
            </a:r>
            <a:r>
              <a:rPr lang="fr-FR" sz="2100" strike="noStrike" spc="-1" dirty="0" err="1">
                <a:solidFill>
                  <a:srgbClr val="000000"/>
                </a:solidFill>
                <a:latin typeface="Georgia"/>
                <a:ea typeface="DejaVu Sans"/>
              </a:rPr>
              <a:t>υξ</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νόμενη</a:t>
            </a:r>
            <a:r>
              <a:rPr lang="fr-FR" sz="2100" strike="noStrike" spc="-1" dirty="0">
                <a:solidFill>
                  <a:srgbClr val="000000"/>
                </a:solidFill>
                <a:latin typeface="Georgia"/>
                <a:ea typeface="DejaVu Sans"/>
              </a:rPr>
              <a:t> π</a:t>
            </a:r>
            <a:r>
              <a:rPr lang="fr-FR" sz="2100" strike="noStrike" spc="-1" dirty="0" err="1">
                <a:solidFill>
                  <a:srgbClr val="000000"/>
                </a:solidFill>
                <a:latin typeface="Georgia"/>
                <a:ea typeface="DejaVu Sans"/>
              </a:rPr>
              <a:t>ροτίμηση</a:t>
            </a:r>
            <a:r>
              <a:rPr lang="fr-FR" sz="2100" strike="noStrike" spc="-1" dirty="0">
                <a:solidFill>
                  <a:srgbClr val="000000"/>
                </a:solidFill>
                <a:latin typeface="Georgia"/>
                <a:ea typeface="DejaVu Sans"/>
              </a:rPr>
              <a:t> </a:t>
            </a:r>
            <a:r>
              <a:rPr lang="fr-FR" sz="2100" strike="noStrike" spc="-1" dirty="0" err="1">
                <a:solidFill>
                  <a:srgbClr val="000000"/>
                </a:solidFill>
                <a:latin typeface="Georgia"/>
                <a:ea typeface="DejaVu Sans"/>
              </a:rPr>
              <a:t>γι</a:t>
            </a:r>
            <a:r>
              <a:rPr lang="fr-FR" sz="2100" strike="noStrike" spc="-1" dirty="0">
                <a:solidFill>
                  <a:srgbClr val="000000"/>
                </a:solidFill>
                <a:latin typeface="Georgia"/>
                <a:ea typeface="DejaVu Sans"/>
              </a:rPr>
              <a:t>α </a:t>
            </a:r>
            <a:r>
              <a:rPr lang="fr-FR" sz="2100" strike="noStrike" spc="-1" dirty="0" err="1">
                <a:solidFill>
                  <a:srgbClr val="000000"/>
                </a:solidFill>
                <a:latin typeface="Georgia"/>
                <a:ea typeface="DejaVu Sans"/>
              </a:rPr>
              <a:t>τις</a:t>
            </a:r>
            <a:r>
              <a:rPr lang="fr-FR" sz="2100"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νέες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μορφές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δι</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κυ</a:t>
            </a:r>
            <a:r>
              <a:rPr lang="fr-FR" sz="2100" b="1" strike="noStrike" spc="-1" dirty="0">
                <a:solidFill>
                  <a:srgbClr val="000000"/>
                </a:solidFill>
                <a:latin typeface="Georgia"/>
                <a:ea typeface="DejaVu Sans"/>
              </a:rPr>
              <a:t>β</a:t>
            </a:r>
            <a:r>
              <a:rPr lang="fr-FR" sz="2100" b="1" strike="noStrike" spc="-1" dirty="0" err="1">
                <a:solidFill>
                  <a:srgbClr val="000000"/>
                </a:solidFill>
                <a:latin typeface="Georgia"/>
                <a:ea typeface="DejaVu Sans"/>
              </a:rPr>
              <a:t>έρνησης</a:t>
            </a:r>
            <a:r>
              <a:rPr lang="fr-FR" sz="2100" b="1" strike="noStrike" spc="-1" dirty="0">
                <a:solidFill>
                  <a:srgbClr val="000000"/>
                </a:solidFill>
                <a:latin typeface="Georgia"/>
                <a:ea typeface="DejaVu Sans"/>
              </a:rPr>
              <a:t> </a:t>
            </a:r>
            <a:r>
              <a:rPr lang="fr-FR" sz="2100" strike="noStrike" spc="-1" dirty="0">
                <a:solidFill>
                  <a:srgbClr val="000000"/>
                </a:solidFill>
                <a:latin typeface="Georgia"/>
                <a:ea typeface="DejaVu Sans"/>
              </a:rPr>
              <a:t>(</a:t>
            </a:r>
            <a:r>
              <a:rPr lang="fr-FR" sz="2100" strike="noStrike" spc="-1" dirty="0" err="1">
                <a:solidFill>
                  <a:srgbClr val="000000"/>
                </a:solidFill>
                <a:latin typeface="Georgia"/>
                <a:ea typeface="DejaVu Sans"/>
              </a:rPr>
              <a:t>δι</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δικ</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στικά</a:t>
            </a:r>
            <a:r>
              <a:rPr lang="fr-FR" sz="2100" strike="noStrike" spc="-1" dirty="0">
                <a:solidFill>
                  <a:srgbClr val="000000"/>
                </a:solidFill>
                <a:latin typeface="Georgia"/>
                <a:ea typeface="DejaVu Sans"/>
              </a:rPr>
              <a:t> π</a:t>
            </a:r>
            <a:r>
              <a:rPr lang="fr-FR" sz="2100" strike="noStrike" spc="-1" dirty="0" err="1">
                <a:solidFill>
                  <a:srgbClr val="000000"/>
                </a:solidFill>
                <a:latin typeface="Georgia"/>
                <a:ea typeface="DejaVu Sans"/>
              </a:rPr>
              <a:t>λ</a:t>
            </a:r>
            <a:r>
              <a:rPr lang="fr-FR" sz="2100" strike="noStrike" spc="-1" dirty="0">
                <a:solidFill>
                  <a:srgbClr val="000000"/>
                </a:solidFill>
                <a:latin typeface="Georgia"/>
                <a:ea typeface="DejaVu Sans"/>
              </a:rPr>
              <a:t>α</a:t>
            </a:r>
            <a:r>
              <a:rPr lang="fr-FR" sz="2100" strike="noStrike" spc="-1" dirty="0" err="1">
                <a:solidFill>
                  <a:srgbClr val="000000"/>
                </a:solidFill>
                <a:latin typeface="Georgia"/>
                <a:ea typeface="DejaVu Sans"/>
              </a:rPr>
              <a:t>ίσι</a:t>
            </a:r>
            <a:r>
              <a:rPr lang="fr-FR" sz="2100" strike="noStrike" spc="-1" dirty="0">
                <a:solidFill>
                  <a:srgbClr val="000000"/>
                </a:solidFill>
                <a:latin typeface="Georgia"/>
                <a:ea typeface="DejaVu Sans"/>
              </a:rPr>
              <a:t>α </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ντί</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γι</a:t>
            </a:r>
            <a:r>
              <a:rPr lang="fr-FR" sz="2100" b="1" strike="noStrike" spc="-1" dirty="0">
                <a:solidFill>
                  <a:srgbClr val="000000"/>
                </a:solidFill>
                <a:latin typeface="Georgia"/>
                <a:ea typeface="DejaVu Sans"/>
              </a:rPr>
              <a:t>α </a:t>
            </a:r>
            <a:r>
              <a:rPr lang="fr-FR" sz="2100" b="1" strike="noStrike" spc="-1" dirty="0" err="1">
                <a:solidFill>
                  <a:srgbClr val="000000"/>
                </a:solidFill>
                <a:latin typeface="Georgia"/>
                <a:ea typeface="DejaVu Sans"/>
              </a:rPr>
              <a:t>ουσι</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στικούς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κ</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νόνες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κ</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θοδήγησης</a:t>
            </a:r>
            <a:r>
              <a:rPr lang="fr-FR" sz="2100" strike="noStrike" spc="-1" dirty="0">
                <a:solidFill>
                  <a:srgbClr val="000000"/>
                </a:solidFill>
                <a:latin typeface="Georgia"/>
                <a:ea typeface="DejaVu Sans"/>
              </a:rPr>
              <a:t>). </a:t>
            </a:r>
            <a:endParaRPr lang="fr-FR" sz="2100" strike="noStrike" spc="-1" dirty="0">
              <a:latin typeface="Arial"/>
            </a:endParaRPr>
          </a:p>
          <a:p>
            <a:pPr marL="302400" indent="-210600">
              <a:lnSpc>
                <a:spcPct val="80000"/>
              </a:lnSpc>
              <a:spcBef>
                <a:spcPts val="249"/>
              </a:spcBef>
              <a:buClr>
                <a:srgbClr val="08A1D9"/>
              </a:buClr>
              <a:buFont typeface="Wingdings" charset="2"/>
              <a:buChar char=""/>
            </a:pP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Συμφωνί</a:t>
            </a:r>
            <a:r>
              <a:rPr lang="fr-FR" sz="2100" b="0" strike="noStrike" spc="-1" dirty="0">
                <a:solidFill>
                  <a:srgbClr val="000000"/>
                </a:solidFill>
                <a:latin typeface="Georgia"/>
                <a:ea typeface="DejaVu Sans"/>
              </a:rPr>
              <a:t>α </a:t>
            </a:r>
            <a:r>
              <a:rPr lang="fr-FR" sz="2100" b="0" strike="noStrike" spc="-1" dirty="0" err="1">
                <a:solidFill>
                  <a:srgbClr val="000000"/>
                </a:solidFill>
                <a:latin typeface="Georgia"/>
                <a:ea typeface="DejaVu Sans"/>
              </a:rPr>
              <a:t>συμμετεχόντων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μέσω</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συλλογικής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αβ</a:t>
            </a:r>
            <a:r>
              <a:rPr lang="fr-FR" sz="2100" b="0" strike="noStrike" spc="-1" dirty="0" err="1">
                <a:solidFill>
                  <a:srgbClr val="000000"/>
                </a:solidFill>
                <a:latin typeface="Georgia"/>
                <a:ea typeface="DejaVu Sans"/>
              </a:rPr>
              <a:t>ούλευσης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γι</a:t>
            </a:r>
            <a:r>
              <a:rPr lang="fr-FR" sz="2100" b="0" strike="noStrike" spc="-1" dirty="0">
                <a:solidFill>
                  <a:srgbClr val="000000"/>
                </a:solidFill>
                <a:latin typeface="Georgia"/>
                <a:ea typeface="DejaVu Sans"/>
              </a:rPr>
              <a:t>α </a:t>
            </a:r>
            <a:r>
              <a:rPr lang="fr-FR" sz="2100" b="1" strike="noStrike" spc="-1" dirty="0" err="1">
                <a:solidFill>
                  <a:srgbClr val="000000"/>
                </a:solidFill>
                <a:latin typeface="Georgia"/>
                <a:ea typeface="DejaVu Sans"/>
              </a:rPr>
              <a:t>δι</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δικ</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στικούς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κ</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νόνες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μορφές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ρύθμισης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κοινούς</a:t>
            </a:r>
            <a:r>
              <a:rPr lang="fr-FR" sz="2100" b="0" strike="noStrike" spc="-1" dirty="0">
                <a:solidFill>
                  <a:srgbClr val="000000"/>
                </a:solidFill>
                <a:latin typeface="Georgia"/>
                <a:ea typeface="DejaVu Sans"/>
              </a:rPr>
              <a:t> π</a:t>
            </a:r>
            <a:r>
              <a:rPr lang="fr-FR" sz="2100" b="0" strike="noStrike" spc="-1" dirty="0" err="1">
                <a:solidFill>
                  <a:srgbClr val="000000"/>
                </a:solidFill>
                <a:latin typeface="Georgia"/>
                <a:ea typeface="DejaVu Sans"/>
              </a:rPr>
              <a:t>ολιτικούς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στόχους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τηρώντ</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ς</a:t>
            </a:r>
            <a:r>
              <a:rPr lang="fr-FR" sz="2100" b="0" strike="noStrike" spc="-1" dirty="0">
                <a:solidFill>
                  <a:srgbClr val="000000"/>
                </a:solidFill>
                <a:latin typeface="Georgia"/>
                <a:ea typeface="DejaVu Sans"/>
              </a:rPr>
              <a:t> πα</a:t>
            </a:r>
            <a:r>
              <a:rPr lang="fr-FR" sz="2100" b="0" strike="noStrike" spc="-1" dirty="0" err="1">
                <a:solidFill>
                  <a:srgbClr val="000000"/>
                </a:solidFill>
                <a:latin typeface="Georgia"/>
                <a:ea typeface="DejaVu Sans"/>
              </a:rPr>
              <a:t>ράλληλ</a:t>
            </a:r>
            <a:r>
              <a:rPr lang="fr-FR" sz="2100" b="0" strike="noStrike" spc="-1" dirty="0">
                <a:solidFill>
                  <a:srgbClr val="000000"/>
                </a:solidFill>
                <a:latin typeface="Georgia"/>
                <a:ea typeface="DejaVu Sans"/>
              </a:rPr>
              <a:t>α </a:t>
            </a:r>
            <a:r>
              <a:rPr lang="fr-FR" sz="2100" b="0" strike="noStrike" spc="-1" dirty="0" err="1">
                <a:solidFill>
                  <a:srgbClr val="000000"/>
                </a:solidFill>
                <a:latin typeface="Georgia"/>
                <a:ea typeface="DejaVu Sans"/>
              </a:rPr>
              <a:t>μι</a:t>
            </a:r>
            <a:r>
              <a:rPr lang="fr-FR" sz="2100" b="0" strike="noStrike" spc="-1" dirty="0">
                <a:solidFill>
                  <a:srgbClr val="000000"/>
                </a:solidFill>
                <a:latin typeface="Georgia"/>
                <a:ea typeface="DejaVu Sans"/>
              </a:rPr>
              <a:t>α π</a:t>
            </a:r>
            <a:r>
              <a:rPr lang="fr-FR" sz="2100" b="0" strike="noStrike" spc="-1" dirty="0" err="1">
                <a:solidFill>
                  <a:srgbClr val="000000"/>
                </a:solidFill>
                <a:latin typeface="Georgia"/>
                <a:ea typeface="DejaVu Sans"/>
              </a:rPr>
              <a:t>οικιλί</a:t>
            </a:r>
            <a:r>
              <a:rPr lang="fr-FR" sz="2100" b="0" strike="noStrike" spc="-1" dirty="0">
                <a:solidFill>
                  <a:srgbClr val="000000"/>
                </a:solidFill>
                <a:latin typeface="Georgia"/>
                <a:ea typeface="DejaVu Sans"/>
              </a:rPr>
              <a:t>α </a:t>
            </a:r>
            <a:r>
              <a:rPr lang="fr-FR" sz="2100" b="0" strike="noStrike" spc="-1" dirty="0" err="1">
                <a:solidFill>
                  <a:srgbClr val="000000"/>
                </a:solidFill>
                <a:latin typeface="Georgia"/>
                <a:ea typeface="DejaVu Sans"/>
              </a:rPr>
              <a:t>λύσεων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το</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ικών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μέτρων</a:t>
            </a:r>
            <a:r>
              <a:rPr lang="fr-FR" sz="2100" b="0" strike="noStrike" spc="-1" dirty="0">
                <a:solidFill>
                  <a:srgbClr val="000000"/>
                </a:solidFill>
                <a:latin typeface="Georgia"/>
                <a:ea typeface="DejaVu Sans"/>
              </a:rPr>
              <a:t>. </a:t>
            </a: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Αυτοί</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οι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ή</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ιοι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τρό</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οι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κυ</a:t>
            </a:r>
            <a:r>
              <a:rPr lang="fr-FR" sz="2100" b="0" strike="noStrike" spc="-1" dirty="0">
                <a:solidFill>
                  <a:srgbClr val="000000"/>
                </a:solidFill>
                <a:latin typeface="Georgia"/>
                <a:ea typeface="DejaVu Sans"/>
              </a:rPr>
              <a:t>β</a:t>
            </a:r>
            <a:r>
              <a:rPr lang="fr-FR" sz="2100" b="0" strike="noStrike" spc="-1" dirty="0" err="1">
                <a:solidFill>
                  <a:srgbClr val="000000"/>
                </a:solidFill>
                <a:latin typeface="Georgia"/>
                <a:ea typeface="DejaVu Sans"/>
              </a:rPr>
              <a:t>έρνησης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νέ</a:t>
            </a:r>
            <a:r>
              <a:rPr lang="fr-FR" sz="2100" b="0" strike="noStrike" spc="-1" dirty="0">
                <a:solidFill>
                  <a:srgbClr val="000000"/>
                </a:solidFill>
                <a:latin typeface="Georgia"/>
                <a:ea typeface="DejaVu Sans"/>
              </a:rPr>
              <a:t>α soft </a:t>
            </a:r>
            <a:r>
              <a:rPr lang="fr-FR" sz="2100" b="0" strike="noStrike" spc="-1" dirty="0" err="1">
                <a:solidFill>
                  <a:srgbClr val="000000"/>
                </a:solidFill>
                <a:latin typeface="Georgia"/>
                <a:ea typeface="DejaVu Sans"/>
              </a:rPr>
              <a:t>law</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νομικές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νόρμες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φέρουν</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τις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έννοιες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τις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δικ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σίες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κλ</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σικής</a:t>
            </a:r>
            <a:r>
              <a:rPr lang="fr-FR" sz="2100" b="0" strike="noStrike" spc="-1" dirty="0">
                <a:solidFill>
                  <a:srgbClr val="000000"/>
                </a:solidFill>
                <a:latin typeface="Georgia"/>
                <a:ea typeface="DejaVu Sans"/>
              </a:rPr>
              <a:t> soft </a:t>
            </a:r>
            <a:r>
              <a:rPr lang="fr-FR" sz="2100" b="0" strike="noStrike" spc="-1" dirty="0" err="1">
                <a:solidFill>
                  <a:srgbClr val="000000"/>
                </a:solidFill>
                <a:latin typeface="Georgia"/>
                <a:ea typeface="DejaVu Sans"/>
              </a:rPr>
              <a:t>law</a:t>
            </a:r>
            <a:r>
              <a:rPr lang="fr-FR" sz="2100" b="0" strike="noStrike" spc="-1" dirty="0">
                <a:solidFill>
                  <a:srgbClr val="000000"/>
                </a:solidFill>
                <a:latin typeface="Georgia"/>
                <a:ea typeface="DejaVu Sans"/>
              </a:rPr>
              <a:t>. </a:t>
            </a: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νέ</a:t>
            </a:r>
            <a:r>
              <a:rPr lang="fr-FR" sz="2100" b="1" strike="noStrike" spc="-1" dirty="0">
                <a:solidFill>
                  <a:srgbClr val="000000"/>
                </a:solidFill>
                <a:latin typeface="Georgia"/>
                <a:ea typeface="DejaVu Sans"/>
              </a:rPr>
              <a:t>α soft </a:t>
            </a:r>
            <a:r>
              <a:rPr lang="fr-FR" sz="2100" b="1" strike="noStrike" spc="-1" dirty="0" err="1">
                <a:solidFill>
                  <a:srgbClr val="000000"/>
                </a:solidFill>
                <a:latin typeface="Georgia"/>
                <a:ea typeface="DejaVu Sans"/>
              </a:rPr>
              <a:t>law</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έχει</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δι</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κυ</a:t>
            </a:r>
            <a:r>
              <a:rPr lang="fr-FR" sz="2100" b="1" strike="noStrike" spc="-1" dirty="0">
                <a:solidFill>
                  <a:srgbClr val="000000"/>
                </a:solidFill>
                <a:latin typeface="Georgia"/>
                <a:ea typeface="DejaVu Sans"/>
              </a:rPr>
              <a:t>β</a:t>
            </a:r>
            <a:r>
              <a:rPr lang="fr-FR" sz="2100" b="1" strike="noStrike" spc="-1" dirty="0" err="1">
                <a:solidFill>
                  <a:srgbClr val="000000"/>
                </a:solidFill>
                <a:latin typeface="Georgia"/>
                <a:ea typeface="DejaVu Sans"/>
              </a:rPr>
              <a:t>ερνητικό</a:t>
            </a:r>
            <a:r>
              <a:rPr lang="fr-FR" sz="2100" b="1" strike="noStrike" spc="-1" dirty="0">
                <a:solidFill>
                  <a:srgbClr val="000000"/>
                </a:solidFill>
                <a:latin typeface="Georgia"/>
                <a:ea typeface="DejaVu Sans"/>
              </a:rPr>
              <a:t> π</a:t>
            </a:r>
            <a:r>
              <a:rPr lang="fr-FR" sz="2100" b="1" strike="noStrike" spc="-1" dirty="0" err="1">
                <a:solidFill>
                  <a:srgbClr val="000000"/>
                </a:solidFill>
                <a:latin typeface="Georgia"/>
                <a:ea typeface="DejaVu Sans"/>
              </a:rPr>
              <a:t>ροσ</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ν</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τολισμό</a:t>
            </a:r>
            <a:r>
              <a:rPr lang="fr-FR" sz="2100" b="1" strike="noStrike" spc="-1" dirty="0">
                <a:solidFill>
                  <a:srgbClr val="000000"/>
                </a:solidFill>
                <a:latin typeface="Georgia"/>
                <a:ea typeface="DejaVu Sans"/>
              </a:rPr>
              <a:t> </a:t>
            </a:r>
            <a:r>
              <a:rPr lang="fr-FR" sz="2100" b="0" strike="noStrike" spc="-1" dirty="0">
                <a:solidFill>
                  <a:srgbClr val="000000"/>
                </a:solidFill>
                <a:latin typeface="Georgia"/>
                <a:ea typeface="DejaVu Sans"/>
              </a:rPr>
              <a:t>(</a:t>
            </a:r>
            <a:r>
              <a:rPr lang="fr-FR" sz="2100" b="0" strike="noStrike" spc="-1" dirty="0" err="1">
                <a:solidFill>
                  <a:srgbClr val="000000"/>
                </a:solidFill>
                <a:latin typeface="Georgia"/>
                <a:ea typeface="DejaVu Sans"/>
              </a:rPr>
              <a:t>ενώ</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πα</a:t>
            </a:r>
            <a:r>
              <a:rPr lang="fr-FR" sz="2100" b="0" strike="noStrike" spc="-1" dirty="0" err="1">
                <a:solidFill>
                  <a:srgbClr val="000000"/>
                </a:solidFill>
                <a:latin typeface="Georgia"/>
                <a:ea typeface="DejaVu Sans"/>
              </a:rPr>
              <a:t>λιά</a:t>
            </a:r>
            <a:r>
              <a:rPr lang="fr-FR" sz="2100" b="0" strike="noStrike" spc="-1" dirty="0">
                <a:solidFill>
                  <a:srgbClr val="000000"/>
                </a:solidFill>
                <a:latin typeface="Georgia"/>
                <a:ea typeface="DejaVu Sans"/>
              </a:rPr>
              <a:t> soft </a:t>
            </a:r>
            <a:r>
              <a:rPr lang="fr-FR" sz="2100" b="0" strike="noStrike" spc="-1" dirty="0" err="1">
                <a:solidFill>
                  <a:srgbClr val="000000"/>
                </a:solidFill>
                <a:latin typeface="Georgia"/>
                <a:ea typeface="DejaVu Sans"/>
              </a:rPr>
              <a:t>law</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ήτ</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ν</a:t>
            </a:r>
            <a:r>
              <a:rPr lang="fr-FR" sz="2100" b="0" strike="noStrike" spc="-1" dirty="0">
                <a:solidFill>
                  <a:srgbClr val="000000"/>
                </a:solidFill>
                <a:latin typeface="Georgia"/>
                <a:ea typeface="DejaVu Sans"/>
              </a:rPr>
              <a:t> π</a:t>
            </a:r>
            <a:r>
              <a:rPr lang="fr-FR" sz="2100" b="0" strike="noStrike" spc="-1" dirty="0" err="1">
                <a:solidFill>
                  <a:srgbClr val="000000"/>
                </a:solidFill>
                <a:latin typeface="Georgia"/>
                <a:ea typeface="DejaVu Sans"/>
              </a:rPr>
              <a:t>ροσ</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ν</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τολισμένη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υ</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ερεθνικά</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κριά</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Κοινο</a:t>
            </a:r>
            <a:r>
              <a:rPr lang="fr-FR" sz="2100" b="0" strike="noStrike" spc="-1" dirty="0">
                <a:solidFill>
                  <a:srgbClr val="000000"/>
                </a:solidFill>
                <a:latin typeface="Georgia"/>
                <a:ea typeface="DejaVu Sans"/>
              </a:rPr>
              <a:t>β</a:t>
            </a:r>
            <a:r>
              <a:rPr lang="fr-FR" sz="2100" b="0" strike="noStrike" spc="-1" dirty="0" err="1">
                <a:solidFill>
                  <a:srgbClr val="000000"/>
                </a:solidFill>
                <a:latin typeface="Georgia"/>
                <a:ea typeface="DejaVu Sans"/>
              </a:rPr>
              <a:t>ούλιο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στήριο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της</a:t>
            </a:r>
            <a:r>
              <a:rPr lang="fr-FR" sz="2100" b="0" strike="noStrike" spc="-1" dirty="0">
                <a:solidFill>
                  <a:srgbClr val="000000"/>
                </a:solidFill>
                <a:latin typeface="Georgia"/>
                <a:ea typeface="DejaVu Sans"/>
              </a:rPr>
              <a:t> ΕΕ, </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χείριση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γίνετ</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σε</a:t>
            </a:r>
            <a:r>
              <a:rPr lang="fr-FR" sz="2100" b="0" strike="noStrike" spc="-1" dirty="0">
                <a:solidFill>
                  <a:srgbClr val="000000"/>
                </a:solidFill>
                <a:latin typeface="Georgia"/>
                <a:ea typeface="DejaVu Sans"/>
              </a:rPr>
              <a:t> π</a:t>
            </a:r>
            <a:r>
              <a:rPr lang="fr-FR" sz="2100" b="0" strike="noStrike" spc="-1" dirty="0" err="1">
                <a:solidFill>
                  <a:srgbClr val="000000"/>
                </a:solidFill>
                <a:latin typeface="Georgia"/>
                <a:ea typeface="DejaVu Sans"/>
              </a:rPr>
              <a:t>ολιτικό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όχι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μόνο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σε</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διοικητικό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ί</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εδο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με</a:t>
            </a:r>
            <a:r>
              <a:rPr lang="fr-FR" sz="2100" b="0" strike="noStrike" spc="-1" dirty="0">
                <a:solidFill>
                  <a:srgbClr val="000000"/>
                </a:solidFill>
                <a:latin typeface="Georgia"/>
                <a:ea typeface="DejaVu Sans"/>
              </a:rPr>
              <a:t> β</a:t>
            </a:r>
            <a:r>
              <a:rPr lang="fr-FR" sz="2100" b="0" strike="noStrike" spc="-1" dirty="0" err="1">
                <a:solidFill>
                  <a:srgbClr val="000000"/>
                </a:solidFill>
                <a:latin typeface="Georgia"/>
                <a:ea typeface="DejaVu Sans"/>
              </a:rPr>
              <a:t>άση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συμμετοχή</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ενός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ευρέος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φάσμ</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τος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δρώντων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δημόσιων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ιδιωτικών</a:t>
            </a:r>
            <a:r>
              <a:rPr lang="fr-FR" sz="2100" b="0" strike="noStrike" spc="-1" dirty="0">
                <a:solidFill>
                  <a:srgbClr val="000000"/>
                </a:solidFill>
                <a:latin typeface="Georgia"/>
                <a:ea typeface="DejaVu Sans"/>
              </a:rPr>
              <a:t>. </a:t>
            </a:r>
            <a:r>
              <a:rPr lang="fr-FR" sz="2100" b="0" u="sng" strike="noStrike" spc="-1" dirty="0" err="1">
                <a:solidFill>
                  <a:srgbClr val="000000"/>
                </a:solidFill>
                <a:uFillTx/>
                <a:latin typeface="Georgia"/>
                <a:ea typeface="DejaVu Sans"/>
              </a:rPr>
              <a:t>Η</a:t>
            </a:r>
            <a:r>
              <a:rPr lang="fr-FR" sz="2100" b="0" u="sng" strike="noStrike" spc="-1" dirty="0">
                <a:solidFill>
                  <a:srgbClr val="000000"/>
                </a:solidFill>
                <a:uFillTx/>
                <a:latin typeface="Georgia"/>
                <a:ea typeface="DejaVu Sans"/>
              </a:rPr>
              <a:t> </a:t>
            </a:r>
            <a:r>
              <a:rPr lang="fr-FR" sz="2100" b="0" u="sng" strike="noStrike" spc="-1" dirty="0" err="1">
                <a:solidFill>
                  <a:srgbClr val="000000"/>
                </a:solidFill>
                <a:uFillTx/>
                <a:latin typeface="Georgia"/>
                <a:ea typeface="DejaVu Sans"/>
              </a:rPr>
              <a:t>έννοι</a:t>
            </a:r>
            <a:r>
              <a:rPr lang="fr-FR" sz="2100" b="0" u="sng" strike="noStrike" spc="-1" dirty="0">
                <a:solidFill>
                  <a:srgbClr val="000000"/>
                </a:solidFill>
                <a:uFillTx/>
                <a:latin typeface="Georgia"/>
                <a:ea typeface="DejaVu Sans"/>
              </a:rPr>
              <a:t>α </a:t>
            </a:r>
            <a:r>
              <a:rPr lang="fr-FR" sz="2100" b="0" u="sng" strike="noStrike" spc="-1" dirty="0" err="1">
                <a:solidFill>
                  <a:srgbClr val="000000"/>
                </a:solidFill>
                <a:uFillTx/>
                <a:latin typeface="Georgia"/>
                <a:ea typeface="DejaVu Sans"/>
              </a:rPr>
              <a:t>της</a:t>
            </a:r>
            <a:r>
              <a:rPr lang="fr-FR" sz="2100" b="0" u="sng" strike="noStrike" spc="-1" dirty="0">
                <a:solidFill>
                  <a:srgbClr val="000000"/>
                </a:solidFill>
                <a:uFillTx/>
                <a:latin typeface="Georgia"/>
                <a:ea typeface="DejaVu Sans"/>
              </a:rPr>
              <a:t> </a:t>
            </a:r>
            <a:r>
              <a:rPr lang="fr-FR" sz="2100" b="0" u="sng" strike="noStrike" spc="-1" dirty="0" err="1">
                <a:solidFill>
                  <a:srgbClr val="000000"/>
                </a:solidFill>
                <a:uFillTx/>
                <a:latin typeface="Georgia"/>
                <a:ea typeface="DejaVu Sans"/>
              </a:rPr>
              <a:t>δι</a:t>
            </a:r>
            <a:r>
              <a:rPr lang="fr-FR" sz="2100" b="0" u="sng" strike="noStrike" spc="-1" dirty="0">
                <a:solidFill>
                  <a:srgbClr val="000000"/>
                </a:solidFill>
                <a:uFillTx/>
                <a:latin typeface="Georgia"/>
                <a:ea typeface="DejaVu Sans"/>
              </a:rPr>
              <a:t>α</a:t>
            </a:r>
            <a:r>
              <a:rPr lang="fr-FR" sz="2100" b="0" u="sng" strike="noStrike" spc="-1" dirty="0" err="1">
                <a:solidFill>
                  <a:srgbClr val="000000"/>
                </a:solidFill>
                <a:uFillTx/>
                <a:latin typeface="Georgia"/>
                <a:ea typeface="DejaVu Sans"/>
              </a:rPr>
              <a:t>δικ</a:t>
            </a:r>
            <a:r>
              <a:rPr lang="fr-FR" sz="2100" b="0" u="sng" strike="noStrike" spc="-1" dirty="0">
                <a:solidFill>
                  <a:srgbClr val="000000"/>
                </a:solidFill>
                <a:uFillTx/>
                <a:latin typeface="Georgia"/>
                <a:ea typeface="DejaVu Sans"/>
              </a:rPr>
              <a:t>α</a:t>
            </a:r>
            <a:r>
              <a:rPr lang="fr-FR" sz="2100" b="0" u="sng" strike="noStrike" spc="-1" dirty="0" err="1">
                <a:solidFill>
                  <a:srgbClr val="000000"/>
                </a:solidFill>
                <a:uFillTx/>
                <a:latin typeface="Georgia"/>
                <a:ea typeface="DejaVu Sans"/>
              </a:rPr>
              <a:t>στικής</a:t>
            </a:r>
            <a:r>
              <a:rPr lang="fr-FR" sz="2100" b="0" u="sng" strike="noStrike" spc="-1" dirty="0">
                <a:solidFill>
                  <a:srgbClr val="000000"/>
                </a:solidFill>
                <a:uFillTx/>
                <a:latin typeface="Georgia"/>
                <a:ea typeface="DejaVu Sans"/>
              </a:rPr>
              <a:t> </a:t>
            </a:r>
            <a:r>
              <a:rPr lang="fr-FR" sz="2100" b="0" u="sng" strike="noStrike" spc="-1" dirty="0" err="1">
                <a:solidFill>
                  <a:srgbClr val="000000"/>
                </a:solidFill>
                <a:uFillTx/>
                <a:latin typeface="Georgia"/>
                <a:ea typeface="DejaVu Sans"/>
              </a:rPr>
              <a:t>νομιμο</a:t>
            </a:r>
            <a:r>
              <a:rPr lang="fr-FR" sz="2100" b="0" u="sng" strike="noStrike" spc="-1" dirty="0">
                <a:solidFill>
                  <a:srgbClr val="000000"/>
                </a:solidFill>
                <a:uFillTx/>
                <a:latin typeface="Georgia"/>
                <a:ea typeface="DejaVu Sans"/>
              </a:rPr>
              <a:t>π</a:t>
            </a:r>
            <a:r>
              <a:rPr lang="fr-FR" sz="2100" b="0" u="sng" strike="noStrike" spc="-1" dirty="0" err="1">
                <a:solidFill>
                  <a:srgbClr val="000000"/>
                </a:solidFill>
                <a:uFillTx/>
                <a:latin typeface="Georgia"/>
                <a:ea typeface="DejaVu Sans"/>
              </a:rPr>
              <a:t>οίησης</a:t>
            </a:r>
            <a:r>
              <a:rPr lang="fr-FR" sz="2100" b="0" u="sng" strike="noStrike" spc="-1" dirty="0">
                <a:solidFill>
                  <a:srgbClr val="000000"/>
                </a:solidFill>
                <a:uFillTx/>
                <a:latin typeface="Georgia"/>
                <a:ea typeface="DejaVu Sans"/>
              </a:rPr>
              <a:t>.</a:t>
            </a:r>
            <a:endParaRPr lang="fr-FR" sz="2100" b="0" strike="noStrike" spc="-1" dirty="0">
              <a:latin typeface="Arial"/>
            </a:endParaRPr>
          </a:p>
          <a:p>
            <a:pPr>
              <a:lnSpc>
                <a:spcPct val="80000"/>
              </a:lnSpc>
              <a:spcBef>
                <a:spcPts val="249"/>
              </a:spcBef>
            </a:pPr>
            <a:r>
              <a:rPr lang="fr-FR" sz="2100" b="0" strike="noStrike" spc="-1" dirty="0">
                <a:solidFill>
                  <a:srgbClr val="000000"/>
                </a:solidFill>
                <a:latin typeface="Georgia"/>
                <a:ea typeface="DejaVu Sans"/>
              </a:rPr>
              <a:t> </a:t>
            </a:r>
            <a:endParaRPr lang="fr-FR" sz="2100" b="0" strike="noStrike" spc="-1" dirty="0">
              <a:latin typeface="Arial"/>
            </a:endParaRPr>
          </a:p>
        </p:txBody>
      </p:sp>
      <p:sp>
        <p:nvSpPr>
          <p:cNvPr id="132"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CC63F61-ED60-4079-B9CF-6E5190D7D2A5}" type="slidenum">
              <a:rPr lang="fr-FR" sz="1490" b="0" strike="noStrike" spc="-1">
                <a:solidFill>
                  <a:srgbClr val="FFFFFF"/>
                </a:solidFill>
                <a:latin typeface="Georgia"/>
                <a:ea typeface="DejaVu Sans"/>
              </a:rPr>
              <a:t>13</a:t>
            </a:fld>
            <a:endParaRPr lang="fr-FR" sz="1490" b="0" strike="noStrike" spc="-1">
              <a:latin typeface="Arial"/>
            </a:endParaRPr>
          </a:p>
        </p:txBody>
      </p:sp>
    </p:spTree>
    <p:extLst>
      <p:ext uri="{BB962C8B-B14F-4D97-AF65-F5344CB8AC3E}">
        <p14:creationId xmlns:p14="http://schemas.microsoft.com/office/powerpoint/2010/main" val="324192377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3" y="645093"/>
            <a:ext cx="8036778" cy="662846"/>
          </a:xfrm>
        </p:spPr>
        <p:txBody>
          <a:bodyPr>
            <a:normAutofit fontScale="90000"/>
          </a:bodyPr>
          <a:lstStyle/>
          <a:p>
            <a:r>
              <a:rPr lang="el-GR" dirty="0" err="1"/>
              <a:t>Τεχνοκρατικεσ</a:t>
            </a:r>
            <a:r>
              <a:rPr lang="el-GR" dirty="0"/>
              <a:t> </a:t>
            </a:r>
            <a:r>
              <a:rPr lang="el-GR" dirty="0" err="1"/>
              <a:t>δομεσ</a:t>
            </a:r>
            <a:r>
              <a:rPr lang="el-GR" dirty="0"/>
              <a:t> της </a:t>
            </a:r>
            <a:r>
              <a:rPr lang="el-GR" dirty="0" err="1"/>
              <a:t>εε</a:t>
            </a:r>
            <a:endParaRPr lang="en-US" dirty="0"/>
          </a:p>
        </p:txBody>
      </p:sp>
      <p:sp>
        <p:nvSpPr>
          <p:cNvPr id="3" name="Content Placeholder 2"/>
          <p:cNvSpPr>
            <a:spLocks noGrp="1"/>
          </p:cNvSpPr>
          <p:nvPr>
            <p:ph idx="1"/>
          </p:nvPr>
        </p:nvSpPr>
        <p:spPr>
          <a:xfrm>
            <a:off x="846773" y="1469986"/>
            <a:ext cx="8036779" cy="4739428"/>
          </a:xfrm>
        </p:spPr>
        <p:txBody>
          <a:bodyPr>
            <a:normAutofit/>
          </a:bodyPr>
          <a:lstStyle/>
          <a:p>
            <a:pPr>
              <a:buFont typeface="Wingdings" panose="05000000000000000000" pitchFamily="2" charset="2"/>
              <a:buChar char="q"/>
            </a:pPr>
            <a:r>
              <a:rPr lang="el-GR" dirty="0"/>
              <a:t>Μη πλειοψηφικές αρχές και θεσμοί  (επιρροή από την ομοσπονδιακή πολιτική κουλτούρα ώστε να αποφευχθεί η επικράτηση των πλειοψηφιών πάνω στις </a:t>
            </a:r>
            <a:r>
              <a:rPr lang="el-GR" dirty="0" err="1"/>
              <a:t>μειοψηφίες</a:t>
            </a:r>
            <a:r>
              <a:rPr lang="el-GR" dirty="0"/>
              <a:t>). </a:t>
            </a:r>
            <a:endParaRPr lang="en-US" dirty="0"/>
          </a:p>
          <a:p>
            <a:pPr marL="457200" indent="-457200">
              <a:buAutoNum type="arabicParenR"/>
            </a:pPr>
            <a:r>
              <a:rPr lang="el-GR" dirty="0"/>
              <a:t>Αποκεντρωμένες ρυθμιστικές- ανεξάρτητες αρχές και οργανισμοί το φαινόμενο της </a:t>
            </a:r>
            <a:r>
              <a:rPr lang="en-US" dirty="0" err="1"/>
              <a:t>agencification</a:t>
            </a:r>
            <a:r>
              <a:rPr lang="en-US" dirty="0"/>
              <a:t> </a:t>
            </a:r>
            <a:r>
              <a:rPr lang="el-GR" dirty="0"/>
              <a:t>συνδέεται με τη θεωρία του Νέου </a:t>
            </a:r>
            <a:r>
              <a:rPr lang="el-GR" dirty="0" err="1"/>
              <a:t>διακυβερνητισμού</a:t>
            </a:r>
            <a:r>
              <a:rPr lang="el-GR" dirty="0"/>
              <a:t>, </a:t>
            </a:r>
            <a:r>
              <a:rPr lang="en-US" dirty="0"/>
              <a:t>New intergovernmentalism)</a:t>
            </a:r>
            <a:r>
              <a:rPr lang="el-GR" dirty="0"/>
              <a:t>, </a:t>
            </a:r>
            <a:endParaRPr lang="en-US" dirty="0"/>
          </a:p>
          <a:p>
            <a:pPr marL="457200" indent="-457200">
              <a:buAutoNum type="arabicParenR"/>
            </a:pPr>
            <a:r>
              <a:rPr lang="en-US" dirty="0"/>
              <a:t>de novo bodies</a:t>
            </a:r>
            <a:r>
              <a:rPr lang="el-GR" dirty="0"/>
              <a:t> κατά </a:t>
            </a:r>
            <a:r>
              <a:rPr lang="en-US" dirty="0"/>
              <a:t>Bickerton, 2015</a:t>
            </a:r>
            <a:r>
              <a:rPr lang="el-GR" dirty="0"/>
              <a:t>.</a:t>
            </a:r>
          </a:p>
          <a:p>
            <a:pPr>
              <a:buFont typeface="Wingdings" panose="05000000000000000000" pitchFamily="2" charset="2"/>
              <a:buChar char="q"/>
            </a:pPr>
            <a:r>
              <a:rPr lang="el-GR" dirty="0"/>
              <a:t>Ομάδες εμπειρογνωμόνων </a:t>
            </a:r>
            <a:r>
              <a:rPr lang="fr-FR" dirty="0"/>
              <a:t>(</a:t>
            </a:r>
            <a:r>
              <a:rPr lang="el-GR" dirty="0"/>
              <a:t>΄ανεξάρτητοι΄ εξωτερικοί </a:t>
            </a:r>
            <a:r>
              <a:rPr lang="fr-FR" dirty="0"/>
              <a:t>experts</a:t>
            </a:r>
            <a:r>
              <a:rPr lang="el-GR" dirty="0"/>
              <a:t> που λειτουργούν συμβουλευτικά).</a:t>
            </a:r>
          </a:p>
          <a:p>
            <a:pPr>
              <a:buFont typeface="Wingdings" panose="05000000000000000000" pitchFamily="2" charset="2"/>
              <a:buChar char="q"/>
            </a:pPr>
            <a:r>
              <a:rPr lang="el-GR" dirty="0"/>
              <a:t>Η </a:t>
            </a:r>
            <a:r>
              <a:rPr lang="el-GR" dirty="0" err="1"/>
              <a:t>επιτροπολογία</a:t>
            </a:r>
            <a:r>
              <a:rPr lang="fr-FR" dirty="0"/>
              <a:t> (</a:t>
            </a:r>
            <a:r>
              <a:rPr lang="fr-FR" dirty="0" err="1"/>
              <a:t>scientific</a:t>
            </a:r>
            <a:r>
              <a:rPr lang="fr-FR" dirty="0"/>
              <a:t> experts</a:t>
            </a:r>
            <a:r>
              <a:rPr lang="el-GR" dirty="0"/>
              <a:t>,  </a:t>
            </a:r>
            <a:r>
              <a:rPr lang="fr-FR" dirty="0"/>
              <a:t>3</a:t>
            </a:r>
            <a:r>
              <a:rPr lang="el-GR" dirty="0"/>
              <a:t>62 επιτροπές) – Η νέα επιτροπολογία μετά την Λισαβόνα (οι κατ΄εξουσιοδότηση και οι εκτελεστικές πράξεις).</a:t>
            </a:r>
          </a:p>
          <a:p>
            <a:pPr>
              <a:buFont typeface="Wingdings" panose="05000000000000000000" pitchFamily="2" charset="2"/>
              <a:buChar char="q"/>
            </a:pPr>
            <a:endParaRPr lang="fr-FR" dirty="0"/>
          </a:p>
          <a:p>
            <a:pPr marL="0" indent="0">
              <a:buNone/>
            </a:pPr>
            <a:endParaRPr lang="en-US" dirty="0"/>
          </a:p>
        </p:txBody>
      </p:sp>
    </p:spTree>
    <p:extLst>
      <p:ext uri="{BB962C8B-B14F-4D97-AF65-F5344CB8AC3E}">
        <p14:creationId xmlns:p14="http://schemas.microsoft.com/office/powerpoint/2010/main" val="346667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ustomShape 1"/>
          <p:cNvSpPr/>
          <p:nvPr/>
        </p:nvSpPr>
        <p:spPr>
          <a:xfrm>
            <a:off x="7260480" y="675360"/>
            <a:ext cx="1053720" cy="50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800" b="0" strike="noStrike" spc="-1">
                <a:solidFill>
                  <a:srgbClr val="F96A1B"/>
                </a:solidFill>
                <a:latin typeface="Georgia"/>
                <a:ea typeface="DejaVu Sans"/>
              </a:rPr>
              <a:t>23/11/2017</a:t>
            </a:r>
            <a:endParaRPr lang="fr-FR" sz="800" b="0" strike="noStrike" spc="-1">
              <a:latin typeface="Arial"/>
            </a:endParaRPr>
          </a:p>
        </p:txBody>
      </p:sp>
      <p:sp>
        <p:nvSpPr>
          <p:cNvPr id="149" name="CustomShape 2"/>
          <p:cNvSpPr/>
          <p:nvPr/>
        </p:nvSpPr>
        <p:spPr>
          <a:xfrm>
            <a:off x="9011160" y="2160"/>
            <a:ext cx="838440" cy="401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DB5068A-20D3-4424-A734-C08E2153880D}" type="slidenum">
              <a:rPr lang="fr-FR" sz="1800" b="0" strike="noStrike" spc="-1">
                <a:solidFill>
                  <a:srgbClr val="FFFFFF"/>
                </a:solidFill>
                <a:latin typeface="Georgia"/>
                <a:ea typeface="DejaVu Sans"/>
              </a:rPr>
              <a:t>15</a:t>
            </a:fld>
            <a:endParaRPr lang="fr-FR" sz="1800" b="0" strike="noStrike" spc="-1">
              <a:latin typeface="Arial"/>
            </a:endParaRPr>
          </a:p>
        </p:txBody>
      </p:sp>
      <p:sp>
        <p:nvSpPr>
          <p:cNvPr id="150" name="CustomShape 3"/>
          <p:cNvSpPr/>
          <p:nvPr/>
        </p:nvSpPr>
        <p:spPr>
          <a:xfrm>
            <a:off x="504000" y="6886800"/>
            <a:ext cx="234720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51" name="CustomShape 4"/>
          <p:cNvSpPr/>
          <p:nvPr/>
        </p:nvSpPr>
        <p:spPr>
          <a:xfrm>
            <a:off x="432000" y="336600"/>
            <a:ext cx="9070560" cy="11743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4000" b="0" strike="noStrike" spc="-1">
                <a:solidFill>
                  <a:srgbClr val="434342"/>
                </a:solidFill>
                <a:latin typeface="Trebuchet MS"/>
                <a:ea typeface="DejaVu Sans"/>
              </a:rPr>
              <a:t>Ευρωπαϊκοί τρόποι διακυβέρνησης</a:t>
            </a:r>
            <a:endParaRPr lang="fr-FR" sz="4000" b="0" strike="noStrike" spc="-1">
              <a:latin typeface="Arial"/>
            </a:endParaRPr>
          </a:p>
        </p:txBody>
      </p:sp>
      <p:sp>
        <p:nvSpPr>
          <p:cNvPr id="152" name="CustomShape 5"/>
          <p:cNvSpPr/>
          <p:nvPr/>
        </p:nvSpPr>
        <p:spPr>
          <a:xfrm>
            <a:off x="360000" y="1568520"/>
            <a:ext cx="9070560" cy="47664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fontScale="85000" lnSpcReduction="20000"/>
          </a:bodyPr>
          <a:lstStyle/>
          <a:p>
            <a:pPr>
              <a:lnSpc>
                <a:spcPct val="80000"/>
              </a:lnSpc>
              <a:spcBef>
                <a:spcPts val="300"/>
              </a:spcBef>
            </a:pPr>
            <a:r>
              <a:rPr lang="fr-FR" sz="2600" b="0" strike="noStrike" spc="-1">
                <a:solidFill>
                  <a:srgbClr val="000000"/>
                </a:solidFill>
                <a:latin typeface="Georgia"/>
                <a:ea typeface="DejaVu Sans"/>
              </a:rPr>
              <a:t> - Η συνήθης νομοθετική διαδικασία και η συρρίκνωση της εθνικής κοινοβουλευτικής νομοπαραγωγικής διαδικασίας.</a:t>
            </a:r>
            <a:endParaRPr lang="fr-FR" sz="2600" b="0" strike="noStrike" spc="-1">
              <a:latin typeface="Arial"/>
            </a:endParaRPr>
          </a:p>
          <a:p>
            <a:pPr>
              <a:lnSpc>
                <a:spcPct val="80000"/>
              </a:lnSpc>
              <a:spcBef>
                <a:spcPts val="300"/>
              </a:spcBef>
            </a:pPr>
            <a:endParaRPr lang="fr-FR" sz="2600" b="0" strike="noStrike" spc="-1">
              <a:latin typeface="Arial"/>
            </a:endParaRPr>
          </a:p>
          <a:p>
            <a:pPr>
              <a:lnSpc>
                <a:spcPct val="80000"/>
              </a:lnSpc>
              <a:spcBef>
                <a:spcPts val="300"/>
              </a:spcBef>
            </a:pPr>
            <a:r>
              <a:rPr lang="fr-FR" sz="2600" b="0" strike="noStrike" spc="-1">
                <a:solidFill>
                  <a:srgbClr val="000000"/>
                </a:solidFill>
                <a:latin typeface="Georgia"/>
                <a:ea typeface="DejaVu Sans"/>
              </a:rPr>
              <a:t> - Ρυθμιστικές Άρχες - Οργανισμοί της ΕΕ (Agencies, </a:t>
            </a:r>
            <a:r>
              <a:rPr lang="fr-FR" sz="2600" b="0" u="sng" strike="noStrike" spc="-1">
                <a:solidFill>
                  <a:srgbClr val="0000FF"/>
                </a:solidFill>
                <a:uFillTx/>
                <a:latin typeface="Georgia"/>
                <a:ea typeface="DejaVu Sans"/>
                <a:hlinkClick r:id="rId3"/>
              </a:rPr>
              <a:t>https://europa.eu/european-union/about-eu/agencies_en</a:t>
            </a:r>
            <a:r>
              <a:rPr lang="fr-FR" sz="2600" b="0" strike="noStrike" spc="-1">
                <a:solidFill>
                  <a:srgbClr val="000000"/>
                </a:solidFill>
                <a:latin typeface="Georgia"/>
                <a:ea typeface="DejaVu Sans"/>
              </a:rPr>
              <a:t>)</a:t>
            </a:r>
            <a:endParaRPr lang="fr-FR" sz="2600" b="0" strike="noStrike" spc="-1">
              <a:latin typeface="Arial"/>
            </a:endParaRPr>
          </a:p>
          <a:p>
            <a:pPr>
              <a:lnSpc>
                <a:spcPct val="80000"/>
              </a:lnSpc>
              <a:spcBef>
                <a:spcPts val="300"/>
              </a:spcBef>
            </a:pPr>
            <a:endParaRPr lang="fr-FR" sz="2600" b="0" strike="noStrike" spc="-1">
              <a:latin typeface="Arial"/>
            </a:endParaRPr>
          </a:p>
          <a:p>
            <a:pPr marL="457200" indent="-456480">
              <a:lnSpc>
                <a:spcPct val="80000"/>
              </a:lnSpc>
              <a:spcBef>
                <a:spcPts val="300"/>
              </a:spcBef>
              <a:buClr>
                <a:srgbClr val="000000"/>
              </a:buClr>
              <a:buFont typeface="StarSymbol"/>
              <a:buChar char="-"/>
            </a:pPr>
            <a:r>
              <a:rPr lang="fr-FR" sz="2600" b="0" strike="noStrike" spc="-1">
                <a:solidFill>
                  <a:srgbClr val="000000"/>
                </a:solidFill>
                <a:latin typeface="Georgia"/>
                <a:ea typeface="DejaVu Sans"/>
              </a:rPr>
              <a:t>Η επιτροπολογία (εθνικοί αντιπρόσωποι που είναι scientific experts,  300 επιτροπές) Η νέα επιτροπολογία μετά την Λισαβόνα (οι κατ΄εξουσιοδότηση και οι εκτελεστικές πράξεις)</a:t>
            </a:r>
            <a:endParaRPr lang="fr-FR" sz="2600" b="0" strike="noStrike" spc="-1">
              <a:latin typeface="Arial"/>
            </a:endParaRPr>
          </a:p>
          <a:p>
            <a:pPr>
              <a:lnSpc>
                <a:spcPct val="80000"/>
              </a:lnSpc>
              <a:spcBef>
                <a:spcPts val="300"/>
              </a:spcBef>
            </a:pPr>
            <a:endParaRPr lang="fr-FR" sz="2600" b="0" strike="noStrike" spc="-1">
              <a:latin typeface="Arial"/>
            </a:endParaRPr>
          </a:p>
          <a:p>
            <a:pPr marL="457200" indent="-456480">
              <a:lnSpc>
                <a:spcPct val="80000"/>
              </a:lnSpc>
              <a:spcBef>
                <a:spcPts val="300"/>
              </a:spcBef>
              <a:buClr>
                <a:srgbClr val="000000"/>
              </a:buClr>
              <a:buFont typeface="StarSymbol"/>
              <a:buChar char="-"/>
            </a:pPr>
            <a:r>
              <a:rPr lang="fr-FR" sz="2600" b="0" strike="noStrike" spc="-1">
                <a:solidFill>
                  <a:srgbClr val="000000"/>
                </a:solidFill>
                <a:latin typeface="Georgia"/>
                <a:ea typeface="DejaVu Sans"/>
              </a:rPr>
              <a:t>Οι εμπειρογνώμονες των expert groups (΄ανεξάρτητοι΄ εξωτερικοί experts) της Ευρ. Επιτροπής</a:t>
            </a:r>
            <a:endParaRPr lang="fr-FR" sz="2600" b="0" strike="noStrike" spc="-1">
              <a:latin typeface="Arial"/>
            </a:endParaRPr>
          </a:p>
          <a:p>
            <a:pPr>
              <a:lnSpc>
                <a:spcPct val="80000"/>
              </a:lnSpc>
              <a:spcBef>
                <a:spcPts val="300"/>
              </a:spcBef>
            </a:pPr>
            <a:endParaRPr lang="fr-FR" sz="2600" b="0" strike="noStrike" spc="-1">
              <a:latin typeface="Arial"/>
            </a:endParaRPr>
          </a:p>
          <a:p>
            <a:pPr marL="457200" indent="-456480">
              <a:lnSpc>
                <a:spcPct val="80000"/>
              </a:lnSpc>
              <a:spcBef>
                <a:spcPts val="300"/>
              </a:spcBef>
              <a:buClr>
                <a:srgbClr val="000000"/>
              </a:buClr>
              <a:buFont typeface="StarSymbol"/>
              <a:buChar char="-"/>
            </a:pPr>
            <a:r>
              <a:rPr lang="fr-FR" sz="2600" b="0" strike="noStrike" spc="-1">
                <a:solidFill>
                  <a:srgbClr val="000000"/>
                </a:solidFill>
                <a:latin typeface="Georgia"/>
                <a:ea typeface="DejaVu Sans"/>
              </a:rPr>
              <a:t>Η προπαρασκευαστική φάση διαβούλευσης της Επιτροπής με οικονομικούς και κοινωνικούς δρώντες.</a:t>
            </a:r>
            <a:endParaRPr lang="fr-FR" sz="2600" b="0" strike="noStrike" spc="-1">
              <a:latin typeface="Arial"/>
            </a:endParaRPr>
          </a:p>
          <a:p>
            <a:pPr>
              <a:lnSpc>
                <a:spcPct val="80000"/>
              </a:lnSpc>
              <a:spcBef>
                <a:spcPts val="300"/>
              </a:spcBef>
            </a:pPr>
            <a:endParaRPr lang="fr-FR" sz="2600" b="0" strike="noStrike" spc="-1">
              <a:latin typeface="Arial"/>
            </a:endParaRPr>
          </a:p>
          <a:p>
            <a:pPr>
              <a:lnSpc>
                <a:spcPct val="80000"/>
              </a:lnSpc>
              <a:spcBef>
                <a:spcPts val="300"/>
              </a:spcBef>
            </a:pPr>
            <a:r>
              <a:rPr lang="fr-FR" sz="2600" b="0" strike="noStrike" spc="-1">
                <a:solidFill>
                  <a:srgbClr val="000000"/>
                </a:solidFill>
                <a:latin typeface="Georgia"/>
                <a:ea typeface="DejaVu Sans"/>
              </a:rPr>
              <a:t>- Ομάδες συμφερόντων, Lobbies</a:t>
            </a:r>
            <a:endParaRPr lang="fr-FR" sz="2600" b="0" strike="noStrike" spc="-1">
              <a:latin typeface="Arial"/>
            </a:endParaRPr>
          </a:p>
          <a:p>
            <a:pPr>
              <a:lnSpc>
                <a:spcPct val="80000"/>
              </a:lnSpc>
              <a:spcBef>
                <a:spcPts val="300"/>
              </a:spcBef>
            </a:pPr>
            <a:r>
              <a:rPr lang="fr-FR" sz="2600" b="0" strike="noStrike" spc="-1">
                <a:solidFill>
                  <a:srgbClr val="000000"/>
                </a:solidFill>
                <a:latin typeface="Georgia"/>
                <a:ea typeface="DejaVu Sans"/>
              </a:rPr>
              <a:t> </a:t>
            </a:r>
            <a:endParaRPr lang="fr-FR" sz="2600" b="0" strike="noStrike" spc="-1">
              <a:latin typeface="Arial"/>
            </a:endParaRPr>
          </a:p>
          <a:p>
            <a:pPr>
              <a:lnSpc>
                <a:spcPct val="80000"/>
              </a:lnSpc>
              <a:spcBef>
                <a:spcPts val="300"/>
              </a:spcBef>
            </a:pPr>
            <a:r>
              <a:rPr lang="fr-FR" sz="2600" b="0" strike="noStrike" spc="-1">
                <a:solidFill>
                  <a:srgbClr val="000000"/>
                </a:solidFill>
                <a:latin typeface="Georgia"/>
                <a:ea typeface="DejaVu Sans"/>
              </a:rPr>
              <a:t> </a:t>
            </a:r>
            <a:endParaRPr lang="fr-FR" sz="2600" b="0" strike="noStrike" spc="-1">
              <a:latin typeface="Arial"/>
            </a:endParaRPr>
          </a:p>
          <a:p>
            <a:pPr>
              <a:lnSpc>
                <a:spcPct val="80000"/>
              </a:lnSpc>
              <a:spcBef>
                <a:spcPts val="300"/>
              </a:spcBef>
            </a:pPr>
            <a:r>
              <a:rPr lang="fr-FR" sz="2600" b="0" strike="noStrike" spc="-1">
                <a:solidFill>
                  <a:srgbClr val="000000"/>
                </a:solidFill>
                <a:latin typeface="Georgia"/>
                <a:ea typeface="DejaVu Sans"/>
              </a:rPr>
              <a:t> </a:t>
            </a:r>
            <a:endParaRPr lang="fr-FR" sz="2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81837-EDBD-977F-8335-7343F9E3FF01}"/>
              </a:ext>
            </a:extLst>
          </p:cNvPr>
          <p:cNvPicPr>
            <a:picLocks noChangeAspect="1"/>
          </p:cNvPicPr>
          <p:nvPr/>
        </p:nvPicPr>
        <p:blipFill rotWithShape="1">
          <a:blip r:embed="rId2">
            <a:extLst>
              <a:ext uri="{28A0092B-C50C-407E-A947-70E740481C1C}">
                <a14:useLocalDpi xmlns:a14="http://schemas.microsoft.com/office/drawing/2010/main" val="0"/>
              </a:ext>
            </a:extLst>
          </a:blip>
          <a:srcRect l="14464" t="15930" r="9318" b="11183"/>
          <a:stretch/>
        </p:blipFill>
        <p:spPr>
          <a:xfrm>
            <a:off x="180753" y="382771"/>
            <a:ext cx="9569303" cy="6602819"/>
          </a:xfrm>
          <a:prstGeom prst="rect">
            <a:avLst/>
          </a:prstGeom>
        </p:spPr>
      </p:pic>
    </p:spTree>
    <p:extLst>
      <p:ext uri="{BB962C8B-B14F-4D97-AF65-F5344CB8AC3E}">
        <p14:creationId xmlns:p14="http://schemas.microsoft.com/office/powerpoint/2010/main" val="270029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35329149-47F9-1FD9-CA82-7A9ED26DC6F7}"/>
              </a:ext>
            </a:extLst>
          </p:cNvPr>
          <p:cNvPicPr>
            <a:picLocks noChangeAspect="1"/>
          </p:cNvPicPr>
          <p:nvPr/>
        </p:nvPicPr>
        <p:blipFill>
          <a:blip r:embed="rId2">
            <a:extLst>
              <a:ext uri="{28A0092B-C50C-407E-A947-70E740481C1C}">
                <a14:useLocalDpi xmlns:a14="http://schemas.microsoft.com/office/drawing/2010/main" val="0"/>
              </a:ext>
            </a:extLst>
          </a:blip>
          <a:srcRect l="1411" t="18551" r="48863" b="35434"/>
          <a:stretch/>
        </p:blipFill>
        <p:spPr>
          <a:xfrm>
            <a:off x="109728" y="304800"/>
            <a:ext cx="9704832" cy="6888480"/>
          </a:xfrm>
          <a:prstGeom prst="rect">
            <a:avLst/>
          </a:prstGeom>
        </p:spPr>
      </p:pic>
    </p:spTree>
    <p:extLst>
      <p:ext uri="{BB962C8B-B14F-4D97-AF65-F5344CB8AC3E}">
        <p14:creationId xmlns:p14="http://schemas.microsoft.com/office/powerpoint/2010/main" val="160081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DA5D7D7-4B07-23B0-8AB4-711422532D84}"/>
              </a:ext>
            </a:extLst>
          </p:cNvPr>
          <p:cNvPicPr>
            <a:picLocks noChangeAspect="1"/>
          </p:cNvPicPr>
          <p:nvPr/>
        </p:nvPicPr>
        <p:blipFill>
          <a:blip r:embed="rId2">
            <a:extLst>
              <a:ext uri="{28A0092B-C50C-407E-A947-70E740481C1C}">
                <a14:useLocalDpi xmlns:a14="http://schemas.microsoft.com/office/drawing/2010/main" val="0"/>
              </a:ext>
            </a:extLst>
          </a:blip>
          <a:srcRect l="6745" t="18662" r="48392" b="13824"/>
          <a:stretch/>
        </p:blipFill>
        <p:spPr>
          <a:xfrm>
            <a:off x="524256" y="121921"/>
            <a:ext cx="8839200" cy="7437754"/>
          </a:xfrm>
          <a:prstGeom prst="rect">
            <a:avLst/>
          </a:prstGeom>
        </p:spPr>
      </p:pic>
    </p:spTree>
    <p:extLst>
      <p:ext uri="{BB962C8B-B14F-4D97-AF65-F5344CB8AC3E}">
        <p14:creationId xmlns:p14="http://schemas.microsoft.com/office/powerpoint/2010/main" val="92095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7C6C7-8C99-C04A-A77D-A82486EC2E7A}"/>
              </a:ext>
            </a:extLst>
          </p:cNvPr>
          <p:cNvSpPr>
            <a:spLocks noGrp="1"/>
          </p:cNvSpPr>
          <p:nvPr>
            <p:ph type="title"/>
          </p:nvPr>
        </p:nvSpPr>
        <p:spPr>
          <a:xfrm>
            <a:off x="846772" y="335666"/>
            <a:ext cx="8540295" cy="1131627"/>
          </a:xfrm>
        </p:spPr>
        <p:txBody>
          <a:bodyPr>
            <a:normAutofit/>
          </a:bodyPr>
          <a:lstStyle/>
          <a:p>
            <a:r>
              <a:rPr lang="en-US" sz="2400" dirty="0"/>
              <a:t>de novo bodies – </a:t>
            </a:r>
            <a:r>
              <a:rPr lang="el-GR" sz="2400" dirty="0" err="1"/>
              <a:t>παραδειγμα</a:t>
            </a:r>
            <a:r>
              <a:rPr lang="en-US" sz="2400" dirty="0"/>
              <a:t>:</a:t>
            </a:r>
            <a:r>
              <a:rPr lang="el-GR" sz="2400" dirty="0"/>
              <a:t> </a:t>
            </a:r>
            <a:r>
              <a:rPr lang="el-GR" sz="2400" dirty="0" err="1"/>
              <a:t>ΕυρωπαΙκοσ</a:t>
            </a:r>
            <a:r>
              <a:rPr lang="el-GR" sz="2400" dirty="0"/>
              <a:t> </a:t>
            </a:r>
            <a:r>
              <a:rPr lang="el-GR" sz="2400" dirty="0" err="1"/>
              <a:t>μηχανισμοσ</a:t>
            </a:r>
            <a:r>
              <a:rPr lang="el-GR" sz="2400" dirty="0"/>
              <a:t> </a:t>
            </a:r>
            <a:r>
              <a:rPr lang="el-GR" sz="2400" dirty="0" err="1"/>
              <a:t>σταθεροτητα</a:t>
            </a:r>
            <a:r>
              <a:rPr lang="en-US" sz="2400" dirty="0"/>
              <a:t> </a:t>
            </a:r>
            <a:endParaRPr lang="en-GR" sz="2400" dirty="0"/>
          </a:p>
        </p:txBody>
      </p:sp>
      <p:sp>
        <p:nvSpPr>
          <p:cNvPr id="3" name="Content Placeholder 2">
            <a:extLst>
              <a:ext uri="{FF2B5EF4-FFF2-40B4-BE49-F238E27FC236}">
                <a16:creationId xmlns:a16="http://schemas.microsoft.com/office/drawing/2014/main" id="{D148E484-048E-7049-86CE-3CB27300C3FE}"/>
              </a:ext>
            </a:extLst>
          </p:cNvPr>
          <p:cNvSpPr>
            <a:spLocks noGrp="1"/>
          </p:cNvSpPr>
          <p:nvPr>
            <p:ph idx="1"/>
          </p:nvPr>
        </p:nvSpPr>
        <p:spPr>
          <a:xfrm>
            <a:off x="846773" y="1666754"/>
            <a:ext cx="8036779" cy="5288148"/>
          </a:xfrm>
        </p:spPr>
        <p:txBody>
          <a:bodyPr>
            <a:normAutofit fontScale="92500"/>
          </a:bodyPr>
          <a:lstStyle/>
          <a:p>
            <a:pPr>
              <a:spcBef>
                <a:spcPts val="1001"/>
              </a:spcBef>
              <a:buClr>
                <a:srgbClr val="EF2929"/>
              </a:buClr>
              <a:buSzPct val="45000"/>
              <a:buFont typeface="Wingdings" charset="2"/>
              <a:buChar char=""/>
            </a:pPr>
            <a:r>
              <a:rPr lang="en-US" sz="2400" spc="-1" dirty="0" err="1">
                <a:solidFill>
                  <a:srgbClr val="000000"/>
                </a:solidFill>
                <a:latin typeface="Calibri"/>
              </a:rPr>
              <a:t>Ο</a:t>
            </a:r>
            <a:r>
              <a:rPr lang="en-US" sz="2400" spc="-1" dirty="0">
                <a:solidFill>
                  <a:srgbClr val="000000"/>
                </a:solidFill>
                <a:latin typeface="Calibri"/>
              </a:rPr>
              <a:t> </a:t>
            </a:r>
            <a:r>
              <a:rPr lang="en-US" sz="2400" spc="-1" dirty="0" err="1">
                <a:solidFill>
                  <a:srgbClr val="000000"/>
                </a:solidFill>
                <a:latin typeface="Calibri"/>
              </a:rPr>
              <a:t>Ευρω</a:t>
            </a:r>
            <a:r>
              <a:rPr lang="en-US" sz="2400" spc="-1" dirty="0">
                <a:solidFill>
                  <a:srgbClr val="000000"/>
                </a:solidFill>
                <a:latin typeface="Calibri"/>
              </a:rPr>
              <a:t>πα</a:t>
            </a:r>
            <a:r>
              <a:rPr lang="en-US" sz="2400" spc="-1" dirty="0" err="1">
                <a:solidFill>
                  <a:srgbClr val="000000"/>
                </a:solidFill>
                <a:latin typeface="Calibri"/>
              </a:rPr>
              <a:t>ϊκός</a:t>
            </a:r>
            <a:r>
              <a:rPr lang="en-US" sz="2400" spc="-1" dirty="0">
                <a:solidFill>
                  <a:srgbClr val="000000"/>
                </a:solidFill>
                <a:latin typeface="Calibri"/>
              </a:rPr>
              <a:t> </a:t>
            </a:r>
            <a:r>
              <a:rPr lang="en-US" sz="2400" spc="-1" dirty="0" err="1">
                <a:solidFill>
                  <a:srgbClr val="000000"/>
                </a:solidFill>
                <a:latin typeface="Calibri"/>
              </a:rPr>
              <a:t>Μηχ</a:t>
            </a:r>
            <a:r>
              <a:rPr lang="en-US" sz="2400" spc="-1" dirty="0">
                <a:solidFill>
                  <a:srgbClr val="000000"/>
                </a:solidFill>
                <a:latin typeface="Calibri"/>
              </a:rPr>
              <a:t>α</a:t>
            </a:r>
            <a:r>
              <a:rPr lang="en-US" sz="2400" spc="-1" dirty="0" err="1">
                <a:solidFill>
                  <a:srgbClr val="000000"/>
                </a:solidFill>
                <a:latin typeface="Calibri"/>
              </a:rPr>
              <a:t>νισμός</a:t>
            </a:r>
            <a:r>
              <a:rPr lang="en-US" sz="2400" spc="-1" dirty="0">
                <a:solidFill>
                  <a:srgbClr val="000000"/>
                </a:solidFill>
                <a:latin typeface="Calibri"/>
              </a:rPr>
              <a:t> </a:t>
            </a:r>
            <a:r>
              <a:rPr lang="en-US" sz="2400" spc="-1" dirty="0" err="1">
                <a:solidFill>
                  <a:srgbClr val="000000"/>
                </a:solidFill>
                <a:latin typeface="Calibri"/>
              </a:rPr>
              <a:t>Στ</a:t>
            </a:r>
            <a:r>
              <a:rPr lang="en-US" sz="2400" spc="-1" dirty="0">
                <a:solidFill>
                  <a:srgbClr val="000000"/>
                </a:solidFill>
                <a:latin typeface="Calibri"/>
              </a:rPr>
              <a:t>α</a:t>
            </a:r>
            <a:r>
              <a:rPr lang="en-US" sz="2400" spc="-1" dirty="0" err="1">
                <a:solidFill>
                  <a:srgbClr val="000000"/>
                </a:solidFill>
                <a:latin typeface="Calibri"/>
              </a:rPr>
              <a:t>θερότητ</a:t>
            </a:r>
            <a:r>
              <a:rPr lang="en-US" sz="2400" spc="-1" dirty="0">
                <a:solidFill>
                  <a:srgbClr val="000000"/>
                </a:solidFill>
                <a:latin typeface="Calibri"/>
              </a:rPr>
              <a:t>α</a:t>
            </a:r>
            <a:r>
              <a:rPr lang="en-US" sz="2400" spc="-1" dirty="0" err="1">
                <a:solidFill>
                  <a:srgbClr val="000000"/>
                </a:solidFill>
                <a:latin typeface="Calibri"/>
              </a:rPr>
              <a:t>ς</a:t>
            </a:r>
            <a:r>
              <a:rPr lang="en-US" sz="2400" spc="-1" dirty="0">
                <a:solidFill>
                  <a:srgbClr val="000000"/>
                </a:solidFill>
                <a:latin typeface="Calibri"/>
              </a:rPr>
              <a:t> </a:t>
            </a:r>
            <a:r>
              <a:rPr lang="en-US" sz="2400" spc="-1" dirty="0" err="1">
                <a:solidFill>
                  <a:srgbClr val="000000"/>
                </a:solidFill>
                <a:latin typeface="Calibri"/>
              </a:rPr>
              <a:t>διευθύνετ</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απ</a:t>
            </a:r>
            <a:r>
              <a:rPr lang="en-US" sz="2400" spc="-1" dirty="0" err="1">
                <a:solidFill>
                  <a:srgbClr val="000000"/>
                </a:solidFill>
                <a:latin typeface="Calibri"/>
              </a:rPr>
              <a:t>ό</a:t>
            </a:r>
            <a:r>
              <a:rPr lang="en-US" sz="2400" spc="-1" dirty="0">
                <a:solidFill>
                  <a:srgbClr val="000000"/>
                </a:solidFill>
                <a:latin typeface="Calibri"/>
              </a:rPr>
              <a:t> </a:t>
            </a:r>
            <a:r>
              <a:rPr lang="en-US" sz="2400" spc="-1" dirty="0" err="1">
                <a:solidFill>
                  <a:srgbClr val="000000"/>
                </a:solidFill>
                <a:latin typeface="Calibri"/>
              </a:rPr>
              <a:t>έν</a:t>
            </a:r>
            <a:r>
              <a:rPr lang="en-US" sz="2400" spc="-1" dirty="0">
                <a:solidFill>
                  <a:srgbClr val="000000"/>
                </a:solidFill>
                <a:latin typeface="Calibri"/>
              </a:rPr>
              <a:t>α </a:t>
            </a:r>
            <a:r>
              <a:rPr lang="en-US" sz="2400" spc="-1" dirty="0" err="1">
                <a:solidFill>
                  <a:srgbClr val="000000"/>
                </a:solidFill>
                <a:latin typeface="Calibri"/>
              </a:rPr>
              <a:t>Διοικητικό</a:t>
            </a:r>
            <a:r>
              <a:rPr lang="en-US" sz="2400" spc="-1" dirty="0">
                <a:solidFill>
                  <a:srgbClr val="000000"/>
                </a:solidFill>
                <a:latin typeface="Calibri"/>
              </a:rPr>
              <a:t> </a:t>
            </a:r>
            <a:r>
              <a:rPr lang="en-US" sz="2400" spc="-1" dirty="0" err="1">
                <a:solidFill>
                  <a:srgbClr val="000000"/>
                </a:solidFill>
                <a:latin typeface="Calibri"/>
              </a:rPr>
              <a:t>Συμ</a:t>
            </a:r>
            <a:r>
              <a:rPr lang="en-US" sz="2400" spc="-1" dirty="0">
                <a:solidFill>
                  <a:srgbClr val="000000"/>
                </a:solidFill>
                <a:latin typeface="Calibri"/>
              </a:rPr>
              <a:t>β</a:t>
            </a:r>
            <a:r>
              <a:rPr lang="en-US" sz="2400" spc="-1" dirty="0" err="1">
                <a:solidFill>
                  <a:srgbClr val="000000"/>
                </a:solidFill>
                <a:latin typeface="Calibri"/>
              </a:rPr>
              <a:t>ούλιο</a:t>
            </a:r>
            <a:r>
              <a:rPr lang="en-US" sz="2400" spc="-1" dirty="0">
                <a:solidFill>
                  <a:srgbClr val="000000"/>
                </a:solidFill>
                <a:latin typeface="Calibri"/>
              </a:rPr>
              <a:t> π</a:t>
            </a:r>
            <a:r>
              <a:rPr lang="en-US" sz="2400" spc="-1" dirty="0" err="1">
                <a:solidFill>
                  <a:srgbClr val="000000"/>
                </a:solidFill>
                <a:latin typeface="Calibri"/>
              </a:rPr>
              <a:t>ου</a:t>
            </a:r>
            <a:r>
              <a:rPr lang="en-US" sz="2400" spc="-1" dirty="0">
                <a:solidFill>
                  <a:srgbClr val="000000"/>
                </a:solidFill>
                <a:latin typeface="Calibri"/>
              </a:rPr>
              <a:t> απ</a:t>
            </a:r>
            <a:r>
              <a:rPr lang="en-US" sz="2400" spc="-1" dirty="0" err="1">
                <a:solidFill>
                  <a:srgbClr val="000000"/>
                </a:solidFill>
                <a:latin typeface="Calibri"/>
              </a:rPr>
              <a:t>οτελείτ</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απ</a:t>
            </a:r>
            <a:r>
              <a:rPr lang="en-US" sz="2400" spc="-1" dirty="0" err="1">
                <a:solidFill>
                  <a:srgbClr val="000000"/>
                </a:solidFill>
                <a:latin typeface="Calibri"/>
              </a:rPr>
              <a:t>ό</a:t>
            </a:r>
            <a:r>
              <a:rPr lang="en-US" sz="2400" spc="-1" dirty="0">
                <a:solidFill>
                  <a:srgbClr val="000000"/>
                </a:solidFill>
                <a:latin typeface="Calibri"/>
              </a:rPr>
              <a:t> </a:t>
            </a:r>
            <a:r>
              <a:rPr lang="en-US" sz="2400" spc="-1" dirty="0" err="1">
                <a:solidFill>
                  <a:srgbClr val="000000"/>
                </a:solidFill>
                <a:latin typeface="Calibri"/>
              </a:rPr>
              <a:t>τους</a:t>
            </a:r>
            <a:r>
              <a:rPr lang="en-US" sz="2400" spc="-1" dirty="0">
                <a:solidFill>
                  <a:srgbClr val="000000"/>
                </a:solidFill>
                <a:latin typeface="Calibri"/>
              </a:rPr>
              <a:t> </a:t>
            </a:r>
            <a:r>
              <a:rPr lang="en-US" sz="2400" spc="-1" dirty="0" err="1">
                <a:solidFill>
                  <a:srgbClr val="000000"/>
                </a:solidFill>
                <a:latin typeface="Calibri"/>
              </a:rPr>
              <a:t>Υ</a:t>
            </a:r>
            <a:r>
              <a:rPr lang="en-US" sz="2400" spc="-1" dirty="0">
                <a:solidFill>
                  <a:srgbClr val="000000"/>
                </a:solidFill>
                <a:latin typeface="Calibri"/>
              </a:rPr>
              <a:t>π</a:t>
            </a:r>
            <a:r>
              <a:rPr lang="en-US" sz="2400" spc="-1" dirty="0" err="1">
                <a:solidFill>
                  <a:srgbClr val="000000"/>
                </a:solidFill>
                <a:latin typeface="Calibri"/>
              </a:rPr>
              <a:t>ουργούς</a:t>
            </a:r>
            <a:r>
              <a:rPr lang="en-US" sz="2400" spc="-1" dirty="0">
                <a:solidFill>
                  <a:srgbClr val="000000"/>
                </a:solidFill>
                <a:latin typeface="Calibri"/>
              </a:rPr>
              <a:t> </a:t>
            </a:r>
            <a:r>
              <a:rPr lang="en-US" sz="2400" spc="-1" dirty="0" err="1">
                <a:solidFill>
                  <a:srgbClr val="000000"/>
                </a:solidFill>
                <a:latin typeface="Calibri"/>
              </a:rPr>
              <a:t>οικονομικών</a:t>
            </a:r>
            <a:r>
              <a:rPr lang="en-US" sz="2400" spc="-1" dirty="0">
                <a:solidFill>
                  <a:srgbClr val="000000"/>
                </a:solidFill>
                <a:latin typeface="Calibri"/>
              </a:rPr>
              <a:t> </a:t>
            </a:r>
            <a:r>
              <a:rPr lang="en-US" sz="2400" spc="-1" dirty="0" err="1">
                <a:solidFill>
                  <a:srgbClr val="000000"/>
                </a:solidFill>
                <a:latin typeface="Calibri"/>
              </a:rPr>
              <a:t>της</a:t>
            </a:r>
            <a:r>
              <a:rPr lang="en-US" sz="2400" spc="-1" dirty="0">
                <a:solidFill>
                  <a:srgbClr val="000000"/>
                </a:solidFill>
                <a:latin typeface="Calibri"/>
              </a:rPr>
              <a:t> </a:t>
            </a:r>
            <a:r>
              <a:rPr lang="en-US" sz="2400" spc="-1" dirty="0" err="1">
                <a:solidFill>
                  <a:srgbClr val="000000"/>
                </a:solidFill>
                <a:latin typeface="Calibri"/>
              </a:rPr>
              <a:t>Ευρωζώνης</a:t>
            </a:r>
            <a:r>
              <a:rPr lang="en-US" sz="2400" spc="-1" dirty="0">
                <a:solidFill>
                  <a:srgbClr val="000000"/>
                </a:solidFill>
                <a:latin typeface="Calibri"/>
              </a:rPr>
              <a:t>. </a:t>
            </a:r>
            <a:r>
              <a:rPr lang="en-US" sz="2400" spc="-1" dirty="0" err="1">
                <a:solidFill>
                  <a:srgbClr val="000000"/>
                </a:solidFill>
                <a:latin typeface="Calibri"/>
              </a:rPr>
              <a:t>Τ</a:t>
            </a:r>
            <a:r>
              <a:rPr lang="en-US" sz="2400" spc="-1" dirty="0">
                <a:solidFill>
                  <a:srgbClr val="000000"/>
                </a:solidFill>
                <a:latin typeface="Calibri"/>
              </a:rPr>
              <a:t>α </a:t>
            </a:r>
            <a:r>
              <a:rPr lang="en-US" sz="2400" spc="-1" dirty="0" err="1">
                <a:solidFill>
                  <a:srgbClr val="000000"/>
                </a:solidFill>
                <a:latin typeface="Calibri"/>
              </a:rPr>
              <a:t>μέλη</a:t>
            </a:r>
            <a:r>
              <a:rPr lang="en-US" sz="2400" spc="-1" dirty="0">
                <a:solidFill>
                  <a:srgbClr val="000000"/>
                </a:solidFill>
                <a:latin typeface="Calibri"/>
              </a:rPr>
              <a:t> </a:t>
            </a:r>
            <a:r>
              <a:rPr lang="en-US" sz="2400" spc="-1" dirty="0" err="1">
                <a:solidFill>
                  <a:srgbClr val="000000"/>
                </a:solidFill>
                <a:latin typeface="Calibri"/>
              </a:rPr>
              <a:t>του</a:t>
            </a:r>
            <a:r>
              <a:rPr lang="en-US" sz="2400" spc="-1" dirty="0">
                <a:solidFill>
                  <a:srgbClr val="000000"/>
                </a:solidFill>
                <a:latin typeface="Calibri"/>
              </a:rPr>
              <a:t> Eurogroup </a:t>
            </a:r>
            <a:r>
              <a:rPr lang="en-US" sz="2400" spc="-1" dirty="0" err="1">
                <a:solidFill>
                  <a:srgbClr val="000000"/>
                </a:solidFill>
                <a:latin typeface="Calibri"/>
              </a:rPr>
              <a:t>μ</a:t>
            </a:r>
            <a:r>
              <a:rPr lang="en-US" sz="2400" spc="-1" dirty="0">
                <a:solidFill>
                  <a:srgbClr val="000000"/>
                </a:solidFill>
                <a:latin typeface="Calibri"/>
              </a:rPr>
              <a:t>π</a:t>
            </a:r>
            <a:r>
              <a:rPr lang="en-US" sz="2400" spc="-1" dirty="0" err="1">
                <a:solidFill>
                  <a:srgbClr val="000000"/>
                </a:solidFill>
                <a:latin typeface="Calibri"/>
              </a:rPr>
              <a:t>ορούν</a:t>
            </a:r>
            <a:r>
              <a:rPr lang="en-US" sz="2400" spc="-1" dirty="0">
                <a:solidFill>
                  <a:srgbClr val="000000"/>
                </a:solidFill>
                <a:latin typeface="Calibri"/>
              </a:rPr>
              <a:t> </a:t>
            </a:r>
            <a:r>
              <a:rPr lang="en-US" sz="2400" spc="-1" dirty="0" err="1">
                <a:solidFill>
                  <a:srgbClr val="000000"/>
                </a:solidFill>
                <a:latin typeface="Calibri"/>
              </a:rPr>
              <a:t>ν</a:t>
            </a:r>
            <a:r>
              <a:rPr lang="en-US" sz="2400" spc="-1" dirty="0">
                <a:solidFill>
                  <a:srgbClr val="000000"/>
                </a:solidFill>
                <a:latin typeface="Calibri"/>
              </a:rPr>
              <a:t>α </a:t>
            </a:r>
            <a:r>
              <a:rPr lang="en-US" sz="2400" spc="-1" dirty="0" err="1">
                <a:solidFill>
                  <a:srgbClr val="000000"/>
                </a:solidFill>
                <a:latin typeface="Calibri"/>
              </a:rPr>
              <a:t>συν</a:t>
            </a:r>
            <a:r>
              <a:rPr lang="en-US" sz="2400" spc="-1" dirty="0">
                <a:solidFill>
                  <a:srgbClr val="000000"/>
                </a:solidFill>
                <a:latin typeface="Calibri"/>
              </a:rPr>
              <a:t>α</a:t>
            </a:r>
            <a:r>
              <a:rPr lang="en-US" sz="2400" spc="-1" dirty="0" err="1">
                <a:solidFill>
                  <a:srgbClr val="000000"/>
                </a:solidFill>
                <a:latin typeface="Calibri"/>
              </a:rPr>
              <a:t>ντηθούν</a:t>
            </a:r>
            <a:r>
              <a:rPr lang="en-US" sz="2400" spc="-1" dirty="0">
                <a:solidFill>
                  <a:srgbClr val="000000"/>
                </a:solidFill>
                <a:latin typeface="Calibri"/>
              </a:rPr>
              <a:t> </a:t>
            </a:r>
            <a:r>
              <a:rPr lang="en-US" sz="2400" spc="-1" dirty="0" err="1">
                <a:solidFill>
                  <a:srgbClr val="000000"/>
                </a:solidFill>
                <a:latin typeface="Calibri"/>
              </a:rPr>
              <a:t>υ</a:t>
            </a:r>
            <a:r>
              <a:rPr lang="en-US" sz="2400" spc="-1" dirty="0">
                <a:solidFill>
                  <a:srgbClr val="000000"/>
                </a:solidFill>
                <a:latin typeface="Calibri"/>
              </a:rPr>
              <a:t>π</a:t>
            </a:r>
            <a:r>
              <a:rPr lang="en-US" sz="2400" spc="-1" dirty="0" err="1">
                <a:solidFill>
                  <a:srgbClr val="000000"/>
                </a:solidFill>
                <a:latin typeface="Calibri"/>
              </a:rPr>
              <a:t>ό</a:t>
            </a:r>
            <a:r>
              <a:rPr lang="en-US" sz="2400" spc="-1" dirty="0">
                <a:solidFill>
                  <a:srgbClr val="000000"/>
                </a:solidFill>
                <a:latin typeface="Calibri"/>
              </a:rPr>
              <a:t> </a:t>
            </a:r>
            <a:r>
              <a:rPr lang="en-US" sz="2400" spc="-1" dirty="0" err="1">
                <a:solidFill>
                  <a:srgbClr val="000000"/>
                </a:solidFill>
                <a:latin typeface="Calibri"/>
              </a:rPr>
              <a:t>την</a:t>
            </a:r>
            <a:r>
              <a:rPr lang="en-US" sz="2400" spc="-1" dirty="0">
                <a:solidFill>
                  <a:srgbClr val="000000"/>
                </a:solidFill>
                <a:latin typeface="Calibri"/>
              </a:rPr>
              <a:t> </a:t>
            </a:r>
            <a:r>
              <a:rPr lang="en-US" sz="2400" spc="-1" dirty="0" err="1">
                <a:solidFill>
                  <a:srgbClr val="000000"/>
                </a:solidFill>
                <a:latin typeface="Calibri"/>
              </a:rPr>
              <a:t>ιδιότητ</a:t>
            </a:r>
            <a:r>
              <a:rPr lang="en-US" sz="2400" spc="-1" dirty="0">
                <a:solidFill>
                  <a:srgbClr val="000000"/>
                </a:solidFill>
                <a:latin typeface="Calibri"/>
              </a:rPr>
              <a:t>α </a:t>
            </a:r>
            <a:r>
              <a:rPr lang="en-US" sz="2400" spc="-1" dirty="0" err="1">
                <a:solidFill>
                  <a:srgbClr val="000000"/>
                </a:solidFill>
                <a:latin typeface="Calibri"/>
              </a:rPr>
              <a:t>των</a:t>
            </a:r>
            <a:r>
              <a:rPr lang="en-US" sz="2400" spc="-1" dirty="0">
                <a:solidFill>
                  <a:srgbClr val="000000"/>
                </a:solidFill>
                <a:latin typeface="Calibri"/>
              </a:rPr>
              <a:t> </a:t>
            </a:r>
            <a:r>
              <a:rPr lang="en-US" sz="2400" spc="-1" dirty="0" err="1">
                <a:solidFill>
                  <a:srgbClr val="000000"/>
                </a:solidFill>
                <a:latin typeface="Calibri"/>
              </a:rPr>
              <a:t>μελών</a:t>
            </a:r>
            <a:r>
              <a:rPr lang="en-US" sz="2400" spc="-1" dirty="0">
                <a:solidFill>
                  <a:srgbClr val="000000"/>
                </a:solidFill>
                <a:latin typeface="Calibri"/>
              </a:rPr>
              <a:t> </a:t>
            </a:r>
            <a:r>
              <a:rPr lang="en-US" sz="2400" spc="-1" dirty="0" err="1">
                <a:solidFill>
                  <a:srgbClr val="000000"/>
                </a:solidFill>
                <a:latin typeface="Calibri"/>
              </a:rPr>
              <a:t>του</a:t>
            </a:r>
            <a:r>
              <a:rPr lang="en-US" sz="2400" spc="-1" dirty="0">
                <a:solidFill>
                  <a:srgbClr val="000000"/>
                </a:solidFill>
                <a:latin typeface="Calibri"/>
              </a:rPr>
              <a:t> ΔΣ </a:t>
            </a:r>
            <a:r>
              <a:rPr lang="en-US" sz="2400" spc="-1" dirty="0" err="1">
                <a:solidFill>
                  <a:srgbClr val="000000"/>
                </a:solidFill>
                <a:latin typeface="Calibri"/>
              </a:rPr>
              <a:t>του</a:t>
            </a:r>
            <a:r>
              <a:rPr lang="en-US" sz="2400" spc="-1" dirty="0">
                <a:solidFill>
                  <a:srgbClr val="000000"/>
                </a:solidFill>
                <a:latin typeface="Calibri"/>
              </a:rPr>
              <a:t> ΕΣΜ!</a:t>
            </a:r>
          </a:p>
          <a:p>
            <a:pPr>
              <a:spcBef>
                <a:spcPts val="1001"/>
              </a:spcBef>
              <a:buClr>
                <a:srgbClr val="EF2929"/>
              </a:buClr>
              <a:buSzPct val="45000"/>
              <a:buFont typeface="Wingdings" charset="2"/>
              <a:buChar char=""/>
            </a:pPr>
            <a:r>
              <a:rPr lang="en-US" sz="2400" spc="-1" dirty="0" err="1">
                <a:solidFill>
                  <a:srgbClr val="000000"/>
                </a:solidFill>
                <a:latin typeface="Calibri"/>
              </a:rPr>
              <a:t>Ο</a:t>
            </a:r>
            <a:r>
              <a:rPr lang="en-US" sz="2400" spc="-1" dirty="0">
                <a:solidFill>
                  <a:srgbClr val="000000"/>
                </a:solidFill>
                <a:latin typeface="Calibri"/>
              </a:rPr>
              <a:t> ΕΣΜ </a:t>
            </a:r>
            <a:r>
              <a:rPr lang="en-US" sz="2400" spc="-1" dirty="0" err="1">
                <a:solidFill>
                  <a:srgbClr val="000000"/>
                </a:solidFill>
                <a:latin typeface="Calibri"/>
              </a:rPr>
              <a:t>είν</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δι</a:t>
            </a:r>
            <a:r>
              <a:rPr lang="en-US" sz="2400" spc="-1" dirty="0">
                <a:solidFill>
                  <a:srgbClr val="000000"/>
                </a:solidFill>
                <a:latin typeface="Calibri"/>
              </a:rPr>
              <a:t>α</a:t>
            </a:r>
            <a:r>
              <a:rPr lang="en-US" sz="2400" spc="-1" dirty="0" err="1">
                <a:solidFill>
                  <a:srgbClr val="000000"/>
                </a:solidFill>
                <a:latin typeface="Calibri"/>
              </a:rPr>
              <a:t>κυ</a:t>
            </a:r>
            <a:r>
              <a:rPr lang="en-US" sz="2400" spc="-1" dirty="0">
                <a:solidFill>
                  <a:srgbClr val="000000"/>
                </a:solidFill>
                <a:latin typeface="Calibri"/>
              </a:rPr>
              <a:t>β</a:t>
            </a:r>
            <a:r>
              <a:rPr lang="en-US" sz="2400" spc="-1" dirty="0" err="1">
                <a:solidFill>
                  <a:srgbClr val="000000"/>
                </a:solidFill>
                <a:latin typeface="Calibri"/>
              </a:rPr>
              <a:t>ερνητικός</a:t>
            </a:r>
            <a:r>
              <a:rPr lang="en-US" sz="2400" spc="-1" dirty="0">
                <a:solidFill>
                  <a:srgbClr val="000000"/>
                </a:solidFill>
                <a:latin typeface="Calibri"/>
              </a:rPr>
              <a:t> </a:t>
            </a:r>
            <a:r>
              <a:rPr lang="en-US" sz="2400" spc="-1" dirty="0" err="1">
                <a:solidFill>
                  <a:srgbClr val="000000"/>
                </a:solidFill>
                <a:latin typeface="Calibri"/>
              </a:rPr>
              <a:t>μηχ</a:t>
            </a:r>
            <a:r>
              <a:rPr lang="en-US" sz="2400" spc="-1" dirty="0">
                <a:solidFill>
                  <a:srgbClr val="000000"/>
                </a:solidFill>
                <a:latin typeface="Calibri"/>
              </a:rPr>
              <a:t>α</a:t>
            </a:r>
            <a:r>
              <a:rPr lang="en-US" sz="2400" spc="-1" dirty="0" err="1">
                <a:solidFill>
                  <a:srgbClr val="000000"/>
                </a:solidFill>
                <a:latin typeface="Calibri"/>
              </a:rPr>
              <a:t>νισμός</a:t>
            </a:r>
            <a:r>
              <a:rPr lang="en-US" sz="2400" spc="-1" dirty="0">
                <a:solidFill>
                  <a:srgbClr val="000000"/>
                </a:solidFill>
                <a:latin typeface="Calibri"/>
              </a:rPr>
              <a:t>, </a:t>
            </a:r>
            <a:r>
              <a:rPr lang="en-US" sz="2400" spc="-1" dirty="0" err="1">
                <a:solidFill>
                  <a:srgbClr val="000000"/>
                </a:solidFill>
                <a:latin typeface="Calibri"/>
              </a:rPr>
              <a:t>γεγονός</a:t>
            </a:r>
            <a:r>
              <a:rPr lang="en-US" sz="2400" spc="-1" dirty="0">
                <a:solidFill>
                  <a:srgbClr val="000000"/>
                </a:solidFill>
                <a:latin typeface="Calibri"/>
              </a:rPr>
              <a:t> π</a:t>
            </a:r>
            <a:r>
              <a:rPr lang="en-US" sz="2400" spc="-1" dirty="0" err="1">
                <a:solidFill>
                  <a:srgbClr val="000000"/>
                </a:solidFill>
                <a:latin typeface="Calibri"/>
              </a:rPr>
              <a:t>ου</a:t>
            </a:r>
            <a:r>
              <a:rPr lang="en-US" sz="2400" spc="-1" dirty="0">
                <a:solidFill>
                  <a:srgbClr val="000000"/>
                </a:solidFill>
                <a:latin typeface="Calibri"/>
              </a:rPr>
              <a:t> </a:t>
            </a:r>
            <a:r>
              <a:rPr lang="en-US" sz="2400" spc="-1" dirty="0" err="1">
                <a:solidFill>
                  <a:srgbClr val="000000"/>
                </a:solidFill>
                <a:latin typeface="Calibri"/>
              </a:rPr>
              <a:t>διευκολύνει</a:t>
            </a:r>
            <a:r>
              <a:rPr lang="en-US" sz="2400" spc="-1" dirty="0">
                <a:solidFill>
                  <a:srgbClr val="000000"/>
                </a:solidFill>
                <a:latin typeface="Calibri"/>
              </a:rPr>
              <a:t> </a:t>
            </a:r>
            <a:r>
              <a:rPr lang="en-US" sz="2400" spc="-1" dirty="0" err="1">
                <a:solidFill>
                  <a:srgbClr val="000000"/>
                </a:solidFill>
                <a:latin typeface="Calibri"/>
              </a:rPr>
              <a:t>την</a:t>
            </a:r>
            <a:r>
              <a:rPr lang="en-US" sz="2400" spc="-1" dirty="0">
                <a:solidFill>
                  <a:srgbClr val="000000"/>
                </a:solidFill>
                <a:latin typeface="Calibri"/>
              </a:rPr>
              <a:t> </a:t>
            </a:r>
            <a:r>
              <a:rPr lang="en-US" sz="2400" spc="-1" dirty="0" err="1">
                <a:solidFill>
                  <a:srgbClr val="000000"/>
                </a:solidFill>
                <a:latin typeface="Calibri"/>
              </a:rPr>
              <a:t>άτυ</a:t>
            </a:r>
            <a:r>
              <a:rPr lang="en-US" sz="2400" spc="-1" dirty="0">
                <a:solidFill>
                  <a:srgbClr val="000000"/>
                </a:solidFill>
                <a:latin typeface="Calibri"/>
              </a:rPr>
              <a:t>π</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κ</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κρυφή</a:t>
            </a:r>
            <a:r>
              <a:rPr lang="en-US" sz="2400" spc="-1" dirty="0">
                <a:solidFill>
                  <a:srgbClr val="000000"/>
                </a:solidFill>
                <a:latin typeface="Calibri"/>
              </a:rPr>
              <a:t> </a:t>
            </a:r>
            <a:r>
              <a:rPr lang="en-US" sz="2400" spc="-1" dirty="0" err="1">
                <a:solidFill>
                  <a:srgbClr val="000000"/>
                </a:solidFill>
                <a:latin typeface="Calibri"/>
              </a:rPr>
              <a:t>λήψη</a:t>
            </a:r>
            <a:r>
              <a:rPr lang="en-US" sz="2400" spc="-1" dirty="0">
                <a:solidFill>
                  <a:srgbClr val="000000"/>
                </a:solidFill>
                <a:latin typeface="Calibri"/>
              </a:rPr>
              <a:t> απ</a:t>
            </a:r>
            <a:r>
              <a:rPr lang="en-US" sz="2400" spc="-1" dirty="0" err="1">
                <a:solidFill>
                  <a:srgbClr val="000000"/>
                </a:solidFill>
                <a:latin typeface="Calibri"/>
              </a:rPr>
              <a:t>οφάσεων</a:t>
            </a:r>
            <a:r>
              <a:rPr lang="en-US" sz="2400" spc="-1" dirty="0">
                <a:solidFill>
                  <a:srgbClr val="000000"/>
                </a:solidFill>
                <a:latin typeface="Calibri"/>
              </a:rPr>
              <a:t>.</a:t>
            </a:r>
          </a:p>
          <a:p>
            <a:pPr>
              <a:spcBef>
                <a:spcPts val="1001"/>
              </a:spcBef>
              <a:buClr>
                <a:srgbClr val="EF2929"/>
              </a:buClr>
              <a:buSzPct val="45000"/>
              <a:buFont typeface="Wingdings" charset="2"/>
              <a:buChar char=""/>
            </a:pPr>
            <a:r>
              <a:rPr lang="en-US" sz="2400" spc="-1" dirty="0" err="1">
                <a:solidFill>
                  <a:srgbClr val="000000"/>
                </a:solidFill>
                <a:latin typeface="Calibri"/>
              </a:rPr>
              <a:t>Ο</a:t>
            </a:r>
            <a:r>
              <a:rPr lang="en-US" sz="2400" spc="-1" dirty="0">
                <a:solidFill>
                  <a:srgbClr val="000000"/>
                </a:solidFill>
                <a:latin typeface="Calibri"/>
              </a:rPr>
              <a:t> </a:t>
            </a:r>
            <a:r>
              <a:rPr lang="en-US" sz="2400" spc="-1" dirty="0" err="1">
                <a:solidFill>
                  <a:srgbClr val="000000"/>
                </a:solidFill>
                <a:latin typeface="Calibri"/>
              </a:rPr>
              <a:t>εκτελεστικός</a:t>
            </a:r>
            <a:r>
              <a:rPr lang="en-US" sz="2400" spc="-1" dirty="0">
                <a:solidFill>
                  <a:srgbClr val="000000"/>
                </a:solidFill>
                <a:latin typeface="Calibri"/>
              </a:rPr>
              <a:t> </a:t>
            </a:r>
            <a:r>
              <a:rPr lang="en-US" sz="2400" spc="-1" dirty="0" err="1">
                <a:solidFill>
                  <a:srgbClr val="000000"/>
                </a:solidFill>
                <a:latin typeface="Calibri"/>
              </a:rPr>
              <a:t>Διευθυντής</a:t>
            </a:r>
            <a:r>
              <a:rPr lang="en-US" sz="2400" spc="-1" dirty="0">
                <a:solidFill>
                  <a:srgbClr val="000000"/>
                </a:solidFill>
                <a:latin typeface="Calibri"/>
              </a:rPr>
              <a:t> </a:t>
            </a:r>
            <a:r>
              <a:rPr lang="en-US" sz="2400" spc="-1" dirty="0" err="1">
                <a:solidFill>
                  <a:srgbClr val="000000"/>
                </a:solidFill>
                <a:latin typeface="Calibri"/>
              </a:rPr>
              <a:t>του</a:t>
            </a:r>
            <a:r>
              <a:rPr lang="en-US" sz="2400" spc="-1" dirty="0">
                <a:solidFill>
                  <a:srgbClr val="000000"/>
                </a:solidFill>
                <a:latin typeface="Calibri"/>
              </a:rPr>
              <a:t> ΕΣΜ </a:t>
            </a:r>
            <a:r>
              <a:rPr lang="en-US" sz="2400" spc="-1" dirty="0" err="1">
                <a:solidFill>
                  <a:srgbClr val="000000"/>
                </a:solidFill>
                <a:latin typeface="Calibri"/>
              </a:rPr>
              <a:t>μ</a:t>
            </a:r>
            <a:r>
              <a:rPr lang="en-US" sz="2400" spc="-1" dirty="0">
                <a:solidFill>
                  <a:srgbClr val="000000"/>
                </a:solidFill>
                <a:latin typeface="Calibri"/>
              </a:rPr>
              <a:t>π</a:t>
            </a:r>
            <a:r>
              <a:rPr lang="en-US" sz="2400" spc="-1" dirty="0" err="1">
                <a:solidFill>
                  <a:srgbClr val="000000"/>
                </a:solidFill>
                <a:latin typeface="Calibri"/>
              </a:rPr>
              <a:t>ορεί</a:t>
            </a:r>
            <a:r>
              <a:rPr lang="en-US" sz="2400" spc="-1" dirty="0">
                <a:solidFill>
                  <a:srgbClr val="000000"/>
                </a:solidFill>
                <a:latin typeface="Calibri"/>
              </a:rPr>
              <a:t> </a:t>
            </a:r>
            <a:r>
              <a:rPr lang="en-US" sz="2400" spc="-1" dirty="0" err="1">
                <a:solidFill>
                  <a:srgbClr val="000000"/>
                </a:solidFill>
                <a:latin typeface="Calibri"/>
              </a:rPr>
              <a:t>ν</a:t>
            </a:r>
            <a:r>
              <a:rPr lang="en-US" sz="2400" spc="-1" dirty="0">
                <a:solidFill>
                  <a:srgbClr val="000000"/>
                </a:solidFill>
                <a:latin typeface="Calibri"/>
              </a:rPr>
              <a:t>α </a:t>
            </a:r>
            <a:r>
              <a:rPr lang="en-US" sz="2400" spc="-1" dirty="0" err="1">
                <a:solidFill>
                  <a:srgbClr val="000000"/>
                </a:solidFill>
                <a:latin typeface="Calibri"/>
              </a:rPr>
              <a:t>κληθεί</a:t>
            </a:r>
            <a:r>
              <a:rPr lang="en-US" sz="2400" spc="-1" dirty="0">
                <a:solidFill>
                  <a:srgbClr val="000000"/>
                </a:solidFill>
                <a:latin typeface="Calibri"/>
              </a:rPr>
              <a:t> </a:t>
            </a:r>
            <a:r>
              <a:rPr lang="en-US" sz="2400" spc="-1" dirty="0" err="1">
                <a:solidFill>
                  <a:srgbClr val="000000"/>
                </a:solidFill>
                <a:latin typeface="Calibri"/>
              </a:rPr>
              <a:t>σε</a:t>
            </a:r>
            <a:r>
              <a:rPr lang="en-US" sz="2400" spc="-1" dirty="0">
                <a:solidFill>
                  <a:srgbClr val="000000"/>
                </a:solidFill>
                <a:latin typeface="Calibri"/>
              </a:rPr>
              <a:t> α</a:t>
            </a:r>
            <a:r>
              <a:rPr lang="en-US" sz="2400" spc="-1" dirty="0" err="1">
                <a:solidFill>
                  <a:srgbClr val="000000"/>
                </a:solidFill>
                <a:latin typeface="Calibri"/>
              </a:rPr>
              <a:t>κρό</a:t>
            </a:r>
            <a:r>
              <a:rPr lang="en-US" sz="2400" spc="-1" dirty="0">
                <a:solidFill>
                  <a:srgbClr val="000000"/>
                </a:solidFill>
                <a:latin typeface="Calibri"/>
              </a:rPr>
              <a:t>α</a:t>
            </a:r>
            <a:r>
              <a:rPr lang="en-US" sz="2400" spc="-1" dirty="0" err="1">
                <a:solidFill>
                  <a:srgbClr val="000000"/>
                </a:solidFill>
                <a:latin typeface="Calibri"/>
              </a:rPr>
              <a:t>ση</a:t>
            </a:r>
            <a:r>
              <a:rPr lang="en-US" sz="2400" spc="-1" dirty="0">
                <a:solidFill>
                  <a:srgbClr val="000000"/>
                </a:solidFill>
                <a:latin typeface="Calibri"/>
              </a:rPr>
              <a:t> </a:t>
            </a:r>
            <a:r>
              <a:rPr lang="en-US" sz="2400" spc="-1" dirty="0" err="1">
                <a:solidFill>
                  <a:srgbClr val="000000"/>
                </a:solidFill>
                <a:latin typeface="Calibri"/>
              </a:rPr>
              <a:t>στο</a:t>
            </a:r>
            <a:r>
              <a:rPr lang="en-US" sz="2400" spc="-1" dirty="0">
                <a:solidFill>
                  <a:srgbClr val="000000"/>
                </a:solidFill>
                <a:latin typeface="Calibri"/>
              </a:rPr>
              <a:t> </a:t>
            </a:r>
            <a:r>
              <a:rPr lang="en-US" sz="2400" spc="-1" dirty="0" err="1">
                <a:solidFill>
                  <a:srgbClr val="000000"/>
                </a:solidFill>
                <a:latin typeface="Calibri"/>
              </a:rPr>
              <a:t>Ευρω</a:t>
            </a:r>
            <a:r>
              <a:rPr lang="en-US" sz="2400" spc="-1" dirty="0">
                <a:solidFill>
                  <a:srgbClr val="000000"/>
                </a:solidFill>
                <a:latin typeface="Calibri"/>
              </a:rPr>
              <a:t>πα</a:t>
            </a:r>
            <a:r>
              <a:rPr lang="en-US" sz="2400" spc="-1" dirty="0" err="1">
                <a:solidFill>
                  <a:srgbClr val="000000"/>
                </a:solidFill>
                <a:latin typeface="Calibri"/>
              </a:rPr>
              <a:t>ϊκό</a:t>
            </a:r>
            <a:r>
              <a:rPr lang="en-US" sz="2400" spc="-1" dirty="0">
                <a:solidFill>
                  <a:srgbClr val="000000"/>
                </a:solidFill>
                <a:latin typeface="Calibri"/>
              </a:rPr>
              <a:t> </a:t>
            </a:r>
            <a:r>
              <a:rPr lang="en-US" sz="2400" spc="-1" dirty="0" err="1">
                <a:solidFill>
                  <a:srgbClr val="000000"/>
                </a:solidFill>
                <a:latin typeface="Calibri"/>
              </a:rPr>
              <a:t>Κοινο</a:t>
            </a:r>
            <a:r>
              <a:rPr lang="en-US" sz="2400" spc="-1" dirty="0">
                <a:solidFill>
                  <a:srgbClr val="000000"/>
                </a:solidFill>
                <a:latin typeface="Calibri"/>
              </a:rPr>
              <a:t>β</a:t>
            </a:r>
            <a:r>
              <a:rPr lang="en-US" sz="2400" spc="-1" dirty="0" err="1">
                <a:solidFill>
                  <a:srgbClr val="000000"/>
                </a:solidFill>
                <a:latin typeface="Calibri"/>
              </a:rPr>
              <a:t>ούλιο</a:t>
            </a:r>
            <a:r>
              <a:rPr lang="en-US" sz="2400" spc="-1" dirty="0">
                <a:solidFill>
                  <a:srgbClr val="000000"/>
                </a:solidFill>
                <a:latin typeface="Calibri"/>
              </a:rPr>
              <a:t> α</a:t>
            </a:r>
            <a:r>
              <a:rPr lang="en-US" sz="2400" spc="-1" dirty="0" err="1">
                <a:solidFill>
                  <a:srgbClr val="000000"/>
                </a:solidFill>
                <a:latin typeface="Calibri"/>
              </a:rPr>
              <a:t>λλά</a:t>
            </a:r>
            <a:r>
              <a:rPr lang="en-US" sz="2400" spc="-1" dirty="0">
                <a:solidFill>
                  <a:srgbClr val="000000"/>
                </a:solidFill>
                <a:latin typeface="Calibri"/>
              </a:rPr>
              <a:t> α</a:t>
            </a:r>
            <a:r>
              <a:rPr lang="en-US" sz="2400" spc="-1" dirty="0" err="1">
                <a:solidFill>
                  <a:srgbClr val="000000"/>
                </a:solidFill>
                <a:latin typeface="Calibri"/>
              </a:rPr>
              <a:t>υτή</a:t>
            </a:r>
            <a:r>
              <a:rPr lang="en-US" sz="2400" spc="-1" dirty="0">
                <a:solidFill>
                  <a:srgbClr val="000000"/>
                </a:solidFill>
                <a:latin typeface="Calibri"/>
              </a:rPr>
              <a:t> </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δι</a:t>
            </a:r>
            <a:r>
              <a:rPr lang="en-US" sz="2400" spc="-1" dirty="0">
                <a:solidFill>
                  <a:srgbClr val="000000"/>
                </a:solidFill>
                <a:latin typeface="Calibri"/>
              </a:rPr>
              <a:t>α</a:t>
            </a:r>
            <a:r>
              <a:rPr lang="en-US" sz="2400" spc="-1" dirty="0" err="1">
                <a:solidFill>
                  <a:srgbClr val="000000"/>
                </a:solidFill>
                <a:latin typeface="Calibri"/>
              </a:rPr>
              <a:t>δικ</a:t>
            </a:r>
            <a:r>
              <a:rPr lang="en-US" sz="2400" spc="-1" dirty="0">
                <a:solidFill>
                  <a:srgbClr val="000000"/>
                </a:solidFill>
                <a:latin typeface="Calibri"/>
              </a:rPr>
              <a:t>α</a:t>
            </a:r>
            <a:r>
              <a:rPr lang="en-US" sz="2400" spc="-1" dirty="0" err="1">
                <a:solidFill>
                  <a:srgbClr val="000000"/>
                </a:solidFill>
                <a:latin typeface="Calibri"/>
              </a:rPr>
              <a:t>σί</a:t>
            </a:r>
            <a:r>
              <a:rPr lang="en-US" sz="2400" spc="-1" dirty="0">
                <a:solidFill>
                  <a:srgbClr val="000000"/>
                </a:solidFill>
                <a:latin typeface="Calibri"/>
              </a:rPr>
              <a:t>α </a:t>
            </a:r>
            <a:r>
              <a:rPr lang="en-US" sz="2400" spc="-1" dirty="0" err="1">
                <a:solidFill>
                  <a:srgbClr val="000000"/>
                </a:solidFill>
                <a:latin typeface="Calibri"/>
              </a:rPr>
              <a:t>είν</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άτυ</a:t>
            </a:r>
            <a:r>
              <a:rPr lang="en-US" sz="2400" spc="-1" dirty="0">
                <a:solidFill>
                  <a:srgbClr val="000000"/>
                </a:solidFill>
                <a:latin typeface="Calibri"/>
              </a:rPr>
              <a:t>π</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κ</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άτ</a:t>
            </a:r>
            <a:r>
              <a:rPr lang="en-US" sz="2400" spc="-1" dirty="0">
                <a:solidFill>
                  <a:srgbClr val="000000"/>
                </a:solidFill>
                <a:latin typeface="Calibri"/>
              </a:rPr>
              <a:t>α</a:t>
            </a:r>
            <a:r>
              <a:rPr lang="en-US" sz="2400" spc="-1" dirty="0" err="1">
                <a:solidFill>
                  <a:srgbClr val="000000"/>
                </a:solidFill>
                <a:latin typeface="Calibri"/>
              </a:rPr>
              <a:t>κτη</a:t>
            </a:r>
            <a:r>
              <a:rPr lang="en-US" sz="2400" spc="-1" dirty="0">
                <a:solidFill>
                  <a:srgbClr val="000000"/>
                </a:solidFill>
                <a:latin typeface="Calibri"/>
              </a:rPr>
              <a:t>.</a:t>
            </a:r>
          </a:p>
          <a:p>
            <a:pPr>
              <a:spcBef>
                <a:spcPts val="1001"/>
              </a:spcBef>
              <a:buClr>
                <a:srgbClr val="EF2929"/>
              </a:buClr>
              <a:buSzPct val="45000"/>
              <a:buFont typeface="Wingdings" charset="2"/>
              <a:buChar char=""/>
            </a:pPr>
            <a:r>
              <a:rPr lang="en-US" sz="2400" spc="-1" dirty="0">
                <a:solidFill>
                  <a:srgbClr val="000000"/>
                </a:solidFill>
                <a:latin typeface="Calibri"/>
              </a:rPr>
              <a:t> </a:t>
            </a:r>
            <a:r>
              <a:rPr lang="en-US" sz="2400" spc="-1" dirty="0" err="1">
                <a:solidFill>
                  <a:srgbClr val="000000"/>
                </a:solidFill>
                <a:latin typeface="Calibri"/>
              </a:rPr>
              <a:t>Οι</a:t>
            </a:r>
            <a:r>
              <a:rPr lang="en-US" sz="2400" spc="-1" dirty="0">
                <a:solidFill>
                  <a:srgbClr val="000000"/>
                </a:solidFill>
                <a:latin typeface="Calibri"/>
              </a:rPr>
              <a:t> απ</a:t>
            </a:r>
            <a:r>
              <a:rPr lang="en-US" sz="2400" spc="-1" dirty="0" err="1">
                <a:solidFill>
                  <a:srgbClr val="000000"/>
                </a:solidFill>
                <a:latin typeface="Calibri"/>
              </a:rPr>
              <a:t>οφάσεις</a:t>
            </a:r>
            <a:r>
              <a:rPr lang="en-US" sz="2400" spc="-1" dirty="0">
                <a:solidFill>
                  <a:srgbClr val="000000"/>
                </a:solidFill>
                <a:latin typeface="Calibri"/>
              </a:rPr>
              <a:t> </a:t>
            </a:r>
            <a:r>
              <a:rPr lang="en-US" sz="2400" spc="-1" dirty="0" err="1">
                <a:solidFill>
                  <a:srgbClr val="000000"/>
                </a:solidFill>
                <a:latin typeface="Calibri"/>
              </a:rPr>
              <a:t>λ</a:t>
            </a:r>
            <a:r>
              <a:rPr lang="en-US" sz="2400" spc="-1" dirty="0">
                <a:solidFill>
                  <a:srgbClr val="000000"/>
                </a:solidFill>
                <a:latin typeface="Calibri"/>
              </a:rPr>
              <a:t>α</a:t>
            </a:r>
            <a:r>
              <a:rPr lang="en-US" sz="2400" spc="-1" dirty="0" err="1">
                <a:solidFill>
                  <a:srgbClr val="000000"/>
                </a:solidFill>
                <a:latin typeface="Calibri"/>
              </a:rPr>
              <a:t>μ</a:t>
            </a:r>
            <a:r>
              <a:rPr lang="en-US" sz="2400" spc="-1" dirty="0">
                <a:solidFill>
                  <a:srgbClr val="000000"/>
                </a:solidFill>
                <a:latin typeface="Calibri"/>
              </a:rPr>
              <a:t>β</a:t>
            </a:r>
            <a:r>
              <a:rPr lang="en-US" sz="2400" spc="-1" dirty="0" err="1">
                <a:solidFill>
                  <a:srgbClr val="000000"/>
                </a:solidFill>
                <a:latin typeface="Calibri"/>
              </a:rPr>
              <a:t>άνοντ</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π</a:t>
            </a:r>
            <a:r>
              <a:rPr lang="en-US" sz="2400" spc="-1" dirty="0" err="1">
                <a:solidFill>
                  <a:srgbClr val="000000"/>
                </a:solidFill>
                <a:latin typeface="Calibri"/>
              </a:rPr>
              <a:t>λειοψηφικά</a:t>
            </a:r>
            <a:r>
              <a:rPr lang="en-US" sz="2400" spc="-1" dirty="0">
                <a:solidFill>
                  <a:srgbClr val="000000"/>
                </a:solidFill>
                <a:latin typeface="Calibri"/>
              </a:rPr>
              <a:t> </a:t>
            </a:r>
            <a:r>
              <a:rPr lang="en-US" sz="2400" spc="-1" dirty="0" err="1">
                <a:solidFill>
                  <a:srgbClr val="000000"/>
                </a:solidFill>
                <a:latin typeface="Calibri"/>
              </a:rPr>
              <a:t>με</a:t>
            </a:r>
            <a:r>
              <a:rPr lang="en-US" sz="2400" spc="-1" dirty="0">
                <a:solidFill>
                  <a:srgbClr val="000000"/>
                </a:solidFill>
                <a:latin typeface="Calibri"/>
              </a:rPr>
              <a:t> 85% </a:t>
            </a:r>
            <a:r>
              <a:rPr lang="en-US" sz="2400" spc="-1" dirty="0" err="1">
                <a:solidFill>
                  <a:srgbClr val="000000"/>
                </a:solidFill>
                <a:latin typeface="Calibri"/>
              </a:rPr>
              <a:t>συμφωνί</a:t>
            </a:r>
            <a:r>
              <a:rPr lang="en-US" sz="2400" spc="-1" dirty="0">
                <a:solidFill>
                  <a:srgbClr val="000000"/>
                </a:solidFill>
                <a:latin typeface="Calibri"/>
              </a:rPr>
              <a:t>α </a:t>
            </a:r>
            <a:r>
              <a:rPr lang="en-US" sz="2400" spc="-1" dirty="0" err="1">
                <a:solidFill>
                  <a:srgbClr val="000000"/>
                </a:solidFill>
                <a:latin typeface="Calibri"/>
              </a:rPr>
              <a:t>στο</a:t>
            </a:r>
            <a:r>
              <a:rPr lang="en-US" sz="2400" spc="-1" dirty="0">
                <a:solidFill>
                  <a:srgbClr val="000000"/>
                </a:solidFill>
                <a:latin typeface="Calibri"/>
              </a:rPr>
              <a:t> ΔΣ. </a:t>
            </a:r>
            <a:r>
              <a:rPr lang="en-US" sz="2400" spc="-1" dirty="0" err="1">
                <a:solidFill>
                  <a:srgbClr val="000000"/>
                </a:solidFill>
                <a:latin typeface="Calibri"/>
              </a:rPr>
              <a:t>Το</a:t>
            </a:r>
            <a:r>
              <a:rPr lang="en-US" sz="2400" spc="-1" dirty="0">
                <a:solidFill>
                  <a:srgbClr val="000000"/>
                </a:solidFill>
                <a:latin typeface="Calibri"/>
              </a:rPr>
              <a:t> β</a:t>
            </a:r>
            <a:r>
              <a:rPr lang="en-US" sz="2400" spc="-1" dirty="0" err="1">
                <a:solidFill>
                  <a:srgbClr val="000000"/>
                </a:solidFill>
                <a:latin typeface="Calibri"/>
              </a:rPr>
              <a:t>άρος</a:t>
            </a:r>
            <a:r>
              <a:rPr lang="en-US" sz="2400" spc="-1" dirty="0">
                <a:solidFill>
                  <a:srgbClr val="000000"/>
                </a:solidFill>
                <a:latin typeface="Calibri"/>
              </a:rPr>
              <a:t> </a:t>
            </a:r>
            <a:r>
              <a:rPr lang="en-US" sz="2400" spc="-1" dirty="0" err="1">
                <a:solidFill>
                  <a:srgbClr val="000000"/>
                </a:solidFill>
                <a:latin typeface="Calibri"/>
              </a:rPr>
              <a:t>της</a:t>
            </a:r>
            <a:r>
              <a:rPr lang="en-US" sz="2400" spc="-1" dirty="0">
                <a:solidFill>
                  <a:srgbClr val="000000"/>
                </a:solidFill>
                <a:latin typeface="Calibri"/>
              </a:rPr>
              <a:t> </a:t>
            </a:r>
            <a:r>
              <a:rPr lang="en-US" sz="2400" spc="-1" dirty="0" err="1">
                <a:solidFill>
                  <a:srgbClr val="000000"/>
                </a:solidFill>
                <a:latin typeface="Calibri"/>
              </a:rPr>
              <a:t>ψήφου</a:t>
            </a:r>
            <a:r>
              <a:rPr lang="en-US" sz="2400" spc="-1" dirty="0">
                <a:solidFill>
                  <a:srgbClr val="000000"/>
                </a:solidFill>
                <a:latin typeface="Calibri"/>
              </a:rPr>
              <a:t> </a:t>
            </a:r>
            <a:r>
              <a:rPr lang="en-US" sz="2400" spc="-1" dirty="0" err="1">
                <a:solidFill>
                  <a:srgbClr val="000000"/>
                </a:solidFill>
                <a:latin typeface="Calibri"/>
              </a:rPr>
              <a:t>κάθε</a:t>
            </a:r>
            <a:r>
              <a:rPr lang="en-US" sz="2400" spc="-1" dirty="0">
                <a:solidFill>
                  <a:srgbClr val="000000"/>
                </a:solidFill>
                <a:latin typeface="Calibri"/>
              </a:rPr>
              <a:t> ΚΜ </a:t>
            </a:r>
            <a:r>
              <a:rPr lang="en-US" sz="2400" spc="-1" dirty="0" err="1">
                <a:solidFill>
                  <a:srgbClr val="000000"/>
                </a:solidFill>
                <a:latin typeface="Calibri"/>
              </a:rPr>
              <a:t>είν</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σε</a:t>
            </a:r>
            <a:r>
              <a:rPr lang="en-US" sz="2400" spc="-1" dirty="0">
                <a:solidFill>
                  <a:srgbClr val="000000"/>
                </a:solidFill>
                <a:latin typeface="Calibri"/>
              </a:rPr>
              <a:t> απ</a:t>
            </a:r>
            <a:r>
              <a:rPr lang="en-US" sz="2400" spc="-1" dirty="0" err="1">
                <a:solidFill>
                  <a:srgbClr val="000000"/>
                </a:solidFill>
                <a:latin typeface="Calibri"/>
              </a:rPr>
              <a:t>όλυτη</a:t>
            </a:r>
            <a:r>
              <a:rPr lang="en-US" sz="2400" spc="-1" dirty="0">
                <a:solidFill>
                  <a:srgbClr val="000000"/>
                </a:solidFill>
                <a:latin typeface="Calibri"/>
              </a:rPr>
              <a:t> </a:t>
            </a:r>
            <a:r>
              <a:rPr lang="en-US" sz="2400" spc="-1" dirty="0" err="1">
                <a:solidFill>
                  <a:srgbClr val="000000"/>
                </a:solidFill>
                <a:latin typeface="Calibri"/>
              </a:rPr>
              <a:t>συνάρτηση</a:t>
            </a:r>
            <a:r>
              <a:rPr lang="en-US" sz="2400" spc="-1" dirty="0">
                <a:solidFill>
                  <a:srgbClr val="000000"/>
                </a:solidFill>
                <a:latin typeface="Calibri"/>
              </a:rPr>
              <a:t> </a:t>
            </a:r>
            <a:r>
              <a:rPr lang="en-US" sz="2400" spc="-1" dirty="0" err="1">
                <a:solidFill>
                  <a:srgbClr val="000000"/>
                </a:solidFill>
                <a:latin typeface="Calibri"/>
              </a:rPr>
              <a:t>με</a:t>
            </a:r>
            <a:r>
              <a:rPr lang="en-US" sz="2400" spc="-1" dirty="0">
                <a:solidFill>
                  <a:srgbClr val="000000"/>
                </a:solidFill>
                <a:latin typeface="Calibri"/>
              </a:rPr>
              <a:t> </a:t>
            </a:r>
            <a:r>
              <a:rPr lang="en-US" sz="2400" spc="-1" dirty="0" err="1">
                <a:solidFill>
                  <a:srgbClr val="000000"/>
                </a:solidFill>
                <a:latin typeface="Calibri"/>
              </a:rPr>
              <a:t>το</a:t>
            </a:r>
            <a:r>
              <a:rPr lang="en-US" sz="2400" spc="-1" dirty="0">
                <a:solidFill>
                  <a:srgbClr val="000000"/>
                </a:solidFill>
                <a:latin typeface="Calibri"/>
              </a:rPr>
              <a:t> </a:t>
            </a:r>
            <a:r>
              <a:rPr lang="en-US" sz="2400" spc="-1" dirty="0" err="1">
                <a:solidFill>
                  <a:srgbClr val="000000"/>
                </a:solidFill>
                <a:latin typeface="Calibri"/>
              </a:rPr>
              <a:t>ύψος</a:t>
            </a:r>
            <a:r>
              <a:rPr lang="en-US" sz="2400" spc="-1" dirty="0">
                <a:solidFill>
                  <a:srgbClr val="000000"/>
                </a:solidFill>
                <a:latin typeface="Calibri"/>
              </a:rPr>
              <a:t> </a:t>
            </a:r>
            <a:r>
              <a:rPr lang="en-US" sz="2400" spc="-1" dirty="0" err="1">
                <a:solidFill>
                  <a:srgbClr val="000000"/>
                </a:solidFill>
                <a:latin typeface="Calibri"/>
              </a:rPr>
              <a:t>της</a:t>
            </a:r>
            <a:r>
              <a:rPr lang="en-US" sz="2400" spc="-1" dirty="0">
                <a:solidFill>
                  <a:srgbClr val="000000"/>
                </a:solidFill>
                <a:latin typeface="Calibri"/>
              </a:rPr>
              <a:t> </a:t>
            </a:r>
            <a:r>
              <a:rPr lang="en-US" sz="2400" spc="-1" dirty="0" err="1">
                <a:solidFill>
                  <a:srgbClr val="000000"/>
                </a:solidFill>
                <a:latin typeface="Calibri"/>
              </a:rPr>
              <a:t>συνεισφοράς</a:t>
            </a:r>
            <a:r>
              <a:rPr lang="en-US" sz="2400" spc="-1" dirty="0">
                <a:solidFill>
                  <a:srgbClr val="000000"/>
                </a:solidFill>
                <a:latin typeface="Calibri"/>
              </a:rPr>
              <a:t> </a:t>
            </a:r>
            <a:r>
              <a:rPr lang="en-US" sz="2400" spc="-1" dirty="0" err="1">
                <a:solidFill>
                  <a:srgbClr val="000000"/>
                </a:solidFill>
                <a:latin typeface="Calibri"/>
              </a:rPr>
              <a:t>του</a:t>
            </a:r>
            <a:r>
              <a:rPr lang="en-US" sz="2400" spc="-1" dirty="0">
                <a:solidFill>
                  <a:srgbClr val="000000"/>
                </a:solidFill>
                <a:latin typeface="Calibri"/>
              </a:rPr>
              <a:t> </a:t>
            </a:r>
            <a:r>
              <a:rPr lang="en-US" sz="2400" spc="-1" dirty="0" err="1">
                <a:solidFill>
                  <a:srgbClr val="000000"/>
                </a:solidFill>
                <a:latin typeface="Calibri"/>
              </a:rPr>
              <a:t>στον</a:t>
            </a:r>
            <a:r>
              <a:rPr lang="en-US" sz="2400" spc="-1" dirty="0">
                <a:solidFill>
                  <a:srgbClr val="000000"/>
                </a:solidFill>
                <a:latin typeface="Calibri"/>
              </a:rPr>
              <a:t> ΕΣΜ (πα</a:t>
            </a:r>
            <a:r>
              <a:rPr lang="en-US" sz="2400" spc="-1" dirty="0" err="1">
                <a:solidFill>
                  <a:srgbClr val="000000"/>
                </a:solidFill>
                <a:latin typeface="Calibri"/>
              </a:rPr>
              <a:t>ρόμοιο</a:t>
            </a:r>
            <a:r>
              <a:rPr lang="en-US" sz="2400" spc="-1" dirty="0">
                <a:solidFill>
                  <a:srgbClr val="000000"/>
                </a:solidFill>
                <a:latin typeface="Calibri"/>
              </a:rPr>
              <a:t> </a:t>
            </a:r>
            <a:r>
              <a:rPr lang="en-US" sz="2400" spc="-1" dirty="0" err="1">
                <a:solidFill>
                  <a:srgbClr val="000000"/>
                </a:solidFill>
                <a:latin typeface="Calibri"/>
              </a:rPr>
              <a:t>σύστημ</a:t>
            </a:r>
            <a:r>
              <a:rPr lang="en-US" sz="2400" spc="-1" dirty="0">
                <a:solidFill>
                  <a:srgbClr val="000000"/>
                </a:solidFill>
                <a:latin typeface="Calibri"/>
              </a:rPr>
              <a:t>α </a:t>
            </a:r>
            <a:r>
              <a:rPr lang="en-US" sz="2400" spc="-1" dirty="0" err="1">
                <a:solidFill>
                  <a:srgbClr val="000000"/>
                </a:solidFill>
                <a:latin typeface="Calibri"/>
              </a:rPr>
              <a:t>με</a:t>
            </a:r>
            <a:r>
              <a:rPr lang="en-US" sz="2400" spc="-1" dirty="0">
                <a:solidFill>
                  <a:srgbClr val="000000"/>
                </a:solidFill>
                <a:latin typeface="Calibri"/>
              </a:rPr>
              <a:t> α</a:t>
            </a:r>
            <a:r>
              <a:rPr lang="en-US" sz="2400" spc="-1" dirty="0" err="1">
                <a:solidFill>
                  <a:srgbClr val="000000"/>
                </a:solidFill>
                <a:latin typeface="Calibri"/>
              </a:rPr>
              <a:t>υτό</a:t>
            </a:r>
            <a:r>
              <a:rPr lang="en-US" sz="2400" spc="-1" dirty="0">
                <a:solidFill>
                  <a:srgbClr val="000000"/>
                </a:solidFill>
                <a:latin typeface="Calibri"/>
              </a:rPr>
              <a:t> </a:t>
            </a:r>
            <a:r>
              <a:rPr lang="en-US" sz="2400" spc="-1" dirty="0" err="1">
                <a:solidFill>
                  <a:srgbClr val="000000"/>
                </a:solidFill>
                <a:latin typeface="Calibri"/>
              </a:rPr>
              <a:t>του</a:t>
            </a:r>
            <a:r>
              <a:rPr lang="en-US" sz="2400" spc="-1" dirty="0">
                <a:solidFill>
                  <a:srgbClr val="000000"/>
                </a:solidFill>
                <a:latin typeface="Calibri"/>
              </a:rPr>
              <a:t> ΔΝΤ). </a:t>
            </a:r>
            <a:r>
              <a:rPr lang="en-US" sz="2400" spc="-1" dirty="0" err="1">
                <a:solidFill>
                  <a:srgbClr val="000000"/>
                </a:solidFill>
                <a:latin typeface="Calibri"/>
              </a:rPr>
              <a:t>Βέτο</a:t>
            </a:r>
            <a:r>
              <a:rPr lang="en-US" sz="2400" spc="-1" dirty="0">
                <a:solidFill>
                  <a:srgbClr val="000000"/>
                </a:solidFill>
                <a:latin typeface="Calibri"/>
              </a:rPr>
              <a:t> </a:t>
            </a:r>
            <a:r>
              <a:rPr lang="en-US" sz="2400" spc="-1" dirty="0" err="1">
                <a:solidFill>
                  <a:srgbClr val="000000"/>
                </a:solidFill>
                <a:latin typeface="Calibri"/>
              </a:rPr>
              <a:t>ε</a:t>
            </a:r>
            <a:r>
              <a:rPr lang="en-US" sz="2400" spc="-1" dirty="0">
                <a:solidFill>
                  <a:srgbClr val="000000"/>
                </a:solidFill>
                <a:latin typeface="Calibri"/>
              </a:rPr>
              <a:t>π</a:t>
            </a:r>
            <a:r>
              <a:rPr lang="en-US" sz="2400" spc="-1" dirty="0" err="1">
                <a:solidFill>
                  <a:srgbClr val="000000"/>
                </a:solidFill>
                <a:latin typeface="Calibri"/>
              </a:rPr>
              <a:t>ί</a:t>
            </a:r>
            <a:r>
              <a:rPr lang="en-US" sz="2400" spc="-1" dirty="0">
                <a:solidFill>
                  <a:srgbClr val="000000"/>
                </a:solidFill>
                <a:latin typeface="Calibri"/>
              </a:rPr>
              <a:t> </a:t>
            </a:r>
            <a:r>
              <a:rPr lang="en-US" sz="2400" spc="-1" dirty="0" err="1">
                <a:solidFill>
                  <a:srgbClr val="000000"/>
                </a:solidFill>
                <a:latin typeface="Calibri"/>
              </a:rPr>
              <a:t>της</a:t>
            </a:r>
            <a:r>
              <a:rPr lang="en-US" sz="2400" spc="-1" dirty="0">
                <a:solidFill>
                  <a:srgbClr val="000000"/>
                </a:solidFill>
                <a:latin typeface="Calibri"/>
              </a:rPr>
              <a:t> </a:t>
            </a:r>
            <a:r>
              <a:rPr lang="en-US" sz="2400" spc="-1" dirty="0" err="1">
                <a:solidFill>
                  <a:srgbClr val="000000"/>
                </a:solidFill>
                <a:latin typeface="Calibri"/>
              </a:rPr>
              <a:t>ουσί</a:t>
            </a:r>
            <a:r>
              <a:rPr lang="en-US" sz="2400" spc="-1" dirty="0">
                <a:solidFill>
                  <a:srgbClr val="000000"/>
                </a:solidFill>
                <a:latin typeface="Calibri"/>
              </a:rPr>
              <a:t>α</a:t>
            </a:r>
            <a:r>
              <a:rPr lang="en-US" sz="2400" spc="-1" dirty="0" err="1">
                <a:solidFill>
                  <a:srgbClr val="000000"/>
                </a:solidFill>
                <a:latin typeface="Calibri"/>
              </a:rPr>
              <a:t>ς</a:t>
            </a:r>
            <a:r>
              <a:rPr lang="en-US" sz="2400" spc="-1" dirty="0">
                <a:solidFill>
                  <a:srgbClr val="000000"/>
                </a:solidFill>
                <a:latin typeface="Calibri"/>
              </a:rPr>
              <a:t> </a:t>
            </a:r>
            <a:r>
              <a:rPr lang="en-US" sz="2400" spc="-1" dirty="0" err="1">
                <a:solidFill>
                  <a:srgbClr val="000000"/>
                </a:solidFill>
                <a:latin typeface="Calibri"/>
              </a:rPr>
              <a:t>έχουν</a:t>
            </a:r>
            <a:r>
              <a:rPr lang="en-US" sz="2400" spc="-1" dirty="0">
                <a:solidFill>
                  <a:srgbClr val="000000"/>
                </a:solidFill>
                <a:latin typeface="Calibri"/>
              </a:rPr>
              <a:t> </a:t>
            </a:r>
            <a:r>
              <a:rPr lang="en-US" sz="2400" spc="-1" dirty="0" err="1">
                <a:solidFill>
                  <a:srgbClr val="000000"/>
                </a:solidFill>
                <a:latin typeface="Calibri"/>
              </a:rPr>
              <a:t>τρί</a:t>
            </a:r>
            <a:r>
              <a:rPr lang="en-US" sz="2400" spc="-1" dirty="0">
                <a:solidFill>
                  <a:srgbClr val="000000"/>
                </a:solidFill>
                <a:latin typeface="Calibri"/>
              </a:rPr>
              <a:t>α ΚΜ, </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Γερμ</a:t>
            </a:r>
            <a:r>
              <a:rPr lang="en-US" sz="2400" spc="-1" dirty="0">
                <a:solidFill>
                  <a:srgbClr val="000000"/>
                </a:solidFill>
                <a:latin typeface="Calibri"/>
              </a:rPr>
              <a:t>α</a:t>
            </a:r>
            <a:r>
              <a:rPr lang="en-US" sz="2400" spc="-1" dirty="0" err="1">
                <a:solidFill>
                  <a:srgbClr val="000000"/>
                </a:solidFill>
                <a:latin typeface="Calibri"/>
              </a:rPr>
              <a:t>νί</a:t>
            </a:r>
            <a:r>
              <a:rPr lang="en-US" sz="2400" spc="-1" dirty="0">
                <a:solidFill>
                  <a:srgbClr val="000000"/>
                </a:solidFill>
                <a:latin typeface="Calibri"/>
              </a:rPr>
              <a:t>α, </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Γ</a:t>
            </a:r>
            <a:r>
              <a:rPr lang="en-US" sz="2400" spc="-1" dirty="0">
                <a:solidFill>
                  <a:srgbClr val="000000"/>
                </a:solidFill>
                <a:latin typeface="Calibri"/>
              </a:rPr>
              <a:t>α</a:t>
            </a:r>
            <a:r>
              <a:rPr lang="en-US" sz="2400" spc="-1" dirty="0" err="1">
                <a:solidFill>
                  <a:srgbClr val="000000"/>
                </a:solidFill>
                <a:latin typeface="Calibri"/>
              </a:rPr>
              <a:t>λλί</a:t>
            </a:r>
            <a:r>
              <a:rPr lang="en-US" sz="2400" spc="-1" dirty="0">
                <a:solidFill>
                  <a:srgbClr val="000000"/>
                </a:solidFill>
                <a:latin typeface="Calibri"/>
              </a:rPr>
              <a:t>α </a:t>
            </a:r>
            <a:r>
              <a:rPr lang="en-US" sz="2400" spc="-1" dirty="0" err="1">
                <a:solidFill>
                  <a:srgbClr val="000000"/>
                </a:solidFill>
                <a:latin typeface="Calibri"/>
              </a:rPr>
              <a:t>κ</a:t>
            </a:r>
            <a:r>
              <a:rPr lang="en-US" sz="2400" spc="-1" dirty="0">
                <a:solidFill>
                  <a:srgbClr val="000000"/>
                </a:solidFill>
                <a:latin typeface="Calibri"/>
              </a:rPr>
              <a:t>α</a:t>
            </a:r>
            <a:r>
              <a:rPr lang="en-US" sz="2400" spc="-1" dirty="0" err="1">
                <a:solidFill>
                  <a:srgbClr val="000000"/>
                </a:solidFill>
                <a:latin typeface="Calibri"/>
              </a:rPr>
              <a:t>ι</a:t>
            </a:r>
            <a:r>
              <a:rPr lang="en-US" sz="2400" spc="-1" dirty="0">
                <a:solidFill>
                  <a:srgbClr val="000000"/>
                </a:solidFill>
                <a:latin typeface="Calibri"/>
              </a:rPr>
              <a:t> </a:t>
            </a:r>
            <a:r>
              <a:rPr lang="en-US" sz="2400" spc="-1" dirty="0" err="1">
                <a:solidFill>
                  <a:srgbClr val="000000"/>
                </a:solidFill>
                <a:latin typeface="Calibri"/>
              </a:rPr>
              <a:t>η</a:t>
            </a:r>
            <a:r>
              <a:rPr lang="en-US" sz="2400" spc="-1" dirty="0">
                <a:solidFill>
                  <a:srgbClr val="000000"/>
                </a:solidFill>
                <a:latin typeface="Calibri"/>
              </a:rPr>
              <a:t> </a:t>
            </a:r>
            <a:r>
              <a:rPr lang="en-US" sz="2400" spc="-1" dirty="0" err="1">
                <a:solidFill>
                  <a:srgbClr val="000000"/>
                </a:solidFill>
                <a:latin typeface="Calibri"/>
              </a:rPr>
              <a:t>Ιτ</a:t>
            </a:r>
            <a:r>
              <a:rPr lang="en-US" sz="2400" spc="-1" dirty="0">
                <a:solidFill>
                  <a:srgbClr val="000000"/>
                </a:solidFill>
                <a:latin typeface="Calibri"/>
              </a:rPr>
              <a:t>α</a:t>
            </a:r>
            <a:r>
              <a:rPr lang="en-US" sz="2400" spc="-1" dirty="0" err="1">
                <a:solidFill>
                  <a:srgbClr val="000000"/>
                </a:solidFill>
                <a:latin typeface="Calibri"/>
              </a:rPr>
              <a:t>λί</a:t>
            </a:r>
            <a:r>
              <a:rPr lang="en-US" sz="2400" spc="-1" dirty="0">
                <a:solidFill>
                  <a:srgbClr val="000000"/>
                </a:solidFill>
                <a:latin typeface="Calibri"/>
              </a:rPr>
              <a:t>α.</a:t>
            </a:r>
          </a:p>
        </p:txBody>
      </p:sp>
    </p:spTree>
    <p:extLst>
      <p:ext uri="{BB962C8B-B14F-4D97-AF65-F5344CB8AC3E}">
        <p14:creationId xmlns:p14="http://schemas.microsoft.com/office/powerpoint/2010/main" val="296644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504000" y="1260000"/>
            <a:ext cx="9071640" cy="1175040"/>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3309" b="0" strike="noStrike" spc="-1">
                <a:solidFill>
                  <a:srgbClr val="434342"/>
                </a:solidFill>
                <a:latin typeface="Trebuchet MS"/>
                <a:ea typeface="DejaVu Sans"/>
              </a:rPr>
              <a:t>.</a:t>
            </a:r>
            <a:endParaRPr lang="fr-FR" sz="3309" b="0" strike="noStrike" spc="-1">
              <a:latin typeface="Arial"/>
            </a:endParaRPr>
          </a:p>
        </p:txBody>
      </p:sp>
      <p:sp>
        <p:nvSpPr>
          <p:cNvPr id="92" name="CustomShape 2"/>
          <p:cNvSpPr/>
          <p:nvPr/>
        </p:nvSpPr>
        <p:spPr>
          <a:xfrm>
            <a:off x="438840" y="625033"/>
            <a:ext cx="9071640" cy="5754527"/>
          </a:xfrm>
          <a:prstGeom prst="rect">
            <a:avLst/>
          </a:prstGeom>
          <a:solidFill>
            <a:schemeClr val="accent3">
              <a:lumMod val="60000"/>
              <a:lumOff val="40000"/>
            </a:schemeClr>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algn="ctr">
              <a:lnSpc>
                <a:spcPct val="80000"/>
              </a:lnSpc>
              <a:spcBef>
                <a:spcPts val="249"/>
              </a:spcBef>
            </a:pPr>
            <a:endParaRPr lang="fr-FR" sz="2000" b="0" strike="noStrike" spc="-1" dirty="0">
              <a:latin typeface="Arial"/>
            </a:endParaRPr>
          </a:p>
          <a:p>
            <a:pPr marL="1080">
              <a:lnSpc>
                <a:spcPct val="80000"/>
              </a:lnSpc>
              <a:spcBef>
                <a:spcPts val="249"/>
              </a:spcBef>
              <a:buClr>
                <a:srgbClr val="08A1D9"/>
              </a:buClr>
            </a:pPr>
            <a:r>
              <a:rPr lang="fr-FR" sz="2000" b="0" strike="noStrike" spc="-1" dirty="0" err="1">
                <a:solidFill>
                  <a:srgbClr val="000000"/>
                </a:solidFill>
                <a:latin typeface="Georgia"/>
                <a:ea typeface="DejaVu Sans"/>
              </a:rPr>
              <a:t>Ποιες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ριζικές</a:t>
            </a:r>
            <a:r>
              <a:rPr lang="fr-FR" sz="2000" b="0" strike="noStrike" spc="-1" dirty="0">
                <a:solidFill>
                  <a:srgbClr val="000000"/>
                </a:solidFill>
                <a:latin typeface="Georgia"/>
                <a:ea typeface="DejaVu Sans"/>
              </a:rPr>
              <a:t> </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λλ</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γές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συντελούντ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μετά</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δεκ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ετί</a:t>
            </a:r>
            <a:r>
              <a:rPr lang="fr-FR" sz="2000" b="1" strike="noStrike" spc="-1" dirty="0">
                <a:solidFill>
                  <a:srgbClr val="000000"/>
                </a:solidFill>
                <a:latin typeface="Georgia"/>
                <a:ea typeface="DejaVu Sans"/>
              </a:rPr>
              <a:t>α </a:t>
            </a:r>
            <a:r>
              <a:rPr lang="fr-FR" sz="2000" b="1" strike="noStrike" spc="-1" dirty="0" err="1">
                <a:solidFill>
                  <a:srgbClr val="000000"/>
                </a:solidFill>
                <a:latin typeface="Georgia"/>
                <a:ea typeface="DejaVu Sans"/>
              </a:rPr>
              <a:t>του</a:t>
            </a:r>
            <a:r>
              <a:rPr lang="fr-FR" sz="2000" b="1" strike="noStrike" spc="-1" dirty="0">
                <a:solidFill>
                  <a:srgbClr val="000000"/>
                </a:solidFill>
                <a:latin typeface="Georgia"/>
                <a:ea typeface="DejaVu Sans"/>
              </a:rPr>
              <a:t> 1970 </a:t>
            </a:r>
            <a:r>
              <a:rPr lang="fr-FR" sz="2000" b="1" strike="noStrike" spc="-1" dirty="0" err="1">
                <a:solidFill>
                  <a:srgbClr val="000000"/>
                </a:solidFill>
                <a:latin typeface="Georgia"/>
                <a:ea typeface="DejaVu Sans"/>
              </a:rPr>
              <a:t>στις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εθνικές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δομές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ρύθμισης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ελέγχου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της</a:t>
            </a:r>
            <a:r>
              <a:rPr lang="fr-FR" sz="2000" b="1" strike="noStrike" spc="-1" dirty="0">
                <a:solidFill>
                  <a:srgbClr val="000000"/>
                </a:solidFill>
                <a:latin typeface="Georgia"/>
                <a:ea typeface="DejaVu Sans"/>
              </a:rPr>
              <a:t> πα</a:t>
            </a:r>
            <a:r>
              <a:rPr lang="fr-FR" sz="2000" b="1" strike="noStrike" spc="-1" dirty="0" err="1">
                <a:solidFill>
                  <a:srgbClr val="000000"/>
                </a:solidFill>
                <a:latin typeface="Georgia"/>
                <a:ea typeface="DejaVu Sans"/>
              </a:rPr>
              <a:t>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γωγής</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γ</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θών</a:t>
            </a:r>
            <a:r>
              <a:rPr lang="fr-FR" sz="2000" b="1" strike="noStrike" spc="-1" dirty="0">
                <a:solidFill>
                  <a:srgbClr val="000000"/>
                </a:solidFill>
                <a:latin typeface="Georgia"/>
                <a:ea typeface="DejaVu Sans"/>
              </a:rPr>
              <a:t>/</a:t>
            </a:r>
            <a:r>
              <a:rPr lang="fr-FR" sz="2000" b="1" strike="noStrike" spc="-1" dirty="0" err="1">
                <a:solidFill>
                  <a:srgbClr val="000000"/>
                </a:solidFill>
                <a:latin typeface="Georgia"/>
                <a:ea typeface="DejaVu Sans"/>
              </a:rPr>
              <a:t>υ</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ηρεσιών</a:t>
            </a:r>
            <a:r>
              <a:rPr lang="el-GR" sz="2000" b="1" spc="-1" dirty="0">
                <a:solidFill>
                  <a:srgbClr val="000000"/>
                </a:solidFill>
                <a:latin typeface="Georgia"/>
                <a:ea typeface="DejaVu Sans"/>
              </a:rPr>
              <a:t>, κυκλοφορίας του κεφαλαίου</a:t>
            </a:r>
            <a:r>
              <a:rPr lang="fr-FR" sz="2000" b="0" strike="noStrike" spc="-1" dirty="0">
                <a:solidFill>
                  <a:srgbClr val="000000"/>
                </a:solidFill>
                <a:latin typeface="Georgia"/>
                <a:ea typeface="DejaVu Sans"/>
              </a:rPr>
              <a:t>;</a:t>
            </a:r>
            <a:endParaRPr lang="fr-FR" sz="2000" b="0" strike="noStrike" spc="-1" dirty="0">
              <a:latin typeface="Arial"/>
            </a:endParaRPr>
          </a:p>
          <a:p>
            <a:pPr marL="1080">
              <a:lnSpc>
                <a:spcPct val="80000"/>
              </a:lnSpc>
              <a:spcBef>
                <a:spcPts val="249"/>
              </a:spcBef>
              <a:buClr>
                <a:srgbClr val="08A1D9"/>
              </a:buClr>
            </a:pPr>
            <a:r>
              <a:rPr lang="fr-FR" sz="2000" b="0" strike="noStrike" spc="-1" dirty="0" err="1">
                <a:solidFill>
                  <a:srgbClr val="000000"/>
                </a:solidFill>
                <a:latin typeface="Georgia"/>
                <a:ea typeface="DejaVu Sans"/>
              </a:rPr>
              <a:t>Ποι</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είν</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χ</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ρ</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κτηριστικά</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της</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νά</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τυξης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της</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ευρω</a:t>
            </a:r>
            <a:r>
              <a:rPr lang="fr-FR" sz="2000" b="1" strike="noStrike" spc="-1" dirty="0">
                <a:solidFill>
                  <a:srgbClr val="000000"/>
                </a:solidFill>
                <a:latin typeface="Georgia"/>
                <a:ea typeface="DejaVu Sans"/>
              </a:rPr>
              <a:t>πα</a:t>
            </a:r>
            <a:r>
              <a:rPr lang="fr-FR" sz="2000" b="1" strike="noStrike" spc="-1" dirty="0" err="1">
                <a:solidFill>
                  <a:srgbClr val="000000"/>
                </a:solidFill>
                <a:latin typeface="Georgia"/>
                <a:ea typeface="DejaVu Sans"/>
              </a:rPr>
              <a:t>ϊκής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ρυθμιστικής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λειτουργί</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ς</a:t>
            </a:r>
            <a:r>
              <a:rPr lang="fr-FR" sz="2000" b="1" strike="noStrike" spc="-1" dirty="0">
                <a:solidFill>
                  <a:srgbClr val="000000"/>
                </a:solidFill>
                <a:latin typeface="Georgia"/>
                <a:ea typeface="DejaVu Sans"/>
              </a:rPr>
              <a:t> (light </a:t>
            </a:r>
            <a:r>
              <a:rPr lang="fr-FR" sz="2000" b="1" strike="noStrike" spc="-1" dirty="0" err="1">
                <a:solidFill>
                  <a:srgbClr val="000000"/>
                </a:solidFill>
                <a:latin typeface="Georgia"/>
                <a:ea typeface="DejaVu Sans"/>
              </a:rPr>
              <a:t>μορφές</a:t>
            </a:r>
            <a:r>
              <a:rPr lang="fr-FR" sz="2000" b="1" strike="noStrike" spc="-1" dirty="0">
                <a:solidFill>
                  <a:srgbClr val="000000"/>
                </a:solidFill>
                <a:latin typeface="Georgia"/>
                <a:ea typeface="DejaVu Sans"/>
              </a:rPr>
              <a:t> πα</a:t>
            </a:r>
            <a:r>
              <a:rPr lang="fr-FR" sz="2000" b="1" strike="noStrike" spc="-1" dirty="0" err="1">
                <a:solidFill>
                  <a:srgbClr val="000000"/>
                </a:solidFill>
                <a:latin typeface="Georgia"/>
                <a:ea typeface="DejaVu Sans"/>
              </a:rPr>
              <a:t>ρέμ</a:t>
            </a:r>
            <a:r>
              <a:rPr lang="fr-FR" sz="2000" b="1" strike="noStrike" spc="-1" dirty="0">
                <a:solidFill>
                  <a:srgbClr val="000000"/>
                </a:solidFill>
                <a:latin typeface="Georgia"/>
                <a:ea typeface="DejaVu Sans"/>
              </a:rPr>
              <a:t>βα</a:t>
            </a:r>
            <a:r>
              <a:rPr lang="fr-FR" sz="2000" b="1" strike="noStrike" spc="-1" dirty="0" err="1">
                <a:solidFill>
                  <a:srgbClr val="000000"/>
                </a:solidFill>
                <a:latin typeface="Georgia"/>
                <a:ea typeface="DejaVu Sans"/>
              </a:rPr>
              <a:t>σης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μέσω</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νομοθέτησης</a:t>
            </a:r>
            <a:r>
              <a:rPr lang="fr-FR" sz="2000" b="1" strike="noStrike" spc="-1" dirty="0">
                <a:solidFill>
                  <a:srgbClr val="000000"/>
                </a:solidFill>
                <a:latin typeface="Georgia"/>
                <a:ea typeface="DejaVu Sans"/>
              </a:rPr>
              <a:t>)</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στο</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εδίο</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των</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ολιτικών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ενι</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ί</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ς</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γοράς</a:t>
            </a:r>
            <a:r>
              <a:rPr lang="fr-FR" sz="2000" b="0" strike="noStrike" spc="-1" dirty="0">
                <a:solidFill>
                  <a:srgbClr val="000000"/>
                </a:solidFill>
                <a:latin typeface="Georgia"/>
                <a:ea typeface="DejaVu Sans"/>
              </a:rPr>
              <a:t>;</a:t>
            </a:r>
            <a:endParaRPr lang="fr-FR" sz="2000" b="0" strike="noStrike" spc="-1" dirty="0">
              <a:latin typeface="Arial"/>
            </a:endParaRPr>
          </a:p>
          <a:p>
            <a:pPr>
              <a:lnSpc>
                <a:spcPct val="80000"/>
              </a:lnSpc>
              <a:spcBef>
                <a:spcPts val="249"/>
              </a:spcBef>
            </a:pPr>
            <a:endParaRPr lang="fr-FR" sz="2000" b="0" strike="noStrike" spc="-1" dirty="0">
              <a:latin typeface="Arial"/>
            </a:endParaRPr>
          </a:p>
          <a:p>
            <a:pPr marL="1080">
              <a:lnSpc>
                <a:spcPct val="80000"/>
              </a:lnSpc>
              <a:spcBef>
                <a:spcPts val="249"/>
              </a:spcBef>
              <a:buClr>
                <a:srgbClr val="08A1D9"/>
              </a:buClr>
            </a:pPr>
            <a:r>
              <a:rPr lang="el-GR" sz="2000" b="0" strike="noStrike" spc="-1" dirty="0">
                <a:solidFill>
                  <a:srgbClr val="000000"/>
                </a:solidFill>
                <a:latin typeface="Georgia"/>
                <a:ea typeface="DejaVu Sans"/>
              </a:rPr>
              <a:t>Το ευρωπαϊκό </a:t>
            </a:r>
            <a:r>
              <a:rPr lang="fr-FR" sz="2000" b="0" strike="noStrike" spc="-1" dirty="0" err="1">
                <a:solidFill>
                  <a:srgbClr val="000000"/>
                </a:solidFill>
                <a:latin typeface="Georgia"/>
                <a:ea typeface="DejaVu Sans"/>
              </a:rPr>
              <a:t>μοντέλο</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δι</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κυ</a:t>
            </a:r>
            <a:r>
              <a:rPr lang="fr-FR" sz="2000" b="0" strike="noStrike" spc="-1" dirty="0">
                <a:solidFill>
                  <a:srgbClr val="000000"/>
                </a:solidFill>
                <a:latin typeface="Georgia"/>
                <a:ea typeface="DejaVu Sans"/>
              </a:rPr>
              <a:t>β</a:t>
            </a:r>
            <a:r>
              <a:rPr lang="fr-FR" sz="2000" b="0" strike="noStrike" spc="-1" dirty="0" err="1">
                <a:solidFill>
                  <a:srgbClr val="000000"/>
                </a:solidFill>
                <a:latin typeface="Georgia"/>
                <a:ea typeface="DejaVu Sans"/>
              </a:rPr>
              <a:t>έρνησης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συνδυάζει</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ολιτικές</a:t>
            </a:r>
            <a:r>
              <a:rPr lang="fr-FR" sz="2000" b="0" strike="noStrike" spc="-1" dirty="0">
                <a:solidFill>
                  <a:srgbClr val="000000"/>
                </a:solidFill>
                <a:latin typeface="Georgia"/>
                <a:ea typeface="DejaVu Sans"/>
              </a:rPr>
              <a:t> </a:t>
            </a:r>
            <a:r>
              <a:rPr lang="fr-FR" sz="2000" b="1" strike="noStrike" spc="-1" dirty="0">
                <a:solidFill>
                  <a:srgbClr val="000000"/>
                </a:solidFill>
                <a:latin typeface="Georgia"/>
                <a:ea typeface="DejaVu Sans"/>
              </a:rPr>
              <a:t>απ</a:t>
            </a:r>
            <a:r>
              <a:rPr lang="fr-FR" sz="2000" b="1" strike="noStrike" spc="-1" dirty="0" err="1">
                <a:solidFill>
                  <a:srgbClr val="000000"/>
                </a:solidFill>
                <a:latin typeface="Georgia"/>
                <a:ea typeface="DejaVu Sans"/>
              </a:rPr>
              <a:t>ορρύθμισης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εθνικό</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ί</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εδο</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ολιτικές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εκ</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νέου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ρύθμισης</a:t>
            </a:r>
            <a:r>
              <a:rPr lang="fr-FR" sz="2000" b="1"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ευρω</a:t>
            </a:r>
            <a:r>
              <a:rPr lang="fr-FR" sz="2000" b="0" strike="noStrike" spc="-1" dirty="0">
                <a:solidFill>
                  <a:srgbClr val="000000"/>
                </a:solidFill>
                <a:latin typeface="Georgia"/>
                <a:ea typeface="DejaVu Sans"/>
              </a:rPr>
              <a:t>πα</a:t>
            </a:r>
            <a:r>
              <a:rPr lang="fr-FR" sz="2000" b="0" strike="noStrike" spc="-1" dirty="0" err="1">
                <a:solidFill>
                  <a:srgbClr val="000000"/>
                </a:solidFill>
                <a:latin typeface="Georgia"/>
                <a:ea typeface="DejaVu Sans"/>
              </a:rPr>
              <a:t>ϊκό</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ί</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εδο</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με</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νάθεση</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ρμοδιοτήτων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στις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ευρω</a:t>
            </a:r>
            <a:r>
              <a:rPr lang="fr-FR" sz="2000" b="0" strike="noStrike" spc="-1" dirty="0">
                <a:solidFill>
                  <a:srgbClr val="000000"/>
                </a:solidFill>
                <a:latin typeface="Georgia"/>
                <a:ea typeface="DejaVu Sans"/>
              </a:rPr>
              <a:t>πα</a:t>
            </a:r>
            <a:r>
              <a:rPr lang="fr-FR" sz="2000" b="0" strike="noStrike" spc="-1" dirty="0" err="1">
                <a:solidFill>
                  <a:srgbClr val="000000"/>
                </a:solidFill>
                <a:latin typeface="Georgia"/>
                <a:ea typeface="DejaVu Sans"/>
              </a:rPr>
              <a:t>ϊκές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εκτελεστικές</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ρχές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στελεχωμένες</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ό</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εμ</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ειρογνώμονες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ιτρο</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ή</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ευρω</a:t>
            </a:r>
            <a:r>
              <a:rPr lang="fr-FR" sz="2000" b="0" strike="noStrike" spc="-1" dirty="0">
                <a:solidFill>
                  <a:srgbClr val="000000"/>
                </a:solidFill>
                <a:latin typeface="Georgia"/>
                <a:ea typeface="DejaVu Sans"/>
              </a:rPr>
              <a:t>πα</a:t>
            </a:r>
            <a:r>
              <a:rPr lang="fr-FR" sz="2000" b="0" strike="noStrike" spc="-1" dirty="0" err="1">
                <a:solidFill>
                  <a:srgbClr val="000000"/>
                </a:solidFill>
                <a:latin typeface="Georgia"/>
                <a:ea typeface="DejaVu Sans"/>
              </a:rPr>
              <a:t>ϊκές</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ρχές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οργ</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νισμοί</a:t>
            </a:r>
            <a:r>
              <a:rPr lang="el-GR" sz="2000" b="0" strike="noStrike" spc="-1" dirty="0">
                <a:solidFill>
                  <a:srgbClr val="000000"/>
                </a:solidFill>
                <a:latin typeface="Georgia"/>
                <a:ea typeface="DejaVu Sans"/>
              </a:rPr>
              <a:t>, </a:t>
            </a:r>
            <a:r>
              <a:rPr lang="en-US" sz="2000" b="0" strike="noStrike" spc="-1" dirty="0">
                <a:solidFill>
                  <a:srgbClr val="000000"/>
                </a:solidFill>
                <a:latin typeface="Georgia"/>
                <a:ea typeface="DejaVu Sans"/>
              </a:rPr>
              <a:t>de novo bodies</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κτλ</a:t>
            </a:r>
            <a:r>
              <a:rPr lang="fr-FR" sz="2000" b="0" strike="noStrike" spc="-1" dirty="0">
                <a:solidFill>
                  <a:srgbClr val="000000"/>
                </a:solidFill>
                <a:latin typeface="Georgia"/>
                <a:ea typeface="DejaVu Sans"/>
              </a:rPr>
              <a:t>.)</a:t>
            </a:r>
            <a:r>
              <a:rPr lang="el-GR" sz="2000" b="0" strike="noStrike" spc="-1" dirty="0">
                <a:solidFill>
                  <a:srgbClr val="000000"/>
                </a:solidFill>
                <a:latin typeface="Georgia"/>
                <a:ea typeface="DejaVu Sans"/>
              </a:rPr>
              <a:t>.</a:t>
            </a:r>
            <a:endParaRPr lang="fr-FR" sz="2000" b="0" strike="noStrike" spc="-1" dirty="0">
              <a:latin typeface="Arial"/>
            </a:endParaRPr>
          </a:p>
          <a:p>
            <a:pPr>
              <a:lnSpc>
                <a:spcPct val="80000"/>
              </a:lnSpc>
              <a:spcBef>
                <a:spcPts val="249"/>
              </a:spcBef>
            </a:pPr>
            <a:endParaRPr lang="fr-FR" sz="2000" b="0" strike="noStrike" spc="-1" dirty="0">
              <a:latin typeface="Arial"/>
            </a:endParaRPr>
          </a:p>
          <a:p>
            <a:pPr marL="1080">
              <a:lnSpc>
                <a:spcPct val="80000"/>
              </a:lnSpc>
              <a:spcBef>
                <a:spcPts val="249"/>
              </a:spcBef>
              <a:buClr>
                <a:srgbClr val="08A1D9"/>
              </a:buClr>
            </a:pPr>
            <a:r>
              <a:rPr lang="fr-FR" sz="2000" b="0" strike="noStrike" spc="-1" dirty="0" err="1">
                <a:solidFill>
                  <a:srgbClr val="000000"/>
                </a:solidFill>
                <a:latin typeface="Georgia"/>
                <a:ea typeface="DejaVu Sans"/>
              </a:rPr>
              <a:t>Ποιες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είν</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οι</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συνέ</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ειες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έκτ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σης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ρυθμιστικής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δι</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κυ</a:t>
            </a:r>
            <a:r>
              <a:rPr lang="fr-FR" sz="2000" b="1" strike="noStrike" spc="-1" dirty="0">
                <a:solidFill>
                  <a:srgbClr val="000000"/>
                </a:solidFill>
                <a:latin typeface="Georgia"/>
                <a:ea typeface="DejaVu Sans"/>
              </a:rPr>
              <a:t>β</a:t>
            </a:r>
            <a:r>
              <a:rPr lang="fr-FR" sz="2000" b="1" strike="noStrike" spc="-1" dirty="0" err="1">
                <a:solidFill>
                  <a:srgbClr val="000000"/>
                </a:solidFill>
                <a:latin typeface="Georgia"/>
                <a:ea typeface="DejaVu Sans"/>
              </a:rPr>
              <a:t>έρνησης</a:t>
            </a:r>
            <a:r>
              <a:rPr lang="fr-FR" sz="2000" b="1" strike="noStrike" spc="-1" dirty="0">
                <a:solidFill>
                  <a:srgbClr val="000000"/>
                </a:solidFill>
                <a:latin typeface="Georgia"/>
                <a:ea typeface="DejaVu Sans"/>
              </a:rPr>
              <a:t> </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λέον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άλλους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τομείς</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ολιτικής</a:t>
            </a:r>
            <a:r>
              <a:rPr lang="fr-FR" sz="2000" b="0" strike="noStrike" spc="-1" dirty="0">
                <a:solidFill>
                  <a:srgbClr val="000000"/>
                </a:solidFill>
                <a:latin typeface="Georgia"/>
                <a:ea typeface="DejaVu Sans"/>
              </a:rPr>
              <a:t>, </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έρ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των</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ολιτικών</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ενι</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ί</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ς</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γοράς</a:t>
            </a:r>
            <a:r>
              <a:rPr lang="fr-FR" sz="2000" b="1" strike="noStrike" spc="-1" dirty="0">
                <a:solidFill>
                  <a:srgbClr val="000000"/>
                </a:solidFill>
                <a:latin typeface="Georgia"/>
                <a:ea typeface="DejaVu Sans"/>
              </a:rPr>
              <a:t>, </a:t>
            </a:r>
            <a:r>
              <a:rPr lang="el-GR" sz="2000" b="1" strike="noStrike" spc="-1" dirty="0">
                <a:solidFill>
                  <a:srgbClr val="000000"/>
                </a:solidFill>
                <a:latin typeface="Georgia"/>
                <a:ea typeface="DejaVu Sans"/>
              </a:rPr>
              <a:t>δηλαδή στις νέες πολιτικές</a:t>
            </a:r>
            <a:r>
              <a:rPr lang="fr-FR" sz="2000" b="1" strike="noStrike" spc="-1" dirty="0">
                <a:solidFill>
                  <a:srgbClr val="000000"/>
                </a:solidFill>
                <a:latin typeface="Georgia"/>
                <a:ea typeface="DejaVu Sans"/>
              </a:rPr>
              <a:t>; </a:t>
            </a:r>
            <a:endParaRPr lang="el-GR" sz="2000" b="1" strike="noStrike" spc="-1" dirty="0">
              <a:solidFill>
                <a:srgbClr val="000000"/>
              </a:solidFill>
              <a:latin typeface="Georgia"/>
              <a:ea typeface="DejaVu Sans"/>
            </a:endParaRPr>
          </a:p>
          <a:p>
            <a:pPr marL="1080">
              <a:lnSpc>
                <a:spcPct val="80000"/>
              </a:lnSpc>
              <a:spcBef>
                <a:spcPts val="249"/>
              </a:spcBef>
              <a:buClr>
                <a:srgbClr val="08A1D9"/>
              </a:buClr>
            </a:pPr>
            <a:endParaRPr lang="el-GR" sz="2000" b="1" strike="noStrike" spc="-1" dirty="0">
              <a:solidFill>
                <a:srgbClr val="000000"/>
              </a:solidFill>
              <a:latin typeface="Georgia"/>
              <a:ea typeface="DejaVu Sans"/>
            </a:endParaRPr>
          </a:p>
          <a:p>
            <a:pPr marL="343980" indent="-342900">
              <a:lnSpc>
                <a:spcPct val="80000"/>
              </a:lnSpc>
              <a:spcBef>
                <a:spcPts val="249"/>
              </a:spcBef>
              <a:buClr>
                <a:srgbClr val="08A1D9"/>
              </a:buClr>
              <a:buFont typeface="Wingdings" pitchFamily="2" charset="2"/>
              <a:buChar char="§"/>
            </a:pPr>
            <a:r>
              <a:rPr lang="el-GR" sz="2000" b="1" spc="-1" dirty="0">
                <a:solidFill>
                  <a:srgbClr val="000000"/>
                </a:solidFill>
                <a:latin typeface="Georgia"/>
                <a:ea typeface="DejaVu Sans"/>
              </a:rPr>
              <a:t>Η </a:t>
            </a:r>
            <a:r>
              <a:rPr lang="el-GR" sz="2000" b="1" spc="-1" dirty="0" err="1">
                <a:solidFill>
                  <a:srgbClr val="000000"/>
                </a:solidFill>
                <a:latin typeface="Georgia"/>
                <a:ea typeface="DejaVu Sans"/>
              </a:rPr>
              <a:t>διεθνοπο</a:t>
            </a:r>
            <a:r>
              <a:rPr lang="fr-FR" sz="2000" b="1" spc="-1" dirty="0" err="1">
                <a:solidFill>
                  <a:srgbClr val="000000"/>
                </a:solidFill>
                <a:latin typeface="Georgia"/>
                <a:ea typeface="DejaVu Sans"/>
              </a:rPr>
              <a:t>ί</a:t>
            </a:r>
            <a:r>
              <a:rPr lang="el-GR" sz="2000" b="1" spc="-1" dirty="0" err="1">
                <a:solidFill>
                  <a:srgbClr val="000000"/>
                </a:solidFill>
                <a:latin typeface="Georgia"/>
                <a:ea typeface="DejaVu Sans"/>
              </a:rPr>
              <a:t>ηση</a:t>
            </a:r>
            <a:r>
              <a:rPr lang="el-GR" sz="2000" b="1" spc="-1" dirty="0">
                <a:solidFill>
                  <a:srgbClr val="000000"/>
                </a:solidFill>
                <a:latin typeface="Georgia"/>
                <a:ea typeface="DejaVu Sans"/>
              </a:rPr>
              <a:t> των δημόσιων πολιτικών δημιουργεί ένα υπερεθνικό πεδίο ρύθμισης (π.χ. κλιματική πολιτική, πανδημική πολιτική, πολιτικές ασφάλειας, ψηφιακή πολιτική</a:t>
            </a:r>
            <a:r>
              <a:rPr lang="en-US" sz="2000" b="1" spc="-1" dirty="0">
                <a:solidFill>
                  <a:srgbClr val="000000"/>
                </a:solidFill>
                <a:latin typeface="Georgia"/>
                <a:ea typeface="DejaVu Sans"/>
              </a:rPr>
              <a:t>, </a:t>
            </a:r>
            <a:r>
              <a:rPr lang="el-GR" sz="2000" b="1" spc="-1" dirty="0">
                <a:solidFill>
                  <a:srgbClr val="000000"/>
                </a:solidFill>
                <a:latin typeface="Georgia"/>
                <a:ea typeface="DejaVu Sans"/>
              </a:rPr>
              <a:t>πολιτική αμυντικών επενδύσεων </a:t>
            </a:r>
            <a:r>
              <a:rPr lang="el-GR" sz="2000" b="1" spc="-1" dirty="0" err="1">
                <a:solidFill>
                  <a:srgbClr val="000000"/>
                </a:solidFill>
                <a:latin typeface="Georgia"/>
                <a:ea typeface="DejaVu Sans"/>
              </a:rPr>
              <a:t>κτλ</a:t>
            </a:r>
            <a:r>
              <a:rPr lang="el-GR" sz="2000" b="1" spc="-1" dirty="0">
                <a:solidFill>
                  <a:srgbClr val="000000"/>
                </a:solidFill>
                <a:latin typeface="Georgia"/>
                <a:ea typeface="DejaVu Sans"/>
              </a:rPr>
              <a:t>).</a:t>
            </a:r>
          </a:p>
          <a:p>
            <a:pPr marL="1080">
              <a:lnSpc>
                <a:spcPct val="80000"/>
              </a:lnSpc>
              <a:spcBef>
                <a:spcPts val="249"/>
              </a:spcBef>
              <a:buClr>
                <a:srgbClr val="08A1D9"/>
              </a:buClr>
            </a:pPr>
            <a:endParaRPr lang="el-GR" sz="2000" b="1" spc="-1" dirty="0">
              <a:solidFill>
                <a:srgbClr val="000000"/>
              </a:solidFill>
              <a:latin typeface="Georgia"/>
              <a:ea typeface="DejaVu Sans"/>
            </a:endParaRPr>
          </a:p>
          <a:p>
            <a:pPr marL="343980" indent="-342900">
              <a:lnSpc>
                <a:spcPct val="80000"/>
              </a:lnSpc>
              <a:spcBef>
                <a:spcPts val="249"/>
              </a:spcBef>
              <a:buClr>
                <a:srgbClr val="08A1D9"/>
              </a:buClr>
              <a:buFont typeface="Wingdings" pitchFamily="2" charset="2"/>
              <a:buChar char="§"/>
            </a:pPr>
            <a:r>
              <a:rPr lang="el-GR" sz="2000" b="1" strike="noStrike" spc="-1" dirty="0">
                <a:solidFill>
                  <a:srgbClr val="000000"/>
                </a:solidFill>
                <a:latin typeface="Georgia"/>
                <a:ea typeface="DejaVu Sans"/>
              </a:rPr>
              <a:t>Πέραν του επίσημου συστήματος διαμοιρασμού της εξουσίας (σύμφωνα με τις Συνθήκες και τις εθνικές έννομες τάξεις) διευρύνεται η διαχείριση </a:t>
            </a:r>
            <a:r>
              <a:rPr lang="el-GR" sz="2000" b="1" u="sng" strike="noStrike" spc="-1" dirty="0">
                <a:solidFill>
                  <a:srgbClr val="000000"/>
                </a:solidFill>
                <a:latin typeface="Georgia"/>
                <a:ea typeface="DejaVu Sans"/>
              </a:rPr>
              <a:t>μη κοινοτικών πολιτικών μέσω ρύθμισης</a:t>
            </a:r>
            <a:r>
              <a:rPr lang="el-GR" sz="2000" b="1" strike="noStrike" spc="-1" dirty="0">
                <a:solidFill>
                  <a:srgbClr val="000000"/>
                </a:solidFill>
                <a:latin typeface="Georgia"/>
                <a:ea typeface="DejaVu Sans"/>
              </a:rPr>
              <a:t>.</a:t>
            </a:r>
            <a:endParaRPr lang="fr-FR" sz="2000" b="1" strike="noStrike" spc="-1" dirty="0">
              <a:solidFill>
                <a:srgbClr val="000000"/>
              </a:solidFill>
              <a:latin typeface="Georgia"/>
              <a:ea typeface="DejaVu Sans"/>
            </a:endParaRPr>
          </a:p>
          <a:p>
            <a:pPr marL="457560" indent="-456480">
              <a:lnSpc>
                <a:spcPct val="80000"/>
              </a:lnSpc>
              <a:spcBef>
                <a:spcPts val="249"/>
              </a:spcBef>
              <a:buClr>
                <a:srgbClr val="08A1D9"/>
              </a:buClr>
              <a:buFont typeface="Arial"/>
              <a:buAutoNum type="arabicPeriod"/>
            </a:pPr>
            <a:endParaRPr lang="fr-FR" sz="2000" b="1" strike="noStrike" spc="-1" dirty="0">
              <a:solidFill>
                <a:srgbClr val="000000"/>
              </a:solidFill>
              <a:latin typeface="Georgia"/>
              <a:ea typeface="DejaVu Sans"/>
            </a:endParaRPr>
          </a:p>
          <a:p>
            <a:pPr marL="457560" indent="-456480">
              <a:lnSpc>
                <a:spcPct val="80000"/>
              </a:lnSpc>
              <a:spcBef>
                <a:spcPts val="249"/>
              </a:spcBef>
              <a:buClr>
                <a:srgbClr val="08A1D9"/>
              </a:buClr>
              <a:buFont typeface="Arial"/>
              <a:buAutoNum type="arabicPeriod"/>
            </a:pPr>
            <a:endParaRPr lang="fr-FR" sz="2000" b="0" strike="noStrike" spc="-1" dirty="0">
              <a:highlight>
                <a:srgbClr val="FFFF00"/>
              </a:highlight>
              <a:latin typeface="Arial"/>
            </a:endParaRPr>
          </a:p>
        </p:txBody>
      </p:sp>
      <p:sp>
        <p:nvSpPr>
          <p:cNvPr id="93"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C7A1436-0719-4E7B-AFF5-AE0D1D2F7DC3}" type="slidenum">
              <a:rPr lang="fr-FR" sz="1490" b="0" strike="noStrike" spc="-1">
                <a:solidFill>
                  <a:srgbClr val="FFFFFF"/>
                </a:solidFill>
                <a:latin typeface="Georgia"/>
                <a:ea typeface="DejaVu Sans"/>
              </a:rPr>
              <a:t>2</a:t>
            </a:fld>
            <a:endParaRPr lang="fr-FR" sz="1490" b="0" strike="noStrike" spc="-1">
              <a:latin typeface="Arial"/>
            </a:endParaRPr>
          </a:p>
        </p:txBody>
      </p:sp>
    </p:spTree>
  </p:cSld>
  <p:clrMapOvr>
    <a:masterClrMapping/>
  </p:clrMapOvr>
  <p:transition spd="slow">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3" y="325422"/>
            <a:ext cx="8036778" cy="808898"/>
          </a:xfrm>
        </p:spPr>
        <p:txBody>
          <a:bodyPr>
            <a:noAutofit/>
          </a:bodyPr>
          <a:lstStyle/>
          <a:p>
            <a:r>
              <a:rPr lang="el-GR" sz="2000" dirty="0"/>
              <a:t>Στατιστικά στοιχεία ανάπτυξης των ομάδων εμπειρογνωμόνων στην </a:t>
            </a:r>
            <a:r>
              <a:rPr lang="el-GR" sz="2000" dirty="0" err="1"/>
              <a:t>Ευρ</a:t>
            </a:r>
            <a:r>
              <a:rPr lang="el-GR" sz="2000" dirty="0"/>
              <a:t>. Επιτροπή (</a:t>
            </a:r>
            <a:r>
              <a:rPr lang="en-US" sz="2000" dirty="0">
                <a:solidFill>
                  <a:schemeClr val="accent1">
                    <a:lumMod val="50000"/>
                  </a:schemeClr>
                </a:solidFill>
              </a:rPr>
              <a:t>Commission expert groups</a:t>
            </a:r>
            <a:r>
              <a:rPr lang="el-GR" sz="2400" dirty="0"/>
              <a:t>)</a:t>
            </a:r>
            <a:endParaRPr lang="en-US" sz="2400" dirty="0"/>
          </a:p>
        </p:txBody>
      </p:sp>
      <p:sp>
        <p:nvSpPr>
          <p:cNvPr id="3" name="Content Placeholder 2"/>
          <p:cNvSpPr>
            <a:spLocks noGrp="1"/>
          </p:cNvSpPr>
          <p:nvPr>
            <p:ph idx="1"/>
          </p:nvPr>
        </p:nvSpPr>
        <p:spPr>
          <a:xfrm>
            <a:off x="846773" y="1412112"/>
            <a:ext cx="8036779" cy="5542790"/>
          </a:xfrm>
        </p:spPr>
        <p:txBody>
          <a:bodyPr>
            <a:normAutofit fontScale="85000" lnSpcReduction="20000"/>
          </a:bodyPr>
          <a:lstStyle/>
          <a:p>
            <a:pPr marL="0" indent="0" algn="ctr">
              <a:buNone/>
            </a:pPr>
            <a:r>
              <a:rPr lang="el-GR" dirty="0">
                <a:solidFill>
                  <a:schemeClr val="accent1">
                    <a:lumMod val="50000"/>
                  </a:schemeClr>
                </a:solidFill>
              </a:rPr>
              <a:t>Ένα μεγάλο φάσμα ενδιαφερομένων συμμετέχει στις ομάδες αυτές</a:t>
            </a:r>
            <a:r>
              <a:rPr lang="fr-FR" dirty="0">
                <a:solidFill>
                  <a:schemeClr val="accent1">
                    <a:lumMod val="50000"/>
                  </a:schemeClr>
                </a:solidFill>
              </a:rPr>
              <a:t>:</a:t>
            </a:r>
            <a:r>
              <a:rPr lang="en-US" dirty="0">
                <a:solidFill>
                  <a:schemeClr val="accent1">
                    <a:lumMod val="50000"/>
                  </a:schemeClr>
                </a:solidFill>
              </a:rPr>
              <a:t> </a:t>
            </a:r>
            <a:r>
              <a:rPr lang="el-GR" dirty="0">
                <a:solidFill>
                  <a:schemeClr val="accent1">
                    <a:lumMod val="50000"/>
                  </a:schemeClr>
                </a:solidFill>
              </a:rPr>
              <a:t>στελέχη των εθνικών διοικήσεων, βιομήχανοι, ηγέτες επιχειρήσεων, επιστήμονες, πανεπιστημιακοί, συνδικαλιστές, εκπρόσωποι ΜΚΟ, εκπρόσωποι κοινωνικών ομάδων κτλ.</a:t>
            </a:r>
            <a:endParaRPr lang="el-GR" dirty="0"/>
          </a:p>
          <a:p>
            <a:pPr>
              <a:buFont typeface="Wingdings" panose="05000000000000000000" pitchFamily="2" charset="2"/>
              <a:buChar char="q"/>
            </a:pPr>
            <a:r>
              <a:rPr lang="el-GR" dirty="0"/>
              <a:t> </a:t>
            </a:r>
            <a:r>
              <a:rPr lang="en-US" dirty="0"/>
              <a:t>1975</a:t>
            </a:r>
            <a:r>
              <a:rPr lang="fr-FR" dirty="0"/>
              <a:t>: </a:t>
            </a:r>
            <a:r>
              <a:rPr lang="en-US" dirty="0"/>
              <a:t>537 </a:t>
            </a:r>
            <a:r>
              <a:rPr lang="el-GR" dirty="0"/>
              <a:t>ομάδες εμπειρογνωμόνων</a:t>
            </a:r>
            <a:r>
              <a:rPr lang="en-US" dirty="0"/>
              <a:t> </a:t>
            </a:r>
            <a:endParaRPr lang="el-GR" dirty="0"/>
          </a:p>
          <a:p>
            <a:pPr>
              <a:buFont typeface="Wingdings" panose="05000000000000000000" pitchFamily="2" charset="2"/>
              <a:buChar char="q"/>
            </a:pPr>
            <a:r>
              <a:rPr lang="el-GR" dirty="0"/>
              <a:t> </a:t>
            </a:r>
            <a:r>
              <a:rPr lang="en-US" dirty="0"/>
              <a:t>1990</a:t>
            </a:r>
            <a:r>
              <a:rPr lang="fr-FR" dirty="0"/>
              <a:t>:</a:t>
            </a:r>
            <a:r>
              <a:rPr lang="en-US" dirty="0"/>
              <a:t> 602</a:t>
            </a:r>
            <a:r>
              <a:rPr lang="el-GR" dirty="0"/>
              <a:t> </a:t>
            </a:r>
            <a:r>
              <a:rPr lang="en-US" dirty="0"/>
              <a:t>(</a:t>
            </a:r>
            <a:r>
              <a:rPr lang="en-US" dirty="0" err="1"/>
              <a:t>Wessels</a:t>
            </a:r>
            <a:r>
              <a:rPr lang="en-US" dirty="0"/>
              <a:t> 1998), </a:t>
            </a:r>
            <a:endParaRPr lang="el-GR" dirty="0"/>
          </a:p>
          <a:p>
            <a:pPr>
              <a:buFont typeface="Wingdings" panose="05000000000000000000" pitchFamily="2" charset="2"/>
              <a:buChar char="q"/>
            </a:pPr>
            <a:r>
              <a:rPr lang="el-GR" dirty="0"/>
              <a:t> </a:t>
            </a:r>
            <a:r>
              <a:rPr lang="en-US" dirty="0"/>
              <a:t>2003</a:t>
            </a:r>
            <a:r>
              <a:rPr lang="fr-FR" dirty="0"/>
              <a:t>:</a:t>
            </a:r>
            <a:r>
              <a:rPr lang="en-US" dirty="0"/>
              <a:t> 851 (Larsson 2003)</a:t>
            </a:r>
            <a:endParaRPr lang="el-GR" dirty="0"/>
          </a:p>
          <a:p>
            <a:pPr>
              <a:buFont typeface="Wingdings" panose="05000000000000000000" pitchFamily="2" charset="2"/>
              <a:buChar char="q"/>
            </a:pPr>
            <a:r>
              <a:rPr lang="el-GR" b="1" dirty="0"/>
              <a:t> </a:t>
            </a:r>
            <a:r>
              <a:rPr lang="en-US" b="1" dirty="0"/>
              <a:t>2007</a:t>
            </a:r>
            <a:r>
              <a:rPr lang="fr-FR" b="1" dirty="0"/>
              <a:t>:</a:t>
            </a:r>
            <a:r>
              <a:rPr lang="en-US" b="1" dirty="0"/>
              <a:t> 1237 (</a:t>
            </a:r>
            <a:r>
              <a:rPr lang="en-US" b="1" dirty="0" err="1"/>
              <a:t>Gornitzka</a:t>
            </a:r>
            <a:r>
              <a:rPr lang="en-US" b="1" dirty="0"/>
              <a:t> and Sverdrup 2008)</a:t>
            </a:r>
            <a:endParaRPr lang="el-GR" b="1" dirty="0"/>
          </a:p>
          <a:p>
            <a:pPr>
              <a:buFont typeface="Wingdings" panose="05000000000000000000" pitchFamily="2" charset="2"/>
              <a:buChar char="q"/>
            </a:pPr>
            <a:r>
              <a:rPr lang="el-GR" b="1" dirty="0"/>
              <a:t>2021</a:t>
            </a:r>
            <a:r>
              <a:rPr lang="fr-FR" b="1" dirty="0"/>
              <a:t> :</a:t>
            </a:r>
            <a:r>
              <a:rPr lang="en-US" b="1" dirty="0"/>
              <a:t> 710 (</a:t>
            </a:r>
            <a:r>
              <a:rPr lang="el-GR" b="1" dirty="0"/>
              <a:t>Μητρώο – </a:t>
            </a:r>
            <a:r>
              <a:rPr lang="en-US" b="1" dirty="0"/>
              <a:t>register of expert groups, </a:t>
            </a:r>
            <a:r>
              <a:rPr lang="el-GR" b="1" dirty="0"/>
              <a:t>δημιουργείται το 2005</a:t>
            </a:r>
            <a:r>
              <a:rPr lang="en-US" b="1" dirty="0"/>
              <a:t>).</a:t>
            </a:r>
            <a:endParaRPr lang="el-GR" b="1" dirty="0"/>
          </a:p>
          <a:p>
            <a:pPr marL="0" indent="0">
              <a:buNone/>
            </a:pPr>
            <a:r>
              <a:rPr lang="el-GR" dirty="0"/>
              <a:t> Παρατηρείται </a:t>
            </a:r>
            <a:r>
              <a:rPr lang="el-GR" b="1" dirty="0"/>
              <a:t>μια μείωση του αριθμού των ομάδων από το 2006 </a:t>
            </a:r>
            <a:r>
              <a:rPr lang="el-GR" dirty="0"/>
              <a:t>και μετά στο πλαίσιο ενός εσωτερικού </a:t>
            </a:r>
            <a:r>
              <a:rPr lang="el-GR" dirty="0" err="1"/>
              <a:t>εξορθολογισμού</a:t>
            </a:r>
            <a:r>
              <a:rPr lang="el-GR" dirty="0"/>
              <a:t> και της μείωσης των </a:t>
            </a:r>
            <a:r>
              <a:rPr lang="el-GR" dirty="0" err="1"/>
              <a:t>γραφειοκρατικ</a:t>
            </a:r>
            <a:r>
              <a:rPr lang="en-US" dirty="0" err="1"/>
              <a:t>ώ</a:t>
            </a:r>
            <a:r>
              <a:rPr lang="el-GR" dirty="0"/>
              <a:t>ν </a:t>
            </a:r>
            <a:r>
              <a:rPr lang="el-GR" dirty="0" err="1"/>
              <a:t>εμποδιών</a:t>
            </a:r>
            <a:r>
              <a:rPr lang="el-GR" dirty="0"/>
              <a:t> στη δράση </a:t>
            </a:r>
            <a:r>
              <a:rPr lang="en-US" dirty="0"/>
              <a:t>(cut red tape</a:t>
            </a:r>
            <a:r>
              <a:rPr lang="el-GR" dirty="0"/>
              <a:t>, κυρίως οι Βρετανοί ήταν οι πρώτοι θιασώτες αυτής της αντίληψης που ασπάστηκε η </a:t>
            </a:r>
            <a:r>
              <a:rPr lang="el-GR" dirty="0" err="1"/>
              <a:t>Ευρ</a:t>
            </a:r>
            <a:r>
              <a:rPr lang="el-GR" dirty="0"/>
              <a:t>. Επιτροπή</a:t>
            </a:r>
            <a:r>
              <a:rPr lang="en-US" dirty="0"/>
              <a:t>)</a:t>
            </a:r>
            <a:r>
              <a:rPr lang="el-GR" dirty="0"/>
              <a:t> που παρουσιάστηκε ως μια μεταρρύθμιση για την ενίσχυση της διαφάνειας, αλλά που εξυπηρετεί όμως και την μείωση των ρυθμιστικών ελέγχων στους δρώντες της αγοράς. </a:t>
            </a:r>
          </a:p>
          <a:p>
            <a:pPr marL="0" indent="0">
              <a:buNone/>
            </a:pPr>
            <a:r>
              <a:rPr lang="el-GR" dirty="0" err="1"/>
              <a:t>Παρ’όλα</a:t>
            </a:r>
            <a:r>
              <a:rPr lang="el-GR" dirty="0"/>
              <a:t> αυτά οι αριθμοί παραμένουν μεγάλοι και ο ρόλος αυτών των ομάδων ασύμμετρα σημαντικός.</a:t>
            </a:r>
          </a:p>
          <a:p>
            <a:pPr marL="0" indent="0">
              <a:buNone/>
            </a:pPr>
            <a:endParaRPr lang="el-GR" b="1" dirty="0">
              <a:effectLst>
                <a:outerShdw blurRad="38100" dist="38100" dir="2700000" algn="tl">
                  <a:srgbClr val="000000">
                    <a:alpha val="43137"/>
                  </a:srgbClr>
                </a:outerShdw>
              </a:effectLst>
            </a:endParaRPr>
          </a:p>
          <a:p>
            <a:pPr>
              <a:buFont typeface="Wingdings" panose="05000000000000000000" pitchFamily="2" charset="2"/>
              <a:buChar char="q"/>
            </a:pPr>
            <a:r>
              <a:rPr lang="en-US" dirty="0"/>
              <a:t>Treaty of Amsterdam 1997</a:t>
            </a:r>
            <a:r>
              <a:rPr lang="el-GR" dirty="0"/>
              <a:t>, </a:t>
            </a:r>
            <a:r>
              <a:rPr lang="en-US" dirty="0"/>
              <a:t>Protocol 7 requiring the Commission to ‘</a:t>
            </a:r>
            <a:r>
              <a:rPr lang="en-US" b="1" i="1" dirty="0"/>
              <a:t>consult widely before proposing legislation</a:t>
            </a:r>
            <a:r>
              <a:rPr lang="en-US" i="1" dirty="0"/>
              <a:t> and, wherever appropriate, publish consultation documents</a:t>
            </a:r>
            <a:r>
              <a:rPr lang="en-US" dirty="0"/>
              <a:t>’. </a:t>
            </a:r>
            <a:endParaRPr lang="el-GR" dirty="0"/>
          </a:p>
          <a:p>
            <a:endParaRPr lang="el-GR" dirty="0"/>
          </a:p>
          <a:p>
            <a:endParaRPr lang="fr-FR" dirty="0"/>
          </a:p>
        </p:txBody>
      </p:sp>
    </p:spTree>
    <p:extLst>
      <p:ext uri="{BB962C8B-B14F-4D97-AF65-F5344CB8AC3E}">
        <p14:creationId xmlns:p14="http://schemas.microsoft.com/office/powerpoint/2010/main" val="168273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2D3368C-9261-C040-7088-77B2AE9E6FF4}"/>
              </a:ext>
            </a:extLst>
          </p:cNvPr>
          <p:cNvGraphicFramePr>
            <a:graphicFrameLocks noGrp="1"/>
          </p:cNvGraphicFramePr>
          <p:nvPr/>
        </p:nvGraphicFramePr>
        <p:xfrm>
          <a:off x="1901825" y="1363851"/>
          <a:ext cx="6283325" cy="4420793"/>
        </p:xfrm>
        <a:graphic>
          <a:graphicData uri="http://schemas.openxmlformats.org/drawingml/2006/table">
            <a:tbl>
              <a:tblPr firstRow="1" firstCol="1" bandRow="1">
                <a:tableStyleId>{5C22544A-7EE6-4342-B048-85BDC9FD1C3A}</a:tableStyleId>
              </a:tblPr>
              <a:tblGrid>
                <a:gridCol w="5600700">
                  <a:extLst>
                    <a:ext uri="{9D8B030D-6E8A-4147-A177-3AD203B41FA5}">
                      <a16:colId xmlns:a16="http://schemas.microsoft.com/office/drawing/2014/main" val="2751521941"/>
                    </a:ext>
                  </a:extLst>
                </a:gridCol>
                <a:gridCol w="682625">
                  <a:extLst>
                    <a:ext uri="{9D8B030D-6E8A-4147-A177-3AD203B41FA5}">
                      <a16:colId xmlns:a16="http://schemas.microsoft.com/office/drawing/2014/main" val="570953338"/>
                    </a:ext>
                  </a:extLst>
                </a:gridCol>
              </a:tblGrid>
              <a:tr h="899240">
                <a:tc gridSpan="2">
                  <a:txBody>
                    <a:bodyPr/>
                    <a:lstStyle/>
                    <a:p>
                      <a:pPr>
                        <a:lnSpc>
                          <a:spcPct val="107000"/>
                        </a:lnSpc>
                        <a:spcAft>
                          <a:spcPts val="800"/>
                        </a:spcAft>
                      </a:pPr>
                      <a:r>
                        <a:rPr lang="el-GR" sz="1600" dirty="0">
                          <a:effectLst/>
                        </a:rPr>
                        <a:t>Ομάδες Εμπειρογνωμόνων της Επιτροπής (ενεργές)</a:t>
                      </a:r>
                      <a:endParaRPr lang="en-US" sz="1600" dirty="0">
                        <a:effectLst/>
                      </a:endParaRPr>
                    </a:p>
                    <a:p>
                      <a:pPr>
                        <a:lnSpc>
                          <a:spcPct val="107000"/>
                        </a:lnSpc>
                        <a:spcAft>
                          <a:spcPts val="800"/>
                        </a:spcAft>
                      </a:pPr>
                      <a:r>
                        <a:rPr lang="el-GR" sz="1600" b="1" i="1" u="sng" kern="1200" dirty="0">
                          <a:solidFill>
                            <a:schemeClr val="lt1"/>
                          </a:solidFill>
                          <a:effectLst/>
                          <a:latin typeface="+mn-lt"/>
                          <a:ea typeface="+mn-ea"/>
                          <a:cs typeface="+mn-cs"/>
                        </a:rPr>
                        <a:t>(«ανεξάρτητοι» εξωτερικοί </a:t>
                      </a:r>
                      <a:r>
                        <a:rPr lang="el-GR" sz="1600" b="1" i="1" u="sng" kern="1200" dirty="0" err="1">
                          <a:solidFill>
                            <a:schemeClr val="lt1"/>
                          </a:solidFill>
                          <a:effectLst/>
                          <a:latin typeface="+mn-lt"/>
                          <a:ea typeface="+mn-ea"/>
                          <a:cs typeface="+mn-cs"/>
                        </a:rPr>
                        <a:t>experts</a:t>
                      </a:r>
                      <a:r>
                        <a:rPr lang="el-GR" sz="1600" b="1" i="1" u="sng" kern="1200" dirty="0">
                          <a:solidFill>
                            <a:schemeClr val="lt1"/>
                          </a:solidFill>
                          <a:effectLst/>
                          <a:latin typeface="+mn-lt"/>
                          <a:ea typeface="+mn-ea"/>
                          <a:cs typeface="+mn-cs"/>
                        </a:rPr>
                        <a:t> που λειτουργούν συμβουλευτικά)</a:t>
                      </a:r>
                      <a:r>
                        <a:rPr lang="en-GR" sz="1600" dirty="0">
                          <a:effectLst/>
                        </a:rPr>
                        <a:t> </a:t>
                      </a:r>
                    </a:p>
                    <a:p>
                      <a:pPr marL="0" marR="0" lvl="0" indent="0" algn="l" defTabSz="1007943" rtl="0" eaLnBrk="1" fontAlgn="auto" latinLnBrk="0" hangingPunct="1">
                        <a:lnSpc>
                          <a:spcPct val="107000"/>
                        </a:lnSpc>
                        <a:spcBef>
                          <a:spcPts val="0"/>
                        </a:spcBef>
                        <a:spcAft>
                          <a:spcPts val="800"/>
                        </a:spcAft>
                        <a:buClrTx/>
                        <a:buSzTx/>
                        <a:buFontTx/>
                        <a:buNone/>
                        <a:tabLst/>
                        <a:defRPr/>
                      </a:pPr>
                      <a:r>
                        <a:rPr lang="el-GR" sz="1984" b="1" kern="1200" dirty="0">
                          <a:solidFill>
                            <a:schemeClr val="lt1"/>
                          </a:solidFill>
                          <a:effectLst/>
                          <a:latin typeface="+mn-lt"/>
                          <a:ea typeface="+mn-ea"/>
                          <a:cs typeface="+mn-cs"/>
                        </a:rPr>
                        <a:t>Στοιχεία από το Μητρώο Ομάδων Εμπειρογνωμόνων της Επιτροπής </a:t>
                      </a:r>
                      <a:endParaRPr lang="en-GR" sz="1984" b="1" kern="1200" dirty="0">
                        <a:solidFill>
                          <a:schemeClr val="lt1"/>
                        </a:solidFill>
                        <a:effectLst/>
                        <a:latin typeface="+mn-lt"/>
                        <a:ea typeface="+mn-ea"/>
                        <a:cs typeface="+mn-cs"/>
                      </a:endParaRPr>
                    </a:p>
                    <a:p>
                      <a:pPr>
                        <a:lnSpc>
                          <a:spcPct val="107000"/>
                        </a:lnSpc>
                        <a:spcAft>
                          <a:spcPts val="800"/>
                        </a:spcAft>
                      </a:pP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R"/>
                    </a:p>
                  </a:txBody>
                  <a:tcPr/>
                </a:tc>
                <a:extLst>
                  <a:ext uri="{0D108BD9-81ED-4DB2-BD59-A6C34878D82A}">
                    <a16:rowId xmlns:a16="http://schemas.microsoft.com/office/drawing/2014/main" val="2481556878"/>
                  </a:ext>
                </a:extLst>
              </a:tr>
              <a:tr h="899240">
                <a:tc>
                  <a:txBody>
                    <a:bodyPr/>
                    <a:lstStyle/>
                    <a:p>
                      <a:pPr>
                        <a:lnSpc>
                          <a:spcPct val="107000"/>
                        </a:lnSpc>
                        <a:spcAft>
                          <a:spcPts val="800"/>
                        </a:spcAft>
                      </a:pPr>
                      <a:r>
                        <a:rPr lang="el-GR" sz="1600">
                          <a:effectLst/>
                        </a:rPr>
                        <a:t>Μόνιμες ομάδες</a:t>
                      </a:r>
                      <a:endParaRPr lang="en-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515</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735535"/>
                  </a:ext>
                </a:extLst>
              </a:tr>
              <a:tr h="899240">
                <a:tc>
                  <a:txBody>
                    <a:bodyPr/>
                    <a:lstStyle/>
                    <a:p>
                      <a:pPr>
                        <a:lnSpc>
                          <a:spcPct val="107000"/>
                        </a:lnSpc>
                        <a:spcAft>
                          <a:spcPts val="800"/>
                        </a:spcAft>
                      </a:pPr>
                      <a:r>
                        <a:rPr lang="el-GR" sz="1600">
                          <a:effectLst/>
                        </a:rPr>
                        <a:t>Έκτακτες ομάδες</a:t>
                      </a:r>
                      <a:endParaRPr lang="en-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195</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4864455"/>
                  </a:ext>
                </a:extLst>
              </a:tr>
              <a:tr h="899240">
                <a:tc>
                  <a:txBody>
                    <a:bodyPr/>
                    <a:lstStyle/>
                    <a:p>
                      <a:pPr>
                        <a:lnSpc>
                          <a:spcPct val="107000"/>
                        </a:lnSpc>
                        <a:spcAft>
                          <a:spcPts val="800"/>
                        </a:spcAft>
                      </a:pPr>
                      <a:r>
                        <a:rPr lang="el-GR" sz="1600" dirty="0">
                          <a:effectLst/>
                        </a:rPr>
                        <a:t>Σύνολο</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dirty="0">
                          <a:effectLst/>
                        </a:rPr>
                        <a:t>710</a:t>
                      </a:r>
                      <a:endParaRPr lang="en-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34305"/>
                  </a:ext>
                </a:extLst>
              </a:tr>
            </a:tbl>
          </a:graphicData>
        </a:graphic>
      </p:graphicFrame>
    </p:spTree>
    <p:extLst>
      <p:ext uri="{BB962C8B-B14F-4D97-AF65-F5344CB8AC3E}">
        <p14:creationId xmlns:p14="http://schemas.microsoft.com/office/powerpoint/2010/main" val="413118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73" y="645092"/>
            <a:ext cx="8036778" cy="1033237"/>
          </a:xfrm>
        </p:spPr>
        <p:txBody>
          <a:bodyPr>
            <a:noAutofit/>
          </a:bodyPr>
          <a:lstStyle/>
          <a:p>
            <a:r>
              <a:rPr lang="el-GR" sz="2000" dirty="0"/>
              <a:t>Η αποδυνάμωση της νομοθετικής διακυβέρνησης έναντι της ρυθμιστικής διακυβέρνησης σε θεσμικό επίπεδο</a:t>
            </a:r>
            <a:endParaRPr lang="en-US" sz="2000" dirty="0"/>
          </a:p>
        </p:txBody>
      </p:sp>
      <p:sp>
        <p:nvSpPr>
          <p:cNvPr id="3" name="Content Placeholder 2"/>
          <p:cNvSpPr>
            <a:spLocks noGrp="1"/>
          </p:cNvSpPr>
          <p:nvPr>
            <p:ph idx="1"/>
          </p:nvPr>
        </p:nvSpPr>
        <p:spPr>
          <a:xfrm>
            <a:off x="846773" y="1851950"/>
            <a:ext cx="8036779" cy="5102952"/>
          </a:xfrm>
        </p:spPr>
        <p:txBody>
          <a:bodyPr>
            <a:normAutofit fontScale="70000" lnSpcReduction="20000"/>
          </a:bodyPr>
          <a:lstStyle/>
          <a:p>
            <a:pPr>
              <a:buFont typeface="Wingdings" panose="05000000000000000000" pitchFamily="2" charset="2"/>
              <a:buChar char="q"/>
            </a:pPr>
            <a:r>
              <a:rPr lang="el-GR" sz="1700" dirty="0"/>
              <a:t> Η συνήθης νομοθετική διαδικασία και η συρρίκνωση της εθνικής κοινοβουλευτικής </a:t>
            </a:r>
            <a:r>
              <a:rPr lang="el-GR" sz="1700" dirty="0" err="1"/>
              <a:t>νομοπαραγωγικής</a:t>
            </a:r>
            <a:r>
              <a:rPr lang="el-GR" sz="1700" dirty="0"/>
              <a:t> διαδικασίας.</a:t>
            </a:r>
          </a:p>
          <a:p>
            <a:pPr>
              <a:buFont typeface="Wingdings" panose="05000000000000000000" pitchFamily="2" charset="2"/>
              <a:buChar char="q"/>
            </a:pPr>
            <a:r>
              <a:rPr lang="el-GR" sz="1700" dirty="0"/>
              <a:t>Η θεσμική οριοθέτηση της </a:t>
            </a:r>
            <a:r>
              <a:rPr lang="el-GR" sz="1700" dirty="0" err="1"/>
              <a:t>Ευρ</a:t>
            </a:r>
            <a:r>
              <a:rPr lang="el-GR" sz="1700" dirty="0"/>
              <a:t>. Επιτροπής</a:t>
            </a:r>
          </a:p>
          <a:p>
            <a:pPr lvl="1">
              <a:buFont typeface="Wingdings" panose="05000000000000000000" pitchFamily="2" charset="2"/>
              <a:buChar char="ü"/>
            </a:pPr>
            <a:r>
              <a:rPr lang="el-GR" sz="1700" dirty="0"/>
              <a:t>Γενικότερα η σταδιακή παρακμή της </a:t>
            </a:r>
            <a:r>
              <a:rPr lang="el-GR" sz="1700" b="1" dirty="0"/>
              <a:t>κοινοτικής μεθόδου</a:t>
            </a:r>
            <a:r>
              <a:rPr lang="fr-FR" sz="1700" b="1" dirty="0"/>
              <a:t> </a:t>
            </a:r>
            <a:r>
              <a:rPr lang="fr-FR" sz="1700" dirty="0"/>
              <a:t>(</a:t>
            </a:r>
            <a:r>
              <a:rPr lang="fr-FR" sz="1700" dirty="0" err="1"/>
              <a:t>Ponzano</a:t>
            </a:r>
            <a:r>
              <a:rPr lang="fr-FR" sz="1700" dirty="0"/>
              <a:t>:</a:t>
            </a:r>
            <a:r>
              <a:rPr lang="el-GR" sz="1700" dirty="0"/>
              <a:t> </a:t>
            </a:r>
            <a:r>
              <a:rPr lang="fr-FR" sz="1700" dirty="0"/>
              <a:t>2012) </a:t>
            </a:r>
            <a:r>
              <a:rPr lang="el-GR" sz="1700" dirty="0"/>
              <a:t>(η αντίληψη διακυβέρνησης της Επιτροπής το 2001 με την Λευκή βίβλο)</a:t>
            </a:r>
            <a:endParaRPr lang="fr-FR" sz="1700" dirty="0"/>
          </a:p>
          <a:p>
            <a:pPr lvl="1">
              <a:buFont typeface="Wingdings" panose="05000000000000000000" pitchFamily="2" charset="2"/>
              <a:buChar char="ü"/>
            </a:pPr>
            <a:r>
              <a:rPr lang="el-GR" sz="1700" dirty="0"/>
              <a:t>Η </a:t>
            </a:r>
            <a:r>
              <a:rPr lang="el-GR" sz="1700" b="1" dirty="0"/>
              <a:t>νομοθετική πρωτοβουλία της </a:t>
            </a:r>
            <a:r>
              <a:rPr lang="el-GR" sz="1700" b="1" dirty="0" err="1"/>
              <a:t>Ευρ</a:t>
            </a:r>
            <a:r>
              <a:rPr lang="el-GR" sz="1700" b="1" dirty="0"/>
              <a:t>. Επιτροπής </a:t>
            </a:r>
            <a:r>
              <a:rPr lang="el-GR" sz="1700" dirty="0"/>
              <a:t>και η μείωση της ισχύς της λόγω της εξάπλωσης της συνήθους νομοθετικής διαδικασίας</a:t>
            </a:r>
          </a:p>
          <a:p>
            <a:pPr lvl="1">
              <a:buFont typeface="Wingdings" panose="05000000000000000000" pitchFamily="2" charset="2"/>
              <a:buChar char="ü"/>
            </a:pPr>
            <a:r>
              <a:rPr lang="fr-FR" sz="1700" dirty="0"/>
              <a:t> </a:t>
            </a:r>
            <a:r>
              <a:rPr lang="el-GR" sz="1700" dirty="0"/>
              <a:t>Σημαντικό μέρος της νομοθεσίας αποφασίζεται μέσω των </a:t>
            </a:r>
            <a:r>
              <a:rPr lang="el-GR" sz="1700" b="1" dirty="0"/>
              <a:t>άτυπων τριμερών διαλόγων </a:t>
            </a:r>
            <a:r>
              <a:rPr lang="el-GR" sz="1700" dirty="0"/>
              <a:t>(</a:t>
            </a:r>
            <a:r>
              <a:rPr lang="en-US" sz="1700" dirty="0" err="1"/>
              <a:t>trilogues</a:t>
            </a:r>
            <a:r>
              <a:rPr lang="el-GR" sz="1700" dirty="0"/>
              <a:t>) που πραγματοποιούνται κεκλεισμένων των θυρών και με τη συμμετοχή ενός πολύ μικρού αριθμού των εκπροσώπων από τα τρία κύρια θεσμικά όργανα. </a:t>
            </a:r>
            <a:r>
              <a:rPr lang="el-GR" sz="1700" b="1" dirty="0"/>
              <a:t>Υιοθέτηση του 80</a:t>
            </a:r>
            <a:r>
              <a:rPr lang="fr-FR" sz="1700" b="1" dirty="0"/>
              <a:t> %</a:t>
            </a:r>
            <a:r>
              <a:rPr lang="el-GR" sz="1700" b="1" dirty="0"/>
              <a:t>  της νομοθεσίας στην πρώτη ανάγνωση.</a:t>
            </a:r>
          </a:p>
          <a:p>
            <a:pPr lvl="1">
              <a:buFont typeface="Wingdings" panose="05000000000000000000" pitchFamily="2" charset="2"/>
              <a:buChar char="ü"/>
            </a:pPr>
            <a:r>
              <a:rPr lang="el-GR" sz="1700" dirty="0"/>
              <a:t>  Με την Συνθήκη της Λισαβόνας ενίσχυση του εκτελεστικού ρόλου της Επιτροπής μέσω της </a:t>
            </a:r>
            <a:r>
              <a:rPr lang="el-GR" sz="1700" dirty="0" err="1"/>
              <a:t>Επιτροπολογίας</a:t>
            </a:r>
            <a:r>
              <a:rPr lang="el-GR" sz="1700" dirty="0"/>
              <a:t>.</a:t>
            </a:r>
          </a:p>
          <a:p>
            <a:pPr lvl="1">
              <a:buFont typeface="Wingdings" panose="05000000000000000000" pitchFamily="2" charset="2"/>
              <a:buChar char="ü"/>
            </a:pPr>
            <a:r>
              <a:rPr lang="el-GR" sz="1700" dirty="0"/>
              <a:t>Με την Συνθήκη της Λισαβόνας εισαγωγή των </a:t>
            </a:r>
            <a:r>
              <a:rPr lang="el-GR" sz="1700" dirty="0" err="1"/>
              <a:t>κατ΄εξουσιοδότηση</a:t>
            </a:r>
            <a:r>
              <a:rPr lang="el-GR" sz="1700" dirty="0"/>
              <a:t> πράξεων με τις οποίες η Επιτροπή εξειδικεύει το περιεχόμενο της βασικής νομοθεσίας (ένας εκτελεστικός θεσμός ως ‘</a:t>
            </a:r>
            <a:r>
              <a:rPr lang="el-GR" sz="1700" dirty="0" err="1"/>
              <a:t>οιονεί</a:t>
            </a:r>
            <a:r>
              <a:rPr lang="el-GR" sz="1700" dirty="0"/>
              <a:t> νομοθέτης’).</a:t>
            </a:r>
          </a:p>
          <a:p>
            <a:pPr marL="166326" lvl="1" indent="0">
              <a:buNone/>
            </a:pPr>
            <a:endParaRPr lang="el-GR" sz="1700" dirty="0"/>
          </a:p>
          <a:p>
            <a:pPr>
              <a:buFont typeface="Wingdings" panose="05000000000000000000" pitchFamily="2" charset="2"/>
              <a:buChar char="q"/>
            </a:pPr>
            <a:r>
              <a:rPr lang="el-GR" sz="1700" dirty="0"/>
              <a:t> Η ενδυνάμωση του ρόλου της ΕΚΤ</a:t>
            </a:r>
          </a:p>
          <a:p>
            <a:pPr lvl="1">
              <a:buFont typeface="Wingdings" panose="05000000000000000000" pitchFamily="2" charset="2"/>
              <a:buChar char="ü"/>
            </a:pPr>
            <a:r>
              <a:rPr lang="el-GR" sz="1700" dirty="0"/>
              <a:t> Η αυξανόμενη ανεξαρτησία των εθνικών κεντρικών τραπεζών</a:t>
            </a:r>
          </a:p>
          <a:p>
            <a:pPr lvl="1">
              <a:buFont typeface="Wingdings" panose="05000000000000000000" pitchFamily="2" charset="2"/>
              <a:buChar char="ü"/>
            </a:pPr>
            <a:r>
              <a:rPr lang="el-GR" sz="1700" dirty="0"/>
              <a:t> Το εξαιρετικό καθεστώς που χορηγεί η Συνθήκη του Μάαστριχτ στην ΕΚΤ</a:t>
            </a:r>
            <a:r>
              <a:rPr lang="fr-FR" sz="1700" dirty="0"/>
              <a:t>: </a:t>
            </a:r>
            <a:r>
              <a:rPr lang="el-GR" sz="1700" dirty="0"/>
              <a:t>η Τράπεζα είναι σε θέση να εκδίδει κανονισμούς (πχ σχετικά με τη χρηματοπιστωτική εποπτεία) που γίνονται ευρωπαϊκοί και εισάγονται στις εθνικές έννομες τάξεις, χωρίς τη συμμετοχή ευρωπαίων νομοθετών ή εθνικών κοινοβουλίων.</a:t>
            </a:r>
          </a:p>
          <a:p>
            <a:pPr marL="333375" lvl="1" indent="-285750">
              <a:buFont typeface="Wingdings" pitchFamily="2" charset="2"/>
              <a:buChar char="q"/>
            </a:pPr>
            <a:r>
              <a:rPr lang="el-GR" sz="1700" b="0" i="0" dirty="0">
                <a:solidFill>
                  <a:srgbClr val="22262A"/>
                </a:solidFill>
                <a:effectLst/>
              </a:rPr>
              <a:t>Η έννοια της επικουρικότητας είναι μία έννοια ιστορικά συνυφασμένη τόσο με το κανονικό δίκαιο της Καθολικής Εκκλησίας όσο και με τις πλέον φιλελεύθερες απόψεις ως προς τη σχέση κράτους και οικονομίας με στόχο τη </a:t>
            </a:r>
            <a:r>
              <a:rPr lang="el-GR" sz="1700" b="1" i="0" dirty="0">
                <a:solidFill>
                  <a:srgbClr val="22262A"/>
                </a:solidFill>
                <a:effectLst/>
              </a:rPr>
              <a:t>συρρίκνωση των κρατικών λειτουργιών υπέρ της αγοράς</a:t>
            </a:r>
            <a:r>
              <a:rPr lang="el-GR" sz="1700" b="0" i="0" dirty="0">
                <a:solidFill>
                  <a:srgbClr val="22262A"/>
                </a:solidFill>
                <a:effectLst/>
              </a:rPr>
              <a:t>. Σε ευρωπαϊκό επίπεδο, η αρχή της επικουρικότητας, μετά το Μάαστριχτ, επιχειρείται να χρησιμοποιηθεί ως </a:t>
            </a:r>
            <a:r>
              <a:rPr lang="el-GR" sz="1700" b="1" i="0" dirty="0">
                <a:solidFill>
                  <a:srgbClr val="22262A"/>
                </a:solidFill>
                <a:effectLst/>
              </a:rPr>
              <a:t>μέθοδος περιορισμού των κοινοτικών πολιτικών αλλά και των κοινοτικών χρηματοδοτήσεων</a:t>
            </a:r>
            <a:endParaRPr lang="el-GR" sz="1700" b="1" dirty="0"/>
          </a:p>
          <a:p>
            <a:pPr>
              <a:buFont typeface="Wingdings" panose="05000000000000000000" pitchFamily="2" charset="2"/>
              <a:buChar char="Ø"/>
            </a:pPr>
            <a:endParaRPr lang="el-GR" dirty="0"/>
          </a:p>
          <a:p>
            <a:pPr>
              <a:buFont typeface="Wingdings" panose="05000000000000000000" pitchFamily="2" charset="2"/>
              <a:buChar char="Ø"/>
            </a:pPr>
            <a:endParaRPr lang="el-GR" dirty="0"/>
          </a:p>
          <a:p>
            <a:pPr marL="0" indent="0">
              <a:buNone/>
            </a:pPr>
            <a:endParaRPr lang="el-GR" dirty="0"/>
          </a:p>
          <a:p>
            <a:pPr>
              <a:buFont typeface="Wingdings" panose="05000000000000000000" pitchFamily="2" charset="2"/>
              <a:buChar char="Ø"/>
            </a:pPr>
            <a:endParaRPr lang="el-GR" dirty="0"/>
          </a:p>
        </p:txBody>
      </p:sp>
    </p:spTree>
    <p:extLst>
      <p:ext uri="{BB962C8B-B14F-4D97-AF65-F5344CB8AC3E}">
        <p14:creationId xmlns:p14="http://schemas.microsoft.com/office/powerpoint/2010/main" val="26516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542880" y="633600"/>
            <a:ext cx="9074880" cy="4593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fontScale="77500" lnSpcReduction="20000"/>
          </a:bodyPr>
          <a:lstStyle/>
          <a:p>
            <a:pPr>
              <a:lnSpc>
                <a:spcPct val="100000"/>
              </a:lnSpc>
            </a:pPr>
            <a:r>
              <a:rPr lang="fr-FR" sz="3600" b="0" strike="noStrike" spc="-1">
                <a:solidFill>
                  <a:srgbClr val="434342"/>
                </a:solidFill>
                <a:latin typeface="Trebuchet MS"/>
                <a:ea typeface="DejaVu Sans"/>
              </a:rPr>
              <a:t>Ο ρόλος της τεχνοκρατίας στην ΕΕ</a:t>
            </a:r>
            <a:endParaRPr lang="fr-FR" sz="3600" b="0" strike="noStrike" spc="-1">
              <a:latin typeface="Arial"/>
            </a:endParaRPr>
          </a:p>
        </p:txBody>
      </p:sp>
      <p:sp>
        <p:nvSpPr>
          <p:cNvPr id="154" name="CustomShape 2"/>
          <p:cNvSpPr/>
          <p:nvPr/>
        </p:nvSpPr>
        <p:spPr>
          <a:xfrm>
            <a:off x="517680" y="1184400"/>
            <a:ext cx="8314560" cy="51393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216000" indent="-215280">
              <a:lnSpc>
                <a:spcPct val="80000"/>
              </a:lnSpc>
              <a:spcBef>
                <a:spcPts val="300"/>
              </a:spcBef>
              <a:buClr>
                <a:srgbClr val="08A1D9"/>
              </a:buClr>
              <a:buFont typeface="Wingdings" charset="2"/>
              <a:buChar char=""/>
            </a:pP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μεγάλη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λειτουργική</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ιτ</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γή</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εξειδίκευσης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τεχνογνωσί</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ς</a:t>
            </a:r>
            <a:r>
              <a:rPr lang="fr-FR" sz="1800" b="0" strike="noStrike" spc="-1" dirty="0">
                <a:solidFill>
                  <a:srgbClr val="000000"/>
                </a:solidFill>
                <a:latin typeface="Georgia"/>
                <a:ea typeface="DejaVu Sans"/>
              </a:rPr>
              <a:t> – </a:t>
            </a:r>
            <a:r>
              <a:rPr lang="fr-FR" sz="1800" b="0" strike="noStrike" spc="-1" dirty="0" err="1">
                <a:solidFill>
                  <a:srgbClr val="000000"/>
                </a:solidFill>
                <a:latin typeface="Georgia"/>
                <a:ea typeface="DejaVu Sans"/>
              </a:rPr>
              <a:t>θόλωμ</a:t>
            </a:r>
            <a:r>
              <a:rPr lang="fr-FR" sz="1800" b="0" strike="noStrike" spc="-1" dirty="0">
                <a:solidFill>
                  <a:srgbClr val="000000"/>
                </a:solidFill>
                <a:latin typeface="Georgia"/>
                <a:ea typeface="DejaVu Sans"/>
              </a:rPr>
              <a:t>α </a:t>
            </a:r>
            <a:r>
              <a:rPr lang="fr-FR" sz="1800" b="0" strike="noStrike" spc="-1" dirty="0" err="1">
                <a:solidFill>
                  <a:srgbClr val="000000"/>
                </a:solidFill>
                <a:latin typeface="Georgia"/>
                <a:ea typeface="DejaVu Sans"/>
              </a:rPr>
              <a:t>του</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κλ</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σικού</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δι</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χωρισμού</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των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εξουσιών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τά</a:t>
            </a:r>
            <a:r>
              <a:rPr lang="fr-FR" sz="1800" b="0" strike="noStrike" spc="-1" dirty="0">
                <a:solidFill>
                  <a:srgbClr val="000000"/>
                </a:solidFill>
                <a:latin typeface="Georgia"/>
                <a:ea typeface="DejaVu Sans"/>
              </a:rPr>
              <a:t> Montesquieu α</a:t>
            </a:r>
            <a:r>
              <a:rPr lang="fr-FR" sz="1800" b="0" strike="noStrike" spc="-1" dirty="0" err="1">
                <a:solidFill>
                  <a:srgbClr val="000000"/>
                </a:solidFill>
                <a:latin typeface="Georgia"/>
                <a:ea typeface="DejaVu Sans"/>
              </a:rPr>
              <a:t>φού</a:t>
            </a:r>
            <a:r>
              <a:rPr lang="fr-FR" sz="1800" b="0"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οι</a:t>
            </a:r>
            <a:r>
              <a:rPr lang="fr-FR" sz="1800" b="1" strike="noStrike" spc="-1" dirty="0">
                <a:solidFill>
                  <a:srgbClr val="000000"/>
                </a:solidFill>
                <a:latin typeface="Georgia"/>
                <a:ea typeface="DejaVu Sans"/>
              </a:rPr>
              <a:t> «α</a:t>
            </a:r>
            <a:r>
              <a:rPr lang="fr-FR" sz="1800" b="1" strike="noStrike" spc="-1" dirty="0" err="1">
                <a:solidFill>
                  <a:srgbClr val="000000"/>
                </a:solidFill>
                <a:latin typeface="Georgia"/>
                <a:ea typeface="DejaVu Sans"/>
              </a:rPr>
              <a:t>νεξάρτητοι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ρυθμιστικοί</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θεσμοί</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statutory</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regulation</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συγκεντρώνουν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τρί</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είδη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εξουσιών</a:t>
            </a:r>
            <a:r>
              <a:rPr lang="fr-FR" sz="1800" b="1" strike="noStrike" spc="-1" dirty="0">
                <a:solidFill>
                  <a:srgbClr val="000000"/>
                </a:solidFill>
                <a:latin typeface="Georgia"/>
                <a:ea typeface="DejaVu Sans"/>
              </a:rPr>
              <a:t>.</a:t>
            </a:r>
            <a:endParaRPr lang="fr-FR" sz="1800" b="0" strike="noStrike" spc="-1" dirty="0">
              <a:latin typeface="Arial"/>
            </a:endParaRPr>
          </a:p>
          <a:p>
            <a:pPr marL="216000" indent="-215280">
              <a:lnSpc>
                <a:spcPct val="80000"/>
              </a:lnSpc>
              <a:spcBef>
                <a:spcPts val="300"/>
              </a:spcBef>
              <a:buClr>
                <a:srgbClr val="08A1D9"/>
              </a:buClr>
              <a:buFont typeface="Wingdings" charset="2"/>
              <a:buChar char=""/>
            </a:pPr>
            <a:r>
              <a:rPr lang="fr-FR" sz="1800" b="0" strike="noStrike" spc="-1" dirty="0" err="1">
                <a:solidFill>
                  <a:srgbClr val="000000"/>
                </a:solidFill>
                <a:latin typeface="Georgia"/>
                <a:ea typeface="DejaVu Sans"/>
              </a:rPr>
              <a:t>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δύν</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μη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θεσμικής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τεχνικής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εμ</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ειρογνωμοσύνης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ως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κινητήριος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μοχλός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κοινωνικής</a:t>
            </a:r>
            <a:r>
              <a:rPr lang="fr-FR" sz="1800" b="0" strike="noStrike" spc="-1" dirty="0">
                <a:solidFill>
                  <a:srgbClr val="000000"/>
                </a:solidFill>
                <a:latin typeface="Georgia"/>
                <a:ea typeface="DejaVu Sans"/>
              </a:rPr>
              <a:t> β</a:t>
            </a:r>
            <a:r>
              <a:rPr lang="fr-FR" sz="1800" b="0" strike="noStrike" spc="-1" dirty="0" err="1">
                <a:solidFill>
                  <a:srgbClr val="000000"/>
                </a:solidFill>
                <a:latin typeface="Georgia"/>
                <a:ea typeface="DejaVu Sans"/>
              </a:rPr>
              <a:t>ελτίωσης</a:t>
            </a:r>
            <a:r>
              <a:rPr lang="fr-FR" sz="1800" b="0" strike="noStrike" spc="-1" dirty="0">
                <a:solidFill>
                  <a:srgbClr val="000000"/>
                </a:solidFill>
                <a:latin typeface="Georgia"/>
                <a:ea typeface="DejaVu Sans"/>
              </a:rPr>
              <a:t> [# </a:t>
            </a:r>
            <a:r>
              <a:rPr lang="fr-FR" sz="1800" b="0" strike="noStrike" spc="-1" dirty="0" err="1">
                <a:solidFill>
                  <a:srgbClr val="000000"/>
                </a:solidFill>
                <a:latin typeface="Georgia"/>
                <a:ea typeface="DejaVu Sans"/>
              </a:rPr>
              <a:t>Γρ</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φειοκρ</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τί</a:t>
            </a:r>
            <a:r>
              <a:rPr lang="fr-FR" sz="1800" b="0" strike="noStrike" spc="-1" dirty="0">
                <a:solidFill>
                  <a:srgbClr val="000000"/>
                </a:solidFill>
                <a:latin typeface="Georgia"/>
                <a:ea typeface="DejaVu Sans"/>
              </a:rPr>
              <a:t>α </a:t>
            </a:r>
            <a:r>
              <a:rPr lang="fr-FR" sz="1800" b="0" strike="noStrike" spc="-1" dirty="0" err="1">
                <a:solidFill>
                  <a:srgbClr val="000000"/>
                </a:solidFill>
                <a:latin typeface="Georgia"/>
                <a:ea typeface="DejaVu Sans"/>
              </a:rPr>
              <a:t>γενικού</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χ</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ρ</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κτήρ</a:t>
            </a:r>
            <a:r>
              <a:rPr lang="fr-FR" sz="1800" b="0" strike="noStrike" spc="-1" dirty="0">
                <a:solidFill>
                  <a:srgbClr val="000000"/>
                </a:solidFill>
                <a:latin typeface="Georgia"/>
                <a:ea typeface="DejaVu Sans"/>
              </a:rPr>
              <a:t>α].</a:t>
            </a:r>
            <a:endParaRPr lang="fr-FR" sz="1800" b="0" strike="noStrike" spc="-1" dirty="0">
              <a:latin typeface="Arial"/>
            </a:endParaRPr>
          </a:p>
          <a:p>
            <a:pPr marL="216000" indent="-215280">
              <a:lnSpc>
                <a:spcPct val="80000"/>
              </a:lnSpc>
              <a:spcBef>
                <a:spcPts val="300"/>
              </a:spcBef>
              <a:buClr>
                <a:srgbClr val="08A1D9"/>
              </a:buClr>
              <a:buFont typeface="Wingdings" charset="2"/>
              <a:buChar char=""/>
            </a:pPr>
            <a:r>
              <a:rPr lang="fr-FR" sz="1800" b="1" strike="noStrike" spc="-1" dirty="0" err="1">
                <a:solidFill>
                  <a:srgbClr val="000000"/>
                </a:solidFill>
                <a:latin typeface="Georgia"/>
                <a:ea typeface="DejaVu Sans"/>
              </a:rPr>
              <a:t>Ποιος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ελέγχει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την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a:t>
            </a:r>
            <a:r>
              <a:rPr lang="fr-FR" sz="1800" b="1" strike="noStrike" spc="-1" dirty="0">
                <a:solidFill>
                  <a:srgbClr val="000000"/>
                </a:solidFill>
                <a:latin typeface="Georgia"/>
                <a:ea typeface="DejaVu Sans"/>
              </a:rPr>
              <a:t>π</a:t>
            </a:r>
            <a:r>
              <a:rPr lang="fr-FR" sz="1800" b="1" strike="noStrike" spc="-1" dirty="0" err="1">
                <a:solidFill>
                  <a:srgbClr val="000000"/>
                </a:solidFill>
                <a:latin typeface="Georgia"/>
                <a:ea typeface="DejaVu Sans"/>
              </a:rPr>
              <a:t>ιτρο</a:t>
            </a:r>
            <a:r>
              <a:rPr lang="fr-FR" sz="1800" b="1" strike="noStrike" spc="-1" dirty="0">
                <a:solidFill>
                  <a:srgbClr val="000000"/>
                </a:solidFill>
                <a:latin typeface="Georgia"/>
                <a:ea typeface="DejaVu Sans"/>
              </a:rPr>
              <a:t>π</a:t>
            </a:r>
            <a:r>
              <a:rPr lang="fr-FR" sz="1800" b="1" strike="noStrike" spc="-1" dirty="0" err="1">
                <a:solidFill>
                  <a:srgbClr val="000000"/>
                </a:solidFill>
                <a:latin typeface="Georgia"/>
                <a:ea typeface="DejaVu Sans"/>
              </a:rPr>
              <a:t>ή</a:t>
            </a:r>
            <a:r>
              <a:rPr lang="el-GR" sz="1800" b="1" strike="noStrike" spc="-1" dirty="0">
                <a:solidFill>
                  <a:srgbClr val="000000"/>
                </a:solidFill>
                <a:latin typeface="Georgia"/>
                <a:ea typeface="DejaVu Sans"/>
              </a:rPr>
              <a:t> και τις τεχνοκρατικές δομές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ιτρο</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ή</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υ</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όλογη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στο</a:t>
            </a:r>
            <a:r>
              <a:rPr lang="fr-FR" sz="1800" b="0" strike="noStrike" spc="-1" dirty="0">
                <a:solidFill>
                  <a:srgbClr val="000000"/>
                </a:solidFill>
                <a:latin typeface="Georgia"/>
                <a:ea typeface="DejaVu Sans"/>
              </a:rPr>
              <a:t> ΕΚ (</a:t>
            </a:r>
            <a:r>
              <a:rPr lang="fr-FR" sz="1800" b="0" strike="noStrike" spc="-1" dirty="0" err="1">
                <a:solidFill>
                  <a:srgbClr val="000000"/>
                </a:solidFill>
                <a:latin typeface="Georgia"/>
                <a:ea typeface="DejaVu Sans"/>
              </a:rPr>
              <a:t>ερωτήσεις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ευρω</a:t>
            </a:r>
            <a:r>
              <a:rPr lang="fr-FR" sz="1800" b="0" strike="noStrike" spc="-1" dirty="0">
                <a:solidFill>
                  <a:srgbClr val="000000"/>
                </a:solidFill>
                <a:latin typeface="Georgia"/>
                <a:ea typeface="DejaVu Sans"/>
              </a:rPr>
              <a:t>β</a:t>
            </a:r>
            <a:r>
              <a:rPr lang="fr-FR" sz="1800" b="0" strike="noStrike" spc="-1" dirty="0" err="1">
                <a:solidFill>
                  <a:srgbClr val="000000"/>
                </a:solidFill>
                <a:latin typeface="Georgia"/>
                <a:ea typeface="DejaVu Sans"/>
              </a:rPr>
              <a:t>ουλευτών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Εκθέσεις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ιτρο</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ής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στο</a:t>
            </a:r>
            <a:r>
              <a:rPr lang="fr-FR" sz="1800" b="0" strike="noStrike" spc="-1" dirty="0">
                <a:solidFill>
                  <a:srgbClr val="000000"/>
                </a:solidFill>
                <a:latin typeface="Georgia"/>
                <a:ea typeface="DejaVu Sans"/>
              </a:rPr>
              <a:t> ΕΚ, </a:t>
            </a:r>
            <a:r>
              <a:rPr lang="fr-FR" sz="1800" b="0" strike="noStrike" spc="-1" dirty="0" err="1">
                <a:solidFill>
                  <a:srgbClr val="000000"/>
                </a:solidFill>
                <a:latin typeface="Georgia"/>
                <a:ea typeface="DejaVu Sans"/>
              </a:rPr>
              <a:t>Egeberg</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Gornitzka</a:t>
            </a:r>
            <a:r>
              <a:rPr lang="fr-FR" sz="1800" b="0" strike="noStrike" spc="-1" dirty="0">
                <a:solidFill>
                  <a:srgbClr val="000000"/>
                </a:solidFill>
                <a:latin typeface="Georgia"/>
                <a:ea typeface="DejaVu Sans"/>
              </a:rPr>
              <a:t>, Trondal:2014).</a:t>
            </a:r>
            <a:endParaRPr lang="fr-FR" sz="1800" b="0" strike="noStrike" spc="-1" dirty="0">
              <a:latin typeface="Arial"/>
            </a:endParaRPr>
          </a:p>
          <a:p>
            <a:pPr>
              <a:lnSpc>
                <a:spcPct val="80000"/>
              </a:lnSpc>
              <a:spcBef>
                <a:spcPts val="300"/>
              </a:spcBef>
            </a:pPr>
            <a:r>
              <a:rPr lang="fr-FR" sz="1800" b="0" strike="noStrike" spc="-1" dirty="0">
                <a:solidFill>
                  <a:srgbClr val="000000"/>
                </a:solidFill>
                <a:latin typeface="Georgia"/>
                <a:ea typeface="DejaVu Sans"/>
              </a:rPr>
              <a:t> </a:t>
            </a:r>
            <a:endParaRPr lang="fr-FR" sz="1800" b="0" strike="noStrike" spc="-1" dirty="0">
              <a:latin typeface="Arial"/>
            </a:endParaRPr>
          </a:p>
          <a:p>
            <a:pPr>
              <a:lnSpc>
                <a:spcPct val="80000"/>
              </a:lnSpc>
              <a:spcBef>
                <a:spcPts val="300"/>
              </a:spcBef>
            </a:pPr>
            <a:r>
              <a:rPr lang="fr-FR" sz="1800" b="1" strike="noStrike" spc="-1" dirty="0" err="1">
                <a:solidFill>
                  <a:srgbClr val="FF0000"/>
                </a:solidFill>
                <a:latin typeface="Georgia"/>
                <a:ea typeface="DejaVu Sans"/>
              </a:rPr>
              <a:t>Ανοιχτά</a:t>
            </a:r>
            <a:r>
              <a:rPr lang="fr-FR" sz="1800" b="1" strike="noStrike" spc="-1" dirty="0">
                <a:solidFill>
                  <a:srgbClr val="FF0000"/>
                </a:solidFill>
                <a:latin typeface="Georgia"/>
                <a:ea typeface="DejaVu Sans"/>
              </a:rPr>
              <a:t> </a:t>
            </a:r>
            <a:r>
              <a:rPr lang="fr-FR" sz="1800" b="1" strike="noStrike" spc="-1" dirty="0" err="1">
                <a:solidFill>
                  <a:srgbClr val="FF0000"/>
                </a:solidFill>
                <a:latin typeface="Georgia"/>
                <a:ea typeface="DejaVu Sans"/>
              </a:rPr>
              <a:t>ερωτήμ</a:t>
            </a:r>
            <a:r>
              <a:rPr lang="fr-FR" sz="1800" b="1" strike="noStrike" spc="-1" dirty="0">
                <a:solidFill>
                  <a:srgbClr val="FF0000"/>
                </a:solidFill>
                <a:latin typeface="Georgia"/>
                <a:ea typeface="DejaVu Sans"/>
              </a:rPr>
              <a:t>α</a:t>
            </a:r>
            <a:r>
              <a:rPr lang="fr-FR" sz="1800" b="1" strike="noStrike" spc="-1" dirty="0" err="1">
                <a:solidFill>
                  <a:srgbClr val="FF0000"/>
                </a:solidFill>
                <a:latin typeface="Georgia"/>
                <a:ea typeface="DejaVu Sans"/>
              </a:rPr>
              <a:t>τ</a:t>
            </a:r>
            <a:r>
              <a:rPr lang="fr-FR" sz="1800" b="1" strike="noStrike" spc="-1" dirty="0">
                <a:solidFill>
                  <a:srgbClr val="FF0000"/>
                </a:solidFill>
                <a:latin typeface="Georgia"/>
                <a:ea typeface="DejaVu Sans"/>
              </a:rPr>
              <a:t>α [</a:t>
            </a:r>
            <a:r>
              <a:rPr lang="fr-FR" sz="1800" b="0" strike="noStrike" spc="-1" dirty="0" err="1">
                <a:solidFill>
                  <a:srgbClr val="000000"/>
                </a:solidFill>
                <a:latin typeface="Georgia"/>
                <a:ea typeface="DejaVu Sans"/>
              </a:rPr>
              <a:t>Epistocracy</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rule</a:t>
            </a:r>
            <a:r>
              <a:rPr lang="fr-FR" sz="1800" b="0" strike="noStrike" spc="-1" dirty="0">
                <a:solidFill>
                  <a:srgbClr val="000000"/>
                </a:solidFill>
                <a:latin typeface="Georgia"/>
                <a:ea typeface="DejaVu Sans"/>
              </a:rPr>
              <a:t> of the </a:t>
            </a:r>
            <a:r>
              <a:rPr lang="fr-FR" sz="1800" b="0" strike="noStrike" spc="-1" dirty="0" err="1">
                <a:solidFill>
                  <a:srgbClr val="000000"/>
                </a:solidFill>
                <a:latin typeface="Georgia"/>
                <a:ea typeface="DejaVu Sans"/>
              </a:rPr>
              <a:t>knowers</a:t>
            </a:r>
            <a:r>
              <a:rPr lang="fr-FR" sz="1800" b="0" strike="noStrike" spc="-1" dirty="0">
                <a:solidFill>
                  <a:srgbClr val="000000"/>
                </a:solidFill>
                <a:latin typeface="Georgia"/>
                <a:ea typeface="DejaVu Sans"/>
              </a:rPr>
              <a:t>) – </a:t>
            </a:r>
            <a:r>
              <a:rPr lang="fr-FR" sz="1800" b="0" strike="noStrike" spc="-1" dirty="0" err="1">
                <a:solidFill>
                  <a:srgbClr val="000000"/>
                </a:solidFill>
                <a:latin typeface="Georgia"/>
                <a:ea typeface="DejaVu Sans"/>
              </a:rPr>
              <a:t>epistemic</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democracy</a:t>
            </a:r>
            <a:r>
              <a:rPr lang="fr-FR" sz="1800" b="1" strike="noStrike" spc="-1" dirty="0">
                <a:solidFill>
                  <a:srgbClr val="FF0000"/>
                </a:solidFill>
                <a:latin typeface="Georgia"/>
                <a:ea typeface="DejaVu Sans"/>
              </a:rPr>
              <a:t>]:   </a:t>
            </a:r>
            <a:endParaRPr lang="fr-FR" sz="1800" b="0" strike="noStrike" spc="-1" dirty="0">
              <a:latin typeface="Arial"/>
            </a:endParaRPr>
          </a:p>
          <a:p>
            <a:pPr marL="216000" indent="-215280">
              <a:lnSpc>
                <a:spcPct val="80000"/>
              </a:lnSpc>
              <a:spcBef>
                <a:spcPts val="300"/>
              </a:spcBef>
              <a:buClr>
                <a:srgbClr val="08A1D9"/>
              </a:buClr>
              <a:buFont typeface="Wingdings" charset="2"/>
              <a:buChar char=""/>
            </a:pPr>
            <a:r>
              <a:rPr lang="fr-FR" sz="1800" b="0" strike="noStrike" spc="-1" dirty="0">
                <a:solidFill>
                  <a:srgbClr val="000000"/>
                </a:solidFill>
                <a:latin typeface="Georgia"/>
                <a:ea typeface="DejaVu Sans"/>
              </a:rPr>
              <a:t> </a:t>
            </a:r>
            <a:endParaRPr lang="fr-FR" sz="1800" b="0" strike="noStrike" spc="-1" dirty="0">
              <a:latin typeface="Arial"/>
            </a:endParaRPr>
          </a:p>
          <a:p>
            <a:pPr marL="432000" lvl="1" indent="-215280">
              <a:lnSpc>
                <a:spcPct val="80000"/>
              </a:lnSpc>
              <a:spcBef>
                <a:spcPts val="300"/>
              </a:spcBef>
              <a:buClr>
                <a:srgbClr val="F96A1B"/>
              </a:buClr>
              <a:buFont typeface="Wingdings" charset="2"/>
              <a:buChar char=""/>
            </a:pPr>
            <a:r>
              <a:rPr lang="fr-FR" sz="1800" b="0" i="1" strike="noStrike" spc="-1" dirty="0" err="1">
                <a:solidFill>
                  <a:srgbClr val="000000"/>
                </a:solidFill>
                <a:latin typeface="Georgia"/>
                <a:ea typeface="DejaVu Sans"/>
              </a:rPr>
              <a:t>Οι</a:t>
            </a:r>
            <a:r>
              <a:rPr lang="fr-FR" sz="1800" b="0" i="1" strike="noStrike" spc="-1" dirty="0">
                <a:solidFill>
                  <a:srgbClr val="000000"/>
                </a:solidFill>
                <a:latin typeface="Georgia"/>
                <a:ea typeface="DejaVu Sans"/>
              </a:rPr>
              <a:t> </a:t>
            </a:r>
            <a:r>
              <a:rPr lang="el-GR" sz="1800" b="0" i="1" strike="noStrike" spc="-1" dirty="0">
                <a:solidFill>
                  <a:srgbClr val="000000"/>
                </a:solidFill>
                <a:latin typeface="Georgia"/>
                <a:ea typeface="DejaVu Sans"/>
              </a:rPr>
              <a:t>μη-πλειοψηφικές </a:t>
            </a:r>
            <a:r>
              <a:rPr lang="fr-FR" sz="1800" b="0" i="1" strike="noStrike" spc="-1" dirty="0" err="1">
                <a:solidFill>
                  <a:srgbClr val="000000"/>
                </a:solidFill>
                <a:latin typeface="Georgia"/>
                <a:ea typeface="DejaVu Sans"/>
              </a:rPr>
              <a:t>Αρχές</a:t>
            </a:r>
            <a:r>
              <a:rPr lang="el-GR" i="1" spc="-1" dirty="0">
                <a:solidFill>
                  <a:srgbClr val="000000"/>
                </a:solidFill>
                <a:latin typeface="Georgia"/>
                <a:ea typeface="DejaVu Sans"/>
              </a:rPr>
              <a:t>/</a:t>
            </a:r>
            <a:r>
              <a:rPr lang="el-GR" i="1" spc="-1" dirty="0" err="1">
                <a:solidFill>
                  <a:srgbClr val="000000"/>
                </a:solidFill>
                <a:latin typeface="Georgia"/>
                <a:ea typeface="DejaVu Sans"/>
              </a:rPr>
              <a:t>Θεσμο</a:t>
            </a:r>
            <a:r>
              <a:rPr lang="fr-FR" i="1" spc="-1" dirty="0" err="1">
                <a:solidFill>
                  <a:srgbClr val="000000"/>
                </a:solidFill>
                <a:latin typeface="Georgia"/>
                <a:ea typeface="DejaVu Sans"/>
              </a:rPr>
              <a:t>ί</a:t>
            </a:r>
            <a:r>
              <a:rPr lang="el-GR" i="1" spc="-1" dirty="0">
                <a:solidFill>
                  <a:srgbClr val="000000"/>
                </a:solidFill>
                <a:latin typeface="Georgia"/>
                <a:ea typeface="DejaVu Sans"/>
              </a:rPr>
              <a:t> </a:t>
            </a:r>
            <a:r>
              <a:rPr lang="fr-FR" sz="1800" b="0" i="1" strike="noStrike" spc="-1" dirty="0">
                <a:solidFill>
                  <a:srgbClr val="000000"/>
                </a:solidFill>
                <a:latin typeface="Georgia"/>
                <a:ea typeface="DejaVu Sans"/>
              </a:rPr>
              <a:t>α</a:t>
            </a:r>
            <a:r>
              <a:rPr lang="fr-FR" sz="1800" b="0" i="1" strike="noStrike" spc="-1" dirty="0" err="1">
                <a:solidFill>
                  <a:srgbClr val="000000"/>
                </a:solidFill>
                <a:latin typeface="Georgia"/>
                <a:ea typeface="DejaVu Sans"/>
              </a:rPr>
              <a:t>ντι</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ροσω</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εύουν</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την</a:t>
            </a:r>
            <a:r>
              <a:rPr lang="fr-FR" sz="1800" b="0" i="1" strike="noStrike" spc="-1" dirty="0">
                <a:solidFill>
                  <a:srgbClr val="000000"/>
                </a:solidFill>
                <a:latin typeface="Georgia"/>
                <a:ea typeface="DejaVu Sans"/>
              </a:rPr>
              <a:t> «α</a:t>
            </a:r>
            <a:r>
              <a:rPr lang="fr-FR" sz="1800" b="0" i="1" strike="noStrike" spc="-1" dirty="0" err="1">
                <a:solidFill>
                  <a:srgbClr val="000000"/>
                </a:solidFill>
                <a:latin typeface="Georgia"/>
                <a:ea typeface="DejaVu Sans"/>
              </a:rPr>
              <a:t>νεξ</a:t>
            </a:r>
            <a:r>
              <a:rPr lang="fr-FR" sz="1800" b="0" i="1" strike="noStrike" spc="-1" dirty="0">
                <a:solidFill>
                  <a:srgbClr val="000000"/>
                </a:solidFill>
                <a:latin typeface="Georgia"/>
                <a:ea typeface="DejaVu Sans"/>
              </a:rPr>
              <a:t>α</a:t>
            </a:r>
            <a:r>
              <a:rPr lang="fr-FR" sz="1800" b="0" i="1" strike="noStrike" spc="-1" dirty="0" err="1">
                <a:solidFill>
                  <a:srgbClr val="000000"/>
                </a:solidFill>
                <a:latin typeface="Georgia"/>
                <a:ea typeface="DejaVu Sans"/>
              </a:rPr>
              <a:t>ρτησί</a:t>
            </a:r>
            <a:r>
              <a:rPr lang="fr-FR" sz="1800" b="0" i="1" strike="noStrike" spc="-1" dirty="0">
                <a:solidFill>
                  <a:srgbClr val="000000"/>
                </a:solidFill>
                <a:latin typeface="Georgia"/>
                <a:ea typeface="DejaVu Sans"/>
              </a:rPr>
              <a:t>α/α</a:t>
            </a:r>
            <a:r>
              <a:rPr lang="fr-FR" sz="1800" b="0" i="1" strike="noStrike" spc="-1" dirty="0" err="1">
                <a:solidFill>
                  <a:srgbClr val="000000"/>
                </a:solidFill>
                <a:latin typeface="Georgia"/>
                <a:ea typeface="DejaVu Sans"/>
              </a:rPr>
              <a:t>υτονομί</a:t>
            </a:r>
            <a:r>
              <a:rPr lang="fr-FR" sz="1800" b="0" i="1" strike="noStrike" spc="-1" dirty="0">
                <a:solidFill>
                  <a:srgbClr val="000000"/>
                </a:solidFill>
                <a:latin typeface="Georgia"/>
                <a:ea typeface="DejaVu Sans"/>
              </a:rPr>
              <a:t>α » ;</a:t>
            </a:r>
            <a:endParaRPr lang="fr-FR" sz="1800" b="0" strike="noStrike" spc="-1" dirty="0">
              <a:latin typeface="Arial"/>
            </a:endParaRPr>
          </a:p>
          <a:p>
            <a:pPr marL="432000" lvl="1" indent="-215280">
              <a:lnSpc>
                <a:spcPct val="80000"/>
              </a:lnSpc>
              <a:spcBef>
                <a:spcPts val="300"/>
              </a:spcBef>
              <a:buClr>
                <a:srgbClr val="F96A1B"/>
              </a:buClr>
              <a:buFont typeface="Wingdings" charset="2"/>
              <a:buChar char=""/>
            </a:pPr>
            <a:r>
              <a:rPr lang="fr-FR" sz="1800" b="0" i="1" strike="noStrike" spc="-1" dirty="0" err="1">
                <a:solidFill>
                  <a:srgbClr val="000000"/>
                </a:solidFill>
                <a:latin typeface="Georgia"/>
                <a:ea typeface="DejaVu Sans"/>
              </a:rPr>
              <a:t>Οι</a:t>
            </a:r>
            <a:r>
              <a:rPr lang="fr-FR" sz="1800" b="0" i="1" strike="noStrike" spc="-1" dirty="0">
                <a:solidFill>
                  <a:srgbClr val="000000"/>
                </a:solidFill>
                <a:latin typeface="Georgia"/>
                <a:ea typeface="DejaVu Sans"/>
              </a:rPr>
              <a:t> </a:t>
            </a:r>
            <a:r>
              <a:rPr lang="el-GR" i="1" spc="-1" dirty="0">
                <a:solidFill>
                  <a:srgbClr val="000000"/>
                </a:solidFill>
                <a:latin typeface="Georgia"/>
                <a:ea typeface="DejaVu Sans"/>
              </a:rPr>
              <a:t>μη-</a:t>
            </a:r>
            <a:r>
              <a:rPr lang="el-GR" i="1" spc="-1" dirty="0" err="1">
                <a:solidFill>
                  <a:srgbClr val="000000"/>
                </a:solidFill>
                <a:latin typeface="Georgia"/>
                <a:ea typeface="DejaVu Sans"/>
              </a:rPr>
              <a:t>πλειοψηφικ</a:t>
            </a:r>
            <a:r>
              <a:rPr lang="fr-FR" i="1" spc="-1" dirty="0" err="1">
                <a:solidFill>
                  <a:srgbClr val="000000"/>
                </a:solidFill>
                <a:latin typeface="Georgia"/>
                <a:ea typeface="DejaVu Sans"/>
              </a:rPr>
              <a:t>έ</a:t>
            </a:r>
            <a:r>
              <a:rPr lang="el-GR" i="1" spc="-1" dirty="0">
                <a:solidFill>
                  <a:srgbClr val="000000"/>
                </a:solidFill>
                <a:latin typeface="Georgia"/>
                <a:ea typeface="DejaVu Sans"/>
              </a:rPr>
              <a:t>ς Αρχές/ </a:t>
            </a:r>
            <a:r>
              <a:rPr lang="fr-FR" sz="1800" b="0" i="1" strike="noStrike" spc="-1" dirty="0" err="1">
                <a:solidFill>
                  <a:srgbClr val="000000"/>
                </a:solidFill>
                <a:latin typeface="Georgia"/>
                <a:ea typeface="DejaVu Sans"/>
              </a:rPr>
              <a:t>Θεσμοί</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έχουν</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ε</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ιτρέψει</a:t>
            </a:r>
            <a:r>
              <a:rPr lang="fr-FR" sz="1800" b="0" i="1" strike="noStrike" spc="-1" dirty="0">
                <a:solidFill>
                  <a:srgbClr val="000000"/>
                </a:solidFill>
                <a:latin typeface="Georgia"/>
                <a:ea typeface="DejaVu Sans"/>
              </a:rPr>
              <a:t> α</a:t>
            </a:r>
            <a:r>
              <a:rPr lang="fr-FR" sz="1800" b="0" i="1" strike="noStrike" spc="-1" dirty="0" err="1">
                <a:solidFill>
                  <a:srgbClr val="000000"/>
                </a:solidFill>
                <a:latin typeface="Georgia"/>
                <a:ea typeface="DejaVu Sans"/>
              </a:rPr>
              <a:t>ν</a:t>
            </a:r>
            <a:r>
              <a:rPr lang="fr-FR" sz="1800" b="0" i="1" strike="noStrike" spc="-1" dirty="0">
                <a:solidFill>
                  <a:srgbClr val="000000"/>
                </a:solidFill>
                <a:latin typeface="Georgia"/>
                <a:ea typeface="DejaVu Sans"/>
              </a:rPr>
              <a:t>α</a:t>
            </a:r>
            <a:r>
              <a:rPr lang="fr-FR" sz="1800" b="0" i="1" strike="noStrike" spc="-1" dirty="0" err="1">
                <a:solidFill>
                  <a:srgbClr val="000000"/>
                </a:solidFill>
                <a:latin typeface="Georgia"/>
                <a:ea typeface="DejaVu Sans"/>
              </a:rPr>
              <a:t>μφισ</a:t>
            </a:r>
            <a:r>
              <a:rPr lang="fr-FR" sz="1800" b="0" i="1" strike="noStrike" spc="-1" dirty="0">
                <a:solidFill>
                  <a:srgbClr val="000000"/>
                </a:solidFill>
                <a:latin typeface="Georgia"/>
                <a:ea typeface="DejaVu Sans"/>
              </a:rPr>
              <a:t>β</a:t>
            </a:r>
            <a:r>
              <a:rPr lang="fr-FR" sz="1800" b="0" i="1" strike="noStrike" spc="-1" dirty="0" err="1">
                <a:solidFill>
                  <a:srgbClr val="000000"/>
                </a:solidFill>
                <a:latin typeface="Georgia"/>
                <a:ea typeface="DejaVu Sans"/>
              </a:rPr>
              <a:t>ήτητ</a:t>
            </a:r>
            <a:r>
              <a:rPr lang="fr-FR" sz="1800" b="0" i="1" strike="noStrike" spc="-1" dirty="0">
                <a:solidFill>
                  <a:srgbClr val="000000"/>
                </a:solidFill>
                <a:latin typeface="Georgia"/>
                <a:ea typeface="DejaVu Sans"/>
              </a:rPr>
              <a:t>α </a:t>
            </a:r>
            <a:r>
              <a:rPr lang="fr-FR" sz="1800" b="0" i="1" strike="noStrike" spc="-1" dirty="0" err="1">
                <a:solidFill>
                  <a:srgbClr val="000000"/>
                </a:solidFill>
                <a:latin typeface="Georgia"/>
                <a:ea typeface="DejaVu Sans"/>
              </a:rPr>
              <a:t>την</a:t>
            </a:r>
            <a:r>
              <a:rPr lang="fr-FR" sz="1800" b="0" i="1" strike="noStrike" spc="-1" dirty="0">
                <a:solidFill>
                  <a:srgbClr val="000000"/>
                </a:solidFill>
                <a:latin typeface="Georgia"/>
                <a:ea typeface="DejaVu Sans"/>
              </a:rPr>
              <a:t> α</a:t>
            </a:r>
            <a:r>
              <a:rPr lang="fr-FR" sz="1800" b="0" i="1" strike="noStrike" spc="-1" dirty="0" err="1">
                <a:solidFill>
                  <a:srgbClr val="000000"/>
                </a:solidFill>
                <a:latin typeface="Georgia"/>
                <a:ea typeface="DejaVu Sans"/>
              </a:rPr>
              <a:t>υξημένη</a:t>
            </a:r>
            <a:r>
              <a:rPr lang="fr-FR" sz="1800" b="0" i="1" strike="noStrike" spc="-1" dirty="0">
                <a:solidFill>
                  <a:srgbClr val="000000"/>
                </a:solidFill>
                <a:latin typeface="Georgia"/>
                <a:ea typeface="DejaVu Sans"/>
              </a:rPr>
              <a:t> π</a:t>
            </a:r>
            <a:r>
              <a:rPr lang="fr-FR" sz="1800" b="0" i="1" strike="noStrike" spc="-1" dirty="0" err="1">
                <a:solidFill>
                  <a:srgbClr val="000000"/>
                </a:solidFill>
                <a:latin typeface="Georgia"/>
                <a:ea typeface="DejaVu Sans"/>
              </a:rPr>
              <a:t>ολυ</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λοκότητ</a:t>
            </a:r>
            <a:r>
              <a:rPr lang="fr-FR" sz="1800" b="0" i="1" strike="noStrike" spc="-1" dirty="0">
                <a:solidFill>
                  <a:srgbClr val="000000"/>
                </a:solidFill>
                <a:latin typeface="Georgia"/>
                <a:ea typeface="DejaVu Sans"/>
              </a:rPr>
              <a:t>α </a:t>
            </a:r>
            <a:r>
              <a:rPr lang="fr-FR" sz="1800" b="0" i="1" strike="noStrike" spc="-1" dirty="0" err="1">
                <a:solidFill>
                  <a:srgbClr val="000000"/>
                </a:solidFill>
                <a:latin typeface="Georgia"/>
                <a:ea typeface="DejaVu Sans"/>
              </a:rPr>
              <a:t>κ</a:t>
            </a:r>
            <a:r>
              <a:rPr lang="fr-FR" sz="1800" b="0" i="1" strike="noStrike" spc="-1" dirty="0">
                <a:solidFill>
                  <a:srgbClr val="000000"/>
                </a:solidFill>
                <a:latin typeface="Georgia"/>
                <a:ea typeface="DejaVu Sans"/>
              </a:rPr>
              <a:t>α</a:t>
            </a:r>
            <a:r>
              <a:rPr lang="fr-FR" sz="1800" b="0" i="1" strike="noStrike" spc="-1" dirty="0" err="1">
                <a:solidFill>
                  <a:srgbClr val="000000"/>
                </a:solidFill>
                <a:latin typeface="Georgia"/>
                <a:ea typeface="DejaVu Sans"/>
              </a:rPr>
              <a:t>ι</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συνθετότητ</a:t>
            </a:r>
            <a:r>
              <a:rPr lang="fr-FR" sz="1800" b="0" i="1" strike="noStrike" spc="-1" dirty="0">
                <a:solidFill>
                  <a:srgbClr val="000000"/>
                </a:solidFill>
                <a:latin typeface="Georgia"/>
                <a:ea typeface="DejaVu Sans"/>
              </a:rPr>
              <a:t>α (complexification) </a:t>
            </a:r>
            <a:r>
              <a:rPr lang="fr-FR" sz="1800" b="0" i="1" strike="noStrike" spc="-1" dirty="0" err="1">
                <a:solidFill>
                  <a:srgbClr val="000000"/>
                </a:solidFill>
                <a:latin typeface="Georgia"/>
                <a:ea typeface="DejaVu Sans"/>
              </a:rPr>
              <a:t>της</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χάρ</a:t>
            </a:r>
            <a:r>
              <a:rPr lang="fr-FR" sz="1800" b="0" i="1" strike="noStrike" spc="-1" dirty="0">
                <a:solidFill>
                  <a:srgbClr val="000000"/>
                </a:solidFill>
                <a:latin typeface="Georgia"/>
                <a:ea typeface="DejaVu Sans"/>
              </a:rPr>
              <a:t>α</a:t>
            </a:r>
            <a:r>
              <a:rPr lang="fr-FR" sz="1800" b="0" i="1" strike="noStrike" spc="-1" dirty="0" err="1">
                <a:solidFill>
                  <a:srgbClr val="000000"/>
                </a:solidFill>
                <a:latin typeface="Georgia"/>
                <a:ea typeface="DejaVu Sans"/>
              </a:rPr>
              <a:t>ξης</a:t>
            </a:r>
            <a:r>
              <a:rPr lang="fr-FR" sz="1800" b="0" i="1" strike="noStrike" spc="-1" dirty="0">
                <a:solidFill>
                  <a:srgbClr val="000000"/>
                </a:solidFill>
                <a:latin typeface="Georgia"/>
                <a:ea typeface="DejaVu Sans"/>
              </a:rPr>
              <a:t> π</a:t>
            </a:r>
            <a:r>
              <a:rPr lang="fr-FR" sz="1800" b="0" i="1" strike="noStrike" spc="-1" dirty="0" err="1">
                <a:solidFill>
                  <a:srgbClr val="000000"/>
                </a:solidFill>
                <a:latin typeface="Georgia"/>
                <a:ea typeface="DejaVu Sans"/>
              </a:rPr>
              <a:t>ολιτικής</a:t>
            </a:r>
            <a:r>
              <a:rPr lang="fr-FR" sz="1800" b="0" i="1" strike="noStrike" spc="-1" dirty="0">
                <a:solidFill>
                  <a:srgbClr val="000000"/>
                </a:solidFill>
                <a:latin typeface="Georgia"/>
                <a:ea typeface="DejaVu Sans"/>
              </a:rPr>
              <a:t> ;   </a:t>
            </a:r>
            <a:endParaRPr lang="fr-FR" sz="1800" b="0" strike="noStrike" spc="-1" dirty="0">
              <a:latin typeface="Arial"/>
            </a:endParaRPr>
          </a:p>
          <a:p>
            <a:pPr marL="432000" lvl="1" indent="-215280">
              <a:lnSpc>
                <a:spcPct val="80000"/>
              </a:lnSpc>
              <a:spcBef>
                <a:spcPts val="300"/>
              </a:spcBef>
              <a:buClr>
                <a:srgbClr val="F96A1B"/>
              </a:buClr>
              <a:buFont typeface="Wingdings" charset="2"/>
              <a:buChar char=""/>
            </a:pPr>
            <a:r>
              <a:rPr lang="fr-FR" sz="1800" b="0" i="1" strike="noStrike" spc="-1" dirty="0" err="1">
                <a:solidFill>
                  <a:srgbClr val="000000"/>
                </a:solidFill>
                <a:latin typeface="Georgia"/>
                <a:ea typeface="DejaVu Sans"/>
              </a:rPr>
              <a:t>Οι</a:t>
            </a:r>
            <a:r>
              <a:rPr lang="fr-FR" sz="1800" b="0" i="1" strike="noStrike" spc="-1" dirty="0">
                <a:solidFill>
                  <a:srgbClr val="000000"/>
                </a:solidFill>
                <a:latin typeface="Georgia"/>
                <a:ea typeface="DejaVu Sans"/>
              </a:rPr>
              <a:t> </a:t>
            </a:r>
            <a:r>
              <a:rPr lang="el-GR" sz="1800" b="0" i="1" strike="noStrike" spc="-1" dirty="0">
                <a:solidFill>
                  <a:srgbClr val="000000"/>
                </a:solidFill>
                <a:latin typeface="Georgia"/>
                <a:ea typeface="DejaVu Sans"/>
              </a:rPr>
              <a:t>μη-πλειοψηφικές Αρχές/</a:t>
            </a:r>
            <a:r>
              <a:rPr lang="fr-FR" sz="1800" b="0" i="1" strike="noStrike" spc="-1" dirty="0" err="1">
                <a:solidFill>
                  <a:srgbClr val="000000"/>
                </a:solidFill>
                <a:latin typeface="Georgia"/>
                <a:ea typeface="DejaVu Sans"/>
              </a:rPr>
              <a:t>Θεσμοί</a:t>
            </a:r>
            <a:r>
              <a:rPr lang="fr-FR" sz="1800" b="0" i="1" strike="noStrike" spc="-1" dirty="0">
                <a:solidFill>
                  <a:srgbClr val="000000"/>
                </a:solidFill>
                <a:latin typeface="Georgia"/>
                <a:ea typeface="DejaVu Sans"/>
              </a:rPr>
              <a:t> α</a:t>
            </a:r>
            <a:r>
              <a:rPr lang="fr-FR" sz="1800" b="0" i="1" strike="noStrike" spc="-1" dirty="0" err="1">
                <a:solidFill>
                  <a:srgbClr val="000000"/>
                </a:solidFill>
                <a:latin typeface="Georgia"/>
                <a:ea typeface="DejaVu Sans"/>
              </a:rPr>
              <a:t>ντι</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ροσω</a:t>
            </a:r>
            <a:r>
              <a:rPr lang="fr-FR" sz="1800" b="0" i="1" strike="noStrike" spc="-1" dirty="0">
                <a:solidFill>
                  <a:srgbClr val="000000"/>
                </a:solidFill>
                <a:latin typeface="Georgia"/>
                <a:ea typeface="DejaVu Sans"/>
              </a:rPr>
              <a:t>π</a:t>
            </a:r>
            <a:r>
              <a:rPr lang="fr-FR" sz="1800" b="0" i="1" strike="noStrike" spc="-1" dirty="0" err="1">
                <a:solidFill>
                  <a:srgbClr val="000000"/>
                </a:solidFill>
                <a:latin typeface="Georgia"/>
                <a:ea typeface="DejaVu Sans"/>
              </a:rPr>
              <a:t>εύουν</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μι</a:t>
            </a:r>
            <a:r>
              <a:rPr lang="fr-FR" sz="1800" b="0" i="1" strike="noStrike" spc="-1" dirty="0">
                <a:solidFill>
                  <a:srgbClr val="000000"/>
                </a:solidFill>
                <a:latin typeface="Georgia"/>
                <a:ea typeface="DejaVu Sans"/>
              </a:rPr>
              <a:t>α </a:t>
            </a:r>
            <a:r>
              <a:rPr lang="fr-FR" sz="1800" b="0" i="1" u="sng" strike="noStrike" spc="-1" dirty="0" err="1">
                <a:solidFill>
                  <a:srgbClr val="000000"/>
                </a:solidFill>
                <a:uFillTx/>
                <a:latin typeface="Georgia"/>
                <a:ea typeface="DejaVu Sans"/>
              </a:rPr>
              <a:t>εφεύρεση</a:t>
            </a:r>
            <a:r>
              <a:rPr lang="fr-FR" sz="1800" b="0" i="1" u="sng" strike="noStrike" spc="-1" dirty="0">
                <a:solidFill>
                  <a:srgbClr val="000000"/>
                </a:solidFill>
                <a:uFillTx/>
                <a:latin typeface="Georgia"/>
                <a:ea typeface="DejaVu Sans"/>
              </a:rPr>
              <a:t> π</a:t>
            </a:r>
            <a:r>
              <a:rPr lang="fr-FR" sz="1800" b="0" i="1" u="sng" strike="noStrike" spc="-1" dirty="0" err="1">
                <a:solidFill>
                  <a:srgbClr val="000000"/>
                </a:solidFill>
                <a:uFillTx/>
                <a:latin typeface="Georgia"/>
                <a:ea typeface="DejaVu Sans"/>
              </a:rPr>
              <a:t>ου</a:t>
            </a:r>
            <a:r>
              <a:rPr lang="fr-FR" sz="1800" b="0" i="1" u="sng" strike="noStrike" spc="-1" dirty="0">
                <a:solidFill>
                  <a:srgbClr val="000000"/>
                </a:solidFill>
                <a:uFillTx/>
                <a:latin typeface="Georgia"/>
                <a:ea typeface="DejaVu Sans"/>
              </a:rPr>
              <a:t> </a:t>
            </a:r>
            <a:r>
              <a:rPr lang="fr-FR" sz="1800" b="0" i="1" u="sng" strike="noStrike" spc="-1" dirty="0" err="1">
                <a:solidFill>
                  <a:srgbClr val="000000"/>
                </a:solidFill>
                <a:uFillTx/>
                <a:latin typeface="Georgia"/>
                <a:ea typeface="DejaVu Sans"/>
              </a:rPr>
              <a:t>οδηγεί</a:t>
            </a:r>
            <a:r>
              <a:rPr lang="fr-FR" sz="1800" b="0" i="1" u="sng" strike="noStrike" spc="-1" dirty="0">
                <a:solidFill>
                  <a:srgbClr val="000000"/>
                </a:solidFill>
                <a:uFillTx/>
                <a:latin typeface="Georgia"/>
                <a:ea typeface="DejaVu Sans"/>
              </a:rPr>
              <a:t> </a:t>
            </a:r>
            <a:r>
              <a:rPr lang="fr-FR" sz="1800" b="0" i="1" u="sng" strike="noStrike" spc="-1" dirty="0" err="1">
                <a:solidFill>
                  <a:srgbClr val="000000"/>
                </a:solidFill>
                <a:uFillTx/>
                <a:latin typeface="Georgia"/>
                <a:ea typeface="DejaVu Sans"/>
              </a:rPr>
              <a:t>στην</a:t>
            </a:r>
            <a:r>
              <a:rPr lang="fr-FR" sz="1800" b="0" i="1" u="sng" strike="noStrike" spc="-1" dirty="0">
                <a:solidFill>
                  <a:srgbClr val="000000"/>
                </a:solidFill>
                <a:uFillTx/>
                <a:latin typeface="Georgia"/>
                <a:ea typeface="DejaVu Sans"/>
              </a:rPr>
              <a:t> </a:t>
            </a:r>
            <a:r>
              <a:rPr lang="fr-FR" sz="1800" b="1" i="1" u="sng" strike="noStrike" spc="-1" dirty="0">
                <a:solidFill>
                  <a:srgbClr val="000000"/>
                </a:solidFill>
                <a:uFillTx/>
                <a:latin typeface="Georgia"/>
                <a:ea typeface="DejaVu Sans"/>
              </a:rPr>
              <a:t>απ</a:t>
            </a:r>
            <a:r>
              <a:rPr lang="fr-FR" sz="1800" b="1" i="1" u="sng" strike="noStrike" spc="-1" dirty="0" err="1">
                <a:solidFill>
                  <a:srgbClr val="000000"/>
                </a:solidFill>
                <a:uFillTx/>
                <a:latin typeface="Georgia"/>
                <a:ea typeface="DejaVu Sans"/>
              </a:rPr>
              <a:t>ο</a:t>
            </a:r>
            <a:r>
              <a:rPr lang="fr-FR" sz="1800" b="1" i="1" u="sng" strike="noStrike" spc="-1" dirty="0">
                <a:solidFill>
                  <a:srgbClr val="000000"/>
                </a:solidFill>
                <a:uFillTx/>
                <a:latin typeface="Georgia"/>
                <a:ea typeface="DejaVu Sans"/>
              </a:rPr>
              <a:t>π</a:t>
            </a:r>
            <a:r>
              <a:rPr lang="fr-FR" sz="1800" b="1" i="1" u="sng" strike="noStrike" spc="-1" dirty="0" err="1">
                <a:solidFill>
                  <a:srgbClr val="000000"/>
                </a:solidFill>
                <a:uFillTx/>
                <a:latin typeface="Georgia"/>
                <a:ea typeface="DejaVu Sans"/>
              </a:rPr>
              <a:t>ολιτικο</a:t>
            </a:r>
            <a:r>
              <a:rPr lang="fr-FR" sz="1800" b="1" i="1" u="sng" strike="noStrike" spc="-1" dirty="0">
                <a:solidFill>
                  <a:srgbClr val="000000"/>
                </a:solidFill>
                <a:uFillTx/>
                <a:latin typeface="Georgia"/>
                <a:ea typeface="DejaVu Sans"/>
              </a:rPr>
              <a:t>π</a:t>
            </a:r>
            <a:r>
              <a:rPr lang="fr-FR" sz="1800" b="1" i="1" u="sng" strike="noStrike" spc="-1" dirty="0" err="1">
                <a:solidFill>
                  <a:srgbClr val="000000"/>
                </a:solidFill>
                <a:uFillTx/>
                <a:latin typeface="Georgia"/>
                <a:ea typeface="DejaVu Sans"/>
              </a:rPr>
              <a:t>οίηση</a:t>
            </a:r>
            <a:r>
              <a:rPr lang="fr-FR" sz="1800" b="1" i="1" u="sng" strike="noStrike" spc="-1" dirty="0">
                <a:solidFill>
                  <a:srgbClr val="000000"/>
                </a:solidFill>
                <a:uFillTx/>
                <a:latin typeface="Georgia"/>
                <a:ea typeface="DejaVu Sans"/>
              </a:rPr>
              <a:t> </a:t>
            </a:r>
            <a:r>
              <a:rPr lang="fr-FR" sz="1800" b="0" i="1" strike="noStrike" spc="-1" dirty="0" err="1">
                <a:solidFill>
                  <a:srgbClr val="000000"/>
                </a:solidFill>
                <a:latin typeface="Georgia"/>
                <a:ea typeface="DejaVu Sans"/>
              </a:rPr>
              <a:t>σε</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συγκεκριμένους</a:t>
            </a:r>
            <a:r>
              <a:rPr lang="fr-FR" sz="1800" b="0" i="1" strike="noStrike" spc="-1" dirty="0">
                <a:solidFill>
                  <a:srgbClr val="000000"/>
                </a:solidFill>
                <a:latin typeface="Georgia"/>
                <a:ea typeface="DejaVu Sans"/>
              </a:rPr>
              <a:t> </a:t>
            </a:r>
            <a:r>
              <a:rPr lang="fr-FR" sz="1800" b="0" i="1" strike="noStrike" spc="-1" dirty="0" err="1">
                <a:solidFill>
                  <a:srgbClr val="000000"/>
                </a:solidFill>
                <a:latin typeface="Georgia"/>
                <a:ea typeface="DejaVu Sans"/>
              </a:rPr>
              <a:t>τομείς</a:t>
            </a:r>
            <a:r>
              <a:rPr lang="fr-FR" sz="1800" b="0" i="1" strike="noStrike" spc="-1" dirty="0">
                <a:solidFill>
                  <a:srgbClr val="000000"/>
                </a:solidFill>
                <a:latin typeface="Georgia"/>
                <a:ea typeface="DejaVu Sans"/>
              </a:rPr>
              <a:t> π</a:t>
            </a:r>
            <a:r>
              <a:rPr lang="fr-FR" sz="1800" b="0" i="1" strike="noStrike" spc="-1" dirty="0" err="1">
                <a:solidFill>
                  <a:srgbClr val="000000"/>
                </a:solidFill>
                <a:latin typeface="Georgia"/>
                <a:ea typeface="DejaVu Sans"/>
              </a:rPr>
              <a:t>ολιτικής</a:t>
            </a:r>
            <a:r>
              <a:rPr lang="fr-FR" sz="1800" b="0" i="1" strike="noStrike" spc="-1" dirty="0">
                <a:solidFill>
                  <a:srgbClr val="000000"/>
                </a:solidFill>
                <a:latin typeface="Georgia"/>
                <a:ea typeface="DejaVu Sans"/>
              </a:rPr>
              <a:t>;</a:t>
            </a:r>
            <a:endParaRPr lang="fr-FR" sz="1800" b="0" strike="noStrike" spc="-1" dirty="0">
              <a:latin typeface="Arial"/>
            </a:endParaRPr>
          </a:p>
          <a:p>
            <a:pPr>
              <a:lnSpc>
                <a:spcPct val="80000"/>
              </a:lnSpc>
              <a:spcBef>
                <a:spcPts val="300"/>
              </a:spcBef>
            </a:pPr>
            <a:r>
              <a:rPr lang="fr-FR" sz="1800" b="1" strike="noStrike" spc="-1" dirty="0">
                <a:solidFill>
                  <a:srgbClr val="000000"/>
                </a:solidFill>
                <a:latin typeface="Georgia"/>
                <a:ea typeface="DejaVu Sans"/>
              </a:rPr>
              <a:t> </a:t>
            </a:r>
            <a:endParaRPr lang="fr-FR"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720000" y="438480"/>
            <a:ext cx="9070560" cy="9284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nSpc>
                <a:spcPct val="100000"/>
              </a:lnSpc>
            </a:pPr>
            <a:r>
              <a:rPr lang="fr-FR" sz="3600" b="0" strike="noStrike" spc="-1">
                <a:solidFill>
                  <a:srgbClr val="434342"/>
                </a:solidFill>
                <a:latin typeface="Trebuchet MS"/>
                <a:ea typeface="DejaVu Sans"/>
              </a:rPr>
              <a:t>Ορθολογικός έλεγχος μέσω ‘αποπολιτικοποιημένης’ ρύθμισης</a:t>
            </a:r>
            <a:endParaRPr lang="fr-FR" sz="3600" b="0" strike="noStrike" spc="-1">
              <a:latin typeface="Arial"/>
            </a:endParaRPr>
          </a:p>
        </p:txBody>
      </p:sp>
      <p:sp>
        <p:nvSpPr>
          <p:cNvPr id="156" name="CustomShape 2"/>
          <p:cNvSpPr/>
          <p:nvPr/>
        </p:nvSpPr>
        <p:spPr>
          <a:xfrm>
            <a:off x="412200" y="1303560"/>
            <a:ext cx="9070560" cy="55900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109800" algn="ctr">
              <a:lnSpc>
                <a:spcPct val="80000"/>
              </a:lnSpc>
              <a:spcBef>
                <a:spcPts val="300"/>
              </a:spcBef>
            </a:pPr>
            <a:r>
              <a:rPr lang="fr-FR" sz="2000" b="0" i="1" strike="noStrike" spc="-1" dirty="0" err="1">
                <a:solidFill>
                  <a:srgbClr val="000000"/>
                </a:solidFill>
                <a:latin typeface="Georgia"/>
                <a:ea typeface="DejaVu Sans"/>
              </a:rPr>
              <a:t>Ρύθμιση</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κ</a:t>
            </a:r>
            <a:r>
              <a:rPr lang="fr-FR" sz="2000" b="0" i="1" strike="noStrike" spc="-1" dirty="0">
                <a:solidFill>
                  <a:srgbClr val="000000"/>
                </a:solidFill>
                <a:latin typeface="Georgia"/>
                <a:ea typeface="DejaVu Sans"/>
              </a:rPr>
              <a:t>α</a:t>
            </a:r>
            <a:r>
              <a:rPr lang="fr-FR" sz="2000" b="0" i="1" strike="noStrike" spc="-1" dirty="0" err="1">
                <a:solidFill>
                  <a:srgbClr val="000000"/>
                </a:solidFill>
                <a:latin typeface="Georgia"/>
                <a:ea typeface="DejaVu Sans"/>
              </a:rPr>
              <a:t>ι</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κοινωνί</a:t>
            </a:r>
            <a:r>
              <a:rPr lang="fr-FR" sz="2000" b="0" i="1" strike="noStrike" spc="-1" dirty="0">
                <a:solidFill>
                  <a:srgbClr val="000000"/>
                </a:solidFill>
                <a:latin typeface="Georgia"/>
                <a:ea typeface="DejaVu Sans"/>
              </a:rPr>
              <a:t>α </a:t>
            </a:r>
            <a:r>
              <a:rPr lang="fr-FR" sz="2000" b="0" i="1" strike="noStrike" spc="-1" dirty="0" err="1">
                <a:solidFill>
                  <a:srgbClr val="000000"/>
                </a:solidFill>
                <a:latin typeface="Georgia"/>
                <a:ea typeface="DejaVu Sans"/>
              </a:rPr>
              <a:t>δι</a:t>
            </a:r>
            <a:r>
              <a:rPr lang="fr-FR" sz="2000" b="0" i="1" strike="noStrike" spc="-1" dirty="0">
                <a:solidFill>
                  <a:srgbClr val="000000"/>
                </a:solidFill>
                <a:latin typeface="Georgia"/>
                <a:ea typeface="DejaVu Sans"/>
              </a:rPr>
              <a:t>α</a:t>
            </a:r>
            <a:r>
              <a:rPr lang="fr-FR" sz="2000" b="0" i="1" strike="noStrike" spc="-1" dirty="0" err="1">
                <a:solidFill>
                  <a:srgbClr val="000000"/>
                </a:solidFill>
                <a:latin typeface="Georgia"/>
                <a:ea typeface="DejaVu Sans"/>
              </a:rPr>
              <a:t>κινδύνευσης</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κ</a:t>
            </a:r>
            <a:r>
              <a:rPr lang="fr-FR" sz="2000" b="0" i="1" strike="noStrike" spc="-1" dirty="0">
                <a:solidFill>
                  <a:srgbClr val="000000"/>
                </a:solidFill>
                <a:latin typeface="Georgia"/>
                <a:ea typeface="DejaVu Sans"/>
              </a:rPr>
              <a:t>α</a:t>
            </a:r>
            <a:r>
              <a:rPr lang="fr-FR" sz="2000" b="0" i="1" strike="noStrike" spc="-1" dirty="0" err="1">
                <a:solidFill>
                  <a:srgbClr val="000000"/>
                </a:solidFill>
                <a:latin typeface="Georgia"/>
                <a:ea typeface="DejaVu Sans"/>
              </a:rPr>
              <a:t>τά</a:t>
            </a:r>
            <a:r>
              <a:rPr lang="fr-FR" sz="2000" b="0" i="1" strike="noStrike" spc="-1" dirty="0">
                <a:solidFill>
                  <a:srgbClr val="000000"/>
                </a:solidFill>
                <a:latin typeface="Georgia"/>
                <a:ea typeface="DejaVu Sans"/>
              </a:rPr>
              <a:t> Beck»: </a:t>
            </a:r>
            <a:r>
              <a:rPr lang="fr-FR" sz="2000" b="0" i="1" strike="noStrike" spc="-1" dirty="0" err="1">
                <a:solidFill>
                  <a:srgbClr val="000000"/>
                </a:solidFill>
                <a:latin typeface="Georgia"/>
                <a:ea typeface="DejaVu Sans"/>
              </a:rPr>
              <a:t>μι</a:t>
            </a:r>
            <a:r>
              <a:rPr lang="fr-FR" sz="2000" b="0" i="1" strike="noStrike" spc="-1" dirty="0">
                <a:solidFill>
                  <a:srgbClr val="000000"/>
                </a:solidFill>
                <a:latin typeface="Georgia"/>
                <a:ea typeface="DejaVu Sans"/>
              </a:rPr>
              <a:t>α </a:t>
            </a:r>
            <a:r>
              <a:rPr lang="fr-FR" sz="2000" b="0" i="1" strike="noStrike" spc="-1" dirty="0" err="1">
                <a:solidFill>
                  <a:srgbClr val="000000"/>
                </a:solidFill>
                <a:latin typeface="Georgia"/>
                <a:ea typeface="DejaVu Sans"/>
              </a:rPr>
              <a:t>κοινωνί</a:t>
            </a:r>
            <a:r>
              <a:rPr lang="fr-FR" sz="2000" b="0" i="1" strike="noStrike" spc="-1" dirty="0">
                <a:solidFill>
                  <a:srgbClr val="000000"/>
                </a:solidFill>
                <a:latin typeface="Georgia"/>
                <a:ea typeface="DejaVu Sans"/>
              </a:rPr>
              <a:t>α π</a:t>
            </a:r>
            <a:r>
              <a:rPr lang="fr-FR" sz="2000" b="0" i="1" strike="noStrike" spc="-1" dirty="0" err="1">
                <a:solidFill>
                  <a:srgbClr val="000000"/>
                </a:solidFill>
                <a:latin typeface="Georgia"/>
                <a:ea typeface="DejaVu Sans"/>
              </a:rPr>
              <a:t>ου</a:t>
            </a:r>
            <a:r>
              <a:rPr lang="fr-FR" sz="2000" b="0" i="1" strike="noStrike" spc="-1" dirty="0">
                <a:solidFill>
                  <a:srgbClr val="000000"/>
                </a:solidFill>
                <a:latin typeface="Georgia"/>
                <a:ea typeface="DejaVu Sans"/>
              </a:rPr>
              <a:t> α</a:t>
            </a:r>
            <a:r>
              <a:rPr lang="fr-FR" sz="2000" b="0" i="1" strike="noStrike" spc="-1" dirty="0" err="1">
                <a:solidFill>
                  <a:srgbClr val="000000"/>
                </a:solidFill>
                <a:latin typeface="Georgia"/>
                <a:ea typeface="DejaVu Sans"/>
              </a:rPr>
              <a:t>ντιμετω</a:t>
            </a:r>
            <a:r>
              <a:rPr lang="fr-FR" sz="2000" b="0" i="1" strike="noStrike" spc="-1" dirty="0">
                <a:solidFill>
                  <a:srgbClr val="000000"/>
                </a:solidFill>
                <a:latin typeface="Georgia"/>
                <a:ea typeface="DejaVu Sans"/>
              </a:rPr>
              <a:t>π</a:t>
            </a:r>
            <a:r>
              <a:rPr lang="fr-FR" sz="2000" b="0" i="1" strike="noStrike" spc="-1" dirty="0" err="1">
                <a:solidFill>
                  <a:srgbClr val="000000"/>
                </a:solidFill>
                <a:latin typeface="Georgia"/>
                <a:ea typeface="DejaVu Sans"/>
              </a:rPr>
              <a:t>ίζει</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κινδύνους</a:t>
            </a:r>
            <a:r>
              <a:rPr lang="fr-FR" sz="2000" b="0" i="1" strike="noStrike" spc="-1" dirty="0">
                <a:solidFill>
                  <a:srgbClr val="000000"/>
                </a:solidFill>
                <a:latin typeface="Georgia"/>
                <a:ea typeface="DejaVu Sans"/>
              </a:rPr>
              <a:t> π</a:t>
            </a:r>
            <a:r>
              <a:rPr lang="fr-FR" sz="2000" b="0" i="1" strike="noStrike" spc="-1" dirty="0" err="1">
                <a:solidFill>
                  <a:srgbClr val="000000"/>
                </a:solidFill>
                <a:latin typeface="Georgia"/>
                <a:ea typeface="DejaVu Sans"/>
              </a:rPr>
              <a:t>ου</a:t>
            </a:r>
            <a:r>
              <a:rPr lang="fr-FR" sz="2000" b="0" i="1" strike="noStrike" spc="-1" dirty="0">
                <a:solidFill>
                  <a:srgbClr val="000000"/>
                </a:solidFill>
                <a:latin typeface="Georgia"/>
                <a:ea typeface="DejaVu Sans"/>
              </a:rPr>
              <a:t> πα</a:t>
            </a:r>
            <a:r>
              <a:rPr lang="fr-FR" sz="2000" b="0" i="1" strike="noStrike" spc="-1" dirty="0" err="1">
                <a:solidFill>
                  <a:srgbClr val="000000"/>
                </a:solidFill>
                <a:latin typeface="Georgia"/>
                <a:ea typeface="DejaVu Sans"/>
              </a:rPr>
              <a:t>ράγει</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ο</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άνθρω</a:t>
            </a:r>
            <a:r>
              <a:rPr lang="fr-FR" sz="2000" b="0" i="1" strike="noStrike" spc="-1" dirty="0">
                <a:solidFill>
                  <a:srgbClr val="000000"/>
                </a:solidFill>
                <a:latin typeface="Georgia"/>
                <a:ea typeface="DejaVu Sans"/>
              </a:rPr>
              <a:t>π</a:t>
            </a:r>
            <a:r>
              <a:rPr lang="fr-FR" sz="2000" b="0" i="1" strike="noStrike" spc="-1" dirty="0" err="1">
                <a:solidFill>
                  <a:srgbClr val="000000"/>
                </a:solidFill>
                <a:latin typeface="Georgia"/>
                <a:ea typeface="DejaVu Sans"/>
              </a:rPr>
              <a:t>ος</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δημιουργεί</a:t>
            </a:r>
            <a:r>
              <a:rPr lang="fr-FR" sz="2000" b="0" i="1" strike="noStrike" spc="-1" dirty="0">
                <a:solidFill>
                  <a:srgbClr val="000000"/>
                </a:solidFill>
                <a:latin typeface="Georgia"/>
                <a:ea typeface="DejaVu Sans"/>
              </a:rPr>
              <a:t> </a:t>
            </a:r>
            <a:r>
              <a:rPr lang="fr-FR" sz="2000" b="0" i="1" strike="noStrike" spc="-1" dirty="0" err="1">
                <a:solidFill>
                  <a:srgbClr val="000000"/>
                </a:solidFill>
                <a:latin typeface="Georgia"/>
                <a:ea typeface="DejaVu Sans"/>
              </a:rPr>
              <a:t>ως</a:t>
            </a:r>
            <a:r>
              <a:rPr lang="fr-FR" sz="2000" b="0" i="1" strike="noStrike" spc="-1" dirty="0">
                <a:solidFill>
                  <a:srgbClr val="000000"/>
                </a:solidFill>
                <a:latin typeface="Georgia"/>
                <a:ea typeface="DejaVu Sans"/>
              </a:rPr>
              <a:t> απ</a:t>
            </a:r>
            <a:r>
              <a:rPr lang="fr-FR" sz="2000" b="0" i="1" strike="noStrike" spc="-1" dirty="0" err="1">
                <a:solidFill>
                  <a:srgbClr val="000000"/>
                </a:solidFill>
                <a:latin typeface="Georgia"/>
                <a:ea typeface="DejaVu Sans"/>
              </a:rPr>
              <a:t>άντηση</a:t>
            </a:r>
            <a:r>
              <a:rPr lang="fr-FR" sz="2000" b="0" i="1" strike="noStrike" spc="-1" dirty="0">
                <a:solidFill>
                  <a:srgbClr val="000000"/>
                </a:solidFill>
                <a:latin typeface="Georgia"/>
                <a:ea typeface="DejaVu Sans"/>
              </a:rPr>
              <a:t> </a:t>
            </a:r>
            <a:r>
              <a:rPr lang="fr-FR" sz="2000" b="1" i="1" strike="noStrike" spc="-1" dirty="0" err="1">
                <a:solidFill>
                  <a:srgbClr val="000000"/>
                </a:solidFill>
                <a:latin typeface="Georgia"/>
                <a:ea typeface="DejaVu Sans"/>
              </a:rPr>
              <a:t>μι</a:t>
            </a:r>
            <a:r>
              <a:rPr lang="fr-FR" sz="2000" b="1" i="1" strike="noStrike" spc="-1" dirty="0">
                <a:solidFill>
                  <a:srgbClr val="000000"/>
                </a:solidFill>
                <a:latin typeface="Georgia"/>
                <a:ea typeface="DejaVu Sans"/>
              </a:rPr>
              <a:t>α «</a:t>
            </a:r>
            <a:r>
              <a:rPr lang="fr-FR" sz="2000" b="1" i="1" strike="noStrike" spc="-1" dirty="0" err="1">
                <a:solidFill>
                  <a:srgbClr val="000000"/>
                </a:solidFill>
                <a:latin typeface="Georgia"/>
                <a:ea typeface="DejaVu Sans"/>
              </a:rPr>
              <a:t>ρυθμιστική</a:t>
            </a:r>
            <a:r>
              <a:rPr lang="fr-FR" sz="2000" b="1" i="1" strike="noStrike" spc="-1" dirty="0">
                <a:solidFill>
                  <a:srgbClr val="000000"/>
                </a:solidFill>
                <a:latin typeface="Georgia"/>
                <a:ea typeface="DejaVu Sans"/>
              </a:rPr>
              <a:t> </a:t>
            </a:r>
            <a:r>
              <a:rPr lang="fr-FR" sz="2000" b="1" i="1" strike="noStrike" spc="-1" dirty="0" err="1">
                <a:solidFill>
                  <a:srgbClr val="000000"/>
                </a:solidFill>
                <a:latin typeface="Georgia"/>
                <a:ea typeface="DejaVu Sans"/>
              </a:rPr>
              <a:t>κοινωνί</a:t>
            </a:r>
            <a:r>
              <a:rPr lang="fr-FR" sz="2000" b="1" i="1" strike="noStrike" spc="-1" dirty="0">
                <a:solidFill>
                  <a:srgbClr val="000000"/>
                </a:solidFill>
                <a:latin typeface="Georgia"/>
                <a:ea typeface="DejaVu Sans"/>
              </a:rPr>
              <a:t>α».</a:t>
            </a:r>
            <a:endParaRPr lang="fr-FR" sz="2000" b="0" strike="noStrike" spc="-1" dirty="0">
              <a:latin typeface="Arial"/>
            </a:endParaRPr>
          </a:p>
          <a:p>
            <a:pPr marL="109800" algn="ctr">
              <a:lnSpc>
                <a:spcPct val="80000"/>
              </a:lnSpc>
              <a:spcBef>
                <a:spcPts val="300"/>
              </a:spcBef>
            </a:pPr>
            <a:r>
              <a:rPr lang="fr-FR" sz="2000" b="1" i="1" strike="noStrike" spc="-1" dirty="0">
                <a:solidFill>
                  <a:srgbClr val="000000"/>
                </a:solidFill>
                <a:latin typeface="Georgia"/>
                <a:ea typeface="DejaVu Sans"/>
              </a:rPr>
              <a:t> </a:t>
            </a:r>
            <a:endParaRPr lang="fr-FR" sz="2000" b="0" strike="noStrike" spc="-1" dirty="0">
              <a:latin typeface="Arial"/>
            </a:endParaRPr>
          </a:p>
          <a:p>
            <a:pPr marL="109800" indent="-215640">
              <a:lnSpc>
                <a:spcPct val="80000"/>
              </a:lnSpc>
              <a:spcBef>
                <a:spcPts val="300"/>
              </a:spcBef>
              <a:buClr>
                <a:srgbClr val="08A1D9"/>
              </a:buClr>
              <a:buFont typeface="Georgia"/>
              <a:buChar char="•"/>
            </a:pPr>
            <a:r>
              <a:rPr lang="fr-FR" sz="2000" b="0" strike="noStrike" spc="-1" dirty="0" err="1">
                <a:solidFill>
                  <a:srgbClr val="000000"/>
                </a:solidFill>
                <a:latin typeface="Georgia"/>
                <a:ea typeface="DejaVu Sans"/>
              </a:rPr>
              <a:t>Τ</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κόμμ</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τ</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εθνικά</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δικ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στήρι</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δεν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ορούν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ν</a:t>
            </a:r>
            <a:r>
              <a:rPr lang="fr-FR" sz="2000" b="0" strike="noStrike" spc="-1" dirty="0">
                <a:solidFill>
                  <a:srgbClr val="000000"/>
                </a:solidFill>
                <a:latin typeface="Georgia"/>
                <a:ea typeface="DejaVu Sans"/>
              </a:rPr>
              <a:t>α α</a:t>
            </a:r>
            <a:r>
              <a:rPr lang="fr-FR" sz="2000" b="0" strike="noStrike" spc="-1" dirty="0" err="1">
                <a:solidFill>
                  <a:srgbClr val="000000"/>
                </a:solidFill>
                <a:latin typeface="Georgia"/>
                <a:ea typeface="DejaVu Sans"/>
              </a:rPr>
              <a:t>ντιμετω</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ίσουν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άνοδο</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ιρικής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ισχύος</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corporate</a:t>
            </a:r>
            <a:r>
              <a:rPr lang="fr-FR" sz="2000" b="1" strike="noStrike" spc="-1" dirty="0">
                <a:solidFill>
                  <a:srgbClr val="000000"/>
                </a:solidFill>
                <a:latin typeface="Georgia"/>
                <a:ea typeface="DejaVu Sans"/>
              </a:rPr>
              <a:t> power</a:t>
            </a:r>
            <a:r>
              <a:rPr lang="fr-FR" sz="2000" b="0" strike="noStrike" spc="-1" dirty="0">
                <a:solidFill>
                  <a:srgbClr val="000000"/>
                </a:solidFill>
                <a:latin typeface="Georgia"/>
                <a:ea typeface="DejaVu Sans"/>
              </a:rPr>
              <a:t>).</a:t>
            </a:r>
            <a:endParaRPr lang="fr-FR" sz="2000" b="0" strike="noStrike" spc="-1" dirty="0">
              <a:latin typeface="Arial"/>
            </a:endParaRPr>
          </a:p>
          <a:p>
            <a:pPr marL="109800" indent="-215640">
              <a:lnSpc>
                <a:spcPct val="80000"/>
              </a:lnSpc>
              <a:spcBef>
                <a:spcPts val="300"/>
              </a:spcBef>
              <a:buClr>
                <a:srgbClr val="08A1D9"/>
              </a:buClr>
              <a:buFont typeface="Georgia"/>
              <a:buChar char="•"/>
            </a:pPr>
            <a:r>
              <a:rPr lang="fr-FR" sz="2000" b="0" strike="noStrike" spc="-1" dirty="0" err="1">
                <a:solidFill>
                  <a:srgbClr val="000000"/>
                </a:solidFill>
                <a:latin typeface="Georgia"/>
                <a:ea typeface="DejaVu Sans"/>
              </a:rPr>
              <a:t>Πολυκεντρική</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φύση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των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ρυθμιστικών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θεστώτων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εντός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του</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ρυθμιστικού</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κράτους</a:t>
            </a:r>
            <a:r>
              <a:rPr lang="el-GR" sz="2000" b="0" strike="noStrike" spc="-1" dirty="0">
                <a:solidFill>
                  <a:srgbClr val="000000"/>
                </a:solidFill>
                <a:latin typeface="Georgia"/>
                <a:ea typeface="DejaVu Sans"/>
              </a:rPr>
              <a:t> (και της ΕΕ)</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ου</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χ</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ρ</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κτηρίζετ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ό</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υ</a:t>
            </a:r>
            <a:r>
              <a:rPr lang="fr-FR" sz="2000" b="1" strike="noStrike" spc="-1" dirty="0">
                <a:solidFill>
                  <a:srgbClr val="000000"/>
                </a:solidFill>
                <a:latin typeface="Georgia"/>
                <a:ea typeface="DejaVu Sans"/>
              </a:rPr>
              <a:t>β</a:t>
            </a:r>
            <a:r>
              <a:rPr lang="fr-FR" sz="2000" b="1" strike="noStrike" spc="-1" dirty="0" err="1">
                <a:solidFill>
                  <a:srgbClr val="000000"/>
                </a:solidFill>
                <a:latin typeface="Georgia"/>
                <a:ea typeface="DejaVu Sans"/>
              </a:rPr>
              <a:t>ριδικά</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θεστώτ</a:t>
            </a:r>
            <a:r>
              <a:rPr lang="fr-FR" sz="2000" b="1" strike="noStrike" spc="-1" dirty="0">
                <a:solidFill>
                  <a:srgbClr val="000000"/>
                </a:solidFill>
                <a:latin typeface="Georgia"/>
                <a:ea typeface="DejaVu Sans"/>
              </a:rPr>
              <a:t>α π</a:t>
            </a:r>
            <a:r>
              <a:rPr lang="fr-FR" sz="2000" b="1" strike="noStrike" spc="-1" dirty="0" err="1">
                <a:solidFill>
                  <a:srgbClr val="000000"/>
                </a:solidFill>
                <a:latin typeface="Georgia"/>
                <a:ea typeface="DejaVu Sans"/>
              </a:rPr>
              <a:t>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συνίστ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σε</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τικούς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μη</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τικούς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φορείς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ολύ</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λοκες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συχνά</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ολυε</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ί</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εδες</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λληλε</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ιδράσεις</a:t>
            </a:r>
            <a:r>
              <a:rPr lang="fr-FR" sz="2000" b="1" strike="noStrike" spc="-1" dirty="0">
                <a:solidFill>
                  <a:srgbClr val="000000"/>
                </a:solidFill>
                <a:latin typeface="Georgia"/>
                <a:ea typeface="DejaVu Sans"/>
              </a:rPr>
              <a:t>.</a:t>
            </a:r>
            <a:endParaRPr lang="fr-FR" sz="2000" b="0" strike="noStrike" spc="-1" dirty="0">
              <a:latin typeface="Arial"/>
            </a:endParaRPr>
          </a:p>
          <a:p>
            <a:pPr marL="109800" indent="-215640">
              <a:lnSpc>
                <a:spcPct val="80000"/>
              </a:lnSpc>
              <a:spcBef>
                <a:spcPts val="300"/>
              </a:spcBef>
              <a:buClr>
                <a:srgbClr val="08A1D9"/>
              </a:buClr>
              <a:buFont typeface="Georgia"/>
              <a:buChar char="•"/>
            </a:pP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Σε</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ολιτικά</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λ</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ίσι</a:t>
            </a:r>
            <a:r>
              <a:rPr lang="fr-FR" sz="2000" b="0" strike="noStrike" spc="-1" dirty="0">
                <a:solidFill>
                  <a:srgbClr val="000000"/>
                </a:solidFill>
                <a:latin typeface="Georgia"/>
                <a:ea typeface="DejaVu Sans"/>
              </a:rPr>
              <a:t>α π</a:t>
            </a:r>
            <a:r>
              <a:rPr lang="fr-FR" sz="2000" b="0" strike="noStrike" spc="-1" dirty="0" err="1">
                <a:solidFill>
                  <a:srgbClr val="000000"/>
                </a:solidFill>
                <a:latin typeface="Georgia"/>
                <a:ea typeface="DejaVu Sans"/>
              </a:rPr>
              <a:t>ου</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χ</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ρ</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κτηρίζοντ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ό</a:t>
            </a:r>
            <a:r>
              <a:rPr lang="fr-FR" sz="2000" b="0" strike="noStrike" spc="-1" dirty="0">
                <a:solidFill>
                  <a:srgbClr val="000000"/>
                </a:solidFill>
                <a:latin typeface="Georgia"/>
                <a:ea typeface="DejaVu Sans"/>
              </a:rPr>
              <a:t> «veto </a:t>
            </a:r>
            <a:r>
              <a:rPr lang="fr-FR" sz="2000" b="0" strike="noStrike" spc="-1" dirty="0" err="1">
                <a:solidFill>
                  <a:srgbClr val="000000"/>
                </a:solidFill>
                <a:latin typeface="Georgia"/>
                <a:ea typeface="DejaVu Sans"/>
              </a:rPr>
              <a:t>players</a:t>
            </a:r>
            <a:r>
              <a:rPr lang="fr-FR" sz="2000" b="0" strike="noStrike" spc="-1" dirty="0">
                <a:solidFill>
                  <a:srgbClr val="000000"/>
                </a:solidFill>
                <a:latin typeface="Georgia"/>
                <a:ea typeface="DejaVu Sans"/>
              </a:rPr>
              <a:t>»</a:t>
            </a:r>
            <a:r>
              <a:rPr lang="el-GR" sz="2000" b="0" strike="noStrike" spc="-1" dirty="0">
                <a:solidFill>
                  <a:srgbClr val="000000"/>
                </a:solidFill>
                <a:latin typeface="Georgia"/>
                <a:ea typeface="DejaVu Sans"/>
              </a:rPr>
              <a:t> (συνδικάτα, κοινωνικές ομάδες, αντιπολιτευτικές πολιτικές δυνάμεις </a:t>
            </a:r>
            <a:r>
              <a:rPr lang="el-GR" sz="2000" b="0" strike="noStrike" spc="-1" dirty="0" err="1">
                <a:solidFill>
                  <a:srgbClr val="000000"/>
                </a:solidFill>
                <a:latin typeface="Georgia"/>
                <a:ea typeface="DejaVu Sans"/>
              </a:rPr>
              <a:t>κτλ</a:t>
            </a:r>
            <a:r>
              <a:rPr lang="el-GR" sz="2000" b="0" strike="noStrike" spc="-1" dirty="0">
                <a:solidFill>
                  <a:srgbClr val="000000"/>
                </a:solidFill>
                <a:latin typeface="Georgia"/>
                <a:ea typeface="DejaVu Sans"/>
              </a:rPr>
              <a:t>)</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οι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μη</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λειοψηφικοί</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ρυθμιστικοί</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θεσμοί</a:t>
            </a:r>
            <a:r>
              <a:rPr lang="fr-FR" sz="2000" b="0" strike="noStrike" spc="-1" dirty="0">
                <a:solidFill>
                  <a:srgbClr val="000000"/>
                </a:solidFill>
                <a:latin typeface="Georgia"/>
                <a:ea typeface="DejaVu Sans"/>
              </a:rPr>
              <a:t> πα</a:t>
            </a:r>
            <a:r>
              <a:rPr lang="fr-FR" sz="2000" b="0" strike="noStrike" spc="-1" dirty="0" err="1">
                <a:solidFill>
                  <a:srgbClr val="000000"/>
                </a:solidFill>
                <a:latin typeface="Georgia"/>
                <a:ea typeface="DejaVu Sans"/>
              </a:rPr>
              <a:t>ρέχουν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μι</a:t>
            </a:r>
            <a:r>
              <a:rPr lang="fr-FR" sz="2000" b="0" strike="noStrike" spc="-1" dirty="0">
                <a:solidFill>
                  <a:srgbClr val="000000"/>
                </a:solidFill>
                <a:latin typeface="Georgia"/>
                <a:ea typeface="DejaVu Sans"/>
              </a:rPr>
              <a:t>α α</a:t>
            </a:r>
            <a:r>
              <a:rPr lang="fr-FR" sz="2000" b="0" strike="noStrike" spc="-1" dirty="0" err="1">
                <a:solidFill>
                  <a:srgbClr val="000000"/>
                </a:solidFill>
                <a:latin typeface="Georgia"/>
                <a:ea typeface="DejaVu Sans"/>
              </a:rPr>
              <a:t>ξιό</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ιστη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δέσμευση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δεδομένου</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ότι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υ</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όσχοντ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ικεντρωμένη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λήψη</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οφάσεων</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ό</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εμ</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ειρογνώμονες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όχι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ερ</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σιτέχνες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υ</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ουργεί</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μι</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λογική</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λήψης</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οφάσεων</a:t>
            </a:r>
            <a:r>
              <a:rPr lang="fr-FR" sz="2000" b="0" strike="noStrike" spc="-1" dirty="0">
                <a:solidFill>
                  <a:srgbClr val="000000"/>
                </a:solidFill>
                <a:latin typeface="Georgia"/>
                <a:ea typeface="DejaVu Sans"/>
              </a:rPr>
              <a:t> π</a:t>
            </a:r>
            <a:r>
              <a:rPr lang="fr-FR" sz="2000" b="0" strike="noStrike" spc="-1" dirty="0" err="1">
                <a:solidFill>
                  <a:srgbClr val="000000"/>
                </a:solidFill>
                <a:latin typeface="Georgia"/>
                <a:ea typeface="DejaVu Sans"/>
              </a:rPr>
              <a:t>ου</a:t>
            </a:r>
            <a:r>
              <a:rPr lang="fr-FR" sz="2000" b="0" strike="noStrike" spc="-1" dirty="0">
                <a:solidFill>
                  <a:srgbClr val="000000"/>
                </a:solidFill>
                <a:latin typeface="Georgia"/>
                <a:ea typeface="DejaVu Sans"/>
              </a:rPr>
              <a:t> </a:t>
            </a:r>
            <a:r>
              <a:rPr lang="el-GR" sz="2000" b="1" strike="noStrike" spc="-1" dirty="0">
                <a:solidFill>
                  <a:srgbClr val="000000"/>
                </a:solidFill>
                <a:latin typeface="Georgia"/>
                <a:ea typeface="DejaVu Sans"/>
              </a:rPr>
              <a:t>εστιάζει σ</a:t>
            </a:r>
            <a:r>
              <a:rPr lang="fr-FR" sz="2000" b="1" strike="noStrike" spc="-1" dirty="0" err="1">
                <a:solidFill>
                  <a:srgbClr val="000000"/>
                </a:solidFill>
                <a:latin typeface="Georgia"/>
                <a:ea typeface="DejaVu Sans"/>
              </a:rPr>
              <a:t>την</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ολιτική</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policy</a:t>
            </a:r>
            <a:r>
              <a:rPr lang="fr-FR" sz="2000" b="1" strike="noStrike" spc="-1" dirty="0">
                <a:solidFill>
                  <a:srgbClr val="000000"/>
                </a:solidFill>
                <a:latin typeface="Georgia"/>
                <a:ea typeface="DejaVu Sans"/>
              </a:rPr>
              <a:t>) </a:t>
            </a:r>
            <a:r>
              <a:rPr lang="el-GR" sz="2000" b="1" strike="noStrike" spc="-1" dirty="0">
                <a:solidFill>
                  <a:srgbClr val="000000"/>
                </a:solidFill>
                <a:latin typeface="Georgia"/>
                <a:ea typeface="DejaVu Sans"/>
              </a:rPr>
              <a:t>και δεν στηρίζεται σε «</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ολιτικά</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κίνητρ</a:t>
            </a:r>
            <a:r>
              <a:rPr lang="fr-FR" sz="2000" b="1" strike="noStrike" spc="-1" dirty="0">
                <a:solidFill>
                  <a:srgbClr val="000000"/>
                </a:solidFill>
                <a:latin typeface="Georgia"/>
                <a:ea typeface="DejaVu Sans"/>
              </a:rPr>
              <a:t>α</a:t>
            </a:r>
            <a:r>
              <a:rPr lang="el-GR" sz="2000" b="1" strike="noStrike" spc="-1" dirty="0">
                <a:solidFill>
                  <a:srgbClr val="000000"/>
                </a:solidFill>
                <a:latin typeface="Georgia"/>
                <a:ea typeface="DejaVu Sans"/>
              </a:rPr>
              <a:t>»</a:t>
            </a:r>
            <a:r>
              <a:rPr lang="fr-FR" sz="2000" b="1" strike="noStrike" spc="-1" dirty="0">
                <a:solidFill>
                  <a:srgbClr val="000000"/>
                </a:solidFill>
                <a:latin typeface="Georgia"/>
                <a:ea typeface="DejaVu Sans"/>
              </a:rPr>
              <a:t>.</a:t>
            </a:r>
            <a:endParaRPr lang="fr-FR" sz="2000" b="0" strike="noStrike" spc="-1" dirty="0">
              <a:latin typeface="Arial"/>
            </a:endParaRPr>
          </a:p>
          <a:p>
            <a:pPr marL="109800" indent="-215640">
              <a:lnSpc>
                <a:spcPct val="80000"/>
              </a:lnSpc>
              <a:spcBef>
                <a:spcPts val="300"/>
              </a:spcBef>
              <a:buClr>
                <a:srgbClr val="08A1D9"/>
              </a:buClr>
              <a:buFont typeface="Georgia"/>
              <a:buChar char="•"/>
            </a:pPr>
            <a:r>
              <a:rPr lang="fr-FR" sz="2000" b="1" strike="noStrike" spc="-1" dirty="0" err="1">
                <a:solidFill>
                  <a:srgbClr val="000000"/>
                </a:solidFill>
                <a:latin typeface="Georgia"/>
                <a:ea typeface="DejaVu Sans"/>
              </a:rPr>
              <a:t>Οι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ρυθμιστικές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υ</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ηρεσίες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έχουν</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στεί</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υ</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ηρεσίες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δι</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μόρφωσης</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ολιτικής</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λλά</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χωρίς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τις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νονικές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νομιμο</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οιητικές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δομές</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συνδέοντ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με</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a:t>
            </a:r>
            <a:r>
              <a:rPr lang="el-GR" sz="2000" b="1" strike="noStrike" spc="-1" dirty="0">
                <a:solidFill>
                  <a:srgbClr val="000000"/>
                </a:solidFill>
                <a:latin typeface="Georgia"/>
                <a:ea typeface="DejaVu Sans"/>
              </a:rPr>
              <a:t>ν ίδια τη</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φιλελεύθερη</a:t>
            </a:r>
            <a:r>
              <a:rPr lang="fr-FR" sz="2000" b="1" strike="noStrike" spc="-1" dirty="0">
                <a:solidFill>
                  <a:srgbClr val="000000"/>
                </a:solidFill>
                <a:latin typeface="Georgia"/>
                <a:ea typeface="DejaVu Sans"/>
              </a:rPr>
              <a:t> </a:t>
            </a:r>
            <a:r>
              <a:rPr lang="el-GR" sz="2000" b="1" strike="noStrike" spc="-1" dirty="0">
                <a:solidFill>
                  <a:srgbClr val="000000"/>
                </a:solidFill>
                <a:latin typeface="Georgia"/>
                <a:ea typeface="DejaVu Sans"/>
              </a:rPr>
              <a:t>αστική </a:t>
            </a:r>
            <a:r>
              <a:rPr lang="fr-FR" sz="2000" b="1" strike="noStrike" spc="-1" dirty="0" err="1">
                <a:solidFill>
                  <a:srgbClr val="000000"/>
                </a:solidFill>
                <a:latin typeface="Georgia"/>
                <a:ea typeface="DejaVu Sans"/>
              </a:rPr>
              <a:t>δημοκρ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τί</a:t>
            </a:r>
            <a:r>
              <a:rPr lang="fr-FR" sz="2000" b="1" strike="noStrike" spc="-1" dirty="0">
                <a:solidFill>
                  <a:srgbClr val="000000"/>
                </a:solidFill>
                <a:latin typeface="Georgia"/>
                <a:ea typeface="DejaVu Sans"/>
              </a:rPr>
              <a:t>α</a:t>
            </a:r>
            <a:r>
              <a:rPr lang="el-GR" sz="2000" b="1" strike="noStrike" spc="-1" dirty="0">
                <a:solidFill>
                  <a:srgbClr val="000000"/>
                </a:solidFill>
                <a:latin typeface="Georgia"/>
                <a:ea typeface="DejaVu Sans"/>
              </a:rPr>
              <a:t> που τις γέννησε</a:t>
            </a:r>
            <a:r>
              <a:rPr lang="fr-FR" sz="2000" b="0" strike="noStrike" spc="-1" dirty="0">
                <a:solidFill>
                  <a:srgbClr val="000000"/>
                </a:solidFill>
                <a:latin typeface="Georgia"/>
                <a:ea typeface="DejaVu Sans"/>
              </a:rPr>
              <a:t>.</a:t>
            </a:r>
            <a:r>
              <a:rPr lang="el-GR" sz="2000" dirty="0">
                <a:effectLst/>
                <a:latin typeface="Wingdings" pitchFamily="2" charset="2"/>
                <a:ea typeface="Calibri" panose="020F0502020204030204" pitchFamily="34" charset="0"/>
                <a:cs typeface="DejaVu Sans"/>
              </a:rPr>
              <a:t> Η συμμετοχή κρατών σε επίπεδο </a:t>
            </a:r>
            <a:r>
              <a:rPr lang="el-GR" sz="2000" dirty="0" err="1">
                <a:effectLst/>
                <a:latin typeface="Wingdings" pitchFamily="2" charset="2"/>
                <a:ea typeface="Calibri" panose="020F0502020204030204" pitchFamily="34" charset="0"/>
                <a:cs typeface="DejaVu Sans"/>
              </a:rPr>
              <a:t>εμπειρογνώμονων</a:t>
            </a:r>
            <a:r>
              <a:rPr lang="en-US" sz="2000" dirty="0">
                <a:effectLst/>
                <a:latin typeface="Wingdings" pitchFamily="2" charset="2"/>
                <a:ea typeface="Calibri" panose="020F0502020204030204" pitchFamily="34" charset="0"/>
                <a:cs typeface="DejaVu Sans"/>
              </a:rPr>
              <a:t> </a:t>
            </a:r>
            <a:r>
              <a:rPr lang="el-GR" sz="2000" dirty="0">
                <a:effectLst/>
                <a:latin typeface="Wingdings" pitchFamily="2" charset="2"/>
                <a:ea typeface="Calibri" panose="020F0502020204030204" pitchFamily="34" charset="0"/>
                <a:cs typeface="DejaVu Sans"/>
              </a:rPr>
              <a:t>εμβαθύνει όλο και περισσότερο τις </a:t>
            </a:r>
            <a:r>
              <a:rPr lang="el-GR" sz="2000" b="1" dirty="0">
                <a:effectLst/>
                <a:latin typeface="Wingdings" pitchFamily="2" charset="2"/>
                <a:ea typeface="Calibri" panose="020F0502020204030204" pitchFamily="34" charset="0"/>
                <a:cs typeface="DejaVu Sans"/>
              </a:rPr>
              <a:t>οριζόντιες συνδέσεις </a:t>
            </a:r>
            <a:r>
              <a:rPr lang="el-GR" sz="2000" dirty="0">
                <a:effectLst/>
                <a:latin typeface="Wingdings" pitchFamily="2" charset="2"/>
                <a:ea typeface="Calibri" panose="020F0502020204030204" pitchFamily="34" charset="0"/>
                <a:cs typeface="DejaVu Sans"/>
              </a:rPr>
              <a:t>ομολόγων σε διακρατικό επίπεδο και διευκολύνει την ανταλλαγή και σύγκλιση τομεακών απόψεων μακριά από τις εγχώριες πιέσεις σε εθνικό επίπεδο</a:t>
            </a:r>
            <a:r>
              <a:rPr lang="fr-FR" sz="2000" b="1" strike="noStrike" spc="-1" dirty="0">
                <a:solidFill>
                  <a:srgbClr val="000000"/>
                </a:solidFill>
                <a:latin typeface="Georgia"/>
                <a:ea typeface="DejaVu Sans"/>
              </a:rPr>
              <a:t> .</a:t>
            </a:r>
            <a:endParaRPr lang="fr-FR" sz="2000" b="0" strike="noStrike" spc="-1" dirty="0">
              <a:latin typeface="Arial"/>
            </a:endParaRPr>
          </a:p>
          <a:p>
            <a:pPr marL="109800" indent="-215640">
              <a:lnSpc>
                <a:spcPct val="80000"/>
              </a:lnSpc>
              <a:spcBef>
                <a:spcPts val="300"/>
              </a:spcBef>
              <a:buClr>
                <a:srgbClr val="08A1D9"/>
              </a:buClr>
              <a:buFont typeface="Georgia"/>
              <a:buChar char="•"/>
            </a:pPr>
            <a:endParaRPr lang="fr-F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632817" y="1060977"/>
            <a:ext cx="8819852" cy="560853"/>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chor="b">
            <a:noAutofit/>
          </a:bodyPr>
          <a:lstStyle/>
          <a:p>
            <a:pPr>
              <a:lnSpc>
                <a:spcPct val="100000"/>
              </a:lnSpc>
            </a:pPr>
            <a:r>
              <a:rPr lang="el-GR" sz="1654" b="1" spc="-1" dirty="0" err="1">
                <a:latin typeface="Calibri" panose="020F0502020204030204" pitchFamily="34" charset="0"/>
                <a:cs typeface="Calibri" panose="020F0502020204030204" pitchFamily="34" charset="0"/>
              </a:rPr>
              <a:t>Τεχνο</a:t>
            </a:r>
            <a:r>
              <a:rPr lang="el-GR" sz="1654" b="1" spc="-1" dirty="0">
                <a:latin typeface="Calibri" panose="020F0502020204030204" pitchFamily="34" charset="0"/>
                <a:cs typeface="Calibri" panose="020F0502020204030204" pitchFamily="34" charset="0"/>
              </a:rPr>
              <a:t>-διαχειριστική διακυβέρνηση (</a:t>
            </a:r>
            <a:r>
              <a:rPr lang="en-GB" sz="1654" b="1" spc="-1" dirty="0">
                <a:latin typeface="Calibri" panose="020F0502020204030204" pitchFamily="34" charset="0"/>
                <a:cs typeface="Calibri" panose="020F0502020204030204" pitchFamily="34" charset="0"/>
              </a:rPr>
              <a:t>Techno-managerial governance</a:t>
            </a:r>
            <a:r>
              <a:rPr lang="el-GR" sz="1654" b="1" spc="-1" dirty="0">
                <a:latin typeface="Calibri" panose="020F0502020204030204" pitchFamily="34" charset="0"/>
                <a:cs typeface="Calibri" panose="020F0502020204030204" pitchFamily="34" charset="0"/>
              </a:rPr>
              <a:t>) και οικονομικά συμφέροντα</a:t>
            </a:r>
            <a:r>
              <a:rPr lang="fr-FR" sz="1654" b="1" spc="-1" dirty="0">
                <a:latin typeface="Calibri" panose="020F0502020204030204" pitchFamily="34" charset="0"/>
                <a:cs typeface="Calibri" panose="020F0502020204030204" pitchFamily="34" charset="0"/>
              </a:rPr>
              <a:t> </a:t>
            </a:r>
          </a:p>
        </p:txBody>
      </p:sp>
      <p:sp>
        <p:nvSpPr>
          <p:cNvPr id="155" name="CustomShape 2"/>
          <p:cNvSpPr/>
          <p:nvPr/>
        </p:nvSpPr>
        <p:spPr>
          <a:xfrm>
            <a:off x="594419" y="1621829"/>
            <a:ext cx="8819852" cy="4423976"/>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oAutofit/>
          </a:bodyPr>
          <a:lstStyle/>
          <a:p>
            <a:pPr algn="just"/>
            <a:r>
              <a:rPr lang="el-GR" sz="1240" b="1" dirty="0">
                <a:cs typeface="Calibri" panose="020F0502020204030204" pitchFamily="34" charset="0"/>
              </a:rPr>
              <a:t>Αν στην εξέλιξη της ευρωπαϊκής ενοποίησης η επιρροή του βιομηχανικού και του τραπεζικού κεφαλαίου ήταν αδιαμφισβήτητη, με την προοδευτική </a:t>
            </a:r>
            <a:r>
              <a:rPr lang="el-GR" sz="1240" b="1" u="sng" dirty="0">
                <a:cs typeface="Calibri" panose="020F0502020204030204" pitchFamily="34" charset="0"/>
              </a:rPr>
              <a:t>υποχώρηση της </a:t>
            </a:r>
            <a:r>
              <a:rPr lang="el-GR" sz="1240" b="1" u="sng" dirty="0" err="1">
                <a:cs typeface="Calibri" panose="020F0502020204030204" pitchFamily="34" charset="0"/>
              </a:rPr>
              <a:t>χειραφετητικής</a:t>
            </a:r>
            <a:r>
              <a:rPr lang="el-GR" sz="1240" b="1" u="sng" dirty="0">
                <a:cs typeface="Calibri" panose="020F0502020204030204" pitchFamily="34" charset="0"/>
              </a:rPr>
              <a:t> πολιτικής </a:t>
            </a:r>
            <a:r>
              <a:rPr lang="el-GR" sz="1240" b="1" dirty="0">
                <a:cs typeface="Calibri" panose="020F0502020204030204" pitchFamily="34" charset="0"/>
              </a:rPr>
              <a:t>νομιμοποιείται πλέον η δημόσια επιρροή των ιδιωτικών ισχυρών οικονομικών συμφερόντων.</a:t>
            </a:r>
          </a:p>
          <a:p>
            <a:pPr marL="283510" indent="-283510" algn="just">
              <a:buFont typeface="Wingdings" panose="05000000000000000000" pitchFamily="2" charset="2"/>
              <a:buChar char="v"/>
            </a:pPr>
            <a:endParaRPr lang="el-GR" sz="1240" b="1" dirty="0">
              <a:cs typeface="Calibri" panose="020F0502020204030204" pitchFamily="34" charset="0"/>
            </a:endParaRPr>
          </a:p>
          <a:p>
            <a:pPr marL="236258" indent="-236258" algn="ctr">
              <a:buFont typeface="Wingdings" pitchFamily="2" charset="2"/>
              <a:buChar char="ü"/>
            </a:pPr>
            <a:r>
              <a:rPr lang="el-GR" sz="1240" dirty="0">
                <a:latin typeface="Calibri" panose="020F0502020204030204" pitchFamily="34" charset="0"/>
                <a:cs typeface="Calibri" panose="020F0502020204030204" pitchFamily="34" charset="0"/>
              </a:rPr>
              <a:t>Σημαντική υποχώρηση της </a:t>
            </a:r>
            <a:r>
              <a:rPr lang="el-GR" sz="1240" b="1" dirty="0" err="1">
                <a:latin typeface="Calibri" panose="020F0502020204030204" pitchFamily="34" charset="0"/>
                <a:cs typeface="Calibri" panose="020F0502020204030204" pitchFamily="34" charset="0"/>
              </a:rPr>
              <a:t>χειραφετητικής</a:t>
            </a:r>
            <a:r>
              <a:rPr lang="el-GR" sz="1240" b="1" dirty="0">
                <a:latin typeface="Calibri" panose="020F0502020204030204" pitchFamily="34" charset="0"/>
                <a:cs typeface="Calibri" panose="020F0502020204030204" pitchFamily="34" charset="0"/>
              </a:rPr>
              <a:t> πολιτικής </a:t>
            </a:r>
            <a:r>
              <a:rPr lang="el-GR" sz="1240" dirty="0">
                <a:latin typeface="Calibri" panose="020F0502020204030204" pitchFamily="34" charset="0"/>
                <a:cs typeface="Calibri" panose="020F0502020204030204" pitchFamily="34" charset="0"/>
              </a:rPr>
              <a:t>ως ‘κοινή πολιτική εμπειρία’ και συρρίκνωση του δημόσιου χώρου αμφισβήτησης και εμπλοκής. Η πολιτική γίνεται κατανοητή </a:t>
            </a:r>
            <a:r>
              <a:rPr lang="el-GR" sz="1240" b="1" dirty="0">
                <a:latin typeface="Calibri" panose="020F0502020204030204" pitchFamily="34" charset="0"/>
                <a:cs typeface="Calibri" panose="020F0502020204030204" pitchFamily="34" charset="0"/>
              </a:rPr>
              <a:t>ως </a:t>
            </a:r>
            <a:r>
              <a:rPr lang="el-GR" sz="1240" b="1" dirty="0" err="1">
                <a:latin typeface="Calibri" panose="020F0502020204030204" pitchFamily="34" charset="0"/>
                <a:cs typeface="Calibri" panose="020F0502020204030204" pitchFamily="34" charset="0"/>
              </a:rPr>
              <a:t>τεχνο</a:t>
            </a:r>
            <a:r>
              <a:rPr lang="el-GR" sz="1240" b="1" dirty="0">
                <a:latin typeface="Calibri" panose="020F0502020204030204" pitchFamily="34" charset="0"/>
                <a:cs typeface="Calibri" panose="020F0502020204030204" pitchFamily="34" charset="0"/>
              </a:rPr>
              <a:t>-διαχειριστική διακυβέρνηση μέσω συναινετικών διαδικασιών που λειτουργούν σε ένα (αναμφισβήτητο για τους υποστηρικτές της) πλαίσιο αντιπροσωπευτικής δημοκρατίας, οικονομίας της ελεύθερης αγοράς και κοσμοπολίτικου φιλελευθερισμού.</a:t>
            </a:r>
          </a:p>
          <a:p>
            <a:pPr marL="283510" indent="-283510" algn="ctr">
              <a:buFont typeface="Wingdings" panose="05000000000000000000" pitchFamily="2" charset="2"/>
              <a:buChar char="v"/>
            </a:pPr>
            <a:endParaRPr lang="el-GR" sz="1240" b="1" dirty="0">
              <a:latin typeface="Calibri" panose="020F0502020204030204" pitchFamily="34" charset="0"/>
              <a:cs typeface="Calibri" panose="020F0502020204030204" pitchFamily="34" charset="0"/>
            </a:endParaRPr>
          </a:p>
          <a:p>
            <a:pPr marL="236258" indent="-236258" algn="ctr">
              <a:buFont typeface="Wingdings" pitchFamily="2" charset="2"/>
              <a:buChar char="ü"/>
            </a:pPr>
            <a:r>
              <a:rPr lang="el-GR" sz="1240" dirty="0">
                <a:latin typeface="Calibri" panose="020F0502020204030204" pitchFamily="34" charset="0"/>
                <a:cs typeface="Calibri" panose="020F0502020204030204" pitchFamily="34" charset="0"/>
              </a:rPr>
              <a:t>Οι πολιτικές αντιφάσεις περιορίζονται σε προβλήματα πολιτικής που πρέπει να διαχειρίζονται </a:t>
            </a:r>
            <a:r>
              <a:rPr lang="el-GR" sz="1240" b="1" dirty="0">
                <a:latin typeface="Calibri" panose="020F0502020204030204" pitchFamily="34" charset="0"/>
                <a:cs typeface="Calibri" panose="020F0502020204030204" pitchFamily="34" charset="0"/>
              </a:rPr>
              <a:t>οι </a:t>
            </a:r>
            <a:r>
              <a:rPr lang="el-GR" sz="1240" b="1" u="sng" dirty="0">
                <a:latin typeface="Calibri" panose="020F0502020204030204" pitchFamily="34" charset="0"/>
                <a:cs typeface="Calibri" panose="020F0502020204030204" pitchFamily="34" charset="0"/>
              </a:rPr>
              <a:t>εμπειρογνώμονες</a:t>
            </a:r>
            <a:r>
              <a:rPr lang="el-GR" sz="1240" b="1" dirty="0">
                <a:latin typeface="Calibri" panose="020F0502020204030204" pitchFamily="34" charset="0"/>
                <a:cs typeface="Calibri" panose="020F0502020204030204" pitchFamily="34" charset="0"/>
              </a:rPr>
              <a:t> (είτε δημόσιοι τεχνοκράτες είτε </a:t>
            </a:r>
            <a:r>
              <a:rPr lang="el-GR" sz="1240" b="1" dirty="0" err="1">
                <a:latin typeface="Calibri" panose="020F0502020204030204" pitchFamily="34" charset="0"/>
                <a:cs typeface="Calibri" panose="020F0502020204030204" pitchFamily="34" charset="0"/>
              </a:rPr>
              <a:t>εμπειρογνώμοντες</a:t>
            </a:r>
            <a:r>
              <a:rPr lang="el-GR" sz="1240" b="1" dirty="0">
                <a:latin typeface="Calibri" panose="020F0502020204030204" pitchFamily="34" charset="0"/>
                <a:cs typeface="Calibri" panose="020F0502020204030204" pitchFamily="34" charset="0"/>
              </a:rPr>
              <a:t> από τον ιδιωτικό τομέα που χρηματοδοτούνται ή εκπροσωπούν άμεσα ισχυρά οικονομικά συμφέροντα) και νομιμοποιούνται μέσω συμμετοχικών διαδικασιών στις οποίες το πεδίο των πιθανών αποτελεσμάτων ορίζεται στενά εκ των προτέρων.</a:t>
            </a:r>
            <a:r>
              <a:rPr lang="el-GR" sz="1240" dirty="0">
                <a:latin typeface="Calibri" panose="020F0502020204030204" pitchFamily="34" charset="0"/>
                <a:cs typeface="Calibri" panose="020F0502020204030204" pitchFamily="34" charset="0"/>
              </a:rPr>
              <a:t> Η διαδικασία της </a:t>
            </a:r>
            <a:r>
              <a:rPr lang="el-GR" sz="1240" dirty="0" err="1">
                <a:latin typeface="Calibri" panose="020F0502020204030204" pitchFamily="34" charset="0"/>
                <a:cs typeface="Calibri" panose="020F0502020204030204" pitchFamily="34" charset="0"/>
              </a:rPr>
              <a:t>μετα</a:t>
            </a:r>
            <a:r>
              <a:rPr lang="el-GR" sz="1240" dirty="0">
                <a:latin typeface="Calibri" panose="020F0502020204030204" pitchFamily="34" charset="0"/>
                <a:cs typeface="Calibri" panose="020F0502020204030204" pitchFamily="34" charset="0"/>
              </a:rPr>
              <a:t>-πολιτικοποίησης αφορά λοιπόν την </a:t>
            </a:r>
            <a:r>
              <a:rPr lang="el-GR" sz="1240" b="1" dirty="0">
                <a:latin typeface="Calibri" panose="020F0502020204030204" pitchFamily="34" charset="0"/>
                <a:cs typeface="Calibri" panose="020F0502020204030204" pitchFamily="34" charset="0"/>
              </a:rPr>
              <a:t>αυξανόμενη διοίκηση (αστυνόμευση) κοινωνικών, οικονομικών, οικολογικών ή άλλων ζητημάτων</a:t>
            </a:r>
            <a:r>
              <a:rPr lang="el-GR" sz="1240" dirty="0">
                <a:latin typeface="Calibri" panose="020F0502020204030204" pitchFamily="34" charset="0"/>
                <a:cs typeface="Calibri" panose="020F0502020204030204" pitchFamily="34" charset="0"/>
              </a:rPr>
              <a:t>, και αυτό παραμένει, φυσικά, πλήρως εντός της σφαίρας των πιθανών, υπαρχουσών κοινωνικών σχέσεων: η ανάπτυξη μιας </a:t>
            </a:r>
            <a:r>
              <a:rPr lang="el-GR" sz="1240" b="1" dirty="0">
                <a:latin typeface="Calibri" panose="020F0502020204030204" pitchFamily="34" charset="0"/>
                <a:cs typeface="Calibri" panose="020F0502020204030204" pitchFamily="34" charset="0"/>
              </a:rPr>
              <a:t>διαχειριστικής προσέγγισης στην πολιτική.</a:t>
            </a:r>
          </a:p>
          <a:p>
            <a:pPr marL="283510" indent="-283510" algn="ctr">
              <a:buFont typeface="Wingdings" panose="05000000000000000000" pitchFamily="2" charset="2"/>
              <a:buChar char="v"/>
            </a:pPr>
            <a:endParaRPr lang="el-GR" sz="1240" b="1" dirty="0">
              <a:latin typeface="Calibri" panose="020F0502020204030204" pitchFamily="34" charset="0"/>
              <a:cs typeface="Calibri" panose="020F0502020204030204" pitchFamily="34" charset="0"/>
            </a:endParaRPr>
          </a:p>
          <a:p>
            <a:pPr marL="283510" indent="-283510" algn="ctr">
              <a:buFont typeface="Wingdings" panose="05000000000000000000" pitchFamily="2" charset="2"/>
              <a:buChar char="v"/>
            </a:pPr>
            <a:r>
              <a:rPr lang="el-GR" sz="1240" dirty="0">
                <a:latin typeface="Calibri" panose="020F0502020204030204" pitchFamily="34" charset="0"/>
                <a:cs typeface="Calibri" panose="020F0502020204030204" pitchFamily="34" charset="0"/>
              </a:rPr>
              <a:t>Η Επιτροπή χρησιμοποιεί ομάδες </a:t>
            </a:r>
            <a:r>
              <a:rPr lang="el-GR" sz="1240" b="1" dirty="0">
                <a:latin typeface="Calibri" panose="020F0502020204030204" pitchFamily="34" charset="0"/>
                <a:cs typeface="Calibri" panose="020F0502020204030204" pitchFamily="34" charset="0"/>
              </a:rPr>
              <a:t>εμπειρογνωμόνων για διάφορους σκοπούς</a:t>
            </a:r>
            <a:r>
              <a:rPr lang="el-GR" sz="1240" dirty="0">
                <a:latin typeface="Calibri" panose="020F0502020204030204" pitchFamily="34" charset="0"/>
                <a:cs typeface="Calibri" panose="020F0502020204030204" pitchFamily="34" charset="0"/>
              </a:rPr>
              <a:t>: δημιουργία τεχνικής εμπειρογνωμοσύνης, συγκέντρωση υποστήριξης από ειδικούς και δημιουργία συναινετικών θέσεων. </a:t>
            </a:r>
          </a:p>
          <a:p>
            <a:pPr marL="283510" indent="-283510" algn="ctr">
              <a:buFont typeface="Wingdings" panose="05000000000000000000" pitchFamily="2" charset="2"/>
              <a:buChar char="v"/>
            </a:pPr>
            <a:endParaRPr lang="el-GR" sz="1240" dirty="0">
              <a:latin typeface="Calibri" panose="020F0502020204030204" pitchFamily="34" charset="0"/>
              <a:cs typeface="Calibri" panose="020F0502020204030204" pitchFamily="34" charset="0"/>
            </a:endParaRPr>
          </a:p>
          <a:p>
            <a:pPr marL="283510" indent="-283510" algn="ctr">
              <a:buFont typeface="Wingdings" panose="05000000000000000000" pitchFamily="2" charset="2"/>
              <a:buChar char="v"/>
            </a:pPr>
            <a:r>
              <a:rPr lang="el-GR" sz="1240" dirty="0">
                <a:latin typeface="Calibri" panose="020F0502020204030204" pitchFamily="34" charset="0"/>
                <a:cs typeface="Calibri" panose="020F0502020204030204" pitchFamily="34" charset="0"/>
              </a:rPr>
              <a:t>Κινητοποίηση μιας σειράς νέων κυβερνητικών τεχνολογιών και τρόπων οργάνωσης, διευθυντικών διευθετήσεων και νέων θεσμικών μορφών που εστιάζουν στους </a:t>
            </a:r>
            <a:r>
              <a:rPr lang="el-GR" sz="1240" b="1" dirty="0">
                <a:latin typeface="Calibri" panose="020F0502020204030204" pitchFamily="34" charset="0"/>
                <a:cs typeface="Calibri" panose="020F0502020204030204" pitchFamily="34" charset="0"/>
              </a:rPr>
              <a:t>κανόνες λογιστικής και της συγκριτικής αξιολόγησης της απόδοσης </a:t>
            </a:r>
            <a:r>
              <a:rPr lang="en-US" sz="1240" b="1" dirty="0">
                <a:latin typeface="Calibri" panose="020F0502020204030204" pitchFamily="34" charset="0"/>
                <a:cs typeface="Calibri" panose="020F0502020204030204" pitchFamily="34" charset="0"/>
              </a:rPr>
              <a:t>(benchmarking)</a:t>
            </a:r>
            <a:r>
              <a:rPr lang="el-GR" sz="1240" dirty="0">
                <a:latin typeface="Calibri" panose="020F0502020204030204" pitchFamily="34" charset="0"/>
                <a:cs typeface="Calibri" panose="020F0502020204030204" pitchFamily="34" charset="0"/>
              </a:rPr>
              <a:t>. Το "</a:t>
            </a:r>
            <a:r>
              <a:rPr lang="el-GR" sz="1240" dirty="0" err="1">
                <a:latin typeface="Calibri" panose="020F0502020204030204" pitchFamily="34" charset="0"/>
                <a:cs typeface="Calibri" panose="020F0502020204030204" pitchFamily="34" charset="0"/>
              </a:rPr>
              <a:t>Doing</a:t>
            </a:r>
            <a:r>
              <a:rPr lang="el-GR" sz="1240" dirty="0">
                <a:latin typeface="Calibri" panose="020F0502020204030204" pitchFamily="34" charset="0"/>
                <a:cs typeface="Calibri" panose="020F0502020204030204" pitchFamily="34" charset="0"/>
              </a:rPr>
              <a:t> </a:t>
            </a:r>
            <a:r>
              <a:rPr lang="el-GR" sz="1240" dirty="0" err="1">
                <a:latin typeface="Calibri" panose="020F0502020204030204" pitchFamily="34" charset="0"/>
                <a:cs typeface="Calibri" panose="020F0502020204030204" pitchFamily="34" charset="0"/>
              </a:rPr>
              <a:t>Politics</a:t>
            </a:r>
            <a:r>
              <a:rPr lang="el-GR" sz="1240" dirty="0">
                <a:latin typeface="Calibri" panose="020F0502020204030204" pitchFamily="34" charset="0"/>
                <a:cs typeface="Calibri" panose="020F0502020204030204" pitchFamily="34" charset="0"/>
              </a:rPr>
              <a:t>" περιορίζεται σε μια μορφή θεσμοθετημένης κοινωνικής διαχείρισης, όπου τα προβλήματα αντιμετωπίζονται μέσω της εγγραφής </a:t>
            </a:r>
            <a:r>
              <a:rPr lang="el-GR" sz="1240" b="1" dirty="0">
                <a:latin typeface="Calibri" panose="020F0502020204030204" pitchFamily="34" charset="0"/>
                <a:cs typeface="Calibri" panose="020F0502020204030204" pitchFamily="34" charset="0"/>
              </a:rPr>
              <a:t>διαχειριστικών τεχνολογιών και διοικητικών διαδικασιών. </a:t>
            </a:r>
          </a:p>
          <a:p>
            <a:pPr marL="283510" indent="-283510" algn="just">
              <a:buFont typeface="Wingdings" panose="05000000000000000000" pitchFamily="2" charset="2"/>
              <a:buChar char="v"/>
            </a:pPr>
            <a:endParaRPr lang="en-US" sz="1406"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7582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907256" y="1181596"/>
            <a:ext cx="8315920" cy="356271"/>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chor="b"/>
          <a:lstStyle/>
          <a:p>
            <a:pPr marL="595">
              <a:lnSpc>
                <a:spcPct val="90000"/>
              </a:lnSpc>
              <a:spcBef>
                <a:spcPts val="991"/>
              </a:spcBef>
              <a:spcAft>
                <a:spcPts val="166"/>
              </a:spcAft>
              <a:buClr>
                <a:srgbClr val="E48312"/>
              </a:buClr>
            </a:pPr>
            <a:r>
              <a:rPr lang="fr-FR" sz="1984" spc="-1" dirty="0">
                <a:solidFill>
                  <a:srgbClr val="404040"/>
                </a:solidFill>
                <a:latin typeface="Calibri"/>
              </a:rPr>
              <a:t>New Public Management</a:t>
            </a:r>
            <a:r>
              <a:rPr lang="el-GR" sz="1984" spc="-1" dirty="0">
                <a:solidFill>
                  <a:srgbClr val="404040"/>
                </a:solidFill>
                <a:latin typeface="Calibri"/>
              </a:rPr>
              <a:t> </a:t>
            </a:r>
            <a:endParaRPr lang="en-US" sz="1984" spc="-1" dirty="0">
              <a:solidFill>
                <a:srgbClr val="404040"/>
              </a:solidFill>
              <a:latin typeface="Calibri"/>
            </a:endParaRPr>
          </a:p>
        </p:txBody>
      </p:sp>
      <p:sp>
        <p:nvSpPr>
          <p:cNvPr id="136" name="CustomShape 2"/>
          <p:cNvSpPr/>
          <p:nvPr/>
        </p:nvSpPr>
        <p:spPr>
          <a:xfrm>
            <a:off x="907256" y="1537867"/>
            <a:ext cx="8315920" cy="4338546"/>
          </a:xfrm>
          <a:prstGeom prst="rect">
            <a:avLst/>
          </a:prstGeom>
          <a:noFill/>
          <a:ln>
            <a:noFill/>
          </a:ln>
        </p:spPr>
        <p:style>
          <a:lnRef idx="0">
            <a:scrgbClr r="0" g="0" b="0"/>
          </a:lnRef>
          <a:fillRef idx="0">
            <a:scrgbClr r="0" g="0" b="0"/>
          </a:fillRef>
          <a:effectRef idx="0">
            <a:scrgbClr r="0" g="0" b="0"/>
          </a:effectRef>
          <a:fontRef idx="minor"/>
        </p:style>
        <p:txBody>
          <a:bodyPr lIns="0" tIns="37207" rIns="0" bIns="37207">
            <a:normAutofit lnSpcReduction="10000"/>
          </a:bodyPr>
          <a:lstStyle/>
          <a:p>
            <a:pPr marL="595">
              <a:lnSpc>
                <a:spcPct val="90000"/>
              </a:lnSpc>
              <a:spcBef>
                <a:spcPts val="991"/>
              </a:spcBef>
              <a:spcAft>
                <a:spcPts val="166"/>
              </a:spcAft>
              <a:buClr>
                <a:srgbClr val="E48312"/>
              </a:buClr>
            </a:pPr>
            <a:endParaRPr lang="el-GR" sz="1654" spc="-1" dirty="0">
              <a:latin typeface="Calibri" panose="020F0502020204030204" pitchFamily="34" charset="0"/>
              <a:cs typeface="Calibri" panose="020F0502020204030204" pitchFamily="34" charset="0"/>
            </a:endParaRPr>
          </a:p>
          <a:p>
            <a:pPr marL="75603" indent="-75007">
              <a:lnSpc>
                <a:spcPct val="90000"/>
              </a:lnSpc>
              <a:spcBef>
                <a:spcPts val="991"/>
              </a:spcBef>
              <a:spcAft>
                <a:spcPts val="166"/>
              </a:spcAft>
              <a:buClr>
                <a:srgbClr val="E48312"/>
              </a:buClr>
              <a:buFont typeface="Wingdings" charset="2"/>
              <a:buChar char=""/>
            </a:pPr>
            <a:r>
              <a:rPr lang="el-GR" sz="1654" spc="-1" dirty="0">
                <a:latin typeface="Calibri" panose="020F0502020204030204" pitchFamily="34" charset="0"/>
                <a:cs typeface="Calibri" panose="020F0502020204030204" pitchFamily="34" charset="0"/>
              </a:rPr>
              <a:t> Ρυθμιστικές αρχές</a:t>
            </a:r>
            <a:endParaRPr lang="fr-FR" sz="1654" spc="-1" dirty="0">
              <a:latin typeface="Calibri" panose="020F0502020204030204" pitchFamily="34" charset="0"/>
              <a:cs typeface="Calibri" panose="020F0502020204030204" pitchFamily="34" charset="0"/>
            </a:endParaRPr>
          </a:p>
          <a:p>
            <a:pPr marL="75603" indent="-75007">
              <a:lnSpc>
                <a:spcPct val="90000"/>
              </a:lnSpc>
              <a:spcBef>
                <a:spcPts val="991"/>
              </a:spcBef>
              <a:spcAft>
                <a:spcPts val="166"/>
              </a:spcAft>
              <a:buClr>
                <a:srgbClr val="E48312"/>
              </a:buClr>
              <a:buFont typeface="Wingdings" charset="2"/>
              <a:buChar char=""/>
            </a:pPr>
            <a:r>
              <a:rPr lang="el-GR" sz="1654" spc="-1" dirty="0">
                <a:latin typeface="Calibri" panose="020F0502020204030204" pitchFamily="34" charset="0"/>
                <a:cs typeface="Calibri" panose="020F0502020204030204" pitchFamily="34" charset="0"/>
              </a:rPr>
              <a:t>ΣΔΙΤ</a:t>
            </a:r>
            <a:r>
              <a:rPr lang="fr-FR" sz="1654" spc="-1" dirty="0">
                <a:latin typeface="Calibri" panose="020F0502020204030204" pitchFamily="34" charset="0"/>
                <a:cs typeface="Calibri" panose="020F0502020204030204" pitchFamily="34" charset="0"/>
              </a:rPr>
              <a:t> </a:t>
            </a:r>
            <a:r>
              <a:rPr lang="en-US" sz="1654" spc="-1" dirty="0">
                <a:latin typeface="Calibri" panose="020F0502020204030204" pitchFamily="34" charset="0"/>
                <a:cs typeface="Calibri" panose="020F0502020204030204" pitchFamily="34" charset="0"/>
              </a:rPr>
              <a:t>‘</a:t>
            </a:r>
            <a:r>
              <a:rPr lang="en-US" sz="1654" dirty="0">
                <a:latin typeface="Calibri" panose="020F0502020204030204" pitchFamily="34" charset="0"/>
                <a:cs typeface="Calibri" panose="020F0502020204030204" pitchFamily="34" charset="0"/>
              </a:rPr>
              <a:t>Joint Undertakings (JUs)’</a:t>
            </a:r>
            <a:r>
              <a:rPr lang="en-US" sz="1654" dirty="0">
                <a:solidFill>
                  <a:srgbClr val="C00000"/>
                </a:solidFill>
                <a:latin typeface="Calibri" panose="020F0502020204030204" pitchFamily="34" charset="0"/>
                <a:cs typeface="Calibri" panose="020F0502020204030204" pitchFamily="34" charset="0"/>
              </a:rPr>
              <a:t>(1)</a:t>
            </a:r>
          </a:p>
          <a:p>
            <a:pPr marL="75603" indent="-75007">
              <a:lnSpc>
                <a:spcPct val="90000"/>
              </a:lnSpc>
              <a:spcBef>
                <a:spcPts val="991"/>
              </a:spcBef>
              <a:spcAft>
                <a:spcPts val="166"/>
              </a:spcAft>
              <a:buClr>
                <a:srgbClr val="E48312"/>
              </a:buClr>
              <a:buFont typeface="Wingdings" charset="2"/>
              <a:buChar char=""/>
            </a:pPr>
            <a:r>
              <a:rPr lang="en-US" sz="1654" spc="-1" dirty="0">
                <a:latin typeface="Calibri" panose="020F0502020204030204" pitchFamily="34" charset="0"/>
                <a:cs typeface="Calibri" panose="020F0502020204030204" pitchFamily="34" charset="0"/>
              </a:rPr>
              <a:t> ‘R</a:t>
            </a:r>
            <a:r>
              <a:rPr lang="en-US" sz="1654" dirty="0">
                <a:latin typeface="Calibri" panose="020F0502020204030204" pitchFamily="34" charset="0"/>
                <a:cs typeface="Calibri" panose="020F0502020204030204" pitchFamily="34" charset="0"/>
              </a:rPr>
              <a:t>ed tape’:</a:t>
            </a:r>
            <a:r>
              <a:rPr lang="el-GR" sz="1654" dirty="0">
                <a:latin typeface="Calibri" panose="020F0502020204030204" pitchFamily="34" charset="0"/>
                <a:cs typeface="Calibri" panose="020F0502020204030204" pitchFamily="34" charset="0"/>
              </a:rPr>
              <a:t> μια υπερβολική και </a:t>
            </a:r>
            <a:r>
              <a:rPr lang="el-GR" sz="1654" dirty="0" err="1">
                <a:latin typeface="Calibri" panose="020F0502020204030204" pitchFamily="34" charset="0"/>
                <a:cs typeface="Calibri" panose="020F0502020204030204" pitchFamily="34" charset="0"/>
              </a:rPr>
              <a:t>υπερ</a:t>
            </a:r>
            <a:r>
              <a:rPr lang="el-GR" sz="1654" dirty="0">
                <a:latin typeface="Calibri" panose="020F0502020204030204" pitchFamily="34" charset="0"/>
                <a:cs typeface="Calibri" panose="020F0502020204030204" pitchFamily="34" charset="0"/>
              </a:rPr>
              <a:t>-αμειβόμενη γραφειοκρατία που απαιτεί αναίτιους ετήσιους ελέγχους και υψηλό κόστος για τη συμμόρφωση με τους κανόνες</a:t>
            </a:r>
            <a:r>
              <a:rPr lang="en-US" sz="1654" dirty="0">
                <a:latin typeface="Calibri" panose="020F0502020204030204" pitchFamily="34" charset="0"/>
                <a:cs typeface="Calibri" panose="020F0502020204030204" pitchFamily="34" charset="0"/>
              </a:rPr>
              <a:t>. O</a:t>
            </a:r>
            <a:r>
              <a:rPr lang="el-GR" sz="1654" dirty="0" err="1">
                <a:latin typeface="Calibri" panose="020F0502020204030204" pitchFamily="34" charset="0"/>
                <a:cs typeface="Calibri" panose="020F0502020204030204" pitchFamily="34" charset="0"/>
              </a:rPr>
              <a:t>λοι</a:t>
            </a:r>
            <a:r>
              <a:rPr lang="el-GR" sz="1654" dirty="0">
                <a:latin typeface="Calibri" panose="020F0502020204030204" pitchFamily="34" charset="0"/>
                <a:cs typeface="Calibri" panose="020F0502020204030204" pitchFamily="34" charset="0"/>
              </a:rPr>
              <a:t> οι κανονισμοί-οδηγίες αντιμετωπίζονται ως </a:t>
            </a:r>
            <a:r>
              <a:rPr lang="el-GR" sz="1654" i="1" dirty="0">
                <a:latin typeface="Calibri" panose="020F0502020204030204" pitchFamily="34" charset="0"/>
                <a:cs typeface="Calibri" panose="020F0502020204030204" pitchFamily="34" charset="0"/>
              </a:rPr>
              <a:t>διοικητικές</a:t>
            </a:r>
            <a:r>
              <a:rPr lang="en-US" sz="1654" i="1" dirty="0">
                <a:latin typeface="Calibri" panose="020F0502020204030204" pitchFamily="34" charset="0"/>
                <a:cs typeface="Calibri" panose="020F0502020204030204" pitchFamily="34" charset="0"/>
              </a:rPr>
              <a:t> </a:t>
            </a:r>
            <a:r>
              <a:rPr lang="el-GR" sz="1654" i="1" dirty="0">
                <a:latin typeface="Calibri" panose="020F0502020204030204" pitchFamily="34" charset="0"/>
                <a:cs typeface="Calibri" panose="020F0502020204030204" pitchFamily="34" charset="0"/>
              </a:rPr>
              <a:t>πράξεις</a:t>
            </a:r>
            <a:r>
              <a:rPr lang="el-GR" sz="1654" dirty="0">
                <a:latin typeface="Calibri" panose="020F0502020204030204" pitchFamily="34" charset="0"/>
                <a:cs typeface="Calibri" panose="020F0502020204030204" pitchFamily="34" charset="0"/>
              </a:rPr>
              <a:t>. Ο βασικός στόχος είναι η μείωση της σημασίας της κανονιστικής νομοθέτησης.</a:t>
            </a:r>
          </a:p>
          <a:p>
            <a:pPr marL="75603" indent="-75007">
              <a:lnSpc>
                <a:spcPct val="90000"/>
              </a:lnSpc>
              <a:spcBef>
                <a:spcPts val="991"/>
              </a:spcBef>
              <a:spcAft>
                <a:spcPts val="166"/>
              </a:spcAft>
              <a:buClr>
                <a:srgbClr val="E48312"/>
              </a:buClr>
              <a:buFont typeface="Wingdings" charset="2"/>
              <a:buChar char=""/>
            </a:pPr>
            <a:r>
              <a:rPr lang="en-US" sz="1654" spc="-1" dirty="0">
                <a:latin typeface="Calibri" panose="020F0502020204030204" pitchFamily="34" charset="0"/>
                <a:cs typeface="Calibri" panose="020F0502020204030204" pitchFamily="34" charset="0"/>
              </a:rPr>
              <a:t>‘Better Regulation’: </a:t>
            </a:r>
            <a:r>
              <a:rPr lang="el-GR" sz="1654" spc="-1" dirty="0">
                <a:latin typeface="Calibri" panose="020F0502020204030204" pitchFamily="34" charset="0"/>
                <a:cs typeface="Calibri" panose="020F0502020204030204" pitchFamily="34" charset="0"/>
              </a:rPr>
              <a:t>Βελτίωση της νομοθεσίας . Πίσω από αυτό το έξυπνο σλόγκαν κρύβεται μια </a:t>
            </a:r>
            <a:r>
              <a:rPr lang="el-GR" sz="1654" spc="-1" dirty="0" err="1">
                <a:latin typeface="Calibri" panose="020F0502020204030204" pitchFamily="34" charset="0"/>
                <a:cs typeface="Calibri" panose="020F0502020204030204" pitchFamily="34" charset="0"/>
              </a:rPr>
              <a:t>απορρυθμιστική</a:t>
            </a:r>
            <a:r>
              <a:rPr lang="el-GR" sz="1654" spc="-1" dirty="0">
                <a:latin typeface="Calibri" panose="020F0502020204030204" pitchFamily="34" charset="0"/>
                <a:cs typeface="Calibri" panose="020F0502020204030204" pitchFamily="34" charset="0"/>
              </a:rPr>
              <a:t> ατζέντα (θιασώτες τ</a:t>
            </a:r>
            <a:r>
              <a:rPr lang="el-GR" sz="1654" dirty="0">
                <a:latin typeface="Calibri" panose="020F0502020204030204" pitchFamily="34" charset="0"/>
                <a:cs typeface="Calibri" panose="020F0502020204030204" pitchFamily="34" charset="0"/>
              </a:rPr>
              <a:t>ο Ηνωμένο Βασίλειο, η Ολλανδία, οι δεξιοί </a:t>
            </a:r>
            <a:r>
              <a:rPr lang="el-GR" sz="1654" dirty="0" err="1">
                <a:latin typeface="Calibri" panose="020F0502020204030204" pitchFamily="34" charset="0"/>
                <a:cs typeface="Calibri" panose="020F0502020204030204" pitchFamily="34" charset="0"/>
              </a:rPr>
              <a:t>ευρωσκεπτικιστές</a:t>
            </a:r>
            <a:r>
              <a:rPr lang="el-GR" sz="1654" dirty="0">
                <a:latin typeface="Calibri" panose="020F0502020204030204" pitchFamily="34" charset="0"/>
                <a:cs typeface="Calibri" panose="020F0502020204030204" pitchFamily="34" charset="0"/>
              </a:rPr>
              <a:t>…).</a:t>
            </a:r>
            <a:br>
              <a:rPr lang="el-GR" sz="1654" dirty="0">
                <a:latin typeface="Calibri" panose="020F0502020204030204" pitchFamily="34" charset="0"/>
                <a:cs typeface="Calibri" panose="020F0502020204030204" pitchFamily="34" charset="0"/>
              </a:rPr>
            </a:br>
            <a:r>
              <a:rPr lang="el-GR" sz="1654" dirty="0">
                <a:latin typeface="Calibri" panose="020F0502020204030204" pitchFamily="34" charset="0"/>
                <a:cs typeface="Calibri" panose="020F0502020204030204" pitchFamily="34" charset="0"/>
              </a:rPr>
              <a:t>Προτείνεται η μείωση του συνολικού κόστους των κανονιστικών ρυθμίσεων για τις επιχειρήσεις. Αυτό όμως επιβαρύνει την υγεία, την ασφάλεια και την προστασία του περιβάλλοντος που παρέχουν οι εν λόγω κανονισμοί.</a:t>
            </a:r>
            <a:endParaRPr lang="fr-FR" sz="1654" spc="-1" dirty="0">
              <a:latin typeface="Calibri" panose="020F0502020204030204" pitchFamily="34" charset="0"/>
              <a:cs typeface="Calibri" panose="020F0502020204030204" pitchFamily="34" charset="0"/>
            </a:endParaRPr>
          </a:p>
          <a:p>
            <a:pPr marL="595">
              <a:lnSpc>
                <a:spcPct val="90000"/>
              </a:lnSpc>
              <a:spcBef>
                <a:spcPts val="991"/>
              </a:spcBef>
              <a:spcAft>
                <a:spcPts val="166"/>
              </a:spcAft>
              <a:buClr>
                <a:srgbClr val="E48312"/>
              </a:buClr>
            </a:pPr>
            <a:r>
              <a:rPr lang="fr-FR" sz="1654" spc="-1" dirty="0">
                <a:solidFill>
                  <a:srgbClr val="C00000"/>
                </a:solidFill>
                <a:latin typeface="Calibri" panose="020F0502020204030204" pitchFamily="34" charset="0"/>
                <a:cs typeface="Calibri" panose="020F0502020204030204" pitchFamily="34" charset="0"/>
              </a:rPr>
              <a:t>(1)</a:t>
            </a:r>
            <a:r>
              <a:rPr lang="fr-FR" sz="1654" i="1" spc="-1" dirty="0">
                <a:solidFill>
                  <a:srgbClr val="C00000"/>
                </a:solidFill>
                <a:latin typeface="Calibri" panose="020F0502020204030204" pitchFamily="34" charset="0"/>
                <a:cs typeface="Calibri" panose="020F0502020204030204" pitchFamily="34" charset="0"/>
              </a:rPr>
              <a:t> </a:t>
            </a:r>
            <a:r>
              <a:rPr lang="fr-FR" sz="1654" i="1" spc="-1" dirty="0" err="1">
                <a:latin typeface="Calibri" panose="020F0502020204030204" pitchFamily="34" charset="0"/>
                <a:cs typeface="Calibri" panose="020F0502020204030204" pitchFamily="34" charset="0"/>
              </a:rPr>
              <a:t>Οι</a:t>
            </a:r>
            <a:r>
              <a:rPr lang="fr-FR" sz="1654" i="1" spc="-1" dirty="0">
                <a:latin typeface="Calibri" panose="020F0502020204030204" pitchFamily="34" charset="0"/>
                <a:cs typeface="Calibri" panose="020F0502020204030204" pitchFamily="34" charset="0"/>
              </a:rPr>
              <a:t> </a:t>
            </a:r>
            <a:r>
              <a:rPr lang="fr-FR" sz="1654" i="1" spc="-1" dirty="0" err="1">
                <a:latin typeface="Calibri" panose="020F0502020204030204" pitchFamily="34" charset="0"/>
                <a:cs typeface="Calibri" panose="020F0502020204030204" pitchFamily="34" charset="0"/>
              </a:rPr>
              <a:t>ετ</a:t>
            </a:r>
            <a:r>
              <a:rPr lang="fr-FR" sz="1654" i="1" spc="-1" dirty="0">
                <a:latin typeface="Calibri" panose="020F0502020204030204" pitchFamily="34" charset="0"/>
                <a:cs typeface="Calibri" panose="020F0502020204030204" pitchFamily="34" charset="0"/>
              </a:rPr>
              <a:t>αιρικές σχέσεις </a:t>
            </a:r>
            <a:r>
              <a:rPr lang="el-GR" sz="1654" i="1" spc="-1" dirty="0">
                <a:latin typeface="Calibri" panose="020F0502020204030204" pitchFamily="34" charset="0"/>
                <a:cs typeface="Calibri" panose="020F0502020204030204" pitchFamily="34" charset="0"/>
              </a:rPr>
              <a:t>της ΕΕ</a:t>
            </a:r>
            <a:r>
              <a:rPr lang="fr-FR" sz="1654" i="1" spc="-1" dirty="0">
                <a:latin typeface="Calibri" panose="020F0502020204030204" pitchFamily="34" charset="0"/>
                <a:cs typeface="Calibri" panose="020F0502020204030204" pitchFamily="34" charset="0"/>
              </a:rPr>
              <a:t> </a:t>
            </a:r>
            <a:r>
              <a:rPr lang="fr-FR" sz="1654" i="1" spc="-1" dirty="0" err="1">
                <a:latin typeface="Calibri" panose="020F0502020204030204" pitchFamily="34" charset="0"/>
                <a:cs typeface="Calibri" panose="020F0502020204030204" pitchFamily="34" charset="0"/>
              </a:rPr>
              <a:t>με</a:t>
            </a:r>
            <a:r>
              <a:rPr lang="fr-FR" sz="1654" i="1" spc="-1" dirty="0">
                <a:latin typeface="Calibri" panose="020F0502020204030204" pitchFamily="34" charset="0"/>
                <a:cs typeface="Calibri" panose="020F0502020204030204" pitchFamily="34" charset="0"/>
              </a:rPr>
              <a:t> </a:t>
            </a:r>
            <a:r>
              <a:rPr lang="fr-FR" sz="1654" i="1" spc="-1" dirty="0" err="1">
                <a:latin typeface="Calibri" panose="020F0502020204030204" pitchFamily="34" charset="0"/>
                <a:cs typeface="Calibri" panose="020F0502020204030204" pitchFamily="34" charset="0"/>
              </a:rPr>
              <a:t>τη</a:t>
            </a:r>
            <a:r>
              <a:rPr lang="fr-FR" sz="1654" i="1" spc="-1" dirty="0">
                <a:latin typeface="Calibri" panose="020F0502020204030204" pitchFamily="34" charset="0"/>
                <a:cs typeface="Calibri" panose="020F0502020204030204" pitchFamily="34" charset="0"/>
              </a:rPr>
              <a:t> β</a:t>
            </a:r>
            <a:r>
              <a:rPr lang="fr-FR" sz="1654" i="1" spc="-1" dirty="0" err="1">
                <a:latin typeface="Calibri" panose="020F0502020204030204" pitchFamily="34" charset="0"/>
                <a:cs typeface="Calibri" panose="020F0502020204030204" pitchFamily="34" charset="0"/>
              </a:rPr>
              <a:t>ιομηχ</a:t>
            </a:r>
            <a:r>
              <a:rPr lang="fr-FR" sz="1654" i="1" spc="-1" dirty="0">
                <a:latin typeface="Calibri" panose="020F0502020204030204" pitchFamily="34" charset="0"/>
                <a:cs typeface="Calibri" panose="020F0502020204030204" pitchFamily="34" charset="0"/>
              </a:rPr>
              <a:t>ανία δημιουργούνται με τη μορφή κοινών επιχειρήσεων του άρθρου 187 </a:t>
            </a:r>
            <a:r>
              <a:rPr lang="el-GR" sz="1654" i="1" spc="-1" dirty="0">
                <a:latin typeface="Calibri" panose="020F0502020204030204" pitchFamily="34" charset="0"/>
                <a:cs typeface="Calibri" panose="020F0502020204030204" pitchFamily="34" charset="0"/>
              </a:rPr>
              <a:t>ΣΛΕΕ</a:t>
            </a:r>
            <a:r>
              <a:rPr lang="fr-FR" sz="1654" i="1" spc="-1" dirty="0">
                <a:latin typeface="Calibri" panose="020F0502020204030204" pitchFamily="34" charset="0"/>
                <a:cs typeface="Calibri" panose="020F0502020204030204" pitchFamily="34" charset="0"/>
              </a:rPr>
              <a:t>. </a:t>
            </a:r>
            <a:r>
              <a:rPr lang="fr-FR" sz="1654" i="1" spc="-1" dirty="0" err="1">
                <a:latin typeface="Calibri" panose="020F0502020204030204" pitchFamily="34" charset="0"/>
                <a:cs typeface="Calibri" panose="020F0502020204030204" pitchFamily="34" charset="0"/>
              </a:rPr>
              <a:t>Είν</a:t>
            </a:r>
            <a:r>
              <a:rPr lang="fr-FR" sz="1654" i="1" spc="-1" dirty="0">
                <a:latin typeface="Calibri" panose="020F0502020204030204" pitchFamily="34" charset="0"/>
                <a:cs typeface="Calibri" panose="020F0502020204030204" pitchFamily="34" charset="0"/>
              </a:rPr>
              <a:t>αι μια μορφή συμπράξεων δημόσιου-ιδιωτικού τομέα που δημιουργούνται σε στρατηγικούς τομείς.</a:t>
            </a:r>
            <a:r>
              <a:rPr lang="fr-FR" sz="1654" spc="-1" dirty="0">
                <a:latin typeface="Calibri" panose="020F0502020204030204" pitchFamily="34" charset="0"/>
                <a:cs typeface="Calibri" panose="020F0502020204030204" pitchFamily="34" charset="0"/>
              </a:rPr>
              <a:t> </a:t>
            </a:r>
            <a:endParaRPr lang="fr-FR" sz="1654" i="1" spc="-1" dirty="0">
              <a:latin typeface="Calibri" panose="020F0502020204030204" pitchFamily="34" charset="0"/>
              <a:cs typeface="Calibri" panose="020F0502020204030204" pitchFamily="34" charset="0"/>
            </a:endParaRPr>
          </a:p>
          <a:p>
            <a:pPr marL="75603" indent="-75007">
              <a:lnSpc>
                <a:spcPct val="90000"/>
              </a:lnSpc>
              <a:spcBef>
                <a:spcPts val="991"/>
              </a:spcBef>
              <a:spcAft>
                <a:spcPts val="166"/>
              </a:spcAft>
              <a:buClr>
                <a:srgbClr val="E48312"/>
              </a:buClr>
              <a:buFont typeface="Wingdings" charset="2"/>
              <a:buChar char=""/>
            </a:pPr>
            <a:endParaRPr lang="fr-FR" sz="1488" i="1" spc="-1" dirty="0">
              <a:latin typeface="Arial"/>
            </a:endParaRPr>
          </a:p>
        </p:txBody>
      </p:sp>
      <p:sp>
        <p:nvSpPr>
          <p:cNvPr id="137" name="CustomShape 3"/>
          <p:cNvSpPr/>
          <p:nvPr/>
        </p:nvSpPr>
        <p:spPr>
          <a:xfrm>
            <a:off x="907256" y="6285805"/>
            <a:ext cx="2043410" cy="301228"/>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chor="ctr"/>
          <a:lstStyle/>
          <a:p>
            <a:pPr>
              <a:lnSpc>
                <a:spcPct val="100000"/>
              </a:lnSpc>
            </a:pPr>
            <a:r>
              <a:rPr lang="fr-FR" sz="744" spc="-1">
                <a:solidFill>
                  <a:srgbClr val="FFFFFF"/>
                </a:solidFill>
                <a:latin typeface="Calibri"/>
              </a:rPr>
              <a:t>Α΄ εξάμηνο 2014-2015</a:t>
            </a:r>
            <a:endParaRPr lang="fr-FR" sz="744" spc="-1">
              <a:latin typeface="Arial"/>
            </a:endParaRPr>
          </a:p>
        </p:txBody>
      </p:sp>
      <p:sp>
        <p:nvSpPr>
          <p:cNvPr id="138" name="CustomShape 4"/>
          <p:cNvSpPr/>
          <p:nvPr/>
        </p:nvSpPr>
        <p:spPr>
          <a:xfrm>
            <a:off x="8185844" y="6285805"/>
            <a:ext cx="1084362" cy="301228"/>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chor="ctr"/>
          <a:lstStyle/>
          <a:p>
            <a:pPr algn="r">
              <a:lnSpc>
                <a:spcPct val="100000"/>
              </a:lnSpc>
            </a:pPr>
            <a:fld id="{37AAA132-A92B-42D5-814A-08EC0FCB64E5}" type="slidenum">
              <a:rPr lang="fr-FR" sz="868" spc="-1">
                <a:solidFill>
                  <a:srgbClr val="FFFFFF"/>
                </a:solidFill>
                <a:latin typeface="Calibri"/>
              </a:rPr>
              <a:t>26</a:t>
            </a:fld>
            <a:endParaRPr lang="fr-FR" sz="868" spc="-1">
              <a:latin typeface="Arial"/>
            </a:endParaRPr>
          </a:p>
        </p:txBody>
      </p:sp>
    </p:spTree>
    <p:extLst>
      <p:ext uri="{BB962C8B-B14F-4D97-AF65-F5344CB8AC3E}">
        <p14:creationId xmlns:p14="http://schemas.microsoft.com/office/powerpoint/2010/main" val="33511812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632817" y="1060977"/>
            <a:ext cx="8819852" cy="560853"/>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chor="b">
            <a:noAutofit/>
          </a:bodyPr>
          <a:lstStyle/>
          <a:p>
            <a:pPr>
              <a:lnSpc>
                <a:spcPct val="100000"/>
              </a:lnSpc>
            </a:pPr>
            <a:r>
              <a:rPr lang="en-US" sz="1654" b="1" spc="-1" dirty="0">
                <a:latin typeface="Times New Roman"/>
              </a:rPr>
              <a:t>“</a:t>
            </a:r>
            <a:r>
              <a:rPr lang="el-GR" sz="1654" b="1" spc="-1" dirty="0">
                <a:latin typeface="Times New Roman"/>
              </a:rPr>
              <a:t>Τ</a:t>
            </a:r>
            <a:r>
              <a:rPr lang="en-US" sz="1654" b="1" spc="-1" dirty="0">
                <a:latin typeface="Times New Roman"/>
              </a:rPr>
              <a:t>he de-politicization of the economic”</a:t>
            </a:r>
            <a:r>
              <a:rPr lang="el-GR" sz="1654" b="1" spc="-1" dirty="0">
                <a:latin typeface="Times New Roman"/>
              </a:rPr>
              <a:t> κατά </a:t>
            </a:r>
            <a:r>
              <a:rPr lang="en-US" sz="1654" b="1" spc="-1" dirty="0">
                <a:latin typeface="Times New Roman"/>
              </a:rPr>
              <a:t>Bourdieu</a:t>
            </a:r>
            <a:r>
              <a:rPr lang="el-GR" sz="1654" b="1" spc="-1" dirty="0">
                <a:latin typeface="Times New Roman"/>
              </a:rPr>
              <a:t> (2002) -</a:t>
            </a:r>
            <a:r>
              <a:rPr lang="el-GR" sz="1654" b="1" spc="-1" dirty="0" err="1">
                <a:latin typeface="Times New Roman"/>
              </a:rPr>
              <a:t>Αυτοκρατική</a:t>
            </a:r>
            <a:r>
              <a:rPr lang="el-GR" sz="1654" b="1" spc="-1" dirty="0">
                <a:latin typeface="Times New Roman"/>
              </a:rPr>
              <a:t> </a:t>
            </a:r>
            <a:r>
              <a:rPr lang="el-GR" sz="1654" b="1" spc="-1" dirty="0">
                <a:latin typeface="Times New Roman"/>
                <a:ea typeface="DejaVu Sans"/>
              </a:rPr>
              <a:t>Διακυβέρνηση (</a:t>
            </a:r>
            <a:r>
              <a:rPr lang="el-GR" sz="1654" b="1" spc="-1" dirty="0" err="1">
                <a:latin typeface="Times New Roman"/>
                <a:ea typeface="DejaVu Sans"/>
              </a:rPr>
              <a:t>Autocratic</a:t>
            </a:r>
            <a:r>
              <a:rPr lang="el-GR" sz="1654" b="1" spc="-1" dirty="0">
                <a:latin typeface="Times New Roman"/>
                <a:ea typeface="DejaVu Sans"/>
              </a:rPr>
              <a:t> </a:t>
            </a:r>
            <a:r>
              <a:rPr lang="el-GR" sz="1654" b="1" spc="-1" dirty="0" err="1">
                <a:latin typeface="Times New Roman"/>
                <a:ea typeface="DejaVu Sans"/>
              </a:rPr>
              <a:t>governance</a:t>
            </a:r>
            <a:r>
              <a:rPr lang="en-US" sz="1654" b="1" spc="-1" dirty="0">
                <a:latin typeface="Times New Roman"/>
                <a:ea typeface="DejaVu Sans"/>
              </a:rPr>
              <a:t>, Swyngedouw, </a:t>
            </a:r>
            <a:r>
              <a:rPr lang="en-US" sz="1654" b="1" dirty="0">
                <a:latin typeface="Calibri" panose="020F0502020204030204" pitchFamily="34" charset="0"/>
                <a:cs typeface="Calibri" panose="020F0502020204030204" pitchFamily="34" charset="0"/>
              </a:rPr>
              <a:t>2000</a:t>
            </a:r>
            <a:r>
              <a:rPr lang="el-GR" sz="1654" b="1" spc="-1" dirty="0">
                <a:latin typeface="Times New Roman"/>
                <a:ea typeface="DejaVu Sans"/>
              </a:rPr>
              <a:t>) </a:t>
            </a:r>
            <a:endParaRPr lang="fr-FR" sz="1654" b="1" spc="-1" dirty="0">
              <a:latin typeface="Arial"/>
            </a:endParaRPr>
          </a:p>
        </p:txBody>
      </p:sp>
      <p:sp>
        <p:nvSpPr>
          <p:cNvPr id="155" name="CustomShape 2"/>
          <p:cNvSpPr/>
          <p:nvPr/>
        </p:nvSpPr>
        <p:spPr>
          <a:xfrm>
            <a:off x="594419" y="1621829"/>
            <a:ext cx="8819852" cy="4737103"/>
          </a:xfrm>
          <a:prstGeom prst="rect">
            <a:avLst/>
          </a:prstGeom>
          <a:noFill/>
          <a:ln>
            <a:noFill/>
          </a:ln>
        </p:spPr>
        <p:style>
          <a:lnRef idx="0">
            <a:scrgbClr r="0" g="0" b="0"/>
          </a:lnRef>
          <a:fillRef idx="0">
            <a:scrgbClr r="0" g="0" b="0"/>
          </a:fillRef>
          <a:effectRef idx="0">
            <a:scrgbClr r="0" g="0" b="0"/>
          </a:effectRef>
          <a:fontRef idx="minor"/>
        </p:style>
        <p:txBody>
          <a:bodyPr lIns="74414" tIns="37207" rIns="74414" bIns="37207">
            <a:noAutofit/>
          </a:bodyPr>
          <a:lstStyle/>
          <a:p>
            <a:pPr marL="283510" indent="-283510" algn="just">
              <a:buFont typeface="Wingdings" panose="05000000000000000000" pitchFamily="2" charset="2"/>
              <a:buChar char="v"/>
            </a:pPr>
            <a:r>
              <a:rPr lang="el-GR" sz="1488" spc="-1" dirty="0">
                <a:latin typeface="Calibri" panose="020F0502020204030204" pitchFamily="34" charset="0"/>
                <a:ea typeface="Times New Roman"/>
                <a:cs typeface="Calibri" panose="020F0502020204030204" pitchFamily="34" charset="0"/>
              </a:rPr>
              <a:t>Αποπολιτικοποίηση της πολιτικής. Αρνητική πολιτικοποίηση στην συμμετοχή στην πολιτική και αύξηση του νατιβισμού.</a:t>
            </a:r>
          </a:p>
          <a:p>
            <a:pPr marL="283510" indent="-283510" algn="just">
              <a:buFont typeface="Wingdings" panose="05000000000000000000" pitchFamily="2" charset="2"/>
              <a:buChar char="v"/>
            </a:pPr>
            <a:r>
              <a:rPr lang="el-GR" sz="1488" dirty="0">
                <a:latin typeface="Calibri" panose="020F0502020204030204" pitchFamily="34" charset="0"/>
                <a:cs typeface="Calibri" panose="020F0502020204030204" pitchFamily="34" charset="0"/>
              </a:rPr>
              <a:t>Η </a:t>
            </a:r>
            <a:r>
              <a:rPr lang="el-GR" sz="1488" b="1" dirty="0">
                <a:latin typeface="Calibri" panose="020F0502020204030204" pitchFamily="34" charset="0"/>
                <a:cs typeface="Calibri" panose="020F0502020204030204" pitchFamily="34" charset="0"/>
              </a:rPr>
              <a:t>εξοικονόμηση της πολιτικής</a:t>
            </a:r>
            <a:r>
              <a:rPr lang="en-US" sz="1488" dirty="0">
                <a:latin typeface="Calibri" panose="020F0502020204030204" pitchFamily="34" charset="0"/>
                <a:cs typeface="Calibri" panose="020F0502020204030204" pitchFamily="34" charset="0"/>
              </a:rPr>
              <a:t>: </a:t>
            </a:r>
            <a:r>
              <a:rPr lang="el-GR" sz="1488" dirty="0">
                <a:latin typeface="Calibri" panose="020F0502020204030204" pitchFamily="34" charset="0"/>
                <a:cs typeface="Calibri" panose="020F0502020204030204" pitchFamily="34" charset="0"/>
              </a:rPr>
              <a:t>διαδικασία με την οποία οι τρόποι με τους οποίους οι φυσικοί και κοινωνικοί πόροι κατανέμονται, μετασχηματίζονται και διανέμονται κοινωνικά και οικονομικά με τη μορφή αγαθών και υπηρεσιών κάθε είδους </a:t>
            </a:r>
            <a:r>
              <a:rPr lang="el-GR" sz="1488" b="1" dirty="0">
                <a:latin typeface="Calibri" panose="020F0502020204030204" pitchFamily="34" charset="0"/>
                <a:cs typeface="Calibri" panose="020F0502020204030204" pitchFamily="34" charset="0"/>
              </a:rPr>
              <a:t>δεν μπορούν πλέον να υπόκεινται σε πραγματική δημόσια επιλογή</a:t>
            </a:r>
            <a:r>
              <a:rPr lang="el-GR" sz="1488" dirty="0">
                <a:latin typeface="Calibri" panose="020F0502020204030204" pitchFamily="34" charset="0"/>
                <a:cs typeface="Calibri" panose="020F0502020204030204" pitchFamily="34" charset="0"/>
              </a:rPr>
              <a:t>. Μόνο η ιδιωτική ιδιοκτησία της φύσης και ο οργανωμένος μετασχηματισμός της σε μια διαμόρφωση που βασίζεται στην αγορά θεωρείται πιθανή, επιθυμητή και βέλτιστη. Σε ένα τέτοιο </a:t>
            </a:r>
            <a:r>
              <a:rPr lang="el-GR" sz="1488" b="1" dirty="0">
                <a:latin typeface="Calibri" panose="020F0502020204030204" pitchFamily="34" charset="0"/>
                <a:cs typeface="Calibri" panose="020F0502020204030204" pitchFamily="34" charset="0"/>
              </a:rPr>
              <a:t>φυσικό περιβάλλον της αγοράς,</a:t>
            </a:r>
            <a:r>
              <a:rPr lang="fr-FR" sz="1488" b="1" dirty="0">
                <a:latin typeface="Calibri" panose="020F0502020204030204" pitchFamily="34" charset="0"/>
                <a:cs typeface="Calibri" panose="020F0502020204030204" pitchFamily="34" charset="0"/>
              </a:rPr>
              <a:t> </a:t>
            </a:r>
            <a:r>
              <a:rPr lang="el-GR" sz="1488" b="1" dirty="0">
                <a:latin typeface="Calibri" panose="020F0502020204030204" pitchFamily="34" charset="0"/>
                <a:cs typeface="Calibri" panose="020F0502020204030204" pitchFamily="34" charset="0"/>
              </a:rPr>
              <a:t>μικρές αλλαγές στο ρυθμιστικό πλαίσιο μπορούν να εξεταστούν </a:t>
            </a:r>
            <a:r>
              <a:rPr lang="el-GR" sz="1488" dirty="0">
                <a:latin typeface="Calibri" panose="020F0502020204030204" pitchFamily="34" charset="0"/>
                <a:cs typeface="Calibri" panose="020F0502020204030204" pitchFamily="34" charset="0"/>
              </a:rPr>
              <a:t>ή να συζητηθούν – με τις επαναλαμβανόμενες και βαθύτερες κρατικές παρεμβάσεις για να διασφαλιστεί ότι </a:t>
            </a:r>
            <a:r>
              <a:rPr lang="el-GR" sz="1488" b="1" dirty="0">
                <a:latin typeface="Calibri" panose="020F0502020204030204" pitchFamily="34" charset="0"/>
                <a:cs typeface="Calibri" panose="020F0502020204030204" pitchFamily="34" charset="0"/>
              </a:rPr>
              <a:t>η </a:t>
            </a:r>
            <a:r>
              <a:rPr lang="el-GR" sz="1488" b="1" u="sng" dirty="0">
                <a:latin typeface="Calibri" panose="020F0502020204030204" pitchFamily="34" charset="0"/>
                <a:cs typeface="Calibri" panose="020F0502020204030204" pitchFamily="34" charset="0"/>
              </a:rPr>
              <a:t>ιδιωτική οργάνωση της κυκλοφορίας κεφαλαίων</a:t>
            </a:r>
            <a:r>
              <a:rPr lang="el-GR" sz="1488" b="1" dirty="0">
                <a:latin typeface="Calibri" panose="020F0502020204030204" pitchFamily="34" charset="0"/>
                <a:cs typeface="Calibri" panose="020F0502020204030204" pitchFamily="34" charset="0"/>
              </a:rPr>
              <a:t> </a:t>
            </a:r>
            <a:r>
              <a:rPr lang="el-GR" sz="1488" dirty="0">
                <a:latin typeface="Calibri" panose="020F0502020204030204" pitchFamily="34" charset="0"/>
                <a:cs typeface="Calibri" panose="020F0502020204030204" pitchFamily="34" charset="0"/>
              </a:rPr>
              <a:t>μπορεί να διατηρηθεί.</a:t>
            </a:r>
            <a:endParaRPr lang="en-US" sz="1488" dirty="0">
              <a:latin typeface="Calibri" panose="020F0502020204030204" pitchFamily="34" charset="0"/>
              <a:cs typeface="Calibri" panose="020F0502020204030204" pitchFamily="34" charset="0"/>
            </a:endParaRPr>
          </a:p>
          <a:p>
            <a:pPr marL="283510" indent="-283510" algn="just">
              <a:buFont typeface="Wingdings" panose="05000000000000000000" pitchFamily="2" charset="2"/>
              <a:buChar char="v"/>
            </a:pPr>
            <a:r>
              <a:rPr lang="el-GR" sz="1488" dirty="0">
                <a:latin typeface="Calibri" panose="020F0502020204030204" pitchFamily="34" charset="0"/>
                <a:cs typeface="Calibri" panose="020F0502020204030204" pitchFamily="34" charset="0"/>
              </a:rPr>
              <a:t>Αυτή η </a:t>
            </a:r>
            <a:r>
              <a:rPr lang="el-GR" sz="1488" b="1" dirty="0">
                <a:latin typeface="Calibri" panose="020F0502020204030204" pitchFamily="34" charset="0"/>
                <a:cs typeface="Calibri" panose="020F0502020204030204" pitchFamily="34" charset="0"/>
              </a:rPr>
              <a:t>δημόσια διαχείριση της συναίνεσης βασίζεται στη δημοσκόπηση </a:t>
            </a:r>
            <a:r>
              <a:rPr lang="el-GR" sz="1488" dirty="0">
                <a:latin typeface="Calibri" panose="020F0502020204030204" pitchFamily="34" charset="0"/>
                <a:cs typeface="Calibri" panose="020F0502020204030204" pitchFamily="34" charset="0"/>
              </a:rPr>
              <a:t>(και όχι στην κάλπη), στον διαρκή έλεγχο των «δημοφιλών» απόψεων, σηματοδοτώντας τις παραμέτρους του τι πρέπει να είναι αντικείμενο «αστυνόμευσης». </a:t>
            </a:r>
            <a:r>
              <a:rPr lang="el-GR" sz="1488" b="1" dirty="0">
                <a:latin typeface="Calibri" panose="020F0502020204030204" pitchFamily="34" charset="0"/>
                <a:cs typeface="Calibri" panose="020F0502020204030204" pitchFamily="34" charset="0"/>
              </a:rPr>
              <a:t>Οι </a:t>
            </a:r>
            <a:r>
              <a:rPr lang="el-GR" sz="1488" b="1" dirty="0" err="1">
                <a:latin typeface="Calibri" panose="020F0502020204030204" pitchFamily="34" charset="0"/>
                <a:cs typeface="Calibri" panose="020F0502020204030204" pitchFamily="34" charset="0"/>
              </a:rPr>
              <a:t>μετα</a:t>
            </a:r>
            <a:r>
              <a:rPr lang="el-GR" sz="1488" b="1" dirty="0">
                <a:latin typeface="Calibri" panose="020F0502020204030204" pitchFamily="34" charset="0"/>
                <a:cs typeface="Calibri" panose="020F0502020204030204" pitchFamily="34" charset="0"/>
              </a:rPr>
              <a:t>-δημοκρατικές ρυθμίσεις εξαρτώνται, επομένως, από την κινητοποίηση και ομαλοποίηση συγκεκριμένων μορφών λαϊκής εξαπάτησης</a:t>
            </a:r>
            <a:r>
              <a:rPr lang="el-GR" sz="1488" dirty="0">
                <a:latin typeface="Calibri" panose="020F0502020204030204" pitchFamily="34" charset="0"/>
                <a:cs typeface="Calibri" panose="020F0502020204030204" pitchFamily="34" charset="0"/>
              </a:rPr>
              <a:t>, κάτι που γίνεται αντικείμενο εκμετάλλευσης επιτυχώς από την αυξανόμενη δημοτικότητα των ακροδεξιών και αντιδραστικών δεξιών κομμάτων και οργανώσεων.</a:t>
            </a:r>
          </a:p>
          <a:p>
            <a:pPr marL="283510" indent="-283510" algn="just">
              <a:buFont typeface="Wingdings" panose="05000000000000000000" pitchFamily="2" charset="2"/>
              <a:buChar char="v"/>
            </a:pPr>
            <a:r>
              <a:rPr lang="el-GR" sz="1488" dirty="0">
                <a:latin typeface="Calibri" panose="020F0502020204030204" pitchFamily="34" charset="0"/>
                <a:cs typeface="Calibri" panose="020F0502020204030204" pitchFamily="34" charset="0"/>
              </a:rPr>
              <a:t>Η </a:t>
            </a:r>
            <a:r>
              <a:rPr lang="el-GR" sz="1488" b="1" dirty="0">
                <a:latin typeface="Calibri" panose="020F0502020204030204" pitchFamily="34" charset="0"/>
                <a:cs typeface="Calibri" panose="020F0502020204030204" pitchFamily="34" charset="0"/>
              </a:rPr>
              <a:t>διάβρωση του πολιτικού ελέγχου και της λογοδοσίας </a:t>
            </a:r>
            <a:r>
              <a:rPr lang="el-GR" sz="1488" dirty="0">
                <a:latin typeface="Calibri" panose="020F0502020204030204" pitchFamily="34" charset="0"/>
                <a:cs typeface="Calibri" panose="020F0502020204030204" pitchFamily="34" charset="0"/>
              </a:rPr>
              <a:t>επιτρέπει την άνοδο περισσότερων </a:t>
            </a:r>
            <a:r>
              <a:rPr lang="el-GR" sz="1488" b="1" dirty="0">
                <a:latin typeface="Calibri" panose="020F0502020204030204" pitchFamily="34" charset="0"/>
                <a:cs typeface="Calibri" panose="020F0502020204030204" pitchFamily="34" charset="0"/>
              </a:rPr>
              <a:t>αυταρχικών μορφών διακυβέρνησης</a:t>
            </a:r>
            <a:r>
              <a:rPr lang="el-GR" sz="1488" dirty="0">
                <a:latin typeface="Calibri" panose="020F0502020204030204" pitchFamily="34" charset="0"/>
                <a:cs typeface="Calibri" panose="020F0502020204030204" pitchFamily="34" charset="0"/>
              </a:rPr>
              <a:t> που σηματοδοτούν μια αναδιάταξη του δημόσιου-κοινωνικού δεσμού, όπου οι δημόσιες αρχές (σε ευρωπαϊκό και εθνικό επίπεδο) λειτουργούν όλο και περισσότερο «από απόσταση» μακριά από τους πληθυσμούς.</a:t>
            </a:r>
            <a:endParaRPr lang="en-GB" sz="1488" spc="-1" dirty="0">
              <a:latin typeface="Calibri" panose="020F0502020204030204" pitchFamily="34" charset="0"/>
              <a:ea typeface="Times New Roman"/>
              <a:cs typeface="Calibri" panose="020F050202020403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B7B0514-0758-CFAF-2270-7521FFC76A5B}"/>
              </a:ext>
            </a:extLst>
          </p:cNvPr>
          <p:cNvGraphicFramePr>
            <a:graphicFrameLocks noGrp="1"/>
          </p:cNvGraphicFramePr>
          <p:nvPr>
            <p:extLst>
              <p:ext uri="{D42A27DB-BD31-4B8C-83A1-F6EECF244321}">
                <p14:modId xmlns:p14="http://schemas.microsoft.com/office/powerpoint/2010/main" val="1959965526"/>
              </p:ext>
            </p:extLst>
          </p:nvPr>
        </p:nvGraphicFramePr>
        <p:xfrm>
          <a:off x="1901825" y="650936"/>
          <a:ext cx="8714514" cy="6555768"/>
        </p:xfrm>
        <a:graphic>
          <a:graphicData uri="http://schemas.openxmlformats.org/drawingml/2006/table">
            <a:tbl>
              <a:tblPr firstRow="1" firstCol="1" bandRow="1">
                <a:tableStyleId>{5C22544A-7EE6-4342-B048-85BDC9FD1C3A}</a:tableStyleId>
              </a:tblPr>
              <a:tblGrid>
                <a:gridCol w="7367045">
                  <a:extLst>
                    <a:ext uri="{9D8B030D-6E8A-4147-A177-3AD203B41FA5}">
                      <a16:colId xmlns:a16="http://schemas.microsoft.com/office/drawing/2014/main" val="2449617647"/>
                    </a:ext>
                  </a:extLst>
                </a:gridCol>
                <a:gridCol w="1347469">
                  <a:extLst>
                    <a:ext uri="{9D8B030D-6E8A-4147-A177-3AD203B41FA5}">
                      <a16:colId xmlns:a16="http://schemas.microsoft.com/office/drawing/2014/main" val="958543178"/>
                    </a:ext>
                  </a:extLst>
                </a:gridCol>
              </a:tblGrid>
              <a:tr h="330853">
                <a:tc gridSpan="2">
                  <a:txBody>
                    <a:bodyPr/>
                    <a:lstStyle/>
                    <a:p>
                      <a:pPr>
                        <a:lnSpc>
                          <a:spcPct val="107000"/>
                        </a:lnSpc>
                        <a:spcAft>
                          <a:spcPts val="800"/>
                        </a:spcAft>
                      </a:pPr>
                      <a:r>
                        <a:rPr lang="el-GR" sz="1100">
                          <a:effectLst/>
                        </a:rPr>
                        <a:t>Ενεργές επιτροπές</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R"/>
                    </a:p>
                  </a:txBody>
                  <a:tcPr/>
                </a:tc>
                <a:extLst>
                  <a:ext uri="{0D108BD9-81ED-4DB2-BD59-A6C34878D82A}">
                    <a16:rowId xmlns:a16="http://schemas.microsoft.com/office/drawing/2014/main" val="1622249906"/>
                  </a:ext>
                </a:extLst>
              </a:tr>
              <a:tr h="330853">
                <a:tc>
                  <a:txBody>
                    <a:bodyPr/>
                    <a:lstStyle/>
                    <a:p>
                      <a:pPr>
                        <a:lnSpc>
                          <a:spcPct val="107000"/>
                        </a:lnSpc>
                        <a:spcAft>
                          <a:spcPts val="800"/>
                        </a:spcAft>
                      </a:pPr>
                      <a:r>
                        <a:rPr lang="el-GR" sz="1100">
                          <a:effectLst/>
                        </a:rPr>
                        <a:t>Εσωτερική Αγορά, Βιομηχανία, Επιχειρηματικότητα και ΜμΕ - GROW</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40</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379655"/>
                  </a:ext>
                </a:extLst>
              </a:tr>
              <a:tr h="330853">
                <a:tc>
                  <a:txBody>
                    <a:bodyPr/>
                    <a:lstStyle/>
                    <a:p>
                      <a:pPr>
                        <a:lnSpc>
                          <a:spcPct val="107000"/>
                        </a:lnSpc>
                        <a:spcAft>
                          <a:spcPts val="800"/>
                        </a:spcAft>
                      </a:pPr>
                      <a:r>
                        <a:rPr lang="el-GR" sz="1100">
                          <a:effectLst/>
                        </a:rPr>
                        <a:t>Υγεία και Ασφάλεια των Τροφίμων - SANTE</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33</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3716978"/>
                  </a:ext>
                </a:extLst>
              </a:tr>
              <a:tr h="330853">
                <a:tc>
                  <a:txBody>
                    <a:bodyPr/>
                    <a:lstStyle/>
                    <a:p>
                      <a:pPr>
                        <a:lnSpc>
                          <a:spcPct val="107000"/>
                        </a:lnSpc>
                        <a:spcAft>
                          <a:spcPts val="800"/>
                        </a:spcAft>
                      </a:pPr>
                      <a:r>
                        <a:rPr lang="el-GR" sz="1100">
                          <a:effectLst/>
                        </a:rPr>
                        <a:t>Κινητικότητα και μεταφορές - MOVE</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33</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401769"/>
                  </a:ext>
                </a:extLst>
              </a:tr>
              <a:tr h="330853">
                <a:tc>
                  <a:txBody>
                    <a:bodyPr/>
                    <a:lstStyle/>
                    <a:p>
                      <a:pPr>
                        <a:lnSpc>
                          <a:spcPct val="107000"/>
                        </a:lnSpc>
                        <a:spcAft>
                          <a:spcPts val="800"/>
                        </a:spcAft>
                      </a:pPr>
                      <a:r>
                        <a:rPr lang="el-GR" sz="1100">
                          <a:effectLst/>
                        </a:rPr>
                        <a:t>Έρευνα και καινοτομία - RTD</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33</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0191219"/>
                  </a:ext>
                </a:extLst>
              </a:tr>
              <a:tr h="330853">
                <a:tc>
                  <a:txBody>
                    <a:bodyPr/>
                    <a:lstStyle/>
                    <a:p>
                      <a:pPr>
                        <a:lnSpc>
                          <a:spcPct val="107000"/>
                        </a:lnSpc>
                        <a:spcAft>
                          <a:spcPts val="800"/>
                        </a:spcAft>
                      </a:pPr>
                      <a:r>
                        <a:rPr lang="el-GR" sz="1100">
                          <a:effectLst/>
                        </a:rPr>
                        <a:t>Δικαιοσύνη και Καταναλωτές - JUST</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28</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107481"/>
                  </a:ext>
                </a:extLst>
              </a:tr>
              <a:tr h="330853">
                <a:tc>
                  <a:txBody>
                    <a:bodyPr/>
                    <a:lstStyle/>
                    <a:p>
                      <a:pPr>
                        <a:lnSpc>
                          <a:spcPct val="107000"/>
                        </a:lnSpc>
                        <a:spcAft>
                          <a:spcPts val="800"/>
                        </a:spcAft>
                      </a:pPr>
                      <a:r>
                        <a:rPr lang="el-GR" sz="1100">
                          <a:effectLst/>
                        </a:rPr>
                        <a:t>Φορολογία και τελωνειακή ένωση - TAXUD</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28</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7512042"/>
                  </a:ext>
                </a:extLst>
              </a:tr>
              <a:tr h="330853">
                <a:tc>
                  <a:txBody>
                    <a:bodyPr/>
                    <a:lstStyle/>
                    <a:p>
                      <a:pPr>
                        <a:lnSpc>
                          <a:spcPct val="107000"/>
                        </a:lnSpc>
                        <a:spcAft>
                          <a:spcPts val="800"/>
                        </a:spcAft>
                      </a:pPr>
                      <a:r>
                        <a:rPr lang="el-GR" sz="1100" dirty="0">
                          <a:effectLst/>
                        </a:rPr>
                        <a:t>Περιβάλλον - ENV</a:t>
                      </a:r>
                      <a:endParaRPr lang="en-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27</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00781"/>
                  </a:ext>
                </a:extLst>
              </a:tr>
              <a:tr h="330853">
                <a:tc>
                  <a:txBody>
                    <a:bodyPr/>
                    <a:lstStyle/>
                    <a:p>
                      <a:pPr>
                        <a:lnSpc>
                          <a:spcPct val="107000"/>
                        </a:lnSpc>
                        <a:spcAft>
                          <a:spcPts val="800"/>
                        </a:spcAft>
                      </a:pPr>
                      <a:r>
                        <a:rPr lang="el-GR" sz="1100">
                          <a:effectLst/>
                        </a:rPr>
                        <a:t>Μετανάστευση και Εσωτερικές Υποθέσεις - HOME</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21</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9373003"/>
                  </a:ext>
                </a:extLst>
              </a:tr>
              <a:tr h="330853">
                <a:tc>
                  <a:txBody>
                    <a:bodyPr/>
                    <a:lstStyle/>
                    <a:p>
                      <a:pPr>
                        <a:lnSpc>
                          <a:spcPct val="107000"/>
                        </a:lnSpc>
                        <a:spcAft>
                          <a:spcPts val="800"/>
                        </a:spcAft>
                      </a:pPr>
                      <a:r>
                        <a:rPr lang="el-GR" sz="1100">
                          <a:effectLst/>
                        </a:rPr>
                        <a:t>Ενέργεια - ENER</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14</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4750853"/>
                  </a:ext>
                </a:extLst>
              </a:tr>
              <a:tr h="330853">
                <a:tc>
                  <a:txBody>
                    <a:bodyPr/>
                    <a:lstStyle/>
                    <a:p>
                      <a:pPr>
                        <a:lnSpc>
                          <a:spcPct val="107000"/>
                        </a:lnSpc>
                        <a:spcAft>
                          <a:spcPts val="800"/>
                        </a:spcAft>
                      </a:pPr>
                      <a:r>
                        <a:rPr lang="el-GR" sz="1100">
                          <a:effectLst/>
                        </a:rPr>
                        <a:t>Εμπόριο - TRADE</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14</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6262551"/>
                  </a:ext>
                </a:extLst>
              </a:tr>
              <a:tr h="330853">
                <a:tc>
                  <a:txBody>
                    <a:bodyPr/>
                    <a:lstStyle/>
                    <a:p>
                      <a:pPr>
                        <a:lnSpc>
                          <a:spcPct val="107000"/>
                        </a:lnSpc>
                        <a:spcAft>
                          <a:spcPts val="800"/>
                        </a:spcAft>
                      </a:pPr>
                      <a:r>
                        <a:rPr lang="el-GR" sz="1100">
                          <a:effectLst/>
                        </a:rPr>
                        <a:t>Γεωργία και Αγροτική Ανάπτυξη - AGRI</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11</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753905"/>
                  </a:ext>
                </a:extLst>
              </a:tr>
              <a:tr h="330853">
                <a:tc>
                  <a:txBody>
                    <a:bodyPr/>
                    <a:lstStyle/>
                    <a:p>
                      <a:pPr>
                        <a:lnSpc>
                          <a:spcPct val="107000"/>
                        </a:lnSpc>
                        <a:spcAft>
                          <a:spcPts val="800"/>
                        </a:spcAft>
                      </a:pPr>
                      <a:r>
                        <a:rPr lang="el-GR" sz="1100">
                          <a:effectLst/>
                        </a:rPr>
                        <a:t>Χρηματοπιστωτική Σταθερότητα, Υπηρεσίες και Ένωση Κεφαλαιαγορών - FISMA</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11</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6305438"/>
                  </a:ext>
                </a:extLst>
              </a:tr>
              <a:tr h="330853">
                <a:tc>
                  <a:txBody>
                    <a:bodyPr/>
                    <a:lstStyle/>
                    <a:p>
                      <a:pPr>
                        <a:lnSpc>
                          <a:spcPct val="107000"/>
                        </a:lnSpc>
                        <a:spcAft>
                          <a:spcPts val="800"/>
                        </a:spcAft>
                      </a:pPr>
                      <a:r>
                        <a:rPr lang="el-GR" sz="1100">
                          <a:effectLst/>
                        </a:rPr>
                        <a:t>Επικοινωνιακά Δίκτυα, Περιεχόμενο και Τεχνολογίες - CNECT</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11</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8378636"/>
                  </a:ext>
                </a:extLst>
              </a:tr>
              <a:tr h="330853">
                <a:tc>
                  <a:txBody>
                    <a:bodyPr/>
                    <a:lstStyle/>
                    <a:p>
                      <a:pPr>
                        <a:lnSpc>
                          <a:spcPct val="107000"/>
                        </a:lnSpc>
                        <a:spcAft>
                          <a:spcPts val="800"/>
                        </a:spcAft>
                      </a:pPr>
                      <a:r>
                        <a:rPr lang="el-GR" sz="1100">
                          <a:effectLst/>
                        </a:rPr>
                        <a:t>Αμυντική Βιομηχανία και Διάστημα - DEFIS</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11</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9011200"/>
                  </a:ext>
                </a:extLst>
              </a:tr>
              <a:tr h="330853">
                <a:tc>
                  <a:txBody>
                    <a:bodyPr/>
                    <a:lstStyle/>
                    <a:p>
                      <a:pPr>
                        <a:lnSpc>
                          <a:spcPct val="107000"/>
                        </a:lnSpc>
                        <a:spcAft>
                          <a:spcPts val="800"/>
                        </a:spcAft>
                      </a:pPr>
                      <a:r>
                        <a:rPr lang="el-GR" sz="1100">
                          <a:effectLst/>
                        </a:rPr>
                        <a:t>Απασχόληση, Κοινωνικές Υποθέσεις και Ένταξη - EMPL</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100">
                          <a:effectLst/>
                        </a:rPr>
                        <a:t>7</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3962671"/>
                  </a:ext>
                </a:extLst>
              </a:tr>
              <a:tr h="330853">
                <a:tc>
                  <a:txBody>
                    <a:bodyPr/>
                    <a:lstStyle/>
                    <a:p>
                      <a:pPr>
                        <a:lnSpc>
                          <a:spcPct val="107000"/>
                        </a:lnSpc>
                        <a:spcAft>
                          <a:spcPts val="800"/>
                        </a:spcAft>
                      </a:pPr>
                      <a:r>
                        <a:rPr lang="el-GR" sz="1100">
                          <a:effectLst/>
                        </a:rPr>
                        <a:t>Διεθνείς Εταιρικές Σχέσεις - INTPA</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7</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294418"/>
                  </a:ext>
                </a:extLst>
              </a:tr>
              <a:tr h="330853">
                <a:tc>
                  <a:txBody>
                    <a:bodyPr/>
                    <a:lstStyle/>
                    <a:p>
                      <a:pPr>
                        <a:lnSpc>
                          <a:spcPct val="107000"/>
                        </a:lnSpc>
                        <a:spcAft>
                          <a:spcPts val="800"/>
                        </a:spcAft>
                      </a:pPr>
                      <a:r>
                        <a:rPr lang="el-GR" sz="1100">
                          <a:effectLst/>
                        </a:rPr>
                        <a:t>Λοιποί τομείς</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33</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544769"/>
                  </a:ext>
                </a:extLst>
              </a:tr>
              <a:tr h="330853">
                <a:tc>
                  <a:txBody>
                    <a:bodyPr/>
                    <a:lstStyle/>
                    <a:p>
                      <a:pPr>
                        <a:lnSpc>
                          <a:spcPct val="107000"/>
                        </a:lnSpc>
                        <a:spcAft>
                          <a:spcPts val="800"/>
                        </a:spcAft>
                      </a:pPr>
                      <a:r>
                        <a:rPr lang="el-GR" sz="1100">
                          <a:effectLst/>
                        </a:rPr>
                        <a:t>Σύνολο</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l-GR" sz="1100">
                          <a:effectLst/>
                        </a:rPr>
                        <a:t>362</a:t>
                      </a:r>
                      <a:endParaRPr lang="en-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481838"/>
                  </a:ext>
                </a:extLst>
              </a:tr>
              <a:tr h="269561">
                <a:tc gridSpan="2">
                  <a:txBody>
                    <a:bodyPr/>
                    <a:lstStyle/>
                    <a:p>
                      <a:pPr>
                        <a:lnSpc>
                          <a:spcPct val="107000"/>
                        </a:lnSpc>
                        <a:spcAft>
                          <a:spcPts val="800"/>
                        </a:spcAft>
                      </a:pPr>
                      <a:r>
                        <a:rPr lang="el-GR" sz="900" dirty="0">
                          <a:effectLst/>
                        </a:rPr>
                        <a:t>Στοιχεία από το Μητρώο </a:t>
                      </a:r>
                      <a:r>
                        <a:rPr lang="en-US" sz="900" dirty="0">
                          <a:effectLst/>
                        </a:rPr>
                        <a:t>E</a:t>
                      </a:r>
                      <a:r>
                        <a:rPr lang="el-GR" sz="900" dirty="0" err="1">
                          <a:effectLst/>
                        </a:rPr>
                        <a:t>πιτροπολογίας</a:t>
                      </a:r>
                      <a:r>
                        <a:rPr lang="el-GR" sz="900" dirty="0">
                          <a:effectLst/>
                        </a:rPr>
                        <a:t> (</a:t>
                      </a:r>
                      <a:r>
                        <a:rPr lang="el-GR" sz="900" dirty="0" err="1">
                          <a:effectLst/>
                        </a:rPr>
                        <a:t>https</a:t>
                      </a:r>
                      <a:r>
                        <a:rPr lang="el-GR" sz="900" dirty="0">
                          <a:effectLst/>
                        </a:rPr>
                        <a:t>://</a:t>
                      </a:r>
                      <a:r>
                        <a:rPr lang="el-GR" sz="900" dirty="0" err="1">
                          <a:effectLst/>
                        </a:rPr>
                        <a:t>ec.europa.eu</a:t>
                      </a:r>
                      <a:r>
                        <a:rPr lang="el-GR" sz="900" dirty="0">
                          <a:effectLst/>
                        </a:rPr>
                        <a:t>/</a:t>
                      </a:r>
                      <a:r>
                        <a:rPr lang="el-GR" sz="900" dirty="0" err="1">
                          <a:effectLst/>
                        </a:rPr>
                        <a:t>transparency</a:t>
                      </a:r>
                      <a:r>
                        <a:rPr lang="el-GR" sz="900" dirty="0">
                          <a:effectLst/>
                        </a:rPr>
                        <a:t>/</a:t>
                      </a:r>
                      <a:r>
                        <a:rPr lang="el-GR" sz="900" dirty="0" err="1">
                          <a:effectLst/>
                        </a:rPr>
                        <a:t>comitology-register</a:t>
                      </a:r>
                      <a:r>
                        <a:rPr lang="el-GR" sz="900" dirty="0">
                          <a:effectLst/>
                        </a:rPr>
                        <a:t>/</a:t>
                      </a:r>
                      <a:r>
                        <a:rPr lang="el-GR" sz="900" dirty="0" err="1">
                          <a:effectLst/>
                        </a:rPr>
                        <a:t>screen</a:t>
                      </a:r>
                      <a:r>
                        <a:rPr lang="el-GR" sz="900" dirty="0">
                          <a:effectLst/>
                        </a:rPr>
                        <a:t>/</a:t>
                      </a:r>
                      <a:r>
                        <a:rPr lang="el-GR" sz="900" dirty="0" err="1">
                          <a:effectLst/>
                        </a:rPr>
                        <a:t>home?lang</a:t>
                      </a:r>
                      <a:r>
                        <a:rPr lang="el-GR" sz="900" dirty="0">
                          <a:effectLst/>
                        </a:rPr>
                        <a:t>=</a:t>
                      </a:r>
                      <a:r>
                        <a:rPr lang="el-GR" sz="900" dirty="0" err="1">
                          <a:effectLst/>
                        </a:rPr>
                        <a:t>el</a:t>
                      </a:r>
                      <a:r>
                        <a:rPr lang="el-GR" sz="900" dirty="0">
                          <a:effectLst/>
                        </a:rPr>
                        <a:t>)</a:t>
                      </a:r>
                      <a:endParaRPr lang="en-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R"/>
                    </a:p>
                  </a:txBody>
                  <a:tcPr/>
                </a:tc>
                <a:extLst>
                  <a:ext uri="{0D108BD9-81ED-4DB2-BD59-A6C34878D82A}">
                    <a16:rowId xmlns:a16="http://schemas.microsoft.com/office/drawing/2014/main" val="155738637"/>
                  </a:ext>
                </a:extLst>
              </a:tr>
            </a:tbl>
          </a:graphicData>
        </a:graphic>
      </p:graphicFrame>
      <p:sp>
        <p:nvSpPr>
          <p:cNvPr id="8" name="Rectangle 4">
            <a:extLst>
              <a:ext uri="{FF2B5EF4-FFF2-40B4-BE49-F238E27FC236}">
                <a16:creationId xmlns:a16="http://schemas.microsoft.com/office/drawing/2014/main" id="{E72BF4B8-F53B-192F-3308-BC8BF7B96DB9}"/>
              </a:ext>
            </a:extLst>
          </p:cNvPr>
          <p:cNvSpPr>
            <a:spLocks noChangeArrowheads="1"/>
          </p:cNvSpPr>
          <p:nvPr/>
        </p:nvSpPr>
        <p:spPr bwMode="auto">
          <a:xfrm>
            <a:off x="2149798" y="193737"/>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GR" sz="1100" b="1" i="1"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a:t>
            </a:r>
            <a:r>
              <a:rPr kumimoji="0" lang="el-GR" altLang="en-GR" sz="1100" b="1" i="1" u="sng"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πιτροπολογία</a:t>
            </a:r>
            <a:endParaRPr kumimoji="0" lang="el-GR" altLang="en-G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607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9068-C6B4-054B-9545-D80F644CB1CE}"/>
              </a:ext>
            </a:extLst>
          </p:cNvPr>
          <p:cNvSpPr>
            <a:spLocks noGrp="1"/>
          </p:cNvSpPr>
          <p:nvPr>
            <p:ph type="title"/>
          </p:nvPr>
        </p:nvSpPr>
        <p:spPr>
          <a:xfrm>
            <a:off x="846138" y="1"/>
            <a:ext cx="8037512" cy="195072"/>
          </a:xfrm>
        </p:spPr>
        <p:txBody>
          <a:bodyPr>
            <a:noAutofit/>
          </a:bodyPr>
          <a:lstStyle/>
          <a:p>
            <a:pPr eaLnBrk="1" hangingPunct="1">
              <a:defRPr/>
            </a:pPr>
            <a:r>
              <a:rPr lang="el-GR" sz="1600" dirty="0" err="1"/>
              <a:t>βιβλιογραφια</a:t>
            </a:r>
            <a:endParaRPr lang="en-GR" sz="1600" dirty="0"/>
          </a:p>
        </p:txBody>
      </p:sp>
      <p:sp>
        <p:nvSpPr>
          <p:cNvPr id="3" name="Content Placeholder 2">
            <a:extLst>
              <a:ext uri="{FF2B5EF4-FFF2-40B4-BE49-F238E27FC236}">
                <a16:creationId xmlns:a16="http://schemas.microsoft.com/office/drawing/2014/main" id="{986BC76E-3202-864B-8DE3-54FF0D13FE89}"/>
              </a:ext>
            </a:extLst>
          </p:cNvPr>
          <p:cNvSpPr>
            <a:spLocks noGrp="1"/>
          </p:cNvSpPr>
          <p:nvPr>
            <p:ph idx="1"/>
          </p:nvPr>
        </p:nvSpPr>
        <p:spPr>
          <a:xfrm>
            <a:off x="268224" y="195073"/>
            <a:ext cx="9607296" cy="7107935"/>
          </a:xfrm>
        </p:spPr>
        <p:txBody>
          <a:bodyPr rtlCol="0">
            <a:noAutofit/>
          </a:bodyPr>
          <a:lstStyle/>
          <a:p>
            <a:pPr>
              <a:lnSpc>
                <a:spcPct val="100000"/>
              </a:lnSpc>
              <a:buFont typeface="Arial" panose="020B0604020202020204" pitchFamily="34" charset="0"/>
              <a:buChar char="•"/>
            </a:pPr>
            <a:r>
              <a:rPr lang="fr-FR" sz="1000" spc="-1" dirty="0" err="1">
                <a:solidFill>
                  <a:srgbClr val="000000"/>
                </a:solidFill>
                <a:latin typeface="Times New Roman" panose="02020603050405020304" pitchFamily="18" charset="0"/>
                <a:ea typeface="DejaVu Sans"/>
                <a:cs typeface="Times New Roman" panose="02020603050405020304" pitchFamily="18" charset="0"/>
              </a:rPr>
              <a:t>Majone</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Giandomenico</a:t>
            </a:r>
            <a:r>
              <a:rPr lang="fr-FR" sz="1000" spc="-1" dirty="0">
                <a:solidFill>
                  <a:srgbClr val="000000"/>
                </a:solidFill>
                <a:latin typeface="Times New Roman" panose="02020603050405020304" pitchFamily="18" charset="0"/>
                <a:ea typeface="DejaVu Sans"/>
                <a:cs typeface="Times New Roman" panose="02020603050405020304" pitchFamily="18" charset="0"/>
              </a:rPr>
              <a:t> (1996) </a:t>
            </a:r>
            <a:r>
              <a:rPr lang="fr-FR" sz="1000" b="1" spc="-1" dirty="0" err="1">
                <a:solidFill>
                  <a:srgbClr val="000000"/>
                </a:solidFill>
                <a:latin typeface="Times New Roman" panose="02020603050405020304" pitchFamily="18" charset="0"/>
                <a:ea typeface="DejaVu Sans"/>
                <a:cs typeface="Times New Roman" panose="02020603050405020304" pitchFamily="18" charset="0"/>
              </a:rPr>
              <a:t>Regulating</a:t>
            </a:r>
            <a:r>
              <a:rPr lang="fr-FR" sz="1000" b="1" spc="-1" dirty="0">
                <a:solidFill>
                  <a:srgbClr val="000000"/>
                </a:solidFill>
                <a:latin typeface="Times New Roman" panose="02020603050405020304" pitchFamily="18" charset="0"/>
                <a:ea typeface="DejaVu Sans"/>
                <a:cs typeface="Times New Roman" panose="02020603050405020304" pitchFamily="18" charset="0"/>
              </a:rPr>
              <a:t> Europe</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Routledge</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κεφάλ</a:t>
            </a:r>
            <a:r>
              <a:rPr lang="fr-FR" sz="1000" spc="-1" dirty="0">
                <a:solidFill>
                  <a:srgbClr val="000000"/>
                </a:solidFill>
                <a:latin typeface="Times New Roman" panose="02020603050405020304" pitchFamily="18" charset="0"/>
                <a:ea typeface="DejaVu Sans"/>
                <a:cs typeface="Times New Roman" panose="02020603050405020304" pitchFamily="18" charset="0"/>
              </a:rPr>
              <a:t>α</a:t>
            </a:r>
            <a:r>
              <a:rPr lang="fr-FR" sz="1000" spc="-1" dirty="0" err="1">
                <a:solidFill>
                  <a:srgbClr val="000000"/>
                </a:solidFill>
                <a:latin typeface="Times New Roman" panose="02020603050405020304" pitchFamily="18" charset="0"/>
                <a:ea typeface="DejaVu Sans"/>
                <a:cs typeface="Times New Roman" panose="02020603050405020304" pitchFamily="18" charset="0"/>
              </a:rPr>
              <a:t>ιο</a:t>
            </a:r>
            <a:r>
              <a:rPr lang="fr-FR" sz="1000" spc="-1" dirty="0">
                <a:solidFill>
                  <a:srgbClr val="000000"/>
                </a:solidFill>
                <a:latin typeface="Times New Roman" panose="02020603050405020304" pitchFamily="18" charset="0"/>
                <a:ea typeface="DejaVu Sans"/>
                <a:cs typeface="Times New Roman" panose="02020603050405020304" pitchFamily="18" charset="0"/>
              </a:rPr>
              <a:t> 4 ΄The </a:t>
            </a:r>
            <a:r>
              <a:rPr lang="fr-FR" sz="1000" spc="-1" dirty="0" err="1">
                <a:solidFill>
                  <a:srgbClr val="000000"/>
                </a:solidFill>
                <a:latin typeface="Times New Roman" panose="02020603050405020304" pitchFamily="18" charset="0"/>
                <a:ea typeface="DejaVu Sans"/>
                <a:cs typeface="Times New Roman" panose="02020603050405020304" pitchFamily="18" charset="0"/>
              </a:rPr>
              <a:t>European</a:t>
            </a:r>
            <a:r>
              <a:rPr lang="fr-FR" sz="1000" spc="-1" dirty="0">
                <a:solidFill>
                  <a:srgbClr val="000000"/>
                </a:solidFill>
                <a:latin typeface="Times New Roman" panose="02020603050405020304" pitchFamily="18" charset="0"/>
                <a:ea typeface="DejaVu Sans"/>
                <a:cs typeface="Times New Roman" panose="02020603050405020304" pitchFamily="18" charset="0"/>
              </a:rPr>
              <a:t> Commission as a </a:t>
            </a:r>
            <a:r>
              <a:rPr lang="fr-FR" sz="1000" spc="-1" dirty="0" err="1">
                <a:solidFill>
                  <a:srgbClr val="000000"/>
                </a:solidFill>
                <a:latin typeface="Times New Roman" panose="02020603050405020304" pitchFamily="18" charset="0"/>
                <a:ea typeface="DejaVu Sans"/>
                <a:cs typeface="Times New Roman" panose="02020603050405020304" pitchFamily="18" charset="0"/>
              </a:rPr>
              <a:t>Regulator</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σελ</a:t>
            </a:r>
            <a:r>
              <a:rPr lang="fr-FR" sz="1000" spc="-1" dirty="0">
                <a:solidFill>
                  <a:srgbClr val="000000"/>
                </a:solidFill>
                <a:latin typeface="Times New Roman" panose="02020603050405020304" pitchFamily="18" charset="0"/>
                <a:ea typeface="DejaVu Sans"/>
                <a:cs typeface="Times New Roman" panose="02020603050405020304" pitchFamily="18" charset="0"/>
              </a:rPr>
              <a:t>. 61-78).</a:t>
            </a:r>
            <a:endParaRPr lang="fr-FR" sz="1000" spc="-1" dirty="0">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fr-FR" sz="1000" spc="-1" dirty="0" err="1">
                <a:solidFill>
                  <a:srgbClr val="000000"/>
                </a:solidFill>
                <a:latin typeface="Times New Roman" panose="02020603050405020304" pitchFamily="18" charset="0"/>
                <a:ea typeface="DejaVu Sans"/>
                <a:cs typeface="Times New Roman" panose="02020603050405020304" pitchFamily="18" charset="0"/>
              </a:rPr>
              <a:t>Majone</a:t>
            </a:r>
            <a:r>
              <a:rPr lang="fr-FR" sz="1000" spc="-1" dirty="0">
                <a:solidFill>
                  <a:srgbClr val="000000"/>
                </a:solidFill>
                <a:latin typeface="Times New Roman" panose="02020603050405020304" pitchFamily="18" charset="0"/>
                <a:ea typeface="DejaVu Sans"/>
                <a:cs typeface="Times New Roman" panose="02020603050405020304" pitchFamily="18" charset="0"/>
              </a:rPr>
              <a:t>, G. (2014), </a:t>
            </a:r>
            <a:r>
              <a:rPr lang="fr-FR" sz="1000" b="1" spc="-1" dirty="0" err="1">
                <a:solidFill>
                  <a:srgbClr val="000000"/>
                </a:solidFill>
                <a:latin typeface="Times New Roman" panose="02020603050405020304" pitchFamily="18" charset="0"/>
                <a:ea typeface="DejaVu Sans"/>
                <a:cs typeface="Times New Roman" panose="02020603050405020304" pitchFamily="18" charset="0"/>
              </a:rPr>
              <a:t>From</a:t>
            </a:r>
            <a:r>
              <a:rPr lang="fr-FR" sz="1000" b="1" spc="-1" dirty="0">
                <a:solidFill>
                  <a:srgbClr val="000000"/>
                </a:solidFill>
                <a:latin typeface="Times New Roman" panose="02020603050405020304" pitchFamily="18" charset="0"/>
                <a:ea typeface="DejaVu Sans"/>
                <a:cs typeface="Times New Roman" panose="02020603050405020304" pitchFamily="18" charset="0"/>
              </a:rPr>
              <a:t> </a:t>
            </a:r>
            <a:r>
              <a:rPr lang="fr-FR" sz="1000" b="1" spc="-1" dirty="0" err="1">
                <a:solidFill>
                  <a:srgbClr val="000000"/>
                </a:solidFill>
                <a:latin typeface="Times New Roman" panose="02020603050405020304" pitchFamily="18" charset="0"/>
                <a:ea typeface="DejaVu Sans"/>
                <a:cs typeface="Times New Roman" panose="02020603050405020304" pitchFamily="18" charset="0"/>
              </a:rPr>
              <a:t>regulatory</a:t>
            </a:r>
            <a:r>
              <a:rPr lang="fr-FR" sz="1000" b="1" spc="-1" dirty="0">
                <a:solidFill>
                  <a:srgbClr val="000000"/>
                </a:solidFill>
                <a:latin typeface="Times New Roman" panose="02020603050405020304" pitchFamily="18" charset="0"/>
                <a:ea typeface="DejaVu Sans"/>
                <a:cs typeface="Times New Roman" panose="02020603050405020304" pitchFamily="18" charset="0"/>
              </a:rPr>
              <a:t> state to a </a:t>
            </a:r>
            <a:r>
              <a:rPr lang="fr-FR" sz="1000" b="1" spc="-1" dirty="0" err="1">
                <a:solidFill>
                  <a:srgbClr val="000000"/>
                </a:solidFill>
                <a:latin typeface="Times New Roman" panose="02020603050405020304" pitchFamily="18" charset="0"/>
                <a:ea typeface="DejaVu Sans"/>
                <a:cs typeface="Times New Roman" panose="02020603050405020304" pitchFamily="18" charset="0"/>
              </a:rPr>
              <a:t>democratic</a:t>
            </a:r>
            <a:r>
              <a:rPr lang="fr-FR" sz="1000" b="1" spc="-1" dirty="0">
                <a:solidFill>
                  <a:srgbClr val="000000"/>
                </a:solidFill>
                <a:latin typeface="Times New Roman" panose="02020603050405020304" pitchFamily="18" charset="0"/>
                <a:ea typeface="DejaVu Sans"/>
                <a:cs typeface="Times New Roman" panose="02020603050405020304" pitchFamily="18" charset="0"/>
              </a:rPr>
              <a:t> default</a:t>
            </a:r>
            <a:r>
              <a:rPr lang="fr-FR" sz="1000" spc="-1" dirty="0">
                <a:solidFill>
                  <a:srgbClr val="000000"/>
                </a:solidFill>
                <a:latin typeface="Times New Roman" panose="02020603050405020304" pitchFamily="18" charset="0"/>
                <a:ea typeface="DejaVu Sans"/>
                <a:cs typeface="Times New Roman" panose="02020603050405020304" pitchFamily="18" charset="0"/>
              </a:rPr>
              <a:t>, JCMS, 52: 1216-1223. </a:t>
            </a:r>
            <a:endParaRPr lang="el-GR" sz="1000" spc="-1" dirty="0">
              <a:solidFill>
                <a:srgbClr val="000000"/>
              </a:solidFill>
              <a:latin typeface="Times New Roman" panose="02020603050405020304" pitchFamily="18" charset="0"/>
              <a:ea typeface="DejaVu Sans"/>
              <a:cs typeface="Times New Roman" panose="02020603050405020304" pitchFamily="18" charset="0"/>
            </a:endParaRPr>
          </a:p>
          <a:p>
            <a:pPr>
              <a:lnSpc>
                <a:spcPct val="100000"/>
              </a:lnSpc>
              <a:buFont typeface="Arial" panose="020B0604020202020204" pitchFamily="34" charset="0"/>
              <a:buChar char="•"/>
            </a:pPr>
            <a:r>
              <a:rPr lang="fr-FR" sz="1000" b="1" spc="-1" dirty="0" err="1">
                <a:solidFill>
                  <a:srgbClr val="000000"/>
                </a:solidFill>
                <a:latin typeface="Times New Roman" panose="02020603050405020304" pitchFamily="18" charset="0"/>
                <a:cs typeface="Times New Roman" panose="02020603050405020304" pitchFamily="18" charset="0"/>
              </a:rPr>
              <a:t>Market</a:t>
            </a:r>
            <a:r>
              <a:rPr lang="fr-FR" sz="1000" b="1" spc="-1" dirty="0">
                <a:solidFill>
                  <a:srgbClr val="000000"/>
                </a:solidFill>
                <a:latin typeface="Times New Roman" panose="02020603050405020304" pitchFamily="18" charset="0"/>
                <a:cs typeface="Times New Roman" panose="02020603050405020304" pitchFamily="18" charset="0"/>
              </a:rPr>
              <a:t> Power Europe, the </a:t>
            </a:r>
            <a:r>
              <a:rPr lang="fr-FR" sz="1000" b="1" spc="-1" dirty="0" err="1">
                <a:solidFill>
                  <a:srgbClr val="000000"/>
                </a:solidFill>
                <a:latin typeface="Times New Roman" panose="02020603050405020304" pitchFamily="18" charset="0"/>
                <a:cs typeface="Times New Roman" panose="02020603050405020304" pitchFamily="18" charset="0"/>
              </a:rPr>
              <a:t>externalization</a:t>
            </a:r>
            <a:r>
              <a:rPr lang="fr-FR" sz="1000" b="1" spc="-1" dirty="0">
                <a:solidFill>
                  <a:srgbClr val="000000"/>
                </a:solidFill>
                <a:latin typeface="Times New Roman" panose="02020603050405020304" pitchFamily="18" charset="0"/>
                <a:cs typeface="Times New Roman" panose="02020603050405020304" pitchFamily="18" charset="0"/>
              </a:rPr>
              <a:t> of </a:t>
            </a:r>
            <a:r>
              <a:rPr lang="fr-FR" sz="1000" b="1" spc="-1" dirty="0" err="1">
                <a:solidFill>
                  <a:srgbClr val="000000"/>
                </a:solidFill>
                <a:latin typeface="Times New Roman" panose="02020603050405020304" pitchFamily="18" charset="0"/>
                <a:cs typeface="Times New Roman" panose="02020603050405020304" pitchFamily="18" charset="0"/>
              </a:rPr>
              <a:t>economic</a:t>
            </a:r>
            <a:r>
              <a:rPr lang="fr-FR" sz="1000" b="1" spc="-1" dirty="0">
                <a:solidFill>
                  <a:srgbClr val="000000"/>
                </a:solidFill>
                <a:latin typeface="Times New Roman" panose="02020603050405020304" pitchFamily="18" charset="0"/>
                <a:cs typeface="Times New Roman" panose="02020603050405020304" pitchFamily="18" charset="0"/>
              </a:rPr>
              <a:t> and social </a:t>
            </a:r>
            <a:r>
              <a:rPr lang="fr-FR" sz="1000" b="1" spc="-1" dirty="0" err="1">
                <a:solidFill>
                  <a:srgbClr val="000000"/>
                </a:solidFill>
                <a:latin typeface="Times New Roman" panose="02020603050405020304" pitchFamily="18" charset="0"/>
                <a:cs typeface="Times New Roman" panose="02020603050405020304" pitchFamily="18" charset="0"/>
              </a:rPr>
              <a:t>market-related</a:t>
            </a:r>
            <a:r>
              <a:rPr lang="fr-FR" sz="1000" b="1" spc="-1" dirty="0">
                <a:solidFill>
                  <a:srgbClr val="000000"/>
                </a:solidFill>
                <a:latin typeface="Times New Roman" panose="02020603050405020304" pitchFamily="18" charset="0"/>
                <a:cs typeface="Times New Roman" panose="02020603050405020304" pitchFamily="18" charset="0"/>
              </a:rPr>
              <a:t> </a:t>
            </a:r>
            <a:r>
              <a:rPr lang="fr-FR" sz="1000" b="1" spc="-1" dirty="0" err="1">
                <a:solidFill>
                  <a:srgbClr val="000000"/>
                </a:solidFill>
                <a:latin typeface="Times New Roman" panose="02020603050405020304" pitchFamily="18" charset="0"/>
                <a:cs typeface="Times New Roman" panose="02020603050405020304" pitchFamily="18" charset="0"/>
              </a:rPr>
              <a:t>policies</a:t>
            </a:r>
            <a:r>
              <a:rPr lang="fr-FR" sz="1000" b="1" spc="-1" dirty="0">
                <a:solidFill>
                  <a:srgbClr val="000000"/>
                </a:solidFill>
                <a:latin typeface="Times New Roman" panose="02020603050405020304" pitchFamily="18" charset="0"/>
                <a:cs typeface="Times New Roman" panose="02020603050405020304" pitchFamily="18" charset="0"/>
              </a:rPr>
              <a:t> and </a:t>
            </a:r>
            <a:r>
              <a:rPr lang="fr-FR" sz="1000" b="1" spc="-1" dirty="0" err="1">
                <a:solidFill>
                  <a:srgbClr val="000000"/>
                </a:solidFill>
                <a:latin typeface="Times New Roman" panose="02020603050405020304" pitchFamily="18" charset="0"/>
                <a:cs typeface="Times New Roman" panose="02020603050405020304" pitchFamily="18" charset="0"/>
              </a:rPr>
              <a:t>regulatory</a:t>
            </a:r>
            <a:r>
              <a:rPr lang="fr-FR" sz="1000" b="1" spc="-1" dirty="0">
                <a:solidFill>
                  <a:srgbClr val="000000"/>
                </a:solidFill>
                <a:latin typeface="Times New Roman" panose="02020603050405020304" pitchFamily="18" charset="0"/>
                <a:cs typeface="Times New Roman" panose="02020603050405020304" pitchFamily="18" charset="0"/>
              </a:rPr>
              <a:t> </a:t>
            </a:r>
            <a:r>
              <a:rPr lang="fr-FR" sz="1000" b="1" spc="-1" dirty="0" err="1">
                <a:solidFill>
                  <a:srgbClr val="000000"/>
                </a:solidFill>
                <a:latin typeface="Times New Roman" panose="02020603050405020304" pitchFamily="18" charset="0"/>
                <a:cs typeface="Times New Roman" panose="02020603050405020304" pitchFamily="18" charset="0"/>
              </a:rPr>
              <a:t>measures</a:t>
            </a:r>
            <a:r>
              <a:rPr lang="fr-FR" sz="1000" b="1" spc="-1" dirty="0">
                <a:solidFill>
                  <a:srgbClr val="000000"/>
                </a:solidFill>
                <a:latin typeface="Times New Roman" panose="02020603050405020304" pitchFamily="18" charset="0"/>
                <a:cs typeface="Times New Roman" panose="02020603050405020304" pitchFamily="18" charset="0"/>
              </a:rPr>
              <a:t>, </a:t>
            </a:r>
            <a:r>
              <a:rPr lang="fr-FR" sz="1000" b="1" spc="-1" dirty="0" err="1">
                <a:solidFill>
                  <a:srgbClr val="000000"/>
                </a:solidFill>
                <a:latin typeface="Times New Roman" panose="02020603050405020304" pitchFamily="18" charset="0"/>
                <a:cs typeface="Times New Roman" panose="02020603050405020304" pitchFamily="18" charset="0"/>
              </a:rPr>
              <a:t>Damro</a:t>
            </a:r>
            <a:r>
              <a:rPr lang="fr-FR" sz="1000" b="1" spc="-1" dirty="0">
                <a:solidFill>
                  <a:srgbClr val="000000"/>
                </a:solidFill>
                <a:latin typeface="Times New Roman" panose="02020603050405020304" pitchFamily="18" charset="0"/>
                <a:cs typeface="Times New Roman" panose="02020603050405020304" pitchFamily="18" charset="0"/>
              </a:rPr>
              <a:t> 2012</a:t>
            </a:r>
            <a:endParaRPr lang="el-GR" sz="1000" b="1" spc="-1" dirty="0">
              <a:solidFill>
                <a:srgbClr val="000000"/>
              </a:solidFill>
              <a:latin typeface="Times New Roman" panose="02020603050405020304" pitchFamily="18" charset="0"/>
              <a:cs typeface="Times New Roman" panose="02020603050405020304" pitchFamily="18" charset="0"/>
            </a:endParaRPr>
          </a:p>
          <a:p>
            <a:pPr marL="0" indent="0">
              <a:lnSpc>
                <a:spcPct val="100000"/>
              </a:lnSpc>
              <a:buNone/>
            </a:pPr>
            <a:r>
              <a:rPr lang="en-GB" sz="1000" b="1" spc="-1" dirty="0">
                <a:solidFill>
                  <a:srgbClr val="000000"/>
                </a:solidFill>
                <a:latin typeface="Times New Roman" panose="02020603050405020304" pitchFamily="18" charset="0"/>
                <a:cs typeface="Times New Roman" panose="02020603050405020304" pitchFamily="18" charset="0"/>
              </a:rPr>
              <a:t>https://</a:t>
            </a:r>
            <a:r>
              <a:rPr lang="en-GB" sz="1000" b="1" spc="-1" dirty="0" err="1">
                <a:solidFill>
                  <a:srgbClr val="000000"/>
                </a:solidFill>
                <a:latin typeface="Times New Roman" panose="02020603050405020304" pitchFamily="18" charset="0"/>
                <a:cs typeface="Times New Roman" panose="02020603050405020304" pitchFamily="18" charset="0"/>
              </a:rPr>
              <a:t>www.pure.ed.ac.uk</a:t>
            </a:r>
            <a:r>
              <a:rPr lang="en-GB" sz="1000" b="1" spc="-1" dirty="0">
                <a:solidFill>
                  <a:srgbClr val="000000"/>
                </a:solidFill>
                <a:latin typeface="Times New Roman" panose="02020603050405020304" pitchFamily="18" charset="0"/>
                <a:cs typeface="Times New Roman" panose="02020603050405020304" pitchFamily="18" charset="0"/>
              </a:rPr>
              <a:t>/</a:t>
            </a:r>
            <a:r>
              <a:rPr lang="en-GB" sz="1000" b="1" spc="-1" dirty="0" err="1">
                <a:solidFill>
                  <a:srgbClr val="000000"/>
                </a:solidFill>
                <a:latin typeface="Times New Roman" panose="02020603050405020304" pitchFamily="18" charset="0"/>
                <a:cs typeface="Times New Roman" panose="02020603050405020304" pitchFamily="18" charset="0"/>
              </a:rPr>
              <a:t>ws</a:t>
            </a:r>
            <a:r>
              <a:rPr lang="en-GB" sz="1000" b="1" spc="-1" dirty="0">
                <a:solidFill>
                  <a:srgbClr val="000000"/>
                </a:solidFill>
                <a:latin typeface="Times New Roman" panose="02020603050405020304" pitchFamily="18" charset="0"/>
                <a:cs typeface="Times New Roman" panose="02020603050405020304" pitchFamily="18" charset="0"/>
              </a:rPr>
              <a:t>/</a:t>
            </a:r>
            <a:r>
              <a:rPr lang="en-GB" sz="1000" b="1" spc="-1" dirty="0" err="1">
                <a:solidFill>
                  <a:srgbClr val="000000"/>
                </a:solidFill>
                <a:latin typeface="Times New Roman" panose="02020603050405020304" pitchFamily="18" charset="0"/>
                <a:cs typeface="Times New Roman" panose="02020603050405020304" pitchFamily="18" charset="0"/>
              </a:rPr>
              <a:t>portalfiles</a:t>
            </a:r>
            <a:r>
              <a:rPr lang="en-GB" sz="1000" b="1" spc="-1" dirty="0">
                <a:solidFill>
                  <a:srgbClr val="000000"/>
                </a:solidFill>
                <a:latin typeface="Times New Roman" panose="02020603050405020304" pitchFamily="18" charset="0"/>
                <a:cs typeface="Times New Roman" panose="02020603050405020304" pitchFamily="18" charset="0"/>
              </a:rPr>
              <a:t>/portal/10091990/DAMRO_2012_Market_power_Europe.pdf</a:t>
            </a:r>
            <a:endParaRPr lang="el-GR" sz="1000" b="1" spc="-1" dirty="0">
              <a:solidFill>
                <a:srgbClr val="000000"/>
              </a:solidFill>
              <a:latin typeface="Times New Roman" panose="02020603050405020304" pitchFamily="18" charset="0"/>
              <a:cs typeface="Times New Roman" panose="02020603050405020304" pitchFamily="18" charset="0"/>
            </a:endParaRPr>
          </a:p>
          <a:p>
            <a:r>
              <a:rPr lang="fr-FR" sz="1000" b="0" strike="noStrike" spc="-1" dirty="0">
                <a:solidFill>
                  <a:srgbClr val="000000"/>
                </a:solidFill>
                <a:latin typeface="Times New Roman" panose="02020603050405020304" pitchFamily="18" charset="0"/>
                <a:ea typeface="DejaVu Sans"/>
                <a:cs typeface="Times New Roman" panose="02020603050405020304" pitchFamily="18" charset="0"/>
              </a:rPr>
              <a:t>Schmidt V. (2010) </a:t>
            </a:r>
            <a:r>
              <a:rPr lang="fr-FR" sz="1000" b="1" strike="noStrike" spc="-1" dirty="0" err="1">
                <a:solidFill>
                  <a:srgbClr val="000000"/>
                </a:solidFill>
                <a:latin typeface="Times New Roman" panose="02020603050405020304" pitchFamily="18" charset="0"/>
                <a:ea typeface="DejaVu Sans"/>
                <a:cs typeface="Times New Roman" panose="02020603050405020304" pitchFamily="18" charset="0"/>
              </a:rPr>
              <a:t>Democracy</a:t>
            </a:r>
            <a:r>
              <a:rPr lang="fr-FR" sz="1000" b="1" strike="noStrike" spc="-1" dirty="0">
                <a:solidFill>
                  <a:srgbClr val="000000"/>
                </a:solidFill>
                <a:latin typeface="Times New Roman" panose="02020603050405020304" pitchFamily="18" charset="0"/>
                <a:ea typeface="DejaVu Sans"/>
                <a:cs typeface="Times New Roman" panose="02020603050405020304" pitchFamily="18" charset="0"/>
              </a:rPr>
              <a:t> and </a:t>
            </a:r>
            <a:r>
              <a:rPr lang="fr-FR" sz="1000" b="1" strike="noStrike" spc="-1" dirty="0" err="1">
                <a:solidFill>
                  <a:srgbClr val="000000"/>
                </a:solidFill>
                <a:latin typeface="Times New Roman" panose="02020603050405020304" pitchFamily="18" charset="0"/>
                <a:ea typeface="DejaVu Sans"/>
                <a:cs typeface="Times New Roman" panose="02020603050405020304" pitchFamily="18" charset="0"/>
              </a:rPr>
              <a:t>Legitimacy</a:t>
            </a:r>
            <a:r>
              <a:rPr lang="fr-FR" sz="1000" b="1" strike="noStrike" spc="-1" dirty="0">
                <a:solidFill>
                  <a:srgbClr val="000000"/>
                </a:solidFill>
                <a:latin typeface="Times New Roman" panose="02020603050405020304" pitchFamily="18" charset="0"/>
                <a:ea typeface="DejaVu Sans"/>
                <a:cs typeface="Times New Roman" panose="02020603050405020304" pitchFamily="18" charset="0"/>
              </a:rPr>
              <a:t> in the </a:t>
            </a:r>
            <a:r>
              <a:rPr lang="fr-FR" sz="1000" b="1" strike="noStrike" spc="-1" dirty="0" err="1">
                <a:solidFill>
                  <a:srgbClr val="000000"/>
                </a:solidFill>
                <a:latin typeface="Times New Roman" panose="02020603050405020304" pitchFamily="18" charset="0"/>
                <a:ea typeface="DejaVu Sans"/>
                <a:cs typeface="Times New Roman" panose="02020603050405020304" pitchFamily="18" charset="0"/>
              </a:rPr>
              <a:t>European</a:t>
            </a:r>
            <a:r>
              <a:rPr lang="fr-FR" sz="1000" b="1" strike="noStrike" spc="-1" dirty="0">
                <a:solidFill>
                  <a:srgbClr val="000000"/>
                </a:solidFill>
                <a:latin typeface="Times New Roman" panose="02020603050405020304" pitchFamily="18" charset="0"/>
                <a:ea typeface="DejaVu Sans"/>
                <a:cs typeface="Times New Roman" panose="02020603050405020304" pitchFamily="18" charset="0"/>
              </a:rPr>
              <a:t> Union </a:t>
            </a:r>
            <a:r>
              <a:rPr lang="fr-FR" sz="1000" b="1" strike="noStrike" spc="-1" dirty="0" err="1">
                <a:solidFill>
                  <a:srgbClr val="000000"/>
                </a:solidFill>
                <a:latin typeface="Times New Roman" panose="02020603050405020304" pitchFamily="18" charset="0"/>
                <a:ea typeface="DejaVu Sans"/>
                <a:cs typeface="Times New Roman" panose="02020603050405020304" pitchFamily="18" charset="0"/>
              </a:rPr>
              <a:t>Revisited</a:t>
            </a:r>
            <a:r>
              <a:rPr lang="fr-FR" sz="1000" b="1" strike="noStrike" spc="-1" dirty="0">
                <a:solidFill>
                  <a:srgbClr val="000000"/>
                </a:solidFill>
                <a:latin typeface="Times New Roman" panose="02020603050405020304" pitchFamily="18" charset="0"/>
                <a:ea typeface="DejaVu Sans"/>
                <a:cs typeface="Times New Roman" panose="02020603050405020304" pitchFamily="18" charset="0"/>
              </a:rPr>
              <a:t> Input, Output and </a:t>
            </a:r>
            <a:r>
              <a:rPr lang="fr-FR" sz="1000" b="1" strike="noStrike" spc="-1" dirty="0" err="1">
                <a:solidFill>
                  <a:srgbClr val="000000"/>
                </a:solidFill>
                <a:latin typeface="Times New Roman" panose="02020603050405020304" pitchFamily="18" charset="0"/>
                <a:ea typeface="DejaVu Sans"/>
                <a:cs typeface="Times New Roman" panose="02020603050405020304" pitchFamily="18" charset="0"/>
              </a:rPr>
              <a:t>Throughput</a:t>
            </a:r>
            <a:r>
              <a:rPr lang="fr-FR" sz="1000" b="1" strike="noStrike" spc="-1" dirty="0">
                <a:solidFill>
                  <a:srgbClr val="000000"/>
                </a:solidFill>
                <a:latin typeface="Times New Roman" panose="02020603050405020304" pitchFamily="18" charset="0"/>
                <a:ea typeface="DejaVu Sans"/>
                <a:cs typeface="Times New Roman" panose="02020603050405020304" pitchFamily="18" charset="0"/>
              </a:rPr>
              <a:t>,</a:t>
            </a:r>
            <a:r>
              <a:rPr lang="fr-FR" sz="10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fr-FR" sz="1000" b="0" i="1" strike="noStrike" spc="-1" dirty="0">
                <a:solidFill>
                  <a:srgbClr val="000000"/>
                </a:solidFill>
                <a:latin typeface="Times New Roman" panose="02020603050405020304" pitchFamily="18" charset="0"/>
                <a:ea typeface="DejaVu Sans"/>
                <a:cs typeface="Times New Roman" panose="02020603050405020304" pitchFamily="18" charset="0"/>
              </a:rPr>
              <a:t>KFG </a:t>
            </a:r>
            <a:r>
              <a:rPr lang="fr-FR" sz="1000" b="0" i="1" strike="noStrike" spc="-1" dirty="0" err="1">
                <a:solidFill>
                  <a:srgbClr val="000000"/>
                </a:solidFill>
                <a:latin typeface="Times New Roman" panose="02020603050405020304" pitchFamily="18" charset="0"/>
                <a:ea typeface="DejaVu Sans"/>
                <a:cs typeface="Times New Roman" panose="02020603050405020304" pitchFamily="18" charset="0"/>
              </a:rPr>
              <a:t>Working</a:t>
            </a:r>
            <a:r>
              <a:rPr lang="fr-FR" sz="1000" b="0" i="1" strike="noStrike" spc="-1" dirty="0">
                <a:solidFill>
                  <a:srgbClr val="000000"/>
                </a:solidFill>
                <a:latin typeface="Times New Roman" panose="02020603050405020304" pitchFamily="18" charset="0"/>
                <a:ea typeface="DejaVu Sans"/>
                <a:cs typeface="Times New Roman" panose="02020603050405020304" pitchFamily="18" charset="0"/>
              </a:rPr>
              <a:t> </a:t>
            </a:r>
            <a:r>
              <a:rPr lang="fr-FR" sz="1000" b="0" i="1" strike="noStrike" spc="-1" dirty="0" err="1">
                <a:solidFill>
                  <a:srgbClr val="000000"/>
                </a:solidFill>
                <a:latin typeface="Times New Roman" panose="02020603050405020304" pitchFamily="18" charset="0"/>
                <a:ea typeface="DejaVu Sans"/>
                <a:cs typeface="Times New Roman" panose="02020603050405020304" pitchFamily="18" charset="0"/>
              </a:rPr>
              <a:t>paper</a:t>
            </a:r>
            <a:r>
              <a:rPr lang="fr-FR" sz="1000" b="0" strike="noStrike" spc="-1" dirty="0">
                <a:solidFill>
                  <a:srgbClr val="000000"/>
                </a:solidFill>
                <a:latin typeface="Times New Roman" panose="02020603050405020304" pitchFamily="18" charset="0"/>
                <a:ea typeface="DejaVu Sans"/>
                <a:cs typeface="Times New Roman" panose="02020603050405020304" pitchFamily="18" charset="0"/>
              </a:rPr>
              <a:t>, no. 21, </a:t>
            </a:r>
            <a:r>
              <a:rPr lang="fr-FR" sz="1000" b="0" strike="noStrike" spc="-1" dirty="0" err="1">
                <a:solidFill>
                  <a:srgbClr val="000000"/>
                </a:solidFill>
                <a:latin typeface="Times New Roman" panose="02020603050405020304" pitchFamily="18" charset="0"/>
                <a:ea typeface="DejaVu Sans"/>
                <a:cs typeface="Times New Roman" panose="02020603050405020304" pitchFamily="18" charset="0"/>
              </a:rPr>
              <a:t>November</a:t>
            </a:r>
            <a:r>
              <a:rPr lang="fr-FR" sz="1000" b="0" strike="noStrike" spc="-1" dirty="0">
                <a:solidFill>
                  <a:srgbClr val="000000"/>
                </a:solidFill>
                <a:latin typeface="Times New Roman" panose="02020603050405020304" pitchFamily="18" charset="0"/>
                <a:ea typeface="DejaVu Sans"/>
                <a:cs typeface="Times New Roman" panose="02020603050405020304" pitchFamily="18" charset="0"/>
              </a:rPr>
              <a:t>. </a:t>
            </a:r>
            <a:r>
              <a:rPr lang="fr-FR" sz="1000" b="0" i="1" u="sng" strike="noStrike" spc="-1" dirty="0">
                <a:solidFill>
                  <a:srgbClr val="0000FF"/>
                </a:solidFill>
                <a:uFillTx/>
                <a:latin typeface="Times New Roman" panose="02020603050405020304" pitchFamily="18" charset="0"/>
                <a:ea typeface="DejaVu Sans"/>
                <a:cs typeface="Times New Roman" panose="02020603050405020304" pitchFamily="18" charset="0"/>
                <a:hlinkClick r:id="rId2"/>
              </a:rPr>
              <a:t>http://userpage.fu-berlin.de/kfgeu/kfgwp/wpseries/WorkingPaperKFG_21.pdf</a:t>
            </a:r>
            <a:endParaRPr lang="fr-FR" sz="1000" b="0" strike="noStrike" spc="-1" dirty="0">
              <a:latin typeface="Times New Roman" panose="02020603050405020304" pitchFamily="18" charset="0"/>
              <a:cs typeface="Times New Roman" panose="02020603050405020304" pitchFamily="18" charset="0"/>
            </a:endParaRPr>
          </a:p>
          <a:p>
            <a:r>
              <a:rPr lang="el-GR" sz="1000" dirty="0">
                <a:latin typeface="Times New Roman" panose="02020603050405020304" pitchFamily="18" charset="0"/>
                <a:cs typeface="Times New Roman" panose="02020603050405020304" pitchFamily="18" charset="0"/>
              </a:rPr>
              <a:t>Για την έννοια της λογοδοσίας, </a:t>
            </a:r>
            <a:r>
              <a:rPr lang="en-US" sz="1000" dirty="0">
                <a:latin typeface="Times New Roman" panose="02020603050405020304" pitchFamily="18" charset="0"/>
                <a:cs typeface="Times New Roman" panose="02020603050405020304" pitchFamily="18" charset="0"/>
              </a:rPr>
              <a:t>Kohler-Koch </a:t>
            </a:r>
            <a:r>
              <a:rPr lang="el-GR" sz="1000" dirty="0">
                <a:latin typeface="Times New Roman" panose="02020603050405020304" pitchFamily="18" charset="0"/>
                <a:cs typeface="Times New Roman" panose="02020603050405020304" pitchFamily="18" charset="0"/>
              </a:rPr>
              <a:t>Β. </a:t>
            </a:r>
            <a:r>
              <a:rPr lang="en-US" sz="1000" dirty="0">
                <a:latin typeface="Times New Roman" panose="02020603050405020304" pitchFamily="18" charset="0"/>
                <a:cs typeface="Times New Roman" panose="02020603050405020304" pitchFamily="18" charset="0"/>
              </a:rPr>
              <a:t>and </a:t>
            </a:r>
            <a:r>
              <a:rPr lang="en-US" sz="1000" dirty="0" err="1">
                <a:latin typeface="Times New Roman" panose="02020603050405020304" pitchFamily="18" charset="0"/>
                <a:cs typeface="Times New Roman" panose="02020603050405020304" pitchFamily="18" charset="0"/>
              </a:rPr>
              <a:t>Larat</a:t>
            </a:r>
            <a:r>
              <a:rPr lang="el-GR" sz="1000" dirty="0">
                <a:latin typeface="Times New Roman" panose="02020603050405020304" pitchFamily="18" charset="0"/>
                <a:cs typeface="Times New Roman" panose="02020603050405020304" pitchFamily="18" charset="0"/>
              </a:rPr>
              <a:t> </a:t>
            </a:r>
            <a:r>
              <a:rPr lang="fr-FR" sz="1000" dirty="0">
                <a:latin typeface="Times New Roman" panose="02020603050405020304" pitchFamily="18" charset="0"/>
                <a:cs typeface="Times New Roman" panose="02020603050405020304" pitchFamily="18" charset="0"/>
              </a:rPr>
              <a:t>F</a:t>
            </a:r>
            <a:r>
              <a:rPr lang="en-US" sz="1000" dirty="0">
                <a:latin typeface="Times New Roman" panose="02020603050405020304" pitchFamily="18" charset="0"/>
                <a:cs typeface="Times New Roman" panose="02020603050405020304" pitchFamily="18" charset="0"/>
              </a:rPr>
              <a:t>. (eds.) Efficient and Democratic Governance in the European Union</a:t>
            </a:r>
            <a:r>
              <a:rPr lang="el-GR"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CONNEX Report Series CONNEX 2008, </a:t>
            </a:r>
            <a:r>
              <a:rPr lang="en-US" sz="1000" b="1" dirty="0">
                <a:latin typeface="Times New Roman" panose="02020603050405020304" pitchFamily="18" charset="0"/>
                <a:cs typeface="Times New Roman" panose="02020603050405020304" pitchFamily="18" charset="0"/>
              </a:rPr>
              <a:t>Chapter 11 Accountability in EU Multi-level Governance Yannis </a:t>
            </a:r>
            <a:r>
              <a:rPr lang="en-US" sz="1000" b="1" dirty="0" err="1">
                <a:latin typeface="Times New Roman" panose="02020603050405020304" pitchFamily="18" charset="0"/>
                <a:cs typeface="Times New Roman" panose="02020603050405020304" pitchFamily="18" charset="0"/>
              </a:rPr>
              <a:t>Papadopoul</a:t>
            </a:r>
            <a:r>
              <a:rPr lang="el-GR" sz="1000" b="1" dirty="0" err="1">
                <a:latin typeface="Times New Roman" panose="02020603050405020304" pitchFamily="18" charset="0"/>
                <a:cs typeface="Times New Roman" panose="02020603050405020304" pitchFamily="18" charset="0"/>
              </a:rPr>
              <a:t>ος</a:t>
            </a:r>
            <a:r>
              <a:rPr lang="el-GR" sz="1000" b="1" dirty="0">
                <a:latin typeface="Times New Roman" panose="02020603050405020304" pitchFamily="18" charset="0"/>
                <a:cs typeface="Times New Roman" panose="02020603050405020304" pitchFamily="18" charset="0"/>
              </a:rPr>
              <a:t> (αλλά και κεφ. 9, 10).</a:t>
            </a:r>
          </a:p>
          <a:p>
            <a:pPr marL="0" indent="0">
              <a:buNone/>
            </a:pPr>
            <a:r>
              <a:rPr lang="en-US" sz="1000" dirty="0">
                <a:latin typeface="Times New Roman" panose="02020603050405020304" pitchFamily="18" charset="0"/>
                <a:cs typeface="Times New Roman" panose="02020603050405020304" pitchFamily="18" charset="0"/>
                <a:hlinkClick r:id="rId3"/>
              </a:rPr>
              <a:t>https://citeseerx.ist.psu.edu/document?repid=rep1&amp;type=pdf&amp;doi=e43df9fe0298527ef2cc8c75afe4cd1c5a1b2d01</a:t>
            </a:r>
            <a:endParaRPr lang="el-GR" sz="1000" dirty="0">
              <a:latin typeface="Times New Roman" panose="02020603050405020304" pitchFamily="18"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a:p>
            <a:pPr marL="0" indent="0" algn="ctr">
              <a:lnSpc>
                <a:spcPct val="100000"/>
              </a:lnSpc>
              <a:buNone/>
            </a:pPr>
            <a:r>
              <a:rPr lang="el-GR" sz="1200" b="1" spc="-1" dirty="0">
                <a:solidFill>
                  <a:srgbClr val="000000"/>
                </a:solidFill>
                <a:latin typeface="Times New Roman" panose="02020603050405020304" pitchFamily="18" charset="0"/>
                <a:ea typeface="DejaVu Sans"/>
                <a:cs typeface="Times New Roman" panose="02020603050405020304" pitchFamily="18" charset="0"/>
              </a:rPr>
              <a:t>Προαιρετική βιβλιογραφία</a:t>
            </a:r>
          </a:p>
          <a:p>
            <a:pPr algn="just">
              <a:lnSpc>
                <a:spcPct val="100000"/>
              </a:lnSpc>
            </a:pPr>
            <a:r>
              <a:rPr lang="el-GR" sz="1000" spc="-1" dirty="0">
                <a:solidFill>
                  <a:srgbClr val="000000"/>
                </a:solidFill>
                <a:latin typeface="Times New Roman" panose="02020603050405020304" pitchFamily="18" charset="0"/>
                <a:ea typeface="DejaVu Sans"/>
                <a:cs typeface="Times New Roman" panose="02020603050405020304" pitchFamily="18" charset="0"/>
              </a:rPr>
              <a:t>Όσοι θέλουν να εμβαθύνουν στο θέμα της από-πολιτικοποίησης και του ρόλου της τεχνοκρατίας</a:t>
            </a:r>
          </a:p>
          <a:p>
            <a:pPr>
              <a:lnSpc>
                <a:spcPct val="100000"/>
              </a:lnSpc>
              <a:buFont typeface="Arial" panose="020B0604020202020204" pitchFamily="34" charset="0"/>
              <a:buChar char="•"/>
            </a:pPr>
            <a:r>
              <a:rPr lang="fr-FR" sz="1000" spc="-1" dirty="0">
                <a:solidFill>
                  <a:srgbClr val="000000"/>
                </a:solidFill>
                <a:latin typeface="Times New Roman" panose="02020603050405020304" pitchFamily="18" charset="0"/>
                <a:ea typeface="DejaVu Sans"/>
                <a:cs typeface="Times New Roman" panose="02020603050405020304" pitchFamily="18" charset="0"/>
              </a:rPr>
              <a:t>Holst,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Cathrine</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ed</a:t>
            </a:r>
            <a:r>
              <a:rPr lang="fr-FR" sz="1000" spc="-1" dirty="0">
                <a:solidFill>
                  <a:srgbClr val="000000"/>
                </a:solidFill>
                <a:latin typeface="Times New Roman" panose="02020603050405020304" pitchFamily="18" charset="0"/>
                <a:ea typeface="DejaVu Sans"/>
                <a:cs typeface="Times New Roman" panose="02020603050405020304" pitchFamily="18" charset="0"/>
              </a:rPr>
              <a:t>., 2014), </a:t>
            </a:r>
            <a:r>
              <a:rPr lang="fr-FR" sz="1000" b="1" spc="-1" dirty="0">
                <a:solidFill>
                  <a:srgbClr val="000000"/>
                </a:solidFill>
                <a:latin typeface="Times New Roman" panose="02020603050405020304" pitchFamily="18" charset="0"/>
                <a:ea typeface="DejaVu Sans"/>
                <a:cs typeface="Times New Roman" panose="02020603050405020304" pitchFamily="18" charset="0"/>
              </a:rPr>
              <a:t>Expertise and </a:t>
            </a:r>
            <a:r>
              <a:rPr lang="fr-FR" sz="1000" b="1" spc="-1" dirty="0" err="1">
                <a:solidFill>
                  <a:srgbClr val="000000"/>
                </a:solidFill>
                <a:latin typeface="Times New Roman" panose="02020603050405020304" pitchFamily="18" charset="0"/>
                <a:ea typeface="DejaVu Sans"/>
                <a:cs typeface="Times New Roman" panose="02020603050405020304" pitchFamily="18" charset="0"/>
              </a:rPr>
              <a:t>Democracy</a:t>
            </a:r>
            <a:r>
              <a:rPr lang="fr-FR" sz="1000" spc="-1" dirty="0">
                <a:solidFill>
                  <a:srgbClr val="000000"/>
                </a:solidFill>
                <a:latin typeface="Times New Roman" panose="02020603050405020304" pitchFamily="18" charset="0"/>
                <a:ea typeface="DejaVu Sans"/>
                <a:cs typeface="Times New Roman" panose="02020603050405020304" pitchFamily="18" charset="0"/>
              </a:rPr>
              <a:t>, ARENA Report 1 (</a:t>
            </a:r>
            <a:r>
              <a:rPr lang="fr-FR" sz="1000" spc="-1" dirty="0" err="1">
                <a:solidFill>
                  <a:srgbClr val="000000"/>
                </a:solidFill>
                <a:latin typeface="Times New Roman" panose="02020603050405020304" pitchFamily="18" charset="0"/>
                <a:ea typeface="DejaVu Sans"/>
                <a:cs typeface="Times New Roman" panose="02020603050405020304" pitchFamily="18" charset="0"/>
              </a:rPr>
              <a:t>κεφάλ</a:t>
            </a:r>
            <a:r>
              <a:rPr lang="fr-FR" sz="1000" spc="-1" dirty="0">
                <a:solidFill>
                  <a:srgbClr val="000000"/>
                </a:solidFill>
                <a:latin typeface="Times New Roman" panose="02020603050405020304" pitchFamily="18" charset="0"/>
                <a:ea typeface="DejaVu Sans"/>
                <a:cs typeface="Times New Roman" panose="02020603050405020304" pitchFamily="18" charset="0"/>
              </a:rPr>
              <a:t>α</a:t>
            </a:r>
            <a:r>
              <a:rPr lang="fr-FR" sz="1000" spc="-1" dirty="0" err="1">
                <a:solidFill>
                  <a:srgbClr val="000000"/>
                </a:solidFill>
                <a:latin typeface="Times New Roman" panose="02020603050405020304" pitchFamily="18" charset="0"/>
                <a:ea typeface="DejaVu Sans"/>
                <a:cs typeface="Times New Roman" panose="02020603050405020304" pitchFamily="18" charset="0"/>
              </a:rPr>
              <a:t>ιο</a:t>
            </a:r>
            <a:r>
              <a:rPr lang="fr-FR" sz="1000" spc="-1" dirty="0">
                <a:solidFill>
                  <a:srgbClr val="000000"/>
                </a:solidFill>
                <a:latin typeface="Times New Roman" panose="02020603050405020304" pitchFamily="18" charset="0"/>
                <a:ea typeface="DejaVu Sans"/>
                <a:cs typeface="Times New Roman" panose="02020603050405020304" pitchFamily="18" charset="0"/>
              </a:rPr>
              <a:t> 1 ΄</a:t>
            </a:r>
            <a:r>
              <a:rPr lang="fr-FR" sz="1000" spc="-1" dirty="0" err="1">
                <a:solidFill>
                  <a:srgbClr val="000000"/>
                </a:solidFill>
                <a:latin typeface="Times New Roman" panose="02020603050405020304" pitchFamily="18" charset="0"/>
                <a:ea typeface="DejaVu Sans"/>
                <a:cs typeface="Times New Roman" panose="02020603050405020304" pitchFamily="18" charset="0"/>
              </a:rPr>
              <a:t>Epistemic</a:t>
            </a:r>
            <a:r>
              <a:rPr lang="fr-FR" sz="1000" spc="-1" dirty="0">
                <a:solidFill>
                  <a:srgbClr val="000000"/>
                </a:solidFill>
                <a:latin typeface="Times New Roman" panose="02020603050405020304" pitchFamily="18" charset="0"/>
                <a:ea typeface="DejaVu Sans"/>
                <a:cs typeface="Times New Roman" panose="02020603050405020304" pitchFamily="18" charset="0"/>
              </a:rPr>
              <a:t> </a:t>
            </a:r>
            <a:r>
              <a:rPr lang="fr-FR" sz="1000" spc="-1" dirty="0" err="1">
                <a:solidFill>
                  <a:srgbClr val="000000"/>
                </a:solidFill>
                <a:latin typeface="Times New Roman" panose="02020603050405020304" pitchFamily="18" charset="0"/>
                <a:ea typeface="DejaVu Sans"/>
                <a:cs typeface="Times New Roman" panose="02020603050405020304" pitchFamily="18" charset="0"/>
              </a:rPr>
              <a:t>democracy</a:t>
            </a:r>
            <a:r>
              <a:rPr lang="fr-FR" sz="1000" spc="-1" dirty="0">
                <a:solidFill>
                  <a:srgbClr val="000000"/>
                </a:solidFill>
                <a:latin typeface="Times New Roman" panose="02020603050405020304" pitchFamily="18" charset="0"/>
                <a:ea typeface="DejaVu Sans"/>
                <a:cs typeface="Times New Roman" panose="02020603050405020304" pitchFamily="18" charset="0"/>
              </a:rPr>
              <a:t> and the </a:t>
            </a:r>
            <a:r>
              <a:rPr lang="fr-FR" sz="1000" spc="-1" dirty="0" err="1">
                <a:solidFill>
                  <a:srgbClr val="000000"/>
                </a:solidFill>
                <a:latin typeface="Times New Roman" panose="02020603050405020304" pitchFamily="18" charset="0"/>
                <a:ea typeface="DejaVu Sans"/>
                <a:cs typeface="Times New Roman" panose="02020603050405020304" pitchFamily="18" charset="0"/>
              </a:rPr>
              <a:t>accountability</a:t>
            </a:r>
            <a:r>
              <a:rPr lang="fr-FR" sz="1000" spc="-1" dirty="0">
                <a:solidFill>
                  <a:srgbClr val="000000"/>
                </a:solidFill>
                <a:latin typeface="Times New Roman" panose="02020603050405020304" pitchFamily="18" charset="0"/>
                <a:ea typeface="DejaVu Sans"/>
                <a:cs typeface="Times New Roman" panose="02020603050405020304" pitchFamily="18" charset="0"/>
              </a:rPr>
              <a:t> of experts΄, </a:t>
            </a:r>
            <a:r>
              <a:rPr lang="fr-FR" sz="1000" spc="-1" dirty="0" err="1">
                <a:solidFill>
                  <a:srgbClr val="000000"/>
                </a:solidFill>
                <a:latin typeface="Times New Roman" panose="02020603050405020304" pitchFamily="18" charset="0"/>
                <a:ea typeface="DejaVu Sans"/>
                <a:cs typeface="Times New Roman" panose="02020603050405020304" pitchFamily="18" charset="0"/>
              </a:rPr>
              <a:t>σελ</a:t>
            </a:r>
            <a:r>
              <a:rPr lang="fr-FR" sz="1000" spc="-1" dirty="0">
                <a:solidFill>
                  <a:srgbClr val="000000"/>
                </a:solidFill>
                <a:latin typeface="Times New Roman" panose="02020603050405020304" pitchFamily="18" charset="0"/>
                <a:ea typeface="DejaVu Sans"/>
                <a:cs typeface="Times New Roman" panose="02020603050405020304" pitchFamily="18" charset="0"/>
              </a:rPr>
              <a:t>. 13-32). [</a:t>
            </a:r>
            <a:r>
              <a:rPr lang="el-GR" sz="1000" spc="-1" dirty="0">
                <a:solidFill>
                  <a:srgbClr val="000000"/>
                </a:solidFill>
                <a:latin typeface="Times New Roman" panose="02020603050405020304" pitchFamily="18" charset="0"/>
                <a:ea typeface="DejaVu Sans"/>
                <a:cs typeface="Times New Roman" panose="02020603050405020304" pitchFamily="18" charset="0"/>
              </a:rPr>
              <a:t>ο </a:t>
            </a:r>
            <a:r>
              <a:rPr lang="el-GR" sz="1000" spc="-1" dirty="0" err="1">
                <a:solidFill>
                  <a:srgbClr val="000000"/>
                </a:solidFill>
                <a:latin typeface="Times New Roman" panose="02020603050405020304" pitchFamily="18" charset="0"/>
                <a:ea typeface="DejaVu Sans"/>
                <a:cs typeface="Times New Roman" panose="02020603050405020304" pitchFamily="18" charset="0"/>
              </a:rPr>
              <a:t>συνδεσμός</a:t>
            </a:r>
            <a:r>
              <a:rPr lang="el-GR" sz="1000" spc="-1" dirty="0">
                <a:solidFill>
                  <a:srgbClr val="000000"/>
                </a:solidFill>
                <a:latin typeface="Times New Roman" panose="02020603050405020304" pitchFamily="18" charset="0"/>
                <a:ea typeface="DejaVu Sans"/>
                <a:cs typeface="Times New Roman" panose="02020603050405020304" pitchFamily="18" charset="0"/>
              </a:rPr>
              <a:t> στο </a:t>
            </a:r>
            <a:r>
              <a:rPr lang="fr-FR" sz="1000" spc="-1" dirty="0">
                <a:solidFill>
                  <a:srgbClr val="000000"/>
                </a:solidFill>
                <a:latin typeface="Times New Roman" panose="02020603050405020304" pitchFamily="18" charset="0"/>
                <a:ea typeface="DejaVu Sans"/>
                <a:cs typeface="Times New Roman" panose="02020603050405020304" pitchFamily="18" charset="0"/>
              </a:rPr>
              <a:t>ECLASS </a:t>
            </a:r>
            <a:r>
              <a:rPr lang="el-GR" sz="1000" spc="-1" dirty="0">
                <a:solidFill>
                  <a:srgbClr val="000000"/>
                </a:solidFill>
                <a:latin typeface="Times New Roman" panose="02020603050405020304" pitchFamily="18" charset="0"/>
                <a:ea typeface="DejaVu Sans"/>
                <a:cs typeface="Times New Roman" panose="02020603050405020304" pitchFamily="18" charset="0"/>
              </a:rPr>
              <a:t>]</a:t>
            </a:r>
          </a:p>
          <a:p>
            <a:pPr>
              <a:lnSpc>
                <a:spcPct val="100000"/>
              </a:lnSpc>
              <a:buFont typeface="Arial" panose="020B0604020202020204" pitchFamily="34" charset="0"/>
              <a:buChar char="•"/>
            </a:pPr>
            <a:r>
              <a:rPr lang="en-GB" sz="900" b="0" i="0" dirty="0">
                <a:solidFill>
                  <a:srgbClr val="222222"/>
                </a:solidFill>
                <a:effectLst/>
                <a:latin typeface="Times New Roman" panose="02020603050405020304" pitchFamily="18" charset="0"/>
                <a:cs typeface="Times New Roman" panose="02020603050405020304" pitchFamily="18" charset="0"/>
              </a:rPr>
              <a:t>Christensen, J., Holst, C. (2021). The Europeanization of National Knowledge Regimes. In: Abazi, V., </a:t>
            </a:r>
            <a:r>
              <a:rPr lang="en-GB" sz="900" b="0" i="0" dirty="0" err="1">
                <a:solidFill>
                  <a:srgbClr val="222222"/>
                </a:solidFill>
                <a:effectLst/>
                <a:latin typeface="Times New Roman" panose="02020603050405020304" pitchFamily="18" charset="0"/>
                <a:cs typeface="Times New Roman" panose="02020603050405020304" pitchFamily="18" charset="0"/>
              </a:rPr>
              <a:t>Adriaensen</a:t>
            </a:r>
            <a:r>
              <a:rPr lang="en-GB" sz="900" b="0" i="0" dirty="0">
                <a:solidFill>
                  <a:srgbClr val="222222"/>
                </a:solidFill>
                <a:effectLst/>
                <a:latin typeface="Times New Roman" panose="02020603050405020304" pitchFamily="18" charset="0"/>
                <a:cs typeface="Times New Roman" panose="02020603050405020304" pitchFamily="18" charset="0"/>
              </a:rPr>
              <a:t>, J., Christiansen, T. (eds) The Contestation of Expertise in the European Union. European Administrative Governance. Palgrave Macmillan, Cham.</a:t>
            </a:r>
            <a:endParaRPr lang="fr-FR" sz="1000" spc="-1" dirty="0">
              <a:latin typeface="Times New Roman" panose="02020603050405020304" pitchFamily="18" charset="0"/>
              <a:cs typeface="Times New Roman" panose="02020603050405020304" pitchFamily="18" charset="0"/>
            </a:endParaRPr>
          </a:p>
          <a:p>
            <a:pPr marL="0" indent="0" algn="just">
              <a:buNone/>
            </a:pPr>
            <a:r>
              <a:rPr lang="en-GB" sz="1000" spc="-1" dirty="0">
                <a:solidFill>
                  <a:srgbClr val="000000"/>
                </a:solidFill>
                <a:latin typeface="Times New Roman" panose="02020603050405020304" pitchFamily="18" charset="0"/>
                <a:ea typeface="DejaVu Sans"/>
                <a:cs typeface="Times New Roman" panose="02020603050405020304" pitchFamily="18" charset="0"/>
                <a:hlinkClick r:id="rId4"/>
              </a:rPr>
              <a:t>https://link.springer.com/chapter/10.1007/978-3-030-54367-9_3</a:t>
            </a:r>
            <a:r>
              <a:rPr lang="el-GR" sz="1000" spc="-1" dirty="0">
                <a:solidFill>
                  <a:srgbClr val="000000"/>
                </a:solidFill>
                <a:latin typeface="Times New Roman" panose="02020603050405020304" pitchFamily="18" charset="0"/>
                <a:ea typeface="DejaVu Sans"/>
                <a:cs typeface="Times New Roman" panose="02020603050405020304" pitchFamily="18" charset="0"/>
              </a:rPr>
              <a:t> </a:t>
            </a:r>
          </a:p>
          <a:p>
            <a:pPr algn="just"/>
            <a:r>
              <a:rPr lang="en-US" sz="1000" spc="-1" dirty="0">
                <a:solidFill>
                  <a:schemeClr val="tx1"/>
                </a:solidFill>
                <a:latin typeface="Times New Roman" panose="02020603050405020304" pitchFamily="18" charset="0"/>
                <a:ea typeface="DejaVu Sans"/>
                <a:cs typeface="Times New Roman" panose="02020603050405020304" pitchFamily="18" charset="0"/>
              </a:rPr>
              <a:t>Paul tucker, </a:t>
            </a:r>
            <a:r>
              <a:rPr lang="en-GB" sz="900" b="0" i="0" dirty="0">
                <a:solidFill>
                  <a:schemeClr val="tx1"/>
                </a:solidFill>
                <a:effectLst/>
                <a:latin typeface="Times New Roman" panose="02020603050405020304" pitchFamily="18" charset="0"/>
                <a:cs typeface="Times New Roman" panose="02020603050405020304" pitchFamily="18" charset="0"/>
              </a:rPr>
              <a:t>Unelected Power: The Quest for Legitimacy in Central Banking and the Regulatory State</a:t>
            </a:r>
          </a:p>
          <a:p>
            <a:pPr marL="0" indent="0" algn="just">
              <a:buNone/>
            </a:pPr>
            <a:r>
              <a:rPr lang="en-GB" sz="1000" spc="-1" dirty="0">
                <a:solidFill>
                  <a:srgbClr val="000000"/>
                </a:solidFill>
                <a:latin typeface="Times New Roman" panose="02020603050405020304" pitchFamily="18" charset="0"/>
                <a:ea typeface="DejaVu Sans"/>
                <a:cs typeface="Times New Roman" panose="02020603050405020304" pitchFamily="18" charset="0"/>
              </a:rPr>
              <a:t>https://</a:t>
            </a:r>
            <a:r>
              <a:rPr lang="en-GB" sz="1000" spc="-1" dirty="0" err="1">
                <a:solidFill>
                  <a:srgbClr val="000000"/>
                </a:solidFill>
                <a:latin typeface="Times New Roman" panose="02020603050405020304" pitchFamily="18" charset="0"/>
                <a:ea typeface="DejaVu Sans"/>
                <a:cs typeface="Times New Roman" panose="02020603050405020304" pitchFamily="18" charset="0"/>
              </a:rPr>
              <a:t>muse.jhu.edu</a:t>
            </a:r>
            <a:r>
              <a:rPr lang="en-GB" sz="1000" spc="-1" dirty="0">
                <a:solidFill>
                  <a:srgbClr val="000000"/>
                </a:solidFill>
                <a:latin typeface="Times New Roman" panose="02020603050405020304" pitchFamily="18" charset="0"/>
                <a:ea typeface="DejaVu Sans"/>
                <a:cs typeface="Times New Roman" panose="02020603050405020304" pitchFamily="18" charset="0"/>
              </a:rPr>
              <a:t>/book/67125</a:t>
            </a:r>
            <a:endParaRPr lang="fr-FR" sz="1000" spc="-1" dirty="0">
              <a:solidFill>
                <a:srgbClr val="000000"/>
              </a:solidFill>
              <a:latin typeface="Times New Roman" panose="02020603050405020304" pitchFamily="18" charset="0"/>
              <a:ea typeface="DejaVu Sans"/>
              <a:cs typeface="Times New Roman" panose="02020603050405020304" pitchFamily="18" charset="0"/>
            </a:endParaRPr>
          </a:p>
          <a:p>
            <a:pPr>
              <a:lnSpc>
                <a:spcPct val="100000"/>
              </a:lnSpc>
              <a:buFont typeface="Arial" panose="020B0604020202020204" pitchFamily="34" charset="0"/>
              <a:buChar char="•"/>
            </a:pPr>
            <a:r>
              <a:rPr lang="fr-FR" sz="1000" i="1" spc="-1" dirty="0" err="1">
                <a:solidFill>
                  <a:srgbClr val="000000"/>
                </a:solidFill>
                <a:latin typeface="Times New Roman" panose="02020603050405020304" pitchFamily="18" charset="0"/>
                <a:cs typeface="Times New Roman" panose="02020603050405020304" pitchFamily="18" charset="0"/>
              </a:rPr>
              <a:t>Ό</a:t>
            </a:r>
            <a:r>
              <a:rPr lang="el-GR" sz="1000" i="1" spc="-1" dirty="0">
                <a:solidFill>
                  <a:srgbClr val="000000"/>
                </a:solidFill>
                <a:latin typeface="Times New Roman" panose="02020603050405020304" pitchFamily="18" charset="0"/>
                <a:cs typeface="Times New Roman" panose="02020603050405020304" pitchFamily="18" charset="0"/>
              </a:rPr>
              <a:t>σοι θέλουν να δουν </a:t>
            </a:r>
            <a:r>
              <a:rPr lang="el-GR" sz="1000" b="1" i="1" spc="-1" dirty="0">
                <a:solidFill>
                  <a:srgbClr val="000000"/>
                </a:solidFill>
                <a:latin typeface="Times New Roman" panose="02020603050405020304" pitchFamily="18" charset="0"/>
                <a:cs typeface="Times New Roman" panose="02020603050405020304" pitchFamily="18" charset="0"/>
              </a:rPr>
              <a:t>τη γενική προβληματική του πως συνδέεται η άνοδος της τεχνοκρατίας (και των </a:t>
            </a:r>
            <a:r>
              <a:rPr lang="en-US" sz="1000" b="1" i="1" spc="-1" dirty="0">
                <a:solidFill>
                  <a:srgbClr val="000000"/>
                </a:solidFill>
                <a:latin typeface="Times New Roman" panose="02020603050405020304" pitchFamily="18" charset="0"/>
                <a:cs typeface="Times New Roman" panose="02020603050405020304" pitchFamily="18" charset="0"/>
              </a:rPr>
              <a:t>de novo bodies) </a:t>
            </a:r>
            <a:r>
              <a:rPr lang="el-GR" sz="1000" b="1" i="1" spc="-1" dirty="0">
                <a:solidFill>
                  <a:srgbClr val="000000"/>
                </a:solidFill>
                <a:latin typeface="Times New Roman" panose="02020603050405020304" pitchFamily="18" charset="0"/>
                <a:cs typeface="Times New Roman" panose="02020603050405020304" pitchFamily="18" charset="0"/>
              </a:rPr>
              <a:t>με τη θεωρία του Νέου </a:t>
            </a:r>
            <a:r>
              <a:rPr lang="el-GR" sz="1000" b="1" i="1" spc="-1" dirty="0" err="1">
                <a:solidFill>
                  <a:srgbClr val="000000"/>
                </a:solidFill>
                <a:latin typeface="Times New Roman" panose="02020603050405020304" pitchFamily="18" charset="0"/>
                <a:cs typeface="Times New Roman" panose="02020603050405020304" pitchFamily="18" charset="0"/>
              </a:rPr>
              <a:t>Διακυβερνητισμού</a:t>
            </a:r>
            <a:r>
              <a:rPr lang="el-GR" sz="1000" b="1" i="1" spc="-1" dirty="0">
                <a:solidFill>
                  <a:srgbClr val="000000"/>
                </a:solidFill>
                <a:latin typeface="Times New Roman" panose="02020603050405020304" pitchFamily="18" charset="0"/>
                <a:cs typeface="Times New Roman" panose="02020603050405020304" pitchFamily="18" charset="0"/>
              </a:rPr>
              <a:t>.</a:t>
            </a:r>
          </a:p>
          <a:p>
            <a:pPr marL="0" indent="0">
              <a:lnSpc>
                <a:spcPct val="100000"/>
              </a:lnSpc>
              <a:buNone/>
            </a:pPr>
            <a:r>
              <a:rPr lang="en-GB" sz="1000" dirty="0">
                <a:latin typeface="Times New Roman" panose="02020603050405020304" pitchFamily="18" charset="0"/>
                <a:cs typeface="Times New Roman" panose="02020603050405020304" pitchFamily="18" charset="0"/>
              </a:rPr>
              <a:t>Bickerton, C. J., Hodson, D., &amp; </a:t>
            </a:r>
            <a:r>
              <a:rPr lang="en-GB" sz="1000" dirty="0" err="1">
                <a:latin typeface="Times New Roman" panose="02020603050405020304" pitchFamily="18" charset="0"/>
                <a:cs typeface="Times New Roman" panose="02020603050405020304" pitchFamily="18" charset="0"/>
              </a:rPr>
              <a:t>Puetter</a:t>
            </a:r>
            <a:r>
              <a:rPr lang="en-GB" sz="1000" dirty="0">
                <a:latin typeface="Times New Roman" panose="02020603050405020304" pitchFamily="18" charset="0"/>
                <a:cs typeface="Times New Roman" panose="02020603050405020304" pitchFamily="18" charset="0"/>
              </a:rPr>
              <a:t>, U. (2015). The New Intergovernmentalism: European Integration in the Post‐Maastricht Era. </a:t>
            </a:r>
            <a:r>
              <a:rPr lang="en-GB" sz="1000" i="1" dirty="0">
                <a:latin typeface="Times New Roman" panose="02020603050405020304" pitchFamily="18" charset="0"/>
                <a:cs typeface="Times New Roman" panose="02020603050405020304" pitchFamily="18" charset="0"/>
              </a:rPr>
              <a:t>JCMS: Journal of Common Market Studies</a:t>
            </a:r>
            <a:r>
              <a:rPr lang="en-GB" sz="1000" dirty="0">
                <a:latin typeface="Times New Roman" panose="02020603050405020304" pitchFamily="18" charset="0"/>
                <a:cs typeface="Times New Roman" panose="02020603050405020304" pitchFamily="18" charset="0"/>
              </a:rPr>
              <a:t>, </a:t>
            </a:r>
            <a:r>
              <a:rPr lang="en-GB" sz="1000" i="1" dirty="0">
                <a:latin typeface="Times New Roman" panose="02020603050405020304" pitchFamily="18" charset="0"/>
                <a:cs typeface="Times New Roman" panose="02020603050405020304" pitchFamily="18" charset="0"/>
              </a:rPr>
              <a:t>53</a:t>
            </a:r>
            <a:r>
              <a:rPr lang="en-GB" sz="1000" dirty="0">
                <a:latin typeface="Times New Roman" panose="02020603050405020304" pitchFamily="18" charset="0"/>
                <a:cs typeface="Times New Roman" panose="02020603050405020304" pitchFamily="18" charset="0"/>
              </a:rPr>
              <a:t>(4), 703-722.</a:t>
            </a:r>
            <a:r>
              <a:rPr lang="el-GR" sz="1000" dirty="0">
                <a:latin typeface="Times New Roman" panose="02020603050405020304" pitchFamily="18" charset="0"/>
                <a:cs typeface="Times New Roman" panose="02020603050405020304" pitchFamily="18" charset="0"/>
              </a:rPr>
              <a:t> </a:t>
            </a:r>
          </a:p>
          <a:p>
            <a:pPr marL="0" indent="0">
              <a:lnSpc>
                <a:spcPct val="100000"/>
              </a:lnSpc>
              <a:buNone/>
            </a:pPr>
            <a:r>
              <a:rPr lang="en-GB" sz="1000" spc="-1" dirty="0">
                <a:solidFill>
                  <a:srgbClr val="000000"/>
                </a:solidFill>
                <a:latin typeface="Times New Roman" panose="02020603050405020304" pitchFamily="18" charset="0"/>
                <a:cs typeface="Times New Roman" panose="02020603050405020304" pitchFamily="18" charset="0"/>
                <a:hlinkClick r:id="rId5"/>
              </a:rPr>
              <a:t>https://onlinelibrary.wiley.com/doi/pdf/10.1111/jcms.12212?casa_token=pujyXPqGfmsAAAAA:s1RDlupZ98ECRuGpYx4le7Km9GvAwuUYed53yUsqKf1BBZXBlpv5HfhJ2bpC8qDeCqay1sLLHPoCq5yK</a:t>
            </a:r>
            <a:endParaRPr lang="el-GR" sz="1000" spc="-1" dirty="0">
              <a:solidFill>
                <a:srgbClr val="000000"/>
              </a:solidFill>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l-GR" sz="1000" i="1" spc="-1" dirty="0">
                <a:solidFill>
                  <a:srgbClr val="000000"/>
                </a:solidFill>
                <a:latin typeface="Times New Roman" panose="02020603050405020304" pitchFamily="18" charset="0"/>
                <a:cs typeface="Times New Roman" panose="02020603050405020304" pitchFamily="18" charset="0"/>
              </a:rPr>
              <a:t>Όσοι θέλουν να διαβάσουν μια ανάλυση για το </a:t>
            </a:r>
            <a:r>
              <a:rPr lang="el-GR" sz="1000" b="1" i="1" spc="-1" dirty="0">
                <a:solidFill>
                  <a:srgbClr val="000000"/>
                </a:solidFill>
                <a:latin typeface="Times New Roman" panose="02020603050405020304" pitchFamily="18" charset="0"/>
                <a:cs typeface="Times New Roman" panose="02020603050405020304" pitchFamily="18" charset="0"/>
              </a:rPr>
              <a:t>ρόλο των </a:t>
            </a:r>
            <a:r>
              <a:rPr lang="en-US" sz="1000" b="1" i="1" spc="-1" dirty="0">
                <a:solidFill>
                  <a:srgbClr val="000000"/>
                </a:solidFill>
                <a:latin typeface="Times New Roman" panose="02020603050405020304" pitchFamily="18" charset="0"/>
                <a:cs typeface="Times New Roman" panose="02020603050405020304" pitchFamily="18" charset="0"/>
              </a:rPr>
              <a:t>de novo bodies </a:t>
            </a:r>
            <a:r>
              <a:rPr lang="el-GR" sz="1000" b="1" i="1" spc="-1" dirty="0">
                <a:solidFill>
                  <a:srgbClr val="000000"/>
                </a:solidFill>
                <a:latin typeface="Times New Roman" panose="02020603050405020304" pitchFamily="18" charset="0"/>
                <a:cs typeface="Times New Roman" panose="02020603050405020304" pitchFamily="18" charset="0"/>
              </a:rPr>
              <a:t>στο πλαίσιο μιας συγκεκριμένης πολιτικής, π.χ. μεταναστευτική πολιτική και πολιτική ασύλου.</a:t>
            </a:r>
          </a:p>
          <a:p>
            <a:pPr marL="0" indent="0">
              <a:lnSpc>
                <a:spcPct val="100000"/>
              </a:lnSpc>
              <a:buNone/>
            </a:pPr>
            <a:r>
              <a:rPr lang="en-GB" sz="1000" dirty="0" err="1">
                <a:latin typeface="Times New Roman" panose="02020603050405020304" pitchFamily="18" charset="0"/>
                <a:cs typeface="Times New Roman" panose="02020603050405020304" pitchFamily="18" charset="0"/>
              </a:rPr>
              <a:t>Scipioni</a:t>
            </a:r>
            <a:r>
              <a:rPr lang="en-GB" sz="1000" dirty="0">
                <a:latin typeface="Times New Roman" panose="02020603050405020304" pitchFamily="18" charset="0"/>
                <a:cs typeface="Times New Roman" panose="02020603050405020304" pitchFamily="18" charset="0"/>
              </a:rPr>
              <a:t>, M. (2018) </a:t>
            </a:r>
            <a:r>
              <a:rPr lang="en-GB" sz="1000" i="1" dirty="0">
                <a:latin typeface="Times New Roman" panose="02020603050405020304" pitchFamily="18" charset="0"/>
                <a:cs typeface="Times New Roman" panose="02020603050405020304" pitchFamily="18" charset="0"/>
              </a:rPr>
              <a:t>De Novo</a:t>
            </a:r>
            <a:r>
              <a:rPr lang="en-GB" sz="1000" dirty="0">
                <a:latin typeface="Times New Roman" panose="02020603050405020304" pitchFamily="18" charset="0"/>
                <a:cs typeface="Times New Roman" panose="02020603050405020304" pitchFamily="18" charset="0"/>
              </a:rPr>
              <a:t> Bodies and EU Integration: What is the Story behind EU Agencies' Expansion?. </a:t>
            </a:r>
            <a:r>
              <a:rPr lang="en-GB" sz="1000" i="1" dirty="0">
                <a:latin typeface="Times New Roman" panose="02020603050405020304" pitchFamily="18" charset="0"/>
                <a:cs typeface="Times New Roman" panose="02020603050405020304" pitchFamily="18" charset="0"/>
              </a:rPr>
              <a:t>JCMS: Journal of Common Market Studies</a:t>
            </a:r>
            <a:r>
              <a:rPr lang="en-GB" sz="1000" dirty="0">
                <a:latin typeface="Times New Roman" panose="02020603050405020304" pitchFamily="18" charset="0"/>
                <a:cs typeface="Times New Roman" panose="02020603050405020304" pitchFamily="18" charset="0"/>
              </a:rPr>
              <a:t>, 56: 768– 784.</a:t>
            </a:r>
            <a:endParaRPr lang="el-GR" sz="1000" dirty="0">
              <a:latin typeface="Times New Roman" panose="02020603050405020304" pitchFamily="18" charset="0"/>
              <a:cs typeface="Times New Roman" panose="02020603050405020304" pitchFamily="18" charset="0"/>
            </a:endParaRPr>
          </a:p>
          <a:p>
            <a:pPr>
              <a:lnSpc>
                <a:spcPct val="100000"/>
              </a:lnSpc>
            </a:pPr>
            <a:r>
              <a:rPr lang="en-GB" sz="1000" dirty="0">
                <a:latin typeface="Times New Roman" panose="02020603050405020304" pitchFamily="18" charset="0"/>
                <a:cs typeface="Times New Roman" panose="02020603050405020304" pitchFamily="18" charset="0"/>
              </a:rPr>
              <a:t>https://</a:t>
            </a:r>
            <a:r>
              <a:rPr lang="en-GB" sz="1000" dirty="0" err="1">
                <a:latin typeface="Times New Roman" panose="02020603050405020304" pitchFamily="18" charset="0"/>
                <a:cs typeface="Times New Roman" panose="02020603050405020304" pitchFamily="18" charset="0"/>
              </a:rPr>
              <a:t>onlinelibrary.wiley.com</a:t>
            </a:r>
            <a:r>
              <a:rPr lang="en-GB" sz="1000" dirty="0">
                <a:latin typeface="Times New Roman" panose="02020603050405020304" pitchFamily="18" charset="0"/>
                <a:cs typeface="Times New Roman" panose="02020603050405020304" pitchFamily="18" charset="0"/>
              </a:rPr>
              <a:t>/</a:t>
            </a:r>
            <a:r>
              <a:rPr lang="en-GB" sz="1000" dirty="0" err="1">
                <a:latin typeface="Times New Roman" panose="02020603050405020304" pitchFamily="18" charset="0"/>
                <a:cs typeface="Times New Roman" panose="02020603050405020304" pitchFamily="18" charset="0"/>
              </a:rPr>
              <a:t>doi</a:t>
            </a:r>
            <a:r>
              <a:rPr lang="en-GB" sz="1000" dirty="0">
                <a:latin typeface="Times New Roman" panose="02020603050405020304" pitchFamily="18" charset="0"/>
                <a:cs typeface="Times New Roman" panose="02020603050405020304" pitchFamily="18" charset="0"/>
              </a:rPr>
              <a:t>/pdf/10.1111/jcms.12615?casa_token=upagf0CAruYAAAAA:v8Z0NN4TUYBcsu5eUx0nN-5LusWlbuEKmRqevWaPlI4qvbCfrzOBcanl8woJj768a89DgE8we3ex66qU</a:t>
            </a:r>
            <a:endParaRPr lang="en-GR"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504000" y="504000"/>
            <a:ext cx="9071640" cy="12232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3000" b="0" strike="noStrike" spc="-1" dirty="0" err="1">
                <a:solidFill>
                  <a:srgbClr val="434342"/>
                </a:solidFill>
                <a:latin typeface="Trebuchet MS"/>
                <a:ea typeface="DejaVu Sans"/>
              </a:rPr>
              <a:t>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Δι</a:t>
            </a:r>
            <a:r>
              <a:rPr lang="fr-FR" sz="3000" b="0" strike="noStrike" spc="-1" dirty="0">
                <a:solidFill>
                  <a:srgbClr val="434342"/>
                </a:solidFill>
                <a:latin typeface="Trebuchet MS"/>
                <a:ea typeface="DejaVu Sans"/>
              </a:rPr>
              <a:t>α</a:t>
            </a:r>
            <a:r>
              <a:rPr lang="fr-FR" sz="3000" b="0" strike="noStrike" spc="-1" dirty="0" err="1">
                <a:solidFill>
                  <a:srgbClr val="434342"/>
                </a:solidFill>
                <a:latin typeface="Trebuchet MS"/>
                <a:ea typeface="DejaVu Sans"/>
              </a:rPr>
              <a:t>κυ</a:t>
            </a:r>
            <a:r>
              <a:rPr lang="fr-FR" sz="3000" b="0" strike="noStrike" spc="-1" dirty="0">
                <a:solidFill>
                  <a:srgbClr val="434342"/>
                </a:solidFill>
                <a:latin typeface="Trebuchet MS"/>
                <a:ea typeface="DejaVu Sans"/>
              </a:rPr>
              <a:t>β</a:t>
            </a:r>
            <a:r>
              <a:rPr lang="fr-FR" sz="3000" b="0" strike="noStrike" spc="-1" dirty="0" err="1">
                <a:solidFill>
                  <a:srgbClr val="434342"/>
                </a:solidFill>
                <a:latin typeface="Trebuchet MS"/>
                <a:ea typeface="DejaVu Sans"/>
              </a:rPr>
              <a:t>έρνηση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τέχνη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ή</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ο</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τρό</a:t>
            </a:r>
            <a:r>
              <a:rPr lang="fr-FR" sz="3000" b="0" strike="noStrike" spc="-1" dirty="0">
                <a:solidFill>
                  <a:srgbClr val="434342"/>
                </a:solidFill>
                <a:latin typeface="Trebuchet MS"/>
                <a:ea typeface="DejaVu Sans"/>
              </a:rPr>
              <a:t>π</a:t>
            </a:r>
            <a:r>
              <a:rPr lang="fr-FR" sz="3000" b="0" strike="noStrike" spc="-1" dirty="0" err="1">
                <a:solidFill>
                  <a:srgbClr val="434342"/>
                </a:solidFill>
                <a:latin typeface="Trebuchet MS"/>
                <a:ea typeface="DejaVu Sans"/>
              </a:rPr>
              <a:t>ος</a:t>
            </a:r>
            <a:r>
              <a:rPr lang="fr-FR" sz="3000" b="0" strike="noStrike" spc="-1" dirty="0">
                <a:solidFill>
                  <a:srgbClr val="434342"/>
                </a:solidFill>
                <a:latin typeface="Trebuchet MS"/>
                <a:ea typeface="DejaVu Sans"/>
              </a:rPr>
              <a:t> </a:t>
            </a:r>
            <a:r>
              <a:rPr lang="el-GR" sz="3000" b="0" strike="noStrike" spc="-1" dirty="0">
                <a:solidFill>
                  <a:srgbClr val="434342"/>
                </a:solidFill>
                <a:latin typeface="Trebuchet MS"/>
                <a:ea typeface="DejaVu Sans"/>
              </a:rPr>
              <a:t>του κυβερνάν</a:t>
            </a:r>
            <a:endParaRPr lang="fr-FR" sz="3000" b="0" strike="noStrike" spc="-1" dirty="0">
              <a:latin typeface="Arial"/>
            </a:endParaRPr>
          </a:p>
        </p:txBody>
      </p:sp>
      <p:sp>
        <p:nvSpPr>
          <p:cNvPr id="104" name="CustomShape 2"/>
          <p:cNvSpPr/>
          <p:nvPr/>
        </p:nvSpPr>
        <p:spPr>
          <a:xfrm>
            <a:off x="504000" y="1727280"/>
            <a:ext cx="9071640" cy="46522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90720">
              <a:lnSpc>
                <a:spcPct val="100000"/>
              </a:lnSpc>
              <a:spcBef>
                <a:spcPts val="249"/>
              </a:spcBef>
            </a:pPr>
            <a:r>
              <a:rPr lang="fr-FR" sz="1660" b="1" strike="noStrike" spc="-1" dirty="0" err="1">
                <a:solidFill>
                  <a:srgbClr val="000000"/>
                </a:solidFill>
                <a:latin typeface="Georgia"/>
                <a:ea typeface="DejaVu Sans"/>
              </a:rPr>
              <a:t>Δι</a:t>
            </a:r>
            <a:r>
              <a:rPr lang="fr-FR" sz="1660" b="1" strike="noStrike" spc="-1" dirty="0">
                <a:solidFill>
                  <a:srgbClr val="000000"/>
                </a:solidFill>
                <a:latin typeface="Georgia"/>
                <a:ea typeface="DejaVu Sans"/>
              </a:rPr>
              <a:t>α</a:t>
            </a:r>
            <a:r>
              <a:rPr lang="fr-FR" sz="1660" b="1" strike="noStrike" spc="-1" dirty="0" err="1">
                <a:solidFill>
                  <a:srgbClr val="000000"/>
                </a:solidFill>
                <a:latin typeface="Georgia"/>
                <a:ea typeface="DejaVu Sans"/>
              </a:rPr>
              <a:t>κυ</a:t>
            </a:r>
            <a:r>
              <a:rPr lang="fr-FR" sz="1660" b="1" strike="noStrike" spc="-1" dirty="0">
                <a:solidFill>
                  <a:srgbClr val="000000"/>
                </a:solidFill>
                <a:latin typeface="Georgia"/>
                <a:ea typeface="DejaVu Sans"/>
              </a:rPr>
              <a:t>β</a:t>
            </a:r>
            <a:r>
              <a:rPr lang="fr-FR" sz="1660" b="1" strike="noStrike" spc="-1" dirty="0" err="1">
                <a:solidFill>
                  <a:srgbClr val="000000"/>
                </a:solidFill>
                <a:latin typeface="Georgia"/>
                <a:ea typeface="DejaVu Sans"/>
              </a:rPr>
              <a:t>έρνηση</a:t>
            </a:r>
            <a:r>
              <a:rPr lang="fr-FR" sz="1660" b="1" strike="noStrike" spc="-1" dirty="0">
                <a:solidFill>
                  <a:srgbClr val="000000"/>
                </a:solidFill>
                <a:latin typeface="Georgia"/>
                <a:ea typeface="DejaVu Sans"/>
              </a:rPr>
              <a:t>: </a:t>
            </a:r>
            <a:endParaRPr lang="el-GR" sz="1660" b="1" strike="noStrike" spc="-1" dirty="0">
              <a:solidFill>
                <a:srgbClr val="000000"/>
              </a:solidFill>
              <a:latin typeface="Georgia"/>
              <a:ea typeface="DejaVu Sans"/>
            </a:endParaRPr>
          </a:p>
          <a:p>
            <a:pPr marL="90720">
              <a:lnSpc>
                <a:spcPct val="100000"/>
              </a:lnSpc>
              <a:spcBef>
                <a:spcPts val="249"/>
              </a:spcBef>
            </a:pPr>
            <a:endParaRPr lang="fr-FR" sz="1660" b="0" strike="noStrike" spc="-1" dirty="0">
              <a:latin typeface="Arial"/>
            </a:endParaRPr>
          </a:p>
          <a:p>
            <a:pPr marL="302400" indent="-210600">
              <a:lnSpc>
                <a:spcPct val="100000"/>
              </a:lnSpc>
              <a:spcBef>
                <a:spcPts val="249"/>
              </a:spcBef>
              <a:buClr>
                <a:srgbClr val="08A1D9"/>
              </a:buClr>
              <a:buFont typeface="Wingdings" charset="2"/>
              <a:buChar char=""/>
            </a:pPr>
            <a:r>
              <a:rPr lang="fr-FR" sz="1660" b="0" strike="noStrike" spc="-1" dirty="0" err="1">
                <a:solidFill>
                  <a:srgbClr val="000000"/>
                </a:solidFill>
                <a:latin typeface="Georgia"/>
                <a:ea typeface="DejaVu Sans"/>
              </a:rPr>
              <a:t>Όρος</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ροερχόμενος</a:t>
            </a:r>
            <a:r>
              <a:rPr lang="fr-FR" sz="1660" b="0" strike="noStrike" spc="-1" dirty="0">
                <a:solidFill>
                  <a:srgbClr val="000000"/>
                </a:solidFill>
                <a:latin typeface="Georgia"/>
                <a:ea typeface="DejaVu Sans"/>
              </a:rPr>
              <a:t> απ</a:t>
            </a:r>
            <a:r>
              <a:rPr lang="fr-FR" sz="1660" b="0" strike="noStrike" spc="-1" dirty="0" err="1">
                <a:solidFill>
                  <a:srgbClr val="000000"/>
                </a:solidFill>
                <a:latin typeface="Georgia"/>
                <a:ea typeface="DejaVu Sans"/>
              </a:rPr>
              <a:t>ό</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την</a:t>
            </a:r>
            <a:r>
              <a:rPr lang="fr-FR" sz="1660" b="0" strike="noStrike" spc="-1" dirty="0">
                <a:solidFill>
                  <a:srgbClr val="000000"/>
                </a:solidFill>
                <a:latin typeface="Georgia"/>
                <a:ea typeface="DejaVu Sans"/>
              </a:rPr>
              <a:t> α</a:t>
            </a:r>
            <a:r>
              <a:rPr lang="fr-FR" sz="1660" b="0" strike="noStrike" spc="-1" dirty="0" err="1">
                <a:solidFill>
                  <a:srgbClr val="000000"/>
                </a:solidFill>
                <a:latin typeface="Georgia"/>
                <a:ea typeface="DejaVu Sans"/>
              </a:rPr>
              <a:t>γγλοσ</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ξονική</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οικονομική</a:t>
            </a:r>
            <a:r>
              <a:rPr lang="fr-FR" sz="1660" b="0" strike="noStrike" spc="-1" dirty="0">
                <a:solidFill>
                  <a:srgbClr val="000000"/>
                </a:solidFill>
                <a:latin typeface="Georgia"/>
                <a:ea typeface="DejaVu Sans"/>
              </a:rPr>
              <a:t> β</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β</a:t>
            </a:r>
            <a:r>
              <a:rPr lang="fr-FR" sz="1660" b="0" strike="noStrike" spc="-1" dirty="0" err="1">
                <a:solidFill>
                  <a:srgbClr val="000000"/>
                </a:solidFill>
                <a:latin typeface="Georgia"/>
                <a:ea typeface="DejaVu Sans"/>
              </a:rPr>
              <a:t>λιογρ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φί</a:t>
            </a:r>
            <a:r>
              <a:rPr lang="fr-FR" sz="1660" b="0" strike="noStrike" spc="-1" dirty="0">
                <a:solidFill>
                  <a:srgbClr val="000000"/>
                </a:solidFill>
                <a:latin typeface="Georgia"/>
                <a:ea typeface="DejaVu Sans"/>
              </a:rPr>
              <a:t>α, {</a:t>
            </a:r>
            <a:r>
              <a:rPr lang="fr-FR" sz="1660" b="0" i="1" strike="noStrike" spc="-1" dirty="0" err="1">
                <a:solidFill>
                  <a:srgbClr val="000000"/>
                </a:solidFill>
                <a:latin typeface="Georgia"/>
                <a:ea typeface="DejaVu Sans"/>
              </a:rPr>
              <a:t>corporate</a:t>
            </a:r>
            <a:r>
              <a:rPr lang="fr-FR" sz="1660" b="0" i="1" strike="noStrike" spc="-1" dirty="0">
                <a:solidFill>
                  <a:srgbClr val="000000"/>
                </a:solidFill>
                <a:latin typeface="Georgia"/>
                <a:ea typeface="DejaVu Sans"/>
              </a:rPr>
              <a:t> </a:t>
            </a:r>
            <a:r>
              <a:rPr lang="fr-FR" sz="1660" b="0" i="1" strike="noStrike" spc="-1" dirty="0" err="1">
                <a:solidFill>
                  <a:srgbClr val="000000"/>
                </a:solidFill>
                <a:latin typeface="Georgia"/>
                <a:ea typeface="DejaVu Sans"/>
              </a:rPr>
              <a:t>governance</a:t>
            </a:r>
            <a:r>
              <a:rPr lang="fr-FR" sz="1660" b="0" i="1" strike="noStrike" spc="-1" dirty="0">
                <a:solidFill>
                  <a:srgbClr val="000000"/>
                </a:solidFill>
                <a:latin typeface="Georgia"/>
                <a:ea typeface="DejaVu Sans"/>
              </a:rPr>
              <a:t>, </a:t>
            </a:r>
            <a:r>
              <a:rPr lang="fr-FR" sz="1660" b="0" i="1" strike="noStrike" spc="-1" dirty="0" err="1">
                <a:solidFill>
                  <a:srgbClr val="000000"/>
                </a:solidFill>
                <a:latin typeface="Georgia"/>
                <a:ea typeface="DejaVu Sans"/>
              </a:rPr>
              <a:t>δεκ</a:t>
            </a:r>
            <a:r>
              <a:rPr lang="fr-FR" sz="1660" b="0" i="1" strike="noStrike" spc="-1" dirty="0">
                <a:solidFill>
                  <a:srgbClr val="000000"/>
                </a:solidFill>
                <a:latin typeface="Georgia"/>
                <a:ea typeface="DejaVu Sans"/>
              </a:rPr>
              <a:t>α</a:t>
            </a:r>
            <a:r>
              <a:rPr lang="fr-FR" sz="1660" b="0" i="1" strike="noStrike" spc="-1" dirty="0" err="1">
                <a:solidFill>
                  <a:srgbClr val="000000"/>
                </a:solidFill>
                <a:latin typeface="Georgia"/>
                <a:ea typeface="DejaVu Sans"/>
              </a:rPr>
              <a:t>ετί</a:t>
            </a:r>
            <a:r>
              <a:rPr lang="fr-FR" sz="1660" b="0" i="1" strike="noStrike" spc="-1" dirty="0">
                <a:solidFill>
                  <a:srgbClr val="000000"/>
                </a:solidFill>
                <a:latin typeface="Georgia"/>
                <a:ea typeface="DejaVu Sans"/>
              </a:rPr>
              <a:t>α 70</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κλ</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σσική</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κοινωνιολογική</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ροσέγγιση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του</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εδίου</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κυ</a:t>
            </a:r>
            <a:r>
              <a:rPr lang="fr-FR" sz="1660" b="0" strike="noStrike" spc="-1" dirty="0">
                <a:solidFill>
                  <a:srgbClr val="000000"/>
                </a:solidFill>
                <a:latin typeface="Georgia"/>
                <a:ea typeface="DejaVu Sans"/>
              </a:rPr>
              <a:t>β</a:t>
            </a:r>
            <a:r>
              <a:rPr lang="fr-FR" sz="1660" b="0" strike="noStrike" spc="-1" dirty="0" err="1">
                <a:solidFill>
                  <a:srgbClr val="000000"/>
                </a:solidFill>
                <a:latin typeface="Georgia"/>
                <a:ea typeface="DejaVu Sans"/>
              </a:rPr>
              <a:t>έρνησης</a:t>
            </a:r>
            <a:r>
              <a:rPr lang="fr-FR" sz="1660" b="0" strike="noStrike" spc="-1" dirty="0">
                <a:solidFill>
                  <a:srgbClr val="000000"/>
                </a:solidFill>
                <a:latin typeface="Georgia"/>
                <a:ea typeface="DejaVu Sans"/>
              </a:rPr>
              <a:t>: </a:t>
            </a:r>
            <a:r>
              <a:rPr lang="fr-FR" sz="1660" b="1" strike="noStrike" spc="-1" dirty="0" err="1">
                <a:solidFill>
                  <a:srgbClr val="000000"/>
                </a:solidFill>
                <a:latin typeface="Georgia"/>
                <a:ea typeface="DejaVu Sans"/>
              </a:rPr>
              <a:t>το</a:t>
            </a:r>
            <a:r>
              <a:rPr lang="fr-FR" sz="1660" b="1" strike="noStrike" spc="-1" dirty="0">
                <a:solidFill>
                  <a:srgbClr val="000000"/>
                </a:solidFill>
                <a:latin typeface="Georgia"/>
                <a:ea typeface="DejaVu Sans"/>
              </a:rPr>
              <a:t> </a:t>
            </a:r>
            <a:r>
              <a:rPr lang="fr-FR" sz="1660" b="1" strike="noStrike" spc="-1" dirty="0" err="1">
                <a:solidFill>
                  <a:srgbClr val="000000"/>
                </a:solidFill>
                <a:latin typeface="Georgia"/>
                <a:ea typeface="DejaVu Sans"/>
              </a:rPr>
              <a:t>Κράτος</a:t>
            </a:r>
            <a:r>
              <a:rPr lang="fr-FR" sz="1660" b="1" strike="noStrike" spc="-1" dirty="0">
                <a:solidFill>
                  <a:srgbClr val="000000"/>
                </a:solidFill>
                <a:latin typeface="Georgia"/>
                <a:ea typeface="DejaVu Sans"/>
              </a:rPr>
              <a:t>, </a:t>
            </a:r>
            <a:r>
              <a:rPr lang="fr-FR" sz="1660" b="1" strike="noStrike" spc="-1" dirty="0" err="1">
                <a:solidFill>
                  <a:srgbClr val="000000"/>
                </a:solidFill>
                <a:latin typeface="Georgia"/>
                <a:ea typeface="DejaVu Sans"/>
              </a:rPr>
              <a:t>οι</a:t>
            </a:r>
            <a:r>
              <a:rPr lang="fr-FR" sz="1660" b="1" strike="noStrike" spc="-1" dirty="0">
                <a:solidFill>
                  <a:srgbClr val="000000"/>
                </a:solidFill>
                <a:latin typeface="Georgia"/>
                <a:ea typeface="DejaVu Sans"/>
              </a:rPr>
              <a:t> α</a:t>
            </a:r>
            <a:r>
              <a:rPr lang="fr-FR" sz="1660" b="1" strike="noStrike" spc="-1" dirty="0" err="1">
                <a:solidFill>
                  <a:srgbClr val="000000"/>
                </a:solidFill>
                <a:latin typeface="Georgia"/>
                <a:ea typeface="DejaVu Sans"/>
              </a:rPr>
              <a:t>γορές</a:t>
            </a:r>
            <a:r>
              <a:rPr lang="fr-FR" sz="1660" b="1" strike="noStrike" spc="-1" dirty="0">
                <a:solidFill>
                  <a:srgbClr val="000000"/>
                </a:solidFill>
                <a:latin typeface="Georgia"/>
                <a:ea typeface="DejaVu Sans"/>
              </a:rPr>
              <a:t> </a:t>
            </a:r>
            <a:r>
              <a:rPr lang="fr-FR" sz="1660" b="1" strike="noStrike" spc="-1" dirty="0" err="1">
                <a:solidFill>
                  <a:srgbClr val="000000"/>
                </a:solidFill>
                <a:latin typeface="Georgia"/>
                <a:ea typeface="DejaVu Sans"/>
              </a:rPr>
              <a:t>κ</a:t>
            </a:r>
            <a:r>
              <a:rPr lang="fr-FR" sz="1660" b="1" strike="noStrike" spc="-1" dirty="0">
                <a:solidFill>
                  <a:srgbClr val="000000"/>
                </a:solidFill>
                <a:latin typeface="Georgia"/>
                <a:ea typeface="DejaVu Sans"/>
              </a:rPr>
              <a:t>α</a:t>
            </a:r>
            <a:r>
              <a:rPr lang="fr-FR" sz="1660" b="1" strike="noStrike" spc="-1" dirty="0" err="1">
                <a:solidFill>
                  <a:srgbClr val="000000"/>
                </a:solidFill>
                <a:latin typeface="Georgia"/>
                <a:ea typeface="DejaVu Sans"/>
              </a:rPr>
              <a:t>ι</a:t>
            </a:r>
            <a:r>
              <a:rPr lang="fr-FR" sz="1660" b="1" strike="noStrike" spc="-1" dirty="0">
                <a:solidFill>
                  <a:srgbClr val="000000"/>
                </a:solidFill>
                <a:latin typeface="Georgia"/>
                <a:ea typeface="DejaVu Sans"/>
              </a:rPr>
              <a:t> </a:t>
            </a:r>
            <a:r>
              <a:rPr lang="fr-FR" sz="1660" b="1" strike="noStrike" spc="-1" dirty="0" err="1">
                <a:solidFill>
                  <a:srgbClr val="000000"/>
                </a:solidFill>
                <a:latin typeface="Georgia"/>
                <a:ea typeface="DejaVu Sans"/>
              </a:rPr>
              <a:t>τ</a:t>
            </a:r>
            <a:r>
              <a:rPr lang="fr-FR" sz="1660" b="1" strike="noStrike" spc="-1" dirty="0">
                <a:solidFill>
                  <a:srgbClr val="000000"/>
                </a:solidFill>
                <a:latin typeface="Georgia"/>
                <a:ea typeface="DejaVu Sans"/>
              </a:rPr>
              <a:t>α </a:t>
            </a:r>
            <a:r>
              <a:rPr lang="fr-FR" sz="1660" b="1" strike="noStrike" spc="-1" dirty="0" err="1">
                <a:solidFill>
                  <a:srgbClr val="000000"/>
                </a:solidFill>
                <a:latin typeface="Georgia"/>
                <a:ea typeface="DejaVu Sans"/>
              </a:rPr>
              <a:t>δίκτυ</a:t>
            </a:r>
            <a:r>
              <a:rPr lang="fr-FR" sz="1660" b="1" strike="noStrike" spc="-1" dirty="0">
                <a:solidFill>
                  <a:srgbClr val="000000"/>
                </a:solidFill>
                <a:latin typeface="Georgia"/>
                <a:ea typeface="DejaVu Sans"/>
              </a:rPr>
              <a:t>α (</a:t>
            </a:r>
            <a:r>
              <a:rPr lang="fr-FR" sz="1660" b="1" i="1" strike="noStrike" spc="-1" dirty="0" err="1">
                <a:solidFill>
                  <a:srgbClr val="000000"/>
                </a:solidFill>
                <a:latin typeface="Georgia"/>
                <a:ea typeface="DejaVu Sans"/>
              </a:rPr>
              <a:t>δεκ</a:t>
            </a:r>
            <a:r>
              <a:rPr lang="fr-FR" sz="1660" b="1" i="1" strike="noStrike" spc="-1" dirty="0">
                <a:solidFill>
                  <a:srgbClr val="000000"/>
                </a:solidFill>
                <a:latin typeface="Georgia"/>
                <a:ea typeface="DejaVu Sans"/>
              </a:rPr>
              <a:t>α</a:t>
            </a:r>
            <a:r>
              <a:rPr lang="fr-FR" sz="1660" b="1" i="1" strike="noStrike" spc="-1" dirty="0" err="1">
                <a:solidFill>
                  <a:srgbClr val="000000"/>
                </a:solidFill>
                <a:latin typeface="Georgia"/>
                <a:ea typeface="DejaVu Sans"/>
              </a:rPr>
              <a:t>ετί</a:t>
            </a:r>
            <a:r>
              <a:rPr lang="fr-FR" sz="1660" b="1" i="1" strike="noStrike" spc="-1" dirty="0">
                <a:solidFill>
                  <a:srgbClr val="000000"/>
                </a:solidFill>
                <a:latin typeface="Georgia"/>
                <a:ea typeface="DejaVu Sans"/>
              </a:rPr>
              <a:t>α 80)</a:t>
            </a:r>
            <a:r>
              <a:rPr lang="fr-FR" sz="1660" b="1"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μείωση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της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τικής</a:t>
            </a:r>
            <a:r>
              <a:rPr lang="fr-FR" sz="1660" b="0" strike="noStrike" spc="-1" dirty="0">
                <a:solidFill>
                  <a:srgbClr val="000000"/>
                </a:solidFill>
                <a:latin typeface="Georgia"/>
                <a:ea typeface="DejaVu Sans"/>
              </a:rPr>
              <a:t> πα</a:t>
            </a:r>
            <a:r>
              <a:rPr lang="fr-FR" sz="1660" b="0" strike="noStrike" spc="-1" dirty="0" err="1">
                <a:solidFill>
                  <a:srgbClr val="000000"/>
                </a:solidFill>
                <a:latin typeface="Georgia"/>
                <a:ea typeface="DejaVu Sans"/>
              </a:rPr>
              <a:t>ρέμ</a:t>
            </a:r>
            <a:r>
              <a:rPr lang="fr-FR" sz="1660" b="0" strike="noStrike" spc="-1" dirty="0">
                <a:solidFill>
                  <a:srgbClr val="000000"/>
                </a:solidFill>
                <a:latin typeface="Georgia"/>
                <a:ea typeface="DejaVu Sans"/>
              </a:rPr>
              <a:t>βα</a:t>
            </a:r>
            <a:r>
              <a:rPr lang="fr-FR" sz="1660" b="0" strike="noStrike" spc="-1" dirty="0" err="1">
                <a:solidFill>
                  <a:srgbClr val="000000"/>
                </a:solidFill>
                <a:latin typeface="Georgia"/>
                <a:ea typeface="DejaVu Sans"/>
              </a:rPr>
              <a:t>σης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η</a:t>
            </a:r>
            <a:r>
              <a:rPr lang="fr-FR" sz="1660" b="0" strike="noStrike" spc="-1" dirty="0">
                <a:solidFill>
                  <a:srgbClr val="000000"/>
                </a:solidFill>
                <a:latin typeface="Georgia"/>
                <a:ea typeface="DejaVu Sans"/>
              </a:rPr>
              <a:t> α</a:t>
            </a:r>
            <a:r>
              <a:rPr lang="fr-FR" sz="1660" b="0" strike="noStrike" spc="-1" dirty="0" err="1">
                <a:solidFill>
                  <a:srgbClr val="000000"/>
                </a:solidFill>
                <a:latin typeface="Georgia"/>
                <a:ea typeface="DejaVu Sans"/>
              </a:rPr>
              <a:t>υξ</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νόμενη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ευθύνη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των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μη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τικών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φορέων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δημόσι</a:t>
            </a:r>
            <a:r>
              <a:rPr lang="fr-FR" sz="1660" b="0" strike="noStrike" spc="-1" dirty="0">
                <a:solidFill>
                  <a:srgbClr val="000000"/>
                </a:solidFill>
                <a:latin typeface="Georgia"/>
                <a:ea typeface="DejaVu Sans"/>
              </a:rPr>
              <a:t>α </a:t>
            </a:r>
            <a:r>
              <a:rPr lang="fr-FR" sz="1660" b="0" strike="noStrike" spc="-1" dirty="0" err="1">
                <a:solidFill>
                  <a:srgbClr val="000000"/>
                </a:solidFill>
                <a:latin typeface="Georgia"/>
                <a:ea typeface="DejaVu Sans"/>
              </a:rPr>
              <a:t>λήψη</a:t>
            </a:r>
            <a:r>
              <a:rPr lang="fr-FR" sz="1660" b="0" strike="noStrike" spc="-1" dirty="0">
                <a:solidFill>
                  <a:srgbClr val="000000"/>
                </a:solidFill>
                <a:latin typeface="Georgia"/>
                <a:ea typeface="DejaVu Sans"/>
              </a:rPr>
              <a:t> απ</a:t>
            </a:r>
            <a:r>
              <a:rPr lang="fr-FR" sz="1660" b="0" strike="noStrike" spc="-1" dirty="0" err="1">
                <a:solidFill>
                  <a:srgbClr val="000000"/>
                </a:solidFill>
                <a:latin typeface="Georgia"/>
                <a:ea typeface="DejaVu Sans"/>
              </a:rPr>
              <a:t>οφάσεων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χάρ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ξη</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ολιτικής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η</a:t>
            </a:r>
            <a:r>
              <a:rPr lang="fr-FR" sz="1660" b="0" strike="noStrike" spc="-1" dirty="0">
                <a:solidFill>
                  <a:srgbClr val="000000"/>
                </a:solidFill>
                <a:latin typeface="Georgia"/>
                <a:ea typeface="DejaVu Sans"/>
              </a:rPr>
              <a:t> α</a:t>
            </a:r>
            <a:r>
              <a:rPr lang="fr-FR" sz="1660" b="0" strike="noStrike" spc="-1" dirty="0" err="1">
                <a:solidFill>
                  <a:srgbClr val="000000"/>
                </a:solidFill>
                <a:latin typeface="Georgia"/>
                <a:ea typeface="DejaVu Sans"/>
              </a:rPr>
              <a:t>υξ</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νόμενη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σημ</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σί</a:t>
            </a:r>
            <a:r>
              <a:rPr lang="fr-FR" sz="1660" b="0" strike="noStrike" spc="-1" dirty="0">
                <a:solidFill>
                  <a:srgbClr val="000000"/>
                </a:solidFill>
                <a:latin typeface="Georgia"/>
                <a:ea typeface="DejaVu Sans"/>
              </a:rPr>
              <a:t>α </a:t>
            </a:r>
            <a:r>
              <a:rPr lang="fr-FR" sz="1660" b="0" strike="noStrike" spc="-1" dirty="0" err="1">
                <a:solidFill>
                  <a:srgbClr val="000000"/>
                </a:solidFill>
                <a:latin typeface="Georgia"/>
                <a:ea typeface="DejaVu Sans"/>
              </a:rPr>
              <a:t>συνεργ</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σί</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μετ</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ξύ</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τών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διεθνών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μη-κυ</a:t>
            </a:r>
            <a:r>
              <a:rPr lang="fr-FR" sz="1660" b="0" strike="noStrike" spc="-1" dirty="0">
                <a:solidFill>
                  <a:srgbClr val="000000"/>
                </a:solidFill>
                <a:latin typeface="Georgia"/>
                <a:ea typeface="DejaVu Sans"/>
              </a:rPr>
              <a:t>β</a:t>
            </a:r>
            <a:r>
              <a:rPr lang="fr-FR" sz="1660" b="0" strike="noStrike" spc="-1" dirty="0" err="1">
                <a:solidFill>
                  <a:srgbClr val="000000"/>
                </a:solidFill>
                <a:latin typeface="Georgia"/>
                <a:ea typeface="DejaVu Sans"/>
              </a:rPr>
              <a:t>ερνητικών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οργ</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νισμών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σε</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διεθνές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ε</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ί</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εδο</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εδρ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ίωσε</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την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έννοι</a:t>
            </a:r>
            <a:r>
              <a:rPr lang="fr-FR" sz="1660" b="0" strike="noStrike" spc="-1" dirty="0">
                <a:solidFill>
                  <a:srgbClr val="000000"/>
                </a:solidFill>
                <a:latin typeface="Georgia"/>
                <a:ea typeface="DejaVu Sans"/>
              </a:rPr>
              <a:t>α </a:t>
            </a:r>
            <a:r>
              <a:rPr lang="fr-FR" sz="1660" b="0" strike="noStrike" spc="-1" dirty="0" err="1">
                <a:solidFill>
                  <a:srgbClr val="000000"/>
                </a:solidFill>
                <a:latin typeface="Georgia"/>
                <a:ea typeface="DejaVu Sans"/>
              </a:rPr>
              <a:t>της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κυ</a:t>
            </a:r>
            <a:r>
              <a:rPr lang="fr-FR" sz="1660" b="0" strike="noStrike" spc="-1" dirty="0">
                <a:solidFill>
                  <a:srgbClr val="000000"/>
                </a:solidFill>
                <a:latin typeface="Georgia"/>
                <a:ea typeface="DejaVu Sans"/>
              </a:rPr>
              <a:t>β</a:t>
            </a:r>
            <a:r>
              <a:rPr lang="fr-FR" sz="1660" b="0" strike="noStrike" spc="-1" dirty="0" err="1">
                <a:solidFill>
                  <a:srgbClr val="000000"/>
                </a:solidFill>
                <a:latin typeface="Georgia"/>
                <a:ea typeface="DejaVu Sans"/>
              </a:rPr>
              <a:t>έρνησης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ως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έν</a:t>
            </a:r>
            <a:r>
              <a:rPr lang="fr-FR" sz="1660" b="0" strike="noStrike" spc="-1" dirty="0">
                <a:solidFill>
                  <a:srgbClr val="000000"/>
                </a:solidFill>
                <a:latin typeface="Georgia"/>
                <a:ea typeface="DejaVu Sans"/>
              </a:rPr>
              <a:t>α </a:t>
            </a:r>
            <a:r>
              <a:rPr lang="fr-FR" sz="1660" b="0" strike="noStrike" spc="-1" dirty="0" err="1">
                <a:solidFill>
                  <a:srgbClr val="000000"/>
                </a:solidFill>
                <a:latin typeface="Georgia"/>
                <a:ea typeface="DejaVu Sans"/>
              </a:rPr>
              <a:t>συνεργ</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τικό</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τρό</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ο</a:t>
            </a:r>
            <a:r>
              <a:rPr lang="fr-FR" sz="1660" b="0" strike="noStrike" spc="-1" dirty="0">
                <a:solidFill>
                  <a:srgbClr val="000000"/>
                </a:solidFill>
                <a:latin typeface="Georgia"/>
                <a:ea typeface="DejaVu Sans"/>
              </a:rPr>
              <a:t> πα</a:t>
            </a:r>
            <a:r>
              <a:rPr lang="fr-FR" sz="1660" b="0" strike="noStrike" spc="-1" dirty="0" err="1">
                <a:solidFill>
                  <a:srgbClr val="000000"/>
                </a:solidFill>
                <a:latin typeface="Georgia"/>
                <a:ea typeface="DejaVu Sans"/>
              </a:rPr>
              <a:t>ρ</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γωγής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κοινών</a:t>
            </a:r>
            <a:r>
              <a:rPr lang="fr-FR" sz="1660" b="0" strike="noStrike" spc="-1" dirty="0">
                <a:solidFill>
                  <a:srgbClr val="000000"/>
                </a:solidFill>
                <a:latin typeface="Georgia"/>
                <a:ea typeface="DejaVu Sans"/>
              </a:rPr>
              <a:t> α</a:t>
            </a:r>
            <a:r>
              <a:rPr lang="fr-FR" sz="1660" b="0" strike="noStrike" spc="-1" dirty="0" err="1">
                <a:solidFill>
                  <a:srgbClr val="000000"/>
                </a:solidFill>
                <a:latin typeface="Georgia"/>
                <a:ea typeface="DejaVu Sans"/>
              </a:rPr>
              <a:t>γ</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θών</a:t>
            </a:r>
            <a:r>
              <a:rPr lang="fr-FR" sz="1660" b="0" strike="noStrike" spc="-1" dirty="0">
                <a:solidFill>
                  <a:srgbClr val="000000"/>
                </a:solidFill>
                <a:latin typeface="Georgia"/>
                <a:ea typeface="DejaVu Sans"/>
              </a:rPr>
              <a:t>.</a:t>
            </a:r>
            <a:endParaRPr lang="el-GR" sz="1660" b="0" strike="noStrike" spc="-1" dirty="0">
              <a:solidFill>
                <a:srgbClr val="000000"/>
              </a:solidFill>
              <a:latin typeface="Georgia"/>
              <a:ea typeface="DejaVu Sans"/>
            </a:endParaRPr>
          </a:p>
          <a:p>
            <a:pPr marL="302400" indent="-210600">
              <a:lnSpc>
                <a:spcPct val="100000"/>
              </a:lnSpc>
              <a:spcBef>
                <a:spcPts val="249"/>
              </a:spcBef>
              <a:buClr>
                <a:srgbClr val="08A1D9"/>
              </a:buClr>
              <a:buFont typeface="Wingdings" charset="2"/>
              <a:buChar char=""/>
            </a:pPr>
            <a:endParaRPr lang="fr-FR" sz="1660" b="0" strike="noStrike" spc="-1" dirty="0">
              <a:latin typeface="Arial"/>
            </a:endParaRPr>
          </a:p>
          <a:p>
            <a:pPr marL="302400" indent="-210600">
              <a:lnSpc>
                <a:spcPct val="100000"/>
              </a:lnSpc>
              <a:spcBef>
                <a:spcPts val="249"/>
              </a:spcBef>
              <a:buClr>
                <a:srgbClr val="08A1D9"/>
              </a:buClr>
              <a:buFont typeface="Wingdings" charset="2"/>
              <a:buChar char=""/>
            </a:pPr>
            <a:r>
              <a:rPr lang="fr-FR" sz="1660" b="0" strike="noStrike" spc="-1" dirty="0" err="1">
                <a:solidFill>
                  <a:srgbClr val="000000"/>
                </a:solidFill>
                <a:latin typeface="Georgia"/>
                <a:ea typeface="DejaVu Sans"/>
              </a:rPr>
              <a:t>Εισάγετ</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στην</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ολιτική</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ε</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ιστήμη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στις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ουδές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δημόσι</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διοίκησης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δεκ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ετί</a:t>
            </a:r>
            <a:r>
              <a:rPr lang="fr-FR" sz="1660" b="0" strike="noStrike" spc="-1" dirty="0">
                <a:solidFill>
                  <a:srgbClr val="000000"/>
                </a:solidFill>
                <a:latin typeface="Georgia"/>
                <a:ea typeface="DejaVu Sans"/>
              </a:rPr>
              <a:t>α 90).</a:t>
            </a:r>
            <a:endParaRPr lang="el-GR" sz="1660" b="0" strike="noStrike" spc="-1" dirty="0">
              <a:solidFill>
                <a:srgbClr val="000000"/>
              </a:solidFill>
              <a:latin typeface="Georgia"/>
              <a:ea typeface="DejaVu Sans"/>
            </a:endParaRPr>
          </a:p>
          <a:p>
            <a:pPr marL="302400" indent="-210600">
              <a:lnSpc>
                <a:spcPct val="100000"/>
              </a:lnSpc>
              <a:spcBef>
                <a:spcPts val="249"/>
              </a:spcBef>
              <a:buClr>
                <a:srgbClr val="08A1D9"/>
              </a:buClr>
              <a:buFont typeface="Wingdings" charset="2"/>
              <a:buChar char=""/>
            </a:pPr>
            <a:endParaRPr lang="fr-FR" sz="1660" b="0" strike="noStrike" spc="-1" dirty="0">
              <a:latin typeface="Arial"/>
            </a:endParaRPr>
          </a:p>
          <a:p>
            <a:pPr marL="302400" indent="-210600">
              <a:lnSpc>
                <a:spcPct val="100000"/>
              </a:lnSpc>
              <a:spcBef>
                <a:spcPts val="249"/>
              </a:spcBef>
              <a:buClr>
                <a:srgbClr val="08A1D9"/>
              </a:buClr>
              <a:buFont typeface="Wingdings" charset="2"/>
              <a:buChar char=""/>
            </a:pPr>
            <a:r>
              <a:rPr lang="fr-FR" sz="1660" b="0" strike="noStrike" spc="-1" dirty="0">
                <a:solidFill>
                  <a:srgbClr val="000000"/>
                </a:solidFill>
                <a:latin typeface="Georgia"/>
                <a:ea typeface="DejaVu Sans"/>
              </a:rPr>
              <a:t> H </a:t>
            </a:r>
            <a:r>
              <a:rPr lang="fr-FR" sz="1660" b="0" strike="noStrike" spc="-1" dirty="0" err="1">
                <a:solidFill>
                  <a:srgbClr val="000000"/>
                </a:solidFill>
                <a:latin typeface="Georgia"/>
                <a:ea typeface="DejaVu Sans"/>
              </a:rPr>
              <a:t>Δι</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κυ</a:t>
            </a:r>
            <a:r>
              <a:rPr lang="fr-FR" sz="1660" b="0" strike="noStrike" spc="-1" dirty="0">
                <a:solidFill>
                  <a:srgbClr val="000000"/>
                </a:solidFill>
                <a:latin typeface="Georgia"/>
                <a:ea typeface="DejaVu Sans"/>
              </a:rPr>
              <a:t>β</a:t>
            </a:r>
            <a:r>
              <a:rPr lang="fr-FR" sz="1660" b="0" strike="noStrike" spc="-1" dirty="0" err="1">
                <a:solidFill>
                  <a:srgbClr val="000000"/>
                </a:solidFill>
                <a:latin typeface="Georgia"/>
                <a:ea typeface="DejaVu Sans"/>
              </a:rPr>
              <a:t>έρνηση</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είν</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έν</a:t>
            </a:r>
            <a:r>
              <a:rPr lang="fr-FR" sz="1660" b="0" strike="noStrike" spc="-1" dirty="0">
                <a:solidFill>
                  <a:srgbClr val="000000"/>
                </a:solidFill>
                <a:latin typeface="Georgia"/>
                <a:ea typeface="DejaVu Sans"/>
              </a:rPr>
              <a:t>α </a:t>
            </a:r>
            <a:r>
              <a:rPr lang="fr-FR" sz="1660" b="0" strike="noStrike" spc="-1" dirty="0" err="1">
                <a:solidFill>
                  <a:srgbClr val="000000"/>
                </a:solidFill>
                <a:latin typeface="Georgia"/>
                <a:ea typeface="DejaVu Sans"/>
              </a:rPr>
              <a:t>σύνολο</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νόνων</a:t>
            </a:r>
            <a:r>
              <a:rPr lang="fr-FR" sz="1660" b="0" strike="noStrike" spc="-1" dirty="0">
                <a:solidFill>
                  <a:srgbClr val="000000"/>
                </a:solidFill>
                <a:latin typeface="Georgia"/>
                <a:ea typeface="DejaVu Sans"/>
              </a:rPr>
              <a:t> π</a:t>
            </a:r>
            <a:r>
              <a:rPr lang="fr-FR" sz="1660" b="0" strike="noStrike" spc="-1" dirty="0" err="1">
                <a:solidFill>
                  <a:srgbClr val="000000"/>
                </a:solidFill>
                <a:latin typeface="Georgia"/>
                <a:ea typeface="DejaVu Sans"/>
              </a:rPr>
              <a:t>ου</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στηρίζετ</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τόσο</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στο</a:t>
            </a:r>
            <a:r>
              <a:rPr lang="fr-FR" sz="1660" b="0" strike="noStrike" spc="-1" dirty="0">
                <a:solidFill>
                  <a:srgbClr val="000000"/>
                </a:solidFill>
                <a:latin typeface="Georgia"/>
                <a:ea typeface="DejaVu Sans"/>
              </a:rPr>
              <a:t> πα</a:t>
            </a:r>
            <a:r>
              <a:rPr lang="fr-FR" sz="1660" b="0" strike="noStrike" spc="-1" dirty="0" err="1">
                <a:solidFill>
                  <a:srgbClr val="000000"/>
                </a:solidFill>
                <a:latin typeface="Georgia"/>
                <a:ea typeface="DejaVu Sans"/>
              </a:rPr>
              <a:t>ιχνίδι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των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δι</a:t>
            </a:r>
            <a:r>
              <a:rPr lang="fr-FR" sz="1660" b="0" strike="noStrike" spc="-1" dirty="0">
                <a:solidFill>
                  <a:srgbClr val="000000"/>
                </a:solidFill>
                <a:latin typeface="Georgia"/>
                <a:ea typeface="DejaVu Sans"/>
              </a:rPr>
              <a:t>απ</a:t>
            </a:r>
            <a:r>
              <a:rPr lang="fr-FR" sz="1660" b="0" strike="noStrike" spc="-1" dirty="0" err="1">
                <a:solidFill>
                  <a:srgbClr val="000000"/>
                </a:solidFill>
                <a:latin typeface="Georgia"/>
                <a:ea typeface="DejaVu Sans"/>
              </a:rPr>
              <a:t>ροσω</a:t>
            </a:r>
            <a:r>
              <a:rPr lang="fr-FR" sz="1660" b="0" strike="noStrike" spc="-1" dirty="0">
                <a:solidFill>
                  <a:srgbClr val="000000"/>
                </a:solidFill>
                <a:latin typeface="Georgia"/>
                <a:ea typeface="DejaVu Sans"/>
              </a:rPr>
              <a:t>π</a:t>
            </a:r>
            <a:r>
              <a:rPr lang="fr-FR" sz="1660" b="0" strike="noStrike" spc="-1" dirty="0" err="1">
                <a:solidFill>
                  <a:srgbClr val="000000"/>
                </a:solidFill>
                <a:latin typeface="Georgia"/>
                <a:ea typeface="DejaVu Sans"/>
              </a:rPr>
              <a:t>ικών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σχέσεων</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όσο</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στους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νόμους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a:t>
            </a:r>
            <a:r>
              <a:rPr lang="fr-FR" sz="1660" b="0" strike="noStrike" spc="-1" dirty="0">
                <a:solidFill>
                  <a:srgbClr val="000000"/>
                </a:solidFill>
                <a:latin typeface="Georgia"/>
                <a:ea typeface="DejaVu Sans"/>
              </a:rPr>
              <a:t>α</a:t>
            </a:r>
            <a:r>
              <a:rPr lang="fr-FR" sz="1660" b="0" strike="noStrike" spc="-1" dirty="0" err="1">
                <a:solidFill>
                  <a:srgbClr val="000000"/>
                </a:solidFill>
                <a:latin typeface="Georgia"/>
                <a:ea typeface="DejaVu Sans"/>
              </a:rPr>
              <a:t>ι</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στις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ρητές</a:t>
            </a:r>
            <a:r>
              <a:rPr lang="fr-FR" sz="1660" b="0" strike="noStrike" spc="-1" dirty="0">
                <a:solidFill>
                  <a:srgbClr val="000000"/>
                </a:solidFill>
                <a:latin typeface="Georgia"/>
                <a:ea typeface="DejaVu Sans"/>
              </a:rPr>
              <a:t> </a:t>
            </a:r>
            <a:r>
              <a:rPr lang="fr-FR" sz="1660" b="0" strike="noStrike" spc="-1" dirty="0" err="1">
                <a:solidFill>
                  <a:srgbClr val="000000"/>
                </a:solidFill>
                <a:latin typeface="Georgia"/>
                <a:ea typeface="DejaVu Sans"/>
              </a:rPr>
              <a:t>κυρώσεις</a:t>
            </a:r>
            <a:r>
              <a:rPr lang="fr-FR" sz="1660" b="0" strike="noStrike" spc="-1" dirty="0">
                <a:solidFill>
                  <a:srgbClr val="000000"/>
                </a:solidFill>
                <a:latin typeface="Georgia"/>
                <a:ea typeface="DejaVu Sans"/>
              </a:rPr>
              <a:t> (Rosenau:1992). </a:t>
            </a:r>
            <a:endParaRPr lang="fr-FR" sz="1660" b="0" strike="noStrike" spc="-1" dirty="0">
              <a:latin typeface="Arial"/>
            </a:endParaRPr>
          </a:p>
          <a:p>
            <a:pPr marL="90720">
              <a:lnSpc>
                <a:spcPct val="100000"/>
              </a:lnSpc>
              <a:spcBef>
                <a:spcPts val="249"/>
              </a:spcBef>
            </a:pPr>
            <a:r>
              <a:rPr lang="fr-FR" sz="2230" b="0" strike="noStrike" spc="-1" dirty="0">
                <a:solidFill>
                  <a:srgbClr val="000000"/>
                </a:solidFill>
                <a:latin typeface="Georgia"/>
                <a:ea typeface="DejaVu Sans"/>
              </a:rPr>
              <a:t> </a:t>
            </a:r>
            <a:endParaRPr lang="fr-FR" sz="2230" b="0" strike="noStrike" spc="-1" dirty="0">
              <a:latin typeface="Arial"/>
            </a:endParaRPr>
          </a:p>
        </p:txBody>
      </p:sp>
      <p:sp>
        <p:nvSpPr>
          <p:cNvPr id="105"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5CCB12A-E209-4E14-B599-C5F86DFDD11A}" type="slidenum">
              <a:rPr lang="fr-FR" sz="1490" b="0" strike="noStrike" spc="-1">
                <a:solidFill>
                  <a:srgbClr val="FFFFFF"/>
                </a:solidFill>
                <a:latin typeface="Georgia"/>
                <a:ea typeface="DejaVu Sans"/>
              </a:rPr>
              <a:t>3</a:t>
            </a:fld>
            <a:endParaRPr lang="fr-FR" sz="149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504000" y="203580"/>
            <a:ext cx="9071640" cy="8632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3000" b="0" strike="noStrike" spc="-1" dirty="0" err="1">
                <a:solidFill>
                  <a:srgbClr val="434342"/>
                </a:solidFill>
                <a:latin typeface="Trebuchet MS"/>
                <a:ea typeface="DejaVu Sans"/>
              </a:rPr>
              <a:t>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ρυθμιστική</a:t>
            </a:r>
            <a:r>
              <a:rPr lang="fr-FR" sz="3000" b="0" strike="noStrike" spc="-1" dirty="0">
                <a:solidFill>
                  <a:srgbClr val="434342"/>
                </a:solidFill>
                <a:latin typeface="Trebuchet MS"/>
                <a:ea typeface="DejaVu Sans"/>
              </a:rPr>
              <a:t> α</a:t>
            </a:r>
            <a:r>
              <a:rPr lang="fr-FR" sz="3000" b="0" strike="noStrike" spc="-1" dirty="0" err="1">
                <a:solidFill>
                  <a:srgbClr val="434342"/>
                </a:solidFill>
                <a:latin typeface="Trebuchet MS"/>
                <a:ea typeface="DejaVu Sans"/>
              </a:rPr>
              <a:t>νά</a:t>
            </a:r>
            <a:r>
              <a:rPr lang="fr-FR" sz="3000" b="0" strike="noStrike" spc="-1" dirty="0">
                <a:solidFill>
                  <a:srgbClr val="434342"/>
                </a:solidFill>
                <a:latin typeface="Trebuchet MS"/>
                <a:ea typeface="DejaVu Sans"/>
              </a:rPr>
              <a:t>π</a:t>
            </a:r>
            <a:r>
              <a:rPr lang="fr-FR" sz="3000" b="0" strike="noStrike" spc="-1" dirty="0" err="1">
                <a:solidFill>
                  <a:srgbClr val="434342"/>
                </a:solidFill>
                <a:latin typeface="Trebuchet MS"/>
                <a:ea typeface="DejaVu Sans"/>
              </a:rPr>
              <a:t>τυξη</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στην</a:t>
            </a:r>
            <a:r>
              <a:rPr lang="fr-FR" sz="3000" b="0" strike="noStrike" spc="-1" dirty="0">
                <a:solidFill>
                  <a:srgbClr val="434342"/>
                </a:solidFill>
                <a:latin typeface="Trebuchet MS"/>
                <a:ea typeface="DejaVu Sans"/>
              </a:rPr>
              <a:t> </a:t>
            </a:r>
            <a:r>
              <a:rPr lang="fr-FR" sz="3000" b="0" strike="noStrike" spc="-1" dirty="0" err="1">
                <a:solidFill>
                  <a:srgbClr val="434342"/>
                </a:solidFill>
                <a:latin typeface="Trebuchet MS"/>
                <a:ea typeface="DejaVu Sans"/>
              </a:rPr>
              <a:t>Ευρώ</a:t>
            </a:r>
            <a:r>
              <a:rPr lang="fr-FR" sz="3000" b="0" strike="noStrike" spc="-1" dirty="0">
                <a:solidFill>
                  <a:srgbClr val="434342"/>
                </a:solidFill>
                <a:latin typeface="Trebuchet MS"/>
                <a:ea typeface="DejaVu Sans"/>
              </a:rPr>
              <a:t>π</a:t>
            </a:r>
            <a:r>
              <a:rPr lang="fr-FR" sz="3000" b="0" strike="noStrike" spc="-1" dirty="0" err="1">
                <a:solidFill>
                  <a:srgbClr val="434342"/>
                </a:solidFill>
                <a:latin typeface="Trebuchet MS"/>
                <a:ea typeface="DejaVu Sans"/>
              </a:rPr>
              <a:t>η</a:t>
            </a:r>
            <a:endParaRPr lang="fr-FR" sz="3000" b="0" strike="noStrike" spc="-1" dirty="0">
              <a:latin typeface="Arial"/>
            </a:endParaRPr>
          </a:p>
        </p:txBody>
      </p:sp>
      <p:sp>
        <p:nvSpPr>
          <p:cNvPr id="116" name="CustomShape 2"/>
          <p:cNvSpPr/>
          <p:nvPr/>
        </p:nvSpPr>
        <p:spPr>
          <a:xfrm>
            <a:off x="504000" y="1267920"/>
            <a:ext cx="9071640" cy="5597776"/>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fontScale="55000" lnSpcReduction="20000"/>
          </a:bodyPr>
          <a:lstStyle/>
          <a:p>
            <a:pPr marL="302400" indent="-210600">
              <a:lnSpc>
                <a:spcPct val="100000"/>
              </a:lnSpc>
              <a:spcBef>
                <a:spcPts val="249"/>
              </a:spcBef>
              <a:buClr>
                <a:srgbClr val="08A1D9"/>
              </a:buClr>
              <a:buFont typeface="Wingdings" charset="2"/>
              <a:buChar char=""/>
            </a:pP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Η</a:t>
            </a:r>
            <a:r>
              <a:rPr lang="fr-FR" sz="2600" b="0" strike="noStrike" spc="-1" dirty="0">
                <a:solidFill>
                  <a:srgbClr val="000000"/>
                </a:solidFill>
                <a:latin typeface="Georgia"/>
                <a:ea typeface="DejaVu Sans"/>
              </a:rPr>
              <a:t> ΕΚΑΧ, </a:t>
            </a:r>
            <a:r>
              <a:rPr lang="fr-FR" sz="2600" b="0" strike="noStrike" spc="-1" dirty="0" err="1">
                <a:solidFill>
                  <a:srgbClr val="000000"/>
                </a:solidFill>
                <a:latin typeface="Georgia"/>
                <a:ea typeface="DejaVu Sans"/>
              </a:rPr>
              <a:t>η</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Ανώτ</a:t>
            </a:r>
            <a:r>
              <a:rPr lang="fr-FR" sz="2600" b="0" strike="noStrike" spc="-1" dirty="0">
                <a:solidFill>
                  <a:srgbClr val="000000"/>
                </a:solidFill>
                <a:latin typeface="Georgia"/>
                <a:ea typeface="DejaVu Sans"/>
              </a:rPr>
              <a:t>α</a:t>
            </a:r>
            <a:r>
              <a:rPr lang="fr-FR" sz="2600" b="0" strike="noStrike" spc="-1" dirty="0" err="1">
                <a:solidFill>
                  <a:srgbClr val="000000"/>
                </a:solidFill>
                <a:latin typeface="Georgia"/>
                <a:ea typeface="DejaVu Sans"/>
              </a:rPr>
              <a:t>τη</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Αρχή</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κ</a:t>
            </a:r>
            <a:r>
              <a:rPr lang="fr-FR" sz="2600" b="0" strike="noStrike" spc="-1" dirty="0">
                <a:solidFill>
                  <a:srgbClr val="000000"/>
                </a:solidFill>
                <a:latin typeface="Georgia"/>
                <a:ea typeface="DejaVu Sans"/>
              </a:rPr>
              <a:t>α</a:t>
            </a:r>
            <a:r>
              <a:rPr lang="fr-FR" sz="2600" b="0" strike="noStrike" spc="-1" dirty="0" err="1">
                <a:solidFill>
                  <a:srgbClr val="000000"/>
                </a:solidFill>
                <a:latin typeface="Georgia"/>
                <a:ea typeface="DejaVu Sans"/>
              </a:rPr>
              <a:t>ι</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η</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ευρω</a:t>
            </a:r>
            <a:r>
              <a:rPr lang="fr-FR" sz="2600" b="0" strike="noStrike" spc="-1" dirty="0">
                <a:solidFill>
                  <a:srgbClr val="000000"/>
                </a:solidFill>
                <a:latin typeface="Georgia"/>
                <a:ea typeface="DejaVu Sans"/>
              </a:rPr>
              <a:t>πα</a:t>
            </a:r>
            <a:r>
              <a:rPr lang="fr-FR" sz="2600" b="0" strike="noStrike" spc="-1" dirty="0" err="1">
                <a:solidFill>
                  <a:srgbClr val="000000"/>
                </a:solidFill>
                <a:latin typeface="Georgia"/>
                <a:ea typeface="DejaVu Sans"/>
              </a:rPr>
              <a:t>ϊκή</a:t>
            </a:r>
            <a:r>
              <a:rPr lang="fr-FR" sz="2600" b="0" strike="noStrike" spc="-1" dirty="0">
                <a:solidFill>
                  <a:srgbClr val="000000"/>
                </a:solidFill>
                <a:latin typeface="Georgia"/>
                <a:ea typeface="DejaVu Sans"/>
              </a:rPr>
              <a:t> πα</a:t>
            </a:r>
            <a:r>
              <a:rPr lang="fr-FR" sz="2600" b="0" strike="noStrike" spc="-1" dirty="0" err="1">
                <a:solidFill>
                  <a:srgbClr val="000000"/>
                </a:solidFill>
                <a:latin typeface="Georgia"/>
                <a:ea typeface="DejaVu Sans"/>
              </a:rPr>
              <a:t>ράδοση</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των</a:t>
            </a:r>
            <a:r>
              <a:rPr lang="fr-FR" sz="2600" b="0" strike="noStrike" spc="-1" dirty="0">
                <a:solidFill>
                  <a:srgbClr val="000000"/>
                </a:solidFill>
                <a:latin typeface="Georgia"/>
                <a:ea typeface="DejaVu Sans"/>
              </a:rPr>
              <a:t> </a:t>
            </a:r>
            <a:r>
              <a:rPr lang="fr-FR" sz="2600" b="0" strike="noStrike" spc="-1" dirty="0" err="1">
                <a:solidFill>
                  <a:srgbClr val="000000"/>
                </a:solidFill>
                <a:latin typeface="Georgia"/>
                <a:ea typeface="DejaVu Sans"/>
              </a:rPr>
              <a:t>κ</a:t>
            </a:r>
            <a:r>
              <a:rPr lang="fr-FR" sz="2600" b="0" strike="noStrike" spc="-1" dirty="0">
                <a:solidFill>
                  <a:srgbClr val="000000"/>
                </a:solidFill>
                <a:latin typeface="Georgia"/>
                <a:ea typeface="DejaVu Sans"/>
              </a:rPr>
              <a:t>α</a:t>
            </a:r>
            <a:r>
              <a:rPr lang="fr-FR" sz="2600" b="0" strike="noStrike" spc="-1" dirty="0" err="1">
                <a:solidFill>
                  <a:srgbClr val="000000"/>
                </a:solidFill>
                <a:latin typeface="Georgia"/>
                <a:ea typeface="DejaVu Sans"/>
              </a:rPr>
              <a:t>ρτέλ</a:t>
            </a:r>
            <a:r>
              <a:rPr lang="fr-FR" sz="2600" b="0" strike="noStrike" spc="-1" dirty="0">
                <a:solidFill>
                  <a:srgbClr val="000000"/>
                </a:solidFill>
                <a:latin typeface="Georgia"/>
                <a:ea typeface="DejaVu Sans"/>
              </a:rPr>
              <a:t> : </a:t>
            </a:r>
            <a:r>
              <a:rPr lang="fr-FR" sz="2600" b="0" strike="noStrike" spc="-1" dirty="0" err="1">
                <a:solidFill>
                  <a:srgbClr val="000000"/>
                </a:solidFill>
                <a:latin typeface="Georgia"/>
                <a:ea typeface="DejaVu Sans"/>
              </a:rPr>
              <a:t>μι</a:t>
            </a:r>
            <a:r>
              <a:rPr lang="fr-FR" sz="2600" b="0" strike="noStrike" spc="-1" dirty="0">
                <a:solidFill>
                  <a:srgbClr val="000000"/>
                </a:solidFill>
                <a:latin typeface="Georgia"/>
                <a:ea typeface="DejaVu Sans"/>
              </a:rPr>
              <a:t>α απ</a:t>
            </a:r>
            <a:r>
              <a:rPr lang="fr-FR" sz="2600" b="0" strike="noStrike" spc="-1" dirty="0" err="1">
                <a:solidFill>
                  <a:srgbClr val="000000"/>
                </a:solidFill>
                <a:latin typeface="Georgia"/>
                <a:ea typeface="DejaVu Sans"/>
              </a:rPr>
              <a:t>ό</a:t>
            </a:r>
            <a:r>
              <a:rPr lang="fr-FR" sz="2600" b="0" strike="noStrike" spc="-1" dirty="0">
                <a:solidFill>
                  <a:srgbClr val="000000"/>
                </a:solidFill>
                <a:latin typeface="Georgia"/>
                <a:ea typeface="DejaVu Sans"/>
              </a:rPr>
              <a:t>π</a:t>
            </a:r>
            <a:r>
              <a:rPr lang="fr-FR" sz="2600" b="0" strike="noStrike" spc="-1" dirty="0" err="1">
                <a:solidFill>
                  <a:srgbClr val="000000"/>
                </a:solidFill>
                <a:latin typeface="Georgia"/>
                <a:ea typeface="DejaVu Sans"/>
              </a:rPr>
              <a:t>ειρ</a:t>
            </a:r>
            <a:r>
              <a:rPr lang="fr-FR" sz="2600" b="0" strike="noStrike" spc="-1" dirty="0">
                <a:solidFill>
                  <a:srgbClr val="000000"/>
                </a:solidFill>
                <a:latin typeface="Georgia"/>
                <a:ea typeface="DejaVu Sans"/>
              </a:rPr>
              <a:t>α </a:t>
            </a:r>
            <a:r>
              <a:rPr lang="fr-FR" sz="2600" b="0" strike="noStrike" spc="-1" dirty="0" err="1">
                <a:solidFill>
                  <a:srgbClr val="000000"/>
                </a:solidFill>
                <a:latin typeface="Georgia"/>
                <a:ea typeface="DejaVu Sans"/>
              </a:rPr>
              <a:t>ευρω</a:t>
            </a:r>
            <a:r>
              <a:rPr lang="fr-FR" sz="2600" b="0" strike="noStrike" spc="-1" dirty="0">
                <a:solidFill>
                  <a:srgbClr val="000000"/>
                </a:solidFill>
                <a:latin typeface="Georgia"/>
                <a:ea typeface="DejaVu Sans"/>
              </a:rPr>
              <a:t>πα</a:t>
            </a:r>
            <a:r>
              <a:rPr lang="fr-FR" sz="2600" b="0" strike="noStrike" spc="-1" dirty="0" err="1">
                <a:solidFill>
                  <a:srgbClr val="000000"/>
                </a:solidFill>
                <a:latin typeface="Georgia"/>
                <a:ea typeface="DejaVu Sans"/>
              </a:rPr>
              <a:t>ϊκού</a:t>
            </a:r>
            <a:r>
              <a:rPr lang="fr-FR" sz="2600" b="0" strike="noStrike" spc="-1" dirty="0">
                <a:solidFill>
                  <a:srgbClr val="000000"/>
                </a:solidFill>
                <a:latin typeface="Georgia"/>
                <a:ea typeface="DejaVu Sans"/>
              </a:rPr>
              <a:t> πα</a:t>
            </a:r>
            <a:r>
              <a:rPr lang="fr-FR" sz="2600" b="0" strike="noStrike" spc="-1" dirty="0" err="1">
                <a:solidFill>
                  <a:srgbClr val="000000"/>
                </a:solidFill>
                <a:latin typeface="Georgia"/>
                <a:ea typeface="DejaVu Sans"/>
              </a:rPr>
              <a:t>ρεμ</a:t>
            </a:r>
            <a:r>
              <a:rPr lang="fr-FR" sz="2600" b="0" strike="noStrike" spc="-1" dirty="0">
                <a:solidFill>
                  <a:srgbClr val="000000"/>
                </a:solidFill>
                <a:latin typeface="Georgia"/>
                <a:ea typeface="DejaVu Sans"/>
              </a:rPr>
              <a:t>βα</a:t>
            </a:r>
            <a:r>
              <a:rPr lang="fr-FR" sz="2600" b="0" strike="noStrike" spc="-1" dirty="0" err="1">
                <a:solidFill>
                  <a:srgbClr val="000000"/>
                </a:solidFill>
                <a:latin typeface="Georgia"/>
                <a:ea typeface="DejaVu Sans"/>
              </a:rPr>
              <a:t>τισμού</a:t>
            </a:r>
            <a:r>
              <a:rPr lang="fr-FR" sz="2600" b="0" strike="noStrike" spc="-1" dirty="0">
                <a:solidFill>
                  <a:srgbClr val="000000"/>
                </a:solidFill>
                <a:latin typeface="Georgia"/>
                <a:ea typeface="DejaVu Sans"/>
              </a:rPr>
              <a:t>.</a:t>
            </a:r>
            <a:endParaRPr lang="fr-FR" sz="2600" b="0" strike="noStrike" spc="-1" dirty="0">
              <a:latin typeface="Arial"/>
            </a:endParaRPr>
          </a:p>
          <a:p>
            <a:pPr marL="302400" indent="-210600">
              <a:lnSpc>
                <a:spcPct val="100000"/>
              </a:lnSpc>
              <a:spcBef>
                <a:spcPts val="249"/>
              </a:spcBef>
              <a:buClr>
                <a:srgbClr val="08A1D9"/>
              </a:buClr>
              <a:buFont typeface="Wingdings" charset="2"/>
              <a:buChar char=""/>
            </a:pPr>
            <a:r>
              <a:rPr lang="fr-FR" sz="2600" b="0" i="1" strike="noStrike" spc="-1" dirty="0" err="1">
                <a:solidFill>
                  <a:srgbClr val="000000"/>
                </a:solidFill>
                <a:latin typeface="Georgia"/>
                <a:ea typeface="DejaVu Sans"/>
              </a:rPr>
              <a:t>Π</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ρ</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δοσι</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κές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μορφές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ρύθμισης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κ</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ι</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ελέγχου</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δημόσι</a:t>
            </a:r>
            <a:r>
              <a:rPr lang="fr-FR" sz="2600" b="0" i="1" strike="noStrike" spc="-1" dirty="0">
                <a:solidFill>
                  <a:srgbClr val="000000"/>
                </a:solidFill>
                <a:latin typeface="Georgia"/>
                <a:ea typeface="DejaVu Sans"/>
              </a:rPr>
              <a:t>α </a:t>
            </a:r>
            <a:r>
              <a:rPr lang="fr-FR" sz="2600" b="0" i="1" strike="noStrike" spc="-1" dirty="0" err="1">
                <a:solidFill>
                  <a:srgbClr val="000000"/>
                </a:solidFill>
                <a:latin typeface="Georgia"/>
                <a:ea typeface="DejaVu Sans"/>
              </a:rPr>
              <a:t>ιδιοκτησί</a:t>
            </a:r>
            <a:r>
              <a:rPr lang="fr-FR" sz="2600" b="0" i="1" strike="noStrike" spc="-1" dirty="0">
                <a:solidFill>
                  <a:srgbClr val="000000"/>
                </a:solidFill>
                <a:latin typeface="Georgia"/>
                <a:ea typeface="DejaVu Sans"/>
              </a:rPr>
              <a:t>α, </a:t>
            </a:r>
            <a:r>
              <a:rPr lang="fr-FR" sz="2600" b="0" i="1" strike="noStrike" spc="-1" dirty="0" err="1">
                <a:solidFill>
                  <a:srgbClr val="000000"/>
                </a:solidFill>
                <a:latin typeface="Georgia"/>
                <a:ea typeface="DejaVu Sans"/>
              </a:rPr>
              <a:t>εκχώρηση</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ρυθμιστικών</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λειτουργιών</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σε</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υ</a:t>
            </a:r>
            <a:r>
              <a:rPr lang="fr-FR" sz="2600" b="0" i="1" strike="noStrike" spc="-1" dirty="0">
                <a:solidFill>
                  <a:srgbClr val="000000"/>
                </a:solidFill>
                <a:latin typeface="Georgia"/>
                <a:ea typeface="DejaVu Sans"/>
              </a:rPr>
              <a:t>π</a:t>
            </a:r>
            <a:r>
              <a:rPr lang="fr-FR" sz="2600" b="0" i="1" strike="noStrike" spc="-1" dirty="0" err="1">
                <a:solidFill>
                  <a:srgbClr val="000000"/>
                </a:solidFill>
                <a:latin typeface="Georgia"/>
                <a:ea typeface="DejaVu Sans"/>
              </a:rPr>
              <a:t>ηρεσίες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της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κυ</a:t>
            </a:r>
            <a:r>
              <a:rPr lang="fr-FR" sz="2600" b="0" i="1" strike="noStrike" spc="-1" dirty="0">
                <a:solidFill>
                  <a:srgbClr val="000000"/>
                </a:solidFill>
                <a:latin typeface="Georgia"/>
                <a:ea typeface="DejaVu Sans"/>
              </a:rPr>
              <a:t>β</a:t>
            </a:r>
            <a:r>
              <a:rPr lang="fr-FR" sz="2600" b="0" i="1" strike="noStrike" spc="-1" dirty="0" err="1">
                <a:solidFill>
                  <a:srgbClr val="000000"/>
                </a:solidFill>
                <a:latin typeface="Georgia"/>
                <a:ea typeface="DejaVu Sans"/>
              </a:rPr>
              <a:t>έρνησης</a:t>
            </a:r>
            <a:r>
              <a:rPr lang="fr-FR" sz="2600" b="0" i="1" strike="noStrike" spc="-1" dirty="0">
                <a:solidFill>
                  <a:srgbClr val="000000"/>
                </a:solidFill>
                <a:latin typeface="Georgia"/>
                <a:ea typeface="DejaVu Sans"/>
              </a:rPr>
              <a:t> </a:t>
            </a:r>
            <a:r>
              <a:rPr lang="el-GR" sz="2600" b="0" i="1" strike="noStrike" spc="-1" dirty="0">
                <a:solidFill>
                  <a:srgbClr val="000000"/>
                </a:solidFill>
                <a:latin typeface="Georgia"/>
                <a:ea typeface="DejaVu Sans"/>
              </a:rPr>
              <a:t>(</a:t>
            </a:r>
            <a:r>
              <a:rPr lang="fr-FR" sz="2600" b="0" i="1" strike="noStrike" spc="-1" dirty="0" err="1">
                <a:solidFill>
                  <a:srgbClr val="000000"/>
                </a:solidFill>
                <a:latin typeface="Georgia"/>
                <a:ea typeface="DejaVu Sans"/>
              </a:rPr>
              <a:t>υ</a:t>
            </a:r>
            <a:r>
              <a:rPr lang="fr-FR" sz="2600" b="0" i="1" strike="noStrike" spc="-1" dirty="0">
                <a:solidFill>
                  <a:srgbClr val="000000"/>
                </a:solidFill>
                <a:latin typeface="Georgia"/>
                <a:ea typeface="DejaVu Sans"/>
              </a:rPr>
              <a:t>π</a:t>
            </a:r>
            <a:r>
              <a:rPr lang="fr-FR" sz="2600" b="0" i="1" strike="noStrike" spc="-1" dirty="0" err="1">
                <a:solidFill>
                  <a:srgbClr val="000000"/>
                </a:solidFill>
                <a:latin typeface="Georgia"/>
                <a:ea typeface="DejaVu Sans"/>
              </a:rPr>
              <a:t>ό</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τον</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άμεσο</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έλεγχο</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των</a:t>
            </a:r>
            <a:r>
              <a:rPr lang="fr-FR" sz="2600" b="0" i="1" strike="noStrike" spc="-1" dirty="0">
                <a:solidFill>
                  <a:srgbClr val="000000"/>
                </a:solidFill>
                <a:latin typeface="Georgia"/>
                <a:ea typeface="DejaVu Sans"/>
              </a:rPr>
              <a:t> π</a:t>
            </a:r>
            <a:r>
              <a:rPr lang="fr-FR" sz="2600" b="0" i="1" strike="noStrike" spc="-1" dirty="0" err="1">
                <a:solidFill>
                  <a:srgbClr val="000000"/>
                </a:solidFill>
                <a:latin typeface="Georgia"/>
                <a:ea typeface="DejaVu Sans"/>
              </a:rPr>
              <a:t>ολιτικών</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στελεχών</a:t>
            </a:r>
            <a:r>
              <a:rPr lang="el-GR" sz="2600" b="0" i="1" strike="noStrike" spc="-1" dirty="0">
                <a:solidFill>
                  <a:srgbClr val="000000"/>
                </a:solidFill>
                <a:latin typeface="Georgia"/>
                <a:ea typeface="DejaVu Sans"/>
              </a:rPr>
              <a:t>)</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κ</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ι</a:t>
            </a:r>
            <a:r>
              <a:rPr lang="fr-FR" sz="2600" b="0" i="1" strike="noStrike" spc="-1" dirty="0">
                <a:solidFill>
                  <a:srgbClr val="000000"/>
                </a:solidFill>
                <a:latin typeface="Georgia"/>
                <a:ea typeface="DejaVu Sans"/>
              </a:rPr>
              <a:t> α</a:t>
            </a:r>
            <a:r>
              <a:rPr lang="fr-FR" sz="2600" b="0" i="1" strike="noStrike" spc="-1" dirty="0" err="1">
                <a:solidFill>
                  <a:srgbClr val="000000"/>
                </a:solidFill>
                <a:latin typeface="Georgia"/>
                <a:ea typeface="DejaVu Sans"/>
              </a:rPr>
              <a:t>υτο-ρυθμίσεις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συχνά</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με</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συντεχνι</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κό</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χ</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ρ</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κτήρ</a:t>
            </a:r>
            <a:r>
              <a:rPr lang="fr-FR" sz="2600" b="0" i="1" strike="noStrike" spc="-1" dirty="0">
                <a:solidFill>
                  <a:srgbClr val="000000"/>
                </a:solidFill>
                <a:latin typeface="Georgia"/>
                <a:ea typeface="DejaVu Sans"/>
              </a:rPr>
              <a:t>α.</a:t>
            </a:r>
            <a:endParaRPr lang="fr-FR" sz="2600" b="0" strike="noStrike" spc="-1" dirty="0">
              <a:latin typeface="Arial"/>
            </a:endParaRPr>
          </a:p>
          <a:p>
            <a:pPr marL="302400" indent="-210600">
              <a:lnSpc>
                <a:spcPct val="100000"/>
              </a:lnSpc>
              <a:spcBef>
                <a:spcPts val="249"/>
              </a:spcBef>
              <a:buClr>
                <a:srgbClr val="08A1D9"/>
              </a:buClr>
              <a:buFont typeface="Wingdings" charset="2"/>
              <a:buChar char=""/>
            </a:pPr>
            <a:r>
              <a:rPr lang="fr-FR" sz="2600" b="0" i="1" strike="noStrike" spc="-1" dirty="0">
                <a:solidFill>
                  <a:srgbClr val="000000"/>
                </a:solidFill>
                <a:latin typeface="Georgia"/>
                <a:ea typeface="DejaVu Sans"/>
              </a:rPr>
              <a:t> </a:t>
            </a:r>
            <a:endParaRPr lang="fr-FR" sz="2600" b="0" strike="noStrike" spc="-1" dirty="0">
              <a:latin typeface="Arial"/>
            </a:endParaRPr>
          </a:p>
          <a:p>
            <a:pPr>
              <a:lnSpc>
                <a:spcPct val="100000"/>
              </a:lnSpc>
              <a:spcBef>
                <a:spcPts val="249"/>
              </a:spcBef>
            </a:pPr>
            <a:r>
              <a:rPr lang="fr-FR" sz="2600" b="0" i="1" strike="noStrike" spc="-1" dirty="0" err="1">
                <a:solidFill>
                  <a:srgbClr val="000000"/>
                </a:solidFill>
                <a:latin typeface="Georgia"/>
                <a:ea typeface="DejaVu Sans"/>
              </a:rPr>
              <a:t>Tρεις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λειτουργίες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κυ</a:t>
            </a:r>
            <a:r>
              <a:rPr lang="fr-FR" sz="2600" b="0" i="1" strike="noStrike" spc="-1" dirty="0">
                <a:solidFill>
                  <a:srgbClr val="000000"/>
                </a:solidFill>
                <a:latin typeface="Georgia"/>
                <a:ea typeface="DejaVu Sans"/>
              </a:rPr>
              <a:t>β</a:t>
            </a:r>
            <a:r>
              <a:rPr lang="fr-FR" sz="2600" b="0" i="1" strike="noStrike" spc="-1" dirty="0" err="1">
                <a:solidFill>
                  <a:srgbClr val="000000"/>
                </a:solidFill>
                <a:latin typeface="Georgia"/>
                <a:ea typeface="DejaVu Sans"/>
              </a:rPr>
              <a:t>έρνησης</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Lowi</a:t>
            </a:r>
            <a:r>
              <a:rPr lang="fr-FR" sz="2600" b="0" i="1" strike="noStrike" spc="-1" dirty="0">
                <a:solidFill>
                  <a:srgbClr val="000000"/>
                </a:solidFill>
                <a:latin typeface="Georgia"/>
                <a:ea typeface="DejaVu Sans"/>
              </a:rPr>
              <a:t>, 1979: </a:t>
            </a:r>
            <a:r>
              <a:rPr lang="fr-FR" sz="2600" b="0" i="1" strike="noStrike" spc="-1" dirty="0" err="1">
                <a:solidFill>
                  <a:srgbClr val="000000"/>
                </a:solidFill>
                <a:latin typeface="Georgia"/>
                <a:ea typeface="DejaVu Sans"/>
              </a:rPr>
              <a:t>Η</a:t>
            </a:r>
            <a:r>
              <a:rPr lang="fr-FR" sz="2600" b="0"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ρυθμιστική</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λειτουργί</a:t>
            </a:r>
            <a:r>
              <a:rPr lang="fr-FR" sz="2600" b="1" i="1" strike="noStrike" spc="-1" dirty="0">
                <a:solidFill>
                  <a:srgbClr val="000000"/>
                </a:solidFill>
                <a:latin typeface="Georgia"/>
                <a:ea typeface="DejaVu Sans"/>
              </a:rPr>
              <a:t>α (1)</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η</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δι</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νεμητική</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λειτουργί</a:t>
            </a:r>
            <a:r>
              <a:rPr lang="fr-FR" sz="2600" b="0" i="1" strike="noStrike" spc="-1" dirty="0">
                <a:solidFill>
                  <a:srgbClr val="000000"/>
                </a:solidFill>
                <a:latin typeface="Georgia"/>
                <a:ea typeface="DejaVu Sans"/>
              </a:rPr>
              <a:t>α  (2), </a:t>
            </a:r>
            <a:r>
              <a:rPr lang="fr-FR" sz="2600" b="0" i="1" strike="noStrike" spc="-1" dirty="0" err="1">
                <a:solidFill>
                  <a:srgbClr val="000000"/>
                </a:solidFill>
                <a:latin typeface="Georgia"/>
                <a:ea typeface="DejaVu Sans"/>
              </a:rPr>
              <a:t>η</a:t>
            </a:r>
            <a:r>
              <a:rPr lang="fr-FR" sz="2600" b="0" i="1" strike="noStrike" spc="-1" dirty="0">
                <a:solidFill>
                  <a:srgbClr val="000000"/>
                </a:solidFill>
                <a:latin typeface="Georgia"/>
                <a:ea typeface="DejaVu Sans"/>
              </a:rPr>
              <a:t> α</a:t>
            </a:r>
            <a:r>
              <a:rPr lang="fr-FR" sz="2600" b="0" i="1" strike="noStrike" spc="-1" dirty="0" err="1">
                <a:solidFill>
                  <a:srgbClr val="000000"/>
                </a:solidFill>
                <a:latin typeface="Georgia"/>
                <a:ea typeface="DejaVu Sans"/>
              </a:rPr>
              <a:t>ν</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δι</a:t>
            </a:r>
            <a:r>
              <a:rPr lang="fr-FR" sz="2600" b="0" i="1" strike="noStrike" spc="-1" dirty="0">
                <a:solidFill>
                  <a:srgbClr val="000000"/>
                </a:solidFill>
                <a:latin typeface="Georgia"/>
                <a:ea typeface="DejaVu Sans"/>
              </a:rPr>
              <a:t>α</a:t>
            </a:r>
            <a:r>
              <a:rPr lang="fr-FR" sz="2600" b="0" i="1" strike="noStrike" spc="-1" dirty="0" err="1">
                <a:solidFill>
                  <a:srgbClr val="000000"/>
                </a:solidFill>
                <a:latin typeface="Georgia"/>
                <a:ea typeface="DejaVu Sans"/>
              </a:rPr>
              <a:t>νεμητική</a:t>
            </a:r>
            <a:r>
              <a:rPr lang="fr-FR" sz="2600" b="0" i="1" strike="noStrike" spc="-1" dirty="0">
                <a:solidFill>
                  <a:srgbClr val="000000"/>
                </a:solidFill>
                <a:latin typeface="Georgia"/>
                <a:ea typeface="DejaVu Sans"/>
              </a:rPr>
              <a:t> </a:t>
            </a:r>
            <a:r>
              <a:rPr lang="fr-FR" sz="2600" b="0" i="1" strike="noStrike" spc="-1" dirty="0" err="1">
                <a:solidFill>
                  <a:srgbClr val="000000"/>
                </a:solidFill>
                <a:latin typeface="Georgia"/>
                <a:ea typeface="DejaVu Sans"/>
              </a:rPr>
              <a:t>λειτουργί</a:t>
            </a:r>
            <a:r>
              <a:rPr lang="fr-FR" sz="2600" b="0" i="1" strike="noStrike" spc="-1" dirty="0">
                <a:solidFill>
                  <a:srgbClr val="000000"/>
                </a:solidFill>
                <a:latin typeface="Georgia"/>
                <a:ea typeface="DejaVu Sans"/>
              </a:rPr>
              <a:t>α (3) </a:t>
            </a:r>
            <a:endParaRPr lang="fr-FR" sz="2600" b="0" strike="noStrike" spc="-1" dirty="0">
              <a:latin typeface="Arial"/>
            </a:endParaRPr>
          </a:p>
          <a:p>
            <a:pPr marL="302400" indent="-210600">
              <a:lnSpc>
                <a:spcPct val="100000"/>
              </a:lnSpc>
              <a:spcBef>
                <a:spcPts val="249"/>
              </a:spcBef>
              <a:buClr>
                <a:srgbClr val="08A1D9"/>
              </a:buClr>
              <a:buFont typeface="Wingdings" charset="2"/>
              <a:buChar char=""/>
            </a:pP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Α</a:t>
            </a:r>
            <a:r>
              <a:rPr lang="fr-FR" sz="2600" b="1" i="1" strike="noStrike" spc="-1" dirty="0">
                <a:solidFill>
                  <a:srgbClr val="000000"/>
                </a:solidFill>
                <a:latin typeface="Georgia"/>
                <a:ea typeface="DejaVu Sans"/>
              </a:rPr>
              <a:t>π</a:t>
            </a:r>
            <a:r>
              <a:rPr lang="fr-FR" sz="2600" b="1" i="1" strike="noStrike" spc="-1" dirty="0" err="1">
                <a:solidFill>
                  <a:srgbClr val="000000"/>
                </a:solidFill>
                <a:latin typeface="Georgia"/>
                <a:ea typeface="DejaVu Sans"/>
              </a:rPr>
              <a:t>ό</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το</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κεϋνσι</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νό</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Έθνος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Κράτος</a:t>
            </a:r>
            <a:r>
              <a:rPr lang="fr-FR" sz="2600" b="1" i="1" strike="noStrike" spc="-1" dirty="0">
                <a:solidFill>
                  <a:srgbClr val="000000"/>
                </a:solidFill>
                <a:latin typeface="Georgia"/>
                <a:ea typeface="DejaVu Sans"/>
              </a:rPr>
              <a:t> π</a:t>
            </a:r>
            <a:r>
              <a:rPr lang="fr-FR" sz="2600" b="1" i="1" strike="noStrike" spc="-1" dirty="0" err="1">
                <a:solidFill>
                  <a:srgbClr val="000000"/>
                </a:solidFill>
                <a:latin typeface="Georgia"/>
                <a:ea typeface="DejaVu Sans"/>
              </a:rPr>
              <a:t>ρόνοι</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ς</a:t>
            </a:r>
            <a:r>
              <a:rPr lang="fr-FR" sz="2600" b="1" i="1" strike="noStrike" spc="-1" dirty="0">
                <a:solidFill>
                  <a:srgbClr val="000000"/>
                </a:solidFill>
                <a:latin typeface="Georgia"/>
                <a:ea typeface="DejaVu Sans"/>
              </a:rPr>
              <a:t> (2,3)  – </a:t>
            </a:r>
            <a:r>
              <a:rPr lang="fr-FR" sz="2600" b="1" i="1" strike="noStrike" spc="-1" dirty="0" err="1">
                <a:solidFill>
                  <a:srgbClr val="000000"/>
                </a:solidFill>
                <a:latin typeface="Georgia"/>
                <a:ea typeface="DejaVu Sans"/>
              </a:rPr>
              <a:t>σε</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κρίση</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τη</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δεκ</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ετί</a:t>
            </a:r>
            <a:r>
              <a:rPr lang="fr-FR" sz="2600" b="1" i="1" strike="noStrike" spc="-1" dirty="0">
                <a:solidFill>
                  <a:srgbClr val="000000"/>
                </a:solidFill>
                <a:latin typeface="Georgia"/>
                <a:ea typeface="DejaVu Sans"/>
              </a:rPr>
              <a:t>α </a:t>
            </a:r>
            <a:r>
              <a:rPr lang="fr-FR" sz="2600" b="1" i="1" strike="noStrike" spc="-1" dirty="0" err="1">
                <a:solidFill>
                  <a:srgbClr val="000000"/>
                </a:solidFill>
                <a:latin typeface="Georgia"/>
                <a:ea typeface="DejaVu Sans"/>
              </a:rPr>
              <a:t>του</a:t>
            </a:r>
            <a:r>
              <a:rPr lang="fr-FR" sz="2600" b="1" i="1" strike="noStrike" spc="-1" dirty="0">
                <a:solidFill>
                  <a:srgbClr val="000000"/>
                </a:solidFill>
                <a:latin typeface="Georgia"/>
                <a:ea typeface="DejaVu Sans"/>
              </a:rPr>
              <a:t> 70 - </a:t>
            </a:r>
            <a:r>
              <a:rPr lang="fr-FR" sz="2600" b="1" i="1" strike="noStrike" spc="-1" dirty="0" err="1">
                <a:solidFill>
                  <a:srgbClr val="000000"/>
                </a:solidFill>
                <a:latin typeface="Georgia"/>
                <a:ea typeface="DejaVu Sans"/>
              </a:rPr>
              <a:t>στο</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ευρω</a:t>
            </a:r>
            <a:r>
              <a:rPr lang="fr-FR" sz="2600" b="1" i="1" strike="noStrike" spc="-1" dirty="0">
                <a:solidFill>
                  <a:srgbClr val="000000"/>
                </a:solidFill>
                <a:latin typeface="Georgia"/>
                <a:ea typeface="DejaVu Sans"/>
              </a:rPr>
              <a:t>πα</a:t>
            </a:r>
            <a:r>
              <a:rPr lang="fr-FR" sz="2600" b="1" i="1" strike="noStrike" spc="-1" dirty="0" err="1">
                <a:solidFill>
                  <a:srgbClr val="000000"/>
                </a:solidFill>
                <a:latin typeface="Georgia"/>
                <a:ea typeface="DejaVu Sans"/>
              </a:rPr>
              <a:t>ϊκό</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ρυθμιστικό</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κράτος</a:t>
            </a:r>
            <a:r>
              <a:rPr lang="fr-FR" sz="2600" b="1" i="1" strike="noStrike" spc="-1" dirty="0">
                <a:solidFill>
                  <a:srgbClr val="000000"/>
                </a:solidFill>
                <a:latin typeface="Georgia"/>
                <a:ea typeface="DejaVu Sans"/>
              </a:rPr>
              <a:t>΄ (1) </a:t>
            </a:r>
            <a:endParaRPr lang="fr-FR" sz="2600" b="0" strike="noStrike" spc="-1" dirty="0">
              <a:latin typeface="Arial"/>
            </a:endParaRPr>
          </a:p>
          <a:p>
            <a:pPr>
              <a:lnSpc>
                <a:spcPct val="100000"/>
              </a:lnSpc>
              <a:spcBef>
                <a:spcPts val="249"/>
              </a:spcBef>
            </a:pPr>
            <a:endParaRPr lang="fr-FR" sz="2600" b="0" strike="noStrike" spc="-1" dirty="0">
              <a:latin typeface="Arial"/>
            </a:endParaRPr>
          </a:p>
          <a:p>
            <a:pPr>
              <a:lnSpc>
                <a:spcPct val="100000"/>
              </a:lnSpc>
              <a:spcBef>
                <a:spcPts val="249"/>
              </a:spcBef>
            </a:pPr>
            <a:r>
              <a:rPr lang="fr-FR" sz="2600" b="1" i="1" strike="noStrike" spc="-1" dirty="0" err="1">
                <a:solidFill>
                  <a:srgbClr val="000000"/>
                </a:solidFill>
                <a:latin typeface="Georgia"/>
                <a:ea typeface="DejaVu Sans"/>
              </a:rPr>
              <a:t>Oικονομική</a:t>
            </a:r>
            <a:r>
              <a:rPr lang="fr-FR" sz="2600" b="1" i="1" strike="noStrike" spc="-1" dirty="0">
                <a:solidFill>
                  <a:srgbClr val="000000"/>
                </a:solidFill>
                <a:latin typeface="Georgia"/>
                <a:ea typeface="DejaVu Sans"/>
              </a:rPr>
              <a:t> π</a:t>
            </a:r>
            <a:r>
              <a:rPr lang="fr-FR" sz="2600" b="1" i="1" strike="noStrike" spc="-1" dirty="0" err="1">
                <a:solidFill>
                  <a:srgbClr val="000000"/>
                </a:solidFill>
                <a:latin typeface="Georgia"/>
                <a:ea typeface="DejaVu Sans"/>
              </a:rPr>
              <a:t>ολιτική</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μι</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κυ</a:t>
            </a:r>
            <a:r>
              <a:rPr lang="fr-FR" sz="2600" b="1" i="1" strike="noStrike" spc="-1" dirty="0">
                <a:solidFill>
                  <a:srgbClr val="000000"/>
                </a:solidFill>
                <a:latin typeface="Georgia"/>
                <a:ea typeface="DejaVu Sans"/>
              </a:rPr>
              <a:t>β</a:t>
            </a:r>
            <a:r>
              <a:rPr lang="fr-FR" sz="2600" b="1" i="1" strike="noStrike" spc="-1" dirty="0" err="1">
                <a:solidFill>
                  <a:srgbClr val="000000"/>
                </a:solidFill>
                <a:latin typeface="Georgia"/>
                <a:ea typeface="DejaVu Sans"/>
              </a:rPr>
              <a:t>έρνησης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μέσω</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του</a:t>
            </a:r>
            <a:r>
              <a:rPr lang="fr-FR" sz="2600" b="1" i="1" strike="noStrike" spc="-1" dirty="0">
                <a:solidFill>
                  <a:srgbClr val="000000"/>
                </a:solidFill>
                <a:latin typeface="Georgia"/>
                <a:ea typeface="DejaVu Sans"/>
              </a:rPr>
              <a:t> π</a:t>
            </a:r>
            <a:r>
              <a:rPr lang="fr-FR" sz="2600" b="1" i="1" strike="noStrike" spc="-1" dirty="0" err="1">
                <a:solidFill>
                  <a:srgbClr val="000000"/>
                </a:solidFill>
                <a:latin typeface="Georgia"/>
                <a:ea typeface="DejaVu Sans"/>
              </a:rPr>
              <a:t>ροϋ</a:t>
            </a:r>
            <a:r>
              <a:rPr lang="fr-FR" sz="2600" b="1" i="1" strike="noStrike" spc="-1" dirty="0">
                <a:solidFill>
                  <a:srgbClr val="000000"/>
                </a:solidFill>
                <a:latin typeface="Georgia"/>
                <a:ea typeface="DejaVu Sans"/>
              </a:rPr>
              <a:t>π</a:t>
            </a:r>
            <a:r>
              <a:rPr lang="fr-FR" sz="2600" b="1" i="1" strike="noStrike" spc="-1" dirty="0" err="1">
                <a:solidFill>
                  <a:srgbClr val="000000"/>
                </a:solidFill>
                <a:latin typeface="Georgia"/>
                <a:ea typeface="DejaVu Sans"/>
              </a:rPr>
              <a:t>ολογισμού</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η</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κυ</a:t>
            </a:r>
            <a:r>
              <a:rPr lang="fr-FR" sz="2600" b="1" i="1" strike="noStrike" spc="-1" dirty="0">
                <a:solidFill>
                  <a:srgbClr val="000000"/>
                </a:solidFill>
                <a:latin typeface="Georgia"/>
                <a:ea typeface="DejaVu Sans"/>
              </a:rPr>
              <a:t>β</a:t>
            </a:r>
            <a:r>
              <a:rPr lang="fr-FR" sz="2600" b="1" i="1" strike="noStrike" spc="-1" dirty="0" err="1">
                <a:solidFill>
                  <a:srgbClr val="000000"/>
                </a:solidFill>
                <a:latin typeface="Georgia"/>
                <a:ea typeface="DejaVu Sans"/>
              </a:rPr>
              <a:t>έρνηση</a:t>
            </a:r>
            <a:r>
              <a:rPr lang="fr-FR" sz="2600" b="1" i="1" strike="noStrike" spc="-1" dirty="0">
                <a:solidFill>
                  <a:srgbClr val="000000"/>
                </a:solidFill>
                <a:latin typeface="Georgia"/>
                <a:ea typeface="DejaVu Sans"/>
              </a:rPr>
              <a:t> α</a:t>
            </a:r>
            <a:r>
              <a:rPr lang="fr-FR" sz="2600" b="1" i="1" strike="noStrike" spc="-1" dirty="0" err="1">
                <a:solidFill>
                  <a:srgbClr val="000000"/>
                </a:solidFill>
                <a:latin typeface="Georgia"/>
                <a:ea typeface="DejaVu Sans"/>
              </a:rPr>
              <a:t>σκεί</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τρεις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κύριες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λειτουργίες</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δι</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νεμητική</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στ</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θερο</a:t>
            </a:r>
            <a:r>
              <a:rPr lang="fr-FR" sz="2600" b="1" i="1" strike="noStrike" spc="-1" dirty="0">
                <a:solidFill>
                  <a:srgbClr val="000000"/>
                </a:solidFill>
                <a:latin typeface="Georgia"/>
                <a:ea typeface="DejaVu Sans"/>
              </a:rPr>
              <a:t>π</a:t>
            </a:r>
            <a:r>
              <a:rPr lang="fr-FR" sz="2600" b="1" i="1" strike="noStrike" spc="-1" dirty="0" err="1">
                <a:solidFill>
                  <a:srgbClr val="000000"/>
                </a:solidFill>
                <a:latin typeface="Georgia"/>
                <a:ea typeface="DejaVu Sans"/>
              </a:rPr>
              <a:t>οιητική</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κ</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ι</a:t>
            </a:r>
            <a:r>
              <a:rPr lang="fr-FR" sz="2600" b="1" i="1" strike="noStrike" spc="-1" dirty="0">
                <a:solidFill>
                  <a:srgbClr val="000000"/>
                </a:solidFill>
                <a:latin typeface="Georgia"/>
                <a:ea typeface="DejaVu Sans"/>
              </a:rPr>
              <a:t> α</a:t>
            </a:r>
            <a:r>
              <a:rPr lang="fr-FR" sz="2600" b="1" i="1" strike="noStrike" spc="-1" dirty="0" err="1">
                <a:solidFill>
                  <a:srgbClr val="000000"/>
                </a:solidFill>
                <a:latin typeface="Georgia"/>
                <a:ea typeface="DejaVu Sans"/>
              </a:rPr>
              <a:t>ν</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δι</a:t>
            </a:r>
            <a:r>
              <a:rPr lang="fr-FR" sz="2600" b="1" i="1" strike="noStrike" spc="-1" dirty="0">
                <a:solidFill>
                  <a:srgbClr val="000000"/>
                </a:solidFill>
                <a:latin typeface="Georgia"/>
                <a:ea typeface="DejaVu Sans"/>
              </a:rPr>
              <a:t>α</a:t>
            </a:r>
            <a:r>
              <a:rPr lang="fr-FR" sz="2600" b="1" i="1" strike="noStrike" spc="-1" dirty="0" err="1">
                <a:solidFill>
                  <a:srgbClr val="000000"/>
                </a:solidFill>
                <a:latin typeface="Georgia"/>
                <a:ea typeface="DejaVu Sans"/>
              </a:rPr>
              <a:t>νεμητική</a:t>
            </a:r>
            <a:r>
              <a:rPr lang="fr-FR" sz="2600" b="1" i="1" strike="noStrike" spc="-1" dirty="0">
                <a:solidFill>
                  <a:srgbClr val="000000"/>
                </a:solidFill>
                <a:latin typeface="Georgia"/>
                <a:ea typeface="DejaVu Sans"/>
              </a:rPr>
              <a:t>  </a:t>
            </a:r>
            <a:r>
              <a:rPr lang="fr-FR" sz="2600" b="1" i="1" strike="noStrike" spc="-1" dirty="0" err="1">
                <a:solidFill>
                  <a:srgbClr val="000000"/>
                </a:solidFill>
                <a:latin typeface="Georgia"/>
                <a:ea typeface="DejaVu Sans"/>
              </a:rPr>
              <a:t>λειτουργί</a:t>
            </a:r>
            <a:r>
              <a:rPr lang="fr-FR" sz="2600" b="1" i="1" strike="noStrike" spc="-1" dirty="0">
                <a:solidFill>
                  <a:srgbClr val="000000"/>
                </a:solidFill>
                <a:latin typeface="Georgia"/>
                <a:ea typeface="DejaVu Sans"/>
              </a:rPr>
              <a:t>α.</a:t>
            </a:r>
          </a:p>
          <a:p>
            <a:pPr lvl="0">
              <a:spcBef>
                <a:spcPts val="300"/>
              </a:spcBef>
              <a:buClr>
                <a:srgbClr val="08A1D9"/>
              </a:buClr>
              <a:buSzPct val="100000"/>
              <a:buFont typeface="Wingdings" pitchFamily="2"/>
              <a:buChar char=""/>
            </a:pPr>
            <a:r>
              <a:rPr lang="fr-FR" sz="2600" b="1" i="1" spc="-1" dirty="0">
                <a:solidFill>
                  <a:srgbClr val="000000"/>
                </a:solidFill>
                <a:latin typeface="Georgia"/>
              </a:rPr>
              <a:t>O </a:t>
            </a:r>
            <a:r>
              <a:rPr lang="el-GR" sz="2600" b="1" i="1" spc="-1" dirty="0">
                <a:solidFill>
                  <a:srgbClr val="000000"/>
                </a:solidFill>
                <a:latin typeface="Georgia"/>
              </a:rPr>
              <a:t>ευρωπαϊκός προϋπολογισμός είναι </a:t>
            </a:r>
            <a:r>
              <a:rPr lang="el-GR" sz="2600" b="1" i="1" u="sng" spc="-1" dirty="0">
                <a:solidFill>
                  <a:srgbClr val="000000"/>
                </a:solidFill>
                <a:latin typeface="Georgia"/>
              </a:rPr>
              <a:t>κατά μέσο όρο </a:t>
            </a:r>
            <a:r>
              <a:rPr lang="el-GR" sz="2600" b="1" i="1" spc="-1" dirty="0">
                <a:solidFill>
                  <a:srgbClr val="000000"/>
                </a:solidFill>
                <a:latin typeface="Georgia"/>
              </a:rPr>
              <a:t>γύρω στο 1% του συνολικού ΑΕΠ (αντίστοιχα 0 ομοσπονδιακός </a:t>
            </a:r>
            <a:r>
              <a:rPr lang="el-GR" sz="2600" b="1" i="1" spc="-1" dirty="0" err="1">
                <a:solidFill>
                  <a:srgbClr val="000000"/>
                </a:solidFill>
                <a:latin typeface="Georgia"/>
              </a:rPr>
              <a:t>προυπολογισμός</a:t>
            </a:r>
            <a:r>
              <a:rPr lang="el-GR" sz="2600" b="1" i="1" spc="-1" dirty="0">
                <a:solidFill>
                  <a:srgbClr val="000000"/>
                </a:solidFill>
                <a:latin typeface="Georgia"/>
              </a:rPr>
              <a:t> ΗΠΑ στο 21%). Για την εξέλιξη του προϋπολογισμού στο μακρύ χρόνο βλ. </a:t>
            </a:r>
            <a:r>
              <a:rPr lang="el-GR" sz="2600" b="1" i="1" spc="-1" dirty="0" err="1">
                <a:solidFill>
                  <a:srgbClr val="000000"/>
                </a:solidFill>
                <a:latin typeface="Georgia"/>
              </a:rPr>
              <a:t>επ</a:t>
            </a:r>
            <a:r>
              <a:rPr lang="en-US" sz="2600" b="1" i="1" spc="-1" dirty="0" err="1">
                <a:solidFill>
                  <a:srgbClr val="000000"/>
                </a:solidFill>
                <a:latin typeface="Georgia"/>
              </a:rPr>
              <a:t>ό</a:t>
            </a:r>
            <a:r>
              <a:rPr lang="el-GR" sz="2600" b="1" i="1" spc="-1" dirty="0" err="1">
                <a:solidFill>
                  <a:srgbClr val="000000"/>
                </a:solidFill>
                <a:latin typeface="Georgia"/>
              </a:rPr>
              <a:t>μενη</a:t>
            </a:r>
            <a:r>
              <a:rPr lang="el-GR" sz="2600" b="1" i="1" spc="-1" dirty="0">
                <a:solidFill>
                  <a:srgbClr val="000000"/>
                </a:solidFill>
                <a:latin typeface="Georgia"/>
              </a:rPr>
              <a:t> διαφάνεια).</a:t>
            </a:r>
            <a:endParaRPr lang="en-US" sz="2600" b="1" i="1" spc="-1" dirty="0">
              <a:solidFill>
                <a:srgbClr val="000000"/>
              </a:solidFill>
              <a:latin typeface="Georgia"/>
            </a:endParaRPr>
          </a:p>
          <a:p>
            <a:pPr lvl="0">
              <a:spcBef>
                <a:spcPts val="300"/>
              </a:spcBef>
              <a:buClr>
                <a:srgbClr val="08A1D9"/>
              </a:buClr>
              <a:buSzPct val="100000"/>
              <a:buFont typeface="Wingdings" pitchFamily="2"/>
              <a:buChar char=""/>
            </a:pPr>
            <a:r>
              <a:rPr lang="el-GR" sz="2800" dirty="0"/>
              <a:t> Το RRF </a:t>
            </a:r>
            <a:r>
              <a:rPr lang="en-US" sz="2800" dirty="0"/>
              <a:t>- </a:t>
            </a:r>
            <a:r>
              <a:rPr lang="el-GR" sz="2800" dirty="0" err="1"/>
              <a:t>Recovery</a:t>
            </a:r>
            <a:r>
              <a:rPr lang="el-GR" sz="2800" dirty="0"/>
              <a:t> and </a:t>
            </a:r>
            <a:r>
              <a:rPr lang="el-GR" sz="2800" dirty="0" err="1"/>
              <a:t>Resilience</a:t>
            </a:r>
            <a:r>
              <a:rPr lang="el-GR" sz="2800" dirty="0"/>
              <a:t> </a:t>
            </a:r>
            <a:r>
              <a:rPr lang="el-GR" sz="2800" dirty="0" err="1"/>
              <a:t>Facility</a:t>
            </a:r>
            <a:r>
              <a:rPr lang="el-GR" sz="2800" dirty="0"/>
              <a:t> (RRF), του πυρήνα του προγράμματος αποκατάστασης μετά την πανδημία </a:t>
            </a:r>
            <a:r>
              <a:rPr lang="el-GR" sz="2800" dirty="0" err="1"/>
              <a:t>NextGenerationEU</a:t>
            </a:r>
            <a:r>
              <a:rPr lang="el-GR" sz="2800" dirty="0"/>
              <a:t> </a:t>
            </a:r>
            <a:r>
              <a:rPr lang="en-US" sz="2800" dirty="0"/>
              <a:t>-</a:t>
            </a:r>
            <a:r>
              <a:rPr lang="el-GR" sz="2800" dirty="0"/>
              <a:t>NGEU</a:t>
            </a:r>
            <a:r>
              <a:rPr lang="en-US" sz="2800" dirty="0"/>
              <a:t> </a:t>
            </a:r>
            <a:r>
              <a:rPr lang="el-GR" sz="2800" dirty="0"/>
              <a:t>βρίσκεται εκτός του Πολυετούς Δημοσιονομικού Πλαισίου (ΠΔΠ, ο επταετής κύκλος προϋπολογισμού της ΕΕ) και έχει προγραμματιστεί να λήξει το 2026.</a:t>
            </a:r>
            <a:endParaRPr lang="el-GR" sz="2600" b="1" i="1" spc="-1" dirty="0">
              <a:solidFill>
                <a:srgbClr val="000000"/>
              </a:solidFill>
              <a:latin typeface="Georgia"/>
            </a:endParaRPr>
          </a:p>
          <a:p>
            <a:pPr lvl="0">
              <a:spcBef>
                <a:spcPts val="300"/>
              </a:spcBef>
              <a:buClr>
                <a:srgbClr val="08A1D9"/>
              </a:buClr>
              <a:buSzPct val="100000"/>
            </a:pPr>
            <a:endParaRPr lang="el-GR" sz="2600" b="1" i="1" spc="-1" dirty="0">
              <a:solidFill>
                <a:srgbClr val="000000"/>
              </a:solidFill>
              <a:latin typeface="Georgia"/>
            </a:endParaRPr>
          </a:p>
          <a:p>
            <a:pPr lvl="0">
              <a:spcBef>
                <a:spcPts val="300"/>
              </a:spcBef>
              <a:buClr>
                <a:srgbClr val="08A1D9"/>
              </a:buClr>
              <a:buSzPct val="100000"/>
            </a:pPr>
            <a:endParaRPr lang="fr-FR" sz="2600" b="1" dirty="0">
              <a:solidFill>
                <a:srgbClr val="000000"/>
              </a:solidFill>
              <a:latin typeface="Georgia" pitchFamily="34"/>
            </a:endParaRPr>
          </a:p>
          <a:p>
            <a:pPr lvl="0">
              <a:spcBef>
                <a:spcPts val="300"/>
              </a:spcBef>
              <a:buClr>
                <a:srgbClr val="08A1D9"/>
              </a:buClr>
              <a:buSzPct val="100000"/>
              <a:buFont typeface="Wingdings" pitchFamily="2"/>
              <a:buChar char=""/>
            </a:pPr>
            <a:r>
              <a:rPr lang="fr-FR" sz="2600" u="sng" dirty="0">
                <a:solidFill>
                  <a:srgbClr val="000000"/>
                </a:solidFill>
                <a:latin typeface="Georgia" pitchFamily="34"/>
              </a:rPr>
              <a:t> </a:t>
            </a:r>
            <a:r>
              <a:rPr lang="fr-FR" sz="2600" b="1" u="sng" dirty="0" err="1">
                <a:solidFill>
                  <a:srgbClr val="000000"/>
                </a:solidFill>
                <a:latin typeface="Georgia" pitchFamily="34"/>
              </a:rPr>
              <a:t>Η</a:t>
            </a:r>
            <a:r>
              <a:rPr lang="fr-FR" sz="2600" b="1" u="sng" dirty="0">
                <a:solidFill>
                  <a:srgbClr val="000000"/>
                </a:solidFill>
                <a:latin typeface="Georgia" pitchFamily="34"/>
              </a:rPr>
              <a:t> </a:t>
            </a:r>
            <a:r>
              <a:rPr lang="fr-FR" sz="2600" b="1" u="sng" dirty="0" err="1">
                <a:solidFill>
                  <a:srgbClr val="000000"/>
                </a:solidFill>
                <a:latin typeface="Georgia" pitchFamily="34"/>
              </a:rPr>
              <a:t>Ε</a:t>
            </a:r>
            <a:r>
              <a:rPr lang="fr-FR" sz="2600" b="1" u="sng" dirty="0">
                <a:solidFill>
                  <a:srgbClr val="000000"/>
                </a:solidFill>
                <a:latin typeface="Georgia" pitchFamily="34"/>
              </a:rPr>
              <a:t>π</a:t>
            </a:r>
            <a:r>
              <a:rPr lang="fr-FR" sz="2600" b="1" u="sng" dirty="0" err="1">
                <a:solidFill>
                  <a:srgbClr val="000000"/>
                </a:solidFill>
                <a:latin typeface="Georgia" pitchFamily="34"/>
              </a:rPr>
              <a:t>ιτρο</a:t>
            </a:r>
            <a:r>
              <a:rPr lang="fr-FR" sz="2600" b="1" u="sng" dirty="0">
                <a:solidFill>
                  <a:srgbClr val="000000"/>
                </a:solidFill>
                <a:latin typeface="Georgia" pitchFamily="34"/>
              </a:rPr>
              <a:t>π</a:t>
            </a:r>
            <a:r>
              <a:rPr lang="fr-FR" sz="2600" b="1" u="sng" dirty="0" err="1">
                <a:solidFill>
                  <a:srgbClr val="000000"/>
                </a:solidFill>
                <a:latin typeface="Georgia" pitchFamily="34"/>
              </a:rPr>
              <a:t>ή</a:t>
            </a:r>
            <a:r>
              <a:rPr lang="fr-FR" sz="2600" b="1" u="sng" dirty="0">
                <a:solidFill>
                  <a:srgbClr val="000000"/>
                </a:solidFill>
                <a:latin typeface="Georgia" pitchFamily="34"/>
              </a:rPr>
              <a:t> (</a:t>
            </a:r>
            <a:r>
              <a:rPr lang="fr-FR" sz="2600" b="1" u="sng" dirty="0" err="1">
                <a:solidFill>
                  <a:srgbClr val="000000"/>
                </a:solidFill>
                <a:latin typeface="Georgia" pitchFamily="34"/>
              </a:rPr>
              <a:t>κ</a:t>
            </a:r>
            <a:r>
              <a:rPr lang="fr-FR" sz="2600" b="1" u="sng" dirty="0">
                <a:solidFill>
                  <a:srgbClr val="000000"/>
                </a:solidFill>
                <a:latin typeface="Georgia" pitchFamily="34"/>
              </a:rPr>
              <a:t>α</a:t>
            </a:r>
            <a:r>
              <a:rPr lang="fr-FR" sz="2600" b="1" u="sng" dirty="0" err="1">
                <a:solidFill>
                  <a:srgbClr val="000000"/>
                </a:solidFill>
                <a:latin typeface="Georgia" pitchFamily="34"/>
              </a:rPr>
              <a:t>ι</a:t>
            </a:r>
            <a:r>
              <a:rPr lang="fr-FR" sz="2600" b="1" u="sng" dirty="0">
                <a:solidFill>
                  <a:srgbClr val="000000"/>
                </a:solidFill>
                <a:latin typeface="Georgia" pitchFamily="34"/>
              </a:rPr>
              <a:t> </a:t>
            </a:r>
            <a:r>
              <a:rPr lang="fr-FR" sz="2600" b="1" u="sng" dirty="0" err="1">
                <a:solidFill>
                  <a:srgbClr val="000000"/>
                </a:solidFill>
                <a:latin typeface="Georgia" pitchFamily="34"/>
              </a:rPr>
              <a:t>η</a:t>
            </a:r>
            <a:r>
              <a:rPr lang="fr-FR" sz="2600" b="1" u="sng" dirty="0">
                <a:solidFill>
                  <a:srgbClr val="000000"/>
                </a:solidFill>
                <a:latin typeface="Georgia" pitchFamily="34"/>
              </a:rPr>
              <a:t> ΕΕ) π</a:t>
            </a:r>
            <a:r>
              <a:rPr lang="fr-FR" sz="2600" b="1" u="sng" dirty="0" err="1">
                <a:solidFill>
                  <a:srgbClr val="000000"/>
                </a:solidFill>
                <a:latin typeface="Georgia" pitchFamily="34"/>
              </a:rPr>
              <a:t>ροτίμησε</a:t>
            </a:r>
            <a:r>
              <a:rPr lang="fr-FR" sz="2600" b="1" u="sng" dirty="0">
                <a:solidFill>
                  <a:srgbClr val="000000"/>
                </a:solidFill>
                <a:latin typeface="Georgia" pitchFamily="34"/>
              </a:rPr>
              <a:t> </a:t>
            </a:r>
            <a:r>
              <a:rPr lang="fr-FR" sz="2600" b="1" u="sng" dirty="0" err="1">
                <a:solidFill>
                  <a:srgbClr val="000000"/>
                </a:solidFill>
                <a:latin typeface="Georgia" pitchFamily="34"/>
              </a:rPr>
              <a:t>την</a:t>
            </a:r>
            <a:r>
              <a:rPr lang="fr-FR" sz="2600" b="1" u="sng" dirty="0">
                <a:solidFill>
                  <a:srgbClr val="000000"/>
                </a:solidFill>
                <a:latin typeface="Georgia" pitchFamily="34"/>
              </a:rPr>
              <a:t> </a:t>
            </a:r>
            <a:r>
              <a:rPr lang="fr-FR" sz="2600" b="1" u="sng" dirty="0" err="1">
                <a:solidFill>
                  <a:srgbClr val="000000"/>
                </a:solidFill>
                <a:latin typeface="Georgia" pitchFamily="34"/>
              </a:rPr>
              <a:t>εξά</a:t>
            </a:r>
            <a:r>
              <a:rPr lang="fr-FR" sz="2600" b="1" u="sng" dirty="0">
                <a:solidFill>
                  <a:srgbClr val="000000"/>
                </a:solidFill>
                <a:latin typeface="Georgia" pitchFamily="34"/>
              </a:rPr>
              <a:t>π</a:t>
            </a:r>
            <a:r>
              <a:rPr lang="fr-FR" sz="2600" b="1" u="sng" dirty="0" err="1">
                <a:solidFill>
                  <a:srgbClr val="000000"/>
                </a:solidFill>
                <a:latin typeface="Georgia" pitchFamily="34"/>
              </a:rPr>
              <a:t>λωση</a:t>
            </a:r>
            <a:r>
              <a:rPr lang="fr-FR" sz="2600" b="1" u="sng" dirty="0">
                <a:solidFill>
                  <a:srgbClr val="000000"/>
                </a:solidFill>
                <a:latin typeface="Georgia" pitchFamily="34"/>
              </a:rPr>
              <a:t> </a:t>
            </a:r>
            <a:r>
              <a:rPr lang="el-GR" sz="2600" b="1" u="sng" dirty="0">
                <a:solidFill>
                  <a:srgbClr val="000000"/>
                </a:solidFill>
                <a:latin typeface="Georgia" pitchFamily="34"/>
              </a:rPr>
              <a:t>γραφειοκρατικών </a:t>
            </a:r>
            <a:r>
              <a:rPr lang="fr-FR" sz="2600" b="1" u="sng" dirty="0" err="1">
                <a:solidFill>
                  <a:srgbClr val="000000"/>
                </a:solidFill>
                <a:latin typeface="Georgia" pitchFamily="34"/>
              </a:rPr>
              <a:t>κ</a:t>
            </a:r>
            <a:r>
              <a:rPr lang="fr-FR" sz="2600" b="1" u="sng" dirty="0">
                <a:solidFill>
                  <a:srgbClr val="000000"/>
                </a:solidFill>
                <a:latin typeface="Georgia" pitchFamily="34"/>
              </a:rPr>
              <a:t>α</a:t>
            </a:r>
            <a:r>
              <a:rPr lang="fr-FR" sz="2600" b="1" u="sng" dirty="0" err="1">
                <a:solidFill>
                  <a:srgbClr val="000000"/>
                </a:solidFill>
                <a:latin typeface="Georgia" pitchFamily="34"/>
              </a:rPr>
              <a:t>θηκόντω</a:t>
            </a:r>
            <a:r>
              <a:rPr lang="el-GR" sz="2600" b="1" u="sng" dirty="0">
                <a:solidFill>
                  <a:srgbClr val="000000"/>
                </a:solidFill>
                <a:latin typeface="Georgia" pitchFamily="34"/>
              </a:rPr>
              <a:t>ν</a:t>
            </a:r>
            <a:r>
              <a:rPr lang="fr-FR" sz="2600" b="1" u="sng" dirty="0">
                <a:solidFill>
                  <a:srgbClr val="000000"/>
                </a:solidFill>
                <a:latin typeface="Georgia" pitchFamily="34"/>
              </a:rPr>
              <a:t> </a:t>
            </a:r>
            <a:r>
              <a:rPr lang="el-GR" sz="2600" b="1" u="sng" dirty="0">
                <a:solidFill>
                  <a:srgbClr val="000000"/>
                </a:solidFill>
                <a:latin typeface="Georgia" pitchFamily="34"/>
              </a:rPr>
              <a:t>- </a:t>
            </a:r>
            <a:r>
              <a:rPr lang="el-GR" sz="2600" spc="-1" dirty="0">
                <a:solidFill>
                  <a:srgbClr val="000000"/>
                </a:solidFill>
                <a:latin typeface="Georgia"/>
                <a:ea typeface="DejaVu Sans"/>
              </a:rPr>
              <a:t>η αύξηση των διοικητικών δαπανών συνδέεται άμεσα με αυτήν την εξέλιξη, βλ. προηγούμενη διαφάνεια) -</a:t>
            </a:r>
            <a:r>
              <a:rPr lang="fr-FR" sz="2600" b="1" u="sng" dirty="0">
                <a:solidFill>
                  <a:srgbClr val="000000"/>
                </a:solidFill>
                <a:latin typeface="Georgia" pitchFamily="34"/>
              </a:rPr>
              <a:t> απ</a:t>
            </a:r>
            <a:r>
              <a:rPr lang="fr-FR" sz="2600" b="1" u="sng" dirty="0" err="1">
                <a:solidFill>
                  <a:srgbClr val="000000"/>
                </a:solidFill>
                <a:latin typeface="Georgia" pitchFamily="34"/>
              </a:rPr>
              <a:t>ό</a:t>
            </a:r>
            <a:r>
              <a:rPr lang="fr-FR" sz="2600" b="1" u="sng" dirty="0">
                <a:solidFill>
                  <a:srgbClr val="000000"/>
                </a:solidFill>
                <a:latin typeface="Georgia" pitchFamily="34"/>
              </a:rPr>
              <a:t> </a:t>
            </a:r>
            <a:r>
              <a:rPr lang="fr-FR" sz="2600" b="1" u="sng" dirty="0" err="1">
                <a:solidFill>
                  <a:srgbClr val="000000"/>
                </a:solidFill>
                <a:latin typeface="Georgia" pitchFamily="34"/>
              </a:rPr>
              <a:t>την</a:t>
            </a:r>
            <a:r>
              <a:rPr lang="fr-FR" sz="2600" b="1" u="sng" dirty="0">
                <a:solidFill>
                  <a:srgbClr val="000000"/>
                </a:solidFill>
                <a:latin typeface="Georgia" pitchFamily="34"/>
              </a:rPr>
              <a:t> </a:t>
            </a:r>
            <a:r>
              <a:rPr lang="el-GR" sz="2600" b="1" u="sng" dirty="0">
                <a:solidFill>
                  <a:srgbClr val="000000"/>
                </a:solidFill>
                <a:latin typeface="Georgia" pitchFamily="34"/>
              </a:rPr>
              <a:t>γενναία </a:t>
            </a:r>
            <a:r>
              <a:rPr lang="fr-FR" sz="2600" b="1" u="sng" dirty="0">
                <a:solidFill>
                  <a:srgbClr val="000000"/>
                </a:solidFill>
                <a:latin typeface="Georgia" pitchFamily="34"/>
              </a:rPr>
              <a:t>α</a:t>
            </a:r>
            <a:r>
              <a:rPr lang="fr-FR" sz="2600" b="1" u="sng" dirty="0" err="1">
                <a:solidFill>
                  <a:srgbClr val="000000"/>
                </a:solidFill>
                <a:latin typeface="Georgia" pitchFamily="34"/>
              </a:rPr>
              <a:t>ύξηση</a:t>
            </a:r>
            <a:r>
              <a:rPr lang="fr-FR" sz="2600" b="1" u="sng" dirty="0">
                <a:solidFill>
                  <a:srgbClr val="000000"/>
                </a:solidFill>
                <a:latin typeface="Georgia" pitchFamily="34"/>
              </a:rPr>
              <a:t> </a:t>
            </a:r>
            <a:r>
              <a:rPr lang="fr-FR" sz="2600" b="1" u="sng" dirty="0" err="1">
                <a:solidFill>
                  <a:srgbClr val="000000"/>
                </a:solidFill>
                <a:latin typeface="Georgia" pitchFamily="34"/>
              </a:rPr>
              <a:t>του</a:t>
            </a:r>
            <a:r>
              <a:rPr lang="fr-FR" sz="2600" b="1" u="sng" dirty="0">
                <a:solidFill>
                  <a:srgbClr val="000000"/>
                </a:solidFill>
                <a:latin typeface="Georgia" pitchFamily="34"/>
              </a:rPr>
              <a:t> </a:t>
            </a:r>
            <a:r>
              <a:rPr lang="fr-FR" sz="2600" b="1" u="sng" dirty="0" err="1">
                <a:solidFill>
                  <a:srgbClr val="000000"/>
                </a:solidFill>
                <a:latin typeface="Georgia" pitchFamily="34"/>
              </a:rPr>
              <a:t>ευρω</a:t>
            </a:r>
            <a:r>
              <a:rPr lang="fr-FR" sz="2600" b="1" u="sng" dirty="0">
                <a:solidFill>
                  <a:srgbClr val="000000"/>
                </a:solidFill>
                <a:latin typeface="Georgia" pitchFamily="34"/>
              </a:rPr>
              <a:t>πα</a:t>
            </a:r>
            <a:r>
              <a:rPr lang="fr-FR" sz="2600" b="1" u="sng" dirty="0" err="1">
                <a:solidFill>
                  <a:srgbClr val="000000"/>
                </a:solidFill>
                <a:latin typeface="Georgia" pitchFamily="34"/>
              </a:rPr>
              <a:t>ϊκού</a:t>
            </a:r>
            <a:r>
              <a:rPr lang="fr-FR" sz="2600" b="1" u="sng" dirty="0">
                <a:solidFill>
                  <a:srgbClr val="000000"/>
                </a:solidFill>
                <a:latin typeface="Georgia" pitchFamily="34"/>
              </a:rPr>
              <a:t> π</a:t>
            </a:r>
            <a:r>
              <a:rPr lang="fr-FR" sz="2600" b="1" u="sng" dirty="0" err="1">
                <a:solidFill>
                  <a:srgbClr val="000000"/>
                </a:solidFill>
                <a:latin typeface="Georgia" pitchFamily="34"/>
              </a:rPr>
              <a:t>ροϋ</a:t>
            </a:r>
            <a:r>
              <a:rPr lang="fr-FR" sz="2600" b="1" u="sng" dirty="0">
                <a:solidFill>
                  <a:srgbClr val="000000"/>
                </a:solidFill>
                <a:latin typeface="Georgia" pitchFamily="34"/>
              </a:rPr>
              <a:t>π</a:t>
            </a:r>
            <a:r>
              <a:rPr lang="fr-FR" sz="2600" b="1" u="sng" dirty="0" err="1">
                <a:solidFill>
                  <a:srgbClr val="000000"/>
                </a:solidFill>
                <a:latin typeface="Georgia" pitchFamily="34"/>
              </a:rPr>
              <a:t>ολογισμού</a:t>
            </a:r>
            <a:r>
              <a:rPr lang="el-GR" sz="2600" b="1" u="sng" dirty="0">
                <a:solidFill>
                  <a:srgbClr val="000000"/>
                </a:solidFill>
                <a:latin typeface="Georgia" pitchFamily="34"/>
              </a:rPr>
              <a:t> για διανεμητικές και αναδιανεμητικές πολιτικές</a:t>
            </a:r>
            <a:r>
              <a:rPr lang="fr-FR" sz="2600" b="1" u="sng" dirty="0">
                <a:solidFill>
                  <a:srgbClr val="000000"/>
                </a:solidFill>
                <a:latin typeface="Georgia" pitchFamily="34"/>
              </a:rPr>
              <a:t>.</a:t>
            </a:r>
          </a:p>
          <a:p>
            <a:pPr>
              <a:lnSpc>
                <a:spcPct val="100000"/>
              </a:lnSpc>
              <a:spcBef>
                <a:spcPts val="249"/>
              </a:spcBef>
            </a:pPr>
            <a:endParaRPr lang="fr-FR" sz="2100" b="0" strike="noStrike" spc="-1" dirty="0">
              <a:latin typeface="Arial"/>
            </a:endParaRPr>
          </a:p>
          <a:p>
            <a:pPr marL="91080">
              <a:lnSpc>
                <a:spcPct val="100000"/>
              </a:lnSpc>
              <a:spcBef>
                <a:spcPts val="249"/>
              </a:spcBef>
            </a:pPr>
            <a:endParaRPr lang="fr-FR" sz="2100" b="0" strike="noStrike" spc="-1" dirty="0">
              <a:latin typeface="Arial"/>
            </a:endParaRPr>
          </a:p>
        </p:txBody>
      </p:sp>
      <p:sp>
        <p:nvSpPr>
          <p:cNvPr id="117"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DFC4DE9B-90AB-4A2F-9953-B7A41E3478EA}" type="slidenum">
              <a:rPr lang="fr-FR" sz="1490" b="0" strike="noStrike" spc="-1">
                <a:solidFill>
                  <a:srgbClr val="FFFFFF"/>
                </a:solidFill>
                <a:latin typeface="Georgia"/>
                <a:ea typeface="DejaVu Sans"/>
              </a:rPr>
              <a:t>4</a:t>
            </a:fld>
            <a:endParaRPr lang="fr-FR" sz="149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7D472CE-77C6-8B28-F978-3491630BF6E5}"/>
              </a:ext>
            </a:extLst>
          </p:cNvPr>
          <p:cNvSpPr>
            <a:spLocks noChangeArrowheads="1"/>
          </p:cNvSpPr>
          <p:nvPr/>
        </p:nvSpPr>
        <p:spPr bwMode="auto">
          <a:xfrm>
            <a:off x="418455" y="3199481"/>
            <a:ext cx="689674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GR" sz="1100" b="1" i="1" u="sng"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Η εξέλιξη του ευρωπαϊκού προϋπολογισμού</a:t>
            </a:r>
            <a:endParaRPr kumimoji="0" lang="el-GR" altLang="en-G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GR" sz="1800" b="0" i="0" u="none" strike="noStrike" cap="none" normalizeH="0" baseline="0">
              <a:ln>
                <a:noFill/>
              </a:ln>
              <a:solidFill>
                <a:schemeClr val="tx1"/>
              </a:solidFill>
              <a:effectLst/>
              <a:latin typeface="Arial" panose="020B0604020202020204" pitchFamily="34" charset="0"/>
            </a:endParaRPr>
          </a:p>
        </p:txBody>
      </p:sp>
      <p:pic>
        <p:nvPicPr>
          <p:cNvPr id="1025" name="Picture 4">
            <a:extLst>
              <a:ext uri="{FF2B5EF4-FFF2-40B4-BE49-F238E27FC236}">
                <a16:creationId xmlns:a16="http://schemas.microsoft.com/office/drawing/2014/main" id="{12563CF2-70A1-8C78-5C71-8ABD23779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4" y="233038"/>
            <a:ext cx="9066509" cy="58974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476411C-39B9-1B9A-521C-978880C7A396}"/>
              </a:ext>
            </a:extLst>
          </p:cNvPr>
          <p:cNvSpPr>
            <a:spLocks noChangeArrowheads="1"/>
          </p:cNvSpPr>
          <p:nvPr/>
        </p:nvSpPr>
        <p:spPr bwMode="auto">
          <a:xfrm>
            <a:off x="418455" y="6680306"/>
            <a:ext cx="68967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*1958-1977 </a:t>
            </a:r>
            <a:r>
              <a:rPr kumimoji="0" lang="el-GR" altLang="en-GR" sz="9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εκατομ</a:t>
            </a: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UA</a:t>
            </a: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1978-1999 </a:t>
            </a:r>
            <a:r>
              <a:rPr kumimoji="0" lang="el-GR" altLang="en-GR" sz="9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εκατομ</a:t>
            </a: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ECU</a:t>
            </a: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2000-2020 </a:t>
            </a:r>
            <a:r>
              <a:rPr kumimoji="0" lang="el-GR" altLang="en-GR" sz="9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εκατομ</a:t>
            </a:r>
            <a:r>
              <a:rPr kumimoji="0" lang="el-GR"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EUR</a:t>
            </a:r>
            <a:endParaRPr kumimoji="0" lang="en-US" altLang="en-G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Στοιχεί</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γι</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έτη</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2000-2020: EU spending and revenue - Data 2000-2020 (</a:t>
            </a:r>
            <a:r>
              <a:rPr kumimoji="0" lang="en-US"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https://ec.europa.eu/info/strategy/eu-budget/long-term-eu-budget/2014-2020/spending-and-revenue_el</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Στοιχεί</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γι</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τ</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 </a:t>
            </a:r>
            <a:r>
              <a:rPr kumimoji="0" lang="en-US" altLang="en-GR" sz="9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έτη</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1958-1999: EU budget 2008 Financial Report, Annex 2 (</a:t>
            </a:r>
            <a:r>
              <a:rPr kumimoji="0" lang="en-US" altLang="en-GR" sz="9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https://ec.europa.eu/info/sites/default/files/about_the_european_commission/eu_budget/fin_report_08_en.pdf</a:t>
            </a:r>
            <a:r>
              <a:rPr kumimoji="0" lang="en-US" altLang="en-GR" sz="9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G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701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504000" y="405360"/>
            <a:ext cx="9071640" cy="11592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fr-FR" sz="3309" b="1" strike="noStrike" spc="-1">
                <a:solidFill>
                  <a:srgbClr val="434342"/>
                </a:solidFill>
                <a:latin typeface="Trebuchet MS"/>
                <a:ea typeface="DejaVu Sans"/>
              </a:rPr>
              <a:t>Η ανάπτυξη ενός ευρωπαϊκού ρυθμιστικού ‘κράτους’: Οι τρεις μεγάλες αλλαγές</a:t>
            </a:r>
            <a:endParaRPr lang="fr-FR" sz="3309" b="0" strike="noStrike" spc="-1">
              <a:latin typeface="Arial"/>
            </a:endParaRPr>
          </a:p>
        </p:txBody>
      </p:sp>
      <p:sp>
        <p:nvSpPr>
          <p:cNvPr id="146" name="CustomShape 2"/>
          <p:cNvSpPr/>
          <p:nvPr/>
        </p:nvSpPr>
        <p:spPr>
          <a:xfrm>
            <a:off x="504000" y="1968120"/>
            <a:ext cx="9071640" cy="52779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302400" indent="-210600">
              <a:lnSpc>
                <a:spcPct val="100000"/>
              </a:lnSpc>
              <a:spcBef>
                <a:spcPts val="249"/>
              </a:spcBef>
              <a:buClr>
                <a:srgbClr val="08A1D9"/>
              </a:buClr>
              <a:buFont typeface="Wingdings" charset="2"/>
              <a:buChar char=""/>
            </a:pPr>
            <a:r>
              <a:rPr lang="fr-FR" sz="2320" b="0" strike="noStrike" spc="-1" dirty="0">
                <a:solidFill>
                  <a:srgbClr val="000000"/>
                </a:solidFill>
                <a:latin typeface="Georgia"/>
                <a:ea typeface="DejaVu Sans"/>
              </a:rPr>
              <a:t>H </a:t>
            </a:r>
            <a:r>
              <a:rPr lang="fr-FR" sz="2320" b="0" strike="noStrike" spc="-1" dirty="0" err="1">
                <a:solidFill>
                  <a:srgbClr val="000000"/>
                </a:solidFill>
                <a:latin typeface="Georgia"/>
                <a:ea typeface="DejaVu Sans"/>
              </a:rPr>
              <a:t>ιδιωτικο</a:t>
            </a:r>
            <a:r>
              <a:rPr lang="fr-FR" sz="2320" b="0" strike="noStrike" spc="-1" dirty="0">
                <a:solidFill>
                  <a:srgbClr val="000000"/>
                </a:solidFill>
                <a:latin typeface="Georgia"/>
                <a:ea typeface="DejaVu Sans"/>
              </a:rPr>
              <a:t>π</a:t>
            </a:r>
            <a:r>
              <a:rPr lang="fr-FR" sz="2320" b="0" strike="noStrike" spc="-1" dirty="0" err="1">
                <a:solidFill>
                  <a:srgbClr val="000000"/>
                </a:solidFill>
                <a:latin typeface="Georgia"/>
                <a:ea typeface="DejaVu Sans"/>
              </a:rPr>
              <a:t>οίηση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των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δρ</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στηριοτήτων</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ου</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είχ</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ν</a:t>
            </a:r>
            <a:r>
              <a:rPr lang="fr-FR" sz="2320" b="0" strike="noStrike" spc="-1" dirty="0">
                <a:solidFill>
                  <a:srgbClr val="000000"/>
                </a:solidFill>
                <a:latin typeface="Georgia"/>
                <a:ea typeface="DejaVu Sans"/>
              </a:rPr>
              <a:t> α</a:t>
            </a:r>
            <a:r>
              <a:rPr lang="fr-FR" sz="2320" b="0" strike="noStrike" spc="-1" dirty="0" err="1">
                <a:solidFill>
                  <a:srgbClr val="000000"/>
                </a:solidFill>
                <a:latin typeface="Georgia"/>
                <a:ea typeface="DejaVu Sans"/>
              </a:rPr>
              <a:t>ν</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ληφθεί</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στο</a:t>
            </a:r>
            <a:r>
              <a:rPr lang="fr-FR" sz="2320" b="0" strike="noStrike" spc="-1" dirty="0">
                <a:solidFill>
                  <a:srgbClr val="000000"/>
                </a:solidFill>
                <a:latin typeface="Georgia"/>
                <a:ea typeface="DejaVu Sans"/>
              </a:rPr>
              <a:t> πα</a:t>
            </a:r>
            <a:r>
              <a:rPr lang="fr-FR" sz="2320" b="0" strike="noStrike" spc="-1" dirty="0" err="1">
                <a:solidFill>
                  <a:srgbClr val="000000"/>
                </a:solidFill>
                <a:latin typeface="Georgia"/>
                <a:ea typeface="DejaVu Sans"/>
              </a:rPr>
              <a:t>ρελθόν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ως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μέρος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της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κρ</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τικής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ιδιοκτησί</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ς</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χ</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υ</a:t>
            </a:r>
            <a:r>
              <a:rPr lang="fr-FR" sz="2320" b="0" strike="noStrike" spc="-1" dirty="0">
                <a:solidFill>
                  <a:srgbClr val="000000"/>
                </a:solidFill>
                <a:latin typeface="Georgia"/>
                <a:ea typeface="DejaVu Sans"/>
              </a:rPr>
              <a:t>π</a:t>
            </a:r>
            <a:r>
              <a:rPr lang="fr-FR" sz="2320" b="0" strike="noStrike" spc="-1" dirty="0" err="1">
                <a:solidFill>
                  <a:srgbClr val="000000"/>
                </a:solidFill>
                <a:latin typeface="Georgia"/>
                <a:ea typeface="DejaVu Sans"/>
              </a:rPr>
              <a:t>οδομές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ενέργει</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ς</a:t>
            </a:r>
            <a:r>
              <a:rPr lang="fr-FR" sz="2320" b="0" strike="noStrike" spc="-1" dirty="0">
                <a:solidFill>
                  <a:srgbClr val="000000"/>
                </a:solidFill>
                <a:latin typeface="Georgia"/>
                <a:ea typeface="DejaVu Sans"/>
              </a:rPr>
              <a:t>).</a:t>
            </a:r>
            <a:endParaRPr lang="fr-FR" sz="2320" b="0" strike="noStrike" spc="-1" dirty="0">
              <a:latin typeface="Arial"/>
            </a:endParaRPr>
          </a:p>
          <a:p>
            <a:pPr>
              <a:lnSpc>
                <a:spcPct val="100000"/>
              </a:lnSpc>
              <a:spcBef>
                <a:spcPts val="249"/>
              </a:spcBef>
            </a:pPr>
            <a:endParaRPr lang="fr-FR" sz="2320" b="0" strike="noStrike" spc="-1" dirty="0">
              <a:latin typeface="Arial"/>
            </a:endParaRPr>
          </a:p>
          <a:p>
            <a:pPr marL="302400" indent="-210600">
              <a:lnSpc>
                <a:spcPct val="100000"/>
              </a:lnSpc>
              <a:spcBef>
                <a:spcPts val="249"/>
              </a:spcBef>
              <a:buClr>
                <a:srgbClr val="08A1D9"/>
              </a:buClr>
              <a:buFont typeface="Wingdings" charset="2"/>
              <a:buChar char=""/>
            </a:pPr>
            <a:r>
              <a:rPr lang="fr-FR" sz="2320" b="0" strike="noStrike" spc="-1" dirty="0">
                <a:solidFill>
                  <a:srgbClr val="000000"/>
                </a:solidFill>
                <a:latin typeface="Georgia"/>
                <a:ea typeface="DejaVu Sans"/>
              </a:rPr>
              <a:t>H </a:t>
            </a:r>
            <a:r>
              <a:rPr lang="fr-FR" sz="2320" b="0" strike="noStrike" spc="-1" dirty="0" err="1">
                <a:solidFill>
                  <a:srgbClr val="000000"/>
                </a:solidFill>
                <a:latin typeface="Georgia"/>
                <a:ea typeface="DejaVu Sans"/>
              </a:rPr>
              <a:t>εμφάνιση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οιονεί</a:t>
            </a:r>
            <a:r>
              <a:rPr lang="fr-FR" sz="2320" b="0" strike="noStrike" spc="-1" dirty="0">
                <a:solidFill>
                  <a:srgbClr val="000000"/>
                </a:solidFill>
                <a:latin typeface="Georgia"/>
                <a:ea typeface="DejaVu Sans"/>
              </a:rPr>
              <a:t> α</a:t>
            </a:r>
            <a:r>
              <a:rPr lang="fr-FR" sz="2320" b="0" strike="noStrike" spc="-1" dirty="0" err="1">
                <a:solidFill>
                  <a:srgbClr val="000000"/>
                </a:solidFill>
                <a:latin typeface="Georgia"/>
                <a:ea typeface="DejaVu Sans"/>
              </a:rPr>
              <a:t>υτόνομων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οργ</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νισμών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με</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οιονεί</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νομοθετικές</a:t>
            </a:r>
            <a:r>
              <a:rPr lang="fr-FR" sz="2320" b="0" strike="noStrike" spc="-1" dirty="0">
                <a:solidFill>
                  <a:srgbClr val="000000"/>
                </a:solidFill>
                <a:latin typeface="Georgia"/>
                <a:ea typeface="DejaVu Sans"/>
              </a:rPr>
              <a:t> α</a:t>
            </a:r>
            <a:r>
              <a:rPr lang="fr-FR" sz="2320" b="0" strike="noStrike" spc="-1" dirty="0" err="1">
                <a:solidFill>
                  <a:srgbClr val="000000"/>
                </a:solidFill>
                <a:latin typeface="Georgia"/>
                <a:ea typeface="DejaVu Sans"/>
              </a:rPr>
              <a:t>ρμοδιότητες</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ου</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είν</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ι</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υ</a:t>
            </a:r>
            <a:r>
              <a:rPr lang="fr-FR" sz="2320" b="0" strike="noStrike" spc="-1" dirty="0">
                <a:solidFill>
                  <a:srgbClr val="000000"/>
                </a:solidFill>
                <a:latin typeface="Georgia"/>
                <a:ea typeface="DejaVu Sans"/>
              </a:rPr>
              <a:t>π</a:t>
            </a:r>
            <a:r>
              <a:rPr lang="fr-FR" sz="2320" b="0" strike="noStrike" spc="-1" dirty="0" err="1">
                <a:solidFill>
                  <a:srgbClr val="000000"/>
                </a:solidFill>
                <a:latin typeface="Georgia"/>
                <a:ea typeface="DejaVu Sans"/>
              </a:rPr>
              <a:t>εύθυνοι</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γι</a:t>
            </a:r>
            <a:r>
              <a:rPr lang="fr-FR" sz="2320" b="0" strike="noStrike" spc="-1" dirty="0">
                <a:solidFill>
                  <a:srgbClr val="000000"/>
                </a:solidFill>
                <a:latin typeface="Georgia"/>
                <a:ea typeface="DejaVu Sans"/>
              </a:rPr>
              <a:t>α </a:t>
            </a:r>
            <a:r>
              <a:rPr lang="fr-FR" sz="2320" b="0" strike="noStrike" spc="-1" dirty="0" err="1">
                <a:solidFill>
                  <a:srgbClr val="000000"/>
                </a:solidFill>
                <a:latin typeface="Georgia"/>
                <a:ea typeface="DejaVu Sans"/>
              </a:rPr>
              <a:t>την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οικονομική</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ρύθμιση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των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ιδιωτικών</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οιημένων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δρ</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στηριοτήτων</a:t>
            </a:r>
            <a:r>
              <a:rPr lang="fr-FR" sz="2320" b="0" strike="noStrike" spc="-1" dirty="0">
                <a:solidFill>
                  <a:srgbClr val="000000"/>
                </a:solidFill>
                <a:latin typeface="Georgia"/>
                <a:ea typeface="DejaVu Sans"/>
              </a:rPr>
              <a:t> (non-</a:t>
            </a:r>
            <a:r>
              <a:rPr lang="fr-FR" sz="2320" b="0" strike="noStrike" spc="-1" dirty="0" err="1">
                <a:solidFill>
                  <a:srgbClr val="000000"/>
                </a:solidFill>
                <a:latin typeface="Georgia"/>
                <a:ea typeface="DejaVu Sans"/>
              </a:rPr>
              <a:t>majoritarian</a:t>
            </a:r>
            <a:r>
              <a:rPr lang="fr-FR" sz="2320" b="0" strike="noStrike" spc="-1" dirty="0">
                <a:solidFill>
                  <a:srgbClr val="000000"/>
                </a:solidFill>
                <a:latin typeface="Georgia"/>
                <a:ea typeface="DejaVu Sans"/>
              </a:rPr>
              <a:t> institutions)</a:t>
            </a:r>
            <a:r>
              <a:rPr lang="el-GR" sz="2320" b="0" strike="noStrike" spc="-1" dirty="0">
                <a:solidFill>
                  <a:srgbClr val="000000"/>
                </a:solidFill>
                <a:latin typeface="Georgia"/>
                <a:ea typeface="DejaVu Sans"/>
              </a:rPr>
              <a:t>.</a:t>
            </a:r>
            <a:endParaRPr lang="fr-FR" sz="2320" b="0" strike="noStrike" spc="-1" dirty="0">
              <a:latin typeface="Arial"/>
            </a:endParaRPr>
          </a:p>
          <a:p>
            <a:pPr marL="91080">
              <a:lnSpc>
                <a:spcPct val="100000"/>
              </a:lnSpc>
              <a:spcBef>
                <a:spcPts val="249"/>
              </a:spcBef>
            </a:pPr>
            <a:endParaRPr lang="fr-FR" sz="2320" b="0" strike="noStrike" spc="-1" dirty="0">
              <a:latin typeface="Arial"/>
            </a:endParaRPr>
          </a:p>
          <a:p>
            <a:pPr marL="302400" indent="-210600">
              <a:lnSpc>
                <a:spcPct val="100000"/>
              </a:lnSpc>
              <a:spcBef>
                <a:spcPts val="249"/>
              </a:spcBef>
              <a:buClr>
                <a:srgbClr val="08A1D9"/>
              </a:buClr>
              <a:buFont typeface="Wingdings" charset="2"/>
              <a:buChar char=""/>
            </a:pPr>
            <a:r>
              <a:rPr lang="fr-FR" sz="2320" b="0" strike="noStrike" spc="-1" dirty="0">
                <a:solidFill>
                  <a:srgbClr val="000000"/>
                </a:solidFill>
                <a:latin typeface="Georgia"/>
                <a:ea typeface="DejaVu Sans"/>
              </a:rPr>
              <a:t>H </a:t>
            </a:r>
            <a:r>
              <a:rPr lang="fr-FR" sz="2320" b="0" strike="noStrike" spc="-1" dirty="0" err="1">
                <a:solidFill>
                  <a:srgbClr val="000000"/>
                </a:solidFill>
                <a:latin typeface="Georgia"/>
                <a:ea typeface="DejaVu Sans"/>
              </a:rPr>
              <a:t>τυ</a:t>
            </a:r>
            <a:r>
              <a:rPr lang="fr-FR" sz="2320" b="0" strike="noStrike" spc="-1" dirty="0">
                <a:solidFill>
                  <a:srgbClr val="000000"/>
                </a:solidFill>
                <a:latin typeface="Georgia"/>
                <a:ea typeface="DejaVu Sans"/>
              </a:rPr>
              <a:t>π</a:t>
            </a:r>
            <a:r>
              <a:rPr lang="fr-FR" sz="2320" b="0" strike="noStrike" spc="-1" dirty="0" err="1">
                <a:solidFill>
                  <a:srgbClr val="000000"/>
                </a:solidFill>
                <a:latin typeface="Georgia"/>
                <a:ea typeface="DejaVu Sans"/>
              </a:rPr>
              <a:t>ο</a:t>
            </a:r>
            <a:r>
              <a:rPr lang="fr-FR" sz="2320" b="0" strike="noStrike" spc="-1" dirty="0">
                <a:solidFill>
                  <a:srgbClr val="000000"/>
                </a:solidFill>
                <a:latin typeface="Georgia"/>
                <a:ea typeface="DejaVu Sans"/>
              </a:rPr>
              <a:t>π</a:t>
            </a:r>
            <a:r>
              <a:rPr lang="fr-FR" sz="2320" b="0" strike="noStrike" spc="-1" dirty="0" err="1">
                <a:solidFill>
                  <a:srgbClr val="000000"/>
                </a:solidFill>
                <a:latin typeface="Georgia"/>
                <a:ea typeface="DejaVu Sans"/>
              </a:rPr>
              <a:t>οίηση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κ</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ι</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σύν</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ψη</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συμ</a:t>
            </a:r>
            <a:r>
              <a:rPr lang="fr-FR" sz="2320" b="0" strike="noStrike" spc="-1" dirty="0">
                <a:solidFill>
                  <a:srgbClr val="000000"/>
                </a:solidFill>
                <a:latin typeface="Georgia"/>
                <a:ea typeface="DejaVu Sans"/>
              </a:rPr>
              <a:t>β</a:t>
            </a:r>
            <a:r>
              <a:rPr lang="fr-FR" sz="2320" b="0" strike="noStrike" spc="-1" dirty="0" err="1">
                <a:solidFill>
                  <a:srgbClr val="000000"/>
                </a:solidFill>
                <a:latin typeface="Georgia"/>
                <a:ea typeface="DejaVu Sans"/>
              </a:rPr>
              <a:t>άσεων</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στις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σχέσεις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εντός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του</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τομέ</a:t>
            </a:r>
            <a:r>
              <a:rPr lang="fr-FR" sz="2320" b="0" strike="noStrike" spc="-1" dirty="0">
                <a:solidFill>
                  <a:srgbClr val="000000"/>
                </a:solidFill>
                <a:latin typeface="Georgia"/>
                <a:ea typeface="DejaVu Sans"/>
              </a:rPr>
              <a:t>α </a:t>
            </a:r>
            <a:r>
              <a:rPr lang="fr-FR" sz="2320" b="0" strike="noStrike" spc="-1" dirty="0" err="1">
                <a:solidFill>
                  <a:srgbClr val="000000"/>
                </a:solidFill>
                <a:latin typeface="Georgia"/>
                <a:ea typeface="DejaVu Sans"/>
              </a:rPr>
              <a:t>της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ρυθμιζόμενης</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ολιτικής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Το</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φ</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ινόμενο</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της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κ</a:t>
            </a:r>
            <a:r>
              <a:rPr lang="fr-FR" sz="2320" b="0" strike="noStrike" spc="-1" dirty="0">
                <a:solidFill>
                  <a:srgbClr val="000000"/>
                </a:solidFill>
                <a:latin typeface="Georgia"/>
                <a:ea typeface="DejaVu Sans"/>
              </a:rPr>
              <a:t>α</a:t>
            </a:r>
            <a:r>
              <a:rPr lang="fr-FR" sz="2320" b="0" strike="noStrike" spc="-1" dirty="0" err="1">
                <a:solidFill>
                  <a:srgbClr val="000000"/>
                </a:solidFill>
                <a:latin typeface="Georgia"/>
                <a:ea typeface="DejaVu Sans"/>
              </a:rPr>
              <a:t>τάτμησης</a:t>
            </a:r>
            <a:r>
              <a:rPr lang="fr-FR" sz="2320" b="0" strike="noStrike" spc="-1" dirty="0">
                <a:solidFill>
                  <a:srgbClr val="000000"/>
                </a:solidFill>
                <a:latin typeface="Georgia"/>
                <a:ea typeface="DejaVu Sans"/>
              </a:rPr>
              <a:t> (segmentation) </a:t>
            </a:r>
            <a:r>
              <a:rPr lang="fr-FR" sz="2320" b="0" strike="noStrike" spc="-1" dirty="0" err="1">
                <a:solidFill>
                  <a:srgbClr val="000000"/>
                </a:solidFill>
                <a:latin typeface="Georgia"/>
                <a:ea typeface="DejaVu Sans"/>
              </a:rPr>
              <a:t>της</a:t>
            </a:r>
            <a:r>
              <a:rPr lang="fr-FR" sz="2320" b="0" strike="noStrike" spc="-1" dirty="0">
                <a:solidFill>
                  <a:srgbClr val="000000"/>
                </a:solidFill>
                <a:latin typeface="Georgia"/>
                <a:ea typeface="DejaVu Sans"/>
              </a:rPr>
              <a:t> </a:t>
            </a:r>
            <a:r>
              <a:rPr lang="fr-FR" sz="2320" b="0" strike="noStrike" spc="-1" dirty="0" err="1">
                <a:solidFill>
                  <a:srgbClr val="000000"/>
                </a:solidFill>
                <a:latin typeface="Georgia"/>
                <a:ea typeface="DejaVu Sans"/>
              </a:rPr>
              <a:t>ευρω</a:t>
            </a:r>
            <a:r>
              <a:rPr lang="fr-FR" sz="2320" b="0" strike="noStrike" spc="-1" dirty="0">
                <a:solidFill>
                  <a:srgbClr val="000000"/>
                </a:solidFill>
                <a:latin typeface="Georgia"/>
                <a:ea typeface="DejaVu Sans"/>
              </a:rPr>
              <a:t>πα</a:t>
            </a:r>
            <a:r>
              <a:rPr lang="fr-FR" sz="2320" b="0" strike="noStrike" spc="-1" dirty="0" err="1">
                <a:solidFill>
                  <a:srgbClr val="000000"/>
                </a:solidFill>
                <a:latin typeface="Georgia"/>
                <a:ea typeface="DejaVu Sans"/>
              </a:rPr>
              <a:t>ϊκής</a:t>
            </a:r>
            <a:r>
              <a:rPr lang="fr-FR" sz="2320" b="0" strike="noStrike" spc="-1" dirty="0">
                <a:solidFill>
                  <a:srgbClr val="000000"/>
                </a:solidFill>
                <a:latin typeface="Georgia"/>
                <a:ea typeface="DejaVu Sans"/>
              </a:rPr>
              <a:t> π</a:t>
            </a:r>
            <a:r>
              <a:rPr lang="fr-FR" sz="2320" b="0" strike="noStrike" spc="-1" dirty="0" err="1">
                <a:solidFill>
                  <a:srgbClr val="000000"/>
                </a:solidFill>
                <a:latin typeface="Georgia"/>
                <a:ea typeface="DejaVu Sans"/>
              </a:rPr>
              <a:t>ολιτικής</a:t>
            </a:r>
            <a:r>
              <a:rPr lang="fr-FR" sz="2320" b="0" strike="noStrike" spc="-1" dirty="0">
                <a:solidFill>
                  <a:srgbClr val="000000"/>
                </a:solidFill>
                <a:latin typeface="Georgia"/>
                <a:ea typeface="DejaVu Sans"/>
              </a:rPr>
              <a:t>.</a:t>
            </a:r>
            <a:endParaRPr lang="fr-FR" sz="2320" b="0" strike="noStrike" spc="-1" dirty="0">
              <a:latin typeface="Arial"/>
            </a:endParaRPr>
          </a:p>
        </p:txBody>
      </p:sp>
      <p:sp>
        <p:nvSpPr>
          <p:cNvPr id="147"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380004C-372F-4333-852F-4E4027E5FCBC}" type="slidenum">
              <a:rPr lang="fr-FR" sz="1490" b="0" strike="noStrike" spc="-1">
                <a:solidFill>
                  <a:srgbClr val="FFFFFF"/>
                </a:solidFill>
                <a:latin typeface="Georgia"/>
                <a:ea typeface="DejaVu Sans"/>
              </a:rPr>
              <a:t>6</a:t>
            </a:fld>
            <a:endParaRPr lang="fr-FR" sz="149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25880" y="542520"/>
            <a:ext cx="9071640" cy="6361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lnSpcReduction="10000"/>
          </a:bodyPr>
          <a:lstStyle/>
          <a:p>
            <a:pPr>
              <a:lnSpc>
                <a:spcPct val="100000"/>
              </a:lnSpc>
            </a:pPr>
            <a:r>
              <a:rPr lang="fr-FR" sz="2300" b="0" strike="noStrike" spc="-1">
                <a:solidFill>
                  <a:srgbClr val="000000"/>
                </a:solidFill>
                <a:latin typeface="Arial"/>
                <a:ea typeface="DejaVu Sans"/>
              </a:rPr>
              <a:t>Η ρυθμιστική μεταρρύθμιση στην Ευρώπη (μετά το 1970) 1/</a:t>
            </a:r>
            <a:br/>
            <a:r>
              <a:rPr lang="fr-FR" sz="1600" b="1" strike="noStrike" spc="-1">
                <a:solidFill>
                  <a:srgbClr val="000000"/>
                </a:solidFill>
                <a:latin typeface="Arial"/>
                <a:ea typeface="DejaVu Sans"/>
              </a:rPr>
              <a:t> </a:t>
            </a:r>
            <a:endParaRPr lang="fr-FR" sz="1600" b="0" strike="noStrike" spc="-1">
              <a:latin typeface="Arial"/>
            </a:endParaRPr>
          </a:p>
        </p:txBody>
      </p:sp>
      <p:sp>
        <p:nvSpPr>
          <p:cNvPr id="121" name="CustomShape 2"/>
          <p:cNvSpPr/>
          <p:nvPr/>
        </p:nvSpPr>
        <p:spPr>
          <a:xfrm>
            <a:off x="504000" y="1316520"/>
            <a:ext cx="9071640" cy="520272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241920">
              <a:lnSpc>
                <a:spcPct val="80000"/>
              </a:lnSpc>
              <a:spcBef>
                <a:spcPts val="249"/>
              </a:spcBef>
            </a:pPr>
            <a:r>
              <a:rPr lang="fr-FR" sz="1800" b="1" strike="noStrike" spc="-1" dirty="0" err="1">
                <a:solidFill>
                  <a:srgbClr val="000000"/>
                </a:solidFill>
                <a:latin typeface="Georgia"/>
                <a:ea typeface="DejaVu Sans"/>
              </a:rPr>
              <a:t>Οι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μέθοδοι</a:t>
            </a:r>
            <a:r>
              <a:rPr lang="fr-FR" sz="1800" b="1" strike="noStrike" spc="-1" dirty="0">
                <a:solidFill>
                  <a:srgbClr val="000000"/>
                </a:solidFill>
                <a:latin typeface="Georgia"/>
                <a:ea typeface="DejaVu Sans"/>
              </a:rPr>
              <a:t> α</a:t>
            </a:r>
            <a:r>
              <a:rPr lang="fr-FR" sz="1800" b="1" strike="noStrike" spc="-1" dirty="0" err="1">
                <a:solidFill>
                  <a:srgbClr val="000000"/>
                </a:solidFill>
                <a:latin typeface="Georgia"/>
                <a:ea typeface="DejaVu Sans"/>
              </a:rPr>
              <a:t>νά</a:t>
            </a:r>
            <a:r>
              <a:rPr lang="fr-FR" sz="1800" b="1" strike="noStrike" spc="-1" dirty="0">
                <a:solidFill>
                  <a:srgbClr val="000000"/>
                </a:solidFill>
                <a:latin typeface="Georgia"/>
                <a:ea typeface="DejaVu Sans"/>
              </a:rPr>
              <a:t>π</a:t>
            </a:r>
            <a:r>
              <a:rPr lang="fr-FR" sz="1800" b="1" strike="noStrike" spc="-1" dirty="0" err="1">
                <a:solidFill>
                  <a:srgbClr val="000000"/>
                </a:solidFill>
                <a:latin typeface="Georgia"/>
                <a:ea typeface="DejaVu Sans"/>
              </a:rPr>
              <a:t>τυξης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της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ενι</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ί</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ς</a:t>
            </a:r>
            <a:r>
              <a:rPr lang="fr-FR" sz="1800" b="1" strike="noStrike" spc="-1" dirty="0">
                <a:solidFill>
                  <a:srgbClr val="000000"/>
                </a:solidFill>
                <a:latin typeface="Georgia"/>
                <a:ea typeface="DejaVu Sans"/>
              </a:rPr>
              <a:t> α</a:t>
            </a:r>
            <a:r>
              <a:rPr lang="fr-FR" sz="1800" b="1" strike="noStrike" spc="-1" dirty="0" err="1">
                <a:solidFill>
                  <a:srgbClr val="000000"/>
                </a:solidFill>
                <a:latin typeface="Georgia"/>
                <a:ea typeface="DejaVu Sans"/>
              </a:rPr>
              <a:t>γοράς</a:t>
            </a:r>
            <a:r>
              <a:rPr lang="fr-FR" sz="1800" b="1" strike="noStrike" spc="-1" dirty="0">
                <a:solidFill>
                  <a:srgbClr val="000000"/>
                </a:solidFill>
                <a:latin typeface="Georgia"/>
                <a:ea typeface="DejaVu Sans"/>
              </a:rPr>
              <a:t>:</a:t>
            </a:r>
            <a:endParaRPr lang="fr-FR" sz="1800" b="0" strike="noStrike" spc="-1" dirty="0">
              <a:latin typeface="Arial"/>
            </a:endParaRPr>
          </a:p>
          <a:p>
            <a:pPr marL="242280">
              <a:lnSpc>
                <a:spcPct val="80000"/>
              </a:lnSpc>
              <a:spcBef>
                <a:spcPts val="249"/>
              </a:spcBef>
            </a:pPr>
            <a:r>
              <a:rPr lang="fr-FR" sz="1800" b="1" strike="noStrike" spc="-1" dirty="0">
                <a:solidFill>
                  <a:srgbClr val="000000"/>
                </a:solidFill>
                <a:latin typeface="Georgia"/>
                <a:ea typeface="DejaVu Sans"/>
              </a:rPr>
              <a:t>1. </a:t>
            </a:r>
            <a:r>
              <a:rPr lang="fr-FR" sz="1800" b="1" strike="noStrike" spc="-1" dirty="0" err="1">
                <a:solidFill>
                  <a:srgbClr val="000000"/>
                </a:solidFill>
                <a:latin typeface="Georgia"/>
                <a:ea typeface="DejaVu Sans"/>
              </a:rPr>
              <a:t>Εν</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ρμόνιση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τεχνικών</a:t>
            </a:r>
            <a:r>
              <a:rPr lang="fr-FR" sz="1800" b="0" strike="noStrike" spc="-1" dirty="0">
                <a:solidFill>
                  <a:srgbClr val="000000"/>
                </a:solidFill>
                <a:latin typeface="Georgia"/>
                <a:ea typeface="DejaVu Sans"/>
              </a:rPr>
              <a:t> π</a:t>
            </a:r>
            <a:r>
              <a:rPr lang="fr-FR" sz="1800" b="0" strike="noStrike" spc="-1" dirty="0" err="1">
                <a:solidFill>
                  <a:srgbClr val="000000"/>
                </a:solidFill>
                <a:latin typeface="Georgia"/>
                <a:ea typeface="DejaVu Sans"/>
              </a:rPr>
              <a:t>ροτύ</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ων</a:t>
            </a:r>
            <a:r>
              <a:rPr lang="fr-FR" sz="1800" b="0" strike="noStrike" spc="-1" dirty="0">
                <a:solidFill>
                  <a:srgbClr val="000000"/>
                </a:solidFill>
                <a:latin typeface="Georgia"/>
                <a:ea typeface="DejaVu Sans"/>
              </a:rPr>
              <a:t> (ex ante </a:t>
            </a:r>
            <a:r>
              <a:rPr lang="fr-FR" sz="1800" b="0" strike="noStrike" spc="-1" dirty="0" err="1">
                <a:solidFill>
                  <a:srgbClr val="000000"/>
                </a:solidFill>
                <a:latin typeface="Georgia"/>
                <a:ea typeface="DejaVu Sans"/>
              </a:rPr>
              <a:t>harmonization</a:t>
            </a:r>
            <a:r>
              <a:rPr lang="fr-FR" sz="1800" b="0" strike="noStrike" spc="-1" dirty="0">
                <a:solidFill>
                  <a:srgbClr val="000000"/>
                </a:solidFill>
                <a:latin typeface="Georgia"/>
                <a:ea typeface="DejaVu Sans"/>
              </a:rPr>
              <a:t> of national </a:t>
            </a:r>
            <a:r>
              <a:rPr lang="fr-FR" sz="1800" b="0" strike="noStrike" spc="-1" dirty="0" err="1">
                <a:solidFill>
                  <a:srgbClr val="000000"/>
                </a:solidFill>
                <a:latin typeface="Georgia"/>
                <a:ea typeface="DejaVu Sans"/>
              </a:rPr>
              <a:t>regulations</a:t>
            </a:r>
            <a:r>
              <a:rPr lang="fr-FR" sz="1800" b="0" strike="noStrike" spc="-1" dirty="0">
                <a:solidFill>
                  <a:srgbClr val="000000"/>
                </a:solidFill>
                <a:latin typeface="Georgia"/>
                <a:ea typeface="DejaVu Sans"/>
              </a:rPr>
              <a:t>)…</a:t>
            </a:r>
            <a:endParaRPr lang="fr-FR" sz="1800" b="0" strike="noStrike" spc="-1" dirty="0">
              <a:latin typeface="Arial"/>
            </a:endParaRPr>
          </a:p>
          <a:p>
            <a:pPr marL="242280">
              <a:lnSpc>
                <a:spcPct val="80000"/>
              </a:lnSpc>
              <a:spcBef>
                <a:spcPts val="249"/>
              </a:spcBef>
            </a:pPr>
            <a:endParaRPr lang="fr-FR" sz="1800" b="0" strike="noStrike" spc="-1" dirty="0">
              <a:latin typeface="Arial"/>
            </a:endParaRPr>
          </a:p>
          <a:p>
            <a:pPr marL="242280" algn="r">
              <a:lnSpc>
                <a:spcPct val="80000"/>
              </a:lnSpc>
              <a:spcBef>
                <a:spcPts val="249"/>
              </a:spcBef>
            </a:pPr>
            <a:r>
              <a:rPr lang="fr-FR" sz="1800" b="0" strike="noStrike" spc="-1" dirty="0" err="1">
                <a:solidFill>
                  <a:srgbClr val="000000"/>
                </a:solidFill>
                <a:latin typeface="Georgia"/>
                <a:ea typeface="DejaVu Sans"/>
              </a:rPr>
              <a:t>μέχρι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υ</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όθεση</a:t>
            </a:r>
            <a:r>
              <a:rPr lang="fr-FR" sz="1800" b="0" strike="noStrike" spc="-1" dirty="0">
                <a:solidFill>
                  <a:srgbClr val="000000"/>
                </a:solidFill>
                <a:latin typeface="Georgia"/>
                <a:ea typeface="DejaVu Sans"/>
              </a:rPr>
              <a:t> Cassis de Dijon 120/1978</a:t>
            </a:r>
            <a:endParaRPr lang="fr-FR" sz="1800" b="0" strike="noStrike" spc="-1" dirty="0">
              <a:latin typeface="Arial"/>
            </a:endParaRPr>
          </a:p>
          <a:p>
            <a:pPr marL="242280">
              <a:lnSpc>
                <a:spcPct val="80000"/>
              </a:lnSpc>
              <a:spcBef>
                <a:spcPts val="249"/>
              </a:spcBef>
            </a:pPr>
            <a:endParaRPr lang="fr-FR" sz="1800" b="0" strike="noStrike" spc="-1" dirty="0">
              <a:latin typeface="Arial"/>
            </a:endParaRPr>
          </a:p>
          <a:p>
            <a:pPr marL="242280">
              <a:lnSpc>
                <a:spcPct val="80000"/>
              </a:lnSpc>
              <a:spcBef>
                <a:spcPts val="249"/>
              </a:spcBef>
            </a:pPr>
            <a:r>
              <a:rPr lang="fr-FR" sz="1800" b="1" strike="noStrike" spc="-1" dirty="0">
                <a:solidFill>
                  <a:srgbClr val="000000"/>
                </a:solidFill>
                <a:latin typeface="Georgia"/>
                <a:ea typeface="DejaVu Sans"/>
              </a:rPr>
              <a:t>2. </a:t>
            </a:r>
            <a:r>
              <a:rPr lang="fr-FR" sz="1800" b="1" strike="noStrike" spc="-1" dirty="0" err="1">
                <a:solidFill>
                  <a:srgbClr val="000000"/>
                </a:solidFill>
                <a:latin typeface="Georgia"/>
                <a:ea typeface="DejaVu Sans"/>
              </a:rPr>
              <a:t>Αμοι</a:t>
            </a:r>
            <a:r>
              <a:rPr lang="fr-FR" sz="1800" b="1" strike="noStrike" spc="-1" dirty="0">
                <a:solidFill>
                  <a:srgbClr val="000000"/>
                </a:solidFill>
                <a:latin typeface="Georgia"/>
                <a:ea typeface="DejaVu Sans"/>
              </a:rPr>
              <a:t>βα</a:t>
            </a:r>
            <a:r>
              <a:rPr lang="fr-FR" sz="1800" b="1" strike="noStrike" spc="-1" dirty="0" err="1">
                <a:solidFill>
                  <a:srgbClr val="000000"/>
                </a:solidFill>
                <a:latin typeface="Georgia"/>
                <a:ea typeface="DejaVu Sans"/>
              </a:rPr>
              <a:t>ί</a:t>
            </a:r>
            <a:r>
              <a:rPr lang="fr-FR" sz="1800" b="1" strike="noStrike" spc="-1" dirty="0">
                <a:solidFill>
                  <a:srgbClr val="000000"/>
                </a:solidFill>
                <a:latin typeface="Georgia"/>
                <a:ea typeface="DejaVu Sans"/>
              </a:rPr>
              <a:t>α α</a:t>
            </a:r>
            <a:r>
              <a:rPr lang="fr-FR" sz="1800" b="1" strike="noStrike" spc="-1" dirty="0" err="1">
                <a:solidFill>
                  <a:srgbClr val="000000"/>
                </a:solidFill>
                <a:latin typeface="Georgia"/>
                <a:ea typeface="DejaVu Sans"/>
              </a:rPr>
              <a:t>ν</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γνώριση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έμμεση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εν</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ρμόνιση</a:t>
            </a:r>
            <a:r>
              <a:rPr lang="fr-FR" sz="1800" b="1" strike="noStrike" spc="-1" dirty="0">
                <a:solidFill>
                  <a:srgbClr val="000000"/>
                </a:solidFill>
                <a:latin typeface="Georgia"/>
                <a:ea typeface="DejaVu Sans"/>
              </a:rPr>
              <a:t>, ex post, </a:t>
            </a:r>
            <a:r>
              <a:rPr lang="fr-FR" sz="1800" b="1" strike="noStrike" spc="-1" dirty="0" err="1">
                <a:solidFill>
                  <a:srgbClr val="000000"/>
                </a:solidFill>
                <a:latin typeface="Georgia"/>
                <a:ea typeface="DejaVu Sans"/>
              </a:rPr>
              <a:t>market-driven</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harmonization</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άρθρ</a:t>
            </a:r>
            <a:r>
              <a:rPr lang="fr-FR" sz="1800" b="1" strike="noStrike" spc="-1" dirty="0">
                <a:solidFill>
                  <a:srgbClr val="000000"/>
                </a:solidFill>
                <a:latin typeface="Georgia"/>
                <a:ea typeface="DejaVu Sans"/>
              </a:rPr>
              <a:t>. 34 ΣΛΕΕ): </a:t>
            </a:r>
            <a:r>
              <a:rPr lang="fr-FR" sz="1800" b="0" strike="noStrike" spc="-1" dirty="0" err="1">
                <a:solidFill>
                  <a:srgbClr val="000000"/>
                </a:solidFill>
                <a:latin typeface="Georgia"/>
                <a:ea typeface="DejaVu Sans"/>
              </a:rPr>
              <a:t>δεν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οδηγεί</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σε</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μετ</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φορά</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ρυθμιστικών</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ρμοδιοτήτων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εισάγει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τον</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ντ</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γωνισμό</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μετ</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ξύ</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των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εθνικών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ρυθμιστικών</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ρχών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άρ</a:t>
            </a:r>
            <a:r>
              <a:rPr lang="fr-FR" sz="1800" b="0"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την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εκτίμηση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του</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κόστους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των</a:t>
            </a:r>
            <a:r>
              <a:rPr lang="fr-FR" sz="1800" b="1" strike="noStrike" spc="-1" dirty="0">
                <a:solidFill>
                  <a:srgbClr val="000000"/>
                </a:solidFill>
                <a:latin typeface="Georgia"/>
                <a:ea typeface="DejaVu Sans"/>
              </a:rPr>
              <a:t> π</a:t>
            </a:r>
            <a:r>
              <a:rPr lang="fr-FR" sz="1800" b="1" strike="noStrike" spc="-1" dirty="0" err="1">
                <a:solidFill>
                  <a:srgbClr val="000000"/>
                </a:solidFill>
                <a:latin typeface="Georgia"/>
                <a:ea typeface="DejaVu Sans"/>
              </a:rPr>
              <a:t>λεονεκτημάτων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των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δι</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φόρων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εθνικών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ρυθμιστικών</a:t>
            </a:r>
            <a:r>
              <a:rPr lang="fr-FR" sz="1800" b="1" strike="noStrike" spc="-1" dirty="0">
                <a:solidFill>
                  <a:srgbClr val="000000"/>
                </a:solidFill>
                <a:latin typeface="Georgia"/>
                <a:ea typeface="DejaVu Sans"/>
              </a:rPr>
              <a:t> π</a:t>
            </a:r>
            <a:r>
              <a:rPr lang="fr-FR" sz="1800" b="1" strike="noStrike" spc="-1" dirty="0" err="1">
                <a:solidFill>
                  <a:srgbClr val="000000"/>
                </a:solidFill>
                <a:latin typeface="Georgia"/>
                <a:ea typeface="DejaVu Sans"/>
              </a:rPr>
              <a:t>ροσεγγίσεων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Μετά</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την</a:t>
            </a:r>
            <a:r>
              <a:rPr lang="fr-FR" sz="1800" b="0" strike="noStrike" spc="-1" dirty="0">
                <a:solidFill>
                  <a:srgbClr val="000000"/>
                </a:solidFill>
                <a:latin typeface="Georgia"/>
                <a:ea typeface="DejaVu Sans"/>
              </a:rPr>
              <a:t> ΕΕΠ </a:t>
            </a:r>
            <a:r>
              <a:rPr lang="fr-FR" sz="1800" b="0" strike="noStrike" spc="-1" dirty="0" err="1">
                <a:solidFill>
                  <a:srgbClr val="000000"/>
                </a:solidFill>
                <a:latin typeface="Georgia"/>
                <a:ea typeface="DejaVu Sans"/>
              </a:rPr>
              <a:t>σε</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υτή</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a:t>
            </a:r>
            <a:r>
              <a:rPr lang="fr-FR" sz="1800" b="0" strike="noStrike" spc="-1" dirty="0">
                <a:solidFill>
                  <a:srgbClr val="000000"/>
                </a:solidFill>
                <a:latin typeface="Georgia"/>
                <a:ea typeface="DejaVu Sans"/>
              </a:rPr>
              <a:t> β</a:t>
            </a:r>
            <a:r>
              <a:rPr lang="fr-FR" sz="1800" b="0" strike="noStrike" spc="-1" dirty="0" err="1">
                <a:solidFill>
                  <a:srgbClr val="000000"/>
                </a:solidFill>
                <a:latin typeface="Georgia"/>
                <a:ea typeface="DejaVu Sans"/>
              </a:rPr>
              <a:t>άση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έγινε</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η</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νά</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τυξη</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του</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δευτερογενούς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δικ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ίου</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της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εσωτερικής</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γοράς</a:t>
            </a:r>
            <a:r>
              <a:rPr lang="fr-FR" sz="1800" b="0" strike="noStrike" spc="-1" dirty="0">
                <a:solidFill>
                  <a:srgbClr val="000000"/>
                </a:solidFill>
                <a:latin typeface="Georgia"/>
                <a:ea typeface="DejaVu Sans"/>
              </a:rPr>
              <a:t>.</a:t>
            </a:r>
            <a:endParaRPr lang="fr-FR" sz="1800" b="0" strike="noStrike" spc="-1" dirty="0">
              <a:latin typeface="Arial"/>
            </a:endParaRPr>
          </a:p>
          <a:p>
            <a:pPr marL="242280">
              <a:lnSpc>
                <a:spcPct val="80000"/>
              </a:lnSpc>
              <a:spcBef>
                <a:spcPts val="249"/>
              </a:spcBef>
            </a:pPr>
            <a:endParaRPr lang="fr-FR" sz="1800" b="0" strike="noStrike" spc="-1" dirty="0">
              <a:latin typeface="Arial"/>
            </a:endParaRPr>
          </a:p>
          <a:p>
            <a:pPr marL="241920">
              <a:lnSpc>
                <a:spcPct val="80000"/>
              </a:lnSpc>
              <a:spcBef>
                <a:spcPts val="249"/>
              </a:spcBef>
            </a:pPr>
            <a:r>
              <a:rPr lang="fr-FR" sz="1800" b="0" strike="noStrike" spc="-1" dirty="0" err="1">
                <a:solidFill>
                  <a:srgbClr val="000000"/>
                </a:solidFill>
                <a:latin typeface="Georgia"/>
                <a:ea typeface="DejaVu Sans"/>
              </a:rPr>
              <a:t>Οι</a:t>
            </a:r>
            <a:r>
              <a:rPr lang="fr-FR" sz="1800" b="0" strike="noStrike" spc="-1" dirty="0">
                <a:solidFill>
                  <a:srgbClr val="000000"/>
                </a:solidFill>
                <a:latin typeface="Georgia"/>
                <a:ea typeface="DejaVu Sans"/>
              </a:rPr>
              <a:t> π</a:t>
            </a:r>
            <a:r>
              <a:rPr lang="fr-FR" sz="1800" b="0" strike="noStrike" spc="-1" dirty="0" err="1">
                <a:solidFill>
                  <a:srgbClr val="000000"/>
                </a:solidFill>
                <a:latin typeface="Georgia"/>
                <a:ea typeface="DejaVu Sans"/>
              </a:rPr>
              <a:t>ολυεθνικές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ετ</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ιρείες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άλλες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ιχειρήσεις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με</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εξ</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γωγικό</a:t>
            </a:r>
            <a:r>
              <a:rPr lang="fr-FR" sz="1800" b="0" strike="noStrike" spc="-1" dirty="0">
                <a:solidFill>
                  <a:srgbClr val="000000"/>
                </a:solidFill>
                <a:latin typeface="Georgia"/>
                <a:ea typeface="DejaVu Sans"/>
              </a:rPr>
              <a:t> π</a:t>
            </a:r>
            <a:r>
              <a:rPr lang="fr-FR" sz="1800" b="0" strike="noStrike" spc="-1" dirty="0" err="1">
                <a:solidFill>
                  <a:srgbClr val="000000"/>
                </a:solidFill>
                <a:latin typeface="Georgia"/>
                <a:ea typeface="DejaVu Sans"/>
              </a:rPr>
              <a:t>ροσ</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ν</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τολισμό</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τείνουν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ν</a:t>
            </a:r>
            <a:r>
              <a:rPr lang="fr-FR" sz="1800" b="0" strike="noStrike" spc="-1" dirty="0">
                <a:solidFill>
                  <a:srgbClr val="000000"/>
                </a:solidFill>
                <a:latin typeface="Georgia"/>
                <a:ea typeface="DejaVu Sans"/>
              </a:rPr>
              <a:t>α π</a:t>
            </a:r>
            <a:r>
              <a:rPr lang="fr-FR" sz="1800" b="0" strike="noStrike" spc="-1" dirty="0" err="1">
                <a:solidFill>
                  <a:srgbClr val="000000"/>
                </a:solidFill>
                <a:latin typeface="Georgia"/>
                <a:ea typeface="DejaVu Sans"/>
              </a:rPr>
              <a:t>ροτιμούν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τους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ευρω</a:t>
            </a:r>
            <a:r>
              <a:rPr lang="fr-FR" sz="1800" b="0" strike="noStrike" spc="-1" dirty="0">
                <a:solidFill>
                  <a:srgbClr val="000000"/>
                </a:solidFill>
                <a:latin typeface="Georgia"/>
                <a:ea typeface="DejaVu Sans"/>
              </a:rPr>
              <a:t>πα</a:t>
            </a:r>
            <a:r>
              <a:rPr lang="fr-FR" sz="1800" b="0" strike="noStrike" spc="-1" dirty="0" err="1">
                <a:solidFill>
                  <a:srgbClr val="000000"/>
                </a:solidFill>
                <a:latin typeface="Georgia"/>
                <a:ea typeface="DejaVu Sans"/>
              </a:rPr>
              <a:t>ϊκούς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νονισμούς</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ντί</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των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εθνικών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όχι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μόνο</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γι</a:t>
            </a:r>
            <a:r>
              <a:rPr lang="fr-FR" sz="1800" b="0" strike="noStrike" spc="-1" dirty="0">
                <a:solidFill>
                  <a:srgbClr val="000000"/>
                </a:solidFill>
                <a:latin typeface="Georgia"/>
                <a:ea typeface="DejaVu Sans"/>
              </a:rPr>
              <a:t>α </a:t>
            </a:r>
            <a:r>
              <a:rPr lang="fr-FR" sz="1800" b="0" strike="noStrike" spc="-1" dirty="0" err="1">
                <a:solidFill>
                  <a:srgbClr val="000000"/>
                </a:solidFill>
                <a:latin typeface="Georgia"/>
                <a:ea typeface="DejaVu Sans"/>
              </a:rPr>
              <a:t>ν</a:t>
            </a:r>
            <a:r>
              <a:rPr lang="fr-FR" sz="1800" b="0" strike="noStrike" spc="-1" dirty="0">
                <a:solidFill>
                  <a:srgbClr val="000000"/>
                </a:solidFill>
                <a:latin typeface="Georgia"/>
                <a:ea typeface="DejaVu Sans"/>
              </a:rPr>
              <a:t>α απ</a:t>
            </a:r>
            <a:r>
              <a:rPr lang="fr-FR" sz="1800" b="0" strike="noStrike" spc="-1" dirty="0" err="1">
                <a:solidFill>
                  <a:srgbClr val="000000"/>
                </a:solidFill>
                <a:latin typeface="Georgia"/>
                <a:ea typeface="DejaVu Sans"/>
              </a:rPr>
              <a:t>οφύγουν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το</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κόστος</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δι</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φορετικών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συχνά</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ντιφ</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τικών</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εθνικών</a:t>
            </a:r>
            <a:r>
              <a:rPr lang="fr-FR" sz="1800" b="0" strike="noStrike" spc="-1" dirty="0">
                <a:solidFill>
                  <a:srgbClr val="000000"/>
                </a:solidFill>
                <a:latin typeface="Georgia"/>
                <a:ea typeface="DejaVu Sans"/>
              </a:rPr>
              <a:t> π</a:t>
            </a:r>
            <a:r>
              <a:rPr lang="fr-FR" sz="1800" b="0" strike="noStrike" spc="-1" dirty="0" err="1">
                <a:solidFill>
                  <a:srgbClr val="000000"/>
                </a:solidFill>
                <a:latin typeface="Georgia"/>
                <a:ea typeface="DejaVu Sans"/>
              </a:rPr>
              <a:t>ροτύ</a:t>
            </a:r>
            <a:r>
              <a:rPr lang="fr-FR" sz="1800" b="0" strike="noStrike" spc="-1" dirty="0">
                <a:solidFill>
                  <a:srgbClr val="000000"/>
                </a:solidFill>
                <a:latin typeface="Georgia"/>
                <a:ea typeface="DejaVu Sans"/>
              </a:rPr>
              <a:t>π</a:t>
            </a:r>
            <a:r>
              <a:rPr lang="fr-FR" sz="1800" b="0" strike="noStrike" spc="-1" dirty="0" err="1">
                <a:solidFill>
                  <a:srgbClr val="000000"/>
                </a:solidFill>
                <a:latin typeface="Georgia"/>
                <a:ea typeface="DejaVu Sans"/>
              </a:rPr>
              <a:t>ων</a:t>
            </a:r>
            <a:r>
              <a:rPr lang="fr-FR" sz="1800" b="0" strike="noStrike" spc="-1" dirty="0">
                <a:solidFill>
                  <a:srgbClr val="000000"/>
                </a:solidFill>
                <a:latin typeface="Georgia"/>
                <a:ea typeface="DejaVu Sans"/>
              </a:rPr>
              <a:t>, α</a:t>
            </a:r>
            <a:r>
              <a:rPr lang="fr-FR" sz="1800" b="0" strike="noStrike" spc="-1" dirty="0" err="1">
                <a:solidFill>
                  <a:srgbClr val="000000"/>
                </a:solidFill>
                <a:latin typeface="Georgia"/>
                <a:ea typeface="DejaVu Sans"/>
              </a:rPr>
              <a:t>λλά</a:t>
            </a:r>
            <a:r>
              <a:rPr lang="fr-FR" sz="1800" b="0" strike="noStrike" spc="-1" dirty="0">
                <a:solidFill>
                  <a:srgbClr val="000000"/>
                </a:solidFill>
                <a:latin typeface="Georgia"/>
                <a:ea typeface="DejaVu Sans"/>
              </a:rPr>
              <a:t> </a:t>
            </a:r>
            <a:r>
              <a:rPr lang="fr-FR" sz="1800" b="0" strike="noStrike" spc="-1" dirty="0" err="1">
                <a:solidFill>
                  <a:srgbClr val="000000"/>
                </a:solidFill>
                <a:latin typeface="Georgia"/>
                <a:ea typeface="DejaVu Sans"/>
              </a:rPr>
              <a:t>κ</a:t>
            </a:r>
            <a:r>
              <a:rPr lang="fr-FR" sz="1800" b="0" strike="noStrike" spc="-1" dirty="0">
                <a:solidFill>
                  <a:srgbClr val="000000"/>
                </a:solidFill>
                <a:latin typeface="Georgia"/>
                <a:ea typeface="DejaVu Sans"/>
              </a:rPr>
              <a:t>α</a:t>
            </a:r>
            <a:r>
              <a:rPr lang="fr-FR" sz="1800" b="0" strike="noStrike" spc="-1" dirty="0" err="1">
                <a:solidFill>
                  <a:srgbClr val="000000"/>
                </a:solidFill>
                <a:latin typeface="Georgia"/>
                <a:ea typeface="DejaVu Sans"/>
              </a:rPr>
              <a:t>ι</a:t>
            </a:r>
            <a:r>
              <a:rPr lang="fr-FR" sz="1800" b="0"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γι</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ν</a:t>
            </a:r>
            <a:r>
              <a:rPr lang="fr-FR" sz="1800" b="1" strike="noStrike" spc="-1" dirty="0">
                <a:solidFill>
                  <a:srgbClr val="000000"/>
                </a:solidFill>
                <a:latin typeface="Georgia"/>
                <a:ea typeface="DejaVu Sans"/>
              </a:rPr>
              <a:t>α απ</a:t>
            </a:r>
            <a:r>
              <a:rPr lang="fr-FR" sz="1800" b="1" strike="noStrike" spc="-1" dirty="0" err="1">
                <a:solidFill>
                  <a:srgbClr val="000000"/>
                </a:solidFill>
                <a:latin typeface="Georgia"/>
                <a:ea typeface="DejaVu Sans"/>
              </a:rPr>
              <a:t>οφευχθεί</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ο</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κίνδυνος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στ</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δι</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κά</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ν</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υ</a:t>
            </a:r>
            <a:r>
              <a:rPr lang="fr-FR" sz="1800" b="1" strike="noStrike" spc="-1" dirty="0">
                <a:solidFill>
                  <a:srgbClr val="000000"/>
                </a:solidFill>
                <a:latin typeface="Georgia"/>
                <a:ea typeface="DejaVu Sans"/>
              </a:rPr>
              <a:t>π</a:t>
            </a:r>
            <a:r>
              <a:rPr lang="fr-FR" sz="1800" b="1" strike="noStrike" spc="-1" dirty="0" err="1">
                <a:solidFill>
                  <a:srgbClr val="000000"/>
                </a:solidFill>
                <a:latin typeface="Georgia"/>
                <a:ea typeface="DejaVu Sans"/>
              </a:rPr>
              <a:t>άρξουν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όλο</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ι</a:t>
            </a:r>
            <a:r>
              <a:rPr lang="fr-FR" sz="1800" b="1" strike="noStrike" spc="-1" dirty="0">
                <a:solidFill>
                  <a:srgbClr val="000000"/>
                </a:solidFill>
                <a:latin typeface="Georgia"/>
                <a:ea typeface="DejaVu Sans"/>
              </a:rPr>
              <a:t> π</a:t>
            </a:r>
            <a:r>
              <a:rPr lang="fr-FR" sz="1800" b="1" strike="noStrike" spc="-1" dirty="0" err="1">
                <a:solidFill>
                  <a:srgbClr val="000000"/>
                </a:solidFill>
                <a:latin typeface="Georgia"/>
                <a:ea typeface="DejaVu Sans"/>
              </a:rPr>
              <a:t>ιο</a:t>
            </a:r>
            <a:r>
              <a:rPr lang="fr-FR" sz="1800" b="1" strike="noStrike" spc="-1" dirty="0">
                <a:solidFill>
                  <a:srgbClr val="000000"/>
                </a:solidFill>
                <a:latin typeface="Georgia"/>
                <a:ea typeface="DejaVu Sans"/>
              </a:rPr>
              <a:t> α</a:t>
            </a:r>
            <a:r>
              <a:rPr lang="fr-FR" sz="1800" b="1" strike="noStrike" spc="-1" dirty="0" err="1">
                <a:solidFill>
                  <a:srgbClr val="000000"/>
                </a:solidFill>
                <a:latin typeface="Georgia"/>
                <a:ea typeface="DejaVu Sans"/>
              </a:rPr>
              <a:t>υστηροί</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κ</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νονισμοί</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σε</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ορισμέν</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κράτη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μέλη</a:t>
            </a:r>
            <a:r>
              <a:rPr lang="fr-FR" sz="1800" b="1" strike="noStrike" spc="-1" dirty="0">
                <a:solidFill>
                  <a:srgbClr val="000000"/>
                </a:solidFill>
                <a:latin typeface="Georgia"/>
                <a:ea typeface="DejaVu Sans"/>
              </a:rPr>
              <a:t>.</a:t>
            </a:r>
            <a:endParaRPr lang="fr-FR" sz="1800" b="0" strike="noStrike" spc="-1" dirty="0">
              <a:latin typeface="Arial"/>
            </a:endParaRPr>
          </a:p>
          <a:p>
            <a:pPr marL="241920">
              <a:lnSpc>
                <a:spcPct val="80000"/>
              </a:lnSpc>
              <a:spcBef>
                <a:spcPts val="249"/>
              </a:spcBef>
            </a:pPr>
            <a:r>
              <a:rPr lang="fr-FR" sz="1800" b="0" strike="noStrike" spc="-1" dirty="0">
                <a:solidFill>
                  <a:srgbClr val="000000"/>
                </a:solidFill>
                <a:latin typeface="Georgia"/>
                <a:ea typeface="DejaVu Sans"/>
              </a:rPr>
              <a:t> </a:t>
            </a:r>
            <a:endParaRPr lang="fr-FR" sz="1800" b="0" strike="noStrike" spc="-1" dirty="0">
              <a:latin typeface="Arial"/>
            </a:endParaRPr>
          </a:p>
          <a:p>
            <a:pPr marL="241920">
              <a:lnSpc>
                <a:spcPct val="80000"/>
              </a:lnSpc>
              <a:spcBef>
                <a:spcPts val="249"/>
              </a:spcBef>
            </a:pPr>
            <a:r>
              <a:rPr lang="fr-FR" sz="1800" b="1" strike="noStrike" spc="-1" dirty="0" err="1">
                <a:solidFill>
                  <a:srgbClr val="000000"/>
                </a:solidFill>
                <a:latin typeface="Georgia"/>
                <a:ea typeface="DejaVu Sans"/>
              </a:rPr>
              <a:t>Προοδευτικά</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χρήση</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της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μεθόδου</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του</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Συντονισμού</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στους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άλλους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τομείς</a:t>
            </a:r>
            <a:r>
              <a:rPr lang="fr-FR" sz="1800" b="1" strike="noStrike" spc="-1" dirty="0">
                <a:solidFill>
                  <a:srgbClr val="000000"/>
                </a:solidFill>
                <a:latin typeface="Georgia"/>
                <a:ea typeface="DejaVu Sans"/>
              </a:rPr>
              <a:t> π</a:t>
            </a:r>
            <a:r>
              <a:rPr lang="fr-FR" sz="1800" b="1" strike="noStrike" spc="-1" dirty="0" err="1">
                <a:solidFill>
                  <a:srgbClr val="000000"/>
                </a:solidFill>
                <a:latin typeface="Georgia"/>
                <a:ea typeface="DejaVu Sans"/>
              </a:rPr>
              <a:t>ολιτικής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θ</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ενισχύσει</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ε</a:t>
            </a:r>
            <a:r>
              <a:rPr lang="fr-FR" sz="1800" b="1" strike="noStrike" spc="-1" dirty="0">
                <a:solidFill>
                  <a:srgbClr val="000000"/>
                </a:solidFill>
                <a:latin typeface="Georgia"/>
                <a:ea typeface="DejaVu Sans"/>
              </a:rPr>
              <a:t>π</a:t>
            </a:r>
            <a:r>
              <a:rPr lang="fr-FR" sz="1800" b="1" strike="noStrike" spc="-1" dirty="0" err="1">
                <a:solidFill>
                  <a:srgbClr val="000000"/>
                </a:solidFill>
                <a:latin typeface="Georgia"/>
                <a:ea typeface="DejaVu Sans"/>
              </a:rPr>
              <a:t>ίσης</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την</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ρυθμιστική</a:t>
            </a:r>
            <a:r>
              <a:rPr lang="fr-FR" sz="1800" b="1" strike="noStrike" spc="-1" dirty="0">
                <a:solidFill>
                  <a:srgbClr val="000000"/>
                </a:solidFill>
                <a:latin typeface="Georgia"/>
                <a:ea typeface="DejaVu Sans"/>
              </a:rPr>
              <a:t> </a:t>
            </a:r>
            <a:r>
              <a:rPr lang="fr-FR" sz="1800" b="1" strike="noStrike" spc="-1" dirty="0" err="1">
                <a:solidFill>
                  <a:srgbClr val="000000"/>
                </a:solidFill>
                <a:latin typeface="Georgia"/>
                <a:ea typeface="DejaVu Sans"/>
              </a:rPr>
              <a:t>ικ</a:t>
            </a:r>
            <a:r>
              <a:rPr lang="fr-FR" sz="1800" b="1" strike="noStrike" spc="-1" dirty="0">
                <a:solidFill>
                  <a:srgbClr val="000000"/>
                </a:solidFill>
                <a:latin typeface="Georgia"/>
                <a:ea typeface="DejaVu Sans"/>
              </a:rPr>
              <a:t>α</a:t>
            </a:r>
            <a:r>
              <a:rPr lang="fr-FR" sz="1800" b="1" strike="noStrike" spc="-1" dirty="0" err="1">
                <a:solidFill>
                  <a:srgbClr val="000000"/>
                </a:solidFill>
                <a:latin typeface="Georgia"/>
                <a:ea typeface="DejaVu Sans"/>
              </a:rPr>
              <a:t>νότητ</a:t>
            </a:r>
            <a:r>
              <a:rPr lang="fr-FR" sz="1800" b="1" strike="noStrike" spc="-1" dirty="0">
                <a:solidFill>
                  <a:srgbClr val="000000"/>
                </a:solidFill>
                <a:latin typeface="Georgia"/>
                <a:ea typeface="DejaVu Sans"/>
              </a:rPr>
              <a:t>α </a:t>
            </a:r>
            <a:r>
              <a:rPr lang="fr-FR" sz="1800" b="1" strike="noStrike" spc="-1" dirty="0" err="1">
                <a:solidFill>
                  <a:srgbClr val="000000"/>
                </a:solidFill>
                <a:latin typeface="Georgia"/>
                <a:ea typeface="DejaVu Sans"/>
              </a:rPr>
              <a:t>της</a:t>
            </a:r>
            <a:r>
              <a:rPr lang="fr-FR" sz="1800" b="1" strike="noStrike" spc="-1" dirty="0">
                <a:solidFill>
                  <a:srgbClr val="000000"/>
                </a:solidFill>
                <a:latin typeface="Georgia"/>
                <a:ea typeface="DejaVu Sans"/>
              </a:rPr>
              <a:t> ΕΕ.</a:t>
            </a:r>
            <a:endParaRPr lang="fr-FR" sz="1800" b="0" strike="noStrike" spc="-1" dirty="0">
              <a:latin typeface="Arial"/>
            </a:endParaRPr>
          </a:p>
          <a:p>
            <a:pPr marL="241920">
              <a:lnSpc>
                <a:spcPct val="80000"/>
              </a:lnSpc>
              <a:spcBef>
                <a:spcPts val="249"/>
              </a:spcBef>
            </a:pPr>
            <a:r>
              <a:rPr lang="fr-FR" sz="1700" b="1" strike="noStrike" spc="-1" dirty="0">
                <a:solidFill>
                  <a:srgbClr val="000000"/>
                </a:solidFill>
                <a:latin typeface="Georgia"/>
                <a:ea typeface="DejaVu Sans"/>
              </a:rPr>
              <a:t> </a:t>
            </a:r>
            <a:endParaRPr lang="fr-FR" sz="1700" b="0" strike="noStrike" spc="-1" dirty="0">
              <a:latin typeface="Arial"/>
            </a:endParaRPr>
          </a:p>
        </p:txBody>
      </p:sp>
      <p:sp>
        <p:nvSpPr>
          <p:cNvPr id="122"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75BD9D0-182D-4158-B702-D5F33E377396}" type="slidenum">
              <a:rPr lang="fr-FR" sz="1490" b="0" strike="noStrike" spc="-1">
                <a:solidFill>
                  <a:srgbClr val="FFFFFF"/>
                </a:solidFill>
                <a:latin typeface="Georgia"/>
                <a:ea typeface="DejaVu Sans"/>
              </a:rPr>
              <a:t>7</a:t>
            </a:fld>
            <a:endParaRPr lang="fr-FR" sz="149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1"/>
          <p:cNvSpPr/>
          <p:nvPr/>
        </p:nvSpPr>
        <p:spPr>
          <a:xfrm>
            <a:off x="504000" y="936000"/>
            <a:ext cx="9071640" cy="79128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normAutofit fontScale="92500" lnSpcReduction="20000"/>
          </a:bodyPr>
          <a:lstStyle/>
          <a:p>
            <a:pPr>
              <a:lnSpc>
                <a:spcPct val="100000"/>
              </a:lnSpc>
            </a:pPr>
            <a:r>
              <a:rPr lang="fr-FR" sz="3000" b="0" strike="noStrike" spc="-1">
                <a:solidFill>
                  <a:srgbClr val="434342"/>
                </a:solidFill>
                <a:latin typeface="Trebuchet MS"/>
                <a:ea typeface="DejaVu Sans"/>
              </a:rPr>
              <a:t>Η ρυθμιστική μεταρρύθμιση στην Ευρώπη 2/ </a:t>
            </a:r>
            <a:br/>
            <a:endParaRPr lang="fr-FR" sz="3000" b="0" strike="noStrike" spc="-1">
              <a:latin typeface="Arial"/>
            </a:endParaRPr>
          </a:p>
        </p:txBody>
      </p:sp>
      <p:sp>
        <p:nvSpPr>
          <p:cNvPr id="124" name="CustomShape 2"/>
          <p:cNvSpPr/>
          <p:nvPr/>
        </p:nvSpPr>
        <p:spPr>
          <a:xfrm>
            <a:off x="504000" y="1728000"/>
            <a:ext cx="9071640" cy="46515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fontScale="92500" lnSpcReduction="10000"/>
          </a:bodyPr>
          <a:lstStyle/>
          <a:p>
            <a:pPr marL="302400" indent="-210600">
              <a:lnSpc>
                <a:spcPct val="80000"/>
              </a:lnSpc>
              <a:spcBef>
                <a:spcPts val="249"/>
              </a:spcBef>
              <a:buClr>
                <a:srgbClr val="08A1D9"/>
              </a:buClr>
              <a:buFont typeface="Wingdings" charset="2"/>
              <a:buChar char=""/>
            </a:pPr>
            <a:r>
              <a:rPr lang="fr-FR" sz="2100" b="1" strike="noStrike" spc="-1" dirty="0" err="1">
                <a:solidFill>
                  <a:srgbClr val="000000"/>
                </a:solidFill>
                <a:latin typeface="Georgia"/>
                <a:ea typeface="DejaVu Sans"/>
              </a:rPr>
              <a:t>Δεκ</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ετί</a:t>
            </a:r>
            <a:r>
              <a:rPr lang="fr-FR" sz="2100" b="1" strike="noStrike" spc="-1" dirty="0">
                <a:solidFill>
                  <a:srgbClr val="000000"/>
                </a:solidFill>
                <a:latin typeface="Georgia"/>
                <a:ea typeface="DejaVu Sans"/>
              </a:rPr>
              <a:t>α </a:t>
            </a:r>
            <a:r>
              <a:rPr lang="fr-FR" sz="2100" b="1" strike="noStrike" spc="-1" dirty="0" err="1">
                <a:solidFill>
                  <a:srgbClr val="000000"/>
                </a:solidFill>
                <a:latin typeface="Georgia"/>
                <a:ea typeface="DejaVu Sans"/>
              </a:rPr>
              <a:t>του</a:t>
            </a:r>
            <a:r>
              <a:rPr lang="fr-FR" sz="2100" b="1" strike="noStrike" spc="-1" dirty="0">
                <a:solidFill>
                  <a:srgbClr val="000000"/>
                </a:solidFill>
                <a:latin typeface="Georgia"/>
                <a:ea typeface="DejaVu Sans"/>
              </a:rPr>
              <a:t> 1980: </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οχή</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ιδιωτικο</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οιήσεων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της</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ορρύθμισης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Στην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Ευρώ</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λ</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ϊκή</a:t>
            </a:r>
            <a:r>
              <a:rPr lang="fr-FR" sz="2100" b="1" strike="noStrike" spc="-1" dirty="0">
                <a:solidFill>
                  <a:srgbClr val="000000"/>
                </a:solidFill>
                <a:latin typeface="Georgia"/>
                <a:ea typeface="DejaVu Sans"/>
              </a:rPr>
              <a:t> απ</a:t>
            </a:r>
            <a:r>
              <a:rPr lang="fr-FR" sz="2100" b="1" strike="noStrike" spc="-1" dirty="0" err="1">
                <a:solidFill>
                  <a:srgbClr val="000000"/>
                </a:solidFill>
                <a:latin typeface="Georgia"/>
                <a:ea typeface="DejaVu Sans"/>
              </a:rPr>
              <a:t>οδοχή</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της</a:t>
            </a:r>
            <a:r>
              <a:rPr lang="fr-FR" sz="2100" b="1" strike="noStrike" spc="-1" dirty="0">
                <a:solidFill>
                  <a:srgbClr val="000000"/>
                </a:solidFill>
                <a:latin typeface="Georgia"/>
                <a:ea typeface="DejaVu Sans"/>
              </a:rPr>
              <a:t> α</a:t>
            </a:r>
            <a:r>
              <a:rPr lang="fr-FR" sz="2100" b="1" strike="noStrike" spc="-1" dirty="0" err="1">
                <a:solidFill>
                  <a:srgbClr val="000000"/>
                </a:solidFill>
                <a:latin typeface="Georgia"/>
                <a:ea typeface="DejaVu Sans"/>
              </a:rPr>
              <a:t>γοράς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ως</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κινητήρ</a:t>
            </a:r>
            <a:r>
              <a:rPr lang="fr-FR" sz="2100" b="1" strike="noStrike" spc="-1" dirty="0">
                <a:solidFill>
                  <a:srgbClr val="000000"/>
                </a:solidFill>
                <a:latin typeface="Georgia"/>
                <a:ea typeface="DejaVu Sans"/>
              </a:rPr>
              <a:t>α </a:t>
            </a:r>
            <a:r>
              <a:rPr lang="fr-FR" sz="2100" b="1" strike="noStrike" spc="-1" dirty="0" err="1">
                <a:solidFill>
                  <a:srgbClr val="000000"/>
                </a:solidFill>
                <a:latin typeface="Georgia"/>
                <a:ea typeface="DejaVu Sans"/>
              </a:rPr>
              <a:t>της</a:t>
            </a:r>
            <a:r>
              <a:rPr lang="fr-FR" sz="2100" b="1" strike="noStrike" spc="-1" dirty="0">
                <a:solidFill>
                  <a:srgbClr val="000000"/>
                </a:solidFill>
                <a:latin typeface="Georgia"/>
                <a:ea typeface="DejaVu Sans"/>
              </a:rPr>
              <a:t> π</a:t>
            </a:r>
            <a:r>
              <a:rPr lang="fr-FR" sz="2100" b="1" strike="noStrike" spc="-1" dirty="0" err="1">
                <a:solidFill>
                  <a:srgbClr val="000000"/>
                </a:solidFill>
                <a:latin typeface="Georgia"/>
                <a:ea typeface="DejaVu Sans"/>
              </a:rPr>
              <a:t>ροόδου</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είν</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ι</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έν</a:t>
            </a:r>
            <a:r>
              <a:rPr lang="fr-FR" sz="2100" b="1" strike="noStrike" spc="-1" dirty="0">
                <a:solidFill>
                  <a:srgbClr val="000000"/>
                </a:solidFill>
                <a:latin typeface="Georgia"/>
                <a:ea typeface="DejaVu Sans"/>
              </a:rPr>
              <a:t>α π</a:t>
            </a:r>
            <a:r>
              <a:rPr lang="fr-FR" sz="2100" b="1" strike="noStrike" spc="-1" dirty="0" err="1">
                <a:solidFill>
                  <a:srgbClr val="000000"/>
                </a:solidFill>
                <a:latin typeface="Georgia"/>
                <a:ea typeface="DejaVu Sans"/>
              </a:rPr>
              <a:t>ιο</a:t>
            </a:r>
            <a:r>
              <a:rPr lang="fr-FR" sz="2100" b="1" strike="noStrike" spc="-1" dirty="0">
                <a:solidFill>
                  <a:srgbClr val="000000"/>
                </a:solidFill>
                <a:latin typeface="Georgia"/>
                <a:ea typeface="DejaVu Sans"/>
              </a:rPr>
              <a:t> π</a:t>
            </a:r>
            <a:r>
              <a:rPr lang="fr-FR" sz="2100" b="1" strike="noStrike" spc="-1" dirty="0" err="1">
                <a:solidFill>
                  <a:srgbClr val="000000"/>
                </a:solidFill>
                <a:latin typeface="Georgia"/>
                <a:ea typeface="DejaVu Sans"/>
              </a:rPr>
              <a:t>ρόσφ</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το</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φ</a:t>
            </a:r>
            <a:r>
              <a:rPr lang="fr-FR" sz="2100" b="1" strike="noStrike" spc="-1" dirty="0">
                <a:solidFill>
                  <a:srgbClr val="000000"/>
                </a:solidFill>
                <a:latin typeface="Georgia"/>
                <a:ea typeface="DejaVu Sans"/>
              </a:rPr>
              <a:t>α</a:t>
            </a:r>
            <a:r>
              <a:rPr lang="fr-FR" sz="2100" b="1" strike="noStrike" spc="-1" dirty="0" err="1">
                <a:solidFill>
                  <a:srgbClr val="000000"/>
                </a:solidFill>
                <a:latin typeface="Georgia"/>
                <a:ea typeface="DejaVu Sans"/>
              </a:rPr>
              <a:t>ινόμενο</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σε</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σχέση</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με</a:t>
            </a: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την</a:t>
            </a:r>
            <a:r>
              <a:rPr lang="fr-FR" sz="2100" b="1" strike="noStrike" spc="-1" dirty="0">
                <a:solidFill>
                  <a:srgbClr val="000000"/>
                </a:solidFill>
                <a:latin typeface="Georgia"/>
                <a:ea typeface="DejaVu Sans"/>
              </a:rPr>
              <a:t> α</a:t>
            </a:r>
            <a:r>
              <a:rPr lang="fr-FR" sz="2100" b="1" strike="noStrike" spc="-1" dirty="0" err="1">
                <a:solidFill>
                  <a:srgbClr val="000000"/>
                </a:solidFill>
                <a:latin typeface="Georgia"/>
                <a:ea typeface="DejaVu Sans"/>
              </a:rPr>
              <a:t>μερικάνικη</a:t>
            </a:r>
            <a:r>
              <a:rPr lang="fr-FR" sz="2100" b="1" strike="noStrike" spc="-1" dirty="0">
                <a:solidFill>
                  <a:srgbClr val="000000"/>
                </a:solidFill>
                <a:latin typeface="Georgia"/>
                <a:ea typeface="DejaVu Sans"/>
              </a:rPr>
              <a:t> π</a:t>
            </a:r>
            <a:r>
              <a:rPr lang="fr-FR" sz="2100" b="1" strike="noStrike" spc="-1" dirty="0" err="1">
                <a:solidFill>
                  <a:srgbClr val="000000"/>
                </a:solidFill>
                <a:latin typeface="Georgia"/>
                <a:ea typeface="DejaVu Sans"/>
              </a:rPr>
              <a:t>ροσέγγιση</a:t>
            </a:r>
            <a:r>
              <a:rPr lang="fr-FR" sz="2100" b="0" strike="noStrike" spc="-1" dirty="0">
                <a:solidFill>
                  <a:srgbClr val="000000"/>
                </a:solidFill>
                <a:latin typeface="Georgia"/>
                <a:ea typeface="DejaVu Sans"/>
              </a:rPr>
              <a:t>.</a:t>
            </a:r>
            <a:endParaRPr lang="fr-FR" sz="2100" b="0" strike="noStrike" spc="-1" dirty="0">
              <a:latin typeface="Arial"/>
            </a:endParaRPr>
          </a:p>
          <a:p>
            <a:pPr marL="91080">
              <a:lnSpc>
                <a:spcPct val="80000"/>
              </a:lnSpc>
              <a:spcBef>
                <a:spcPts val="249"/>
              </a:spcBef>
            </a:pP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Ριζική</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μετ</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μόρφωση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των</a:t>
            </a:r>
            <a:r>
              <a:rPr lang="fr-FR" sz="2100" b="0" strike="noStrike" spc="-1" dirty="0">
                <a:solidFill>
                  <a:srgbClr val="000000"/>
                </a:solidFill>
                <a:latin typeface="Georgia"/>
                <a:ea typeface="DejaVu Sans"/>
              </a:rPr>
              <a:t> πα</a:t>
            </a:r>
            <a:r>
              <a:rPr lang="fr-FR" sz="2100" b="0" strike="noStrike" spc="-1" dirty="0" err="1">
                <a:solidFill>
                  <a:srgbClr val="000000"/>
                </a:solidFill>
                <a:latin typeface="Georgia"/>
                <a:ea typeface="DejaVu Sans"/>
              </a:rPr>
              <a:t>ρ</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δοσι</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κών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δομών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ρύθμισης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ελέγχου</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κάτω</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την</a:t>
            </a:r>
            <a:r>
              <a:rPr lang="fr-FR" sz="2100" b="0" strike="noStrike" spc="-1" dirty="0">
                <a:solidFill>
                  <a:srgbClr val="000000"/>
                </a:solidFill>
                <a:latin typeface="Georgia"/>
                <a:ea typeface="DejaVu Sans"/>
              </a:rPr>
              <a:t> π</a:t>
            </a:r>
            <a:r>
              <a:rPr lang="fr-FR" sz="2100" b="0" strike="noStrike" spc="-1" dirty="0" err="1">
                <a:solidFill>
                  <a:srgbClr val="000000"/>
                </a:solidFill>
                <a:latin typeface="Georgia"/>
                <a:ea typeface="DejaVu Sans"/>
              </a:rPr>
              <a:t>ίεση</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ισχυρών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τεχνολογικών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οικονομικών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ιδεολογικών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δυνάμεων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Ηνωμένες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Πολιτείες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Ευρώ</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η</a:t>
            </a:r>
            <a:r>
              <a:rPr lang="fr-FR" sz="2100" b="0" strike="noStrike" spc="-1" dirty="0">
                <a:solidFill>
                  <a:srgbClr val="000000"/>
                </a:solidFill>
                <a:latin typeface="Georgia"/>
                <a:ea typeface="DejaVu Sans"/>
              </a:rPr>
              <a:t>). </a:t>
            </a:r>
            <a:endParaRPr lang="fr-FR" sz="2100" b="0" strike="noStrike" spc="-1" dirty="0">
              <a:latin typeface="Arial"/>
            </a:endParaRPr>
          </a:p>
          <a:p>
            <a:pPr marL="91080">
              <a:lnSpc>
                <a:spcPct val="80000"/>
              </a:lnSpc>
              <a:spcBef>
                <a:spcPts val="249"/>
              </a:spcBef>
            </a:pP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0" strike="noStrike" spc="-1" dirty="0" err="1">
                <a:solidFill>
                  <a:srgbClr val="000000"/>
                </a:solidFill>
                <a:latin typeface="Georgia"/>
                <a:ea typeface="DejaVu Sans"/>
              </a:rPr>
              <a:t>Πρόκειτ</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γι</a:t>
            </a:r>
            <a:r>
              <a:rPr lang="fr-FR" sz="2100" b="0" strike="noStrike" spc="-1" dirty="0">
                <a:solidFill>
                  <a:srgbClr val="000000"/>
                </a:solidFill>
                <a:latin typeface="Georgia"/>
                <a:ea typeface="DejaVu Sans"/>
              </a:rPr>
              <a:t>α </a:t>
            </a:r>
            <a:r>
              <a:rPr lang="fr-FR" sz="2100" b="0" strike="noStrike" spc="-1" dirty="0" err="1">
                <a:solidFill>
                  <a:srgbClr val="000000"/>
                </a:solidFill>
                <a:latin typeface="Georgia"/>
                <a:ea typeface="DejaVu Sans"/>
              </a:rPr>
              <a:t>έν</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ν</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συνδυ</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σμό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κρ</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τικής</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ο</a:t>
            </a:r>
            <a:r>
              <a:rPr lang="fr-FR" sz="2100" b="0" strike="noStrike" spc="-1" dirty="0">
                <a:solidFill>
                  <a:srgbClr val="000000"/>
                </a:solidFill>
                <a:latin typeface="Georgia"/>
                <a:ea typeface="DejaVu Sans"/>
              </a:rPr>
              <a:t>-πα</a:t>
            </a:r>
            <a:r>
              <a:rPr lang="fr-FR" sz="2100" b="0" strike="noStrike" spc="-1" dirty="0" err="1">
                <a:solidFill>
                  <a:srgbClr val="000000"/>
                </a:solidFill>
                <a:latin typeface="Georgia"/>
                <a:ea typeface="DejaVu Sans"/>
              </a:rPr>
              <a:t>ρέμ</a:t>
            </a:r>
            <a:r>
              <a:rPr lang="fr-FR" sz="2100" b="0" strike="noStrike" spc="-1" dirty="0">
                <a:solidFill>
                  <a:srgbClr val="000000"/>
                </a:solidFill>
                <a:latin typeface="Georgia"/>
                <a:ea typeface="DejaVu Sans"/>
              </a:rPr>
              <a:t>βα</a:t>
            </a:r>
            <a:r>
              <a:rPr lang="fr-FR" sz="2100" b="0" strike="noStrike" spc="-1" dirty="0" err="1">
                <a:solidFill>
                  <a:srgbClr val="000000"/>
                </a:solidFill>
                <a:latin typeface="Georgia"/>
                <a:ea typeface="DejaVu Sans"/>
              </a:rPr>
              <a:t>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απ</a:t>
            </a:r>
            <a:r>
              <a:rPr lang="fr-FR" sz="2100" b="0" strike="noStrike" spc="-1" dirty="0" err="1">
                <a:solidFill>
                  <a:srgbClr val="000000"/>
                </a:solidFill>
                <a:latin typeface="Georgia"/>
                <a:ea typeface="DejaVu Sans"/>
              </a:rPr>
              <a:t>ορρύθμισης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σε</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εθνικό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ί</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εδο</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κ</a:t>
            </a:r>
            <a:r>
              <a:rPr lang="fr-FR" sz="2100" b="0" strike="noStrike" spc="-1" dirty="0">
                <a:solidFill>
                  <a:srgbClr val="000000"/>
                </a:solidFill>
                <a:latin typeface="Georgia"/>
                <a:ea typeface="DejaVu Sans"/>
              </a:rPr>
              <a:t>α</a:t>
            </a:r>
            <a:r>
              <a:rPr lang="fr-FR" sz="2100" b="0" strike="noStrike" spc="-1" dirty="0" err="1">
                <a:solidFill>
                  <a:srgbClr val="000000"/>
                </a:solidFill>
                <a:latin typeface="Georgia"/>
                <a:ea typeface="DejaVu Sans"/>
              </a:rPr>
              <a:t>ι</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εκ</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νέου</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ρύθμισης</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σε</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ευρω</a:t>
            </a:r>
            <a:r>
              <a:rPr lang="fr-FR" sz="2100" b="0" strike="noStrike" spc="-1" dirty="0">
                <a:solidFill>
                  <a:srgbClr val="000000"/>
                </a:solidFill>
                <a:latin typeface="Georgia"/>
                <a:ea typeface="DejaVu Sans"/>
              </a:rPr>
              <a:t>πα</a:t>
            </a:r>
            <a:r>
              <a:rPr lang="fr-FR" sz="2100" b="0" strike="noStrike" spc="-1" dirty="0" err="1">
                <a:solidFill>
                  <a:srgbClr val="000000"/>
                </a:solidFill>
                <a:latin typeface="Georgia"/>
                <a:ea typeface="DejaVu Sans"/>
              </a:rPr>
              <a:t>ϊκό</a:t>
            </a:r>
            <a:r>
              <a:rPr lang="fr-FR" sz="2100" b="0" strike="noStrike" spc="-1" dirty="0">
                <a:solidFill>
                  <a:srgbClr val="000000"/>
                </a:solidFill>
                <a:latin typeface="Georgia"/>
                <a:ea typeface="DejaVu Sans"/>
              </a:rPr>
              <a:t> </a:t>
            </a:r>
            <a:r>
              <a:rPr lang="fr-FR" sz="2100" b="0" strike="noStrike" spc="-1" dirty="0" err="1">
                <a:solidFill>
                  <a:srgbClr val="000000"/>
                </a:solidFill>
                <a:latin typeface="Georgia"/>
                <a:ea typeface="DejaVu Sans"/>
              </a:rPr>
              <a:t>ε</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ί</a:t>
            </a:r>
            <a:r>
              <a:rPr lang="fr-FR" sz="2100" b="0" strike="noStrike" spc="-1" dirty="0">
                <a:solidFill>
                  <a:srgbClr val="000000"/>
                </a:solidFill>
                <a:latin typeface="Georgia"/>
                <a:ea typeface="DejaVu Sans"/>
              </a:rPr>
              <a:t>π</a:t>
            </a:r>
            <a:r>
              <a:rPr lang="fr-FR" sz="2100" b="0" strike="noStrike" spc="-1" dirty="0" err="1">
                <a:solidFill>
                  <a:srgbClr val="000000"/>
                </a:solidFill>
                <a:latin typeface="Georgia"/>
                <a:ea typeface="DejaVu Sans"/>
              </a:rPr>
              <a:t>εδο</a:t>
            </a:r>
            <a:r>
              <a:rPr lang="fr-FR" sz="2100" b="0"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deregulation</a:t>
            </a:r>
            <a:r>
              <a:rPr lang="fr-FR" sz="2100" b="1" strike="noStrike" spc="-1" dirty="0">
                <a:solidFill>
                  <a:srgbClr val="000000"/>
                </a:solidFill>
                <a:latin typeface="Georgia"/>
                <a:ea typeface="DejaVu Sans"/>
              </a:rPr>
              <a:t> &amp; </a:t>
            </a:r>
            <a:r>
              <a:rPr lang="fr-FR" sz="2100" b="1" strike="noStrike" spc="-1" dirty="0" err="1">
                <a:solidFill>
                  <a:srgbClr val="000000"/>
                </a:solidFill>
                <a:latin typeface="Georgia"/>
                <a:ea typeface="DejaVu Sans"/>
              </a:rPr>
              <a:t>re-regulation</a:t>
            </a:r>
            <a:r>
              <a:rPr lang="fr-FR" sz="2100" b="0" strike="noStrike" spc="-1" dirty="0">
                <a:solidFill>
                  <a:srgbClr val="000000"/>
                </a:solidFill>
                <a:latin typeface="Georgia"/>
                <a:ea typeface="DejaVu Sans"/>
              </a:rPr>
              <a:t> # laisser-faire, Majone:1996)</a:t>
            </a:r>
            <a:r>
              <a:rPr lang="fr-FR" sz="2100" b="1" strike="noStrike" spc="-1" dirty="0">
                <a:solidFill>
                  <a:srgbClr val="000000"/>
                </a:solidFill>
                <a:latin typeface="Georgia"/>
                <a:ea typeface="DejaVu Sans"/>
              </a:rPr>
              <a:t>. </a:t>
            </a:r>
            <a:endParaRPr lang="fr-FR" sz="2100" b="0" strike="noStrike" spc="-1" dirty="0">
              <a:latin typeface="Arial"/>
            </a:endParaRPr>
          </a:p>
          <a:p>
            <a:pPr marL="91080">
              <a:lnSpc>
                <a:spcPct val="80000"/>
              </a:lnSpc>
              <a:spcBef>
                <a:spcPts val="249"/>
              </a:spcBef>
            </a:pPr>
            <a:endParaRPr lang="fr-FR" sz="2100" b="0" strike="noStrike" spc="-1" dirty="0">
              <a:latin typeface="Arial"/>
            </a:endParaRPr>
          </a:p>
          <a:p>
            <a:pPr marL="302400" indent="-210600">
              <a:lnSpc>
                <a:spcPct val="80000"/>
              </a:lnSpc>
              <a:spcBef>
                <a:spcPts val="249"/>
              </a:spcBef>
              <a:buClr>
                <a:srgbClr val="08A1D9"/>
              </a:buClr>
              <a:buFont typeface="Wingdings" charset="2"/>
              <a:buChar char=""/>
            </a:pPr>
            <a:r>
              <a:rPr lang="fr-FR" sz="2100" b="1" strike="noStrike" spc="-1" dirty="0">
                <a:solidFill>
                  <a:srgbClr val="000000"/>
                </a:solidFill>
                <a:latin typeface="Georgia"/>
                <a:ea typeface="DejaVu Sans"/>
              </a:rPr>
              <a:t> </a:t>
            </a:r>
            <a:r>
              <a:rPr lang="fr-FR" sz="2100" b="1" strike="noStrike" spc="-1" dirty="0" err="1">
                <a:solidFill>
                  <a:srgbClr val="000000"/>
                </a:solidFill>
                <a:latin typeface="Georgia"/>
                <a:ea typeface="DejaVu Sans"/>
              </a:rPr>
              <a:t>Η</a:t>
            </a:r>
            <a:r>
              <a:rPr lang="fr-FR" sz="21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διεύρυνση</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του</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ρυθμιστικού</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του</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ρόλου</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της</a:t>
            </a:r>
            <a:r>
              <a:rPr lang="fr-FR" sz="1900" b="1" strike="noStrike" spc="-1" dirty="0">
                <a:solidFill>
                  <a:srgbClr val="000000"/>
                </a:solidFill>
                <a:latin typeface="Georgia"/>
                <a:ea typeface="DejaVu Sans"/>
              </a:rPr>
              <a:t> ΕΕ </a:t>
            </a:r>
            <a:r>
              <a:rPr lang="fr-FR" sz="1900" b="1" strike="noStrike" spc="-1" dirty="0" err="1">
                <a:solidFill>
                  <a:srgbClr val="000000"/>
                </a:solidFill>
                <a:latin typeface="Georgia"/>
                <a:ea typeface="DejaVu Sans"/>
              </a:rPr>
              <a:t>είν</a:t>
            </a:r>
            <a:r>
              <a:rPr lang="fr-FR" sz="1900" b="1" strike="noStrike" spc="-1" dirty="0">
                <a:solidFill>
                  <a:srgbClr val="000000"/>
                </a:solidFill>
                <a:latin typeface="Georgia"/>
                <a:ea typeface="DejaVu Sans"/>
              </a:rPr>
              <a:t>α</a:t>
            </a:r>
            <a:r>
              <a:rPr lang="fr-FR" sz="1900" b="1" strike="noStrike" spc="-1" dirty="0" err="1">
                <a:solidFill>
                  <a:srgbClr val="000000"/>
                </a:solidFill>
                <a:latin typeface="Georgia"/>
                <a:ea typeface="DejaVu Sans"/>
              </a:rPr>
              <a:t>ι</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ρόλος</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χ</a:t>
            </a:r>
            <a:r>
              <a:rPr lang="fr-FR" sz="1900" b="1" strike="noStrike" spc="-1" dirty="0">
                <a:solidFill>
                  <a:srgbClr val="000000"/>
                </a:solidFill>
                <a:latin typeface="Georgia"/>
                <a:ea typeface="DejaVu Sans"/>
              </a:rPr>
              <a:t>α</a:t>
            </a:r>
            <a:r>
              <a:rPr lang="fr-FR" sz="1900" b="1" strike="noStrike" spc="-1" dirty="0" err="1">
                <a:solidFill>
                  <a:srgbClr val="000000"/>
                </a:solidFill>
                <a:latin typeface="Georgia"/>
                <a:ea typeface="DejaVu Sans"/>
              </a:rPr>
              <a:t>μηλού</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κόστους</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με</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στόχο</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τη</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διόρθωση</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των</a:t>
            </a:r>
            <a:r>
              <a:rPr lang="fr-FR" sz="1900" b="1" strike="noStrike" spc="-1" dirty="0">
                <a:solidFill>
                  <a:srgbClr val="000000"/>
                </a:solidFill>
                <a:latin typeface="Georgia"/>
                <a:ea typeface="DejaVu Sans"/>
              </a:rPr>
              <a:t> απ</a:t>
            </a:r>
            <a:r>
              <a:rPr lang="fr-FR" sz="1900" b="1" strike="noStrike" spc="-1" dirty="0" err="1">
                <a:solidFill>
                  <a:srgbClr val="000000"/>
                </a:solidFill>
                <a:latin typeface="Georgia"/>
                <a:ea typeface="DejaVu Sans"/>
              </a:rPr>
              <a:t>οτυχιών</a:t>
            </a:r>
            <a:r>
              <a:rPr lang="fr-FR" sz="1900" b="1" strike="noStrike" spc="-1" dirty="0">
                <a:solidFill>
                  <a:srgbClr val="000000"/>
                </a:solidFill>
                <a:latin typeface="Georgia"/>
                <a:ea typeface="DejaVu Sans"/>
              </a:rPr>
              <a:t> </a:t>
            </a:r>
            <a:r>
              <a:rPr lang="fr-FR" sz="1900" b="1" strike="noStrike" spc="-1" dirty="0" err="1">
                <a:solidFill>
                  <a:srgbClr val="000000"/>
                </a:solidFill>
                <a:latin typeface="Georgia"/>
                <a:ea typeface="DejaVu Sans"/>
              </a:rPr>
              <a:t>της</a:t>
            </a:r>
            <a:r>
              <a:rPr lang="fr-FR" sz="1900" b="1" strike="noStrike" spc="-1" dirty="0">
                <a:solidFill>
                  <a:srgbClr val="000000"/>
                </a:solidFill>
                <a:latin typeface="Georgia"/>
                <a:ea typeface="DejaVu Sans"/>
              </a:rPr>
              <a:t> α</a:t>
            </a:r>
            <a:r>
              <a:rPr lang="fr-FR" sz="1900" b="1" strike="noStrike" spc="-1" dirty="0" err="1">
                <a:solidFill>
                  <a:srgbClr val="000000"/>
                </a:solidFill>
                <a:latin typeface="Georgia"/>
                <a:ea typeface="DejaVu Sans"/>
              </a:rPr>
              <a:t>γοράς</a:t>
            </a:r>
            <a:r>
              <a:rPr lang="fr-FR" sz="1900" b="1" strike="noStrike" spc="-1" dirty="0">
                <a:solidFill>
                  <a:srgbClr val="000000"/>
                </a:solidFill>
                <a:latin typeface="Georgia"/>
                <a:ea typeface="DejaVu Sans"/>
              </a:rPr>
              <a:t>. </a:t>
            </a:r>
            <a:endParaRPr lang="el-GR" sz="1900" b="1" strike="noStrike" spc="-1" dirty="0">
              <a:solidFill>
                <a:srgbClr val="000000"/>
              </a:solidFill>
              <a:latin typeface="Georgia"/>
              <a:ea typeface="DejaVu Sans"/>
            </a:endParaRPr>
          </a:p>
          <a:p>
            <a:pPr marL="302400" indent="-210600">
              <a:lnSpc>
                <a:spcPct val="80000"/>
              </a:lnSpc>
              <a:spcBef>
                <a:spcPts val="249"/>
              </a:spcBef>
              <a:buClr>
                <a:srgbClr val="08A1D9"/>
              </a:buClr>
              <a:buFont typeface="Wingdings" charset="2"/>
              <a:buChar char=""/>
            </a:pPr>
            <a:endParaRPr lang="el-GR" sz="1900" strike="noStrike" spc="-1" dirty="0">
              <a:solidFill>
                <a:srgbClr val="000000"/>
              </a:solidFill>
              <a:latin typeface="Georgia" panose="02040502050405020303" pitchFamily="18" charset="0"/>
              <a:ea typeface="DejaVu Sans"/>
            </a:endParaRPr>
          </a:p>
          <a:p>
            <a:pPr marL="302400" indent="-210600">
              <a:lnSpc>
                <a:spcPct val="80000"/>
              </a:lnSpc>
              <a:spcBef>
                <a:spcPts val="249"/>
              </a:spcBef>
              <a:buClr>
                <a:srgbClr val="08A1D9"/>
              </a:buClr>
              <a:buFont typeface="Wingdings" charset="2"/>
              <a:buChar char=""/>
            </a:pPr>
            <a:r>
              <a:rPr lang="fr-FR" sz="1900" u="sng" dirty="0" err="1">
                <a:solidFill>
                  <a:srgbClr val="000000"/>
                </a:solidFill>
                <a:latin typeface="Georgia" panose="02040502050405020303" pitchFamily="18" charset="0"/>
              </a:rPr>
              <a:t>Ανάθεση</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σημ</a:t>
            </a:r>
            <a:r>
              <a:rPr lang="fr-FR" sz="1900" u="sng" dirty="0">
                <a:solidFill>
                  <a:srgbClr val="000000"/>
                </a:solidFill>
                <a:latin typeface="Georgia" panose="02040502050405020303" pitchFamily="18" charset="0"/>
              </a:rPr>
              <a:t>α</a:t>
            </a:r>
            <a:r>
              <a:rPr lang="fr-FR" sz="1900" u="sng" dirty="0" err="1">
                <a:solidFill>
                  <a:srgbClr val="000000"/>
                </a:solidFill>
                <a:latin typeface="Georgia" panose="02040502050405020303" pitchFamily="18" charset="0"/>
              </a:rPr>
              <a:t>ντικών</a:t>
            </a:r>
            <a:r>
              <a:rPr lang="fr-FR" sz="1900" u="sng" dirty="0">
                <a:solidFill>
                  <a:srgbClr val="000000"/>
                </a:solidFill>
                <a:latin typeface="Georgia" panose="02040502050405020303" pitchFamily="18" charset="0"/>
              </a:rPr>
              <a:t> α</a:t>
            </a:r>
            <a:r>
              <a:rPr lang="fr-FR" sz="1900" u="sng" dirty="0" err="1">
                <a:solidFill>
                  <a:srgbClr val="000000"/>
                </a:solidFill>
                <a:latin typeface="Georgia" panose="02040502050405020303" pitchFamily="18" charset="0"/>
              </a:rPr>
              <a:t>ρμοδιοτήτων</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χάρ</a:t>
            </a:r>
            <a:r>
              <a:rPr lang="fr-FR" sz="1900" u="sng" dirty="0">
                <a:solidFill>
                  <a:srgbClr val="000000"/>
                </a:solidFill>
                <a:latin typeface="Georgia" panose="02040502050405020303" pitchFamily="18" charset="0"/>
              </a:rPr>
              <a:t>α</a:t>
            </a:r>
            <a:r>
              <a:rPr lang="fr-FR" sz="1900" u="sng" dirty="0" err="1">
                <a:solidFill>
                  <a:srgbClr val="000000"/>
                </a:solidFill>
                <a:latin typeface="Georgia" panose="02040502050405020303" pitchFamily="18" charset="0"/>
              </a:rPr>
              <a:t>ξης</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της</a:t>
            </a:r>
            <a:r>
              <a:rPr lang="fr-FR" sz="1900" u="sng" dirty="0">
                <a:solidFill>
                  <a:srgbClr val="000000"/>
                </a:solidFill>
                <a:latin typeface="Georgia" panose="02040502050405020303" pitchFamily="18" charset="0"/>
              </a:rPr>
              <a:t> π</a:t>
            </a:r>
            <a:r>
              <a:rPr lang="fr-FR" sz="1900" u="sng" dirty="0" err="1">
                <a:solidFill>
                  <a:srgbClr val="000000"/>
                </a:solidFill>
                <a:latin typeface="Georgia" panose="02040502050405020303" pitchFamily="18" charset="0"/>
              </a:rPr>
              <a:t>ολιτικής</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σε</a:t>
            </a:r>
            <a:r>
              <a:rPr lang="fr-FR" sz="1900" u="sng" dirty="0">
                <a:solidFill>
                  <a:srgbClr val="000000"/>
                </a:solidFill>
                <a:latin typeface="Georgia" panose="02040502050405020303" pitchFamily="18" charset="0"/>
              </a:rPr>
              <a:t> ΄α</a:t>
            </a:r>
            <a:r>
              <a:rPr lang="fr-FR" sz="1900" u="sng" dirty="0" err="1">
                <a:solidFill>
                  <a:srgbClr val="000000"/>
                </a:solidFill>
                <a:latin typeface="Georgia" panose="02040502050405020303" pitchFamily="18" charset="0"/>
              </a:rPr>
              <a:t>νεξάρτητους</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εξω-κυ</a:t>
            </a:r>
            <a:r>
              <a:rPr lang="fr-FR" sz="1900" u="sng" dirty="0">
                <a:solidFill>
                  <a:srgbClr val="000000"/>
                </a:solidFill>
                <a:latin typeface="Georgia" panose="02040502050405020303" pitchFamily="18" charset="0"/>
              </a:rPr>
              <a:t>β</a:t>
            </a:r>
            <a:r>
              <a:rPr lang="fr-FR" sz="1900" u="sng" dirty="0" err="1">
                <a:solidFill>
                  <a:srgbClr val="000000"/>
                </a:solidFill>
                <a:latin typeface="Georgia" panose="02040502050405020303" pitchFamily="18" charset="0"/>
              </a:rPr>
              <a:t>ερνητικούς</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θεσμούς</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statutory</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regulation</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Ευρω</a:t>
            </a:r>
            <a:r>
              <a:rPr lang="fr-FR" sz="1900" u="sng" dirty="0">
                <a:solidFill>
                  <a:srgbClr val="000000"/>
                </a:solidFill>
                <a:latin typeface="Georgia" panose="02040502050405020303" pitchFamily="18" charset="0"/>
              </a:rPr>
              <a:t>πα</a:t>
            </a:r>
            <a:r>
              <a:rPr lang="fr-FR" sz="1900" u="sng" dirty="0" err="1">
                <a:solidFill>
                  <a:srgbClr val="000000"/>
                </a:solidFill>
                <a:latin typeface="Georgia" panose="02040502050405020303" pitchFamily="18" charset="0"/>
              </a:rPr>
              <a:t>ϊκή</a:t>
            </a:r>
            <a:r>
              <a:rPr lang="fr-FR" sz="1900" u="sng" dirty="0">
                <a:solidFill>
                  <a:srgbClr val="000000"/>
                </a:solidFill>
                <a:latin typeface="Georgia" panose="02040502050405020303" pitchFamily="18" charset="0"/>
              </a:rPr>
              <a:t> </a:t>
            </a:r>
            <a:r>
              <a:rPr lang="fr-FR" sz="1900" u="sng" dirty="0" err="1">
                <a:solidFill>
                  <a:srgbClr val="000000"/>
                </a:solidFill>
                <a:latin typeface="Georgia" panose="02040502050405020303" pitchFamily="18" charset="0"/>
              </a:rPr>
              <a:t>Ε</a:t>
            </a:r>
            <a:r>
              <a:rPr lang="fr-FR" sz="1900" u="sng" dirty="0">
                <a:solidFill>
                  <a:srgbClr val="000000"/>
                </a:solidFill>
                <a:latin typeface="Georgia" panose="02040502050405020303" pitchFamily="18" charset="0"/>
              </a:rPr>
              <a:t>π</a:t>
            </a:r>
            <a:r>
              <a:rPr lang="fr-FR" sz="1900" u="sng" dirty="0" err="1">
                <a:solidFill>
                  <a:srgbClr val="000000"/>
                </a:solidFill>
                <a:latin typeface="Georgia" panose="02040502050405020303" pitchFamily="18" charset="0"/>
              </a:rPr>
              <a:t>ιτρο</a:t>
            </a:r>
            <a:r>
              <a:rPr lang="fr-FR" sz="1900" u="sng" dirty="0">
                <a:solidFill>
                  <a:srgbClr val="000000"/>
                </a:solidFill>
                <a:latin typeface="Georgia" panose="02040502050405020303" pitchFamily="18" charset="0"/>
              </a:rPr>
              <a:t>π</a:t>
            </a:r>
            <a:r>
              <a:rPr lang="fr-FR" sz="1900" u="sng" dirty="0" err="1">
                <a:solidFill>
                  <a:srgbClr val="000000"/>
                </a:solidFill>
                <a:latin typeface="Georgia" panose="02040502050405020303" pitchFamily="18" charset="0"/>
              </a:rPr>
              <a:t>ή</a:t>
            </a:r>
            <a:r>
              <a:rPr lang="fr-FR" sz="1900" u="sng" dirty="0">
                <a:solidFill>
                  <a:srgbClr val="000000"/>
                </a:solidFill>
                <a:latin typeface="Georgia" panose="02040502050405020303" pitchFamily="18" charset="0"/>
              </a:rPr>
              <a:t>,  </a:t>
            </a:r>
            <a:r>
              <a:rPr lang="el-GR" sz="1900" u="sng" dirty="0">
                <a:solidFill>
                  <a:srgbClr val="000000"/>
                </a:solidFill>
                <a:latin typeface="Georgia" panose="02040502050405020303" pitchFamily="18" charset="0"/>
              </a:rPr>
              <a:t>ΕΚΤ, </a:t>
            </a:r>
            <a:r>
              <a:rPr lang="fr-FR" sz="1900" u="sng" dirty="0" err="1">
                <a:solidFill>
                  <a:srgbClr val="000000"/>
                </a:solidFill>
                <a:latin typeface="Georgia" panose="02040502050405020303" pitchFamily="18" charset="0"/>
              </a:rPr>
              <a:t>Ευρω</a:t>
            </a:r>
            <a:r>
              <a:rPr lang="fr-FR" sz="1900" u="sng" dirty="0">
                <a:solidFill>
                  <a:srgbClr val="000000"/>
                </a:solidFill>
                <a:latin typeface="Georgia" panose="02040502050405020303" pitchFamily="18" charset="0"/>
              </a:rPr>
              <a:t>πα</a:t>
            </a:r>
            <a:r>
              <a:rPr lang="fr-FR" sz="1900" u="sng" dirty="0" err="1">
                <a:solidFill>
                  <a:srgbClr val="000000"/>
                </a:solidFill>
                <a:latin typeface="Georgia" panose="02040502050405020303" pitchFamily="18" charset="0"/>
              </a:rPr>
              <a:t>ϊκές</a:t>
            </a:r>
            <a:r>
              <a:rPr lang="fr-FR" sz="1900" u="sng" dirty="0">
                <a:solidFill>
                  <a:srgbClr val="000000"/>
                </a:solidFill>
                <a:latin typeface="Georgia" panose="02040502050405020303" pitchFamily="18" charset="0"/>
              </a:rPr>
              <a:t> α</a:t>
            </a:r>
            <a:r>
              <a:rPr lang="fr-FR" sz="1900" u="sng" dirty="0" err="1">
                <a:solidFill>
                  <a:srgbClr val="000000"/>
                </a:solidFill>
                <a:latin typeface="Georgia" panose="02040502050405020303" pitchFamily="18" charset="0"/>
              </a:rPr>
              <a:t>ρχές</a:t>
            </a:r>
            <a:r>
              <a:rPr lang="el-GR" sz="1900" u="sng" dirty="0">
                <a:solidFill>
                  <a:srgbClr val="000000"/>
                </a:solidFill>
                <a:latin typeface="Georgia" panose="02040502050405020303" pitchFamily="18" charset="0"/>
              </a:rPr>
              <a:t> (ανεξάρτητες αρχές,  </a:t>
            </a:r>
            <a:r>
              <a:rPr lang="en-US" sz="1900" u="sng" dirty="0">
                <a:solidFill>
                  <a:srgbClr val="000000"/>
                </a:solidFill>
                <a:latin typeface="Georgia" panose="02040502050405020303" pitchFamily="18" charset="0"/>
              </a:rPr>
              <a:t>de novo bodies – </a:t>
            </a:r>
            <a:r>
              <a:rPr lang="el-GR" sz="1900" u="sng" dirty="0">
                <a:solidFill>
                  <a:srgbClr val="000000"/>
                </a:solidFill>
                <a:latin typeface="Georgia" panose="02040502050405020303" pitchFamily="18" charset="0"/>
              </a:rPr>
              <a:t>πρόκειται για </a:t>
            </a:r>
            <a:r>
              <a:rPr lang="el-GR" sz="1900" i="1" u="sng" dirty="0">
                <a:solidFill>
                  <a:srgbClr val="000000"/>
                </a:solidFill>
                <a:latin typeface="Georgia" panose="02040502050405020303" pitchFamily="18" charset="0"/>
              </a:rPr>
              <a:t>μη-πλειοψηφικούς θεσμούς</a:t>
            </a:r>
            <a:r>
              <a:rPr lang="el-GR" sz="1900" u="sng" dirty="0">
                <a:solidFill>
                  <a:srgbClr val="000000"/>
                </a:solidFill>
                <a:latin typeface="Georgia" panose="02040502050405020303" pitchFamily="18" charset="0"/>
              </a:rPr>
              <a:t>)</a:t>
            </a:r>
            <a:r>
              <a:rPr lang="fr-FR" sz="1900" u="sng" dirty="0">
                <a:solidFill>
                  <a:srgbClr val="000000"/>
                </a:solidFill>
                <a:latin typeface="Georgia" panose="02040502050405020303" pitchFamily="18" charset="0"/>
              </a:rPr>
              <a:t>.</a:t>
            </a:r>
          </a:p>
          <a:p>
            <a:pPr marL="302400" indent="-210600">
              <a:lnSpc>
                <a:spcPct val="80000"/>
              </a:lnSpc>
              <a:spcBef>
                <a:spcPts val="249"/>
              </a:spcBef>
              <a:buClr>
                <a:srgbClr val="08A1D9"/>
              </a:buClr>
              <a:buFont typeface="Wingdings" charset="2"/>
              <a:buChar char=""/>
            </a:pPr>
            <a:endParaRPr lang="fr-FR" sz="2100" b="0" strike="noStrike" spc="-1" dirty="0">
              <a:latin typeface="Arial"/>
            </a:endParaRPr>
          </a:p>
          <a:p>
            <a:pPr marL="91080">
              <a:lnSpc>
                <a:spcPct val="80000"/>
              </a:lnSpc>
              <a:spcBef>
                <a:spcPts val="249"/>
              </a:spcBef>
            </a:pPr>
            <a:endParaRPr lang="fr-FR" sz="2100" b="0" strike="noStrike" spc="-1" dirty="0">
              <a:latin typeface="Arial"/>
            </a:endParaRPr>
          </a:p>
        </p:txBody>
      </p:sp>
      <p:sp>
        <p:nvSpPr>
          <p:cNvPr id="125" name="CustomShape 3"/>
          <p:cNvSpPr/>
          <p:nvPr/>
        </p:nvSpPr>
        <p:spPr>
          <a:xfrm>
            <a:off x="9012240" y="2520"/>
            <a:ext cx="838800" cy="40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8BB781C-B386-4CDA-A348-7C931FCDBA4D}" type="slidenum">
              <a:rPr lang="fr-FR" sz="1490" b="0" strike="noStrike" spc="-1">
                <a:solidFill>
                  <a:srgbClr val="FFFFFF"/>
                </a:solidFill>
                <a:latin typeface="Georgia"/>
                <a:ea typeface="DejaVu Sans"/>
              </a:rPr>
              <a:t>8</a:t>
            </a:fld>
            <a:endParaRPr lang="fr-FR" sz="149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504000" y="6886800"/>
            <a:ext cx="234720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34" name="CustomShape 2"/>
          <p:cNvSpPr/>
          <p:nvPr/>
        </p:nvSpPr>
        <p:spPr>
          <a:xfrm>
            <a:off x="3447360" y="6886800"/>
            <a:ext cx="3193920" cy="52020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35" name="CustomShape 3"/>
          <p:cNvSpPr/>
          <p:nvPr/>
        </p:nvSpPr>
        <p:spPr>
          <a:xfrm>
            <a:off x="649080" y="624960"/>
            <a:ext cx="9070560" cy="824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2800" b="0" strike="noStrike" spc="-1">
                <a:solidFill>
                  <a:srgbClr val="434342"/>
                </a:solidFill>
                <a:latin typeface="Trebuchet MS"/>
                <a:ea typeface="DejaVu Sans"/>
              </a:rPr>
              <a:t>Οι ευρωπαϊκές ρυθμιστικές αρμοδιότητες</a:t>
            </a:r>
            <a:endParaRPr lang="fr-FR" sz="2800" b="0" strike="noStrike" spc="-1">
              <a:latin typeface="Arial"/>
            </a:endParaRPr>
          </a:p>
        </p:txBody>
      </p:sp>
      <p:sp>
        <p:nvSpPr>
          <p:cNvPr id="136" name="CustomShape 4"/>
          <p:cNvSpPr/>
          <p:nvPr/>
        </p:nvSpPr>
        <p:spPr>
          <a:xfrm>
            <a:off x="503640" y="1296000"/>
            <a:ext cx="9070560" cy="594936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normAutofit/>
          </a:bodyPr>
          <a:lstStyle/>
          <a:p>
            <a:pPr marL="720">
              <a:lnSpc>
                <a:spcPct val="80000"/>
              </a:lnSpc>
              <a:spcBef>
                <a:spcPts val="300"/>
              </a:spcBef>
              <a:buClr>
                <a:srgbClr val="08A1D9"/>
              </a:buClr>
            </a:pPr>
            <a:endParaRPr lang="en-US" sz="2000" b="1" strike="noStrike" spc="-1" dirty="0">
              <a:solidFill>
                <a:srgbClr val="000000"/>
              </a:solidFill>
              <a:latin typeface="Georgia"/>
              <a:ea typeface="DejaVu Sans"/>
            </a:endParaRPr>
          </a:p>
          <a:p>
            <a:pPr marL="720">
              <a:lnSpc>
                <a:spcPct val="80000"/>
              </a:lnSpc>
              <a:spcBef>
                <a:spcPts val="300"/>
              </a:spcBef>
              <a:buClr>
                <a:srgbClr val="08A1D9"/>
              </a:buClr>
            </a:pPr>
            <a:r>
              <a:rPr lang="el-GR" sz="2000" b="1" strike="noStrike" spc="-1" dirty="0">
                <a:solidFill>
                  <a:srgbClr val="000000"/>
                </a:solidFill>
                <a:latin typeface="Georgia"/>
                <a:ea typeface="DejaVu Sans"/>
              </a:rPr>
              <a:t>Τι σημαίνει αυ</a:t>
            </a:r>
            <a:r>
              <a:rPr lang="el-GR" sz="2000" b="1" spc="-1" dirty="0">
                <a:solidFill>
                  <a:srgbClr val="000000"/>
                </a:solidFill>
                <a:latin typeface="Georgia"/>
                <a:ea typeface="DejaVu Sans"/>
              </a:rPr>
              <a:t>τή η α</a:t>
            </a:r>
            <a:r>
              <a:rPr lang="fr-FR" sz="2000" b="1" strike="noStrike" spc="-1" dirty="0" err="1">
                <a:solidFill>
                  <a:srgbClr val="000000"/>
                </a:solidFill>
                <a:latin typeface="Georgia"/>
                <a:ea typeface="DejaVu Sans"/>
              </a:rPr>
              <a:t>νάθεση</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σημ</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ντικών</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ρμοδιοτήτων</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χάρ</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ξης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της</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ολιτικής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σε</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νεξάρτητους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εξω-κυ</a:t>
            </a:r>
            <a:r>
              <a:rPr lang="fr-FR" sz="2000" b="1" strike="noStrike" spc="-1" dirty="0">
                <a:solidFill>
                  <a:srgbClr val="000000"/>
                </a:solidFill>
                <a:latin typeface="Georgia"/>
                <a:ea typeface="DejaVu Sans"/>
              </a:rPr>
              <a:t>β</a:t>
            </a:r>
            <a:r>
              <a:rPr lang="fr-FR" sz="2000" b="1" strike="noStrike" spc="-1" dirty="0" err="1">
                <a:solidFill>
                  <a:srgbClr val="000000"/>
                </a:solidFill>
                <a:latin typeface="Georgia"/>
                <a:ea typeface="DejaVu Sans"/>
              </a:rPr>
              <a:t>ερνητικούς</a:t>
            </a:r>
            <a:r>
              <a:rPr lang="fr-FR" sz="2000" b="1" strike="noStrike" spc="-1" dirty="0">
                <a:solidFill>
                  <a:srgbClr val="000000"/>
                </a:solidFill>
                <a:latin typeface="Georgia"/>
                <a:ea typeface="DejaVu Sans"/>
              </a:rPr>
              <a:t>)</a:t>
            </a:r>
            <a:r>
              <a:rPr lang="el-GR" sz="2000" b="1" strike="noStrike" spc="-1" dirty="0">
                <a:solidFill>
                  <a:srgbClr val="000000"/>
                </a:solidFill>
                <a:latin typeface="Georgia"/>
                <a:ea typeface="DejaVu Sans"/>
              </a:rPr>
              <a:t>;</a:t>
            </a:r>
          </a:p>
          <a:p>
            <a:pPr marL="216000" indent="-215280">
              <a:lnSpc>
                <a:spcPct val="80000"/>
              </a:lnSpc>
              <a:spcBef>
                <a:spcPts val="300"/>
              </a:spcBef>
              <a:buClr>
                <a:srgbClr val="08A1D9"/>
              </a:buClr>
              <a:buFont typeface="Wingdings" charset="2"/>
              <a:buChar char=""/>
            </a:pPr>
            <a:endParaRPr lang="el-GR" sz="2000" b="1" spc="-1" dirty="0">
              <a:solidFill>
                <a:srgbClr val="000000"/>
              </a:solidFill>
              <a:latin typeface="Georgia"/>
              <a:ea typeface="DejaVu Sans"/>
            </a:endParaRPr>
          </a:p>
          <a:p>
            <a:pPr marL="216000" indent="-215280">
              <a:lnSpc>
                <a:spcPct val="80000"/>
              </a:lnSpc>
              <a:spcBef>
                <a:spcPts val="300"/>
              </a:spcBef>
              <a:buClr>
                <a:srgbClr val="08A1D9"/>
              </a:buClr>
              <a:buFont typeface="Wingdings" charset="2"/>
              <a:buChar char=""/>
            </a:pPr>
            <a:r>
              <a:rPr lang="fr-FR" sz="2000" b="0" strike="noStrike" spc="-1" dirty="0" err="1">
                <a:solidFill>
                  <a:srgbClr val="000000"/>
                </a:solidFill>
                <a:latin typeface="Georgia"/>
                <a:ea typeface="DejaVu Sans"/>
              </a:rPr>
              <a:t>Οι</a:t>
            </a:r>
            <a:r>
              <a:rPr lang="fr-FR" sz="2000" b="0" strike="noStrike" spc="-1" dirty="0">
                <a:solidFill>
                  <a:srgbClr val="000000"/>
                </a:solidFill>
                <a:latin typeface="Georgia"/>
                <a:ea typeface="DejaVu Sans"/>
              </a:rPr>
              <a:t> πα</a:t>
            </a:r>
            <a:r>
              <a:rPr lang="fr-FR" sz="2000" b="0" strike="noStrike" spc="-1" dirty="0" err="1">
                <a:solidFill>
                  <a:srgbClr val="000000"/>
                </a:solidFill>
                <a:latin typeface="Georgia"/>
                <a:ea typeface="DejaVu Sans"/>
              </a:rPr>
              <a:t>ρ</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δοσι</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κοί</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τρό</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οι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ρύθμισης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δι</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κά</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εκτο</a:t>
            </a:r>
            <a:r>
              <a:rPr lang="fr-FR" sz="2000" b="0" strike="noStrike" spc="-1" dirty="0">
                <a:solidFill>
                  <a:srgbClr val="000000"/>
                </a:solidFill>
                <a:latin typeface="Georgia"/>
                <a:ea typeface="DejaVu Sans"/>
              </a:rPr>
              <a:t>π</a:t>
            </a:r>
            <a:r>
              <a:rPr lang="fr-FR" sz="2000" b="0" strike="noStrike" spc="-1" dirty="0" err="1">
                <a:solidFill>
                  <a:srgbClr val="000000"/>
                </a:solidFill>
                <a:latin typeface="Georgia"/>
                <a:ea typeface="DejaVu Sans"/>
              </a:rPr>
              <a:t>ίζοντ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ντικ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θίστ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ντ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ι</a:t>
            </a:r>
            <a:r>
              <a:rPr lang="fr-FR" sz="2000" b="0" strike="noStrike" spc="-1" dirty="0">
                <a:solidFill>
                  <a:srgbClr val="000000"/>
                </a:solidFill>
                <a:latin typeface="Georgia"/>
                <a:ea typeface="DejaVu Sans"/>
              </a:rPr>
              <a:t> απ</a:t>
            </a:r>
            <a:r>
              <a:rPr lang="fr-FR" sz="2000" b="0" strike="noStrike" spc="-1" dirty="0" err="1">
                <a:solidFill>
                  <a:srgbClr val="000000"/>
                </a:solidFill>
                <a:latin typeface="Georgia"/>
                <a:ea typeface="DejaVu Sans"/>
              </a:rPr>
              <a:t>ό</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ρυθμίσεις</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χορηγούντ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εκ</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νόμου</a:t>
            </a:r>
            <a:r>
              <a:rPr lang="fr-FR" sz="2000" b="1" strike="noStrike" spc="-1" dirty="0">
                <a:solidFill>
                  <a:srgbClr val="000000"/>
                </a:solidFill>
                <a:latin typeface="Georgia"/>
                <a:ea typeface="DejaVu Sans"/>
              </a:rPr>
              <a:t> απ</a:t>
            </a:r>
            <a:r>
              <a:rPr lang="fr-FR" sz="2000" b="1" strike="noStrike" spc="-1" dirty="0" err="1">
                <a:solidFill>
                  <a:srgbClr val="000000"/>
                </a:solidFill>
                <a:latin typeface="Georgia"/>
                <a:ea typeface="DejaVu Sans"/>
              </a:rPr>
              <a:t>ό</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υ</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ηρεσίες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εμ</a:t>
            </a:r>
            <a:r>
              <a:rPr lang="fr-FR" sz="2000" b="1" strike="noStrike" spc="-1" dirty="0">
                <a:solidFill>
                  <a:srgbClr val="000000"/>
                </a:solidFill>
                <a:latin typeface="Georgia"/>
                <a:ea typeface="DejaVu Sans"/>
              </a:rPr>
              <a:t>π</a:t>
            </a:r>
            <a:r>
              <a:rPr lang="fr-FR" sz="2000" b="1" strike="noStrike" spc="-1" dirty="0" err="1">
                <a:solidFill>
                  <a:srgbClr val="000000"/>
                </a:solidFill>
                <a:latin typeface="Georgia"/>
                <a:ea typeface="DejaVu Sans"/>
              </a:rPr>
              <a:t>ειρογνωμόνων</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ου</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είν</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u="sng" strike="noStrike" spc="-1" dirty="0" err="1">
                <a:solidFill>
                  <a:srgbClr val="000000"/>
                </a:solidFill>
                <a:uFillTx/>
                <a:latin typeface="Georgia"/>
                <a:ea typeface="DejaVu Sans"/>
              </a:rPr>
              <a:t>θεωρητικά</a:t>
            </a:r>
            <a:r>
              <a:rPr lang="fr-FR" sz="2000" b="1" u="sng" strike="noStrike" spc="-1" dirty="0">
                <a:solidFill>
                  <a:srgbClr val="000000"/>
                </a:solidFill>
                <a:uFillTx/>
                <a:latin typeface="Georgia"/>
                <a:ea typeface="DejaVu Sans"/>
              </a:rPr>
              <a:t> α</a:t>
            </a:r>
            <a:r>
              <a:rPr lang="fr-FR" sz="2000" b="1" u="sng" strike="noStrike" spc="-1" dirty="0" err="1">
                <a:solidFill>
                  <a:srgbClr val="000000"/>
                </a:solidFill>
                <a:uFillTx/>
                <a:latin typeface="Georgia"/>
                <a:ea typeface="DejaVu Sans"/>
              </a:rPr>
              <a:t>νεξάρτητες</a:t>
            </a:r>
            <a:r>
              <a:rPr lang="fr-FR" sz="2000" b="1" u="sng" strike="noStrike" spc="-1" dirty="0">
                <a:solidFill>
                  <a:srgbClr val="000000"/>
                </a:solidFill>
                <a:uFillTx/>
                <a:latin typeface="Georgia"/>
                <a:ea typeface="DejaVu Sans"/>
              </a:rPr>
              <a:t> απ</a:t>
            </a:r>
            <a:r>
              <a:rPr lang="fr-FR" sz="2000" b="1" u="sng" strike="noStrike" spc="-1" dirty="0" err="1">
                <a:solidFill>
                  <a:srgbClr val="000000"/>
                </a:solidFill>
                <a:uFillTx/>
                <a:latin typeface="Georgia"/>
                <a:ea typeface="DejaVu Sans"/>
              </a:rPr>
              <a:t>ό</a:t>
            </a:r>
            <a:r>
              <a:rPr lang="fr-FR" sz="2000" b="1" u="sng" strike="noStrike" spc="-1" dirty="0">
                <a:solidFill>
                  <a:srgbClr val="000000"/>
                </a:solidFill>
                <a:uFillTx/>
                <a:latin typeface="Georgia"/>
                <a:ea typeface="DejaVu Sans"/>
              </a:rPr>
              <a:t> </a:t>
            </a:r>
            <a:r>
              <a:rPr lang="fr-FR" sz="2000" b="1" u="sng" strike="noStrike" spc="-1" dirty="0" err="1">
                <a:solidFill>
                  <a:srgbClr val="000000"/>
                </a:solidFill>
                <a:uFillTx/>
                <a:latin typeface="Georgia"/>
                <a:ea typeface="DejaVu Sans"/>
              </a:rPr>
              <a:t>τον</a:t>
            </a:r>
            <a:r>
              <a:rPr lang="fr-FR" sz="2000" b="1" u="sng" strike="noStrike" spc="-1" dirty="0">
                <a:solidFill>
                  <a:srgbClr val="000000"/>
                </a:solidFill>
                <a:uFillTx/>
                <a:latin typeface="Georgia"/>
                <a:ea typeface="DejaVu Sans"/>
              </a:rPr>
              <a:t> </a:t>
            </a:r>
            <a:r>
              <a:rPr lang="fr-FR" sz="2000" b="1" u="sng" strike="noStrike" spc="-1" dirty="0" err="1">
                <a:solidFill>
                  <a:srgbClr val="000000"/>
                </a:solidFill>
                <a:uFillTx/>
                <a:latin typeface="Georgia"/>
                <a:ea typeface="DejaVu Sans"/>
              </a:rPr>
              <a:t>άμεσο</a:t>
            </a:r>
            <a:r>
              <a:rPr lang="fr-FR" sz="2000" b="1" u="sng" strike="noStrike" spc="-1" dirty="0">
                <a:solidFill>
                  <a:srgbClr val="000000"/>
                </a:solidFill>
                <a:uFillTx/>
                <a:latin typeface="Georgia"/>
                <a:ea typeface="DejaVu Sans"/>
              </a:rPr>
              <a:t> π</a:t>
            </a:r>
            <a:r>
              <a:rPr lang="fr-FR" sz="2000" b="1" u="sng" strike="noStrike" spc="-1" dirty="0" err="1">
                <a:solidFill>
                  <a:srgbClr val="000000"/>
                </a:solidFill>
                <a:uFillTx/>
                <a:latin typeface="Georgia"/>
                <a:ea typeface="DejaVu Sans"/>
              </a:rPr>
              <a:t>ολιτικό</a:t>
            </a:r>
            <a:r>
              <a:rPr lang="fr-FR" sz="2000" b="1" u="sng" strike="noStrike" spc="-1" dirty="0">
                <a:solidFill>
                  <a:srgbClr val="000000"/>
                </a:solidFill>
                <a:uFillTx/>
                <a:latin typeface="Georgia"/>
                <a:ea typeface="DejaVu Sans"/>
              </a:rPr>
              <a:t> </a:t>
            </a:r>
            <a:r>
              <a:rPr lang="fr-FR" sz="2000" b="1" u="sng" strike="noStrike" spc="-1" dirty="0" err="1">
                <a:solidFill>
                  <a:srgbClr val="000000"/>
                </a:solidFill>
                <a:uFillTx/>
                <a:latin typeface="Georgia"/>
                <a:ea typeface="DejaVu Sans"/>
              </a:rPr>
              <a:t>έλεγχο</a:t>
            </a:r>
            <a:r>
              <a:rPr lang="fr-FR" sz="2000" b="0" u="sng" strike="noStrike" spc="-1" dirty="0">
                <a:solidFill>
                  <a:srgbClr val="000000"/>
                </a:solidFill>
                <a:uFillTx/>
                <a:latin typeface="Georgia"/>
                <a:ea typeface="DejaVu Sans"/>
              </a:rPr>
              <a:t>.</a:t>
            </a:r>
          </a:p>
          <a:p>
            <a:pPr marL="720">
              <a:lnSpc>
                <a:spcPct val="80000"/>
              </a:lnSpc>
              <a:spcBef>
                <a:spcPts val="300"/>
              </a:spcBef>
              <a:buClr>
                <a:srgbClr val="08A1D9"/>
              </a:buClr>
            </a:pPr>
            <a:endParaRPr lang="fr-FR" sz="2000" u="sng" spc="-1" dirty="0">
              <a:solidFill>
                <a:srgbClr val="000000"/>
              </a:solidFill>
              <a:latin typeface="Georgia"/>
            </a:endParaRPr>
          </a:p>
          <a:p>
            <a:pPr marL="216000" indent="-215280">
              <a:lnSpc>
                <a:spcPct val="80000"/>
              </a:lnSpc>
              <a:spcBef>
                <a:spcPts val="300"/>
              </a:spcBef>
              <a:buClr>
                <a:srgbClr val="08A1D9"/>
              </a:buClr>
              <a:buFont typeface="Wingdings" charset="2"/>
              <a:buChar char=""/>
            </a:pPr>
            <a:endParaRPr lang="fr-FR" sz="2000" b="0" strike="noStrike" spc="-1" dirty="0">
              <a:latin typeface="Arial"/>
            </a:endParaRPr>
          </a:p>
          <a:p>
            <a:pPr marL="432000" lvl="1" indent="-215280">
              <a:lnSpc>
                <a:spcPct val="80000"/>
              </a:lnSpc>
              <a:spcBef>
                <a:spcPts val="300"/>
              </a:spcBef>
              <a:buClr>
                <a:srgbClr val="F96A1B"/>
              </a:buClr>
              <a:buFont typeface="Courier New"/>
              <a:buChar char="o"/>
            </a:pPr>
            <a:r>
              <a:rPr lang="fr-FR" sz="2000" b="0" strike="noStrike" spc="-1" dirty="0" err="1">
                <a:solidFill>
                  <a:srgbClr val="000000"/>
                </a:solidFill>
                <a:latin typeface="Georgia"/>
                <a:ea typeface="DejaVu Sans"/>
              </a:rPr>
              <a:t>Τ</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υτόχρον</a:t>
            </a:r>
            <a:r>
              <a:rPr lang="fr-FR" sz="2000" b="0" strike="noStrike" spc="-1" dirty="0">
                <a:solidFill>
                  <a:srgbClr val="000000"/>
                </a:solidFill>
                <a:latin typeface="Georgia"/>
                <a:ea typeface="DejaVu Sans"/>
              </a:rPr>
              <a:t>α, </a:t>
            </a:r>
            <a:r>
              <a:rPr lang="fr-FR" sz="2000" b="1" strike="noStrike" spc="-1" dirty="0" err="1">
                <a:solidFill>
                  <a:srgbClr val="000000"/>
                </a:solidFill>
                <a:latin typeface="Georgia"/>
                <a:ea typeface="DejaVu Sans"/>
              </a:rPr>
              <a:t>σημ</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ντικές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ρυθμιστικές</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ρμοδιότητες</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ου</a:t>
            </a:r>
            <a:r>
              <a:rPr lang="fr-FR" sz="2000" b="1" strike="noStrike" spc="-1" dirty="0">
                <a:solidFill>
                  <a:srgbClr val="000000"/>
                </a:solidFill>
                <a:latin typeface="Georgia"/>
                <a:ea typeface="DejaVu Sans"/>
              </a:rPr>
              <a:t> α</a:t>
            </a:r>
            <a:r>
              <a:rPr lang="fr-FR" sz="2000" b="1" strike="noStrike" spc="-1" dirty="0" err="1">
                <a:solidFill>
                  <a:srgbClr val="000000"/>
                </a:solidFill>
                <a:latin typeface="Georgia"/>
                <a:ea typeface="DejaVu Sans"/>
              </a:rPr>
              <a:t>σκούντ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ν</a:t>
            </a:r>
            <a:r>
              <a:rPr lang="fr-FR" sz="2000" b="1" strike="noStrike" spc="-1" dirty="0">
                <a:solidFill>
                  <a:srgbClr val="000000"/>
                </a:solidFill>
                <a:latin typeface="Georgia"/>
                <a:ea typeface="DejaVu Sans"/>
              </a:rPr>
              <a:t> π</a:t>
            </a:r>
            <a:r>
              <a:rPr lang="fr-FR" sz="2000" b="1" strike="noStrike" spc="-1" dirty="0" err="1">
                <a:solidFill>
                  <a:srgbClr val="000000"/>
                </a:solidFill>
                <a:latin typeface="Georgia"/>
                <a:ea typeface="DejaVu Sans"/>
              </a:rPr>
              <a:t>ροηγουμένως</a:t>
            </a:r>
            <a:r>
              <a:rPr lang="fr-FR" sz="2000" b="1" strike="noStrike" spc="-1" dirty="0">
                <a:solidFill>
                  <a:srgbClr val="000000"/>
                </a:solidFill>
                <a:latin typeface="Georgia"/>
                <a:ea typeface="DejaVu Sans"/>
              </a:rPr>
              <a:t> απ</a:t>
            </a:r>
            <a:r>
              <a:rPr lang="fr-FR" sz="2000" b="1" strike="noStrike" spc="-1" dirty="0" err="1">
                <a:solidFill>
                  <a:srgbClr val="000000"/>
                </a:solidFill>
                <a:latin typeface="Georgia"/>
                <a:ea typeface="DejaVu Sans"/>
              </a:rPr>
              <a:t>ό</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τις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εθνικές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κυ</a:t>
            </a:r>
            <a:r>
              <a:rPr lang="fr-FR" sz="2000" b="1" strike="noStrike" spc="-1" dirty="0">
                <a:solidFill>
                  <a:srgbClr val="000000"/>
                </a:solidFill>
                <a:latin typeface="Georgia"/>
                <a:ea typeface="DejaVu Sans"/>
              </a:rPr>
              <a:t>β</a:t>
            </a:r>
            <a:r>
              <a:rPr lang="fr-FR" sz="2000" b="1" strike="noStrike" spc="-1" dirty="0" err="1">
                <a:solidFill>
                  <a:srgbClr val="000000"/>
                </a:solidFill>
                <a:latin typeface="Georgia"/>
                <a:ea typeface="DejaVu Sans"/>
              </a:rPr>
              <a:t>ερνήσεις</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μετ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φέροντ</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ι</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στο</a:t>
            </a:r>
            <a:r>
              <a:rPr lang="fr-FR" sz="2000" b="1"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ευρω</a:t>
            </a:r>
            <a:r>
              <a:rPr lang="fr-FR" sz="2000" b="1" strike="noStrike" spc="-1" dirty="0">
                <a:solidFill>
                  <a:srgbClr val="000000"/>
                </a:solidFill>
                <a:latin typeface="Georgia"/>
                <a:ea typeface="DejaVu Sans"/>
              </a:rPr>
              <a:t>πα</a:t>
            </a:r>
            <a:r>
              <a:rPr lang="fr-FR" sz="2000" b="1" strike="noStrike" spc="-1" dirty="0" err="1">
                <a:solidFill>
                  <a:srgbClr val="000000"/>
                </a:solidFill>
                <a:latin typeface="Georgia"/>
                <a:ea typeface="DejaVu Sans"/>
              </a:rPr>
              <a:t>ϊκό</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κοινοτική</a:t>
            </a:r>
            <a:r>
              <a:rPr lang="fr-FR" sz="2000" b="0" strike="noStrike" spc="-1" dirty="0">
                <a:solidFill>
                  <a:srgbClr val="000000"/>
                </a:solidFill>
                <a:latin typeface="Georgia"/>
                <a:ea typeface="DejaVu Sans"/>
              </a:rPr>
              <a:t>/</a:t>
            </a:r>
            <a:r>
              <a:rPr lang="fr-FR" sz="2000" b="0" strike="noStrike" spc="-1" dirty="0" err="1">
                <a:solidFill>
                  <a:srgbClr val="000000"/>
                </a:solidFill>
                <a:latin typeface="Georgia"/>
                <a:ea typeface="DejaVu Sans"/>
              </a:rPr>
              <a:t>ευρω</a:t>
            </a:r>
            <a:r>
              <a:rPr lang="fr-FR" sz="2000" b="0" strike="noStrike" spc="-1" dirty="0">
                <a:solidFill>
                  <a:srgbClr val="000000"/>
                </a:solidFill>
                <a:latin typeface="Georgia"/>
                <a:ea typeface="DejaVu Sans"/>
              </a:rPr>
              <a:t>πα</a:t>
            </a:r>
            <a:r>
              <a:rPr lang="fr-FR" sz="2000" b="0" strike="noStrike" spc="-1" dirty="0" err="1">
                <a:solidFill>
                  <a:srgbClr val="000000"/>
                </a:solidFill>
                <a:latin typeface="Georgia"/>
                <a:ea typeface="DejaVu Sans"/>
              </a:rPr>
              <a:t>ϊκή</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νομοθεσί</a:t>
            </a:r>
            <a:r>
              <a:rPr lang="fr-FR" sz="2000" b="0" strike="noStrike" spc="-1" dirty="0">
                <a:solidFill>
                  <a:srgbClr val="000000"/>
                </a:solidFill>
                <a:latin typeface="Georgia"/>
                <a:ea typeface="DejaVu Sans"/>
              </a:rPr>
              <a:t>α α</a:t>
            </a:r>
            <a:r>
              <a:rPr lang="fr-FR" sz="2000" b="0" strike="noStrike" spc="-1" dirty="0" err="1">
                <a:solidFill>
                  <a:srgbClr val="000000"/>
                </a:solidFill>
                <a:latin typeface="Georgia"/>
                <a:ea typeface="DejaVu Sans"/>
              </a:rPr>
              <a:t>ντικ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τέστησε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τις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εθνικές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ρυθμίσεις</a:t>
            </a:r>
            <a:r>
              <a:rPr lang="fr-FR" sz="2000" b="0" strike="noStrike" spc="-1" dirty="0">
                <a:solidFill>
                  <a:srgbClr val="000000"/>
                </a:solidFill>
                <a:latin typeface="Georgia"/>
                <a:ea typeface="DejaVu Sans"/>
              </a:rPr>
              <a:t>.</a:t>
            </a:r>
            <a:endParaRPr lang="fr-FR" sz="2000" b="0" strike="noStrike" spc="-1" dirty="0">
              <a:latin typeface="Arial"/>
            </a:endParaRPr>
          </a:p>
          <a:p>
            <a:pPr marL="432000" lvl="1" indent="-215280">
              <a:lnSpc>
                <a:spcPct val="80000"/>
              </a:lnSpc>
              <a:spcBef>
                <a:spcPts val="300"/>
              </a:spcBef>
              <a:buClr>
                <a:srgbClr val="F96A1B"/>
              </a:buClr>
              <a:buFont typeface="Courier New"/>
              <a:buChar char="o"/>
            </a:pPr>
            <a:r>
              <a:rPr lang="fr-FR" sz="2000" b="0" strike="noStrike" spc="-1" dirty="0" err="1">
                <a:solidFill>
                  <a:srgbClr val="000000"/>
                </a:solidFill>
                <a:latin typeface="Georgia"/>
                <a:ea typeface="DejaVu Sans"/>
              </a:rPr>
              <a:t>Νέες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ρυθμιστικές</a:t>
            </a:r>
            <a:r>
              <a:rPr lang="fr-FR" sz="2000" b="0" strike="noStrike" spc="-1" dirty="0">
                <a:solidFill>
                  <a:srgbClr val="000000"/>
                </a:solidFill>
                <a:latin typeface="Georgia"/>
                <a:ea typeface="DejaVu Sans"/>
              </a:rPr>
              <a:t> α</a:t>
            </a:r>
            <a:r>
              <a:rPr lang="fr-FR" sz="2000" b="0" strike="noStrike" spc="-1" dirty="0" err="1">
                <a:solidFill>
                  <a:srgbClr val="000000"/>
                </a:solidFill>
                <a:latin typeface="Georgia"/>
                <a:ea typeface="DejaVu Sans"/>
              </a:rPr>
              <a:t>ρμοδιότητες</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στ</a:t>
            </a:r>
            <a:r>
              <a:rPr lang="fr-FR" sz="2000" b="0" strike="noStrike" spc="-1" dirty="0">
                <a:solidFill>
                  <a:srgbClr val="000000"/>
                </a:solidFill>
                <a:latin typeface="Georgia"/>
                <a:ea typeface="DejaVu Sans"/>
              </a:rPr>
              <a:t>α </a:t>
            </a:r>
            <a:r>
              <a:rPr lang="fr-FR" sz="2000" b="0" strike="noStrike" spc="-1" dirty="0" err="1">
                <a:solidFill>
                  <a:srgbClr val="000000"/>
                </a:solidFill>
                <a:latin typeface="Georgia"/>
                <a:ea typeface="DejaVu Sans"/>
              </a:rPr>
              <a:t>κράτη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μέλη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σχετικά</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με</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την</a:t>
            </a:r>
            <a:r>
              <a:rPr lang="fr-FR" sz="2000" b="0" strike="noStrike" spc="-1" dirty="0">
                <a:solidFill>
                  <a:srgbClr val="000000"/>
                </a:solidFill>
                <a:latin typeface="Georgia"/>
                <a:ea typeface="DejaVu Sans"/>
              </a:rPr>
              <a:t> </a:t>
            </a:r>
            <a:r>
              <a:rPr lang="fr-FR" sz="2000" b="1" strike="noStrike" spc="-1" dirty="0" err="1">
                <a:solidFill>
                  <a:srgbClr val="000000"/>
                </a:solidFill>
                <a:latin typeface="Georgia"/>
                <a:ea typeface="DejaVu Sans"/>
              </a:rPr>
              <a:t>εφ</a:t>
            </a:r>
            <a:r>
              <a:rPr lang="fr-FR" sz="2000" b="1" strike="noStrike" spc="-1" dirty="0">
                <a:solidFill>
                  <a:srgbClr val="000000"/>
                </a:solidFill>
                <a:latin typeface="Georgia"/>
                <a:ea typeface="DejaVu Sans"/>
              </a:rPr>
              <a:t>α</a:t>
            </a:r>
            <a:r>
              <a:rPr lang="fr-FR" sz="2000" b="1" strike="noStrike" spc="-1" dirty="0" err="1">
                <a:solidFill>
                  <a:srgbClr val="000000"/>
                </a:solidFill>
                <a:latin typeface="Georgia"/>
                <a:ea typeface="DejaVu Sans"/>
              </a:rPr>
              <a:t>ρμογή</a:t>
            </a:r>
            <a:r>
              <a:rPr lang="fr-FR" sz="2000" b="1" strike="noStrike" spc="-1" dirty="0">
                <a:solidFill>
                  <a:srgbClr val="000000"/>
                </a:solidFill>
                <a:latin typeface="Georgia"/>
                <a:ea typeface="DejaVu Sans"/>
              </a:rPr>
              <a:t>/</a:t>
            </a:r>
            <a:r>
              <a:rPr lang="fr-FR" sz="2000" b="1" strike="noStrike" spc="-1" dirty="0" err="1">
                <a:solidFill>
                  <a:srgbClr val="000000"/>
                </a:solidFill>
                <a:latin typeface="Georgia"/>
                <a:ea typeface="DejaVu Sans"/>
              </a:rPr>
              <a:t>εκτέλεση</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των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ευρω</a:t>
            </a:r>
            <a:r>
              <a:rPr lang="fr-FR" sz="2000" b="0" strike="noStrike" spc="-1" dirty="0">
                <a:solidFill>
                  <a:srgbClr val="000000"/>
                </a:solidFill>
                <a:latin typeface="Georgia"/>
                <a:ea typeface="DejaVu Sans"/>
              </a:rPr>
              <a:t>πα</a:t>
            </a:r>
            <a:r>
              <a:rPr lang="fr-FR" sz="2000" b="0" strike="noStrike" spc="-1" dirty="0" err="1">
                <a:solidFill>
                  <a:srgbClr val="000000"/>
                </a:solidFill>
                <a:latin typeface="Georgia"/>
                <a:ea typeface="DejaVu Sans"/>
              </a:rPr>
              <a:t>ϊκών</a:t>
            </a:r>
            <a:r>
              <a:rPr lang="fr-FR" sz="2000" b="0" strike="noStrike" spc="-1" dirty="0">
                <a:solidFill>
                  <a:srgbClr val="000000"/>
                </a:solidFill>
                <a:latin typeface="Georgia"/>
                <a:ea typeface="DejaVu Sans"/>
              </a:rPr>
              <a:t> </a:t>
            </a:r>
            <a:r>
              <a:rPr lang="fr-FR" sz="2000" b="0" strike="noStrike" spc="-1" dirty="0" err="1">
                <a:solidFill>
                  <a:srgbClr val="000000"/>
                </a:solidFill>
                <a:latin typeface="Georgia"/>
                <a:ea typeface="DejaVu Sans"/>
              </a:rPr>
              <a:t>κ</a:t>
            </a:r>
            <a:r>
              <a:rPr lang="fr-FR" sz="2000" b="0" strike="noStrike" spc="-1" dirty="0">
                <a:solidFill>
                  <a:srgbClr val="000000"/>
                </a:solidFill>
                <a:latin typeface="Georgia"/>
                <a:ea typeface="DejaVu Sans"/>
              </a:rPr>
              <a:t>α</a:t>
            </a:r>
            <a:r>
              <a:rPr lang="fr-FR" sz="2000" b="0" strike="noStrike" spc="-1" dirty="0" err="1">
                <a:solidFill>
                  <a:srgbClr val="000000"/>
                </a:solidFill>
                <a:latin typeface="Georgia"/>
                <a:ea typeface="DejaVu Sans"/>
              </a:rPr>
              <a:t>νόνων</a:t>
            </a:r>
            <a:r>
              <a:rPr lang="fr-FR" sz="2000" b="0" strike="noStrike" spc="-1" dirty="0">
                <a:solidFill>
                  <a:srgbClr val="000000"/>
                </a:solidFill>
                <a:latin typeface="Georgia"/>
                <a:ea typeface="DejaVu Sans"/>
              </a:rPr>
              <a:t>.</a:t>
            </a:r>
            <a:endParaRPr lang="fr-FR" sz="2000" b="0" strike="noStrike" spc="-1" dirty="0">
              <a:latin typeface="Arial"/>
            </a:endParaRPr>
          </a:p>
          <a:p>
            <a:pPr>
              <a:lnSpc>
                <a:spcPct val="80000"/>
              </a:lnSpc>
              <a:spcBef>
                <a:spcPts val="300"/>
              </a:spcBef>
            </a:pPr>
            <a:r>
              <a:rPr lang="fr-FR" sz="2000" b="0" strike="noStrike" spc="-1" dirty="0">
                <a:solidFill>
                  <a:srgbClr val="000000"/>
                </a:solidFill>
                <a:latin typeface="Georgia"/>
                <a:ea typeface="DejaVu Sans"/>
              </a:rPr>
              <a:t> </a:t>
            </a:r>
            <a:endParaRPr lang="fr-FR"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{1CA95263-66FD-FE42-993F-C45965D8786F}tf10001120</Template>
  <TotalTime>5543</TotalTime>
  <Words>4477</Words>
  <Application>Microsoft Macintosh PowerPoint</Application>
  <PresentationFormat>Custom</PresentationFormat>
  <Paragraphs>301</Paragraphs>
  <Slides>29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Arial</vt:lpstr>
      <vt:lpstr>Calibri</vt:lpstr>
      <vt:lpstr>Cambria</vt:lpstr>
      <vt:lpstr>Courier New</vt:lpstr>
      <vt:lpstr>Georgia</vt:lpstr>
      <vt:lpstr>Gill Sans MT</vt:lpstr>
      <vt:lpstr>Noto Sans Regular</vt:lpstr>
      <vt:lpstr>StarSymbol</vt:lpstr>
      <vt:lpstr>Times New Roman</vt:lpstr>
      <vt:lpstr>Trebuchet MS</vt:lpstr>
      <vt:lpstr>Wingdings</vt:lpstr>
      <vt:lpstr>Parcel</vt:lpstr>
      <vt:lpstr>ΕυρωπαΪκη τεχνοκρατία και λογοδοσία.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Νομικά εργαλεία και μορφές της ευρωπαϊκής διακυβέρνησης</vt:lpstr>
      <vt:lpstr>PowerPoint Presentation</vt:lpstr>
      <vt:lpstr>PowerPoint Presentation</vt:lpstr>
      <vt:lpstr>Τεχνοκρατικεσ δομεσ της εε</vt:lpstr>
      <vt:lpstr>PowerPoint Presentation</vt:lpstr>
      <vt:lpstr>PowerPoint Presentation</vt:lpstr>
      <vt:lpstr>PowerPoint Presentation</vt:lpstr>
      <vt:lpstr>PowerPoint Presentation</vt:lpstr>
      <vt:lpstr>de novo bodies – παραδειγμα: ΕυρωπαΙκοσ μηχανισμοσ σταθεροτητα </vt:lpstr>
      <vt:lpstr>Στατιστικά στοιχεία ανάπτυξης των ομάδων εμπειρογνωμόνων στην Ευρ. Επιτροπή (Commission expert groups)</vt:lpstr>
      <vt:lpstr>PowerPoint Presentation</vt:lpstr>
      <vt:lpstr>Η αποδυνάμωση της νομοθετικής διακυβέρνησης έναντι της ρυθμιστικής διακυβέρνησης σε θεσμικό επίπεδο</vt:lpstr>
      <vt:lpstr>PowerPoint Presentation</vt:lpstr>
      <vt:lpstr>PowerPoint Presentation</vt:lpstr>
      <vt:lpstr>PowerPoint Presentation</vt:lpstr>
      <vt:lpstr>PowerPoint Presentation</vt:lpstr>
      <vt:lpstr>PowerPoint Presentation</vt:lpstr>
      <vt:lpstr>PowerPoint Presentation</vt:lpstr>
      <vt:lpstr>βιβλιογραφια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Impress</dc:title>
  <dc:subject/>
  <dc:creator>Filippa</dc:creator>
  <dc:description/>
  <cp:lastModifiedBy>Filippa Chatzistavrou</cp:lastModifiedBy>
  <cp:revision>179</cp:revision>
  <dcterms:created xsi:type="dcterms:W3CDTF">2019-06-30T22:27:08Z</dcterms:created>
  <dcterms:modified xsi:type="dcterms:W3CDTF">2024-12-02T14:46:13Z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24</vt:i4>
  </property>
</Properties>
</file>