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33"/>
  </p:notesMasterIdLst>
  <p:sldIdLst>
    <p:sldId id="288" r:id="rId2"/>
    <p:sldId id="258" r:id="rId3"/>
    <p:sldId id="262" r:id="rId4"/>
    <p:sldId id="263" r:id="rId5"/>
    <p:sldId id="259" r:id="rId6"/>
    <p:sldId id="260" r:id="rId7"/>
    <p:sldId id="261" r:id="rId8"/>
    <p:sldId id="264" r:id="rId9"/>
    <p:sldId id="265" r:id="rId10"/>
    <p:sldId id="266" r:id="rId11"/>
    <p:sldId id="267" r:id="rId12"/>
    <p:sldId id="268" r:id="rId13"/>
    <p:sldId id="269" r:id="rId14"/>
    <p:sldId id="270" r:id="rId15"/>
    <p:sldId id="271" r:id="rId16"/>
    <p:sldId id="277" r:id="rId17"/>
    <p:sldId id="278" r:id="rId18"/>
    <p:sldId id="281" r:id="rId19"/>
    <p:sldId id="279" r:id="rId20"/>
    <p:sldId id="280" r:id="rId21"/>
    <p:sldId id="282" r:id="rId22"/>
    <p:sldId id="294" r:id="rId23"/>
    <p:sldId id="290" r:id="rId24"/>
    <p:sldId id="291" r:id="rId25"/>
    <p:sldId id="293" r:id="rId26"/>
    <p:sldId id="292" r:id="rId27"/>
    <p:sldId id="289" r:id="rId28"/>
    <p:sldId id="272" r:id="rId29"/>
    <p:sldId id="275" r:id="rId30"/>
    <p:sldId id="276"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10"/>
    <p:restoredTop sz="94621"/>
  </p:normalViewPr>
  <p:slideViewPr>
    <p:cSldViewPr snapToGrid="0" snapToObjects="1">
      <p:cViewPr varScale="1">
        <p:scale>
          <a:sx n="93" d="100"/>
          <a:sy n="93" d="100"/>
        </p:scale>
        <p:origin x="232" y="42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r>
              <a:rPr lang="en-US" sz="1800" b="0" strike="noStrike" spc="-1">
                <a:solidFill>
                  <a:srgbClr val="000000"/>
                </a:solidFill>
                <a:latin typeface="Arial"/>
              </a:rPr>
              <a:t>Cliquez pour déplacer la diapo</a:t>
            </a:r>
          </a:p>
        </p:txBody>
      </p:sp>
      <p:sp>
        <p:nvSpPr>
          <p:cNvPr id="40"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Cliquez pour modifier le format des notes</a:t>
            </a:r>
          </a:p>
        </p:txBody>
      </p:sp>
      <p:sp>
        <p:nvSpPr>
          <p:cNvPr id="41"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 </a:t>
            </a:r>
          </a:p>
        </p:txBody>
      </p:sp>
      <p:sp>
        <p:nvSpPr>
          <p:cNvPr id="42"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 </a:t>
            </a:r>
          </a:p>
        </p:txBody>
      </p:sp>
      <p:sp>
        <p:nvSpPr>
          <p:cNvPr id="43"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 </a:t>
            </a:r>
          </a:p>
        </p:txBody>
      </p:sp>
      <p:sp>
        <p:nvSpPr>
          <p:cNvPr id="44" name="PlaceHolder 6"/>
          <p:cNvSpPr>
            <a:spLocks noGrp="1"/>
          </p:cNvSpPr>
          <p:nvPr>
            <p:ph type="sldNum"/>
          </p:nvPr>
        </p:nvSpPr>
        <p:spPr>
          <a:xfrm>
            <a:off x="4278960" y="10157400"/>
            <a:ext cx="3280680" cy="534240"/>
          </a:xfrm>
          <a:prstGeom prst="rect">
            <a:avLst/>
          </a:prstGeom>
        </p:spPr>
        <p:txBody>
          <a:bodyPr lIns="0" tIns="0" rIns="0" bIns="0" anchor="b"/>
          <a:lstStyle/>
          <a:p>
            <a:pPr algn="r"/>
            <a:fld id="{82B71133-1770-4771-98CD-7185587025CF}" type="slidenum">
              <a:rPr lang="fr-FR" sz="1400" b="0" strike="noStrike" spc="-1">
                <a:latin typeface="Times New Roman"/>
              </a:rPr>
              <a:t>‹#›</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noRot="1" noChangeAspect="1"/>
          </p:cNvSpPr>
          <p:nvPr>
            <p:ph type="sldImg"/>
          </p:nvPr>
        </p:nvSpPr>
        <p:spPr>
          <a:xfrm>
            <a:off x="685800" y="1143000"/>
            <a:ext cx="5486400" cy="3086100"/>
          </a:xfrm>
          <a:prstGeom prst="rect">
            <a:avLst/>
          </a:prstGeom>
        </p:spPr>
      </p:sp>
      <p:sp>
        <p:nvSpPr>
          <p:cNvPr id="141" name="PlaceHolder 2"/>
          <p:cNvSpPr>
            <a:spLocks noGrp="1"/>
          </p:cNvSpPr>
          <p:nvPr>
            <p:ph type="body"/>
          </p:nvPr>
        </p:nvSpPr>
        <p:spPr>
          <a:xfrm>
            <a:off x="685800" y="4400640"/>
            <a:ext cx="5485680" cy="3599640"/>
          </a:xfrm>
          <a:prstGeom prst="rect">
            <a:avLst/>
          </a:prstGeom>
        </p:spPr>
        <p:txBody>
          <a:bodyPr lIns="0" tIns="0" rIns="0" bIns="0"/>
          <a:lstStyle/>
          <a:p>
            <a:endParaRPr lang="fr-FR" sz="2000" b="0" strike="noStrike" spc="-1">
              <a:latin typeface="Arial"/>
            </a:endParaRPr>
          </a:p>
        </p:txBody>
      </p:sp>
      <p:sp>
        <p:nvSpPr>
          <p:cNvPr id="142"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FB32E23-5238-41E5-9B03-A673AC72B2F0}" type="slidenum">
              <a:rPr lang="fr-FR" sz="1200" b="0" strike="noStrike" spc="-1">
                <a:solidFill>
                  <a:srgbClr val="000000"/>
                </a:solidFill>
                <a:latin typeface="+mn-lt"/>
                <a:ea typeface="+mn-ea"/>
              </a:rPr>
              <a:t>31</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6AD6EE87-EBD5-4F12-A48A-63ACA297AC8F}" type="datetimeFigureOut">
              <a:rPr lang="en-US" smtClean="0"/>
              <a:t>11/18/24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61068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735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415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5D3794B-289A-4A80-97D7-111025398D45}" type="datetimeFigureOut">
              <a:rPr lang="en-US" smtClean="0"/>
              <a:t>11/18/24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411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5A61015F-7CC6-4D0A-9D87-873EA4C304CC}" type="datetimeFigureOut">
              <a:rPr lang="en-US" smtClean="0"/>
              <a:t>11/18/24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09094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93C6A301-0538-44EC-B09D-202E1042A48B}" type="datetimeFigureOut">
              <a:rPr lang="en-US" smtClean="0"/>
              <a:t>11/18/24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263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90298CD5-6C1E-4009-B41F-6DF62E31D3BE}" type="datetimeFigureOut">
              <a:rPr lang="en-US" smtClean="0"/>
              <a:pPr/>
              <a:t>11/18/24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73809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4476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062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11/18/24</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43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C7616CA0-919D-4A49-9C8A-62FDFB3A5183}" type="datetimeFigureOut">
              <a:rPr lang="en-US" smtClean="0"/>
              <a:t>11/18/24</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50493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0298CD5-6C1E-4009-B41F-6DF62E31D3BE}" type="datetimeFigureOut">
              <a:rPr lang="en-US" smtClean="0"/>
              <a:pPr/>
              <a:t>11/18/24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9221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cms.library.uiuc.edu/export/ias/eu/Classes/EBSCOReview.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el.piliapp.com/emoji/list/star/" TargetMode="External"/><Relationship Id="rId4" Type="http://schemas.openxmlformats.org/officeDocument/2006/relationships/hyperlink" Target="http://www.transparencyinternational.eu/wp-content/uploads/2015/04/Lobbying_web.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5040E2-4101-9741-88C4-752417EDCE15}"/>
              </a:ext>
            </a:extLst>
          </p:cNvPr>
          <p:cNvSpPr>
            <a:spLocks noGrp="1"/>
          </p:cNvSpPr>
          <p:nvPr>
            <p:ph type="ctrTitle"/>
          </p:nvPr>
        </p:nvSpPr>
        <p:spPr>
          <a:xfrm>
            <a:off x="208127" y="4602942"/>
            <a:ext cx="7486216" cy="1369595"/>
          </a:xfrm>
        </p:spPr>
        <p:txBody>
          <a:bodyPr wrap="square" numCol="1" anchorCtr="0" compatLnSpc="1">
            <a:prstTxWarp prst="textNoShape">
              <a:avLst/>
            </a:prstTxWarp>
            <a:normAutofit fontScale="90000"/>
          </a:bodyPr>
          <a:lstStyle/>
          <a:p>
            <a:br>
              <a:rPr lang="el-GR" sz="3600" dirty="0"/>
            </a:br>
            <a:br>
              <a:rPr lang="en-US" sz="3600" dirty="0"/>
            </a:br>
            <a:r>
              <a:rPr lang="el-GR" sz="3600" dirty="0" err="1"/>
              <a:t>Συμφεροντα</a:t>
            </a:r>
            <a:r>
              <a:rPr lang="el-GR" sz="3600" dirty="0"/>
              <a:t> και </a:t>
            </a:r>
            <a:r>
              <a:rPr lang="el-GR" sz="3600" dirty="0" err="1"/>
              <a:t>δικτυα</a:t>
            </a:r>
            <a:r>
              <a:rPr lang="el-GR" sz="3600" dirty="0"/>
              <a:t> πολιτικής στην ΕΕ</a:t>
            </a:r>
            <a:br>
              <a:rPr lang="en-GR" dirty="0"/>
            </a:br>
            <a:br>
              <a:rPr lang="en-GR" sz="3596" dirty="0"/>
            </a:br>
            <a:endParaRPr lang="en-GR" altLang="en-GR" sz="3625" dirty="0"/>
          </a:p>
        </p:txBody>
      </p:sp>
      <p:sp>
        <p:nvSpPr>
          <p:cNvPr id="4" name="Subtitle 3">
            <a:extLst>
              <a:ext uri="{FF2B5EF4-FFF2-40B4-BE49-F238E27FC236}">
                <a16:creationId xmlns:a16="http://schemas.microsoft.com/office/drawing/2014/main" id="{2CE9EAB1-D018-F940-BA9C-6232B59CF227}"/>
              </a:ext>
            </a:extLst>
          </p:cNvPr>
          <p:cNvSpPr>
            <a:spLocks noGrp="1"/>
          </p:cNvSpPr>
          <p:nvPr>
            <p:ph type="subTitle" idx="1"/>
          </p:nvPr>
        </p:nvSpPr>
        <p:spPr>
          <a:xfrm>
            <a:off x="7980636" y="4958288"/>
            <a:ext cx="2398234" cy="1461671"/>
          </a:xfrm>
        </p:spPr>
        <p:txBody>
          <a:bodyPr rtlCol="0">
            <a:normAutofit/>
          </a:bodyPr>
          <a:lstStyle/>
          <a:p>
            <a:pPr algn="r" defTabSz="913469">
              <a:defRPr/>
            </a:pPr>
            <a:r>
              <a:rPr lang="el-GR" sz="1631" b="1" i="1" dirty="0">
                <a:latin typeface="Times New Roman" panose="02020603050405020304" pitchFamily="18" charset="0"/>
                <a:cs typeface="Times New Roman" panose="02020603050405020304" pitchFamily="18" charset="0"/>
              </a:rPr>
              <a:t>ΠΜΣ ΔΕΔΠ 202</a:t>
            </a:r>
            <a:r>
              <a:rPr lang="en-US" sz="1631" b="1" i="1" dirty="0">
                <a:latin typeface="Times New Roman" panose="02020603050405020304" pitchFamily="18" charset="0"/>
                <a:cs typeface="Times New Roman" panose="02020603050405020304" pitchFamily="18" charset="0"/>
              </a:rPr>
              <a:t>4</a:t>
            </a:r>
            <a:r>
              <a:rPr lang="el-GR" sz="1631" b="1" i="1" dirty="0">
                <a:latin typeface="Times New Roman" panose="02020603050405020304" pitchFamily="18" charset="0"/>
                <a:cs typeface="Times New Roman" panose="02020603050405020304" pitchFamily="18" charset="0"/>
              </a:rPr>
              <a:t>-2</a:t>
            </a:r>
            <a:r>
              <a:rPr lang="en-US" sz="1631" b="1" i="1" dirty="0">
                <a:latin typeface="Times New Roman" panose="02020603050405020304" pitchFamily="18" charset="0"/>
                <a:cs typeface="Times New Roman" panose="02020603050405020304" pitchFamily="18" charset="0"/>
              </a:rPr>
              <a:t>5</a:t>
            </a:r>
            <a:r>
              <a:rPr lang="el-GR" sz="1631" i="1" dirty="0">
                <a:latin typeface="Times New Roman" panose="02020603050405020304" pitchFamily="18" charset="0"/>
                <a:cs typeface="Times New Roman" panose="02020603050405020304" pitchFamily="18" charset="0"/>
              </a:rPr>
              <a:t>	</a:t>
            </a:r>
            <a:r>
              <a:rPr lang="en-GR" sz="1631" i="1" dirty="0">
                <a:latin typeface="Times New Roman" panose="02020603050405020304" pitchFamily="18" charset="0"/>
                <a:cs typeface="Times New Roman" panose="02020603050405020304" pitchFamily="18" charset="0"/>
              </a:rPr>
              <a:t> </a:t>
            </a:r>
            <a:endParaRPr lang="en-US" sz="1631" i="1" dirty="0">
              <a:latin typeface="Times New Roman" panose="02020603050405020304" pitchFamily="18" charset="0"/>
              <a:cs typeface="Times New Roman" panose="02020603050405020304" pitchFamily="18" charset="0"/>
            </a:endParaRPr>
          </a:p>
          <a:p>
            <a:pPr algn="r" defTabSz="913469">
              <a:defRPr/>
            </a:pPr>
            <a:r>
              <a:rPr lang="el-GR" sz="1631" i="1" dirty="0" err="1">
                <a:latin typeface="Times New Roman" panose="02020603050405020304" pitchFamily="18" charset="0"/>
                <a:cs typeface="Times New Roman" panose="02020603050405020304" pitchFamily="18" charset="0"/>
              </a:rPr>
              <a:t>Φιλ</a:t>
            </a:r>
            <a:r>
              <a:rPr lang="en-GR" sz="1631" i="1" dirty="0">
                <a:latin typeface="Times New Roman" panose="02020603050405020304" pitchFamily="18" charset="0"/>
                <a:cs typeface="Times New Roman" panose="02020603050405020304" pitchFamily="18" charset="0"/>
              </a:rPr>
              <a:t>ί</a:t>
            </a:r>
            <a:r>
              <a:rPr lang="el-GR" sz="1631" i="1" dirty="0" err="1">
                <a:latin typeface="Times New Roman" panose="02020603050405020304" pitchFamily="18" charset="0"/>
                <a:cs typeface="Times New Roman" panose="02020603050405020304" pitchFamily="18" charset="0"/>
              </a:rPr>
              <a:t>ππα</a:t>
            </a:r>
            <a:r>
              <a:rPr lang="el-GR" sz="1631" i="1" dirty="0">
                <a:latin typeface="Times New Roman" panose="02020603050405020304" pitchFamily="18" charset="0"/>
                <a:cs typeface="Times New Roman" panose="02020603050405020304" pitchFamily="18" charset="0"/>
              </a:rPr>
              <a:t> </a:t>
            </a:r>
            <a:r>
              <a:rPr lang="el-GR" sz="1631" i="1" dirty="0" err="1">
                <a:latin typeface="Times New Roman" panose="02020603050405020304" pitchFamily="18" charset="0"/>
                <a:cs typeface="Times New Roman" panose="02020603050405020304" pitchFamily="18" charset="0"/>
              </a:rPr>
              <a:t>Χατζησταύρου</a:t>
            </a:r>
            <a:endParaRPr lang="el-GR" sz="1631" i="1" dirty="0">
              <a:latin typeface="Times New Roman" panose="02020603050405020304" pitchFamily="18" charset="0"/>
              <a:cs typeface="Times New Roman" panose="02020603050405020304" pitchFamily="18" charset="0"/>
            </a:endParaRPr>
          </a:p>
          <a:p>
            <a:pPr algn="r" defTabSz="913469">
              <a:defRPr/>
            </a:pPr>
            <a:r>
              <a:rPr lang="en-US" sz="1631" i="1" dirty="0" err="1">
                <a:latin typeface="Times New Roman" panose="02020603050405020304" pitchFamily="18" charset="0"/>
                <a:cs typeface="Times New Roman" panose="02020603050405020304" pitchFamily="18" charset="0"/>
              </a:rPr>
              <a:t>fchatzistav@pspa.uoa.gr</a:t>
            </a:r>
            <a:endParaRPr lang="en-GR" sz="1631" i="1" dirty="0">
              <a:latin typeface="Times New Roman" panose="02020603050405020304" pitchFamily="18" charset="0"/>
              <a:cs typeface="Times New Roman" panose="02020603050405020304" pitchFamily="18" charset="0"/>
            </a:endParaRPr>
          </a:p>
          <a:p>
            <a:pPr defTabSz="913469">
              <a:defRPr/>
            </a:pPr>
            <a:endParaRPr lang="en-GR" dirty="0"/>
          </a:p>
        </p:txBody>
      </p:sp>
      <p:sp>
        <p:nvSpPr>
          <p:cNvPr id="2" name="Slide Number Placeholder 1">
            <a:extLst>
              <a:ext uri="{FF2B5EF4-FFF2-40B4-BE49-F238E27FC236}">
                <a16:creationId xmlns:a16="http://schemas.microsoft.com/office/drawing/2014/main" id="{6CCF174C-5316-614F-A425-75E6ABA2FFE0}"/>
              </a:ext>
            </a:extLst>
          </p:cNvPr>
          <p:cNvSpPr>
            <a:spLocks noGrp="1"/>
          </p:cNvSpPr>
          <p:nvPr>
            <p:ph type="sldNum" sz="quarter" idx="12"/>
          </p:nvPr>
        </p:nvSpPr>
        <p:spPr/>
        <p:txBody>
          <a:bodyPr/>
          <a:lstStyle/>
          <a:p>
            <a:pPr algn="r">
              <a:lnSpc>
                <a:spcPct val="100000"/>
              </a:lnSpc>
            </a:pPr>
            <a:fld id="{B43BD4E8-C92D-47DC-A4E1-35B37531C4B8}" type="slidenum">
              <a:rPr lang="fr-FR" sz="1798" spc="-1">
                <a:solidFill>
                  <a:srgbClr val="B2B2B2"/>
                </a:solidFill>
                <a:latin typeface="Calibri"/>
              </a:rPr>
              <a:t>1</a:t>
            </a:fld>
            <a:endParaRPr lang="fr-FR" sz="1798" spc="-1">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1066680" y="396000"/>
            <a:ext cx="10057680" cy="60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fr-FR" sz="3200" b="1" strike="noStrike" spc="-1">
                <a:solidFill>
                  <a:srgbClr val="434342"/>
                </a:solidFill>
                <a:latin typeface="Georgia"/>
                <a:ea typeface="DejaVu Sans"/>
              </a:rPr>
              <a:t>Κάποια παραδείγματα...</a:t>
            </a:r>
            <a:endParaRPr lang="fr-FR" sz="3200" b="0" strike="noStrike" spc="-1">
              <a:latin typeface="Arial"/>
            </a:endParaRPr>
          </a:p>
        </p:txBody>
      </p:sp>
      <p:sp>
        <p:nvSpPr>
          <p:cNvPr id="80" name="CustomShape 2"/>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0017C0D-AFBE-4F2D-A9D0-BBD6DE4B54DB}" type="slidenum">
              <a:rPr lang="fr-FR" sz="1800" b="0" strike="noStrike" spc="-1">
                <a:solidFill>
                  <a:srgbClr val="FFFFFF"/>
                </a:solidFill>
                <a:latin typeface="Georgia"/>
                <a:ea typeface="DejaVu Sans"/>
              </a:rPr>
              <a:t>10</a:t>
            </a:fld>
            <a:endParaRPr lang="fr-FR" sz="1800" b="0" strike="noStrike" spc="-1">
              <a:latin typeface="Arial"/>
            </a:endParaRPr>
          </a:p>
        </p:txBody>
      </p:sp>
      <p:sp>
        <p:nvSpPr>
          <p:cNvPr id="81" name="CustomShape 3"/>
          <p:cNvSpPr/>
          <p:nvPr/>
        </p:nvSpPr>
        <p:spPr>
          <a:xfrm>
            <a:off x="609480" y="1252080"/>
            <a:ext cx="10972080" cy="532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365760" indent="-255240">
              <a:lnSpc>
                <a:spcPct val="100000"/>
              </a:lnSpc>
              <a:spcBef>
                <a:spcPts val="300"/>
              </a:spcBef>
              <a:buClr>
                <a:srgbClr val="08A1D9"/>
              </a:buClr>
              <a:buFont typeface="Georgia"/>
              <a:buChar char="•"/>
            </a:pPr>
            <a:r>
              <a:rPr lang="fr-FR" sz="2800" b="0" strike="noStrike" spc="-1">
                <a:solidFill>
                  <a:srgbClr val="000000"/>
                </a:solidFill>
                <a:latin typeface="Georgia"/>
                <a:ea typeface="DejaVu Sans"/>
              </a:rPr>
              <a:t> </a:t>
            </a:r>
            <a:r>
              <a:rPr lang="fr-FR" sz="2800" b="1" i="1" strike="noStrike" spc="-1">
                <a:solidFill>
                  <a:srgbClr val="000000"/>
                </a:solidFill>
                <a:latin typeface="Georgia"/>
                <a:ea typeface="DejaVu Sans"/>
              </a:rPr>
              <a:t>Transatlantic Business Dialogue /</a:t>
            </a:r>
            <a:r>
              <a:rPr lang="fr-FR" sz="2800" b="0" i="1" strike="noStrike" spc="-1">
                <a:solidFill>
                  <a:srgbClr val="000000"/>
                </a:solidFill>
                <a:latin typeface="Georgia"/>
                <a:ea typeface="DejaVu Sans"/>
              </a:rPr>
              <a:t>Διατλαντικός Διάλογος Επιχειρήσεων : χώρος όπου οι πολιτικοί και οι γραφειοκράτες συμβουλεύονται τις μεγάλες επιχειρήσεις.</a:t>
            </a:r>
            <a:endParaRPr lang="fr-FR" sz="2800" b="0" strike="noStrike" spc="-1">
              <a:latin typeface="Arial"/>
            </a:endParaRPr>
          </a:p>
          <a:p>
            <a:pPr marL="365760" indent="-255240">
              <a:lnSpc>
                <a:spcPct val="100000"/>
              </a:lnSpc>
              <a:spcBef>
                <a:spcPts val="300"/>
              </a:spcBef>
              <a:buClr>
                <a:srgbClr val="08A1D9"/>
              </a:buClr>
              <a:buFont typeface="Georgia"/>
              <a:buChar char="•"/>
            </a:pPr>
            <a:r>
              <a:rPr lang="fr-FR" sz="2800" b="1" strike="noStrike" spc="-1">
                <a:solidFill>
                  <a:srgbClr val="000000"/>
                </a:solidFill>
                <a:latin typeface="Georgia"/>
                <a:ea typeface="DejaVu Sans"/>
              </a:rPr>
              <a:t>European Platform against poverty and social exclusion</a:t>
            </a:r>
            <a:r>
              <a:rPr lang="fr-FR" sz="2800" b="0" strike="noStrike" spc="-1">
                <a:solidFill>
                  <a:srgbClr val="000000"/>
                </a:solidFill>
                <a:latin typeface="Georgia"/>
                <a:ea typeface="DejaVu Sans"/>
              </a:rPr>
              <a:t>/Ευρωπαϊκή πλατφόρμα για την καταπολέμηση της φτώχειας και του κοινωνικού αποκλεισμού (ευρωπαϊκή ομπρέλα δικτύων ΜΚΟ)</a:t>
            </a:r>
            <a:r>
              <a:rPr lang="fr-FR" sz="2800" b="1" strike="noStrike" spc="-1">
                <a:solidFill>
                  <a:srgbClr val="000000"/>
                </a:solidFill>
                <a:latin typeface="Georgia"/>
                <a:ea typeface="DejaVu Sans"/>
              </a:rPr>
              <a:t>: μια συντεχνιακή μορφή διαμεσολάβησης συμφερόντων </a:t>
            </a:r>
            <a:r>
              <a:rPr lang="fr-FR" sz="2800" b="0" strike="noStrike" spc="-1">
                <a:solidFill>
                  <a:srgbClr val="000000"/>
                </a:solidFill>
                <a:latin typeface="Georgia"/>
                <a:ea typeface="DejaVu Sans"/>
              </a:rPr>
              <a:t>(quasi-corporatist mode of interest intermediation). </a:t>
            </a:r>
            <a:endParaRPr lang="fr-FR" sz="2800" b="0" strike="noStrike" spc="-1">
              <a:latin typeface="Arial"/>
            </a:endParaRPr>
          </a:p>
          <a:p>
            <a:pPr marL="365760" indent="-255240">
              <a:lnSpc>
                <a:spcPct val="100000"/>
              </a:lnSpc>
              <a:spcBef>
                <a:spcPts val="300"/>
              </a:spcBef>
              <a:buClr>
                <a:srgbClr val="08A1D9"/>
              </a:buClr>
              <a:buFont typeface="Georgia"/>
              <a:buChar char="•"/>
            </a:pPr>
            <a:r>
              <a:rPr lang="fr-FR" sz="2800" b="0" strike="noStrike" spc="-1">
                <a:solidFill>
                  <a:srgbClr val="000000"/>
                </a:solidFill>
                <a:latin typeface="Georgia"/>
                <a:ea typeface="DejaVu Sans"/>
              </a:rPr>
              <a:t>Το </a:t>
            </a:r>
            <a:r>
              <a:rPr lang="fr-FR" sz="2800" b="1" strike="noStrike" spc="-1">
                <a:solidFill>
                  <a:srgbClr val="000000"/>
                </a:solidFill>
                <a:latin typeface="Georgia"/>
                <a:ea typeface="DejaVu Sans"/>
              </a:rPr>
              <a:t>ευρωπαϊκό σύστημα εμπορίας εκπομπών </a:t>
            </a:r>
            <a:r>
              <a:rPr lang="fr-FR" sz="2800" b="0" strike="noStrike" spc="-1">
                <a:solidFill>
                  <a:srgbClr val="000000"/>
                </a:solidFill>
                <a:latin typeface="Georgia"/>
                <a:ea typeface="DejaVu Sans"/>
              </a:rPr>
              <a:t>διαμορφώθηκε από ένα (ανεπίσημο) θεματικό δίκτυο πολιτικής (issue-specific policy network) το οποίο δημιούργησαν ορισμένα μέλη του προσωπικού της Γενικής Διεύθυνσης Περιβάλλοντος της Επιτροπής μαζί με άτομα-γνώστες του θέματος για την εμπορία εκπομπών, όπως εμπειρογνώμονες από εταιρείες συμβούλων,  από περιβαλλοντικές ΜΚΟ και από τον επιχειρηματικό χώρο.</a:t>
            </a:r>
            <a:endParaRPr lang="fr-FR" sz="2800" b="0" strike="noStrike" spc="-1">
              <a:latin typeface="Arial"/>
            </a:endParaRPr>
          </a:p>
          <a:p>
            <a:pPr marL="109800">
              <a:lnSpc>
                <a:spcPct val="100000"/>
              </a:lnSpc>
              <a:spcBef>
                <a:spcPts val="300"/>
              </a:spcBef>
            </a:pP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1" strike="noStrike" spc="-1">
                <a:solidFill>
                  <a:srgbClr val="000000"/>
                </a:solidFill>
                <a:latin typeface="Georgia"/>
                <a:ea typeface="DejaVu Sans"/>
              </a:rPr>
              <a:t>Transparency register, Commission.</a:t>
            </a: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1" strike="noStrike" spc="-1">
                <a:solidFill>
                  <a:srgbClr val="000000"/>
                </a:solidFill>
                <a:latin typeface="Georgia"/>
                <a:ea typeface="DejaVu Sans"/>
              </a:rPr>
              <a:t>http://corporateeurope.org/power-lobbies</a:t>
            </a:r>
            <a:endParaRPr lang="fr-FR" sz="2800" b="0" strike="noStrike" spc="-1">
              <a:latin typeface="Arial"/>
            </a:endParaRPr>
          </a:p>
          <a:p>
            <a:pPr>
              <a:lnSpc>
                <a:spcPct val="100000"/>
              </a:lnSpc>
              <a:spcBef>
                <a:spcPts val="300"/>
              </a:spcBef>
            </a:pPr>
            <a:endParaRPr lang="fr-FR"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09480" y="764640"/>
            <a:ext cx="10972080" cy="4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0000" lnSpcReduction="20000"/>
          </a:bodyPr>
          <a:lstStyle/>
          <a:p>
            <a:pPr>
              <a:lnSpc>
                <a:spcPct val="100000"/>
              </a:lnSpc>
            </a:pPr>
            <a:r>
              <a:rPr lang="fr-FR" sz="2800" b="0" strike="noStrike" spc="-1" dirty="0" err="1">
                <a:solidFill>
                  <a:srgbClr val="434342"/>
                </a:solidFill>
                <a:latin typeface="Georgia"/>
                <a:ea typeface="DejaVu Sans"/>
              </a:rPr>
              <a:t>Η</a:t>
            </a:r>
            <a:r>
              <a:rPr lang="fr-FR" sz="2800" b="0" strike="noStrike" spc="-1" dirty="0">
                <a:solidFill>
                  <a:srgbClr val="434342"/>
                </a:solidFill>
                <a:latin typeface="Georgia"/>
                <a:ea typeface="DejaVu Sans"/>
              </a:rPr>
              <a:t> α</a:t>
            </a:r>
            <a:r>
              <a:rPr lang="fr-FR" sz="2800" b="0" strike="noStrike" spc="-1" dirty="0" err="1">
                <a:solidFill>
                  <a:srgbClr val="434342"/>
                </a:solidFill>
                <a:latin typeface="Georgia"/>
                <a:ea typeface="DejaVu Sans"/>
              </a:rPr>
              <a:t>νάλυση</a:t>
            </a:r>
            <a:r>
              <a:rPr lang="fr-FR" sz="2800" b="0" strike="noStrike" spc="-1" dirty="0">
                <a:solidFill>
                  <a:srgbClr val="434342"/>
                </a:solidFill>
                <a:latin typeface="Georgia"/>
                <a:ea typeface="DejaVu Sans"/>
              </a:rPr>
              <a:t> </a:t>
            </a:r>
            <a:r>
              <a:rPr lang="fr-FR" sz="2800" b="0" strike="noStrike" spc="-1" dirty="0" err="1">
                <a:solidFill>
                  <a:srgbClr val="434342"/>
                </a:solidFill>
                <a:latin typeface="Georgia"/>
                <a:ea typeface="DejaVu Sans"/>
              </a:rPr>
              <a:t>των</a:t>
            </a:r>
            <a:r>
              <a:rPr lang="fr-FR" sz="2800" b="0" strike="noStrike" spc="-1" dirty="0">
                <a:solidFill>
                  <a:srgbClr val="434342"/>
                </a:solidFill>
                <a:latin typeface="Georgia"/>
                <a:ea typeface="DejaVu Sans"/>
              </a:rPr>
              <a:t> </a:t>
            </a:r>
            <a:r>
              <a:rPr lang="fr-FR" sz="2800" b="0" strike="noStrike" spc="-1" dirty="0" err="1">
                <a:solidFill>
                  <a:srgbClr val="434342"/>
                </a:solidFill>
                <a:latin typeface="Georgia"/>
                <a:ea typeface="DejaVu Sans"/>
              </a:rPr>
              <a:t>δικτύων</a:t>
            </a:r>
            <a:r>
              <a:rPr lang="fr-FR" sz="2800" b="0" strike="noStrike" spc="-1" dirty="0">
                <a:solidFill>
                  <a:srgbClr val="434342"/>
                </a:solidFill>
                <a:latin typeface="Georgia"/>
                <a:ea typeface="DejaVu Sans"/>
              </a:rPr>
              <a:t> π</a:t>
            </a:r>
            <a:r>
              <a:rPr lang="fr-FR" sz="2800" b="0" strike="noStrike" spc="-1" dirty="0" err="1">
                <a:solidFill>
                  <a:srgbClr val="434342"/>
                </a:solidFill>
                <a:latin typeface="Georgia"/>
                <a:ea typeface="DejaVu Sans"/>
              </a:rPr>
              <a:t>ολιτικής</a:t>
            </a:r>
            <a:r>
              <a:rPr lang="fr-FR" sz="2800" b="0" strike="noStrike" spc="-1" dirty="0">
                <a:solidFill>
                  <a:srgbClr val="434342"/>
                </a:solidFill>
                <a:latin typeface="Georgia"/>
                <a:ea typeface="DejaVu Sans"/>
              </a:rPr>
              <a:t> </a:t>
            </a:r>
            <a:r>
              <a:rPr lang="fr-FR" sz="2800" b="0" strike="noStrike" spc="-1" dirty="0" err="1">
                <a:solidFill>
                  <a:srgbClr val="434342"/>
                </a:solidFill>
                <a:latin typeface="Georgia"/>
                <a:ea typeface="DejaVu Sans"/>
              </a:rPr>
              <a:t>στη</a:t>
            </a:r>
            <a:r>
              <a:rPr lang="fr-FR" sz="2800" b="0" strike="noStrike" spc="-1" dirty="0">
                <a:solidFill>
                  <a:srgbClr val="434342"/>
                </a:solidFill>
                <a:latin typeface="Georgia"/>
                <a:ea typeface="DejaVu Sans"/>
              </a:rPr>
              <a:t> </a:t>
            </a:r>
            <a:r>
              <a:rPr lang="fr-FR" sz="2800" b="0" strike="noStrike" spc="-1" dirty="0" err="1">
                <a:solidFill>
                  <a:srgbClr val="434342"/>
                </a:solidFill>
                <a:latin typeface="Georgia"/>
                <a:ea typeface="DejaVu Sans"/>
              </a:rPr>
              <a:t>θεωρί</a:t>
            </a:r>
            <a:r>
              <a:rPr lang="fr-FR" sz="2800" b="0" strike="noStrike" spc="-1" dirty="0">
                <a:solidFill>
                  <a:srgbClr val="434342"/>
                </a:solidFill>
                <a:latin typeface="Georgia"/>
                <a:ea typeface="DejaVu Sans"/>
              </a:rPr>
              <a:t>α</a:t>
            </a:r>
            <a:r>
              <a:rPr lang="el-GR" sz="2800" b="0" strike="noStrike" spc="-1" dirty="0">
                <a:solidFill>
                  <a:srgbClr val="434342"/>
                </a:solidFill>
                <a:latin typeface="Georgia"/>
                <a:ea typeface="DejaVu Sans"/>
              </a:rPr>
              <a:t> σε σχέση με τις ιδιωτικές ομάδες συμφερόντων</a:t>
            </a:r>
            <a:endParaRPr lang="fr-FR" sz="2800" b="0" strike="noStrike" spc="-1" dirty="0">
              <a:latin typeface="Arial"/>
            </a:endParaRPr>
          </a:p>
        </p:txBody>
      </p:sp>
      <p:sp>
        <p:nvSpPr>
          <p:cNvPr id="83" name="CustomShape 2"/>
          <p:cNvSpPr/>
          <p:nvPr/>
        </p:nvSpPr>
        <p:spPr>
          <a:xfrm>
            <a:off x="609480" y="1334160"/>
            <a:ext cx="10972080" cy="523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65760" indent="-25524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όρος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δικτύων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σύνολο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σχετικά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θερών</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ιερ</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ρχικών</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λλά</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λληλοεξ</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ρτώμενων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σχέσεων</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συνδέοντ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οικίλοι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δρώντες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μοιράζοντ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συμφέροντ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μι</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ολιτική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ντ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λλάσσουν</a:t>
            </a:r>
            <a:r>
              <a:rPr lang="fr-FR" sz="2800" b="1" strike="noStrike" spc="-1" dirty="0">
                <a:solidFill>
                  <a:srgbClr val="000000"/>
                </a:solidFill>
                <a:latin typeface="Georgia"/>
                <a:ea typeface="DejaVu Sans"/>
              </a:rPr>
              <a:t> π</a:t>
            </a:r>
            <a:r>
              <a:rPr lang="fr-FR" sz="2800" b="1" strike="noStrike" spc="-1" dirty="0" err="1">
                <a:solidFill>
                  <a:srgbClr val="000000"/>
                </a:solidFill>
                <a:latin typeface="Georgia"/>
                <a:ea typeface="DejaVu Sans"/>
              </a:rPr>
              <a:t>όρους</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ροωθήσουν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μέσω</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συνεργ</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(Börzel:1997). </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μοντέλο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δίνει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έμφ</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λληλεξάρτηση</a:t>
            </a:r>
            <a:r>
              <a:rPr lang="fr-FR" sz="2800" b="1" strike="noStrike" spc="-1" dirty="0">
                <a:solidFill>
                  <a:srgbClr val="000000"/>
                </a:solidFill>
                <a:latin typeface="Georgia"/>
                <a:ea typeface="DejaVu Sans"/>
              </a:rPr>
              <a:t> </a:t>
            </a:r>
            <a:r>
              <a:rPr lang="el-GR" sz="2800" b="1" strike="noStrike" spc="-1" dirty="0">
                <a:solidFill>
                  <a:srgbClr val="000000"/>
                </a:solidFill>
                <a:latin typeface="Georgia"/>
                <a:ea typeface="DejaVu Sans"/>
              </a:rPr>
              <a:t>δημόσιου</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ιδιωτικού</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τομέ</a:t>
            </a:r>
            <a:r>
              <a:rPr lang="fr-FR" sz="2800" b="1" strike="noStrike" spc="-1" dirty="0">
                <a:solidFill>
                  <a:srgbClr val="000000"/>
                </a:solidFill>
                <a:latin typeface="Georgia"/>
                <a:ea typeface="DejaVu Sans"/>
              </a:rPr>
              <a:t>α</a:t>
            </a:r>
            <a:r>
              <a:rPr lang="fr-FR" sz="2800" b="0"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Οι</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ιερ</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ρχικές</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δομές</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δεν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μ</a:t>
            </a:r>
            <a:r>
              <a:rPr lang="fr-FR" sz="2800" b="0" u="sng" strike="noStrike" spc="-1" dirty="0">
                <a:solidFill>
                  <a:srgbClr val="000000"/>
                </a:solidFill>
                <a:latin typeface="Georgia"/>
                <a:ea typeface="DejaVu Sans"/>
              </a:rPr>
              <a:t>π</a:t>
            </a:r>
            <a:r>
              <a:rPr lang="fr-FR" sz="2800" b="0" u="sng" strike="noStrike" spc="-1" dirty="0" err="1">
                <a:solidFill>
                  <a:srgbClr val="000000"/>
                </a:solidFill>
                <a:latin typeface="Georgia"/>
                <a:ea typeface="DejaVu Sans"/>
              </a:rPr>
              <a:t>ορούν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ν</a:t>
            </a:r>
            <a:r>
              <a:rPr lang="fr-FR" sz="2800" b="0" u="sng" strike="noStrike" spc="-1" dirty="0">
                <a:solidFill>
                  <a:srgbClr val="000000"/>
                </a:solidFill>
                <a:latin typeface="Georgia"/>
                <a:ea typeface="DejaVu Sans"/>
              </a:rPr>
              <a:t>α απα</a:t>
            </a:r>
            <a:r>
              <a:rPr lang="fr-FR" sz="2800" b="0" u="sng" strike="noStrike" spc="-1" dirty="0" err="1">
                <a:solidFill>
                  <a:srgbClr val="000000"/>
                </a:solidFill>
                <a:latin typeface="Georgia"/>
                <a:ea typeface="DejaVu Sans"/>
              </a:rPr>
              <a:t>ντήσουν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στ</a:t>
            </a:r>
            <a:r>
              <a:rPr lang="fr-FR" sz="2800" b="0" u="sng" strike="noStrike" spc="-1" dirty="0">
                <a:solidFill>
                  <a:srgbClr val="000000"/>
                </a:solidFill>
                <a:latin typeface="Georgia"/>
                <a:ea typeface="DejaVu Sans"/>
              </a:rPr>
              <a:t>α π</a:t>
            </a:r>
            <a:r>
              <a:rPr lang="fr-FR" sz="2800" b="0" u="sng" strike="noStrike" spc="-1" dirty="0" err="1">
                <a:solidFill>
                  <a:srgbClr val="000000"/>
                </a:solidFill>
                <a:latin typeface="Georgia"/>
                <a:ea typeface="DejaVu Sans"/>
              </a:rPr>
              <a:t>ρο</a:t>
            </a:r>
            <a:r>
              <a:rPr lang="fr-FR" sz="2800" b="0" u="sng" strike="noStrike" spc="-1" dirty="0">
                <a:solidFill>
                  <a:srgbClr val="000000"/>
                </a:solidFill>
                <a:latin typeface="Georgia"/>
                <a:ea typeface="DejaVu Sans"/>
              </a:rPr>
              <a:t>β</a:t>
            </a:r>
            <a:r>
              <a:rPr lang="fr-FR" sz="2800" b="0" u="sng" strike="noStrike" spc="-1" dirty="0" err="1">
                <a:solidFill>
                  <a:srgbClr val="000000"/>
                </a:solidFill>
                <a:latin typeface="Georgia"/>
                <a:ea typeface="DejaVu Sans"/>
              </a:rPr>
              <a:t>λήμ</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τ</a:t>
            </a:r>
            <a:r>
              <a:rPr lang="fr-FR" sz="2800" b="0" u="sng" strike="noStrike" spc="-1" dirty="0">
                <a:solidFill>
                  <a:srgbClr val="000000"/>
                </a:solidFill>
                <a:latin typeface="Georgia"/>
                <a:ea typeface="DejaVu Sans"/>
              </a:rPr>
              <a:t>α </a:t>
            </a:r>
            <a:r>
              <a:rPr lang="fr-FR" sz="2800" b="0" u="sng" strike="noStrike" spc="-1" dirty="0" err="1">
                <a:solidFill>
                  <a:srgbClr val="000000"/>
                </a:solidFill>
                <a:latin typeface="Georgia"/>
                <a:ea typeface="DejaVu Sans"/>
              </a:rPr>
              <a:t>ισότητ</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ς</a:t>
            </a:r>
            <a:r>
              <a:rPr lang="fr-FR" sz="2800" b="0" u="sng" strike="noStrike" spc="-1" dirty="0">
                <a:solidFill>
                  <a:srgbClr val="000000"/>
                </a:solidFill>
                <a:latin typeface="Georgia"/>
                <a:ea typeface="DejaVu Sans"/>
              </a:rPr>
              <a:t>, απ</a:t>
            </a:r>
            <a:r>
              <a:rPr lang="fr-FR" sz="2800" b="0" u="sng" strike="noStrike" spc="-1" dirty="0" err="1">
                <a:solidFill>
                  <a:srgbClr val="000000"/>
                </a:solidFill>
                <a:latin typeface="Georgia"/>
                <a:ea typeface="DejaVu Sans"/>
              </a:rPr>
              <a:t>οτελεσμ</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τικότητ</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ς</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κ</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ι</a:t>
            </a:r>
            <a:r>
              <a:rPr lang="fr-FR" sz="2800" b="0" u="sng" strike="noStrike" spc="-1" dirty="0">
                <a:solidFill>
                  <a:srgbClr val="000000"/>
                </a:solidFill>
                <a:latin typeface="Georgia"/>
                <a:ea typeface="DejaVu Sans"/>
              </a:rPr>
              <a:t> απ</a:t>
            </a:r>
            <a:r>
              <a:rPr lang="fr-FR" sz="2800" b="0" u="sng" strike="noStrike" spc="-1" dirty="0" err="1">
                <a:solidFill>
                  <a:srgbClr val="000000"/>
                </a:solidFill>
                <a:latin typeface="Georgia"/>
                <a:ea typeface="DejaVu Sans"/>
              </a:rPr>
              <a:t>οτυχιών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της</a:t>
            </a:r>
            <a:r>
              <a:rPr lang="fr-FR" sz="2800" b="0" u="sng" strike="noStrike" spc="-1" dirty="0">
                <a:solidFill>
                  <a:srgbClr val="000000"/>
                </a:solidFill>
                <a:latin typeface="Georgia"/>
                <a:ea typeface="DejaVu Sans"/>
              </a:rPr>
              <a:t> α</a:t>
            </a:r>
            <a:r>
              <a:rPr lang="fr-FR" sz="2800" b="0" u="sng" strike="noStrike" spc="-1" dirty="0" err="1">
                <a:solidFill>
                  <a:srgbClr val="000000"/>
                </a:solidFill>
                <a:latin typeface="Georgia"/>
                <a:ea typeface="DejaVu Sans"/>
              </a:rPr>
              <a:t>γοράς</a:t>
            </a:r>
            <a:r>
              <a:rPr lang="fr-FR" sz="2800" b="0" strike="noStrike" spc="-1" dirty="0">
                <a:solidFill>
                  <a:srgbClr val="000000"/>
                </a:solidFill>
                <a:latin typeface="Georgia"/>
                <a:ea typeface="DejaVu Sans"/>
              </a:rPr>
              <a:t>.</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Δυν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δράση</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γνώση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των</a:t>
            </a:r>
            <a:r>
              <a:rPr lang="fr-FR" sz="2800" b="1" strike="noStrike" spc="-1" dirty="0">
                <a:solidFill>
                  <a:srgbClr val="000000"/>
                </a:solidFill>
                <a:latin typeface="Georgia"/>
                <a:ea typeface="DejaVu Sans"/>
              </a:rPr>
              <a:t> π</a:t>
            </a:r>
            <a:r>
              <a:rPr lang="fr-FR" sz="2800" b="1" strike="noStrike" spc="-1" dirty="0" err="1">
                <a:solidFill>
                  <a:srgbClr val="000000"/>
                </a:solidFill>
                <a:latin typeface="Georgia"/>
                <a:ea typeface="DejaVu Sans"/>
              </a:rPr>
              <a:t>ρο</a:t>
            </a:r>
            <a:r>
              <a:rPr lang="fr-FR" sz="2800" b="1" strike="noStrike" spc="-1" dirty="0">
                <a:solidFill>
                  <a:srgbClr val="000000"/>
                </a:solidFill>
                <a:latin typeface="Georgia"/>
                <a:ea typeface="DejaVu Sans"/>
              </a:rPr>
              <a:t>β</a:t>
            </a:r>
            <a:r>
              <a:rPr lang="fr-FR" sz="2800" b="1" strike="noStrike" spc="-1" dirty="0" err="1">
                <a:solidFill>
                  <a:srgbClr val="000000"/>
                </a:solidFill>
                <a:latin typeface="Georgia"/>
                <a:ea typeface="DejaVu Sans"/>
              </a:rPr>
              <a:t>λημάτων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των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λύσεων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οδοχείς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ληροφορί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σχετικά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τομέ</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εμ</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λεκόμενους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δρώντες</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φορείς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συν</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ίνεσης</a:t>
            </a:r>
            <a:r>
              <a:rPr lang="fr-FR" sz="2800" b="1" strike="noStrike" spc="-1" dirty="0">
                <a:solidFill>
                  <a:srgbClr val="000000"/>
                </a:solidFill>
                <a:latin typeface="Georgia"/>
                <a:ea typeface="DejaVu Sans"/>
              </a:rPr>
              <a:t> π</a:t>
            </a:r>
            <a:r>
              <a:rPr lang="fr-FR" sz="2800" b="1" strike="noStrike" spc="-1" dirty="0" err="1">
                <a:solidFill>
                  <a:srgbClr val="000000"/>
                </a:solidFill>
                <a:latin typeface="Georgia"/>
                <a:ea typeface="DejaVu Sans"/>
              </a:rPr>
              <a:t>ου</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διευκολύνουν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την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εφ</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ρμογή</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a:t>
            </a:r>
            <a:r>
              <a:rPr lang="fr-FR" sz="2800" b="0" strike="noStrike" spc="-1" dirty="0" err="1">
                <a:solidFill>
                  <a:srgbClr val="000000"/>
                </a:solidFill>
                <a:latin typeface="Georgia"/>
                <a:ea typeface="DejaVu Sans"/>
              </a:rPr>
              <a:t>informal</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politics</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θέμ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οικονομικά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κοινωνικά</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εριφερει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θέμ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φύλου</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a:t>
            </a:r>
            <a:r>
              <a:rPr lang="fr-FR" sz="2800" b="0" strike="noStrike" spc="-1" dirty="0">
                <a:solidFill>
                  <a:srgbClr val="000000"/>
                </a:solidFill>
                <a:latin typeface="Georgia"/>
                <a:ea typeface="DejaVu Sans"/>
              </a:rPr>
              <a:t>βα</a:t>
            </a:r>
            <a:r>
              <a:rPr lang="fr-FR" sz="2800" b="0" strike="noStrike" spc="-1" dirty="0" err="1">
                <a:solidFill>
                  <a:srgbClr val="000000"/>
                </a:solidFill>
                <a:latin typeface="Georgia"/>
                <a:ea typeface="DejaVu Sans"/>
              </a:rPr>
              <a:t>λλοντικά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κτλ</a:t>
            </a:r>
            <a:r>
              <a:rPr lang="fr-FR" sz="2800" b="0" strike="noStrike" spc="-1" dirty="0">
                <a:solidFill>
                  <a:srgbClr val="000000"/>
                </a:solidFill>
                <a:latin typeface="Georgia"/>
                <a:ea typeface="DejaVu Sans"/>
              </a:rPr>
              <a:t>.)</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1" strike="noStrike" spc="-1" dirty="0" err="1">
                <a:solidFill>
                  <a:srgbClr val="000000"/>
                </a:solidFill>
                <a:latin typeface="Georgia"/>
                <a:ea typeface="DejaVu Sans"/>
              </a:rPr>
              <a:t>Εμ</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ειρική</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νάλυση</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σχέσεις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εντός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δικτύων</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δημόσιου</a:t>
            </a:r>
            <a:r>
              <a:rPr lang="fr-FR" sz="2800" b="0" strike="noStrike" spc="-1" dirty="0">
                <a:solidFill>
                  <a:srgbClr val="000000"/>
                </a:solidFill>
                <a:latin typeface="Georgia"/>
                <a:ea typeface="DejaVu Sans"/>
              </a:rPr>
              <a:t> / </a:t>
            </a:r>
            <a:r>
              <a:rPr lang="fr-FR" sz="2800" b="0" strike="noStrike" spc="-1" dirty="0" err="1">
                <a:solidFill>
                  <a:srgbClr val="000000"/>
                </a:solidFill>
                <a:latin typeface="Georgia"/>
                <a:ea typeface="DejaVu Sans"/>
              </a:rPr>
              <a:t>ιδιωτικού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κτήρ</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έκδηλου</a:t>
            </a:r>
            <a:r>
              <a:rPr lang="fr-FR" sz="2800" b="0" strike="noStrike" spc="-1" dirty="0">
                <a:solidFill>
                  <a:srgbClr val="000000"/>
                </a:solidFill>
                <a:latin typeface="Georgia"/>
                <a:ea typeface="DejaVu Sans"/>
              </a:rPr>
              <a:t> / </a:t>
            </a:r>
            <a:r>
              <a:rPr lang="fr-FR" sz="2800" b="0" strike="noStrike" spc="-1" dirty="0" err="1">
                <a:solidFill>
                  <a:srgbClr val="000000"/>
                </a:solidFill>
                <a:latin typeface="Georgia"/>
                <a:ea typeface="DejaVu Sans"/>
              </a:rPr>
              <a:t>συγκεκ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λυμμένου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κτήρ</a:t>
            </a:r>
            <a:r>
              <a:rPr lang="fr-FR" sz="2800" b="0" strike="noStrike" spc="-1" dirty="0">
                <a:solidFill>
                  <a:srgbClr val="000000"/>
                </a:solidFill>
                <a:latin typeface="Georgia"/>
                <a:ea typeface="DejaVu Sans"/>
              </a:rPr>
              <a:t>α, β</a:t>
            </a:r>
            <a:r>
              <a:rPr lang="fr-FR" sz="2800" b="0" strike="noStrike" spc="-1" dirty="0" err="1">
                <a:solidFill>
                  <a:srgbClr val="000000"/>
                </a:solidFill>
                <a:latin typeface="Georgia"/>
                <a:ea typeface="DejaVu Sans"/>
              </a:rPr>
              <a:t>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χυ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ρόθεσμες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κρο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ρόθεσμες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δυν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μικές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τικές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στηρίζοντ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ί</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ολυ-ε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ί</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εδη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δράση</a:t>
            </a:r>
            <a:r>
              <a:rPr lang="fr-FR" sz="2800" b="0" strike="noStrike" spc="-1" dirty="0">
                <a:solidFill>
                  <a:srgbClr val="000000"/>
                </a:solidFill>
                <a:latin typeface="Georgia"/>
                <a:ea typeface="DejaVu Sans"/>
              </a:rPr>
              <a:t>, βα</a:t>
            </a:r>
            <a:r>
              <a:rPr lang="fr-FR" sz="2800" b="0" strike="noStrike" spc="-1" dirty="0" err="1">
                <a:solidFill>
                  <a:srgbClr val="000000"/>
                </a:solidFill>
                <a:latin typeface="Georgia"/>
                <a:ea typeface="DejaVu Sans"/>
              </a:rPr>
              <a:t>σίζοντ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στο</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τομικιστικό</a:t>
            </a:r>
            <a:r>
              <a:rPr lang="fr-FR" sz="2800" b="0" strike="noStrike" spc="-1" dirty="0">
                <a:solidFill>
                  <a:srgbClr val="000000"/>
                </a:solidFill>
                <a:latin typeface="Georgia"/>
                <a:ea typeface="DejaVu Sans"/>
              </a:rPr>
              <a:t> / </a:t>
            </a:r>
            <a:r>
              <a:rPr lang="fr-FR" sz="2800" b="0" strike="noStrike" spc="-1" dirty="0" err="1">
                <a:solidFill>
                  <a:srgbClr val="000000"/>
                </a:solidFill>
                <a:latin typeface="Georgia"/>
                <a:ea typeface="DejaVu Sans"/>
              </a:rPr>
              <a:t>συλλογικό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ήθος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ορθολογικό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ξι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κό</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ροσ</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τολισμό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έρ</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οίησης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κερμ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τισμού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έρ</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σύγκλισης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όκλισης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στόχο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άσκηση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γενικής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ιρροής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συγκεκριμένων</a:t>
            </a:r>
            <a:r>
              <a:rPr lang="fr-FR" sz="2800" b="0" strike="noStrike" spc="-1" dirty="0">
                <a:solidFill>
                  <a:srgbClr val="000000"/>
                </a:solidFill>
                <a:latin typeface="Georgia"/>
                <a:ea typeface="DejaVu Sans"/>
              </a:rPr>
              <a:t> απ</a:t>
            </a:r>
            <a:r>
              <a:rPr lang="fr-FR" sz="2800" b="0" strike="noStrike" spc="-1" dirty="0" err="1">
                <a:solidFill>
                  <a:srgbClr val="000000"/>
                </a:solidFill>
                <a:latin typeface="Georgia"/>
                <a:ea typeface="DejaVu Sans"/>
              </a:rPr>
              <a:t>οτελεσμάτων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τομέ</a:t>
            </a:r>
            <a:r>
              <a:rPr lang="fr-FR" sz="2800" b="0" strike="noStrike" spc="-1" dirty="0">
                <a:solidFill>
                  <a:srgbClr val="000000"/>
                </a:solidFill>
                <a:latin typeface="Georgia"/>
                <a:ea typeface="DejaVu Sans"/>
              </a:rPr>
              <a:t>α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a:t>
            </a:r>
            <a:endParaRPr lang="fr-FR" sz="2800" b="0" strike="noStrike" spc="-1" dirty="0">
              <a:latin typeface="Arial"/>
            </a:endParaRPr>
          </a:p>
          <a:p>
            <a:pPr>
              <a:lnSpc>
                <a:spcPct val="100000"/>
              </a:lnSpc>
              <a:spcBef>
                <a:spcPts val="300"/>
              </a:spcBef>
            </a:pPr>
            <a:endParaRPr lang="fr-FR" sz="2800" b="0" strike="noStrike" spc="-1" dirty="0">
              <a:latin typeface="Arial"/>
            </a:endParaRPr>
          </a:p>
          <a:p>
            <a:pPr>
              <a:lnSpc>
                <a:spcPct val="100000"/>
              </a:lnSpc>
              <a:spcBef>
                <a:spcPts val="300"/>
              </a:spcBef>
            </a:pP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84"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FE7496F-DB10-4C24-BCA6-E4C31674422C}" type="slidenum">
              <a:rPr lang="fr-FR" sz="1800" b="0" strike="noStrike" spc="-1">
                <a:solidFill>
                  <a:srgbClr val="FFFFFF"/>
                </a:solidFill>
                <a:latin typeface="Georgia"/>
                <a:ea typeface="DejaVu Sans"/>
              </a:rPr>
              <a:t>11</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09480" y="367560"/>
            <a:ext cx="10972080" cy="116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fr-FR" sz="2800" b="0" strike="noStrike" spc="-1">
                <a:solidFill>
                  <a:srgbClr val="434342"/>
                </a:solidFill>
                <a:latin typeface="Georgia"/>
                <a:ea typeface="DejaVu Sans"/>
              </a:rPr>
              <a:t>Το μοντέλο της ευρωπαϊκής διακυβέρνησης είναι πλουραλιστικό ή πελατειακό;</a:t>
            </a:r>
            <a:endParaRPr lang="fr-FR" sz="2800" b="0" strike="noStrike" spc="-1">
              <a:latin typeface="Arial"/>
            </a:endParaRPr>
          </a:p>
        </p:txBody>
      </p:sp>
      <p:sp>
        <p:nvSpPr>
          <p:cNvPr id="86" name="CustomShape 2"/>
          <p:cNvSpPr/>
          <p:nvPr/>
        </p:nvSpPr>
        <p:spPr>
          <a:xfrm>
            <a:off x="609480" y="1378800"/>
            <a:ext cx="10972080" cy="519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109800">
              <a:lnSpc>
                <a:spcPct val="100000"/>
              </a:lnSpc>
              <a:spcBef>
                <a:spcPts val="300"/>
              </a:spcBef>
            </a:pPr>
            <a:endParaRPr lang="el-GR" sz="2800" b="0" strike="noStrike" spc="-1" dirty="0">
              <a:solidFill>
                <a:srgbClr val="000000"/>
              </a:solidFill>
              <a:latin typeface="Georgia"/>
              <a:ea typeface="DejaVu Sans"/>
            </a:endParaRPr>
          </a:p>
          <a:p>
            <a:pPr marL="109800">
              <a:lnSpc>
                <a:spcPct val="100000"/>
              </a:lnSpc>
              <a:spcBef>
                <a:spcPts val="300"/>
              </a:spcBef>
            </a:pP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άτυ</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κυ</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έρνηση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ορεί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ηρεάσει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ίσημη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κυ</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έρνηση</a:t>
            </a:r>
            <a:r>
              <a:rPr lang="fr-FR" sz="2800" b="0" strike="noStrike" spc="-1" dirty="0">
                <a:solidFill>
                  <a:srgbClr val="000000"/>
                </a:solidFill>
                <a:latin typeface="Georgia"/>
                <a:ea typeface="DejaVu Sans"/>
              </a:rPr>
              <a:t>. </a:t>
            </a:r>
            <a:endParaRPr lang="fr-FR" sz="2800" b="0" strike="noStrike" spc="-1" dirty="0">
              <a:latin typeface="Arial"/>
            </a:endParaRPr>
          </a:p>
          <a:p>
            <a:pPr marL="109800">
              <a:lnSpc>
                <a:spcPct val="100000"/>
              </a:lnSpc>
              <a:spcBef>
                <a:spcPts val="300"/>
              </a:spcBef>
            </a:pPr>
            <a:endParaRPr lang="fr-FR" sz="2800" b="0" strike="noStrike" spc="-1" dirty="0">
              <a:latin typeface="Arial"/>
            </a:endParaRPr>
          </a:p>
          <a:p>
            <a:pPr marL="109800">
              <a:lnSpc>
                <a:spcPct val="100000"/>
              </a:lnSpc>
              <a:spcBef>
                <a:spcPts val="300"/>
              </a:spcBef>
            </a:pP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εξω-θεσμικοί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συμμετέχοντες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δεν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έχουν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όλοι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ίδι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ισχύ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άρ</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ο</a:t>
            </a:r>
            <a:r>
              <a:rPr lang="fr-FR" sz="2800" b="0" strike="noStrike" spc="-1" dirty="0">
                <a:solidFill>
                  <a:srgbClr val="000000"/>
                </a:solidFill>
                <a:latin typeface="Georgia"/>
                <a:ea typeface="DejaVu Sans"/>
              </a:rPr>
              <a:t> </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ντ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γωνισμός</a:t>
            </a:r>
            <a:r>
              <a:rPr lang="fr-FR" sz="2800" b="1"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ξύ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το</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οιος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έχει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λύτερη</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ρόσ</a:t>
            </a:r>
            <a:r>
              <a:rPr lang="fr-FR" sz="2800" b="0" strike="noStrike" spc="-1" dirty="0">
                <a:solidFill>
                  <a:srgbClr val="000000"/>
                </a:solidFill>
                <a:latin typeface="Georgia"/>
                <a:ea typeface="DejaVu Sans"/>
              </a:rPr>
              <a:t>βα</a:t>
            </a:r>
            <a:r>
              <a:rPr lang="fr-FR" sz="2800" b="0" strike="noStrike" spc="-1" dirty="0" err="1">
                <a:solidFill>
                  <a:srgbClr val="000000"/>
                </a:solidFill>
                <a:latin typeface="Georgia"/>
                <a:ea typeface="DejaVu Sans"/>
              </a:rPr>
              <a:t>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ευρω</a:t>
            </a:r>
            <a:r>
              <a:rPr lang="fr-FR" sz="2800" b="0" strike="noStrike" spc="-1" dirty="0">
                <a:solidFill>
                  <a:srgbClr val="000000"/>
                </a:solidFill>
                <a:latin typeface="Georgia"/>
                <a:ea typeface="DejaVu Sans"/>
              </a:rPr>
              <a:t>πα</a:t>
            </a:r>
            <a:r>
              <a:rPr lang="fr-FR" sz="2800" b="0" strike="noStrike" spc="-1" dirty="0" err="1">
                <a:solidFill>
                  <a:srgbClr val="000000"/>
                </a:solidFill>
                <a:latin typeface="Georgia"/>
                <a:ea typeface="DejaVu Sans"/>
              </a:rPr>
              <a:t>ϊκά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θεσμικά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όργ</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μ</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ορεί</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δημιουργήσει</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κλειστούς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κύκλους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ίλεκτων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ίρων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συμφέρον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γι</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θέσιμους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δημόσιους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όρους</a:t>
            </a:r>
            <a:r>
              <a:rPr lang="fr-FR" sz="2800" b="0" strike="noStrike" spc="-1" dirty="0">
                <a:solidFill>
                  <a:srgbClr val="000000"/>
                </a:solidFill>
                <a:latin typeface="Georgia"/>
                <a:ea typeface="DejaVu Sans"/>
              </a:rPr>
              <a:t>.</a:t>
            </a:r>
            <a:endParaRPr lang="fr-FR" sz="2800" b="0" strike="noStrike" spc="-1" dirty="0">
              <a:latin typeface="Arial"/>
            </a:endParaRPr>
          </a:p>
          <a:p>
            <a:pPr>
              <a:lnSpc>
                <a:spcPct val="100000"/>
              </a:lnSpc>
              <a:spcBef>
                <a:spcPts val="300"/>
              </a:spcBef>
            </a:pP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87"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268D72A-307B-4267-86DC-50476743970F}" type="slidenum">
              <a:rPr lang="fr-FR" sz="1800" b="0" strike="noStrike" spc="-1">
                <a:solidFill>
                  <a:srgbClr val="FFFFFF"/>
                </a:solidFill>
                <a:latin typeface="Georgia"/>
                <a:ea typeface="DejaVu Sans"/>
              </a:rPr>
              <a:t>12</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609480" y="632880"/>
            <a:ext cx="10972080" cy="115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10000"/>
          </a:bodyPr>
          <a:lstStyle/>
          <a:p>
            <a:pPr>
              <a:lnSpc>
                <a:spcPct val="100000"/>
              </a:lnSpc>
            </a:pPr>
            <a:r>
              <a:rPr lang="fr-FR" sz="4000" b="0" strike="noStrike" spc="-1">
                <a:solidFill>
                  <a:srgbClr val="434342"/>
                </a:solidFill>
                <a:latin typeface="Georgia"/>
                <a:ea typeface="DejaVu Sans"/>
              </a:rPr>
              <a:t>Το ημι-πλουραλιστικό και άρα μεροληπτικό μοντέλο διαμεσολάβησης συμφερόντων της ΕΕ</a:t>
            </a:r>
            <a:endParaRPr lang="fr-FR" sz="4000" b="0" strike="noStrike" spc="-1">
              <a:latin typeface="Arial"/>
            </a:endParaRPr>
          </a:p>
        </p:txBody>
      </p:sp>
      <p:sp>
        <p:nvSpPr>
          <p:cNvPr id="89" name="CustomShape 2"/>
          <p:cNvSpPr/>
          <p:nvPr/>
        </p:nvSpPr>
        <p:spPr>
          <a:xfrm>
            <a:off x="609480" y="1674000"/>
            <a:ext cx="10972080" cy="489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365760" indent="-25524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μεσολά</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συμφερόντων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στην</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ως</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ημι</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λουρ</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λιστική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τις</a:t>
            </a:r>
            <a:r>
              <a:rPr lang="fr-FR" sz="2800" b="0" strike="noStrike" spc="-1" dirty="0">
                <a:solidFill>
                  <a:srgbClr val="000000"/>
                </a:solidFill>
                <a:latin typeface="Georgia"/>
                <a:ea typeface="DejaVu Sans"/>
              </a:rPr>
              <a:t> ΗΠΑ,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μόρφωση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ολιτικής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u="sng" strike="noStrike" spc="-1" dirty="0">
                <a:solidFill>
                  <a:srgbClr val="000000"/>
                </a:solidFill>
                <a:uFillTx/>
                <a:latin typeface="Georgia"/>
                <a:ea typeface="DejaVu Sans"/>
              </a:rPr>
              <a:t>π</a:t>
            </a:r>
            <a:r>
              <a:rPr lang="fr-FR" sz="2800" b="0" u="sng" strike="noStrike" spc="-1" dirty="0" err="1">
                <a:solidFill>
                  <a:srgbClr val="000000"/>
                </a:solidFill>
                <a:uFillTx/>
                <a:latin typeface="Georgia"/>
                <a:ea typeface="DejaVu Sans"/>
              </a:rPr>
              <a:t>ιο</a:t>
            </a:r>
            <a:r>
              <a:rPr lang="fr-FR" sz="2800" b="0" u="sng" strike="noStrike" spc="-1" dirty="0">
                <a:solidFill>
                  <a:srgbClr val="000000"/>
                </a:solidFill>
                <a:uFillTx/>
                <a:latin typeface="Georgia"/>
                <a:ea typeface="DejaVu Sans"/>
              </a:rPr>
              <a:t> </a:t>
            </a:r>
            <a:r>
              <a:rPr lang="fr-FR" sz="2800" b="0" u="sng" strike="noStrike" spc="-1" dirty="0" err="1">
                <a:solidFill>
                  <a:srgbClr val="000000"/>
                </a:solidFill>
                <a:uFillTx/>
                <a:latin typeface="Georgia"/>
                <a:ea typeface="DejaVu Sans"/>
              </a:rPr>
              <a:t>συνεργ</a:t>
            </a:r>
            <a:r>
              <a:rPr lang="fr-FR" sz="2800" b="0" u="sng" strike="noStrike" spc="-1" dirty="0">
                <a:solidFill>
                  <a:srgbClr val="000000"/>
                </a:solidFill>
                <a:uFillTx/>
                <a:latin typeface="Georgia"/>
                <a:ea typeface="DejaVu Sans"/>
              </a:rPr>
              <a:t>α</a:t>
            </a:r>
            <a:r>
              <a:rPr lang="fr-FR" sz="2800" b="0" u="sng" strike="noStrike" spc="-1" dirty="0" err="1">
                <a:solidFill>
                  <a:srgbClr val="000000"/>
                </a:solidFill>
                <a:uFillTx/>
                <a:latin typeface="Georgia"/>
                <a:ea typeface="DejaVu Sans"/>
              </a:rPr>
              <a:t>τική</a:t>
            </a:r>
            <a:r>
              <a:rPr lang="fr-FR" sz="2800" b="0" u="sng" strike="noStrike" spc="-1" dirty="0">
                <a:solidFill>
                  <a:srgbClr val="000000"/>
                </a:solidFill>
                <a:uFillTx/>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σχημ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τισμό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μοντέλων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χώρων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αβ</a:t>
            </a:r>
            <a:r>
              <a:rPr lang="fr-FR" sz="2800" b="0" strike="noStrike" spc="-1" dirty="0" err="1">
                <a:solidFill>
                  <a:srgbClr val="000000"/>
                </a:solidFill>
                <a:latin typeface="Georgia"/>
                <a:ea typeface="DejaVu Sans"/>
              </a:rPr>
              <a:t>ούλευσης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θεσμικά</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όργ</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έχουν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κά</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οι</a:t>
            </a:r>
            <a:r>
              <a:rPr lang="fr-FR" sz="2800" b="0" strike="noStrike" spc="-1" dirty="0">
                <a:solidFill>
                  <a:srgbClr val="000000"/>
                </a:solidFill>
                <a:latin typeface="Georgia"/>
                <a:ea typeface="DejaVu Sans"/>
              </a:rPr>
              <a:t>α α</a:t>
            </a:r>
            <a:r>
              <a:rPr lang="fr-FR" sz="2800" b="0" strike="noStrike" spc="-1" dirty="0" err="1">
                <a:solidFill>
                  <a:srgbClr val="000000"/>
                </a:solidFill>
                <a:latin typeface="Georgia"/>
                <a:ea typeface="DejaVu Sans"/>
              </a:rPr>
              <a:t>υτονομί</a:t>
            </a:r>
            <a:r>
              <a:rPr lang="fr-FR" sz="2800" b="0" strike="noStrike" spc="-1" dirty="0">
                <a:solidFill>
                  <a:srgbClr val="000000"/>
                </a:solidFill>
                <a:latin typeface="Georgia"/>
                <a:ea typeface="DejaVu Sans"/>
              </a:rPr>
              <a:t>α απ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τις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ιέσεις</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θέμιτης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ιρροής</a:t>
            </a:r>
            <a:r>
              <a:rPr lang="fr-FR" sz="2800" b="0" strike="noStrike" spc="-1" dirty="0">
                <a:solidFill>
                  <a:srgbClr val="000000"/>
                </a:solidFill>
                <a:latin typeface="Georgia"/>
                <a:ea typeface="DejaVu Sans"/>
              </a:rPr>
              <a:t>».</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Ωστόσο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σχέση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τις</a:t>
            </a:r>
            <a:r>
              <a:rPr lang="fr-FR" sz="2800" b="0" strike="noStrike" spc="-1" dirty="0">
                <a:solidFill>
                  <a:srgbClr val="000000"/>
                </a:solidFill>
                <a:latin typeface="Georgia"/>
                <a:ea typeface="DejaVu Sans"/>
              </a:rPr>
              <a:t> ΗΠΑ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μεσολά</a:t>
            </a:r>
            <a:r>
              <a:rPr lang="fr-FR" sz="2800" b="0" strike="noStrike" spc="-1" dirty="0">
                <a:solidFill>
                  <a:srgbClr val="000000"/>
                </a:solidFill>
                <a:latin typeface="Georgia"/>
                <a:ea typeface="DejaVu Sans"/>
              </a:rPr>
              <a:t>β</a:t>
            </a:r>
            <a:r>
              <a:rPr lang="fr-FR" sz="2800" b="0" strike="noStrike" spc="-1" dirty="0" err="1">
                <a:solidFill>
                  <a:srgbClr val="000000"/>
                </a:solidFill>
                <a:latin typeface="Georgia"/>
                <a:ea typeface="DejaVu Sans"/>
              </a:rPr>
              <a:t>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συμφερόντων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της</a:t>
            </a:r>
            <a:r>
              <a:rPr lang="fr-FR" sz="2800" b="0" strike="noStrike" spc="-1" dirty="0">
                <a:solidFill>
                  <a:srgbClr val="000000"/>
                </a:solidFill>
                <a:latin typeface="Georgia"/>
                <a:ea typeface="DejaVu Sans"/>
              </a:rPr>
              <a:t> ΕΕ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ιο</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κλειστή</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μερολη</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τική</a:t>
            </a:r>
            <a:r>
              <a:rPr lang="fr-FR" sz="2800" b="0"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με</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τ</a:t>
            </a:r>
            <a:r>
              <a:rPr lang="fr-FR" sz="2800" b="0" u="sng" strike="noStrike" spc="-1" dirty="0">
                <a:solidFill>
                  <a:srgbClr val="000000"/>
                </a:solidFill>
                <a:latin typeface="Georgia"/>
                <a:ea typeface="DejaVu Sans"/>
              </a:rPr>
              <a:t>α </a:t>
            </a:r>
            <a:r>
              <a:rPr lang="fr-FR" sz="2800" b="0" u="sng" strike="noStrike" spc="-1" dirty="0" err="1">
                <a:solidFill>
                  <a:srgbClr val="000000"/>
                </a:solidFill>
                <a:latin typeface="Georgia"/>
                <a:ea typeface="DejaVu Sans"/>
              </a:rPr>
              <a:t>συμφέροντ</a:t>
            </a:r>
            <a:r>
              <a:rPr lang="fr-FR" sz="2800" b="0" u="sng" strike="noStrike" spc="-1" dirty="0">
                <a:solidFill>
                  <a:srgbClr val="000000"/>
                </a:solidFill>
                <a:latin typeface="Georgia"/>
                <a:ea typeface="DejaVu Sans"/>
              </a:rPr>
              <a:t>α </a:t>
            </a:r>
            <a:r>
              <a:rPr lang="fr-FR" sz="2800" b="0" u="sng" strike="noStrike" spc="-1" dirty="0" err="1">
                <a:solidFill>
                  <a:srgbClr val="000000"/>
                </a:solidFill>
                <a:latin typeface="Georgia"/>
                <a:ea typeface="DejaVu Sans"/>
              </a:rPr>
              <a:t>των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ε</a:t>
            </a:r>
            <a:r>
              <a:rPr lang="fr-FR" sz="2800" b="0" u="sng" strike="noStrike" spc="-1" dirty="0">
                <a:solidFill>
                  <a:srgbClr val="000000"/>
                </a:solidFill>
                <a:latin typeface="Georgia"/>
                <a:ea typeface="DejaVu Sans"/>
              </a:rPr>
              <a:t>π</a:t>
            </a:r>
            <a:r>
              <a:rPr lang="fr-FR" sz="2800" b="0" u="sng" strike="noStrike" spc="-1" dirty="0" err="1">
                <a:solidFill>
                  <a:srgbClr val="000000"/>
                </a:solidFill>
                <a:latin typeface="Georgia"/>
                <a:ea typeface="DejaVu Sans"/>
              </a:rPr>
              <a:t>ιχειρήσεων</a:t>
            </a:r>
            <a:r>
              <a:rPr lang="fr-FR" sz="2800" b="0" u="sng" strike="noStrike" spc="-1" dirty="0">
                <a:solidFill>
                  <a:srgbClr val="000000"/>
                </a:solidFill>
                <a:latin typeface="Georgia"/>
                <a:ea typeface="DejaVu Sans"/>
              </a:rPr>
              <a:t> </a:t>
            </a:r>
            <a:r>
              <a:rPr lang="fr-FR" sz="2800" b="0" u="sng" strike="noStrike" spc="-1" dirty="0" err="1">
                <a:solidFill>
                  <a:srgbClr val="000000"/>
                </a:solidFill>
                <a:latin typeface="Georgia"/>
                <a:ea typeface="DejaVu Sans"/>
              </a:rPr>
              <a:t>ν</a:t>
            </a:r>
            <a:r>
              <a:rPr lang="fr-FR" sz="2800" b="0" u="sng" strike="noStrike" spc="-1" dirty="0">
                <a:solidFill>
                  <a:srgbClr val="000000"/>
                </a:solidFill>
                <a:latin typeface="Georgia"/>
                <a:ea typeface="DejaVu Sans"/>
              </a:rPr>
              <a:t>α </a:t>
            </a:r>
            <a:r>
              <a:rPr lang="fr-FR" sz="2800" b="0" u="sng" strike="noStrike" spc="-1" dirty="0" err="1">
                <a:solidFill>
                  <a:srgbClr val="000000"/>
                </a:solidFill>
                <a:latin typeface="Georgia"/>
                <a:ea typeface="DejaVu Sans"/>
              </a:rPr>
              <a:t>κυρι</a:t>
            </a:r>
            <a:r>
              <a:rPr lang="fr-FR" sz="2800" b="0" u="sng" strike="noStrike" spc="-1" dirty="0">
                <a:solidFill>
                  <a:srgbClr val="000000"/>
                </a:solidFill>
                <a:latin typeface="Georgia"/>
                <a:ea typeface="DejaVu Sans"/>
              </a:rPr>
              <a:t>α</a:t>
            </a:r>
            <a:r>
              <a:rPr lang="fr-FR" sz="2800" b="0" u="sng" strike="noStrike" spc="-1" dirty="0" err="1">
                <a:solidFill>
                  <a:srgbClr val="000000"/>
                </a:solidFill>
                <a:latin typeface="Georgia"/>
                <a:ea typeface="DejaVu Sans"/>
              </a:rPr>
              <a:t>ρχούν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Λίγες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οργ</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νώσεις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εκ</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ροσω</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ούν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δημόσιο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σκο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ό</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μεγάλες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κοινωνικές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ομάδες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κόμ</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λιγότερες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ομάδες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σε</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θέση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κινητο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οιήσουν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την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κοινή</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γνώμη</a:t>
            </a:r>
            <a:r>
              <a:rPr lang="fr-FR" sz="2800" b="1" strike="noStrike" spc="-1" dirty="0">
                <a:solidFill>
                  <a:srgbClr val="000000"/>
                </a:solidFill>
                <a:latin typeface="Georgia"/>
                <a:ea typeface="DejaVu Sans"/>
              </a:rPr>
              <a:t> </a:t>
            </a:r>
            <a:r>
              <a:rPr lang="fr-FR" sz="2800" b="0" strike="noStrike" spc="-1" dirty="0">
                <a:solidFill>
                  <a:srgbClr val="000000"/>
                </a:solidFill>
                <a:latin typeface="Georgia"/>
                <a:ea typeface="DejaVu Sans"/>
              </a:rPr>
              <a:t>(Schmidt:2006).</a:t>
            </a:r>
            <a:endParaRPr lang="fr-FR" sz="2800" b="0" strike="noStrike" spc="-1" dirty="0">
              <a:latin typeface="Arial"/>
            </a:endParaRPr>
          </a:p>
          <a:p>
            <a:pPr>
              <a:lnSpc>
                <a:spcPct val="100000"/>
              </a:lnSpc>
              <a:spcBef>
                <a:spcPts val="300"/>
              </a:spcBef>
            </a:pPr>
            <a:endParaRPr lang="fr-FR" sz="2800" b="0" strike="noStrike" spc="-1" dirty="0">
              <a:latin typeface="Arial"/>
            </a:endParaRPr>
          </a:p>
          <a:p>
            <a:pPr marL="109800">
              <a:lnSpc>
                <a:spcPct val="100000"/>
              </a:lnSpc>
              <a:spcBef>
                <a:spcPts val="300"/>
              </a:spcBef>
            </a:pP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Άρ</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η</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δι</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μεσολά</a:t>
            </a:r>
            <a:r>
              <a:rPr lang="fr-FR" sz="2800" b="0" i="1" strike="noStrike" spc="-1" dirty="0">
                <a:solidFill>
                  <a:srgbClr val="000000"/>
                </a:solidFill>
                <a:latin typeface="Georgia"/>
                <a:ea typeface="DejaVu Sans"/>
              </a:rPr>
              <a:t>β</a:t>
            </a:r>
            <a:r>
              <a:rPr lang="fr-FR" sz="2800" b="0" i="1" strike="noStrike" spc="-1" dirty="0" err="1">
                <a:solidFill>
                  <a:srgbClr val="000000"/>
                </a:solidFill>
                <a:latin typeface="Georgia"/>
                <a:ea typeface="DejaVu Sans"/>
              </a:rPr>
              <a:t>ηση</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συμφερόντων</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της</a:t>
            </a:r>
            <a:r>
              <a:rPr lang="fr-FR" sz="2800" b="0" i="1" strike="noStrike" spc="-1" dirty="0">
                <a:solidFill>
                  <a:srgbClr val="000000"/>
                </a:solidFill>
                <a:latin typeface="Georgia"/>
                <a:ea typeface="DejaVu Sans"/>
              </a:rPr>
              <a:t> ΕΕ </a:t>
            </a:r>
            <a:r>
              <a:rPr lang="fr-FR" sz="2800" b="0" i="1" strike="noStrike" spc="-1" dirty="0" err="1">
                <a:solidFill>
                  <a:srgbClr val="000000"/>
                </a:solidFill>
                <a:latin typeface="Georgia"/>
                <a:ea typeface="DejaVu Sans"/>
              </a:rPr>
              <a:t>ως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μι</a:t>
            </a:r>
            <a:r>
              <a:rPr lang="fr-FR" sz="2800" b="0" i="1" strike="noStrike" spc="-1" dirty="0">
                <a:solidFill>
                  <a:srgbClr val="000000"/>
                </a:solidFill>
                <a:latin typeface="Georgia"/>
                <a:ea typeface="DejaVu Sans"/>
              </a:rPr>
              <a:t>α </a:t>
            </a:r>
            <a:r>
              <a:rPr lang="fr-FR" sz="2800" b="0" i="1" strike="noStrike" spc="-1" dirty="0" err="1">
                <a:solidFill>
                  <a:srgbClr val="000000"/>
                </a:solidFill>
                <a:latin typeface="Georgia"/>
                <a:ea typeface="DejaVu Sans"/>
              </a:rPr>
              <a:t>μορφή</a:t>
            </a:r>
            <a:br>
              <a:rPr dirty="0"/>
            </a:br>
            <a:r>
              <a:rPr lang="fr-FR" sz="2800" b="0" i="1" strike="noStrike" spc="-1" dirty="0">
                <a:solidFill>
                  <a:srgbClr val="000000"/>
                </a:solidFill>
                <a:latin typeface="Georgia"/>
                <a:ea typeface="DejaVu Sans"/>
              </a:rPr>
              <a:t>«</a:t>
            </a:r>
            <a:r>
              <a:rPr lang="fr-FR" sz="2800" b="1" i="1" strike="noStrike" spc="-1" dirty="0">
                <a:solidFill>
                  <a:srgbClr val="000000"/>
                </a:solidFill>
                <a:latin typeface="Georgia"/>
                <a:ea typeface="DejaVu Sans"/>
              </a:rPr>
              <a:t>π</a:t>
            </a:r>
            <a:r>
              <a:rPr lang="fr-FR" sz="2800" b="1" i="1" strike="noStrike" spc="-1" dirty="0" err="1">
                <a:solidFill>
                  <a:srgbClr val="000000"/>
                </a:solidFill>
                <a:latin typeface="Georgia"/>
                <a:ea typeface="DejaVu Sans"/>
              </a:rPr>
              <a:t>λουρ</a:t>
            </a:r>
            <a:r>
              <a:rPr lang="fr-FR" sz="2800" b="1" i="1" strike="noStrike" spc="-1" dirty="0">
                <a:solidFill>
                  <a:srgbClr val="000000"/>
                </a:solidFill>
                <a:latin typeface="Georgia"/>
                <a:ea typeface="DejaVu Sans"/>
              </a:rPr>
              <a:t>α</a:t>
            </a:r>
            <a:r>
              <a:rPr lang="fr-FR" sz="2800" b="1" i="1" strike="noStrike" spc="-1" dirty="0" err="1">
                <a:solidFill>
                  <a:srgbClr val="000000"/>
                </a:solidFill>
                <a:latin typeface="Georgia"/>
                <a:ea typeface="DejaVu Sans"/>
              </a:rPr>
              <a:t>λισμού</a:t>
            </a:r>
            <a:r>
              <a:rPr lang="fr-FR" sz="2800" b="1" i="1" strike="noStrike" spc="-1" dirty="0">
                <a:solidFill>
                  <a:srgbClr val="000000"/>
                </a:solidFill>
                <a:latin typeface="Georgia"/>
                <a:ea typeface="DejaVu Sans"/>
              </a:rPr>
              <a:t> </a:t>
            </a:r>
            <a:r>
              <a:rPr lang="fr-FR" sz="2800" b="1" i="1" strike="noStrike" spc="-1" dirty="0" err="1">
                <a:solidFill>
                  <a:srgbClr val="000000"/>
                </a:solidFill>
                <a:latin typeface="Georgia"/>
                <a:ea typeface="DejaVu Sans"/>
              </a:rPr>
              <a:t>της</a:t>
            </a:r>
            <a:r>
              <a:rPr lang="fr-FR" sz="2800" b="1" i="1" strike="noStrike" spc="-1" dirty="0">
                <a:solidFill>
                  <a:srgbClr val="000000"/>
                </a:solidFill>
                <a:latin typeface="Georgia"/>
                <a:ea typeface="DejaVu Sans"/>
              </a:rPr>
              <a:t> </a:t>
            </a:r>
            <a:r>
              <a:rPr lang="fr-FR" sz="2800" b="1" i="1" strike="noStrike" spc="-1" dirty="0" err="1">
                <a:solidFill>
                  <a:srgbClr val="000000"/>
                </a:solidFill>
                <a:latin typeface="Georgia"/>
                <a:ea typeface="DejaVu Sans"/>
              </a:rPr>
              <a:t>ελίτ</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ό</a:t>
            </a:r>
            <a:r>
              <a:rPr lang="fr-FR" sz="2800" b="0" i="1" strike="noStrike" spc="-1" dirty="0">
                <a:solidFill>
                  <a:srgbClr val="000000"/>
                </a:solidFill>
                <a:latin typeface="Georgia"/>
                <a:ea typeface="DejaVu Sans"/>
              </a:rPr>
              <a:t>π</a:t>
            </a:r>
            <a:r>
              <a:rPr lang="fr-FR" sz="2800" b="0" i="1" strike="noStrike" spc="-1" dirty="0" err="1">
                <a:solidFill>
                  <a:srgbClr val="000000"/>
                </a:solidFill>
                <a:latin typeface="Georgia"/>
                <a:ea typeface="DejaVu Sans"/>
              </a:rPr>
              <a:t>ου</a:t>
            </a:r>
            <a:r>
              <a:rPr lang="fr-FR" sz="2800" b="0" i="1" strike="noStrike" spc="-1" dirty="0">
                <a:solidFill>
                  <a:srgbClr val="000000"/>
                </a:solidFill>
                <a:latin typeface="Georgia"/>
                <a:ea typeface="DejaVu Sans"/>
              </a:rPr>
              <a:t> </a:t>
            </a:r>
            <a:r>
              <a:rPr lang="fr-FR" sz="2800" b="0" i="1" u="sng" strike="noStrike" spc="-1" dirty="0" err="1">
                <a:solidFill>
                  <a:srgbClr val="000000"/>
                </a:solidFill>
                <a:uFillTx/>
                <a:latin typeface="Georgia"/>
                <a:ea typeface="DejaVu Sans"/>
              </a:rPr>
              <a:t>ε</a:t>
            </a:r>
            <a:r>
              <a:rPr lang="fr-FR" sz="2800" b="0" i="1" u="sng" strike="noStrike" spc="-1" dirty="0">
                <a:solidFill>
                  <a:srgbClr val="000000"/>
                </a:solidFill>
                <a:uFillTx/>
                <a:latin typeface="Georgia"/>
                <a:ea typeface="DejaVu Sans"/>
              </a:rPr>
              <a:t>π</a:t>
            </a:r>
            <a:r>
              <a:rPr lang="fr-FR" sz="2800" b="0" i="1" u="sng" strike="noStrike" spc="-1" dirty="0" err="1">
                <a:solidFill>
                  <a:srgbClr val="000000"/>
                </a:solidFill>
                <a:uFillTx/>
                <a:latin typeface="Georgia"/>
                <a:ea typeface="DejaVu Sans"/>
              </a:rPr>
              <a:t>ιχειρημ</a:t>
            </a:r>
            <a:r>
              <a:rPr lang="fr-FR" sz="2800" b="0" i="1" u="sng" strike="noStrike" spc="-1" dirty="0">
                <a:solidFill>
                  <a:srgbClr val="000000"/>
                </a:solidFill>
                <a:uFillTx/>
                <a:latin typeface="Georgia"/>
                <a:ea typeface="DejaVu Sans"/>
              </a:rPr>
              <a:t>α</a:t>
            </a:r>
            <a:r>
              <a:rPr lang="fr-FR" sz="2800" b="0" i="1" u="sng" strike="noStrike" spc="-1" dirty="0" err="1">
                <a:solidFill>
                  <a:srgbClr val="000000"/>
                </a:solidFill>
                <a:uFillTx/>
                <a:latin typeface="Georgia"/>
                <a:ea typeface="DejaVu Sans"/>
              </a:rPr>
              <a:t>τικά</a:t>
            </a:r>
            <a:r>
              <a:rPr lang="fr-FR" sz="2800" b="0" i="1" u="sng" strike="noStrike" spc="-1" dirty="0">
                <a:solidFill>
                  <a:srgbClr val="000000"/>
                </a:solidFill>
                <a:uFillTx/>
                <a:latin typeface="Georgia"/>
                <a:ea typeface="DejaVu Sans"/>
              </a:rPr>
              <a:t> </a:t>
            </a:r>
            <a:r>
              <a:rPr lang="fr-FR" sz="2800" b="0" i="1" u="sng" strike="noStrike" spc="-1" dirty="0" err="1">
                <a:solidFill>
                  <a:srgbClr val="000000"/>
                </a:solidFill>
                <a:uFillTx/>
                <a:latin typeface="Georgia"/>
                <a:ea typeface="DejaVu Sans"/>
              </a:rPr>
              <a:t>συμφέροντ</a:t>
            </a:r>
            <a:r>
              <a:rPr lang="fr-FR" sz="2800" b="0" i="1" u="sng" strike="noStrike" spc="-1" dirty="0">
                <a:solidFill>
                  <a:srgbClr val="000000"/>
                </a:solidFill>
                <a:uFillTx/>
                <a:latin typeface="Georgia"/>
                <a:ea typeface="DejaVu Sans"/>
              </a:rPr>
              <a:t>α </a:t>
            </a:r>
            <a:r>
              <a:rPr lang="fr-FR" sz="2800" b="0" i="1" u="sng" strike="noStrike" spc="-1" dirty="0" err="1">
                <a:solidFill>
                  <a:srgbClr val="000000"/>
                </a:solidFill>
                <a:uFillTx/>
                <a:latin typeface="Georgia"/>
                <a:ea typeface="DejaVu Sans"/>
              </a:rPr>
              <a:t>κ</a:t>
            </a:r>
            <a:r>
              <a:rPr lang="fr-FR" sz="2800" b="0" i="1" u="sng" strike="noStrike" spc="-1" dirty="0">
                <a:solidFill>
                  <a:srgbClr val="000000"/>
                </a:solidFill>
                <a:uFillTx/>
                <a:latin typeface="Georgia"/>
                <a:ea typeface="DejaVu Sans"/>
              </a:rPr>
              <a:t>α</a:t>
            </a:r>
            <a:r>
              <a:rPr lang="fr-FR" sz="2800" b="0" i="1" u="sng" strike="noStrike" spc="-1" dirty="0" err="1">
                <a:solidFill>
                  <a:srgbClr val="000000"/>
                </a:solidFill>
                <a:uFillTx/>
                <a:latin typeface="Georgia"/>
                <a:ea typeface="DejaVu Sans"/>
              </a:rPr>
              <a:t>ι</a:t>
            </a:r>
            <a:r>
              <a:rPr lang="fr-FR" sz="2800" b="0" i="1" u="sng" strike="noStrike" spc="-1" dirty="0">
                <a:solidFill>
                  <a:srgbClr val="000000"/>
                </a:solidFill>
                <a:uFillTx/>
                <a:latin typeface="Georgia"/>
                <a:ea typeface="DejaVu Sans"/>
              </a:rPr>
              <a:t> </a:t>
            </a:r>
            <a:r>
              <a:rPr lang="fr-FR" sz="2800" b="0" i="1" u="sng" strike="noStrike" spc="-1" dirty="0" err="1">
                <a:solidFill>
                  <a:srgbClr val="000000"/>
                </a:solidFill>
                <a:uFillTx/>
                <a:latin typeface="Georgia"/>
                <a:ea typeface="DejaVu Sans"/>
              </a:rPr>
              <a:t>ιδι</a:t>
            </a:r>
            <a:r>
              <a:rPr lang="fr-FR" sz="2800" b="0" i="1" u="sng" strike="noStrike" spc="-1" dirty="0">
                <a:solidFill>
                  <a:srgbClr val="000000"/>
                </a:solidFill>
                <a:uFillTx/>
                <a:latin typeface="Georgia"/>
                <a:ea typeface="DejaVu Sans"/>
              </a:rPr>
              <a:t>α</a:t>
            </a:r>
            <a:r>
              <a:rPr lang="fr-FR" sz="2800" b="0" i="1" u="sng" strike="noStrike" spc="-1" dirty="0" err="1">
                <a:solidFill>
                  <a:srgbClr val="000000"/>
                </a:solidFill>
                <a:uFillTx/>
                <a:latin typeface="Georgia"/>
                <a:ea typeface="DejaVu Sans"/>
              </a:rPr>
              <a:t>ίτερ</a:t>
            </a:r>
            <a:r>
              <a:rPr lang="fr-FR" sz="2800" b="0" i="1" u="sng" strike="noStrike" spc="-1" dirty="0">
                <a:solidFill>
                  <a:srgbClr val="000000"/>
                </a:solidFill>
                <a:uFillTx/>
                <a:latin typeface="Georgia"/>
                <a:ea typeface="DejaVu Sans"/>
              </a:rPr>
              <a:t>α </a:t>
            </a:r>
            <a:r>
              <a:rPr lang="fr-FR" sz="2800" b="0" i="1" u="sng" strike="noStrike" spc="-1" dirty="0" err="1">
                <a:solidFill>
                  <a:srgbClr val="000000"/>
                </a:solidFill>
                <a:uFillTx/>
                <a:latin typeface="Georgia"/>
                <a:ea typeface="DejaVu Sans"/>
              </a:rPr>
              <a:t>μεγάλες</a:t>
            </a:r>
            <a:r>
              <a:rPr lang="fr-FR" sz="2800" b="0" i="1" u="sng" strike="noStrike" spc="-1" dirty="0">
                <a:solidFill>
                  <a:srgbClr val="000000"/>
                </a:solidFill>
                <a:uFillTx/>
                <a:latin typeface="Georgia"/>
                <a:ea typeface="DejaVu Sans"/>
              </a:rPr>
              <a:t> </a:t>
            </a:r>
            <a:r>
              <a:rPr lang="fr-FR" sz="2800" b="0" i="1" u="sng" strike="noStrike" spc="-1" dirty="0" err="1">
                <a:solidFill>
                  <a:srgbClr val="000000"/>
                </a:solidFill>
                <a:uFillTx/>
                <a:latin typeface="Georgia"/>
                <a:ea typeface="DejaVu Sans"/>
              </a:rPr>
              <a:t>ε</a:t>
            </a:r>
            <a:r>
              <a:rPr lang="fr-FR" sz="2800" b="0" i="1" u="sng" strike="noStrike" spc="-1" dirty="0">
                <a:solidFill>
                  <a:srgbClr val="000000"/>
                </a:solidFill>
                <a:uFillTx/>
                <a:latin typeface="Georgia"/>
                <a:ea typeface="DejaVu Sans"/>
              </a:rPr>
              <a:t>π</a:t>
            </a:r>
            <a:r>
              <a:rPr lang="fr-FR" sz="2800" b="0" i="1" u="sng" strike="noStrike" spc="-1" dirty="0" err="1">
                <a:solidFill>
                  <a:srgbClr val="000000"/>
                </a:solidFill>
                <a:uFillTx/>
                <a:latin typeface="Georgia"/>
                <a:ea typeface="DejaVu Sans"/>
              </a:rPr>
              <a:t>ιχειρήσεις</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είν</a:t>
            </a:r>
            <a:r>
              <a:rPr lang="fr-FR" sz="2800" b="0" i="1" strike="noStrike" spc="-1" dirty="0">
                <a:solidFill>
                  <a:srgbClr val="000000"/>
                </a:solidFill>
                <a:latin typeface="Georgia"/>
                <a:ea typeface="DejaVu Sans"/>
              </a:rPr>
              <a:t>α</a:t>
            </a:r>
            <a:r>
              <a:rPr lang="fr-FR" sz="2800" b="0" i="1" strike="noStrike" spc="-1" dirty="0" err="1">
                <a:solidFill>
                  <a:srgbClr val="000000"/>
                </a:solidFill>
                <a:latin typeface="Georgia"/>
                <a:ea typeface="DejaVu Sans"/>
              </a:rPr>
              <a:t>ι</a:t>
            </a:r>
            <a:r>
              <a:rPr lang="fr-FR" sz="2800" b="0" i="1" strike="noStrike" spc="-1" dirty="0">
                <a:solidFill>
                  <a:srgbClr val="000000"/>
                </a:solidFill>
                <a:latin typeface="Georgia"/>
                <a:ea typeface="DejaVu Sans"/>
              </a:rPr>
              <a:t> </a:t>
            </a:r>
            <a:r>
              <a:rPr lang="fr-FR" sz="2800" b="1" i="1" strike="noStrike" spc="-1" dirty="0">
                <a:solidFill>
                  <a:srgbClr val="000000"/>
                </a:solidFill>
                <a:latin typeface="Georgia"/>
                <a:ea typeface="DejaVu Sans"/>
              </a:rPr>
              <a:t>π</a:t>
            </a:r>
            <a:r>
              <a:rPr lang="fr-FR" sz="2800" b="1" i="1" strike="noStrike" spc="-1" dirty="0" err="1">
                <a:solidFill>
                  <a:srgbClr val="000000"/>
                </a:solidFill>
                <a:latin typeface="Georgia"/>
                <a:ea typeface="DejaVu Sans"/>
              </a:rPr>
              <a:t>ρονομι</a:t>
            </a:r>
            <a:r>
              <a:rPr lang="fr-FR" sz="2800" b="1" i="1" strike="noStrike" spc="-1" dirty="0">
                <a:solidFill>
                  <a:srgbClr val="000000"/>
                </a:solidFill>
                <a:latin typeface="Georgia"/>
                <a:ea typeface="DejaVu Sans"/>
              </a:rPr>
              <a:t>α</a:t>
            </a:r>
            <a:r>
              <a:rPr lang="fr-FR" sz="2800" b="1" i="1" strike="noStrike" spc="-1" dirty="0" err="1">
                <a:solidFill>
                  <a:srgbClr val="000000"/>
                </a:solidFill>
                <a:latin typeface="Georgia"/>
                <a:ea typeface="DejaVu Sans"/>
              </a:rPr>
              <a:t>κοί</a:t>
            </a:r>
            <a:r>
              <a:rPr lang="fr-FR" sz="2800" b="1" i="1" strike="noStrike" spc="-1" dirty="0">
                <a:solidFill>
                  <a:srgbClr val="000000"/>
                </a:solidFill>
                <a:latin typeface="Georgia"/>
                <a:ea typeface="DejaVu Sans"/>
              </a:rPr>
              <a:t> </a:t>
            </a:r>
            <a:r>
              <a:rPr lang="fr-FR" sz="2800" b="1" i="1" strike="noStrike" spc="-1" dirty="0" err="1">
                <a:solidFill>
                  <a:srgbClr val="000000"/>
                </a:solidFill>
                <a:latin typeface="Georgia"/>
                <a:ea typeface="DejaVu Sans"/>
              </a:rPr>
              <a:t>ετ</a:t>
            </a:r>
            <a:r>
              <a:rPr lang="fr-FR" sz="2800" b="1" i="1" strike="noStrike" spc="-1" dirty="0">
                <a:solidFill>
                  <a:srgbClr val="000000"/>
                </a:solidFill>
                <a:latin typeface="Georgia"/>
                <a:ea typeface="DejaVu Sans"/>
              </a:rPr>
              <a:t>α</a:t>
            </a:r>
            <a:r>
              <a:rPr lang="fr-FR" sz="2800" b="1" i="1" strike="noStrike" spc="-1" dirty="0" err="1">
                <a:solidFill>
                  <a:srgbClr val="000000"/>
                </a:solidFill>
                <a:latin typeface="Georgia"/>
                <a:ea typeface="DejaVu Sans"/>
              </a:rPr>
              <a:t>ίροι</a:t>
            </a:r>
            <a:r>
              <a:rPr lang="fr-FR" sz="2800" b="1" i="1" strike="noStrike" spc="-1" dirty="0">
                <a:solidFill>
                  <a:srgbClr val="000000"/>
                </a:solidFill>
                <a:latin typeface="Georgia"/>
                <a:ea typeface="DejaVu Sans"/>
              </a:rPr>
              <a:t> </a:t>
            </a:r>
            <a:r>
              <a:rPr lang="fr-FR" sz="2800" b="1" i="1" strike="noStrike" spc="-1" dirty="0" err="1">
                <a:solidFill>
                  <a:srgbClr val="000000"/>
                </a:solidFill>
                <a:latin typeface="Georgia"/>
                <a:ea typeface="DejaVu Sans"/>
              </a:rPr>
              <a:t>της</a:t>
            </a:r>
            <a:r>
              <a:rPr lang="fr-FR" sz="2800" b="1" i="1" strike="noStrike" spc="-1" dirty="0">
                <a:solidFill>
                  <a:srgbClr val="000000"/>
                </a:solidFill>
                <a:latin typeface="Georgia"/>
                <a:ea typeface="DejaVu Sans"/>
              </a:rPr>
              <a:t> </a:t>
            </a:r>
            <a:r>
              <a:rPr lang="fr-FR" sz="2800" b="1" i="1" strike="noStrike" spc="-1" dirty="0" err="1">
                <a:solidFill>
                  <a:srgbClr val="000000"/>
                </a:solidFill>
                <a:latin typeface="Georgia"/>
                <a:ea typeface="DejaVu Sans"/>
              </a:rPr>
              <a:t>δι</a:t>
            </a:r>
            <a:r>
              <a:rPr lang="fr-FR" sz="2800" b="1" i="1" strike="noStrike" spc="-1" dirty="0">
                <a:solidFill>
                  <a:srgbClr val="000000"/>
                </a:solidFill>
                <a:latin typeface="Georgia"/>
                <a:ea typeface="DejaVu Sans"/>
              </a:rPr>
              <a:t>α</a:t>
            </a:r>
            <a:r>
              <a:rPr lang="fr-FR" sz="2800" b="1" i="1" strike="noStrike" spc="-1" dirty="0" err="1">
                <a:solidFill>
                  <a:srgbClr val="000000"/>
                </a:solidFill>
                <a:latin typeface="Georgia"/>
                <a:ea typeface="DejaVu Sans"/>
              </a:rPr>
              <a:t>κυ</a:t>
            </a:r>
            <a:r>
              <a:rPr lang="fr-FR" sz="2800" b="1" i="1" strike="noStrike" spc="-1" dirty="0">
                <a:solidFill>
                  <a:srgbClr val="000000"/>
                </a:solidFill>
                <a:latin typeface="Georgia"/>
                <a:ea typeface="DejaVu Sans"/>
              </a:rPr>
              <a:t>β</a:t>
            </a:r>
            <a:r>
              <a:rPr lang="fr-FR" sz="2800" b="1" i="1" strike="noStrike" spc="-1" dirty="0" err="1">
                <a:solidFill>
                  <a:srgbClr val="000000"/>
                </a:solidFill>
                <a:latin typeface="Georgia"/>
                <a:ea typeface="DejaVu Sans"/>
              </a:rPr>
              <a:t>έρνησης</a:t>
            </a:r>
            <a:r>
              <a:rPr lang="fr-FR" sz="2800" b="1"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των</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θεσμικών</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οργάνων</a:t>
            </a:r>
            <a:r>
              <a:rPr lang="fr-FR" sz="2800" b="0" i="1" strike="noStrike" spc="-1" dirty="0">
                <a:solidFill>
                  <a:srgbClr val="000000"/>
                </a:solidFill>
                <a:latin typeface="Georgia"/>
                <a:ea typeface="DejaVu Sans"/>
              </a:rPr>
              <a:t> </a:t>
            </a:r>
            <a:r>
              <a:rPr lang="fr-FR" sz="2800" b="0" i="1" strike="noStrike" spc="-1" dirty="0" err="1">
                <a:solidFill>
                  <a:srgbClr val="000000"/>
                </a:solidFill>
                <a:latin typeface="Georgia"/>
                <a:ea typeface="DejaVu Sans"/>
              </a:rPr>
              <a:t>της</a:t>
            </a:r>
            <a:r>
              <a:rPr lang="fr-FR" sz="2800" b="0" i="1" strike="noStrike" spc="-1" dirty="0">
                <a:solidFill>
                  <a:srgbClr val="000000"/>
                </a:solidFill>
                <a:latin typeface="Georgia"/>
                <a:ea typeface="DejaVu Sans"/>
              </a:rPr>
              <a:t> ΕΕ</a:t>
            </a:r>
            <a:r>
              <a:rPr lang="fr-FR" sz="2800" b="0" i="1" strike="noStrike" spc="-1" dirty="0">
                <a:solidFill>
                  <a:srgbClr val="2E3A3C"/>
                </a:solidFill>
                <a:latin typeface="Georgia"/>
                <a:ea typeface="DejaVu Sans"/>
              </a:rPr>
              <a:t>. </a:t>
            </a:r>
            <a:endParaRPr lang="fr-FR" sz="2800" b="0" strike="noStrike" spc="-1" dirty="0">
              <a:latin typeface="Arial"/>
            </a:endParaRPr>
          </a:p>
          <a:p>
            <a:pPr>
              <a:lnSpc>
                <a:spcPct val="100000"/>
              </a:lnSpc>
              <a:spcBef>
                <a:spcPts val="300"/>
              </a:spcBef>
            </a:pP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90"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B18E2A4-963A-4625-955A-1BCDCBA929D6}" type="slidenum">
              <a:rPr lang="fr-FR" sz="1800" b="0" strike="noStrike" spc="-1">
                <a:solidFill>
                  <a:srgbClr val="FFFFFF"/>
                </a:solidFill>
                <a:latin typeface="Georgia"/>
                <a:ea typeface="DejaVu Sans"/>
              </a:rPr>
              <a:t>13</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1097280" y="389880"/>
            <a:ext cx="10057680" cy="733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nSpc>
                <a:spcPct val="100000"/>
              </a:lnSpc>
            </a:pPr>
            <a:r>
              <a:rPr lang="fr-FR" sz="2800" b="1" strike="noStrike" spc="-1">
                <a:solidFill>
                  <a:srgbClr val="434342"/>
                </a:solidFill>
                <a:latin typeface="Trebuchet MS"/>
                <a:ea typeface="DejaVu Sans"/>
              </a:rPr>
              <a:t>Balance of Commission Expert Groups, </a:t>
            </a:r>
            <a:br/>
            <a:r>
              <a:rPr lang="fr-FR" sz="2800" b="1" strike="noStrike" spc="-1">
                <a:solidFill>
                  <a:srgbClr val="434342"/>
                </a:solidFill>
                <a:latin typeface="Trebuchet MS"/>
                <a:ea typeface="DejaVu Sans"/>
              </a:rPr>
              <a:t>December 2013, Julian Schwartzkopff</a:t>
            </a:r>
            <a:endParaRPr lang="fr-FR" sz="2800" b="0" strike="noStrike" spc="-1">
              <a:latin typeface="Arial"/>
            </a:endParaRPr>
          </a:p>
        </p:txBody>
      </p:sp>
      <p:pic>
        <p:nvPicPr>
          <p:cNvPr id="92" name="Content Placeholder 6"/>
          <p:cNvPicPr/>
          <p:nvPr/>
        </p:nvPicPr>
        <p:blipFill>
          <a:blip r:embed="rId2"/>
          <a:stretch/>
        </p:blipFill>
        <p:spPr>
          <a:xfrm>
            <a:off x="0" y="1079280"/>
            <a:ext cx="12191400" cy="5620680"/>
          </a:xfrm>
          <a:prstGeom prst="rect">
            <a:avLst/>
          </a:prstGeom>
          <a:ln>
            <a:noFill/>
          </a:ln>
        </p:spPr>
      </p:pic>
      <p:sp>
        <p:nvSpPr>
          <p:cNvPr id="93" name="CustomShape 2"/>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3E51E71-85FE-49C4-A737-09355F55A6C0}" type="slidenum">
              <a:rPr lang="fr-FR" sz="1800" b="0" strike="noStrike" spc="-1">
                <a:solidFill>
                  <a:srgbClr val="FFFFFF"/>
                </a:solidFill>
                <a:latin typeface="Georgia"/>
                <a:ea typeface="DejaVu Sans"/>
              </a:rPr>
              <a:t>14</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609480" y="367560"/>
            <a:ext cx="10972080" cy="81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20000"/>
          </a:bodyPr>
          <a:lstStyle/>
          <a:p>
            <a:pPr algn="ctr">
              <a:lnSpc>
                <a:spcPct val="100000"/>
              </a:lnSpc>
            </a:pPr>
            <a:r>
              <a:rPr lang="fr-FR" sz="3200" b="1" strike="noStrike" spc="-1">
                <a:solidFill>
                  <a:srgbClr val="434342"/>
                </a:solidFill>
                <a:latin typeface="Georgia"/>
                <a:ea typeface="DejaVu Sans"/>
              </a:rPr>
              <a:t>Η (διαφανής;) χρηματοδότηση των ΜΚΟ από τους ευρωπαϊκούς πόρους</a:t>
            </a:r>
            <a:endParaRPr lang="fr-FR" sz="3200" b="0" strike="noStrike" spc="-1">
              <a:latin typeface="Arial"/>
            </a:endParaRPr>
          </a:p>
        </p:txBody>
      </p:sp>
      <p:sp>
        <p:nvSpPr>
          <p:cNvPr id="95" name="CustomShape 2"/>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73B7965-E2DA-458A-A2E5-4EFEB82F80A3}" type="slidenum">
              <a:rPr lang="fr-FR" sz="1800" b="0" strike="noStrike" spc="-1">
                <a:solidFill>
                  <a:srgbClr val="FFFFFF"/>
                </a:solidFill>
                <a:latin typeface="Georgia"/>
                <a:ea typeface="DejaVu Sans"/>
              </a:rPr>
              <a:t>15</a:t>
            </a:fld>
            <a:endParaRPr lang="fr-FR" sz="1800" b="0" strike="noStrike" spc="-1">
              <a:latin typeface="Arial"/>
            </a:endParaRPr>
          </a:p>
        </p:txBody>
      </p:sp>
      <p:sp>
        <p:nvSpPr>
          <p:cNvPr id="96" name="CustomShape 3"/>
          <p:cNvSpPr/>
          <p:nvPr/>
        </p:nvSpPr>
        <p:spPr>
          <a:xfrm>
            <a:off x="609480" y="1181520"/>
            <a:ext cx="10972080" cy="539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65760" indent="-255240">
              <a:lnSpc>
                <a:spcPct val="100000"/>
              </a:lnSpc>
              <a:spcBef>
                <a:spcPts val="300"/>
              </a:spcBef>
              <a:buClr>
                <a:srgbClr val="08A1D9"/>
              </a:buClr>
              <a:buFont typeface="Wingdings" charset="2"/>
              <a:buChar char=""/>
            </a:pPr>
            <a:r>
              <a:rPr lang="fr-FR" sz="2200" b="0" strike="noStrike" spc="-1">
                <a:solidFill>
                  <a:srgbClr val="000000"/>
                </a:solidFill>
                <a:latin typeface="Georgia"/>
                <a:ea typeface="DejaVu Sans"/>
              </a:rPr>
              <a:t> </a:t>
            </a:r>
            <a:r>
              <a:rPr lang="fr-FR" sz="2900" b="0" strike="noStrike" spc="-1">
                <a:solidFill>
                  <a:srgbClr val="000000"/>
                </a:solidFill>
                <a:latin typeface="Georgia"/>
                <a:ea typeface="DejaVu Sans"/>
              </a:rPr>
              <a:t>Η </a:t>
            </a:r>
            <a:r>
              <a:rPr lang="fr-FR" sz="2900" b="1" strike="noStrike" spc="-1">
                <a:solidFill>
                  <a:srgbClr val="000000"/>
                </a:solidFill>
                <a:latin typeface="Georgia"/>
                <a:ea typeface="DejaVu Sans"/>
              </a:rPr>
              <a:t>χρηματοδότηση είναι ένα μέσο έμμεσης θεσμοποίησης της κοινωνίας </a:t>
            </a:r>
            <a:r>
              <a:rPr lang="fr-FR" sz="2900" b="0" strike="noStrike" spc="-1">
                <a:solidFill>
                  <a:srgbClr val="000000"/>
                </a:solidFill>
                <a:latin typeface="Georgia"/>
                <a:ea typeface="DejaVu Sans"/>
              </a:rPr>
              <a:t>των πολιτών δεσμεύοντας την να στηρίζει την εφαρμογή των ευρωπαϊκών πρωτοβουλιών και πολιτικών της ΕΕ.</a:t>
            </a:r>
            <a:endParaRPr lang="fr-FR" sz="2900" b="0" strike="noStrike" spc="-1">
              <a:latin typeface="Arial"/>
            </a:endParaRPr>
          </a:p>
          <a:p>
            <a:pPr marL="365760" indent="-255240">
              <a:lnSpc>
                <a:spcPct val="100000"/>
              </a:lnSpc>
              <a:spcBef>
                <a:spcPts val="300"/>
              </a:spcBef>
              <a:buClr>
                <a:srgbClr val="08A1D9"/>
              </a:buClr>
              <a:buFont typeface="Wingdings" charset="2"/>
              <a:buChar char=""/>
            </a:pPr>
            <a:r>
              <a:rPr lang="fr-FR" sz="2900" b="0" strike="noStrike" spc="-1">
                <a:solidFill>
                  <a:srgbClr val="000000"/>
                </a:solidFill>
                <a:latin typeface="Georgia"/>
                <a:ea typeface="DejaVu Sans"/>
              </a:rPr>
              <a:t>Η </a:t>
            </a:r>
            <a:r>
              <a:rPr lang="fr-FR" sz="2900" b="1" strike="noStrike" spc="-1">
                <a:solidFill>
                  <a:srgbClr val="000000"/>
                </a:solidFill>
                <a:latin typeface="Georgia"/>
                <a:ea typeface="DejaVu Sans"/>
              </a:rPr>
              <a:t>Ευρωπαϊκή Ένωση δαπανά € 7,5 δισ το χρόνο </a:t>
            </a:r>
            <a:r>
              <a:rPr lang="fr-FR" sz="2900" b="0" strike="noStrike" spc="-1">
                <a:solidFill>
                  <a:srgbClr val="000000"/>
                </a:solidFill>
                <a:latin typeface="Georgia"/>
                <a:ea typeface="DejaVu Sans"/>
              </a:rPr>
              <a:t>σε μη-κυβερνητικές οργανώσεις. Πολλές από αυτές έχουν πολιτικούς ή άλλους αξιωματούχους σε διευθυντικές θέσεις.</a:t>
            </a:r>
            <a:endParaRPr lang="fr-FR" sz="2900" b="0" strike="noStrike" spc="-1">
              <a:latin typeface="Arial"/>
            </a:endParaRPr>
          </a:p>
          <a:p>
            <a:pPr marL="365760" indent="-255240">
              <a:lnSpc>
                <a:spcPct val="100000"/>
              </a:lnSpc>
              <a:spcBef>
                <a:spcPts val="300"/>
              </a:spcBef>
              <a:buClr>
                <a:srgbClr val="08A1D9"/>
              </a:buClr>
              <a:buFont typeface="Wingdings" charset="2"/>
              <a:buChar char=""/>
            </a:pPr>
            <a:r>
              <a:rPr lang="fr-FR" sz="2900" b="0" strike="noStrike" spc="-1">
                <a:solidFill>
                  <a:srgbClr val="000000"/>
                </a:solidFill>
                <a:latin typeface="Georgia"/>
                <a:ea typeface="DejaVu Sans"/>
              </a:rPr>
              <a:t>Τα κονδύλια αυτά δαπανώνται είτε άμεσα από την ΕΕ είτε διαμέσου των κρατών μελών. </a:t>
            </a:r>
            <a:r>
              <a:rPr lang="fr-FR" sz="2900" b="1" strike="noStrike" spc="-1">
                <a:solidFill>
                  <a:srgbClr val="000000"/>
                </a:solidFill>
                <a:latin typeface="Georgia"/>
                <a:ea typeface="DejaVu Sans"/>
              </a:rPr>
              <a:t>Μερικές ΜΚΟ λαμβάνουν μέχρι και το 75% της χρηματοδότησης τους από τους ευρωπαϊκούς πόρους. </a:t>
            </a:r>
            <a:r>
              <a:rPr lang="fr-FR" sz="2900" b="0" strike="noStrike" spc="-1">
                <a:solidFill>
                  <a:srgbClr val="000000"/>
                </a:solidFill>
                <a:latin typeface="Georgia"/>
                <a:ea typeface="DejaVu Sans"/>
              </a:rPr>
              <a:t>Δεν δίνεται συχνά η έμφαση στο αν οι ΜΚΟ είναι πραγματικά ανεξάρτητες, αλλά στο κατά πόσον είναι αποτελεσματικές σε σχέση με τους στόχους τους.</a:t>
            </a:r>
            <a:endParaRPr lang="fr-FR" sz="2900" b="0" strike="noStrike" spc="-1">
              <a:latin typeface="Arial"/>
            </a:endParaRPr>
          </a:p>
          <a:p>
            <a:pPr>
              <a:lnSpc>
                <a:spcPct val="100000"/>
              </a:lnSpc>
              <a:spcBef>
                <a:spcPts val="300"/>
              </a:spcBef>
            </a:pPr>
            <a:endParaRPr lang="fr-FR" sz="2900" b="0" strike="noStrike" spc="-1">
              <a:latin typeface="Arial"/>
            </a:endParaRPr>
          </a:p>
          <a:p>
            <a:pPr marL="109800" algn="ctr">
              <a:lnSpc>
                <a:spcPct val="100000"/>
              </a:lnSpc>
              <a:spcBef>
                <a:spcPts val="300"/>
              </a:spcBef>
            </a:pPr>
            <a:r>
              <a:rPr lang="fr-FR" sz="2900" b="1" strike="noStrike" spc="-1">
                <a:solidFill>
                  <a:srgbClr val="000000"/>
                </a:solidFill>
                <a:latin typeface="Georgia"/>
                <a:ea typeface="DejaVu Sans"/>
              </a:rPr>
              <a:t>ΕΡΩΤΗΜΑΤΑ</a:t>
            </a:r>
            <a:endParaRPr lang="fr-FR" sz="2900" b="0" strike="noStrike" spc="-1">
              <a:latin typeface="Arial"/>
            </a:endParaRPr>
          </a:p>
          <a:p>
            <a:pPr marL="365760" indent="-255240" algn="ctr">
              <a:lnSpc>
                <a:spcPct val="100000"/>
              </a:lnSpc>
              <a:spcBef>
                <a:spcPts val="300"/>
              </a:spcBef>
              <a:buClr>
                <a:srgbClr val="08A1D9"/>
              </a:buClr>
              <a:buFont typeface="Wingdings" charset="2"/>
              <a:buChar char=""/>
            </a:pPr>
            <a:r>
              <a:rPr lang="fr-FR" sz="2900" b="0" i="1" strike="noStrike" spc="-1">
                <a:solidFill>
                  <a:srgbClr val="000000"/>
                </a:solidFill>
                <a:latin typeface="Georgia"/>
                <a:ea typeface="DejaVu Sans"/>
              </a:rPr>
              <a:t> Η συμβίωση μεταξύ ισχυρών ΜΚΟ και της ΕΕ είναι χρήσιμη για να βοηθούν τους εαυτούς τους ή τους πολίτες της Ευρώπης;</a:t>
            </a:r>
            <a:endParaRPr lang="fr-FR" sz="2900" b="0" strike="noStrike" spc="-1">
              <a:latin typeface="Arial"/>
            </a:endParaRPr>
          </a:p>
          <a:p>
            <a:pPr marL="365760" indent="-255240" algn="ctr">
              <a:lnSpc>
                <a:spcPct val="100000"/>
              </a:lnSpc>
              <a:spcBef>
                <a:spcPts val="300"/>
              </a:spcBef>
              <a:buClr>
                <a:srgbClr val="08A1D9"/>
              </a:buClr>
              <a:buFont typeface="Wingdings" charset="2"/>
              <a:buChar char=""/>
            </a:pPr>
            <a:r>
              <a:rPr lang="fr-FR" sz="2900" b="0" i="1" strike="noStrike" spc="-1">
                <a:solidFill>
                  <a:srgbClr val="000000"/>
                </a:solidFill>
                <a:latin typeface="Georgia"/>
                <a:ea typeface="DejaVu Sans"/>
              </a:rPr>
              <a:t>Οι δαπάνες της ΕΕ για τις ΜΚΟ αντικατοπτρίζουν τις επιθυμίες των πολιτών ή ευνοούν τις μεγάλες οργανώσεις που είναι ειδικές σε άσκηση πίεσης; </a:t>
            </a:r>
            <a:endParaRPr lang="fr-FR" sz="29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609480" y="288000"/>
            <a:ext cx="10972080" cy="71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10000"/>
          </a:bodyPr>
          <a:lstStyle/>
          <a:p>
            <a:pPr>
              <a:lnSpc>
                <a:spcPct val="100000"/>
              </a:lnSpc>
            </a:pPr>
            <a:r>
              <a:rPr lang="fr-FR" sz="2800" b="0" strike="noStrike" spc="-1">
                <a:solidFill>
                  <a:srgbClr val="434342"/>
                </a:solidFill>
                <a:latin typeface="Georgia"/>
                <a:ea typeface="DejaVu Sans"/>
              </a:rPr>
              <a:t>Lobbying στην ΕΕ: Τα </a:t>
            </a:r>
            <a:r>
              <a:rPr lang="fr-FR" sz="2800" b="1" strike="noStrike" spc="-1">
                <a:solidFill>
                  <a:srgbClr val="2E3A3C"/>
                </a:solidFill>
                <a:latin typeface="Georgia"/>
                <a:ea typeface="DejaVu Sans"/>
              </a:rPr>
              <a:t>κράτη μέλη </a:t>
            </a:r>
            <a:r>
              <a:rPr lang="fr-FR" sz="2800" b="0" strike="noStrike" spc="-1">
                <a:solidFill>
                  <a:srgbClr val="434342"/>
                </a:solidFill>
                <a:latin typeface="Georgia"/>
                <a:ea typeface="DejaVu Sans"/>
              </a:rPr>
              <a:t>ως  μεσάζοντες (middlemen) ή ως πελάτες </a:t>
            </a:r>
            <a:endParaRPr lang="fr-FR" sz="2800" b="0" strike="noStrike" spc="-1">
              <a:latin typeface="Arial"/>
            </a:endParaRPr>
          </a:p>
        </p:txBody>
      </p:sp>
      <p:sp>
        <p:nvSpPr>
          <p:cNvPr id="113" name="CustomShape 2"/>
          <p:cNvSpPr/>
          <p:nvPr/>
        </p:nvSpPr>
        <p:spPr>
          <a:xfrm>
            <a:off x="609480" y="1139400"/>
            <a:ext cx="11305440" cy="557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720">
              <a:lnSpc>
                <a:spcPct val="100000"/>
              </a:lnSpc>
              <a:spcBef>
                <a:spcPts val="300"/>
              </a:spcBef>
              <a:buClr>
                <a:srgbClr val="2E3A3C"/>
              </a:buClr>
              <a:buFont typeface="Arial"/>
              <a:buAutoNum type="arabicPeriod"/>
            </a:pPr>
            <a:r>
              <a:rPr lang="fr-FR" sz="1800" b="0" strike="noStrike" spc="-1">
                <a:solidFill>
                  <a:srgbClr val="2E3A3C"/>
                </a:solidFill>
                <a:latin typeface="Georgia"/>
                <a:ea typeface="DejaVu Sans"/>
              </a:rPr>
              <a:t>Τα ΚΜ α</a:t>
            </a:r>
            <a:r>
              <a:rPr lang="fr-FR" sz="1800" b="0" strike="noStrike" spc="-1">
                <a:solidFill>
                  <a:srgbClr val="000000"/>
                </a:solidFill>
                <a:latin typeface="Georgia"/>
                <a:ea typeface="DejaVu Sans"/>
              </a:rPr>
              <a:t>ντί να ενεργούν προς το δημόσιο συμφέρον των πολιτών τους και της ΕΕ στο σύνολο της, συχνά λειτουργούν ως </a:t>
            </a:r>
            <a:r>
              <a:rPr lang="fr-FR" sz="1800" b="1" strike="noStrike" spc="-1">
                <a:solidFill>
                  <a:srgbClr val="000000"/>
                </a:solidFill>
                <a:latin typeface="Georgia"/>
                <a:ea typeface="DejaVu Sans"/>
              </a:rPr>
              <a:t>μεσάζοντες-δίαυλοι εταιρικής επιρροής</a:t>
            </a:r>
            <a:r>
              <a:rPr lang="fr-FR" sz="1800" b="0" strike="noStrike" spc="-1">
                <a:solidFill>
                  <a:srgbClr val="000000"/>
                </a:solidFill>
                <a:latin typeface="Georgia"/>
                <a:ea typeface="DejaVu Sans"/>
              </a:rPr>
              <a:t>, επιτρέποντας στα εταιρικά συμφέροντα* να επηρεάσουν τις αποφάσεις σε επίπεδο ΕΕ (</a:t>
            </a:r>
            <a:r>
              <a:rPr lang="fr-FR" sz="1800" b="1" i="1" strike="noStrike" spc="-1">
                <a:solidFill>
                  <a:srgbClr val="2E3A3C"/>
                </a:solidFill>
                <a:latin typeface="Georgia"/>
                <a:ea typeface="DejaVu Sans"/>
              </a:rPr>
              <a:t>captured States</a:t>
            </a:r>
            <a:r>
              <a:rPr lang="fr-FR" sz="1800" b="0" i="1" strike="noStrike" spc="-1">
                <a:solidFill>
                  <a:srgbClr val="2E3A3C"/>
                </a:solidFill>
                <a:latin typeface="Georgia"/>
                <a:ea typeface="DejaVu Sans"/>
              </a:rPr>
              <a:t>)</a:t>
            </a:r>
            <a:r>
              <a:rPr lang="fr-FR" sz="1800" b="0" strike="noStrike" spc="-1">
                <a:solidFill>
                  <a:srgbClr val="000000"/>
                </a:solidFill>
                <a:latin typeface="Georgia"/>
                <a:ea typeface="DejaVu Sans"/>
              </a:rPr>
              <a:t>. Σε επίπεδο ΕΕ, τα κράτη μέλη έχουν απορροφήσει συλλογικά ορισμένες εταιρικές ατζέντες (</a:t>
            </a:r>
            <a:r>
              <a:rPr lang="fr-FR" sz="1800" b="1" strike="noStrike" spc="-1">
                <a:solidFill>
                  <a:srgbClr val="000000"/>
                </a:solidFill>
                <a:latin typeface="Georgia"/>
                <a:ea typeface="DejaVu Sans"/>
              </a:rPr>
              <a:t>shared corporate agenda </a:t>
            </a:r>
            <a:r>
              <a:rPr lang="fr-FR" sz="1800" b="0" strike="noStrike" spc="-1">
                <a:solidFill>
                  <a:srgbClr val="000000"/>
                </a:solidFill>
                <a:latin typeface="Georgia"/>
                <a:ea typeface="DejaVu Sans"/>
              </a:rPr>
              <a:t>of more than one MS).</a:t>
            </a:r>
            <a:endParaRPr lang="fr-FR" sz="1800" b="0" strike="noStrike" spc="-1">
              <a:latin typeface="Arial"/>
            </a:endParaRPr>
          </a:p>
          <a:p>
            <a:pPr>
              <a:lnSpc>
                <a:spcPct val="100000"/>
              </a:lnSpc>
              <a:spcBef>
                <a:spcPts val="300"/>
              </a:spcBef>
            </a:pPr>
            <a:endParaRPr lang="fr-FR" sz="1800" b="0" strike="noStrike" spc="-1">
              <a:latin typeface="Arial"/>
            </a:endParaRPr>
          </a:p>
          <a:p>
            <a:pPr>
              <a:lnSpc>
                <a:spcPct val="100000"/>
              </a:lnSpc>
              <a:spcBef>
                <a:spcPts val="300"/>
              </a:spcBef>
            </a:pPr>
            <a:endParaRPr lang="fr-FR" sz="1800" b="0" strike="noStrike" spc="-1">
              <a:latin typeface="Arial"/>
            </a:endParaRPr>
          </a:p>
          <a:p>
            <a:pPr>
              <a:lnSpc>
                <a:spcPct val="100000"/>
              </a:lnSpc>
              <a:spcBef>
                <a:spcPts val="300"/>
              </a:spcBef>
            </a:pPr>
            <a:r>
              <a:rPr lang="fr-FR" sz="1800" b="1" strike="noStrike" spc="-1">
                <a:solidFill>
                  <a:srgbClr val="000000"/>
                </a:solidFill>
                <a:latin typeface="Georgia"/>
                <a:ea typeface="DejaVu Sans"/>
              </a:rPr>
              <a:t>Προβλήματα</a:t>
            </a:r>
            <a:endParaRPr lang="fr-FR" sz="1800" b="0" strike="noStrike" spc="-1">
              <a:latin typeface="Arial"/>
            </a:endParaRPr>
          </a:p>
          <a:p>
            <a:pPr>
              <a:lnSpc>
                <a:spcPct val="100000"/>
              </a:lnSpc>
              <a:spcBef>
                <a:spcPts val="300"/>
              </a:spcBef>
            </a:pPr>
            <a:r>
              <a:rPr lang="fr-FR" sz="1800" b="0" strike="noStrike" spc="-1">
                <a:solidFill>
                  <a:srgbClr val="000000"/>
                </a:solidFill>
                <a:latin typeface="Georgia"/>
                <a:ea typeface="DejaVu Sans"/>
              </a:rPr>
              <a:t>Τα KM και τα εθνικά εταιρικά λόμπι αναπτύσσουν μια συμβιωτική σχέση.</a:t>
            </a:r>
            <a:endParaRPr lang="fr-FR" sz="1800" b="0" strike="noStrike" spc="-1">
              <a:latin typeface="Arial"/>
            </a:endParaRPr>
          </a:p>
          <a:p>
            <a:pPr>
              <a:lnSpc>
                <a:spcPct val="100000"/>
              </a:lnSpc>
              <a:spcBef>
                <a:spcPts val="300"/>
              </a:spcBef>
            </a:pPr>
            <a:endParaRPr lang="fr-FR" sz="1800" b="0" strike="noStrike" spc="-1">
              <a:latin typeface="Arial"/>
            </a:endParaRPr>
          </a:p>
          <a:p>
            <a:pPr>
              <a:lnSpc>
                <a:spcPct val="100000"/>
              </a:lnSpc>
              <a:spcBef>
                <a:spcPts val="300"/>
              </a:spcBef>
            </a:pPr>
            <a:r>
              <a:rPr lang="fr-FR" sz="1800" b="0" strike="noStrike" spc="-1">
                <a:solidFill>
                  <a:srgbClr val="333333"/>
                </a:solidFill>
                <a:latin typeface="Georgia"/>
                <a:ea typeface="DejaVu Sans"/>
              </a:rPr>
              <a:t>2. </a:t>
            </a:r>
            <a:r>
              <a:rPr lang="fr-FR" sz="1800" b="1" strike="noStrike" spc="-1">
                <a:solidFill>
                  <a:srgbClr val="000000"/>
                </a:solidFill>
                <a:latin typeface="Georgia"/>
                <a:ea typeface="DejaVu Sans"/>
              </a:rPr>
              <a:t>Τα κράτη μέλη προσλαμβάνουν εταιρείες παροχής συμβουλών </a:t>
            </a:r>
            <a:r>
              <a:rPr lang="fr-FR" sz="1800" b="0" strike="noStrike" spc="-1">
                <a:solidFill>
                  <a:srgbClr val="000000"/>
                </a:solidFill>
                <a:latin typeface="Georgia"/>
                <a:ea typeface="DejaVu Sans"/>
              </a:rPr>
              <a:t>(lobby consultancy firms) κατά την εκ περιτροπή Προεδρία τους.  </a:t>
            </a:r>
            <a:endParaRPr lang="fr-FR" sz="1800" b="0" strike="noStrike" spc="-1">
              <a:latin typeface="Arial"/>
            </a:endParaRPr>
          </a:p>
          <a:p>
            <a:pPr>
              <a:lnSpc>
                <a:spcPct val="100000"/>
              </a:lnSpc>
              <a:spcBef>
                <a:spcPts val="300"/>
              </a:spcBef>
            </a:pPr>
            <a:br/>
            <a:r>
              <a:rPr lang="fr-FR" sz="1800" b="1" strike="noStrike" spc="-1">
                <a:solidFill>
                  <a:srgbClr val="000000"/>
                </a:solidFill>
                <a:latin typeface="Georgia"/>
                <a:ea typeface="DejaVu Sans"/>
              </a:rPr>
              <a:t>Προβλήματα</a:t>
            </a:r>
            <a:br/>
            <a:r>
              <a:rPr lang="fr-FR" sz="1800" b="0" strike="noStrike" spc="-1">
                <a:solidFill>
                  <a:srgbClr val="000000"/>
                </a:solidFill>
                <a:latin typeface="Georgia"/>
                <a:ea typeface="DejaVu Sans"/>
              </a:rPr>
              <a:t>Οι εταιρίες που παρέχουν υπηρεσίες επικοινωνίας εμπλέκονται και αλλού προσφέροντας υπηρεσίες πολιτικής συμβουλής (πχ. Microsoft).</a:t>
            </a:r>
            <a:br/>
            <a:r>
              <a:rPr lang="fr-FR" sz="1800" b="0" strike="noStrike" spc="-1">
                <a:solidFill>
                  <a:srgbClr val="000000"/>
                </a:solidFill>
                <a:latin typeface="Georgia"/>
                <a:ea typeface="DejaVu Sans"/>
              </a:rPr>
              <a:t>Εταιρικές χορηγίες στις εκ περιτροπής Προεδρίες της ΕΕ</a:t>
            </a:r>
            <a:br/>
            <a:r>
              <a:rPr lang="fr-FR" sz="1800" b="0" strike="noStrike" spc="-1">
                <a:solidFill>
                  <a:srgbClr val="000000"/>
                </a:solidFill>
                <a:latin typeface="Georgia"/>
                <a:ea typeface="DejaVu Sans"/>
              </a:rPr>
              <a:t>Μαζική ασυμμετρία επιρροής των εταιρειών παροχής συμβουλών στα ΚΜ</a:t>
            </a:r>
            <a:endParaRPr lang="fr-FR" sz="1800" b="0" strike="noStrike" spc="-1">
              <a:latin typeface="Arial"/>
            </a:endParaRPr>
          </a:p>
          <a:p>
            <a:pPr>
              <a:lnSpc>
                <a:spcPct val="100000"/>
              </a:lnSpc>
              <a:spcBef>
                <a:spcPts val="300"/>
              </a:spcBef>
            </a:pPr>
            <a:endParaRPr lang="fr-FR" sz="1800" b="0" strike="noStrike" spc="-1">
              <a:latin typeface="Arial"/>
            </a:endParaRPr>
          </a:p>
          <a:p>
            <a:pPr>
              <a:lnSpc>
                <a:spcPct val="100000"/>
              </a:lnSpc>
              <a:spcBef>
                <a:spcPts val="300"/>
              </a:spcBef>
            </a:pPr>
            <a:r>
              <a:rPr lang="fr-FR" sz="1800" b="0" strike="noStrike" spc="-1">
                <a:solidFill>
                  <a:srgbClr val="333333"/>
                </a:solidFill>
                <a:latin typeface="Georgia"/>
                <a:ea typeface="DejaVu Sans"/>
              </a:rPr>
              <a:t>*</a:t>
            </a:r>
            <a:r>
              <a:rPr lang="fr-FR" sz="1800" b="0" i="1" strike="noStrike" spc="-1">
                <a:solidFill>
                  <a:srgbClr val="333333"/>
                </a:solidFill>
                <a:latin typeface="Georgia"/>
                <a:ea typeface="DejaVu Sans"/>
              </a:rPr>
              <a:t> Ιδιωτικές </a:t>
            </a:r>
            <a:r>
              <a:rPr lang="fr-FR" sz="1800" b="0" i="1" strike="noStrike" spc="-1">
                <a:solidFill>
                  <a:srgbClr val="2E3A3C"/>
                </a:solidFill>
                <a:latin typeface="Georgia"/>
                <a:ea typeface="DejaVu Sans"/>
              </a:rPr>
              <a:t>εταιρείες, εταιρίες που προηγουμένως ήταν κρατικές, όπως η Telefónica στην Ισπανία, ή που το κράτος διατηρεί ορισμένη </a:t>
            </a:r>
            <a:r>
              <a:rPr lang="fr-FR" sz="1800" b="0" i="1" strike="noStrike" spc="-1">
                <a:solidFill>
                  <a:srgbClr val="000000"/>
                </a:solidFill>
                <a:latin typeface="Georgia"/>
                <a:ea typeface="DejaVu Sans"/>
              </a:rPr>
              <a:t>κυριότητα σήμερα, όπως η βιομηχανία άνθρακα στην Πολωνία.</a:t>
            </a:r>
            <a:endParaRPr lang="fr-FR" sz="1800" b="0" strike="noStrike" spc="-1">
              <a:latin typeface="Arial"/>
            </a:endParaRPr>
          </a:p>
          <a:p>
            <a:pPr>
              <a:lnSpc>
                <a:spcPct val="100000"/>
              </a:lnSpc>
              <a:spcBef>
                <a:spcPts val="300"/>
              </a:spcBef>
            </a:pPr>
            <a:endParaRPr lang="fr-FR" sz="1800" b="0" strike="noStrike" spc="-1">
              <a:latin typeface="Arial"/>
            </a:endParaRPr>
          </a:p>
        </p:txBody>
      </p:sp>
      <p:sp>
        <p:nvSpPr>
          <p:cNvPr id="114"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C83BD18-940C-48B9-8881-9723D5912E93}" type="slidenum">
              <a:rPr lang="fr-FR" sz="1800" b="0" strike="noStrike" spc="-1">
                <a:solidFill>
                  <a:srgbClr val="FFFFFF"/>
                </a:solidFill>
                <a:latin typeface="Georgia"/>
                <a:ea typeface="DejaVu Sans"/>
              </a:rPr>
              <a:t>16</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609480" y="288000"/>
            <a:ext cx="10972080" cy="64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200" b="1" i="1" strike="noStrike" spc="-1">
                <a:solidFill>
                  <a:srgbClr val="2E3A3C"/>
                </a:solidFill>
                <a:latin typeface="Georgia"/>
                <a:ea typeface="DejaVu Sans"/>
              </a:rPr>
              <a:t>Captured States: </a:t>
            </a:r>
            <a:r>
              <a:rPr lang="fr-FR" sz="2200" b="0" strike="noStrike" spc="-1">
                <a:solidFill>
                  <a:srgbClr val="000000"/>
                </a:solidFill>
                <a:latin typeface="Georgia"/>
                <a:ea typeface="DejaVu Sans"/>
              </a:rPr>
              <a:t>Οι εταιρικές θέσεις αποκτούν επιπλέον νομιμότητα, απορροφούμενες από τις κυβερνήσεις, ως συνώνυμες με το εθνικό-ευρωπαϊκό δημόσιο συμφέρον, ενώ μπορεί να είναι διαμετρικά αντίθετες από αυτό.</a:t>
            </a:r>
            <a:endParaRPr lang="fr-FR" sz="2200" b="0" strike="noStrike" spc="-1">
              <a:latin typeface="Arial"/>
            </a:endParaRPr>
          </a:p>
        </p:txBody>
      </p:sp>
      <p:sp>
        <p:nvSpPr>
          <p:cNvPr id="116" name="CustomShape 2"/>
          <p:cNvSpPr/>
          <p:nvPr/>
        </p:nvSpPr>
        <p:spPr>
          <a:xfrm>
            <a:off x="609480" y="1097280"/>
            <a:ext cx="10972080" cy="5758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a:lnSpc>
                <a:spcPct val="100000"/>
              </a:lnSpc>
              <a:spcBef>
                <a:spcPts val="300"/>
              </a:spcBef>
            </a:pPr>
            <a:endParaRPr lang="fr-FR" sz="1800" b="0" strike="noStrike" spc="-1" dirty="0">
              <a:latin typeface="Arial"/>
            </a:endParaRPr>
          </a:p>
          <a:p>
            <a:pPr marL="457200" indent="-456840">
              <a:lnSpc>
                <a:spcPct val="100000"/>
              </a:lnSpc>
              <a:spcBef>
                <a:spcPts val="300"/>
              </a:spcBef>
              <a:buClr>
                <a:srgbClr val="000000"/>
              </a:buClr>
              <a:buFont typeface="Wingdings" charset="2"/>
              <a:buChar char=""/>
            </a:pPr>
            <a:r>
              <a:rPr lang="fr-FR" sz="3300" b="1" strike="noStrike" spc="-1" dirty="0">
                <a:solidFill>
                  <a:srgbClr val="000000"/>
                </a:solidFill>
                <a:latin typeface="Georgia"/>
                <a:ea typeface="DejaVu Sans"/>
              </a:rPr>
              <a:t>ΚΟΙΝΗ ΚΟΥΛΤΟΥΡΑ. </a:t>
            </a:r>
            <a:r>
              <a:rPr lang="fr-FR" sz="3300" b="0" strike="noStrike" spc="-1" dirty="0" err="1">
                <a:solidFill>
                  <a:srgbClr val="000000"/>
                </a:solidFill>
                <a:latin typeface="Georgia"/>
                <a:ea typeface="DejaVu Sans"/>
              </a:rPr>
              <a:t>Δημιουργείτ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μι</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κοινή</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κουλτούρ</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με</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ροσω</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ικό</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υ</a:t>
            </a:r>
            <a:r>
              <a:rPr lang="fr-FR" sz="3300" b="0" strike="noStrike" spc="-1" dirty="0">
                <a:solidFill>
                  <a:srgbClr val="000000"/>
                </a:solidFill>
                <a:latin typeface="Georgia"/>
                <a:ea typeface="DejaVu Sans"/>
              </a:rPr>
              <a:t>πα</a:t>
            </a:r>
            <a:r>
              <a:rPr lang="fr-FR" sz="3300" b="0" strike="noStrike" spc="-1" dirty="0" err="1">
                <a:solidFill>
                  <a:srgbClr val="000000"/>
                </a:solidFill>
                <a:latin typeface="Georgia"/>
                <a:ea typeface="DejaVu Sans"/>
              </a:rPr>
              <a:t>λλήλους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υψηλού</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έδου</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ου</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κινούντ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ξύ</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του</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ιρικού</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εδίου</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δημόσιων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θέσεων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μέσω</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της</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εριστρεφόμενης</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όρτ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ς</a:t>
            </a:r>
            <a:r>
              <a:rPr lang="fr-FR" sz="3300" b="0" strike="noStrike" spc="-1" dirty="0">
                <a:solidFill>
                  <a:srgbClr val="000000"/>
                </a:solidFill>
                <a:latin typeface="Georgia"/>
                <a:ea typeface="DejaVu Sans"/>
              </a:rPr>
              <a:t>».</a:t>
            </a:r>
            <a:endParaRPr lang="fr-FR" sz="3300" b="0" strike="noStrike" spc="-1" dirty="0">
              <a:latin typeface="Arial"/>
            </a:endParaRPr>
          </a:p>
          <a:p>
            <a:pPr>
              <a:lnSpc>
                <a:spcPct val="100000"/>
              </a:lnSpc>
              <a:spcBef>
                <a:spcPts val="300"/>
              </a:spcBef>
            </a:pPr>
            <a:endParaRPr lang="fr-FR" sz="3300" b="0" strike="noStrike" spc="-1" dirty="0">
              <a:latin typeface="Arial"/>
            </a:endParaRPr>
          </a:p>
          <a:p>
            <a:pPr marL="457200" indent="-456840">
              <a:lnSpc>
                <a:spcPct val="100000"/>
              </a:lnSpc>
              <a:spcBef>
                <a:spcPts val="300"/>
              </a:spcBef>
              <a:buClr>
                <a:srgbClr val="000000"/>
              </a:buClr>
              <a:buFont typeface="Wingdings" charset="2"/>
              <a:buChar char=""/>
            </a:pPr>
            <a:r>
              <a:rPr lang="fr-FR" sz="3300" b="1" strike="noStrike" spc="-1" dirty="0">
                <a:solidFill>
                  <a:srgbClr val="000000"/>
                </a:solidFill>
                <a:latin typeface="Georgia"/>
                <a:ea typeface="DejaVu Sans"/>
              </a:rPr>
              <a:t>ΙΣΧΥΡΟΙ ΤΟΜΕΙΣ. </a:t>
            </a:r>
            <a:r>
              <a:rPr lang="fr-FR" sz="3300" b="0" strike="noStrike" spc="-1" dirty="0" err="1">
                <a:solidFill>
                  <a:srgbClr val="000000"/>
                </a:solidFill>
                <a:latin typeface="Georgia"/>
                <a:ea typeface="DejaVu Sans"/>
              </a:rPr>
              <a:t>Τομείς</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ου</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σκούν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τόσο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μεγάλη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οικονομική</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δύν</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μη</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ου</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οι</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ολιτικοί</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ροτιμούν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ν</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συνεργάζοντ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ζί</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τους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υτοκινητο</a:t>
            </a:r>
            <a:r>
              <a:rPr lang="fr-FR" sz="3300" b="0" strike="noStrike" spc="-1" dirty="0">
                <a:solidFill>
                  <a:srgbClr val="000000"/>
                </a:solidFill>
                <a:latin typeface="Georgia"/>
                <a:ea typeface="DejaVu Sans"/>
              </a:rPr>
              <a:t>β</a:t>
            </a:r>
            <a:r>
              <a:rPr lang="fr-FR" sz="3300" b="0" strike="noStrike" spc="-1" dirty="0" err="1">
                <a:solidFill>
                  <a:srgbClr val="000000"/>
                </a:solidFill>
                <a:latin typeface="Georgia"/>
                <a:ea typeface="DejaVu Sans"/>
              </a:rPr>
              <a:t>ιομηχ</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στη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Γερμ</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χρημ</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τοοικονομική</a:t>
            </a:r>
            <a:r>
              <a:rPr lang="fr-FR" sz="3300" b="0" strike="noStrike" spc="-1" dirty="0">
                <a:solidFill>
                  <a:srgbClr val="000000"/>
                </a:solidFill>
                <a:latin typeface="Georgia"/>
                <a:ea typeface="DejaVu Sans"/>
              </a:rPr>
              <a:t> β</a:t>
            </a:r>
            <a:r>
              <a:rPr lang="fr-FR" sz="3300" b="0" strike="noStrike" spc="-1" dirty="0" err="1">
                <a:solidFill>
                  <a:srgbClr val="000000"/>
                </a:solidFill>
                <a:latin typeface="Georgia"/>
                <a:ea typeface="DejaVu Sans"/>
              </a:rPr>
              <a:t>ιομηχ</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στο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Ηνωμένο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Β</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σίλειο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λιευτική</a:t>
            </a:r>
            <a:r>
              <a:rPr lang="fr-FR" sz="3300" b="0" strike="noStrike" spc="-1" dirty="0">
                <a:solidFill>
                  <a:srgbClr val="000000"/>
                </a:solidFill>
                <a:latin typeface="Georgia"/>
                <a:ea typeface="DejaVu Sans"/>
              </a:rPr>
              <a:t> β</a:t>
            </a:r>
            <a:r>
              <a:rPr lang="fr-FR" sz="3300" b="0" strike="noStrike" spc="-1" dirty="0" err="1">
                <a:solidFill>
                  <a:srgbClr val="000000"/>
                </a:solidFill>
                <a:latin typeface="Georgia"/>
                <a:ea typeface="DejaVu Sans"/>
              </a:rPr>
              <a:t>ιομηχ</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στις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Κάτω</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Χώρες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β</a:t>
            </a:r>
            <a:r>
              <a:rPr lang="fr-FR" sz="3300" b="0" strike="noStrike" spc="-1" dirty="0" err="1">
                <a:solidFill>
                  <a:srgbClr val="000000"/>
                </a:solidFill>
                <a:latin typeface="Georgia"/>
                <a:ea typeface="DejaVu Sans"/>
              </a:rPr>
              <a:t>ιομηχ</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άνθρ</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στην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Πολωνί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β</a:t>
            </a:r>
            <a:r>
              <a:rPr lang="fr-FR" sz="3300" b="0" strike="noStrike" spc="-1" dirty="0" err="1">
                <a:solidFill>
                  <a:srgbClr val="000000"/>
                </a:solidFill>
                <a:latin typeface="Georgia"/>
                <a:ea typeface="DejaVu Sans"/>
              </a:rPr>
              <a:t>ιομηχ</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νί</a:t>
            </a:r>
            <a:r>
              <a:rPr lang="fr-FR" sz="3300" b="0" strike="noStrike" spc="-1" dirty="0">
                <a:solidFill>
                  <a:srgbClr val="000000"/>
                </a:solidFill>
                <a:latin typeface="Georgia"/>
                <a:ea typeface="DejaVu Sans"/>
              </a:rPr>
              <a:t>α π</a:t>
            </a:r>
            <a:r>
              <a:rPr lang="fr-FR" sz="3300" b="0" strike="noStrike" spc="-1" dirty="0" err="1">
                <a:solidFill>
                  <a:srgbClr val="000000"/>
                </a:solidFill>
                <a:latin typeface="Georgia"/>
                <a:ea typeface="DejaVu Sans"/>
              </a:rPr>
              <a:t>υρηνικής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ενέργει</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στη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Γ</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λλί</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κτλ</a:t>
            </a:r>
            <a:r>
              <a:rPr lang="fr-FR" sz="3300" b="0" strike="noStrike" spc="-1" dirty="0">
                <a:solidFill>
                  <a:srgbClr val="000000"/>
                </a:solidFill>
                <a:latin typeface="Georgia"/>
                <a:ea typeface="DejaVu Sans"/>
              </a:rPr>
              <a:t>.).</a:t>
            </a:r>
            <a:endParaRPr lang="fr-FR" sz="3300" b="0" strike="noStrike" spc="-1" dirty="0">
              <a:latin typeface="Arial"/>
            </a:endParaRPr>
          </a:p>
          <a:p>
            <a:pPr>
              <a:lnSpc>
                <a:spcPct val="100000"/>
              </a:lnSpc>
              <a:spcBef>
                <a:spcPts val="300"/>
              </a:spcBef>
            </a:pPr>
            <a:endParaRPr lang="fr-FR" sz="3300" b="0" strike="noStrike" spc="-1" dirty="0">
              <a:latin typeface="Arial"/>
            </a:endParaRPr>
          </a:p>
          <a:p>
            <a:pPr marL="457200" indent="-456840">
              <a:lnSpc>
                <a:spcPct val="100000"/>
              </a:lnSpc>
              <a:spcBef>
                <a:spcPts val="300"/>
              </a:spcBef>
              <a:buClr>
                <a:srgbClr val="000000"/>
              </a:buClr>
              <a:buFont typeface="Wingdings" charset="2"/>
              <a:buChar char=""/>
            </a:pPr>
            <a:r>
              <a:rPr lang="fr-FR" sz="3300" b="1" strike="noStrike" spc="-1" dirty="0">
                <a:solidFill>
                  <a:srgbClr val="000000"/>
                </a:solidFill>
                <a:latin typeface="Georgia"/>
                <a:ea typeface="DejaVu Sans"/>
              </a:rPr>
              <a:t>ΟΙΚΟΝΟΜΙΚΗ ΑΛΛΗΛΕΞΑΡΤΗΣΗ. </a:t>
            </a:r>
            <a:r>
              <a:rPr lang="fr-FR" sz="3300" b="0" strike="noStrike" spc="-1" dirty="0" err="1">
                <a:solidFill>
                  <a:srgbClr val="000000"/>
                </a:solidFill>
                <a:latin typeface="Georgia"/>
                <a:ea typeface="DejaVu Sans"/>
              </a:rPr>
              <a:t>Χρέη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υ</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ουργών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σε</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ιρικούς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χρημ</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τοδότες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των</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ολιτικών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τους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κομμάτων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ή</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ροσω</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ικές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φιλίες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με</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ελίτ</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ιχειρήσεων</a:t>
            </a:r>
            <a:r>
              <a:rPr lang="fr-FR" sz="3300" b="0" strike="noStrike" spc="-1" dirty="0">
                <a:solidFill>
                  <a:srgbClr val="000000"/>
                </a:solidFill>
                <a:latin typeface="Georgia"/>
                <a:ea typeface="DejaVu Sans"/>
              </a:rPr>
              <a:t>.</a:t>
            </a:r>
            <a:endParaRPr lang="fr-FR" sz="3300" b="0" strike="noStrike" spc="-1" dirty="0">
              <a:latin typeface="Arial"/>
            </a:endParaRPr>
          </a:p>
          <a:p>
            <a:pPr>
              <a:lnSpc>
                <a:spcPct val="100000"/>
              </a:lnSpc>
              <a:spcBef>
                <a:spcPts val="300"/>
              </a:spcBef>
            </a:pPr>
            <a:endParaRPr lang="fr-FR" sz="3300" b="0" strike="noStrike" spc="-1" dirty="0">
              <a:latin typeface="Arial"/>
            </a:endParaRPr>
          </a:p>
          <a:p>
            <a:pPr marL="457200" indent="-456840">
              <a:lnSpc>
                <a:spcPct val="100000"/>
              </a:lnSpc>
              <a:spcBef>
                <a:spcPts val="300"/>
              </a:spcBef>
              <a:buClr>
                <a:srgbClr val="000000"/>
              </a:buClr>
              <a:buFont typeface="Wingdings" charset="2"/>
              <a:buChar char=""/>
            </a:pPr>
            <a:r>
              <a:rPr lang="fr-FR" sz="3300" b="1" strike="noStrike" spc="-1" dirty="0">
                <a:solidFill>
                  <a:srgbClr val="000000"/>
                </a:solidFill>
                <a:latin typeface="Georgia"/>
                <a:ea typeface="DejaVu Sans"/>
              </a:rPr>
              <a:t>ΤΕΧΝΙΚΗ ΣΥΝ-ΕΞΑΡΤΗΣΗ. </a:t>
            </a:r>
            <a:r>
              <a:rPr lang="fr-FR" sz="3300" b="0" strike="noStrike" spc="-1" dirty="0" err="1">
                <a:solidFill>
                  <a:srgbClr val="000000"/>
                </a:solidFill>
                <a:latin typeface="Georgia"/>
                <a:ea typeface="DejaVu Sans"/>
              </a:rPr>
              <a:t>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συν-εξάρτηση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δημιουργείτ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με</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την</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άροδο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ετών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ότ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συνεργάζοντ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ιρικά</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συμφέροντ</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κυ</a:t>
            </a:r>
            <a:r>
              <a:rPr lang="fr-FR" sz="3300" b="0" strike="noStrike" spc="-1" dirty="0">
                <a:solidFill>
                  <a:srgbClr val="000000"/>
                </a:solidFill>
                <a:latin typeface="Georgia"/>
                <a:ea typeface="DejaVu Sans"/>
              </a:rPr>
              <a:t>β</a:t>
            </a:r>
            <a:r>
              <a:rPr lang="fr-FR" sz="3300" b="0" strike="noStrike" spc="-1" dirty="0" err="1">
                <a:solidFill>
                  <a:srgbClr val="000000"/>
                </a:solidFill>
                <a:latin typeface="Georgia"/>
                <a:ea typeface="DejaVu Sans"/>
              </a:rPr>
              <a:t>ερνήσεις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σε</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σειρά</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νομοθετικών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φ</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κέλων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Αυτό</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ισχύει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ιδι</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ίτερ</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γι</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ε</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ιστημονικούς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τεχνικούς</a:t>
            </a:r>
            <a:r>
              <a:rPr lang="fr-FR" sz="3300" b="0" strike="noStrike" spc="-1" dirty="0">
                <a:solidFill>
                  <a:srgbClr val="333333"/>
                </a:solidFill>
                <a:latin typeface="Georgia"/>
                <a:ea typeface="DejaVu Sans"/>
              </a:rPr>
              <a:t> </a:t>
            </a:r>
            <a:r>
              <a:rPr lang="fr-FR" sz="3300" b="0" strike="noStrike" spc="-1" dirty="0" err="1">
                <a:solidFill>
                  <a:srgbClr val="000000"/>
                </a:solidFill>
                <a:latin typeface="Georgia"/>
                <a:ea typeface="DejaVu Sans"/>
              </a:rPr>
              <a:t>τομείς</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ολιτικής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ό</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ου</a:t>
            </a:r>
            <a:r>
              <a:rPr lang="fr-FR" sz="3300" b="0" strike="noStrike" spc="-1" dirty="0">
                <a:solidFill>
                  <a:srgbClr val="000000"/>
                </a:solidFill>
                <a:latin typeface="Georgia"/>
                <a:ea typeface="DejaVu Sans"/>
              </a:rPr>
              <a:t> </a:t>
            </a:r>
            <a:r>
              <a:rPr lang="fr-FR" sz="3300" b="0" u="sng" strike="noStrike" spc="-1" dirty="0" err="1">
                <a:solidFill>
                  <a:srgbClr val="000000"/>
                </a:solidFill>
                <a:latin typeface="Georgia"/>
                <a:ea typeface="DejaVu Sans"/>
              </a:rPr>
              <a:t>οι</a:t>
            </a:r>
            <a:r>
              <a:rPr lang="fr-FR" sz="3300" b="0" u="sng" strike="noStrike" spc="-1" dirty="0">
                <a:solidFill>
                  <a:srgbClr val="000000"/>
                </a:solidFill>
                <a:latin typeface="Georgia"/>
                <a:ea typeface="DejaVu Sans"/>
              </a:rPr>
              <a:t> </a:t>
            </a:r>
            <a:r>
              <a:rPr lang="fr-FR" sz="3300" b="0" u="sng" strike="noStrike" spc="-1" dirty="0" err="1">
                <a:solidFill>
                  <a:srgbClr val="000000"/>
                </a:solidFill>
                <a:latin typeface="Georgia"/>
                <a:ea typeface="DejaVu Sans"/>
              </a:rPr>
              <a:t>κυ</a:t>
            </a:r>
            <a:r>
              <a:rPr lang="fr-FR" sz="3300" b="0" u="sng" strike="noStrike" spc="-1" dirty="0">
                <a:solidFill>
                  <a:srgbClr val="000000"/>
                </a:solidFill>
                <a:latin typeface="Georgia"/>
                <a:ea typeface="DejaVu Sans"/>
              </a:rPr>
              <a:t>β</a:t>
            </a:r>
            <a:r>
              <a:rPr lang="fr-FR" sz="3300" b="0" u="sng" strike="noStrike" spc="-1" dirty="0" err="1">
                <a:solidFill>
                  <a:srgbClr val="000000"/>
                </a:solidFill>
                <a:latin typeface="Georgia"/>
                <a:ea typeface="DejaVu Sans"/>
              </a:rPr>
              <a:t>ερνήσεις</a:t>
            </a:r>
            <a:r>
              <a:rPr lang="fr-FR" sz="3300" b="0" u="sng" strike="noStrike" spc="-1" dirty="0">
                <a:solidFill>
                  <a:srgbClr val="000000"/>
                </a:solidFill>
                <a:latin typeface="Georgia"/>
                <a:ea typeface="DejaVu Sans"/>
              </a:rPr>
              <a:t> </a:t>
            </a:r>
            <a:r>
              <a:rPr lang="fr-FR" sz="3300" b="0" u="sng" strike="noStrike" spc="-1" dirty="0" err="1">
                <a:solidFill>
                  <a:srgbClr val="000000"/>
                </a:solidFill>
                <a:latin typeface="Georgia"/>
                <a:ea typeface="DejaVu Sans"/>
              </a:rPr>
              <a:t>κ</a:t>
            </a:r>
            <a:r>
              <a:rPr lang="fr-FR" sz="3300" b="0" u="sng" strike="noStrike" spc="-1" dirty="0">
                <a:solidFill>
                  <a:srgbClr val="000000"/>
                </a:solidFill>
                <a:latin typeface="Georgia"/>
                <a:ea typeface="DejaVu Sans"/>
              </a:rPr>
              <a:t>α</a:t>
            </a:r>
            <a:r>
              <a:rPr lang="fr-FR" sz="3300" b="0" u="sng" strike="noStrike" spc="-1" dirty="0" err="1">
                <a:solidFill>
                  <a:srgbClr val="000000"/>
                </a:solidFill>
                <a:latin typeface="Georgia"/>
                <a:ea typeface="DejaVu Sans"/>
              </a:rPr>
              <a:t>ι</a:t>
            </a:r>
            <a:r>
              <a:rPr lang="fr-FR" sz="3300" b="0" u="sng" strike="noStrike" spc="-1" dirty="0">
                <a:solidFill>
                  <a:srgbClr val="000000"/>
                </a:solidFill>
                <a:latin typeface="Georgia"/>
                <a:ea typeface="DejaVu Sans"/>
              </a:rPr>
              <a:t> </a:t>
            </a:r>
            <a:r>
              <a:rPr lang="fr-FR" sz="3300" b="0" u="sng" strike="noStrike" spc="-1" dirty="0" err="1">
                <a:solidFill>
                  <a:srgbClr val="000000"/>
                </a:solidFill>
                <a:latin typeface="Georgia"/>
                <a:ea typeface="DejaVu Sans"/>
              </a:rPr>
              <a:t>οι</a:t>
            </a:r>
            <a:r>
              <a:rPr lang="fr-FR" sz="3300" b="0" u="sng" strike="noStrike" spc="-1" dirty="0">
                <a:solidFill>
                  <a:srgbClr val="000000"/>
                </a:solidFill>
                <a:latin typeface="Georgia"/>
                <a:ea typeface="DejaVu Sans"/>
              </a:rPr>
              <a:t> </a:t>
            </a:r>
            <a:r>
              <a:rPr lang="fr-FR" sz="3300" b="0" u="sng" strike="noStrike" spc="-1" dirty="0" err="1">
                <a:solidFill>
                  <a:srgbClr val="000000"/>
                </a:solidFill>
                <a:latin typeface="Georgia"/>
                <a:ea typeface="DejaVu Sans"/>
              </a:rPr>
              <a:t>ρυθμιστικές</a:t>
            </a:r>
            <a:r>
              <a:rPr lang="fr-FR" sz="3300" b="0" u="sng" strike="noStrike" spc="-1" dirty="0">
                <a:solidFill>
                  <a:srgbClr val="000000"/>
                </a:solidFill>
                <a:latin typeface="Georgia"/>
                <a:ea typeface="DejaVu Sans"/>
              </a:rPr>
              <a:t> α</a:t>
            </a:r>
            <a:r>
              <a:rPr lang="fr-FR" sz="3300" b="0" u="sng" strike="noStrike" spc="-1" dirty="0" err="1">
                <a:solidFill>
                  <a:srgbClr val="000000"/>
                </a:solidFill>
                <a:latin typeface="Georgia"/>
                <a:ea typeface="DejaVu Sans"/>
              </a:rPr>
              <a:t>ρχές</a:t>
            </a:r>
            <a:r>
              <a:rPr lang="el-GR" sz="3300" b="0" u="sng" strike="noStrike" spc="-1" dirty="0">
                <a:solidFill>
                  <a:srgbClr val="000000"/>
                </a:solidFill>
                <a:latin typeface="Georgia"/>
                <a:ea typeface="DejaVu Sans"/>
              </a:rPr>
              <a:t> (εθνικές και ευρωπαϊκές)</a:t>
            </a:r>
            <a:r>
              <a:rPr lang="fr-FR" sz="3300" b="0" u="sng"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εξ</a:t>
            </a:r>
            <a:r>
              <a:rPr lang="fr-FR" sz="3300" b="1" strike="noStrike" spc="-1" dirty="0">
                <a:solidFill>
                  <a:srgbClr val="000000"/>
                </a:solidFill>
                <a:latin typeface="Georgia"/>
                <a:ea typeface="DejaVu Sans"/>
              </a:rPr>
              <a:t>α</a:t>
            </a:r>
            <a:r>
              <a:rPr lang="fr-FR" sz="3300" b="1" strike="noStrike" spc="-1" dirty="0" err="1">
                <a:solidFill>
                  <a:srgbClr val="000000"/>
                </a:solidFill>
                <a:latin typeface="Georgia"/>
                <a:ea typeface="DejaVu Sans"/>
              </a:rPr>
              <a:t>ρτώντ</a:t>
            </a:r>
            <a:r>
              <a:rPr lang="fr-FR" sz="3300" b="1" strike="noStrike" spc="-1" dirty="0">
                <a:solidFill>
                  <a:srgbClr val="000000"/>
                </a:solidFill>
                <a:latin typeface="Georgia"/>
                <a:ea typeface="DejaVu Sans"/>
              </a:rPr>
              <a:t>α</a:t>
            </a:r>
            <a:r>
              <a:rPr lang="fr-FR" sz="3300" b="1" strike="noStrike" spc="-1" dirty="0" err="1">
                <a:solidFill>
                  <a:srgbClr val="000000"/>
                </a:solidFill>
                <a:latin typeface="Georgia"/>
                <a:ea typeface="DejaVu Sans"/>
              </a:rPr>
              <a:t>ι</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εν</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μέρει</a:t>
            </a:r>
            <a:r>
              <a:rPr lang="fr-FR" sz="3300" b="1" strike="noStrike" spc="-1" dirty="0">
                <a:solidFill>
                  <a:srgbClr val="000000"/>
                </a:solidFill>
                <a:latin typeface="Georgia"/>
                <a:ea typeface="DejaVu Sans"/>
              </a:rPr>
              <a:t> απ</a:t>
            </a:r>
            <a:r>
              <a:rPr lang="fr-FR" sz="3300" b="1" strike="noStrike" spc="-1" dirty="0" err="1">
                <a:solidFill>
                  <a:srgbClr val="000000"/>
                </a:solidFill>
                <a:latin typeface="Georgia"/>
                <a:ea typeface="DejaVu Sans"/>
              </a:rPr>
              <a:t>ό</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τ</a:t>
            </a:r>
            <a:r>
              <a:rPr lang="fr-FR" sz="3300" b="1" strike="noStrike" spc="-1" dirty="0">
                <a:solidFill>
                  <a:srgbClr val="000000"/>
                </a:solidFill>
                <a:latin typeface="Georgia"/>
                <a:ea typeface="DejaVu Sans"/>
              </a:rPr>
              <a:t>α </a:t>
            </a:r>
            <a:r>
              <a:rPr lang="fr-FR" sz="3300" b="1" strike="noStrike" spc="-1" dirty="0" err="1">
                <a:solidFill>
                  <a:srgbClr val="000000"/>
                </a:solidFill>
                <a:latin typeface="Georgia"/>
                <a:ea typeface="DejaVu Sans"/>
              </a:rPr>
              <a:t>δεδομέν</a:t>
            </a:r>
            <a:r>
              <a:rPr lang="fr-FR" sz="3300" b="1" strike="noStrike" spc="-1" dirty="0">
                <a:solidFill>
                  <a:srgbClr val="000000"/>
                </a:solidFill>
                <a:latin typeface="Georgia"/>
                <a:ea typeface="DejaVu Sans"/>
              </a:rPr>
              <a:t>α </a:t>
            </a:r>
            <a:r>
              <a:rPr lang="fr-FR" sz="3300" b="1" strike="noStrike" spc="-1" dirty="0" err="1">
                <a:solidFill>
                  <a:srgbClr val="000000"/>
                </a:solidFill>
                <a:latin typeface="Georgia"/>
                <a:ea typeface="DejaVu Sans"/>
              </a:rPr>
              <a:t>της</a:t>
            </a:r>
            <a:r>
              <a:rPr lang="fr-FR" sz="3300" b="1" strike="noStrike" spc="-1" dirty="0">
                <a:solidFill>
                  <a:srgbClr val="000000"/>
                </a:solidFill>
                <a:latin typeface="Georgia"/>
                <a:ea typeface="DejaVu Sans"/>
              </a:rPr>
              <a:t> β</a:t>
            </a:r>
            <a:r>
              <a:rPr lang="fr-FR" sz="3300" b="1" strike="noStrike" spc="-1" dirty="0" err="1">
                <a:solidFill>
                  <a:srgbClr val="000000"/>
                </a:solidFill>
                <a:latin typeface="Georgia"/>
                <a:ea typeface="DejaVu Sans"/>
              </a:rPr>
              <a:t>ιομηχ</a:t>
            </a:r>
            <a:r>
              <a:rPr lang="fr-FR" sz="3300" b="1" strike="noStrike" spc="-1" dirty="0">
                <a:solidFill>
                  <a:srgbClr val="000000"/>
                </a:solidFill>
                <a:latin typeface="Georgia"/>
                <a:ea typeface="DejaVu Sans"/>
              </a:rPr>
              <a:t>α</a:t>
            </a:r>
            <a:r>
              <a:rPr lang="fr-FR" sz="3300" b="1" strike="noStrike" spc="-1" dirty="0" err="1">
                <a:solidFill>
                  <a:srgbClr val="000000"/>
                </a:solidFill>
                <a:latin typeface="Georgia"/>
                <a:ea typeface="DejaVu Sans"/>
              </a:rPr>
              <a:t>νί</a:t>
            </a:r>
            <a:r>
              <a:rPr lang="fr-FR" sz="3300" b="1" strike="noStrike" spc="-1" dirty="0">
                <a:solidFill>
                  <a:srgbClr val="000000"/>
                </a:solidFill>
                <a:latin typeface="Georgia"/>
                <a:ea typeface="DejaVu Sans"/>
              </a:rPr>
              <a:t>α</a:t>
            </a:r>
            <a:r>
              <a:rPr lang="fr-FR" sz="3300" b="1" strike="noStrike" spc="-1" dirty="0" err="1">
                <a:solidFill>
                  <a:srgbClr val="000000"/>
                </a:solidFill>
                <a:latin typeface="Georgia"/>
                <a:ea typeface="DejaVu Sans"/>
              </a:rPr>
              <a:t>ς</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τις</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μελέτες</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κ</a:t>
            </a:r>
            <a:r>
              <a:rPr lang="fr-FR" sz="3300" b="1" strike="noStrike" spc="-1" dirty="0">
                <a:solidFill>
                  <a:srgbClr val="000000"/>
                </a:solidFill>
                <a:latin typeface="Georgia"/>
                <a:ea typeface="DejaVu Sans"/>
              </a:rPr>
              <a:t>α</a:t>
            </a:r>
            <a:r>
              <a:rPr lang="fr-FR" sz="3300" b="1" strike="noStrike" spc="-1" dirty="0" err="1">
                <a:solidFill>
                  <a:srgbClr val="000000"/>
                </a:solidFill>
                <a:latin typeface="Georgia"/>
                <a:ea typeface="DejaVu Sans"/>
              </a:rPr>
              <a:t>ι</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τη</a:t>
            </a:r>
            <a:r>
              <a:rPr lang="fr-FR" sz="3300" b="1" strike="noStrike" spc="-1" dirty="0">
                <a:solidFill>
                  <a:srgbClr val="000000"/>
                </a:solidFill>
                <a:latin typeface="Georgia"/>
                <a:ea typeface="DejaVu Sans"/>
              </a:rPr>
              <a:t> </a:t>
            </a:r>
            <a:r>
              <a:rPr lang="fr-FR" sz="3300" b="1" strike="noStrike" spc="-1" dirty="0" err="1">
                <a:solidFill>
                  <a:srgbClr val="000000"/>
                </a:solidFill>
                <a:latin typeface="Georgia"/>
                <a:ea typeface="DejaVu Sans"/>
              </a:rPr>
              <a:t>γνώση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ξεχνώντ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εύκολ</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τον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ρόλο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τους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δηλ</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ν</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λ</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μ</a:t>
            </a:r>
            <a:r>
              <a:rPr lang="fr-FR" sz="3300" b="0" strike="noStrike" spc="-1" dirty="0">
                <a:solidFill>
                  <a:srgbClr val="000000"/>
                </a:solidFill>
                <a:latin typeface="Georgia"/>
                <a:ea typeface="DejaVu Sans"/>
              </a:rPr>
              <a:t>β</a:t>
            </a:r>
            <a:r>
              <a:rPr lang="fr-FR" sz="3300" b="0" strike="noStrike" spc="-1" dirty="0" err="1">
                <a:solidFill>
                  <a:srgbClr val="000000"/>
                </a:solidFill>
                <a:latin typeface="Georgia"/>
                <a:ea typeface="DejaVu Sans"/>
              </a:rPr>
              <a:t>άνουν</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νεξάρτητες</a:t>
            </a:r>
            <a:r>
              <a:rPr lang="fr-FR" sz="3300" b="0" strike="noStrike" spc="-1" dirty="0">
                <a:solidFill>
                  <a:srgbClr val="000000"/>
                </a:solidFill>
                <a:latin typeface="Georgia"/>
                <a:ea typeface="DejaVu Sans"/>
              </a:rPr>
              <a:t> απ</a:t>
            </a:r>
            <a:r>
              <a:rPr lang="fr-FR" sz="3300" b="0" strike="noStrike" spc="-1" dirty="0" err="1">
                <a:solidFill>
                  <a:srgbClr val="000000"/>
                </a:solidFill>
                <a:latin typeface="Georgia"/>
                <a:ea typeface="DejaVu Sans"/>
              </a:rPr>
              <a:t>οφάσεις</a:t>
            </a:r>
            <a:r>
              <a:rPr lang="fr-FR" sz="3300" b="0" strike="noStrike" spc="-1" dirty="0">
                <a:solidFill>
                  <a:srgbClr val="000000"/>
                </a:solidFill>
                <a:latin typeface="Georgia"/>
                <a:ea typeface="DejaVu Sans"/>
              </a:rPr>
              <a:t>.</a:t>
            </a:r>
            <a:endParaRPr lang="fr-FR" sz="3300" b="0" strike="noStrike" spc="-1" dirty="0">
              <a:latin typeface="Arial"/>
            </a:endParaRPr>
          </a:p>
          <a:p>
            <a:pPr>
              <a:lnSpc>
                <a:spcPct val="100000"/>
              </a:lnSpc>
              <a:spcBef>
                <a:spcPts val="300"/>
              </a:spcBef>
            </a:pPr>
            <a:endParaRPr lang="fr-FR" sz="3300" b="0" strike="noStrike" spc="-1" dirty="0">
              <a:latin typeface="Arial"/>
            </a:endParaRPr>
          </a:p>
          <a:p>
            <a:pPr marL="457200" indent="-456840">
              <a:lnSpc>
                <a:spcPct val="100000"/>
              </a:lnSpc>
              <a:spcBef>
                <a:spcPts val="300"/>
              </a:spcBef>
              <a:buClr>
                <a:srgbClr val="000000"/>
              </a:buClr>
              <a:buFont typeface="Wingdings" charset="2"/>
              <a:buChar char=""/>
            </a:pPr>
            <a:r>
              <a:rPr lang="fr-FR" sz="3300" b="1" strike="noStrike" spc="-1" dirty="0">
                <a:solidFill>
                  <a:srgbClr val="000000"/>
                </a:solidFill>
                <a:latin typeface="Georgia"/>
                <a:ea typeface="DejaVu Sans"/>
              </a:rPr>
              <a:t>ΚΟΙΝΗ ΙΔΕΟΛΟΓΙΑ. </a:t>
            </a:r>
            <a:r>
              <a:rPr lang="fr-FR" sz="3300" b="0" strike="noStrike" spc="-1" dirty="0" err="1">
                <a:solidFill>
                  <a:srgbClr val="000000"/>
                </a:solidFill>
                <a:latin typeface="Georgia"/>
                <a:ea typeface="DejaVu Sans"/>
              </a:rPr>
              <a:t>Οι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κυ</a:t>
            </a:r>
            <a:r>
              <a:rPr lang="fr-FR" sz="3300" b="0" strike="noStrike" spc="-1" dirty="0">
                <a:solidFill>
                  <a:srgbClr val="000000"/>
                </a:solidFill>
                <a:latin typeface="Georgia"/>
                <a:ea typeface="DejaVu Sans"/>
              </a:rPr>
              <a:t>β</a:t>
            </a:r>
            <a:r>
              <a:rPr lang="fr-FR" sz="3300" b="0" strike="noStrike" spc="-1" dirty="0" err="1">
                <a:solidFill>
                  <a:srgbClr val="000000"/>
                </a:solidFill>
                <a:latin typeface="Georgia"/>
                <a:ea typeface="DejaVu Sans"/>
              </a:rPr>
              <a:t>ερνήσεις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οι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ιρείες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μοιράζοντ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έν</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κοινό</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όρ</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μ</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γι</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την</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ροώθηση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της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ενι</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ί</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ς</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γορά</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της</a:t>
            </a:r>
            <a:r>
              <a:rPr lang="fr-FR" sz="3300" b="0" strike="noStrike" spc="-1" dirty="0">
                <a:solidFill>
                  <a:srgbClr val="000000"/>
                </a:solidFill>
                <a:latin typeface="Georgia"/>
                <a:ea typeface="DejaVu Sans"/>
              </a:rPr>
              <a:t> ΕΕ, </a:t>
            </a:r>
            <a:r>
              <a:rPr lang="fr-FR" sz="3300" b="0" strike="noStrike" spc="-1" dirty="0" err="1">
                <a:solidFill>
                  <a:srgbClr val="000000"/>
                </a:solidFill>
                <a:latin typeface="Georgia"/>
                <a:ea typeface="DejaVu Sans"/>
              </a:rPr>
              <a:t>την</a:t>
            </a:r>
            <a:r>
              <a:rPr lang="fr-FR" sz="3300" b="0" strike="noStrike" spc="-1" dirty="0">
                <a:solidFill>
                  <a:srgbClr val="000000"/>
                </a:solidFill>
                <a:latin typeface="Georgia"/>
                <a:ea typeface="DejaVu Sans"/>
              </a:rPr>
              <a:t> απ</a:t>
            </a:r>
            <a:r>
              <a:rPr lang="fr-FR" sz="3300" b="0" strike="noStrike" spc="-1" dirty="0" err="1">
                <a:solidFill>
                  <a:srgbClr val="000000"/>
                </a:solidFill>
                <a:latin typeface="Georgia"/>
                <a:ea typeface="DejaVu Sans"/>
              </a:rPr>
              <a:t>ορρύθμιση</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ελεύθερο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εμ</a:t>
            </a:r>
            <a:r>
              <a:rPr lang="fr-FR" sz="3300" b="0" strike="noStrike" spc="-1" dirty="0">
                <a:solidFill>
                  <a:srgbClr val="000000"/>
                </a:solidFill>
                <a:latin typeface="Georgia"/>
                <a:ea typeface="DejaVu Sans"/>
              </a:rPr>
              <a:t>π</a:t>
            </a:r>
            <a:r>
              <a:rPr lang="fr-FR" sz="3300" b="0" strike="noStrike" spc="-1" dirty="0" err="1">
                <a:solidFill>
                  <a:srgbClr val="000000"/>
                </a:solidFill>
                <a:latin typeface="Georgia"/>
                <a:ea typeface="DejaVu Sans"/>
              </a:rPr>
              <a:t>όριο</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κ</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την</a:t>
            </a:r>
            <a:r>
              <a:rPr lang="fr-FR" sz="3300" b="0" strike="noStrike" spc="-1" dirty="0">
                <a:solidFill>
                  <a:srgbClr val="000000"/>
                </a:solidFill>
                <a:latin typeface="Georgia"/>
                <a:ea typeface="DejaVu Sans"/>
              </a:rPr>
              <a:t> α</a:t>
            </a:r>
            <a:r>
              <a:rPr lang="fr-FR" sz="3300" b="0" strike="noStrike" spc="-1" dirty="0" err="1">
                <a:solidFill>
                  <a:srgbClr val="000000"/>
                </a:solidFill>
                <a:latin typeface="Georgia"/>
                <a:ea typeface="DejaVu Sans"/>
              </a:rPr>
              <a:t>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γωνιστικότητ</a:t>
            </a:r>
            <a:r>
              <a:rPr lang="fr-FR" sz="3300" b="0" strike="noStrike" spc="-1" dirty="0">
                <a:solidFill>
                  <a:srgbClr val="000000"/>
                </a:solidFill>
                <a:latin typeface="Georgia"/>
                <a:ea typeface="DejaVu Sans"/>
              </a:rPr>
              <a:t>α. </a:t>
            </a:r>
            <a:r>
              <a:rPr lang="fr-FR" sz="3300" b="0" strike="noStrike" spc="-1" dirty="0" err="1">
                <a:solidFill>
                  <a:srgbClr val="000000"/>
                </a:solidFill>
                <a:latin typeface="Georgia"/>
                <a:ea typeface="DejaVu Sans"/>
              </a:rPr>
              <a:t>Αυτά</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συχνά</a:t>
            </a:r>
            <a:r>
              <a:rPr lang="fr-FR" sz="3300" b="0" strike="noStrike" spc="-1" dirty="0">
                <a:solidFill>
                  <a:srgbClr val="333333"/>
                </a:solidFill>
                <a:latin typeface="Georgia"/>
                <a:ea typeface="DejaVu Sans"/>
              </a:rPr>
              <a:t> </a:t>
            </a:r>
            <a:r>
              <a:rPr lang="fr-FR" sz="3300" b="0" strike="noStrike" spc="-1" dirty="0" err="1">
                <a:solidFill>
                  <a:srgbClr val="000000"/>
                </a:solidFill>
                <a:latin typeface="Georgia"/>
                <a:ea typeface="DejaVu Sans"/>
              </a:rPr>
              <a:t>δι</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ιωνίζοντ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μέσω</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ιδρυμάτων</a:t>
            </a:r>
            <a:r>
              <a:rPr lang="fr-FR" sz="3300" b="0" strike="noStrike" spc="-1" dirty="0">
                <a:solidFill>
                  <a:srgbClr val="000000"/>
                </a:solidFill>
                <a:latin typeface="Georgia"/>
                <a:ea typeface="DejaVu Sans"/>
              </a:rPr>
              <a:t> π</a:t>
            </a:r>
            <a:r>
              <a:rPr lang="fr-FR" sz="3300" b="0" strike="noStrike" spc="-1" dirty="0" err="1">
                <a:solidFill>
                  <a:srgbClr val="000000"/>
                </a:solidFill>
                <a:latin typeface="Georgia"/>
                <a:ea typeface="DejaVu Sans"/>
              </a:rPr>
              <a:t>ου</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χρημ</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τοδοτούν</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οι</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ετ</a:t>
            </a:r>
            <a:r>
              <a:rPr lang="fr-FR" sz="3300" b="0" strike="noStrike" spc="-1" dirty="0">
                <a:solidFill>
                  <a:srgbClr val="000000"/>
                </a:solidFill>
                <a:latin typeface="Georgia"/>
                <a:ea typeface="DejaVu Sans"/>
              </a:rPr>
              <a:t>α</a:t>
            </a:r>
            <a:r>
              <a:rPr lang="fr-FR" sz="3300" b="0" strike="noStrike" spc="-1" dirty="0" err="1">
                <a:solidFill>
                  <a:srgbClr val="000000"/>
                </a:solidFill>
                <a:latin typeface="Georgia"/>
                <a:ea typeface="DejaVu Sans"/>
              </a:rPr>
              <a:t>ιρίες</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corporate-funded</a:t>
            </a:r>
            <a:r>
              <a:rPr lang="fr-FR" sz="3300" b="0" strike="noStrike" spc="-1" dirty="0">
                <a:solidFill>
                  <a:srgbClr val="000000"/>
                </a:solidFill>
                <a:latin typeface="Georgia"/>
                <a:ea typeface="DejaVu Sans"/>
              </a:rPr>
              <a:t> </a:t>
            </a:r>
            <a:r>
              <a:rPr lang="fr-FR" sz="3300" b="0" strike="noStrike" spc="-1" dirty="0" err="1">
                <a:solidFill>
                  <a:srgbClr val="000000"/>
                </a:solidFill>
                <a:latin typeface="Georgia"/>
                <a:ea typeface="DejaVu Sans"/>
              </a:rPr>
              <a:t>think</a:t>
            </a:r>
            <a:r>
              <a:rPr lang="fr-FR" sz="3300" b="0" strike="noStrike" spc="-1" dirty="0">
                <a:solidFill>
                  <a:srgbClr val="000000"/>
                </a:solidFill>
                <a:latin typeface="Georgia"/>
                <a:ea typeface="DejaVu Sans"/>
              </a:rPr>
              <a:t> tanks).</a:t>
            </a:r>
            <a:endParaRPr lang="fr-FR" sz="3300" b="0" strike="noStrike" spc="-1" dirty="0">
              <a:latin typeface="Arial"/>
            </a:endParaRPr>
          </a:p>
          <a:p>
            <a:pPr>
              <a:lnSpc>
                <a:spcPct val="100000"/>
              </a:lnSpc>
              <a:spcBef>
                <a:spcPts val="300"/>
              </a:spcBef>
            </a:pPr>
            <a:endParaRPr lang="fr-FR" sz="3300" b="0" strike="noStrike" spc="-1" dirty="0">
              <a:latin typeface="Arial"/>
            </a:endParaRPr>
          </a:p>
          <a:p>
            <a:pPr>
              <a:lnSpc>
                <a:spcPct val="100000"/>
              </a:lnSpc>
              <a:spcBef>
                <a:spcPts val="300"/>
              </a:spcBef>
            </a:pPr>
            <a:endParaRPr lang="fr-FR" sz="3300" b="0" strike="noStrike" spc="-1" dirty="0">
              <a:latin typeface="Arial"/>
            </a:endParaRPr>
          </a:p>
        </p:txBody>
      </p:sp>
      <p:sp>
        <p:nvSpPr>
          <p:cNvPr id="117"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4385BBF-C34C-4959-A225-7BF165E49B8E}" type="slidenum">
              <a:rPr lang="fr-FR" sz="1800" b="0" strike="noStrike" spc="-1">
                <a:solidFill>
                  <a:srgbClr val="FFFFFF"/>
                </a:solidFill>
                <a:latin typeface="Georgia"/>
                <a:ea typeface="DejaVu Sans"/>
              </a:rPr>
              <a:t>17</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376200" y="185040"/>
            <a:ext cx="10972080" cy="78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55000" lnSpcReduction="20000"/>
          </a:bodyPr>
          <a:lstStyle/>
          <a:p>
            <a:pPr>
              <a:lnSpc>
                <a:spcPct val="100000"/>
              </a:lnSpc>
            </a:pPr>
            <a:r>
              <a:rPr lang="fr-FR" sz="4400" b="1" strike="noStrike" spc="-1">
                <a:solidFill>
                  <a:srgbClr val="000000"/>
                </a:solidFill>
                <a:latin typeface="Georgia"/>
                <a:ea typeface="DejaVu Sans"/>
              </a:rPr>
              <a:t>Νέος διακυβερνητισμός και lobbying </a:t>
            </a:r>
            <a:r>
              <a:rPr lang="fr-FR" sz="4400" b="0" strike="noStrike" spc="-1">
                <a:solidFill>
                  <a:srgbClr val="000000"/>
                </a:solidFill>
                <a:latin typeface="Georgia"/>
                <a:ea typeface="DejaVu Sans"/>
              </a:rPr>
              <a:t>στο Ευρωπαϊκό Συμβούλιο: η διατάραξη της θεμελιώδους θεσμικής ισορροπίας της ΕΕ</a:t>
            </a:r>
            <a:endParaRPr lang="fr-FR" sz="4400" b="0" strike="noStrike" spc="-1">
              <a:latin typeface="Arial"/>
            </a:endParaRPr>
          </a:p>
        </p:txBody>
      </p:sp>
      <p:sp>
        <p:nvSpPr>
          <p:cNvPr id="125" name="CustomShape 2"/>
          <p:cNvSpPr/>
          <p:nvPr/>
        </p:nvSpPr>
        <p:spPr>
          <a:xfrm>
            <a:off x="609480" y="1296000"/>
            <a:ext cx="10972080" cy="527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300"/>
              </a:spcBef>
            </a:pPr>
            <a:r>
              <a:rPr lang="fr-FR" sz="2400" b="0" strike="noStrike" spc="-1" dirty="0" err="1">
                <a:solidFill>
                  <a:srgbClr val="000000"/>
                </a:solidFill>
                <a:latin typeface="Georgia"/>
                <a:ea typeface="DejaVu Sans"/>
              </a:rPr>
              <a:t>Η</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τάση</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φτάνουν</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ζητήμ</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μέχρι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το</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ί</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εδο</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του</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Ευρω</a:t>
            </a:r>
            <a:r>
              <a:rPr lang="fr-FR" sz="2400" b="0" strike="noStrike" spc="-1" dirty="0">
                <a:solidFill>
                  <a:srgbClr val="000000"/>
                </a:solidFill>
                <a:latin typeface="Georgia"/>
                <a:ea typeface="DejaVu Sans"/>
              </a:rPr>
              <a:t>πα</a:t>
            </a:r>
            <a:r>
              <a:rPr lang="fr-FR" sz="2400" b="0" strike="noStrike" spc="-1" dirty="0" err="1">
                <a:solidFill>
                  <a:srgbClr val="000000"/>
                </a:solidFill>
                <a:latin typeface="Georgia"/>
                <a:ea typeface="DejaVu Sans"/>
              </a:rPr>
              <a:t>ϊκού</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Συμ</a:t>
            </a:r>
            <a:r>
              <a:rPr lang="fr-FR" sz="2400" b="0" strike="noStrike" spc="-1" dirty="0">
                <a:solidFill>
                  <a:srgbClr val="000000"/>
                </a:solidFill>
                <a:latin typeface="Georgia"/>
                <a:ea typeface="DejaVu Sans"/>
              </a:rPr>
              <a:t>β</a:t>
            </a:r>
            <a:r>
              <a:rPr lang="fr-FR" sz="2400" b="0" strike="noStrike" spc="-1" dirty="0" err="1">
                <a:solidFill>
                  <a:srgbClr val="000000"/>
                </a:solidFill>
                <a:latin typeface="Georgia"/>
                <a:ea typeface="DejaVu Sans"/>
              </a:rPr>
              <a:t>ουλίου</a:t>
            </a:r>
            <a:r>
              <a:rPr lang="fr-FR" sz="2400" b="0" strike="noStrike" spc="-1" dirty="0">
                <a:solidFill>
                  <a:srgbClr val="000000"/>
                </a:solidFill>
                <a:latin typeface="Georgia"/>
                <a:ea typeface="DejaVu Sans"/>
              </a:rPr>
              <a:t>:</a:t>
            </a:r>
            <a:endParaRPr lang="el-GR" sz="2400" b="0" strike="noStrike" spc="-1" dirty="0">
              <a:solidFill>
                <a:srgbClr val="000000"/>
              </a:solidFill>
              <a:latin typeface="Georgia"/>
              <a:ea typeface="DejaVu Sans"/>
            </a:endParaRPr>
          </a:p>
          <a:p>
            <a:pPr>
              <a:lnSpc>
                <a:spcPct val="100000"/>
              </a:lnSpc>
              <a:spcBef>
                <a:spcPts val="300"/>
              </a:spcBef>
            </a:pPr>
            <a:br>
              <a:rPr dirty="0"/>
            </a:br>
            <a:r>
              <a:rPr lang="fr-FR" sz="2400" b="0" strike="noStrike" spc="-1" dirty="0">
                <a:solidFill>
                  <a:srgbClr val="000000"/>
                </a:solidFill>
                <a:latin typeface="Georgia"/>
                <a:ea typeface="DejaVu Sans"/>
              </a:rPr>
              <a:t>1) </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συμ</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εράσμ</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του</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Ευρω</a:t>
            </a:r>
            <a:r>
              <a:rPr lang="fr-FR" sz="2400" b="0" strike="noStrike" spc="-1" dirty="0">
                <a:solidFill>
                  <a:srgbClr val="000000"/>
                </a:solidFill>
                <a:latin typeface="Georgia"/>
                <a:ea typeface="DejaVu Sans"/>
              </a:rPr>
              <a:t>πα</a:t>
            </a:r>
            <a:r>
              <a:rPr lang="fr-FR" sz="2400" b="0" strike="noStrike" spc="-1" dirty="0" err="1">
                <a:solidFill>
                  <a:srgbClr val="000000"/>
                </a:solidFill>
                <a:latin typeface="Georgia"/>
                <a:ea typeface="DejaVu Sans"/>
              </a:rPr>
              <a:t>ϊκού</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Συμ</a:t>
            </a:r>
            <a:r>
              <a:rPr lang="fr-FR" sz="2400" b="0" strike="noStrike" spc="-1" dirty="0">
                <a:solidFill>
                  <a:srgbClr val="000000"/>
                </a:solidFill>
                <a:latin typeface="Georgia"/>
                <a:ea typeface="DejaVu Sans"/>
              </a:rPr>
              <a:t>β</a:t>
            </a:r>
            <a:r>
              <a:rPr lang="fr-FR" sz="2400" b="0" strike="noStrike" spc="-1" dirty="0" err="1">
                <a:solidFill>
                  <a:srgbClr val="000000"/>
                </a:solidFill>
                <a:latin typeface="Georgia"/>
                <a:ea typeface="DejaVu Sans"/>
              </a:rPr>
              <a:t>ουλίου</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μ</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ορεί</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είν</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τόσο</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συγκεκριμέν</a:t>
            </a:r>
            <a:r>
              <a:rPr lang="fr-FR" sz="2400" b="0" strike="noStrike" spc="-1" dirty="0">
                <a:solidFill>
                  <a:srgbClr val="000000"/>
                </a:solidFill>
                <a:latin typeface="Georgia"/>
                <a:ea typeface="DejaVu Sans"/>
              </a:rPr>
              <a:t>α π</a:t>
            </a:r>
            <a:r>
              <a:rPr lang="fr-FR" sz="2400" b="0" strike="noStrike" spc="-1" dirty="0" err="1">
                <a:solidFill>
                  <a:srgbClr val="000000"/>
                </a:solidFill>
                <a:latin typeface="Georgia"/>
                <a:ea typeface="DejaVu Sans"/>
              </a:rPr>
              <a:t>ου</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π</a:t>
            </a:r>
            <a:r>
              <a:rPr lang="fr-FR" sz="2400" b="0" strike="noStrike" spc="-1" dirty="0" err="1">
                <a:solidFill>
                  <a:srgbClr val="000000"/>
                </a:solidFill>
                <a:latin typeface="Georgia"/>
                <a:ea typeface="DejaVu Sans"/>
              </a:rPr>
              <a:t>ροδικάζουν</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το</a:t>
            </a:r>
            <a:r>
              <a:rPr lang="fr-FR" sz="2400" b="0" strike="noStrike" spc="-1" dirty="0">
                <a:solidFill>
                  <a:srgbClr val="000000"/>
                </a:solidFill>
                <a:latin typeface="Georgia"/>
                <a:ea typeface="DejaVu Sans"/>
              </a:rPr>
              <a:t> απ</a:t>
            </a:r>
            <a:r>
              <a:rPr lang="fr-FR" sz="2400" b="0" strike="noStrike" spc="-1" dirty="0" err="1">
                <a:solidFill>
                  <a:srgbClr val="000000"/>
                </a:solidFill>
                <a:latin typeface="Georgia"/>
                <a:ea typeface="DejaVu Sans"/>
              </a:rPr>
              <a:t>οτέλεσμ</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της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νομοθετικής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δι</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δικ</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σί</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κ</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ι</a:t>
            </a:r>
            <a:r>
              <a:rPr lang="fr-FR" sz="2400" b="0" strike="noStrike" spc="-1" dirty="0">
                <a:solidFill>
                  <a:srgbClr val="000000"/>
                </a:solidFill>
                <a:latin typeface="Georgia"/>
                <a:ea typeface="DejaVu Sans"/>
              </a:rPr>
              <a:t> </a:t>
            </a:r>
            <a:r>
              <a:rPr lang="fr-FR" sz="2400" b="1" strike="noStrike" spc="-1" dirty="0" err="1">
                <a:solidFill>
                  <a:srgbClr val="000000"/>
                </a:solidFill>
                <a:latin typeface="Georgia"/>
                <a:ea typeface="DejaVu Sans"/>
              </a:rPr>
              <a:t>ν</a:t>
            </a:r>
            <a:r>
              <a:rPr lang="fr-FR" sz="2400" b="1" strike="noStrike" spc="-1" dirty="0">
                <a:solidFill>
                  <a:srgbClr val="000000"/>
                </a:solidFill>
                <a:latin typeface="Georgia"/>
                <a:ea typeface="DejaVu Sans"/>
              </a:rPr>
              <a:t>α </a:t>
            </a:r>
            <a:r>
              <a:rPr lang="fr-FR" sz="2400" b="1" strike="noStrike" spc="-1" dirty="0" err="1">
                <a:solidFill>
                  <a:srgbClr val="000000"/>
                </a:solidFill>
                <a:latin typeface="Georgia"/>
                <a:ea typeface="DejaVu Sans"/>
              </a:rPr>
              <a:t>εμ</a:t>
            </a:r>
            <a:r>
              <a:rPr lang="fr-FR" sz="2400" b="1" strike="noStrike" spc="-1" dirty="0">
                <a:solidFill>
                  <a:srgbClr val="000000"/>
                </a:solidFill>
                <a:latin typeface="Georgia"/>
                <a:ea typeface="DejaVu Sans"/>
              </a:rPr>
              <a:t>π</a:t>
            </a:r>
            <a:r>
              <a:rPr lang="fr-FR" sz="2400" b="1" strike="noStrike" spc="-1" dirty="0" err="1">
                <a:solidFill>
                  <a:srgbClr val="000000"/>
                </a:solidFill>
                <a:latin typeface="Georgia"/>
                <a:ea typeface="DejaVu Sans"/>
              </a:rPr>
              <a:t>οδίζουν</a:t>
            </a:r>
            <a:r>
              <a:rPr lang="fr-FR" sz="2400" b="1" strike="noStrike" spc="-1" dirty="0">
                <a:solidFill>
                  <a:srgbClr val="000000"/>
                </a:solidFill>
                <a:latin typeface="Georgia"/>
                <a:ea typeface="DejaVu Sans"/>
              </a:rPr>
              <a:t> </a:t>
            </a:r>
            <a:r>
              <a:rPr lang="fr-FR" sz="2400" b="1" strike="noStrike" spc="-1" dirty="0" err="1">
                <a:solidFill>
                  <a:srgbClr val="000000"/>
                </a:solidFill>
                <a:latin typeface="Georgia"/>
                <a:ea typeface="DejaVu Sans"/>
              </a:rPr>
              <a:t>τους</a:t>
            </a:r>
            <a:r>
              <a:rPr lang="fr-FR" sz="2400" b="1" strike="noStrike" spc="-1" dirty="0">
                <a:solidFill>
                  <a:srgbClr val="000000"/>
                </a:solidFill>
                <a:latin typeface="Georgia"/>
                <a:ea typeface="DejaVu Sans"/>
              </a:rPr>
              <a:t> </a:t>
            </a:r>
            <a:r>
              <a:rPr lang="fr-FR" sz="2400" b="1" strike="noStrike" spc="-1" dirty="0" err="1">
                <a:solidFill>
                  <a:srgbClr val="000000"/>
                </a:solidFill>
                <a:latin typeface="Georgia"/>
                <a:ea typeface="DejaVu Sans"/>
              </a:rPr>
              <a:t>νομοθέτες</a:t>
            </a:r>
            <a:r>
              <a:rPr lang="fr-FR" sz="2400" b="1"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α</a:t>
            </a:r>
            <a:r>
              <a:rPr lang="fr-FR" sz="2400" b="0" strike="noStrike" spc="-1" dirty="0" err="1">
                <a:solidFill>
                  <a:srgbClr val="000000"/>
                </a:solidFill>
                <a:latin typeface="Georgia"/>
                <a:ea typeface="DejaVu Sans"/>
              </a:rPr>
              <a:t>σκήσουν</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π</a:t>
            </a:r>
            <a:r>
              <a:rPr lang="fr-FR" sz="2400" b="0" strike="noStrike" spc="-1" dirty="0" err="1">
                <a:solidFill>
                  <a:srgbClr val="000000"/>
                </a:solidFill>
                <a:latin typeface="Georgia"/>
                <a:ea typeface="DejaVu Sans"/>
              </a:rPr>
              <a:t>ρονόμι</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τους</a:t>
            </a:r>
            <a:r>
              <a:rPr lang="fr-FR" sz="2400" b="0" strike="noStrike" spc="-1" dirty="0">
                <a:solidFill>
                  <a:srgbClr val="000000"/>
                </a:solidFill>
                <a:latin typeface="Georgia"/>
                <a:ea typeface="DejaVu Sans"/>
              </a:rPr>
              <a:t>.</a:t>
            </a:r>
            <a:endParaRPr lang="fr-FR" sz="2400" b="0" strike="noStrike" spc="-1" dirty="0">
              <a:latin typeface="Arial"/>
            </a:endParaRPr>
          </a:p>
          <a:p>
            <a:pPr>
              <a:lnSpc>
                <a:spcPct val="100000"/>
              </a:lnSpc>
              <a:spcBef>
                <a:spcPts val="300"/>
              </a:spcBef>
            </a:pPr>
            <a:br>
              <a:rPr dirty="0"/>
            </a:br>
            <a:r>
              <a:rPr lang="fr-FR" sz="2400" b="0" strike="noStrike" spc="-1" dirty="0">
                <a:solidFill>
                  <a:srgbClr val="000000"/>
                </a:solidFill>
                <a:latin typeface="Georgia"/>
                <a:ea typeface="DejaVu Sans"/>
              </a:rPr>
              <a:t>2) </a:t>
            </a:r>
            <a:r>
              <a:rPr lang="fr-FR" sz="2400" b="0" strike="noStrike" spc="-1" dirty="0" err="1">
                <a:solidFill>
                  <a:srgbClr val="000000"/>
                </a:solidFill>
                <a:latin typeface="Georgia"/>
                <a:ea typeface="DejaVu Sans"/>
              </a:rPr>
              <a:t>Διευκολύνει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έν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είδος</a:t>
            </a:r>
            <a:r>
              <a:rPr lang="fr-FR" sz="2400" b="0" strike="noStrike" spc="-1" dirty="0">
                <a:solidFill>
                  <a:srgbClr val="000000"/>
                </a:solidFill>
                <a:latin typeface="Georgia"/>
                <a:ea typeface="DejaVu Sans"/>
              </a:rPr>
              <a:t> </a:t>
            </a:r>
            <a:r>
              <a:rPr lang="fr-FR" sz="2400" b="1" strike="noStrike" spc="-1" dirty="0" err="1">
                <a:solidFill>
                  <a:srgbClr val="000000"/>
                </a:solidFill>
                <a:latin typeface="Georgia"/>
                <a:ea typeface="DejaVu Sans"/>
              </a:rPr>
              <a:t>ε</a:t>
            </a:r>
            <a:r>
              <a:rPr lang="fr-FR" sz="2400" b="1" strike="noStrike" spc="-1" dirty="0">
                <a:solidFill>
                  <a:srgbClr val="000000"/>
                </a:solidFill>
                <a:latin typeface="Georgia"/>
                <a:ea typeface="DejaVu Sans"/>
              </a:rPr>
              <a:t>πα</a:t>
            </a:r>
            <a:r>
              <a:rPr lang="fr-FR" sz="2400" b="1" strike="noStrike" spc="-1" dirty="0" err="1">
                <a:solidFill>
                  <a:srgbClr val="000000"/>
                </a:solidFill>
                <a:latin typeface="Georgia"/>
                <a:ea typeface="DejaVu Sans"/>
              </a:rPr>
              <a:t>νεθνικο</a:t>
            </a:r>
            <a:r>
              <a:rPr lang="fr-FR" sz="2400" b="1" strike="noStrike" spc="-1" dirty="0">
                <a:solidFill>
                  <a:srgbClr val="000000"/>
                </a:solidFill>
                <a:latin typeface="Georgia"/>
                <a:ea typeface="DejaVu Sans"/>
              </a:rPr>
              <a:t>π</a:t>
            </a:r>
            <a:r>
              <a:rPr lang="fr-FR" sz="2400" b="1" strike="noStrike" spc="-1" dirty="0" err="1">
                <a:solidFill>
                  <a:srgbClr val="000000"/>
                </a:solidFill>
                <a:latin typeface="Georgia"/>
                <a:ea typeface="DejaVu Sans"/>
              </a:rPr>
              <a:t>οίησης</a:t>
            </a:r>
            <a:r>
              <a:rPr lang="fr-FR" sz="2400" b="1" strike="noStrike" spc="-1" dirty="0">
                <a:solidFill>
                  <a:srgbClr val="000000"/>
                </a:solidFill>
                <a:latin typeface="Georgia"/>
                <a:ea typeface="DejaVu Sans"/>
              </a:rPr>
              <a:t> </a:t>
            </a:r>
            <a:r>
              <a:rPr lang="fr-FR" sz="2400" b="1" strike="noStrike" spc="-1" dirty="0" err="1">
                <a:solidFill>
                  <a:srgbClr val="000000"/>
                </a:solidFill>
                <a:latin typeface="Georgia"/>
                <a:ea typeface="DejaVu Sans"/>
              </a:rPr>
              <a:t>των</a:t>
            </a:r>
            <a:r>
              <a:rPr lang="fr-FR" sz="2400" b="1" strike="noStrike" spc="-1" dirty="0">
                <a:solidFill>
                  <a:srgbClr val="000000"/>
                </a:solidFill>
                <a:latin typeface="Georgia"/>
                <a:ea typeface="DejaVu Sans"/>
              </a:rPr>
              <a:t> π</a:t>
            </a:r>
            <a:r>
              <a:rPr lang="fr-FR" sz="2400" b="1" strike="noStrike" spc="-1" dirty="0" err="1">
                <a:solidFill>
                  <a:srgbClr val="000000"/>
                </a:solidFill>
                <a:latin typeface="Georgia"/>
                <a:ea typeface="DejaVu Sans"/>
              </a:rPr>
              <a:t>ολιτικών</a:t>
            </a:r>
            <a:r>
              <a:rPr lang="fr-FR" sz="2400" b="1"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ιτρέ</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οντ</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σε</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έν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κράτος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μέλος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χρησιμο</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οιήσει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την</a:t>
            </a:r>
            <a:r>
              <a:rPr lang="fr-FR" sz="2400" b="0" strike="noStrike" spc="-1" dirty="0">
                <a:solidFill>
                  <a:srgbClr val="000000"/>
                </a:solidFill>
                <a:latin typeface="Georgia"/>
                <a:ea typeface="DejaVu Sans"/>
              </a:rPr>
              <a:t> απ</a:t>
            </a:r>
            <a:r>
              <a:rPr lang="fr-FR" sz="2400" b="0" strike="noStrike" spc="-1" dirty="0" err="1">
                <a:solidFill>
                  <a:srgbClr val="000000"/>
                </a:solidFill>
                <a:latin typeface="Georgia"/>
                <a:ea typeface="DejaVu Sans"/>
              </a:rPr>
              <a:t>ειλή</a:t>
            </a:r>
            <a:r>
              <a:rPr lang="fr-FR" sz="2400" b="0" strike="noStrike" spc="-1" dirty="0">
                <a:solidFill>
                  <a:srgbClr val="000000"/>
                </a:solidFill>
                <a:latin typeface="Georgia"/>
                <a:ea typeface="DejaVu Sans"/>
              </a:rPr>
              <a:t> β</a:t>
            </a:r>
            <a:r>
              <a:rPr lang="fr-FR" sz="2400" b="0" strike="noStrike" spc="-1" dirty="0" err="1">
                <a:solidFill>
                  <a:srgbClr val="000000"/>
                </a:solidFill>
                <a:latin typeface="Georgia"/>
                <a:ea typeface="DejaVu Sans"/>
              </a:rPr>
              <a:t>έτο</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γι</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ωθήσει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συμφέροντ</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της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δικής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του</a:t>
            </a:r>
            <a:r>
              <a:rPr lang="fr-FR" sz="2400" b="0" strike="noStrike" spc="-1" dirty="0">
                <a:solidFill>
                  <a:srgbClr val="000000"/>
                </a:solidFill>
                <a:latin typeface="Georgia"/>
                <a:ea typeface="DejaVu Sans"/>
              </a:rPr>
              <a:t> β</a:t>
            </a:r>
            <a:r>
              <a:rPr lang="fr-FR" sz="2400" b="0" strike="noStrike" spc="-1" dirty="0" err="1">
                <a:solidFill>
                  <a:srgbClr val="000000"/>
                </a:solidFill>
                <a:latin typeface="Georgia"/>
                <a:ea typeface="DejaVu Sans"/>
              </a:rPr>
              <a:t>ιομηχ</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νί</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κ</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ν</a:t>
            </a:r>
            <a:r>
              <a:rPr lang="fr-FR" sz="2400" b="0" strike="noStrike" spc="-1" dirty="0">
                <a:solidFill>
                  <a:srgbClr val="000000"/>
                </a:solidFill>
                <a:latin typeface="Georgia"/>
                <a:ea typeface="DejaVu Sans"/>
              </a:rPr>
              <a:t>α απ</a:t>
            </a:r>
            <a:r>
              <a:rPr lang="fr-FR" sz="2400" b="0" strike="noStrike" spc="-1" dirty="0" err="1">
                <a:solidFill>
                  <a:srgbClr val="000000"/>
                </a:solidFill>
                <a:latin typeface="Georgia"/>
                <a:ea typeface="DejaVu Sans"/>
              </a:rPr>
              <a:t>οφύγει</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την</a:t>
            </a:r>
            <a:r>
              <a:rPr lang="fr-FR" sz="2400" b="0" strike="noStrike" spc="-1" dirty="0">
                <a:solidFill>
                  <a:srgbClr val="000000"/>
                </a:solidFill>
                <a:latin typeface="Georgia"/>
                <a:ea typeface="DejaVu Sans"/>
              </a:rPr>
              <a:t> α</a:t>
            </a:r>
            <a:r>
              <a:rPr lang="fr-FR" sz="2400" b="0" strike="noStrike" spc="-1" dirty="0" err="1">
                <a:solidFill>
                  <a:srgbClr val="000000"/>
                </a:solidFill>
                <a:latin typeface="Georgia"/>
                <a:ea typeface="DejaVu Sans"/>
              </a:rPr>
              <a:t>νάγκη</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συμ</a:t>
            </a:r>
            <a:r>
              <a:rPr lang="fr-FR" sz="2400" b="0" strike="noStrike" spc="-1" dirty="0">
                <a:solidFill>
                  <a:srgbClr val="000000"/>
                </a:solidFill>
                <a:latin typeface="Georgia"/>
                <a:ea typeface="DejaVu Sans"/>
              </a:rPr>
              <a:t>β</a:t>
            </a:r>
            <a:r>
              <a:rPr lang="fr-FR" sz="2400" b="0" strike="noStrike" spc="-1" dirty="0" err="1">
                <a:solidFill>
                  <a:srgbClr val="000000"/>
                </a:solidFill>
                <a:latin typeface="Georgia"/>
                <a:ea typeface="DejaVu Sans"/>
              </a:rPr>
              <a:t>ι</a:t>
            </a:r>
            <a:r>
              <a:rPr lang="fr-FR" sz="2400" b="0" strike="noStrike" spc="-1" dirty="0">
                <a:solidFill>
                  <a:srgbClr val="000000"/>
                </a:solidFill>
                <a:latin typeface="Georgia"/>
                <a:ea typeface="DejaVu Sans"/>
              </a:rPr>
              <a:t>βα</a:t>
            </a:r>
            <a:r>
              <a:rPr lang="fr-FR" sz="2400" b="0" strike="noStrike" spc="-1" dirty="0" err="1">
                <a:solidFill>
                  <a:srgbClr val="000000"/>
                </a:solidFill>
                <a:latin typeface="Georgia"/>
                <a:ea typeface="DejaVu Sans"/>
              </a:rPr>
              <a:t>σμού</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ό</a:t>
            </a:r>
            <a:r>
              <a:rPr lang="fr-FR" sz="2400" b="0" strike="noStrike" spc="-1" dirty="0">
                <a:solidFill>
                  <a:srgbClr val="000000"/>
                </a:solidFill>
                <a:latin typeface="Georgia"/>
                <a:ea typeface="DejaVu Sans"/>
              </a:rPr>
              <a:t>π</a:t>
            </a:r>
            <a:r>
              <a:rPr lang="fr-FR" sz="2400" b="0" strike="noStrike" spc="-1" dirty="0" err="1">
                <a:solidFill>
                  <a:srgbClr val="000000"/>
                </a:solidFill>
                <a:latin typeface="Georgia"/>
                <a:ea typeface="DejaVu Sans"/>
              </a:rPr>
              <a:t>ως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θ</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συνέ</a:t>
            </a:r>
            <a:r>
              <a:rPr lang="fr-FR" sz="2400" b="0" strike="noStrike" spc="-1" dirty="0">
                <a:solidFill>
                  <a:srgbClr val="000000"/>
                </a:solidFill>
                <a:latin typeface="Georgia"/>
                <a:ea typeface="DejaVu Sans"/>
              </a:rPr>
              <a:t>βα</a:t>
            </a:r>
            <a:r>
              <a:rPr lang="fr-FR" sz="2400" b="0" strike="noStrike" spc="-1" dirty="0" err="1">
                <a:solidFill>
                  <a:srgbClr val="000000"/>
                </a:solidFill>
                <a:latin typeface="Georgia"/>
                <a:ea typeface="DejaVu Sans"/>
              </a:rPr>
              <a:t>ινε</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γενικά</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με</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την</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εφ</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ρμογή</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του</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κ</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νόν</a:t>
            </a:r>
            <a:r>
              <a:rPr lang="fr-FR" sz="2400" b="0" strike="noStrike" spc="-1" dirty="0">
                <a:solidFill>
                  <a:srgbClr val="000000"/>
                </a:solidFill>
                <a:latin typeface="Georgia"/>
                <a:ea typeface="DejaVu Sans"/>
              </a:rPr>
              <a:t>α </a:t>
            </a:r>
            <a:r>
              <a:rPr lang="fr-FR" sz="2400" b="0" strike="noStrike" spc="-1" dirty="0" err="1">
                <a:solidFill>
                  <a:srgbClr val="000000"/>
                </a:solidFill>
                <a:latin typeface="Georgia"/>
                <a:ea typeface="DejaVu Sans"/>
              </a:rPr>
              <a:t>της</a:t>
            </a:r>
            <a:r>
              <a:rPr lang="fr-FR" sz="2400" b="0" strike="noStrike" spc="-1" dirty="0">
                <a:solidFill>
                  <a:srgbClr val="000000"/>
                </a:solidFill>
                <a:latin typeface="Georgia"/>
                <a:ea typeface="DejaVu Sans"/>
              </a:rPr>
              <a:t> </a:t>
            </a:r>
            <a:r>
              <a:rPr lang="fr-FR" sz="2400" b="0" strike="noStrike" spc="-1" dirty="0" err="1">
                <a:solidFill>
                  <a:srgbClr val="000000"/>
                </a:solidFill>
                <a:latin typeface="Georgia"/>
                <a:ea typeface="DejaVu Sans"/>
              </a:rPr>
              <a:t>ειδικής</a:t>
            </a:r>
            <a:r>
              <a:rPr lang="fr-FR" sz="2400" b="0" strike="noStrike" spc="-1" dirty="0">
                <a:solidFill>
                  <a:srgbClr val="000000"/>
                </a:solidFill>
                <a:latin typeface="Georgia"/>
                <a:ea typeface="DejaVu Sans"/>
              </a:rPr>
              <a:t> π</a:t>
            </a:r>
            <a:r>
              <a:rPr lang="fr-FR" sz="2400" b="0" strike="noStrike" spc="-1" dirty="0" err="1">
                <a:solidFill>
                  <a:srgbClr val="000000"/>
                </a:solidFill>
                <a:latin typeface="Georgia"/>
                <a:ea typeface="DejaVu Sans"/>
              </a:rPr>
              <a:t>λειοψηφί</a:t>
            </a:r>
            <a:r>
              <a:rPr lang="fr-FR" sz="2400" b="0" strike="noStrike" spc="-1" dirty="0">
                <a:solidFill>
                  <a:srgbClr val="000000"/>
                </a:solidFill>
                <a:latin typeface="Georgia"/>
                <a:ea typeface="DejaVu Sans"/>
              </a:rPr>
              <a:t>α</a:t>
            </a:r>
            <a:r>
              <a:rPr lang="fr-FR" sz="2400" b="0" strike="noStrike" spc="-1" dirty="0" err="1">
                <a:solidFill>
                  <a:srgbClr val="000000"/>
                </a:solidFill>
                <a:latin typeface="Georgia"/>
                <a:ea typeface="DejaVu Sans"/>
              </a:rPr>
              <a:t>ς</a:t>
            </a:r>
            <a:r>
              <a:rPr lang="fr-FR" sz="2400" b="0" strike="noStrike" spc="-1" dirty="0">
                <a:solidFill>
                  <a:srgbClr val="000000"/>
                </a:solidFill>
                <a:latin typeface="Georgia"/>
                <a:ea typeface="DejaVu Sans"/>
              </a:rPr>
              <a:t>.</a:t>
            </a:r>
            <a:endParaRPr lang="fr-FR" sz="2400" b="0" strike="noStrike" spc="-1" dirty="0">
              <a:latin typeface="Arial"/>
            </a:endParaRPr>
          </a:p>
          <a:p>
            <a:pPr>
              <a:lnSpc>
                <a:spcPct val="100000"/>
              </a:lnSpc>
              <a:spcBef>
                <a:spcPts val="300"/>
              </a:spcBef>
            </a:pPr>
            <a:endParaRPr lang="fr-FR" sz="2400" b="0" strike="noStrike" spc="-1" dirty="0">
              <a:latin typeface="Arial"/>
            </a:endParaRPr>
          </a:p>
          <a:p>
            <a:pPr>
              <a:lnSpc>
                <a:spcPct val="100000"/>
              </a:lnSpc>
              <a:spcBef>
                <a:spcPts val="300"/>
              </a:spcBef>
            </a:pPr>
            <a:endParaRPr lang="fr-FR" sz="2400" b="0" strike="noStrike" spc="-1" dirty="0">
              <a:latin typeface="Arial"/>
            </a:endParaRPr>
          </a:p>
        </p:txBody>
      </p:sp>
      <p:sp>
        <p:nvSpPr>
          <p:cNvPr id="126"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0CE71E0-47AF-488B-A0A7-CA2E98C40550}" type="slidenum">
              <a:rPr lang="fr-FR" sz="1800" b="0" strike="noStrike" spc="-1">
                <a:solidFill>
                  <a:srgbClr val="FFFFFF"/>
                </a:solidFill>
                <a:latin typeface="Georgia"/>
                <a:ea typeface="DejaVu Sans"/>
              </a:rPr>
              <a:t>18</a:t>
            </a:fld>
            <a:endParaRPr lang="fr-FR" sz="1800" b="0" strike="noStrike" spc="-1">
              <a:latin typeface="Arial"/>
            </a:endParaRPr>
          </a:p>
        </p:txBody>
      </p:sp>
    </p:spTree>
    <p:extLst>
      <p:ext uri="{BB962C8B-B14F-4D97-AF65-F5344CB8AC3E}">
        <p14:creationId xmlns:p14="http://schemas.microsoft.com/office/powerpoint/2010/main" val="162111280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Picture 404"/>
          <p:cNvPicPr/>
          <p:nvPr/>
        </p:nvPicPr>
        <p:blipFill>
          <a:blip r:embed="rId2"/>
          <a:stretch/>
        </p:blipFill>
        <p:spPr>
          <a:xfrm>
            <a:off x="72000" y="1080000"/>
            <a:ext cx="12191400" cy="5858280"/>
          </a:xfrm>
          <a:prstGeom prst="rect">
            <a:avLst/>
          </a:prstGeom>
          <a:ln>
            <a:noFill/>
          </a:ln>
        </p:spPr>
      </p:pic>
      <p:sp>
        <p:nvSpPr>
          <p:cNvPr id="119" name="CustomShape 1"/>
          <p:cNvSpPr/>
          <p:nvPr/>
        </p:nvSpPr>
        <p:spPr>
          <a:xfrm>
            <a:off x="72000" y="144000"/>
            <a:ext cx="12023640" cy="1445400"/>
          </a:xfrm>
          <a:prstGeom prst="rect">
            <a:avLst/>
          </a:prstGeom>
          <a:solidFill>
            <a:srgbClr val="DDDDDD"/>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sz="1600" b="1" strike="noStrike" spc="-1">
                <a:solidFill>
                  <a:srgbClr val="000000"/>
                </a:solidFill>
                <a:latin typeface="Georgia"/>
                <a:ea typeface="DejaVu Sans"/>
              </a:rPr>
              <a:t>Dieselgate: Η Volkswagen και άλλοι κατασκευαστές αυτοκινήτων </a:t>
            </a:r>
            <a:r>
              <a:rPr lang="fr-FR" sz="1600" b="1" strike="noStrike" spc="-1">
                <a:solidFill>
                  <a:srgbClr val="000000"/>
                </a:solidFill>
                <a:latin typeface="Georgia"/>
                <a:ea typeface="Noto Sans CJK SC Regular"/>
              </a:rPr>
              <a:t>χρησιμοποίησαν λογισμικό εξαπάτησης </a:t>
            </a:r>
            <a:endParaRPr lang="fr-FR" sz="1600" b="0" strike="noStrike" spc="-1">
              <a:latin typeface="Arial"/>
            </a:endParaRPr>
          </a:p>
          <a:p>
            <a:pPr algn="ctr">
              <a:lnSpc>
                <a:spcPct val="100000"/>
              </a:lnSpc>
            </a:pPr>
            <a:r>
              <a:rPr lang="fr-FR" sz="1600" b="1" strike="noStrike" spc="-1">
                <a:solidFill>
                  <a:srgbClr val="000000"/>
                </a:solidFill>
                <a:latin typeface="Georgia"/>
                <a:ea typeface="Noto Sans CJK SC Regular"/>
              </a:rPr>
              <a:t>για την κάλυψη ρυπογόνων εκπομπών d</a:t>
            </a:r>
            <a:r>
              <a:rPr lang="fr-FR" sz="1600" b="1" strike="noStrike" spc="-1">
                <a:solidFill>
                  <a:srgbClr val="000000"/>
                </a:solidFill>
                <a:latin typeface="Georgia"/>
                <a:ea typeface="DejaVu Sans"/>
              </a:rPr>
              <a:t>iesel στο εργαστήριο.</a:t>
            </a:r>
            <a:endParaRPr lang="fr-FR" sz="1600" b="0" strike="noStrike" spc="-1">
              <a:latin typeface="Arial"/>
            </a:endParaRPr>
          </a:p>
          <a:p>
            <a:pPr algn="ctr">
              <a:lnSpc>
                <a:spcPct val="100000"/>
              </a:lnSpc>
            </a:pPr>
            <a:endParaRPr lang="fr-FR" sz="1600" b="0" strike="noStrike" spc="-1">
              <a:latin typeface="Arial"/>
            </a:endParaRPr>
          </a:p>
          <a:p>
            <a:pPr>
              <a:lnSpc>
                <a:spcPct val="100000"/>
              </a:lnSpc>
            </a:pPr>
            <a:r>
              <a:rPr lang="fr-FR" sz="1600" b="1" strike="noStrike" spc="-1">
                <a:solidFill>
                  <a:srgbClr val="000000"/>
                </a:solidFill>
                <a:latin typeface="Georgia"/>
                <a:ea typeface="DejaVu Sans"/>
              </a:rPr>
              <a:t>Σε επίπεδο ΕΕ δύο ομάδες εμπλέκονται στο εν λόγω πεδίο: η ομάδα εμπειρογνωμόνων </a:t>
            </a:r>
            <a:endParaRPr lang="fr-FR" sz="1600" b="0" strike="noStrike" spc="-1">
              <a:latin typeface="Arial"/>
            </a:endParaRPr>
          </a:p>
          <a:p>
            <a:pPr algn="just">
              <a:lnSpc>
                <a:spcPct val="100000"/>
              </a:lnSpc>
            </a:pPr>
            <a:r>
              <a:rPr lang="fr-FR" sz="1600" b="1" strike="noStrike" spc="-1">
                <a:solidFill>
                  <a:srgbClr val="000000"/>
                </a:solidFill>
                <a:latin typeface="Georgia"/>
                <a:ea typeface="DejaVu Sans"/>
              </a:rPr>
              <a:t>της Επιτροπής «Real Driving Emissions-Light Duty Vehicles » </a:t>
            </a:r>
            <a:endParaRPr lang="fr-FR" sz="1600" b="0" strike="noStrike" spc="-1">
              <a:latin typeface="Arial"/>
            </a:endParaRPr>
          </a:p>
          <a:p>
            <a:pPr algn="just">
              <a:lnSpc>
                <a:spcPct val="100000"/>
              </a:lnSpc>
            </a:pPr>
            <a:r>
              <a:rPr lang="fr-FR" sz="1600" b="1" strike="noStrike" spc="-1">
                <a:solidFill>
                  <a:srgbClr val="000000"/>
                </a:solidFill>
                <a:latin typeface="Georgia"/>
                <a:ea typeface="DejaVu Sans"/>
              </a:rPr>
              <a:t>και η ομάδα επιτροπολογίας « Technical Committee on Motor Vehicles »</a:t>
            </a:r>
            <a:endParaRPr lang="fr-FR" sz="1600" b="0" strike="noStrike" spc="-1">
              <a:latin typeface="Arial"/>
            </a:endParaRPr>
          </a:p>
        </p:txBody>
      </p:sp>
      <p:sp>
        <p:nvSpPr>
          <p:cNvPr id="120" name="CustomShape 2"/>
          <p:cNvSpPr/>
          <p:nvPr/>
        </p:nvSpPr>
        <p:spPr>
          <a:xfrm>
            <a:off x="5497200" y="3266640"/>
            <a:ext cx="125640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latin typeface="Arial"/>
                <a:ea typeface="DejaVu Sans"/>
              </a:rPr>
              <a:t>Dieselgate</a:t>
            </a:r>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765360" y="304920"/>
            <a:ext cx="10667880" cy="69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indent="-216000">
              <a:lnSpc>
                <a:spcPct val="100000"/>
              </a:lnSpc>
              <a:buClr>
                <a:srgbClr val="000000"/>
              </a:buClr>
              <a:buSzPct val="45000"/>
              <a:buFont typeface="Wingdings" charset="2"/>
              <a:buChar char=""/>
            </a:pPr>
            <a:r>
              <a:rPr lang="fr-FR" sz="2100" b="1" strike="noStrike" spc="-1">
                <a:solidFill>
                  <a:srgbClr val="333333"/>
                </a:solidFill>
                <a:latin typeface="Georgia"/>
                <a:ea typeface="DejaVu Sans"/>
              </a:rPr>
              <a:t>Τα Δίκτυα πολιτικής: μία </a:t>
            </a:r>
            <a:r>
              <a:rPr lang="fr-FR" sz="2100" b="1" strike="noStrike" spc="-1">
                <a:solidFill>
                  <a:srgbClr val="000000"/>
                </a:solidFill>
                <a:latin typeface="Georgia"/>
                <a:ea typeface="DejaVu Sans"/>
              </a:rPr>
              <a:t>συμπεριφολογική προσέγγιση</a:t>
            </a:r>
            <a:r>
              <a:rPr lang="fr-FR" sz="2100" b="1" strike="noStrike" spc="-1">
                <a:solidFill>
                  <a:srgbClr val="333333"/>
                </a:solidFill>
                <a:latin typeface="Georgia"/>
                <a:ea typeface="DejaVu Sans"/>
              </a:rPr>
              <a:t> της ΕΕ</a:t>
            </a:r>
            <a:endParaRPr lang="fr-FR" sz="2100" b="0" strike="noStrike" spc="-1">
              <a:latin typeface="Arial"/>
            </a:endParaRPr>
          </a:p>
        </p:txBody>
      </p:sp>
      <p:sp>
        <p:nvSpPr>
          <p:cNvPr id="56" name="CustomShape 2"/>
          <p:cNvSpPr/>
          <p:nvPr/>
        </p:nvSpPr>
        <p:spPr>
          <a:xfrm>
            <a:off x="718920" y="1125360"/>
            <a:ext cx="10667880" cy="4914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69800" indent="-469440">
              <a:lnSpc>
                <a:spcPct val="80000"/>
              </a:lnSpc>
              <a:spcBef>
                <a:spcPts val="473"/>
              </a:spcBef>
            </a:pPr>
            <a:endParaRPr lang="fr-FR" sz="1800" b="0" strike="noStrike" spc="-1" dirty="0">
              <a:latin typeface="Arial"/>
            </a:endParaRPr>
          </a:p>
          <a:p>
            <a:pPr marL="469800" indent="-469440">
              <a:lnSpc>
                <a:spcPct val="80000"/>
              </a:lnSpc>
              <a:spcBef>
                <a:spcPts val="473"/>
              </a:spcBef>
            </a:pPr>
            <a:r>
              <a:rPr lang="fr-FR" sz="1900" b="0" strike="noStrike" spc="-1" dirty="0" err="1">
                <a:solidFill>
                  <a:srgbClr val="333333"/>
                </a:solidFill>
                <a:latin typeface="Georgia"/>
                <a:ea typeface="DejaVu Sans"/>
              </a:rPr>
              <a:t>Ορισμός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του</a:t>
            </a:r>
            <a:r>
              <a:rPr lang="fr-FR" sz="1900" b="0" strike="noStrike" spc="-1" dirty="0">
                <a:solidFill>
                  <a:srgbClr val="333333"/>
                </a:solidFill>
                <a:latin typeface="Georgia"/>
                <a:ea typeface="DejaVu Sans"/>
              </a:rPr>
              <a:t> </a:t>
            </a:r>
            <a:r>
              <a:rPr lang="fr-FR" sz="1900" b="1" strike="noStrike" spc="-1" dirty="0" err="1">
                <a:solidFill>
                  <a:srgbClr val="333333"/>
                </a:solidFill>
                <a:latin typeface="Georgia"/>
                <a:ea typeface="DejaVu Sans"/>
              </a:rPr>
              <a:t>Δικτύου</a:t>
            </a:r>
            <a:r>
              <a:rPr lang="fr-FR" sz="1900" b="1" strike="noStrike" spc="-1" dirty="0">
                <a:solidFill>
                  <a:srgbClr val="333333"/>
                </a:solidFill>
                <a:latin typeface="Georgia"/>
                <a:ea typeface="DejaVu Sans"/>
              </a:rPr>
              <a:t> π</a:t>
            </a:r>
            <a:r>
              <a:rPr lang="fr-FR" sz="1900" b="1" strike="noStrike" spc="-1" dirty="0" err="1">
                <a:solidFill>
                  <a:srgbClr val="333333"/>
                </a:solidFill>
                <a:latin typeface="Georgia"/>
                <a:ea typeface="DejaVu Sans"/>
              </a:rPr>
              <a:t>ολιτικής</a:t>
            </a:r>
            <a:r>
              <a:rPr lang="fr-FR" sz="1900" b="0" strike="noStrike" spc="-1" dirty="0">
                <a:solidFill>
                  <a:srgbClr val="333333"/>
                </a:solidFill>
                <a:latin typeface="Georgia"/>
                <a:ea typeface="DejaVu Sans"/>
              </a:rPr>
              <a:t>: </a:t>
            </a:r>
            <a:endParaRPr lang="fr-FR" sz="1900" b="0" strike="noStrike" spc="-1" dirty="0">
              <a:latin typeface="Arial"/>
            </a:endParaRPr>
          </a:p>
          <a:p>
            <a:pPr marL="469800" indent="-469440">
              <a:lnSpc>
                <a:spcPct val="80000"/>
              </a:lnSpc>
              <a:spcBef>
                <a:spcPts val="473"/>
              </a:spcBef>
            </a:pPr>
            <a:endParaRPr lang="fr-FR" sz="1900" b="0" strike="noStrike" spc="-1" dirty="0">
              <a:latin typeface="Arial"/>
            </a:endParaRPr>
          </a:p>
          <a:p>
            <a:pPr marL="469800" indent="-469440">
              <a:lnSpc>
                <a:spcPct val="80000"/>
              </a:lnSpc>
              <a:spcBef>
                <a:spcPts val="473"/>
              </a:spcBef>
            </a:pPr>
            <a:r>
              <a:rPr lang="fr-FR" sz="1900" b="0" strike="noStrike" spc="-1" dirty="0" err="1">
                <a:solidFill>
                  <a:srgbClr val="333333"/>
                </a:solidFill>
                <a:latin typeface="Georgia"/>
                <a:ea typeface="DejaVu Sans"/>
              </a:rPr>
              <a:t>Μι</a:t>
            </a:r>
            <a:r>
              <a:rPr lang="fr-FR" sz="1900" b="0" strike="noStrike" spc="-1" dirty="0">
                <a:solidFill>
                  <a:srgbClr val="333333"/>
                </a:solidFill>
                <a:latin typeface="Georgia"/>
                <a:ea typeface="DejaVu Sans"/>
              </a:rPr>
              <a:t>α (π</a:t>
            </a:r>
            <a:r>
              <a:rPr lang="fr-FR" sz="1900" b="0" strike="noStrike" spc="-1" dirty="0" err="1">
                <a:solidFill>
                  <a:srgbClr val="333333"/>
                </a:solidFill>
                <a:latin typeface="Georgia"/>
                <a:ea typeface="DejaVu Sans"/>
              </a:rPr>
              <a:t>ερισσότερο</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ή</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λιγότερο</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δομημένη</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ομάδ</a:t>
            </a:r>
            <a:r>
              <a:rPr lang="fr-FR" sz="1900" b="0" strike="noStrike" spc="-1" dirty="0">
                <a:solidFill>
                  <a:srgbClr val="333333"/>
                </a:solidFill>
                <a:latin typeface="Georgia"/>
                <a:ea typeface="DejaVu Sans"/>
              </a:rPr>
              <a:t>α </a:t>
            </a:r>
            <a:r>
              <a:rPr lang="fr-FR" sz="1900" b="0" strike="noStrike" spc="-1" dirty="0" err="1">
                <a:solidFill>
                  <a:srgbClr val="333333"/>
                </a:solidFill>
                <a:latin typeface="Georgia"/>
                <a:ea typeface="DejaVu Sans"/>
              </a:rPr>
              <a:t>δρώντων</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της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δημόσι</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κ</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ι</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ιδιωτικής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σφ</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ίρ</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ς</a:t>
            </a:r>
            <a:r>
              <a:rPr lang="fr-FR" sz="1900" b="0" strike="noStrike" spc="-1" dirty="0">
                <a:solidFill>
                  <a:srgbClr val="333333"/>
                </a:solidFill>
                <a:latin typeface="Georgia"/>
                <a:ea typeface="DejaVu Sans"/>
              </a:rPr>
              <a:t> π</a:t>
            </a:r>
            <a:r>
              <a:rPr lang="fr-FR" sz="1900" b="0" strike="noStrike" spc="-1" dirty="0" err="1">
                <a:solidFill>
                  <a:srgbClr val="333333"/>
                </a:solidFill>
                <a:latin typeface="Georgia"/>
                <a:ea typeface="DejaVu Sans"/>
              </a:rPr>
              <a:t>ου</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έχουν</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κοινά</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συμφέροντ</a:t>
            </a:r>
            <a:r>
              <a:rPr lang="fr-FR" sz="1900" b="0" strike="noStrike" spc="-1" dirty="0">
                <a:solidFill>
                  <a:srgbClr val="333333"/>
                </a:solidFill>
                <a:latin typeface="Georgia"/>
                <a:ea typeface="DejaVu Sans"/>
              </a:rPr>
              <a:t>α </a:t>
            </a:r>
            <a:r>
              <a:rPr lang="fr-FR" sz="1900" b="0" strike="noStrike" spc="-1" dirty="0" err="1">
                <a:solidFill>
                  <a:srgbClr val="333333"/>
                </a:solidFill>
                <a:latin typeface="Georgia"/>
                <a:ea typeface="DejaVu Sans"/>
              </a:rPr>
              <a:t>σ΄έν</a:t>
            </a:r>
            <a:r>
              <a:rPr lang="fr-FR" sz="1900" b="0" strike="noStrike" spc="-1" dirty="0">
                <a:solidFill>
                  <a:srgbClr val="333333"/>
                </a:solidFill>
                <a:latin typeface="Georgia"/>
                <a:ea typeface="DejaVu Sans"/>
              </a:rPr>
              <a:t>α </a:t>
            </a:r>
            <a:r>
              <a:rPr lang="fr-FR" sz="1900" b="0" strike="noStrike" spc="-1" dirty="0" err="1">
                <a:solidFill>
                  <a:srgbClr val="333333"/>
                </a:solidFill>
                <a:latin typeface="Georgia"/>
                <a:ea typeface="DejaVu Sans"/>
              </a:rPr>
              <a:t>συγκεκριμένο</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τομέ</a:t>
            </a:r>
            <a:r>
              <a:rPr lang="fr-FR" sz="1900" b="0" strike="noStrike" spc="-1" dirty="0">
                <a:solidFill>
                  <a:srgbClr val="333333"/>
                </a:solidFill>
                <a:latin typeface="Georgia"/>
                <a:ea typeface="DejaVu Sans"/>
              </a:rPr>
              <a:t>α π</a:t>
            </a:r>
            <a:r>
              <a:rPr lang="fr-FR" sz="1900" b="0" strike="noStrike" spc="-1" dirty="0" err="1">
                <a:solidFill>
                  <a:srgbClr val="333333"/>
                </a:solidFill>
                <a:latin typeface="Georgia"/>
                <a:ea typeface="DejaVu Sans"/>
              </a:rPr>
              <a:t>ολιτικής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κ</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ι</a:t>
            </a:r>
            <a:r>
              <a:rPr lang="fr-FR" sz="1900" b="0" strike="noStrike" spc="-1" dirty="0">
                <a:solidFill>
                  <a:srgbClr val="333333"/>
                </a:solidFill>
                <a:latin typeface="Georgia"/>
                <a:ea typeface="DejaVu Sans"/>
              </a:rPr>
              <a:t> α</a:t>
            </a:r>
            <a:r>
              <a:rPr lang="fr-FR" sz="1900" b="0" strike="noStrike" spc="-1" dirty="0" err="1">
                <a:solidFill>
                  <a:srgbClr val="333333"/>
                </a:solidFill>
                <a:latin typeface="Georgia"/>
                <a:ea typeface="DejaVu Sans"/>
              </a:rPr>
              <a:t>σκούν</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ουσι</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στική</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ε</a:t>
            </a:r>
            <a:r>
              <a:rPr lang="fr-FR" sz="1900" b="0" strike="noStrike" spc="-1" dirty="0">
                <a:solidFill>
                  <a:srgbClr val="333333"/>
                </a:solidFill>
                <a:latin typeface="Georgia"/>
                <a:ea typeface="DejaVu Sans"/>
              </a:rPr>
              <a:t>π</a:t>
            </a:r>
            <a:r>
              <a:rPr lang="fr-FR" sz="1900" b="0" strike="noStrike" spc="-1" dirty="0" err="1">
                <a:solidFill>
                  <a:srgbClr val="333333"/>
                </a:solidFill>
                <a:latin typeface="Georgia"/>
                <a:ea typeface="DejaVu Sans"/>
              </a:rPr>
              <a:t>ιρροή</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στις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εκροές</a:t>
            </a:r>
            <a:r>
              <a:rPr lang="fr-FR" sz="1900" b="0" strike="noStrike" spc="-1" dirty="0">
                <a:solidFill>
                  <a:srgbClr val="333333"/>
                </a:solidFill>
                <a:latin typeface="Georgia"/>
                <a:ea typeface="DejaVu Sans"/>
              </a:rPr>
              <a:t> π</a:t>
            </a:r>
            <a:r>
              <a:rPr lang="fr-FR" sz="1900" b="0" strike="noStrike" spc="-1" dirty="0" err="1">
                <a:solidFill>
                  <a:srgbClr val="333333"/>
                </a:solidFill>
                <a:latin typeface="Georgia"/>
                <a:ea typeface="DejaVu Sans"/>
              </a:rPr>
              <a:t>ολιτικής</a:t>
            </a:r>
            <a:r>
              <a:rPr lang="fr-FR" sz="1900" b="0" strike="noStrike" spc="-1" dirty="0">
                <a:solidFill>
                  <a:srgbClr val="333333"/>
                </a:solidFill>
                <a:latin typeface="Georgia"/>
                <a:ea typeface="DejaVu Sans"/>
              </a:rPr>
              <a:t> (</a:t>
            </a:r>
            <a:r>
              <a:rPr lang="fr-FR" sz="1900" b="0" i="1" strike="noStrike" spc="-1" dirty="0" err="1">
                <a:solidFill>
                  <a:srgbClr val="333333"/>
                </a:solidFill>
                <a:latin typeface="Georgia"/>
                <a:ea typeface="DejaVu Sans"/>
              </a:rPr>
              <a:t>policy</a:t>
            </a:r>
            <a:r>
              <a:rPr lang="fr-FR" sz="1900" b="0" i="1" strike="noStrike" spc="-1" dirty="0">
                <a:solidFill>
                  <a:srgbClr val="333333"/>
                </a:solidFill>
                <a:latin typeface="Georgia"/>
                <a:ea typeface="DejaVu Sans"/>
              </a:rPr>
              <a:t> </a:t>
            </a:r>
            <a:r>
              <a:rPr lang="fr-FR" sz="1900" b="0" i="1" strike="noStrike" spc="-1" dirty="0" err="1">
                <a:solidFill>
                  <a:srgbClr val="333333"/>
                </a:solidFill>
                <a:latin typeface="Georgia"/>
                <a:ea typeface="DejaVu Sans"/>
              </a:rPr>
              <a:t>outcomes</a:t>
            </a:r>
            <a:r>
              <a:rPr lang="fr-FR" sz="1900" b="0" strike="noStrike" spc="-1" dirty="0">
                <a:solidFill>
                  <a:srgbClr val="333333"/>
                </a:solidFill>
                <a:latin typeface="Georgia"/>
                <a:ea typeface="DejaVu Sans"/>
              </a:rPr>
              <a:t>).</a:t>
            </a:r>
            <a:endParaRPr lang="fr-FR" sz="1900" b="0" strike="noStrike" spc="-1" dirty="0">
              <a:latin typeface="Arial"/>
            </a:endParaRPr>
          </a:p>
          <a:p>
            <a:pPr marL="469800" indent="-469440">
              <a:lnSpc>
                <a:spcPct val="80000"/>
              </a:lnSpc>
              <a:spcBef>
                <a:spcPts val="349"/>
              </a:spcBef>
            </a:pPr>
            <a:endParaRPr lang="fr-FR" sz="1900" b="0" strike="noStrike" spc="-1" dirty="0">
              <a:latin typeface="Arial"/>
            </a:endParaRPr>
          </a:p>
          <a:p>
            <a:pPr marL="469800" indent="-469440">
              <a:lnSpc>
                <a:spcPct val="80000"/>
              </a:lnSpc>
              <a:spcBef>
                <a:spcPts val="422"/>
              </a:spcBef>
            </a:pPr>
            <a:r>
              <a:rPr lang="fr-FR" sz="1700" b="1" strike="noStrike" spc="-1" dirty="0" err="1">
                <a:solidFill>
                  <a:srgbClr val="003366"/>
                </a:solidFill>
                <a:latin typeface="Georgia"/>
                <a:ea typeface="DejaVu Sans"/>
              </a:rPr>
              <a:t>Έν</a:t>
            </a:r>
            <a:r>
              <a:rPr lang="fr-FR" sz="1700" b="1" strike="noStrike" spc="-1" dirty="0">
                <a:solidFill>
                  <a:srgbClr val="003366"/>
                </a:solidFill>
                <a:latin typeface="Georgia"/>
                <a:ea typeface="DejaVu Sans"/>
              </a:rPr>
              <a:t>α </a:t>
            </a:r>
            <a:r>
              <a:rPr lang="fr-FR" sz="1700" b="1" strike="noStrike" spc="-1" dirty="0" err="1">
                <a:solidFill>
                  <a:srgbClr val="003366"/>
                </a:solidFill>
                <a:latin typeface="Georgia"/>
                <a:ea typeface="DejaVu Sans"/>
              </a:rPr>
              <a:t>χρήσιμο</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εργ</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λείο</a:t>
            </a:r>
            <a:r>
              <a:rPr lang="fr-FR" sz="1700" b="1" strike="noStrike" spc="-1" dirty="0">
                <a:solidFill>
                  <a:srgbClr val="003366"/>
                </a:solidFill>
                <a:latin typeface="Georgia"/>
                <a:ea typeface="DejaVu Sans"/>
              </a:rPr>
              <a:t> α</a:t>
            </a:r>
            <a:r>
              <a:rPr lang="fr-FR" sz="1700" b="1" strike="noStrike" spc="-1" dirty="0" err="1">
                <a:solidFill>
                  <a:srgbClr val="003366"/>
                </a:solidFill>
                <a:latin typeface="Georgia"/>
                <a:ea typeface="DejaVu Sans"/>
              </a:rPr>
              <a:t>νάλυσης</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των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σχέσεων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μετ</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ξύ</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κυ</a:t>
            </a:r>
            <a:r>
              <a:rPr lang="fr-FR" sz="1700" b="1" strike="noStrike" spc="-1" dirty="0">
                <a:solidFill>
                  <a:srgbClr val="003366"/>
                </a:solidFill>
                <a:latin typeface="Georgia"/>
                <a:ea typeface="DejaVu Sans"/>
              </a:rPr>
              <a:t>β</a:t>
            </a:r>
            <a:r>
              <a:rPr lang="fr-FR" sz="1700" b="1" strike="noStrike" spc="-1" dirty="0" err="1">
                <a:solidFill>
                  <a:srgbClr val="003366"/>
                </a:solidFill>
                <a:latin typeface="Georgia"/>
                <a:ea typeface="DejaVu Sans"/>
              </a:rPr>
              <a:t>ερνητικών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δρώντων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ε</a:t>
            </a:r>
            <a:r>
              <a:rPr lang="fr-FR" sz="1700" b="1" strike="noStrike" spc="-1" dirty="0">
                <a:solidFill>
                  <a:srgbClr val="003366"/>
                </a:solidFill>
                <a:latin typeface="Georgia"/>
                <a:ea typeface="DejaVu Sans"/>
              </a:rPr>
              <a:t>π</a:t>
            </a:r>
            <a:r>
              <a:rPr lang="fr-FR" sz="1700" b="1" strike="noStrike" spc="-1" dirty="0" err="1">
                <a:solidFill>
                  <a:srgbClr val="003366"/>
                </a:solidFill>
                <a:latin typeface="Georgia"/>
                <a:ea typeface="DejaVu Sans"/>
              </a:rPr>
              <a:t>ι</a:t>
            </a:r>
            <a:r>
              <a:rPr lang="fr-FR" sz="1700" b="1" strike="noStrike" spc="-1" dirty="0">
                <a:solidFill>
                  <a:srgbClr val="003366"/>
                </a:solidFill>
                <a:latin typeface="Georgia"/>
                <a:ea typeface="DejaVu Sans"/>
              </a:rPr>
              <a:t>π</a:t>
            </a:r>
            <a:r>
              <a:rPr lang="fr-FR" sz="1700" b="1" strike="noStrike" spc="-1" dirty="0" err="1">
                <a:solidFill>
                  <a:srgbClr val="003366"/>
                </a:solidFill>
                <a:latin typeface="Georgia"/>
                <a:ea typeface="DejaVu Sans"/>
              </a:rPr>
              <a:t>έδων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δι</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κυ</a:t>
            </a:r>
            <a:r>
              <a:rPr lang="fr-FR" sz="1700" b="1" strike="noStrike" spc="-1" dirty="0">
                <a:solidFill>
                  <a:srgbClr val="003366"/>
                </a:solidFill>
                <a:latin typeface="Georgia"/>
                <a:ea typeface="DejaVu Sans"/>
              </a:rPr>
              <a:t>β</a:t>
            </a:r>
            <a:r>
              <a:rPr lang="fr-FR" sz="1700" b="1" strike="noStrike" spc="-1" dirty="0" err="1">
                <a:solidFill>
                  <a:srgbClr val="003366"/>
                </a:solidFill>
                <a:latin typeface="Georgia"/>
                <a:ea typeface="DejaVu Sans"/>
              </a:rPr>
              <a:t>έρνησης</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κ</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ι</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μετ</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ξύ</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κυ</a:t>
            </a:r>
            <a:r>
              <a:rPr lang="fr-FR" sz="1700" b="1" strike="noStrike" spc="-1" dirty="0">
                <a:solidFill>
                  <a:srgbClr val="003366"/>
                </a:solidFill>
                <a:latin typeface="Georgia"/>
                <a:ea typeface="DejaVu Sans"/>
              </a:rPr>
              <a:t>β</a:t>
            </a:r>
            <a:r>
              <a:rPr lang="fr-FR" sz="1700" b="1" strike="noStrike" spc="-1" dirty="0" err="1">
                <a:solidFill>
                  <a:srgbClr val="003366"/>
                </a:solidFill>
                <a:latin typeface="Georgia"/>
                <a:ea typeface="DejaVu Sans"/>
              </a:rPr>
              <a:t>ερνήσεων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κ</a:t>
            </a:r>
            <a:r>
              <a:rPr lang="fr-FR" sz="1700" b="1" strike="noStrike" spc="-1" dirty="0">
                <a:solidFill>
                  <a:srgbClr val="003366"/>
                </a:solidFill>
                <a:latin typeface="Georgia"/>
                <a:ea typeface="DejaVu Sans"/>
              </a:rPr>
              <a:t>α</a:t>
            </a:r>
            <a:r>
              <a:rPr lang="fr-FR" sz="1700" b="1" strike="noStrike" spc="-1" dirty="0" err="1">
                <a:solidFill>
                  <a:srgbClr val="003366"/>
                </a:solidFill>
                <a:latin typeface="Georgia"/>
                <a:ea typeface="DejaVu Sans"/>
              </a:rPr>
              <a:t>ι</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ομάδων</a:t>
            </a:r>
            <a:r>
              <a:rPr lang="fr-FR" sz="1700" b="1" strike="noStrike" spc="-1" dirty="0">
                <a:solidFill>
                  <a:srgbClr val="003366"/>
                </a:solidFill>
                <a:latin typeface="Georgia"/>
                <a:ea typeface="DejaVu Sans"/>
              </a:rPr>
              <a:t> </a:t>
            </a:r>
            <a:r>
              <a:rPr lang="fr-FR" sz="1700" b="1" strike="noStrike" spc="-1" dirty="0" err="1">
                <a:solidFill>
                  <a:srgbClr val="003366"/>
                </a:solidFill>
                <a:latin typeface="Georgia"/>
                <a:ea typeface="DejaVu Sans"/>
              </a:rPr>
              <a:t>συμφερόντων</a:t>
            </a:r>
            <a:endParaRPr lang="fr-FR" sz="1700" b="0" strike="noStrike" spc="-1" dirty="0">
              <a:latin typeface="Arial"/>
            </a:endParaRPr>
          </a:p>
          <a:p>
            <a:pPr marL="469800" indent="-469440">
              <a:lnSpc>
                <a:spcPct val="80000"/>
              </a:lnSpc>
              <a:spcBef>
                <a:spcPts val="422"/>
              </a:spcBef>
            </a:pPr>
            <a:endParaRPr lang="fr-FR" sz="1700" b="0" strike="noStrike" spc="-1" dirty="0">
              <a:latin typeface="Arial"/>
            </a:endParaRPr>
          </a:p>
          <a:p>
            <a:pPr marL="432000" indent="-323640">
              <a:lnSpc>
                <a:spcPct val="80000"/>
              </a:lnSpc>
              <a:spcBef>
                <a:spcPts val="473"/>
              </a:spcBef>
              <a:buClr>
                <a:srgbClr val="333333"/>
              </a:buClr>
              <a:buSzPct val="45000"/>
              <a:buFont typeface="Wingdings" charset="2"/>
              <a:buChar char=""/>
            </a:pPr>
            <a:r>
              <a:rPr lang="fr-FR" sz="1900" b="0" strike="noStrike" spc="-1" dirty="0" err="1">
                <a:solidFill>
                  <a:srgbClr val="333333"/>
                </a:solidFill>
                <a:latin typeface="Georgia"/>
                <a:ea typeface="DejaVu Sans"/>
              </a:rPr>
              <a:t>Σχέση</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δι</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δρ</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στική</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κ</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ι</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κυρίως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συμ</a:t>
            </a:r>
            <a:r>
              <a:rPr lang="fr-FR" sz="1900" b="0" strike="noStrike" spc="-1" dirty="0">
                <a:solidFill>
                  <a:srgbClr val="333333"/>
                </a:solidFill>
                <a:latin typeface="Georgia"/>
                <a:ea typeface="DejaVu Sans"/>
              </a:rPr>
              <a:t>β</a:t>
            </a:r>
            <a:r>
              <a:rPr lang="fr-FR" sz="1900" b="0" strike="noStrike" spc="-1" dirty="0" err="1">
                <a:solidFill>
                  <a:srgbClr val="333333"/>
                </a:solidFill>
                <a:latin typeface="Georgia"/>
                <a:ea typeface="DejaVu Sans"/>
              </a:rPr>
              <a:t>ουλευτική</a:t>
            </a:r>
            <a:r>
              <a:rPr lang="fr-FR" sz="1900" b="0" strike="noStrike" spc="-1" dirty="0">
                <a:solidFill>
                  <a:srgbClr val="333333"/>
                </a:solidFill>
                <a:latin typeface="Georgia"/>
                <a:ea typeface="DejaVu Sans"/>
              </a:rPr>
              <a:t> </a:t>
            </a:r>
            <a:endParaRPr lang="fr-FR" sz="1900" b="0" strike="noStrike" spc="-1" dirty="0">
              <a:latin typeface="Arial"/>
            </a:endParaRPr>
          </a:p>
          <a:p>
            <a:pPr marL="432000" indent="-323640">
              <a:lnSpc>
                <a:spcPct val="80000"/>
              </a:lnSpc>
              <a:spcBef>
                <a:spcPts val="473"/>
              </a:spcBef>
              <a:buClr>
                <a:srgbClr val="333333"/>
              </a:buClr>
              <a:buSzPct val="45000"/>
              <a:buFont typeface="Wingdings" charset="2"/>
              <a:buChar char=""/>
            </a:pPr>
            <a:r>
              <a:rPr lang="fr-FR" sz="1900" b="0" strike="noStrike" spc="-1" dirty="0" err="1">
                <a:solidFill>
                  <a:srgbClr val="333333"/>
                </a:solidFill>
                <a:latin typeface="Georgia"/>
                <a:ea typeface="DejaVu Sans"/>
              </a:rPr>
              <a:t>Στόχος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της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σχέσης</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είν</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ι</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η</a:t>
            </a:r>
            <a:r>
              <a:rPr lang="fr-FR" sz="1900" b="0" strike="noStrike" spc="-1" dirty="0">
                <a:solidFill>
                  <a:srgbClr val="333333"/>
                </a:solidFill>
                <a:latin typeface="Georgia"/>
                <a:ea typeface="DejaVu Sans"/>
              </a:rPr>
              <a:t> </a:t>
            </a:r>
            <a:r>
              <a:rPr lang="fr-FR" sz="1900" b="1" strike="noStrike" spc="-1" dirty="0">
                <a:solidFill>
                  <a:srgbClr val="333333"/>
                </a:solidFill>
                <a:latin typeface="Georgia"/>
                <a:ea typeface="DejaVu Sans"/>
              </a:rPr>
              <a:t>α</a:t>
            </a:r>
            <a:r>
              <a:rPr lang="fr-FR" sz="1900" b="1" strike="noStrike" spc="-1" dirty="0" err="1">
                <a:solidFill>
                  <a:srgbClr val="333333"/>
                </a:solidFill>
                <a:latin typeface="Georgia"/>
                <a:ea typeface="DejaVu Sans"/>
              </a:rPr>
              <a:t>ντ</a:t>
            </a:r>
            <a:r>
              <a:rPr lang="fr-FR" sz="1900" b="1" strike="noStrike" spc="-1" dirty="0">
                <a:solidFill>
                  <a:srgbClr val="333333"/>
                </a:solidFill>
                <a:latin typeface="Georgia"/>
                <a:ea typeface="DejaVu Sans"/>
              </a:rPr>
              <a:t>α</a:t>
            </a:r>
            <a:r>
              <a:rPr lang="fr-FR" sz="1900" b="1" strike="noStrike" spc="-1" dirty="0" err="1">
                <a:solidFill>
                  <a:srgbClr val="333333"/>
                </a:solidFill>
                <a:latin typeface="Georgia"/>
                <a:ea typeface="DejaVu Sans"/>
              </a:rPr>
              <a:t>λλ</a:t>
            </a:r>
            <a:r>
              <a:rPr lang="fr-FR" sz="1900" b="1" strike="noStrike" spc="-1" dirty="0">
                <a:solidFill>
                  <a:srgbClr val="333333"/>
                </a:solidFill>
                <a:latin typeface="Georgia"/>
                <a:ea typeface="DejaVu Sans"/>
              </a:rPr>
              <a:t>α</a:t>
            </a:r>
            <a:r>
              <a:rPr lang="fr-FR" sz="1900" b="1" strike="noStrike" spc="-1" dirty="0" err="1">
                <a:solidFill>
                  <a:srgbClr val="333333"/>
                </a:solidFill>
                <a:latin typeface="Georgia"/>
                <a:ea typeface="DejaVu Sans"/>
              </a:rPr>
              <a:t>γή</a:t>
            </a:r>
            <a:r>
              <a:rPr lang="fr-FR" sz="1900" b="1" strike="noStrike" spc="-1" dirty="0">
                <a:solidFill>
                  <a:srgbClr val="333333"/>
                </a:solidFill>
                <a:latin typeface="Georgia"/>
                <a:ea typeface="DejaVu Sans"/>
              </a:rPr>
              <a:t> π</a:t>
            </a:r>
            <a:r>
              <a:rPr lang="fr-FR" sz="1900" b="1" strike="noStrike" spc="-1" dirty="0" err="1">
                <a:solidFill>
                  <a:srgbClr val="333333"/>
                </a:solidFill>
                <a:latin typeface="Georgia"/>
                <a:ea typeface="DejaVu Sans"/>
              </a:rPr>
              <a:t>όρων</a:t>
            </a:r>
            <a:r>
              <a:rPr lang="fr-FR" sz="1900" b="1"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μετ</a:t>
            </a:r>
            <a:r>
              <a:rPr lang="fr-FR" sz="1900" b="0" strike="noStrike" spc="-1" dirty="0">
                <a:solidFill>
                  <a:srgbClr val="333333"/>
                </a:solidFill>
                <a:latin typeface="Georgia"/>
                <a:ea typeface="DejaVu Sans"/>
              </a:rPr>
              <a:t>α</a:t>
            </a:r>
            <a:r>
              <a:rPr lang="fr-FR" sz="1900" b="0" strike="noStrike" spc="-1" dirty="0" err="1">
                <a:solidFill>
                  <a:srgbClr val="333333"/>
                </a:solidFill>
                <a:latin typeface="Georgia"/>
                <a:ea typeface="DejaVu Sans"/>
              </a:rPr>
              <a:t>ξύ</a:t>
            </a:r>
            <a:r>
              <a:rPr lang="fr-FR" sz="1900" b="0" strike="noStrike" spc="-1" dirty="0">
                <a:solidFill>
                  <a:srgbClr val="333333"/>
                </a:solidFill>
                <a:latin typeface="Georgia"/>
                <a:ea typeface="DejaVu Sans"/>
              </a:rPr>
              <a:t> </a:t>
            </a:r>
            <a:r>
              <a:rPr lang="fr-FR" sz="1900" b="0" strike="noStrike" spc="-1" dirty="0" err="1">
                <a:solidFill>
                  <a:srgbClr val="333333"/>
                </a:solidFill>
                <a:latin typeface="Georgia"/>
                <a:ea typeface="DejaVu Sans"/>
              </a:rPr>
              <a:t>δρώντων</a:t>
            </a:r>
            <a:endParaRPr lang="fr-FR" sz="1900" b="0" strike="noStrike" spc="-1" dirty="0">
              <a:latin typeface="Arial"/>
            </a:endParaRPr>
          </a:p>
          <a:p>
            <a:pPr marL="432000" indent="-323640">
              <a:lnSpc>
                <a:spcPct val="80000"/>
              </a:lnSpc>
              <a:spcBef>
                <a:spcPts val="473"/>
              </a:spcBef>
              <a:buClr>
                <a:srgbClr val="333333"/>
              </a:buClr>
              <a:buSzPct val="45000"/>
              <a:buFont typeface="Wingdings" charset="2"/>
              <a:buChar char=""/>
            </a:pPr>
            <a:r>
              <a:rPr lang="fr-FR" sz="1900" b="0" strike="noStrike" spc="-1" dirty="0" err="1">
                <a:solidFill>
                  <a:srgbClr val="333333"/>
                </a:solidFill>
                <a:latin typeface="Georgia"/>
                <a:ea typeface="DejaVu Sans"/>
              </a:rPr>
              <a:t>Σχέσεις</a:t>
            </a:r>
            <a:r>
              <a:rPr lang="fr-FR" sz="1900" b="0" strike="noStrike" spc="-1" dirty="0">
                <a:solidFill>
                  <a:srgbClr val="333333"/>
                </a:solidFill>
                <a:latin typeface="Georgia"/>
                <a:ea typeface="DejaVu Sans"/>
              </a:rPr>
              <a:t> </a:t>
            </a:r>
            <a:r>
              <a:rPr lang="fr-FR" sz="1900" b="1" strike="noStrike" spc="-1" dirty="0" err="1">
                <a:solidFill>
                  <a:srgbClr val="333333"/>
                </a:solidFill>
                <a:latin typeface="Georgia"/>
                <a:ea typeface="DejaVu Sans"/>
              </a:rPr>
              <a:t>δι</a:t>
            </a:r>
            <a:r>
              <a:rPr lang="fr-FR" sz="1900" b="1" strike="noStrike" spc="-1" dirty="0">
                <a:solidFill>
                  <a:srgbClr val="333333"/>
                </a:solidFill>
                <a:latin typeface="Georgia"/>
                <a:ea typeface="DejaVu Sans"/>
              </a:rPr>
              <a:t>α</a:t>
            </a:r>
            <a:r>
              <a:rPr lang="fr-FR" sz="1900" b="1" strike="noStrike" spc="-1" dirty="0" err="1">
                <a:solidFill>
                  <a:srgbClr val="333333"/>
                </a:solidFill>
                <a:latin typeface="Georgia"/>
                <a:ea typeface="DejaVu Sans"/>
              </a:rPr>
              <a:t>φορο</a:t>
            </a:r>
            <a:r>
              <a:rPr lang="fr-FR" sz="1900" b="1" strike="noStrike" spc="-1" dirty="0">
                <a:solidFill>
                  <a:srgbClr val="333333"/>
                </a:solidFill>
                <a:latin typeface="Georgia"/>
                <a:ea typeface="DejaVu Sans"/>
              </a:rPr>
              <a:t>π</a:t>
            </a:r>
            <a:r>
              <a:rPr lang="fr-FR" sz="1900" b="1" strike="noStrike" spc="-1" dirty="0" err="1">
                <a:solidFill>
                  <a:srgbClr val="333333"/>
                </a:solidFill>
                <a:latin typeface="Georgia"/>
                <a:ea typeface="DejaVu Sans"/>
              </a:rPr>
              <a:t>οιημένης</a:t>
            </a:r>
            <a:r>
              <a:rPr lang="fr-FR" sz="1900" b="1" strike="noStrike" spc="-1" dirty="0">
                <a:solidFill>
                  <a:srgbClr val="333333"/>
                </a:solidFill>
                <a:latin typeface="Georgia"/>
                <a:ea typeface="DejaVu Sans"/>
              </a:rPr>
              <a:t> α</a:t>
            </a:r>
            <a:r>
              <a:rPr lang="fr-FR" sz="1900" b="1" strike="noStrike" spc="-1" dirty="0" err="1">
                <a:solidFill>
                  <a:srgbClr val="333333"/>
                </a:solidFill>
                <a:latin typeface="Georgia"/>
                <a:ea typeface="DejaVu Sans"/>
              </a:rPr>
              <a:t>λληλεξάρτησης</a:t>
            </a:r>
            <a:r>
              <a:rPr lang="fr-FR" sz="1900" b="1" strike="noStrike" spc="-1" dirty="0">
                <a:solidFill>
                  <a:srgbClr val="333333"/>
                </a:solidFill>
                <a:latin typeface="Georgia"/>
                <a:ea typeface="DejaVu Sans"/>
              </a:rPr>
              <a:t> </a:t>
            </a:r>
            <a:endParaRPr lang="el-GR" sz="1900" b="1" strike="noStrike" spc="-1" dirty="0">
              <a:solidFill>
                <a:srgbClr val="333333"/>
              </a:solidFill>
              <a:latin typeface="Georgia"/>
              <a:ea typeface="DejaVu Sans"/>
            </a:endParaRPr>
          </a:p>
          <a:p>
            <a:pPr marL="432000" indent="-323640">
              <a:lnSpc>
                <a:spcPct val="80000"/>
              </a:lnSpc>
              <a:spcBef>
                <a:spcPts val="473"/>
              </a:spcBef>
              <a:buClr>
                <a:srgbClr val="333333"/>
              </a:buClr>
              <a:buSzPct val="45000"/>
              <a:buFont typeface="Wingdings" charset="2"/>
              <a:buChar char=""/>
            </a:pPr>
            <a:endParaRPr lang="fr-FR" sz="1900" b="0" strike="noStrike" spc="-1" dirty="0">
              <a:latin typeface="Arial"/>
            </a:endParaRPr>
          </a:p>
          <a:p>
            <a:pPr>
              <a:lnSpc>
                <a:spcPct val="80000"/>
              </a:lnSpc>
              <a:spcBef>
                <a:spcPts val="473"/>
              </a:spcBef>
            </a:pPr>
            <a:endParaRPr lang="fr-FR" sz="19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609480" y="367560"/>
            <a:ext cx="1097208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nSpc>
                <a:spcPct val="100000"/>
              </a:lnSpc>
            </a:pPr>
            <a:r>
              <a:rPr lang="fr-FR" sz="2400" b="1" strike="noStrike" spc="-1">
                <a:solidFill>
                  <a:srgbClr val="000000"/>
                </a:solidFill>
                <a:latin typeface="Georgia"/>
                <a:ea typeface="DejaVu Sans"/>
              </a:rPr>
              <a:t>Η αρχή της καινοτομίας VS η αρχή της προφύλαξης</a:t>
            </a:r>
            <a:endParaRPr lang="fr-FR" sz="2400" b="0" strike="noStrike" spc="-1">
              <a:latin typeface="Arial"/>
            </a:endParaRPr>
          </a:p>
        </p:txBody>
      </p:sp>
      <p:sp>
        <p:nvSpPr>
          <p:cNvPr id="122" name="CustomShape 2"/>
          <p:cNvSpPr/>
          <p:nvPr/>
        </p:nvSpPr>
        <p:spPr>
          <a:xfrm>
            <a:off x="506520" y="942480"/>
            <a:ext cx="11820600" cy="568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300"/>
              </a:spcBef>
            </a:pPr>
            <a:r>
              <a:rPr lang="fr-FR" sz="1600" b="0" strike="noStrike" spc="-1" dirty="0" err="1">
                <a:solidFill>
                  <a:srgbClr val="000000"/>
                </a:solidFill>
                <a:latin typeface="Georgia"/>
                <a:ea typeface="DejaVu Sans"/>
              </a:rPr>
              <a:t>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στρ</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τηγική</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των</a:t>
            </a:r>
            <a:r>
              <a:rPr lang="fr-FR" sz="1600" b="0" strike="noStrike" spc="-1" dirty="0">
                <a:solidFill>
                  <a:srgbClr val="000000"/>
                </a:solidFill>
                <a:latin typeface="Georgia"/>
                <a:ea typeface="DejaVu Sans"/>
              </a:rPr>
              <a:t> lobbies </a:t>
            </a:r>
            <a:r>
              <a:rPr lang="fr-FR" sz="1600" b="0" strike="noStrike" spc="-1" dirty="0" err="1">
                <a:solidFill>
                  <a:srgbClr val="000000"/>
                </a:solidFill>
                <a:latin typeface="Georgia"/>
                <a:ea typeface="DejaVu Sans"/>
              </a:rPr>
              <a:t>ν</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δι</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μορφώνετ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εκ</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νέου</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το</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εδίο</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ολιτικής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με</a:t>
            </a:r>
            <a:r>
              <a:rPr lang="fr-FR" sz="1600" b="0"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ετ</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ιρικές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λέξεις-κλειδιά</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ό</a:t>
            </a:r>
            <a:r>
              <a:rPr lang="fr-FR" sz="1600" b="1" strike="noStrike" spc="-1" dirty="0">
                <a:solidFill>
                  <a:srgbClr val="000000"/>
                </a:solidFill>
                <a:latin typeface="Georgia"/>
                <a:ea typeface="DejaVu Sans"/>
              </a:rPr>
              <a:t>π</a:t>
            </a:r>
            <a:r>
              <a:rPr lang="fr-FR" sz="1600" b="1" strike="noStrike" spc="-1" dirty="0" err="1">
                <a:solidFill>
                  <a:srgbClr val="000000"/>
                </a:solidFill>
                <a:latin typeface="Georgia"/>
                <a:ea typeface="DejaVu Sans"/>
              </a:rPr>
              <a:t>ως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ινοτομί</a:t>
            </a:r>
            <a:r>
              <a:rPr lang="fr-FR" sz="1600" b="1" strike="noStrike" spc="-1" dirty="0">
                <a:solidFill>
                  <a:srgbClr val="000000"/>
                </a:solidFill>
                <a:latin typeface="Georgia"/>
                <a:ea typeface="DejaVu Sans"/>
              </a:rPr>
              <a:t>α» (</a:t>
            </a:r>
            <a:r>
              <a:rPr lang="fr-FR" sz="1600" b="1" i="1" strike="noStrike" spc="-1" dirty="0">
                <a:solidFill>
                  <a:srgbClr val="000000"/>
                </a:solidFill>
                <a:latin typeface="Georgia"/>
                <a:ea typeface="DejaVu Sans"/>
              </a:rPr>
              <a:t>innovation</a:t>
            </a:r>
            <a:r>
              <a:rPr lang="fr-FR" sz="1600" b="1" strike="noStrike" spc="-1" dirty="0">
                <a:solidFill>
                  <a:srgbClr val="000000"/>
                </a:solidFill>
                <a:latin typeface="Georgia"/>
                <a:ea typeface="DejaVu Sans"/>
              </a:rPr>
              <a:t>), «α</a:t>
            </a:r>
            <a:r>
              <a:rPr lang="fr-FR" sz="1600" b="1" strike="noStrike" spc="-1" dirty="0" err="1">
                <a:solidFill>
                  <a:srgbClr val="000000"/>
                </a:solidFill>
                <a:latin typeface="Georgia"/>
                <a:ea typeface="DejaVu Sans"/>
              </a:rPr>
              <a:t>ντ</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γωνιστικότητ</a:t>
            </a:r>
            <a:r>
              <a:rPr lang="fr-FR" sz="1600" b="1" strike="noStrike" spc="-1" dirty="0">
                <a:solidFill>
                  <a:srgbClr val="000000"/>
                </a:solidFill>
                <a:latin typeface="Georgia"/>
                <a:ea typeface="DejaVu Sans"/>
              </a:rPr>
              <a:t>α», «β</a:t>
            </a:r>
            <a:r>
              <a:rPr lang="fr-FR" sz="1600" b="1" strike="noStrike" spc="-1" dirty="0" err="1">
                <a:solidFill>
                  <a:srgbClr val="000000"/>
                </a:solidFill>
                <a:latin typeface="Georgia"/>
                <a:ea typeface="DejaVu Sans"/>
              </a:rPr>
              <a:t>ελτίωση</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της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νομοθεσί</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ς</a:t>
            </a:r>
            <a:r>
              <a:rPr lang="fr-FR" sz="1600" b="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better</a:t>
            </a:r>
            <a:r>
              <a:rPr lang="fr-FR" sz="1600" b="1"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regulation</a:t>
            </a:r>
            <a:r>
              <a:rPr lang="fr-FR" sz="1600" b="1"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ενώ</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υ</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ονομεύοντ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οι</a:t>
            </a:r>
            <a:r>
              <a:rPr lang="fr-FR" sz="1600" b="0" strike="noStrike" spc="-1" dirty="0">
                <a:solidFill>
                  <a:srgbClr val="000000"/>
                </a:solidFill>
                <a:latin typeface="Georgia"/>
                <a:ea typeface="DejaVu Sans"/>
              </a:rPr>
              <a:t> α</a:t>
            </a:r>
            <a:r>
              <a:rPr lang="fr-FR" sz="1600" b="0" strike="noStrike" spc="-1" dirty="0" err="1">
                <a:solidFill>
                  <a:srgbClr val="000000"/>
                </a:solidFill>
                <a:latin typeface="Georgia"/>
                <a:ea typeface="DejaVu Sans"/>
              </a:rPr>
              <a:t>ντίθετες</a:t>
            </a:r>
            <a:r>
              <a:rPr lang="fr-FR" sz="1600" b="0" strike="noStrike" spc="-1" dirty="0">
                <a:solidFill>
                  <a:srgbClr val="000000"/>
                </a:solidFill>
                <a:latin typeface="Georgia"/>
                <a:ea typeface="DejaVu Sans"/>
              </a:rPr>
              <a:t> απα</a:t>
            </a:r>
            <a:r>
              <a:rPr lang="fr-FR" sz="1600" b="0" strike="noStrike" spc="-1" dirty="0" err="1">
                <a:solidFill>
                  <a:srgbClr val="000000"/>
                </a:solidFill>
                <a:latin typeface="Georgia"/>
                <a:ea typeface="DejaVu Sans"/>
              </a:rPr>
              <a:t>ιτήσεις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γι</a:t>
            </a:r>
            <a:r>
              <a:rPr lang="fr-FR" sz="1600" b="0" strike="noStrike" spc="-1" dirty="0">
                <a:solidFill>
                  <a:srgbClr val="000000"/>
                </a:solidFill>
                <a:latin typeface="Georgia"/>
                <a:ea typeface="DejaVu Sans"/>
              </a:rPr>
              <a:t>α α</a:t>
            </a:r>
            <a:r>
              <a:rPr lang="fr-FR" sz="1600" b="0" strike="noStrike" spc="-1" dirty="0" err="1">
                <a:solidFill>
                  <a:srgbClr val="000000"/>
                </a:solidFill>
                <a:latin typeface="Georgia"/>
                <a:ea typeface="DejaVu Sans"/>
              </a:rPr>
              <a:t>σφάλει</a:t>
            </a:r>
            <a:r>
              <a:rPr lang="fr-FR" sz="1600" b="0" strike="noStrike" spc="-1" dirty="0">
                <a:solidFill>
                  <a:srgbClr val="000000"/>
                </a:solidFill>
                <a:latin typeface="Georgia"/>
                <a:ea typeface="DejaVu Sans"/>
              </a:rPr>
              <a:t>α, π</a:t>
            </a:r>
            <a:r>
              <a:rPr lang="fr-FR" sz="1600" b="0" strike="noStrike" spc="-1" dirty="0" err="1">
                <a:solidFill>
                  <a:srgbClr val="000000"/>
                </a:solidFill>
                <a:latin typeface="Georgia"/>
                <a:ea typeface="DejaVu Sans"/>
              </a:rPr>
              <a:t>ροστ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σί</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των</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ροσω</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ικών</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δεδομένων</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δικ</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ιοσύνη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ή</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ροστ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σί</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του</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ερι</a:t>
            </a:r>
            <a:r>
              <a:rPr lang="fr-FR" sz="1600" b="0" strike="noStrike" spc="-1" dirty="0">
                <a:solidFill>
                  <a:srgbClr val="000000"/>
                </a:solidFill>
                <a:latin typeface="Georgia"/>
                <a:ea typeface="DejaVu Sans"/>
              </a:rPr>
              <a:t>β</a:t>
            </a:r>
            <a:r>
              <a:rPr lang="fr-FR" sz="1600" b="0" strike="noStrike" spc="-1" dirty="0" err="1">
                <a:solidFill>
                  <a:srgbClr val="000000"/>
                </a:solidFill>
                <a:latin typeface="Georgia"/>
                <a:ea typeface="DejaVu Sans"/>
              </a:rPr>
              <a:t>άλλοντος</a:t>
            </a:r>
            <a:r>
              <a:rPr lang="fr-FR" sz="1600" b="0" strike="noStrike" spc="-1" dirty="0">
                <a:solidFill>
                  <a:srgbClr val="000000"/>
                </a:solidFill>
                <a:latin typeface="Georgia"/>
                <a:ea typeface="DejaVu Sans"/>
              </a:rPr>
              <a:t>.</a:t>
            </a:r>
            <a:endParaRPr lang="fr-FR" sz="1600" b="0" strike="noStrike" spc="-1" dirty="0">
              <a:latin typeface="Arial"/>
            </a:endParaRPr>
          </a:p>
          <a:p>
            <a:pPr>
              <a:lnSpc>
                <a:spcPct val="100000"/>
              </a:lnSpc>
              <a:spcBef>
                <a:spcPts val="300"/>
              </a:spcBef>
            </a:pPr>
            <a:endParaRPr lang="fr-FR" sz="1600" b="0" strike="noStrike" spc="-1" dirty="0">
              <a:latin typeface="Arial"/>
            </a:endParaRPr>
          </a:p>
          <a:p>
            <a:pPr>
              <a:lnSpc>
                <a:spcPct val="100000"/>
              </a:lnSpc>
              <a:spcBef>
                <a:spcPts val="300"/>
              </a:spcBef>
            </a:pPr>
            <a:r>
              <a:rPr lang="fr-FR" sz="1600" b="0" strike="noStrike" spc="-1" dirty="0" err="1">
                <a:solidFill>
                  <a:srgbClr val="000000"/>
                </a:solidFill>
                <a:latin typeface="Georgia"/>
                <a:ea typeface="DejaVu Sans"/>
              </a:rPr>
              <a:t>Η</a:t>
            </a:r>
            <a:r>
              <a:rPr lang="fr-FR" sz="1600" b="0" strike="noStrike" spc="-1" dirty="0">
                <a:solidFill>
                  <a:srgbClr val="000000"/>
                </a:solidFill>
                <a:latin typeface="Georgia"/>
                <a:ea typeface="DejaVu Sans"/>
              </a:rPr>
              <a:t> «α</a:t>
            </a:r>
            <a:r>
              <a:rPr lang="fr-FR" sz="1600" b="0" strike="noStrike" spc="-1" dirty="0" err="1">
                <a:solidFill>
                  <a:srgbClr val="000000"/>
                </a:solidFill>
                <a:latin typeface="Georgia"/>
                <a:ea typeface="DejaVu Sans"/>
              </a:rPr>
              <a:t>ρχή</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κ</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ινοτομί</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μέρος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α</a:t>
            </a:r>
            <a:r>
              <a:rPr lang="fr-FR" sz="1600" b="0" strike="noStrike" spc="-1" dirty="0" err="1">
                <a:solidFill>
                  <a:srgbClr val="000000"/>
                </a:solidFill>
                <a:latin typeface="Georgia"/>
                <a:ea typeface="DejaVu Sans"/>
              </a:rPr>
              <a:t>τζέντ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Βελτίωση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νομοθεσί</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γι</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την</a:t>
            </a:r>
            <a:r>
              <a:rPr lang="fr-FR" sz="1600" b="0" strike="noStrike" spc="-1" dirty="0">
                <a:solidFill>
                  <a:srgbClr val="000000"/>
                </a:solidFill>
                <a:latin typeface="Georgia"/>
                <a:ea typeface="DejaVu Sans"/>
              </a:rPr>
              <a:t> απ</a:t>
            </a:r>
            <a:r>
              <a:rPr lang="fr-FR" sz="1600" b="0" strike="noStrike" spc="-1" dirty="0" err="1">
                <a:solidFill>
                  <a:srgbClr val="000000"/>
                </a:solidFill>
                <a:latin typeface="Georgia"/>
                <a:ea typeface="DejaVu Sans"/>
              </a:rPr>
              <a:t>ορρύθμιση</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ροωθείτ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a:t>
            </a:r>
            <a:r>
              <a:rPr lang="fr-FR" sz="1600" b="0" strike="noStrike" spc="-1" dirty="0">
                <a:solidFill>
                  <a:srgbClr val="000000"/>
                </a:solidFill>
                <a:latin typeface="Georgia"/>
                <a:ea typeface="DejaVu Sans"/>
              </a:rPr>
              <a:t> απ</a:t>
            </a:r>
            <a:r>
              <a:rPr lang="fr-FR" sz="1600" b="0" strike="noStrike" spc="-1" dirty="0" err="1">
                <a:solidFill>
                  <a:srgbClr val="000000"/>
                </a:solidFill>
                <a:latin typeface="Georgia"/>
                <a:ea typeface="DejaVu Sans"/>
              </a:rPr>
              <a:t>ό</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a:t>
            </a:r>
            <a:r>
              <a:rPr lang="fr-FR" sz="1600" b="0" strike="noStrike" spc="-1" dirty="0">
                <a:solidFill>
                  <a:srgbClr val="000000"/>
                </a:solidFill>
                <a:latin typeface="Georgia"/>
                <a:ea typeface="DejaVu Sans"/>
              </a:rPr>
              <a:t>α</a:t>
            </a:r>
            <a:endParaRPr lang="fr-FR" sz="1600" b="0" strike="noStrike" spc="-1" dirty="0">
              <a:latin typeface="Arial"/>
            </a:endParaRPr>
          </a:p>
          <a:p>
            <a:pPr>
              <a:lnSpc>
                <a:spcPct val="100000"/>
              </a:lnSpc>
              <a:spcBef>
                <a:spcPts val="300"/>
              </a:spcBef>
            </a:pPr>
            <a:r>
              <a:rPr lang="fr-FR" sz="1600" b="0" strike="noStrike" spc="-1" dirty="0" err="1">
                <a:solidFill>
                  <a:srgbClr val="000000"/>
                </a:solidFill>
                <a:latin typeface="Georgia"/>
                <a:ea typeface="DejaVu Sans"/>
              </a:rPr>
              <a:t>ε</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ιχειρημ</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τικά</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συμφέροντ</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κ</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ε</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ιδιώκει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ν</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θέσει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ετ</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ιρικά</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κέρδη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στην</a:t>
            </a:r>
            <a:r>
              <a:rPr lang="fr-FR" sz="1600" b="0" strike="noStrike" spc="-1" dirty="0">
                <a:solidFill>
                  <a:srgbClr val="000000"/>
                </a:solidFill>
                <a:latin typeface="Georgia"/>
                <a:ea typeface="DejaVu Sans"/>
              </a:rPr>
              <a:t> π</a:t>
            </a:r>
            <a:r>
              <a:rPr lang="fr-FR" sz="1600" b="0" strike="noStrike" spc="-1" dirty="0" err="1">
                <a:solidFill>
                  <a:srgbClr val="000000"/>
                </a:solidFill>
                <a:latin typeface="Georgia"/>
                <a:ea typeface="DejaVu Sans"/>
              </a:rPr>
              <a:t>ρώτη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γρ</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μμή</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λήψης</a:t>
            </a:r>
            <a:r>
              <a:rPr lang="fr-FR" sz="1600" b="0" strike="noStrike" spc="-1" dirty="0">
                <a:solidFill>
                  <a:srgbClr val="000000"/>
                </a:solidFill>
                <a:latin typeface="Georgia"/>
                <a:ea typeface="DejaVu Sans"/>
              </a:rPr>
              <a:t> απ</a:t>
            </a:r>
            <a:r>
              <a:rPr lang="fr-FR" sz="1600" b="0" strike="noStrike" spc="-1" dirty="0" err="1">
                <a:solidFill>
                  <a:srgbClr val="000000"/>
                </a:solidFill>
                <a:latin typeface="Georgia"/>
                <a:ea typeface="DejaVu Sans"/>
              </a:rPr>
              <a:t>οφάσεων</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της</a:t>
            </a:r>
            <a:r>
              <a:rPr lang="fr-FR" sz="1600" b="0" strike="noStrike" spc="-1" dirty="0">
                <a:solidFill>
                  <a:srgbClr val="000000"/>
                </a:solidFill>
                <a:latin typeface="Georgia"/>
                <a:ea typeface="DejaVu Sans"/>
              </a:rPr>
              <a:t> ΕΕ. </a:t>
            </a:r>
            <a:r>
              <a:rPr lang="fr-FR" sz="1600" b="0" strike="noStrike" spc="-1" dirty="0" err="1">
                <a:solidFill>
                  <a:srgbClr val="000000"/>
                </a:solidFill>
                <a:latin typeface="Georgia"/>
                <a:ea typeface="DejaVu Sans"/>
              </a:rPr>
              <a:t>Σχεδι</a:t>
            </a:r>
            <a:r>
              <a:rPr lang="fr-FR" sz="1600" b="0" strike="noStrike" spc="-1" dirty="0">
                <a:solidFill>
                  <a:srgbClr val="000000"/>
                </a:solidFill>
                <a:latin typeface="Georgia"/>
                <a:ea typeface="DejaVu Sans"/>
              </a:rPr>
              <a:t>α</a:t>
            </a:r>
            <a:r>
              <a:rPr lang="fr-FR" sz="1600" b="0" strike="noStrike" spc="-1" dirty="0" err="1">
                <a:solidFill>
                  <a:srgbClr val="000000"/>
                </a:solidFill>
                <a:latin typeface="Georgia"/>
                <a:ea typeface="DejaVu Sans"/>
              </a:rPr>
              <a:t>σμένη</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έτσι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ώστε</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ν</a:t>
            </a:r>
            <a:r>
              <a:rPr lang="fr-FR" sz="1600" b="0" strike="noStrike" spc="-1" dirty="0">
                <a:solidFill>
                  <a:srgbClr val="000000"/>
                </a:solidFill>
                <a:latin typeface="Georgia"/>
                <a:ea typeface="DejaVu Sans"/>
              </a:rPr>
              <a:t>α </a:t>
            </a:r>
            <a:r>
              <a:rPr lang="fr-FR" sz="1600" b="0" strike="noStrike" spc="-1" dirty="0" err="1">
                <a:solidFill>
                  <a:srgbClr val="000000"/>
                </a:solidFill>
                <a:latin typeface="Georgia"/>
                <a:ea typeface="DejaVu Sans"/>
              </a:rPr>
              <a:t>υ</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ονομεύει</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σιω</a:t>
            </a:r>
            <a:r>
              <a:rPr lang="fr-FR" sz="1600" b="0" strike="noStrike" spc="-1" dirty="0">
                <a:solidFill>
                  <a:srgbClr val="000000"/>
                </a:solidFill>
                <a:latin typeface="Georgia"/>
                <a:ea typeface="DejaVu Sans"/>
              </a:rPr>
              <a:t>π</a:t>
            </a:r>
            <a:r>
              <a:rPr lang="fr-FR" sz="1600" b="0" strike="noStrike" spc="-1" dirty="0" err="1">
                <a:solidFill>
                  <a:srgbClr val="000000"/>
                </a:solidFill>
                <a:latin typeface="Georgia"/>
                <a:ea typeface="DejaVu Sans"/>
              </a:rPr>
              <a:t>ηρά</a:t>
            </a:r>
            <a:r>
              <a:rPr lang="fr-FR" sz="1600" b="0" strike="noStrike" spc="-1" dirty="0">
                <a:solidFill>
                  <a:srgbClr val="000000"/>
                </a:solidFill>
                <a:latin typeface="Georgia"/>
                <a:ea typeface="DejaVu Sans"/>
              </a:rPr>
              <a:t> </a:t>
            </a:r>
            <a:r>
              <a:rPr lang="fr-FR" sz="1600" b="0" strike="noStrike" spc="-1" dirty="0" err="1">
                <a:solidFill>
                  <a:srgbClr val="000000"/>
                </a:solidFill>
                <a:latin typeface="Georgia"/>
                <a:ea typeface="DejaVu Sans"/>
              </a:rPr>
              <a:t>τους</a:t>
            </a:r>
            <a:r>
              <a:rPr lang="fr-FR" sz="1600" b="0"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νόνες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κοινωνικής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ι</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ερι</a:t>
            </a:r>
            <a:r>
              <a:rPr lang="fr-FR" sz="1600" b="1" strike="noStrike" spc="-1" dirty="0">
                <a:solidFill>
                  <a:srgbClr val="000000"/>
                </a:solidFill>
                <a:latin typeface="Georgia"/>
                <a:ea typeface="DejaVu Sans"/>
              </a:rPr>
              <a:t>βα</a:t>
            </a:r>
            <a:r>
              <a:rPr lang="fr-FR" sz="1600" b="1" strike="noStrike" spc="-1" dirty="0" err="1">
                <a:solidFill>
                  <a:srgbClr val="000000"/>
                </a:solidFill>
                <a:latin typeface="Georgia"/>
                <a:ea typeface="DejaVu Sans"/>
              </a:rPr>
              <a:t>λλοντικής</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ροστ</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σί</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θώς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ι</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την</a:t>
            </a:r>
            <a:r>
              <a:rPr lang="fr-FR" sz="1600" b="1" strike="noStrike" spc="-1" dirty="0">
                <a:solidFill>
                  <a:srgbClr val="000000"/>
                </a:solidFill>
                <a:latin typeface="Georgia"/>
                <a:ea typeface="DejaVu Sans"/>
              </a:rPr>
              <a:t> </a:t>
            </a:r>
            <a:r>
              <a:rPr lang="fr-FR" sz="1600" b="1" u="sng" strike="noStrike" spc="-1" dirty="0">
                <a:solidFill>
                  <a:srgbClr val="000000"/>
                </a:solidFill>
                <a:uFillTx/>
                <a:latin typeface="Georgia"/>
                <a:ea typeface="DejaVu Sans"/>
              </a:rPr>
              <a:t>α</a:t>
            </a:r>
            <a:r>
              <a:rPr lang="fr-FR" sz="1600" b="1" u="sng" strike="noStrike" spc="-1" dirty="0" err="1">
                <a:solidFill>
                  <a:srgbClr val="000000"/>
                </a:solidFill>
                <a:uFillTx/>
                <a:latin typeface="Georgia"/>
                <a:ea typeface="DejaVu Sans"/>
              </a:rPr>
              <a:t>ρχή</a:t>
            </a:r>
            <a:r>
              <a:rPr lang="fr-FR" sz="1600" b="1" u="sng" strike="noStrike" spc="-1" dirty="0">
                <a:solidFill>
                  <a:srgbClr val="000000"/>
                </a:solidFill>
                <a:uFillTx/>
                <a:latin typeface="Georgia"/>
                <a:ea typeface="DejaVu Sans"/>
              </a:rPr>
              <a:t> </a:t>
            </a:r>
            <a:r>
              <a:rPr lang="fr-FR" sz="1600" b="1" u="sng" strike="noStrike" spc="-1" dirty="0" err="1">
                <a:solidFill>
                  <a:srgbClr val="000000"/>
                </a:solidFill>
                <a:uFillTx/>
                <a:latin typeface="Georgia"/>
                <a:ea typeface="DejaVu Sans"/>
              </a:rPr>
              <a:t>της</a:t>
            </a:r>
            <a:r>
              <a:rPr lang="fr-FR" sz="1600" b="1" u="sng" strike="noStrike" spc="-1" dirty="0">
                <a:solidFill>
                  <a:srgbClr val="000000"/>
                </a:solidFill>
                <a:uFillTx/>
                <a:latin typeface="Georgia"/>
                <a:ea typeface="DejaVu Sans"/>
              </a:rPr>
              <a:t> π</a:t>
            </a:r>
            <a:r>
              <a:rPr lang="fr-FR" sz="1600" b="1" u="sng" strike="noStrike" spc="-1" dirty="0" err="1">
                <a:solidFill>
                  <a:srgbClr val="000000"/>
                </a:solidFill>
                <a:uFillTx/>
                <a:latin typeface="Georgia"/>
                <a:ea typeface="DejaVu Sans"/>
              </a:rPr>
              <a:t>ροφύλ</a:t>
            </a:r>
            <a:r>
              <a:rPr lang="fr-FR" sz="1600" b="1" u="sng" strike="noStrike" spc="-1" dirty="0">
                <a:solidFill>
                  <a:srgbClr val="000000"/>
                </a:solidFill>
                <a:uFillTx/>
                <a:latin typeface="Georgia"/>
                <a:ea typeface="DejaVu Sans"/>
              </a:rPr>
              <a:t>α</a:t>
            </a:r>
            <a:r>
              <a:rPr lang="fr-FR" sz="1600" b="1" u="sng" strike="noStrike" spc="-1" dirty="0" err="1">
                <a:solidFill>
                  <a:srgbClr val="000000"/>
                </a:solidFill>
                <a:uFillTx/>
                <a:latin typeface="Georgia"/>
                <a:ea typeface="DejaVu Sans"/>
              </a:rPr>
              <a:t>ξης</a:t>
            </a:r>
            <a:r>
              <a:rPr lang="fr-FR" sz="1600" b="0" u="sng" strike="noStrike" spc="-1" dirty="0">
                <a:solidFill>
                  <a:srgbClr val="000000"/>
                </a:solidFill>
                <a:uFillTx/>
                <a:latin typeface="Georgia"/>
                <a:ea typeface="DejaVu Sans"/>
              </a:rPr>
              <a:t> </a:t>
            </a:r>
            <a:r>
              <a:rPr lang="fr-FR" sz="1600" b="1" strike="noStrike" spc="-1" dirty="0">
                <a:solidFill>
                  <a:srgbClr val="000000"/>
                </a:solidFill>
                <a:latin typeface="Georgia"/>
                <a:ea typeface="DejaVu Sans"/>
              </a:rPr>
              <a:t>π</a:t>
            </a:r>
            <a:r>
              <a:rPr lang="fr-FR" sz="1600" b="1" strike="noStrike" spc="-1" dirty="0" err="1">
                <a:solidFill>
                  <a:srgbClr val="000000"/>
                </a:solidFill>
                <a:latin typeface="Georgia"/>
                <a:ea typeface="DejaVu Sans"/>
              </a:rPr>
              <a:t>ου</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στοχεύει</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στην</a:t>
            </a:r>
            <a:r>
              <a:rPr lang="fr-FR" sz="1600" b="1" strike="noStrike" spc="-1" dirty="0">
                <a:solidFill>
                  <a:srgbClr val="000000"/>
                </a:solidFill>
                <a:latin typeface="Georgia"/>
                <a:ea typeface="DejaVu Sans"/>
              </a:rPr>
              <a:t> απ</a:t>
            </a:r>
            <a:r>
              <a:rPr lang="fr-FR" sz="1600" b="1" strike="noStrike" spc="-1" dirty="0" err="1">
                <a:solidFill>
                  <a:srgbClr val="000000"/>
                </a:solidFill>
                <a:latin typeface="Georgia"/>
                <a:ea typeface="DejaVu Sans"/>
              </a:rPr>
              <a:t>οτρο</a:t>
            </a:r>
            <a:r>
              <a:rPr lang="fr-FR" sz="1600" b="1" strike="noStrike" spc="-1" dirty="0">
                <a:solidFill>
                  <a:srgbClr val="000000"/>
                </a:solidFill>
                <a:latin typeface="Georgia"/>
                <a:ea typeface="DejaVu Sans"/>
              </a:rPr>
              <a:t>π</a:t>
            </a:r>
            <a:r>
              <a:rPr lang="fr-FR" sz="1600" b="1" strike="noStrike" spc="-1" dirty="0" err="1">
                <a:solidFill>
                  <a:srgbClr val="000000"/>
                </a:solidFill>
                <a:latin typeface="Georgia"/>
                <a:ea typeface="DejaVu Sans"/>
              </a:rPr>
              <a:t>ή</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σο</a:t>
            </a:r>
            <a:r>
              <a:rPr lang="fr-FR" sz="1600" b="1" strike="noStrike" spc="-1" dirty="0">
                <a:solidFill>
                  <a:srgbClr val="000000"/>
                </a:solidFill>
                <a:latin typeface="Georgia"/>
                <a:ea typeface="DejaVu Sans"/>
              </a:rPr>
              <a:t>βα</a:t>
            </a:r>
            <a:r>
              <a:rPr lang="fr-FR" sz="1600" b="1" strike="noStrike" spc="-1" dirty="0" err="1">
                <a:solidFill>
                  <a:srgbClr val="000000"/>
                </a:solidFill>
                <a:latin typeface="Georgia"/>
                <a:ea typeface="DejaVu Sans"/>
              </a:rPr>
              <a:t>ρής</a:t>
            </a:r>
            <a:r>
              <a:rPr lang="fr-FR" sz="1600" b="1" strike="noStrike" spc="-1" dirty="0">
                <a:solidFill>
                  <a:srgbClr val="000000"/>
                </a:solidFill>
                <a:latin typeface="Georgia"/>
                <a:ea typeface="DejaVu Sans"/>
              </a:rPr>
              <a:t> β</a:t>
            </a:r>
            <a:r>
              <a:rPr lang="fr-FR" sz="1600" b="1" strike="noStrike" spc="-1" dirty="0" err="1">
                <a:solidFill>
                  <a:srgbClr val="000000"/>
                </a:solidFill>
                <a:latin typeface="Georgia"/>
                <a:ea typeface="DejaVu Sans"/>
              </a:rPr>
              <a:t>λά</a:t>
            </a:r>
            <a:r>
              <a:rPr lang="fr-FR" sz="1600" b="1" strike="noStrike" spc="-1" dirty="0">
                <a:solidFill>
                  <a:srgbClr val="000000"/>
                </a:solidFill>
                <a:latin typeface="Georgia"/>
                <a:ea typeface="DejaVu Sans"/>
              </a:rPr>
              <a:t>β</a:t>
            </a:r>
            <a:r>
              <a:rPr lang="fr-FR" sz="1600" b="1" strike="noStrike" spc="-1" dirty="0" err="1">
                <a:solidFill>
                  <a:srgbClr val="000000"/>
                </a:solidFill>
                <a:latin typeface="Georgia"/>
                <a:ea typeface="DejaVu Sans"/>
              </a:rPr>
              <a:t>ης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ότ</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ν</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υ</a:t>
            </a:r>
            <a:r>
              <a:rPr lang="fr-FR" sz="1600" b="1" strike="noStrike" spc="-1" dirty="0">
                <a:solidFill>
                  <a:srgbClr val="000000"/>
                </a:solidFill>
                <a:latin typeface="Georgia"/>
                <a:ea typeface="DejaVu Sans"/>
              </a:rPr>
              <a:t>π</a:t>
            </a:r>
            <a:r>
              <a:rPr lang="fr-FR" sz="1600" b="1" strike="noStrike" spc="-1" dirty="0" err="1">
                <a:solidFill>
                  <a:srgbClr val="000000"/>
                </a:solidFill>
                <a:latin typeface="Georgia"/>
                <a:ea typeface="DejaVu Sans"/>
              </a:rPr>
              <a:t>άρχουν</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ενδείξεις</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ότι</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έν</a:t>
            </a:r>
            <a:r>
              <a:rPr lang="fr-FR" sz="1600" b="1" strike="noStrike" spc="-1" dirty="0">
                <a:solidFill>
                  <a:srgbClr val="000000"/>
                </a:solidFill>
                <a:latin typeface="Georgia"/>
                <a:ea typeface="DejaVu Sans"/>
              </a:rPr>
              <a:t>α </a:t>
            </a:r>
            <a:r>
              <a:rPr lang="fr-FR" sz="1600" b="1" strike="noStrike" spc="-1" dirty="0" err="1">
                <a:solidFill>
                  <a:srgbClr val="000000"/>
                </a:solidFill>
                <a:latin typeface="Georgia"/>
                <a:ea typeface="DejaVu Sans"/>
              </a:rPr>
              <a:t>χημικό</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ροϊόν</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ροϊόν</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ή</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δι</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δικ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σί</a:t>
            </a:r>
            <a:r>
              <a:rPr lang="fr-FR" sz="1600" b="1" strike="noStrike" spc="-1" dirty="0">
                <a:solidFill>
                  <a:srgbClr val="000000"/>
                </a:solidFill>
                <a:latin typeface="Georgia"/>
                <a:ea typeface="DejaVu Sans"/>
              </a:rPr>
              <a:t>α </a:t>
            </a:r>
            <a:r>
              <a:rPr lang="fr-FR" sz="1600" b="1" strike="noStrike" spc="-1" dirty="0" err="1">
                <a:solidFill>
                  <a:srgbClr val="000000"/>
                </a:solidFill>
                <a:latin typeface="Georgia"/>
                <a:ea typeface="DejaVu Sans"/>
              </a:rPr>
              <a:t>δημιουργεί</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έν</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ν</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ιθ</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νό</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κίνδυνο</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γι</a:t>
            </a:r>
            <a:r>
              <a:rPr lang="fr-FR" sz="1600" b="1" strike="noStrike" spc="-1" dirty="0">
                <a:solidFill>
                  <a:srgbClr val="000000"/>
                </a:solidFill>
                <a:latin typeface="Georgia"/>
                <a:ea typeface="DejaVu Sans"/>
              </a:rPr>
              <a:t>α </a:t>
            </a:r>
            <a:r>
              <a:rPr lang="fr-FR" sz="1600" b="1" strike="noStrike" spc="-1" dirty="0" err="1">
                <a:solidFill>
                  <a:srgbClr val="000000"/>
                </a:solidFill>
                <a:latin typeface="Georgia"/>
                <a:ea typeface="DejaVu Sans"/>
              </a:rPr>
              <a:t>την</a:t>
            </a:r>
            <a:r>
              <a:rPr lang="fr-FR" sz="1600" b="1" strike="noStrike" spc="-1" dirty="0">
                <a:solidFill>
                  <a:srgbClr val="000000"/>
                </a:solidFill>
                <a:latin typeface="Georgia"/>
                <a:ea typeface="DejaVu Sans"/>
              </a:rPr>
              <a:t> α</a:t>
            </a:r>
            <a:r>
              <a:rPr lang="fr-FR" sz="1600" b="1" strike="noStrike" spc="-1" dirty="0" err="1">
                <a:solidFill>
                  <a:srgbClr val="000000"/>
                </a:solidFill>
                <a:latin typeface="Georgia"/>
                <a:ea typeface="DejaVu Sans"/>
              </a:rPr>
              <a:t>νθρώ</a:t>
            </a:r>
            <a:r>
              <a:rPr lang="fr-FR" sz="1600" b="1" strike="noStrike" spc="-1" dirty="0">
                <a:solidFill>
                  <a:srgbClr val="000000"/>
                </a:solidFill>
                <a:latin typeface="Georgia"/>
                <a:ea typeface="DejaVu Sans"/>
              </a:rPr>
              <a:t>π</a:t>
            </a:r>
            <a:r>
              <a:rPr lang="fr-FR" sz="1600" b="1" strike="noStrike" spc="-1" dirty="0" err="1">
                <a:solidFill>
                  <a:srgbClr val="000000"/>
                </a:solidFill>
                <a:latin typeface="Georgia"/>
                <a:ea typeface="DejaVu Sans"/>
              </a:rPr>
              <a:t>ινη</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υγεί</a:t>
            </a:r>
            <a:r>
              <a:rPr lang="fr-FR" sz="1600" b="1" strike="noStrike" spc="-1" dirty="0">
                <a:solidFill>
                  <a:srgbClr val="000000"/>
                </a:solidFill>
                <a:latin typeface="Georgia"/>
                <a:ea typeface="DejaVu Sans"/>
              </a:rPr>
              <a:t>α </a:t>
            </a:r>
            <a:r>
              <a:rPr lang="fr-FR" sz="1600" b="1" strike="noStrike" spc="-1" dirty="0" err="1">
                <a:solidFill>
                  <a:srgbClr val="000000"/>
                </a:solidFill>
                <a:latin typeface="Georgia"/>
                <a:ea typeface="DejaVu Sans"/>
              </a:rPr>
              <a:t>κ</a:t>
            </a:r>
            <a:r>
              <a:rPr lang="fr-FR" sz="1600" b="1" strike="noStrike" spc="-1" dirty="0">
                <a:solidFill>
                  <a:srgbClr val="000000"/>
                </a:solidFill>
                <a:latin typeface="Georgia"/>
                <a:ea typeface="DejaVu Sans"/>
              </a:rPr>
              <a:t>α</a:t>
            </a:r>
            <a:r>
              <a:rPr lang="fr-FR" sz="1600" b="1" strike="noStrike" spc="-1" dirty="0" err="1">
                <a:solidFill>
                  <a:srgbClr val="000000"/>
                </a:solidFill>
                <a:latin typeface="Georgia"/>
                <a:ea typeface="DejaVu Sans"/>
              </a:rPr>
              <a:t>ι</a:t>
            </a:r>
            <a:r>
              <a:rPr lang="fr-FR" sz="1600" b="1" strike="noStrike" spc="-1" dirty="0">
                <a:solidFill>
                  <a:srgbClr val="000000"/>
                </a:solidFill>
                <a:latin typeface="Georgia"/>
                <a:ea typeface="DejaVu Sans"/>
              </a:rPr>
              <a:t> </a:t>
            </a:r>
            <a:r>
              <a:rPr lang="fr-FR" sz="1600" b="1" strike="noStrike" spc="-1" dirty="0" err="1">
                <a:solidFill>
                  <a:srgbClr val="000000"/>
                </a:solidFill>
                <a:latin typeface="Georgia"/>
                <a:ea typeface="DejaVu Sans"/>
              </a:rPr>
              <a:t>το</a:t>
            </a:r>
            <a:r>
              <a:rPr lang="fr-FR" sz="1600" b="1" strike="noStrike" spc="-1" dirty="0">
                <a:solidFill>
                  <a:srgbClr val="000000"/>
                </a:solidFill>
                <a:latin typeface="Georgia"/>
                <a:ea typeface="DejaVu Sans"/>
              </a:rPr>
              <a:t> π</a:t>
            </a:r>
            <a:r>
              <a:rPr lang="fr-FR" sz="1600" b="1" strike="noStrike" spc="-1" dirty="0" err="1">
                <a:solidFill>
                  <a:srgbClr val="000000"/>
                </a:solidFill>
                <a:latin typeface="Georgia"/>
                <a:ea typeface="DejaVu Sans"/>
              </a:rPr>
              <a:t>ερι</a:t>
            </a:r>
            <a:r>
              <a:rPr lang="fr-FR" sz="1600" b="1" strike="noStrike" spc="-1" dirty="0">
                <a:solidFill>
                  <a:srgbClr val="000000"/>
                </a:solidFill>
                <a:latin typeface="Georgia"/>
                <a:ea typeface="DejaVu Sans"/>
              </a:rPr>
              <a:t>β</a:t>
            </a:r>
            <a:r>
              <a:rPr lang="fr-FR" sz="1600" b="1" strike="noStrike" spc="-1" dirty="0" err="1">
                <a:solidFill>
                  <a:srgbClr val="000000"/>
                </a:solidFill>
                <a:latin typeface="Georgia"/>
                <a:ea typeface="DejaVu Sans"/>
              </a:rPr>
              <a:t>άλλον</a:t>
            </a:r>
            <a:r>
              <a:rPr lang="fr-FR" sz="1600" b="0" strike="noStrike" spc="-1" dirty="0">
                <a:solidFill>
                  <a:srgbClr val="000000"/>
                </a:solidFill>
                <a:latin typeface="Georgia"/>
                <a:ea typeface="DejaVu Sans"/>
              </a:rPr>
              <a:t>.</a:t>
            </a:r>
            <a:r>
              <a:rPr lang="fr-FR" sz="1600" b="0" i="1" strike="noStrike" spc="-1" dirty="0">
                <a:solidFill>
                  <a:srgbClr val="2E3A3C"/>
                </a:solidFill>
                <a:latin typeface="Georgia"/>
                <a:ea typeface="DejaVu Sans"/>
              </a:rPr>
              <a:t> </a:t>
            </a:r>
            <a:endParaRPr lang="fr-FR" sz="1600" b="0" strike="noStrike" spc="-1" dirty="0">
              <a:latin typeface="Arial"/>
            </a:endParaRPr>
          </a:p>
          <a:p>
            <a:pPr>
              <a:lnSpc>
                <a:spcPct val="100000"/>
              </a:lnSpc>
              <a:spcBef>
                <a:spcPts val="300"/>
              </a:spcBef>
            </a:pPr>
            <a:endParaRPr lang="fr-FR" sz="1600" b="0" strike="noStrike" spc="-1" dirty="0">
              <a:latin typeface="Arial"/>
            </a:endParaRPr>
          </a:p>
          <a:p>
            <a:pPr>
              <a:lnSpc>
                <a:spcPct val="100000"/>
              </a:lnSpc>
              <a:spcBef>
                <a:spcPts val="300"/>
              </a:spcBef>
            </a:pPr>
            <a:r>
              <a:rPr lang="fr-FR" sz="1600" b="1" i="1" strike="noStrike" spc="-1" dirty="0" err="1">
                <a:solidFill>
                  <a:srgbClr val="333333"/>
                </a:solidFill>
                <a:latin typeface="Georgia"/>
                <a:ea typeface="DejaVu Sans"/>
              </a:rPr>
              <a:t>Πλ</a:t>
            </a:r>
            <a:r>
              <a:rPr lang="fr-FR" sz="1600" b="1" i="1" strike="noStrike" spc="-1" dirty="0">
                <a:solidFill>
                  <a:srgbClr val="333333"/>
                </a:solidFill>
                <a:latin typeface="Georgia"/>
                <a:ea typeface="DejaVu Sans"/>
              </a:rPr>
              <a:t>α</a:t>
            </a:r>
            <a:r>
              <a:rPr lang="fr-FR" sz="1600" b="1" i="1" strike="noStrike" spc="-1" dirty="0" err="1">
                <a:solidFill>
                  <a:srgbClr val="333333"/>
                </a:solidFill>
                <a:latin typeface="Georgia"/>
                <a:ea typeface="DejaVu Sans"/>
              </a:rPr>
              <a:t>ίσιο</a:t>
            </a:r>
            <a:endParaRPr lang="fr-FR" sz="1600" b="0" strike="noStrike" spc="-1" dirty="0">
              <a:latin typeface="Arial"/>
            </a:endParaRPr>
          </a:p>
          <a:p>
            <a:pPr>
              <a:lnSpc>
                <a:spcPct val="100000"/>
              </a:lnSpc>
              <a:spcBef>
                <a:spcPts val="300"/>
              </a:spcBef>
            </a:pPr>
            <a:endParaRPr lang="fr-FR" sz="1600" b="0" strike="noStrike" spc="-1" dirty="0">
              <a:latin typeface="Arial"/>
            </a:endParaRPr>
          </a:p>
          <a:p>
            <a:pPr>
              <a:lnSpc>
                <a:spcPct val="100000"/>
              </a:lnSpc>
              <a:spcBef>
                <a:spcPts val="300"/>
              </a:spcBef>
            </a:pPr>
            <a:r>
              <a:rPr lang="fr-FR" sz="1600" b="0" i="1" strike="noStrike" spc="-1" dirty="0" err="1">
                <a:solidFill>
                  <a:srgbClr val="000000"/>
                </a:solidFill>
                <a:latin typeface="Georgia"/>
                <a:ea typeface="DejaVu Sans"/>
              </a:rPr>
              <a:t>Στο</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λ</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ίσιο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Ολλ</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νδικής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Προεδρί</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2016, </a:t>
            </a:r>
            <a:r>
              <a:rPr lang="el-GR" sz="1600" i="1" spc="-1" dirty="0">
                <a:solidFill>
                  <a:srgbClr val="000000"/>
                </a:solidFill>
                <a:latin typeface="Georgia"/>
                <a:ea typeface="DejaVu Sans"/>
              </a:rPr>
              <a:t>η </a:t>
            </a:r>
            <a:r>
              <a:rPr lang="fr-FR" sz="1600" b="0" i="1" strike="noStrike" spc="-1" dirty="0" err="1">
                <a:solidFill>
                  <a:srgbClr val="000000"/>
                </a:solidFill>
                <a:latin typeface="Georgia"/>
                <a:ea typeface="DejaVu Sans"/>
              </a:rPr>
              <a:t>ενσωμάτωση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ρχής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ινοτομί</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a:t>
            </a:r>
            <a:r>
              <a:rPr lang="el-GR" sz="1600" b="0" i="1" strike="noStrike" spc="-1" dirty="0">
                <a:solidFill>
                  <a:srgbClr val="000000"/>
                </a:solidFill>
                <a:latin typeface="Georgia"/>
                <a:ea typeface="DejaVu Sans"/>
              </a:rPr>
              <a:t>προωθήθηκε </a:t>
            </a:r>
            <a:r>
              <a:rPr lang="fr-FR" sz="1600" b="0" i="1" strike="noStrike" spc="-1" dirty="0" err="1">
                <a:solidFill>
                  <a:srgbClr val="000000"/>
                </a:solidFill>
                <a:latin typeface="Georgia"/>
                <a:ea typeface="DejaVu Sans"/>
              </a:rPr>
              <a:t>ως</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a:t>
            </a:r>
            <a:r>
              <a:rPr lang="fr-FR" sz="1600" b="0" i="1" strike="noStrike" spc="-1" dirty="0">
                <a:solidFill>
                  <a:srgbClr val="000000"/>
                </a:solidFill>
                <a:latin typeface="Georgia"/>
                <a:ea typeface="DejaVu Sans"/>
              </a:rPr>
              <a:t>απ</a:t>
            </a:r>
            <a:r>
              <a:rPr lang="fr-FR" sz="1600" b="0" i="1" strike="noStrike" spc="-1" dirty="0" err="1">
                <a:solidFill>
                  <a:srgbClr val="000000"/>
                </a:solidFill>
                <a:latin typeface="Georgia"/>
                <a:ea typeface="DejaVu Sans"/>
              </a:rPr>
              <a:t>όσ</a:t>
            </a:r>
            <a:r>
              <a:rPr lang="fr-FR" sz="1600" b="0" i="1" strike="noStrike" spc="-1" dirty="0">
                <a:solidFill>
                  <a:srgbClr val="000000"/>
                </a:solidFill>
                <a:latin typeface="Georgia"/>
                <a:ea typeface="DejaVu Sans"/>
              </a:rPr>
              <a:t>πα</a:t>
            </a:r>
            <a:r>
              <a:rPr lang="fr-FR" sz="1600" b="0" i="1" strike="noStrike" spc="-1" dirty="0" err="1">
                <a:solidFill>
                  <a:srgbClr val="000000"/>
                </a:solidFill>
                <a:latin typeface="Georgia"/>
                <a:ea typeface="DejaVu Sans"/>
              </a:rPr>
              <a:t>στο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στοιχείο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δι</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δικ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σί</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χάρ</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ξης</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ολιτικής</a:t>
            </a:r>
            <a:r>
              <a:rPr lang="fr-FR" sz="1600" b="0" i="1" strike="noStrike" spc="-1" dirty="0">
                <a:solidFill>
                  <a:srgbClr val="000000"/>
                </a:solidFill>
                <a:latin typeface="Georgia"/>
                <a:ea typeface="DejaVu Sans"/>
              </a:rPr>
              <a:t> απ</a:t>
            </a:r>
            <a:r>
              <a:rPr lang="fr-FR" sz="1600" b="0" i="1" strike="noStrike" spc="-1" dirty="0" err="1">
                <a:solidFill>
                  <a:srgbClr val="000000"/>
                </a:solidFill>
                <a:latin typeface="Georgia"/>
                <a:ea typeface="DejaVu Sans"/>
              </a:rPr>
              <a:t>ό</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a:t>
            </a:r>
            <a:r>
              <a:rPr lang="fr-FR" sz="1600" b="0"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think</a:t>
            </a:r>
            <a:r>
              <a:rPr lang="fr-FR" sz="1600" b="1" i="1" strike="noStrike" spc="-1" dirty="0">
                <a:solidFill>
                  <a:srgbClr val="000000"/>
                </a:solidFill>
                <a:latin typeface="Georgia"/>
                <a:ea typeface="DejaVu Sans"/>
              </a:rPr>
              <a:t> tank </a:t>
            </a:r>
            <a:r>
              <a:rPr lang="fr-FR" sz="1600" b="1" i="1" strike="noStrike" spc="-1" dirty="0" err="1">
                <a:solidFill>
                  <a:srgbClr val="000000"/>
                </a:solidFill>
                <a:latin typeface="Georgia"/>
                <a:ea typeface="DejaVu Sans"/>
              </a:rPr>
              <a:t>European</a:t>
            </a:r>
            <a:r>
              <a:rPr lang="fr-FR" sz="1600" b="1"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Risk</a:t>
            </a:r>
            <a:r>
              <a:rPr lang="fr-FR" sz="1600" b="1" i="1" strike="noStrike" spc="-1" dirty="0">
                <a:solidFill>
                  <a:srgbClr val="000000"/>
                </a:solidFill>
                <a:latin typeface="Georgia"/>
                <a:ea typeface="DejaVu Sans"/>
              </a:rPr>
              <a:t> Forum (ERF π</a:t>
            </a:r>
            <a:r>
              <a:rPr lang="fr-FR" sz="1600" b="1" i="1" strike="noStrike" spc="-1" dirty="0" err="1">
                <a:solidFill>
                  <a:srgbClr val="000000"/>
                </a:solidFill>
                <a:latin typeface="Georgia"/>
                <a:ea typeface="DejaVu Sans"/>
              </a:rPr>
              <a:t>ου</a:t>
            </a:r>
            <a:r>
              <a:rPr lang="fr-FR" sz="1600" b="1"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εκ</a:t>
            </a:r>
            <a:r>
              <a:rPr lang="fr-FR" sz="1600" b="1" i="1" strike="noStrike" spc="-1" dirty="0">
                <a:solidFill>
                  <a:srgbClr val="000000"/>
                </a:solidFill>
                <a:latin typeface="Georgia"/>
                <a:ea typeface="DejaVu Sans"/>
              </a:rPr>
              <a:t>π</a:t>
            </a:r>
            <a:r>
              <a:rPr lang="fr-FR" sz="1600" b="1" i="1" strike="noStrike" spc="-1" dirty="0" err="1">
                <a:solidFill>
                  <a:srgbClr val="000000"/>
                </a:solidFill>
                <a:latin typeface="Georgia"/>
                <a:ea typeface="DejaVu Sans"/>
              </a:rPr>
              <a:t>ροσω</a:t>
            </a:r>
            <a:r>
              <a:rPr lang="fr-FR" sz="1600" b="1" i="1" strike="noStrike" spc="-1" dirty="0">
                <a:solidFill>
                  <a:srgbClr val="000000"/>
                </a:solidFill>
                <a:latin typeface="Georgia"/>
                <a:ea typeface="DejaVu Sans"/>
              </a:rPr>
              <a:t>π</a:t>
            </a:r>
            <a:r>
              <a:rPr lang="fr-FR" sz="1600" b="1" i="1" strike="noStrike" spc="-1" dirty="0" err="1">
                <a:solidFill>
                  <a:srgbClr val="000000"/>
                </a:solidFill>
                <a:latin typeface="Georgia"/>
                <a:ea typeface="DejaVu Sans"/>
              </a:rPr>
              <a:t>εί</a:t>
            </a:r>
            <a:r>
              <a:rPr lang="fr-FR" sz="1600" b="1"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τις</a:t>
            </a:r>
            <a:r>
              <a:rPr lang="fr-FR" sz="1600" b="1" i="1" strike="noStrike" spc="-1" dirty="0">
                <a:solidFill>
                  <a:srgbClr val="000000"/>
                </a:solidFill>
                <a:latin typeface="Georgia"/>
                <a:ea typeface="DejaVu Sans"/>
              </a:rPr>
              <a:t> </a:t>
            </a:r>
            <a:r>
              <a:rPr lang="fr-FR" sz="1600" b="1" i="1" strike="noStrike" spc="-1" dirty="0" err="1">
                <a:solidFill>
                  <a:srgbClr val="000000"/>
                </a:solidFill>
                <a:latin typeface="Georgia"/>
                <a:ea typeface="DejaVu Sans"/>
              </a:rPr>
              <a:t>risky</a:t>
            </a:r>
            <a:r>
              <a:rPr lang="fr-FR" sz="1600" b="1" i="1" strike="noStrike" spc="-1" dirty="0">
                <a:solidFill>
                  <a:srgbClr val="000000"/>
                </a:solidFill>
                <a:latin typeface="Georgia"/>
                <a:ea typeface="DejaVu Sans"/>
              </a:rPr>
              <a:t> industries</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ο</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οίο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μελέτησε</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συγκεκριμέν</a:t>
            </a:r>
            <a:r>
              <a:rPr lang="fr-FR" sz="1600" b="0" i="1" strike="noStrike" spc="-1" dirty="0">
                <a:solidFill>
                  <a:srgbClr val="000000"/>
                </a:solidFill>
                <a:latin typeface="Georgia"/>
                <a:ea typeface="DejaVu Sans"/>
              </a:rPr>
              <a:t>α π</a:t>
            </a:r>
            <a:r>
              <a:rPr lang="fr-FR" sz="1600" b="0" i="1" strike="noStrike" spc="-1" dirty="0" err="1">
                <a:solidFill>
                  <a:srgbClr val="000000"/>
                </a:solidFill>
                <a:latin typeface="Georgia"/>
                <a:ea typeface="DejaVu Sans"/>
              </a:rPr>
              <a:t>ώς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όλη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νέ</a:t>
            </a:r>
            <a:r>
              <a:rPr lang="fr-FR" sz="1600" b="0" i="1" strike="noStrike" spc="-1" dirty="0">
                <a:solidFill>
                  <a:srgbClr val="000000"/>
                </a:solidFill>
                <a:latin typeface="Georgia"/>
                <a:ea typeface="DejaVu Sans"/>
              </a:rPr>
              <a:t>α </a:t>
            </a:r>
            <a:r>
              <a:rPr lang="fr-FR" sz="1600" b="0" i="1" strike="noStrike" spc="-1" dirty="0" err="1">
                <a:solidFill>
                  <a:srgbClr val="000000"/>
                </a:solidFill>
                <a:latin typeface="Georgia"/>
                <a:ea typeface="DejaVu Sans"/>
              </a:rPr>
              <a:t>ευρω</a:t>
            </a:r>
            <a:r>
              <a:rPr lang="fr-FR" sz="1600" b="0" i="1" strike="noStrike" spc="-1" dirty="0">
                <a:solidFill>
                  <a:srgbClr val="000000"/>
                </a:solidFill>
                <a:latin typeface="Georgia"/>
                <a:ea typeface="DejaVu Sans"/>
              </a:rPr>
              <a:t>πα</a:t>
            </a:r>
            <a:r>
              <a:rPr lang="fr-FR" sz="1600" b="0" i="1" strike="noStrike" spc="-1" dirty="0" err="1">
                <a:solidFill>
                  <a:srgbClr val="000000"/>
                </a:solidFill>
                <a:latin typeface="Georgia"/>
                <a:ea typeface="DejaVu Sans"/>
              </a:rPr>
              <a:t>ϊκή</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νομοθεσί</a:t>
            </a:r>
            <a:r>
              <a:rPr lang="fr-FR" sz="1600" b="0" i="1" strike="noStrike" spc="-1" dirty="0">
                <a:solidFill>
                  <a:srgbClr val="000000"/>
                </a:solidFill>
                <a:latin typeface="Georgia"/>
                <a:ea typeface="DejaVu Sans"/>
              </a:rPr>
              <a:t>α π</a:t>
            </a:r>
            <a:r>
              <a:rPr lang="fr-FR" sz="1600" b="0" i="1" strike="noStrike" spc="-1" dirty="0" err="1">
                <a:solidFill>
                  <a:srgbClr val="000000"/>
                </a:solidFill>
                <a:latin typeface="Georgia"/>
                <a:ea typeface="DejaVu Sans"/>
              </a:rPr>
              <a:t>ρέ</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ει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a:t>
            </a:r>
            <a:r>
              <a:rPr lang="fr-FR" sz="1600" b="0" i="1" strike="noStrike" spc="-1" dirty="0">
                <a:solidFill>
                  <a:srgbClr val="000000"/>
                </a:solidFill>
                <a:latin typeface="Georgia"/>
                <a:ea typeface="DejaVu Sans"/>
              </a:rPr>
              <a:t>α α</a:t>
            </a:r>
            <a:r>
              <a:rPr lang="fr-FR" sz="1600" b="0" i="1" strike="noStrike" spc="-1" dirty="0" err="1">
                <a:solidFill>
                  <a:srgbClr val="000000"/>
                </a:solidFill>
                <a:latin typeface="Georgia"/>
                <a:ea typeface="DejaVu Sans"/>
              </a:rPr>
              <a:t>ξιολογηθεί</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ως</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ρος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τον</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ντίκτυ</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ό</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σχετικά</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με</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έρευν</a:t>
            </a:r>
            <a:r>
              <a:rPr lang="fr-FR" sz="1600" b="0" i="1" strike="noStrike" spc="-1" dirty="0">
                <a:solidFill>
                  <a:srgbClr val="000000"/>
                </a:solidFill>
                <a:latin typeface="Georgia"/>
                <a:ea typeface="DejaVu Sans"/>
              </a:rPr>
              <a:t>α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ινοτομί</a:t>
            </a:r>
            <a:r>
              <a:rPr lang="fr-FR" sz="1600" b="0" i="1" strike="noStrike" spc="-1" dirty="0">
                <a:solidFill>
                  <a:srgbClr val="000000"/>
                </a:solidFill>
                <a:latin typeface="Georgia"/>
                <a:ea typeface="DejaVu Sans"/>
              </a:rPr>
              <a:t>α’.</a:t>
            </a:r>
            <a:br>
              <a:rPr dirty="0"/>
            </a:br>
            <a:r>
              <a:rPr lang="fr-FR" sz="1600" b="0" i="1" strike="noStrike" spc="-1" dirty="0" err="1">
                <a:solidFill>
                  <a:srgbClr val="000000"/>
                </a:solidFill>
                <a:latin typeface="Georgia"/>
                <a:ea typeface="DejaVu Sans"/>
              </a:rPr>
              <a:t>Τον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Μάιο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του</a:t>
            </a:r>
            <a:r>
              <a:rPr lang="fr-FR" sz="1600" b="0" i="1" strike="noStrike" spc="-1" dirty="0">
                <a:solidFill>
                  <a:srgbClr val="000000"/>
                </a:solidFill>
                <a:latin typeface="Georgia"/>
                <a:ea typeface="DejaVu Sans"/>
              </a:rPr>
              <a:t> 2016 </a:t>
            </a:r>
            <a:r>
              <a:rPr lang="fr-FR" sz="1600" b="0" i="1" strike="noStrike" spc="-1" dirty="0" err="1">
                <a:solidFill>
                  <a:srgbClr val="000000"/>
                </a:solidFill>
                <a:latin typeface="Georgia"/>
                <a:ea typeface="DejaVu Sans"/>
              </a:rPr>
              <a:t>το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Συμ</a:t>
            </a:r>
            <a:r>
              <a:rPr lang="fr-FR" sz="1600" b="0" i="1" strike="noStrike" spc="-1" dirty="0">
                <a:solidFill>
                  <a:srgbClr val="000000"/>
                </a:solidFill>
                <a:latin typeface="Georgia"/>
                <a:ea typeface="DejaVu Sans"/>
              </a:rPr>
              <a:t>β</a:t>
            </a:r>
            <a:r>
              <a:rPr lang="fr-FR" sz="1600" b="0" i="1" strike="noStrike" spc="-1" dirty="0" err="1">
                <a:solidFill>
                  <a:srgbClr val="000000"/>
                </a:solidFill>
                <a:latin typeface="Georgia"/>
                <a:ea typeface="DejaVu Sans"/>
              </a:rPr>
              <a:t>ούλιο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Αντ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γωνιστικότητ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ΕΕ </a:t>
            </a:r>
            <a:r>
              <a:rPr lang="fr-FR" sz="1600" b="0" i="1" strike="noStrike" spc="-1" dirty="0" err="1">
                <a:solidFill>
                  <a:srgbClr val="000000"/>
                </a:solidFill>
                <a:latin typeface="Georgia"/>
                <a:ea typeface="DejaVu Sans"/>
              </a:rPr>
              <a:t>συμφώνησε</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ότι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η</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ρχή</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ινοτομί</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ρέ</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ει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a:t>
            </a:r>
            <a:r>
              <a:rPr lang="fr-FR" sz="1600" b="0" i="1" strike="noStrike" spc="-1" dirty="0">
                <a:solidFill>
                  <a:srgbClr val="000000"/>
                </a:solidFill>
                <a:latin typeface="Georgia"/>
                <a:ea typeface="DejaVu Sans"/>
              </a:rPr>
              <a:t>α </a:t>
            </a:r>
            <a:r>
              <a:rPr lang="fr-FR" sz="1600" b="0" i="1" strike="noStrike" spc="-1" dirty="0" err="1">
                <a:solidFill>
                  <a:srgbClr val="000000"/>
                </a:solidFill>
                <a:latin typeface="Georgia"/>
                <a:ea typeface="DejaVu Sans"/>
              </a:rPr>
              <a:t>εφ</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ρμόζετ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τά</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εξέτ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ση</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νά</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τυξη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ή</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ενημέρωση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ευρ</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ολιτικής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ή</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των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νονιστικών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ρυθμίσεων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ΕΕ.</a:t>
            </a:r>
            <a:br>
              <a:rPr dirty="0"/>
            </a:br>
            <a:r>
              <a:rPr lang="fr-FR" sz="1600" b="0" i="1" strike="noStrike" spc="-1" dirty="0" err="1">
                <a:solidFill>
                  <a:srgbClr val="000000"/>
                </a:solidFill>
                <a:latin typeface="Georgia"/>
                <a:ea typeface="DejaVu Sans"/>
              </a:rPr>
              <a:t>Α</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ό</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a:t>
            </a:r>
            <a:r>
              <a:rPr lang="fr-FR" sz="1600" b="0" i="1" strike="noStrike" spc="-1" dirty="0">
                <a:solidFill>
                  <a:srgbClr val="000000"/>
                </a:solidFill>
                <a:latin typeface="Georgia"/>
                <a:ea typeface="DejaVu Sans"/>
              </a:rPr>
              <a:t> 2017, </a:t>
            </a:r>
            <a:r>
              <a:rPr lang="fr-FR" sz="1600" b="0" i="1" strike="noStrike" spc="-1" dirty="0" err="1">
                <a:solidFill>
                  <a:srgbClr val="000000"/>
                </a:solidFill>
                <a:latin typeface="Georgia"/>
                <a:ea typeface="DejaVu Sans"/>
              </a:rPr>
              <a:t>η</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ιτρο</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ή</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νέ</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τυξε</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έν</a:t>
            </a:r>
            <a:r>
              <a:rPr lang="fr-FR" sz="1600" b="0" i="1" strike="noStrike" spc="-1" dirty="0">
                <a:solidFill>
                  <a:srgbClr val="000000"/>
                </a:solidFill>
                <a:latin typeface="Georgia"/>
                <a:ea typeface="DejaVu Sans"/>
              </a:rPr>
              <a:t>α </a:t>
            </a:r>
            <a:r>
              <a:rPr lang="fr-FR" sz="1600" b="0" i="1" u="sng" strike="noStrike" spc="-1" dirty="0" err="1">
                <a:solidFill>
                  <a:srgbClr val="000000"/>
                </a:solidFill>
                <a:latin typeface="Georgia"/>
                <a:ea typeface="DejaVu Sans"/>
              </a:rPr>
              <a:t>εργ</a:t>
            </a:r>
            <a:r>
              <a:rPr lang="fr-FR" sz="1600" b="0" i="1" u="sng" strike="noStrike" spc="-1" dirty="0">
                <a:solidFill>
                  <a:srgbClr val="000000"/>
                </a:solidFill>
                <a:latin typeface="Georgia"/>
                <a:ea typeface="DejaVu Sans"/>
              </a:rPr>
              <a:t>α</a:t>
            </a:r>
            <a:r>
              <a:rPr lang="fr-FR" sz="1600" b="0" i="1" u="sng" strike="noStrike" spc="-1" dirty="0" err="1">
                <a:solidFill>
                  <a:srgbClr val="000000"/>
                </a:solidFill>
                <a:latin typeface="Georgia"/>
                <a:ea typeface="DejaVu Sans"/>
              </a:rPr>
              <a:t>λείο</a:t>
            </a:r>
            <a:r>
              <a:rPr lang="fr-FR" sz="1600" b="0" i="1" u="sng" strike="noStrike" spc="-1" dirty="0">
                <a:solidFill>
                  <a:srgbClr val="000000"/>
                </a:solidFill>
                <a:latin typeface="Georgia"/>
                <a:ea typeface="DejaVu Sans"/>
              </a:rPr>
              <a:t> </a:t>
            </a:r>
            <a:r>
              <a:rPr lang="fr-FR" sz="1600" b="0" i="1" u="sng" strike="noStrike" spc="-1" dirty="0" err="1">
                <a:solidFill>
                  <a:srgbClr val="000000"/>
                </a:solidFill>
                <a:latin typeface="Georgia"/>
                <a:ea typeface="DejaVu Sans"/>
              </a:rPr>
              <a:t>γι</a:t>
            </a:r>
            <a:r>
              <a:rPr lang="fr-FR" sz="1600" b="0" i="1" u="sng" strike="noStrike" spc="-1" dirty="0">
                <a:solidFill>
                  <a:srgbClr val="000000"/>
                </a:solidFill>
                <a:latin typeface="Georgia"/>
                <a:ea typeface="DejaVu Sans"/>
              </a:rPr>
              <a:t>α </a:t>
            </a:r>
            <a:r>
              <a:rPr lang="fr-FR" sz="1600" b="0" i="1" u="sng" strike="noStrike" spc="-1" dirty="0" err="1">
                <a:solidFill>
                  <a:srgbClr val="000000"/>
                </a:solidFill>
                <a:latin typeface="Georgia"/>
                <a:ea typeface="DejaVu Sans"/>
              </a:rPr>
              <a:t>την</a:t>
            </a:r>
            <a:r>
              <a:rPr lang="fr-FR" sz="1600" b="0" i="1" u="sng" strike="noStrike" spc="-1" dirty="0">
                <a:solidFill>
                  <a:srgbClr val="000000"/>
                </a:solidFill>
                <a:latin typeface="Georgia"/>
                <a:ea typeface="DejaVu Sans"/>
              </a:rPr>
              <a:t> </a:t>
            </a:r>
            <a:r>
              <a:rPr lang="fr-FR" sz="1600" b="0" i="1" u="sng" strike="noStrike" spc="-1" dirty="0" err="1">
                <a:solidFill>
                  <a:srgbClr val="000000"/>
                </a:solidFill>
                <a:latin typeface="Georgia"/>
                <a:ea typeface="DejaVu Sans"/>
              </a:rPr>
              <a:t>εφ</a:t>
            </a:r>
            <a:r>
              <a:rPr lang="fr-FR" sz="1600" b="0" i="1" u="sng" strike="noStrike" spc="-1" dirty="0">
                <a:solidFill>
                  <a:srgbClr val="000000"/>
                </a:solidFill>
                <a:latin typeface="Georgia"/>
                <a:ea typeface="DejaVu Sans"/>
              </a:rPr>
              <a:t>α</a:t>
            </a:r>
            <a:r>
              <a:rPr lang="fr-FR" sz="1600" b="0" i="1" u="sng" strike="noStrike" spc="-1" dirty="0" err="1">
                <a:solidFill>
                  <a:srgbClr val="000000"/>
                </a:solidFill>
                <a:latin typeface="Georgia"/>
                <a:ea typeface="DejaVu Sans"/>
              </a:rPr>
              <a:t>ρμογή</a:t>
            </a:r>
            <a:r>
              <a:rPr lang="fr-FR" sz="1600" b="0" i="1" u="sng" strike="noStrike" spc="-1" dirty="0">
                <a:solidFill>
                  <a:srgbClr val="000000"/>
                </a:solidFill>
                <a:latin typeface="Georgia"/>
                <a:ea typeface="DejaVu Sans"/>
              </a:rPr>
              <a:t> </a:t>
            </a:r>
            <a:r>
              <a:rPr lang="fr-FR" sz="1600" b="0" i="1" u="sng" strike="noStrike" spc="-1" dirty="0" err="1">
                <a:solidFill>
                  <a:srgbClr val="000000"/>
                </a:solidFill>
                <a:latin typeface="Georgia"/>
                <a:ea typeface="DejaVu Sans"/>
              </a:rPr>
              <a:t>της</a:t>
            </a:r>
            <a:r>
              <a:rPr lang="fr-FR" sz="1600" b="0" i="1" u="sng" strike="noStrike" spc="-1" dirty="0">
                <a:solidFill>
                  <a:srgbClr val="000000"/>
                </a:solidFill>
                <a:latin typeface="Georgia"/>
                <a:ea typeface="DejaVu Sans"/>
              </a:rPr>
              <a:t> α</a:t>
            </a:r>
            <a:r>
              <a:rPr lang="fr-FR" sz="1600" b="0" i="1" u="sng" strike="noStrike" spc="-1" dirty="0" err="1">
                <a:solidFill>
                  <a:srgbClr val="000000"/>
                </a:solidFill>
                <a:latin typeface="Georgia"/>
                <a:ea typeface="DejaVu Sans"/>
              </a:rPr>
              <a:t>ρχής</a:t>
            </a:r>
            <a:r>
              <a:rPr lang="fr-FR" sz="1600" b="0" i="1" u="sng" strike="noStrike" spc="-1" dirty="0">
                <a:solidFill>
                  <a:srgbClr val="000000"/>
                </a:solidFill>
                <a:latin typeface="Georgia"/>
                <a:ea typeface="DejaVu Sans"/>
              </a:rPr>
              <a:t> </a:t>
            </a:r>
            <a:r>
              <a:rPr lang="fr-FR" sz="1600" b="0" i="1" u="sng" strike="noStrike" spc="-1" dirty="0" err="1">
                <a:solidFill>
                  <a:srgbClr val="000000"/>
                </a:solidFill>
                <a:latin typeface="Georgia"/>
                <a:ea typeface="DejaVu Sans"/>
              </a:rPr>
              <a:t>της</a:t>
            </a:r>
            <a:r>
              <a:rPr lang="fr-FR" sz="1600" b="0" i="1" u="sng" strike="noStrike" spc="-1" dirty="0">
                <a:solidFill>
                  <a:srgbClr val="000000"/>
                </a:solidFill>
                <a:latin typeface="Georgia"/>
                <a:ea typeface="DejaVu Sans"/>
              </a:rPr>
              <a:t> </a:t>
            </a:r>
            <a:r>
              <a:rPr lang="fr-FR" sz="1600" b="0" i="1" u="sng" strike="noStrike" spc="-1" dirty="0" err="1">
                <a:solidFill>
                  <a:srgbClr val="000000"/>
                </a:solidFill>
                <a:latin typeface="Georgia"/>
                <a:ea typeface="DejaVu Sans"/>
              </a:rPr>
              <a:t>κ</a:t>
            </a:r>
            <a:r>
              <a:rPr lang="fr-FR" sz="1600" b="0" i="1" u="sng" strike="noStrike" spc="-1" dirty="0">
                <a:solidFill>
                  <a:srgbClr val="000000"/>
                </a:solidFill>
                <a:latin typeface="Georgia"/>
                <a:ea typeface="DejaVu Sans"/>
              </a:rPr>
              <a:t>α</a:t>
            </a:r>
            <a:r>
              <a:rPr lang="fr-FR" sz="1600" b="0" i="1" u="sng" strike="noStrike" spc="-1" dirty="0" err="1">
                <a:solidFill>
                  <a:srgbClr val="000000"/>
                </a:solidFill>
                <a:latin typeface="Georgia"/>
                <a:ea typeface="DejaVu Sans"/>
              </a:rPr>
              <a:t>ινοτομί</a:t>
            </a:r>
            <a:r>
              <a:rPr lang="fr-FR" sz="1600" b="0" i="1" u="sng" strike="noStrike" spc="-1" dirty="0">
                <a:solidFill>
                  <a:srgbClr val="000000"/>
                </a:solidFill>
                <a:latin typeface="Georgia"/>
                <a:ea typeface="DejaVu Sans"/>
              </a:rPr>
              <a:t>α</a:t>
            </a:r>
            <a:r>
              <a:rPr lang="fr-FR" sz="1600" b="0" i="1" u="sng" strike="noStrike" spc="-1" dirty="0" err="1">
                <a:solidFill>
                  <a:srgbClr val="000000"/>
                </a:solidFill>
                <a:latin typeface="Georgia"/>
                <a:ea typeface="DejaVu Sans"/>
              </a:rPr>
              <a:t>ς</a:t>
            </a:r>
            <a:r>
              <a:rPr lang="fr-FR" sz="1600" b="0" i="1" u="sng" strike="noStrike" spc="-1" dirty="0">
                <a:solidFill>
                  <a:srgbClr val="000000"/>
                </a:solidFill>
                <a:latin typeface="Georgia"/>
                <a:ea typeface="DejaVu Sans"/>
              </a:rPr>
              <a:t> </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ξιολογώντ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συστημ</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τικά</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τον</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ντίκτυ</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των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νέων</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ολιτικών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ΕΕ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των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νομοθετικών</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ρωτο</a:t>
            </a:r>
            <a:r>
              <a:rPr lang="fr-FR" sz="1600" b="0" i="1" strike="noStrike" spc="-1" dirty="0">
                <a:solidFill>
                  <a:srgbClr val="000000"/>
                </a:solidFill>
                <a:latin typeface="Georgia"/>
                <a:ea typeface="DejaVu Sans"/>
              </a:rPr>
              <a:t>β</a:t>
            </a:r>
            <a:r>
              <a:rPr lang="fr-FR" sz="1600" b="0" i="1" strike="noStrike" spc="-1" dirty="0" err="1">
                <a:solidFill>
                  <a:srgbClr val="000000"/>
                </a:solidFill>
                <a:latin typeface="Georgia"/>
                <a:ea typeface="DejaVu Sans"/>
              </a:rPr>
              <a:t>ουλιών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στην</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ινοτομί</a:t>
            </a:r>
            <a:r>
              <a:rPr lang="fr-FR" sz="1600" b="0" i="1" strike="noStrike" spc="-1" dirty="0">
                <a:solidFill>
                  <a:srgbClr val="000000"/>
                </a:solidFill>
                <a:latin typeface="Georgia"/>
                <a:ea typeface="DejaVu Sans"/>
              </a:rPr>
              <a:t>α »,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α</a:t>
            </a:r>
            <a:r>
              <a:rPr lang="fr-FR" sz="1600" b="0" i="1" strike="noStrike" spc="-1" dirty="0" err="1">
                <a:solidFill>
                  <a:srgbClr val="000000"/>
                </a:solidFill>
                <a:latin typeface="Georgia"/>
                <a:ea typeface="DejaVu Sans"/>
              </a:rPr>
              <a:t>ν</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φέρετ</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ι</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στο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σχέδιο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κ</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νονισμού</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της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ιτρο</a:t>
            </a:r>
            <a:r>
              <a:rPr lang="fr-FR" sz="1600" b="0" i="1" strike="noStrike" spc="-1" dirty="0">
                <a:solidFill>
                  <a:srgbClr val="000000"/>
                </a:solidFill>
                <a:latin typeface="Georgia"/>
                <a:ea typeface="DejaVu Sans"/>
              </a:rPr>
              <a:t>π</a:t>
            </a:r>
            <a:r>
              <a:rPr lang="fr-FR" sz="1600" b="0" i="1" strike="noStrike" spc="-1" dirty="0" err="1">
                <a:solidFill>
                  <a:srgbClr val="000000"/>
                </a:solidFill>
                <a:latin typeface="Georgia"/>
                <a:ea typeface="DejaVu Sans"/>
              </a:rPr>
              <a:t>ής</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γι</a:t>
            </a:r>
            <a:r>
              <a:rPr lang="fr-FR" sz="1600" b="0" i="1" strike="noStrike" spc="-1" dirty="0">
                <a:solidFill>
                  <a:srgbClr val="000000"/>
                </a:solidFill>
                <a:latin typeface="Georgia"/>
                <a:ea typeface="DejaVu Sans"/>
              </a:rPr>
              <a:t>α </a:t>
            </a:r>
            <a:r>
              <a:rPr lang="fr-FR" sz="1600" b="0" i="1" strike="noStrike" spc="-1" dirty="0" err="1">
                <a:solidFill>
                  <a:srgbClr val="000000"/>
                </a:solidFill>
                <a:latin typeface="Georgia"/>
                <a:ea typeface="DejaVu Sans"/>
              </a:rPr>
              <a:t>το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νέο</a:t>
            </a:r>
            <a:r>
              <a:rPr lang="fr-FR" sz="1600" b="0" i="1" strike="noStrike" spc="-1" dirty="0">
                <a:solidFill>
                  <a:srgbClr val="000000"/>
                </a:solidFill>
                <a:latin typeface="Georgia"/>
                <a:ea typeface="DejaVu Sans"/>
              </a:rPr>
              <a:t> </a:t>
            </a:r>
            <a:r>
              <a:rPr lang="fr-FR" sz="1600" b="0" i="1" strike="noStrike" spc="-1" dirty="0" err="1">
                <a:solidFill>
                  <a:srgbClr val="000000"/>
                </a:solidFill>
                <a:latin typeface="Georgia"/>
                <a:ea typeface="DejaVu Sans"/>
              </a:rPr>
              <a:t>ερευνητικό</a:t>
            </a:r>
            <a:r>
              <a:rPr lang="fr-FR" sz="1600" b="0" i="1" strike="noStrike" spc="-1" dirty="0">
                <a:solidFill>
                  <a:srgbClr val="000000"/>
                </a:solidFill>
                <a:latin typeface="Georgia"/>
                <a:ea typeface="DejaVu Sans"/>
              </a:rPr>
              <a:t> π</a:t>
            </a:r>
            <a:r>
              <a:rPr lang="fr-FR" sz="1600" b="0" i="1" strike="noStrike" spc="-1" dirty="0" err="1">
                <a:solidFill>
                  <a:srgbClr val="000000"/>
                </a:solidFill>
                <a:latin typeface="Georgia"/>
                <a:ea typeface="DejaVu Sans"/>
              </a:rPr>
              <a:t>ρόγρ</a:t>
            </a:r>
            <a:r>
              <a:rPr lang="fr-FR" sz="1600" b="0" i="1" strike="noStrike" spc="-1" dirty="0">
                <a:solidFill>
                  <a:srgbClr val="000000"/>
                </a:solidFill>
                <a:latin typeface="Georgia"/>
                <a:ea typeface="DejaVu Sans"/>
              </a:rPr>
              <a:t>α</a:t>
            </a:r>
            <a:r>
              <a:rPr lang="fr-FR" sz="1600" b="0" i="1" strike="noStrike" spc="-1" dirty="0" err="1">
                <a:solidFill>
                  <a:srgbClr val="000000"/>
                </a:solidFill>
                <a:latin typeface="Georgia"/>
                <a:ea typeface="DejaVu Sans"/>
              </a:rPr>
              <a:t>μμ</a:t>
            </a:r>
            <a:r>
              <a:rPr lang="fr-FR" sz="1600" b="0" i="1" strike="noStrike" spc="-1" dirty="0">
                <a:solidFill>
                  <a:srgbClr val="000000"/>
                </a:solidFill>
                <a:latin typeface="Georgia"/>
                <a:ea typeface="DejaVu Sans"/>
              </a:rPr>
              <a:t>α Horizon Europe </a:t>
            </a:r>
            <a:r>
              <a:rPr lang="fr-FR" sz="1600" b="0" i="1" strike="noStrike" spc="-1" dirty="0" err="1">
                <a:solidFill>
                  <a:srgbClr val="000000"/>
                </a:solidFill>
                <a:latin typeface="Georgia"/>
                <a:ea typeface="DejaVu Sans"/>
              </a:rPr>
              <a:t>research</a:t>
            </a:r>
            <a:r>
              <a:rPr lang="fr-FR" sz="1600" b="0" i="1" strike="noStrike" spc="-1" dirty="0">
                <a:solidFill>
                  <a:srgbClr val="000000"/>
                </a:solidFill>
                <a:latin typeface="Georgia"/>
                <a:ea typeface="DejaVu Sans"/>
              </a:rPr>
              <a:t> programme. </a:t>
            </a:r>
            <a:endParaRPr lang="fr-FR" sz="1600" b="0" strike="noStrike" spc="-1" dirty="0">
              <a:latin typeface="Arial"/>
            </a:endParaRPr>
          </a:p>
        </p:txBody>
      </p:sp>
      <p:sp>
        <p:nvSpPr>
          <p:cNvPr id="123"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13BF67D-E3DE-466F-B1EA-50DA4EF86258}" type="slidenum">
              <a:rPr lang="fr-FR" sz="1800" b="0" strike="noStrike" spc="-1">
                <a:solidFill>
                  <a:srgbClr val="FFFFFF"/>
                </a:solidFill>
                <a:latin typeface="Georgia"/>
                <a:ea typeface="DejaVu Sans"/>
              </a:rPr>
              <a:t>20</a:t>
            </a:fld>
            <a:endParaRPr lang="fr-FR" sz="1800" b="0" strike="noStrike" spc="-1">
              <a:latin typeface="Arial"/>
            </a:endParaRPr>
          </a:p>
        </p:txBody>
      </p:sp>
    </p:spTree>
    <p:extLst>
      <p:ext uri="{BB962C8B-B14F-4D97-AF65-F5344CB8AC3E}">
        <p14:creationId xmlns:p14="http://schemas.microsoft.com/office/powerpoint/2010/main" val="131456765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376200" y="185040"/>
            <a:ext cx="10972080" cy="78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spcBef>
                <a:spcPts val="300"/>
              </a:spcBef>
            </a:pPr>
            <a:r>
              <a:rPr lang="fr-FR" sz="4400" b="0" u="sng" strike="noStrike" spc="-1">
                <a:solidFill>
                  <a:srgbClr val="333333"/>
                </a:solidFill>
                <a:uFillTx/>
                <a:latin typeface="Georgia"/>
                <a:ea typeface="DejaVu Sans"/>
              </a:rPr>
              <a:t>Παραδείγματα</a:t>
            </a:r>
            <a:endParaRPr lang="fr-FR" sz="4400" b="0" strike="noStrike" spc="-1">
              <a:latin typeface="Arial"/>
            </a:endParaRPr>
          </a:p>
        </p:txBody>
      </p:sp>
      <p:sp>
        <p:nvSpPr>
          <p:cNvPr id="128" name="CustomShape 2"/>
          <p:cNvSpPr/>
          <p:nvPr/>
        </p:nvSpPr>
        <p:spPr>
          <a:xfrm>
            <a:off x="609480" y="1296000"/>
            <a:ext cx="10972080" cy="527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300"/>
              </a:spcBef>
            </a:pPr>
            <a:r>
              <a:rPr lang="fr-FR" sz="2800" b="0" strike="noStrike" spc="-1">
                <a:solidFill>
                  <a:srgbClr val="333333"/>
                </a:solidFill>
                <a:latin typeface="Georgia"/>
                <a:ea typeface="DejaVu Sans"/>
              </a:rPr>
              <a:t>2030 Climate and Energy Package - </a:t>
            </a:r>
            <a:r>
              <a:rPr lang="fr-FR" sz="2800" b="0" strike="noStrike" spc="-1">
                <a:solidFill>
                  <a:srgbClr val="000000"/>
                </a:solidFill>
                <a:latin typeface="Georgia"/>
                <a:ea typeface="DejaVu Sans"/>
              </a:rPr>
              <a:t>Magritte group</a:t>
            </a: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r>
              <a:rPr lang="fr-FR" sz="2800" b="0" strike="noStrike" spc="-1">
                <a:solidFill>
                  <a:srgbClr val="333333"/>
                </a:solidFill>
                <a:latin typeface="Georgia"/>
                <a:ea typeface="DejaVu Sans"/>
              </a:rPr>
              <a:t>Economic governance 2010 Task Force &amp; Towards a genuine Economic and Monetary Union (2012) -  BusinessEurope</a:t>
            </a: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r>
              <a:rPr lang="fr-FR" sz="2800" b="0" strike="noStrike" spc="-1">
                <a:solidFill>
                  <a:srgbClr val="333333"/>
                </a:solidFill>
                <a:latin typeface="Georgia"/>
                <a:ea typeface="DejaVu Sans"/>
              </a:rPr>
              <a:t>Greek bailout - Institute of International Finance (IIF Prt Chief Executive of Deutsche Bank)</a:t>
            </a: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r>
              <a:rPr lang="fr-FR" sz="2800" b="0" strike="noStrike" spc="-1">
                <a:solidFill>
                  <a:srgbClr val="333333"/>
                </a:solidFill>
                <a:latin typeface="Georgia"/>
                <a:ea typeface="DejaVu Sans"/>
              </a:rPr>
              <a:t>Glyphosate Task Force -Monsanto</a:t>
            </a: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endParaRPr lang="fr-FR" sz="2800" b="0" strike="noStrike" spc="-1">
              <a:latin typeface="Arial"/>
            </a:endParaRPr>
          </a:p>
        </p:txBody>
      </p:sp>
      <p:sp>
        <p:nvSpPr>
          <p:cNvPr id="129"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8665715-D423-4BD5-A3FA-AAB79D52652F}" type="slidenum">
              <a:rPr lang="fr-FR" sz="1800" b="0" strike="noStrike" spc="-1">
                <a:solidFill>
                  <a:srgbClr val="FFFFFF"/>
                </a:solidFill>
                <a:latin typeface="Georgia"/>
                <a:ea typeface="DejaVu Sans"/>
              </a:rPr>
              <a:t>21</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4967-8F0F-CEAA-2C6F-92D142025DB4}"/>
              </a:ext>
            </a:extLst>
          </p:cNvPr>
          <p:cNvSpPr>
            <a:spLocks noGrp="1"/>
          </p:cNvSpPr>
          <p:nvPr>
            <p:ph type="title"/>
          </p:nvPr>
        </p:nvSpPr>
        <p:spPr>
          <a:xfrm>
            <a:off x="2231136" y="357810"/>
            <a:ext cx="7729728" cy="1272208"/>
          </a:xfrm>
        </p:spPr>
        <p:txBody>
          <a:bodyPr>
            <a:normAutofit/>
          </a:bodyPr>
          <a:lstStyle/>
          <a:p>
            <a:r>
              <a:rPr lang="en-US" sz="2000" dirty="0">
                <a:latin typeface="Phosphate Inline" panose="02000506050000020004" pitchFamily="2" charset="77"/>
                <a:cs typeface="Phosphate Inline" panose="02000506050000020004" pitchFamily="2" charset="77"/>
              </a:rPr>
              <a:t>Revolving doors (RD): </a:t>
            </a:r>
            <a:r>
              <a:rPr lang="el-GR" sz="2000" dirty="0"/>
              <a:t>Η δομική συνδεσιμότητα μεταξύ δημόσιων ρυθμιστών και ιδιωτικών οικονομικών ομάδων</a:t>
            </a:r>
            <a:endParaRPr lang="en-GR" sz="2000" dirty="0"/>
          </a:p>
        </p:txBody>
      </p:sp>
      <p:sp>
        <p:nvSpPr>
          <p:cNvPr id="3" name="Content Placeholder 2">
            <a:extLst>
              <a:ext uri="{FF2B5EF4-FFF2-40B4-BE49-F238E27FC236}">
                <a16:creationId xmlns:a16="http://schemas.microsoft.com/office/drawing/2014/main" id="{5E929282-9542-2528-C23E-3C2709DFD84F}"/>
              </a:ext>
            </a:extLst>
          </p:cNvPr>
          <p:cNvSpPr>
            <a:spLocks noGrp="1"/>
          </p:cNvSpPr>
          <p:nvPr>
            <p:ph idx="1"/>
          </p:nvPr>
        </p:nvSpPr>
        <p:spPr>
          <a:xfrm>
            <a:off x="838200" y="1825625"/>
            <a:ext cx="10515600" cy="4515540"/>
          </a:xfrm>
        </p:spPr>
        <p:txBody>
          <a:bodyPr>
            <a:noAutofit/>
          </a:bodyPr>
          <a:lstStyle/>
          <a:p>
            <a:r>
              <a:rPr lang="el-GR" sz="2200" dirty="0"/>
              <a:t>Δημόσιοι δρώντες μετά την ολοκλήρωση της θητείας τους στο δημόσιο εργάζονται σε ιδιωτική εταιρία στον ίδιο τομέα που έχουν ρυθμίσει πρότινος και αντίστροφα ή κυκλικά ( πχ </a:t>
            </a:r>
            <a:r>
              <a:rPr lang="el-GR" sz="2400" dirty="0"/>
              <a:t>Πολιτικοί ως </a:t>
            </a:r>
            <a:r>
              <a:rPr lang="el-GR" sz="2400" dirty="0" err="1"/>
              <a:t>μέλοι</a:t>
            </a:r>
            <a:r>
              <a:rPr lang="el-GR" sz="2400" dirty="0"/>
              <a:t> διοικητικών συμβουλίων </a:t>
            </a:r>
            <a:r>
              <a:rPr lang="el-GR" sz="2200" dirty="0"/>
              <a:t>εταιριών).</a:t>
            </a:r>
          </a:p>
          <a:p>
            <a:r>
              <a:rPr lang="el-GR" sz="2200" dirty="0"/>
              <a:t>Το 2009, ο ΟΟΣΑ επεσήμανε τον ρόλο που διαδραμάτισε η </a:t>
            </a:r>
            <a:r>
              <a:rPr lang="en-GB" sz="2200" dirty="0"/>
              <a:t>RD </a:t>
            </a:r>
            <a:r>
              <a:rPr lang="el-GR" sz="2200" dirty="0"/>
              <a:t>στη χρηματοπιστωτική κρίση του 2008, τονίζοντας την αναγκαιότητα θέσπισης κανόνων.</a:t>
            </a:r>
          </a:p>
          <a:p>
            <a:r>
              <a:rPr lang="el-GR" sz="2200" b="1" dirty="0"/>
              <a:t>4 τύποι πολιτικών διασυνδέσεων και οι επιπτώσεις τους στις εταιρείες (</a:t>
            </a:r>
            <a:r>
              <a:rPr lang="el-GR" sz="2200" b="1" dirty="0" err="1"/>
              <a:t>επιδ</a:t>
            </a:r>
            <a:r>
              <a:rPr lang="en-US" sz="2200" b="1" dirty="0" err="1"/>
              <a:t>ό</a:t>
            </a:r>
            <a:r>
              <a:rPr lang="el-GR" sz="2200" b="1" dirty="0"/>
              <a:t>σεις, χρηματιστηριακή αξία)</a:t>
            </a:r>
            <a:r>
              <a:rPr lang="en-US" sz="2200" b="1" dirty="0"/>
              <a:t>:</a:t>
            </a:r>
            <a:r>
              <a:rPr lang="el-GR" sz="2200" b="1" dirty="0"/>
              <a:t> </a:t>
            </a:r>
            <a:r>
              <a:rPr lang="en-US" sz="2200" b="1" dirty="0"/>
              <a:t>1) </a:t>
            </a:r>
            <a:r>
              <a:rPr lang="el-GR" sz="2200" dirty="0"/>
              <a:t>συνεισφορές εκλογικών εκστρατειών, </a:t>
            </a:r>
            <a:r>
              <a:rPr lang="el-GR" sz="2200" b="1" dirty="0"/>
              <a:t>2</a:t>
            </a:r>
            <a:r>
              <a:rPr lang="el-GR" sz="2200" dirty="0"/>
              <a:t>) προσωπικές σχέσεις, </a:t>
            </a:r>
            <a:r>
              <a:rPr lang="el-GR" sz="2200" b="1" dirty="0"/>
              <a:t>3) </a:t>
            </a:r>
            <a:r>
              <a:rPr lang="el-GR" sz="2200" dirty="0"/>
              <a:t>συμμετοχή σε πολιτικά κόμματα, </a:t>
            </a:r>
            <a:r>
              <a:rPr lang="el-GR" sz="2200" b="1" dirty="0"/>
              <a:t>4) </a:t>
            </a:r>
            <a:r>
              <a:rPr lang="en-GB" sz="2200" dirty="0">
                <a:latin typeface="Phosphate Inline" panose="02000506050000020004" pitchFamily="2" charset="77"/>
                <a:cs typeface="Phosphate Inline" panose="02000506050000020004" pitchFamily="2" charset="77"/>
              </a:rPr>
              <a:t>RD</a:t>
            </a:r>
            <a:endParaRPr lang="el-GR" sz="2200" dirty="0">
              <a:latin typeface="Phosphate Inline" panose="02000506050000020004" pitchFamily="2" charset="77"/>
              <a:cs typeface="Phosphate Inline" panose="02000506050000020004" pitchFamily="2" charset="77"/>
            </a:endParaRPr>
          </a:p>
          <a:p>
            <a:pPr marL="0" indent="0">
              <a:buNone/>
            </a:pPr>
            <a:r>
              <a:rPr lang="el-GR" sz="2200" b="1" dirty="0">
                <a:latin typeface="Times New Roman" panose="02020603050405020304" pitchFamily="18" charset="0"/>
                <a:cs typeface="Times New Roman" panose="02020603050405020304" pitchFamily="18" charset="0"/>
              </a:rPr>
              <a:t>ΔΥΟ ΕΞΗΓΗΣΕΙΣ</a:t>
            </a:r>
            <a:r>
              <a:rPr lang="en-US" sz="2200" b="1" dirty="0">
                <a:latin typeface="Times New Roman" panose="02020603050405020304" pitchFamily="18" charset="0"/>
                <a:cs typeface="Times New Roman" panose="02020603050405020304" pitchFamily="18" charset="0"/>
              </a:rPr>
              <a:t>: </a:t>
            </a:r>
            <a:r>
              <a:rPr lang="el-GR" sz="2200" b="1" dirty="0">
                <a:latin typeface="Times New Roman" panose="02020603050405020304" pitchFamily="18" charset="0"/>
                <a:cs typeface="Times New Roman" panose="02020603050405020304" pitchFamily="18" charset="0"/>
              </a:rPr>
              <a:t>1) </a:t>
            </a:r>
            <a:r>
              <a:rPr lang="el-GR" sz="2200" b="1" dirty="0">
                <a:solidFill>
                  <a:srgbClr val="C00000"/>
                </a:solidFill>
              </a:rPr>
              <a:t>το κανάλι παραγωγικότητας</a:t>
            </a:r>
            <a:r>
              <a:rPr lang="el-GR" sz="2200" dirty="0"/>
              <a:t>, 2) </a:t>
            </a:r>
            <a:r>
              <a:rPr lang="el-GR" sz="2200" b="1" dirty="0">
                <a:solidFill>
                  <a:srgbClr val="C00000"/>
                </a:solidFill>
              </a:rPr>
              <a:t>το κανάλι </a:t>
            </a:r>
            <a:r>
              <a:rPr lang="el-GR" sz="2200" b="1" dirty="0" err="1">
                <a:solidFill>
                  <a:srgbClr val="C00000"/>
                </a:solidFill>
              </a:rPr>
              <a:t>προσοδοθηρ</a:t>
            </a:r>
            <a:r>
              <a:rPr lang="en-US" sz="2200" b="1" dirty="0" err="1">
                <a:solidFill>
                  <a:srgbClr val="C00000"/>
                </a:solidFill>
              </a:rPr>
              <a:t>ί</a:t>
            </a:r>
            <a:r>
              <a:rPr lang="el-GR" sz="2200" b="1" dirty="0">
                <a:solidFill>
                  <a:srgbClr val="C00000"/>
                </a:solidFill>
              </a:rPr>
              <a:t>ας </a:t>
            </a:r>
            <a:r>
              <a:rPr lang="el-GR" sz="2200" dirty="0"/>
              <a:t>[δέσμευση δημόσιων πόρων, προνομιακές μεταχειρίσεις, δημόσιες συμβάσεις, φορολογικές απαλλαγές, πρόσβαση στη χρηματοδότηση) </a:t>
            </a:r>
          </a:p>
          <a:p>
            <a:pPr marL="0" indent="0">
              <a:buNone/>
            </a:pPr>
            <a:r>
              <a:rPr lang="el-GR" sz="2200" b="1" dirty="0">
                <a:latin typeface="Times New Roman" panose="02020603050405020304" pitchFamily="18" charset="0"/>
                <a:cs typeface="Times New Roman" panose="02020603050405020304" pitchFamily="18" charset="0"/>
              </a:rPr>
              <a:t>ΔΥΟ ΠΡΟΣΕΓΓΙΣΕΙΣ</a:t>
            </a:r>
            <a:r>
              <a:rPr lang="en-US" sz="2200" b="1" dirty="0">
                <a:latin typeface="Times New Roman" panose="02020603050405020304" pitchFamily="18" charset="0"/>
                <a:cs typeface="Times New Roman" panose="02020603050405020304" pitchFamily="18" charset="0"/>
              </a:rPr>
              <a:t>: 1) </a:t>
            </a:r>
            <a:r>
              <a:rPr lang="el-GR" sz="2200" dirty="0"/>
              <a:t>Η μάχη και η ανισότητα επιρροής στον ιδιωτικό τομέα (</a:t>
            </a:r>
            <a:r>
              <a:rPr lang="el-GR" sz="2200" dirty="0" err="1"/>
              <a:t>οικονομικ</a:t>
            </a:r>
            <a:r>
              <a:rPr lang="en-US" sz="2200" dirty="0" err="1"/>
              <a:t>ό</a:t>
            </a:r>
            <a:r>
              <a:rPr lang="el-GR" sz="2200" dirty="0"/>
              <a:t>ς </a:t>
            </a:r>
            <a:r>
              <a:rPr lang="el-GR" sz="2200" dirty="0" err="1"/>
              <a:t>αναγωγισμός</a:t>
            </a:r>
            <a:r>
              <a:rPr lang="el-GR" sz="2200" dirty="0"/>
              <a:t>) </a:t>
            </a:r>
            <a:r>
              <a:rPr lang="en-US" sz="2200" b="1" dirty="0"/>
              <a:t>2)</a:t>
            </a:r>
            <a:r>
              <a:rPr lang="en-US" sz="2200" dirty="0"/>
              <a:t> </a:t>
            </a:r>
            <a:r>
              <a:rPr lang="el-GR" sz="2200" dirty="0"/>
              <a:t>Συμμαχία δημόσιου-ιδιωτικού τομέα που δεν αποδυναμώνει το κράτος</a:t>
            </a:r>
            <a:r>
              <a:rPr lang="en-US" sz="2200" dirty="0"/>
              <a:t> </a:t>
            </a:r>
            <a:r>
              <a:rPr lang="el-GR" sz="2200" dirty="0"/>
              <a:t>και ενδυναμώνει συγκεκριμένους οικονομικούς δρώντες.</a:t>
            </a:r>
            <a:endParaRPr lang="en-GR" sz="2200" dirty="0"/>
          </a:p>
        </p:txBody>
      </p:sp>
    </p:spTree>
    <p:extLst>
      <p:ext uri="{BB962C8B-B14F-4D97-AF65-F5344CB8AC3E}">
        <p14:creationId xmlns:p14="http://schemas.microsoft.com/office/powerpoint/2010/main" val="4237731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2B75-B245-0124-0683-545D684EC108}"/>
              </a:ext>
            </a:extLst>
          </p:cNvPr>
          <p:cNvSpPr>
            <a:spLocks noGrp="1"/>
          </p:cNvSpPr>
          <p:nvPr>
            <p:ph type="title"/>
          </p:nvPr>
        </p:nvSpPr>
        <p:spPr/>
        <p:txBody>
          <a:bodyPr>
            <a:normAutofit fontScale="90000"/>
          </a:bodyPr>
          <a:lstStyle/>
          <a:p>
            <a:r>
              <a:rPr lang="el-GR" sz="2800" dirty="0">
                <a:solidFill>
                  <a:srgbClr val="231F20"/>
                </a:solidFill>
                <a:effectLst/>
                <a:latin typeface="Calibri" panose="020F0502020204030204" pitchFamily="34" charset="0"/>
                <a:ea typeface="Calibri" panose="020F0502020204030204" pitchFamily="34" charset="0"/>
              </a:rPr>
              <a:t>Τα</a:t>
            </a:r>
            <a:r>
              <a:rPr lang="el-GR" sz="2800" spc="-10" dirty="0">
                <a:solidFill>
                  <a:srgbClr val="231F20"/>
                </a:solidFill>
                <a:effectLst/>
                <a:latin typeface="Calibri" panose="020F0502020204030204" pitchFamily="34" charset="0"/>
                <a:ea typeface="Calibri" panose="020F0502020204030204" pitchFamily="34" charset="0"/>
              </a:rPr>
              <a:t> </a:t>
            </a:r>
            <a:r>
              <a:rPr lang="el-GR" sz="2800" dirty="0">
                <a:solidFill>
                  <a:srgbClr val="231F20"/>
                </a:solidFill>
                <a:effectLst/>
                <a:latin typeface="Calibri" panose="020F0502020204030204" pitchFamily="34" charset="0"/>
                <a:ea typeface="Calibri" panose="020F0502020204030204" pitchFamily="34" charset="0"/>
              </a:rPr>
              <a:t>φαινόμενα που περιγράφουν τις τάσεις σύγκλισης μεταξύ δημόσιου</a:t>
            </a:r>
            <a:r>
              <a:rPr lang="el-GR" sz="2800" spc="5" dirty="0">
                <a:solidFill>
                  <a:srgbClr val="231F20"/>
                </a:solidFill>
                <a:effectLst/>
                <a:latin typeface="Calibri" panose="020F0502020204030204" pitchFamily="34" charset="0"/>
                <a:ea typeface="Calibri" panose="020F0502020204030204" pitchFamily="34" charset="0"/>
              </a:rPr>
              <a:t> </a:t>
            </a:r>
            <a:r>
              <a:rPr lang="el-GR" sz="2800" spc="-5" dirty="0">
                <a:solidFill>
                  <a:srgbClr val="231F20"/>
                </a:solidFill>
                <a:effectLst/>
                <a:latin typeface="Calibri" panose="020F0502020204030204" pitchFamily="34" charset="0"/>
                <a:ea typeface="Calibri" panose="020F0502020204030204" pitchFamily="34" charset="0"/>
              </a:rPr>
              <a:t>και</a:t>
            </a:r>
            <a:r>
              <a:rPr lang="el-GR" sz="2800" spc="-60" dirty="0">
                <a:solidFill>
                  <a:srgbClr val="231F20"/>
                </a:solidFill>
                <a:effectLst/>
                <a:latin typeface="Calibri" panose="020F0502020204030204" pitchFamily="34" charset="0"/>
                <a:ea typeface="Calibri" panose="020F0502020204030204" pitchFamily="34" charset="0"/>
              </a:rPr>
              <a:t> </a:t>
            </a:r>
            <a:r>
              <a:rPr lang="el-GR" sz="2800" spc="-5" dirty="0">
                <a:solidFill>
                  <a:srgbClr val="231F20"/>
                </a:solidFill>
                <a:effectLst/>
                <a:latin typeface="Calibri" panose="020F0502020204030204" pitchFamily="34" charset="0"/>
                <a:ea typeface="Calibri" panose="020F0502020204030204" pitchFamily="34" charset="0"/>
              </a:rPr>
              <a:t>ιδιωτικού</a:t>
            </a:r>
            <a:r>
              <a:rPr lang="el-GR" sz="2800" spc="-55" dirty="0">
                <a:solidFill>
                  <a:srgbClr val="231F20"/>
                </a:solidFill>
                <a:effectLst/>
                <a:latin typeface="Calibri" panose="020F0502020204030204" pitchFamily="34" charset="0"/>
                <a:ea typeface="Calibri" panose="020F0502020204030204" pitchFamily="34" charset="0"/>
              </a:rPr>
              <a:t> </a:t>
            </a:r>
            <a:r>
              <a:rPr lang="el-GR" sz="2800" spc="-5" dirty="0">
                <a:solidFill>
                  <a:srgbClr val="231F20"/>
                </a:solidFill>
                <a:effectLst/>
                <a:latin typeface="Calibri" panose="020F0502020204030204" pitchFamily="34" charset="0"/>
                <a:ea typeface="Calibri" panose="020F0502020204030204" pitchFamily="34" charset="0"/>
              </a:rPr>
              <a:t>χώρου</a:t>
            </a:r>
            <a:endParaRPr lang="en-GR" dirty="0"/>
          </a:p>
        </p:txBody>
      </p:sp>
      <p:sp>
        <p:nvSpPr>
          <p:cNvPr id="3" name="Content Placeholder 2">
            <a:extLst>
              <a:ext uri="{FF2B5EF4-FFF2-40B4-BE49-F238E27FC236}">
                <a16:creationId xmlns:a16="http://schemas.microsoft.com/office/drawing/2014/main" id="{A4CE97CD-604F-122D-7485-AB6AAA87EA55}"/>
              </a:ext>
            </a:extLst>
          </p:cNvPr>
          <p:cNvSpPr>
            <a:spLocks noGrp="1"/>
          </p:cNvSpPr>
          <p:nvPr>
            <p:ph idx="1"/>
          </p:nvPr>
        </p:nvSpPr>
        <p:spPr>
          <a:xfrm>
            <a:off x="1868557" y="2153412"/>
            <a:ext cx="8786191" cy="3586615"/>
          </a:xfrm>
        </p:spPr>
        <p:txBody>
          <a:bodyPr>
            <a:normAutofit fontScale="92500" lnSpcReduction="20000"/>
          </a:bodyPr>
          <a:lstStyle/>
          <a:p>
            <a:pPr marL="71755" marR="133985" indent="143510" algn="just">
              <a:lnSpc>
                <a:spcPct val="97000"/>
              </a:lnSpc>
              <a:spcBef>
                <a:spcPts val="100"/>
              </a:spcBef>
            </a:pPr>
            <a:r>
              <a:rPr lang="en-US" spc="-5" dirty="0">
                <a:solidFill>
                  <a:srgbClr val="231F20"/>
                </a:solidFill>
                <a:latin typeface="Calibri" panose="020F0502020204030204" pitchFamily="34" charset="0"/>
                <a:ea typeface="Calibri" panose="020F0502020204030204" pitchFamily="34" charset="0"/>
              </a:rPr>
              <a:t>H </a:t>
            </a:r>
            <a:r>
              <a:rPr lang="el-GR" sz="1800" spc="-5" dirty="0">
                <a:solidFill>
                  <a:srgbClr val="231F20"/>
                </a:solidFill>
                <a:effectLst/>
                <a:latin typeface="Calibri" panose="020F0502020204030204" pitchFamily="34" charset="0"/>
                <a:ea typeface="Calibri" panose="020F0502020204030204" pitchFamily="34" charset="0"/>
              </a:rPr>
              <a:t>χάραξη</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δημόσιας</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πολιτικής</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με</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γνώμονα</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την</a:t>
            </a:r>
            <a:r>
              <a:rPr lang="el-GR" sz="1800" spc="1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αγορά</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(απορρύθμιση),</a:t>
            </a:r>
            <a:r>
              <a:rPr lang="el-GR" sz="1800" spc="10" dirty="0">
                <a:solidFill>
                  <a:srgbClr val="231F20"/>
                </a:solidFill>
                <a:effectLst/>
                <a:latin typeface="Calibri" panose="020F0502020204030204" pitchFamily="34" charset="0"/>
                <a:ea typeface="Calibri" panose="020F0502020204030204" pitchFamily="34" charset="0"/>
              </a:rPr>
              <a:t> </a:t>
            </a:r>
            <a:endParaRPr lang="en-US" sz="1800" spc="10" dirty="0">
              <a:solidFill>
                <a:srgbClr val="231F20"/>
              </a:solidFill>
              <a:effectLst/>
              <a:latin typeface="Calibri" panose="020F0502020204030204" pitchFamily="34" charset="0"/>
              <a:ea typeface="Calibri" panose="020F0502020204030204" pitchFamily="34" charset="0"/>
            </a:endParaRPr>
          </a:p>
          <a:p>
            <a:pPr marL="71755" marR="133985" indent="143510" algn="just">
              <a:lnSpc>
                <a:spcPct val="97000"/>
              </a:lnSpc>
              <a:spcBef>
                <a:spcPts val="100"/>
              </a:spcBef>
            </a:pPr>
            <a:r>
              <a:rPr lang="en-US" dirty="0">
                <a:solidFill>
                  <a:srgbClr val="231F20"/>
                </a:solidFill>
                <a:latin typeface="Calibri" panose="020F0502020204030204" pitchFamily="34" charset="0"/>
                <a:ea typeface="Calibri" panose="020F0502020204030204" pitchFamily="34" charset="0"/>
              </a:rPr>
              <a:t>O</a:t>
            </a:r>
            <a:r>
              <a:rPr lang="el-GR" sz="1800" dirty="0">
                <a:solidFill>
                  <a:srgbClr val="231F20"/>
                </a:solidFill>
                <a:effectLst/>
                <a:latin typeface="Calibri" panose="020F0502020204030204" pitchFamily="34" charset="0"/>
                <a:ea typeface="Calibri" panose="020F0502020204030204" pitchFamily="34" charset="0"/>
              </a:rPr>
              <a:t>ι</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πολιτικές</a:t>
            </a:r>
            <a:r>
              <a:rPr lang="el-GR" sz="1800" spc="1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ιδιωτικοποίησης</a:t>
            </a:r>
            <a:r>
              <a:rPr lang="en-US" sz="180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και το επιχειρηματικό κράτος*</a:t>
            </a:r>
            <a:endParaRPr lang="en-GR" sz="1800" dirty="0">
              <a:effectLst/>
              <a:latin typeface="Calibri" panose="020F0502020204030204" pitchFamily="34" charset="0"/>
              <a:ea typeface="Calibri" panose="020F0502020204030204" pitchFamily="34" charset="0"/>
            </a:endParaRPr>
          </a:p>
          <a:p>
            <a:pPr>
              <a:spcBef>
                <a:spcPts val="30"/>
              </a:spcBef>
            </a:pPr>
            <a:r>
              <a:rPr lang="en-US" dirty="0">
                <a:solidFill>
                  <a:srgbClr val="231F20"/>
                </a:solidFill>
                <a:latin typeface="Calibri" panose="020F0502020204030204" pitchFamily="34" charset="0"/>
                <a:ea typeface="Calibri" panose="020F0502020204030204" pitchFamily="34" charset="0"/>
              </a:rPr>
              <a:t>H</a:t>
            </a:r>
            <a:r>
              <a:rPr lang="el-GR" sz="1800" dirty="0">
                <a:solidFill>
                  <a:srgbClr val="231F20"/>
                </a:solidFill>
                <a:effectLst/>
                <a:latin typeface="Calibri" panose="020F0502020204030204" pitchFamily="34" charset="0"/>
                <a:ea typeface="Calibri" panose="020F0502020204030204" pitchFamily="34" charset="0"/>
              </a:rPr>
              <a:t> προώθηση γενικών ρυθμιστικών πλαισίων, </a:t>
            </a:r>
            <a:endParaRPr lang="en-US" sz="1800" dirty="0">
              <a:solidFill>
                <a:srgbClr val="231F20"/>
              </a:solidFill>
              <a:effectLst/>
              <a:latin typeface="Calibri" panose="020F0502020204030204" pitchFamily="34" charset="0"/>
              <a:ea typeface="Calibri" panose="020F0502020204030204" pitchFamily="34" charset="0"/>
            </a:endParaRPr>
          </a:p>
          <a:p>
            <a:pPr>
              <a:spcBef>
                <a:spcPts val="30"/>
              </a:spcBef>
            </a:pPr>
            <a:r>
              <a:rPr lang="en-US" dirty="0">
                <a:solidFill>
                  <a:srgbClr val="231F20"/>
                </a:solidFill>
                <a:latin typeface="Calibri" panose="020F0502020204030204" pitchFamily="34" charset="0"/>
                <a:ea typeface="Calibri" panose="020F0502020204030204" pitchFamily="34" charset="0"/>
              </a:rPr>
              <a:t>H</a:t>
            </a:r>
            <a:r>
              <a:rPr lang="el-GR" sz="1800" dirty="0">
                <a:solidFill>
                  <a:srgbClr val="231F20"/>
                </a:solidFill>
                <a:effectLst/>
                <a:latin typeface="Calibri" panose="020F0502020204030204" pitchFamily="34" charset="0"/>
                <a:ea typeface="Calibri" panose="020F0502020204030204" pitchFamily="34" charset="0"/>
              </a:rPr>
              <a:t> </a:t>
            </a:r>
            <a:r>
              <a:rPr lang="el-GR" sz="1800" dirty="0" err="1">
                <a:solidFill>
                  <a:srgbClr val="231F20"/>
                </a:solidFill>
                <a:effectLst/>
                <a:latin typeface="Calibri" panose="020F0502020204030204" pitchFamily="34" charset="0"/>
                <a:ea typeface="Calibri" panose="020F0502020204030204" pitchFamily="34" charset="0"/>
              </a:rPr>
              <a:t>απονομιμοποίηση</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του</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θεσμικού</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ρόλου</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των</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συνδικάτων,</a:t>
            </a:r>
            <a:r>
              <a:rPr lang="el-GR" sz="1800" spc="-50" dirty="0">
                <a:solidFill>
                  <a:srgbClr val="231F20"/>
                </a:solidFill>
                <a:effectLst/>
                <a:latin typeface="Calibri" panose="020F0502020204030204" pitchFamily="34" charset="0"/>
                <a:ea typeface="Calibri" panose="020F0502020204030204" pitchFamily="34" charset="0"/>
              </a:rPr>
              <a:t> </a:t>
            </a:r>
            <a:endParaRPr lang="en-US" spc="-50" dirty="0">
              <a:solidFill>
                <a:srgbClr val="231F20"/>
              </a:solidFill>
              <a:latin typeface="Calibri" panose="020F0502020204030204" pitchFamily="34" charset="0"/>
              <a:ea typeface="Calibri" panose="020F0502020204030204" pitchFamily="34" charset="0"/>
            </a:endParaRPr>
          </a:p>
          <a:p>
            <a:pPr>
              <a:spcBef>
                <a:spcPts val="30"/>
              </a:spcBef>
            </a:pPr>
            <a:r>
              <a:rPr lang="en-US" sz="1800" spc="-50" dirty="0">
                <a:solidFill>
                  <a:srgbClr val="231F20"/>
                </a:solidFill>
                <a:effectLst/>
                <a:latin typeface="Calibri" panose="020F0502020204030204" pitchFamily="34" charset="0"/>
                <a:ea typeface="Calibri" panose="020F0502020204030204" pitchFamily="34" charset="0"/>
              </a:rPr>
              <a:t>O</a:t>
            </a:r>
            <a:r>
              <a:rPr lang="el-GR" sz="1800" dirty="0">
                <a:solidFill>
                  <a:srgbClr val="231F20"/>
                </a:solidFill>
                <a:effectLst/>
                <a:latin typeface="Calibri" panose="020F0502020204030204" pitchFamily="34" charset="0"/>
                <a:ea typeface="Calibri" panose="020F0502020204030204" pitchFamily="34" charset="0"/>
              </a:rPr>
              <a:t>ι</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εταιρείες-νομοθέτες,</a:t>
            </a:r>
            <a:r>
              <a:rPr lang="el-GR" sz="1800" spc="-65" dirty="0">
                <a:solidFill>
                  <a:srgbClr val="231F20"/>
                </a:solidFill>
                <a:effectLst/>
                <a:latin typeface="Calibri" panose="020F0502020204030204" pitchFamily="34" charset="0"/>
                <a:ea typeface="Calibri" panose="020F0502020204030204" pitchFamily="34" charset="0"/>
              </a:rPr>
              <a:t> </a:t>
            </a:r>
            <a:endParaRPr lang="en-US" sz="1800" spc="-65" dirty="0">
              <a:solidFill>
                <a:srgbClr val="231F20"/>
              </a:solidFill>
              <a:effectLst/>
              <a:latin typeface="Calibri" panose="020F0502020204030204" pitchFamily="34" charset="0"/>
              <a:ea typeface="Calibri" panose="020F0502020204030204" pitchFamily="34" charset="0"/>
            </a:endParaRPr>
          </a:p>
          <a:p>
            <a:pPr>
              <a:spcBef>
                <a:spcPts val="30"/>
              </a:spcBef>
            </a:pPr>
            <a:r>
              <a:rPr lang="en-US" spc="-60" dirty="0">
                <a:solidFill>
                  <a:srgbClr val="231F20"/>
                </a:solidFill>
                <a:latin typeface="Calibri" panose="020F0502020204030204" pitchFamily="34" charset="0"/>
                <a:ea typeface="Calibri" panose="020F0502020204030204" pitchFamily="34" charset="0"/>
              </a:rPr>
              <a:t>H</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παγκοσμιοποίηση</a:t>
            </a:r>
            <a:r>
              <a:rPr lang="el-GR" sz="1800" spc="-6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ως</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εργαλείο</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εκβιασμού</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err="1">
                <a:solidFill>
                  <a:srgbClr val="231F20"/>
                </a:solidFill>
                <a:effectLst/>
                <a:latin typeface="Calibri" panose="020F0502020204030204" pitchFamily="34" charset="0"/>
                <a:ea typeface="Calibri" panose="020F0502020204030204" pitchFamily="34" charset="0"/>
              </a:rPr>
              <a:t>μετα-ξύ</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εταιρειών και</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κρατών.</a:t>
            </a:r>
          </a:p>
          <a:p>
            <a:pPr marL="71755" marR="133985" indent="143510" algn="just">
              <a:lnSpc>
                <a:spcPct val="97000"/>
              </a:lnSpc>
              <a:spcBef>
                <a:spcPts val="100"/>
              </a:spcBef>
              <a:spcAft>
                <a:spcPts val="0"/>
              </a:spcAft>
            </a:pPr>
            <a:r>
              <a:rPr lang="el-GR" dirty="0">
                <a:solidFill>
                  <a:srgbClr val="231F20"/>
                </a:solidFill>
                <a:latin typeface="Calibri" panose="020F0502020204030204" pitchFamily="34" charset="0"/>
                <a:ea typeface="Calibri" panose="020F0502020204030204" pitchFamily="34" charset="0"/>
              </a:rPr>
              <a:t>Η </a:t>
            </a:r>
            <a:r>
              <a:rPr lang="el-GR" sz="1800" dirty="0">
                <a:solidFill>
                  <a:srgbClr val="231F20"/>
                </a:solidFill>
                <a:effectLst/>
                <a:latin typeface="Calibri" panose="020F0502020204030204" pitchFamily="34" charset="0"/>
                <a:ea typeface="Calibri" panose="020F0502020204030204" pitchFamily="34" charset="0"/>
              </a:rPr>
              <a:t>πρό</a:t>
            </a:r>
            <a:r>
              <a:rPr lang="el-GR" sz="1800" spc="-10" dirty="0">
                <a:solidFill>
                  <a:srgbClr val="231F20"/>
                </a:solidFill>
                <a:effectLst/>
                <a:latin typeface="Calibri" panose="020F0502020204030204" pitchFamily="34" charset="0"/>
                <a:ea typeface="Calibri" panose="020F0502020204030204" pitchFamily="34" charset="0"/>
              </a:rPr>
              <a:t>σκληση</a:t>
            </a:r>
            <a:r>
              <a:rPr lang="el-GR" sz="1800" spc="-50" dirty="0">
                <a:solidFill>
                  <a:srgbClr val="231F20"/>
                </a:solidFill>
                <a:effectLst/>
                <a:latin typeface="Calibri" panose="020F0502020204030204" pitchFamily="34" charset="0"/>
                <a:ea typeface="Calibri" panose="020F0502020204030204" pitchFamily="34" charset="0"/>
              </a:rPr>
              <a:t> </a:t>
            </a:r>
            <a:r>
              <a:rPr lang="el-GR" sz="1800" spc="-10" dirty="0">
                <a:solidFill>
                  <a:srgbClr val="231F20"/>
                </a:solidFill>
                <a:effectLst/>
                <a:latin typeface="Calibri" panose="020F0502020204030204" pitchFamily="34" charset="0"/>
                <a:ea typeface="Calibri" panose="020F0502020204030204" pitchFamily="34" charset="0"/>
              </a:rPr>
              <a:t>φορέων</a:t>
            </a:r>
            <a:r>
              <a:rPr lang="el-GR" sz="1800" spc="-50" dirty="0">
                <a:solidFill>
                  <a:srgbClr val="231F20"/>
                </a:solidFill>
                <a:effectLst/>
                <a:latin typeface="Calibri" panose="020F0502020204030204" pitchFamily="34" charset="0"/>
                <a:ea typeface="Calibri" panose="020F0502020204030204" pitchFamily="34" charset="0"/>
              </a:rPr>
              <a:t> </a:t>
            </a:r>
            <a:r>
              <a:rPr lang="el-GR" sz="1800" spc="-10" dirty="0">
                <a:solidFill>
                  <a:srgbClr val="231F20"/>
                </a:solidFill>
                <a:effectLst/>
                <a:latin typeface="Calibri" panose="020F0502020204030204" pitchFamily="34" charset="0"/>
                <a:ea typeface="Calibri" panose="020F0502020204030204" pitchFamily="34" charset="0"/>
              </a:rPr>
              <a:t>με</a:t>
            </a:r>
            <a:r>
              <a:rPr lang="el-GR" sz="1800" spc="-50" dirty="0">
                <a:solidFill>
                  <a:srgbClr val="231F20"/>
                </a:solidFill>
                <a:effectLst/>
                <a:latin typeface="Calibri" panose="020F0502020204030204" pitchFamily="34" charset="0"/>
                <a:ea typeface="Calibri" panose="020F0502020204030204" pitchFamily="34" charset="0"/>
              </a:rPr>
              <a:t> </a:t>
            </a:r>
            <a:r>
              <a:rPr lang="el-GR" sz="1800" spc="-10" dirty="0">
                <a:solidFill>
                  <a:srgbClr val="231F20"/>
                </a:solidFill>
                <a:effectLst/>
                <a:latin typeface="Calibri" panose="020F0502020204030204" pitchFamily="34" charset="0"/>
                <a:ea typeface="Calibri" panose="020F0502020204030204" pitchFamily="34" charset="0"/>
              </a:rPr>
              <a:t>κίνητρο</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το</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κέρδος</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σε</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δημόσια</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err="1">
                <a:solidFill>
                  <a:srgbClr val="231F20"/>
                </a:solidFill>
                <a:effectLst/>
                <a:latin typeface="Calibri" panose="020F0502020204030204" pitchFamily="34" charset="0"/>
                <a:ea typeface="Calibri" panose="020F0502020204030204" pitchFamily="34" charset="0"/>
              </a:rPr>
              <a:t>forums</a:t>
            </a:r>
            <a:r>
              <a:rPr lang="el-GR" sz="1800" spc="-5" dirty="0">
                <a:solidFill>
                  <a:srgbClr val="231F20"/>
                </a:solidFill>
                <a:effectLst/>
                <a:latin typeface="Calibri" panose="020F0502020204030204" pitchFamily="34" charset="0"/>
                <a:ea typeface="Calibri" panose="020F0502020204030204" pitchFamily="34" charset="0"/>
              </a:rPr>
              <a:t> λήψης</a:t>
            </a:r>
            <a:r>
              <a:rPr lang="el-GR" sz="1800" spc="-2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αποφάσεων, οδηγώντας συγχρόνως, μερικές φορές, στον </a:t>
            </a:r>
            <a:r>
              <a:rPr lang="el-GR" sz="1800" dirty="0" err="1">
                <a:solidFill>
                  <a:srgbClr val="231F20"/>
                </a:solidFill>
                <a:effectLst/>
                <a:latin typeface="Calibri" panose="020F0502020204030204" pitchFamily="34" charset="0"/>
                <a:ea typeface="Calibri" panose="020F0502020204030204" pitchFamily="34" charset="0"/>
              </a:rPr>
              <a:t>εξο</a:t>
            </a:r>
            <a:r>
              <a:rPr lang="el-GR" sz="1800" dirty="0">
                <a:solidFill>
                  <a:srgbClr val="231F20"/>
                </a:solidFill>
                <a:effectLst/>
                <a:latin typeface="Calibri" panose="020F0502020204030204" pitchFamily="34" charset="0"/>
                <a:ea typeface="Calibri" panose="020F0502020204030204" pitchFamily="34" charset="0"/>
              </a:rPr>
              <a:t>-</a:t>
            </a:r>
            <a:r>
              <a:rPr lang="el-GR" sz="1800" spc="5" dirty="0">
                <a:solidFill>
                  <a:srgbClr val="231F20"/>
                </a:solidFill>
                <a:effectLst/>
                <a:latin typeface="Calibri" panose="020F0502020204030204" pitchFamily="34" charset="0"/>
                <a:ea typeface="Calibri" panose="020F0502020204030204" pitchFamily="34" charset="0"/>
              </a:rPr>
              <a:t> </a:t>
            </a:r>
            <a:r>
              <a:rPr lang="el-GR" sz="1800" spc="-5" dirty="0" err="1">
                <a:solidFill>
                  <a:srgbClr val="231F20"/>
                </a:solidFill>
                <a:effectLst/>
                <a:latin typeface="Calibri" panose="020F0502020204030204" pitchFamily="34" charset="0"/>
                <a:ea typeface="Calibri" panose="020F0502020204030204" pitchFamily="34" charset="0"/>
              </a:rPr>
              <a:t>βελισμό</a:t>
            </a:r>
            <a:r>
              <a:rPr lang="el-GR" sz="1800" spc="-55"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συγκεκριμένων</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δημόσιων</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ζητημάτων</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από</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τη</a:t>
            </a:r>
            <a:r>
              <a:rPr lang="el-GR" sz="1800" spc="-4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συζήτηση</a:t>
            </a:r>
            <a:endParaRPr lang="en-US" sz="1800" dirty="0">
              <a:solidFill>
                <a:srgbClr val="231F20"/>
              </a:solidFill>
              <a:effectLst/>
              <a:latin typeface="Calibri" panose="020F0502020204030204" pitchFamily="34" charset="0"/>
              <a:ea typeface="Calibri" panose="020F0502020204030204" pitchFamily="34" charset="0"/>
            </a:endParaRPr>
          </a:p>
          <a:p>
            <a:pPr marL="71755" marR="133985" indent="143510" algn="just">
              <a:lnSpc>
                <a:spcPct val="97000"/>
              </a:lnSpc>
              <a:spcBef>
                <a:spcPts val="100"/>
              </a:spcBef>
              <a:spcAft>
                <a:spcPts val="0"/>
              </a:spcAft>
            </a:pPr>
            <a:r>
              <a:rPr lang="el-GR" dirty="0">
                <a:solidFill>
                  <a:srgbClr val="231F20"/>
                </a:solidFill>
                <a:latin typeface="Calibri" panose="020F0502020204030204" pitchFamily="34" charset="0"/>
                <a:ea typeface="Calibri" panose="020F0502020204030204" pitchFamily="34" charset="0"/>
              </a:rPr>
              <a:t> Αγοραίος τρόπος οργάνωσης των κρατικών λειτουργιών</a:t>
            </a:r>
            <a:endParaRPr lang="en-GR" sz="1800" dirty="0">
              <a:effectLst/>
              <a:latin typeface="Calibri" panose="020F0502020204030204" pitchFamily="34" charset="0"/>
              <a:ea typeface="Calibri" panose="020F0502020204030204" pitchFamily="34" charset="0"/>
            </a:endParaRPr>
          </a:p>
          <a:p>
            <a:pPr>
              <a:spcBef>
                <a:spcPts val="30"/>
              </a:spcBef>
            </a:pPr>
            <a:endParaRPr lang="en-US" sz="1800" dirty="0">
              <a:solidFill>
                <a:srgbClr val="231F20"/>
              </a:solidFill>
              <a:effectLst/>
              <a:latin typeface="Calibri" panose="020F0502020204030204" pitchFamily="34" charset="0"/>
              <a:ea typeface="Calibri" panose="020F0502020204030204" pitchFamily="34" charset="0"/>
            </a:endParaRPr>
          </a:p>
          <a:p>
            <a:pPr marL="0" indent="0">
              <a:buNone/>
            </a:pPr>
            <a:r>
              <a:rPr lang="el-GR" dirty="0"/>
              <a:t>*</a:t>
            </a:r>
            <a:r>
              <a:rPr lang="en-US" b="1" dirty="0">
                <a:solidFill>
                  <a:srgbClr val="231F20"/>
                </a:solidFill>
                <a:latin typeface="Calibri" panose="020F0502020204030204" pitchFamily="34" charset="0"/>
              </a:rPr>
              <a:t>E</a:t>
            </a:r>
            <a:r>
              <a:rPr lang="el-GR" sz="1800" b="1" dirty="0" err="1">
                <a:solidFill>
                  <a:srgbClr val="231F20"/>
                </a:solidFill>
                <a:effectLst/>
                <a:latin typeface="Calibri" panose="020F0502020204030204" pitchFamily="34" charset="0"/>
                <a:ea typeface="Calibri" panose="020F0502020204030204" pitchFamily="34" charset="0"/>
              </a:rPr>
              <a:t>ntrepreneurial</a:t>
            </a:r>
            <a:r>
              <a:rPr lang="el-GR" sz="1800" b="1" spc="-235" dirty="0">
                <a:solidFill>
                  <a:srgbClr val="231F20"/>
                </a:solidFill>
                <a:effectLst/>
                <a:latin typeface="Calibri" panose="020F0502020204030204" pitchFamily="34" charset="0"/>
                <a:ea typeface="Calibri" panose="020F0502020204030204" pitchFamily="34" charset="0"/>
              </a:rPr>
              <a:t> </a:t>
            </a:r>
            <a:r>
              <a:rPr lang="el-GR" sz="1800" b="1" spc="-10" dirty="0" err="1">
                <a:solidFill>
                  <a:srgbClr val="231F20"/>
                </a:solidFill>
                <a:effectLst/>
                <a:latin typeface="Calibri" panose="020F0502020204030204" pitchFamily="34" charset="0"/>
                <a:ea typeface="Calibri" panose="020F0502020204030204" pitchFamily="34" charset="0"/>
              </a:rPr>
              <a:t>state</a:t>
            </a:r>
            <a:r>
              <a:rPr lang="el-GR" b="1" spc="-10" dirty="0">
                <a:solidFill>
                  <a:srgbClr val="231F20"/>
                </a:solidFill>
                <a:latin typeface="Calibri" panose="020F0502020204030204" pitchFamily="34" charset="0"/>
                <a:ea typeface="Calibri" panose="020F0502020204030204" pitchFamily="34" charset="0"/>
              </a:rPr>
              <a:t>-</a:t>
            </a:r>
            <a:r>
              <a:rPr lang="el-GR" sz="1800" b="1" spc="-50" dirty="0">
                <a:solidFill>
                  <a:srgbClr val="231F20"/>
                </a:solidFill>
                <a:effectLst/>
                <a:latin typeface="Calibri" panose="020F0502020204030204" pitchFamily="34" charset="0"/>
                <a:ea typeface="Calibri" panose="020F0502020204030204" pitchFamily="34" charset="0"/>
              </a:rPr>
              <a:t> </a:t>
            </a:r>
            <a:r>
              <a:rPr lang="el-GR" sz="1800" i="1" spc="-10" dirty="0">
                <a:solidFill>
                  <a:srgbClr val="231F20"/>
                </a:solidFill>
                <a:effectLst/>
                <a:latin typeface="Calibri" panose="020F0502020204030204" pitchFamily="34" charset="0"/>
                <a:ea typeface="Calibri" panose="020F0502020204030204" pitchFamily="34" charset="0"/>
              </a:rPr>
              <a:t>Το</a:t>
            </a:r>
            <a:r>
              <a:rPr lang="el-GR" sz="1800" i="1" spc="-45" dirty="0">
                <a:solidFill>
                  <a:srgbClr val="231F20"/>
                </a:solidFill>
                <a:effectLst/>
                <a:latin typeface="Calibri" panose="020F0502020204030204" pitchFamily="34" charset="0"/>
                <a:ea typeface="Calibri" panose="020F0502020204030204" pitchFamily="34" charset="0"/>
              </a:rPr>
              <a:t> </a:t>
            </a:r>
            <a:r>
              <a:rPr lang="el-GR" sz="1800" i="1" spc="-10" dirty="0">
                <a:solidFill>
                  <a:srgbClr val="231F20"/>
                </a:solidFill>
                <a:effectLst/>
                <a:latin typeface="Calibri" panose="020F0502020204030204" pitchFamily="34" charset="0"/>
                <a:ea typeface="Calibri" panose="020F0502020204030204" pitchFamily="34" charset="0"/>
              </a:rPr>
              <a:t>επιχειρηματικό</a:t>
            </a:r>
            <a:r>
              <a:rPr lang="el-GR" sz="1800" i="1" spc="-45" dirty="0">
                <a:solidFill>
                  <a:srgbClr val="231F20"/>
                </a:solidFill>
                <a:effectLst/>
                <a:latin typeface="Calibri" panose="020F0502020204030204" pitchFamily="34" charset="0"/>
                <a:ea typeface="Calibri" panose="020F0502020204030204" pitchFamily="34" charset="0"/>
              </a:rPr>
              <a:t> </a:t>
            </a:r>
            <a:r>
              <a:rPr lang="el-GR" sz="1800" i="1" spc="-5" dirty="0">
                <a:solidFill>
                  <a:srgbClr val="231F20"/>
                </a:solidFill>
                <a:effectLst/>
                <a:latin typeface="Calibri" panose="020F0502020204030204" pitchFamily="34" charset="0"/>
                <a:ea typeface="Calibri" panose="020F0502020204030204" pitchFamily="34" charset="0"/>
              </a:rPr>
              <a:t>και</a:t>
            </a:r>
            <a:r>
              <a:rPr lang="el-GR" sz="1800" i="1" spc="-45" dirty="0">
                <a:solidFill>
                  <a:srgbClr val="231F20"/>
                </a:solidFill>
                <a:effectLst/>
                <a:latin typeface="Calibri" panose="020F0502020204030204" pitchFamily="34" charset="0"/>
                <a:ea typeface="Calibri" panose="020F0502020204030204" pitchFamily="34" charset="0"/>
              </a:rPr>
              <a:t> </a:t>
            </a:r>
            <a:r>
              <a:rPr lang="el-GR" sz="1800" i="1" spc="-5" dirty="0">
                <a:solidFill>
                  <a:srgbClr val="231F20"/>
                </a:solidFill>
                <a:effectLst/>
                <a:latin typeface="Calibri" panose="020F0502020204030204" pitchFamily="34" charset="0"/>
                <a:ea typeface="Calibri" panose="020F0502020204030204" pitchFamily="34" charset="0"/>
              </a:rPr>
              <a:t>χρηματοπιστωτικό</a:t>
            </a:r>
            <a:r>
              <a:rPr lang="el-GR" sz="1800" i="1" spc="-45" dirty="0">
                <a:solidFill>
                  <a:srgbClr val="231F20"/>
                </a:solidFill>
                <a:effectLst/>
                <a:latin typeface="Calibri" panose="020F0502020204030204" pitchFamily="34" charset="0"/>
                <a:ea typeface="Calibri" panose="020F0502020204030204" pitchFamily="34" charset="0"/>
              </a:rPr>
              <a:t> </a:t>
            </a:r>
            <a:r>
              <a:rPr lang="el-GR" sz="1800" i="1" spc="-5" dirty="0">
                <a:solidFill>
                  <a:srgbClr val="231F20"/>
                </a:solidFill>
                <a:effectLst/>
                <a:latin typeface="Calibri" panose="020F0502020204030204" pitchFamily="34" charset="0"/>
                <a:ea typeface="Calibri" panose="020F0502020204030204" pitchFamily="34" charset="0"/>
              </a:rPr>
              <a:t>κεφάλαιο</a:t>
            </a:r>
            <a:r>
              <a:rPr lang="el-GR" sz="1800" i="1" spc="-45" dirty="0">
                <a:solidFill>
                  <a:srgbClr val="231F20"/>
                </a:solidFill>
                <a:effectLst/>
                <a:latin typeface="Calibri" panose="020F0502020204030204" pitchFamily="34" charset="0"/>
                <a:ea typeface="Calibri" panose="020F0502020204030204" pitchFamily="34" charset="0"/>
              </a:rPr>
              <a:t> </a:t>
            </a:r>
            <a:r>
              <a:rPr lang="el-GR" sz="1800" i="1" spc="-5" dirty="0">
                <a:solidFill>
                  <a:srgbClr val="231F20"/>
                </a:solidFill>
                <a:effectLst/>
                <a:latin typeface="Calibri" panose="020F0502020204030204" pitchFamily="34" charset="0"/>
                <a:ea typeface="Calibri" panose="020F0502020204030204" pitchFamily="34" charset="0"/>
              </a:rPr>
              <a:t>χτίζει</a:t>
            </a:r>
            <a:r>
              <a:rPr lang="el-GR" sz="1800" i="1" spc="-240" dirty="0">
                <a:solidFill>
                  <a:srgbClr val="231F20"/>
                </a:solidFill>
                <a:effectLst/>
                <a:latin typeface="Calibri" panose="020F0502020204030204" pitchFamily="34" charset="0"/>
                <a:ea typeface="Calibri" panose="020F0502020204030204" pitchFamily="34" charset="0"/>
              </a:rPr>
              <a:t> </a:t>
            </a:r>
            <a:r>
              <a:rPr lang="el-GR" sz="1800" i="1" dirty="0">
                <a:solidFill>
                  <a:srgbClr val="231F20"/>
                </a:solidFill>
                <a:effectLst/>
                <a:latin typeface="Calibri" panose="020F0502020204030204" pitchFamily="34" charset="0"/>
                <a:ea typeface="Calibri" panose="020F0502020204030204" pitchFamily="34" charset="0"/>
              </a:rPr>
              <a:t>πάνω στις ριζοσπαστικές καινοτομίες που έγιναν πραγματικότητα χάρη στο δημόσιο χρήμα.</a:t>
            </a:r>
            <a:r>
              <a:rPr lang="en-GR" i="1" dirty="0">
                <a:effectLst/>
              </a:rPr>
              <a:t> </a:t>
            </a:r>
            <a:r>
              <a:rPr lang="el-GR" sz="1800" i="1" dirty="0">
                <a:solidFill>
                  <a:srgbClr val="231F20"/>
                </a:solidFill>
                <a:effectLst/>
                <a:latin typeface="Calibri" panose="020F0502020204030204" pitchFamily="34" charset="0"/>
                <a:ea typeface="Calibri" panose="020F0502020204030204" pitchFamily="34" charset="0"/>
              </a:rPr>
              <a:t>Έτσι, ενώ οι προσπάθειες είναι</a:t>
            </a:r>
            <a:r>
              <a:rPr lang="el-GR" sz="1800" i="1" spc="5" dirty="0">
                <a:solidFill>
                  <a:srgbClr val="231F20"/>
                </a:solidFill>
                <a:effectLst/>
                <a:latin typeface="Calibri" panose="020F0502020204030204" pitchFamily="34" charset="0"/>
                <a:ea typeface="Calibri" panose="020F0502020204030204" pitchFamily="34" charset="0"/>
              </a:rPr>
              <a:t> </a:t>
            </a:r>
            <a:r>
              <a:rPr lang="el-GR" sz="1800" i="1" dirty="0">
                <a:solidFill>
                  <a:srgbClr val="231F20"/>
                </a:solidFill>
                <a:effectLst/>
                <a:latin typeface="Calibri" panose="020F0502020204030204" pitchFamily="34" charset="0"/>
                <a:ea typeface="Calibri" panose="020F0502020204030204" pitchFamily="34" charset="0"/>
              </a:rPr>
              <a:t>συλλογικές και οι κίνδυνοι είναι μειωμένοι χάρη στις κυβερνητικές επενδύσεις, οι αποδόσεις παραμένουν ιδιωτικές (</a:t>
            </a:r>
            <a:r>
              <a:rPr lang="el-GR" sz="1800" i="1" dirty="0" err="1">
                <a:solidFill>
                  <a:srgbClr val="231F20"/>
                </a:solidFill>
                <a:effectLst/>
                <a:latin typeface="Calibri" panose="020F0502020204030204" pitchFamily="34" charset="0"/>
                <a:ea typeface="Calibri" panose="020F0502020204030204" pitchFamily="34" charset="0"/>
              </a:rPr>
              <a:t>Mazzu-cato</a:t>
            </a:r>
            <a:r>
              <a:rPr lang="el-GR" sz="1800" i="1" dirty="0">
                <a:solidFill>
                  <a:srgbClr val="231F20"/>
                </a:solidFill>
                <a:effectLst/>
                <a:latin typeface="Calibri" panose="020F0502020204030204" pitchFamily="34" charset="0"/>
                <a:ea typeface="Calibri" panose="020F0502020204030204" pitchFamily="34" charset="0"/>
              </a:rPr>
              <a:t>,</a:t>
            </a:r>
            <a:r>
              <a:rPr lang="el-GR" sz="1800" i="1" spc="-5" dirty="0">
                <a:solidFill>
                  <a:srgbClr val="231F20"/>
                </a:solidFill>
                <a:effectLst/>
                <a:latin typeface="Calibri" panose="020F0502020204030204" pitchFamily="34" charset="0"/>
                <a:ea typeface="Calibri" panose="020F0502020204030204" pitchFamily="34" charset="0"/>
              </a:rPr>
              <a:t> </a:t>
            </a:r>
            <a:r>
              <a:rPr lang="el-GR" sz="1800" i="1" dirty="0">
                <a:solidFill>
                  <a:srgbClr val="231F20"/>
                </a:solidFill>
                <a:effectLst/>
                <a:latin typeface="Calibri" panose="020F0502020204030204" pitchFamily="34" charset="0"/>
                <a:ea typeface="Calibri" panose="020F0502020204030204" pitchFamily="34" charset="0"/>
              </a:rPr>
              <a:t>2013)</a:t>
            </a:r>
            <a:r>
              <a:rPr lang="en-GR" i="1" dirty="0">
                <a:effectLst/>
              </a:rPr>
              <a:t> </a:t>
            </a:r>
            <a:endParaRPr lang="en-GR" sz="1800" i="1" dirty="0">
              <a:effectLst/>
              <a:latin typeface="Calibri" panose="020F0502020204030204" pitchFamily="34" charset="0"/>
              <a:ea typeface="Calibri" panose="020F0502020204030204" pitchFamily="34" charset="0"/>
            </a:endParaRPr>
          </a:p>
          <a:p>
            <a:pPr marL="0" indent="0">
              <a:buNone/>
            </a:pPr>
            <a:endParaRPr lang="en-GR" dirty="0"/>
          </a:p>
        </p:txBody>
      </p:sp>
    </p:spTree>
    <p:extLst>
      <p:ext uri="{BB962C8B-B14F-4D97-AF65-F5344CB8AC3E}">
        <p14:creationId xmlns:p14="http://schemas.microsoft.com/office/powerpoint/2010/main" val="4077332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7E64-878B-2E18-219E-67C599DEE078}"/>
              </a:ext>
            </a:extLst>
          </p:cNvPr>
          <p:cNvSpPr>
            <a:spLocks noGrp="1"/>
          </p:cNvSpPr>
          <p:nvPr>
            <p:ph type="title"/>
          </p:nvPr>
        </p:nvSpPr>
        <p:spPr/>
        <p:txBody>
          <a:bodyPr/>
          <a:lstStyle/>
          <a:p>
            <a:r>
              <a:rPr lang="en-US" sz="2800" spc="-50" dirty="0">
                <a:solidFill>
                  <a:srgbClr val="231F20"/>
                </a:solidFill>
                <a:effectLst/>
                <a:latin typeface="Calibri" panose="020F0502020204030204" pitchFamily="34" charset="0"/>
                <a:ea typeface="Calibri" panose="020F0502020204030204" pitchFamily="34" charset="0"/>
              </a:rPr>
              <a:t>O</a:t>
            </a:r>
            <a:r>
              <a:rPr lang="el-GR" sz="2800" dirty="0">
                <a:solidFill>
                  <a:srgbClr val="231F20"/>
                </a:solidFill>
                <a:effectLst/>
                <a:latin typeface="Calibri" panose="020F0502020204030204" pitchFamily="34" charset="0"/>
                <a:ea typeface="Calibri" panose="020F0502020204030204" pitchFamily="34" charset="0"/>
              </a:rPr>
              <a:t>ι</a:t>
            </a:r>
            <a:r>
              <a:rPr lang="el-GR" sz="2800" spc="-45" dirty="0">
                <a:solidFill>
                  <a:srgbClr val="231F20"/>
                </a:solidFill>
                <a:effectLst/>
                <a:latin typeface="Calibri" panose="020F0502020204030204" pitchFamily="34" charset="0"/>
                <a:ea typeface="Calibri" panose="020F0502020204030204" pitchFamily="34" charset="0"/>
              </a:rPr>
              <a:t> </a:t>
            </a:r>
            <a:r>
              <a:rPr lang="el-GR" sz="2800" dirty="0">
                <a:solidFill>
                  <a:srgbClr val="231F20"/>
                </a:solidFill>
                <a:effectLst/>
                <a:latin typeface="Calibri" panose="020F0502020204030204" pitchFamily="34" charset="0"/>
                <a:ea typeface="Calibri" panose="020F0502020204030204" pitchFamily="34" charset="0"/>
              </a:rPr>
              <a:t>εταιρείες-νομοθέτες</a:t>
            </a:r>
            <a:endParaRPr lang="en-GR" dirty="0"/>
          </a:p>
        </p:txBody>
      </p:sp>
      <p:sp>
        <p:nvSpPr>
          <p:cNvPr id="3" name="Content Placeholder 2">
            <a:extLst>
              <a:ext uri="{FF2B5EF4-FFF2-40B4-BE49-F238E27FC236}">
                <a16:creationId xmlns:a16="http://schemas.microsoft.com/office/drawing/2014/main" id="{ABB035FD-AAB8-85CA-554D-B01F7922A9EF}"/>
              </a:ext>
            </a:extLst>
          </p:cNvPr>
          <p:cNvSpPr>
            <a:spLocks noGrp="1"/>
          </p:cNvSpPr>
          <p:nvPr>
            <p:ph idx="1"/>
          </p:nvPr>
        </p:nvSpPr>
        <p:spPr>
          <a:xfrm>
            <a:off x="1411357" y="2325758"/>
            <a:ext cx="9700591" cy="4214190"/>
          </a:xfrm>
        </p:spPr>
        <p:txBody>
          <a:bodyPr>
            <a:normAutofit fontScale="92500" lnSpcReduction="10000"/>
          </a:bodyPr>
          <a:lstStyle/>
          <a:p>
            <a:r>
              <a:rPr lang="el-GR" dirty="0">
                <a:solidFill>
                  <a:srgbClr val="231F20"/>
                </a:solidFill>
                <a:latin typeface="Calibri" panose="020F0502020204030204" pitchFamily="34" charset="0"/>
                <a:ea typeface="Calibri" panose="020F0502020204030204" pitchFamily="34" charset="0"/>
              </a:rPr>
              <a:t>Ο</a:t>
            </a:r>
            <a:r>
              <a:rPr lang="el-GR" sz="1800" dirty="0">
                <a:solidFill>
                  <a:srgbClr val="231F20"/>
                </a:solidFill>
                <a:effectLst/>
                <a:latin typeface="Calibri" panose="020F0502020204030204" pitchFamily="34" charset="0"/>
                <a:ea typeface="Calibri" panose="020F0502020204030204" pitchFamily="34" charset="0"/>
              </a:rPr>
              <a:t>ι διαφορές που είναι «δημοσίου δικαίου» μπορεί να προκύψουν</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μεταξύ ενός επενδυτή και ενός κράτους ρυθμίζονται στη βάση</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ιδιωτικών δικαστηρίων διαιτησίας —είτε πρόκειται για το σύστημα</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επίλυσης</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διαφορών</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επενδυτών-κράτους</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(ISDS)</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είτε</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πρόκειται για το σύστημα δικαστικών επενδύσεων (ICS)*— μέσω</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των</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οποίων</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οι</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επενδυτές</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μπορούν</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να</a:t>
            </a:r>
            <a:r>
              <a:rPr lang="el-GR" sz="1800" spc="-5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μηνύσουν</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χώρες</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για</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πρακτικές</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που</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τις</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θεωρούν</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διακριτικές</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εις</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βάρος</a:t>
            </a:r>
            <a:r>
              <a:rPr lang="el-GR" sz="1800" b="1" spc="-6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τους</a:t>
            </a:r>
            <a:r>
              <a:rPr lang="el-GR" sz="1800" dirty="0">
                <a:solidFill>
                  <a:srgbClr val="231F20"/>
                </a:solidFill>
                <a:effectLst/>
                <a:latin typeface="Calibri" panose="020F0502020204030204" pitchFamily="34" charset="0"/>
                <a:ea typeface="Calibri" panose="020F0502020204030204" pitchFamily="34" charset="0"/>
              </a:rPr>
              <a:t>,</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όπως</a:t>
            </a:r>
            <a:r>
              <a:rPr lang="el-GR" sz="1800" spc="-6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εθνική</a:t>
            </a:r>
            <a:r>
              <a:rPr lang="el-GR" sz="1800" spc="-24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νομοθεσία που αντιβαίνει στις επενδύσεις και τα κέρδη </a:t>
            </a:r>
            <a:r>
              <a:rPr lang="el-GR" sz="1800" dirty="0" err="1">
                <a:solidFill>
                  <a:srgbClr val="231F20"/>
                </a:solidFill>
                <a:effectLst/>
                <a:latin typeface="Calibri" panose="020F0502020204030204" pitchFamily="34" charset="0"/>
                <a:ea typeface="Calibri" panose="020F0502020204030204" pitchFamily="34" charset="0"/>
              </a:rPr>
              <a:t>πολυ</a:t>
            </a:r>
            <a:r>
              <a:rPr lang="el-GR" sz="1800" dirty="0">
                <a:solidFill>
                  <a:srgbClr val="231F20"/>
                </a:solidFill>
                <a:effectLst/>
                <a:latin typeface="Calibri" panose="020F0502020204030204" pitchFamily="34" charset="0"/>
                <a:ea typeface="Calibri" panose="020F0502020204030204" pitchFamily="34" charset="0"/>
              </a:rPr>
              <a:t>-</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εθνικών και μεγάλων ομίλων στο πλαίσιο του «ελεύθερου και</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ανόθευτου» ανταγωνισμού. </a:t>
            </a:r>
          </a:p>
          <a:p>
            <a:r>
              <a:rPr lang="el-GR" sz="1800" dirty="0">
                <a:solidFill>
                  <a:srgbClr val="231F20"/>
                </a:solidFill>
                <a:effectLst/>
                <a:latin typeface="Calibri" panose="020F0502020204030204" pitchFamily="34" charset="0"/>
                <a:ea typeface="Calibri" panose="020F0502020204030204" pitchFamily="34" charset="0"/>
              </a:rPr>
              <a:t>Στο πλαίσιο τέτοιων συμφωνιών </a:t>
            </a:r>
            <a:r>
              <a:rPr lang="el-GR" sz="1800" b="1" dirty="0">
                <a:solidFill>
                  <a:srgbClr val="231F20"/>
                </a:solidFill>
                <a:effectLst/>
                <a:latin typeface="Calibri" panose="020F0502020204030204" pitchFamily="34" charset="0"/>
                <a:ea typeface="Calibri" panose="020F0502020204030204" pitchFamily="34" charset="0"/>
              </a:rPr>
              <a:t>η</a:t>
            </a:r>
            <a:r>
              <a:rPr lang="el-GR" sz="1800" b="1" spc="-23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κρατική σύμβαση εμφανίζεται ως πηγή του διεθνούς δικαίου</a:t>
            </a:r>
            <a:r>
              <a:rPr lang="el-GR" sz="1800" b="1" spc="5" dirty="0">
                <a:solidFill>
                  <a:srgbClr val="231F20"/>
                </a:solidFill>
                <a:effectLst/>
                <a:latin typeface="Calibri" panose="020F0502020204030204" pitchFamily="34" charset="0"/>
                <a:ea typeface="Calibri" panose="020F0502020204030204" pitchFamily="34" charset="0"/>
              </a:rPr>
              <a:t> </a:t>
            </a:r>
            <a:r>
              <a:rPr lang="el-GR" sz="1800" b="1" spc="-5" dirty="0">
                <a:solidFill>
                  <a:srgbClr val="231F20"/>
                </a:solidFill>
                <a:effectLst/>
                <a:latin typeface="Calibri" panose="020F0502020204030204" pitchFamily="34" charset="0"/>
                <a:ea typeface="Calibri" panose="020F0502020204030204" pitchFamily="34" charset="0"/>
              </a:rPr>
              <a:t>που</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spc="-5" dirty="0">
                <a:solidFill>
                  <a:srgbClr val="231F20"/>
                </a:solidFill>
                <a:effectLst/>
                <a:latin typeface="Calibri" panose="020F0502020204030204" pitchFamily="34" charset="0"/>
                <a:ea typeface="Calibri" panose="020F0502020204030204" pitchFamily="34" charset="0"/>
              </a:rPr>
              <a:t>θεσπίζει</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spc="-5" dirty="0">
                <a:solidFill>
                  <a:srgbClr val="231F20"/>
                </a:solidFill>
                <a:effectLst/>
                <a:latin typeface="Calibri" panose="020F0502020204030204" pitchFamily="34" charset="0"/>
                <a:ea typeface="Calibri" panose="020F0502020204030204" pitchFamily="34" charset="0"/>
              </a:rPr>
              <a:t>νομικούς</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spc="-5" dirty="0">
                <a:solidFill>
                  <a:srgbClr val="231F20"/>
                </a:solidFill>
                <a:effectLst/>
                <a:latin typeface="Calibri" panose="020F0502020204030204" pitchFamily="34" charset="0"/>
                <a:ea typeface="Calibri" panose="020F0502020204030204" pitchFamily="34" charset="0"/>
              </a:rPr>
              <a:t>κανόνες</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που</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το</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κράτος</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δεν</a:t>
            </a:r>
            <a:r>
              <a:rPr lang="el-GR" sz="1800" b="1" spc="-5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θα</a:t>
            </a:r>
            <a:r>
              <a:rPr lang="el-GR" sz="1800" b="1" spc="-50"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μπορούσε</a:t>
            </a:r>
            <a:r>
              <a:rPr lang="el-GR" sz="1800" b="1" spc="-235" dirty="0">
                <a:solidFill>
                  <a:srgbClr val="231F20"/>
                </a:solidFill>
                <a:effectLst/>
                <a:latin typeface="Calibri" panose="020F0502020204030204" pitchFamily="34" charset="0"/>
                <a:ea typeface="Calibri" panose="020F0502020204030204" pitchFamily="34" charset="0"/>
              </a:rPr>
              <a:t> </a:t>
            </a:r>
            <a:r>
              <a:rPr lang="el-GR" sz="1800" b="1" dirty="0">
                <a:solidFill>
                  <a:srgbClr val="231F20"/>
                </a:solidFill>
                <a:effectLst/>
                <a:latin typeface="Calibri" panose="020F0502020204030204" pitchFamily="34" charset="0"/>
                <a:ea typeface="Calibri" panose="020F0502020204030204" pitchFamily="34" charset="0"/>
              </a:rPr>
              <a:t>να ανακαλέσει μονομερώς </a:t>
            </a:r>
            <a:r>
              <a:rPr lang="el-GR" sz="1800" dirty="0">
                <a:solidFill>
                  <a:srgbClr val="231F20"/>
                </a:solidFill>
                <a:effectLst/>
                <a:latin typeface="Calibri" panose="020F0502020204030204" pitchFamily="34" charset="0"/>
                <a:ea typeface="Calibri" panose="020F0502020204030204" pitchFamily="34" charset="0"/>
              </a:rPr>
              <a:t>ή ακόμη και να υπονομεύσει, χωρίς να αναλάβει την ευθύνη του καταβάλλοντας οικονομικές</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αποζημιώσεις στην</a:t>
            </a:r>
            <a:r>
              <a:rPr lang="el-GR" sz="1800" spc="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εμπλεκόμενη εταιρεία. Με άλλα λόγια, οι</a:t>
            </a:r>
            <a:r>
              <a:rPr lang="el-GR" sz="1800" spc="5"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παγκόσμιες</a:t>
            </a:r>
            <a:r>
              <a:rPr lang="el-GR" sz="1800" spc="-55"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εταιρείες</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μπορούν</a:t>
            </a:r>
            <a:r>
              <a:rPr lang="el-GR" sz="1800" spc="-55"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να</a:t>
            </a:r>
            <a:r>
              <a:rPr lang="el-GR" sz="1800" spc="-50" dirty="0">
                <a:solidFill>
                  <a:srgbClr val="231F20"/>
                </a:solidFill>
                <a:effectLst/>
                <a:latin typeface="Calibri" panose="020F0502020204030204" pitchFamily="34" charset="0"/>
                <a:ea typeface="Calibri" panose="020F0502020204030204" pitchFamily="34" charset="0"/>
              </a:rPr>
              <a:t> </a:t>
            </a:r>
            <a:r>
              <a:rPr lang="el-GR" sz="1800" spc="-5" dirty="0">
                <a:solidFill>
                  <a:srgbClr val="231F20"/>
                </a:solidFill>
                <a:effectLst/>
                <a:latin typeface="Calibri" panose="020F0502020204030204" pitchFamily="34" charset="0"/>
                <a:ea typeface="Calibri" panose="020F0502020204030204" pitchFamily="34" charset="0"/>
              </a:rPr>
              <a:t>αναδιαμορφώσουν</a:t>
            </a:r>
            <a:r>
              <a:rPr lang="el-GR" sz="1800" spc="-5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το</a:t>
            </a:r>
            <a:r>
              <a:rPr lang="el-GR" sz="1800" spc="-5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εθνικό</a:t>
            </a:r>
            <a:r>
              <a:rPr lang="el-GR" sz="1800" spc="-24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δίκαιο</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των</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συμβαλλομένων</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εταίρων</a:t>
            </a:r>
            <a:r>
              <a:rPr lang="el-GR" sz="1800" spc="-3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τους</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με</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βάση</a:t>
            </a:r>
            <a:r>
              <a:rPr lang="el-GR" sz="1800" spc="-3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τη</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δική</a:t>
            </a:r>
            <a:r>
              <a:rPr lang="el-GR" sz="1800" spc="-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τους</a:t>
            </a:r>
            <a:r>
              <a:rPr lang="el-GR" sz="1800" spc="-235"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εικόνα</a:t>
            </a:r>
            <a:r>
              <a:rPr lang="el-GR" sz="1800" spc="-10" dirty="0">
                <a:solidFill>
                  <a:srgbClr val="231F20"/>
                </a:solidFill>
                <a:effectLst/>
                <a:latin typeface="Calibri" panose="020F0502020204030204" pitchFamily="34" charset="0"/>
                <a:ea typeface="Calibri" panose="020F0502020204030204" pitchFamily="34" charset="0"/>
              </a:rPr>
              <a:t> </a:t>
            </a:r>
            <a:r>
              <a:rPr lang="el-GR" sz="1800" dirty="0">
                <a:solidFill>
                  <a:srgbClr val="231F20"/>
                </a:solidFill>
                <a:effectLst/>
                <a:latin typeface="Calibri" panose="020F0502020204030204" pitchFamily="34" charset="0"/>
                <a:ea typeface="Calibri" panose="020F0502020204030204" pitchFamily="34" charset="0"/>
              </a:rPr>
              <a:t>(</a:t>
            </a:r>
            <a:r>
              <a:rPr lang="el-GR" sz="1800" dirty="0" err="1">
                <a:solidFill>
                  <a:srgbClr val="231F20"/>
                </a:solidFill>
                <a:effectLst/>
                <a:latin typeface="Calibri" panose="020F0502020204030204" pitchFamily="34" charset="0"/>
                <a:ea typeface="Calibri" panose="020F0502020204030204" pitchFamily="34" charset="0"/>
              </a:rPr>
              <a:t>Arato</a:t>
            </a:r>
            <a:r>
              <a:rPr lang="el-GR" sz="1800" dirty="0">
                <a:solidFill>
                  <a:srgbClr val="231F20"/>
                </a:solidFill>
                <a:effectLst/>
                <a:latin typeface="Calibri" panose="020F0502020204030204" pitchFamily="34" charset="0"/>
                <a:ea typeface="Calibri" panose="020F0502020204030204" pitchFamily="34" charset="0"/>
              </a:rPr>
              <a:t>, 2015).</a:t>
            </a:r>
            <a:endParaRPr lang="en-GR" sz="1800" dirty="0">
              <a:effectLst/>
              <a:latin typeface="Calibri" panose="020F0502020204030204" pitchFamily="34" charset="0"/>
              <a:ea typeface="Calibri" panose="020F0502020204030204" pitchFamily="34" charset="0"/>
            </a:endParaRPr>
          </a:p>
          <a:p>
            <a:pPr marL="0" indent="0">
              <a:buNone/>
            </a:pPr>
            <a:r>
              <a:rPr lang="el-GR" dirty="0"/>
              <a:t>*Δεν είναι διεθνή επενδυτικά δικαστήρια.</a:t>
            </a:r>
          </a:p>
          <a:p>
            <a:pPr marL="0" indent="0">
              <a:buNone/>
            </a:pPr>
            <a:r>
              <a:rPr lang="en-GB" b="0" i="0" dirty="0">
                <a:solidFill>
                  <a:srgbClr val="3C3C3C"/>
                </a:solidFill>
                <a:effectLst/>
                <a:latin typeface="Guardian Egyptian Web"/>
              </a:rPr>
              <a:t>Elizabeth Warren was able to find one hundred U.S. law professors to sign a public letter in support of the view that </a:t>
            </a:r>
            <a:r>
              <a:rPr lang="en-GB" b="1" i="0" dirty="0">
                <a:solidFill>
                  <a:srgbClr val="3C3C3C"/>
                </a:solidFill>
                <a:effectLst/>
                <a:latin typeface="Guardian Egyptian Web"/>
              </a:rPr>
              <a:t>ISDS is such a wrong-headed attempt to “privatize” what should stay in the “public” domain that it violates the rule of law</a:t>
            </a:r>
            <a:endParaRPr lang="en-GR" b="1" dirty="0"/>
          </a:p>
        </p:txBody>
      </p:sp>
    </p:spTree>
    <p:extLst>
      <p:ext uri="{BB962C8B-B14F-4D97-AF65-F5344CB8AC3E}">
        <p14:creationId xmlns:p14="http://schemas.microsoft.com/office/powerpoint/2010/main" val="1842451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75C24A-7C40-99F8-3617-AFEA08106A42}"/>
              </a:ext>
            </a:extLst>
          </p:cNvPr>
          <p:cNvSpPr>
            <a:spLocks noGrp="1"/>
          </p:cNvSpPr>
          <p:nvPr>
            <p:ph type="title"/>
          </p:nvPr>
        </p:nvSpPr>
        <p:spPr>
          <a:xfrm>
            <a:off x="838200" y="365126"/>
            <a:ext cx="10515600" cy="679904"/>
          </a:xfrm>
        </p:spPr>
        <p:txBody>
          <a:bodyPr>
            <a:normAutofit fontScale="90000"/>
          </a:bodyPr>
          <a:lstStyle/>
          <a:p>
            <a:r>
              <a:rPr lang="el-GR" dirty="0"/>
              <a:t>Πως αλλάζει η σχέση κράτους-κοινωνίας. Ιδιωτικά δικαστήρια</a:t>
            </a:r>
            <a:endParaRPr lang="en-GR" dirty="0"/>
          </a:p>
        </p:txBody>
      </p:sp>
      <p:sp>
        <p:nvSpPr>
          <p:cNvPr id="6" name="Content Placeholder 5">
            <a:extLst>
              <a:ext uri="{FF2B5EF4-FFF2-40B4-BE49-F238E27FC236}">
                <a16:creationId xmlns:a16="http://schemas.microsoft.com/office/drawing/2014/main" id="{DB6930E9-DE75-BF2E-4594-FCF023E9FD52}"/>
              </a:ext>
            </a:extLst>
          </p:cNvPr>
          <p:cNvSpPr>
            <a:spLocks noGrp="1"/>
          </p:cNvSpPr>
          <p:nvPr>
            <p:ph idx="1"/>
          </p:nvPr>
        </p:nvSpPr>
        <p:spPr>
          <a:xfrm>
            <a:off x="838200" y="1371600"/>
            <a:ext cx="10515600" cy="4805363"/>
          </a:xfrm>
        </p:spPr>
        <p:txBody>
          <a:bodyPr>
            <a:normAutofit fontScale="92500" lnSpcReduction="20000"/>
          </a:bodyPr>
          <a:lstStyle/>
          <a:p>
            <a:r>
              <a:rPr lang="el-GR" sz="2300" dirty="0">
                <a:latin typeface="Times New Roman" panose="02020603050405020304" pitchFamily="18" charset="0"/>
                <a:cs typeface="Times New Roman" panose="02020603050405020304" pitchFamily="18" charset="0"/>
              </a:rPr>
              <a:t>Οι μεγάλες εταιρείες διεκδικούν ακόμη και το δικαίωμα σε ιδιωτικά δικαστήρια όπου μπορούν να μηνύσουν τις κυβερνήσεις για ψήφιση νόμων που θα μπορούσαν να βλάψουν τα σημερινά ή μελλοντικά τους κέρδη. </a:t>
            </a:r>
            <a:r>
              <a:rPr lang="el-GR" sz="2300" dirty="0">
                <a:solidFill>
                  <a:srgbClr val="231F20"/>
                </a:solidFill>
                <a:latin typeface="Times New Roman" panose="02020603050405020304" pitchFamily="18" charset="0"/>
                <a:cs typeface="Times New Roman" panose="02020603050405020304" pitchFamily="18" charset="0"/>
              </a:rPr>
              <a:t>Ε</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πανδρώνονται από δικηγόρους και επαγγελματίες του εμπορικού δικαίου και μπορούν</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να</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καταδικάσουν</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αυστηρά</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τα</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κράτη</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για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να</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καταβάλουν</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βαριά</a:t>
            </a:r>
            <a:r>
              <a:rPr lang="el-GR" sz="2300" spc="-2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πρόστιμα στους ιδιωτικούς οικονομικούς δρώντες (μη κρατική μονομερή ανάκληση). </a:t>
            </a:r>
          </a:p>
          <a:p>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Μπορεί να περιέχεται σε</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μια</a:t>
            </a:r>
            <a:r>
              <a:rPr lang="el-GR" sz="2300"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σειρά</a:t>
            </a:r>
            <a:r>
              <a:rPr lang="el-GR" sz="2300"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διμερών</a:t>
            </a:r>
            <a:r>
              <a:rPr lang="el-GR" sz="2300"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ή</a:t>
            </a:r>
            <a:r>
              <a:rPr lang="el-GR" sz="2300"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διεθνών</a:t>
            </a:r>
            <a:r>
              <a:rPr lang="el-GR" sz="2300"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επενδυτικών</a:t>
            </a:r>
            <a:r>
              <a:rPr lang="el-GR" sz="2300"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συνθηκών,</a:t>
            </a:r>
            <a:r>
              <a:rPr lang="el-GR" sz="2300"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αλλά</a:t>
            </a:r>
            <a:r>
              <a:rPr lang="el-GR" sz="2300"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και</a:t>
            </a:r>
            <a:r>
              <a:rPr lang="el-GR" sz="2300" spc="-2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σε ορισμένες διεθνείς εμπορικές συνθήκες. </a:t>
            </a:r>
          </a:p>
          <a:p>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 Δικαστήριο της ΕΕ έκρινε νόμιμο τον μηχανισμό</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επίλυσης</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διαφορών</a:t>
            </a:r>
            <a:r>
              <a:rPr lang="el-GR" sz="2300"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μεταξύ</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επενδυτών</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και</a:t>
            </a:r>
            <a:r>
              <a:rPr lang="el-GR" sz="2300"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κρατών</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στο</a:t>
            </a:r>
            <a:r>
              <a:rPr lang="el-GR" sz="2300" spc="-2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πλαίσιο της Συνολικής Οικονομικής και Εμπορικής Συμφωνίας</a:t>
            </a:r>
            <a:r>
              <a:rPr lang="el-GR" sz="2300"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με</a:t>
            </a:r>
            <a:r>
              <a:rPr lang="el-GR" sz="2300" spc="1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τον</a:t>
            </a:r>
            <a:r>
              <a:rPr lang="el-GR" sz="2300" spc="16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Καναδά</a:t>
            </a:r>
            <a:r>
              <a:rPr lang="el-GR" sz="2300" spc="16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(CETA).</a:t>
            </a:r>
            <a:r>
              <a:rPr lang="en-GR" sz="2300" dirty="0">
                <a:effectLst/>
                <a:latin typeface="Times New Roman" panose="02020603050405020304" pitchFamily="18"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Λίγο αργότερα, τον Μάρτιο του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2018</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και υπό την πίεση των</a:t>
            </a:r>
            <a:r>
              <a:rPr lang="el-GR" sz="2300" spc="-2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πολυάριθμων</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πολιτικών</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κινητοποιήσεων</a:t>
            </a:r>
            <a:r>
              <a:rPr lang="el-GR" sz="2300"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κατά</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εμπορικών</a:t>
            </a:r>
            <a:r>
              <a:rPr lang="el-GR" sz="2300"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συμφωνιών</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που</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συνάπτονται</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από</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την</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ΕΕ</a:t>
            </a:r>
            <a:r>
              <a:rPr lang="el-GR" sz="2300"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και</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περιλαμβάνουν</a:t>
            </a:r>
            <a:r>
              <a:rPr lang="el-GR" sz="2300"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μηχανισμούς</a:t>
            </a:r>
            <a:r>
              <a:rPr lang="el-GR" sz="2300" spc="-6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τέτοιου</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είδους</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(TTIP,</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TAFTA</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και</a:t>
            </a:r>
            <a:r>
              <a:rPr lang="el-GR" sz="2300"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CETA)</a:t>
            </a:r>
            <a:r>
              <a:rPr lang="el-GR" sz="2300"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a:t>
            </a:r>
            <a:r>
              <a:rPr lang="el-GR" sz="2300" b="1" spc="-6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ΔΕΕ</a:t>
            </a:r>
            <a:r>
              <a:rPr lang="el-GR" sz="2300" b="1" spc="-6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αποφάσισε</a:t>
            </a:r>
            <a:r>
              <a:rPr lang="el-GR" sz="2300" b="1" spc="-5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ότι</a:t>
            </a:r>
            <a:r>
              <a:rPr lang="el-GR" sz="2300" b="1" spc="-5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αυτά</a:t>
            </a:r>
            <a:r>
              <a:rPr lang="el-GR" sz="2300" b="1"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τα</a:t>
            </a:r>
            <a:r>
              <a:rPr lang="el-GR" sz="2300" b="1" spc="-5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δικαστήρια,</a:t>
            </a:r>
            <a:r>
              <a:rPr lang="el-GR" sz="2300" b="1"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τα</a:t>
            </a:r>
            <a:r>
              <a:rPr lang="el-GR" sz="2300" b="1" spc="-5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οποία</a:t>
            </a:r>
            <a:r>
              <a:rPr lang="el-GR" sz="2300" b="1" spc="-4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δεν</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αποτελούν</a:t>
            </a:r>
            <a:r>
              <a:rPr lang="el-GR" sz="2300" b="1" spc="-5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αναπόσπαστο</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μέρος</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του</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επίσημου</a:t>
            </a:r>
            <a:r>
              <a:rPr lang="el-GR" sz="2300" b="1"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νομικού</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συστήματος</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της</a:t>
            </a:r>
            <a:r>
              <a:rPr lang="el-GR" sz="2300" b="1"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ΕΕ,</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δεν</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σέβο</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νται</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την</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αυτονομία</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του</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t>
            </a:r>
            <a:r>
              <a:rPr lang="el-GR" sz="2300" b="1" spc="-5"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ενωσιακού</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δικαίου»</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και</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επομένως</a:t>
            </a:r>
            <a:r>
              <a:rPr lang="el-GR" sz="2300" b="1" spc="-5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δεν</a:t>
            </a:r>
            <a:r>
              <a:rPr lang="el-GR" sz="2300" b="1" spc="-2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μπορούν</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να</a:t>
            </a:r>
            <a:r>
              <a:rPr lang="el-GR" sz="2300" b="1"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εγγυηθούν</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την</a:t>
            </a:r>
            <a:r>
              <a:rPr lang="el-GR" sz="2300" b="1"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πλήρη</a:t>
            </a:r>
            <a:r>
              <a:rPr lang="el-GR" sz="2300" b="1" spc="-3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εφαρμογή</a:t>
            </a:r>
            <a:r>
              <a:rPr lang="el-GR" sz="2300" b="1" spc="-4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του,</a:t>
            </a:r>
            <a:r>
              <a:rPr lang="el-GR" sz="2300" b="1" spc="-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καθιστώντας</a:t>
            </a:r>
            <a:r>
              <a:rPr lang="el-GR" sz="2300" b="1" spc="-23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τα</a:t>
            </a:r>
            <a:r>
              <a:rPr lang="el-GR" sz="2300" b="1" spc="-1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ασυμβίβαστα</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με</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το</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δίκαιο</a:t>
            </a:r>
            <a:r>
              <a:rPr lang="el-GR" sz="2300" b="1" spc="-1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της</a:t>
            </a:r>
            <a:r>
              <a:rPr lang="el-GR" sz="2300" b="1" spc="-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300" b="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ΕΕ.</a:t>
            </a:r>
            <a:endParaRPr lang="en-GR" sz="23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a:p>
            <a:endParaRPr lang="en-GR" dirty="0"/>
          </a:p>
        </p:txBody>
      </p:sp>
    </p:spTree>
    <p:extLst>
      <p:ext uri="{BB962C8B-B14F-4D97-AF65-F5344CB8AC3E}">
        <p14:creationId xmlns:p14="http://schemas.microsoft.com/office/powerpoint/2010/main" val="2763343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DC8A-6801-B39C-B88F-FF5335C61BB9}"/>
              </a:ext>
            </a:extLst>
          </p:cNvPr>
          <p:cNvSpPr>
            <a:spLocks noGrp="1"/>
          </p:cNvSpPr>
          <p:nvPr>
            <p:ph type="title"/>
          </p:nvPr>
        </p:nvSpPr>
        <p:spPr/>
        <p:txBody>
          <a:bodyPr/>
          <a:lstStyle/>
          <a:p>
            <a:r>
              <a:rPr lang="el-GR" dirty="0"/>
              <a:t>ΙΔΙΩΤΙΚΑ ΔΙΚΑΣΤΗΡΙΑ ΚΑΙ ΔΗΜΟΣΙΟΣ ΧΑΡΑΚΤΗΡΑΣ</a:t>
            </a:r>
            <a:endParaRPr lang="en-GR" dirty="0"/>
          </a:p>
        </p:txBody>
      </p:sp>
      <p:sp>
        <p:nvSpPr>
          <p:cNvPr id="3" name="Content Placeholder 2">
            <a:extLst>
              <a:ext uri="{FF2B5EF4-FFF2-40B4-BE49-F238E27FC236}">
                <a16:creationId xmlns:a16="http://schemas.microsoft.com/office/drawing/2014/main" id="{DC4CFF92-BE93-1CCD-A49E-29F52AB3B939}"/>
              </a:ext>
            </a:extLst>
          </p:cNvPr>
          <p:cNvSpPr>
            <a:spLocks noGrp="1"/>
          </p:cNvSpPr>
          <p:nvPr>
            <p:ph idx="1"/>
          </p:nvPr>
        </p:nvSpPr>
        <p:spPr/>
        <p:txBody>
          <a:bodyPr>
            <a:normAutofit fontScale="92500" lnSpcReduction="20000"/>
          </a:bodyPr>
          <a:lstStyle/>
          <a:p>
            <a:r>
              <a:rPr lang="el-GR" dirty="0"/>
              <a:t>Ο δημόσιος χαρακτήρας αυτού του διεθνούς επενδυτικού καθεστώτος θεωρείται δεδομένος, ιδίως εφόσον δεν υπάρχει αμφιβολία ότι οι διαιτητές-κράτος-επενδυτές εφαρμόζουν το δημόσιο διεθνές δίκαιο και ότι το διεθνές επενδυτικό καθεστώς μοιράζεται πολλά σημεία τομής με άλλα καθεστώτα δημοσίου διεθνούς δικαίου. </a:t>
            </a:r>
          </a:p>
          <a:p>
            <a:r>
              <a:rPr lang="el-GR" dirty="0"/>
              <a:t>Εξετάζουμε κριτικά την θέση ότι το ISDS είναι «δημόσιο» και τι εννοείται συνήθως με αυτόν τον χαρακτηρισμό. Το ISDS, και το καθεστώς του οποίου αποτελεί μέρος, θα πρέπει καλύτερα να θεωρούνται ως ένα υβρίδιο μεταξύ δημόσιου και ιδιωτικού.</a:t>
            </a:r>
          </a:p>
          <a:p>
            <a:pPr marL="0" indent="0">
              <a:buNone/>
            </a:pPr>
            <a:r>
              <a:rPr lang="el-GR" dirty="0"/>
              <a:t>Σε πολυμερές επίπεδο, η ΕΕ επιδιώκει τη δημιουργία ενός </a:t>
            </a:r>
            <a:r>
              <a:rPr lang="el-GR" i="1" dirty="0"/>
              <a:t>Πολυμερούς Επενδυτικού Δικαστηρίου</a:t>
            </a:r>
            <a:r>
              <a:rPr lang="el-GR" dirty="0"/>
              <a:t> μέσω διακυβερνητικών συζητήσεων στην Επιτροπή των Ηνωμένων Εθνών για το Διεθνές Εμπορικό Δίκαιο.</a:t>
            </a:r>
            <a:endParaRPr lang="en-GR" dirty="0"/>
          </a:p>
        </p:txBody>
      </p:sp>
    </p:spTree>
    <p:extLst>
      <p:ext uri="{BB962C8B-B14F-4D97-AF65-F5344CB8AC3E}">
        <p14:creationId xmlns:p14="http://schemas.microsoft.com/office/powerpoint/2010/main" val="1719147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58AE-0778-A2A5-8A3E-C01339681466}"/>
              </a:ext>
            </a:extLst>
          </p:cNvPr>
          <p:cNvSpPr>
            <a:spLocks noGrp="1"/>
          </p:cNvSpPr>
          <p:nvPr>
            <p:ph type="title"/>
          </p:nvPr>
        </p:nvSpPr>
        <p:spPr>
          <a:xfrm>
            <a:off x="2231136" y="381000"/>
            <a:ext cx="7729728" cy="1003300"/>
          </a:xfrm>
        </p:spPr>
        <p:txBody>
          <a:bodyPr>
            <a:normAutofit fontScale="90000"/>
          </a:bodyPr>
          <a:lstStyle/>
          <a:p>
            <a:r>
              <a:rPr lang="el-GR" dirty="0" err="1"/>
              <a:t>οικονομικα</a:t>
            </a:r>
            <a:r>
              <a:rPr lang="el-GR" dirty="0"/>
              <a:t> </a:t>
            </a:r>
            <a:r>
              <a:rPr lang="el-GR" dirty="0" err="1"/>
              <a:t>Συμφεροντα</a:t>
            </a:r>
            <a:r>
              <a:rPr lang="el-GR" dirty="0"/>
              <a:t>, </a:t>
            </a:r>
            <a:r>
              <a:rPr lang="el-GR" dirty="0" err="1"/>
              <a:t>δημοκρατια</a:t>
            </a:r>
            <a:r>
              <a:rPr lang="el-GR" dirty="0"/>
              <a:t> και ο </a:t>
            </a:r>
            <a:r>
              <a:rPr lang="el-GR" dirty="0" err="1"/>
              <a:t>θεσμος</a:t>
            </a:r>
            <a:r>
              <a:rPr lang="el-GR" dirty="0"/>
              <a:t> της </a:t>
            </a:r>
            <a:r>
              <a:rPr lang="el-GR" dirty="0" err="1"/>
              <a:t>αγορας</a:t>
            </a:r>
            <a:endParaRPr lang="en-GR" dirty="0"/>
          </a:p>
        </p:txBody>
      </p:sp>
      <p:sp>
        <p:nvSpPr>
          <p:cNvPr id="3" name="Content Placeholder 2">
            <a:extLst>
              <a:ext uri="{FF2B5EF4-FFF2-40B4-BE49-F238E27FC236}">
                <a16:creationId xmlns:a16="http://schemas.microsoft.com/office/drawing/2014/main" id="{D3CB1057-2955-47F8-5FE7-F57EFE620C2B}"/>
              </a:ext>
            </a:extLst>
          </p:cNvPr>
          <p:cNvSpPr>
            <a:spLocks noGrp="1"/>
          </p:cNvSpPr>
          <p:nvPr>
            <p:ph idx="1"/>
          </p:nvPr>
        </p:nvSpPr>
        <p:spPr>
          <a:xfrm>
            <a:off x="736600" y="1663700"/>
            <a:ext cx="10769600" cy="4965700"/>
          </a:xfrm>
        </p:spPr>
        <p:txBody>
          <a:bodyPr>
            <a:normAutofit/>
          </a:bodyPr>
          <a:lstStyle/>
          <a:p>
            <a:r>
              <a:rPr lang="el-GR" dirty="0"/>
              <a:t>Η </a:t>
            </a:r>
            <a:r>
              <a:rPr lang="el-GR" b="1" dirty="0"/>
              <a:t>θεωρία της </a:t>
            </a:r>
            <a:r>
              <a:rPr lang="el-GR" b="1" dirty="0" err="1"/>
              <a:t>νεοθεσμικής</a:t>
            </a:r>
            <a:r>
              <a:rPr lang="el-GR" b="1" dirty="0"/>
              <a:t> οικονομίας </a:t>
            </a:r>
            <a:r>
              <a:rPr lang="el-GR" dirty="0"/>
              <a:t>υιοθετεί την άποψη του </a:t>
            </a:r>
            <a:r>
              <a:rPr lang="en-US" b="1" dirty="0"/>
              <a:t>Hayek</a:t>
            </a:r>
            <a:r>
              <a:rPr lang="el-GR" dirty="0"/>
              <a:t>, ο οποίος  προς το τέλος της ζωής του υπερασπίζεται την </a:t>
            </a:r>
            <a:r>
              <a:rPr lang="el-GR" b="1" dirty="0"/>
              <a:t>κατάλυση της δημοκρατίας όπως τη γνωρίζουμε προς όφελος της οικονομικής και ατομικής ελευθερίας</a:t>
            </a:r>
            <a:r>
              <a:rPr lang="el-GR" dirty="0"/>
              <a:t>. </a:t>
            </a:r>
          </a:p>
          <a:p>
            <a:endParaRPr lang="el-GR" dirty="0"/>
          </a:p>
          <a:p>
            <a:pPr marL="0" indent="0">
              <a:buNone/>
            </a:pPr>
            <a:r>
              <a:rPr lang="el-GR" dirty="0"/>
              <a:t>Η  </a:t>
            </a:r>
            <a:r>
              <a:rPr lang="el-GR" b="1" dirty="0"/>
              <a:t>θεωρία της </a:t>
            </a:r>
            <a:r>
              <a:rPr lang="el-GR" b="1" dirty="0" err="1"/>
              <a:t>νεοθεσμικής</a:t>
            </a:r>
            <a:r>
              <a:rPr lang="el-GR" b="1" dirty="0"/>
              <a:t> οικονομίας </a:t>
            </a:r>
            <a:r>
              <a:rPr lang="el-GR" dirty="0"/>
              <a:t>υπερασπίζεται την </a:t>
            </a:r>
            <a:r>
              <a:rPr lang="el-GR" i="1" dirty="0"/>
              <a:t>προστασία της </a:t>
            </a:r>
            <a:r>
              <a:rPr lang="el-GR" i="1" dirty="0" err="1"/>
              <a:t>Ευρ</a:t>
            </a:r>
            <a:r>
              <a:rPr lang="el-GR" i="1" dirty="0"/>
              <a:t>. Επιτροπής και του </a:t>
            </a:r>
            <a:r>
              <a:rPr lang="el-GR" i="1" dirty="0" err="1"/>
              <a:t>Ευρ</a:t>
            </a:r>
            <a:r>
              <a:rPr lang="el-GR" i="1" dirty="0"/>
              <a:t>. Δικαστηρίου από εκλογικές πιέσεις</a:t>
            </a:r>
            <a:r>
              <a:rPr lang="el-GR" dirty="0"/>
              <a:t> για την εύρυθμη λειτουργία του καπιταλισμού μέσω δεσμεύσεων σε κανόνες οικονομικών πολιτικών. Η θεωρία προβλέπει κατά αυτόν τον τρόπο την </a:t>
            </a:r>
            <a:r>
              <a:rPr lang="el-GR" i="1" dirty="0"/>
              <a:t>προστασία των αγορών και των συνταγματικά κατοχυρωμένων δικαιωμάτων ιδιοκτησίας </a:t>
            </a:r>
            <a:r>
              <a:rPr lang="el-GR" dirty="0"/>
              <a:t>απέναντι σε «αυθαίρετες» πολιτικές παρεμβολές, από ανεξάρτητες ρυθμιστικές αρχές, κεντρικές τράπεζες και κυβερνήσεις (</a:t>
            </a:r>
            <a:r>
              <a:rPr lang="en-US" dirty="0" err="1"/>
              <a:t>Streeck</a:t>
            </a:r>
            <a:r>
              <a:rPr lang="el-GR" dirty="0"/>
              <a:t>, 2019).</a:t>
            </a:r>
          </a:p>
          <a:p>
            <a:pPr marL="0" indent="0">
              <a:buNone/>
            </a:pPr>
            <a:endParaRPr lang="el-GR" dirty="0"/>
          </a:p>
          <a:p>
            <a:r>
              <a:rPr lang="el-GR" dirty="0"/>
              <a:t>Ο θεσμός της αγοράς λειτουργεί προς </a:t>
            </a:r>
            <a:r>
              <a:rPr lang="el-GR" b="1" dirty="0">
                <a:solidFill>
                  <a:srgbClr val="C00000"/>
                </a:solidFill>
              </a:rPr>
              <a:t>όφελος των πολυεθνικών </a:t>
            </a:r>
            <a:r>
              <a:rPr lang="el-GR" dirty="0"/>
              <a:t>αφού απαγορεύει στους ευρωπαίους πολιτικούς όχι μόνο να προτείνουν αλλά και να</a:t>
            </a:r>
            <a:r>
              <a:rPr lang="el-GR" b="1" dirty="0"/>
              <a:t> σκεφτούν (!) </a:t>
            </a:r>
            <a:r>
              <a:rPr lang="el-GR" dirty="0"/>
              <a:t>νομοθετικές πράξεις που πλήττουν τα συμφέροντα τους. Αυτό επιτυγχάνεται με ένα αποτελεσματικό </a:t>
            </a:r>
            <a:r>
              <a:rPr lang="el-GR" b="1" dirty="0"/>
              <a:t>σύνολο αυτόματων τιμωριώ</a:t>
            </a:r>
            <a:r>
              <a:rPr lang="el-GR" dirty="0"/>
              <a:t>ν που αποτελούν τροχοπέδη για την κοινωνική αλλαγή </a:t>
            </a:r>
            <a:r>
              <a:rPr lang="el-GR" b="1" dirty="0"/>
              <a:t>αφού κάθε μεταρρύθμιση προκαλεί αυτόματα ανεργία ή υποτονικότητα στην οικονομία</a:t>
            </a:r>
            <a:r>
              <a:rPr lang="el-GR" dirty="0"/>
              <a:t> (</a:t>
            </a:r>
            <a:r>
              <a:rPr lang="en-US" dirty="0"/>
              <a:t>Lindblom</a:t>
            </a:r>
            <a:r>
              <a:rPr lang="el-GR" dirty="0"/>
              <a:t>,1982).  </a:t>
            </a:r>
          </a:p>
          <a:p>
            <a:endParaRPr lang="en-GR" dirty="0"/>
          </a:p>
        </p:txBody>
      </p:sp>
    </p:spTree>
    <p:extLst>
      <p:ext uri="{BB962C8B-B14F-4D97-AF65-F5344CB8AC3E}">
        <p14:creationId xmlns:p14="http://schemas.microsoft.com/office/powerpoint/2010/main" val="601157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609480" y="492480"/>
            <a:ext cx="10972080" cy="689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7500" lnSpcReduction="20000"/>
          </a:bodyPr>
          <a:lstStyle/>
          <a:p>
            <a:pPr>
              <a:lnSpc>
                <a:spcPct val="100000"/>
              </a:lnSpc>
            </a:pPr>
            <a:r>
              <a:rPr lang="fr-FR" sz="4000" b="1" i="1" strike="noStrike" spc="-1">
                <a:solidFill>
                  <a:srgbClr val="000000"/>
                </a:solidFill>
                <a:latin typeface="Georgia"/>
                <a:ea typeface="DejaVu Sans"/>
              </a:rPr>
              <a:t>Group politics: </a:t>
            </a:r>
            <a:r>
              <a:rPr lang="fr-FR" sz="4000" b="1" strike="noStrike" spc="-1">
                <a:solidFill>
                  <a:srgbClr val="434342"/>
                </a:solidFill>
                <a:latin typeface="Trebuchet MS"/>
                <a:ea typeface="DejaVu Sans"/>
              </a:rPr>
              <a:t>Συνεισφορά ή απειλή για τη δημοκρατία</a:t>
            </a:r>
            <a:endParaRPr lang="fr-FR" sz="4000" b="0" strike="noStrike" spc="-1">
              <a:latin typeface="Arial"/>
            </a:endParaRPr>
          </a:p>
        </p:txBody>
      </p:sp>
      <p:sp>
        <p:nvSpPr>
          <p:cNvPr id="98" name="CustomShape 2"/>
          <p:cNvSpPr/>
          <p:nvPr/>
        </p:nvSpPr>
        <p:spPr>
          <a:xfrm>
            <a:off x="609480" y="1181520"/>
            <a:ext cx="10972080" cy="539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624240" indent="-513720">
              <a:lnSpc>
                <a:spcPct val="100000"/>
              </a:lnSpc>
              <a:spcBef>
                <a:spcPts val="300"/>
              </a:spcBef>
              <a:buClr>
                <a:srgbClr val="08A1D9"/>
              </a:buClr>
              <a:buFont typeface="Georgia"/>
              <a:buAutoNum type="arabicParenR"/>
            </a:pPr>
            <a:r>
              <a:rPr lang="fr-FR" sz="2800" b="0" strike="noStrike" spc="-1">
                <a:solidFill>
                  <a:srgbClr val="000000"/>
                </a:solidFill>
                <a:latin typeface="Georgia"/>
                <a:ea typeface="DejaVu Sans"/>
              </a:rPr>
              <a:t>Υποσκάπτουν τη δημοκρατία εκθέτοντας την πολιτική σε ιδιοτελή και ανέλεγκτα παιχνίδια εξουσίας (</a:t>
            </a:r>
            <a:r>
              <a:rPr lang="fr-FR" sz="2800" b="1" strike="noStrike" spc="-1">
                <a:solidFill>
                  <a:srgbClr val="000000"/>
                </a:solidFill>
                <a:latin typeface="Georgia"/>
                <a:ea typeface="DejaVu Sans"/>
              </a:rPr>
              <a:t>φιλελεύθερη θεωρία της δημοκρατίας</a:t>
            </a:r>
            <a:r>
              <a:rPr lang="fr-FR" sz="2800" b="0" strike="noStrike" spc="-1">
                <a:solidFill>
                  <a:srgbClr val="000000"/>
                </a:solidFill>
                <a:latin typeface="Georgia"/>
                <a:ea typeface="DejaVu Sans"/>
              </a:rPr>
              <a:t>, March &amp; Olsen:1989) </a:t>
            </a:r>
            <a:endParaRPr lang="fr-FR" sz="2800" b="0" strike="noStrike" spc="-1">
              <a:latin typeface="Arial"/>
            </a:endParaRPr>
          </a:p>
          <a:p>
            <a:pPr marL="624240" indent="-513720">
              <a:lnSpc>
                <a:spcPct val="100000"/>
              </a:lnSpc>
              <a:spcBef>
                <a:spcPts val="300"/>
              </a:spcBef>
              <a:buClr>
                <a:srgbClr val="08A1D9"/>
              </a:buClr>
              <a:buFont typeface="Georgia"/>
              <a:buAutoNum type="arabicParenR"/>
            </a:pPr>
            <a:r>
              <a:rPr lang="fr-FR" sz="2800" b="0" strike="noStrike" spc="-1">
                <a:solidFill>
                  <a:srgbClr val="000000"/>
                </a:solidFill>
                <a:latin typeface="Georgia"/>
                <a:ea typeface="DejaVu Sans"/>
              </a:rPr>
              <a:t>Αποτελούν συνεισφορά στους εδαφικά οργανωμένους θεσμούς της αντιπροσωπευτικής δημοκρατίας, δεδομένης και της έλλειψης μιας καθαρής δημοκρατικής ηγεσίας σε επίπεδο ΕΕ (</a:t>
            </a:r>
            <a:r>
              <a:rPr lang="fr-FR" sz="2800" b="1" strike="noStrike" spc="-1">
                <a:solidFill>
                  <a:srgbClr val="000000"/>
                </a:solidFill>
                <a:latin typeface="Georgia"/>
                <a:ea typeface="DejaVu Sans"/>
              </a:rPr>
              <a:t>θεωρία της διακυβέρνησης</a:t>
            </a:r>
            <a:r>
              <a:rPr lang="fr-FR" sz="2800" b="0" strike="noStrike" spc="-1">
                <a:solidFill>
                  <a:srgbClr val="000000"/>
                </a:solidFill>
                <a:latin typeface="Georgia"/>
                <a:ea typeface="DejaVu Sans"/>
              </a:rPr>
              <a:t>, Rhodes :1997).</a:t>
            </a:r>
            <a:endParaRPr lang="fr-FR" sz="2800" b="0" strike="noStrike" spc="-1">
              <a:latin typeface="Arial"/>
            </a:endParaRPr>
          </a:p>
          <a:p>
            <a:pPr>
              <a:lnSpc>
                <a:spcPct val="100000"/>
              </a:lnSpc>
              <a:spcBef>
                <a:spcPts val="300"/>
              </a:spcBef>
            </a:pPr>
            <a:endParaRPr lang="fr-FR" sz="2800" b="0" strike="noStrike" spc="-1">
              <a:latin typeface="Arial"/>
            </a:endParaRPr>
          </a:p>
          <a:p>
            <a:pPr marL="109800">
              <a:lnSpc>
                <a:spcPct val="100000"/>
              </a:lnSpc>
              <a:spcBef>
                <a:spcPts val="300"/>
              </a:spcBef>
            </a:pPr>
            <a:r>
              <a:rPr lang="fr-FR" sz="2800" b="1" i="1" strike="noStrike" spc="-1">
                <a:solidFill>
                  <a:srgbClr val="000000"/>
                </a:solidFill>
                <a:latin typeface="Georgia"/>
                <a:ea typeface="DejaVu Sans"/>
              </a:rPr>
              <a:t>Αν η επιρροή είναι εξαγοράσιμο προιόν τότε πλήττει τη δημοκρατία. </a:t>
            </a:r>
            <a:endParaRPr lang="fr-FR" sz="2800" b="0" strike="noStrike" spc="-1">
              <a:latin typeface="Arial"/>
            </a:endParaRPr>
          </a:p>
          <a:p>
            <a:pPr marL="109800">
              <a:lnSpc>
                <a:spcPct val="100000"/>
              </a:lnSpc>
              <a:spcBef>
                <a:spcPts val="300"/>
              </a:spcBef>
            </a:pPr>
            <a:r>
              <a:rPr lang="fr-FR" sz="2800" b="0" strike="noStrike" spc="-1">
                <a:solidFill>
                  <a:srgbClr val="000000"/>
                </a:solidFill>
                <a:latin typeface="Georgia"/>
                <a:ea typeface="DejaVu Sans"/>
              </a:rPr>
              <a:t>Ανάλογα με το αν οι ομάδες συμφερόντων στοχεύουν </a:t>
            </a:r>
            <a:r>
              <a:rPr lang="fr-FR" sz="2800" b="1" strike="noStrike" spc="-1">
                <a:solidFill>
                  <a:srgbClr val="000000"/>
                </a:solidFill>
                <a:latin typeface="Georgia"/>
                <a:ea typeface="DejaVu Sans"/>
              </a:rPr>
              <a:t>στην προστασία ή την αλλαγή του status quo</a:t>
            </a:r>
            <a:r>
              <a:rPr lang="fr-FR" sz="2800" b="0" strike="noStrike" spc="-1">
                <a:solidFill>
                  <a:srgbClr val="000000"/>
                </a:solidFill>
                <a:latin typeface="Georgia"/>
                <a:ea typeface="DejaVu Sans"/>
              </a:rPr>
              <a:t>, αυτό μπορεί να έχει επιπτώσεις για την κινητοποίησή τους, τις στρατηγικές πίεσης και την επιρροή τους στην πολιτική.</a:t>
            </a:r>
            <a:endParaRPr lang="fr-FR" sz="2800" b="0" strike="noStrike" spc="-1">
              <a:latin typeface="Arial"/>
            </a:endParaRPr>
          </a:p>
          <a:p>
            <a:pPr>
              <a:lnSpc>
                <a:spcPct val="100000"/>
              </a:lnSpc>
              <a:spcBef>
                <a:spcPts val="300"/>
              </a:spcBef>
            </a:pPr>
            <a:endParaRPr lang="fr-FR" sz="2800" b="0" strike="noStrike" spc="-1">
              <a:latin typeface="Arial"/>
            </a:endParaRPr>
          </a:p>
        </p:txBody>
      </p:sp>
      <p:sp>
        <p:nvSpPr>
          <p:cNvPr id="99"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908E07F-F9A4-472B-B4BD-8C4B37AA0D90}" type="slidenum">
              <a:rPr lang="fr-FR" sz="1800" b="0" strike="noStrike" spc="-1">
                <a:solidFill>
                  <a:srgbClr val="FFFFFF"/>
                </a:solidFill>
                <a:latin typeface="Georgia"/>
                <a:ea typeface="DejaVu Sans"/>
              </a:rPr>
              <a:t>28</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609480" y="898560"/>
            <a:ext cx="10972080" cy="67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10000"/>
          </a:bodyPr>
          <a:lstStyle/>
          <a:p>
            <a:pPr>
              <a:lnSpc>
                <a:spcPct val="100000"/>
              </a:lnSpc>
            </a:pPr>
            <a:r>
              <a:rPr lang="fr-FR" sz="4000" b="0" strike="noStrike" spc="-1">
                <a:solidFill>
                  <a:srgbClr val="434342"/>
                </a:solidFill>
                <a:latin typeface="Georgia"/>
                <a:ea typeface="DejaVu Sans"/>
              </a:rPr>
              <a:t>Η </a:t>
            </a:r>
            <a:r>
              <a:rPr lang="fr-FR" sz="4000" b="1" strike="noStrike" spc="-1">
                <a:solidFill>
                  <a:srgbClr val="2E3A3C"/>
                </a:solidFill>
                <a:latin typeface="Georgia"/>
                <a:ea typeface="DejaVu Sans"/>
              </a:rPr>
              <a:t>συμβουλευτική και κοινωνιακή διακυβέρνηση </a:t>
            </a:r>
            <a:endParaRPr lang="fr-FR" sz="4000" b="0" strike="noStrike" spc="-1">
              <a:latin typeface="Arial"/>
            </a:endParaRPr>
          </a:p>
        </p:txBody>
      </p:sp>
      <p:sp>
        <p:nvSpPr>
          <p:cNvPr id="107" name="CustomShape 2"/>
          <p:cNvSpPr/>
          <p:nvPr/>
        </p:nvSpPr>
        <p:spPr>
          <a:xfrm>
            <a:off x="609480" y="1812960"/>
            <a:ext cx="10972080" cy="476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65760" indent="-255240">
              <a:lnSpc>
                <a:spcPct val="100000"/>
              </a:lnSpc>
              <a:spcBef>
                <a:spcPts val="300"/>
              </a:spcBef>
              <a:buClr>
                <a:srgbClr val="08A1D9"/>
              </a:buClr>
              <a:buFont typeface="Wingdings" charset="2"/>
              <a:buChar char=""/>
            </a:pPr>
            <a:r>
              <a:rPr lang="fr-FR" sz="2800" b="1" strike="noStrike" spc="-1">
                <a:solidFill>
                  <a:srgbClr val="2E3A3C"/>
                </a:solidFill>
                <a:latin typeface="Georgia"/>
                <a:ea typeface="DejaVu Sans"/>
              </a:rPr>
              <a:t>Η διαβουλευτική διάσταση: </a:t>
            </a:r>
            <a:r>
              <a:rPr lang="fr-FR" sz="2800" b="0" strike="noStrike" spc="-1">
                <a:solidFill>
                  <a:srgbClr val="2E3A3C"/>
                </a:solidFill>
                <a:latin typeface="Georgia"/>
                <a:ea typeface="DejaVu Sans"/>
              </a:rPr>
              <a:t>Οι ομάδες εμπειρογνωμόνων της Επιτροπής.  Μεταφορά σημαντικού μέρους των εκτελεστικών </a:t>
            </a:r>
            <a:r>
              <a:rPr lang="fr-FR" sz="2800" b="1" strike="noStrike" spc="-1">
                <a:solidFill>
                  <a:srgbClr val="2E3A3C"/>
                </a:solidFill>
                <a:latin typeface="Georgia"/>
                <a:ea typeface="DejaVu Sans"/>
              </a:rPr>
              <a:t>αρμοδιοτήτων στις ρυθμιστικές αρχές μέσω εξουσιοδότησης </a:t>
            </a:r>
            <a:r>
              <a:rPr lang="fr-FR" sz="2800" b="0" strike="noStrike" spc="-1">
                <a:solidFill>
                  <a:srgbClr val="2E3A3C"/>
                </a:solidFill>
                <a:latin typeface="Georgia"/>
                <a:ea typeface="DejaVu Sans"/>
              </a:rPr>
              <a:t>από την Επιτροπή. Οι ρυθμιστικές αρχές λειτουργούν ως εγγύηση για την αξιοπιστία της αγοράς.</a:t>
            </a: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0" strike="noStrike" spc="-1">
                <a:solidFill>
                  <a:srgbClr val="2E3A3C"/>
                </a:solidFill>
                <a:latin typeface="Georgia"/>
                <a:ea typeface="DejaVu Sans"/>
              </a:rPr>
              <a:t> </a:t>
            </a:r>
            <a:r>
              <a:rPr lang="fr-FR" sz="2800" b="1" strike="noStrike" spc="-1">
                <a:solidFill>
                  <a:srgbClr val="2E3A3C"/>
                </a:solidFill>
                <a:latin typeface="Georgia"/>
                <a:ea typeface="DejaVu Sans"/>
              </a:rPr>
              <a:t>Η συμμετοχική διάσταση :</a:t>
            </a:r>
            <a:r>
              <a:rPr lang="fr-FR" sz="2800" b="0" strike="noStrike" spc="-1">
                <a:solidFill>
                  <a:srgbClr val="2E3A3C"/>
                </a:solidFill>
                <a:latin typeface="Georgia"/>
                <a:ea typeface="DejaVu Sans"/>
              </a:rPr>
              <a:t> Οι Βρυξέλλες στηρίζουν οργανώσεις «ομπρέλα» μακριά από τις εκλογικές περιφέρειες που φιλοδοξούν να αντιπροσωπεύουν. Η πρακτική του lobbying της Επιτροπής ευνοεί επιχειρηματικές και επαγγελματικές οργανώσεις </a:t>
            </a:r>
            <a:r>
              <a:rPr lang="fr-FR" sz="2800" b="1" strike="noStrike" spc="-1">
                <a:solidFill>
                  <a:srgbClr val="2E3A3C"/>
                </a:solidFill>
                <a:latin typeface="Georgia"/>
                <a:ea typeface="DejaVu Sans"/>
              </a:rPr>
              <a:t>κυρίως από τα παλαιότερα και μεγαλύτερα κράτη, αλλά όχι (πάντα ή αναγκαστικά) </a:t>
            </a:r>
            <a:r>
              <a:rPr lang="fr-FR" sz="2800" b="0" strike="noStrike" spc="-1">
                <a:solidFill>
                  <a:srgbClr val="2E3A3C"/>
                </a:solidFill>
                <a:latin typeface="Georgia"/>
                <a:ea typeface="DejaVu Sans"/>
              </a:rPr>
              <a:t>και το δημόσιο συμφέρον.</a:t>
            </a: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endParaRPr lang="fr-FR" sz="2800" b="0" strike="noStrike" spc="-1">
              <a:latin typeface="Arial"/>
            </a:endParaRPr>
          </a:p>
          <a:p>
            <a:pPr>
              <a:lnSpc>
                <a:spcPct val="100000"/>
              </a:lnSpc>
              <a:spcBef>
                <a:spcPts val="300"/>
              </a:spcBef>
            </a:pPr>
            <a:endParaRPr lang="fr-FR" sz="2800" b="0" strike="noStrike" spc="-1">
              <a:latin typeface="Arial"/>
            </a:endParaRPr>
          </a:p>
        </p:txBody>
      </p:sp>
      <p:sp>
        <p:nvSpPr>
          <p:cNvPr id="108"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E7239CA-4141-4BA7-853E-F3532687F15D}" type="slidenum">
              <a:rPr lang="fr-FR" sz="1800" b="0" strike="noStrike" spc="-1">
                <a:solidFill>
                  <a:srgbClr val="FFFFFF"/>
                </a:solidFill>
                <a:latin typeface="Georgia"/>
                <a:ea typeface="DejaVu Sans"/>
              </a:rPr>
              <a:t>29</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609480" y="284040"/>
            <a:ext cx="1097208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55000" lnSpcReduction="20000"/>
          </a:bodyPr>
          <a:lstStyle/>
          <a:p>
            <a:pPr>
              <a:lnSpc>
                <a:spcPct val="100000"/>
              </a:lnSpc>
            </a:pPr>
            <a:r>
              <a:rPr lang="fr-FR" sz="4000" b="0" strike="noStrike" spc="-1" dirty="0" err="1">
                <a:solidFill>
                  <a:srgbClr val="434342"/>
                </a:solidFill>
                <a:latin typeface="Georgia"/>
                <a:ea typeface="DejaVu Sans"/>
              </a:rPr>
              <a:t>T</a:t>
            </a:r>
            <a:r>
              <a:rPr lang="fr-FR" sz="4000" b="0" strike="noStrike" spc="-1" dirty="0">
                <a:solidFill>
                  <a:srgbClr val="434342"/>
                </a:solidFill>
                <a:latin typeface="Georgia"/>
                <a:ea typeface="DejaVu Sans"/>
              </a:rPr>
              <a:t>α </a:t>
            </a:r>
            <a:r>
              <a:rPr lang="fr-FR" sz="4000" b="0" strike="noStrike" spc="-1" dirty="0" err="1">
                <a:solidFill>
                  <a:srgbClr val="434342"/>
                </a:solidFill>
                <a:latin typeface="Georgia"/>
                <a:ea typeface="DejaVu Sans"/>
              </a:rPr>
              <a:t>χ</a:t>
            </a:r>
            <a:r>
              <a:rPr lang="fr-FR" sz="4000" b="0" strike="noStrike" spc="-1" dirty="0">
                <a:solidFill>
                  <a:srgbClr val="434342"/>
                </a:solidFill>
                <a:latin typeface="Georgia"/>
                <a:ea typeface="DejaVu Sans"/>
              </a:rPr>
              <a:t>α</a:t>
            </a:r>
            <a:r>
              <a:rPr lang="fr-FR" sz="4000" b="0" strike="noStrike" spc="-1" dirty="0" err="1">
                <a:solidFill>
                  <a:srgbClr val="434342"/>
                </a:solidFill>
                <a:latin typeface="Georgia"/>
                <a:ea typeface="DejaVu Sans"/>
              </a:rPr>
              <a:t>ρ</a:t>
            </a:r>
            <a:r>
              <a:rPr lang="fr-FR" sz="4000" b="0" strike="noStrike" spc="-1" dirty="0">
                <a:solidFill>
                  <a:srgbClr val="434342"/>
                </a:solidFill>
                <a:latin typeface="Georgia"/>
                <a:ea typeface="DejaVu Sans"/>
              </a:rPr>
              <a:t>α</a:t>
            </a:r>
            <a:r>
              <a:rPr lang="fr-FR" sz="4000" b="0" strike="noStrike" spc="-1" dirty="0" err="1">
                <a:solidFill>
                  <a:srgbClr val="434342"/>
                </a:solidFill>
                <a:latin typeface="Georgia"/>
                <a:ea typeface="DejaVu Sans"/>
              </a:rPr>
              <a:t>κτηριστικά</a:t>
            </a:r>
            <a:r>
              <a:rPr lang="fr-FR" sz="4000" b="0" strike="noStrike" spc="-1" dirty="0">
                <a:solidFill>
                  <a:srgbClr val="434342"/>
                </a:solidFill>
                <a:latin typeface="Georgia"/>
                <a:ea typeface="DejaVu Sans"/>
              </a:rPr>
              <a:t> </a:t>
            </a:r>
            <a:r>
              <a:rPr lang="fr-FR" sz="4000" b="0" strike="noStrike" spc="-1" dirty="0" err="1">
                <a:solidFill>
                  <a:srgbClr val="434342"/>
                </a:solidFill>
                <a:latin typeface="Georgia"/>
                <a:ea typeface="DejaVu Sans"/>
              </a:rPr>
              <a:t>της</a:t>
            </a:r>
            <a:r>
              <a:rPr lang="fr-FR" sz="4000" b="0" strike="noStrike" spc="-1" dirty="0">
                <a:solidFill>
                  <a:srgbClr val="434342"/>
                </a:solidFill>
                <a:latin typeface="Georgia"/>
                <a:ea typeface="DejaVu Sans"/>
              </a:rPr>
              <a:t> </a:t>
            </a:r>
            <a:r>
              <a:rPr lang="el-GR" sz="4000" b="0" strike="noStrike" spc="-1" dirty="0">
                <a:solidFill>
                  <a:srgbClr val="434342"/>
                </a:solidFill>
                <a:latin typeface="Georgia"/>
                <a:ea typeface="DejaVu Sans"/>
              </a:rPr>
              <a:t>δικτυακής και άρα </a:t>
            </a:r>
            <a:r>
              <a:rPr lang="fr-FR" sz="4000" b="0" strike="noStrike" spc="-1" dirty="0" err="1">
                <a:solidFill>
                  <a:srgbClr val="434342"/>
                </a:solidFill>
                <a:latin typeface="Georgia"/>
                <a:ea typeface="DejaVu Sans"/>
              </a:rPr>
              <a:t>άτυ</a:t>
            </a:r>
            <a:r>
              <a:rPr lang="fr-FR" sz="4000" b="0" strike="noStrike" spc="-1" dirty="0">
                <a:solidFill>
                  <a:srgbClr val="434342"/>
                </a:solidFill>
                <a:latin typeface="Georgia"/>
                <a:ea typeface="DejaVu Sans"/>
              </a:rPr>
              <a:t>π</a:t>
            </a:r>
            <a:r>
              <a:rPr lang="fr-FR" sz="4000" b="0" strike="noStrike" spc="-1" dirty="0" err="1">
                <a:solidFill>
                  <a:srgbClr val="434342"/>
                </a:solidFill>
                <a:latin typeface="Georgia"/>
                <a:ea typeface="DejaVu Sans"/>
              </a:rPr>
              <a:t>ης</a:t>
            </a:r>
            <a:r>
              <a:rPr lang="fr-FR" sz="4000" b="0" strike="noStrike" spc="-1" dirty="0">
                <a:solidFill>
                  <a:srgbClr val="434342"/>
                </a:solidFill>
                <a:latin typeface="Georgia"/>
                <a:ea typeface="DejaVu Sans"/>
              </a:rPr>
              <a:t> </a:t>
            </a:r>
            <a:r>
              <a:rPr lang="fr-FR" sz="4000" b="0" strike="noStrike" spc="-1" dirty="0" err="1">
                <a:solidFill>
                  <a:srgbClr val="434342"/>
                </a:solidFill>
                <a:latin typeface="Georgia"/>
                <a:ea typeface="DejaVu Sans"/>
              </a:rPr>
              <a:t>δι</a:t>
            </a:r>
            <a:r>
              <a:rPr lang="fr-FR" sz="4000" b="0" strike="noStrike" spc="-1" dirty="0">
                <a:solidFill>
                  <a:srgbClr val="434342"/>
                </a:solidFill>
                <a:latin typeface="Georgia"/>
                <a:ea typeface="DejaVu Sans"/>
              </a:rPr>
              <a:t>α</a:t>
            </a:r>
            <a:r>
              <a:rPr lang="fr-FR" sz="4000" b="0" strike="noStrike" spc="-1" dirty="0" err="1">
                <a:solidFill>
                  <a:srgbClr val="434342"/>
                </a:solidFill>
                <a:latin typeface="Georgia"/>
                <a:ea typeface="DejaVu Sans"/>
              </a:rPr>
              <a:t>κυ</a:t>
            </a:r>
            <a:r>
              <a:rPr lang="fr-FR" sz="4000" b="0" strike="noStrike" spc="-1" dirty="0">
                <a:solidFill>
                  <a:srgbClr val="434342"/>
                </a:solidFill>
                <a:latin typeface="Georgia"/>
                <a:ea typeface="DejaVu Sans"/>
              </a:rPr>
              <a:t>β</a:t>
            </a:r>
            <a:r>
              <a:rPr lang="fr-FR" sz="4000" b="0" strike="noStrike" spc="-1" dirty="0" err="1">
                <a:solidFill>
                  <a:srgbClr val="434342"/>
                </a:solidFill>
                <a:latin typeface="Georgia"/>
                <a:ea typeface="DejaVu Sans"/>
              </a:rPr>
              <a:t>έρνησης</a:t>
            </a:r>
            <a:r>
              <a:rPr lang="fr-FR" sz="4000" b="0" strike="noStrike" spc="-1" dirty="0">
                <a:solidFill>
                  <a:srgbClr val="434342"/>
                </a:solidFill>
                <a:latin typeface="Georgia"/>
                <a:ea typeface="DejaVu Sans"/>
              </a:rPr>
              <a:t> </a:t>
            </a:r>
            <a:r>
              <a:rPr lang="fr-FR" sz="4000" b="0" strike="noStrike" spc="-1" dirty="0" err="1">
                <a:solidFill>
                  <a:srgbClr val="434342"/>
                </a:solidFill>
                <a:latin typeface="Georgia"/>
                <a:ea typeface="DejaVu Sans"/>
              </a:rPr>
              <a:t>στην</a:t>
            </a:r>
            <a:r>
              <a:rPr lang="fr-FR" sz="4000" b="0" strike="noStrike" spc="-1" dirty="0">
                <a:solidFill>
                  <a:srgbClr val="434342"/>
                </a:solidFill>
                <a:latin typeface="Georgia"/>
                <a:ea typeface="DejaVu Sans"/>
              </a:rPr>
              <a:t> ΕΕ</a:t>
            </a:r>
            <a:endParaRPr lang="fr-FR" sz="4000" b="0" strike="noStrike" spc="-1" dirty="0">
              <a:latin typeface="Arial"/>
            </a:endParaRPr>
          </a:p>
        </p:txBody>
      </p:sp>
      <p:sp>
        <p:nvSpPr>
          <p:cNvPr id="68" name="CustomShape 2"/>
          <p:cNvSpPr/>
          <p:nvPr/>
        </p:nvSpPr>
        <p:spPr>
          <a:xfrm>
            <a:off x="609480" y="931320"/>
            <a:ext cx="10972080" cy="56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marL="360">
              <a:lnSpc>
                <a:spcPct val="100000"/>
              </a:lnSpc>
              <a:spcBef>
                <a:spcPts val="300"/>
              </a:spcBef>
            </a:pPr>
            <a:r>
              <a:rPr lang="fr-FR" sz="2900" b="1" u="sng" strike="noStrike" spc="-1" dirty="0" err="1">
                <a:solidFill>
                  <a:srgbClr val="000000"/>
                </a:solidFill>
                <a:uFillTx/>
                <a:latin typeface="Times New Roman" panose="02020603050405020304" pitchFamily="18" charset="0"/>
                <a:ea typeface="DejaVu Sans"/>
                <a:cs typeface="Times New Roman" panose="02020603050405020304" pitchFamily="18" charset="0"/>
              </a:rPr>
              <a:t>Άτυ</a:t>
            </a:r>
            <a:r>
              <a:rPr lang="fr-FR" sz="2900" b="1" u="sng" strike="noStrike" spc="-1" dirty="0">
                <a:solidFill>
                  <a:srgbClr val="000000"/>
                </a:solidFill>
                <a:uFillTx/>
                <a:latin typeface="Times New Roman" panose="02020603050405020304" pitchFamily="18" charset="0"/>
                <a:ea typeface="DejaVu Sans"/>
                <a:cs typeface="Times New Roman" panose="02020603050405020304" pitchFamily="18" charset="0"/>
              </a:rPr>
              <a:t>πα </a:t>
            </a:r>
            <a:r>
              <a:rPr lang="fr-FR" sz="2900" b="1" u="sng" strike="noStrike" spc="-1" dirty="0" err="1">
                <a:solidFill>
                  <a:srgbClr val="000000"/>
                </a:solidFill>
                <a:uFillTx/>
                <a:latin typeface="Times New Roman" panose="02020603050405020304" pitchFamily="18" charset="0"/>
                <a:ea typeface="DejaVu Sans"/>
                <a:cs typeface="Times New Roman" panose="02020603050405020304" pitchFamily="18" charset="0"/>
              </a:rPr>
              <a:t>δίκτυ</a:t>
            </a:r>
            <a:r>
              <a:rPr lang="fr-FR" sz="2900" b="1" u="sng" strike="noStrike" spc="-1" dirty="0">
                <a:solidFill>
                  <a:srgbClr val="000000"/>
                </a:solidFill>
                <a:uFillTx/>
                <a:latin typeface="Times New Roman" panose="02020603050405020304" pitchFamily="18" charset="0"/>
                <a:ea typeface="DejaVu Sans"/>
                <a:cs typeface="Times New Roman" panose="02020603050405020304" pitchFamily="18" charset="0"/>
              </a:rPr>
              <a:t>α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μετ</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ξύ</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φορέων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χάρ</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ξης</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ολιτικής</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υ</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ερεθνικών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εθνικών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υ</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ο-εθνικών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ομάδων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με</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στόχο</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ιρροή</a:t>
            </a:r>
            <a:endParaRPr lang="el-GR" sz="2900" b="1" spc="-1" dirty="0">
              <a:solidFill>
                <a:srgbClr val="000000"/>
              </a:solidFill>
              <a:latin typeface="Times New Roman" panose="02020603050405020304" pitchFamily="18" charset="0"/>
              <a:ea typeface="DejaVu Sans"/>
              <a:cs typeface="Times New Roman" panose="02020603050405020304" pitchFamily="18" charset="0"/>
            </a:endParaRPr>
          </a:p>
          <a:p>
            <a:pPr marL="360">
              <a:lnSpc>
                <a:spcPct val="100000"/>
              </a:lnSpc>
              <a:spcBef>
                <a:spcPts val="300"/>
              </a:spcBef>
            </a:pPr>
            <a:endParaRPr lang="fr-FR" sz="2900" b="0" strike="noStrike" spc="-1" dirty="0">
              <a:latin typeface="Times New Roman" panose="02020603050405020304" pitchFamily="18" charset="0"/>
              <a:cs typeface="Times New Roman" panose="02020603050405020304" pitchFamily="18" charset="0"/>
            </a:endParaRPr>
          </a:p>
          <a:p>
            <a:pPr marL="720">
              <a:lnSpc>
                <a:spcPct val="100000"/>
              </a:lnSpc>
              <a:spcBef>
                <a:spcPts val="300"/>
              </a:spcBef>
              <a:buClr>
                <a:srgbClr val="08A1D9"/>
              </a:buClr>
            </a:pPr>
            <a:r>
              <a:rPr lang="el-GR" sz="2900" b="1" spc="-1" dirty="0">
                <a:solidFill>
                  <a:srgbClr val="000000"/>
                </a:solidFill>
                <a:latin typeface="Times New Roman" panose="02020603050405020304" pitchFamily="18" charset="0"/>
                <a:ea typeface="DejaVu Sans"/>
                <a:cs typeface="Times New Roman" panose="02020603050405020304" pitchFamily="18" charset="0"/>
              </a:rPr>
              <a:t>Περίπτωση 1</a:t>
            </a:r>
            <a:r>
              <a:rPr lang="el-G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Διοργ</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νικές</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άτυ</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ες</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σχέσεις</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συμφωνίες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πα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ράκ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μψη</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τυ</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ικών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δι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δικ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σιών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legislative</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packages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στον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τρίλογο</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ο</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β</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βα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σμός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Προεδρί</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εριτρο</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ής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άτυ</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εξουσίες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ρυθμιστικών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ρχών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Π.χ</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οτελούν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βα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σικό</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στόχο</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γι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 </a:t>
            </a:r>
            <a:r>
              <a:rPr lang="el-GR" sz="2900" b="0" strike="noStrike" spc="-1" dirty="0">
                <a:solidFill>
                  <a:srgbClr val="000000"/>
                </a:solidFill>
                <a:latin typeface="Times New Roman" panose="02020603050405020304" pitchFamily="18" charset="0"/>
                <a:ea typeface="DejaVu Sans"/>
                <a:cs typeface="Times New Roman" panose="02020603050405020304" pitchFamily="18" charset="0"/>
              </a:rPr>
              <a:t>τα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ετ</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ιρικά</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λόμ</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a:t>
            </a:r>
            <a:endParaRPr lang="el-GR" sz="2900" b="0" strike="noStrike" spc="-1" dirty="0">
              <a:solidFill>
                <a:srgbClr val="000000"/>
              </a:solidFill>
              <a:latin typeface="Times New Roman" panose="02020603050405020304" pitchFamily="18" charset="0"/>
              <a:ea typeface="DejaVu Sans"/>
              <a:cs typeface="Times New Roman" panose="02020603050405020304" pitchFamily="18" charset="0"/>
            </a:endParaRPr>
          </a:p>
          <a:p>
            <a:pPr marL="720">
              <a:lnSpc>
                <a:spcPct val="100000"/>
              </a:lnSpc>
              <a:spcBef>
                <a:spcPts val="300"/>
              </a:spcBef>
              <a:buClr>
                <a:srgbClr val="08A1D9"/>
              </a:buClr>
            </a:pPr>
            <a:endParaRPr lang="fr-FR" sz="2900" b="0" strike="noStrike" spc="-1" dirty="0">
              <a:latin typeface="Times New Roman" panose="02020603050405020304" pitchFamily="18" charset="0"/>
              <a:cs typeface="Times New Roman" panose="02020603050405020304" pitchFamily="18" charset="0"/>
            </a:endParaRPr>
          </a:p>
          <a:p>
            <a:pPr marL="720">
              <a:lnSpc>
                <a:spcPct val="100000"/>
              </a:lnSpc>
              <a:spcBef>
                <a:spcPts val="300"/>
              </a:spcBef>
              <a:buClr>
                <a:srgbClr val="08A1D9"/>
              </a:buClr>
            </a:pPr>
            <a:r>
              <a:rPr lang="el-GR" sz="2900" b="1" spc="-1" dirty="0">
                <a:solidFill>
                  <a:srgbClr val="000000"/>
                </a:solidFill>
                <a:latin typeface="Times New Roman" panose="02020603050405020304" pitchFamily="18" charset="0"/>
                <a:ea typeface="DejaVu Sans"/>
                <a:cs typeface="Times New Roman" panose="02020603050405020304" pitchFamily="18" charset="0"/>
              </a:rPr>
              <a:t>Περίπτωση 2</a:t>
            </a:r>
            <a:r>
              <a:rPr lang="el-G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Ημι-τυ</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ικά</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σώμ</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τ</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α </a:t>
            </a:r>
            <a:r>
              <a:rPr lang="fr-FR" sz="2900" b="1" strike="noStrike" spc="-1" dirty="0" err="1">
                <a:solidFill>
                  <a:srgbClr val="000000"/>
                </a:solidFill>
                <a:latin typeface="Times New Roman" panose="02020603050405020304" pitchFamily="18" charset="0"/>
                <a:ea typeface="DejaVu Sans"/>
                <a:cs typeface="Times New Roman" panose="02020603050405020304" pitchFamily="18" charset="0"/>
              </a:rPr>
              <a:t>συντονισμού</a:t>
            </a:r>
            <a:r>
              <a:rPr lang="fr-FR" sz="2900" b="1"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μετ</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ξύ</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εθνικών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γρ</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φειοκρ</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τικών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μηχ</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νισμών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εριλ</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μ</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βα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νομένων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ΜΕΑ) 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ρος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σύγκλιση</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απ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όψεων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ρος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εξεύρεση</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κοινού</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κώδικ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εριφοράς</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ή</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κοινών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α</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νονιστικών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ροτύ</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π</a:t>
            </a:r>
            <a:r>
              <a:rPr lang="fr-FR" sz="2900" b="0" strike="noStrike" spc="-1" dirty="0" err="1">
                <a:solidFill>
                  <a:srgbClr val="000000"/>
                </a:solidFill>
                <a:latin typeface="Times New Roman" panose="02020603050405020304" pitchFamily="18" charset="0"/>
                <a:ea typeface="DejaVu Sans"/>
                <a:cs typeface="Times New Roman" panose="02020603050405020304" pitchFamily="18" charset="0"/>
              </a:rPr>
              <a:t>ων</a:t>
            </a:r>
            <a:r>
              <a:rPr lang="fr-FR" sz="2900" b="0" strike="noStrike" spc="-1" dirty="0">
                <a:solidFill>
                  <a:srgbClr val="000000"/>
                </a:solidFill>
                <a:latin typeface="Times New Roman" panose="02020603050405020304" pitchFamily="18" charset="0"/>
                <a:ea typeface="DejaVu Sans"/>
                <a:cs typeface="Times New Roman" panose="02020603050405020304" pitchFamily="18" charset="0"/>
              </a:rPr>
              <a:t>. </a:t>
            </a:r>
            <a:endParaRPr lang="el-GR" sz="2900" b="0" strike="noStrike" spc="-1" dirty="0">
              <a:solidFill>
                <a:srgbClr val="000000"/>
              </a:solidFill>
              <a:latin typeface="Times New Roman" panose="02020603050405020304" pitchFamily="18" charset="0"/>
              <a:ea typeface="DejaVu Sans"/>
              <a:cs typeface="Times New Roman" panose="02020603050405020304" pitchFamily="18" charset="0"/>
            </a:endParaRPr>
          </a:p>
          <a:p>
            <a:pPr marL="720">
              <a:lnSpc>
                <a:spcPct val="100000"/>
              </a:lnSpc>
              <a:spcBef>
                <a:spcPts val="300"/>
              </a:spcBef>
              <a:buClr>
                <a:srgbClr val="08A1D9"/>
              </a:buClr>
            </a:pPr>
            <a:endParaRPr lang="el-GR" sz="2900" spc="-1" dirty="0">
              <a:solidFill>
                <a:srgbClr val="000000"/>
              </a:solidFill>
              <a:latin typeface="Times New Roman" panose="02020603050405020304" pitchFamily="18" charset="0"/>
              <a:ea typeface="DejaVu Sans"/>
              <a:cs typeface="Times New Roman" panose="02020603050405020304" pitchFamily="18" charset="0"/>
            </a:endParaRPr>
          </a:p>
          <a:p>
            <a:pPr marL="720">
              <a:lnSpc>
                <a:spcPct val="100000"/>
              </a:lnSpc>
              <a:spcBef>
                <a:spcPts val="300"/>
              </a:spcBef>
              <a:buClr>
                <a:srgbClr val="08A1D9"/>
              </a:buClr>
            </a:pPr>
            <a:endParaRPr lang="el-GR" sz="2900" b="0" strike="noStrike" spc="-1" dirty="0">
              <a:solidFill>
                <a:srgbClr val="000000"/>
              </a:solidFill>
              <a:latin typeface="Times New Roman" panose="02020603050405020304" pitchFamily="18" charset="0"/>
              <a:ea typeface="DejaVu Sans"/>
              <a:cs typeface="Times New Roman" panose="02020603050405020304" pitchFamily="18" charset="0"/>
            </a:endParaRPr>
          </a:p>
          <a:p>
            <a:pPr marL="720">
              <a:spcBef>
                <a:spcPts val="300"/>
              </a:spcBef>
              <a:buClr>
                <a:srgbClr val="08A1D9"/>
              </a:buClr>
            </a:pPr>
            <a:r>
              <a:rPr lang="el-GR" sz="2900" b="1" spc="-1" dirty="0">
                <a:solidFill>
                  <a:srgbClr val="000000"/>
                </a:solidFill>
                <a:latin typeface="Times New Roman" panose="02020603050405020304" pitchFamily="18" charset="0"/>
                <a:ea typeface="DejaVu Sans"/>
                <a:cs typeface="Times New Roman" panose="02020603050405020304" pitchFamily="18" charset="0"/>
              </a:rPr>
              <a:t>Περίπτωση 3.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Θεσμοί</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b="1" spc="-1" dirty="0">
                <a:solidFill>
                  <a:srgbClr val="000000"/>
                </a:solidFill>
                <a:latin typeface="Times New Roman" panose="02020603050405020304" pitchFamily="18" charset="0"/>
                <a:ea typeface="DejaVu Sans"/>
                <a:cs typeface="Times New Roman" panose="02020603050405020304" pitchFamily="18" charset="0"/>
              </a:rPr>
              <a:t> ΕΕ (</a:t>
            </a:r>
            <a:r>
              <a:rPr lang="el-GR" sz="2900" b="1" spc="-1" dirty="0" err="1">
                <a:solidFill>
                  <a:srgbClr val="000000"/>
                </a:solidFill>
                <a:latin typeface="Times New Roman" panose="02020603050405020304" pitchFamily="18" charset="0"/>
                <a:ea typeface="DejaVu Sans"/>
                <a:cs typeface="Times New Roman" panose="02020603050405020304" pitchFamily="18" charset="0"/>
              </a:rPr>
              <a:t>Ευρ</a:t>
            </a:r>
            <a:r>
              <a:rPr lang="el-GR" sz="2900" b="1" spc="-1" dirty="0">
                <a:solidFill>
                  <a:srgbClr val="000000"/>
                </a:solidFill>
                <a:latin typeface="Times New Roman" panose="02020603050405020304" pitchFamily="18" charset="0"/>
                <a:ea typeface="DejaVu Sans"/>
                <a:cs typeface="Times New Roman" panose="02020603050405020304" pitchFamily="18" charset="0"/>
              </a:rPr>
              <a:t>. Επιτροπή, </a:t>
            </a:r>
            <a:r>
              <a:rPr lang="el-GR" sz="2900" b="1" spc="-1" dirty="0" err="1">
                <a:solidFill>
                  <a:srgbClr val="000000"/>
                </a:solidFill>
                <a:latin typeface="Times New Roman" panose="02020603050405020304" pitchFamily="18" charset="0"/>
                <a:ea typeface="DejaVu Sans"/>
                <a:cs typeface="Times New Roman" panose="02020603050405020304" pitchFamily="18" charset="0"/>
              </a:rPr>
              <a:t>Ευρ</a:t>
            </a:r>
            <a:r>
              <a:rPr lang="el-GR" sz="2900" b="1" spc="-1" dirty="0">
                <a:solidFill>
                  <a:srgbClr val="000000"/>
                </a:solidFill>
                <a:latin typeface="Times New Roman" panose="02020603050405020304" pitchFamily="18" charset="0"/>
                <a:ea typeface="DejaVu Sans"/>
                <a:cs typeface="Times New Roman" panose="02020603050405020304" pitchFamily="18" charset="0"/>
              </a:rPr>
              <a:t>. Κοινοβούλιο, Ρυθμιστικές Αρχές,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Ευρω</a:t>
            </a:r>
            <a:r>
              <a:rPr lang="fr-FR" sz="2900" b="1" spc="-1" dirty="0">
                <a:solidFill>
                  <a:srgbClr val="000000"/>
                </a:solidFill>
                <a:latin typeface="Times New Roman" panose="02020603050405020304" pitchFamily="18" charset="0"/>
                <a:ea typeface="DejaVu Sans"/>
                <a:cs typeface="Times New Roman" panose="02020603050405020304" pitchFamily="18" charset="0"/>
              </a:rPr>
              <a:t>πα</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ϊκό</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b="1" spc="-1" dirty="0">
                <a:solidFill>
                  <a:srgbClr val="000000"/>
                </a:solidFill>
                <a:latin typeface="Times New Roman" panose="02020603050405020304" pitchFamily="18" charset="0"/>
                <a:ea typeface="DejaVu Sans"/>
                <a:cs typeface="Times New Roman" panose="02020603050405020304" pitchFamily="18" charset="0"/>
              </a:rPr>
              <a:t>β</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ού</a:t>
            </a:r>
            <a:r>
              <a:rPr lang="el-GR" sz="2900" b="1" spc="-1" dirty="0" err="1">
                <a:solidFill>
                  <a:srgbClr val="000000"/>
                </a:solidFill>
                <a:latin typeface="Times New Roman" panose="02020603050405020304" pitchFamily="18" charset="0"/>
                <a:ea typeface="DejaVu Sans"/>
                <a:cs typeface="Times New Roman" panose="02020603050405020304" pitchFamily="18" charset="0"/>
              </a:rPr>
              <a:t>λιο</a:t>
            </a:r>
            <a:r>
              <a:rPr lang="el-GR" sz="2900" b="1" spc="-1" dirty="0">
                <a:solidFill>
                  <a:srgbClr val="000000"/>
                </a:solidFill>
                <a:latin typeface="Times New Roman" panose="02020603050405020304" pitchFamily="18" charset="0"/>
                <a:ea typeface="DejaVu Sans"/>
                <a:cs typeface="Times New Roman" panose="02020603050405020304" pitchFamily="18" charset="0"/>
              </a:rPr>
              <a:t>….</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Ιδι</a:t>
            </a:r>
            <a:r>
              <a:rPr lang="fr-FR" sz="2900" b="1"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ίτερ</a:t>
            </a:r>
            <a:r>
              <a:rPr lang="fr-FR" sz="2900" b="1" spc="-1" dirty="0">
                <a:solidFill>
                  <a:srgbClr val="000000"/>
                </a:solidFill>
                <a:latin typeface="Times New Roman" panose="02020603050405020304" pitchFamily="18" charset="0"/>
                <a:ea typeface="DejaVu Sans"/>
                <a:cs typeface="Times New Roman" panose="02020603050405020304" pitchFamily="18" charset="0"/>
              </a:rPr>
              <a:t>α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οι</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Δομές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b="1"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b="1"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ών</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Ευρ</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b="1"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b="1"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ής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ου</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a:solidFill>
                  <a:srgbClr val="000000"/>
                </a:solidFill>
                <a:latin typeface="Times New Roman" panose="02020603050405020304" pitchFamily="18" charset="0"/>
                <a:ea typeface="DejaVu Sans"/>
                <a:cs typeface="Times New Roman" panose="02020603050405020304" pitchFamily="18" charset="0"/>
              </a:rPr>
              <a:t>πα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ρέχουν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στ</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κράτη</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μέλη</a:t>
            </a:r>
            <a:r>
              <a:rPr lang="fr-FR" sz="2900" spc="-1" dirty="0">
                <a:solidFill>
                  <a:srgbClr val="000000"/>
                </a:solidFill>
                <a:latin typeface="Times New Roman" panose="02020603050405020304" pitchFamily="18" charset="0"/>
                <a:ea typeface="DejaVu Sans"/>
                <a:cs typeface="Times New Roman" panose="02020603050405020304" pitchFamily="18" charset="0"/>
              </a:rPr>
              <a:t> βα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σικές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θέσεις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στο</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τρ</a:t>
            </a:r>
            <a:r>
              <a:rPr lang="fr-FR" sz="2900" spc="-1" dirty="0">
                <a:solidFill>
                  <a:srgbClr val="000000"/>
                </a:solidFill>
                <a:latin typeface="Times New Roman" panose="02020603050405020304" pitchFamily="18" charset="0"/>
                <a:ea typeface="DejaVu Sans"/>
                <a:cs typeface="Times New Roman" panose="02020603050405020304" pitchFamily="18" charset="0"/>
              </a:rPr>
              <a:t>απ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έζι</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γι</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ν</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συζητήστε</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τεχνική</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ιστημονική</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λε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τομέρει</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spc="-1" dirty="0">
                <a:solidFill>
                  <a:srgbClr val="000000"/>
                </a:solidFill>
                <a:latin typeface="Times New Roman" panose="02020603050405020304" pitchFamily="18" charset="0"/>
                <a:ea typeface="DejaVu Sans"/>
                <a:cs typeface="Times New Roman" panose="02020603050405020304" pitchFamily="18" charset="0"/>
              </a:rPr>
              <a:t> 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ροτάσεων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κ</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τελική</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εφ</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ρμογή</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τους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προπαρασκευαστική φάση διαβούλευσης με οικονομικούς και κοινωνικούς δρώντες,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ομάδες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εμ</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ειρογνωμόνων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ής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Commission’s</a:t>
            </a:r>
            <a:r>
              <a:rPr lang="fr-FR" sz="2900" spc="-1" dirty="0">
                <a:solidFill>
                  <a:srgbClr val="000000"/>
                </a:solidFill>
                <a:latin typeface="Times New Roman" panose="02020603050405020304" pitchFamily="18" charset="0"/>
                <a:ea typeface="DejaVu Sans"/>
                <a:cs typeface="Times New Roman" panose="02020603050405020304" pitchFamily="18" charset="0"/>
              </a:rPr>
              <a:t> expert groups),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spc="-1" dirty="0">
                <a:solidFill>
                  <a:srgbClr val="000000"/>
                </a:solidFill>
                <a:latin typeface="Times New Roman" panose="02020603050405020304" pitchFamily="18" charset="0"/>
                <a:ea typeface="DejaVu Sans"/>
                <a:cs typeface="Times New Roman" panose="02020603050405020304" pitchFamily="18" charset="0"/>
              </a:rPr>
              <a:t>β</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ουλευτικές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ές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οργ</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νισμών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spc="-1" dirty="0">
                <a:solidFill>
                  <a:srgbClr val="000000"/>
                </a:solidFill>
                <a:latin typeface="Times New Roman" panose="02020603050405020304" pitchFamily="18" charset="0"/>
                <a:ea typeface="DejaVu Sans"/>
                <a:cs typeface="Times New Roman" panose="02020603050405020304" pitchFamily="18" charset="0"/>
              </a:rPr>
              <a:t> ΕΕ (EU </a:t>
            </a:r>
            <a:r>
              <a:rPr lang="fr-FR" sz="2900" spc="-1" dirty="0" err="1">
                <a:solidFill>
                  <a:srgbClr val="000000"/>
                </a:solidFill>
                <a:latin typeface="Times New Roman" panose="02020603050405020304" pitchFamily="18" charset="0"/>
                <a:ea typeface="DejaVu Sans"/>
                <a:cs typeface="Times New Roman" panose="02020603050405020304" pitchFamily="18" charset="0"/>
              </a:rPr>
              <a:t>agencies</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advisory</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committees</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ολογί</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ής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comitology</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process</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a:t>
            </a:r>
            <a:r>
              <a:rPr lang="fr-FR" sz="2900" spc="-1" dirty="0">
                <a:solidFill>
                  <a:srgbClr val="000000"/>
                </a:solidFill>
                <a:latin typeface="Times New Roman" panose="02020603050405020304" pitchFamily="18" charset="0"/>
                <a:ea typeface="DejaVu Sans"/>
                <a:cs typeface="Times New Roman" panose="02020603050405020304" pitchFamily="18" charset="0"/>
              </a:rPr>
              <a:t>α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κράτη</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μέλη</a:t>
            </a:r>
            <a:r>
              <a:rPr lang="fr-FR" sz="2900" spc="-1" dirty="0">
                <a:solidFill>
                  <a:srgbClr val="000000"/>
                </a:solidFill>
                <a:latin typeface="Times New Roman" panose="02020603050405020304" pitchFamily="18" charset="0"/>
                <a:ea typeface="DejaVu Sans"/>
                <a:cs typeface="Times New Roman" panose="02020603050405020304" pitchFamily="18" charset="0"/>
              </a:rPr>
              <a:t> απ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οφ</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σίσουν</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μέσω</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ών</a:t>
            </a:r>
            <a:r>
              <a:rPr lang="fr-FR" sz="2900" spc="-1" dirty="0">
                <a:solidFill>
                  <a:srgbClr val="000000"/>
                </a:solidFill>
                <a:latin typeface="Times New Roman" panose="02020603050405020304" pitchFamily="18" charset="0"/>
                <a:ea typeface="DejaVu Sans"/>
                <a:cs typeface="Times New Roman" panose="02020603050405020304" pitchFamily="18" charset="0"/>
              </a:rPr>
              <a:t> 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ώς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η</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ή</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εφ</a:t>
            </a:r>
            <a:r>
              <a:rPr lang="fr-FR" sz="2900" spc="-1" dirty="0">
                <a:solidFill>
                  <a:srgbClr val="000000"/>
                </a:solidFill>
                <a:latin typeface="Times New Roman" panose="02020603050405020304" pitchFamily="18" charset="0"/>
                <a:ea typeface="DejaVu Sans"/>
                <a:cs typeface="Times New Roman" panose="02020603050405020304" pitchFamily="18" charset="0"/>
              </a:rPr>
              <a:t>α</a:t>
            </a:r>
            <a:r>
              <a:rPr lang="fr-FR" sz="2900" spc="-1" dirty="0" err="1">
                <a:solidFill>
                  <a:srgbClr val="000000"/>
                </a:solidFill>
                <a:latin typeface="Times New Roman" panose="02020603050405020304" pitchFamily="18" charset="0"/>
                <a:ea typeface="DejaVu Sans"/>
                <a:cs typeface="Times New Roman" panose="02020603050405020304" pitchFamily="18" charset="0"/>
              </a:rPr>
              <a:t>ρμόζει</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νόμους</a:t>
            </a:r>
            <a:r>
              <a:rPr lang="fr-FR" sz="2900" spc="-1" dirty="0">
                <a:solidFill>
                  <a:srgbClr val="000000"/>
                </a:solidFill>
                <a:latin typeface="Times New Roman" panose="02020603050405020304" pitchFamily="18" charset="0"/>
                <a:ea typeface="DejaVu Sans"/>
                <a:cs typeface="Times New Roman" panose="02020603050405020304" pitchFamily="18" charset="0"/>
              </a:rPr>
              <a:t>)</a:t>
            </a:r>
            <a:r>
              <a:rPr lang="el-G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οι</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εκ</a:t>
            </a:r>
            <a:r>
              <a:rPr lang="fr-FR" sz="2900" spc="-1" dirty="0">
                <a:solidFill>
                  <a:srgbClr val="000000"/>
                </a:solidFill>
                <a:latin typeface="Times New Roman" panose="02020603050405020304" pitchFamily="18" charset="0"/>
                <a:ea typeface="DejaVu Sans"/>
                <a:cs typeface="Times New Roman" panose="02020603050405020304" pitchFamily="18" charset="0"/>
              </a:rPr>
              <a:t> 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εριτρο</a:t>
            </a:r>
            <a:r>
              <a:rPr lang="fr-FR" sz="2900" spc="-1" dirty="0">
                <a:solidFill>
                  <a:srgbClr val="000000"/>
                </a:solidFill>
                <a:latin typeface="Times New Roman" panose="02020603050405020304" pitchFamily="18" charset="0"/>
                <a:ea typeface="DejaVu Sans"/>
                <a:cs typeface="Times New Roman" panose="02020603050405020304" pitchFamily="18" charset="0"/>
              </a:rPr>
              <a:t>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ής</a:t>
            </a:r>
            <a:r>
              <a:rPr lang="fr-FR" sz="2900" spc="-1" dirty="0">
                <a:solidFill>
                  <a:srgbClr val="000000"/>
                </a:solidFill>
                <a:latin typeface="Times New Roman" panose="02020603050405020304" pitchFamily="18" charset="0"/>
                <a:ea typeface="DejaVu Sans"/>
                <a:cs typeface="Times New Roman" panose="02020603050405020304" pitchFamily="18" charset="0"/>
              </a:rPr>
              <a:t> π</a:t>
            </a:r>
            <a:r>
              <a:rPr lang="fr-FR" sz="2900" spc="-1" dirty="0" err="1">
                <a:solidFill>
                  <a:srgbClr val="000000"/>
                </a:solidFill>
                <a:latin typeface="Times New Roman" panose="02020603050405020304" pitchFamily="18" charset="0"/>
                <a:ea typeface="DejaVu Sans"/>
                <a:cs typeface="Times New Roman" panose="02020603050405020304" pitchFamily="18" charset="0"/>
              </a:rPr>
              <a:t>ροεδρίες</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Συμ</a:t>
            </a:r>
            <a:r>
              <a:rPr lang="fr-FR" sz="2900" spc="-1" dirty="0">
                <a:solidFill>
                  <a:srgbClr val="000000"/>
                </a:solidFill>
                <a:latin typeface="Times New Roman" panose="02020603050405020304" pitchFamily="18" charset="0"/>
                <a:ea typeface="DejaVu Sans"/>
                <a:cs typeface="Times New Roman" panose="02020603050405020304" pitchFamily="18" charset="0"/>
              </a:rPr>
              <a:t>β</a:t>
            </a:r>
            <a:r>
              <a:rPr lang="fr-FR" sz="2900" spc="-1" dirty="0" err="1">
                <a:solidFill>
                  <a:srgbClr val="000000"/>
                </a:solidFill>
                <a:latin typeface="Times New Roman" panose="02020603050405020304" pitchFamily="18" charset="0"/>
                <a:ea typeface="DejaVu Sans"/>
                <a:cs typeface="Times New Roman" panose="02020603050405020304" pitchFamily="18" charset="0"/>
              </a:rPr>
              <a:t>ουλίου</a:t>
            </a:r>
            <a:r>
              <a:rPr lang="fr-FR" sz="2900" spc="-1" dirty="0">
                <a:solidFill>
                  <a:srgbClr val="000000"/>
                </a:solidFill>
                <a:latin typeface="Times New Roman" panose="02020603050405020304" pitchFamily="18" charset="0"/>
                <a:ea typeface="DejaVu Sans"/>
                <a:cs typeface="Times New Roman" panose="02020603050405020304" pitchFamily="18" charset="0"/>
              </a:rPr>
              <a:t> </a:t>
            </a:r>
            <a:r>
              <a:rPr lang="fr-FR" sz="29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900" spc="-1" dirty="0">
                <a:solidFill>
                  <a:srgbClr val="000000"/>
                </a:solidFill>
                <a:latin typeface="Times New Roman" panose="02020603050405020304" pitchFamily="18" charset="0"/>
                <a:ea typeface="DejaVu Sans"/>
                <a:cs typeface="Times New Roman" panose="02020603050405020304" pitchFamily="18" charset="0"/>
              </a:rPr>
              <a:t> ΕΕ</a:t>
            </a:r>
            <a:r>
              <a:rPr lang="el-GR" sz="2900" spc="-1" dirty="0">
                <a:solidFill>
                  <a:srgbClr val="000000"/>
                </a:solidFill>
                <a:latin typeface="Times New Roman" panose="02020603050405020304" pitchFamily="18" charset="0"/>
                <a:ea typeface="DejaVu Sans"/>
                <a:cs typeface="Times New Roman" panose="02020603050405020304" pitchFamily="18" charset="0"/>
              </a:rPr>
              <a:t>…</a:t>
            </a:r>
            <a:endParaRPr lang="fr-FR" sz="2900" spc="-1" dirty="0">
              <a:latin typeface="Times New Roman" panose="02020603050405020304" pitchFamily="18" charset="0"/>
              <a:cs typeface="Times New Roman" panose="02020603050405020304" pitchFamily="18" charset="0"/>
            </a:endParaRPr>
          </a:p>
          <a:p>
            <a:pPr marL="720">
              <a:lnSpc>
                <a:spcPct val="100000"/>
              </a:lnSpc>
              <a:spcBef>
                <a:spcPts val="300"/>
              </a:spcBef>
              <a:buClr>
                <a:srgbClr val="08A1D9"/>
              </a:buClr>
            </a:pPr>
            <a:endParaRPr lang="el-GR" sz="2900" dirty="0">
              <a:latin typeface="Times New Roman" panose="02020603050405020304" pitchFamily="18" charset="0"/>
              <a:cs typeface="Times New Roman" panose="02020603050405020304" pitchFamily="18" charset="0"/>
            </a:endParaRPr>
          </a:p>
          <a:p>
            <a:pPr marL="720">
              <a:spcBef>
                <a:spcPts val="300"/>
              </a:spcBef>
              <a:buClr>
                <a:srgbClr val="08A1D9"/>
              </a:buClr>
            </a:pPr>
            <a:r>
              <a:rPr lang="el-GR" sz="2900" b="1" spc="-1" dirty="0" err="1">
                <a:solidFill>
                  <a:srgbClr val="000000"/>
                </a:solidFill>
                <a:latin typeface="Times New Roman" panose="02020603050405020304" pitchFamily="18" charset="0"/>
                <a:ea typeface="DejaVu Sans"/>
                <a:cs typeface="Times New Roman" panose="02020603050405020304" pitchFamily="18" charset="0"/>
              </a:rPr>
              <a:t>Εξω</a:t>
            </a:r>
            <a:r>
              <a:rPr lang="el-GR" sz="2900" b="1" spc="-1" dirty="0">
                <a:solidFill>
                  <a:srgbClr val="000000"/>
                </a:solidFill>
                <a:latin typeface="Times New Roman" panose="02020603050405020304" pitchFamily="18" charset="0"/>
                <a:ea typeface="DejaVu Sans"/>
                <a:cs typeface="Times New Roman" panose="02020603050405020304" pitchFamily="18" charset="0"/>
              </a:rPr>
              <a:t>-θεσμικοί δρώντες</a:t>
            </a:r>
            <a:r>
              <a:rPr lang="en-US" sz="2900" b="1" spc="-1" dirty="0">
                <a:solidFill>
                  <a:srgbClr val="000000"/>
                </a:solidFill>
                <a:latin typeface="Times New Roman" panose="02020603050405020304" pitchFamily="18" charset="0"/>
                <a:ea typeface="DejaVu Sans"/>
                <a:cs typeface="Times New Roman" panose="02020603050405020304" pitchFamily="18" charset="0"/>
              </a:rPr>
              <a:t>: </a:t>
            </a:r>
            <a:r>
              <a:rPr lang="el-GR" sz="2900" b="1" spc="-1" dirty="0">
                <a:solidFill>
                  <a:srgbClr val="000000"/>
                </a:solidFill>
                <a:latin typeface="Times New Roman" panose="02020603050405020304" pitchFamily="18" charset="0"/>
                <a:ea typeface="DejaVu Sans"/>
                <a:cs typeface="Times New Roman" panose="02020603050405020304" pitchFamily="18" charset="0"/>
              </a:rPr>
              <a:t>Εταιρικά λόμπι</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b="1" spc="-1" dirty="0">
                <a:solidFill>
                  <a:srgbClr val="000000"/>
                </a:solidFill>
                <a:latin typeface="Times New Roman" panose="02020603050405020304" pitchFamily="18" charset="0"/>
                <a:ea typeface="DejaVu Sans"/>
                <a:cs typeface="Times New Roman" panose="02020603050405020304" pitchFamily="18" charset="0"/>
              </a:rPr>
              <a:t>πα</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γγελμ</a:t>
            </a:r>
            <a:r>
              <a:rPr lang="fr-FR" sz="2900" b="1"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τικές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ομάδες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ηγέτες</a:t>
            </a:r>
            <a:r>
              <a:rPr lang="fr-F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a:t>
            </a:r>
            <a:r>
              <a:rPr lang="fr-FR" sz="2900" b="1" spc="-1" dirty="0">
                <a:solidFill>
                  <a:srgbClr val="000000"/>
                </a:solidFill>
                <a:latin typeface="Times New Roman" panose="02020603050405020304" pitchFamily="18" charset="0"/>
                <a:ea typeface="DejaVu Sans"/>
                <a:cs typeface="Times New Roman" panose="02020603050405020304" pitchFamily="18" charset="0"/>
              </a:rPr>
              <a:t>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ιχειρήσεων</a:t>
            </a:r>
            <a:r>
              <a:rPr lang="fr-FR" sz="2900" b="1" spc="-1" dirty="0">
                <a:solidFill>
                  <a:srgbClr val="000000"/>
                </a:solidFill>
                <a:latin typeface="Times New Roman" panose="02020603050405020304" pitchFamily="18" charset="0"/>
                <a:ea typeface="DejaVu Sans"/>
                <a:cs typeface="Times New Roman" panose="02020603050405020304" pitchFamily="18" charset="0"/>
              </a:rPr>
              <a:t> (business leaders),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συνδικάτ</a:t>
            </a:r>
            <a:r>
              <a:rPr lang="fr-FR" sz="2900" b="1" spc="-1" dirty="0">
                <a:solidFill>
                  <a:srgbClr val="000000"/>
                </a:solidFill>
                <a:latin typeface="Times New Roman" panose="02020603050405020304" pitchFamily="18" charset="0"/>
                <a:ea typeface="DejaVu Sans"/>
                <a:cs typeface="Times New Roman" panose="02020603050405020304" pitchFamily="18" charset="0"/>
              </a:rPr>
              <a:t>α</a:t>
            </a:r>
            <a:r>
              <a:rPr lang="el-GR" sz="2900" b="1" spc="-1" dirty="0">
                <a:solidFill>
                  <a:srgbClr val="000000"/>
                </a:solidFill>
                <a:latin typeface="Times New Roman" panose="02020603050405020304" pitchFamily="18" charset="0"/>
                <a:ea typeface="DejaVu Sans"/>
                <a:cs typeface="Times New Roman" panose="02020603050405020304" pitchFamily="18" charset="0"/>
              </a:rPr>
              <a:t>,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κοινωνί</a:t>
            </a:r>
            <a:r>
              <a:rPr lang="fr-FR" sz="2900" b="1" spc="-1" dirty="0">
                <a:solidFill>
                  <a:srgbClr val="000000"/>
                </a:solidFill>
                <a:latin typeface="Times New Roman" panose="02020603050405020304" pitchFamily="18" charset="0"/>
                <a:ea typeface="DejaVu Sans"/>
                <a:cs typeface="Times New Roman" panose="02020603050405020304" pitchFamily="18" charset="0"/>
              </a:rPr>
              <a:t>α </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900" b="1" spc="-1" dirty="0">
                <a:solidFill>
                  <a:srgbClr val="000000"/>
                </a:solidFill>
                <a:latin typeface="Times New Roman" panose="02020603050405020304" pitchFamily="18" charset="0"/>
                <a:ea typeface="DejaVu Sans"/>
                <a:cs typeface="Times New Roman" panose="02020603050405020304" pitchFamily="18" charset="0"/>
              </a:rPr>
              <a:t> 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ολιτών</a:t>
            </a:r>
            <a:r>
              <a:rPr lang="el-GR" sz="2900" b="1" spc="-1" dirty="0">
                <a:solidFill>
                  <a:srgbClr val="000000"/>
                </a:solidFill>
                <a:latin typeface="Times New Roman" panose="02020603050405020304" pitchFamily="18" charset="0"/>
                <a:ea typeface="DejaVu Sans"/>
                <a:cs typeface="Times New Roman" panose="02020603050405020304" pitchFamily="18" charset="0"/>
              </a:rPr>
              <a:t> και </a:t>
            </a:r>
            <a:r>
              <a:rPr lang="fr-FR" sz="2900" b="1" spc="-1" dirty="0">
                <a:solidFill>
                  <a:srgbClr val="000000"/>
                </a:solidFill>
                <a:latin typeface="Times New Roman" panose="02020603050405020304" pitchFamily="18" charset="0"/>
                <a:ea typeface="DejaVu Sans"/>
                <a:cs typeface="Times New Roman" panose="02020603050405020304" pitchFamily="18" charset="0"/>
              </a:rPr>
              <a:t>ΜΚΟ, </a:t>
            </a:r>
            <a:r>
              <a:rPr lang="el-GR" sz="2900" b="1" spc="-1" dirty="0">
                <a:solidFill>
                  <a:srgbClr val="000000"/>
                </a:solidFill>
                <a:latin typeface="Times New Roman" panose="02020603050405020304" pitchFamily="18" charset="0"/>
                <a:ea typeface="DejaVu Sans"/>
                <a:cs typeface="Times New Roman" panose="02020603050405020304" pitchFamily="18" charset="0"/>
              </a:rPr>
              <a:t>ο</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μάδες</a:t>
            </a:r>
            <a:r>
              <a:rPr lang="fr-FR" sz="2900" b="1" spc="-1" dirty="0">
                <a:solidFill>
                  <a:srgbClr val="000000"/>
                </a:solidFill>
                <a:latin typeface="Times New Roman" panose="02020603050405020304" pitchFamily="18" charset="0"/>
                <a:ea typeface="DejaVu Sans"/>
                <a:cs typeface="Times New Roman" panose="02020603050405020304" pitchFamily="18" charset="0"/>
              </a:rPr>
              <a:t> π</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ελ</a:t>
            </a:r>
            <a:r>
              <a:rPr lang="fr-FR" sz="2900" b="1" spc="-1" dirty="0">
                <a:solidFill>
                  <a:srgbClr val="000000"/>
                </a:solidFill>
                <a:latin typeface="Times New Roman" panose="02020603050405020304" pitchFamily="18" charset="0"/>
                <a:ea typeface="DejaVu Sans"/>
                <a:cs typeface="Times New Roman" panose="02020603050405020304" pitchFamily="18" charset="0"/>
              </a:rPr>
              <a:t>α</a:t>
            </a:r>
            <a:r>
              <a:rPr lang="fr-FR" sz="2900" b="1" spc="-1" dirty="0" err="1">
                <a:solidFill>
                  <a:srgbClr val="000000"/>
                </a:solidFill>
                <a:latin typeface="Times New Roman" panose="02020603050405020304" pitchFamily="18" charset="0"/>
                <a:ea typeface="DejaVu Sans"/>
                <a:cs typeface="Times New Roman" panose="02020603050405020304" pitchFamily="18" charset="0"/>
              </a:rPr>
              <a:t>τών</a:t>
            </a:r>
            <a:r>
              <a:rPr lang="fr-FR" sz="2900" b="1" spc="-1" dirty="0">
                <a:solidFill>
                  <a:srgbClr val="000000"/>
                </a:solidFill>
                <a:latin typeface="Times New Roman" panose="02020603050405020304" pitchFamily="18" charset="0"/>
                <a:ea typeface="DejaVu Sans"/>
                <a:cs typeface="Times New Roman" panose="02020603050405020304" pitchFamily="18" charset="0"/>
              </a:rPr>
              <a:t> (client groups), …</a:t>
            </a:r>
            <a:endParaRPr lang="el-GR" sz="2900" b="1" spc="-1" dirty="0">
              <a:solidFill>
                <a:srgbClr val="000000"/>
              </a:solidFill>
              <a:latin typeface="Times New Roman" panose="02020603050405020304" pitchFamily="18" charset="0"/>
              <a:ea typeface="DejaVu Sans"/>
              <a:cs typeface="Times New Roman" panose="02020603050405020304" pitchFamily="18" charset="0"/>
            </a:endParaRPr>
          </a:p>
          <a:p>
            <a:pPr marL="720">
              <a:lnSpc>
                <a:spcPct val="100000"/>
              </a:lnSpc>
              <a:spcBef>
                <a:spcPts val="300"/>
              </a:spcBef>
              <a:buClr>
                <a:srgbClr val="08A1D9"/>
              </a:buClr>
            </a:pPr>
            <a:br>
              <a:rPr sz="2600" dirty="0"/>
            </a:br>
            <a:r>
              <a:rPr lang="fr-FR" sz="2600" b="0" strike="noStrike" spc="-1" dirty="0">
                <a:solidFill>
                  <a:srgbClr val="333333"/>
                </a:solidFill>
                <a:latin typeface="Noto Sans Bold"/>
              </a:rPr>
              <a:t> </a:t>
            </a:r>
            <a:endParaRPr lang="fr-FR" sz="2600" b="0" strike="noStrike" spc="-1" dirty="0">
              <a:latin typeface="Arial"/>
            </a:endParaRPr>
          </a:p>
        </p:txBody>
      </p:sp>
      <p:sp>
        <p:nvSpPr>
          <p:cNvPr id="69"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AF7A085-69C8-41DF-A851-BA12BAC0E8E6}" type="slidenum">
              <a:rPr lang="fr-FR" sz="1800" b="0" strike="noStrike" spc="-1">
                <a:solidFill>
                  <a:srgbClr val="FFFFFF"/>
                </a:solidFill>
                <a:latin typeface="Georgia"/>
                <a:ea typeface="DejaVu Sans"/>
              </a:rPr>
              <a:t>3</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609480" y="367560"/>
            <a:ext cx="10972080" cy="78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20000"/>
          </a:bodyPr>
          <a:lstStyle/>
          <a:p>
            <a:pPr>
              <a:lnSpc>
                <a:spcPct val="100000"/>
              </a:lnSpc>
            </a:pPr>
            <a:r>
              <a:rPr lang="fr-FR" sz="3200" b="0" strike="noStrike" spc="-1">
                <a:solidFill>
                  <a:srgbClr val="434342"/>
                </a:solidFill>
                <a:latin typeface="Georgia"/>
                <a:ea typeface="DejaVu Sans"/>
              </a:rPr>
              <a:t>Γιατί η </a:t>
            </a:r>
            <a:r>
              <a:rPr lang="fr-FR" sz="3200" b="1" strike="noStrike" spc="-1">
                <a:solidFill>
                  <a:srgbClr val="2E3A3C"/>
                </a:solidFill>
                <a:latin typeface="Georgia"/>
                <a:ea typeface="DejaVu Sans"/>
              </a:rPr>
              <a:t>συμβουλευτική και κοινωνιακή διακυβέρνηση δεν πρέπει να συγχέεται με τη δημοκρατία</a:t>
            </a:r>
            <a:endParaRPr lang="fr-FR" sz="3200" b="0" strike="noStrike" spc="-1">
              <a:latin typeface="Arial"/>
            </a:endParaRPr>
          </a:p>
        </p:txBody>
      </p:sp>
      <p:sp>
        <p:nvSpPr>
          <p:cNvPr id="110" name="CustomShape 2"/>
          <p:cNvSpPr/>
          <p:nvPr/>
        </p:nvSpPr>
        <p:spPr>
          <a:xfrm>
            <a:off x="609480" y="1153440"/>
            <a:ext cx="10972080" cy="542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65760" indent="-255240">
              <a:lnSpc>
                <a:spcPct val="100000"/>
              </a:lnSpc>
              <a:spcBef>
                <a:spcPts val="300"/>
              </a:spcBef>
              <a:buClr>
                <a:srgbClr val="08A1D9"/>
              </a:buClr>
              <a:buFont typeface="Wingdings" charset="2"/>
              <a:buChar char=""/>
            </a:pP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Η</a:t>
            </a:r>
            <a:r>
              <a:rPr lang="fr-FR" sz="2800" b="0"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κοινωνι</a:t>
            </a:r>
            <a:r>
              <a:rPr lang="fr-FR" sz="2800" b="1" strike="noStrike" spc="-1" dirty="0">
                <a:solidFill>
                  <a:srgbClr val="2E3A3C"/>
                </a:solidFill>
                <a:latin typeface="Georgia"/>
                <a:ea typeface="DejaVu Sans"/>
              </a:rPr>
              <a:t>α</a:t>
            </a:r>
            <a:r>
              <a:rPr lang="fr-FR" sz="2800" b="1" strike="noStrike" spc="-1" dirty="0" err="1">
                <a:solidFill>
                  <a:srgbClr val="2E3A3C"/>
                </a:solidFill>
                <a:latin typeface="Georgia"/>
                <a:ea typeface="DejaVu Sans"/>
              </a:rPr>
              <a:t>κή</a:t>
            </a:r>
            <a:r>
              <a:rPr lang="fr-FR" sz="2800" b="1" strike="noStrike" spc="-1" dirty="0">
                <a:solidFill>
                  <a:srgbClr val="2E3A3C"/>
                </a:solidFill>
                <a:latin typeface="Georgia"/>
                <a:ea typeface="DejaVu Sans"/>
              </a:rPr>
              <a:t> α</a:t>
            </a:r>
            <a:r>
              <a:rPr lang="fr-FR" sz="2800" b="1" strike="noStrike" spc="-1" dirty="0" err="1">
                <a:solidFill>
                  <a:srgbClr val="2E3A3C"/>
                </a:solidFill>
                <a:latin typeface="Georgia"/>
                <a:ea typeface="DejaVu Sans"/>
              </a:rPr>
              <a:t>ντι</a:t>
            </a:r>
            <a:r>
              <a:rPr lang="fr-FR" sz="2800" b="1" strike="noStrike" spc="-1" dirty="0">
                <a:solidFill>
                  <a:srgbClr val="2E3A3C"/>
                </a:solidFill>
                <a:latin typeface="Georgia"/>
                <a:ea typeface="DejaVu Sans"/>
              </a:rPr>
              <a:t>π</a:t>
            </a:r>
            <a:r>
              <a:rPr lang="fr-FR" sz="2800" b="1" strike="noStrike" spc="-1" dirty="0" err="1">
                <a:solidFill>
                  <a:srgbClr val="2E3A3C"/>
                </a:solidFill>
                <a:latin typeface="Georgia"/>
                <a:ea typeface="DejaVu Sans"/>
              </a:rPr>
              <a:t>ροσώ</a:t>
            </a:r>
            <a:r>
              <a:rPr lang="fr-FR" sz="2800" b="1" strike="noStrike" spc="-1" dirty="0">
                <a:solidFill>
                  <a:srgbClr val="2E3A3C"/>
                </a:solidFill>
                <a:latin typeface="Georgia"/>
                <a:ea typeface="DejaVu Sans"/>
              </a:rPr>
              <a:t>π</a:t>
            </a:r>
            <a:r>
              <a:rPr lang="fr-FR" sz="2800" b="1" strike="noStrike" spc="-1" dirty="0" err="1">
                <a:solidFill>
                  <a:srgbClr val="2E3A3C"/>
                </a:solidFill>
                <a:latin typeface="Georgia"/>
                <a:ea typeface="DejaVu Sans"/>
              </a:rPr>
              <a:t>ευση</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συγχωνεύετ</a:t>
            </a:r>
            <a:r>
              <a:rPr lang="fr-FR" sz="2800" b="1" strike="noStrike" spc="-1" dirty="0">
                <a:solidFill>
                  <a:srgbClr val="2E3A3C"/>
                </a:solidFill>
                <a:latin typeface="Georgia"/>
                <a:ea typeface="DejaVu Sans"/>
              </a:rPr>
              <a:t>α</a:t>
            </a:r>
            <a:r>
              <a:rPr lang="fr-FR" sz="2800" b="1" strike="noStrike" spc="-1" dirty="0" err="1">
                <a:solidFill>
                  <a:srgbClr val="2E3A3C"/>
                </a:solidFill>
                <a:latin typeface="Georgia"/>
                <a:ea typeface="DejaVu Sans"/>
              </a:rPr>
              <a:t>ι</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με</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τη</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λειτουργική</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διάστ</a:t>
            </a:r>
            <a:r>
              <a:rPr lang="fr-FR" sz="2800" b="1" strike="noStrike" spc="-1" dirty="0">
                <a:solidFill>
                  <a:srgbClr val="2E3A3C"/>
                </a:solidFill>
                <a:latin typeface="Georgia"/>
                <a:ea typeface="DejaVu Sans"/>
              </a:rPr>
              <a:t>α</a:t>
            </a:r>
            <a:r>
              <a:rPr lang="fr-FR" sz="2800" b="1" strike="noStrike" spc="-1" dirty="0" err="1">
                <a:solidFill>
                  <a:srgbClr val="2E3A3C"/>
                </a:solidFill>
                <a:latin typeface="Georgia"/>
                <a:ea typeface="DejaVu Sans"/>
              </a:rPr>
              <a:t>ση</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της</a:t>
            </a:r>
            <a:r>
              <a:rPr lang="fr-FR" sz="2800" b="1" strike="noStrike" spc="-1" dirty="0">
                <a:solidFill>
                  <a:srgbClr val="2E3A3C"/>
                </a:solidFill>
                <a:latin typeface="Georgia"/>
                <a:ea typeface="DejaVu Sans"/>
              </a:rPr>
              <a:t> </a:t>
            </a:r>
            <a:r>
              <a:rPr lang="fr-FR" sz="2800" b="1" strike="noStrike" spc="-1" dirty="0" err="1">
                <a:solidFill>
                  <a:srgbClr val="2E3A3C"/>
                </a:solidFill>
                <a:latin typeface="Georgia"/>
                <a:ea typeface="DejaVu Sans"/>
              </a:rPr>
              <a:t>εκ</a:t>
            </a:r>
            <a:r>
              <a:rPr lang="fr-FR" sz="2800" b="1" strike="noStrike" spc="-1" dirty="0">
                <a:solidFill>
                  <a:srgbClr val="2E3A3C"/>
                </a:solidFill>
                <a:latin typeface="Georgia"/>
                <a:ea typeface="DejaVu Sans"/>
              </a:rPr>
              <a:t>π</a:t>
            </a:r>
            <a:r>
              <a:rPr lang="fr-FR" sz="2800" b="1" strike="noStrike" spc="-1" dirty="0" err="1">
                <a:solidFill>
                  <a:srgbClr val="2E3A3C"/>
                </a:solidFill>
                <a:latin typeface="Georgia"/>
                <a:ea typeface="DejaVu Sans"/>
              </a:rPr>
              <a:t>ροσώ</a:t>
            </a:r>
            <a:r>
              <a:rPr lang="fr-FR" sz="2800" b="1" strike="noStrike" spc="-1" dirty="0">
                <a:solidFill>
                  <a:srgbClr val="2E3A3C"/>
                </a:solidFill>
                <a:latin typeface="Georgia"/>
                <a:ea typeface="DejaVu Sans"/>
              </a:rPr>
              <a:t>π</a:t>
            </a:r>
            <a:r>
              <a:rPr lang="fr-FR" sz="2800" b="1" strike="noStrike" spc="-1" dirty="0" err="1">
                <a:solidFill>
                  <a:srgbClr val="2E3A3C"/>
                </a:solidFill>
                <a:latin typeface="Georgia"/>
                <a:ea typeface="DejaVu Sans"/>
              </a:rPr>
              <a:t>ησης</a:t>
            </a:r>
            <a:r>
              <a:rPr lang="fr-FR" sz="2800" b="1" strike="noStrike" spc="-1" dirty="0">
                <a:solidFill>
                  <a:srgbClr val="2E3A3C"/>
                </a:solidFill>
                <a:latin typeface="Georgia"/>
                <a:ea typeface="DejaVu Sans"/>
              </a:rPr>
              <a:t>.</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err="1">
                <a:solidFill>
                  <a:srgbClr val="2E3A3C"/>
                </a:solidFill>
                <a:latin typeface="Georgia"/>
                <a:ea typeface="DejaVu Sans"/>
              </a:rPr>
              <a:t>Η</a:t>
            </a:r>
            <a:r>
              <a:rPr lang="fr-FR" sz="2800" b="0" strike="noStrike" spc="-1" dirty="0">
                <a:solidFill>
                  <a:srgbClr val="2E3A3C"/>
                </a:solidFill>
                <a:latin typeface="Georgia"/>
                <a:ea typeface="DejaVu Sans"/>
              </a:rPr>
              <a:t> α</a:t>
            </a:r>
            <a:r>
              <a:rPr lang="fr-FR" sz="2800" b="0" strike="noStrike" spc="-1" dirty="0" err="1">
                <a:solidFill>
                  <a:srgbClr val="2E3A3C"/>
                </a:solidFill>
                <a:latin typeface="Georgia"/>
                <a:ea typeface="DejaVu Sans"/>
              </a:rPr>
              <a:t>ντι</a:t>
            </a:r>
            <a:r>
              <a:rPr lang="fr-FR" sz="2800" b="0" strike="noStrike" spc="-1" dirty="0">
                <a:solidFill>
                  <a:srgbClr val="2E3A3C"/>
                </a:solidFill>
                <a:latin typeface="Georgia"/>
                <a:ea typeface="DejaVu Sans"/>
              </a:rPr>
              <a:t>π</a:t>
            </a:r>
            <a:r>
              <a:rPr lang="fr-FR" sz="2800" b="0" strike="noStrike" spc="-1" dirty="0" err="1">
                <a:solidFill>
                  <a:srgbClr val="2E3A3C"/>
                </a:solidFill>
                <a:latin typeface="Georgia"/>
                <a:ea typeface="DejaVu Sans"/>
              </a:rPr>
              <a:t>ροσω</a:t>
            </a:r>
            <a:r>
              <a:rPr lang="fr-FR" sz="2800" b="0" strike="noStrike" spc="-1" dirty="0">
                <a:solidFill>
                  <a:srgbClr val="2E3A3C"/>
                </a:solidFill>
                <a:latin typeface="Georgia"/>
                <a:ea typeface="DejaVu Sans"/>
              </a:rPr>
              <a:t>π</a:t>
            </a:r>
            <a:r>
              <a:rPr lang="fr-FR" sz="2800" b="0" strike="noStrike" spc="-1" dirty="0" err="1">
                <a:solidFill>
                  <a:srgbClr val="2E3A3C"/>
                </a:solidFill>
                <a:latin typeface="Georgia"/>
                <a:ea typeface="DejaVu Sans"/>
              </a:rPr>
              <a:t>ευτικότητ</a:t>
            </a:r>
            <a:r>
              <a:rPr lang="fr-FR" sz="2800" b="0" strike="noStrike" spc="-1" dirty="0">
                <a:solidFill>
                  <a:srgbClr val="2E3A3C"/>
                </a:solidFill>
                <a:latin typeface="Georgia"/>
                <a:ea typeface="DejaVu Sans"/>
              </a:rPr>
              <a:t>α </a:t>
            </a:r>
            <a:r>
              <a:rPr lang="fr-FR" sz="2800" b="0" strike="noStrike" spc="-1" dirty="0" err="1">
                <a:solidFill>
                  <a:srgbClr val="2E3A3C"/>
                </a:solidFill>
                <a:latin typeface="Georgia"/>
                <a:ea typeface="DejaVu Sans"/>
              </a:rPr>
              <a:t>της</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κοινωνί</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ς</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των</a:t>
            </a:r>
            <a:r>
              <a:rPr lang="fr-FR" sz="2800" b="0" strike="noStrike" spc="-1" dirty="0">
                <a:solidFill>
                  <a:srgbClr val="2E3A3C"/>
                </a:solidFill>
                <a:latin typeface="Georgia"/>
                <a:ea typeface="DejaVu Sans"/>
              </a:rPr>
              <a:t> π</a:t>
            </a:r>
            <a:r>
              <a:rPr lang="fr-FR" sz="2800" b="0" strike="noStrike" spc="-1" dirty="0" err="1">
                <a:solidFill>
                  <a:srgbClr val="2E3A3C"/>
                </a:solidFill>
                <a:latin typeface="Georgia"/>
                <a:ea typeface="DejaVu Sans"/>
              </a:rPr>
              <a:t>ολιτών</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είν</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ι</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μερική</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κ</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ι</a:t>
            </a:r>
            <a:r>
              <a:rPr lang="fr-FR" sz="2800" b="0" strike="noStrike" spc="-1" dirty="0">
                <a:solidFill>
                  <a:srgbClr val="2E3A3C"/>
                </a:solidFill>
                <a:latin typeface="Georgia"/>
                <a:ea typeface="DejaVu Sans"/>
              </a:rPr>
              <a:t> α</a:t>
            </a:r>
            <a:r>
              <a:rPr lang="fr-FR" sz="2800" b="0" strike="noStrike" spc="-1" dirty="0" err="1">
                <a:solidFill>
                  <a:srgbClr val="2E3A3C"/>
                </a:solidFill>
                <a:latin typeface="Georgia"/>
                <a:ea typeface="DejaVu Sans"/>
              </a:rPr>
              <a:t>υθ</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ίρετη</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στο</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σύνολό</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της</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σε</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σχέση</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με</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τον</a:t>
            </a:r>
            <a:r>
              <a:rPr lang="fr-FR" sz="2800" b="0" strike="noStrike" spc="-1" dirty="0">
                <a:solidFill>
                  <a:srgbClr val="2E3A3C"/>
                </a:solidFill>
                <a:latin typeface="Georgia"/>
                <a:ea typeface="DejaVu Sans"/>
              </a:rPr>
              <a:t> π</a:t>
            </a:r>
            <a:r>
              <a:rPr lang="fr-FR" sz="2800" b="0" strike="noStrike" spc="-1" dirty="0" err="1">
                <a:solidFill>
                  <a:srgbClr val="2E3A3C"/>
                </a:solidFill>
                <a:latin typeface="Georgia"/>
                <a:ea typeface="DejaVu Sans"/>
              </a:rPr>
              <a:t>ολυσυλλεκτικό</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χ</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ρ</a:t>
            </a:r>
            <a:r>
              <a:rPr lang="fr-FR" sz="2800" b="0" strike="noStrike" spc="-1" dirty="0">
                <a:solidFill>
                  <a:srgbClr val="2E3A3C"/>
                </a:solidFill>
                <a:latin typeface="Georgia"/>
                <a:ea typeface="DejaVu Sans"/>
              </a:rPr>
              <a:t>α</a:t>
            </a:r>
            <a:r>
              <a:rPr lang="fr-FR" sz="2800" b="0" strike="noStrike" spc="-1" dirty="0" err="1">
                <a:solidFill>
                  <a:srgbClr val="2E3A3C"/>
                </a:solidFill>
                <a:latin typeface="Georgia"/>
                <a:ea typeface="DejaVu Sans"/>
              </a:rPr>
              <a:t>κτήρ</a:t>
            </a:r>
            <a:r>
              <a:rPr lang="fr-FR" sz="2800" b="0" strike="noStrike" spc="-1" dirty="0">
                <a:solidFill>
                  <a:srgbClr val="2E3A3C"/>
                </a:solidFill>
                <a:latin typeface="Georgia"/>
                <a:ea typeface="DejaVu Sans"/>
              </a:rPr>
              <a:t>α </a:t>
            </a:r>
            <a:r>
              <a:rPr lang="fr-FR" sz="2800" b="0" strike="noStrike" spc="-1" dirty="0" err="1">
                <a:solidFill>
                  <a:srgbClr val="2E3A3C"/>
                </a:solidFill>
                <a:latin typeface="Georgia"/>
                <a:ea typeface="DejaVu Sans"/>
              </a:rPr>
              <a:t>των</a:t>
            </a:r>
            <a:r>
              <a:rPr lang="fr-FR" sz="2800" b="0" strike="noStrike" spc="-1" dirty="0">
                <a:solidFill>
                  <a:srgbClr val="2E3A3C"/>
                </a:solidFill>
                <a:latin typeface="Georgia"/>
                <a:ea typeface="DejaVu Sans"/>
              </a:rPr>
              <a:t> </a:t>
            </a:r>
            <a:r>
              <a:rPr lang="fr-FR" sz="2800" b="0" strike="noStrike" spc="-1" dirty="0" err="1">
                <a:solidFill>
                  <a:srgbClr val="2E3A3C"/>
                </a:solidFill>
                <a:latin typeface="Georgia"/>
                <a:ea typeface="DejaVu Sans"/>
              </a:rPr>
              <a:t>ΚτΠ</a:t>
            </a:r>
            <a:r>
              <a:rPr lang="fr-FR" sz="2800" b="0" strike="noStrike" spc="-1" dirty="0">
                <a:solidFill>
                  <a:srgbClr val="2E3A3C"/>
                </a:solidFill>
                <a:latin typeface="Georgia"/>
                <a:ea typeface="DejaVu Sans"/>
              </a:rPr>
              <a:t>.</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δημοκρ</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τί</a:t>
            </a:r>
            <a:r>
              <a:rPr lang="fr-FR" sz="2800" b="1" strike="noStrike" spc="-1" dirty="0">
                <a:solidFill>
                  <a:srgbClr val="000000"/>
                </a:solidFill>
                <a:latin typeface="Georgia"/>
                <a:ea typeface="DejaVu Sans"/>
              </a:rPr>
              <a:t>α</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είν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λιγότερο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μέσο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έκφρ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σης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ενός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κοινού</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γ</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θού</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ερισσότερο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έν</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δι</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γωνισμός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μετ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ξύ</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ομάδων</a:t>
            </a:r>
            <a:r>
              <a:rPr lang="fr-FR" sz="2800" b="1" strike="noStrike" spc="-1" dirty="0">
                <a:solidFill>
                  <a:srgbClr val="000000"/>
                </a:solidFill>
                <a:latin typeface="Georgia"/>
                <a:ea typeface="DejaVu Sans"/>
              </a:rPr>
              <a:t>/</a:t>
            </a:r>
            <a:r>
              <a:rPr lang="fr-FR" sz="2800" b="1" strike="noStrike" spc="-1" dirty="0" err="1">
                <a:solidFill>
                  <a:srgbClr val="000000"/>
                </a:solidFill>
                <a:latin typeface="Georgia"/>
                <a:ea typeface="DejaVu Sans"/>
              </a:rPr>
              <a:t>φ</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τριών</a:t>
            </a:r>
            <a:r>
              <a:rPr lang="el-GR" sz="2800" b="1" strike="noStrike" spc="-1" dirty="0">
                <a:solidFill>
                  <a:srgbClr val="000000"/>
                </a:solidFill>
                <a:latin typeface="Georgia"/>
                <a:ea typeface="DejaVu Sans"/>
              </a:rPr>
              <a:t> (αμερικάνικη αντίληψη)</a:t>
            </a:r>
            <a:r>
              <a:rPr lang="fr-FR" sz="2800" b="1" strike="noStrike" spc="-1" dirty="0">
                <a:solidFill>
                  <a:srgbClr val="000000"/>
                </a:solidFill>
                <a:latin typeface="Georgia"/>
                <a:ea typeface="DejaVu Sans"/>
              </a:rPr>
              <a:t>. </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1" strike="noStrike" spc="-1" dirty="0" err="1">
                <a:solidFill>
                  <a:srgbClr val="000000"/>
                </a:solidFill>
                <a:latin typeface="Georgia"/>
                <a:ea typeface="DejaVu Sans"/>
              </a:rPr>
              <a:t>Οι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φορείς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του</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ιδιωτικού</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τομέ</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δεν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έχουν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εκλεγεί</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δημοκρ</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τικά</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ι</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άρ</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σ</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άνι</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λογοδοτούν</a:t>
            </a:r>
            <a:r>
              <a:rPr lang="fr-FR" sz="2800" b="1" strike="noStrike" spc="-1" dirty="0">
                <a:solidFill>
                  <a:srgbClr val="000000"/>
                </a:solidFill>
                <a:latin typeface="Georgia"/>
                <a:ea typeface="DejaVu Sans"/>
              </a:rPr>
              <a:t> απ</a:t>
            </a:r>
            <a:r>
              <a:rPr lang="fr-FR" sz="2800" b="1" strike="noStrike" spc="-1" dirty="0" err="1">
                <a:solidFill>
                  <a:srgbClr val="000000"/>
                </a:solidFill>
                <a:latin typeface="Georgia"/>
                <a:ea typeface="DejaVu Sans"/>
              </a:rPr>
              <a:t>ευθεί</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στους</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εκλεγμένους</a:t>
            </a:r>
            <a:r>
              <a:rPr lang="fr-FR" sz="2800" b="1" strike="noStrike" spc="-1" dirty="0">
                <a:solidFill>
                  <a:srgbClr val="000000"/>
                </a:solidFill>
                <a:latin typeface="Georgia"/>
                <a:ea typeface="DejaVu Sans"/>
              </a:rPr>
              <a:t> α</a:t>
            </a:r>
            <a:r>
              <a:rPr lang="fr-FR" sz="2800" b="1" strike="noStrike" spc="-1" dirty="0" err="1">
                <a:solidFill>
                  <a:srgbClr val="000000"/>
                </a:solidFill>
                <a:latin typeface="Georgia"/>
                <a:ea typeface="DejaVu Sans"/>
              </a:rPr>
              <a:t>ντι</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ροσώ</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ους</a:t>
            </a:r>
            <a:r>
              <a:rPr lang="fr-FR" sz="2800" b="0" strike="noStrike" spc="-1" dirty="0">
                <a:solidFill>
                  <a:srgbClr val="000000"/>
                </a:solidFill>
                <a:latin typeface="Georgia"/>
                <a:ea typeface="DejaVu Sans"/>
              </a:rPr>
              <a:t>. </a:t>
            </a:r>
            <a:endParaRPr lang="fr-FR" sz="2800" b="0" strike="noStrike" spc="-1" dirty="0">
              <a:latin typeface="Arial"/>
            </a:endParaRPr>
          </a:p>
          <a:p>
            <a:pPr marL="365760" indent="-255240">
              <a:lnSpc>
                <a:spcPct val="100000"/>
              </a:lnSpc>
              <a:spcBef>
                <a:spcPts val="300"/>
              </a:spcBef>
              <a:buClr>
                <a:srgbClr val="08A1D9"/>
              </a:buClr>
              <a:buFont typeface="Wingdings" charset="2"/>
              <a:buChar char=""/>
            </a:pPr>
            <a:r>
              <a:rPr lang="fr-FR" sz="2800" b="0" strike="noStrike" spc="-1" dirty="0" err="1">
                <a:solidFill>
                  <a:srgbClr val="000000"/>
                </a:solidFill>
                <a:latin typeface="Georgia"/>
                <a:ea typeface="DejaVu Sans"/>
              </a:rPr>
              <a:t>Έτσι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η</a:t>
            </a:r>
            <a:r>
              <a:rPr lang="fr-FR" sz="2800" b="0" strike="noStrike" spc="-1" dirty="0">
                <a:solidFill>
                  <a:srgbClr val="000000"/>
                </a:solidFill>
                <a:latin typeface="Georgia"/>
                <a:ea typeface="DejaVu Sans"/>
              </a:rPr>
              <a:t> α</a:t>
            </a:r>
            <a:r>
              <a:rPr lang="fr-FR" sz="2800" b="0" strike="noStrike" spc="-1" dirty="0" err="1">
                <a:solidFill>
                  <a:srgbClr val="000000"/>
                </a:solidFill>
                <a:latin typeface="Georgia"/>
                <a:ea typeface="DejaVu Sans"/>
              </a:rPr>
              <a:t>ύξηση</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ρόλου</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τους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στο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δημόσιο</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τομέ</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θέτει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ζητήμ</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λογοδοσί</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νομιμότητ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φάνει</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ς</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Ελλείψει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δημοκρ</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τικών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κριτηρίων</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νομιμο</a:t>
            </a:r>
            <a:r>
              <a:rPr lang="fr-FR" sz="2800" b="0" strike="noStrike" spc="-1" dirty="0">
                <a:solidFill>
                  <a:srgbClr val="000000"/>
                </a:solidFill>
                <a:latin typeface="Georgia"/>
                <a:ea typeface="DejaVu Sans"/>
              </a:rPr>
              <a:t>π</a:t>
            </a:r>
            <a:r>
              <a:rPr lang="fr-FR" sz="2800" b="0" strike="noStrike" spc="-1" dirty="0" err="1">
                <a:solidFill>
                  <a:srgbClr val="000000"/>
                </a:solidFill>
                <a:latin typeface="Georgia"/>
                <a:ea typeface="DejaVu Sans"/>
              </a:rPr>
              <a:t>οίησης</a:t>
            </a:r>
            <a:r>
              <a:rPr lang="fr-FR" sz="2800" b="0" strike="noStrike" spc="-1" dirty="0">
                <a:solidFill>
                  <a:srgbClr val="000000"/>
                </a:solidFill>
                <a:latin typeface="Georgia"/>
                <a:ea typeface="DejaVu Sans"/>
              </a:rPr>
              <a:t>, π</a:t>
            </a:r>
            <a:r>
              <a:rPr lang="fr-FR" sz="2800" b="0" strike="noStrike" spc="-1" dirty="0" err="1">
                <a:solidFill>
                  <a:srgbClr val="000000"/>
                </a:solidFill>
                <a:latin typeface="Georgia"/>
                <a:ea typeface="DejaVu Sans"/>
              </a:rPr>
              <a:t>ροωθούντ</a:t>
            </a:r>
            <a:r>
              <a:rPr lang="fr-FR" sz="2800" b="0" strike="noStrike" spc="-1" dirty="0">
                <a:solidFill>
                  <a:srgbClr val="000000"/>
                </a:solidFill>
                <a:latin typeface="Georgia"/>
                <a:ea typeface="DejaVu Sans"/>
              </a:rPr>
              <a:t>α</a:t>
            </a:r>
            <a:r>
              <a:rPr lang="fr-FR" sz="2800" b="0" strike="noStrike" spc="-1" dirty="0" err="1">
                <a:solidFill>
                  <a:srgbClr val="000000"/>
                </a:solidFill>
                <a:latin typeface="Georgia"/>
                <a:ea typeface="DejaVu Sans"/>
              </a:rPr>
              <a:t>ι</a:t>
            </a:r>
            <a:r>
              <a:rPr lang="fr-FR" sz="2800" b="0" strike="noStrike" spc="-1" dirty="0">
                <a:solidFill>
                  <a:srgbClr val="000000"/>
                </a:solidFill>
                <a:latin typeface="Georgia"/>
                <a:ea typeface="DejaVu Sans"/>
              </a:rPr>
              <a:t> </a:t>
            </a:r>
            <a:r>
              <a:rPr lang="fr-FR" sz="2800" b="0" strike="noStrike" spc="-1" dirty="0" err="1">
                <a:solidFill>
                  <a:srgbClr val="000000"/>
                </a:solidFill>
                <a:latin typeface="Georgia"/>
                <a:ea typeface="DejaVu Sans"/>
              </a:rPr>
              <a:t>άλλ</a:t>
            </a:r>
            <a:r>
              <a:rPr lang="fr-FR" sz="2800" b="0" strike="noStrike" spc="-1" dirty="0">
                <a:solidFill>
                  <a:srgbClr val="000000"/>
                </a:solidFill>
                <a:latin typeface="Georgia"/>
                <a:ea typeface="DejaVu Sans"/>
              </a:rPr>
              <a:t>α </a:t>
            </a:r>
            <a:r>
              <a:rPr lang="fr-FR" sz="2800" b="0" strike="noStrike" spc="-1" dirty="0" err="1">
                <a:solidFill>
                  <a:srgbClr val="000000"/>
                </a:solidFill>
                <a:latin typeface="Georgia"/>
                <a:ea typeface="DejaVu Sans"/>
              </a:rPr>
              <a:t>κριτήρι</a:t>
            </a:r>
            <a:r>
              <a:rPr lang="fr-FR" sz="2800" b="0" strike="noStrike" spc="-1" dirty="0">
                <a:solidFill>
                  <a:srgbClr val="000000"/>
                </a:solidFill>
                <a:latin typeface="Georgia"/>
                <a:ea typeface="DejaVu Sans"/>
              </a:rPr>
              <a:t>α</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κοινωνική</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εντ</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ξιμότητ</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οριζόντι</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λογοδοσί</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η</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σημ</a:t>
            </a:r>
            <a:r>
              <a:rPr lang="fr-FR" sz="2800" b="1" strike="noStrike" spc="-1" dirty="0">
                <a:solidFill>
                  <a:srgbClr val="000000"/>
                </a:solidFill>
                <a:latin typeface="Georgia"/>
                <a:ea typeface="DejaVu Sans"/>
              </a:rPr>
              <a:t>α</a:t>
            </a:r>
            <a:r>
              <a:rPr lang="fr-FR" sz="2800" b="1" strike="noStrike" spc="-1" dirty="0" err="1">
                <a:solidFill>
                  <a:srgbClr val="000000"/>
                </a:solidFill>
                <a:latin typeface="Georgia"/>
                <a:ea typeface="DejaVu Sans"/>
              </a:rPr>
              <a:t>σί</a:t>
            </a:r>
            <a:r>
              <a:rPr lang="fr-FR" sz="2800" b="1" strike="noStrike" spc="-1" dirty="0">
                <a:solidFill>
                  <a:srgbClr val="000000"/>
                </a:solidFill>
                <a:latin typeface="Georgia"/>
                <a:ea typeface="DejaVu Sans"/>
              </a:rPr>
              <a:t>α </a:t>
            </a:r>
            <a:r>
              <a:rPr lang="fr-FR" sz="2800" b="1" strike="noStrike" spc="-1" dirty="0" err="1">
                <a:solidFill>
                  <a:srgbClr val="000000"/>
                </a:solidFill>
                <a:latin typeface="Georgia"/>
                <a:ea typeface="DejaVu Sans"/>
              </a:rPr>
              <a:t>των</a:t>
            </a:r>
            <a:r>
              <a:rPr lang="fr-FR" sz="2800" b="1" strike="noStrike" spc="-1" dirty="0">
                <a:solidFill>
                  <a:srgbClr val="000000"/>
                </a:solidFill>
                <a:latin typeface="Georgia"/>
                <a:ea typeface="DejaVu Sans"/>
              </a:rPr>
              <a:t> </a:t>
            </a:r>
            <a:r>
              <a:rPr lang="fr-FR" sz="2800" b="1" strike="noStrike" spc="-1" dirty="0" err="1">
                <a:solidFill>
                  <a:srgbClr val="000000"/>
                </a:solidFill>
                <a:latin typeface="Georgia"/>
                <a:ea typeface="DejaVu Sans"/>
              </a:rPr>
              <a:t>ε</a:t>
            </a:r>
            <a:r>
              <a:rPr lang="fr-FR" sz="2800" b="1" strike="noStrike" spc="-1" dirty="0">
                <a:solidFill>
                  <a:srgbClr val="000000"/>
                </a:solidFill>
                <a:latin typeface="Georgia"/>
                <a:ea typeface="DejaVu Sans"/>
              </a:rPr>
              <a:t>π</a:t>
            </a:r>
            <a:r>
              <a:rPr lang="fr-FR" sz="2800" b="1" strike="noStrike" spc="-1" dirty="0" err="1">
                <a:solidFill>
                  <a:srgbClr val="000000"/>
                </a:solidFill>
                <a:latin typeface="Georgia"/>
                <a:ea typeface="DejaVu Sans"/>
              </a:rPr>
              <a:t>ιδόσεων</a:t>
            </a:r>
            <a:r>
              <a:rPr lang="fr-FR" sz="2800" b="1" strike="noStrike" spc="-1" dirty="0">
                <a:solidFill>
                  <a:srgbClr val="000000"/>
                </a:solidFill>
                <a:latin typeface="Georgia"/>
                <a:ea typeface="DejaVu Sans"/>
              </a:rPr>
              <a:t>.</a:t>
            </a:r>
            <a:endParaRPr lang="fr-FR" sz="2800" b="0" strike="noStrike" spc="-1" dirty="0">
              <a:latin typeface="Arial"/>
            </a:endParaRPr>
          </a:p>
          <a:p>
            <a:pPr>
              <a:lnSpc>
                <a:spcPct val="100000"/>
              </a:lnSpc>
              <a:spcBef>
                <a:spcPts val="300"/>
              </a:spcBef>
            </a:pPr>
            <a:endParaRPr lang="fr-FR" sz="2800" b="0" strike="noStrike" spc="-1" dirty="0">
              <a:latin typeface="Arial"/>
            </a:endParaRPr>
          </a:p>
        </p:txBody>
      </p:sp>
      <p:sp>
        <p:nvSpPr>
          <p:cNvPr id="111"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CE49FB0-4D32-4883-A02C-9712CEE77B66}" type="slidenum">
              <a:rPr lang="fr-FR" sz="1800" b="0" strike="noStrike" spc="-1">
                <a:solidFill>
                  <a:srgbClr val="FFFFFF"/>
                </a:solidFill>
                <a:latin typeface="Georgia"/>
                <a:ea typeface="DejaVu Sans"/>
              </a:rPr>
              <a:t>30</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1980679" y="1714320"/>
            <a:ext cx="8229924" cy="799554"/>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a:lstStyle/>
          <a:p>
            <a:endParaRPr lang="en-GR"/>
          </a:p>
        </p:txBody>
      </p:sp>
      <p:sp>
        <p:nvSpPr>
          <p:cNvPr id="131" name="CustomShape 2"/>
          <p:cNvSpPr/>
          <p:nvPr/>
        </p:nvSpPr>
        <p:spPr>
          <a:xfrm>
            <a:off x="469900" y="858601"/>
            <a:ext cx="10566400" cy="4953694"/>
          </a:xfrm>
          <a:prstGeom prst="rect">
            <a:avLst/>
          </a:prstGeom>
          <a:solidFill>
            <a:srgbClr val="FFFFFF"/>
          </a:solidFill>
          <a:ln>
            <a:solidFill>
              <a:srgbClr val="7030A0"/>
            </a:solidFill>
          </a:ln>
        </p:spPr>
        <p:style>
          <a:lnRef idx="0">
            <a:scrgbClr r="0" g="0" b="0"/>
          </a:lnRef>
          <a:fillRef idx="0">
            <a:scrgbClr r="0" g="0" b="0"/>
          </a:fillRef>
          <a:effectRef idx="0">
            <a:scrgbClr r="0" g="0" b="0"/>
          </a:effectRef>
          <a:fontRef idx="minor"/>
        </p:style>
        <p:txBody>
          <a:bodyPr lIns="67507" tIns="33754" rIns="67507" bIns="33754">
            <a:normAutofit/>
          </a:bodyPr>
          <a:lstStyle/>
          <a:p>
            <a:pPr>
              <a:spcBef>
                <a:spcPts val="225"/>
              </a:spcBef>
            </a:pPr>
            <a:r>
              <a:rPr lang="fr-FR" sz="1501" b="1" spc="-1" dirty="0" err="1">
                <a:solidFill>
                  <a:srgbClr val="000000"/>
                </a:solidFill>
                <a:latin typeface="Georgia"/>
                <a:ea typeface="DejaVu Sans"/>
              </a:rPr>
              <a:t>Βι</a:t>
            </a:r>
            <a:r>
              <a:rPr lang="fr-FR" sz="1501" b="1" spc="-1" dirty="0">
                <a:solidFill>
                  <a:srgbClr val="000000"/>
                </a:solidFill>
                <a:latin typeface="Georgia"/>
                <a:ea typeface="DejaVu Sans"/>
              </a:rPr>
              <a:t>β</a:t>
            </a:r>
            <a:r>
              <a:rPr lang="fr-FR" sz="1501" b="1" spc="-1" dirty="0" err="1">
                <a:solidFill>
                  <a:srgbClr val="000000"/>
                </a:solidFill>
                <a:latin typeface="Georgia"/>
                <a:ea typeface="DejaVu Sans"/>
              </a:rPr>
              <a:t>λιογρ</a:t>
            </a:r>
            <a:r>
              <a:rPr lang="fr-FR" sz="1501" b="1" spc="-1" dirty="0">
                <a:solidFill>
                  <a:srgbClr val="000000"/>
                </a:solidFill>
                <a:latin typeface="Georgia"/>
                <a:ea typeface="DejaVu Sans"/>
              </a:rPr>
              <a:t>α</a:t>
            </a:r>
            <a:r>
              <a:rPr lang="fr-FR" sz="1501" b="1" spc="-1" dirty="0" err="1">
                <a:solidFill>
                  <a:srgbClr val="000000"/>
                </a:solidFill>
                <a:latin typeface="Georgia"/>
                <a:ea typeface="DejaVu Sans"/>
              </a:rPr>
              <a:t>φί</a:t>
            </a:r>
            <a:r>
              <a:rPr lang="fr-FR" sz="1501" b="1" spc="-1" dirty="0">
                <a:solidFill>
                  <a:srgbClr val="000000"/>
                </a:solidFill>
                <a:latin typeface="Georgia"/>
                <a:ea typeface="DejaVu Sans"/>
              </a:rPr>
              <a:t>α</a:t>
            </a:r>
            <a:endParaRPr lang="fr-FR" sz="1501" spc="-1" dirty="0">
              <a:latin typeface="Arial"/>
            </a:endParaRPr>
          </a:p>
          <a:p>
            <a:pPr>
              <a:spcBef>
                <a:spcPts val="225"/>
              </a:spcBef>
            </a:pPr>
            <a:endParaRPr lang="fr-FR" sz="1501" spc="-1" dirty="0">
              <a:latin typeface="Arial"/>
            </a:endParaRPr>
          </a:p>
          <a:p>
            <a:pPr>
              <a:spcBef>
                <a:spcPts val="225"/>
              </a:spcBef>
            </a:pPr>
            <a:r>
              <a:rPr lang="fr-FR" sz="1501" spc="-1" dirty="0">
                <a:solidFill>
                  <a:srgbClr val="000000"/>
                </a:solidFill>
                <a:latin typeface="Georgia"/>
                <a:ea typeface="DejaVu Sans"/>
              </a:rPr>
              <a:t>1. Rainer, E. </a:t>
            </a:r>
            <a:r>
              <a:rPr lang="fr-FR" sz="1501" i="1" spc="-1" dirty="0">
                <a:solidFill>
                  <a:srgbClr val="000000"/>
                </a:solidFill>
                <a:latin typeface="Georgia"/>
                <a:ea typeface="DejaVu Sans"/>
              </a:rPr>
              <a:t>(</a:t>
            </a:r>
            <a:r>
              <a:rPr lang="fr-FR" sz="1501" spc="-1" dirty="0">
                <a:solidFill>
                  <a:srgbClr val="000000"/>
                </a:solidFill>
                <a:latin typeface="Georgia"/>
                <a:ea typeface="DejaVu Sans"/>
              </a:rPr>
              <a:t>2008)</a:t>
            </a:r>
            <a:r>
              <a:rPr lang="fr-FR" sz="1501" i="1" spc="-1" dirty="0">
                <a:solidFill>
                  <a:srgbClr val="000000"/>
                </a:solidFill>
                <a:latin typeface="Georgia"/>
                <a:ea typeface="DejaVu Sans"/>
              </a:rPr>
              <a:t>, </a:t>
            </a:r>
            <a:r>
              <a:rPr lang="fr-FR" sz="1501" b="1" spc="-1" dirty="0" err="1">
                <a:solidFill>
                  <a:srgbClr val="000000"/>
                </a:solidFill>
                <a:latin typeface="Georgia"/>
                <a:ea typeface="DejaVu Sans"/>
              </a:rPr>
              <a:t>Committees</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Pluralism</a:t>
            </a:r>
            <a:r>
              <a:rPr lang="fr-FR" sz="1501" b="1" spc="-1" dirty="0">
                <a:solidFill>
                  <a:srgbClr val="000000"/>
                </a:solidFill>
                <a:latin typeface="Georgia"/>
                <a:ea typeface="DejaVu Sans"/>
              </a:rPr>
              <a:t> (</a:t>
            </a:r>
            <a:r>
              <a:rPr lang="fr-FR" sz="1501" b="1" u="sng" spc="-1" dirty="0">
                <a:solidFill>
                  <a:srgbClr val="000000"/>
                </a:solidFill>
                <a:latin typeface="Georgia"/>
                <a:ea typeface="DejaVu Sans"/>
              </a:rPr>
              <a:t>and </a:t>
            </a:r>
            <a:r>
              <a:rPr lang="fr-FR" sz="1501" b="1" u="sng" spc="-1" dirty="0" err="1">
                <a:solidFill>
                  <a:srgbClr val="000000"/>
                </a:solidFill>
                <a:latin typeface="Georgia"/>
                <a:ea typeface="DejaVu Sans"/>
              </a:rPr>
              <a:t>Protests</a:t>
            </a:r>
            <a:r>
              <a:rPr lang="fr-FR" sz="1501" b="1" spc="-1" dirty="0">
                <a:solidFill>
                  <a:srgbClr val="000000"/>
                </a:solidFill>
                <a:latin typeface="Georgia"/>
                <a:ea typeface="DejaVu Sans"/>
              </a:rPr>
              <a:t>) in the </a:t>
            </a:r>
            <a:r>
              <a:rPr lang="fr-FR" sz="1501" b="1" spc="-1" dirty="0" err="1">
                <a:solidFill>
                  <a:srgbClr val="000000"/>
                </a:solidFill>
                <a:latin typeface="Georgia"/>
                <a:ea typeface="DejaVu Sans"/>
              </a:rPr>
              <a:t>European</a:t>
            </a:r>
            <a:r>
              <a:rPr lang="fr-FR" sz="1501" b="1" spc="-1" dirty="0">
                <a:solidFill>
                  <a:srgbClr val="000000"/>
                </a:solidFill>
                <a:latin typeface="Georgia"/>
                <a:ea typeface="DejaVu Sans"/>
              </a:rPr>
              <a:t> Union: </a:t>
            </a:r>
            <a:r>
              <a:rPr lang="fr-FR" sz="1501" b="1" spc="-1" dirty="0" err="1">
                <a:solidFill>
                  <a:srgbClr val="000000"/>
                </a:solidFill>
                <a:latin typeface="Georgia"/>
                <a:ea typeface="DejaVu Sans"/>
              </a:rPr>
              <a:t>Matching</a:t>
            </a:r>
            <a:r>
              <a:rPr lang="fr-FR" sz="1501" b="1" spc="-1" dirty="0">
                <a:solidFill>
                  <a:srgbClr val="000000"/>
                </a:solidFill>
                <a:latin typeface="Georgia"/>
                <a:ea typeface="DejaVu Sans"/>
              </a:rPr>
              <a:t> Patterns</a:t>
            </a:r>
            <a:r>
              <a:rPr lang="fr-FR" sz="1501" i="1" spc="-1" dirty="0">
                <a:solidFill>
                  <a:srgbClr val="000000"/>
                </a:solidFill>
                <a:latin typeface="Georgia"/>
                <a:ea typeface="DejaVu Sans"/>
              </a:rPr>
              <a:t>? West </a:t>
            </a:r>
            <a:r>
              <a:rPr lang="fr-FR" sz="1501" i="1" spc="-1" dirty="0" err="1">
                <a:solidFill>
                  <a:srgbClr val="000000"/>
                </a:solidFill>
                <a:latin typeface="Georgia"/>
                <a:ea typeface="DejaVu Sans"/>
              </a:rPr>
              <a:t>European</a:t>
            </a:r>
            <a:r>
              <a:rPr lang="fr-FR" sz="1501" i="1" spc="-1" dirty="0">
                <a:solidFill>
                  <a:srgbClr val="000000"/>
                </a:solidFill>
                <a:latin typeface="Georgia"/>
                <a:ea typeface="DejaVu Sans"/>
              </a:rPr>
              <a:t> </a:t>
            </a:r>
            <a:r>
              <a:rPr lang="fr-FR" sz="1501" i="1" spc="-1" dirty="0" err="1">
                <a:solidFill>
                  <a:srgbClr val="000000"/>
                </a:solidFill>
                <a:latin typeface="Georgia"/>
                <a:ea typeface="DejaVu Sans"/>
              </a:rPr>
              <a:t>Politics</a:t>
            </a:r>
            <a:r>
              <a:rPr lang="fr-FR" sz="1501" spc="-1" dirty="0">
                <a:solidFill>
                  <a:srgbClr val="000000"/>
                </a:solidFill>
                <a:latin typeface="Georgia"/>
                <a:ea typeface="DejaVu Sans"/>
              </a:rPr>
              <a:t>, Vol. 31, No. 6, 1166–1187, </a:t>
            </a:r>
            <a:r>
              <a:rPr lang="fr-FR" sz="1501" spc="-1" dirty="0" err="1">
                <a:solidFill>
                  <a:srgbClr val="000000"/>
                </a:solidFill>
                <a:latin typeface="Georgia"/>
                <a:ea typeface="DejaVu Sans"/>
              </a:rPr>
              <a:t>November</a:t>
            </a:r>
            <a:r>
              <a:rPr lang="fr-FR" sz="1501" spc="-1" dirty="0">
                <a:solidFill>
                  <a:srgbClr val="000000"/>
                </a:solidFill>
                <a:latin typeface="Georgia"/>
                <a:ea typeface="DejaVu Sans"/>
              </a:rPr>
              <a:t>. </a:t>
            </a:r>
            <a:r>
              <a:rPr lang="fr-FR" sz="1501" i="1" u="sng" spc="-1" dirty="0">
                <a:solidFill>
                  <a:srgbClr val="5F5F5F"/>
                </a:solidFill>
                <a:latin typeface="Georgia"/>
                <a:ea typeface="DejaVu Sans"/>
                <a:hlinkClick r:id="rId3"/>
              </a:rPr>
              <a:t>http://cms.library.uiuc.edu/export/ias/eu/Classes/EBSCOReview.pdf</a:t>
            </a:r>
            <a:endParaRPr lang="fr-FR" sz="1501" spc="-1" dirty="0">
              <a:latin typeface="Arial"/>
            </a:endParaRPr>
          </a:p>
          <a:p>
            <a:pPr>
              <a:spcBef>
                <a:spcPts val="225"/>
              </a:spcBef>
            </a:pPr>
            <a:endParaRPr lang="fr-FR" sz="1501" spc="-1" dirty="0">
              <a:latin typeface="Arial"/>
            </a:endParaRPr>
          </a:p>
          <a:p>
            <a:pPr>
              <a:spcBef>
                <a:spcPts val="225"/>
              </a:spcBef>
            </a:pPr>
            <a:r>
              <a:rPr lang="fr-FR" sz="1501" spc="-1" dirty="0">
                <a:solidFill>
                  <a:srgbClr val="000000"/>
                </a:solidFill>
                <a:latin typeface="Georgia"/>
                <a:ea typeface="DejaVu Sans"/>
              </a:rPr>
              <a:t>2. </a:t>
            </a:r>
            <a:r>
              <a:rPr lang="fr-FR" sz="1501" spc="-1" dirty="0" err="1">
                <a:solidFill>
                  <a:srgbClr val="000000"/>
                </a:solidFill>
                <a:latin typeface="Georgia"/>
                <a:ea typeface="DejaVu Sans"/>
              </a:rPr>
              <a:t>Aizenberg</a:t>
            </a:r>
            <a:r>
              <a:rPr lang="fr-FR" sz="1501" spc="-1" dirty="0">
                <a:solidFill>
                  <a:srgbClr val="000000"/>
                </a:solidFill>
                <a:latin typeface="Georgia"/>
                <a:ea typeface="DejaVu Sans"/>
              </a:rPr>
              <a:t> E. and </a:t>
            </a:r>
            <a:r>
              <a:rPr lang="fr-FR" sz="1501" spc="-1" dirty="0" err="1">
                <a:solidFill>
                  <a:srgbClr val="000000"/>
                </a:solidFill>
                <a:latin typeface="Georgia"/>
                <a:ea typeface="DejaVu Sans"/>
              </a:rPr>
              <a:t>Hanegraaff</a:t>
            </a:r>
            <a:r>
              <a:rPr lang="fr-FR" sz="1501" spc="-1" dirty="0">
                <a:solidFill>
                  <a:srgbClr val="000000"/>
                </a:solidFill>
                <a:latin typeface="Georgia"/>
                <a:ea typeface="DejaVu Sans"/>
              </a:rPr>
              <a:t> </a:t>
            </a:r>
            <a:r>
              <a:rPr lang="fr-FR" sz="1501" spc="-1" dirty="0" err="1">
                <a:solidFill>
                  <a:srgbClr val="000000"/>
                </a:solidFill>
                <a:latin typeface="Georgia"/>
                <a:ea typeface="DejaVu Sans"/>
              </a:rPr>
              <a:t>Μ</a:t>
            </a:r>
            <a:r>
              <a:rPr lang="fr-FR" sz="1501" spc="-1" dirty="0">
                <a:solidFill>
                  <a:srgbClr val="000000"/>
                </a:solidFill>
                <a:latin typeface="Georgia"/>
                <a:ea typeface="DejaVu Sans"/>
              </a:rPr>
              <a:t>. (2020), </a:t>
            </a:r>
            <a:r>
              <a:rPr lang="fr-FR" sz="1501" b="1" spc="-1" dirty="0">
                <a:solidFill>
                  <a:srgbClr val="000000"/>
                </a:solidFill>
                <a:latin typeface="Georgia"/>
                <a:ea typeface="DejaVu Sans"/>
              </a:rPr>
              <a:t>Is </a:t>
            </a:r>
            <a:r>
              <a:rPr lang="fr-FR" sz="1501" b="1" spc="-1" dirty="0" err="1">
                <a:solidFill>
                  <a:srgbClr val="000000"/>
                </a:solidFill>
                <a:latin typeface="Georgia"/>
                <a:ea typeface="DejaVu Sans"/>
              </a:rPr>
              <a:t>politics</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under</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increasing</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corporate</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sway</a:t>
            </a:r>
            <a:r>
              <a:rPr lang="fr-FR" sz="1501" b="1" spc="-1" dirty="0">
                <a:solidFill>
                  <a:srgbClr val="000000"/>
                </a:solidFill>
                <a:latin typeface="Georgia"/>
                <a:ea typeface="DejaVu Sans"/>
              </a:rPr>
              <a:t>? A longitudinal </a:t>
            </a:r>
            <a:r>
              <a:rPr lang="fr-FR" sz="1501" b="1" spc="-1" dirty="0" err="1">
                <a:solidFill>
                  <a:srgbClr val="000000"/>
                </a:solidFill>
                <a:latin typeface="Georgia"/>
                <a:ea typeface="DejaVu Sans"/>
              </a:rPr>
              <a:t>study</a:t>
            </a:r>
            <a:r>
              <a:rPr lang="fr-FR" sz="1501" b="1" spc="-1" dirty="0">
                <a:solidFill>
                  <a:srgbClr val="000000"/>
                </a:solidFill>
                <a:latin typeface="Georgia"/>
                <a:ea typeface="DejaVu Sans"/>
              </a:rPr>
              <a:t> on the drivers of </a:t>
            </a:r>
            <a:r>
              <a:rPr lang="fr-FR" sz="1501" b="1" spc="-1" dirty="0" err="1">
                <a:solidFill>
                  <a:srgbClr val="000000"/>
                </a:solidFill>
                <a:latin typeface="Georgia"/>
                <a:ea typeface="DejaVu Sans"/>
              </a:rPr>
              <a:t>corporate</a:t>
            </a:r>
            <a:r>
              <a:rPr lang="fr-FR" sz="1501" b="1" spc="-1" dirty="0">
                <a:solidFill>
                  <a:srgbClr val="000000"/>
                </a:solidFill>
                <a:latin typeface="Georgia"/>
                <a:ea typeface="DejaVu Sans"/>
              </a:rPr>
              <a:t> </a:t>
            </a:r>
            <a:r>
              <a:rPr lang="fr-FR" sz="1501" b="1" spc="-1" dirty="0" err="1">
                <a:solidFill>
                  <a:srgbClr val="000000"/>
                </a:solidFill>
                <a:latin typeface="Georgia"/>
                <a:ea typeface="DejaVu Sans"/>
              </a:rPr>
              <a:t>access</a:t>
            </a:r>
            <a:r>
              <a:rPr lang="fr-FR" sz="1501" spc="-1" dirty="0">
                <a:solidFill>
                  <a:srgbClr val="000000"/>
                </a:solidFill>
                <a:latin typeface="Georgia"/>
                <a:ea typeface="DejaVu Sans"/>
              </a:rPr>
              <a:t>, West </a:t>
            </a:r>
            <a:r>
              <a:rPr lang="fr-FR" sz="1501" spc="-1" dirty="0" err="1">
                <a:solidFill>
                  <a:srgbClr val="000000"/>
                </a:solidFill>
                <a:latin typeface="Georgia"/>
                <a:ea typeface="DejaVu Sans"/>
              </a:rPr>
              <a:t>European</a:t>
            </a:r>
            <a:r>
              <a:rPr lang="fr-FR" sz="1501" spc="-1" dirty="0">
                <a:solidFill>
                  <a:srgbClr val="000000"/>
                </a:solidFill>
                <a:latin typeface="Georgia"/>
                <a:ea typeface="DejaVu Sans"/>
              </a:rPr>
              <a:t> </a:t>
            </a:r>
            <a:r>
              <a:rPr lang="fr-FR" sz="1501" spc="-1" dirty="0" err="1">
                <a:solidFill>
                  <a:srgbClr val="000000"/>
                </a:solidFill>
                <a:latin typeface="Georgia"/>
                <a:ea typeface="DejaVu Sans"/>
              </a:rPr>
              <a:t>Politics</a:t>
            </a:r>
            <a:r>
              <a:rPr lang="fr-FR" sz="1501" spc="-1" dirty="0">
                <a:solidFill>
                  <a:srgbClr val="000000"/>
                </a:solidFill>
                <a:latin typeface="Georgia"/>
                <a:ea typeface="DejaVu Sans"/>
              </a:rPr>
              <a:t>, Vol. 43, No. 1, 181-202, 2020.</a:t>
            </a:r>
            <a:endParaRPr lang="fr-FR" sz="1501" spc="-1" dirty="0">
              <a:latin typeface="Arial"/>
            </a:endParaRPr>
          </a:p>
          <a:p>
            <a:pPr>
              <a:spcBef>
                <a:spcPts val="225"/>
              </a:spcBef>
            </a:pPr>
            <a:r>
              <a:rPr lang="fr-FR" sz="1501" spc="-1" dirty="0">
                <a:solidFill>
                  <a:srgbClr val="000000"/>
                </a:solidFill>
                <a:latin typeface="Georgia"/>
                <a:ea typeface="DejaVu Sans"/>
              </a:rPr>
              <a:t>https://</a:t>
            </a:r>
            <a:r>
              <a:rPr lang="fr-FR" sz="1501" spc="-1" dirty="0" err="1">
                <a:solidFill>
                  <a:srgbClr val="000000"/>
                </a:solidFill>
                <a:latin typeface="Georgia"/>
                <a:ea typeface="DejaVu Sans"/>
              </a:rPr>
              <a:t>www.tandfonline.com</a:t>
            </a:r>
            <a:r>
              <a:rPr lang="fr-FR" sz="1501" spc="-1" dirty="0">
                <a:solidFill>
                  <a:srgbClr val="000000"/>
                </a:solidFill>
                <a:latin typeface="Georgia"/>
                <a:ea typeface="DejaVu Sans"/>
              </a:rPr>
              <a:t>/</a:t>
            </a:r>
            <a:r>
              <a:rPr lang="fr-FR" sz="1501" spc="-1" dirty="0" err="1">
                <a:solidFill>
                  <a:srgbClr val="000000"/>
                </a:solidFill>
                <a:latin typeface="Georgia"/>
                <a:ea typeface="DejaVu Sans"/>
              </a:rPr>
              <a:t>doi</a:t>
            </a:r>
            <a:r>
              <a:rPr lang="fr-FR" sz="1501" spc="-1" dirty="0">
                <a:solidFill>
                  <a:srgbClr val="000000"/>
                </a:solidFill>
                <a:latin typeface="Georgia"/>
                <a:ea typeface="DejaVu Sans"/>
              </a:rPr>
              <a:t>/</a:t>
            </a:r>
            <a:r>
              <a:rPr lang="fr-FR" sz="1501" spc="-1" dirty="0" err="1">
                <a:solidFill>
                  <a:srgbClr val="000000"/>
                </a:solidFill>
                <a:latin typeface="Georgia"/>
                <a:ea typeface="DejaVu Sans"/>
              </a:rPr>
              <a:t>epub</a:t>
            </a:r>
            <a:r>
              <a:rPr lang="fr-FR" sz="1501" spc="-1" dirty="0">
                <a:solidFill>
                  <a:srgbClr val="000000"/>
                </a:solidFill>
                <a:latin typeface="Georgia"/>
                <a:ea typeface="DejaVu Sans"/>
              </a:rPr>
              <a:t>/10.1080/01402382.2019.1603849?needAccess=</a:t>
            </a:r>
            <a:r>
              <a:rPr lang="fr-FR" sz="1501" spc="-1" dirty="0" err="1">
                <a:solidFill>
                  <a:srgbClr val="000000"/>
                </a:solidFill>
                <a:latin typeface="Georgia"/>
                <a:ea typeface="DejaVu Sans"/>
              </a:rPr>
              <a:t>true</a:t>
            </a:r>
            <a:endParaRPr lang="fr-FR" sz="1501" spc="-1" dirty="0">
              <a:latin typeface="Arial"/>
            </a:endParaRPr>
          </a:p>
          <a:p>
            <a:pPr>
              <a:spcBef>
                <a:spcPts val="225"/>
              </a:spcBef>
            </a:pPr>
            <a:endParaRPr lang="fr-FR" sz="1501" spc="-1" dirty="0">
              <a:latin typeface="Arial"/>
            </a:endParaRPr>
          </a:p>
          <a:p>
            <a:pPr>
              <a:spcBef>
                <a:spcPts val="225"/>
              </a:spcBef>
            </a:pPr>
            <a:r>
              <a:rPr lang="fr-FR" sz="1501" spc="-1" dirty="0">
                <a:solidFill>
                  <a:srgbClr val="000000"/>
                </a:solidFill>
                <a:latin typeface="Georgia"/>
                <a:ea typeface="DejaVu Sans"/>
              </a:rPr>
              <a:t>3. </a:t>
            </a:r>
            <a:r>
              <a:rPr lang="fr-FR" sz="1501" spc="-1" dirty="0" err="1">
                <a:solidFill>
                  <a:srgbClr val="000000"/>
                </a:solidFill>
                <a:latin typeface="Georgia"/>
                <a:ea typeface="DejaVu Sans"/>
              </a:rPr>
              <a:t>Transparency</a:t>
            </a:r>
            <a:r>
              <a:rPr lang="fr-FR" sz="1501" spc="-1" dirty="0">
                <a:solidFill>
                  <a:srgbClr val="000000"/>
                </a:solidFill>
                <a:latin typeface="Georgia"/>
                <a:ea typeface="DejaVu Sans"/>
              </a:rPr>
              <a:t> International (2015), </a:t>
            </a:r>
            <a:r>
              <a:rPr lang="fr-FR" sz="1501" b="1" spc="-1" dirty="0">
                <a:solidFill>
                  <a:srgbClr val="000000"/>
                </a:solidFill>
                <a:latin typeface="Georgia"/>
                <a:ea typeface="DejaVu Sans"/>
              </a:rPr>
              <a:t>“</a:t>
            </a:r>
            <a:r>
              <a:rPr lang="fr-FR" sz="1501" b="1" i="1" spc="-1" dirty="0">
                <a:solidFill>
                  <a:srgbClr val="000000"/>
                </a:solidFill>
                <a:latin typeface="Georgia"/>
                <a:ea typeface="DejaVu Sans"/>
              </a:rPr>
              <a:t>Lobbying in Europe: </a:t>
            </a:r>
            <a:r>
              <a:rPr lang="fr-FR" sz="1501" b="1" i="1" spc="-1" dirty="0" err="1">
                <a:solidFill>
                  <a:srgbClr val="000000"/>
                </a:solidFill>
                <a:latin typeface="Georgia"/>
                <a:ea typeface="DejaVu Sans"/>
              </a:rPr>
              <a:t>Hidden</a:t>
            </a:r>
            <a:r>
              <a:rPr lang="fr-FR" sz="1501" b="1" i="1" spc="-1" dirty="0">
                <a:solidFill>
                  <a:srgbClr val="000000"/>
                </a:solidFill>
                <a:latin typeface="Georgia"/>
                <a:ea typeface="DejaVu Sans"/>
              </a:rPr>
              <a:t> influence, </a:t>
            </a:r>
            <a:r>
              <a:rPr lang="fr-FR" sz="1501" b="1" i="1" spc="-1" dirty="0" err="1">
                <a:solidFill>
                  <a:srgbClr val="000000"/>
                </a:solidFill>
                <a:latin typeface="Georgia"/>
                <a:ea typeface="DejaVu Sans"/>
              </a:rPr>
              <a:t>privileged</a:t>
            </a:r>
            <a:r>
              <a:rPr lang="fr-FR" sz="1501" b="1" i="1" spc="-1" dirty="0">
                <a:solidFill>
                  <a:srgbClr val="000000"/>
                </a:solidFill>
                <a:latin typeface="Georgia"/>
                <a:ea typeface="DejaVu Sans"/>
              </a:rPr>
              <a:t> </a:t>
            </a:r>
            <a:r>
              <a:rPr lang="fr-FR" sz="1501" b="1" i="1" spc="-1" dirty="0" err="1">
                <a:solidFill>
                  <a:srgbClr val="000000"/>
                </a:solidFill>
                <a:latin typeface="Georgia"/>
                <a:ea typeface="DejaVu Sans"/>
              </a:rPr>
              <a:t>access</a:t>
            </a:r>
            <a:r>
              <a:rPr lang="fr-FR" sz="1501" b="1" spc="-1" dirty="0">
                <a:solidFill>
                  <a:srgbClr val="000000"/>
                </a:solidFill>
                <a:latin typeface="Georgia"/>
                <a:ea typeface="DejaVu Sans"/>
              </a:rPr>
              <a:t>” </a:t>
            </a:r>
            <a:r>
              <a:rPr lang="fr-FR" sz="1501" spc="-1" dirty="0">
                <a:solidFill>
                  <a:srgbClr val="000000"/>
                </a:solidFill>
                <a:latin typeface="Georgia"/>
                <a:ea typeface="DejaVu Sans"/>
              </a:rPr>
              <a:t>, 15 April, </a:t>
            </a:r>
            <a:r>
              <a:rPr lang="fr-FR" sz="1501" spc="-1" dirty="0" err="1">
                <a:solidFill>
                  <a:srgbClr val="000000"/>
                </a:solidFill>
                <a:latin typeface="Georgia"/>
                <a:ea typeface="DejaVu Sans"/>
              </a:rPr>
              <a:t>σελ</a:t>
            </a:r>
            <a:r>
              <a:rPr lang="fr-FR" sz="1501" spc="-1" dirty="0">
                <a:solidFill>
                  <a:srgbClr val="000000"/>
                </a:solidFill>
                <a:latin typeface="Georgia"/>
                <a:ea typeface="DejaVu Sans"/>
              </a:rPr>
              <a:t> 14-24. </a:t>
            </a:r>
            <a:r>
              <a:rPr lang="fr-FR" sz="1501" u="sng" spc="-1" dirty="0">
                <a:solidFill>
                  <a:srgbClr val="5F5F5F"/>
                </a:solidFill>
                <a:latin typeface="Georgia"/>
                <a:ea typeface="DejaVu Sans"/>
                <a:hlinkClick r:id="rId4"/>
              </a:rPr>
              <a:t>http://www.transparencyinternational.eu/wp-content/uploads/2015/04/Lobbying_web.pdf</a:t>
            </a:r>
            <a:endParaRPr lang="fr-FR" sz="1501" spc="-1" dirty="0">
              <a:latin typeface="Arial"/>
            </a:endParaRPr>
          </a:p>
          <a:p>
            <a:pPr>
              <a:spcBef>
                <a:spcPts val="225"/>
              </a:spcBef>
            </a:pPr>
            <a:endParaRPr lang="el-GR" sz="1501" spc="-1" dirty="0">
              <a:latin typeface="Arial"/>
            </a:endParaRPr>
          </a:p>
          <a:p>
            <a:pPr>
              <a:spcBef>
                <a:spcPts val="225"/>
              </a:spcBef>
            </a:pPr>
            <a:r>
              <a:rPr lang="el-GR" sz="1501" spc="-1" dirty="0">
                <a:latin typeface="Arial"/>
              </a:rPr>
              <a:t>4. </a:t>
            </a:r>
            <a:r>
              <a:rPr lang="el-GR" sz="1501" spc="-1" dirty="0" err="1">
                <a:latin typeface="Arial"/>
              </a:rPr>
              <a:t>Χατζησταύρου</a:t>
            </a:r>
            <a:r>
              <a:rPr lang="el-GR" sz="1501" spc="-1" dirty="0">
                <a:latin typeface="Arial"/>
              </a:rPr>
              <a:t>, Φ. (2021), Ανταγωνισμός Συμφερόντων στην Πολιτική, Εκδόσεις </a:t>
            </a:r>
            <a:r>
              <a:rPr lang="el-GR" sz="1501" spc="-1" dirty="0" err="1">
                <a:latin typeface="Arial"/>
              </a:rPr>
              <a:t>Τζιόλα</a:t>
            </a:r>
            <a:r>
              <a:rPr lang="el-GR" sz="1501" spc="-1" dirty="0">
                <a:latin typeface="Arial"/>
              </a:rPr>
              <a:t> (κεφ. 4 και 12).</a:t>
            </a:r>
          </a:p>
          <a:p>
            <a:pPr>
              <a:spcBef>
                <a:spcPts val="225"/>
              </a:spcBef>
            </a:pPr>
            <a:endParaRPr lang="el-GR" sz="1501" spc="-1" dirty="0">
              <a:latin typeface="Arial"/>
            </a:endParaRPr>
          </a:p>
          <a:p>
            <a:pPr>
              <a:spcBef>
                <a:spcPts val="225"/>
              </a:spcBef>
            </a:pPr>
            <a:r>
              <a:rPr lang="en-GR" sz="1600" b="0" i="0" u="sng" dirty="0">
                <a:effectLst/>
                <a:latin typeface="Arial" panose="020B0604020202020204" pitchFamily="34" charset="0"/>
                <a:hlinkClick r:id="rId5"/>
              </a:rPr>
              <a:t>⭐ </a:t>
            </a:r>
            <a:r>
              <a:rPr lang="el-GR" sz="1501" b="1" u="sng" spc="-1" dirty="0">
                <a:latin typeface="Arial"/>
              </a:rPr>
              <a:t>Πλούσιο υλικό για το </a:t>
            </a:r>
            <a:r>
              <a:rPr lang="el-GR" sz="1501" b="1" u="sng" spc="-1" dirty="0" err="1">
                <a:latin typeface="Arial"/>
              </a:rPr>
              <a:t>λόμπινγκ</a:t>
            </a:r>
            <a:r>
              <a:rPr lang="el-GR" sz="1501" b="1" u="sng" spc="-1" dirty="0">
                <a:latin typeface="Arial"/>
              </a:rPr>
              <a:t> στην ΕΕ</a:t>
            </a:r>
          </a:p>
          <a:p>
            <a:pPr>
              <a:spcBef>
                <a:spcPts val="225"/>
              </a:spcBef>
            </a:pPr>
            <a:r>
              <a:rPr lang="el-GR" sz="1501" b="1" spc="-1" dirty="0">
                <a:latin typeface="Arial"/>
              </a:rPr>
              <a:t>Ιστοσελίδα Προγράμματος </a:t>
            </a:r>
            <a:r>
              <a:rPr lang="en-GB" sz="1600" b="1" i="0" dirty="0">
                <a:solidFill>
                  <a:srgbClr val="222222"/>
                </a:solidFill>
                <a:effectLst/>
                <a:latin typeface="Georgia" panose="02040502050405020303" pitchFamily="18" charset="0"/>
              </a:rPr>
              <a:t>Jean Monnet Module "Citizen lobbying and policy change in Europe" 2023-2025.</a:t>
            </a:r>
            <a:endParaRPr lang="en-US" sz="1501" b="1" u="sng" spc="-1" dirty="0">
              <a:latin typeface="Arial"/>
            </a:endParaRPr>
          </a:p>
          <a:p>
            <a:pPr>
              <a:spcBef>
                <a:spcPts val="225"/>
              </a:spcBef>
            </a:pPr>
            <a:r>
              <a:rPr lang="fr-FR" sz="2000" b="1" spc="-1" dirty="0">
                <a:solidFill>
                  <a:schemeClr val="accent3">
                    <a:lumMod val="50000"/>
                    <a:lumOff val="50000"/>
                  </a:schemeClr>
                </a:solidFill>
                <a:latin typeface="American Typewriter" panose="02090604020004020304" pitchFamily="18" charset="77"/>
                <a:cs typeface="PHOSPHATE INLINE" panose="02000506050000020004" pitchFamily="2" charset="77"/>
              </a:rPr>
              <a:t>https://</a:t>
            </a:r>
            <a:r>
              <a:rPr lang="fr-FR" sz="2000" b="1" spc="-1" dirty="0" err="1">
                <a:solidFill>
                  <a:schemeClr val="accent3">
                    <a:lumMod val="50000"/>
                    <a:lumOff val="50000"/>
                  </a:schemeClr>
                </a:solidFill>
                <a:latin typeface="American Typewriter" panose="02090604020004020304" pitchFamily="18" charset="77"/>
                <a:cs typeface="PHOSPHATE INLINE" panose="02000506050000020004" pitchFamily="2" charset="77"/>
              </a:rPr>
              <a:t>lobbyingeu.kopenaccess.gr</a:t>
            </a:r>
            <a:r>
              <a:rPr lang="fr-FR" sz="2000" b="1" spc="-1" dirty="0">
                <a:solidFill>
                  <a:schemeClr val="accent3">
                    <a:lumMod val="50000"/>
                    <a:lumOff val="50000"/>
                  </a:schemeClr>
                </a:solidFill>
                <a:latin typeface="American Typewriter" panose="02090604020004020304" pitchFamily="18" charset="77"/>
                <a:cs typeface="PHOSPHATE INLINE" panose="02000506050000020004" pitchFamily="2" charset="77"/>
              </a:rPr>
              <a:t>/</a:t>
            </a:r>
          </a:p>
          <a:p>
            <a:pPr>
              <a:spcBef>
                <a:spcPts val="225"/>
              </a:spcBef>
            </a:pPr>
            <a:endParaRPr lang="fr-FR" sz="1501" spc="-1" dirty="0">
              <a:latin typeface="Arial"/>
            </a:endParaRPr>
          </a:p>
          <a:p>
            <a:pPr>
              <a:spcBef>
                <a:spcPts val="225"/>
              </a:spcBef>
            </a:pPr>
            <a:endParaRPr lang="fr-FR" sz="1501" spc="-1" dirty="0">
              <a:latin typeface="Arial"/>
            </a:endParaRPr>
          </a:p>
          <a:p>
            <a:pPr marL="476326">
              <a:spcBef>
                <a:spcPts val="225"/>
              </a:spcBef>
            </a:pPr>
            <a:endParaRPr lang="fr-FR" sz="1501" spc="-1" dirty="0">
              <a:latin typeface="Arial"/>
            </a:endParaRPr>
          </a:p>
          <a:p>
            <a:pPr>
              <a:spcBef>
                <a:spcPts val="225"/>
              </a:spcBef>
            </a:pPr>
            <a:endParaRPr lang="fr-FR" sz="1501" spc="-1" dirty="0">
              <a:latin typeface="Arial"/>
            </a:endParaRPr>
          </a:p>
        </p:txBody>
      </p:sp>
      <p:sp>
        <p:nvSpPr>
          <p:cNvPr id="132" name="CustomShape 3"/>
          <p:cNvSpPr/>
          <p:nvPr/>
        </p:nvSpPr>
        <p:spPr>
          <a:xfrm>
            <a:off x="9699169" y="858601"/>
            <a:ext cx="761480" cy="273808"/>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chor="b"/>
          <a:lstStyle/>
          <a:p>
            <a:pPr algn="r">
              <a:lnSpc>
                <a:spcPct val="100000"/>
              </a:lnSpc>
            </a:pPr>
            <a:fld id="{A37B0392-0C01-4D94-A59D-ED1CF1898DE3}" type="slidenum">
              <a:rPr lang="fr-FR" sz="1350" spc="-1">
                <a:solidFill>
                  <a:srgbClr val="FFFFFF"/>
                </a:solidFill>
                <a:latin typeface="Georgia"/>
                <a:ea typeface="DejaVu Sans"/>
              </a:rPr>
              <a:t>31</a:t>
            </a:fld>
            <a:endParaRPr lang="fr-FR" sz="1350" spc="-1">
              <a:latin typeface="Arial"/>
            </a:endParaRPr>
          </a:p>
        </p:txBody>
      </p:sp>
      <p:sp>
        <p:nvSpPr>
          <p:cNvPr id="133" name="CustomShape 4"/>
          <p:cNvSpPr/>
          <p:nvPr/>
        </p:nvSpPr>
        <p:spPr>
          <a:xfrm>
            <a:off x="10439856" y="2544388"/>
            <a:ext cx="228174" cy="3394256"/>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ormAutofit/>
          </a:bodyPr>
          <a:lstStyle/>
          <a:p>
            <a:pPr>
              <a:spcBef>
                <a:spcPts val="225"/>
              </a:spcBef>
            </a:pPr>
            <a:endParaRPr lang="fr-FR" sz="1350" spc="-1">
              <a:latin typeface="Arial"/>
            </a:endParaRPr>
          </a:p>
          <a:p>
            <a:pPr>
              <a:spcBef>
                <a:spcPts val="225"/>
              </a:spcBef>
            </a:pPr>
            <a:endParaRPr lang="fr-FR" sz="1350" spc="-1">
              <a:latin typeface="Arial"/>
            </a:endParaRPr>
          </a:p>
          <a:p>
            <a:pPr>
              <a:spcBef>
                <a:spcPts val="225"/>
              </a:spcBef>
            </a:pPr>
            <a:endParaRPr lang="fr-FR" sz="1350"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609480" y="944280"/>
            <a:ext cx="10972080" cy="43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0000" lnSpcReduction="20000"/>
          </a:bodyPr>
          <a:lstStyle/>
          <a:p>
            <a:pPr>
              <a:lnSpc>
                <a:spcPct val="100000"/>
              </a:lnSpc>
            </a:pPr>
            <a:r>
              <a:rPr lang="fr-FR" sz="4000" b="0" strike="noStrike" spc="-1" dirty="0" err="1">
                <a:solidFill>
                  <a:srgbClr val="434342"/>
                </a:solidFill>
                <a:latin typeface="Georgia"/>
                <a:ea typeface="DejaVu Sans"/>
              </a:rPr>
              <a:t>Ποιοι</a:t>
            </a:r>
            <a:r>
              <a:rPr lang="fr-FR" sz="4000" b="0" strike="noStrike" spc="-1" dirty="0">
                <a:solidFill>
                  <a:srgbClr val="434342"/>
                </a:solidFill>
                <a:latin typeface="Georgia"/>
                <a:ea typeface="DejaVu Sans"/>
              </a:rPr>
              <a:t> </a:t>
            </a:r>
            <a:r>
              <a:rPr lang="fr-FR" sz="4000" b="0" strike="noStrike" spc="-1" dirty="0" err="1">
                <a:solidFill>
                  <a:srgbClr val="434342"/>
                </a:solidFill>
                <a:latin typeface="Georgia"/>
                <a:ea typeface="DejaVu Sans"/>
              </a:rPr>
              <a:t>δρώντες</a:t>
            </a:r>
            <a:r>
              <a:rPr lang="fr-FR" sz="4000" b="0" strike="noStrike" spc="-1" dirty="0">
                <a:solidFill>
                  <a:srgbClr val="434342"/>
                </a:solidFill>
                <a:latin typeface="Georgia"/>
                <a:ea typeface="DejaVu Sans"/>
              </a:rPr>
              <a:t> (</a:t>
            </a:r>
            <a:r>
              <a:rPr lang="el-GR" sz="4000" b="0" strike="noStrike" spc="-1" dirty="0">
                <a:solidFill>
                  <a:srgbClr val="434342"/>
                </a:solidFill>
                <a:latin typeface="Georgia"/>
                <a:ea typeface="DejaVu Sans"/>
              </a:rPr>
              <a:t>της περίπτωσης 3 κυρίως)</a:t>
            </a:r>
            <a:r>
              <a:rPr lang="fr-FR" sz="4000" b="0" strike="noStrike" spc="-1" dirty="0">
                <a:solidFill>
                  <a:srgbClr val="434342"/>
                </a:solidFill>
                <a:latin typeface="Georgia"/>
                <a:ea typeface="DejaVu Sans"/>
              </a:rPr>
              <a:t>;</a:t>
            </a:r>
            <a:endParaRPr lang="fr-FR" sz="4000" b="0" strike="noStrike" spc="-1" dirty="0">
              <a:latin typeface="Arial"/>
            </a:endParaRPr>
          </a:p>
        </p:txBody>
      </p:sp>
      <p:sp>
        <p:nvSpPr>
          <p:cNvPr id="71" name="CustomShape 2"/>
          <p:cNvSpPr/>
          <p:nvPr/>
        </p:nvSpPr>
        <p:spPr>
          <a:xfrm>
            <a:off x="609480" y="1454040"/>
            <a:ext cx="10972080" cy="5119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algn="ctr">
              <a:lnSpc>
                <a:spcPct val="100000"/>
              </a:lnSpc>
              <a:spcBef>
                <a:spcPts val="300"/>
              </a:spcBef>
            </a:pPr>
            <a:r>
              <a:rPr lang="fr-FR" sz="3300" b="1" i="1" strike="noStrike" spc="-1">
                <a:solidFill>
                  <a:srgbClr val="000000"/>
                </a:solidFill>
                <a:latin typeface="Georgia"/>
                <a:ea typeface="DejaVu Sans"/>
              </a:rPr>
              <a:t>Κοινωνία των πολιτών (διασταλτική ερμηνεία): αποτελεί ουσιώδη μη κυβερνητικό θεσμό που απηχεί τις απόψεις των πολιτών </a:t>
            </a:r>
            <a:endParaRPr lang="fr-FR" sz="3300" b="0" strike="noStrike" spc="-1">
              <a:latin typeface="Arial"/>
            </a:endParaRPr>
          </a:p>
          <a:p>
            <a:pPr marL="365760" indent="-255240" algn="just">
              <a:lnSpc>
                <a:spcPct val="100000"/>
              </a:lnSpc>
              <a:spcBef>
                <a:spcPts val="300"/>
              </a:spcBef>
              <a:buClr>
                <a:srgbClr val="08A1D9"/>
              </a:buClr>
              <a:buFont typeface="Wingdings" charset="2"/>
              <a:buChar char=""/>
            </a:pPr>
            <a:r>
              <a:rPr lang="fr-FR" sz="3300" b="1" i="1" strike="noStrike" spc="-1">
                <a:solidFill>
                  <a:srgbClr val="000000"/>
                </a:solidFill>
                <a:latin typeface="Georgia"/>
                <a:ea typeface="DejaVu Sans"/>
              </a:rPr>
              <a:t>Ομάδες συμφερόντων: </a:t>
            </a:r>
            <a:r>
              <a:rPr lang="fr-FR" sz="3300" b="0" strike="noStrike" spc="-1">
                <a:solidFill>
                  <a:srgbClr val="000000"/>
                </a:solidFill>
                <a:latin typeface="Georgia"/>
                <a:ea typeface="DejaVu Sans"/>
              </a:rPr>
              <a:t>μη κυβερνητικές οργανώσεις με εξειδικευμένους στόχους, με πολιτική επιρροή στη δημόσια πολιτική, που ασκούν πίεση στη κυβέρνηση (μέσα από τη διοίκηση, κοινοβούλιο, δικαστήρια), πραγματιστική προσέγγιση.</a:t>
            </a:r>
            <a:endParaRPr lang="fr-FR" sz="3300" b="0" strike="noStrike" spc="-1">
              <a:latin typeface="Arial"/>
            </a:endParaRPr>
          </a:p>
          <a:p>
            <a:pPr marL="365760" indent="-255240" algn="r">
              <a:lnSpc>
                <a:spcPct val="100000"/>
              </a:lnSpc>
              <a:spcBef>
                <a:spcPts val="300"/>
              </a:spcBef>
              <a:buClr>
                <a:srgbClr val="08A1D9"/>
              </a:buClr>
              <a:buFont typeface="Wingdings" charset="2"/>
              <a:buChar char=""/>
            </a:pPr>
            <a:r>
              <a:rPr lang="fr-FR" sz="3300" b="1" i="1" u="sng" strike="noStrike" spc="-1">
                <a:solidFill>
                  <a:srgbClr val="000000"/>
                </a:solidFill>
                <a:uFillTx/>
                <a:latin typeface="Georgia"/>
                <a:ea typeface="DejaVu Sans"/>
              </a:rPr>
              <a:t>Ομάδες πίεσης</a:t>
            </a:r>
            <a:r>
              <a:rPr lang="fr-FR" sz="3300" b="0" i="1" strike="noStrike" spc="-1">
                <a:solidFill>
                  <a:srgbClr val="000000"/>
                </a:solidFill>
                <a:latin typeface="Georgia"/>
                <a:ea typeface="DejaVu Sans"/>
              </a:rPr>
              <a:t>: οι ηγετικές ομάδες τέτοιων ομάδων προωθούν ιδέες, ταυτότητες, πολιτικές και αξίες για την π</a:t>
            </a:r>
            <a:r>
              <a:rPr lang="fr-FR" sz="3300" b="1" i="1" strike="noStrike" spc="-1">
                <a:solidFill>
                  <a:srgbClr val="000000"/>
                </a:solidFill>
                <a:latin typeface="Georgia"/>
                <a:ea typeface="DejaVu Sans"/>
              </a:rPr>
              <a:t>ροώθηση συγκεκριμένων αξιώσεων χωρίς να έχουν κάποιο ίδιον συμφέρον </a:t>
            </a:r>
            <a:r>
              <a:rPr lang="fr-FR" sz="3300" b="0" i="1" strike="noStrike" spc="-1">
                <a:solidFill>
                  <a:srgbClr val="000000"/>
                </a:solidFill>
                <a:latin typeface="Georgia"/>
                <a:ea typeface="DejaVu Sans"/>
              </a:rPr>
              <a:t>(οργανώσεις καταναλωτών, για το περιβάλλον, τα δικαιώματα (κάρτα μέλους, χρηματική συνδρομή)</a:t>
            </a:r>
            <a:endParaRPr lang="fr-FR" sz="3300" b="0" strike="noStrike" spc="-1">
              <a:latin typeface="Arial"/>
            </a:endParaRPr>
          </a:p>
          <a:p>
            <a:pPr marL="365760" indent="-255240" algn="r">
              <a:lnSpc>
                <a:spcPct val="100000"/>
              </a:lnSpc>
              <a:spcBef>
                <a:spcPts val="300"/>
              </a:spcBef>
              <a:buClr>
                <a:srgbClr val="08A1D9"/>
              </a:buClr>
              <a:buFont typeface="Wingdings" charset="2"/>
              <a:buChar char=""/>
            </a:pPr>
            <a:r>
              <a:rPr lang="fr-FR" sz="3300" b="1" i="1" u="sng" strike="noStrike" spc="-1">
                <a:solidFill>
                  <a:srgbClr val="000000"/>
                </a:solidFill>
                <a:uFillTx/>
                <a:latin typeface="Georgia"/>
                <a:ea typeface="DejaVu Sans"/>
              </a:rPr>
              <a:t>Προστατευτικές ομάδες </a:t>
            </a:r>
            <a:r>
              <a:rPr lang="fr-FR" sz="3300" b="0" i="1" strike="noStrike" spc="-1">
                <a:solidFill>
                  <a:srgbClr val="000000"/>
                </a:solidFill>
                <a:latin typeface="Georgia"/>
                <a:ea typeface="DejaVu Sans"/>
              </a:rPr>
              <a:t>(κλαδικές ή λειτουργικές ομάδες): εκφράζουν τα </a:t>
            </a:r>
            <a:r>
              <a:rPr lang="fr-FR" sz="3300" b="1" i="1" strike="noStrike" spc="-1">
                <a:solidFill>
                  <a:srgbClr val="000000"/>
                </a:solidFill>
                <a:latin typeface="Georgia"/>
                <a:ea typeface="DejaVu Sans"/>
              </a:rPr>
              <a:t>ζωτικά επαγγελματικά/τοπικά συμφέροντα των μελών τους, αποκόμιση επιλεκτικών οφελών μέσω πίεσης ή δικτύωσης με τους κρατικούς φορείς </a:t>
            </a:r>
            <a:r>
              <a:rPr lang="fr-FR" sz="3300" b="0" i="1" strike="noStrike" spc="-1">
                <a:solidFill>
                  <a:srgbClr val="000000"/>
                </a:solidFill>
                <a:latin typeface="Georgia"/>
                <a:ea typeface="DejaVu Sans"/>
              </a:rPr>
              <a:t>(συνδικαλιστικές, εργοδοτικές, επιχειρηματικές, επαγγελματικές ενώσεις, τοπικές ομάδες με συγκεκριμένα αιτήματα, ευρύτερες συνομοσπονδίες εργοδοτών ή εργαζομένων με μέλη άλλους οργανισμούς, επιχειρήσεις, σωματεία κτλ. από τα οποία αποκτούν κάποια βαθμό αυτονομίας).</a:t>
            </a:r>
            <a:endParaRPr lang="fr-FR" sz="3300" b="0" strike="noStrike" spc="-1">
              <a:latin typeface="Arial"/>
            </a:endParaRPr>
          </a:p>
          <a:p>
            <a:pPr marL="365760" indent="-255240" algn="just">
              <a:lnSpc>
                <a:spcPct val="100000"/>
              </a:lnSpc>
              <a:spcBef>
                <a:spcPts val="300"/>
              </a:spcBef>
              <a:buClr>
                <a:srgbClr val="08A1D9"/>
              </a:buClr>
              <a:buFont typeface="Wingdings" charset="2"/>
              <a:buChar char=""/>
            </a:pPr>
            <a:r>
              <a:rPr lang="fr-FR" sz="3300" b="1" i="1" strike="noStrike" spc="-1">
                <a:solidFill>
                  <a:srgbClr val="000000"/>
                </a:solidFill>
                <a:latin typeface="Georgia"/>
                <a:ea typeface="DejaVu Sans"/>
              </a:rPr>
              <a:t>Επιχειρήσεις</a:t>
            </a:r>
            <a:endParaRPr lang="fr-FR" sz="3300" b="0" strike="noStrike" spc="-1">
              <a:latin typeface="Arial"/>
            </a:endParaRPr>
          </a:p>
          <a:p>
            <a:pPr marL="365760" indent="-255240" algn="just">
              <a:lnSpc>
                <a:spcPct val="100000"/>
              </a:lnSpc>
              <a:spcBef>
                <a:spcPts val="300"/>
              </a:spcBef>
              <a:buClr>
                <a:srgbClr val="08A1D9"/>
              </a:buClr>
              <a:buFont typeface="Wingdings" charset="2"/>
              <a:buChar char=""/>
            </a:pPr>
            <a:r>
              <a:rPr lang="fr-FR" sz="3300" b="1" i="1" strike="noStrike" spc="-1">
                <a:solidFill>
                  <a:srgbClr val="000000"/>
                </a:solidFill>
                <a:latin typeface="Georgia"/>
                <a:ea typeface="DejaVu Sans"/>
              </a:rPr>
              <a:t>Τοπικές και περιφερειακές αρχές</a:t>
            </a:r>
            <a:endParaRPr lang="fr-FR" sz="3300" b="0" strike="noStrike" spc="-1">
              <a:latin typeface="Arial"/>
            </a:endParaRPr>
          </a:p>
          <a:p>
            <a:pPr algn="r">
              <a:lnSpc>
                <a:spcPct val="100000"/>
              </a:lnSpc>
              <a:spcBef>
                <a:spcPts val="300"/>
              </a:spcBef>
            </a:pPr>
            <a:endParaRPr lang="fr-FR" sz="3300" b="0" strike="noStrike" spc="-1">
              <a:latin typeface="Arial"/>
            </a:endParaRPr>
          </a:p>
          <a:p>
            <a:pPr algn="r">
              <a:lnSpc>
                <a:spcPct val="100000"/>
              </a:lnSpc>
              <a:spcBef>
                <a:spcPts val="300"/>
              </a:spcBef>
            </a:pPr>
            <a:r>
              <a:rPr lang="fr-FR" sz="3300" b="1" i="1" strike="noStrike" spc="-1">
                <a:solidFill>
                  <a:srgbClr val="000000"/>
                </a:solidFill>
                <a:latin typeface="Georgia"/>
                <a:ea typeface="DejaVu Sans"/>
              </a:rPr>
              <a:t>*** Μια ομάδα πίεσης που πέρα από τον επηρρεασμό της κοινής γνώμης επιδιώκει να προωθήσει τα συμφέροντα συγκεκριμένων ομάδων είναι στην ουσία προστατευτική ομάδα (π.χ. LGTB).</a:t>
            </a:r>
            <a:endParaRPr lang="fr-FR" sz="3300" b="0" strike="noStrike" spc="-1">
              <a:latin typeface="Arial"/>
            </a:endParaRPr>
          </a:p>
          <a:p>
            <a:pPr algn="r">
              <a:lnSpc>
                <a:spcPct val="100000"/>
              </a:lnSpc>
              <a:spcBef>
                <a:spcPts val="300"/>
              </a:spcBef>
            </a:pPr>
            <a:r>
              <a:rPr lang="fr-FR" sz="3300" b="1" i="1" strike="noStrike" spc="-1">
                <a:solidFill>
                  <a:srgbClr val="000000"/>
                </a:solidFill>
                <a:latin typeface="Georgia"/>
                <a:ea typeface="DejaVu Sans"/>
              </a:rPr>
              <a:t>*** Κινήματα </a:t>
            </a:r>
            <a:r>
              <a:rPr lang="fr-FR" sz="3300" b="0" i="1" strike="noStrike" spc="-1">
                <a:solidFill>
                  <a:srgbClr val="000000"/>
                </a:solidFill>
                <a:latin typeface="Georgia"/>
                <a:ea typeface="DejaVu Sans"/>
              </a:rPr>
              <a:t>(χρήση </a:t>
            </a:r>
            <a:r>
              <a:rPr lang="fr-FR" sz="3300" b="1" i="1" strike="noStrike" spc="-1">
                <a:solidFill>
                  <a:srgbClr val="000000"/>
                </a:solidFill>
                <a:latin typeface="Georgia"/>
                <a:ea typeface="DejaVu Sans"/>
              </a:rPr>
              <a:t>μη συμβατικών </a:t>
            </a:r>
            <a:r>
              <a:rPr lang="fr-FR" sz="3300" b="0" i="1" strike="noStrike" spc="-1">
                <a:solidFill>
                  <a:srgbClr val="000000"/>
                </a:solidFill>
                <a:latin typeface="Georgia"/>
                <a:ea typeface="DejaVu Sans"/>
              </a:rPr>
              <a:t>μέσων δημοσιοποίησης και επιδίωξης του στόχου τους)</a:t>
            </a:r>
            <a:endParaRPr lang="fr-FR" sz="3300" b="0" strike="noStrike" spc="-1">
              <a:latin typeface="Arial"/>
            </a:endParaRPr>
          </a:p>
          <a:p>
            <a:pPr>
              <a:lnSpc>
                <a:spcPct val="100000"/>
              </a:lnSpc>
              <a:spcBef>
                <a:spcPts val="300"/>
              </a:spcBef>
            </a:pPr>
            <a:endParaRPr lang="fr-FR" sz="3300" b="0" strike="noStrike" spc="-1">
              <a:latin typeface="Arial"/>
            </a:endParaRPr>
          </a:p>
        </p:txBody>
      </p:sp>
      <p:sp>
        <p:nvSpPr>
          <p:cNvPr id="72"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82A6F68-D492-4D4A-8937-A08A3685C567}" type="slidenum">
              <a:rPr lang="fr-FR" sz="1800" b="0" strike="noStrike" spc="-1">
                <a:solidFill>
                  <a:srgbClr val="FFFFFF"/>
                </a:solidFill>
                <a:latin typeface="Georgia"/>
                <a:ea typeface="DejaVu Sans"/>
              </a:rPr>
              <a:t>4</a:t>
            </a:fld>
            <a:endParaRPr lang="fr-FR" sz="1800" b="0" strike="noStrike" spc="-1">
              <a:latin typeface="Arial"/>
            </a:endParaRPr>
          </a:p>
        </p:txBody>
      </p:sp>
    </p:spTree>
    <p:extLst>
      <p:ext uri="{BB962C8B-B14F-4D97-AF65-F5344CB8AC3E}">
        <p14:creationId xmlns:p14="http://schemas.microsoft.com/office/powerpoint/2010/main" val="221605180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765360" y="304920"/>
            <a:ext cx="10667880" cy="76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fr-FR" sz="3400" b="1" strike="noStrike" spc="-1">
                <a:solidFill>
                  <a:srgbClr val="333333"/>
                </a:solidFill>
                <a:latin typeface="Georgia"/>
                <a:ea typeface="DejaVu Sans"/>
              </a:rPr>
              <a:t>Μια δικτυακή αντίληψη περί διακυβέρνησης </a:t>
            </a:r>
            <a:endParaRPr lang="fr-FR" sz="3400" b="0" strike="noStrike" spc="-1">
              <a:latin typeface="Arial"/>
            </a:endParaRPr>
          </a:p>
        </p:txBody>
      </p:sp>
      <p:sp>
        <p:nvSpPr>
          <p:cNvPr id="58" name="CustomShape 2"/>
          <p:cNvSpPr/>
          <p:nvPr/>
        </p:nvSpPr>
        <p:spPr>
          <a:xfrm>
            <a:off x="718920" y="1280160"/>
            <a:ext cx="10667880" cy="4759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32000" indent="-323640">
              <a:lnSpc>
                <a:spcPct val="80000"/>
              </a:lnSpc>
              <a:spcBef>
                <a:spcPts val="422"/>
              </a:spcBef>
              <a:buClr>
                <a:srgbClr val="333333"/>
              </a:buClr>
              <a:buSzPct val="45000"/>
              <a:buFont typeface="Wingdings" charset="2"/>
              <a:buChar char=""/>
            </a:pPr>
            <a:r>
              <a:rPr lang="fr-FR" sz="1700" b="0" strike="noStrike" spc="-1" dirty="0" err="1">
                <a:solidFill>
                  <a:srgbClr val="333333"/>
                </a:solidFill>
                <a:latin typeface="Georgia"/>
                <a:ea typeface="DejaVu Sans"/>
              </a:rPr>
              <a:t>Ε</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έκτ</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ση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των</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εδίων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συλλογικής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δράσης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έρ</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του</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συγκεντρωτικού</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εδ</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φικού</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κράτους</a:t>
            </a:r>
            <a:r>
              <a:rPr lang="fr-FR" sz="1700" b="0" strike="noStrike" spc="-1" dirty="0">
                <a:solidFill>
                  <a:srgbClr val="333333"/>
                </a:solidFill>
                <a:latin typeface="Georgia"/>
                <a:ea typeface="DejaVu Sans"/>
              </a:rPr>
              <a:t>, α</a:t>
            </a:r>
            <a:r>
              <a:rPr lang="fr-FR" sz="1700" b="0" strike="noStrike" spc="-1" dirty="0" err="1">
                <a:solidFill>
                  <a:srgbClr val="333333"/>
                </a:solidFill>
                <a:latin typeface="Georgia"/>
                <a:ea typeface="DejaVu Sans"/>
              </a:rPr>
              <a:t>ν</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δεικνύοντ</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νέ</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μέσ</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μεθόδους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άσκησης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συντονισμένης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ολιτικής</a:t>
            </a:r>
            <a:endParaRPr lang="fr-FR" sz="1700" b="0" strike="noStrike" spc="-1" dirty="0">
              <a:latin typeface="Arial"/>
            </a:endParaRPr>
          </a:p>
          <a:p>
            <a:pPr marL="432000" indent="-323640">
              <a:lnSpc>
                <a:spcPct val="80000"/>
              </a:lnSpc>
              <a:spcBef>
                <a:spcPts val="422"/>
              </a:spcBef>
              <a:buClr>
                <a:srgbClr val="333333"/>
              </a:buClr>
              <a:buSzPct val="45000"/>
              <a:buFont typeface="Wingdings" charset="2"/>
              <a:buChar char=""/>
            </a:pPr>
            <a:r>
              <a:rPr lang="fr-FR" sz="1700" b="0" strike="noStrike" spc="-1" dirty="0" err="1">
                <a:solidFill>
                  <a:srgbClr val="333333"/>
                </a:solidFill>
                <a:latin typeface="Georgia"/>
                <a:ea typeface="DejaVu Sans"/>
              </a:rPr>
              <a:t>Οι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δρώντες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δημόσι</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ιδιωτικής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σφ</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ίρ</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χρησιμο</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οιούν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δίκτυ</a:t>
            </a:r>
            <a:r>
              <a:rPr lang="fr-FR" sz="1700" b="0" strike="noStrike" spc="-1" dirty="0">
                <a:solidFill>
                  <a:srgbClr val="333333"/>
                </a:solidFill>
                <a:latin typeface="Georgia"/>
                <a:ea typeface="DejaVu Sans"/>
              </a:rPr>
              <a:t>α π</a:t>
            </a:r>
            <a:r>
              <a:rPr lang="fr-FR" sz="1700" b="0" strike="noStrike" spc="-1" dirty="0" err="1">
                <a:solidFill>
                  <a:srgbClr val="333333"/>
                </a:solidFill>
                <a:latin typeface="Georgia"/>
                <a:ea typeface="DejaVu Sans"/>
              </a:rPr>
              <a:t>ολιτικής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γι</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ν</a:t>
            </a:r>
            <a:r>
              <a:rPr lang="fr-FR" sz="1700" b="0" strike="noStrike" spc="-1" dirty="0">
                <a:solidFill>
                  <a:srgbClr val="333333"/>
                </a:solidFill>
                <a:latin typeface="Georgia"/>
                <a:ea typeface="DejaVu Sans"/>
              </a:rPr>
              <a:t>α π</a:t>
            </a:r>
            <a:r>
              <a:rPr lang="fr-FR" sz="1700" b="0" strike="noStrike" spc="-1" dirty="0" err="1">
                <a:solidFill>
                  <a:srgbClr val="333333"/>
                </a:solidFill>
                <a:latin typeface="Georgia"/>
                <a:ea typeface="DejaVu Sans"/>
              </a:rPr>
              <a:t>ροωθήσουν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συμφέροντ</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τους</a:t>
            </a:r>
            <a:endParaRPr lang="fr-FR" sz="1700" b="0" strike="noStrike" spc="-1" dirty="0">
              <a:latin typeface="Arial"/>
            </a:endParaRPr>
          </a:p>
          <a:p>
            <a:pPr marL="432000" indent="-323640">
              <a:lnSpc>
                <a:spcPct val="80000"/>
              </a:lnSpc>
              <a:spcBef>
                <a:spcPts val="422"/>
              </a:spcBef>
              <a:buClr>
                <a:srgbClr val="333333"/>
              </a:buClr>
              <a:buSzPct val="45000"/>
              <a:buFont typeface="Wingdings" charset="2"/>
              <a:buChar char=""/>
            </a:pPr>
            <a:r>
              <a:rPr lang="fr-FR" sz="1700" b="0" strike="noStrike" spc="-1" dirty="0" err="1">
                <a:solidFill>
                  <a:srgbClr val="333333"/>
                </a:solidFill>
                <a:latin typeface="Georgia"/>
                <a:ea typeface="DejaVu Sans"/>
              </a:rPr>
              <a:t>Πολυε</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ί</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εδες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μορφές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δικτύωσης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ή</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ιες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μορφές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νομοθεσί</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νέες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ρ</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κτικές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δι</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μόρφωσης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ολιτικής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Ανοιχτή</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Μέθοδος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Συντονισμού</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δημόσι</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δι</a:t>
            </a:r>
            <a:r>
              <a:rPr lang="fr-FR" sz="1700" b="0" strike="noStrike" spc="-1" dirty="0">
                <a:solidFill>
                  <a:srgbClr val="333333"/>
                </a:solidFill>
                <a:latin typeface="Georgia"/>
                <a:ea typeface="DejaVu Sans"/>
              </a:rPr>
              <a:t>αβ</a:t>
            </a:r>
            <a:r>
              <a:rPr lang="fr-FR" sz="1700" b="0" strike="noStrike" spc="-1" dirty="0" err="1">
                <a:solidFill>
                  <a:srgbClr val="333333"/>
                </a:solidFill>
                <a:latin typeface="Georgia"/>
                <a:ea typeface="DejaVu Sans"/>
              </a:rPr>
              <a:t>ούλευση</a:t>
            </a:r>
            <a:endParaRPr lang="fr-FR" sz="1700" b="0" strike="noStrike" spc="-1" dirty="0">
              <a:latin typeface="Arial"/>
            </a:endParaRPr>
          </a:p>
          <a:p>
            <a:pPr marL="469800" indent="-469440">
              <a:lnSpc>
                <a:spcPct val="80000"/>
              </a:lnSpc>
              <a:spcBef>
                <a:spcPts val="422"/>
              </a:spcBef>
            </a:pPr>
            <a:endParaRPr lang="fr-FR" sz="1700" b="0" strike="noStrike" spc="-1" dirty="0">
              <a:latin typeface="Arial"/>
            </a:endParaRPr>
          </a:p>
          <a:p>
            <a:pPr marL="469800" indent="-469440">
              <a:lnSpc>
                <a:spcPct val="80000"/>
              </a:lnSpc>
              <a:spcBef>
                <a:spcPts val="422"/>
              </a:spcBef>
            </a:pPr>
            <a:r>
              <a:rPr lang="fr-FR" sz="1700" b="0" strike="noStrike" spc="-1" dirty="0" err="1">
                <a:solidFill>
                  <a:srgbClr val="333333"/>
                </a:solidFill>
                <a:latin typeface="Georgia"/>
                <a:ea typeface="DejaVu Sans"/>
              </a:rPr>
              <a:t>Εμ</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ειρικά</a:t>
            </a:r>
            <a:r>
              <a:rPr lang="fr-FR" sz="1700" b="0" strike="noStrike" spc="-1" dirty="0">
                <a:solidFill>
                  <a:srgbClr val="333333"/>
                </a:solidFill>
                <a:latin typeface="Georgia"/>
                <a:ea typeface="DejaVu Sans"/>
              </a:rPr>
              <a:t> πα</a:t>
            </a:r>
            <a:r>
              <a:rPr lang="fr-FR" sz="1700" b="0" strike="noStrike" spc="-1" dirty="0" err="1">
                <a:solidFill>
                  <a:srgbClr val="333333"/>
                </a:solidFill>
                <a:latin typeface="Georgia"/>
                <a:ea typeface="DejaVu Sans"/>
              </a:rPr>
              <a:t>ρ</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δείγμ</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τ</a:t>
            </a:r>
            <a:r>
              <a:rPr lang="fr-FR" sz="1700" b="0" strike="noStrike" spc="-1" dirty="0">
                <a:solidFill>
                  <a:srgbClr val="333333"/>
                </a:solidFill>
                <a:latin typeface="Georgia"/>
                <a:ea typeface="DejaVu Sans"/>
              </a:rPr>
              <a:t>α: </a:t>
            </a:r>
            <a:endParaRPr lang="fr-FR" sz="1700" b="0" strike="noStrike" spc="-1" dirty="0">
              <a:latin typeface="Arial"/>
            </a:endParaRPr>
          </a:p>
          <a:p>
            <a:pPr marL="469800" indent="-469440">
              <a:lnSpc>
                <a:spcPct val="80000"/>
              </a:lnSpc>
              <a:spcBef>
                <a:spcPts val="422"/>
              </a:spcBef>
            </a:pPr>
            <a:r>
              <a:rPr lang="fr-FR" sz="1700" b="0" strike="noStrike" spc="-1" dirty="0">
                <a:solidFill>
                  <a:srgbClr val="333333"/>
                </a:solidFill>
                <a:latin typeface="Georgia"/>
                <a:ea typeface="DejaVu Sans"/>
              </a:rPr>
              <a:t>	- </a:t>
            </a:r>
            <a:r>
              <a:rPr lang="fr-FR" sz="1700" b="0" strike="noStrike" spc="-1" dirty="0" err="1">
                <a:solidFill>
                  <a:srgbClr val="333333"/>
                </a:solidFill>
                <a:latin typeface="Georgia"/>
                <a:ea typeface="DejaVu Sans"/>
              </a:rPr>
              <a:t>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συνεργ</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σί</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Ευρ</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ιτρο</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Ευρ</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Στρογγυλής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Τρά</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εζ</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Βιομηχάνων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γι</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τη</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ροώθηση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ενι</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ί</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α</a:t>
            </a:r>
            <a:r>
              <a:rPr lang="fr-FR" sz="1700" b="0" strike="noStrike" spc="-1" dirty="0" err="1">
                <a:solidFill>
                  <a:srgbClr val="333333"/>
                </a:solidFill>
                <a:latin typeface="Georgia"/>
                <a:ea typeface="DejaVu Sans"/>
              </a:rPr>
              <a:t>γοράς</a:t>
            </a:r>
            <a:r>
              <a:rPr lang="fr-FR" sz="1700" b="0" strike="noStrike" spc="-1" dirty="0">
                <a:solidFill>
                  <a:srgbClr val="333333"/>
                </a:solidFill>
                <a:latin typeface="Georgia"/>
                <a:ea typeface="DejaVu Sans"/>
              </a:rPr>
              <a:t>, </a:t>
            </a:r>
            <a:endParaRPr lang="fr-FR" sz="1700" b="0" strike="noStrike" spc="-1" dirty="0">
              <a:latin typeface="Arial"/>
            </a:endParaRPr>
          </a:p>
          <a:p>
            <a:pPr marL="469800" indent="-469440">
              <a:lnSpc>
                <a:spcPct val="80000"/>
              </a:lnSpc>
              <a:spcBef>
                <a:spcPts val="422"/>
              </a:spcBef>
            </a:pPr>
            <a:r>
              <a:rPr lang="fr-FR" sz="1700" b="0" strike="noStrike" spc="-1" dirty="0">
                <a:solidFill>
                  <a:srgbClr val="333333"/>
                </a:solidFill>
                <a:latin typeface="Georgia"/>
                <a:ea typeface="DejaVu Sans"/>
              </a:rPr>
              <a:t>	- O </a:t>
            </a:r>
            <a:r>
              <a:rPr lang="fr-FR" sz="1700" b="0" strike="noStrike" spc="-1" dirty="0" err="1">
                <a:solidFill>
                  <a:srgbClr val="333333"/>
                </a:solidFill>
                <a:latin typeface="Georgia"/>
                <a:ea typeface="DejaVu Sans"/>
              </a:rPr>
              <a:t>ρόλος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σημ</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ντικότερων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ευρ</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ετ</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ιριών</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ληροφορικής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τεχνολογί</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στην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εγκ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θίδρυση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ευρ</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ρογρ</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μμάτων</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λ</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ίσιο</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τεχνολογικής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έρευν</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a:t>
            </a:r>
            <a:r>
              <a:rPr lang="fr-FR" sz="1700" b="0" strike="noStrike" spc="-1" dirty="0">
                <a:solidFill>
                  <a:srgbClr val="333333"/>
                </a:solidFill>
                <a:latin typeface="Georgia"/>
                <a:ea typeface="DejaVu Sans"/>
              </a:rPr>
              <a:t> α</a:t>
            </a:r>
            <a:r>
              <a:rPr lang="fr-FR" sz="1700" b="0" strike="noStrike" spc="-1" dirty="0" err="1">
                <a:solidFill>
                  <a:srgbClr val="333333"/>
                </a:solidFill>
                <a:latin typeface="Georgia"/>
                <a:ea typeface="DejaVu Sans"/>
              </a:rPr>
              <a:t>νά</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τυξης</a:t>
            </a:r>
            <a:r>
              <a:rPr lang="fr-FR" sz="1700" b="0" strike="noStrike" spc="-1" dirty="0">
                <a:solidFill>
                  <a:srgbClr val="333333"/>
                </a:solidFill>
                <a:latin typeface="Georgia"/>
                <a:ea typeface="DejaVu Sans"/>
              </a:rPr>
              <a:t>, </a:t>
            </a:r>
            <a:endParaRPr lang="fr-FR" sz="1700" b="0" strike="noStrike" spc="-1" dirty="0">
              <a:latin typeface="Arial"/>
            </a:endParaRPr>
          </a:p>
          <a:p>
            <a:pPr marL="469800" indent="-469440">
              <a:lnSpc>
                <a:spcPct val="80000"/>
              </a:lnSpc>
              <a:spcBef>
                <a:spcPts val="422"/>
              </a:spcBef>
            </a:pPr>
            <a:r>
              <a:rPr lang="fr-FR" sz="1700" b="0" strike="noStrike" spc="-1" dirty="0">
                <a:solidFill>
                  <a:srgbClr val="333333"/>
                </a:solidFill>
                <a:latin typeface="Georgia"/>
                <a:ea typeface="DejaVu Sans"/>
              </a:rPr>
              <a:t>	- </a:t>
            </a:r>
            <a:r>
              <a:rPr lang="fr-FR" sz="1700" b="0" strike="noStrike" spc="-1" dirty="0" err="1">
                <a:solidFill>
                  <a:srgbClr val="333333"/>
                </a:solidFill>
                <a:latin typeface="Georgia"/>
                <a:ea typeface="DejaVu Sans"/>
              </a:rPr>
              <a:t>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εν</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ρμόνιση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ολιτικής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τηλε</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ικοινωνιών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τ</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ρχήν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κυρι</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ρχί</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των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εθνικών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δικτύων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a:t>
            </a:r>
            <a:r>
              <a:rPr lang="fr-FR" sz="1700" b="0" strike="noStrike" spc="-1" dirty="0">
                <a:solidFill>
                  <a:srgbClr val="333333"/>
                </a:solidFill>
                <a:latin typeface="Georgia"/>
                <a:ea typeface="DejaVu Sans"/>
              </a:rPr>
              <a:t>α</a:t>
            </a:r>
            <a:r>
              <a:rPr lang="fr-FR" sz="1700" b="0" strike="noStrike" spc="-1" dirty="0" err="1">
                <a:solidFill>
                  <a:srgbClr val="333333"/>
                </a:solidFill>
                <a:latin typeface="Georgia"/>
                <a:ea typeface="DejaVu Sans"/>
              </a:rPr>
              <a:t>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η</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μετέ</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ειτ</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δημιουργί</a:t>
            </a:r>
            <a:r>
              <a:rPr lang="fr-FR" sz="1700" b="0" strike="noStrike" spc="-1" dirty="0">
                <a:solidFill>
                  <a:srgbClr val="333333"/>
                </a:solidFill>
                <a:latin typeface="Georgia"/>
                <a:ea typeface="DejaVu Sans"/>
              </a:rPr>
              <a:t>α </a:t>
            </a:r>
            <a:r>
              <a:rPr lang="fr-FR" sz="1700" b="0" strike="noStrike" spc="-1" dirty="0" err="1">
                <a:solidFill>
                  <a:srgbClr val="333333"/>
                </a:solidFill>
                <a:latin typeface="Georgia"/>
                <a:ea typeface="DejaVu Sans"/>
              </a:rPr>
              <a:t>ισχυρών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ευρω</a:t>
            </a:r>
            <a:r>
              <a:rPr lang="fr-FR" sz="1700" b="0" strike="noStrike" spc="-1" dirty="0">
                <a:solidFill>
                  <a:srgbClr val="333333"/>
                </a:solidFill>
                <a:latin typeface="Georgia"/>
                <a:ea typeface="DejaVu Sans"/>
              </a:rPr>
              <a:t>πα</a:t>
            </a:r>
            <a:r>
              <a:rPr lang="fr-FR" sz="1700" b="0" strike="noStrike" spc="-1" dirty="0" err="1">
                <a:solidFill>
                  <a:srgbClr val="333333"/>
                </a:solidFill>
                <a:latin typeface="Georgia"/>
                <a:ea typeface="DejaVu Sans"/>
              </a:rPr>
              <a:t>ϊκών</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δικτύων</a:t>
            </a:r>
            <a:r>
              <a:rPr lang="fr-FR" sz="1700" b="0" strike="noStrike" spc="-1" dirty="0">
                <a:solidFill>
                  <a:srgbClr val="333333"/>
                </a:solidFill>
                <a:latin typeface="Georgia"/>
                <a:ea typeface="DejaVu Sans"/>
              </a:rPr>
              <a:t>),  </a:t>
            </a:r>
            <a:endParaRPr lang="fr-FR" sz="1700" b="0" strike="noStrike" spc="-1" dirty="0">
              <a:latin typeface="Arial"/>
            </a:endParaRPr>
          </a:p>
          <a:p>
            <a:pPr marL="469800" indent="-469440">
              <a:lnSpc>
                <a:spcPct val="80000"/>
              </a:lnSpc>
              <a:spcBef>
                <a:spcPts val="422"/>
              </a:spcBef>
            </a:pPr>
            <a:r>
              <a:rPr lang="fr-FR" sz="1700" b="0" strike="noStrike" spc="-1" dirty="0">
                <a:solidFill>
                  <a:srgbClr val="333333"/>
                </a:solidFill>
                <a:latin typeface="Georgia"/>
                <a:ea typeface="DejaVu Sans"/>
              </a:rPr>
              <a:t>	- </a:t>
            </a:r>
            <a:r>
              <a:rPr lang="fr-FR" sz="1700" b="0" strike="noStrike" spc="-1" dirty="0" err="1">
                <a:solidFill>
                  <a:srgbClr val="333333"/>
                </a:solidFill>
                <a:latin typeface="Georgia"/>
                <a:ea typeface="DejaVu Sans"/>
              </a:rPr>
              <a:t>Oι</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συνέ</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ειες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της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κοινής</a:t>
            </a:r>
            <a:r>
              <a:rPr lang="fr-FR" sz="1700" b="0" strike="noStrike" spc="-1" dirty="0">
                <a:solidFill>
                  <a:srgbClr val="333333"/>
                </a:solidFill>
                <a:latin typeface="Georgia"/>
                <a:ea typeface="DejaVu Sans"/>
              </a:rPr>
              <a:t> α</a:t>
            </a:r>
            <a:r>
              <a:rPr lang="fr-FR" sz="1700" b="0" strike="noStrike" spc="-1" dirty="0" err="1">
                <a:solidFill>
                  <a:srgbClr val="333333"/>
                </a:solidFill>
                <a:latin typeface="Georgia"/>
                <a:ea typeface="DejaVu Sans"/>
              </a:rPr>
              <a:t>γροτικής</a:t>
            </a:r>
            <a:r>
              <a:rPr lang="fr-FR" sz="1700" b="0" strike="noStrike" spc="-1" dirty="0">
                <a:solidFill>
                  <a:srgbClr val="333333"/>
                </a:solidFill>
                <a:latin typeface="Georgia"/>
                <a:ea typeface="DejaVu Sans"/>
              </a:rPr>
              <a:t> π</a:t>
            </a:r>
            <a:r>
              <a:rPr lang="fr-FR" sz="1700" b="0" strike="noStrike" spc="-1" dirty="0" err="1">
                <a:solidFill>
                  <a:srgbClr val="333333"/>
                </a:solidFill>
                <a:latin typeface="Georgia"/>
                <a:ea typeface="DejaVu Sans"/>
              </a:rPr>
              <a:t>ολιτικής</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σε</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εθνικό</a:t>
            </a:r>
            <a:r>
              <a:rPr lang="fr-FR" sz="1700" b="0" strike="noStrike" spc="-1" dirty="0">
                <a:solidFill>
                  <a:srgbClr val="333333"/>
                </a:solidFill>
                <a:latin typeface="Georgia"/>
                <a:ea typeface="DejaVu Sans"/>
              </a:rPr>
              <a:t> </a:t>
            </a:r>
            <a:r>
              <a:rPr lang="fr-FR" sz="1700" b="0" strike="noStrike" spc="-1" dirty="0" err="1">
                <a:solidFill>
                  <a:srgbClr val="333333"/>
                </a:solidFill>
                <a:latin typeface="Georgia"/>
                <a:ea typeface="DejaVu Sans"/>
              </a:rPr>
              <a:t>ε</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ί</a:t>
            </a:r>
            <a:r>
              <a:rPr lang="fr-FR" sz="1700" b="0" strike="noStrike" spc="-1" dirty="0">
                <a:solidFill>
                  <a:srgbClr val="333333"/>
                </a:solidFill>
                <a:latin typeface="Georgia"/>
                <a:ea typeface="DejaVu Sans"/>
              </a:rPr>
              <a:t>π</a:t>
            </a:r>
            <a:r>
              <a:rPr lang="fr-FR" sz="1700" b="0" strike="noStrike" spc="-1" dirty="0" err="1">
                <a:solidFill>
                  <a:srgbClr val="333333"/>
                </a:solidFill>
                <a:latin typeface="Georgia"/>
                <a:ea typeface="DejaVu Sans"/>
              </a:rPr>
              <a:t>εδο</a:t>
            </a:r>
            <a:r>
              <a:rPr lang="fr-FR" sz="1700" b="0" strike="noStrike" spc="-1" dirty="0">
                <a:solidFill>
                  <a:srgbClr val="333333"/>
                </a:solidFill>
                <a:latin typeface="Georgia"/>
                <a:ea typeface="DejaVu Sans"/>
              </a:rPr>
              <a:t>.</a:t>
            </a:r>
            <a:endParaRPr lang="el-GR" sz="1700" b="0" strike="noStrike" spc="-1" dirty="0">
              <a:solidFill>
                <a:srgbClr val="333333"/>
              </a:solidFill>
              <a:latin typeface="Georgia"/>
              <a:ea typeface="DejaVu Sans"/>
            </a:endParaRPr>
          </a:p>
          <a:p>
            <a:pPr marL="469800" indent="-469440">
              <a:lnSpc>
                <a:spcPct val="80000"/>
              </a:lnSpc>
              <a:spcBef>
                <a:spcPts val="422"/>
              </a:spcBef>
            </a:pPr>
            <a:endParaRPr lang="el-GR" sz="1700" b="0" strike="noStrike" spc="-1" dirty="0">
              <a:solidFill>
                <a:srgbClr val="333333"/>
              </a:solidFill>
              <a:latin typeface="Georgia"/>
              <a:ea typeface="DejaVu Sans"/>
            </a:endParaRPr>
          </a:p>
          <a:p>
            <a:pPr marL="469800" indent="-469440">
              <a:lnSpc>
                <a:spcPct val="80000"/>
              </a:lnSpc>
              <a:spcBef>
                <a:spcPts val="422"/>
              </a:spcBef>
            </a:pPr>
            <a:r>
              <a:rPr lang="el-GR" spc="-1" dirty="0">
                <a:solidFill>
                  <a:srgbClr val="000000"/>
                </a:solidFill>
                <a:latin typeface="Georgia"/>
                <a:ea typeface="DejaVu Sans"/>
              </a:rPr>
              <a:t>Το </a:t>
            </a:r>
            <a:r>
              <a:rPr lang="fr-FR" spc="-1" dirty="0" err="1">
                <a:solidFill>
                  <a:srgbClr val="000000"/>
                </a:solidFill>
                <a:latin typeface="Georgia"/>
                <a:ea typeface="DejaVu Sans"/>
              </a:rPr>
              <a:t>μοντέλο</a:t>
            </a:r>
            <a:r>
              <a:rPr lang="fr-FR" spc="-1" dirty="0">
                <a:solidFill>
                  <a:srgbClr val="000000"/>
                </a:solidFill>
                <a:latin typeface="Georgia"/>
                <a:ea typeface="DejaVu Sans"/>
              </a:rPr>
              <a:t> </a:t>
            </a:r>
            <a:r>
              <a:rPr lang="fr-FR" spc="-1" dirty="0" err="1">
                <a:solidFill>
                  <a:srgbClr val="000000"/>
                </a:solidFill>
                <a:latin typeface="Georgia"/>
                <a:ea typeface="DejaVu Sans"/>
              </a:rPr>
              <a:t>δι</a:t>
            </a:r>
            <a:r>
              <a:rPr lang="fr-FR" spc="-1" dirty="0">
                <a:solidFill>
                  <a:srgbClr val="000000"/>
                </a:solidFill>
                <a:latin typeface="Georgia"/>
                <a:ea typeface="DejaVu Sans"/>
              </a:rPr>
              <a:t>α</a:t>
            </a:r>
            <a:r>
              <a:rPr lang="fr-FR" spc="-1" dirty="0" err="1">
                <a:solidFill>
                  <a:srgbClr val="000000"/>
                </a:solidFill>
                <a:latin typeface="Georgia"/>
                <a:ea typeface="DejaVu Sans"/>
              </a:rPr>
              <a:t>μεσολά</a:t>
            </a:r>
            <a:r>
              <a:rPr lang="fr-FR" spc="-1" dirty="0">
                <a:solidFill>
                  <a:srgbClr val="000000"/>
                </a:solidFill>
                <a:latin typeface="Georgia"/>
                <a:ea typeface="DejaVu Sans"/>
              </a:rPr>
              <a:t>β</a:t>
            </a:r>
            <a:r>
              <a:rPr lang="fr-FR" spc="-1" dirty="0" err="1">
                <a:solidFill>
                  <a:srgbClr val="000000"/>
                </a:solidFill>
                <a:latin typeface="Georgia"/>
                <a:ea typeface="DejaVu Sans"/>
              </a:rPr>
              <a:t>ησης</a:t>
            </a:r>
            <a:r>
              <a:rPr lang="fr-FR" spc="-1" dirty="0">
                <a:solidFill>
                  <a:srgbClr val="000000"/>
                </a:solidFill>
                <a:latin typeface="Georgia"/>
                <a:ea typeface="DejaVu Sans"/>
              </a:rPr>
              <a:t> </a:t>
            </a:r>
            <a:r>
              <a:rPr lang="fr-FR" spc="-1" dirty="0" err="1">
                <a:solidFill>
                  <a:srgbClr val="000000"/>
                </a:solidFill>
                <a:latin typeface="Georgia"/>
                <a:ea typeface="DejaVu Sans"/>
              </a:rPr>
              <a:t>συμφερόντων</a:t>
            </a:r>
            <a:r>
              <a:rPr lang="fr-FR" spc="-1" dirty="0">
                <a:solidFill>
                  <a:srgbClr val="000000"/>
                </a:solidFill>
                <a:latin typeface="Georgia"/>
                <a:ea typeface="DejaVu Sans"/>
              </a:rPr>
              <a:t> </a:t>
            </a:r>
            <a:r>
              <a:rPr lang="fr-FR" spc="-1" dirty="0" err="1">
                <a:solidFill>
                  <a:srgbClr val="000000"/>
                </a:solidFill>
                <a:latin typeface="Georgia"/>
                <a:ea typeface="DejaVu Sans"/>
              </a:rPr>
              <a:t>στην</a:t>
            </a:r>
            <a:r>
              <a:rPr lang="fr-FR" spc="-1" dirty="0">
                <a:solidFill>
                  <a:srgbClr val="000000"/>
                </a:solidFill>
                <a:latin typeface="Georgia"/>
                <a:ea typeface="DejaVu Sans"/>
              </a:rPr>
              <a:t> ΕΕ </a:t>
            </a:r>
            <a:r>
              <a:rPr lang="fr-FR" spc="-1" dirty="0" err="1">
                <a:solidFill>
                  <a:srgbClr val="000000"/>
                </a:solidFill>
                <a:latin typeface="Georgia"/>
                <a:ea typeface="DejaVu Sans"/>
              </a:rPr>
              <a:t>με</a:t>
            </a:r>
            <a:r>
              <a:rPr lang="fr-FR" spc="-1" dirty="0">
                <a:solidFill>
                  <a:srgbClr val="000000"/>
                </a:solidFill>
                <a:latin typeface="Georgia"/>
                <a:ea typeface="DejaVu Sans"/>
              </a:rPr>
              <a:t> </a:t>
            </a:r>
            <a:r>
              <a:rPr lang="fr-FR" spc="-1" dirty="0" err="1">
                <a:solidFill>
                  <a:srgbClr val="000000"/>
                </a:solidFill>
                <a:latin typeface="Georgia"/>
                <a:ea typeface="DejaVu Sans"/>
              </a:rPr>
              <a:t>δεδομένη</a:t>
            </a:r>
            <a:r>
              <a:rPr lang="fr-FR" spc="-1" dirty="0">
                <a:solidFill>
                  <a:srgbClr val="000000"/>
                </a:solidFill>
                <a:latin typeface="Georgia"/>
                <a:ea typeface="DejaVu Sans"/>
              </a:rPr>
              <a:t> </a:t>
            </a:r>
            <a:r>
              <a:rPr lang="fr-FR" spc="-1" dirty="0" err="1">
                <a:solidFill>
                  <a:srgbClr val="000000"/>
                </a:solidFill>
                <a:latin typeface="Georgia"/>
                <a:ea typeface="DejaVu Sans"/>
              </a:rPr>
              <a:t>την</a:t>
            </a:r>
            <a:r>
              <a:rPr lang="fr-FR" spc="-1" dirty="0">
                <a:solidFill>
                  <a:srgbClr val="000000"/>
                </a:solidFill>
                <a:latin typeface="Georgia"/>
                <a:ea typeface="DejaVu Sans"/>
              </a:rPr>
              <a:t> </a:t>
            </a:r>
            <a:r>
              <a:rPr lang="fr-FR" b="1" u="sng" spc="-1" dirty="0" err="1">
                <a:solidFill>
                  <a:srgbClr val="000000"/>
                </a:solidFill>
                <a:latin typeface="Georgia"/>
                <a:ea typeface="DejaVu Sans"/>
              </a:rPr>
              <a:t>άνιση</a:t>
            </a:r>
            <a:r>
              <a:rPr lang="fr-FR" b="1" u="sng" spc="-1" dirty="0">
                <a:solidFill>
                  <a:srgbClr val="000000"/>
                </a:solidFill>
                <a:latin typeface="Georgia"/>
                <a:ea typeface="DejaVu Sans"/>
              </a:rPr>
              <a:t> π</a:t>
            </a:r>
            <a:r>
              <a:rPr lang="fr-FR" b="1" u="sng" spc="-1" dirty="0" err="1">
                <a:solidFill>
                  <a:srgbClr val="000000"/>
                </a:solidFill>
                <a:latin typeface="Georgia"/>
                <a:ea typeface="DejaVu Sans"/>
              </a:rPr>
              <a:t>ρόσ</a:t>
            </a:r>
            <a:r>
              <a:rPr lang="fr-FR" b="1" u="sng" spc="-1" dirty="0">
                <a:solidFill>
                  <a:srgbClr val="000000"/>
                </a:solidFill>
                <a:latin typeface="Georgia"/>
                <a:ea typeface="DejaVu Sans"/>
              </a:rPr>
              <a:t>βα</a:t>
            </a:r>
            <a:r>
              <a:rPr lang="fr-FR" b="1" u="sng" spc="-1" dirty="0" err="1">
                <a:solidFill>
                  <a:srgbClr val="000000"/>
                </a:solidFill>
                <a:latin typeface="Georgia"/>
                <a:ea typeface="DejaVu Sans"/>
              </a:rPr>
              <a:t>ση</a:t>
            </a:r>
            <a:r>
              <a:rPr lang="fr-FR" b="1" u="sng" spc="-1" dirty="0">
                <a:solidFill>
                  <a:srgbClr val="000000"/>
                </a:solidFill>
                <a:latin typeface="Georgia"/>
                <a:ea typeface="DejaVu Sans"/>
              </a:rPr>
              <a:t> </a:t>
            </a:r>
            <a:r>
              <a:rPr lang="fr-FR" b="1" u="sng" spc="-1" dirty="0" err="1">
                <a:solidFill>
                  <a:srgbClr val="000000"/>
                </a:solidFill>
                <a:latin typeface="Georgia"/>
                <a:ea typeface="DejaVu Sans"/>
              </a:rPr>
              <a:t>κ</a:t>
            </a:r>
            <a:r>
              <a:rPr lang="fr-FR" b="1" u="sng" spc="-1" dirty="0">
                <a:solidFill>
                  <a:srgbClr val="000000"/>
                </a:solidFill>
                <a:latin typeface="Georgia"/>
                <a:ea typeface="DejaVu Sans"/>
              </a:rPr>
              <a:t>α</a:t>
            </a:r>
            <a:r>
              <a:rPr lang="fr-FR" b="1" u="sng" spc="-1" dirty="0" err="1">
                <a:solidFill>
                  <a:srgbClr val="000000"/>
                </a:solidFill>
                <a:latin typeface="Georgia"/>
                <a:ea typeface="DejaVu Sans"/>
              </a:rPr>
              <a:t>ι</a:t>
            </a:r>
            <a:r>
              <a:rPr lang="fr-FR" b="1" u="sng" spc="-1" dirty="0">
                <a:solidFill>
                  <a:srgbClr val="000000"/>
                </a:solidFill>
                <a:latin typeface="Georgia"/>
                <a:ea typeface="DejaVu Sans"/>
              </a:rPr>
              <a:t> </a:t>
            </a:r>
            <a:r>
              <a:rPr lang="fr-FR" b="1" u="sng" spc="-1" dirty="0" err="1">
                <a:solidFill>
                  <a:srgbClr val="000000"/>
                </a:solidFill>
                <a:latin typeface="Georgia"/>
                <a:ea typeface="DejaVu Sans"/>
              </a:rPr>
              <a:t>ε</a:t>
            </a:r>
            <a:r>
              <a:rPr lang="fr-FR" b="1" u="sng" spc="-1" dirty="0">
                <a:solidFill>
                  <a:srgbClr val="000000"/>
                </a:solidFill>
                <a:latin typeface="Georgia"/>
                <a:ea typeface="DejaVu Sans"/>
              </a:rPr>
              <a:t>π</a:t>
            </a:r>
            <a:r>
              <a:rPr lang="fr-FR" b="1" u="sng" spc="-1" dirty="0" err="1">
                <a:solidFill>
                  <a:srgbClr val="000000"/>
                </a:solidFill>
                <a:latin typeface="Georgia"/>
                <a:ea typeface="DejaVu Sans"/>
              </a:rPr>
              <a:t>ιρροή</a:t>
            </a:r>
            <a:r>
              <a:rPr lang="fr-FR" b="1" u="sng" spc="-1" dirty="0">
                <a:solidFill>
                  <a:srgbClr val="000000"/>
                </a:solidFill>
                <a:latin typeface="Georgia"/>
                <a:ea typeface="DejaVu Sans"/>
              </a:rPr>
              <a:t> </a:t>
            </a:r>
            <a:r>
              <a:rPr lang="fr-FR" b="1" spc="-1" dirty="0" err="1">
                <a:solidFill>
                  <a:srgbClr val="000000"/>
                </a:solidFill>
                <a:latin typeface="Georgia"/>
                <a:ea typeface="DejaVu Sans"/>
              </a:rPr>
              <a:t>εξω-θεσμικών</a:t>
            </a:r>
            <a:r>
              <a:rPr lang="fr-FR" b="1" spc="-1" dirty="0">
                <a:solidFill>
                  <a:srgbClr val="000000"/>
                </a:solidFill>
                <a:latin typeface="Georgia"/>
                <a:ea typeface="DejaVu Sans"/>
              </a:rPr>
              <a:t> </a:t>
            </a:r>
            <a:r>
              <a:rPr lang="fr-FR" b="1" spc="-1" dirty="0" err="1">
                <a:solidFill>
                  <a:srgbClr val="000000"/>
                </a:solidFill>
                <a:latin typeface="Georgia"/>
                <a:ea typeface="DejaVu Sans"/>
              </a:rPr>
              <a:t>δρώντων</a:t>
            </a:r>
            <a:r>
              <a:rPr lang="fr-FR" spc="-1" dirty="0">
                <a:solidFill>
                  <a:srgbClr val="000000"/>
                </a:solidFill>
                <a:latin typeface="Georgia"/>
                <a:ea typeface="DejaVu Sans"/>
              </a:rPr>
              <a:t> </a:t>
            </a:r>
            <a:r>
              <a:rPr lang="fr-FR" spc="-1" dirty="0" err="1">
                <a:solidFill>
                  <a:srgbClr val="000000"/>
                </a:solidFill>
                <a:latin typeface="Georgia"/>
                <a:ea typeface="DejaVu Sans"/>
              </a:rPr>
              <a:t>στη</a:t>
            </a:r>
            <a:r>
              <a:rPr lang="fr-FR" spc="-1" dirty="0">
                <a:solidFill>
                  <a:srgbClr val="000000"/>
                </a:solidFill>
                <a:latin typeface="Georgia"/>
                <a:ea typeface="DejaVu Sans"/>
              </a:rPr>
              <a:t> </a:t>
            </a:r>
            <a:r>
              <a:rPr lang="fr-FR" spc="-1" dirty="0" err="1">
                <a:solidFill>
                  <a:srgbClr val="000000"/>
                </a:solidFill>
                <a:latin typeface="Georgia"/>
                <a:ea typeface="DejaVu Sans"/>
              </a:rPr>
              <a:t>χάρ</a:t>
            </a:r>
            <a:r>
              <a:rPr lang="fr-FR" spc="-1" dirty="0">
                <a:solidFill>
                  <a:srgbClr val="000000"/>
                </a:solidFill>
                <a:latin typeface="Georgia"/>
                <a:ea typeface="DejaVu Sans"/>
              </a:rPr>
              <a:t>α</a:t>
            </a:r>
            <a:r>
              <a:rPr lang="fr-FR" spc="-1" dirty="0" err="1">
                <a:solidFill>
                  <a:srgbClr val="000000"/>
                </a:solidFill>
                <a:latin typeface="Georgia"/>
                <a:ea typeface="DejaVu Sans"/>
              </a:rPr>
              <a:t>ξη</a:t>
            </a:r>
            <a:r>
              <a:rPr lang="fr-FR" spc="-1" dirty="0">
                <a:solidFill>
                  <a:srgbClr val="000000"/>
                </a:solidFill>
                <a:latin typeface="Georgia"/>
                <a:ea typeface="DejaVu Sans"/>
              </a:rPr>
              <a:t> </a:t>
            </a:r>
            <a:r>
              <a:rPr lang="fr-FR" spc="-1" dirty="0" err="1">
                <a:solidFill>
                  <a:srgbClr val="000000"/>
                </a:solidFill>
                <a:latin typeface="Georgia"/>
                <a:ea typeface="DejaVu Sans"/>
              </a:rPr>
              <a:t>της</a:t>
            </a:r>
            <a:r>
              <a:rPr lang="fr-FR" spc="-1" dirty="0">
                <a:solidFill>
                  <a:srgbClr val="000000"/>
                </a:solidFill>
                <a:latin typeface="Georgia"/>
                <a:ea typeface="DejaVu Sans"/>
              </a:rPr>
              <a:t> </a:t>
            </a:r>
            <a:r>
              <a:rPr lang="fr-FR" spc="-1" dirty="0" err="1">
                <a:solidFill>
                  <a:srgbClr val="000000"/>
                </a:solidFill>
                <a:latin typeface="Georgia"/>
                <a:ea typeface="DejaVu Sans"/>
              </a:rPr>
              <a:t>ευρω</a:t>
            </a:r>
            <a:r>
              <a:rPr lang="fr-FR" spc="-1" dirty="0">
                <a:solidFill>
                  <a:srgbClr val="000000"/>
                </a:solidFill>
                <a:latin typeface="Georgia"/>
                <a:ea typeface="DejaVu Sans"/>
              </a:rPr>
              <a:t>πα</a:t>
            </a:r>
            <a:r>
              <a:rPr lang="fr-FR" spc="-1" dirty="0" err="1">
                <a:solidFill>
                  <a:srgbClr val="000000"/>
                </a:solidFill>
                <a:latin typeface="Georgia"/>
                <a:ea typeface="DejaVu Sans"/>
              </a:rPr>
              <a:t>ϊκής</a:t>
            </a:r>
            <a:r>
              <a:rPr lang="fr-FR" spc="-1" dirty="0">
                <a:solidFill>
                  <a:srgbClr val="000000"/>
                </a:solidFill>
                <a:latin typeface="Georgia"/>
                <a:ea typeface="DejaVu Sans"/>
              </a:rPr>
              <a:t> π</a:t>
            </a:r>
            <a:r>
              <a:rPr lang="fr-FR" spc="-1" dirty="0" err="1">
                <a:solidFill>
                  <a:srgbClr val="000000"/>
                </a:solidFill>
                <a:latin typeface="Georgia"/>
                <a:ea typeface="DejaVu Sans"/>
              </a:rPr>
              <a:t>ολιτικής</a:t>
            </a:r>
            <a:endParaRPr lang="fr-FR" sz="17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CustomShape 1"/>
          <p:cNvSpPr/>
          <p:nvPr/>
        </p:nvSpPr>
        <p:spPr>
          <a:xfrm>
            <a:off x="1229760" y="0"/>
            <a:ext cx="10667880" cy="121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indent="-216000">
              <a:lnSpc>
                <a:spcPct val="100000"/>
              </a:lnSpc>
              <a:buClr>
                <a:srgbClr val="000000"/>
              </a:buClr>
              <a:buSzPct val="45000"/>
              <a:buFont typeface="Wingdings" charset="2"/>
              <a:buChar char=""/>
            </a:pPr>
            <a:r>
              <a:rPr lang="fr-FR" sz="2800" b="1" strike="noStrike" spc="-1">
                <a:solidFill>
                  <a:srgbClr val="333333"/>
                </a:solidFill>
                <a:latin typeface="Georgia"/>
                <a:ea typeface="DejaVu Sans"/>
              </a:rPr>
              <a:t>Κριτική της προσέγγισης των Δικτύων πολιτικής </a:t>
            </a:r>
            <a:endParaRPr lang="fr-FR" sz="2800" b="0" strike="noStrike" spc="-1">
              <a:latin typeface="Arial"/>
            </a:endParaRPr>
          </a:p>
        </p:txBody>
      </p:sp>
      <p:sp>
        <p:nvSpPr>
          <p:cNvPr id="60" name="CustomShape 2"/>
          <p:cNvSpPr/>
          <p:nvPr/>
        </p:nvSpPr>
        <p:spPr>
          <a:xfrm>
            <a:off x="718920" y="1773000"/>
            <a:ext cx="10667880" cy="426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108360">
              <a:lnSpc>
                <a:spcPct val="80000"/>
              </a:lnSpc>
              <a:spcBef>
                <a:spcPts val="624"/>
              </a:spcBef>
              <a:buClr>
                <a:srgbClr val="333333"/>
              </a:buClr>
              <a:buSzPct val="45000"/>
            </a:pPr>
            <a:r>
              <a:rPr lang="el-GR" sz="2500" b="1" spc="-1" dirty="0">
                <a:solidFill>
                  <a:srgbClr val="333333"/>
                </a:solidFill>
                <a:latin typeface="Georgia"/>
                <a:ea typeface="DejaVu Sans"/>
              </a:rPr>
              <a:t>Παρ’</a:t>
            </a:r>
            <a:r>
              <a:rPr lang="fr-FR" sz="2500" b="1" spc="-1" dirty="0" err="1">
                <a:solidFill>
                  <a:srgbClr val="333333"/>
                </a:solidFill>
                <a:latin typeface="Georgia"/>
                <a:ea typeface="DejaVu Sans"/>
              </a:rPr>
              <a:t>ό</a:t>
            </a:r>
            <a:r>
              <a:rPr lang="el-GR" sz="2500" b="1" spc="-1" dirty="0">
                <a:solidFill>
                  <a:srgbClr val="333333"/>
                </a:solidFill>
                <a:latin typeface="Georgia"/>
                <a:ea typeface="DejaVu Sans"/>
              </a:rPr>
              <a:t>λες τις αδυναμίες της προσέγγισης..</a:t>
            </a:r>
          </a:p>
          <a:p>
            <a:pPr marL="432000" indent="-323640">
              <a:lnSpc>
                <a:spcPct val="80000"/>
              </a:lnSpc>
              <a:spcBef>
                <a:spcPts val="624"/>
              </a:spcBef>
              <a:buClr>
                <a:srgbClr val="333333"/>
              </a:buClr>
              <a:buSzPct val="45000"/>
              <a:buFont typeface="Wingdings" charset="2"/>
              <a:buChar char=""/>
            </a:pPr>
            <a:r>
              <a:rPr lang="fr-FR" sz="2500" b="0" strike="noStrike" spc="-1" dirty="0" err="1">
                <a:solidFill>
                  <a:srgbClr val="333333"/>
                </a:solidFill>
                <a:latin typeface="Georgia"/>
                <a:ea typeface="DejaVu Sans"/>
              </a:rPr>
              <a:t>Α</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ουσί</a:t>
            </a:r>
            <a:r>
              <a:rPr lang="fr-FR" sz="2500" b="0" strike="noStrike" spc="-1" dirty="0">
                <a:solidFill>
                  <a:srgbClr val="333333"/>
                </a:solidFill>
                <a:latin typeface="Georgia"/>
                <a:ea typeface="DejaVu Sans"/>
              </a:rPr>
              <a:t>α </a:t>
            </a:r>
            <a:r>
              <a:rPr lang="fr-FR" sz="2500" b="0" strike="noStrike" spc="-1" dirty="0" err="1">
                <a:solidFill>
                  <a:srgbClr val="333333"/>
                </a:solidFill>
                <a:latin typeface="Georgia"/>
                <a:ea typeface="DejaVu Sans"/>
              </a:rPr>
              <a:t>μι</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στοι</a:t>
            </a:r>
            <a:r>
              <a:rPr lang="fr-FR" sz="2500" b="0" strike="noStrike" spc="-1" dirty="0">
                <a:solidFill>
                  <a:srgbClr val="333333"/>
                </a:solidFill>
                <a:latin typeface="Georgia"/>
                <a:ea typeface="DejaVu Sans"/>
              </a:rPr>
              <a:t>βα</a:t>
            </a:r>
            <a:r>
              <a:rPr lang="fr-FR" sz="2500" b="0" strike="noStrike" spc="-1" dirty="0" err="1">
                <a:solidFill>
                  <a:srgbClr val="333333"/>
                </a:solidFill>
                <a:latin typeface="Georgia"/>
                <a:ea typeface="DejaVu Sans"/>
              </a:rPr>
              <a:t>ρής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γενικότερης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θεώρησης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του</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Κράτους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Δε</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γίνετ</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ι</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ιλογή</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κά</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οι</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κρο-θεωρί</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της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ΕΕν</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ι</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ικρ</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τεί</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κυρίως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μι</a:t>
            </a:r>
            <a:r>
              <a:rPr lang="fr-FR" sz="2500" b="0" strike="noStrike" spc="-1" dirty="0">
                <a:solidFill>
                  <a:srgbClr val="333333"/>
                </a:solidFill>
                <a:latin typeface="Georgia"/>
                <a:ea typeface="DejaVu Sans"/>
              </a:rPr>
              <a:t>α </a:t>
            </a:r>
            <a:r>
              <a:rPr lang="fr-FR" sz="2500" b="0" strike="noStrike" spc="-1" dirty="0" err="1">
                <a:solidFill>
                  <a:srgbClr val="333333"/>
                </a:solidFill>
                <a:latin typeface="Georgia"/>
                <a:ea typeface="DejaVu Sans"/>
              </a:rPr>
              <a:t>γρ</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φειοκρ</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τική</a:t>
            </a:r>
            <a:r>
              <a:rPr lang="fr-FR" sz="2500" b="0" strike="noStrike" spc="-1" dirty="0">
                <a:solidFill>
                  <a:srgbClr val="333333"/>
                </a:solidFill>
                <a:latin typeface="Georgia"/>
                <a:ea typeface="DejaVu Sans"/>
              </a:rPr>
              <a:t> α</a:t>
            </a:r>
            <a:r>
              <a:rPr lang="fr-FR" sz="2500" b="0" strike="noStrike" spc="-1" dirty="0" err="1">
                <a:solidFill>
                  <a:srgbClr val="333333"/>
                </a:solidFill>
                <a:latin typeface="Georgia"/>
                <a:ea typeface="DejaVu Sans"/>
              </a:rPr>
              <a:t>ντίληψη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του</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Κράτους</a:t>
            </a:r>
            <a:r>
              <a:rPr lang="fr-FR" sz="2500" b="0" strike="noStrike" spc="-1" dirty="0">
                <a:solidFill>
                  <a:srgbClr val="333333"/>
                </a:solidFill>
                <a:latin typeface="Georgia"/>
                <a:ea typeface="DejaVu Sans"/>
              </a:rPr>
              <a:t>.</a:t>
            </a:r>
            <a:endParaRPr lang="fr-FR" sz="2500" b="0" strike="noStrike" spc="-1" dirty="0">
              <a:latin typeface="Arial"/>
            </a:endParaRPr>
          </a:p>
          <a:p>
            <a:pPr marL="432000" indent="-323640">
              <a:lnSpc>
                <a:spcPct val="80000"/>
              </a:lnSpc>
              <a:spcBef>
                <a:spcPts val="624"/>
              </a:spcBef>
              <a:buClr>
                <a:srgbClr val="333333"/>
              </a:buClr>
              <a:buSzPct val="45000"/>
              <a:buFont typeface="Wingdings" charset="2"/>
              <a:buChar char=""/>
            </a:pPr>
            <a:r>
              <a:rPr lang="fr-FR" sz="2500" b="0" strike="noStrike" spc="-1" dirty="0" err="1">
                <a:solidFill>
                  <a:srgbClr val="333333"/>
                </a:solidFill>
                <a:latin typeface="Georgia"/>
                <a:ea typeface="DejaVu Sans"/>
              </a:rPr>
              <a:t>Ελλι</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ής</a:t>
            </a:r>
            <a:r>
              <a:rPr lang="fr-FR" sz="2500" b="0" strike="noStrike" spc="-1" dirty="0">
                <a:solidFill>
                  <a:srgbClr val="333333"/>
                </a:solidFill>
                <a:latin typeface="Georgia"/>
                <a:ea typeface="DejaVu Sans"/>
              </a:rPr>
              <a:t> π</a:t>
            </a:r>
            <a:r>
              <a:rPr lang="fr-FR" sz="2500" b="0" strike="noStrike" spc="-1" dirty="0" err="1">
                <a:solidFill>
                  <a:srgbClr val="333333"/>
                </a:solidFill>
                <a:latin typeface="Georgia"/>
                <a:ea typeface="DejaVu Sans"/>
              </a:rPr>
              <a:t>ροσέγγιση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σε</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σχέση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με</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την</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σύνθετη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ευμετά</a:t>
            </a:r>
            <a:r>
              <a:rPr lang="fr-FR" sz="2500" b="0" strike="noStrike" spc="-1" dirty="0">
                <a:solidFill>
                  <a:srgbClr val="333333"/>
                </a:solidFill>
                <a:latin typeface="Georgia"/>
                <a:ea typeface="DejaVu Sans"/>
              </a:rPr>
              <a:t>β</a:t>
            </a:r>
            <a:r>
              <a:rPr lang="fr-FR" sz="2500" b="0" strike="noStrike" spc="-1" dirty="0" err="1">
                <a:solidFill>
                  <a:srgbClr val="333333"/>
                </a:solidFill>
                <a:latin typeface="Georgia"/>
                <a:ea typeface="DejaVu Sans"/>
              </a:rPr>
              <a:t>λητη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ι</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τ</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κερμ</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τισμένη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φύση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των</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θεσμών</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της</a:t>
            </a:r>
            <a:r>
              <a:rPr lang="fr-FR" sz="2500" b="0" strike="noStrike" spc="-1" dirty="0">
                <a:solidFill>
                  <a:srgbClr val="333333"/>
                </a:solidFill>
                <a:latin typeface="Georgia"/>
                <a:ea typeface="DejaVu Sans"/>
              </a:rPr>
              <a:t> ΕΕ.</a:t>
            </a:r>
            <a:endParaRPr lang="fr-FR" sz="2500" b="0" strike="noStrike" spc="-1" dirty="0">
              <a:latin typeface="Arial"/>
            </a:endParaRPr>
          </a:p>
          <a:p>
            <a:pPr marL="432000" indent="-323640">
              <a:lnSpc>
                <a:spcPct val="80000"/>
              </a:lnSpc>
              <a:spcBef>
                <a:spcPts val="624"/>
              </a:spcBef>
              <a:buClr>
                <a:srgbClr val="333333"/>
              </a:buClr>
              <a:buSzPct val="45000"/>
              <a:buFont typeface="Wingdings" charset="2"/>
              <a:buChar char=""/>
            </a:pPr>
            <a:r>
              <a:rPr lang="fr-FR" sz="2500" b="0" strike="noStrike" spc="-1" dirty="0" err="1">
                <a:solidFill>
                  <a:srgbClr val="333333"/>
                </a:solidFill>
                <a:latin typeface="Georgia"/>
                <a:ea typeface="DejaVu Sans"/>
              </a:rPr>
              <a:t>Υ</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ερ</a:t>
            </a:r>
            <a:r>
              <a:rPr lang="fr-FR" sz="2500" b="0" strike="noStrike" spc="-1" dirty="0">
                <a:solidFill>
                  <a:srgbClr val="333333"/>
                </a:solidFill>
                <a:latin typeface="Georgia"/>
                <a:ea typeface="DejaVu Sans"/>
              </a:rPr>
              <a:t>β</a:t>
            </a:r>
            <a:r>
              <a:rPr lang="fr-FR" sz="2500" b="0" strike="noStrike" spc="-1" dirty="0" err="1">
                <a:solidFill>
                  <a:srgbClr val="333333"/>
                </a:solidFill>
                <a:latin typeface="Georgia"/>
                <a:ea typeface="DejaVu Sans"/>
              </a:rPr>
              <a:t>ολική</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εν</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σχόληση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με</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τη</a:t>
            </a:r>
            <a:r>
              <a:rPr lang="fr-FR" sz="2500" b="0" strike="noStrike" spc="-1" dirty="0">
                <a:solidFill>
                  <a:srgbClr val="333333"/>
                </a:solidFill>
                <a:latin typeface="Georgia"/>
                <a:ea typeface="DejaVu Sans"/>
              </a:rPr>
              <a:t> π</a:t>
            </a:r>
            <a:r>
              <a:rPr lang="fr-FR" sz="2500" b="0" strike="noStrike" spc="-1" dirty="0" err="1">
                <a:solidFill>
                  <a:srgbClr val="333333"/>
                </a:solidFill>
                <a:latin typeface="Georgia"/>
                <a:ea typeface="DejaVu Sans"/>
              </a:rPr>
              <a:t>εριγρ</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φή</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κ</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ι</a:t>
            </a:r>
            <a:r>
              <a:rPr lang="fr-FR" sz="2500" b="0" strike="noStrike" spc="-1" dirty="0">
                <a:solidFill>
                  <a:srgbClr val="333333"/>
                </a:solidFill>
                <a:latin typeface="Georgia"/>
                <a:ea typeface="DejaVu Sans"/>
              </a:rPr>
              <a:t> α</a:t>
            </a:r>
            <a:r>
              <a:rPr lang="fr-FR" sz="2500" b="0" strike="noStrike" spc="-1" dirty="0" err="1">
                <a:solidFill>
                  <a:srgbClr val="333333"/>
                </a:solidFill>
                <a:latin typeface="Georgia"/>
                <a:ea typeface="DejaVu Sans"/>
              </a:rPr>
              <a:t>νάλυση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σε</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θεσμικό</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ί</a:t>
            </a:r>
            <a:r>
              <a:rPr lang="fr-FR" sz="2500" b="0" strike="noStrike" spc="-1" dirty="0">
                <a:solidFill>
                  <a:srgbClr val="333333"/>
                </a:solidFill>
                <a:latin typeface="Georgia"/>
                <a:ea typeface="DejaVu Sans"/>
              </a:rPr>
              <a:t>π</a:t>
            </a:r>
            <a:r>
              <a:rPr lang="fr-FR" sz="2500" b="0" strike="noStrike" spc="-1" dirty="0" err="1">
                <a:solidFill>
                  <a:srgbClr val="333333"/>
                </a:solidFill>
                <a:latin typeface="Georgia"/>
                <a:ea typeface="DejaVu Sans"/>
              </a:rPr>
              <a:t>εδο</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με</a:t>
            </a:r>
            <a:r>
              <a:rPr lang="fr-FR" sz="2500" b="0" strike="noStrike" spc="-1" dirty="0">
                <a:solidFill>
                  <a:srgbClr val="333333"/>
                </a:solidFill>
                <a:latin typeface="Georgia"/>
                <a:ea typeface="DejaVu Sans"/>
              </a:rPr>
              <a:t> απ</a:t>
            </a:r>
            <a:r>
              <a:rPr lang="fr-FR" sz="2500" b="0" strike="noStrike" spc="-1" dirty="0" err="1">
                <a:solidFill>
                  <a:srgbClr val="333333"/>
                </a:solidFill>
                <a:latin typeface="Georgia"/>
                <a:ea typeface="DejaVu Sans"/>
              </a:rPr>
              <a:t>οτέλεσμ</a:t>
            </a:r>
            <a:r>
              <a:rPr lang="fr-FR" sz="2500" b="0" strike="noStrike" spc="-1" dirty="0">
                <a:solidFill>
                  <a:srgbClr val="333333"/>
                </a:solidFill>
                <a:latin typeface="Georgia"/>
                <a:ea typeface="DejaVu Sans"/>
              </a:rPr>
              <a:t>α </a:t>
            </a:r>
            <a:r>
              <a:rPr lang="fr-FR" sz="2500" b="0" strike="noStrike" spc="-1" dirty="0" err="1">
                <a:solidFill>
                  <a:srgbClr val="333333"/>
                </a:solidFill>
                <a:latin typeface="Georgia"/>
                <a:ea typeface="DejaVu Sans"/>
              </a:rPr>
              <a:t>οι</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δι</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δικ</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στικές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διευθετήσεις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ν</a:t>
            </a:r>
            <a:r>
              <a:rPr lang="fr-FR" sz="2500" b="0" strike="noStrike" spc="-1" dirty="0">
                <a:solidFill>
                  <a:srgbClr val="333333"/>
                </a:solidFill>
                <a:latin typeface="Georgia"/>
                <a:ea typeface="DejaVu Sans"/>
              </a:rPr>
              <a:t>α απ</a:t>
            </a:r>
            <a:r>
              <a:rPr lang="fr-FR" sz="2500" b="0" strike="noStrike" spc="-1" dirty="0" err="1">
                <a:solidFill>
                  <a:srgbClr val="333333"/>
                </a:solidFill>
                <a:latin typeface="Georgia"/>
                <a:ea typeface="DejaVu Sans"/>
              </a:rPr>
              <a:t>οκτούν</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μεγ</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λύτερη</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σημ</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σί</a:t>
            </a:r>
            <a:r>
              <a:rPr lang="fr-FR" sz="2500" b="0" strike="noStrike" spc="-1" dirty="0">
                <a:solidFill>
                  <a:srgbClr val="333333"/>
                </a:solidFill>
                <a:latin typeface="Georgia"/>
                <a:ea typeface="DejaVu Sans"/>
              </a:rPr>
              <a:t>α απ</a:t>
            </a:r>
            <a:r>
              <a:rPr lang="fr-FR" sz="2500" b="0" strike="noStrike" spc="-1" dirty="0" err="1">
                <a:solidFill>
                  <a:srgbClr val="333333"/>
                </a:solidFill>
                <a:latin typeface="Georgia"/>
                <a:ea typeface="DejaVu Sans"/>
              </a:rPr>
              <a:t>ό</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τις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ουσι</a:t>
            </a:r>
            <a:r>
              <a:rPr lang="fr-FR" sz="2500" b="0" strike="noStrike" spc="-1" dirty="0">
                <a:solidFill>
                  <a:srgbClr val="333333"/>
                </a:solidFill>
                <a:latin typeface="Georgia"/>
                <a:ea typeface="DejaVu Sans"/>
              </a:rPr>
              <a:t>α</a:t>
            </a:r>
            <a:r>
              <a:rPr lang="fr-FR" sz="2500" b="0" strike="noStrike" spc="-1" dirty="0" err="1">
                <a:solidFill>
                  <a:srgbClr val="333333"/>
                </a:solidFill>
                <a:latin typeface="Georgia"/>
                <a:ea typeface="DejaVu Sans"/>
              </a:rPr>
              <a:t>στικές</a:t>
            </a:r>
            <a:r>
              <a:rPr lang="fr-FR" sz="2500" b="0" strike="noStrike" spc="-1" dirty="0">
                <a:solidFill>
                  <a:srgbClr val="333333"/>
                </a:solidFill>
                <a:latin typeface="Georgia"/>
                <a:ea typeface="DejaVu Sans"/>
              </a:rPr>
              <a:t> </a:t>
            </a:r>
            <a:r>
              <a:rPr lang="fr-FR" sz="2500" b="0" strike="noStrike" spc="-1" dirty="0" err="1">
                <a:solidFill>
                  <a:srgbClr val="333333"/>
                </a:solidFill>
                <a:latin typeface="Georgia"/>
                <a:ea typeface="DejaVu Sans"/>
              </a:rPr>
              <a:t>εκροές</a:t>
            </a:r>
            <a:r>
              <a:rPr lang="fr-FR" sz="2500" b="0" strike="noStrike" spc="-1" dirty="0">
                <a:solidFill>
                  <a:srgbClr val="333333"/>
                </a:solidFill>
                <a:latin typeface="Georgia"/>
                <a:ea typeface="DejaVu Sans"/>
              </a:rPr>
              <a:t> π</a:t>
            </a:r>
            <a:r>
              <a:rPr lang="fr-FR" sz="2500" b="0" strike="noStrike" spc="-1" dirty="0" err="1">
                <a:solidFill>
                  <a:srgbClr val="333333"/>
                </a:solidFill>
                <a:latin typeface="Georgia"/>
                <a:ea typeface="DejaVu Sans"/>
              </a:rPr>
              <a:t>ολιτικής</a:t>
            </a:r>
            <a:r>
              <a:rPr lang="fr-FR" sz="2500" b="0" strike="noStrike" spc="-1" dirty="0">
                <a:solidFill>
                  <a:srgbClr val="333333"/>
                </a:solidFill>
                <a:latin typeface="Georgia"/>
                <a:ea typeface="DejaVu Sans"/>
              </a:rPr>
              <a:t>.</a:t>
            </a:r>
            <a:endParaRPr lang="fr-FR" sz="2500" b="0" strike="noStrike" spc="-1" dirty="0">
              <a:latin typeface="Arial"/>
            </a:endParaRPr>
          </a:p>
          <a:p>
            <a:pPr>
              <a:lnSpc>
                <a:spcPct val="80000"/>
              </a:lnSpc>
              <a:spcBef>
                <a:spcPts val="624"/>
              </a:spcBef>
            </a:pPr>
            <a:endParaRPr lang="fr-FR" sz="2500" b="0" strike="noStrike" spc="-1" dirty="0">
              <a:latin typeface="Arial"/>
            </a:endParaRPr>
          </a:p>
          <a:p>
            <a:pPr marL="451260" indent="-342900">
              <a:lnSpc>
                <a:spcPct val="80000"/>
              </a:lnSpc>
              <a:spcBef>
                <a:spcPts val="624"/>
              </a:spcBef>
              <a:buClr>
                <a:srgbClr val="333333"/>
              </a:buClr>
              <a:buSzPct val="45000"/>
              <a:buFont typeface="Wingdings" pitchFamily="2" charset="2"/>
              <a:buChar char="Ø"/>
            </a:pPr>
            <a:r>
              <a:rPr lang="fr-FR" sz="2500" b="1" strike="noStrike" spc="-1" dirty="0" err="1">
                <a:solidFill>
                  <a:srgbClr val="333333"/>
                </a:solidFill>
                <a:latin typeface="Georgia"/>
                <a:ea typeface="DejaVu Sans"/>
              </a:rPr>
              <a:t>Η</a:t>
            </a:r>
            <a:r>
              <a:rPr lang="fr-FR" sz="2500" b="1" strike="noStrike" spc="-1" dirty="0">
                <a:solidFill>
                  <a:srgbClr val="333333"/>
                </a:solidFill>
                <a:latin typeface="Georgia"/>
                <a:ea typeface="DejaVu Sans"/>
              </a:rPr>
              <a:t> π</a:t>
            </a:r>
            <a:r>
              <a:rPr lang="fr-FR" sz="2500" b="1" strike="noStrike" spc="-1" dirty="0" err="1">
                <a:solidFill>
                  <a:srgbClr val="333333"/>
                </a:solidFill>
                <a:latin typeface="Georgia"/>
                <a:ea typeface="DejaVu Sans"/>
              </a:rPr>
              <a:t>ροσέγγιση</a:t>
            </a:r>
            <a:r>
              <a:rPr lang="fr-FR" sz="2500" b="1" strike="noStrike" spc="-1" dirty="0">
                <a:solidFill>
                  <a:srgbClr val="333333"/>
                </a:solidFill>
                <a:latin typeface="Georgia"/>
                <a:ea typeface="DejaVu Sans"/>
              </a:rPr>
              <a:t> </a:t>
            </a:r>
            <a:r>
              <a:rPr lang="fr-FR" sz="2500" b="1" strike="noStrike" spc="-1" dirty="0" err="1">
                <a:solidFill>
                  <a:srgbClr val="333333"/>
                </a:solidFill>
                <a:latin typeface="Georgia"/>
                <a:ea typeface="DejaVu Sans"/>
              </a:rPr>
              <a:t>των</a:t>
            </a:r>
            <a:r>
              <a:rPr lang="fr-FR" sz="2500" b="1" strike="noStrike" spc="-1" dirty="0">
                <a:solidFill>
                  <a:srgbClr val="333333"/>
                </a:solidFill>
                <a:latin typeface="Georgia"/>
                <a:ea typeface="DejaVu Sans"/>
              </a:rPr>
              <a:t> </a:t>
            </a:r>
            <a:r>
              <a:rPr lang="fr-FR" sz="2500" b="1" strike="noStrike" spc="-1" dirty="0" err="1">
                <a:solidFill>
                  <a:srgbClr val="333333"/>
                </a:solidFill>
                <a:latin typeface="Georgia"/>
                <a:ea typeface="DejaVu Sans"/>
              </a:rPr>
              <a:t>Δικτύων</a:t>
            </a:r>
            <a:r>
              <a:rPr lang="fr-FR" sz="2500" b="1" strike="noStrike" spc="-1" dirty="0">
                <a:solidFill>
                  <a:srgbClr val="333333"/>
                </a:solidFill>
                <a:latin typeface="Georgia"/>
                <a:ea typeface="DejaVu Sans"/>
              </a:rPr>
              <a:t> </a:t>
            </a:r>
            <a:r>
              <a:rPr lang="fr-FR" sz="2500" b="1" strike="noStrike" spc="-1" dirty="0" err="1">
                <a:solidFill>
                  <a:srgbClr val="333333"/>
                </a:solidFill>
                <a:latin typeface="Georgia"/>
                <a:ea typeface="DejaVu Sans"/>
              </a:rPr>
              <a:t>μ</a:t>
            </a:r>
            <a:r>
              <a:rPr lang="fr-FR" sz="2500" b="1" strike="noStrike" spc="-1" dirty="0">
                <a:solidFill>
                  <a:srgbClr val="333333"/>
                </a:solidFill>
                <a:latin typeface="Georgia"/>
                <a:ea typeface="DejaVu Sans"/>
              </a:rPr>
              <a:t>π</a:t>
            </a:r>
            <a:r>
              <a:rPr lang="fr-FR" sz="2500" b="1" strike="noStrike" spc="-1" dirty="0" err="1">
                <a:solidFill>
                  <a:srgbClr val="333333"/>
                </a:solidFill>
                <a:latin typeface="Georgia"/>
                <a:ea typeface="DejaVu Sans"/>
              </a:rPr>
              <a:t>ορεί</a:t>
            </a:r>
            <a:r>
              <a:rPr lang="fr-FR" sz="2500" b="1" strike="noStrike" spc="-1" dirty="0">
                <a:solidFill>
                  <a:srgbClr val="333333"/>
                </a:solidFill>
                <a:latin typeface="Georgia"/>
                <a:ea typeface="DejaVu Sans"/>
              </a:rPr>
              <a:t> </a:t>
            </a:r>
            <a:r>
              <a:rPr lang="fr-FR" sz="2500" b="1" strike="noStrike" spc="-1" dirty="0" err="1">
                <a:solidFill>
                  <a:srgbClr val="333333"/>
                </a:solidFill>
                <a:latin typeface="Georgia"/>
                <a:ea typeface="DejaVu Sans"/>
              </a:rPr>
              <a:t>ν</a:t>
            </a:r>
            <a:r>
              <a:rPr lang="fr-FR" sz="2500" b="1" strike="noStrike" spc="-1" dirty="0">
                <a:solidFill>
                  <a:srgbClr val="333333"/>
                </a:solidFill>
                <a:latin typeface="Georgia"/>
                <a:ea typeface="DejaVu Sans"/>
              </a:rPr>
              <a:t>α </a:t>
            </a:r>
            <a:r>
              <a:rPr lang="fr-FR" sz="2500" b="1" strike="noStrike" spc="-1" dirty="0" err="1">
                <a:solidFill>
                  <a:srgbClr val="333333"/>
                </a:solidFill>
                <a:latin typeface="Georgia"/>
                <a:ea typeface="DejaVu Sans"/>
              </a:rPr>
              <a:t>γίνει</a:t>
            </a:r>
            <a:r>
              <a:rPr lang="fr-FR" sz="2500" b="1" strike="noStrike" spc="-1" dirty="0">
                <a:solidFill>
                  <a:srgbClr val="333333"/>
                </a:solidFill>
                <a:latin typeface="Georgia"/>
                <a:ea typeface="DejaVu Sans"/>
              </a:rPr>
              <a:t> </a:t>
            </a:r>
            <a:r>
              <a:rPr lang="fr-FR" sz="2500" b="1" strike="noStrike" spc="-1" dirty="0" err="1">
                <a:solidFill>
                  <a:srgbClr val="333333"/>
                </a:solidFill>
                <a:latin typeface="Georgia"/>
                <a:ea typeface="DejaVu Sans"/>
              </a:rPr>
              <a:t>έν</a:t>
            </a:r>
            <a:r>
              <a:rPr lang="fr-FR" sz="2500" b="1" strike="noStrike" spc="-1" dirty="0">
                <a:solidFill>
                  <a:srgbClr val="333333"/>
                </a:solidFill>
                <a:latin typeface="Georgia"/>
                <a:ea typeface="DejaVu Sans"/>
              </a:rPr>
              <a:t>α </a:t>
            </a:r>
            <a:r>
              <a:rPr lang="fr-FR" sz="2500" b="1" strike="noStrike" spc="-1" dirty="0" err="1">
                <a:solidFill>
                  <a:srgbClr val="333333"/>
                </a:solidFill>
                <a:latin typeface="Georgia"/>
                <a:ea typeface="DejaVu Sans"/>
              </a:rPr>
              <a:t>σημ</a:t>
            </a:r>
            <a:r>
              <a:rPr lang="fr-FR" sz="2500" b="1" strike="noStrike" spc="-1" dirty="0">
                <a:solidFill>
                  <a:srgbClr val="333333"/>
                </a:solidFill>
                <a:latin typeface="Georgia"/>
                <a:ea typeface="DejaVu Sans"/>
              </a:rPr>
              <a:t>α</a:t>
            </a:r>
            <a:r>
              <a:rPr lang="fr-FR" sz="2500" b="1" strike="noStrike" spc="-1" dirty="0" err="1">
                <a:solidFill>
                  <a:srgbClr val="333333"/>
                </a:solidFill>
                <a:latin typeface="Georgia"/>
                <a:ea typeface="DejaVu Sans"/>
              </a:rPr>
              <a:t>ντικό</a:t>
            </a:r>
            <a:r>
              <a:rPr lang="fr-FR" sz="2500" b="1"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εργ</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λείο</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κ</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τ</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γρ</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φής</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κ</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ι</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μέτρησης</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της</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ε</a:t>
            </a:r>
            <a:r>
              <a:rPr lang="fr-FR" sz="2500" b="1" u="sng" strike="noStrike" spc="-1" dirty="0">
                <a:solidFill>
                  <a:srgbClr val="333333"/>
                </a:solidFill>
                <a:latin typeface="Georgia"/>
                <a:ea typeface="DejaVu Sans"/>
              </a:rPr>
              <a:t>π</a:t>
            </a:r>
            <a:r>
              <a:rPr lang="fr-FR" sz="2500" b="1" u="sng" strike="noStrike" spc="-1" dirty="0" err="1">
                <a:solidFill>
                  <a:srgbClr val="333333"/>
                </a:solidFill>
                <a:latin typeface="Georgia"/>
                <a:ea typeface="DejaVu Sans"/>
              </a:rPr>
              <a:t>ιρροής</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στον</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σχεδι</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σμό</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της</a:t>
            </a:r>
            <a:r>
              <a:rPr lang="fr-FR" sz="2500" b="1" u="sng" strike="noStrike" spc="-1" dirty="0">
                <a:solidFill>
                  <a:srgbClr val="333333"/>
                </a:solidFill>
                <a:latin typeface="Georgia"/>
                <a:ea typeface="DejaVu Sans"/>
              </a:rPr>
              <a:t> </a:t>
            </a:r>
            <a:r>
              <a:rPr lang="fr-FR" sz="2500" b="1" u="sng" strike="noStrike" spc="-1" dirty="0" err="1">
                <a:solidFill>
                  <a:srgbClr val="333333"/>
                </a:solidFill>
                <a:latin typeface="Georgia"/>
                <a:ea typeface="DejaVu Sans"/>
              </a:rPr>
              <a:t>δημόσι</a:t>
            </a:r>
            <a:r>
              <a:rPr lang="fr-FR" sz="2500" b="1" u="sng" strike="noStrike" spc="-1" dirty="0">
                <a:solidFill>
                  <a:srgbClr val="333333"/>
                </a:solidFill>
                <a:latin typeface="Georgia"/>
                <a:ea typeface="DejaVu Sans"/>
              </a:rPr>
              <a:t>α</a:t>
            </a:r>
            <a:r>
              <a:rPr lang="fr-FR" sz="2500" b="1" u="sng" strike="noStrike" spc="-1" dirty="0" err="1">
                <a:solidFill>
                  <a:srgbClr val="333333"/>
                </a:solidFill>
                <a:latin typeface="Georgia"/>
                <a:ea typeface="DejaVu Sans"/>
              </a:rPr>
              <a:t>ς</a:t>
            </a:r>
            <a:r>
              <a:rPr lang="fr-FR" sz="2500" b="1" u="sng" strike="noStrike" spc="-1" dirty="0">
                <a:solidFill>
                  <a:srgbClr val="333333"/>
                </a:solidFill>
                <a:latin typeface="Georgia"/>
                <a:ea typeface="DejaVu Sans"/>
              </a:rPr>
              <a:t> π</a:t>
            </a:r>
            <a:r>
              <a:rPr lang="fr-FR" sz="2500" b="1" u="sng" strike="noStrike" spc="-1" dirty="0" err="1">
                <a:solidFill>
                  <a:srgbClr val="333333"/>
                </a:solidFill>
                <a:latin typeface="Georgia"/>
                <a:ea typeface="DejaVu Sans"/>
              </a:rPr>
              <a:t>ολιτικής</a:t>
            </a:r>
            <a:r>
              <a:rPr lang="fr-FR" sz="2500" b="1" strike="noStrike" spc="-1" dirty="0">
                <a:solidFill>
                  <a:srgbClr val="333333"/>
                </a:solidFill>
                <a:latin typeface="Georgia"/>
                <a:ea typeface="DejaVu Sans"/>
              </a:rPr>
              <a:t>. </a:t>
            </a:r>
            <a:endParaRPr lang="fr-FR" sz="25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1068480" y="659520"/>
            <a:ext cx="10057680" cy="94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nSpc>
                <a:spcPct val="100000"/>
              </a:lnSpc>
            </a:pPr>
            <a:r>
              <a:rPr lang="fr-FR" sz="3600" b="0" strike="noStrike" spc="-1">
                <a:solidFill>
                  <a:srgbClr val="434342"/>
                </a:solidFill>
                <a:latin typeface="Georgia"/>
                <a:ea typeface="DejaVu Sans"/>
              </a:rPr>
              <a:t>Συγκριτικά χαρακτηριστικά των δύο μορφών διακυβέρνησης</a:t>
            </a:r>
            <a:endParaRPr lang="fr-FR" sz="3600" b="0" strike="noStrike" spc="-1">
              <a:latin typeface="Arial"/>
            </a:endParaRPr>
          </a:p>
        </p:txBody>
      </p:sp>
      <p:sp>
        <p:nvSpPr>
          <p:cNvPr id="62" name="CustomShape 2"/>
          <p:cNvSpPr/>
          <p:nvPr/>
        </p:nvSpPr>
        <p:spPr>
          <a:xfrm>
            <a:off x="507960" y="1813680"/>
            <a:ext cx="5388120" cy="628920"/>
          </a:xfrm>
          <a:prstGeom prst="rect">
            <a:avLst/>
          </a:prstGeom>
          <a:solidFill>
            <a:srgbClr val="FFC000"/>
          </a:solidFill>
          <a:ln w="12600">
            <a:solidFill>
              <a:srgbClr val="F96A1B"/>
            </a:solidFill>
            <a:round/>
          </a:ln>
        </p:spPr>
        <p:style>
          <a:lnRef idx="0">
            <a:scrgbClr r="0" g="0" b="0"/>
          </a:lnRef>
          <a:fillRef idx="0">
            <a:scrgbClr r="0" g="0" b="0"/>
          </a:fillRef>
          <a:effectRef idx="0">
            <a:scrgbClr r="0" g="0" b="0"/>
          </a:effectRef>
          <a:fontRef idx="minor"/>
        </p:style>
        <p:txBody>
          <a:bodyPr lIns="90000" tIns="45000" rIns="90000" bIns="45000" anchor="ctr"/>
          <a:lstStyle/>
          <a:p>
            <a:pPr marL="45720">
              <a:lnSpc>
                <a:spcPct val="100000"/>
              </a:lnSpc>
              <a:spcBef>
                <a:spcPts val="300"/>
              </a:spcBef>
            </a:pPr>
            <a:r>
              <a:rPr lang="fr-FR" sz="1900" b="1" strike="noStrike" spc="-1">
                <a:solidFill>
                  <a:srgbClr val="6A162E"/>
                </a:solidFill>
                <a:latin typeface="Georgia"/>
                <a:ea typeface="DejaVu Sans"/>
              </a:rPr>
              <a:t>Τυπική Διακυβέρνηση</a:t>
            </a:r>
            <a:endParaRPr lang="fr-FR" sz="1900" b="0" strike="noStrike" spc="-1">
              <a:latin typeface="Arial"/>
            </a:endParaRPr>
          </a:p>
        </p:txBody>
      </p:sp>
      <p:sp>
        <p:nvSpPr>
          <p:cNvPr id="63" name="CustomShape 3"/>
          <p:cNvSpPr/>
          <p:nvPr/>
        </p:nvSpPr>
        <p:spPr>
          <a:xfrm>
            <a:off x="507960" y="2708640"/>
            <a:ext cx="5388120" cy="38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Υψηλά τυποποιημένες/θεσμοθετημένες ρουτίνες λήψης αποφάσεων</a:t>
            </a:r>
            <a:endParaRPr lang="fr-FR" sz="2000" b="0" strike="noStrike" spc="-1">
              <a:latin typeface="Arial"/>
            </a:endParaRPr>
          </a:p>
          <a:p>
            <a:pPr>
              <a:lnSpc>
                <a:spcPct val="100000"/>
              </a:lnSpc>
              <a:spcBef>
                <a:spcPts val="300"/>
              </a:spcBef>
            </a:pPr>
            <a:endParaRPr lang="fr-FR" sz="2000" b="0" strike="noStrike" spc="-1">
              <a:latin typeface="Arial"/>
            </a:endParaRPr>
          </a:p>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επίσημη διαπραγμάτευση, υιοθέτηση της ατζέντας</a:t>
            </a:r>
            <a:endParaRPr lang="fr-FR" sz="2000" b="0" strike="noStrike" spc="-1">
              <a:latin typeface="Arial"/>
            </a:endParaRPr>
          </a:p>
          <a:p>
            <a:pPr>
              <a:lnSpc>
                <a:spcPct val="100000"/>
              </a:lnSpc>
              <a:spcBef>
                <a:spcPts val="300"/>
              </a:spcBef>
            </a:pPr>
            <a:endParaRPr lang="fr-FR" sz="2000" b="0" strike="noStrike" spc="-1">
              <a:latin typeface="Arial"/>
            </a:endParaRPr>
          </a:p>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εφαρμογή της ατζέντας, επισήμως θεσμοθετημένη συμμετοχή της ΚτΠ στον τρόπο  εφαρμογής (με την επιτροπολογία στην Επιτροπή), επιβολή (enforcement)</a:t>
            </a:r>
            <a:endParaRPr lang="fr-FR" sz="2000" b="0" strike="noStrike" spc="-1">
              <a:latin typeface="Arial"/>
            </a:endParaRPr>
          </a:p>
        </p:txBody>
      </p:sp>
      <p:sp>
        <p:nvSpPr>
          <p:cNvPr id="64" name="CustomShape 4"/>
          <p:cNvSpPr/>
          <p:nvPr/>
        </p:nvSpPr>
        <p:spPr>
          <a:xfrm>
            <a:off x="6294960" y="1828800"/>
            <a:ext cx="5388480" cy="583920"/>
          </a:xfrm>
          <a:prstGeom prst="rect">
            <a:avLst/>
          </a:prstGeom>
          <a:solidFill>
            <a:srgbClr val="FFC000"/>
          </a:solidFill>
          <a:ln w="12600">
            <a:solidFill>
              <a:srgbClr val="F96A1B"/>
            </a:solidFill>
            <a:round/>
          </a:ln>
        </p:spPr>
        <p:style>
          <a:lnRef idx="0">
            <a:scrgbClr r="0" g="0" b="0"/>
          </a:lnRef>
          <a:fillRef idx="0">
            <a:scrgbClr r="0" g="0" b="0"/>
          </a:fillRef>
          <a:effectRef idx="0">
            <a:scrgbClr r="0" g="0" b="0"/>
          </a:effectRef>
          <a:fontRef idx="minor"/>
        </p:style>
        <p:txBody>
          <a:bodyPr lIns="90000" tIns="45000" rIns="90000" bIns="45000" anchor="ctr"/>
          <a:lstStyle/>
          <a:p>
            <a:pPr marL="45720">
              <a:lnSpc>
                <a:spcPct val="100000"/>
              </a:lnSpc>
              <a:spcBef>
                <a:spcPts val="300"/>
              </a:spcBef>
            </a:pPr>
            <a:r>
              <a:rPr lang="fr-FR" sz="1900" b="1" strike="noStrike" spc="-1">
                <a:solidFill>
                  <a:srgbClr val="6A162E"/>
                </a:solidFill>
                <a:latin typeface="Georgia"/>
                <a:ea typeface="DejaVu Sans"/>
              </a:rPr>
              <a:t>Ατυπη διακυβέρνηση (</a:t>
            </a:r>
            <a:r>
              <a:rPr lang="fr-FR" sz="1600" b="1" strike="noStrike" spc="-1">
                <a:solidFill>
                  <a:srgbClr val="454545"/>
                </a:solidFill>
                <a:latin typeface="Georgia"/>
                <a:ea typeface="DejaVu Sans"/>
              </a:rPr>
              <a:t>εξω-θεσμικοί δρώντες</a:t>
            </a:r>
            <a:r>
              <a:rPr lang="fr-FR" sz="1800" b="1" strike="noStrike" spc="-1">
                <a:solidFill>
                  <a:srgbClr val="000000"/>
                </a:solidFill>
                <a:latin typeface="Georgia"/>
                <a:ea typeface="DejaVu Sans"/>
              </a:rPr>
              <a:t>)</a:t>
            </a:r>
            <a:r>
              <a:rPr lang="fr-FR" sz="1600" b="1" strike="noStrike" spc="-1">
                <a:solidFill>
                  <a:srgbClr val="454545"/>
                </a:solidFill>
                <a:latin typeface="Georgia"/>
                <a:ea typeface="DejaVu Sans"/>
              </a:rPr>
              <a:t> </a:t>
            </a:r>
            <a:endParaRPr lang="fr-FR" sz="1600" b="0" strike="noStrike" spc="-1">
              <a:latin typeface="Arial"/>
            </a:endParaRPr>
          </a:p>
        </p:txBody>
      </p:sp>
      <p:sp>
        <p:nvSpPr>
          <p:cNvPr id="65" name="CustomShape 5"/>
          <p:cNvSpPr/>
          <p:nvPr/>
        </p:nvSpPr>
        <p:spPr>
          <a:xfrm>
            <a:off x="6291000" y="2708640"/>
            <a:ext cx="5388480" cy="38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Τεχνογνωσία, ανάγκη για </a:t>
            </a:r>
            <a:r>
              <a:rPr lang="fr-FR" sz="2000" b="0" u="sng" strike="noStrike" spc="-1">
                <a:solidFill>
                  <a:srgbClr val="000000"/>
                </a:solidFill>
                <a:uFillTx/>
                <a:latin typeface="Georgia"/>
                <a:ea typeface="DejaVu Sans"/>
              </a:rPr>
              <a:t>συνεχή διαπραγμάτευση</a:t>
            </a:r>
            <a:r>
              <a:rPr lang="fr-FR" sz="2000" b="0" strike="noStrike" spc="-1">
                <a:solidFill>
                  <a:srgbClr val="000000"/>
                </a:solidFill>
                <a:latin typeface="Georgia"/>
                <a:ea typeface="DejaVu Sans"/>
              </a:rPr>
              <a:t> των πολιτικών και των αποτελεσμάτων τους</a:t>
            </a:r>
            <a:endParaRPr lang="fr-FR" sz="2000" b="0" strike="noStrike" spc="-1">
              <a:latin typeface="Arial"/>
            </a:endParaRPr>
          </a:p>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εμπλοκή </a:t>
            </a:r>
            <a:r>
              <a:rPr lang="fr-FR" sz="2000" b="0" u="sng" strike="noStrike" spc="-1">
                <a:solidFill>
                  <a:srgbClr val="000000"/>
                </a:solidFill>
                <a:uFillTx/>
                <a:latin typeface="Georgia"/>
                <a:ea typeface="DejaVu Sans"/>
              </a:rPr>
              <a:t>πριν την έναρξη της νομοθετικής διαδικασίας και τη λήψη απόφασης</a:t>
            </a:r>
            <a:r>
              <a:rPr lang="fr-FR" sz="2000" b="0" strike="noStrike" spc="-1">
                <a:solidFill>
                  <a:srgbClr val="000000"/>
                </a:solidFill>
                <a:latin typeface="Georgia"/>
                <a:ea typeface="DejaVu Sans"/>
              </a:rPr>
              <a:t>, (ρύθμιση/ορισμός της ατζέντας), package deals (υπάρχουν και άτυπες ομάδες εμπειρογνωμόνων, ΜΚΟ κτλ…)</a:t>
            </a:r>
            <a:endParaRPr lang="fr-FR" sz="2000" b="0" strike="noStrike" spc="-1">
              <a:latin typeface="Arial"/>
            </a:endParaRPr>
          </a:p>
          <a:p>
            <a:pPr marL="365760" indent="-255240">
              <a:lnSpc>
                <a:spcPct val="100000"/>
              </a:lnSpc>
              <a:spcBef>
                <a:spcPts val="300"/>
              </a:spcBef>
              <a:buClr>
                <a:srgbClr val="08A1D9"/>
              </a:buClr>
              <a:buFont typeface="Arial"/>
              <a:buChar char="•"/>
            </a:pPr>
            <a:r>
              <a:rPr lang="fr-FR" sz="2000" b="0" strike="noStrike" spc="-1">
                <a:solidFill>
                  <a:srgbClr val="000000"/>
                </a:solidFill>
                <a:latin typeface="Georgia"/>
                <a:ea typeface="DejaVu Sans"/>
              </a:rPr>
              <a:t> εμπλοκή </a:t>
            </a:r>
            <a:r>
              <a:rPr lang="fr-FR" sz="2000" b="0" u="sng" strike="noStrike" spc="-1">
                <a:solidFill>
                  <a:srgbClr val="000000"/>
                </a:solidFill>
                <a:uFillTx/>
                <a:latin typeface="Georgia"/>
                <a:ea typeface="DejaVu Sans"/>
              </a:rPr>
              <a:t>πριν την εφαρμογή </a:t>
            </a:r>
            <a:r>
              <a:rPr lang="fr-FR" sz="2000" b="0" strike="noStrike" spc="-1">
                <a:solidFill>
                  <a:srgbClr val="000000"/>
                </a:solidFill>
                <a:latin typeface="Georgia"/>
                <a:ea typeface="DejaVu Sans"/>
              </a:rPr>
              <a:t>[απειλή αντιποίνων, εθελοντική αποδοχή, συμμόρφωση (compliance)] </a:t>
            </a:r>
            <a:endParaRPr lang="fr-FR" sz="2000" b="0" strike="noStrike" spc="-1">
              <a:latin typeface="Arial"/>
            </a:endParaRPr>
          </a:p>
        </p:txBody>
      </p:sp>
      <p:sp>
        <p:nvSpPr>
          <p:cNvPr id="66" name="CustomShape 6"/>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DA478EF-CD96-48EC-8431-6AF437F508EE}" type="slidenum">
              <a:rPr lang="fr-FR" sz="1800" b="0" strike="noStrike" spc="-1">
                <a:solidFill>
                  <a:srgbClr val="FFFFFF"/>
                </a:solidFill>
                <a:latin typeface="Georgia"/>
                <a:ea typeface="DejaVu Sans"/>
              </a:rPr>
              <a:t>7</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609480" y="367560"/>
            <a:ext cx="10972080" cy="116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10000"/>
          </a:bodyPr>
          <a:lstStyle/>
          <a:p>
            <a:pPr>
              <a:lnSpc>
                <a:spcPct val="100000"/>
              </a:lnSpc>
            </a:pPr>
            <a:r>
              <a:rPr lang="fr-FR" sz="4000" b="0" strike="noStrike" spc="-1">
                <a:solidFill>
                  <a:srgbClr val="434342"/>
                </a:solidFill>
                <a:latin typeface="Georgia"/>
                <a:ea typeface="DejaVu Sans"/>
              </a:rPr>
              <a:t>Ειδικότερα, τα άτυπα δίκτυα πολιτικής (policy networks)</a:t>
            </a:r>
            <a:endParaRPr lang="fr-FR" sz="4000" b="0" strike="noStrike" spc="-1">
              <a:latin typeface="Arial"/>
            </a:endParaRPr>
          </a:p>
        </p:txBody>
      </p:sp>
      <p:sp>
        <p:nvSpPr>
          <p:cNvPr id="74" name="CustomShape 2"/>
          <p:cNvSpPr/>
          <p:nvPr/>
        </p:nvSpPr>
        <p:spPr>
          <a:xfrm>
            <a:off x="609480" y="1533240"/>
            <a:ext cx="10972080" cy="504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365760" indent="-255240">
              <a:lnSpc>
                <a:spcPct val="100000"/>
              </a:lnSpc>
              <a:spcBef>
                <a:spcPts val="300"/>
              </a:spcBef>
              <a:buClr>
                <a:srgbClr val="08A1D9"/>
              </a:buClr>
              <a:buFont typeface="Wingdings" charset="2"/>
              <a:buChar char=""/>
            </a:pPr>
            <a:r>
              <a:rPr lang="fr-FR" sz="2800" b="1" strike="noStrike" spc="-1">
                <a:solidFill>
                  <a:srgbClr val="000000"/>
                </a:solidFill>
                <a:latin typeface="Georgia"/>
                <a:ea typeface="DejaVu Sans"/>
              </a:rPr>
              <a:t>Η άτυπη (εν γένει μη θεσμοθετημένη) δράση λαμβάνει χώρα εκτός των τυπικών διαδικασιών λήψης αποφάσεων και των εκλογικών και αντιπροσωπευτικών διευθετήσεων.</a:t>
            </a:r>
            <a:endParaRPr lang="fr-FR" sz="2800" b="0" strike="noStrike" spc="-1">
              <a:latin typeface="Arial"/>
            </a:endParaRPr>
          </a:p>
          <a:p>
            <a:pPr>
              <a:lnSpc>
                <a:spcPct val="100000"/>
              </a:lnSpc>
              <a:spcBef>
                <a:spcPts val="300"/>
              </a:spcBef>
            </a:pP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1" u="sng" strike="noStrike" spc="-1">
                <a:solidFill>
                  <a:srgbClr val="000000"/>
                </a:solidFill>
                <a:uFillTx/>
                <a:latin typeface="Georgia"/>
                <a:ea typeface="DejaVu Sans"/>
              </a:rPr>
              <a:t>Ανάπτυξη των δικτύων πολιτικής</a:t>
            </a:r>
            <a:r>
              <a:rPr lang="fr-FR" sz="2800" b="0" strike="noStrike" spc="-1">
                <a:solidFill>
                  <a:srgbClr val="000000"/>
                </a:solidFill>
                <a:latin typeface="Georgia"/>
                <a:ea typeface="DejaVu Sans"/>
              </a:rPr>
              <a:t> στα τέλη 80 και τη δεκαετία 90.</a:t>
            </a:r>
            <a:endParaRPr lang="fr-FR" sz="2800" b="0" strike="noStrike" spc="-1">
              <a:latin typeface="Arial"/>
            </a:endParaRPr>
          </a:p>
          <a:p>
            <a:pPr>
              <a:lnSpc>
                <a:spcPct val="100000"/>
              </a:lnSpc>
              <a:spcBef>
                <a:spcPts val="300"/>
              </a:spcBef>
            </a:pP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1" strike="noStrike" spc="-1">
                <a:solidFill>
                  <a:srgbClr val="000000"/>
                </a:solidFill>
                <a:latin typeface="Georgia"/>
                <a:ea typeface="DejaVu Sans"/>
              </a:rPr>
              <a:t>Από το 2000 και μετά </a:t>
            </a:r>
            <a:r>
              <a:rPr lang="fr-FR" sz="2800" b="0" strike="noStrike" spc="-1">
                <a:solidFill>
                  <a:srgbClr val="000000"/>
                </a:solidFill>
                <a:latin typeface="Georgia"/>
                <a:ea typeface="DejaVu Sans"/>
              </a:rPr>
              <a:t>η Επιτροπή προσπαθεί να δομήσει την </a:t>
            </a:r>
            <a:r>
              <a:rPr lang="fr-FR" sz="2800" b="1" strike="noStrike" spc="-1">
                <a:solidFill>
                  <a:srgbClr val="000000"/>
                </a:solidFill>
                <a:latin typeface="Georgia"/>
                <a:ea typeface="DejaVu Sans"/>
              </a:rPr>
              <a:t>πρόσβαση των εξω-θεσμικών δρώντων </a:t>
            </a:r>
            <a:r>
              <a:rPr lang="fr-FR" sz="2800" b="0" strike="noStrike" spc="-1">
                <a:solidFill>
                  <a:srgbClr val="000000"/>
                </a:solidFill>
                <a:latin typeface="Georgia"/>
                <a:ea typeface="DejaVu Sans"/>
              </a:rPr>
              <a:t>στα κέντρα αποφάσεων στις Βρυξέλλες για </a:t>
            </a:r>
            <a:r>
              <a:rPr lang="fr-FR" sz="2800" b="0" u="sng" strike="noStrike" spc="-1">
                <a:solidFill>
                  <a:srgbClr val="000000"/>
                </a:solidFill>
                <a:uFillTx/>
                <a:latin typeface="Georgia"/>
                <a:ea typeface="DejaVu Sans"/>
              </a:rPr>
              <a:t>τρεις λόγους</a:t>
            </a:r>
            <a:r>
              <a:rPr lang="fr-FR" sz="2800" b="0" strike="noStrike" spc="-1">
                <a:solidFill>
                  <a:srgbClr val="000000"/>
                </a:solidFill>
                <a:latin typeface="Georgia"/>
                <a:ea typeface="DejaVu Sans"/>
              </a:rPr>
              <a:t>: 1) η ανάπτυξη των πολιτικών και η πολιτικοποίηση των </a:t>
            </a:r>
            <a:r>
              <a:rPr lang="fr-FR" sz="2800" b="0" u="sng" strike="noStrike" spc="-1">
                <a:solidFill>
                  <a:srgbClr val="000000"/>
                </a:solidFill>
                <a:uFillTx/>
                <a:latin typeface="Georgia"/>
                <a:ea typeface="DejaVu Sans"/>
              </a:rPr>
              <a:t>ευρωπαϊκών κοινών γνωμών </a:t>
            </a:r>
            <a:r>
              <a:rPr lang="fr-FR" sz="2800" b="0" strike="noStrike" spc="-1">
                <a:solidFill>
                  <a:srgbClr val="000000"/>
                </a:solidFill>
                <a:latin typeface="Georgia"/>
                <a:ea typeface="DejaVu Sans"/>
              </a:rPr>
              <a:t>έκαναν αναγκαία τη διαβούλευση με τους εξωθεσμικούς φορείς για τον ορισμό μιας ειδικής ατζέντας πολιτικής ανά τομέα 2) δεδομένου του δημοκρατικού ελλείμματος, η ανάπτυξη των δικτύων πολιτικής αποτέλεσε μια </a:t>
            </a:r>
            <a:r>
              <a:rPr lang="fr-FR" sz="2800" b="0" u="sng" strike="noStrike" spc="-1">
                <a:solidFill>
                  <a:srgbClr val="000000"/>
                </a:solidFill>
                <a:uFillTx/>
                <a:latin typeface="Georgia"/>
                <a:ea typeface="DejaVu Sans"/>
              </a:rPr>
              <a:t>νέα πηγή νομιμοποίησης </a:t>
            </a:r>
            <a:r>
              <a:rPr lang="fr-FR" sz="2800" b="0" strike="noStrike" spc="-1">
                <a:solidFill>
                  <a:srgbClr val="000000"/>
                </a:solidFill>
                <a:latin typeface="Georgia"/>
                <a:ea typeface="DejaVu Sans"/>
              </a:rPr>
              <a:t>για την ΕΕ 3) Η in house τεχνογνωσία της Επιτροπής είναι περιορισμένη και η </a:t>
            </a:r>
            <a:r>
              <a:rPr lang="fr-FR" sz="2800" b="0" u="sng" strike="noStrike" spc="-1">
                <a:solidFill>
                  <a:srgbClr val="000000"/>
                </a:solidFill>
                <a:uFillTx/>
                <a:latin typeface="Georgia"/>
                <a:ea typeface="DejaVu Sans"/>
              </a:rPr>
              <a:t>πληροφορία που μπορεί να πάρει από τους ιδιωτικούς δρώντες της </a:t>
            </a:r>
            <a:r>
              <a:rPr lang="fr-FR" sz="2800" b="0" strike="noStrike" spc="-1">
                <a:solidFill>
                  <a:srgbClr val="000000"/>
                </a:solidFill>
                <a:latin typeface="Georgia"/>
                <a:ea typeface="DejaVu Sans"/>
              </a:rPr>
              <a:t>δίνει ένα πλεονέκτημα σε σχέση με τους εθνικούς γραφειοκράτες. </a:t>
            </a:r>
            <a:endParaRPr lang="fr-FR" sz="2800" b="0" strike="noStrike" spc="-1">
              <a:latin typeface="Arial"/>
            </a:endParaRPr>
          </a:p>
          <a:p>
            <a:pPr>
              <a:lnSpc>
                <a:spcPct val="100000"/>
              </a:lnSpc>
              <a:spcBef>
                <a:spcPts val="300"/>
              </a:spcBef>
            </a:pPr>
            <a:endParaRPr lang="fr-FR" sz="2800" b="0" strike="noStrike" spc="-1">
              <a:latin typeface="Arial"/>
            </a:endParaRPr>
          </a:p>
        </p:txBody>
      </p:sp>
      <p:sp>
        <p:nvSpPr>
          <p:cNvPr id="75"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CE1A874-A0CD-46C9-ACFA-B457A332E9C1}" type="slidenum">
              <a:rPr lang="fr-FR" sz="1800" b="0" strike="noStrike" spc="-1">
                <a:solidFill>
                  <a:srgbClr val="FFFFFF"/>
                </a:solidFill>
                <a:latin typeface="Georgia"/>
                <a:ea typeface="DejaVu Sans"/>
              </a:rPr>
              <a:t>8</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09480" y="367560"/>
            <a:ext cx="10972080" cy="113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10000"/>
          </a:bodyPr>
          <a:lstStyle/>
          <a:p>
            <a:pPr>
              <a:lnSpc>
                <a:spcPct val="100000"/>
              </a:lnSpc>
            </a:pPr>
            <a:r>
              <a:rPr lang="fr-FR" sz="2800" b="0" strike="noStrike" spc="-1">
                <a:solidFill>
                  <a:srgbClr val="434342"/>
                </a:solidFill>
                <a:latin typeface="Georgia"/>
                <a:ea typeface="DejaVu Sans"/>
              </a:rPr>
              <a:t>Διατάξεις για τις δημοκρατικές αρχές στη Συνθήκη της Λισαβόνας που αφορούν την πρόσβαση των πολιτών και ενώσεων στα θεσμικά όργανα της ΕΕ</a:t>
            </a:r>
            <a:br/>
            <a:endParaRPr lang="fr-FR" sz="2800" b="0" strike="noStrike" spc="-1">
              <a:latin typeface="Arial"/>
            </a:endParaRPr>
          </a:p>
        </p:txBody>
      </p:sp>
      <p:sp>
        <p:nvSpPr>
          <p:cNvPr id="77" name="CustomShape 2"/>
          <p:cNvSpPr/>
          <p:nvPr/>
        </p:nvSpPr>
        <p:spPr>
          <a:xfrm>
            <a:off x="609480" y="1505160"/>
            <a:ext cx="10972080" cy="506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365760" indent="-255240">
              <a:lnSpc>
                <a:spcPct val="100000"/>
              </a:lnSpc>
              <a:spcBef>
                <a:spcPts val="300"/>
              </a:spcBef>
              <a:buClr>
                <a:srgbClr val="08A1D9"/>
              </a:buClr>
              <a:buFont typeface="Wingdings" charset="2"/>
              <a:buChar char=""/>
            </a:pPr>
            <a:r>
              <a:rPr lang="fr-FR" sz="2800" b="0" strike="noStrike" spc="-1">
                <a:solidFill>
                  <a:srgbClr val="000000"/>
                </a:solidFill>
                <a:latin typeface="Georgia"/>
                <a:ea typeface="DejaVu Sans"/>
              </a:rPr>
              <a:t> In all its activities, the Union shall observe the principle of the </a:t>
            </a:r>
            <a:r>
              <a:rPr lang="fr-FR" sz="2800" b="1" strike="noStrike" spc="-1">
                <a:solidFill>
                  <a:srgbClr val="000000"/>
                </a:solidFill>
                <a:latin typeface="Georgia"/>
                <a:ea typeface="DejaVu Sans"/>
              </a:rPr>
              <a:t>equality of its citizens</a:t>
            </a:r>
            <a:r>
              <a:rPr lang="fr-FR" sz="2800" b="0" strike="noStrike" spc="-1">
                <a:solidFill>
                  <a:srgbClr val="000000"/>
                </a:solidFill>
                <a:latin typeface="Georgia"/>
                <a:ea typeface="DejaVu Sans"/>
              </a:rPr>
              <a:t>, who shall receive equal attention from its institutions, bodies, offices and agencies. Every national of a Member State shall be a citizen of the Union. </a:t>
            </a:r>
            <a:r>
              <a:rPr lang="fr-FR" sz="2800" b="1" strike="noStrike" spc="-1">
                <a:solidFill>
                  <a:srgbClr val="000000"/>
                </a:solidFill>
                <a:latin typeface="Georgia"/>
                <a:ea typeface="DejaVu Sans"/>
              </a:rPr>
              <a:t>Citizenship of the Union </a:t>
            </a:r>
            <a:r>
              <a:rPr lang="fr-FR" sz="2800" b="0" strike="noStrike" spc="-1">
                <a:solidFill>
                  <a:srgbClr val="000000"/>
                </a:solidFill>
                <a:latin typeface="Georgia"/>
                <a:ea typeface="DejaVu Sans"/>
              </a:rPr>
              <a:t>shall be additional to national citizenship and shall not replace it </a:t>
            </a:r>
            <a:r>
              <a:rPr lang="fr-FR" sz="2800" b="0" u="sng" strike="noStrike" spc="-1">
                <a:solidFill>
                  <a:srgbClr val="000000"/>
                </a:solidFill>
                <a:uFillTx/>
                <a:latin typeface="Georgia"/>
                <a:ea typeface="DejaVu Sans"/>
              </a:rPr>
              <a:t>(αρ. 9).</a:t>
            </a:r>
            <a:endParaRPr lang="fr-FR" sz="2800" b="0" strike="noStrike" spc="-1">
              <a:latin typeface="Arial"/>
            </a:endParaRPr>
          </a:p>
          <a:p>
            <a:pPr marL="365760" indent="-255240">
              <a:lnSpc>
                <a:spcPct val="100000"/>
              </a:lnSpc>
              <a:spcBef>
                <a:spcPts val="300"/>
              </a:spcBef>
              <a:buClr>
                <a:srgbClr val="08A1D9"/>
              </a:buClr>
              <a:buFont typeface="Wingdings" charset="2"/>
              <a:buChar char=""/>
            </a:pPr>
            <a:r>
              <a:rPr lang="fr-FR" sz="2800" b="0" strike="noStrike" spc="-1">
                <a:solidFill>
                  <a:srgbClr val="000000"/>
                </a:solidFill>
                <a:latin typeface="Georgia"/>
                <a:ea typeface="DejaVu Sans"/>
              </a:rPr>
              <a:t> Every citizen shall have the </a:t>
            </a:r>
            <a:r>
              <a:rPr lang="fr-FR" sz="2800" b="1" strike="noStrike" spc="-1">
                <a:solidFill>
                  <a:srgbClr val="000000"/>
                </a:solidFill>
                <a:latin typeface="Georgia"/>
                <a:ea typeface="DejaVu Sans"/>
              </a:rPr>
              <a:t>right to participate </a:t>
            </a:r>
            <a:r>
              <a:rPr lang="fr-FR" sz="2800" b="0" strike="noStrike" spc="-1">
                <a:solidFill>
                  <a:srgbClr val="000000"/>
                </a:solidFill>
                <a:latin typeface="Georgia"/>
                <a:ea typeface="DejaVu Sans"/>
              </a:rPr>
              <a:t>in the democratic life of the Union. Decisions shall be taken as </a:t>
            </a:r>
            <a:r>
              <a:rPr lang="fr-FR" sz="2800" b="1" strike="noStrike" spc="-1">
                <a:solidFill>
                  <a:srgbClr val="000000"/>
                </a:solidFill>
                <a:latin typeface="Georgia"/>
                <a:ea typeface="DejaVu Sans"/>
              </a:rPr>
              <a:t>openly and as closely as possible to the citizen </a:t>
            </a:r>
            <a:r>
              <a:rPr lang="fr-FR" sz="2800" b="0" strike="noStrike" spc="-1">
                <a:solidFill>
                  <a:srgbClr val="000000"/>
                </a:solidFill>
                <a:latin typeface="Georgia"/>
                <a:ea typeface="DejaVu Sans"/>
              </a:rPr>
              <a:t>(</a:t>
            </a:r>
            <a:r>
              <a:rPr lang="fr-FR" sz="2800" b="0" u="sng" strike="noStrike" spc="-1">
                <a:solidFill>
                  <a:srgbClr val="000000"/>
                </a:solidFill>
                <a:uFillTx/>
                <a:latin typeface="Georgia"/>
                <a:ea typeface="DejaVu Sans"/>
              </a:rPr>
              <a:t>αρ. 10{3).</a:t>
            </a:r>
            <a:endParaRPr lang="fr-FR" sz="2800" b="0" strike="noStrike" spc="-1">
              <a:latin typeface="Arial"/>
            </a:endParaRPr>
          </a:p>
          <a:p>
            <a:pPr>
              <a:lnSpc>
                <a:spcPct val="100000"/>
              </a:lnSpc>
              <a:spcBef>
                <a:spcPts val="300"/>
              </a:spcBef>
            </a:pPr>
            <a:endParaRPr lang="fr-FR" sz="2800" b="0" strike="noStrike" spc="-1">
              <a:latin typeface="Arial"/>
            </a:endParaRPr>
          </a:p>
          <a:p>
            <a:pPr marL="109800">
              <a:lnSpc>
                <a:spcPct val="100000"/>
              </a:lnSpc>
              <a:spcBef>
                <a:spcPts val="300"/>
              </a:spcBef>
            </a:pPr>
            <a:r>
              <a:rPr lang="fr-FR" sz="2800" b="0" strike="noStrike" spc="-1">
                <a:solidFill>
                  <a:srgbClr val="000000"/>
                </a:solidFill>
                <a:latin typeface="Georgia"/>
                <a:ea typeface="DejaVu Sans"/>
              </a:rPr>
              <a:t>1. The institutions shall, by appropriate means, give </a:t>
            </a:r>
            <a:r>
              <a:rPr lang="fr-FR" sz="2800" b="1" strike="noStrike" spc="-1">
                <a:solidFill>
                  <a:srgbClr val="000000"/>
                </a:solidFill>
                <a:latin typeface="Georgia"/>
                <a:ea typeface="DejaVu Sans"/>
              </a:rPr>
              <a:t>citizens and representative associations </a:t>
            </a:r>
            <a:r>
              <a:rPr lang="fr-FR" sz="2800" b="0" strike="noStrike" spc="-1">
                <a:solidFill>
                  <a:srgbClr val="000000"/>
                </a:solidFill>
                <a:latin typeface="Georgia"/>
                <a:ea typeface="DejaVu Sans"/>
              </a:rPr>
              <a:t>the opportunity to </a:t>
            </a:r>
            <a:r>
              <a:rPr lang="fr-FR" sz="2800" b="1" strike="noStrike" spc="-1">
                <a:solidFill>
                  <a:srgbClr val="000000"/>
                </a:solidFill>
                <a:latin typeface="Georgia"/>
                <a:ea typeface="DejaVu Sans"/>
              </a:rPr>
              <a:t>make known and publicly exchange their views </a:t>
            </a:r>
            <a:r>
              <a:rPr lang="fr-FR" sz="2800" b="0" strike="noStrike" spc="-1">
                <a:solidFill>
                  <a:srgbClr val="000000"/>
                </a:solidFill>
                <a:latin typeface="Georgia"/>
                <a:ea typeface="DejaVu Sans"/>
              </a:rPr>
              <a:t>in all areas of Union action.</a:t>
            </a:r>
            <a:br/>
            <a:r>
              <a:rPr lang="fr-FR" sz="2800" b="0" strike="noStrike" spc="-1">
                <a:solidFill>
                  <a:srgbClr val="000000"/>
                </a:solidFill>
                <a:latin typeface="Georgia"/>
                <a:ea typeface="DejaVu Sans"/>
              </a:rPr>
              <a:t> </a:t>
            </a:r>
            <a:br/>
            <a:r>
              <a:rPr lang="fr-FR" sz="2800" b="0" strike="noStrike" spc="-1">
                <a:solidFill>
                  <a:srgbClr val="000000"/>
                </a:solidFill>
                <a:latin typeface="Georgia"/>
                <a:ea typeface="DejaVu Sans"/>
              </a:rPr>
              <a:t>2. The institutions shall maintain an </a:t>
            </a:r>
            <a:r>
              <a:rPr lang="fr-FR" sz="2800" b="1" strike="noStrike" spc="-1">
                <a:solidFill>
                  <a:srgbClr val="000000"/>
                </a:solidFill>
                <a:latin typeface="Georgia"/>
                <a:ea typeface="DejaVu Sans"/>
              </a:rPr>
              <a:t>open, transparent and regular dialogue with representative associations and civil society.</a:t>
            </a:r>
            <a:br/>
            <a:br/>
            <a:r>
              <a:rPr lang="fr-FR" sz="2800" b="0" strike="noStrike" spc="-1">
                <a:solidFill>
                  <a:srgbClr val="000000"/>
                </a:solidFill>
                <a:latin typeface="Georgia"/>
                <a:ea typeface="DejaVu Sans"/>
              </a:rPr>
              <a:t>3. The European Commission shall carry out </a:t>
            </a:r>
            <a:r>
              <a:rPr lang="fr-FR" sz="2800" b="1" strike="noStrike" spc="-1">
                <a:solidFill>
                  <a:srgbClr val="000000"/>
                </a:solidFill>
                <a:latin typeface="Georgia"/>
                <a:ea typeface="DejaVu Sans"/>
              </a:rPr>
              <a:t>broad consultations with parties </a:t>
            </a:r>
            <a:r>
              <a:rPr lang="fr-FR" sz="2800" b="0" strike="noStrike" spc="-1">
                <a:solidFill>
                  <a:srgbClr val="000000"/>
                </a:solidFill>
                <a:latin typeface="Georgia"/>
                <a:ea typeface="DejaVu Sans"/>
              </a:rPr>
              <a:t>concerned in order to ensure that the Union's actions are coherent and transparent (αρ. 11{1,2,3).</a:t>
            </a:r>
            <a:endParaRPr lang="fr-FR" sz="2800" b="0" strike="noStrike" spc="-1">
              <a:latin typeface="Arial"/>
            </a:endParaRPr>
          </a:p>
        </p:txBody>
      </p:sp>
      <p:sp>
        <p:nvSpPr>
          <p:cNvPr id="78" name="CustomShape 3"/>
          <p:cNvSpPr/>
          <p:nvPr/>
        </p:nvSpPr>
        <p:spPr>
          <a:xfrm>
            <a:off x="10899720" y="2160"/>
            <a:ext cx="1015200" cy="36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89824ED-5956-4EEE-86E8-5D39490B78CF}" type="slidenum">
              <a:rPr lang="fr-FR" sz="1800" b="0" strike="noStrike" spc="-1">
                <a:solidFill>
                  <a:srgbClr val="FFFFFF"/>
                </a:solidFill>
                <a:latin typeface="Georgia"/>
                <a:ea typeface="DejaVu Sans"/>
              </a:rPr>
              <a:t>9</a:t>
            </a:fld>
            <a:endParaRPr lang="fr-FR"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Custom 4">
      <a:dk1>
        <a:srgbClr val="000000"/>
      </a:dk1>
      <a:lt1>
        <a:srgbClr val="FFFFFF"/>
      </a:lt1>
      <a:dk2>
        <a:srgbClr val="373545"/>
      </a:dk2>
      <a:lt2>
        <a:srgbClr val="DCD8DC"/>
      </a:lt2>
      <a:accent1>
        <a:srgbClr val="AD84C6"/>
      </a:accent1>
      <a:accent2>
        <a:srgbClr val="8784C7"/>
      </a:accent2>
      <a:accent3>
        <a:srgbClr val="431253"/>
      </a:accent3>
      <a:accent4>
        <a:srgbClr val="6997AF"/>
      </a:accent4>
      <a:accent5>
        <a:srgbClr val="84ACB6"/>
      </a:accent5>
      <a:accent6>
        <a:srgbClr val="6F8183"/>
      </a:accent6>
      <a:hlink>
        <a:srgbClr val="69A020"/>
      </a:hlink>
      <a:folHlink>
        <a:srgbClr val="8C8C8C"/>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{1CA95263-66FD-FE42-993F-C45965D8786F}tf10001120</Template>
  <TotalTime>28240</TotalTime>
  <Words>4640</Words>
  <Application>Microsoft Macintosh PowerPoint</Application>
  <PresentationFormat>Widescreen</PresentationFormat>
  <Paragraphs>253</Paragraphs>
  <Slides>31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American Typewriter</vt:lpstr>
      <vt:lpstr>Arial</vt:lpstr>
      <vt:lpstr>Calibri</vt:lpstr>
      <vt:lpstr>Georgia</vt:lpstr>
      <vt:lpstr>Gill Sans MT</vt:lpstr>
      <vt:lpstr>Guardian Egyptian Web</vt:lpstr>
      <vt:lpstr>Noto Sans Bold</vt:lpstr>
      <vt:lpstr>Phosphate Inline</vt:lpstr>
      <vt:lpstr>Times New Roman</vt:lpstr>
      <vt:lpstr>Trebuchet MS</vt:lpstr>
      <vt:lpstr>Wingdings</vt:lpstr>
      <vt:lpstr>Parcel</vt:lpstr>
      <vt:lpstr>  Συμφεροντα και δικτυα πολιτικής στην ΕΕ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Revolving doors (RD): Η δομική συνδεσιμότητα μεταξύ δημόσιων ρυθμιστών και ιδιωτικών οικονομικών ομάδων</vt:lpstr>
      <vt:lpstr>Τα φαινόμενα που περιγράφουν τις τάσεις σύγκλισης μεταξύ δημόσιου και ιδιωτικού χώρου</vt:lpstr>
      <vt:lpstr>Oι εταιρείες-νομοθέτες</vt:lpstr>
      <vt:lpstr>Πως αλλάζει η σχέση κράτους-κοινωνίας. Ιδιωτικά δικαστήρια</vt:lpstr>
      <vt:lpstr>ΙΔΙΩΤΙΚΑ ΔΙΚΑΣΤΗΡΙΑ ΚΑΙ ΔΗΜΟΣΙΟΣ ΧΑΡΑΚΤΗΡΑΣ</vt:lpstr>
      <vt:lpstr>οικονομικα Συμφεροντα, δημοκρατια και ο θεσμος της αγορας</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Διακυβέρνηση</dc:title>
  <dc:subject/>
  <dc:creator>Filippa Chatzistavrou</dc:creator>
  <dc:description/>
  <cp:lastModifiedBy>Filippa Chatzistavrou</cp:lastModifiedBy>
  <cp:revision>223</cp:revision>
  <dcterms:created xsi:type="dcterms:W3CDTF">2014-09-19T09:02:27Z</dcterms:created>
  <dcterms:modified xsi:type="dcterms:W3CDTF">2024-11-20T10:21:41Z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