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710" r:id="rId1"/>
  </p:sldMasterIdLst>
  <p:notesMasterIdLst>
    <p:notesMasterId r:id="rId33"/>
  </p:notesMasterIdLst>
  <p:sldIdLst>
    <p:sldId id="288" r:id="rId2"/>
    <p:sldId id="258" r:id="rId3"/>
    <p:sldId id="262" r:id="rId4"/>
    <p:sldId id="263" r:id="rId5"/>
    <p:sldId id="259" r:id="rId6"/>
    <p:sldId id="260" r:id="rId7"/>
    <p:sldId id="261" r:id="rId8"/>
    <p:sldId id="264" r:id="rId9"/>
    <p:sldId id="265" r:id="rId10"/>
    <p:sldId id="266" r:id="rId11"/>
    <p:sldId id="267" r:id="rId12"/>
    <p:sldId id="268" r:id="rId13"/>
    <p:sldId id="269" r:id="rId14"/>
    <p:sldId id="270" r:id="rId15"/>
    <p:sldId id="271" r:id="rId16"/>
    <p:sldId id="277" r:id="rId17"/>
    <p:sldId id="278" r:id="rId18"/>
    <p:sldId id="281" r:id="rId19"/>
    <p:sldId id="279" r:id="rId20"/>
    <p:sldId id="280" r:id="rId21"/>
    <p:sldId id="282" r:id="rId22"/>
    <p:sldId id="294" r:id="rId23"/>
    <p:sldId id="290" r:id="rId24"/>
    <p:sldId id="291" r:id="rId25"/>
    <p:sldId id="293" r:id="rId26"/>
    <p:sldId id="292" r:id="rId27"/>
    <p:sldId id="289" r:id="rId28"/>
    <p:sldId id="272" r:id="rId29"/>
    <p:sldId id="275" r:id="rId30"/>
    <p:sldId id="276" r:id="rId31"/>
    <p:sldId id="283" r:id="rId3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310"/>
    <p:restoredTop sz="94621"/>
  </p:normalViewPr>
  <p:slideViewPr>
    <p:cSldViewPr snapToGrid="0" snapToObjects="1">
      <p:cViewPr varScale="1">
        <p:scale>
          <a:sx n="93" d="100"/>
          <a:sy n="93" d="100"/>
        </p:scale>
        <p:origin x="232" y="424"/>
      </p:cViewPr>
      <p:guideLst/>
    </p:cSldViewPr>
  </p:slid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9" name="PlaceHolder 1"/>
          <p:cNvSpPr>
            <a:spLocks noGrp="1" noRot="1" noChangeAspect="1"/>
          </p:cNvSpPr>
          <p:nvPr>
            <p:ph type="sldImg"/>
          </p:nvPr>
        </p:nvSpPr>
        <p:spPr>
          <a:xfrm>
            <a:off x="216000" y="812520"/>
            <a:ext cx="7127280" cy="4008960"/>
          </a:xfrm>
          <a:prstGeom prst="rect">
            <a:avLst/>
          </a:prstGeom>
        </p:spPr>
        <p:txBody>
          <a:bodyPr lIns="0" tIns="0" rIns="0" bIns="0" anchor="ctr"/>
          <a:lstStyle/>
          <a:p>
            <a:r>
              <a:rPr lang="en-US" sz="1800" b="0" strike="noStrike" spc="-1">
                <a:solidFill>
                  <a:srgbClr val="000000"/>
                </a:solidFill>
                <a:latin typeface="Arial"/>
              </a:rPr>
              <a:t>Cliquez pour déplacer la diapo</a:t>
            </a:r>
          </a:p>
        </p:txBody>
      </p:sp>
      <p:sp>
        <p:nvSpPr>
          <p:cNvPr id="40" name="PlaceHolder 2"/>
          <p:cNvSpPr>
            <a:spLocks noGrp="1"/>
          </p:cNvSpPr>
          <p:nvPr>
            <p:ph type="body"/>
          </p:nvPr>
        </p:nvSpPr>
        <p:spPr>
          <a:xfrm>
            <a:off x="756000" y="5078520"/>
            <a:ext cx="6047640" cy="4811040"/>
          </a:xfrm>
          <a:prstGeom prst="rect">
            <a:avLst/>
          </a:prstGeom>
        </p:spPr>
        <p:txBody>
          <a:bodyPr lIns="0" tIns="0" rIns="0" bIns="0"/>
          <a:lstStyle/>
          <a:p>
            <a:r>
              <a:rPr lang="fr-FR" sz="2000" b="0" strike="noStrike" spc="-1">
                <a:latin typeface="Arial"/>
              </a:rPr>
              <a:t>Cliquez pour modifier le format des notes</a:t>
            </a:r>
          </a:p>
        </p:txBody>
      </p:sp>
      <p:sp>
        <p:nvSpPr>
          <p:cNvPr id="41" name="PlaceHolder 3"/>
          <p:cNvSpPr>
            <a:spLocks noGrp="1"/>
          </p:cNvSpPr>
          <p:nvPr>
            <p:ph type="hdr"/>
          </p:nvPr>
        </p:nvSpPr>
        <p:spPr>
          <a:xfrm>
            <a:off x="0" y="0"/>
            <a:ext cx="3280680" cy="534240"/>
          </a:xfrm>
          <a:prstGeom prst="rect">
            <a:avLst/>
          </a:prstGeom>
        </p:spPr>
        <p:txBody>
          <a:bodyPr lIns="0" tIns="0" rIns="0" bIns="0"/>
          <a:lstStyle/>
          <a:p>
            <a:r>
              <a:rPr lang="fr-FR" sz="1400" b="0" strike="noStrike" spc="-1">
                <a:latin typeface="Times New Roman"/>
              </a:rPr>
              <a:t> </a:t>
            </a:r>
          </a:p>
        </p:txBody>
      </p:sp>
      <p:sp>
        <p:nvSpPr>
          <p:cNvPr id="42" name="PlaceHolder 4"/>
          <p:cNvSpPr>
            <a:spLocks noGrp="1"/>
          </p:cNvSpPr>
          <p:nvPr>
            <p:ph type="dt"/>
          </p:nvPr>
        </p:nvSpPr>
        <p:spPr>
          <a:xfrm>
            <a:off x="4278960" y="0"/>
            <a:ext cx="3280680" cy="534240"/>
          </a:xfrm>
          <a:prstGeom prst="rect">
            <a:avLst/>
          </a:prstGeom>
        </p:spPr>
        <p:txBody>
          <a:bodyPr lIns="0" tIns="0" rIns="0" bIns="0"/>
          <a:lstStyle/>
          <a:p>
            <a:pPr algn="r"/>
            <a:r>
              <a:rPr lang="fr-FR" sz="1400" b="0" strike="noStrike" spc="-1">
                <a:latin typeface="Times New Roman"/>
              </a:rPr>
              <a:t> </a:t>
            </a:r>
          </a:p>
        </p:txBody>
      </p:sp>
      <p:sp>
        <p:nvSpPr>
          <p:cNvPr id="43" name="PlaceHolder 5"/>
          <p:cNvSpPr>
            <a:spLocks noGrp="1"/>
          </p:cNvSpPr>
          <p:nvPr>
            <p:ph type="ftr"/>
          </p:nvPr>
        </p:nvSpPr>
        <p:spPr>
          <a:xfrm>
            <a:off x="0" y="10157400"/>
            <a:ext cx="3280680" cy="534240"/>
          </a:xfrm>
          <a:prstGeom prst="rect">
            <a:avLst/>
          </a:prstGeom>
        </p:spPr>
        <p:txBody>
          <a:bodyPr lIns="0" tIns="0" rIns="0" bIns="0" anchor="b"/>
          <a:lstStyle/>
          <a:p>
            <a:r>
              <a:rPr lang="fr-FR" sz="1400" b="0" strike="noStrike" spc="-1">
                <a:latin typeface="Times New Roman"/>
              </a:rPr>
              <a:t> </a:t>
            </a:r>
          </a:p>
        </p:txBody>
      </p:sp>
      <p:sp>
        <p:nvSpPr>
          <p:cNvPr id="44" name="PlaceHolder 6"/>
          <p:cNvSpPr>
            <a:spLocks noGrp="1"/>
          </p:cNvSpPr>
          <p:nvPr>
            <p:ph type="sldNum"/>
          </p:nvPr>
        </p:nvSpPr>
        <p:spPr>
          <a:xfrm>
            <a:off x="4278960" y="10157400"/>
            <a:ext cx="3280680" cy="534240"/>
          </a:xfrm>
          <a:prstGeom prst="rect">
            <a:avLst/>
          </a:prstGeom>
        </p:spPr>
        <p:txBody>
          <a:bodyPr lIns="0" tIns="0" rIns="0" bIns="0" anchor="b"/>
          <a:lstStyle/>
          <a:p>
            <a:pPr algn="r"/>
            <a:fld id="{82B71133-1770-4771-98CD-7185587025CF}" type="slidenum">
              <a:rPr lang="fr-FR" sz="1400" b="0" strike="noStrike" spc="-1">
                <a:latin typeface="Times New Roman"/>
              </a:rPr>
              <a:t>‹#›</a:t>
            </a:fld>
            <a:endParaRPr lang="fr-FR" sz="1400" b="0" strike="noStrike" spc="-1">
              <a:latin typeface="Times New Roman"/>
            </a:endParaRP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 name="PlaceHolder 1"/>
          <p:cNvSpPr>
            <a:spLocks noGrp="1" noRot="1" noChangeAspect="1"/>
          </p:cNvSpPr>
          <p:nvPr>
            <p:ph type="sldImg"/>
          </p:nvPr>
        </p:nvSpPr>
        <p:spPr>
          <a:xfrm>
            <a:off x="685800" y="1143000"/>
            <a:ext cx="5486400" cy="3086100"/>
          </a:xfrm>
          <a:prstGeom prst="rect">
            <a:avLst/>
          </a:prstGeom>
        </p:spPr>
      </p:sp>
      <p:sp>
        <p:nvSpPr>
          <p:cNvPr id="141" name="PlaceHolder 2"/>
          <p:cNvSpPr>
            <a:spLocks noGrp="1"/>
          </p:cNvSpPr>
          <p:nvPr>
            <p:ph type="body"/>
          </p:nvPr>
        </p:nvSpPr>
        <p:spPr>
          <a:xfrm>
            <a:off x="685800" y="4400640"/>
            <a:ext cx="5485680" cy="3599640"/>
          </a:xfrm>
          <a:prstGeom prst="rect">
            <a:avLst/>
          </a:prstGeom>
        </p:spPr>
        <p:txBody>
          <a:bodyPr lIns="0" tIns="0" rIns="0" bIns="0"/>
          <a:lstStyle/>
          <a:p>
            <a:endParaRPr lang="fr-FR" sz="2000" b="0" strike="noStrike" spc="-1">
              <a:latin typeface="Arial"/>
            </a:endParaRPr>
          </a:p>
        </p:txBody>
      </p:sp>
      <p:sp>
        <p:nvSpPr>
          <p:cNvPr id="142" name="CustomShape 3"/>
          <p:cNvSpPr/>
          <p:nvPr/>
        </p:nvSpPr>
        <p:spPr>
          <a:xfrm>
            <a:off x="3884760" y="8685360"/>
            <a:ext cx="2971080" cy="457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AFB32E23-5238-41E5-9B03-A673AC72B2F0}" type="slidenum">
              <a:rPr lang="fr-FR" sz="1200" b="0" strike="noStrike" spc="-1">
                <a:solidFill>
                  <a:srgbClr val="000000"/>
                </a:solidFill>
                <a:latin typeface="+mn-lt"/>
                <a:ea typeface="+mn-ea"/>
              </a:rPr>
              <a:t>31</a:t>
            </a:fld>
            <a:endParaRPr lang="fr-FR" sz="1200" b="0" strike="noStrike" spc="-1">
              <a:latin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GB"/>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7" name="Date Placeholder 6"/>
          <p:cNvSpPr>
            <a:spLocks noGrp="1"/>
          </p:cNvSpPr>
          <p:nvPr>
            <p:ph type="dt" sz="half" idx="10"/>
          </p:nvPr>
        </p:nvSpPr>
        <p:spPr/>
        <p:txBody>
          <a:bodyPr/>
          <a:lstStyle/>
          <a:p>
            <a:fld id="{6AD6EE87-EBD5-4F12-A48A-63ACA297AC8F}" type="datetimeFigureOut">
              <a:rPr lang="en-US" smtClean="0"/>
              <a:t>11/18/24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186106824"/>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smtClean="0"/>
              <a:t>11/18/24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2873557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2A4AFB99-0EAB-4182-AFF8-E214C82A68F6}" type="datetimeFigureOut">
              <a:rPr lang="en-US" smtClean="0"/>
              <a:t>11/18/24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3141523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A5D3794B-289A-4A80-97D7-111025398D45}" type="datetimeFigureOut">
              <a:rPr lang="en-US" smtClean="0"/>
              <a:t>11/18/24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7741131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GB"/>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7" name="Date Placeholder 6"/>
          <p:cNvSpPr>
            <a:spLocks noGrp="1"/>
          </p:cNvSpPr>
          <p:nvPr>
            <p:ph type="dt" sz="half" idx="10"/>
          </p:nvPr>
        </p:nvSpPr>
        <p:spPr/>
        <p:txBody>
          <a:bodyPr/>
          <a:lstStyle/>
          <a:p>
            <a:fld id="{5A61015F-7CC6-4D0A-9D87-873EA4C304CC}" type="datetimeFigureOut">
              <a:rPr lang="en-US" smtClean="0"/>
              <a:t>11/18/24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280909490"/>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8" name="Date Placeholder 7"/>
          <p:cNvSpPr>
            <a:spLocks noGrp="1"/>
          </p:cNvSpPr>
          <p:nvPr>
            <p:ph type="dt" sz="half" idx="10"/>
          </p:nvPr>
        </p:nvSpPr>
        <p:spPr/>
        <p:txBody>
          <a:bodyPr/>
          <a:lstStyle/>
          <a:p>
            <a:fld id="{93C6A301-0538-44EC-B09D-202E1042A48B}" type="datetimeFigureOut">
              <a:rPr lang="en-US" smtClean="0"/>
              <a:t>11/18/24</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8426324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7" name="Date Placeholder 6"/>
          <p:cNvSpPr>
            <a:spLocks noGrp="1"/>
          </p:cNvSpPr>
          <p:nvPr>
            <p:ph type="dt" sz="half" idx="10"/>
          </p:nvPr>
        </p:nvSpPr>
        <p:spPr/>
        <p:txBody>
          <a:bodyPr/>
          <a:lstStyle/>
          <a:p>
            <a:fld id="{90298CD5-6C1E-4009-B41F-6DF62E31D3BE}" type="datetimeFigureOut">
              <a:rPr lang="en-US" smtClean="0"/>
              <a:pPr/>
              <a:t>11/18/24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
        <p:nvSpPr>
          <p:cNvPr id="10" name="Title 9"/>
          <p:cNvSpPr>
            <a:spLocks noGrp="1"/>
          </p:cNvSpPr>
          <p:nvPr>
            <p:ph type="title"/>
          </p:nvPr>
        </p:nvSpPr>
        <p:spPr/>
        <p:txBody>
          <a:bodyPr/>
          <a:lstStyle/>
          <a:p>
            <a:r>
              <a:rPr lang="en-GB"/>
              <a:t>Click to edit Master title style</a:t>
            </a:r>
            <a:endParaRPr lang="en-US" dirty="0"/>
          </a:p>
        </p:txBody>
      </p:sp>
    </p:spTree>
    <p:extLst>
      <p:ext uri="{BB962C8B-B14F-4D97-AF65-F5344CB8AC3E}">
        <p14:creationId xmlns:p14="http://schemas.microsoft.com/office/powerpoint/2010/main" val="7380930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smtClean="0"/>
              <a:t>11/18/24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3447656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smtClean="0"/>
              <a:t>11/18/24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2506281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GB"/>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05C68B11-C5A8-448C-8CE9-B1A273C79CFC}" type="datetimeFigureOut">
              <a:rPr lang="en-US" smtClean="0"/>
              <a:t>11/18/24</a:t>
            </a:fld>
            <a:endParaRPr lang="en-US" dirty="0"/>
          </a:p>
        </p:txBody>
      </p:sp>
      <p:sp>
        <p:nvSpPr>
          <p:cNvPr id="6" name="Footer Placeholder 5"/>
          <p:cNvSpPr>
            <a:spLocks noGrp="1"/>
          </p:cNvSpPr>
          <p:nvPr>
            <p:ph type="ftr" sz="quarter" idx="11"/>
          </p:nvPr>
        </p:nvSpPr>
        <p:spPr>
          <a:xfrm>
            <a:off x="804672" y="6236208"/>
            <a:ext cx="5167503" cy="320040"/>
          </a:xfrm>
        </p:spPr>
        <p:txBody>
          <a:bodyPr/>
          <a:lstStyle>
            <a:lvl1pPr>
              <a:defRPr>
                <a:solidFill>
                  <a:srgbClr val="FFFFFF">
                    <a:alpha val="69804"/>
                  </a:srgbClr>
                </a:solidFill>
              </a:defRPr>
            </a:lvl1p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834327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GB"/>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tx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lvl1pPr>
              <a:defRPr>
                <a:solidFill>
                  <a:srgbClr val="FFFFFF">
                    <a:alpha val="90000"/>
                  </a:srgbClr>
                </a:solidFill>
                <a:effectLst>
                  <a:outerShdw blurRad="50800" dist="38100" dir="2700000" algn="tl" rotWithShape="0">
                    <a:prstClr val="black">
                      <a:alpha val="43000"/>
                    </a:prstClr>
                  </a:outerShdw>
                </a:effectLst>
              </a:defRPr>
            </a:lvl1pPr>
          </a:lstStyle>
          <a:p>
            <a:fld id="{C7616CA0-919D-4A49-9C8A-62FDFB3A5183}" type="datetimeFigureOut">
              <a:rPr lang="en-US" smtClean="0"/>
              <a:t>11/18/24</a:t>
            </a:fld>
            <a:endParaRPr lang="en-US" dirty="0"/>
          </a:p>
        </p:txBody>
      </p:sp>
      <p:sp>
        <p:nvSpPr>
          <p:cNvPr id="6" name="Footer Placeholder 5"/>
          <p:cNvSpPr>
            <a:spLocks noGrp="1"/>
          </p:cNvSpPr>
          <p:nvPr>
            <p:ph type="ftr" sz="quarter" idx="11"/>
          </p:nvPr>
        </p:nvSpPr>
        <p:spPr>
          <a:xfrm>
            <a:off x="808523" y="6236208"/>
            <a:ext cx="5103729" cy="320040"/>
          </a:xfrm>
        </p:spPr>
        <p:txBody>
          <a:bodyPr/>
          <a:lstStyle>
            <a:lvl1pPr>
              <a:defRPr>
                <a:solidFill>
                  <a:srgbClr val="FFFFFF">
                    <a:alpha val="70000"/>
                  </a:srgbClr>
                </a:solidFill>
              </a:defRPr>
            </a:lvl1p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smtClean="0"/>
              <a:t>‹#›</a:t>
            </a:fld>
            <a:endParaRPr lang="en-US" dirty="0"/>
          </a:p>
        </p:txBody>
      </p:sp>
    </p:spTree>
    <p:extLst>
      <p:ext uri="{BB962C8B-B14F-4D97-AF65-F5344CB8AC3E}">
        <p14:creationId xmlns:p14="http://schemas.microsoft.com/office/powerpoint/2010/main" val="25049356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31136" y="964692"/>
            <a:ext cx="7729728" cy="1188720"/>
          </a:xfrm>
          <a:prstGeom prst="rect">
            <a:avLst/>
          </a:prstGeom>
          <a:solidFill>
            <a:schemeClr val="bg1"/>
          </a:solidFill>
          <a:ln w="31750" cap="sq">
            <a:solidFill>
              <a:schemeClr val="tx1">
                <a:lumMod val="75000"/>
                <a:lumOff val="25000"/>
              </a:schemeClr>
            </a:solidFill>
            <a:miter lim="800000"/>
          </a:ln>
        </p:spPr>
        <p:txBody>
          <a:bodyPr vert="horz" lIns="182880" tIns="182880" rIns="182880" bIns="18288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90298CD5-6C1E-4009-B41F-6DF62E31D3BE}" type="datetimeFigureOut">
              <a:rPr lang="en-US" smtClean="0"/>
              <a:pPr/>
              <a:t>11/18/24</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13922184"/>
      </p:ext>
    </p:extLst>
  </p:cSld>
  <p:clrMap bg1="lt1" tx1="dk1" bg2="lt2" tx2="dk2" accent1="accent1" accent2="accent2" accent3="accent3" accent4="accent4" accent5="accent5" accent6="accent6" hlink="hlink" folHlink="folHlink"/>
  <p:sldLayoutIdLst>
    <p:sldLayoutId id="2147483711" r:id="rId1"/>
    <p:sldLayoutId id="2147483712" r:id="rId2"/>
    <p:sldLayoutId id="2147483713" r:id="rId3"/>
    <p:sldLayoutId id="2147483714" r:id="rId4"/>
    <p:sldLayoutId id="2147483715" r:id="rId5"/>
    <p:sldLayoutId id="2147483716" r:id="rId6"/>
    <p:sldLayoutId id="2147483717" r:id="rId7"/>
    <p:sldLayoutId id="2147483718" r:id="rId8"/>
    <p:sldLayoutId id="2147483719" r:id="rId9"/>
    <p:sldLayoutId id="2147483720" r:id="rId10"/>
    <p:sldLayoutId id="2147483721" r:id="rId11"/>
  </p:sldLayoutIdLst>
  <p:txStyles>
    <p:titleStyle>
      <a:lvl1pPr algn="ctr" defTabSz="914400" rtl="0" eaLnBrk="1" latinLnBrk="0" hangingPunct="1">
        <a:lnSpc>
          <a:spcPct val="90000"/>
        </a:lnSpc>
        <a:spcBef>
          <a:spcPct val="0"/>
        </a:spcBef>
        <a:buNone/>
        <a:defRPr sz="2800" kern="1200" cap="all" spc="200" baseline="0">
          <a:solidFill>
            <a:schemeClr val="tx1">
              <a:lumMod val="85000"/>
              <a:lumOff val="15000"/>
            </a:schemeClr>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hyperlink" Target="http://cms.library.uiuc.edu/export/ias/eu/Classes/EBSCOReview.pdf"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hyperlink" Target="https://el.piliapp.com/emoji/list/star/" TargetMode="External"/><Relationship Id="rId4" Type="http://schemas.openxmlformats.org/officeDocument/2006/relationships/hyperlink" Target="http://www.transparencyinternational.eu/wp-content/uploads/2015/04/Lobbying_web.pdf"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95040E2-4101-9741-88C4-752417EDCE15}"/>
              </a:ext>
            </a:extLst>
          </p:cNvPr>
          <p:cNvSpPr>
            <a:spLocks noGrp="1"/>
          </p:cNvSpPr>
          <p:nvPr>
            <p:ph type="ctrTitle"/>
          </p:nvPr>
        </p:nvSpPr>
        <p:spPr>
          <a:xfrm>
            <a:off x="208127" y="4602942"/>
            <a:ext cx="7486216" cy="1369595"/>
          </a:xfrm>
        </p:spPr>
        <p:txBody>
          <a:bodyPr wrap="square" numCol="1" anchorCtr="0" compatLnSpc="1">
            <a:prstTxWarp prst="textNoShape">
              <a:avLst/>
            </a:prstTxWarp>
            <a:normAutofit fontScale="90000"/>
          </a:bodyPr>
          <a:lstStyle/>
          <a:p>
            <a:br>
              <a:rPr lang="el-GR" sz="3600" dirty="0"/>
            </a:br>
            <a:br>
              <a:rPr lang="en-US" sz="3600" dirty="0"/>
            </a:br>
            <a:r>
              <a:rPr lang="el-GR" sz="3600" dirty="0" err="1"/>
              <a:t>Συμφεροντα</a:t>
            </a:r>
            <a:r>
              <a:rPr lang="el-GR" sz="3600" dirty="0"/>
              <a:t> και </a:t>
            </a:r>
            <a:r>
              <a:rPr lang="el-GR" sz="3600" dirty="0" err="1"/>
              <a:t>δικτυα</a:t>
            </a:r>
            <a:r>
              <a:rPr lang="el-GR" sz="3600" dirty="0"/>
              <a:t> πολιτικής στην ΕΕ</a:t>
            </a:r>
            <a:br>
              <a:rPr lang="en-GR" dirty="0"/>
            </a:br>
            <a:br>
              <a:rPr lang="en-GR" sz="3596" dirty="0"/>
            </a:br>
            <a:endParaRPr lang="en-GR" altLang="en-GR" sz="3625" dirty="0"/>
          </a:p>
        </p:txBody>
      </p:sp>
      <p:sp>
        <p:nvSpPr>
          <p:cNvPr id="4" name="Subtitle 3">
            <a:extLst>
              <a:ext uri="{FF2B5EF4-FFF2-40B4-BE49-F238E27FC236}">
                <a16:creationId xmlns:a16="http://schemas.microsoft.com/office/drawing/2014/main" id="{2CE9EAB1-D018-F940-BA9C-6232B59CF227}"/>
              </a:ext>
            </a:extLst>
          </p:cNvPr>
          <p:cNvSpPr>
            <a:spLocks noGrp="1"/>
          </p:cNvSpPr>
          <p:nvPr>
            <p:ph type="subTitle" idx="1"/>
          </p:nvPr>
        </p:nvSpPr>
        <p:spPr>
          <a:xfrm>
            <a:off x="7980636" y="4958288"/>
            <a:ext cx="2398234" cy="1461671"/>
          </a:xfrm>
        </p:spPr>
        <p:txBody>
          <a:bodyPr rtlCol="0">
            <a:normAutofit/>
          </a:bodyPr>
          <a:lstStyle/>
          <a:p>
            <a:pPr algn="r" defTabSz="913469">
              <a:defRPr/>
            </a:pPr>
            <a:r>
              <a:rPr lang="el-GR" sz="1631" b="1" i="1" dirty="0">
                <a:latin typeface="Times New Roman" panose="02020603050405020304" pitchFamily="18" charset="0"/>
                <a:cs typeface="Times New Roman" panose="02020603050405020304" pitchFamily="18" charset="0"/>
              </a:rPr>
              <a:t>ΠΜΣ ΔΕΔΠ 202</a:t>
            </a:r>
            <a:r>
              <a:rPr lang="en-US" sz="1631" b="1" i="1" dirty="0">
                <a:latin typeface="Times New Roman" panose="02020603050405020304" pitchFamily="18" charset="0"/>
                <a:cs typeface="Times New Roman" panose="02020603050405020304" pitchFamily="18" charset="0"/>
              </a:rPr>
              <a:t>4</a:t>
            </a:r>
            <a:r>
              <a:rPr lang="el-GR" sz="1631" b="1" i="1" dirty="0">
                <a:latin typeface="Times New Roman" panose="02020603050405020304" pitchFamily="18" charset="0"/>
                <a:cs typeface="Times New Roman" panose="02020603050405020304" pitchFamily="18" charset="0"/>
              </a:rPr>
              <a:t>-2</a:t>
            </a:r>
            <a:r>
              <a:rPr lang="en-US" sz="1631" b="1" i="1" dirty="0">
                <a:latin typeface="Times New Roman" panose="02020603050405020304" pitchFamily="18" charset="0"/>
                <a:cs typeface="Times New Roman" panose="02020603050405020304" pitchFamily="18" charset="0"/>
              </a:rPr>
              <a:t>5</a:t>
            </a:r>
            <a:r>
              <a:rPr lang="el-GR" sz="1631" i="1" dirty="0">
                <a:latin typeface="Times New Roman" panose="02020603050405020304" pitchFamily="18" charset="0"/>
                <a:cs typeface="Times New Roman" panose="02020603050405020304" pitchFamily="18" charset="0"/>
              </a:rPr>
              <a:t>	</a:t>
            </a:r>
            <a:r>
              <a:rPr lang="en-GR" sz="1631" i="1" dirty="0">
                <a:latin typeface="Times New Roman" panose="02020603050405020304" pitchFamily="18" charset="0"/>
                <a:cs typeface="Times New Roman" panose="02020603050405020304" pitchFamily="18" charset="0"/>
              </a:rPr>
              <a:t> </a:t>
            </a:r>
            <a:endParaRPr lang="en-US" sz="1631" i="1" dirty="0">
              <a:latin typeface="Times New Roman" panose="02020603050405020304" pitchFamily="18" charset="0"/>
              <a:cs typeface="Times New Roman" panose="02020603050405020304" pitchFamily="18" charset="0"/>
            </a:endParaRPr>
          </a:p>
          <a:p>
            <a:pPr algn="r" defTabSz="913469">
              <a:defRPr/>
            </a:pPr>
            <a:r>
              <a:rPr lang="el-GR" sz="1631" i="1" dirty="0" err="1">
                <a:latin typeface="Times New Roman" panose="02020603050405020304" pitchFamily="18" charset="0"/>
                <a:cs typeface="Times New Roman" panose="02020603050405020304" pitchFamily="18" charset="0"/>
              </a:rPr>
              <a:t>Φιλ</a:t>
            </a:r>
            <a:r>
              <a:rPr lang="en-GR" sz="1631" i="1" dirty="0">
                <a:latin typeface="Times New Roman" panose="02020603050405020304" pitchFamily="18" charset="0"/>
                <a:cs typeface="Times New Roman" panose="02020603050405020304" pitchFamily="18" charset="0"/>
              </a:rPr>
              <a:t>ί</a:t>
            </a:r>
            <a:r>
              <a:rPr lang="el-GR" sz="1631" i="1" dirty="0" err="1">
                <a:latin typeface="Times New Roman" panose="02020603050405020304" pitchFamily="18" charset="0"/>
                <a:cs typeface="Times New Roman" panose="02020603050405020304" pitchFamily="18" charset="0"/>
              </a:rPr>
              <a:t>ππα</a:t>
            </a:r>
            <a:r>
              <a:rPr lang="el-GR" sz="1631" i="1" dirty="0">
                <a:latin typeface="Times New Roman" panose="02020603050405020304" pitchFamily="18" charset="0"/>
                <a:cs typeface="Times New Roman" panose="02020603050405020304" pitchFamily="18" charset="0"/>
              </a:rPr>
              <a:t> </a:t>
            </a:r>
            <a:r>
              <a:rPr lang="el-GR" sz="1631" i="1" dirty="0" err="1">
                <a:latin typeface="Times New Roman" panose="02020603050405020304" pitchFamily="18" charset="0"/>
                <a:cs typeface="Times New Roman" panose="02020603050405020304" pitchFamily="18" charset="0"/>
              </a:rPr>
              <a:t>Χατζησταύρου</a:t>
            </a:r>
            <a:endParaRPr lang="el-GR" sz="1631" i="1" dirty="0">
              <a:latin typeface="Times New Roman" panose="02020603050405020304" pitchFamily="18" charset="0"/>
              <a:cs typeface="Times New Roman" panose="02020603050405020304" pitchFamily="18" charset="0"/>
            </a:endParaRPr>
          </a:p>
          <a:p>
            <a:pPr algn="r" defTabSz="913469">
              <a:defRPr/>
            </a:pPr>
            <a:r>
              <a:rPr lang="en-US" sz="1631" i="1" dirty="0" err="1">
                <a:latin typeface="Times New Roman" panose="02020603050405020304" pitchFamily="18" charset="0"/>
                <a:cs typeface="Times New Roman" panose="02020603050405020304" pitchFamily="18" charset="0"/>
              </a:rPr>
              <a:t>fchatzistav@pspa.uoa.gr</a:t>
            </a:r>
            <a:endParaRPr lang="en-GR" sz="1631" i="1" dirty="0">
              <a:latin typeface="Times New Roman" panose="02020603050405020304" pitchFamily="18" charset="0"/>
              <a:cs typeface="Times New Roman" panose="02020603050405020304" pitchFamily="18" charset="0"/>
            </a:endParaRPr>
          </a:p>
          <a:p>
            <a:pPr defTabSz="913469">
              <a:defRPr/>
            </a:pPr>
            <a:endParaRPr lang="en-GR" dirty="0"/>
          </a:p>
        </p:txBody>
      </p:sp>
      <p:sp>
        <p:nvSpPr>
          <p:cNvPr id="2" name="Slide Number Placeholder 1">
            <a:extLst>
              <a:ext uri="{FF2B5EF4-FFF2-40B4-BE49-F238E27FC236}">
                <a16:creationId xmlns:a16="http://schemas.microsoft.com/office/drawing/2014/main" id="{6CCF174C-5316-614F-A425-75E6ABA2FFE0}"/>
              </a:ext>
            </a:extLst>
          </p:cNvPr>
          <p:cNvSpPr>
            <a:spLocks noGrp="1"/>
          </p:cNvSpPr>
          <p:nvPr>
            <p:ph type="sldNum" sz="quarter" idx="12"/>
          </p:nvPr>
        </p:nvSpPr>
        <p:spPr/>
        <p:txBody>
          <a:bodyPr/>
          <a:lstStyle/>
          <a:p>
            <a:pPr algn="r">
              <a:lnSpc>
                <a:spcPct val="100000"/>
              </a:lnSpc>
            </a:pPr>
            <a:fld id="{B43BD4E8-C92D-47DC-A4E1-35B37531C4B8}" type="slidenum">
              <a:rPr lang="fr-FR" sz="1798" spc="-1">
                <a:solidFill>
                  <a:srgbClr val="B2B2B2"/>
                </a:solidFill>
                <a:latin typeface="Calibri"/>
              </a:rPr>
              <a:t>1</a:t>
            </a:fld>
            <a:endParaRPr lang="fr-FR" sz="1798" spc="-1">
              <a:latin typeface="Times New Roman"/>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CustomShape 1"/>
          <p:cNvSpPr/>
          <p:nvPr/>
        </p:nvSpPr>
        <p:spPr>
          <a:xfrm>
            <a:off x="1066680" y="396000"/>
            <a:ext cx="10057680" cy="6044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a:bodyPr>
          <a:lstStyle/>
          <a:p>
            <a:pPr>
              <a:lnSpc>
                <a:spcPct val="100000"/>
              </a:lnSpc>
            </a:pPr>
            <a:r>
              <a:rPr lang="fr-FR" sz="3200" b="1" strike="noStrike" spc="-1">
                <a:solidFill>
                  <a:srgbClr val="434342"/>
                </a:solidFill>
                <a:latin typeface="Georgia"/>
                <a:ea typeface="DejaVu Sans"/>
              </a:rPr>
              <a:t>Κάποια παραδείγματα...</a:t>
            </a:r>
            <a:endParaRPr lang="fr-FR" sz="3200" b="0" strike="noStrike" spc="-1">
              <a:latin typeface="Arial"/>
            </a:endParaRPr>
          </a:p>
        </p:txBody>
      </p:sp>
      <p:sp>
        <p:nvSpPr>
          <p:cNvPr id="80" name="CustomShape 2"/>
          <p:cNvSpPr/>
          <p:nvPr/>
        </p:nvSpPr>
        <p:spPr>
          <a:xfrm>
            <a:off x="10899720" y="2160"/>
            <a:ext cx="1015200" cy="3650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F0017C0D-AFBE-4F2D-A9D0-BBD6DE4B54DB}" type="slidenum">
              <a:rPr lang="fr-FR" sz="1800" b="0" strike="noStrike" spc="-1">
                <a:solidFill>
                  <a:srgbClr val="FFFFFF"/>
                </a:solidFill>
                <a:latin typeface="Georgia"/>
                <a:ea typeface="DejaVu Sans"/>
              </a:rPr>
              <a:t>10</a:t>
            </a:fld>
            <a:endParaRPr lang="fr-FR" sz="1800" b="0" strike="noStrike" spc="-1">
              <a:latin typeface="Arial"/>
            </a:endParaRPr>
          </a:p>
        </p:txBody>
      </p:sp>
      <p:sp>
        <p:nvSpPr>
          <p:cNvPr id="81" name="CustomShape 3"/>
          <p:cNvSpPr/>
          <p:nvPr/>
        </p:nvSpPr>
        <p:spPr>
          <a:xfrm>
            <a:off x="609480" y="1252080"/>
            <a:ext cx="10972080" cy="53218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85000" lnSpcReduction="20000"/>
          </a:bodyPr>
          <a:lstStyle/>
          <a:p>
            <a:pPr marL="365760" indent="-255240">
              <a:lnSpc>
                <a:spcPct val="100000"/>
              </a:lnSpc>
              <a:spcBef>
                <a:spcPts val="300"/>
              </a:spcBef>
              <a:buClr>
                <a:srgbClr val="08A1D9"/>
              </a:buClr>
              <a:buFont typeface="Georgia"/>
              <a:buChar char="•"/>
            </a:pPr>
            <a:r>
              <a:rPr lang="fr-FR" sz="2800" b="0" strike="noStrike" spc="-1">
                <a:solidFill>
                  <a:srgbClr val="000000"/>
                </a:solidFill>
                <a:latin typeface="Georgia"/>
                <a:ea typeface="DejaVu Sans"/>
              </a:rPr>
              <a:t> </a:t>
            </a:r>
            <a:r>
              <a:rPr lang="fr-FR" sz="2800" b="1" i="1" strike="noStrike" spc="-1">
                <a:solidFill>
                  <a:srgbClr val="000000"/>
                </a:solidFill>
                <a:latin typeface="Georgia"/>
                <a:ea typeface="DejaVu Sans"/>
              </a:rPr>
              <a:t>Transatlantic Business Dialogue /</a:t>
            </a:r>
            <a:r>
              <a:rPr lang="fr-FR" sz="2800" b="0" i="1" strike="noStrike" spc="-1">
                <a:solidFill>
                  <a:srgbClr val="000000"/>
                </a:solidFill>
                <a:latin typeface="Georgia"/>
                <a:ea typeface="DejaVu Sans"/>
              </a:rPr>
              <a:t>Διατλαντικός Διάλογος Επιχειρήσεων : χώρος όπου οι πολιτικοί και οι γραφειοκράτες συμβουλεύονται τις μεγάλες επιχειρήσεις.</a:t>
            </a:r>
            <a:endParaRPr lang="fr-FR" sz="2800" b="0" strike="noStrike" spc="-1">
              <a:latin typeface="Arial"/>
            </a:endParaRPr>
          </a:p>
          <a:p>
            <a:pPr marL="365760" indent="-255240">
              <a:lnSpc>
                <a:spcPct val="100000"/>
              </a:lnSpc>
              <a:spcBef>
                <a:spcPts val="300"/>
              </a:spcBef>
              <a:buClr>
                <a:srgbClr val="08A1D9"/>
              </a:buClr>
              <a:buFont typeface="Georgia"/>
              <a:buChar char="•"/>
            </a:pPr>
            <a:r>
              <a:rPr lang="fr-FR" sz="2800" b="1" strike="noStrike" spc="-1">
                <a:solidFill>
                  <a:srgbClr val="000000"/>
                </a:solidFill>
                <a:latin typeface="Georgia"/>
                <a:ea typeface="DejaVu Sans"/>
              </a:rPr>
              <a:t>European Platform against poverty and social exclusion</a:t>
            </a:r>
            <a:r>
              <a:rPr lang="fr-FR" sz="2800" b="0" strike="noStrike" spc="-1">
                <a:solidFill>
                  <a:srgbClr val="000000"/>
                </a:solidFill>
                <a:latin typeface="Georgia"/>
                <a:ea typeface="DejaVu Sans"/>
              </a:rPr>
              <a:t>/Ευρωπαϊκή πλατφόρμα για την καταπολέμηση της φτώχειας και του κοινωνικού αποκλεισμού (ευρωπαϊκή ομπρέλα δικτύων ΜΚΟ)</a:t>
            </a:r>
            <a:r>
              <a:rPr lang="fr-FR" sz="2800" b="1" strike="noStrike" spc="-1">
                <a:solidFill>
                  <a:srgbClr val="000000"/>
                </a:solidFill>
                <a:latin typeface="Georgia"/>
                <a:ea typeface="DejaVu Sans"/>
              </a:rPr>
              <a:t>: μια συντεχνιακή μορφή διαμεσολάβησης συμφερόντων </a:t>
            </a:r>
            <a:r>
              <a:rPr lang="fr-FR" sz="2800" b="0" strike="noStrike" spc="-1">
                <a:solidFill>
                  <a:srgbClr val="000000"/>
                </a:solidFill>
                <a:latin typeface="Georgia"/>
                <a:ea typeface="DejaVu Sans"/>
              </a:rPr>
              <a:t>(quasi-corporatist mode of interest intermediation). </a:t>
            </a:r>
            <a:endParaRPr lang="fr-FR" sz="2800" b="0" strike="noStrike" spc="-1">
              <a:latin typeface="Arial"/>
            </a:endParaRPr>
          </a:p>
          <a:p>
            <a:pPr marL="365760" indent="-255240">
              <a:lnSpc>
                <a:spcPct val="100000"/>
              </a:lnSpc>
              <a:spcBef>
                <a:spcPts val="300"/>
              </a:spcBef>
              <a:buClr>
                <a:srgbClr val="08A1D9"/>
              </a:buClr>
              <a:buFont typeface="Georgia"/>
              <a:buChar char="•"/>
            </a:pPr>
            <a:r>
              <a:rPr lang="fr-FR" sz="2800" b="0" strike="noStrike" spc="-1">
                <a:solidFill>
                  <a:srgbClr val="000000"/>
                </a:solidFill>
                <a:latin typeface="Georgia"/>
                <a:ea typeface="DejaVu Sans"/>
              </a:rPr>
              <a:t>Το </a:t>
            </a:r>
            <a:r>
              <a:rPr lang="fr-FR" sz="2800" b="1" strike="noStrike" spc="-1">
                <a:solidFill>
                  <a:srgbClr val="000000"/>
                </a:solidFill>
                <a:latin typeface="Georgia"/>
                <a:ea typeface="DejaVu Sans"/>
              </a:rPr>
              <a:t>ευρωπαϊκό σύστημα εμπορίας εκπομπών </a:t>
            </a:r>
            <a:r>
              <a:rPr lang="fr-FR" sz="2800" b="0" strike="noStrike" spc="-1">
                <a:solidFill>
                  <a:srgbClr val="000000"/>
                </a:solidFill>
                <a:latin typeface="Georgia"/>
                <a:ea typeface="DejaVu Sans"/>
              </a:rPr>
              <a:t>διαμορφώθηκε από ένα (ανεπίσημο) θεματικό δίκτυο πολιτικής (issue-specific policy network) το οποίο δημιούργησαν ορισμένα μέλη του προσωπικού της Γενικής Διεύθυνσης Περιβάλλοντος της Επιτροπής μαζί με άτομα-γνώστες του θέματος για την εμπορία εκπομπών, όπως εμπειρογνώμονες από εταιρείες συμβούλων,  από περιβαλλοντικές ΜΚΟ και από τον επιχειρηματικό χώρο.</a:t>
            </a:r>
            <a:endParaRPr lang="fr-FR" sz="2800" b="0" strike="noStrike" spc="-1">
              <a:latin typeface="Arial"/>
            </a:endParaRPr>
          </a:p>
          <a:p>
            <a:pPr marL="109800">
              <a:lnSpc>
                <a:spcPct val="100000"/>
              </a:lnSpc>
              <a:spcBef>
                <a:spcPts val="300"/>
              </a:spcBef>
            </a:pPr>
            <a:endParaRPr lang="fr-FR" sz="2800" b="0" strike="noStrike" spc="-1">
              <a:latin typeface="Arial"/>
            </a:endParaRPr>
          </a:p>
          <a:p>
            <a:pPr marL="365760" indent="-255240">
              <a:lnSpc>
                <a:spcPct val="100000"/>
              </a:lnSpc>
              <a:spcBef>
                <a:spcPts val="300"/>
              </a:spcBef>
              <a:buClr>
                <a:srgbClr val="08A1D9"/>
              </a:buClr>
              <a:buFont typeface="Wingdings" charset="2"/>
              <a:buChar char=""/>
            </a:pPr>
            <a:r>
              <a:rPr lang="fr-FR" sz="2800" b="1" strike="noStrike" spc="-1">
                <a:solidFill>
                  <a:srgbClr val="000000"/>
                </a:solidFill>
                <a:latin typeface="Georgia"/>
                <a:ea typeface="DejaVu Sans"/>
              </a:rPr>
              <a:t>Transparency register, Commission.</a:t>
            </a:r>
            <a:endParaRPr lang="fr-FR" sz="2800" b="0" strike="noStrike" spc="-1">
              <a:latin typeface="Arial"/>
            </a:endParaRPr>
          </a:p>
          <a:p>
            <a:pPr marL="365760" indent="-255240">
              <a:lnSpc>
                <a:spcPct val="100000"/>
              </a:lnSpc>
              <a:spcBef>
                <a:spcPts val="300"/>
              </a:spcBef>
              <a:buClr>
                <a:srgbClr val="08A1D9"/>
              </a:buClr>
              <a:buFont typeface="Wingdings" charset="2"/>
              <a:buChar char=""/>
            </a:pPr>
            <a:r>
              <a:rPr lang="fr-FR" sz="2800" b="1" strike="noStrike" spc="-1">
                <a:solidFill>
                  <a:srgbClr val="000000"/>
                </a:solidFill>
                <a:latin typeface="Georgia"/>
                <a:ea typeface="DejaVu Sans"/>
              </a:rPr>
              <a:t>http://corporateeurope.org/power-lobbies</a:t>
            </a:r>
            <a:endParaRPr lang="fr-FR" sz="2800" b="0" strike="noStrike" spc="-1">
              <a:latin typeface="Arial"/>
            </a:endParaRPr>
          </a:p>
          <a:p>
            <a:pPr>
              <a:lnSpc>
                <a:spcPct val="100000"/>
              </a:lnSpc>
              <a:spcBef>
                <a:spcPts val="300"/>
              </a:spcBef>
            </a:pPr>
            <a:endParaRPr lang="fr-FR" sz="28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CustomShape 1"/>
          <p:cNvSpPr/>
          <p:nvPr/>
        </p:nvSpPr>
        <p:spPr>
          <a:xfrm>
            <a:off x="609480" y="764640"/>
            <a:ext cx="10972080" cy="493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fontScale="70000" lnSpcReduction="20000"/>
          </a:bodyPr>
          <a:lstStyle/>
          <a:p>
            <a:pPr>
              <a:lnSpc>
                <a:spcPct val="100000"/>
              </a:lnSpc>
            </a:pPr>
            <a:r>
              <a:rPr lang="fr-FR" sz="2800" b="0" strike="noStrike" spc="-1" dirty="0" err="1">
                <a:solidFill>
                  <a:srgbClr val="434342"/>
                </a:solidFill>
                <a:latin typeface="Georgia"/>
                <a:ea typeface="DejaVu Sans"/>
              </a:rPr>
              <a:t>Η</a:t>
            </a:r>
            <a:r>
              <a:rPr lang="fr-FR" sz="2800" b="0" strike="noStrike" spc="-1" dirty="0">
                <a:solidFill>
                  <a:srgbClr val="434342"/>
                </a:solidFill>
                <a:latin typeface="Georgia"/>
                <a:ea typeface="DejaVu Sans"/>
              </a:rPr>
              <a:t> α</a:t>
            </a:r>
            <a:r>
              <a:rPr lang="fr-FR" sz="2800" b="0" strike="noStrike" spc="-1" dirty="0" err="1">
                <a:solidFill>
                  <a:srgbClr val="434342"/>
                </a:solidFill>
                <a:latin typeface="Georgia"/>
                <a:ea typeface="DejaVu Sans"/>
              </a:rPr>
              <a:t>νάλυση</a:t>
            </a:r>
            <a:r>
              <a:rPr lang="fr-FR" sz="2800" b="0" strike="noStrike" spc="-1" dirty="0">
                <a:solidFill>
                  <a:srgbClr val="434342"/>
                </a:solidFill>
                <a:latin typeface="Georgia"/>
                <a:ea typeface="DejaVu Sans"/>
              </a:rPr>
              <a:t> </a:t>
            </a:r>
            <a:r>
              <a:rPr lang="fr-FR" sz="2800" b="0" strike="noStrike" spc="-1" dirty="0" err="1">
                <a:solidFill>
                  <a:srgbClr val="434342"/>
                </a:solidFill>
                <a:latin typeface="Georgia"/>
                <a:ea typeface="DejaVu Sans"/>
              </a:rPr>
              <a:t>των</a:t>
            </a:r>
            <a:r>
              <a:rPr lang="fr-FR" sz="2800" b="0" strike="noStrike" spc="-1" dirty="0">
                <a:solidFill>
                  <a:srgbClr val="434342"/>
                </a:solidFill>
                <a:latin typeface="Georgia"/>
                <a:ea typeface="DejaVu Sans"/>
              </a:rPr>
              <a:t> </a:t>
            </a:r>
            <a:r>
              <a:rPr lang="fr-FR" sz="2800" b="0" strike="noStrike" spc="-1" dirty="0" err="1">
                <a:solidFill>
                  <a:srgbClr val="434342"/>
                </a:solidFill>
                <a:latin typeface="Georgia"/>
                <a:ea typeface="DejaVu Sans"/>
              </a:rPr>
              <a:t>δικτύων</a:t>
            </a:r>
            <a:r>
              <a:rPr lang="fr-FR" sz="2800" b="0" strike="noStrike" spc="-1" dirty="0">
                <a:solidFill>
                  <a:srgbClr val="434342"/>
                </a:solidFill>
                <a:latin typeface="Georgia"/>
                <a:ea typeface="DejaVu Sans"/>
              </a:rPr>
              <a:t> π</a:t>
            </a:r>
            <a:r>
              <a:rPr lang="fr-FR" sz="2800" b="0" strike="noStrike" spc="-1" dirty="0" err="1">
                <a:solidFill>
                  <a:srgbClr val="434342"/>
                </a:solidFill>
                <a:latin typeface="Georgia"/>
                <a:ea typeface="DejaVu Sans"/>
              </a:rPr>
              <a:t>ολιτικής</a:t>
            </a:r>
            <a:r>
              <a:rPr lang="fr-FR" sz="2800" b="0" strike="noStrike" spc="-1" dirty="0">
                <a:solidFill>
                  <a:srgbClr val="434342"/>
                </a:solidFill>
                <a:latin typeface="Georgia"/>
                <a:ea typeface="DejaVu Sans"/>
              </a:rPr>
              <a:t> </a:t>
            </a:r>
            <a:r>
              <a:rPr lang="fr-FR" sz="2800" b="0" strike="noStrike" spc="-1" dirty="0" err="1">
                <a:solidFill>
                  <a:srgbClr val="434342"/>
                </a:solidFill>
                <a:latin typeface="Georgia"/>
                <a:ea typeface="DejaVu Sans"/>
              </a:rPr>
              <a:t>στη</a:t>
            </a:r>
            <a:r>
              <a:rPr lang="fr-FR" sz="2800" b="0" strike="noStrike" spc="-1" dirty="0">
                <a:solidFill>
                  <a:srgbClr val="434342"/>
                </a:solidFill>
                <a:latin typeface="Georgia"/>
                <a:ea typeface="DejaVu Sans"/>
              </a:rPr>
              <a:t> </a:t>
            </a:r>
            <a:r>
              <a:rPr lang="fr-FR" sz="2800" b="0" strike="noStrike" spc="-1" dirty="0" err="1">
                <a:solidFill>
                  <a:srgbClr val="434342"/>
                </a:solidFill>
                <a:latin typeface="Georgia"/>
                <a:ea typeface="DejaVu Sans"/>
              </a:rPr>
              <a:t>θεωρί</a:t>
            </a:r>
            <a:r>
              <a:rPr lang="fr-FR" sz="2800" b="0" strike="noStrike" spc="-1" dirty="0">
                <a:solidFill>
                  <a:srgbClr val="434342"/>
                </a:solidFill>
                <a:latin typeface="Georgia"/>
                <a:ea typeface="DejaVu Sans"/>
              </a:rPr>
              <a:t>α</a:t>
            </a:r>
            <a:r>
              <a:rPr lang="el-GR" sz="2800" b="0" strike="noStrike" spc="-1" dirty="0">
                <a:solidFill>
                  <a:srgbClr val="434342"/>
                </a:solidFill>
                <a:latin typeface="Georgia"/>
                <a:ea typeface="DejaVu Sans"/>
              </a:rPr>
              <a:t> σε σχέση με τις ιδιωτικές ομάδες συμφερόντων</a:t>
            </a:r>
            <a:endParaRPr lang="fr-FR" sz="2800" b="0" strike="noStrike" spc="-1" dirty="0">
              <a:latin typeface="Arial"/>
            </a:endParaRPr>
          </a:p>
        </p:txBody>
      </p:sp>
      <p:sp>
        <p:nvSpPr>
          <p:cNvPr id="83" name="CustomShape 2"/>
          <p:cNvSpPr/>
          <p:nvPr/>
        </p:nvSpPr>
        <p:spPr>
          <a:xfrm>
            <a:off x="609480" y="1334160"/>
            <a:ext cx="10972080" cy="5239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77500" lnSpcReduction="20000"/>
          </a:bodyPr>
          <a:lstStyle/>
          <a:p>
            <a:pPr marL="365760" indent="-255240">
              <a:lnSpc>
                <a:spcPct val="100000"/>
              </a:lnSpc>
              <a:spcBef>
                <a:spcPts val="300"/>
              </a:spcBef>
              <a:buClr>
                <a:srgbClr val="08A1D9"/>
              </a:buClr>
              <a:buFont typeface="Wingdings" charset="2"/>
              <a:buChar char=""/>
            </a:pPr>
            <a:r>
              <a:rPr lang="fr-FR" sz="2800" b="0" strike="noStrike" spc="-1" dirty="0" err="1">
                <a:solidFill>
                  <a:srgbClr val="000000"/>
                </a:solidFill>
                <a:latin typeface="Georgia"/>
                <a:ea typeface="DejaVu Sans"/>
              </a:rPr>
              <a:t>Ο</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όρος</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των</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δικτύων</a:t>
            </a:r>
            <a:r>
              <a:rPr lang="fr-FR" sz="2800" b="0" strike="noStrike" spc="-1" dirty="0">
                <a:solidFill>
                  <a:srgbClr val="000000"/>
                </a:solidFill>
                <a:latin typeface="Georgia"/>
                <a:ea typeface="DejaVu Sans"/>
              </a:rPr>
              <a:t> π</a:t>
            </a:r>
            <a:r>
              <a:rPr lang="fr-FR" sz="2800" b="0" strike="noStrike" spc="-1" dirty="0" err="1">
                <a:solidFill>
                  <a:srgbClr val="000000"/>
                </a:solidFill>
                <a:latin typeface="Georgia"/>
                <a:ea typeface="DejaVu Sans"/>
              </a:rPr>
              <a:t>ολιτικής</a:t>
            </a:r>
            <a:r>
              <a:rPr lang="fr-FR" sz="2800" b="0" strike="noStrike" spc="-1" dirty="0">
                <a:solidFill>
                  <a:srgbClr val="000000"/>
                </a:solidFill>
                <a:latin typeface="Georgia"/>
                <a:ea typeface="DejaVu Sans"/>
              </a:rPr>
              <a:t> : </a:t>
            </a:r>
            <a:r>
              <a:rPr lang="fr-FR" sz="2800" b="0" strike="noStrike" spc="-1" dirty="0" err="1">
                <a:solidFill>
                  <a:srgbClr val="000000"/>
                </a:solidFill>
                <a:latin typeface="Georgia"/>
                <a:ea typeface="DejaVu Sans"/>
              </a:rPr>
              <a:t>έν</a:t>
            </a:r>
            <a:r>
              <a:rPr lang="fr-FR" sz="2800" b="0" strike="noStrike" spc="-1" dirty="0">
                <a:solidFill>
                  <a:srgbClr val="000000"/>
                </a:solidFill>
                <a:latin typeface="Georgia"/>
                <a:ea typeface="DejaVu Sans"/>
              </a:rPr>
              <a:t>α </a:t>
            </a:r>
            <a:r>
              <a:rPr lang="fr-FR" sz="2800" b="0" strike="noStrike" spc="-1" dirty="0" err="1">
                <a:solidFill>
                  <a:srgbClr val="000000"/>
                </a:solidFill>
                <a:latin typeface="Georgia"/>
                <a:ea typeface="DejaVu Sans"/>
              </a:rPr>
              <a:t>σύνολο</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σχετικά</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στ</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θερών</a:t>
            </a:r>
            <a:r>
              <a:rPr lang="fr-FR" sz="2800" b="0" strike="noStrike" spc="-1" dirty="0">
                <a:solidFill>
                  <a:srgbClr val="000000"/>
                </a:solidFill>
                <a:latin typeface="Georgia"/>
                <a:ea typeface="DejaVu Sans"/>
              </a:rPr>
              <a:t>, </a:t>
            </a:r>
            <a:r>
              <a:rPr lang="fr-FR" sz="2800" b="1" strike="noStrike" spc="-1" dirty="0" err="1">
                <a:solidFill>
                  <a:srgbClr val="000000"/>
                </a:solidFill>
                <a:latin typeface="Georgia"/>
                <a:ea typeface="DejaVu Sans"/>
              </a:rPr>
              <a:t>μη</a:t>
            </a:r>
            <a:r>
              <a:rPr lang="fr-FR" sz="2800" b="1" strike="noStrike" spc="-1" dirty="0">
                <a:solidFill>
                  <a:srgbClr val="000000"/>
                </a:solidFill>
                <a:latin typeface="Georgia"/>
                <a:ea typeface="DejaVu Sans"/>
              </a:rPr>
              <a:t> </a:t>
            </a:r>
            <a:r>
              <a:rPr lang="fr-FR" sz="2800" b="1" strike="noStrike" spc="-1" dirty="0" err="1">
                <a:solidFill>
                  <a:srgbClr val="000000"/>
                </a:solidFill>
                <a:latin typeface="Georgia"/>
                <a:ea typeface="DejaVu Sans"/>
              </a:rPr>
              <a:t>ιερ</a:t>
            </a:r>
            <a:r>
              <a:rPr lang="fr-FR" sz="2800" b="1" strike="noStrike" spc="-1" dirty="0">
                <a:solidFill>
                  <a:srgbClr val="000000"/>
                </a:solidFill>
                <a:latin typeface="Georgia"/>
                <a:ea typeface="DejaVu Sans"/>
              </a:rPr>
              <a:t>α</a:t>
            </a:r>
            <a:r>
              <a:rPr lang="fr-FR" sz="2800" b="1" strike="noStrike" spc="-1" dirty="0" err="1">
                <a:solidFill>
                  <a:srgbClr val="000000"/>
                </a:solidFill>
                <a:latin typeface="Georgia"/>
                <a:ea typeface="DejaVu Sans"/>
              </a:rPr>
              <a:t>ρχικών</a:t>
            </a:r>
            <a:r>
              <a:rPr lang="fr-FR" sz="2800" b="1" strike="noStrike" spc="-1" dirty="0">
                <a:solidFill>
                  <a:srgbClr val="000000"/>
                </a:solidFill>
                <a:latin typeface="Georgia"/>
                <a:ea typeface="DejaVu Sans"/>
              </a:rPr>
              <a:t> α</a:t>
            </a:r>
            <a:r>
              <a:rPr lang="fr-FR" sz="2800" b="1" strike="noStrike" spc="-1" dirty="0" err="1">
                <a:solidFill>
                  <a:srgbClr val="000000"/>
                </a:solidFill>
                <a:latin typeface="Georgia"/>
                <a:ea typeface="DejaVu Sans"/>
              </a:rPr>
              <a:t>λλά</a:t>
            </a:r>
            <a:r>
              <a:rPr lang="fr-FR" sz="2800" b="1" strike="noStrike" spc="-1" dirty="0">
                <a:solidFill>
                  <a:srgbClr val="000000"/>
                </a:solidFill>
                <a:latin typeface="Georgia"/>
                <a:ea typeface="DejaVu Sans"/>
              </a:rPr>
              <a:t> α</a:t>
            </a:r>
            <a:r>
              <a:rPr lang="fr-FR" sz="2800" b="1" strike="noStrike" spc="-1" dirty="0" err="1">
                <a:solidFill>
                  <a:srgbClr val="000000"/>
                </a:solidFill>
                <a:latin typeface="Georgia"/>
                <a:ea typeface="DejaVu Sans"/>
              </a:rPr>
              <a:t>λληλοεξ</a:t>
            </a:r>
            <a:r>
              <a:rPr lang="fr-FR" sz="2800" b="1" strike="noStrike" spc="-1" dirty="0">
                <a:solidFill>
                  <a:srgbClr val="000000"/>
                </a:solidFill>
                <a:latin typeface="Georgia"/>
                <a:ea typeface="DejaVu Sans"/>
              </a:rPr>
              <a:t>α</a:t>
            </a:r>
            <a:r>
              <a:rPr lang="fr-FR" sz="2800" b="1" strike="noStrike" spc="-1" dirty="0" err="1">
                <a:solidFill>
                  <a:srgbClr val="000000"/>
                </a:solidFill>
                <a:latin typeface="Georgia"/>
                <a:ea typeface="DejaVu Sans"/>
              </a:rPr>
              <a:t>ρτώμενων</a:t>
            </a:r>
            <a:r>
              <a:rPr lang="fr-FR" sz="2800" b="1" strike="noStrike" spc="-1" dirty="0">
                <a:solidFill>
                  <a:srgbClr val="000000"/>
                </a:solidFill>
                <a:latin typeface="Georgia"/>
                <a:ea typeface="DejaVu Sans"/>
              </a:rPr>
              <a:t> </a:t>
            </a:r>
            <a:r>
              <a:rPr lang="fr-FR" sz="2800" b="1" strike="noStrike" spc="-1" dirty="0" err="1">
                <a:solidFill>
                  <a:srgbClr val="000000"/>
                </a:solidFill>
                <a:latin typeface="Georgia"/>
                <a:ea typeface="DejaVu Sans"/>
              </a:rPr>
              <a:t>σχέσεων</a:t>
            </a:r>
            <a:r>
              <a:rPr lang="fr-FR" sz="2800" b="1"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ό</a:t>
            </a:r>
            <a:r>
              <a:rPr lang="fr-FR" sz="2800" b="0" strike="noStrike" spc="-1" dirty="0">
                <a:solidFill>
                  <a:srgbClr val="000000"/>
                </a:solidFill>
                <a:latin typeface="Georgia"/>
                <a:ea typeface="DejaVu Sans"/>
              </a:rPr>
              <a:t>π</a:t>
            </a:r>
            <a:r>
              <a:rPr lang="fr-FR" sz="2800" b="0" strike="noStrike" spc="-1" dirty="0" err="1">
                <a:solidFill>
                  <a:srgbClr val="000000"/>
                </a:solidFill>
                <a:latin typeface="Georgia"/>
                <a:ea typeface="DejaVu Sans"/>
              </a:rPr>
              <a:t>ου</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συνδέοντ</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ι</a:t>
            </a:r>
            <a:r>
              <a:rPr lang="fr-FR" sz="2800" b="0" strike="noStrike" spc="-1" dirty="0">
                <a:solidFill>
                  <a:srgbClr val="000000"/>
                </a:solidFill>
                <a:latin typeface="Georgia"/>
                <a:ea typeface="DejaVu Sans"/>
              </a:rPr>
              <a:t> π</a:t>
            </a:r>
            <a:r>
              <a:rPr lang="fr-FR" sz="2800" b="0" strike="noStrike" spc="-1" dirty="0" err="1">
                <a:solidFill>
                  <a:srgbClr val="000000"/>
                </a:solidFill>
                <a:latin typeface="Georgia"/>
                <a:ea typeface="DejaVu Sans"/>
              </a:rPr>
              <a:t>οικίλοι</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δρώντες</a:t>
            </a:r>
            <a:r>
              <a:rPr lang="fr-FR" sz="2800" b="0" strike="noStrike" spc="-1" dirty="0">
                <a:solidFill>
                  <a:srgbClr val="000000"/>
                </a:solidFill>
                <a:latin typeface="Georgia"/>
                <a:ea typeface="DejaVu Sans"/>
              </a:rPr>
              <a:t> π</a:t>
            </a:r>
            <a:r>
              <a:rPr lang="fr-FR" sz="2800" b="0" strike="noStrike" spc="-1" dirty="0" err="1">
                <a:solidFill>
                  <a:srgbClr val="000000"/>
                </a:solidFill>
                <a:latin typeface="Georgia"/>
                <a:ea typeface="DejaVu Sans"/>
              </a:rPr>
              <a:t>ου</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μοιράζοντ</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ι</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κοινά</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συμφέροντ</a:t>
            </a:r>
            <a:r>
              <a:rPr lang="fr-FR" sz="2800" b="0" strike="noStrike" spc="-1" dirty="0">
                <a:solidFill>
                  <a:srgbClr val="000000"/>
                </a:solidFill>
                <a:latin typeface="Georgia"/>
                <a:ea typeface="DejaVu Sans"/>
              </a:rPr>
              <a:t>α </a:t>
            </a:r>
            <a:r>
              <a:rPr lang="fr-FR" sz="2800" b="0" strike="noStrike" spc="-1" dirty="0" err="1">
                <a:solidFill>
                  <a:srgbClr val="000000"/>
                </a:solidFill>
                <a:latin typeface="Georgia"/>
                <a:ea typeface="DejaVu Sans"/>
              </a:rPr>
              <a:t>σε</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σχέση</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με</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μι</a:t>
            </a:r>
            <a:r>
              <a:rPr lang="fr-FR" sz="2800" b="0" strike="noStrike" spc="-1" dirty="0">
                <a:solidFill>
                  <a:srgbClr val="000000"/>
                </a:solidFill>
                <a:latin typeface="Georgia"/>
                <a:ea typeface="DejaVu Sans"/>
              </a:rPr>
              <a:t>α π</a:t>
            </a:r>
            <a:r>
              <a:rPr lang="fr-FR" sz="2800" b="0" strike="noStrike" spc="-1" dirty="0" err="1">
                <a:solidFill>
                  <a:srgbClr val="000000"/>
                </a:solidFill>
                <a:latin typeface="Georgia"/>
                <a:ea typeface="DejaVu Sans"/>
              </a:rPr>
              <a:t>ολιτική</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κ</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ι</a:t>
            </a:r>
            <a:r>
              <a:rPr lang="fr-FR" sz="2800" b="0" strike="noStrike" spc="-1" dirty="0">
                <a:solidFill>
                  <a:srgbClr val="000000"/>
                </a:solidFill>
                <a:latin typeface="Georgia"/>
                <a:ea typeface="DejaVu Sans"/>
              </a:rPr>
              <a:t> π</a:t>
            </a:r>
            <a:r>
              <a:rPr lang="fr-FR" sz="2800" b="0" strike="noStrike" spc="-1" dirty="0" err="1">
                <a:solidFill>
                  <a:srgbClr val="000000"/>
                </a:solidFill>
                <a:latin typeface="Georgia"/>
                <a:ea typeface="DejaVu Sans"/>
              </a:rPr>
              <a:t>ου</a:t>
            </a:r>
            <a:r>
              <a:rPr lang="fr-FR" sz="2800" b="0" strike="noStrike" spc="-1" dirty="0">
                <a:solidFill>
                  <a:srgbClr val="000000"/>
                </a:solidFill>
                <a:latin typeface="Georgia"/>
                <a:ea typeface="DejaVu Sans"/>
              </a:rPr>
              <a:t> </a:t>
            </a:r>
            <a:r>
              <a:rPr lang="fr-FR" sz="2800" b="1" strike="noStrike" spc="-1" dirty="0">
                <a:solidFill>
                  <a:srgbClr val="000000"/>
                </a:solidFill>
                <a:latin typeface="Georgia"/>
                <a:ea typeface="DejaVu Sans"/>
              </a:rPr>
              <a:t>α</a:t>
            </a:r>
            <a:r>
              <a:rPr lang="fr-FR" sz="2800" b="1" strike="noStrike" spc="-1" dirty="0" err="1">
                <a:solidFill>
                  <a:srgbClr val="000000"/>
                </a:solidFill>
                <a:latin typeface="Georgia"/>
                <a:ea typeface="DejaVu Sans"/>
              </a:rPr>
              <a:t>ντ</a:t>
            </a:r>
            <a:r>
              <a:rPr lang="fr-FR" sz="2800" b="1" strike="noStrike" spc="-1" dirty="0">
                <a:solidFill>
                  <a:srgbClr val="000000"/>
                </a:solidFill>
                <a:latin typeface="Georgia"/>
                <a:ea typeface="DejaVu Sans"/>
              </a:rPr>
              <a:t>α</a:t>
            </a:r>
            <a:r>
              <a:rPr lang="fr-FR" sz="2800" b="1" strike="noStrike" spc="-1" dirty="0" err="1">
                <a:solidFill>
                  <a:srgbClr val="000000"/>
                </a:solidFill>
                <a:latin typeface="Georgia"/>
                <a:ea typeface="DejaVu Sans"/>
              </a:rPr>
              <a:t>λλάσσουν</a:t>
            </a:r>
            <a:r>
              <a:rPr lang="fr-FR" sz="2800" b="1" strike="noStrike" spc="-1" dirty="0">
                <a:solidFill>
                  <a:srgbClr val="000000"/>
                </a:solidFill>
                <a:latin typeface="Georgia"/>
                <a:ea typeface="DejaVu Sans"/>
              </a:rPr>
              <a:t> π</a:t>
            </a:r>
            <a:r>
              <a:rPr lang="fr-FR" sz="2800" b="1" strike="noStrike" spc="-1" dirty="0" err="1">
                <a:solidFill>
                  <a:srgbClr val="000000"/>
                </a:solidFill>
                <a:latin typeface="Georgia"/>
                <a:ea typeface="DejaVu Sans"/>
              </a:rPr>
              <a:t>όρους</a:t>
            </a:r>
            <a:r>
              <a:rPr lang="fr-FR" sz="2800" b="1"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γι</a:t>
            </a:r>
            <a:r>
              <a:rPr lang="fr-FR" sz="2800" b="0" strike="noStrike" spc="-1" dirty="0">
                <a:solidFill>
                  <a:srgbClr val="000000"/>
                </a:solidFill>
                <a:latin typeface="Georgia"/>
                <a:ea typeface="DejaVu Sans"/>
              </a:rPr>
              <a:t>α </a:t>
            </a:r>
            <a:r>
              <a:rPr lang="fr-FR" sz="2800" b="0" strike="noStrike" spc="-1" dirty="0" err="1">
                <a:solidFill>
                  <a:srgbClr val="000000"/>
                </a:solidFill>
                <a:latin typeface="Georgia"/>
                <a:ea typeface="DejaVu Sans"/>
              </a:rPr>
              <a:t>ν</a:t>
            </a:r>
            <a:r>
              <a:rPr lang="fr-FR" sz="2800" b="0" strike="noStrike" spc="-1" dirty="0">
                <a:solidFill>
                  <a:srgbClr val="000000"/>
                </a:solidFill>
                <a:latin typeface="Georgia"/>
                <a:ea typeface="DejaVu Sans"/>
              </a:rPr>
              <a:t>α </a:t>
            </a:r>
            <a:r>
              <a:rPr lang="fr-FR" sz="2800" b="0" strike="noStrike" spc="-1" dirty="0" err="1">
                <a:solidFill>
                  <a:srgbClr val="000000"/>
                </a:solidFill>
                <a:latin typeface="Georgia"/>
                <a:ea typeface="DejaVu Sans"/>
              </a:rPr>
              <a:t>τ</a:t>
            </a:r>
            <a:r>
              <a:rPr lang="fr-FR" sz="2800" b="0" strike="noStrike" spc="-1" dirty="0">
                <a:solidFill>
                  <a:srgbClr val="000000"/>
                </a:solidFill>
                <a:latin typeface="Georgia"/>
                <a:ea typeface="DejaVu Sans"/>
              </a:rPr>
              <a:t>α π</a:t>
            </a:r>
            <a:r>
              <a:rPr lang="fr-FR" sz="2800" b="0" strike="noStrike" spc="-1" dirty="0" err="1">
                <a:solidFill>
                  <a:srgbClr val="000000"/>
                </a:solidFill>
                <a:latin typeface="Georgia"/>
                <a:ea typeface="DejaVu Sans"/>
              </a:rPr>
              <a:t>ροωθήσουν</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μέσω</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της</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συνεργ</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σί</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ς</a:t>
            </a:r>
            <a:r>
              <a:rPr lang="fr-FR" sz="2800" b="0" strike="noStrike" spc="-1" dirty="0">
                <a:solidFill>
                  <a:srgbClr val="000000"/>
                </a:solidFill>
                <a:latin typeface="Georgia"/>
                <a:ea typeface="DejaVu Sans"/>
              </a:rPr>
              <a:t> (Börzel:1997). </a:t>
            </a:r>
            <a:endParaRPr lang="fr-FR" sz="2800" b="0" strike="noStrike" spc="-1" dirty="0">
              <a:latin typeface="Arial"/>
            </a:endParaRPr>
          </a:p>
          <a:p>
            <a:pPr marL="365760" indent="-255240">
              <a:lnSpc>
                <a:spcPct val="100000"/>
              </a:lnSpc>
              <a:spcBef>
                <a:spcPts val="300"/>
              </a:spcBef>
              <a:buClr>
                <a:srgbClr val="08A1D9"/>
              </a:buClr>
              <a:buFont typeface="Wingdings" charset="2"/>
              <a:buChar char=""/>
            </a:pP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Το</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μοντέλο</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δίνει</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έμφ</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ση</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στην</a:t>
            </a:r>
            <a:r>
              <a:rPr lang="fr-FR" sz="2800" b="0" strike="noStrike" spc="-1" dirty="0">
                <a:solidFill>
                  <a:srgbClr val="000000"/>
                </a:solidFill>
                <a:latin typeface="Georgia"/>
                <a:ea typeface="DejaVu Sans"/>
              </a:rPr>
              <a:t> </a:t>
            </a:r>
            <a:r>
              <a:rPr lang="fr-FR" sz="2800" b="1" strike="noStrike" spc="-1" dirty="0">
                <a:solidFill>
                  <a:srgbClr val="000000"/>
                </a:solidFill>
                <a:latin typeface="Georgia"/>
                <a:ea typeface="DejaVu Sans"/>
              </a:rPr>
              <a:t>α</a:t>
            </a:r>
            <a:r>
              <a:rPr lang="fr-FR" sz="2800" b="1" strike="noStrike" spc="-1" dirty="0" err="1">
                <a:solidFill>
                  <a:srgbClr val="000000"/>
                </a:solidFill>
                <a:latin typeface="Georgia"/>
                <a:ea typeface="DejaVu Sans"/>
              </a:rPr>
              <a:t>λληλεξάρτηση</a:t>
            </a:r>
            <a:r>
              <a:rPr lang="fr-FR" sz="2800" b="1" strike="noStrike" spc="-1" dirty="0">
                <a:solidFill>
                  <a:srgbClr val="000000"/>
                </a:solidFill>
                <a:latin typeface="Georgia"/>
                <a:ea typeface="DejaVu Sans"/>
              </a:rPr>
              <a:t> </a:t>
            </a:r>
            <a:r>
              <a:rPr lang="el-GR" sz="2800" b="1" strike="noStrike" spc="-1" dirty="0">
                <a:solidFill>
                  <a:srgbClr val="000000"/>
                </a:solidFill>
                <a:latin typeface="Georgia"/>
                <a:ea typeface="DejaVu Sans"/>
              </a:rPr>
              <a:t>δημόσιου</a:t>
            </a:r>
            <a:r>
              <a:rPr lang="fr-FR" sz="2800" b="1" strike="noStrike" spc="-1" dirty="0">
                <a:solidFill>
                  <a:srgbClr val="000000"/>
                </a:solidFill>
                <a:latin typeface="Georgia"/>
                <a:ea typeface="DejaVu Sans"/>
              </a:rPr>
              <a:t> </a:t>
            </a:r>
            <a:r>
              <a:rPr lang="fr-FR" sz="2800" b="1" strike="noStrike" spc="-1" dirty="0" err="1">
                <a:solidFill>
                  <a:srgbClr val="000000"/>
                </a:solidFill>
                <a:latin typeface="Georgia"/>
                <a:ea typeface="DejaVu Sans"/>
              </a:rPr>
              <a:t>κ</a:t>
            </a:r>
            <a:r>
              <a:rPr lang="fr-FR" sz="2800" b="1" strike="noStrike" spc="-1" dirty="0">
                <a:solidFill>
                  <a:srgbClr val="000000"/>
                </a:solidFill>
                <a:latin typeface="Georgia"/>
                <a:ea typeface="DejaVu Sans"/>
              </a:rPr>
              <a:t>α</a:t>
            </a:r>
            <a:r>
              <a:rPr lang="fr-FR" sz="2800" b="1" strike="noStrike" spc="-1" dirty="0" err="1">
                <a:solidFill>
                  <a:srgbClr val="000000"/>
                </a:solidFill>
                <a:latin typeface="Georgia"/>
                <a:ea typeface="DejaVu Sans"/>
              </a:rPr>
              <a:t>ι</a:t>
            </a:r>
            <a:r>
              <a:rPr lang="fr-FR" sz="2800" b="1" strike="noStrike" spc="-1" dirty="0">
                <a:solidFill>
                  <a:srgbClr val="000000"/>
                </a:solidFill>
                <a:latin typeface="Georgia"/>
                <a:ea typeface="DejaVu Sans"/>
              </a:rPr>
              <a:t> </a:t>
            </a:r>
            <a:r>
              <a:rPr lang="fr-FR" sz="2800" b="1" strike="noStrike" spc="-1" dirty="0" err="1">
                <a:solidFill>
                  <a:srgbClr val="000000"/>
                </a:solidFill>
                <a:latin typeface="Georgia"/>
                <a:ea typeface="DejaVu Sans"/>
              </a:rPr>
              <a:t>ιδιωτικού</a:t>
            </a:r>
            <a:r>
              <a:rPr lang="fr-FR" sz="2800" b="1" strike="noStrike" spc="-1" dirty="0">
                <a:solidFill>
                  <a:srgbClr val="000000"/>
                </a:solidFill>
                <a:latin typeface="Georgia"/>
                <a:ea typeface="DejaVu Sans"/>
              </a:rPr>
              <a:t> </a:t>
            </a:r>
            <a:r>
              <a:rPr lang="fr-FR" sz="2800" b="1" strike="noStrike" spc="-1" dirty="0" err="1">
                <a:solidFill>
                  <a:srgbClr val="000000"/>
                </a:solidFill>
                <a:latin typeface="Georgia"/>
                <a:ea typeface="DejaVu Sans"/>
              </a:rPr>
              <a:t>τομέ</a:t>
            </a:r>
            <a:r>
              <a:rPr lang="fr-FR" sz="2800" b="1" strike="noStrike" spc="-1" dirty="0">
                <a:solidFill>
                  <a:srgbClr val="000000"/>
                </a:solidFill>
                <a:latin typeface="Georgia"/>
                <a:ea typeface="DejaVu Sans"/>
              </a:rPr>
              <a:t>α</a:t>
            </a:r>
            <a:r>
              <a:rPr lang="fr-FR" sz="2800" b="0" strike="noStrike" spc="-1" dirty="0">
                <a:solidFill>
                  <a:srgbClr val="000000"/>
                </a:solidFill>
                <a:latin typeface="Georgia"/>
                <a:ea typeface="DejaVu Sans"/>
              </a:rPr>
              <a:t>. </a:t>
            </a:r>
            <a:r>
              <a:rPr lang="fr-FR" sz="2800" b="0" u="sng" strike="noStrike" spc="-1" dirty="0" err="1">
                <a:solidFill>
                  <a:srgbClr val="000000"/>
                </a:solidFill>
                <a:latin typeface="Georgia"/>
                <a:ea typeface="DejaVu Sans"/>
              </a:rPr>
              <a:t>Οι</a:t>
            </a:r>
            <a:r>
              <a:rPr lang="fr-FR" sz="2800" b="0" u="sng" strike="noStrike" spc="-1" dirty="0">
                <a:solidFill>
                  <a:srgbClr val="000000"/>
                </a:solidFill>
                <a:latin typeface="Georgia"/>
                <a:ea typeface="DejaVu Sans"/>
              </a:rPr>
              <a:t> </a:t>
            </a:r>
            <a:r>
              <a:rPr lang="fr-FR" sz="2800" b="0" u="sng" strike="noStrike" spc="-1" dirty="0" err="1">
                <a:solidFill>
                  <a:srgbClr val="000000"/>
                </a:solidFill>
                <a:latin typeface="Georgia"/>
                <a:ea typeface="DejaVu Sans"/>
              </a:rPr>
              <a:t>ιερ</a:t>
            </a:r>
            <a:r>
              <a:rPr lang="fr-FR" sz="2800" b="0" u="sng" strike="noStrike" spc="-1" dirty="0">
                <a:solidFill>
                  <a:srgbClr val="000000"/>
                </a:solidFill>
                <a:latin typeface="Georgia"/>
                <a:ea typeface="DejaVu Sans"/>
              </a:rPr>
              <a:t>α</a:t>
            </a:r>
            <a:r>
              <a:rPr lang="fr-FR" sz="2800" b="0" u="sng" strike="noStrike" spc="-1" dirty="0" err="1">
                <a:solidFill>
                  <a:srgbClr val="000000"/>
                </a:solidFill>
                <a:latin typeface="Georgia"/>
                <a:ea typeface="DejaVu Sans"/>
              </a:rPr>
              <a:t>ρχικές</a:t>
            </a:r>
            <a:r>
              <a:rPr lang="fr-FR" sz="2800" b="0" u="sng" strike="noStrike" spc="-1" dirty="0">
                <a:solidFill>
                  <a:srgbClr val="000000"/>
                </a:solidFill>
                <a:latin typeface="Georgia"/>
                <a:ea typeface="DejaVu Sans"/>
              </a:rPr>
              <a:t> </a:t>
            </a:r>
            <a:r>
              <a:rPr lang="fr-FR" sz="2800" b="0" u="sng" strike="noStrike" spc="-1" dirty="0" err="1">
                <a:solidFill>
                  <a:srgbClr val="000000"/>
                </a:solidFill>
                <a:latin typeface="Georgia"/>
                <a:ea typeface="DejaVu Sans"/>
              </a:rPr>
              <a:t>δομές</a:t>
            </a:r>
            <a:r>
              <a:rPr lang="fr-FR" sz="2800" b="0" u="sng" strike="noStrike" spc="-1" dirty="0">
                <a:solidFill>
                  <a:srgbClr val="000000"/>
                </a:solidFill>
                <a:latin typeface="Georgia"/>
                <a:ea typeface="DejaVu Sans"/>
              </a:rPr>
              <a:t> </a:t>
            </a:r>
            <a:r>
              <a:rPr lang="fr-FR" sz="2800" b="0" u="sng" strike="noStrike" spc="-1" dirty="0" err="1">
                <a:solidFill>
                  <a:srgbClr val="000000"/>
                </a:solidFill>
                <a:latin typeface="Georgia"/>
                <a:ea typeface="DejaVu Sans"/>
              </a:rPr>
              <a:t>δεν</a:t>
            </a:r>
            <a:r>
              <a:rPr lang="fr-FR" sz="2800" b="0" u="sng" strike="noStrike" spc="-1" dirty="0">
                <a:solidFill>
                  <a:srgbClr val="000000"/>
                </a:solidFill>
                <a:latin typeface="Georgia"/>
                <a:ea typeface="DejaVu Sans"/>
              </a:rPr>
              <a:t> </a:t>
            </a:r>
            <a:r>
              <a:rPr lang="fr-FR" sz="2800" b="0" u="sng" strike="noStrike" spc="-1" dirty="0" err="1">
                <a:solidFill>
                  <a:srgbClr val="000000"/>
                </a:solidFill>
                <a:latin typeface="Georgia"/>
                <a:ea typeface="DejaVu Sans"/>
              </a:rPr>
              <a:t>μ</a:t>
            </a:r>
            <a:r>
              <a:rPr lang="fr-FR" sz="2800" b="0" u="sng" strike="noStrike" spc="-1" dirty="0">
                <a:solidFill>
                  <a:srgbClr val="000000"/>
                </a:solidFill>
                <a:latin typeface="Georgia"/>
                <a:ea typeface="DejaVu Sans"/>
              </a:rPr>
              <a:t>π</a:t>
            </a:r>
            <a:r>
              <a:rPr lang="fr-FR" sz="2800" b="0" u="sng" strike="noStrike" spc="-1" dirty="0" err="1">
                <a:solidFill>
                  <a:srgbClr val="000000"/>
                </a:solidFill>
                <a:latin typeface="Georgia"/>
                <a:ea typeface="DejaVu Sans"/>
              </a:rPr>
              <a:t>ορούν</a:t>
            </a:r>
            <a:r>
              <a:rPr lang="fr-FR" sz="2800" b="0" u="sng" strike="noStrike" spc="-1" dirty="0">
                <a:solidFill>
                  <a:srgbClr val="000000"/>
                </a:solidFill>
                <a:latin typeface="Georgia"/>
                <a:ea typeface="DejaVu Sans"/>
              </a:rPr>
              <a:t> </a:t>
            </a:r>
            <a:r>
              <a:rPr lang="fr-FR" sz="2800" b="0" u="sng" strike="noStrike" spc="-1" dirty="0" err="1">
                <a:solidFill>
                  <a:srgbClr val="000000"/>
                </a:solidFill>
                <a:latin typeface="Georgia"/>
                <a:ea typeface="DejaVu Sans"/>
              </a:rPr>
              <a:t>ν</a:t>
            </a:r>
            <a:r>
              <a:rPr lang="fr-FR" sz="2800" b="0" u="sng" strike="noStrike" spc="-1" dirty="0">
                <a:solidFill>
                  <a:srgbClr val="000000"/>
                </a:solidFill>
                <a:latin typeface="Georgia"/>
                <a:ea typeface="DejaVu Sans"/>
              </a:rPr>
              <a:t>α απα</a:t>
            </a:r>
            <a:r>
              <a:rPr lang="fr-FR" sz="2800" b="0" u="sng" strike="noStrike" spc="-1" dirty="0" err="1">
                <a:solidFill>
                  <a:srgbClr val="000000"/>
                </a:solidFill>
                <a:latin typeface="Georgia"/>
                <a:ea typeface="DejaVu Sans"/>
              </a:rPr>
              <a:t>ντήσουν</a:t>
            </a:r>
            <a:r>
              <a:rPr lang="fr-FR" sz="2800" b="0" u="sng" strike="noStrike" spc="-1" dirty="0">
                <a:solidFill>
                  <a:srgbClr val="000000"/>
                </a:solidFill>
                <a:latin typeface="Georgia"/>
                <a:ea typeface="DejaVu Sans"/>
              </a:rPr>
              <a:t> </a:t>
            </a:r>
            <a:r>
              <a:rPr lang="fr-FR" sz="2800" b="0" u="sng" strike="noStrike" spc="-1" dirty="0" err="1">
                <a:solidFill>
                  <a:srgbClr val="000000"/>
                </a:solidFill>
                <a:latin typeface="Georgia"/>
                <a:ea typeface="DejaVu Sans"/>
              </a:rPr>
              <a:t>στ</a:t>
            </a:r>
            <a:r>
              <a:rPr lang="fr-FR" sz="2800" b="0" u="sng" strike="noStrike" spc="-1" dirty="0">
                <a:solidFill>
                  <a:srgbClr val="000000"/>
                </a:solidFill>
                <a:latin typeface="Georgia"/>
                <a:ea typeface="DejaVu Sans"/>
              </a:rPr>
              <a:t>α π</a:t>
            </a:r>
            <a:r>
              <a:rPr lang="fr-FR" sz="2800" b="0" u="sng" strike="noStrike" spc="-1" dirty="0" err="1">
                <a:solidFill>
                  <a:srgbClr val="000000"/>
                </a:solidFill>
                <a:latin typeface="Georgia"/>
                <a:ea typeface="DejaVu Sans"/>
              </a:rPr>
              <a:t>ρο</a:t>
            </a:r>
            <a:r>
              <a:rPr lang="fr-FR" sz="2800" b="0" u="sng" strike="noStrike" spc="-1" dirty="0">
                <a:solidFill>
                  <a:srgbClr val="000000"/>
                </a:solidFill>
                <a:latin typeface="Georgia"/>
                <a:ea typeface="DejaVu Sans"/>
              </a:rPr>
              <a:t>β</a:t>
            </a:r>
            <a:r>
              <a:rPr lang="fr-FR" sz="2800" b="0" u="sng" strike="noStrike" spc="-1" dirty="0" err="1">
                <a:solidFill>
                  <a:srgbClr val="000000"/>
                </a:solidFill>
                <a:latin typeface="Georgia"/>
                <a:ea typeface="DejaVu Sans"/>
              </a:rPr>
              <a:t>λήμ</a:t>
            </a:r>
            <a:r>
              <a:rPr lang="fr-FR" sz="2800" b="0" u="sng" strike="noStrike" spc="-1" dirty="0">
                <a:solidFill>
                  <a:srgbClr val="000000"/>
                </a:solidFill>
                <a:latin typeface="Georgia"/>
                <a:ea typeface="DejaVu Sans"/>
              </a:rPr>
              <a:t>α</a:t>
            </a:r>
            <a:r>
              <a:rPr lang="fr-FR" sz="2800" b="0" u="sng" strike="noStrike" spc="-1" dirty="0" err="1">
                <a:solidFill>
                  <a:srgbClr val="000000"/>
                </a:solidFill>
                <a:latin typeface="Georgia"/>
                <a:ea typeface="DejaVu Sans"/>
              </a:rPr>
              <a:t>τ</a:t>
            </a:r>
            <a:r>
              <a:rPr lang="fr-FR" sz="2800" b="0" u="sng" strike="noStrike" spc="-1" dirty="0">
                <a:solidFill>
                  <a:srgbClr val="000000"/>
                </a:solidFill>
                <a:latin typeface="Georgia"/>
                <a:ea typeface="DejaVu Sans"/>
              </a:rPr>
              <a:t>α </a:t>
            </a:r>
            <a:r>
              <a:rPr lang="fr-FR" sz="2800" b="0" u="sng" strike="noStrike" spc="-1" dirty="0" err="1">
                <a:solidFill>
                  <a:srgbClr val="000000"/>
                </a:solidFill>
                <a:latin typeface="Georgia"/>
                <a:ea typeface="DejaVu Sans"/>
              </a:rPr>
              <a:t>ισότητ</a:t>
            </a:r>
            <a:r>
              <a:rPr lang="fr-FR" sz="2800" b="0" u="sng" strike="noStrike" spc="-1" dirty="0">
                <a:solidFill>
                  <a:srgbClr val="000000"/>
                </a:solidFill>
                <a:latin typeface="Georgia"/>
                <a:ea typeface="DejaVu Sans"/>
              </a:rPr>
              <a:t>α</a:t>
            </a:r>
            <a:r>
              <a:rPr lang="fr-FR" sz="2800" b="0" u="sng" strike="noStrike" spc="-1" dirty="0" err="1">
                <a:solidFill>
                  <a:srgbClr val="000000"/>
                </a:solidFill>
                <a:latin typeface="Georgia"/>
                <a:ea typeface="DejaVu Sans"/>
              </a:rPr>
              <a:t>ς</a:t>
            </a:r>
            <a:r>
              <a:rPr lang="fr-FR" sz="2800" b="0" u="sng" strike="noStrike" spc="-1" dirty="0">
                <a:solidFill>
                  <a:srgbClr val="000000"/>
                </a:solidFill>
                <a:latin typeface="Georgia"/>
                <a:ea typeface="DejaVu Sans"/>
              </a:rPr>
              <a:t>, απ</a:t>
            </a:r>
            <a:r>
              <a:rPr lang="fr-FR" sz="2800" b="0" u="sng" strike="noStrike" spc="-1" dirty="0" err="1">
                <a:solidFill>
                  <a:srgbClr val="000000"/>
                </a:solidFill>
                <a:latin typeface="Georgia"/>
                <a:ea typeface="DejaVu Sans"/>
              </a:rPr>
              <a:t>οτελεσμ</a:t>
            </a:r>
            <a:r>
              <a:rPr lang="fr-FR" sz="2800" b="0" u="sng" strike="noStrike" spc="-1" dirty="0">
                <a:solidFill>
                  <a:srgbClr val="000000"/>
                </a:solidFill>
                <a:latin typeface="Georgia"/>
                <a:ea typeface="DejaVu Sans"/>
              </a:rPr>
              <a:t>α</a:t>
            </a:r>
            <a:r>
              <a:rPr lang="fr-FR" sz="2800" b="0" u="sng" strike="noStrike" spc="-1" dirty="0" err="1">
                <a:solidFill>
                  <a:srgbClr val="000000"/>
                </a:solidFill>
                <a:latin typeface="Georgia"/>
                <a:ea typeface="DejaVu Sans"/>
              </a:rPr>
              <a:t>τικότητ</a:t>
            </a:r>
            <a:r>
              <a:rPr lang="fr-FR" sz="2800" b="0" u="sng" strike="noStrike" spc="-1" dirty="0">
                <a:solidFill>
                  <a:srgbClr val="000000"/>
                </a:solidFill>
                <a:latin typeface="Georgia"/>
                <a:ea typeface="DejaVu Sans"/>
              </a:rPr>
              <a:t>α</a:t>
            </a:r>
            <a:r>
              <a:rPr lang="fr-FR" sz="2800" b="0" u="sng" strike="noStrike" spc="-1" dirty="0" err="1">
                <a:solidFill>
                  <a:srgbClr val="000000"/>
                </a:solidFill>
                <a:latin typeface="Georgia"/>
                <a:ea typeface="DejaVu Sans"/>
              </a:rPr>
              <a:t>ς</a:t>
            </a:r>
            <a:r>
              <a:rPr lang="fr-FR" sz="2800" b="0" u="sng" strike="noStrike" spc="-1" dirty="0">
                <a:solidFill>
                  <a:srgbClr val="000000"/>
                </a:solidFill>
                <a:latin typeface="Georgia"/>
                <a:ea typeface="DejaVu Sans"/>
              </a:rPr>
              <a:t> </a:t>
            </a:r>
            <a:r>
              <a:rPr lang="fr-FR" sz="2800" b="0" u="sng" strike="noStrike" spc="-1" dirty="0" err="1">
                <a:solidFill>
                  <a:srgbClr val="000000"/>
                </a:solidFill>
                <a:latin typeface="Georgia"/>
                <a:ea typeface="DejaVu Sans"/>
              </a:rPr>
              <a:t>κ</a:t>
            </a:r>
            <a:r>
              <a:rPr lang="fr-FR" sz="2800" b="0" u="sng" strike="noStrike" spc="-1" dirty="0">
                <a:solidFill>
                  <a:srgbClr val="000000"/>
                </a:solidFill>
                <a:latin typeface="Georgia"/>
                <a:ea typeface="DejaVu Sans"/>
              </a:rPr>
              <a:t>α</a:t>
            </a:r>
            <a:r>
              <a:rPr lang="fr-FR" sz="2800" b="0" u="sng" strike="noStrike" spc="-1" dirty="0" err="1">
                <a:solidFill>
                  <a:srgbClr val="000000"/>
                </a:solidFill>
                <a:latin typeface="Georgia"/>
                <a:ea typeface="DejaVu Sans"/>
              </a:rPr>
              <a:t>ι</a:t>
            </a:r>
            <a:r>
              <a:rPr lang="fr-FR" sz="2800" b="0" u="sng" strike="noStrike" spc="-1" dirty="0">
                <a:solidFill>
                  <a:srgbClr val="000000"/>
                </a:solidFill>
                <a:latin typeface="Georgia"/>
                <a:ea typeface="DejaVu Sans"/>
              </a:rPr>
              <a:t> απ</a:t>
            </a:r>
            <a:r>
              <a:rPr lang="fr-FR" sz="2800" b="0" u="sng" strike="noStrike" spc="-1" dirty="0" err="1">
                <a:solidFill>
                  <a:srgbClr val="000000"/>
                </a:solidFill>
                <a:latin typeface="Georgia"/>
                <a:ea typeface="DejaVu Sans"/>
              </a:rPr>
              <a:t>οτυχιών</a:t>
            </a:r>
            <a:r>
              <a:rPr lang="fr-FR" sz="2800" b="0" u="sng" strike="noStrike" spc="-1" dirty="0">
                <a:solidFill>
                  <a:srgbClr val="000000"/>
                </a:solidFill>
                <a:latin typeface="Georgia"/>
                <a:ea typeface="DejaVu Sans"/>
              </a:rPr>
              <a:t> </a:t>
            </a:r>
            <a:r>
              <a:rPr lang="fr-FR" sz="2800" b="0" u="sng" strike="noStrike" spc="-1" dirty="0" err="1">
                <a:solidFill>
                  <a:srgbClr val="000000"/>
                </a:solidFill>
                <a:latin typeface="Georgia"/>
                <a:ea typeface="DejaVu Sans"/>
              </a:rPr>
              <a:t>της</a:t>
            </a:r>
            <a:r>
              <a:rPr lang="fr-FR" sz="2800" b="0" u="sng" strike="noStrike" spc="-1" dirty="0">
                <a:solidFill>
                  <a:srgbClr val="000000"/>
                </a:solidFill>
                <a:latin typeface="Georgia"/>
                <a:ea typeface="DejaVu Sans"/>
              </a:rPr>
              <a:t> α</a:t>
            </a:r>
            <a:r>
              <a:rPr lang="fr-FR" sz="2800" b="0" u="sng" strike="noStrike" spc="-1" dirty="0" err="1">
                <a:solidFill>
                  <a:srgbClr val="000000"/>
                </a:solidFill>
                <a:latin typeface="Georgia"/>
                <a:ea typeface="DejaVu Sans"/>
              </a:rPr>
              <a:t>γοράς</a:t>
            </a:r>
            <a:r>
              <a:rPr lang="fr-FR" sz="2800" b="0" strike="noStrike" spc="-1" dirty="0">
                <a:solidFill>
                  <a:srgbClr val="000000"/>
                </a:solidFill>
                <a:latin typeface="Georgia"/>
                <a:ea typeface="DejaVu Sans"/>
              </a:rPr>
              <a:t>.</a:t>
            </a:r>
            <a:endParaRPr lang="fr-FR" sz="2800" b="0" strike="noStrike" spc="-1" dirty="0">
              <a:latin typeface="Arial"/>
            </a:endParaRPr>
          </a:p>
          <a:p>
            <a:pPr marL="365760" indent="-255240">
              <a:lnSpc>
                <a:spcPct val="100000"/>
              </a:lnSpc>
              <a:spcBef>
                <a:spcPts val="300"/>
              </a:spcBef>
              <a:buClr>
                <a:srgbClr val="08A1D9"/>
              </a:buClr>
              <a:buFont typeface="Wingdings" charset="2"/>
              <a:buChar char=""/>
            </a:pP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Δυν</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μική</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δράση</a:t>
            </a:r>
            <a:r>
              <a:rPr lang="fr-FR" sz="2800" b="0" strike="noStrike" spc="-1" dirty="0">
                <a:solidFill>
                  <a:srgbClr val="000000"/>
                </a:solidFill>
                <a:latin typeface="Georgia"/>
                <a:ea typeface="DejaVu Sans"/>
              </a:rPr>
              <a:t>, </a:t>
            </a:r>
            <a:r>
              <a:rPr lang="fr-FR" sz="2800" b="1" strike="noStrike" spc="-1" dirty="0" err="1">
                <a:solidFill>
                  <a:srgbClr val="000000"/>
                </a:solidFill>
                <a:latin typeface="Georgia"/>
                <a:ea typeface="DejaVu Sans"/>
              </a:rPr>
              <a:t>γνώση</a:t>
            </a:r>
            <a:r>
              <a:rPr lang="fr-FR" sz="2800" b="1" strike="noStrike" spc="-1" dirty="0">
                <a:solidFill>
                  <a:srgbClr val="000000"/>
                </a:solidFill>
                <a:latin typeface="Georgia"/>
                <a:ea typeface="DejaVu Sans"/>
              </a:rPr>
              <a:t> </a:t>
            </a:r>
            <a:r>
              <a:rPr lang="fr-FR" sz="2800" b="1" strike="noStrike" spc="-1" dirty="0" err="1">
                <a:solidFill>
                  <a:srgbClr val="000000"/>
                </a:solidFill>
                <a:latin typeface="Georgia"/>
                <a:ea typeface="DejaVu Sans"/>
              </a:rPr>
              <a:t>των</a:t>
            </a:r>
            <a:r>
              <a:rPr lang="fr-FR" sz="2800" b="1" strike="noStrike" spc="-1" dirty="0">
                <a:solidFill>
                  <a:srgbClr val="000000"/>
                </a:solidFill>
                <a:latin typeface="Georgia"/>
                <a:ea typeface="DejaVu Sans"/>
              </a:rPr>
              <a:t> π</a:t>
            </a:r>
            <a:r>
              <a:rPr lang="fr-FR" sz="2800" b="1" strike="noStrike" spc="-1" dirty="0" err="1">
                <a:solidFill>
                  <a:srgbClr val="000000"/>
                </a:solidFill>
                <a:latin typeface="Georgia"/>
                <a:ea typeface="DejaVu Sans"/>
              </a:rPr>
              <a:t>ρο</a:t>
            </a:r>
            <a:r>
              <a:rPr lang="fr-FR" sz="2800" b="1" strike="noStrike" spc="-1" dirty="0">
                <a:solidFill>
                  <a:srgbClr val="000000"/>
                </a:solidFill>
                <a:latin typeface="Georgia"/>
                <a:ea typeface="DejaVu Sans"/>
              </a:rPr>
              <a:t>β</a:t>
            </a:r>
            <a:r>
              <a:rPr lang="fr-FR" sz="2800" b="1" strike="noStrike" spc="-1" dirty="0" err="1">
                <a:solidFill>
                  <a:srgbClr val="000000"/>
                </a:solidFill>
                <a:latin typeface="Georgia"/>
                <a:ea typeface="DejaVu Sans"/>
              </a:rPr>
              <a:t>λημάτων</a:t>
            </a:r>
            <a:r>
              <a:rPr lang="fr-FR" sz="2800" b="1" strike="noStrike" spc="-1" dirty="0">
                <a:solidFill>
                  <a:srgbClr val="000000"/>
                </a:solidFill>
                <a:latin typeface="Georgia"/>
                <a:ea typeface="DejaVu Sans"/>
              </a:rPr>
              <a:t> </a:t>
            </a:r>
            <a:r>
              <a:rPr lang="fr-FR" sz="2800" b="1" strike="noStrike" spc="-1" dirty="0" err="1">
                <a:solidFill>
                  <a:srgbClr val="000000"/>
                </a:solidFill>
                <a:latin typeface="Georgia"/>
                <a:ea typeface="DejaVu Sans"/>
              </a:rPr>
              <a:t>κ</a:t>
            </a:r>
            <a:r>
              <a:rPr lang="fr-FR" sz="2800" b="1" strike="noStrike" spc="-1" dirty="0">
                <a:solidFill>
                  <a:srgbClr val="000000"/>
                </a:solidFill>
                <a:latin typeface="Georgia"/>
                <a:ea typeface="DejaVu Sans"/>
              </a:rPr>
              <a:t>α</a:t>
            </a:r>
            <a:r>
              <a:rPr lang="fr-FR" sz="2800" b="1" strike="noStrike" spc="-1" dirty="0" err="1">
                <a:solidFill>
                  <a:srgbClr val="000000"/>
                </a:solidFill>
                <a:latin typeface="Georgia"/>
                <a:ea typeface="DejaVu Sans"/>
              </a:rPr>
              <a:t>ι</a:t>
            </a:r>
            <a:r>
              <a:rPr lang="fr-FR" sz="2800" b="1" strike="noStrike" spc="-1" dirty="0">
                <a:solidFill>
                  <a:srgbClr val="000000"/>
                </a:solidFill>
                <a:latin typeface="Georgia"/>
                <a:ea typeface="DejaVu Sans"/>
              </a:rPr>
              <a:t> </a:t>
            </a:r>
            <a:r>
              <a:rPr lang="fr-FR" sz="2800" b="1" strike="noStrike" spc="-1" dirty="0" err="1">
                <a:solidFill>
                  <a:srgbClr val="000000"/>
                </a:solidFill>
                <a:latin typeface="Georgia"/>
                <a:ea typeface="DejaVu Sans"/>
              </a:rPr>
              <a:t>των</a:t>
            </a:r>
            <a:r>
              <a:rPr lang="fr-FR" sz="2800" b="1" strike="noStrike" spc="-1" dirty="0">
                <a:solidFill>
                  <a:srgbClr val="000000"/>
                </a:solidFill>
                <a:latin typeface="Georgia"/>
                <a:ea typeface="DejaVu Sans"/>
              </a:rPr>
              <a:t> </a:t>
            </a:r>
            <a:r>
              <a:rPr lang="fr-FR" sz="2800" b="1" strike="noStrike" spc="-1" dirty="0" err="1">
                <a:solidFill>
                  <a:srgbClr val="000000"/>
                </a:solidFill>
                <a:latin typeface="Georgia"/>
                <a:ea typeface="DejaVu Sans"/>
              </a:rPr>
              <a:t>λύσεων</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υ</a:t>
            </a:r>
            <a:r>
              <a:rPr lang="fr-FR" sz="2800" b="0" strike="noStrike" spc="-1" dirty="0">
                <a:solidFill>
                  <a:srgbClr val="000000"/>
                </a:solidFill>
                <a:latin typeface="Georgia"/>
                <a:ea typeface="DejaVu Sans"/>
              </a:rPr>
              <a:t>π</a:t>
            </a:r>
            <a:r>
              <a:rPr lang="fr-FR" sz="2800" b="0" strike="noStrike" spc="-1" dirty="0" err="1">
                <a:solidFill>
                  <a:srgbClr val="000000"/>
                </a:solidFill>
                <a:latin typeface="Georgia"/>
                <a:ea typeface="DejaVu Sans"/>
              </a:rPr>
              <a:t>οδοχείς</a:t>
            </a:r>
            <a:r>
              <a:rPr lang="fr-FR" sz="2800" b="0" strike="noStrike" spc="-1" dirty="0">
                <a:solidFill>
                  <a:srgbClr val="000000"/>
                </a:solidFill>
                <a:latin typeface="Georgia"/>
                <a:ea typeface="DejaVu Sans"/>
              </a:rPr>
              <a:t> π</a:t>
            </a:r>
            <a:r>
              <a:rPr lang="fr-FR" sz="2800" b="0" strike="noStrike" spc="-1" dirty="0" err="1">
                <a:solidFill>
                  <a:srgbClr val="000000"/>
                </a:solidFill>
                <a:latin typeface="Georgia"/>
                <a:ea typeface="DejaVu Sans"/>
              </a:rPr>
              <a:t>ληροφορί</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ς</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σχετικά</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με</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τον</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τομέ</a:t>
            </a:r>
            <a:r>
              <a:rPr lang="fr-FR" sz="2800" b="0" strike="noStrike" spc="-1" dirty="0">
                <a:solidFill>
                  <a:srgbClr val="000000"/>
                </a:solidFill>
                <a:latin typeface="Georgia"/>
                <a:ea typeface="DejaVu Sans"/>
              </a:rPr>
              <a:t>α π</a:t>
            </a:r>
            <a:r>
              <a:rPr lang="fr-FR" sz="2800" b="0" strike="noStrike" spc="-1" dirty="0" err="1">
                <a:solidFill>
                  <a:srgbClr val="000000"/>
                </a:solidFill>
                <a:latin typeface="Georgia"/>
                <a:ea typeface="DejaVu Sans"/>
              </a:rPr>
              <a:t>ολιτικής</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κ</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ι</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τους</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εμ</a:t>
            </a:r>
            <a:r>
              <a:rPr lang="fr-FR" sz="2800" b="0" strike="noStrike" spc="-1" dirty="0">
                <a:solidFill>
                  <a:srgbClr val="000000"/>
                </a:solidFill>
                <a:latin typeface="Georgia"/>
                <a:ea typeface="DejaVu Sans"/>
              </a:rPr>
              <a:t>π</a:t>
            </a:r>
            <a:r>
              <a:rPr lang="fr-FR" sz="2800" b="0" strike="noStrike" spc="-1" dirty="0" err="1">
                <a:solidFill>
                  <a:srgbClr val="000000"/>
                </a:solidFill>
                <a:latin typeface="Georgia"/>
                <a:ea typeface="DejaVu Sans"/>
              </a:rPr>
              <a:t>λεκόμενους</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δρώντες</a:t>
            </a:r>
            <a:r>
              <a:rPr lang="fr-FR" sz="2800" b="0" strike="noStrike" spc="-1" dirty="0">
                <a:solidFill>
                  <a:srgbClr val="000000"/>
                </a:solidFill>
                <a:latin typeface="Georgia"/>
                <a:ea typeface="DejaVu Sans"/>
              </a:rPr>
              <a:t>, </a:t>
            </a:r>
            <a:r>
              <a:rPr lang="fr-FR" sz="2800" b="1" strike="noStrike" spc="-1" dirty="0" err="1">
                <a:solidFill>
                  <a:srgbClr val="000000"/>
                </a:solidFill>
                <a:latin typeface="Georgia"/>
                <a:ea typeface="DejaVu Sans"/>
              </a:rPr>
              <a:t>φορείς</a:t>
            </a:r>
            <a:r>
              <a:rPr lang="fr-FR" sz="2800" b="1" strike="noStrike" spc="-1" dirty="0">
                <a:solidFill>
                  <a:srgbClr val="000000"/>
                </a:solidFill>
                <a:latin typeface="Georgia"/>
                <a:ea typeface="DejaVu Sans"/>
              </a:rPr>
              <a:t> </a:t>
            </a:r>
            <a:r>
              <a:rPr lang="fr-FR" sz="2800" b="1" strike="noStrike" spc="-1" dirty="0" err="1">
                <a:solidFill>
                  <a:srgbClr val="000000"/>
                </a:solidFill>
                <a:latin typeface="Georgia"/>
                <a:ea typeface="DejaVu Sans"/>
              </a:rPr>
              <a:t>συν</a:t>
            </a:r>
            <a:r>
              <a:rPr lang="fr-FR" sz="2800" b="1" strike="noStrike" spc="-1" dirty="0">
                <a:solidFill>
                  <a:srgbClr val="000000"/>
                </a:solidFill>
                <a:latin typeface="Georgia"/>
                <a:ea typeface="DejaVu Sans"/>
              </a:rPr>
              <a:t>α</a:t>
            </a:r>
            <a:r>
              <a:rPr lang="fr-FR" sz="2800" b="1" strike="noStrike" spc="-1" dirty="0" err="1">
                <a:solidFill>
                  <a:srgbClr val="000000"/>
                </a:solidFill>
                <a:latin typeface="Georgia"/>
                <a:ea typeface="DejaVu Sans"/>
              </a:rPr>
              <a:t>ίνεσης</a:t>
            </a:r>
            <a:r>
              <a:rPr lang="fr-FR" sz="2800" b="1" strike="noStrike" spc="-1" dirty="0">
                <a:solidFill>
                  <a:srgbClr val="000000"/>
                </a:solidFill>
                <a:latin typeface="Georgia"/>
                <a:ea typeface="DejaVu Sans"/>
              </a:rPr>
              <a:t> π</a:t>
            </a:r>
            <a:r>
              <a:rPr lang="fr-FR" sz="2800" b="1" strike="noStrike" spc="-1" dirty="0" err="1">
                <a:solidFill>
                  <a:srgbClr val="000000"/>
                </a:solidFill>
                <a:latin typeface="Georgia"/>
                <a:ea typeface="DejaVu Sans"/>
              </a:rPr>
              <a:t>ου</a:t>
            </a:r>
            <a:r>
              <a:rPr lang="fr-FR" sz="2800" b="1" strike="noStrike" spc="-1" dirty="0">
                <a:solidFill>
                  <a:srgbClr val="000000"/>
                </a:solidFill>
                <a:latin typeface="Georgia"/>
                <a:ea typeface="DejaVu Sans"/>
              </a:rPr>
              <a:t> </a:t>
            </a:r>
            <a:r>
              <a:rPr lang="fr-FR" sz="2800" b="1" strike="noStrike" spc="-1" dirty="0" err="1">
                <a:solidFill>
                  <a:srgbClr val="000000"/>
                </a:solidFill>
                <a:latin typeface="Georgia"/>
                <a:ea typeface="DejaVu Sans"/>
              </a:rPr>
              <a:t>διευκολύνουν</a:t>
            </a:r>
            <a:r>
              <a:rPr lang="fr-FR" sz="2800" b="1" strike="noStrike" spc="-1" dirty="0">
                <a:solidFill>
                  <a:srgbClr val="000000"/>
                </a:solidFill>
                <a:latin typeface="Georgia"/>
                <a:ea typeface="DejaVu Sans"/>
              </a:rPr>
              <a:t> </a:t>
            </a:r>
            <a:r>
              <a:rPr lang="fr-FR" sz="2800" b="1" strike="noStrike" spc="-1" dirty="0" err="1">
                <a:solidFill>
                  <a:srgbClr val="000000"/>
                </a:solidFill>
                <a:latin typeface="Georgia"/>
                <a:ea typeface="DejaVu Sans"/>
              </a:rPr>
              <a:t>την</a:t>
            </a:r>
            <a:r>
              <a:rPr lang="fr-FR" sz="2800" b="1" strike="noStrike" spc="-1" dirty="0">
                <a:solidFill>
                  <a:srgbClr val="000000"/>
                </a:solidFill>
                <a:latin typeface="Georgia"/>
                <a:ea typeface="DejaVu Sans"/>
              </a:rPr>
              <a:t> </a:t>
            </a:r>
            <a:r>
              <a:rPr lang="fr-FR" sz="2800" b="1" strike="noStrike" spc="-1" dirty="0" err="1">
                <a:solidFill>
                  <a:srgbClr val="000000"/>
                </a:solidFill>
                <a:latin typeface="Georgia"/>
                <a:ea typeface="DejaVu Sans"/>
              </a:rPr>
              <a:t>εφ</a:t>
            </a:r>
            <a:r>
              <a:rPr lang="fr-FR" sz="2800" b="1" strike="noStrike" spc="-1" dirty="0">
                <a:solidFill>
                  <a:srgbClr val="000000"/>
                </a:solidFill>
                <a:latin typeface="Georgia"/>
                <a:ea typeface="DejaVu Sans"/>
              </a:rPr>
              <a:t>α</a:t>
            </a:r>
            <a:r>
              <a:rPr lang="fr-FR" sz="2800" b="1" strike="noStrike" spc="-1" dirty="0" err="1">
                <a:solidFill>
                  <a:srgbClr val="000000"/>
                </a:solidFill>
                <a:latin typeface="Georgia"/>
                <a:ea typeface="DejaVu Sans"/>
              </a:rPr>
              <a:t>ρμογή</a:t>
            </a:r>
            <a:r>
              <a:rPr lang="fr-FR" sz="2800" b="1" strike="noStrike" spc="-1" dirty="0">
                <a:solidFill>
                  <a:srgbClr val="000000"/>
                </a:solidFill>
                <a:latin typeface="Georgia"/>
                <a:ea typeface="DejaVu Sans"/>
              </a:rPr>
              <a:t> </a:t>
            </a:r>
            <a:r>
              <a:rPr lang="fr-FR" sz="2800" b="0" strike="noStrike" spc="-1" dirty="0">
                <a:solidFill>
                  <a:srgbClr val="000000"/>
                </a:solidFill>
                <a:latin typeface="Georgia"/>
                <a:ea typeface="DejaVu Sans"/>
              </a:rPr>
              <a:t>(</a:t>
            </a:r>
            <a:r>
              <a:rPr lang="fr-FR" sz="2800" b="0" strike="noStrike" spc="-1" dirty="0" err="1">
                <a:solidFill>
                  <a:srgbClr val="000000"/>
                </a:solidFill>
                <a:latin typeface="Georgia"/>
                <a:ea typeface="DejaVu Sans"/>
              </a:rPr>
              <a:t>informal</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politics</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θέμ</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τ</a:t>
            </a:r>
            <a:r>
              <a:rPr lang="fr-FR" sz="2800" b="0" strike="noStrike" spc="-1" dirty="0">
                <a:solidFill>
                  <a:srgbClr val="000000"/>
                </a:solidFill>
                <a:latin typeface="Georgia"/>
                <a:ea typeface="DejaVu Sans"/>
              </a:rPr>
              <a:t>α </a:t>
            </a:r>
            <a:r>
              <a:rPr lang="fr-FR" sz="2800" b="0" strike="noStrike" spc="-1" dirty="0" err="1">
                <a:solidFill>
                  <a:srgbClr val="000000"/>
                </a:solidFill>
                <a:latin typeface="Georgia"/>
                <a:ea typeface="DejaVu Sans"/>
              </a:rPr>
              <a:t>οικονομικά</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κοινωνικά</a:t>
            </a:r>
            <a:r>
              <a:rPr lang="fr-FR" sz="2800" b="0" strike="noStrike" spc="-1" dirty="0">
                <a:solidFill>
                  <a:srgbClr val="000000"/>
                </a:solidFill>
                <a:latin typeface="Georgia"/>
                <a:ea typeface="DejaVu Sans"/>
              </a:rPr>
              <a:t>, π</a:t>
            </a:r>
            <a:r>
              <a:rPr lang="fr-FR" sz="2800" b="0" strike="noStrike" spc="-1" dirty="0" err="1">
                <a:solidFill>
                  <a:srgbClr val="000000"/>
                </a:solidFill>
                <a:latin typeface="Georgia"/>
                <a:ea typeface="DejaVu Sans"/>
              </a:rPr>
              <a:t>εριφερει</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κά</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θέμ</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τ</a:t>
            </a:r>
            <a:r>
              <a:rPr lang="fr-FR" sz="2800" b="0" strike="noStrike" spc="-1" dirty="0">
                <a:solidFill>
                  <a:srgbClr val="000000"/>
                </a:solidFill>
                <a:latin typeface="Georgia"/>
                <a:ea typeface="DejaVu Sans"/>
              </a:rPr>
              <a:t>α </a:t>
            </a:r>
            <a:r>
              <a:rPr lang="fr-FR" sz="2800" b="0" strike="noStrike" spc="-1" dirty="0" err="1">
                <a:solidFill>
                  <a:srgbClr val="000000"/>
                </a:solidFill>
                <a:latin typeface="Georgia"/>
                <a:ea typeface="DejaVu Sans"/>
              </a:rPr>
              <a:t>φύλου</a:t>
            </a:r>
            <a:r>
              <a:rPr lang="fr-FR" sz="2800" b="0" strike="noStrike" spc="-1" dirty="0">
                <a:solidFill>
                  <a:srgbClr val="000000"/>
                </a:solidFill>
                <a:latin typeface="Georgia"/>
                <a:ea typeface="DejaVu Sans"/>
              </a:rPr>
              <a:t>, π</a:t>
            </a:r>
            <a:r>
              <a:rPr lang="fr-FR" sz="2800" b="0" strike="noStrike" spc="-1" dirty="0" err="1">
                <a:solidFill>
                  <a:srgbClr val="000000"/>
                </a:solidFill>
                <a:latin typeface="Georgia"/>
                <a:ea typeface="DejaVu Sans"/>
              </a:rPr>
              <a:t>ερι</a:t>
            </a:r>
            <a:r>
              <a:rPr lang="fr-FR" sz="2800" b="0" strike="noStrike" spc="-1" dirty="0">
                <a:solidFill>
                  <a:srgbClr val="000000"/>
                </a:solidFill>
                <a:latin typeface="Georgia"/>
                <a:ea typeface="DejaVu Sans"/>
              </a:rPr>
              <a:t>βα</a:t>
            </a:r>
            <a:r>
              <a:rPr lang="fr-FR" sz="2800" b="0" strike="noStrike" spc="-1" dirty="0" err="1">
                <a:solidFill>
                  <a:srgbClr val="000000"/>
                </a:solidFill>
                <a:latin typeface="Georgia"/>
                <a:ea typeface="DejaVu Sans"/>
              </a:rPr>
              <a:t>λλοντικά</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κτλ</a:t>
            </a:r>
            <a:r>
              <a:rPr lang="fr-FR" sz="2800" b="0" strike="noStrike" spc="-1" dirty="0">
                <a:solidFill>
                  <a:srgbClr val="000000"/>
                </a:solidFill>
                <a:latin typeface="Georgia"/>
                <a:ea typeface="DejaVu Sans"/>
              </a:rPr>
              <a:t>.)</a:t>
            </a:r>
            <a:endParaRPr lang="fr-FR" sz="2800" b="0" strike="noStrike" spc="-1" dirty="0">
              <a:latin typeface="Arial"/>
            </a:endParaRPr>
          </a:p>
          <a:p>
            <a:pPr marL="365760" indent="-255240">
              <a:lnSpc>
                <a:spcPct val="100000"/>
              </a:lnSpc>
              <a:spcBef>
                <a:spcPts val="300"/>
              </a:spcBef>
              <a:buClr>
                <a:srgbClr val="08A1D9"/>
              </a:buClr>
              <a:buFont typeface="Wingdings" charset="2"/>
              <a:buChar char=""/>
            </a:pPr>
            <a:r>
              <a:rPr lang="fr-FR" sz="2800" b="1" strike="noStrike" spc="-1" dirty="0" err="1">
                <a:solidFill>
                  <a:srgbClr val="000000"/>
                </a:solidFill>
                <a:latin typeface="Georgia"/>
                <a:ea typeface="DejaVu Sans"/>
              </a:rPr>
              <a:t>Εμ</a:t>
            </a:r>
            <a:r>
              <a:rPr lang="fr-FR" sz="2800" b="1" strike="noStrike" spc="-1" dirty="0">
                <a:solidFill>
                  <a:srgbClr val="000000"/>
                </a:solidFill>
                <a:latin typeface="Georgia"/>
                <a:ea typeface="DejaVu Sans"/>
              </a:rPr>
              <a:t>π</a:t>
            </a:r>
            <a:r>
              <a:rPr lang="fr-FR" sz="2800" b="1" strike="noStrike" spc="-1" dirty="0" err="1">
                <a:solidFill>
                  <a:srgbClr val="000000"/>
                </a:solidFill>
                <a:latin typeface="Georgia"/>
                <a:ea typeface="DejaVu Sans"/>
              </a:rPr>
              <a:t>ειρική</a:t>
            </a:r>
            <a:r>
              <a:rPr lang="fr-FR" sz="2800" b="1" strike="noStrike" spc="-1" dirty="0">
                <a:solidFill>
                  <a:srgbClr val="000000"/>
                </a:solidFill>
                <a:latin typeface="Georgia"/>
                <a:ea typeface="DejaVu Sans"/>
              </a:rPr>
              <a:t> α</a:t>
            </a:r>
            <a:r>
              <a:rPr lang="fr-FR" sz="2800" b="1" strike="noStrike" spc="-1" dirty="0" err="1">
                <a:solidFill>
                  <a:srgbClr val="000000"/>
                </a:solidFill>
                <a:latin typeface="Georgia"/>
                <a:ea typeface="DejaVu Sans"/>
              </a:rPr>
              <a:t>νάλυση</a:t>
            </a:r>
            <a:r>
              <a:rPr lang="fr-FR" sz="2800" b="1"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γι</a:t>
            </a:r>
            <a:r>
              <a:rPr lang="fr-FR" sz="2800" b="0" strike="noStrike" spc="-1" dirty="0">
                <a:solidFill>
                  <a:srgbClr val="000000"/>
                </a:solidFill>
                <a:latin typeface="Georgia"/>
                <a:ea typeface="DejaVu Sans"/>
              </a:rPr>
              <a:t>α </a:t>
            </a:r>
            <a:r>
              <a:rPr lang="fr-FR" sz="2800" b="0" strike="noStrike" spc="-1" dirty="0" err="1">
                <a:solidFill>
                  <a:srgbClr val="000000"/>
                </a:solidFill>
                <a:latin typeface="Georgia"/>
                <a:ea typeface="DejaVu Sans"/>
              </a:rPr>
              <a:t>το</a:t>
            </a:r>
            <a:r>
              <a:rPr lang="fr-FR" sz="2800" b="0" strike="noStrike" spc="-1" dirty="0">
                <a:solidFill>
                  <a:srgbClr val="000000"/>
                </a:solidFill>
                <a:latin typeface="Georgia"/>
                <a:ea typeface="DejaVu Sans"/>
              </a:rPr>
              <a:t> α</a:t>
            </a:r>
            <a:r>
              <a:rPr lang="fr-FR" sz="2800" b="0" strike="noStrike" spc="-1" dirty="0" err="1">
                <a:solidFill>
                  <a:srgbClr val="000000"/>
                </a:solidFill>
                <a:latin typeface="Georgia"/>
                <a:ea typeface="DejaVu Sans"/>
              </a:rPr>
              <a:t>ν</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οι</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σχέσεις</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εντός</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των</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δικτύων</a:t>
            </a:r>
            <a:r>
              <a:rPr lang="fr-FR" sz="2800" b="0" strike="noStrike" spc="-1" dirty="0">
                <a:solidFill>
                  <a:srgbClr val="000000"/>
                </a:solidFill>
                <a:latin typeface="Georgia"/>
                <a:ea typeface="DejaVu Sans"/>
              </a:rPr>
              <a:t> π</a:t>
            </a:r>
            <a:r>
              <a:rPr lang="fr-FR" sz="2800" b="0" strike="noStrike" spc="-1" dirty="0" err="1">
                <a:solidFill>
                  <a:srgbClr val="000000"/>
                </a:solidFill>
                <a:latin typeface="Georgia"/>
                <a:ea typeface="DejaVu Sans"/>
              </a:rPr>
              <a:t>ολιτικής</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είν</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ι</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δημόσιου</a:t>
            </a:r>
            <a:r>
              <a:rPr lang="fr-FR" sz="2800" b="0" strike="noStrike" spc="-1" dirty="0">
                <a:solidFill>
                  <a:srgbClr val="000000"/>
                </a:solidFill>
                <a:latin typeface="Georgia"/>
                <a:ea typeface="DejaVu Sans"/>
              </a:rPr>
              <a:t> / </a:t>
            </a:r>
            <a:r>
              <a:rPr lang="fr-FR" sz="2800" b="0" strike="noStrike" spc="-1" dirty="0" err="1">
                <a:solidFill>
                  <a:srgbClr val="000000"/>
                </a:solidFill>
                <a:latin typeface="Georgia"/>
                <a:ea typeface="DejaVu Sans"/>
              </a:rPr>
              <a:t>ιδιωτικού</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χ</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ρ</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κτήρ</a:t>
            </a:r>
            <a:r>
              <a:rPr lang="fr-FR" sz="2800" b="0" strike="noStrike" spc="-1" dirty="0">
                <a:solidFill>
                  <a:srgbClr val="000000"/>
                </a:solidFill>
                <a:latin typeface="Georgia"/>
                <a:ea typeface="DejaVu Sans"/>
              </a:rPr>
              <a:t>α, </a:t>
            </a:r>
            <a:r>
              <a:rPr lang="fr-FR" sz="2800" b="0" strike="noStrike" spc="-1" dirty="0" err="1">
                <a:solidFill>
                  <a:srgbClr val="000000"/>
                </a:solidFill>
                <a:latin typeface="Georgia"/>
                <a:ea typeface="DejaVu Sans"/>
              </a:rPr>
              <a:t>έκδηλου</a:t>
            </a:r>
            <a:r>
              <a:rPr lang="fr-FR" sz="2800" b="0" strike="noStrike" spc="-1" dirty="0">
                <a:solidFill>
                  <a:srgbClr val="000000"/>
                </a:solidFill>
                <a:latin typeface="Georgia"/>
                <a:ea typeface="DejaVu Sans"/>
              </a:rPr>
              <a:t> / </a:t>
            </a:r>
            <a:r>
              <a:rPr lang="fr-FR" sz="2800" b="0" strike="noStrike" spc="-1" dirty="0" err="1">
                <a:solidFill>
                  <a:srgbClr val="000000"/>
                </a:solidFill>
                <a:latin typeface="Georgia"/>
                <a:ea typeface="DejaVu Sans"/>
              </a:rPr>
              <a:t>συγκεκ</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λυμμένου</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χ</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ρ</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κτήρ</a:t>
            </a:r>
            <a:r>
              <a:rPr lang="fr-FR" sz="2800" b="0" strike="noStrike" spc="-1" dirty="0">
                <a:solidFill>
                  <a:srgbClr val="000000"/>
                </a:solidFill>
                <a:latin typeface="Georgia"/>
                <a:ea typeface="DejaVu Sans"/>
              </a:rPr>
              <a:t>α, β</a:t>
            </a:r>
            <a:r>
              <a:rPr lang="fr-FR" sz="2800" b="0" strike="noStrike" spc="-1" dirty="0" err="1">
                <a:solidFill>
                  <a:srgbClr val="000000"/>
                </a:solidFill>
                <a:latin typeface="Georgia"/>
                <a:ea typeface="DejaVu Sans"/>
              </a:rPr>
              <a:t>ρ</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χυ</a:t>
            </a:r>
            <a:r>
              <a:rPr lang="fr-FR" sz="2800" b="0" strike="noStrike" spc="-1" dirty="0">
                <a:solidFill>
                  <a:srgbClr val="000000"/>
                </a:solidFill>
                <a:latin typeface="Georgia"/>
                <a:ea typeface="DejaVu Sans"/>
              </a:rPr>
              <a:t>π</a:t>
            </a:r>
            <a:r>
              <a:rPr lang="fr-FR" sz="2800" b="0" strike="noStrike" spc="-1" dirty="0" err="1">
                <a:solidFill>
                  <a:srgbClr val="000000"/>
                </a:solidFill>
                <a:latin typeface="Georgia"/>
                <a:ea typeface="DejaVu Sans"/>
              </a:rPr>
              <a:t>ρόθεσμες</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μ</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κρο</a:t>
            </a:r>
            <a:r>
              <a:rPr lang="fr-FR" sz="2800" b="0" strike="noStrike" spc="-1" dirty="0">
                <a:solidFill>
                  <a:srgbClr val="000000"/>
                </a:solidFill>
                <a:latin typeface="Georgia"/>
                <a:ea typeface="DejaVu Sans"/>
              </a:rPr>
              <a:t>π</a:t>
            </a:r>
            <a:r>
              <a:rPr lang="fr-FR" sz="2800" b="0" strike="noStrike" spc="-1" dirty="0" err="1">
                <a:solidFill>
                  <a:srgbClr val="000000"/>
                </a:solidFill>
                <a:latin typeface="Georgia"/>
                <a:ea typeface="DejaVu Sans"/>
              </a:rPr>
              <a:t>ρόθεσμες</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δυν</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μικές</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ή</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στ</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τικές</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στηρίζοντ</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ι</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σε</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ενι</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ί</a:t>
            </a:r>
            <a:r>
              <a:rPr lang="fr-FR" sz="2800" b="0" strike="noStrike" spc="-1" dirty="0">
                <a:solidFill>
                  <a:srgbClr val="000000"/>
                </a:solidFill>
                <a:latin typeface="Georgia"/>
                <a:ea typeface="DejaVu Sans"/>
              </a:rPr>
              <a:t>α </a:t>
            </a:r>
            <a:r>
              <a:rPr lang="fr-FR" sz="2800" b="0" strike="noStrike" spc="-1" dirty="0" err="1">
                <a:solidFill>
                  <a:srgbClr val="000000"/>
                </a:solidFill>
                <a:latin typeface="Georgia"/>
                <a:ea typeface="DejaVu Sans"/>
              </a:rPr>
              <a:t>ή</a:t>
            </a:r>
            <a:r>
              <a:rPr lang="fr-FR" sz="2800" b="0" strike="noStrike" spc="-1" dirty="0">
                <a:solidFill>
                  <a:srgbClr val="000000"/>
                </a:solidFill>
                <a:latin typeface="Georgia"/>
                <a:ea typeface="DejaVu Sans"/>
              </a:rPr>
              <a:t> π</a:t>
            </a:r>
            <a:r>
              <a:rPr lang="fr-FR" sz="2800" b="0" strike="noStrike" spc="-1" dirty="0" err="1">
                <a:solidFill>
                  <a:srgbClr val="000000"/>
                </a:solidFill>
                <a:latin typeface="Georgia"/>
                <a:ea typeface="DejaVu Sans"/>
              </a:rPr>
              <a:t>ολυ-ε</a:t>
            </a:r>
            <a:r>
              <a:rPr lang="fr-FR" sz="2800" b="0" strike="noStrike" spc="-1" dirty="0">
                <a:solidFill>
                  <a:srgbClr val="000000"/>
                </a:solidFill>
                <a:latin typeface="Georgia"/>
                <a:ea typeface="DejaVu Sans"/>
              </a:rPr>
              <a:t>π</a:t>
            </a:r>
            <a:r>
              <a:rPr lang="fr-FR" sz="2800" b="0" strike="noStrike" spc="-1" dirty="0" err="1">
                <a:solidFill>
                  <a:srgbClr val="000000"/>
                </a:solidFill>
                <a:latin typeface="Georgia"/>
                <a:ea typeface="DejaVu Sans"/>
              </a:rPr>
              <a:t>ί</a:t>
            </a:r>
            <a:r>
              <a:rPr lang="fr-FR" sz="2800" b="0" strike="noStrike" spc="-1" dirty="0">
                <a:solidFill>
                  <a:srgbClr val="000000"/>
                </a:solidFill>
                <a:latin typeface="Georgia"/>
                <a:ea typeface="DejaVu Sans"/>
              </a:rPr>
              <a:t>π</a:t>
            </a:r>
            <a:r>
              <a:rPr lang="fr-FR" sz="2800" b="0" strike="noStrike" spc="-1" dirty="0" err="1">
                <a:solidFill>
                  <a:srgbClr val="000000"/>
                </a:solidFill>
                <a:latin typeface="Georgia"/>
                <a:ea typeface="DejaVu Sans"/>
              </a:rPr>
              <a:t>εδη</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δράση</a:t>
            </a:r>
            <a:r>
              <a:rPr lang="fr-FR" sz="2800" b="0" strike="noStrike" spc="-1" dirty="0">
                <a:solidFill>
                  <a:srgbClr val="000000"/>
                </a:solidFill>
                <a:latin typeface="Georgia"/>
                <a:ea typeface="DejaVu Sans"/>
              </a:rPr>
              <a:t>, βα</a:t>
            </a:r>
            <a:r>
              <a:rPr lang="fr-FR" sz="2800" b="0" strike="noStrike" spc="-1" dirty="0" err="1">
                <a:solidFill>
                  <a:srgbClr val="000000"/>
                </a:solidFill>
                <a:latin typeface="Georgia"/>
                <a:ea typeface="DejaVu Sans"/>
              </a:rPr>
              <a:t>σίζοντ</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ι</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στο</a:t>
            </a:r>
            <a:r>
              <a:rPr lang="fr-FR" sz="2800" b="0" strike="noStrike" spc="-1" dirty="0">
                <a:solidFill>
                  <a:srgbClr val="000000"/>
                </a:solidFill>
                <a:latin typeface="Georgia"/>
                <a:ea typeface="DejaVu Sans"/>
              </a:rPr>
              <a:t> α</a:t>
            </a:r>
            <a:r>
              <a:rPr lang="fr-FR" sz="2800" b="0" strike="noStrike" spc="-1" dirty="0" err="1">
                <a:solidFill>
                  <a:srgbClr val="000000"/>
                </a:solidFill>
                <a:latin typeface="Georgia"/>
                <a:ea typeface="DejaVu Sans"/>
              </a:rPr>
              <a:t>τομικιστικό</a:t>
            </a:r>
            <a:r>
              <a:rPr lang="fr-FR" sz="2800" b="0" strike="noStrike" spc="-1" dirty="0">
                <a:solidFill>
                  <a:srgbClr val="000000"/>
                </a:solidFill>
                <a:latin typeface="Georgia"/>
                <a:ea typeface="DejaVu Sans"/>
              </a:rPr>
              <a:t> / </a:t>
            </a:r>
            <a:r>
              <a:rPr lang="fr-FR" sz="2800" b="0" strike="noStrike" spc="-1" dirty="0" err="1">
                <a:solidFill>
                  <a:srgbClr val="000000"/>
                </a:solidFill>
                <a:latin typeface="Georgia"/>
                <a:ea typeface="DejaVu Sans"/>
              </a:rPr>
              <a:t>συλλογικό</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ήθος</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με</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ορθολογικό</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ή</a:t>
            </a:r>
            <a:r>
              <a:rPr lang="fr-FR" sz="2800" b="0" strike="noStrike" spc="-1" dirty="0">
                <a:solidFill>
                  <a:srgbClr val="000000"/>
                </a:solidFill>
                <a:latin typeface="Georgia"/>
                <a:ea typeface="DejaVu Sans"/>
              </a:rPr>
              <a:t> α</a:t>
            </a:r>
            <a:r>
              <a:rPr lang="fr-FR" sz="2800" b="0" strike="noStrike" spc="-1" dirty="0" err="1">
                <a:solidFill>
                  <a:srgbClr val="000000"/>
                </a:solidFill>
                <a:latin typeface="Georgia"/>
                <a:ea typeface="DejaVu Sans"/>
              </a:rPr>
              <a:t>ξι</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κό</a:t>
            </a:r>
            <a:r>
              <a:rPr lang="fr-FR" sz="2800" b="0" strike="noStrike" spc="-1" dirty="0">
                <a:solidFill>
                  <a:srgbClr val="000000"/>
                </a:solidFill>
                <a:latin typeface="Georgia"/>
                <a:ea typeface="DejaVu Sans"/>
              </a:rPr>
              <a:t> π</a:t>
            </a:r>
            <a:r>
              <a:rPr lang="fr-FR" sz="2800" b="0" strike="noStrike" spc="-1" dirty="0" err="1">
                <a:solidFill>
                  <a:srgbClr val="000000"/>
                </a:solidFill>
                <a:latin typeface="Georgia"/>
                <a:ea typeface="DejaVu Sans"/>
              </a:rPr>
              <a:t>ροσ</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ν</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τολισμό</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υ</a:t>
            </a:r>
            <a:r>
              <a:rPr lang="fr-FR" sz="2800" b="0" strike="noStrike" spc="-1" dirty="0">
                <a:solidFill>
                  <a:srgbClr val="000000"/>
                </a:solidFill>
                <a:latin typeface="Georgia"/>
                <a:ea typeface="DejaVu Sans"/>
              </a:rPr>
              <a:t>π</a:t>
            </a:r>
            <a:r>
              <a:rPr lang="fr-FR" sz="2800" b="0" strike="noStrike" spc="-1" dirty="0" err="1">
                <a:solidFill>
                  <a:srgbClr val="000000"/>
                </a:solidFill>
                <a:latin typeface="Georgia"/>
                <a:ea typeface="DejaVu Sans"/>
              </a:rPr>
              <a:t>έρ</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της</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ενο</a:t>
            </a:r>
            <a:r>
              <a:rPr lang="fr-FR" sz="2800" b="0" strike="noStrike" spc="-1" dirty="0">
                <a:solidFill>
                  <a:srgbClr val="000000"/>
                </a:solidFill>
                <a:latin typeface="Georgia"/>
                <a:ea typeface="DejaVu Sans"/>
              </a:rPr>
              <a:t>π</a:t>
            </a:r>
            <a:r>
              <a:rPr lang="fr-FR" sz="2800" b="0" strike="noStrike" spc="-1" dirty="0" err="1">
                <a:solidFill>
                  <a:srgbClr val="000000"/>
                </a:solidFill>
                <a:latin typeface="Georgia"/>
                <a:ea typeface="DejaVu Sans"/>
              </a:rPr>
              <a:t>οίησης</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ή</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του</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κ</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τ</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κερμ</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τισμού</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υ</a:t>
            </a:r>
            <a:r>
              <a:rPr lang="fr-FR" sz="2800" b="0" strike="noStrike" spc="-1" dirty="0">
                <a:solidFill>
                  <a:srgbClr val="000000"/>
                </a:solidFill>
                <a:latin typeface="Georgia"/>
                <a:ea typeface="DejaVu Sans"/>
              </a:rPr>
              <a:t>π</a:t>
            </a:r>
            <a:r>
              <a:rPr lang="fr-FR" sz="2800" b="0" strike="noStrike" spc="-1" dirty="0" err="1">
                <a:solidFill>
                  <a:srgbClr val="000000"/>
                </a:solidFill>
                <a:latin typeface="Georgia"/>
                <a:ea typeface="DejaVu Sans"/>
              </a:rPr>
              <a:t>έρ</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της</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σύγκλισης</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ή</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της</a:t>
            </a:r>
            <a:r>
              <a:rPr lang="fr-FR" sz="2800" b="0" strike="noStrike" spc="-1" dirty="0">
                <a:solidFill>
                  <a:srgbClr val="000000"/>
                </a:solidFill>
                <a:latin typeface="Georgia"/>
                <a:ea typeface="DejaVu Sans"/>
              </a:rPr>
              <a:t> απ</a:t>
            </a:r>
            <a:r>
              <a:rPr lang="fr-FR" sz="2800" b="0" strike="noStrike" spc="-1" dirty="0" err="1">
                <a:solidFill>
                  <a:srgbClr val="000000"/>
                </a:solidFill>
                <a:latin typeface="Georgia"/>
                <a:ea typeface="DejaVu Sans"/>
              </a:rPr>
              <a:t>όκλισης</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με</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στόχο</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την</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άσκηση</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γενικής</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ε</a:t>
            </a:r>
            <a:r>
              <a:rPr lang="fr-FR" sz="2800" b="0" strike="noStrike" spc="-1" dirty="0">
                <a:solidFill>
                  <a:srgbClr val="000000"/>
                </a:solidFill>
                <a:latin typeface="Georgia"/>
                <a:ea typeface="DejaVu Sans"/>
              </a:rPr>
              <a:t>π</a:t>
            </a:r>
            <a:r>
              <a:rPr lang="fr-FR" sz="2800" b="0" strike="noStrike" spc="-1" dirty="0" err="1">
                <a:solidFill>
                  <a:srgbClr val="000000"/>
                </a:solidFill>
                <a:latin typeface="Georgia"/>
                <a:ea typeface="DejaVu Sans"/>
              </a:rPr>
              <a:t>ιρροής</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ή</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συγκεκριμένων</a:t>
            </a:r>
            <a:r>
              <a:rPr lang="fr-FR" sz="2800" b="0" strike="noStrike" spc="-1" dirty="0">
                <a:solidFill>
                  <a:srgbClr val="000000"/>
                </a:solidFill>
                <a:latin typeface="Georgia"/>
                <a:ea typeface="DejaVu Sans"/>
              </a:rPr>
              <a:t> απ</a:t>
            </a:r>
            <a:r>
              <a:rPr lang="fr-FR" sz="2800" b="0" strike="noStrike" spc="-1" dirty="0" err="1">
                <a:solidFill>
                  <a:srgbClr val="000000"/>
                </a:solidFill>
                <a:latin typeface="Georgia"/>
                <a:ea typeface="DejaVu Sans"/>
              </a:rPr>
              <a:t>οτελεσμάτων</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σε</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έν</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ν</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τομέ</a:t>
            </a:r>
            <a:r>
              <a:rPr lang="fr-FR" sz="2800" b="0" strike="noStrike" spc="-1" dirty="0">
                <a:solidFill>
                  <a:srgbClr val="000000"/>
                </a:solidFill>
                <a:latin typeface="Georgia"/>
                <a:ea typeface="DejaVu Sans"/>
              </a:rPr>
              <a:t>α π</a:t>
            </a:r>
            <a:r>
              <a:rPr lang="fr-FR" sz="2800" b="0" strike="noStrike" spc="-1" dirty="0" err="1">
                <a:solidFill>
                  <a:srgbClr val="000000"/>
                </a:solidFill>
                <a:latin typeface="Georgia"/>
                <a:ea typeface="DejaVu Sans"/>
              </a:rPr>
              <a:t>ολιτικής</a:t>
            </a:r>
            <a:r>
              <a:rPr lang="fr-FR" sz="2800" b="0" strike="noStrike" spc="-1" dirty="0">
                <a:solidFill>
                  <a:srgbClr val="000000"/>
                </a:solidFill>
                <a:latin typeface="Georgia"/>
                <a:ea typeface="DejaVu Sans"/>
              </a:rPr>
              <a:t>.</a:t>
            </a:r>
            <a:endParaRPr lang="fr-FR" sz="2800" b="0" strike="noStrike" spc="-1" dirty="0">
              <a:latin typeface="Arial"/>
            </a:endParaRPr>
          </a:p>
          <a:p>
            <a:pPr>
              <a:lnSpc>
                <a:spcPct val="100000"/>
              </a:lnSpc>
              <a:spcBef>
                <a:spcPts val="300"/>
              </a:spcBef>
            </a:pPr>
            <a:endParaRPr lang="fr-FR" sz="2800" b="0" strike="noStrike" spc="-1" dirty="0">
              <a:latin typeface="Arial"/>
            </a:endParaRPr>
          </a:p>
          <a:p>
            <a:pPr>
              <a:lnSpc>
                <a:spcPct val="100000"/>
              </a:lnSpc>
              <a:spcBef>
                <a:spcPts val="300"/>
              </a:spcBef>
            </a:pPr>
            <a:endParaRPr lang="fr-FR" sz="2800" b="0" strike="noStrike" spc="-1" dirty="0">
              <a:latin typeface="Arial"/>
            </a:endParaRPr>
          </a:p>
          <a:p>
            <a:pPr>
              <a:lnSpc>
                <a:spcPct val="100000"/>
              </a:lnSpc>
              <a:spcBef>
                <a:spcPts val="300"/>
              </a:spcBef>
            </a:pPr>
            <a:endParaRPr lang="fr-FR" sz="2800" b="0" strike="noStrike" spc="-1" dirty="0">
              <a:latin typeface="Arial"/>
            </a:endParaRPr>
          </a:p>
        </p:txBody>
      </p:sp>
      <p:sp>
        <p:nvSpPr>
          <p:cNvPr id="84" name="CustomShape 3"/>
          <p:cNvSpPr/>
          <p:nvPr/>
        </p:nvSpPr>
        <p:spPr>
          <a:xfrm>
            <a:off x="10899720" y="2160"/>
            <a:ext cx="1015200" cy="3650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9FE7496F-DB10-4C24-BCA6-E4C31674422C}" type="slidenum">
              <a:rPr lang="fr-FR" sz="1800" b="0" strike="noStrike" spc="-1">
                <a:solidFill>
                  <a:srgbClr val="FFFFFF"/>
                </a:solidFill>
                <a:latin typeface="Georgia"/>
                <a:ea typeface="DejaVu Sans"/>
              </a:rPr>
              <a:t>11</a:t>
            </a:fld>
            <a:endParaRPr lang="fr-FR" sz="18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 name="CustomShape 1"/>
          <p:cNvSpPr/>
          <p:nvPr/>
        </p:nvSpPr>
        <p:spPr>
          <a:xfrm>
            <a:off x="609480" y="367560"/>
            <a:ext cx="10972080" cy="1165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a:bodyPr>
          <a:lstStyle/>
          <a:p>
            <a:pPr>
              <a:lnSpc>
                <a:spcPct val="100000"/>
              </a:lnSpc>
            </a:pPr>
            <a:r>
              <a:rPr lang="fr-FR" sz="2800" b="0" strike="noStrike" spc="-1">
                <a:solidFill>
                  <a:srgbClr val="434342"/>
                </a:solidFill>
                <a:latin typeface="Georgia"/>
                <a:ea typeface="DejaVu Sans"/>
              </a:rPr>
              <a:t>Το μοντέλο της ευρωπαϊκής διακυβέρνησης είναι πλουραλιστικό ή πελατειακό;</a:t>
            </a:r>
            <a:endParaRPr lang="fr-FR" sz="2800" b="0" strike="noStrike" spc="-1">
              <a:latin typeface="Arial"/>
            </a:endParaRPr>
          </a:p>
        </p:txBody>
      </p:sp>
      <p:sp>
        <p:nvSpPr>
          <p:cNvPr id="86" name="CustomShape 2"/>
          <p:cNvSpPr/>
          <p:nvPr/>
        </p:nvSpPr>
        <p:spPr>
          <a:xfrm>
            <a:off x="609480" y="1378800"/>
            <a:ext cx="10972080" cy="519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marL="109800">
              <a:lnSpc>
                <a:spcPct val="100000"/>
              </a:lnSpc>
              <a:spcBef>
                <a:spcPts val="300"/>
              </a:spcBef>
            </a:pPr>
            <a:endParaRPr lang="el-GR" sz="2800" b="0" strike="noStrike" spc="-1" dirty="0">
              <a:solidFill>
                <a:srgbClr val="000000"/>
              </a:solidFill>
              <a:latin typeface="Georgia"/>
              <a:ea typeface="DejaVu Sans"/>
            </a:endParaRPr>
          </a:p>
          <a:p>
            <a:pPr marL="109800">
              <a:lnSpc>
                <a:spcPct val="100000"/>
              </a:lnSpc>
              <a:spcBef>
                <a:spcPts val="300"/>
              </a:spcBef>
            </a:pPr>
            <a:r>
              <a:rPr lang="fr-FR" sz="2800" b="0" strike="noStrike" spc="-1" dirty="0" err="1">
                <a:solidFill>
                  <a:srgbClr val="000000"/>
                </a:solidFill>
                <a:latin typeface="Georgia"/>
                <a:ea typeface="DejaVu Sans"/>
              </a:rPr>
              <a:t>Η</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άτυ</a:t>
            </a:r>
            <a:r>
              <a:rPr lang="fr-FR" sz="2800" b="0" strike="noStrike" spc="-1" dirty="0">
                <a:solidFill>
                  <a:srgbClr val="000000"/>
                </a:solidFill>
                <a:latin typeface="Georgia"/>
                <a:ea typeface="DejaVu Sans"/>
              </a:rPr>
              <a:t>π</a:t>
            </a:r>
            <a:r>
              <a:rPr lang="fr-FR" sz="2800" b="0" strike="noStrike" spc="-1" dirty="0" err="1">
                <a:solidFill>
                  <a:srgbClr val="000000"/>
                </a:solidFill>
                <a:latin typeface="Georgia"/>
                <a:ea typeface="DejaVu Sans"/>
              </a:rPr>
              <a:t>η</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δι</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κυ</a:t>
            </a:r>
            <a:r>
              <a:rPr lang="fr-FR" sz="2800" b="0" strike="noStrike" spc="-1" dirty="0">
                <a:solidFill>
                  <a:srgbClr val="000000"/>
                </a:solidFill>
                <a:latin typeface="Georgia"/>
                <a:ea typeface="DejaVu Sans"/>
              </a:rPr>
              <a:t>β</a:t>
            </a:r>
            <a:r>
              <a:rPr lang="fr-FR" sz="2800" b="0" strike="noStrike" spc="-1" dirty="0" err="1">
                <a:solidFill>
                  <a:srgbClr val="000000"/>
                </a:solidFill>
                <a:latin typeface="Georgia"/>
                <a:ea typeface="DejaVu Sans"/>
              </a:rPr>
              <a:t>έρνηση</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μ</a:t>
            </a:r>
            <a:r>
              <a:rPr lang="fr-FR" sz="2800" b="0" strike="noStrike" spc="-1" dirty="0">
                <a:solidFill>
                  <a:srgbClr val="000000"/>
                </a:solidFill>
                <a:latin typeface="Georgia"/>
                <a:ea typeface="DejaVu Sans"/>
              </a:rPr>
              <a:t>π</a:t>
            </a:r>
            <a:r>
              <a:rPr lang="fr-FR" sz="2800" b="0" strike="noStrike" spc="-1" dirty="0" err="1">
                <a:solidFill>
                  <a:srgbClr val="000000"/>
                </a:solidFill>
                <a:latin typeface="Georgia"/>
                <a:ea typeface="DejaVu Sans"/>
              </a:rPr>
              <a:t>ορεί</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ν</a:t>
            </a:r>
            <a:r>
              <a:rPr lang="fr-FR" sz="2800" b="0" strike="noStrike" spc="-1" dirty="0">
                <a:solidFill>
                  <a:srgbClr val="000000"/>
                </a:solidFill>
                <a:latin typeface="Georgia"/>
                <a:ea typeface="DejaVu Sans"/>
              </a:rPr>
              <a:t>α </a:t>
            </a:r>
            <a:r>
              <a:rPr lang="fr-FR" sz="2800" b="0" strike="noStrike" spc="-1" dirty="0" err="1">
                <a:solidFill>
                  <a:srgbClr val="000000"/>
                </a:solidFill>
                <a:latin typeface="Georgia"/>
                <a:ea typeface="DejaVu Sans"/>
              </a:rPr>
              <a:t>ε</a:t>
            </a:r>
            <a:r>
              <a:rPr lang="fr-FR" sz="2800" b="0" strike="noStrike" spc="-1" dirty="0">
                <a:solidFill>
                  <a:srgbClr val="000000"/>
                </a:solidFill>
                <a:latin typeface="Georgia"/>
                <a:ea typeface="DejaVu Sans"/>
              </a:rPr>
              <a:t>π</a:t>
            </a:r>
            <a:r>
              <a:rPr lang="fr-FR" sz="2800" b="0" strike="noStrike" spc="-1" dirty="0" err="1">
                <a:solidFill>
                  <a:srgbClr val="000000"/>
                </a:solidFill>
                <a:latin typeface="Georgia"/>
                <a:ea typeface="DejaVu Sans"/>
              </a:rPr>
              <a:t>ηρεάσει</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την</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ε</a:t>
            </a:r>
            <a:r>
              <a:rPr lang="fr-FR" sz="2800" b="0" strike="noStrike" spc="-1" dirty="0">
                <a:solidFill>
                  <a:srgbClr val="000000"/>
                </a:solidFill>
                <a:latin typeface="Georgia"/>
                <a:ea typeface="DejaVu Sans"/>
              </a:rPr>
              <a:t>π</a:t>
            </a:r>
            <a:r>
              <a:rPr lang="fr-FR" sz="2800" b="0" strike="noStrike" spc="-1" dirty="0" err="1">
                <a:solidFill>
                  <a:srgbClr val="000000"/>
                </a:solidFill>
                <a:latin typeface="Georgia"/>
                <a:ea typeface="DejaVu Sans"/>
              </a:rPr>
              <a:t>ίσημη</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δι</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κυ</a:t>
            </a:r>
            <a:r>
              <a:rPr lang="fr-FR" sz="2800" b="0" strike="noStrike" spc="-1" dirty="0">
                <a:solidFill>
                  <a:srgbClr val="000000"/>
                </a:solidFill>
                <a:latin typeface="Georgia"/>
                <a:ea typeface="DejaVu Sans"/>
              </a:rPr>
              <a:t>β</a:t>
            </a:r>
            <a:r>
              <a:rPr lang="fr-FR" sz="2800" b="0" strike="noStrike" spc="-1" dirty="0" err="1">
                <a:solidFill>
                  <a:srgbClr val="000000"/>
                </a:solidFill>
                <a:latin typeface="Georgia"/>
                <a:ea typeface="DejaVu Sans"/>
              </a:rPr>
              <a:t>έρνηση</a:t>
            </a:r>
            <a:r>
              <a:rPr lang="fr-FR" sz="2800" b="0" strike="noStrike" spc="-1" dirty="0">
                <a:solidFill>
                  <a:srgbClr val="000000"/>
                </a:solidFill>
                <a:latin typeface="Georgia"/>
                <a:ea typeface="DejaVu Sans"/>
              </a:rPr>
              <a:t>. </a:t>
            </a:r>
            <a:endParaRPr lang="fr-FR" sz="2800" b="0" strike="noStrike" spc="-1" dirty="0">
              <a:latin typeface="Arial"/>
            </a:endParaRPr>
          </a:p>
          <a:p>
            <a:pPr marL="109800">
              <a:lnSpc>
                <a:spcPct val="100000"/>
              </a:lnSpc>
              <a:spcBef>
                <a:spcPts val="300"/>
              </a:spcBef>
            </a:pPr>
            <a:endParaRPr lang="fr-FR" sz="2800" b="0" strike="noStrike" spc="-1" dirty="0">
              <a:latin typeface="Arial"/>
            </a:endParaRPr>
          </a:p>
          <a:p>
            <a:pPr marL="109800">
              <a:lnSpc>
                <a:spcPct val="100000"/>
              </a:lnSpc>
              <a:spcBef>
                <a:spcPts val="300"/>
              </a:spcBef>
            </a:pPr>
            <a:r>
              <a:rPr lang="fr-FR" sz="2800" b="0" strike="noStrike" spc="-1" dirty="0" err="1">
                <a:solidFill>
                  <a:srgbClr val="000000"/>
                </a:solidFill>
                <a:latin typeface="Georgia"/>
                <a:ea typeface="DejaVu Sans"/>
              </a:rPr>
              <a:t>Οι</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εξω-θεσμικοί</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συμμετέχοντες</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δεν</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έχουν</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όλοι</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την</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ίδι</a:t>
            </a:r>
            <a:r>
              <a:rPr lang="fr-FR" sz="2800" b="0" strike="noStrike" spc="-1" dirty="0">
                <a:solidFill>
                  <a:srgbClr val="000000"/>
                </a:solidFill>
                <a:latin typeface="Georgia"/>
                <a:ea typeface="DejaVu Sans"/>
              </a:rPr>
              <a:t>α </a:t>
            </a:r>
            <a:r>
              <a:rPr lang="fr-FR" sz="2800" b="0" strike="noStrike" spc="-1" dirty="0" err="1">
                <a:solidFill>
                  <a:srgbClr val="000000"/>
                </a:solidFill>
                <a:latin typeface="Georgia"/>
                <a:ea typeface="DejaVu Sans"/>
              </a:rPr>
              <a:t>ισχύ</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κ</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ι</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άρ</a:t>
            </a:r>
            <a:r>
              <a:rPr lang="fr-FR" sz="2800" b="0" strike="noStrike" spc="-1" dirty="0">
                <a:solidFill>
                  <a:srgbClr val="000000"/>
                </a:solidFill>
                <a:latin typeface="Georgia"/>
                <a:ea typeface="DejaVu Sans"/>
              </a:rPr>
              <a:t>α </a:t>
            </a:r>
            <a:r>
              <a:rPr lang="fr-FR" sz="2800" b="0" strike="noStrike" spc="-1" dirty="0" err="1">
                <a:solidFill>
                  <a:srgbClr val="000000"/>
                </a:solidFill>
                <a:latin typeface="Georgia"/>
                <a:ea typeface="DejaVu Sans"/>
              </a:rPr>
              <a:t>ο</a:t>
            </a:r>
            <a:r>
              <a:rPr lang="fr-FR" sz="2800" b="0" strike="noStrike" spc="-1" dirty="0">
                <a:solidFill>
                  <a:srgbClr val="000000"/>
                </a:solidFill>
                <a:latin typeface="Georgia"/>
                <a:ea typeface="DejaVu Sans"/>
              </a:rPr>
              <a:t> </a:t>
            </a:r>
            <a:r>
              <a:rPr lang="fr-FR" sz="2800" b="1" strike="noStrike" spc="-1" dirty="0">
                <a:solidFill>
                  <a:srgbClr val="000000"/>
                </a:solidFill>
                <a:latin typeface="Georgia"/>
                <a:ea typeface="DejaVu Sans"/>
              </a:rPr>
              <a:t>α</a:t>
            </a:r>
            <a:r>
              <a:rPr lang="fr-FR" sz="2800" b="1" strike="noStrike" spc="-1" dirty="0" err="1">
                <a:solidFill>
                  <a:srgbClr val="000000"/>
                </a:solidFill>
                <a:latin typeface="Georgia"/>
                <a:ea typeface="DejaVu Sans"/>
              </a:rPr>
              <a:t>ντ</a:t>
            </a:r>
            <a:r>
              <a:rPr lang="fr-FR" sz="2800" b="1" strike="noStrike" spc="-1" dirty="0">
                <a:solidFill>
                  <a:srgbClr val="000000"/>
                </a:solidFill>
                <a:latin typeface="Georgia"/>
                <a:ea typeface="DejaVu Sans"/>
              </a:rPr>
              <a:t>α</a:t>
            </a:r>
            <a:r>
              <a:rPr lang="fr-FR" sz="2800" b="1" strike="noStrike" spc="-1" dirty="0" err="1">
                <a:solidFill>
                  <a:srgbClr val="000000"/>
                </a:solidFill>
                <a:latin typeface="Georgia"/>
                <a:ea typeface="DejaVu Sans"/>
              </a:rPr>
              <a:t>γωνισμός</a:t>
            </a:r>
            <a:r>
              <a:rPr lang="fr-FR" sz="2800" b="1"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μετ</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ξύ</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τους</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γι</a:t>
            </a:r>
            <a:r>
              <a:rPr lang="fr-FR" sz="2800" b="0" strike="noStrike" spc="-1" dirty="0">
                <a:solidFill>
                  <a:srgbClr val="000000"/>
                </a:solidFill>
                <a:latin typeface="Georgia"/>
                <a:ea typeface="DejaVu Sans"/>
              </a:rPr>
              <a:t>α </a:t>
            </a:r>
            <a:r>
              <a:rPr lang="fr-FR" sz="2800" b="0" strike="noStrike" spc="-1" dirty="0" err="1">
                <a:solidFill>
                  <a:srgbClr val="000000"/>
                </a:solidFill>
                <a:latin typeface="Georgia"/>
                <a:ea typeface="DejaVu Sans"/>
              </a:rPr>
              <a:t>το</a:t>
            </a:r>
            <a:r>
              <a:rPr lang="fr-FR" sz="2800" b="0" strike="noStrike" spc="-1" dirty="0">
                <a:solidFill>
                  <a:srgbClr val="000000"/>
                </a:solidFill>
                <a:latin typeface="Georgia"/>
                <a:ea typeface="DejaVu Sans"/>
              </a:rPr>
              <a:t> π</a:t>
            </a:r>
            <a:r>
              <a:rPr lang="fr-FR" sz="2800" b="0" strike="noStrike" spc="-1" dirty="0" err="1">
                <a:solidFill>
                  <a:srgbClr val="000000"/>
                </a:solidFill>
                <a:latin typeface="Georgia"/>
                <a:ea typeface="DejaVu Sans"/>
              </a:rPr>
              <a:t>οιος</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θ</a:t>
            </a:r>
            <a:r>
              <a:rPr lang="fr-FR" sz="2800" b="0" strike="noStrike" spc="-1" dirty="0">
                <a:solidFill>
                  <a:srgbClr val="000000"/>
                </a:solidFill>
                <a:latin typeface="Georgia"/>
                <a:ea typeface="DejaVu Sans"/>
              </a:rPr>
              <a:t>α </a:t>
            </a:r>
            <a:r>
              <a:rPr lang="fr-FR" sz="2800" b="0" strike="noStrike" spc="-1" dirty="0" err="1">
                <a:solidFill>
                  <a:srgbClr val="000000"/>
                </a:solidFill>
                <a:latin typeface="Georgia"/>
                <a:ea typeface="DejaVu Sans"/>
              </a:rPr>
              <a:t>έχει</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κ</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λύτερη</a:t>
            </a:r>
            <a:r>
              <a:rPr lang="fr-FR" sz="2800" b="0" strike="noStrike" spc="-1" dirty="0">
                <a:solidFill>
                  <a:srgbClr val="000000"/>
                </a:solidFill>
                <a:latin typeface="Georgia"/>
                <a:ea typeface="DejaVu Sans"/>
              </a:rPr>
              <a:t> π</a:t>
            </a:r>
            <a:r>
              <a:rPr lang="fr-FR" sz="2800" b="0" strike="noStrike" spc="-1" dirty="0" err="1">
                <a:solidFill>
                  <a:srgbClr val="000000"/>
                </a:solidFill>
                <a:latin typeface="Georgia"/>
                <a:ea typeface="DejaVu Sans"/>
              </a:rPr>
              <a:t>ρόσ</a:t>
            </a:r>
            <a:r>
              <a:rPr lang="fr-FR" sz="2800" b="0" strike="noStrike" spc="-1" dirty="0">
                <a:solidFill>
                  <a:srgbClr val="000000"/>
                </a:solidFill>
                <a:latin typeface="Georgia"/>
                <a:ea typeface="DejaVu Sans"/>
              </a:rPr>
              <a:t>βα</a:t>
            </a:r>
            <a:r>
              <a:rPr lang="fr-FR" sz="2800" b="0" strike="noStrike" spc="-1" dirty="0" err="1">
                <a:solidFill>
                  <a:srgbClr val="000000"/>
                </a:solidFill>
                <a:latin typeface="Georgia"/>
                <a:ea typeface="DejaVu Sans"/>
              </a:rPr>
              <a:t>ση</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στ</a:t>
            </a:r>
            <a:r>
              <a:rPr lang="fr-FR" sz="2800" b="0" strike="noStrike" spc="-1" dirty="0">
                <a:solidFill>
                  <a:srgbClr val="000000"/>
                </a:solidFill>
                <a:latin typeface="Georgia"/>
                <a:ea typeface="DejaVu Sans"/>
              </a:rPr>
              <a:t>α </a:t>
            </a:r>
            <a:r>
              <a:rPr lang="fr-FR" sz="2800" b="0" strike="noStrike" spc="-1" dirty="0" err="1">
                <a:solidFill>
                  <a:srgbClr val="000000"/>
                </a:solidFill>
                <a:latin typeface="Georgia"/>
                <a:ea typeface="DejaVu Sans"/>
              </a:rPr>
              <a:t>ευρω</a:t>
            </a:r>
            <a:r>
              <a:rPr lang="fr-FR" sz="2800" b="0" strike="noStrike" spc="-1" dirty="0">
                <a:solidFill>
                  <a:srgbClr val="000000"/>
                </a:solidFill>
                <a:latin typeface="Georgia"/>
                <a:ea typeface="DejaVu Sans"/>
              </a:rPr>
              <a:t>πα</a:t>
            </a:r>
            <a:r>
              <a:rPr lang="fr-FR" sz="2800" b="0" strike="noStrike" spc="-1" dirty="0" err="1">
                <a:solidFill>
                  <a:srgbClr val="000000"/>
                </a:solidFill>
                <a:latin typeface="Georgia"/>
                <a:ea typeface="DejaVu Sans"/>
              </a:rPr>
              <a:t>ϊκά</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θεσμικά</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όργ</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ν</a:t>
            </a:r>
            <a:r>
              <a:rPr lang="fr-FR" sz="2800" b="0" strike="noStrike" spc="-1" dirty="0">
                <a:solidFill>
                  <a:srgbClr val="000000"/>
                </a:solidFill>
                <a:latin typeface="Georgia"/>
                <a:ea typeface="DejaVu Sans"/>
              </a:rPr>
              <a:t>α </a:t>
            </a:r>
            <a:r>
              <a:rPr lang="fr-FR" sz="2800" b="0" strike="noStrike" spc="-1" dirty="0" err="1">
                <a:solidFill>
                  <a:srgbClr val="000000"/>
                </a:solidFill>
                <a:latin typeface="Georgia"/>
                <a:ea typeface="DejaVu Sans"/>
              </a:rPr>
              <a:t>μ</a:t>
            </a:r>
            <a:r>
              <a:rPr lang="fr-FR" sz="2800" b="0" strike="noStrike" spc="-1" dirty="0">
                <a:solidFill>
                  <a:srgbClr val="000000"/>
                </a:solidFill>
                <a:latin typeface="Georgia"/>
                <a:ea typeface="DejaVu Sans"/>
              </a:rPr>
              <a:t>π</a:t>
            </a:r>
            <a:r>
              <a:rPr lang="fr-FR" sz="2800" b="0" strike="noStrike" spc="-1" dirty="0" err="1">
                <a:solidFill>
                  <a:srgbClr val="000000"/>
                </a:solidFill>
                <a:latin typeface="Georgia"/>
                <a:ea typeface="DejaVu Sans"/>
              </a:rPr>
              <a:t>ορεί</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ν</a:t>
            </a:r>
            <a:r>
              <a:rPr lang="fr-FR" sz="2800" b="0" strike="noStrike" spc="-1" dirty="0">
                <a:solidFill>
                  <a:srgbClr val="000000"/>
                </a:solidFill>
                <a:latin typeface="Georgia"/>
                <a:ea typeface="DejaVu Sans"/>
              </a:rPr>
              <a:t>α </a:t>
            </a:r>
            <a:r>
              <a:rPr lang="fr-FR" sz="2800" b="0" strike="noStrike" spc="-1" dirty="0" err="1">
                <a:solidFill>
                  <a:srgbClr val="000000"/>
                </a:solidFill>
                <a:latin typeface="Georgia"/>
                <a:ea typeface="DejaVu Sans"/>
              </a:rPr>
              <a:t>δημιουργήσει</a:t>
            </a:r>
            <a:r>
              <a:rPr lang="fr-FR" sz="2800" b="0" strike="noStrike" spc="-1" dirty="0">
                <a:solidFill>
                  <a:srgbClr val="000000"/>
                </a:solidFill>
                <a:latin typeface="Georgia"/>
                <a:ea typeface="DejaVu Sans"/>
              </a:rPr>
              <a:t> </a:t>
            </a:r>
            <a:r>
              <a:rPr lang="fr-FR" sz="2800" b="1" strike="noStrike" spc="-1" dirty="0" err="1">
                <a:solidFill>
                  <a:srgbClr val="000000"/>
                </a:solidFill>
                <a:latin typeface="Georgia"/>
                <a:ea typeface="DejaVu Sans"/>
              </a:rPr>
              <a:t>κλειστούς</a:t>
            </a:r>
            <a:r>
              <a:rPr lang="fr-FR" sz="2800" b="1" strike="noStrike" spc="-1" dirty="0">
                <a:solidFill>
                  <a:srgbClr val="000000"/>
                </a:solidFill>
                <a:latin typeface="Georgia"/>
                <a:ea typeface="DejaVu Sans"/>
              </a:rPr>
              <a:t> </a:t>
            </a:r>
            <a:r>
              <a:rPr lang="fr-FR" sz="2800" b="1" strike="noStrike" spc="-1" dirty="0" err="1">
                <a:solidFill>
                  <a:srgbClr val="000000"/>
                </a:solidFill>
                <a:latin typeface="Georgia"/>
                <a:ea typeface="DejaVu Sans"/>
              </a:rPr>
              <a:t>κύκλους</a:t>
            </a:r>
            <a:r>
              <a:rPr lang="fr-FR" sz="2800" b="1" strike="noStrike" spc="-1" dirty="0">
                <a:solidFill>
                  <a:srgbClr val="000000"/>
                </a:solidFill>
                <a:latin typeface="Georgia"/>
                <a:ea typeface="DejaVu Sans"/>
              </a:rPr>
              <a:t> </a:t>
            </a:r>
            <a:r>
              <a:rPr lang="fr-FR" sz="2800" b="1" strike="noStrike" spc="-1" dirty="0" err="1">
                <a:solidFill>
                  <a:srgbClr val="000000"/>
                </a:solidFill>
                <a:latin typeface="Georgia"/>
                <a:ea typeface="DejaVu Sans"/>
              </a:rPr>
              <a:t>ε</a:t>
            </a:r>
            <a:r>
              <a:rPr lang="fr-FR" sz="2800" b="1" strike="noStrike" spc="-1" dirty="0">
                <a:solidFill>
                  <a:srgbClr val="000000"/>
                </a:solidFill>
                <a:latin typeface="Georgia"/>
                <a:ea typeface="DejaVu Sans"/>
              </a:rPr>
              <a:t>π</a:t>
            </a:r>
            <a:r>
              <a:rPr lang="fr-FR" sz="2800" b="1" strike="noStrike" spc="-1" dirty="0" err="1">
                <a:solidFill>
                  <a:srgbClr val="000000"/>
                </a:solidFill>
                <a:latin typeface="Georgia"/>
                <a:ea typeface="DejaVu Sans"/>
              </a:rPr>
              <a:t>ίλεκτων</a:t>
            </a:r>
            <a:r>
              <a:rPr lang="fr-FR" sz="2800" b="1" strike="noStrike" spc="-1" dirty="0">
                <a:solidFill>
                  <a:srgbClr val="000000"/>
                </a:solidFill>
                <a:latin typeface="Georgia"/>
                <a:ea typeface="DejaVu Sans"/>
              </a:rPr>
              <a:t> </a:t>
            </a:r>
            <a:r>
              <a:rPr lang="fr-FR" sz="2800" b="1" strike="noStrike" spc="-1" dirty="0" err="1">
                <a:solidFill>
                  <a:srgbClr val="000000"/>
                </a:solidFill>
                <a:latin typeface="Georgia"/>
                <a:ea typeface="DejaVu Sans"/>
              </a:rPr>
              <a:t>ετ</a:t>
            </a:r>
            <a:r>
              <a:rPr lang="fr-FR" sz="2800" b="1" strike="noStrike" spc="-1" dirty="0">
                <a:solidFill>
                  <a:srgbClr val="000000"/>
                </a:solidFill>
                <a:latin typeface="Georgia"/>
                <a:ea typeface="DejaVu Sans"/>
              </a:rPr>
              <a:t>α</a:t>
            </a:r>
            <a:r>
              <a:rPr lang="fr-FR" sz="2800" b="1" strike="noStrike" spc="-1" dirty="0" err="1">
                <a:solidFill>
                  <a:srgbClr val="000000"/>
                </a:solidFill>
                <a:latin typeface="Georgia"/>
                <a:ea typeface="DejaVu Sans"/>
              </a:rPr>
              <a:t>ίρων</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με</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κοινό</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συμφέρον</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γι</a:t>
            </a:r>
            <a:r>
              <a:rPr lang="fr-FR" sz="2800" b="0" strike="noStrike" spc="-1" dirty="0">
                <a:solidFill>
                  <a:srgbClr val="000000"/>
                </a:solidFill>
                <a:latin typeface="Georgia"/>
                <a:ea typeface="DejaVu Sans"/>
              </a:rPr>
              <a:t>α </a:t>
            </a:r>
            <a:r>
              <a:rPr lang="fr-FR" sz="2800" b="0" strike="noStrike" spc="-1" dirty="0" err="1">
                <a:solidFill>
                  <a:srgbClr val="000000"/>
                </a:solidFill>
                <a:latin typeface="Georgia"/>
                <a:ea typeface="DejaVu Sans"/>
              </a:rPr>
              <a:t>τους</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δι</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θέσιμους</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δημόσιους</a:t>
            </a:r>
            <a:r>
              <a:rPr lang="fr-FR" sz="2800" b="0" strike="noStrike" spc="-1" dirty="0">
                <a:solidFill>
                  <a:srgbClr val="000000"/>
                </a:solidFill>
                <a:latin typeface="Georgia"/>
                <a:ea typeface="DejaVu Sans"/>
              </a:rPr>
              <a:t> π</a:t>
            </a:r>
            <a:r>
              <a:rPr lang="fr-FR" sz="2800" b="0" strike="noStrike" spc="-1" dirty="0" err="1">
                <a:solidFill>
                  <a:srgbClr val="000000"/>
                </a:solidFill>
                <a:latin typeface="Georgia"/>
                <a:ea typeface="DejaVu Sans"/>
              </a:rPr>
              <a:t>όρους</a:t>
            </a:r>
            <a:r>
              <a:rPr lang="fr-FR" sz="2800" b="0" strike="noStrike" spc="-1" dirty="0">
                <a:solidFill>
                  <a:srgbClr val="000000"/>
                </a:solidFill>
                <a:latin typeface="Georgia"/>
                <a:ea typeface="DejaVu Sans"/>
              </a:rPr>
              <a:t>.</a:t>
            </a:r>
            <a:endParaRPr lang="fr-FR" sz="2800" b="0" strike="noStrike" spc="-1" dirty="0">
              <a:latin typeface="Arial"/>
            </a:endParaRPr>
          </a:p>
          <a:p>
            <a:pPr>
              <a:lnSpc>
                <a:spcPct val="100000"/>
              </a:lnSpc>
              <a:spcBef>
                <a:spcPts val="300"/>
              </a:spcBef>
            </a:pPr>
            <a:endParaRPr lang="fr-FR" sz="2800" b="0" strike="noStrike" spc="-1" dirty="0">
              <a:latin typeface="Arial"/>
            </a:endParaRPr>
          </a:p>
          <a:p>
            <a:pPr>
              <a:lnSpc>
                <a:spcPct val="100000"/>
              </a:lnSpc>
              <a:spcBef>
                <a:spcPts val="300"/>
              </a:spcBef>
            </a:pPr>
            <a:endParaRPr lang="fr-FR" sz="2800" b="0" strike="noStrike" spc="-1" dirty="0">
              <a:latin typeface="Arial"/>
            </a:endParaRPr>
          </a:p>
        </p:txBody>
      </p:sp>
      <p:sp>
        <p:nvSpPr>
          <p:cNvPr id="87" name="CustomShape 3"/>
          <p:cNvSpPr/>
          <p:nvPr/>
        </p:nvSpPr>
        <p:spPr>
          <a:xfrm>
            <a:off x="10899720" y="2160"/>
            <a:ext cx="1015200" cy="3650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D268D72A-307B-4267-86DC-50476743970F}" type="slidenum">
              <a:rPr lang="fr-FR" sz="1800" b="0" strike="noStrike" spc="-1">
                <a:solidFill>
                  <a:srgbClr val="FFFFFF"/>
                </a:solidFill>
                <a:latin typeface="Georgia"/>
                <a:ea typeface="DejaVu Sans"/>
              </a:rPr>
              <a:t>12</a:t>
            </a:fld>
            <a:endParaRPr lang="fr-FR" sz="18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CustomShape 1"/>
          <p:cNvSpPr/>
          <p:nvPr/>
        </p:nvSpPr>
        <p:spPr>
          <a:xfrm>
            <a:off x="609480" y="632880"/>
            <a:ext cx="10972080" cy="1153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fontScale="92500" lnSpcReduction="10000"/>
          </a:bodyPr>
          <a:lstStyle/>
          <a:p>
            <a:pPr>
              <a:lnSpc>
                <a:spcPct val="100000"/>
              </a:lnSpc>
            </a:pPr>
            <a:r>
              <a:rPr lang="fr-FR" sz="4000" b="0" strike="noStrike" spc="-1">
                <a:solidFill>
                  <a:srgbClr val="434342"/>
                </a:solidFill>
                <a:latin typeface="Georgia"/>
                <a:ea typeface="DejaVu Sans"/>
              </a:rPr>
              <a:t>Το ημι-πλουραλιστικό και άρα μεροληπτικό μοντέλο διαμεσολάβησης συμφερόντων της ΕΕ</a:t>
            </a:r>
            <a:endParaRPr lang="fr-FR" sz="4000" b="0" strike="noStrike" spc="-1">
              <a:latin typeface="Arial"/>
            </a:endParaRPr>
          </a:p>
        </p:txBody>
      </p:sp>
      <p:sp>
        <p:nvSpPr>
          <p:cNvPr id="89" name="CustomShape 2"/>
          <p:cNvSpPr/>
          <p:nvPr/>
        </p:nvSpPr>
        <p:spPr>
          <a:xfrm>
            <a:off x="609480" y="1674000"/>
            <a:ext cx="10972080" cy="4899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85000" lnSpcReduction="10000"/>
          </a:bodyPr>
          <a:lstStyle/>
          <a:p>
            <a:pPr marL="365760" indent="-255240">
              <a:lnSpc>
                <a:spcPct val="100000"/>
              </a:lnSpc>
              <a:spcBef>
                <a:spcPts val="300"/>
              </a:spcBef>
              <a:buClr>
                <a:srgbClr val="08A1D9"/>
              </a:buClr>
              <a:buFont typeface="Wingdings" charset="2"/>
              <a:buChar char=""/>
            </a:pPr>
            <a:r>
              <a:rPr lang="fr-FR" sz="2800" b="0" strike="noStrike" spc="-1" dirty="0" err="1">
                <a:solidFill>
                  <a:srgbClr val="000000"/>
                </a:solidFill>
                <a:latin typeface="Georgia"/>
                <a:ea typeface="DejaVu Sans"/>
              </a:rPr>
              <a:t>Η</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δι</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μεσολά</a:t>
            </a:r>
            <a:r>
              <a:rPr lang="fr-FR" sz="2800" b="0" strike="noStrike" spc="-1" dirty="0">
                <a:solidFill>
                  <a:srgbClr val="000000"/>
                </a:solidFill>
                <a:latin typeface="Georgia"/>
                <a:ea typeface="DejaVu Sans"/>
              </a:rPr>
              <a:t>β</a:t>
            </a:r>
            <a:r>
              <a:rPr lang="fr-FR" sz="2800" b="0" strike="noStrike" spc="-1" dirty="0" err="1">
                <a:solidFill>
                  <a:srgbClr val="000000"/>
                </a:solidFill>
                <a:latin typeface="Georgia"/>
                <a:ea typeface="DejaVu Sans"/>
              </a:rPr>
              <a:t>ηση</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συμφερόντων</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στην</a:t>
            </a:r>
            <a:r>
              <a:rPr lang="fr-FR" sz="2800" b="0" strike="noStrike" spc="-1" dirty="0">
                <a:solidFill>
                  <a:srgbClr val="000000"/>
                </a:solidFill>
                <a:latin typeface="Georgia"/>
                <a:ea typeface="DejaVu Sans"/>
              </a:rPr>
              <a:t> ΕΕ </a:t>
            </a:r>
            <a:r>
              <a:rPr lang="fr-FR" sz="2800" b="0" strike="noStrike" spc="-1" dirty="0" err="1">
                <a:solidFill>
                  <a:srgbClr val="000000"/>
                </a:solidFill>
                <a:latin typeface="Georgia"/>
                <a:ea typeface="DejaVu Sans"/>
              </a:rPr>
              <a:t>ως</a:t>
            </a:r>
            <a:r>
              <a:rPr lang="fr-FR" sz="2800" b="0" strike="noStrike" spc="-1" dirty="0">
                <a:solidFill>
                  <a:srgbClr val="000000"/>
                </a:solidFill>
                <a:latin typeface="Georgia"/>
                <a:ea typeface="DejaVu Sans"/>
              </a:rPr>
              <a:t> </a:t>
            </a:r>
            <a:r>
              <a:rPr lang="fr-FR" sz="2800" b="1" strike="noStrike" spc="-1" dirty="0" err="1">
                <a:solidFill>
                  <a:srgbClr val="000000"/>
                </a:solidFill>
                <a:latin typeface="Georgia"/>
                <a:ea typeface="DejaVu Sans"/>
              </a:rPr>
              <a:t>ημι</a:t>
            </a:r>
            <a:r>
              <a:rPr lang="fr-FR" sz="2800" b="1" strike="noStrike" spc="-1" dirty="0">
                <a:solidFill>
                  <a:srgbClr val="000000"/>
                </a:solidFill>
                <a:latin typeface="Georgia"/>
                <a:ea typeface="DejaVu Sans"/>
              </a:rPr>
              <a:t>-π</a:t>
            </a:r>
            <a:r>
              <a:rPr lang="fr-FR" sz="2800" b="1" strike="noStrike" spc="-1" dirty="0" err="1">
                <a:solidFill>
                  <a:srgbClr val="000000"/>
                </a:solidFill>
                <a:latin typeface="Georgia"/>
                <a:ea typeface="DejaVu Sans"/>
              </a:rPr>
              <a:t>λουρ</a:t>
            </a:r>
            <a:r>
              <a:rPr lang="fr-FR" sz="2800" b="1" strike="noStrike" spc="-1" dirty="0">
                <a:solidFill>
                  <a:srgbClr val="000000"/>
                </a:solidFill>
                <a:latin typeface="Georgia"/>
                <a:ea typeface="DejaVu Sans"/>
              </a:rPr>
              <a:t>α</a:t>
            </a:r>
            <a:r>
              <a:rPr lang="fr-FR" sz="2800" b="1" strike="noStrike" spc="-1" dirty="0" err="1">
                <a:solidFill>
                  <a:srgbClr val="000000"/>
                </a:solidFill>
                <a:latin typeface="Georgia"/>
                <a:ea typeface="DejaVu Sans"/>
              </a:rPr>
              <a:t>λιστική</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σε</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σχέση</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με</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τις</a:t>
            </a:r>
            <a:r>
              <a:rPr lang="fr-FR" sz="2800" b="0" strike="noStrike" spc="-1" dirty="0">
                <a:solidFill>
                  <a:srgbClr val="000000"/>
                </a:solidFill>
                <a:latin typeface="Georgia"/>
                <a:ea typeface="DejaVu Sans"/>
              </a:rPr>
              <a:t> ΗΠΑ, </a:t>
            </a:r>
            <a:r>
              <a:rPr lang="fr-FR" sz="2800" b="0" strike="noStrike" spc="-1" dirty="0" err="1">
                <a:solidFill>
                  <a:srgbClr val="000000"/>
                </a:solidFill>
                <a:latin typeface="Georgia"/>
                <a:ea typeface="DejaVu Sans"/>
              </a:rPr>
              <a:t>η</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δι</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μόρφωση</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της</a:t>
            </a:r>
            <a:r>
              <a:rPr lang="fr-FR" sz="2800" b="0" strike="noStrike" spc="-1" dirty="0">
                <a:solidFill>
                  <a:srgbClr val="000000"/>
                </a:solidFill>
                <a:latin typeface="Georgia"/>
                <a:ea typeface="DejaVu Sans"/>
              </a:rPr>
              <a:t> π</a:t>
            </a:r>
            <a:r>
              <a:rPr lang="fr-FR" sz="2800" b="0" strike="noStrike" spc="-1" dirty="0" err="1">
                <a:solidFill>
                  <a:srgbClr val="000000"/>
                </a:solidFill>
                <a:latin typeface="Georgia"/>
                <a:ea typeface="DejaVu Sans"/>
              </a:rPr>
              <a:t>ολιτικής</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είν</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ι</a:t>
            </a:r>
            <a:r>
              <a:rPr lang="fr-FR" sz="2800" b="0" strike="noStrike" spc="-1" dirty="0">
                <a:solidFill>
                  <a:srgbClr val="000000"/>
                </a:solidFill>
                <a:latin typeface="Georgia"/>
                <a:ea typeface="DejaVu Sans"/>
              </a:rPr>
              <a:t> </a:t>
            </a:r>
            <a:r>
              <a:rPr lang="fr-FR" sz="2800" b="0" u="sng" strike="noStrike" spc="-1" dirty="0">
                <a:solidFill>
                  <a:srgbClr val="000000"/>
                </a:solidFill>
                <a:uFillTx/>
                <a:latin typeface="Georgia"/>
                <a:ea typeface="DejaVu Sans"/>
              </a:rPr>
              <a:t>π</a:t>
            </a:r>
            <a:r>
              <a:rPr lang="fr-FR" sz="2800" b="0" u="sng" strike="noStrike" spc="-1" dirty="0" err="1">
                <a:solidFill>
                  <a:srgbClr val="000000"/>
                </a:solidFill>
                <a:uFillTx/>
                <a:latin typeface="Georgia"/>
                <a:ea typeface="DejaVu Sans"/>
              </a:rPr>
              <a:t>ιο</a:t>
            </a:r>
            <a:r>
              <a:rPr lang="fr-FR" sz="2800" b="0" u="sng" strike="noStrike" spc="-1" dirty="0">
                <a:solidFill>
                  <a:srgbClr val="000000"/>
                </a:solidFill>
                <a:uFillTx/>
                <a:latin typeface="Georgia"/>
                <a:ea typeface="DejaVu Sans"/>
              </a:rPr>
              <a:t> </a:t>
            </a:r>
            <a:r>
              <a:rPr lang="fr-FR" sz="2800" b="0" u="sng" strike="noStrike" spc="-1" dirty="0" err="1">
                <a:solidFill>
                  <a:srgbClr val="000000"/>
                </a:solidFill>
                <a:uFillTx/>
                <a:latin typeface="Georgia"/>
                <a:ea typeface="DejaVu Sans"/>
              </a:rPr>
              <a:t>συνεργ</a:t>
            </a:r>
            <a:r>
              <a:rPr lang="fr-FR" sz="2800" b="0" u="sng" strike="noStrike" spc="-1" dirty="0">
                <a:solidFill>
                  <a:srgbClr val="000000"/>
                </a:solidFill>
                <a:uFillTx/>
                <a:latin typeface="Georgia"/>
                <a:ea typeface="DejaVu Sans"/>
              </a:rPr>
              <a:t>α</a:t>
            </a:r>
            <a:r>
              <a:rPr lang="fr-FR" sz="2800" b="0" u="sng" strike="noStrike" spc="-1" dirty="0" err="1">
                <a:solidFill>
                  <a:srgbClr val="000000"/>
                </a:solidFill>
                <a:uFillTx/>
                <a:latin typeface="Georgia"/>
                <a:ea typeface="DejaVu Sans"/>
              </a:rPr>
              <a:t>τική</a:t>
            </a:r>
            <a:r>
              <a:rPr lang="fr-FR" sz="2800" b="0" u="sng" strike="noStrike" spc="-1" dirty="0">
                <a:solidFill>
                  <a:srgbClr val="000000"/>
                </a:solidFill>
                <a:uFillTx/>
                <a:latin typeface="Georgia"/>
                <a:ea typeface="DejaVu Sans"/>
              </a:rPr>
              <a:t> </a:t>
            </a:r>
            <a:r>
              <a:rPr lang="fr-FR" sz="2800" b="0" strike="noStrike" spc="-1" dirty="0" err="1">
                <a:solidFill>
                  <a:srgbClr val="000000"/>
                </a:solidFill>
                <a:latin typeface="Georgia"/>
                <a:ea typeface="DejaVu Sans"/>
              </a:rPr>
              <a:t>με</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τον</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σχημ</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τισμό</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μοντέλων</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κ</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ι</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χώρων</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δι</a:t>
            </a:r>
            <a:r>
              <a:rPr lang="fr-FR" sz="2800" b="0" strike="noStrike" spc="-1" dirty="0">
                <a:solidFill>
                  <a:srgbClr val="000000"/>
                </a:solidFill>
                <a:latin typeface="Georgia"/>
                <a:ea typeface="DejaVu Sans"/>
              </a:rPr>
              <a:t>αβ</a:t>
            </a:r>
            <a:r>
              <a:rPr lang="fr-FR" sz="2800" b="0" strike="noStrike" spc="-1" dirty="0" err="1">
                <a:solidFill>
                  <a:srgbClr val="000000"/>
                </a:solidFill>
                <a:latin typeface="Georgia"/>
                <a:ea typeface="DejaVu Sans"/>
              </a:rPr>
              <a:t>ούλευσης</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ό</a:t>
            </a:r>
            <a:r>
              <a:rPr lang="fr-FR" sz="2800" b="0" strike="noStrike" spc="-1" dirty="0">
                <a:solidFill>
                  <a:srgbClr val="000000"/>
                </a:solidFill>
                <a:latin typeface="Georgia"/>
                <a:ea typeface="DejaVu Sans"/>
              </a:rPr>
              <a:t>π</a:t>
            </a:r>
            <a:r>
              <a:rPr lang="fr-FR" sz="2800" b="0" strike="noStrike" spc="-1" dirty="0" err="1">
                <a:solidFill>
                  <a:srgbClr val="000000"/>
                </a:solidFill>
                <a:latin typeface="Georgia"/>
                <a:ea typeface="DejaVu Sans"/>
              </a:rPr>
              <a:t>ου</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τ</a:t>
            </a:r>
            <a:r>
              <a:rPr lang="fr-FR" sz="2800" b="0" strike="noStrike" spc="-1" dirty="0">
                <a:solidFill>
                  <a:srgbClr val="000000"/>
                </a:solidFill>
                <a:latin typeface="Georgia"/>
                <a:ea typeface="DejaVu Sans"/>
              </a:rPr>
              <a:t>α </a:t>
            </a:r>
            <a:r>
              <a:rPr lang="fr-FR" sz="2800" b="0" strike="noStrike" spc="-1" dirty="0" err="1">
                <a:solidFill>
                  <a:srgbClr val="000000"/>
                </a:solidFill>
                <a:latin typeface="Georgia"/>
                <a:ea typeface="DejaVu Sans"/>
              </a:rPr>
              <a:t>θεσμικά</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όργ</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ν</a:t>
            </a:r>
            <a:r>
              <a:rPr lang="fr-FR" sz="2800" b="0" strike="noStrike" spc="-1" dirty="0">
                <a:solidFill>
                  <a:srgbClr val="000000"/>
                </a:solidFill>
                <a:latin typeface="Georgia"/>
                <a:ea typeface="DejaVu Sans"/>
              </a:rPr>
              <a:t>α </a:t>
            </a:r>
            <a:r>
              <a:rPr lang="fr-FR" sz="2800" b="0" strike="noStrike" spc="-1" dirty="0" err="1">
                <a:solidFill>
                  <a:srgbClr val="000000"/>
                </a:solidFill>
                <a:latin typeface="Georgia"/>
                <a:ea typeface="DejaVu Sans"/>
              </a:rPr>
              <a:t>της</a:t>
            </a:r>
            <a:r>
              <a:rPr lang="fr-FR" sz="2800" b="0" strike="noStrike" spc="-1" dirty="0">
                <a:solidFill>
                  <a:srgbClr val="000000"/>
                </a:solidFill>
                <a:latin typeface="Georgia"/>
                <a:ea typeface="DejaVu Sans"/>
              </a:rPr>
              <a:t> ΕΕ </a:t>
            </a:r>
            <a:r>
              <a:rPr lang="fr-FR" sz="2800" b="0" strike="noStrike" spc="-1" dirty="0" err="1">
                <a:solidFill>
                  <a:srgbClr val="000000"/>
                </a:solidFill>
                <a:latin typeface="Georgia"/>
                <a:ea typeface="DejaVu Sans"/>
              </a:rPr>
              <a:t>έχουν</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κά</a:t>
            </a:r>
            <a:r>
              <a:rPr lang="fr-FR" sz="2800" b="0" strike="noStrike" spc="-1" dirty="0">
                <a:solidFill>
                  <a:srgbClr val="000000"/>
                </a:solidFill>
                <a:latin typeface="Georgia"/>
                <a:ea typeface="DejaVu Sans"/>
              </a:rPr>
              <a:t>π</a:t>
            </a:r>
            <a:r>
              <a:rPr lang="fr-FR" sz="2800" b="0" strike="noStrike" spc="-1" dirty="0" err="1">
                <a:solidFill>
                  <a:srgbClr val="000000"/>
                </a:solidFill>
                <a:latin typeface="Georgia"/>
                <a:ea typeface="DejaVu Sans"/>
              </a:rPr>
              <a:t>οι</a:t>
            </a:r>
            <a:r>
              <a:rPr lang="fr-FR" sz="2800" b="0" strike="noStrike" spc="-1" dirty="0">
                <a:solidFill>
                  <a:srgbClr val="000000"/>
                </a:solidFill>
                <a:latin typeface="Georgia"/>
                <a:ea typeface="DejaVu Sans"/>
              </a:rPr>
              <a:t>α α</a:t>
            </a:r>
            <a:r>
              <a:rPr lang="fr-FR" sz="2800" b="0" strike="noStrike" spc="-1" dirty="0" err="1">
                <a:solidFill>
                  <a:srgbClr val="000000"/>
                </a:solidFill>
                <a:latin typeface="Georgia"/>
                <a:ea typeface="DejaVu Sans"/>
              </a:rPr>
              <a:t>υτονομί</a:t>
            </a:r>
            <a:r>
              <a:rPr lang="fr-FR" sz="2800" b="0" strike="noStrike" spc="-1" dirty="0">
                <a:solidFill>
                  <a:srgbClr val="000000"/>
                </a:solidFill>
                <a:latin typeface="Georgia"/>
                <a:ea typeface="DejaVu Sans"/>
              </a:rPr>
              <a:t>α απ</a:t>
            </a:r>
            <a:r>
              <a:rPr lang="fr-FR" sz="2800" b="0" strike="noStrike" spc="-1" dirty="0" err="1">
                <a:solidFill>
                  <a:srgbClr val="000000"/>
                </a:solidFill>
                <a:latin typeface="Georgia"/>
                <a:ea typeface="DejaVu Sans"/>
              </a:rPr>
              <a:t>ό</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τις</a:t>
            </a:r>
            <a:r>
              <a:rPr lang="fr-FR" sz="2800" b="0" strike="noStrike" spc="-1" dirty="0">
                <a:solidFill>
                  <a:srgbClr val="000000"/>
                </a:solidFill>
                <a:latin typeface="Georgia"/>
                <a:ea typeface="DejaVu Sans"/>
              </a:rPr>
              <a:t> «π</a:t>
            </a:r>
            <a:r>
              <a:rPr lang="fr-FR" sz="2800" b="0" strike="noStrike" spc="-1" dirty="0" err="1">
                <a:solidFill>
                  <a:srgbClr val="000000"/>
                </a:solidFill>
                <a:latin typeface="Georgia"/>
                <a:ea typeface="DejaVu Sans"/>
              </a:rPr>
              <a:t>ιέσεις</a:t>
            </a:r>
            <a:r>
              <a:rPr lang="fr-FR" sz="2800" b="0" strike="noStrike" spc="-1" dirty="0">
                <a:solidFill>
                  <a:srgbClr val="000000"/>
                </a:solidFill>
                <a:latin typeface="Georgia"/>
                <a:ea typeface="DejaVu Sans"/>
              </a:rPr>
              <a:t> α</a:t>
            </a:r>
            <a:r>
              <a:rPr lang="fr-FR" sz="2800" b="0" strike="noStrike" spc="-1" dirty="0" err="1">
                <a:solidFill>
                  <a:srgbClr val="000000"/>
                </a:solidFill>
                <a:latin typeface="Georgia"/>
                <a:ea typeface="DejaVu Sans"/>
              </a:rPr>
              <a:t>θέμιτης</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ε</a:t>
            </a:r>
            <a:r>
              <a:rPr lang="fr-FR" sz="2800" b="0" strike="noStrike" spc="-1" dirty="0">
                <a:solidFill>
                  <a:srgbClr val="000000"/>
                </a:solidFill>
                <a:latin typeface="Georgia"/>
                <a:ea typeface="DejaVu Sans"/>
              </a:rPr>
              <a:t>π</a:t>
            </a:r>
            <a:r>
              <a:rPr lang="fr-FR" sz="2800" b="0" strike="noStrike" spc="-1" dirty="0" err="1">
                <a:solidFill>
                  <a:srgbClr val="000000"/>
                </a:solidFill>
                <a:latin typeface="Georgia"/>
                <a:ea typeface="DejaVu Sans"/>
              </a:rPr>
              <a:t>ιρροής</a:t>
            </a:r>
            <a:r>
              <a:rPr lang="fr-FR" sz="2800" b="0" strike="noStrike" spc="-1" dirty="0">
                <a:solidFill>
                  <a:srgbClr val="000000"/>
                </a:solidFill>
                <a:latin typeface="Georgia"/>
                <a:ea typeface="DejaVu Sans"/>
              </a:rPr>
              <a:t>».</a:t>
            </a:r>
            <a:endParaRPr lang="fr-FR" sz="2800" b="0" strike="noStrike" spc="-1" dirty="0">
              <a:latin typeface="Arial"/>
            </a:endParaRPr>
          </a:p>
          <a:p>
            <a:pPr marL="365760" indent="-255240">
              <a:lnSpc>
                <a:spcPct val="100000"/>
              </a:lnSpc>
              <a:spcBef>
                <a:spcPts val="300"/>
              </a:spcBef>
              <a:buClr>
                <a:srgbClr val="08A1D9"/>
              </a:buClr>
              <a:buFont typeface="Wingdings" charset="2"/>
              <a:buChar char=""/>
            </a:pPr>
            <a:r>
              <a:rPr lang="fr-FR" sz="2800" b="0" strike="noStrike" spc="-1" dirty="0" err="1">
                <a:solidFill>
                  <a:srgbClr val="000000"/>
                </a:solidFill>
                <a:latin typeface="Georgia"/>
                <a:ea typeface="DejaVu Sans"/>
              </a:rPr>
              <a:t>Ωστόσο</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σε</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σχέση</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με</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τις</a:t>
            </a:r>
            <a:r>
              <a:rPr lang="fr-FR" sz="2800" b="0" strike="noStrike" spc="-1" dirty="0">
                <a:solidFill>
                  <a:srgbClr val="000000"/>
                </a:solidFill>
                <a:latin typeface="Georgia"/>
                <a:ea typeface="DejaVu Sans"/>
              </a:rPr>
              <a:t> ΗΠΑ </a:t>
            </a:r>
            <a:r>
              <a:rPr lang="fr-FR" sz="2800" b="0" strike="noStrike" spc="-1" dirty="0" err="1">
                <a:solidFill>
                  <a:srgbClr val="000000"/>
                </a:solidFill>
                <a:latin typeface="Georgia"/>
                <a:ea typeface="DejaVu Sans"/>
              </a:rPr>
              <a:t>η</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δι</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μεσολά</a:t>
            </a:r>
            <a:r>
              <a:rPr lang="fr-FR" sz="2800" b="0" strike="noStrike" spc="-1" dirty="0">
                <a:solidFill>
                  <a:srgbClr val="000000"/>
                </a:solidFill>
                <a:latin typeface="Georgia"/>
                <a:ea typeface="DejaVu Sans"/>
              </a:rPr>
              <a:t>β</a:t>
            </a:r>
            <a:r>
              <a:rPr lang="fr-FR" sz="2800" b="0" strike="noStrike" spc="-1" dirty="0" err="1">
                <a:solidFill>
                  <a:srgbClr val="000000"/>
                </a:solidFill>
                <a:latin typeface="Georgia"/>
                <a:ea typeface="DejaVu Sans"/>
              </a:rPr>
              <a:t>ηση</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συμφερόντων</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της</a:t>
            </a:r>
            <a:r>
              <a:rPr lang="fr-FR" sz="2800" b="0" strike="noStrike" spc="-1" dirty="0">
                <a:solidFill>
                  <a:srgbClr val="000000"/>
                </a:solidFill>
                <a:latin typeface="Georgia"/>
                <a:ea typeface="DejaVu Sans"/>
              </a:rPr>
              <a:t> ΕΕ </a:t>
            </a:r>
            <a:r>
              <a:rPr lang="fr-FR" sz="2800" b="0" strike="noStrike" spc="-1" dirty="0" err="1">
                <a:solidFill>
                  <a:srgbClr val="000000"/>
                </a:solidFill>
                <a:latin typeface="Georgia"/>
                <a:ea typeface="DejaVu Sans"/>
              </a:rPr>
              <a:t>είν</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ι</a:t>
            </a:r>
            <a:r>
              <a:rPr lang="fr-FR" sz="2800" b="0" strike="noStrike" spc="-1" dirty="0">
                <a:solidFill>
                  <a:srgbClr val="000000"/>
                </a:solidFill>
                <a:latin typeface="Georgia"/>
                <a:ea typeface="DejaVu Sans"/>
              </a:rPr>
              <a:t> π</a:t>
            </a:r>
            <a:r>
              <a:rPr lang="fr-FR" sz="2800" b="0" strike="noStrike" spc="-1" dirty="0" err="1">
                <a:solidFill>
                  <a:srgbClr val="000000"/>
                </a:solidFill>
                <a:latin typeface="Georgia"/>
                <a:ea typeface="DejaVu Sans"/>
              </a:rPr>
              <a:t>ιο</a:t>
            </a:r>
            <a:r>
              <a:rPr lang="fr-FR" sz="2800" b="0" strike="noStrike" spc="-1" dirty="0">
                <a:solidFill>
                  <a:srgbClr val="000000"/>
                </a:solidFill>
                <a:latin typeface="Georgia"/>
                <a:ea typeface="DejaVu Sans"/>
              </a:rPr>
              <a:t> </a:t>
            </a:r>
            <a:r>
              <a:rPr lang="fr-FR" sz="2800" b="1" strike="noStrike" spc="-1" dirty="0" err="1">
                <a:solidFill>
                  <a:srgbClr val="000000"/>
                </a:solidFill>
                <a:latin typeface="Georgia"/>
                <a:ea typeface="DejaVu Sans"/>
              </a:rPr>
              <a:t>κλειστή</a:t>
            </a:r>
            <a:r>
              <a:rPr lang="fr-FR" sz="2800" b="1" strike="noStrike" spc="-1" dirty="0">
                <a:solidFill>
                  <a:srgbClr val="000000"/>
                </a:solidFill>
                <a:latin typeface="Georgia"/>
                <a:ea typeface="DejaVu Sans"/>
              </a:rPr>
              <a:t> </a:t>
            </a:r>
            <a:r>
              <a:rPr lang="fr-FR" sz="2800" b="1" strike="noStrike" spc="-1" dirty="0" err="1">
                <a:solidFill>
                  <a:srgbClr val="000000"/>
                </a:solidFill>
                <a:latin typeface="Georgia"/>
                <a:ea typeface="DejaVu Sans"/>
              </a:rPr>
              <a:t>κ</a:t>
            </a:r>
            <a:r>
              <a:rPr lang="fr-FR" sz="2800" b="1" strike="noStrike" spc="-1" dirty="0">
                <a:solidFill>
                  <a:srgbClr val="000000"/>
                </a:solidFill>
                <a:latin typeface="Georgia"/>
                <a:ea typeface="DejaVu Sans"/>
              </a:rPr>
              <a:t>α</a:t>
            </a:r>
            <a:r>
              <a:rPr lang="fr-FR" sz="2800" b="1" strike="noStrike" spc="-1" dirty="0" err="1">
                <a:solidFill>
                  <a:srgbClr val="000000"/>
                </a:solidFill>
                <a:latin typeface="Georgia"/>
                <a:ea typeface="DejaVu Sans"/>
              </a:rPr>
              <a:t>ι</a:t>
            </a:r>
            <a:r>
              <a:rPr lang="fr-FR" sz="2800" b="1" strike="noStrike" spc="-1" dirty="0">
                <a:solidFill>
                  <a:srgbClr val="000000"/>
                </a:solidFill>
                <a:latin typeface="Georgia"/>
                <a:ea typeface="DejaVu Sans"/>
              </a:rPr>
              <a:t> </a:t>
            </a:r>
            <a:r>
              <a:rPr lang="fr-FR" sz="2800" b="1" strike="noStrike" spc="-1" dirty="0" err="1">
                <a:solidFill>
                  <a:srgbClr val="000000"/>
                </a:solidFill>
                <a:latin typeface="Georgia"/>
                <a:ea typeface="DejaVu Sans"/>
              </a:rPr>
              <a:t>μερολη</a:t>
            </a:r>
            <a:r>
              <a:rPr lang="fr-FR" sz="2800" b="1" strike="noStrike" spc="-1" dirty="0">
                <a:solidFill>
                  <a:srgbClr val="000000"/>
                </a:solidFill>
                <a:latin typeface="Georgia"/>
                <a:ea typeface="DejaVu Sans"/>
              </a:rPr>
              <a:t>π</a:t>
            </a:r>
            <a:r>
              <a:rPr lang="fr-FR" sz="2800" b="1" strike="noStrike" spc="-1" dirty="0" err="1">
                <a:solidFill>
                  <a:srgbClr val="000000"/>
                </a:solidFill>
                <a:latin typeface="Georgia"/>
                <a:ea typeface="DejaVu Sans"/>
              </a:rPr>
              <a:t>τική</a:t>
            </a:r>
            <a:r>
              <a:rPr lang="fr-FR" sz="2800" b="0" strike="noStrike" spc="-1" dirty="0">
                <a:solidFill>
                  <a:srgbClr val="000000"/>
                </a:solidFill>
                <a:latin typeface="Georgia"/>
                <a:ea typeface="DejaVu Sans"/>
              </a:rPr>
              <a:t>, </a:t>
            </a:r>
            <a:r>
              <a:rPr lang="fr-FR" sz="2800" b="0" u="sng" strike="noStrike" spc="-1" dirty="0" err="1">
                <a:solidFill>
                  <a:srgbClr val="000000"/>
                </a:solidFill>
                <a:latin typeface="Georgia"/>
                <a:ea typeface="DejaVu Sans"/>
              </a:rPr>
              <a:t>με</a:t>
            </a:r>
            <a:r>
              <a:rPr lang="fr-FR" sz="2800" b="0" u="sng" strike="noStrike" spc="-1" dirty="0">
                <a:solidFill>
                  <a:srgbClr val="000000"/>
                </a:solidFill>
                <a:latin typeface="Georgia"/>
                <a:ea typeface="DejaVu Sans"/>
              </a:rPr>
              <a:t> </a:t>
            </a:r>
            <a:r>
              <a:rPr lang="fr-FR" sz="2800" b="0" u="sng" strike="noStrike" spc="-1" dirty="0" err="1">
                <a:solidFill>
                  <a:srgbClr val="000000"/>
                </a:solidFill>
                <a:latin typeface="Georgia"/>
                <a:ea typeface="DejaVu Sans"/>
              </a:rPr>
              <a:t>τ</a:t>
            </a:r>
            <a:r>
              <a:rPr lang="fr-FR" sz="2800" b="0" u="sng" strike="noStrike" spc="-1" dirty="0">
                <a:solidFill>
                  <a:srgbClr val="000000"/>
                </a:solidFill>
                <a:latin typeface="Georgia"/>
                <a:ea typeface="DejaVu Sans"/>
              </a:rPr>
              <a:t>α </a:t>
            </a:r>
            <a:r>
              <a:rPr lang="fr-FR" sz="2800" b="0" u="sng" strike="noStrike" spc="-1" dirty="0" err="1">
                <a:solidFill>
                  <a:srgbClr val="000000"/>
                </a:solidFill>
                <a:latin typeface="Georgia"/>
                <a:ea typeface="DejaVu Sans"/>
              </a:rPr>
              <a:t>συμφέροντ</a:t>
            </a:r>
            <a:r>
              <a:rPr lang="fr-FR" sz="2800" b="0" u="sng" strike="noStrike" spc="-1" dirty="0">
                <a:solidFill>
                  <a:srgbClr val="000000"/>
                </a:solidFill>
                <a:latin typeface="Georgia"/>
                <a:ea typeface="DejaVu Sans"/>
              </a:rPr>
              <a:t>α </a:t>
            </a:r>
            <a:r>
              <a:rPr lang="fr-FR" sz="2800" b="0" u="sng" strike="noStrike" spc="-1" dirty="0" err="1">
                <a:solidFill>
                  <a:srgbClr val="000000"/>
                </a:solidFill>
                <a:latin typeface="Georgia"/>
                <a:ea typeface="DejaVu Sans"/>
              </a:rPr>
              <a:t>των</a:t>
            </a:r>
            <a:r>
              <a:rPr lang="fr-FR" sz="2800" b="0" u="sng" strike="noStrike" spc="-1" dirty="0">
                <a:solidFill>
                  <a:srgbClr val="000000"/>
                </a:solidFill>
                <a:latin typeface="Georgia"/>
                <a:ea typeface="DejaVu Sans"/>
              </a:rPr>
              <a:t> </a:t>
            </a:r>
            <a:r>
              <a:rPr lang="fr-FR" sz="2800" b="0" u="sng" strike="noStrike" spc="-1" dirty="0" err="1">
                <a:solidFill>
                  <a:srgbClr val="000000"/>
                </a:solidFill>
                <a:latin typeface="Georgia"/>
                <a:ea typeface="DejaVu Sans"/>
              </a:rPr>
              <a:t>ε</a:t>
            </a:r>
            <a:r>
              <a:rPr lang="fr-FR" sz="2800" b="0" u="sng" strike="noStrike" spc="-1" dirty="0">
                <a:solidFill>
                  <a:srgbClr val="000000"/>
                </a:solidFill>
                <a:latin typeface="Georgia"/>
                <a:ea typeface="DejaVu Sans"/>
              </a:rPr>
              <a:t>π</a:t>
            </a:r>
            <a:r>
              <a:rPr lang="fr-FR" sz="2800" b="0" u="sng" strike="noStrike" spc="-1" dirty="0" err="1">
                <a:solidFill>
                  <a:srgbClr val="000000"/>
                </a:solidFill>
                <a:latin typeface="Georgia"/>
                <a:ea typeface="DejaVu Sans"/>
              </a:rPr>
              <a:t>ιχειρήσεων</a:t>
            </a:r>
            <a:r>
              <a:rPr lang="fr-FR" sz="2800" b="0" u="sng" strike="noStrike" spc="-1" dirty="0">
                <a:solidFill>
                  <a:srgbClr val="000000"/>
                </a:solidFill>
                <a:latin typeface="Georgia"/>
                <a:ea typeface="DejaVu Sans"/>
              </a:rPr>
              <a:t> </a:t>
            </a:r>
            <a:r>
              <a:rPr lang="fr-FR" sz="2800" b="0" u="sng" strike="noStrike" spc="-1" dirty="0" err="1">
                <a:solidFill>
                  <a:srgbClr val="000000"/>
                </a:solidFill>
                <a:latin typeface="Georgia"/>
                <a:ea typeface="DejaVu Sans"/>
              </a:rPr>
              <a:t>ν</a:t>
            </a:r>
            <a:r>
              <a:rPr lang="fr-FR" sz="2800" b="0" u="sng" strike="noStrike" spc="-1" dirty="0">
                <a:solidFill>
                  <a:srgbClr val="000000"/>
                </a:solidFill>
                <a:latin typeface="Georgia"/>
                <a:ea typeface="DejaVu Sans"/>
              </a:rPr>
              <a:t>α </a:t>
            </a:r>
            <a:r>
              <a:rPr lang="fr-FR" sz="2800" b="0" u="sng" strike="noStrike" spc="-1" dirty="0" err="1">
                <a:solidFill>
                  <a:srgbClr val="000000"/>
                </a:solidFill>
                <a:latin typeface="Georgia"/>
                <a:ea typeface="DejaVu Sans"/>
              </a:rPr>
              <a:t>κυρι</a:t>
            </a:r>
            <a:r>
              <a:rPr lang="fr-FR" sz="2800" b="0" u="sng" strike="noStrike" spc="-1" dirty="0">
                <a:solidFill>
                  <a:srgbClr val="000000"/>
                </a:solidFill>
                <a:latin typeface="Georgia"/>
                <a:ea typeface="DejaVu Sans"/>
              </a:rPr>
              <a:t>α</a:t>
            </a:r>
            <a:r>
              <a:rPr lang="fr-FR" sz="2800" b="0" u="sng" strike="noStrike" spc="-1" dirty="0" err="1">
                <a:solidFill>
                  <a:srgbClr val="000000"/>
                </a:solidFill>
                <a:latin typeface="Georgia"/>
                <a:ea typeface="DejaVu Sans"/>
              </a:rPr>
              <a:t>ρχούν</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Λίγες</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οργ</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νώσεις</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εκ</a:t>
            </a:r>
            <a:r>
              <a:rPr lang="fr-FR" sz="2800" b="0" strike="noStrike" spc="-1" dirty="0">
                <a:solidFill>
                  <a:srgbClr val="000000"/>
                </a:solidFill>
                <a:latin typeface="Georgia"/>
                <a:ea typeface="DejaVu Sans"/>
              </a:rPr>
              <a:t>π</a:t>
            </a:r>
            <a:r>
              <a:rPr lang="fr-FR" sz="2800" b="0" strike="noStrike" spc="-1" dirty="0" err="1">
                <a:solidFill>
                  <a:srgbClr val="000000"/>
                </a:solidFill>
                <a:latin typeface="Georgia"/>
                <a:ea typeface="DejaVu Sans"/>
              </a:rPr>
              <a:t>ροσω</a:t>
            </a:r>
            <a:r>
              <a:rPr lang="fr-FR" sz="2800" b="0" strike="noStrike" spc="-1" dirty="0">
                <a:solidFill>
                  <a:srgbClr val="000000"/>
                </a:solidFill>
                <a:latin typeface="Georgia"/>
                <a:ea typeface="DejaVu Sans"/>
              </a:rPr>
              <a:t>π</a:t>
            </a:r>
            <a:r>
              <a:rPr lang="fr-FR" sz="2800" b="0" strike="noStrike" spc="-1" dirty="0" err="1">
                <a:solidFill>
                  <a:srgbClr val="000000"/>
                </a:solidFill>
                <a:latin typeface="Georgia"/>
                <a:ea typeface="DejaVu Sans"/>
              </a:rPr>
              <a:t>ούν</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έν</a:t>
            </a:r>
            <a:r>
              <a:rPr lang="fr-FR" sz="2800" b="0" strike="noStrike" spc="-1" dirty="0">
                <a:solidFill>
                  <a:srgbClr val="000000"/>
                </a:solidFill>
                <a:latin typeface="Georgia"/>
                <a:ea typeface="DejaVu Sans"/>
              </a:rPr>
              <a:t>α </a:t>
            </a:r>
            <a:r>
              <a:rPr lang="fr-FR" sz="2800" b="0" strike="noStrike" spc="-1" dirty="0" err="1">
                <a:solidFill>
                  <a:srgbClr val="000000"/>
                </a:solidFill>
                <a:latin typeface="Georgia"/>
                <a:ea typeface="DejaVu Sans"/>
              </a:rPr>
              <a:t>δημόσιο</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σκο</a:t>
            </a:r>
            <a:r>
              <a:rPr lang="fr-FR" sz="2800" b="0" strike="noStrike" spc="-1" dirty="0">
                <a:solidFill>
                  <a:srgbClr val="000000"/>
                </a:solidFill>
                <a:latin typeface="Georgia"/>
                <a:ea typeface="DejaVu Sans"/>
              </a:rPr>
              <a:t>π</a:t>
            </a:r>
            <a:r>
              <a:rPr lang="fr-FR" sz="2800" b="0" strike="noStrike" spc="-1" dirty="0" err="1">
                <a:solidFill>
                  <a:srgbClr val="000000"/>
                </a:solidFill>
                <a:latin typeface="Georgia"/>
                <a:ea typeface="DejaVu Sans"/>
              </a:rPr>
              <a:t>ό</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ή</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μεγάλες</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κοινωνικές</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ομάδες</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κ</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ι</a:t>
            </a:r>
            <a:r>
              <a:rPr lang="fr-FR" sz="2800" b="0" strike="noStrike" spc="-1" dirty="0">
                <a:solidFill>
                  <a:srgbClr val="000000"/>
                </a:solidFill>
                <a:latin typeface="Georgia"/>
                <a:ea typeface="DejaVu Sans"/>
              </a:rPr>
              <a:t> α</a:t>
            </a:r>
            <a:r>
              <a:rPr lang="fr-FR" sz="2800" b="0" strike="noStrike" spc="-1" dirty="0" err="1">
                <a:solidFill>
                  <a:srgbClr val="000000"/>
                </a:solidFill>
                <a:latin typeface="Georgia"/>
                <a:ea typeface="DejaVu Sans"/>
              </a:rPr>
              <a:t>κόμ</a:t>
            </a:r>
            <a:r>
              <a:rPr lang="fr-FR" sz="2800" b="0" strike="noStrike" spc="-1" dirty="0">
                <a:solidFill>
                  <a:srgbClr val="000000"/>
                </a:solidFill>
                <a:latin typeface="Georgia"/>
                <a:ea typeface="DejaVu Sans"/>
              </a:rPr>
              <a:t>α </a:t>
            </a:r>
            <a:r>
              <a:rPr lang="fr-FR" sz="2800" b="0" strike="noStrike" spc="-1" dirty="0" err="1">
                <a:solidFill>
                  <a:srgbClr val="000000"/>
                </a:solidFill>
                <a:latin typeface="Georgia"/>
                <a:ea typeface="DejaVu Sans"/>
              </a:rPr>
              <a:t>λιγότερες</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ομάδες</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είν</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ι</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σε</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θέση</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ν</a:t>
            </a:r>
            <a:r>
              <a:rPr lang="fr-FR" sz="2800" b="0" strike="noStrike" spc="-1" dirty="0">
                <a:solidFill>
                  <a:srgbClr val="000000"/>
                </a:solidFill>
                <a:latin typeface="Georgia"/>
                <a:ea typeface="DejaVu Sans"/>
              </a:rPr>
              <a:t>α </a:t>
            </a:r>
            <a:r>
              <a:rPr lang="fr-FR" sz="2800" b="0" strike="noStrike" spc="-1" dirty="0" err="1">
                <a:solidFill>
                  <a:srgbClr val="000000"/>
                </a:solidFill>
                <a:latin typeface="Georgia"/>
                <a:ea typeface="DejaVu Sans"/>
              </a:rPr>
              <a:t>κινητο</a:t>
            </a:r>
            <a:r>
              <a:rPr lang="fr-FR" sz="2800" b="0" strike="noStrike" spc="-1" dirty="0">
                <a:solidFill>
                  <a:srgbClr val="000000"/>
                </a:solidFill>
                <a:latin typeface="Georgia"/>
                <a:ea typeface="DejaVu Sans"/>
              </a:rPr>
              <a:t>π</a:t>
            </a:r>
            <a:r>
              <a:rPr lang="fr-FR" sz="2800" b="0" strike="noStrike" spc="-1" dirty="0" err="1">
                <a:solidFill>
                  <a:srgbClr val="000000"/>
                </a:solidFill>
                <a:latin typeface="Georgia"/>
                <a:ea typeface="DejaVu Sans"/>
              </a:rPr>
              <a:t>οιήσουν</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την</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κοινή</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γνώμη</a:t>
            </a:r>
            <a:r>
              <a:rPr lang="fr-FR" sz="2800" b="1" strike="noStrike" spc="-1" dirty="0">
                <a:solidFill>
                  <a:srgbClr val="000000"/>
                </a:solidFill>
                <a:latin typeface="Georgia"/>
                <a:ea typeface="DejaVu Sans"/>
              </a:rPr>
              <a:t> </a:t>
            </a:r>
            <a:r>
              <a:rPr lang="fr-FR" sz="2800" b="0" strike="noStrike" spc="-1" dirty="0">
                <a:solidFill>
                  <a:srgbClr val="000000"/>
                </a:solidFill>
                <a:latin typeface="Georgia"/>
                <a:ea typeface="DejaVu Sans"/>
              </a:rPr>
              <a:t>(Schmidt:2006).</a:t>
            </a:r>
            <a:endParaRPr lang="fr-FR" sz="2800" b="0" strike="noStrike" spc="-1" dirty="0">
              <a:latin typeface="Arial"/>
            </a:endParaRPr>
          </a:p>
          <a:p>
            <a:pPr>
              <a:lnSpc>
                <a:spcPct val="100000"/>
              </a:lnSpc>
              <a:spcBef>
                <a:spcPts val="300"/>
              </a:spcBef>
            </a:pPr>
            <a:endParaRPr lang="fr-FR" sz="2800" b="0" strike="noStrike" spc="-1" dirty="0">
              <a:latin typeface="Arial"/>
            </a:endParaRPr>
          </a:p>
          <a:p>
            <a:pPr marL="109800">
              <a:lnSpc>
                <a:spcPct val="100000"/>
              </a:lnSpc>
              <a:spcBef>
                <a:spcPts val="300"/>
              </a:spcBef>
            </a:pPr>
            <a:r>
              <a:rPr lang="fr-FR" sz="2800" b="0" i="1" strike="noStrike" spc="-1" dirty="0">
                <a:solidFill>
                  <a:srgbClr val="000000"/>
                </a:solidFill>
                <a:latin typeface="Georgia"/>
                <a:ea typeface="DejaVu Sans"/>
              </a:rPr>
              <a:t> </a:t>
            </a:r>
            <a:r>
              <a:rPr lang="fr-FR" sz="2800" b="0" i="1" strike="noStrike" spc="-1" dirty="0" err="1">
                <a:solidFill>
                  <a:srgbClr val="000000"/>
                </a:solidFill>
                <a:latin typeface="Georgia"/>
                <a:ea typeface="DejaVu Sans"/>
              </a:rPr>
              <a:t>Άρ</a:t>
            </a:r>
            <a:r>
              <a:rPr lang="fr-FR" sz="2800" b="0" i="1" strike="noStrike" spc="-1" dirty="0">
                <a:solidFill>
                  <a:srgbClr val="000000"/>
                </a:solidFill>
                <a:latin typeface="Georgia"/>
                <a:ea typeface="DejaVu Sans"/>
              </a:rPr>
              <a:t>α </a:t>
            </a:r>
            <a:r>
              <a:rPr lang="fr-FR" sz="2800" b="0" i="1" strike="noStrike" spc="-1" dirty="0" err="1">
                <a:solidFill>
                  <a:srgbClr val="000000"/>
                </a:solidFill>
                <a:latin typeface="Georgia"/>
                <a:ea typeface="DejaVu Sans"/>
              </a:rPr>
              <a:t>η</a:t>
            </a:r>
            <a:r>
              <a:rPr lang="fr-FR" sz="2800" b="0" i="1" strike="noStrike" spc="-1" dirty="0">
                <a:solidFill>
                  <a:srgbClr val="000000"/>
                </a:solidFill>
                <a:latin typeface="Georgia"/>
                <a:ea typeface="DejaVu Sans"/>
              </a:rPr>
              <a:t> </a:t>
            </a:r>
            <a:r>
              <a:rPr lang="fr-FR" sz="2800" b="0" i="1" strike="noStrike" spc="-1" dirty="0" err="1">
                <a:solidFill>
                  <a:srgbClr val="000000"/>
                </a:solidFill>
                <a:latin typeface="Georgia"/>
                <a:ea typeface="DejaVu Sans"/>
              </a:rPr>
              <a:t>δι</a:t>
            </a:r>
            <a:r>
              <a:rPr lang="fr-FR" sz="2800" b="0" i="1" strike="noStrike" spc="-1" dirty="0">
                <a:solidFill>
                  <a:srgbClr val="000000"/>
                </a:solidFill>
                <a:latin typeface="Georgia"/>
                <a:ea typeface="DejaVu Sans"/>
              </a:rPr>
              <a:t>α</a:t>
            </a:r>
            <a:r>
              <a:rPr lang="fr-FR" sz="2800" b="0" i="1" strike="noStrike" spc="-1" dirty="0" err="1">
                <a:solidFill>
                  <a:srgbClr val="000000"/>
                </a:solidFill>
                <a:latin typeface="Georgia"/>
                <a:ea typeface="DejaVu Sans"/>
              </a:rPr>
              <a:t>μεσολά</a:t>
            </a:r>
            <a:r>
              <a:rPr lang="fr-FR" sz="2800" b="0" i="1" strike="noStrike" spc="-1" dirty="0">
                <a:solidFill>
                  <a:srgbClr val="000000"/>
                </a:solidFill>
                <a:latin typeface="Georgia"/>
                <a:ea typeface="DejaVu Sans"/>
              </a:rPr>
              <a:t>β</a:t>
            </a:r>
            <a:r>
              <a:rPr lang="fr-FR" sz="2800" b="0" i="1" strike="noStrike" spc="-1" dirty="0" err="1">
                <a:solidFill>
                  <a:srgbClr val="000000"/>
                </a:solidFill>
                <a:latin typeface="Georgia"/>
                <a:ea typeface="DejaVu Sans"/>
              </a:rPr>
              <a:t>ηση</a:t>
            </a:r>
            <a:r>
              <a:rPr lang="fr-FR" sz="2800" b="0" i="1" strike="noStrike" spc="-1" dirty="0">
                <a:solidFill>
                  <a:srgbClr val="000000"/>
                </a:solidFill>
                <a:latin typeface="Georgia"/>
                <a:ea typeface="DejaVu Sans"/>
              </a:rPr>
              <a:t> </a:t>
            </a:r>
            <a:r>
              <a:rPr lang="fr-FR" sz="2800" b="0" i="1" strike="noStrike" spc="-1" dirty="0" err="1">
                <a:solidFill>
                  <a:srgbClr val="000000"/>
                </a:solidFill>
                <a:latin typeface="Georgia"/>
                <a:ea typeface="DejaVu Sans"/>
              </a:rPr>
              <a:t>συμφερόντων</a:t>
            </a:r>
            <a:r>
              <a:rPr lang="fr-FR" sz="2800" b="0" i="1" strike="noStrike" spc="-1" dirty="0">
                <a:solidFill>
                  <a:srgbClr val="000000"/>
                </a:solidFill>
                <a:latin typeface="Georgia"/>
                <a:ea typeface="DejaVu Sans"/>
              </a:rPr>
              <a:t> </a:t>
            </a:r>
            <a:r>
              <a:rPr lang="fr-FR" sz="2800" b="0" i="1" strike="noStrike" spc="-1" dirty="0" err="1">
                <a:solidFill>
                  <a:srgbClr val="000000"/>
                </a:solidFill>
                <a:latin typeface="Georgia"/>
                <a:ea typeface="DejaVu Sans"/>
              </a:rPr>
              <a:t>της</a:t>
            </a:r>
            <a:r>
              <a:rPr lang="fr-FR" sz="2800" b="0" i="1" strike="noStrike" spc="-1" dirty="0">
                <a:solidFill>
                  <a:srgbClr val="000000"/>
                </a:solidFill>
                <a:latin typeface="Georgia"/>
                <a:ea typeface="DejaVu Sans"/>
              </a:rPr>
              <a:t> ΕΕ </a:t>
            </a:r>
            <a:r>
              <a:rPr lang="fr-FR" sz="2800" b="0" i="1" strike="noStrike" spc="-1" dirty="0" err="1">
                <a:solidFill>
                  <a:srgbClr val="000000"/>
                </a:solidFill>
                <a:latin typeface="Georgia"/>
                <a:ea typeface="DejaVu Sans"/>
              </a:rPr>
              <a:t>ως</a:t>
            </a:r>
            <a:r>
              <a:rPr lang="fr-FR" sz="2800" b="0" i="1" strike="noStrike" spc="-1" dirty="0">
                <a:solidFill>
                  <a:srgbClr val="000000"/>
                </a:solidFill>
                <a:latin typeface="Georgia"/>
                <a:ea typeface="DejaVu Sans"/>
              </a:rPr>
              <a:t> </a:t>
            </a:r>
            <a:r>
              <a:rPr lang="fr-FR" sz="2800" b="0" i="1" strike="noStrike" spc="-1" dirty="0" err="1">
                <a:solidFill>
                  <a:srgbClr val="000000"/>
                </a:solidFill>
                <a:latin typeface="Georgia"/>
                <a:ea typeface="DejaVu Sans"/>
              </a:rPr>
              <a:t>μι</a:t>
            </a:r>
            <a:r>
              <a:rPr lang="fr-FR" sz="2800" b="0" i="1" strike="noStrike" spc="-1" dirty="0">
                <a:solidFill>
                  <a:srgbClr val="000000"/>
                </a:solidFill>
                <a:latin typeface="Georgia"/>
                <a:ea typeface="DejaVu Sans"/>
              </a:rPr>
              <a:t>α </a:t>
            </a:r>
            <a:r>
              <a:rPr lang="fr-FR" sz="2800" b="0" i="1" strike="noStrike" spc="-1" dirty="0" err="1">
                <a:solidFill>
                  <a:srgbClr val="000000"/>
                </a:solidFill>
                <a:latin typeface="Georgia"/>
                <a:ea typeface="DejaVu Sans"/>
              </a:rPr>
              <a:t>μορφή</a:t>
            </a:r>
            <a:br>
              <a:rPr dirty="0"/>
            </a:br>
            <a:r>
              <a:rPr lang="fr-FR" sz="2800" b="0" i="1" strike="noStrike" spc="-1" dirty="0">
                <a:solidFill>
                  <a:srgbClr val="000000"/>
                </a:solidFill>
                <a:latin typeface="Georgia"/>
                <a:ea typeface="DejaVu Sans"/>
              </a:rPr>
              <a:t>«</a:t>
            </a:r>
            <a:r>
              <a:rPr lang="fr-FR" sz="2800" b="1" i="1" strike="noStrike" spc="-1" dirty="0">
                <a:solidFill>
                  <a:srgbClr val="000000"/>
                </a:solidFill>
                <a:latin typeface="Georgia"/>
                <a:ea typeface="DejaVu Sans"/>
              </a:rPr>
              <a:t>π</a:t>
            </a:r>
            <a:r>
              <a:rPr lang="fr-FR" sz="2800" b="1" i="1" strike="noStrike" spc="-1" dirty="0" err="1">
                <a:solidFill>
                  <a:srgbClr val="000000"/>
                </a:solidFill>
                <a:latin typeface="Georgia"/>
                <a:ea typeface="DejaVu Sans"/>
              </a:rPr>
              <a:t>λουρ</a:t>
            </a:r>
            <a:r>
              <a:rPr lang="fr-FR" sz="2800" b="1" i="1" strike="noStrike" spc="-1" dirty="0">
                <a:solidFill>
                  <a:srgbClr val="000000"/>
                </a:solidFill>
                <a:latin typeface="Georgia"/>
                <a:ea typeface="DejaVu Sans"/>
              </a:rPr>
              <a:t>α</a:t>
            </a:r>
            <a:r>
              <a:rPr lang="fr-FR" sz="2800" b="1" i="1" strike="noStrike" spc="-1" dirty="0" err="1">
                <a:solidFill>
                  <a:srgbClr val="000000"/>
                </a:solidFill>
                <a:latin typeface="Georgia"/>
                <a:ea typeface="DejaVu Sans"/>
              </a:rPr>
              <a:t>λισμού</a:t>
            </a:r>
            <a:r>
              <a:rPr lang="fr-FR" sz="2800" b="1" i="1" strike="noStrike" spc="-1" dirty="0">
                <a:solidFill>
                  <a:srgbClr val="000000"/>
                </a:solidFill>
                <a:latin typeface="Georgia"/>
                <a:ea typeface="DejaVu Sans"/>
              </a:rPr>
              <a:t> </a:t>
            </a:r>
            <a:r>
              <a:rPr lang="fr-FR" sz="2800" b="1" i="1" strike="noStrike" spc="-1" dirty="0" err="1">
                <a:solidFill>
                  <a:srgbClr val="000000"/>
                </a:solidFill>
                <a:latin typeface="Georgia"/>
                <a:ea typeface="DejaVu Sans"/>
              </a:rPr>
              <a:t>της</a:t>
            </a:r>
            <a:r>
              <a:rPr lang="fr-FR" sz="2800" b="1" i="1" strike="noStrike" spc="-1" dirty="0">
                <a:solidFill>
                  <a:srgbClr val="000000"/>
                </a:solidFill>
                <a:latin typeface="Georgia"/>
                <a:ea typeface="DejaVu Sans"/>
              </a:rPr>
              <a:t> </a:t>
            </a:r>
            <a:r>
              <a:rPr lang="fr-FR" sz="2800" b="1" i="1" strike="noStrike" spc="-1" dirty="0" err="1">
                <a:solidFill>
                  <a:srgbClr val="000000"/>
                </a:solidFill>
                <a:latin typeface="Georgia"/>
                <a:ea typeface="DejaVu Sans"/>
              </a:rPr>
              <a:t>ελίτ</a:t>
            </a:r>
            <a:r>
              <a:rPr lang="fr-FR" sz="2800" b="0" i="1" strike="noStrike" spc="-1" dirty="0">
                <a:solidFill>
                  <a:srgbClr val="000000"/>
                </a:solidFill>
                <a:latin typeface="Georgia"/>
                <a:ea typeface="DejaVu Sans"/>
              </a:rPr>
              <a:t>», </a:t>
            </a:r>
            <a:r>
              <a:rPr lang="fr-FR" sz="2800" b="0" i="1" strike="noStrike" spc="-1" dirty="0" err="1">
                <a:solidFill>
                  <a:srgbClr val="000000"/>
                </a:solidFill>
                <a:latin typeface="Georgia"/>
                <a:ea typeface="DejaVu Sans"/>
              </a:rPr>
              <a:t>ό</a:t>
            </a:r>
            <a:r>
              <a:rPr lang="fr-FR" sz="2800" b="0" i="1" strike="noStrike" spc="-1" dirty="0">
                <a:solidFill>
                  <a:srgbClr val="000000"/>
                </a:solidFill>
                <a:latin typeface="Georgia"/>
                <a:ea typeface="DejaVu Sans"/>
              </a:rPr>
              <a:t>π</a:t>
            </a:r>
            <a:r>
              <a:rPr lang="fr-FR" sz="2800" b="0" i="1" strike="noStrike" spc="-1" dirty="0" err="1">
                <a:solidFill>
                  <a:srgbClr val="000000"/>
                </a:solidFill>
                <a:latin typeface="Georgia"/>
                <a:ea typeface="DejaVu Sans"/>
              </a:rPr>
              <a:t>ου</a:t>
            </a:r>
            <a:r>
              <a:rPr lang="fr-FR" sz="2800" b="0" i="1" strike="noStrike" spc="-1" dirty="0">
                <a:solidFill>
                  <a:srgbClr val="000000"/>
                </a:solidFill>
                <a:latin typeface="Georgia"/>
                <a:ea typeface="DejaVu Sans"/>
              </a:rPr>
              <a:t> </a:t>
            </a:r>
            <a:r>
              <a:rPr lang="fr-FR" sz="2800" b="0" i="1" u="sng" strike="noStrike" spc="-1" dirty="0" err="1">
                <a:solidFill>
                  <a:srgbClr val="000000"/>
                </a:solidFill>
                <a:uFillTx/>
                <a:latin typeface="Georgia"/>
                <a:ea typeface="DejaVu Sans"/>
              </a:rPr>
              <a:t>ε</a:t>
            </a:r>
            <a:r>
              <a:rPr lang="fr-FR" sz="2800" b="0" i="1" u="sng" strike="noStrike" spc="-1" dirty="0">
                <a:solidFill>
                  <a:srgbClr val="000000"/>
                </a:solidFill>
                <a:uFillTx/>
                <a:latin typeface="Georgia"/>
                <a:ea typeface="DejaVu Sans"/>
              </a:rPr>
              <a:t>π</a:t>
            </a:r>
            <a:r>
              <a:rPr lang="fr-FR" sz="2800" b="0" i="1" u="sng" strike="noStrike" spc="-1" dirty="0" err="1">
                <a:solidFill>
                  <a:srgbClr val="000000"/>
                </a:solidFill>
                <a:uFillTx/>
                <a:latin typeface="Georgia"/>
                <a:ea typeface="DejaVu Sans"/>
              </a:rPr>
              <a:t>ιχειρημ</a:t>
            </a:r>
            <a:r>
              <a:rPr lang="fr-FR" sz="2800" b="0" i="1" u="sng" strike="noStrike" spc="-1" dirty="0">
                <a:solidFill>
                  <a:srgbClr val="000000"/>
                </a:solidFill>
                <a:uFillTx/>
                <a:latin typeface="Georgia"/>
                <a:ea typeface="DejaVu Sans"/>
              </a:rPr>
              <a:t>α</a:t>
            </a:r>
            <a:r>
              <a:rPr lang="fr-FR" sz="2800" b="0" i="1" u="sng" strike="noStrike" spc="-1" dirty="0" err="1">
                <a:solidFill>
                  <a:srgbClr val="000000"/>
                </a:solidFill>
                <a:uFillTx/>
                <a:latin typeface="Georgia"/>
                <a:ea typeface="DejaVu Sans"/>
              </a:rPr>
              <a:t>τικά</a:t>
            </a:r>
            <a:r>
              <a:rPr lang="fr-FR" sz="2800" b="0" i="1" u="sng" strike="noStrike" spc="-1" dirty="0">
                <a:solidFill>
                  <a:srgbClr val="000000"/>
                </a:solidFill>
                <a:uFillTx/>
                <a:latin typeface="Georgia"/>
                <a:ea typeface="DejaVu Sans"/>
              </a:rPr>
              <a:t> </a:t>
            </a:r>
            <a:r>
              <a:rPr lang="fr-FR" sz="2800" b="0" i="1" u="sng" strike="noStrike" spc="-1" dirty="0" err="1">
                <a:solidFill>
                  <a:srgbClr val="000000"/>
                </a:solidFill>
                <a:uFillTx/>
                <a:latin typeface="Georgia"/>
                <a:ea typeface="DejaVu Sans"/>
              </a:rPr>
              <a:t>συμφέροντ</a:t>
            </a:r>
            <a:r>
              <a:rPr lang="fr-FR" sz="2800" b="0" i="1" u="sng" strike="noStrike" spc="-1" dirty="0">
                <a:solidFill>
                  <a:srgbClr val="000000"/>
                </a:solidFill>
                <a:uFillTx/>
                <a:latin typeface="Georgia"/>
                <a:ea typeface="DejaVu Sans"/>
              </a:rPr>
              <a:t>α </a:t>
            </a:r>
            <a:r>
              <a:rPr lang="fr-FR" sz="2800" b="0" i="1" u="sng" strike="noStrike" spc="-1" dirty="0" err="1">
                <a:solidFill>
                  <a:srgbClr val="000000"/>
                </a:solidFill>
                <a:uFillTx/>
                <a:latin typeface="Georgia"/>
                <a:ea typeface="DejaVu Sans"/>
              </a:rPr>
              <a:t>κ</a:t>
            </a:r>
            <a:r>
              <a:rPr lang="fr-FR" sz="2800" b="0" i="1" u="sng" strike="noStrike" spc="-1" dirty="0">
                <a:solidFill>
                  <a:srgbClr val="000000"/>
                </a:solidFill>
                <a:uFillTx/>
                <a:latin typeface="Georgia"/>
                <a:ea typeface="DejaVu Sans"/>
              </a:rPr>
              <a:t>α</a:t>
            </a:r>
            <a:r>
              <a:rPr lang="fr-FR" sz="2800" b="0" i="1" u="sng" strike="noStrike" spc="-1" dirty="0" err="1">
                <a:solidFill>
                  <a:srgbClr val="000000"/>
                </a:solidFill>
                <a:uFillTx/>
                <a:latin typeface="Georgia"/>
                <a:ea typeface="DejaVu Sans"/>
              </a:rPr>
              <a:t>ι</a:t>
            </a:r>
            <a:r>
              <a:rPr lang="fr-FR" sz="2800" b="0" i="1" u="sng" strike="noStrike" spc="-1" dirty="0">
                <a:solidFill>
                  <a:srgbClr val="000000"/>
                </a:solidFill>
                <a:uFillTx/>
                <a:latin typeface="Georgia"/>
                <a:ea typeface="DejaVu Sans"/>
              </a:rPr>
              <a:t> </a:t>
            </a:r>
            <a:r>
              <a:rPr lang="fr-FR" sz="2800" b="0" i="1" u="sng" strike="noStrike" spc="-1" dirty="0" err="1">
                <a:solidFill>
                  <a:srgbClr val="000000"/>
                </a:solidFill>
                <a:uFillTx/>
                <a:latin typeface="Georgia"/>
                <a:ea typeface="DejaVu Sans"/>
              </a:rPr>
              <a:t>ιδι</a:t>
            </a:r>
            <a:r>
              <a:rPr lang="fr-FR" sz="2800" b="0" i="1" u="sng" strike="noStrike" spc="-1" dirty="0">
                <a:solidFill>
                  <a:srgbClr val="000000"/>
                </a:solidFill>
                <a:uFillTx/>
                <a:latin typeface="Georgia"/>
                <a:ea typeface="DejaVu Sans"/>
              </a:rPr>
              <a:t>α</a:t>
            </a:r>
            <a:r>
              <a:rPr lang="fr-FR" sz="2800" b="0" i="1" u="sng" strike="noStrike" spc="-1" dirty="0" err="1">
                <a:solidFill>
                  <a:srgbClr val="000000"/>
                </a:solidFill>
                <a:uFillTx/>
                <a:latin typeface="Georgia"/>
                <a:ea typeface="DejaVu Sans"/>
              </a:rPr>
              <a:t>ίτερ</a:t>
            </a:r>
            <a:r>
              <a:rPr lang="fr-FR" sz="2800" b="0" i="1" u="sng" strike="noStrike" spc="-1" dirty="0">
                <a:solidFill>
                  <a:srgbClr val="000000"/>
                </a:solidFill>
                <a:uFillTx/>
                <a:latin typeface="Georgia"/>
                <a:ea typeface="DejaVu Sans"/>
              </a:rPr>
              <a:t>α </a:t>
            </a:r>
            <a:r>
              <a:rPr lang="fr-FR" sz="2800" b="0" i="1" u="sng" strike="noStrike" spc="-1" dirty="0" err="1">
                <a:solidFill>
                  <a:srgbClr val="000000"/>
                </a:solidFill>
                <a:uFillTx/>
                <a:latin typeface="Georgia"/>
                <a:ea typeface="DejaVu Sans"/>
              </a:rPr>
              <a:t>μεγάλες</a:t>
            </a:r>
            <a:r>
              <a:rPr lang="fr-FR" sz="2800" b="0" i="1" u="sng" strike="noStrike" spc="-1" dirty="0">
                <a:solidFill>
                  <a:srgbClr val="000000"/>
                </a:solidFill>
                <a:uFillTx/>
                <a:latin typeface="Georgia"/>
                <a:ea typeface="DejaVu Sans"/>
              </a:rPr>
              <a:t> </a:t>
            </a:r>
            <a:r>
              <a:rPr lang="fr-FR" sz="2800" b="0" i="1" u="sng" strike="noStrike" spc="-1" dirty="0" err="1">
                <a:solidFill>
                  <a:srgbClr val="000000"/>
                </a:solidFill>
                <a:uFillTx/>
                <a:latin typeface="Georgia"/>
                <a:ea typeface="DejaVu Sans"/>
              </a:rPr>
              <a:t>ε</a:t>
            </a:r>
            <a:r>
              <a:rPr lang="fr-FR" sz="2800" b="0" i="1" u="sng" strike="noStrike" spc="-1" dirty="0">
                <a:solidFill>
                  <a:srgbClr val="000000"/>
                </a:solidFill>
                <a:uFillTx/>
                <a:latin typeface="Georgia"/>
                <a:ea typeface="DejaVu Sans"/>
              </a:rPr>
              <a:t>π</a:t>
            </a:r>
            <a:r>
              <a:rPr lang="fr-FR" sz="2800" b="0" i="1" u="sng" strike="noStrike" spc="-1" dirty="0" err="1">
                <a:solidFill>
                  <a:srgbClr val="000000"/>
                </a:solidFill>
                <a:uFillTx/>
                <a:latin typeface="Georgia"/>
                <a:ea typeface="DejaVu Sans"/>
              </a:rPr>
              <a:t>ιχειρήσεις</a:t>
            </a:r>
            <a:r>
              <a:rPr lang="fr-FR" sz="2800" b="0" i="1" strike="noStrike" spc="-1" dirty="0">
                <a:solidFill>
                  <a:srgbClr val="000000"/>
                </a:solidFill>
                <a:latin typeface="Georgia"/>
                <a:ea typeface="DejaVu Sans"/>
              </a:rPr>
              <a:t> </a:t>
            </a:r>
            <a:r>
              <a:rPr lang="fr-FR" sz="2800" b="0" i="1" strike="noStrike" spc="-1" dirty="0" err="1">
                <a:solidFill>
                  <a:srgbClr val="000000"/>
                </a:solidFill>
                <a:latin typeface="Georgia"/>
                <a:ea typeface="DejaVu Sans"/>
              </a:rPr>
              <a:t>είν</a:t>
            </a:r>
            <a:r>
              <a:rPr lang="fr-FR" sz="2800" b="0" i="1" strike="noStrike" spc="-1" dirty="0">
                <a:solidFill>
                  <a:srgbClr val="000000"/>
                </a:solidFill>
                <a:latin typeface="Georgia"/>
                <a:ea typeface="DejaVu Sans"/>
              </a:rPr>
              <a:t>α</a:t>
            </a:r>
            <a:r>
              <a:rPr lang="fr-FR" sz="2800" b="0" i="1" strike="noStrike" spc="-1" dirty="0" err="1">
                <a:solidFill>
                  <a:srgbClr val="000000"/>
                </a:solidFill>
                <a:latin typeface="Georgia"/>
                <a:ea typeface="DejaVu Sans"/>
              </a:rPr>
              <a:t>ι</a:t>
            </a:r>
            <a:r>
              <a:rPr lang="fr-FR" sz="2800" b="0" i="1" strike="noStrike" spc="-1" dirty="0">
                <a:solidFill>
                  <a:srgbClr val="000000"/>
                </a:solidFill>
                <a:latin typeface="Georgia"/>
                <a:ea typeface="DejaVu Sans"/>
              </a:rPr>
              <a:t> </a:t>
            </a:r>
            <a:r>
              <a:rPr lang="fr-FR" sz="2800" b="1" i="1" strike="noStrike" spc="-1" dirty="0">
                <a:solidFill>
                  <a:srgbClr val="000000"/>
                </a:solidFill>
                <a:latin typeface="Georgia"/>
                <a:ea typeface="DejaVu Sans"/>
              </a:rPr>
              <a:t>π</a:t>
            </a:r>
            <a:r>
              <a:rPr lang="fr-FR" sz="2800" b="1" i="1" strike="noStrike" spc="-1" dirty="0" err="1">
                <a:solidFill>
                  <a:srgbClr val="000000"/>
                </a:solidFill>
                <a:latin typeface="Georgia"/>
                <a:ea typeface="DejaVu Sans"/>
              </a:rPr>
              <a:t>ρονομι</a:t>
            </a:r>
            <a:r>
              <a:rPr lang="fr-FR" sz="2800" b="1" i="1" strike="noStrike" spc="-1" dirty="0">
                <a:solidFill>
                  <a:srgbClr val="000000"/>
                </a:solidFill>
                <a:latin typeface="Georgia"/>
                <a:ea typeface="DejaVu Sans"/>
              </a:rPr>
              <a:t>α</a:t>
            </a:r>
            <a:r>
              <a:rPr lang="fr-FR" sz="2800" b="1" i="1" strike="noStrike" spc="-1" dirty="0" err="1">
                <a:solidFill>
                  <a:srgbClr val="000000"/>
                </a:solidFill>
                <a:latin typeface="Georgia"/>
                <a:ea typeface="DejaVu Sans"/>
              </a:rPr>
              <a:t>κοί</a:t>
            </a:r>
            <a:r>
              <a:rPr lang="fr-FR" sz="2800" b="1" i="1" strike="noStrike" spc="-1" dirty="0">
                <a:solidFill>
                  <a:srgbClr val="000000"/>
                </a:solidFill>
                <a:latin typeface="Georgia"/>
                <a:ea typeface="DejaVu Sans"/>
              </a:rPr>
              <a:t> </a:t>
            </a:r>
            <a:r>
              <a:rPr lang="fr-FR" sz="2800" b="1" i="1" strike="noStrike" spc="-1" dirty="0" err="1">
                <a:solidFill>
                  <a:srgbClr val="000000"/>
                </a:solidFill>
                <a:latin typeface="Georgia"/>
                <a:ea typeface="DejaVu Sans"/>
              </a:rPr>
              <a:t>ετ</a:t>
            </a:r>
            <a:r>
              <a:rPr lang="fr-FR" sz="2800" b="1" i="1" strike="noStrike" spc="-1" dirty="0">
                <a:solidFill>
                  <a:srgbClr val="000000"/>
                </a:solidFill>
                <a:latin typeface="Georgia"/>
                <a:ea typeface="DejaVu Sans"/>
              </a:rPr>
              <a:t>α</a:t>
            </a:r>
            <a:r>
              <a:rPr lang="fr-FR" sz="2800" b="1" i="1" strike="noStrike" spc="-1" dirty="0" err="1">
                <a:solidFill>
                  <a:srgbClr val="000000"/>
                </a:solidFill>
                <a:latin typeface="Georgia"/>
                <a:ea typeface="DejaVu Sans"/>
              </a:rPr>
              <a:t>ίροι</a:t>
            </a:r>
            <a:r>
              <a:rPr lang="fr-FR" sz="2800" b="1" i="1" strike="noStrike" spc="-1" dirty="0">
                <a:solidFill>
                  <a:srgbClr val="000000"/>
                </a:solidFill>
                <a:latin typeface="Georgia"/>
                <a:ea typeface="DejaVu Sans"/>
              </a:rPr>
              <a:t> </a:t>
            </a:r>
            <a:r>
              <a:rPr lang="fr-FR" sz="2800" b="1" i="1" strike="noStrike" spc="-1" dirty="0" err="1">
                <a:solidFill>
                  <a:srgbClr val="000000"/>
                </a:solidFill>
                <a:latin typeface="Georgia"/>
                <a:ea typeface="DejaVu Sans"/>
              </a:rPr>
              <a:t>της</a:t>
            </a:r>
            <a:r>
              <a:rPr lang="fr-FR" sz="2800" b="1" i="1" strike="noStrike" spc="-1" dirty="0">
                <a:solidFill>
                  <a:srgbClr val="000000"/>
                </a:solidFill>
                <a:latin typeface="Georgia"/>
                <a:ea typeface="DejaVu Sans"/>
              </a:rPr>
              <a:t> </a:t>
            </a:r>
            <a:r>
              <a:rPr lang="fr-FR" sz="2800" b="1" i="1" strike="noStrike" spc="-1" dirty="0" err="1">
                <a:solidFill>
                  <a:srgbClr val="000000"/>
                </a:solidFill>
                <a:latin typeface="Georgia"/>
                <a:ea typeface="DejaVu Sans"/>
              </a:rPr>
              <a:t>δι</a:t>
            </a:r>
            <a:r>
              <a:rPr lang="fr-FR" sz="2800" b="1" i="1" strike="noStrike" spc="-1" dirty="0">
                <a:solidFill>
                  <a:srgbClr val="000000"/>
                </a:solidFill>
                <a:latin typeface="Georgia"/>
                <a:ea typeface="DejaVu Sans"/>
              </a:rPr>
              <a:t>α</a:t>
            </a:r>
            <a:r>
              <a:rPr lang="fr-FR" sz="2800" b="1" i="1" strike="noStrike" spc="-1" dirty="0" err="1">
                <a:solidFill>
                  <a:srgbClr val="000000"/>
                </a:solidFill>
                <a:latin typeface="Georgia"/>
                <a:ea typeface="DejaVu Sans"/>
              </a:rPr>
              <a:t>κυ</a:t>
            </a:r>
            <a:r>
              <a:rPr lang="fr-FR" sz="2800" b="1" i="1" strike="noStrike" spc="-1" dirty="0">
                <a:solidFill>
                  <a:srgbClr val="000000"/>
                </a:solidFill>
                <a:latin typeface="Georgia"/>
                <a:ea typeface="DejaVu Sans"/>
              </a:rPr>
              <a:t>β</a:t>
            </a:r>
            <a:r>
              <a:rPr lang="fr-FR" sz="2800" b="1" i="1" strike="noStrike" spc="-1" dirty="0" err="1">
                <a:solidFill>
                  <a:srgbClr val="000000"/>
                </a:solidFill>
                <a:latin typeface="Georgia"/>
                <a:ea typeface="DejaVu Sans"/>
              </a:rPr>
              <a:t>έρνησης</a:t>
            </a:r>
            <a:r>
              <a:rPr lang="fr-FR" sz="2800" b="1" i="1" strike="noStrike" spc="-1" dirty="0">
                <a:solidFill>
                  <a:srgbClr val="000000"/>
                </a:solidFill>
                <a:latin typeface="Georgia"/>
                <a:ea typeface="DejaVu Sans"/>
              </a:rPr>
              <a:t> </a:t>
            </a:r>
            <a:r>
              <a:rPr lang="fr-FR" sz="2800" b="0" i="1" strike="noStrike" spc="-1" dirty="0" err="1">
                <a:solidFill>
                  <a:srgbClr val="000000"/>
                </a:solidFill>
                <a:latin typeface="Georgia"/>
                <a:ea typeface="DejaVu Sans"/>
              </a:rPr>
              <a:t>των</a:t>
            </a:r>
            <a:r>
              <a:rPr lang="fr-FR" sz="2800" b="0" i="1" strike="noStrike" spc="-1" dirty="0">
                <a:solidFill>
                  <a:srgbClr val="000000"/>
                </a:solidFill>
                <a:latin typeface="Georgia"/>
                <a:ea typeface="DejaVu Sans"/>
              </a:rPr>
              <a:t> </a:t>
            </a:r>
            <a:r>
              <a:rPr lang="fr-FR" sz="2800" b="0" i="1" strike="noStrike" spc="-1" dirty="0" err="1">
                <a:solidFill>
                  <a:srgbClr val="000000"/>
                </a:solidFill>
                <a:latin typeface="Georgia"/>
                <a:ea typeface="DejaVu Sans"/>
              </a:rPr>
              <a:t>θεσμικών</a:t>
            </a:r>
            <a:r>
              <a:rPr lang="fr-FR" sz="2800" b="0" i="1" strike="noStrike" spc="-1" dirty="0">
                <a:solidFill>
                  <a:srgbClr val="000000"/>
                </a:solidFill>
                <a:latin typeface="Georgia"/>
                <a:ea typeface="DejaVu Sans"/>
              </a:rPr>
              <a:t> </a:t>
            </a:r>
            <a:r>
              <a:rPr lang="fr-FR" sz="2800" b="0" i="1" strike="noStrike" spc="-1" dirty="0" err="1">
                <a:solidFill>
                  <a:srgbClr val="000000"/>
                </a:solidFill>
                <a:latin typeface="Georgia"/>
                <a:ea typeface="DejaVu Sans"/>
              </a:rPr>
              <a:t>οργάνων</a:t>
            </a:r>
            <a:r>
              <a:rPr lang="fr-FR" sz="2800" b="0" i="1" strike="noStrike" spc="-1" dirty="0">
                <a:solidFill>
                  <a:srgbClr val="000000"/>
                </a:solidFill>
                <a:latin typeface="Georgia"/>
                <a:ea typeface="DejaVu Sans"/>
              </a:rPr>
              <a:t> </a:t>
            </a:r>
            <a:r>
              <a:rPr lang="fr-FR" sz="2800" b="0" i="1" strike="noStrike" spc="-1" dirty="0" err="1">
                <a:solidFill>
                  <a:srgbClr val="000000"/>
                </a:solidFill>
                <a:latin typeface="Georgia"/>
                <a:ea typeface="DejaVu Sans"/>
              </a:rPr>
              <a:t>της</a:t>
            </a:r>
            <a:r>
              <a:rPr lang="fr-FR" sz="2800" b="0" i="1" strike="noStrike" spc="-1" dirty="0">
                <a:solidFill>
                  <a:srgbClr val="000000"/>
                </a:solidFill>
                <a:latin typeface="Georgia"/>
                <a:ea typeface="DejaVu Sans"/>
              </a:rPr>
              <a:t> ΕΕ</a:t>
            </a:r>
            <a:r>
              <a:rPr lang="fr-FR" sz="2800" b="0" i="1" strike="noStrike" spc="-1" dirty="0">
                <a:solidFill>
                  <a:srgbClr val="2E3A3C"/>
                </a:solidFill>
                <a:latin typeface="Georgia"/>
                <a:ea typeface="DejaVu Sans"/>
              </a:rPr>
              <a:t>. </a:t>
            </a:r>
            <a:endParaRPr lang="fr-FR" sz="2800" b="0" strike="noStrike" spc="-1" dirty="0">
              <a:latin typeface="Arial"/>
            </a:endParaRPr>
          </a:p>
          <a:p>
            <a:pPr>
              <a:lnSpc>
                <a:spcPct val="100000"/>
              </a:lnSpc>
              <a:spcBef>
                <a:spcPts val="300"/>
              </a:spcBef>
            </a:pPr>
            <a:endParaRPr lang="fr-FR" sz="2800" b="0" strike="noStrike" spc="-1" dirty="0">
              <a:latin typeface="Arial"/>
            </a:endParaRPr>
          </a:p>
          <a:p>
            <a:pPr>
              <a:lnSpc>
                <a:spcPct val="100000"/>
              </a:lnSpc>
              <a:spcBef>
                <a:spcPts val="300"/>
              </a:spcBef>
            </a:pPr>
            <a:endParaRPr lang="fr-FR" sz="2800" b="0" strike="noStrike" spc="-1" dirty="0">
              <a:latin typeface="Arial"/>
            </a:endParaRPr>
          </a:p>
        </p:txBody>
      </p:sp>
      <p:sp>
        <p:nvSpPr>
          <p:cNvPr id="90" name="CustomShape 3"/>
          <p:cNvSpPr/>
          <p:nvPr/>
        </p:nvSpPr>
        <p:spPr>
          <a:xfrm>
            <a:off x="10899720" y="2160"/>
            <a:ext cx="1015200" cy="3650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BB18E2A4-963A-4625-955A-1BCDCBA929D6}" type="slidenum">
              <a:rPr lang="fr-FR" sz="1800" b="0" strike="noStrike" spc="-1">
                <a:solidFill>
                  <a:srgbClr val="FFFFFF"/>
                </a:solidFill>
                <a:latin typeface="Georgia"/>
                <a:ea typeface="DejaVu Sans"/>
              </a:rPr>
              <a:t>13</a:t>
            </a:fld>
            <a:endParaRPr lang="fr-FR" sz="18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 name="CustomShape 1"/>
          <p:cNvSpPr/>
          <p:nvPr/>
        </p:nvSpPr>
        <p:spPr>
          <a:xfrm>
            <a:off x="1097280" y="389880"/>
            <a:ext cx="10057680" cy="7336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fontScale="92500" lnSpcReduction="20000"/>
          </a:bodyPr>
          <a:lstStyle/>
          <a:p>
            <a:pPr>
              <a:lnSpc>
                <a:spcPct val="100000"/>
              </a:lnSpc>
            </a:pPr>
            <a:r>
              <a:rPr lang="fr-FR" sz="2800" b="1" strike="noStrike" spc="-1">
                <a:solidFill>
                  <a:srgbClr val="434342"/>
                </a:solidFill>
                <a:latin typeface="Trebuchet MS"/>
                <a:ea typeface="DejaVu Sans"/>
              </a:rPr>
              <a:t>Balance of Commission Expert Groups, </a:t>
            </a:r>
            <a:br/>
            <a:r>
              <a:rPr lang="fr-FR" sz="2800" b="1" strike="noStrike" spc="-1">
                <a:solidFill>
                  <a:srgbClr val="434342"/>
                </a:solidFill>
                <a:latin typeface="Trebuchet MS"/>
                <a:ea typeface="DejaVu Sans"/>
              </a:rPr>
              <a:t>December 2013, Julian Schwartzkopff</a:t>
            </a:r>
            <a:endParaRPr lang="fr-FR" sz="2800" b="0" strike="noStrike" spc="-1">
              <a:latin typeface="Arial"/>
            </a:endParaRPr>
          </a:p>
        </p:txBody>
      </p:sp>
      <p:pic>
        <p:nvPicPr>
          <p:cNvPr id="92" name="Content Placeholder 6"/>
          <p:cNvPicPr/>
          <p:nvPr/>
        </p:nvPicPr>
        <p:blipFill>
          <a:blip r:embed="rId2"/>
          <a:stretch/>
        </p:blipFill>
        <p:spPr>
          <a:xfrm>
            <a:off x="0" y="1079280"/>
            <a:ext cx="12191400" cy="5620680"/>
          </a:xfrm>
          <a:prstGeom prst="rect">
            <a:avLst/>
          </a:prstGeom>
          <a:ln>
            <a:noFill/>
          </a:ln>
        </p:spPr>
      </p:pic>
      <p:sp>
        <p:nvSpPr>
          <p:cNvPr id="93" name="CustomShape 2"/>
          <p:cNvSpPr/>
          <p:nvPr/>
        </p:nvSpPr>
        <p:spPr>
          <a:xfrm>
            <a:off x="10899720" y="2160"/>
            <a:ext cx="1015200" cy="3650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A3E51E71-85FE-49C4-A737-09355F55A6C0}" type="slidenum">
              <a:rPr lang="fr-FR" sz="1800" b="0" strike="noStrike" spc="-1">
                <a:solidFill>
                  <a:srgbClr val="FFFFFF"/>
                </a:solidFill>
                <a:latin typeface="Georgia"/>
                <a:ea typeface="DejaVu Sans"/>
              </a:rPr>
              <a:t>14</a:t>
            </a:fld>
            <a:endParaRPr lang="fr-FR" sz="18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CustomShape 1"/>
          <p:cNvSpPr/>
          <p:nvPr/>
        </p:nvSpPr>
        <p:spPr>
          <a:xfrm>
            <a:off x="609480" y="367560"/>
            <a:ext cx="10972080" cy="813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fontScale="85000" lnSpcReduction="20000"/>
          </a:bodyPr>
          <a:lstStyle/>
          <a:p>
            <a:pPr algn="ctr">
              <a:lnSpc>
                <a:spcPct val="100000"/>
              </a:lnSpc>
            </a:pPr>
            <a:r>
              <a:rPr lang="fr-FR" sz="3200" b="1" strike="noStrike" spc="-1">
                <a:solidFill>
                  <a:srgbClr val="434342"/>
                </a:solidFill>
                <a:latin typeface="Georgia"/>
                <a:ea typeface="DejaVu Sans"/>
              </a:rPr>
              <a:t>Η (διαφανής;) χρηματοδότηση των ΜΚΟ από τους ευρωπαϊκούς πόρους</a:t>
            </a:r>
            <a:endParaRPr lang="fr-FR" sz="3200" b="0" strike="noStrike" spc="-1">
              <a:latin typeface="Arial"/>
            </a:endParaRPr>
          </a:p>
        </p:txBody>
      </p:sp>
      <p:sp>
        <p:nvSpPr>
          <p:cNvPr id="95" name="CustomShape 2"/>
          <p:cNvSpPr/>
          <p:nvPr/>
        </p:nvSpPr>
        <p:spPr>
          <a:xfrm>
            <a:off x="10899720" y="2160"/>
            <a:ext cx="1015200" cy="3650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773B7965-E2DA-458A-A2E5-4EFEB82F80A3}" type="slidenum">
              <a:rPr lang="fr-FR" sz="1800" b="0" strike="noStrike" spc="-1">
                <a:solidFill>
                  <a:srgbClr val="FFFFFF"/>
                </a:solidFill>
                <a:latin typeface="Georgia"/>
                <a:ea typeface="DejaVu Sans"/>
              </a:rPr>
              <a:t>15</a:t>
            </a:fld>
            <a:endParaRPr lang="fr-FR" sz="1800" b="0" strike="noStrike" spc="-1">
              <a:latin typeface="Arial"/>
            </a:endParaRPr>
          </a:p>
        </p:txBody>
      </p:sp>
      <p:sp>
        <p:nvSpPr>
          <p:cNvPr id="96" name="CustomShape 3"/>
          <p:cNvSpPr/>
          <p:nvPr/>
        </p:nvSpPr>
        <p:spPr>
          <a:xfrm>
            <a:off x="609480" y="1181520"/>
            <a:ext cx="10972080" cy="53924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77500" lnSpcReduction="20000"/>
          </a:bodyPr>
          <a:lstStyle/>
          <a:p>
            <a:pPr marL="365760" indent="-255240">
              <a:lnSpc>
                <a:spcPct val="100000"/>
              </a:lnSpc>
              <a:spcBef>
                <a:spcPts val="300"/>
              </a:spcBef>
              <a:buClr>
                <a:srgbClr val="08A1D9"/>
              </a:buClr>
              <a:buFont typeface="Wingdings" charset="2"/>
              <a:buChar char=""/>
            </a:pPr>
            <a:r>
              <a:rPr lang="fr-FR" sz="2200" b="0" strike="noStrike" spc="-1">
                <a:solidFill>
                  <a:srgbClr val="000000"/>
                </a:solidFill>
                <a:latin typeface="Georgia"/>
                <a:ea typeface="DejaVu Sans"/>
              </a:rPr>
              <a:t> </a:t>
            </a:r>
            <a:r>
              <a:rPr lang="fr-FR" sz="2900" b="0" strike="noStrike" spc="-1">
                <a:solidFill>
                  <a:srgbClr val="000000"/>
                </a:solidFill>
                <a:latin typeface="Georgia"/>
                <a:ea typeface="DejaVu Sans"/>
              </a:rPr>
              <a:t>Η </a:t>
            </a:r>
            <a:r>
              <a:rPr lang="fr-FR" sz="2900" b="1" strike="noStrike" spc="-1">
                <a:solidFill>
                  <a:srgbClr val="000000"/>
                </a:solidFill>
                <a:latin typeface="Georgia"/>
                <a:ea typeface="DejaVu Sans"/>
              </a:rPr>
              <a:t>χρηματοδότηση είναι ένα μέσο έμμεσης θεσμοποίησης της κοινωνίας </a:t>
            </a:r>
            <a:r>
              <a:rPr lang="fr-FR" sz="2900" b="0" strike="noStrike" spc="-1">
                <a:solidFill>
                  <a:srgbClr val="000000"/>
                </a:solidFill>
                <a:latin typeface="Georgia"/>
                <a:ea typeface="DejaVu Sans"/>
              </a:rPr>
              <a:t>των πολιτών δεσμεύοντας την να στηρίζει την εφαρμογή των ευρωπαϊκών πρωτοβουλιών και πολιτικών της ΕΕ.</a:t>
            </a:r>
            <a:endParaRPr lang="fr-FR" sz="2900" b="0" strike="noStrike" spc="-1">
              <a:latin typeface="Arial"/>
            </a:endParaRPr>
          </a:p>
          <a:p>
            <a:pPr marL="365760" indent="-255240">
              <a:lnSpc>
                <a:spcPct val="100000"/>
              </a:lnSpc>
              <a:spcBef>
                <a:spcPts val="300"/>
              </a:spcBef>
              <a:buClr>
                <a:srgbClr val="08A1D9"/>
              </a:buClr>
              <a:buFont typeface="Wingdings" charset="2"/>
              <a:buChar char=""/>
            </a:pPr>
            <a:r>
              <a:rPr lang="fr-FR" sz="2900" b="0" strike="noStrike" spc="-1">
                <a:solidFill>
                  <a:srgbClr val="000000"/>
                </a:solidFill>
                <a:latin typeface="Georgia"/>
                <a:ea typeface="DejaVu Sans"/>
              </a:rPr>
              <a:t>Η </a:t>
            </a:r>
            <a:r>
              <a:rPr lang="fr-FR" sz="2900" b="1" strike="noStrike" spc="-1">
                <a:solidFill>
                  <a:srgbClr val="000000"/>
                </a:solidFill>
                <a:latin typeface="Georgia"/>
                <a:ea typeface="DejaVu Sans"/>
              </a:rPr>
              <a:t>Ευρωπαϊκή Ένωση δαπανά € 7,5 δισ το χρόνο </a:t>
            </a:r>
            <a:r>
              <a:rPr lang="fr-FR" sz="2900" b="0" strike="noStrike" spc="-1">
                <a:solidFill>
                  <a:srgbClr val="000000"/>
                </a:solidFill>
                <a:latin typeface="Georgia"/>
                <a:ea typeface="DejaVu Sans"/>
              </a:rPr>
              <a:t>σε μη-κυβερνητικές οργανώσεις. Πολλές από αυτές έχουν πολιτικούς ή άλλους αξιωματούχους σε διευθυντικές θέσεις.</a:t>
            </a:r>
            <a:endParaRPr lang="fr-FR" sz="2900" b="0" strike="noStrike" spc="-1">
              <a:latin typeface="Arial"/>
            </a:endParaRPr>
          </a:p>
          <a:p>
            <a:pPr marL="365760" indent="-255240">
              <a:lnSpc>
                <a:spcPct val="100000"/>
              </a:lnSpc>
              <a:spcBef>
                <a:spcPts val="300"/>
              </a:spcBef>
              <a:buClr>
                <a:srgbClr val="08A1D9"/>
              </a:buClr>
              <a:buFont typeface="Wingdings" charset="2"/>
              <a:buChar char=""/>
            </a:pPr>
            <a:r>
              <a:rPr lang="fr-FR" sz="2900" b="0" strike="noStrike" spc="-1">
                <a:solidFill>
                  <a:srgbClr val="000000"/>
                </a:solidFill>
                <a:latin typeface="Georgia"/>
                <a:ea typeface="DejaVu Sans"/>
              </a:rPr>
              <a:t>Τα κονδύλια αυτά δαπανώνται είτε άμεσα από την ΕΕ είτε διαμέσου των κρατών μελών. </a:t>
            </a:r>
            <a:r>
              <a:rPr lang="fr-FR" sz="2900" b="1" strike="noStrike" spc="-1">
                <a:solidFill>
                  <a:srgbClr val="000000"/>
                </a:solidFill>
                <a:latin typeface="Georgia"/>
                <a:ea typeface="DejaVu Sans"/>
              </a:rPr>
              <a:t>Μερικές ΜΚΟ λαμβάνουν μέχρι και το 75% της χρηματοδότησης τους από τους ευρωπαϊκούς πόρους. </a:t>
            </a:r>
            <a:r>
              <a:rPr lang="fr-FR" sz="2900" b="0" strike="noStrike" spc="-1">
                <a:solidFill>
                  <a:srgbClr val="000000"/>
                </a:solidFill>
                <a:latin typeface="Georgia"/>
                <a:ea typeface="DejaVu Sans"/>
              </a:rPr>
              <a:t>Δεν δίνεται συχνά η έμφαση στο αν οι ΜΚΟ είναι πραγματικά ανεξάρτητες, αλλά στο κατά πόσον είναι αποτελεσματικές σε σχέση με τους στόχους τους.</a:t>
            </a:r>
            <a:endParaRPr lang="fr-FR" sz="2900" b="0" strike="noStrike" spc="-1">
              <a:latin typeface="Arial"/>
            </a:endParaRPr>
          </a:p>
          <a:p>
            <a:pPr>
              <a:lnSpc>
                <a:spcPct val="100000"/>
              </a:lnSpc>
              <a:spcBef>
                <a:spcPts val="300"/>
              </a:spcBef>
            </a:pPr>
            <a:endParaRPr lang="fr-FR" sz="2900" b="0" strike="noStrike" spc="-1">
              <a:latin typeface="Arial"/>
            </a:endParaRPr>
          </a:p>
          <a:p>
            <a:pPr marL="109800" algn="ctr">
              <a:lnSpc>
                <a:spcPct val="100000"/>
              </a:lnSpc>
              <a:spcBef>
                <a:spcPts val="300"/>
              </a:spcBef>
            </a:pPr>
            <a:r>
              <a:rPr lang="fr-FR" sz="2900" b="1" strike="noStrike" spc="-1">
                <a:solidFill>
                  <a:srgbClr val="000000"/>
                </a:solidFill>
                <a:latin typeface="Georgia"/>
                <a:ea typeface="DejaVu Sans"/>
              </a:rPr>
              <a:t>ΕΡΩΤΗΜΑΤΑ</a:t>
            </a:r>
            <a:endParaRPr lang="fr-FR" sz="2900" b="0" strike="noStrike" spc="-1">
              <a:latin typeface="Arial"/>
            </a:endParaRPr>
          </a:p>
          <a:p>
            <a:pPr marL="365760" indent="-255240" algn="ctr">
              <a:lnSpc>
                <a:spcPct val="100000"/>
              </a:lnSpc>
              <a:spcBef>
                <a:spcPts val="300"/>
              </a:spcBef>
              <a:buClr>
                <a:srgbClr val="08A1D9"/>
              </a:buClr>
              <a:buFont typeface="Wingdings" charset="2"/>
              <a:buChar char=""/>
            </a:pPr>
            <a:r>
              <a:rPr lang="fr-FR" sz="2900" b="0" i="1" strike="noStrike" spc="-1">
                <a:solidFill>
                  <a:srgbClr val="000000"/>
                </a:solidFill>
                <a:latin typeface="Georgia"/>
                <a:ea typeface="DejaVu Sans"/>
              </a:rPr>
              <a:t> Η συμβίωση μεταξύ ισχυρών ΜΚΟ και της ΕΕ είναι χρήσιμη για να βοηθούν τους εαυτούς τους ή τους πολίτες της Ευρώπης;</a:t>
            </a:r>
            <a:endParaRPr lang="fr-FR" sz="2900" b="0" strike="noStrike" spc="-1">
              <a:latin typeface="Arial"/>
            </a:endParaRPr>
          </a:p>
          <a:p>
            <a:pPr marL="365760" indent="-255240" algn="ctr">
              <a:lnSpc>
                <a:spcPct val="100000"/>
              </a:lnSpc>
              <a:spcBef>
                <a:spcPts val="300"/>
              </a:spcBef>
              <a:buClr>
                <a:srgbClr val="08A1D9"/>
              </a:buClr>
              <a:buFont typeface="Wingdings" charset="2"/>
              <a:buChar char=""/>
            </a:pPr>
            <a:r>
              <a:rPr lang="fr-FR" sz="2900" b="0" i="1" strike="noStrike" spc="-1">
                <a:solidFill>
                  <a:srgbClr val="000000"/>
                </a:solidFill>
                <a:latin typeface="Georgia"/>
                <a:ea typeface="DejaVu Sans"/>
              </a:rPr>
              <a:t>Οι δαπάνες της ΕΕ για τις ΜΚΟ αντικατοπτρίζουν τις επιθυμίες των πολιτών ή ευνοούν τις μεγάλες οργανώσεις που είναι ειδικές σε άσκηση πίεσης; </a:t>
            </a:r>
            <a:endParaRPr lang="fr-FR" sz="29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 name="CustomShape 1"/>
          <p:cNvSpPr/>
          <p:nvPr/>
        </p:nvSpPr>
        <p:spPr>
          <a:xfrm>
            <a:off x="609480" y="288000"/>
            <a:ext cx="10972080" cy="719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fontScale="85000" lnSpcReduction="10000"/>
          </a:bodyPr>
          <a:lstStyle/>
          <a:p>
            <a:pPr>
              <a:lnSpc>
                <a:spcPct val="100000"/>
              </a:lnSpc>
            </a:pPr>
            <a:r>
              <a:rPr lang="fr-FR" sz="2800" b="0" strike="noStrike" spc="-1">
                <a:solidFill>
                  <a:srgbClr val="434342"/>
                </a:solidFill>
                <a:latin typeface="Georgia"/>
                <a:ea typeface="DejaVu Sans"/>
              </a:rPr>
              <a:t>Lobbying στην ΕΕ: Τα </a:t>
            </a:r>
            <a:r>
              <a:rPr lang="fr-FR" sz="2800" b="1" strike="noStrike" spc="-1">
                <a:solidFill>
                  <a:srgbClr val="2E3A3C"/>
                </a:solidFill>
                <a:latin typeface="Georgia"/>
                <a:ea typeface="DejaVu Sans"/>
              </a:rPr>
              <a:t>κράτη μέλη </a:t>
            </a:r>
            <a:r>
              <a:rPr lang="fr-FR" sz="2800" b="0" strike="noStrike" spc="-1">
                <a:solidFill>
                  <a:srgbClr val="434342"/>
                </a:solidFill>
                <a:latin typeface="Georgia"/>
                <a:ea typeface="DejaVu Sans"/>
              </a:rPr>
              <a:t>ως  μεσάζοντες (middlemen) ή ως πελάτες </a:t>
            </a:r>
            <a:endParaRPr lang="fr-FR" sz="2800" b="0" strike="noStrike" spc="-1">
              <a:latin typeface="Arial"/>
            </a:endParaRPr>
          </a:p>
        </p:txBody>
      </p:sp>
      <p:sp>
        <p:nvSpPr>
          <p:cNvPr id="113" name="CustomShape 2"/>
          <p:cNvSpPr/>
          <p:nvPr/>
        </p:nvSpPr>
        <p:spPr>
          <a:xfrm>
            <a:off x="609480" y="1139400"/>
            <a:ext cx="11305440" cy="55760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92500" lnSpcReduction="10000"/>
          </a:bodyPr>
          <a:lstStyle/>
          <a:p>
            <a:pPr marL="343080" indent="-342720">
              <a:lnSpc>
                <a:spcPct val="100000"/>
              </a:lnSpc>
              <a:spcBef>
                <a:spcPts val="300"/>
              </a:spcBef>
              <a:buClr>
                <a:srgbClr val="2E3A3C"/>
              </a:buClr>
              <a:buFont typeface="Arial"/>
              <a:buAutoNum type="arabicPeriod"/>
            </a:pPr>
            <a:r>
              <a:rPr lang="fr-FR" sz="1800" b="0" strike="noStrike" spc="-1">
                <a:solidFill>
                  <a:srgbClr val="2E3A3C"/>
                </a:solidFill>
                <a:latin typeface="Georgia"/>
                <a:ea typeface="DejaVu Sans"/>
              </a:rPr>
              <a:t>Τα ΚΜ α</a:t>
            </a:r>
            <a:r>
              <a:rPr lang="fr-FR" sz="1800" b="0" strike="noStrike" spc="-1">
                <a:solidFill>
                  <a:srgbClr val="000000"/>
                </a:solidFill>
                <a:latin typeface="Georgia"/>
                <a:ea typeface="DejaVu Sans"/>
              </a:rPr>
              <a:t>ντί να ενεργούν προς το δημόσιο συμφέρον των πολιτών τους και της ΕΕ στο σύνολο της, συχνά λειτουργούν ως </a:t>
            </a:r>
            <a:r>
              <a:rPr lang="fr-FR" sz="1800" b="1" strike="noStrike" spc="-1">
                <a:solidFill>
                  <a:srgbClr val="000000"/>
                </a:solidFill>
                <a:latin typeface="Georgia"/>
                <a:ea typeface="DejaVu Sans"/>
              </a:rPr>
              <a:t>μεσάζοντες-δίαυλοι εταιρικής επιρροής</a:t>
            </a:r>
            <a:r>
              <a:rPr lang="fr-FR" sz="1800" b="0" strike="noStrike" spc="-1">
                <a:solidFill>
                  <a:srgbClr val="000000"/>
                </a:solidFill>
                <a:latin typeface="Georgia"/>
                <a:ea typeface="DejaVu Sans"/>
              </a:rPr>
              <a:t>, επιτρέποντας στα εταιρικά συμφέροντα* να επηρεάσουν τις αποφάσεις σε επίπεδο ΕΕ (</a:t>
            </a:r>
            <a:r>
              <a:rPr lang="fr-FR" sz="1800" b="1" i="1" strike="noStrike" spc="-1">
                <a:solidFill>
                  <a:srgbClr val="2E3A3C"/>
                </a:solidFill>
                <a:latin typeface="Georgia"/>
                <a:ea typeface="DejaVu Sans"/>
              </a:rPr>
              <a:t>captured States</a:t>
            </a:r>
            <a:r>
              <a:rPr lang="fr-FR" sz="1800" b="0" i="1" strike="noStrike" spc="-1">
                <a:solidFill>
                  <a:srgbClr val="2E3A3C"/>
                </a:solidFill>
                <a:latin typeface="Georgia"/>
                <a:ea typeface="DejaVu Sans"/>
              </a:rPr>
              <a:t>)</a:t>
            </a:r>
            <a:r>
              <a:rPr lang="fr-FR" sz="1800" b="0" strike="noStrike" spc="-1">
                <a:solidFill>
                  <a:srgbClr val="000000"/>
                </a:solidFill>
                <a:latin typeface="Georgia"/>
                <a:ea typeface="DejaVu Sans"/>
              </a:rPr>
              <a:t>. Σε επίπεδο ΕΕ, τα κράτη μέλη έχουν απορροφήσει συλλογικά ορισμένες εταιρικές ατζέντες (</a:t>
            </a:r>
            <a:r>
              <a:rPr lang="fr-FR" sz="1800" b="1" strike="noStrike" spc="-1">
                <a:solidFill>
                  <a:srgbClr val="000000"/>
                </a:solidFill>
                <a:latin typeface="Georgia"/>
                <a:ea typeface="DejaVu Sans"/>
              </a:rPr>
              <a:t>shared corporate agenda </a:t>
            </a:r>
            <a:r>
              <a:rPr lang="fr-FR" sz="1800" b="0" strike="noStrike" spc="-1">
                <a:solidFill>
                  <a:srgbClr val="000000"/>
                </a:solidFill>
                <a:latin typeface="Georgia"/>
                <a:ea typeface="DejaVu Sans"/>
              </a:rPr>
              <a:t>of more than one MS).</a:t>
            </a:r>
            <a:endParaRPr lang="fr-FR" sz="1800" b="0" strike="noStrike" spc="-1">
              <a:latin typeface="Arial"/>
            </a:endParaRPr>
          </a:p>
          <a:p>
            <a:pPr>
              <a:lnSpc>
                <a:spcPct val="100000"/>
              </a:lnSpc>
              <a:spcBef>
                <a:spcPts val="300"/>
              </a:spcBef>
            </a:pPr>
            <a:endParaRPr lang="fr-FR" sz="1800" b="0" strike="noStrike" spc="-1">
              <a:latin typeface="Arial"/>
            </a:endParaRPr>
          </a:p>
          <a:p>
            <a:pPr>
              <a:lnSpc>
                <a:spcPct val="100000"/>
              </a:lnSpc>
              <a:spcBef>
                <a:spcPts val="300"/>
              </a:spcBef>
            </a:pPr>
            <a:endParaRPr lang="fr-FR" sz="1800" b="0" strike="noStrike" spc="-1">
              <a:latin typeface="Arial"/>
            </a:endParaRPr>
          </a:p>
          <a:p>
            <a:pPr>
              <a:lnSpc>
                <a:spcPct val="100000"/>
              </a:lnSpc>
              <a:spcBef>
                <a:spcPts val="300"/>
              </a:spcBef>
            </a:pPr>
            <a:r>
              <a:rPr lang="fr-FR" sz="1800" b="1" strike="noStrike" spc="-1">
                <a:solidFill>
                  <a:srgbClr val="000000"/>
                </a:solidFill>
                <a:latin typeface="Georgia"/>
                <a:ea typeface="DejaVu Sans"/>
              </a:rPr>
              <a:t>Προβλήματα</a:t>
            </a:r>
            <a:endParaRPr lang="fr-FR" sz="1800" b="0" strike="noStrike" spc="-1">
              <a:latin typeface="Arial"/>
            </a:endParaRPr>
          </a:p>
          <a:p>
            <a:pPr>
              <a:lnSpc>
                <a:spcPct val="100000"/>
              </a:lnSpc>
              <a:spcBef>
                <a:spcPts val="300"/>
              </a:spcBef>
            </a:pPr>
            <a:r>
              <a:rPr lang="fr-FR" sz="1800" b="0" strike="noStrike" spc="-1">
                <a:solidFill>
                  <a:srgbClr val="000000"/>
                </a:solidFill>
                <a:latin typeface="Georgia"/>
                <a:ea typeface="DejaVu Sans"/>
              </a:rPr>
              <a:t>Τα KM και τα εθνικά εταιρικά λόμπι αναπτύσσουν μια συμβιωτική σχέση.</a:t>
            </a:r>
            <a:endParaRPr lang="fr-FR" sz="1800" b="0" strike="noStrike" spc="-1">
              <a:latin typeface="Arial"/>
            </a:endParaRPr>
          </a:p>
          <a:p>
            <a:pPr>
              <a:lnSpc>
                <a:spcPct val="100000"/>
              </a:lnSpc>
              <a:spcBef>
                <a:spcPts val="300"/>
              </a:spcBef>
            </a:pPr>
            <a:endParaRPr lang="fr-FR" sz="1800" b="0" strike="noStrike" spc="-1">
              <a:latin typeface="Arial"/>
            </a:endParaRPr>
          </a:p>
          <a:p>
            <a:pPr>
              <a:lnSpc>
                <a:spcPct val="100000"/>
              </a:lnSpc>
              <a:spcBef>
                <a:spcPts val="300"/>
              </a:spcBef>
            </a:pPr>
            <a:r>
              <a:rPr lang="fr-FR" sz="1800" b="0" strike="noStrike" spc="-1">
                <a:solidFill>
                  <a:srgbClr val="333333"/>
                </a:solidFill>
                <a:latin typeface="Georgia"/>
                <a:ea typeface="DejaVu Sans"/>
              </a:rPr>
              <a:t>2. </a:t>
            </a:r>
            <a:r>
              <a:rPr lang="fr-FR" sz="1800" b="1" strike="noStrike" spc="-1">
                <a:solidFill>
                  <a:srgbClr val="000000"/>
                </a:solidFill>
                <a:latin typeface="Georgia"/>
                <a:ea typeface="DejaVu Sans"/>
              </a:rPr>
              <a:t>Τα κράτη μέλη προσλαμβάνουν εταιρείες παροχής συμβουλών </a:t>
            </a:r>
            <a:r>
              <a:rPr lang="fr-FR" sz="1800" b="0" strike="noStrike" spc="-1">
                <a:solidFill>
                  <a:srgbClr val="000000"/>
                </a:solidFill>
                <a:latin typeface="Georgia"/>
                <a:ea typeface="DejaVu Sans"/>
              </a:rPr>
              <a:t>(lobby consultancy firms) κατά την εκ περιτροπή Προεδρία τους.  </a:t>
            </a:r>
            <a:endParaRPr lang="fr-FR" sz="1800" b="0" strike="noStrike" spc="-1">
              <a:latin typeface="Arial"/>
            </a:endParaRPr>
          </a:p>
          <a:p>
            <a:pPr>
              <a:lnSpc>
                <a:spcPct val="100000"/>
              </a:lnSpc>
              <a:spcBef>
                <a:spcPts val="300"/>
              </a:spcBef>
            </a:pPr>
            <a:br/>
            <a:r>
              <a:rPr lang="fr-FR" sz="1800" b="1" strike="noStrike" spc="-1">
                <a:solidFill>
                  <a:srgbClr val="000000"/>
                </a:solidFill>
                <a:latin typeface="Georgia"/>
                <a:ea typeface="DejaVu Sans"/>
              </a:rPr>
              <a:t>Προβλήματα</a:t>
            </a:r>
            <a:br/>
            <a:r>
              <a:rPr lang="fr-FR" sz="1800" b="0" strike="noStrike" spc="-1">
                <a:solidFill>
                  <a:srgbClr val="000000"/>
                </a:solidFill>
                <a:latin typeface="Georgia"/>
                <a:ea typeface="DejaVu Sans"/>
              </a:rPr>
              <a:t>Οι εταιρίες που παρέχουν υπηρεσίες επικοινωνίας εμπλέκονται και αλλού προσφέροντας υπηρεσίες πολιτικής συμβουλής (πχ. Microsoft).</a:t>
            </a:r>
            <a:br/>
            <a:r>
              <a:rPr lang="fr-FR" sz="1800" b="0" strike="noStrike" spc="-1">
                <a:solidFill>
                  <a:srgbClr val="000000"/>
                </a:solidFill>
                <a:latin typeface="Georgia"/>
                <a:ea typeface="DejaVu Sans"/>
              </a:rPr>
              <a:t>Εταιρικές χορηγίες στις εκ περιτροπής Προεδρίες της ΕΕ</a:t>
            </a:r>
            <a:br/>
            <a:r>
              <a:rPr lang="fr-FR" sz="1800" b="0" strike="noStrike" spc="-1">
                <a:solidFill>
                  <a:srgbClr val="000000"/>
                </a:solidFill>
                <a:latin typeface="Georgia"/>
                <a:ea typeface="DejaVu Sans"/>
              </a:rPr>
              <a:t>Μαζική ασυμμετρία επιρροής των εταιρειών παροχής συμβουλών στα ΚΜ</a:t>
            </a:r>
            <a:endParaRPr lang="fr-FR" sz="1800" b="0" strike="noStrike" spc="-1">
              <a:latin typeface="Arial"/>
            </a:endParaRPr>
          </a:p>
          <a:p>
            <a:pPr>
              <a:lnSpc>
                <a:spcPct val="100000"/>
              </a:lnSpc>
              <a:spcBef>
                <a:spcPts val="300"/>
              </a:spcBef>
            </a:pPr>
            <a:endParaRPr lang="fr-FR" sz="1800" b="0" strike="noStrike" spc="-1">
              <a:latin typeface="Arial"/>
            </a:endParaRPr>
          </a:p>
          <a:p>
            <a:pPr>
              <a:lnSpc>
                <a:spcPct val="100000"/>
              </a:lnSpc>
              <a:spcBef>
                <a:spcPts val="300"/>
              </a:spcBef>
            </a:pPr>
            <a:r>
              <a:rPr lang="fr-FR" sz="1800" b="0" strike="noStrike" spc="-1">
                <a:solidFill>
                  <a:srgbClr val="333333"/>
                </a:solidFill>
                <a:latin typeface="Georgia"/>
                <a:ea typeface="DejaVu Sans"/>
              </a:rPr>
              <a:t>*</a:t>
            </a:r>
            <a:r>
              <a:rPr lang="fr-FR" sz="1800" b="0" i="1" strike="noStrike" spc="-1">
                <a:solidFill>
                  <a:srgbClr val="333333"/>
                </a:solidFill>
                <a:latin typeface="Georgia"/>
                <a:ea typeface="DejaVu Sans"/>
              </a:rPr>
              <a:t> Ιδιωτικές </a:t>
            </a:r>
            <a:r>
              <a:rPr lang="fr-FR" sz="1800" b="0" i="1" strike="noStrike" spc="-1">
                <a:solidFill>
                  <a:srgbClr val="2E3A3C"/>
                </a:solidFill>
                <a:latin typeface="Georgia"/>
                <a:ea typeface="DejaVu Sans"/>
              </a:rPr>
              <a:t>εταιρείες, εταιρίες που προηγουμένως ήταν κρατικές, όπως η Telefónica στην Ισπανία, ή που το κράτος διατηρεί ορισμένη </a:t>
            </a:r>
            <a:r>
              <a:rPr lang="fr-FR" sz="1800" b="0" i="1" strike="noStrike" spc="-1">
                <a:solidFill>
                  <a:srgbClr val="000000"/>
                </a:solidFill>
                <a:latin typeface="Georgia"/>
                <a:ea typeface="DejaVu Sans"/>
              </a:rPr>
              <a:t>κυριότητα σήμερα, όπως η βιομηχανία άνθρακα στην Πολωνία.</a:t>
            </a:r>
            <a:endParaRPr lang="fr-FR" sz="1800" b="0" strike="noStrike" spc="-1">
              <a:latin typeface="Arial"/>
            </a:endParaRPr>
          </a:p>
          <a:p>
            <a:pPr>
              <a:lnSpc>
                <a:spcPct val="100000"/>
              </a:lnSpc>
              <a:spcBef>
                <a:spcPts val="300"/>
              </a:spcBef>
            </a:pPr>
            <a:endParaRPr lang="fr-FR" sz="1800" b="0" strike="noStrike" spc="-1">
              <a:latin typeface="Arial"/>
            </a:endParaRPr>
          </a:p>
        </p:txBody>
      </p:sp>
      <p:sp>
        <p:nvSpPr>
          <p:cNvPr id="114" name="CustomShape 3"/>
          <p:cNvSpPr/>
          <p:nvPr/>
        </p:nvSpPr>
        <p:spPr>
          <a:xfrm>
            <a:off x="10899720" y="2160"/>
            <a:ext cx="1015200" cy="3650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5C83BD18-940C-48B9-8881-9723D5912E93}" type="slidenum">
              <a:rPr lang="fr-FR" sz="1800" b="0" strike="noStrike" spc="-1">
                <a:solidFill>
                  <a:srgbClr val="FFFFFF"/>
                </a:solidFill>
                <a:latin typeface="Georgia"/>
                <a:ea typeface="DejaVu Sans"/>
              </a:rPr>
              <a:t>16</a:t>
            </a:fld>
            <a:endParaRPr lang="fr-FR" sz="18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 name="CustomShape 1"/>
          <p:cNvSpPr/>
          <p:nvPr/>
        </p:nvSpPr>
        <p:spPr>
          <a:xfrm>
            <a:off x="609480" y="288000"/>
            <a:ext cx="10972080" cy="640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fr-FR" sz="2200" b="1" i="1" strike="noStrike" spc="-1">
                <a:solidFill>
                  <a:srgbClr val="2E3A3C"/>
                </a:solidFill>
                <a:latin typeface="Georgia"/>
                <a:ea typeface="DejaVu Sans"/>
              </a:rPr>
              <a:t>Captured States: </a:t>
            </a:r>
            <a:r>
              <a:rPr lang="fr-FR" sz="2200" b="0" strike="noStrike" spc="-1">
                <a:solidFill>
                  <a:srgbClr val="000000"/>
                </a:solidFill>
                <a:latin typeface="Georgia"/>
                <a:ea typeface="DejaVu Sans"/>
              </a:rPr>
              <a:t>Οι εταιρικές θέσεις αποκτούν επιπλέον νομιμότητα, απορροφούμενες από τις κυβερνήσεις, ως συνώνυμες με το εθνικό-ευρωπαϊκό δημόσιο συμφέρον, ενώ μπορεί να είναι διαμετρικά αντίθετες από αυτό.</a:t>
            </a:r>
            <a:endParaRPr lang="fr-FR" sz="2200" b="0" strike="noStrike" spc="-1">
              <a:latin typeface="Arial"/>
            </a:endParaRPr>
          </a:p>
        </p:txBody>
      </p:sp>
      <p:sp>
        <p:nvSpPr>
          <p:cNvPr id="116" name="CustomShape 2"/>
          <p:cNvSpPr/>
          <p:nvPr/>
        </p:nvSpPr>
        <p:spPr>
          <a:xfrm>
            <a:off x="609480" y="1097280"/>
            <a:ext cx="10972080" cy="5758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55000" lnSpcReduction="20000"/>
          </a:bodyPr>
          <a:lstStyle/>
          <a:p>
            <a:pPr>
              <a:lnSpc>
                <a:spcPct val="100000"/>
              </a:lnSpc>
              <a:spcBef>
                <a:spcPts val="300"/>
              </a:spcBef>
            </a:pPr>
            <a:endParaRPr lang="fr-FR" sz="1800" b="0" strike="noStrike" spc="-1" dirty="0">
              <a:latin typeface="Arial"/>
            </a:endParaRPr>
          </a:p>
          <a:p>
            <a:pPr marL="457200" indent="-456840">
              <a:lnSpc>
                <a:spcPct val="100000"/>
              </a:lnSpc>
              <a:spcBef>
                <a:spcPts val="300"/>
              </a:spcBef>
              <a:buClr>
                <a:srgbClr val="000000"/>
              </a:buClr>
              <a:buFont typeface="Wingdings" charset="2"/>
              <a:buChar char=""/>
            </a:pPr>
            <a:r>
              <a:rPr lang="fr-FR" sz="3300" b="1" strike="noStrike" spc="-1" dirty="0">
                <a:solidFill>
                  <a:srgbClr val="000000"/>
                </a:solidFill>
                <a:latin typeface="Georgia"/>
                <a:ea typeface="DejaVu Sans"/>
              </a:rPr>
              <a:t>ΚΟΙΝΗ ΚΟΥΛΤΟΥΡΑ. </a:t>
            </a:r>
            <a:r>
              <a:rPr lang="fr-FR" sz="3300" b="0" strike="noStrike" spc="-1" dirty="0" err="1">
                <a:solidFill>
                  <a:srgbClr val="000000"/>
                </a:solidFill>
                <a:latin typeface="Georgia"/>
                <a:ea typeface="DejaVu Sans"/>
              </a:rPr>
              <a:t>Δημιουργείτ</a:t>
            </a:r>
            <a:r>
              <a:rPr lang="fr-FR" sz="3300" b="0" strike="noStrike" spc="-1" dirty="0">
                <a:solidFill>
                  <a:srgbClr val="000000"/>
                </a:solidFill>
                <a:latin typeface="Georgia"/>
                <a:ea typeface="DejaVu Sans"/>
              </a:rPr>
              <a:t>α</a:t>
            </a:r>
            <a:r>
              <a:rPr lang="fr-FR" sz="3300" b="0" strike="noStrike" spc="-1" dirty="0" err="1">
                <a:solidFill>
                  <a:srgbClr val="000000"/>
                </a:solidFill>
                <a:latin typeface="Georgia"/>
                <a:ea typeface="DejaVu Sans"/>
              </a:rPr>
              <a:t>ι</a:t>
            </a:r>
            <a:r>
              <a:rPr lang="fr-FR" sz="3300" b="0" strike="noStrike" spc="-1" dirty="0">
                <a:solidFill>
                  <a:srgbClr val="000000"/>
                </a:solidFill>
                <a:latin typeface="Georgia"/>
                <a:ea typeface="DejaVu Sans"/>
              </a:rPr>
              <a:t> </a:t>
            </a:r>
            <a:r>
              <a:rPr lang="fr-FR" sz="3300" b="0" strike="noStrike" spc="-1" dirty="0" err="1">
                <a:solidFill>
                  <a:srgbClr val="000000"/>
                </a:solidFill>
                <a:latin typeface="Georgia"/>
                <a:ea typeface="DejaVu Sans"/>
              </a:rPr>
              <a:t>μι</a:t>
            </a:r>
            <a:r>
              <a:rPr lang="fr-FR" sz="3300" b="0" strike="noStrike" spc="-1" dirty="0">
                <a:solidFill>
                  <a:srgbClr val="000000"/>
                </a:solidFill>
                <a:latin typeface="Georgia"/>
                <a:ea typeface="DejaVu Sans"/>
              </a:rPr>
              <a:t>α </a:t>
            </a:r>
            <a:r>
              <a:rPr lang="fr-FR" sz="3300" b="0" strike="noStrike" spc="-1" dirty="0" err="1">
                <a:solidFill>
                  <a:srgbClr val="000000"/>
                </a:solidFill>
                <a:latin typeface="Georgia"/>
                <a:ea typeface="DejaVu Sans"/>
              </a:rPr>
              <a:t>κοινή</a:t>
            </a:r>
            <a:r>
              <a:rPr lang="fr-FR" sz="3300" b="0" strike="noStrike" spc="-1" dirty="0">
                <a:solidFill>
                  <a:srgbClr val="000000"/>
                </a:solidFill>
                <a:latin typeface="Georgia"/>
                <a:ea typeface="DejaVu Sans"/>
              </a:rPr>
              <a:t> </a:t>
            </a:r>
            <a:r>
              <a:rPr lang="fr-FR" sz="3300" b="0" strike="noStrike" spc="-1" dirty="0" err="1">
                <a:solidFill>
                  <a:srgbClr val="000000"/>
                </a:solidFill>
                <a:latin typeface="Georgia"/>
                <a:ea typeface="DejaVu Sans"/>
              </a:rPr>
              <a:t>κουλτούρ</a:t>
            </a:r>
            <a:r>
              <a:rPr lang="fr-FR" sz="3300" b="0" strike="noStrike" spc="-1" dirty="0">
                <a:solidFill>
                  <a:srgbClr val="000000"/>
                </a:solidFill>
                <a:latin typeface="Georgia"/>
                <a:ea typeface="DejaVu Sans"/>
              </a:rPr>
              <a:t>α </a:t>
            </a:r>
            <a:r>
              <a:rPr lang="fr-FR" sz="3300" b="0" strike="noStrike" spc="-1" dirty="0" err="1">
                <a:solidFill>
                  <a:srgbClr val="000000"/>
                </a:solidFill>
                <a:latin typeface="Georgia"/>
                <a:ea typeface="DejaVu Sans"/>
              </a:rPr>
              <a:t>με</a:t>
            </a:r>
            <a:r>
              <a:rPr lang="fr-FR" sz="3300" b="0" strike="noStrike" spc="-1" dirty="0">
                <a:solidFill>
                  <a:srgbClr val="000000"/>
                </a:solidFill>
                <a:latin typeface="Georgia"/>
                <a:ea typeface="DejaVu Sans"/>
              </a:rPr>
              <a:t> π</a:t>
            </a:r>
            <a:r>
              <a:rPr lang="fr-FR" sz="3300" b="0" strike="noStrike" spc="-1" dirty="0" err="1">
                <a:solidFill>
                  <a:srgbClr val="000000"/>
                </a:solidFill>
                <a:latin typeface="Georgia"/>
                <a:ea typeface="DejaVu Sans"/>
              </a:rPr>
              <a:t>ροσω</a:t>
            </a:r>
            <a:r>
              <a:rPr lang="fr-FR" sz="3300" b="0" strike="noStrike" spc="-1" dirty="0">
                <a:solidFill>
                  <a:srgbClr val="000000"/>
                </a:solidFill>
                <a:latin typeface="Georgia"/>
                <a:ea typeface="DejaVu Sans"/>
              </a:rPr>
              <a:t>π</a:t>
            </a:r>
            <a:r>
              <a:rPr lang="fr-FR" sz="3300" b="0" strike="noStrike" spc="-1" dirty="0" err="1">
                <a:solidFill>
                  <a:srgbClr val="000000"/>
                </a:solidFill>
                <a:latin typeface="Georgia"/>
                <a:ea typeface="DejaVu Sans"/>
              </a:rPr>
              <a:t>ικό</a:t>
            </a:r>
            <a:r>
              <a:rPr lang="fr-FR" sz="3300" b="0" strike="noStrike" spc="-1" dirty="0">
                <a:solidFill>
                  <a:srgbClr val="000000"/>
                </a:solidFill>
                <a:latin typeface="Georgia"/>
                <a:ea typeface="DejaVu Sans"/>
              </a:rPr>
              <a:t> </a:t>
            </a:r>
            <a:r>
              <a:rPr lang="fr-FR" sz="3300" b="0" strike="noStrike" spc="-1" dirty="0" err="1">
                <a:solidFill>
                  <a:srgbClr val="000000"/>
                </a:solidFill>
                <a:latin typeface="Georgia"/>
                <a:ea typeface="DejaVu Sans"/>
              </a:rPr>
              <a:t>κ</a:t>
            </a:r>
            <a:r>
              <a:rPr lang="fr-FR" sz="3300" b="0" strike="noStrike" spc="-1" dirty="0">
                <a:solidFill>
                  <a:srgbClr val="000000"/>
                </a:solidFill>
                <a:latin typeface="Georgia"/>
                <a:ea typeface="DejaVu Sans"/>
              </a:rPr>
              <a:t>α</a:t>
            </a:r>
            <a:r>
              <a:rPr lang="fr-FR" sz="3300" b="0" strike="noStrike" spc="-1" dirty="0" err="1">
                <a:solidFill>
                  <a:srgbClr val="000000"/>
                </a:solidFill>
                <a:latin typeface="Georgia"/>
                <a:ea typeface="DejaVu Sans"/>
              </a:rPr>
              <a:t>ι</a:t>
            </a:r>
            <a:r>
              <a:rPr lang="fr-FR" sz="3300" b="0" strike="noStrike" spc="-1" dirty="0">
                <a:solidFill>
                  <a:srgbClr val="000000"/>
                </a:solidFill>
                <a:latin typeface="Georgia"/>
                <a:ea typeface="DejaVu Sans"/>
              </a:rPr>
              <a:t> </a:t>
            </a:r>
            <a:r>
              <a:rPr lang="fr-FR" sz="3300" b="0" strike="noStrike" spc="-1" dirty="0" err="1">
                <a:solidFill>
                  <a:srgbClr val="000000"/>
                </a:solidFill>
                <a:latin typeface="Georgia"/>
                <a:ea typeface="DejaVu Sans"/>
              </a:rPr>
              <a:t>υ</a:t>
            </a:r>
            <a:r>
              <a:rPr lang="fr-FR" sz="3300" b="0" strike="noStrike" spc="-1" dirty="0">
                <a:solidFill>
                  <a:srgbClr val="000000"/>
                </a:solidFill>
                <a:latin typeface="Georgia"/>
                <a:ea typeface="DejaVu Sans"/>
              </a:rPr>
              <a:t>πα</a:t>
            </a:r>
            <a:r>
              <a:rPr lang="fr-FR" sz="3300" b="0" strike="noStrike" spc="-1" dirty="0" err="1">
                <a:solidFill>
                  <a:srgbClr val="000000"/>
                </a:solidFill>
                <a:latin typeface="Georgia"/>
                <a:ea typeface="DejaVu Sans"/>
              </a:rPr>
              <a:t>λλήλους</a:t>
            </a:r>
            <a:r>
              <a:rPr lang="fr-FR" sz="3300" b="0" strike="noStrike" spc="-1" dirty="0">
                <a:solidFill>
                  <a:srgbClr val="000000"/>
                </a:solidFill>
                <a:latin typeface="Georgia"/>
                <a:ea typeface="DejaVu Sans"/>
              </a:rPr>
              <a:t> </a:t>
            </a:r>
            <a:r>
              <a:rPr lang="fr-FR" sz="3300" b="0" strike="noStrike" spc="-1" dirty="0" err="1">
                <a:solidFill>
                  <a:srgbClr val="000000"/>
                </a:solidFill>
                <a:latin typeface="Georgia"/>
                <a:ea typeface="DejaVu Sans"/>
              </a:rPr>
              <a:t>υψηλού</a:t>
            </a:r>
            <a:r>
              <a:rPr lang="fr-FR" sz="3300" b="0" strike="noStrike" spc="-1" dirty="0">
                <a:solidFill>
                  <a:srgbClr val="000000"/>
                </a:solidFill>
                <a:latin typeface="Georgia"/>
                <a:ea typeface="DejaVu Sans"/>
              </a:rPr>
              <a:t> </a:t>
            </a:r>
            <a:r>
              <a:rPr lang="fr-FR" sz="3300" b="0" strike="noStrike" spc="-1" dirty="0" err="1">
                <a:solidFill>
                  <a:srgbClr val="000000"/>
                </a:solidFill>
                <a:latin typeface="Georgia"/>
                <a:ea typeface="DejaVu Sans"/>
              </a:rPr>
              <a:t>ε</a:t>
            </a:r>
            <a:r>
              <a:rPr lang="fr-FR" sz="3300" b="0" strike="noStrike" spc="-1" dirty="0">
                <a:solidFill>
                  <a:srgbClr val="000000"/>
                </a:solidFill>
                <a:latin typeface="Georgia"/>
                <a:ea typeface="DejaVu Sans"/>
              </a:rPr>
              <a:t>π</a:t>
            </a:r>
            <a:r>
              <a:rPr lang="fr-FR" sz="3300" b="0" strike="noStrike" spc="-1" dirty="0" err="1">
                <a:solidFill>
                  <a:srgbClr val="000000"/>
                </a:solidFill>
                <a:latin typeface="Georgia"/>
                <a:ea typeface="DejaVu Sans"/>
              </a:rPr>
              <a:t>ι</a:t>
            </a:r>
            <a:r>
              <a:rPr lang="fr-FR" sz="3300" b="0" strike="noStrike" spc="-1" dirty="0">
                <a:solidFill>
                  <a:srgbClr val="000000"/>
                </a:solidFill>
                <a:latin typeface="Georgia"/>
                <a:ea typeface="DejaVu Sans"/>
              </a:rPr>
              <a:t>π</a:t>
            </a:r>
            <a:r>
              <a:rPr lang="fr-FR" sz="3300" b="0" strike="noStrike" spc="-1" dirty="0" err="1">
                <a:solidFill>
                  <a:srgbClr val="000000"/>
                </a:solidFill>
                <a:latin typeface="Georgia"/>
                <a:ea typeface="DejaVu Sans"/>
              </a:rPr>
              <a:t>έδου</a:t>
            </a:r>
            <a:r>
              <a:rPr lang="fr-FR" sz="3300" b="0" strike="noStrike" spc="-1" dirty="0">
                <a:solidFill>
                  <a:srgbClr val="000000"/>
                </a:solidFill>
                <a:latin typeface="Georgia"/>
                <a:ea typeface="DejaVu Sans"/>
              </a:rPr>
              <a:t> π</a:t>
            </a:r>
            <a:r>
              <a:rPr lang="fr-FR" sz="3300" b="0" strike="noStrike" spc="-1" dirty="0" err="1">
                <a:solidFill>
                  <a:srgbClr val="000000"/>
                </a:solidFill>
                <a:latin typeface="Georgia"/>
                <a:ea typeface="DejaVu Sans"/>
              </a:rPr>
              <a:t>ου</a:t>
            </a:r>
            <a:r>
              <a:rPr lang="fr-FR" sz="3300" b="0" strike="noStrike" spc="-1" dirty="0">
                <a:solidFill>
                  <a:srgbClr val="000000"/>
                </a:solidFill>
                <a:latin typeface="Georgia"/>
                <a:ea typeface="DejaVu Sans"/>
              </a:rPr>
              <a:t> </a:t>
            </a:r>
            <a:r>
              <a:rPr lang="fr-FR" sz="3300" b="0" strike="noStrike" spc="-1" dirty="0" err="1">
                <a:solidFill>
                  <a:srgbClr val="000000"/>
                </a:solidFill>
                <a:latin typeface="Georgia"/>
                <a:ea typeface="DejaVu Sans"/>
              </a:rPr>
              <a:t>μετ</a:t>
            </a:r>
            <a:r>
              <a:rPr lang="fr-FR" sz="3300" b="0" strike="noStrike" spc="-1" dirty="0">
                <a:solidFill>
                  <a:srgbClr val="000000"/>
                </a:solidFill>
                <a:latin typeface="Georgia"/>
                <a:ea typeface="DejaVu Sans"/>
              </a:rPr>
              <a:t>α</a:t>
            </a:r>
            <a:r>
              <a:rPr lang="fr-FR" sz="3300" b="0" strike="noStrike" spc="-1" dirty="0" err="1">
                <a:solidFill>
                  <a:srgbClr val="000000"/>
                </a:solidFill>
                <a:latin typeface="Georgia"/>
                <a:ea typeface="DejaVu Sans"/>
              </a:rPr>
              <a:t>κινούντ</a:t>
            </a:r>
            <a:r>
              <a:rPr lang="fr-FR" sz="3300" b="0" strike="noStrike" spc="-1" dirty="0">
                <a:solidFill>
                  <a:srgbClr val="000000"/>
                </a:solidFill>
                <a:latin typeface="Georgia"/>
                <a:ea typeface="DejaVu Sans"/>
              </a:rPr>
              <a:t>α</a:t>
            </a:r>
            <a:r>
              <a:rPr lang="fr-FR" sz="3300" b="0" strike="noStrike" spc="-1" dirty="0" err="1">
                <a:solidFill>
                  <a:srgbClr val="000000"/>
                </a:solidFill>
                <a:latin typeface="Georgia"/>
                <a:ea typeface="DejaVu Sans"/>
              </a:rPr>
              <a:t>ι</a:t>
            </a:r>
            <a:r>
              <a:rPr lang="fr-FR" sz="3300" b="0" strike="noStrike" spc="-1" dirty="0">
                <a:solidFill>
                  <a:srgbClr val="000000"/>
                </a:solidFill>
                <a:latin typeface="Georgia"/>
                <a:ea typeface="DejaVu Sans"/>
              </a:rPr>
              <a:t> </a:t>
            </a:r>
            <a:r>
              <a:rPr lang="fr-FR" sz="3300" b="0" strike="noStrike" spc="-1" dirty="0" err="1">
                <a:solidFill>
                  <a:srgbClr val="000000"/>
                </a:solidFill>
                <a:latin typeface="Georgia"/>
                <a:ea typeface="DejaVu Sans"/>
              </a:rPr>
              <a:t>μετ</a:t>
            </a:r>
            <a:r>
              <a:rPr lang="fr-FR" sz="3300" b="0" strike="noStrike" spc="-1" dirty="0">
                <a:solidFill>
                  <a:srgbClr val="000000"/>
                </a:solidFill>
                <a:latin typeface="Georgia"/>
                <a:ea typeface="DejaVu Sans"/>
              </a:rPr>
              <a:t>α</a:t>
            </a:r>
            <a:r>
              <a:rPr lang="fr-FR" sz="3300" b="0" strike="noStrike" spc="-1" dirty="0" err="1">
                <a:solidFill>
                  <a:srgbClr val="000000"/>
                </a:solidFill>
                <a:latin typeface="Georgia"/>
                <a:ea typeface="DejaVu Sans"/>
              </a:rPr>
              <a:t>ξύ</a:t>
            </a:r>
            <a:r>
              <a:rPr lang="fr-FR" sz="3300" b="0" strike="noStrike" spc="-1" dirty="0">
                <a:solidFill>
                  <a:srgbClr val="000000"/>
                </a:solidFill>
                <a:latin typeface="Georgia"/>
                <a:ea typeface="DejaVu Sans"/>
              </a:rPr>
              <a:t> </a:t>
            </a:r>
            <a:r>
              <a:rPr lang="fr-FR" sz="3300" b="0" strike="noStrike" spc="-1" dirty="0" err="1">
                <a:solidFill>
                  <a:srgbClr val="000000"/>
                </a:solidFill>
                <a:latin typeface="Georgia"/>
                <a:ea typeface="DejaVu Sans"/>
              </a:rPr>
              <a:t>του</a:t>
            </a:r>
            <a:r>
              <a:rPr lang="fr-FR" sz="3300" b="0" strike="noStrike" spc="-1" dirty="0">
                <a:solidFill>
                  <a:srgbClr val="000000"/>
                </a:solidFill>
                <a:latin typeface="Georgia"/>
                <a:ea typeface="DejaVu Sans"/>
              </a:rPr>
              <a:t> </a:t>
            </a:r>
            <a:r>
              <a:rPr lang="fr-FR" sz="3300" b="0" strike="noStrike" spc="-1" dirty="0" err="1">
                <a:solidFill>
                  <a:srgbClr val="000000"/>
                </a:solidFill>
                <a:latin typeface="Georgia"/>
                <a:ea typeface="DejaVu Sans"/>
              </a:rPr>
              <a:t>ετ</a:t>
            </a:r>
            <a:r>
              <a:rPr lang="fr-FR" sz="3300" b="0" strike="noStrike" spc="-1" dirty="0">
                <a:solidFill>
                  <a:srgbClr val="000000"/>
                </a:solidFill>
                <a:latin typeface="Georgia"/>
                <a:ea typeface="DejaVu Sans"/>
              </a:rPr>
              <a:t>α</a:t>
            </a:r>
            <a:r>
              <a:rPr lang="fr-FR" sz="3300" b="0" strike="noStrike" spc="-1" dirty="0" err="1">
                <a:solidFill>
                  <a:srgbClr val="000000"/>
                </a:solidFill>
                <a:latin typeface="Georgia"/>
                <a:ea typeface="DejaVu Sans"/>
              </a:rPr>
              <a:t>ιρικού</a:t>
            </a:r>
            <a:r>
              <a:rPr lang="fr-FR" sz="3300" b="0" strike="noStrike" spc="-1" dirty="0">
                <a:solidFill>
                  <a:srgbClr val="000000"/>
                </a:solidFill>
                <a:latin typeface="Georgia"/>
                <a:ea typeface="DejaVu Sans"/>
              </a:rPr>
              <a:t> π</a:t>
            </a:r>
            <a:r>
              <a:rPr lang="fr-FR" sz="3300" b="0" strike="noStrike" spc="-1" dirty="0" err="1">
                <a:solidFill>
                  <a:srgbClr val="000000"/>
                </a:solidFill>
                <a:latin typeface="Georgia"/>
                <a:ea typeface="DejaVu Sans"/>
              </a:rPr>
              <a:t>εδίου</a:t>
            </a:r>
            <a:r>
              <a:rPr lang="fr-FR" sz="3300" b="0" strike="noStrike" spc="-1" dirty="0">
                <a:solidFill>
                  <a:srgbClr val="000000"/>
                </a:solidFill>
                <a:latin typeface="Georgia"/>
                <a:ea typeface="DejaVu Sans"/>
              </a:rPr>
              <a:t> </a:t>
            </a:r>
            <a:r>
              <a:rPr lang="fr-FR" sz="3300" b="0" strike="noStrike" spc="-1" dirty="0" err="1">
                <a:solidFill>
                  <a:srgbClr val="000000"/>
                </a:solidFill>
                <a:latin typeface="Georgia"/>
                <a:ea typeface="DejaVu Sans"/>
              </a:rPr>
              <a:t>κ</a:t>
            </a:r>
            <a:r>
              <a:rPr lang="fr-FR" sz="3300" b="0" strike="noStrike" spc="-1" dirty="0">
                <a:solidFill>
                  <a:srgbClr val="000000"/>
                </a:solidFill>
                <a:latin typeface="Georgia"/>
                <a:ea typeface="DejaVu Sans"/>
              </a:rPr>
              <a:t>α</a:t>
            </a:r>
            <a:r>
              <a:rPr lang="fr-FR" sz="3300" b="0" strike="noStrike" spc="-1" dirty="0" err="1">
                <a:solidFill>
                  <a:srgbClr val="000000"/>
                </a:solidFill>
                <a:latin typeface="Georgia"/>
                <a:ea typeface="DejaVu Sans"/>
              </a:rPr>
              <a:t>ι</a:t>
            </a:r>
            <a:r>
              <a:rPr lang="fr-FR" sz="3300" b="0" strike="noStrike" spc="-1" dirty="0">
                <a:solidFill>
                  <a:srgbClr val="000000"/>
                </a:solidFill>
                <a:latin typeface="Georgia"/>
                <a:ea typeface="DejaVu Sans"/>
              </a:rPr>
              <a:t> </a:t>
            </a:r>
            <a:r>
              <a:rPr lang="fr-FR" sz="3300" b="0" strike="noStrike" spc="-1" dirty="0" err="1">
                <a:solidFill>
                  <a:srgbClr val="000000"/>
                </a:solidFill>
                <a:latin typeface="Georgia"/>
                <a:ea typeface="DejaVu Sans"/>
              </a:rPr>
              <a:t>των</a:t>
            </a:r>
            <a:r>
              <a:rPr lang="fr-FR" sz="3300" b="0" strike="noStrike" spc="-1" dirty="0">
                <a:solidFill>
                  <a:srgbClr val="000000"/>
                </a:solidFill>
                <a:latin typeface="Georgia"/>
                <a:ea typeface="DejaVu Sans"/>
              </a:rPr>
              <a:t> </a:t>
            </a:r>
            <a:r>
              <a:rPr lang="fr-FR" sz="3300" b="0" strike="noStrike" spc="-1" dirty="0" err="1">
                <a:solidFill>
                  <a:srgbClr val="000000"/>
                </a:solidFill>
                <a:latin typeface="Georgia"/>
                <a:ea typeface="DejaVu Sans"/>
              </a:rPr>
              <a:t>δημόσιων</a:t>
            </a:r>
            <a:r>
              <a:rPr lang="fr-FR" sz="3300" b="0" strike="noStrike" spc="-1" dirty="0">
                <a:solidFill>
                  <a:srgbClr val="000000"/>
                </a:solidFill>
                <a:latin typeface="Georgia"/>
                <a:ea typeface="DejaVu Sans"/>
              </a:rPr>
              <a:t> </a:t>
            </a:r>
            <a:r>
              <a:rPr lang="fr-FR" sz="3300" b="0" strike="noStrike" spc="-1" dirty="0" err="1">
                <a:solidFill>
                  <a:srgbClr val="000000"/>
                </a:solidFill>
                <a:latin typeface="Georgia"/>
                <a:ea typeface="DejaVu Sans"/>
              </a:rPr>
              <a:t>θέσεων</a:t>
            </a:r>
            <a:r>
              <a:rPr lang="fr-FR" sz="3300" b="0" strike="noStrike" spc="-1" dirty="0">
                <a:solidFill>
                  <a:srgbClr val="000000"/>
                </a:solidFill>
                <a:latin typeface="Georgia"/>
                <a:ea typeface="DejaVu Sans"/>
              </a:rPr>
              <a:t> </a:t>
            </a:r>
            <a:r>
              <a:rPr lang="fr-FR" sz="3300" b="0" strike="noStrike" spc="-1" dirty="0" err="1">
                <a:solidFill>
                  <a:srgbClr val="000000"/>
                </a:solidFill>
                <a:latin typeface="Georgia"/>
                <a:ea typeface="DejaVu Sans"/>
              </a:rPr>
              <a:t>μέσω</a:t>
            </a:r>
            <a:r>
              <a:rPr lang="fr-FR" sz="3300" b="0" strike="noStrike" spc="-1" dirty="0">
                <a:solidFill>
                  <a:srgbClr val="000000"/>
                </a:solidFill>
                <a:latin typeface="Georgia"/>
                <a:ea typeface="DejaVu Sans"/>
              </a:rPr>
              <a:t> </a:t>
            </a:r>
            <a:r>
              <a:rPr lang="fr-FR" sz="3300" b="0" strike="noStrike" spc="-1" dirty="0" err="1">
                <a:solidFill>
                  <a:srgbClr val="000000"/>
                </a:solidFill>
                <a:latin typeface="Georgia"/>
                <a:ea typeface="DejaVu Sans"/>
              </a:rPr>
              <a:t>της</a:t>
            </a:r>
            <a:r>
              <a:rPr lang="fr-FR" sz="3300" b="0" strike="noStrike" spc="-1" dirty="0">
                <a:solidFill>
                  <a:srgbClr val="000000"/>
                </a:solidFill>
                <a:latin typeface="Georgia"/>
                <a:ea typeface="DejaVu Sans"/>
              </a:rPr>
              <a:t> «π</a:t>
            </a:r>
            <a:r>
              <a:rPr lang="fr-FR" sz="3300" b="0" strike="noStrike" spc="-1" dirty="0" err="1">
                <a:solidFill>
                  <a:srgbClr val="000000"/>
                </a:solidFill>
                <a:latin typeface="Georgia"/>
                <a:ea typeface="DejaVu Sans"/>
              </a:rPr>
              <a:t>εριστρεφόμενης</a:t>
            </a:r>
            <a:r>
              <a:rPr lang="fr-FR" sz="3300" b="0" strike="noStrike" spc="-1" dirty="0">
                <a:solidFill>
                  <a:srgbClr val="000000"/>
                </a:solidFill>
                <a:latin typeface="Georgia"/>
                <a:ea typeface="DejaVu Sans"/>
              </a:rPr>
              <a:t> π</a:t>
            </a:r>
            <a:r>
              <a:rPr lang="fr-FR" sz="3300" b="0" strike="noStrike" spc="-1" dirty="0" err="1">
                <a:solidFill>
                  <a:srgbClr val="000000"/>
                </a:solidFill>
                <a:latin typeface="Georgia"/>
                <a:ea typeface="DejaVu Sans"/>
              </a:rPr>
              <a:t>όρτ</a:t>
            </a:r>
            <a:r>
              <a:rPr lang="fr-FR" sz="3300" b="0" strike="noStrike" spc="-1" dirty="0">
                <a:solidFill>
                  <a:srgbClr val="000000"/>
                </a:solidFill>
                <a:latin typeface="Georgia"/>
                <a:ea typeface="DejaVu Sans"/>
              </a:rPr>
              <a:t>α</a:t>
            </a:r>
            <a:r>
              <a:rPr lang="fr-FR" sz="3300" b="0" strike="noStrike" spc="-1" dirty="0" err="1">
                <a:solidFill>
                  <a:srgbClr val="000000"/>
                </a:solidFill>
                <a:latin typeface="Georgia"/>
                <a:ea typeface="DejaVu Sans"/>
              </a:rPr>
              <a:t>ς</a:t>
            </a:r>
            <a:r>
              <a:rPr lang="fr-FR" sz="3300" b="0" strike="noStrike" spc="-1" dirty="0">
                <a:solidFill>
                  <a:srgbClr val="000000"/>
                </a:solidFill>
                <a:latin typeface="Georgia"/>
                <a:ea typeface="DejaVu Sans"/>
              </a:rPr>
              <a:t>».</a:t>
            </a:r>
            <a:endParaRPr lang="fr-FR" sz="3300" b="0" strike="noStrike" spc="-1" dirty="0">
              <a:latin typeface="Arial"/>
            </a:endParaRPr>
          </a:p>
          <a:p>
            <a:pPr>
              <a:lnSpc>
                <a:spcPct val="100000"/>
              </a:lnSpc>
              <a:spcBef>
                <a:spcPts val="300"/>
              </a:spcBef>
            </a:pPr>
            <a:endParaRPr lang="fr-FR" sz="3300" b="0" strike="noStrike" spc="-1" dirty="0">
              <a:latin typeface="Arial"/>
            </a:endParaRPr>
          </a:p>
          <a:p>
            <a:pPr marL="457200" indent="-456840">
              <a:lnSpc>
                <a:spcPct val="100000"/>
              </a:lnSpc>
              <a:spcBef>
                <a:spcPts val="300"/>
              </a:spcBef>
              <a:buClr>
                <a:srgbClr val="000000"/>
              </a:buClr>
              <a:buFont typeface="Wingdings" charset="2"/>
              <a:buChar char=""/>
            </a:pPr>
            <a:r>
              <a:rPr lang="fr-FR" sz="3300" b="1" strike="noStrike" spc="-1" dirty="0">
                <a:solidFill>
                  <a:srgbClr val="000000"/>
                </a:solidFill>
                <a:latin typeface="Georgia"/>
                <a:ea typeface="DejaVu Sans"/>
              </a:rPr>
              <a:t>ΙΣΧΥΡΟΙ ΤΟΜΕΙΣ. </a:t>
            </a:r>
            <a:r>
              <a:rPr lang="fr-FR" sz="3300" b="0" strike="noStrike" spc="-1" dirty="0" err="1">
                <a:solidFill>
                  <a:srgbClr val="000000"/>
                </a:solidFill>
                <a:latin typeface="Georgia"/>
                <a:ea typeface="DejaVu Sans"/>
              </a:rPr>
              <a:t>Τομείς</a:t>
            </a:r>
            <a:r>
              <a:rPr lang="fr-FR" sz="3300" b="0" strike="noStrike" spc="-1" dirty="0">
                <a:solidFill>
                  <a:srgbClr val="000000"/>
                </a:solidFill>
                <a:latin typeface="Georgia"/>
                <a:ea typeface="DejaVu Sans"/>
              </a:rPr>
              <a:t> π</a:t>
            </a:r>
            <a:r>
              <a:rPr lang="fr-FR" sz="3300" b="0" strike="noStrike" spc="-1" dirty="0" err="1">
                <a:solidFill>
                  <a:srgbClr val="000000"/>
                </a:solidFill>
                <a:latin typeface="Georgia"/>
                <a:ea typeface="DejaVu Sans"/>
              </a:rPr>
              <a:t>ου</a:t>
            </a:r>
            <a:r>
              <a:rPr lang="fr-FR" sz="3300" b="0" strike="noStrike" spc="-1" dirty="0">
                <a:solidFill>
                  <a:srgbClr val="000000"/>
                </a:solidFill>
                <a:latin typeface="Georgia"/>
                <a:ea typeface="DejaVu Sans"/>
              </a:rPr>
              <a:t> α</a:t>
            </a:r>
            <a:r>
              <a:rPr lang="fr-FR" sz="3300" b="0" strike="noStrike" spc="-1" dirty="0" err="1">
                <a:solidFill>
                  <a:srgbClr val="000000"/>
                </a:solidFill>
                <a:latin typeface="Georgia"/>
                <a:ea typeface="DejaVu Sans"/>
              </a:rPr>
              <a:t>σκούν</a:t>
            </a:r>
            <a:r>
              <a:rPr lang="fr-FR" sz="3300" b="0" strike="noStrike" spc="-1" dirty="0">
                <a:solidFill>
                  <a:srgbClr val="000000"/>
                </a:solidFill>
                <a:latin typeface="Georgia"/>
                <a:ea typeface="DejaVu Sans"/>
              </a:rPr>
              <a:t> </a:t>
            </a:r>
            <a:r>
              <a:rPr lang="fr-FR" sz="3300" b="0" strike="noStrike" spc="-1" dirty="0" err="1">
                <a:solidFill>
                  <a:srgbClr val="000000"/>
                </a:solidFill>
                <a:latin typeface="Georgia"/>
                <a:ea typeface="DejaVu Sans"/>
              </a:rPr>
              <a:t>τόσο</a:t>
            </a:r>
            <a:r>
              <a:rPr lang="fr-FR" sz="3300" b="0" strike="noStrike" spc="-1" dirty="0">
                <a:solidFill>
                  <a:srgbClr val="000000"/>
                </a:solidFill>
                <a:latin typeface="Georgia"/>
                <a:ea typeface="DejaVu Sans"/>
              </a:rPr>
              <a:t> </a:t>
            </a:r>
            <a:r>
              <a:rPr lang="fr-FR" sz="3300" b="0" strike="noStrike" spc="-1" dirty="0" err="1">
                <a:solidFill>
                  <a:srgbClr val="000000"/>
                </a:solidFill>
                <a:latin typeface="Georgia"/>
                <a:ea typeface="DejaVu Sans"/>
              </a:rPr>
              <a:t>μεγάλη</a:t>
            </a:r>
            <a:r>
              <a:rPr lang="fr-FR" sz="3300" b="0" strike="noStrike" spc="-1" dirty="0">
                <a:solidFill>
                  <a:srgbClr val="000000"/>
                </a:solidFill>
                <a:latin typeface="Georgia"/>
                <a:ea typeface="DejaVu Sans"/>
              </a:rPr>
              <a:t> </a:t>
            </a:r>
            <a:r>
              <a:rPr lang="fr-FR" sz="3300" b="0" strike="noStrike" spc="-1" dirty="0" err="1">
                <a:solidFill>
                  <a:srgbClr val="000000"/>
                </a:solidFill>
                <a:latin typeface="Georgia"/>
                <a:ea typeface="DejaVu Sans"/>
              </a:rPr>
              <a:t>οικονομική</a:t>
            </a:r>
            <a:r>
              <a:rPr lang="fr-FR" sz="3300" b="0" strike="noStrike" spc="-1" dirty="0">
                <a:solidFill>
                  <a:srgbClr val="000000"/>
                </a:solidFill>
                <a:latin typeface="Georgia"/>
                <a:ea typeface="DejaVu Sans"/>
              </a:rPr>
              <a:t> </a:t>
            </a:r>
            <a:r>
              <a:rPr lang="fr-FR" sz="3300" b="0" strike="noStrike" spc="-1" dirty="0" err="1">
                <a:solidFill>
                  <a:srgbClr val="000000"/>
                </a:solidFill>
                <a:latin typeface="Georgia"/>
                <a:ea typeface="DejaVu Sans"/>
              </a:rPr>
              <a:t>δύν</a:t>
            </a:r>
            <a:r>
              <a:rPr lang="fr-FR" sz="3300" b="0" strike="noStrike" spc="-1" dirty="0">
                <a:solidFill>
                  <a:srgbClr val="000000"/>
                </a:solidFill>
                <a:latin typeface="Georgia"/>
                <a:ea typeface="DejaVu Sans"/>
              </a:rPr>
              <a:t>α</a:t>
            </a:r>
            <a:r>
              <a:rPr lang="fr-FR" sz="3300" b="0" strike="noStrike" spc="-1" dirty="0" err="1">
                <a:solidFill>
                  <a:srgbClr val="000000"/>
                </a:solidFill>
                <a:latin typeface="Georgia"/>
                <a:ea typeface="DejaVu Sans"/>
              </a:rPr>
              <a:t>μη</a:t>
            </a:r>
            <a:r>
              <a:rPr lang="fr-FR" sz="3300" b="0" strike="noStrike" spc="-1" dirty="0">
                <a:solidFill>
                  <a:srgbClr val="000000"/>
                </a:solidFill>
                <a:latin typeface="Georgia"/>
                <a:ea typeface="DejaVu Sans"/>
              </a:rPr>
              <a:t> π</a:t>
            </a:r>
            <a:r>
              <a:rPr lang="fr-FR" sz="3300" b="0" strike="noStrike" spc="-1" dirty="0" err="1">
                <a:solidFill>
                  <a:srgbClr val="000000"/>
                </a:solidFill>
                <a:latin typeface="Georgia"/>
                <a:ea typeface="DejaVu Sans"/>
              </a:rPr>
              <a:t>ου</a:t>
            </a:r>
            <a:r>
              <a:rPr lang="fr-FR" sz="3300" b="0" strike="noStrike" spc="-1" dirty="0">
                <a:solidFill>
                  <a:srgbClr val="000000"/>
                </a:solidFill>
                <a:latin typeface="Georgia"/>
                <a:ea typeface="DejaVu Sans"/>
              </a:rPr>
              <a:t> </a:t>
            </a:r>
            <a:r>
              <a:rPr lang="fr-FR" sz="3300" b="0" strike="noStrike" spc="-1" dirty="0" err="1">
                <a:solidFill>
                  <a:srgbClr val="000000"/>
                </a:solidFill>
                <a:latin typeface="Georgia"/>
                <a:ea typeface="DejaVu Sans"/>
              </a:rPr>
              <a:t>οι</a:t>
            </a:r>
            <a:r>
              <a:rPr lang="fr-FR" sz="3300" b="0" strike="noStrike" spc="-1" dirty="0">
                <a:solidFill>
                  <a:srgbClr val="000000"/>
                </a:solidFill>
                <a:latin typeface="Georgia"/>
                <a:ea typeface="DejaVu Sans"/>
              </a:rPr>
              <a:t> π</a:t>
            </a:r>
            <a:r>
              <a:rPr lang="fr-FR" sz="3300" b="0" strike="noStrike" spc="-1" dirty="0" err="1">
                <a:solidFill>
                  <a:srgbClr val="000000"/>
                </a:solidFill>
                <a:latin typeface="Georgia"/>
                <a:ea typeface="DejaVu Sans"/>
              </a:rPr>
              <a:t>ολιτικοί</a:t>
            </a:r>
            <a:r>
              <a:rPr lang="fr-FR" sz="3300" b="0" strike="noStrike" spc="-1" dirty="0">
                <a:solidFill>
                  <a:srgbClr val="000000"/>
                </a:solidFill>
                <a:latin typeface="Georgia"/>
                <a:ea typeface="DejaVu Sans"/>
              </a:rPr>
              <a:t> π</a:t>
            </a:r>
            <a:r>
              <a:rPr lang="fr-FR" sz="3300" b="0" strike="noStrike" spc="-1" dirty="0" err="1">
                <a:solidFill>
                  <a:srgbClr val="000000"/>
                </a:solidFill>
                <a:latin typeface="Georgia"/>
                <a:ea typeface="DejaVu Sans"/>
              </a:rPr>
              <a:t>ροτιμούν</a:t>
            </a:r>
            <a:r>
              <a:rPr lang="fr-FR" sz="3300" b="0" strike="noStrike" spc="-1" dirty="0">
                <a:solidFill>
                  <a:srgbClr val="000000"/>
                </a:solidFill>
                <a:latin typeface="Georgia"/>
                <a:ea typeface="DejaVu Sans"/>
              </a:rPr>
              <a:t> </a:t>
            </a:r>
            <a:r>
              <a:rPr lang="fr-FR" sz="3300" b="0" strike="noStrike" spc="-1" dirty="0" err="1">
                <a:solidFill>
                  <a:srgbClr val="000000"/>
                </a:solidFill>
                <a:latin typeface="Georgia"/>
                <a:ea typeface="DejaVu Sans"/>
              </a:rPr>
              <a:t>ν</a:t>
            </a:r>
            <a:r>
              <a:rPr lang="fr-FR" sz="3300" b="0" strike="noStrike" spc="-1" dirty="0">
                <a:solidFill>
                  <a:srgbClr val="000000"/>
                </a:solidFill>
                <a:latin typeface="Georgia"/>
                <a:ea typeface="DejaVu Sans"/>
              </a:rPr>
              <a:t>α </a:t>
            </a:r>
            <a:r>
              <a:rPr lang="fr-FR" sz="3300" b="0" strike="noStrike" spc="-1" dirty="0" err="1">
                <a:solidFill>
                  <a:srgbClr val="000000"/>
                </a:solidFill>
                <a:latin typeface="Georgia"/>
                <a:ea typeface="DejaVu Sans"/>
              </a:rPr>
              <a:t>συνεργάζοντ</a:t>
            </a:r>
            <a:r>
              <a:rPr lang="fr-FR" sz="3300" b="0" strike="noStrike" spc="-1" dirty="0">
                <a:solidFill>
                  <a:srgbClr val="000000"/>
                </a:solidFill>
                <a:latin typeface="Georgia"/>
                <a:ea typeface="DejaVu Sans"/>
              </a:rPr>
              <a:t>α</a:t>
            </a:r>
            <a:r>
              <a:rPr lang="fr-FR" sz="3300" b="0" strike="noStrike" spc="-1" dirty="0" err="1">
                <a:solidFill>
                  <a:srgbClr val="000000"/>
                </a:solidFill>
                <a:latin typeface="Georgia"/>
                <a:ea typeface="DejaVu Sans"/>
              </a:rPr>
              <a:t>ι</a:t>
            </a:r>
            <a:r>
              <a:rPr lang="fr-FR" sz="3300" b="0" strike="noStrike" spc="-1" dirty="0">
                <a:solidFill>
                  <a:srgbClr val="000000"/>
                </a:solidFill>
                <a:latin typeface="Georgia"/>
                <a:ea typeface="DejaVu Sans"/>
              </a:rPr>
              <a:t> </a:t>
            </a:r>
            <a:r>
              <a:rPr lang="fr-FR" sz="3300" b="0" strike="noStrike" spc="-1" dirty="0" err="1">
                <a:solidFill>
                  <a:srgbClr val="000000"/>
                </a:solidFill>
                <a:latin typeface="Georgia"/>
                <a:ea typeface="DejaVu Sans"/>
              </a:rPr>
              <a:t>μ</a:t>
            </a:r>
            <a:r>
              <a:rPr lang="fr-FR" sz="3300" b="0" strike="noStrike" spc="-1" dirty="0">
                <a:solidFill>
                  <a:srgbClr val="000000"/>
                </a:solidFill>
                <a:latin typeface="Georgia"/>
                <a:ea typeface="DejaVu Sans"/>
              </a:rPr>
              <a:t>α</a:t>
            </a:r>
            <a:r>
              <a:rPr lang="fr-FR" sz="3300" b="0" strike="noStrike" spc="-1" dirty="0" err="1">
                <a:solidFill>
                  <a:srgbClr val="000000"/>
                </a:solidFill>
                <a:latin typeface="Georgia"/>
                <a:ea typeface="DejaVu Sans"/>
              </a:rPr>
              <a:t>ζί</a:t>
            </a:r>
            <a:r>
              <a:rPr lang="fr-FR" sz="3300" b="0" strike="noStrike" spc="-1" dirty="0">
                <a:solidFill>
                  <a:srgbClr val="000000"/>
                </a:solidFill>
                <a:latin typeface="Georgia"/>
                <a:ea typeface="DejaVu Sans"/>
              </a:rPr>
              <a:t> </a:t>
            </a:r>
            <a:r>
              <a:rPr lang="fr-FR" sz="3300" b="0" strike="noStrike" spc="-1" dirty="0" err="1">
                <a:solidFill>
                  <a:srgbClr val="000000"/>
                </a:solidFill>
                <a:latin typeface="Georgia"/>
                <a:ea typeface="DejaVu Sans"/>
              </a:rPr>
              <a:t>τους</a:t>
            </a:r>
            <a:r>
              <a:rPr lang="fr-FR" sz="3300" b="0" strike="noStrike" spc="-1" dirty="0">
                <a:solidFill>
                  <a:srgbClr val="000000"/>
                </a:solidFill>
                <a:latin typeface="Georgia"/>
                <a:ea typeface="DejaVu Sans"/>
              </a:rPr>
              <a:t> (</a:t>
            </a:r>
            <a:r>
              <a:rPr lang="fr-FR" sz="3300" b="0" strike="noStrike" spc="-1" dirty="0" err="1">
                <a:solidFill>
                  <a:srgbClr val="000000"/>
                </a:solidFill>
                <a:latin typeface="Georgia"/>
                <a:ea typeface="DejaVu Sans"/>
              </a:rPr>
              <a:t>η</a:t>
            </a:r>
            <a:r>
              <a:rPr lang="fr-FR" sz="3300" b="0" strike="noStrike" spc="-1" dirty="0">
                <a:solidFill>
                  <a:srgbClr val="000000"/>
                </a:solidFill>
                <a:latin typeface="Georgia"/>
                <a:ea typeface="DejaVu Sans"/>
              </a:rPr>
              <a:t> α</a:t>
            </a:r>
            <a:r>
              <a:rPr lang="fr-FR" sz="3300" b="0" strike="noStrike" spc="-1" dirty="0" err="1">
                <a:solidFill>
                  <a:srgbClr val="000000"/>
                </a:solidFill>
                <a:latin typeface="Georgia"/>
                <a:ea typeface="DejaVu Sans"/>
              </a:rPr>
              <a:t>υτοκινητο</a:t>
            </a:r>
            <a:r>
              <a:rPr lang="fr-FR" sz="3300" b="0" strike="noStrike" spc="-1" dirty="0">
                <a:solidFill>
                  <a:srgbClr val="000000"/>
                </a:solidFill>
                <a:latin typeface="Georgia"/>
                <a:ea typeface="DejaVu Sans"/>
              </a:rPr>
              <a:t>β</a:t>
            </a:r>
            <a:r>
              <a:rPr lang="fr-FR" sz="3300" b="0" strike="noStrike" spc="-1" dirty="0" err="1">
                <a:solidFill>
                  <a:srgbClr val="000000"/>
                </a:solidFill>
                <a:latin typeface="Georgia"/>
                <a:ea typeface="DejaVu Sans"/>
              </a:rPr>
              <a:t>ιομηχ</a:t>
            </a:r>
            <a:r>
              <a:rPr lang="fr-FR" sz="3300" b="0" strike="noStrike" spc="-1" dirty="0">
                <a:solidFill>
                  <a:srgbClr val="000000"/>
                </a:solidFill>
                <a:latin typeface="Georgia"/>
                <a:ea typeface="DejaVu Sans"/>
              </a:rPr>
              <a:t>α</a:t>
            </a:r>
            <a:r>
              <a:rPr lang="fr-FR" sz="3300" b="0" strike="noStrike" spc="-1" dirty="0" err="1">
                <a:solidFill>
                  <a:srgbClr val="000000"/>
                </a:solidFill>
                <a:latin typeface="Georgia"/>
                <a:ea typeface="DejaVu Sans"/>
              </a:rPr>
              <a:t>νί</a:t>
            </a:r>
            <a:r>
              <a:rPr lang="fr-FR" sz="3300" b="0" strike="noStrike" spc="-1" dirty="0">
                <a:solidFill>
                  <a:srgbClr val="000000"/>
                </a:solidFill>
                <a:latin typeface="Georgia"/>
                <a:ea typeface="DejaVu Sans"/>
              </a:rPr>
              <a:t>α </a:t>
            </a:r>
            <a:r>
              <a:rPr lang="fr-FR" sz="3300" b="0" strike="noStrike" spc="-1" dirty="0" err="1">
                <a:solidFill>
                  <a:srgbClr val="000000"/>
                </a:solidFill>
                <a:latin typeface="Georgia"/>
                <a:ea typeface="DejaVu Sans"/>
              </a:rPr>
              <a:t>στη</a:t>
            </a:r>
            <a:r>
              <a:rPr lang="fr-FR" sz="3300" b="0" strike="noStrike" spc="-1" dirty="0">
                <a:solidFill>
                  <a:srgbClr val="000000"/>
                </a:solidFill>
                <a:latin typeface="Georgia"/>
                <a:ea typeface="DejaVu Sans"/>
              </a:rPr>
              <a:t> </a:t>
            </a:r>
            <a:r>
              <a:rPr lang="fr-FR" sz="3300" b="0" strike="noStrike" spc="-1" dirty="0" err="1">
                <a:solidFill>
                  <a:srgbClr val="000000"/>
                </a:solidFill>
                <a:latin typeface="Georgia"/>
                <a:ea typeface="DejaVu Sans"/>
              </a:rPr>
              <a:t>Γερμ</a:t>
            </a:r>
            <a:r>
              <a:rPr lang="fr-FR" sz="3300" b="0" strike="noStrike" spc="-1" dirty="0">
                <a:solidFill>
                  <a:srgbClr val="000000"/>
                </a:solidFill>
                <a:latin typeface="Georgia"/>
                <a:ea typeface="DejaVu Sans"/>
              </a:rPr>
              <a:t>α</a:t>
            </a:r>
            <a:r>
              <a:rPr lang="fr-FR" sz="3300" b="0" strike="noStrike" spc="-1" dirty="0" err="1">
                <a:solidFill>
                  <a:srgbClr val="000000"/>
                </a:solidFill>
                <a:latin typeface="Georgia"/>
                <a:ea typeface="DejaVu Sans"/>
              </a:rPr>
              <a:t>νί</a:t>
            </a:r>
            <a:r>
              <a:rPr lang="fr-FR" sz="3300" b="0" strike="noStrike" spc="-1" dirty="0">
                <a:solidFill>
                  <a:srgbClr val="000000"/>
                </a:solidFill>
                <a:latin typeface="Georgia"/>
                <a:ea typeface="DejaVu Sans"/>
              </a:rPr>
              <a:t>α, </a:t>
            </a:r>
            <a:r>
              <a:rPr lang="fr-FR" sz="3300" b="0" strike="noStrike" spc="-1" dirty="0" err="1">
                <a:solidFill>
                  <a:srgbClr val="000000"/>
                </a:solidFill>
                <a:latin typeface="Georgia"/>
                <a:ea typeface="DejaVu Sans"/>
              </a:rPr>
              <a:t>η</a:t>
            </a:r>
            <a:r>
              <a:rPr lang="fr-FR" sz="3300" b="0" strike="noStrike" spc="-1" dirty="0">
                <a:solidFill>
                  <a:srgbClr val="000000"/>
                </a:solidFill>
                <a:latin typeface="Georgia"/>
                <a:ea typeface="DejaVu Sans"/>
              </a:rPr>
              <a:t> </a:t>
            </a:r>
            <a:r>
              <a:rPr lang="fr-FR" sz="3300" b="0" strike="noStrike" spc="-1" dirty="0" err="1">
                <a:solidFill>
                  <a:srgbClr val="000000"/>
                </a:solidFill>
                <a:latin typeface="Georgia"/>
                <a:ea typeface="DejaVu Sans"/>
              </a:rPr>
              <a:t>χρημ</a:t>
            </a:r>
            <a:r>
              <a:rPr lang="fr-FR" sz="3300" b="0" strike="noStrike" spc="-1" dirty="0">
                <a:solidFill>
                  <a:srgbClr val="000000"/>
                </a:solidFill>
                <a:latin typeface="Georgia"/>
                <a:ea typeface="DejaVu Sans"/>
              </a:rPr>
              <a:t>α</a:t>
            </a:r>
            <a:r>
              <a:rPr lang="fr-FR" sz="3300" b="0" strike="noStrike" spc="-1" dirty="0" err="1">
                <a:solidFill>
                  <a:srgbClr val="000000"/>
                </a:solidFill>
                <a:latin typeface="Georgia"/>
                <a:ea typeface="DejaVu Sans"/>
              </a:rPr>
              <a:t>τοοικονομική</a:t>
            </a:r>
            <a:r>
              <a:rPr lang="fr-FR" sz="3300" b="0" strike="noStrike" spc="-1" dirty="0">
                <a:solidFill>
                  <a:srgbClr val="000000"/>
                </a:solidFill>
                <a:latin typeface="Georgia"/>
                <a:ea typeface="DejaVu Sans"/>
              </a:rPr>
              <a:t> β</a:t>
            </a:r>
            <a:r>
              <a:rPr lang="fr-FR" sz="3300" b="0" strike="noStrike" spc="-1" dirty="0" err="1">
                <a:solidFill>
                  <a:srgbClr val="000000"/>
                </a:solidFill>
                <a:latin typeface="Georgia"/>
                <a:ea typeface="DejaVu Sans"/>
              </a:rPr>
              <a:t>ιομηχ</a:t>
            </a:r>
            <a:r>
              <a:rPr lang="fr-FR" sz="3300" b="0" strike="noStrike" spc="-1" dirty="0">
                <a:solidFill>
                  <a:srgbClr val="000000"/>
                </a:solidFill>
                <a:latin typeface="Georgia"/>
                <a:ea typeface="DejaVu Sans"/>
              </a:rPr>
              <a:t>α</a:t>
            </a:r>
            <a:r>
              <a:rPr lang="fr-FR" sz="3300" b="0" strike="noStrike" spc="-1" dirty="0" err="1">
                <a:solidFill>
                  <a:srgbClr val="000000"/>
                </a:solidFill>
                <a:latin typeface="Georgia"/>
                <a:ea typeface="DejaVu Sans"/>
              </a:rPr>
              <a:t>νί</a:t>
            </a:r>
            <a:r>
              <a:rPr lang="fr-FR" sz="3300" b="0" strike="noStrike" spc="-1" dirty="0">
                <a:solidFill>
                  <a:srgbClr val="000000"/>
                </a:solidFill>
                <a:latin typeface="Georgia"/>
                <a:ea typeface="DejaVu Sans"/>
              </a:rPr>
              <a:t>α </a:t>
            </a:r>
            <a:r>
              <a:rPr lang="fr-FR" sz="3300" b="0" strike="noStrike" spc="-1" dirty="0" err="1">
                <a:solidFill>
                  <a:srgbClr val="000000"/>
                </a:solidFill>
                <a:latin typeface="Georgia"/>
                <a:ea typeface="DejaVu Sans"/>
              </a:rPr>
              <a:t>στο</a:t>
            </a:r>
            <a:r>
              <a:rPr lang="fr-FR" sz="3300" b="0" strike="noStrike" spc="-1" dirty="0">
                <a:solidFill>
                  <a:srgbClr val="000000"/>
                </a:solidFill>
                <a:latin typeface="Georgia"/>
                <a:ea typeface="DejaVu Sans"/>
              </a:rPr>
              <a:t> </a:t>
            </a:r>
            <a:r>
              <a:rPr lang="fr-FR" sz="3300" b="0" strike="noStrike" spc="-1" dirty="0" err="1">
                <a:solidFill>
                  <a:srgbClr val="000000"/>
                </a:solidFill>
                <a:latin typeface="Georgia"/>
                <a:ea typeface="DejaVu Sans"/>
              </a:rPr>
              <a:t>Ηνωμένο</a:t>
            </a:r>
            <a:r>
              <a:rPr lang="fr-FR" sz="3300" b="0" strike="noStrike" spc="-1" dirty="0">
                <a:solidFill>
                  <a:srgbClr val="000000"/>
                </a:solidFill>
                <a:latin typeface="Georgia"/>
                <a:ea typeface="DejaVu Sans"/>
              </a:rPr>
              <a:t> </a:t>
            </a:r>
            <a:r>
              <a:rPr lang="fr-FR" sz="3300" b="0" strike="noStrike" spc="-1" dirty="0" err="1">
                <a:solidFill>
                  <a:srgbClr val="000000"/>
                </a:solidFill>
                <a:latin typeface="Georgia"/>
                <a:ea typeface="DejaVu Sans"/>
              </a:rPr>
              <a:t>Β</a:t>
            </a:r>
            <a:r>
              <a:rPr lang="fr-FR" sz="3300" b="0" strike="noStrike" spc="-1" dirty="0">
                <a:solidFill>
                  <a:srgbClr val="000000"/>
                </a:solidFill>
                <a:latin typeface="Georgia"/>
                <a:ea typeface="DejaVu Sans"/>
              </a:rPr>
              <a:t>α</a:t>
            </a:r>
            <a:r>
              <a:rPr lang="fr-FR" sz="3300" b="0" strike="noStrike" spc="-1" dirty="0" err="1">
                <a:solidFill>
                  <a:srgbClr val="000000"/>
                </a:solidFill>
                <a:latin typeface="Georgia"/>
                <a:ea typeface="DejaVu Sans"/>
              </a:rPr>
              <a:t>σίλειο</a:t>
            </a:r>
            <a:r>
              <a:rPr lang="fr-FR" sz="3300" b="0" strike="noStrike" spc="-1" dirty="0">
                <a:solidFill>
                  <a:srgbClr val="000000"/>
                </a:solidFill>
                <a:latin typeface="Georgia"/>
                <a:ea typeface="DejaVu Sans"/>
              </a:rPr>
              <a:t>, </a:t>
            </a:r>
            <a:r>
              <a:rPr lang="fr-FR" sz="3300" b="0" strike="noStrike" spc="-1" dirty="0" err="1">
                <a:solidFill>
                  <a:srgbClr val="000000"/>
                </a:solidFill>
                <a:latin typeface="Georgia"/>
                <a:ea typeface="DejaVu Sans"/>
              </a:rPr>
              <a:t>η</a:t>
            </a:r>
            <a:r>
              <a:rPr lang="fr-FR" sz="3300" b="0" strike="noStrike" spc="-1" dirty="0">
                <a:solidFill>
                  <a:srgbClr val="000000"/>
                </a:solidFill>
                <a:latin typeface="Georgia"/>
                <a:ea typeface="DejaVu Sans"/>
              </a:rPr>
              <a:t> α</a:t>
            </a:r>
            <a:r>
              <a:rPr lang="fr-FR" sz="3300" b="0" strike="noStrike" spc="-1" dirty="0" err="1">
                <a:solidFill>
                  <a:srgbClr val="000000"/>
                </a:solidFill>
                <a:latin typeface="Georgia"/>
                <a:ea typeface="DejaVu Sans"/>
              </a:rPr>
              <a:t>λιευτική</a:t>
            </a:r>
            <a:r>
              <a:rPr lang="fr-FR" sz="3300" b="0" strike="noStrike" spc="-1" dirty="0">
                <a:solidFill>
                  <a:srgbClr val="000000"/>
                </a:solidFill>
                <a:latin typeface="Georgia"/>
                <a:ea typeface="DejaVu Sans"/>
              </a:rPr>
              <a:t> β</a:t>
            </a:r>
            <a:r>
              <a:rPr lang="fr-FR" sz="3300" b="0" strike="noStrike" spc="-1" dirty="0" err="1">
                <a:solidFill>
                  <a:srgbClr val="000000"/>
                </a:solidFill>
                <a:latin typeface="Georgia"/>
                <a:ea typeface="DejaVu Sans"/>
              </a:rPr>
              <a:t>ιομηχ</a:t>
            </a:r>
            <a:r>
              <a:rPr lang="fr-FR" sz="3300" b="0" strike="noStrike" spc="-1" dirty="0">
                <a:solidFill>
                  <a:srgbClr val="000000"/>
                </a:solidFill>
                <a:latin typeface="Georgia"/>
                <a:ea typeface="DejaVu Sans"/>
              </a:rPr>
              <a:t>α</a:t>
            </a:r>
            <a:r>
              <a:rPr lang="fr-FR" sz="3300" b="0" strike="noStrike" spc="-1" dirty="0" err="1">
                <a:solidFill>
                  <a:srgbClr val="000000"/>
                </a:solidFill>
                <a:latin typeface="Georgia"/>
                <a:ea typeface="DejaVu Sans"/>
              </a:rPr>
              <a:t>νί</a:t>
            </a:r>
            <a:r>
              <a:rPr lang="fr-FR" sz="3300" b="0" strike="noStrike" spc="-1" dirty="0">
                <a:solidFill>
                  <a:srgbClr val="000000"/>
                </a:solidFill>
                <a:latin typeface="Georgia"/>
                <a:ea typeface="DejaVu Sans"/>
              </a:rPr>
              <a:t>α </a:t>
            </a:r>
            <a:r>
              <a:rPr lang="fr-FR" sz="3300" b="0" strike="noStrike" spc="-1" dirty="0" err="1">
                <a:solidFill>
                  <a:srgbClr val="000000"/>
                </a:solidFill>
                <a:latin typeface="Georgia"/>
                <a:ea typeface="DejaVu Sans"/>
              </a:rPr>
              <a:t>στις</a:t>
            </a:r>
            <a:r>
              <a:rPr lang="fr-FR" sz="3300" b="0" strike="noStrike" spc="-1" dirty="0">
                <a:solidFill>
                  <a:srgbClr val="000000"/>
                </a:solidFill>
                <a:latin typeface="Georgia"/>
                <a:ea typeface="DejaVu Sans"/>
              </a:rPr>
              <a:t> </a:t>
            </a:r>
            <a:r>
              <a:rPr lang="fr-FR" sz="3300" b="0" strike="noStrike" spc="-1" dirty="0" err="1">
                <a:solidFill>
                  <a:srgbClr val="000000"/>
                </a:solidFill>
                <a:latin typeface="Georgia"/>
                <a:ea typeface="DejaVu Sans"/>
              </a:rPr>
              <a:t>Κάτω</a:t>
            </a:r>
            <a:r>
              <a:rPr lang="fr-FR" sz="3300" b="0" strike="noStrike" spc="-1" dirty="0">
                <a:solidFill>
                  <a:srgbClr val="000000"/>
                </a:solidFill>
                <a:latin typeface="Georgia"/>
                <a:ea typeface="DejaVu Sans"/>
              </a:rPr>
              <a:t> </a:t>
            </a:r>
            <a:r>
              <a:rPr lang="fr-FR" sz="3300" b="0" strike="noStrike" spc="-1" dirty="0" err="1">
                <a:solidFill>
                  <a:srgbClr val="000000"/>
                </a:solidFill>
                <a:latin typeface="Georgia"/>
                <a:ea typeface="DejaVu Sans"/>
              </a:rPr>
              <a:t>Χώρες</a:t>
            </a:r>
            <a:r>
              <a:rPr lang="fr-FR" sz="3300" b="0" strike="noStrike" spc="-1" dirty="0">
                <a:solidFill>
                  <a:srgbClr val="000000"/>
                </a:solidFill>
                <a:latin typeface="Georgia"/>
                <a:ea typeface="DejaVu Sans"/>
              </a:rPr>
              <a:t>, </a:t>
            </a:r>
            <a:r>
              <a:rPr lang="fr-FR" sz="3300" b="0" strike="noStrike" spc="-1" dirty="0" err="1">
                <a:solidFill>
                  <a:srgbClr val="000000"/>
                </a:solidFill>
                <a:latin typeface="Georgia"/>
                <a:ea typeface="DejaVu Sans"/>
              </a:rPr>
              <a:t>η</a:t>
            </a:r>
            <a:r>
              <a:rPr lang="fr-FR" sz="3300" b="0" strike="noStrike" spc="-1" dirty="0">
                <a:solidFill>
                  <a:srgbClr val="000000"/>
                </a:solidFill>
                <a:latin typeface="Georgia"/>
                <a:ea typeface="DejaVu Sans"/>
              </a:rPr>
              <a:t> β</a:t>
            </a:r>
            <a:r>
              <a:rPr lang="fr-FR" sz="3300" b="0" strike="noStrike" spc="-1" dirty="0" err="1">
                <a:solidFill>
                  <a:srgbClr val="000000"/>
                </a:solidFill>
                <a:latin typeface="Georgia"/>
                <a:ea typeface="DejaVu Sans"/>
              </a:rPr>
              <a:t>ιομηχ</a:t>
            </a:r>
            <a:r>
              <a:rPr lang="fr-FR" sz="3300" b="0" strike="noStrike" spc="-1" dirty="0">
                <a:solidFill>
                  <a:srgbClr val="000000"/>
                </a:solidFill>
                <a:latin typeface="Georgia"/>
                <a:ea typeface="DejaVu Sans"/>
              </a:rPr>
              <a:t>α</a:t>
            </a:r>
            <a:r>
              <a:rPr lang="fr-FR" sz="3300" b="0" strike="noStrike" spc="-1" dirty="0" err="1">
                <a:solidFill>
                  <a:srgbClr val="000000"/>
                </a:solidFill>
                <a:latin typeface="Georgia"/>
                <a:ea typeface="DejaVu Sans"/>
              </a:rPr>
              <a:t>νί</a:t>
            </a:r>
            <a:r>
              <a:rPr lang="fr-FR" sz="3300" b="0" strike="noStrike" spc="-1" dirty="0">
                <a:solidFill>
                  <a:srgbClr val="000000"/>
                </a:solidFill>
                <a:latin typeface="Georgia"/>
                <a:ea typeface="DejaVu Sans"/>
              </a:rPr>
              <a:t>α </a:t>
            </a:r>
            <a:r>
              <a:rPr lang="fr-FR" sz="3300" b="0" strike="noStrike" spc="-1" dirty="0" err="1">
                <a:solidFill>
                  <a:srgbClr val="000000"/>
                </a:solidFill>
                <a:latin typeface="Georgia"/>
                <a:ea typeface="DejaVu Sans"/>
              </a:rPr>
              <a:t>άνθρ</a:t>
            </a:r>
            <a:r>
              <a:rPr lang="fr-FR" sz="3300" b="0" strike="noStrike" spc="-1" dirty="0">
                <a:solidFill>
                  <a:srgbClr val="000000"/>
                </a:solidFill>
                <a:latin typeface="Georgia"/>
                <a:ea typeface="DejaVu Sans"/>
              </a:rPr>
              <a:t>α</a:t>
            </a:r>
            <a:r>
              <a:rPr lang="fr-FR" sz="3300" b="0" strike="noStrike" spc="-1" dirty="0" err="1">
                <a:solidFill>
                  <a:srgbClr val="000000"/>
                </a:solidFill>
                <a:latin typeface="Georgia"/>
                <a:ea typeface="DejaVu Sans"/>
              </a:rPr>
              <a:t>κ</a:t>
            </a:r>
            <a:r>
              <a:rPr lang="fr-FR" sz="3300" b="0" strike="noStrike" spc="-1" dirty="0">
                <a:solidFill>
                  <a:srgbClr val="000000"/>
                </a:solidFill>
                <a:latin typeface="Georgia"/>
                <a:ea typeface="DejaVu Sans"/>
              </a:rPr>
              <a:t>α </a:t>
            </a:r>
            <a:r>
              <a:rPr lang="fr-FR" sz="3300" b="0" strike="noStrike" spc="-1" dirty="0" err="1">
                <a:solidFill>
                  <a:srgbClr val="000000"/>
                </a:solidFill>
                <a:latin typeface="Georgia"/>
                <a:ea typeface="DejaVu Sans"/>
              </a:rPr>
              <a:t>στην</a:t>
            </a:r>
            <a:r>
              <a:rPr lang="fr-FR" sz="3300" b="0" strike="noStrike" spc="-1" dirty="0">
                <a:solidFill>
                  <a:srgbClr val="000000"/>
                </a:solidFill>
                <a:latin typeface="Georgia"/>
                <a:ea typeface="DejaVu Sans"/>
              </a:rPr>
              <a:t> </a:t>
            </a:r>
            <a:r>
              <a:rPr lang="fr-FR" sz="3300" b="0" strike="noStrike" spc="-1" dirty="0" err="1">
                <a:solidFill>
                  <a:srgbClr val="000000"/>
                </a:solidFill>
                <a:latin typeface="Georgia"/>
                <a:ea typeface="DejaVu Sans"/>
              </a:rPr>
              <a:t>Πολωνί</a:t>
            </a:r>
            <a:r>
              <a:rPr lang="fr-FR" sz="3300" b="0" strike="noStrike" spc="-1" dirty="0">
                <a:solidFill>
                  <a:srgbClr val="000000"/>
                </a:solidFill>
                <a:latin typeface="Georgia"/>
                <a:ea typeface="DejaVu Sans"/>
              </a:rPr>
              <a:t>α, </a:t>
            </a:r>
            <a:r>
              <a:rPr lang="fr-FR" sz="3300" b="0" strike="noStrike" spc="-1" dirty="0" err="1">
                <a:solidFill>
                  <a:srgbClr val="000000"/>
                </a:solidFill>
                <a:latin typeface="Georgia"/>
                <a:ea typeface="DejaVu Sans"/>
              </a:rPr>
              <a:t>η</a:t>
            </a:r>
            <a:r>
              <a:rPr lang="fr-FR" sz="3300" b="0" strike="noStrike" spc="-1" dirty="0">
                <a:solidFill>
                  <a:srgbClr val="000000"/>
                </a:solidFill>
                <a:latin typeface="Georgia"/>
                <a:ea typeface="DejaVu Sans"/>
              </a:rPr>
              <a:t> β</a:t>
            </a:r>
            <a:r>
              <a:rPr lang="fr-FR" sz="3300" b="0" strike="noStrike" spc="-1" dirty="0" err="1">
                <a:solidFill>
                  <a:srgbClr val="000000"/>
                </a:solidFill>
                <a:latin typeface="Georgia"/>
                <a:ea typeface="DejaVu Sans"/>
              </a:rPr>
              <a:t>ιομηχ</a:t>
            </a:r>
            <a:r>
              <a:rPr lang="fr-FR" sz="3300" b="0" strike="noStrike" spc="-1" dirty="0">
                <a:solidFill>
                  <a:srgbClr val="000000"/>
                </a:solidFill>
                <a:latin typeface="Georgia"/>
                <a:ea typeface="DejaVu Sans"/>
              </a:rPr>
              <a:t>α</a:t>
            </a:r>
            <a:r>
              <a:rPr lang="fr-FR" sz="3300" b="0" strike="noStrike" spc="-1" dirty="0" err="1">
                <a:solidFill>
                  <a:srgbClr val="000000"/>
                </a:solidFill>
                <a:latin typeface="Georgia"/>
                <a:ea typeface="DejaVu Sans"/>
              </a:rPr>
              <a:t>νί</a:t>
            </a:r>
            <a:r>
              <a:rPr lang="fr-FR" sz="3300" b="0" strike="noStrike" spc="-1" dirty="0">
                <a:solidFill>
                  <a:srgbClr val="000000"/>
                </a:solidFill>
                <a:latin typeface="Georgia"/>
                <a:ea typeface="DejaVu Sans"/>
              </a:rPr>
              <a:t>α π</a:t>
            </a:r>
            <a:r>
              <a:rPr lang="fr-FR" sz="3300" b="0" strike="noStrike" spc="-1" dirty="0" err="1">
                <a:solidFill>
                  <a:srgbClr val="000000"/>
                </a:solidFill>
                <a:latin typeface="Georgia"/>
                <a:ea typeface="DejaVu Sans"/>
              </a:rPr>
              <a:t>υρηνικής</a:t>
            </a:r>
            <a:r>
              <a:rPr lang="fr-FR" sz="3300" b="0" strike="noStrike" spc="-1" dirty="0">
                <a:solidFill>
                  <a:srgbClr val="000000"/>
                </a:solidFill>
                <a:latin typeface="Georgia"/>
                <a:ea typeface="DejaVu Sans"/>
              </a:rPr>
              <a:t> </a:t>
            </a:r>
            <a:r>
              <a:rPr lang="fr-FR" sz="3300" b="0" strike="noStrike" spc="-1" dirty="0" err="1">
                <a:solidFill>
                  <a:srgbClr val="000000"/>
                </a:solidFill>
                <a:latin typeface="Georgia"/>
                <a:ea typeface="DejaVu Sans"/>
              </a:rPr>
              <a:t>ενέργει</a:t>
            </a:r>
            <a:r>
              <a:rPr lang="fr-FR" sz="3300" b="0" strike="noStrike" spc="-1" dirty="0">
                <a:solidFill>
                  <a:srgbClr val="000000"/>
                </a:solidFill>
                <a:latin typeface="Georgia"/>
                <a:ea typeface="DejaVu Sans"/>
              </a:rPr>
              <a:t>α</a:t>
            </a:r>
            <a:r>
              <a:rPr lang="fr-FR" sz="3300" b="0" strike="noStrike" spc="-1" dirty="0" err="1">
                <a:solidFill>
                  <a:srgbClr val="000000"/>
                </a:solidFill>
                <a:latin typeface="Georgia"/>
                <a:ea typeface="DejaVu Sans"/>
              </a:rPr>
              <a:t>ς</a:t>
            </a:r>
            <a:r>
              <a:rPr lang="fr-FR" sz="3300" b="0" strike="noStrike" spc="-1" dirty="0">
                <a:solidFill>
                  <a:srgbClr val="000000"/>
                </a:solidFill>
                <a:latin typeface="Georgia"/>
                <a:ea typeface="DejaVu Sans"/>
              </a:rPr>
              <a:t> </a:t>
            </a:r>
            <a:r>
              <a:rPr lang="fr-FR" sz="3300" b="0" strike="noStrike" spc="-1" dirty="0" err="1">
                <a:solidFill>
                  <a:srgbClr val="000000"/>
                </a:solidFill>
                <a:latin typeface="Georgia"/>
                <a:ea typeface="DejaVu Sans"/>
              </a:rPr>
              <a:t>στη</a:t>
            </a:r>
            <a:r>
              <a:rPr lang="fr-FR" sz="3300" b="0" strike="noStrike" spc="-1" dirty="0">
                <a:solidFill>
                  <a:srgbClr val="000000"/>
                </a:solidFill>
                <a:latin typeface="Georgia"/>
                <a:ea typeface="DejaVu Sans"/>
              </a:rPr>
              <a:t> </a:t>
            </a:r>
            <a:r>
              <a:rPr lang="fr-FR" sz="3300" b="0" strike="noStrike" spc="-1" dirty="0" err="1">
                <a:solidFill>
                  <a:srgbClr val="000000"/>
                </a:solidFill>
                <a:latin typeface="Georgia"/>
                <a:ea typeface="DejaVu Sans"/>
              </a:rPr>
              <a:t>Γ</a:t>
            </a:r>
            <a:r>
              <a:rPr lang="fr-FR" sz="3300" b="0" strike="noStrike" spc="-1" dirty="0">
                <a:solidFill>
                  <a:srgbClr val="000000"/>
                </a:solidFill>
                <a:latin typeface="Georgia"/>
                <a:ea typeface="DejaVu Sans"/>
              </a:rPr>
              <a:t>α</a:t>
            </a:r>
            <a:r>
              <a:rPr lang="fr-FR" sz="3300" b="0" strike="noStrike" spc="-1" dirty="0" err="1">
                <a:solidFill>
                  <a:srgbClr val="000000"/>
                </a:solidFill>
                <a:latin typeface="Georgia"/>
                <a:ea typeface="DejaVu Sans"/>
              </a:rPr>
              <a:t>λλί</a:t>
            </a:r>
            <a:r>
              <a:rPr lang="fr-FR" sz="3300" b="0" strike="noStrike" spc="-1" dirty="0">
                <a:solidFill>
                  <a:srgbClr val="000000"/>
                </a:solidFill>
                <a:latin typeface="Georgia"/>
                <a:ea typeface="DejaVu Sans"/>
              </a:rPr>
              <a:t>α </a:t>
            </a:r>
            <a:r>
              <a:rPr lang="fr-FR" sz="3300" b="0" strike="noStrike" spc="-1" dirty="0" err="1">
                <a:solidFill>
                  <a:srgbClr val="000000"/>
                </a:solidFill>
                <a:latin typeface="Georgia"/>
                <a:ea typeface="DejaVu Sans"/>
              </a:rPr>
              <a:t>κτλ</a:t>
            </a:r>
            <a:r>
              <a:rPr lang="fr-FR" sz="3300" b="0" strike="noStrike" spc="-1" dirty="0">
                <a:solidFill>
                  <a:srgbClr val="000000"/>
                </a:solidFill>
                <a:latin typeface="Georgia"/>
                <a:ea typeface="DejaVu Sans"/>
              </a:rPr>
              <a:t>.).</a:t>
            </a:r>
            <a:endParaRPr lang="fr-FR" sz="3300" b="0" strike="noStrike" spc="-1" dirty="0">
              <a:latin typeface="Arial"/>
            </a:endParaRPr>
          </a:p>
          <a:p>
            <a:pPr>
              <a:lnSpc>
                <a:spcPct val="100000"/>
              </a:lnSpc>
              <a:spcBef>
                <a:spcPts val="300"/>
              </a:spcBef>
            </a:pPr>
            <a:endParaRPr lang="fr-FR" sz="3300" b="0" strike="noStrike" spc="-1" dirty="0">
              <a:latin typeface="Arial"/>
            </a:endParaRPr>
          </a:p>
          <a:p>
            <a:pPr marL="457200" indent="-456840">
              <a:lnSpc>
                <a:spcPct val="100000"/>
              </a:lnSpc>
              <a:spcBef>
                <a:spcPts val="300"/>
              </a:spcBef>
              <a:buClr>
                <a:srgbClr val="000000"/>
              </a:buClr>
              <a:buFont typeface="Wingdings" charset="2"/>
              <a:buChar char=""/>
            </a:pPr>
            <a:r>
              <a:rPr lang="fr-FR" sz="3300" b="1" strike="noStrike" spc="-1" dirty="0">
                <a:solidFill>
                  <a:srgbClr val="000000"/>
                </a:solidFill>
                <a:latin typeface="Georgia"/>
                <a:ea typeface="DejaVu Sans"/>
              </a:rPr>
              <a:t>ΟΙΚΟΝΟΜΙΚΗ ΑΛΛΗΛΕΞΑΡΤΗΣΗ. </a:t>
            </a:r>
            <a:r>
              <a:rPr lang="fr-FR" sz="3300" b="0" strike="noStrike" spc="-1" dirty="0" err="1">
                <a:solidFill>
                  <a:srgbClr val="000000"/>
                </a:solidFill>
                <a:latin typeface="Georgia"/>
                <a:ea typeface="DejaVu Sans"/>
              </a:rPr>
              <a:t>Χρέη</a:t>
            </a:r>
            <a:r>
              <a:rPr lang="fr-FR" sz="3300" b="0" strike="noStrike" spc="-1" dirty="0">
                <a:solidFill>
                  <a:srgbClr val="000000"/>
                </a:solidFill>
                <a:latin typeface="Georgia"/>
                <a:ea typeface="DejaVu Sans"/>
              </a:rPr>
              <a:t> </a:t>
            </a:r>
            <a:r>
              <a:rPr lang="fr-FR" sz="3300" b="0" strike="noStrike" spc="-1" dirty="0" err="1">
                <a:solidFill>
                  <a:srgbClr val="000000"/>
                </a:solidFill>
                <a:latin typeface="Georgia"/>
                <a:ea typeface="DejaVu Sans"/>
              </a:rPr>
              <a:t>υ</a:t>
            </a:r>
            <a:r>
              <a:rPr lang="fr-FR" sz="3300" b="0" strike="noStrike" spc="-1" dirty="0">
                <a:solidFill>
                  <a:srgbClr val="000000"/>
                </a:solidFill>
                <a:latin typeface="Georgia"/>
                <a:ea typeface="DejaVu Sans"/>
              </a:rPr>
              <a:t>π</a:t>
            </a:r>
            <a:r>
              <a:rPr lang="fr-FR" sz="3300" b="0" strike="noStrike" spc="-1" dirty="0" err="1">
                <a:solidFill>
                  <a:srgbClr val="000000"/>
                </a:solidFill>
                <a:latin typeface="Georgia"/>
                <a:ea typeface="DejaVu Sans"/>
              </a:rPr>
              <a:t>ουργών</a:t>
            </a:r>
            <a:r>
              <a:rPr lang="fr-FR" sz="3300" b="0" strike="noStrike" spc="-1" dirty="0">
                <a:solidFill>
                  <a:srgbClr val="000000"/>
                </a:solidFill>
                <a:latin typeface="Georgia"/>
                <a:ea typeface="DejaVu Sans"/>
              </a:rPr>
              <a:t> </a:t>
            </a:r>
            <a:r>
              <a:rPr lang="fr-FR" sz="3300" b="0" strike="noStrike" spc="-1" dirty="0" err="1">
                <a:solidFill>
                  <a:srgbClr val="000000"/>
                </a:solidFill>
                <a:latin typeface="Georgia"/>
                <a:ea typeface="DejaVu Sans"/>
              </a:rPr>
              <a:t>σε</a:t>
            </a:r>
            <a:r>
              <a:rPr lang="fr-FR" sz="3300" b="0" strike="noStrike" spc="-1" dirty="0">
                <a:solidFill>
                  <a:srgbClr val="000000"/>
                </a:solidFill>
                <a:latin typeface="Georgia"/>
                <a:ea typeface="DejaVu Sans"/>
              </a:rPr>
              <a:t> </a:t>
            </a:r>
            <a:r>
              <a:rPr lang="fr-FR" sz="3300" b="0" strike="noStrike" spc="-1" dirty="0" err="1">
                <a:solidFill>
                  <a:srgbClr val="000000"/>
                </a:solidFill>
                <a:latin typeface="Georgia"/>
                <a:ea typeface="DejaVu Sans"/>
              </a:rPr>
              <a:t>ετ</a:t>
            </a:r>
            <a:r>
              <a:rPr lang="fr-FR" sz="3300" b="0" strike="noStrike" spc="-1" dirty="0">
                <a:solidFill>
                  <a:srgbClr val="000000"/>
                </a:solidFill>
                <a:latin typeface="Georgia"/>
                <a:ea typeface="DejaVu Sans"/>
              </a:rPr>
              <a:t>α</a:t>
            </a:r>
            <a:r>
              <a:rPr lang="fr-FR" sz="3300" b="0" strike="noStrike" spc="-1" dirty="0" err="1">
                <a:solidFill>
                  <a:srgbClr val="000000"/>
                </a:solidFill>
                <a:latin typeface="Georgia"/>
                <a:ea typeface="DejaVu Sans"/>
              </a:rPr>
              <a:t>ιρικούς</a:t>
            </a:r>
            <a:r>
              <a:rPr lang="fr-FR" sz="3300" b="0" strike="noStrike" spc="-1" dirty="0">
                <a:solidFill>
                  <a:srgbClr val="000000"/>
                </a:solidFill>
                <a:latin typeface="Georgia"/>
                <a:ea typeface="DejaVu Sans"/>
              </a:rPr>
              <a:t> </a:t>
            </a:r>
            <a:r>
              <a:rPr lang="fr-FR" sz="3300" b="0" strike="noStrike" spc="-1" dirty="0" err="1">
                <a:solidFill>
                  <a:srgbClr val="000000"/>
                </a:solidFill>
                <a:latin typeface="Georgia"/>
                <a:ea typeface="DejaVu Sans"/>
              </a:rPr>
              <a:t>χρημ</a:t>
            </a:r>
            <a:r>
              <a:rPr lang="fr-FR" sz="3300" b="0" strike="noStrike" spc="-1" dirty="0">
                <a:solidFill>
                  <a:srgbClr val="000000"/>
                </a:solidFill>
                <a:latin typeface="Georgia"/>
                <a:ea typeface="DejaVu Sans"/>
              </a:rPr>
              <a:t>α</a:t>
            </a:r>
            <a:r>
              <a:rPr lang="fr-FR" sz="3300" b="0" strike="noStrike" spc="-1" dirty="0" err="1">
                <a:solidFill>
                  <a:srgbClr val="000000"/>
                </a:solidFill>
                <a:latin typeface="Georgia"/>
                <a:ea typeface="DejaVu Sans"/>
              </a:rPr>
              <a:t>τοδότες</a:t>
            </a:r>
            <a:r>
              <a:rPr lang="fr-FR" sz="3300" b="0" strike="noStrike" spc="-1" dirty="0">
                <a:solidFill>
                  <a:srgbClr val="000000"/>
                </a:solidFill>
                <a:latin typeface="Georgia"/>
                <a:ea typeface="DejaVu Sans"/>
              </a:rPr>
              <a:t> </a:t>
            </a:r>
            <a:r>
              <a:rPr lang="fr-FR" sz="3300" b="0" strike="noStrike" spc="-1" dirty="0" err="1">
                <a:solidFill>
                  <a:srgbClr val="000000"/>
                </a:solidFill>
                <a:latin typeface="Georgia"/>
                <a:ea typeface="DejaVu Sans"/>
              </a:rPr>
              <a:t>των</a:t>
            </a:r>
            <a:r>
              <a:rPr lang="fr-FR" sz="3300" b="0" strike="noStrike" spc="-1" dirty="0">
                <a:solidFill>
                  <a:srgbClr val="000000"/>
                </a:solidFill>
                <a:latin typeface="Georgia"/>
                <a:ea typeface="DejaVu Sans"/>
              </a:rPr>
              <a:t> π</a:t>
            </a:r>
            <a:r>
              <a:rPr lang="fr-FR" sz="3300" b="0" strike="noStrike" spc="-1" dirty="0" err="1">
                <a:solidFill>
                  <a:srgbClr val="000000"/>
                </a:solidFill>
                <a:latin typeface="Georgia"/>
                <a:ea typeface="DejaVu Sans"/>
              </a:rPr>
              <a:t>ολιτικών</a:t>
            </a:r>
            <a:r>
              <a:rPr lang="fr-FR" sz="3300" b="0" strike="noStrike" spc="-1" dirty="0">
                <a:solidFill>
                  <a:srgbClr val="000000"/>
                </a:solidFill>
                <a:latin typeface="Georgia"/>
                <a:ea typeface="DejaVu Sans"/>
              </a:rPr>
              <a:t> </a:t>
            </a:r>
            <a:r>
              <a:rPr lang="fr-FR" sz="3300" b="0" strike="noStrike" spc="-1" dirty="0" err="1">
                <a:solidFill>
                  <a:srgbClr val="000000"/>
                </a:solidFill>
                <a:latin typeface="Georgia"/>
                <a:ea typeface="DejaVu Sans"/>
              </a:rPr>
              <a:t>τους</a:t>
            </a:r>
            <a:r>
              <a:rPr lang="fr-FR" sz="3300" b="0" strike="noStrike" spc="-1" dirty="0">
                <a:solidFill>
                  <a:srgbClr val="000000"/>
                </a:solidFill>
                <a:latin typeface="Georgia"/>
                <a:ea typeface="DejaVu Sans"/>
              </a:rPr>
              <a:t> </a:t>
            </a:r>
            <a:r>
              <a:rPr lang="fr-FR" sz="3300" b="0" strike="noStrike" spc="-1" dirty="0" err="1">
                <a:solidFill>
                  <a:srgbClr val="000000"/>
                </a:solidFill>
                <a:latin typeface="Georgia"/>
                <a:ea typeface="DejaVu Sans"/>
              </a:rPr>
              <a:t>κομμάτων</a:t>
            </a:r>
            <a:r>
              <a:rPr lang="fr-FR" sz="3300" b="0" strike="noStrike" spc="-1" dirty="0">
                <a:solidFill>
                  <a:srgbClr val="000000"/>
                </a:solidFill>
                <a:latin typeface="Georgia"/>
                <a:ea typeface="DejaVu Sans"/>
              </a:rPr>
              <a:t> </a:t>
            </a:r>
            <a:r>
              <a:rPr lang="fr-FR" sz="3300" b="0" strike="noStrike" spc="-1" dirty="0" err="1">
                <a:solidFill>
                  <a:srgbClr val="000000"/>
                </a:solidFill>
                <a:latin typeface="Georgia"/>
                <a:ea typeface="DejaVu Sans"/>
              </a:rPr>
              <a:t>ή</a:t>
            </a:r>
            <a:r>
              <a:rPr lang="fr-FR" sz="3300" b="0" strike="noStrike" spc="-1" dirty="0">
                <a:solidFill>
                  <a:srgbClr val="000000"/>
                </a:solidFill>
                <a:latin typeface="Georgia"/>
                <a:ea typeface="DejaVu Sans"/>
              </a:rPr>
              <a:t> π</a:t>
            </a:r>
            <a:r>
              <a:rPr lang="fr-FR" sz="3300" b="0" strike="noStrike" spc="-1" dirty="0" err="1">
                <a:solidFill>
                  <a:srgbClr val="000000"/>
                </a:solidFill>
                <a:latin typeface="Georgia"/>
                <a:ea typeface="DejaVu Sans"/>
              </a:rPr>
              <a:t>ροσω</a:t>
            </a:r>
            <a:r>
              <a:rPr lang="fr-FR" sz="3300" b="0" strike="noStrike" spc="-1" dirty="0">
                <a:solidFill>
                  <a:srgbClr val="000000"/>
                </a:solidFill>
                <a:latin typeface="Georgia"/>
                <a:ea typeface="DejaVu Sans"/>
              </a:rPr>
              <a:t>π</a:t>
            </a:r>
            <a:r>
              <a:rPr lang="fr-FR" sz="3300" b="0" strike="noStrike" spc="-1" dirty="0" err="1">
                <a:solidFill>
                  <a:srgbClr val="000000"/>
                </a:solidFill>
                <a:latin typeface="Georgia"/>
                <a:ea typeface="DejaVu Sans"/>
              </a:rPr>
              <a:t>ικές</a:t>
            </a:r>
            <a:r>
              <a:rPr lang="fr-FR" sz="3300" b="0" strike="noStrike" spc="-1" dirty="0">
                <a:solidFill>
                  <a:srgbClr val="000000"/>
                </a:solidFill>
                <a:latin typeface="Georgia"/>
                <a:ea typeface="DejaVu Sans"/>
              </a:rPr>
              <a:t> </a:t>
            </a:r>
            <a:r>
              <a:rPr lang="fr-FR" sz="3300" b="0" strike="noStrike" spc="-1" dirty="0" err="1">
                <a:solidFill>
                  <a:srgbClr val="000000"/>
                </a:solidFill>
                <a:latin typeface="Georgia"/>
                <a:ea typeface="DejaVu Sans"/>
              </a:rPr>
              <a:t>φιλίες</a:t>
            </a:r>
            <a:r>
              <a:rPr lang="fr-FR" sz="3300" b="0" strike="noStrike" spc="-1" dirty="0">
                <a:solidFill>
                  <a:srgbClr val="000000"/>
                </a:solidFill>
                <a:latin typeface="Georgia"/>
                <a:ea typeface="DejaVu Sans"/>
              </a:rPr>
              <a:t> </a:t>
            </a:r>
            <a:r>
              <a:rPr lang="fr-FR" sz="3300" b="0" strike="noStrike" spc="-1" dirty="0" err="1">
                <a:solidFill>
                  <a:srgbClr val="000000"/>
                </a:solidFill>
                <a:latin typeface="Georgia"/>
                <a:ea typeface="DejaVu Sans"/>
              </a:rPr>
              <a:t>με</a:t>
            </a:r>
            <a:r>
              <a:rPr lang="fr-FR" sz="3300" b="0" strike="noStrike" spc="-1" dirty="0">
                <a:solidFill>
                  <a:srgbClr val="000000"/>
                </a:solidFill>
                <a:latin typeface="Georgia"/>
                <a:ea typeface="DejaVu Sans"/>
              </a:rPr>
              <a:t> </a:t>
            </a:r>
            <a:r>
              <a:rPr lang="fr-FR" sz="3300" b="0" strike="noStrike" spc="-1" dirty="0" err="1">
                <a:solidFill>
                  <a:srgbClr val="000000"/>
                </a:solidFill>
                <a:latin typeface="Georgia"/>
                <a:ea typeface="DejaVu Sans"/>
              </a:rPr>
              <a:t>ελίτ</a:t>
            </a:r>
            <a:r>
              <a:rPr lang="fr-FR" sz="3300" b="0" strike="noStrike" spc="-1" dirty="0">
                <a:solidFill>
                  <a:srgbClr val="000000"/>
                </a:solidFill>
                <a:latin typeface="Georgia"/>
                <a:ea typeface="DejaVu Sans"/>
              </a:rPr>
              <a:t> </a:t>
            </a:r>
            <a:r>
              <a:rPr lang="fr-FR" sz="3300" b="0" strike="noStrike" spc="-1" dirty="0" err="1">
                <a:solidFill>
                  <a:srgbClr val="000000"/>
                </a:solidFill>
                <a:latin typeface="Georgia"/>
                <a:ea typeface="DejaVu Sans"/>
              </a:rPr>
              <a:t>ε</a:t>
            </a:r>
            <a:r>
              <a:rPr lang="fr-FR" sz="3300" b="0" strike="noStrike" spc="-1" dirty="0">
                <a:solidFill>
                  <a:srgbClr val="000000"/>
                </a:solidFill>
                <a:latin typeface="Georgia"/>
                <a:ea typeface="DejaVu Sans"/>
              </a:rPr>
              <a:t>π</a:t>
            </a:r>
            <a:r>
              <a:rPr lang="fr-FR" sz="3300" b="0" strike="noStrike" spc="-1" dirty="0" err="1">
                <a:solidFill>
                  <a:srgbClr val="000000"/>
                </a:solidFill>
                <a:latin typeface="Georgia"/>
                <a:ea typeface="DejaVu Sans"/>
              </a:rPr>
              <a:t>ιχειρήσεων</a:t>
            </a:r>
            <a:r>
              <a:rPr lang="fr-FR" sz="3300" b="0" strike="noStrike" spc="-1" dirty="0">
                <a:solidFill>
                  <a:srgbClr val="000000"/>
                </a:solidFill>
                <a:latin typeface="Georgia"/>
                <a:ea typeface="DejaVu Sans"/>
              </a:rPr>
              <a:t>.</a:t>
            </a:r>
            <a:endParaRPr lang="fr-FR" sz="3300" b="0" strike="noStrike" spc="-1" dirty="0">
              <a:latin typeface="Arial"/>
            </a:endParaRPr>
          </a:p>
          <a:p>
            <a:pPr>
              <a:lnSpc>
                <a:spcPct val="100000"/>
              </a:lnSpc>
              <a:spcBef>
                <a:spcPts val="300"/>
              </a:spcBef>
            </a:pPr>
            <a:endParaRPr lang="fr-FR" sz="3300" b="0" strike="noStrike" spc="-1" dirty="0">
              <a:latin typeface="Arial"/>
            </a:endParaRPr>
          </a:p>
          <a:p>
            <a:pPr marL="457200" indent="-456840">
              <a:lnSpc>
                <a:spcPct val="100000"/>
              </a:lnSpc>
              <a:spcBef>
                <a:spcPts val="300"/>
              </a:spcBef>
              <a:buClr>
                <a:srgbClr val="000000"/>
              </a:buClr>
              <a:buFont typeface="Wingdings" charset="2"/>
              <a:buChar char=""/>
            </a:pPr>
            <a:r>
              <a:rPr lang="fr-FR" sz="3300" b="1" strike="noStrike" spc="-1" dirty="0">
                <a:solidFill>
                  <a:srgbClr val="000000"/>
                </a:solidFill>
                <a:latin typeface="Georgia"/>
                <a:ea typeface="DejaVu Sans"/>
              </a:rPr>
              <a:t>ΤΕΧΝΙΚΗ ΣΥΝ-ΕΞΑΡΤΗΣΗ. </a:t>
            </a:r>
            <a:r>
              <a:rPr lang="fr-FR" sz="3300" b="0" strike="noStrike" spc="-1" dirty="0" err="1">
                <a:solidFill>
                  <a:srgbClr val="000000"/>
                </a:solidFill>
                <a:latin typeface="Georgia"/>
                <a:ea typeface="DejaVu Sans"/>
              </a:rPr>
              <a:t>Η</a:t>
            </a:r>
            <a:r>
              <a:rPr lang="fr-FR" sz="3300" b="0" strike="noStrike" spc="-1" dirty="0">
                <a:solidFill>
                  <a:srgbClr val="000000"/>
                </a:solidFill>
                <a:latin typeface="Georgia"/>
                <a:ea typeface="DejaVu Sans"/>
              </a:rPr>
              <a:t> </a:t>
            </a:r>
            <a:r>
              <a:rPr lang="fr-FR" sz="3300" b="0" strike="noStrike" spc="-1" dirty="0" err="1">
                <a:solidFill>
                  <a:srgbClr val="000000"/>
                </a:solidFill>
                <a:latin typeface="Georgia"/>
                <a:ea typeface="DejaVu Sans"/>
              </a:rPr>
              <a:t>συν-εξάρτηση</a:t>
            </a:r>
            <a:r>
              <a:rPr lang="fr-FR" sz="3300" b="0" strike="noStrike" spc="-1" dirty="0">
                <a:solidFill>
                  <a:srgbClr val="000000"/>
                </a:solidFill>
                <a:latin typeface="Georgia"/>
                <a:ea typeface="DejaVu Sans"/>
              </a:rPr>
              <a:t> </a:t>
            </a:r>
            <a:r>
              <a:rPr lang="fr-FR" sz="3300" b="0" strike="noStrike" spc="-1" dirty="0" err="1">
                <a:solidFill>
                  <a:srgbClr val="000000"/>
                </a:solidFill>
                <a:latin typeface="Georgia"/>
                <a:ea typeface="DejaVu Sans"/>
              </a:rPr>
              <a:t>δημιουργείτ</a:t>
            </a:r>
            <a:r>
              <a:rPr lang="fr-FR" sz="3300" b="0" strike="noStrike" spc="-1" dirty="0">
                <a:solidFill>
                  <a:srgbClr val="000000"/>
                </a:solidFill>
                <a:latin typeface="Georgia"/>
                <a:ea typeface="DejaVu Sans"/>
              </a:rPr>
              <a:t>α</a:t>
            </a:r>
            <a:r>
              <a:rPr lang="fr-FR" sz="3300" b="0" strike="noStrike" spc="-1" dirty="0" err="1">
                <a:solidFill>
                  <a:srgbClr val="000000"/>
                </a:solidFill>
                <a:latin typeface="Georgia"/>
                <a:ea typeface="DejaVu Sans"/>
              </a:rPr>
              <a:t>ι</a:t>
            </a:r>
            <a:r>
              <a:rPr lang="fr-FR" sz="3300" b="0" strike="noStrike" spc="-1" dirty="0">
                <a:solidFill>
                  <a:srgbClr val="000000"/>
                </a:solidFill>
                <a:latin typeface="Georgia"/>
                <a:ea typeface="DejaVu Sans"/>
              </a:rPr>
              <a:t> </a:t>
            </a:r>
            <a:r>
              <a:rPr lang="fr-FR" sz="3300" b="0" strike="noStrike" spc="-1" dirty="0" err="1">
                <a:solidFill>
                  <a:srgbClr val="000000"/>
                </a:solidFill>
                <a:latin typeface="Georgia"/>
                <a:ea typeface="DejaVu Sans"/>
              </a:rPr>
              <a:t>με</a:t>
            </a:r>
            <a:r>
              <a:rPr lang="fr-FR" sz="3300" b="0" strike="noStrike" spc="-1" dirty="0">
                <a:solidFill>
                  <a:srgbClr val="000000"/>
                </a:solidFill>
                <a:latin typeface="Georgia"/>
                <a:ea typeface="DejaVu Sans"/>
              </a:rPr>
              <a:t> </a:t>
            </a:r>
            <a:r>
              <a:rPr lang="fr-FR" sz="3300" b="0" strike="noStrike" spc="-1" dirty="0" err="1">
                <a:solidFill>
                  <a:srgbClr val="000000"/>
                </a:solidFill>
                <a:latin typeface="Georgia"/>
                <a:ea typeface="DejaVu Sans"/>
              </a:rPr>
              <a:t>την</a:t>
            </a:r>
            <a:r>
              <a:rPr lang="fr-FR" sz="3300" b="0" strike="noStrike" spc="-1" dirty="0">
                <a:solidFill>
                  <a:srgbClr val="000000"/>
                </a:solidFill>
                <a:latin typeface="Georgia"/>
                <a:ea typeface="DejaVu Sans"/>
              </a:rPr>
              <a:t> π</a:t>
            </a:r>
            <a:r>
              <a:rPr lang="fr-FR" sz="3300" b="0" strike="noStrike" spc="-1" dirty="0" err="1">
                <a:solidFill>
                  <a:srgbClr val="000000"/>
                </a:solidFill>
                <a:latin typeface="Georgia"/>
                <a:ea typeface="DejaVu Sans"/>
              </a:rPr>
              <a:t>άροδο</a:t>
            </a:r>
            <a:r>
              <a:rPr lang="fr-FR" sz="3300" b="0" strike="noStrike" spc="-1" dirty="0">
                <a:solidFill>
                  <a:srgbClr val="000000"/>
                </a:solidFill>
                <a:latin typeface="Georgia"/>
                <a:ea typeface="DejaVu Sans"/>
              </a:rPr>
              <a:t> </a:t>
            </a:r>
            <a:r>
              <a:rPr lang="fr-FR" sz="3300" b="0" strike="noStrike" spc="-1" dirty="0" err="1">
                <a:solidFill>
                  <a:srgbClr val="000000"/>
                </a:solidFill>
                <a:latin typeface="Georgia"/>
                <a:ea typeface="DejaVu Sans"/>
              </a:rPr>
              <a:t>των</a:t>
            </a:r>
            <a:r>
              <a:rPr lang="fr-FR" sz="3300" b="0" strike="noStrike" spc="-1" dirty="0">
                <a:solidFill>
                  <a:srgbClr val="000000"/>
                </a:solidFill>
                <a:latin typeface="Georgia"/>
                <a:ea typeface="DejaVu Sans"/>
              </a:rPr>
              <a:t> </a:t>
            </a:r>
            <a:r>
              <a:rPr lang="fr-FR" sz="3300" b="0" strike="noStrike" spc="-1" dirty="0" err="1">
                <a:solidFill>
                  <a:srgbClr val="000000"/>
                </a:solidFill>
                <a:latin typeface="Georgia"/>
                <a:ea typeface="DejaVu Sans"/>
              </a:rPr>
              <a:t>ετών</a:t>
            </a:r>
            <a:r>
              <a:rPr lang="fr-FR" sz="3300" b="0" strike="noStrike" spc="-1" dirty="0">
                <a:solidFill>
                  <a:srgbClr val="000000"/>
                </a:solidFill>
                <a:latin typeface="Georgia"/>
                <a:ea typeface="DejaVu Sans"/>
              </a:rPr>
              <a:t>, </a:t>
            </a:r>
            <a:r>
              <a:rPr lang="fr-FR" sz="3300" b="0" strike="noStrike" spc="-1" dirty="0" err="1">
                <a:solidFill>
                  <a:srgbClr val="000000"/>
                </a:solidFill>
                <a:latin typeface="Georgia"/>
                <a:ea typeface="DejaVu Sans"/>
              </a:rPr>
              <a:t>ότ</a:t>
            </a:r>
            <a:r>
              <a:rPr lang="fr-FR" sz="3300" b="0" strike="noStrike" spc="-1" dirty="0">
                <a:solidFill>
                  <a:srgbClr val="000000"/>
                </a:solidFill>
                <a:latin typeface="Georgia"/>
                <a:ea typeface="DejaVu Sans"/>
              </a:rPr>
              <a:t>α</a:t>
            </a:r>
            <a:r>
              <a:rPr lang="fr-FR" sz="3300" b="0" strike="noStrike" spc="-1" dirty="0" err="1">
                <a:solidFill>
                  <a:srgbClr val="000000"/>
                </a:solidFill>
                <a:latin typeface="Georgia"/>
                <a:ea typeface="DejaVu Sans"/>
              </a:rPr>
              <a:t>ν</a:t>
            </a:r>
            <a:r>
              <a:rPr lang="fr-FR" sz="3300" b="0" strike="noStrike" spc="-1" dirty="0">
                <a:solidFill>
                  <a:srgbClr val="000000"/>
                </a:solidFill>
                <a:latin typeface="Georgia"/>
                <a:ea typeface="DejaVu Sans"/>
              </a:rPr>
              <a:t> </a:t>
            </a:r>
            <a:r>
              <a:rPr lang="fr-FR" sz="3300" b="0" strike="noStrike" spc="-1" dirty="0" err="1">
                <a:solidFill>
                  <a:srgbClr val="000000"/>
                </a:solidFill>
                <a:latin typeface="Georgia"/>
                <a:ea typeface="DejaVu Sans"/>
              </a:rPr>
              <a:t>συνεργάζοντ</a:t>
            </a:r>
            <a:r>
              <a:rPr lang="fr-FR" sz="3300" b="0" strike="noStrike" spc="-1" dirty="0">
                <a:solidFill>
                  <a:srgbClr val="000000"/>
                </a:solidFill>
                <a:latin typeface="Georgia"/>
                <a:ea typeface="DejaVu Sans"/>
              </a:rPr>
              <a:t>α</a:t>
            </a:r>
            <a:r>
              <a:rPr lang="fr-FR" sz="3300" b="0" strike="noStrike" spc="-1" dirty="0" err="1">
                <a:solidFill>
                  <a:srgbClr val="000000"/>
                </a:solidFill>
                <a:latin typeface="Georgia"/>
                <a:ea typeface="DejaVu Sans"/>
              </a:rPr>
              <a:t>ι</a:t>
            </a:r>
            <a:r>
              <a:rPr lang="fr-FR" sz="3300" b="0" strike="noStrike" spc="-1" dirty="0">
                <a:solidFill>
                  <a:srgbClr val="000000"/>
                </a:solidFill>
                <a:latin typeface="Georgia"/>
                <a:ea typeface="DejaVu Sans"/>
              </a:rPr>
              <a:t> </a:t>
            </a:r>
            <a:r>
              <a:rPr lang="fr-FR" sz="3300" b="0" strike="noStrike" spc="-1" dirty="0" err="1">
                <a:solidFill>
                  <a:srgbClr val="000000"/>
                </a:solidFill>
                <a:latin typeface="Georgia"/>
                <a:ea typeface="DejaVu Sans"/>
              </a:rPr>
              <a:t>ετ</a:t>
            </a:r>
            <a:r>
              <a:rPr lang="fr-FR" sz="3300" b="0" strike="noStrike" spc="-1" dirty="0">
                <a:solidFill>
                  <a:srgbClr val="000000"/>
                </a:solidFill>
                <a:latin typeface="Georgia"/>
                <a:ea typeface="DejaVu Sans"/>
              </a:rPr>
              <a:t>α</a:t>
            </a:r>
            <a:r>
              <a:rPr lang="fr-FR" sz="3300" b="0" strike="noStrike" spc="-1" dirty="0" err="1">
                <a:solidFill>
                  <a:srgbClr val="000000"/>
                </a:solidFill>
                <a:latin typeface="Georgia"/>
                <a:ea typeface="DejaVu Sans"/>
              </a:rPr>
              <a:t>ιρικά</a:t>
            </a:r>
            <a:r>
              <a:rPr lang="fr-FR" sz="3300" b="0" strike="noStrike" spc="-1" dirty="0">
                <a:solidFill>
                  <a:srgbClr val="000000"/>
                </a:solidFill>
                <a:latin typeface="Georgia"/>
                <a:ea typeface="DejaVu Sans"/>
              </a:rPr>
              <a:t> </a:t>
            </a:r>
            <a:r>
              <a:rPr lang="fr-FR" sz="3300" b="0" strike="noStrike" spc="-1" dirty="0" err="1">
                <a:solidFill>
                  <a:srgbClr val="000000"/>
                </a:solidFill>
                <a:latin typeface="Georgia"/>
                <a:ea typeface="DejaVu Sans"/>
              </a:rPr>
              <a:t>συμφέροντ</a:t>
            </a:r>
            <a:r>
              <a:rPr lang="fr-FR" sz="3300" b="0" strike="noStrike" spc="-1" dirty="0">
                <a:solidFill>
                  <a:srgbClr val="000000"/>
                </a:solidFill>
                <a:latin typeface="Georgia"/>
                <a:ea typeface="DejaVu Sans"/>
              </a:rPr>
              <a:t>α </a:t>
            </a:r>
            <a:r>
              <a:rPr lang="fr-FR" sz="3300" b="0" strike="noStrike" spc="-1" dirty="0" err="1">
                <a:solidFill>
                  <a:srgbClr val="000000"/>
                </a:solidFill>
                <a:latin typeface="Georgia"/>
                <a:ea typeface="DejaVu Sans"/>
              </a:rPr>
              <a:t>κ</a:t>
            </a:r>
            <a:r>
              <a:rPr lang="fr-FR" sz="3300" b="0" strike="noStrike" spc="-1" dirty="0">
                <a:solidFill>
                  <a:srgbClr val="000000"/>
                </a:solidFill>
                <a:latin typeface="Georgia"/>
                <a:ea typeface="DejaVu Sans"/>
              </a:rPr>
              <a:t>α</a:t>
            </a:r>
            <a:r>
              <a:rPr lang="fr-FR" sz="3300" b="0" strike="noStrike" spc="-1" dirty="0" err="1">
                <a:solidFill>
                  <a:srgbClr val="000000"/>
                </a:solidFill>
                <a:latin typeface="Georgia"/>
                <a:ea typeface="DejaVu Sans"/>
              </a:rPr>
              <a:t>ι</a:t>
            </a:r>
            <a:r>
              <a:rPr lang="fr-FR" sz="3300" b="0" strike="noStrike" spc="-1" dirty="0">
                <a:solidFill>
                  <a:srgbClr val="000000"/>
                </a:solidFill>
                <a:latin typeface="Georgia"/>
                <a:ea typeface="DejaVu Sans"/>
              </a:rPr>
              <a:t> </a:t>
            </a:r>
            <a:r>
              <a:rPr lang="fr-FR" sz="3300" b="0" strike="noStrike" spc="-1" dirty="0" err="1">
                <a:solidFill>
                  <a:srgbClr val="000000"/>
                </a:solidFill>
                <a:latin typeface="Georgia"/>
                <a:ea typeface="DejaVu Sans"/>
              </a:rPr>
              <a:t>κυ</a:t>
            </a:r>
            <a:r>
              <a:rPr lang="fr-FR" sz="3300" b="0" strike="noStrike" spc="-1" dirty="0">
                <a:solidFill>
                  <a:srgbClr val="000000"/>
                </a:solidFill>
                <a:latin typeface="Georgia"/>
                <a:ea typeface="DejaVu Sans"/>
              </a:rPr>
              <a:t>β</a:t>
            </a:r>
            <a:r>
              <a:rPr lang="fr-FR" sz="3300" b="0" strike="noStrike" spc="-1" dirty="0" err="1">
                <a:solidFill>
                  <a:srgbClr val="000000"/>
                </a:solidFill>
                <a:latin typeface="Georgia"/>
                <a:ea typeface="DejaVu Sans"/>
              </a:rPr>
              <a:t>ερνήσεις</a:t>
            </a:r>
            <a:r>
              <a:rPr lang="fr-FR" sz="3300" b="0" strike="noStrike" spc="-1" dirty="0">
                <a:solidFill>
                  <a:srgbClr val="000000"/>
                </a:solidFill>
                <a:latin typeface="Georgia"/>
                <a:ea typeface="DejaVu Sans"/>
              </a:rPr>
              <a:t> </a:t>
            </a:r>
            <a:r>
              <a:rPr lang="fr-FR" sz="3300" b="0" strike="noStrike" spc="-1" dirty="0" err="1">
                <a:solidFill>
                  <a:srgbClr val="000000"/>
                </a:solidFill>
                <a:latin typeface="Georgia"/>
                <a:ea typeface="DejaVu Sans"/>
              </a:rPr>
              <a:t>σε</a:t>
            </a:r>
            <a:r>
              <a:rPr lang="fr-FR" sz="3300" b="0" strike="noStrike" spc="-1" dirty="0">
                <a:solidFill>
                  <a:srgbClr val="000000"/>
                </a:solidFill>
                <a:latin typeface="Georgia"/>
                <a:ea typeface="DejaVu Sans"/>
              </a:rPr>
              <a:t> </a:t>
            </a:r>
            <a:r>
              <a:rPr lang="fr-FR" sz="3300" b="0" strike="noStrike" spc="-1" dirty="0" err="1">
                <a:solidFill>
                  <a:srgbClr val="000000"/>
                </a:solidFill>
                <a:latin typeface="Georgia"/>
                <a:ea typeface="DejaVu Sans"/>
              </a:rPr>
              <a:t>σειρά</a:t>
            </a:r>
            <a:r>
              <a:rPr lang="fr-FR" sz="3300" b="0" strike="noStrike" spc="-1" dirty="0">
                <a:solidFill>
                  <a:srgbClr val="000000"/>
                </a:solidFill>
                <a:latin typeface="Georgia"/>
                <a:ea typeface="DejaVu Sans"/>
              </a:rPr>
              <a:t> </a:t>
            </a:r>
            <a:r>
              <a:rPr lang="fr-FR" sz="3300" b="0" strike="noStrike" spc="-1" dirty="0" err="1">
                <a:solidFill>
                  <a:srgbClr val="000000"/>
                </a:solidFill>
                <a:latin typeface="Georgia"/>
                <a:ea typeface="DejaVu Sans"/>
              </a:rPr>
              <a:t>νομοθετικών</a:t>
            </a:r>
            <a:r>
              <a:rPr lang="fr-FR" sz="3300" b="0" strike="noStrike" spc="-1" dirty="0">
                <a:solidFill>
                  <a:srgbClr val="000000"/>
                </a:solidFill>
                <a:latin typeface="Georgia"/>
                <a:ea typeface="DejaVu Sans"/>
              </a:rPr>
              <a:t> </a:t>
            </a:r>
            <a:r>
              <a:rPr lang="fr-FR" sz="3300" b="0" strike="noStrike" spc="-1" dirty="0" err="1">
                <a:solidFill>
                  <a:srgbClr val="000000"/>
                </a:solidFill>
                <a:latin typeface="Georgia"/>
                <a:ea typeface="DejaVu Sans"/>
              </a:rPr>
              <a:t>φ</a:t>
            </a:r>
            <a:r>
              <a:rPr lang="fr-FR" sz="3300" b="0" strike="noStrike" spc="-1" dirty="0">
                <a:solidFill>
                  <a:srgbClr val="000000"/>
                </a:solidFill>
                <a:latin typeface="Georgia"/>
                <a:ea typeface="DejaVu Sans"/>
              </a:rPr>
              <a:t>α</a:t>
            </a:r>
            <a:r>
              <a:rPr lang="fr-FR" sz="3300" b="0" strike="noStrike" spc="-1" dirty="0" err="1">
                <a:solidFill>
                  <a:srgbClr val="000000"/>
                </a:solidFill>
                <a:latin typeface="Georgia"/>
                <a:ea typeface="DejaVu Sans"/>
              </a:rPr>
              <a:t>κέλων</a:t>
            </a:r>
            <a:r>
              <a:rPr lang="fr-FR" sz="3300" b="0" strike="noStrike" spc="-1" dirty="0">
                <a:solidFill>
                  <a:srgbClr val="000000"/>
                </a:solidFill>
                <a:latin typeface="Georgia"/>
                <a:ea typeface="DejaVu Sans"/>
              </a:rPr>
              <a:t>. </a:t>
            </a:r>
            <a:r>
              <a:rPr lang="fr-FR" sz="3300" b="0" strike="noStrike" spc="-1" dirty="0" err="1">
                <a:solidFill>
                  <a:srgbClr val="000000"/>
                </a:solidFill>
                <a:latin typeface="Georgia"/>
                <a:ea typeface="DejaVu Sans"/>
              </a:rPr>
              <a:t>Αυτό</a:t>
            </a:r>
            <a:r>
              <a:rPr lang="fr-FR" sz="3300" b="0" strike="noStrike" spc="-1" dirty="0">
                <a:solidFill>
                  <a:srgbClr val="000000"/>
                </a:solidFill>
                <a:latin typeface="Georgia"/>
                <a:ea typeface="DejaVu Sans"/>
              </a:rPr>
              <a:t> </a:t>
            </a:r>
            <a:r>
              <a:rPr lang="fr-FR" sz="3300" b="0" strike="noStrike" spc="-1" dirty="0" err="1">
                <a:solidFill>
                  <a:srgbClr val="000000"/>
                </a:solidFill>
                <a:latin typeface="Georgia"/>
                <a:ea typeface="DejaVu Sans"/>
              </a:rPr>
              <a:t>ισχύει</a:t>
            </a:r>
            <a:r>
              <a:rPr lang="fr-FR" sz="3300" b="0" strike="noStrike" spc="-1" dirty="0">
                <a:solidFill>
                  <a:srgbClr val="000000"/>
                </a:solidFill>
                <a:latin typeface="Georgia"/>
                <a:ea typeface="DejaVu Sans"/>
              </a:rPr>
              <a:t> </a:t>
            </a:r>
            <a:r>
              <a:rPr lang="fr-FR" sz="3300" b="0" strike="noStrike" spc="-1" dirty="0" err="1">
                <a:solidFill>
                  <a:srgbClr val="000000"/>
                </a:solidFill>
                <a:latin typeface="Georgia"/>
                <a:ea typeface="DejaVu Sans"/>
              </a:rPr>
              <a:t>ιδι</a:t>
            </a:r>
            <a:r>
              <a:rPr lang="fr-FR" sz="3300" b="0" strike="noStrike" spc="-1" dirty="0">
                <a:solidFill>
                  <a:srgbClr val="000000"/>
                </a:solidFill>
                <a:latin typeface="Georgia"/>
                <a:ea typeface="DejaVu Sans"/>
              </a:rPr>
              <a:t>α</a:t>
            </a:r>
            <a:r>
              <a:rPr lang="fr-FR" sz="3300" b="0" strike="noStrike" spc="-1" dirty="0" err="1">
                <a:solidFill>
                  <a:srgbClr val="000000"/>
                </a:solidFill>
                <a:latin typeface="Georgia"/>
                <a:ea typeface="DejaVu Sans"/>
              </a:rPr>
              <a:t>ίτερ</a:t>
            </a:r>
            <a:r>
              <a:rPr lang="fr-FR" sz="3300" b="0" strike="noStrike" spc="-1" dirty="0">
                <a:solidFill>
                  <a:srgbClr val="000000"/>
                </a:solidFill>
                <a:latin typeface="Georgia"/>
                <a:ea typeface="DejaVu Sans"/>
              </a:rPr>
              <a:t>α </a:t>
            </a:r>
            <a:r>
              <a:rPr lang="fr-FR" sz="3300" b="0" strike="noStrike" spc="-1" dirty="0" err="1">
                <a:solidFill>
                  <a:srgbClr val="000000"/>
                </a:solidFill>
                <a:latin typeface="Georgia"/>
                <a:ea typeface="DejaVu Sans"/>
              </a:rPr>
              <a:t>γι</a:t>
            </a:r>
            <a:r>
              <a:rPr lang="fr-FR" sz="3300" b="0" strike="noStrike" spc="-1" dirty="0">
                <a:solidFill>
                  <a:srgbClr val="000000"/>
                </a:solidFill>
                <a:latin typeface="Georgia"/>
                <a:ea typeface="DejaVu Sans"/>
              </a:rPr>
              <a:t>α </a:t>
            </a:r>
            <a:r>
              <a:rPr lang="fr-FR" sz="3300" b="0" strike="noStrike" spc="-1" dirty="0" err="1">
                <a:solidFill>
                  <a:srgbClr val="000000"/>
                </a:solidFill>
                <a:latin typeface="Georgia"/>
                <a:ea typeface="DejaVu Sans"/>
              </a:rPr>
              <a:t>ε</a:t>
            </a:r>
            <a:r>
              <a:rPr lang="fr-FR" sz="3300" b="0" strike="noStrike" spc="-1" dirty="0">
                <a:solidFill>
                  <a:srgbClr val="000000"/>
                </a:solidFill>
                <a:latin typeface="Georgia"/>
                <a:ea typeface="DejaVu Sans"/>
              </a:rPr>
              <a:t>π</a:t>
            </a:r>
            <a:r>
              <a:rPr lang="fr-FR" sz="3300" b="0" strike="noStrike" spc="-1" dirty="0" err="1">
                <a:solidFill>
                  <a:srgbClr val="000000"/>
                </a:solidFill>
                <a:latin typeface="Georgia"/>
                <a:ea typeface="DejaVu Sans"/>
              </a:rPr>
              <a:t>ιστημονικούς</a:t>
            </a:r>
            <a:r>
              <a:rPr lang="fr-FR" sz="3300" b="0" strike="noStrike" spc="-1" dirty="0">
                <a:solidFill>
                  <a:srgbClr val="000000"/>
                </a:solidFill>
                <a:latin typeface="Georgia"/>
                <a:ea typeface="DejaVu Sans"/>
              </a:rPr>
              <a:t> </a:t>
            </a:r>
            <a:r>
              <a:rPr lang="fr-FR" sz="3300" b="0" strike="noStrike" spc="-1" dirty="0" err="1">
                <a:solidFill>
                  <a:srgbClr val="000000"/>
                </a:solidFill>
                <a:latin typeface="Georgia"/>
                <a:ea typeface="DejaVu Sans"/>
              </a:rPr>
              <a:t>κ</a:t>
            </a:r>
            <a:r>
              <a:rPr lang="fr-FR" sz="3300" b="0" strike="noStrike" spc="-1" dirty="0">
                <a:solidFill>
                  <a:srgbClr val="000000"/>
                </a:solidFill>
                <a:latin typeface="Georgia"/>
                <a:ea typeface="DejaVu Sans"/>
              </a:rPr>
              <a:t>α</a:t>
            </a:r>
            <a:r>
              <a:rPr lang="fr-FR" sz="3300" b="0" strike="noStrike" spc="-1" dirty="0" err="1">
                <a:solidFill>
                  <a:srgbClr val="000000"/>
                </a:solidFill>
                <a:latin typeface="Georgia"/>
                <a:ea typeface="DejaVu Sans"/>
              </a:rPr>
              <a:t>ι</a:t>
            </a:r>
            <a:r>
              <a:rPr lang="fr-FR" sz="3300" b="0" strike="noStrike" spc="-1" dirty="0">
                <a:solidFill>
                  <a:srgbClr val="000000"/>
                </a:solidFill>
                <a:latin typeface="Georgia"/>
                <a:ea typeface="DejaVu Sans"/>
              </a:rPr>
              <a:t> </a:t>
            </a:r>
            <a:r>
              <a:rPr lang="fr-FR" sz="3300" b="0" strike="noStrike" spc="-1" dirty="0" err="1">
                <a:solidFill>
                  <a:srgbClr val="000000"/>
                </a:solidFill>
                <a:latin typeface="Georgia"/>
                <a:ea typeface="DejaVu Sans"/>
              </a:rPr>
              <a:t>τεχνικούς</a:t>
            </a:r>
            <a:r>
              <a:rPr lang="fr-FR" sz="3300" b="0" strike="noStrike" spc="-1" dirty="0">
                <a:solidFill>
                  <a:srgbClr val="333333"/>
                </a:solidFill>
                <a:latin typeface="Georgia"/>
                <a:ea typeface="DejaVu Sans"/>
              </a:rPr>
              <a:t> </a:t>
            </a:r>
            <a:r>
              <a:rPr lang="fr-FR" sz="3300" b="0" strike="noStrike" spc="-1" dirty="0" err="1">
                <a:solidFill>
                  <a:srgbClr val="000000"/>
                </a:solidFill>
                <a:latin typeface="Georgia"/>
                <a:ea typeface="DejaVu Sans"/>
              </a:rPr>
              <a:t>τομείς</a:t>
            </a:r>
            <a:r>
              <a:rPr lang="fr-FR" sz="3300" b="0" strike="noStrike" spc="-1" dirty="0">
                <a:solidFill>
                  <a:srgbClr val="000000"/>
                </a:solidFill>
                <a:latin typeface="Georgia"/>
                <a:ea typeface="DejaVu Sans"/>
              </a:rPr>
              <a:t> π</a:t>
            </a:r>
            <a:r>
              <a:rPr lang="fr-FR" sz="3300" b="0" strike="noStrike" spc="-1" dirty="0" err="1">
                <a:solidFill>
                  <a:srgbClr val="000000"/>
                </a:solidFill>
                <a:latin typeface="Georgia"/>
                <a:ea typeface="DejaVu Sans"/>
              </a:rPr>
              <a:t>ολιτικής</a:t>
            </a:r>
            <a:r>
              <a:rPr lang="fr-FR" sz="3300" b="0" strike="noStrike" spc="-1" dirty="0">
                <a:solidFill>
                  <a:srgbClr val="000000"/>
                </a:solidFill>
                <a:latin typeface="Georgia"/>
                <a:ea typeface="DejaVu Sans"/>
              </a:rPr>
              <a:t> </a:t>
            </a:r>
            <a:r>
              <a:rPr lang="fr-FR" sz="3300" b="0" strike="noStrike" spc="-1" dirty="0" err="1">
                <a:solidFill>
                  <a:srgbClr val="000000"/>
                </a:solidFill>
                <a:latin typeface="Georgia"/>
                <a:ea typeface="DejaVu Sans"/>
              </a:rPr>
              <a:t>ό</a:t>
            </a:r>
            <a:r>
              <a:rPr lang="fr-FR" sz="3300" b="0" strike="noStrike" spc="-1" dirty="0">
                <a:solidFill>
                  <a:srgbClr val="000000"/>
                </a:solidFill>
                <a:latin typeface="Georgia"/>
                <a:ea typeface="DejaVu Sans"/>
              </a:rPr>
              <a:t>π</a:t>
            </a:r>
            <a:r>
              <a:rPr lang="fr-FR" sz="3300" b="0" strike="noStrike" spc="-1" dirty="0" err="1">
                <a:solidFill>
                  <a:srgbClr val="000000"/>
                </a:solidFill>
                <a:latin typeface="Georgia"/>
                <a:ea typeface="DejaVu Sans"/>
              </a:rPr>
              <a:t>ου</a:t>
            </a:r>
            <a:r>
              <a:rPr lang="fr-FR" sz="3300" b="0" strike="noStrike" spc="-1" dirty="0">
                <a:solidFill>
                  <a:srgbClr val="000000"/>
                </a:solidFill>
                <a:latin typeface="Georgia"/>
                <a:ea typeface="DejaVu Sans"/>
              </a:rPr>
              <a:t> </a:t>
            </a:r>
            <a:r>
              <a:rPr lang="fr-FR" sz="3300" b="0" u="sng" strike="noStrike" spc="-1" dirty="0" err="1">
                <a:solidFill>
                  <a:srgbClr val="000000"/>
                </a:solidFill>
                <a:latin typeface="Georgia"/>
                <a:ea typeface="DejaVu Sans"/>
              </a:rPr>
              <a:t>οι</a:t>
            </a:r>
            <a:r>
              <a:rPr lang="fr-FR" sz="3300" b="0" u="sng" strike="noStrike" spc="-1" dirty="0">
                <a:solidFill>
                  <a:srgbClr val="000000"/>
                </a:solidFill>
                <a:latin typeface="Georgia"/>
                <a:ea typeface="DejaVu Sans"/>
              </a:rPr>
              <a:t> </a:t>
            </a:r>
            <a:r>
              <a:rPr lang="fr-FR" sz="3300" b="0" u="sng" strike="noStrike" spc="-1" dirty="0" err="1">
                <a:solidFill>
                  <a:srgbClr val="000000"/>
                </a:solidFill>
                <a:latin typeface="Georgia"/>
                <a:ea typeface="DejaVu Sans"/>
              </a:rPr>
              <a:t>κυ</a:t>
            </a:r>
            <a:r>
              <a:rPr lang="fr-FR" sz="3300" b="0" u="sng" strike="noStrike" spc="-1" dirty="0">
                <a:solidFill>
                  <a:srgbClr val="000000"/>
                </a:solidFill>
                <a:latin typeface="Georgia"/>
                <a:ea typeface="DejaVu Sans"/>
              </a:rPr>
              <a:t>β</a:t>
            </a:r>
            <a:r>
              <a:rPr lang="fr-FR" sz="3300" b="0" u="sng" strike="noStrike" spc="-1" dirty="0" err="1">
                <a:solidFill>
                  <a:srgbClr val="000000"/>
                </a:solidFill>
                <a:latin typeface="Georgia"/>
                <a:ea typeface="DejaVu Sans"/>
              </a:rPr>
              <a:t>ερνήσεις</a:t>
            </a:r>
            <a:r>
              <a:rPr lang="fr-FR" sz="3300" b="0" u="sng" strike="noStrike" spc="-1" dirty="0">
                <a:solidFill>
                  <a:srgbClr val="000000"/>
                </a:solidFill>
                <a:latin typeface="Georgia"/>
                <a:ea typeface="DejaVu Sans"/>
              </a:rPr>
              <a:t> </a:t>
            </a:r>
            <a:r>
              <a:rPr lang="fr-FR" sz="3300" b="0" u="sng" strike="noStrike" spc="-1" dirty="0" err="1">
                <a:solidFill>
                  <a:srgbClr val="000000"/>
                </a:solidFill>
                <a:latin typeface="Georgia"/>
                <a:ea typeface="DejaVu Sans"/>
              </a:rPr>
              <a:t>κ</a:t>
            </a:r>
            <a:r>
              <a:rPr lang="fr-FR" sz="3300" b="0" u="sng" strike="noStrike" spc="-1" dirty="0">
                <a:solidFill>
                  <a:srgbClr val="000000"/>
                </a:solidFill>
                <a:latin typeface="Georgia"/>
                <a:ea typeface="DejaVu Sans"/>
              </a:rPr>
              <a:t>α</a:t>
            </a:r>
            <a:r>
              <a:rPr lang="fr-FR" sz="3300" b="0" u="sng" strike="noStrike" spc="-1" dirty="0" err="1">
                <a:solidFill>
                  <a:srgbClr val="000000"/>
                </a:solidFill>
                <a:latin typeface="Georgia"/>
                <a:ea typeface="DejaVu Sans"/>
              </a:rPr>
              <a:t>ι</a:t>
            </a:r>
            <a:r>
              <a:rPr lang="fr-FR" sz="3300" b="0" u="sng" strike="noStrike" spc="-1" dirty="0">
                <a:solidFill>
                  <a:srgbClr val="000000"/>
                </a:solidFill>
                <a:latin typeface="Georgia"/>
                <a:ea typeface="DejaVu Sans"/>
              </a:rPr>
              <a:t> </a:t>
            </a:r>
            <a:r>
              <a:rPr lang="fr-FR" sz="3300" b="0" u="sng" strike="noStrike" spc="-1" dirty="0" err="1">
                <a:solidFill>
                  <a:srgbClr val="000000"/>
                </a:solidFill>
                <a:latin typeface="Georgia"/>
                <a:ea typeface="DejaVu Sans"/>
              </a:rPr>
              <a:t>οι</a:t>
            </a:r>
            <a:r>
              <a:rPr lang="fr-FR" sz="3300" b="0" u="sng" strike="noStrike" spc="-1" dirty="0">
                <a:solidFill>
                  <a:srgbClr val="000000"/>
                </a:solidFill>
                <a:latin typeface="Georgia"/>
                <a:ea typeface="DejaVu Sans"/>
              </a:rPr>
              <a:t> </a:t>
            </a:r>
            <a:r>
              <a:rPr lang="fr-FR" sz="3300" b="0" u="sng" strike="noStrike" spc="-1" dirty="0" err="1">
                <a:solidFill>
                  <a:srgbClr val="000000"/>
                </a:solidFill>
                <a:latin typeface="Georgia"/>
                <a:ea typeface="DejaVu Sans"/>
              </a:rPr>
              <a:t>ρυθμιστικές</a:t>
            </a:r>
            <a:r>
              <a:rPr lang="fr-FR" sz="3300" b="0" u="sng" strike="noStrike" spc="-1" dirty="0">
                <a:solidFill>
                  <a:srgbClr val="000000"/>
                </a:solidFill>
                <a:latin typeface="Georgia"/>
                <a:ea typeface="DejaVu Sans"/>
              </a:rPr>
              <a:t> α</a:t>
            </a:r>
            <a:r>
              <a:rPr lang="fr-FR" sz="3300" b="0" u="sng" strike="noStrike" spc="-1" dirty="0" err="1">
                <a:solidFill>
                  <a:srgbClr val="000000"/>
                </a:solidFill>
                <a:latin typeface="Georgia"/>
                <a:ea typeface="DejaVu Sans"/>
              </a:rPr>
              <a:t>ρχές</a:t>
            </a:r>
            <a:r>
              <a:rPr lang="el-GR" sz="3300" b="0" u="sng" strike="noStrike" spc="-1" dirty="0">
                <a:solidFill>
                  <a:srgbClr val="000000"/>
                </a:solidFill>
                <a:latin typeface="Georgia"/>
                <a:ea typeface="DejaVu Sans"/>
              </a:rPr>
              <a:t> (εθνικές και ευρωπαϊκές)</a:t>
            </a:r>
            <a:r>
              <a:rPr lang="fr-FR" sz="3300" b="0" u="sng" strike="noStrike" spc="-1" dirty="0">
                <a:solidFill>
                  <a:srgbClr val="000000"/>
                </a:solidFill>
                <a:latin typeface="Georgia"/>
                <a:ea typeface="DejaVu Sans"/>
              </a:rPr>
              <a:t> </a:t>
            </a:r>
            <a:r>
              <a:rPr lang="fr-FR" sz="3300" b="1" strike="noStrike" spc="-1" dirty="0" err="1">
                <a:solidFill>
                  <a:srgbClr val="000000"/>
                </a:solidFill>
                <a:latin typeface="Georgia"/>
                <a:ea typeface="DejaVu Sans"/>
              </a:rPr>
              <a:t>εξ</a:t>
            </a:r>
            <a:r>
              <a:rPr lang="fr-FR" sz="3300" b="1" strike="noStrike" spc="-1" dirty="0">
                <a:solidFill>
                  <a:srgbClr val="000000"/>
                </a:solidFill>
                <a:latin typeface="Georgia"/>
                <a:ea typeface="DejaVu Sans"/>
              </a:rPr>
              <a:t>α</a:t>
            </a:r>
            <a:r>
              <a:rPr lang="fr-FR" sz="3300" b="1" strike="noStrike" spc="-1" dirty="0" err="1">
                <a:solidFill>
                  <a:srgbClr val="000000"/>
                </a:solidFill>
                <a:latin typeface="Georgia"/>
                <a:ea typeface="DejaVu Sans"/>
              </a:rPr>
              <a:t>ρτώντ</a:t>
            </a:r>
            <a:r>
              <a:rPr lang="fr-FR" sz="3300" b="1" strike="noStrike" spc="-1" dirty="0">
                <a:solidFill>
                  <a:srgbClr val="000000"/>
                </a:solidFill>
                <a:latin typeface="Georgia"/>
                <a:ea typeface="DejaVu Sans"/>
              </a:rPr>
              <a:t>α</a:t>
            </a:r>
            <a:r>
              <a:rPr lang="fr-FR" sz="3300" b="1" strike="noStrike" spc="-1" dirty="0" err="1">
                <a:solidFill>
                  <a:srgbClr val="000000"/>
                </a:solidFill>
                <a:latin typeface="Georgia"/>
                <a:ea typeface="DejaVu Sans"/>
              </a:rPr>
              <a:t>ι</a:t>
            </a:r>
            <a:r>
              <a:rPr lang="fr-FR" sz="3300" b="1" strike="noStrike" spc="-1" dirty="0">
                <a:solidFill>
                  <a:srgbClr val="000000"/>
                </a:solidFill>
                <a:latin typeface="Georgia"/>
                <a:ea typeface="DejaVu Sans"/>
              </a:rPr>
              <a:t> </a:t>
            </a:r>
            <a:r>
              <a:rPr lang="fr-FR" sz="3300" b="1" strike="noStrike" spc="-1" dirty="0" err="1">
                <a:solidFill>
                  <a:srgbClr val="000000"/>
                </a:solidFill>
                <a:latin typeface="Georgia"/>
                <a:ea typeface="DejaVu Sans"/>
              </a:rPr>
              <a:t>εν</a:t>
            </a:r>
            <a:r>
              <a:rPr lang="fr-FR" sz="3300" b="1" strike="noStrike" spc="-1" dirty="0">
                <a:solidFill>
                  <a:srgbClr val="000000"/>
                </a:solidFill>
                <a:latin typeface="Georgia"/>
                <a:ea typeface="DejaVu Sans"/>
              </a:rPr>
              <a:t> </a:t>
            </a:r>
            <a:r>
              <a:rPr lang="fr-FR" sz="3300" b="1" strike="noStrike" spc="-1" dirty="0" err="1">
                <a:solidFill>
                  <a:srgbClr val="000000"/>
                </a:solidFill>
                <a:latin typeface="Georgia"/>
                <a:ea typeface="DejaVu Sans"/>
              </a:rPr>
              <a:t>μέρει</a:t>
            </a:r>
            <a:r>
              <a:rPr lang="fr-FR" sz="3300" b="1" strike="noStrike" spc="-1" dirty="0">
                <a:solidFill>
                  <a:srgbClr val="000000"/>
                </a:solidFill>
                <a:latin typeface="Georgia"/>
                <a:ea typeface="DejaVu Sans"/>
              </a:rPr>
              <a:t> απ</a:t>
            </a:r>
            <a:r>
              <a:rPr lang="fr-FR" sz="3300" b="1" strike="noStrike" spc="-1" dirty="0" err="1">
                <a:solidFill>
                  <a:srgbClr val="000000"/>
                </a:solidFill>
                <a:latin typeface="Georgia"/>
                <a:ea typeface="DejaVu Sans"/>
              </a:rPr>
              <a:t>ό</a:t>
            </a:r>
            <a:r>
              <a:rPr lang="fr-FR" sz="3300" b="1" strike="noStrike" spc="-1" dirty="0">
                <a:solidFill>
                  <a:srgbClr val="000000"/>
                </a:solidFill>
                <a:latin typeface="Georgia"/>
                <a:ea typeface="DejaVu Sans"/>
              </a:rPr>
              <a:t> </a:t>
            </a:r>
            <a:r>
              <a:rPr lang="fr-FR" sz="3300" b="1" strike="noStrike" spc="-1" dirty="0" err="1">
                <a:solidFill>
                  <a:srgbClr val="000000"/>
                </a:solidFill>
                <a:latin typeface="Georgia"/>
                <a:ea typeface="DejaVu Sans"/>
              </a:rPr>
              <a:t>τ</a:t>
            </a:r>
            <a:r>
              <a:rPr lang="fr-FR" sz="3300" b="1" strike="noStrike" spc="-1" dirty="0">
                <a:solidFill>
                  <a:srgbClr val="000000"/>
                </a:solidFill>
                <a:latin typeface="Georgia"/>
                <a:ea typeface="DejaVu Sans"/>
              </a:rPr>
              <a:t>α </a:t>
            </a:r>
            <a:r>
              <a:rPr lang="fr-FR" sz="3300" b="1" strike="noStrike" spc="-1" dirty="0" err="1">
                <a:solidFill>
                  <a:srgbClr val="000000"/>
                </a:solidFill>
                <a:latin typeface="Georgia"/>
                <a:ea typeface="DejaVu Sans"/>
              </a:rPr>
              <a:t>δεδομέν</a:t>
            </a:r>
            <a:r>
              <a:rPr lang="fr-FR" sz="3300" b="1" strike="noStrike" spc="-1" dirty="0">
                <a:solidFill>
                  <a:srgbClr val="000000"/>
                </a:solidFill>
                <a:latin typeface="Georgia"/>
                <a:ea typeface="DejaVu Sans"/>
              </a:rPr>
              <a:t>α </a:t>
            </a:r>
            <a:r>
              <a:rPr lang="fr-FR" sz="3300" b="1" strike="noStrike" spc="-1" dirty="0" err="1">
                <a:solidFill>
                  <a:srgbClr val="000000"/>
                </a:solidFill>
                <a:latin typeface="Georgia"/>
                <a:ea typeface="DejaVu Sans"/>
              </a:rPr>
              <a:t>της</a:t>
            </a:r>
            <a:r>
              <a:rPr lang="fr-FR" sz="3300" b="1" strike="noStrike" spc="-1" dirty="0">
                <a:solidFill>
                  <a:srgbClr val="000000"/>
                </a:solidFill>
                <a:latin typeface="Georgia"/>
                <a:ea typeface="DejaVu Sans"/>
              </a:rPr>
              <a:t> β</a:t>
            </a:r>
            <a:r>
              <a:rPr lang="fr-FR" sz="3300" b="1" strike="noStrike" spc="-1" dirty="0" err="1">
                <a:solidFill>
                  <a:srgbClr val="000000"/>
                </a:solidFill>
                <a:latin typeface="Georgia"/>
                <a:ea typeface="DejaVu Sans"/>
              </a:rPr>
              <a:t>ιομηχ</a:t>
            </a:r>
            <a:r>
              <a:rPr lang="fr-FR" sz="3300" b="1" strike="noStrike" spc="-1" dirty="0">
                <a:solidFill>
                  <a:srgbClr val="000000"/>
                </a:solidFill>
                <a:latin typeface="Georgia"/>
                <a:ea typeface="DejaVu Sans"/>
              </a:rPr>
              <a:t>α</a:t>
            </a:r>
            <a:r>
              <a:rPr lang="fr-FR" sz="3300" b="1" strike="noStrike" spc="-1" dirty="0" err="1">
                <a:solidFill>
                  <a:srgbClr val="000000"/>
                </a:solidFill>
                <a:latin typeface="Georgia"/>
                <a:ea typeface="DejaVu Sans"/>
              </a:rPr>
              <a:t>νί</a:t>
            </a:r>
            <a:r>
              <a:rPr lang="fr-FR" sz="3300" b="1" strike="noStrike" spc="-1" dirty="0">
                <a:solidFill>
                  <a:srgbClr val="000000"/>
                </a:solidFill>
                <a:latin typeface="Georgia"/>
                <a:ea typeface="DejaVu Sans"/>
              </a:rPr>
              <a:t>α</a:t>
            </a:r>
            <a:r>
              <a:rPr lang="fr-FR" sz="3300" b="1" strike="noStrike" spc="-1" dirty="0" err="1">
                <a:solidFill>
                  <a:srgbClr val="000000"/>
                </a:solidFill>
                <a:latin typeface="Georgia"/>
                <a:ea typeface="DejaVu Sans"/>
              </a:rPr>
              <a:t>ς</a:t>
            </a:r>
            <a:r>
              <a:rPr lang="fr-FR" sz="3300" b="1" strike="noStrike" spc="-1" dirty="0">
                <a:solidFill>
                  <a:srgbClr val="000000"/>
                </a:solidFill>
                <a:latin typeface="Georgia"/>
                <a:ea typeface="DejaVu Sans"/>
              </a:rPr>
              <a:t>, </a:t>
            </a:r>
            <a:r>
              <a:rPr lang="fr-FR" sz="3300" b="1" strike="noStrike" spc="-1" dirty="0" err="1">
                <a:solidFill>
                  <a:srgbClr val="000000"/>
                </a:solidFill>
                <a:latin typeface="Georgia"/>
                <a:ea typeface="DejaVu Sans"/>
              </a:rPr>
              <a:t>τις</a:t>
            </a:r>
            <a:r>
              <a:rPr lang="fr-FR" sz="3300" b="1" strike="noStrike" spc="-1" dirty="0">
                <a:solidFill>
                  <a:srgbClr val="000000"/>
                </a:solidFill>
                <a:latin typeface="Georgia"/>
                <a:ea typeface="DejaVu Sans"/>
              </a:rPr>
              <a:t> </a:t>
            </a:r>
            <a:r>
              <a:rPr lang="fr-FR" sz="3300" b="1" strike="noStrike" spc="-1" dirty="0" err="1">
                <a:solidFill>
                  <a:srgbClr val="000000"/>
                </a:solidFill>
                <a:latin typeface="Georgia"/>
                <a:ea typeface="DejaVu Sans"/>
              </a:rPr>
              <a:t>μελέτες</a:t>
            </a:r>
            <a:r>
              <a:rPr lang="fr-FR" sz="3300" b="1" strike="noStrike" spc="-1" dirty="0">
                <a:solidFill>
                  <a:srgbClr val="000000"/>
                </a:solidFill>
                <a:latin typeface="Georgia"/>
                <a:ea typeface="DejaVu Sans"/>
              </a:rPr>
              <a:t>, </a:t>
            </a:r>
            <a:r>
              <a:rPr lang="fr-FR" sz="3300" b="1" strike="noStrike" spc="-1" dirty="0" err="1">
                <a:solidFill>
                  <a:srgbClr val="000000"/>
                </a:solidFill>
                <a:latin typeface="Georgia"/>
                <a:ea typeface="DejaVu Sans"/>
              </a:rPr>
              <a:t>κ</a:t>
            </a:r>
            <a:r>
              <a:rPr lang="fr-FR" sz="3300" b="1" strike="noStrike" spc="-1" dirty="0">
                <a:solidFill>
                  <a:srgbClr val="000000"/>
                </a:solidFill>
                <a:latin typeface="Georgia"/>
                <a:ea typeface="DejaVu Sans"/>
              </a:rPr>
              <a:t>α</a:t>
            </a:r>
            <a:r>
              <a:rPr lang="fr-FR" sz="3300" b="1" strike="noStrike" spc="-1" dirty="0" err="1">
                <a:solidFill>
                  <a:srgbClr val="000000"/>
                </a:solidFill>
                <a:latin typeface="Georgia"/>
                <a:ea typeface="DejaVu Sans"/>
              </a:rPr>
              <a:t>ι</a:t>
            </a:r>
            <a:r>
              <a:rPr lang="fr-FR" sz="3300" b="1" strike="noStrike" spc="-1" dirty="0">
                <a:solidFill>
                  <a:srgbClr val="000000"/>
                </a:solidFill>
                <a:latin typeface="Georgia"/>
                <a:ea typeface="DejaVu Sans"/>
              </a:rPr>
              <a:t> </a:t>
            </a:r>
            <a:r>
              <a:rPr lang="fr-FR" sz="3300" b="1" strike="noStrike" spc="-1" dirty="0" err="1">
                <a:solidFill>
                  <a:srgbClr val="000000"/>
                </a:solidFill>
                <a:latin typeface="Georgia"/>
                <a:ea typeface="DejaVu Sans"/>
              </a:rPr>
              <a:t>τη</a:t>
            </a:r>
            <a:r>
              <a:rPr lang="fr-FR" sz="3300" b="1" strike="noStrike" spc="-1" dirty="0">
                <a:solidFill>
                  <a:srgbClr val="000000"/>
                </a:solidFill>
                <a:latin typeface="Georgia"/>
                <a:ea typeface="DejaVu Sans"/>
              </a:rPr>
              <a:t> </a:t>
            </a:r>
            <a:r>
              <a:rPr lang="fr-FR" sz="3300" b="1" strike="noStrike" spc="-1" dirty="0" err="1">
                <a:solidFill>
                  <a:srgbClr val="000000"/>
                </a:solidFill>
                <a:latin typeface="Georgia"/>
                <a:ea typeface="DejaVu Sans"/>
              </a:rPr>
              <a:t>γνώση</a:t>
            </a:r>
            <a:r>
              <a:rPr lang="fr-FR" sz="3300" b="0" strike="noStrike" spc="-1" dirty="0">
                <a:solidFill>
                  <a:srgbClr val="000000"/>
                </a:solidFill>
                <a:latin typeface="Georgia"/>
                <a:ea typeface="DejaVu Sans"/>
              </a:rPr>
              <a:t>, </a:t>
            </a:r>
            <a:r>
              <a:rPr lang="fr-FR" sz="3300" b="0" strike="noStrike" spc="-1" dirty="0" err="1">
                <a:solidFill>
                  <a:srgbClr val="000000"/>
                </a:solidFill>
                <a:latin typeface="Georgia"/>
                <a:ea typeface="DejaVu Sans"/>
              </a:rPr>
              <a:t>ξεχνώντ</a:t>
            </a:r>
            <a:r>
              <a:rPr lang="fr-FR" sz="3300" b="0" strike="noStrike" spc="-1" dirty="0">
                <a:solidFill>
                  <a:srgbClr val="000000"/>
                </a:solidFill>
                <a:latin typeface="Georgia"/>
                <a:ea typeface="DejaVu Sans"/>
              </a:rPr>
              <a:t>α</a:t>
            </a:r>
            <a:r>
              <a:rPr lang="fr-FR" sz="3300" b="0" strike="noStrike" spc="-1" dirty="0" err="1">
                <a:solidFill>
                  <a:srgbClr val="000000"/>
                </a:solidFill>
                <a:latin typeface="Georgia"/>
                <a:ea typeface="DejaVu Sans"/>
              </a:rPr>
              <a:t>ς</a:t>
            </a:r>
            <a:r>
              <a:rPr lang="fr-FR" sz="3300" b="0" strike="noStrike" spc="-1" dirty="0">
                <a:solidFill>
                  <a:srgbClr val="000000"/>
                </a:solidFill>
                <a:latin typeface="Georgia"/>
                <a:ea typeface="DejaVu Sans"/>
              </a:rPr>
              <a:t> </a:t>
            </a:r>
            <a:r>
              <a:rPr lang="fr-FR" sz="3300" b="0" strike="noStrike" spc="-1" dirty="0" err="1">
                <a:solidFill>
                  <a:srgbClr val="000000"/>
                </a:solidFill>
                <a:latin typeface="Georgia"/>
                <a:ea typeface="DejaVu Sans"/>
              </a:rPr>
              <a:t>εύκολ</a:t>
            </a:r>
            <a:r>
              <a:rPr lang="fr-FR" sz="3300" b="0" strike="noStrike" spc="-1" dirty="0">
                <a:solidFill>
                  <a:srgbClr val="000000"/>
                </a:solidFill>
                <a:latin typeface="Georgia"/>
                <a:ea typeface="DejaVu Sans"/>
              </a:rPr>
              <a:t>α </a:t>
            </a:r>
            <a:r>
              <a:rPr lang="fr-FR" sz="3300" b="0" strike="noStrike" spc="-1" dirty="0" err="1">
                <a:solidFill>
                  <a:srgbClr val="000000"/>
                </a:solidFill>
                <a:latin typeface="Georgia"/>
                <a:ea typeface="DejaVu Sans"/>
              </a:rPr>
              <a:t>τον</a:t>
            </a:r>
            <a:r>
              <a:rPr lang="fr-FR" sz="3300" b="0" strike="noStrike" spc="-1" dirty="0">
                <a:solidFill>
                  <a:srgbClr val="000000"/>
                </a:solidFill>
                <a:latin typeface="Georgia"/>
                <a:ea typeface="DejaVu Sans"/>
              </a:rPr>
              <a:t> </a:t>
            </a:r>
            <a:r>
              <a:rPr lang="fr-FR" sz="3300" b="0" strike="noStrike" spc="-1" dirty="0" err="1">
                <a:solidFill>
                  <a:srgbClr val="000000"/>
                </a:solidFill>
                <a:latin typeface="Georgia"/>
                <a:ea typeface="DejaVu Sans"/>
              </a:rPr>
              <a:t>ρόλο</a:t>
            </a:r>
            <a:r>
              <a:rPr lang="fr-FR" sz="3300" b="0" strike="noStrike" spc="-1" dirty="0">
                <a:solidFill>
                  <a:srgbClr val="000000"/>
                </a:solidFill>
                <a:latin typeface="Georgia"/>
                <a:ea typeface="DejaVu Sans"/>
              </a:rPr>
              <a:t> </a:t>
            </a:r>
            <a:r>
              <a:rPr lang="fr-FR" sz="3300" b="0" strike="noStrike" spc="-1" dirty="0" err="1">
                <a:solidFill>
                  <a:srgbClr val="000000"/>
                </a:solidFill>
                <a:latin typeface="Georgia"/>
                <a:ea typeface="DejaVu Sans"/>
              </a:rPr>
              <a:t>τους</a:t>
            </a:r>
            <a:r>
              <a:rPr lang="fr-FR" sz="3300" b="0" strike="noStrike" spc="-1" dirty="0">
                <a:solidFill>
                  <a:srgbClr val="000000"/>
                </a:solidFill>
                <a:latin typeface="Georgia"/>
                <a:ea typeface="DejaVu Sans"/>
              </a:rPr>
              <a:t> </a:t>
            </a:r>
            <a:r>
              <a:rPr lang="fr-FR" sz="3300" b="0" strike="noStrike" spc="-1" dirty="0" err="1">
                <a:solidFill>
                  <a:srgbClr val="000000"/>
                </a:solidFill>
                <a:latin typeface="Georgia"/>
                <a:ea typeface="DejaVu Sans"/>
              </a:rPr>
              <a:t>δηλ</a:t>
            </a:r>
            <a:r>
              <a:rPr lang="fr-FR" sz="3300" b="0" strike="noStrike" spc="-1" dirty="0">
                <a:solidFill>
                  <a:srgbClr val="000000"/>
                </a:solidFill>
                <a:latin typeface="Georgia"/>
                <a:ea typeface="DejaVu Sans"/>
              </a:rPr>
              <a:t>. </a:t>
            </a:r>
            <a:r>
              <a:rPr lang="fr-FR" sz="3300" b="0" strike="noStrike" spc="-1" dirty="0" err="1">
                <a:solidFill>
                  <a:srgbClr val="000000"/>
                </a:solidFill>
                <a:latin typeface="Georgia"/>
                <a:ea typeface="DejaVu Sans"/>
              </a:rPr>
              <a:t>ν</a:t>
            </a:r>
            <a:r>
              <a:rPr lang="fr-FR" sz="3300" b="0" strike="noStrike" spc="-1" dirty="0">
                <a:solidFill>
                  <a:srgbClr val="000000"/>
                </a:solidFill>
                <a:latin typeface="Georgia"/>
                <a:ea typeface="DejaVu Sans"/>
              </a:rPr>
              <a:t>α </a:t>
            </a:r>
            <a:r>
              <a:rPr lang="fr-FR" sz="3300" b="0" strike="noStrike" spc="-1" dirty="0" err="1">
                <a:solidFill>
                  <a:srgbClr val="000000"/>
                </a:solidFill>
                <a:latin typeface="Georgia"/>
                <a:ea typeface="DejaVu Sans"/>
              </a:rPr>
              <a:t>λ</a:t>
            </a:r>
            <a:r>
              <a:rPr lang="fr-FR" sz="3300" b="0" strike="noStrike" spc="-1" dirty="0">
                <a:solidFill>
                  <a:srgbClr val="000000"/>
                </a:solidFill>
                <a:latin typeface="Georgia"/>
                <a:ea typeface="DejaVu Sans"/>
              </a:rPr>
              <a:t>α</a:t>
            </a:r>
            <a:r>
              <a:rPr lang="fr-FR" sz="3300" b="0" strike="noStrike" spc="-1" dirty="0" err="1">
                <a:solidFill>
                  <a:srgbClr val="000000"/>
                </a:solidFill>
                <a:latin typeface="Georgia"/>
                <a:ea typeface="DejaVu Sans"/>
              </a:rPr>
              <a:t>μ</a:t>
            </a:r>
            <a:r>
              <a:rPr lang="fr-FR" sz="3300" b="0" strike="noStrike" spc="-1" dirty="0">
                <a:solidFill>
                  <a:srgbClr val="000000"/>
                </a:solidFill>
                <a:latin typeface="Georgia"/>
                <a:ea typeface="DejaVu Sans"/>
              </a:rPr>
              <a:t>β</a:t>
            </a:r>
            <a:r>
              <a:rPr lang="fr-FR" sz="3300" b="0" strike="noStrike" spc="-1" dirty="0" err="1">
                <a:solidFill>
                  <a:srgbClr val="000000"/>
                </a:solidFill>
                <a:latin typeface="Georgia"/>
                <a:ea typeface="DejaVu Sans"/>
              </a:rPr>
              <a:t>άνουν</a:t>
            </a:r>
            <a:r>
              <a:rPr lang="fr-FR" sz="3300" b="0" strike="noStrike" spc="-1" dirty="0">
                <a:solidFill>
                  <a:srgbClr val="000000"/>
                </a:solidFill>
                <a:latin typeface="Georgia"/>
                <a:ea typeface="DejaVu Sans"/>
              </a:rPr>
              <a:t> α</a:t>
            </a:r>
            <a:r>
              <a:rPr lang="fr-FR" sz="3300" b="0" strike="noStrike" spc="-1" dirty="0" err="1">
                <a:solidFill>
                  <a:srgbClr val="000000"/>
                </a:solidFill>
                <a:latin typeface="Georgia"/>
                <a:ea typeface="DejaVu Sans"/>
              </a:rPr>
              <a:t>νεξάρτητες</a:t>
            </a:r>
            <a:r>
              <a:rPr lang="fr-FR" sz="3300" b="0" strike="noStrike" spc="-1" dirty="0">
                <a:solidFill>
                  <a:srgbClr val="000000"/>
                </a:solidFill>
                <a:latin typeface="Georgia"/>
                <a:ea typeface="DejaVu Sans"/>
              </a:rPr>
              <a:t> απ</a:t>
            </a:r>
            <a:r>
              <a:rPr lang="fr-FR" sz="3300" b="0" strike="noStrike" spc="-1" dirty="0" err="1">
                <a:solidFill>
                  <a:srgbClr val="000000"/>
                </a:solidFill>
                <a:latin typeface="Georgia"/>
                <a:ea typeface="DejaVu Sans"/>
              </a:rPr>
              <a:t>οφάσεις</a:t>
            </a:r>
            <a:r>
              <a:rPr lang="fr-FR" sz="3300" b="0" strike="noStrike" spc="-1" dirty="0">
                <a:solidFill>
                  <a:srgbClr val="000000"/>
                </a:solidFill>
                <a:latin typeface="Georgia"/>
                <a:ea typeface="DejaVu Sans"/>
              </a:rPr>
              <a:t>.</a:t>
            </a:r>
            <a:endParaRPr lang="fr-FR" sz="3300" b="0" strike="noStrike" spc="-1" dirty="0">
              <a:latin typeface="Arial"/>
            </a:endParaRPr>
          </a:p>
          <a:p>
            <a:pPr>
              <a:lnSpc>
                <a:spcPct val="100000"/>
              </a:lnSpc>
              <a:spcBef>
                <a:spcPts val="300"/>
              </a:spcBef>
            </a:pPr>
            <a:endParaRPr lang="fr-FR" sz="3300" b="0" strike="noStrike" spc="-1" dirty="0">
              <a:latin typeface="Arial"/>
            </a:endParaRPr>
          </a:p>
          <a:p>
            <a:pPr marL="457200" indent="-456840">
              <a:lnSpc>
                <a:spcPct val="100000"/>
              </a:lnSpc>
              <a:spcBef>
                <a:spcPts val="300"/>
              </a:spcBef>
              <a:buClr>
                <a:srgbClr val="000000"/>
              </a:buClr>
              <a:buFont typeface="Wingdings" charset="2"/>
              <a:buChar char=""/>
            </a:pPr>
            <a:r>
              <a:rPr lang="fr-FR" sz="3300" b="1" strike="noStrike" spc="-1" dirty="0">
                <a:solidFill>
                  <a:srgbClr val="000000"/>
                </a:solidFill>
                <a:latin typeface="Georgia"/>
                <a:ea typeface="DejaVu Sans"/>
              </a:rPr>
              <a:t>ΚΟΙΝΗ ΙΔΕΟΛΟΓΙΑ. </a:t>
            </a:r>
            <a:r>
              <a:rPr lang="fr-FR" sz="3300" b="0" strike="noStrike" spc="-1" dirty="0" err="1">
                <a:solidFill>
                  <a:srgbClr val="000000"/>
                </a:solidFill>
                <a:latin typeface="Georgia"/>
                <a:ea typeface="DejaVu Sans"/>
              </a:rPr>
              <a:t>Οι</a:t>
            </a:r>
            <a:r>
              <a:rPr lang="fr-FR" sz="3300" b="0" strike="noStrike" spc="-1" dirty="0">
                <a:solidFill>
                  <a:srgbClr val="000000"/>
                </a:solidFill>
                <a:latin typeface="Georgia"/>
                <a:ea typeface="DejaVu Sans"/>
              </a:rPr>
              <a:t> </a:t>
            </a:r>
            <a:r>
              <a:rPr lang="fr-FR" sz="3300" b="0" strike="noStrike" spc="-1" dirty="0" err="1">
                <a:solidFill>
                  <a:srgbClr val="000000"/>
                </a:solidFill>
                <a:latin typeface="Georgia"/>
                <a:ea typeface="DejaVu Sans"/>
              </a:rPr>
              <a:t>κυ</a:t>
            </a:r>
            <a:r>
              <a:rPr lang="fr-FR" sz="3300" b="0" strike="noStrike" spc="-1" dirty="0">
                <a:solidFill>
                  <a:srgbClr val="000000"/>
                </a:solidFill>
                <a:latin typeface="Georgia"/>
                <a:ea typeface="DejaVu Sans"/>
              </a:rPr>
              <a:t>β</a:t>
            </a:r>
            <a:r>
              <a:rPr lang="fr-FR" sz="3300" b="0" strike="noStrike" spc="-1" dirty="0" err="1">
                <a:solidFill>
                  <a:srgbClr val="000000"/>
                </a:solidFill>
                <a:latin typeface="Georgia"/>
                <a:ea typeface="DejaVu Sans"/>
              </a:rPr>
              <a:t>ερνήσεις</a:t>
            </a:r>
            <a:r>
              <a:rPr lang="fr-FR" sz="3300" b="0" strike="noStrike" spc="-1" dirty="0">
                <a:solidFill>
                  <a:srgbClr val="000000"/>
                </a:solidFill>
                <a:latin typeface="Georgia"/>
                <a:ea typeface="DejaVu Sans"/>
              </a:rPr>
              <a:t> </a:t>
            </a:r>
            <a:r>
              <a:rPr lang="fr-FR" sz="3300" b="0" strike="noStrike" spc="-1" dirty="0" err="1">
                <a:solidFill>
                  <a:srgbClr val="000000"/>
                </a:solidFill>
                <a:latin typeface="Georgia"/>
                <a:ea typeface="DejaVu Sans"/>
              </a:rPr>
              <a:t>κ</a:t>
            </a:r>
            <a:r>
              <a:rPr lang="fr-FR" sz="3300" b="0" strike="noStrike" spc="-1" dirty="0">
                <a:solidFill>
                  <a:srgbClr val="000000"/>
                </a:solidFill>
                <a:latin typeface="Georgia"/>
                <a:ea typeface="DejaVu Sans"/>
              </a:rPr>
              <a:t>α</a:t>
            </a:r>
            <a:r>
              <a:rPr lang="fr-FR" sz="3300" b="0" strike="noStrike" spc="-1" dirty="0" err="1">
                <a:solidFill>
                  <a:srgbClr val="000000"/>
                </a:solidFill>
                <a:latin typeface="Georgia"/>
                <a:ea typeface="DejaVu Sans"/>
              </a:rPr>
              <a:t>ι</a:t>
            </a:r>
            <a:r>
              <a:rPr lang="fr-FR" sz="3300" b="0" strike="noStrike" spc="-1" dirty="0">
                <a:solidFill>
                  <a:srgbClr val="000000"/>
                </a:solidFill>
                <a:latin typeface="Georgia"/>
                <a:ea typeface="DejaVu Sans"/>
              </a:rPr>
              <a:t> </a:t>
            </a:r>
            <a:r>
              <a:rPr lang="fr-FR" sz="3300" b="0" strike="noStrike" spc="-1" dirty="0" err="1">
                <a:solidFill>
                  <a:srgbClr val="000000"/>
                </a:solidFill>
                <a:latin typeface="Georgia"/>
                <a:ea typeface="DejaVu Sans"/>
              </a:rPr>
              <a:t>οι</a:t>
            </a:r>
            <a:r>
              <a:rPr lang="fr-FR" sz="3300" b="0" strike="noStrike" spc="-1" dirty="0">
                <a:solidFill>
                  <a:srgbClr val="000000"/>
                </a:solidFill>
                <a:latin typeface="Georgia"/>
                <a:ea typeface="DejaVu Sans"/>
              </a:rPr>
              <a:t> </a:t>
            </a:r>
            <a:r>
              <a:rPr lang="fr-FR" sz="3300" b="0" strike="noStrike" spc="-1" dirty="0" err="1">
                <a:solidFill>
                  <a:srgbClr val="000000"/>
                </a:solidFill>
                <a:latin typeface="Georgia"/>
                <a:ea typeface="DejaVu Sans"/>
              </a:rPr>
              <a:t>ετ</a:t>
            </a:r>
            <a:r>
              <a:rPr lang="fr-FR" sz="3300" b="0" strike="noStrike" spc="-1" dirty="0">
                <a:solidFill>
                  <a:srgbClr val="000000"/>
                </a:solidFill>
                <a:latin typeface="Georgia"/>
                <a:ea typeface="DejaVu Sans"/>
              </a:rPr>
              <a:t>α</a:t>
            </a:r>
            <a:r>
              <a:rPr lang="fr-FR" sz="3300" b="0" strike="noStrike" spc="-1" dirty="0" err="1">
                <a:solidFill>
                  <a:srgbClr val="000000"/>
                </a:solidFill>
                <a:latin typeface="Georgia"/>
                <a:ea typeface="DejaVu Sans"/>
              </a:rPr>
              <a:t>ιρείες</a:t>
            </a:r>
            <a:r>
              <a:rPr lang="fr-FR" sz="3300" b="0" strike="noStrike" spc="-1" dirty="0">
                <a:solidFill>
                  <a:srgbClr val="000000"/>
                </a:solidFill>
                <a:latin typeface="Georgia"/>
                <a:ea typeface="DejaVu Sans"/>
              </a:rPr>
              <a:t> </a:t>
            </a:r>
            <a:r>
              <a:rPr lang="fr-FR" sz="3300" b="0" strike="noStrike" spc="-1" dirty="0" err="1">
                <a:solidFill>
                  <a:srgbClr val="000000"/>
                </a:solidFill>
                <a:latin typeface="Georgia"/>
                <a:ea typeface="DejaVu Sans"/>
              </a:rPr>
              <a:t>μοιράζοντ</a:t>
            </a:r>
            <a:r>
              <a:rPr lang="fr-FR" sz="3300" b="0" strike="noStrike" spc="-1" dirty="0">
                <a:solidFill>
                  <a:srgbClr val="000000"/>
                </a:solidFill>
                <a:latin typeface="Georgia"/>
                <a:ea typeface="DejaVu Sans"/>
              </a:rPr>
              <a:t>α</a:t>
            </a:r>
            <a:r>
              <a:rPr lang="fr-FR" sz="3300" b="0" strike="noStrike" spc="-1" dirty="0" err="1">
                <a:solidFill>
                  <a:srgbClr val="000000"/>
                </a:solidFill>
                <a:latin typeface="Georgia"/>
                <a:ea typeface="DejaVu Sans"/>
              </a:rPr>
              <a:t>ι</a:t>
            </a:r>
            <a:r>
              <a:rPr lang="fr-FR" sz="3300" b="0" strike="noStrike" spc="-1" dirty="0">
                <a:solidFill>
                  <a:srgbClr val="000000"/>
                </a:solidFill>
                <a:latin typeface="Georgia"/>
                <a:ea typeface="DejaVu Sans"/>
              </a:rPr>
              <a:t> </a:t>
            </a:r>
            <a:r>
              <a:rPr lang="fr-FR" sz="3300" b="0" strike="noStrike" spc="-1" dirty="0" err="1">
                <a:solidFill>
                  <a:srgbClr val="000000"/>
                </a:solidFill>
                <a:latin typeface="Georgia"/>
                <a:ea typeface="DejaVu Sans"/>
              </a:rPr>
              <a:t>έν</a:t>
            </a:r>
            <a:r>
              <a:rPr lang="fr-FR" sz="3300" b="0" strike="noStrike" spc="-1" dirty="0">
                <a:solidFill>
                  <a:srgbClr val="000000"/>
                </a:solidFill>
                <a:latin typeface="Georgia"/>
                <a:ea typeface="DejaVu Sans"/>
              </a:rPr>
              <a:t>α </a:t>
            </a:r>
            <a:r>
              <a:rPr lang="fr-FR" sz="3300" b="0" strike="noStrike" spc="-1" dirty="0" err="1">
                <a:solidFill>
                  <a:srgbClr val="000000"/>
                </a:solidFill>
                <a:latin typeface="Georgia"/>
                <a:ea typeface="DejaVu Sans"/>
              </a:rPr>
              <a:t>κοινό</a:t>
            </a:r>
            <a:r>
              <a:rPr lang="fr-FR" sz="3300" b="0" strike="noStrike" spc="-1" dirty="0">
                <a:solidFill>
                  <a:srgbClr val="000000"/>
                </a:solidFill>
                <a:latin typeface="Georgia"/>
                <a:ea typeface="DejaVu Sans"/>
              </a:rPr>
              <a:t> </a:t>
            </a:r>
            <a:r>
              <a:rPr lang="fr-FR" sz="3300" b="0" strike="noStrike" spc="-1" dirty="0" err="1">
                <a:solidFill>
                  <a:srgbClr val="000000"/>
                </a:solidFill>
                <a:latin typeface="Georgia"/>
                <a:ea typeface="DejaVu Sans"/>
              </a:rPr>
              <a:t>όρ</a:t>
            </a:r>
            <a:r>
              <a:rPr lang="fr-FR" sz="3300" b="0" strike="noStrike" spc="-1" dirty="0">
                <a:solidFill>
                  <a:srgbClr val="000000"/>
                </a:solidFill>
                <a:latin typeface="Georgia"/>
                <a:ea typeface="DejaVu Sans"/>
              </a:rPr>
              <a:t>α</a:t>
            </a:r>
            <a:r>
              <a:rPr lang="fr-FR" sz="3300" b="0" strike="noStrike" spc="-1" dirty="0" err="1">
                <a:solidFill>
                  <a:srgbClr val="000000"/>
                </a:solidFill>
                <a:latin typeface="Georgia"/>
                <a:ea typeface="DejaVu Sans"/>
              </a:rPr>
              <a:t>μ</a:t>
            </a:r>
            <a:r>
              <a:rPr lang="fr-FR" sz="3300" b="0" strike="noStrike" spc="-1" dirty="0">
                <a:solidFill>
                  <a:srgbClr val="000000"/>
                </a:solidFill>
                <a:latin typeface="Georgia"/>
                <a:ea typeface="DejaVu Sans"/>
              </a:rPr>
              <a:t>α </a:t>
            </a:r>
            <a:r>
              <a:rPr lang="fr-FR" sz="3300" b="0" strike="noStrike" spc="-1" dirty="0" err="1">
                <a:solidFill>
                  <a:srgbClr val="000000"/>
                </a:solidFill>
                <a:latin typeface="Georgia"/>
                <a:ea typeface="DejaVu Sans"/>
              </a:rPr>
              <a:t>γι</a:t>
            </a:r>
            <a:r>
              <a:rPr lang="fr-FR" sz="3300" b="0" strike="noStrike" spc="-1" dirty="0">
                <a:solidFill>
                  <a:srgbClr val="000000"/>
                </a:solidFill>
                <a:latin typeface="Georgia"/>
                <a:ea typeface="DejaVu Sans"/>
              </a:rPr>
              <a:t>α </a:t>
            </a:r>
            <a:r>
              <a:rPr lang="fr-FR" sz="3300" b="0" strike="noStrike" spc="-1" dirty="0" err="1">
                <a:solidFill>
                  <a:srgbClr val="000000"/>
                </a:solidFill>
                <a:latin typeface="Georgia"/>
                <a:ea typeface="DejaVu Sans"/>
              </a:rPr>
              <a:t>την</a:t>
            </a:r>
            <a:r>
              <a:rPr lang="fr-FR" sz="3300" b="0" strike="noStrike" spc="-1" dirty="0">
                <a:solidFill>
                  <a:srgbClr val="000000"/>
                </a:solidFill>
                <a:latin typeface="Georgia"/>
                <a:ea typeface="DejaVu Sans"/>
              </a:rPr>
              <a:t> π</a:t>
            </a:r>
            <a:r>
              <a:rPr lang="fr-FR" sz="3300" b="0" strike="noStrike" spc="-1" dirty="0" err="1">
                <a:solidFill>
                  <a:srgbClr val="000000"/>
                </a:solidFill>
                <a:latin typeface="Georgia"/>
                <a:ea typeface="DejaVu Sans"/>
              </a:rPr>
              <a:t>ροώθηση</a:t>
            </a:r>
            <a:r>
              <a:rPr lang="fr-FR" sz="3300" b="0" strike="noStrike" spc="-1" dirty="0">
                <a:solidFill>
                  <a:srgbClr val="000000"/>
                </a:solidFill>
                <a:latin typeface="Georgia"/>
                <a:ea typeface="DejaVu Sans"/>
              </a:rPr>
              <a:t> </a:t>
            </a:r>
            <a:r>
              <a:rPr lang="fr-FR" sz="3300" b="0" strike="noStrike" spc="-1" dirty="0" err="1">
                <a:solidFill>
                  <a:srgbClr val="000000"/>
                </a:solidFill>
                <a:latin typeface="Georgia"/>
                <a:ea typeface="DejaVu Sans"/>
              </a:rPr>
              <a:t>της</a:t>
            </a:r>
            <a:r>
              <a:rPr lang="fr-FR" sz="3300" b="0" strike="noStrike" spc="-1" dirty="0">
                <a:solidFill>
                  <a:srgbClr val="000000"/>
                </a:solidFill>
                <a:latin typeface="Georgia"/>
                <a:ea typeface="DejaVu Sans"/>
              </a:rPr>
              <a:t> </a:t>
            </a:r>
            <a:r>
              <a:rPr lang="fr-FR" sz="3300" b="0" strike="noStrike" spc="-1" dirty="0" err="1">
                <a:solidFill>
                  <a:srgbClr val="000000"/>
                </a:solidFill>
                <a:latin typeface="Georgia"/>
                <a:ea typeface="DejaVu Sans"/>
              </a:rPr>
              <a:t>ενι</a:t>
            </a:r>
            <a:r>
              <a:rPr lang="fr-FR" sz="3300" b="0" strike="noStrike" spc="-1" dirty="0">
                <a:solidFill>
                  <a:srgbClr val="000000"/>
                </a:solidFill>
                <a:latin typeface="Georgia"/>
                <a:ea typeface="DejaVu Sans"/>
              </a:rPr>
              <a:t>α</a:t>
            </a:r>
            <a:r>
              <a:rPr lang="fr-FR" sz="3300" b="0" strike="noStrike" spc="-1" dirty="0" err="1">
                <a:solidFill>
                  <a:srgbClr val="000000"/>
                </a:solidFill>
                <a:latin typeface="Georgia"/>
                <a:ea typeface="DejaVu Sans"/>
              </a:rPr>
              <a:t>ί</a:t>
            </a:r>
            <a:r>
              <a:rPr lang="fr-FR" sz="3300" b="0" strike="noStrike" spc="-1" dirty="0">
                <a:solidFill>
                  <a:srgbClr val="000000"/>
                </a:solidFill>
                <a:latin typeface="Georgia"/>
                <a:ea typeface="DejaVu Sans"/>
              </a:rPr>
              <a:t>α</a:t>
            </a:r>
            <a:r>
              <a:rPr lang="fr-FR" sz="3300" b="0" strike="noStrike" spc="-1" dirty="0" err="1">
                <a:solidFill>
                  <a:srgbClr val="000000"/>
                </a:solidFill>
                <a:latin typeface="Georgia"/>
                <a:ea typeface="DejaVu Sans"/>
              </a:rPr>
              <a:t>ς</a:t>
            </a:r>
            <a:r>
              <a:rPr lang="fr-FR" sz="3300" b="0" strike="noStrike" spc="-1" dirty="0">
                <a:solidFill>
                  <a:srgbClr val="000000"/>
                </a:solidFill>
                <a:latin typeface="Georgia"/>
                <a:ea typeface="DejaVu Sans"/>
              </a:rPr>
              <a:t> α</a:t>
            </a:r>
            <a:r>
              <a:rPr lang="fr-FR" sz="3300" b="0" strike="noStrike" spc="-1" dirty="0" err="1">
                <a:solidFill>
                  <a:srgbClr val="000000"/>
                </a:solidFill>
                <a:latin typeface="Georgia"/>
                <a:ea typeface="DejaVu Sans"/>
              </a:rPr>
              <a:t>γορά</a:t>
            </a:r>
            <a:r>
              <a:rPr lang="fr-FR" sz="3300" b="0" strike="noStrike" spc="-1" dirty="0">
                <a:solidFill>
                  <a:srgbClr val="000000"/>
                </a:solidFill>
                <a:latin typeface="Georgia"/>
                <a:ea typeface="DejaVu Sans"/>
              </a:rPr>
              <a:t> </a:t>
            </a:r>
            <a:r>
              <a:rPr lang="fr-FR" sz="3300" b="0" strike="noStrike" spc="-1" dirty="0" err="1">
                <a:solidFill>
                  <a:srgbClr val="000000"/>
                </a:solidFill>
                <a:latin typeface="Georgia"/>
                <a:ea typeface="DejaVu Sans"/>
              </a:rPr>
              <a:t>της</a:t>
            </a:r>
            <a:r>
              <a:rPr lang="fr-FR" sz="3300" b="0" strike="noStrike" spc="-1" dirty="0">
                <a:solidFill>
                  <a:srgbClr val="000000"/>
                </a:solidFill>
                <a:latin typeface="Georgia"/>
                <a:ea typeface="DejaVu Sans"/>
              </a:rPr>
              <a:t> ΕΕ, </a:t>
            </a:r>
            <a:r>
              <a:rPr lang="fr-FR" sz="3300" b="0" strike="noStrike" spc="-1" dirty="0" err="1">
                <a:solidFill>
                  <a:srgbClr val="000000"/>
                </a:solidFill>
                <a:latin typeface="Georgia"/>
                <a:ea typeface="DejaVu Sans"/>
              </a:rPr>
              <a:t>την</a:t>
            </a:r>
            <a:r>
              <a:rPr lang="fr-FR" sz="3300" b="0" strike="noStrike" spc="-1" dirty="0">
                <a:solidFill>
                  <a:srgbClr val="000000"/>
                </a:solidFill>
                <a:latin typeface="Georgia"/>
                <a:ea typeface="DejaVu Sans"/>
              </a:rPr>
              <a:t> απ</a:t>
            </a:r>
            <a:r>
              <a:rPr lang="fr-FR" sz="3300" b="0" strike="noStrike" spc="-1" dirty="0" err="1">
                <a:solidFill>
                  <a:srgbClr val="000000"/>
                </a:solidFill>
                <a:latin typeface="Georgia"/>
                <a:ea typeface="DejaVu Sans"/>
              </a:rPr>
              <a:t>ορρύθμιση</a:t>
            </a:r>
            <a:r>
              <a:rPr lang="fr-FR" sz="3300" b="0" strike="noStrike" spc="-1" dirty="0">
                <a:solidFill>
                  <a:srgbClr val="000000"/>
                </a:solidFill>
                <a:latin typeface="Georgia"/>
                <a:ea typeface="DejaVu Sans"/>
              </a:rPr>
              <a:t>, </a:t>
            </a:r>
            <a:r>
              <a:rPr lang="fr-FR" sz="3300" b="0" strike="noStrike" spc="-1" dirty="0" err="1">
                <a:solidFill>
                  <a:srgbClr val="000000"/>
                </a:solidFill>
                <a:latin typeface="Georgia"/>
                <a:ea typeface="DejaVu Sans"/>
              </a:rPr>
              <a:t>το</a:t>
            </a:r>
            <a:r>
              <a:rPr lang="fr-FR" sz="3300" b="0" strike="noStrike" spc="-1" dirty="0">
                <a:solidFill>
                  <a:srgbClr val="000000"/>
                </a:solidFill>
                <a:latin typeface="Georgia"/>
                <a:ea typeface="DejaVu Sans"/>
              </a:rPr>
              <a:t> </a:t>
            </a:r>
            <a:r>
              <a:rPr lang="fr-FR" sz="3300" b="0" strike="noStrike" spc="-1" dirty="0" err="1">
                <a:solidFill>
                  <a:srgbClr val="000000"/>
                </a:solidFill>
                <a:latin typeface="Georgia"/>
                <a:ea typeface="DejaVu Sans"/>
              </a:rPr>
              <a:t>ελεύθερο</a:t>
            </a:r>
            <a:r>
              <a:rPr lang="fr-FR" sz="3300" b="0" strike="noStrike" spc="-1" dirty="0">
                <a:solidFill>
                  <a:srgbClr val="000000"/>
                </a:solidFill>
                <a:latin typeface="Georgia"/>
                <a:ea typeface="DejaVu Sans"/>
              </a:rPr>
              <a:t> </a:t>
            </a:r>
            <a:r>
              <a:rPr lang="fr-FR" sz="3300" b="0" strike="noStrike" spc="-1" dirty="0" err="1">
                <a:solidFill>
                  <a:srgbClr val="000000"/>
                </a:solidFill>
                <a:latin typeface="Georgia"/>
                <a:ea typeface="DejaVu Sans"/>
              </a:rPr>
              <a:t>εμ</a:t>
            </a:r>
            <a:r>
              <a:rPr lang="fr-FR" sz="3300" b="0" strike="noStrike" spc="-1" dirty="0">
                <a:solidFill>
                  <a:srgbClr val="000000"/>
                </a:solidFill>
                <a:latin typeface="Georgia"/>
                <a:ea typeface="DejaVu Sans"/>
              </a:rPr>
              <a:t>π</a:t>
            </a:r>
            <a:r>
              <a:rPr lang="fr-FR" sz="3300" b="0" strike="noStrike" spc="-1" dirty="0" err="1">
                <a:solidFill>
                  <a:srgbClr val="000000"/>
                </a:solidFill>
                <a:latin typeface="Georgia"/>
                <a:ea typeface="DejaVu Sans"/>
              </a:rPr>
              <a:t>όριο</a:t>
            </a:r>
            <a:r>
              <a:rPr lang="fr-FR" sz="3300" b="0" strike="noStrike" spc="-1" dirty="0">
                <a:solidFill>
                  <a:srgbClr val="000000"/>
                </a:solidFill>
                <a:latin typeface="Georgia"/>
                <a:ea typeface="DejaVu Sans"/>
              </a:rPr>
              <a:t> </a:t>
            </a:r>
            <a:r>
              <a:rPr lang="fr-FR" sz="3300" b="0" strike="noStrike" spc="-1" dirty="0" err="1">
                <a:solidFill>
                  <a:srgbClr val="000000"/>
                </a:solidFill>
                <a:latin typeface="Georgia"/>
                <a:ea typeface="DejaVu Sans"/>
              </a:rPr>
              <a:t>κ</a:t>
            </a:r>
            <a:r>
              <a:rPr lang="fr-FR" sz="3300" b="0" strike="noStrike" spc="-1" dirty="0">
                <a:solidFill>
                  <a:srgbClr val="000000"/>
                </a:solidFill>
                <a:latin typeface="Georgia"/>
                <a:ea typeface="DejaVu Sans"/>
              </a:rPr>
              <a:t>α</a:t>
            </a:r>
            <a:r>
              <a:rPr lang="fr-FR" sz="3300" b="0" strike="noStrike" spc="-1" dirty="0" err="1">
                <a:solidFill>
                  <a:srgbClr val="000000"/>
                </a:solidFill>
                <a:latin typeface="Georgia"/>
                <a:ea typeface="DejaVu Sans"/>
              </a:rPr>
              <a:t>ι</a:t>
            </a:r>
            <a:r>
              <a:rPr lang="fr-FR" sz="3300" b="0" strike="noStrike" spc="-1" dirty="0">
                <a:solidFill>
                  <a:srgbClr val="000000"/>
                </a:solidFill>
                <a:latin typeface="Georgia"/>
                <a:ea typeface="DejaVu Sans"/>
              </a:rPr>
              <a:t> </a:t>
            </a:r>
            <a:r>
              <a:rPr lang="fr-FR" sz="3300" b="0" strike="noStrike" spc="-1" dirty="0" err="1">
                <a:solidFill>
                  <a:srgbClr val="000000"/>
                </a:solidFill>
                <a:latin typeface="Georgia"/>
                <a:ea typeface="DejaVu Sans"/>
              </a:rPr>
              <a:t>την</a:t>
            </a:r>
            <a:r>
              <a:rPr lang="fr-FR" sz="3300" b="0" strike="noStrike" spc="-1" dirty="0">
                <a:solidFill>
                  <a:srgbClr val="000000"/>
                </a:solidFill>
                <a:latin typeface="Georgia"/>
                <a:ea typeface="DejaVu Sans"/>
              </a:rPr>
              <a:t> α</a:t>
            </a:r>
            <a:r>
              <a:rPr lang="fr-FR" sz="3300" b="0" strike="noStrike" spc="-1" dirty="0" err="1">
                <a:solidFill>
                  <a:srgbClr val="000000"/>
                </a:solidFill>
                <a:latin typeface="Georgia"/>
                <a:ea typeface="DejaVu Sans"/>
              </a:rPr>
              <a:t>ντ</a:t>
            </a:r>
            <a:r>
              <a:rPr lang="fr-FR" sz="3300" b="0" strike="noStrike" spc="-1" dirty="0">
                <a:solidFill>
                  <a:srgbClr val="000000"/>
                </a:solidFill>
                <a:latin typeface="Georgia"/>
                <a:ea typeface="DejaVu Sans"/>
              </a:rPr>
              <a:t>α</a:t>
            </a:r>
            <a:r>
              <a:rPr lang="fr-FR" sz="3300" b="0" strike="noStrike" spc="-1" dirty="0" err="1">
                <a:solidFill>
                  <a:srgbClr val="000000"/>
                </a:solidFill>
                <a:latin typeface="Georgia"/>
                <a:ea typeface="DejaVu Sans"/>
              </a:rPr>
              <a:t>γωνιστικότητ</a:t>
            </a:r>
            <a:r>
              <a:rPr lang="fr-FR" sz="3300" b="0" strike="noStrike" spc="-1" dirty="0">
                <a:solidFill>
                  <a:srgbClr val="000000"/>
                </a:solidFill>
                <a:latin typeface="Georgia"/>
                <a:ea typeface="DejaVu Sans"/>
              </a:rPr>
              <a:t>α. </a:t>
            </a:r>
            <a:r>
              <a:rPr lang="fr-FR" sz="3300" b="0" strike="noStrike" spc="-1" dirty="0" err="1">
                <a:solidFill>
                  <a:srgbClr val="000000"/>
                </a:solidFill>
                <a:latin typeface="Georgia"/>
                <a:ea typeface="DejaVu Sans"/>
              </a:rPr>
              <a:t>Αυτά</a:t>
            </a:r>
            <a:r>
              <a:rPr lang="fr-FR" sz="3300" b="0" strike="noStrike" spc="-1" dirty="0">
                <a:solidFill>
                  <a:srgbClr val="000000"/>
                </a:solidFill>
                <a:latin typeface="Georgia"/>
                <a:ea typeface="DejaVu Sans"/>
              </a:rPr>
              <a:t> </a:t>
            </a:r>
            <a:r>
              <a:rPr lang="fr-FR" sz="3300" b="0" strike="noStrike" spc="-1" dirty="0" err="1">
                <a:solidFill>
                  <a:srgbClr val="000000"/>
                </a:solidFill>
                <a:latin typeface="Georgia"/>
                <a:ea typeface="DejaVu Sans"/>
              </a:rPr>
              <a:t>συχνά</a:t>
            </a:r>
            <a:r>
              <a:rPr lang="fr-FR" sz="3300" b="0" strike="noStrike" spc="-1" dirty="0">
                <a:solidFill>
                  <a:srgbClr val="333333"/>
                </a:solidFill>
                <a:latin typeface="Georgia"/>
                <a:ea typeface="DejaVu Sans"/>
              </a:rPr>
              <a:t> </a:t>
            </a:r>
            <a:r>
              <a:rPr lang="fr-FR" sz="3300" b="0" strike="noStrike" spc="-1" dirty="0" err="1">
                <a:solidFill>
                  <a:srgbClr val="000000"/>
                </a:solidFill>
                <a:latin typeface="Georgia"/>
                <a:ea typeface="DejaVu Sans"/>
              </a:rPr>
              <a:t>δι</a:t>
            </a:r>
            <a:r>
              <a:rPr lang="fr-FR" sz="3300" b="0" strike="noStrike" spc="-1" dirty="0">
                <a:solidFill>
                  <a:srgbClr val="000000"/>
                </a:solidFill>
                <a:latin typeface="Georgia"/>
                <a:ea typeface="DejaVu Sans"/>
              </a:rPr>
              <a:t>α</a:t>
            </a:r>
            <a:r>
              <a:rPr lang="fr-FR" sz="3300" b="0" strike="noStrike" spc="-1" dirty="0" err="1">
                <a:solidFill>
                  <a:srgbClr val="000000"/>
                </a:solidFill>
                <a:latin typeface="Georgia"/>
                <a:ea typeface="DejaVu Sans"/>
              </a:rPr>
              <a:t>ιωνίζοντ</a:t>
            </a:r>
            <a:r>
              <a:rPr lang="fr-FR" sz="3300" b="0" strike="noStrike" spc="-1" dirty="0">
                <a:solidFill>
                  <a:srgbClr val="000000"/>
                </a:solidFill>
                <a:latin typeface="Georgia"/>
                <a:ea typeface="DejaVu Sans"/>
              </a:rPr>
              <a:t>α</a:t>
            </a:r>
            <a:r>
              <a:rPr lang="fr-FR" sz="3300" b="0" strike="noStrike" spc="-1" dirty="0" err="1">
                <a:solidFill>
                  <a:srgbClr val="000000"/>
                </a:solidFill>
                <a:latin typeface="Georgia"/>
                <a:ea typeface="DejaVu Sans"/>
              </a:rPr>
              <a:t>ι</a:t>
            </a:r>
            <a:r>
              <a:rPr lang="fr-FR" sz="3300" b="0" strike="noStrike" spc="-1" dirty="0">
                <a:solidFill>
                  <a:srgbClr val="000000"/>
                </a:solidFill>
                <a:latin typeface="Georgia"/>
                <a:ea typeface="DejaVu Sans"/>
              </a:rPr>
              <a:t> </a:t>
            </a:r>
            <a:r>
              <a:rPr lang="fr-FR" sz="3300" b="0" strike="noStrike" spc="-1" dirty="0" err="1">
                <a:solidFill>
                  <a:srgbClr val="000000"/>
                </a:solidFill>
                <a:latin typeface="Georgia"/>
                <a:ea typeface="DejaVu Sans"/>
              </a:rPr>
              <a:t>μέσω</a:t>
            </a:r>
            <a:r>
              <a:rPr lang="fr-FR" sz="3300" b="0" strike="noStrike" spc="-1" dirty="0">
                <a:solidFill>
                  <a:srgbClr val="000000"/>
                </a:solidFill>
                <a:latin typeface="Georgia"/>
                <a:ea typeface="DejaVu Sans"/>
              </a:rPr>
              <a:t> </a:t>
            </a:r>
            <a:r>
              <a:rPr lang="fr-FR" sz="3300" b="0" strike="noStrike" spc="-1" dirty="0" err="1">
                <a:solidFill>
                  <a:srgbClr val="000000"/>
                </a:solidFill>
                <a:latin typeface="Georgia"/>
                <a:ea typeface="DejaVu Sans"/>
              </a:rPr>
              <a:t>ιδρυμάτων</a:t>
            </a:r>
            <a:r>
              <a:rPr lang="fr-FR" sz="3300" b="0" strike="noStrike" spc="-1" dirty="0">
                <a:solidFill>
                  <a:srgbClr val="000000"/>
                </a:solidFill>
                <a:latin typeface="Georgia"/>
                <a:ea typeface="DejaVu Sans"/>
              </a:rPr>
              <a:t> π</a:t>
            </a:r>
            <a:r>
              <a:rPr lang="fr-FR" sz="3300" b="0" strike="noStrike" spc="-1" dirty="0" err="1">
                <a:solidFill>
                  <a:srgbClr val="000000"/>
                </a:solidFill>
                <a:latin typeface="Georgia"/>
                <a:ea typeface="DejaVu Sans"/>
              </a:rPr>
              <a:t>ου</a:t>
            </a:r>
            <a:r>
              <a:rPr lang="fr-FR" sz="3300" b="0" strike="noStrike" spc="-1" dirty="0">
                <a:solidFill>
                  <a:srgbClr val="000000"/>
                </a:solidFill>
                <a:latin typeface="Georgia"/>
                <a:ea typeface="DejaVu Sans"/>
              </a:rPr>
              <a:t> </a:t>
            </a:r>
            <a:r>
              <a:rPr lang="fr-FR" sz="3300" b="0" strike="noStrike" spc="-1" dirty="0" err="1">
                <a:solidFill>
                  <a:srgbClr val="000000"/>
                </a:solidFill>
                <a:latin typeface="Georgia"/>
                <a:ea typeface="DejaVu Sans"/>
              </a:rPr>
              <a:t>χρημ</a:t>
            </a:r>
            <a:r>
              <a:rPr lang="fr-FR" sz="3300" b="0" strike="noStrike" spc="-1" dirty="0">
                <a:solidFill>
                  <a:srgbClr val="000000"/>
                </a:solidFill>
                <a:latin typeface="Georgia"/>
                <a:ea typeface="DejaVu Sans"/>
              </a:rPr>
              <a:t>α</a:t>
            </a:r>
            <a:r>
              <a:rPr lang="fr-FR" sz="3300" b="0" strike="noStrike" spc="-1" dirty="0" err="1">
                <a:solidFill>
                  <a:srgbClr val="000000"/>
                </a:solidFill>
                <a:latin typeface="Georgia"/>
                <a:ea typeface="DejaVu Sans"/>
              </a:rPr>
              <a:t>τοδοτούν</a:t>
            </a:r>
            <a:r>
              <a:rPr lang="fr-FR" sz="3300" b="0" strike="noStrike" spc="-1" dirty="0">
                <a:solidFill>
                  <a:srgbClr val="000000"/>
                </a:solidFill>
                <a:latin typeface="Georgia"/>
                <a:ea typeface="DejaVu Sans"/>
              </a:rPr>
              <a:t> </a:t>
            </a:r>
            <a:r>
              <a:rPr lang="fr-FR" sz="3300" b="0" strike="noStrike" spc="-1" dirty="0" err="1">
                <a:solidFill>
                  <a:srgbClr val="000000"/>
                </a:solidFill>
                <a:latin typeface="Georgia"/>
                <a:ea typeface="DejaVu Sans"/>
              </a:rPr>
              <a:t>οι</a:t>
            </a:r>
            <a:r>
              <a:rPr lang="fr-FR" sz="3300" b="0" strike="noStrike" spc="-1" dirty="0">
                <a:solidFill>
                  <a:srgbClr val="000000"/>
                </a:solidFill>
                <a:latin typeface="Georgia"/>
                <a:ea typeface="DejaVu Sans"/>
              </a:rPr>
              <a:t> </a:t>
            </a:r>
            <a:r>
              <a:rPr lang="fr-FR" sz="3300" b="0" strike="noStrike" spc="-1" dirty="0" err="1">
                <a:solidFill>
                  <a:srgbClr val="000000"/>
                </a:solidFill>
                <a:latin typeface="Georgia"/>
                <a:ea typeface="DejaVu Sans"/>
              </a:rPr>
              <a:t>ετ</a:t>
            </a:r>
            <a:r>
              <a:rPr lang="fr-FR" sz="3300" b="0" strike="noStrike" spc="-1" dirty="0">
                <a:solidFill>
                  <a:srgbClr val="000000"/>
                </a:solidFill>
                <a:latin typeface="Georgia"/>
                <a:ea typeface="DejaVu Sans"/>
              </a:rPr>
              <a:t>α</a:t>
            </a:r>
            <a:r>
              <a:rPr lang="fr-FR" sz="3300" b="0" strike="noStrike" spc="-1" dirty="0" err="1">
                <a:solidFill>
                  <a:srgbClr val="000000"/>
                </a:solidFill>
                <a:latin typeface="Georgia"/>
                <a:ea typeface="DejaVu Sans"/>
              </a:rPr>
              <a:t>ιρίες</a:t>
            </a:r>
            <a:r>
              <a:rPr lang="fr-FR" sz="3300" b="0" strike="noStrike" spc="-1" dirty="0">
                <a:solidFill>
                  <a:srgbClr val="000000"/>
                </a:solidFill>
                <a:latin typeface="Georgia"/>
                <a:ea typeface="DejaVu Sans"/>
              </a:rPr>
              <a:t> (</a:t>
            </a:r>
            <a:r>
              <a:rPr lang="fr-FR" sz="3300" b="0" strike="noStrike" spc="-1" dirty="0" err="1">
                <a:solidFill>
                  <a:srgbClr val="000000"/>
                </a:solidFill>
                <a:latin typeface="Georgia"/>
                <a:ea typeface="DejaVu Sans"/>
              </a:rPr>
              <a:t>corporate-funded</a:t>
            </a:r>
            <a:r>
              <a:rPr lang="fr-FR" sz="3300" b="0" strike="noStrike" spc="-1" dirty="0">
                <a:solidFill>
                  <a:srgbClr val="000000"/>
                </a:solidFill>
                <a:latin typeface="Georgia"/>
                <a:ea typeface="DejaVu Sans"/>
              </a:rPr>
              <a:t> </a:t>
            </a:r>
            <a:r>
              <a:rPr lang="fr-FR" sz="3300" b="0" strike="noStrike" spc="-1" dirty="0" err="1">
                <a:solidFill>
                  <a:srgbClr val="000000"/>
                </a:solidFill>
                <a:latin typeface="Georgia"/>
                <a:ea typeface="DejaVu Sans"/>
              </a:rPr>
              <a:t>think</a:t>
            </a:r>
            <a:r>
              <a:rPr lang="fr-FR" sz="3300" b="0" strike="noStrike" spc="-1" dirty="0">
                <a:solidFill>
                  <a:srgbClr val="000000"/>
                </a:solidFill>
                <a:latin typeface="Georgia"/>
                <a:ea typeface="DejaVu Sans"/>
              </a:rPr>
              <a:t> tanks).</a:t>
            </a:r>
            <a:endParaRPr lang="fr-FR" sz="3300" b="0" strike="noStrike" spc="-1" dirty="0">
              <a:latin typeface="Arial"/>
            </a:endParaRPr>
          </a:p>
          <a:p>
            <a:pPr>
              <a:lnSpc>
                <a:spcPct val="100000"/>
              </a:lnSpc>
              <a:spcBef>
                <a:spcPts val="300"/>
              </a:spcBef>
            </a:pPr>
            <a:endParaRPr lang="fr-FR" sz="3300" b="0" strike="noStrike" spc="-1" dirty="0">
              <a:latin typeface="Arial"/>
            </a:endParaRPr>
          </a:p>
          <a:p>
            <a:pPr>
              <a:lnSpc>
                <a:spcPct val="100000"/>
              </a:lnSpc>
              <a:spcBef>
                <a:spcPts val="300"/>
              </a:spcBef>
            </a:pPr>
            <a:endParaRPr lang="fr-FR" sz="3300" b="0" strike="noStrike" spc="-1" dirty="0">
              <a:latin typeface="Arial"/>
            </a:endParaRPr>
          </a:p>
        </p:txBody>
      </p:sp>
      <p:sp>
        <p:nvSpPr>
          <p:cNvPr id="117" name="CustomShape 3"/>
          <p:cNvSpPr/>
          <p:nvPr/>
        </p:nvSpPr>
        <p:spPr>
          <a:xfrm>
            <a:off x="10899720" y="2160"/>
            <a:ext cx="1015200" cy="3650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84385BBF-C34C-4959-A225-7BF165E49B8E}" type="slidenum">
              <a:rPr lang="fr-FR" sz="1800" b="0" strike="noStrike" spc="-1">
                <a:solidFill>
                  <a:srgbClr val="FFFFFF"/>
                </a:solidFill>
                <a:latin typeface="Georgia"/>
                <a:ea typeface="DejaVu Sans"/>
              </a:rPr>
              <a:t>17</a:t>
            </a:fld>
            <a:endParaRPr lang="fr-FR" sz="18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 name="CustomShape 1"/>
          <p:cNvSpPr/>
          <p:nvPr/>
        </p:nvSpPr>
        <p:spPr>
          <a:xfrm>
            <a:off x="376200" y="185040"/>
            <a:ext cx="10972080" cy="780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fontScale="55000" lnSpcReduction="20000"/>
          </a:bodyPr>
          <a:lstStyle/>
          <a:p>
            <a:pPr>
              <a:lnSpc>
                <a:spcPct val="100000"/>
              </a:lnSpc>
            </a:pPr>
            <a:r>
              <a:rPr lang="fr-FR" sz="4400" b="1" strike="noStrike" spc="-1">
                <a:solidFill>
                  <a:srgbClr val="000000"/>
                </a:solidFill>
                <a:latin typeface="Georgia"/>
                <a:ea typeface="DejaVu Sans"/>
              </a:rPr>
              <a:t>Νέος διακυβερνητισμός και lobbying </a:t>
            </a:r>
            <a:r>
              <a:rPr lang="fr-FR" sz="4400" b="0" strike="noStrike" spc="-1">
                <a:solidFill>
                  <a:srgbClr val="000000"/>
                </a:solidFill>
                <a:latin typeface="Georgia"/>
                <a:ea typeface="DejaVu Sans"/>
              </a:rPr>
              <a:t>στο Ευρωπαϊκό Συμβούλιο: η διατάραξη της θεμελιώδους θεσμικής ισορροπίας της ΕΕ</a:t>
            </a:r>
            <a:endParaRPr lang="fr-FR" sz="4400" b="0" strike="noStrike" spc="-1">
              <a:latin typeface="Arial"/>
            </a:endParaRPr>
          </a:p>
        </p:txBody>
      </p:sp>
      <p:sp>
        <p:nvSpPr>
          <p:cNvPr id="125" name="CustomShape 2"/>
          <p:cNvSpPr/>
          <p:nvPr/>
        </p:nvSpPr>
        <p:spPr>
          <a:xfrm>
            <a:off x="609480" y="1296000"/>
            <a:ext cx="10972080" cy="5277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a:lnSpc>
                <a:spcPct val="100000"/>
              </a:lnSpc>
              <a:spcBef>
                <a:spcPts val="300"/>
              </a:spcBef>
            </a:pPr>
            <a:r>
              <a:rPr lang="fr-FR" sz="2400" b="0" strike="noStrike" spc="-1" dirty="0" err="1">
                <a:solidFill>
                  <a:srgbClr val="000000"/>
                </a:solidFill>
                <a:latin typeface="Georgia"/>
                <a:ea typeface="DejaVu Sans"/>
              </a:rPr>
              <a:t>Η</a:t>
            </a:r>
            <a:r>
              <a:rPr lang="fr-FR" sz="2400" b="0" strike="noStrike" spc="-1" dirty="0">
                <a:solidFill>
                  <a:srgbClr val="000000"/>
                </a:solidFill>
                <a:latin typeface="Georgia"/>
                <a:ea typeface="DejaVu Sans"/>
              </a:rPr>
              <a:t> </a:t>
            </a:r>
            <a:r>
              <a:rPr lang="fr-FR" sz="2400" b="0" strike="noStrike" spc="-1" dirty="0" err="1">
                <a:solidFill>
                  <a:srgbClr val="000000"/>
                </a:solidFill>
                <a:latin typeface="Georgia"/>
                <a:ea typeface="DejaVu Sans"/>
              </a:rPr>
              <a:t>τάση</a:t>
            </a:r>
            <a:r>
              <a:rPr lang="fr-FR" sz="2400" b="0" strike="noStrike" spc="-1" dirty="0">
                <a:solidFill>
                  <a:srgbClr val="000000"/>
                </a:solidFill>
                <a:latin typeface="Georgia"/>
                <a:ea typeface="DejaVu Sans"/>
              </a:rPr>
              <a:t> </a:t>
            </a:r>
            <a:r>
              <a:rPr lang="fr-FR" sz="2400" b="0" strike="noStrike" spc="-1" dirty="0" err="1">
                <a:solidFill>
                  <a:srgbClr val="000000"/>
                </a:solidFill>
                <a:latin typeface="Georgia"/>
                <a:ea typeface="DejaVu Sans"/>
              </a:rPr>
              <a:t>ν</a:t>
            </a:r>
            <a:r>
              <a:rPr lang="fr-FR" sz="2400" b="0" strike="noStrike" spc="-1" dirty="0">
                <a:solidFill>
                  <a:srgbClr val="000000"/>
                </a:solidFill>
                <a:latin typeface="Georgia"/>
                <a:ea typeface="DejaVu Sans"/>
              </a:rPr>
              <a:t>α </a:t>
            </a:r>
            <a:r>
              <a:rPr lang="fr-FR" sz="2400" b="0" strike="noStrike" spc="-1" dirty="0" err="1">
                <a:solidFill>
                  <a:srgbClr val="000000"/>
                </a:solidFill>
                <a:latin typeface="Georgia"/>
                <a:ea typeface="DejaVu Sans"/>
              </a:rPr>
              <a:t>φτάνουν</a:t>
            </a:r>
            <a:r>
              <a:rPr lang="fr-FR" sz="2400" b="0" strike="noStrike" spc="-1" dirty="0">
                <a:solidFill>
                  <a:srgbClr val="000000"/>
                </a:solidFill>
                <a:latin typeface="Georgia"/>
                <a:ea typeface="DejaVu Sans"/>
              </a:rPr>
              <a:t> </a:t>
            </a:r>
            <a:r>
              <a:rPr lang="fr-FR" sz="2400" b="0" strike="noStrike" spc="-1" dirty="0" err="1">
                <a:solidFill>
                  <a:srgbClr val="000000"/>
                </a:solidFill>
                <a:latin typeface="Georgia"/>
                <a:ea typeface="DejaVu Sans"/>
              </a:rPr>
              <a:t>τ</a:t>
            </a:r>
            <a:r>
              <a:rPr lang="fr-FR" sz="2400" b="0" strike="noStrike" spc="-1" dirty="0">
                <a:solidFill>
                  <a:srgbClr val="000000"/>
                </a:solidFill>
                <a:latin typeface="Georgia"/>
                <a:ea typeface="DejaVu Sans"/>
              </a:rPr>
              <a:t>α </a:t>
            </a:r>
            <a:r>
              <a:rPr lang="fr-FR" sz="2400" b="0" strike="noStrike" spc="-1" dirty="0" err="1">
                <a:solidFill>
                  <a:srgbClr val="000000"/>
                </a:solidFill>
                <a:latin typeface="Georgia"/>
                <a:ea typeface="DejaVu Sans"/>
              </a:rPr>
              <a:t>ζητήμ</a:t>
            </a:r>
            <a:r>
              <a:rPr lang="fr-FR" sz="2400" b="0" strike="noStrike" spc="-1" dirty="0">
                <a:solidFill>
                  <a:srgbClr val="000000"/>
                </a:solidFill>
                <a:latin typeface="Georgia"/>
                <a:ea typeface="DejaVu Sans"/>
              </a:rPr>
              <a:t>α</a:t>
            </a:r>
            <a:r>
              <a:rPr lang="fr-FR" sz="2400" b="0" strike="noStrike" spc="-1" dirty="0" err="1">
                <a:solidFill>
                  <a:srgbClr val="000000"/>
                </a:solidFill>
                <a:latin typeface="Georgia"/>
                <a:ea typeface="DejaVu Sans"/>
              </a:rPr>
              <a:t>τ</a:t>
            </a:r>
            <a:r>
              <a:rPr lang="fr-FR" sz="2400" b="0" strike="noStrike" spc="-1" dirty="0">
                <a:solidFill>
                  <a:srgbClr val="000000"/>
                </a:solidFill>
                <a:latin typeface="Georgia"/>
                <a:ea typeface="DejaVu Sans"/>
              </a:rPr>
              <a:t>α «</a:t>
            </a:r>
            <a:r>
              <a:rPr lang="fr-FR" sz="2400" b="0" strike="noStrike" spc="-1" dirty="0" err="1">
                <a:solidFill>
                  <a:srgbClr val="000000"/>
                </a:solidFill>
                <a:latin typeface="Georgia"/>
                <a:ea typeface="DejaVu Sans"/>
              </a:rPr>
              <a:t>μέχρι</a:t>
            </a:r>
            <a:r>
              <a:rPr lang="fr-FR" sz="2400" b="0" strike="noStrike" spc="-1" dirty="0">
                <a:solidFill>
                  <a:srgbClr val="000000"/>
                </a:solidFill>
                <a:latin typeface="Georgia"/>
                <a:ea typeface="DejaVu Sans"/>
              </a:rPr>
              <a:t>» </a:t>
            </a:r>
            <a:r>
              <a:rPr lang="fr-FR" sz="2400" b="0" strike="noStrike" spc="-1" dirty="0" err="1">
                <a:solidFill>
                  <a:srgbClr val="000000"/>
                </a:solidFill>
                <a:latin typeface="Georgia"/>
                <a:ea typeface="DejaVu Sans"/>
              </a:rPr>
              <a:t>το</a:t>
            </a:r>
            <a:r>
              <a:rPr lang="fr-FR" sz="2400" b="0" strike="noStrike" spc="-1" dirty="0">
                <a:solidFill>
                  <a:srgbClr val="000000"/>
                </a:solidFill>
                <a:latin typeface="Georgia"/>
                <a:ea typeface="DejaVu Sans"/>
              </a:rPr>
              <a:t> </a:t>
            </a:r>
            <a:r>
              <a:rPr lang="fr-FR" sz="2400" b="0" strike="noStrike" spc="-1" dirty="0" err="1">
                <a:solidFill>
                  <a:srgbClr val="000000"/>
                </a:solidFill>
                <a:latin typeface="Georgia"/>
                <a:ea typeface="DejaVu Sans"/>
              </a:rPr>
              <a:t>ε</a:t>
            </a:r>
            <a:r>
              <a:rPr lang="fr-FR" sz="2400" b="0" strike="noStrike" spc="-1" dirty="0">
                <a:solidFill>
                  <a:srgbClr val="000000"/>
                </a:solidFill>
                <a:latin typeface="Georgia"/>
                <a:ea typeface="DejaVu Sans"/>
              </a:rPr>
              <a:t>π</a:t>
            </a:r>
            <a:r>
              <a:rPr lang="fr-FR" sz="2400" b="0" strike="noStrike" spc="-1" dirty="0" err="1">
                <a:solidFill>
                  <a:srgbClr val="000000"/>
                </a:solidFill>
                <a:latin typeface="Georgia"/>
                <a:ea typeface="DejaVu Sans"/>
              </a:rPr>
              <a:t>ί</a:t>
            </a:r>
            <a:r>
              <a:rPr lang="fr-FR" sz="2400" b="0" strike="noStrike" spc="-1" dirty="0">
                <a:solidFill>
                  <a:srgbClr val="000000"/>
                </a:solidFill>
                <a:latin typeface="Georgia"/>
                <a:ea typeface="DejaVu Sans"/>
              </a:rPr>
              <a:t>π</a:t>
            </a:r>
            <a:r>
              <a:rPr lang="fr-FR" sz="2400" b="0" strike="noStrike" spc="-1" dirty="0" err="1">
                <a:solidFill>
                  <a:srgbClr val="000000"/>
                </a:solidFill>
                <a:latin typeface="Georgia"/>
                <a:ea typeface="DejaVu Sans"/>
              </a:rPr>
              <a:t>εδο</a:t>
            </a:r>
            <a:r>
              <a:rPr lang="fr-FR" sz="2400" b="0" strike="noStrike" spc="-1" dirty="0">
                <a:solidFill>
                  <a:srgbClr val="000000"/>
                </a:solidFill>
                <a:latin typeface="Georgia"/>
                <a:ea typeface="DejaVu Sans"/>
              </a:rPr>
              <a:t> </a:t>
            </a:r>
            <a:r>
              <a:rPr lang="fr-FR" sz="2400" b="0" strike="noStrike" spc="-1" dirty="0" err="1">
                <a:solidFill>
                  <a:srgbClr val="000000"/>
                </a:solidFill>
                <a:latin typeface="Georgia"/>
                <a:ea typeface="DejaVu Sans"/>
              </a:rPr>
              <a:t>του</a:t>
            </a:r>
            <a:r>
              <a:rPr lang="fr-FR" sz="2400" b="0" strike="noStrike" spc="-1" dirty="0">
                <a:solidFill>
                  <a:srgbClr val="000000"/>
                </a:solidFill>
                <a:latin typeface="Georgia"/>
                <a:ea typeface="DejaVu Sans"/>
              </a:rPr>
              <a:t> </a:t>
            </a:r>
            <a:r>
              <a:rPr lang="fr-FR" sz="2400" b="0" strike="noStrike" spc="-1" dirty="0" err="1">
                <a:solidFill>
                  <a:srgbClr val="000000"/>
                </a:solidFill>
                <a:latin typeface="Georgia"/>
                <a:ea typeface="DejaVu Sans"/>
              </a:rPr>
              <a:t>Ευρω</a:t>
            </a:r>
            <a:r>
              <a:rPr lang="fr-FR" sz="2400" b="0" strike="noStrike" spc="-1" dirty="0">
                <a:solidFill>
                  <a:srgbClr val="000000"/>
                </a:solidFill>
                <a:latin typeface="Georgia"/>
                <a:ea typeface="DejaVu Sans"/>
              </a:rPr>
              <a:t>πα</a:t>
            </a:r>
            <a:r>
              <a:rPr lang="fr-FR" sz="2400" b="0" strike="noStrike" spc="-1" dirty="0" err="1">
                <a:solidFill>
                  <a:srgbClr val="000000"/>
                </a:solidFill>
                <a:latin typeface="Georgia"/>
                <a:ea typeface="DejaVu Sans"/>
              </a:rPr>
              <a:t>ϊκού</a:t>
            </a:r>
            <a:r>
              <a:rPr lang="fr-FR" sz="2400" b="0" strike="noStrike" spc="-1" dirty="0">
                <a:solidFill>
                  <a:srgbClr val="000000"/>
                </a:solidFill>
                <a:latin typeface="Georgia"/>
                <a:ea typeface="DejaVu Sans"/>
              </a:rPr>
              <a:t> </a:t>
            </a:r>
            <a:r>
              <a:rPr lang="fr-FR" sz="2400" b="0" strike="noStrike" spc="-1" dirty="0" err="1">
                <a:solidFill>
                  <a:srgbClr val="000000"/>
                </a:solidFill>
                <a:latin typeface="Georgia"/>
                <a:ea typeface="DejaVu Sans"/>
              </a:rPr>
              <a:t>Συμ</a:t>
            </a:r>
            <a:r>
              <a:rPr lang="fr-FR" sz="2400" b="0" strike="noStrike" spc="-1" dirty="0">
                <a:solidFill>
                  <a:srgbClr val="000000"/>
                </a:solidFill>
                <a:latin typeface="Georgia"/>
                <a:ea typeface="DejaVu Sans"/>
              </a:rPr>
              <a:t>β</a:t>
            </a:r>
            <a:r>
              <a:rPr lang="fr-FR" sz="2400" b="0" strike="noStrike" spc="-1" dirty="0" err="1">
                <a:solidFill>
                  <a:srgbClr val="000000"/>
                </a:solidFill>
                <a:latin typeface="Georgia"/>
                <a:ea typeface="DejaVu Sans"/>
              </a:rPr>
              <a:t>ουλίου</a:t>
            </a:r>
            <a:r>
              <a:rPr lang="fr-FR" sz="2400" b="0" strike="noStrike" spc="-1" dirty="0">
                <a:solidFill>
                  <a:srgbClr val="000000"/>
                </a:solidFill>
                <a:latin typeface="Georgia"/>
                <a:ea typeface="DejaVu Sans"/>
              </a:rPr>
              <a:t>:</a:t>
            </a:r>
            <a:endParaRPr lang="el-GR" sz="2400" b="0" strike="noStrike" spc="-1" dirty="0">
              <a:solidFill>
                <a:srgbClr val="000000"/>
              </a:solidFill>
              <a:latin typeface="Georgia"/>
              <a:ea typeface="DejaVu Sans"/>
            </a:endParaRPr>
          </a:p>
          <a:p>
            <a:pPr>
              <a:lnSpc>
                <a:spcPct val="100000"/>
              </a:lnSpc>
              <a:spcBef>
                <a:spcPts val="300"/>
              </a:spcBef>
            </a:pPr>
            <a:br>
              <a:rPr dirty="0"/>
            </a:br>
            <a:r>
              <a:rPr lang="fr-FR" sz="2400" b="0" strike="noStrike" spc="-1" dirty="0">
                <a:solidFill>
                  <a:srgbClr val="000000"/>
                </a:solidFill>
                <a:latin typeface="Georgia"/>
                <a:ea typeface="DejaVu Sans"/>
              </a:rPr>
              <a:t>1) </a:t>
            </a:r>
            <a:r>
              <a:rPr lang="fr-FR" sz="2400" b="0" strike="noStrike" spc="-1" dirty="0" err="1">
                <a:solidFill>
                  <a:srgbClr val="000000"/>
                </a:solidFill>
                <a:latin typeface="Georgia"/>
                <a:ea typeface="DejaVu Sans"/>
              </a:rPr>
              <a:t>Τ</a:t>
            </a:r>
            <a:r>
              <a:rPr lang="fr-FR" sz="2400" b="0" strike="noStrike" spc="-1" dirty="0">
                <a:solidFill>
                  <a:srgbClr val="000000"/>
                </a:solidFill>
                <a:latin typeface="Georgia"/>
                <a:ea typeface="DejaVu Sans"/>
              </a:rPr>
              <a:t>α </a:t>
            </a:r>
            <a:r>
              <a:rPr lang="fr-FR" sz="2400" b="0" strike="noStrike" spc="-1" dirty="0" err="1">
                <a:solidFill>
                  <a:srgbClr val="000000"/>
                </a:solidFill>
                <a:latin typeface="Georgia"/>
                <a:ea typeface="DejaVu Sans"/>
              </a:rPr>
              <a:t>συμ</a:t>
            </a:r>
            <a:r>
              <a:rPr lang="fr-FR" sz="2400" b="0" strike="noStrike" spc="-1" dirty="0">
                <a:solidFill>
                  <a:srgbClr val="000000"/>
                </a:solidFill>
                <a:latin typeface="Georgia"/>
                <a:ea typeface="DejaVu Sans"/>
              </a:rPr>
              <a:t>π</a:t>
            </a:r>
            <a:r>
              <a:rPr lang="fr-FR" sz="2400" b="0" strike="noStrike" spc="-1" dirty="0" err="1">
                <a:solidFill>
                  <a:srgbClr val="000000"/>
                </a:solidFill>
                <a:latin typeface="Georgia"/>
                <a:ea typeface="DejaVu Sans"/>
              </a:rPr>
              <a:t>εράσμ</a:t>
            </a:r>
            <a:r>
              <a:rPr lang="fr-FR" sz="2400" b="0" strike="noStrike" spc="-1" dirty="0">
                <a:solidFill>
                  <a:srgbClr val="000000"/>
                </a:solidFill>
                <a:latin typeface="Georgia"/>
                <a:ea typeface="DejaVu Sans"/>
              </a:rPr>
              <a:t>α</a:t>
            </a:r>
            <a:r>
              <a:rPr lang="fr-FR" sz="2400" b="0" strike="noStrike" spc="-1" dirty="0" err="1">
                <a:solidFill>
                  <a:srgbClr val="000000"/>
                </a:solidFill>
                <a:latin typeface="Georgia"/>
                <a:ea typeface="DejaVu Sans"/>
              </a:rPr>
              <a:t>τ</a:t>
            </a:r>
            <a:r>
              <a:rPr lang="fr-FR" sz="2400" b="0" strike="noStrike" spc="-1" dirty="0">
                <a:solidFill>
                  <a:srgbClr val="000000"/>
                </a:solidFill>
                <a:latin typeface="Georgia"/>
                <a:ea typeface="DejaVu Sans"/>
              </a:rPr>
              <a:t>α </a:t>
            </a:r>
            <a:r>
              <a:rPr lang="fr-FR" sz="2400" b="0" strike="noStrike" spc="-1" dirty="0" err="1">
                <a:solidFill>
                  <a:srgbClr val="000000"/>
                </a:solidFill>
                <a:latin typeface="Georgia"/>
                <a:ea typeface="DejaVu Sans"/>
              </a:rPr>
              <a:t>του</a:t>
            </a:r>
            <a:r>
              <a:rPr lang="fr-FR" sz="2400" b="0" strike="noStrike" spc="-1" dirty="0">
                <a:solidFill>
                  <a:srgbClr val="000000"/>
                </a:solidFill>
                <a:latin typeface="Georgia"/>
                <a:ea typeface="DejaVu Sans"/>
              </a:rPr>
              <a:t> </a:t>
            </a:r>
            <a:r>
              <a:rPr lang="fr-FR" sz="2400" b="0" strike="noStrike" spc="-1" dirty="0" err="1">
                <a:solidFill>
                  <a:srgbClr val="000000"/>
                </a:solidFill>
                <a:latin typeface="Georgia"/>
                <a:ea typeface="DejaVu Sans"/>
              </a:rPr>
              <a:t>Ευρω</a:t>
            </a:r>
            <a:r>
              <a:rPr lang="fr-FR" sz="2400" b="0" strike="noStrike" spc="-1" dirty="0">
                <a:solidFill>
                  <a:srgbClr val="000000"/>
                </a:solidFill>
                <a:latin typeface="Georgia"/>
                <a:ea typeface="DejaVu Sans"/>
              </a:rPr>
              <a:t>πα</a:t>
            </a:r>
            <a:r>
              <a:rPr lang="fr-FR" sz="2400" b="0" strike="noStrike" spc="-1" dirty="0" err="1">
                <a:solidFill>
                  <a:srgbClr val="000000"/>
                </a:solidFill>
                <a:latin typeface="Georgia"/>
                <a:ea typeface="DejaVu Sans"/>
              </a:rPr>
              <a:t>ϊκού</a:t>
            </a:r>
            <a:r>
              <a:rPr lang="fr-FR" sz="2400" b="0" strike="noStrike" spc="-1" dirty="0">
                <a:solidFill>
                  <a:srgbClr val="000000"/>
                </a:solidFill>
                <a:latin typeface="Georgia"/>
                <a:ea typeface="DejaVu Sans"/>
              </a:rPr>
              <a:t> </a:t>
            </a:r>
            <a:r>
              <a:rPr lang="fr-FR" sz="2400" b="0" strike="noStrike" spc="-1" dirty="0" err="1">
                <a:solidFill>
                  <a:srgbClr val="000000"/>
                </a:solidFill>
                <a:latin typeface="Georgia"/>
                <a:ea typeface="DejaVu Sans"/>
              </a:rPr>
              <a:t>Συμ</a:t>
            </a:r>
            <a:r>
              <a:rPr lang="fr-FR" sz="2400" b="0" strike="noStrike" spc="-1" dirty="0">
                <a:solidFill>
                  <a:srgbClr val="000000"/>
                </a:solidFill>
                <a:latin typeface="Georgia"/>
                <a:ea typeface="DejaVu Sans"/>
              </a:rPr>
              <a:t>β</a:t>
            </a:r>
            <a:r>
              <a:rPr lang="fr-FR" sz="2400" b="0" strike="noStrike" spc="-1" dirty="0" err="1">
                <a:solidFill>
                  <a:srgbClr val="000000"/>
                </a:solidFill>
                <a:latin typeface="Georgia"/>
                <a:ea typeface="DejaVu Sans"/>
              </a:rPr>
              <a:t>ουλίου</a:t>
            </a:r>
            <a:r>
              <a:rPr lang="fr-FR" sz="2400" b="0" strike="noStrike" spc="-1" dirty="0">
                <a:solidFill>
                  <a:srgbClr val="000000"/>
                </a:solidFill>
                <a:latin typeface="Georgia"/>
                <a:ea typeface="DejaVu Sans"/>
              </a:rPr>
              <a:t> </a:t>
            </a:r>
            <a:r>
              <a:rPr lang="fr-FR" sz="2400" b="0" strike="noStrike" spc="-1" dirty="0" err="1">
                <a:solidFill>
                  <a:srgbClr val="000000"/>
                </a:solidFill>
                <a:latin typeface="Georgia"/>
                <a:ea typeface="DejaVu Sans"/>
              </a:rPr>
              <a:t>μ</a:t>
            </a:r>
            <a:r>
              <a:rPr lang="fr-FR" sz="2400" b="0" strike="noStrike" spc="-1" dirty="0">
                <a:solidFill>
                  <a:srgbClr val="000000"/>
                </a:solidFill>
                <a:latin typeface="Georgia"/>
                <a:ea typeface="DejaVu Sans"/>
              </a:rPr>
              <a:t>π</a:t>
            </a:r>
            <a:r>
              <a:rPr lang="fr-FR" sz="2400" b="0" strike="noStrike" spc="-1" dirty="0" err="1">
                <a:solidFill>
                  <a:srgbClr val="000000"/>
                </a:solidFill>
                <a:latin typeface="Georgia"/>
                <a:ea typeface="DejaVu Sans"/>
              </a:rPr>
              <a:t>ορεί</a:t>
            </a:r>
            <a:r>
              <a:rPr lang="fr-FR" sz="2400" b="0" strike="noStrike" spc="-1" dirty="0">
                <a:solidFill>
                  <a:srgbClr val="000000"/>
                </a:solidFill>
                <a:latin typeface="Georgia"/>
                <a:ea typeface="DejaVu Sans"/>
              </a:rPr>
              <a:t> </a:t>
            </a:r>
            <a:r>
              <a:rPr lang="fr-FR" sz="2400" b="0" strike="noStrike" spc="-1" dirty="0" err="1">
                <a:solidFill>
                  <a:srgbClr val="000000"/>
                </a:solidFill>
                <a:latin typeface="Georgia"/>
                <a:ea typeface="DejaVu Sans"/>
              </a:rPr>
              <a:t>ν</a:t>
            </a:r>
            <a:r>
              <a:rPr lang="fr-FR" sz="2400" b="0" strike="noStrike" spc="-1" dirty="0">
                <a:solidFill>
                  <a:srgbClr val="000000"/>
                </a:solidFill>
                <a:latin typeface="Georgia"/>
                <a:ea typeface="DejaVu Sans"/>
              </a:rPr>
              <a:t>α </a:t>
            </a:r>
            <a:r>
              <a:rPr lang="fr-FR" sz="2400" b="0" strike="noStrike" spc="-1" dirty="0" err="1">
                <a:solidFill>
                  <a:srgbClr val="000000"/>
                </a:solidFill>
                <a:latin typeface="Georgia"/>
                <a:ea typeface="DejaVu Sans"/>
              </a:rPr>
              <a:t>είν</a:t>
            </a:r>
            <a:r>
              <a:rPr lang="fr-FR" sz="2400" b="0" strike="noStrike" spc="-1" dirty="0">
                <a:solidFill>
                  <a:srgbClr val="000000"/>
                </a:solidFill>
                <a:latin typeface="Georgia"/>
                <a:ea typeface="DejaVu Sans"/>
              </a:rPr>
              <a:t>α</a:t>
            </a:r>
            <a:r>
              <a:rPr lang="fr-FR" sz="2400" b="0" strike="noStrike" spc="-1" dirty="0" err="1">
                <a:solidFill>
                  <a:srgbClr val="000000"/>
                </a:solidFill>
                <a:latin typeface="Georgia"/>
                <a:ea typeface="DejaVu Sans"/>
              </a:rPr>
              <a:t>ι</a:t>
            </a:r>
            <a:r>
              <a:rPr lang="fr-FR" sz="2400" b="0" strike="noStrike" spc="-1" dirty="0">
                <a:solidFill>
                  <a:srgbClr val="000000"/>
                </a:solidFill>
                <a:latin typeface="Georgia"/>
                <a:ea typeface="DejaVu Sans"/>
              </a:rPr>
              <a:t> </a:t>
            </a:r>
            <a:r>
              <a:rPr lang="fr-FR" sz="2400" b="0" strike="noStrike" spc="-1" dirty="0" err="1">
                <a:solidFill>
                  <a:srgbClr val="000000"/>
                </a:solidFill>
                <a:latin typeface="Georgia"/>
                <a:ea typeface="DejaVu Sans"/>
              </a:rPr>
              <a:t>τόσο</a:t>
            </a:r>
            <a:r>
              <a:rPr lang="fr-FR" sz="2400" b="0" strike="noStrike" spc="-1" dirty="0">
                <a:solidFill>
                  <a:srgbClr val="000000"/>
                </a:solidFill>
                <a:latin typeface="Georgia"/>
                <a:ea typeface="DejaVu Sans"/>
              </a:rPr>
              <a:t> </a:t>
            </a:r>
            <a:r>
              <a:rPr lang="fr-FR" sz="2400" b="0" strike="noStrike" spc="-1" dirty="0" err="1">
                <a:solidFill>
                  <a:srgbClr val="000000"/>
                </a:solidFill>
                <a:latin typeface="Georgia"/>
                <a:ea typeface="DejaVu Sans"/>
              </a:rPr>
              <a:t>συγκεκριμέν</a:t>
            </a:r>
            <a:r>
              <a:rPr lang="fr-FR" sz="2400" b="0" strike="noStrike" spc="-1" dirty="0">
                <a:solidFill>
                  <a:srgbClr val="000000"/>
                </a:solidFill>
                <a:latin typeface="Georgia"/>
                <a:ea typeface="DejaVu Sans"/>
              </a:rPr>
              <a:t>α π</a:t>
            </a:r>
            <a:r>
              <a:rPr lang="fr-FR" sz="2400" b="0" strike="noStrike" spc="-1" dirty="0" err="1">
                <a:solidFill>
                  <a:srgbClr val="000000"/>
                </a:solidFill>
                <a:latin typeface="Georgia"/>
                <a:ea typeface="DejaVu Sans"/>
              </a:rPr>
              <a:t>ου</a:t>
            </a:r>
            <a:r>
              <a:rPr lang="fr-FR" sz="2400" b="0" strike="noStrike" spc="-1" dirty="0">
                <a:solidFill>
                  <a:srgbClr val="000000"/>
                </a:solidFill>
                <a:latin typeface="Georgia"/>
                <a:ea typeface="DejaVu Sans"/>
              </a:rPr>
              <a:t> </a:t>
            </a:r>
            <a:r>
              <a:rPr lang="fr-FR" sz="2400" b="0" strike="noStrike" spc="-1" dirty="0" err="1">
                <a:solidFill>
                  <a:srgbClr val="000000"/>
                </a:solidFill>
                <a:latin typeface="Georgia"/>
                <a:ea typeface="DejaVu Sans"/>
              </a:rPr>
              <a:t>ν</a:t>
            </a:r>
            <a:r>
              <a:rPr lang="fr-FR" sz="2400" b="0" strike="noStrike" spc="-1" dirty="0">
                <a:solidFill>
                  <a:srgbClr val="000000"/>
                </a:solidFill>
                <a:latin typeface="Georgia"/>
                <a:ea typeface="DejaVu Sans"/>
              </a:rPr>
              <a:t>α π</a:t>
            </a:r>
            <a:r>
              <a:rPr lang="fr-FR" sz="2400" b="0" strike="noStrike" spc="-1" dirty="0" err="1">
                <a:solidFill>
                  <a:srgbClr val="000000"/>
                </a:solidFill>
                <a:latin typeface="Georgia"/>
                <a:ea typeface="DejaVu Sans"/>
              </a:rPr>
              <a:t>ροδικάζουν</a:t>
            </a:r>
            <a:r>
              <a:rPr lang="fr-FR" sz="2400" b="0" strike="noStrike" spc="-1" dirty="0">
                <a:solidFill>
                  <a:srgbClr val="000000"/>
                </a:solidFill>
                <a:latin typeface="Georgia"/>
                <a:ea typeface="DejaVu Sans"/>
              </a:rPr>
              <a:t> </a:t>
            </a:r>
            <a:r>
              <a:rPr lang="fr-FR" sz="2400" b="0" strike="noStrike" spc="-1" dirty="0" err="1">
                <a:solidFill>
                  <a:srgbClr val="000000"/>
                </a:solidFill>
                <a:latin typeface="Georgia"/>
                <a:ea typeface="DejaVu Sans"/>
              </a:rPr>
              <a:t>το</a:t>
            </a:r>
            <a:r>
              <a:rPr lang="fr-FR" sz="2400" b="0" strike="noStrike" spc="-1" dirty="0">
                <a:solidFill>
                  <a:srgbClr val="000000"/>
                </a:solidFill>
                <a:latin typeface="Georgia"/>
                <a:ea typeface="DejaVu Sans"/>
              </a:rPr>
              <a:t> απ</a:t>
            </a:r>
            <a:r>
              <a:rPr lang="fr-FR" sz="2400" b="0" strike="noStrike" spc="-1" dirty="0" err="1">
                <a:solidFill>
                  <a:srgbClr val="000000"/>
                </a:solidFill>
                <a:latin typeface="Georgia"/>
                <a:ea typeface="DejaVu Sans"/>
              </a:rPr>
              <a:t>οτέλεσμ</a:t>
            </a:r>
            <a:r>
              <a:rPr lang="fr-FR" sz="2400" b="0" strike="noStrike" spc="-1" dirty="0">
                <a:solidFill>
                  <a:srgbClr val="000000"/>
                </a:solidFill>
                <a:latin typeface="Georgia"/>
                <a:ea typeface="DejaVu Sans"/>
              </a:rPr>
              <a:t>α </a:t>
            </a:r>
            <a:r>
              <a:rPr lang="fr-FR" sz="2400" b="0" strike="noStrike" spc="-1" dirty="0" err="1">
                <a:solidFill>
                  <a:srgbClr val="000000"/>
                </a:solidFill>
                <a:latin typeface="Georgia"/>
                <a:ea typeface="DejaVu Sans"/>
              </a:rPr>
              <a:t>της</a:t>
            </a:r>
            <a:r>
              <a:rPr lang="fr-FR" sz="2400" b="0" strike="noStrike" spc="-1" dirty="0">
                <a:solidFill>
                  <a:srgbClr val="000000"/>
                </a:solidFill>
                <a:latin typeface="Georgia"/>
                <a:ea typeface="DejaVu Sans"/>
              </a:rPr>
              <a:t> </a:t>
            </a:r>
            <a:r>
              <a:rPr lang="fr-FR" sz="2400" b="0" strike="noStrike" spc="-1" dirty="0" err="1">
                <a:solidFill>
                  <a:srgbClr val="000000"/>
                </a:solidFill>
                <a:latin typeface="Georgia"/>
                <a:ea typeface="DejaVu Sans"/>
              </a:rPr>
              <a:t>νομοθετικής</a:t>
            </a:r>
            <a:r>
              <a:rPr lang="fr-FR" sz="2400" b="0" strike="noStrike" spc="-1" dirty="0">
                <a:solidFill>
                  <a:srgbClr val="000000"/>
                </a:solidFill>
                <a:latin typeface="Georgia"/>
                <a:ea typeface="DejaVu Sans"/>
              </a:rPr>
              <a:t> </a:t>
            </a:r>
            <a:r>
              <a:rPr lang="fr-FR" sz="2400" b="0" strike="noStrike" spc="-1" dirty="0" err="1">
                <a:solidFill>
                  <a:srgbClr val="000000"/>
                </a:solidFill>
                <a:latin typeface="Georgia"/>
                <a:ea typeface="DejaVu Sans"/>
              </a:rPr>
              <a:t>δι</a:t>
            </a:r>
            <a:r>
              <a:rPr lang="fr-FR" sz="2400" b="0" strike="noStrike" spc="-1" dirty="0">
                <a:solidFill>
                  <a:srgbClr val="000000"/>
                </a:solidFill>
                <a:latin typeface="Georgia"/>
                <a:ea typeface="DejaVu Sans"/>
              </a:rPr>
              <a:t>α</a:t>
            </a:r>
            <a:r>
              <a:rPr lang="fr-FR" sz="2400" b="0" strike="noStrike" spc="-1" dirty="0" err="1">
                <a:solidFill>
                  <a:srgbClr val="000000"/>
                </a:solidFill>
                <a:latin typeface="Georgia"/>
                <a:ea typeface="DejaVu Sans"/>
              </a:rPr>
              <a:t>δικ</a:t>
            </a:r>
            <a:r>
              <a:rPr lang="fr-FR" sz="2400" b="0" strike="noStrike" spc="-1" dirty="0">
                <a:solidFill>
                  <a:srgbClr val="000000"/>
                </a:solidFill>
                <a:latin typeface="Georgia"/>
                <a:ea typeface="DejaVu Sans"/>
              </a:rPr>
              <a:t>α</a:t>
            </a:r>
            <a:r>
              <a:rPr lang="fr-FR" sz="2400" b="0" strike="noStrike" spc="-1" dirty="0" err="1">
                <a:solidFill>
                  <a:srgbClr val="000000"/>
                </a:solidFill>
                <a:latin typeface="Georgia"/>
                <a:ea typeface="DejaVu Sans"/>
              </a:rPr>
              <a:t>σί</a:t>
            </a:r>
            <a:r>
              <a:rPr lang="fr-FR" sz="2400" b="0" strike="noStrike" spc="-1" dirty="0">
                <a:solidFill>
                  <a:srgbClr val="000000"/>
                </a:solidFill>
                <a:latin typeface="Georgia"/>
                <a:ea typeface="DejaVu Sans"/>
              </a:rPr>
              <a:t>α</a:t>
            </a:r>
            <a:r>
              <a:rPr lang="fr-FR" sz="2400" b="0" strike="noStrike" spc="-1" dirty="0" err="1">
                <a:solidFill>
                  <a:srgbClr val="000000"/>
                </a:solidFill>
                <a:latin typeface="Georgia"/>
                <a:ea typeface="DejaVu Sans"/>
              </a:rPr>
              <a:t>ς</a:t>
            </a:r>
            <a:r>
              <a:rPr lang="fr-FR" sz="2400" b="0" strike="noStrike" spc="-1" dirty="0">
                <a:solidFill>
                  <a:srgbClr val="000000"/>
                </a:solidFill>
                <a:latin typeface="Georgia"/>
                <a:ea typeface="DejaVu Sans"/>
              </a:rPr>
              <a:t> </a:t>
            </a:r>
            <a:r>
              <a:rPr lang="fr-FR" sz="2400" b="0" strike="noStrike" spc="-1" dirty="0" err="1">
                <a:solidFill>
                  <a:srgbClr val="000000"/>
                </a:solidFill>
                <a:latin typeface="Georgia"/>
                <a:ea typeface="DejaVu Sans"/>
              </a:rPr>
              <a:t>κ</a:t>
            </a:r>
            <a:r>
              <a:rPr lang="fr-FR" sz="2400" b="0" strike="noStrike" spc="-1" dirty="0">
                <a:solidFill>
                  <a:srgbClr val="000000"/>
                </a:solidFill>
                <a:latin typeface="Georgia"/>
                <a:ea typeface="DejaVu Sans"/>
              </a:rPr>
              <a:t>α</a:t>
            </a:r>
            <a:r>
              <a:rPr lang="fr-FR" sz="2400" b="0" strike="noStrike" spc="-1" dirty="0" err="1">
                <a:solidFill>
                  <a:srgbClr val="000000"/>
                </a:solidFill>
                <a:latin typeface="Georgia"/>
                <a:ea typeface="DejaVu Sans"/>
              </a:rPr>
              <a:t>ι</a:t>
            </a:r>
            <a:r>
              <a:rPr lang="fr-FR" sz="2400" b="0" strike="noStrike" spc="-1" dirty="0">
                <a:solidFill>
                  <a:srgbClr val="000000"/>
                </a:solidFill>
                <a:latin typeface="Georgia"/>
                <a:ea typeface="DejaVu Sans"/>
              </a:rPr>
              <a:t> </a:t>
            </a:r>
            <a:r>
              <a:rPr lang="fr-FR" sz="2400" b="1" strike="noStrike" spc="-1" dirty="0" err="1">
                <a:solidFill>
                  <a:srgbClr val="000000"/>
                </a:solidFill>
                <a:latin typeface="Georgia"/>
                <a:ea typeface="DejaVu Sans"/>
              </a:rPr>
              <a:t>ν</a:t>
            </a:r>
            <a:r>
              <a:rPr lang="fr-FR" sz="2400" b="1" strike="noStrike" spc="-1" dirty="0">
                <a:solidFill>
                  <a:srgbClr val="000000"/>
                </a:solidFill>
                <a:latin typeface="Georgia"/>
                <a:ea typeface="DejaVu Sans"/>
              </a:rPr>
              <a:t>α </a:t>
            </a:r>
            <a:r>
              <a:rPr lang="fr-FR" sz="2400" b="1" strike="noStrike" spc="-1" dirty="0" err="1">
                <a:solidFill>
                  <a:srgbClr val="000000"/>
                </a:solidFill>
                <a:latin typeface="Georgia"/>
                <a:ea typeface="DejaVu Sans"/>
              </a:rPr>
              <a:t>εμ</a:t>
            </a:r>
            <a:r>
              <a:rPr lang="fr-FR" sz="2400" b="1" strike="noStrike" spc="-1" dirty="0">
                <a:solidFill>
                  <a:srgbClr val="000000"/>
                </a:solidFill>
                <a:latin typeface="Georgia"/>
                <a:ea typeface="DejaVu Sans"/>
              </a:rPr>
              <a:t>π</a:t>
            </a:r>
            <a:r>
              <a:rPr lang="fr-FR" sz="2400" b="1" strike="noStrike" spc="-1" dirty="0" err="1">
                <a:solidFill>
                  <a:srgbClr val="000000"/>
                </a:solidFill>
                <a:latin typeface="Georgia"/>
                <a:ea typeface="DejaVu Sans"/>
              </a:rPr>
              <a:t>οδίζουν</a:t>
            </a:r>
            <a:r>
              <a:rPr lang="fr-FR" sz="2400" b="1" strike="noStrike" spc="-1" dirty="0">
                <a:solidFill>
                  <a:srgbClr val="000000"/>
                </a:solidFill>
                <a:latin typeface="Georgia"/>
                <a:ea typeface="DejaVu Sans"/>
              </a:rPr>
              <a:t> </a:t>
            </a:r>
            <a:r>
              <a:rPr lang="fr-FR" sz="2400" b="1" strike="noStrike" spc="-1" dirty="0" err="1">
                <a:solidFill>
                  <a:srgbClr val="000000"/>
                </a:solidFill>
                <a:latin typeface="Georgia"/>
                <a:ea typeface="DejaVu Sans"/>
              </a:rPr>
              <a:t>τους</a:t>
            </a:r>
            <a:r>
              <a:rPr lang="fr-FR" sz="2400" b="1" strike="noStrike" spc="-1" dirty="0">
                <a:solidFill>
                  <a:srgbClr val="000000"/>
                </a:solidFill>
                <a:latin typeface="Georgia"/>
                <a:ea typeface="DejaVu Sans"/>
              </a:rPr>
              <a:t> </a:t>
            </a:r>
            <a:r>
              <a:rPr lang="fr-FR" sz="2400" b="1" strike="noStrike" spc="-1" dirty="0" err="1">
                <a:solidFill>
                  <a:srgbClr val="000000"/>
                </a:solidFill>
                <a:latin typeface="Georgia"/>
                <a:ea typeface="DejaVu Sans"/>
              </a:rPr>
              <a:t>νομοθέτες</a:t>
            </a:r>
            <a:r>
              <a:rPr lang="fr-FR" sz="2400" b="1" strike="noStrike" spc="-1" dirty="0">
                <a:solidFill>
                  <a:srgbClr val="000000"/>
                </a:solidFill>
                <a:latin typeface="Georgia"/>
                <a:ea typeface="DejaVu Sans"/>
              </a:rPr>
              <a:t> </a:t>
            </a:r>
            <a:r>
              <a:rPr lang="fr-FR" sz="2400" b="0" strike="noStrike" spc="-1" dirty="0" err="1">
                <a:solidFill>
                  <a:srgbClr val="000000"/>
                </a:solidFill>
                <a:latin typeface="Georgia"/>
                <a:ea typeface="DejaVu Sans"/>
              </a:rPr>
              <a:t>ν</a:t>
            </a:r>
            <a:r>
              <a:rPr lang="fr-FR" sz="2400" b="0" strike="noStrike" spc="-1" dirty="0">
                <a:solidFill>
                  <a:srgbClr val="000000"/>
                </a:solidFill>
                <a:latin typeface="Georgia"/>
                <a:ea typeface="DejaVu Sans"/>
              </a:rPr>
              <a:t>α α</a:t>
            </a:r>
            <a:r>
              <a:rPr lang="fr-FR" sz="2400" b="0" strike="noStrike" spc="-1" dirty="0" err="1">
                <a:solidFill>
                  <a:srgbClr val="000000"/>
                </a:solidFill>
                <a:latin typeface="Georgia"/>
                <a:ea typeface="DejaVu Sans"/>
              </a:rPr>
              <a:t>σκήσουν</a:t>
            </a:r>
            <a:r>
              <a:rPr lang="fr-FR" sz="2400" b="0" strike="noStrike" spc="-1" dirty="0">
                <a:solidFill>
                  <a:srgbClr val="000000"/>
                </a:solidFill>
                <a:latin typeface="Georgia"/>
                <a:ea typeface="DejaVu Sans"/>
              </a:rPr>
              <a:t> </a:t>
            </a:r>
            <a:r>
              <a:rPr lang="fr-FR" sz="2400" b="0" strike="noStrike" spc="-1" dirty="0" err="1">
                <a:solidFill>
                  <a:srgbClr val="000000"/>
                </a:solidFill>
                <a:latin typeface="Georgia"/>
                <a:ea typeface="DejaVu Sans"/>
              </a:rPr>
              <a:t>τ</a:t>
            </a:r>
            <a:r>
              <a:rPr lang="fr-FR" sz="2400" b="0" strike="noStrike" spc="-1" dirty="0">
                <a:solidFill>
                  <a:srgbClr val="000000"/>
                </a:solidFill>
                <a:latin typeface="Georgia"/>
                <a:ea typeface="DejaVu Sans"/>
              </a:rPr>
              <a:t>α π</a:t>
            </a:r>
            <a:r>
              <a:rPr lang="fr-FR" sz="2400" b="0" strike="noStrike" spc="-1" dirty="0" err="1">
                <a:solidFill>
                  <a:srgbClr val="000000"/>
                </a:solidFill>
                <a:latin typeface="Georgia"/>
                <a:ea typeface="DejaVu Sans"/>
              </a:rPr>
              <a:t>ρονόμι</a:t>
            </a:r>
            <a:r>
              <a:rPr lang="fr-FR" sz="2400" b="0" strike="noStrike" spc="-1" dirty="0">
                <a:solidFill>
                  <a:srgbClr val="000000"/>
                </a:solidFill>
                <a:latin typeface="Georgia"/>
                <a:ea typeface="DejaVu Sans"/>
              </a:rPr>
              <a:t>α </a:t>
            </a:r>
            <a:r>
              <a:rPr lang="fr-FR" sz="2400" b="0" strike="noStrike" spc="-1" dirty="0" err="1">
                <a:solidFill>
                  <a:srgbClr val="000000"/>
                </a:solidFill>
                <a:latin typeface="Georgia"/>
                <a:ea typeface="DejaVu Sans"/>
              </a:rPr>
              <a:t>τους</a:t>
            </a:r>
            <a:r>
              <a:rPr lang="fr-FR" sz="2400" b="0" strike="noStrike" spc="-1" dirty="0">
                <a:solidFill>
                  <a:srgbClr val="000000"/>
                </a:solidFill>
                <a:latin typeface="Georgia"/>
                <a:ea typeface="DejaVu Sans"/>
              </a:rPr>
              <a:t>.</a:t>
            </a:r>
            <a:endParaRPr lang="fr-FR" sz="2400" b="0" strike="noStrike" spc="-1" dirty="0">
              <a:latin typeface="Arial"/>
            </a:endParaRPr>
          </a:p>
          <a:p>
            <a:pPr>
              <a:lnSpc>
                <a:spcPct val="100000"/>
              </a:lnSpc>
              <a:spcBef>
                <a:spcPts val="300"/>
              </a:spcBef>
            </a:pPr>
            <a:br>
              <a:rPr dirty="0"/>
            </a:br>
            <a:r>
              <a:rPr lang="fr-FR" sz="2400" b="0" strike="noStrike" spc="-1" dirty="0">
                <a:solidFill>
                  <a:srgbClr val="000000"/>
                </a:solidFill>
                <a:latin typeface="Georgia"/>
                <a:ea typeface="DejaVu Sans"/>
              </a:rPr>
              <a:t>2) </a:t>
            </a:r>
            <a:r>
              <a:rPr lang="fr-FR" sz="2400" b="0" strike="noStrike" spc="-1" dirty="0" err="1">
                <a:solidFill>
                  <a:srgbClr val="000000"/>
                </a:solidFill>
                <a:latin typeface="Georgia"/>
                <a:ea typeface="DejaVu Sans"/>
              </a:rPr>
              <a:t>Διευκολύνει</a:t>
            </a:r>
            <a:r>
              <a:rPr lang="fr-FR" sz="2400" b="0" strike="noStrike" spc="-1" dirty="0">
                <a:solidFill>
                  <a:srgbClr val="000000"/>
                </a:solidFill>
                <a:latin typeface="Georgia"/>
                <a:ea typeface="DejaVu Sans"/>
              </a:rPr>
              <a:t> </a:t>
            </a:r>
            <a:r>
              <a:rPr lang="fr-FR" sz="2400" b="0" strike="noStrike" spc="-1" dirty="0" err="1">
                <a:solidFill>
                  <a:srgbClr val="000000"/>
                </a:solidFill>
                <a:latin typeface="Georgia"/>
                <a:ea typeface="DejaVu Sans"/>
              </a:rPr>
              <a:t>έν</a:t>
            </a:r>
            <a:r>
              <a:rPr lang="fr-FR" sz="2400" b="0" strike="noStrike" spc="-1" dirty="0">
                <a:solidFill>
                  <a:srgbClr val="000000"/>
                </a:solidFill>
                <a:latin typeface="Georgia"/>
                <a:ea typeface="DejaVu Sans"/>
              </a:rPr>
              <a:t>α </a:t>
            </a:r>
            <a:r>
              <a:rPr lang="fr-FR" sz="2400" b="0" strike="noStrike" spc="-1" dirty="0" err="1">
                <a:solidFill>
                  <a:srgbClr val="000000"/>
                </a:solidFill>
                <a:latin typeface="Georgia"/>
                <a:ea typeface="DejaVu Sans"/>
              </a:rPr>
              <a:t>είδος</a:t>
            </a:r>
            <a:r>
              <a:rPr lang="fr-FR" sz="2400" b="0" strike="noStrike" spc="-1" dirty="0">
                <a:solidFill>
                  <a:srgbClr val="000000"/>
                </a:solidFill>
                <a:latin typeface="Georgia"/>
                <a:ea typeface="DejaVu Sans"/>
              </a:rPr>
              <a:t> </a:t>
            </a:r>
            <a:r>
              <a:rPr lang="fr-FR" sz="2400" b="1" strike="noStrike" spc="-1" dirty="0" err="1">
                <a:solidFill>
                  <a:srgbClr val="000000"/>
                </a:solidFill>
                <a:latin typeface="Georgia"/>
                <a:ea typeface="DejaVu Sans"/>
              </a:rPr>
              <a:t>ε</a:t>
            </a:r>
            <a:r>
              <a:rPr lang="fr-FR" sz="2400" b="1" strike="noStrike" spc="-1" dirty="0">
                <a:solidFill>
                  <a:srgbClr val="000000"/>
                </a:solidFill>
                <a:latin typeface="Georgia"/>
                <a:ea typeface="DejaVu Sans"/>
              </a:rPr>
              <a:t>πα</a:t>
            </a:r>
            <a:r>
              <a:rPr lang="fr-FR" sz="2400" b="1" strike="noStrike" spc="-1" dirty="0" err="1">
                <a:solidFill>
                  <a:srgbClr val="000000"/>
                </a:solidFill>
                <a:latin typeface="Georgia"/>
                <a:ea typeface="DejaVu Sans"/>
              </a:rPr>
              <a:t>νεθνικο</a:t>
            </a:r>
            <a:r>
              <a:rPr lang="fr-FR" sz="2400" b="1" strike="noStrike" spc="-1" dirty="0">
                <a:solidFill>
                  <a:srgbClr val="000000"/>
                </a:solidFill>
                <a:latin typeface="Georgia"/>
                <a:ea typeface="DejaVu Sans"/>
              </a:rPr>
              <a:t>π</a:t>
            </a:r>
            <a:r>
              <a:rPr lang="fr-FR" sz="2400" b="1" strike="noStrike" spc="-1" dirty="0" err="1">
                <a:solidFill>
                  <a:srgbClr val="000000"/>
                </a:solidFill>
                <a:latin typeface="Georgia"/>
                <a:ea typeface="DejaVu Sans"/>
              </a:rPr>
              <a:t>οίησης</a:t>
            </a:r>
            <a:r>
              <a:rPr lang="fr-FR" sz="2400" b="1" strike="noStrike" spc="-1" dirty="0">
                <a:solidFill>
                  <a:srgbClr val="000000"/>
                </a:solidFill>
                <a:latin typeface="Georgia"/>
                <a:ea typeface="DejaVu Sans"/>
              </a:rPr>
              <a:t> </a:t>
            </a:r>
            <a:r>
              <a:rPr lang="fr-FR" sz="2400" b="1" strike="noStrike" spc="-1" dirty="0" err="1">
                <a:solidFill>
                  <a:srgbClr val="000000"/>
                </a:solidFill>
                <a:latin typeface="Georgia"/>
                <a:ea typeface="DejaVu Sans"/>
              </a:rPr>
              <a:t>των</a:t>
            </a:r>
            <a:r>
              <a:rPr lang="fr-FR" sz="2400" b="1" strike="noStrike" spc="-1" dirty="0">
                <a:solidFill>
                  <a:srgbClr val="000000"/>
                </a:solidFill>
                <a:latin typeface="Georgia"/>
                <a:ea typeface="DejaVu Sans"/>
              </a:rPr>
              <a:t> π</a:t>
            </a:r>
            <a:r>
              <a:rPr lang="fr-FR" sz="2400" b="1" strike="noStrike" spc="-1" dirty="0" err="1">
                <a:solidFill>
                  <a:srgbClr val="000000"/>
                </a:solidFill>
                <a:latin typeface="Georgia"/>
                <a:ea typeface="DejaVu Sans"/>
              </a:rPr>
              <a:t>ολιτικών</a:t>
            </a:r>
            <a:r>
              <a:rPr lang="fr-FR" sz="2400" b="1" strike="noStrike" spc="-1" dirty="0">
                <a:solidFill>
                  <a:srgbClr val="000000"/>
                </a:solidFill>
                <a:latin typeface="Georgia"/>
                <a:ea typeface="DejaVu Sans"/>
              </a:rPr>
              <a:t> </a:t>
            </a:r>
            <a:r>
              <a:rPr lang="fr-FR" sz="2400" b="0" strike="noStrike" spc="-1" dirty="0" err="1">
                <a:solidFill>
                  <a:srgbClr val="000000"/>
                </a:solidFill>
                <a:latin typeface="Georgia"/>
                <a:ea typeface="DejaVu Sans"/>
              </a:rPr>
              <a:t>ε</a:t>
            </a:r>
            <a:r>
              <a:rPr lang="fr-FR" sz="2400" b="0" strike="noStrike" spc="-1" dirty="0">
                <a:solidFill>
                  <a:srgbClr val="000000"/>
                </a:solidFill>
                <a:latin typeface="Georgia"/>
                <a:ea typeface="DejaVu Sans"/>
              </a:rPr>
              <a:t>π</a:t>
            </a:r>
            <a:r>
              <a:rPr lang="fr-FR" sz="2400" b="0" strike="noStrike" spc="-1" dirty="0" err="1">
                <a:solidFill>
                  <a:srgbClr val="000000"/>
                </a:solidFill>
                <a:latin typeface="Georgia"/>
                <a:ea typeface="DejaVu Sans"/>
              </a:rPr>
              <a:t>ιτρέ</a:t>
            </a:r>
            <a:r>
              <a:rPr lang="fr-FR" sz="2400" b="0" strike="noStrike" spc="-1" dirty="0">
                <a:solidFill>
                  <a:srgbClr val="000000"/>
                </a:solidFill>
                <a:latin typeface="Georgia"/>
                <a:ea typeface="DejaVu Sans"/>
              </a:rPr>
              <a:t>π</a:t>
            </a:r>
            <a:r>
              <a:rPr lang="fr-FR" sz="2400" b="0" strike="noStrike" spc="-1" dirty="0" err="1">
                <a:solidFill>
                  <a:srgbClr val="000000"/>
                </a:solidFill>
                <a:latin typeface="Georgia"/>
                <a:ea typeface="DejaVu Sans"/>
              </a:rPr>
              <a:t>οντ</a:t>
            </a:r>
            <a:r>
              <a:rPr lang="fr-FR" sz="2400" b="0" strike="noStrike" spc="-1" dirty="0">
                <a:solidFill>
                  <a:srgbClr val="000000"/>
                </a:solidFill>
                <a:latin typeface="Georgia"/>
                <a:ea typeface="DejaVu Sans"/>
              </a:rPr>
              <a:t>α</a:t>
            </a:r>
            <a:r>
              <a:rPr lang="fr-FR" sz="2400" b="0" strike="noStrike" spc="-1" dirty="0" err="1">
                <a:solidFill>
                  <a:srgbClr val="000000"/>
                </a:solidFill>
                <a:latin typeface="Georgia"/>
                <a:ea typeface="DejaVu Sans"/>
              </a:rPr>
              <a:t>ς</a:t>
            </a:r>
            <a:r>
              <a:rPr lang="fr-FR" sz="2400" b="0" strike="noStrike" spc="-1" dirty="0">
                <a:solidFill>
                  <a:srgbClr val="000000"/>
                </a:solidFill>
                <a:latin typeface="Georgia"/>
                <a:ea typeface="DejaVu Sans"/>
              </a:rPr>
              <a:t> </a:t>
            </a:r>
            <a:r>
              <a:rPr lang="fr-FR" sz="2400" b="0" strike="noStrike" spc="-1" dirty="0" err="1">
                <a:solidFill>
                  <a:srgbClr val="000000"/>
                </a:solidFill>
                <a:latin typeface="Georgia"/>
                <a:ea typeface="DejaVu Sans"/>
              </a:rPr>
              <a:t>σε</a:t>
            </a:r>
            <a:r>
              <a:rPr lang="fr-FR" sz="2400" b="0" strike="noStrike" spc="-1" dirty="0">
                <a:solidFill>
                  <a:srgbClr val="000000"/>
                </a:solidFill>
                <a:latin typeface="Georgia"/>
                <a:ea typeface="DejaVu Sans"/>
              </a:rPr>
              <a:t> </a:t>
            </a:r>
            <a:r>
              <a:rPr lang="fr-FR" sz="2400" b="0" strike="noStrike" spc="-1" dirty="0" err="1">
                <a:solidFill>
                  <a:srgbClr val="000000"/>
                </a:solidFill>
                <a:latin typeface="Georgia"/>
                <a:ea typeface="DejaVu Sans"/>
              </a:rPr>
              <a:t>έν</a:t>
            </a:r>
            <a:r>
              <a:rPr lang="fr-FR" sz="2400" b="0" strike="noStrike" spc="-1" dirty="0">
                <a:solidFill>
                  <a:srgbClr val="000000"/>
                </a:solidFill>
                <a:latin typeface="Georgia"/>
                <a:ea typeface="DejaVu Sans"/>
              </a:rPr>
              <a:t>α </a:t>
            </a:r>
            <a:r>
              <a:rPr lang="fr-FR" sz="2400" b="0" strike="noStrike" spc="-1" dirty="0" err="1">
                <a:solidFill>
                  <a:srgbClr val="000000"/>
                </a:solidFill>
                <a:latin typeface="Georgia"/>
                <a:ea typeface="DejaVu Sans"/>
              </a:rPr>
              <a:t>κράτος</a:t>
            </a:r>
            <a:r>
              <a:rPr lang="fr-FR" sz="2400" b="0" strike="noStrike" spc="-1" dirty="0">
                <a:solidFill>
                  <a:srgbClr val="000000"/>
                </a:solidFill>
                <a:latin typeface="Georgia"/>
                <a:ea typeface="DejaVu Sans"/>
              </a:rPr>
              <a:t> </a:t>
            </a:r>
            <a:r>
              <a:rPr lang="fr-FR" sz="2400" b="0" strike="noStrike" spc="-1" dirty="0" err="1">
                <a:solidFill>
                  <a:srgbClr val="000000"/>
                </a:solidFill>
                <a:latin typeface="Georgia"/>
                <a:ea typeface="DejaVu Sans"/>
              </a:rPr>
              <a:t>μέλος</a:t>
            </a:r>
            <a:r>
              <a:rPr lang="fr-FR" sz="2400" b="0" strike="noStrike" spc="-1" dirty="0">
                <a:solidFill>
                  <a:srgbClr val="000000"/>
                </a:solidFill>
                <a:latin typeface="Georgia"/>
                <a:ea typeface="DejaVu Sans"/>
              </a:rPr>
              <a:t> </a:t>
            </a:r>
            <a:r>
              <a:rPr lang="fr-FR" sz="2400" b="0" strike="noStrike" spc="-1" dirty="0" err="1">
                <a:solidFill>
                  <a:srgbClr val="000000"/>
                </a:solidFill>
                <a:latin typeface="Georgia"/>
                <a:ea typeface="DejaVu Sans"/>
              </a:rPr>
              <a:t>ν</a:t>
            </a:r>
            <a:r>
              <a:rPr lang="fr-FR" sz="2400" b="0" strike="noStrike" spc="-1" dirty="0">
                <a:solidFill>
                  <a:srgbClr val="000000"/>
                </a:solidFill>
                <a:latin typeface="Georgia"/>
                <a:ea typeface="DejaVu Sans"/>
              </a:rPr>
              <a:t>α </a:t>
            </a:r>
            <a:r>
              <a:rPr lang="fr-FR" sz="2400" b="0" strike="noStrike" spc="-1" dirty="0" err="1">
                <a:solidFill>
                  <a:srgbClr val="000000"/>
                </a:solidFill>
                <a:latin typeface="Georgia"/>
                <a:ea typeface="DejaVu Sans"/>
              </a:rPr>
              <a:t>χρησιμο</a:t>
            </a:r>
            <a:r>
              <a:rPr lang="fr-FR" sz="2400" b="0" strike="noStrike" spc="-1" dirty="0">
                <a:solidFill>
                  <a:srgbClr val="000000"/>
                </a:solidFill>
                <a:latin typeface="Georgia"/>
                <a:ea typeface="DejaVu Sans"/>
              </a:rPr>
              <a:t>π</a:t>
            </a:r>
            <a:r>
              <a:rPr lang="fr-FR" sz="2400" b="0" strike="noStrike" spc="-1" dirty="0" err="1">
                <a:solidFill>
                  <a:srgbClr val="000000"/>
                </a:solidFill>
                <a:latin typeface="Georgia"/>
                <a:ea typeface="DejaVu Sans"/>
              </a:rPr>
              <a:t>οιήσει</a:t>
            </a:r>
            <a:r>
              <a:rPr lang="fr-FR" sz="2400" b="0" strike="noStrike" spc="-1" dirty="0">
                <a:solidFill>
                  <a:srgbClr val="000000"/>
                </a:solidFill>
                <a:latin typeface="Georgia"/>
                <a:ea typeface="DejaVu Sans"/>
              </a:rPr>
              <a:t> </a:t>
            </a:r>
            <a:r>
              <a:rPr lang="fr-FR" sz="2400" b="0" strike="noStrike" spc="-1" dirty="0" err="1">
                <a:solidFill>
                  <a:srgbClr val="000000"/>
                </a:solidFill>
                <a:latin typeface="Georgia"/>
                <a:ea typeface="DejaVu Sans"/>
              </a:rPr>
              <a:t>την</a:t>
            </a:r>
            <a:r>
              <a:rPr lang="fr-FR" sz="2400" b="0" strike="noStrike" spc="-1" dirty="0">
                <a:solidFill>
                  <a:srgbClr val="000000"/>
                </a:solidFill>
                <a:latin typeface="Georgia"/>
                <a:ea typeface="DejaVu Sans"/>
              </a:rPr>
              <a:t> απ</a:t>
            </a:r>
            <a:r>
              <a:rPr lang="fr-FR" sz="2400" b="0" strike="noStrike" spc="-1" dirty="0" err="1">
                <a:solidFill>
                  <a:srgbClr val="000000"/>
                </a:solidFill>
                <a:latin typeface="Georgia"/>
                <a:ea typeface="DejaVu Sans"/>
              </a:rPr>
              <a:t>ειλή</a:t>
            </a:r>
            <a:r>
              <a:rPr lang="fr-FR" sz="2400" b="0" strike="noStrike" spc="-1" dirty="0">
                <a:solidFill>
                  <a:srgbClr val="000000"/>
                </a:solidFill>
                <a:latin typeface="Georgia"/>
                <a:ea typeface="DejaVu Sans"/>
              </a:rPr>
              <a:t> β</a:t>
            </a:r>
            <a:r>
              <a:rPr lang="fr-FR" sz="2400" b="0" strike="noStrike" spc="-1" dirty="0" err="1">
                <a:solidFill>
                  <a:srgbClr val="000000"/>
                </a:solidFill>
                <a:latin typeface="Georgia"/>
                <a:ea typeface="DejaVu Sans"/>
              </a:rPr>
              <a:t>έτο</a:t>
            </a:r>
            <a:r>
              <a:rPr lang="fr-FR" sz="2400" b="0" strike="noStrike" spc="-1" dirty="0">
                <a:solidFill>
                  <a:srgbClr val="000000"/>
                </a:solidFill>
                <a:latin typeface="Georgia"/>
                <a:ea typeface="DejaVu Sans"/>
              </a:rPr>
              <a:t> </a:t>
            </a:r>
            <a:r>
              <a:rPr lang="fr-FR" sz="2400" b="0" strike="noStrike" spc="-1" dirty="0" err="1">
                <a:solidFill>
                  <a:srgbClr val="000000"/>
                </a:solidFill>
                <a:latin typeface="Georgia"/>
                <a:ea typeface="DejaVu Sans"/>
              </a:rPr>
              <a:t>γι</a:t>
            </a:r>
            <a:r>
              <a:rPr lang="fr-FR" sz="2400" b="0" strike="noStrike" spc="-1" dirty="0">
                <a:solidFill>
                  <a:srgbClr val="000000"/>
                </a:solidFill>
                <a:latin typeface="Georgia"/>
                <a:ea typeface="DejaVu Sans"/>
              </a:rPr>
              <a:t>α </a:t>
            </a:r>
            <a:r>
              <a:rPr lang="fr-FR" sz="2400" b="0" strike="noStrike" spc="-1" dirty="0" err="1">
                <a:solidFill>
                  <a:srgbClr val="000000"/>
                </a:solidFill>
                <a:latin typeface="Georgia"/>
                <a:ea typeface="DejaVu Sans"/>
              </a:rPr>
              <a:t>ν</a:t>
            </a:r>
            <a:r>
              <a:rPr lang="fr-FR" sz="2400" b="0" strike="noStrike" spc="-1" dirty="0">
                <a:solidFill>
                  <a:srgbClr val="000000"/>
                </a:solidFill>
                <a:latin typeface="Georgia"/>
                <a:ea typeface="DejaVu Sans"/>
              </a:rPr>
              <a:t>α </a:t>
            </a:r>
            <a:r>
              <a:rPr lang="fr-FR" sz="2400" b="0" strike="noStrike" spc="-1" dirty="0" err="1">
                <a:solidFill>
                  <a:srgbClr val="000000"/>
                </a:solidFill>
                <a:latin typeface="Georgia"/>
                <a:ea typeface="DejaVu Sans"/>
              </a:rPr>
              <a:t>ωθήσει</a:t>
            </a:r>
            <a:r>
              <a:rPr lang="fr-FR" sz="2400" b="0" strike="noStrike" spc="-1" dirty="0">
                <a:solidFill>
                  <a:srgbClr val="000000"/>
                </a:solidFill>
                <a:latin typeface="Georgia"/>
                <a:ea typeface="DejaVu Sans"/>
              </a:rPr>
              <a:t> </a:t>
            </a:r>
            <a:r>
              <a:rPr lang="fr-FR" sz="2400" b="0" strike="noStrike" spc="-1" dirty="0" err="1">
                <a:solidFill>
                  <a:srgbClr val="000000"/>
                </a:solidFill>
                <a:latin typeface="Georgia"/>
                <a:ea typeface="DejaVu Sans"/>
              </a:rPr>
              <a:t>τ</a:t>
            </a:r>
            <a:r>
              <a:rPr lang="fr-FR" sz="2400" b="0" strike="noStrike" spc="-1" dirty="0">
                <a:solidFill>
                  <a:srgbClr val="000000"/>
                </a:solidFill>
                <a:latin typeface="Georgia"/>
                <a:ea typeface="DejaVu Sans"/>
              </a:rPr>
              <a:t>α </a:t>
            </a:r>
            <a:r>
              <a:rPr lang="fr-FR" sz="2400" b="0" strike="noStrike" spc="-1" dirty="0" err="1">
                <a:solidFill>
                  <a:srgbClr val="000000"/>
                </a:solidFill>
                <a:latin typeface="Georgia"/>
                <a:ea typeface="DejaVu Sans"/>
              </a:rPr>
              <a:t>συμφέροντ</a:t>
            </a:r>
            <a:r>
              <a:rPr lang="fr-FR" sz="2400" b="0" strike="noStrike" spc="-1" dirty="0">
                <a:solidFill>
                  <a:srgbClr val="000000"/>
                </a:solidFill>
                <a:latin typeface="Georgia"/>
                <a:ea typeface="DejaVu Sans"/>
              </a:rPr>
              <a:t>α </a:t>
            </a:r>
            <a:r>
              <a:rPr lang="fr-FR" sz="2400" b="0" strike="noStrike" spc="-1" dirty="0" err="1">
                <a:solidFill>
                  <a:srgbClr val="000000"/>
                </a:solidFill>
                <a:latin typeface="Georgia"/>
                <a:ea typeface="DejaVu Sans"/>
              </a:rPr>
              <a:t>της</a:t>
            </a:r>
            <a:r>
              <a:rPr lang="fr-FR" sz="2400" b="0" strike="noStrike" spc="-1" dirty="0">
                <a:solidFill>
                  <a:srgbClr val="000000"/>
                </a:solidFill>
                <a:latin typeface="Georgia"/>
                <a:ea typeface="DejaVu Sans"/>
              </a:rPr>
              <a:t> </a:t>
            </a:r>
            <a:r>
              <a:rPr lang="fr-FR" sz="2400" b="0" strike="noStrike" spc="-1" dirty="0" err="1">
                <a:solidFill>
                  <a:srgbClr val="000000"/>
                </a:solidFill>
                <a:latin typeface="Georgia"/>
                <a:ea typeface="DejaVu Sans"/>
              </a:rPr>
              <a:t>δικής</a:t>
            </a:r>
            <a:r>
              <a:rPr lang="fr-FR" sz="2400" b="0" strike="noStrike" spc="-1" dirty="0">
                <a:solidFill>
                  <a:srgbClr val="000000"/>
                </a:solidFill>
                <a:latin typeface="Georgia"/>
                <a:ea typeface="DejaVu Sans"/>
              </a:rPr>
              <a:t> </a:t>
            </a:r>
            <a:r>
              <a:rPr lang="fr-FR" sz="2400" b="0" strike="noStrike" spc="-1" dirty="0" err="1">
                <a:solidFill>
                  <a:srgbClr val="000000"/>
                </a:solidFill>
                <a:latin typeface="Georgia"/>
                <a:ea typeface="DejaVu Sans"/>
              </a:rPr>
              <a:t>του</a:t>
            </a:r>
            <a:r>
              <a:rPr lang="fr-FR" sz="2400" b="0" strike="noStrike" spc="-1" dirty="0">
                <a:solidFill>
                  <a:srgbClr val="000000"/>
                </a:solidFill>
                <a:latin typeface="Georgia"/>
                <a:ea typeface="DejaVu Sans"/>
              </a:rPr>
              <a:t> β</a:t>
            </a:r>
            <a:r>
              <a:rPr lang="fr-FR" sz="2400" b="0" strike="noStrike" spc="-1" dirty="0" err="1">
                <a:solidFill>
                  <a:srgbClr val="000000"/>
                </a:solidFill>
                <a:latin typeface="Georgia"/>
                <a:ea typeface="DejaVu Sans"/>
              </a:rPr>
              <a:t>ιομηχ</a:t>
            </a:r>
            <a:r>
              <a:rPr lang="fr-FR" sz="2400" b="0" strike="noStrike" spc="-1" dirty="0">
                <a:solidFill>
                  <a:srgbClr val="000000"/>
                </a:solidFill>
                <a:latin typeface="Georgia"/>
                <a:ea typeface="DejaVu Sans"/>
              </a:rPr>
              <a:t>α</a:t>
            </a:r>
            <a:r>
              <a:rPr lang="fr-FR" sz="2400" b="0" strike="noStrike" spc="-1" dirty="0" err="1">
                <a:solidFill>
                  <a:srgbClr val="000000"/>
                </a:solidFill>
                <a:latin typeface="Georgia"/>
                <a:ea typeface="DejaVu Sans"/>
              </a:rPr>
              <a:t>νί</a:t>
            </a:r>
            <a:r>
              <a:rPr lang="fr-FR" sz="2400" b="0" strike="noStrike" spc="-1" dirty="0">
                <a:solidFill>
                  <a:srgbClr val="000000"/>
                </a:solidFill>
                <a:latin typeface="Georgia"/>
                <a:ea typeface="DejaVu Sans"/>
              </a:rPr>
              <a:t>α</a:t>
            </a:r>
            <a:r>
              <a:rPr lang="fr-FR" sz="2400" b="0" strike="noStrike" spc="-1" dirty="0" err="1">
                <a:solidFill>
                  <a:srgbClr val="000000"/>
                </a:solidFill>
                <a:latin typeface="Georgia"/>
                <a:ea typeface="DejaVu Sans"/>
              </a:rPr>
              <a:t>ς</a:t>
            </a:r>
            <a:r>
              <a:rPr lang="fr-FR" sz="2400" b="0" strike="noStrike" spc="-1" dirty="0">
                <a:solidFill>
                  <a:srgbClr val="000000"/>
                </a:solidFill>
                <a:latin typeface="Georgia"/>
                <a:ea typeface="DejaVu Sans"/>
              </a:rPr>
              <a:t> </a:t>
            </a:r>
            <a:r>
              <a:rPr lang="fr-FR" sz="2400" b="0" strike="noStrike" spc="-1" dirty="0" err="1">
                <a:solidFill>
                  <a:srgbClr val="000000"/>
                </a:solidFill>
                <a:latin typeface="Georgia"/>
                <a:ea typeface="DejaVu Sans"/>
              </a:rPr>
              <a:t>κ</a:t>
            </a:r>
            <a:r>
              <a:rPr lang="fr-FR" sz="2400" b="0" strike="noStrike" spc="-1" dirty="0">
                <a:solidFill>
                  <a:srgbClr val="000000"/>
                </a:solidFill>
                <a:latin typeface="Georgia"/>
                <a:ea typeface="DejaVu Sans"/>
              </a:rPr>
              <a:t>α</a:t>
            </a:r>
            <a:r>
              <a:rPr lang="fr-FR" sz="2400" b="0" strike="noStrike" spc="-1" dirty="0" err="1">
                <a:solidFill>
                  <a:srgbClr val="000000"/>
                </a:solidFill>
                <a:latin typeface="Georgia"/>
                <a:ea typeface="DejaVu Sans"/>
              </a:rPr>
              <a:t>ι</a:t>
            </a:r>
            <a:r>
              <a:rPr lang="fr-FR" sz="2400" b="0" strike="noStrike" spc="-1" dirty="0">
                <a:solidFill>
                  <a:srgbClr val="000000"/>
                </a:solidFill>
                <a:latin typeface="Georgia"/>
                <a:ea typeface="DejaVu Sans"/>
              </a:rPr>
              <a:t> </a:t>
            </a:r>
            <a:r>
              <a:rPr lang="fr-FR" sz="2400" b="0" strike="noStrike" spc="-1" dirty="0" err="1">
                <a:solidFill>
                  <a:srgbClr val="000000"/>
                </a:solidFill>
                <a:latin typeface="Georgia"/>
                <a:ea typeface="DejaVu Sans"/>
              </a:rPr>
              <a:t>ν</a:t>
            </a:r>
            <a:r>
              <a:rPr lang="fr-FR" sz="2400" b="0" strike="noStrike" spc="-1" dirty="0">
                <a:solidFill>
                  <a:srgbClr val="000000"/>
                </a:solidFill>
                <a:latin typeface="Georgia"/>
                <a:ea typeface="DejaVu Sans"/>
              </a:rPr>
              <a:t>α απ</a:t>
            </a:r>
            <a:r>
              <a:rPr lang="fr-FR" sz="2400" b="0" strike="noStrike" spc="-1" dirty="0" err="1">
                <a:solidFill>
                  <a:srgbClr val="000000"/>
                </a:solidFill>
                <a:latin typeface="Georgia"/>
                <a:ea typeface="DejaVu Sans"/>
              </a:rPr>
              <a:t>οφύγει</a:t>
            </a:r>
            <a:r>
              <a:rPr lang="fr-FR" sz="2400" b="0" strike="noStrike" spc="-1" dirty="0">
                <a:solidFill>
                  <a:srgbClr val="000000"/>
                </a:solidFill>
                <a:latin typeface="Georgia"/>
                <a:ea typeface="DejaVu Sans"/>
              </a:rPr>
              <a:t> </a:t>
            </a:r>
            <a:r>
              <a:rPr lang="fr-FR" sz="2400" b="0" strike="noStrike" spc="-1" dirty="0" err="1">
                <a:solidFill>
                  <a:srgbClr val="000000"/>
                </a:solidFill>
                <a:latin typeface="Georgia"/>
                <a:ea typeface="DejaVu Sans"/>
              </a:rPr>
              <a:t>την</a:t>
            </a:r>
            <a:r>
              <a:rPr lang="fr-FR" sz="2400" b="0" strike="noStrike" spc="-1" dirty="0">
                <a:solidFill>
                  <a:srgbClr val="000000"/>
                </a:solidFill>
                <a:latin typeface="Georgia"/>
                <a:ea typeface="DejaVu Sans"/>
              </a:rPr>
              <a:t> α</a:t>
            </a:r>
            <a:r>
              <a:rPr lang="fr-FR" sz="2400" b="0" strike="noStrike" spc="-1" dirty="0" err="1">
                <a:solidFill>
                  <a:srgbClr val="000000"/>
                </a:solidFill>
                <a:latin typeface="Georgia"/>
                <a:ea typeface="DejaVu Sans"/>
              </a:rPr>
              <a:t>νάγκη</a:t>
            </a:r>
            <a:r>
              <a:rPr lang="fr-FR" sz="2400" b="0" strike="noStrike" spc="-1" dirty="0">
                <a:solidFill>
                  <a:srgbClr val="000000"/>
                </a:solidFill>
                <a:latin typeface="Georgia"/>
                <a:ea typeface="DejaVu Sans"/>
              </a:rPr>
              <a:t> </a:t>
            </a:r>
            <a:r>
              <a:rPr lang="fr-FR" sz="2400" b="0" strike="noStrike" spc="-1" dirty="0" err="1">
                <a:solidFill>
                  <a:srgbClr val="000000"/>
                </a:solidFill>
                <a:latin typeface="Georgia"/>
                <a:ea typeface="DejaVu Sans"/>
              </a:rPr>
              <a:t>συμ</a:t>
            </a:r>
            <a:r>
              <a:rPr lang="fr-FR" sz="2400" b="0" strike="noStrike" spc="-1" dirty="0">
                <a:solidFill>
                  <a:srgbClr val="000000"/>
                </a:solidFill>
                <a:latin typeface="Georgia"/>
                <a:ea typeface="DejaVu Sans"/>
              </a:rPr>
              <a:t>β</a:t>
            </a:r>
            <a:r>
              <a:rPr lang="fr-FR" sz="2400" b="0" strike="noStrike" spc="-1" dirty="0" err="1">
                <a:solidFill>
                  <a:srgbClr val="000000"/>
                </a:solidFill>
                <a:latin typeface="Georgia"/>
                <a:ea typeface="DejaVu Sans"/>
              </a:rPr>
              <a:t>ι</a:t>
            </a:r>
            <a:r>
              <a:rPr lang="fr-FR" sz="2400" b="0" strike="noStrike" spc="-1" dirty="0">
                <a:solidFill>
                  <a:srgbClr val="000000"/>
                </a:solidFill>
                <a:latin typeface="Georgia"/>
                <a:ea typeface="DejaVu Sans"/>
              </a:rPr>
              <a:t>βα</a:t>
            </a:r>
            <a:r>
              <a:rPr lang="fr-FR" sz="2400" b="0" strike="noStrike" spc="-1" dirty="0" err="1">
                <a:solidFill>
                  <a:srgbClr val="000000"/>
                </a:solidFill>
                <a:latin typeface="Georgia"/>
                <a:ea typeface="DejaVu Sans"/>
              </a:rPr>
              <a:t>σμού</a:t>
            </a:r>
            <a:r>
              <a:rPr lang="fr-FR" sz="2400" b="0" strike="noStrike" spc="-1" dirty="0">
                <a:solidFill>
                  <a:srgbClr val="000000"/>
                </a:solidFill>
                <a:latin typeface="Georgia"/>
                <a:ea typeface="DejaVu Sans"/>
              </a:rPr>
              <a:t>, </a:t>
            </a:r>
            <a:r>
              <a:rPr lang="fr-FR" sz="2400" b="0" strike="noStrike" spc="-1" dirty="0" err="1">
                <a:solidFill>
                  <a:srgbClr val="000000"/>
                </a:solidFill>
                <a:latin typeface="Georgia"/>
                <a:ea typeface="DejaVu Sans"/>
              </a:rPr>
              <a:t>ό</a:t>
            </a:r>
            <a:r>
              <a:rPr lang="fr-FR" sz="2400" b="0" strike="noStrike" spc="-1" dirty="0">
                <a:solidFill>
                  <a:srgbClr val="000000"/>
                </a:solidFill>
                <a:latin typeface="Georgia"/>
                <a:ea typeface="DejaVu Sans"/>
              </a:rPr>
              <a:t>π</a:t>
            </a:r>
            <a:r>
              <a:rPr lang="fr-FR" sz="2400" b="0" strike="noStrike" spc="-1" dirty="0" err="1">
                <a:solidFill>
                  <a:srgbClr val="000000"/>
                </a:solidFill>
                <a:latin typeface="Georgia"/>
                <a:ea typeface="DejaVu Sans"/>
              </a:rPr>
              <a:t>ως</a:t>
            </a:r>
            <a:r>
              <a:rPr lang="fr-FR" sz="2400" b="0" strike="noStrike" spc="-1" dirty="0">
                <a:solidFill>
                  <a:srgbClr val="000000"/>
                </a:solidFill>
                <a:latin typeface="Georgia"/>
                <a:ea typeface="DejaVu Sans"/>
              </a:rPr>
              <a:t> </a:t>
            </a:r>
            <a:r>
              <a:rPr lang="fr-FR" sz="2400" b="0" strike="noStrike" spc="-1" dirty="0" err="1">
                <a:solidFill>
                  <a:srgbClr val="000000"/>
                </a:solidFill>
                <a:latin typeface="Georgia"/>
                <a:ea typeface="DejaVu Sans"/>
              </a:rPr>
              <a:t>θ</a:t>
            </a:r>
            <a:r>
              <a:rPr lang="fr-FR" sz="2400" b="0" strike="noStrike" spc="-1" dirty="0">
                <a:solidFill>
                  <a:srgbClr val="000000"/>
                </a:solidFill>
                <a:latin typeface="Georgia"/>
                <a:ea typeface="DejaVu Sans"/>
              </a:rPr>
              <a:t>α </a:t>
            </a:r>
            <a:r>
              <a:rPr lang="fr-FR" sz="2400" b="0" strike="noStrike" spc="-1" dirty="0" err="1">
                <a:solidFill>
                  <a:srgbClr val="000000"/>
                </a:solidFill>
                <a:latin typeface="Georgia"/>
                <a:ea typeface="DejaVu Sans"/>
              </a:rPr>
              <a:t>συνέ</a:t>
            </a:r>
            <a:r>
              <a:rPr lang="fr-FR" sz="2400" b="0" strike="noStrike" spc="-1" dirty="0">
                <a:solidFill>
                  <a:srgbClr val="000000"/>
                </a:solidFill>
                <a:latin typeface="Georgia"/>
                <a:ea typeface="DejaVu Sans"/>
              </a:rPr>
              <a:t>βα</a:t>
            </a:r>
            <a:r>
              <a:rPr lang="fr-FR" sz="2400" b="0" strike="noStrike" spc="-1" dirty="0" err="1">
                <a:solidFill>
                  <a:srgbClr val="000000"/>
                </a:solidFill>
                <a:latin typeface="Georgia"/>
                <a:ea typeface="DejaVu Sans"/>
              </a:rPr>
              <a:t>ινε</a:t>
            </a:r>
            <a:r>
              <a:rPr lang="fr-FR" sz="2400" b="0" strike="noStrike" spc="-1" dirty="0">
                <a:solidFill>
                  <a:srgbClr val="000000"/>
                </a:solidFill>
                <a:latin typeface="Georgia"/>
                <a:ea typeface="DejaVu Sans"/>
              </a:rPr>
              <a:t> </a:t>
            </a:r>
            <a:r>
              <a:rPr lang="fr-FR" sz="2400" b="0" strike="noStrike" spc="-1" dirty="0" err="1">
                <a:solidFill>
                  <a:srgbClr val="000000"/>
                </a:solidFill>
                <a:latin typeface="Georgia"/>
                <a:ea typeface="DejaVu Sans"/>
              </a:rPr>
              <a:t>γενικά</a:t>
            </a:r>
            <a:r>
              <a:rPr lang="fr-FR" sz="2400" b="0" strike="noStrike" spc="-1" dirty="0">
                <a:solidFill>
                  <a:srgbClr val="000000"/>
                </a:solidFill>
                <a:latin typeface="Georgia"/>
                <a:ea typeface="DejaVu Sans"/>
              </a:rPr>
              <a:t> </a:t>
            </a:r>
            <a:r>
              <a:rPr lang="fr-FR" sz="2400" b="0" strike="noStrike" spc="-1" dirty="0" err="1">
                <a:solidFill>
                  <a:srgbClr val="000000"/>
                </a:solidFill>
                <a:latin typeface="Georgia"/>
                <a:ea typeface="DejaVu Sans"/>
              </a:rPr>
              <a:t>με</a:t>
            </a:r>
            <a:r>
              <a:rPr lang="fr-FR" sz="2400" b="0" strike="noStrike" spc="-1" dirty="0">
                <a:solidFill>
                  <a:srgbClr val="000000"/>
                </a:solidFill>
                <a:latin typeface="Georgia"/>
                <a:ea typeface="DejaVu Sans"/>
              </a:rPr>
              <a:t> </a:t>
            </a:r>
            <a:r>
              <a:rPr lang="fr-FR" sz="2400" b="0" strike="noStrike" spc="-1" dirty="0" err="1">
                <a:solidFill>
                  <a:srgbClr val="000000"/>
                </a:solidFill>
                <a:latin typeface="Georgia"/>
                <a:ea typeface="DejaVu Sans"/>
              </a:rPr>
              <a:t>την</a:t>
            </a:r>
            <a:r>
              <a:rPr lang="fr-FR" sz="2400" b="0" strike="noStrike" spc="-1" dirty="0">
                <a:solidFill>
                  <a:srgbClr val="000000"/>
                </a:solidFill>
                <a:latin typeface="Georgia"/>
                <a:ea typeface="DejaVu Sans"/>
              </a:rPr>
              <a:t> </a:t>
            </a:r>
            <a:r>
              <a:rPr lang="fr-FR" sz="2400" b="0" strike="noStrike" spc="-1" dirty="0" err="1">
                <a:solidFill>
                  <a:srgbClr val="000000"/>
                </a:solidFill>
                <a:latin typeface="Georgia"/>
                <a:ea typeface="DejaVu Sans"/>
              </a:rPr>
              <a:t>εφ</a:t>
            </a:r>
            <a:r>
              <a:rPr lang="fr-FR" sz="2400" b="0" strike="noStrike" spc="-1" dirty="0">
                <a:solidFill>
                  <a:srgbClr val="000000"/>
                </a:solidFill>
                <a:latin typeface="Georgia"/>
                <a:ea typeface="DejaVu Sans"/>
              </a:rPr>
              <a:t>α</a:t>
            </a:r>
            <a:r>
              <a:rPr lang="fr-FR" sz="2400" b="0" strike="noStrike" spc="-1" dirty="0" err="1">
                <a:solidFill>
                  <a:srgbClr val="000000"/>
                </a:solidFill>
                <a:latin typeface="Georgia"/>
                <a:ea typeface="DejaVu Sans"/>
              </a:rPr>
              <a:t>ρμογή</a:t>
            </a:r>
            <a:r>
              <a:rPr lang="fr-FR" sz="2400" b="0" strike="noStrike" spc="-1" dirty="0">
                <a:solidFill>
                  <a:srgbClr val="000000"/>
                </a:solidFill>
                <a:latin typeface="Georgia"/>
                <a:ea typeface="DejaVu Sans"/>
              </a:rPr>
              <a:t> </a:t>
            </a:r>
            <a:r>
              <a:rPr lang="fr-FR" sz="2400" b="0" strike="noStrike" spc="-1" dirty="0" err="1">
                <a:solidFill>
                  <a:srgbClr val="000000"/>
                </a:solidFill>
                <a:latin typeface="Georgia"/>
                <a:ea typeface="DejaVu Sans"/>
              </a:rPr>
              <a:t>του</a:t>
            </a:r>
            <a:r>
              <a:rPr lang="fr-FR" sz="2400" b="0" strike="noStrike" spc="-1" dirty="0">
                <a:solidFill>
                  <a:srgbClr val="000000"/>
                </a:solidFill>
                <a:latin typeface="Georgia"/>
                <a:ea typeface="DejaVu Sans"/>
              </a:rPr>
              <a:t> </a:t>
            </a:r>
            <a:r>
              <a:rPr lang="fr-FR" sz="2400" b="0" strike="noStrike" spc="-1" dirty="0" err="1">
                <a:solidFill>
                  <a:srgbClr val="000000"/>
                </a:solidFill>
                <a:latin typeface="Georgia"/>
                <a:ea typeface="DejaVu Sans"/>
              </a:rPr>
              <a:t>κ</a:t>
            </a:r>
            <a:r>
              <a:rPr lang="fr-FR" sz="2400" b="0" strike="noStrike" spc="-1" dirty="0">
                <a:solidFill>
                  <a:srgbClr val="000000"/>
                </a:solidFill>
                <a:latin typeface="Georgia"/>
                <a:ea typeface="DejaVu Sans"/>
              </a:rPr>
              <a:t>α</a:t>
            </a:r>
            <a:r>
              <a:rPr lang="fr-FR" sz="2400" b="0" strike="noStrike" spc="-1" dirty="0" err="1">
                <a:solidFill>
                  <a:srgbClr val="000000"/>
                </a:solidFill>
                <a:latin typeface="Georgia"/>
                <a:ea typeface="DejaVu Sans"/>
              </a:rPr>
              <a:t>νόν</a:t>
            </a:r>
            <a:r>
              <a:rPr lang="fr-FR" sz="2400" b="0" strike="noStrike" spc="-1" dirty="0">
                <a:solidFill>
                  <a:srgbClr val="000000"/>
                </a:solidFill>
                <a:latin typeface="Georgia"/>
                <a:ea typeface="DejaVu Sans"/>
              </a:rPr>
              <a:t>α </a:t>
            </a:r>
            <a:r>
              <a:rPr lang="fr-FR" sz="2400" b="0" strike="noStrike" spc="-1" dirty="0" err="1">
                <a:solidFill>
                  <a:srgbClr val="000000"/>
                </a:solidFill>
                <a:latin typeface="Georgia"/>
                <a:ea typeface="DejaVu Sans"/>
              </a:rPr>
              <a:t>της</a:t>
            </a:r>
            <a:r>
              <a:rPr lang="fr-FR" sz="2400" b="0" strike="noStrike" spc="-1" dirty="0">
                <a:solidFill>
                  <a:srgbClr val="000000"/>
                </a:solidFill>
                <a:latin typeface="Georgia"/>
                <a:ea typeface="DejaVu Sans"/>
              </a:rPr>
              <a:t> </a:t>
            </a:r>
            <a:r>
              <a:rPr lang="fr-FR" sz="2400" b="0" strike="noStrike" spc="-1" dirty="0" err="1">
                <a:solidFill>
                  <a:srgbClr val="000000"/>
                </a:solidFill>
                <a:latin typeface="Georgia"/>
                <a:ea typeface="DejaVu Sans"/>
              </a:rPr>
              <a:t>ειδικής</a:t>
            </a:r>
            <a:r>
              <a:rPr lang="fr-FR" sz="2400" b="0" strike="noStrike" spc="-1" dirty="0">
                <a:solidFill>
                  <a:srgbClr val="000000"/>
                </a:solidFill>
                <a:latin typeface="Georgia"/>
                <a:ea typeface="DejaVu Sans"/>
              </a:rPr>
              <a:t> π</a:t>
            </a:r>
            <a:r>
              <a:rPr lang="fr-FR" sz="2400" b="0" strike="noStrike" spc="-1" dirty="0" err="1">
                <a:solidFill>
                  <a:srgbClr val="000000"/>
                </a:solidFill>
                <a:latin typeface="Georgia"/>
                <a:ea typeface="DejaVu Sans"/>
              </a:rPr>
              <a:t>λειοψηφί</a:t>
            </a:r>
            <a:r>
              <a:rPr lang="fr-FR" sz="2400" b="0" strike="noStrike" spc="-1" dirty="0">
                <a:solidFill>
                  <a:srgbClr val="000000"/>
                </a:solidFill>
                <a:latin typeface="Georgia"/>
                <a:ea typeface="DejaVu Sans"/>
              </a:rPr>
              <a:t>α</a:t>
            </a:r>
            <a:r>
              <a:rPr lang="fr-FR" sz="2400" b="0" strike="noStrike" spc="-1" dirty="0" err="1">
                <a:solidFill>
                  <a:srgbClr val="000000"/>
                </a:solidFill>
                <a:latin typeface="Georgia"/>
                <a:ea typeface="DejaVu Sans"/>
              </a:rPr>
              <a:t>ς</a:t>
            </a:r>
            <a:r>
              <a:rPr lang="fr-FR" sz="2400" b="0" strike="noStrike" spc="-1" dirty="0">
                <a:solidFill>
                  <a:srgbClr val="000000"/>
                </a:solidFill>
                <a:latin typeface="Georgia"/>
                <a:ea typeface="DejaVu Sans"/>
              </a:rPr>
              <a:t>.</a:t>
            </a:r>
            <a:endParaRPr lang="fr-FR" sz="2400" b="0" strike="noStrike" spc="-1" dirty="0">
              <a:latin typeface="Arial"/>
            </a:endParaRPr>
          </a:p>
          <a:p>
            <a:pPr>
              <a:lnSpc>
                <a:spcPct val="100000"/>
              </a:lnSpc>
              <a:spcBef>
                <a:spcPts val="300"/>
              </a:spcBef>
            </a:pPr>
            <a:endParaRPr lang="fr-FR" sz="2400" b="0" strike="noStrike" spc="-1" dirty="0">
              <a:latin typeface="Arial"/>
            </a:endParaRPr>
          </a:p>
          <a:p>
            <a:pPr>
              <a:lnSpc>
                <a:spcPct val="100000"/>
              </a:lnSpc>
              <a:spcBef>
                <a:spcPts val="300"/>
              </a:spcBef>
            </a:pPr>
            <a:endParaRPr lang="fr-FR" sz="2400" b="0" strike="noStrike" spc="-1" dirty="0">
              <a:latin typeface="Arial"/>
            </a:endParaRPr>
          </a:p>
        </p:txBody>
      </p:sp>
      <p:sp>
        <p:nvSpPr>
          <p:cNvPr id="126" name="CustomShape 3"/>
          <p:cNvSpPr/>
          <p:nvPr/>
        </p:nvSpPr>
        <p:spPr>
          <a:xfrm>
            <a:off x="10899720" y="2160"/>
            <a:ext cx="1015200" cy="3650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E0CE71E0-47AF-488B-A0A7-CA2E98C40550}" type="slidenum">
              <a:rPr lang="fr-FR" sz="1800" b="0" strike="noStrike" spc="-1">
                <a:solidFill>
                  <a:srgbClr val="FFFFFF"/>
                </a:solidFill>
                <a:latin typeface="Georgia"/>
                <a:ea typeface="DejaVu Sans"/>
              </a:rPr>
              <a:t>18</a:t>
            </a:fld>
            <a:endParaRPr lang="fr-FR" sz="1800" b="0" strike="noStrike" spc="-1">
              <a:latin typeface="Arial"/>
            </a:endParaRPr>
          </a:p>
        </p:txBody>
      </p:sp>
    </p:spTree>
    <p:extLst>
      <p:ext uri="{BB962C8B-B14F-4D97-AF65-F5344CB8AC3E}">
        <p14:creationId xmlns:p14="http://schemas.microsoft.com/office/powerpoint/2010/main" val="1621112800"/>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8" name="Picture 404"/>
          <p:cNvPicPr/>
          <p:nvPr/>
        </p:nvPicPr>
        <p:blipFill>
          <a:blip r:embed="rId2"/>
          <a:stretch/>
        </p:blipFill>
        <p:spPr>
          <a:xfrm>
            <a:off x="72000" y="1080000"/>
            <a:ext cx="12191400" cy="5858280"/>
          </a:xfrm>
          <a:prstGeom prst="rect">
            <a:avLst/>
          </a:prstGeom>
          <a:ln>
            <a:noFill/>
          </a:ln>
        </p:spPr>
      </p:pic>
      <p:sp>
        <p:nvSpPr>
          <p:cNvPr id="119" name="CustomShape 1"/>
          <p:cNvSpPr/>
          <p:nvPr/>
        </p:nvSpPr>
        <p:spPr>
          <a:xfrm>
            <a:off x="72000" y="144000"/>
            <a:ext cx="12023640" cy="1445400"/>
          </a:xfrm>
          <a:prstGeom prst="rect">
            <a:avLst/>
          </a:prstGeom>
          <a:solidFill>
            <a:srgbClr val="DDDDDD"/>
          </a:solidFill>
          <a:ln>
            <a:solidFill>
              <a:srgbClr val="3465A4"/>
            </a:solidFill>
          </a:ln>
        </p:spPr>
        <p:style>
          <a:lnRef idx="0">
            <a:scrgbClr r="0" g="0" b="0"/>
          </a:lnRef>
          <a:fillRef idx="0">
            <a:scrgbClr r="0" g="0" b="0"/>
          </a:fillRef>
          <a:effectRef idx="0">
            <a:scrgbClr r="0" g="0" b="0"/>
          </a:effectRef>
          <a:fontRef idx="minor"/>
        </p:style>
        <p:txBody>
          <a:bodyPr wrap="none" lIns="90000" tIns="45000" rIns="90000" bIns="45000" anchor="ctr"/>
          <a:lstStyle/>
          <a:p>
            <a:pPr algn="ctr">
              <a:lnSpc>
                <a:spcPct val="100000"/>
              </a:lnSpc>
            </a:pPr>
            <a:r>
              <a:rPr lang="fr-FR" sz="1600" b="1" strike="noStrike" spc="-1">
                <a:solidFill>
                  <a:srgbClr val="000000"/>
                </a:solidFill>
                <a:latin typeface="Georgia"/>
                <a:ea typeface="DejaVu Sans"/>
              </a:rPr>
              <a:t>Dieselgate: Η Volkswagen και άλλοι κατασκευαστές αυτοκινήτων </a:t>
            </a:r>
            <a:r>
              <a:rPr lang="fr-FR" sz="1600" b="1" strike="noStrike" spc="-1">
                <a:solidFill>
                  <a:srgbClr val="000000"/>
                </a:solidFill>
                <a:latin typeface="Georgia"/>
                <a:ea typeface="Noto Sans CJK SC Regular"/>
              </a:rPr>
              <a:t>χρησιμοποίησαν λογισμικό εξαπάτησης </a:t>
            </a:r>
            <a:endParaRPr lang="fr-FR" sz="1600" b="0" strike="noStrike" spc="-1">
              <a:latin typeface="Arial"/>
            </a:endParaRPr>
          </a:p>
          <a:p>
            <a:pPr algn="ctr">
              <a:lnSpc>
                <a:spcPct val="100000"/>
              </a:lnSpc>
            </a:pPr>
            <a:r>
              <a:rPr lang="fr-FR" sz="1600" b="1" strike="noStrike" spc="-1">
                <a:solidFill>
                  <a:srgbClr val="000000"/>
                </a:solidFill>
                <a:latin typeface="Georgia"/>
                <a:ea typeface="Noto Sans CJK SC Regular"/>
              </a:rPr>
              <a:t>για την κάλυψη ρυπογόνων εκπομπών d</a:t>
            </a:r>
            <a:r>
              <a:rPr lang="fr-FR" sz="1600" b="1" strike="noStrike" spc="-1">
                <a:solidFill>
                  <a:srgbClr val="000000"/>
                </a:solidFill>
                <a:latin typeface="Georgia"/>
                <a:ea typeface="DejaVu Sans"/>
              </a:rPr>
              <a:t>iesel στο εργαστήριο.</a:t>
            </a:r>
            <a:endParaRPr lang="fr-FR" sz="1600" b="0" strike="noStrike" spc="-1">
              <a:latin typeface="Arial"/>
            </a:endParaRPr>
          </a:p>
          <a:p>
            <a:pPr algn="ctr">
              <a:lnSpc>
                <a:spcPct val="100000"/>
              </a:lnSpc>
            </a:pPr>
            <a:endParaRPr lang="fr-FR" sz="1600" b="0" strike="noStrike" spc="-1">
              <a:latin typeface="Arial"/>
            </a:endParaRPr>
          </a:p>
          <a:p>
            <a:pPr>
              <a:lnSpc>
                <a:spcPct val="100000"/>
              </a:lnSpc>
            </a:pPr>
            <a:r>
              <a:rPr lang="fr-FR" sz="1600" b="1" strike="noStrike" spc="-1">
                <a:solidFill>
                  <a:srgbClr val="000000"/>
                </a:solidFill>
                <a:latin typeface="Georgia"/>
                <a:ea typeface="DejaVu Sans"/>
              </a:rPr>
              <a:t>Σε επίπεδο ΕΕ δύο ομάδες εμπλέκονται στο εν λόγω πεδίο: η ομάδα εμπειρογνωμόνων </a:t>
            </a:r>
            <a:endParaRPr lang="fr-FR" sz="1600" b="0" strike="noStrike" spc="-1">
              <a:latin typeface="Arial"/>
            </a:endParaRPr>
          </a:p>
          <a:p>
            <a:pPr algn="just">
              <a:lnSpc>
                <a:spcPct val="100000"/>
              </a:lnSpc>
            </a:pPr>
            <a:r>
              <a:rPr lang="fr-FR" sz="1600" b="1" strike="noStrike" spc="-1">
                <a:solidFill>
                  <a:srgbClr val="000000"/>
                </a:solidFill>
                <a:latin typeface="Georgia"/>
                <a:ea typeface="DejaVu Sans"/>
              </a:rPr>
              <a:t>της Επιτροπής «Real Driving Emissions-Light Duty Vehicles » </a:t>
            </a:r>
            <a:endParaRPr lang="fr-FR" sz="1600" b="0" strike="noStrike" spc="-1">
              <a:latin typeface="Arial"/>
            </a:endParaRPr>
          </a:p>
          <a:p>
            <a:pPr algn="just">
              <a:lnSpc>
                <a:spcPct val="100000"/>
              </a:lnSpc>
            </a:pPr>
            <a:r>
              <a:rPr lang="fr-FR" sz="1600" b="1" strike="noStrike" spc="-1">
                <a:solidFill>
                  <a:srgbClr val="000000"/>
                </a:solidFill>
                <a:latin typeface="Georgia"/>
                <a:ea typeface="DejaVu Sans"/>
              </a:rPr>
              <a:t>και η ομάδα επιτροπολογίας « Technical Committee on Motor Vehicles »</a:t>
            </a:r>
            <a:endParaRPr lang="fr-FR" sz="1600" b="0" strike="noStrike" spc="-1">
              <a:latin typeface="Arial"/>
            </a:endParaRPr>
          </a:p>
        </p:txBody>
      </p:sp>
      <p:sp>
        <p:nvSpPr>
          <p:cNvPr id="120" name="CustomShape 2"/>
          <p:cNvSpPr/>
          <p:nvPr/>
        </p:nvSpPr>
        <p:spPr>
          <a:xfrm>
            <a:off x="5497200" y="3266640"/>
            <a:ext cx="1256400" cy="346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fr-FR" sz="1800" b="0" strike="noStrike" spc="-1">
                <a:solidFill>
                  <a:srgbClr val="000000"/>
                </a:solidFill>
                <a:latin typeface="Arial"/>
                <a:ea typeface="DejaVu Sans"/>
              </a:rPr>
              <a:t>Dieselgate</a:t>
            </a:r>
            <a:endParaRPr lang="fr-FR" sz="18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CustomShape 1"/>
          <p:cNvSpPr/>
          <p:nvPr/>
        </p:nvSpPr>
        <p:spPr>
          <a:xfrm>
            <a:off x="765360" y="304920"/>
            <a:ext cx="10667880" cy="6933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rmAutofit/>
          </a:bodyPr>
          <a:lstStyle/>
          <a:p>
            <a:pPr indent="-216000">
              <a:lnSpc>
                <a:spcPct val="100000"/>
              </a:lnSpc>
              <a:buClr>
                <a:srgbClr val="000000"/>
              </a:buClr>
              <a:buSzPct val="45000"/>
              <a:buFont typeface="Wingdings" charset="2"/>
              <a:buChar char=""/>
            </a:pPr>
            <a:r>
              <a:rPr lang="fr-FR" sz="2100" b="1" strike="noStrike" spc="-1">
                <a:solidFill>
                  <a:srgbClr val="333333"/>
                </a:solidFill>
                <a:latin typeface="Georgia"/>
                <a:ea typeface="DejaVu Sans"/>
              </a:rPr>
              <a:t>Τα Δίκτυα πολιτικής: μία </a:t>
            </a:r>
            <a:r>
              <a:rPr lang="fr-FR" sz="2100" b="1" strike="noStrike" spc="-1">
                <a:solidFill>
                  <a:srgbClr val="000000"/>
                </a:solidFill>
                <a:latin typeface="Georgia"/>
                <a:ea typeface="DejaVu Sans"/>
              </a:rPr>
              <a:t>συμπεριφολογική προσέγγιση</a:t>
            </a:r>
            <a:r>
              <a:rPr lang="fr-FR" sz="2100" b="1" strike="noStrike" spc="-1">
                <a:solidFill>
                  <a:srgbClr val="333333"/>
                </a:solidFill>
                <a:latin typeface="Georgia"/>
                <a:ea typeface="DejaVu Sans"/>
              </a:rPr>
              <a:t> της ΕΕ</a:t>
            </a:r>
            <a:endParaRPr lang="fr-FR" sz="2100" b="0" strike="noStrike" spc="-1">
              <a:latin typeface="Arial"/>
            </a:endParaRPr>
          </a:p>
        </p:txBody>
      </p:sp>
      <p:sp>
        <p:nvSpPr>
          <p:cNvPr id="56" name="CustomShape 2"/>
          <p:cNvSpPr/>
          <p:nvPr/>
        </p:nvSpPr>
        <p:spPr>
          <a:xfrm>
            <a:off x="718920" y="1125360"/>
            <a:ext cx="10667880" cy="49143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marL="469800" indent="-469440">
              <a:lnSpc>
                <a:spcPct val="80000"/>
              </a:lnSpc>
              <a:spcBef>
                <a:spcPts val="473"/>
              </a:spcBef>
            </a:pPr>
            <a:endParaRPr lang="fr-FR" sz="1800" b="0" strike="noStrike" spc="-1" dirty="0">
              <a:latin typeface="Arial"/>
            </a:endParaRPr>
          </a:p>
          <a:p>
            <a:pPr marL="469800" indent="-469440">
              <a:lnSpc>
                <a:spcPct val="80000"/>
              </a:lnSpc>
              <a:spcBef>
                <a:spcPts val="473"/>
              </a:spcBef>
            </a:pPr>
            <a:r>
              <a:rPr lang="fr-FR" sz="1900" b="0" strike="noStrike" spc="-1" dirty="0" err="1">
                <a:solidFill>
                  <a:srgbClr val="333333"/>
                </a:solidFill>
                <a:latin typeface="Georgia"/>
                <a:ea typeface="DejaVu Sans"/>
              </a:rPr>
              <a:t>Ορισμός</a:t>
            </a:r>
            <a:r>
              <a:rPr lang="fr-FR" sz="1900" b="0" strike="noStrike" spc="-1" dirty="0">
                <a:solidFill>
                  <a:srgbClr val="333333"/>
                </a:solidFill>
                <a:latin typeface="Georgia"/>
                <a:ea typeface="DejaVu Sans"/>
              </a:rPr>
              <a:t> </a:t>
            </a:r>
            <a:r>
              <a:rPr lang="fr-FR" sz="1900" b="0" strike="noStrike" spc="-1" dirty="0" err="1">
                <a:solidFill>
                  <a:srgbClr val="333333"/>
                </a:solidFill>
                <a:latin typeface="Georgia"/>
                <a:ea typeface="DejaVu Sans"/>
              </a:rPr>
              <a:t>του</a:t>
            </a:r>
            <a:r>
              <a:rPr lang="fr-FR" sz="1900" b="0" strike="noStrike" spc="-1" dirty="0">
                <a:solidFill>
                  <a:srgbClr val="333333"/>
                </a:solidFill>
                <a:latin typeface="Georgia"/>
                <a:ea typeface="DejaVu Sans"/>
              </a:rPr>
              <a:t> </a:t>
            </a:r>
            <a:r>
              <a:rPr lang="fr-FR" sz="1900" b="1" strike="noStrike" spc="-1" dirty="0" err="1">
                <a:solidFill>
                  <a:srgbClr val="333333"/>
                </a:solidFill>
                <a:latin typeface="Georgia"/>
                <a:ea typeface="DejaVu Sans"/>
              </a:rPr>
              <a:t>Δικτύου</a:t>
            </a:r>
            <a:r>
              <a:rPr lang="fr-FR" sz="1900" b="1" strike="noStrike" spc="-1" dirty="0">
                <a:solidFill>
                  <a:srgbClr val="333333"/>
                </a:solidFill>
                <a:latin typeface="Georgia"/>
                <a:ea typeface="DejaVu Sans"/>
              </a:rPr>
              <a:t> π</a:t>
            </a:r>
            <a:r>
              <a:rPr lang="fr-FR" sz="1900" b="1" strike="noStrike" spc="-1" dirty="0" err="1">
                <a:solidFill>
                  <a:srgbClr val="333333"/>
                </a:solidFill>
                <a:latin typeface="Georgia"/>
                <a:ea typeface="DejaVu Sans"/>
              </a:rPr>
              <a:t>ολιτικής</a:t>
            </a:r>
            <a:r>
              <a:rPr lang="fr-FR" sz="1900" b="0" strike="noStrike" spc="-1" dirty="0">
                <a:solidFill>
                  <a:srgbClr val="333333"/>
                </a:solidFill>
                <a:latin typeface="Georgia"/>
                <a:ea typeface="DejaVu Sans"/>
              </a:rPr>
              <a:t>: </a:t>
            </a:r>
            <a:endParaRPr lang="fr-FR" sz="1900" b="0" strike="noStrike" spc="-1" dirty="0">
              <a:latin typeface="Arial"/>
            </a:endParaRPr>
          </a:p>
          <a:p>
            <a:pPr marL="469800" indent="-469440">
              <a:lnSpc>
                <a:spcPct val="80000"/>
              </a:lnSpc>
              <a:spcBef>
                <a:spcPts val="473"/>
              </a:spcBef>
            </a:pPr>
            <a:endParaRPr lang="fr-FR" sz="1900" b="0" strike="noStrike" spc="-1" dirty="0">
              <a:latin typeface="Arial"/>
            </a:endParaRPr>
          </a:p>
          <a:p>
            <a:pPr marL="469800" indent="-469440">
              <a:lnSpc>
                <a:spcPct val="80000"/>
              </a:lnSpc>
              <a:spcBef>
                <a:spcPts val="473"/>
              </a:spcBef>
            </a:pPr>
            <a:r>
              <a:rPr lang="fr-FR" sz="1900" b="0" strike="noStrike" spc="-1" dirty="0" err="1">
                <a:solidFill>
                  <a:srgbClr val="333333"/>
                </a:solidFill>
                <a:latin typeface="Georgia"/>
                <a:ea typeface="DejaVu Sans"/>
              </a:rPr>
              <a:t>Μι</a:t>
            </a:r>
            <a:r>
              <a:rPr lang="fr-FR" sz="1900" b="0" strike="noStrike" spc="-1" dirty="0">
                <a:solidFill>
                  <a:srgbClr val="333333"/>
                </a:solidFill>
                <a:latin typeface="Georgia"/>
                <a:ea typeface="DejaVu Sans"/>
              </a:rPr>
              <a:t>α (π</a:t>
            </a:r>
            <a:r>
              <a:rPr lang="fr-FR" sz="1900" b="0" strike="noStrike" spc="-1" dirty="0" err="1">
                <a:solidFill>
                  <a:srgbClr val="333333"/>
                </a:solidFill>
                <a:latin typeface="Georgia"/>
                <a:ea typeface="DejaVu Sans"/>
              </a:rPr>
              <a:t>ερισσότερο</a:t>
            </a:r>
            <a:r>
              <a:rPr lang="fr-FR" sz="1900" b="0" strike="noStrike" spc="-1" dirty="0">
                <a:solidFill>
                  <a:srgbClr val="333333"/>
                </a:solidFill>
                <a:latin typeface="Georgia"/>
                <a:ea typeface="DejaVu Sans"/>
              </a:rPr>
              <a:t> </a:t>
            </a:r>
            <a:r>
              <a:rPr lang="fr-FR" sz="1900" b="0" strike="noStrike" spc="-1" dirty="0" err="1">
                <a:solidFill>
                  <a:srgbClr val="333333"/>
                </a:solidFill>
                <a:latin typeface="Georgia"/>
                <a:ea typeface="DejaVu Sans"/>
              </a:rPr>
              <a:t>ή</a:t>
            </a:r>
            <a:r>
              <a:rPr lang="fr-FR" sz="1900" b="0" strike="noStrike" spc="-1" dirty="0">
                <a:solidFill>
                  <a:srgbClr val="333333"/>
                </a:solidFill>
                <a:latin typeface="Georgia"/>
                <a:ea typeface="DejaVu Sans"/>
              </a:rPr>
              <a:t> </a:t>
            </a:r>
            <a:r>
              <a:rPr lang="fr-FR" sz="1900" b="0" strike="noStrike" spc="-1" dirty="0" err="1">
                <a:solidFill>
                  <a:srgbClr val="333333"/>
                </a:solidFill>
                <a:latin typeface="Georgia"/>
                <a:ea typeface="DejaVu Sans"/>
              </a:rPr>
              <a:t>λιγότερο</a:t>
            </a:r>
            <a:r>
              <a:rPr lang="fr-FR" sz="1900" b="0" strike="noStrike" spc="-1" dirty="0">
                <a:solidFill>
                  <a:srgbClr val="333333"/>
                </a:solidFill>
                <a:latin typeface="Georgia"/>
                <a:ea typeface="DejaVu Sans"/>
              </a:rPr>
              <a:t>) </a:t>
            </a:r>
            <a:r>
              <a:rPr lang="fr-FR" sz="1900" b="0" strike="noStrike" spc="-1" dirty="0" err="1">
                <a:solidFill>
                  <a:srgbClr val="333333"/>
                </a:solidFill>
                <a:latin typeface="Georgia"/>
                <a:ea typeface="DejaVu Sans"/>
              </a:rPr>
              <a:t>δομημένη</a:t>
            </a:r>
            <a:r>
              <a:rPr lang="fr-FR" sz="1900" b="0" strike="noStrike" spc="-1" dirty="0">
                <a:solidFill>
                  <a:srgbClr val="333333"/>
                </a:solidFill>
                <a:latin typeface="Georgia"/>
                <a:ea typeface="DejaVu Sans"/>
              </a:rPr>
              <a:t> </a:t>
            </a:r>
            <a:r>
              <a:rPr lang="fr-FR" sz="1900" b="0" strike="noStrike" spc="-1" dirty="0" err="1">
                <a:solidFill>
                  <a:srgbClr val="333333"/>
                </a:solidFill>
                <a:latin typeface="Georgia"/>
                <a:ea typeface="DejaVu Sans"/>
              </a:rPr>
              <a:t>ομάδ</a:t>
            </a:r>
            <a:r>
              <a:rPr lang="fr-FR" sz="1900" b="0" strike="noStrike" spc="-1" dirty="0">
                <a:solidFill>
                  <a:srgbClr val="333333"/>
                </a:solidFill>
                <a:latin typeface="Georgia"/>
                <a:ea typeface="DejaVu Sans"/>
              </a:rPr>
              <a:t>α </a:t>
            </a:r>
            <a:r>
              <a:rPr lang="fr-FR" sz="1900" b="0" strike="noStrike" spc="-1" dirty="0" err="1">
                <a:solidFill>
                  <a:srgbClr val="333333"/>
                </a:solidFill>
                <a:latin typeface="Georgia"/>
                <a:ea typeface="DejaVu Sans"/>
              </a:rPr>
              <a:t>δρώντων</a:t>
            </a:r>
            <a:r>
              <a:rPr lang="fr-FR" sz="1900" b="0" strike="noStrike" spc="-1" dirty="0">
                <a:solidFill>
                  <a:srgbClr val="333333"/>
                </a:solidFill>
                <a:latin typeface="Georgia"/>
                <a:ea typeface="DejaVu Sans"/>
              </a:rPr>
              <a:t> </a:t>
            </a:r>
            <a:r>
              <a:rPr lang="fr-FR" sz="1900" b="0" strike="noStrike" spc="-1" dirty="0" err="1">
                <a:solidFill>
                  <a:srgbClr val="333333"/>
                </a:solidFill>
                <a:latin typeface="Georgia"/>
                <a:ea typeface="DejaVu Sans"/>
              </a:rPr>
              <a:t>της</a:t>
            </a:r>
            <a:r>
              <a:rPr lang="fr-FR" sz="1900" b="0" strike="noStrike" spc="-1" dirty="0">
                <a:solidFill>
                  <a:srgbClr val="333333"/>
                </a:solidFill>
                <a:latin typeface="Georgia"/>
                <a:ea typeface="DejaVu Sans"/>
              </a:rPr>
              <a:t> </a:t>
            </a:r>
            <a:r>
              <a:rPr lang="fr-FR" sz="1900" b="0" strike="noStrike" spc="-1" dirty="0" err="1">
                <a:solidFill>
                  <a:srgbClr val="333333"/>
                </a:solidFill>
                <a:latin typeface="Georgia"/>
                <a:ea typeface="DejaVu Sans"/>
              </a:rPr>
              <a:t>δημόσι</a:t>
            </a:r>
            <a:r>
              <a:rPr lang="fr-FR" sz="1900" b="0" strike="noStrike" spc="-1" dirty="0">
                <a:solidFill>
                  <a:srgbClr val="333333"/>
                </a:solidFill>
                <a:latin typeface="Georgia"/>
                <a:ea typeface="DejaVu Sans"/>
              </a:rPr>
              <a:t>α</a:t>
            </a:r>
            <a:r>
              <a:rPr lang="fr-FR" sz="1900" b="0" strike="noStrike" spc="-1" dirty="0" err="1">
                <a:solidFill>
                  <a:srgbClr val="333333"/>
                </a:solidFill>
                <a:latin typeface="Georgia"/>
                <a:ea typeface="DejaVu Sans"/>
              </a:rPr>
              <a:t>ς</a:t>
            </a:r>
            <a:r>
              <a:rPr lang="fr-FR" sz="1900" b="0" strike="noStrike" spc="-1" dirty="0">
                <a:solidFill>
                  <a:srgbClr val="333333"/>
                </a:solidFill>
                <a:latin typeface="Georgia"/>
                <a:ea typeface="DejaVu Sans"/>
              </a:rPr>
              <a:t> </a:t>
            </a:r>
            <a:r>
              <a:rPr lang="fr-FR" sz="1900" b="0" strike="noStrike" spc="-1" dirty="0" err="1">
                <a:solidFill>
                  <a:srgbClr val="333333"/>
                </a:solidFill>
                <a:latin typeface="Georgia"/>
                <a:ea typeface="DejaVu Sans"/>
              </a:rPr>
              <a:t>κ</a:t>
            </a:r>
            <a:r>
              <a:rPr lang="fr-FR" sz="1900" b="0" strike="noStrike" spc="-1" dirty="0">
                <a:solidFill>
                  <a:srgbClr val="333333"/>
                </a:solidFill>
                <a:latin typeface="Georgia"/>
                <a:ea typeface="DejaVu Sans"/>
              </a:rPr>
              <a:t>α</a:t>
            </a:r>
            <a:r>
              <a:rPr lang="fr-FR" sz="1900" b="0" strike="noStrike" spc="-1" dirty="0" err="1">
                <a:solidFill>
                  <a:srgbClr val="333333"/>
                </a:solidFill>
                <a:latin typeface="Georgia"/>
                <a:ea typeface="DejaVu Sans"/>
              </a:rPr>
              <a:t>ι</a:t>
            </a:r>
            <a:r>
              <a:rPr lang="fr-FR" sz="1900" b="0" strike="noStrike" spc="-1" dirty="0">
                <a:solidFill>
                  <a:srgbClr val="333333"/>
                </a:solidFill>
                <a:latin typeface="Georgia"/>
                <a:ea typeface="DejaVu Sans"/>
              </a:rPr>
              <a:t> </a:t>
            </a:r>
            <a:r>
              <a:rPr lang="fr-FR" sz="1900" b="0" strike="noStrike" spc="-1" dirty="0" err="1">
                <a:solidFill>
                  <a:srgbClr val="333333"/>
                </a:solidFill>
                <a:latin typeface="Georgia"/>
                <a:ea typeface="DejaVu Sans"/>
              </a:rPr>
              <a:t>ιδιωτικής</a:t>
            </a:r>
            <a:r>
              <a:rPr lang="fr-FR" sz="1900" b="0" strike="noStrike" spc="-1" dirty="0">
                <a:solidFill>
                  <a:srgbClr val="333333"/>
                </a:solidFill>
                <a:latin typeface="Georgia"/>
                <a:ea typeface="DejaVu Sans"/>
              </a:rPr>
              <a:t> </a:t>
            </a:r>
            <a:r>
              <a:rPr lang="fr-FR" sz="1900" b="0" strike="noStrike" spc="-1" dirty="0" err="1">
                <a:solidFill>
                  <a:srgbClr val="333333"/>
                </a:solidFill>
                <a:latin typeface="Georgia"/>
                <a:ea typeface="DejaVu Sans"/>
              </a:rPr>
              <a:t>σφ</a:t>
            </a:r>
            <a:r>
              <a:rPr lang="fr-FR" sz="1900" b="0" strike="noStrike" spc="-1" dirty="0">
                <a:solidFill>
                  <a:srgbClr val="333333"/>
                </a:solidFill>
                <a:latin typeface="Georgia"/>
                <a:ea typeface="DejaVu Sans"/>
              </a:rPr>
              <a:t>α</a:t>
            </a:r>
            <a:r>
              <a:rPr lang="fr-FR" sz="1900" b="0" strike="noStrike" spc="-1" dirty="0" err="1">
                <a:solidFill>
                  <a:srgbClr val="333333"/>
                </a:solidFill>
                <a:latin typeface="Georgia"/>
                <a:ea typeface="DejaVu Sans"/>
              </a:rPr>
              <a:t>ίρ</a:t>
            </a:r>
            <a:r>
              <a:rPr lang="fr-FR" sz="1900" b="0" strike="noStrike" spc="-1" dirty="0">
                <a:solidFill>
                  <a:srgbClr val="333333"/>
                </a:solidFill>
                <a:latin typeface="Georgia"/>
                <a:ea typeface="DejaVu Sans"/>
              </a:rPr>
              <a:t>α</a:t>
            </a:r>
            <a:r>
              <a:rPr lang="fr-FR" sz="1900" b="0" strike="noStrike" spc="-1" dirty="0" err="1">
                <a:solidFill>
                  <a:srgbClr val="333333"/>
                </a:solidFill>
                <a:latin typeface="Georgia"/>
                <a:ea typeface="DejaVu Sans"/>
              </a:rPr>
              <a:t>ς</a:t>
            </a:r>
            <a:r>
              <a:rPr lang="fr-FR" sz="1900" b="0" strike="noStrike" spc="-1" dirty="0">
                <a:solidFill>
                  <a:srgbClr val="333333"/>
                </a:solidFill>
                <a:latin typeface="Georgia"/>
                <a:ea typeface="DejaVu Sans"/>
              </a:rPr>
              <a:t> π</a:t>
            </a:r>
            <a:r>
              <a:rPr lang="fr-FR" sz="1900" b="0" strike="noStrike" spc="-1" dirty="0" err="1">
                <a:solidFill>
                  <a:srgbClr val="333333"/>
                </a:solidFill>
                <a:latin typeface="Georgia"/>
                <a:ea typeface="DejaVu Sans"/>
              </a:rPr>
              <a:t>ου</a:t>
            </a:r>
            <a:r>
              <a:rPr lang="fr-FR" sz="1900" b="0" strike="noStrike" spc="-1" dirty="0">
                <a:solidFill>
                  <a:srgbClr val="333333"/>
                </a:solidFill>
                <a:latin typeface="Georgia"/>
                <a:ea typeface="DejaVu Sans"/>
              </a:rPr>
              <a:t> </a:t>
            </a:r>
            <a:r>
              <a:rPr lang="fr-FR" sz="1900" b="0" strike="noStrike" spc="-1" dirty="0" err="1">
                <a:solidFill>
                  <a:srgbClr val="333333"/>
                </a:solidFill>
                <a:latin typeface="Georgia"/>
                <a:ea typeface="DejaVu Sans"/>
              </a:rPr>
              <a:t>έχουν</a:t>
            </a:r>
            <a:r>
              <a:rPr lang="fr-FR" sz="1900" b="0" strike="noStrike" spc="-1" dirty="0">
                <a:solidFill>
                  <a:srgbClr val="333333"/>
                </a:solidFill>
                <a:latin typeface="Georgia"/>
                <a:ea typeface="DejaVu Sans"/>
              </a:rPr>
              <a:t> </a:t>
            </a:r>
            <a:r>
              <a:rPr lang="fr-FR" sz="1900" b="0" strike="noStrike" spc="-1" dirty="0" err="1">
                <a:solidFill>
                  <a:srgbClr val="333333"/>
                </a:solidFill>
                <a:latin typeface="Georgia"/>
                <a:ea typeface="DejaVu Sans"/>
              </a:rPr>
              <a:t>κοινά</a:t>
            </a:r>
            <a:r>
              <a:rPr lang="fr-FR" sz="1900" b="0" strike="noStrike" spc="-1" dirty="0">
                <a:solidFill>
                  <a:srgbClr val="333333"/>
                </a:solidFill>
                <a:latin typeface="Georgia"/>
                <a:ea typeface="DejaVu Sans"/>
              </a:rPr>
              <a:t> </a:t>
            </a:r>
            <a:r>
              <a:rPr lang="fr-FR" sz="1900" b="0" strike="noStrike" spc="-1" dirty="0" err="1">
                <a:solidFill>
                  <a:srgbClr val="333333"/>
                </a:solidFill>
                <a:latin typeface="Georgia"/>
                <a:ea typeface="DejaVu Sans"/>
              </a:rPr>
              <a:t>συμφέροντ</a:t>
            </a:r>
            <a:r>
              <a:rPr lang="fr-FR" sz="1900" b="0" strike="noStrike" spc="-1" dirty="0">
                <a:solidFill>
                  <a:srgbClr val="333333"/>
                </a:solidFill>
                <a:latin typeface="Georgia"/>
                <a:ea typeface="DejaVu Sans"/>
              </a:rPr>
              <a:t>α </a:t>
            </a:r>
            <a:r>
              <a:rPr lang="fr-FR" sz="1900" b="0" strike="noStrike" spc="-1" dirty="0" err="1">
                <a:solidFill>
                  <a:srgbClr val="333333"/>
                </a:solidFill>
                <a:latin typeface="Georgia"/>
                <a:ea typeface="DejaVu Sans"/>
              </a:rPr>
              <a:t>σ΄έν</a:t>
            </a:r>
            <a:r>
              <a:rPr lang="fr-FR" sz="1900" b="0" strike="noStrike" spc="-1" dirty="0">
                <a:solidFill>
                  <a:srgbClr val="333333"/>
                </a:solidFill>
                <a:latin typeface="Georgia"/>
                <a:ea typeface="DejaVu Sans"/>
              </a:rPr>
              <a:t>α </a:t>
            </a:r>
            <a:r>
              <a:rPr lang="fr-FR" sz="1900" b="0" strike="noStrike" spc="-1" dirty="0" err="1">
                <a:solidFill>
                  <a:srgbClr val="333333"/>
                </a:solidFill>
                <a:latin typeface="Georgia"/>
                <a:ea typeface="DejaVu Sans"/>
              </a:rPr>
              <a:t>συγκεκριμένο</a:t>
            </a:r>
            <a:r>
              <a:rPr lang="fr-FR" sz="1900" b="0" strike="noStrike" spc="-1" dirty="0">
                <a:solidFill>
                  <a:srgbClr val="333333"/>
                </a:solidFill>
                <a:latin typeface="Georgia"/>
                <a:ea typeface="DejaVu Sans"/>
              </a:rPr>
              <a:t> </a:t>
            </a:r>
            <a:r>
              <a:rPr lang="fr-FR" sz="1900" b="0" strike="noStrike" spc="-1" dirty="0" err="1">
                <a:solidFill>
                  <a:srgbClr val="333333"/>
                </a:solidFill>
                <a:latin typeface="Georgia"/>
                <a:ea typeface="DejaVu Sans"/>
              </a:rPr>
              <a:t>τομέ</a:t>
            </a:r>
            <a:r>
              <a:rPr lang="fr-FR" sz="1900" b="0" strike="noStrike" spc="-1" dirty="0">
                <a:solidFill>
                  <a:srgbClr val="333333"/>
                </a:solidFill>
                <a:latin typeface="Georgia"/>
                <a:ea typeface="DejaVu Sans"/>
              </a:rPr>
              <a:t>α π</a:t>
            </a:r>
            <a:r>
              <a:rPr lang="fr-FR" sz="1900" b="0" strike="noStrike" spc="-1" dirty="0" err="1">
                <a:solidFill>
                  <a:srgbClr val="333333"/>
                </a:solidFill>
                <a:latin typeface="Georgia"/>
                <a:ea typeface="DejaVu Sans"/>
              </a:rPr>
              <a:t>ολιτικής</a:t>
            </a:r>
            <a:r>
              <a:rPr lang="fr-FR" sz="1900" b="0" strike="noStrike" spc="-1" dirty="0">
                <a:solidFill>
                  <a:srgbClr val="333333"/>
                </a:solidFill>
                <a:latin typeface="Georgia"/>
                <a:ea typeface="DejaVu Sans"/>
              </a:rPr>
              <a:t> </a:t>
            </a:r>
            <a:r>
              <a:rPr lang="fr-FR" sz="1900" b="0" strike="noStrike" spc="-1" dirty="0" err="1">
                <a:solidFill>
                  <a:srgbClr val="333333"/>
                </a:solidFill>
                <a:latin typeface="Georgia"/>
                <a:ea typeface="DejaVu Sans"/>
              </a:rPr>
              <a:t>κ</a:t>
            </a:r>
            <a:r>
              <a:rPr lang="fr-FR" sz="1900" b="0" strike="noStrike" spc="-1" dirty="0">
                <a:solidFill>
                  <a:srgbClr val="333333"/>
                </a:solidFill>
                <a:latin typeface="Georgia"/>
                <a:ea typeface="DejaVu Sans"/>
              </a:rPr>
              <a:t>α</a:t>
            </a:r>
            <a:r>
              <a:rPr lang="fr-FR" sz="1900" b="0" strike="noStrike" spc="-1" dirty="0" err="1">
                <a:solidFill>
                  <a:srgbClr val="333333"/>
                </a:solidFill>
                <a:latin typeface="Georgia"/>
                <a:ea typeface="DejaVu Sans"/>
              </a:rPr>
              <a:t>ι</a:t>
            </a:r>
            <a:r>
              <a:rPr lang="fr-FR" sz="1900" b="0" strike="noStrike" spc="-1" dirty="0">
                <a:solidFill>
                  <a:srgbClr val="333333"/>
                </a:solidFill>
                <a:latin typeface="Georgia"/>
                <a:ea typeface="DejaVu Sans"/>
              </a:rPr>
              <a:t> α</a:t>
            </a:r>
            <a:r>
              <a:rPr lang="fr-FR" sz="1900" b="0" strike="noStrike" spc="-1" dirty="0" err="1">
                <a:solidFill>
                  <a:srgbClr val="333333"/>
                </a:solidFill>
                <a:latin typeface="Georgia"/>
                <a:ea typeface="DejaVu Sans"/>
              </a:rPr>
              <a:t>σκούν</a:t>
            </a:r>
            <a:r>
              <a:rPr lang="fr-FR" sz="1900" b="0" strike="noStrike" spc="-1" dirty="0">
                <a:solidFill>
                  <a:srgbClr val="333333"/>
                </a:solidFill>
                <a:latin typeface="Georgia"/>
                <a:ea typeface="DejaVu Sans"/>
              </a:rPr>
              <a:t> </a:t>
            </a:r>
            <a:r>
              <a:rPr lang="fr-FR" sz="1900" b="0" strike="noStrike" spc="-1" dirty="0" err="1">
                <a:solidFill>
                  <a:srgbClr val="333333"/>
                </a:solidFill>
                <a:latin typeface="Georgia"/>
                <a:ea typeface="DejaVu Sans"/>
              </a:rPr>
              <a:t>ουσι</a:t>
            </a:r>
            <a:r>
              <a:rPr lang="fr-FR" sz="1900" b="0" strike="noStrike" spc="-1" dirty="0">
                <a:solidFill>
                  <a:srgbClr val="333333"/>
                </a:solidFill>
                <a:latin typeface="Georgia"/>
                <a:ea typeface="DejaVu Sans"/>
              </a:rPr>
              <a:t>α</a:t>
            </a:r>
            <a:r>
              <a:rPr lang="fr-FR" sz="1900" b="0" strike="noStrike" spc="-1" dirty="0" err="1">
                <a:solidFill>
                  <a:srgbClr val="333333"/>
                </a:solidFill>
                <a:latin typeface="Georgia"/>
                <a:ea typeface="DejaVu Sans"/>
              </a:rPr>
              <a:t>στική</a:t>
            </a:r>
            <a:r>
              <a:rPr lang="fr-FR" sz="1900" b="0" strike="noStrike" spc="-1" dirty="0">
                <a:solidFill>
                  <a:srgbClr val="333333"/>
                </a:solidFill>
                <a:latin typeface="Georgia"/>
                <a:ea typeface="DejaVu Sans"/>
              </a:rPr>
              <a:t> </a:t>
            </a:r>
            <a:r>
              <a:rPr lang="fr-FR" sz="1900" b="0" strike="noStrike" spc="-1" dirty="0" err="1">
                <a:solidFill>
                  <a:srgbClr val="333333"/>
                </a:solidFill>
                <a:latin typeface="Georgia"/>
                <a:ea typeface="DejaVu Sans"/>
              </a:rPr>
              <a:t>ε</a:t>
            </a:r>
            <a:r>
              <a:rPr lang="fr-FR" sz="1900" b="0" strike="noStrike" spc="-1" dirty="0">
                <a:solidFill>
                  <a:srgbClr val="333333"/>
                </a:solidFill>
                <a:latin typeface="Georgia"/>
                <a:ea typeface="DejaVu Sans"/>
              </a:rPr>
              <a:t>π</a:t>
            </a:r>
            <a:r>
              <a:rPr lang="fr-FR" sz="1900" b="0" strike="noStrike" spc="-1" dirty="0" err="1">
                <a:solidFill>
                  <a:srgbClr val="333333"/>
                </a:solidFill>
                <a:latin typeface="Georgia"/>
                <a:ea typeface="DejaVu Sans"/>
              </a:rPr>
              <a:t>ιρροή</a:t>
            </a:r>
            <a:r>
              <a:rPr lang="fr-FR" sz="1900" b="0" strike="noStrike" spc="-1" dirty="0">
                <a:solidFill>
                  <a:srgbClr val="333333"/>
                </a:solidFill>
                <a:latin typeface="Georgia"/>
                <a:ea typeface="DejaVu Sans"/>
              </a:rPr>
              <a:t> </a:t>
            </a:r>
            <a:r>
              <a:rPr lang="fr-FR" sz="1900" b="0" strike="noStrike" spc="-1" dirty="0" err="1">
                <a:solidFill>
                  <a:srgbClr val="333333"/>
                </a:solidFill>
                <a:latin typeface="Georgia"/>
                <a:ea typeface="DejaVu Sans"/>
              </a:rPr>
              <a:t>στις</a:t>
            </a:r>
            <a:r>
              <a:rPr lang="fr-FR" sz="1900" b="0" strike="noStrike" spc="-1" dirty="0">
                <a:solidFill>
                  <a:srgbClr val="333333"/>
                </a:solidFill>
                <a:latin typeface="Georgia"/>
                <a:ea typeface="DejaVu Sans"/>
              </a:rPr>
              <a:t> </a:t>
            </a:r>
            <a:r>
              <a:rPr lang="fr-FR" sz="1900" b="0" strike="noStrike" spc="-1" dirty="0" err="1">
                <a:solidFill>
                  <a:srgbClr val="333333"/>
                </a:solidFill>
                <a:latin typeface="Georgia"/>
                <a:ea typeface="DejaVu Sans"/>
              </a:rPr>
              <a:t>εκροές</a:t>
            </a:r>
            <a:r>
              <a:rPr lang="fr-FR" sz="1900" b="0" strike="noStrike" spc="-1" dirty="0">
                <a:solidFill>
                  <a:srgbClr val="333333"/>
                </a:solidFill>
                <a:latin typeface="Georgia"/>
                <a:ea typeface="DejaVu Sans"/>
              </a:rPr>
              <a:t> π</a:t>
            </a:r>
            <a:r>
              <a:rPr lang="fr-FR" sz="1900" b="0" strike="noStrike" spc="-1" dirty="0" err="1">
                <a:solidFill>
                  <a:srgbClr val="333333"/>
                </a:solidFill>
                <a:latin typeface="Georgia"/>
                <a:ea typeface="DejaVu Sans"/>
              </a:rPr>
              <a:t>ολιτικής</a:t>
            </a:r>
            <a:r>
              <a:rPr lang="fr-FR" sz="1900" b="0" strike="noStrike" spc="-1" dirty="0">
                <a:solidFill>
                  <a:srgbClr val="333333"/>
                </a:solidFill>
                <a:latin typeface="Georgia"/>
                <a:ea typeface="DejaVu Sans"/>
              </a:rPr>
              <a:t> (</a:t>
            </a:r>
            <a:r>
              <a:rPr lang="fr-FR" sz="1900" b="0" i="1" strike="noStrike" spc="-1" dirty="0" err="1">
                <a:solidFill>
                  <a:srgbClr val="333333"/>
                </a:solidFill>
                <a:latin typeface="Georgia"/>
                <a:ea typeface="DejaVu Sans"/>
              </a:rPr>
              <a:t>policy</a:t>
            </a:r>
            <a:r>
              <a:rPr lang="fr-FR" sz="1900" b="0" i="1" strike="noStrike" spc="-1" dirty="0">
                <a:solidFill>
                  <a:srgbClr val="333333"/>
                </a:solidFill>
                <a:latin typeface="Georgia"/>
                <a:ea typeface="DejaVu Sans"/>
              </a:rPr>
              <a:t> </a:t>
            </a:r>
            <a:r>
              <a:rPr lang="fr-FR" sz="1900" b="0" i="1" strike="noStrike" spc="-1" dirty="0" err="1">
                <a:solidFill>
                  <a:srgbClr val="333333"/>
                </a:solidFill>
                <a:latin typeface="Georgia"/>
                <a:ea typeface="DejaVu Sans"/>
              </a:rPr>
              <a:t>outcomes</a:t>
            </a:r>
            <a:r>
              <a:rPr lang="fr-FR" sz="1900" b="0" strike="noStrike" spc="-1" dirty="0">
                <a:solidFill>
                  <a:srgbClr val="333333"/>
                </a:solidFill>
                <a:latin typeface="Georgia"/>
                <a:ea typeface="DejaVu Sans"/>
              </a:rPr>
              <a:t>).</a:t>
            </a:r>
            <a:endParaRPr lang="fr-FR" sz="1900" b="0" strike="noStrike" spc="-1" dirty="0">
              <a:latin typeface="Arial"/>
            </a:endParaRPr>
          </a:p>
          <a:p>
            <a:pPr marL="469800" indent="-469440">
              <a:lnSpc>
                <a:spcPct val="80000"/>
              </a:lnSpc>
              <a:spcBef>
                <a:spcPts val="349"/>
              </a:spcBef>
            </a:pPr>
            <a:endParaRPr lang="fr-FR" sz="1900" b="0" strike="noStrike" spc="-1" dirty="0">
              <a:latin typeface="Arial"/>
            </a:endParaRPr>
          </a:p>
          <a:p>
            <a:pPr marL="469800" indent="-469440">
              <a:lnSpc>
                <a:spcPct val="80000"/>
              </a:lnSpc>
              <a:spcBef>
                <a:spcPts val="422"/>
              </a:spcBef>
            </a:pPr>
            <a:r>
              <a:rPr lang="fr-FR" sz="1700" b="1" strike="noStrike" spc="-1" dirty="0" err="1">
                <a:solidFill>
                  <a:srgbClr val="003366"/>
                </a:solidFill>
                <a:latin typeface="Georgia"/>
                <a:ea typeface="DejaVu Sans"/>
              </a:rPr>
              <a:t>Έν</a:t>
            </a:r>
            <a:r>
              <a:rPr lang="fr-FR" sz="1700" b="1" strike="noStrike" spc="-1" dirty="0">
                <a:solidFill>
                  <a:srgbClr val="003366"/>
                </a:solidFill>
                <a:latin typeface="Georgia"/>
                <a:ea typeface="DejaVu Sans"/>
              </a:rPr>
              <a:t>α </a:t>
            </a:r>
            <a:r>
              <a:rPr lang="fr-FR" sz="1700" b="1" strike="noStrike" spc="-1" dirty="0" err="1">
                <a:solidFill>
                  <a:srgbClr val="003366"/>
                </a:solidFill>
                <a:latin typeface="Georgia"/>
                <a:ea typeface="DejaVu Sans"/>
              </a:rPr>
              <a:t>χρήσιμο</a:t>
            </a:r>
            <a:r>
              <a:rPr lang="fr-FR" sz="1700" b="1" strike="noStrike" spc="-1" dirty="0">
                <a:solidFill>
                  <a:srgbClr val="003366"/>
                </a:solidFill>
                <a:latin typeface="Georgia"/>
                <a:ea typeface="DejaVu Sans"/>
              </a:rPr>
              <a:t> </a:t>
            </a:r>
            <a:r>
              <a:rPr lang="fr-FR" sz="1700" b="1" strike="noStrike" spc="-1" dirty="0" err="1">
                <a:solidFill>
                  <a:srgbClr val="003366"/>
                </a:solidFill>
                <a:latin typeface="Georgia"/>
                <a:ea typeface="DejaVu Sans"/>
              </a:rPr>
              <a:t>εργ</a:t>
            </a:r>
            <a:r>
              <a:rPr lang="fr-FR" sz="1700" b="1" strike="noStrike" spc="-1" dirty="0">
                <a:solidFill>
                  <a:srgbClr val="003366"/>
                </a:solidFill>
                <a:latin typeface="Georgia"/>
                <a:ea typeface="DejaVu Sans"/>
              </a:rPr>
              <a:t>α</a:t>
            </a:r>
            <a:r>
              <a:rPr lang="fr-FR" sz="1700" b="1" strike="noStrike" spc="-1" dirty="0" err="1">
                <a:solidFill>
                  <a:srgbClr val="003366"/>
                </a:solidFill>
                <a:latin typeface="Georgia"/>
                <a:ea typeface="DejaVu Sans"/>
              </a:rPr>
              <a:t>λείο</a:t>
            </a:r>
            <a:r>
              <a:rPr lang="fr-FR" sz="1700" b="1" strike="noStrike" spc="-1" dirty="0">
                <a:solidFill>
                  <a:srgbClr val="003366"/>
                </a:solidFill>
                <a:latin typeface="Georgia"/>
                <a:ea typeface="DejaVu Sans"/>
              </a:rPr>
              <a:t> α</a:t>
            </a:r>
            <a:r>
              <a:rPr lang="fr-FR" sz="1700" b="1" strike="noStrike" spc="-1" dirty="0" err="1">
                <a:solidFill>
                  <a:srgbClr val="003366"/>
                </a:solidFill>
                <a:latin typeface="Georgia"/>
                <a:ea typeface="DejaVu Sans"/>
              </a:rPr>
              <a:t>νάλυσης</a:t>
            </a:r>
            <a:r>
              <a:rPr lang="fr-FR" sz="1700" b="1" strike="noStrike" spc="-1" dirty="0">
                <a:solidFill>
                  <a:srgbClr val="003366"/>
                </a:solidFill>
                <a:latin typeface="Georgia"/>
                <a:ea typeface="DejaVu Sans"/>
              </a:rPr>
              <a:t> </a:t>
            </a:r>
            <a:r>
              <a:rPr lang="fr-FR" sz="1700" b="1" strike="noStrike" spc="-1" dirty="0" err="1">
                <a:solidFill>
                  <a:srgbClr val="003366"/>
                </a:solidFill>
                <a:latin typeface="Georgia"/>
                <a:ea typeface="DejaVu Sans"/>
              </a:rPr>
              <a:t>των</a:t>
            </a:r>
            <a:r>
              <a:rPr lang="fr-FR" sz="1700" b="1" strike="noStrike" spc="-1" dirty="0">
                <a:solidFill>
                  <a:srgbClr val="003366"/>
                </a:solidFill>
                <a:latin typeface="Georgia"/>
                <a:ea typeface="DejaVu Sans"/>
              </a:rPr>
              <a:t> </a:t>
            </a:r>
            <a:r>
              <a:rPr lang="fr-FR" sz="1700" b="1" strike="noStrike" spc="-1" dirty="0" err="1">
                <a:solidFill>
                  <a:srgbClr val="003366"/>
                </a:solidFill>
                <a:latin typeface="Georgia"/>
                <a:ea typeface="DejaVu Sans"/>
              </a:rPr>
              <a:t>σχέσεων</a:t>
            </a:r>
            <a:r>
              <a:rPr lang="fr-FR" sz="1700" b="1" strike="noStrike" spc="-1" dirty="0">
                <a:solidFill>
                  <a:srgbClr val="003366"/>
                </a:solidFill>
                <a:latin typeface="Georgia"/>
                <a:ea typeface="DejaVu Sans"/>
              </a:rPr>
              <a:t> </a:t>
            </a:r>
            <a:r>
              <a:rPr lang="fr-FR" sz="1700" b="1" strike="noStrike" spc="-1" dirty="0" err="1">
                <a:solidFill>
                  <a:srgbClr val="003366"/>
                </a:solidFill>
                <a:latin typeface="Georgia"/>
                <a:ea typeface="DejaVu Sans"/>
              </a:rPr>
              <a:t>μετ</a:t>
            </a:r>
            <a:r>
              <a:rPr lang="fr-FR" sz="1700" b="1" strike="noStrike" spc="-1" dirty="0">
                <a:solidFill>
                  <a:srgbClr val="003366"/>
                </a:solidFill>
                <a:latin typeface="Georgia"/>
                <a:ea typeface="DejaVu Sans"/>
              </a:rPr>
              <a:t>α</a:t>
            </a:r>
            <a:r>
              <a:rPr lang="fr-FR" sz="1700" b="1" strike="noStrike" spc="-1" dirty="0" err="1">
                <a:solidFill>
                  <a:srgbClr val="003366"/>
                </a:solidFill>
                <a:latin typeface="Georgia"/>
                <a:ea typeface="DejaVu Sans"/>
              </a:rPr>
              <a:t>ξύ</a:t>
            </a:r>
            <a:r>
              <a:rPr lang="fr-FR" sz="1700" b="1" strike="noStrike" spc="-1" dirty="0">
                <a:solidFill>
                  <a:srgbClr val="003366"/>
                </a:solidFill>
                <a:latin typeface="Georgia"/>
                <a:ea typeface="DejaVu Sans"/>
              </a:rPr>
              <a:t> </a:t>
            </a:r>
            <a:r>
              <a:rPr lang="fr-FR" sz="1700" b="1" strike="noStrike" spc="-1" dirty="0" err="1">
                <a:solidFill>
                  <a:srgbClr val="003366"/>
                </a:solidFill>
                <a:latin typeface="Georgia"/>
                <a:ea typeface="DejaVu Sans"/>
              </a:rPr>
              <a:t>κυ</a:t>
            </a:r>
            <a:r>
              <a:rPr lang="fr-FR" sz="1700" b="1" strike="noStrike" spc="-1" dirty="0">
                <a:solidFill>
                  <a:srgbClr val="003366"/>
                </a:solidFill>
                <a:latin typeface="Georgia"/>
                <a:ea typeface="DejaVu Sans"/>
              </a:rPr>
              <a:t>β</a:t>
            </a:r>
            <a:r>
              <a:rPr lang="fr-FR" sz="1700" b="1" strike="noStrike" spc="-1" dirty="0" err="1">
                <a:solidFill>
                  <a:srgbClr val="003366"/>
                </a:solidFill>
                <a:latin typeface="Georgia"/>
                <a:ea typeface="DejaVu Sans"/>
              </a:rPr>
              <a:t>ερνητικών</a:t>
            </a:r>
            <a:r>
              <a:rPr lang="fr-FR" sz="1700" b="1" strike="noStrike" spc="-1" dirty="0">
                <a:solidFill>
                  <a:srgbClr val="003366"/>
                </a:solidFill>
                <a:latin typeface="Georgia"/>
                <a:ea typeface="DejaVu Sans"/>
              </a:rPr>
              <a:t> </a:t>
            </a:r>
            <a:r>
              <a:rPr lang="fr-FR" sz="1700" b="1" strike="noStrike" spc="-1" dirty="0" err="1">
                <a:solidFill>
                  <a:srgbClr val="003366"/>
                </a:solidFill>
                <a:latin typeface="Georgia"/>
                <a:ea typeface="DejaVu Sans"/>
              </a:rPr>
              <a:t>δρώντων</a:t>
            </a:r>
            <a:r>
              <a:rPr lang="fr-FR" sz="1700" b="1" strike="noStrike" spc="-1" dirty="0">
                <a:solidFill>
                  <a:srgbClr val="003366"/>
                </a:solidFill>
                <a:latin typeface="Georgia"/>
                <a:ea typeface="DejaVu Sans"/>
              </a:rPr>
              <a:t>, </a:t>
            </a:r>
            <a:r>
              <a:rPr lang="fr-FR" sz="1700" b="1" strike="noStrike" spc="-1" dirty="0" err="1">
                <a:solidFill>
                  <a:srgbClr val="003366"/>
                </a:solidFill>
                <a:latin typeface="Georgia"/>
                <a:ea typeface="DejaVu Sans"/>
              </a:rPr>
              <a:t>ε</a:t>
            </a:r>
            <a:r>
              <a:rPr lang="fr-FR" sz="1700" b="1" strike="noStrike" spc="-1" dirty="0">
                <a:solidFill>
                  <a:srgbClr val="003366"/>
                </a:solidFill>
                <a:latin typeface="Georgia"/>
                <a:ea typeface="DejaVu Sans"/>
              </a:rPr>
              <a:t>π</a:t>
            </a:r>
            <a:r>
              <a:rPr lang="fr-FR" sz="1700" b="1" strike="noStrike" spc="-1" dirty="0" err="1">
                <a:solidFill>
                  <a:srgbClr val="003366"/>
                </a:solidFill>
                <a:latin typeface="Georgia"/>
                <a:ea typeface="DejaVu Sans"/>
              </a:rPr>
              <a:t>ι</a:t>
            </a:r>
            <a:r>
              <a:rPr lang="fr-FR" sz="1700" b="1" strike="noStrike" spc="-1" dirty="0">
                <a:solidFill>
                  <a:srgbClr val="003366"/>
                </a:solidFill>
                <a:latin typeface="Georgia"/>
                <a:ea typeface="DejaVu Sans"/>
              </a:rPr>
              <a:t>π</a:t>
            </a:r>
            <a:r>
              <a:rPr lang="fr-FR" sz="1700" b="1" strike="noStrike" spc="-1" dirty="0" err="1">
                <a:solidFill>
                  <a:srgbClr val="003366"/>
                </a:solidFill>
                <a:latin typeface="Georgia"/>
                <a:ea typeface="DejaVu Sans"/>
              </a:rPr>
              <a:t>έδων</a:t>
            </a:r>
            <a:r>
              <a:rPr lang="fr-FR" sz="1700" b="1" strike="noStrike" spc="-1" dirty="0">
                <a:solidFill>
                  <a:srgbClr val="003366"/>
                </a:solidFill>
                <a:latin typeface="Georgia"/>
                <a:ea typeface="DejaVu Sans"/>
              </a:rPr>
              <a:t> </a:t>
            </a:r>
            <a:r>
              <a:rPr lang="fr-FR" sz="1700" b="1" strike="noStrike" spc="-1" dirty="0" err="1">
                <a:solidFill>
                  <a:srgbClr val="003366"/>
                </a:solidFill>
                <a:latin typeface="Georgia"/>
                <a:ea typeface="DejaVu Sans"/>
              </a:rPr>
              <a:t>δι</a:t>
            </a:r>
            <a:r>
              <a:rPr lang="fr-FR" sz="1700" b="1" strike="noStrike" spc="-1" dirty="0">
                <a:solidFill>
                  <a:srgbClr val="003366"/>
                </a:solidFill>
                <a:latin typeface="Georgia"/>
                <a:ea typeface="DejaVu Sans"/>
              </a:rPr>
              <a:t>α</a:t>
            </a:r>
            <a:r>
              <a:rPr lang="fr-FR" sz="1700" b="1" strike="noStrike" spc="-1" dirty="0" err="1">
                <a:solidFill>
                  <a:srgbClr val="003366"/>
                </a:solidFill>
                <a:latin typeface="Georgia"/>
                <a:ea typeface="DejaVu Sans"/>
              </a:rPr>
              <a:t>κυ</a:t>
            </a:r>
            <a:r>
              <a:rPr lang="fr-FR" sz="1700" b="1" strike="noStrike" spc="-1" dirty="0">
                <a:solidFill>
                  <a:srgbClr val="003366"/>
                </a:solidFill>
                <a:latin typeface="Georgia"/>
                <a:ea typeface="DejaVu Sans"/>
              </a:rPr>
              <a:t>β</a:t>
            </a:r>
            <a:r>
              <a:rPr lang="fr-FR" sz="1700" b="1" strike="noStrike" spc="-1" dirty="0" err="1">
                <a:solidFill>
                  <a:srgbClr val="003366"/>
                </a:solidFill>
                <a:latin typeface="Georgia"/>
                <a:ea typeface="DejaVu Sans"/>
              </a:rPr>
              <a:t>έρνησης</a:t>
            </a:r>
            <a:r>
              <a:rPr lang="fr-FR" sz="1700" b="1" strike="noStrike" spc="-1" dirty="0">
                <a:solidFill>
                  <a:srgbClr val="003366"/>
                </a:solidFill>
                <a:latin typeface="Georgia"/>
                <a:ea typeface="DejaVu Sans"/>
              </a:rPr>
              <a:t> </a:t>
            </a:r>
            <a:r>
              <a:rPr lang="fr-FR" sz="1700" b="1" strike="noStrike" spc="-1" dirty="0" err="1">
                <a:solidFill>
                  <a:srgbClr val="003366"/>
                </a:solidFill>
                <a:latin typeface="Georgia"/>
                <a:ea typeface="DejaVu Sans"/>
              </a:rPr>
              <a:t>κ</a:t>
            </a:r>
            <a:r>
              <a:rPr lang="fr-FR" sz="1700" b="1" strike="noStrike" spc="-1" dirty="0">
                <a:solidFill>
                  <a:srgbClr val="003366"/>
                </a:solidFill>
                <a:latin typeface="Georgia"/>
                <a:ea typeface="DejaVu Sans"/>
              </a:rPr>
              <a:t>α</a:t>
            </a:r>
            <a:r>
              <a:rPr lang="fr-FR" sz="1700" b="1" strike="noStrike" spc="-1" dirty="0" err="1">
                <a:solidFill>
                  <a:srgbClr val="003366"/>
                </a:solidFill>
                <a:latin typeface="Georgia"/>
                <a:ea typeface="DejaVu Sans"/>
              </a:rPr>
              <a:t>ι</a:t>
            </a:r>
            <a:r>
              <a:rPr lang="fr-FR" sz="1700" b="1" strike="noStrike" spc="-1" dirty="0">
                <a:solidFill>
                  <a:srgbClr val="003366"/>
                </a:solidFill>
                <a:latin typeface="Georgia"/>
                <a:ea typeface="DejaVu Sans"/>
              </a:rPr>
              <a:t> </a:t>
            </a:r>
            <a:r>
              <a:rPr lang="fr-FR" sz="1700" b="1" strike="noStrike" spc="-1" dirty="0" err="1">
                <a:solidFill>
                  <a:srgbClr val="003366"/>
                </a:solidFill>
                <a:latin typeface="Georgia"/>
                <a:ea typeface="DejaVu Sans"/>
              </a:rPr>
              <a:t>μετ</a:t>
            </a:r>
            <a:r>
              <a:rPr lang="fr-FR" sz="1700" b="1" strike="noStrike" spc="-1" dirty="0">
                <a:solidFill>
                  <a:srgbClr val="003366"/>
                </a:solidFill>
                <a:latin typeface="Georgia"/>
                <a:ea typeface="DejaVu Sans"/>
              </a:rPr>
              <a:t>α</a:t>
            </a:r>
            <a:r>
              <a:rPr lang="fr-FR" sz="1700" b="1" strike="noStrike" spc="-1" dirty="0" err="1">
                <a:solidFill>
                  <a:srgbClr val="003366"/>
                </a:solidFill>
                <a:latin typeface="Georgia"/>
                <a:ea typeface="DejaVu Sans"/>
              </a:rPr>
              <a:t>ξύ</a:t>
            </a:r>
            <a:r>
              <a:rPr lang="fr-FR" sz="1700" b="1" strike="noStrike" spc="-1" dirty="0">
                <a:solidFill>
                  <a:srgbClr val="003366"/>
                </a:solidFill>
                <a:latin typeface="Georgia"/>
                <a:ea typeface="DejaVu Sans"/>
              </a:rPr>
              <a:t> </a:t>
            </a:r>
            <a:r>
              <a:rPr lang="fr-FR" sz="1700" b="1" strike="noStrike" spc="-1" dirty="0" err="1">
                <a:solidFill>
                  <a:srgbClr val="003366"/>
                </a:solidFill>
                <a:latin typeface="Georgia"/>
                <a:ea typeface="DejaVu Sans"/>
              </a:rPr>
              <a:t>κυ</a:t>
            </a:r>
            <a:r>
              <a:rPr lang="fr-FR" sz="1700" b="1" strike="noStrike" spc="-1" dirty="0">
                <a:solidFill>
                  <a:srgbClr val="003366"/>
                </a:solidFill>
                <a:latin typeface="Georgia"/>
                <a:ea typeface="DejaVu Sans"/>
              </a:rPr>
              <a:t>β</a:t>
            </a:r>
            <a:r>
              <a:rPr lang="fr-FR" sz="1700" b="1" strike="noStrike" spc="-1" dirty="0" err="1">
                <a:solidFill>
                  <a:srgbClr val="003366"/>
                </a:solidFill>
                <a:latin typeface="Georgia"/>
                <a:ea typeface="DejaVu Sans"/>
              </a:rPr>
              <a:t>ερνήσεων</a:t>
            </a:r>
            <a:r>
              <a:rPr lang="fr-FR" sz="1700" b="1" strike="noStrike" spc="-1" dirty="0">
                <a:solidFill>
                  <a:srgbClr val="003366"/>
                </a:solidFill>
                <a:latin typeface="Georgia"/>
                <a:ea typeface="DejaVu Sans"/>
              </a:rPr>
              <a:t> </a:t>
            </a:r>
            <a:r>
              <a:rPr lang="fr-FR" sz="1700" b="1" strike="noStrike" spc="-1" dirty="0" err="1">
                <a:solidFill>
                  <a:srgbClr val="003366"/>
                </a:solidFill>
                <a:latin typeface="Georgia"/>
                <a:ea typeface="DejaVu Sans"/>
              </a:rPr>
              <a:t>κ</a:t>
            </a:r>
            <a:r>
              <a:rPr lang="fr-FR" sz="1700" b="1" strike="noStrike" spc="-1" dirty="0">
                <a:solidFill>
                  <a:srgbClr val="003366"/>
                </a:solidFill>
                <a:latin typeface="Georgia"/>
                <a:ea typeface="DejaVu Sans"/>
              </a:rPr>
              <a:t>α</a:t>
            </a:r>
            <a:r>
              <a:rPr lang="fr-FR" sz="1700" b="1" strike="noStrike" spc="-1" dirty="0" err="1">
                <a:solidFill>
                  <a:srgbClr val="003366"/>
                </a:solidFill>
                <a:latin typeface="Georgia"/>
                <a:ea typeface="DejaVu Sans"/>
              </a:rPr>
              <a:t>ι</a:t>
            </a:r>
            <a:r>
              <a:rPr lang="fr-FR" sz="1700" b="1" strike="noStrike" spc="-1" dirty="0">
                <a:solidFill>
                  <a:srgbClr val="003366"/>
                </a:solidFill>
                <a:latin typeface="Georgia"/>
                <a:ea typeface="DejaVu Sans"/>
              </a:rPr>
              <a:t> </a:t>
            </a:r>
            <a:r>
              <a:rPr lang="fr-FR" sz="1700" b="1" strike="noStrike" spc="-1" dirty="0" err="1">
                <a:solidFill>
                  <a:srgbClr val="003366"/>
                </a:solidFill>
                <a:latin typeface="Georgia"/>
                <a:ea typeface="DejaVu Sans"/>
              </a:rPr>
              <a:t>ομάδων</a:t>
            </a:r>
            <a:r>
              <a:rPr lang="fr-FR" sz="1700" b="1" strike="noStrike" spc="-1" dirty="0">
                <a:solidFill>
                  <a:srgbClr val="003366"/>
                </a:solidFill>
                <a:latin typeface="Georgia"/>
                <a:ea typeface="DejaVu Sans"/>
              </a:rPr>
              <a:t> </a:t>
            </a:r>
            <a:r>
              <a:rPr lang="fr-FR" sz="1700" b="1" strike="noStrike" spc="-1" dirty="0" err="1">
                <a:solidFill>
                  <a:srgbClr val="003366"/>
                </a:solidFill>
                <a:latin typeface="Georgia"/>
                <a:ea typeface="DejaVu Sans"/>
              </a:rPr>
              <a:t>συμφερόντων</a:t>
            </a:r>
            <a:endParaRPr lang="fr-FR" sz="1700" b="0" strike="noStrike" spc="-1" dirty="0">
              <a:latin typeface="Arial"/>
            </a:endParaRPr>
          </a:p>
          <a:p>
            <a:pPr marL="469800" indent="-469440">
              <a:lnSpc>
                <a:spcPct val="80000"/>
              </a:lnSpc>
              <a:spcBef>
                <a:spcPts val="422"/>
              </a:spcBef>
            </a:pPr>
            <a:endParaRPr lang="fr-FR" sz="1700" b="0" strike="noStrike" spc="-1" dirty="0">
              <a:latin typeface="Arial"/>
            </a:endParaRPr>
          </a:p>
          <a:p>
            <a:pPr marL="432000" indent="-323640">
              <a:lnSpc>
                <a:spcPct val="80000"/>
              </a:lnSpc>
              <a:spcBef>
                <a:spcPts val="473"/>
              </a:spcBef>
              <a:buClr>
                <a:srgbClr val="333333"/>
              </a:buClr>
              <a:buSzPct val="45000"/>
              <a:buFont typeface="Wingdings" charset="2"/>
              <a:buChar char=""/>
            </a:pPr>
            <a:r>
              <a:rPr lang="fr-FR" sz="1900" b="0" strike="noStrike" spc="-1" dirty="0" err="1">
                <a:solidFill>
                  <a:srgbClr val="333333"/>
                </a:solidFill>
                <a:latin typeface="Georgia"/>
                <a:ea typeface="DejaVu Sans"/>
              </a:rPr>
              <a:t>Σχέση</a:t>
            </a:r>
            <a:r>
              <a:rPr lang="fr-FR" sz="1900" b="0" strike="noStrike" spc="-1" dirty="0">
                <a:solidFill>
                  <a:srgbClr val="333333"/>
                </a:solidFill>
                <a:latin typeface="Georgia"/>
                <a:ea typeface="DejaVu Sans"/>
              </a:rPr>
              <a:t> </a:t>
            </a:r>
            <a:r>
              <a:rPr lang="fr-FR" sz="1900" b="0" strike="noStrike" spc="-1" dirty="0" err="1">
                <a:solidFill>
                  <a:srgbClr val="333333"/>
                </a:solidFill>
                <a:latin typeface="Georgia"/>
                <a:ea typeface="DejaVu Sans"/>
              </a:rPr>
              <a:t>δι</a:t>
            </a:r>
            <a:r>
              <a:rPr lang="fr-FR" sz="1900" b="0" strike="noStrike" spc="-1" dirty="0">
                <a:solidFill>
                  <a:srgbClr val="333333"/>
                </a:solidFill>
                <a:latin typeface="Georgia"/>
                <a:ea typeface="DejaVu Sans"/>
              </a:rPr>
              <a:t>α</a:t>
            </a:r>
            <a:r>
              <a:rPr lang="fr-FR" sz="1900" b="0" strike="noStrike" spc="-1" dirty="0" err="1">
                <a:solidFill>
                  <a:srgbClr val="333333"/>
                </a:solidFill>
                <a:latin typeface="Georgia"/>
                <a:ea typeface="DejaVu Sans"/>
              </a:rPr>
              <a:t>δρ</a:t>
            </a:r>
            <a:r>
              <a:rPr lang="fr-FR" sz="1900" b="0" strike="noStrike" spc="-1" dirty="0">
                <a:solidFill>
                  <a:srgbClr val="333333"/>
                </a:solidFill>
                <a:latin typeface="Georgia"/>
                <a:ea typeface="DejaVu Sans"/>
              </a:rPr>
              <a:t>α</a:t>
            </a:r>
            <a:r>
              <a:rPr lang="fr-FR" sz="1900" b="0" strike="noStrike" spc="-1" dirty="0" err="1">
                <a:solidFill>
                  <a:srgbClr val="333333"/>
                </a:solidFill>
                <a:latin typeface="Georgia"/>
                <a:ea typeface="DejaVu Sans"/>
              </a:rPr>
              <a:t>στική</a:t>
            </a:r>
            <a:r>
              <a:rPr lang="fr-FR" sz="1900" b="0" strike="noStrike" spc="-1" dirty="0">
                <a:solidFill>
                  <a:srgbClr val="333333"/>
                </a:solidFill>
                <a:latin typeface="Georgia"/>
                <a:ea typeface="DejaVu Sans"/>
              </a:rPr>
              <a:t> </a:t>
            </a:r>
            <a:r>
              <a:rPr lang="fr-FR" sz="1900" b="0" strike="noStrike" spc="-1" dirty="0" err="1">
                <a:solidFill>
                  <a:srgbClr val="333333"/>
                </a:solidFill>
                <a:latin typeface="Georgia"/>
                <a:ea typeface="DejaVu Sans"/>
              </a:rPr>
              <a:t>κ</a:t>
            </a:r>
            <a:r>
              <a:rPr lang="fr-FR" sz="1900" b="0" strike="noStrike" spc="-1" dirty="0">
                <a:solidFill>
                  <a:srgbClr val="333333"/>
                </a:solidFill>
                <a:latin typeface="Georgia"/>
                <a:ea typeface="DejaVu Sans"/>
              </a:rPr>
              <a:t>α</a:t>
            </a:r>
            <a:r>
              <a:rPr lang="fr-FR" sz="1900" b="0" strike="noStrike" spc="-1" dirty="0" err="1">
                <a:solidFill>
                  <a:srgbClr val="333333"/>
                </a:solidFill>
                <a:latin typeface="Georgia"/>
                <a:ea typeface="DejaVu Sans"/>
              </a:rPr>
              <a:t>ι</a:t>
            </a:r>
            <a:r>
              <a:rPr lang="fr-FR" sz="1900" b="0" strike="noStrike" spc="-1" dirty="0">
                <a:solidFill>
                  <a:srgbClr val="333333"/>
                </a:solidFill>
                <a:latin typeface="Georgia"/>
                <a:ea typeface="DejaVu Sans"/>
              </a:rPr>
              <a:t> </a:t>
            </a:r>
            <a:r>
              <a:rPr lang="fr-FR" sz="1900" b="0" strike="noStrike" spc="-1" dirty="0" err="1">
                <a:solidFill>
                  <a:srgbClr val="333333"/>
                </a:solidFill>
                <a:latin typeface="Georgia"/>
                <a:ea typeface="DejaVu Sans"/>
              </a:rPr>
              <a:t>κυρίως</a:t>
            </a:r>
            <a:r>
              <a:rPr lang="fr-FR" sz="1900" b="0" strike="noStrike" spc="-1" dirty="0">
                <a:solidFill>
                  <a:srgbClr val="333333"/>
                </a:solidFill>
                <a:latin typeface="Georgia"/>
                <a:ea typeface="DejaVu Sans"/>
              </a:rPr>
              <a:t> </a:t>
            </a:r>
            <a:r>
              <a:rPr lang="fr-FR" sz="1900" b="0" strike="noStrike" spc="-1" dirty="0" err="1">
                <a:solidFill>
                  <a:srgbClr val="333333"/>
                </a:solidFill>
                <a:latin typeface="Georgia"/>
                <a:ea typeface="DejaVu Sans"/>
              </a:rPr>
              <a:t>συμ</a:t>
            </a:r>
            <a:r>
              <a:rPr lang="fr-FR" sz="1900" b="0" strike="noStrike" spc="-1" dirty="0">
                <a:solidFill>
                  <a:srgbClr val="333333"/>
                </a:solidFill>
                <a:latin typeface="Georgia"/>
                <a:ea typeface="DejaVu Sans"/>
              </a:rPr>
              <a:t>β</a:t>
            </a:r>
            <a:r>
              <a:rPr lang="fr-FR" sz="1900" b="0" strike="noStrike" spc="-1" dirty="0" err="1">
                <a:solidFill>
                  <a:srgbClr val="333333"/>
                </a:solidFill>
                <a:latin typeface="Georgia"/>
                <a:ea typeface="DejaVu Sans"/>
              </a:rPr>
              <a:t>ουλευτική</a:t>
            </a:r>
            <a:r>
              <a:rPr lang="fr-FR" sz="1900" b="0" strike="noStrike" spc="-1" dirty="0">
                <a:solidFill>
                  <a:srgbClr val="333333"/>
                </a:solidFill>
                <a:latin typeface="Georgia"/>
                <a:ea typeface="DejaVu Sans"/>
              </a:rPr>
              <a:t> </a:t>
            </a:r>
            <a:endParaRPr lang="fr-FR" sz="1900" b="0" strike="noStrike" spc="-1" dirty="0">
              <a:latin typeface="Arial"/>
            </a:endParaRPr>
          </a:p>
          <a:p>
            <a:pPr marL="432000" indent="-323640">
              <a:lnSpc>
                <a:spcPct val="80000"/>
              </a:lnSpc>
              <a:spcBef>
                <a:spcPts val="473"/>
              </a:spcBef>
              <a:buClr>
                <a:srgbClr val="333333"/>
              </a:buClr>
              <a:buSzPct val="45000"/>
              <a:buFont typeface="Wingdings" charset="2"/>
              <a:buChar char=""/>
            </a:pPr>
            <a:r>
              <a:rPr lang="fr-FR" sz="1900" b="0" strike="noStrike" spc="-1" dirty="0" err="1">
                <a:solidFill>
                  <a:srgbClr val="333333"/>
                </a:solidFill>
                <a:latin typeface="Georgia"/>
                <a:ea typeface="DejaVu Sans"/>
              </a:rPr>
              <a:t>Στόχος</a:t>
            </a:r>
            <a:r>
              <a:rPr lang="fr-FR" sz="1900" b="0" strike="noStrike" spc="-1" dirty="0">
                <a:solidFill>
                  <a:srgbClr val="333333"/>
                </a:solidFill>
                <a:latin typeface="Georgia"/>
                <a:ea typeface="DejaVu Sans"/>
              </a:rPr>
              <a:t> </a:t>
            </a:r>
            <a:r>
              <a:rPr lang="fr-FR" sz="1900" b="0" strike="noStrike" spc="-1" dirty="0" err="1">
                <a:solidFill>
                  <a:srgbClr val="333333"/>
                </a:solidFill>
                <a:latin typeface="Georgia"/>
                <a:ea typeface="DejaVu Sans"/>
              </a:rPr>
              <a:t>της</a:t>
            </a:r>
            <a:r>
              <a:rPr lang="fr-FR" sz="1900" b="0" strike="noStrike" spc="-1" dirty="0">
                <a:solidFill>
                  <a:srgbClr val="333333"/>
                </a:solidFill>
                <a:latin typeface="Georgia"/>
                <a:ea typeface="DejaVu Sans"/>
              </a:rPr>
              <a:t> </a:t>
            </a:r>
            <a:r>
              <a:rPr lang="fr-FR" sz="1900" b="0" strike="noStrike" spc="-1" dirty="0" err="1">
                <a:solidFill>
                  <a:srgbClr val="333333"/>
                </a:solidFill>
                <a:latin typeface="Georgia"/>
                <a:ea typeface="DejaVu Sans"/>
              </a:rPr>
              <a:t>σχέσης</a:t>
            </a:r>
            <a:r>
              <a:rPr lang="fr-FR" sz="1900" b="0" strike="noStrike" spc="-1" dirty="0">
                <a:solidFill>
                  <a:srgbClr val="333333"/>
                </a:solidFill>
                <a:latin typeface="Georgia"/>
                <a:ea typeface="DejaVu Sans"/>
              </a:rPr>
              <a:t> </a:t>
            </a:r>
            <a:r>
              <a:rPr lang="fr-FR" sz="1900" b="0" strike="noStrike" spc="-1" dirty="0" err="1">
                <a:solidFill>
                  <a:srgbClr val="333333"/>
                </a:solidFill>
                <a:latin typeface="Georgia"/>
                <a:ea typeface="DejaVu Sans"/>
              </a:rPr>
              <a:t>είν</a:t>
            </a:r>
            <a:r>
              <a:rPr lang="fr-FR" sz="1900" b="0" strike="noStrike" spc="-1" dirty="0">
                <a:solidFill>
                  <a:srgbClr val="333333"/>
                </a:solidFill>
                <a:latin typeface="Georgia"/>
                <a:ea typeface="DejaVu Sans"/>
              </a:rPr>
              <a:t>α</a:t>
            </a:r>
            <a:r>
              <a:rPr lang="fr-FR" sz="1900" b="0" strike="noStrike" spc="-1" dirty="0" err="1">
                <a:solidFill>
                  <a:srgbClr val="333333"/>
                </a:solidFill>
                <a:latin typeface="Georgia"/>
                <a:ea typeface="DejaVu Sans"/>
              </a:rPr>
              <a:t>ι</a:t>
            </a:r>
            <a:r>
              <a:rPr lang="fr-FR" sz="1900" b="0" strike="noStrike" spc="-1" dirty="0">
                <a:solidFill>
                  <a:srgbClr val="333333"/>
                </a:solidFill>
                <a:latin typeface="Georgia"/>
                <a:ea typeface="DejaVu Sans"/>
              </a:rPr>
              <a:t> </a:t>
            </a:r>
            <a:r>
              <a:rPr lang="fr-FR" sz="1900" b="0" strike="noStrike" spc="-1" dirty="0" err="1">
                <a:solidFill>
                  <a:srgbClr val="333333"/>
                </a:solidFill>
                <a:latin typeface="Georgia"/>
                <a:ea typeface="DejaVu Sans"/>
              </a:rPr>
              <a:t>η</a:t>
            </a:r>
            <a:r>
              <a:rPr lang="fr-FR" sz="1900" b="0" strike="noStrike" spc="-1" dirty="0">
                <a:solidFill>
                  <a:srgbClr val="333333"/>
                </a:solidFill>
                <a:latin typeface="Georgia"/>
                <a:ea typeface="DejaVu Sans"/>
              </a:rPr>
              <a:t> </a:t>
            </a:r>
            <a:r>
              <a:rPr lang="fr-FR" sz="1900" b="1" strike="noStrike" spc="-1" dirty="0">
                <a:solidFill>
                  <a:srgbClr val="333333"/>
                </a:solidFill>
                <a:latin typeface="Georgia"/>
                <a:ea typeface="DejaVu Sans"/>
              </a:rPr>
              <a:t>α</a:t>
            </a:r>
            <a:r>
              <a:rPr lang="fr-FR" sz="1900" b="1" strike="noStrike" spc="-1" dirty="0" err="1">
                <a:solidFill>
                  <a:srgbClr val="333333"/>
                </a:solidFill>
                <a:latin typeface="Georgia"/>
                <a:ea typeface="DejaVu Sans"/>
              </a:rPr>
              <a:t>ντ</a:t>
            </a:r>
            <a:r>
              <a:rPr lang="fr-FR" sz="1900" b="1" strike="noStrike" spc="-1" dirty="0">
                <a:solidFill>
                  <a:srgbClr val="333333"/>
                </a:solidFill>
                <a:latin typeface="Georgia"/>
                <a:ea typeface="DejaVu Sans"/>
              </a:rPr>
              <a:t>α</a:t>
            </a:r>
            <a:r>
              <a:rPr lang="fr-FR" sz="1900" b="1" strike="noStrike" spc="-1" dirty="0" err="1">
                <a:solidFill>
                  <a:srgbClr val="333333"/>
                </a:solidFill>
                <a:latin typeface="Georgia"/>
                <a:ea typeface="DejaVu Sans"/>
              </a:rPr>
              <a:t>λλ</a:t>
            </a:r>
            <a:r>
              <a:rPr lang="fr-FR" sz="1900" b="1" strike="noStrike" spc="-1" dirty="0">
                <a:solidFill>
                  <a:srgbClr val="333333"/>
                </a:solidFill>
                <a:latin typeface="Georgia"/>
                <a:ea typeface="DejaVu Sans"/>
              </a:rPr>
              <a:t>α</a:t>
            </a:r>
            <a:r>
              <a:rPr lang="fr-FR" sz="1900" b="1" strike="noStrike" spc="-1" dirty="0" err="1">
                <a:solidFill>
                  <a:srgbClr val="333333"/>
                </a:solidFill>
                <a:latin typeface="Georgia"/>
                <a:ea typeface="DejaVu Sans"/>
              </a:rPr>
              <a:t>γή</a:t>
            </a:r>
            <a:r>
              <a:rPr lang="fr-FR" sz="1900" b="1" strike="noStrike" spc="-1" dirty="0">
                <a:solidFill>
                  <a:srgbClr val="333333"/>
                </a:solidFill>
                <a:latin typeface="Georgia"/>
                <a:ea typeface="DejaVu Sans"/>
              </a:rPr>
              <a:t> π</a:t>
            </a:r>
            <a:r>
              <a:rPr lang="fr-FR" sz="1900" b="1" strike="noStrike" spc="-1" dirty="0" err="1">
                <a:solidFill>
                  <a:srgbClr val="333333"/>
                </a:solidFill>
                <a:latin typeface="Georgia"/>
                <a:ea typeface="DejaVu Sans"/>
              </a:rPr>
              <a:t>όρων</a:t>
            </a:r>
            <a:r>
              <a:rPr lang="fr-FR" sz="1900" b="1" strike="noStrike" spc="-1" dirty="0">
                <a:solidFill>
                  <a:srgbClr val="333333"/>
                </a:solidFill>
                <a:latin typeface="Georgia"/>
                <a:ea typeface="DejaVu Sans"/>
              </a:rPr>
              <a:t> </a:t>
            </a:r>
            <a:r>
              <a:rPr lang="fr-FR" sz="1900" b="0" strike="noStrike" spc="-1" dirty="0" err="1">
                <a:solidFill>
                  <a:srgbClr val="333333"/>
                </a:solidFill>
                <a:latin typeface="Georgia"/>
                <a:ea typeface="DejaVu Sans"/>
              </a:rPr>
              <a:t>μετ</a:t>
            </a:r>
            <a:r>
              <a:rPr lang="fr-FR" sz="1900" b="0" strike="noStrike" spc="-1" dirty="0">
                <a:solidFill>
                  <a:srgbClr val="333333"/>
                </a:solidFill>
                <a:latin typeface="Georgia"/>
                <a:ea typeface="DejaVu Sans"/>
              </a:rPr>
              <a:t>α</a:t>
            </a:r>
            <a:r>
              <a:rPr lang="fr-FR" sz="1900" b="0" strike="noStrike" spc="-1" dirty="0" err="1">
                <a:solidFill>
                  <a:srgbClr val="333333"/>
                </a:solidFill>
                <a:latin typeface="Georgia"/>
                <a:ea typeface="DejaVu Sans"/>
              </a:rPr>
              <a:t>ξύ</a:t>
            </a:r>
            <a:r>
              <a:rPr lang="fr-FR" sz="1900" b="0" strike="noStrike" spc="-1" dirty="0">
                <a:solidFill>
                  <a:srgbClr val="333333"/>
                </a:solidFill>
                <a:latin typeface="Georgia"/>
                <a:ea typeface="DejaVu Sans"/>
              </a:rPr>
              <a:t> </a:t>
            </a:r>
            <a:r>
              <a:rPr lang="fr-FR" sz="1900" b="0" strike="noStrike" spc="-1" dirty="0" err="1">
                <a:solidFill>
                  <a:srgbClr val="333333"/>
                </a:solidFill>
                <a:latin typeface="Georgia"/>
                <a:ea typeface="DejaVu Sans"/>
              </a:rPr>
              <a:t>δρώντων</a:t>
            </a:r>
            <a:endParaRPr lang="fr-FR" sz="1900" b="0" strike="noStrike" spc="-1" dirty="0">
              <a:latin typeface="Arial"/>
            </a:endParaRPr>
          </a:p>
          <a:p>
            <a:pPr marL="432000" indent="-323640">
              <a:lnSpc>
                <a:spcPct val="80000"/>
              </a:lnSpc>
              <a:spcBef>
                <a:spcPts val="473"/>
              </a:spcBef>
              <a:buClr>
                <a:srgbClr val="333333"/>
              </a:buClr>
              <a:buSzPct val="45000"/>
              <a:buFont typeface="Wingdings" charset="2"/>
              <a:buChar char=""/>
            </a:pPr>
            <a:r>
              <a:rPr lang="fr-FR" sz="1900" b="0" strike="noStrike" spc="-1" dirty="0" err="1">
                <a:solidFill>
                  <a:srgbClr val="333333"/>
                </a:solidFill>
                <a:latin typeface="Georgia"/>
                <a:ea typeface="DejaVu Sans"/>
              </a:rPr>
              <a:t>Σχέσεις</a:t>
            </a:r>
            <a:r>
              <a:rPr lang="fr-FR" sz="1900" b="0" strike="noStrike" spc="-1" dirty="0">
                <a:solidFill>
                  <a:srgbClr val="333333"/>
                </a:solidFill>
                <a:latin typeface="Georgia"/>
                <a:ea typeface="DejaVu Sans"/>
              </a:rPr>
              <a:t> </a:t>
            </a:r>
            <a:r>
              <a:rPr lang="fr-FR" sz="1900" b="1" strike="noStrike" spc="-1" dirty="0" err="1">
                <a:solidFill>
                  <a:srgbClr val="333333"/>
                </a:solidFill>
                <a:latin typeface="Georgia"/>
                <a:ea typeface="DejaVu Sans"/>
              </a:rPr>
              <a:t>δι</a:t>
            </a:r>
            <a:r>
              <a:rPr lang="fr-FR" sz="1900" b="1" strike="noStrike" spc="-1" dirty="0">
                <a:solidFill>
                  <a:srgbClr val="333333"/>
                </a:solidFill>
                <a:latin typeface="Georgia"/>
                <a:ea typeface="DejaVu Sans"/>
              </a:rPr>
              <a:t>α</a:t>
            </a:r>
            <a:r>
              <a:rPr lang="fr-FR" sz="1900" b="1" strike="noStrike" spc="-1" dirty="0" err="1">
                <a:solidFill>
                  <a:srgbClr val="333333"/>
                </a:solidFill>
                <a:latin typeface="Georgia"/>
                <a:ea typeface="DejaVu Sans"/>
              </a:rPr>
              <a:t>φορο</a:t>
            </a:r>
            <a:r>
              <a:rPr lang="fr-FR" sz="1900" b="1" strike="noStrike" spc="-1" dirty="0">
                <a:solidFill>
                  <a:srgbClr val="333333"/>
                </a:solidFill>
                <a:latin typeface="Georgia"/>
                <a:ea typeface="DejaVu Sans"/>
              </a:rPr>
              <a:t>π</a:t>
            </a:r>
            <a:r>
              <a:rPr lang="fr-FR" sz="1900" b="1" strike="noStrike" spc="-1" dirty="0" err="1">
                <a:solidFill>
                  <a:srgbClr val="333333"/>
                </a:solidFill>
                <a:latin typeface="Georgia"/>
                <a:ea typeface="DejaVu Sans"/>
              </a:rPr>
              <a:t>οιημένης</a:t>
            </a:r>
            <a:r>
              <a:rPr lang="fr-FR" sz="1900" b="1" strike="noStrike" spc="-1" dirty="0">
                <a:solidFill>
                  <a:srgbClr val="333333"/>
                </a:solidFill>
                <a:latin typeface="Georgia"/>
                <a:ea typeface="DejaVu Sans"/>
              </a:rPr>
              <a:t> α</a:t>
            </a:r>
            <a:r>
              <a:rPr lang="fr-FR" sz="1900" b="1" strike="noStrike" spc="-1" dirty="0" err="1">
                <a:solidFill>
                  <a:srgbClr val="333333"/>
                </a:solidFill>
                <a:latin typeface="Georgia"/>
                <a:ea typeface="DejaVu Sans"/>
              </a:rPr>
              <a:t>λληλεξάρτησης</a:t>
            </a:r>
            <a:r>
              <a:rPr lang="fr-FR" sz="1900" b="1" strike="noStrike" spc="-1" dirty="0">
                <a:solidFill>
                  <a:srgbClr val="333333"/>
                </a:solidFill>
                <a:latin typeface="Georgia"/>
                <a:ea typeface="DejaVu Sans"/>
              </a:rPr>
              <a:t> </a:t>
            </a:r>
            <a:endParaRPr lang="el-GR" sz="1900" b="1" strike="noStrike" spc="-1" dirty="0">
              <a:solidFill>
                <a:srgbClr val="333333"/>
              </a:solidFill>
              <a:latin typeface="Georgia"/>
              <a:ea typeface="DejaVu Sans"/>
            </a:endParaRPr>
          </a:p>
          <a:p>
            <a:pPr marL="432000" indent="-323640">
              <a:lnSpc>
                <a:spcPct val="80000"/>
              </a:lnSpc>
              <a:spcBef>
                <a:spcPts val="473"/>
              </a:spcBef>
              <a:buClr>
                <a:srgbClr val="333333"/>
              </a:buClr>
              <a:buSzPct val="45000"/>
              <a:buFont typeface="Wingdings" charset="2"/>
              <a:buChar char=""/>
            </a:pPr>
            <a:endParaRPr lang="fr-FR" sz="1900" b="0" strike="noStrike" spc="-1" dirty="0">
              <a:latin typeface="Arial"/>
            </a:endParaRPr>
          </a:p>
          <a:p>
            <a:pPr>
              <a:lnSpc>
                <a:spcPct val="80000"/>
              </a:lnSpc>
              <a:spcBef>
                <a:spcPts val="473"/>
              </a:spcBef>
            </a:pPr>
            <a:endParaRPr lang="fr-FR" sz="19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 name="CustomShape 1"/>
          <p:cNvSpPr/>
          <p:nvPr/>
        </p:nvSpPr>
        <p:spPr>
          <a:xfrm>
            <a:off x="609480" y="367560"/>
            <a:ext cx="10972080" cy="3650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fontScale="92500" lnSpcReduction="20000"/>
          </a:bodyPr>
          <a:lstStyle/>
          <a:p>
            <a:pPr>
              <a:lnSpc>
                <a:spcPct val="100000"/>
              </a:lnSpc>
            </a:pPr>
            <a:r>
              <a:rPr lang="fr-FR" sz="2400" b="1" strike="noStrike" spc="-1">
                <a:solidFill>
                  <a:srgbClr val="000000"/>
                </a:solidFill>
                <a:latin typeface="Georgia"/>
                <a:ea typeface="DejaVu Sans"/>
              </a:rPr>
              <a:t>Η αρχή της καινοτομίας VS η αρχή της προφύλαξης</a:t>
            </a:r>
            <a:endParaRPr lang="fr-FR" sz="2400" b="0" strike="noStrike" spc="-1">
              <a:latin typeface="Arial"/>
            </a:endParaRPr>
          </a:p>
        </p:txBody>
      </p:sp>
      <p:sp>
        <p:nvSpPr>
          <p:cNvPr id="122" name="CustomShape 2"/>
          <p:cNvSpPr/>
          <p:nvPr/>
        </p:nvSpPr>
        <p:spPr>
          <a:xfrm>
            <a:off x="506520" y="942480"/>
            <a:ext cx="11820600" cy="5687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a:lnSpc>
                <a:spcPct val="100000"/>
              </a:lnSpc>
              <a:spcBef>
                <a:spcPts val="300"/>
              </a:spcBef>
            </a:pPr>
            <a:r>
              <a:rPr lang="fr-FR" sz="1600" b="0" strike="noStrike" spc="-1" dirty="0" err="1">
                <a:solidFill>
                  <a:srgbClr val="000000"/>
                </a:solidFill>
                <a:latin typeface="Georgia"/>
                <a:ea typeface="DejaVu Sans"/>
              </a:rPr>
              <a:t>Η</a:t>
            </a:r>
            <a:r>
              <a:rPr lang="fr-FR" sz="1600" b="0" strike="noStrike" spc="-1" dirty="0">
                <a:solidFill>
                  <a:srgbClr val="000000"/>
                </a:solidFill>
                <a:latin typeface="Georgia"/>
                <a:ea typeface="DejaVu Sans"/>
              </a:rPr>
              <a:t> </a:t>
            </a:r>
            <a:r>
              <a:rPr lang="fr-FR" sz="1600" b="0" strike="noStrike" spc="-1" dirty="0" err="1">
                <a:solidFill>
                  <a:srgbClr val="000000"/>
                </a:solidFill>
                <a:latin typeface="Georgia"/>
                <a:ea typeface="DejaVu Sans"/>
              </a:rPr>
              <a:t>στρ</a:t>
            </a:r>
            <a:r>
              <a:rPr lang="fr-FR" sz="1600" b="0" strike="noStrike" spc="-1" dirty="0">
                <a:solidFill>
                  <a:srgbClr val="000000"/>
                </a:solidFill>
                <a:latin typeface="Georgia"/>
                <a:ea typeface="DejaVu Sans"/>
              </a:rPr>
              <a:t>α</a:t>
            </a:r>
            <a:r>
              <a:rPr lang="fr-FR" sz="1600" b="0" strike="noStrike" spc="-1" dirty="0" err="1">
                <a:solidFill>
                  <a:srgbClr val="000000"/>
                </a:solidFill>
                <a:latin typeface="Georgia"/>
                <a:ea typeface="DejaVu Sans"/>
              </a:rPr>
              <a:t>τηγική</a:t>
            </a:r>
            <a:r>
              <a:rPr lang="fr-FR" sz="1600" b="0" strike="noStrike" spc="-1" dirty="0">
                <a:solidFill>
                  <a:srgbClr val="000000"/>
                </a:solidFill>
                <a:latin typeface="Georgia"/>
                <a:ea typeface="DejaVu Sans"/>
              </a:rPr>
              <a:t> </a:t>
            </a:r>
            <a:r>
              <a:rPr lang="fr-FR" sz="1600" b="0" strike="noStrike" spc="-1" dirty="0" err="1">
                <a:solidFill>
                  <a:srgbClr val="000000"/>
                </a:solidFill>
                <a:latin typeface="Georgia"/>
                <a:ea typeface="DejaVu Sans"/>
              </a:rPr>
              <a:t>των</a:t>
            </a:r>
            <a:r>
              <a:rPr lang="fr-FR" sz="1600" b="0" strike="noStrike" spc="-1" dirty="0">
                <a:solidFill>
                  <a:srgbClr val="000000"/>
                </a:solidFill>
                <a:latin typeface="Georgia"/>
                <a:ea typeface="DejaVu Sans"/>
              </a:rPr>
              <a:t> lobbies </a:t>
            </a:r>
            <a:r>
              <a:rPr lang="fr-FR" sz="1600" b="0" strike="noStrike" spc="-1" dirty="0" err="1">
                <a:solidFill>
                  <a:srgbClr val="000000"/>
                </a:solidFill>
                <a:latin typeface="Georgia"/>
                <a:ea typeface="DejaVu Sans"/>
              </a:rPr>
              <a:t>ν</a:t>
            </a:r>
            <a:r>
              <a:rPr lang="fr-FR" sz="1600" b="0" strike="noStrike" spc="-1" dirty="0">
                <a:solidFill>
                  <a:srgbClr val="000000"/>
                </a:solidFill>
                <a:latin typeface="Georgia"/>
                <a:ea typeface="DejaVu Sans"/>
              </a:rPr>
              <a:t>α </a:t>
            </a:r>
            <a:r>
              <a:rPr lang="fr-FR" sz="1600" b="0" strike="noStrike" spc="-1" dirty="0" err="1">
                <a:solidFill>
                  <a:srgbClr val="000000"/>
                </a:solidFill>
                <a:latin typeface="Georgia"/>
                <a:ea typeface="DejaVu Sans"/>
              </a:rPr>
              <a:t>δι</a:t>
            </a:r>
            <a:r>
              <a:rPr lang="fr-FR" sz="1600" b="0" strike="noStrike" spc="-1" dirty="0">
                <a:solidFill>
                  <a:srgbClr val="000000"/>
                </a:solidFill>
                <a:latin typeface="Georgia"/>
                <a:ea typeface="DejaVu Sans"/>
              </a:rPr>
              <a:t>α</a:t>
            </a:r>
            <a:r>
              <a:rPr lang="fr-FR" sz="1600" b="0" strike="noStrike" spc="-1" dirty="0" err="1">
                <a:solidFill>
                  <a:srgbClr val="000000"/>
                </a:solidFill>
                <a:latin typeface="Georgia"/>
                <a:ea typeface="DejaVu Sans"/>
              </a:rPr>
              <a:t>μορφώνετ</a:t>
            </a:r>
            <a:r>
              <a:rPr lang="fr-FR" sz="1600" b="0" strike="noStrike" spc="-1" dirty="0">
                <a:solidFill>
                  <a:srgbClr val="000000"/>
                </a:solidFill>
                <a:latin typeface="Georgia"/>
                <a:ea typeface="DejaVu Sans"/>
              </a:rPr>
              <a:t>α</a:t>
            </a:r>
            <a:r>
              <a:rPr lang="fr-FR" sz="1600" b="0" strike="noStrike" spc="-1" dirty="0" err="1">
                <a:solidFill>
                  <a:srgbClr val="000000"/>
                </a:solidFill>
                <a:latin typeface="Georgia"/>
                <a:ea typeface="DejaVu Sans"/>
              </a:rPr>
              <a:t>ι</a:t>
            </a:r>
            <a:r>
              <a:rPr lang="fr-FR" sz="1600" b="0" strike="noStrike" spc="-1" dirty="0">
                <a:solidFill>
                  <a:srgbClr val="000000"/>
                </a:solidFill>
                <a:latin typeface="Georgia"/>
                <a:ea typeface="DejaVu Sans"/>
              </a:rPr>
              <a:t> </a:t>
            </a:r>
            <a:r>
              <a:rPr lang="fr-FR" sz="1600" b="0" strike="noStrike" spc="-1" dirty="0" err="1">
                <a:solidFill>
                  <a:srgbClr val="000000"/>
                </a:solidFill>
                <a:latin typeface="Georgia"/>
                <a:ea typeface="DejaVu Sans"/>
              </a:rPr>
              <a:t>εκ</a:t>
            </a:r>
            <a:r>
              <a:rPr lang="fr-FR" sz="1600" b="0" strike="noStrike" spc="-1" dirty="0">
                <a:solidFill>
                  <a:srgbClr val="000000"/>
                </a:solidFill>
                <a:latin typeface="Georgia"/>
                <a:ea typeface="DejaVu Sans"/>
              </a:rPr>
              <a:t> </a:t>
            </a:r>
            <a:r>
              <a:rPr lang="fr-FR" sz="1600" b="0" strike="noStrike" spc="-1" dirty="0" err="1">
                <a:solidFill>
                  <a:srgbClr val="000000"/>
                </a:solidFill>
                <a:latin typeface="Georgia"/>
                <a:ea typeface="DejaVu Sans"/>
              </a:rPr>
              <a:t>νέου</a:t>
            </a:r>
            <a:r>
              <a:rPr lang="fr-FR" sz="1600" b="0" strike="noStrike" spc="-1" dirty="0">
                <a:solidFill>
                  <a:srgbClr val="000000"/>
                </a:solidFill>
                <a:latin typeface="Georgia"/>
                <a:ea typeface="DejaVu Sans"/>
              </a:rPr>
              <a:t> </a:t>
            </a:r>
            <a:r>
              <a:rPr lang="fr-FR" sz="1600" b="0" strike="noStrike" spc="-1" dirty="0" err="1">
                <a:solidFill>
                  <a:srgbClr val="000000"/>
                </a:solidFill>
                <a:latin typeface="Georgia"/>
                <a:ea typeface="DejaVu Sans"/>
              </a:rPr>
              <a:t>το</a:t>
            </a:r>
            <a:r>
              <a:rPr lang="fr-FR" sz="1600" b="0" strike="noStrike" spc="-1" dirty="0">
                <a:solidFill>
                  <a:srgbClr val="000000"/>
                </a:solidFill>
                <a:latin typeface="Georgia"/>
                <a:ea typeface="DejaVu Sans"/>
              </a:rPr>
              <a:t> π</a:t>
            </a:r>
            <a:r>
              <a:rPr lang="fr-FR" sz="1600" b="0" strike="noStrike" spc="-1" dirty="0" err="1">
                <a:solidFill>
                  <a:srgbClr val="000000"/>
                </a:solidFill>
                <a:latin typeface="Georgia"/>
                <a:ea typeface="DejaVu Sans"/>
              </a:rPr>
              <a:t>εδίο</a:t>
            </a:r>
            <a:r>
              <a:rPr lang="fr-FR" sz="1600" b="0" strike="noStrike" spc="-1" dirty="0">
                <a:solidFill>
                  <a:srgbClr val="000000"/>
                </a:solidFill>
                <a:latin typeface="Georgia"/>
                <a:ea typeface="DejaVu Sans"/>
              </a:rPr>
              <a:t> </a:t>
            </a:r>
            <a:r>
              <a:rPr lang="fr-FR" sz="1600" b="0" strike="noStrike" spc="-1" dirty="0" err="1">
                <a:solidFill>
                  <a:srgbClr val="000000"/>
                </a:solidFill>
                <a:latin typeface="Georgia"/>
                <a:ea typeface="DejaVu Sans"/>
              </a:rPr>
              <a:t>της</a:t>
            </a:r>
            <a:r>
              <a:rPr lang="fr-FR" sz="1600" b="0" strike="noStrike" spc="-1" dirty="0">
                <a:solidFill>
                  <a:srgbClr val="000000"/>
                </a:solidFill>
                <a:latin typeface="Georgia"/>
                <a:ea typeface="DejaVu Sans"/>
              </a:rPr>
              <a:t> π</a:t>
            </a:r>
            <a:r>
              <a:rPr lang="fr-FR" sz="1600" b="0" strike="noStrike" spc="-1" dirty="0" err="1">
                <a:solidFill>
                  <a:srgbClr val="000000"/>
                </a:solidFill>
                <a:latin typeface="Georgia"/>
                <a:ea typeface="DejaVu Sans"/>
              </a:rPr>
              <a:t>ολιτικής</a:t>
            </a:r>
            <a:r>
              <a:rPr lang="fr-FR" sz="1600" b="0" strike="noStrike" spc="-1" dirty="0">
                <a:solidFill>
                  <a:srgbClr val="000000"/>
                </a:solidFill>
                <a:latin typeface="Georgia"/>
                <a:ea typeface="DejaVu Sans"/>
              </a:rPr>
              <a:t> </a:t>
            </a:r>
            <a:r>
              <a:rPr lang="fr-FR" sz="1600" b="0" strike="noStrike" spc="-1" dirty="0" err="1">
                <a:solidFill>
                  <a:srgbClr val="000000"/>
                </a:solidFill>
                <a:latin typeface="Georgia"/>
                <a:ea typeface="DejaVu Sans"/>
              </a:rPr>
              <a:t>με</a:t>
            </a:r>
            <a:r>
              <a:rPr lang="fr-FR" sz="1600" b="0" strike="noStrike" spc="-1" dirty="0">
                <a:solidFill>
                  <a:srgbClr val="000000"/>
                </a:solidFill>
                <a:latin typeface="Georgia"/>
                <a:ea typeface="DejaVu Sans"/>
              </a:rPr>
              <a:t> </a:t>
            </a:r>
            <a:r>
              <a:rPr lang="fr-FR" sz="1600" b="1" strike="noStrike" spc="-1" dirty="0" err="1">
                <a:solidFill>
                  <a:srgbClr val="000000"/>
                </a:solidFill>
                <a:latin typeface="Georgia"/>
                <a:ea typeface="DejaVu Sans"/>
              </a:rPr>
              <a:t>ετ</a:t>
            </a:r>
            <a:r>
              <a:rPr lang="fr-FR" sz="1600" b="1" strike="noStrike" spc="-1" dirty="0">
                <a:solidFill>
                  <a:srgbClr val="000000"/>
                </a:solidFill>
                <a:latin typeface="Georgia"/>
                <a:ea typeface="DejaVu Sans"/>
              </a:rPr>
              <a:t>α</a:t>
            </a:r>
            <a:r>
              <a:rPr lang="fr-FR" sz="1600" b="1" strike="noStrike" spc="-1" dirty="0" err="1">
                <a:solidFill>
                  <a:srgbClr val="000000"/>
                </a:solidFill>
                <a:latin typeface="Georgia"/>
                <a:ea typeface="DejaVu Sans"/>
              </a:rPr>
              <a:t>ιρικές</a:t>
            </a:r>
            <a:r>
              <a:rPr lang="fr-FR" sz="1600" b="1" strike="noStrike" spc="-1" dirty="0">
                <a:solidFill>
                  <a:srgbClr val="000000"/>
                </a:solidFill>
                <a:latin typeface="Georgia"/>
                <a:ea typeface="DejaVu Sans"/>
              </a:rPr>
              <a:t> </a:t>
            </a:r>
            <a:r>
              <a:rPr lang="fr-FR" sz="1600" b="1" strike="noStrike" spc="-1" dirty="0" err="1">
                <a:solidFill>
                  <a:srgbClr val="000000"/>
                </a:solidFill>
                <a:latin typeface="Georgia"/>
                <a:ea typeface="DejaVu Sans"/>
              </a:rPr>
              <a:t>λέξεις-κλειδιά</a:t>
            </a:r>
            <a:r>
              <a:rPr lang="fr-FR" sz="1600" b="1" strike="noStrike" spc="-1" dirty="0">
                <a:solidFill>
                  <a:srgbClr val="000000"/>
                </a:solidFill>
                <a:latin typeface="Georgia"/>
                <a:ea typeface="DejaVu Sans"/>
              </a:rPr>
              <a:t> </a:t>
            </a:r>
            <a:r>
              <a:rPr lang="fr-FR" sz="1600" b="1" strike="noStrike" spc="-1" dirty="0" err="1">
                <a:solidFill>
                  <a:srgbClr val="000000"/>
                </a:solidFill>
                <a:latin typeface="Georgia"/>
                <a:ea typeface="DejaVu Sans"/>
              </a:rPr>
              <a:t>ό</a:t>
            </a:r>
            <a:r>
              <a:rPr lang="fr-FR" sz="1600" b="1" strike="noStrike" spc="-1" dirty="0">
                <a:solidFill>
                  <a:srgbClr val="000000"/>
                </a:solidFill>
                <a:latin typeface="Georgia"/>
                <a:ea typeface="DejaVu Sans"/>
              </a:rPr>
              <a:t>π</a:t>
            </a:r>
            <a:r>
              <a:rPr lang="fr-FR" sz="1600" b="1" strike="noStrike" spc="-1" dirty="0" err="1">
                <a:solidFill>
                  <a:srgbClr val="000000"/>
                </a:solidFill>
                <a:latin typeface="Georgia"/>
                <a:ea typeface="DejaVu Sans"/>
              </a:rPr>
              <a:t>ως</a:t>
            </a:r>
            <a:r>
              <a:rPr lang="fr-FR" sz="1600" b="1" strike="noStrike" spc="-1" dirty="0">
                <a:solidFill>
                  <a:srgbClr val="000000"/>
                </a:solidFill>
                <a:latin typeface="Georgia"/>
                <a:ea typeface="DejaVu Sans"/>
              </a:rPr>
              <a:t> «</a:t>
            </a:r>
            <a:r>
              <a:rPr lang="fr-FR" sz="1600" b="1" strike="noStrike" spc="-1" dirty="0" err="1">
                <a:solidFill>
                  <a:srgbClr val="000000"/>
                </a:solidFill>
                <a:latin typeface="Georgia"/>
                <a:ea typeface="DejaVu Sans"/>
              </a:rPr>
              <a:t>κ</a:t>
            </a:r>
            <a:r>
              <a:rPr lang="fr-FR" sz="1600" b="1" strike="noStrike" spc="-1" dirty="0">
                <a:solidFill>
                  <a:srgbClr val="000000"/>
                </a:solidFill>
                <a:latin typeface="Georgia"/>
                <a:ea typeface="DejaVu Sans"/>
              </a:rPr>
              <a:t>α</a:t>
            </a:r>
            <a:r>
              <a:rPr lang="fr-FR" sz="1600" b="1" strike="noStrike" spc="-1" dirty="0" err="1">
                <a:solidFill>
                  <a:srgbClr val="000000"/>
                </a:solidFill>
                <a:latin typeface="Georgia"/>
                <a:ea typeface="DejaVu Sans"/>
              </a:rPr>
              <a:t>ινοτομί</a:t>
            </a:r>
            <a:r>
              <a:rPr lang="fr-FR" sz="1600" b="1" strike="noStrike" spc="-1" dirty="0">
                <a:solidFill>
                  <a:srgbClr val="000000"/>
                </a:solidFill>
                <a:latin typeface="Georgia"/>
                <a:ea typeface="DejaVu Sans"/>
              </a:rPr>
              <a:t>α» (</a:t>
            </a:r>
            <a:r>
              <a:rPr lang="fr-FR" sz="1600" b="1" i="1" strike="noStrike" spc="-1" dirty="0">
                <a:solidFill>
                  <a:srgbClr val="000000"/>
                </a:solidFill>
                <a:latin typeface="Georgia"/>
                <a:ea typeface="DejaVu Sans"/>
              </a:rPr>
              <a:t>innovation</a:t>
            </a:r>
            <a:r>
              <a:rPr lang="fr-FR" sz="1600" b="1" strike="noStrike" spc="-1" dirty="0">
                <a:solidFill>
                  <a:srgbClr val="000000"/>
                </a:solidFill>
                <a:latin typeface="Georgia"/>
                <a:ea typeface="DejaVu Sans"/>
              </a:rPr>
              <a:t>), «α</a:t>
            </a:r>
            <a:r>
              <a:rPr lang="fr-FR" sz="1600" b="1" strike="noStrike" spc="-1" dirty="0" err="1">
                <a:solidFill>
                  <a:srgbClr val="000000"/>
                </a:solidFill>
                <a:latin typeface="Georgia"/>
                <a:ea typeface="DejaVu Sans"/>
              </a:rPr>
              <a:t>ντ</a:t>
            </a:r>
            <a:r>
              <a:rPr lang="fr-FR" sz="1600" b="1" strike="noStrike" spc="-1" dirty="0">
                <a:solidFill>
                  <a:srgbClr val="000000"/>
                </a:solidFill>
                <a:latin typeface="Georgia"/>
                <a:ea typeface="DejaVu Sans"/>
              </a:rPr>
              <a:t>α</a:t>
            </a:r>
            <a:r>
              <a:rPr lang="fr-FR" sz="1600" b="1" strike="noStrike" spc="-1" dirty="0" err="1">
                <a:solidFill>
                  <a:srgbClr val="000000"/>
                </a:solidFill>
                <a:latin typeface="Georgia"/>
                <a:ea typeface="DejaVu Sans"/>
              </a:rPr>
              <a:t>γωνιστικότητ</a:t>
            </a:r>
            <a:r>
              <a:rPr lang="fr-FR" sz="1600" b="1" strike="noStrike" spc="-1" dirty="0">
                <a:solidFill>
                  <a:srgbClr val="000000"/>
                </a:solidFill>
                <a:latin typeface="Georgia"/>
                <a:ea typeface="DejaVu Sans"/>
              </a:rPr>
              <a:t>α», «β</a:t>
            </a:r>
            <a:r>
              <a:rPr lang="fr-FR" sz="1600" b="1" strike="noStrike" spc="-1" dirty="0" err="1">
                <a:solidFill>
                  <a:srgbClr val="000000"/>
                </a:solidFill>
                <a:latin typeface="Georgia"/>
                <a:ea typeface="DejaVu Sans"/>
              </a:rPr>
              <a:t>ελτίωση</a:t>
            </a:r>
            <a:r>
              <a:rPr lang="fr-FR" sz="1600" b="1" strike="noStrike" spc="-1" dirty="0">
                <a:solidFill>
                  <a:srgbClr val="000000"/>
                </a:solidFill>
                <a:latin typeface="Georgia"/>
                <a:ea typeface="DejaVu Sans"/>
              </a:rPr>
              <a:t> </a:t>
            </a:r>
            <a:r>
              <a:rPr lang="fr-FR" sz="1600" b="1" strike="noStrike" spc="-1" dirty="0" err="1">
                <a:solidFill>
                  <a:srgbClr val="000000"/>
                </a:solidFill>
                <a:latin typeface="Georgia"/>
                <a:ea typeface="DejaVu Sans"/>
              </a:rPr>
              <a:t>της</a:t>
            </a:r>
            <a:r>
              <a:rPr lang="fr-FR" sz="1600" b="1" strike="noStrike" spc="-1" dirty="0">
                <a:solidFill>
                  <a:srgbClr val="000000"/>
                </a:solidFill>
                <a:latin typeface="Georgia"/>
                <a:ea typeface="DejaVu Sans"/>
              </a:rPr>
              <a:t> </a:t>
            </a:r>
            <a:r>
              <a:rPr lang="fr-FR" sz="1600" b="1" strike="noStrike" spc="-1" dirty="0" err="1">
                <a:solidFill>
                  <a:srgbClr val="000000"/>
                </a:solidFill>
                <a:latin typeface="Georgia"/>
                <a:ea typeface="DejaVu Sans"/>
              </a:rPr>
              <a:t>νομοθεσί</a:t>
            </a:r>
            <a:r>
              <a:rPr lang="fr-FR" sz="1600" b="1" strike="noStrike" spc="-1" dirty="0">
                <a:solidFill>
                  <a:srgbClr val="000000"/>
                </a:solidFill>
                <a:latin typeface="Georgia"/>
                <a:ea typeface="DejaVu Sans"/>
              </a:rPr>
              <a:t>α</a:t>
            </a:r>
            <a:r>
              <a:rPr lang="fr-FR" sz="1600" b="1" strike="noStrike" spc="-1" dirty="0" err="1">
                <a:solidFill>
                  <a:srgbClr val="000000"/>
                </a:solidFill>
                <a:latin typeface="Georgia"/>
                <a:ea typeface="DejaVu Sans"/>
              </a:rPr>
              <a:t>ς</a:t>
            </a:r>
            <a:r>
              <a:rPr lang="fr-FR" sz="1600" b="1" strike="noStrike" spc="-1" dirty="0">
                <a:solidFill>
                  <a:srgbClr val="000000"/>
                </a:solidFill>
                <a:latin typeface="Georgia"/>
                <a:ea typeface="DejaVu Sans"/>
              </a:rPr>
              <a:t>» (</a:t>
            </a:r>
            <a:r>
              <a:rPr lang="fr-FR" sz="1600" b="1" i="1" strike="noStrike" spc="-1" dirty="0" err="1">
                <a:solidFill>
                  <a:srgbClr val="000000"/>
                </a:solidFill>
                <a:latin typeface="Georgia"/>
                <a:ea typeface="DejaVu Sans"/>
              </a:rPr>
              <a:t>better</a:t>
            </a:r>
            <a:r>
              <a:rPr lang="fr-FR" sz="1600" b="1" i="1" strike="noStrike" spc="-1" dirty="0">
                <a:solidFill>
                  <a:srgbClr val="000000"/>
                </a:solidFill>
                <a:latin typeface="Georgia"/>
                <a:ea typeface="DejaVu Sans"/>
              </a:rPr>
              <a:t> </a:t>
            </a:r>
            <a:r>
              <a:rPr lang="fr-FR" sz="1600" b="1" i="1" strike="noStrike" spc="-1" dirty="0" err="1">
                <a:solidFill>
                  <a:srgbClr val="000000"/>
                </a:solidFill>
                <a:latin typeface="Georgia"/>
                <a:ea typeface="DejaVu Sans"/>
              </a:rPr>
              <a:t>regulation</a:t>
            </a:r>
            <a:r>
              <a:rPr lang="fr-FR" sz="1600" b="1" strike="noStrike" spc="-1" dirty="0">
                <a:solidFill>
                  <a:srgbClr val="000000"/>
                </a:solidFill>
                <a:latin typeface="Georgia"/>
                <a:ea typeface="DejaVu Sans"/>
              </a:rPr>
              <a:t>), </a:t>
            </a:r>
            <a:r>
              <a:rPr lang="fr-FR" sz="1600" b="0" strike="noStrike" spc="-1" dirty="0" err="1">
                <a:solidFill>
                  <a:srgbClr val="000000"/>
                </a:solidFill>
                <a:latin typeface="Georgia"/>
                <a:ea typeface="DejaVu Sans"/>
              </a:rPr>
              <a:t>ενώ</a:t>
            </a:r>
            <a:r>
              <a:rPr lang="fr-FR" sz="1600" b="0" strike="noStrike" spc="-1" dirty="0">
                <a:solidFill>
                  <a:srgbClr val="000000"/>
                </a:solidFill>
                <a:latin typeface="Georgia"/>
                <a:ea typeface="DejaVu Sans"/>
              </a:rPr>
              <a:t> </a:t>
            </a:r>
            <a:r>
              <a:rPr lang="fr-FR" sz="1600" b="0" strike="noStrike" spc="-1" dirty="0" err="1">
                <a:solidFill>
                  <a:srgbClr val="000000"/>
                </a:solidFill>
                <a:latin typeface="Georgia"/>
                <a:ea typeface="DejaVu Sans"/>
              </a:rPr>
              <a:t>υ</a:t>
            </a:r>
            <a:r>
              <a:rPr lang="fr-FR" sz="1600" b="0" strike="noStrike" spc="-1" dirty="0">
                <a:solidFill>
                  <a:srgbClr val="000000"/>
                </a:solidFill>
                <a:latin typeface="Georgia"/>
                <a:ea typeface="DejaVu Sans"/>
              </a:rPr>
              <a:t>π</a:t>
            </a:r>
            <a:r>
              <a:rPr lang="fr-FR" sz="1600" b="0" strike="noStrike" spc="-1" dirty="0" err="1">
                <a:solidFill>
                  <a:srgbClr val="000000"/>
                </a:solidFill>
                <a:latin typeface="Georgia"/>
                <a:ea typeface="DejaVu Sans"/>
              </a:rPr>
              <a:t>ονομεύοντ</a:t>
            </a:r>
            <a:r>
              <a:rPr lang="fr-FR" sz="1600" b="0" strike="noStrike" spc="-1" dirty="0">
                <a:solidFill>
                  <a:srgbClr val="000000"/>
                </a:solidFill>
                <a:latin typeface="Georgia"/>
                <a:ea typeface="DejaVu Sans"/>
              </a:rPr>
              <a:t>α</a:t>
            </a:r>
            <a:r>
              <a:rPr lang="fr-FR" sz="1600" b="0" strike="noStrike" spc="-1" dirty="0" err="1">
                <a:solidFill>
                  <a:srgbClr val="000000"/>
                </a:solidFill>
                <a:latin typeface="Georgia"/>
                <a:ea typeface="DejaVu Sans"/>
              </a:rPr>
              <a:t>ι</a:t>
            </a:r>
            <a:r>
              <a:rPr lang="fr-FR" sz="1600" b="0" strike="noStrike" spc="-1" dirty="0">
                <a:solidFill>
                  <a:srgbClr val="000000"/>
                </a:solidFill>
                <a:latin typeface="Georgia"/>
                <a:ea typeface="DejaVu Sans"/>
              </a:rPr>
              <a:t> </a:t>
            </a:r>
            <a:r>
              <a:rPr lang="fr-FR" sz="1600" b="0" strike="noStrike" spc="-1" dirty="0" err="1">
                <a:solidFill>
                  <a:srgbClr val="000000"/>
                </a:solidFill>
                <a:latin typeface="Georgia"/>
                <a:ea typeface="DejaVu Sans"/>
              </a:rPr>
              <a:t>οι</a:t>
            </a:r>
            <a:r>
              <a:rPr lang="fr-FR" sz="1600" b="0" strike="noStrike" spc="-1" dirty="0">
                <a:solidFill>
                  <a:srgbClr val="000000"/>
                </a:solidFill>
                <a:latin typeface="Georgia"/>
                <a:ea typeface="DejaVu Sans"/>
              </a:rPr>
              <a:t> α</a:t>
            </a:r>
            <a:r>
              <a:rPr lang="fr-FR" sz="1600" b="0" strike="noStrike" spc="-1" dirty="0" err="1">
                <a:solidFill>
                  <a:srgbClr val="000000"/>
                </a:solidFill>
                <a:latin typeface="Georgia"/>
                <a:ea typeface="DejaVu Sans"/>
              </a:rPr>
              <a:t>ντίθετες</a:t>
            </a:r>
            <a:r>
              <a:rPr lang="fr-FR" sz="1600" b="0" strike="noStrike" spc="-1" dirty="0">
                <a:solidFill>
                  <a:srgbClr val="000000"/>
                </a:solidFill>
                <a:latin typeface="Georgia"/>
                <a:ea typeface="DejaVu Sans"/>
              </a:rPr>
              <a:t> απα</a:t>
            </a:r>
            <a:r>
              <a:rPr lang="fr-FR" sz="1600" b="0" strike="noStrike" spc="-1" dirty="0" err="1">
                <a:solidFill>
                  <a:srgbClr val="000000"/>
                </a:solidFill>
                <a:latin typeface="Georgia"/>
                <a:ea typeface="DejaVu Sans"/>
              </a:rPr>
              <a:t>ιτήσεις</a:t>
            </a:r>
            <a:r>
              <a:rPr lang="fr-FR" sz="1600" b="0" strike="noStrike" spc="-1" dirty="0">
                <a:solidFill>
                  <a:srgbClr val="000000"/>
                </a:solidFill>
                <a:latin typeface="Georgia"/>
                <a:ea typeface="DejaVu Sans"/>
              </a:rPr>
              <a:t> </a:t>
            </a:r>
            <a:r>
              <a:rPr lang="fr-FR" sz="1600" b="0" strike="noStrike" spc="-1" dirty="0" err="1">
                <a:solidFill>
                  <a:srgbClr val="000000"/>
                </a:solidFill>
                <a:latin typeface="Georgia"/>
                <a:ea typeface="DejaVu Sans"/>
              </a:rPr>
              <a:t>γι</a:t>
            </a:r>
            <a:r>
              <a:rPr lang="fr-FR" sz="1600" b="0" strike="noStrike" spc="-1" dirty="0">
                <a:solidFill>
                  <a:srgbClr val="000000"/>
                </a:solidFill>
                <a:latin typeface="Georgia"/>
                <a:ea typeface="DejaVu Sans"/>
              </a:rPr>
              <a:t>α α</a:t>
            </a:r>
            <a:r>
              <a:rPr lang="fr-FR" sz="1600" b="0" strike="noStrike" spc="-1" dirty="0" err="1">
                <a:solidFill>
                  <a:srgbClr val="000000"/>
                </a:solidFill>
                <a:latin typeface="Georgia"/>
                <a:ea typeface="DejaVu Sans"/>
              </a:rPr>
              <a:t>σφάλει</a:t>
            </a:r>
            <a:r>
              <a:rPr lang="fr-FR" sz="1600" b="0" strike="noStrike" spc="-1" dirty="0">
                <a:solidFill>
                  <a:srgbClr val="000000"/>
                </a:solidFill>
                <a:latin typeface="Georgia"/>
                <a:ea typeface="DejaVu Sans"/>
              </a:rPr>
              <a:t>α, π</a:t>
            </a:r>
            <a:r>
              <a:rPr lang="fr-FR" sz="1600" b="0" strike="noStrike" spc="-1" dirty="0" err="1">
                <a:solidFill>
                  <a:srgbClr val="000000"/>
                </a:solidFill>
                <a:latin typeface="Georgia"/>
                <a:ea typeface="DejaVu Sans"/>
              </a:rPr>
              <a:t>ροστ</a:t>
            </a:r>
            <a:r>
              <a:rPr lang="fr-FR" sz="1600" b="0" strike="noStrike" spc="-1" dirty="0">
                <a:solidFill>
                  <a:srgbClr val="000000"/>
                </a:solidFill>
                <a:latin typeface="Georgia"/>
                <a:ea typeface="DejaVu Sans"/>
              </a:rPr>
              <a:t>α</a:t>
            </a:r>
            <a:r>
              <a:rPr lang="fr-FR" sz="1600" b="0" strike="noStrike" spc="-1" dirty="0" err="1">
                <a:solidFill>
                  <a:srgbClr val="000000"/>
                </a:solidFill>
                <a:latin typeface="Georgia"/>
                <a:ea typeface="DejaVu Sans"/>
              </a:rPr>
              <a:t>σί</a:t>
            </a:r>
            <a:r>
              <a:rPr lang="fr-FR" sz="1600" b="0" strike="noStrike" spc="-1" dirty="0">
                <a:solidFill>
                  <a:srgbClr val="000000"/>
                </a:solidFill>
                <a:latin typeface="Georgia"/>
                <a:ea typeface="DejaVu Sans"/>
              </a:rPr>
              <a:t>α </a:t>
            </a:r>
            <a:r>
              <a:rPr lang="fr-FR" sz="1600" b="0" strike="noStrike" spc="-1" dirty="0" err="1">
                <a:solidFill>
                  <a:srgbClr val="000000"/>
                </a:solidFill>
                <a:latin typeface="Georgia"/>
                <a:ea typeface="DejaVu Sans"/>
              </a:rPr>
              <a:t>των</a:t>
            </a:r>
            <a:r>
              <a:rPr lang="fr-FR" sz="1600" b="0" strike="noStrike" spc="-1" dirty="0">
                <a:solidFill>
                  <a:srgbClr val="000000"/>
                </a:solidFill>
                <a:latin typeface="Georgia"/>
                <a:ea typeface="DejaVu Sans"/>
              </a:rPr>
              <a:t> π</a:t>
            </a:r>
            <a:r>
              <a:rPr lang="fr-FR" sz="1600" b="0" strike="noStrike" spc="-1" dirty="0" err="1">
                <a:solidFill>
                  <a:srgbClr val="000000"/>
                </a:solidFill>
                <a:latin typeface="Georgia"/>
                <a:ea typeface="DejaVu Sans"/>
              </a:rPr>
              <a:t>ροσω</a:t>
            </a:r>
            <a:r>
              <a:rPr lang="fr-FR" sz="1600" b="0" strike="noStrike" spc="-1" dirty="0">
                <a:solidFill>
                  <a:srgbClr val="000000"/>
                </a:solidFill>
                <a:latin typeface="Georgia"/>
                <a:ea typeface="DejaVu Sans"/>
              </a:rPr>
              <a:t>π</a:t>
            </a:r>
            <a:r>
              <a:rPr lang="fr-FR" sz="1600" b="0" strike="noStrike" spc="-1" dirty="0" err="1">
                <a:solidFill>
                  <a:srgbClr val="000000"/>
                </a:solidFill>
                <a:latin typeface="Georgia"/>
                <a:ea typeface="DejaVu Sans"/>
              </a:rPr>
              <a:t>ικών</a:t>
            </a:r>
            <a:r>
              <a:rPr lang="fr-FR" sz="1600" b="0" strike="noStrike" spc="-1" dirty="0">
                <a:solidFill>
                  <a:srgbClr val="000000"/>
                </a:solidFill>
                <a:latin typeface="Georgia"/>
                <a:ea typeface="DejaVu Sans"/>
              </a:rPr>
              <a:t> </a:t>
            </a:r>
            <a:r>
              <a:rPr lang="fr-FR" sz="1600" b="0" strike="noStrike" spc="-1" dirty="0" err="1">
                <a:solidFill>
                  <a:srgbClr val="000000"/>
                </a:solidFill>
                <a:latin typeface="Georgia"/>
                <a:ea typeface="DejaVu Sans"/>
              </a:rPr>
              <a:t>δεδομένων</a:t>
            </a:r>
            <a:r>
              <a:rPr lang="fr-FR" sz="1600" b="0" strike="noStrike" spc="-1" dirty="0">
                <a:solidFill>
                  <a:srgbClr val="000000"/>
                </a:solidFill>
                <a:latin typeface="Georgia"/>
                <a:ea typeface="DejaVu Sans"/>
              </a:rPr>
              <a:t>, </a:t>
            </a:r>
            <a:r>
              <a:rPr lang="fr-FR" sz="1600" b="0" strike="noStrike" spc="-1" dirty="0" err="1">
                <a:solidFill>
                  <a:srgbClr val="000000"/>
                </a:solidFill>
                <a:latin typeface="Georgia"/>
                <a:ea typeface="DejaVu Sans"/>
              </a:rPr>
              <a:t>δικ</a:t>
            </a:r>
            <a:r>
              <a:rPr lang="fr-FR" sz="1600" b="0" strike="noStrike" spc="-1" dirty="0">
                <a:solidFill>
                  <a:srgbClr val="000000"/>
                </a:solidFill>
                <a:latin typeface="Georgia"/>
                <a:ea typeface="DejaVu Sans"/>
              </a:rPr>
              <a:t>α</a:t>
            </a:r>
            <a:r>
              <a:rPr lang="fr-FR" sz="1600" b="0" strike="noStrike" spc="-1" dirty="0" err="1">
                <a:solidFill>
                  <a:srgbClr val="000000"/>
                </a:solidFill>
                <a:latin typeface="Georgia"/>
                <a:ea typeface="DejaVu Sans"/>
              </a:rPr>
              <a:t>ιοσύνη</a:t>
            </a:r>
            <a:r>
              <a:rPr lang="fr-FR" sz="1600" b="0" strike="noStrike" spc="-1" dirty="0">
                <a:solidFill>
                  <a:srgbClr val="000000"/>
                </a:solidFill>
                <a:latin typeface="Georgia"/>
                <a:ea typeface="DejaVu Sans"/>
              </a:rPr>
              <a:t> </a:t>
            </a:r>
            <a:r>
              <a:rPr lang="fr-FR" sz="1600" b="0" strike="noStrike" spc="-1" dirty="0" err="1">
                <a:solidFill>
                  <a:srgbClr val="000000"/>
                </a:solidFill>
                <a:latin typeface="Georgia"/>
                <a:ea typeface="DejaVu Sans"/>
              </a:rPr>
              <a:t>ή</a:t>
            </a:r>
            <a:r>
              <a:rPr lang="fr-FR" sz="1600" b="0" strike="noStrike" spc="-1" dirty="0">
                <a:solidFill>
                  <a:srgbClr val="000000"/>
                </a:solidFill>
                <a:latin typeface="Georgia"/>
                <a:ea typeface="DejaVu Sans"/>
              </a:rPr>
              <a:t> π</a:t>
            </a:r>
            <a:r>
              <a:rPr lang="fr-FR" sz="1600" b="0" strike="noStrike" spc="-1" dirty="0" err="1">
                <a:solidFill>
                  <a:srgbClr val="000000"/>
                </a:solidFill>
                <a:latin typeface="Georgia"/>
                <a:ea typeface="DejaVu Sans"/>
              </a:rPr>
              <a:t>ροστ</a:t>
            </a:r>
            <a:r>
              <a:rPr lang="fr-FR" sz="1600" b="0" strike="noStrike" spc="-1" dirty="0">
                <a:solidFill>
                  <a:srgbClr val="000000"/>
                </a:solidFill>
                <a:latin typeface="Georgia"/>
                <a:ea typeface="DejaVu Sans"/>
              </a:rPr>
              <a:t>α</a:t>
            </a:r>
            <a:r>
              <a:rPr lang="fr-FR" sz="1600" b="0" strike="noStrike" spc="-1" dirty="0" err="1">
                <a:solidFill>
                  <a:srgbClr val="000000"/>
                </a:solidFill>
                <a:latin typeface="Georgia"/>
                <a:ea typeface="DejaVu Sans"/>
              </a:rPr>
              <a:t>σί</a:t>
            </a:r>
            <a:r>
              <a:rPr lang="fr-FR" sz="1600" b="0" strike="noStrike" spc="-1" dirty="0">
                <a:solidFill>
                  <a:srgbClr val="000000"/>
                </a:solidFill>
                <a:latin typeface="Georgia"/>
                <a:ea typeface="DejaVu Sans"/>
              </a:rPr>
              <a:t>α </a:t>
            </a:r>
            <a:r>
              <a:rPr lang="fr-FR" sz="1600" b="0" strike="noStrike" spc="-1" dirty="0" err="1">
                <a:solidFill>
                  <a:srgbClr val="000000"/>
                </a:solidFill>
                <a:latin typeface="Georgia"/>
                <a:ea typeface="DejaVu Sans"/>
              </a:rPr>
              <a:t>του</a:t>
            </a:r>
            <a:r>
              <a:rPr lang="fr-FR" sz="1600" b="0" strike="noStrike" spc="-1" dirty="0">
                <a:solidFill>
                  <a:srgbClr val="000000"/>
                </a:solidFill>
                <a:latin typeface="Georgia"/>
                <a:ea typeface="DejaVu Sans"/>
              </a:rPr>
              <a:t> π</a:t>
            </a:r>
            <a:r>
              <a:rPr lang="fr-FR" sz="1600" b="0" strike="noStrike" spc="-1" dirty="0" err="1">
                <a:solidFill>
                  <a:srgbClr val="000000"/>
                </a:solidFill>
                <a:latin typeface="Georgia"/>
                <a:ea typeface="DejaVu Sans"/>
              </a:rPr>
              <a:t>ερι</a:t>
            </a:r>
            <a:r>
              <a:rPr lang="fr-FR" sz="1600" b="0" strike="noStrike" spc="-1" dirty="0">
                <a:solidFill>
                  <a:srgbClr val="000000"/>
                </a:solidFill>
                <a:latin typeface="Georgia"/>
                <a:ea typeface="DejaVu Sans"/>
              </a:rPr>
              <a:t>β</a:t>
            </a:r>
            <a:r>
              <a:rPr lang="fr-FR" sz="1600" b="0" strike="noStrike" spc="-1" dirty="0" err="1">
                <a:solidFill>
                  <a:srgbClr val="000000"/>
                </a:solidFill>
                <a:latin typeface="Georgia"/>
                <a:ea typeface="DejaVu Sans"/>
              </a:rPr>
              <a:t>άλλοντος</a:t>
            </a:r>
            <a:r>
              <a:rPr lang="fr-FR" sz="1600" b="0" strike="noStrike" spc="-1" dirty="0">
                <a:solidFill>
                  <a:srgbClr val="000000"/>
                </a:solidFill>
                <a:latin typeface="Georgia"/>
                <a:ea typeface="DejaVu Sans"/>
              </a:rPr>
              <a:t>.</a:t>
            </a:r>
            <a:endParaRPr lang="fr-FR" sz="1600" b="0" strike="noStrike" spc="-1" dirty="0">
              <a:latin typeface="Arial"/>
            </a:endParaRPr>
          </a:p>
          <a:p>
            <a:pPr>
              <a:lnSpc>
                <a:spcPct val="100000"/>
              </a:lnSpc>
              <a:spcBef>
                <a:spcPts val="300"/>
              </a:spcBef>
            </a:pPr>
            <a:endParaRPr lang="fr-FR" sz="1600" b="0" strike="noStrike" spc="-1" dirty="0">
              <a:latin typeface="Arial"/>
            </a:endParaRPr>
          </a:p>
          <a:p>
            <a:pPr>
              <a:lnSpc>
                <a:spcPct val="100000"/>
              </a:lnSpc>
              <a:spcBef>
                <a:spcPts val="300"/>
              </a:spcBef>
            </a:pPr>
            <a:r>
              <a:rPr lang="fr-FR" sz="1600" b="0" strike="noStrike" spc="-1" dirty="0" err="1">
                <a:solidFill>
                  <a:srgbClr val="000000"/>
                </a:solidFill>
                <a:latin typeface="Georgia"/>
                <a:ea typeface="DejaVu Sans"/>
              </a:rPr>
              <a:t>Η</a:t>
            </a:r>
            <a:r>
              <a:rPr lang="fr-FR" sz="1600" b="0" strike="noStrike" spc="-1" dirty="0">
                <a:solidFill>
                  <a:srgbClr val="000000"/>
                </a:solidFill>
                <a:latin typeface="Georgia"/>
                <a:ea typeface="DejaVu Sans"/>
              </a:rPr>
              <a:t> «α</a:t>
            </a:r>
            <a:r>
              <a:rPr lang="fr-FR" sz="1600" b="0" strike="noStrike" spc="-1" dirty="0" err="1">
                <a:solidFill>
                  <a:srgbClr val="000000"/>
                </a:solidFill>
                <a:latin typeface="Georgia"/>
                <a:ea typeface="DejaVu Sans"/>
              </a:rPr>
              <a:t>ρχή</a:t>
            </a:r>
            <a:r>
              <a:rPr lang="fr-FR" sz="1600" b="0" strike="noStrike" spc="-1" dirty="0">
                <a:solidFill>
                  <a:srgbClr val="000000"/>
                </a:solidFill>
                <a:latin typeface="Georgia"/>
                <a:ea typeface="DejaVu Sans"/>
              </a:rPr>
              <a:t> </a:t>
            </a:r>
            <a:r>
              <a:rPr lang="fr-FR" sz="1600" b="0" strike="noStrike" spc="-1" dirty="0" err="1">
                <a:solidFill>
                  <a:srgbClr val="000000"/>
                </a:solidFill>
                <a:latin typeface="Georgia"/>
                <a:ea typeface="DejaVu Sans"/>
              </a:rPr>
              <a:t>της</a:t>
            </a:r>
            <a:r>
              <a:rPr lang="fr-FR" sz="1600" b="0" strike="noStrike" spc="-1" dirty="0">
                <a:solidFill>
                  <a:srgbClr val="000000"/>
                </a:solidFill>
                <a:latin typeface="Georgia"/>
                <a:ea typeface="DejaVu Sans"/>
              </a:rPr>
              <a:t> </a:t>
            </a:r>
            <a:r>
              <a:rPr lang="fr-FR" sz="1600" b="0" strike="noStrike" spc="-1" dirty="0" err="1">
                <a:solidFill>
                  <a:srgbClr val="000000"/>
                </a:solidFill>
                <a:latin typeface="Georgia"/>
                <a:ea typeface="DejaVu Sans"/>
              </a:rPr>
              <a:t>κ</a:t>
            </a:r>
            <a:r>
              <a:rPr lang="fr-FR" sz="1600" b="0" strike="noStrike" spc="-1" dirty="0">
                <a:solidFill>
                  <a:srgbClr val="000000"/>
                </a:solidFill>
                <a:latin typeface="Georgia"/>
                <a:ea typeface="DejaVu Sans"/>
              </a:rPr>
              <a:t>α</a:t>
            </a:r>
            <a:r>
              <a:rPr lang="fr-FR" sz="1600" b="0" strike="noStrike" spc="-1" dirty="0" err="1">
                <a:solidFill>
                  <a:srgbClr val="000000"/>
                </a:solidFill>
                <a:latin typeface="Georgia"/>
                <a:ea typeface="DejaVu Sans"/>
              </a:rPr>
              <a:t>ινοτομί</a:t>
            </a:r>
            <a:r>
              <a:rPr lang="fr-FR" sz="1600" b="0" strike="noStrike" spc="-1" dirty="0">
                <a:solidFill>
                  <a:srgbClr val="000000"/>
                </a:solidFill>
                <a:latin typeface="Georgia"/>
                <a:ea typeface="DejaVu Sans"/>
              </a:rPr>
              <a:t>α</a:t>
            </a:r>
            <a:r>
              <a:rPr lang="fr-FR" sz="1600" b="0" strike="noStrike" spc="-1" dirty="0" err="1">
                <a:solidFill>
                  <a:srgbClr val="000000"/>
                </a:solidFill>
                <a:latin typeface="Georgia"/>
                <a:ea typeface="DejaVu Sans"/>
              </a:rPr>
              <a:t>ς</a:t>
            </a:r>
            <a:r>
              <a:rPr lang="fr-FR" sz="1600" b="0" strike="noStrike" spc="-1" dirty="0">
                <a:solidFill>
                  <a:srgbClr val="000000"/>
                </a:solidFill>
                <a:latin typeface="Georgia"/>
                <a:ea typeface="DejaVu Sans"/>
              </a:rPr>
              <a:t>», </a:t>
            </a:r>
            <a:r>
              <a:rPr lang="fr-FR" sz="1600" b="0" strike="noStrike" spc="-1" dirty="0" err="1">
                <a:solidFill>
                  <a:srgbClr val="000000"/>
                </a:solidFill>
                <a:latin typeface="Georgia"/>
                <a:ea typeface="DejaVu Sans"/>
              </a:rPr>
              <a:t>μέρος</a:t>
            </a:r>
            <a:r>
              <a:rPr lang="fr-FR" sz="1600" b="0" strike="noStrike" spc="-1" dirty="0">
                <a:solidFill>
                  <a:srgbClr val="000000"/>
                </a:solidFill>
                <a:latin typeface="Georgia"/>
                <a:ea typeface="DejaVu Sans"/>
              </a:rPr>
              <a:t> </a:t>
            </a:r>
            <a:r>
              <a:rPr lang="fr-FR" sz="1600" b="0" strike="noStrike" spc="-1" dirty="0" err="1">
                <a:solidFill>
                  <a:srgbClr val="000000"/>
                </a:solidFill>
                <a:latin typeface="Georgia"/>
                <a:ea typeface="DejaVu Sans"/>
              </a:rPr>
              <a:t>της</a:t>
            </a:r>
            <a:r>
              <a:rPr lang="fr-FR" sz="1600" b="0" strike="noStrike" spc="-1" dirty="0">
                <a:solidFill>
                  <a:srgbClr val="000000"/>
                </a:solidFill>
                <a:latin typeface="Georgia"/>
                <a:ea typeface="DejaVu Sans"/>
              </a:rPr>
              <a:t> α</a:t>
            </a:r>
            <a:r>
              <a:rPr lang="fr-FR" sz="1600" b="0" strike="noStrike" spc="-1" dirty="0" err="1">
                <a:solidFill>
                  <a:srgbClr val="000000"/>
                </a:solidFill>
                <a:latin typeface="Georgia"/>
                <a:ea typeface="DejaVu Sans"/>
              </a:rPr>
              <a:t>τζέντ</a:t>
            </a:r>
            <a:r>
              <a:rPr lang="fr-FR" sz="1600" b="0" strike="noStrike" spc="-1" dirty="0">
                <a:solidFill>
                  <a:srgbClr val="000000"/>
                </a:solidFill>
                <a:latin typeface="Georgia"/>
                <a:ea typeface="DejaVu Sans"/>
              </a:rPr>
              <a:t>α</a:t>
            </a:r>
            <a:r>
              <a:rPr lang="fr-FR" sz="1600" b="0" strike="noStrike" spc="-1" dirty="0" err="1">
                <a:solidFill>
                  <a:srgbClr val="000000"/>
                </a:solidFill>
                <a:latin typeface="Georgia"/>
                <a:ea typeface="DejaVu Sans"/>
              </a:rPr>
              <a:t>ς</a:t>
            </a:r>
            <a:r>
              <a:rPr lang="fr-FR" sz="1600" b="0" strike="noStrike" spc="-1" dirty="0">
                <a:solidFill>
                  <a:srgbClr val="000000"/>
                </a:solidFill>
                <a:latin typeface="Georgia"/>
                <a:ea typeface="DejaVu Sans"/>
              </a:rPr>
              <a:t> «</a:t>
            </a:r>
            <a:r>
              <a:rPr lang="fr-FR" sz="1600" b="0" strike="noStrike" spc="-1" dirty="0" err="1">
                <a:solidFill>
                  <a:srgbClr val="000000"/>
                </a:solidFill>
                <a:latin typeface="Georgia"/>
                <a:ea typeface="DejaVu Sans"/>
              </a:rPr>
              <a:t>Βελτίωση</a:t>
            </a:r>
            <a:r>
              <a:rPr lang="fr-FR" sz="1600" b="0" strike="noStrike" spc="-1" dirty="0">
                <a:solidFill>
                  <a:srgbClr val="000000"/>
                </a:solidFill>
                <a:latin typeface="Georgia"/>
                <a:ea typeface="DejaVu Sans"/>
              </a:rPr>
              <a:t> </a:t>
            </a:r>
            <a:r>
              <a:rPr lang="fr-FR" sz="1600" b="0" strike="noStrike" spc="-1" dirty="0" err="1">
                <a:solidFill>
                  <a:srgbClr val="000000"/>
                </a:solidFill>
                <a:latin typeface="Georgia"/>
                <a:ea typeface="DejaVu Sans"/>
              </a:rPr>
              <a:t>της</a:t>
            </a:r>
            <a:r>
              <a:rPr lang="fr-FR" sz="1600" b="0" strike="noStrike" spc="-1" dirty="0">
                <a:solidFill>
                  <a:srgbClr val="000000"/>
                </a:solidFill>
                <a:latin typeface="Georgia"/>
                <a:ea typeface="DejaVu Sans"/>
              </a:rPr>
              <a:t> </a:t>
            </a:r>
            <a:r>
              <a:rPr lang="fr-FR" sz="1600" b="0" strike="noStrike" spc="-1" dirty="0" err="1">
                <a:solidFill>
                  <a:srgbClr val="000000"/>
                </a:solidFill>
                <a:latin typeface="Georgia"/>
                <a:ea typeface="DejaVu Sans"/>
              </a:rPr>
              <a:t>νομοθεσί</a:t>
            </a:r>
            <a:r>
              <a:rPr lang="fr-FR" sz="1600" b="0" strike="noStrike" spc="-1" dirty="0">
                <a:solidFill>
                  <a:srgbClr val="000000"/>
                </a:solidFill>
                <a:latin typeface="Georgia"/>
                <a:ea typeface="DejaVu Sans"/>
              </a:rPr>
              <a:t>α</a:t>
            </a:r>
            <a:r>
              <a:rPr lang="fr-FR" sz="1600" b="0" strike="noStrike" spc="-1" dirty="0" err="1">
                <a:solidFill>
                  <a:srgbClr val="000000"/>
                </a:solidFill>
                <a:latin typeface="Georgia"/>
                <a:ea typeface="DejaVu Sans"/>
              </a:rPr>
              <a:t>ς</a:t>
            </a:r>
            <a:r>
              <a:rPr lang="fr-FR" sz="1600" b="0" strike="noStrike" spc="-1" dirty="0">
                <a:solidFill>
                  <a:srgbClr val="000000"/>
                </a:solidFill>
                <a:latin typeface="Georgia"/>
                <a:ea typeface="DejaVu Sans"/>
              </a:rPr>
              <a:t>» </a:t>
            </a:r>
            <a:r>
              <a:rPr lang="fr-FR" sz="1600" b="0" strike="noStrike" spc="-1" dirty="0" err="1">
                <a:solidFill>
                  <a:srgbClr val="000000"/>
                </a:solidFill>
                <a:latin typeface="Georgia"/>
                <a:ea typeface="DejaVu Sans"/>
              </a:rPr>
              <a:t>γι</a:t>
            </a:r>
            <a:r>
              <a:rPr lang="fr-FR" sz="1600" b="0" strike="noStrike" spc="-1" dirty="0">
                <a:solidFill>
                  <a:srgbClr val="000000"/>
                </a:solidFill>
                <a:latin typeface="Georgia"/>
                <a:ea typeface="DejaVu Sans"/>
              </a:rPr>
              <a:t>α </a:t>
            </a:r>
            <a:r>
              <a:rPr lang="fr-FR" sz="1600" b="0" strike="noStrike" spc="-1" dirty="0" err="1">
                <a:solidFill>
                  <a:srgbClr val="000000"/>
                </a:solidFill>
                <a:latin typeface="Georgia"/>
                <a:ea typeface="DejaVu Sans"/>
              </a:rPr>
              <a:t>την</a:t>
            </a:r>
            <a:r>
              <a:rPr lang="fr-FR" sz="1600" b="0" strike="noStrike" spc="-1" dirty="0">
                <a:solidFill>
                  <a:srgbClr val="000000"/>
                </a:solidFill>
                <a:latin typeface="Georgia"/>
                <a:ea typeface="DejaVu Sans"/>
              </a:rPr>
              <a:t> απ</a:t>
            </a:r>
            <a:r>
              <a:rPr lang="fr-FR" sz="1600" b="0" strike="noStrike" spc="-1" dirty="0" err="1">
                <a:solidFill>
                  <a:srgbClr val="000000"/>
                </a:solidFill>
                <a:latin typeface="Georgia"/>
                <a:ea typeface="DejaVu Sans"/>
              </a:rPr>
              <a:t>ορρύθμιση</a:t>
            </a:r>
            <a:r>
              <a:rPr lang="fr-FR" sz="1600" b="0" strike="noStrike" spc="-1" dirty="0">
                <a:solidFill>
                  <a:srgbClr val="000000"/>
                </a:solidFill>
                <a:latin typeface="Georgia"/>
                <a:ea typeface="DejaVu Sans"/>
              </a:rPr>
              <a:t>, π</a:t>
            </a:r>
            <a:r>
              <a:rPr lang="fr-FR" sz="1600" b="0" strike="noStrike" spc="-1" dirty="0" err="1">
                <a:solidFill>
                  <a:srgbClr val="000000"/>
                </a:solidFill>
                <a:latin typeface="Georgia"/>
                <a:ea typeface="DejaVu Sans"/>
              </a:rPr>
              <a:t>ροωθείτ</a:t>
            </a:r>
            <a:r>
              <a:rPr lang="fr-FR" sz="1600" b="0" strike="noStrike" spc="-1" dirty="0">
                <a:solidFill>
                  <a:srgbClr val="000000"/>
                </a:solidFill>
                <a:latin typeface="Georgia"/>
                <a:ea typeface="DejaVu Sans"/>
              </a:rPr>
              <a:t>α</a:t>
            </a:r>
            <a:r>
              <a:rPr lang="fr-FR" sz="1600" b="0" strike="noStrike" spc="-1" dirty="0" err="1">
                <a:solidFill>
                  <a:srgbClr val="000000"/>
                </a:solidFill>
                <a:latin typeface="Georgia"/>
                <a:ea typeface="DejaVu Sans"/>
              </a:rPr>
              <a:t>ι</a:t>
            </a:r>
            <a:r>
              <a:rPr lang="fr-FR" sz="1600" b="0" strike="noStrike" spc="-1" dirty="0">
                <a:solidFill>
                  <a:srgbClr val="000000"/>
                </a:solidFill>
                <a:latin typeface="Georgia"/>
                <a:ea typeface="DejaVu Sans"/>
              </a:rPr>
              <a:t> απ</a:t>
            </a:r>
            <a:r>
              <a:rPr lang="fr-FR" sz="1600" b="0" strike="noStrike" spc="-1" dirty="0" err="1">
                <a:solidFill>
                  <a:srgbClr val="000000"/>
                </a:solidFill>
                <a:latin typeface="Georgia"/>
                <a:ea typeface="DejaVu Sans"/>
              </a:rPr>
              <a:t>ό</a:t>
            </a:r>
            <a:r>
              <a:rPr lang="fr-FR" sz="1600" b="0" strike="noStrike" spc="-1" dirty="0">
                <a:solidFill>
                  <a:srgbClr val="000000"/>
                </a:solidFill>
                <a:latin typeface="Georgia"/>
                <a:ea typeface="DejaVu Sans"/>
              </a:rPr>
              <a:t> </a:t>
            </a:r>
            <a:r>
              <a:rPr lang="fr-FR" sz="1600" b="0" strike="noStrike" spc="-1" dirty="0" err="1">
                <a:solidFill>
                  <a:srgbClr val="000000"/>
                </a:solidFill>
                <a:latin typeface="Georgia"/>
                <a:ea typeface="DejaVu Sans"/>
              </a:rPr>
              <a:t>τ</a:t>
            </a:r>
            <a:r>
              <a:rPr lang="fr-FR" sz="1600" b="0" strike="noStrike" spc="-1" dirty="0">
                <a:solidFill>
                  <a:srgbClr val="000000"/>
                </a:solidFill>
                <a:latin typeface="Georgia"/>
                <a:ea typeface="DejaVu Sans"/>
              </a:rPr>
              <a:t>α</a:t>
            </a:r>
            <a:endParaRPr lang="fr-FR" sz="1600" b="0" strike="noStrike" spc="-1" dirty="0">
              <a:latin typeface="Arial"/>
            </a:endParaRPr>
          </a:p>
          <a:p>
            <a:pPr>
              <a:lnSpc>
                <a:spcPct val="100000"/>
              </a:lnSpc>
              <a:spcBef>
                <a:spcPts val="300"/>
              </a:spcBef>
            </a:pPr>
            <a:r>
              <a:rPr lang="fr-FR" sz="1600" b="0" strike="noStrike" spc="-1" dirty="0" err="1">
                <a:solidFill>
                  <a:srgbClr val="000000"/>
                </a:solidFill>
                <a:latin typeface="Georgia"/>
                <a:ea typeface="DejaVu Sans"/>
              </a:rPr>
              <a:t>ε</a:t>
            </a:r>
            <a:r>
              <a:rPr lang="fr-FR" sz="1600" b="0" strike="noStrike" spc="-1" dirty="0">
                <a:solidFill>
                  <a:srgbClr val="000000"/>
                </a:solidFill>
                <a:latin typeface="Georgia"/>
                <a:ea typeface="DejaVu Sans"/>
              </a:rPr>
              <a:t>π</a:t>
            </a:r>
            <a:r>
              <a:rPr lang="fr-FR" sz="1600" b="0" strike="noStrike" spc="-1" dirty="0" err="1">
                <a:solidFill>
                  <a:srgbClr val="000000"/>
                </a:solidFill>
                <a:latin typeface="Georgia"/>
                <a:ea typeface="DejaVu Sans"/>
              </a:rPr>
              <a:t>ιχειρημ</a:t>
            </a:r>
            <a:r>
              <a:rPr lang="fr-FR" sz="1600" b="0" strike="noStrike" spc="-1" dirty="0">
                <a:solidFill>
                  <a:srgbClr val="000000"/>
                </a:solidFill>
                <a:latin typeface="Georgia"/>
                <a:ea typeface="DejaVu Sans"/>
              </a:rPr>
              <a:t>α</a:t>
            </a:r>
            <a:r>
              <a:rPr lang="fr-FR" sz="1600" b="0" strike="noStrike" spc="-1" dirty="0" err="1">
                <a:solidFill>
                  <a:srgbClr val="000000"/>
                </a:solidFill>
                <a:latin typeface="Georgia"/>
                <a:ea typeface="DejaVu Sans"/>
              </a:rPr>
              <a:t>τικά</a:t>
            </a:r>
            <a:r>
              <a:rPr lang="fr-FR" sz="1600" b="0" strike="noStrike" spc="-1" dirty="0">
                <a:solidFill>
                  <a:srgbClr val="000000"/>
                </a:solidFill>
                <a:latin typeface="Georgia"/>
                <a:ea typeface="DejaVu Sans"/>
              </a:rPr>
              <a:t> </a:t>
            </a:r>
            <a:r>
              <a:rPr lang="fr-FR" sz="1600" b="0" strike="noStrike" spc="-1" dirty="0" err="1">
                <a:solidFill>
                  <a:srgbClr val="000000"/>
                </a:solidFill>
                <a:latin typeface="Georgia"/>
                <a:ea typeface="DejaVu Sans"/>
              </a:rPr>
              <a:t>συμφέροντ</a:t>
            </a:r>
            <a:r>
              <a:rPr lang="fr-FR" sz="1600" b="0" strike="noStrike" spc="-1" dirty="0">
                <a:solidFill>
                  <a:srgbClr val="000000"/>
                </a:solidFill>
                <a:latin typeface="Georgia"/>
                <a:ea typeface="DejaVu Sans"/>
              </a:rPr>
              <a:t>α </a:t>
            </a:r>
            <a:r>
              <a:rPr lang="fr-FR" sz="1600" b="0" strike="noStrike" spc="-1" dirty="0" err="1">
                <a:solidFill>
                  <a:srgbClr val="000000"/>
                </a:solidFill>
                <a:latin typeface="Georgia"/>
                <a:ea typeface="DejaVu Sans"/>
              </a:rPr>
              <a:t>κ</a:t>
            </a:r>
            <a:r>
              <a:rPr lang="fr-FR" sz="1600" b="0" strike="noStrike" spc="-1" dirty="0">
                <a:solidFill>
                  <a:srgbClr val="000000"/>
                </a:solidFill>
                <a:latin typeface="Georgia"/>
                <a:ea typeface="DejaVu Sans"/>
              </a:rPr>
              <a:t>α</a:t>
            </a:r>
            <a:r>
              <a:rPr lang="fr-FR" sz="1600" b="0" strike="noStrike" spc="-1" dirty="0" err="1">
                <a:solidFill>
                  <a:srgbClr val="000000"/>
                </a:solidFill>
                <a:latin typeface="Georgia"/>
                <a:ea typeface="DejaVu Sans"/>
              </a:rPr>
              <a:t>ι</a:t>
            </a:r>
            <a:r>
              <a:rPr lang="fr-FR" sz="1600" b="0" strike="noStrike" spc="-1" dirty="0">
                <a:solidFill>
                  <a:srgbClr val="000000"/>
                </a:solidFill>
                <a:latin typeface="Georgia"/>
                <a:ea typeface="DejaVu Sans"/>
              </a:rPr>
              <a:t> </a:t>
            </a:r>
            <a:r>
              <a:rPr lang="fr-FR" sz="1600" b="0" strike="noStrike" spc="-1" dirty="0" err="1">
                <a:solidFill>
                  <a:srgbClr val="000000"/>
                </a:solidFill>
                <a:latin typeface="Georgia"/>
                <a:ea typeface="DejaVu Sans"/>
              </a:rPr>
              <a:t>ε</a:t>
            </a:r>
            <a:r>
              <a:rPr lang="fr-FR" sz="1600" b="0" strike="noStrike" spc="-1" dirty="0">
                <a:solidFill>
                  <a:srgbClr val="000000"/>
                </a:solidFill>
                <a:latin typeface="Georgia"/>
                <a:ea typeface="DejaVu Sans"/>
              </a:rPr>
              <a:t>π</a:t>
            </a:r>
            <a:r>
              <a:rPr lang="fr-FR" sz="1600" b="0" strike="noStrike" spc="-1" dirty="0" err="1">
                <a:solidFill>
                  <a:srgbClr val="000000"/>
                </a:solidFill>
                <a:latin typeface="Georgia"/>
                <a:ea typeface="DejaVu Sans"/>
              </a:rPr>
              <a:t>ιδιώκει</a:t>
            </a:r>
            <a:r>
              <a:rPr lang="fr-FR" sz="1600" b="0" strike="noStrike" spc="-1" dirty="0">
                <a:solidFill>
                  <a:srgbClr val="000000"/>
                </a:solidFill>
                <a:latin typeface="Georgia"/>
                <a:ea typeface="DejaVu Sans"/>
              </a:rPr>
              <a:t> </a:t>
            </a:r>
            <a:r>
              <a:rPr lang="fr-FR" sz="1600" b="0" strike="noStrike" spc="-1" dirty="0" err="1">
                <a:solidFill>
                  <a:srgbClr val="000000"/>
                </a:solidFill>
                <a:latin typeface="Georgia"/>
                <a:ea typeface="DejaVu Sans"/>
              </a:rPr>
              <a:t>ν</a:t>
            </a:r>
            <a:r>
              <a:rPr lang="fr-FR" sz="1600" b="0" strike="noStrike" spc="-1" dirty="0">
                <a:solidFill>
                  <a:srgbClr val="000000"/>
                </a:solidFill>
                <a:latin typeface="Georgia"/>
                <a:ea typeface="DejaVu Sans"/>
              </a:rPr>
              <a:t>α </a:t>
            </a:r>
            <a:r>
              <a:rPr lang="fr-FR" sz="1600" b="0" strike="noStrike" spc="-1" dirty="0" err="1">
                <a:solidFill>
                  <a:srgbClr val="000000"/>
                </a:solidFill>
                <a:latin typeface="Georgia"/>
                <a:ea typeface="DejaVu Sans"/>
              </a:rPr>
              <a:t>θέσει</a:t>
            </a:r>
            <a:r>
              <a:rPr lang="fr-FR" sz="1600" b="0" strike="noStrike" spc="-1" dirty="0">
                <a:solidFill>
                  <a:srgbClr val="000000"/>
                </a:solidFill>
                <a:latin typeface="Georgia"/>
                <a:ea typeface="DejaVu Sans"/>
              </a:rPr>
              <a:t> </a:t>
            </a:r>
            <a:r>
              <a:rPr lang="fr-FR" sz="1600" b="0" strike="noStrike" spc="-1" dirty="0" err="1">
                <a:solidFill>
                  <a:srgbClr val="000000"/>
                </a:solidFill>
                <a:latin typeface="Georgia"/>
                <a:ea typeface="DejaVu Sans"/>
              </a:rPr>
              <a:t>τ</a:t>
            </a:r>
            <a:r>
              <a:rPr lang="fr-FR" sz="1600" b="0" strike="noStrike" spc="-1" dirty="0">
                <a:solidFill>
                  <a:srgbClr val="000000"/>
                </a:solidFill>
                <a:latin typeface="Georgia"/>
                <a:ea typeface="DejaVu Sans"/>
              </a:rPr>
              <a:t>α </a:t>
            </a:r>
            <a:r>
              <a:rPr lang="fr-FR" sz="1600" b="0" strike="noStrike" spc="-1" dirty="0" err="1">
                <a:solidFill>
                  <a:srgbClr val="000000"/>
                </a:solidFill>
                <a:latin typeface="Georgia"/>
                <a:ea typeface="DejaVu Sans"/>
              </a:rPr>
              <a:t>ετ</a:t>
            </a:r>
            <a:r>
              <a:rPr lang="fr-FR" sz="1600" b="0" strike="noStrike" spc="-1" dirty="0">
                <a:solidFill>
                  <a:srgbClr val="000000"/>
                </a:solidFill>
                <a:latin typeface="Georgia"/>
                <a:ea typeface="DejaVu Sans"/>
              </a:rPr>
              <a:t>α</a:t>
            </a:r>
            <a:r>
              <a:rPr lang="fr-FR" sz="1600" b="0" strike="noStrike" spc="-1" dirty="0" err="1">
                <a:solidFill>
                  <a:srgbClr val="000000"/>
                </a:solidFill>
                <a:latin typeface="Georgia"/>
                <a:ea typeface="DejaVu Sans"/>
              </a:rPr>
              <a:t>ιρικά</a:t>
            </a:r>
            <a:r>
              <a:rPr lang="fr-FR" sz="1600" b="0" strike="noStrike" spc="-1" dirty="0">
                <a:solidFill>
                  <a:srgbClr val="000000"/>
                </a:solidFill>
                <a:latin typeface="Georgia"/>
                <a:ea typeface="DejaVu Sans"/>
              </a:rPr>
              <a:t> </a:t>
            </a:r>
            <a:r>
              <a:rPr lang="fr-FR" sz="1600" b="0" strike="noStrike" spc="-1" dirty="0" err="1">
                <a:solidFill>
                  <a:srgbClr val="000000"/>
                </a:solidFill>
                <a:latin typeface="Georgia"/>
                <a:ea typeface="DejaVu Sans"/>
              </a:rPr>
              <a:t>κέρδη</a:t>
            </a:r>
            <a:r>
              <a:rPr lang="fr-FR" sz="1600" b="0" strike="noStrike" spc="-1" dirty="0">
                <a:solidFill>
                  <a:srgbClr val="000000"/>
                </a:solidFill>
                <a:latin typeface="Georgia"/>
                <a:ea typeface="DejaVu Sans"/>
              </a:rPr>
              <a:t> </a:t>
            </a:r>
            <a:r>
              <a:rPr lang="fr-FR" sz="1600" b="0" strike="noStrike" spc="-1" dirty="0" err="1">
                <a:solidFill>
                  <a:srgbClr val="000000"/>
                </a:solidFill>
                <a:latin typeface="Georgia"/>
                <a:ea typeface="DejaVu Sans"/>
              </a:rPr>
              <a:t>στην</a:t>
            </a:r>
            <a:r>
              <a:rPr lang="fr-FR" sz="1600" b="0" strike="noStrike" spc="-1" dirty="0">
                <a:solidFill>
                  <a:srgbClr val="000000"/>
                </a:solidFill>
                <a:latin typeface="Georgia"/>
                <a:ea typeface="DejaVu Sans"/>
              </a:rPr>
              <a:t> π</a:t>
            </a:r>
            <a:r>
              <a:rPr lang="fr-FR" sz="1600" b="0" strike="noStrike" spc="-1" dirty="0" err="1">
                <a:solidFill>
                  <a:srgbClr val="000000"/>
                </a:solidFill>
                <a:latin typeface="Georgia"/>
                <a:ea typeface="DejaVu Sans"/>
              </a:rPr>
              <a:t>ρώτη</a:t>
            </a:r>
            <a:r>
              <a:rPr lang="fr-FR" sz="1600" b="0" strike="noStrike" spc="-1" dirty="0">
                <a:solidFill>
                  <a:srgbClr val="000000"/>
                </a:solidFill>
                <a:latin typeface="Georgia"/>
                <a:ea typeface="DejaVu Sans"/>
              </a:rPr>
              <a:t> </a:t>
            </a:r>
            <a:r>
              <a:rPr lang="fr-FR" sz="1600" b="0" strike="noStrike" spc="-1" dirty="0" err="1">
                <a:solidFill>
                  <a:srgbClr val="000000"/>
                </a:solidFill>
                <a:latin typeface="Georgia"/>
                <a:ea typeface="DejaVu Sans"/>
              </a:rPr>
              <a:t>γρ</a:t>
            </a:r>
            <a:r>
              <a:rPr lang="fr-FR" sz="1600" b="0" strike="noStrike" spc="-1" dirty="0">
                <a:solidFill>
                  <a:srgbClr val="000000"/>
                </a:solidFill>
                <a:latin typeface="Georgia"/>
                <a:ea typeface="DejaVu Sans"/>
              </a:rPr>
              <a:t>α</a:t>
            </a:r>
            <a:r>
              <a:rPr lang="fr-FR" sz="1600" b="0" strike="noStrike" spc="-1" dirty="0" err="1">
                <a:solidFill>
                  <a:srgbClr val="000000"/>
                </a:solidFill>
                <a:latin typeface="Georgia"/>
                <a:ea typeface="DejaVu Sans"/>
              </a:rPr>
              <a:t>μμή</a:t>
            </a:r>
            <a:r>
              <a:rPr lang="fr-FR" sz="1600" b="0" strike="noStrike" spc="-1" dirty="0">
                <a:solidFill>
                  <a:srgbClr val="000000"/>
                </a:solidFill>
                <a:latin typeface="Georgia"/>
                <a:ea typeface="DejaVu Sans"/>
              </a:rPr>
              <a:t> </a:t>
            </a:r>
            <a:r>
              <a:rPr lang="fr-FR" sz="1600" b="0" strike="noStrike" spc="-1" dirty="0" err="1">
                <a:solidFill>
                  <a:srgbClr val="000000"/>
                </a:solidFill>
                <a:latin typeface="Georgia"/>
                <a:ea typeface="DejaVu Sans"/>
              </a:rPr>
              <a:t>της</a:t>
            </a:r>
            <a:r>
              <a:rPr lang="fr-FR" sz="1600" b="0" strike="noStrike" spc="-1" dirty="0">
                <a:solidFill>
                  <a:srgbClr val="000000"/>
                </a:solidFill>
                <a:latin typeface="Georgia"/>
                <a:ea typeface="DejaVu Sans"/>
              </a:rPr>
              <a:t> </a:t>
            </a:r>
            <a:r>
              <a:rPr lang="fr-FR" sz="1600" b="0" strike="noStrike" spc="-1" dirty="0" err="1">
                <a:solidFill>
                  <a:srgbClr val="000000"/>
                </a:solidFill>
                <a:latin typeface="Georgia"/>
                <a:ea typeface="DejaVu Sans"/>
              </a:rPr>
              <a:t>λήψης</a:t>
            </a:r>
            <a:r>
              <a:rPr lang="fr-FR" sz="1600" b="0" strike="noStrike" spc="-1" dirty="0">
                <a:solidFill>
                  <a:srgbClr val="000000"/>
                </a:solidFill>
                <a:latin typeface="Georgia"/>
                <a:ea typeface="DejaVu Sans"/>
              </a:rPr>
              <a:t> απ</a:t>
            </a:r>
            <a:r>
              <a:rPr lang="fr-FR" sz="1600" b="0" strike="noStrike" spc="-1" dirty="0" err="1">
                <a:solidFill>
                  <a:srgbClr val="000000"/>
                </a:solidFill>
                <a:latin typeface="Georgia"/>
                <a:ea typeface="DejaVu Sans"/>
              </a:rPr>
              <a:t>οφάσεων</a:t>
            </a:r>
            <a:r>
              <a:rPr lang="fr-FR" sz="1600" b="0" strike="noStrike" spc="-1" dirty="0">
                <a:solidFill>
                  <a:srgbClr val="000000"/>
                </a:solidFill>
                <a:latin typeface="Georgia"/>
                <a:ea typeface="DejaVu Sans"/>
              </a:rPr>
              <a:t> </a:t>
            </a:r>
            <a:r>
              <a:rPr lang="fr-FR" sz="1600" b="0" strike="noStrike" spc="-1" dirty="0" err="1">
                <a:solidFill>
                  <a:srgbClr val="000000"/>
                </a:solidFill>
                <a:latin typeface="Georgia"/>
                <a:ea typeface="DejaVu Sans"/>
              </a:rPr>
              <a:t>της</a:t>
            </a:r>
            <a:r>
              <a:rPr lang="fr-FR" sz="1600" b="0" strike="noStrike" spc="-1" dirty="0">
                <a:solidFill>
                  <a:srgbClr val="000000"/>
                </a:solidFill>
                <a:latin typeface="Georgia"/>
                <a:ea typeface="DejaVu Sans"/>
              </a:rPr>
              <a:t> ΕΕ. </a:t>
            </a:r>
            <a:r>
              <a:rPr lang="fr-FR" sz="1600" b="0" strike="noStrike" spc="-1" dirty="0" err="1">
                <a:solidFill>
                  <a:srgbClr val="000000"/>
                </a:solidFill>
                <a:latin typeface="Georgia"/>
                <a:ea typeface="DejaVu Sans"/>
              </a:rPr>
              <a:t>Σχεδι</a:t>
            </a:r>
            <a:r>
              <a:rPr lang="fr-FR" sz="1600" b="0" strike="noStrike" spc="-1" dirty="0">
                <a:solidFill>
                  <a:srgbClr val="000000"/>
                </a:solidFill>
                <a:latin typeface="Georgia"/>
                <a:ea typeface="DejaVu Sans"/>
              </a:rPr>
              <a:t>α</a:t>
            </a:r>
            <a:r>
              <a:rPr lang="fr-FR" sz="1600" b="0" strike="noStrike" spc="-1" dirty="0" err="1">
                <a:solidFill>
                  <a:srgbClr val="000000"/>
                </a:solidFill>
                <a:latin typeface="Georgia"/>
                <a:ea typeface="DejaVu Sans"/>
              </a:rPr>
              <a:t>σμένη</a:t>
            </a:r>
            <a:r>
              <a:rPr lang="fr-FR" sz="1600" b="0" strike="noStrike" spc="-1" dirty="0">
                <a:solidFill>
                  <a:srgbClr val="000000"/>
                </a:solidFill>
                <a:latin typeface="Georgia"/>
                <a:ea typeface="DejaVu Sans"/>
              </a:rPr>
              <a:t> </a:t>
            </a:r>
            <a:r>
              <a:rPr lang="fr-FR" sz="1600" b="0" strike="noStrike" spc="-1" dirty="0" err="1">
                <a:solidFill>
                  <a:srgbClr val="000000"/>
                </a:solidFill>
                <a:latin typeface="Georgia"/>
                <a:ea typeface="DejaVu Sans"/>
              </a:rPr>
              <a:t>έτσι</a:t>
            </a:r>
            <a:r>
              <a:rPr lang="fr-FR" sz="1600" b="0" strike="noStrike" spc="-1" dirty="0">
                <a:solidFill>
                  <a:srgbClr val="000000"/>
                </a:solidFill>
                <a:latin typeface="Georgia"/>
                <a:ea typeface="DejaVu Sans"/>
              </a:rPr>
              <a:t> </a:t>
            </a:r>
            <a:r>
              <a:rPr lang="fr-FR" sz="1600" b="0" strike="noStrike" spc="-1" dirty="0" err="1">
                <a:solidFill>
                  <a:srgbClr val="000000"/>
                </a:solidFill>
                <a:latin typeface="Georgia"/>
                <a:ea typeface="DejaVu Sans"/>
              </a:rPr>
              <a:t>ώστε</a:t>
            </a:r>
            <a:r>
              <a:rPr lang="fr-FR" sz="1600" b="0" strike="noStrike" spc="-1" dirty="0">
                <a:solidFill>
                  <a:srgbClr val="000000"/>
                </a:solidFill>
                <a:latin typeface="Georgia"/>
                <a:ea typeface="DejaVu Sans"/>
              </a:rPr>
              <a:t> </a:t>
            </a:r>
            <a:r>
              <a:rPr lang="fr-FR" sz="1600" b="0" strike="noStrike" spc="-1" dirty="0" err="1">
                <a:solidFill>
                  <a:srgbClr val="000000"/>
                </a:solidFill>
                <a:latin typeface="Georgia"/>
                <a:ea typeface="DejaVu Sans"/>
              </a:rPr>
              <a:t>ν</a:t>
            </a:r>
            <a:r>
              <a:rPr lang="fr-FR" sz="1600" b="0" strike="noStrike" spc="-1" dirty="0">
                <a:solidFill>
                  <a:srgbClr val="000000"/>
                </a:solidFill>
                <a:latin typeface="Georgia"/>
                <a:ea typeface="DejaVu Sans"/>
              </a:rPr>
              <a:t>α </a:t>
            </a:r>
            <a:r>
              <a:rPr lang="fr-FR" sz="1600" b="0" strike="noStrike" spc="-1" dirty="0" err="1">
                <a:solidFill>
                  <a:srgbClr val="000000"/>
                </a:solidFill>
                <a:latin typeface="Georgia"/>
                <a:ea typeface="DejaVu Sans"/>
              </a:rPr>
              <a:t>υ</a:t>
            </a:r>
            <a:r>
              <a:rPr lang="fr-FR" sz="1600" b="0" strike="noStrike" spc="-1" dirty="0">
                <a:solidFill>
                  <a:srgbClr val="000000"/>
                </a:solidFill>
                <a:latin typeface="Georgia"/>
                <a:ea typeface="DejaVu Sans"/>
              </a:rPr>
              <a:t>π</a:t>
            </a:r>
            <a:r>
              <a:rPr lang="fr-FR" sz="1600" b="0" strike="noStrike" spc="-1" dirty="0" err="1">
                <a:solidFill>
                  <a:srgbClr val="000000"/>
                </a:solidFill>
                <a:latin typeface="Georgia"/>
                <a:ea typeface="DejaVu Sans"/>
              </a:rPr>
              <a:t>ονομεύει</a:t>
            </a:r>
            <a:r>
              <a:rPr lang="fr-FR" sz="1600" b="0" strike="noStrike" spc="-1" dirty="0">
                <a:solidFill>
                  <a:srgbClr val="000000"/>
                </a:solidFill>
                <a:latin typeface="Georgia"/>
                <a:ea typeface="DejaVu Sans"/>
              </a:rPr>
              <a:t> </a:t>
            </a:r>
            <a:r>
              <a:rPr lang="fr-FR" sz="1600" b="0" strike="noStrike" spc="-1" dirty="0" err="1">
                <a:solidFill>
                  <a:srgbClr val="000000"/>
                </a:solidFill>
                <a:latin typeface="Georgia"/>
                <a:ea typeface="DejaVu Sans"/>
              </a:rPr>
              <a:t>σιω</a:t>
            </a:r>
            <a:r>
              <a:rPr lang="fr-FR" sz="1600" b="0" strike="noStrike" spc="-1" dirty="0">
                <a:solidFill>
                  <a:srgbClr val="000000"/>
                </a:solidFill>
                <a:latin typeface="Georgia"/>
                <a:ea typeface="DejaVu Sans"/>
              </a:rPr>
              <a:t>π</a:t>
            </a:r>
            <a:r>
              <a:rPr lang="fr-FR" sz="1600" b="0" strike="noStrike" spc="-1" dirty="0" err="1">
                <a:solidFill>
                  <a:srgbClr val="000000"/>
                </a:solidFill>
                <a:latin typeface="Georgia"/>
                <a:ea typeface="DejaVu Sans"/>
              </a:rPr>
              <a:t>ηρά</a:t>
            </a:r>
            <a:r>
              <a:rPr lang="fr-FR" sz="1600" b="0" strike="noStrike" spc="-1" dirty="0">
                <a:solidFill>
                  <a:srgbClr val="000000"/>
                </a:solidFill>
                <a:latin typeface="Georgia"/>
                <a:ea typeface="DejaVu Sans"/>
              </a:rPr>
              <a:t> </a:t>
            </a:r>
            <a:r>
              <a:rPr lang="fr-FR" sz="1600" b="0" strike="noStrike" spc="-1" dirty="0" err="1">
                <a:solidFill>
                  <a:srgbClr val="000000"/>
                </a:solidFill>
                <a:latin typeface="Georgia"/>
                <a:ea typeface="DejaVu Sans"/>
              </a:rPr>
              <a:t>τους</a:t>
            </a:r>
            <a:r>
              <a:rPr lang="fr-FR" sz="1600" b="0" strike="noStrike" spc="-1" dirty="0">
                <a:solidFill>
                  <a:srgbClr val="000000"/>
                </a:solidFill>
                <a:latin typeface="Georgia"/>
                <a:ea typeface="DejaVu Sans"/>
              </a:rPr>
              <a:t> </a:t>
            </a:r>
            <a:r>
              <a:rPr lang="fr-FR" sz="1600" b="1" strike="noStrike" spc="-1" dirty="0" err="1">
                <a:solidFill>
                  <a:srgbClr val="000000"/>
                </a:solidFill>
                <a:latin typeface="Georgia"/>
                <a:ea typeface="DejaVu Sans"/>
              </a:rPr>
              <a:t>κ</a:t>
            </a:r>
            <a:r>
              <a:rPr lang="fr-FR" sz="1600" b="1" strike="noStrike" spc="-1" dirty="0">
                <a:solidFill>
                  <a:srgbClr val="000000"/>
                </a:solidFill>
                <a:latin typeface="Georgia"/>
                <a:ea typeface="DejaVu Sans"/>
              </a:rPr>
              <a:t>α</a:t>
            </a:r>
            <a:r>
              <a:rPr lang="fr-FR" sz="1600" b="1" strike="noStrike" spc="-1" dirty="0" err="1">
                <a:solidFill>
                  <a:srgbClr val="000000"/>
                </a:solidFill>
                <a:latin typeface="Georgia"/>
                <a:ea typeface="DejaVu Sans"/>
              </a:rPr>
              <a:t>νόνες</a:t>
            </a:r>
            <a:r>
              <a:rPr lang="fr-FR" sz="1600" b="1" strike="noStrike" spc="-1" dirty="0">
                <a:solidFill>
                  <a:srgbClr val="000000"/>
                </a:solidFill>
                <a:latin typeface="Georgia"/>
                <a:ea typeface="DejaVu Sans"/>
              </a:rPr>
              <a:t> </a:t>
            </a:r>
            <a:r>
              <a:rPr lang="fr-FR" sz="1600" b="1" strike="noStrike" spc="-1" dirty="0" err="1">
                <a:solidFill>
                  <a:srgbClr val="000000"/>
                </a:solidFill>
                <a:latin typeface="Georgia"/>
                <a:ea typeface="DejaVu Sans"/>
              </a:rPr>
              <a:t>κοινωνικής</a:t>
            </a:r>
            <a:r>
              <a:rPr lang="fr-FR" sz="1600" b="1" strike="noStrike" spc="-1" dirty="0">
                <a:solidFill>
                  <a:srgbClr val="000000"/>
                </a:solidFill>
                <a:latin typeface="Georgia"/>
                <a:ea typeface="DejaVu Sans"/>
              </a:rPr>
              <a:t> </a:t>
            </a:r>
            <a:r>
              <a:rPr lang="fr-FR" sz="1600" b="1" strike="noStrike" spc="-1" dirty="0" err="1">
                <a:solidFill>
                  <a:srgbClr val="000000"/>
                </a:solidFill>
                <a:latin typeface="Georgia"/>
                <a:ea typeface="DejaVu Sans"/>
              </a:rPr>
              <a:t>κ</a:t>
            </a:r>
            <a:r>
              <a:rPr lang="fr-FR" sz="1600" b="1" strike="noStrike" spc="-1" dirty="0">
                <a:solidFill>
                  <a:srgbClr val="000000"/>
                </a:solidFill>
                <a:latin typeface="Georgia"/>
                <a:ea typeface="DejaVu Sans"/>
              </a:rPr>
              <a:t>α</a:t>
            </a:r>
            <a:r>
              <a:rPr lang="fr-FR" sz="1600" b="1" strike="noStrike" spc="-1" dirty="0" err="1">
                <a:solidFill>
                  <a:srgbClr val="000000"/>
                </a:solidFill>
                <a:latin typeface="Georgia"/>
                <a:ea typeface="DejaVu Sans"/>
              </a:rPr>
              <a:t>ι</a:t>
            </a:r>
            <a:r>
              <a:rPr lang="fr-FR" sz="1600" b="1" strike="noStrike" spc="-1" dirty="0">
                <a:solidFill>
                  <a:srgbClr val="000000"/>
                </a:solidFill>
                <a:latin typeface="Georgia"/>
                <a:ea typeface="DejaVu Sans"/>
              </a:rPr>
              <a:t> π</a:t>
            </a:r>
            <a:r>
              <a:rPr lang="fr-FR" sz="1600" b="1" strike="noStrike" spc="-1" dirty="0" err="1">
                <a:solidFill>
                  <a:srgbClr val="000000"/>
                </a:solidFill>
                <a:latin typeface="Georgia"/>
                <a:ea typeface="DejaVu Sans"/>
              </a:rPr>
              <a:t>ερι</a:t>
            </a:r>
            <a:r>
              <a:rPr lang="fr-FR" sz="1600" b="1" strike="noStrike" spc="-1" dirty="0">
                <a:solidFill>
                  <a:srgbClr val="000000"/>
                </a:solidFill>
                <a:latin typeface="Georgia"/>
                <a:ea typeface="DejaVu Sans"/>
              </a:rPr>
              <a:t>βα</a:t>
            </a:r>
            <a:r>
              <a:rPr lang="fr-FR" sz="1600" b="1" strike="noStrike" spc="-1" dirty="0" err="1">
                <a:solidFill>
                  <a:srgbClr val="000000"/>
                </a:solidFill>
                <a:latin typeface="Georgia"/>
                <a:ea typeface="DejaVu Sans"/>
              </a:rPr>
              <a:t>λλοντικής</a:t>
            </a:r>
            <a:r>
              <a:rPr lang="fr-FR" sz="1600" b="1" strike="noStrike" spc="-1" dirty="0">
                <a:solidFill>
                  <a:srgbClr val="000000"/>
                </a:solidFill>
                <a:latin typeface="Georgia"/>
                <a:ea typeface="DejaVu Sans"/>
              </a:rPr>
              <a:t> π</a:t>
            </a:r>
            <a:r>
              <a:rPr lang="fr-FR" sz="1600" b="1" strike="noStrike" spc="-1" dirty="0" err="1">
                <a:solidFill>
                  <a:srgbClr val="000000"/>
                </a:solidFill>
                <a:latin typeface="Georgia"/>
                <a:ea typeface="DejaVu Sans"/>
              </a:rPr>
              <a:t>ροστ</a:t>
            </a:r>
            <a:r>
              <a:rPr lang="fr-FR" sz="1600" b="1" strike="noStrike" spc="-1" dirty="0">
                <a:solidFill>
                  <a:srgbClr val="000000"/>
                </a:solidFill>
                <a:latin typeface="Georgia"/>
                <a:ea typeface="DejaVu Sans"/>
              </a:rPr>
              <a:t>α</a:t>
            </a:r>
            <a:r>
              <a:rPr lang="fr-FR" sz="1600" b="1" strike="noStrike" spc="-1" dirty="0" err="1">
                <a:solidFill>
                  <a:srgbClr val="000000"/>
                </a:solidFill>
                <a:latin typeface="Georgia"/>
                <a:ea typeface="DejaVu Sans"/>
              </a:rPr>
              <a:t>σί</a:t>
            </a:r>
            <a:r>
              <a:rPr lang="fr-FR" sz="1600" b="1" strike="noStrike" spc="-1" dirty="0">
                <a:solidFill>
                  <a:srgbClr val="000000"/>
                </a:solidFill>
                <a:latin typeface="Georgia"/>
                <a:ea typeface="DejaVu Sans"/>
              </a:rPr>
              <a:t>α</a:t>
            </a:r>
            <a:r>
              <a:rPr lang="fr-FR" sz="1600" b="1" strike="noStrike" spc="-1" dirty="0" err="1">
                <a:solidFill>
                  <a:srgbClr val="000000"/>
                </a:solidFill>
                <a:latin typeface="Georgia"/>
                <a:ea typeface="DejaVu Sans"/>
              </a:rPr>
              <a:t>ς</a:t>
            </a:r>
            <a:r>
              <a:rPr lang="fr-FR" sz="1600" b="1" strike="noStrike" spc="-1" dirty="0">
                <a:solidFill>
                  <a:srgbClr val="000000"/>
                </a:solidFill>
                <a:latin typeface="Georgia"/>
                <a:ea typeface="DejaVu Sans"/>
              </a:rPr>
              <a:t>, </a:t>
            </a:r>
            <a:r>
              <a:rPr lang="fr-FR" sz="1600" b="1" strike="noStrike" spc="-1" dirty="0" err="1">
                <a:solidFill>
                  <a:srgbClr val="000000"/>
                </a:solidFill>
                <a:latin typeface="Georgia"/>
                <a:ea typeface="DejaVu Sans"/>
              </a:rPr>
              <a:t>κ</a:t>
            </a:r>
            <a:r>
              <a:rPr lang="fr-FR" sz="1600" b="1" strike="noStrike" spc="-1" dirty="0">
                <a:solidFill>
                  <a:srgbClr val="000000"/>
                </a:solidFill>
                <a:latin typeface="Georgia"/>
                <a:ea typeface="DejaVu Sans"/>
              </a:rPr>
              <a:t>α</a:t>
            </a:r>
            <a:r>
              <a:rPr lang="fr-FR" sz="1600" b="1" strike="noStrike" spc="-1" dirty="0" err="1">
                <a:solidFill>
                  <a:srgbClr val="000000"/>
                </a:solidFill>
                <a:latin typeface="Georgia"/>
                <a:ea typeface="DejaVu Sans"/>
              </a:rPr>
              <a:t>θώς</a:t>
            </a:r>
            <a:r>
              <a:rPr lang="fr-FR" sz="1600" b="1" strike="noStrike" spc="-1" dirty="0">
                <a:solidFill>
                  <a:srgbClr val="000000"/>
                </a:solidFill>
                <a:latin typeface="Georgia"/>
                <a:ea typeface="DejaVu Sans"/>
              </a:rPr>
              <a:t> </a:t>
            </a:r>
            <a:r>
              <a:rPr lang="fr-FR" sz="1600" b="1" strike="noStrike" spc="-1" dirty="0" err="1">
                <a:solidFill>
                  <a:srgbClr val="000000"/>
                </a:solidFill>
                <a:latin typeface="Georgia"/>
                <a:ea typeface="DejaVu Sans"/>
              </a:rPr>
              <a:t>κ</a:t>
            </a:r>
            <a:r>
              <a:rPr lang="fr-FR" sz="1600" b="1" strike="noStrike" spc="-1" dirty="0">
                <a:solidFill>
                  <a:srgbClr val="000000"/>
                </a:solidFill>
                <a:latin typeface="Georgia"/>
                <a:ea typeface="DejaVu Sans"/>
              </a:rPr>
              <a:t>α</a:t>
            </a:r>
            <a:r>
              <a:rPr lang="fr-FR" sz="1600" b="1" strike="noStrike" spc="-1" dirty="0" err="1">
                <a:solidFill>
                  <a:srgbClr val="000000"/>
                </a:solidFill>
                <a:latin typeface="Georgia"/>
                <a:ea typeface="DejaVu Sans"/>
              </a:rPr>
              <a:t>ι</a:t>
            </a:r>
            <a:r>
              <a:rPr lang="fr-FR" sz="1600" b="1" strike="noStrike" spc="-1" dirty="0">
                <a:solidFill>
                  <a:srgbClr val="000000"/>
                </a:solidFill>
                <a:latin typeface="Georgia"/>
                <a:ea typeface="DejaVu Sans"/>
              </a:rPr>
              <a:t> </a:t>
            </a:r>
            <a:r>
              <a:rPr lang="fr-FR" sz="1600" b="1" strike="noStrike" spc="-1" dirty="0" err="1">
                <a:solidFill>
                  <a:srgbClr val="000000"/>
                </a:solidFill>
                <a:latin typeface="Georgia"/>
                <a:ea typeface="DejaVu Sans"/>
              </a:rPr>
              <a:t>την</a:t>
            </a:r>
            <a:r>
              <a:rPr lang="fr-FR" sz="1600" b="1" strike="noStrike" spc="-1" dirty="0">
                <a:solidFill>
                  <a:srgbClr val="000000"/>
                </a:solidFill>
                <a:latin typeface="Georgia"/>
                <a:ea typeface="DejaVu Sans"/>
              </a:rPr>
              <a:t> </a:t>
            </a:r>
            <a:r>
              <a:rPr lang="fr-FR" sz="1600" b="1" u="sng" strike="noStrike" spc="-1" dirty="0">
                <a:solidFill>
                  <a:srgbClr val="000000"/>
                </a:solidFill>
                <a:uFillTx/>
                <a:latin typeface="Georgia"/>
                <a:ea typeface="DejaVu Sans"/>
              </a:rPr>
              <a:t>α</a:t>
            </a:r>
            <a:r>
              <a:rPr lang="fr-FR" sz="1600" b="1" u="sng" strike="noStrike" spc="-1" dirty="0" err="1">
                <a:solidFill>
                  <a:srgbClr val="000000"/>
                </a:solidFill>
                <a:uFillTx/>
                <a:latin typeface="Georgia"/>
                <a:ea typeface="DejaVu Sans"/>
              </a:rPr>
              <a:t>ρχή</a:t>
            </a:r>
            <a:r>
              <a:rPr lang="fr-FR" sz="1600" b="1" u="sng" strike="noStrike" spc="-1" dirty="0">
                <a:solidFill>
                  <a:srgbClr val="000000"/>
                </a:solidFill>
                <a:uFillTx/>
                <a:latin typeface="Georgia"/>
                <a:ea typeface="DejaVu Sans"/>
              </a:rPr>
              <a:t> </a:t>
            </a:r>
            <a:r>
              <a:rPr lang="fr-FR" sz="1600" b="1" u="sng" strike="noStrike" spc="-1" dirty="0" err="1">
                <a:solidFill>
                  <a:srgbClr val="000000"/>
                </a:solidFill>
                <a:uFillTx/>
                <a:latin typeface="Georgia"/>
                <a:ea typeface="DejaVu Sans"/>
              </a:rPr>
              <a:t>της</a:t>
            </a:r>
            <a:r>
              <a:rPr lang="fr-FR" sz="1600" b="1" u="sng" strike="noStrike" spc="-1" dirty="0">
                <a:solidFill>
                  <a:srgbClr val="000000"/>
                </a:solidFill>
                <a:uFillTx/>
                <a:latin typeface="Georgia"/>
                <a:ea typeface="DejaVu Sans"/>
              </a:rPr>
              <a:t> π</a:t>
            </a:r>
            <a:r>
              <a:rPr lang="fr-FR" sz="1600" b="1" u="sng" strike="noStrike" spc="-1" dirty="0" err="1">
                <a:solidFill>
                  <a:srgbClr val="000000"/>
                </a:solidFill>
                <a:uFillTx/>
                <a:latin typeface="Georgia"/>
                <a:ea typeface="DejaVu Sans"/>
              </a:rPr>
              <a:t>ροφύλ</a:t>
            </a:r>
            <a:r>
              <a:rPr lang="fr-FR" sz="1600" b="1" u="sng" strike="noStrike" spc="-1" dirty="0">
                <a:solidFill>
                  <a:srgbClr val="000000"/>
                </a:solidFill>
                <a:uFillTx/>
                <a:latin typeface="Georgia"/>
                <a:ea typeface="DejaVu Sans"/>
              </a:rPr>
              <a:t>α</a:t>
            </a:r>
            <a:r>
              <a:rPr lang="fr-FR" sz="1600" b="1" u="sng" strike="noStrike" spc="-1" dirty="0" err="1">
                <a:solidFill>
                  <a:srgbClr val="000000"/>
                </a:solidFill>
                <a:uFillTx/>
                <a:latin typeface="Georgia"/>
                <a:ea typeface="DejaVu Sans"/>
              </a:rPr>
              <a:t>ξης</a:t>
            </a:r>
            <a:r>
              <a:rPr lang="fr-FR" sz="1600" b="0" u="sng" strike="noStrike" spc="-1" dirty="0">
                <a:solidFill>
                  <a:srgbClr val="000000"/>
                </a:solidFill>
                <a:uFillTx/>
                <a:latin typeface="Georgia"/>
                <a:ea typeface="DejaVu Sans"/>
              </a:rPr>
              <a:t> </a:t>
            </a:r>
            <a:r>
              <a:rPr lang="fr-FR" sz="1600" b="1" strike="noStrike" spc="-1" dirty="0">
                <a:solidFill>
                  <a:srgbClr val="000000"/>
                </a:solidFill>
                <a:latin typeface="Georgia"/>
                <a:ea typeface="DejaVu Sans"/>
              </a:rPr>
              <a:t>π</a:t>
            </a:r>
            <a:r>
              <a:rPr lang="fr-FR" sz="1600" b="1" strike="noStrike" spc="-1" dirty="0" err="1">
                <a:solidFill>
                  <a:srgbClr val="000000"/>
                </a:solidFill>
                <a:latin typeface="Georgia"/>
                <a:ea typeface="DejaVu Sans"/>
              </a:rPr>
              <a:t>ου</a:t>
            </a:r>
            <a:r>
              <a:rPr lang="fr-FR" sz="1600" b="1" strike="noStrike" spc="-1" dirty="0">
                <a:solidFill>
                  <a:srgbClr val="000000"/>
                </a:solidFill>
                <a:latin typeface="Georgia"/>
                <a:ea typeface="DejaVu Sans"/>
              </a:rPr>
              <a:t> </a:t>
            </a:r>
            <a:r>
              <a:rPr lang="fr-FR" sz="1600" b="1" strike="noStrike" spc="-1" dirty="0" err="1">
                <a:solidFill>
                  <a:srgbClr val="000000"/>
                </a:solidFill>
                <a:latin typeface="Georgia"/>
                <a:ea typeface="DejaVu Sans"/>
              </a:rPr>
              <a:t>στοχεύει</a:t>
            </a:r>
            <a:r>
              <a:rPr lang="fr-FR" sz="1600" b="1" strike="noStrike" spc="-1" dirty="0">
                <a:solidFill>
                  <a:srgbClr val="000000"/>
                </a:solidFill>
                <a:latin typeface="Georgia"/>
                <a:ea typeface="DejaVu Sans"/>
              </a:rPr>
              <a:t> </a:t>
            </a:r>
            <a:r>
              <a:rPr lang="fr-FR" sz="1600" b="1" strike="noStrike" spc="-1" dirty="0" err="1">
                <a:solidFill>
                  <a:srgbClr val="000000"/>
                </a:solidFill>
                <a:latin typeface="Georgia"/>
                <a:ea typeface="DejaVu Sans"/>
              </a:rPr>
              <a:t>στην</a:t>
            </a:r>
            <a:r>
              <a:rPr lang="fr-FR" sz="1600" b="1" strike="noStrike" spc="-1" dirty="0">
                <a:solidFill>
                  <a:srgbClr val="000000"/>
                </a:solidFill>
                <a:latin typeface="Georgia"/>
                <a:ea typeface="DejaVu Sans"/>
              </a:rPr>
              <a:t> απ</a:t>
            </a:r>
            <a:r>
              <a:rPr lang="fr-FR" sz="1600" b="1" strike="noStrike" spc="-1" dirty="0" err="1">
                <a:solidFill>
                  <a:srgbClr val="000000"/>
                </a:solidFill>
                <a:latin typeface="Georgia"/>
                <a:ea typeface="DejaVu Sans"/>
              </a:rPr>
              <a:t>οτρο</a:t>
            </a:r>
            <a:r>
              <a:rPr lang="fr-FR" sz="1600" b="1" strike="noStrike" spc="-1" dirty="0">
                <a:solidFill>
                  <a:srgbClr val="000000"/>
                </a:solidFill>
                <a:latin typeface="Georgia"/>
                <a:ea typeface="DejaVu Sans"/>
              </a:rPr>
              <a:t>π</a:t>
            </a:r>
            <a:r>
              <a:rPr lang="fr-FR" sz="1600" b="1" strike="noStrike" spc="-1" dirty="0" err="1">
                <a:solidFill>
                  <a:srgbClr val="000000"/>
                </a:solidFill>
                <a:latin typeface="Georgia"/>
                <a:ea typeface="DejaVu Sans"/>
              </a:rPr>
              <a:t>ή</a:t>
            </a:r>
            <a:r>
              <a:rPr lang="fr-FR" sz="1600" b="1" strike="noStrike" spc="-1" dirty="0">
                <a:solidFill>
                  <a:srgbClr val="000000"/>
                </a:solidFill>
                <a:latin typeface="Georgia"/>
                <a:ea typeface="DejaVu Sans"/>
              </a:rPr>
              <a:t> </a:t>
            </a:r>
            <a:r>
              <a:rPr lang="fr-FR" sz="1600" b="1" strike="noStrike" spc="-1" dirty="0" err="1">
                <a:solidFill>
                  <a:srgbClr val="000000"/>
                </a:solidFill>
                <a:latin typeface="Georgia"/>
                <a:ea typeface="DejaVu Sans"/>
              </a:rPr>
              <a:t>σο</a:t>
            </a:r>
            <a:r>
              <a:rPr lang="fr-FR" sz="1600" b="1" strike="noStrike" spc="-1" dirty="0">
                <a:solidFill>
                  <a:srgbClr val="000000"/>
                </a:solidFill>
                <a:latin typeface="Georgia"/>
                <a:ea typeface="DejaVu Sans"/>
              </a:rPr>
              <a:t>βα</a:t>
            </a:r>
            <a:r>
              <a:rPr lang="fr-FR" sz="1600" b="1" strike="noStrike" spc="-1" dirty="0" err="1">
                <a:solidFill>
                  <a:srgbClr val="000000"/>
                </a:solidFill>
                <a:latin typeface="Georgia"/>
                <a:ea typeface="DejaVu Sans"/>
              </a:rPr>
              <a:t>ρής</a:t>
            </a:r>
            <a:r>
              <a:rPr lang="fr-FR" sz="1600" b="1" strike="noStrike" spc="-1" dirty="0">
                <a:solidFill>
                  <a:srgbClr val="000000"/>
                </a:solidFill>
                <a:latin typeface="Georgia"/>
                <a:ea typeface="DejaVu Sans"/>
              </a:rPr>
              <a:t> β</a:t>
            </a:r>
            <a:r>
              <a:rPr lang="fr-FR" sz="1600" b="1" strike="noStrike" spc="-1" dirty="0" err="1">
                <a:solidFill>
                  <a:srgbClr val="000000"/>
                </a:solidFill>
                <a:latin typeface="Georgia"/>
                <a:ea typeface="DejaVu Sans"/>
              </a:rPr>
              <a:t>λά</a:t>
            </a:r>
            <a:r>
              <a:rPr lang="fr-FR" sz="1600" b="1" strike="noStrike" spc="-1" dirty="0">
                <a:solidFill>
                  <a:srgbClr val="000000"/>
                </a:solidFill>
                <a:latin typeface="Georgia"/>
                <a:ea typeface="DejaVu Sans"/>
              </a:rPr>
              <a:t>β</a:t>
            </a:r>
            <a:r>
              <a:rPr lang="fr-FR" sz="1600" b="1" strike="noStrike" spc="-1" dirty="0" err="1">
                <a:solidFill>
                  <a:srgbClr val="000000"/>
                </a:solidFill>
                <a:latin typeface="Georgia"/>
                <a:ea typeface="DejaVu Sans"/>
              </a:rPr>
              <a:t>ης</a:t>
            </a:r>
            <a:r>
              <a:rPr lang="fr-FR" sz="1600" b="1" strike="noStrike" spc="-1" dirty="0">
                <a:solidFill>
                  <a:srgbClr val="000000"/>
                </a:solidFill>
                <a:latin typeface="Georgia"/>
                <a:ea typeface="DejaVu Sans"/>
              </a:rPr>
              <a:t> </a:t>
            </a:r>
            <a:r>
              <a:rPr lang="fr-FR" sz="1600" b="1" strike="noStrike" spc="-1" dirty="0" err="1">
                <a:solidFill>
                  <a:srgbClr val="000000"/>
                </a:solidFill>
                <a:latin typeface="Georgia"/>
                <a:ea typeface="DejaVu Sans"/>
              </a:rPr>
              <a:t>ότ</a:t>
            </a:r>
            <a:r>
              <a:rPr lang="fr-FR" sz="1600" b="1" strike="noStrike" spc="-1" dirty="0">
                <a:solidFill>
                  <a:srgbClr val="000000"/>
                </a:solidFill>
                <a:latin typeface="Georgia"/>
                <a:ea typeface="DejaVu Sans"/>
              </a:rPr>
              <a:t>α</a:t>
            </a:r>
            <a:r>
              <a:rPr lang="fr-FR" sz="1600" b="1" strike="noStrike" spc="-1" dirty="0" err="1">
                <a:solidFill>
                  <a:srgbClr val="000000"/>
                </a:solidFill>
                <a:latin typeface="Georgia"/>
                <a:ea typeface="DejaVu Sans"/>
              </a:rPr>
              <a:t>ν</a:t>
            </a:r>
            <a:r>
              <a:rPr lang="fr-FR" sz="1600" b="1" strike="noStrike" spc="-1" dirty="0">
                <a:solidFill>
                  <a:srgbClr val="000000"/>
                </a:solidFill>
                <a:latin typeface="Georgia"/>
                <a:ea typeface="DejaVu Sans"/>
              </a:rPr>
              <a:t> </a:t>
            </a:r>
            <a:r>
              <a:rPr lang="fr-FR" sz="1600" b="1" strike="noStrike" spc="-1" dirty="0" err="1">
                <a:solidFill>
                  <a:srgbClr val="000000"/>
                </a:solidFill>
                <a:latin typeface="Georgia"/>
                <a:ea typeface="DejaVu Sans"/>
              </a:rPr>
              <a:t>υ</a:t>
            </a:r>
            <a:r>
              <a:rPr lang="fr-FR" sz="1600" b="1" strike="noStrike" spc="-1" dirty="0">
                <a:solidFill>
                  <a:srgbClr val="000000"/>
                </a:solidFill>
                <a:latin typeface="Georgia"/>
                <a:ea typeface="DejaVu Sans"/>
              </a:rPr>
              <a:t>π</a:t>
            </a:r>
            <a:r>
              <a:rPr lang="fr-FR" sz="1600" b="1" strike="noStrike" spc="-1" dirty="0" err="1">
                <a:solidFill>
                  <a:srgbClr val="000000"/>
                </a:solidFill>
                <a:latin typeface="Georgia"/>
                <a:ea typeface="DejaVu Sans"/>
              </a:rPr>
              <a:t>άρχουν</a:t>
            </a:r>
            <a:r>
              <a:rPr lang="fr-FR" sz="1600" b="1" strike="noStrike" spc="-1" dirty="0">
                <a:solidFill>
                  <a:srgbClr val="000000"/>
                </a:solidFill>
                <a:latin typeface="Georgia"/>
                <a:ea typeface="DejaVu Sans"/>
              </a:rPr>
              <a:t> </a:t>
            </a:r>
            <a:r>
              <a:rPr lang="fr-FR" sz="1600" b="1" strike="noStrike" spc="-1" dirty="0" err="1">
                <a:solidFill>
                  <a:srgbClr val="000000"/>
                </a:solidFill>
                <a:latin typeface="Georgia"/>
                <a:ea typeface="DejaVu Sans"/>
              </a:rPr>
              <a:t>ενδείξεις</a:t>
            </a:r>
            <a:r>
              <a:rPr lang="fr-FR" sz="1600" b="1" strike="noStrike" spc="-1" dirty="0">
                <a:solidFill>
                  <a:srgbClr val="000000"/>
                </a:solidFill>
                <a:latin typeface="Georgia"/>
                <a:ea typeface="DejaVu Sans"/>
              </a:rPr>
              <a:t> </a:t>
            </a:r>
            <a:r>
              <a:rPr lang="fr-FR" sz="1600" b="1" strike="noStrike" spc="-1" dirty="0" err="1">
                <a:solidFill>
                  <a:srgbClr val="000000"/>
                </a:solidFill>
                <a:latin typeface="Georgia"/>
                <a:ea typeface="DejaVu Sans"/>
              </a:rPr>
              <a:t>ότι</a:t>
            </a:r>
            <a:r>
              <a:rPr lang="fr-FR" sz="1600" b="1" strike="noStrike" spc="-1" dirty="0">
                <a:solidFill>
                  <a:srgbClr val="000000"/>
                </a:solidFill>
                <a:latin typeface="Georgia"/>
                <a:ea typeface="DejaVu Sans"/>
              </a:rPr>
              <a:t> </a:t>
            </a:r>
            <a:r>
              <a:rPr lang="fr-FR" sz="1600" b="1" strike="noStrike" spc="-1" dirty="0" err="1">
                <a:solidFill>
                  <a:srgbClr val="000000"/>
                </a:solidFill>
                <a:latin typeface="Georgia"/>
                <a:ea typeface="DejaVu Sans"/>
              </a:rPr>
              <a:t>έν</a:t>
            </a:r>
            <a:r>
              <a:rPr lang="fr-FR" sz="1600" b="1" strike="noStrike" spc="-1" dirty="0">
                <a:solidFill>
                  <a:srgbClr val="000000"/>
                </a:solidFill>
                <a:latin typeface="Georgia"/>
                <a:ea typeface="DejaVu Sans"/>
              </a:rPr>
              <a:t>α </a:t>
            </a:r>
            <a:r>
              <a:rPr lang="fr-FR" sz="1600" b="1" strike="noStrike" spc="-1" dirty="0" err="1">
                <a:solidFill>
                  <a:srgbClr val="000000"/>
                </a:solidFill>
                <a:latin typeface="Georgia"/>
                <a:ea typeface="DejaVu Sans"/>
              </a:rPr>
              <a:t>χημικό</a:t>
            </a:r>
            <a:r>
              <a:rPr lang="fr-FR" sz="1600" b="1" strike="noStrike" spc="-1" dirty="0">
                <a:solidFill>
                  <a:srgbClr val="000000"/>
                </a:solidFill>
                <a:latin typeface="Georgia"/>
                <a:ea typeface="DejaVu Sans"/>
              </a:rPr>
              <a:t> π</a:t>
            </a:r>
            <a:r>
              <a:rPr lang="fr-FR" sz="1600" b="1" strike="noStrike" spc="-1" dirty="0" err="1">
                <a:solidFill>
                  <a:srgbClr val="000000"/>
                </a:solidFill>
                <a:latin typeface="Georgia"/>
                <a:ea typeface="DejaVu Sans"/>
              </a:rPr>
              <a:t>ροϊόν</a:t>
            </a:r>
            <a:r>
              <a:rPr lang="fr-FR" sz="1600" b="1" strike="noStrike" spc="-1" dirty="0">
                <a:solidFill>
                  <a:srgbClr val="000000"/>
                </a:solidFill>
                <a:latin typeface="Georgia"/>
                <a:ea typeface="DejaVu Sans"/>
              </a:rPr>
              <a:t>, π</a:t>
            </a:r>
            <a:r>
              <a:rPr lang="fr-FR" sz="1600" b="1" strike="noStrike" spc="-1" dirty="0" err="1">
                <a:solidFill>
                  <a:srgbClr val="000000"/>
                </a:solidFill>
                <a:latin typeface="Georgia"/>
                <a:ea typeface="DejaVu Sans"/>
              </a:rPr>
              <a:t>ροϊόν</a:t>
            </a:r>
            <a:r>
              <a:rPr lang="fr-FR" sz="1600" b="1" strike="noStrike" spc="-1" dirty="0">
                <a:solidFill>
                  <a:srgbClr val="000000"/>
                </a:solidFill>
                <a:latin typeface="Georgia"/>
                <a:ea typeface="DejaVu Sans"/>
              </a:rPr>
              <a:t> </a:t>
            </a:r>
            <a:r>
              <a:rPr lang="fr-FR" sz="1600" b="1" strike="noStrike" spc="-1" dirty="0" err="1">
                <a:solidFill>
                  <a:srgbClr val="000000"/>
                </a:solidFill>
                <a:latin typeface="Georgia"/>
                <a:ea typeface="DejaVu Sans"/>
              </a:rPr>
              <a:t>ή</a:t>
            </a:r>
            <a:r>
              <a:rPr lang="fr-FR" sz="1600" b="1" strike="noStrike" spc="-1" dirty="0">
                <a:solidFill>
                  <a:srgbClr val="000000"/>
                </a:solidFill>
                <a:latin typeface="Georgia"/>
                <a:ea typeface="DejaVu Sans"/>
              </a:rPr>
              <a:t> </a:t>
            </a:r>
            <a:r>
              <a:rPr lang="fr-FR" sz="1600" b="1" strike="noStrike" spc="-1" dirty="0" err="1">
                <a:solidFill>
                  <a:srgbClr val="000000"/>
                </a:solidFill>
                <a:latin typeface="Georgia"/>
                <a:ea typeface="DejaVu Sans"/>
              </a:rPr>
              <a:t>δι</a:t>
            </a:r>
            <a:r>
              <a:rPr lang="fr-FR" sz="1600" b="1" strike="noStrike" spc="-1" dirty="0">
                <a:solidFill>
                  <a:srgbClr val="000000"/>
                </a:solidFill>
                <a:latin typeface="Georgia"/>
                <a:ea typeface="DejaVu Sans"/>
              </a:rPr>
              <a:t>α</a:t>
            </a:r>
            <a:r>
              <a:rPr lang="fr-FR" sz="1600" b="1" strike="noStrike" spc="-1" dirty="0" err="1">
                <a:solidFill>
                  <a:srgbClr val="000000"/>
                </a:solidFill>
                <a:latin typeface="Georgia"/>
                <a:ea typeface="DejaVu Sans"/>
              </a:rPr>
              <a:t>δικ</a:t>
            </a:r>
            <a:r>
              <a:rPr lang="fr-FR" sz="1600" b="1" strike="noStrike" spc="-1" dirty="0">
                <a:solidFill>
                  <a:srgbClr val="000000"/>
                </a:solidFill>
                <a:latin typeface="Georgia"/>
                <a:ea typeface="DejaVu Sans"/>
              </a:rPr>
              <a:t>α</a:t>
            </a:r>
            <a:r>
              <a:rPr lang="fr-FR" sz="1600" b="1" strike="noStrike" spc="-1" dirty="0" err="1">
                <a:solidFill>
                  <a:srgbClr val="000000"/>
                </a:solidFill>
                <a:latin typeface="Georgia"/>
                <a:ea typeface="DejaVu Sans"/>
              </a:rPr>
              <a:t>σί</a:t>
            </a:r>
            <a:r>
              <a:rPr lang="fr-FR" sz="1600" b="1" strike="noStrike" spc="-1" dirty="0">
                <a:solidFill>
                  <a:srgbClr val="000000"/>
                </a:solidFill>
                <a:latin typeface="Georgia"/>
                <a:ea typeface="DejaVu Sans"/>
              </a:rPr>
              <a:t>α </a:t>
            </a:r>
            <a:r>
              <a:rPr lang="fr-FR" sz="1600" b="1" strike="noStrike" spc="-1" dirty="0" err="1">
                <a:solidFill>
                  <a:srgbClr val="000000"/>
                </a:solidFill>
                <a:latin typeface="Georgia"/>
                <a:ea typeface="DejaVu Sans"/>
              </a:rPr>
              <a:t>δημιουργεί</a:t>
            </a:r>
            <a:r>
              <a:rPr lang="fr-FR" sz="1600" b="1" strike="noStrike" spc="-1" dirty="0">
                <a:solidFill>
                  <a:srgbClr val="000000"/>
                </a:solidFill>
                <a:latin typeface="Georgia"/>
                <a:ea typeface="DejaVu Sans"/>
              </a:rPr>
              <a:t> </a:t>
            </a:r>
            <a:r>
              <a:rPr lang="fr-FR" sz="1600" b="1" strike="noStrike" spc="-1" dirty="0" err="1">
                <a:solidFill>
                  <a:srgbClr val="000000"/>
                </a:solidFill>
                <a:latin typeface="Georgia"/>
                <a:ea typeface="DejaVu Sans"/>
              </a:rPr>
              <a:t>έν</a:t>
            </a:r>
            <a:r>
              <a:rPr lang="fr-FR" sz="1600" b="1" strike="noStrike" spc="-1" dirty="0">
                <a:solidFill>
                  <a:srgbClr val="000000"/>
                </a:solidFill>
                <a:latin typeface="Georgia"/>
                <a:ea typeface="DejaVu Sans"/>
              </a:rPr>
              <a:t>α</a:t>
            </a:r>
            <a:r>
              <a:rPr lang="fr-FR" sz="1600" b="1" strike="noStrike" spc="-1" dirty="0" err="1">
                <a:solidFill>
                  <a:srgbClr val="000000"/>
                </a:solidFill>
                <a:latin typeface="Georgia"/>
                <a:ea typeface="DejaVu Sans"/>
              </a:rPr>
              <a:t>ν</a:t>
            </a:r>
            <a:r>
              <a:rPr lang="fr-FR" sz="1600" b="1" strike="noStrike" spc="-1" dirty="0">
                <a:solidFill>
                  <a:srgbClr val="000000"/>
                </a:solidFill>
                <a:latin typeface="Georgia"/>
                <a:ea typeface="DejaVu Sans"/>
              </a:rPr>
              <a:t> π</a:t>
            </a:r>
            <a:r>
              <a:rPr lang="fr-FR" sz="1600" b="1" strike="noStrike" spc="-1" dirty="0" err="1">
                <a:solidFill>
                  <a:srgbClr val="000000"/>
                </a:solidFill>
                <a:latin typeface="Georgia"/>
                <a:ea typeface="DejaVu Sans"/>
              </a:rPr>
              <a:t>ιθ</a:t>
            </a:r>
            <a:r>
              <a:rPr lang="fr-FR" sz="1600" b="1" strike="noStrike" spc="-1" dirty="0">
                <a:solidFill>
                  <a:srgbClr val="000000"/>
                </a:solidFill>
                <a:latin typeface="Georgia"/>
                <a:ea typeface="DejaVu Sans"/>
              </a:rPr>
              <a:t>α</a:t>
            </a:r>
            <a:r>
              <a:rPr lang="fr-FR" sz="1600" b="1" strike="noStrike" spc="-1" dirty="0" err="1">
                <a:solidFill>
                  <a:srgbClr val="000000"/>
                </a:solidFill>
                <a:latin typeface="Georgia"/>
                <a:ea typeface="DejaVu Sans"/>
              </a:rPr>
              <a:t>νό</a:t>
            </a:r>
            <a:r>
              <a:rPr lang="fr-FR" sz="1600" b="1" strike="noStrike" spc="-1" dirty="0">
                <a:solidFill>
                  <a:srgbClr val="000000"/>
                </a:solidFill>
                <a:latin typeface="Georgia"/>
                <a:ea typeface="DejaVu Sans"/>
              </a:rPr>
              <a:t> </a:t>
            </a:r>
            <a:r>
              <a:rPr lang="fr-FR" sz="1600" b="1" strike="noStrike" spc="-1" dirty="0" err="1">
                <a:solidFill>
                  <a:srgbClr val="000000"/>
                </a:solidFill>
                <a:latin typeface="Georgia"/>
                <a:ea typeface="DejaVu Sans"/>
              </a:rPr>
              <a:t>κίνδυνο</a:t>
            </a:r>
            <a:r>
              <a:rPr lang="fr-FR" sz="1600" b="1" strike="noStrike" spc="-1" dirty="0">
                <a:solidFill>
                  <a:srgbClr val="000000"/>
                </a:solidFill>
                <a:latin typeface="Georgia"/>
                <a:ea typeface="DejaVu Sans"/>
              </a:rPr>
              <a:t> </a:t>
            </a:r>
            <a:r>
              <a:rPr lang="fr-FR" sz="1600" b="1" strike="noStrike" spc="-1" dirty="0" err="1">
                <a:solidFill>
                  <a:srgbClr val="000000"/>
                </a:solidFill>
                <a:latin typeface="Georgia"/>
                <a:ea typeface="DejaVu Sans"/>
              </a:rPr>
              <a:t>γι</a:t>
            </a:r>
            <a:r>
              <a:rPr lang="fr-FR" sz="1600" b="1" strike="noStrike" spc="-1" dirty="0">
                <a:solidFill>
                  <a:srgbClr val="000000"/>
                </a:solidFill>
                <a:latin typeface="Georgia"/>
                <a:ea typeface="DejaVu Sans"/>
              </a:rPr>
              <a:t>α </a:t>
            </a:r>
            <a:r>
              <a:rPr lang="fr-FR" sz="1600" b="1" strike="noStrike" spc="-1" dirty="0" err="1">
                <a:solidFill>
                  <a:srgbClr val="000000"/>
                </a:solidFill>
                <a:latin typeface="Georgia"/>
                <a:ea typeface="DejaVu Sans"/>
              </a:rPr>
              <a:t>την</a:t>
            </a:r>
            <a:r>
              <a:rPr lang="fr-FR" sz="1600" b="1" strike="noStrike" spc="-1" dirty="0">
                <a:solidFill>
                  <a:srgbClr val="000000"/>
                </a:solidFill>
                <a:latin typeface="Georgia"/>
                <a:ea typeface="DejaVu Sans"/>
              </a:rPr>
              <a:t> α</a:t>
            </a:r>
            <a:r>
              <a:rPr lang="fr-FR" sz="1600" b="1" strike="noStrike" spc="-1" dirty="0" err="1">
                <a:solidFill>
                  <a:srgbClr val="000000"/>
                </a:solidFill>
                <a:latin typeface="Georgia"/>
                <a:ea typeface="DejaVu Sans"/>
              </a:rPr>
              <a:t>νθρώ</a:t>
            </a:r>
            <a:r>
              <a:rPr lang="fr-FR" sz="1600" b="1" strike="noStrike" spc="-1" dirty="0">
                <a:solidFill>
                  <a:srgbClr val="000000"/>
                </a:solidFill>
                <a:latin typeface="Georgia"/>
                <a:ea typeface="DejaVu Sans"/>
              </a:rPr>
              <a:t>π</a:t>
            </a:r>
            <a:r>
              <a:rPr lang="fr-FR" sz="1600" b="1" strike="noStrike" spc="-1" dirty="0" err="1">
                <a:solidFill>
                  <a:srgbClr val="000000"/>
                </a:solidFill>
                <a:latin typeface="Georgia"/>
                <a:ea typeface="DejaVu Sans"/>
              </a:rPr>
              <a:t>ινη</a:t>
            </a:r>
            <a:r>
              <a:rPr lang="fr-FR" sz="1600" b="1" strike="noStrike" spc="-1" dirty="0">
                <a:solidFill>
                  <a:srgbClr val="000000"/>
                </a:solidFill>
                <a:latin typeface="Georgia"/>
                <a:ea typeface="DejaVu Sans"/>
              </a:rPr>
              <a:t> </a:t>
            </a:r>
            <a:r>
              <a:rPr lang="fr-FR" sz="1600" b="1" strike="noStrike" spc="-1" dirty="0" err="1">
                <a:solidFill>
                  <a:srgbClr val="000000"/>
                </a:solidFill>
                <a:latin typeface="Georgia"/>
                <a:ea typeface="DejaVu Sans"/>
              </a:rPr>
              <a:t>υγεί</a:t>
            </a:r>
            <a:r>
              <a:rPr lang="fr-FR" sz="1600" b="1" strike="noStrike" spc="-1" dirty="0">
                <a:solidFill>
                  <a:srgbClr val="000000"/>
                </a:solidFill>
                <a:latin typeface="Georgia"/>
                <a:ea typeface="DejaVu Sans"/>
              </a:rPr>
              <a:t>α </a:t>
            </a:r>
            <a:r>
              <a:rPr lang="fr-FR" sz="1600" b="1" strike="noStrike" spc="-1" dirty="0" err="1">
                <a:solidFill>
                  <a:srgbClr val="000000"/>
                </a:solidFill>
                <a:latin typeface="Georgia"/>
                <a:ea typeface="DejaVu Sans"/>
              </a:rPr>
              <a:t>κ</a:t>
            </a:r>
            <a:r>
              <a:rPr lang="fr-FR" sz="1600" b="1" strike="noStrike" spc="-1" dirty="0">
                <a:solidFill>
                  <a:srgbClr val="000000"/>
                </a:solidFill>
                <a:latin typeface="Georgia"/>
                <a:ea typeface="DejaVu Sans"/>
              </a:rPr>
              <a:t>α</a:t>
            </a:r>
            <a:r>
              <a:rPr lang="fr-FR" sz="1600" b="1" strike="noStrike" spc="-1" dirty="0" err="1">
                <a:solidFill>
                  <a:srgbClr val="000000"/>
                </a:solidFill>
                <a:latin typeface="Georgia"/>
                <a:ea typeface="DejaVu Sans"/>
              </a:rPr>
              <a:t>ι</a:t>
            </a:r>
            <a:r>
              <a:rPr lang="fr-FR" sz="1600" b="1" strike="noStrike" spc="-1" dirty="0">
                <a:solidFill>
                  <a:srgbClr val="000000"/>
                </a:solidFill>
                <a:latin typeface="Georgia"/>
                <a:ea typeface="DejaVu Sans"/>
              </a:rPr>
              <a:t> </a:t>
            </a:r>
            <a:r>
              <a:rPr lang="fr-FR" sz="1600" b="1" strike="noStrike" spc="-1" dirty="0" err="1">
                <a:solidFill>
                  <a:srgbClr val="000000"/>
                </a:solidFill>
                <a:latin typeface="Georgia"/>
                <a:ea typeface="DejaVu Sans"/>
              </a:rPr>
              <a:t>το</a:t>
            </a:r>
            <a:r>
              <a:rPr lang="fr-FR" sz="1600" b="1" strike="noStrike" spc="-1" dirty="0">
                <a:solidFill>
                  <a:srgbClr val="000000"/>
                </a:solidFill>
                <a:latin typeface="Georgia"/>
                <a:ea typeface="DejaVu Sans"/>
              </a:rPr>
              <a:t> π</a:t>
            </a:r>
            <a:r>
              <a:rPr lang="fr-FR" sz="1600" b="1" strike="noStrike" spc="-1" dirty="0" err="1">
                <a:solidFill>
                  <a:srgbClr val="000000"/>
                </a:solidFill>
                <a:latin typeface="Georgia"/>
                <a:ea typeface="DejaVu Sans"/>
              </a:rPr>
              <a:t>ερι</a:t>
            </a:r>
            <a:r>
              <a:rPr lang="fr-FR" sz="1600" b="1" strike="noStrike" spc="-1" dirty="0">
                <a:solidFill>
                  <a:srgbClr val="000000"/>
                </a:solidFill>
                <a:latin typeface="Georgia"/>
                <a:ea typeface="DejaVu Sans"/>
              </a:rPr>
              <a:t>β</a:t>
            </a:r>
            <a:r>
              <a:rPr lang="fr-FR" sz="1600" b="1" strike="noStrike" spc="-1" dirty="0" err="1">
                <a:solidFill>
                  <a:srgbClr val="000000"/>
                </a:solidFill>
                <a:latin typeface="Georgia"/>
                <a:ea typeface="DejaVu Sans"/>
              </a:rPr>
              <a:t>άλλον</a:t>
            </a:r>
            <a:r>
              <a:rPr lang="fr-FR" sz="1600" b="0" strike="noStrike" spc="-1" dirty="0">
                <a:solidFill>
                  <a:srgbClr val="000000"/>
                </a:solidFill>
                <a:latin typeface="Georgia"/>
                <a:ea typeface="DejaVu Sans"/>
              </a:rPr>
              <a:t>.</a:t>
            </a:r>
            <a:r>
              <a:rPr lang="fr-FR" sz="1600" b="0" i="1" strike="noStrike" spc="-1" dirty="0">
                <a:solidFill>
                  <a:srgbClr val="2E3A3C"/>
                </a:solidFill>
                <a:latin typeface="Georgia"/>
                <a:ea typeface="DejaVu Sans"/>
              </a:rPr>
              <a:t> </a:t>
            </a:r>
            <a:endParaRPr lang="fr-FR" sz="1600" b="0" strike="noStrike" spc="-1" dirty="0">
              <a:latin typeface="Arial"/>
            </a:endParaRPr>
          </a:p>
          <a:p>
            <a:pPr>
              <a:lnSpc>
                <a:spcPct val="100000"/>
              </a:lnSpc>
              <a:spcBef>
                <a:spcPts val="300"/>
              </a:spcBef>
            </a:pPr>
            <a:endParaRPr lang="fr-FR" sz="1600" b="0" strike="noStrike" spc="-1" dirty="0">
              <a:latin typeface="Arial"/>
            </a:endParaRPr>
          </a:p>
          <a:p>
            <a:pPr>
              <a:lnSpc>
                <a:spcPct val="100000"/>
              </a:lnSpc>
              <a:spcBef>
                <a:spcPts val="300"/>
              </a:spcBef>
            </a:pPr>
            <a:r>
              <a:rPr lang="fr-FR" sz="1600" b="1" i="1" strike="noStrike" spc="-1" dirty="0" err="1">
                <a:solidFill>
                  <a:srgbClr val="333333"/>
                </a:solidFill>
                <a:latin typeface="Georgia"/>
                <a:ea typeface="DejaVu Sans"/>
              </a:rPr>
              <a:t>Πλ</a:t>
            </a:r>
            <a:r>
              <a:rPr lang="fr-FR" sz="1600" b="1" i="1" strike="noStrike" spc="-1" dirty="0">
                <a:solidFill>
                  <a:srgbClr val="333333"/>
                </a:solidFill>
                <a:latin typeface="Georgia"/>
                <a:ea typeface="DejaVu Sans"/>
              </a:rPr>
              <a:t>α</a:t>
            </a:r>
            <a:r>
              <a:rPr lang="fr-FR" sz="1600" b="1" i="1" strike="noStrike" spc="-1" dirty="0" err="1">
                <a:solidFill>
                  <a:srgbClr val="333333"/>
                </a:solidFill>
                <a:latin typeface="Georgia"/>
                <a:ea typeface="DejaVu Sans"/>
              </a:rPr>
              <a:t>ίσιο</a:t>
            </a:r>
            <a:endParaRPr lang="fr-FR" sz="1600" b="0" strike="noStrike" spc="-1" dirty="0">
              <a:latin typeface="Arial"/>
            </a:endParaRPr>
          </a:p>
          <a:p>
            <a:pPr>
              <a:lnSpc>
                <a:spcPct val="100000"/>
              </a:lnSpc>
              <a:spcBef>
                <a:spcPts val="300"/>
              </a:spcBef>
            </a:pPr>
            <a:endParaRPr lang="fr-FR" sz="1600" b="0" strike="noStrike" spc="-1" dirty="0">
              <a:latin typeface="Arial"/>
            </a:endParaRPr>
          </a:p>
          <a:p>
            <a:pPr>
              <a:lnSpc>
                <a:spcPct val="100000"/>
              </a:lnSpc>
              <a:spcBef>
                <a:spcPts val="300"/>
              </a:spcBef>
            </a:pPr>
            <a:r>
              <a:rPr lang="fr-FR" sz="1600" b="0" i="1" strike="noStrike" spc="-1" dirty="0" err="1">
                <a:solidFill>
                  <a:srgbClr val="000000"/>
                </a:solidFill>
                <a:latin typeface="Georgia"/>
                <a:ea typeface="DejaVu Sans"/>
              </a:rPr>
              <a:t>Στο</a:t>
            </a:r>
            <a:r>
              <a:rPr lang="fr-FR" sz="1600" b="0" i="1" strike="noStrike" spc="-1" dirty="0">
                <a:solidFill>
                  <a:srgbClr val="000000"/>
                </a:solidFill>
                <a:latin typeface="Georgia"/>
                <a:ea typeface="DejaVu Sans"/>
              </a:rPr>
              <a:t> π</a:t>
            </a:r>
            <a:r>
              <a:rPr lang="fr-FR" sz="1600" b="0" i="1" strike="noStrike" spc="-1" dirty="0" err="1">
                <a:solidFill>
                  <a:srgbClr val="000000"/>
                </a:solidFill>
                <a:latin typeface="Georgia"/>
                <a:ea typeface="DejaVu Sans"/>
              </a:rPr>
              <a:t>λ</a:t>
            </a:r>
            <a:r>
              <a:rPr lang="fr-FR" sz="1600" b="0" i="1" strike="noStrike" spc="-1" dirty="0">
                <a:solidFill>
                  <a:srgbClr val="000000"/>
                </a:solidFill>
                <a:latin typeface="Georgia"/>
                <a:ea typeface="DejaVu Sans"/>
              </a:rPr>
              <a:t>α</a:t>
            </a:r>
            <a:r>
              <a:rPr lang="fr-FR" sz="1600" b="0" i="1" strike="noStrike" spc="-1" dirty="0" err="1">
                <a:solidFill>
                  <a:srgbClr val="000000"/>
                </a:solidFill>
                <a:latin typeface="Georgia"/>
                <a:ea typeface="DejaVu Sans"/>
              </a:rPr>
              <a:t>ίσιο</a:t>
            </a:r>
            <a:r>
              <a:rPr lang="fr-FR" sz="1600" b="0" i="1" strike="noStrike" spc="-1" dirty="0">
                <a:solidFill>
                  <a:srgbClr val="000000"/>
                </a:solidFill>
                <a:latin typeface="Georgia"/>
                <a:ea typeface="DejaVu Sans"/>
              </a:rPr>
              <a:t> </a:t>
            </a:r>
            <a:r>
              <a:rPr lang="fr-FR" sz="1600" b="0" i="1" strike="noStrike" spc="-1" dirty="0" err="1">
                <a:solidFill>
                  <a:srgbClr val="000000"/>
                </a:solidFill>
                <a:latin typeface="Georgia"/>
                <a:ea typeface="DejaVu Sans"/>
              </a:rPr>
              <a:t>της</a:t>
            </a:r>
            <a:r>
              <a:rPr lang="fr-FR" sz="1600" b="0" i="1" strike="noStrike" spc="-1" dirty="0">
                <a:solidFill>
                  <a:srgbClr val="000000"/>
                </a:solidFill>
                <a:latin typeface="Georgia"/>
                <a:ea typeface="DejaVu Sans"/>
              </a:rPr>
              <a:t> </a:t>
            </a:r>
            <a:r>
              <a:rPr lang="fr-FR" sz="1600" b="0" i="1" strike="noStrike" spc="-1" dirty="0" err="1">
                <a:solidFill>
                  <a:srgbClr val="000000"/>
                </a:solidFill>
                <a:latin typeface="Georgia"/>
                <a:ea typeface="DejaVu Sans"/>
              </a:rPr>
              <a:t>Ολλ</a:t>
            </a:r>
            <a:r>
              <a:rPr lang="fr-FR" sz="1600" b="0" i="1" strike="noStrike" spc="-1" dirty="0">
                <a:solidFill>
                  <a:srgbClr val="000000"/>
                </a:solidFill>
                <a:latin typeface="Georgia"/>
                <a:ea typeface="DejaVu Sans"/>
              </a:rPr>
              <a:t>α</a:t>
            </a:r>
            <a:r>
              <a:rPr lang="fr-FR" sz="1600" b="0" i="1" strike="noStrike" spc="-1" dirty="0" err="1">
                <a:solidFill>
                  <a:srgbClr val="000000"/>
                </a:solidFill>
                <a:latin typeface="Georgia"/>
                <a:ea typeface="DejaVu Sans"/>
              </a:rPr>
              <a:t>νδικής</a:t>
            </a:r>
            <a:r>
              <a:rPr lang="fr-FR" sz="1600" b="0" i="1" strike="noStrike" spc="-1" dirty="0">
                <a:solidFill>
                  <a:srgbClr val="000000"/>
                </a:solidFill>
                <a:latin typeface="Georgia"/>
                <a:ea typeface="DejaVu Sans"/>
              </a:rPr>
              <a:t> </a:t>
            </a:r>
            <a:r>
              <a:rPr lang="fr-FR" sz="1600" b="0" i="1" strike="noStrike" spc="-1" dirty="0" err="1">
                <a:solidFill>
                  <a:srgbClr val="000000"/>
                </a:solidFill>
                <a:latin typeface="Georgia"/>
                <a:ea typeface="DejaVu Sans"/>
              </a:rPr>
              <a:t>Προεδρί</a:t>
            </a:r>
            <a:r>
              <a:rPr lang="fr-FR" sz="1600" b="0" i="1" strike="noStrike" spc="-1" dirty="0">
                <a:solidFill>
                  <a:srgbClr val="000000"/>
                </a:solidFill>
                <a:latin typeface="Georgia"/>
                <a:ea typeface="DejaVu Sans"/>
              </a:rPr>
              <a:t>α</a:t>
            </a:r>
            <a:r>
              <a:rPr lang="fr-FR" sz="1600" b="0" i="1" strike="noStrike" spc="-1" dirty="0" err="1">
                <a:solidFill>
                  <a:srgbClr val="000000"/>
                </a:solidFill>
                <a:latin typeface="Georgia"/>
                <a:ea typeface="DejaVu Sans"/>
              </a:rPr>
              <a:t>ς</a:t>
            </a:r>
            <a:r>
              <a:rPr lang="fr-FR" sz="1600" b="0" i="1" strike="noStrike" spc="-1" dirty="0">
                <a:solidFill>
                  <a:srgbClr val="000000"/>
                </a:solidFill>
                <a:latin typeface="Georgia"/>
                <a:ea typeface="DejaVu Sans"/>
              </a:rPr>
              <a:t> 2016, </a:t>
            </a:r>
            <a:r>
              <a:rPr lang="el-GR" sz="1600" i="1" spc="-1" dirty="0">
                <a:solidFill>
                  <a:srgbClr val="000000"/>
                </a:solidFill>
                <a:latin typeface="Georgia"/>
                <a:ea typeface="DejaVu Sans"/>
              </a:rPr>
              <a:t>η </a:t>
            </a:r>
            <a:r>
              <a:rPr lang="fr-FR" sz="1600" b="0" i="1" strike="noStrike" spc="-1" dirty="0" err="1">
                <a:solidFill>
                  <a:srgbClr val="000000"/>
                </a:solidFill>
                <a:latin typeface="Georgia"/>
                <a:ea typeface="DejaVu Sans"/>
              </a:rPr>
              <a:t>ενσωμάτωση</a:t>
            </a:r>
            <a:r>
              <a:rPr lang="fr-FR" sz="1600" b="0" i="1" strike="noStrike" spc="-1" dirty="0">
                <a:solidFill>
                  <a:srgbClr val="000000"/>
                </a:solidFill>
                <a:latin typeface="Georgia"/>
                <a:ea typeface="DejaVu Sans"/>
              </a:rPr>
              <a:t> </a:t>
            </a:r>
            <a:r>
              <a:rPr lang="fr-FR" sz="1600" b="0" i="1" strike="noStrike" spc="-1" dirty="0" err="1">
                <a:solidFill>
                  <a:srgbClr val="000000"/>
                </a:solidFill>
                <a:latin typeface="Georgia"/>
                <a:ea typeface="DejaVu Sans"/>
              </a:rPr>
              <a:t>της</a:t>
            </a:r>
            <a:r>
              <a:rPr lang="fr-FR" sz="1600" b="0" i="1" strike="noStrike" spc="-1" dirty="0">
                <a:solidFill>
                  <a:srgbClr val="000000"/>
                </a:solidFill>
                <a:latin typeface="Georgia"/>
                <a:ea typeface="DejaVu Sans"/>
              </a:rPr>
              <a:t> «α</a:t>
            </a:r>
            <a:r>
              <a:rPr lang="fr-FR" sz="1600" b="0" i="1" strike="noStrike" spc="-1" dirty="0" err="1">
                <a:solidFill>
                  <a:srgbClr val="000000"/>
                </a:solidFill>
                <a:latin typeface="Georgia"/>
                <a:ea typeface="DejaVu Sans"/>
              </a:rPr>
              <a:t>ρχής</a:t>
            </a:r>
            <a:r>
              <a:rPr lang="fr-FR" sz="1600" b="0" i="1" strike="noStrike" spc="-1" dirty="0">
                <a:solidFill>
                  <a:srgbClr val="000000"/>
                </a:solidFill>
                <a:latin typeface="Georgia"/>
                <a:ea typeface="DejaVu Sans"/>
              </a:rPr>
              <a:t> </a:t>
            </a:r>
            <a:r>
              <a:rPr lang="fr-FR" sz="1600" b="0" i="1" strike="noStrike" spc="-1" dirty="0" err="1">
                <a:solidFill>
                  <a:srgbClr val="000000"/>
                </a:solidFill>
                <a:latin typeface="Georgia"/>
                <a:ea typeface="DejaVu Sans"/>
              </a:rPr>
              <a:t>της</a:t>
            </a:r>
            <a:r>
              <a:rPr lang="fr-FR" sz="1600" b="0" i="1" strike="noStrike" spc="-1" dirty="0">
                <a:solidFill>
                  <a:srgbClr val="000000"/>
                </a:solidFill>
                <a:latin typeface="Georgia"/>
                <a:ea typeface="DejaVu Sans"/>
              </a:rPr>
              <a:t> </a:t>
            </a:r>
            <a:r>
              <a:rPr lang="fr-FR" sz="1600" b="0" i="1" strike="noStrike" spc="-1" dirty="0" err="1">
                <a:solidFill>
                  <a:srgbClr val="000000"/>
                </a:solidFill>
                <a:latin typeface="Georgia"/>
                <a:ea typeface="DejaVu Sans"/>
              </a:rPr>
              <a:t>κ</a:t>
            </a:r>
            <a:r>
              <a:rPr lang="fr-FR" sz="1600" b="0" i="1" strike="noStrike" spc="-1" dirty="0">
                <a:solidFill>
                  <a:srgbClr val="000000"/>
                </a:solidFill>
                <a:latin typeface="Georgia"/>
                <a:ea typeface="DejaVu Sans"/>
              </a:rPr>
              <a:t>α</a:t>
            </a:r>
            <a:r>
              <a:rPr lang="fr-FR" sz="1600" b="0" i="1" strike="noStrike" spc="-1" dirty="0" err="1">
                <a:solidFill>
                  <a:srgbClr val="000000"/>
                </a:solidFill>
                <a:latin typeface="Georgia"/>
                <a:ea typeface="DejaVu Sans"/>
              </a:rPr>
              <a:t>ινοτομί</a:t>
            </a:r>
            <a:r>
              <a:rPr lang="fr-FR" sz="1600" b="0" i="1" strike="noStrike" spc="-1" dirty="0">
                <a:solidFill>
                  <a:srgbClr val="000000"/>
                </a:solidFill>
                <a:latin typeface="Georgia"/>
                <a:ea typeface="DejaVu Sans"/>
              </a:rPr>
              <a:t>α</a:t>
            </a:r>
            <a:r>
              <a:rPr lang="fr-FR" sz="1600" b="0" i="1" strike="noStrike" spc="-1" dirty="0" err="1">
                <a:solidFill>
                  <a:srgbClr val="000000"/>
                </a:solidFill>
                <a:latin typeface="Georgia"/>
                <a:ea typeface="DejaVu Sans"/>
              </a:rPr>
              <a:t>ς</a:t>
            </a:r>
            <a:r>
              <a:rPr lang="fr-FR" sz="1600" b="0" i="1" strike="noStrike" spc="-1" dirty="0">
                <a:solidFill>
                  <a:srgbClr val="000000"/>
                </a:solidFill>
                <a:latin typeface="Georgia"/>
                <a:ea typeface="DejaVu Sans"/>
              </a:rPr>
              <a:t>» </a:t>
            </a:r>
            <a:r>
              <a:rPr lang="el-GR" sz="1600" b="0" i="1" strike="noStrike" spc="-1" dirty="0">
                <a:solidFill>
                  <a:srgbClr val="000000"/>
                </a:solidFill>
                <a:latin typeface="Georgia"/>
                <a:ea typeface="DejaVu Sans"/>
              </a:rPr>
              <a:t>προωθήθηκε </a:t>
            </a:r>
            <a:r>
              <a:rPr lang="fr-FR" sz="1600" b="0" i="1" strike="noStrike" spc="-1" dirty="0" err="1">
                <a:solidFill>
                  <a:srgbClr val="000000"/>
                </a:solidFill>
                <a:latin typeface="Georgia"/>
                <a:ea typeface="DejaVu Sans"/>
              </a:rPr>
              <a:t>ως</a:t>
            </a:r>
            <a:r>
              <a:rPr lang="fr-FR" sz="1600" b="0" i="1" strike="noStrike" spc="-1" dirty="0">
                <a:solidFill>
                  <a:srgbClr val="000000"/>
                </a:solidFill>
                <a:latin typeface="Georgia"/>
                <a:ea typeface="DejaVu Sans"/>
              </a:rPr>
              <a:t> α</a:t>
            </a:r>
            <a:r>
              <a:rPr lang="fr-FR" sz="1600" b="0" i="1" strike="noStrike" spc="-1" dirty="0" err="1">
                <a:solidFill>
                  <a:srgbClr val="000000"/>
                </a:solidFill>
                <a:latin typeface="Georgia"/>
                <a:ea typeface="DejaVu Sans"/>
              </a:rPr>
              <a:t>ν</a:t>
            </a:r>
            <a:r>
              <a:rPr lang="fr-FR" sz="1600" b="0" i="1" strike="noStrike" spc="-1" dirty="0">
                <a:solidFill>
                  <a:srgbClr val="000000"/>
                </a:solidFill>
                <a:latin typeface="Georgia"/>
                <a:ea typeface="DejaVu Sans"/>
              </a:rPr>
              <a:t>απ</a:t>
            </a:r>
            <a:r>
              <a:rPr lang="fr-FR" sz="1600" b="0" i="1" strike="noStrike" spc="-1" dirty="0" err="1">
                <a:solidFill>
                  <a:srgbClr val="000000"/>
                </a:solidFill>
                <a:latin typeface="Georgia"/>
                <a:ea typeface="DejaVu Sans"/>
              </a:rPr>
              <a:t>όσ</a:t>
            </a:r>
            <a:r>
              <a:rPr lang="fr-FR" sz="1600" b="0" i="1" strike="noStrike" spc="-1" dirty="0">
                <a:solidFill>
                  <a:srgbClr val="000000"/>
                </a:solidFill>
                <a:latin typeface="Georgia"/>
                <a:ea typeface="DejaVu Sans"/>
              </a:rPr>
              <a:t>πα</a:t>
            </a:r>
            <a:r>
              <a:rPr lang="fr-FR" sz="1600" b="0" i="1" strike="noStrike" spc="-1" dirty="0" err="1">
                <a:solidFill>
                  <a:srgbClr val="000000"/>
                </a:solidFill>
                <a:latin typeface="Georgia"/>
                <a:ea typeface="DejaVu Sans"/>
              </a:rPr>
              <a:t>στο</a:t>
            </a:r>
            <a:r>
              <a:rPr lang="fr-FR" sz="1600" b="0" i="1" strike="noStrike" spc="-1" dirty="0">
                <a:solidFill>
                  <a:srgbClr val="000000"/>
                </a:solidFill>
                <a:latin typeface="Georgia"/>
                <a:ea typeface="DejaVu Sans"/>
              </a:rPr>
              <a:t> </a:t>
            </a:r>
            <a:r>
              <a:rPr lang="fr-FR" sz="1600" b="0" i="1" strike="noStrike" spc="-1" dirty="0" err="1">
                <a:solidFill>
                  <a:srgbClr val="000000"/>
                </a:solidFill>
                <a:latin typeface="Georgia"/>
                <a:ea typeface="DejaVu Sans"/>
              </a:rPr>
              <a:t>στοιχείο</a:t>
            </a:r>
            <a:r>
              <a:rPr lang="fr-FR" sz="1600" b="0" i="1" strike="noStrike" spc="-1" dirty="0">
                <a:solidFill>
                  <a:srgbClr val="000000"/>
                </a:solidFill>
                <a:latin typeface="Georgia"/>
                <a:ea typeface="DejaVu Sans"/>
              </a:rPr>
              <a:t> </a:t>
            </a:r>
            <a:r>
              <a:rPr lang="fr-FR" sz="1600" b="0" i="1" strike="noStrike" spc="-1" dirty="0" err="1">
                <a:solidFill>
                  <a:srgbClr val="000000"/>
                </a:solidFill>
                <a:latin typeface="Georgia"/>
                <a:ea typeface="DejaVu Sans"/>
              </a:rPr>
              <a:t>της</a:t>
            </a:r>
            <a:r>
              <a:rPr lang="fr-FR" sz="1600" b="0" i="1" strike="noStrike" spc="-1" dirty="0">
                <a:solidFill>
                  <a:srgbClr val="000000"/>
                </a:solidFill>
                <a:latin typeface="Georgia"/>
                <a:ea typeface="DejaVu Sans"/>
              </a:rPr>
              <a:t> </a:t>
            </a:r>
            <a:r>
              <a:rPr lang="fr-FR" sz="1600" b="0" i="1" strike="noStrike" spc="-1" dirty="0" err="1">
                <a:solidFill>
                  <a:srgbClr val="000000"/>
                </a:solidFill>
                <a:latin typeface="Georgia"/>
                <a:ea typeface="DejaVu Sans"/>
              </a:rPr>
              <a:t>δι</a:t>
            </a:r>
            <a:r>
              <a:rPr lang="fr-FR" sz="1600" b="0" i="1" strike="noStrike" spc="-1" dirty="0">
                <a:solidFill>
                  <a:srgbClr val="000000"/>
                </a:solidFill>
                <a:latin typeface="Georgia"/>
                <a:ea typeface="DejaVu Sans"/>
              </a:rPr>
              <a:t>α</a:t>
            </a:r>
            <a:r>
              <a:rPr lang="fr-FR" sz="1600" b="0" i="1" strike="noStrike" spc="-1" dirty="0" err="1">
                <a:solidFill>
                  <a:srgbClr val="000000"/>
                </a:solidFill>
                <a:latin typeface="Georgia"/>
                <a:ea typeface="DejaVu Sans"/>
              </a:rPr>
              <a:t>δικ</a:t>
            </a:r>
            <a:r>
              <a:rPr lang="fr-FR" sz="1600" b="0" i="1" strike="noStrike" spc="-1" dirty="0">
                <a:solidFill>
                  <a:srgbClr val="000000"/>
                </a:solidFill>
                <a:latin typeface="Georgia"/>
                <a:ea typeface="DejaVu Sans"/>
              </a:rPr>
              <a:t>α</a:t>
            </a:r>
            <a:r>
              <a:rPr lang="fr-FR" sz="1600" b="0" i="1" strike="noStrike" spc="-1" dirty="0" err="1">
                <a:solidFill>
                  <a:srgbClr val="000000"/>
                </a:solidFill>
                <a:latin typeface="Georgia"/>
                <a:ea typeface="DejaVu Sans"/>
              </a:rPr>
              <a:t>σί</a:t>
            </a:r>
            <a:r>
              <a:rPr lang="fr-FR" sz="1600" b="0" i="1" strike="noStrike" spc="-1" dirty="0">
                <a:solidFill>
                  <a:srgbClr val="000000"/>
                </a:solidFill>
                <a:latin typeface="Georgia"/>
                <a:ea typeface="DejaVu Sans"/>
              </a:rPr>
              <a:t>α</a:t>
            </a:r>
            <a:r>
              <a:rPr lang="fr-FR" sz="1600" b="0" i="1" strike="noStrike" spc="-1" dirty="0" err="1">
                <a:solidFill>
                  <a:srgbClr val="000000"/>
                </a:solidFill>
                <a:latin typeface="Georgia"/>
                <a:ea typeface="DejaVu Sans"/>
              </a:rPr>
              <a:t>ς</a:t>
            </a:r>
            <a:r>
              <a:rPr lang="fr-FR" sz="1600" b="0" i="1" strike="noStrike" spc="-1" dirty="0">
                <a:solidFill>
                  <a:srgbClr val="000000"/>
                </a:solidFill>
                <a:latin typeface="Georgia"/>
                <a:ea typeface="DejaVu Sans"/>
              </a:rPr>
              <a:t> </a:t>
            </a:r>
            <a:r>
              <a:rPr lang="fr-FR" sz="1600" b="0" i="1" strike="noStrike" spc="-1" dirty="0" err="1">
                <a:solidFill>
                  <a:srgbClr val="000000"/>
                </a:solidFill>
                <a:latin typeface="Georgia"/>
                <a:ea typeface="DejaVu Sans"/>
              </a:rPr>
              <a:t>χάρ</a:t>
            </a:r>
            <a:r>
              <a:rPr lang="fr-FR" sz="1600" b="0" i="1" strike="noStrike" spc="-1" dirty="0">
                <a:solidFill>
                  <a:srgbClr val="000000"/>
                </a:solidFill>
                <a:latin typeface="Georgia"/>
                <a:ea typeface="DejaVu Sans"/>
              </a:rPr>
              <a:t>α</a:t>
            </a:r>
            <a:r>
              <a:rPr lang="fr-FR" sz="1600" b="0" i="1" strike="noStrike" spc="-1" dirty="0" err="1">
                <a:solidFill>
                  <a:srgbClr val="000000"/>
                </a:solidFill>
                <a:latin typeface="Georgia"/>
                <a:ea typeface="DejaVu Sans"/>
              </a:rPr>
              <a:t>ξης</a:t>
            </a:r>
            <a:r>
              <a:rPr lang="fr-FR" sz="1600" b="0" i="1" strike="noStrike" spc="-1" dirty="0">
                <a:solidFill>
                  <a:srgbClr val="000000"/>
                </a:solidFill>
                <a:latin typeface="Georgia"/>
                <a:ea typeface="DejaVu Sans"/>
              </a:rPr>
              <a:t> π</a:t>
            </a:r>
            <a:r>
              <a:rPr lang="fr-FR" sz="1600" b="0" i="1" strike="noStrike" spc="-1" dirty="0" err="1">
                <a:solidFill>
                  <a:srgbClr val="000000"/>
                </a:solidFill>
                <a:latin typeface="Georgia"/>
                <a:ea typeface="DejaVu Sans"/>
              </a:rPr>
              <a:t>ολιτικής</a:t>
            </a:r>
            <a:r>
              <a:rPr lang="fr-FR" sz="1600" b="0" i="1" strike="noStrike" spc="-1" dirty="0">
                <a:solidFill>
                  <a:srgbClr val="000000"/>
                </a:solidFill>
                <a:latin typeface="Georgia"/>
                <a:ea typeface="DejaVu Sans"/>
              </a:rPr>
              <a:t> απ</a:t>
            </a:r>
            <a:r>
              <a:rPr lang="fr-FR" sz="1600" b="0" i="1" strike="noStrike" spc="-1" dirty="0" err="1">
                <a:solidFill>
                  <a:srgbClr val="000000"/>
                </a:solidFill>
                <a:latin typeface="Georgia"/>
                <a:ea typeface="DejaVu Sans"/>
              </a:rPr>
              <a:t>ό</a:t>
            </a:r>
            <a:r>
              <a:rPr lang="fr-FR" sz="1600" b="0" i="1" strike="noStrike" spc="-1" dirty="0">
                <a:solidFill>
                  <a:srgbClr val="000000"/>
                </a:solidFill>
                <a:latin typeface="Georgia"/>
                <a:ea typeface="DejaVu Sans"/>
              </a:rPr>
              <a:t> </a:t>
            </a:r>
            <a:r>
              <a:rPr lang="fr-FR" sz="1600" b="0" i="1" strike="noStrike" spc="-1" dirty="0" err="1">
                <a:solidFill>
                  <a:srgbClr val="000000"/>
                </a:solidFill>
                <a:latin typeface="Georgia"/>
                <a:ea typeface="DejaVu Sans"/>
              </a:rPr>
              <a:t>το</a:t>
            </a:r>
            <a:r>
              <a:rPr lang="fr-FR" sz="1600" b="0" i="1" strike="noStrike" spc="-1" dirty="0">
                <a:solidFill>
                  <a:srgbClr val="000000"/>
                </a:solidFill>
                <a:latin typeface="Georgia"/>
                <a:ea typeface="DejaVu Sans"/>
              </a:rPr>
              <a:t> </a:t>
            </a:r>
            <a:r>
              <a:rPr lang="fr-FR" sz="1600" b="1" i="1" strike="noStrike" spc="-1" dirty="0" err="1">
                <a:solidFill>
                  <a:srgbClr val="000000"/>
                </a:solidFill>
                <a:latin typeface="Georgia"/>
                <a:ea typeface="DejaVu Sans"/>
              </a:rPr>
              <a:t>think</a:t>
            </a:r>
            <a:r>
              <a:rPr lang="fr-FR" sz="1600" b="1" i="1" strike="noStrike" spc="-1" dirty="0">
                <a:solidFill>
                  <a:srgbClr val="000000"/>
                </a:solidFill>
                <a:latin typeface="Georgia"/>
                <a:ea typeface="DejaVu Sans"/>
              </a:rPr>
              <a:t> tank </a:t>
            </a:r>
            <a:r>
              <a:rPr lang="fr-FR" sz="1600" b="1" i="1" strike="noStrike" spc="-1" dirty="0" err="1">
                <a:solidFill>
                  <a:srgbClr val="000000"/>
                </a:solidFill>
                <a:latin typeface="Georgia"/>
                <a:ea typeface="DejaVu Sans"/>
              </a:rPr>
              <a:t>European</a:t>
            </a:r>
            <a:r>
              <a:rPr lang="fr-FR" sz="1600" b="1" i="1" strike="noStrike" spc="-1" dirty="0">
                <a:solidFill>
                  <a:srgbClr val="000000"/>
                </a:solidFill>
                <a:latin typeface="Georgia"/>
                <a:ea typeface="DejaVu Sans"/>
              </a:rPr>
              <a:t> </a:t>
            </a:r>
            <a:r>
              <a:rPr lang="fr-FR" sz="1600" b="1" i="1" strike="noStrike" spc="-1" dirty="0" err="1">
                <a:solidFill>
                  <a:srgbClr val="000000"/>
                </a:solidFill>
                <a:latin typeface="Georgia"/>
                <a:ea typeface="DejaVu Sans"/>
              </a:rPr>
              <a:t>Risk</a:t>
            </a:r>
            <a:r>
              <a:rPr lang="fr-FR" sz="1600" b="1" i="1" strike="noStrike" spc="-1" dirty="0">
                <a:solidFill>
                  <a:srgbClr val="000000"/>
                </a:solidFill>
                <a:latin typeface="Georgia"/>
                <a:ea typeface="DejaVu Sans"/>
              </a:rPr>
              <a:t> Forum (ERF π</a:t>
            </a:r>
            <a:r>
              <a:rPr lang="fr-FR" sz="1600" b="1" i="1" strike="noStrike" spc="-1" dirty="0" err="1">
                <a:solidFill>
                  <a:srgbClr val="000000"/>
                </a:solidFill>
                <a:latin typeface="Georgia"/>
                <a:ea typeface="DejaVu Sans"/>
              </a:rPr>
              <a:t>ου</a:t>
            </a:r>
            <a:r>
              <a:rPr lang="fr-FR" sz="1600" b="1" i="1" strike="noStrike" spc="-1" dirty="0">
                <a:solidFill>
                  <a:srgbClr val="000000"/>
                </a:solidFill>
                <a:latin typeface="Georgia"/>
                <a:ea typeface="DejaVu Sans"/>
              </a:rPr>
              <a:t> </a:t>
            </a:r>
            <a:r>
              <a:rPr lang="fr-FR" sz="1600" b="1" i="1" strike="noStrike" spc="-1" dirty="0" err="1">
                <a:solidFill>
                  <a:srgbClr val="000000"/>
                </a:solidFill>
                <a:latin typeface="Georgia"/>
                <a:ea typeface="DejaVu Sans"/>
              </a:rPr>
              <a:t>εκ</a:t>
            </a:r>
            <a:r>
              <a:rPr lang="fr-FR" sz="1600" b="1" i="1" strike="noStrike" spc="-1" dirty="0">
                <a:solidFill>
                  <a:srgbClr val="000000"/>
                </a:solidFill>
                <a:latin typeface="Georgia"/>
                <a:ea typeface="DejaVu Sans"/>
              </a:rPr>
              <a:t>π</a:t>
            </a:r>
            <a:r>
              <a:rPr lang="fr-FR" sz="1600" b="1" i="1" strike="noStrike" spc="-1" dirty="0" err="1">
                <a:solidFill>
                  <a:srgbClr val="000000"/>
                </a:solidFill>
                <a:latin typeface="Georgia"/>
                <a:ea typeface="DejaVu Sans"/>
              </a:rPr>
              <a:t>ροσω</a:t>
            </a:r>
            <a:r>
              <a:rPr lang="fr-FR" sz="1600" b="1" i="1" strike="noStrike" spc="-1" dirty="0">
                <a:solidFill>
                  <a:srgbClr val="000000"/>
                </a:solidFill>
                <a:latin typeface="Georgia"/>
                <a:ea typeface="DejaVu Sans"/>
              </a:rPr>
              <a:t>π</a:t>
            </a:r>
            <a:r>
              <a:rPr lang="fr-FR" sz="1600" b="1" i="1" strike="noStrike" spc="-1" dirty="0" err="1">
                <a:solidFill>
                  <a:srgbClr val="000000"/>
                </a:solidFill>
                <a:latin typeface="Georgia"/>
                <a:ea typeface="DejaVu Sans"/>
              </a:rPr>
              <a:t>εί</a:t>
            </a:r>
            <a:r>
              <a:rPr lang="fr-FR" sz="1600" b="1" i="1" strike="noStrike" spc="-1" dirty="0">
                <a:solidFill>
                  <a:srgbClr val="000000"/>
                </a:solidFill>
                <a:latin typeface="Georgia"/>
                <a:ea typeface="DejaVu Sans"/>
              </a:rPr>
              <a:t> </a:t>
            </a:r>
            <a:r>
              <a:rPr lang="fr-FR" sz="1600" b="1" i="1" strike="noStrike" spc="-1" dirty="0" err="1">
                <a:solidFill>
                  <a:srgbClr val="000000"/>
                </a:solidFill>
                <a:latin typeface="Georgia"/>
                <a:ea typeface="DejaVu Sans"/>
              </a:rPr>
              <a:t>τις</a:t>
            </a:r>
            <a:r>
              <a:rPr lang="fr-FR" sz="1600" b="1" i="1" strike="noStrike" spc="-1" dirty="0">
                <a:solidFill>
                  <a:srgbClr val="000000"/>
                </a:solidFill>
                <a:latin typeface="Georgia"/>
                <a:ea typeface="DejaVu Sans"/>
              </a:rPr>
              <a:t> </a:t>
            </a:r>
            <a:r>
              <a:rPr lang="fr-FR" sz="1600" b="1" i="1" strike="noStrike" spc="-1" dirty="0" err="1">
                <a:solidFill>
                  <a:srgbClr val="000000"/>
                </a:solidFill>
                <a:latin typeface="Georgia"/>
                <a:ea typeface="DejaVu Sans"/>
              </a:rPr>
              <a:t>risky</a:t>
            </a:r>
            <a:r>
              <a:rPr lang="fr-FR" sz="1600" b="1" i="1" strike="noStrike" spc="-1" dirty="0">
                <a:solidFill>
                  <a:srgbClr val="000000"/>
                </a:solidFill>
                <a:latin typeface="Georgia"/>
                <a:ea typeface="DejaVu Sans"/>
              </a:rPr>
              <a:t> industries</a:t>
            </a:r>
            <a:r>
              <a:rPr lang="fr-FR" sz="1600" b="0" i="1" strike="noStrike" spc="-1" dirty="0">
                <a:solidFill>
                  <a:srgbClr val="000000"/>
                </a:solidFill>
                <a:latin typeface="Georgia"/>
                <a:ea typeface="DejaVu Sans"/>
              </a:rPr>
              <a:t>), </a:t>
            </a:r>
            <a:r>
              <a:rPr lang="fr-FR" sz="1600" b="0" i="1" strike="noStrike" spc="-1" dirty="0" err="1">
                <a:solidFill>
                  <a:srgbClr val="000000"/>
                </a:solidFill>
                <a:latin typeface="Georgia"/>
                <a:ea typeface="DejaVu Sans"/>
              </a:rPr>
              <a:t>το</a:t>
            </a:r>
            <a:r>
              <a:rPr lang="fr-FR" sz="1600" b="0" i="1" strike="noStrike" spc="-1" dirty="0">
                <a:solidFill>
                  <a:srgbClr val="000000"/>
                </a:solidFill>
                <a:latin typeface="Georgia"/>
                <a:ea typeface="DejaVu Sans"/>
              </a:rPr>
              <a:t> </a:t>
            </a:r>
            <a:r>
              <a:rPr lang="fr-FR" sz="1600" b="0" i="1" strike="noStrike" spc="-1" dirty="0" err="1">
                <a:solidFill>
                  <a:srgbClr val="000000"/>
                </a:solidFill>
                <a:latin typeface="Georgia"/>
                <a:ea typeface="DejaVu Sans"/>
              </a:rPr>
              <a:t>ο</a:t>
            </a:r>
            <a:r>
              <a:rPr lang="fr-FR" sz="1600" b="0" i="1" strike="noStrike" spc="-1" dirty="0">
                <a:solidFill>
                  <a:srgbClr val="000000"/>
                </a:solidFill>
                <a:latin typeface="Georgia"/>
                <a:ea typeface="DejaVu Sans"/>
              </a:rPr>
              <a:t>π</a:t>
            </a:r>
            <a:r>
              <a:rPr lang="fr-FR" sz="1600" b="0" i="1" strike="noStrike" spc="-1" dirty="0" err="1">
                <a:solidFill>
                  <a:srgbClr val="000000"/>
                </a:solidFill>
                <a:latin typeface="Georgia"/>
                <a:ea typeface="DejaVu Sans"/>
              </a:rPr>
              <a:t>οίο</a:t>
            </a:r>
            <a:r>
              <a:rPr lang="fr-FR" sz="1600" b="0" i="1" strike="noStrike" spc="-1" dirty="0">
                <a:solidFill>
                  <a:srgbClr val="000000"/>
                </a:solidFill>
                <a:latin typeface="Georgia"/>
                <a:ea typeface="DejaVu Sans"/>
              </a:rPr>
              <a:t> </a:t>
            </a:r>
            <a:r>
              <a:rPr lang="fr-FR" sz="1600" b="0" i="1" strike="noStrike" spc="-1" dirty="0" err="1">
                <a:solidFill>
                  <a:srgbClr val="000000"/>
                </a:solidFill>
                <a:latin typeface="Georgia"/>
                <a:ea typeface="DejaVu Sans"/>
              </a:rPr>
              <a:t>μελέτησε</a:t>
            </a:r>
            <a:r>
              <a:rPr lang="fr-FR" sz="1600" b="0" i="1" strike="noStrike" spc="-1" dirty="0">
                <a:solidFill>
                  <a:srgbClr val="000000"/>
                </a:solidFill>
                <a:latin typeface="Georgia"/>
                <a:ea typeface="DejaVu Sans"/>
              </a:rPr>
              <a:t> </a:t>
            </a:r>
            <a:r>
              <a:rPr lang="fr-FR" sz="1600" b="0" i="1" strike="noStrike" spc="-1" dirty="0" err="1">
                <a:solidFill>
                  <a:srgbClr val="000000"/>
                </a:solidFill>
                <a:latin typeface="Georgia"/>
                <a:ea typeface="DejaVu Sans"/>
              </a:rPr>
              <a:t>συγκεκριμέν</a:t>
            </a:r>
            <a:r>
              <a:rPr lang="fr-FR" sz="1600" b="0" i="1" strike="noStrike" spc="-1" dirty="0">
                <a:solidFill>
                  <a:srgbClr val="000000"/>
                </a:solidFill>
                <a:latin typeface="Georgia"/>
                <a:ea typeface="DejaVu Sans"/>
              </a:rPr>
              <a:t>α π</a:t>
            </a:r>
            <a:r>
              <a:rPr lang="fr-FR" sz="1600" b="0" i="1" strike="noStrike" spc="-1" dirty="0" err="1">
                <a:solidFill>
                  <a:srgbClr val="000000"/>
                </a:solidFill>
                <a:latin typeface="Georgia"/>
                <a:ea typeface="DejaVu Sans"/>
              </a:rPr>
              <a:t>ώς</a:t>
            </a:r>
            <a:r>
              <a:rPr lang="fr-FR" sz="1600" b="0" i="1" strike="noStrike" spc="-1" dirty="0">
                <a:solidFill>
                  <a:srgbClr val="000000"/>
                </a:solidFill>
                <a:latin typeface="Georgia"/>
                <a:ea typeface="DejaVu Sans"/>
              </a:rPr>
              <a:t> ‘</a:t>
            </a:r>
            <a:r>
              <a:rPr lang="fr-FR" sz="1600" b="0" i="1" strike="noStrike" spc="-1" dirty="0" err="1">
                <a:solidFill>
                  <a:srgbClr val="000000"/>
                </a:solidFill>
                <a:latin typeface="Georgia"/>
                <a:ea typeface="DejaVu Sans"/>
              </a:rPr>
              <a:t>όλη</a:t>
            </a:r>
            <a:r>
              <a:rPr lang="fr-FR" sz="1600" b="0" i="1" strike="noStrike" spc="-1" dirty="0">
                <a:solidFill>
                  <a:srgbClr val="000000"/>
                </a:solidFill>
                <a:latin typeface="Georgia"/>
                <a:ea typeface="DejaVu Sans"/>
              </a:rPr>
              <a:t> </a:t>
            </a:r>
            <a:r>
              <a:rPr lang="fr-FR" sz="1600" b="0" i="1" strike="noStrike" spc="-1" dirty="0" err="1">
                <a:solidFill>
                  <a:srgbClr val="000000"/>
                </a:solidFill>
                <a:latin typeface="Georgia"/>
                <a:ea typeface="DejaVu Sans"/>
              </a:rPr>
              <a:t>η</a:t>
            </a:r>
            <a:r>
              <a:rPr lang="fr-FR" sz="1600" b="0" i="1" strike="noStrike" spc="-1" dirty="0">
                <a:solidFill>
                  <a:srgbClr val="000000"/>
                </a:solidFill>
                <a:latin typeface="Georgia"/>
                <a:ea typeface="DejaVu Sans"/>
              </a:rPr>
              <a:t> </a:t>
            </a:r>
            <a:r>
              <a:rPr lang="fr-FR" sz="1600" b="0" i="1" strike="noStrike" spc="-1" dirty="0" err="1">
                <a:solidFill>
                  <a:srgbClr val="000000"/>
                </a:solidFill>
                <a:latin typeface="Georgia"/>
                <a:ea typeface="DejaVu Sans"/>
              </a:rPr>
              <a:t>νέ</a:t>
            </a:r>
            <a:r>
              <a:rPr lang="fr-FR" sz="1600" b="0" i="1" strike="noStrike" spc="-1" dirty="0">
                <a:solidFill>
                  <a:srgbClr val="000000"/>
                </a:solidFill>
                <a:latin typeface="Georgia"/>
                <a:ea typeface="DejaVu Sans"/>
              </a:rPr>
              <a:t>α </a:t>
            </a:r>
            <a:r>
              <a:rPr lang="fr-FR" sz="1600" b="0" i="1" strike="noStrike" spc="-1" dirty="0" err="1">
                <a:solidFill>
                  <a:srgbClr val="000000"/>
                </a:solidFill>
                <a:latin typeface="Georgia"/>
                <a:ea typeface="DejaVu Sans"/>
              </a:rPr>
              <a:t>ευρω</a:t>
            </a:r>
            <a:r>
              <a:rPr lang="fr-FR" sz="1600" b="0" i="1" strike="noStrike" spc="-1" dirty="0">
                <a:solidFill>
                  <a:srgbClr val="000000"/>
                </a:solidFill>
                <a:latin typeface="Georgia"/>
                <a:ea typeface="DejaVu Sans"/>
              </a:rPr>
              <a:t>πα</a:t>
            </a:r>
            <a:r>
              <a:rPr lang="fr-FR" sz="1600" b="0" i="1" strike="noStrike" spc="-1" dirty="0" err="1">
                <a:solidFill>
                  <a:srgbClr val="000000"/>
                </a:solidFill>
                <a:latin typeface="Georgia"/>
                <a:ea typeface="DejaVu Sans"/>
              </a:rPr>
              <a:t>ϊκή</a:t>
            </a:r>
            <a:r>
              <a:rPr lang="fr-FR" sz="1600" b="0" i="1" strike="noStrike" spc="-1" dirty="0">
                <a:solidFill>
                  <a:srgbClr val="000000"/>
                </a:solidFill>
                <a:latin typeface="Georgia"/>
                <a:ea typeface="DejaVu Sans"/>
              </a:rPr>
              <a:t> </a:t>
            </a:r>
            <a:r>
              <a:rPr lang="fr-FR" sz="1600" b="0" i="1" strike="noStrike" spc="-1" dirty="0" err="1">
                <a:solidFill>
                  <a:srgbClr val="000000"/>
                </a:solidFill>
                <a:latin typeface="Georgia"/>
                <a:ea typeface="DejaVu Sans"/>
              </a:rPr>
              <a:t>νομοθεσί</a:t>
            </a:r>
            <a:r>
              <a:rPr lang="fr-FR" sz="1600" b="0" i="1" strike="noStrike" spc="-1" dirty="0">
                <a:solidFill>
                  <a:srgbClr val="000000"/>
                </a:solidFill>
                <a:latin typeface="Georgia"/>
                <a:ea typeface="DejaVu Sans"/>
              </a:rPr>
              <a:t>α π</a:t>
            </a:r>
            <a:r>
              <a:rPr lang="fr-FR" sz="1600" b="0" i="1" strike="noStrike" spc="-1" dirty="0" err="1">
                <a:solidFill>
                  <a:srgbClr val="000000"/>
                </a:solidFill>
                <a:latin typeface="Georgia"/>
                <a:ea typeface="DejaVu Sans"/>
              </a:rPr>
              <a:t>ρέ</a:t>
            </a:r>
            <a:r>
              <a:rPr lang="fr-FR" sz="1600" b="0" i="1" strike="noStrike" spc="-1" dirty="0">
                <a:solidFill>
                  <a:srgbClr val="000000"/>
                </a:solidFill>
                <a:latin typeface="Georgia"/>
                <a:ea typeface="DejaVu Sans"/>
              </a:rPr>
              <a:t>π</a:t>
            </a:r>
            <a:r>
              <a:rPr lang="fr-FR" sz="1600" b="0" i="1" strike="noStrike" spc="-1" dirty="0" err="1">
                <a:solidFill>
                  <a:srgbClr val="000000"/>
                </a:solidFill>
                <a:latin typeface="Georgia"/>
                <a:ea typeface="DejaVu Sans"/>
              </a:rPr>
              <a:t>ει</a:t>
            </a:r>
            <a:r>
              <a:rPr lang="fr-FR" sz="1600" b="0" i="1" strike="noStrike" spc="-1" dirty="0">
                <a:solidFill>
                  <a:srgbClr val="000000"/>
                </a:solidFill>
                <a:latin typeface="Georgia"/>
                <a:ea typeface="DejaVu Sans"/>
              </a:rPr>
              <a:t> </a:t>
            </a:r>
            <a:r>
              <a:rPr lang="fr-FR" sz="1600" b="0" i="1" strike="noStrike" spc="-1" dirty="0" err="1">
                <a:solidFill>
                  <a:srgbClr val="000000"/>
                </a:solidFill>
                <a:latin typeface="Georgia"/>
                <a:ea typeface="DejaVu Sans"/>
              </a:rPr>
              <a:t>ν</a:t>
            </a:r>
            <a:r>
              <a:rPr lang="fr-FR" sz="1600" b="0" i="1" strike="noStrike" spc="-1" dirty="0">
                <a:solidFill>
                  <a:srgbClr val="000000"/>
                </a:solidFill>
                <a:latin typeface="Georgia"/>
                <a:ea typeface="DejaVu Sans"/>
              </a:rPr>
              <a:t>α α</a:t>
            </a:r>
            <a:r>
              <a:rPr lang="fr-FR" sz="1600" b="0" i="1" strike="noStrike" spc="-1" dirty="0" err="1">
                <a:solidFill>
                  <a:srgbClr val="000000"/>
                </a:solidFill>
                <a:latin typeface="Georgia"/>
                <a:ea typeface="DejaVu Sans"/>
              </a:rPr>
              <a:t>ξιολογηθεί</a:t>
            </a:r>
            <a:r>
              <a:rPr lang="fr-FR" sz="1600" b="0" i="1" strike="noStrike" spc="-1" dirty="0">
                <a:solidFill>
                  <a:srgbClr val="000000"/>
                </a:solidFill>
                <a:latin typeface="Georgia"/>
                <a:ea typeface="DejaVu Sans"/>
              </a:rPr>
              <a:t> </a:t>
            </a:r>
            <a:r>
              <a:rPr lang="fr-FR" sz="1600" b="0" i="1" strike="noStrike" spc="-1" dirty="0" err="1">
                <a:solidFill>
                  <a:srgbClr val="000000"/>
                </a:solidFill>
                <a:latin typeface="Georgia"/>
                <a:ea typeface="DejaVu Sans"/>
              </a:rPr>
              <a:t>ως</a:t>
            </a:r>
            <a:r>
              <a:rPr lang="fr-FR" sz="1600" b="0" i="1" strike="noStrike" spc="-1" dirty="0">
                <a:solidFill>
                  <a:srgbClr val="000000"/>
                </a:solidFill>
                <a:latin typeface="Georgia"/>
                <a:ea typeface="DejaVu Sans"/>
              </a:rPr>
              <a:t> π</a:t>
            </a:r>
            <a:r>
              <a:rPr lang="fr-FR" sz="1600" b="0" i="1" strike="noStrike" spc="-1" dirty="0" err="1">
                <a:solidFill>
                  <a:srgbClr val="000000"/>
                </a:solidFill>
                <a:latin typeface="Georgia"/>
                <a:ea typeface="DejaVu Sans"/>
              </a:rPr>
              <a:t>ρος</a:t>
            </a:r>
            <a:r>
              <a:rPr lang="fr-FR" sz="1600" b="0" i="1" strike="noStrike" spc="-1" dirty="0">
                <a:solidFill>
                  <a:srgbClr val="000000"/>
                </a:solidFill>
                <a:latin typeface="Georgia"/>
                <a:ea typeface="DejaVu Sans"/>
              </a:rPr>
              <a:t> </a:t>
            </a:r>
            <a:r>
              <a:rPr lang="fr-FR" sz="1600" b="0" i="1" strike="noStrike" spc="-1" dirty="0" err="1">
                <a:solidFill>
                  <a:srgbClr val="000000"/>
                </a:solidFill>
                <a:latin typeface="Georgia"/>
                <a:ea typeface="DejaVu Sans"/>
              </a:rPr>
              <a:t>τον</a:t>
            </a:r>
            <a:r>
              <a:rPr lang="fr-FR" sz="1600" b="0" i="1" strike="noStrike" spc="-1" dirty="0">
                <a:solidFill>
                  <a:srgbClr val="000000"/>
                </a:solidFill>
                <a:latin typeface="Georgia"/>
                <a:ea typeface="DejaVu Sans"/>
              </a:rPr>
              <a:t> α</a:t>
            </a:r>
            <a:r>
              <a:rPr lang="fr-FR" sz="1600" b="0" i="1" strike="noStrike" spc="-1" dirty="0" err="1">
                <a:solidFill>
                  <a:srgbClr val="000000"/>
                </a:solidFill>
                <a:latin typeface="Georgia"/>
                <a:ea typeface="DejaVu Sans"/>
              </a:rPr>
              <a:t>ντίκτυ</a:t>
            </a:r>
            <a:r>
              <a:rPr lang="fr-FR" sz="1600" b="0" i="1" strike="noStrike" spc="-1" dirty="0">
                <a:solidFill>
                  <a:srgbClr val="000000"/>
                </a:solidFill>
                <a:latin typeface="Georgia"/>
                <a:ea typeface="DejaVu Sans"/>
              </a:rPr>
              <a:t>π</a:t>
            </a:r>
            <a:r>
              <a:rPr lang="fr-FR" sz="1600" b="0" i="1" strike="noStrike" spc="-1" dirty="0" err="1">
                <a:solidFill>
                  <a:srgbClr val="000000"/>
                </a:solidFill>
                <a:latin typeface="Georgia"/>
                <a:ea typeface="DejaVu Sans"/>
              </a:rPr>
              <a:t>ό</a:t>
            </a:r>
            <a:r>
              <a:rPr lang="fr-FR" sz="1600" b="0" i="1" strike="noStrike" spc="-1" dirty="0">
                <a:solidFill>
                  <a:srgbClr val="000000"/>
                </a:solidFill>
                <a:latin typeface="Georgia"/>
                <a:ea typeface="DejaVu Sans"/>
              </a:rPr>
              <a:t> </a:t>
            </a:r>
            <a:r>
              <a:rPr lang="fr-FR" sz="1600" b="0" i="1" strike="noStrike" spc="-1" dirty="0" err="1">
                <a:solidFill>
                  <a:srgbClr val="000000"/>
                </a:solidFill>
                <a:latin typeface="Georgia"/>
                <a:ea typeface="DejaVu Sans"/>
              </a:rPr>
              <a:t>της</a:t>
            </a:r>
            <a:r>
              <a:rPr lang="fr-FR" sz="1600" b="0" i="1" strike="noStrike" spc="-1" dirty="0">
                <a:solidFill>
                  <a:srgbClr val="000000"/>
                </a:solidFill>
                <a:latin typeface="Georgia"/>
                <a:ea typeface="DejaVu Sans"/>
              </a:rPr>
              <a:t> </a:t>
            </a:r>
            <a:r>
              <a:rPr lang="fr-FR" sz="1600" b="0" i="1" strike="noStrike" spc="-1" dirty="0" err="1">
                <a:solidFill>
                  <a:srgbClr val="000000"/>
                </a:solidFill>
                <a:latin typeface="Georgia"/>
                <a:ea typeface="DejaVu Sans"/>
              </a:rPr>
              <a:t>σχετικά</a:t>
            </a:r>
            <a:r>
              <a:rPr lang="fr-FR" sz="1600" b="0" i="1" strike="noStrike" spc="-1" dirty="0">
                <a:solidFill>
                  <a:srgbClr val="000000"/>
                </a:solidFill>
                <a:latin typeface="Georgia"/>
                <a:ea typeface="DejaVu Sans"/>
              </a:rPr>
              <a:t> </a:t>
            </a:r>
            <a:r>
              <a:rPr lang="fr-FR" sz="1600" b="0" i="1" strike="noStrike" spc="-1" dirty="0" err="1">
                <a:solidFill>
                  <a:srgbClr val="000000"/>
                </a:solidFill>
                <a:latin typeface="Georgia"/>
                <a:ea typeface="DejaVu Sans"/>
              </a:rPr>
              <a:t>με</a:t>
            </a:r>
            <a:r>
              <a:rPr lang="fr-FR" sz="1600" b="0" i="1" strike="noStrike" spc="-1" dirty="0">
                <a:solidFill>
                  <a:srgbClr val="000000"/>
                </a:solidFill>
                <a:latin typeface="Georgia"/>
                <a:ea typeface="DejaVu Sans"/>
              </a:rPr>
              <a:t> </a:t>
            </a:r>
            <a:r>
              <a:rPr lang="fr-FR" sz="1600" b="0" i="1" strike="noStrike" spc="-1" dirty="0" err="1">
                <a:solidFill>
                  <a:srgbClr val="000000"/>
                </a:solidFill>
                <a:latin typeface="Georgia"/>
                <a:ea typeface="DejaVu Sans"/>
              </a:rPr>
              <a:t>την</a:t>
            </a:r>
            <a:r>
              <a:rPr lang="fr-FR" sz="1600" b="0" i="1" strike="noStrike" spc="-1" dirty="0">
                <a:solidFill>
                  <a:srgbClr val="000000"/>
                </a:solidFill>
                <a:latin typeface="Georgia"/>
                <a:ea typeface="DejaVu Sans"/>
              </a:rPr>
              <a:t> </a:t>
            </a:r>
            <a:r>
              <a:rPr lang="fr-FR" sz="1600" b="0" i="1" strike="noStrike" spc="-1" dirty="0" err="1">
                <a:solidFill>
                  <a:srgbClr val="000000"/>
                </a:solidFill>
                <a:latin typeface="Georgia"/>
                <a:ea typeface="DejaVu Sans"/>
              </a:rPr>
              <a:t>έρευν</a:t>
            </a:r>
            <a:r>
              <a:rPr lang="fr-FR" sz="1600" b="0" i="1" strike="noStrike" spc="-1" dirty="0">
                <a:solidFill>
                  <a:srgbClr val="000000"/>
                </a:solidFill>
                <a:latin typeface="Georgia"/>
                <a:ea typeface="DejaVu Sans"/>
              </a:rPr>
              <a:t>α </a:t>
            </a:r>
            <a:r>
              <a:rPr lang="fr-FR" sz="1600" b="0" i="1" strike="noStrike" spc="-1" dirty="0" err="1">
                <a:solidFill>
                  <a:srgbClr val="000000"/>
                </a:solidFill>
                <a:latin typeface="Georgia"/>
                <a:ea typeface="DejaVu Sans"/>
              </a:rPr>
              <a:t>κ</a:t>
            </a:r>
            <a:r>
              <a:rPr lang="fr-FR" sz="1600" b="0" i="1" strike="noStrike" spc="-1" dirty="0">
                <a:solidFill>
                  <a:srgbClr val="000000"/>
                </a:solidFill>
                <a:latin typeface="Georgia"/>
                <a:ea typeface="DejaVu Sans"/>
              </a:rPr>
              <a:t>α</a:t>
            </a:r>
            <a:r>
              <a:rPr lang="fr-FR" sz="1600" b="0" i="1" strike="noStrike" spc="-1" dirty="0" err="1">
                <a:solidFill>
                  <a:srgbClr val="000000"/>
                </a:solidFill>
                <a:latin typeface="Georgia"/>
                <a:ea typeface="DejaVu Sans"/>
              </a:rPr>
              <a:t>ι</a:t>
            </a:r>
            <a:r>
              <a:rPr lang="fr-FR" sz="1600" b="0" i="1" strike="noStrike" spc="-1" dirty="0">
                <a:solidFill>
                  <a:srgbClr val="000000"/>
                </a:solidFill>
                <a:latin typeface="Georgia"/>
                <a:ea typeface="DejaVu Sans"/>
              </a:rPr>
              <a:t> </a:t>
            </a:r>
            <a:r>
              <a:rPr lang="fr-FR" sz="1600" b="0" i="1" strike="noStrike" spc="-1" dirty="0" err="1">
                <a:solidFill>
                  <a:srgbClr val="000000"/>
                </a:solidFill>
                <a:latin typeface="Georgia"/>
                <a:ea typeface="DejaVu Sans"/>
              </a:rPr>
              <a:t>την</a:t>
            </a:r>
            <a:r>
              <a:rPr lang="fr-FR" sz="1600" b="0" i="1" strike="noStrike" spc="-1" dirty="0">
                <a:solidFill>
                  <a:srgbClr val="000000"/>
                </a:solidFill>
                <a:latin typeface="Georgia"/>
                <a:ea typeface="DejaVu Sans"/>
              </a:rPr>
              <a:t> </a:t>
            </a:r>
            <a:r>
              <a:rPr lang="fr-FR" sz="1600" b="0" i="1" strike="noStrike" spc="-1" dirty="0" err="1">
                <a:solidFill>
                  <a:srgbClr val="000000"/>
                </a:solidFill>
                <a:latin typeface="Georgia"/>
                <a:ea typeface="DejaVu Sans"/>
              </a:rPr>
              <a:t>κ</a:t>
            </a:r>
            <a:r>
              <a:rPr lang="fr-FR" sz="1600" b="0" i="1" strike="noStrike" spc="-1" dirty="0">
                <a:solidFill>
                  <a:srgbClr val="000000"/>
                </a:solidFill>
                <a:latin typeface="Georgia"/>
                <a:ea typeface="DejaVu Sans"/>
              </a:rPr>
              <a:t>α</a:t>
            </a:r>
            <a:r>
              <a:rPr lang="fr-FR" sz="1600" b="0" i="1" strike="noStrike" spc="-1" dirty="0" err="1">
                <a:solidFill>
                  <a:srgbClr val="000000"/>
                </a:solidFill>
                <a:latin typeface="Georgia"/>
                <a:ea typeface="DejaVu Sans"/>
              </a:rPr>
              <a:t>ινοτομί</a:t>
            </a:r>
            <a:r>
              <a:rPr lang="fr-FR" sz="1600" b="0" i="1" strike="noStrike" spc="-1" dirty="0">
                <a:solidFill>
                  <a:srgbClr val="000000"/>
                </a:solidFill>
                <a:latin typeface="Georgia"/>
                <a:ea typeface="DejaVu Sans"/>
              </a:rPr>
              <a:t>α’.</a:t>
            </a:r>
            <a:br>
              <a:rPr dirty="0"/>
            </a:br>
            <a:r>
              <a:rPr lang="fr-FR" sz="1600" b="0" i="1" strike="noStrike" spc="-1" dirty="0" err="1">
                <a:solidFill>
                  <a:srgbClr val="000000"/>
                </a:solidFill>
                <a:latin typeface="Georgia"/>
                <a:ea typeface="DejaVu Sans"/>
              </a:rPr>
              <a:t>Τον</a:t>
            </a:r>
            <a:r>
              <a:rPr lang="fr-FR" sz="1600" b="0" i="1" strike="noStrike" spc="-1" dirty="0">
                <a:solidFill>
                  <a:srgbClr val="000000"/>
                </a:solidFill>
                <a:latin typeface="Georgia"/>
                <a:ea typeface="DejaVu Sans"/>
              </a:rPr>
              <a:t> </a:t>
            </a:r>
            <a:r>
              <a:rPr lang="fr-FR" sz="1600" b="0" i="1" strike="noStrike" spc="-1" dirty="0" err="1">
                <a:solidFill>
                  <a:srgbClr val="000000"/>
                </a:solidFill>
                <a:latin typeface="Georgia"/>
                <a:ea typeface="DejaVu Sans"/>
              </a:rPr>
              <a:t>Μάιο</a:t>
            </a:r>
            <a:r>
              <a:rPr lang="fr-FR" sz="1600" b="0" i="1" strike="noStrike" spc="-1" dirty="0">
                <a:solidFill>
                  <a:srgbClr val="000000"/>
                </a:solidFill>
                <a:latin typeface="Georgia"/>
                <a:ea typeface="DejaVu Sans"/>
              </a:rPr>
              <a:t> </a:t>
            </a:r>
            <a:r>
              <a:rPr lang="fr-FR" sz="1600" b="0" i="1" strike="noStrike" spc="-1" dirty="0" err="1">
                <a:solidFill>
                  <a:srgbClr val="000000"/>
                </a:solidFill>
                <a:latin typeface="Georgia"/>
                <a:ea typeface="DejaVu Sans"/>
              </a:rPr>
              <a:t>του</a:t>
            </a:r>
            <a:r>
              <a:rPr lang="fr-FR" sz="1600" b="0" i="1" strike="noStrike" spc="-1" dirty="0">
                <a:solidFill>
                  <a:srgbClr val="000000"/>
                </a:solidFill>
                <a:latin typeface="Georgia"/>
                <a:ea typeface="DejaVu Sans"/>
              </a:rPr>
              <a:t> 2016 </a:t>
            </a:r>
            <a:r>
              <a:rPr lang="fr-FR" sz="1600" b="0" i="1" strike="noStrike" spc="-1" dirty="0" err="1">
                <a:solidFill>
                  <a:srgbClr val="000000"/>
                </a:solidFill>
                <a:latin typeface="Georgia"/>
                <a:ea typeface="DejaVu Sans"/>
              </a:rPr>
              <a:t>το</a:t>
            </a:r>
            <a:r>
              <a:rPr lang="fr-FR" sz="1600" b="0" i="1" strike="noStrike" spc="-1" dirty="0">
                <a:solidFill>
                  <a:srgbClr val="000000"/>
                </a:solidFill>
                <a:latin typeface="Georgia"/>
                <a:ea typeface="DejaVu Sans"/>
              </a:rPr>
              <a:t> </a:t>
            </a:r>
            <a:r>
              <a:rPr lang="fr-FR" sz="1600" b="0" i="1" strike="noStrike" spc="-1" dirty="0" err="1">
                <a:solidFill>
                  <a:srgbClr val="000000"/>
                </a:solidFill>
                <a:latin typeface="Georgia"/>
                <a:ea typeface="DejaVu Sans"/>
              </a:rPr>
              <a:t>Συμ</a:t>
            </a:r>
            <a:r>
              <a:rPr lang="fr-FR" sz="1600" b="0" i="1" strike="noStrike" spc="-1" dirty="0">
                <a:solidFill>
                  <a:srgbClr val="000000"/>
                </a:solidFill>
                <a:latin typeface="Georgia"/>
                <a:ea typeface="DejaVu Sans"/>
              </a:rPr>
              <a:t>β</a:t>
            </a:r>
            <a:r>
              <a:rPr lang="fr-FR" sz="1600" b="0" i="1" strike="noStrike" spc="-1" dirty="0" err="1">
                <a:solidFill>
                  <a:srgbClr val="000000"/>
                </a:solidFill>
                <a:latin typeface="Georgia"/>
                <a:ea typeface="DejaVu Sans"/>
              </a:rPr>
              <a:t>ούλιο</a:t>
            </a:r>
            <a:r>
              <a:rPr lang="fr-FR" sz="1600" b="0" i="1" strike="noStrike" spc="-1" dirty="0">
                <a:solidFill>
                  <a:srgbClr val="000000"/>
                </a:solidFill>
                <a:latin typeface="Georgia"/>
                <a:ea typeface="DejaVu Sans"/>
              </a:rPr>
              <a:t> </a:t>
            </a:r>
            <a:r>
              <a:rPr lang="fr-FR" sz="1600" b="0" i="1" strike="noStrike" spc="-1" dirty="0" err="1">
                <a:solidFill>
                  <a:srgbClr val="000000"/>
                </a:solidFill>
                <a:latin typeface="Georgia"/>
                <a:ea typeface="DejaVu Sans"/>
              </a:rPr>
              <a:t>Αντ</a:t>
            </a:r>
            <a:r>
              <a:rPr lang="fr-FR" sz="1600" b="0" i="1" strike="noStrike" spc="-1" dirty="0">
                <a:solidFill>
                  <a:srgbClr val="000000"/>
                </a:solidFill>
                <a:latin typeface="Georgia"/>
                <a:ea typeface="DejaVu Sans"/>
              </a:rPr>
              <a:t>α</a:t>
            </a:r>
            <a:r>
              <a:rPr lang="fr-FR" sz="1600" b="0" i="1" strike="noStrike" spc="-1" dirty="0" err="1">
                <a:solidFill>
                  <a:srgbClr val="000000"/>
                </a:solidFill>
                <a:latin typeface="Georgia"/>
                <a:ea typeface="DejaVu Sans"/>
              </a:rPr>
              <a:t>γωνιστικότητ</a:t>
            </a:r>
            <a:r>
              <a:rPr lang="fr-FR" sz="1600" b="0" i="1" strike="noStrike" spc="-1" dirty="0">
                <a:solidFill>
                  <a:srgbClr val="000000"/>
                </a:solidFill>
                <a:latin typeface="Georgia"/>
                <a:ea typeface="DejaVu Sans"/>
              </a:rPr>
              <a:t>α</a:t>
            </a:r>
            <a:r>
              <a:rPr lang="fr-FR" sz="1600" b="0" i="1" strike="noStrike" spc="-1" dirty="0" err="1">
                <a:solidFill>
                  <a:srgbClr val="000000"/>
                </a:solidFill>
                <a:latin typeface="Georgia"/>
                <a:ea typeface="DejaVu Sans"/>
              </a:rPr>
              <a:t>ς</a:t>
            </a:r>
            <a:r>
              <a:rPr lang="fr-FR" sz="1600" b="0" i="1" strike="noStrike" spc="-1" dirty="0">
                <a:solidFill>
                  <a:srgbClr val="000000"/>
                </a:solidFill>
                <a:latin typeface="Georgia"/>
                <a:ea typeface="DejaVu Sans"/>
              </a:rPr>
              <a:t> </a:t>
            </a:r>
            <a:r>
              <a:rPr lang="fr-FR" sz="1600" b="0" i="1" strike="noStrike" spc="-1" dirty="0" err="1">
                <a:solidFill>
                  <a:srgbClr val="000000"/>
                </a:solidFill>
                <a:latin typeface="Georgia"/>
                <a:ea typeface="DejaVu Sans"/>
              </a:rPr>
              <a:t>της</a:t>
            </a:r>
            <a:r>
              <a:rPr lang="fr-FR" sz="1600" b="0" i="1" strike="noStrike" spc="-1" dirty="0">
                <a:solidFill>
                  <a:srgbClr val="000000"/>
                </a:solidFill>
                <a:latin typeface="Georgia"/>
                <a:ea typeface="DejaVu Sans"/>
              </a:rPr>
              <a:t> ΕΕ </a:t>
            </a:r>
            <a:r>
              <a:rPr lang="fr-FR" sz="1600" b="0" i="1" strike="noStrike" spc="-1" dirty="0" err="1">
                <a:solidFill>
                  <a:srgbClr val="000000"/>
                </a:solidFill>
                <a:latin typeface="Georgia"/>
                <a:ea typeface="DejaVu Sans"/>
              </a:rPr>
              <a:t>συμφώνησε</a:t>
            </a:r>
            <a:r>
              <a:rPr lang="fr-FR" sz="1600" b="0" i="1" strike="noStrike" spc="-1" dirty="0">
                <a:solidFill>
                  <a:srgbClr val="000000"/>
                </a:solidFill>
                <a:latin typeface="Georgia"/>
                <a:ea typeface="DejaVu Sans"/>
              </a:rPr>
              <a:t> </a:t>
            </a:r>
            <a:r>
              <a:rPr lang="fr-FR" sz="1600" b="0" i="1" strike="noStrike" spc="-1" dirty="0" err="1">
                <a:solidFill>
                  <a:srgbClr val="000000"/>
                </a:solidFill>
                <a:latin typeface="Georgia"/>
                <a:ea typeface="DejaVu Sans"/>
              </a:rPr>
              <a:t>ότι</a:t>
            </a:r>
            <a:r>
              <a:rPr lang="fr-FR" sz="1600" b="0" i="1" strike="noStrike" spc="-1" dirty="0">
                <a:solidFill>
                  <a:srgbClr val="000000"/>
                </a:solidFill>
                <a:latin typeface="Georgia"/>
                <a:ea typeface="DejaVu Sans"/>
              </a:rPr>
              <a:t> </a:t>
            </a:r>
            <a:r>
              <a:rPr lang="fr-FR" sz="1600" b="0" i="1" strike="noStrike" spc="-1" dirty="0" err="1">
                <a:solidFill>
                  <a:srgbClr val="000000"/>
                </a:solidFill>
                <a:latin typeface="Georgia"/>
                <a:ea typeface="DejaVu Sans"/>
              </a:rPr>
              <a:t>η</a:t>
            </a:r>
            <a:r>
              <a:rPr lang="fr-FR" sz="1600" b="0" i="1" strike="noStrike" spc="-1" dirty="0">
                <a:solidFill>
                  <a:srgbClr val="000000"/>
                </a:solidFill>
                <a:latin typeface="Georgia"/>
                <a:ea typeface="DejaVu Sans"/>
              </a:rPr>
              <a:t> «α</a:t>
            </a:r>
            <a:r>
              <a:rPr lang="fr-FR" sz="1600" b="0" i="1" strike="noStrike" spc="-1" dirty="0" err="1">
                <a:solidFill>
                  <a:srgbClr val="000000"/>
                </a:solidFill>
                <a:latin typeface="Georgia"/>
                <a:ea typeface="DejaVu Sans"/>
              </a:rPr>
              <a:t>ρχή</a:t>
            </a:r>
            <a:r>
              <a:rPr lang="fr-FR" sz="1600" b="0" i="1" strike="noStrike" spc="-1" dirty="0">
                <a:solidFill>
                  <a:srgbClr val="000000"/>
                </a:solidFill>
                <a:latin typeface="Georgia"/>
                <a:ea typeface="DejaVu Sans"/>
              </a:rPr>
              <a:t> </a:t>
            </a:r>
            <a:r>
              <a:rPr lang="fr-FR" sz="1600" b="0" i="1" strike="noStrike" spc="-1" dirty="0" err="1">
                <a:solidFill>
                  <a:srgbClr val="000000"/>
                </a:solidFill>
                <a:latin typeface="Georgia"/>
                <a:ea typeface="DejaVu Sans"/>
              </a:rPr>
              <a:t>της</a:t>
            </a:r>
            <a:r>
              <a:rPr lang="fr-FR" sz="1600" b="0" i="1" strike="noStrike" spc="-1" dirty="0">
                <a:solidFill>
                  <a:srgbClr val="000000"/>
                </a:solidFill>
                <a:latin typeface="Georgia"/>
                <a:ea typeface="DejaVu Sans"/>
              </a:rPr>
              <a:t> </a:t>
            </a:r>
            <a:r>
              <a:rPr lang="fr-FR" sz="1600" b="0" i="1" strike="noStrike" spc="-1" dirty="0" err="1">
                <a:solidFill>
                  <a:srgbClr val="000000"/>
                </a:solidFill>
                <a:latin typeface="Georgia"/>
                <a:ea typeface="DejaVu Sans"/>
              </a:rPr>
              <a:t>κ</a:t>
            </a:r>
            <a:r>
              <a:rPr lang="fr-FR" sz="1600" b="0" i="1" strike="noStrike" spc="-1" dirty="0">
                <a:solidFill>
                  <a:srgbClr val="000000"/>
                </a:solidFill>
                <a:latin typeface="Georgia"/>
                <a:ea typeface="DejaVu Sans"/>
              </a:rPr>
              <a:t>α</a:t>
            </a:r>
            <a:r>
              <a:rPr lang="fr-FR" sz="1600" b="0" i="1" strike="noStrike" spc="-1" dirty="0" err="1">
                <a:solidFill>
                  <a:srgbClr val="000000"/>
                </a:solidFill>
                <a:latin typeface="Georgia"/>
                <a:ea typeface="DejaVu Sans"/>
              </a:rPr>
              <a:t>ινοτομί</a:t>
            </a:r>
            <a:r>
              <a:rPr lang="fr-FR" sz="1600" b="0" i="1" strike="noStrike" spc="-1" dirty="0">
                <a:solidFill>
                  <a:srgbClr val="000000"/>
                </a:solidFill>
                <a:latin typeface="Georgia"/>
                <a:ea typeface="DejaVu Sans"/>
              </a:rPr>
              <a:t>α</a:t>
            </a:r>
            <a:r>
              <a:rPr lang="fr-FR" sz="1600" b="0" i="1" strike="noStrike" spc="-1" dirty="0" err="1">
                <a:solidFill>
                  <a:srgbClr val="000000"/>
                </a:solidFill>
                <a:latin typeface="Georgia"/>
                <a:ea typeface="DejaVu Sans"/>
              </a:rPr>
              <a:t>ς</a:t>
            </a:r>
            <a:r>
              <a:rPr lang="fr-FR" sz="1600" b="0" i="1" strike="noStrike" spc="-1" dirty="0">
                <a:solidFill>
                  <a:srgbClr val="000000"/>
                </a:solidFill>
                <a:latin typeface="Georgia"/>
                <a:ea typeface="DejaVu Sans"/>
              </a:rPr>
              <a:t>» «π</a:t>
            </a:r>
            <a:r>
              <a:rPr lang="fr-FR" sz="1600" b="0" i="1" strike="noStrike" spc="-1" dirty="0" err="1">
                <a:solidFill>
                  <a:srgbClr val="000000"/>
                </a:solidFill>
                <a:latin typeface="Georgia"/>
                <a:ea typeface="DejaVu Sans"/>
              </a:rPr>
              <a:t>ρέ</a:t>
            </a:r>
            <a:r>
              <a:rPr lang="fr-FR" sz="1600" b="0" i="1" strike="noStrike" spc="-1" dirty="0">
                <a:solidFill>
                  <a:srgbClr val="000000"/>
                </a:solidFill>
                <a:latin typeface="Georgia"/>
                <a:ea typeface="DejaVu Sans"/>
              </a:rPr>
              <a:t>π</a:t>
            </a:r>
            <a:r>
              <a:rPr lang="fr-FR" sz="1600" b="0" i="1" strike="noStrike" spc="-1" dirty="0" err="1">
                <a:solidFill>
                  <a:srgbClr val="000000"/>
                </a:solidFill>
                <a:latin typeface="Georgia"/>
                <a:ea typeface="DejaVu Sans"/>
              </a:rPr>
              <a:t>ει</a:t>
            </a:r>
            <a:r>
              <a:rPr lang="fr-FR" sz="1600" b="0" i="1" strike="noStrike" spc="-1" dirty="0">
                <a:solidFill>
                  <a:srgbClr val="000000"/>
                </a:solidFill>
                <a:latin typeface="Georgia"/>
                <a:ea typeface="DejaVu Sans"/>
              </a:rPr>
              <a:t> </a:t>
            </a:r>
            <a:r>
              <a:rPr lang="fr-FR" sz="1600" b="0" i="1" strike="noStrike" spc="-1" dirty="0" err="1">
                <a:solidFill>
                  <a:srgbClr val="000000"/>
                </a:solidFill>
                <a:latin typeface="Georgia"/>
                <a:ea typeface="DejaVu Sans"/>
              </a:rPr>
              <a:t>ν</a:t>
            </a:r>
            <a:r>
              <a:rPr lang="fr-FR" sz="1600" b="0" i="1" strike="noStrike" spc="-1" dirty="0">
                <a:solidFill>
                  <a:srgbClr val="000000"/>
                </a:solidFill>
                <a:latin typeface="Georgia"/>
                <a:ea typeface="DejaVu Sans"/>
              </a:rPr>
              <a:t>α </a:t>
            </a:r>
            <a:r>
              <a:rPr lang="fr-FR" sz="1600" b="0" i="1" strike="noStrike" spc="-1" dirty="0" err="1">
                <a:solidFill>
                  <a:srgbClr val="000000"/>
                </a:solidFill>
                <a:latin typeface="Georgia"/>
                <a:ea typeface="DejaVu Sans"/>
              </a:rPr>
              <a:t>εφ</a:t>
            </a:r>
            <a:r>
              <a:rPr lang="fr-FR" sz="1600" b="0" i="1" strike="noStrike" spc="-1" dirty="0">
                <a:solidFill>
                  <a:srgbClr val="000000"/>
                </a:solidFill>
                <a:latin typeface="Georgia"/>
                <a:ea typeface="DejaVu Sans"/>
              </a:rPr>
              <a:t>α</a:t>
            </a:r>
            <a:r>
              <a:rPr lang="fr-FR" sz="1600" b="0" i="1" strike="noStrike" spc="-1" dirty="0" err="1">
                <a:solidFill>
                  <a:srgbClr val="000000"/>
                </a:solidFill>
                <a:latin typeface="Georgia"/>
                <a:ea typeface="DejaVu Sans"/>
              </a:rPr>
              <a:t>ρμόζετ</a:t>
            </a:r>
            <a:r>
              <a:rPr lang="fr-FR" sz="1600" b="0" i="1" strike="noStrike" spc="-1" dirty="0">
                <a:solidFill>
                  <a:srgbClr val="000000"/>
                </a:solidFill>
                <a:latin typeface="Georgia"/>
                <a:ea typeface="DejaVu Sans"/>
              </a:rPr>
              <a:t>α</a:t>
            </a:r>
            <a:r>
              <a:rPr lang="fr-FR" sz="1600" b="0" i="1" strike="noStrike" spc="-1" dirty="0" err="1">
                <a:solidFill>
                  <a:srgbClr val="000000"/>
                </a:solidFill>
                <a:latin typeface="Georgia"/>
                <a:ea typeface="DejaVu Sans"/>
              </a:rPr>
              <a:t>ι</a:t>
            </a:r>
            <a:r>
              <a:rPr lang="fr-FR" sz="1600" b="0" i="1" strike="noStrike" spc="-1" dirty="0">
                <a:solidFill>
                  <a:srgbClr val="000000"/>
                </a:solidFill>
                <a:latin typeface="Georgia"/>
                <a:ea typeface="DejaVu Sans"/>
              </a:rPr>
              <a:t>» </a:t>
            </a:r>
            <a:r>
              <a:rPr lang="fr-FR" sz="1600" b="0" i="1" strike="noStrike" spc="-1" dirty="0" err="1">
                <a:solidFill>
                  <a:srgbClr val="000000"/>
                </a:solidFill>
                <a:latin typeface="Georgia"/>
                <a:ea typeface="DejaVu Sans"/>
              </a:rPr>
              <a:t>κ</a:t>
            </a:r>
            <a:r>
              <a:rPr lang="fr-FR" sz="1600" b="0" i="1" strike="noStrike" spc="-1" dirty="0">
                <a:solidFill>
                  <a:srgbClr val="000000"/>
                </a:solidFill>
                <a:latin typeface="Georgia"/>
                <a:ea typeface="DejaVu Sans"/>
              </a:rPr>
              <a:t>α</a:t>
            </a:r>
            <a:r>
              <a:rPr lang="fr-FR" sz="1600" b="0" i="1" strike="noStrike" spc="-1" dirty="0" err="1">
                <a:solidFill>
                  <a:srgbClr val="000000"/>
                </a:solidFill>
                <a:latin typeface="Georgia"/>
                <a:ea typeface="DejaVu Sans"/>
              </a:rPr>
              <a:t>τά</a:t>
            </a:r>
            <a:r>
              <a:rPr lang="fr-FR" sz="1600" b="0" i="1" strike="noStrike" spc="-1" dirty="0">
                <a:solidFill>
                  <a:srgbClr val="000000"/>
                </a:solidFill>
                <a:latin typeface="Georgia"/>
                <a:ea typeface="DejaVu Sans"/>
              </a:rPr>
              <a:t> </a:t>
            </a:r>
            <a:r>
              <a:rPr lang="fr-FR" sz="1600" b="0" i="1" strike="noStrike" spc="-1" dirty="0" err="1">
                <a:solidFill>
                  <a:srgbClr val="000000"/>
                </a:solidFill>
                <a:latin typeface="Georgia"/>
                <a:ea typeface="DejaVu Sans"/>
              </a:rPr>
              <a:t>την</a:t>
            </a:r>
            <a:r>
              <a:rPr lang="fr-FR" sz="1600" b="0" i="1" strike="noStrike" spc="-1" dirty="0">
                <a:solidFill>
                  <a:srgbClr val="000000"/>
                </a:solidFill>
                <a:latin typeface="Georgia"/>
                <a:ea typeface="DejaVu Sans"/>
              </a:rPr>
              <a:t> </a:t>
            </a:r>
            <a:r>
              <a:rPr lang="fr-FR" sz="1600" b="0" i="1" strike="noStrike" spc="-1" dirty="0" err="1">
                <a:solidFill>
                  <a:srgbClr val="000000"/>
                </a:solidFill>
                <a:latin typeface="Georgia"/>
                <a:ea typeface="DejaVu Sans"/>
              </a:rPr>
              <a:t>εξέτ</a:t>
            </a:r>
            <a:r>
              <a:rPr lang="fr-FR" sz="1600" b="0" i="1" strike="noStrike" spc="-1" dirty="0">
                <a:solidFill>
                  <a:srgbClr val="000000"/>
                </a:solidFill>
                <a:latin typeface="Georgia"/>
                <a:ea typeface="DejaVu Sans"/>
              </a:rPr>
              <a:t>α</a:t>
            </a:r>
            <a:r>
              <a:rPr lang="fr-FR" sz="1600" b="0" i="1" strike="noStrike" spc="-1" dirty="0" err="1">
                <a:solidFill>
                  <a:srgbClr val="000000"/>
                </a:solidFill>
                <a:latin typeface="Georgia"/>
                <a:ea typeface="DejaVu Sans"/>
              </a:rPr>
              <a:t>ση</a:t>
            </a:r>
            <a:r>
              <a:rPr lang="fr-FR" sz="1600" b="0" i="1" strike="noStrike" spc="-1" dirty="0">
                <a:solidFill>
                  <a:srgbClr val="000000"/>
                </a:solidFill>
                <a:latin typeface="Georgia"/>
                <a:ea typeface="DejaVu Sans"/>
              </a:rPr>
              <a:t>, α</a:t>
            </a:r>
            <a:r>
              <a:rPr lang="fr-FR" sz="1600" b="0" i="1" strike="noStrike" spc="-1" dirty="0" err="1">
                <a:solidFill>
                  <a:srgbClr val="000000"/>
                </a:solidFill>
                <a:latin typeface="Georgia"/>
                <a:ea typeface="DejaVu Sans"/>
              </a:rPr>
              <a:t>νά</a:t>
            </a:r>
            <a:r>
              <a:rPr lang="fr-FR" sz="1600" b="0" i="1" strike="noStrike" spc="-1" dirty="0">
                <a:solidFill>
                  <a:srgbClr val="000000"/>
                </a:solidFill>
                <a:latin typeface="Georgia"/>
                <a:ea typeface="DejaVu Sans"/>
              </a:rPr>
              <a:t>π</a:t>
            </a:r>
            <a:r>
              <a:rPr lang="fr-FR" sz="1600" b="0" i="1" strike="noStrike" spc="-1" dirty="0" err="1">
                <a:solidFill>
                  <a:srgbClr val="000000"/>
                </a:solidFill>
                <a:latin typeface="Georgia"/>
                <a:ea typeface="DejaVu Sans"/>
              </a:rPr>
              <a:t>τυξη</a:t>
            </a:r>
            <a:r>
              <a:rPr lang="fr-FR" sz="1600" b="0" i="1" strike="noStrike" spc="-1" dirty="0">
                <a:solidFill>
                  <a:srgbClr val="000000"/>
                </a:solidFill>
                <a:latin typeface="Georgia"/>
                <a:ea typeface="DejaVu Sans"/>
              </a:rPr>
              <a:t> </a:t>
            </a:r>
            <a:r>
              <a:rPr lang="fr-FR" sz="1600" b="0" i="1" strike="noStrike" spc="-1" dirty="0" err="1">
                <a:solidFill>
                  <a:srgbClr val="000000"/>
                </a:solidFill>
                <a:latin typeface="Georgia"/>
                <a:ea typeface="DejaVu Sans"/>
              </a:rPr>
              <a:t>ή</a:t>
            </a:r>
            <a:r>
              <a:rPr lang="fr-FR" sz="1600" b="0" i="1" strike="noStrike" spc="-1" dirty="0">
                <a:solidFill>
                  <a:srgbClr val="000000"/>
                </a:solidFill>
                <a:latin typeface="Georgia"/>
                <a:ea typeface="DejaVu Sans"/>
              </a:rPr>
              <a:t> </a:t>
            </a:r>
            <a:r>
              <a:rPr lang="fr-FR" sz="1600" b="0" i="1" strike="noStrike" spc="-1" dirty="0" err="1">
                <a:solidFill>
                  <a:srgbClr val="000000"/>
                </a:solidFill>
                <a:latin typeface="Georgia"/>
                <a:ea typeface="DejaVu Sans"/>
              </a:rPr>
              <a:t>ενημέρωση</a:t>
            </a:r>
            <a:r>
              <a:rPr lang="fr-FR" sz="1600" b="0" i="1" strike="noStrike" spc="-1" dirty="0">
                <a:solidFill>
                  <a:srgbClr val="000000"/>
                </a:solidFill>
                <a:latin typeface="Georgia"/>
                <a:ea typeface="DejaVu Sans"/>
              </a:rPr>
              <a:t> </a:t>
            </a:r>
            <a:r>
              <a:rPr lang="fr-FR" sz="1600" b="0" i="1" strike="noStrike" spc="-1" dirty="0" err="1">
                <a:solidFill>
                  <a:srgbClr val="000000"/>
                </a:solidFill>
                <a:latin typeface="Georgia"/>
                <a:ea typeface="DejaVu Sans"/>
              </a:rPr>
              <a:t>της</a:t>
            </a:r>
            <a:r>
              <a:rPr lang="fr-FR" sz="1600" b="0" i="1" strike="noStrike" spc="-1" dirty="0">
                <a:solidFill>
                  <a:srgbClr val="000000"/>
                </a:solidFill>
                <a:latin typeface="Georgia"/>
                <a:ea typeface="DejaVu Sans"/>
              </a:rPr>
              <a:t> </a:t>
            </a:r>
            <a:r>
              <a:rPr lang="fr-FR" sz="1600" b="0" i="1" strike="noStrike" spc="-1" dirty="0" err="1">
                <a:solidFill>
                  <a:srgbClr val="000000"/>
                </a:solidFill>
                <a:latin typeface="Georgia"/>
                <a:ea typeface="DejaVu Sans"/>
              </a:rPr>
              <a:t>ευρ</a:t>
            </a:r>
            <a:r>
              <a:rPr lang="fr-FR" sz="1600" b="0" i="1" strike="noStrike" spc="-1" dirty="0">
                <a:solidFill>
                  <a:srgbClr val="000000"/>
                </a:solidFill>
                <a:latin typeface="Georgia"/>
                <a:ea typeface="DejaVu Sans"/>
              </a:rPr>
              <a:t>. π</a:t>
            </a:r>
            <a:r>
              <a:rPr lang="fr-FR" sz="1600" b="0" i="1" strike="noStrike" spc="-1" dirty="0" err="1">
                <a:solidFill>
                  <a:srgbClr val="000000"/>
                </a:solidFill>
                <a:latin typeface="Georgia"/>
                <a:ea typeface="DejaVu Sans"/>
              </a:rPr>
              <a:t>ολιτικής</a:t>
            </a:r>
            <a:r>
              <a:rPr lang="fr-FR" sz="1600" b="0" i="1" strike="noStrike" spc="-1" dirty="0">
                <a:solidFill>
                  <a:srgbClr val="000000"/>
                </a:solidFill>
                <a:latin typeface="Georgia"/>
                <a:ea typeface="DejaVu Sans"/>
              </a:rPr>
              <a:t> </a:t>
            </a:r>
            <a:r>
              <a:rPr lang="fr-FR" sz="1600" b="0" i="1" strike="noStrike" spc="-1" dirty="0" err="1">
                <a:solidFill>
                  <a:srgbClr val="000000"/>
                </a:solidFill>
                <a:latin typeface="Georgia"/>
                <a:ea typeface="DejaVu Sans"/>
              </a:rPr>
              <a:t>ή</a:t>
            </a:r>
            <a:r>
              <a:rPr lang="fr-FR" sz="1600" b="0" i="1" strike="noStrike" spc="-1" dirty="0">
                <a:solidFill>
                  <a:srgbClr val="000000"/>
                </a:solidFill>
                <a:latin typeface="Georgia"/>
                <a:ea typeface="DejaVu Sans"/>
              </a:rPr>
              <a:t> </a:t>
            </a:r>
            <a:r>
              <a:rPr lang="fr-FR" sz="1600" b="0" i="1" strike="noStrike" spc="-1" dirty="0" err="1">
                <a:solidFill>
                  <a:srgbClr val="000000"/>
                </a:solidFill>
                <a:latin typeface="Georgia"/>
                <a:ea typeface="DejaVu Sans"/>
              </a:rPr>
              <a:t>των</a:t>
            </a:r>
            <a:r>
              <a:rPr lang="fr-FR" sz="1600" b="0" i="1" strike="noStrike" spc="-1" dirty="0">
                <a:solidFill>
                  <a:srgbClr val="000000"/>
                </a:solidFill>
                <a:latin typeface="Georgia"/>
                <a:ea typeface="DejaVu Sans"/>
              </a:rPr>
              <a:t> </a:t>
            </a:r>
            <a:r>
              <a:rPr lang="fr-FR" sz="1600" b="0" i="1" strike="noStrike" spc="-1" dirty="0" err="1">
                <a:solidFill>
                  <a:srgbClr val="000000"/>
                </a:solidFill>
                <a:latin typeface="Georgia"/>
                <a:ea typeface="DejaVu Sans"/>
              </a:rPr>
              <a:t>κ</a:t>
            </a:r>
            <a:r>
              <a:rPr lang="fr-FR" sz="1600" b="0" i="1" strike="noStrike" spc="-1" dirty="0">
                <a:solidFill>
                  <a:srgbClr val="000000"/>
                </a:solidFill>
                <a:latin typeface="Georgia"/>
                <a:ea typeface="DejaVu Sans"/>
              </a:rPr>
              <a:t>α</a:t>
            </a:r>
            <a:r>
              <a:rPr lang="fr-FR" sz="1600" b="0" i="1" strike="noStrike" spc="-1" dirty="0" err="1">
                <a:solidFill>
                  <a:srgbClr val="000000"/>
                </a:solidFill>
                <a:latin typeface="Georgia"/>
                <a:ea typeface="DejaVu Sans"/>
              </a:rPr>
              <a:t>νονιστικών</a:t>
            </a:r>
            <a:r>
              <a:rPr lang="fr-FR" sz="1600" b="0" i="1" strike="noStrike" spc="-1" dirty="0">
                <a:solidFill>
                  <a:srgbClr val="000000"/>
                </a:solidFill>
                <a:latin typeface="Georgia"/>
                <a:ea typeface="DejaVu Sans"/>
              </a:rPr>
              <a:t> </a:t>
            </a:r>
            <a:r>
              <a:rPr lang="fr-FR" sz="1600" b="0" i="1" strike="noStrike" spc="-1" dirty="0" err="1">
                <a:solidFill>
                  <a:srgbClr val="000000"/>
                </a:solidFill>
                <a:latin typeface="Georgia"/>
                <a:ea typeface="DejaVu Sans"/>
              </a:rPr>
              <a:t>ρυθμίσεων</a:t>
            </a:r>
            <a:r>
              <a:rPr lang="fr-FR" sz="1600" b="0" i="1" strike="noStrike" spc="-1" dirty="0">
                <a:solidFill>
                  <a:srgbClr val="000000"/>
                </a:solidFill>
                <a:latin typeface="Georgia"/>
                <a:ea typeface="DejaVu Sans"/>
              </a:rPr>
              <a:t> </a:t>
            </a:r>
            <a:r>
              <a:rPr lang="fr-FR" sz="1600" b="0" i="1" strike="noStrike" spc="-1" dirty="0" err="1">
                <a:solidFill>
                  <a:srgbClr val="000000"/>
                </a:solidFill>
                <a:latin typeface="Georgia"/>
                <a:ea typeface="DejaVu Sans"/>
              </a:rPr>
              <a:t>της</a:t>
            </a:r>
            <a:r>
              <a:rPr lang="fr-FR" sz="1600" b="0" i="1" strike="noStrike" spc="-1" dirty="0">
                <a:solidFill>
                  <a:srgbClr val="000000"/>
                </a:solidFill>
                <a:latin typeface="Georgia"/>
                <a:ea typeface="DejaVu Sans"/>
              </a:rPr>
              <a:t> ΕΕ.</a:t>
            </a:r>
            <a:br>
              <a:rPr dirty="0"/>
            </a:br>
            <a:r>
              <a:rPr lang="fr-FR" sz="1600" b="0" i="1" strike="noStrike" spc="-1" dirty="0" err="1">
                <a:solidFill>
                  <a:srgbClr val="000000"/>
                </a:solidFill>
                <a:latin typeface="Georgia"/>
                <a:ea typeface="DejaVu Sans"/>
              </a:rPr>
              <a:t>Α</a:t>
            </a:r>
            <a:r>
              <a:rPr lang="fr-FR" sz="1600" b="0" i="1" strike="noStrike" spc="-1" dirty="0">
                <a:solidFill>
                  <a:srgbClr val="000000"/>
                </a:solidFill>
                <a:latin typeface="Georgia"/>
                <a:ea typeface="DejaVu Sans"/>
              </a:rPr>
              <a:t>π</a:t>
            </a:r>
            <a:r>
              <a:rPr lang="fr-FR" sz="1600" b="0" i="1" strike="noStrike" spc="-1" dirty="0" err="1">
                <a:solidFill>
                  <a:srgbClr val="000000"/>
                </a:solidFill>
                <a:latin typeface="Georgia"/>
                <a:ea typeface="DejaVu Sans"/>
              </a:rPr>
              <a:t>ό</a:t>
            </a:r>
            <a:r>
              <a:rPr lang="fr-FR" sz="1600" b="0" i="1" strike="noStrike" spc="-1" dirty="0">
                <a:solidFill>
                  <a:srgbClr val="000000"/>
                </a:solidFill>
                <a:latin typeface="Georgia"/>
                <a:ea typeface="DejaVu Sans"/>
              </a:rPr>
              <a:t> </a:t>
            </a:r>
            <a:r>
              <a:rPr lang="fr-FR" sz="1600" b="0" i="1" strike="noStrike" spc="-1" dirty="0" err="1">
                <a:solidFill>
                  <a:srgbClr val="000000"/>
                </a:solidFill>
                <a:latin typeface="Georgia"/>
                <a:ea typeface="DejaVu Sans"/>
              </a:rPr>
              <a:t>το</a:t>
            </a:r>
            <a:r>
              <a:rPr lang="fr-FR" sz="1600" b="0" i="1" strike="noStrike" spc="-1" dirty="0">
                <a:solidFill>
                  <a:srgbClr val="000000"/>
                </a:solidFill>
                <a:latin typeface="Georgia"/>
                <a:ea typeface="DejaVu Sans"/>
              </a:rPr>
              <a:t> 2017, </a:t>
            </a:r>
            <a:r>
              <a:rPr lang="fr-FR" sz="1600" b="0" i="1" strike="noStrike" spc="-1" dirty="0" err="1">
                <a:solidFill>
                  <a:srgbClr val="000000"/>
                </a:solidFill>
                <a:latin typeface="Georgia"/>
                <a:ea typeface="DejaVu Sans"/>
              </a:rPr>
              <a:t>η</a:t>
            </a:r>
            <a:r>
              <a:rPr lang="fr-FR" sz="1600" b="0" i="1" strike="noStrike" spc="-1" dirty="0">
                <a:solidFill>
                  <a:srgbClr val="000000"/>
                </a:solidFill>
                <a:latin typeface="Georgia"/>
                <a:ea typeface="DejaVu Sans"/>
              </a:rPr>
              <a:t> </a:t>
            </a:r>
            <a:r>
              <a:rPr lang="fr-FR" sz="1600" b="0" i="1" strike="noStrike" spc="-1" dirty="0" err="1">
                <a:solidFill>
                  <a:srgbClr val="000000"/>
                </a:solidFill>
                <a:latin typeface="Georgia"/>
                <a:ea typeface="DejaVu Sans"/>
              </a:rPr>
              <a:t>Ε</a:t>
            </a:r>
            <a:r>
              <a:rPr lang="fr-FR" sz="1600" b="0" i="1" strike="noStrike" spc="-1" dirty="0">
                <a:solidFill>
                  <a:srgbClr val="000000"/>
                </a:solidFill>
                <a:latin typeface="Georgia"/>
                <a:ea typeface="DejaVu Sans"/>
              </a:rPr>
              <a:t>π</a:t>
            </a:r>
            <a:r>
              <a:rPr lang="fr-FR" sz="1600" b="0" i="1" strike="noStrike" spc="-1" dirty="0" err="1">
                <a:solidFill>
                  <a:srgbClr val="000000"/>
                </a:solidFill>
                <a:latin typeface="Georgia"/>
                <a:ea typeface="DejaVu Sans"/>
              </a:rPr>
              <a:t>ιτρο</a:t>
            </a:r>
            <a:r>
              <a:rPr lang="fr-FR" sz="1600" b="0" i="1" strike="noStrike" spc="-1" dirty="0">
                <a:solidFill>
                  <a:srgbClr val="000000"/>
                </a:solidFill>
                <a:latin typeface="Georgia"/>
                <a:ea typeface="DejaVu Sans"/>
              </a:rPr>
              <a:t>π</a:t>
            </a:r>
            <a:r>
              <a:rPr lang="fr-FR" sz="1600" b="0" i="1" strike="noStrike" spc="-1" dirty="0" err="1">
                <a:solidFill>
                  <a:srgbClr val="000000"/>
                </a:solidFill>
                <a:latin typeface="Georgia"/>
                <a:ea typeface="DejaVu Sans"/>
              </a:rPr>
              <a:t>ή</a:t>
            </a:r>
            <a:r>
              <a:rPr lang="fr-FR" sz="1600" b="0" i="1" strike="noStrike" spc="-1" dirty="0">
                <a:solidFill>
                  <a:srgbClr val="000000"/>
                </a:solidFill>
                <a:latin typeface="Georgia"/>
                <a:ea typeface="DejaVu Sans"/>
              </a:rPr>
              <a:t> α</a:t>
            </a:r>
            <a:r>
              <a:rPr lang="fr-FR" sz="1600" b="0" i="1" strike="noStrike" spc="-1" dirty="0" err="1">
                <a:solidFill>
                  <a:srgbClr val="000000"/>
                </a:solidFill>
                <a:latin typeface="Georgia"/>
                <a:ea typeface="DejaVu Sans"/>
              </a:rPr>
              <a:t>νέ</a:t>
            </a:r>
            <a:r>
              <a:rPr lang="fr-FR" sz="1600" b="0" i="1" strike="noStrike" spc="-1" dirty="0">
                <a:solidFill>
                  <a:srgbClr val="000000"/>
                </a:solidFill>
                <a:latin typeface="Georgia"/>
                <a:ea typeface="DejaVu Sans"/>
              </a:rPr>
              <a:t>π</a:t>
            </a:r>
            <a:r>
              <a:rPr lang="fr-FR" sz="1600" b="0" i="1" strike="noStrike" spc="-1" dirty="0" err="1">
                <a:solidFill>
                  <a:srgbClr val="000000"/>
                </a:solidFill>
                <a:latin typeface="Georgia"/>
                <a:ea typeface="DejaVu Sans"/>
              </a:rPr>
              <a:t>τυξε</a:t>
            </a:r>
            <a:r>
              <a:rPr lang="fr-FR" sz="1600" b="0" i="1" strike="noStrike" spc="-1" dirty="0">
                <a:solidFill>
                  <a:srgbClr val="000000"/>
                </a:solidFill>
                <a:latin typeface="Georgia"/>
                <a:ea typeface="DejaVu Sans"/>
              </a:rPr>
              <a:t> </a:t>
            </a:r>
            <a:r>
              <a:rPr lang="fr-FR" sz="1600" b="0" i="1" strike="noStrike" spc="-1" dirty="0" err="1">
                <a:solidFill>
                  <a:srgbClr val="000000"/>
                </a:solidFill>
                <a:latin typeface="Georgia"/>
                <a:ea typeface="DejaVu Sans"/>
              </a:rPr>
              <a:t>έν</a:t>
            </a:r>
            <a:r>
              <a:rPr lang="fr-FR" sz="1600" b="0" i="1" strike="noStrike" spc="-1" dirty="0">
                <a:solidFill>
                  <a:srgbClr val="000000"/>
                </a:solidFill>
                <a:latin typeface="Georgia"/>
                <a:ea typeface="DejaVu Sans"/>
              </a:rPr>
              <a:t>α </a:t>
            </a:r>
            <a:r>
              <a:rPr lang="fr-FR" sz="1600" b="0" i="1" u="sng" strike="noStrike" spc="-1" dirty="0" err="1">
                <a:solidFill>
                  <a:srgbClr val="000000"/>
                </a:solidFill>
                <a:latin typeface="Georgia"/>
                <a:ea typeface="DejaVu Sans"/>
              </a:rPr>
              <a:t>εργ</a:t>
            </a:r>
            <a:r>
              <a:rPr lang="fr-FR" sz="1600" b="0" i="1" u="sng" strike="noStrike" spc="-1" dirty="0">
                <a:solidFill>
                  <a:srgbClr val="000000"/>
                </a:solidFill>
                <a:latin typeface="Georgia"/>
                <a:ea typeface="DejaVu Sans"/>
              </a:rPr>
              <a:t>α</a:t>
            </a:r>
            <a:r>
              <a:rPr lang="fr-FR" sz="1600" b="0" i="1" u="sng" strike="noStrike" spc="-1" dirty="0" err="1">
                <a:solidFill>
                  <a:srgbClr val="000000"/>
                </a:solidFill>
                <a:latin typeface="Georgia"/>
                <a:ea typeface="DejaVu Sans"/>
              </a:rPr>
              <a:t>λείο</a:t>
            </a:r>
            <a:r>
              <a:rPr lang="fr-FR" sz="1600" b="0" i="1" u="sng" strike="noStrike" spc="-1" dirty="0">
                <a:solidFill>
                  <a:srgbClr val="000000"/>
                </a:solidFill>
                <a:latin typeface="Georgia"/>
                <a:ea typeface="DejaVu Sans"/>
              </a:rPr>
              <a:t> </a:t>
            </a:r>
            <a:r>
              <a:rPr lang="fr-FR" sz="1600" b="0" i="1" u="sng" strike="noStrike" spc="-1" dirty="0" err="1">
                <a:solidFill>
                  <a:srgbClr val="000000"/>
                </a:solidFill>
                <a:latin typeface="Georgia"/>
                <a:ea typeface="DejaVu Sans"/>
              </a:rPr>
              <a:t>γι</a:t>
            </a:r>
            <a:r>
              <a:rPr lang="fr-FR" sz="1600" b="0" i="1" u="sng" strike="noStrike" spc="-1" dirty="0">
                <a:solidFill>
                  <a:srgbClr val="000000"/>
                </a:solidFill>
                <a:latin typeface="Georgia"/>
                <a:ea typeface="DejaVu Sans"/>
              </a:rPr>
              <a:t>α </a:t>
            </a:r>
            <a:r>
              <a:rPr lang="fr-FR" sz="1600" b="0" i="1" u="sng" strike="noStrike" spc="-1" dirty="0" err="1">
                <a:solidFill>
                  <a:srgbClr val="000000"/>
                </a:solidFill>
                <a:latin typeface="Georgia"/>
                <a:ea typeface="DejaVu Sans"/>
              </a:rPr>
              <a:t>την</a:t>
            </a:r>
            <a:r>
              <a:rPr lang="fr-FR" sz="1600" b="0" i="1" u="sng" strike="noStrike" spc="-1" dirty="0">
                <a:solidFill>
                  <a:srgbClr val="000000"/>
                </a:solidFill>
                <a:latin typeface="Georgia"/>
                <a:ea typeface="DejaVu Sans"/>
              </a:rPr>
              <a:t> </a:t>
            </a:r>
            <a:r>
              <a:rPr lang="fr-FR" sz="1600" b="0" i="1" u="sng" strike="noStrike" spc="-1" dirty="0" err="1">
                <a:solidFill>
                  <a:srgbClr val="000000"/>
                </a:solidFill>
                <a:latin typeface="Georgia"/>
                <a:ea typeface="DejaVu Sans"/>
              </a:rPr>
              <a:t>εφ</a:t>
            </a:r>
            <a:r>
              <a:rPr lang="fr-FR" sz="1600" b="0" i="1" u="sng" strike="noStrike" spc="-1" dirty="0">
                <a:solidFill>
                  <a:srgbClr val="000000"/>
                </a:solidFill>
                <a:latin typeface="Georgia"/>
                <a:ea typeface="DejaVu Sans"/>
              </a:rPr>
              <a:t>α</a:t>
            </a:r>
            <a:r>
              <a:rPr lang="fr-FR" sz="1600" b="0" i="1" u="sng" strike="noStrike" spc="-1" dirty="0" err="1">
                <a:solidFill>
                  <a:srgbClr val="000000"/>
                </a:solidFill>
                <a:latin typeface="Georgia"/>
                <a:ea typeface="DejaVu Sans"/>
              </a:rPr>
              <a:t>ρμογή</a:t>
            </a:r>
            <a:r>
              <a:rPr lang="fr-FR" sz="1600" b="0" i="1" u="sng" strike="noStrike" spc="-1" dirty="0">
                <a:solidFill>
                  <a:srgbClr val="000000"/>
                </a:solidFill>
                <a:latin typeface="Georgia"/>
                <a:ea typeface="DejaVu Sans"/>
              </a:rPr>
              <a:t> </a:t>
            </a:r>
            <a:r>
              <a:rPr lang="fr-FR" sz="1600" b="0" i="1" u="sng" strike="noStrike" spc="-1" dirty="0" err="1">
                <a:solidFill>
                  <a:srgbClr val="000000"/>
                </a:solidFill>
                <a:latin typeface="Georgia"/>
                <a:ea typeface="DejaVu Sans"/>
              </a:rPr>
              <a:t>της</a:t>
            </a:r>
            <a:r>
              <a:rPr lang="fr-FR" sz="1600" b="0" i="1" u="sng" strike="noStrike" spc="-1" dirty="0">
                <a:solidFill>
                  <a:srgbClr val="000000"/>
                </a:solidFill>
                <a:latin typeface="Georgia"/>
                <a:ea typeface="DejaVu Sans"/>
              </a:rPr>
              <a:t> α</a:t>
            </a:r>
            <a:r>
              <a:rPr lang="fr-FR" sz="1600" b="0" i="1" u="sng" strike="noStrike" spc="-1" dirty="0" err="1">
                <a:solidFill>
                  <a:srgbClr val="000000"/>
                </a:solidFill>
                <a:latin typeface="Georgia"/>
                <a:ea typeface="DejaVu Sans"/>
              </a:rPr>
              <a:t>ρχής</a:t>
            </a:r>
            <a:r>
              <a:rPr lang="fr-FR" sz="1600" b="0" i="1" u="sng" strike="noStrike" spc="-1" dirty="0">
                <a:solidFill>
                  <a:srgbClr val="000000"/>
                </a:solidFill>
                <a:latin typeface="Georgia"/>
                <a:ea typeface="DejaVu Sans"/>
              </a:rPr>
              <a:t> </a:t>
            </a:r>
            <a:r>
              <a:rPr lang="fr-FR" sz="1600" b="0" i="1" u="sng" strike="noStrike" spc="-1" dirty="0" err="1">
                <a:solidFill>
                  <a:srgbClr val="000000"/>
                </a:solidFill>
                <a:latin typeface="Georgia"/>
                <a:ea typeface="DejaVu Sans"/>
              </a:rPr>
              <a:t>της</a:t>
            </a:r>
            <a:r>
              <a:rPr lang="fr-FR" sz="1600" b="0" i="1" u="sng" strike="noStrike" spc="-1" dirty="0">
                <a:solidFill>
                  <a:srgbClr val="000000"/>
                </a:solidFill>
                <a:latin typeface="Georgia"/>
                <a:ea typeface="DejaVu Sans"/>
              </a:rPr>
              <a:t> </a:t>
            </a:r>
            <a:r>
              <a:rPr lang="fr-FR" sz="1600" b="0" i="1" u="sng" strike="noStrike" spc="-1" dirty="0" err="1">
                <a:solidFill>
                  <a:srgbClr val="000000"/>
                </a:solidFill>
                <a:latin typeface="Georgia"/>
                <a:ea typeface="DejaVu Sans"/>
              </a:rPr>
              <a:t>κ</a:t>
            </a:r>
            <a:r>
              <a:rPr lang="fr-FR" sz="1600" b="0" i="1" u="sng" strike="noStrike" spc="-1" dirty="0">
                <a:solidFill>
                  <a:srgbClr val="000000"/>
                </a:solidFill>
                <a:latin typeface="Georgia"/>
                <a:ea typeface="DejaVu Sans"/>
              </a:rPr>
              <a:t>α</a:t>
            </a:r>
            <a:r>
              <a:rPr lang="fr-FR" sz="1600" b="0" i="1" u="sng" strike="noStrike" spc="-1" dirty="0" err="1">
                <a:solidFill>
                  <a:srgbClr val="000000"/>
                </a:solidFill>
                <a:latin typeface="Georgia"/>
                <a:ea typeface="DejaVu Sans"/>
              </a:rPr>
              <a:t>ινοτομί</a:t>
            </a:r>
            <a:r>
              <a:rPr lang="fr-FR" sz="1600" b="0" i="1" u="sng" strike="noStrike" spc="-1" dirty="0">
                <a:solidFill>
                  <a:srgbClr val="000000"/>
                </a:solidFill>
                <a:latin typeface="Georgia"/>
                <a:ea typeface="DejaVu Sans"/>
              </a:rPr>
              <a:t>α</a:t>
            </a:r>
            <a:r>
              <a:rPr lang="fr-FR" sz="1600" b="0" i="1" u="sng" strike="noStrike" spc="-1" dirty="0" err="1">
                <a:solidFill>
                  <a:srgbClr val="000000"/>
                </a:solidFill>
                <a:latin typeface="Georgia"/>
                <a:ea typeface="DejaVu Sans"/>
              </a:rPr>
              <a:t>ς</a:t>
            </a:r>
            <a:r>
              <a:rPr lang="fr-FR" sz="1600" b="0" i="1" u="sng" strike="noStrike" spc="-1" dirty="0">
                <a:solidFill>
                  <a:srgbClr val="000000"/>
                </a:solidFill>
                <a:latin typeface="Georgia"/>
                <a:ea typeface="DejaVu Sans"/>
              </a:rPr>
              <a:t> </a:t>
            </a:r>
            <a:r>
              <a:rPr lang="fr-FR" sz="1600" b="0" i="1" strike="noStrike" spc="-1" dirty="0">
                <a:solidFill>
                  <a:srgbClr val="000000"/>
                </a:solidFill>
                <a:latin typeface="Georgia"/>
                <a:ea typeface="DejaVu Sans"/>
              </a:rPr>
              <a:t>α</a:t>
            </a:r>
            <a:r>
              <a:rPr lang="fr-FR" sz="1600" b="0" i="1" strike="noStrike" spc="-1" dirty="0" err="1">
                <a:solidFill>
                  <a:srgbClr val="000000"/>
                </a:solidFill>
                <a:latin typeface="Georgia"/>
                <a:ea typeface="DejaVu Sans"/>
              </a:rPr>
              <a:t>ξιολογώντ</a:t>
            </a:r>
            <a:r>
              <a:rPr lang="fr-FR" sz="1600" b="0" i="1" strike="noStrike" spc="-1" dirty="0">
                <a:solidFill>
                  <a:srgbClr val="000000"/>
                </a:solidFill>
                <a:latin typeface="Georgia"/>
                <a:ea typeface="DejaVu Sans"/>
              </a:rPr>
              <a:t>α</a:t>
            </a:r>
            <a:r>
              <a:rPr lang="fr-FR" sz="1600" b="0" i="1" strike="noStrike" spc="-1" dirty="0" err="1">
                <a:solidFill>
                  <a:srgbClr val="000000"/>
                </a:solidFill>
                <a:latin typeface="Georgia"/>
                <a:ea typeface="DejaVu Sans"/>
              </a:rPr>
              <a:t>ς</a:t>
            </a:r>
            <a:r>
              <a:rPr lang="fr-FR" sz="1600" b="0" i="1" strike="noStrike" spc="-1" dirty="0">
                <a:solidFill>
                  <a:srgbClr val="000000"/>
                </a:solidFill>
                <a:latin typeface="Georgia"/>
                <a:ea typeface="DejaVu Sans"/>
              </a:rPr>
              <a:t> </a:t>
            </a:r>
            <a:r>
              <a:rPr lang="fr-FR" sz="1600" b="0" i="1" strike="noStrike" spc="-1" dirty="0" err="1">
                <a:solidFill>
                  <a:srgbClr val="000000"/>
                </a:solidFill>
                <a:latin typeface="Georgia"/>
                <a:ea typeface="DejaVu Sans"/>
              </a:rPr>
              <a:t>συστημ</a:t>
            </a:r>
            <a:r>
              <a:rPr lang="fr-FR" sz="1600" b="0" i="1" strike="noStrike" spc="-1" dirty="0">
                <a:solidFill>
                  <a:srgbClr val="000000"/>
                </a:solidFill>
                <a:latin typeface="Georgia"/>
                <a:ea typeface="DejaVu Sans"/>
              </a:rPr>
              <a:t>α</a:t>
            </a:r>
            <a:r>
              <a:rPr lang="fr-FR" sz="1600" b="0" i="1" strike="noStrike" spc="-1" dirty="0" err="1">
                <a:solidFill>
                  <a:srgbClr val="000000"/>
                </a:solidFill>
                <a:latin typeface="Georgia"/>
                <a:ea typeface="DejaVu Sans"/>
              </a:rPr>
              <a:t>τικά</a:t>
            </a:r>
            <a:r>
              <a:rPr lang="fr-FR" sz="1600" b="0" i="1" strike="noStrike" spc="-1" dirty="0">
                <a:solidFill>
                  <a:srgbClr val="000000"/>
                </a:solidFill>
                <a:latin typeface="Georgia"/>
                <a:ea typeface="DejaVu Sans"/>
              </a:rPr>
              <a:t> </a:t>
            </a:r>
            <a:r>
              <a:rPr lang="fr-FR" sz="1600" b="0" i="1" strike="noStrike" spc="-1" dirty="0" err="1">
                <a:solidFill>
                  <a:srgbClr val="000000"/>
                </a:solidFill>
                <a:latin typeface="Georgia"/>
                <a:ea typeface="DejaVu Sans"/>
              </a:rPr>
              <a:t>τον</a:t>
            </a:r>
            <a:r>
              <a:rPr lang="fr-FR" sz="1600" b="0" i="1" strike="noStrike" spc="-1" dirty="0">
                <a:solidFill>
                  <a:srgbClr val="000000"/>
                </a:solidFill>
                <a:latin typeface="Georgia"/>
                <a:ea typeface="DejaVu Sans"/>
              </a:rPr>
              <a:t> α</a:t>
            </a:r>
            <a:r>
              <a:rPr lang="fr-FR" sz="1600" b="0" i="1" strike="noStrike" spc="-1" dirty="0" err="1">
                <a:solidFill>
                  <a:srgbClr val="000000"/>
                </a:solidFill>
                <a:latin typeface="Georgia"/>
                <a:ea typeface="DejaVu Sans"/>
              </a:rPr>
              <a:t>ντίκτυ</a:t>
            </a:r>
            <a:r>
              <a:rPr lang="fr-FR" sz="1600" b="0" i="1" strike="noStrike" spc="-1" dirty="0">
                <a:solidFill>
                  <a:srgbClr val="000000"/>
                </a:solidFill>
                <a:latin typeface="Georgia"/>
                <a:ea typeface="DejaVu Sans"/>
              </a:rPr>
              <a:t>π</a:t>
            </a:r>
            <a:r>
              <a:rPr lang="fr-FR" sz="1600" b="0" i="1" strike="noStrike" spc="-1" dirty="0" err="1">
                <a:solidFill>
                  <a:srgbClr val="000000"/>
                </a:solidFill>
                <a:latin typeface="Georgia"/>
                <a:ea typeface="DejaVu Sans"/>
              </a:rPr>
              <a:t>ο</a:t>
            </a:r>
            <a:r>
              <a:rPr lang="fr-FR" sz="1600" b="0" i="1" strike="noStrike" spc="-1" dirty="0">
                <a:solidFill>
                  <a:srgbClr val="000000"/>
                </a:solidFill>
                <a:latin typeface="Georgia"/>
                <a:ea typeface="DejaVu Sans"/>
              </a:rPr>
              <a:t> </a:t>
            </a:r>
            <a:r>
              <a:rPr lang="fr-FR" sz="1600" b="0" i="1" strike="noStrike" spc="-1" dirty="0" err="1">
                <a:solidFill>
                  <a:srgbClr val="000000"/>
                </a:solidFill>
                <a:latin typeface="Georgia"/>
                <a:ea typeface="DejaVu Sans"/>
              </a:rPr>
              <a:t>των</a:t>
            </a:r>
            <a:r>
              <a:rPr lang="fr-FR" sz="1600" b="0" i="1" strike="noStrike" spc="-1" dirty="0">
                <a:solidFill>
                  <a:srgbClr val="000000"/>
                </a:solidFill>
                <a:latin typeface="Georgia"/>
                <a:ea typeface="DejaVu Sans"/>
              </a:rPr>
              <a:t> </a:t>
            </a:r>
            <a:r>
              <a:rPr lang="fr-FR" sz="1600" b="0" i="1" strike="noStrike" spc="-1" dirty="0" err="1">
                <a:solidFill>
                  <a:srgbClr val="000000"/>
                </a:solidFill>
                <a:latin typeface="Georgia"/>
                <a:ea typeface="DejaVu Sans"/>
              </a:rPr>
              <a:t>νέων</a:t>
            </a:r>
            <a:r>
              <a:rPr lang="fr-FR" sz="1600" b="0" i="1" strike="noStrike" spc="-1" dirty="0">
                <a:solidFill>
                  <a:srgbClr val="000000"/>
                </a:solidFill>
                <a:latin typeface="Georgia"/>
                <a:ea typeface="DejaVu Sans"/>
              </a:rPr>
              <a:t> π</a:t>
            </a:r>
            <a:r>
              <a:rPr lang="fr-FR" sz="1600" b="0" i="1" strike="noStrike" spc="-1" dirty="0" err="1">
                <a:solidFill>
                  <a:srgbClr val="000000"/>
                </a:solidFill>
                <a:latin typeface="Georgia"/>
                <a:ea typeface="DejaVu Sans"/>
              </a:rPr>
              <a:t>ολιτικών</a:t>
            </a:r>
            <a:r>
              <a:rPr lang="fr-FR" sz="1600" b="0" i="1" strike="noStrike" spc="-1" dirty="0">
                <a:solidFill>
                  <a:srgbClr val="000000"/>
                </a:solidFill>
                <a:latin typeface="Georgia"/>
                <a:ea typeface="DejaVu Sans"/>
              </a:rPr>
              <a:t> </a:t>
            </a:r>
            <a:r>
              <a:rPr lang="fr-FR" sz="1600" b="0" i="1" strike="noStrike" spc="-1" dirty="0" err="1">
                <a:solidFill>
                  <a:srgbClr val="000000"/>
                </a:solidFill>
                <a:latin typeface="Georgia"/>
                <a:ea typeface="DejaVu Sans"/>
              </a:rPr>
              <a:t>της</a:t>
            </a:r>
            <a:r>
              <a:rPr lang="fr-FR" sz="1600" b="0" i="1" strike="noStrike" spc="-1" dirty="0">
                <a:solidFill>
                  <a:srgbClr val="000000"/>
                </a:solidFill>
                <a:latin typeface="Georgia"/>
                <a:ea typeface="DejaVu Sans"/>
              </a:rPr>
              <a:t> ΕΕ </a:t>
            </a:r>
            <a:r>
              <a:rPr lang="fr-FR" sz="1600" b="0" i="1" strike="noStrike" spc="-1" dirty="0" err="1">
                <a:solidFill>
                  <a:srgbClr val="000000"/>
                </a:solidFill>
                <a:latin typeface="Georgia"/>
                <a:ea typeface="DejaVu Sans"/>
              </a:rPr>
              <a:t>κ</a:t>
            </a:r>
            <a:r>
              <a:rPr lang="fr-FR" sz="1600" b="0" i="1" strike="noStrike" spc="-1" dirty="0">
                <a:solidFill>
                  <a:srgbClr val="000000"/>
                </a:solidFill>
                <a:latin typeface="Georgia"/>
                <a:ea typeface="DejaVu Sans"/>
              </a:rPr>
              <a:t>α</a:t>
            </a:r>
            <a:r>
              <a:rPr lang="fr-FR" sz="1600" b="0" i="1" strike="noStrike" spc="-1" dirty="0" err="1">
                <a:solidFill>
                  <a:srgbClr val="000000"/>
                </a:solidFill>
                <a:latin typeface="Georgia"/>
                <a:ea typeface="DejaVu Sans"/>
              </a:rPr>
              <a:t>ι</a:t>
            </a:r>
            <a:r>
              <a:rPr lang="fr-FR" sz="1600" b="0" i="1" strike="noStrike" spc="-1" dirty="0">
                <a:solidFill>
                  <a:srgbClr val="000000"/>
                </a:solidFill>
                <a:latin typeface="Georgia"/>
                <a:ea typeface="DejaVu Sans"/>
              </a:rPr>
              <a:t> </a:t>
            </a:r>
            <a:r>
              <a:rPr lang="fr-FR" sz="1600" b="0" i="1" strike="noStrike" spc="-1" dirty="0" err="1">
                <a:solidFill>
                  <a:srgbClr val="000000"/>
                </a:solidFill>
                <a:latin typeface="Georgia"/>
                <a:ea typeface="DejaVu Sans"/>
              </a:rPr>
              <a:t>των</a:t>
            </a:r>
            <a:r>
              <a:rPr lang="fr-FR" sz="1600" b="0" i="1" strike="noStrike" spc="-1" dirty="0">
                <a:solidFill>
                  <a:srgbClr val="000000"/>
                </a:solidFill>
                <a:latin typeface="Georgia"/>
                <a:ea typeface="DejaVu Sans"/>
              </a:rPr>
              <a:t> </a:t>
            </a:r>
            <a:r>
              <a:rPr lang="fr-FR" sz="1600" b="0" i="1" strike="noStrike" spc="-1" dirty="0" err="1">
                <a:solidFill>
                  <a:srgbClr val="000000"/>
                </a:solidFill>
                <a:latin typeface="Georgia"/>
                <a:ea typeface="DejaVu Sans"/>
              </a:rPr>
              <a:t>νομοθετικών</a:t>
            </a:r>
            <a:r>
              <a:rPr lang="fr-FR" sz="1600" b="0" i="1" strike="noStrike" spc="-1" dirty="0">
                <a:solidFill>
                  <a:srgbClr val="000000"/>
                </a:solidFill>
                <a:latin typeface="Georgia"/>
                <a:ea typeface="DejaVu Sans"/>
              </a:rPr>
              <a:t> π</a:t>
            </a:r>
            <a:r>
              <a:rPr lang="fr-FR" sz="1600" b="0" i="1" strike="noStrike" spc="-1" dirty="0" err="1">
                <a:solidFill>
                  <a:srgbClr val="000000"/>
                </a:solidFill>
                <a:latin typeface="Georgia"/>
                <a:ea typeface="DejaVu Sans"/>
              </a:rPr>
              <a:t>ρωτο</a:t>
            </a:r>
            <a:r>
              <a:rPr lang="fr-FR" sz="1600" b="0" i="1" strike="noStrike" spc="-1" dirty="0">
                <a:solidFill>
                  <a:srgbClr val="000000"/>
                </a:solidFill>
                <a:latin typeface="Georgia"/>
                <a:ea typeface="DejaVu Sans"/>
              </a:rPr>
              <a:t>β</a:t>
            </a:r>
            <a:r>
              <a:rPr lang="fr-FR" sz="1600" b="0" i="1" strike="noStrike" spc="-1" dirty="0" err="1">
                <a:solidFill>
                  <a:srgbClr val="000000"/>
                </a:solidFill>
                <a:latin typeface="Georgia"/>
                <a:ea typeface="DejaVu Sans"/>
              </a:rPr>
              <a:t>ουλιών</a:t>
            </a:r>
            <a:r>
              <a:rPr lang="fr-FR" sz="1600" b="0" i="1" strike="noStrike" spc="-1" dirty="0">
                <a:solidFill>
                  <a:srgbClr val="000000"/>
                </a:solidFill>
                <a:latin typeface="Georgia"/>
                <a:ea typeface="DejaVu Sans"/>
              </a:rPr>
              <a:t> </a:t>
            </a:r>
            <a:r>
              <a:rPr lang="fr-FR" sz="1600" b="0" i="1" strike="noStrike" spc="-1" dirty="0" err="1">
                <a:solidFill>
                  <a:srgbClr val="000000"/>
                </a:solidFill>
                <a:latin typeface="Georgia"/>
                <a:ea typeface="DejaVu Sans"/>
              </a:rPr>
              <a:t>στην</a:t>
            </a:r>
            <a:r>
              <a:rPr lang="fr-FR" sz="1600" b="0" i="1" strike="noStrike" spc="-1" dirty="0">
                <a:solidFill>
                  <a:srgbClr val="000000"/>
                </a:solidFill>
                <a:latin typeface="Georgia"/>
                <a:ea typeface="DejaVu Sans"/>
              </a:rPr>
              <a:t> </a:t>
            </a:r>
            <a:r>
              <a:rPr lang="fr-FR" sz="1600" b="0" i="1" strike="noStrike" spc="-1" dirty="0" err="1">
                <a:solidFill>
                  <a:srgbClr val="000000"/>
                </a:solidFill>
                <a:latin typeface="Georgia"/>
                <a:ea typeface="DejaVu Sans"/>
              </a:rPr>
              <a:t>κ</a:t>
            </a:r>
            <a:r>
              <a:rPr lang="fr-FR" sz="1600" b="0" i="1" strike="noStrike" spc="-1" dirty="0">
                <a:solidFill>
                  <a:srgbClr val="000000"/>
                </a:solidFill>
                <a:latin typeface="Georgia"/>
                <a:ea typeface="DejaVu Sans"/>
              </a:rPr>
              <a:t>α</a:t>
            </a:r>
            <a:r>
              <a:rPr lang="fr-FR" sz="1600" b="0" i="1" strike="noStrike" spc="-1" dirty="0" err="1">
                <a:solidFill>
                  <a:srgbClr val="000000"/>
                </a:solidFill>
                <a:latin typeface="Georgia"/>
                <a:ea typeface="DejaVu Sans"/>
              </a:rPr>
              <a:t>ινοτομί</a:t>
            </a:r>
            <a:r>
              <a:rPr lang="fr-FR" sz="1600" b="0" i="1" strike="noStrike" spc="-1" dirty="0">
                <a:solidFill>
                  <a:srgbClr val="000000"/>
                </a:solidFill>
                <a:latin typeface="Georgia"/>
                <a:ea typeface="DejaVu Sans"/>
              </a:rPr>
              <a:t>α », </a:t>
            </a:r>
            <a:r>
              <a:rPr lang="fr-FR" sz="1600" b="0" i="1" strike="noStrike" spc="-1" dirty="0" err="1">
                <a:solidFill>
                  <a:srgbClr val="000000"/>
                </a:solidFill>
                <a:latin typeface="Georgia"/>
                <a:ea typeface="DejaVu Sans"/>
              </a:rPr>
              <a:t>κ</a:t>
            </a:r>
            <a:r>
              <a:rPr lang="fr-FR" sz="1600" b="0" i="1" strike="noStrike" spc="-1" dirty="0">
                <a:solidFill>
                  <a:srgbClr val="000000"/>
                </a:solidFill>
                <a:latin typeface="Georgia"/>
                <a:ea typeface="DejaVu Sans"/>
              </a:rPr>
              <a:t>α</a:t>
            </a:r>
            <a:r>
              <a:rPr lang="fr-FR" sz="1600" b="0" i="1" strike="noStrike" spc="-1" dirty="0" err="1">
                <a:solidFill>
                  <a:srgbClr val="000000"/>
                </a:solidFill>
                <a:latin typeface="Georgia"/>
                <a:ea typeface="DejaVu Sans"/>
              </a:rPr>
              <a:t>ι</a:t>
            </a:r>
            <a:r>
              <a:rPr lang="fr-FR" sz="1600" b="0" i="1" strike="noStrike" spc="-1" dirty="0">
                <a:solidFill>
                  <a:srgbClr val="000000"/>
                </a:solidFill>
                <a:latin typeface="Georgia"/>
                <a:ea typeface="DejaVu Sans"/>
              </a:rPr>
              <a:t> α</a:t>
            </a:r>
            <a:r>
              <a:rPr lang="fr-FR" sz="1600" b="0" i="1" strike="noStrike" spc="-1" dirty="0" err="1">
                <a:solidFill>
                  <a:srgbClr val="000000"/>
                </a:solidFill>
                <a:latin typeface="Georgia"/>
                <a:ea typeface="DejaVu Sans"/>
              </a:rPr>
              <a:t>ν</a:t>
            </a:r>
            <a:r>
              <a:rPr lang="fr-FR" sz="1600" b="0" i="1" strike="noStrike" spc="-1" dirty="0">
                <a:solidFill>
                  <a:srgbClr val="000000"/>
                </a:solidFill>
                <a:latin typeface="Georgia"/>
                <a:ea typeface="DejaVu Sans"/>
              </a:rPr>
              <a:t>α</a:t>
            </a:r>
            <a:r>
              <a:rPr lang="fr-FR" sz="1600" b="0" i="1" strike="noStrike" spc="-1" dirty="0" err="1">
                <a:solidFill>
                  <a:srgbClr val="000000"/>
                </a:solidFill>
                <a:latin typeface="Georgia"/>
                <a:ea typeface="DejaVu Sans"/>
              </a:rPr>
              <a:t>φέρετ</a:t>
            </a:r>
            <a:r>
              <a:rPr lang="fr-FR" sz="1600" b="0" i="1" strike="noStrike" spc="-1" dirty="0">
                <a:solidFill>
                  <a:srgbClr val="000000"/>
                </a:solidFill>
                <a:latin typeface="Georgia"/>
                <a:ea typeface="DejaVu Sans"/>
              </a:rPr>
              <a:t>α</a:t>
            </a:r>
            <a:r>
              <a:rPr lang="fr-FR" sz="1600" b="0" i="1" strike="noStrike" spc="-1" dirty="0" err="1">
                <a:solidFill>
                  <a:srgbClr val="000000"/>
                </a:solidFill>
                <a:latin typeface="Georgia"/>
                <a:ea typeface="DejaVu Sans"/>
              </a:rPr>
              <a:t>ι</a:t>
            </a:r>
            <a:r>
              <a:rPr lang="fr-FR" sz="1600" b="0" i="1" strike="noStrike" spc="-1" dirty="0">
                <a:solidFill>
                  <a:srgbClr val="000000"/>
                </a:solidFill>
                <a:latin typeface="Georgia"/>
                <a:ea typeface="DejaVu Sans"/>
              </a:rPr>
              <a:t> </a:t>
            </a:r>
            <a:r>
              <a:rPr lang="fr-FR" sz="1600" b="0" i="1" strike="noStrike" spc="-1" dirty="0" err="1">
                <a:solidFill>
                  <a:srgbClr val="000000"/>
                </a:solidFill>
                <a:latin typeface="Georgia"/>
                <a:ea typeface="DejaVu Sans"/>
              </a:rPr>
              <a:t>κ</a:t>
            </a:r>
            <a:r>
              <a:rPr lang="fr-FR" sz="1600" b="0" i="1" strike="noStrike" spc="-1" dirty="0">
                <a:solidFill>
                  <a:srgbClr val="000000"/>
                </a:solidFill>
                <a:latin typeface="Georgia"/>
                <a:ea typeface="DejaVu Sans"/>
              </a:rPr>
              <a:t>α</a:t>
            </a:r>
            <a:r>
              <a:rPr lang="fr-FR" sz="1600" b="0" i="1" strike="noStrike" spc="-1" dirty="0" err="1">
                <a:solidFill>
                  <a:srgbClr val="000000"/>
                </a:solidFill>
                <a:latin typeface="Georgia"/>
                <a:ea typeface="DejaVu Sans"/>
              </a:rPr>
              <a:t>ι</a:t>
            </a:r>
            <a:r>
              <a:rPr lang="fr-FR" sz="1600" b="0" i="1" strike="noStrike" spc="-1" dirty="0">
                <a:solidFill>
                  <a:srgbClr val="000000"/>
                </a:solidFill>
                <a:latin typeface="Georgia"/>
                <a:ea typeface="DejaVu Sans"/>
              </a:rPr>
              <a:t> </a:t>
            </a:r>
            <a:r>
              <a:rPr lang="fr-FR" sz="1600" b="0" i="1" strike="noStrike" spc="-1" dirty="0" err="1">
                <a:solidFill>
                  <a:srgbClr val="000000"/>
                </a:solidFill>
                <a:latin typeface="Georgia"/>
                <a:ea typeface="DejaVu Sans"/>
              </a:rPr>
              <a:t>στο</a:t>
            </a:r>
            <a:r>
              <a:rPr lang="fr-FR" sz="1600" b="0" i="1" strike="noStrike" spc="-1" dirty="0">
                <a:solidFill>
                  <a:srgbClr val="000000"/>
                </a:solidFill>
                <a:latin typeface="Georgia"/>
                <a:ea typeface="DejaVu Sans"/>
              </a:rPr>
              <a:t> </a:t>
            </a:r>
            <a:r>
              <a:rPr lang="fr-FR" sz="1600" b="0" i="1" strike="noStrike" spc="-1" dirty="0" err="1">
                <a:solidFill>
                  <a:srgbClr val="000000"/>
                </a:solidFill>
                <a:latin typeface="Georgia"/>
                <a:ea typeface="DejaVu Sans"/>
              </a:rPr>
              <a:t>σχέδιο</a:t>
            </a:r>
            <a:r>
              <a:rPr lang="fr-FR" sz="1600" b="0" i="1" strike="noStrike" spc="-1" dirty="0">
                <a:solidFill>
                  <a:srgbClr val="000000"/>
                </a:solidFill>
                <a:latin typeface="Georgia"/>
                <a:ea typeface="DejaVu Sans"/>
              </a:rPr>
              <a:t> </a:t>
            </a:r>
            <a:r>
              <a:rPr lang="fr-FR" sz="1600" b="0" i="1" strike="noStrike" spc="-1" dirty="0" err="1">
                <a:solidFill>
                  <a:srgbClr val="000000"/>
                </a:solidFill>
                <a:latin typeface="Georgia"/>
                <a:ea typeface="DejaVu Sans"/>
              </a:rPr>
              <a:t>κ</a:t>
            </a:r>
            <a:r>
              <a:rPr lang="fr-FR" sz="1600" b="0" i="1" strike="noStrike" spc="-1" dirty="0">
                <a:solidFill>
                  <a:srgbClr val="000000"/>
                </a:solidFill>
                <a:latin typeface="Georgia"/>
                <a:ea typeface="DejaVu Sans"/>
              </a:rPr>
              <a:t>α</a:t>
            </a:r>
            <a:r>
              <a:rPr lang="fr-FR" sz="1600" b="0" i="1" strike="noStrike" spc="-1" dirty="0" err="1">
                <a:solidFill>
                  <a:srgbClr val="000000"/>
                </a:solidFill>
                <a:latin typeface="Georgia"/>
                <a:ea typeface="DejaVu Sans"/>
              </a:rPr>
              <a:t>νονισμού</a:t>
            </a:r>
            <a:r>
              <a:rPr lang="fr-FR" sz="1600" b="0" i="1" strike="noStrike" spc="-1" dirty="0">
                <a:solidFill>
                  <a:srgbClr val="000000"/>
                </a:solidFill>
                <a:latin typeface="Georgia"/>
                <a:ea typeface="DejaVu Sans"/>
              </a:rPr>
              <a:t> </a:t>
            </a:r>
            <a:r>
              <a:rPr lang="fr-FR" sz="1600" b="0" i="1" strike="noStrike" spc="-1" dirty="0" err="1">
                <a:solidFill>
                  <a:srgbClr val="000000"/>
                </a:solidFill>
                <a:latin typeface="Georgia"/>
                <a:ea typeface="DejaVu Sans"/>
              </a:rPr>
              <a:t>της</a:t>
            </a:r>
            <a:r>
              <a:rPr lang="fr-FR" sz="1600" b="0" i="1" strike="noStrike" spc="-1" dirty="0">
                <a:solidFill>
                  <a:srgbClr val="000000"/>
                </a:solidFill>
                <a:latin typeface="Georgia"/>
                <a:ea typeface="DejaVu Sans"/>
              </a:rPr>
              <a:t> </a:t>
            </a:r>
            <a:r>
              <a:rPr lang="fr-FR" sz="1600" b="0" i="1" strike="noStrike" spc="-1" dirty="0" err="1">
                <a:solidFill>
                  <a:srgbClr val="000000"/>
                </a:solidFill>
                <a:latin typeface="Georgia"/>
                <a:ea typeface="DejaVu Sans"/>
              </a:rPr>
              <a:t>Ε</a:t>
            </a:r>
            <a:r>
              <a:rPr lang="fr-FR" sz="1600" b="0" i="1" strike="noStrike" spc="-1" dirty="0">
                <a:solidFill>
                  <a:srgbClr val="000000"/>
                </a:solidFill>
                <a:latin typeface="Georgia"/>
                <a:ea typeface="DejaVu Sans"/>
              </a:rPr>
              <a:t>π</a:t>
            </a:r>
            <a:r>
              <a:rPr lang="fr-FR" sz="1600" b="0" i="1" strike="noStrike" spc="-1" dirty="0" err="1">
                <a:solidFill>
                  <a:srgbClr val="000000"/>
                </a:solidFill>
                <a:latin typeface="Georgia"/>
                <a:ea typeface="DejaVu Sans"/>
              </a:rPr>
              <a:t>ιτρο</a:t>
            </a:r>
            <a:r>
              <a:rPr lang="fr-FR" sz="1600" b="0" i="1" strike="noStrike" spc="-1" dirty="0">
                <a:solidFill>
                  <a:srgbClr val="000000"/>
                </a:solidFill>
                <a:latin typeface="Georgia"/>
                <a:ea typeface="DejaVu Sans"/>
              </a:rPr>
              <a:t>π</a:t>
            </a:r>
            <a:r>
              <a:rPr lang="fr-FR" sz="1600" b="0" i="1" strike="noStrike" spc="-1" dirty="0" err="1">
                <a:solidFill>
                  <a:srgbClr val="000000"/>
                </a:solidFill>
                <a:latin typeface="Georgia"/>
                <a:ea typeface="DejaVu Sans"/>
              </a:rPr>
              <a:t>ής</a:t>
            </a:r>
            <a:r>
              <a:rPr lang="fr-FR" sz="1600" b="0" i="1" strike="noStrike" spc="-1" dirty="0">
                <a:solidFill>
                  <a:srgbClr val="000000"/>
                </a:solidFill>
                <a:latin typeface="Georgia"/>
                <a:ea typeface="DejaVu Sans"/>
              </a:rPr>
              <a:t> </a:t>
            </a:r>
            <a:r>
              <a:rPr lang="fr-FR" sz="1600" b="0" i="1" strike="noStrike" spc="-1" dirty="0" err="1">
                <a:solidFill>
                  <a:srgbClr val="000000"/>
                </a:solidFill>
                <a:latin typeface="Georgia"/>
                <a:ea typeface="DejaVu Sans"/>
              </a:rPr>
              <a:t>γι</a:t>
            </a:r>
            <a:r>
              <a:rPr lang="fr-FR" sz="1600" b="0" i="1" strike="noStrike" spc="-1" dirty="0">
                <a:solidFill>
                  <a:srgbClr val="000000"/>
                </a:solidFill>
                <a:latin typeface="Georgia"/>
                <a:ea typeface="DejaVu Sans"/>
              </a:rPr>
              <a:t>α </a:t>
            </a:r>
            <a:r>
              <a:rPr lang="fr-FR" sz="1600" b="0" i="1" strike="noStrike" spc="-1" dirty="0" err="1">
                <a:solidFill>
                  <a:srgbClr val="000000"/>
                </a:solidFill>
                <a:latin typeface="Georgia"/>
                <a:ea typeface="DejaVu Sans"/>
              </a:rPr>
              <a:t>το</a:t>
            </a:r>
            <a:r>
              <a:rPr lang="fr-FR" sz="1600" b="0" i="1" strike="noStrike" spc="-1" dirty="0">
                <a:solidFill>
                  <a:srgbClr val="000000"/>
                </a:solidFill>
                <a:latin typeface="Georgia"/>
                <a:ea typeface="DejaVu Sans"/>
              </a:rPr>
              <a:t> </a:t>
            </a:r>
            <a:r>
              <a:rPr lang="fr-FR" sz="1600" b="0" i="1" strike="noStrike" spc="-1" dirty="0" err="1">
                <a:solidFill>
                  <a:srgbClr val="000000"/>
                </a:solidFill>
                <a:latin typeface="Georgia"/>
                <a:ea typeface="DejaVu Sans"/>
              </a:rPr>
              <a:t>νέο</a:t>
            </a:r>
            <a:r>
              <a:rPr lang="fr-FR" sz="1600" b="0" i="1" strike="noStrike" spc="-1" dirty="0">
                <a:solidFill>
                  <a:srgbClr val="000000"/>
                </a:solidFill>
                <a:latin typeface="Georgia"/>
                <a:ea typeface="DejaVu Sans"/>
              </a:rPr>
              <a:t> </a:t>
            </a:r>
            <a:r>
              <a:rPr lang="fr-FR" sz="1600" b="0" i="1" strike="noStrike" spc="-1" dirty="0" err="1">
                <a:solidFill>
                  <a:srgbClr val="000000"/>
                </a:solidFill>
                <a:latin typeface="Georgia"/>
                <a:ea typeface="DejaVu Sans"/>
              </a:rPr>
              <a:t>ερευνητικό</a:t>
            </a:r>
            <a:r>
              <a:rPr lang="fr-FR" sz="1600" b="0" i="1" strike="noStrike" spc="-1" dirty="0">
                <a:solidFill>
                  <a:srgbClr val="000000"/>
                </a:solidFill>
                <a:latin typeface="Georgia"/>
                <a:ea typeface="DejaVu Sans"/>
              </a:rPr>
              <a:t> π</a:t>
            </a:r>
            <a:r>
              <a:rPr lang="fr-FR" sz="1600" b="0" i="1" strike="noStrike" spc="-1" dirty="0" err="1">
                <a:solidFill>
                  <a:srgbClr val="000000"/>
                </a:solidFill>
                <a:latin typeface="Georgia"/>
                <a:ea typeface="DejaVu Sans"/>
              </a:rPr>
              <a:t>ρόγρ</a:t>
            </a:r>
            <a:r>
              <a:rPr lang="fr-FR" sz="1600" b="0" i="1" strike="noStrike" spc="-1" dirty="0">
                <a:solidFill>
                  <a:srgbClr val="000000"/>
                </a:solidFill>
                <a:latin typeface="Georgia"/>
                <a:ea typeface="DejaVu Sans"/>
              </a:rPr>
              <a:t>α</a:t>
            </a:r>
            <a:r>
              <a:rPr lang="fr-FR" sz="1600" b="0" i="1" strike="noStrike" spc="-1" dirty="0" err="1">
                <a:solidFill>
                  <a:srgbClr val="000000"/>
                </a:solidFill>
                <a:latin typeface="Georgia"/>
                <a:ea typeface="DejaVu Sans"/>
              </a:rPr>
              <a:t>μμ</a:t>
            </a:r>
            <a:r>
              <a:rPr lang="fr-FR" sz="1600" b="0" i="1" strike="noStrike" spc="-1" dirty="0">
                <a:solidFill>
                  <a:srgbClr val="000000"/>
                </a:solidFill>
                <a:latin typeface="Georgia"/>
                <a:ea typeface="DejaVu Sans"/>
              </a:rPr>
              <a:t>α Horizon Europe </a:t>
            </a:r>
            <a:r>
              <a:rPr lang="fr-FR" sz="1600" b="0" i="1" strike="noStrike" spc="-1" dirty="0" err="1">
                <a:solidFill>
                  <a:srgbClr val="000000"/>
                </a:solidFill>
                <a:latin typeface="Georgia"/>
                <a:ea typeface="DejaVu Sans"/>
              </a:rPr>
              <a:t>research</a:t>
            </a:r>
            <a:r>
              <a:rPr lang="fr-FR" sz="1600" b="0" i="1" strike="noStrike" spc="-1" dirty="0">
                <a:solidFill>
                  <a:srgbClr val="000000"/>
                </a:solidFill>
                <a:latin typeface="Georgia"/>
                <a:ea typeface="DejaVu Sans"/>
              </a:rPr>
              <a:t> programme. </a:t>
            </a:r>
            <a:endParaRPr lang="fr-FR" sz="1600" b="0" strike="noStrike" spc="-1" dirty="0">
              <a:latin typeface="Arial"/>
            </a:endParaRPr>
          </a:p>
        </p:txBody>
      </p:sp>
      <p:sp>
        <p:nvSpPr>
          <p:cNvPr id="123" name="CustomShape 3"/>
          <p:cNvSpPr/>
          <p:nvPr/>
        </p:nvSpPr>
        <p:spPr>
          <a:xfrm>
            <a:off x="10899720" y="2160"/>
            <a:ext cx="1015200" cy="3650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113BF67D-E3DE-466F-B1EA-50DA4EF86258}" type="slidenum">
              <a:rPr lang="fr-FR" sz="1800" b="0" strike="noStrike" spc="-1">
                <a:solidFill>
                  <a:srgbClr val="FFFFFF"/>
                </a:solidFill>
                <a:latin typeface="Georgia"/>
                <a:ea typeface="DejaVu Sans"/>
              </a:rPr>
              <a:t>20</a:t>
            </a:fld>
            <a:endParaRPr lang="fr-FR" sz="1800" b="0" strike="noStrike" spc="-1">
              <a:latin typeface="Arial"/>
            </a:endParaRPr>
          </a:p>
        </p:txBody>
      </p:sp>
    </p:spTree>
    <p:extLst>
      <p:ext uri="{BB962C8B-B14F-4D97-AF65-F5344CB8AC3E}">
        <p14:creationId xmlns:p14="http://schemas.microsoft.com/office/powerpoint/2010/main" val="1314567650"/>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CustomShape 1"/>
          <p:cNvSpPr/>
          <p:nvPr/>
        </p:nvSpPr>
        <p:spPr>
          <a:xfrm>
            <a:off x="376200" y="185040"/>
            <a:ext cx="10972080" cy="780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a:bodyPr>
          <a:lstStyle/>
          <a:p>
            <a:pPr>
              <a:lnSpc>
                <a:spcPct val="100000"/>
              </a:lnSpc>
              <a:spcBef>
                <a:spcPts val="300"/>
              </a:spcBef>
            </a:pPr>
            <a:r>
              <a:rPr lang="fr-FR" sz="4400" b="0" u="sng" strike="noStrike" spc="-1">
                <a:solidFill>
                  <a:srgbClr val="333333"/>
                </a:solidFill>
                <a:uFillTx/>
                <a:latin typeface="Georgia"/>
                <a:ea typeface="DejaVu Sans"/>
              </a:rPr>
              <a:t>Παραδείγματα</a:t>
            </a:r>
            <a:endParaRPr lang="fr-FR" sz="4400" b="0" strike="noStrike" spc="-1">
              <a:latin typeface="Arial"/>
            </a:endParaRPr>
          </a:p>
        </p:txBody>
      </p:sp>
      <p:sp>
        <p:nvSpPr>
          <p:cNvPr id="128" name="CustomShape 2"/>
          <p:cNvSpPr/>
          <p:nvPr/>
        </p:nvSpPr>
        <p:spPr>
          <a:xfrm>
            <a:off x="609480" y="1296000"/>
            <a:ext cx="10972080" cy="5277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a:lnSpc>
                <a:spcPct val="100000"/>
              </a:lnSpc>
              <a:spcBef>
                <a:spcPts val="300"/>
              </a:spcBef>
            </a:pPr>
            <a:r>
              <a:rPr lang="fr-FR" sz="2800" b="0" strike="noStrike" spc="-1">
                <a:solidFill>
                  <a:srgbClr val="333333"/>
                </a:solidFill>
                <a:latin typeface="Georgia"/>
                <a:ea typeface="DejaVu Sans"/>
              </a:rPr>
              <a:t>2030 Climate and Energy Package - </a:t>
            </a:r>
            <a:r>
              <a:rPr lang="fr-FR" sz="2800" b="0" strike="noStrike" spc="-1">
                <a:solidFill>
                  <a:srgbClr val="000000"/>
                </a:solidFill>
                <a:latin typeface="Georgia"/>
                <a:ea typeface="DejaVu Sans"/>
              </a:rPr>
              <a:t>Magritte group</a:t>
            </a:r>
            <a:endParaRPr lang="fr-FR" sz="2800" b="0" strike="noStrike" spc="-1">
              <a:latin typeface="Arial"/>
            </a:endParaRPr>
          </a:p>
          <a:p>
            <a:pPr>
              <a:lnSpc>
                <a:spcPct val="100000"/>
              </a:lnSpc>
              <a:spcBef>
                <a:spcPts val="300"/>
              </a:spcBef>
            </a:pPr>
            <a:endParaRPr lang="fr-FR" sz="2800" b="0" strike="noStrike" spc="-1">
              <a:latin typeface="Arial"/>
            </a:endParaRPr>
          </a:p>
          <a:p>
            <a:pPr>
              <a:lnSpc>
                <a:spcPct val="100000"/>
              </a:lnSpc>
              <a:spcBef>
                <a:spcPts val="300"/>
              </a:spcBef>
            </a:pPr>
            <a:r>
              <a:rPr lang="fr-FR" sz="2800" b="0" strike="noStrike" spc="-1">
                <a:solidFill>
                  <a:srgbClr val="333333"/>
                </a:solidFill>
                <a:latin typeface="Georgia"/>
                <a:ea typeface="DejaVu Sans"/>
              </a:rPr>
              <a:t>Economic governance 2010 Task Force &amp; Towards a genuine Economic and Monetary Union (2012) -  BusinessEurope</a:t>
            </a:r>
            <a:endParaRPr lang="fr-FR" sz="2800" b="0" strike="noStrike" spc="-1">
              <a:latin typeface="Arial"/>
            </a:endParaRPr>
          </a:p>
          <a:p>
            <a:pPr>
              <a:lnSpc>
                <a:spcPct val="100000"/>
              </a:lnSpc>
              <a:spcBef>
                <a:spcPts val="300"/>
              </a:spcBef>
            </a:pPr>
            <a:endParaRPr lang="fr-FR" sz="2800" b="0" strike="noStrike" spc="-1">
              <a:latin typeface="Arial"/>
            </a:endParaRPr>
          </a:p>
          <a:p>
            <a:pPr>
              <a:lnSpc>
                <a:spcPct val="100000"/>
              </a:lnSpc>
              <a:spcBef>
                <a:spcPts val="300"/>
              </a:spcBef>
            </a:pPr>
            <a:r>
              <a:rPr lang="fr-FR" sz="2800" b="0" strike="noStrike" spc="-1">
                <a:solidFill>
                  <a:srgbClr val="333333"/>
                </a:solidFill>
                <a:latin typeface="Georgia"/>
                <a:ea typeface="DejaVu Sans"/>
              </a:rPr>
              <a:t>Greek bailout - Institute of International Finance (IIF Prt Chief Executive of Deutsche Bank)</a:t>
            </a:r>
            <a:endParaRPr lang="fr-FR" sz="2800" b="0" strike="noStrike" spc="-1">
              <a:latin typeface="Arial"/>
            </a:endParaRPr>
          </a:p>
          <a:p>
            <a:pPr>
              <a:lnSpc>
                <a:spcPct val="100000"/>
              </a:lnSpc>
              <a:spcBef>
                <a:spcPts val="300"/>
              </a:spcBef>
            </a:pPr>
            <a:endParaRPr lang="fr-FR" sz="2800" b="0" strike="noStrike" spc="-1">
              <a:latin typeface="Arial"/>
            </a:endParaRPr>
          </a:p>
          <a:p>
            <a:pPr>
              <a:lnSpc>
                <a:spcPct val="100000"/>
              </a:lnSpc>
              <a:spcBef>
                <a:spcPts val="300"/>
              </a:spcBef>
            </a:pPr>
            <a:r>
              <a:rPr lang="fr-FR" sz="2800" b="0" strike="noStrike" spc="-1">
                <a:solidFill>
                  <a:srgbClr val="333333"/>
                </a:solidFill>
                <a:latin typeface="Georgia"/>
                <a:ea typeface="DejaVu Sans"/>
              </a:rPr>
              <a:t>Glyphosate Task Force -Monsanto</a:t>
            </a:r>
            <a:endParaRPr lang="fr-FR" sz="2800" b="0" strike="noStrike" spc="-1">
              <a:latin typeface="Arial"/>
            </a:endParaRPr>
          </a:p>
          <a:p>
            <a:pPr>
              <a:lnSpc>
                <a:spcPct val="100000"/>
              </a:lnSpc>
              <a:spcBef>
                <a:spcPts val="300"/>
              </a:spcBef>
            </a:pPr>
            <a:endParaRPr lang="fr-FR" sz="2800" b="0" strike="noStrike" spc="-1">
              <a:latin typeface="Arial"/>
            </a:endParaRPr>
          </a:p>
          <a:p>
            <a:pPr>
              <a:lnSpc>
                <a:spcPct val="100000"/>
              </a:lnSpc>
              <a:spcBef>
                <a:spcPts val="300"/>
              </a:spcBef>
            </a:pPr>
            <a:endParaRPr lang="fr-FR" sz="2800" b="0" strike="noStrike" spc="-1">
              <a:latin typeface="Arial"/>
            </a:endParaRPr>
          </a:p>
        </p:txBody>
      </p:sp>
      <p:sp>
        <p:nvSpPr>
          <p:cNvPr id="129" name="CustomShape 3"/>
          <p:cNvSpPr/>
          <p:nvPr/>
        </p:nvSpPr>
        <p:spPr>
          <a:xfrm>
            <a:off x="10899720" y="2160"/>
            <a:ext cx="1015200" cy="3650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98665715-D423-4BD5-A3FA-AAB79D52652F}" type="slidenum">
              <a:rPr lang="fr-FR" sz="1800" b="0" strike="noStrike" spc="-1">
                <a:solidFill>
                  <a:srgbClr val="FFFFFF"/>
                </a:solidFill>
                <a:latin typeface="Georgia"/>
                <a:ea typeface="DejaVu Sans"/>
              </a:rPr>
              <a:t>21</a:t>
            </a:fld>
            <a:endParaRPr lang="fr-FR" sz="18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D44967-8F0F-CEAA-2C6F-92D142025DB4}"/>
              </a:ext>
            </a:extLst>
          </p:cNvPr>
          <p:cNvSpPr>
            <a:spLocks noGrp="1"/>
          </p:cNvSpPr>
          <p:nvPr>
            <p:ph type="title"/>
          </p:nvPr>
        </p:nvSpPr>
        <p:spPr>
          <a:xfrm>
            <a:off x="2231136" y="357810"/>
            <a:ext cx="7729728" cy="1272208"/>
          </a:xfrm>
        </p:spPr>
        <p:txBody>
          <a:bodyPr>
            <a:normAutofit/>
          </a:bodyPr>
          <a:lstStyle/>
          <a:p>
            <a:r>
              <a:rPr lang="en-US" sz="2000" dirty="0">
                <a:latin typeface="Phosphate Inline" panose="02000506050000020004" pitchFamily="2" charset="77"/>
                <a:cs typeface="Phosphate Inline" panose="02000506050000020004" pitchFamily="2" charset="77"/>
              </a:rPr>
              <a:t>Revolving doors (RD): </a:t>
            </a:r>
            <a:r>
              <a:rPr lang="el-GR" sz="2000" dirty="0"/>
              <a:t>Η δομική συνδεσιμότητα μεταξύ δημόσιων ρυθμιστών και ιδιωτικών οικονομικών ομάδων</a:t>
            </a:r>
            <a:endParaRPr lang="en-GR" sz="2000" dirty="0"/>
          </a:p>
        </p:txBody>
      </p:sp>
      <p:sp>
        <p:nvSpPr>
          <p:cNvPr id="3" name="Content Placeholder 2">
            <a:extLst>
              <a:ext uri="{FF2B5EF4-FFF2-40B4-BE49-F238E27FC236}">
                <a16:creationId xmlns:a16="http://schemas.microsoft.com/office/drawing/2014/main" id="{5E929282-9542-2528-C23E-3C2709DFD84F}"/>
              </a:ext>
            </a:extLst>
          </p:cNvPr>
          <p:cNvSpPr>
            <a:spLocks noGrp="1"/>
          </p:cNvSpPr>
          <p:nvPr>
            <p:ph idx="1"/>
          </p:nvPr>
        </p:nvSpPr>
        <p:spPr>
          <a:xfrm>
            <a:off x="838200" y="1825625"/>
            <a:ext cx="10515600" cy="4515540"/>
          </a:xfrm>
        </p:spPr>
        <p:txBody>
          <a:bodyPr>
            <a:noAutofit/>
          </a:bodyPr>
          <a:lstStyle/>
          <a:p>
            <a:r>
              <a:rPr lang="el-GR" sz="2200" dirty="0"/>
              <a:t>Δημόσιοι δρώντες μετά την ολοκλήρωση της θητείας τους στο δημόσιο εργάζονται σε ιδιωτική εταιρία στον ίδιο τομέα που έχουν ρυθμίσει πρότινος και αντίστροφα ή κυκλικά ( πχ </a:t>
            </a:r>
            <a:r>
              <a:rPr lang="el-GR" sz="2400" dirty="0"/>
              <a:t>Πολιτικοί ως </a:t>
            </a:r>
            <a:r>
              <a:rPr lang="el-GR" sz="2400" dirty="0" err="1"/>
              <a:t>μέλοι</a:t>
            </a:r>
            <a:r>
              <a:rPr lang="el-GR" sz="2400" dirty="0"/>
              <a:t> διοικητικών συμβουλίων </a:t>
            </a:r>
            <a:r>
              <a:rPr lang="el-GR" sz="2200" dirty="0"/>
              <a:t>εταιριών).</a:t>
            </a:r>
          </a:p>
          <a:p>
            <a:r>
              <a:rPr lang="el-GR" sz="2200" dirty="0"/>
              <a:t>Το 2009, ο ΟΟΣΑ επεσήμανε τον ρόλο που διαδραμάτισε η </a:t>
            </a:r>
            <a:r>
              <a:rPr lang="en-GB" sz="2200" dirty="0"/>
              <a:t>RD </a:t>
            </a:r>
            <a:r>
              <a:rPr lang="el-GR" sz="2200" dirty="0"/>
              <a:t>στη χρηματοπιστωτική κρίση του 2008, τονίζοντας την αναγκαιότητα θέσπισης κανόνων.</a:t>
            </a:r>
          </a:p>
          <a:p>
            <a:r>
              <a:rPr lang="el-GR" sz="2200" b="1" dirty="0"/>
              <a:t>4 τύποι πολιτικών διασυνδέσεων και οι επιπτώσεις τους στις εταιρείες (</a:t>
            </a:r>
            <a:r>
              <a:rPr lang="el-GR" sz="2200" b="1" dirty="0" err="1"/>
              <a:t>επιδ</a:t>
            </a:r>
            <a:r>
              <a:rPr lang="en-US" sz="2200" b="1" dirty="0" err="1"/>
              <a:t>ό</a:t>
            </a:r>
            <a:r>
              <a:rPr lang="el-GR" sz="2200" b="1" dirty="0"/>
              <a:t>σεις, χρηματιστηριακή αξία)</a:t>
            </a:r>
            <a:r>
              <a:rPr lang="en-US" sz="2200" b="1" dirty="0"/>
              <a:t>:</a:t>
            </a:r>
            <a:r>
              <a:rPr lang="el-GR" sz="2200" b="1" dirty="0"/>
              <a:t> </a:t>
            </a:r>
            <a:r>
              <a:rPr lang="en-US" sz="2200" b="1" dirty="0"/>
              <a:t>1) </a:t>
            </a:r>
            <a:r>
              <a:rPr lang="el-GR" sz="2200" dirty="0"/>
              <a:t>συνεισφορές εκλογικών εκστρατειών, </a:t>
            </a:r>
            <a:r>
              <a:rPr lang="el-GR" sz="2200" b="1" dirty="0"/>
              <a:t>2</a:t>
            </a:r>
            <a:r>
              <a:rPr lang="el-GR" sz="2200" dirty="0"/>
              <a:t>) προσωπικές σχέσεις, </a:t>
            </a:r>
            <a:r>
              <a:rPr lang="el-GR" sz="2200" b="1" dirty="0"/>
              <a:t>3) </a:t>
            </a:r>
            <a:r>
              <a:rPr lang="el-GR" sz="2200" dirty="0"/>
              <a:t>συμμετοχή σε πολιτικά κόμματα, </a:t>
            </a:r>
            <a:r>
              <a:rPr lang="el-GR" sz="2200" b="1" dirty="0"/>
              <a:t>4) </a:t>
            </a:r>
            <a:r>
              <a:rPr lang="en-GB" sz="2200" dirty="0">
                <a:latin typeface="Phosphate Inline" panose="02000506050000020004" pitchFamily="2" charset="77"/>
                <a:cs typeface="Phosphate Inline" panose="02000506050000020004" pitchFamily="2" charset="77"/>
              </a:rPr>
              <a:t>RD</a:t>
            </a:r>
            <a:endParaRPr lang="el-GR" sz="2200" dirty="0">
              <a:latin typeface="Phosphate Inline" panose="02000506050000020004" pitchFamily="2" charset="77"/>
              <a:cs typeface="Phosphate Inline" panose="02000506050000020004" pitchFamily="2" charset="77"/>
            </a:endParaRPr>
          </a:p>
          <a:p>
            <a:pPr marL="0" indent="0">
              <a:buNone/>
            </a:pPr>
            <a:r>
              <a:rPr lang="el-GR" sz="2200" b="1" dirty="0">
                <a:latin typeface="Times New Roman" panose="02020603050405020304" pitchFamily="18" charset="0"/>
                <a:cs typeface="Times New Roman" panose="02020603050405020304" pitchFamily="18" charset="0"/>
              </a:rPr>
              <a:t>ΔΥΟ ΕΞΗΓΗΣΕΙΣ</a:t>
            </a:r>
            <a:r>
              <a:rPr lang="en-US" sz="2200" b="1" dirty="0">
                <a:latin typeface="Times New Roman" panose="02020603050405020304" pitchFamily="18" charset="0"/>
                <a:cs typeface="Times New Roman" panose="02020603050405020304" pitchFamily="18" charset="0"/>
              </a:rPr>
              <a:t>: </a:t>
            </a:r>
            <a:r>
              <a:rPr lang="el-GR" sz="2200" b="1" dirty="0">
                <a:latin typeface="Times New Roman" panose="02020603050405020304" pitchFamily="18" charset="0"/>
                <a:cs typeface="Times New Roman" panose="02020603050405020304" pitchFamily="18" charset="0"/>
              </a:rPr>
              <a:t>1) </a:t>
            </a:r>
            <a:r>
              <a:rPr lang="el-GR" sz="2200" b="1" dirty="0">
                <a:solidFill>
                  <a:srgbClr val="C00000"/>
                </a:solidFill>
              </a:rPr>
              <a:t>το κανάλι παραγωγικότητας</a:t>
            </a:r>
            <a:r>
              <a:rPr lang="el-GR" sz="2200" dirty="0"/>
              <a:t>, 2) </a:t>
            </a:r>
            <a:r>
              <a:rPr lang="el-GR" sz="2200" b="1" dirty="0">
                <a:solidFill>
                  <a:srgbClr val="C00000"/>
                </a:solidFill>
              </a:rPr>
              <a:t>το κανάλι </a:t>
            </a:r>
            <a:r>
              <a:rPr lang="el-GR" sz="2200" b="1" dirty="0" err="1">
                <a:solidFill>
                  <a:srgbClr val="C00000"/>
                </a:solidFill>
              </a:rPr>
              <a:t>προσοδοθηρ</a:t>
            </a:r>
            <a:r>
              <a:rPr lang="en-US" sz="2200" b="1" dirty="0" err="1">
                <a:solidFill>
                  <a:srgbClr val="C00000"/>
                </a:solidFill>
              </a:rPr>
              <a:t>ί</a:t>
            </a:r>
            <a:r>
              <a:rPr lang="el-GR" sz="2200" b="1" dirty="0">
                <a:solidFill>
                  <a:srgbClr val="C00000"/>
                </a:solidFill>
              </a:rPr>
              <a:t>ας </a:t>
            </a:r>
            <a:r>
              <a:rPr lang="el-GR" sz="2200" dirty="0"/>
              <a:t>[δέσμευση δημόσιων πόρων, προνομιακές μεταχειρίσεις, δημόσιες συμβάσεις, φορολογικές απαλλαγές, πρόσβαση στη χρηματοδότηση) </a:t>
            </a:r>
          </a:p>
          <a:p>
            <a:pPr marL="0" indent="0">
              <a:buNone/>
            </a:pPr>
            <a:r>
              <a:rPr lang="el-GR" sz="2200" b="1" dirty="0">
                <a:latin typeface="Times New Roman" panose="02020603050405020304" pitchFamily="18" charset="0"/>
                <a:cs typeface="Times New Roman" panose="02020603050405020304" pitchFamily="18" charset="0"/>
              </a:rPr>
              <a:t>ΔΥΟ ΠΡΟΣΕΓΓΙΣΕΙΣ</a:t>
            </a:r>
            <a:r>
              <a:rPr lang="en-US" sz="2200" b="1" dirty="0">
                <a:latin typeface="Times New Roman" panose="02020603050405020304" pitchFamily="18" charset="0"/>
                <a:cs typeface="Times New Roman" panose="02020603050405020304" pitchFamily="18" charset="0"/>
              </a:rPr>
              <a:t>: 1) </a:t>
            </a:r>
            <a:r>
              <a:rPr lang="el-GR" sz="2200" dirty="0"/>
              <a:t>Η μάχη και η ανισότητα επιρροής στον ιδιωτικό τομέα (</a:t>
            </a:r>
            <a:r>
              <a:rPr lang="el-GR" sz="2200" dirty="0" err="1"/>
              <a:t>οικονομικ</a:t>
            </a:r>
            <a:r>
              <a:rPr lang="en-US" sz="2200" dirty="0" err="1"/>
              <a:t>ό</a:t>
            </a:r>
            <a:r>
              <a:rPr lang="el-GR" sz="2200" dirty="0"/>
              <a:t>ς </a:t>
            </a:r>
            <a:r>
              <a:rPr lang="el-GR" sz="2200" dirty="0" err="1"/>
              <a:t>αναγωγισμός</a:t>
            </a:r>
            <a:r>
              <a:rPr lang="el-GR" sz="2200" dirty="0"/>
              <a:t>) </a:t>
            </a:r>
            <a:r>
              <a:rPr lang="en-US" sz="2200" b="1" dirty="0"/>
              <a:t>2)</a:t>
            </a:r>
            <a:r>
              <a:rPr lang="en-US" sz="2200" dirty="0"/>
              <a:t> </a:t>
            </a:r>
            <a:r>
              <a:rPr lang="el-GR" sz="2200" dirty="0"/>
              <a:t>Συμμαχία δημόσιου-ιδιωτικού τομέα που δεν αποδυναμώνει το κράτος</a:t>
            </a:r>
            <a:r>
              <a:rPr lang="en-US" sz="2200" dirty="0"/>
              <a:t> </a:t>
            </a:r>
            <a:r>
              <a:rPr lang="el-GR" sz="2200" dirty="0"/>
              <a:t>και ενδυναμώνει συγκεκριμένους οικονομικούς δρώντες.</a:t>
            </a:r>
            <a:endParaRPr lang="en-GR" sz="2200" dirty="0"/>
          </a:p>
        </p:txBody>
      </p:sp>
    </p:spTree>
    <p:extLst>
      <p:ext uri="{BB962C8B-B14F-4D97-AF65-F5344CB8AC3E}">
        <p14:creationId xmlns:p14="http://schemas.microsoft.com/office/powerpoint/2010/main" val="42377316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CB2B75-B245-0124-0683-545D684EC108}"/>
              </a:ext>
            </a:extLst>
          </p:cNvPr>
          <p:cNvSpPr>
            <a:spLocks noGrp="1"/>
          </p:cNvSpPr>
          <p:nvPr>
            <p:ph type="title"/>
          </p:nvPr>
        </p:nvSpPr>
        <p:spPr/>
        <p:txBody>
          <a:bodyPr>
            <a:normAutofit fontScale="90000"/>
          </a:bodyPr>
          <a:lstStyle/>
          <a:p>
            <a:r>
              <a:rPr lang="el-GR" sz="2800" dirty="0">
                <a:solidFill>
                  <a:srgbClr val="231F20"/>
                </a:solidFill>
                <a:effectLst/>
                <a:latin typeface="Calibri" panose="020F0502020204030204" pitchFamily="34" charset="0"/>
                <a:ea typeface="Calibri" panose="020F0502020204030204" pitchFamily="34" charset="0"/>
              </a:rPr>
              <a:t>Τα</a:t>
            </a:r>
            <a:r>
              <a:rPr lang="el-GR" sz="2800" spc="-10" dirty="0">
                <a:solidFill>
                  <a:srgbClr val="231F20"/>
                </a:solidFill>
                <a:effectLst/>
                <a:latin typeface="Calibri" panose="020F0502020204030204" pitchFamily="34" charset="0"/>
                <a:ea typeface="Calibri" panose="020F0502020204030204" pitchFamily="34" charset="0"/>
              </a:rPr>
              <a:t> </a:t>
            </a:r>
            <a:r>
              <a:rPr lang="el-GR" sz="2800" dirty="0">
                <a:solidFill>
                  <a:srgbClr val="231F20"/>
                </a:solidFill>
                <a:effectLst/>
                <a:latin typeface="Calibri" panose="020F0502020204030204" pitchFamily="34" charset="0"/>
                <a:ea typeface="Calibri" panose="020F0502020204030204" pitchFamily="34" charset="0"/>
              </a:rPr>
              <a:t>φαινόμενα που περιγράφουν τις τάσεις σύγκλισης μεταξύ δημόσιου</a:t>
            </a:r>
            <a:r>
              <a:rPr lang="el-GR" sz="2800" spc="5" dirty="0">
                <a:solidFill>
                  <a:srgbClr val="231F20"/>
                </a:solidFill>
                <a:effectLst/>
                <a:latin typeface="Calibri" panose="020F0502020204030204" pitchFamily="34" charset="0"/>
                <a:ea typeface="Calibri" panose="020F0502020204030204" pitchFamily="34" charset="0"/>
              </a:rPr>
              <a:t> </a:t>
            </a:r>
            <a:r>
              <a:rPr lang="el-GR" sz="2800" spc="-5" dirty="0">
                <a:solidFill>
                  <a:srgbClr val="231F20"/>
                </a:solidFill>
                <a:effectLst/>
                <a:latin typeface="Calibri" panose="020F0502020204030204" pitchFamily="34" charset="0"/>
                <a:ea typeface="Calibri" panose="020F0502020204030204" pitchFamily="34" charset="0"/>
              </a:rPr>
              <a:t>και</a:t>
            </a:r>
            <a:r>
              <a:rPr lang="el-GR" sz="2800" spc="-60" dirty="0">
                <a:solidFill>
                  <a:srgbClr val="231F20"/>
                </a:solidFill>
                <a:effectLst/>
                <a:latin typeface="Calibri" panose="020F0502020204030204" pitchFamily="34" charset="0"/>
                <a:ea typeface="Calibri" panose="020F0502020204030204" pitchFamily="34" charset="0"/>
              </a:rPr>
              <a:t> </a:t>
            </a:r>
            <a:r>
              <a:rPr lang="el-GR" sz="2800" spc="-5" dirty="0">
                <a:solidFill>
                  <a:srgbClr val="231F20"/>
                </a:solidFill>
                <a:effectLst/>
                <a:latin typeface="Calibri" panose="020F0502020204030204" pitchFamily="34" charset="0"/>
                <a:ea typeface="Calibri" panose="020F0502020204030204" pitchFamily="34" charset="0"/>
              </a:rPr>
              <a:t>ιδιωτικού</a:t>
            </a:r>
            <a:r>
              <a:rPr lang="el-GR" sz="2800" spc="-55" dirty="0">
                <a:solidFill>
                  <a:srgbClr val="231F20"/>
                </a:solidFill>
                <a:effectLst/>
                <a:latin typeface="Calibri" panose="020F0502020204030204" pitchFamily="34" charset="0"/>
                <a:ea typeface="Calibri" panose="020F0502020204030204" pitchFamily="34" charset="0"/>
              </a:rPr>
              <a:t> </a:t>
            </a:r>
            <a:r>
              <a:rPr lang="el-GR" sz="2800" spc="-5" dirty="0">
                <a:solidFill>
                  <a:srgbClr val="231F20"/>
                </a:solidFill>
                <a:effectLst/>
                <a:latin typeface="Calibri" panose="020F0502020204030204" pitchFamily="34" charset="0"/>
                <a:ea typeface="Calibri" panose="020F0502020204030204" pitchFamily="34" charset="0"/>
              </a:rPr>
              <a:t>χώρου</a:t>
            </a:r>
            <a:endParaRPr lang="en-GR" dirty="0"/>
          </a:p>
        </p:txBody>
      </p:sp>
      <p:sp>
        <p:nvSpPr>
          <p:cNvPr id="3" name="Content Placeholder 2">
            <a:extLst>
              <a:ext uri="{FF2B5EF4-FFF2-40B4-BE49-F238E27FC236}">
                <a16:creationId xmlns:a16="http://schemas.microsoft.com/office/drawing/2014/main" id="{A4CE97CD-604F-122D-7485-AB6AAA87EA55}"/>
              </a:ext>
            </a:extLst>
          </p:cNvPr>
          <p:cNvSpPr>
            <a:spLocks noGrp="1"/>
          </p:cNvSpPr>
          <p:nvPr>
            <p:ph idx="1"/>
          </p:nvPr>
        </p:nvSpPr>
        <p:spPr>
          <a:xfrm>
            <a:off x="1868557" y="2153412"/>
            <a:ext cx="8786191" cy="3586615"/>
          </a:xfrm>
        </p:spPr>
        <p:txBody>
          <a:bodyPr>
            <a:normAutofit fontScale="92500" lnSpcReduction="20000"/>
          </a:bodyPr>
          <a:lstStyle/>
          <a:p>
            <a:pPr marL="71755" marR="133985" indent="143510" algn="just">
              <a:lnSpc>
                <a:spcPct val="97000"/>
              </a:lnSpc>
              <a:spcBef>
                <a:spcPts val="100"/>
              </a:spcBef>
            </a:pPr>
            <a:r>
              <a:rPr lang="en-US" spc="-5" dirty="0">
                <a:solidFill>
                  <a:srgbClr val="231F20"/>
                </a:solidFill>
                <a:latin typeface="Calibri" panose="020F0502020204030204" pitchFamily="34" charset="0"/>
                <a:ea typeface="Calibri" panose="020F0502020204030204" pitchFamily="34" charset="0"/>
              </a:rPr>
              <a:t>H </a:t>
            </a:r>
            <a:r>
              <a:rPr lang="el-GR" sz="1800" spc="-5" dirty="0">
                <a:solidFill>
                  <a:srgbClr val="231F20"/>
                </a:solidFill>
                <a:effectLst/>
                <a:latin typeface="Calibri" panose="020F0502020204030204" pitchFamily="34" charset="0"/>
                <a:ea typeface="Calibri" panose="020F0502020204030204" pitchFamily="34" charset="0"/>
              </a:rPr>
              <a:t>χάραξη</a:t>
            </a:r>
            <a:r>
              <a:rPr lang="el-GR" sz="1800" spc="-55" dirty="0">
                <a:solidFill>
                  <a:srgbClr val="231F20"/>
                </a:solidFill>
                <a:effectLst/>
                <a:latin typeface="Calibri" panose="020F0502020204030204" pitchFamily="34" charset="0"/>
                <a:ea typeface="Calibri" panose="020F0502020204030204" pitchFamily="34" charset="0"/>
              </a:rPr>
              <a:t> </a:t>
            </a:r>
            <a:r>
              <a:rPr lang="el-GR" sz="1800" dirty="0">
                <a:solidFill>
                  <a:srgbClr val="231F20"/>
                </a:solidFill>
                <a:effectLst/>
                <a:latin typeface="Calibri" panose="020F0502020204030204" pitchFamily="34" charset="0"/>
                <a:ea typeface="Calibri" panose="020F0502020204030204" pitchFamily="34" charset="0"/>
              </a:rPr>
              <a:t>δημόσιας</a:t>
            </a:r>
            <a:r>
              <a:rPr lang="el-GR" sz="1800" spc="-55" dirty="0">
                <a:solidFill>
                  <a:srgbClr val="231F20"/>
                </a:solidFill>
                <a:effectLst/>
                <a:latin typeface="Calibri" panose="020F0502020204030204" pitchFamily="34" charset="0"/>
                <a:ea typeface="Calibri" panose="020F0502020204030204" pitchFamily="34" charset="0"/>
              </a:rPr>
              <a:t> </a:t>
            </a:r>
            <a:r>
              <a:rPr lang="el-GR" sz="1800" dirty="0">
                <a:solidFill>
                  <a:srgbClr val="231F20"/>
                </a:solidFill>
                <a:effectLst/>
                <a:latin typeface="Calibri" panose="020F0502020204030204" pitchFamily="34" charset="0"/>
                <a:ea typeface="Calibri" panose="020F0502020204030204" pitchFamily="34" charset="0"/>
              </a:rPr>
              <a:t>πολιτικής</a:t>
            </a:r>
            <a:r>
              <a:rPr lang="el-GR" sz="1800" spc="-60" dirty="0">
                <a:solidFill>
                  <a:srgbClr val="231F20"/>
                </a:solidFill>
                <a:effectLst/>
                <a:latin typeface="Calibri" panose="020F0502020204030204" pitchFamily="34" charset="0"/>
                <a:ea typeface="Calibri" panose="020F0502020204030204" pitchFamily="34" charset="0"/>
              </a:rPr>
              <a:t> </a:t>
            </a:r>
            <a:r>
              <a:rPr lang="el-GR" sz="1800" dirty="0">
                <a:solidFill>
                  <a:srgbClr val="231F20"/>
                </a:solidFill>
                <a:effectLst/>
                <a:latin typeface="Calibri" panose="020F0502020204030204" pitchFamily="34" charset="0"/>
                <a:ea typeface="Calibri" panose="020F0502020204030204" pitchFamily="34" charset="0"/>
              </a:rPr>
              <a:t>με</a:t>
            </a:r>
            <a:r>
              <a:rPr lang="el-GR" sz="1800" spc="-55" dirty="0">
                <a:solidFill>
                  <a:srgbClr val="231F20"/>
                </a:solidFill>
                <a:effectLst/>
                <a:latin typeface="Calibri" panose="020F0502020204030204" pitchFamily="34" charset="0"/>
                <a:ea typeface="Calibri" panose="020F0502020204030204" pitchFamily="34" charset="0"/>
              </a:rPr>
              <a:t> </a:t>
            </a:r>
            <a:r>
              <a:rPr lang="el-GR" sz="1800" dirty="0">
                <a:solidFill>
                  <a:srgbClr val="231F20"/>
                </a:solidFill>
                <a:effectLst/>
                <a:latin typeface="Calibri" panose="020F0502020204030204" pitchFamily="34" charset="0"/>
                <a:ea typeface="Calibri" panose="020F0502020204030204" pitchFamily="34" charset="0"/>
              </a:rPr>
              <a:t>γνώμονα</a:t>
            </a:r>
            <a:r>
              <a:rPr lang="el-GR" sz="1800" spc="5" dirty="0">
                <a:solidFill>
                  <a:srgbClr val="231F20"/>
                </a:solidFill>
                <a:effectLst/>
                <a:latin typeface="Calibri" panose="020F0502020204030204" pitchFamily="34" charset="0"/>
                <a:ea typeface="Calibri" panose="020F0502020204030204" pitchFamily="34" charset="0"/>
              </a:rPr>
              <a:t> </a:t>
            </a:r>
            <a:r>
              <a:rPr lang="el-GR" sz="1800" dirty="0">
                <a:solidFill>
                  <a:srgbClr val="231F20"/>
                </a:solidFill>
                <a:effectLst/>
                <a:latin typeface="Calibri" panose="020F0502020204030204" pitchFamily="34" charset="0"/>
                <a:ea typeface="Calibri" panose="020F0502020204030204" pitchFamily="34" charset="0"/>
              </a:rPr>
              <a:t>την</a:t>
            </a:r>
            <a:r>
              <a:rPr lang="el-GR" sz="1800" spc="10" dirty="0">
                <a:solidFill>
                  <a:srgbClr val="231F20"/>
                </a:solidFill>
                <a:effectLst/>
                <a:latin typeface="Calibri" panose="020F0502020204030204" pitchFamily="34" charset="0"/>
                <a:ea typeface="Calibri" panose="020F0502020204030204" pitchFamily="34" charset="0"/>
              </a:rPr>
              <a:t> </a:t>
            </a:r>
            <a:r>
              <a:rPr lang="el-GR" sz="1800" dirty="0">
                <a:solidFill>
                  <a:srgbClr val="231F20"/>
                </a:solidFill>
                <a:effectLst/>
                <a:latin typeface="Calibri" panose="020F0502020204030204" pitchFamily="34" charset="0"/>
                <a:ea typeface="Calibri" panose="020F0502020204030204" pitchFamily="34" charset="0"/>
              </a:rPr>
              <a:t>αγορά</a:t>
            </a:r>
            <a:r>
              <a:rPr lang="el-GR" sz="1800" spc="5" dirty="0">
                <a:solidFill>
                  <a:srgbClr val="231F20"/>
                </a:solidFill>
                <a:effectLst/>
                <a:latin typeface="Calibri" panose="020F0502020204030204" pitchFamily="34" charset="0"/>
                <a:ea typeface="Calibri" panose="020F0502020204030204" pitchFamily="34" charset="0"/>
              </a:rPr>
              <a:t> </a:t>
            </a:r>
            <a:r>
              <a:rPr lang="el-GR" sz="1800" dirty="0">
                <a:solidFill>
                  <a:srgbClr val="231F20"/>
                </a:solidFill>
                <a:effectLst/>
                <a:latin typeface="Calibri" panose="020F0502020204030204" pitchFamily="34" charset="0"/>
                <a:ea typeface="Calibri" panose="020F0502020204030204" pitchFamily="34" charset="0"/>
              </a:rPr>
              <a:t>(απορρύθμιση),</a:t>
            </a:r>
            <a:r>
              <a:rPr lang="el-GR" sz="1800" spc="10" dirty="0">
                <a:solidFill>
                  <a:srgbClr val="231F20"/>
                </a:solidFill>
                <a:effectLst/>
                <a:latin typeface="Calibri" panose="020F0502020204030204" pitchFamily="34" charset="0"/>
                <a:ea typeface="Calibri" panose="020F0502020204030204" pitchFamily="34" charset="0"/>
              </a:rPr>
              <a:t> </a:t>
            </a:r>
            <a:endParaRPr lang="en-US" sz="1800" spc="10" dirty="0">
              <a:solidFill>
                <a:srgbClr val="231F20"/>
              </a:solidFill>
              <a:effectLst/>
              <a:latin typeface="Calibri" panose="020F0502020204030204" pitchFamily="34" charset="0"/>
              <a:ea typeface="Calibri" panose="020F0502020204030204" pitchFamily="34" charset="0"/>
            </a:endParaRPr>
          </a:p>
          <a:p>
            <a:pPr marL="71755" marR="133985" indent="143510" algn="just">
              <a:lnSpc>
                <a:spcPct val="97000"/>
              </a:lnSpc>
              <a:spcBef>
                <a:spcPts val="100"/>
              </a:spcBef>
            </a:pPr>
            <a:r>
              <a:rPr lang="en-US" dirty="0">
                <a:solidFill>
                  <a:srgbClr val="231F20"/>
                </a:solidFill>
                <a:latin typeface="Calibri" panose="020F0502020204030204" pitchFamily="34" charset="0"/>
                <a:ea typeface="Calibri" panose="020F0502020204030204" pitchFamily="34" charset="0"/>
              </a:rPr>
              <a:t>O</a:t>
            </a:r>
            <a:r>
              <a:rPr lang="el-GR" sz="1800" dirty="0">
                <a:solidFill>
                  <a:srgbClr val="231F20"/>
                </a:solidFill>
                <a:effectLst/>
                <a:latin typeface="Calibri" panose="020F0502020204030204" pitchFamily="34" charset="0"/>
                <a:ea typeface="Calibri" panose="020F0502020204030204" pitchFamily="34" charset="0"/>
              </a:rPr>
              <a:t>ι</a:t>
            </a:r>
            <a:r>
              <a:rPr lang="el-GR" sz="1800" spc="5" dirty="0">
                <a:solidFill>
                  <a:srgbClr val="231F20"/>
                </a:solidFill>
                <a:effectLst/>
                <a:latin typeface="Calibri" panose="020F0502020204030204" pitchFamily="34" charset="0"/>
                <a:ea typeface="Calibri" panose="020F0502020204030204" pitchFamily="34" charset="0"/>
              </a:rPr>
              <a:t> </a:t>
            </a:r>
            <a:r>
              <a:rPr lang="el-GR" sz="1800" dirty="0">
                <a:solidFill>
                  <a:srgbClr val="231F20"/>
                </a:solidFill>
                <a:effectLst/>
                <a:latin typeface="Calibri" panose="020F0502020204030204" pitchFamily="34" charset="0"/>
                <a:ea typeface="Calibri" panose="020F0502020204030204" pitchFamily="34" charset="0"/>
              </a:rPr>
              <a:t>πολιτικές</a:t>
            </a:r>
            <a:r>
              <a:rPr lang="el-GR" sz="1800" spc="10" dirty="0">
                <a:solidFill>
                  <a:srgbClr val="231F20"/>
                </a:solidFill>
                <a:effectLst/>
                <a:latin typeface="Calibri" panose="020F0502020204030204" pitchFamily="34" charset="0"/>
                <a:ea typeface="Calibri" panose="020F0502020204030204" pitchFamily="34" charset="0"/>
              </a:rPr>
              <a:t> </a:t>
            </a:r>
            <a:r>
              <a:rPr lang="el-GR" sz="1800" dirty="0">
                <a:solidFill>
                  <a:srgbClr val="231F20"/>
                </a:solidFill>
                <a:effectLst/>
                <a:latin typeface="Calibri" panose="020F0502020204030204" pitchFamily="34" charset="0"/>
                <a:ea typeface="Calibri" panose="020F0502020204030204" pitchFamily="34" charset="0"/>
              </a:rPr>
              <a:t>ιδιωτικοποίησης</a:t>
            </a:r>
            <a:r>
              <a:rPr lang="en-US" sz="1800" dirty="0">
                <a:solidFill>
                  <a:srgbClr val="231F20"/>
                </a:solidFill>
                <a:effectLst/>
                <a:latin typeface="Calibri" panose="020F0502020204030204" pitchFamily="34" charset="0"/>
                <a:ea typeface="Calibri" panose="020F0502020204030204" pitchFamily="34" charset="0"/>
              </a:rPr>
              <a:t> </a:t>
            </a:r>
            <a:r>
              <a:rPr lang="el-GR" sz="1800" dirty="0">
                <a:solidFill>
                  <a:srgbClr val="231F20"/>
                </a:solidFill>
                <a:effectLst/>
                <a:latin typeface="Calibri" panose="020F0502020204030204" pitchFamily="34" charset="0"/>
                <a:ea typeface="Calibri" panose="020F0502020204030204" pitchFamily="34" charset="0"/>
              </a:rPr>
              <a:t>και το επιχειρηματικό κράτος*</a:t>
            </a:r>
            <a:endParaRPr lang="en-GR" sz="1800" dirty="0">
              <a:effectLst/>
              <a:latin typeface="Calibri" panose="020F0502020204030204" pitchFamily="34" charset="0"/>
              <a:ea typeface="Calibri" panose="020F0502020204030204" pitchFamily="34" charset="0"/>
            </a:endParaRPr>
          </a:p>
          <a:p>
            <a:pPr>
              <a:spcBef>
                <a:spcPts val="30"/>
              </a:spcBef>
            </a:pPr>
            <a:r>
              <a:rPr lang="en-US" dirty="0">
                <a:solidFill>
                  <a:srgbClr val="231F20"/>
                </a:solidFill>
                <a:latin typeface="Calibri" panose="020F0502020204030204" pitchFamily="34" charset="0"/>
                <a:ea typeface="Calibri" panose="020F0502020204030204" pitchFamily="34" charset="0"/>
              </a:rPr>
              <a:t>H</a:t>
            </a:r>
            <a:r>
              <a:rPr lang="el-GR" sz="1800" dirty="0">
                <a:solidFill>
                  <a:srgbClr val="231F20"/>
                </a:solidFill>
                <a:effectLst/>
                <a:latin typeface="Calibri" panose="020F0502020204030204" pitchFamily="34" charset="0"/>
                <a:ea typeface="Calibri" panose="020F0502020204030204" pitchFamily="34" charset="0"/>
              </a:rPr>
              <a:t> προώθηση γενικών ρυθμιστικών πλαισίων, </a:t>
            </a:r>
            <a:endParaRPr lang="en-US" sz="1800" dirty="0">
              <a:solidFill>
                <a:srgbClr val="231F20"/>
              </a:solidFill>
              <a:effectLst/>
              <a:latin typeface="Calibri" panose="020F0502020204030204" pitchFamily="34" charset="0"/>
              <a:ea typeface="Calibri" panose="020F0502020204030204" pitchFamily="34" charset="0"/>
            </a:endParaRPr>
          </a:p>
          <a:p>
            <a:pPr>
              <a:spcBef>
                <a:spcPts val="30"/>
              </a:spcBef>
            </a:pPr>
            <a:r>
              <a:rPr lang="en-US" dirty="0">
                <a:solidFill>
                  <a:srgbClr val="231F20"/>
                </a:solidFill>
                <a:latin typeface="Calibri" panose="020F0502020204030204" pitchFamily="34" charset="0"/>
                <a:ea typeface="Calibri" panose="020F0502020204030204" pitchFamily="34" charset="0"/>
              </a:rPr>
              <a:t>H</a:t>
            </a:r>
            <a:r>
              <a:rPr lang="el-GR" sz="1800" dirty="0">
                <a:solidFill>
                  <a:srgbClr val="231F20"/>
                </a:solidFill>
                <a:effectLst/>
                <a:latin typeface="Calibri" panose="020F0502020204030204" pitchFamily="34" charset="0"/>
                <a:ea typeface="Calibri" panose="020F0502020204030204" pitchFamily="34" charset="0"/>
              </a:rPr>
              <a:t> </a:t>
            </a:r>
            <a:r>
              <a:rPr lang="el-GR" sz="1800" dirty="0" err="1">
                <a:solidFill>
                  <a:srgbClr val="231F20"/>
                </a:solidFill>
                <a:effectLst/>
                <a:latin typeface="Calibri" panose="020F0502020204030204" pitchFamily="34" charset="0"/>
                <a:ea typeface="Calibri" panose="020F0502020204030204" pitchFamily="34" charset="0"/>
              </a:rPr>
              <a:t>απονομιμοποίηση</a:t>
            </a:r>
            <a:r>
              <a:rPr lang="el-GR" sz="1800" spc="-50" dirty="0">
                <a:solidFill>
                  <a:srgbClr val="231F20"/>
                </a:solidFill>
                <a:effectLst/>
                <a:latin typeface="Calibri" panose="020F0502020204030204" pitchFamily="34" charset="0"/>
                <a:ea typeface="Calibri" panose="020F0502020204030204" pitchFamily="34" charset="0"/>
              </a:rPr>
              <a:t> </a:t>
            </a:r>
            <a:r>
              <a:rPr lang="el-GR" sz="1800" dirty="0">
                <a:solidFill>
                  <a:srgbClr val="231F20"/>
                </a:solidFill>
                <a:effectLst/>
                <a:latin typeface="Calibri" panose="020F0502020204030204" pitchFamily="34" charset="0"/>
                <a:ea typeface="Calibri" panose="020F0502020204030204" pitchFamily="34" charset="0"/>
              </a:rPr>
              <a:t>του</a:t>
            </a:r>
            <a:r>
              <a:rPr lang="el-GR" sz="1800" spc="-45" dirty="0">
                <a:solidFill>
                  <a:srgbClr val="231F20"/>
                </a:solidFill>
                <a:effectLst/>
                <a:latin typeface="Calibri" panose="020F0502020204030204" pitchFamily="34" charset="0"/>
                <a:ea typeface="Calibri" panose="020F0502020204030204" pitchFamily="34" charset="0"/>
              </a:rPr>
              <a:t> </a:t>
            </a:r>
            <a:r>
              <a:rPr lang="el-GR" sz="1800" dirty="0">
                <a:solidFill>
                  <a:srgbClr val="231F20"/>
                </a:solidFill>
                <a:effectLst/>
                <a:latin typeface="Calibri" panose="020F0502020204030204" pitchFamily="34" charset="0"/>
                <a:ea typeface="Calibri" panose="020F0502020204030204" pitchFamily="34" charset="0"/>
              </a:rPr>
              <a:t>θεσμικού</a:t>
            </a:r>
            <a:r>
              <a:rPr lang="el-GR" sz="1800" spc="-45" dirty="0">
                <a:solidFill>
                  <a:srgbClr val="231F20"/>
                </a:solidFill>
                <a:effectLst/>
                <a:latin typeface="Calibri" panose="020F0502020204030204" pitchFamily="34" charset="0"/>
                <a:ea typeface="Calibri" panose="020F0502020204030204" pitchFamily="34" charset="0"/>
              </a:rPr>
              <a:t> </a:t>
            </a:r>
            <a:r>
              <a:rPr lang="el-GR" sz="1800" dirty="0">
                <a:solidFill>
                  <a:srgbClr val="231F20"/>
                </a:solidFill>
                <a:effectLst/>
                <a:latin typeface="Calibri" panose="020F0502020204030204" pitchFamily="34" charset="0"/>
                <a:ea typeface="Calibri" panose="020F0502020204030204" pitchFamily="34" charset="0"/>
              </a:rPr>
              <a:t>ρόλου</a:t>
            </a:r>
            <a:r>
              <a:rPr lang="el-GR" sz="1800" spc="-45" dirty="0">
                <a:solidFill>
                  <a:srgbClr val="231F20"/>
                </a:solidFill>
                <a:effectLst/>
                <a:latin typeface="Calibri" panose="020F0502020204030204" pitchFamily="34" charset="0"/>
                <a:ea typeface="Calibri" panose="020F0502020204030204" pitchFamily="34" charset="0"/>
              </a:rPr>
              <a:t> </a:t>
            </a:r>
            <a:r>
              <a:rPr lang="el-GR" sz="1800" dirty="0">
                <a:solidFill>
                  <a:srgbClr val="231F20"/>
                </a:solidFill>
                <a:effectLst/>
                <a:latin typeface="Calibri" panose="020F0502020204030204" pitchFamily="34" charset="0"/>
                <a:ea typeface="Calibri" panose="020F0502020204030204" pitchFamily="34" charset="0"/>
              </a:rPr>
              <a:t>των</a:t>
            </a:r>
            <a:r>
              <a:rPr lang="el-GR" sz="1800" spc="-45" dirty="0">
                <a:solidFill>
                  <a:srgbClr val="231F20"/>
                </a:solidFill>
                <a:effectLst/>
                <a:latin typeface="Calibri" panose="020F0502020204030204" pitchFamily="34" charset="0"/>
                <a:ea typeface="Calibri" panose="020F0502020204030204" pitchFamily="34" charset="0"/>
              </a:rPr>
              <a:t> </a:t>
            </a:r>
            <a:r>
              <a:rPr lang="el-GR" sz="1800" dirty="0">
                <a:solidFill>
                  <a:srgbClr val="231F20"/>
                </a:solidFill>
                <a:effectLst/>
                <a:latin typeface="Calibri" panose="020F0502020204030204" pitchFamily="34" charset="0"/>
                <a:ea typeface="Calibri" panose="020F0502020204030204" pitchFamily="34" charset="0"/>
              </a:rPr>
              <a:t>συνδικάτων,</a:t>
            </a:r>
            <a:r>
              <a:rPr lang="el-GR" sz="1800" spc="-50" dirty="0">
                <a:solidFill>
                  <a:srgbClr val="231F20"/>
                </a:solidFill>
                <a:effectLst/>
                <a:latin typeface="Calibri" panose="020F0502020204030204" pitchFamily="34" charset="0"/>
                <a:ea typeface="Calibri" panose="020F0502020204030204" pitchFamily="34" charset="0"/>
              </a:rPr>
              <a:t> </a:t>
            </a:r>
            <a:endParaRPr lang="en-US" spc="-50" dirty="0">
              <a:solidFill>
                <a:srgbClr val="231F20"/>
              </a:solidFill>
              <a:latin typeface="Calibri" panose="020F0502020204030204" pitchFamily="34" charset="0"/>
              <a:ea typeface="Calibri" panose="020F0502020204030204" pitchFamily="34" charset="0"/>
            </a:endParaRPr>
          </a:p>
          <a:p>
            <a:pPr>
              <a:spcBef>
                <a:spcPts val="30"/>
              </a:spcBef>
            </a:pPr>
            <a:r>
              <a:rPr lang="en-US" sz="1800" spc="-50" dirty="0">
                <a:solidFill>
                  <a:srgbClr val="231F20"/>
                </a:solidFill>
                <a:effectLst/>
                <a:latin typeface="Calibri" panose="020F0502020204030204" pitchFamily="34" charset="0"/>
                <a:ea typeface="Calibri" panose="020F0502020204030204" pitchFamily="34" charset="0"/>
              </a:rPr>
              <a:t>O</a:t>
            </a:r>
            <a:r>
              <a:rPr lang="el-GR" sz="1800" dirty="0">
                <a:solidFill>
                  <a:srgbClr val="231F20"/>
                </a:solidFill>
                <a:effectLst/>
                <a:latin typeface="Calibri" panose="020F0502020204030204" pitchFamily="34" charset="0"/>
                <a:ea typeface="Calibri" panose="020F0502020204030204" pitchFamily="34" charset="0"/>
              </a:rPr>
              <a:t>ι</a:t>
            </a:r>
            <a:r>
              <a:rPr lang="el-GR" sz="1800" spc="-45" dirty="0">
                <a:solidFill>
                  <a:srgbClr val="231F20"/>
                </a:solidFill>
                <a:effectLst/>
                <a:latin typeface="Calibri" panose="020F0502020204030204" pitchFamily="34" charset="0"/>
                <a:ea typeface="Calibri" panose="020F0502020204030204" pitchFamily="34" charset="0"/>
              </a:rPr>
              <a:t> </a:t>
            </a:r>
            <a:r>
              <a:rPr lang="el-GR" sz="1800" dirty="0">
                <a:solidFill>
                  <a:srgbClr val="231F20"/>
                </a:solidFill>
                <a:effectLst/>
                <a:latin typeface="Calibri" panose="020F0502020204030204" pitchFamily="34" charset="0"/>
                <a:ea typeface="Calibri" panose="020F0502020204030204" pitchFamily="34" charset="0"/>
              </a:rPr>
              <a:t>εταιρείες-νομοθέτες,</a:t>
            </a:r>
            <a:r>
              <a:rPr lang="el-GR" sz="1800" spc="-65" dirty="0">
                <a:solidFill>
                  <a:srgbClr val="231F20"/>
                </a:solidFill>
                <a:effectLst/>
                <a:latin typeface="Calibri" panose="020F0502020204030204" pitchFamily="34" charset="0"/>
                <a:ea typeface="Calibri" panose="020F0502020204030204" pitchFamily="34" charset="0"/>
              </a:rPr>
              <a:t> </a:t>
            </a:r>
            <a:endParaRPr lang="en-US" sz="1800" spc="-65" dirty="0">
              <a:solidFill>
                <a:srgbClr val="231F20"/>
              </a:solidFill>
              <a:effectLst/>
              <a:latin typeface="Calibri" panose="020F0502020204030204" pitchFamily="34" charset="0"/>
              <a:ea typeface="Calibri" panose="020F0502020204030204" pitchFamily="34" charset="0"/>
            </a:endParaRPr>
          </a:p>
          <a:p>
            <a:pPr>
              <a:spcBef>
                <a:spcPts val="30"/>
              </a:spcBef>
            </a:pPr>
            <a:r>
              <a:rPr lang="en-US" spc="-60" dirty="0">
                <a:solidFill>
                  <a:srgbClr val="231F20"/>
                </a:solidFill>
                <a:latin typeface="Calibri" panose="020F0502020204030204" pitchFamily="34" charset="0"/>
                <a:ea typeface="Calibri" panose="020F0502020204030204" pitchFamily="34" charset="0"/>
              </a:rPr>
              <a:t>H</a:t>
            </a:r>
            <a:r>
              <a:rPr lang="el-GR" sz="1800" spc="-60" dirty="0">
                <a:solidFill>
                  <a:srgbClr val="231F20"/>
                </a:solidFill>
                <a:effectLst/>
                <a:latin typeface="Calibri" panose="020F0502020204030204" pitchFamily="34" charset="0"/>
                <a:ea typeface="Calibri" panose="020F0502020204030204" pitchFamily="34" charset="0"/>
              </a:rPr>
              <a:t> </a:t>
            </a:r>
            <a:r>
              <a:rPr lang="el-GR" sz="1800" dirty="0">
                <a:solidFill>
                  <a:srgbClr val="231F20"/>
                </a:solidFill>
                <a:effectLst/>
                <a:latin typeface="Calibri" panose="020F0502020204030204" pitchFamily="34" charset="0"/>
                <a:ea typeface="Calibri" panose="020F0502020204030204" pitchFamily="34" charset="0"/>
              </a:rPr>
              <a:t>παγκοσμιοποίηση</a:t>
            </a:r>
            <a:r>
              <a:rPr lang="el-GR" sz="1800" spc="-65" dirty="0">
                <a:solidFill>
                  <a:srgbClr val="231F20"/>
                </a:solidFill>
                <a:effectLst/>
                <a:latin typeface="Calibri" panose="020F0502020204030204" pitchFamily="34" charset="0"/>
                <a:ea typeface="Calibri" panose="020F0502020204030204" pitchFamily="34" charset="0"/>
              </a:rPr>
              <a:t> </a:t>
            </a:r>
            <a:r>
              <a:rPr lang="el-GR" sz="1800" dirty="0">
                <a:solidFill>
                  <a:srgbClr val="231F20"/>
                </a:solidFill>
                <a:effectLst/>
                <a:latin typeface="Calibri" panose="020F0502020204030204" pitchFamily="34" charset="0"/>
                <a:ea typeface="Calibri" panose="020F0502020204030204" pitchFamily="34" charset="0"/>
              </a:rPr>
              <a:t>ως</a:t>
            </a:r>
            <a:r>
              <a:rPr lang="el-GR" sz="1800" spc="-60" dirty="0">
                <a:solidFill>
                  <a:srgbClr val="231F20"/>
                </a:solidFill>
                <a:effectLst/>
                <a:latin typeface="Calibri" panose="020F0502020204030204" pitchFamily="34" charset="0"/>
                <a:ea typeface="Calibri" panose="020F0502020204030204" pitchFamily="34" charset="0"/>
              </a:rPr>
              <a:t> </a:t>
            </a:r>
            <a:r>
              <a:rPr lang="el-GR" sz="1800" dirty="0">
                <a:solidFill>
                  <a:srgbClr val="231F20"/>
                </a:solidFill>
                <a:effectLst/>
                <a:latin typeface="Calibri" panose="020F0502020204030204" pitchFamily="34" charset="0"/>
                <a:ea typeface="Calibri" panose="020F0502020204030204" pitchFamily="34" charset="0"/>
              </a:rPr>
              <a:t>εργαλείο</a:t>
            </a:r>
            <a:r>
              <a:rPr lang="el-GR" sz="1800" spc="-60" dirty="0">
                <a:solidFill>
                  <a:srgbClr val="231F20"/>
                </a:solidFill>
                <a:effectLst/>
                <a:latin typeface="Calibri" panose="020F0502020204030204" pitchFamily="34" charset="0"/>
                <a:ea typeface="Calibri" panose="020F0502020204030204" pitchFamily="34" charset="0"/>
              </a:rPr>
              <a:t> </a:t>
            </a:r>
            <a:r>
              <a:rPr lang="el-GR" sz="1800" dirty="0">
                <a:solidFill>
                  <a:srgbClr val="231F20"/>
                </a:solidFill>
                <a:effectLst/>
                <a:latin typeface="Calibri" panose="020F0502020204030204" pitchFamily="34" charset="0"/>
                <a:ea typeface="Calibri" panose="020F0502020204030204" pitchFamily="34" charset="0"/>
              </a:rPr>
              <a:t>εκβιασμού</a:t>
            </a:r>
            <a:r>
              <a:rPr lang="el-GR" sz="1800" spc="-60" dirty="0">
                <a:solidFill>
                  <a:srgbClr val="231F20"/>
                </a:solidFill>
                <a:effectLst/>
                <a:latin typeface="Calibri" panose="020F0502020204030204" pitchFamily="34" charset="0"/>
                <a:ea typeface="Calibri" panose="020F0502020204030204" pitchFamily="34" charset="0"/>
              </a:rPr>
              <a:t> </a:t>
            </a:r>
            <a:r>
              <a:rPr lang="el-GR" sz="1800" dirty="0" err="1">
                <a:solidFill>
                  <a:srgbClr val="231F20"/>
                </a:solidFill>
                <a:effectLst/>
                <a:latin typeface="Calibri" panose="020F0502020204030204" pitchFamily="34" charset="0"/>
                <a:ea typeface="Calibri" panose="020F0502020204030204" pitchFamily="34" charset="0"/>
              </a:rPr>
              <a:t>μετα-ξύ</a:t>
            </a:r>
            <a:r>
              <a:rPr lang="el-GR" sz="1800" spc="-5" dirty="0">
                <a:solidFill>
                  <a:srgbClr val="231F20"/>
                </a:solidFill>
                <a:effectLst/>
                <a:latin typeface="Calibri" panose="020F0502020204030204" pitchFamily="34" charset="0"/>
                <a:ea typeface="Calibri" panose="020F0502020204030204" pitchFamily="34" charset="0"/>
              </a:rPr>
              <a:t> </a:t>
            </a:r>
            <a:r>
              <a:rPr lang="el-GR" sz="1800" dirty="0">
                <a:solidFill>
                  <a:srgbClr val="231F20"/>
                </a:solidFill>
                <a:effectLst/>
                <a:latin typeface="Calibri" panose="020F0502020204030204" pitchFamily="34" charset="0"/>
                <a:ea typeface="Calibri" panose="020F0502020204030204" pitchFamily="34" charset="0"/>
              </a:rPr>
              <a:t>εταιρειών και</a:t>
            </a:r>
            <a:r>
              <a:rPr lang="el-GR" sz="1800" spc="-5" dirty="0">
                <a:solidFill>
                  <a:srgbClr val="231F20"/>
                </a:solidFill>
                <a:effectLst/>
                <a:latin typeface="Calibri" panose="020F0502020204030204" pitchFamily="34" charset="0"/>
                <a:ea typeface="Calibri" panose="020F0502020204030204" pitchFamily="34" charset="0"/>
              </a:rPr>
              <a:t> </a:t>
            </a:r>
            <a:r>
              <a:rPr lang="el-GR" sz="1800" dirty="0">
                <a:solidFill>
                  <a:srgbClr val="231F20"/>
                </a:solidFill>
                <a:effectLst/>
                <a:latin typeface="Calibri" panose="020F0502020204030204" pitchFamily="34" charset="0"/>
                <a:ea typeface="Calibri" panose="020F0502020204030204" pitchFamily="34" charset="0"/>
              </a:rPr>
              <a:t>κρατών.</a:t>
            </a:r>
          </a:p>
          <a:p>
            <a:pPr marL="71755" marR="133985" indent="143510" algn="just">
              <a:lnSpc>
                <a:spcPct val="97000"/>
              </a:lnSpc>
              <a:spcBef>
                <a:spcPts val="100"/>
              </a:spcBef>
              <a:spcAft>
                <a:spcPts val="0"/>
              </a:spcAft>
            </a:pPr>
            <a:r>
              <a:rPr lang="el-GR" dirty="0">
                <a:solidFill>
                  <a:srgbClr val="231F20"/>
                </a:solidFill>
                <a:latin typeface="Calibri" panose="020F0502020204030204" pitchFamily="34" charset="0"/>
                <a:ea typeface="Calibri" panose="020F0502020204030204" pitchFamily="34" charset="0"/>
              </a:rPr>
              <a:t>Η </a:t>
            </a:r>
            <a:r>
              <a:rPr lang="el-GR" sz="1800" dirty="0">
                <a:solidFill>
                  <a:srgbClr val="231F20"/>
                </a:solidFill>
                <a:effectLst/>
                <a:latin typeface="Calibri" panose="020F0502020204030204" pitchFamily="34" charset="0"/>
                <a:ea typeface="Calibri" panose="020F0502020204030204" pitchFamily="34" charset="0"/>
              </a:rPr>
              <a:t>πρό</a:t>
            </a:r>
            <a:r>
              <a:rPr lang="el-GR" sz="1800" spc="-10" dirty="0">
                <a:solidFill>
                  <a:srgbClr val="231F20"/>
                </a:solidFill>
                <a:effectLst/>
                <a:latin typeface="Calibri" panose="020F0502020204030204" pitchFamily="34" charset="0"/>
                <a:ea typeface="Calibri" panose="020F0502020204030204" pitchFamily="34" charset="0"/>
              </a:rPr>
              <a:t>σκληση</a:t>
            </a:r>
            <a:r>
              <a:rPr lang="el-GR" sz="1800" spc="-50" dirty="0">
                <a:solidFill>
                  <a:srgbClr val="231F20"/>
                </a:solidFill>
                <a:effectLst/>
                <a:latin typeface="Calibri" panose="020F0502020204030204" pitchFamily="34" charset="0"/>
                <a:ea typeface="Calibri" panose="020F0502020204030204" pitchFamily="34" charset="0"/>
              </a:rPr>
              <a:t> </a:t>
            </a:r>
            <a:r>
              <a:rPr lang="el-GR" sz="1800" spc="-10" dirty="0">
                <a:solidFill>
                  <a:srgbClr val="231F20"/>
                </a:solidFill>
                <a:effectLst/>
                <a:latin typeface="Calibri" panose="020F0502020204030204" pitchFamily="34" charset="0"/>
                <a:ea typeface="Calibri" panose="020F0502020204030204" pitchFamily="34" charset="0"/>
              </a:rPr>
              <a:t>φορέων</a:t>
            </a:r>
            <a:r>
              <a:rPr lang="el-GR" sz="1800" spc="-50" dirty="0">
                <a:solidFill>
                  <a:srgbClr val="231F20"/>
                </a:solidFill>
                <a:effectLst/>
                <a:latin typeface="Calibri" panose="020F0502020204030204" pitchFamily="34" charset="0"/>
                <a:ea typeface="Calibri" panose="020F0502020204030204" pitchFamily="34" charset="0"/>
              </a:rPr>
              <a:t> </a:t>
            </a:r>
            <a:r>
              <a:rPr lang="el-GR" sz="1800" spc="-10" dirty="0">
                <a:solidFill>
                  <a:srgbClr val="231F20"/>
                </a:solidFill>
                <a:effectLst/>
                <a:latin typeface="Calibri" panose="020F0502020204030204" pitchFamily="34" charset="0"/>
                <a:ea typeface="Calibri" panose="020F0502020204030204" pitchFamily="34" charset="0"/>
              </a:rPr>
              <a:t>με</a:t>
            </a:r>
            <a:r>
              <a:rPr lang="el-GR" sz="1800" spc="-50" dirty="0">
                <a:solidFill>
                  <a:srgbClr val="231F20"/>
                </a:solidFill>
                <a:effectLst/>
                <a:latin typeface="Calibri" panose="020F0502020204030204" pitchFamily="34" charset="0"/>
                <a:ea typeface="Calibri" panose="020F0502020204030204" pitchFamily="34" charset="0"/>
              </a:rPr>
              <a:t> </a:t>
            </a:r>
            <a:r>
              <a:rPr lang="el-GR" sz="1800" spc="-10" dirty="0">
                <a:solidFill>
                  <a:srgbClr val="231F20"/>
                </a:solidFill>
                <a:effectLst/>
                <a:latin typeface="Calibri" panose="020F0502020204030204" pitchFamily="34" charset="0"/>
                <a:ea typeface="Calibri" panose="020F0502020204030204" pitchFamily="34" charset="0"/>
              </a:rPr>
              <a:t>κίνητρο</a:t>
            </a:r>
            <a:r>
              <a:rPr lang="el-GR" sz="1800" spc="-50" dirty="0">
                <a:solidFill>
                  <a:srgbClr val="231F20"/>
                </a:solidFill>
                <a:effectLst/>
                <a:latin typeface="Calibri" panose="020F0502020204030204" pitchFamily="34" charset="0"/>
                <a:ea typeface="Calibri" panose="020F0502020204030204" pitchFamily="34" charset="0"/>
              </a:rPr>
              <a:t> </a:t>
            </a:r>
            <a:r>
              <a:rPr lang="el-GR" sz="1800" spc="-5" dirty="0">
                <a:solidFill>
                  <a:srgbClr val="231F20"/>
                </a:solidFill>
                <a:effectLst/>
                <a:latin typeface="Calibri" panose="020F0502020204030204" pitchFamily="34" charset="0"/>
                <a:ea typeface="Calibri" panose="020F0502020204030204" pitchFamily="34" charset="0"/>
              </a:rPr>
              <a:t>το</a:t>
            </a:r>
            <a:r>
              <a:rPr lang="el-GR" sz="1800" spc="-50" dirty="0">
                <a:solidFill>
                  <a:srgbClr val="231F20"/>
                </a:solidFill>
                <a:effectLst/>
                <a:latin typeface="Calibri" panose="020F0502020204030204" pitchFamily="34" charset="0"/>
                <a:ea typeface="Calibri" panose="020F0502020204030204" pitchFamily="34" charset="0"/>
              </a:rPr>
              <a:t> </a:t>
            </a:r>
            <a:r>
              <a:rPr lang="el-GR" sz="1800" spc="-5" dirty="0">
                <a:solidFill>
                  <a:srgbClr val="231F20"/>
                </a:solidFill>
                <a:effectLst/>
                <a:latin typeface="Calibri" panose="020F0502020204030204" pitchFamily="34" charset="0"/>
                <a:ea typeface="Calibri" panose="020F0502020204030204" pitchFamily="34" charset="0"/>
              </a:rPr>
              <a:t>κέρδος</a:t>
            </a:r>
            <a:r>
              <a:rPr lang="el-GR" sz="1800" spc="-50" dirty="0">
                <a:solidFill>
                  <a:srgbClr val="231F20"/>
                </a:solidFill>
                <a:effectLst/>
                <a:latin typeface="Calibri" panose="020F0502020204030204" pitchFamily="34" charset="0"/>
                <a:ea typeface="Calibri" panose="020F0502020204030204" pitchFamily="34" charset="0"/>
              </a:rPr>
              <a:t> </a:t>
            </a:r>
            <a:r>
              <a:rPr lang="el-GR" sz="1800" spc="-5" dirty="0">
                <a:solidFill>
                  <a:srgbClr val="231F20"/>
                </a:solidFill>
                <a:effectLst/>
                <a:latin typeface="Calibri" panose="020F0502020204030204" pitchFamily="34" charset="0"/>
                <a:ea typeface="Calibri" panose="020F0502020204030204" pitchFamily="34" charset="0"/>
              </a:rPr>
              <a:t>σε</a:t>
            </a:r>
            <a:r>
              <a:rPr lang="el-GR" sz="1800" spc="-50" dirty="0">
                <a:solidFill>
                  <a:srgbClr val="231F20"/>
                </a:solidFill>
                <a:effectLst/>
                <a:latin typeface="Calibri" panose="020F0502020204030204" pitchFamily="34" charset="0"/>
                <a:ea typeface="Calibri" panose="020F0502020204030204" pitchFamily="34" charset="0"/>
              </a:rPr>
              <a:t> </a:t>
            </a:r>
            <a:r>
              <a:rPr lang="el-GR" sz="1800" spc="-5" dirty="0">
                <a:solidFill>
                  <a:srgbClr val="231F20"/>
                </a:solidFill>
                <a:effectLst/>
                <a:latin typeface="Calibri" panose="020F0502020204030204" pitchFamily="34" charset="0"/>
                <a:ea typeface="Calibri" panose="020F0502020204030204" pitchFamily="34" charset="0"/>
              </a:rPr>
              <a:t>δημόσια</a:t>
            </a:r>
            <a:r>
              <a:rPr lang="el-GR" sz="1800" spc="-50" dirty="0">
                <a:solidFill>
                  <a:srgbClr val="231F20"/>
                </a:solidFill>
                <a:effectLst/>
                <a:latin typeface="Calibri" panose="020F0502020204030204" pitchFamily="34" charset="0"/>
                <a:ea typeface="Calibri" panose="020F0502020204030204" pitchFamily="34" charset="0"/>
              </a:rPr>
              <a:t> </a:t>
            </a:r>
            <a:r>
              <a:rPr lang="el-GR" sz="1800" spc="-5" dirty="0" err="1">
                <a:solidFill>
                  <a:srgbClr val="231F20"/>
                </a:solidFill>
                <a:effectLst/>
                <a:latin typeface="Calibri" panose="020F0502020204030204" pitchFamily="34" charset="0"/>
                <a:ea typeface="Calibri" panose="020F0502020204030204" pitchFamily="34" charset="0"/>
              </a:rPr>
              <a:t>forums</a:t>
            </a:r>
            <a:r>
              <a:rPr lang="el-GR" sz="1800" spc="-5" dirty="0">
                <a:solidFill>
                  <a:srgbClr val="231F20"/>
                </a:solidFill>
                <a:effectLst/>
                <a:latin typeface="Calibri" panose="020F0502020204030204" pitchFamily="34" charset="0"/>
                <a:ea typeface="Calibri" panose="020F0502020204030204" pitchFamily="34" charset="0"/>
              </a:rPr>
              <a:t> λήψης</a:t>
            </a:r>
            <a:r>
              <a:rPr lang="el-GR" sz="1800" spc="-235" dirty="0">
                <a:solidFill>
                  <a:srgbClr val="231F20"/>
                </a:solidFill>
                <a:effectLst/>
                <a:latin typeface="Calibri" panose="020F0502020204030204" pitchFamily="34" charset="0"/>
                <a:ea typeface="Calibri" panose="020F0502020204030204" pitchFamily="34" charset="0"/>
              </a:rPr>
              <a:t> </a:t>
            </a:r>
            <a:r>
              <a:rPr lang="el-GR" sz="1800" dirty="0">
                <a:solidFill>
                  <a:srgbClr val="231F20"/>
                </a:solidFill>
                <a:effectLst/>
                <a:latin typeface="Calibri" panose="020F0502020204030204" pitchFamily="34" charset="0"/>
                <a:ea typeface="Calibri" panose="020F0502020204030204" pitchFamily="34" charset="0"/>
              </a:rPr>
              <a:t>αποφάσεων, οδηγώντας συγχρόνως, μερικές φορές, στον </a:t>
            </a:r>
            <a:r>
              <a:rPr lang="el-GR" sz="1800" dirty="0" err="1">
                <a:solidFill>
                  <a:srgbClr val="231F20"/>
                </a:solidFill>
                <a:effectLst/>
                <a:latin typeface="Calibri" panose="020F0502020204030204" pitchFamily="34" charset="0"/>
                <a:ea typeface="Calibri" panose="020F0502020204030204" pitchFamily="34" charset="0"/>
              </a:rPr>
              <a:t>εξο</a:t>
            </a:r>
            <a:r>
              <a:rPr lang="el-GR" sz="1800" dirty="0">
                <a:solidFill>
                  <a:srgbClr val="231F20"/>
                </a:solidFill>
                <a:effectLst/>
                <a:latin typeface="Calibri" panose="020F0502020204030204" pitchFamily="34" charset="0"/>
                <a:ea typeface="Calibri" panose="020F0502020204030204" pitchFamily="34" charset="0"/>
              </a:rPr>
              <a:t>-</a:t>
            </a:r>
            <a:r>
              <a:rPr lang="el-GR" sz="1800" spc="5" dirty="0">
                <a:solidFill>
                  <a:srgbClr val="231F20"/>
                </a:solidFill>
                <a:effectLst/>
                <a:latin typeface="Calibri" panose="020F0502020204030204" pitchFamily="34" charset="0"/>
                <a:ea typeface="Calibri" panose="020F0502020204030204" pitchFamily="34" charset="0"/>
              </a:rPr>
              <a:t> </a:t>
            </a:r>
            <a:r>
              <a:rPr lang="el-GR" sz="1800" spc="-5" dirty="0" err="1">
                <a:solidFill>
                  <a:srgbClr val="231F20"/>
                </a:solidFill>
                <a:effectLst/>
                <a:latin typeface="Calibri" panose="020F0502020204030204" pitchFamily="34" charset="0"/>
                <a:ea typeface="Calibri" panose="020F0502020204030204" pitchFamily="34" charset="0"/>
              </a:rPr>
              <a:t>βελισμό</a:t>
            </a:r>
            <a:r>
              <a:rPr lang="el-GR" sz="1800" spc="-55" dirty="0">
                <a:solidFill>
                  <a:srgbClr val="231F20"/>
                </a:solidFill>
                <a:effectLst/>
                <a:latin typeface="Calibri" panose="020F0502020204030204" pitchFamily="34" charset="0"/>
                <a:ea typeface="Calibri" panose="020F0502020204030204" pitchFamily="34" charset="0"/>
              </a:rPr>
              <a:t> </a:t>
            </a:r>
            <a:r>
              <a:rPr lang="el-GR" sz="1800" spc="-5" dirty="0">
                <a:solidFill>
                  <a:srgbClr val="231F20"/>
                </a:solidFill>
                <a:effectLst/>
                <a:latin typeface="Calibri" panose="020F0502020204030204" pitchFamily="34" charset="0"/>
                <a:ea typeface="Calibri" panose="020F0502020204030204" pitchFamily="34" charset="0"/>
              </a:rPr>
              <a:t>συγκεκριμένων</a:t>
            </a:r>
            <a:r>
              <a:rPr lang="el-GR" sz="1800" spc="-50" dirty="0">
                <a:solidFill>
                  <a:srgbClr val="231F20"/>
                </a:solidFill>
                <a:effectLst/>
                <a:latin typeface="Calibri" panose="020F0502020204030204" pitchFamily="34" charset="0"/>
                <a:ea typeface="Calibri" panose="020F0502020204030204" pitchFamily="34" charset="0"/>
              </a:rPr>
              <a:t> </a:t>
            </a:r>
            <a:r>
              <a:rPr lang="el-GR" sz="1800" dirty="0">
                <a:solidFill>
                  <a:srgbClr val="231F20"/>
                </a:solidFill>
                <a:effectLst/>
                <a:latin typeface="Calibri" panose="020F0502020204030204" pitchFamily="34" charset="0"/>
                <a:ea typeface="Calibri" panose="020F0502020204030204" pitchFamily="34" charset="0"/>
              </a:rPr>
              <a:t>δημόσιων</a:t>
            </a:r>
            <a:r>
              <a:rPr lang="el-GR" sz="1800" spc="-55" dirty="0">
                <a:solidFill>
                  <a:srgbClr val="231F20"/>
                </a:solidFill>
                <a:effectLst/>
                <a:latin typeface="Calibri" panose="020F0502020204030204" pitchFamily="34" charset="0"/>
                <a:ea typeface="Calibri" panose="020F0502020204030204" pitchFamily="34" charset="0"/>
              </a:rPr>
              <a:t> </a:t>
            </a:r>
            <a:r>
              <a:rPr lang="el-GR" sz="1800" dirty="0">
                <a:solidFill>
                  <a:srgbClr val="231F20"/>
                </a:solidFill>
                <a:effectLst/>
                <a:latin typeface="Calibri" panose="020F0502020204030204" pitchFamily="34" charset="0"/>
                <a:ea typeface="Calibri" panose="020F0502020204030204" pitchFamily="34" charset="0"/>
              </a:rPr>
              <a:t>ζητημάτων</a:t>
            </a:r>
            <a:r>
              <a:rPr lang="el-GR" sz="1800" spc="-50" dirty="0">
                <a:solidFill>
                  <a:srgbClr val="231F20"/>
                </a:solidFill>
                <a:effectLst/>
                <a:latin typeface="Calibri" panose="020F0502020204030204" pitchFamily="34" charset="0"/>
                <a:ea typeface="Calibri" panose="020F0502020204030204" pitchFamily="34" charset="0"/>
              </a:rPr>
              <a:t> </a:t>
            </a:r>
            <a:r>
              <a:rPr lang="el-GR" sz="1800" dirty="0">
                <a:solidFill>
                  <a:srgbClr val="231F20"/>
                </a:solidFill>
                <a:effectLst/>
                <a:latin typeface="Calibri" panose="020F0502020204030204" pitchFamily="34" charset="0"/>
                <a:ea typeface="Calibri" panose="020F0502020204030204" pitchFamily="34" charset="0"/>
              </a:rPr>
              <a:t>από</a:t>
            </a:r>
            <a:r>
              <a:rPr lang="el-GR" sz="1800" spc="-55" dirty="0">
                <a:solidFill>
                  <a:srgbClr val="231F20"/>
                </a:solidFill>
                <a:effectLst/>
                <a:latin typeface="Calibri" panose="020F0502020204030204" pitchFamily="34" charset="0"/>
                <a:ea typeface="Calibri" panose="020F0502020204030204" pitchFamily="34" charset="0"/>
              </a:rPr>
              <a:t> </a:t>
            </a:r>
            <a:r>
              <a:rPr lang="el-GR" sz="1800" dirty="0">
                <a:solidFill>
                  <a:srgbClr val="231F20"/>
                </a:solidFill>
                <a:effectLst/>
                <a:latin typeface="Calibri" panose="020F0502020204030204" pitchFamily="34" charset="0"/>
                <a:ea typeface="Calibri" panose="020F0502020204030204" pitchFamily="34" charset="0"/>
              </a:rPr>
              <a:t>τη</a:t>
            </a:r>
            <a:r>
              <a:rPr lang="el-GR" sz="1800" spc="-45" dirty="0">
                <a:solidFill>
                  <a:srgbClr val="231F20"/>
                </a:solidFill>
                <a:effectLst/>
                <a:latin typeface="Calibri" panose="020F0502020204030204" pitchFamily="34" charset="0"/>
                <a:ea typeface="Calibri" panose="020F0502020204030204" pitchFamily="34" charset="0"/>
              </a:rPr>
              <a:t> </a:t>
            </a:r>
            <a:r>
              <a:rPr lang="el-GR" sz="1800" dirty="0">
                <a:solidFill>
                  <a:srgbClr val="231F20"/>
                </a:solidFill>
                <a:effectLst/>
                <a:latin typeface="Calibri" panose="020F0502020204030204" pitchFamily="34" charset="0"/>
                <a:ea typeface="Calibri" panose="020F0502020204030204" pitchFamily="34" charset="0"/>
              </a:rPr>
              <a:t>συζήτηση</a:t>
            </a:r>
            <a:endParaRPr lang="en-US" sz="1800" dirty="0">
              <a:solidFill>
                <a:srgbClr val="231F20"/>
              </a:solidFill>
              <a:effectLst/>
              <a:latin typeface="Calibri" panose="020F0502020204030204" pitchFamily="34" charset="0"/>
              <a:ea typeface="Calibri" panose="020F0502020204030204" pitchFamily="34" charset="0"/>
            </a:endParaRPr>
          </a:p>
          <a:p>
            <a:pPr marL="71755" marR="133985" indent="143510" algn="just">
              <a:lnSpc>
                <a:spcPct val="97000"/>
              </a:lnSpc>
              <a:spcBef>
                <a:spcPts val="100"/>
              </a:spcBef>
              <a:spcAft>
                <a:spcPts val="0"/>
              </a:spcAft>
            </a:pPr>
            <a:r>
              <a:rPr lang="el-GR" dirty="0">
                <a:solidFill>
                  <a:srgbClr val="231F20"/>
                </a:solidFill>
                <a:latin typeface="Calibri" panose="020F0502020204030204" pitchFamily="34" charset="0"/>
                <a:ea typeface="Calibri" panose="020F0502020204030204" pitchFamily="34" charset="0"/>
              </a:rPr>
              <a:t> Αγοραίος τρόπος οργάνωσης των κρατικών λειτουργιών</a:t>
            </a:r>
            <a:endParaRPr lang="en-GR" sz="1800" dirty="0">
              <a:effectLst/>
              <a:latin typeface="Calibri" panose="020F0502020204030204" pitchFamily="34" charset="0"/>
              <a:ea typeface="Calibri" panose="020F0502020204030204" pitchFamily="34" charset="0"/>
            </a:endParaRPr>
          </a:p>
          <a:p>
            <a:pPr>
              <a:spcBef>
                <a:spcPts val="30"/>
              </a:spcBef>
            </a:pPr>
            <a:endParaRPr lang="en-US" sz="1800" dirty="0">
              <a:solidFill>
                <a:srgbClr val="231F20"/>
              </a:solidFill>
              <a:effectLst/>
              <a:latin typeface="Calibri" panose="020F0502020204030204" pitchFamily="34" charset="0"/>
              <a:ea typeface="Calibri" panose="020F0502020204030204" pitchFamily="34" charset="0"/>
            </a:endParaRPr>
          </a:p>
          <a:p>
            <a:pPr marL="0" indent="0">
              <a:buNone/>
            </a:pPr>
            <a:r>
              <a:rPr lang="el-GR" dirty="0"/>
              <a:t>*</a:t>
            </a:r>
            <a:r>
              <a:rPr lang="en-US" b="1" dirty="0">
                <a:solidFill>
                  <a:srgbClr val="231F20"/>
                </a:solidFill>
                <a:latin typeface="Calibri" panose="020F0502020204030204" pitchFamily="34" charset="0"/>
              </a:rPr>
              <a:t>E</a:t>
            </a:r>
            <a:r>
              <a:rPr lang="el-GR" sz="1800" b="1" dirty="0" err="1">
                <a:solidFill>
                  <a:srgbClr val="231F20"/>
                </a:solidFill>
                <a:effectLst/>
                <a:latin typeface="Calibri" panose="020F0502020204030204" pitchFamily="34" charset="0"/>
                <a:ea typeface="Calibri" panose="020F0502020204030204" pitchFamily="34" charset="0"/>
              </a:rPr>
              <a:t>ntrepreneurial</a:t>
            </a:r>
            <a:r>
              <a:rPr lang="el-GR" sz="1800" b="1" spc="-235" dirty="0">
                <a:solidFill>
                  <a:srgbClr val="231F20"/>
                </a:solidFill>
                <a:effectLst/>
                <a:latin typeface="Calibri" panose="020F0502020204030204" pitchFamily="34" charset="0"/>
                <a:ea typeface="Calibri" panose="020F0502020204030204" pitchFamily="34" charset="0"/>
              </a:rPr>
              <a:t> </a:t>
            </a:r>
            <a:r>
              <a:rPr lang="el-GR" sz="1800" b="1" spc="-10" dirty="0" err="1">
                <a:solidFill>
                  <a:srgbClr val="231F20"/>
                </a:solidFill>
                <a:effectLst/>
                <a:latin typeface="Calibri" panose="020F0502020204030204" pitchFamily="34" charset="0"/>
                <a:ea typeface="Calibri" panose="020F0502020204030204" pitchFamily="34" charset="0"/>
              </a:rPr>
              <a:t>state</a:t>
            </a:r>
            <a:r>
              <a:rPr lang="el-GR" b="1" spc="-10" dirty="0">
                <a:solidFill>
                  <a:srgbClr val="231F20"/>
                </a:solidFill>
                <a:latin typeface="Calibri" panose="020F0502020204030204" pitchFamily="34" charset="0"/>
                <a:ea typeface="Calibri" panose="020F0502020204030204" pitchFamily="34" charset="0"/>
              </a:rPr>
              <a:t>-</a:t>
            </a:r>
            <a:r>
              <a:rPr lang="el-GR" sz="1800" b="1" spc="-50" dirty="0">
                <a:solidFill>
                  <a:srgbClr val="231F20"/>
                </a:solidFill>
                <a:effectLst/>
                <a:latin typeface="Calibri" panose="020F0502020204030204" pitchFamily="34" charset="0"/>
                <a:ea typeface="Calibri" panose="020F0502020204030204" pitchFamily="34" charset="0"/>
              </a:rPr>
              <a:t> </a:t>
            </a:r>
            <a:r>
              <a:rPr lang="el-GR" sz="1800" i="1" spc="-10" dirty="0">
                <a:solidFill>
                  <a:srgbClr val="231F20"/>
                </a:solidFill>
                <a:effectLst/>
                <a:latin typeface="Calibri" panose="020F0502020204030204" pitchFamily="34" charset="0"/>
                <a:ea typeface="Calibri" panose="020F0502020204030204" pitchFamily="34" charset="0"/>
              </a:rPr>
              <a:t>Το</a:t>
            </a:r>
            <a:r>
              <a:rPr lang="el-GR" sz="1800" i="1" spc="-45" dirty="0">
                <a:solidFill>
                  <a:srgbClr val="231F20"/>
                </a:solidFill>
                <a:effectLst/>
                <a:latin typeface="Calibri" panose="020F0502020204030204" pitchFamily="34" charset="0"/>
                <a:ea typeface="Calibri" panose="020F0502020204030204" pitchFamily="34" charset="0"/>
              </a:rPr>
              <a:t> </a:t>
            </a:r>
            <a:r>
              <a:rPr lang="el-GR" sz="1800" i="1" spc="-10" dirty="0">
                <a:solidFill>
                  <a:srgbClr val="231F20"/>
                </a:solidFill>
                <a:effectLst/>
                <a:latin typeface="Calibri" panose="020F0502020204030204" pitchFamily="34" charset="0"/>
                <a:ea typeface="Calibri" panose="020F0502020204030204" pitchFamily="34" charset="0"/>
              </a:rPr>
              <a:t>επιχειρηματικό</a:t>
            </a:r>
            <a:r>
              <a:rPr lang="el-GR" sz="1800" i="1" spc="-45" dirty="0">
                <a:solidFill>
                  <a:srgbClr val="231F20"/>
                </a:solidFill>
                <a:effectLst/>
                <a:latin typeface="Calibri" panose="020F0502020204030204" pitchFamily="34" charset="0"/>
                <a:ea typeface="Calibri" panose="020F0502020204030204" pitchFamily="34" charset="0"/>
              </a:rPr>
              <a:t> </a:t>
            </a:r>
            <a:r>
              <a:rPr lang="el-GR" sz="1800" i="1" spc="-5" dirty="0">
                <a:solidFill>
                  <a:srgbClr val="231F20"/>
                </a:solidFill>
                <a:effectLst/>
                <a:latin typeface="Calibri" panose="020F0502020204030204" pitchFamily="34" charset="0"/>
                <a:ea typeface="Calibri" panose="020F0502020204030204" pitchFamily="34" charset="0"/>
              </a:rPr>
              <a:t>και</a:t>
            </a:r>
            <a:r>
              <a:rPr lang="el-GR" sz="1800" i="1" spc="-45" dirty="0">
                <a:solidFill>
                  <a:srgbClr val="231F20"/>
                </a:solidFill>
                <a:effectLst/>
                <a:latin typeface="Calibri" panose="020F0502020204030204" pitchFamily="34" charset="0"/>
                <a:ea typeface="Calibri" panose="020F0502020204030204" pitchFamily="34" charset="0"/>
              </a:rPr>
              <a:t> </a:t>
            </a:r>
            <a:r>
              <a:rPr lang="el-GR" sz="1800" i="1" spc="-5" dirty="0">
                <a:solidFill>
                  <a:srgbClr val="231F20"/>
                </a:solidFill>
                <a:effectLst/>
                <a:latin typeface="Calibri" panose="020F0502020204030204" pitchFamily="34" charset="0"/>
                <a:ea typeface="Calibri" panose="020F0502020204030204" pitchFamily="34" charset="0"/>
              </a:rPr>
              <a:t>χρηματοπιστωτικό</a:t>
            </a:r>
            <a:r>
              <a:rPr lang="el-GR" sz="1800" i="1" spc="-45" dirty="0">
                <a:solidFill>
                  <a:srgbClr val="231F20"/>
                </a:solidFill>
                <a:effectLst/>
                <a:latin typeface="Calibri" panose="020F0502020204030204" pitchFamily="34" charset="0"/>
                <a:ea typeface="Calibri" panose="020F0502020204030204" pitchFamily="34" charset="0"/>
              </a:rPr>
              <a:t> </a:t>
            </a:r>
            <a:r>
              <a:rPr lang="el-GR" sz="1800" i="1" spc="-5" dirty="0">
                <a:solidFill>
                  <a:srgbClr val="231F20"/>
                </a:solidFill>
                <a:effectLst/>
                <a:latin typeface="Calibri" panose="020F0502020204030204" pitchFamily="34" charset="0"/>
                <a:ea typeface="Calibri" panose="020F0502020204030204" pitchFamily="34" charset="0"/>
              </a:rPr>
              <a:t>κεφάλαιο</a:t>
            </a:r>
            <a:r>
              <a:rPr lang="el-GR" sz="1800" i="1" spc="-45" dirty="0">
                <a:solidFill>
                  <a:srgbClr val="231F20"/>
                </a:solidFill>
                <a:effectLst/>
                <a:latin typeface="Calibri" panose="020F0502020204030204" pitchFamily="34" charset="0"/>
                <a:ea typeface="Calibri" panose="020F0502020204030204" pitchFamily="34" charset="0"/>
              </a:rPr>
              <a:t> </a:t>
            </a:r>
            <a:r>
              <a:rPr lang="el-GR" sz="1800" i="1" spc="-5" dirty="0">
                <a:solidFill>
                  <a:srgbClr val="231F20"/>
                </a:solidFill>
                <a:effectLst/>
                <a:latin typeface="Calibri" panose="020F0502020204030204" pitchFamily="34" charset="0"/>
                <a:ea typeface="Calibri" panose="020F0502020204030204" pitchFamily="34" charset="0"/>
              </a:rPr>
              <a:t>χτίζει</a:t>
            </a:r>
            <a:r>
              <a:rPr lang="el-GR" sz="1800" i="1" spc="-240" dirty="0">
                <a:solidFill>
                  <a:srgbClr val="231F20"/>
                </a:solidFill>
                <a:effectLst/>
                <a:latin typeface="Calibri" panose="020F0502020204030204" pitchFamily="34" charset="0"/>
                <a:ea typeface="Calibri" panose="020F0502020204030204" pitchFamily="34" charset="0"/>
              </a:rPr>
              <a:t> </a:t>
            </a:r>
            <a:r>
              <a:rPr lang="el-GR" sz="1800" i="1" dirty="0">
                <a:solidFill>
                  <a:srgbClr val="231F20"/>
                </a:solidFill>
                <a:effectLst/>
                <a:latin typeface="Calibri" panose="020F0502020204030204" pitchFamily="34" charset="0"/>
                <a:ea typeface="Calibri" panose="020F0502020204030204" pitchFamily="34" charset="0"/>
              </a:rPr>
              <a:t>πάνω στις ριζοσπαστικές καινοτομίες που έγιναν πραγματικότητα χάρη στο δημόσιο χρήμα.</a:t>
            </a:r>
            <a:r>
              <a:rPr lang="en-GR" i="1" dirty="0">
                <a:effectLst/>
              </a:rPr>
              <a:t> </a:t>
            </a:r>
            <a:r>
              <a:rPr lang="el-GR" sz="1800" i="1" dirty="0">
                <a:solidFill>
                  <a:srgbClr val="231F20"/>
                </a:solidFill>
                <a:effectLst/>
                <a:latin typeface="Calibri" panose="020F0502020204030204" pitchFamily="34" charset="0"/>
                <a:ea typeface="Calibri" panose="020F0502020204030204" pitchFamily="34" charset="0"/>
              </a:rPr>
              <a:t>Έτσι, ενώ οι προσπάθειες είναι</a:t>
            </a:r>
            <a:r>
              <a:rPr lang="el-GR" sz="1800" i="1" spc="5" dirty="0">
                <a:solidFill>
                  <a:srgbClr val="231F20"/>
                </a:solidFill>
                <a:effectLst/>
                <a:latin typeface="Calibri" panose="020F0502020204030204" pitchFamily="34" charset="0"/>
                <a:ea typeface="Calibri" panose="020F0502020204030204" pitchFamily="34" charset="0"/>
              </a:rPr>
              <a:t> </a:t>
            </a:r>
            <a:r>
              <a:rPr lang="el-GR" sz="1800" i="1" dirty="0">
                <a:solidFill>
                  <a:srgbClr val="231F20"/>
                </a:solidFill>
                <a:effectLst/>
                <a:latin typeface="Calibri" panose="020F0502020204030204" pitchFamily="34" charset="0"/>
                <a:ea typeface="Calibri" panose="020F0502020204030204" pitchFamily="34" charset="0"/>
              </a:rPr>
              <a:t>συλλογικές και οι κίνδυνοι είναι μειωμένοι χάρη στις κυβερνητικές επενδύσεις, οι αποδόσεις παραμένουν ιδιωτικές (</a:t>
            </a:r>
            <a:r>
              <a:rPr lang="el-GR" sz="1800" i="1" dirty="0" err="1">
                <a:solidFill>
                  <a:srgbClr val="231F20"/>
                </a:solidFill>
                <a:effectLst/>
                <a:latin typeface="Calibri" panose="020F0502020204030204" pitchFamily="34" charset="0"/>
                <a:ea typeface="Calibri" panose="020F0502020204030204" pitchFamily="34" charset="0"/>
              </a:rPr>
              <a:t>Mazzu-cato</a:t>
            </a:r>
            <a:r>
              <a:rPr lang="el-GR" sz="1800" i="1" dirty="0">
                <a:solidFill>
                  <a:srgbClr val="231F20"/>
                </a:solidFill>
                <a:effectLst/>
                <a:latin typeface="Calibri" panose="020F0502020204030204" pitchFamily="34" charset="0"/>
                <a:ea typeface="Calibri" panose="020F0502020204030204" pitchFamily="34" charset="0"/>
              </a:rPr>
              <a:t>,</a:t>
            </a:r>
            <a:r>
              <a:rPr lang="el-GR" sz="1800" i="1" spc="-5" dirty="0">
                <a:solidFill>
                  <a:srgbClr val="231F20"/>
                </a:solidFill>
                <a:effectLst/>
                <a:latin typeface="Calibri" panose="020F0502020204030204" pitchFamily="34" charset="0"/>
                <a:ea typeface="Calibri" panose="020F0502020204030204" pitchFamily="34" charset="0"/>
              </a:rPr>
              <a:t> </a:t>
            </a:r>
            <a:r>
              <a:rPr lang="el-GR" sz="1800" i="1" dirty="0">
                <a:solidFill>
                  <a:srgbClr val="231F20"/>
                </a:solidFill>
                <a:effectLst/>
                <a:latin typeface="Calibri" panose="020F0502020204030204" pitchFamily="34" charset="0"/>
                <a:ea typeface="Calibri" panose="020F0502020204030204" pitchFamily="34" charset="0"/>
              </a:rPr>
              <a:t>2013)</a:t>
            </a:r>
            <a:r>
              <a:rPr lang="en-GR" i="1" dirty="0">
                <a:effectLst/>
              </a:rPr>
              <a:t> </a:t>
            </a:r>
            <a:endParaRPr lang="en-GR" sz="1800" i="1" dirty="0">
              <a:effectLst/>
              <a:latin typeface="Calibri" panose="020F0502020204030204" pitchFamily="34" charset="0"/>
              <a:ea typeface="Calibri" panose="020F0502020204030204" pitchFamily="34" charset="0"/>
            </a:endParaRPr>
          </a:p>
          <a:p>
            <a:pPr marL="0" indent="0">
              <a:buNone/>
            </a:pPr>
            <a:endParaRPr lang="en-GR" dirty="0"/>
          </a:p>
        </p:txBody>
      </p:sp>
    </p:spTree>
    <p:extLst>
      <p:ext uri="{BB962C8B-B14F-4D97-AF65-F5344CB8AC3E}">
        <p14:creationId xmlns:p14="http://schemas.microsoft.com/office/powerpoint/2010/main" val="40773326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FF7E64-878B-2E18-219E-67C599DEE078}"/>
              </a:ext>
            </a:extLst>
          </p:cNvPr>
          <p:cNvSpPr>
            <a:spLocks noGrp="1"/>
          </p:cNvSpPr>
          <p:nvPr>
            <p:ph type="title"/>
          </p:nvPr>
        </p:nvSpPr>
        <p:spPr/>
        <p:txBody>
          <a:bodyPr/>
          <a:lstStyle/>
          <a:p>
            <a:r>
              <a:rPr lang="en-US" sz="2800" spc="-50" dirty="0">
                <a:solidFill>
                  <a:srgbClr val="231F20"/>
                </a:solidFill>
                <a:effectLst/>
                <a:latin typeface="Calibri" panose="020F0502020204030204" pitchFamily="34" charset="0"/>
                <a:ea typeface="Calibri" panose="020F0502020204030204" pitchFamily="34" charset="0"/>
              </a:rPr>
              <a:t>O</a:t>
            </a:r>
            <a:r>
              <a:rPr lang="el-GR" sz="2800" dirty="0">
                <a:solidFill>
                  <a:srgbClr val="231F20"/>
                </a:solidFill>
                <a:effectLst/>
                <a:latin typeface="Calibri" panose="020F0502020204030204" pitchFamily="34" charset="0"/>
                <a:ea typeface="Calibri" panose="020F0502020204030204" pitchFamily="34" charset="0"/>
              </a:rPr>
              <a:t>ι</a:t>
            </a:r>
            <a:r>
              <a:rPr lang="el-GR" sz="2800" spc="-45" dirty="0">
                <a:solidFill>
                  <a:srgbClr val="231F20"/>
                </a:solidFill>
                <a:effectLst/>
                <a:latin typeface="Calibri" panose="020F0502020204030204" pitchFamily="34" charset="0"/>
                <a:ea typeface="Calibri" panose="020F0502020204030204" pitchFamily="34" charset="0"/>
              </a:rPr>
              <a:t> </a:t>
            </a:r>
            <a:r>
              <a:rPr lang="el-GR" sz="2800" dirty="0">
                <a:solidFill>
                  <a:srgbClr val="231F20"/>
                </a:solidFill>
                <a:effectLst/>
                <a:latin typeface="Calibri" panose="020F0502020204030204" pitchFamily="34" charset="0"/>
                <a:ea typeface="Calibri" panose="020F0502020204030204" pitchFamily="34" charset="0"/>
              </a:rPr>
              <a:t>εταιρείες-νομοθέτες</a:t>
            </a:r>
            <a:endParaRPr lang="en-GR" dirty="0"/>
          </a:p>
        </p:txBody>
      </p:sp>
      <p:sp>
        <p:nvSpPr>
          <p:cNvPr id="3" name="Content Placeholder 2">
            <a:extLst>
              <a:ext uri="{FF2B5EF4-FFF2-40B4-BE49-F238E27FC236}">
                <a16:creationId xmlns:a16="http://schemas.microsoft.com/office/drawing/2014/main" id="{ABB035FD-AAB8-85CA-554D-B01F7922A9EF}"/>
              </a:ext>
            </a:extLst>
          </p:cNvPr>
          <p:cNvSpPr>
            <a:spLocks noGrp="1"/>
          </p:cNvSpPr>
          <p:nvPr>
            <p:ph idx="1"/>
          </p:nvPr>
        </p:nvSpPr>
        <p:spPr>
          <a:xfrm>
            <a:off x="1411357" y="2325758"/>
            <a:ext cx="9700591" cy="4214190"/>
          </a:xfrm>
        </p:spPr>
        <p:txBody>
          <a:bodyPr>
            <a:normAutofit fontScale="92500" lnSpcReduction="10000"/>
          </a:bodyPr>
          <a:lstStyle/>
          <a:p>
            <a:r>
              <a:rPr lang="el-GR" dirty="0">
                <a:solidFill>
                  <a:srgbClr val="231F20"/>
                </a:solidFill>
                <a:latin typeface="Calibri" panose="020F0502020204030204" pitchFamily="34" charset="0"/>
                <a:ea typeface="Calibri" panose="020F0502020204030204" pitchFamily="34" charset="0"/>
              </a:rPr>
              <a:t>Ο</a:t>
            </a:r>
            <a:r>
              <a:rPr lang="el-GR" sz="1800" dirty="0">
                <a:solidFill>
                  <a:srgbClr val="231F20"/>
                </a:solidFill>
                <a:effectLst/>
                <a:latin typeface="Calibri" panose="020F0502020204030204" pitchFamily="34" charset="0"/>
                <a:ea typeface="Calibri" panose="020F0502020204030204" pitchFamily="34" charset="0"/>
              </a:rPr>
              <a:t>ι διαφορές που είναι «δημοσίου δικαίου» μπορεί να προκύψουν</a:t>
            </a:r>
            <a:r>
              <a:rPr lang="el-GR" sz="1800" spc="5" dirty="0">
                <a:solidFill>
                  <a:srgbClr val="231F20"/>
                </a:solidFill>
                <a:effectLst/>
                <a:latin typeface="Calibri" panose="020F0502020204030204" pitchFamily="34" charset="0"/>
                <a:ea typeface="Calibri" panose="020F0502020204030204" pitchFamily="34" charset="0"/>
              </a:rPr>
              <a:t> </a:t>
            </a:r>
            <a:r>
              <a:rPr lang="el-GR" sz="1800" dirty="0">
                <a:solidFill>
                  <a:srgbClr val="231F20"/>
                </a:solidFill>
                <a:effectLst/>
                <a:latin typeface="Calibri" panose="020F0502020204030204" pitchFamily="34" charset="0"/>
                <a:ea typeface="Calibri" panose="020F0502020204030204" pitchFamily="34" charset="0"/>
              </a:rPr>
              <a:t>μεταξύ ενός επενδυτή και ενός κράτους ρυθμίζονται στη βάση</a:t>
            </a:r>
            <a:r>
              <a:rPr lang="el-GR" sz="1800" spc="5" dirty="0">
                <a:solidFill>
                  <a:srgbClr val="231F20"/>
                </a:solidFill>
                <a:effectLst/>
                <a:latin typeface="Calibri" panose="020F0502020204030204" pitchFamily="34" charset="0"/>
                <a:ea typeface="Calibri" panose="020F0502020204030204" pitchFamily="34" charset="0"/>
              </a:rPr>
              <a:t> </a:t>
            </a:r>
            <a:r>
              <a:rPr lang="el-GR" sz="1800" dirty="0">
                <a:solidFill>
                  <a:srgbClr val="231F20"/>
                </a:solidFill>
                <a:effectLst/>
                <a:latin typeface="Calibri" panose="020F0502020204030204" pitchFamily="34" charset="0"/>
                <a:ea typeface="Calibri" panose="020F0502020204030204" pitchFamily="34" charset="0"/>
              </a:rPr>
              <a:t>ιδιωτικών δικαστηρίων διαιτησίας —είτε πρόκειται για το σύστημα</a:t>
            </a:r>
            <a:r>
              <a:rPr lang="el-GR" sz="1800" spc="-55" dirty="0">
                <a:solidFill>
                  <a:srgbClr val="231F20"/>
                </a:solidFill>
                <a:effectLst/>
                <a:latin typeface="Calibri" panose="020F0502020204030204" pitchFamily="34" charset="0"/>
                <a:ea typeface="Calibri" panose="020F0502020204030204" pitchFamily="34" charset="0"/>
              </a:rPr>
              <a:t> </a:t>
            </a:r>
            <a:r>
              <a:rPr lang="el-GR" sz="1800" dirty="0">
                <a:solidFill>
                  <a:srgbClr val="231F20"/>
                </a:solidFill>
                <a:effectLst/>
                <a:latin typeface="Calibri" panose="020F0502020204030204" pitchFamily="34" charset="0"/>
                <a:ea typeface="Calibri" panose="020F0502020204030204" pitchFamily="34" charset="0"/>
              </a:rPr>
              <a:t>επίλυσης</a:t>
            </a:r>
            <a:r>
              <a:rPr lang="el-GR" sz="1800" spc="-50" dirty="0">
                <a:solidFill>
                  <a:srgbClr val="231F20"/>
                </a:solidFill>
                <a:effectLst/>
                <a:latin typeface="Calibri" panose="020F0502020204030204" pitchFamily="34" charset="0"/>
                <a:ea typeface="Calibri" panose="020F0502020204030204" pitchFamily="34" charset="0"/>
              </a:rPr>
              <a:t> </a:t>
            </a:r>
            <a:r>
              <a:rPr lang="el-GR" sz="1800" dirty="0">
                <a:solidFill>
                  <a:srgbClr val="231F20"/>
                </a:solidFill>
                <a:effectLst/>
                <a:latin typeface="Calibri" panose="020F0502020204030204" pitchFamily="34" charset="0"/>
                <a:ea typeface="Calibri" panose="020F0502020204030204" pitchFamily="34" charset="0"/>
              </a:rPr>
              <a:t>διαφορών</a:t>
            </a:r>
            <a:r>
              <a:rPr lang="el-GR" sz="1800" spc="-50" dirty="0">
                <a:solidFill>
                  <a:srgbClr val="231F20"/>
                </a:solidFill>
                <a:effectLst/>
                <a:latin typeface="Calibri" panose="020F0502020204030204" pitchFamily="34" charset="0"/>
                <a:ea typeface="Calibri" panose="020F0502020204030204" pitchFamily="34" charset="0"/>
              </a:rPr>
              <a:t> </a:t>
            </a:r>
            <a:r>
              <a:rPr lang="el-GR" sz="1800" dirty="0">
                <a:solidFill>
                  <a:srgbClr val="231F20"/>
                </a:solidFill>
                <a:effectLst/>
                <a:latin typeface="Calibri" panose="020F0502020204030204" pitchFamily="34" charset="0"/>
                <a:ea typeface="Calibri" panose="020F0502020204030204" pitchFamily="34" charset="0"/>
              </a:rPr>
              <a:t>επενδυτών-κράτους</a:t>
            </a:r>
            <a:r>
              <a:rPr lang="el-GR" sz="1800" spc="-60" dirty="0">
                <a:solidFill>
                  <a:srgbClr val="231F20"/>
                </a:solidFill>
                <a:effectLst/>
                <a:latin typeface="Calibri" panose="020F0502020204030204" pitchFamily="34" charset="0"/>
                <a:ea typeface="Calibri" panose="020F0502020204030204" pitchFamily="34" charset="0"/>
              </a:rPr>
              <a:t> </a:t>
            </a:r>
            <a:r>
              <a:rPr lang="el-GR" sz="1800" dirty="0">
                <a:solidFill>
                  <a:srgbClr val="231F20"/>
                </a:solidFill>
                <a:effectLst/>
                <a:latin typeface="Calibri" panose="020F0502020204030204" pitchFamily="34" charset="0"/>
                <a:ea typeface="Calibri" panose="020F0502020204030204" pitchFamily="34" charset="0"/>
              </a:rPr>
              <a:t>(ISDS)</a:t>
            </a:r>
            <a:r>
              <a:rPr lang="el-GR" sz="1800" spc="-50" dirty="0">
                <a:solidFill>
                  <a:srgbClr val="231F20"/>
                </a:solidFill>
                <a:effectLst/>
                <a:latin typeface="Calibri" panose="020F0502020204030204" pitchFamily="34" charset="0"/>
                <a:ea typeface="Calibri" panose="020F0502020204030204" pitchFamily="34" charset="0"/>
              </a:rPr>
              <a:t> </a:t>
            </a:r>
            <a:r>
              <a:rPr lang="el-GR" sz="1800" dirty="0">
                <a:solidFill>
                  <a:srgbClr val="231F20"/>
                </a:solidFill>
                <a:effectLst/>
                <a:latin typeface="Calibri" panose="020F0502020204030204" pitchFamily="34" charset="0"/>
                <a:ea typeface="Calibri" panose="020F0502020204030204" pitchFamily="34" charset="0"/>
              </a:rPr>
              <a:t>είτε</a:t>
            </a:r>
            <a:r>
              <a:rPr lang="el-GR" sz="1800" spc="-50" dirty="0">
                <a:solidFill>
                  <a:srgbClr val="231F20"/>
                </a:solidFill>
                <a:effectLst/>
                <a:latin typeface="Calibri" panose="020F0502020204030204" pitchFamily="34" charset="0"/>
                <a:ea typeface="Calibri" panose="020F0502020204030204" pitchFamily="34" charset="0"/>
              </a:rPr>
              <a:t> </a:t>
            </a:r>
            <a:r>
              <a:rPr lang="el-GR" sz="1800" dirty="0">
                <a:solidFill>
                  <a:srgbClr val="231F20"/>
                </a:solidFill>
                <a:effectLst/>
                <a:latin typeface="Calibri" panose="020F0502020204030204" pitchFamily="34" charset="0"/>
                <a:ea typeface="Calibri" panose="020F0502020204030204" pitchFamily="34" charset="0"/>
              </a:rPr>
              <a:t>πρόκειται για το σύστημα δικαστικών επενδύσεων (ICS)*— μέσω</a:t>
            </a:r>
            <a:r>
              <a:rPr lang="el-GR" sz="1800" spc="5" dirty="0">
                <a:solidFill>
                  <a:srgbClr val="231F20"/>
                </a:solidFill>
                <a:effectLst/>
                <a:latin typeface="Calibri" panose="020F0502020204030204" pitchFamily="34" charset="0"/>
                <a:ea typeface="Calibri" panose="020F0502020204030204" pitchFamily="34" charset="0"/>
              </a:rPr>
              <a:t> </a:t>
            </a:r>
            <a:r>
              <a:rPr lang="el-GR" sz="1800" dirty="0">
                <a:solidFill>
                  <a:srgbClr val="231F20"/>
                </a:solidFill>
                <a:effectLst/>
                <a:latin typeface="Calibri" panose="020F0502020204030204" pitchFamily="34" charset="0"/>
                <a:ea typeface="Calibri" panose="020F0502020204030204" pitchFamily="34" charset="0"/>
              </a:rPr>
              <a:t>των</a:t>
            </a:r>
            <a:r>
              <a:rPr lang="el-GR" sz="1800" spc="-55" dirty="0">
                <a:solidFill>
                  <a:srgbClr val="231F20"/>
                </a:solidFill>
                <a:effectLst/>
                <a:latin typeface="Calibri" panose="020F0502020204030204" pitchFamily="34" charset="0"/>
                <a:ea typeface="Calibri" panose="020F0502020204030204" pitchFamily="34" charset="0"/>
              </a:rPr>
              <a:t> </a:t>
            </a:r>
            <a:r>
              <a:rPr lang="el-GR" sz="1800" dirty="0">
                <a:solidFill>
                  <a:srgbClr val="231F20"/>
                </a:solidFill>
                <a:effectLst/>
                <a:latin typeface="Calibri" panose="020F0502020204030204" pitchFamily="34" charset="0"/>
                <a:ea typeface="Calibri" panose="020F0502020204030204" pitchFamily="34" charset="0"/>
              </a:rPr>
              <a:t>οποίων</a:t>
            </a:r>
            <a:r>
              <a:rPr lang="el-GR" sz="1800" spc="-50" dirty="0">
                <a:solidFill>
                  <a:srgbClr val="231F20"/>
                </a:solidFill>
                <a:effectLst/>
                <a:latin typeface="Calibri" panose="020F0502020204030204" pitchFamily="34" charset="0"/>
                <a:ea typeface="Calibri" panose="020F0502020204030204" pitchFamily="34" charset="0"/>
              </a:rPr>
              <a:t> </a:t>
            </a:r>
            <a:r>
              <a:rPr lang="el-GR" sz="1800" dirty="0">
                <a:solidFill>
                  <a:srgbClr val="231F20"/>
                </a:solidFill>
                <a:effectLst/>
                <a:latin typeface="Calibri" panose="020F0502020204030204" pitchFamily="34" charset="0"/>
                <a:ea typeface="Calibri" panose="020F0502020204030204" pitchFamily="34" charset="0"/>
              </a:rPr>
              <a:t>οι</a:t>
            </a:r>
            <a:r>
              <a:rPr lang="el-GR" sz="1800" spc="-60" dirty="0">
                <a:solidFill>
                  <a:srgbClr val="231F20"/>
                </a:solidFill>
                <a:effectLst/>
                <a:latin typeface="Calibri" panose="020F0502020204030204" pitchFamily="34" charset="0"/>
                <a:ea typeface="Calibri" panose="020F0502020204030204" pitchFamily="34" charset="0"/>
              </a:rPr>
              <a:t> </a:t>
            </a:r>
            <a:r>
              <a:rPr lang="el-GR" sz="1800" dirty="0">
                <a:solidFill>
                  <a:srgbClr val="231F20"/>
                </a:solidFill>
                <a:effectLst/>
                <a:latin typeface="Calibri" panose="020F0502020204030204" pitchFamily="34" charset="0"/>
                <a:ea typeface="Calibri" panose="020F0502020204030204" pitchFamily="34" charset="0"/>
              </a:rPr>
              <a:t>επενδυτές</a:t>
            </a:r>
            <a:r>
              <a:rPr lang="el-GR" sz="1800" spc="-55" dirty="0">
                <a:solidFill>
                  <a:srgbClr val="231F20"/>
                </a:solidFill>
                <a:effectLst/>
                <a:latin typeface="Calibri" panose="020F0502020204030204" pitchFamily="34" charset="0"/>
                <a:ea typeface="Calibri" panose="020F0502020204030204" pitchFamily="34" charset="0"/>
              </a:rPr>
              <a:t> </a:t>
            </a:r>
            <a:r>
              <a:rPr lang="el-GR" sz="1800" dirty="0">
                <a:solidFill>
                  <a:srgbClr val="231F20"/>
                </a:solidFill>
                <a:effectLst/>
                <a:latin typeface="Calibri" panose="020F0502020204030204" pitchFamily="34" charset="0"/>
                <a:ea typeface="Calibri" panose="020F0502020204030204" pitchFamily="34" charset="0"/>
              </a:rPr>
              <a:t>μπορούν</a:t>
            </a:r>
            <a:r>
              <a:rPr lang="el-GR" sz="1800" spc="-55" dirty="0">
                <a:solidFill>
                  <a:srgbClr val="231F20"/>
                </a:solidFill>
                <a:effectLst/>
                <a:latin typeface="Calibri" panose="020F0502020204030204" pitchFamily="34" charset="0"/>
                <a:ea typeface="Calibri" panose="020F0502020204030204" pitchFamily="34" charset="0"/>
              </a:rPr>
              <a:t> </a:t>
            </a:r>
            <a:r>
              <a:rPr lang="el-GR" sz="1800" dirty="0">
                <a:solidFill>
                  <a:srgbClr val="231F20"/>
                </a:solidFill>
                <a:effectLst/>
                <a:latin typeface="Calibri" panose="020F0502020204030204" pitchFamily="34" charset="0"/>
                <a:ea typeface="Calibri" panose="020F0502020204030204" pitchFamily="34" charset="0"/>
              </a:rPr>
              <a:t>να</a:t>
            </a:r>
            <a:r>
              <a:rPr lang="el-GR" sz="1800" spc="-55" dirty="0">
                <a:solidFill>
                  <a:srgbClr val="231F20"/>
                </a:solidFill>
                <a:effectLst/>
                <a:latin typeface="Calibri" panose="020F0502020204030204" pitchFamily="34" charset="0"/>
                <a:ea typeface="Calibri" panose="020F0502020204030204" pitchFamily="34" charset="0"/>
              </a:rPr>
              <a:t> </a:t>
            </a:r>
            <a:r>
              <a:rPr lang="el-GR" sz="1800" b="1" dirty="0">
                <a:solidFill>
                  <a:srgbClr val="231F20"/>
                </a:solidFill>
                <a:effectLst/>
                <a:latin typeface="Calibri" panose="020F0502020204030204" pitchFamily="34" charset="0"/>
                <a:ea typeface="Calibri" panose="020F0502020204030204" pitchFamily="34" charset="0"/>
              </a:rPr>
              <a:t>μηνύσουν</a:t>
            </a:r>
            <a:r>
              <a:rPr lang="el-GR" sz="1800" b="1" spc="-55" dirty="0">
                <a:solidFill>
                  <a:srgbClr val="231F20"/>
                </a:solidFill>
                <a:effectLst/>
                <a:latin typeface="Calibri" panose="020F0502020204030204" pitchFamily="34" charset="0"/>
                <a:ea typeface="Calibri" panose="020F0502020204030204" pitchFamily="34" charset="0"/>
              </a:rPr>
              <a:t> </a:t>
            </a:r>
            <a:r>
              <a:rPr lang="el-GR" sz="1800" b="1" dirty="0">
                <a:solidFill>
                  <a:srgbClr val="231F20"/>
                </a:solidFill>
                <a:effectLst/>
                <a:latin typeface="Calibri" panose="020F0502020204030204" pitchFamily="34" charset="0"/>
                <a:ea typeface="Calibri" panose="020F0502020204030204" pitchFamily="34" charset="0"/>
              </a:rPr>
              <a:t>χώρες</a:t>
            </a:r>
            <a:r>
              <a:rPr lang="el-GR" sz="1800" b="1" spc="-55" dirty="0">
                <a:solidFill>
                  <a:srgbClr val="231F20"/>
                </a:solidFill>
                <a:effectLst/>
                <a:latin typeface="Calibri" panose="020F0502020204030204" pitchFamily="34" charset="0"/>
                <a:ea typeface="Calibri" panose="020F0502020204030204" pitchFamily="34" charset="0"/>
              </a:rPr>
              <a:t> </a:t>
            </a:r>
            <a:r>
              <a:rPr lang="el-GR" sz="1800" b="1" dirty="0">
                <a:solidFill>
                  <a:srgbClr val="231F20"/>
                </a:solidFill>
                <a:effectLst/>
                <a:latin typeface="Calibri" panose="020F0502020204030204" pitchFamily="34" charset="0"/>
                <a:ea typeface="Calibri" panose="020F0502020204030204" pitchFamily="34" charset="0"/>
              </a:rPr>
              <a:t>για</a:t>
            </a:r>
            <a:r>
              <a:rPr lang="el-GR" sz="1800" b="1" spc="-50" dirty="0">
                <a:solidFill>
                  <a:srgbClr val="231F20"/>
                </a:solidFill>
                <a:effectLst/>
                <a:latin typeface="Calibri" panose="020F0502020204030204" pitchFamily="34" charset="0"/>
                <a:ea typeface="Calibri" panose="020F0502020204030204" pitchFamily="34" charset="0"/>
              </a:rPr>
              <a:t> </a:t>
            </a:r>
            <a:r>
              <a:rPr lang="el-GR" sz="1800" b="1" dirty="0">
                <a:solidFill>
                  <a:srgbClr val="231F20"/>
                </a:solidFill>
                <a:effectLst/>
                <a:latin typeface="Calibri" panose="020F0502020204030204" pitchFamily="34" charset="0"/>
                <a:ea typeface="Calibri" panose="020F0502020204030204" pitchFamily="34" charset="0"/>
              </a:rPr>
              <a:t>πρακτικές</a:t>
            </a:r>
            <a:r>
              <a:rPr lang="el-GR" sz="1800" b="1" spc="-60" dirty="0">
                <a:solidFill>
                  <a:srgbClr val="231F20"/>
                </a:solidFill>
                <a:effectLst/>
                <a:latin typeface="Calibri" panose="020F0502020204030204" pitchFamily="34" charset="0"/>
                <a:ea typeface="Calibri" panose="020F0502020204030204" pitchFamily="34" charset="0"/>
              </a:rPr>
              <a:t> </a:t>
            </a:r>
            <a:r>
              <a:rPr lang="el-GR" sz="1800" b="1" dirty="0">
                <a:solidFill>
                  <a:srgbClr val="231F20"/>
                </a:solidFill>
                <a:effectLst/>
                <a:latin typeface="Calibri" panose="020F0502020204030204" pitchFamily="34" charset="0"/>
                <a:ea typeface="Calibri" panose="020F0502020204030204" pitchFamily="34" charset="0"/>
              </a:rPr>
              <a:t>που</a:t>
            </a:r>
            <a:r>
              <a:rPr lang="el-GR" sz="1800" b="1" spc="-60" dirty="0">
                <a:solidFill>
                  <a:srgbClr val="231F20"/>
                </a:solidFill>
                <a:effectLst/>
                <a:latin typeface="Calibri" panose="020F0502020204030204" pitchFamily="34" charset="0"/>
                <a:ea typeface="Calibri" panose="020F0502020204030204" pitchFamily="34" charset="0"/>
              </a:rPr>
              <a:t> </a:t>
            </a:r>
            <a:r>
              <a:rPr lang="el-GR" sz="1800" b="1" dirty="0">
                <a:solidFill>
                  <a:srgbClr val="231F20"/>
                </a:solidFill>
                <a:effectLst/>
                <a:latin typeface="Calibri" panose="020F0502020204030204" pitchFamily="34" charset="0"/>
                <a:ea typeface="Calibri" panose="020F0502020204030204" pitchFamily="34" charset="0"/>
              </a:rPr>
              <a:t>τις</a:t>
            </a:r>
            <a:r>
              <a:rPr lang="el-GR" sz="1800" b="1" spc="-60" dirty="0">
                <a:solidFill>
                  <a:srgbClr val="231F20"/>
                </a:solidFill>
                <a:effectLst/>
                <a:latin typeface="Calibri" panose="020F0502020204030204" pitchFamily="34" charset="0"/>
                <a:ea typeface="Calibri" panose="020F0502020204030204" pitchFamily="34" charset="0"/>
              </a:rPr>
              <a:t> </a:t>
            </a:r>
            <a:r>
              <a:rPr lang="el-GR" sz="1800" b="1" dirty="0">
                <a:solidFill>
                  <a:srgbClr val="231F20"/>
                </a:solidFill>
                <a:effectLst/>
                <a:latin typeface="Calibri" panose="020F0502020204030204" pitchFamily="34" charset="0"/>
                <a:ea typeface="Calibri" panose="020F0502020204030204" pitchFamily="34" charset="0"/>
              </a:rPr>
              <a:t>θεωρούν</a:t>
            </a:r>
            <a:r>
              <a:rPr lang="el-GR" sz="1800" b="1" spc="-60" dirty="0">
                <a:solidFill>
                  <a:srgbClr val="231F20"/>
                </a:solidFill>
                <a:effectLst/>
                <a:latin typeface="Calibri" panose="020F0502020204030204" pitchFamily="34" charset="0"/>
                <a:ea typeface="Calibri" panose="020F0502020204030204" pitchFamily="34" charset="0"/>
              </a:rPr>
              <a:t> </a:t>
            </a:r>
            <a:r>
              <a:rPr lang="el-GR" sz="1800" b="1" dirty="0">
                <a:solidFill>
                  <a:srgbClr val="231F20"/>
                </a:solidFill>
                <a:effectLst/>
                <a:latin typeface="Calibri" panose="020F0502020204030204" pitchFamily="34" charset="0"/>
                <a:ea typeface="Calibri" panose="020F0502020204030204" pitchFamily="34" charset="0"/>
              </a:rPr>
              <a:t>διακριτικές</a:t>
            </a:r>
            <a:r>
              <a:rPr lang="el-GR" sz="1800" b="1" spc="-60" dirty="0">
                <a:solidFill>
                  <a:srgbClr val="231F20"/>
                </a:solidFill>
                <a:effectLst/>
                <a:latin typeface="Calibri" panose="020F0502020204030204" pitchFamily="34" charset="0"/>
                <a:ea typeface="Calibri" panose="020F0502020204030204" pitchFamily="34" charset="0"/>
              </a:rPr>
              <a:t> </a:t>
            </a:r>
            <a:r>
              <a:rPr lang="el-GR" sz="1800" b="1" dirty="0">
                <a:solidFill>
                  <a:srgbClr val="231F20"/>
                </a:solidFill>
                <a:effectLst/>
                <a:latin typeface="Calibri" panose="020F0502020204030204" pitchFamily="34" charset="0"/>
                <a:ea typeface="Calibri" panose="020F0502020204030204" pitchFamily="34" charset="0"/>
              </a:rPr>
              <a:t>εις</a:t>
            </a:r>
            <a:r>
              <a:rPr lang="el-GR" sz="1800" b="1" spc="-60" dirty="0">
                <a:solidFill>
                  <a:srgbClr val="231F20"/>
                </a:solidFill>
                <a:effectLst/>
                <a:latin typeface="Calibri" panose="020F0502020204030204" pitchFamily="34" charset="0"/>
                <a:ea typeface="Calibri" panose="020F0502020204030204" pitchFamily="34" charset="0"/>
              </a:rPr>
              <a:t> </a:t>
            </a:r>
            <a:r>
              <a:rPr lang="el-GR" sz="1800" b="1" dirty="0">
                <a:solidFill>
                  <a:srgbClr val="231F20"/>
                </a:solidFill>
                <a:effectLst/>
                <a:latin typeface="Calibri" panose="020F0502020204030204" pitchFamily="34" charset="0"/>
                <a:ea typeface="Calibri" panose="020F0502020204030204" pitchFamily="34" charset="0"/>
              </a:rPr>
              <a:t>βάρος</a:t>
            </a:r>
            <a:r>
              <a:rPr lang="el-GR" sz="1800" b="1" spc="-60" dirty="0">
                <a:solidFill>
                  <a:srgbClr val="231F20"/>
                </a:solidFill>
                <a:effectLst/>
                <a:latin typeface="Calibri" panose="020F0502020204030204" pitchFamily="34" charset="0"/>
                <a:ea typeface="Calibri" panose="020F0502020204030204" pitchFamily="34" charset="0"/>
              </a:rPr>
              <a:t> </a:t>
            </a:r>
            <a:r>
              <a:rPr lang="el-GR" sz="1800" b="1" dirty="0">
                <a:solidFill>
                  <a:srgbClr val="231F20"/>
                </a:solidFill>
                <a:effectLst/>
                <a:latin typeface="Calibri" panose="020F0502020204030204" pitchFamily="34" charset="0"/>
                <a:ea typeface="Calibri" panose="020F0502020204030204" pitchFamily="34" charset="0"/>
              </a:rPr>
              <a:t>τους</a:t>
            </a:r>
            <a:r>
              <a:rPr lang="el-GR" sz="1800" dirty="0">
                <a:solidFill>
                  <a:srgbClr val="231F20"/>
                </a:solidFill>
                <a:effectLst/>
                <a:latin typeface="Calibri" panose="020F0502020204030204" pitchFamily="34" charset="0"/>
                <a:ea typeface="Calibri" panose="020F0502020204030204" pitchFamily="34" charset="0"/>
              </a:rPr>
              <a:t>,</a:t>
            </a:r>
            <a:r>
              <a:rPr lang="el-GR" sz="1800" spc="-55" dirty="0">
                <a:solidFill>
                  <a:srgbClr val="231F20"/>
                </a:solidFill>
                <a:effectLst/>
                <a:latin typeface="Calibri" panose="020F0502020204030204" pitchFamily="34" charset="0"/>
                <a:ea typeface="Calibri" panose="020F0502020204030204" pitchFamily="34" charset="0"/>
              </a:rPr>
              <a:t> </a:t>
            </a:r>
            <a:r>
              <a:rPr lang="el-GR" sz="1800" dirty="0">
                <a:solidFill>
                  <a:srgbClr val="231F20"/>
                </a:solidFill>
                <a:effectLst/>
                <a:latin typeface="Calibri" panose="020F0502020204030204" pitchFamily="34" charset="0"/>
                <a:ea typeface="Calibri" panose="020F0502020204030204" pitchFamily="34" charset="0"/>
              </a:rPr>
              <a:t>όπως</a:t>
            </a:r>
            <a:r>
              <a:rPr lang="el-GR" sz="1800" spc="-60" dirty="0">
                <a:solidFill>
                  <a:srgbClr val="231F20"/>
                </a:solidFill>
                <a:effectLst/>
                <a:latin typeface="Calibri" panose="020F0502020204030204" pitchFamily="34" charset="0"/>
                <a:ea typeface="Calibri" panose="020F0502020204030204" pitchFamily="34" charset="0"/>
              </a:rPr>
              <a:t> </a:t>
            </a:r>
            <a:r>
              <a:rPr lang="el-GR" sz="1800" dirty="0">
                <a:solidFill>
                  <a:srgbClr val="231F20"/>
                </a:solidFill>
                <a:effectLst/>
                <a:latin typeface="Calibri" panose="020F0502020204030204" pitchFamily="34" charset="0"/>
                <a:ea typeface="Calibri" panose="020F0502020204030204" pitchFamily="34" charset="0"/>
              </a:rPr>
              <a:t>εθνική</a:t>
            </a:r>
            <a:r>
              <a:rPr lang="el-GR" sz="1800" spc="-240" dirty="0">
                <a:solidFill>
                  <a:srgbClr val="231F20"/>
                </a:solidFill>
                <a:effectLst/>
                <a:latin typeface="Calibri" panose="020F0502020204030204" pitchFamily="34" charset="0"/>
                <a:ea typeface="Calibri" panose="020F0502020204030204" pitchFamily="34" charset="0"/>
              </a:rPr>
              <a:t> </a:t>
            </a:r>
            <a:r>
              <a:rPr lang="el-GR" sz="1800" dirty="0">
                <a:solidFill>
                  <a:srgbClr val="231F20"/>
                </a:solidFill>
                <a:effectLst/>
                <a:latin typeface="Calibri" panose="020F0502020204030204" pitchFamily="34" charset="0"/>
                <a:ea typeface="Calibri" panose="020F0502020204030204" pitchFamily="34" charset="0"/>
              </a:rPr>
              <a:t>νομοθεσία που αντιβαίνει στις επενδύσεις και τα κέρδη </a:t>
            </a:r>
            <a:r>
              <a:rPr lang="el-GR" sz="1800" dirty="0" err="1">
                <a:solidFill>
                  <a:srgbClr val="231F20"/>
                </a:solidFill>
                <a:effectLst/>
                <a:latin typeface="Calibri" panose="020F0502020204030204" pitchFamily="34" charset="0"/>
                <a:ea typeface="Calibri" panose="020F0502020204030204" pitchFamily="34" charset="0"/>
              </a:rPr>
              <a:t>πολυ</a:t>
            </a:r>
            <a:r>
              <a:rPr lang="el-GR" sz="1800" dirty="0">
                <a:solidFill>
                  <a:srgbClr val="231F20"/>
                </a:solidFill>
                <a:effectLst/>
                <a:latin typeface="Calibri" panose="020F0502020204030204" pitchFamily="34" charset="0"/>
                <a:ea typeface="Calibri" panose="020F0502020204030204" pitchFamily="34" charset="0"/>
              </a:rPr>
              <a:t>-</a:t>
            </a:r>
            <a:r>
              <a:rPr lang="el-GR" sz="1800" spc="5" dirty="0">
                <a:solidFill>
                  <a:srgbClr val="231F20"/>
                </a:solidFill>
                <a:effectLst/>
                <a:latin typeface="Calibri" panose="020F0502020204030204" pitchFamily="34" charset="0"/>
                <a:ea typeface="Calibri" panose="020F0502020204030204" pitchFamily="34" charset="0"/>
              </a:rPr>
              <a:t> </a:t>
            </a:r>
            <a:r>
              <a:rPr lang="el-GR" sz="1800" dirty="0">
                <a:solidFill>
                  <a:srgbClr val="231F20"/>
                </a:solidFill>
                <a:effectLst/>
                <a:latin typeface="Calibri" panose="020F0502020204030204" pitchFamily="34" charset="0"/>
                <a:ea typeface="Calibri" panose="020F0502020204030204" pitchFamily="34" charset="0"/>
              </a:rPr>
              <a:t>εθνικών και μεγάλων ομίλων στο πλαίσιο του «ελεύθερου και</a:t>
            </a:r>
            <a:r>
              <a:rPr lang="el-GR" sz="1800" spc="5" dirty="0">
                <a:solidFill>
                  <a:srgbClr val="231F20"/>
                </a:solidFill>
                <a:effectLst/>
                <a:latin typeface="Calibri" panose="020F0502020204030204" pitchFamily="34" charset="0"/>
                <a:ea typeface="Calibri" panose="020F0502020204030204" pitchFamily="34" charset="0"/>
              </a:rPr>
              <a:t> </a:t>
            </a:r>
            <a:r>
              <a:rPr lang="el-GR" sz="1800" dirty="0">
                <a:solidFill>
                  <a:srgbClr val="231F20"/>
                </a:solidFill>
                <a:effectLst/>
                <a:latin typeface="Calibri" panose="020F0502020204030204" pitchFamily="34" charset="0"/>
                <a:ea typeface="Calibri" panose="020F0502020204030204" pitchFamily="34" charset="0"/>
              </a:rPr>
              <a:t>ανόθευτου» ανταγωνισμού. </a:t>
            </a:r>
          </a:p>
          <a:p>
            <a:r>
              <a:rPr lang="el-GR" sz="1800" dirty="0">
                <a:solidFill>
                  <a:srgbClr val="231F20"/>
                </a:solidFill>
                <a:effectLst/>
                <a:latin typeface="Calibri" panose="020F0502020204030204" pitchFamily="34" charset="0"/>
                <a:ea typeface="Calibri" panose="020F0502020204030204" pitchFamily="34" charset="0"/>
              </a:rPr>
              <a:t>Στο πλαίσιο τέτοιων συμφωνιών </a:t>
            </a:r>
            <a:r>
              <a:rPr lang="el-GR" sz="1800" b="1" dirty="0">
                <a:solidFill>
                  <a:srgbClr val="231F20"/>
                </a:solidFill>
                <a:effectLst/>
                <a:latin typeface="Calibri" panose="020F0502020204030204" pitchFamily="34" charset="0"/>
                <a:ea typeface="Calibri" panose="020F0502020204030204" pitchFamily="34" charset="0"/>
              </a:rPr>
              <a:t>η</a:t>
            </a:r>
            <a:r>
              <a:rPr lang="el-GR" sz="1800" b="1" spc="-235" dirty="0">
                <a:solidFill>
                  <a:srgbClr val="231F20"/>
                </a:solidFill>
                <a:effectLst/>
                <a:latin typeface="Calibri" panose="020F0502020204030204" pitchFamily="34" charset="0"/>
                <a:ea typeface="Calibri" panose="020F0502020204030204" pitchFamily="34" charset="0"/>
              </a:rPr>
              <a:t> </a:t>
            </a:r>
            <a:r>
              <a:rPr lang="el-GR" sz="1800" b="1" dirty="0">
                <a:solidFill>
                  <a:srgbClr val="231F20"/>
                </a:solidFill>
                <a:effectLst/>
                <a:latin typeface="Calibri" panose="020F0502020204030204" pitchFamily="34" charset="0"/>
                <a:ea typeface="Calibri" panose="020F0502020204030204" pitchFamily="34" charset="0"/>
              </a:rPr>
              <a:t>κρατική σύμβαση εμφανίζεται ως πηγή του διεθνούς δικαίου</a:t>
            </a:r>
            <a:r>
              <a:rPr lang="el-GR" sz="1800" b="1" spc="5" dirty="0">
                <a:solidFill>
                  <a:srgbClr val="231F20"/>
                </a:solidFill>
                <a:effectLst/>
                <a:latin typeface="Calibri" panose="020F0502020204030204" pitchFamily="34" charset="0"/>
                <a:ea typeface="Calibri" panose="020F0502020204030204" pitchFamily="34" charset="0"/>
              </a:rPr>
              <a:t> </a:t>
            </a:r>
            <a:r>
              <a:rPr lang="el-GR" sz="1800" b="1" spc="-5" dirty="0">
                <a:solidFill>
                  <a:srgbClr val="231F20"/>
                </a:solidFill>
                <a:effectLst/>
                <a:latin typeface="Calibri" panose="020F0502020204030204" pitchFamily="34" charset="0"/>
                <a:ea typeface="Calibri" panose="020F0502020204030204" pitchFamily="34" charset="0"/>
              </a:rPr>
              <a:t>που</a:t>
            </a:r>
            <a:r>
              <a:rPr lang="el-GR" sz="1800" b="1" spc="-55" dirty="0">
                <a:solidFill>
                  <a:srgbClr val="231F20"/>
                </a:solidFill>
                <a:effectLst/>
                <a:latin typeface="Calibri" panose="020F0502020204030204" pitchFamily="34" charset="0"/>
                <a:ea typeface="Calibri" panose="020F0502020204030204" pitchFamily="34" charset="0"/>
              </a:rPr>
              <a:t> </a:t>
            </a:r>
            <a:r>
              <a:rPr lang="el-GR" sz="1800" b="1" spc="-5" dirty="0">
                <a:solidFill>
                  <a:srgbClr val="231F20"/>
                </a:solidFill>
                <a:effectLst/>
                <a:latin typeface="Calibri" panose="020F0502020204030204" pitchFamily="34" charset="0"/>
                <a:ea typeface="Calibri" panose="020F0502020204030204" pitchFamily="34" charset="0"/>
              </a:rPr>
              <a:t>θεσπίζει</a:t>
            </a:r>
            <a:r>
              <a:rPr lang="el-GR" sz="1800" b="1" spc="-50" dirty="0">
                <a:solidFill>
                  <a:srgbClr val="231F20"/>
                </a:solidFill>
                <a:effectLst/>
                <a:latin typeface="Calibri" panose="020F0502020204030204" pitchFamily="34" charset="0"/>
                <a:ea typeface="Calibri" panose="020F0502020204030204" pitchFamily="34" charset="0"/>
              </a:rPr>
              <a:t> </a:t>
            </a:r>
            <a:r>
              <a:rPr lang="el-GR" sz="1800" b="1" spc="-5" dirty="0">
                <a:solidFill>
                  <a:srgbClr val="231F20"/>
                </a:solidFill>
                <a:effectLst/>
                <a:latin typeface="Calibri" panose="020F0502020204030204" pitchFamily="34" charset="0"/>
                <a:ea typeface="Calibri" panose="020F0502020204030204" pitchFamily="34" charset="0"/>
              </a:rPr>
              <a:t>νομικούς</a:t>
            </a:r>
            <a:r>
              <a:rPr lang="el-GR" sz="1800" b="1" spc="-55" dirty="0">
                <a:solidFill>
                  <a:srgbClr val="231F20"/>
                </a:solidFill>
                <a:effectLst/>
                <a:latin typeface="Calibri" panose="020F0502020204030204" pitchFamily="34" charset="0"/>
                <a:ea typeface="Calibri" panose="020F0502020204030204" pitchFamily="34" charset="0"/>
              </a:rPr>
              <a:t> </a:t>
            </a:r>
            <a:r>
              <a:rPr lang="el-GR" sz="1800" b="1" spc="-5" dirty="0">
                <a:solidFill>
                  <a:srgbClr val="231F20"/>
                </a:solidFill>
                <a:effectLst/>
                <a:latin typeface="Calibri" panose="020F0502020204030204" pitchFamily="34" charset="0"/>
                <a:ea typeface="Calibri" panose="020F0502020204030204" pitchFamily="34" charset="0"/>
              </a:rPr>
              <a:t>κανόνες</a:t>
            </a:r>
            <a:r>
              <a:rPr lang="el-GR" sz="1800" b="1" spc="-50" dirty="0">
                <a:solidFill>
                  <a:srgbClr val="231F20"/>
                </a:solidFill>
                <a:effectLst/>
                <a:latin typeface="Calibri" panose="020F0502020204030204" pitchFamily="34" charset="0"/>
                <a:ea typeface="Calibri" panose="020F0502020204030204" pitchFamily="34" charset="0"/>
              </a:rPr>
              <a:t> </a:t>
            </a:r>
            <a:r>
              <a:rPr lang="el-GR" sz="1800" b="1" dirty="0">
                <a:solidFill>
                  <a:srgbClr val="231F20"/>
                </a:solidFill>
                <a:effectLst/>
                <a:latin typeface="Calibri" panose="020F0502020204030204" pitchFamily="34" charset="0"/>
                <a:ea typeface="Calibri" panose="020F0502020204030204" pitchFamily="34" charset="0"/>
              </a:rPr>
              <a:t>που</a:t>
            </a:r>
            <a:r>
              <a:rPr lang="el-GR" sz="1800" b="1" spc="-50" dirty="0">
                <a:solidFill>
                  <a:srgbClr val="231F20"/>
                </a:solidFill>
                <a:effectLst/>
                <a:latin typeface="Calibri" panose="020F0502020204030204" pitchFamily="34" charset="0"/>
                <a:ea typeface="Calibri" panose="020F0502020204030204" pitchFamily="34" charset="0"/>
              </a:rPr>
              <a:t> </a:t>
            </a:r>
            <a:r>
              <a:rPr lang="el-GR" sz="1800" b="1" dirty="0">
                <a:solidFill>
                  <a:srgbClr val="231F20"/>
                </a:solidFill>
                <a:effectLst/>
                <a:latin typeface="Calibri" panose="020F0502020204030204" pitchFamily="34" charset="0"/>
                <a:ea typeface="Calibri" panose="020F0502020204030204" pitchFamily="34" charset="0"/>
              </a:rPr>
              <a:t>το</a:t>
            </a:r>
            <a:r>
              <a:rPr lang="el-GR" sz="1800" b="1" spc="-50" dirty="0">
                <a:solidFill>
                  <a:srgbClr val="231F20"/>
                </a:solidFill>
                <a:effectLst/>
                <a:latin typeface="Calibri" panose="020F0502020204030204" pitchFamily="34" charset="0"/>
                <a:ea typeface="Calibri" panose="020F0502020204030204" pitchFamily="34" charset="0"/>
              </a:rPr>
              <a:t> </a:t>
            </a:r>
            <a:r>
              <a:rPr lang="el-GR" sz="1800" b="1" dirty="0">
                <a:solidFill>
                  <a:srgbClr val="231F20"/>
                </a:solidFill>
                <a:effectLst/>
                <a:latin typeface="Calibri" panose="020F0502020204030204" pitchFamily="34" charset="0"/>
                <a:ea typeface="Calibri" panose="020F0502020204030204" pitchFamily="34" charset="0"/>
              </a:rPr>
              <a:t>κράτος</a:t>
            </a:r>
            <a:r>
              <a:rPr lang="el-GR" sz="1800" b="1" spc="-55" dirty="0">
                <a:solidFill>
                  <a:srgbClr val="231F20"/>
                </a:solidFill>
                <a:effectLst/>
                <a:latin typeface="Calibri" panose="020F0502020204030204" pitchFamily="34" charset="0"/>
                <a:ea typeface="Calibri" panose="020F0502020204030204" pitchFamily="34" charset="0"/>
              </a:rPr>
              <a:t> </a:t>
            </a:r>
            <a:r>
              <a:rPr lang="el-GR" sz="1800" b="1" dirty="0">
                <a:solidFill>
                  <a:srgbClr val="231F20"/>
                </a:solidFill>
                <a:effectLst/>
                <a:latin typeface="Calibri" panose="020F0502020204030204" pitchFamily="34" charset="0"/>
                <a:ea typeface="Calibri" panose="020F0502020204030204" pitchFamily="34" charset="0"/>
              </a:rPr>
              <a:t>δεν</a:t>
            </a:r>
            <a:r>
              <a:rPr lang="el-GR" sz="1800" b="1" spc="-55" dirty="0">
                <a:solidFill>
                  <a:srgbClr val="231F20"/>
                </a:solidFill>
                <a:effectLst/>
                <a:latin typeface="Calibri" panose="020F0502020204030204" pitchFamily="34" charset="0"/>
                <a:ea typeface="Calibri" panose="020F0502020204030204" pitchFamily="34" charset="0"/>
              </a:rPr>
              <a:t> </a:t>
            </a:r>
            <a:r>
              <a:rPr lang="el-GR" sz="1800" b="1" dirty="0">
                <a:solidFill>
                  <a:srgbClr val="231F20"/>
                </a:solidFill>
                <a:effectLst/>
                <a:latin typeface="Calibri" panose="020F0502020204030204" pitchFamily="34" charset="0"/>
                <a:ea typeface="Calibri" panose="020F0502020204030204" pitchFamily="34" charset="0"/>
              </a:rPr>
              <a:t>θα</a:t>
            </a:r>
            <a:r>
              <a:rPr lang="el-GR" sz="1800" b="1" spc="-50" dirty="0">
                <a:solidFill>
                  <a:srgbClr val="231F20"/>
                </a:solidFill>
                <a:effectLst/>
                <a:latin typeface="Calibri" panose="020F0502020204030204" pitchFamily="34" charset="0"/>
                <a:ea typeface="Calibri" panose="020F0502020204030204" pitchFamily="34" charset="0"/>
              </a:rPr>
              <a:t> </a:t>
            </a:r>
            <a:r>
              <a:rPr lang="el-GR" sz="1800" b="1" dirty="0">
                <a:solidFill>
                  <a:srgbClr val="231F20"/>
                </a:solidFill>
                <a:effectLst/>
                <a:latin typeface="Calibri" panose="020F0502020204030204" pitchFamily="34" charset="0"/>
                <a:ea typeface="Calibri" panose="020F0502020204030204" pitchFamily="34" charset="0"/>
              </a:rPr>
              <a:t>μπορούσε</a:t>
            </a:r>
            <a:r>
              <a:rPr lang="el-GR" sz="1800" b="1" spc="-235" dirty="0">
                <a:solidFill>
                  <a:srgbClr val="231F20"/>
                </a:solidFill>
                <a:effectLst/>
                <a:latin typeface="Calibri" panose="020F0502020204030204" pitchFamily="34" charset="0"/>
                <a:ea typeface="Calibri" panose="020F0502020204030204" pitchFamily="34" charset="0"/>
              </a:rPr>
              <a:t> </a:t>
            </a:r>
            <a:r>
              <a:rPr lang="el-GR" sz="1800" b="1" dirty="0">
                <a:solidFill>
                  <a:srgbClr val="231F20"/>
                </a:solidFill>
                <a:effectLst/>
                <a:latin typeface="Calibri" panose="020F0502020204030204" pitchFamily="34" charset="0"/>
                <a:ea typeface="Calibri" panose="020F0502020204030204" pitchFamily="34" charset="0"/>
              </a:rPr>
              <a:t>να ανακαλέσει μονομερώς </a:t>
            </a:r>
            <a:r>
              <a:rPr lang="el-GR" sz="1800" dirty="0">
                <a:solidFill>
                  <a:srgbClr val="231F20"/>
                </a:solidFill>
                <a:effectLst/>
                <a:latin typeface="Calibri" panose="020F0502020204030204" pitchFamily="34" charset="0"/>
                <a:ea typeface="Calibri" panose="020F0502020204030204" pitchFamily="34" charset="0"/>
              </a:rPr>
              <a:t>ή ακόμη και να υπονομεύσει, χωρίς να αναλάβει την ευθύνη του καταβάλλοντας οικονομικές</a:t>
            </a:r>
            <a:r>
              <a:rPr lang="el-GR" sz="1800" spc="5" dirty="0">
                <a:solidFill>
                  <a:srgbClr val="231F20"/>
                </a:solidFill>
                <a:effectLst/>
                <a:latin typeface="Calibri" panose="020F0502020204030204" pitchFamily="34" charset="0"/>
                <a:ea typeface="Calibri" panose="020F0502020204030204" pitchFamily="34" charset="0"/>
              </a:rPr>
              <a:t> </a:t>
            </a:r>
            <a:r>
              <a:rPr lang="el-GR" sz="1800" dirty="0">
                <a:solidFill>
                  <a:srgbClr val="231F20"/>
                </a:solidFill>
                <a:effectLst/>
                <a:latin typeface="Calibri" panose="020F0502020204030204" pitchFamily="34" charset="0"/>
                <a:ea typeface="Calibri" panose="020F0502020204030204" pitchFamily="34" charset="0"/>
              </a:rPr>
              <a:t>αποζημιώσεις στην</a:t>
            </a:r>
            <a:r>
              <a:rPr lang="el-GR" sz="1800" spc="5" dirty="0">
                <a:solidFill>
                  <a:srgbClr val="231F20"/>
                </a:solidFill>
                <a:effectLst/>
                <a:latin typeface="Calibri" panose="020F0502020204030204" pitchFamily="34" charset="0"/>
                <a:ea typeface="Calibri" panose="020F0502020204030204" pitchFamily="34" charset="0"/>
              </a:rPr>
              <a:t> </a:t>
            </a:r>
            <a:r>
              <a:rPr lang="el-GR" sz="1800" dirty="0">
                <a:solidFill>
                  <a:srgbClr val="231F20"/>
                </a:solidFill>
                <a:effectLst/>
                <a:latin typeface="Calibri" panose="020F0502020204030204" pitchFamily="34" charset="0"/>
                <a:ea typeface="Calibri" panose="020F0502020204030204" pitchFamily="34" charset="0"/>
              </a:rPr>
              <a:t>εμπλεκόμενη εταιρεία. Με άλλα λόγια, οι</a:t>
            </a:r>
            <a:r>
              <a:rPr lang="el-GR" sz="1800" spc="5" dirty="0">
                <a:solidFill>
                  <a:srgbClr val="231F20"/>
                </a:solidFill>
                <a:effectLst/>
                <a:latin typeface="Calibri" panose="020F0502020204030204" pitchFamily="34" charset="0"/>
                <a:ea typeface="Calibri" panose="020F0502020204030204" pitchFamily="34" charset="0"/>
              </a:rPr>
              <a:t> </a:t>
            </a:r>
            <a:r>
              <a:rPr lang="el-GR" sz="1800" spc="-5" dirty="0">
                <a:solidFill>
                  <a:srgbClr val="231F20"/>
                </a:solidFill>
                <a:effectLst/>
                <a:latin typeface="Calibri" panose="020F0502020204030204" pitchFamily="34" charset="0"/>
                <a:ea typeface="Calibri" panose="020F0502020204030204" pitchFamily="34" charset="0"/>
              </a:rPr>
              <a:t>παγκόσμιες</a:t>
            </a:r>
            <a:r>
              <a:rPr lang="el-GR" sz="1800" spc="-55" dirty="0">
                <a:solidFill>
                  <a:srgbClr val="231F20"/>
                </a:solidFill>
                <a:effectLst/>
                <a:latin typeface="Calibri" panose="020F0502020204030204" pitchFamily="34" charset="0"/>
                <a:ea typeface="Calibri" panose="020F0502020204030204" pitchFamily="34" charset="0"/>
              </a:rPr>
              <a:t> </a:t>
            </a:r>
            <a:r>
              <a:rPr lang="el-GR" sz="1800" spc="-5" dirty="0">
                <a:solidFill>
                  <a:srgbClr val="231F20"/>
                </a:solidFill>
                <a:effectLst/>
                <a:latin typeface="Calibri" panose="020F0502020204030204" pitchFamily="34" charset="0"/>
                <a:ea typeface="Calibri" panose="020F0502020204030204" pitchFamily="34" charset="0"/>
              </a:rPr>
              <a:t>εταιρείες</a:t>
            </a:r>
            <a:r>
              <a:rPr lang="el-GR" sz="1800" spc="-50" dirty="0">
                <a:solidFill>
                  <a:srgbClr val="231F20"/>
                </a:solidFill>
                <a:effectLst/>
                <a:latin typeface="Calibri" panose="020F0502020204030204" pitchFamily="34" charset="0"/>
                <a:ea typeface="Calibri" panose="020F0502020204030204" pitchFamily="34" charset="0"/>
              </a:rPr>
              <a:t> </a:t>
            </a:r>
            <a:r>
              <a:rPr lang="el-GR" sz="1800" spc="-5" dirty="0">
                <a:solidFill>
                  <a:srgbClr val="231F20"/>
                </a:solidFill>
                <a:effectLst/>
                <a:latin typeface="Calibri" panose="020F0502020204030204" pitchFamily="34" charset="0"/>
                <a:ea typeface="Calibri" panose="020F0502020204030204" pitchFamily="34" charset="0"/>
              </a:rPr>
              <a:t>μπορούν</a:t>
            </a:r>
            <a:r>
              <a:rPr lang="el-GR" sz="1800" spc="-55" dirty="0">
                <a:solidFill>
                  <a:srgbClr val="231F20"/>
                </a:solidFill>
                <a:effectLst/>
                <a:latin typeface="Calibri" panose="020F0502020204030204" pitchFamily="34" charset="0"/>
                <a:ea typeface="Calibri" panose="020F0502020204030204" pitchFamily="34" charset="0"/>
              </a:rPr>
              <a:t> </a:t>
            </a:r>
            <a:r>
              <a:rPr lang="el-GR" sz="1800" spc="-5" dirty="0">
                <a:solidFill>
                  <a:srgbClr val="231F20"/>
                </a:solidFill>
                <a:effectLst/>
                <a:latin typeface="Calibri" panose="020F0502020204030204" pitchFamily="34" charset="0"/>
                <a:ea typeface="Calibri" panose="020F0502020204030204" pitchFamily="34" charset="0"/>
              </a:rPr>
              <a:t>να</a:t>
            </a:r>
            <a:r>
              <a:rPr lang="el-GR" sz="1800" spc="-50" dirty="0">
                <a:solidFill>
                  <a:srgbClr val="231F20"/>
                </a:solidFill>
                <a:effectLst/>
                <a:latin typeface="Calibri" panose="020F0502020204030204" pitchFamily="34" charset="0"/>
                <a:ea typeface="Calibri" panose="020F0502020204030204" pitchFamily="34" charset="0"/>
              </a:rPr>
              <a:t> </a:t>
            </a:r>
            <a:r>
              <a:rPr lang="el-GR" sz="1800" spc="-5" dirty="0">
                <a:solidFill>
                  <a:srgbClr val="231F20"/>
                </a:solidFill>
                <a:effectLst/>
                <a:latin typeface="Calibri" panose="020F0502020204030204" pitchFamily="34" charset="0"/>
                <a:ea typeface="Calibri" panose="020F0502020204030204" pitchFamily="34" charset="0"/>
              </a:rPr>
              <a:t>αναδιαμορφώσουν</a:t>
            </a:r>
            <a:r>
              <a:rPr lang="el-GR" sz="1800" spc="-55" dirty="0">
                <a:solidFill>
                  <a:srgbClr val="231F20"/>
                </a:solidFill>
                <a:effectLst/>
                <a:latin typeface="Calibri" panose="020F0502020204030204" pitchFamily="34" charset="0"/>
                <a:ea typeface="Calibri" panose="020F0502020204030204" pitchFamily="34" charset="0"/>
              </a:rPr>
              <a:t> </a:t>
            </a:r>
            <a:r>
              <a:rPr lang="el-GR" sz="1800" dirty="0">
                <a:solidFill>
                  <a:srgbClr val="231F20"/>
                </a:solidFill>
                <a:effectLst/>
                <a:latin typeface="Calibri" panose="020F0502020204030204" pitchFamily="34" charset="0"/>
                <a:ea typeface="Calibri" panose="020F0502020204030204" pitchFamily="34" charset="0"/>
              </a:rPr>
              <a:t>το</a:t>
            </a:r>
            <a:r>
              <a:rPr lang="el-GR" sz="1800" spc="-50" dirty="0">
                <a:solidFill>
                  <a:srgbClr val="231F20"/>
                </a:solidFill>
                <a:effectLst/>
                <a:latin typeface="Calibri" panose="020F0502020204030204" pitchFamily="34" charset="0"/>
                <a:ea typeface="Calibri" panose="020F0502020204030204" pitchFamily="34" charset="0"/>
              </a:rPr>
              <a:t> </a:t>
            </a:r>
            <a:r>
              <a:rPr lang="el-GR" sz="1800" dirty="0">
                <a:solidFill>
                  <a:srgbClr val="231F20"/>
                </a:solidFill>
                <a:effectLst/>
                <a:latin typeface="Calibri" panose="020F0502020204030204" pitchFamily="34" charset="0"/>
                <a:ea typeface="Calibri" panose="020F0502020204030204" pitchFamily="34" charset="0"/>
              </a:rPr>
              <a:t>εθνικό</a:t>
            </a:r>
            <a:r>
              <a:rPr lang="el-GR" sz="1800" spc="-240" dirty="0">
                <a:solidFill>
                  <a:srgbClr val="231F20"/>
                </a:solidFill>
                <a:effectLst/>
                <a:latin typeface="Calibri" panose="020F0502020204030204" pitchFamily="34" charset="0"/>
                <a:ea typeface="Calibri" panose="020F0502020204030204" pitchFamily="34" charset="0"/>
              </a:rPr>
              <a:t> </a:t>
            </a:r>
            <a:r>
              <a:rPr lang="el-GR" sz="1800" dirty="0">
                <a:solidFill>
                  <a:srgbClr val="231F20"/>
                </a:solidFill>
                <a:effectLst/>
                <a:latin typeface="Calibri" panose="020F0502020204030204" pitchFamily="34" charset="0"/>
                <a:ea typeface="Calibri" panose="020F0502020204030204" pitchFamily="34" charset="0"/>
              </a:rPr>
              <a:t>δίκαιο</a:t>
            </a:r>
            <a:r>
              <a:rPr lang="el-GR" sz="1800" spc="-35" dirty="0">
                <a:solidFill>
                  <a:srgbClr val="231F20"/>
                </a:solidFill>
                <a:effectLst/>
                <a:latin typeface="Calibri" panose="020F0502020204030204" pitchFamily="34" charset="0"/>
                <a:ea typeface="Calibri" panose="020F0502020204030204" pitchFamily="34" charset="0"/>
              </a:rPr>
              <a:t> </a:t>
            </a:r>
            <a:r>
              <a:rPr lang="el-GR" sz="1800" dirty="0">
                <a:solidFill>
                  <a:srgbClr val="231F20"/>
                </a:solidFill>
                <a:effectLst/>
                <a:latin typeface="Calibri" panose="020F0502020204030204" pitchFamily="34" charset="0"/>
                <a:ea typeface="Calibri" panose="020F0502020204030204" pitchFamily="34" charset="0"/>
              </a:rPr>
              <a:t>των</a:t>
            </a:r>
            <a:r>
              <a:rPr lang="el-GR" sz="1800" spc="-35" dirty="0">
                <a:solidFill>
                  <a:srgbClr val="231F20"/>
                </a:solidFill>
                <a:effectLst/>
                <a:latin typeface="Calibri" panose="020F0502020204030204" pitchFamily="34" charset="0"/>
                <a:ea typeface="Calibri" panose="020F0502020204030204" pitchFamily="34" charset="0"/>
              </a:rPr>
              <a:t> </a:t>
            </a:r>
            <a:r>
              <a:rPr lang="el-GR" sz="1800" dirty="0">
                <a:solidFill>
                  <a:srgbClr val="231F20"/>
                </a:solidFill>
                <a:effectLst/>
                <a:latin typeface="Calibri" panose="020F0502020204030204" pitchFamily="34" charset="0"/>
                <a:ea typeface="Calibri" panose="020F0502020204030204" pitchFamily="34" charset="0"/>
              </a:rPr>
              <a:t>συμβαλλομένων</a:t>
            </a:r>
            <a:r>
              <a:rPr lang="el-GR" sz="1800" spc="-35" dirty="0">
                <a:solidFill>
                  <a:srgbClr val="231F20"/>
                </a:solidFill>
                <a:effectLst/>
                <a:latin typeface="Calibri" panose="020F0502020204030204" pitchFamily="34" charset="0"/>
                <a:ea typeface="Calibri" panose="020F0502020204030204" pitchFamily="34" charset="0"/>
              </a:rPr>
              <a:t> </a:t>
            </a:r>
            <a:r>
              <a:rPr lang="el-GR" sz="1800" dirty="0">
                <a:solidFill>
                  <a:srgbClr val="231F20"/>
                </a:solidFill>
                <a:effectLst/>
                <a:latin typeface="Calibri" panose="020F0502020204030204" pitchFamily="34" charset="0"/>
                <a:ea typeface="Calibri" panose="020F0502020204030204" pitchFamily="34" charset="0"/>
              </a:rPr>
              <a:t>εταίρων</a:t>
            </a:r>
            <a:r>
              <a:rPr lang="el-GR" sz="1800" spc="-30" dirty="0">
                <a:solidFill>
                  <a:srgbClr val="231F20"/>
                </a:solidFill>
                <a:effectLst/>
                <a:latin typeface="Calibri" panose="020F0502020204030204" pitchFamily="34" charset="0"/>
                <a:ea typeface="Calibri" panose="020F0502020204030204" pitchFamily="34" charset="0"/>
              </a:rPr>
              <a:t> </a:t>
            </a:r>
            <a:r>
              <a:rPr lang="el-GR" sz="1800" dirty="0">
                <a:solidFill>
                  <a:srgbClr val="231F20"/>
                </a:solidFill>
                <a:effectLst/>
                <a:latin typeface="Calibri" panose="020F0502020204030204" pitchFamily="34" charset="0"/>
                <a:ea typeface="Calibri" panose="020F0502020204030204" pitchFamily="34" charset="0"/>
              </a:rPr>
              <a:t>τους</a:t>
            </a:r>
            <a:r>
              <a:rPr lang="el-GR" sz="1800" spc="-35" dirty="0">
                <a:solidFill>
                  <a:srgbClr val="231F20"/>
                </a:solidFill>
                <a:effectLst/>
                <a:latin typeface="Calibri" panose="020F0502020204030204" pitchFamily="34" charset="0"/>
                <a:ea typeface="Calibri" panose="020F0502020204030204" pitchFamily="34" charset="0"/>
              </a:rPr>
              <a:t> </a:t>
            </a:r>
            <a:r>
              <a:rPr lang="el-GR" sz="1800" dirty="0">
                <a:solidFill>
                  <a:srgbClr val="231F20"/>
                </a:solidFill>
                <a:effectLst/>
                <a:latin typeface="Calibri" panose="020F0502020204030204" pitchFamily="34" charset="0"/>
                <a:ea typeface="Calibri" panose="020F0502020204030204" pitchFamily="34" charset="0"/>
              </a:rPr>
              <a:t>με</a:t>
            </a:r>
            <a:r>
              <a:rPr lang="el-GR" sz="1800" spc="-35" dirty="0">
                <a:solidFill>
                  <a:srgbClr val="231F20"/>
                </a:solidFill>
                <a:effectLst/>
                <a:latin typeface="Calibri" panose="020F0502020204030204" pitchFamily="34" charset="0"/>
                <a:ea typeface="Calibri" panose="020F0502020204030204" pitchFamily="34" charset="0"/>
              </a:rPr>
              <a:t> </a:t>
            </a:r>
            <a:r>
              <a:rPr lang="el-GR" sz="1800" dirty="0">
                <a:solidFill>
                  <a:srgbClr val="231F20"/>
                </a:solidFill>
                <a:effectLst/>
                <a:latin typeface="Calibri" panose="020F0502020204030204" pitchFamily="34" charset="0"/>
                <a:ea typeface="Calibri" panose="020F0502020204030204" pitchFamily="34" charset="0"/>
              </a:rPr>
              <a:t>βάση</a:t>
            </a:r>
            <a:r>
              <a:rPr lang="el-GR" sz="1800" spc="-30" dirty="0">
                <a:solidFill>
                  <a:srgbClr val="231F20"/>
                </a:solidFill>
                <a:effectLst/>
                <a:latin typeface="Calibri" panose="020F0502020204030204" pitchFamily="34" charset="0"/>
                <a:ea typeface="Calibri" panose="020F0502020204030204" pitchFamily="34" charset="0"/>
              </a:rPr>
              <a:t> </a:t>
            </a:r>
            <a:r>
              <a:rPr lang="el-GR" sz="1800" dirty="0">
                <a:solidFill>
                  <a:srgbClr val="231F20"/>
                </a:solidFill>
                <a:effectLst/>
                <a:latin typeface="Calibri" panose="020F0502020204030204" pitchFamily="34" charset="0"/>
                <a:ea typeface="Calibri" panose="020F0502020204030204" pitchFamily="34" charset="0"/>
              </a:rPr>
              <a:t>τη</a:t>
            </a:r>
            <a:r>
              <a:rPr lang="el-GR" sz="1800" spc="-35" dirty="0">
                <a:solidFill>
                  <a:srgbClr val="231F20"/>
                </a:solidFill>
                <a:effectLst/>
                <a:latin typeface="Calibri" panose="020F0502020204030204" pitchFamily="34" charset="0"/>
                <a:ea typeface="Calibri" panose="020F0502020204030204" pitchFamily="34" charset="0"/>
              </a:rPr>
              <a:t> </a:t>
            </a:r>
            <a:r>
              <a:rPr lang="el-GR" sz="1800" dirty="0">
                <a:solidFill>
                  <a:srgbClr val="231F20"/>
                </a:solidFill>
                <a:effectLst/>
                <a:latin typeface="Calibri" panose="020F0502020204030204" pitchFamily="34" charset="0"/>
                <a:ea typeface="Calibri" panose="020F0502020204030204" pitchFamily="34" charset="0"/>
              </a:rPr>
              <a:t>δική</a:t>
            </a:r>
            <a:r>
              <a:rPr lang="el-GR" sz="1800" spc="-35" dirty="0">
                <a:solidFill>
                  <a:srgbClr val="231F20"/>
                </a:solidFill>
                <a:effectLst/>
                <a:latin typeface="Calibri" panose="020F0502020204030204" pitchFamily="34" charset="0"/>
                <a:ea typeface="Calibri" panose="020F0502020204030204" pitchFamily="34" charset="0"/>
              </a:rPr>
              <a:t> </a:t>
            </a:r>
            <a:r>
              <a:rPr lang="el-GR" sz="1800" dirty="0">
                <a:solidFill>
                  <a:srgbClr val="231F20"/>
                </a:solidFill>
                <a:effectLst/>
                <a:latin typeface="Calibri" panose="020F0502020204030204" pitchFamily="34" charset="0"/>
                <a:ea typeface="Calibri" panose="020F0502020204030204" pitchFamily="34" charset="0"/>
              </a:rPr>
              <a:t>τους</a:t>
            </a:r>
            <a:r>
              <a:rPr lang="el-GR" sz="1800" spc="-235" dirty="0">
                <a:solidFill>
                  <a:srgbClr val="231F20"/>
                </a:solidFill>
                <a:effectLst/>
                <a:latin typeface="Calibri" panose="020F0502020204030204" pitchFamily="34" charset="0"/>
                <a:ea typeface="Calibri" panose="020F0502020204030204" pitchFamily="34" charset="0"/>
              </a:rPr>
              <a:t> </a:t>
            </a:r>
            <a:r>
              <a:rPr lang="el-GR" sz="1800" dirty="0">
                <a:solidFill>
                  <a:srgbClr val="231F20"/>
                </a:solidFill>
                <a:effectLst/>
                <a:latin typeface="Calibri" panose="020F0502020204030204" pitchFamily="34" charset="0"/>
                <a:ea typeface="Calibri" panose="020F0502020204030204" pitchFamily="34" charset="0"/>
              </a:rPr>
              <a:t>εικόνα</a:t>
            </a:r>
            <a:r>
              <a:rPr lang="el-GR" sz="1800" spc="-10" dirty="0">
                <a:solidFill>
                  <a:srgbClr val="231F20"/>
                </a:solidFill>
                <a:effectLst/>
                <a:latin typeface="Calibri" panose="020F0502020204030204" pitchFamily="34" charset="0"/>
                <a:ea typeface="Calibri" panose="020F0502020204030204" pitchFamily="34" charset="0"/>
              </a:rPr>
              <a:t> </a:t>
            </a:r>
            <a:r>
              <a:rPr lang="el-GR" sz="1800" dirty="0">
                <a:solidFill>
                  <a:srgbClr val="231F20"/>
                </a:solidFill>
                <a:effectLst/>
                <a:latin typeface="Calibri" panose="020F0502020204030204" pitchFamily="34" charset="0"/>
                <a:ea typeface="Calibri" panose="020F0502020204030204" pitchFamily="34" charset="0"/>
              </a:rPr>
              <a:t>(</a:t>
            </a:r>
            <a:r>
              <a:rPr lang="el-GR" sz="1800" dirty="0" err="1">
                <a:solidFill>
                  <a:srgbClr val="231F20"/>
                </a:solidFill>
                <a:effectLst/>
                <a:latin typeface="Calibri" panose="020F0502020204030204" pitchFamily="34" charset="0"/>
                <a:ea typeface="Calibri" panose="020F0502020204030204" pitchFamily="34" charset="0"/>
              </a:rPr>
              <a:t>Arato</a:t>
            </a:r>
            <a:r>
              <a:rPr lang="el-GR" sz="1800" dirty="0">
                <a:solidFill>
                  <a:srgbClr val="231F20"/>
                </a:solidFill>
                <a:effectLst/>
                <a:latin typeface="Calibri" panose="020F0502020204030204" pitchFamily="34" charset="0"/>
                <a:ea typeface="Calibri" panose="020F0502020204030204" pitchFamily="34" charset="0"/>
              </a:rPr>
              <a:t>, 2015).</a:t>
            </a:r>
            <a:endParaRPr lang="en-GR" sz="1800" dirty="0">
              <a:effectLst/>
              <a:latin typeface="Calibri" panose="020F0502020204030204" pitchFamily="34" charset="0"/>
              <a:ea typeface="Calibri" panose="020F0502020204030204" pitchFamily="34" charset="0"/>
            </a:endParaRPr>
          </a:p>
          <a:p>
            <a:pPr marL="0" indent="0">
              <a:buNone/>
            </a:pPr>
            <a:r>
              <a:rPr lang="el-GR" dirty="0"/>
              <a:t>*Δεν είναι διεθνή επενδυτικά δικαστήρια.</a:t>
            </a:r>
          </a:p>
          <a:p>
            <a:pPr marL="0" indent="0">
              <a:buNone/>
            </a:pPr>
            <a:r>
              <a:rPr lang="en-GB" b="0" i="0" dirty="0">
                <a:solidFill>
                  <a:srgbClr val="3C3C3C"/>
                </a:solidFill>
                <a:effectLst/>
                <a:latin typeface="Guardian Egyptian Web"/>
              </a:rPr>
              <a:t>Elizabeth Warren was able to find one hundred U.S. law professors to sign a public letter in support of the view that </a:t>
            </a:r>
            <a:r>
              <a:rPr lang="en-GB" b="1" i="0" dirty="0">
                <a:solidFill>
                  <a:srgbClr val="3C3C3C"/>
                </a:solidFill>
                <a:effectLst/>
                <a:latin typeface="Guardian Egyptian Web"/>
              </a:rPr>
              <a:t>ISDS is such a wrong-headed attempt to “privatize” what should stay in the “public” domain that it violates the rule of law</a:t>
            </a:r>
            <a:endParaRPr lang="en-GR" b="1" dirty="0"/>
          </a:p>
        </p:txBody>
      </p:sp>
    </p:spTree>
    <p:extLst>
      <p:ext uri="{BB962C8B-B14F-4D97-AF65-F5344CB8AC3E}">
        <p14:creationId xmlns:p14="http://schemas.microsoft.com/office/powerpoint/2010/main" val="18424511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675C24A-7C40-99F8-3617-AFEA08106A42}"/>
              </a:ext>
            </a:extLst>
          </p:cNvPr>
          <p:cNvSpPr>
            <a:spLocks noGrp="1"/>
          </p:cNvSpPr>
          <p:nvPr>
            <p:ph type="title"/>
          </p:nvPr>
        </p:nvSpPr>
        <p:spPr>
          <a:xfrm>
            <a:off x="838200" y="365126"/>
            <a:ext cx="10515600" cy="679904"/>
          </a:xfrm>
        </p:spPr>
        <p:txBody>
          <a:bodyPr>
            <a:normAutofit fontScale="90000"/>
          </a:bodyPr>
          <a:lstStyle/>
          <a:p>
            <a:r>
              <a:rPr lang="el-GR" dirty="0"/>
              <a:t>Πως αλλάζει η σχέση κράτους-κοινωνίας. Ιδιωτικά δικαστήρια</a:t>
            </a:r>
            <a:endParaRPr lang="en-GR" dirty="0"/>
          </a:p>
        </p:txBody>
      </p:sp>
      <p:sp>
        <p:nvSpPr>
          <p:cNvPr id="6" name="Content Placeholder 5">
            <a:extLst>
              <a:ext uri="{FF2B5EF4-FFF2-40B4-BE49-F238E27FC236}">
                <a16:creationId xmlns:a16="http://schemas.microsoft.com/office/drawing/2014/main" id="{DB6930E9-DE75-BF2E-4594-FCF023E9FD52}"/>
              </a:ext>
            </a:extLst>
          </p:cNvPr>
          <p:cNvSpPr>
            <a:spLocks noGrp="1"/>
          </p:cNvSpPr>
          <p:nvPr>
            <p:ph idx="1"/>
          </p:nvPr>
        </p:nvSpPr>
        <p:spPr>
          <a:xfrm>
            <a:off x="838200" y="1371600"/>
            <a:ext cx="10515600" cy="4805363"/>
          </a:xfrm>
        </p:spPr>
        <p:txBody>
          <a:bodyPr>
            <a:normAutofit fontScale="92500" lnSpcReduction="20000"/>
          </a:bodyPr>
          <a:lstStyle/>
          <a:p>
            <a:r>
              <a:rPr lang="el-GR" sz="2300" dirty="0">
                <a:latin typeface="Times New Roman" panose="02020603050405020304" pitchFamily="18" charset="0"/>
                <a:cs typeface="Times New Roman" panose="02020603050405020304" pitchFamily="18" charset="0"/>
              </a:rPr>
              <a:t>Οι μεγάλες εταιρείες διεκδικούν ακόμη και το δικαίωμα σε ιδιωτικά δικαστήρια όπου μπορούν να μηνύσουν τις κυβερνήσεις για ψήφιση νόμων που θα μπορούσαν να βλάψουν τα σημερινά ή μελλοντικά τους κέρδη. </a:t>
            </a:r>
            <a:r>
              <a:rPr lang="el-GR" sz="2300" dirty="0">
                <a:solidFill>
                  <a:srgbClr val="231F20"/>
                </a:solidFill>
                <a:latin typeface="Times New Roman" panose="02020603050405020304" pitchFamily="18" charset="0"/>
                <a:cs typeface="Times New Roman" panose="02020603050405020304" pitchFamily="18" charset="0"/>
              </a:rPr>
              <a:t>Ε</a:t>
            </a:r>
            <a:r>
              <a:rPr lang="el-GR" sz="2300"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πανδρώνονται από δικηγόρους και επαγγελματίες του εμπορικού δικαίου και μπορούν</a:t>
            </a:r>
            <a:r>
              <a:rPr lang="el-GR" sz="2300" spc="5"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l-GR" sz="2300"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να</a:t>
            </a:r>
            <a:r>
              <a:rPr lang="el-GR" sz="2300" spc="5"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l-GR" sz="2300"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καταδικάσουν</a:t>
            </a:r>
            <a:r>
              <a:rPr lang="el-GR" sz="2300" spc="5"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l-GR" sz="2300"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αυστηρά</a:t>
            </a:r>
            <a:r>
              <a:rPr lang="el-GR" sz="2300" spc="5"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l-GR" sz="2300"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τα</a:t>
            </a:r>
            <a:r>
              <a:rPr lang="el-GR" sz="2300" spc="5"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l-GR" sz="2300"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κράτη</a:t>
            </a:r>
            <a:r>
              <a:rPr lang="el-GR" sz="2300" spc="5"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 για </a:t>
            </a:r>
            <a:r>
              <a:rPr lang="el-GR" sz="2300"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να</a:t>
            </a:r>
            <a:r>
              <a:rPr lang="el-GR" sz="2300" spc="5"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l-GR" sz="2300"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καταβάλουν</a:t>
            </a:r>
            <a:r>
              <a:rPr lang="el-GR" sz="2300" spc="5"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l-GR" sz="2300"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βαριά</a:t>
            </a:r>
            <a:r>
              <a:rPr lang="el-GR" sz="2300" spc="-235"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l-GR" sz="2300"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πρόστιμα στους ιδιωτικούς οικονομικούς δρώντες (μη κρατική μονομερή ανάκληση). </a:t>
            </a:r>
          </a:p>
          <a:p>
            <a:r>
              <a:rPr lang="el-GR" sz="2300"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Μπορεί να περιέχεται σε</a:t>
            </a:r>
            <a:r>
              <a:rPr lang="el-GR" sz="2300" spc="5"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l-GR" sz="2300"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μια</a:t>
            </a:r>
            <a:r>
              <a:rPr lang="el-GR" sz="2300" spc="-35"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l-GR" sz="2300"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σειρά</a:t>
            </a:r>
            <a:r>
              <a:rPr lang="el-GR" sz="2300" spc="-30"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l-GR" sz="2300"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διμερών</a:t>
            </a:r>
            <a:r>
              <a:rPr lang="el-GR" sz="2300" spc="-35"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l-GR" sz="2300"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ή</a:t>
            </a:r>
            <a:r>
              <a:rPr lang="el-GR" sz="2300" spc="-30"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l-GR" sz="2300"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διεθνών</a:t>
            </a:r>
            <a:r>
              <a:rPr lang="el-GR" sz="2300" spc="-35"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l-GR" sz="2300"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επενδυτικών</a:t>
            </a:r>
            <a:r>
              <a:rPr lang="el-GR" sz="2300" spc="-30"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l-GR" sz="2300"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συνθηκών,</a:t>
            </a:r>
            <a:r>
              <a:rPr lang="el-GR" sz="2300" spc="-35"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l-GR" sz="2300"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αλλά</a:t>
            </a:r>
            <a:r>
              <a:rPr lang="el-GR" sz="2300" spc="-30"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l-GR" sz="2300"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και</a:t>
            </a:r>
            <a:r>
              <a:rPr lang="el-GR" sz="2300" spc="-240"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l-GR" sz="2300"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σε ορισμένες διεθνείς εμπορικές συνθήκες. </a:t>
            </a:r>
          </a:p>
          <a:p>
            <a:r>
              <a:rPr lang="el-GR" sz="2300"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Το Δικαστήριο της ΕΕ έκρινε νόμιμο τον μηχανισμό</a:t>
            </a:r>
            <a:r>
              <a:rPr lang="el-GR" sz="2300" spc="-60"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l-GR" sz="2300"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επίλυσης</a:t>
            </a:r>
            <a:r>
              <a:rPr lang="el-GR" sz="2300" spc="-60"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l-GR" sz="2300"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διαφορών</a:t>
            </a:r>
            <a:r>
              <a:rPr lang="el-GR" sz="2300" spc="-55"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l-GR" sz="2300"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μεταξύ</a:t>
            </a:r>
            <a:r>
              <a:rPr lang="el-GR" sz="2300" spc="-60"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l-GR" sz="2300"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επενδυτών</a:t>
            </a:r>
            <a:r>
              <a:rPr lang="el-GR" sz="2300" spc="-60"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l-GR" sz="2300"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και</a:t>
            </a:r>
            <a:r>
              <a:rPr lang="el-GR" sz="2300" spc="-55"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l-GR" sz="2300"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κρατών</a:t>
            </a:r>
            <a:r>
              <a:rPr lang="el-GR" sz="2300" spc="-60"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l-GR" sz="2300"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στο</a:t>
            </a:r>
            <a:r>
              <a:rPr lang="el-GR" sz="2300" spc="-235"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l-GR" sz="2300"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πλαίσιο της Συνολικής Οικονομικής και Εμπορικής Συμφωνίας</a:t>
            </a:r>
            <a:r>
              <a:rPr lang="el-GR" sz="2300" spc="5"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l-GR" sz="2300"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με</a:t>
            </a:r>
            <a:r>
              <a:rPr lang="el-GR" sz="2300" spc="160"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l-GR" sz="2300"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τον</a:t>
            </a:r>
            <a:r>
              <a:rPr lang="el-GR" sz="2300" spc="165"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l-GR" sz="2300"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Καναδά</a:t>
            </a:r>
            <a:r>
              <a:rPr lang="el-GR" sz="2300" spc="165"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l-GR" sz="2300"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(CETA).</a:t>
            </a:r>
            <a:r>
              <a:rPr lang="en-GR" sz="2300" dirty="0">
                <a:effectLst/>
                <a:latin typeface="Times New Roman" panose="02020603050405020304" pitchFamily="18" charset="0"/>
                <a:cs typeface="Times New Roman" panose="02020603050405020304" pitchFamily="18" charset="0"/>
              </a:rPr>
              <a:t> </a:t>
            </a:r>
            <a:r>
              <a:rPr lang="el-GR" sz="2300"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Λίγο αργότερα, τον Μάρτιο του </a:t>
            </a:r>
            <a:r>
              <a:rPr lang="el-GR" sz="2300" b="1"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2018</a:t>
            </a:r>
            <a:r>
              <a:rPr lang="el-GR" sz="2300"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 και υπό την πίεση των</a:t>
            </a:r>
            <a:r>
              <a:rPr lang="el-GR" sz="2300" spc="-235"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l-GR" sz="2300"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πολυάριθμων</a:t>
            </a:r>
            <a:r>
              <a:rPr lang="el-GR" sz="2300" spc="-45"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l-GR" sz="2300"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πολιτικών</a:t>
            </a:r>
            <a:r>
              <a:rPr lang="el-GR" sz="2300" spc="-45"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l-GR" sz="2300"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κινητοποιήσεων</a:t>
            </a:r>
            <a:r>
              <a:rPr lang="el-GR" sz="2300" spc="-40"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l-GR" sz="2300"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κατά</a:t>
            </a:r>
            <a:r>
              <a:rPr lang="el-GR" sz="2300" spc="-45"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l-GR" sz="2300"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εμπορικών</a:t>
            </a:r>
            <a:r>
              <a:rPr lang="el-GR" sz="2300" spc="-40"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l-GR" sz="2300"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συμφωνιών</a:t>
            </a:r>
            <a:r>
              <a:rPr lang="el-GR" sz="2300" spc="-45"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l-GR" sz="2300"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που</a:t>
            </a:r>
            <a:r>
              <a:rPr lang="el-GR" sz="2300" spc="-45"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l-GR" sz="2300"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συνάπτονται</a:t>
            </a:r>
            <a:r>
              <a:rPr lang="el-GR" sz="2300" spc="-45"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l-GR" sz="2300"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από</a:t>
            </a:r>
            <a:r>
              <a:rPr lang="el-GR" sz="2300" spc="-45"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l-GR" sz="2300"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την</a:t>
            </a:r>
            <a:r>
              <a:rPr lang="el-GR" sz="2300" spc="-45"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l-GR" sz="2300"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ΕΕ</a:t>
            </a:r>
            <a:r>
              <a:rPr lang="el-GR" sz="2300" spc="-40"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l-GR" sz="2300"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και</a:t>
            </a:r>
            <a:r>
              <a:rPr lang="el-GR" sz="2300" spc="-45"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l-GR" sz="2300"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περιλαμβάνουν</a:t>
            </a:r>
            <a:r>
              <a:rPr lang="el-GR" sz="2300" spc="-45"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l-GR" sz="2300"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μηχανισμούς</a:t>
            </a:r>
            <a:r>
              <a:rPr lang="el-GR" sz="2300" spc="-65"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l-GR" sz="2300"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τέτοιου</a:t>
            </a:r>
            <a:r>
              <a:rPr lang="el-GR" sz="2300" spc="-60"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l-GR" sz="2300"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είδους</a:t>
            </a:r>
            <a:r>
              <a:rPr lang="el-GR" sz="2300" spc="-60"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l-GR" sz="2300"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(TTIP,</a:t>
            </a:r>
            <a:r>
              <a:rPr lang="el-GR" sz="2300" spc="-60"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l-GR" sz="2300"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TAFTA</a:t>
            </a:r>
            <a:r>
              <a:rPr lang="el-GR" sz="2300" spc="-60"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l-GR" sz="2300"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και</a:t>
            </a:r>
            <a:r>
              <a:rPr lang="el-GR" sz="2300" spc="-60"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l-GR" sz="2300"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CETA)</a:t>
            </a:r>
            <a:r>
              <a:rPr lang="el-GR" sz="2300" spc="-55"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l-GR" sz="2300" b="1"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το</a:t>
            </a:r>
            <a:r>
              <a:rPr lang="el-GR" sz="2300" b="1" spc="-65"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l-GR" sz="2300" b="1"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ΔΕΕ</a:t>
            </a:r>
            <a:r>
              <a:rPr lang="el-GR" sz="2300" b="1" spc="-60"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l-GR" sz="2300" b="1"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αποφάσισε</a:t>
            </a:r>
            <a:r>
              <a:rPr lang="el-GR" sz="2300" b="1" spc="-50"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l-GR" sz="2300" b="1"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ότι</a:t>
            </a:r>
            <a:r>
              <a:rPr lang="el-GR" sz="2300" b="1" spc="-50"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l-GR" sz="2300" b="1"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αυτά</a:t>
            </a:r>
            <a:r>
              <a:rPr lang="el-GR" sz="2300" b="1" spc="-45"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l-GR" sz="2300" b="1"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τα</a:t>
            </a:r>
            <a:r>
              <a:rPr lang="el-GR" sz="2300" b="1" spc="-50"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l-GR" sz="2300" b="1"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δικαστήρια,</a:t>
            </a:r>
            <a:r>
              <a:rPr lang="el-GR" sz="2300" b="1" spc="-45"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l-GR" sz="2300" b="1"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τα</a:t>
            </a:r>
            <a:r>
              <a:rPr lang="el-GR" sz="2300" b="1" spc="-50"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l-GR" sz="2300" b="1"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οποία</a:t>
            </a:r>
            <a:r>
              <a:rPr lang="el-GR" sz="2300" b="1" spc="-45"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l-GR" sz="2300" b="1"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δεν</a:t>
            </a:r>
            <a:r>
              <a:rPr lang="el-GR" sz="2300" b="1" spc="-55"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l-GR" sz="2300" b="1"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αποτελούν</a:t>
            </a:r>
            <a:r>
              <a:rPr lang="el-GR" sz="2300" b="1" spc="-50"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l-GR" sz="2300" b="1"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αναπόσπαστο</a:t>
            </a:r>
            <a:r>
              <a:rPr lang="el-GR" sz="2300" b="1" spc="-40"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l-GR" sz="2300" b="1"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μέρος</a:t>
            </a:r>
            <a:r>
              <a:rPr lang="el-GR" sz="2300" b="1" spc="-40"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l-GR" sz="2300" b="1"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του</a:t>
            </a:r>
            <a:r>
              <a:rPr lang="el-GR" sz="2300" b="1" spc="-40"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l-GR" sz="2300" b="1"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επίσημου</a:t>
            </a:r>
            <a:r>
              <a:rPr lang="el-GR" sz="2300" b="1" spc="-35"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l-GR" sz="2300" b="1"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νομικού</a:t>
            </a:r>
            <a:r>
              <a:rPr lang="el-GR" sz="2300" b="1" spc="-40"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l-GR" sz="2300" b="1"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συστήματος</a:t>
            </a:r>
            <a:r>
              <a:rPr lang="el-GR" sz="2300" b="1" spc="-40"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l-GR" sz="2300" b="1"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της</a:t>
            </a:r>
            <a:r>
              <a:rPr lang="el-GR" sz="2300" b="1" spc="-35"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l-GR" sz="2300" b="1"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ΕΕ,</a:t>
            </a:r>
            <a:r>
              <a:rPr lang="el-GR" sz="2300" b="1" spc="-40"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l-GR" sz="2300" b="1"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δεν</a:t>
            </a:r>
            <a:r>
              <a:rPr lang="el-GR" sz="2300" b="1" spc="-40"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l-GR" sz="2300" b="1"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σέβο</a:t>
            </a:r>
            <a:r>
              <a:rPr lang="el-GR" sz="2300" b="1" spc="-5"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νται</a:t>
            </a:r>
            <a:r>
              <a:rPr lang="el-GR" sz="2300" b="1" spc="-55"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l-GR" sz="2300" b="1" spc="-5"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την</a:t>
            </a:r>
            <a:r>
              <a:rPr lang="el-GR" sz="2300" b="1" spc="-55"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l-GR" sz="2300" b="1" spc="-5"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αυτονομία</a:t>
            </a:r>
            <a:r>
              <a:rPr lang="el-GR" sz="2300" b="1" spc="-55"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l-GR" sz="2300" b="1" spc="-5"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του</a:t>
            </a:r>
            <a:r>
              <a:rPr lang="el-GR" sz="2300" b="1" spc="-55"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l-GR" sz="2300" b="1" spc="-5"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a:t>
            </a:r>
            <a:r>
              <a:rPr lang="el-GR" sz="2300" b="1" spc="-5" dirty="0" err="1">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ενωσιακού</a:t>
            </a:r>
            <a:r>
              <a:rPr lang="el-GR" sz="2300" b="1" spc="-55"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l-GR" sz="2300" b="1" spc="-5"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δικαίου»</a:t>
            </a:r>
            <a:r>
              <a:rPr lang="el-GR" sz="2300" b="1" spc="-55"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l-GR" sz="2300" b="1" spc="-5"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και</a:t>
            </a:r>
            <a:r>
              <a:rPr lang="el-GR" sz="2300" b="1" spc="-55"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l-GR" sz="2300" b="1" spc="-5"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επομένως</a:t>
            </a:r>
            <a:r>
              <a:rPr lang="el-GR" sz="2300" b="1" spc="-55"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l-GR" sz="2300" b="1"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δεν</a:t>
            </a:r>
            <a:r>
              <a:rPr lang="el-GR" sz="2300" b="1" spc="-240"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l-GR" sz="2300" b="1"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μπορούν</a:t>
            </a:r>
            <a:r>
              <a:rPr lang="el-GR" sz="2300" b="1" spc="-40"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l-GR" sz="2300" b="1"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να</a:t>
            </a:r>
            <a:r>
              <a:rPr lang="el-GR" sz="2300" b="1" spc="-30"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l-GR" sz="2300" b="1"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εγγυηθούν</a:t>
            </a:r>
            <a:r>
              <a:rPr lang="el-GR" sz="2300" b="1" spc="-40"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l-GR" sz="2300" b="1"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την</a:t>
            </a:r>
            <a:r>
              <a:rPr lang="el-GR" sz="2300" b="1" spc="-30"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l-GR" sz="2300" b="1"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πλήρη</a:t>
            </a:r>
            <a:r>
              <a:rPr lang="el-GR" sz="2300" b="1" spc="-30"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l-GR" sz="2300" b="1"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εφαρμογή</a:t>
            </a:r>
            <a:r>
              <a:rPr lang="el-GR" sz="2300" b="1" spc="-40"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l-GR" sz="2300" b="1"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του,</a:t>
            </a:r>
            <a:r>
              <a:rPr lang="el-GR" sz="2300" b="1" spc="-35"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l-GR" sz="2300" b="1"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καθιστώντας</a:t>
            </a:r>
            <a:r>
              <a:rPr lang="el-GR" sz="2300" b="1" spc="-235"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l-GR" sz="2300" b="1"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τα</a:t>
            </a:r>
            <a:r>
              <a:rPr lang="el-GR" sz="2300" b="1" spc="-10"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l-GR" sz="2300" b="1"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ασυμβίβαστα</a:t>
            </a:r>
            <a:r>
              <a:rPr lang="el-GR" sz="2300" b="1" spc="-5"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l-GR" sz="2300" b="1"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με</a:t>
            </a:r>
            <a:r>
              <a:rPr lang="el-GR" sz="2300" b="1" spc="-5"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l-GR" sz="2300" b="1"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το</a:t>
            </a:r>
            <a:r>
              <a:rPr lang="el-GR" sz="2300" b="1" spc="-5"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l-GR" sz="2300" b="1"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δίκαιο</a:t>
            </a:r>
            <a:r>
              <a:rPr lang="el-GR" sz="2300" b="1" spc="-10"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l-GR" sz="2300" b="1"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της</a:t>
            </a:r>
            <a:r>
              <a:rPr lang="el-GR" sz="2300" b="1" spc="-5"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l-GR" sz="2300" b="1"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ΕΕ.</a:t>
            </a:r>
            <a:endParaRPr lang="en-GR" sz="2300" b="1"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l-GR" dirty="0"/>
          </a:p>
          <a:p>
            <a:endParaRPr lang="en-GR" dirty="0"/>
          </a:p>
        </p:txBody>
      </p:sp>
    </p:spTree>
    <p:extLst>
      <p:ext uri="{BB962C8B-B14F-4D97-AF65-F5344CB8AC3E}">
        <p14:creationId xmlns:p14="http://schemas.microsoft.com/office/powerpoint/2010/main" val="27633438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5CDC8A-6801-B39C-B88F-FF5335C61BB9}"/>
              </a:ext>
            </a:extLst>
          </p:cNvPr>
          <p:cNvSpPr>
            <a:spLocks noGrp="1"/>
          </p:cNvSpPr>
          <p:nvPr>
            <p:ph type="title"/>
          </p:nvPr>
        </p:nvSpPr>
        <p:spPr/>
        <p:txBody>
          <a:bodyPr/>
          <a:lstStyle/>
          <a:p>
            <a:r>
              <a:rPr lang="el-GR" dirty="0"/>
              <a:t>ΙΔΙΩΤΙΚΑ ΔΙΚΑΣΤΗΡΙΑ ΚΑΙ ΔΗΜΟΣΙΟΣ ΧΑΡΑΚΤΗΡΑΣ</a:t>
            </a:r>
            <a:endParaRPr lang="en-GR" dirty="0"/>
          </a:p>
        </p:txBody>
      </p:sp>
      <p:sp>
        <p:nvSpPr>
          <p:cNvPr id="3" name="Content Placeholder 2">
            <a:extLst>
              <a:ext uri="{FF2B5EF4-FFF2-40B4-BE49-F238E27FC236}">
                <a16:creationId xmlns:a16="http://schemas.microsoft.com/office/drawing/2014/main" id="{DC4CFF92-BE93-1CCD-A49E-29F52AB3B939}"/>
              </a:ext>
            </a:extLst>
          </p:cNvPr>
          <p:cNvSpPr>
            <a:spLocks noGrp="1"/>
          </p:cNvSpPr>
          <p:nvPr>
            <p:ph idx="1"/>
          </p:nvPr>
        </p:nvSpPr>
        <p:spPr/>
        <p:txBody>
          <a:bodyPr>
            <a:normAutofit fontScale="92500" lnSpcReduction="20000"/>
          </a:bodyPr>
          <a:lstStyle/>
          <a:p>
            <a:r>
              <a:rPr lang="el-GR" dirty="0"/>
              <a:t>Ο δημόσιος χαρακτήρας αυτού του διεθνούς επενδυτικού καθεστώτος θεωρείται δεδομένος, ιδίως εφόσον δεν υπάρχει αμφιβολία ότι οι διαιτητές-κράτος-επενδυτές εφαρμόζουν το δημόσιο διεθνές δίκαιο και ότι το διεθνές επενδυτικό καθεστώς μοιράζεται πολλά σημεία τομής με άλλα καθεστώτα δημοσίου διεθνούς δικαίου. </a:t>
            </a:r>
          </a:p>
          <a:p>
            <a:r>
              <a:rPr lang="el-GR" dirty="0"/>
              <a:t>Εξετάζουμε κριτικά την θέση ότι το ISDS είναι «δημόσιο» και τι εννοείται συνήθως με αυτόν τον χαρακτηρισμό. Το ISDS, και το καθεστώς του οποίου αποτελεί μέρος, θα πρέπει καλύτερα να θεωρούνται ως ένα υβρίδιο μεταξύ δημόσιου και ιδιωτικού.</a:t>
            </a:r>
          </a:p>
          <a:p>
            <a:pPr marL="0" indent="0">
              <a:buNone/>
            </a:pPr>
            <a:r>
              <a:rPr lang="el-GR" dirty="0"/>
              <a:t>Σε πολυμερές επίπεδο, η ΕΕ επιδιώκει τη δημιουργία ενός </a:t>
            </a:r>
            <a:r>
              <a:rPr lang="el-GR" i="1" dirty="0"/>
              <a:t>Πολυμερούς Επενδυτικού Δικαστηρίου</a:t>
            </a:r>
            <a:r>
              <a:rPr lang="el-GR" dirty="0"/>
              <a:t> μέσω διακυβερνητικών συζητήσεων στην Επιτροπή των Ηνωμένων Εθνών για το Διεθνές Εμπορικό Δίκαιο.</a:t>
            </a:r>
            <a:endParaRPr lang="en-GR" dirty="0"/>
          </a:p>
        </p:txBody>
      </p:sp>
    </p:spTree>
    <p:extLst>
      <p:ext uri="{BB962C8B-B14F-4D97-AF65-F5344CB8AC3E}">
        <p14:creationId xmlns:p14="http://schemas.microsoft.com/office/powerpoint/2010/main" val="171914751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FA58AE-0778-A2A5-8A3E-C01339681466}"/>
              </a:ext>
            </a:extLst>
          </p:cNvPr>
          <p:cNvSpPr>
            <a:spLocks noGrp="1"/>
          </p:cNvSpPr>
          <p:nvPr>
            <p:ph type="title"/>
          </p:nvPr>
        </p:nvSpPr>
        <p:spPr>
          <a:xfrm>
            <a:off x="2231136" y="381000"/>
            <a:ext cx="7729728" cy="1003300"/>
          </a:xfrm>
        </p:spPr>
        <p:txBody>
          <a:bodyPr>
            <a:normAutofit fontScale="90000"/>
          </a:bodyPr>
          <a:lstStyle/>
          <a:p>
            <a:r>
              <a:rPr lang="el-GR" dirty="0" err="1"/>
              <a:t>οικονομικα</a:t>
            </a:r>
            <a:r>
              <a:rPr lang="el-GR" dirty="0"/>
              <a:t> </a:t>
            </a:r>
            <a:r>
              <a:rPr lang="el-GR" dirty="0" err="1"/>
              <a:t>Συμφεροντα</a:t>
            </a:r>
            <a:r>
              <a:rPr lang="el-GR" dirty="0"/>
              <a:t>, </a:t>
            </a:r>
            <a:r>
              <a:rPr lang="el-GR" dirty="0" err="1"/>
              <a:t>δημοκρατια</a:t>
            </a:r>
            <a:r>
              <a:rPr lang="el-GR" dirty="0"/>
              <a:t> και ο </a:t>
            </a:r>
            <a:r>
              <a:rPr lang="el-GR" dirty="0" err="1"/>
              <a:t>θεσμος</a:t>
            </a:r>
            <a:r>
              <a:rPr lang="el-GR" dirty="0"/>
              <a:t> της </a:t>
            </a:r>
            <a:r>
              <a:rPr lang="el-GR" dirty="0" err="1"/>
              <a:t>αγορας</a:t>
            </a:r>
            <a:endParaRPr lang="en-GR" dirty="0"/>
          </a:p>
        </p:txBody>
      </p:sp>
      <p:sp>
        <p:nvSpPr>
          <p:cNvPr id="3" name="Content Placeholder 2">
            <a:extLst>
              <a:ext uri="{FF2B5EF4-FFF2-40B4-BE49-F238E27FC236}">
                <a16:creationId xmlns:a16="http://schemas.microsoft.com/office/drawing/2014/main" id="{D3CB1057-2955-47F8-5FE7-F57EFE620C2B}"/>
              </a:ext>
            </a:extLst>
          </p:cNvPr>
          <p:cNvSpPr>
            <a:spLocks noGrp="1"/>
          </p:cNvSpPr>
          <p:nvPr>
            <p:ph idx="1"/>
          </p:nvPr>
        </p:nvSpPr>
        <p:spPr>
          <a:xfrm>
            <a:off x="736600" y="1663700"/>
            <a:ext cx="10769600" cy="4965700"/>
          </a:xfrm>
        </p:spPr>
        <p:txBody>
          <a:bodyPr>
            <a:normAutofit/>
          </a:bodyPr>
          <a:lstStyle/>
          <a:p>
            <a:r>
              <a:rPr lang="el-GR" dirty="0"/>
              <a:t>Η </a:t>
            </a:r>
            <a:r>
              <a:rPr lang="el-GR" b="1" dirty="0"/>
              <a:t>θεωρία της </a:t>
            </a:r>
            <a:r>
              <a:rPr lang="el-GR" b="1" dirty="0" err="1"/>
              <a:t>νεοθεσμικής</a:t>
            </a:r>
            <a:r>
              <a:rPr lang="el-GR" b="1" dirty="0"/>
              <a:t> οικονομίας </a:t>
            </a:r>
            <a:r>
              <a:rPr lang="el-GR" dirty="0"/>
              <a:t>υιοθετεί την άποψη του </a:t>
            </a:r>
            <a:r>
              <a:rPr lang="en-US" b="1" dirty="0"/>
              <a:t>Hayek</a:t>
            </a:r>
            <a:r>
              <a:rPr lang="el-GR" dirty="0"/>
              <a:t>, ο οποίος  προς το τέλος της ζωής του υπερασπίζεται την </a:t>
            </a:r>
            <a:r>
              <a:rPr lang="el-GR" b="1" dirty="0"/>
              <a:t>κατάλυση της δημοκρατίας όπως τη γνωρίζουμε προς όφελος της οικονομικής και ατομικής ελευθερίας</a:t>
            </a:r>
            <a:r>
              <a:rPr lang="el-GR" dirty="0"/>
              <a:t>. </a:t>
            </a:r>
          </a:p>
          <a:p>
            <a:endParaRPr lang="el-GR" dirty="0"/>
          </a:p>
          <a:p>
            <a:pPr marL="0" indent="0">
              <a:buNone/>
            </a:pPr>
            <a:r>
              <a:rPr lang="el-GR" dirty="0"/>
              <a:t>Η  </a:t>
            </a:r>
            <a:r>
              <a:rPr lang="el-GR" b="1" dirty="0"/>
              <a:t>θεωρία της </a:t>
            </a:r>
            <a:r>
              <a:rPr lang="el-GR" b="1" dirty="0" err="1"/>
              <a:t>νεοθεσμικής</a:t>
            </a:r>
            <a:r>
              <a:rPr lang="el-GR" b="1" dirty="0"/>
              <a:t> οικονομίας </a:t>
            </a:r>
            <a:r>
              <a:rPr lang="el-GR" dirty="0"/>
              <a:t>υπερασπίζεται την </a:t>
            </a:r>
            <a:r>
              <a:rPr lang="el-GR" i="1" dirty="0"/>
              <a:t>προστασία της </a:t>
            </a:r>
            <a:r>
              <a:rPr lang="el-GR" i="1" dirty="0" err="1"/>
              <a:t>Ευρ</a:t>
            </a:r>
            <a:r>
              <a:rPr lang="el-GR" i="1" dirty="0"/>
              <a:t>. Επιτροπής και του </a:t>
            </a:r>
            <a:r>
              <a:rPr lang="el-GR" i="1" dirty="0" err="1"/>
              <a:t>Ευρ</a:t>
            </a:r>
            <a:r>
              <a:rPr lang="el-GR" i="1" dirty="0"/>
              <a:t>. Δικαστηρίου από εκλογικές πιέσεις</a:t>
            </a:r>
            <a:r>
              <a:rPr lang="el-GR" dirty="0"/>
              <a:t> για την εύρυθμη λειτουργία του καπιταλισμού μέσω δεσμεύσεων σε κανόνες οικονομικών πολιτικών. Η θεωρία προβλέπει κατά αυτόν τον τρόπο την </a:t>
            </a:r>
            <a:r>
              <a:rPr lang="el-GR" i="1" dirty="0"/>
              <a:t>προστασία των αγορών και των συνταγματικά κατοχυρωμένων δικαιωμάτων ιδιοκτησίας </a:t>
            </a:r>
            <a:r>
              <a:rPr lang="el-GR" dirty="0"/>
              <a:t>απέναντι σε «αυθαίρετες» πολιτικές παρεμβολές, από ανεξάρτητες ρυθμιστικές αρχές, κεντρικές τράπεζες και κυβερνήσεις (</a:t>
            </a:r>
            <a:r>
              <a:rPr lang="en-US" dirty="0" err="1"/>
              <a:t>Streeck</a:t>
            </a:r>
            <a:r>
              <a:rPr lang="el-GR" dirty="0"/>
              <a:t>, 2019).</a:t>
            </a:r>
          </a:p>
          <a:p>
            <a:pPr marL="0" indent="0">
              <a:buNone/>
            </a:pPr>
            <a:endParaRPr lang="el-GR" dirty="0"/>
          </a:p>
          <a:p>
            <a:r>
              <a:rPr lang="el-GR" dirty="0"/>
              <a:t>Ο θεσμός της αγοράς λειτουργεί προς </a:t>
            </a:r>
            <a:r>
              <a:rPr lang="el-GR" b="1" dirty="0">
                <a:solidFill>
                  <a:srgbClr val="C00000"/>
                </a:solidFill>
              </a:rPr>
              <a:t>όφελος των πολυεθνικών </a:t>
            </a:r>
            <a:r>
              <a:rPr lang="el-GR" dirty="0"/>
              <a:t>αφού απαγορεύει στους ευρωπαίους πολιτικούς όχι μόνο να προτείνουν αλλά και να</a:t>
            </a:r>
            <a:r>
              <a:rPr lang="el-GR" b="1" dirty="0"/>
              <a:t> σκεφτούν (!) </a:t>
            </a:r>
            <a:r>
              <a:rPr lang="el-GR" dirty="0"/>
              <a:t>νομοθετικές πράξεις που πλήττουν τα συμφέροντα τους. Αυτό επιτυγχάνεται με ένα αποτελεσματικό </a:t>
            </a:r>
            <a:r>
              <a:rPr lang="el-GR" b="1" dirty="0"/>
              <a:t>σύνολο αυτόματων τιμωριώ</a:t>
            </a:r>
            <a:r>
              <a:rPr lang="el-GR" dirty="0"/>
              <a:t>ν που αποτελούν τροχοπέδη για την κοινωνική αλλαγή </a:t>
            </a:r>
            <a:r>
              <a:rPr lang="el-GR" b="1" dirty="0"/>
              <a:t>αφού κάθε μεταρρύθμιση προκαλεί αυτόματα ανεργία ή υποτονικότητα στην οικονομία</a:t>
            </a:r>
            <a:r>
              <a:rPr lang="el-GR" dirty="0"/>
              <a:t> (</a:t>
            </a:r>
            <a:r>
              <a:rPr lang="en-US" dirty="0"/>
              <a:t>Lindblom</a:t>
            </a:r>
            <a:r>
              <a:rPr lang="el-GR" dirty="0"/>
              <a:t>,1982).  </a:t>
            </a:r>
          </a:p>
          <a:p>
            <a:endParaRPr lang="en-GR" dirty="0"/>
          </a:p>
        </p:txBody>
      </p:sp>
    </p:spTree>
    <p:extLst>
      <p:ext uri="{BB962C8B-B14F-4D97-AF65-F5344CB8AC3E}">
        <p14:creationId xmlns:p14="http://schemas.microsoft.com/office/powerpoint/2010/main" val="6011571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CustomShape 1"/>
          <p:cNvSpPr/>
          <p:nvPr/>
        </p:nvSpPr>
        <p:spPr>
          <a:xfrm>
            <a:off x="609480" y="492480"/>
            <a:ext cx="10972080" cy="6890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fontScale="77500" lnSpcReduction="20000"/>
          </a:bodyPr>
          <a:lstStyle/>
          <a:p>
            <a:pPr>
              <a:lnSpc>
                <a:spcPct val="100000"/>
              </a:lnSpc>
            </a:pPr>
            <a:r>
              <a:rPr lang="fr-FR" sz="4000" b="1" i="1" strike="noStrike" spc="-1">
                <a:solidFill>
                  <a:srgbClr val="000000"/>
                </a:solidFill>
                <a:latin typeface="Georgia"/>
                <a:ea typeface="DejaVu Sans"/>
              </a:rPr>
              <a:t>Group politics: </a:t>
            </a:r>
            <a:r>
              <a:rPr lang="fr-FR" sz="4000" b="1" strike="noStrike" spc="-1">
                <a:solidFill>
                  <a:srgbClr val="434342"/>
                </a:solidFill>
                <a:latin typeface="Trebuchet MS"/>
                <a:ea typeface="DejaVu Sans"/>
              </a:rPr>
              <a:t>Συνεισφορά ή απειλή για τη δημοκρατία</a:t>
            </a:r>
            <a:endParaRPr lang="fr-FR" sz="4000" b="0" strike="noStrike" spc="-1">
              <a:latin typeface="Arial"/>
            </a:endParaRPr>
          </a:p>
        </p:txBody>
      </p:sp>
      <p:sp>
        <p:nvSpPr>
          <p:cNvPr id="98" name="CustomShape 2"/>
          <p:cNvSpPr/>
          <p:nvPr/>
        </p:nvSpPr>
        <p:spPr>
          <a:xfrm>
            <a:off x="609480" y="1181520"/>
            <a:ext cx="10972080" cy="53924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92500" lnSpcReduction="10000"/>
          </a:bodyPr>
          <a:lstStyle/>
          <a:p>
            <a:pPr marL="624240" indent="-513720">
              <a:lnSpc>
                <a:spcPct val="100000"/>
              </a:lnSpc>
              <a:spcBef>
                <a:spcPts val="300"/>
              </a:spcBef>
              <a:buClr>
                <a:srgbClr val="08A1D9"/>
              </a:buClr>
              <a:buFont typeface="Georgia"/>
              <a:buAutoNum type="arabicParenR"/>
            </a:pPr>
            <a:r>
              <a:rPr lang="fr-FR" sz="2800" b="0" strike="noStrike" spc="-1">
                <a:solidFill>
                  <a:srgbClr val="000000"/>
                </a:solidFill>
                <a:latin typeface="Georgia"/>
                <a:ea typeface="DejaVu Sans"/>
              </a:rPr>
              <a:t>Υποσκάπτουν τη δημοκρατία εκθέτοντας την πολιτική σε ιδιοτελή και ανέλεγκτα παιχνίδια εξουσίας (</a:t>
            </a:r>
            <a:r>
              <a:rPr lang="fr-FR" sz="2800" b="1" strike="noStrike" spc="-1">
                <a:solidFill>
                  <a:srgbClr val="000000"/>
                </a:solidFill>
                <a:latin typeface="Georgia"/>
                <a:ea typeface="DejaVu Sans"/>
              </a:rPr>
              <a:t>φιλελεύθερη θεωρία της δημοκρατίας</a:t>
            </a:r>
            <a:r>
              <a:rPr lang="fr-FR" sz="2800" b="0" strike="noStrike" spc="-1">
                <a:solidFill>
                  <a:srgbClr val="000000"/>
                </a:solidFill>
                <a:latin typeface="Georgia"/>
                <a:ea typeface="DejaVu Sans"/>
              </a:rPr>
              <a:t>, March &amp; Olsen:1989) </a:t>
            </a:r>
            <a:endParaRPr lang="fr-FR" sz="2800" b="0" strike="noStrike" spc="-1">
              <a:latin typeface="Arial"/>
            </a:endParaRPr>
          </a:p>
          <a:p>
            <a:pPr marL="624240" indent="-513720">
              <a:lnSpc>
                <a:spcPct val="100000"/>
              </a:lnSpc>
              <a:spcBef>
                <a:spcPts val="300"/>
              </a:spcBef>
              <a:buClr>
                <a:srgbClr val="08A1D9"/>
              </a:buClr>
              <a:buFont typeface="Georgia"/>
              <a:buAutoNum type="arabicParenR"/>
            </a:pPr>
            <a:r>
              <a:rPr lang="fr-FR" sz="2800" b="0" strike="noStrike" spc="-1">
                <a:solidFill>
                  <a:srgbClr val="000000"/>
                </a:solidFill>
                <a:latin typeface="Georgia"/>
                <a:ea typeface="DejaVu Sans"/>
              </a:rPr>
              <a:t>Αποτελούν συνεισφορά στους εδαφικά οργανωμένους θεσμούς της αντιπροσωπευτικής δημοκρατίας, δεδομένης και της έλλειψης μιας καθαρής δημοκρατικής ηγεσίας σε επίπεδο ΕΕ (</a:t>
            </a:r>
            <a:r>
              <a:rPr lang="fr-FR" sz="2800" b="1" strike="noStrike" spc="-1">
                <a:solidFill>
                  <a:srgbClr val="000000"/>
                </a:solidFill>
                <a:latin typeface="Georgia"/>
                <a:ea typeface="DejaVu Sans"/>
              </a:rPr>
              <a:t>θεωρία της διακυβέρνησης</a:t>
            </a:r>
            <a:r>
              <a:rPr lang="fr-FR" sz="2800" b="0" strike="noStrike" spc="-1">
                <a:solidFill>
                  <a:srgbClr val="000000"/>
                </a:solidFill>
                <a:latin typeface="Georgia"/>
                <a:ea typeface="DejaVu Sans"/>
              </a:rPr>
              <a:t>, Rhodes :1997).</a:t>
            </a:r>
            <a:endParaRPr lang="fr-FR" sz="2800" b="0" strike="noStrike" spc="-1">
              <a:latin typeface="Arial"/>
            </a:endParaRPr>
          </a:p>
          <a:p>
            <a:pPr>
              <a:lnSpc>
                <a:spcPct val="100000"/>
              </a:lnSpc>
              <a:spcBef>
                <a:spcPts val="300"/>
              </a:spcBef>
            </a:pPr>
            <a:endParaRPr lang="fr-FR" sz="2800" b="0" strike="noStrike" spc="-1">
              <a:latin typeface="Arial"/>
            </a:endParaRPr>
          </a:p>
          <a:p>
            <a:pPr marL="109800">
              <a:lnSpc>
                <a:spcPct val="100000"/>
              </a:lnSpc>
              <a:spcBef>
                <a:spcPts val="300"/>
              </a:spcBef>
            </a:pPr>
            <a:r>
              <a:rPr lang="fr-FR" sz="2800" b="1" i="1" strike="noStrike" spc="-1">
                <a:solidFill>
                  <a:srgbClr val="000000"/>
                </a:solidFill>
                <a:latin typeface="Georgia"/>
                <a:ea typeface="DejaVu Sans"/>
              </a:rPr>
              <a:t>Αν η επιρροή είναι εξαγοράσιμο προιόν τότε πλήττει τη δημοκρατία. </a:t>
            </a:r>
            <a:endParaRPr lang="fr-FR" sz="2800" b="0" strike="noStrike" spc="-1">
              <a:latin typeface="Arial"/>
            </a:endParaRPr>
          </a:p>
          <a:p>
            <a:pPr marL="109800">
              <a:lnSpc>
                <a:spcPct val="100000"/>
              </a:lnSpc>
              <a:spcBef>
                <a:spcPts val="300"/>
              </a:spcBef>
            </a:pPr>
            <a:r>
              <a:rPr lang="fr-FR" sz="2800" b="0" strike="noStrike" spc="-1">
                <a:solidFill>
                  <a:srgbClr val="000000"/>
                </a:solidFill>
                <a:latin typeface="Georgia"/>
                <a:ea typeface="DejaVu Sans"/>
              </a:rPr>
              <a:t>Ανάλογα με το αν οι ομάδες συμφερόντων στοχεύουν </a:t>
            </a:r>
            <a:r>
              <a:rPr lang="fr-FR" sz="2800" b="1" strike="noStrike" spc="-1">
                <a:solidFill>
                  <a:srgbClr val="000000"/>
                </a:solidFill>
                <a:latin typeface="Georgia"/>
                <a:ea typeface="DejaVu Sans"/>
              </a:rPr>
              <a:t>στην προστασία ή την αλλαγή του status quo</a:t>
            </a:r>
            <a:r>
              <a:rPr lang="fr-FR" sz="2800" b="0" strike="noStrike" spc="-1">
                <a:solidFill>
                  <a:srgbClr val="000000"/>
                </a:solidFill>
                <a:latin typeface="Georgia"/>
                <a:ea typeface="DejaVu Sans"/>
              </a:rPr>
              <a:t>, αυτό μπορεί να έχει επιπτώσεις για την κινητοποίησή τους, τις στρατηγικές πίεσης και την επιρροή τους στην πολιτική.</a:t>
            </a:r>
            <a:endParaRPr lang="fr-FR" sz="2800" b="0" strike="noStrike" spc="-1">
              <a:latin typeface="Arial"/>
            </a:endParaRPr>
          </a:p>
          <a:p>
            <a:pPr>
              <a:lnSpc>
                <a:spcPct val="100000"/>
              </a:lnSpc>
              <a:spcBef>
                <a:spcPts val="300"/>
              </a:spcBef>
            </a:pPr>
            <a:endParaRPr lang="fr-FR" sz="2800" b="0" strike="noStrike" spc="-1">
              <a:latin typeface="Arial"/>
            </a:endParaRPr>
          </a:p>
        </p:txBody>
      </p:sp>
      <p:sp>
        <p:nvSpPr>
          <p:cNvPr id="99" name="CustomShape 3"/>
          <p:cNvSpPr/>
          <p:nvPr/>
        </p:nvSpPr>
        <p:spPr>
          <a:xfrm>
            <a:off x="10899720" y="2160"/>
            <a:ext cx="1015200" cy="3650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C908E07F-F9A4-472B-B4BD-8C4B37AA0D90}" type="slidenum">
              <a:rPr lang="fr-FR" sz="1800" b="0" strike="noStrike" spc="-1">
                <a:solidFill>
                  <a:srgbClr val="FFFFFF"/>
                </a:solidFill>
                <a:latin typeface="Georgia"/>
                <a:ea typeface="DejaVu Sans"/>
              </a:rPr>
              <a:t>28</a:t>
            </a:fld>
            <a:endParaRPr lang="fr-FR" sz="18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CustomShape 1"/>
          <p:cNvSpPr/>
          <p:nvPr/>
        </p:nvSpPr>
        <p:spPr>
          <a:xfrm>
            <a:off x="609480" y="898560"/>
            <a:ext cx="10972080" cy="6771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fontScale="85000" lnSpcReduction="10000"/>
          </a:bodyPr>
          <a:lstStyle/>
          <a:p>
            <a:pPr>
              <a:lnSpc>
                <a:spcPct val="100000"/>
              </a:lnSpc>
            </a:pPr>
            <a:r>
              <a:rPr lang="fr-FR" sz="4000" b="0" strike="noStrike" spc="-1">
                <a:solidFill>
                  <a:srgbClr val="434342"/>
                </a:solidFill>
                <a:latin typeface="Georgia"/>
                <a:ea typeface="DejaVu Sans"/>
              </a:rPr>
              <a:t>Η </a:t>
            </a:r>
            <a:r>
              <a:rPr lang="fr-FR" sz="4000" b="1" strike="noStrike" spc="-1">
                <a:solidFill>
                  <a:srgbClr val="2E3A3C"/>
                </a:solidFill>
                <a:latin typeface="Georgia"/>
                <a:ea typeface="DejaVu Sans"/>
              </a:rPr>
              <a:t>συμβουλευτική και κοινωνιακή διακυβέρνηση </a:t>
            </a:r>
            <a:endParaRPr lang="fr-FR" sz="4000" b="0" strike="noStrike" spc="-1">
              <a:latin typeface="Arial"/>
            </a:endParaRPr>
          </a:p>
        </p:txBody>
      </p:sp>
      <p:sp>
        <p:nvSpPr>
          <p:cNvPr id="107" name="CustomShape 2"/>
          <p:cNvSpPr/>
          <p:nvPr/>
        </p:nvSpPr>
        <p:spPr>
          <a:xfrm>
            <a:off x="609480" y="1812960"/>
            <a:ext cx="10972080" cy="4760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lnSpcReduction="10000"/>
          </a:bodyPr>
          <a:lstStyle/>
          <a:p>
            <a:pPr marL="365760" indent="-255240">
              <a:lnSpc>
                <a:spcPct val="100000"/>
              </a:lnSpc>
              <a:spcBef>
                <a:spcPts val="300"/>
              </a:spcBef>
              <a:buClr>
                <a:srgbClr val="08A1D9"/>
              </a:buClr>
              <a:buFont typeface="Wingdings" charset="2"/>
              <a:buChar char=""/>
            </a:pPr>
            <a:r>
              <a:rPr lang="fr-FR" sz="2800" b="1" strike="noStrike" spc="-1">
                <a:solidFill>
                  <a:srgbClr val="2E3A3C"/>
                </a:solidFill>
                <a:latin typeface="Georgia"/>
                <a:ea typeface="DejaVu Sans"/>
              </a:rPr>
              <a:t>Η διαβουλευτική διάσταση: </a:t>
            </a:r>
            <a:r>
              <a:rPr lang="fr-FR" sz="2800" b="0" strike="noStrike" spc="-1">
                <a:solidFill>
                  <a:srgbClr val="2E3A3C"/>
                </a:solidFill>
                <a:latin typeface="Georgia"/>
                <a:ea typeface="DejaVu Sans"/>
              </a:rPr>
              <a:t>Οι ομάδες εμπειρογνωμόνων της Επιτροπής.  Μεταφορά σημαντικού μέρους των εκτελεστικών </a:t>
            </a:r>
            <a:r>
              <a:rPr lang="fr-FR" sz="2800" b="1" strike="noStrike" spc="-1">
                <a:solidFill>
                  <a:srgbClr val="2E3A3C"/>
                </a:solidFill>
                <a:latin typeface="Georgia"/>
                <a:ea typeface="DejaVu Sans"/>
              </a:rPr>
              <a:t>αρμοδιοτήτων στις ρυθμιστικές αρχές μέσω εξουσιοδότησης </a:t>
            </a:r>
            <a:r>
              <a:rPr lang="fr-FR" sz="2800" b="0" strike="noStrike" spc="-1">
                <a:solidFill>
                  <a:srgbClr val="2E3A3C"/>
                </a:solidFill>
                <a:latin typeface="Georgia"/>
                <a:ea typeface="DejaVu Sans"/>
              </a:rPr>
              <a:t>από την Επιτροπή. Οι ρυθμιστικές αρχές λειτουργούν ως εγγύηση για την αξιοπιστία της αγοράς.</a:t>
            </a:r>
            <a:endParaRPr lang="fr-FR" sz="2800" b="0" strike="noStrike" spc="-1">
              <a:latin typeface="Arial"/>
            </a:endParaRPr>
          </a:p>
          <a:p>
            <a:pPr marL="365760" indent="-255240">
              <a:lnSpc>
                <a:spcPct val="100000"/>
              </a:lnSpc>
              <a:spcBef>
                <a:spcPts val="300"/>
              </a:spcBef>
              <a:buClr>
                <a:srgbClr val="08A1D9"/>
              </a:buClr>
              <a:buFont typeface="Wingdings" charset="2"/>
              <a:buChar char=""/>
            </a:pPr>
            <a:r>
              <a:rPr lang="fr-FR" sz="2800" b="0" strike="noStrike" spc="-1">
                <a:solidFill>
                  <a:srgbClr val="2E3A3C"/>
                </a:solidFill>
                <a:latin typeface="Georgia"/>
                <a:ea typeface="DejaVu Sans"/>
              </a:rPr>
              <a:t> </a:t>
            </a:r>
            <a:r>
              <a:rPr lang="fr-FR" sz="2800" b="1" strike="noStrike" spc="-1">
                <a:solidFill>
                  <a:srgbClr val="2E3A3C"/>
                </a:solidFill>
                <a:latin typeface="Georgia"/>
                <a:ea typeface="DejaVu Sans"/>
              </a:rPr>
              <a:t>Η συμμετοχική διάσταση :</a:t>
            </a:r>
            <a:r>
              <a:rPr lang="fr-FR" sz="2800" b="0" strike="noStrike" spc="-1">
                <a:solidFill>
                  <a:srgbClr val="2E3A3C"/>
                </a:solidFill>
                <a:latin typeface="Georgia"/>
                <a:ea typeface="DejaVu Sans"/>
              </a:rPr>
              <a:t> Οι Βρυξέλλες στηρίζουν οργανώσεις «ομπρέλα» μακριά από τις εκλογικές περιφέρειες που φιλοδοξούν να αντιπροσωπεύουν. Η πρακτική του lobbying της Επιτροπής ευνοεί επιχειρηματικές και επαγγελματικές οργανώσεις </a:t>
            </a:r>
            <a:r>
              <a:rPr lang="fr-FR" sz="2800" b="1" strike="noStrike" spc="-1">
                <a:solidFill>
                  <a:srgbClr val="2E3A3C"/>
                </a:solidFill>
                <a:latin typeface="Georgia"/>
                <a:ea typeface="DejaVu Sans"/>
              </a:rPr>
              <a:t>κυρίως από τα παλαιότερα και μεγαλύτερα κράτη, αλλά όχι (πάντα ή αναγκαστικά) </a:t>
            </a:r>
            <a:r>
              <a:rPr lang="fr-FR" sz="2800" b="0" strike="noStrike" spc="-1">
                <a:solidFill>
                  <a:srgbClr val="2E3A3C"/>
                </a:solidFill>
                <a:latin typeface="Georgia"/>
                <a:ea typeface="DejaVu Sans"/>
              </a:rPr>
              <a:t>και το δημόσιο συμφέρον.</a:t>
            </a:r>
            <a:endParaRPr lang="fr-FR" sz="2800" b="0" strike="noStrike" spc="-1">
              <a:latin typeface="Arial"/>
            </a:endParaRPr>
          </a:p>
          <a:p>
            <a:pPr>
              <a:lnSpc>
                <a:spcPct val="100000"/>
              </a:lnSpc>
              <a:spcBef>
                <a:spcPts val="300"/>
              </a:spcBef>
            </a:pPr>
            <a:endParaRPr lang="fr-FR" sz="2800" b="0" strike="noStrike" spc="-1">
              <a:latin typeface="Arial"/>
            </a:endParaRPr>
          </a:p>
          <a:p>
            <a:pPr>
              <a:lnSpc>
                <a:spcPct val="100000"/>
              </a:lnSpc>
              <a:spcBef>
                <a:spcPts val="300"/>
              </a:spcBef>
            </a:pPr>
            <a:endParaRPr lang="fr-FR" sz="2800" b="0" strike="noStrike" spc="-1">
              <a:latin typeface="Arial"/>
            </a:endParaRPr>
          </a:p>
          <a:p>
            <a:pPr>
              <a:lnSpc>
                <a:spcPct val="100000"/>
              </a:lnSpc>
              <a:spcBef>
                <a:spcPts val="300"/>
              </a:spcBef>
            </a:pPr>
            <a:endParaRPr lang="fr-FR" sz="2800" b="0" strike="noStrike" spc="-1">
              <a:latin typeface="Arial"/>
            </a:endParaRPr>
          </a:p>
          <a:p>
            <a:pPr>
              <a:lnSpc>
                <a:spcPct val="100000"/>
              </a:lnSpc>
              <a:spcBef>
                <a:spcPts val="300"/>
              </a:spcBef>
            </a:pPr>
            <a:endParaRPr lang="fr-FR" sz="2800" b="0" strike="noStrike" spc="-1">
              <a:latin typeface="Arial"/>
            </a:endParaRPr>
          </a:p>
          <a:p>
            <a:pPr>
              <a:lnSpc>
                <a:spcPct val="100000"/>
              </a:lnSpc>
              <a:spcBef>
                <a:spcPts val="300"/>
              </a:spcBef>
            </a:pPr>
            <a:endParaRPr lang="fr-FR" sz="2800" b="0" strike="noStrike" spc="-1">
              <a:latin typeface="Arial"/>
            </a:endParaRPr>
          </a:p>
        </p:txBody>
      </p:sp>
      <p:sp>
        <p:nvSpPr>
          <p:cNvPr id="108" name="CustomShape 3"/>
          <p:cNvSpPr/>
          <p:nvPr/>
        </p:nvSpPr>
        <p:spPr>
          <a:xfrm>
            <a:off x="10899720" y="2160"/>
            <a:ext cx="1015200" cy="3650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EE7239CA-4141-4BA7-853E-F3532687F15D}" type="slidenum">
              <a:rPr lang="fr-FR" sz="1800" b="0" strike="noStrike" spc="-1">
                <a:solidFill>
                  <a:srgbClr val="FFFFFF"/>
                </a:solidFill>
                <a:latin typeface="Georgia"/>
                <a:ea typeface="DejaVu Sans"/>
              </a:rPr>
              <a:t>29</a:t>
            </a:fld>
            <a:endParaRPr lang="fr-FR" sz="18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CustomShape 1"/>
          <p:cNvSpPr/>
          <p:nvPr/>
        </p:nvSpPr>
        <p:spPr>
          <a:xfrm>
            <a:off x="609480" y="284040"/>
            <a:ext cx="10972080" cy="3650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fontScale="55000" lnSpcReduction="20000"/>
          </a:bodyPr>
          <a:lstStyle/>
          <a:p>
            <a:pPr>
              <a:lnSpc>
                <a:spcPct val="100000"/>
              </a:lnSpc>
            </a:pPr>
            <a:r>
              <a:rPr lang="fr-FR" sz="4000" b="0" strike="noStrike" spc="-1" dirty="0" err="1">
                <a:solidFill>
                  <a:srgbClr val="434342"/>
                </a:solidFill>
                <a:latin typeface="Georgia"/>
                <a:ea typeface="DejaVu Sans"/>
              </a:rPr>
              <a:t>T</a:t>
            </a:r>
            <a:r>
              <a:rPr lang="fr-FR" sz="4000" b="0" strike="noStrike" spc="-1" dirty="0">
                <a:solidFill>
                  <a:srgbClr val="434342"/>
                </a:solidFill>
                <a:latin typeface="Georgia"/>
                <a:ea typeface="DejaVu Sans"/>
              </a:rPr>
              <a:t>α </a:t>
            </a:r>
            <a:r>
              <a:rPr lang="fr-FR" sz="4000" b="0" strike="noStrike" spc="-1" dirty="0" err="1">
                <a:solidFill>
                  <a:srgbClr val="434342"/>
                </a:solidFill>
                <a:latin typeface="Georgia"/>
                <a:ea typeface="DejaVu Sans"/>
              </a:rPr>
              <a:t>χ</a:t>
            </a:r>
            <a:r>
              <a:rPr lang="fr-FR" sz="4000" b="0" strike="noStrike" spc="-1" dirty="0">
                <a:solidFill>
                  <a:srgbClr val="434342"/>
                </a:solidFill>
                <a:latin typeface="Georgia"/>
                <a:ea typeface="DejaVu Sans"/>
              </a:rPr>
              <a:t>α</a:t>
            </a:r>
            <a:r>
              <a:rPr lang="fr-FR" sz="4000" b="0" strike="noStrike" spc="-1" dirty="0" err="1">
                <a:solidFill>
                  <a:srgbClr val="434342"/>
                </a:solidFill>
                <a:latin typeface="Georgia"/>
                <a:ea typeface="DejaVu Sans"/>
              </a:rPr>
              <a:t>ρ</a:t>
            </a:r>
            <a:r>
              <a:rPr lang="fr-FR" sz="4000" b="0" strike="noStrike" spc="-1" dirty="0">
                <a:solidFill>
                  <a:srgbClr val="434342"/>
                </a:solidFill>
                <a:latin typeface="Georgia"/>
                <a:ea typeface="DejaVu Sans"/>
              </a:rPr>
              <a:t>α</a:t>
            </a:r>
            <a:r>
              <a:rPr lang="fr-FR" sz="4000" b="0" strike="noStrike" spc="-1" dirty="0" err="1">
                <a:solidFill>
                  <a:srgbClr val="434342"/>
                </a:solidFill>
                <a:latin typeface="Georgia"/>
                <a:ea typeface="DejaVu Sans"/>
              </a:rPr>
              <a:t>κτηριστικά</a:t>
            </a:r>
            <a:r>
              <a:rPr lang="fr-FR" sz="4000" b="0" strike="noStrike" spc="-1" dirty="0">
                <a:solidFill>
                  <a:srgbClr val="434342"/>
                </a:solidFill>
                <a:latin typeface="Georgia"/>
                <a:ea typeface="DejaVu Sans"/>
              </a:rPr>
              <a:t> </a:t>
            </a:r>
            <a:r>
              <a:rPr lang="fr-FR" sz="4000" b="0" strike="noStrike" spc="-1" dirty="0" err="1">
                <a:solidFill>
                  <a:srgbClr val="434342"/>
                </a:solidFill>
                <a:latin typeface="Georgia"/>
                <a:ea typeface="DejaVu Sans"/>
              </a:rPr>
              <a:t>της</a:t>
            </a:r>
            <a:r>
              <a:rPr lang="fr-FR" sz="4000" b="0" strike="noStrike" spc="-1" dirty="0">
                <a:solidFill>
                  <a:srgbClr val="434342"/>
                </a:solidFill>
                <a:latin typeface="Georgia"/>
                <a:ea typeface="DejaVu Sans"/>
              </a:rPr>
              <a:t> </a:t>
            </a:r>
            <a:r>
              <a:rPr lang="el-GR" sz="4000" b="0" strike="noStrike" spc="-1" dirty="0">
                <a:solidFill>
                  <a:srgbClr val="434342"/>
                </a:solidFill>
                <a:latin typeface="Georgia"/>
                <a:ea typeface="DejaVu Sans"/>
              </a:rPr>
              <a:t>δικτυακής και άρα </a:t>
            </a:r>
            <a:r>
              <a:rPr lang="fr-FR" sz="4000" b="0" strike="noStrike" spc="-1" dirty="0" err="1">
                <a:solidFill>
                  <a:srgbClr val="434342"/>
                </a:solidFill>
                <a:latin typeface="Georgia"/>
                <a:ea typeface="DejaVu Sans"/>
              </a:rPr>
              <a:t>άτυ</a:t>
            </a:r>
            <a:r>
              <a:rPr lang="fr-FR" sz="4000" b="0" strike="noStrike" spc="-1" dirty="0">
                <a:solidFill>
                  <a:srgbClr val="434342"/>
                </a:solidFill>
                <a:latin typeface="Georgia"/>
                <a:ea typeface="DejaVu Sans"/>
              </a:rPr>
              <a:t>π</a:t>
            </a:r>
            <a:r>
              <a:rPr lang="fr-FR" sz="4000" b="0" strike="noStrike" spc="-1" dirty="0" err="1">
                <a:solidFill>
                  <a:srgbClr val="434342"/>
                </a:solidFill>
                <a:latin typeface="Georgia"/>
                <a:ea typeface="DejaVu Sans"/>
              </a:rPr>
              <a:t>ης</a:t>
            </a:r>
            <a:r>
              <a:rPr lang="fr-FR" sz="4000" b="0" strike="noStrike" spc="-1" dirty="0">
                <a:solidFill>
                  <a:srgbClr val="434342"/>
                </a:solidFill>
                <a:latin typeface="Georgia"/>
                <a:ea typeface="DejaVu Sans"/>
              </a:rPr>
              <a:t> </a:t>
            </a:r>
            <a:r>
              <a:rPr lang="fr-FR" sz="4000" b="0" strike="noStrike" spc="-1" dirty="0" err="1">
                <a:solidFill>
                  <a:srgbClr val="434342"/>
                </a:solidFill>
                <a:latin typeface="Georgia"/>
                <a:ea typeface="DejaVu Sans"/>
              </a:rPr>
              <a:t>δι</a:t>
            </a:r>
            <a:r>
              <a:rPr lang="fr-FR" sz="4000" b="0" strike="noStrike" spc="-1" dirty="0">
                <a:solidFill>
                  <a:srgbClr val="434342"/>
                </a:solidFill>
                <a:latin typeface="Georgia"/>
                <a:ea typeface="DejaVu Sans"/>
              </a:rPr>
              <a:t>α</a:t>
            </a:r>
            <a:r>
              <a:rPr lang="fr-FR" sz="4000" b="0" strike="noStrike" spc="-1" dirty="0" err="1">
                <a:solidFill>
                  <a:srgbClr val="434342"/>
                </a:solidFill>
                <a:latin typeface="Georgia"/>
                <a:ea typeface="DejaVu Sans"/>
              </a:rPr>
              <a:t>κυ</a:t>
            </a:r>
            <a:r>
              <a:rPr lang="fr-FR" sz="4000" b="0" strike="noStrike" spc="-1" dirty="0">
                <a:solidFill>
                  <a:srgbClr val="434342"/>
                </a:solidFill>
                <a:latin typeface="Georgia"/>
                <a:ea typeface="DejaVu Sans"/>
              </a:rPr>
              <a:t>β</a:t>
            </a:r>
            <a:r>
              <a:rPr lang="fr-FR" sz="4000" b="0" strike="noStrike" spc="-1" dirty="0" err="1">
                <a:solidFill>
                  <a:srgbClr val="434342"/>
                </a:solidFill>
                <a:latin typeface="Georgia"/>
                <a:ea typeface="DejaVu Sans"/>
              </a:rPr>
              <a:t>έρνησης</a:t>
            </a:r>
            <a:r>
              <a:rPr lang="fr-FR" sz="4000" b="0" strike="noStrike" spc="-1" dirty="0">
                <a:solidFill>
                  <a:srgbClr val="434342"/>
                </a:solidFill>
                <a:latin typeface="Georgia"/>
                <a:ea typeface="DejaVu Sans"/>
              </a:rPr>
              <a:t> </a:t>
            </a:r>
            <a:r>
              <a:rPr lang="fr-FR" sz="4000" b="0" strike="noStrike" spc="-1" dirty="0" err="1">
                <a:solidFill>
                  <a:srgbClr val="434342"/>
                </a:solidFill>
                <a:latin typeface="Georgia"/>
                <a:ea typeface="DejaVu Sans"/>
              </a:rPr>
              <a:t>στην</a:t>
            </a:r>
            <a:r>
              <a:rPr lang="fr-FR" sz="4000" b="0" strike="noStrike" spc="-1" dirty="0">
                <a:solidFill>
                  <a:srgbClr val="434342"/>
                </a:solidFill>
                <a:latin typeface="Georgia"/>
                <a:ea typeface="DejaVu Sans"/>
              </a:rPr>
              <a:t> ΕΕ</a:t>
            </a:r>
            <a:endParaRPr lang="fr-FR" sz="4000" b="0" strike="noStrike" spc="-1" dirty="0">
              <a:latin typeface="Arial"/>
            </a:endParaRPr>
          </a:p>
        </p:txBody>
      </p:sp>
      <p:sp>
        <p:nvSpPr>
          <p:cNvPr id="68" name="CustomShape 2"/>
          <p:cNvSpPr/>
          <p:nvPr/>
        </p:nvSpPr>
        <p:spPr>
          <a:xfrm>
            <a:off x="609480" y="931320"/>
            <a:ext cx="10972080" cy="56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55000" lnSpcReduction="20000"/>
          </a:bodyPr>
          <a:lstStyle/>
          <a:p>
            <a:pPr marL="360">
              <a:lnSpc>
                <a:spcPct val="100000"/>
              </a:lnSpc>
              <a:spcBef>
                <a:spcPts val="300"/>
              </a:spcBef>
            </a:pPr>
            <a:r>
              <a:rPr lang="fr-FR" sz="2900" b="1" u="sng" strike="noStrike" spc="-1" dirty="0" err="1">
                <a:solidFill>
                  <a:srgbClr val="000000"/>
                </a:solidFill>
                <a:uFillTx/>
                <a:latin typeface="Times New Roman" panose="02020603050405020304" pitchFamily="18" charset="0"/>
                <a:ea typeface="DejaVu Sans"/>
                <a:cs typeface="Times New Roman" panose="02020603050405020304" pitchFamily="18" charset="0"/>
              </a:rPr>
              <a:t>Άτυ</a:t>
            </a:r>
            <a:r>
              <a:rPr lang="fr-FR" sz="2900" b="1" u="sng" strike="noStrike" spc="-1" dirty="0">
                <a:solidFill>
                  <a:srgbClr val="000000"/>
                </a:solidFill>
                <a:uFillTx/>
                <a:latin typeface="Times New Roman" panose="02020603050405020304" pitchFamily="18" charset="0"/>
                <a:ea typeface="DejaVu Sans"/>
                <a:cs typeface="Times New Roman" panose="02020603050405020304" pitchFamily="18" charset="0"/>
              </a:rPr>
              <a:t>πα </a:t>
            </a:r>
            <a:r>
              <a:rPr lang="fr-FR" sz="2900" b="1" u="sng" strike="noStrike" spc="-1" dirty="0" err="1">
                <a:solidFill>
                  <a:srgbClr val="000000"/>
                </a:solidFill>
                <a:uFillTx/>
                <a:latin typeface="Times New Roman" panose="02020603050405020304" pitchFamily="18" charset="0"/>
                <a:ea typeface="DejaVu Sans"/>
                <a:cs typeface="Times New Roman" panose="02020603050405020304" pitchFamily="18" charset="0"/>
              </a:rPr>
              <a:t>δίκτυ</a:t>
            </a:r>
            <a:r>
              <a:rPr lang="fr-FR" sz="2900" b="1" u="sng" strike="noStrike" spc="-1" dirty="0">
                <a:solidFill>
                  <a:srgbClr val="000000"/>
                </a:solidFill>
                <a:uFillTx/>
                <a:latin typeface="Times New Roman" panose="02020603050405020304" pitchFamily="18" charset="0"/>
                <a:ea typeface="DejaVu Sans"/>
                <a:cs typeface="Times New Roman" panose="02020603050405020304" pitchFamily="18" charset="0"/>
              </a:rPr>
              <a:t>α </a:t>
            </a:r>
            <a:r>
              <a:rPr lang="fr-FR" sz="2900" b="1" strike="noStrike" spc="-1" dirty="0" err="1">
                <a:solidFill>
                  <a:srgbClr val="000000"/>
                </a:solidFill>
                <a:latin typeface="Times New Roman" panose="02020603050405020304" pitchFamily="18" charset="0"/>
                <a:ea typeface="DejaVu Sans"/>
                <a:cs typeface="Times New Roman" panose="02020603050405020304" pitchFamily="18" charset="0"/>
              </a:rPr>
              <a:t>μετ</a:t>
            </a:r>
            <a:r>
              <a:rPr lang="fr-FR" sz="2900" b="1" strike="noStrike" spc="-1" dirty="0">
                <a:solidFill>
                  <a:srgbClr val="000000"/>
                </a:solidFill>
                <a:latin typeface="Times New Roman" panose="02020603050405020304" pitchFamily="18" charset="0"/>
                <a:ea typeface="DejaVu Sans"/>
                <a:cs typeface="Times New Roman" panose="02020603050405020304" pitchFamily="18" charset="0"/>
              </a:rPr>
              <a:t>α</a:t>
            </a:r>
            <a:r>
              <a:rPr lang="fr-FR" sz="2900" b="1" strike="noStrike" spc="-1" dirty="0" err="1">
                <a:solidFill>
                  <a:srgbClr val="000000"/>
                </a:solidFill>
                <a:latin typeface="Times New Roman" panose="02020603050405020304" pitchFamily="18" charset="0"/>
                <a:ea typeface="DejaVu Sans"/>
                <a:cs typeface="Times New Roman" panose="02020603050405020304" pitchFamily="18" charset="0"/>
              </a:rPr>
              <a:t>ξύ</a:t>
            </a:r>
            <a:r>
              <a:rPr lang="fr-FR" sz="2900" b="1" strike="noStrike" spc="-1" dirty="0">
                <a:solidFill>
                  <a:srgbClr val="000000"/>
                </a:solidFill>
                <a:latin typeface="Times New Roman" panose="02020603050405020304" pitchFamily="18" charset="0"/>
                <a:ea typeface="DejaVu Sans"/>
                <a:cs typeface="Times New Roman" panose="02020603050405020304" pitchFamily="18" charset="0"/>
              </a:rPr>
              <a:t> </a:t>
            </a:r>
            <a:r>
              <a:rPr lang="fr-FR" sz="2900" b="1" strike="noStrike" spc="-1" dirty="0" err="1">
                <a:solidFill>
                  <a:srgbClr val="000000"/>
                </a:solidFill>
                <a:latin typeface="Times New Roman" panose="02020603050405020304" pitchFamily="18" charset="0"/>
                <a:ea typeface="DejaVu Sans"/>
                <a:cs typeface="Times New Roman" panose="02020603050405020304" pitchFamily="18" charset="0"/>
              </a:rPr>
              <a:t>φορέων</a:t>
            </a:r>
            <a:r>
              <a:rPr lang="fr-FR" sz="2900" b="1" strike="noStrike" spc="-1" dirty="0">
                <a:solidFill>
                  <a:srgbClr val="000000"/>
                </a:solidFill>
                <a:latin typeface="Times New Roman" panose="02020603050405020304" pitchFamily="18" charset="0"/>
                <a:ea typeface="DejaVu Sans"/>
                <a:cs typeface="Times New Roman" panose="02020603050405020304" pitchFamily="18" charset="0"/>
              </a:rPr>
              <a:t> </a:t>
            </a:r>
            <a:r>
              <a:rPr lang="fr-FR" sz="2900" b="1" strike="noStrike" spc="-1" dirty="0" err="1">
                <a:solidFill>
                  <a:srgbClr val="000000"/>
                </a:solidFill>
                <a:latin typeface="Times New Roman" panose="02020603050405020304" pitchFamily="18" charset="0"/>
                <a:ea typeface="DejaVu Sans"/>
                <a:cs typeface="Times New Roman" panose="02020603050405020304" pitchFamily="18" charset="0"/>
              </a:rPr>
              <a:t>χάρ</a:t>
            </a:r>
            <a:r>
              <a:rPr lang="fr-FR" sz="2900" b="1" strike="noStrike" spc="-1" dirty="0">
                <a:solidFill>
                  <a:srgbClr val="000000"/>
                </a:solidFill>
                <a:latin typeface="Times New Roman" panose="02020603050405020304" pitchFamily="18" charset="0"/>
                <a:ea typeface="DejaVu Sans"/>
                <a:cs typeface="Times New Roman" panose="02020603050405020304" pitchFamily="18" charset="0"/>
              </a:rPr>
              <a:t>α</a:t>
            </a:r>
            <a:r>
              <a:rPr lang="fr-FR" sz="2900" b="1" strike="noStrike" spc="-1" dirty="0" err="1">
                <a:solidFill>
                  <a:srgbClr val="000000"/>
                </a:solidFill>
                <a:latin typeface="Times New Roman" panose="02020603050405020304" pitchFamily="18" charset="0"/>
                <a:ea typeface="DejaVu Sans"/>
                <a:cs typeface="Times New Roman" panose="02020603050405020304" pitchFamily="18" charset="0"/>
              </a:rPr>
              <a:t>ξης</a:t>
            </a:r>
            <a:r>
              <a:rPr lang="fr-FR" sz="2900" b="1" strike="noStrike" spc="-1" dirty="0">
                <a:solidFill>
                  <a:srgbClr val="000000"/>
                </a:solidFill>
                <a:latin typeface="Times New Roman" panose="02020603050405020304" pitchFamily="18" charset="0"/>
                <a:ea typeface="DejaVu Sans"/>
                <a:cs typeface="Times New Roman" panose="02020603050405020304" pitchFamily="18" charset="0"/>
              </a:rPr>
              <a:t> π</a:t>
            </a:r>
            <a:r>
              <a:rPr lang="fr-FR" sz="2900" b="1" strike="noStrike" spc="-1" dirty="0" err="1">
                <a:solidFill>
                  <a:srgbClr val="000000"/>
                </a:solidFill>
                <a:latin typeface="Times New Roman" panose="02020603050405020304" pitchFamily="18" charset="0"/>
                <a:ea typeface="DejaVu Sans"/>
                <a:cs typeface="Times New Roman" panose="02020603050405020304" pitchFamily="18" charset="0"/>
              </a:rPr>
              <a:t>ολιτικής</a:t>
            </a:r>
            <a:r>
              <a:rPr lang="fr-FR" sz="2900" b="1" strike="noStrike" spc="-1" dirty="0">
                <a:solidFill>
                  <a:srgbClr val="000000"/>
                </a:solidFill>
                <a:latin typeface="Times New Roman" panose="02020603050405020304" pitchFamily="18" charset="0"/>
                <a:ea typeface="DejaVu Sans"/>
                <a:cs typeface="Times New Roman" panose="02020603050405020304" pitchFamily="18" charset="0"/>
              </a:rPr>
              <a:t> </a:t>
            </a:r>
            <a:r>
              <a:rPr lang="fr-FR" sz="2900" b="1" strike="noStrike" spc="-1" dirty="0" err="1">
                <a:solidFill>
                  <a:srgbClr val="000000"/>
                </a:solidFill>
                <a:latin typeface="Times New Roman" panose="02020603050405020304" pitchFamily="18" charset="0"/>
                <a:ea typeface="DejaVu Sans"/>
                <a:cs typeface="Times New Roman" panose="02020603050405020304" pitchFamily="18" charset="0"/>
              </a:rPr>
              <a:t>κ</a:t>
            </a:r>
            <a:r>
              <a:rPr lang="fr-FR" sz="2900" b="1" strike="noStrike" spc="-1" dirty="0">
                <a:solidFill>
                  <a:srgbClr val="000000"/>
                </a:solidFill>
                <a:latin typeface="Times New Roman" panose="02020603050405020304" pitchFamily="18" charset="0"/>
                <a:ea typeface="DejaVu Sans"/>
                <a:cs typeface="Times New Roman" panose="02020603050405020304" pitchFamily="18" charset="0"/>
              </a:rPr>
              <a:t>α</a:t>
            </a:r>
            <a:r>
              <a:rPr lang="fr-FR" sz="2900" b="1" strike="noStrike" spc="-1" dirty="0" err="1">
                <a:solidFill>
                  <a:srgbClr val="000000"/>
                </a:solidFill>
                <a:latin typeface="Times New Roman" panose="02020603050405020304" pitchFamily="18" charset="0"/>
                <a:ea typeface="DejaVu Sans"/>
                <a:cs typeface="Times New Roman" panose="02020603050405020304" pitchFamily="18" charset="0"/>
              </a:rPr>
              <a:t>ι</a:t>
            </a:r>
            <a:r>
              <a:rPr lang="fr-FR" sz="2900" b="1" strike="noStrike" spc="-1" dirty="0">
                <a:solidFill>
                  <a:srgbClr val="000000"/>
                </a:solidFill>
                <a:latin typeface="Times New Roman" panose="02020603050405020304" pitchFamily="18" charset="0"/>
                <a:ea typeface="DejaVu Sans"/>
                <a:cs typeface="Times New Roman" panose="02020603050405020304" pitchFamily="18" charset="0"/>
              </a:rPr>
              <a:t> </a:t>
            </a:r>
            <a:r>
              <a:rPr lang="fr-FR" sz="2900" b="1" strike="noStrike" spc="-1" dirty="0" err="1">
                <a:solidFill>
                  <a:srgbClr val="000000"/>
                </a:solidFill>
                <a:latin typeface="Times New Roman" panose="02020603050405020304" pitchFamily="18" charset="0"/>
                <a:ea typeface="DejaVu Sans"/>
                <a:cs typeface="Times New Roman" panose="02020603050405020304" pitchFamily="18" charset="0"/>
              </a:rPr>
              <a:t>υ</a:t>
            </a:r>
            <a:r>
              <a:rPr lang="fr-FR" sz="2900" b="1" strike="noStrike" spc="-1" dirty="0">
                <a:solidFill>
                  <a:srgbClr val="000000"/>
                </a:solidFill>
                <a:latin typeface="Times New Roman" panose="02020603050405020304" pitchFamily="18" charset="0"/>
                <a:ea typeface="DejaVu Sans"/>
                <a:cs typeface="Times New Roman" panose="02020603050405020304" pitchFamily="18" charset="0"/>
              </a:rPr>
              <a:t>π</a:t>
            </a:r>
            <a:r>
              <a:rPr lang="fr-FR" sz="2900" b="1" strike="noStrike" spc="-1" dirty="0" err="1">
                <a:solidFill>
                  <a:srgbClr val="000000"/>
                </a:solidFill>
                <a:latin typeface="Times New Roman" panose="02020603050405020304" pitchFamily="18" charset="0"/>
                <a:ea typeface="DejaVu Sans"/>
                <a:cs typeface="Times New Roman" panose="02020603050405020304" pitchFamily="18" charset="0"/>
              </a:rPr>
              <a:t>ερεθνικών</a:t>
            </a:r>
            <a:r>
              <a:rPr lang="fr-FR" sz="2900" b="1" strike="noStrike" spc="-1" dirty="0">
                <a:solidFill>
                  <a:srgbClr val="000000"/>
                </a:solidFill>
                <a:latin typeface="Times New Roman" panose="02020603050405020304" pitchFamily="18" charset="0"/>
                <a:ea typeface="DejaVu Sans"/>
                <a:cs typeface="Times New Roman" panose="02020603050405020304" pitchFamily="18" charset="0"/>
              </a:rPr>
              <a:t>, </a:t>
            </a:r>
            <a:r>
              <a:rPr lang="fr-FR" sz="2900" b="1" strike="noStrike" spc="-1" dirty="0" err="1">
                <a:solidFill>
                  <a:srgbClr val="000000"/>
                </a:solidFill>
                <a:latin typeface="Times New Roman" panose="02020603050405020304" pitchFamily="18" charset="0"/>
                <a:ea typeface="DejaVu Sans"/>
                <a:cs typeface="Times New Roman" panose="02020603050405020304" pitchFamily="18" charset="0"/>
              </a:rPr>
              <a:t>εθνικών</a:t>
            </a:r>
            <a:r>
              <a:rPr lang="fr-FR" sz="2900" b="1" strike="noStrike" spc="-1" dirty="0">
                <a:solidFill>
                  <a:srgbClr val="000000"/>
                </a:solidFill>
                <a:latin typeface="Times New Roman" panose="02020603050405020304" pitchFamily="18" charset="0"/>
                <a:ea typeface="DejaVu Sans"/>
                <a:cs typeface="Times New Roman" panose="02020603050405020304" pitchFamily="18" charset="0"/>
              </a:rPr>
              <a:t> </a:t>
            </a:r>
            <a:r>
              <a:rPr lang="fr-FR" sz="2900" b="1" strike="noStrike" spc="-1" dirty="0" err="1">
                <a:solidFill>
                  <a:srgbClr val="000000"/>
                </a:solidFill>
                <a:latin typeface="Times New Roman" panose="02020603050405020304" pitchFamily="18" charset="0"/>
                <a:ea typeface="DejaVu Sans"/>
                <a:cs typeface="Times New Roman" panose="02020603050405020304" pitchFamily="18" charset="0"/>
              </a:rPr>
              <a:t>κ</a:t>
            </a:r>
            <a:r>
              <a:rPr lang="fr-FR" sz="2900" b="1" strike="noStrike" spc="-1" dirty="0">
                <a:solidFill>
                  <a:srgbClr val="000000"/>
                </a:solidFill>
                <a:latin typeface="Times New Roman" panose="02020603050405020304" pitchFamily="18" charset="0"/>
                <a:ea typeface="DejaVu Sans"/>
                <a:cs typeface="Times New Roman" panose="02020603050405020304" pitchFamily="18" charset="0"/>
              </a:rPr>
              <a:t>α</a:t>
            </a:r>
            <a:r>
              <a:rPr lang="fr-FR" sz="2900" b="1" strike="noStrike" spc="-1" dirty="0" err="1">
                <a:solidFill>
                  <a:srgbClr val="000000"/>
                </a:solidFill>
                <a:latin typeface="Times New Roman" panose="02020603050405020304" pitchFamily="18" charset="0"/>
                <a:ea typeface="DejaVu Sans"/>
                <a:cs typeface="Times New Roman" panose="02020603050405020304" pitchFamily="18" charset="0"/>
              </a:rPr>
              <a:t>ι</a:t>
            </a:r>
            <a:r>
              <a:rPr lang="fr-FR" sz="2900" b="1" strike="noStrike" spc="-1" dirty="0">
                <a:solidFill>
                  <a:srgbClr val="000000"/>
                </a:solidFill>
                <a:latin typeface="Times New Roman" panose="02020603050405020304" pitchFamily="18" charset="0"/>
                <a:ea typeface="DejaVu Sans"/>
                <a:cs typeface="Times New Roman" panose="02020603050405020304" pitchFamily="18" charset="0"/>
              </a:rPr>
              <a:t> </a:t>
            </a:r>
            <a:r>
              <a:rPr lang="fr-FR" sz="2900" b="1" strike="noStrike" spc="-1" dirty="0" err="1">
                <a:solidFill>
                  <a:srgbClr val="000000"/>
                </a:solidFill>
                <a:latin typeface="Times New Roman" panose="02020603050405020304" pitchFamily="18" charset="0"/>
                <a:ea typeface="DejaVu Sans"/>
                <a:cs typeface="Times New Roman" panose="02020603050405020304" pitchFamily="18" charset="0"/>
              </a:rPr>
              <a:t>υ</a:t>
            </a:r>
            <a:r>
              <a:rPr lang="fr-FR" sz="2900" b="1" strike="noStrike" spc="-1" dirty="0">
                <a:solidFill>
                  <a:srgbClr val="000000"/>
                </a:solidFill>
                <a:latin typeface="Times New Roman" panose="02020603050405020304" pitchFamily="18" charset="0"/>
                <a:ea typeface="DejaVu Sans"/>
                <a:cs typeface="Times New Roman" panose="02020603050405020304" pitchFamily="18" charset="0"/>
              </a:rPr>
              <a:t>π</a:t>
            </a:r>
            <a:r>
              <a:rPr lang="fr-FR" sz="2900" b="1" strike="noStrike" spc="-1" dirty="0" err="1">
                <a:solidFill>
                  <a:srgbClr val="000000"/>
                </a:solidFill>
                <a:latin typeface="Times New Roman" panose="02020603050405020304" pitchFamily="18" charset="0"/>
                <a:ea typeface="DejaVu Sans"/>
                <a:cs typeface="Times New Roman" panose="02020603050405020304" pitchFamily="18" charset="0"/>
              </a:rPr>
              <a:t>ο-εθνικών</a:t>
            </a:r>
            <a:r>
              <a:rPr lang="fr-FR" sz="2900" b="1" strike="noStrike" spc="-1" dirty="0">
                <a:solidFill>
                  <a:srgbClr val="000000"/>
                </a:solidFill>
                <a:latin typeface="Times New Roman" panose="02020603050405020304" pitchFamily="18" charset="0"/>
                <a:ea typeface="DejaVu Sans"/>
                <a:cs typeface="Times New Roman" panose="02020603050405020304" pitchFamily="18" charset="0"/>
              </a:rPr>
              <a:t> </a:t>
            </a:r>
            <a:r>
              <a:rPr lang="fr-FR" sz="2900" b="1" strike="noStrike" spc="-1" dirty="0" err="1">
                <a:solidFill>
                  <a:srgbClr val="000000"/>
                </a:solidFill>
                <a:latin typeface="Times New Roman" panose="02020603050405020304" pitchFamily="18" charset="0"/>
                <a:ea typeface="DejaVu Sans"/>
                <a:cs typeface="Times New Roman" panose="02020603050405020304" pitchFamily="18" charset="0"/>
              </a:rPr>
              <a:t>ομάδων</a:t>
            </a:r>
            <a:r>
              <a:rPr lang="fr-FR" sz="2900" b="1" strike="noStrike" spc="-1" dirty="0">
                <a:solidFill>
                  <a:srgbClr val="000000"/>
                </a:solidFill>
                <a:latin typeface="Times New Roman" panose="02020603050405020304" pitchFamily="18" charset="0"/>
                <a:ea typeface="DejaVu Sans"/>
                <a:cs typeface="Times New Roman" panose="02020603050405020304" pitchFamily="18" charset="0"/>
              </a:rPr>
              <a:t> </a:t>
            </a:r>
            <a:r>
              <a:rPr lang="fr-FR" sz="2900" b="1" strike="noStrike" spc="-1" dirty="0" err="1">
                <a:solidFill>
                  <a:srgbClr val="000000"/>
                </a:solidFill>
                <a:latin typeface="Times New Roman" panose="02020603050405020304" pitchFamily="18" charset="0"/>
                <a:ea typeface="DejaVu Sans"/>
                <a:cs typeface="Times New Roman" panose="02020603050405020304" pitchFamily="18" charset="0"/>
              </a:rPr>
              <a:t>με</a:t>
            </a:r>
            <a:r>
              <a:rPr lang="fr-FR" sz="2900" b="1" strike="noStrike" spc="-1" dirty="0">
                <a:solidFill>
                  <a:srgbClr val="000000"/>
                </a:solidFill>
                <a:latin typeface="Times New Roman" panose="02020603050405020304" pitchFamily="18" charset="0"/>
                <a:ea typeface="DejaVu Sans"/>
                <a:cs typeface="Times New Roman" panose="02020603050405020304" pitchFamily="18" charset="0"/>
              </a:rPr>
              <a:t> </a:t>
            </a:r>
            <a:r>
              <a:rPr lang="fr-FR" sz="2900" b="1" strike="noStrike" spc="-1" dirty="0" err="1">
                <a:solidFill>
                  <a:srgbClr val="000000"/>
                </a:solidFill>
                <a:latin typeface="Times New Roman" panose="02020603050405020304" pitchFamily="18" charset="0"/>
                <a:ea typeface="DejaVu Sans"/>
                <a:cs typeface="Times New Roman" panose="02020603050405020304" pitchFamily="18" charset="0"/>
              </a:rPr>
              <a:t>στόχο</a:t>
            </a:r>
            <a:r>
              <a:rPr lang="fr-FR" sz="2900" b="1" strike="noStrike" spc="-1" dirty="0">
                <a:solidFill>
                  <a:srgbClr val="000000"/>
                </a:solidFill>
                <a:latin typeface="Times New Roman" panose="02020603050405020304" pitchFamily="18" charset="0"/>
                <a:ea typeface="DejaVu Sans"/>
                <a:cs typeface="Times New Roman" panose="02020603050405020304" pitchFamily="18" charset="0"/>
              </a:rPr>
              <a:t> </a:t>
            </a:r>
            <a:r>
              <a:rPr lang="fr-FR" sz="2900" b="1" strike="noStrike" spc="-1" dirty="0" err="1">
                <a:solidFill>
                  <a:srgbClr val="000000"/>
                </a:solidFill>
                <a:latin typeface="Times New Roman" panose="02020603050405020304" pitchFamily="18" charset="0"/>
                <a:ea typeface="DejaVu Sans"/>
                <a:cs typeface="Times New Roman" panose="02020603050405020304" pitchFamily="18" charset="0"/>
              </a:rPr>
              <a:t>την</a:t>
            </a:r>
            <a:r>
              <a:rPr lang="fr-FR" sz="2900" b="1" strike="noStrike" spc="-1" dirty="0">
                <a:solidFill>
                  <a:srgbClr val="000000"/>
                </a:solidFill>
                <a:latin typeface="Times New Roman" panose="02020603050405020304" pitchFamily="18" charset="0"/>
                <a:ea typeface="DejaVu Sans"/>
                <a:cs typeface="Times New Roman" panose="02020603050405020304" pitchFamily="18" charset="0"/>
              </a:rPr>
              <a:t> </a:t>
            </a:r>
            <a:r>
              <a:rPr lang="fr-FR" sz="2900" b="1" strike="noStrike" spc="-1" dirty="0" err="1">
                <a:solidFill>
                  <a:srgbClr val="000000"/>
                </a:solidFill>
                <a:latin typeface="Times New Roman" panose="02020603050405020304" pitchFamily="18" charset="0"/>
                <a:ea typeface="DejaVu Sans"/>
                <a:cs typeface="Times New Roman" panose="02020603050405020304" pitchFamily="18" charset="0"/>
              </a:rPr>
              <a:t>ε</a:t>
            </a:r>
            <a:r>
              <a:rPr lang="fr-FR" sz="2900" b="1" strike="noStrike" spc="-1" dirty="0">
                <a:solidFill>
                  <a:srgbClr val="000000"/>
                </a:solidFill>
                <a:latin typeface="Times New Roman" panose="02020603050405020304" pitchFamily="18" charset="0"/>
                <a:ea typeface="DejaVu Sans"/>
                <a:cs typeface="Times New Roman" panose="02020603050405020304" pitchFamily="18" charset="0"/>
              </a:rPr>
              <a:t>π</a:t>
            </a:r>
            <a:r>
              <a:rPr lang="fr-FR" sz="2900" b="1" strike="noStrike" spc="-1" dirty="0" err="1">
                <a:solidFill>
                  <a:srgbClr val="000000"/>
                </a:solidFill>
                <a:latin typeface="Times New Roman" panose="02020603050405020304" pitchFamily="18" charset="0"/>
                <a:ea typeface="DejaVu Sans"/>
                <a:cs typeface="Times New Roman" panose="02020603050405020304" pitchFamily="18" charset="0"/>
              </a:rPr>
              <a:t>ιρροή</a:t>
            </a:r>
            <a:endParaRPr lang="el-GR" sz="2900" b="1" spc="-1" dirty="0">
              <a:solidFill>
                <a:srgbClr val="000000"/>
              </a:solidFill>
              <a:latin typeface="Times New Roman" panose="02020603050405020304" pitchFamily="18" charset="0"/>
              <a:ea typeface="DejaVu Sans"/>
              <a:cs typeface="Times New Roman" panose="02020603050405020304" pitchFamily="18" charset="0"/>
            </a:endParaRPr>
          </a:p>
          <a:p>
            <a:pPr marL="360">
              <a:lnSpc>
                <a:spcPct val="100000"/>
              </a:lnSpc>
              <a:spcBef>
                <a:spcPts val="300"/>
              </a:spcBef>
            </a:pPr>
            <a:endParaRPr lang="fr-FR" sz="2900" b="0" strike="noStrike" spc="-1" dirty="0">
              <a:latin typeface="Times New Roman" panose="02020603050405020304" pitchFamily="18" charset="0"/>
              <a:cs typeface="Times New Roman" panose="02020603050405020304" pitchFamily="18" charset="0"/>
            </a:endParaRPr>
          </a:p>
          <a:p>
            <a:pPr marL="720">
              <a:lnSpc>
                <a:spcPct val="100000"/>
              </a:lnSpc>
              <a:spcBef>
                <a:spcPts val="300"/>
              </a:spcBef>
              <a:buClr>
                <a:srgbClr val="08A1D9"/>
              </a:buClr>
            </a:pPr>
            <a:r>
              <a:rPr lang="el-GR" sz="2900" b="1" spc="-1" dirty="0">
                <a:solidFill>
                  <a:srgbClr val="000000"/>
                </a:solidFill>
                <a:latin typeface="Times New Roman" panose="02020603050405020304" pitchFamily="18" charset="0"/>
                <a:ea typeface="DejaVu Sans"/>
                <a:cs typeface="Times New Roman" panose="02020603050405020304" pitchFamily="18" charset="0"/>
              </a:rPr>
              <a:t>Περίπτωση 1</a:t>
            </a:r>
            <a:r>
              <a:rPr lang="el-GR" sz="2900" b="1" strike="noStrike" spc="-1" dirty="0">
                <a:solidFill>
                  <a:srgbClr val="000000"/>
                </a:solidFill>
                <a:latin typeface="Times New Roman" panose="02020603050405020304" pitchFamily="18" charset="0"/>
                <a:ea typeface="DejaVu Sans"/>
                <a:cs typeface="Times New Roman" panose="02020603050405020304" pitchFamily="18" charset="0"/>
              </a:rPr>
              <a:t>. </a:t>
            </a:r>
            <a:r>
              <a:rPr lang="fr-FR" sz="2900" b="1" strike="noStrike" spc="-1" dirty="0" err="1">
                <a:solidFill>
                  <a:srgbClr val="000000"/>
                </a:solidFill>
                <a:latin typeface="Times New Roman" panose="02020603050405020304" pitchFamily="18" charset="0"/>
                <a:ea typeface="DejaVu Sans"/>
                <a:cs typeface="Times New Roman" panose="02020603050405020304" pitchFamily="18" charset="0"/>
              </a:rPr>
              <a:t>Διοργ</a:t>
            </a:r>
            <a:r>
              <a:rPr lang="fr-FR" sz="2900" b="1" strike="noStrike" spc="-1" dirty="0">
                <a:solidFill>
                  <a:srgbClr val="000000"/>
                </a:solidFill>
                <a:latin typeface="Times New Roman" panose="02020603050405020304" pitchFamily="18" charset="0"/>
                <a:ea typeface="DejaVu Sans"/>
                <a:cs typeface="Times New Roman" panose="02020603050405020304" pitchFamily="18" charset="0"/>
              </a:rPr>
              <a:t>α</a:t>
            </a:r>
            <a:r>
              <a:rPr lang="fr-FR" sz="2900" b="1" strike="noStrike" spc="-1" dirty="0" err="1">
                <a:solidFill>
                  <a:srgbClr val="000000"/>
                </a:solidFill>
                <a:latin typeface="Times New Roman" panose="02020603050405020304" pitchFamily="18" charset="0"/>
                <a:ea typeface="DejaVu Sans"/>
                <a:cs typeface="Times New Roman" panose="02020603050405020304" pitchFamily="18" charset="0"/>
              </a:rPr>
              <a:t>νικές</a:t>
            </a:r>
            <a:r>
              <a:rPr lang="fr-FR" sz="2900" b="1" strike="noStrike" spc="-1" dirty="0">
                <a:solidFill>
                  <a:srgbClr val="000000"/>
                </a:solidFill>
                <a:latin typeface="Times New Roman" panose="02020603050405020304" pitchFamily="18" charset="0"/>
                <a:ea typeface="DejaVu Sans"/>
                <a:cs typeface="Times New Roman" panose="02020603050405020304" pitchFamily="18" charset="0"/>
              </a:rPr>
              <a:t> </a:t>
            </a:r>
            <a:r>
              <a:rPr lang="fr-FR" sz="2900" b="1" strike="noStrike" spc="-1" dirty="0" err="1">
                <a:solidFill>
                  <a:srgbClr val="000000"/>
                </a:solidFill>
                <a:latin typeface="Times New Roman" panose="02020603050405020304" pitchFamily="18" charset="0"/>
                <a:ea typeface="DejaVu Sans"/>
                <a:cs typeface="Times New Roman" panose="02020603050405020304" pitchFamily="18" charset="0"/>
              </a:rPr>
              <a:t>άτυ</a:t>
            </a:r>
            <a:r>
              <a:rPr lang="fr-FR" sz="2900" b="1" strike="noStrike" spc="-1" dirty="0">
                <a:solidFill>
                  <a:srgbClr val="000000"/>
                </a:solidFill>
                <a:latin typeface="Times New Roman" panose="02020603050405020304" pitchFamily="18" charset="0"/>
                <a:ea typeface="DejaVu Sans"/>
                <a:cs typeface="Times New Roman" panose="02020603050405020304" pitchFamily="18" charset="0"/>
              </a:rPr>
              <a:t>π</a:t>
            </a:r>
            <a:r>
              <a:rPr lang="fr-FR" sz="2900" b="1" strike="noStrike" spc="-1" dirty="0" err="1">
                <a:solidFill>
                  <a:srgbClr val="000000"/>
                </a:solidFill>
                <a:latin typeface="Times New Roman" panose="02020603050405020304" pitchFamily="18" charset="0"/>
                <a:ea typeface="DejaVu Sans"/>
                <a:cs typeface="Times New Roman" panose="02020603050405020304" pitchFamily="18" charset="0"/>
              </a:rPr>
              <a:t>ες</a:t>
            </a:r>
            <a:r>
              <a:rPr lang="fr-FR" sz="2900" b="1" strike="noStrike" spc="-1" dirty="0">
                <a:solidFill>
                  <a:srgbClr val="000000"/>
                </a:solidFill>
                <a:latin typeface="Times New Roman" panose="02020603050405020304" pitchFamily="18" charset="0"/>
                <a:ea typeface="DejaVu Sans"/>
                <a:cs typeface="Times New Roman" panose="02020603050405020304" pitchFamily="18" charset="0"/>
              </a:rPr>
              <a:t> </a:t>
            </a:r>
            <a:r>
              <a:rPr lang="fr-FR" sz="2900" b="1" strike="noStrike" spc="-1" dirty="0" err="1">
                <a:solidFill>
                  <a:srgbClr val="000000"/>
                </a:solidFill>
                <a:latin typeface="Times New Roman" panose="02020603050405020304" pitchFamily="18" charset="0"/>
                <a:ea typeface="DejaVu Sans"/>
                <a:cs typeface="Times New Roman" panose="02020603050405020304" pitchFamily="18" charset="0"/>
              </a:rPr>
              <a:t>σχέσεις</a:t>
            </a:r>
            <a:r>
              <a:rPr lang="fr-FR" sz="2900" b="1" strike="noStrike" spc="-1" dirty="0">
                <a:solidFill>
                  <a:srgbClr val="000000"/>
                </a:solidFill>
                <a:latin typeface="Times New Roman" panose="02020603050405020304" pitchFamily="18" charset="0"/>
                <a:ea typeface="DejaVu Sans"/>
                <a:cs typeface="Times New Roman" panose="02020603050405020304" pitchFamily="18" charset="0"/>
              </a:rPr>
              <a:t> </a:t>
            </a:r>
            <a:r>
              <a:rPr lang="fr-FR" sz="2900" b="1" strike="noStrike" spc="-1" dirty="0" err="1">
                <a:solidFill>
                  <a:srgbClr val="000000"/>
                </a:solidFill>
                <a:latin typeface="Times New Roman" panose="02020603050405020304" pitchFamily="18" charset="0"/>
                <a:ea typeface="DejaVu Sans"/>
                <a:cs typeface="Times New Roman" panose="02020603050405020304" pitchFamily="18" charset="0"/>
              </a:rPr>
              <a:t>κ</a:t>
            </a:r>
            <a:r>
              <a:rPr lang="fr-FR" sz="2900" b="1" strike="noStrike" spc="-1" dirty="0">
                <a:solidFill>
                  <a:srgbClr val="000000"/>
                </a:solidFill>
                <a:latin typeface="Times New Roman" panose="02020603050405020304" pitchFamily="18" charset="0"/>
                <a:ea typeface="DejaVu Sans"/>
                <a:cs typeface="Times New Roman" panose="02020603050405020304" pitchFamily="18" charset="0"/>
              </a:rPr>
              <a:t>α</a:t>
            </a:r>
            <a:r>
              <a:rPr lang="fr-FR" sz="2900" b="1" strike="noStrike" spc="-1" dirty="0" err="1">
                <a:solidFill>
                  <a:srgbClr val="000000"/>
                </a:solidFill>
                <a:latin typeface="Times New Roman" panose="02020603050405020304" pitchFamily="18" charset="0"/>
                <a:ea typeface="DejaVu Sans"/>
                <a:cs typeface="Times New Roman" panose="02020603050405020304" pitchFamily="18" charset="0"/>
              </a:rPr>
              <a:t>ι</a:t>
            </a:r>
            <a:r>
              <a:rPr lang="fr-FR" sz="2900" b="1" strike="noStrike" spc="-1" dirty="0">
                <a:solidFill>
                  <a:srgbClr val="000000"/>
                </a:solidFill>
                <a:latin typeface="Times New Roman" panose="02020603050405020304" pitchFamily="18" charset="0"/>
                <a:ea typeface="DejaVu Sans"/>
                <a:cs typeface="Times New Roman" panose="02020603050405020304" pitchFamily="18" charset="0"/>
              </a:rPr>
              <a:t> </a:t>
            </a:r>
            <a:r>
              <a:rPr lang="fr-FR" sz="2900" b="1" strike="noStrike" spc="-1" dirty="0" err="1">
                <a:solidFill>
                  <a:srgbClr val="000000"/>
                </a:solidFill>
                <a:latin typeface="Times New Roman" panose="02020603050405020304" pitchFamily="18" charset="0"/>
                <a:ea typeface="DejaVu Sans"/>
                <a:cs typeface="Times New Roman" panose="02020603050405020304" pitchFamily="18" charset="0"/>
              </a:rPr>
              <a:t>συμφωνίες</a:t>
            </a:r>
            <a:r>
              <a:rPr lang="fr-FR" sz="2900" b="0" strike="noStrike" spc="-1" dirty="0">
                <a:solidFill>
                  <a:srgbClr val="000000"/>
                </a:solidFill>
                <a:latin typeface="Times New Roman" panose="02020603050405020304" pitchFamily="18" charset="0"/>
                <a:ea typeface="DejaVu Sans"/>
                <a:cs typeface="Times New Roman" panose="02020603050405020304" pitchFamily="18" charset="0"/>
              </a:rPr>
              <a:t>: πα</a:t>
            </a:r>
            <a:r>
              <a:rPr lang="fr-FR" sz="2900" b="0" strike="noStrike" spc="-1" dirty="0" err="1">
                <a:solidFill>
                  <a:srgbClr val="000000"/>
                </a:solidFill>
                <a:latin typeface="Times New Roman" panose="02020603050405020304" pitchFamily="18" charset="0"/>
                <a:ea typeface="DejaVu Sans"/>
                <a:cs typeface="Times New Roman" panose="02020603050405020304" pitchFamily="18" charset="0"/>
              </a:rPr>
              <a:t>ράκ</a:t>
            </a:r>
            <a:r>
              <a:rPr lang="fr-FR" sz="2900" b="0" strike="noStrike" spc="-1" dirty="0">
                <a:solidFill>
                  <a:srgbClr val="000000"/>
                </a:solidFill>
                <a:latin typeface="Times New Roman" panose="02020603050405020304" pitchFamily="18" charset="0"/>
                <a:ea typeface="DejaVu Sans"/>
                <a:cs typeface="Times New Roman" panose="02020603050405020304" pitchFamily="18" charset="0"/>
              </a:rPr>
              <a:t>α</a:t>
            </a:r>
            <a:r>
              <a:rPr lang="fr-FR" sz="2900" b="0" strike="noStrike" spc="-1" dirty="0" err="1">
                <a:solidFill>
                  <a:srgbClr val="000000"/>
                </a:solidFill>
                <a:latin typeface="Times New Roman" panose="02020603050405020304" pitchFamily="18" charset="0"/>
                <a:ea typeface="DejaVu Sans"/>
                <a:cs typeface="Times New Roman" panose="02020603050405020304" pitchFamily="18" charset="0"/>
              </a:rPr>
              <a:t>μψη</a:t>
            </a:r>
            <a:r>
              <a:rPr lang="fr-FR" sz="2900" b="0" strike="noStrike" spc="-1" dirty="0">
                <a:solidFill>
                  <a:srgbClr val="000000"/>
                </a:solidFill>
                <a:latin typeface="Times New Roman" panose="02020603050405020304" pitchFamily="18" charset="0"/>
                <a:ea typeface="DejaVu Sans"/>
                <a:cs typeface="Times New Roman" panose="02020603050405020304" pitchFamily="18" charset="0"/>
              </a:rPr>
              <a:t> </a:t>
            </a:r>
            <a:r>
              <a:rPr lang="fr-FR" sz="2900" b="0" strike="noStrike" spc="-1" dirty="0" err="1">
                <a:solidFill>
                  <a:srgbClr val="000000"/>
                </a:solidFill>
                <a:latin typeface="Times New Roman" panose="02020603050405020304" pitchFamily="18" charset="0"/>
                <a:ea typeface="DejaVu Sans"/>
                <a:cs typeface="Times New Roman" panose="02020603050405020304" pitchFamily="18" charset="0"/>
              </a:rPr>
              <a:t>των</a:t>
            </a:r>
            <a:r>
              <a:rPr lang="fr-FR" sz="2900" b="0" strike="noStrike" spc="-1" dirty="0">
                <a:solidFill>
                  <a:srgbClr val="000000"/>
                </a:solidFill>
                <a:latin typeface="Times New Roman" panose="02020603050405020304" pitchFamily="18" charset="0"/>
                <a:ea typeface="DejaVu Sans"/>
                <a:cs typeface="Times New Roman" panose="02020603050405020304" pitchFamily="18" charset="0"/>
              </a:rPr>
              <a:t> </a:t>
            </a:r>
            <a:r>
              <a:rPr lang="fr-FR" sz="2900" b="0" strike="noStrike" spc="-1" dirty="0" err="1">
                <a:solidFill>
                  <a:srgbClr val="000000"/>
                </a:solidFill>
                <a:latin typeface="Times New Roman" panose="02020603050405020304" pitchFamily="18" charset="0"/>
                <a:ea typeface="DejaVu Sans"/>
                <a:cs typeface="Times New Roman" panose="02020603050405020304" pitchFamily="18" charset="0"/>
              </a:rPr>
              <a:t>τυ</a:t>
            </a:r>
            <a:r>
              <a:rPr lang="fr-FR" sz="2900" b="0" strike="noStrike" spc="-1" dirty="0">
                <a:solidFill>
                  <a:srgbClr val="000000"/>
                </a:solidFill>
                <a:latin typeface="Times New Roman" panose="02020603050405020304" pitchFamily="18" charset="0"/>
                <a:ea typeface="DejaVu Sans"/>
                <a:cs typeface="Times New Roman" panose="02020603050405020304" pitchFamily="18" charset="0"/>
              </a:rPr>
              <a:t>π</a:t>
            </a:r>
            <a:r>
              <a:rPr lang="fr-FR" sz="2900" b="0" strike="noStrike" spc="-1" dirty="0" err="1">
                <a:solidFill>
                  <a:srgbClr val="000000"/>
                </a:solidFill>
                <a:latin typeface="Times New Roman" panose="02020603050405020304" pitchFamily="18" charset="0"/>
                <a:ea typeface="DejaVu Sans"/>
                <a:cs typeface="Times New Roman" panose="02020603050405020304" pitchFamily="18" charset="0"/>
              </a:rPr>
              <a:t>ικών</a:t>
            </a:r>
            <a:r>
              <a:rPr lang="fr-FR" sz="2900" b="0" strike="noStrike" spc="-1" dirty="0">
                <a:solidFill>
                  <a:srgbClr val="000000"/>
                </a:solidFill>
                <a:latin typeface="Times New Roman" panose="02020603050405020304" pitchFamily="18" charset="0"/>
                <a:ea typeface="DejaVu Sans"/>
                <a:cs typeface="Times New Roman" panose="02020603050405020304" pitchFamily="18" charset="0"/>
              </a:rPr>
              <a:t> </a:t>
            </a:r>
            <a:r>
              <a:rPr lang="fr-FR" sz="2900" b="0" strike="noStrike" spc="-1" dirty="0" err="1">
                <a:solidFill>
                  <a:srgbClr val="000000"/>
                </a:solidFill>
                <a:latin typeface="Times New Roman" panose="02020603050405020304" pitchFamily="18" charset="0"/>
                <a:ea typeface="DejaVu Sans"/>
                <a:cs typeface="Times New Roman" panose="02020603050405020304" pitchFamily="18" charset="0"/>
              </a:rPr>
              <a:t>δι</a:t>
            </a:r>
            <a:r>
              <a:rPr lang="fr-FR" sz="2900" b="0" strike="noStrike" spc="-1" dirty="0">
                <a:solidFill>
                  <a:srgbClr val="000000"/>
                </a:solidFill>
                <a:latin typeface="Times New Roman" panose="02020603050405020304" pitchFamily="18" charset="0"/>
                <a:ea typeface="DejaVu Sans"/>
                <a:cs typeface="Times New Roman" panose="02020603050405020304" pitchFamily="18" charset="0"/>
              </a:rPr>
              <a:t>α</a:t>
            </a:r>
            <a:r>
              <a:rPr lang="fr-FR" sz="2900" b="0" strike="noStrike" spc="-1" dirty="0" err="1">
                <a:solidFill>
                  <a:srgbClr val="000000"/>
                </a:solidFill>
                <a:latin typeface="Times New Roman" panose="02020603050405020304" pitchFamily="18" charset="0"/>
                <a:ea typeface="DejaVu Sans"/>
                <a:cs typeface="Times New Roman" panose="02020603050405020304" pitchFamily="18" charset="0"/>
              </a:rPr>
              <a:t>δικ</a:t>
            </a:r>
            <a:r>
              <a:rPr lang="fr-FR" sz="2900" b="0" strike="noStrike" spc="-1" dirty="0">
                <a:solidFill>
                  <a:srgbClr val="000000"/>
                </a:solidFill>
                <a:latin typeface="Times New Roman" panose="02020603050405020304" pitchFamily="18" charset="0"/>
                <a:ea typeface="DejaVu Sans"/>
                <a:cs typeface="Times New Roman" panose="02020603050405020304" pitchFamily="18" charset="0"/>
              </a:rPr>
              <a:t>α</a:t>
            </a:r>
            <a:r>
              <a:rPr lang="fr-FR" sz="2900" b="0" strike="noStrike" spc="-1" dirty="0" err="1">
                <a:solidFill>
                  <a:srgbClr val="000000"/>
                </a:solidFill>
                <a:latin typeface="Times New Roman" panose="02020603050405020304" pitchFamily="18" charset="0"/>
                <a:ea typeface="DejaVu Sans"/>
                <a:cs typeface="Times New Roman" panose="02020603050405020304" pitchFamily="18" charset="0"/>
              </a:rPr>
              <a:t>σιών</a:t>
            </a:r>
            <a:r>
              <a:rPr lang="fr-FR" sz="2900" b="0" strike="noStrike" spc="-1" dirty="0">
                <a:solidFill>
                  <a:srgbClr val="000000"/>
                </a:solidFill>
                <a:latin typeface="Times New Roman" panose="02020603050405020304" pitchFamily="18" charset="0"/>
                <a:ea typeface="DejaVu Sans"/>
                <a:cs typeface="Times New Roman" panose="02020603050405020304" pitchFamily="18" charset="0"/>
              </a:rPr>
              <a:t>, </a:t>
            </a:r>
            <a:r>
              <a:rPr lang="fr-FR" sz="2900" b="0" strike="noStrike" spc="-1" dirty="0" err="1">
                <a:solidFill>
                  <a:srgbClr val="000000"/>
                </a:solidFill>
                <a:latin typeface="Times New Roman" panose="02020603050405020304" pitchFamily="18" charset="0"/>
                <a:ea typeface="DejaVu Sans"/>
                <a:cs typeface="Times New Roman" panose="02020603050405020304" pitchFamily="18" charset="0"/>
              </a:rPr>
              <a:t>legislative</a:t>
            </a:r>
            <a:r>
              <a:rPr lang="fr-FR" sz="2900" b="0" strike="noStrike" spc="-1" dirty="0">
                <a:solidFill>
                  <a:srgbClr val="000000"/>
                </a:solidFill>
                <a:latin typeface="Times New Roman" panose="02020603050405020304" pitchFamily="18" charset="0"/>
                <a:ea typeface="DejaVu Sans"/>
                <a:cs typeface="Times New Roman" panose="02020603050405020304" pitchFamily="18" charset="0"/>
              </a:rPr>
              <a:t> packages </a:t>
            </a:r>
            <a:r>
              <a:rPr lang="fr-FR" sz="2900" b="0" strike="noStrike" spc="-1" dirty="0" err="1">
                <a:solidFill>
                  <a:srgbClr val="000000"/>
                </a:solidFill>
                <a:latin typeface="Times New Roman" panose="02020603050405020304" pitchFamily="18" charset="0"/>
                <a:ea typeface="DejaVu Sans"/>
                <a:cs typeface="Times New Roman" panose="02020603050405020304" pitchFamily="18" charset="0"/>
              </a:rPr>
              <a:t>στον</a:t>
            </a:r>
            <a:r>
              <a:rPr lang="fr-FR" sz="2900" b="0" strike="noStrike" spc="-1" dirty="0">
                <a:solidFill>
                  <a:srgbClr val="000000"/>
                </a:solidFill>
                <a:latin typeface="Times New Roman" panose="02020603050405020304" pitchFamily="18" charset="0"/>
                <a:ea typeface="DejaVu Sans"/>
                <a:cs typeface="Times New Roman" panose="02020603050405020304" pitchFamily="18" charset="0"/>
              </a:rPr>
              <a:t> </a:t>
            </a:r>
            <a:r>
              <a:rPr lang="fr-FR" sz="2900" b="0" strike="noStrike" spc="-1" dirty="0" err="1">
                <a:solidFill>
                  <a:srgbClr val="000000"/>
                </a:solidFill>
                <a:latin typeface="Times New Roman" panose="02020603050405020304" pitchFamily="18" charset="0"/>
                <a:ea typeface="DejaVu Sans"/>
                <a:cs typeface="Times New Roman" panose="02020603050405020304" pitchFamily="18" charset="0"/>
              </a:rPr>
              <a:t>τρίλογο</a:t>
            </a:r>
            <a:r>
              <a:rPr lang="fr-FR" sz="2900" b="0" strike="noStrike" spc="-1" dirty="0">
                <a:solidFill>
                  <a:srgbClr val="000000"/>
                </a:solidFill>
                <a:latin typeface="Times New Roman" panose="02020603050405020304" pitchFamily="18" charset="0"/>
                <a:ea typeface="DejaVu Sans"/>
                <a:cs typeface="Times New Roman" panose="02020603050405020304" pitchFamily="18" charset="0"/>
              </a:rPr>
              <a:t>, </a:t>
            </a:r>
            <a:r>
              <a:rPr lang="fr-FR" sz="2900" b="0" strike="noStrike" spc="-1" dirty="0" err="1">
                <a:solidFill>
                  <a:srgbClr val="000000"/>
                </a:solidFill>
                <a:latin typeface="Times New Roman" panose="02020603050405020304" pitchFamily="18" charset="0"/>
                <a:ea typeface="DejaVu Sans"/>
                <a:cs typeface="Times New Roman" panose="02020603050405020304" pitchFamily="18" charset="0"/>
              </a:rPr>
              <a:t>ο</a:t>
            </a:r>
            <a:r>
              <a:rPr lang="fr-FR" sz="2900" b="0" strike="noStrike" spc="-1" dirty="0">
                <a:solidFill>
                  <a:srgbClr val="000000"/>
                </a:solidFill>
                <a:latin typeface="Times New Roman" panose="02020603050405020304" pitchFamily="18" charset="0"/>
                <a:ea typeface="DejaVu Sans"/>
                <a:cs typeface="Times New Roman" panose="02020603050405020304" pitchFamily="18" charset="0"/>
              </a:rPr>
              <a:t> </a:t>
            </a:r>
            <a:r>
              <a:rPr lang="fr-FR" sz="2900" b="0" strike="noStrike" spc="-1" dirty="0" err="1">
                <a:solidFill>
                  <a:srgbClr val="000000"/>
                </a:solidFill>
                <a:latin typeface="Times New Roman" panose="02020603050405020304" pitchFamily="18" charset="0"/>
                <a:ea typeface="DejaVu Sans"/>
                <a:cs typeface="Times New Roman" panose="02020603050405020304" pitchFamily="18" charset="0"/>
              </a:rPr>
              <a:t>συμ</a:t>
            </a:r>
            <a:r>
              <a:rPr lang="fr-FR" sz="2900" b="0" strike="noStrike" spc="-1" dirty="0">
                <a:solidFill>
                  <a:srgbClr val="000000"/>
                </a:solidFill>
                <a:latin typeface="Times New Roman" panose="02020603050405020304" pitchFamily="18" charset="0"/>
                <a:ea typeface="DejaVu Sans"/>
                <a:cs typeface="Times New Roman" panose="02020603050405020304" pitchFamily="18" charset="0"/>
              </a:rPr>
              <a:t>β</a:t>
            </a:r>
            <a:r>
              <a:rPr lang="fr-FR" sz="2900" b="0" strike="noStrike" spc="-1" dirty="0" err="1">
                <a:solidFill>
                  <a:srgbClr val="000000"/>
                </a:solidFill>
                <a:latin typeface="Times New Roman" panose="02020603050405020304" pitchFamily="18" charset="0"/>
                <a:ea typeface="DejaVu Sans"/>
                <a:cs typeface="Times New Roman" panose="02020603050405020304" pitchFamily="18" charset="0"/>
              </a:rPr>
              <a:t>ι</a:t>
            </a:r>
            <a:r>
              <a:rPr lang="fr-FR" sz="2900" b="0" strike="noStrike" spc="-1" dirty="0">
                <a:solidFill>
                  <a:srgbClr val="000000"/>
                </a:solidFill>
                <a:latin typeface="Times New Roman" panose="02020603050405020304" pitchFamily="18" charset="0"/>
                <a:ea typeface="DejaVu Sans"/>
                <a:cs typeface="Times New Roman" panose="02020603050405020304" pitchFamily="18" charset="0"/>
              </a:rPr>
              <a:t>βα</a:t>
            </a:r>
            <a:r>
              <a:rPr lang="fr-FR" sz="2900" b="0" strike="noStrike" spc="-1" dirty="0" err="1">
                <a:solidFill>
                  <a:srgbClr val="000000"/>
                </a:solidFill>
                <a:latin typeface="Times New Roman" panose="02020603050405020304" pitchFamily="18" charset="0"/>
                <a:ea typeface="DejaVu Sans"/>
                <a:cs typeface="Times New Roman" panose="02020603050405020304" pitchFamily="18" charset="0"/>
              </a:rPr>
              <a:t>σμός</a:t>
            </a:r>
            <a:r>
              <a:rPr lang="fr-FR" sz="2900" b="0" strike="noStrike" spc="-1" dirty="0">
                <a:solidFill>
                  <a:srgbClr val="000000"/>
                </a:solidFill>
                <a:latin typeface="Times New Roman" panose="02020603050405020304" pitchFamily="18" charset="0"/>
                <a:ea typeface="DejaVu Sans"/>
                <a:cs typeface="Times New Roman" panose="02020603050405020304" pitchFamily="18" charset="0"/>
              </a:rPr>
              <a:t> </a:t>
            </a:r>
            <a:r>
              <a:rPr lang="fr-FR" sz="2900" b="0" strike="noStrike" spc="-1" dirty="0" err="1">
                <a:solidFill>
                  <a:srgbClr val="000000"/>
                </a:solidFill>
                <a:latin typeface="Times New Roman" panose="02020603050405020304" pitchFamily="18" charset="0"/>
                <a:ea typeface="DejaVu Sans"/>
                <a:cs typeface="Times New Roman" panose="02020603050405020304" pitchFamily="18" charset="0"/>
              </a:rPr>
              <a:t>της</a:t>
            </a:r>
            <a:r>
              <a:rPr lang="fr-FR" sz="2900" b="0" strike="noStrike" spc="-1" dirty="0">
                <a:solidFill>
                  <a:srgbClr val="000000"/>
                </a:solidFill>
                <a:latin typeface="Times New Roman" panose="02020603050405020304" pitchFamily="18" charset="0"/>
                <a:ea typeface="DejaVu Sans"/>
                <a:cs typeface="Times New Roman" panose="02020603050405020304" pitchFamily="18" charset="0"/>
              </a:rPr>
              <a:t> </a:t>
            </a:r>
            <a:r>
              <a:rPr lang="fr-FR" sz="2900" b="0" strike="noStrike" spc="-1" dirty="0" err="1">
                <a:solidFill>
                  <a:srgbClr val="000000"/>
                </a:solidFill>
                <a:latin typeface="Times New Roman" panose="02020603050405020304" pitchFamily="18" charset="0"/>
                <a:ea typeface="DejaVu Sans"/>
                <a:cs typeface="Times New Roman" panose="02020603050405020304" pitchFamily="18" charset="0"/>
              </a:rPr>
              <a:t>Προεδρί</a:t>
            </a:r>
            <a:r>
              <a:rPr lang="fr-FR" sz="2900" b="0" strike="noStrike" spc="-1" dirty="0">
                <a:solidFill>
                  <a:srgbClr val="000000"/>
                </a:solidFill>
                <a:latin typeface="Times New Roman" panose="02020603050405020304" pitchFamily="18" charset="0"/>
                <a:ea typeface="DejaVu Sans"/>
                <a:cs typeface="Times New Roman" panose="02020603050405020304" pitchFamily="18" charset="0"/>
              </a:rPr>
              <a:t>α</a:t>
            </a:r>
            <a:r>
              <a:rPr lang="fr-FR" sz="2900" b="0" strike="noStrike" spc="-1" dirty="0" err="1">
                <a:solidFill>
                  <a:srgbClr val="000000"/>
                </a:solidFill>
                <a:latin typeface="Times New Roman" panose="02020603050405020304" pitchFamily="18" charset="0"/>
                <a:ea typeface="DejaVu Sans"/>
                <a:cs typeface="Times New Roman" panose="02020603050405020304" pitchFamily="18" charset="0"/>
              </a:rPr>
              <a:t>ς</a:t>
            </a:r>
            <a:r>
              <a:rPr lang="fr-FR" sz="2900" b="0" strike="noStrike" spc="-1" dirty="0">
                <a:solidFill>
                  <a:srgbClr val="000000"/>
                </a:solidFill>
                <a:latin typeface="Times New Roman" panose="02020603050405020304" pitchFamily="18" charset="0"/>
                <a:ea typeface="DejaVu Sans"/>
                <a:cs typeface="Times New Roman" panose="02020603050405020304" pitchFamily="18" charset="0"/>
              </a:rPr>
              <a:t> </a:t>
            </a:r>
            <a:r>
              <a:rPr lang="fr-FR" sz="2900" b="0" strike="noStrike" spc="-1" dirty="0" err="1">
                <a:solidFill>
                  <a:srgbClr val="000000"/>
                </a:solidFill>
                <a:latin typeface="Times New Roman" panose="02020603050405020304" pitchFamily="18" charset="0"/>
                <a:ea typeface="DejaVu Sans"/>
                <a:cs typeface="Times New Roman" panose="02020603050405020304" pitchFamily="18" charset="0"/>
              </a:rPr>
              <a:t>εκ</a:t>
            </a:r>
            <a:r>
              <a:rPr lang="fr-FR" sz="2900" b="0" strike="noStrike" spc="-1" dirty="0">
                <a:solidFill>
                  <a:srgbClr val="000000"/>
                </a:solidFill>
                <a:latin typeface="Times New Roman" panose="02020603050405020304" pitchFamily="18" charset="0"/>
                <a:ea typeface="DejaVu Sans"/>
                <a:cs typeface="Times New Roman" panose="02020603050405020304" pitchFamily="18" charset="0"/>
              </a:rPr>
              <a:t> π</a:t>
            </a:r>
            <a:r>
              <a:rPr lang="fr-FR" sz="2900" b="0" strike="noStrike" spc="-1" dirty="0" err="1">
                <a:solidFill>
                  <a:srgbClr val="000000"/>
                </a:solidFill>
                <a:latin typeface="Times New Roman" panose="02020603050405020304" pitchFamily="18" charset="0"/>
                <a:ea typeface="DejaVu Sans"/>
                <a:cs typeface="Times New Roman" panose="02020603050405020304" pitchFamily="18" charset="0"/>
              </a:rPr>
              <a:t>εριτρο</a:t>
            </a:r>
            <a:r>
              <a:rPr lang="fr-FR" sz="2900" b="0" strike="noStrike" spc="-1" dirty="0">
                <a:solidFill>
                  <a:srgbClr val="000000"/>
                </a:solidFill>
                <a:latin typeface="Times New Roman" panose="02020603050405020304" pitchFamily="18" charset="0"/>
                <a:ea typeface="DejaVu Sans"/>
                <a:cs typeface="Times New Roman" panose="02020603050405020304" pitchFamily="18" charset="0"/>
              </a:rPr>
              <a:t>π</a:t>
            </a:r>
            <a:r>
              <a:rPr lang="fr-FR" sz="2900" b="0" strike="noStrike" spc="-1" dirty="0" err="1">
                <a:solidFill>
                  <a:srgbClr val="000000"/>
                </a:solidFill>
                <a:latin typeface="Times New Roman" panose="02020603050405020304" pitchFamily="18" charset="0"/>
                <a:ea typeface="DejaVu Sans"/>
                <a:cs typeface="Times New Roman" panose="02020603050405020304" pitchFamily="18" charset="0"/>
              </a:rPr>
              <a:t>ής</a:t>
            </a:r>
            <a:r>
              <a:rPr lang="fr-FR" sz="2900" b="0" strike="noStrike" spc="-1" dirty="0">
                <a:solidFill>
                  <a:srgbClr val="000000"/>
                </a:solidFill>
                <a:latin typeface="Times New Roman" panose="02020603050405020304" pitchFamily="18" charset="0"/>
                <a:ea typeface="DejaVu Sans"/>
                <a:cs typeface="Times New Roman" panose="02020603050405020304" pitchFamily="18" charset="0"/>
              </a:rPr>
              <a:t>, </a:t>
            </a:r>
            <a:r>
              <a:rPr lang="fr-FR" sz="2900" b="0" strike="noStrike" spc="-1" dirty="0" err="1">
                <a:solidFill>
                  <a:srgbClr val="000000"/>
                </a:solidFill>
                <a:latin typeface="Times New Roman" panose="02020603050405020304" pitchFamily="18" charset="0"/>
                <a:ea typeface="DejaVu Sans"/>
                <a:cs typeface="Times New Roman" panose="02020603050405020304" pitchFamily="18" charset="0"/>
              </a:rPr>
              <a:t>άτυ</a:t>
            </a:r>
            <a:r>
              <a:rPr lang="fr-FR" sz="2900" b="0" strike="noStrike" spc="-1" dirty="0">
                <a:solidFill>
                  <a:srgbClr val="000000"/>
                </a:solidFill>
                <a:latin typeface="Times New Roman" panose="02020603050405020304" pitchFamily="18" charset="0"/>
                <a:ea typeface="DejaVu Sans"/>
                <a:cs typeface="Times New Roman" panose="02020603050405020304" pitchFamily="18" charset="0"/>
              </a:rPr>
              <a:t>π</a:t>
            </a:r>
            <a:r>
              <a:rPr lang="fr-FR" sz="2900" b="0" strike="noStrike" spc="-1" dirty="0" err="1">
                <a:solidFill>
                  <a:srgbClr val="000000"/>
                </a:solidFill>
                <a:latin typeface="Times New Roman" panose="02020603050405020304" pitchFamily="18" charset="0"/>
                <a:ea typeface="DejaVu Sans"/>
                <a:cs typeface="Times New Roman" panose="02020603050405020304" pitchFamily="18" charset="0"/>
              </a:rPr>
              <a:t>ες</a:t>
            </a:r>
            <a:r>
              <a:rPr lang="fr-FR" sz="2900" b="0" strike="noStrike" spc="-1" dirty="0">
                <a:solidFill>
                  <a:srgbClr val="000000"/>
                </a:solidFill>
                <a:latin typeface="Times New Roman" panose="02020603050405020304" pitchFamily="18" charset="0"/>
                <a:ea typeface="DejaVu Sans"/>
                <a:cs typeface="Times New Roman" panose="02020603050405020304" pitchFamily="18" charset="0"/>
              </a:rPr>
              <a:t> </a:t>
            </a:r>
            <a:r>
              <a:rPr lang="fr-FR" sz="2900" b="0" strike="noStrike" spc="-1" dirty="0" err="1">
                <a:solidFill>
                  <a:srgbClr val="000000"/>
                </a:solidFill>
                <a:latin typeface="Times New Roman" panose="02020603050405020304" pitchFamily="18" charset="0"/>
                <a:ea typeface="DejaVu Sans"/>
                <a:cs typeface="Times New Roman" panose="02020603050405020304" pitchFamily="18" charset="0"/>
              </a:rPr>
              <a:t>εξουσίες</a:t>
            </a:r>
            <a:r>
              <a:rPr lang="fr-FR" sz="2900" b="0" strike="noStrike" spc="-1" dirty="0">
                <a:solidFill>
                  <a:srgbClr val="000000"/>
                </a:solidFill>
                <a:latin typeface="Times New Roman" panose="02020603050405020304" pitchFamily="18" charset="0"/>
                <a:ea typeface="DejaVu Sans"/>
                <a:cs typeface="Times New Roman" panose="02020603050405020304" pitchFamily="18" charset="0"/>
              </a:rPr>
              <a:t> </a:t>
            </a:r>
            <a:r>
              <a:rPr lang="fr-FR" sz="2900" b="0" strike="noStrike" spc="-1" dirty="0" err="1">
                <a:solidFill>
                  <a:srgbClr val="000000"/>
                </a:solidFill>
                <a:latin typeface="Times New Roman" panose="02020603050405020304" pitchFamily="18" charset="0"/>
                <a:ea typeface="DejaVu Sans"/>
                <a:cs typeface="Times New Roman" panose="02020603050405020304" pitchFamily="18" charset="0"/>
              </a:rPr>
              <a:t>των</a:t>
            </a:r>
            <a:r>
              <a:rPr lang="fr-FR" sz="2900" b="0" strike="noStrike" spc="-1" dirty="0">
                <a:solidFill>
                  <a:srgbClr val="000000"/>
                </a:solidFill>
                <a:latin typeface="Times New Roman" panose="02020603050405020304" pitchFamily="18" charset="0"/>
                <a:ea typeface="DejaVu Sans"/>
                <a:cs typeface="Times New Roman" panose="02020603050405020304" pitchFamily="18" charset="0"/>
              </a:rPr>
              <a:t> </a:t>
            </a:r>
            <a:r>
              <a:rPr lang="fr-FR" sz="2900" b="0" strike="noStrike" spc="-1" dirty="0" err="1">
                <a:solidFill>
                  <a:srgbClr val="000000"/>
                </a:solidFill>
                <a:latin typeface="Times New Roman" panose="02020603050405020304" pitchFamily="18" charset="0"/>
                <a:ea typeface="DejaVu Sans"/>
                <a:cs typeface="Times New Roman" panose="02020603050405020304" pitchFamily="18" charset="0"/>
              </a:rPr>
              <a:t>ρυθμιστικών</a:t>
            </a:r>
            <a:r>
              <a:rPr lang="fr-FR" sz="2900" b="0" strike="noStrike" spc="-1" dirty="0">
                <a:solidFill>
                  <a:srgbClr val="000000"/>
                </a:solidFill>
                <a:latin typeface="Times New Roman" panose="02020603050405020304" pitchFamily="18" charset="0"/>
                <a:ea typeface="DejaVu Sans"/>
                <a:cs typeface="Times New Roman" panose="02020603050405020304" pitchFamily="18" charset="0"/>
              </a:rPr>
              <a:t> α</a:t>
            </a:r>
            <a:r>
              <a:rPr lang="fr-FR" sz="2900" b="0" strike="noStrike" spc="-1" dirty="0" err="1">
                <a:solidFill>
                  <a:srgbClr val="000000"/>
                </a:solidFill>
                <a:latin typeface="Times New Roman" panose="02020603050405020304" pitchFamily="18" charset="0"/>
                <a:ea typeface="DejaVu Sans"/>
                <a:cs typeface="Times New Roman" panose="02020603050405020304" pitchFamily="18" charset="0"/>
              </a:rPr>
              <a:t>ρχών</a:t>
            </a:r>
            <a:r>
              <a:rPr lang="fr-FR" sz="2900" b="0" strike="noStrike" spc="-1" dirty="0">
                <a:solidFill>
                  <a:srgbClr val="000000"/>
                </a:solidFill>
                <a:latin typeface="Times New Roman" panose="02020603050405020304" pitchFamily="18" charset="0"/>
                <a:ea typeface="DejaVu Sans"/>
                <a:cs typeface="Times New Roman" panose="02020603050405020304" pitchFamily="18" charset="0"/>
              </a:rPr>
              <a:t>. </a:t>
            </a:r>
            <a:r>
              <a:rPr lang="fr-FR" sz="2900" b="0" strike="noStrike" spc="-1" dirty="0" err="1">
                <a:solidFill>
                  <a:srgbClr val="000000"/>
                </a:solidFill>
                <a:latin typeface="Times New Roman" panose="02020603050405020304" pitchFamily="18" charset="0"/>
                <a:ea typeface="DejaVu Sans"/>
                <a:cs typeface="Times New Roman" panose="02020603050405020304" pitchFamily="18" charset="0"/>
              </a:rPr>
              <a:t>Π.χ</a:t>
            </a:r>
            <a:r>
              <a:rPr lang="fr-FR" sz="2900" b="0" strike="noStrike" spc="-1" dirty="0">
                <a:solidFill>
                  <a:srgbClr val="000000"/>
                </a:solidFill>
                <a:latin typeface="Times New Roman" panose="02020603050405020304" pitchFamily="18" charset="0"/>
                <a:ea typeface="DejaVu Sans"/>
                <a:cs typeface="Times New Roman" panose="02020603050405020304" pitchFamily="18" charset="0"/>
              </a:rPr>
              <a:t>απ</a:t>
            </a:r>
            <a:r>
              <a:rPr lang="fr-FR" sz="2900" b="0" strike="noStrike" spc="-1" dirty="0" err="1">
                <a:solidFill>
                  <a:srgbClr val="000000"/>
                </a:solidFill>
                <a:latin typeface="Times New Roman" panose="02020603050405020304" pitchFamily="18" charset="0"/>
                <a:ea typeface="DejaVu Sans"/>
                <a:cs typeface="Times New Roman" panose="02020603050405020304" pitchFamily="18" charset="0"/>
              </a:rPr>
              <a:t>οτελούν</a:t>
            </a:r>
            <a:r>
              <a:rPr lang="fr-FR" sz="2900" b="0" strike="noStrike" spc="-1" dirty="0">
                <a:solidFill>
                  <a:srgbClr val="000000"/>
                </a:solidFill>
                <a:latin typeface="Times New Roman" panose="02020603050405020304" pitchFamily="18" charset="0"/>
                <a:ea typeface="DejaVu Sans"/>
                <a:cs typeface="Times New Roman" panose="02020603050405020304" pitchFamily="18" charset="0"/>
              </a:rPr>
              <a:t> βα</a:t>
            </a:r>
            <a:r>
              <a:rPr lang="fr-FR" sz="2900" b="0" strike="noStrike" spc="-1" dirty="0" err="1">
                <a:solidFill>
                  <a:srgbClr val="000000"/>
                </a:solidFill>
                <a:latin typeface="Times New Roman" panose="02020603050405020304" pitchFamily="18" charset="0"/>
                <a:ea typeface="DejaVu Sans"/>
                <a:cs typeface="Times New Roman" panose="02020603050405020304" pitchFamily="18" charset="0"/>
              </a:rPr>
              <a:t>σικό</a:t>
            </a:r>
            <a:r>
              <a:rPr lang="fr-FR" sz="2900" b="0" strike="noStrike" spc="-1" dirty="0">
                <a:solidFill>
                  <a:srgbClr val="000000"/>
                </a:solidFill>
                <a:latin typeface="Times New Roman" panose="02020603050405020304" pitchFamily="18" charset="0"/>
                <a:ea typeface="DejaVu Sans"/>
                <a:cs typeface="Times New Roman" panose="02020603050405020304" pitchFamily="18" charset="0"/>
              </a:rPr>
              <a:t> </a:t>
            </a:r>
            <a:r>
              <a:rPr lang="fr-FR" sz="2900" b="0" strike="noStrike" spc="-1" dirty="0" err="1">
                <a:solidFill>
                  <a:srgbClr val="000000"/>
                </a:solidFill>
                <a:latin typeface="Times New Roman" panose="02020603050405020304" pitchFamily="18" charset="0"/>
                <a:ea typeface="DejaVu Sans"/>
                <a:cs typeface="Times New Roman" panose="02020603050405020304" pitchFamily="18" charset="0"/>
              </a:rPr>
              <a:t>στόχο</a:t>
            </a:r>
            <a:r>
              <a:rPr lang="fr-FR" sz="2900" b="0" strike="noStrike" spc="-1" dirty="0">
                <a:solidFill>
                  <a:srgbClr val="000000"/>
                </a:solidFill>
                <a:latin typeface="Times New Roman" panose="02020603050405020304" pitchFamily="18" charset="0"/>
                <a:ea typeface="DejaVu Sans"/>
                <a:cs typeface="Times New Roman" panose="02020603050405020304" pitchFamily="18" charset="0"/>
              </a:rPr>
              <a:t> </a:t>
            </a:r>
            <a:r>
              <a:rPr lang="fr-FR" sz="2900" b="0" strike="noStrike" spc="-1" dirty="0" err="1">
                <a:solidFill>
                  <a:srgbClr val="000000"/>
                </a:solidFill>
                <a:latin typeface="Times New Roman" panose="02020603050405020304" pitchFamily="18" charset="0"/>
                <a:ea typeface="DejaVu Sans"/>
                <a:cs typeface="Times New Roman" panose="02020603050405020304" pitchFamily="18" charset="0"/>
              </a:rPr>
              <a:t>γι</a:t>
            </a:r>
            <a:r>
              <a:rPr lang="fr-FR" sz="2900" b="0" strike="noStrike" spc="-1" dirty="0">
                <a:solidFill>
                  <a:srgbClr val="000000"/>
                </a:solidFill>
                <a:latin typeface="Times New Roman" panose="02020603050405020304" pitchFamily="18" charset="0"/>
                <a:ea typeface="DejaVu Sans"/>
                <a:cs typeface="Times New Roman" panose="02020603050405020304" pitchFamily="18" charset="0"/>
              </a:rPr>
              <a:t>α </a:t>
            </a:r>
            <a:r>
              <a:rPr lang="el-GR" sz="2900" b="0" strike="noStrike" spc="-1" dirty="0">
                <a:solidFill>
                  <a:srgbClr val="000000"/>
                </a:solidFill>
                <a:latin typeface="Times New Roman" panose="02020603050405020304" pitchFamily="18" charset="0"/>
                <a:ea typeface="DejaVu Sans"/>
                <a:cs typeface="Times New Roman" panose="02020603050405020304" pitchFamily="18" charset="0"/>
              </a:rPr>
              <a:t>τα </a:t>
            </a:r>
            <a:r>
              <a:rPr lang="fr-FR" sz="2900" b="0" strike="noStrike" spc="-1" dirty="0" err="1">
                <a:solidFill>
                  <a:srgbClr val="000000"/>
                </a:solidFill>
                <a:latin typeface="Times New Roman" panose="02020603050405020304" pitchFamily="18" charset="0"/>
                <a:ea typeface="DejaVu Sans"/>
                <a:cs typeface="Times New Roman" panose="02020603050405020304" pitchFamily="18" charset="0"/>
              </a:rPr>
              <a:t>ετ</a:t>
            </a:r>
            <a:r>
              <a:rPr lang="fr-FR" sz="2900" b="0" strike="noStrike" spc="-1" dirty="0">
                <a:solidFill>
                  <a:srgbClr val="000000"/>
                </a:solidFill>
                <a:latin typeface="Times New Roman" panose="02020603050405020304" pitchFamily="18" charset="0"/>
                <a:ea typeface="DejaVu Sans"/>
                <a:cs typeface="Times New Roman" panose="02020603050405020304" pitchFamily="18" charset="0"/>
              </a:rPr>
              <a:t>α</a:t>
            </a:r>
            <a:r>
              <a:rPr lang="fr-FR" sz="2900" b="0" strike="noStrike" spc="-1" dirty="0" err="1">
                <a:solidFill>
                  <a:srgbClr val="000000"/>
                </a:solidFill>
                <a:latin typeface="Times New Roman" panose="02020603050405020304" pitchFamily="18" charset="0"/>
                <a:ea typeface="DejaVu Sans"/>
                <a:cs typeface="Times New Roman" panose="02020603050405020304" pitchFamily="18" charset="0"/>
              </a:rPr>
              <a:t>ιρικά</a:t>
            </a:r>
            <a:r>
              <a:rPr lang="fr-FR" sz="2900" b="0" strike="noStrike" spc="-1" dirty="0">
                <a:solidFill>
                  <a:srgbClr val="000000"/>
                </a:solidFill>
                <a:latin typeface="Times New Roman" panose="02020603050405020304" pitchFamily="18" charset="0"/>
                <a:ea typeface="DejaVu Sans"/>
                <a:cs typeface="Times New Roman" panose="02020603050405020304" pitchFamily="18" charset="0"/>
              </a:rPr>
              <a:t> </a:t>
            </a:r>
            <a:r>
              <a:rPr lang="fr-FR" sz="2900" b="0" strike="noStrike" spc="-1" dirty="0" err="1">
                <a:solidFill>
                  <a:srgbClr val="000000"/>
                </a:solidFill>
                <a:latin typeface="Times New Roman" panose="02020603050405020304" pitchFamily="18" charset="0"/>
                <a:ea typeface="DejaVu Sans"/>
                <a:cs typeface="Times New Roman" panose="02020603050405020304" pitchFamily="18" charset="0"/>
              </a:rPr>
              <a:t>λόμ</a:t>
            </a:r>
            <a:r>
              <a:rPr lang="fr-FR" sz="2900" b="0" strike="noStrike" spc="-1" dirty="0">
                <a:solidFill>
                  <a:srgbClr val="000000"/>
                </a:solidFill>
                <a:latin typeface="Times New Roman" panose="02020603050405020304" pitchFamily="18" charset="0"/>
                <a:ea typeface="DejaVu Sans"/>
                <a:cs typeface="Times New Roman" panose="02020603050405020304" pitchFamily="18" charset="0"/>
              </a:rPr>
              <a:t>π</a:t>
            </a:r>
            <a:r>
              <a:rPr lang="fr-FR" sz="2900" b="0" strike="noStrike" spc="-1" dirty="0" err="1">
                <a:solidFill>
                  <a:srgbClr val="000000"/>
                </a:solidFill>
                <a:latin typeface="Times New Roman" panose="02020603050405020304" pitchFamily="18" charset="0"/>
                <a:ea typeface="DejaVu Sans"/>
                <a:cs typeface="Times New Roman" panose="02020603050405020304" pitchFamily="18" charset="0"/>
              </a:rPr>
              <a:t>ι</a:t>
            </a:r>
            <a:r>
              <a:rPr lang="fr-FR" sz="2900" b="0" strike="noStrike" spc="-1" dirty="0">
                <a:solidFill>
                  <a:srgbClr val="000000"/>
                </a:solidFill>
                <a:latin typeface="Times New Roman" panose="02020603050405020304" pitchFamily="18" charset="0"/>
                <a:ea typeface="DejaVu Sans"/>
                <a:cs typeface="Times New Roman" panose="02020603050405020304" pitchFamily="18" charset="0"/>
              </a:rPr>
              <a:t>.</a:t>
            </a:r>
            <a:endParaRPr lang="el-GR" sz="2900" b="0" strike="noStrike" spc="-1" dirty="0">
              <a:solidFill>
                <a:srgbClr val="000000"/>
              </a:solidFill>
              <a:latin typeface="Times New Roman" panose="02020603050405020304" pitchFamily="18" charset="0"/>
              <a:ea typeface="DejaVu Sans"/>
              <a:cs typeface="Times New Roman" panose="02020603050405020304" pitchFamily="18" charset="0"/>
            </a:endParaRPr>
          </a:p>
          <a:p>
            <a:pPr marL="720">
              <a:lnSpc>
                <a:spcPct val="100000"/>
              </a:lnSpc>
              <a:spcBef>
                <a:spcPts val="300"/>
              </a:spcBef>
              <a:buClr>
                <a:srgbClr val="08A1D9"/>
              </a:buClr>
            </a:pPr>
            <a:endParaRPr lang="fr-FR" sz="2900" b="0" strike="noStrike" spc="-1" dirty="0">
              <a:latin typeface="Times New Roman" panose="02020603050405020304" pitchFamily="18" charset="0"/>
              <a:cs typeface="Times New Roman" panose="02020603050405020304" pitchFamily="18" charset="0"/>
            </a:endParaRPr>
          </a:p>
          <a:p>
            <a:pPr marL="720">
              <a:lnSpc>
                <a:spcPct val="100000"/>
              </a:lnSpc>
              <a:spcBef>
                <a:spcPts val="300"/>
              </a:spcBef>
              <a:buClr>
                <a:srgbClr val="08A1D9"/>
              </a:buClr>
            </a:pPr>
            <a:r>
              <a:rPr lang="el-GR" sz="2900" b="1" spc="-1" dirty="0">
                <a:solidFill>
                  <a:srgbClr val="000000"/>
                </a:solidFill>
                <a:latin typeface="Times New Roman" panose="02020603050405020304" pitchFamily="18" charset="0"/>
                <a:ea typeface="DejaVu Sans"/>
                <a:cs typeface="Times New Roman" panose="02020603050405020304" pitchFamily="18" charset="0"/>
              </a:rPr>
              <a:t>Περίπτωση 2</a:t>
            </a:r>
            <a:r>
              <a:rPr lang="el-GR" sz="2900" b="1" strike="noStrike" spc="-1" dirty="0">
                <a:solidFill>
                  <a:srgbClr val="000000"/>
                </a:solidFill>
                <a:latin typeface="Times New Roman" panose="02020603050405020304" pitchFamily="18" charset="0"/>
                <a:ea typeface="DejaVu Sans"/>
                <a:cs typeface="Times New Roman" panose="02020603050405020304" pitchFamily="18" charset="0"/>
              </a:rPr>
              <a:t>. </a:t>
            </a:r>
            <a:r>
              <a:rPr lang="fr-FR" sz="2900" b="1" strike="noStrike" spc="-1" dirty="0" err="1">
                <a:solidFill>
                  <a:srgbClr val="000000"/>
                </a:solidFill>
                <a:latin typeface="Times New Roman" panose="02020603050405020304" pitchFamily="18" charset="0"/>
                <a:ea typeface="DejaVu Sans"/>
                <a:cs typeface="Times New Roman" panose="02020603050405020304" pitchFamily="18" charset="0"/>
              </a:rPr>
              <a:t>Ημι-τυ</a:t>
            </a:r>
            <a:r>
              <a:rPr lang="fr-FR" sz="2900" b="1" strike="noStrike" spc="-1" dirty="0">
                <a:solidFill>
                  <a:srgbClr val="000000"/>
                </a:solidFill>
                <a:latin typeface="Times New Roman" panose="02020603050405020304" pitchFamily="18" charset="0"/>
                <a:ea typeface="DejaVu Sans"/>
                <a:cs typeface="Times New Roman" panose="02020603050405020304" pitchFamily="18" charset="0"/>
              </a:rPr>
              <a:t>π</a:t>
            </a:r>
            <a:r>
              <a:rPr lang="fr-FR" sz="2900" b="1" strike="noStrike" spc="-1" dirty="0" err="1">
                <a:solidFill>
                  <a:srgbClr val="000000"/>
                </a:solidFill>
                <a:latin typeface="Times New Roman" panose="02020603050405020304" pitchFamily="18" charset="0"/>
                <a:ea typeface="DejaVu Sans"/>
                <a:cs typeface="Times New Roman" panose="02020603050405020304" pitchFamily="18" charset="0"/>
              </a:rPr>
              <a:t>ικά</a:t>
            </a:r>
            <a:r>
              <a:rPr lang="fr-FR" sz="2900" b="1" strike="noStrike" spc="-1" dirty="0">
                <a:solidFill>
                  <a:srgbClr val="000000"/>
                </a:solidFill>
                <a:latin typeface="Times New Roman" panose="02020603050405020304" pitchFamily="18" charset="0"/>
                <a:ea typeface="DejaVu Sans"/>
                <a:cs typeface="Times New Roman" panose="02020603050405020304" pitchFamily="18" charset="0"/>
              </a:rPr>
              <a:t> </a:t>
            </a:r>
            <a:r>
              <a:rPr lang="fr-FR" sz="2900" b="1" strike="noStrike" spc="-1" dirty="0" err="1">
                <a:solidFill>
                  <a:srgbClr val="000000"/>
                </a:solidFill>
                <a:latin typeface="Times New Roman" panose="02020603050405020304" pitchFamily="18" charset="0"/>
                <a:ea typeface="DejaVu Sans"/>
                <a:cs typeface="Times New Roman" panose="02020603050405020304" pitchFamily="18" charset="0"/>
              </a:rPr>
              <a:t>σώμ</a:t>
            </a:r>
            <a:r>
              <a:rPr lang="fr-FR" sz="2900" b="1" strike="noStrike" spc="-1" dirty="0">
                <a:solidFill>
                  <a:srgbClr val="000000"/>
                </a:solidFill>
                <a:latin typeface="Times New Roman" panose="02020603050405020304" pitchFamily="18" charset="0"/>
                <a:ea typeface="DejaVu Sans"/>
                <a:cs typeface="Times New Roman" panose="02020603050405020304" pitchFamily="18" charset="0"/>
              </a:rPr>
              <a:t>α</a:t>
            </a:r>
            <a:r>
              <a:rPr lang="fr-FR" sz="2900" b="1" strike="noStrike" spc="-1" dirty="0" err="1">
                <a:solidFill>
                  <a:srgbClr val="000000"/>
                </a:solidFill>
                <a:latin typeface="Times New Roman" panose="02020603050405020304" pitchFamily="18" charset="0"/>
                <a:ea typeface="DejaVu Sans"/>
                <a:cs typeface="Times New Roman" panose="02020603050405020304" pitchFamily="18" charset="0"/>
              </a:rPr>
              <a:t>τ</a:t>
            </a:r>
            <a:r>
              <a:rPr lang="fr-FR" sz="2900" b="1" strike="noStrike" spc="-1" dirty="0">
                <a:solidFill>
                  <a:srgbClr val="000000"/>
                </a:solidFill>
                <a:latin typeface="Times New Roman" panose="02020603050405020304" pitchFamily="18" charset="0"/>
                <a:ea typeface="DejaVu Sans"/>
                <a:cs typeface="Times New Roman" panose="02020603050405020304" pitchFamily="18" charset="0"/>
              </a:rPr>
              <a:t>α </a:t>
            </a:r>
            <a:r>
              <a:rPr lang="fr-FR" sz="2900" b="1" strike="noStrike" spc="-1" dirty="0" err="1">
                <a:solidFill>
                  <a:srgbClr val="000000"/>
                </a:solidFill>
                <a:latin typeface="Times New Roman" panose="02020603050405020304" pitchFamily="18" charset="0"/>
                <a:ea typeface="DejaVu Sans"/>
                <a:cs typeface="Times New Roman" panose="02020603050405020304" pitchFamily="18" charset="0"/>
              </a:rPr>
              <a:t>συντονισμού</a:t>
            </a:r>
            <a:r>
              <a:rPr lang="fr-FR" sz="2900" b="1" strike="noStrike" spc="-1" dirty="0">
                <a:solidFill>
                  <a:srgbClr val="000000"/>
                </a:solidFill>
                <a:latin typeface="Times New Roman" panose="02020603050405020304" pitchFamily="18" charset="0"/>
                <a:ea typeface="DejaVu Sans"/>
                <a:cs typeface="Times New Roman" panose="02020603050405020304" pitchFamily="18" charset="0"/>
              </a:rPr>
              <a:t> </a:t>
            </a:r>
            <a:r>
              <a:rPr lang="fr-FR" sz="2900" b="0" strike="noStrike" spc="-1" dirty="0" err="1">
                <a:solidFill>
                  <a:srgbClr val="000000"/>
                </a:solidFill>
                <a:latin typeface="Times New Roman" panose="02020603050405020304" pitchFamily="18" charset="0"/>
                <a:ea typeface="DejaVu Sans"/>
                <a:cs typeface="Times New Roman" panose="02020603050405020304" pitchFamily="18" charset="0"/>
              </a:rPr>
              <a:t>μετ</a:t>
            </a:r>
            <a:r>
              <a:rPr lang="fr-FR" sz="2900" b="0" strike="noStrike" spc="-1" dirty="0">
                <a:solidFill>
                  <a:srgbClr val="000000"/>
                </a:solidFill>
                <a:latin typeface="Times New Roman" panose="02020603050405020304" pitchFamily="18" charset="0"/>
                <a:ea typeface="DejaVu Sans"/>
                <a:cs typeface="Times New Roman" panose="02020603050405020304" pitchFamily="18" charset="0"/>
              </a:rPr>
              <a:t>α</a:t>
            </a:r>
            <a:r>
              <a:rPr lang="fr-FR" sz="2900" b="0" strike="noStrike" spc="-1" dirty="0" err="1">
                <a:solidFill>
                  <a:srgbClr val="000000"/>
                </a:solidFill>
                <a:latin typeface="Times New Roman" panose="02020603050405020304" pitchFamily="18" charset="0"/>
                <a:ea typeface="DejaVu Sans"/>
                <a:cs typeface="Times New Roman" panose="02020603050405020304" pitchFamily="18" charset="0"/>
              </a:rPr>
              <a:t>ξύ</a:t>
            </a:r>
            <a:r>
              <a:rPr lang="fr-FR" sz="2900" b="0" strike="noStrike" spc="-1" dirty="0">
                <a:solidFill>
                  <a:srgbClr val="000000"/>
                </a:solidFill>
                <a:latin typeface="Times New Roman" panose="02020603050405020304" pitchFamily="18" charset="0"/>
                <a:ea typeface="DejaVu Sans"/>
                <a:cs typeface="Times New Roman" panose="02020603050405020304" pitchFamily="18" charset="0"/>
              </a:rPr>
              <a:t> </a:t>
            </a:r>
            <a:r>
              <a:rPr lang="fr-FR" sz="2900" b="0" strike="noStrike" spc="-1" dirty="0" err="1">
                <a:solidFill>
                  <a:srgbClr val="000000"/>
                </a:solidFill>
                <a:latin typeface="Times New Roman" panose="02020603050405020304" pitchFamily="18" charset="0"/>
                <a:ea typeface="DejaVu Sans"/>
                <a:cs typeface="Times New Roman" panose="02020603050405020304" pitchFamily="18" charset="0"/>
              </a:rPr>
              <a:t>εθνικών</a:t>
            </a:r>
            <a:r>
              <a:rPr lang="fr-FR" sz="2900" b="0" strike="noStrike" spc="-1" dirty="0">
                <a:solidFill>
                  <a:srgbClr val="000000"/>
                </a:solidFill>
                <a:latin typeface="Times New Roman" panose="02020603050405020304" pitchFamily="18" charset="0"/>
                <a:ea typeface="DejaVu Sans"/>
                <a:cs typeface="Times New Roman" panose="02020603050405020304" pitchFamily="18" charset="0"/>
              </a:rPr>
              <a:t> </a:t>
            </a:r>
            <a:r>
              <a:rPr lang="fr-FR" sz="2900" b="0" strike="noStrike" spc="-1" dirty="0" err="1">
                <a:solidFill>
                  <a:srgbClr val="000000"/>
                </a:solidFill>
                <a:latin typeface="Times New Roman" panose="02020603050405020304" pitchFamily="18" charset="0"/>
                <a:ea typeface="DejaVu Sans"/>
                <a:cs typeface="Times New Roman" panose="02020603050405020304" pitchFamily="18" charset="0"/>
              </a:rPr>
              <a:t>γρ</a:t>
            </a:r>
            <a:r>
              <a:rPr lang="fr-FR" sz="2900" b="0" strike="noStrike" spc="-1" dirty="0">
                <a:solidFill>
                  <a:srgbClr val="000000"/>
                </a:solidFill>
                <a:latin typeface="Times New Roman" panose="02020603050405020304" pitchFamily="18" charset="0"/>
                <a:ea typeface="DejaVu Sans"/>
                <a:cs typeface="Times New Roman" panose="02020603050405020304" pitchFamily="18" charset="0"/>
              </a:rPr>
              <a:t>α</a:t>
            </a:r>
            <a:r>
              <a:rPr lang="fr-FR" sz="2900" b="0" strike="noStrike" spc="-1" dirty="0" err="1">
                <a:solidFill>
                  <a:srgbClr val="000000"/>
                </a:solidFill>
                <a:latin typeface="Times New Roman" panose="02020603050405020304" pitchFamily="18" charset="0"/>
                <a:ea typeface="DejaVu Sans"/>
                <a:cs typeface="Times New Roman" panose="02020603050405020304" pitchFamily="18" charset="0"/>
              </a:rPr>
              <a:t>φειοκρ</a:t>
            </a:r>
            <a:r>
              <a:rPr lang="fr-FR" sz="2900" b="0" strike="noStrike" spc="-1" dirty="0">
                <a:solidFill>
                  <a:srgbClr val="000000"/>
                </a:solidFill>
                <a:latin typeface="Times New Roman" panose="02020603050405020304" pitchFamily="18" charset="0"/>
                <a:ea typeface="DejaVu Sans"/>
                <a:cs typeface="Times New Roman" panose="02020603050405020304" pitchFamily="18" charset="0"/>
              </a:rPr>
              <a:t>α</a:t>
            </a:r>
            <a:r>
              <a:rPr lang="fr-FR" sz="2900" b="0" strike="noStrike" spc="-1" dirty="0" err="1">
                <a:solidFill>
                  <a:srgbClr val="000000"/>
                </a:solidFill>
                <a:latin typeface="Times New Roman" panose="02020603050405020304" pitchFamily="18" charset="0"/>
                <a:ea typeface="DejaVu Sans"/>
                <a:cs typeface="Times New Roman" panose="02020603050405020304" pitchFamily="18" charset="0"/>
              </a:rPr>
              <a:t>τικών</a:t>
            </a:r>
            <a:r>
              <a:rPr lang="fr-FR" sz="2900" b="0" strike="noStrike" spc="-1" dirty="0">
                <a:solidFill>
                  <a:srgbClr val="000000"/>
                </a:solidFill>
                <a:latin typeface="Times New Roman" panose="02020603050405020304" pitchFamily="18" charset="0"/>
                <a:ea typeface="DejaVu Sans"/>
                <a:cs typeface="Times New Roman" panose="02020603050405020304" pitchFamily="18" charset="0"/>
              </a:rPr>
              <a:t> </a:t>
            </a:r>
            <a:r>
              <a:rPr lang="fr-FR" sz="2900" b="0" strike="noStrike" spc="-1" dirty="0" err="1">
                <a:solidFill>
                  <a:srgbClr val="000000"/>
                </a:solidFill>
                <a:latin typeface="Times New Roman" panose="02020603050405020304" pitchFamily="18" charset="0"/>
                <a:ea typeface="DejaVu Sans"/>
                <a:cs typeface="Times New Roman" panose="02020603050405020304" pitchFamily="18" charset="0"/>
              </a:rPr>
              <a:t>μηχ</a:t>
            </a:r>
            <a:r>
              <a:rPr lang="fr-FR" sz="2900" b="0" strike="noStrike" spc="-1" dirty="0">
                <a:solidFill>
                  <a:srgbClr val="000000"/>
                </a:solidFill>
                <a:latin typeface="Times New Roman" panose="02020603050405020304" pitchFamily="18" charset="0"/>
                <a:ea typeface="DejaVu Sans"/>
                <a:cs typeface="Times New Roman" panose="02020603050405020304" pitchFamily="18" charset="0"/>
              </a:rPr>
              <a:t>α</a:t>
            </a:r>
            <a:r>
              <a:rPr lang="fr-FR" sz="2900" b="0" strike="noStrike" spc="-1" dirty="0" err="1">
                <a:solidFill>
                  <a:srgbClr val="000000"/>
                </a:solidFill>
                <a:latin typeface="Times New Roman" panose="02020603050405020304" pitchFamily="18" charset="0"/>
                <a:ea typeface="DejaVu Sans"/>
                <a:cs typeface="Times New Roman" panose="02020603050405020304" pitchFamily="18" charset="0"/>
              </a:rPr>
              <a:t>νισμών</a:t>
            </a:r>
            <a:r>
              <a:rPr lang="fr-FR" sz="2900" b="0" strike="noStrike" spc="-1" dirty="0">
                <a:solidFill>
                  <a:srgbClr val="000000"/>
                </a:solidFill>
                <a:latin typeface="Times New Roman" panose="02020603050405020304" pitchFamily="18" charset="0"/>
                <a:ea typeface="DejaVu Sans"/>
                <a:cs typeface="Times New Roman" panose="02020603050405020304" pitchFamily="18" charset="0"/>
              </a:rPr>
              <a:t> (</a:t>
            </a:r>
            <a:r>
              <a:rPr lang="fr-FR" sz="2900" b="0" strike="noStrike" spc="-1" dirty="0" err="1">
                <a:solidFill>
                  <a:srgbClr val="000000"/>
                </a:solidFill>
                <a:latin typeface="Times New Roman" panose="02020603050405020304" pitchFamily="18" charset="0"/>
                <a:ea typeface="DejaVu Sans"/>
                <a:cs typeface="Times New Roman" panose="02020603050405020304" pitchFamily="18" charset="0"/>
              </a:rPr>
              <a:t>συμ</a:t>
            </a:r>
            <a:r>
              <a:rPr lang="fr-FR" sz="2900" b="0" strike="noStrike" spc="-1" dirty="0">
                <a:solidFill>
                  <a:srgbClr val="000000"/>
                </a:solidFill>
                <a:latin typeface="Times New Roman" panose="02020603050405020304" pitchFamily="18" charset="0"/>
                <a:ea typeface="DejaVu Sans"/>
                <a:cs typeface="Times New Roman" panose="02020603050405020304" pitchFamily="18" charset="0"/>
              </a:rPr>
              <a:t>π</a:t>
            </a:r>
            <a:r>
              <a:rPr lang="fr-FR" sz="2900" b="0" strike="noStrike" spc="-1" dirty="0" err="1">
                <a:solidFill>
                  <a:srgbClr val="000000"/>
                </a:solidFill>
                <a:latin typeface="Times New Roman" panose="02020603050405020304" pitchFamily="18" charset="0"/>
                <a:ea typeface="DejaVu Sans"/>
                <a:cs typeface="Times New Roman" panose="02020603050405020304" pitchFamily="18" charset="0"/>
              </a:rPr>
              <a:t>εριλ</a:t>
            </a:r>
            <a:r>
              <a:rPr lang="fr-FR" sz="2900" b="0" strike="noStrike" spc="-1" dirty="0">
                <a:solidFill>
                  <a:srgbClr val="000000"/>
                </a:solidFill>
                <a:latin typeface="Times New Roman" panose="02020603050405020304" pitchFamily="18" charset="0"/>
                <a:ea typeface="DejaVu Sans"/>
                <a:cs typeface="Times New Roman" panose="02020603050405020304" pitchFamily="18" charset="0"/>
              </a:rPr>
              <a:t>α</a:t>
            </a:r>
            <a:r>
              <a:rPr lang="fr-FR" sz="2900" b="0" strike="noStrike" spc="-1" dirty="0" err="1">
                <a:solidFill>
                  <a:srgbClr val="000000"/>
                </a:solidFill>
                <a:latin typeface="Times New Roman" panose="02020603050405020304" pitchFamily="18" charset="0"/>
                <a:ea typeface="DejaVu Sans"/>
                <a:cs typeface="Times New Roman" panose="02020603050405020304" pitchFamily="18" charset="0"/>
              </a:rPr>
              <a:t>μ</a:t>
            </a:r>
            <a:r>
              <a:rPr lang="fr-FR" sz="2900" b="0" strike="noStrike" spc="-1" dirty="0">
                <a:solidFill>
                  <a:srgbClr val="000000"/>
                </a:solidFill>
                <a:latin typeface="Times New Roman" panose="02020603050405020304" pitchFamily="18" charset="0"/>
                <a:ea typeface="DejaVu Sans"/>
                <a:cs typeface="Times New Roman" panose="02020603050405020304" pitchFamily="18" charset="0"/>
              </a:rPr>
              <a:t>βα</a:t>
            </a:r>
            <a:r>
              <a:rPr lang="fr-FR" sz="2900" b="0" strike="noStrike" spc="-1" dirty="0" err="1">
                <a:solidFill>
                  <a:srgbClr val="000000"/>
                </a:solidFill>
                <a:latin typeface="Times New Roman" panose="02020603050405020304" pitchFamily="18" charset="0"/>
                <a:ea typeface="DejaVu Sans"/>
                <a:cs typeface="Times New Roman" panose="02020603050405020304" pitchFamily="18" charset="0"/>
              </a:rPr>
              <a:t>νομένων</a:t>
            </a:r>
            <a:r>
              <a:rPr lang="fr-FR" sz="2900" b="0" strike="noStrike" spc="-1" dirty="0">
                <a:solidFill>
                  <a:srgbClr val="000000"/>
                </a:solidFill>
                <a:latin typeface="Times New Roman" panose="02020603050405020304" pitchFamily="18" charset="0"/>
                <a:ea typeface="DejaVu Sans"/>
                <a:cs typeface="Times New Roman" panose="02020603050405020304" pitchFamily="18" charset="0"/>
              </a:rPr>
              <a:t> </a:t>
            </a:r>
            <a:r>
              <a:rPr lang="fr-FR" sz="2900" b="0" strike="noStrike" spc="-1" dirty="0" err="1">
                <a:solidFill>
                  <a:srgbClr val="000000"/>
                </a:solidFill>
                <a:latin typeface="Times New Roman" panose="02020603050405020304" pitchFamily="18" charset="0"/>
                <a:ea typeface="DejaVu Sans"/>
                <a:cs typeface="Times New Roman" panose="02020603050405020304" pitchFamily="18" charset="0"/>
              </a:rPr>
              <a:t>κ</a:t>
            </a:r>
            <a:r>
              <a:rPr lang="fr-FR" sz="2900" b="0" strike="noStrike" spc="-1" dirty="0">
                <a:solidFill>
                  <a:srgbClr val="000000"/>
                </a:solidFill>
                <a:latin typeface="Times New Roman" panose="02020603050405020304" pitchFamily="18" charset="0"/>
                <a:ea typeface="DejaVu Sans"/>
                <a:cs typeface="Times New Roman" panose="02020603050405020304" pitchFamily="18" charset="0"/>
              </a:rPr>
              <a:t>α</a:t>
            </a:r>
            <a:r>
              <a:rPr lang="fr-FR" sz="2900" b="0" strike="noStrike" spc="-1" dirty="0" err="1">
                <a:solidFill>
                  <a:srgbClr val="000000"/>
                </a:solidFill>
                <a:latin typeface="Times New Roman" panose="02020603050405020304" pitchFamily="18" charset="0"/>
                <a:ea typeface="DejaVu Sans"/>
                <a:cs typeface="Times New Roman" panose="02020603050405020304" pitchFamily="18" charset="0"/>
              </a:rPr>
              <a:t>ι</a:t>
            </a:r>
            <a:r>
              <a:rPr lang="fr-FR" sz="2900" b="0" strike="noStrike" spc="-1" dirty="0">
                <a:solidFill>
                  <a:srgbClr val="000000"/>
                </a:solidFill>
                <a:latin typeface="Times New Roman" panose="02020603050405020304" pitchFamily="18" charset="0"/>
                <a:ea typeface="DejaVu Sans"/>
                <a:cs typeface="Times New Roman" panose="02020603050405020304" pitchFamily="18" charset="0"/>
              </a:rPr>
              <a:t> </a:t>
            </a:r>
            <a:r>
              <a:rPr lang="fr-FR" sz="2900" b="0" strike="noStrike" spc="-1" dirty="0" err="1">
                <a:solidFill>
                  <a:srgbClr val="000000"/>
                </a:solidFill>
                <a:latin typeface="Times New Roman" panose="02020603050405020304" pitchFamily="18" charset="0"/>
                <a:ea typeface="DejaVu Sans"/>
                <a:cs typeface="Times New Roman" panose="02020603050405020304" pitchFamily="18" charset="0"/>
              </a:rPr>
              <a:t>των</a:t>
            </a:r>
            <a:r>
              <a:rPr lang="fr-FR" sz="2900" b="0" strike="noStrike" spc="-1" dirty="0">
                <a:solidFill>
                  <a:srgbClr val="000000"/>
                </a:solidFill>
                <a:latin typeface="Times New Roman" panose="02020603050405020304" pitchFamily="18" charset="0"/>
                <a:ea typeface="DejaVu Sans"/>
                <a:cs typeface="Times New Roman" panose="02020603050405020304" pitchFamily="18" charset="0"/>
              </a:rPr>
              <a:t> ΜΕΑ) π</a:t>
            </a:r>
            <a:r>
              <a:rPr lang="fr-FR" sz="2900" b="0" strike="noStrike" spc="-1" dirty="0" err="1">
                <a:solidFill>
                  <a:srgbClr val="000000"/>
                </a:solidFill>
                <a:latin typeface="Times New Roman" panose="02020603050405020304" pitchFamily="18" charset="0"/>
                <a:ea typeface="DejaVu Sans"/>
                <a:cs typeface="Times New Roman" panose="02020603050405020304" pitchFamily="18" charset="0"/>
              </a:rPr>
              <a:t>ρος</a:t>
            </a:r>
            <a:r>
              <a:rPr lang="fr-FR" sz="2900" b="0" strike="noStrike" spc="-1" dirty="0">
                <a:solidFill>
                  <a:srgbClr val="000000"/>
                </a:solidFill>
                <a:latin typeface="Times New Roman" panose="02020603050405020304" pitchFamily="18" charset="0"/>
                <a:ea typeface="DejaVu Sans"/>
                <a:cs typeface="Times New Roman" panose="02020603050405020304" pitchFamily="18" charset="0"/>
              </a:rPr>
              <a:t> </a:t>
            </a:r>
            <a:r>
              <a:rPr lang="fr-FR" sz="2900" b="0" strike="noStrike" spc="-1" dirty="0" err="1">
                <a:solidFill>
                  <a:srgbClr val="000000"/>
                </a:solidFill>
                <a:latin typeface="Times New Roman" panose="02020603050405020304" pitchFamily="18" charset="0"/>
                <a:ea typeface="DejaVu Sans"/>
                <a:cs typeface="Times New Roman" panose="02020603050405020304" pitchFamily="18" charset="0"/>
              </a:rPr>
              <a:t>σύγκλιση</a:t>
            </a:r>
            <a:r>
              <a:rPr lang="fr-FR" sz="2900" b="0" strike="noStrike" spc="-1" dirty="0">
                <a:solidFill>
                  <a:srgbClr val="000000"/>
                </a:solidFill>
                <a:latin typeface="Times New Roman" panose="02020603050405020304" pitchFamily="18" charset="0"/>
                <a:ea typeface="DejaVu Sans"/>
                <a:cs typeface="Times New Roman" panose="02020603050405020304" pitchFamily="18" charset="0"/>
              </a:rPr>
              <a:t> απ</a:t>
            </a:r>
            <a:r>
              <a:rPr lang="fr-FR" sz="2900" b="0" strike="noStrike" spc="-1" dirty="0" err="1">
                <a:solidFill>
                  <a:srgbClr val="000000"/>
                </a:solidFill>
                <a:latin typeface="Times New Roman" panose="02020603050405020304" pitchFamily="18" charset="0"/>
                <a:ea typeface="DejaVu Sans"/>
                <a:cs typeface="Times New Roman" panose="02020603050405020304" pitchFamily="18" charset="0"/>
              </a:rPr>
              <a:t>όψεων</a:t>
            </a:r>
            <a:r>
              <a:rPr lang="fr-FR" sz="2900" b="0" strike="noStrike" spc="-1" dirty="0">
                <a:solidFill>
                  <a:srgbClr val="000000"/>
                </a:solidFill>
                <a:latin typeface="Times New Roman" panose="02020603050405020304" pitchFamily="18" charset="0"/>
                <a:ea typeface="DejaVu Sans"/>
                <a:cs typeface="Times New Roman" panose="02020603050405020304" pitchFamily="18" charset="0"/>
              </a:rPr>
              <a:t>, π</a:t>
            </a:r>
            <a:r>
              <a:rPr lang="fr-FR" sz="2900" b="0" strike="noStrike" spc="-1" dirty="0" err="1">
                <a:solidFill>
                  <a:srgbClr val="000000"/>
                </a:solidFill>
                <a:latin typeface="Times New Roman" panose="02020603050405020304" pitchFamily="18" charset="0"/>
                <a:ea typeface="DejaVu Sans"/>
                <a:cs typeface="Times New Roman" panose="02020603050405020304" pitchFamily="18" charset="0"/>
              </a:rPr>
              <a:t>ρος</a:t>
            </a:r>
            <a:r>
              <a:rPr lang="fr-FR" sz="2900" b="0" strike="noStrike" spc="-1" dirty="0">
                <a:solidFill>
                  <a:srgbClr val="000000"/>
                </a:solidFill>
                <a:latin typeface="Times New Roman" panose="02020603050405020304" pitchFamily="18" charset="0"/>
                <a:ea typeface="DejaVu Sans"/>
                <a:cs typeface="Times New Roman" panose="02020603050405020304" pitchFamily="18" charset="0"/>
              </a:rPr>
              <a:t> </a:t>
            </a:r>
            <a:r>
              <a:rPr lang="fr-FR" sz="2900" b="0" strike="noStrike" spc="-1" dirty="0" err="1">
                <a:solidFill>
                  <a:srgbClr val="000000"/>
                </a:solidFill>
                <a:latin typeface="Times New Roman" panose="02020603050405020304" pitchFamily="18" charset="0"/>
                <a:ea typeface="DejaVu Sans"/>
                <a:cs typeface="Times New Roman" panose="02020603050405020304" pitchFamily="18" charset="0"/>
              </a:rPr>
              <a:t>εξεύρεση</a:t>
            </a:r>
            <a:r>
              <a:rPr lang="fr-FR" sz="2900" b="0" strike="noStrike" spc="-1" dirty="0">
                <a:solidFill>
                  <a:srgbClr val="000000"/>
                </a:solidFill>
                <a:latin typeface="Times New Roman" panose="02020603050405020304" pitchFamily="18" charset="0"/>
                <a:ea typeface="DejaVu Sans"/>
                <a:cs typeface="Times New Roman" panose="02020603050405020304" pitchFamily="18" charset="0"/>
              </a:rPr>
              <a:t> </a:t>
            </a:r>
            <a:r>
              <a:rPr lang="fr-FR" sz="2900" b="0" strike="noStrike" spc="-1" dirty="0" err="1">
                <a:solidFill>
                  <a:srgbClr val="000000"/>
                </a:solidFill>
                <a:latin typeface="Times New Roman" panose="02020603050405020304" pitchFamily="18" charset="0"/>
                <a:ea typeface="DejaVu Sans"/>
                <a:cs typeface="Times New Roman" panose="02020603050405020304" pitchFamily="18" charset="0"/>
              </a:rPr>
              <a:t>κοινού</a:t>
            </a:r>
            <a:r>
              <a:rPr lang="fr-FR" sz="2900" b="0" strike="noStrike" spc="-1" dirty="0">
                <a:solidFill>
                  <a:srgbClr val="000000"/>
                </a:solidFill>
                <a:latin typeface="Times New Roman" panose="02020603050405020304" pitchFamily="18" charset="0"/>
                <a:ea typeface="DejaVu Sans"/>
                <a:cs typeface="Times New Roman" panose="02020603050405020304" pitchFamily="18" charset="0"/>
              </a:rPr>
              <a:t> </a:t>
            </a:r>
            <a:r>
              <a:rPr lang="fr-FR" sz="2900" b="0" strike="noStrike" spc="-1" dirty="0" err="1">
                <a:solidFill>
                  <a:srgbClr val="000000"/>
                </a:solidFill>
                <a:latin typeface="Times New Roman" panose="02020603050405020304" pitchFamily="18" charset="0"/>
                <a:ea typeface="DejaVu Sans"/>
                <a:cs typeface="Times New Roman" panose="02020603050405020304" pitchFamily="18" charset="0"/>
              </a:rPr>
              <a:t>κώδικ</a:t>
            </a:r>
            <a:r>
              <a:rPr lang="fr-FR" sz="2900" b="0" strike="noStrike" spc="-1" dirty="0">
                <a:solidFill>
                  <a:srgbClr val="000000"/>
                </a:solidFill>
                <a:latin typeface="Times New Roman" panose="02020603050405020304" pitchFamily="18" charset="0"/>
                <a:ea typeface="DejaVu Sans"/>
                <a:cs typeface="Times New Roman" panose="02020603050405020304" pitchFamily="18" charset="0"/>
              </a:rPr>
              <a:t>α </a:t>
            </a:r>
            <a:r>
              <a:rPr lang="fr-FR" sz="2900" b="0" strike="noStrike" spc="-1" dirty="0" err="1">
                <a:solidFill>
                  <a:srgbClr val="000000"/>
                </a:solidFill>
                <a:latin typeface="Times New Roman" panose="02020603050405020304" pitchFamily="18" charset="0"/>
                <a:ea typeface="DejaVu Sans"/>
                <a:cs typeface="Times New Roman" panose="02020603050405020304" pitchFamily="18" charset="0"/>
              </a:rPr>
              <a:t>συμ</a:t>
            </a:r>
            <a:r>
              <a:rPr lang="fr-FR" sz="2900" b="0" strike="noStrike" spc="-1" dirty="0">
                <a:solidFill>
                  <a:srgbClr val="000000"/>
                </a:solidFill>
                <a:latin typeface="Times New Roman" panose="02020603050405020304" pitchFamily="18" charset="0"/>
                <a:ea typeface="DejaVu Sans"/>
                <a:cs typeface="Times New Roman" panose="02020603050405020304" pitchFamily="18" charset="0"/>
              </a:rPr>
              <a:t>π</a:t>
            </a:r>
            <a:r>
              <a:rPr lang="fr-FR" sz="2900" b="0" strike="noStrike" spc="-1" dirty="0" err="1">
                <a:solidFill>
                  <a:srgbClr val="000000"/>
                </a:solidFill>
                <a:latin typeface="Times New Roman" panose="02020603050405020304" pitchFamily="18" charset="0"/>
                <a:ea typeface="DejaVu Sans"/>
                <a:cs typeface="Times New Roman" panose="02020603050405020304" pitchFamily="18" charset="0"/>
              </a:rPr>
              <a:t>εριφοράς</a:t>
            </a:r>
            <a:r>
              <a:rPr lang="fr-FR" sz="2900" b="0" strike="noStrike" spc="-1" dirty="0">
                <a:solidFill>
                  <a:srgbClr val="000000"/>
                </a:solidFill>
                <a:latin typeface="Times New Roman" panose="02020603050405020304" pitchFamily="18" charset="0"/>
                <a:ea typeface="DejaVu Sans"/>
                <a:cs typeface="Times New Roman" panose="02020603050405020304" pitchFamily="18" charset="0"/>
              </a:rPr>
              <a:t> </a:t>
            </a:r>
            <a:r>
              <a:rPr lang="fr-FR" sz="2900" b="0" strike="noStrike" spc="-1" dirty="0" err="1">
                <a:solidFill>
                  <a:srgbClr val="000000"/>
                </a:solidFill>
                <a:latin typeface="Times New Roman" panose="02020603050405020304" pitchFamily="18" charset="0"/>
                <a:ea typeface="DejaVu Sans"/>
                <a:cs typeface="Times New Roman" panose="02020603050405020304" pitchFamily="18" charset="0"/>
              </a:rPr>
              <a:t>ή</a:t>
            </a:r>
            <a:r>
              <a:rPr lang="fr-FR" sz="2900" b="0" strike="noStrike" spc="-1" dirty="0">
                <a:solidFill>
                  <a:srgbClr val="000000"/>
                </a:solidFill>
                <a:latin typeface="Times New Roman" panose="02020603050405020304" pitchFamily="18" charset="0"/>
                <a:ea typeface="DejaVu Sans"/>
                <a:cs typeface="Times New Roman" panose="02020603050405020304" pitchFamily="18" charset="0"/>
              </a:rPr>
              <a:t>/</a:t>
            </a:r>
            <a:r>
              <a:rPr lang="fr-FR" sz="2900" b="0" strike="noStrike" spc="-1" dirty="0" err="1">
                <a:solidFill>
                  <a:srgbClr val="000000"/>
                </a:solidFill>
                <a:latin typeface="Times New Roman" panose="02020603050405020304" pitchFamily="18" charset="0"/>
                <a:ea typeface="DejaVu Sans"/>
                <a:cs typeface="Times New Roman" panose="02020603050405020304" pitchFamily="18" charset="0"/>
              </a:rPr>
              <a:t>κ</a:t>
            </a:r>
            <a:r>
              <a:rPr lang="fr-FR" sz="2900" b="0" strike="noStrike" spc="-1" dirty="0">
                <a:solidFill>
                  <a:srgbClr val="000000"/>
                </a:solidFill>
                <a:latin typeface="Times New Roman" panose="02020603050405020304" pitchFamily="18" charset="0"/>
                <a:ea typeface="DejaVu Sans"/>
                <a:cs typeface="Times New Roman" panose="02020603050405020304" pitchFamily="18" charset="0"/>
              </a:rPr>
              <a:t>α</a:t>
            </a:r>
            <a:r>
              <a:rPr lang="fr-FR" sz="2900" b="0" strike="noStrike" spc="-1" dirty="0" err="1">
                <a:solidFill>
                  <a:srgbClr val="000000"/>
                </a:solidFill>
                <a:latin typeface="Times New Roman" panose="02020603050405020304" pitchFamily="18" charset="0"/>
                <a:ea typeface="DejaVu Sans"/>
                <a:cs typeface="Times New Roman" panose="02020603050405020304" pitchFamily="18" charset="0"/>
              </a:rPr>
              <a:t>ι</a:t>
            </a:r>
            <a:r>
              <a:rPr lang="fr-FR" sz="2900" b="0" strike="noStrike" spc="-1" dirty="0">
                <a:solidFill>
                  <a:srgbClr val="000000"/>
                </a:solidFill>
                <a:latin typeface="Times New Roman" panose="02020603050405020304" pitchFamily="18" charset="0"/>
                <a:ea typeface="DejaVu Sans"/>
                <a:cs typeface="Times New Roman" panose="02020603050405020304" pitchFamily="18" charset="0"/>
              </a:rPr>
              <a:t> </a:t>
            </a:r>
            <a:r>
              <a:rPr lang="fr-FR" sz="2900" b="0" strike="noStrike" spc="-1" dirty="0" err="1">
                <a:solidFill>
                  <a:srgbClr val="000000"/>
                </a:solidFill>
                <a:latin typeface="Times New Roman" panose="02020603050405020304" pitchFamily="18" charset="0"/>
                <a:ea typeface="DejaVu Sans"/>
                <a:cs typeface="Times New Roman" panose="02020603050405020304" pitchFamily="18" charset="0"/>
              </a:rPr>
              <a:t>κοινών</a:t>
            </a:r>
            <a:r>
              <a:rPr lang="fr-FR" sz="2900" b="0" strike="noStrike" spc="-1" dirty="0">
                <a:solidFill>
                  <a:srgbClr val="000000"/>
                </a:solidFill>
                <a:latin typeface="Times New Roman" panose="02020603050405020304" pitchFamily="18" charset="0"/>
                <a:ea typeface="DejaVu Sans"/>
                <a:cs typeface="Times New Roman" panose="02020603050405020304" pitchFamily="18" charset="0"/>
              </a:rPr>
              <a:t> </a:t>
            </a:r>
            <a:r>
              <a:rPr lang="fr-FR" sz="2900" b="0" strike="noStrike" spc="-1" dirty="0" err="1">
                <a:solidFill>
                  <a:srgbClr val="000000"/>
                </a:solidFill>
                <a:latin typeface="Times New Roman" panose="02020603050405020304" pitchFamily="18" charset="0"/>
                <a:ea typeface="DejaVu Sans"/>
                <a:cs typeface="Times New Roman" panose="02020603050405020304" pitchFamily="18" charset="0"/>
              </a:rPr>
              <a:t>κ</a:t>
            </a:r>
            <a:r>
              <a:rPr lang="fr-FR" sz="2900" b="0" strike="noStrike" spc="-1" dirty="0">
                <a:solidFill>
                  <a:srgbClr val="000000"/>
                </a:solidFill>
                <a:latin typeface="Times New Roman" panose="02020603050405020304" pitchFamily="18" charset="0"/>
                <a:ea typeface="DejaVu Sans"/>
                <a:cs typeface="Times New Roman" panose="02020603050405020304" pitchFamily="18" charset="0"/>
              </a:rPr>
              <a:t>α</a:t>
            </a:r>
            <a:r>
              <a:rPr lang="fr-FR" sz="2900" b="0" strike="noStrike" spc="-1" dirty="0" err="1">
                <a:solidFill>
                  <a:srgbClr val="000000"/>
                </a:solidFill>
                <a:latin typeface="Times New Roman" panose="02020603050405020304" pitchFamily="18" charset="0"/>
                <a:ea typeface="DejaVu Sans"/>
                <a:cs typeface="Times New Roman" panose="02020603050405020304" pitchFamily="18" charset="0"/>
              </a:rPr>
              <a:t>νονιστικών</a:t>
            </a:r>
            <a:r>
              <a:rPr lang="fr-FR" sz="2900" b="0" strike="noStrike" spc="-1" dirty="0">
                <a:solidFill>
                  <a:srgbClr val="000000"/>
                </a:solidFill>
                <a:latin typeface="Times New Roman" panose="02020603050405020304" pitchFamily="18" charset="0"/>
                <a:ea typeface="DejaVu Sans"/>
                <a:cs typeface="Times New Roman" panose="02020603050405020304" pitchFamily="18" charset="0"/>
              </a:rPr>
              <a:t> π</a:t>
            </a:r>
            <a:r>
              <a:rPr lang="fr-FR" sz="2900" b="0" strike="noStrike" spc="-1" dirty="0" err="1">
                <a:solidFill>
                  <a:srgbClr val="000000"/>
                </a:solidFill>
                <a:latin typeface="Times New Roman" panose="02020603050405020304" pitchFamily="18" charset="0"/>
                <a:ea typeface="DejaVu Sans"/>
                <a:cs typeface="Times New Roman" panose="02020603050405020304" pitchFamily="18" charset="0"/>
              </a:rPr>
              <a:t>ροτύ</a:t>
            </a:r>
            <a:r>
              <a:rPr lang="fr-FR" sz="2900" b="0" strike="noStrike" spc="-1" dirty="0">
                <a:solidFill>
                  <a:srgbClr val="000000"/>
                </a:solidFill>
                <a:latin typeface="Times New Roman" panose="02020603050405020304" pitchFamily="18" charset="0"/>
                <a:ea typeface="DejaVu Sans"/>
                <a:cs typeface="Times New Roman" panose="02020603050405020304" pitchFamily="18" charset="0"/>
              </a:rPr>
              <a:t>π</a:t>
            </a:r>
            <a:r>
              <a:rPr lang="fr-FR" sz="2900" b="0" strike="noStrike" spc="-1" dirty="0" err="1">
                <a:solidFill>
                  <a:srgbClr val="000000"/>
                </a:solidFill>
                <a:latin typeface="Times New Roman" panose="02020603050405020304" pitchFamily="18" charset="0"/>
                <a:ea typeface="DejaVu Sans"/>
                <a:cs typeface="Times New Roman" panose="02020603050405020304" pitchFamily="18" charset="0"/>
              </a:rPr>
              <a:t>ων</a:t>
            </a:r>
            <a:r>
              <a:rPr lang="fr-FR" sz="2900" b="0" strike="noStrike" spc="-1" dirty="0">
                <a:solidFill>
                  <a:srgbClr val="000000"/>
                </a:solidFill>
                <a:latin typeface="Times New Roman" panose="02020603050405020304" pitchFamily="18" charset="0"/>
                <a:ea typeface="DejaVu Sans"/>
                <a:cs typeface="Times New Roman" panose="02020603050405020304" pitchFamily="18" charset="0"/>
              </a:rPr>
              <a:t>. </a:t>
            </a:r>
            <a:endParaRPr lang="el-GR" sz="2900" b="0" strike="noStrike" spc="-1" dirty="0">
              <a:solidFill>
                <a:srgbClr val="000000"/>
              </a:solidFill>
              <a:latin typeface="Times New Roman" panose="02020603050405020304" pitchFamily="18" charset="0"/>
              <a:ea typeface="DejaVu Sans"/>
              <a:cs typeface="Times New Roman" panose="02020603050405020304" pitchFamily="18" charset="0"/>
            </a:endParaRPr>
          </a:p>
          <a:p>
            <a:pPr marL="720">
              <a:lnSpc>
                <a:spcPct val="100000"/>
              </a:lnSpc>
              <a:spcBef>
                <a:spcPts val="300"/>
              </a:spcBef>
              <a:buClr>
                <a:srgbClr val="08A1D9"/>
              </a:buClr>
            </a:pPr>
            <a:endParaRPr lang="el-GR" sz="2900" spc="-1" dirty="0">
              <a:solidFill>
                <a:srgbClr val="000000"/>
              </a:solidFill>
              <a:latin typeface="Times New Roman" panose="02020603050405020304" pitchFamily="18" charset="0"/>
              <a:ea typeface="DejaVu Sans"/>
              <a:cs typeface="Times New Roman" panose="02020603050405020304" pitchFamily="18" charset="0"/>
            </a:endParaRPr>
          </a:p>
          <a:p>
            <a:pPr marL="720">
              <a:lnSpc>
                <a:spcPct val="100000"/>
              </a:lnSpc>
              <a:spcBef>
                <a:spcPts val="300"/>
              </a:spcBef>
              <a:buClr>
                <a:srgbClr val="08A1D9"/>
              </a:buClr>
            </a:pPr>
            <a:endParaRPr lang="el-GR" sz="2900" b="0" strike="noStrike" spc="-1" dirty="0">
              <a:solidFill>
                <a:srgbClr val="000000"/>
              </a:solidFill>
              <a:latin typeface="Times New Roman" panose="02020603050405020304" pitchFamily="18" charset="0"/>
              <a:ea typeface="DejaVu Sans"/>
              <a:cs typeface="Times New Roman" panose="02020603050405020304" pitchFamily="18" charset="0"/>
            </a:endParaRPr>
          </a:p>
          <a:p>
            <a:pPr marL="720">
              <a:spcBef>
                <a:spcPts val="300"/>
              </a:spcBef>
              <a:buClr>
                <a:srgbClr val="08A1D9"/>
              </a:buClr>
            </a:pPr>
            <a:r>
              <a:rPr lang="el-GR" sz="2900" b="1" spc="-1" dirty="0">
                <a:solidFill>
                  <a:srgbClr val="000000"/>
                </a:solidFill>
                <a:latin typeface="Times New Roman" panose="02020603050405020304" pitchFamily="18" charset="0"/>
                <a:ea typeface="DejaVu Sans"/>
                <a:cs typeface="Times New Roman" panose="02020603050405020304" pitchFamily="18" charset="0"/>
              </a:rPr>
              <a:t>Περίπτωση 3. </a:t>
            </a:r>
            <a:r>
              <a:rPr lang="fr-FR" sz="2900" b="1" spc="-1" dirty="0" err="1">
                <a:solidFill>
                  <a:srgbClr val="000000"/>
                </a:solidFill>
                <a:latin typeface="Times New Roman" panose="02020603050405020304" pitchFamily="18" charset="0"/>
                <a:ea typeface="DejaVu Sans"/>
                <a:cs typeface="Times New Roman" panose="02020603050405020304" pitchFamily="18" charset="0"/>
              </a:rPr>
              <a:t>Θεσμοί</a:t>
            </a:r>
            <a:r>
              <a:rPr lang="fr-FR" sz="2900" b="1" spc="-1" dirty="0">
                <a:solidFill>
                  <a:srgbClr val="000000"/>
                </a:solidFill>
                <a:latin typeface="Times New Roman" panose="02020603050405020304" pitchFamily="18" charset="0"/>
                <a:ea typeface="DejaVu Sans"/>
                <a:cs typeface="Times New Roman" panose="02020603050405020304" pitchFamily="18" charset="0"/>
              </a:rPr>
              <a:t> </a:t>
            </a:r>
            <a:r>
              <a:rPr lang="fr-FR" sz="2900" b="1" spc="-1" dirty="0" err="1">
                <a:solidFill>
                  <a:srgbClr val="000000"/>
                </a:solidFill>
                <a:latin typeface="Times New Roman" panose="02020603050405020304" pitchFamily="18" charset="0"/>
                <a:ea typeface="DejaVu Sans"/>
                <a:cs typeface="Times New Roman" panose="02020603050405020304" pitchFamily="18" charset="0"/>
              </a:rPr>
              <a:t>της</a:t>
            </a:r>
            <a:r>
              <a:rPr lang="fr-FR" sz="2900" b="1" spc="-1" dirty="0">
                <a:solidFill>
                  <a:srgbClr val="000000"/>
                </a:solidFill>
                <a:latin typeface="Times New Roman" panose="02020603050405020304" pitchFamily="18" charset="0"/>
                <a:ea typeface="DejaVu Sans"/>
                <a:cs typeface="Times New Roman" panose="02020603050405020304" pitchFamily="18" charset="0"/>
              </a:rPr>
              <a:t> ΕΕ (</a:t>
            </a:r>
            <a:r>
              <a:rPr lang="el-GR" sz="2900" b="1" spc="-1" dirty="0" err="1">
                <a:solidFill>
                  <a:srgbClr val="000000"/>
                </a:solidFill>
                <a:latin typeface="Times New Roman" panose="02020603050405020304" pitchFamily="18" charset="0"/>
                <a:ea typeface="DejaVu Sans"/>
                <a:cs typeface="Times New Roman" panose="02020603050405020304" pitchFamily="18" charset="0"/>
              </a:rPr>
              <a:t>Ευρ</a:t>
            </a:r>
            <a:r>
              <a:rPr lang="el-GR" sz="2900" b="1" spc="-1" dirty="0">
                <a:solidFill>
                  <a:srgbClr val="000000"/>
                </a:solidFill>
                <a:latin typeface="Times New Roman" panose="02020603050405020304" pitchFamily="18" charset="0"/>
                <a:ea typeface="DejaVu Sans"/>
                <a:cs typeface="Times New Roman" panose="02020603050405020304" pitchFamily="18" charset="0"/>
              </a:rPr>
              <a:t>. Επιτροπή, </a:t>
            </a:r>
            <a:r>
              <a:rPr lang="el-GR" sz="2900" b="1" spc="-1" dirty="0" err="1">
                <a:solidFill>
                  <a:srgbClr val="000000"/>
                </a:solidFill>
                <a:latin typeface="Times New Roman" panose="02020603050405020304" pitchFamily="18" charset="0"/>
                <a:ea typeface="DejaVu Sans"/>
                <a:cs typeface="Times New Roman" panose="02020603050405020304" pitchFamily="18" charset="0"/>
              </a:rPr>
              <a:t>Ευρ</a:t>
            </a:r>
            <a:r>
              <a:rPr lang="el-GR" sz="2900" b="1" spc="-1" dirty="0">
                <a:solidFill>
                  <a:srgbClr val="000000"/>
                </a:solidFill>
                <a:latin typeface="Times New Roman" panose="02020603050405020304" pitchFamily="18" charset="0"/>
                <a:ea typeface="DejaVu Sans"/>
                <a:cs typeface="Times New Roman" panose="02020603050405020304" pitchFamily="18" charset="0"/>
              </a:rPr>
              <a:t>. Κοινοβούλιο, Ρυθμιστικές Αρχές, </a:t>
            </a:r>
            <a:r>
              <a:rPr lang="fr-FR" sz="2900" b="1" spc="-1" dirty="0" err="1">
                <a:solidFill>
                  <a:srgbClr val="000000"/>
                </a:solidFill>
                <a:latin typeface="Times New Roman" panose="02020603050405020304" pitchFamily="18" charset="0"/>
                <a:ea typeface="DejaVu Sans"/>
                <a:cs typeface="Times New Roman" panose="02020603050405020304" pitchFamily="18" charset="0"/>
              </a:rPr>
              <a:t>Ευρω</a:t>
            </a:r>
            <a:r>
              <a:rPr lang="fr-FR" sz="2900" b="1" spc="-1" dirty="0">
                <a:solidFill>
                  <a:srgbClr val="000000"/>
                </a:solidFill>
                <a:latin typeface="Times New Roman" panose="02020603050405020304" pitchFamily="18" charset="0"/>
                <a:ea typeface="DejaVu Sans"/>
                <a:cs typeface="Times New Roman" panose="02020603050405020304" pitchFamily="18" charset="0"/>
              </a:rPr>
              <a:t>πα</a:t>
            </a:r>
            <a:r>
              <a:rPr lang="fr-FR" sz="2900" b="1" spc="-1" dirty="0" err="1">
                <a:solidFill>
                  <a:srgbClr val="000000"/>
                </a:solidFill>
                <a:latin typeface="Times New Roman" panose="02020603050405020304" pitchFamily="18" charset="0"/>
                <a:ea typeface="DejaVu Sans"/>
                <a:cs typeface="Times New Roman" panose="02020603050405020304" pitchFamily="18" charset="0"/>
              </a:rPr>
              <a:t>ϊκό</a:t>
            </a:r>
            <a:r>
              <a:rPr lang="fr-FR" sz="2900" b="1" spc="-1" dirty="0">
                <a:solidFill>
                  <a:srgbClr val="000000"/>
                </a:solidFill>
                <a:latin typeface="Times New Roman" panose="02020603050405020304" pitchFamily="18" charset="0"/>
                <a:ea typeface="DejaVu Sans"/>
                <a:cs typeface="Times New Roman" panose="02020603050405020304" pitchFamily="18" charset="0"/>
              </a:rPr>
              <a:t> </a:t>
            </a:r>
            <a:r>
              <a:rPr lang="fr-FR" sz="2900" b="1" spc="-1" dirty="0" err="1">
                <a:solidFill>
                  <a:srgbClr val="000000"/>
                </a:solidFill>
                <a:latin typeface="Times New Roman" panose="02020603050405020304" pitchFamily="18" charset="0"/>
                <a:ea typeface="DejaVu Sans"/>
                <a:cs typeface="Times New Roman" panose="02020603050405020304" pitchFamily="18" charset="0"/>
              </a:rPr>
              <a:t>Συμ</a:t>
            </a:r>
            <a:r>
              <a:rPr lang="fr-FR" sz="2900" b="1" spc="-1" dirty="0">
                <a:solidFill>
                  <a:srgbClr val="000000"/>
                </a:solidFill>
                <a:latin typeface="Times New Roman" panose="02020603050405020304" pitchFamily="18" charset="0"/>
                <a:ea typeface="DejaVu Sans"/>
                <a:cs typeface="Times New Roman" panose="02020603050405020304" pitchFamily="18" charset="0"/>
              </a:rPr>
              <a:t>β</a:t>
            </a:r>
            <a:r>
              <a:rPr lang="fr-FR" sz="2900" b="1" spc="-1" dirty="0" err="1">
                <a:solidFill>
                  <a:srgbClr val="000000"/>
                </a:solidFill>
                <a:latin typeface="Times New Roman" panose="02020603050405020304" pitchFamily="18" charset="0"/>
                <a:ea typeface="DejaVu Sans"/>
                <a:cs typeface="Times New Roman" panose="02020603050405020304" pitchFamily="18" charset="0"/>
              </a:rPr>
              <a:t>ού</a:t>
            </a:r>
            <a:r>
              <a:rPr lang="el-GR" sz="2900" b="1" spc="-1" dirty="0" err="1">
                <a:solidFill>
                  <a:srgbClr val="000000"/>
                </a:solidFill>
                <a:latin typeface="Times New Roman" panose="02020603050405020304" pitchFamily="18" charset="0"/>
                <a:ea typeface="DejaVu Sans"/>
                <a:cs typeface="Times New Roman" panose="02020603050405020304" pitchFamily="18" charset="0"/>
              </a:rPr>
              <a:t>λιο</a:t>
            </a:r>
            <a:r>
              <a:rPr lang="el-GR" sz="2900" b="1" spc="-1" dirty="0">
                <a:solidFill>
                  <a:srgbClr val="000000"/>
                </a:solidFill>
                <a:latin typeface="Times New Roman" panose="02020603050405020304" pitchFamily="18" charset="0"/>
                <a:ea typeface="DejaVu Sans"/>
                <a:cs typeface="Times New Roman" panose="02020603050405020304" pitchFamily="18" charset="0"/>
              </a:rPr>
              <a:t>….</a:t>
            </a:r>
            <a:r>
              <a:rPr lang="fr-FR" sz="2900" b="1" spc="-1" dirty="0">
                <a:solidFill>
                  <a:srgbClr val="000000"/>
                </a:solidFill>
                <a:latin typeface="Times New Roman" panose="02020603050405020304" pitchFamily="18" charset="0"/>
                <a:ea typeface="DejaVu Sans"/>
                <a:cs typeface="Times New Roman" panose="02020603050405020304" pitchFamily="18" charset="0"/>
              </a:rPr>
              <a:t>). </a:t>
            </a:r>
            <a:r>
              <a:rPr lang="fr-FR" sz="2900" b="1" spc="-1" dirty="0" err="1">
                <a:solidFill>
                  <a:srgbClr val="000000"/>
                </a:solidFill>
                <a:latin typeface="Times New Roman" panose="02020603050405020304" pitchFamily="18" charset="0"/>
                <a:ea typeface="DejaVu Sans"/>
                <a:cs typeface="Times New Roman" panose="02020603050405020304" pitchFamily="18" charset="0"/>
              </a:rPr>
              <a:t>Ιδι</a:t>
            </a:r>
            <a:r>
              <a:rPr lang="fr-FR" sz="2900" b="1" spc="-1" dirty="0">
                <a:solidFill>
                  <a:srgbClr val="000000"/>
                </a:solidFill>
                <a:latin typeface="Times New Roman" panose="02020603050405020304" pitchFamily="18" charset="0"/>
                <a:ea typeface="DejaVu Sans"/>
                <a:cs typeface="Times New Roman" panose="02020603050405020304" pitchFamily="18" charset="0"/>
              </a:rPr>
              <a:t>α</a:t>
            </a:r>
            <a:r>
              <a:rPr lang="fr-FR" sz="2900" b="1" spc="-1" dirty="0" err="1">
                <a:solidFill>
                  <a:srgbClr val="000000"/>
                </a:solidFill>
                <a:latin typeface="Times New Roman" panose="02020603050405020304" pitchFamily="18" charset="0"/>
                <a:ea typeface="DejaVu Sans"/>
                <a:cs typeface="Times New Roman" panose="02020603050405020304" pitchFamily="18" charset="0"/>
              </a:rPr>
              <a:t>ίτερ</a:t>
            </a:r>
            <a:r>
              <a:rPr lang="fr-FR" sz="2900" b="1" spc="-1" dirty="0">
                <a:solidFill>
                  <a:srgbClr val="000000"/>
                </a:solidFill>
                <a:latin typeface="Times New Roman" panose="02020603050405020304" pitchFamily="18" charset="0"/>
                <a:ea typeface="DejaVu Sans"/>
                <a:cs typeface="Times New Roman" panose="02020603050405020304" pitchFamily="18" charset="0"/>
              </a:rPr>
              <a:t>α </a:t>
            </a:r>
            <a:r>
              <a:rPr lang="fr-FR" sz="2900" b="1" spc="-1" dirty="0" err="1">
                <a:solidFill>
                  <a:srgbClr val="000000"/>
                </a:solidFill>
                <a:latin typeface="Times New Roman" panose="02020603050405020304" pitchFamily="18" charset="0"/>
                <a:ea typeface="DejaVu Sans"/>
                <a:cs typeface="Times New Roman" panose="02020603050405020304" pitchFamily="18" charset="0"/>
              </a:rPr>
              <a:t>οι</a:t>
            </a:r>
            <a:r>
              <a:rPr lang="fr-FR" sz="2900" b="1" spc="-1" dirty="0">
                <a:solidFill>
                  <a:srgbClr val="000000"/>
                </a:solidFill>
                <a:latin typeface="Times New Roman" panose="02020603050405020304" pitchFamily="18" charset="0"/>
                <a:ea typeface="DejaVu Sans"/>
                <a:cs typeface="Times New Roman" panose="02020603050405020304" pitchFamily="18" charset="0"/>
              </a:rPr>
              <a:t> </a:t>
            </a:r>
            <a:r>
              <a:rPr lang="fr-FR" sz="2900" b="1" spc="-1" dirty="0" err="1">
                <a:solidFill>
                  <a:srgbClr val="000000"/>
                </a:solidFill>
                <a:latin typeface="Times New Roman" panose="02020603050405020304" pitchFamily="18" charset="0"/>
                <a:ea typeface="DejaVu Sans"/>
                <a:cs typeface="Times New Roman" panose="02020603050405020304" pitchFamily="18" charset="0"/>
              </a:rPr>
              <a:t>Δομές</a:t>
            </a:r>
            <a:r>
              <a:rPr lang="fr-FR" sz="2900" b="1" spc="-1" dirty="0">
                <a:solidFill>
                  <a:srgbClr val="000000"/>
                </a:solidFill>
                <a:latin typeface="Times New Roman" panose="02020603050405020304" pitchFamily="18" charset="0"/>
                <a:ea typeface="DejaVu Sans"/>
                <a:cs typeface="Times New Roman" panose="02020603050405020304" pitchFamily="18" charset="0"/>
              </a:rPr>
              <a:t> </a:t>
            </a:r>
            <a:r>
              <a:rPr lang="fr-FR" sz="2900" b="1" spc="-1" dirty="0" err="1">
                <a:solidFill>
                  <a:srgbClr val="000000"/>
                </a:solidFill>
                <a:latin typeface="Times New Roman" panose="02020603050405020304" pitchFamily="18" charset="0"/>
                <a:ea typeface="DejaVu Sans"/>
                <a:cs typeface="Times New Roman" panose="02020603050405020304" pitchFamily="18" charset="0"/>
              </a:rPr>
              <a:t>των</a:t>
            </a:r>
            <a:r>
              <a:rPr lang="fr-FR" sz="2900" b="1" spc="-1" dirty="0">
                <a:solidFill>
                  <a:srgbClr val="000000"/>
                </a:solidFill>
                <a:latin typeface="Times New Roman" panose="02020603050405020304" pitchFamily="18" charset="0"/>
                <a:ea typeface="DejaVu Sans"/>
                <a:cs typeface="Times New Roman" panose="02020603050405020304" pitchFamily="18" charset="0"/>
              </a:rPr>
              <a:t> </a:t>
            </a:r>
            <a:r>
              <a:rPr lang="fr-FR" sz="2900" b="1" spc="-1" dirty="0" err="1">
                <a:solidFill>
                  <a:srgbClr val="000000"/>
                </a:solidFill>
                <a:latin typeface="Times New Roman" panose="02020603050405020304" pitchFamily="18" charset="0"/>
                <a:ea typeface="DejaVu Sans"/>
                <a:cs typeface="Times New Roman" panose="02020603050405020304" pitchFamily="18" charset="0"/>
              </a:rPr>
              <a:t>ε</a:t>
            </a:r>
            <a:r>
              <a:rPr lang="fr-FR" sz="2900" b="1" spc="-1" dirty="0">
                <a:solidFill>
                  <a:srgbClr val="000000"/>
                </a:solidFill>
                <a:latin typeface="Times New Roman" panose="02020603050405020304" pitchFamily="18" charset="0"/>
                <a:ea typeface="DejaVu Sans"/>
                <a:cs typeface="Times New Roman" panose="02020603050405020304" pitchFamily="18" charset="0"/>
              </a:rPr>
              <a:t>π</a:t>
            </a:r>
            <a:r>
              <a:rPr lang="fr-FR" sz="2900" b="1" spc="-1" dirty="0" err="1">
                <a:solidFill>
                  <a:srgbClr val="000000"/>
                </a:solidFill>
                <a:latin typeface="Times New Roman" panose="02020603050405020304" pitchFamily="18" charset="0"/>
                <a:ea typeface="DejaVu Sans"/>
                <a:cs typeface="Times New Roman" panose="02020603050405020304" pitchFamily="18" charset="0"/>
              </a:rPr>
              <a:t>ιτρο</a:t>
            </a:r>
            <a:r>
              <a:rPr lang="fr-FR" sz="2900" b="1" spc="-1" dirty="0">
                <a:solidFill>
                  <a:srgbClr val="000000"/>
                </a:solidFill>
                <a:latin typeface="Times New Roman" panose="02020603050405020304" pitchFamily="18" charset="0"/>
                <a:ea typeface="DejaVu Sans"/>
                <a:cs typeface="Times New Roman" panose="02020603050405020304" pitchFamily="18" charset="0"/>
              </a:rPr>
              <a:t>π</a:t>
            </a:r>
            <a:r>
              <a:rPr lang="fr-FR" sz="2900" b="1" spc="-1" dirty="0" err="1">
                <a:solidFill>
                  <a:srgbClr val="000000"/>
                </a:solidFill>
                <a:latin typeface="Times New Roman" panose="02020603050405020304" pitchFamily="18" charset="0"/>
                <a:ea typeface="DejaVu Sans"/>
                <a:cs typeface="Times New Roman" panose="02020603050405020304" pitchFamily="18" charset="0"/>
              </a:rPr>
              <a:t>ών</a:t>
            </a:r>
            <a:r>
              <a:rPr lang="fr-FR" sz="2900" b="1" spc="-1" dirty="0">
                <a:solidFill>
                  <a:srgbClr val="000000"/>
                </a:solidFill>
                <a:latin typeface="Times New Roman" panose="02020603050405020304" pitchFamily="18" charset="0"/>
                <a:ea typeface="DejaVu Sans"/>
                <a:cs typeface="Times New Roman" panose="02020603050405020304" pitchFamily="18" charset="0"/>
              </a:rPr>
              <a:t> </a:t>
            </a:r>
            <a:r>
              <a:rPr lang="fr-FR" sz="2900" b="1" spc="-1" dirty="0" err="1">
                <a:solidFill>
                  <a:srgbClr val="000000"/>
                </a:solidFill>
                <a:latin typeface="Times New Roman" panose="02020603050405020304" pitchFamily="18" charset="0"/>
                <a:ea typeface="DejaVu Sans"/>
                <a:cs typeface="Times New Roman" panose="02020603050405020304" pitchFamily="18" charset="0"/>
              </a:rPr>
              <a:t>της</a:t>
            </a:r>
            <a:r>
              <a:rPr lang="fr-FR" sz="2900" b="1" spc="-1" dirty="0">
                <a:solidFill>
                  <a:srgbClr val="000000"/>
                </a:solidFill>
                <a:latin typeface="Times New Roman" panose="02020603050405020304" pitchFamily="18" charset="0"/>
                <a:ea typeface="DejaVu Sans"/>
                <a:cs typeface="Times New Roman" panose="02020603050405020304" pitchFamily="18" charset="0"/>
              </a:rPr>
              <a:t> </a:t>
            </a:r>
            <a:r>
              <a:rPr lang="fr-FR" sz="2900" b="1" spc="-1" dirty="0" err="1">
                <a:solidFill>
                  <a:srgbClr val="000000"/>
                </a:solidFill>
                <a:latin typeface="Times New Roman" panose="02020603050405020304" pitchFamily="18" charset="0"/>
                <a:ea typeface="DejaVu Sans"/>
                <a:cs typeface="Times New Roman" panose="02020603050405020304" pitchFamily="18" charset="0"/>
              </a:rPr>
              <a:t>Ευρ</a:t>
            </a:r>
            <a:r>
              <a:rPr lang="fr-FR" sz="2900" b="1" spc="-1" dirty="0">
                <a:solidFill>
                  <a:srgbClr val="000000"/>
                </a:solidFill>
                <a:latin typeface="Times New Roman" panose="02020603050405020304" pitchFamily="18" charset="0"/>
                <a:ea typeface="DejaVu Sans"/>
                <a:cs typeface="Times New Roman" panose="02020603050405020304" pitchFamily="18" charset="0"/>
              </a:rPr>
              <a:t>. </a:t>
            </a:r>
            <a:r>
              <a:rPr lang="fr-FR" sz="2900" b="1" spc="-1" dirty="0" err="1">
                <a:solidFill>
                  <a:srgbClr val="000000"/>
                </a:solidFill>
                <a:latin typeface="Times New Roman" panose="02020603050405020304" pitchFamily="18" charset="0"/>
                <a:ea typeface="DejaVu Sans"/>
                <a:cs typeface="Times New Roman" panose="02020603050405020304" pitchFamily="18" charset="0"/>
              </a:rPr>
              <a:t>Ε</a:t>
            </a:r>
            <a:r>
              <a:rPr lang="fr-FR" sz="2900" b="1" spc="-1" dirty="0">
                <a:solidFill>
                  <a:srgbClr val="000000"/>
                </a:solidFill>
                <a:latin typeface="Times New Roman" panose="02020603050405020304" pitchFamily="18" charset="0"/>
                <a:ea typeface="DejaVu Sans"/>
                <a:cs typeface="Times New Roman" panose="02020603050405020304" pitchFamily="18" charset="0"/>
              </a:rPr>
              <a:t>π</a:t>
            </a:r>
            <a:r>
              <a:rPr lang="fr-FR" sz="2900" b="1" spc="-1" dirty="0" err="1">
                <a:solidFill>
                  <a:srgbClr val="000000"/>
                </a:solidFill>
                <a:latin typeface="Times New Roman" panose="02020603050405020304" pitchFamily="18" charset="0"/>
                <a:ea typeface="DejaVu Sans"/>
                <a:cs typeface="Times New Roman" panose="02020603050405020304" pitchFamily="18" charset="0"/>
              </a:rPr>
              <a:t>ιτρο</a:t>
            </a:r>
            <a:r>
              <a:rPr lang="fr-FR" sz="2900" b="1" spc="-1" dirty="0">
                <a:solidFill>
                  <a:srgbClr val="000000"/>
                </a:solidFill>
                <a:latin typeface="Times New Roman" panose="02020603050405020304" pitchFamily="18" charset="0"/>
                <a:ea typeface="DejaVu Sans"/>
                <a:cs typeface="Times New Roman" panose="02020603050405020304" pitchFamily="18" charset="0"/>
              </a:rPr>
              <a:t>π</a:t>
            </a:r>
            <a:r>
              <a:rPr lang="fr-FR" sz="2900" b="1" spc="-1" dirty="0" err="1">
                <a:solidFill>
                  <a:srgbClr val="000000"/>
                </a:solidFill>
                <a:latin typeface="Times New Roman" panose="02020603050405020304" pitchFamily="18" charset="0"/>
                <a:ea typeface="DejaVu Sans"/>
                <a:cs typeface="Times New Roman" panose="02020603050405020304" pitchFamily="18" charset="0"/>
              </a:rPr>
              <a:t>ής</a:t>
            </a:r>
            <a:r>
              <a:rPr lang="fr-FR" sz="2900" b="1" spc="-1" dirty="0">
                <a:solidFill>
                  <a:srgbClr val="000000"/>
                </a:solidFill>
                <a:latin typeface="Times New Roman" panose="02020603050405020304" pitchFamily="18" charset="0"/>
                <a:ea typeface="DejaVu Sans"/>
                <a:cs typeface="Times New Roman" panose="02020603050405020304" pitchFamily="18" charset="0"/>
              </a:rPr>
              <a:t> </a:t>
            </a:r>
            <a:r>
              <a:rPr lang="fr-FR" sz="2900" spc="-1" dirty="0">
                <a:solidFill>
                  <a:srgbClr val="000000"/>
                </a:solidFill>
                <a:latin typeface="Times New Roman" panose="02020603050405020304" pitchFamily="18" charset="0"/>
                <a:ea typeface="DejaVu Sans"/>
                <a:cs typeface="Times New Roman" panose="02020603050405020304" pitchFamily="18" charset="0"/>
              </a:rPr>
              <a:t>π</a:t>
            </a:r>
            <a:r>
              <a:rPr lang="fr-FR" sz="2900" spc="-1" dirty="0" err="1">
                <a:solidFill>
                  <a:srgbClr val="000000"/>
                </a:solidFill>
                <a:latin typeface="Times New Roman" panose="02020603050405020304" pitchFamily="18" charset="0"/>
                <a:ea typeface="DejaVu Sans"/>
                <a:cs typeface="Times New Roman" panose="02020603050405020304" pitchFamily="18" charset="0"/>
              </a:rPr>
              <a:t>ου</a:t>
            </a:r>
            <a:r>
              <a:rPr lang="fr-FR" sz="2900" b="1" spc="-1" dirty="0">
                <a:solidFill>
                  <a:srgbClr val="000000"/>
                </a:solidFill>
                <a:latin typeface="Times New Roman" panose="02020603050405020304" pitchFamily="18" charset="0"/>
                <a:ea typeface="DejaVu Sans"/>
                <a:cs typeface="Times New Roman" panose="02020603050405020304" pitchFamily="18" charset="0"/>
              </a:rPr>
              <a:t> </a:t>
            </a:r>
            <a:r>
              <a:rPr lang="fr-FR" sz="2900" spc="-1" dirty="0">
                <a:solidFill>
                  <a:srgbClr val="000000"/>
                </a:solidFill>
                <a:latin typeface="Times New Roman" panose="02020603050405020304" pitchFamily="18" charset="0"/>
                <a:ea typeface="DejaVu Sans"/>
                <a:cs typeface="Times New Roman" panose="02020603050405020304" pitchFamily="18" charset="0"/>
              </a:rPr>
              <a:t>πα</a:t>
            </a:r>
            <a:r>
              <a:rPr lang="fr-FR" sz="2900" spc="-1" dirty="0" err="1">
                <a:solidFill>
                  <a:srgbClr val="000000"/>
                </a:solidFill>
                <a:latin typeface="Times New Roman" panose="02020603050405020304" pitchFamily="18" charset="0"/>
                <a:ea typeface="DejaVu Sans"/>
                <a:cs typeface="Times New Roman" panose="02020603050405020304" pitchFamily="18" charset="0"/>
              </a:rPr>
              <a:t>ρέχουν</a:t>
            </a:r>
            <a:r>
              <a:rPr lang="fr-FR" sz="2900" spc="-1" dirty="0">
                <a:solidFill>
                  <a:srgbClr val="000000"/>
                </a:solidFill>
                <a:latin typeface="Times New Roman" panose="02020603050405020304" pitchFamily="18" charset="0"/>
                <a:ea typeface="DejaVu Sans"/>
                <a:cs typeface="Times New Roman" panose="02020603050405020304" pitchFamily="18" charset="0"/>
              </a:rPr>
              <a:t> </a:t>
            </a:r>
            <a:r>
              <a:rPr lang="fr-FR" sz="2900" spc="-1" dirty="0" err="1">
                <a:solidFill>
                  <a:srgbClr val="000000"/>
                </a:solidFill>
                <a:latin typeface="Times New Roman" panose="02020603050405020304" pitchFamily="18" charset="0"/>
                <a:ea typeface="DejaVu Sans"/>
                <a:cs typeface="Times New Roman" panose="02020603050405020304" pitchFamily="18" charset="0"/>
              </a:rPr>
              <a:t>στ</a:t>
            </a:r>
            <a:r>
              <a:rPr lang="fr-FR" sz="2900" spc="-1" dirty="0">
                <a:solidFill>
                  <a:srgbClr val="000000"/>
                </a:solidFill>
                <a:latin typeface="Times New Roman" panose="02020603050405020304" pitchFamily="18" charset="0"/>
                <a:ea typeface="DejaVu Sans"/>
                <a:cs typeface="Times New Roman" panose="02020603050405020304" pitchFamily="18" charset="0"/>
              </a:rPr>
              <a:t>α </a:t>
            </a:r>
            <a:r>
              <a:rPr lang="fr-FR" sz="2900" spc="-1" dirty="0" err="1">
                <a:solidFill>
                  <a:srgbClr val="000000"/>
                </a:solidFill>
                <a:latin typeface="Times New Roman" panose="02020603050405020304" pitchFamily="18" charset="0"/>
                <a:ea typeface="DejaVu Sans"/>
                <a:cs typeface="Times New Roman" panose="02020603050405020304" pitchFamily="18" charset="0"/>
              </a:rPr>
              <a:t>κράτη</a:t>
            </a:r>
            <a:r>
              <a:rPr lang="fr-FR" sz="2900" spc="-1" dirty="0">
                <a:solidFill>
                  <a:srgbClr val="000000"/>
                </a:solidFill>
                <a:latin typeface="Times New Roman" panose="02020603050405020304" pitchFamily="18" charset="0"/>
                <a:ea typeface="DejaVu Sans"/>
                <a:cs typeface="Times New Roman" panose="02020603050405020304" pitchFamily="18" charset="0"/>
              </a:rPr>
              <a:t> </a:t>
            </a:r>
            <a:r>
              <a:rPr lang="fr-FR" sz="2900" spc="-1" dirty="0" err="1">
                <a:solidFill>
                  <a:srgbClr val="000000"/>
                </a:solidFill>
                <a:latin typeface="Times New Roman" panose="02020603050405020304" pitchFamily="18" charset="0"/>
                <a:ea typeface="DejaVu Sans"/>
                <a:cs typeface="Times New Roman" panose="02020603050405020304" pitchFamily="18" charset="0"/>
              </a:rPr>
              <a:t>μέλη</a:t>
            </a:r>
            <a:r>
              <a:rPr lang="fr-FR" sz="2900" spc="-1" dirty="0">
                <a:solidFill>
                  <a:srgbClr val="000000"/>
                </a:solidFill>
                <a:latin typeface="Times New Roman" panose="02020603050405020304" pitchFamily="18" charset="0"/>
                <a:ea typeface="DejaVu Sans"/>
                <a:cs typeface="Times New Roman" panose="02020603050405020304" pitchFamily="18" charset="0"/>
              </a:rPr>
              <a:t> βα</a:t>
            </a:r>
            <a:r>
              <a:rPr lang="fr-FR" sz="2900" spc="-1" dirty="0" err="1">
                <a:solidFill>
                  <a:srgbClr val="000000"/>
                </a:solidFill>
                <a:latin typeface="Times New Roman" panose="02020603050405020304" pitchFamily="18" charset="0"/>
                <a:ea typeface="DejaVu Sans"/>
                <a:cs typeface="Times New Roman" panose="02020603050405020304" pitchFamily="18" charset="0"/>
              </a:rPr>
              <a:t>σικές</a:t>
            </a:r>
            <a:r>
              <a:rPr lang="fr-FR" sz="2900" spc="-1" dirty="0">
                <a:solidFill>
                  <a:srgbClr val="000000"/>
                </a:solidFill>
                <a:latin typeface="Times New Roman" panose="02020603050405020304" pitchFamily="18" charset="0"/>
                <a:ea typeface="DejaVu Sans"/>
                <a:cs typeface="Times New Roman" panose="02020603050405020304" pitchFamily="18" charset="0"/>
              </a:rPr>
              <a:t> </a:t>
            </a:r>
            <a:r>
              <a:rPr lang="fr-FR" sz="2900" spc="-1" dirty="0" err="1">
                <a:solidFill>
                  <a:srgbClr val="000000"/>
                </a:solidFill>
                <a:latin typeface="Times New Roman" panose="02020603050405020304" pitchFamily="18" charset="0"/>
                <a:ea typeface="DejaVu Sans"/>
                <a:cs typeface="Times New Roman" panose="02020603050405020304" pitchFamily="18" charset="0"/>
              </a:rPr>
              <a:t>θέσεις</a:t>
            </a:r>
            <a:r>
              <a:rPr lang="fr-FR" sz="2900" spc="-1" dirty="0">
                <a:solidFill>
                  <a:srgbClr val="000000"/>
                </a:solidFill>
                <a:latin typeface="Times New Roman" panose="02020603050405020304" pitchFamily="18" charset="0"/>
                <a:ea typeface="DejaVu Sans"/>
                <a:cs typeface="Times New Roman" panose="02020603050405020304" pitchFamily="18" charset="0"/>
              </a:rPr>
              <a:t> </a:t>
            </a:r>
            <a:r>
              <a:rPr lang="fr-FR" sz="2900" spc="-1" dirty="0" err="1">
                <a:solidFill>
                  <a:srgbClr val="000000"/>
                </a:solidFill>
                <a:latin typeface="Times New Roman" panose="02020603050405020304" pitchFamily="18" charset="0"/>
                <a:ea typeface="DejaVu Sans"/>
                <a:cs typeface="Times New Roman" panose="02020603050405020304" pitchFamily="18" charset="0"/>
              </a:rPr>
              <a:t>στο</a:t>
            </a:r>
            <a:r>
              <a:rPr lang="fr-FR" sz="2900" spc="-1" dirty="0">
                <a:solidFill>
                  <a:srgbClr val="000000"/>
                </a:solidFill>
                <a:latin typeface="Times New Roman" panose="02020603050405020304" pitchFamily="18" charset="0"/>
                <a:ea typeface="DejaVu Sans"/>
                <a:cs typeface="Times New Roman" panose="02020603050405020304" pitchFamily="18" charset="0"/>
              </a:rPr>
              <a:t> </a:t>
            </a:r>
            <a:r>
              <a:rPr lang="fr-FR" sz="2900" spc="-1" dirty="0" err="1">
                <a:solidFill>
                  <a:srgbClr val="000000"/>
                </a:solidFill>
                <a:latin typeface="Times New Roman" panose="02020603050405020304" pitchFamily="18" charset="0"/>
                <a:ea typeface="DejaVu Sans"/>
                <a:cs typeface="Times New Roman" panose="02020603050405020304" pitchFamily="18" charset="0"/>
              </a:rPr>
              <a:t>τρ</a:t>
            </a:r>
            <a:r>
              <a:rPr lang="fr-FR" sz="2900" spc="-1" dirty="0">
                <a:solidFill>
                  <a:srgbClr val="000000"/>
                </a:solidFill>
                <a:latin typeface="Times New Roman" panose="02020603050405020304" pitchFamily="18" charset="0"/>
                <a:ea typeface="DejaVu Sans"/>
                <a:cs typeface="Times New Roman" panose="02020603050405020304" pitchFamily="18" charset="0"/>
              </a:rPr>
              <a:t>απ</a:t>
            </a:r>
            <a:r>
              <a:rPr lang="fr-FR" sz="2900" spc="-1" dirty="0" err="1">
                <a:solidFill>
                  <a:srgbClr val="000000"/>
                </a:solidFill>
                <a:latin typeface="Times New Roman" panose="02020603050405020304" pitchFamily="18" charset="0"/>
                <a:ea typeface="DejaVu Sans"/>
                <a:cs typeface="Times New Roman" panose="02020603050405020304" pitchFamily="18" charset="0"/>
              </a:rPr>
              <a:t>έζι</a:t>
            </a:r>
            <a:r>
              <a:rPr lang="fr-FR" sz="2900" spc="-1" dirty="0">
                <a:solidFill>
                  <a:srgbClr val="000000"/>
                </a:solidFill>
                <a:latin typeface="Times New Roman" panose="02020603050405020304" pitchFamily="18" charset="0"/>
                <a:ea typeface="DejaVu Sans"/>
                <a:cs typeface="Times New Roman" panose="02020603050405020304" pitchFamily="18" charset="0"/>
              </a:rPr>
              <a:t> </a:t>
            </a:r>
            <a:r>
              <a:rPr lang="fr-FR" sz="2900" spc="-1" dirty="0" err="1">
                <a:solidFill>
                  <a:srgbClr val="000000"/>
                </a:solidFill>
                <a:latin typeface="Times New Roman" panose="02020603050405020304" pitchFamily="18" charset="0"/>
                <a:ea typeface="DejaVu Sans"/>
                <a:cs typeface="Times New Roman" panose="02020603050405020304" pitchFamily="18" charset="0"/>
              </a:rPr>
              <a:t>γι</a:t>
            </a:r>
            <a:r>
              <a:rPr lang="fr-FR" sz="2900" spc="-1" dirty="0">
                <a:solidFill>
                  <a:srgbClr val="000000"/>
                </a:solidFill>
                <a:latin typeface="Times New Roman" panose="02020603050405020304" pitchFamily="18" charset="0"/>
                <a:ea typeface="DejaVu Sans"/>
                <a:cs typeface="Times New Roman" panose="02020603050405020304" pitchFamily="18" charset="0"/>
              </a:rPr>
              <a:t>α </a:t>
            </a:r>
            <a:r>
              <a:rPr lang="fr-FR" sz="2900" spc="-1" dirty="0" err="1">
                <a:solidFill>
                  <a:srgbClr val="000000"/>
                </a:solidFill>
                <a:latin typeface="Times New Roman" panose="02020603050405020304" pitchFamily="18" charset="0"/>
                <a:ea typeface="DejaVu Sans"/>
                <a:cs typeface="Times New Roman" panose="02020603050405020304" pitchFamily="18" charset="0"/>
              </a:rPr>
              <a:t>ν</a:t>
            </a:r>
            <a:r>
              <a:rPr lang="fr-FR" sz="2900" spc="-1" dirty="0">
                <a:solidFill>
                  <a:srgbClr val="000000"/>
                </a:solidFill>
                <a:latin typeface="Times New Roman" panose="02020603050405020304" pitchFamily="18" charset="0"/>
                <a:ea typeface="DejaVu Sans"/>
                <a:cs typeface="Times New Roman" panose="02020603050405020304" pitchFamily="18" charset="0"/>
              </a:rPr>
              <a:t>α </a:t>
            </a:r>
            <a:r>
              <a:rPr lang="fr-FR" sz="2900" spc="-1" dirty="0" err="1">
                <a:solidFill>
                  <a:srgbClr val="000000"/>
                </a:solidFill>
                <a:latin typeface="Times New Roman" panose="02020603050405020304" pitchFamily="18" charset="0"/>
                <a:ea typeface="DejaVu Sans"/>
                <a:cs typeface="Times New Roman" panose="02020603050405020304" pitchFamily="18" charset="0"/>
              </a:rPr>
              <a:t>συζητήστε</a:t>
            </a:r>
            <a:r>
              <a:rPr lang="fr-FR" sz="2900" spc="-1" dirty="0">
                <a:solidFill>
                  <a:srgbClr val="000000"/>
                </a:solidFill>
                <a:latin typeface="Times New Roman" panose="02020603050405020304" pitchFamily="18" charset="0"/>
                <a:ea typeface="DejaVu Sans"/>
                <a:cs typeface="Times New Roman" panose="02020603050405020304" pitchFamily="18" charset="0"/>
              </a:rPr>
              <a:t> </a:t>
            </a:r>
            <a:r>
              <a:rPr lang="fr-FR" sz="2900" spc="-1" dirty="0" err="1">
                <a:solidFill>
                  <a:srgbClr val="000000"/>
                </a:solidFill>
                <a:latin typeface="Times New Roman" panose="02020603050405020304" pitchFamily="18" charset="0"/>
                <a:ea typeface="DejaVu Sans"/>
                <a:cs typeface="Times New Roman" panose="02020603050405020304" pitchFamily="18" charset="0"/>
              </a:rPr>
              <a:t>την</a:t>
            </a:r>
            <a:r>
              <a:rPr lang="fr-FR" sz="2900" spc="-1" dirty="0">
                <a:solidFill>
                  <a:srgbClr val="000000"/>
                </a:solidFill>
                <a:latin typeface="Times New Roman" panose="02020603050405020304" pitchFamily="18" charset="0"/>
                <a:ea typeface="DejaVu Sans"/>
                <a:cs typeface="Times New Roman" panose="02020603050405020304" pitchFamily="18" charset="0"/>
              </a:rPr>
              <a:t> </a:t>
            </a:r>
            <a:r>
              <a:rPr lang="fr-FR" sz="2900" spc="-1" dirty="0" err="1">
                <a:solidFill>
                  <a:srgbClr val="000000"/>
                </a:solidFill>
                <a:latin typeface="Times New Roman" panose="02020603050405020304" pitchFamily="18" charset="0"/>
                <a:ea typeface="DejaVu Sans"/>
                <a:cs typeface="Times New Roman" panose="02020603050405020304" pitchFamily="18" charset="0"/>
              </a:rPr>
              <a:t>τεχνική</a:t>
            </a:r>
            <a:r>
              <a:rPr lang="fr-FR" sz="2900" spc="-1" dirty="0">
                <a:solidFill>
                  <a:srgbClr val="000000"/>
                </a:solidFill>
                <a:latin typeface="Times New Roman" panose="02020603050405020304" pitchFamily="18" charset="0"/>
                <a:ea typeface="DejaVu Sans"/>
                <a:cs typeface="Times New Roman" panose="02020603050405020304" pitchFamily="18" charset="0"/>
              </a:rPr>
              <a:t> </a:t>
            </a:r>
            <a:r>
              <a:rPr lang="fr-FR" sz="2900" spc="-1" dirty="0" err="1">
                <a:solidFill>
                  <a:srgbClr val="000000"/>
                </a:solidFill>
                <a:latin typeface="Times New Roman" panose="02020603050405020304" pitchFamily="18" charset="0"/>
                <a:ea typeface="DejaVu Sans"/>
                <a:cs typeface="Times New Roman" panose="02020603050405020304" pitchFamily="18" charset="0"/>
              </a:rPr>
              <a:t>κ</a:t>
            </a:r>
            <a:r>
              <a:rPr lang="fr-FR" sz="2900" spc="-1" dirty="0">
                <a:solidFill>
                  <a:srgbClr val="000000"/>
                </a:solidFill>
                <a:latin typeface="Times New Roman" panose="02020603050405020304" pitchFamily="18" charset="0"/>
                <a:ea typeface="DejaVu Sans"/>
                <a:cs typeface="Times New Roman" panose="02020603050405020304" pitchFamily="18" charset="0"/>
              </a:rPr>
              <a:t>α</a:t>
            </a:r>
            <a:r>
              <a:rPr lang="fr-FR" sz="2900" spc="-1" dirty="0" err="1">
                <a:solidFill>
                  <a:srgbClr val="000000"/>
                </a:solidFill>
                <a:latin typeface="Times New Roman" panose="02020603050405020304" pitchFamily="18" charset="0"/>
                <a:ea typeface="DejaVu Sans"/>
                <a:cs typeface="Times New Roman" panose="02020603050405020304" pitchFamily="18" charset="0"/>
              </a:rPr>
              <a:t>ι</a:t>
            </a:r>
            <a:r>
              <a:rPr lang="fr-FR" sz="2900" spc="-1" dirty="0">
                <a:solidFill>
                  <a:srgbClr val="000000"/>
                </a:solidFill>
                <a:latin typeface="Times New Roman" panose="02020603050405020304" pitchFamily="18" charset="0"/>
                <a:ea typeface="DejaVu Sans"/>
                <a:cs typeface="Times New Roman" panose="02020603050405020304" pitchFamily="18" charset="0"/>
              </a:rPr>
              <a:t> </a:t>
            </a:r>
            <a:r>
              <a:rPr lang="fr-FR" sz="2900" spc="-1" dirty="0" err="1">
                <a:solidFill>
                  <a:srgbClr val="000000"/>
                </a:solidFill>
                <a:latin typeface="Times New Roman" panose="02020603050405020304" pitchFamily="18" charset="0"/>
                <a:ea typeface="DejaVu Sans"/>
                <a:cs typeface="Times New Roman" panose="02020603050405020304" pitchFamily="18" charset="0"/>
              </a:rPr>
              <a:t>ε</a:t>
            </a:r>
            <a:r>
              <a:rPr lang="fr-FR" sz="2900" spc="-1" dirty="0">
                <a:solidFill>
                  <a:srgbClr val="000000"/>
                </a:solidFill>
                <a:latin typeface="Times New Roman" panose="02020603050405020304" pitchFamily="18" charset="0"/>
                <a:ea typeface="DejaVu Sans"/>
                <a:cs typeface="Times New Roman" panose="02020603050405020304" pitchFamily="18" charset="0"/>
              </a:rPr>
              <a:t>π</a:t>
            </a:r>
            <a:r>
              <a:rPr lang="fr-FR" sz="2900" spc="-1" dirty="0" err="1">
                <a:solidFill>
                  <a:srgbClr val="000000"/>
                </a:solidFill>
                <a:latin typeface="Times New Roman" panose="02020603050405020304" pitchFamily="18" charset="0"/>
                <a:ea typeface="DejaVu Sans"/>
                <a:cs typeface="Times New Roman" panose="02020603050405020304" pitchFamily="18" charset="0"/>
              </a:rPr>
              <a:t>ιστημονική</a:t>
            </a:r>
            <a:r>
              <a:rPr lang="fr-FR" sz="2900" spc="-1" dirty="0">
                <a:solidFill>
                  <a:srgbClr val="000000"/>
                </a:solidFill>
                <a:latin typeface="Times New Roman" panose="02020603050405020304" pitchFamily="18" charset="0"/>
                <a:ea typeface="DejaVu Sans"/>
                <a:cs typeface="Times New Roman" panose="02020603050405020304" pitchFamily="18" charset="0"/>
              </a:rPr>
              <a:t> </a:t>
            </a:r>
            <a:r>
              <a:rPr lang="fr-FR" sz="2900" spc="-1" dirty="0" err="1">
                <a:solidFill>
                  <a:srgbClr val="000000"/>
                </a:solidFill>
                <a:latin typeface="Times New Roman" panose="02020603050405020304" pitchFamily="18" charset="0"/>
                <a:ea typeface="DejaVu Sans"/>
                <a:cs typeface="Times New Roman" panose="02020603050405020304" pitchFamily="18" charset="0"/>
              </a:rPr>
              <a:t>λε</a:t>
            </a:r>
            <a:r>
              <a:rPr lang="fr-FR" sz="2900" spc="-1" dirty="0">
                <a:solidFill>
                  <a:srgbClr val="000000"/>
                </a:solidFill>
                <a:latin typeface="Times New Roman" panose="02020603050405020304" pitchFamily="18" charset="0"/>
                <a:ea typeface="DejaVu Sans"/>
                <a:cs typeface="Times New Roman" panose="02020603050405020304" pitchFamily="18" charset="0"/>
              </a:rPr>
              <a:t>π</a:t>
            </a:r>
            <a:r>
              <a:rPr lang="fr-FR" sz="2900" spc="-1" dirty="0" err="1">
                <a:solidFill>
                  <a:srgbClr val="000000"/>
                </a:solidFill>
                <a:latin typeface="Times New Roman" panose="02020603050405020304" pitchFamily="18" charset="0"/>
                <a:ea typeface="DejaVu Sans"/>
                <a:cs typeface="Times New Roman" panose="02020603050405020304" pitchFamily="18" charset="0"/>
              </a:rPr>
              <a:t>τομέρει</a:t>
            </a:r>
            <a:r>
              <a:rPr lang="fr-FR" sz="2900" spc="-1" dirty="0">
                <a:solidFill>
                  <a:srgbClr val="000000"/>
                </a:solidFill>
                <a:latin typeface="Times New Roman" panose="02020603050405020304" pitchFamily="18" charset="0"/>
                <a:ea typeface="DejaVu Sans"/>
                <a:cs typeface="Times New Roman" panose="02020603050405020304" pitchFamily="18" charset="0"/>
              </a:rPr>
              <a:t>α </a:t>
            </a:r>
            <a:r>
              <a:rPr lang="fr-FR" sz="2900" spc="-1" dirty="0" err="1">
                <a:solidFill>
                  <a:srgbClr val="000000"/>
                </a:solidFill>
                <a:latin typeface="Times New Roman" panose="02020603050405020304" pitchFamily="18" charset="0"/>
                <a:ea typeface="DejaVu Sans"/>
                <a:cs typeface="Times New Roman" panose="02020603050405020304" pitchFamily="18" charset="0"/>
              </a:rPr>
              <a:t>των</a:t>
            </a:r>
            <a:r>
              <a:rPr lang="fr-FR" sz="2900" spc="-1" dirty="0">
                <a:solidFill>
                  <a:srgbClr val="000000"/>
                </a:solidFill>
                <a:latin typeface="Times New Roman" panose="02020603050405020304" pitchFamily="18" charset="0"/>
                <a:ea typeface="DejaVu Sans"/>
                <a:cs typeface="Times New Roman" panose="02020603050405020304" pitchFamily="18" charset="0"/>
              </a:rPr>
              <a:t> π</a:t>
            </a:r>
            <a:r>
              <a:rPr lang="fr-FR" sz="2900" spc="-1" dirty="0" err="1">
                <a:solidFill>
                  <a:srgbClr val="000000"/>
                </a:solidFill>
                <a:latin typeface="Times New Roman" panose="02020603050405020304" pitchFamily="18" charset="0"/>
                <a:ea typeface="DejaVu Sans"/>
                <a:cs typeface="Times New Roman" panose="02020603050405020304" pitchFamily="18" charset="0"/>
              </a:rPr>
              <a:t>ροτάσεων</a:t>
            </a:r>
            <a:r>
              <a:rPr lang="fr-FR" sz="2900" spc="-1" dirty="0">
                <a:solidFill>
                  <a:srgbClr val="000000"/>
                </a:solidFill>
                <a:latin typeface="Times New Roman" panose="02020603050405020304" pitchFamily="18" charset="0"/>
                <a:ea typeface="DejaVu Sans"/>
                <a:cs typeface="Times New Roman" panose="02020603050405020304" pitchFamily="18" charset="0"/>
              </a:rPr>
              <a:t> </a:t>
            </a:r>
            <a:r>
              <a:rPr lang="fr-FR" sz="2900" spc="-1" dirty="0" err="1">
                <a:solidFill>
                  <a:srgbClr val="000000"/>
                </a:solidFill>
                <a:latin typeface="Times New Roman" panose="02020603050405020304" pitchFamily="18" charset="0"/>
                <a:ea typeface="DejaVu Sans"/>
                <a:cs typeface="Times New Roman" panose="02020603050405020304" pitchFamily="18" charset="0"/>
              </a:rPr>
              <a:t>κ</a:t>
            </a:r>
            <a:r>
              <a:rPr lang="fr-FR" sz="2900" spc="-1" dirty="0">
                <a:solidFill>
                  <a:srgbClr val="000000"/>
                </a:solidFill>
                <a:latin typeface="Times New Roman" panose="02020603050405020304" pitchFamily="18" charset="0"/>
                <a:ea typeface="DejaVu Sans"/>
                <a:cs typeface="Times New Roman" panose="02020603050405020304" pitchFamily="18" charset="0"/>
              </a:rPr>
              <a:t>α</a:t>
            </a:r>
            <a:r>
              <a:rPr lang="fr-FR" sz="2900" spc="-1" dirty="0" err="1">
                <a:solidFill>
                  <a:srgbClr val="000000"/>
                </a:solidFill>
                <a:latin typeface="Times New Roman" panose="02020603050405020304" pitchFamily="18" charset="0"/>
                <a:ea typeface="DejaVu Sans"/>
                <a:cs typeface="Times New Roman" panose="02020603050405020304" pitchFamily="18" charset="0"/>
              </a:rPr>
              <a:t>ι</a:t>
            </a:r>
            <a:r>
              <a:rPr lang="fr-FR" sz="2900" spc="-1" dirty="0">
                <a:solidFill>
                  <a:srgbClr val="000000"/>
                </a:solidFill>
                <a:latin typeface="Times New Roman" panose="02020603050405020304" pitchFamily="18" charset="0"/>
                <a:ea typeface="DejaVu Sans"/>
                <a:cs typeface="Times New Roman" panose="02020603050405020304" pitchFamily="18" charset="0"/>
              </a:rPr>
              <a:t> </a:t>
            </a:r>
            <a:r>
              <a:rPr lang="fr-FR" sz="2900" spc="-1" dirty="0" err="1">
                <a:solidFill>
                  <a:srgbClr val="000000"/>
                </a:solidFill>
                <a:latin typeface="Times New Roman" panose="02020603050405020304" pitchFamily="18" charset="0"/>
                <a:ea typeface="DejaVu Sans"/>
                <a:cs typeface="Times New Roman" panose="02020603050405020304" pitchFamily="18" charset="0"/>
              </a:rPr>
              <a:t>την</a:t>
            </a:r>
            <a:r>
              <a:rPr lang="fr-FR" sz="2900" spc="-1" dirty="0">
                <a:solidFill>
                  <a:srgbClr val="000000"/>
                </a:solidFill>
                <a:latin typeface="Times New Roman" panose="02020603050405020304" pitchFamily="18" charset="0"/>
                <a:ea typeface="DejaVu Sans"/>
                <a:cs typeface="Times New Roman" panose="02020603050405020304" pitchFamily="18" charset="0"/>
              </a:rPr>
              <a:t> </a:t>
            </a:r>
            <a:r>
              <a:rPr lang="fr-FR" sz="2900" spc="-1" dirty="0" err="1">
                <a:solidFill>
                  <a:srgbClr val="000000"/>
                </a:solidFill>
                <a:latin typeface="Times New Roman" panose="02020603050405020304" pitchFamily="18" charset="0"/>
                <a:ea typeface="DejaVu Sans"/>
                <a:cs typeface="Times New Roman" panose="02020603050405020304" pitchFamily="18" charset="0"/>
              </a:rPr>
              <a:t>τελική</a:t>
            </a:r>
            <a:r>
              <a:rPr lang="fr-FR" sz="2900" spc="-1" dirty="0">
                <a:solidFill>
                  <a:srgbClr val="000000"/>
                </a:solidFill>
                <a:latin typeface="Times New Roman" panose="02020603050405020304" pitchFamily="18" charset="0"/>
                <a:ea typeface="DejaVu Sans"/>
                <a:cs typeface="Times New Roman" panose="02020603050405020304" pitchFamily="18" charset="0"/>
              </a:rPr>
              <a:t> </a:t>
            </a:r>
            <a:r>
              <a:rPr lang="fr-FR" sz="2900" spc="-1" dirty="0" err="1">
                <a:solidFill>
                  <a:srgbClr val="000000"/>
                </a:solidFill>
                <a:latin typeface="Times New Roman" panose="02020603050405020304" pitchFamily="18" charset="0"/>
                <a:ea typeface="DejaVu Sans"/>
                <a:cs typeface="Times New Roman" panose="02020603050405020304" pitchFamily="18" charset="0"/>
              </a:rPr>
              <a:t>εφ</a:t>
            </a:r>
            <a:r>
              <a:rPr lang="fr-FR" sz="2900" spc="-1" dirty="0">
                <a:solidFill>
                  <a:srgbClr val="000000"/>
                </a:solidFill>
                <a:latin typeface="Times New Roman" panose="02020603050405020304" pitchFamily="18" charset="0"/>
                <a:ea typeface="DejaVu Sans"/>
                <a:cs typeface="Times New Roman" panose="02020603050405020304" pitchFamily="18" charset="0"/>
              </a:rPr>
              <a:t>α</a:t>
            </a:r>
            <a:r>
              <a:rPr lang="fr-FR" sz="2900" spc="-1" dirty="0" err="1">
                <a:solidFill>
                  <a:srgbClr val="000000"/>
                </a:solidFill>
                <a:latin typeface="Times New Roman" panose="02020603050405020304" pitchFamily="18" charset="0"/>
                <a:ea typeface="DejaVu Sans"/>
                <a:cs typeface="Times New Roman" panose="02020603050405020304" pitchFamily="18" charset="0"/>
              </a:rPr>
              <a:t>ρμογή</a:t>
            </a:r>
            <a:r>
              <a:rPr lang="fr-FR" sz="2900" spc="-1" dirty="0">
                <a:solidFill>
                  <a:srgbClr val="000000"/>
                </a:solidFill>
                <a:latin typeface="Times New Roman" panose="02020603050405020304" pitchFamily="18" charset="0"/>
                <a:ea typeface="DejaVu Sans"/>
                <a:cs typeface="Times New Roman" panose="02020603050405020304" pitchFamily="18" charset="0"/>
              </a:rPr>
              <a:t> </a:t>
            </a:r>
            <a:r>
              <a:rPr lang="fr-FR" sz="2900" spc="-1" dirty="0" err="1">
                <a:solidFill>
                  <a:srgbClr val="000000"/>
                </a:solidFill>
                <a:latin typeface="Times New Roman" panose="02020603050405020304" pitchFamily="18" charset="0"/>
                <a:ea typeface="DejaVu Sans"/>
                <a:cs typeface="Times New Roman" panose="02020603050405020304" pitchFamily="18" charset="0"/>
              </a:rPr>
              <a:t>τους</a:t>
            </a:r>
            <a:r>
              <a:rPr lang="fr-FR" sz="2900" spc="-1" dirty="0">
                <a:solidFill>
                  <a:srgbClr val="000000"/>
                </a:solidFill>
                <a:latin typeface="Times New Roman" panose="02020603050405020304" pitchFamily="18" charset="0"/>
                <a:ea typeface="DejaVu Sans"/>
                <a:cs typeface="Times New Roman" panose="02020603050405020304" pitchFamily="18" charset="0"/>
              </a:rPr>
              <a:t> </a:t>
            </a:r>
            <a:r>
              <a:rPr lang="fr-FR" sz="2900" b="1" spc="-1" dirty="0">
                <a:solidFill>
                  <a:srgbClr val="000000"/>
                </a:solidFill>
                <a:latin typeface="Times New Roman" panose="02020603050405020304" pitchFamily="18" charset="0"/>
                <a:ea typeface="DejaVu Sans"/>
                <a:cs typeface="Times New Roman" panose="02020603050405020304" pitchFamily="18" charset="0"/>
              </a:rPr>
              <a:t>: </a:t>
            </a:r>
            <a:r>
              <a:rPr lang="el-GR" sz="2900" dirty="0">
                <a:latin typeface="Times New Roman" panose="02020603050405020304" pitchFamily="18" charset="0"/>
                <a:cs typeface="Times New Roman" panose="02020603050405020304" pitchFamily="18" charset="0"/>
              </a:rPr>
              <a:t>προπαρασκευαστική φάση διαβούλευσης με οικονομικούς και κοινωνικούς δρώντες, </a:t>
            </a:r>
            <a:r>
              <a:rPr lang="fr-FR" sz="2900" spc="-1" dirty="0" err="1">
                <a:solidFill>
                  <a:srgbClr val="000000"/>
                </a:solidFill>
                <a:latin typeface="Times New Roman" panose="02020603050405020304" pitchFamily="18" charset="0"/>
                <a:ea typeface="DejaVu Sans"/>
                <a:cs typeface="Times New Roman" panose="02020603050405020304" pitchFamily="18" charset="0"/>
              </a:rPr>
              <a:t>ομάδες</a:t>
            </a:r>
            <a:r>
              <a:rPr lang="fr-FR" sz="2900" spc="-1" dirty="0">
                <a:solidFill>
                  <a:srgbClr val="000000"/>
                </a:solidFill>
                <a:latin typeface="Times New Roman" panose="02020603050405020304" pitchFamily="18" charset="0"/>
                <a:ea typeface="DejaVu Sans"/>
                <a:cs typeface="Times New Roman" panose="02020603050405020304" pitchFamily="18" charset="0"/>
              </a:rPr>
              <a:t> </a:t>
            </a:r>
            <a:r>
              <a:rPr lang="fr-FR" sz="2900" spc="-1" dirty="0" err="1">
                <a:solidFill>
                  <a:srgbClr val="000000"/>
                </a:solidFill>
                <a:latin typeface="Times New Roman" panose="02020603050405020304" pitchFamily="18" charset="0"/>
                <a:ea typeface="DejaVu Sans"/>
                <a:cs typeface="Times New Roman" panose="02020603050405020304" pitchFamily="18" charset="0"/>
              </a:rPr>
              <a:t>εμ</a:t>
            </a:r>
            <a:r>
              <a:rPr lang="fr-FR" sz="2900" spc="-1" dirty="0">
                <a:solidFill>
                  <a:srgbClr val="000000"/>
                </a:solidFill>
                <a:latin typeface="Times New Roman" panose="02020603050405020304" pitchFamily="18" charset="0"/>
                <a:ea typeface="DejaVu Sans"/>
                <a:cs typeface="Times New Roman" panose="02020603050405020304" pitchFamily="18" charset="0"/>
              </a:rPr>
              <a:t>π</a:t>
            </a:r>
            <a:r>
              <a:rPr lang="fr-FR" sz="2900" spc="-1" dirty="0" err="1">
                <a:solidFill>
                  <a:srgbClr val="000000"/>
                </a:solidFill>
                <a:latin typeface="Times New Roman" panose="02020603050405020304" pitchFamily="18" charset="0"/>
                <a:ea typeface="DejaVu Sans"/>
                <a:cs typeface="Times New Roman" panose="02020603050405020304" pitchFamily="18" charset="0"/>
              </a:rPr>
              <a:t>ειρογνωμόνων</a:t>
            </a:r>
            <a:r>
              <a:rPr lang="fr-FR" sz="2900" spc="-1" dirty="0">
                <a:solidFill>
                  <a:srgbClr val="000000"/>
                </a:solidFill>
                <a:latin typeface="Times New Roman" panose="02020603050405020304" pitchFamily="18" charset="0"/>
                <a:ea typeface="DejaVu Sans"/>
                <a:cs typeface="Times New Roman" panose="02020603050405020304" pitchFamily="18" charset="0"/>
              </a:rPr>
              <a:t> </a:t>
            </a:r>
            <a:r>
              <a:rPr lang="fr-FR" sz="2900" spc="-1" dirty="0" err="1">
                <a:solidFill>
                  <a:srgbClr val="000000"/>
                </a:solidFill>
                <a:latin typeface="Times New Roman" panose="02020603050405020304" pitchFamily="18" charset="0"/>
                <a:ea typeface="DejaVu Sans"/>
                <a:cs typeface="Times New Roman" panose="02020603050405020304" pitchFamily="18" charset="0"/>
              </a:rPr>
              <a:t>της</a:t>
            </a:r>
            <a:r>
              <a:rPr lang="fr-FR" sz="2900" spc="-1" dirty="0">
                <a:solidFill>
                  <a:srgbClr val="000000"/>
                </a:solidFill>
                <a:latin typeface="Times New Roman" panose="02020603050405020304" pitchFamily="18" charset="0"/>
                <a:ea typeface="DejaVu Sans"/>
                <a:cs typeface="Times New Roman" panose="02020603050405020304" pitchFamily="18" charset="0"/>
              </a:rPr>
              <a:t> </a:t>
            </a:r>
            <a:r>
              <a:rPr lang="fr-FR" sz="2900" spc="-1" dirty="0" err="1">
                <a:solidFill>
                  <a:srgbClr val="000000"/>
                </a:solidFill>
                <a:latin typeface="Times New Roman" panose="02020603050405020304" pitchFamily="18" charset="0"/>
                <a:ea typeface="DejaVu Sans"/>
                <a:cs typeface="Times New Roman" panose="02020603050405020304" pitchFamily="18" charset="0"/>
              </a:rPr>
              <a:t>Ε</a:t>
            </a:r>
            <a:r>
              <a:rPr lang="fr-FR" sz="2900" spc="-1" dirty="0">
                <a:solidFill>
                  <a:srgbClr val="000000"/>
                </a:solidFill>
                <a:latin typeface="Times New Roman" panose="02020603050405020304" pitchFamily="18" charset="0"/>
                <a:ea typeface="DejaVu Sans"/>
                <a:cs typeface="Times New Roman" panose="02020603050405020304" pitchFamily="18" charset="0"/>
              </a:rPr>
              <a:t>π</a:t>
            </a:r>
            <a:r>
              <a:rPr lang="fr-FR" sz="2900" spc="-1" dirty="0" err="1">
                <a:solidFill>
                  <a:srgbClr val="000000"/>
                </a:solidFill>
                <a:latin typeface="Times New Roman" panose="02020603050405020304" pitchFamily="18" charset="0"/>
                <a:ea typeface="DejaVu Sans"/>
                <a:cs typeface="Times New Roman" panose="02020603050405020304" pitchFamily="18" charset="0"/>
              </a:rPr>
              <a:t>ιτρο</a:t>
            </a:r>
            <a:r>
              <a:rPr lang="fr-FR" sz="2900" spc="-1" dirty="0">
                <a:solidFill>
                  <a:srgbClr val="000000"/>
                </a:solidFill>
                <a:latin typeface="Times New Roman" panose="02020603050405020304" pitchFamily="18" charset="0"/>
                <a:ea typeface="DejaVu Sans"/>
                <a:cs typeface="Times New Roman" panose="02020603050405020304" pitchFamily="18" charset="0"/>
              </a:rPr>
              <a:t>π</a:t>
            </a:r>
            <a:r>
              <a:rPr lang="fr-FR" sz="2900" spc="-1" dirty="0" err="1">
                <a:solidFill>
                  <a:srgbClr val="000000"/>
                </a:solidFill>
                <a:latin typeface="Times New Roman" panose="02020603050405020304" pitchFamily="18" charset="0"/>
                <a:ea typeface="DejaVu Sans"/>
                <a:cs typeface="Times New Roman" panose="02020603050405020304" pitchFamily="18" charset="0"/>
              </a:rPr>
              <a:t>ής</a:t>
            </a:r>
            <a:r>
              <a:rPr lang="fr-FR" sz="2900" spc="-1" dirty="0">
                <a:solidFill>
                  <a:srgbClr val="000000"/>
                </a:solidFill>
                <a:latin typeface="Times New Roman" panose="02020603050405020304" pitchFamily="18" charset="0"/>
                <a:ea typeface="DejaVu Sans"/>
                <a:cs typeface="Times New Roman" panose="02020603050405020304" pitchFamily="18" charset="0"/>
              </a:rPr>
              <a:t> (</a:t>
            </a:r>
            <a:r>
              <a:rPr lang="fr-FR" sz="2900" spc="-1" dirty="0" err="1">
                <a:solidFill>
                  <a:srgbClr val="000000"/>
                </a:solidFill>
                <a:latin typeface="Times New Roman" panose="02020603050405020304" pitchFamily="18" charset="0"/>
                <a:ea typeface="DejaVu Sans"/>
                <a:cs typeface="Times New Roman" panose="02020603050405020304" pitchFamily="18" charset="0"/>
              </a:rPr>
              <a:t>Commission’s</a:t>
            </a:r>
            <a:r>
              <a:rPr lang="fr-FR" sz="2900" spc="-1" dirty="0">
                <a:solidFill>
                  <a:srgbClr val="000000"/>
                </a:solidFill>
                <a:latin typeface="Times New Roman" panose="02020603050405020304" pitchFamily="18" charset="0"/>
                <a:ea typeface="DejaVu Sans"/>
                <a:cs typeface="Times New Roman" panose="02020603050405020304" pitchFamily="18" charset="0"/>
              </a:rPr>
              <a:t> expert groups), </a:t>
            </a:r>
            <a:r>
              <a:rPr lang="fr-FR" sz="2900" spc="-1" dirty="0" err="1">
                <a:solidFill>
                  <a:srgbClr val="000000"/>
                </a:solidFill>
                <a:latin typeface="Times New Roman" panose="02020603050405020304" pitchFamily="18" charset="0"/>
                <a:ea typeface="DejaVu Sans"/>
                <a:cs typeface="Times New Roman" panose="02020603050405020304" pitchFamily="18" charset="0"/>
              </a:rPr>
              <a:t>συμ</a:t>
            </a:r>
            <a:r>
              <a:rPr lang="fr-FR" sz="2900" spc="-1" dirty="0">
                <a:solidFill>
                  <a:srgbClr val="000000"/>
                </a:solidFill>
                <a:latin typeface="Times New Roman" panose="02020603050405020304" pitchFamily="18" charset="0"/>
                <a:ea typeface="DejaVu Sans"/>
                <a:cs typeface="Times New Roman" panose="02020603050405020304" pitchFamily="18" charset="0"/>
              </a:rPr>
              <a:t>β</a:t>
            </a:r>
            <a:r>
              <a:rPr lang="fr-FR" sz="2900" spc="-1" dirty="0" err="1">
                <a:solidFill>
                  <a:srgbClr val="000000"/>
                </a:solidFill>
                <a:latin typeface="Times New Roman" panose="02020603050405020304" pitchFamily="18" charset="0"/>
                <a:ea typeface="DejaVu Sans"/>
                <a:cs typeface="Times New Roman" panose="02020603050405020304" pitchFamily="18" charset="0"/>
              </a:rPr>
              <a:t>ουλευτικές</a:t>
            </a:r>
            <a:r>
              <a:rPr lang="fr-FR" sz="2900" spc="-1" dirty="0">
                <a:solidFill>
                  <a:srgbClr val="000000"/>
                </a:solidFill>
                <a:latin typeface="Times New Roman" panose="02020603050405020304" pitchFamily="18" charset="0"/>
                <a:ea typeface="DejaVu Sans"/>
                <a:cs typeface="Times New Roman" panose="02020603050405020304" pitchFamily="18" charset="0"/>
              </a:rPr>
              <a:t> </a:t>
            </a:r>
            <a:r>
              <a:rPr lang="fr-FR" sz="2900" spc="-1" dirty="0" err="1">
                <a:solidFill>
                  <a:srgbClr val="000000"/>
                </a:solidFill>
                <a:latin typeface="Times New Roman" panose="02020603050405020304" pitchFamily="18" charset="0"/>
                <a:ea typeface="DejaVu Sans"/>
                <a:cs typeface="Times New Roman" panose="02020603050405020304" pitchFamily="18" charset="0"/>
              </a:rPr>
              <a:t>ε</a:t>
            </a:r>
            <a:r>
              <a:rPr lang="fr-FR" sz="2900" spc="-1" dirty="0">
                <a:solidFill>
                  <a:srgbClr val="000000"/>
                </a:solidFill>
                <a:latin typeface="Times New Roman" panose="02020603050405020304" pitchFamily="18" charset="0"/>
                <a:ea typeface="DejaVu Sans"/>
                <a:cs typeface="Times New Roman" panose="02020603050405020304" pitchFamily="18" charset="0"/>
              </a:rPr>
              <a:t>π</a:t>
            </a:r>
            <a:r>
              <a:rPr lang="fr-FR" sz="2900" spc="-1" dirty="0" err="1">
                <a:solidFill>
                  <a:srgbClr val="000000"/>
                </a:solidFill>
                <a:latin typeface="Times New Roman" panose="02020603050405020304" pitchFamily="18" charset="0"/>
                <a:ea typeface="DejaVu Sans"/>
                <a:cs typeface="Times New Roman" panose="02020603050405020304" pitchFamily="18" charset="0"/>
              </a:rPr>
              <a:t>ιτρο</a:t>
            </a:r>
            <a:r>
              <a:rPr lang="fr-FR" sz="2900" spc="-1" dirty="0">
                <a:solidFill>
                  <a:srgbClr val="000000"/>
                </a:solidFill>
                <a:latin typeface="Times New Roman" panose="02020603050405020304" pitchFamily="18" charset="0"/>
                <a:ea typeface="DejaVu Sans"/>
                <a:cs typeface="Times New Roman" panose="02020603050405020304" pitchFamily="18" charset="0"/>
              </a:rPr>
              <a:t>π</a:t>
            </a:r>
            <a:r>
              <a:rPr lang="fr-FR" sz="2900" spc="-1" dirty="0" err="1">
                <a:solidFill>
                  <a:srgbClr val="000000"/>
                </a:solidFill>
                <a:latin typeface="Times New Roman" panose="02020603050405020304" pitchFamily="18" charset="0"/>
                <a:ea typeface="DejaVu Sans"/>
                <a:cs typeface="Times New Roman" panose="02020603050405020304" pitchFamily="18" charset="0"/>
              </a:rPr>
              <a:t>ές</a:t>
            </a:r>
            <a:r>
              <a:rPr lang="fr-FR" sz="2900" spc="-1" dirty="0">
                <a:solidFill>
                  <a:srgbClr val="000000"/>
                </a:solidFill>
                <a:latin typeface="Times New Roman" panose="02020603050405020304" pitchFamily="18" charset="0"/>
                <a:ea typeface="DejaVu Sans"/>
                <a:cs typeface="Times New Roman" panose="02020603050405020304" pitchFamily="18" charset="0"/>
              </a:rPr>
              <a:t> </a:t>
            </a:r>
            <a:r>
              <a:rPr lang="fr-FR" sz="2900" spc="-1" dirty="0" err="1">
                <a:solidFill>
                  <a:srgbClr val="000000"/>
                </a:solidFill>
                <a:latin typeface="Times New Roman" panose="02020603050405020304" pitchFamily="18" charset="0"/>
                <a:ea typeface="DejaVu Sans"/>
                <a:cs typeface="Times New Roman" panose="02020603050405020304" pitchFamily="18" charset="0"/>
              </a:rPr>
              <a:t>των</a:t>
            </a:r>
            <a:r>
              <a:rPr lang="fr-FR" sz="2900" spc="-1" dirty="0">
                <a:solidFill>
                  <a:srgbClr val="000000"/>
                </a:solidFill>
                <a:latin typeface="Times New Roman" panose="02020603050405020304" pitchFamily="18" charset="0"/>
                <a:ea typeface="DejaVu Sans"/>
                <a:cs typeface="Times New Roman" panose="02020603050405020304" pitchFamily="18" charset="0"/>
              </a:rPr>
              <a:t> </a:t>
            </a:r>
            <a:r>
              <a:rPr lang="fr-FR" sz="2900" spc="-1" dirty="0" err="1">
                <a:solidFill>
                  <a:srgbClr val="000000"/>
                </a:solidFill>
                <a:latin typeface="Times New Roman" panose="02020603050405020304" pitchFamily="18" charset="0"/>
                <a:ea typeface="DejaVu Sans"/>
                <a:cs typeface="Times New Roman" panose="02020603050405020304" pitchFamily="18" charset="0"/>
              </a:rPr>
              <a:t>οργ</a:t>
            </a:r>
            <a:r>
              <a:rPr lang="fr-FR" sz="2900" spc="-1" dirty="0">
                <a:solidFill>
                  <a:srgbClr val="000000"/>
                </a:solidFill>
                <a:latin typeface="Times New Roman" panose="02020603050405020304" pitchFamily="18" charset="0"/>
                <a:ea typeface="DejaVu Sans"/>
                <a:cs typeface="Times New Roman" panose="02020603050405020304" pitchFamily="18" charset="0"/>
              </a:rPr>
              <a:t>α</a:t>
            </a:r>
            <a:r>
              <a:rPr lang="fr-FR" sz="2900" spc="-1" dirty="0" err="1">
                <a:solidFill>
                  <a:srgbClr val="000000"/>
                </a:solidFill>
                <a:latin typeface="Times New Roman" panose="02020603050405020304" pitchFamily="18" charset="0"/>
                <a:ea typeface="DejaVu Sans"/>
                <a:cs typeface="Times New Roman" panose="02020603050405020304" pitchFamily="18" charset="0"/>
              </a:rPr>
              <a:t>νισμών</a:t>
            </a:r>
            <a:r>
              <a:rPr lang="fr-FR" sz="2900" spc="-1" dirty="0">
                <a:solidFill>
                  <a:srgbClr val="000000"/>
                </a:solidFill>
                <a:latin typeface="Times New Roman" panose="02020603050405020304" pitchFamily="18" charset="0"/>
                <a:ea typeface="DejaVu Sans"/>
                <a:cs typeface="Times New Roman" panose="02020603050405020304" pitchFamily="18" charset="0"/>
              </a:rPr>
              <a:t> </a:t>
            </a:r>
            <a:r>
              <a:rPr lang="fr-FR" sz="2900" spc="-1" dirty="0" err="1">
                <a:solidFill>
                  <a:srgbClr val="000000"/>
                </a:solidFill>
                <a:latin typeface="Times New Roman" panose="02020603050405020304" pitchFamily="18" charset="0"/>
                <a:ea typeface="DejaVu Sans"/>
                <a:cs typeface="Times New Roman" panose="02020603050405020304" pitchFamily="18" charset="0"/>
              </a:rPr>
              <a:t>της</a:t>
            </a:r>
            <a:r>
              <a:rPr lang="fr-FR" sz="2900" spc="-1" dirty="0">
                <a:solidFill>
                  <a:srgbClr val="000000"/>
                </a:solidFill>
                <a:latin typeface="Times New Roman" panose="02020603050405020304" pitchFamily="18" charset="0"/>
                <a:ea typeface="DejaVu Sans"/>
                <a:cs typeface="Times New Roman" panose="02020603050405020304" pitchFamily="18" charset="0"/>
              </a:rPr>
              <a:t> ΕΕ (EU </a:t>
            </a:r>
            <a:r>
              <a:rPr lang="fr-FR" sz="2900" spc="-1" dirty="0" err="1">
                <a:solidFill>
                  <a:srgbClr val="000000"/>
                </a:solidFill>
                <a:latin typeface="Times New Roman" panose="02020603050405020304" pitchFamily="18" charset="0"/>
                <a:ea typeface="DejaVu Sans"/>
                <a:cs typeface="Times New Roman" panose="02020603050405020304" pitchFamily="18" charset="0"/>
              </a:rPr>
              <a:t>agencies</a:t>
            </a:r>
            <a:r>
              <a:rPr lang="fr-FR" sz="2900" spc="-1" dirty="0">
                <a:solidFill>
                  <a:srgbClr val="000000"/>
                </a:solidFill>
                <a:latin typeface="Times New Roman" panose="02020603050405020304" pitchFamily="18" charset="0"/>
                <a:ea typeface="DejaVu Sans"/>
                <a:cs typeface="Times New Roman" panose="02020603050405020304" pitchFamily="18" charset="0"/>
              </a:rPr>
              <a:t>’ </a:t>
            </a:r>
            <a:r>
              <a:rPr lang="fr-FR" sz="2900" spc="-1" dirty="0" err="1">
                <a:solidFill>
                  <a:srgbClr val="000000"/>
                </a:solidFill>
                <a:latin typeface="Times New Roman" panose="02020603050405020304" pitchFamily="18" charset="0"/>
                <a:ea typeface="DejaVu Sans"/>
                <a:cs typeface="Times New Roman" panose="02020603050405020304" pitchFamily="18" charset="0"/>
              </a:rPr>
              <a:t>advisory</a:t>
            </a:r>
            <a:r>
              <a:rPr lang="fr-FR" sz="2900" spc="-1" dirty="0">
                <a:solidFill>
                  <a:srgbClr val="000000"/>
                </a:solidFill>
                <a:latin typeface="Times New Roman" panose="02020603050405020304" pitchFamily="18" charset="0"/>
                <a:ea typeface="DejaVu Sans"/>
                <a:cs typeface="Times New Roman" panose="02020603050405020304" pitchFamily="18" charset="0"/>
              </a:rPr>
              <a:t> </a:t>
            </a:r>
            <a:r>
              <a:rPr lang="fr-FR" sz="2900" spc="-1" dirty="0" err="1">
                <a:solidFill>
                  <a:srgbClr val="000000"/>
                </a:solidFill>
                <a:latin typeface="Times New Roman" panose="02020603050405020304" pitchFamily="18" charset="0"/>
                <a:ea typeface="DejaVu Sans"/>
                <a:cs typeface="Times New Roman" panose="02020603050405020304" pitchFamily="18" charset="0"/>
              </a:rPr>
              <a:t>committees</a:t>
            </a:r>
            <a:r>
              <a:rPr lang="fr-FR" sz="2900" spc="-1" dirty="0">
                <a:solidFill>
                  <a:srgbClr val="000000"/>
                </a:solidFill>
                <a:latin typeface="Times New Roman" panose="02020603050405020304" pitchFamily="18" charset="0"/>
                <a:ea typeface="DejaVu Sans"/>
                <a:cs typeface="Times New Roman" panose="02020603050405020304" pitchFamily="18" charset="0"/>
              </a:rPr>
              <a:t>), </a:t>
            </a:r>
            <a:r>
              <a:rPr lang="fr-FR" sz="2900" spc="-1" dirty="0" err="1">
                <a:solidFill>
                  <a:srgbClr val="000000"/>
                </a:solidFill>
                <a:latin typeface="Times New Roman" panose="02020603050405020304" pitchFamily="18" charset="0"/>
                <a:ea typeface="DejaVu Sans"/>
                <a:cs typeface="Times New Roman" panose="02020603050405020304" pitchFamily="18" charset="0"/>
              </a:rPr>
              <a:t>ε</a:t>
            </a:r>
            <a:r>
              <a:rPr lang="fr-FR" sz="2900" spc="-1" dirty="0">
                <a:solidFill>
                  <a:srgbClr val="000000"/>
                </a:solidFill>
                <a:latin typeface="Times New Roman" panose="02020603050405020304" pitchFamily="18" charset="0"/>
                <a:ea typeface="DejaVu Sans"/>
                <a:cs typeface="Times New Roman" panose="02020603050405020304" pitchFamily="18" charset="0"/>
              </a:rPr>
              <a:t>π</a:t>
            </a:r>
            <a:r>
              <a:rPr lang="fr-FR" sz="2900" spc="-1" dirty="0" err="1">
                <a:solidFill>
                  <a:srgbClr val="000000"/>
                </a:solidFill>
                <a:latin typeface="Times New Roman" panose="02020603050405020304" pitchFamily="18" charset="0"/>
                <a:ea typeface="DejaVu Sans"/>
                <a:cs typeface="Times New Roman" panose="02020603050405020304" pitchFamily="18" charset="0"/>
              </a:rPr>
              <a:t>ιτρο</a:t>
            </a:r>
            <a:r>
              <a:rPr lang="fr-FR" sz="2900" spc="-1" dirty="0">
                <a:solidFill>
                  <a:srgbClr val="000000"/>
                </a:solidFill>
                <a:latin typeface="Times New Roman" panose="02020603050405020304" pitchFamily="18" charset="0"/>
                <a:ea typeface="DejaVu Sans"/>
                <a:cs typeface="Times New Roman" panose="02020603050405020304" pitchFamily="18" charset="0"/>
              </a:rPr>
              <a:t>π</a:t>
            </a:r>
            <a:r>
              <a:rPr lang="fr-FR" sz="2900" spc="-1" dirty="0" err="1">
                <a:solidFill>
                  <a:srgbClr val="000000"/>
                </a:solidFill>
                <a:latin typeface="Times New Roman" panose="02020603050405020304" pitchFamily="18" charset="0"/>
                <a:ea typeface="DejaVu Sans"/>
                <a:cs typeface="Times New Roman" panose="02020603050405020304" pitchFamily="18" charset="0"/>
              </a:rPr>
              <a:t>ολογί</a:t>
            </a:r>
            <a:r>
              <a:rPr lang="fr-FR" sz="2900" spc="-1" dirty="0">
                <a:solidFill>
                  <a:srgbClr val="000000"/>
                </a:solidFill>
                <a:latin typeface="Times New Roman" panose="02020603050405020304" pitchFamily="18" charset="0"/>
                <a:ea typeface="DejaVu Sans"/>
                <a:cs typeface="Times New Roman" panose="02020603050405020304" pitchFamily="18" charset="0"/>
              </a:rPr>
              <a:t>α </a:t>
            </a:r>
            <a:r>
              <a:rPr lang="fr-FR" sz="2900" spc="-1" dirty="0" err="1">
                <a:solidFill>
                  <a:srgbClr val="000000"/>
                </a:solidFill>
                <a:latin typeface="Times New Roman" panose="02020603050405020304" pitchFamily="18" charset="0"/>
                <a:ea typeface="DejaVu Sans"/>
                <a:cs typeface="Times New Roman" panose="02020603050405020304" pitchFamily="18" charset="0"/>
              </a:rPr>
              <a:t>της</a:t>
            </a:r>
            <a:r>
              <a:rPr lang="fr-FR" sz="2900" spc="-1" dirty="0">
                <a:solidFill>
                  <a:srgbClr val="000000"/>
                </a:solidFill>
                <a:latin typeface="Times New Roman" panose="02020603050405020304" pitchFamily="18" charset="0"/>
                <a:ea typeface="DejaVu Sans"/>
                <a:cs typeface="Times New Roman" panose="02020603050405020304" pitchFamily="18" charset="0"/>
              </a:rPr>
              <a:t> </a:t>
            </a:r>
            <a:r>
              <a:rPr lang="fr-FR" sz="2900" spc="-1" dirty="0" err="1">
                <a:solidFill>
                  <a:srgbClr val="000000"/>
                </a:solidFill>
                <a:latin typeface="Times New Roman" panose="02020603050405020304" pitchFamily="18" charset="0"/>
                <a:ea typeface="DejaVu Sans"/>
                <a:cs typeface="Times New Roman" panose="02020603050405020304" pitchFamily="18" charset="0"/>
              </a:rPr>
              <a:t>Ε</a:t>
            </a:r>
            <a:r>
              <a:rPr lang="fr-FR" sz="2900" spc="-1" dirty="0">
                <a:solidFill>
                  <a:srgbClr val="000000"/>
                </a:solidFill>
                <a:latin typeface="Times New Roman" panose="02020603050405020304" pitchFamily="18" charset="0"/>
                <a:ea typeface="DejaVu Sans"/>
                <a:cs typeface="Times New Roman" panose="02020603050405020304" pitchFamily="18" charset="0"/>
              </a:rPr>
              <a:t>π</a:t>
            </a:r>
            <a:r>
              <a:rPr lang="fr-FR" sz="2900" spc="-1" dirty="0" err="1">
                <a:solidFill>
                  <a:srgbClr val="000000"/>
                </a:solidFill>
                <a:latin typeface="Times New Roman" panose="02020603050405020304" pitchFamily="18" charset="0"/>
                <a:ea typeface="DejaVu Sans"/>
                <a:cs typeface="Times New Roman" panose="02020603050405020304" pitchFamily="18" charset="0"/>
              </a:rPr>
              <a:t>ιτρο</a:t>
            </a:r>
            <a:r>
              <a:rPr lang="fr-FR" sz="2900" spc="-1" dirty="0">
                <a:solidFill>
                  <a:srgbClr val="000000"/>
                </a:solidFill>
                <a:latin typeface="Times New Roman" panose="02020603050405020304" pitchFamily="18" charset="0"/>
                <a:ea typeface="DejaVu Sans"/>
                <a:cs typeface="Times New Roman" panose="02020603050405020304" pitchFamily="18" charset="0"/>
              </a:rPr>
              <a:t>π</a:t>
            </a:r>
            <a:r>
              <a:rPr lang="fr-FR" sz="2900" spc="-1" dirty="0" err="1">
                <a:solidFill>
                  <a:srgbClr val="000000"/>
                </a:solidFill>
                <a:latin typeface="Times New Roman" panose="02020603050405020304" pitchFamily="18" charset="0"/>
                <a:ea typeface="DejaVu Sans"/>
                <a:cs typeface="Times New Roman" panose="02020603050405020304" pitchFamily="18" charset="0"/>
              </a:rPr>
              <a:t>ής</a:t>
            </a:r>
            <a:r>
              <a:rPr lang="fr-FR" sz="2900" spc="-1" dirty="0">
                <a:solidFill>
                  <a:srgbClr val="000000"/>
                </a:solidFill>
                <a:latin typeface="Times New Roman" panose="02020603050405020304" pitchFamily="18" charset="0"/>
                <a:ea typeface="DejaVu Sans"/>
                <a:cs typeface="Times New Roman" panose="02020603050405020304" pitchFamily="18" charset="0"/>
              </a:rPr>
              <a:t> (</a:t>
            </a:r>
            <a:r>
              <a:rPr lang="fr-FR" sz="2900" spc="-1" dirty="0" err="1">
                <a:solidFill>
                  <a:srgbClr val="000000"/>
                </a:solidFill>
                <a:latin typeface="Times New Roman" panose="02020603050405020304" pitchFamily="18" charset="0"/>
                <a:ea typeface="DejaVu Sans"/>
                <a:cs typeface="Times New Roman" panose="02020603050405020304" pitchFamily="18" charset="0"/>
              </a:rPr>
              <a:t>comitology</a:t>
            </a:r>
            <a:r>
              <a:rPr lang="fr-FR" sz="2900" spc="-1" dirty="0">
                <a:solidFill>
                  <a:srgbClr val="000000"/>
                </a:solidFill>
                <a:latin typeface="Times New Roman" panose="02020603050405020304" pitchFamily="18" charset="0"/>
                <a:ea typeface="DejaVu Sans"/>
                <a:cs typeface="Times New Roman" panose="02020603050405020304" pitchFamily="18" charset="0"/>
              </a:rPr>
              <a:t> </a:t>
            </a:r>
            <a:r>
              <a:rPr lang="fr-FR" sz="2900" spc="-1" dirty="0" err="1">
                <a:solidFill>
                  <a:srgbClr val="000000"/>
                </a:solidFill>
                <a:latin typeface="Times New Roman" panose="02020603050405020304" pitchFamily="18" charset="0"/>
                <a:ea typeface="DejaVu Sans"/>
                <a:cs typeface="Times New Roman" panose="02020603050405020304" pitchFamily="18" charset="0"/>
              </a:rPr>
              <a:t>process</a:t>
            </a:r>
            <a:r>
              <a:rPr lang="fr-FR" sz="2900" spc="-1" dirty="0">
                <a:solidFill>
                  <a:srgbClr val="000000"/>
                </a:solidFill>
                <a:latin typeface="Times New Roman" panose="02020603050405020304" pitchFamily="18" charset="0"/>
                <a:ea typeface="DejaVu Sans"/>
                <a:cs typeface="Times New Roman" panose="02020603050405020304" pitchFamily="18" charset="0"/>
              </a:rPr>
              <a:t>, </a:t>
            </a:r>
            <a:r>
              <a:rPr lang="fr-FR" sz="2900" spc="-1" dirty="0" err="1">
                <a:solidFill>
                  <a:srgbClr val="000000"/>
                </a:solidFill>
                <a:latin typeface="Times New Roman" panose="02020603050405020304" pitchFamily="18" charset="0"/>
                <a:ea typeface="DejaVu Sans"/>
                <a:cs typeface="Times New Roman" panose="02020603050405020304" pitchFamily="18" charset="0"/>
              </a:rPr>
              <a:t>τ</a:t>
            </a:r>
            <a:r>
              <a:rPr lang="fr-FR" sz="2900" spc="-1" dirty="0">
                <a:solidFill>
                  <a:srgbClr val="000000"/>
                </a:solidFill>
                <a:latin typeface="Times New Roman" panose="02020603050405020304" pitchFamily="18" charset="0"/>
                <a:ea typeface="DejaVu Sans"/>
                <a:cs typeface="Times New Roman" panose="02020603050405020304" pitchFamily="18" charset="0"/>
              </a:rPr>
              <a:t>α </a:t>
            </a:r>
            <a:r>
              <a:rPr lang="fr-FR" sz="2900" spc="-1" dirty="0" err="1">
                <a:solidFill>
                  <a:srgbClr val="000000"/>
                </a:solidFill>
                <a:latin typeface="Times New Roman" panose="02020603050405020304" pitchFamily="18" charset="0"/>
                <a:ea typeface="DejaVu Sans"/>
                <a:cs typeface="Times New Roman" panose="02020603050405020304" pitchFamily="18" charset="0"/>
              </a:rPr>
              <a:t>κράτη</a:t>
            </a:r>
            <a:r>
              <a:rPr lang="fr-FR" sz="2900" spc="-1" dirty="0">
                <a:solidFill>
                  <a:srgbClr val="000000"/>
                </a:solidFill>
                <a:latin typeface="Times New Roman" panose="02020603050405020304" pitchFamily="18" charset="0"/>
                <a:ea typeface="DejaVu Sans"/>
                <a:cs typeface="Times New Roman" panose="02020603050405020304" pitchFamily="18" charset="0"/>
              </a:rPr>
              <a:t> </a:t>
            </a:r>
            <a:r>
              <a:rPr lang="fr-FR" sz="2900" spc="-1" dirty="0" err="1">
                <a:solidFill>
                  <a:srgbClr val="000000"/>
                </a:solidFill>
                <a:latin typeface="Times New Roman" panose="02020603050405020304" pitchFamily="18" charset="0"/>
                <a:ea typeface="DejaVu Sans"/>
                <a:cs typeface="Times New Roman" panose="02020603050405020304" pitchFamily="18" charset="0"/>
              </a:rPr>
              <a:t>μέλη</a:t>
            </a:r>
            <a:r>
              <a:rPr lang="fr-FR" sz="2900" spc="-1" dirty="0">
                <a:solidFill>
                  <a:srgbClr val="000000"/>
                </a:solidFill>
                <a:latin typeface="Times New Roman" panose="02020603050405020304" pitchFamily="18" charset="0"/>
                <a:ea typeface="DejaVu Sans"/>
                <a:cs typeface="Times New Roman" panose="02020603050405020304" pitchFamily="18" charset="0"/>
              </a:rPr>
              <a:t> απ</a:t>
            </a:r>
            <a:r>
              <a:rPr lang="fr-FR" sz="2900" spc="-1" dirty="0" err="1">
                <a:solidFill>
                  <a:srgbClr val="000000"/>
                </a:solidFill>
                <a:latin typeface="Times New Roman" panose="02020603050405020304" pitchFamily="18" charset="0"/>
                <a:ea typeface="DejaVu Sans"/>
                <a:cs typeface="Times New Roman" panose="02020603050405020304" pitchFamily="18" charset="0"/>
              </a:rPr>
              <a:t>οφ</a:t>
            </a:r>
            <a:r>
              <a:rPr lang="fr-FR" sz="2900" spc="-1" dirty="0">
                <a:solidFill>
                  <a:srgbClr val="000000"/>
                </a:solidFill>
                <a:latin typeface="Times New Roman" panose="02020603050405020304" pitchFamily="18" charset="0"/>
                <a:ea typeface="DejaVu Sans"/>
                <a:cs typeface="Times New Roman" panose="02020603050405020304" pitchFamily="18" charset="0"/>
              </a:rPr>
              <a:t>α</a:t>
            </a:r>
            <a:r>
              <a:rPr lang="fr-FR" sz="2900" spc="-1" dirty="0" err="1">
                <a:solidFill>
                  <a:srgbClr val="000000"/>
                </a:solidFill>
                <a:latin typeface="Times New Roman" panose="02020603050405020304" pitchFamily="18" charset="0"/>
                <a:ea typeface="DejaVu Sans"/>
                <a:cs typeface="Times New Roman" panose="02020603050405020304" pitchFamily="18" charset="0"/>
              </a:rPr>
              <a:t>σίσουν</a:t>
            </a:r>
            <a:r>
              <a:rPr lang="fr-FR" sz="2900" spc="-1" dirty="0">
                <a:solidFill>
                  <a:srgbClr val="000000"/>
                </a:solidFill>
                <a:latin typeface="Times New Roman" panose="02020603050405020304" pitchFamily="18" charset="0"/>
                <a:ea typeface="DejaVu Sans"/>
                <a:cs typeface="Times New Roman" panose="02020603050405020304" pitchFamily="18" charset="0"/>
              </a:rPr>
              <a:t>, </a:t>
            </a:r>
            <a:r>
              <a:rPr lang="fr-FR" sz="2900" spc="-1" dirty="0" err="1">
                <a:solidFill>
                  <a:srgbClr val="000000"/>
                </a:solidFill>
                <a:latin typeface="Times New Roman" panose="02020603050405020304" pitchFamily="18" charset="0"/>
                <a:ea typeface="DejaVu Sans"/>
                <a:cs typeface="Times New Roman" panose="02020603050405020304" pitchFamily="18" charset="0"/>
              </a:rPr>
              <a:t>μέσω</a:t>
            </a:r>
            <a:r>
              <a:rPr lang="fr-FR" sz="2900" spc="-1" dirty="0">
                <a:solidFill>
                  <a:srgbClr val="000000"/>
                </a:solidFill>
                <a:latin typeface="Times New Roman" panose="02020603050405020304" pitchFamily="18" charset="0"/>
                <a:ea typeface="DejaVu Sans"/>
                <a:cs typeface="Times New Roman" panose="02020603050405020304" pitchFamily="18" charset="0"/>
              </a:rPr>
              <a:t> </a:t>
            </a:r>
            <a:r>
              <a:rPr lang="fr-FR" sz="2900" spc="-1" dirty="0" err="1">
                <a:solidFill>
                  <a:srgbClr val="000000"/>
                </a:solidFill>
                <a:latin typeface="Times New Roman" panose="02020603050405020304" pitchFamily="18" charset="0"/>
                <a:ea typeface="DejaVu Sans"/>
                <a:cs typeface="Times New Roman" panose="02020603050405020304" pitchFamily="18" charset="0"/>
              </a:rPr>
              <a:t>ε</a:t>
            </a:r>
            <a:r>
              <a:rPr lang="fr-FR" sz="2900" spc="-1" dirty="0">
                <a:solidFill>
                  <a:srgbClr val="000000"/>
                </a:solidFill>
                <a:latin typeface="Times New Roman" panose="02020603050405020304" pitchFamily="18" charset="0"/>
                <a:ea typeface="DejaVu Sans"/>
                <a:cs typeface="Times New Roman" panose="02020603050405020304" pitchFamily="18" charset="0"/>
              </a:rPr>
              <a:t>π</a:t>
            </a:r>
            <a:r>
              <a:rPr lang="fr-FR" sz="2900" spc="-1" dirty="0" err="1">
                <a:solidFill>
                  <a:srgbClr val="000000"/>
                </a:solidFill>
                <a:latin typeface="Times New Roman" panose="02020603050405020304" pitchFamily="18" charset="0"/>
                <a:ea typeface="DejaVu Sans"/>
                <a:cs typeface="Times New Roman" panose="02020603050405020304" pitchFamily="18" charset="0"/>
              </a:rPr>
              <a:t>ιτρο</a:t>
            </a:r>
            <a:r>
              <a:rPr lang="fr-FR" sz="2900" spc="-1" dirty="0">
                <a:solidFill>
                  <a:srgbClr val="000000"/>
                </a:solidFill>
                <a:latin typeface="Times New Roman" panose="02020603050405020304" pitchFamily="18" charset="0"/>
                <a:ea typeface="DejaVu Sans"/>
                <a:cs typeface="Times New Roman" panose="02020603050405020304" pitchFamily="18" charset="0"/>
              </a:rPr>
              <a:t>π</a:t>
            </a:r>
            <a:r>
              <a:rPr lang="fr-FR" sz="2900" spc="-1" dirty="0" err="1">
                <a:solidFill>
                  <a:srgbClr val="000000"/>
                </a:solidFill>
                <a:latin typeface="Times New Roman" panose="02020603050405020304" pitchFamily="18" charset="0"/>
                <a:ea typeface="DejaVu Sans"/>
                <a:cs typeface="Times New Roman" panose="02020603050405020304" pitchFamily="18" charset="0"/>
              </a:rPr>
              <a:t>ών</a:t>
            </a:r>
            <a:r>
              <a:rPr lang="fr-FR" sz="2900" spc="-1" dirty="0">
                <a:solidFill>
                  <a:srgbClr val="000000"/>
                </a:solidFill>
                <a:latin typeface="Times New Roman" panose="02020603050405020304" pitchFamily="18" charset="0"/>
                <a:ea typeface="DejaVu Sans"/>
                <a:cs typeface="Times New Roman" panose="02020603050405020304" pitchFamily="18" charset="0"/>
              </a:rPr>
              <a:t> π</a:t>
            </a:r>
            <a:r>
              <a:rPr lang="fr-FR" sz="2900" spc="-1" dirty="0" err="1">
                <a:solidFill>
                  <a:srgbClr val="000000"/>
                </a:solidFill>
                <a:latin typeface="Times New Roman" panose="02020603050405020304" pitchFamily="18" charset="0"/>
                <a:ea typeface="DejaVu Sans"/>
                <a:cs typeface="Times New Roman" panose="02020603050405020304" pitchFamily="18" charset="0"/>
              </a:rPr>
              <a:t>ώς</a:t>
            </a:r>
            <a:r>
              <a:rPr lang="fr-FR" sz="2900" spc="-1" dirty="0">
                <a:solidFill>
                  <a:srgbClr val="000000"/>
                </a:solidFill>
                <a:latin typeface="Times New Roman" panose="02020603050405020304" pitchFamily="18" charset="0"/>
                <a:ea typeface="DejaVu Sans"/>
                <a:cs typeface="Times New Roman" panose="02020603050405020304" pitchFamily="18" charset="0"/>
              </a:rPr>
              <a:t> </a:t>
            </a:r>
            <a:r>
              <a:rPr lang="fr-FR" sz="2900" spc="-1" dirty="0" err="1">
                <a:solidFill>
                  <a:srgbClr val="000000"/>
                </a:solidFill>
                <a:latin typeface="Times New Roman" panose="02020603050405020304" pitchFamily="18" charset="0"/>
                <a:ea typeface="DejaVu Sans"/>
                <a:cs typeface="Times New Roman" panose="02020603050405020304" pitchFamily="18" charset="0"/>
              </a:rPr>
              <a:t>η</a:t>
            </a:r>
            <a:r>
              <a:rPr lang="fr-FR" sz="2900" spc="-1" dirty="0">
                <a:solidFill>
                  <a:srgbClr val="000000"/>
                </a:solidFill>
                <a:latin typeface="Times New Roman" panose="02020603050405020304" pitchFamily="18" charset="0"/>
                <a:ea typeface="DejaVu Sans"/>
                <a:cs typeface="Times New Roman" panose="02020603050405020304" pitchFamily="18" charset="0"/>
              </a:rPr>
              <a:t> </a:t>
            </a:r>
            <a:r>
              <a:rPr lang="fr-FR" sz="2900" spc="-1" dirty="0" err="1">
                <a:solidFill>
                  <a:srgbClr val="000000"/>
                </a:solidFill>
                <a:latin typeface="Times New Roman" panose="02020603050405020304" pitchFamily="18" charset="0"/>
                <a:ea typeface="DejaVu Sans"/>
                <a:cs typeface="Times New Roman" panose="02020603050405020304" pitchFamily="18" charset="0"/>
              </a:rPr>
              <a:t>Ε</a:t>
            </a:r>
            <a:r>
              <a:rPr lang="fr-FR" sz="2900" spc="-1" dirty="0">
                <a:solidFill>
                  <a:srgbClr val="000000"/>
                </a:solidFill>
                <a:latin typeface="Times New Roman" panose="02020603050405020304" pitchFamily="18" charset="0"/>
                <a:ea typeface="DejaVu Sans"/>
                <a:cs typeface="Times New Roman" panose="02020603050405020304" pitchFamily="18" charset="0"/>
              </a:rPr>
              <a:t>π</a:t>
            </a:r>
            <a:r>
              <a:rPr lang="fr-FR" sz="2900" spc="-1" dirty="0" err="1">
                <a:solidFill>
                  <a:srgbClr val="000000"/>
                </a:solidFill>
                <a:latin typeface="Times New Roman" panose="02020603050405020304" pitchFamily="18" charset="0"/>
                <a:ea typeface="DejaVu Sans"/>
                <a:cs typeface="Times New Roman" panose="02020603050405020304" pitchFamily="18" charset="0"/>
              </a:rPr>
              <a:t>ιτρο</a:t>
            </a:r>
            <a:r>
              <a:rPr lang="fr-FR" sz="2900" spc="-1" dirty="0">
                <a:solidFill>
                  <a:srgbClr val="000000"/>
                </a:solidFill>
                <a:latin typeface="Times New Roman" panose="02020603050405020304" pitchFamily="18" charset="0"/>
                <a:ea typeface="DejaVu Sans"/>
                <a:cs typeface="Times New Roman" panose="02020603050405020304" pitchFamily="18" charset="0"/>
              </a:rPr>
              <a:t>π</a:t>
            </a:r>
            <a:r>
              <a:rPr lang="fr-FR" sz="2900" spc="-1" dirty="0" err="1">
                <a:solidFill>
                  <a:srgbClr val="000000"/>
                </a:solidFill>
                <a:latin typeface="Times New Roman" panose="02020603050405020304" pitchFamily="18" charset="0"/>
                <a:ea typeface="DejaVu Sans"/>
                <a:cs typeface="Times New Roman" panose="02020603050405020304" pitchFamily="18" charset="0"/>
              </a:rPr>
              <a:t>ή</a:t>
            </a:r>
            <a:r>
              <a:rPr lang="fr-FR" sz="2900" spc="-1" dirty="0">
                <a:solidFill>
                  <a:srgbClr val="000000"/>
                </a:solidFill>
                <a:latin typeface="Times New Roman" panose="02020603050405020304" pitchFamily="18" charset="0"/>
                <a:ea typeface="DejaVu Sans"/>
                <a:cs typeface="Times New Roman" panose="02020603050405020304" pitchFamily="18" charset="0"/>
              </a:rPr>
              <a:t> </a:t>
            </a:r>
            <a:r>
              <a:rPr lang="fr-FR" sz="2900" spc="-1" dirty="0" err="1">
                <a:solidFill>
                  <a:srgbClr val="000000"/>
                </a:solidFill>
                <a:latin typeface="Times New Roman" panose="02020603050405020304" pitchFamily="18" charset="0"/>
                <a:ea typeface="DejaVu Sans"/>
                <a:cs typeface="Times New Roman" panose="02020603050405020304" pitchFamily="18" charset="0"/>
              </a:rPr>
              <a:t>εφ</a:t>
            </a:r>
            <a:r>
              <a:rPr lang="fr-FR" sz="2900" spc="-1" dirty="0">
                <a:solidFill>
                  <a:srgbClr val="000000"/>
                </a:solidFill>
                <a:latin typeface="Times New Roman" panose="02020603050405020304" pitchFamily="18" charset="0"/>
                <a:ea typeface="DejaVu Sans"/>
                <a:cs typeface="Times New Roman" panose="02020603050405020304" pitchFamily="18" charset="0"/>
              </a:rPr>
              <a:t>α</a:t>
            </a:r>
            <a:r>
              <a:rPr lang="fr-FR" sz="2900" spc="-1" dirty="0" err="1">
                <a:solidFill>
                  <a:srgbClr val="000000"/>
                </a:solidFill>
                <a:latin typeface="Times New Roman" panose="02020603050405020304" pitchFamily="18" charset="0"/>
                <a:ea typeface="DejaVu Sans"/>
                <a:cs typeface="Times New Roman" panose="02020603050405020304" pitchFamily="18" charset="0"/>
              </a:rPr>
              <a:t>ρμόζει</a:t>
            </a:r>
            <a:r>
              <a:rPr lang="fr-FR" sz="2900" spc="-1" dirty="0">
                <a:solidFill>
                  <a:srgbClr val="000000"/>
                </a:solidFill>
                <a:latin typeface="Times New Roman" panose="02020603050405020304" pitchFamily="18" charset="0"/>
                <a:ea typeface="DejaVu Sans"/>
                <a:cs typeface="Times New Roman" panose="02020603050405020304" pitchFamily="18" charset="0"/>
              </a:rPr>
              <a:t> </a:t>
            </a:r>
            <a:r>
              <a:rPr lang="fr-FR" sz="2900" spc="-1" dirty="0" err="1">
                <a:solidFill>
                  <a:srgbClr val="000000"/>
                </a:solidFill>
                <a:latin typeface="Times New Roman" panose="02020603050405020304" pitchFamily="18" charset="0"/>
                <a:ea typeface="DejaVu Sans"/>
                <a:cs typeface="Times New Roman" panose="02020603050405020304" pitchFamily="18" charset="0"/>
              </a:rPr>
              <a:t>νόμους</a:t>
            </a:r>
            <a:r>
              <a:rPr lang="fr-FR" sz="2900" spc="-1" dirty="0">
                <a:solidFill>
                  <a:srgbClr val="000000"/>
                </a:solidFill>
                <a:latin typeface="Times New Roman" panose="02020603050405020304" pitchFamily="18" charset="0"/>
                <a:ea typeface="DejaVu Sans"/>
                <a:cs typeface="Times New Roman" panose="02020603050405020304" pitchFamily="18" charset="0"/>
              </a:rPr>
              <a:t>)</a:t>
            </a:r>
            <a:r>
              <a:rPr lang="el-GR" sz="2900" spc="-1" dirty="0">
                <a:solidFill>
                  <a:srgbClr val="000000"/>
                </a:solidFill>
                <a:latin typeface="Times New Roman" panose="02020603050405020304" pitchFamily="18" charset="0"/>
                <a:ea typeface="DejaVu Sans"/>
                <a:cs typeface="Times New Roman" panose="02020603050405020304" pitchFamily="18" charset="0"/>
              </a:rPr>
              <a:t>, </a:t>
            </a:r>
            <a:r>
              <a:rPr lang="fr-FR" sz="2900" spc="-1" dirty="0" err="1">
                <a:solidFill>
                  <a:srgbClr val="000000"/>
                </a:solidFill>
                <a:latin typeface="Times New Roman" panose="02020603050405020304" pitchFamily="18" charset="0"/>
                <a:ea typeface="DejaVu Sans"/>
                <a:cs typeface="Times New Roman" panose="02020603050405020304" pitchFamily="18" charset="0"/>
              </a:rPr>
              <a:t>οι</a:t>
            </a:r>
            <a:r>
              <a:rPr lang="fr-FR" sz="2900" spc="-1" dirty="0">
                <a:solidFill>
                  <a:srgbClr val="000000"/>
                </a:solidFill>
                <a:latin typeface="Times New Roman" panose="02020603050405020304" pitchFamily="18" charset="0"/>
                <a:ea typeface="DejaVu Sans"/>
                <a:cs typeface="Times New Roman" panose="02020603050405020304" pitchFamily="18" charset="0"/>
              </a:rPr>
              <a:t> </a:t>
            </a:r>
            <a:r>
              <a:rPr lang="fr-FR" sz="2900" spc="-1" dirty="0" err="1">
                <a:solidFill>
                  <a:srgbClr val="000000"/>
                </a:solidFill>
                <a:latin typeface="Times New Roman" panose="02020603050405020304" pitchFamily="18" charset="0"/>
                <a:ea typeface="DejaVu Sans"/>
                <a:cs typeface="Times New Roman" panose="02020603050405020304" pitchFamily="18" charset="0"/>
              </a:rPr>
              <a:t>εκ</a:t>
            </a:r>
            <a:r>
              <a:rPr lang="fr-FR" sz="2900" spc="-1" dirty="0">
                <a:solidFill>
                  <a:srgbClr val="000000"/>
                </a:solidFill>
                <a:latin typeface="Times New Roman" panose="02020603050405020304" pitchFamily="18" charset="0"/>
                <a:ea typeface="DejaVu Sans"/>
                <a:cs typeface="Times New Roman" panose="02020603050405020304" pitchFamily="18" charset="0"/>
              </a:rPr>
              <a:t> π</a:t>
            </a:r>
            <a:r>
              <a:rPr lang="fr-FR" sz="2900" spc="-1" dirty="0" err="1">
                <a:solidFill>
                  <a:srgbClr val="000000"/>
                </a:solidFill>
                <a:latin typeface="Times New Roman" panose="02020603050405020304" pitchFamily="18" charset="0"/>
                <a:ea typeface="DejaVu Sans"/>
                <a:cs typeface="Times New Roman" panose="02020603050405020304" pitchFamily="18" charset="0"/>
              </a:rPr>
              <a:t>εριτρο</a:t>
            </a:r>
            <a:r>
              <a:rPr lang="fr-FR" sz="2900" spc="-1" dirty="0">
                <a:solidFill>
                  <a:srgbClr val="000000"/>
                </a:solidFill>
                <a:latin typeface="Times New Roman" panose="02020603050405020304" pitchFamily="18" charset="0"/>
                <a:ea typeface="DejaVu Sans"/>
                <a:cs typeface="Times New Roman" panose="02020603050405020304" pitchFamily="18" charset="0"/>
              </a:rPr>
              <a:t>π</a:t>
            </a:r>
            <a:r>
              <a:rPr lang="fr-FR" sz="2900" spc="-1" dirty="0" err="1">
                <a:solidFill>
                  <a:srgbClr val="000000"/>
                </a:solidFill>
                <a:latin typeface="Times New Roman" panose="02020603050405020304" pitchFamily="18" charset="0"/>
                <a:ea typeface="DejaVu Sans"/>
                <a:cs typeface="Times New Roman" panose="02020603050405020304" pitchFamily="18" charset="0"/>
              </a:rPr>
              <a:t>ής</a:t>
            </a:r>
            <a:r>
              <a:rPr lang="fr-FR" sz="2900" spc="-1" dirty="0">
                <a:solidFill>
                  <a:srgbClr val="000000"/>
                </a:solidFill>
                <a:latin typeface="Times New Roman" panose="02020603050405020304" pitchFamily="18" charset="0"/>
                <a:ea typeface="DejaVu Sans"/>
                <a:cs typeface="Times New Roman" panose="02020603050405020304" pitchFamily="18" charset="0"/>
              </a:rPr>
              <a:t> π</a:t>
            </a:r>
            <a:r>
              <a:rPr lang="fr-FR" sz="2900" spc="-1" dirty="0" err="1">
                <a:solidFill>
                  <a:srgbClr val="000000"/>
                </a:solidFill>
                <a:latin typeface="Times New Roman" panose="02020603050405020304" pitchFamily="18" charset="0"/>
                <a:ea typeface="DejaVu Sans"/>
                <a:cs typeface="Times New Roman" panose="02020603050405020304" pitchFamily="18" charset="0"/>
              </a:rPr>
              <a:t>ροεδρίες</a:t>
            </a:r>
            <a:r>
              <a:rPr lang="fr-FR" sz="2900" spc="-1" dirty="0">
                <a:solidFill>
                  <a:srgbClr val="000000"/>
                </a:solidFill>
                <a:latin typeface="Times New Roman" panose="02020603050405020304" pitchFamily="18" charset="0"/>
                <a:ea typeface="DejaVu Sans"/>
                <a:cs typeface="Times New Roman" panose="02020603050405020304" pitchFamily="18" charset="0"/>
              </a:rPr>
              <a:t> </a:t>
            </a:r>
            <a:r>
              <a:rPr lang="fr-FR" sz="2900" spc="-1" dirty="0" err="1">
                <a:solidFill>
                  <a:srgbClr val="000000"/>
                </a:solidFill>
                <a:latin typeface="Times New Roman" panose="02020603050405020304" pitchFamily="18" charset="0"/>
                <a:ea typeface="DejaVu Sans"/>
                <a:cs typeface="Times New Roman" panose="02020603050405020304" pitchFamily="18" charset="0"/>
              </a:rPr>
              <a:t>του</a:t>
            </a:r>
            <a:r>
              <a:rPr lang="fr-FR" sz="2900" spc="-1" dirty="0">
                <a:solidFill>
                  <a:srgbClr val="000000"/>
                </a:solidFill>
                <a:latin typeface="Times New Roman" panose="02020603050405020304" pitchFamily="18" charset="0"/>
                <a:ea typeface="DejaVu Sans"/>
                <a:cs typeface="Times New Roman" panose="02020603050405020304" pitchFamily="18" charset="0"/>
              </a:rPr>
              <a:t> </a:t>
            </a:r>
            <a:r>
              <a:rPr lang="fr-FR" sz="2900" spc="-1" dirty="0" err="1">
                <a:solidFill>
                  <a:srgbClr val="000000"/>
                </a:solidFill>
                <a:latin typeface="Times New Roman" panose="02020603050405020304" pitchFamily="18" charset="0"/>
                <a:ea typeface="DejaVu Sans"/>
                <a:cs typeface="Times New Roman" panose="02020603050405020304" pitchFamily="18" charset="0"/>
              </a:rPr>
              <a:t>Συμ</a:t>
            </a:r>
            <a:r>
              <a:rPr lang="fr-FR" sz="2900" spc="-1" dirty="0">
                <a:solidFill>
                  <a:srgbClr val="000000"/>
                </a:solidFill>
                <a:latin typeface="Times New Roman" panose="02020603050405020304" pitchFamily="18" charset="0"/>
                <a:ea typeface="DejaVu Sans"/>
                <a:cs typeface="Times New Roman" panose="02020603050405020304" pitchFamily="18" charset="0"/>
              </a:rPr>
              <a:t>β</a:t>
            </a:r>
            <a:r>
              <a:rPr lang="fr-FR" sz="2900" spc="-1" dirty="0" err="1">
                <a:solidFill>
                  <a:srgbClr val="000000"/>
                </a:solidFill>
                <a:latin typeface="Times New Roman" panose="02020603050405020304" pitchFamily="18" charset="0"/>
                <a:ea typeface="DejaVu Sans"/>
                <a:cs typeface="Times New Roman" panose="02020603050405020304" pitchFamily="18" charset="0"/>
              </a:rPr>
              <a:t>ουλίου</a:t>
            </a:r>
            <a:r>
              <a:rPr lang="fr-FR" sz="2900" spc="-1" dirty="0">
                <a:solidFill>
                  <a:srgbClr val="000000"/>
                </a:solidFill>
                <a:latin typeface="Times New Roman" panose="02020603050405020304" pitchFamily="18" charset="0"/>
                <a:ea typeface="DejaVu Sans"/>
                <a:cs typeface="Times New Roman" panose="02020603050405020304" pitchFamily="18" charset="0"/>
              </a:rPr>
              <a:t> </a:t>
            </a:r>
            <a:r>
              <a:rPr lang="fr-FR" sz="2900" spc="-1" dirty="0" err="1">
                <a:solidFill>
                  <a:srgbClr val="000000"/>
                </a:solidFill>
                <a:latin typeface="Times New Roman" panose="02020603050405020304" pitchFamily="18" charset="0"/>
                <a:ea typeface="DejaVu Sans"/>
                <a:cs typeface="Times New Roman" panose="02020603050405020304" pitchFamily="18" charset="0"/>
              </a:rPr>
              <a:t>της</a:t>
            </a:r>
            <a:r>
              <a:rPr lang="fr-FR" sz="2900" spc="-1" dirty="0">
                <a:solidFill>
                  <a:srgbClr val="000000"/>
                </a:solidFill>
                <a:latin typeface="Times New Roman" panose="02020603050405020304" pitchFamily="18" charset="0"/>
                <a:ea typeface="DejaVu Sans"/>
                <a:cs typeface="Times New Roman" panose="02020603050405020304" pitchFamily="18" charset="0"/>
              </a:rPr>
              <a:t> ΕΕ</a:t>
            </a:r>
            <a:r>
              <a:rPr lang="el-GR" sz="2900" spc="-1" dirty="0">
                <a:solidFill>
                  <a:srgbClr val="000000"/>
                </a:solidFill>
                <a:latin typeface="Times New Roman" panose="02020603050405020304" pitchFamily="18" charset="0"/>
                <a:ea typeface="DejaVu Sans"/>
                <a:cs typeface="Times New Roman" panose="02020603050405020304" pitchFamily="18" charset="0"/>
              </a:rPr>
              <a:t>…</a:t>
            </a:r>
            <a:endParaRPr lang="fr-FR" sz="2900" spc="-1" dirty="0">
              <a:latin typeface="Times New Roman" panose="02020603050405020304" pitchFamily="18" charset="0"/>
              <a:cs typeface="Times New Roman" panose="02020603050405020304" pitchFamily="18" charset="0"/>
            </a:endParaRPr>
          </a:p>
          <a:p>
            <a:pPr marL="720">
              <a:lnSpc>
                <a:spcPct val="100000"/>
              </a:lnSpc>
              <a:spcBef>
                <a:spcPts val="300"/>
              </a:spcBef>
              <a:buClr>
                <a:srgbClr val="08A1D9"/>
              </a:buClr>
            </a:pPr>
            <a:endParaRPr lang="el-GR" sz="2900" dirty="0">
              <a:latin typeface="Times New Roman" panose="02020603050405020304" pitchFamily="18" charset="0"/>
              <a:cs typeface="Times New Roman" panose="02020603050405020304" pitchFamily="18" charset="0"/>
            </a:endParaRPr>
          </a:p>
          <a:p>
            <a:pPr marL="720">
              <a:spcBef>
                <a:spcPts val="300"/>
              </a:spcBef>
              <a:buClr>
                <a:srgbClr val="08A1D9"/>
              </a:buClr>
            </a:pPr>
            <a:r>
              <a:rPr lang="el-GR" sz="2900" b="1" spc="-1" dirty="0" err="1">
                <a:solidFill>
                  <a:srgbClr val="000000"/>
                </a:solidFill>
                <a:latin typeface="Times New Roman" panose="02020603050405020304" pitchFamily="18" charset="0"/>
                <a:ea typeface="DejaVu Sans"/>
                <a:cs typeface="Times New Roman" panose="02020603050405020304" pitchFamily="18" charset="0"/>
              </a:rPr>
              <a:t>Εξω</a:t>
            </a:r>
            <a:r>
              <a:rPr lang="el-GR" sz="2900" b="1" spc="-1" dirty="0">
                <a:solidFill>
                  <a:srgbClr val="000000"/>
                </a:solidFill>
                <a:latin typeface="Times New Roman" panose="02020603050405020304" pitchFamily="18" charset="0"/>
                <a:ea typeface="DejaVu Sans"/>
                <a:cs typeface="Times New Roman" panose="02020603050405020304" pitchFamily="18" charset="0"/>
              </a:rPr>
              <a:t>-θεσμικοί δρώντες</a:t>
            </a:r>
            <a:r>
              <a:rPr lang="en-US" sz="2900" b="1" spc="-1" dirty="0">
                <a:solidFill>
                  <a:srgbClr val="000000"/>
                </a:solidFill>
                <a:latin typeface="Times New Roman" panose="02020603050405020304" pitchFamily="18" charset="0"/>
                <a:ea typeface="DejaVu Sans"/>
                <a:cs typeface="Times New Roman" panose="02020603050405020304" pitchFamily="18" charset="0"/>
              </a:rPr>
              <a:t>: </a:t>
            </a:r>
            <a:r>
              <a:rPr lang="el-GR" sz="2900" b="1" spc="-1" dirty="0">
                <a:solidFill>
                  <a:srgbClr val="000000"/>
                </a:solidFill>
                <a:latin typeface="Times New Roman" panose="02020603050405020304" pitchFamily="18" charset="0"/>
                <a:ea typeface="DejaVu Sans"/>
                <a:cs typeface="Times New Roman" panose="02020603050405020304" pitchFamily="18" charset="0"/>
              </a:rPr>
              <a:t>Εταιρικά λόμπι</a:t>
            </a:r>
            <a:r>
              <a:rPr lang="fr-FR" sz="2900" b="1" spc="-1" dirty="0">
                <a:solidFill>
                  <a:srgbClr val="000000"/>
                </a:solidFill>
                <a:latin typeface="Times New Roman" panose="02020603050405020304" pitchFamily="18" charset="0"/>
                <a:ea typeface="DejaVu Sans"/>
                <a:cs typeface="Times New Roman" panose="02020603050405020304" pitchFamily="18" charset="0"/>
              </a:rPr>
              <a:t>, </a:t>
            </a:r>
            <a:r>
              <a:rPr lang="fr-FR" sz="2900" b="1" spc="-1" dirty="0" err="1">
                <a:solidFill>
                  <a:srgbClr val="000000"/>
                </a:solidFill>
                <a:latin typeface="Times New Roman" panose="02020603050405020304" pitchFamily="18" charset="0"/>
                <a:ea typeface="DejaVu Sans"/>
                <a:cs typeface="Times New Roman" panose="02020603050405020304" pitchFamily="18" charset="0"/>
              </a:rPr>
              <a:t>ε</a:t>
            </a:r>
            <a:r>
              <a:rPr lang="fr-FR" sz="2900" b="1" spc="-1" dirty="0">
                <a:solidFill>
                  <a:srgbClr val="000000"/>
                </a:solidFill>
                <a:latin typeface="Times New Roman" panose="02020603050405020304" pitchFamily="18" charset="0"/>
                <a:ea typeface="DejaVu Sans"/>
                <a:cs typeface="Times New Roman" panose="02020603050405020304" pitchFamily="18" charset="0"/>
              </a:rPr>
              <a:t>πα</a:t>
            </a:r>
            <a:r>
              <a:rPr lang="fr-FR" sz="2900" b="1" spc="-1" dirty="0" err="1">
                <a:solidFill>
                  <a:srgbClr val="000000"/>
                </a:solidFill>
                <a:latin typeface="Times New Roman" panose="02020603050405020304" pitchFamily="18" charset="0"/>
                <a:ea typeface="DejaVu Sans"/>
                <a:cs typeface="Times New Roman" panose="02020603050405020304" pitchFamily="18" charset="0"/>
              </a:rPr>
              <a:t>γγελμ</a:t>
            </a:r>
            <a:r>
              <a:rPr lang="fr-FR" sz="2900" b="1" spc="-1" dirty="0">
                <a:solidFill>
                  <a:srgbClr val="000000"/>
                </a:solidFill>
                <a:latin typeface="Times New Roman" panose="02020603050405020304" pitchFamily="18" charset="0"/>
                <a:ea typeface="DejaVu Sans"/>
                <a:cs typeface="Times New Roman" panose="02020603050405020304" pitchFamily="18" charset="0"/>
              </a:rPr>
              <a:t>α</a:t>
            </a:r>
            <a:r>
              <a:rPr lang="fr-FR" sz="2900" b="1" spc="-1" dirty="0" err="1">
                <a:solidFill>
                  <a:srgbClr val="000000"/>
                </a:solidFill>
                <a:latin typeface="Times New Roman" panose="02020603050405020304" pitchFamily="18" charset="0"/>
                <a:ea typeface="DejaVu Sans"/>
                <a:cs typeface="Times New Roman" panose="02020603050405020304" pitchFamily="18" charset="0"/>
              </a:rPr>
              <a:t>τικές</a:t>
            </a:r>
            <a:r>
              <a:rPr lang="fr-FR" sz="2900" b="1" spc="-1" dirty="0">
                <a:solidFill>
                  <a:srgbClr val="000000"/>
                </a:solidFill>
                <a:latin typeface="Times New Roman" panose="02020603050405020304" pitchFamily="18" charset="0"/>
                <a:ea typeface="DejaVu Sans"/>
                <a:cs typeface="Times New Roman" panose="02020603050405020304" pitchFamily="18" charset="0"/>
              </a:rPr>
              <a:t> </a:t>
            </a:r>
            <a:r>
              <a:rPr lang="fr-FR" sz="2900" b="1" spc="-1" dirty="0" err="1">
                <a:solidFill>
                  <a:srgbClr val="000000"/>
                </a:solidFill>
                <a:latin typeface="Times New Roman" panose="02020603050405020304" pitchFamily="18" charset="0"/>
                <a:ea typeface="DejaVu Sans"/>
                <a:cs typeface="Times New Roman" panose="02020603050405020304" pitchFamily="18" charset="0"/>
              </a:rPr>
              <a:t>ομάδες</a:t>
            </a:r>
            <a:r>
              <a:rPr lang="fr-FR" sz="2900" b="1" spc="-1" dirty="0">
                <a:solidFill>
                  <a:srgbClr val="000000"/>
                </a:solidFill>
                <a:latin typeface="Times New Roman" panose="02020603050405020304" pitchFamily="18" charset="0"/>
                <a:ea typeface="DejaVu Sans"/>
                <a:cs typeface="Times New Roman" panose="02020603050405020304" pitchFamily="18" charset="0"/>
              </a:rPr>
              <a:t>, </a:t>
            </a:r>
            <a:r>
              <a:rPr lang="fr-FR" sz="2900" b="1" spc="-1" dirty="0" err="1">
                <a:solidFill>
                  <a:srgbClr val="000000"/>
                </a:solidFill>
                <a:latin typeface="Times New Roman" panose="02020603050405020304" pitchFamily="18" charset="0"/>
                <a:ea typeface="DejaVu Sans"/>
                <a:cs typeface="Times New Roman" panose="02020603050405020304" pitchFamily="18" charset="0"/>
              </a:rPr>
              <a:t>ηγέτες</a:t>
            </a:r>
            <a:r>
              <a:rPr lang="fr-FR" sz="2900" b="1" spc="-1" dirty="0">
                <a:solidFill>
                  <a:srgbClr val="000000"/>
                </a:solidFill>
                <a:latin typeface="Times New Roman" panose="02020603050405020304" pitchFamily="18" charset="0"/>
                <a:ea typeface="DejaVu Sans"/>
                <a:cs typeface="Times New Roman" panose="02020603050405020304" pitchFamily="18" charset="0"/>
              </a:rPr>
              <a:t> </a:t>
            </a:r>
            <a:r>
              <a:rPr lang="fr-FR" sz="2900" b="1" spc="-1" dirty="0" err="1">
                <a:solidFill>
                  <a:srgbClr val="000000"/>
                </a:solidFill>
                <a:latin typeface="Times New Roman" panose="02020603050405020304" pitchFamily="18" charset="0"/>
                <a:ea typeface="DejaVu Sans"/>
                <a:cs typeface="Times New Roman" panose="02020603050405020304" pitchFamily="18" charset="0"/>
              </a:rPr>
              <a:t>ε</a:t>
            </a:r>
            <a:r>
              <a:rPr lang="fr-FR" sz="2900" b="1" spc="-1" dirty="0">
                <a:solidFill>
                  <a:srgbClr val="000000"/>
                </a:solidFill>
                <a:latin typeface="Times New Roman" panose="02020603050405020304" pitchFamily="18" charset="0"/>
                <a:ea typeface="DejaVu Sans"/>
                <a:cs typeface="Times New Roman" panose="02020603050405020304" pitchFamily="18" charset="0"/>
              </a:rPr>
              <a:t>π</a:t>
            </a:r>
            <a:r>
              <a:rPr lang="fr-FR" sz="2900" b="1" spc="-1" dirty="0" err="1">
                <a:solidFill>
                  <a:srgbClr val="000000"/>
                </a:solidFill>
                <a:latin typeface="Times New Roman" panose="02020603050405020304" pitchFamily="18" charset="0"/>
                <a:ea typeface="DejaVu Sans"/>
                <a:cs typeface="Times New Roman" panose="02020603050405020304" pitchFamily="18" charset="0"/>
              </a:rPr>
              <a:t>ιχειρήσεων</a:t>
            </a:r>
            <a:r>
              <a:rPr lang="fr-FR" sz="2900" b="1" spc="-1" dirty="0">
                <a:solidFill>
                  <a:srgbClr val="000000"/>
                </a:solidFill>
                <a:latin typeface="Times New Roman" panose="02020603050405020304" pitchFamily="18" charset="0"/>
                <a:ea typeface="DejaVu Sans"/>
                <a:cs typeface="Times New Roman" panose="02020603050405020304" pitchFamily="18" charset="0"/>
              </a:rPr>
              <a:t> (business leaders), </a:t>
            </a:r>
            <a:r>
              <a:rPr lang="fr-FR" sz="2900" b="1" spc="-1" dirty="0" err="1">
                <a:solidFill>
                  <a:srgbClr val="000000"/>
                </a:solidFill>
                <a:latin typeface="Times New Roman" panose="02020603050405020304" pitchFamily="18" charset="0"/>
                <a:ea typeface="DejaVu Sans"/>
                <a:cs typeface="Times New Roman" panose="02020603050405020304" pitchFamily="18" charset="0"/>
              </a:rPr>
              <a:t>συνδικάτ</a:t>
            </a:r>
            <a:r>
              <a:rPr lang="fr-FR" sz="2900" b="1" spc="-1" dirty="0">
                <a:solidFill>
                  <a:srgbClr val="000000"/>
                </a:solidFill>
                <a:latin typeface="Times New Roman" panose="02020603050405020304" pitchFamily="18" charset="0"/>
                <a:ea typeface="DejaVu Sans"/>
                <a:cs typeface="Times New Roman" panose="02020603050405020304" pitchFamily="18" charset="0"/>
              </a:rPr>
              <a:t>α</a:t>
            </a:r>
            <a:r>
              <a:rPr lang="el-GR" sz="2900" b="1" spc="-1" dirty="0">
                <a:solidFill>
                  <a:srgbClr val="000000"/>
                </a:solidFill>
                <a:latin typeface="Times New Roman" panose="02020603050405020304" pitchFamily="18" charset="0"/>
                <a:ea typeface="DejaVu Sans"/>
                <a:cs typeface="Times New Roman" panose="02020603050405020304" pitchFamily="18" charset="0"/>
              </a:rPr>
              <a:t>, </a:t>
            </a:r>
            <a:r>
              <a:rPr lang="fr-FR" sz="2900" b="1" spc="-1" dirty="0" err="1">
                <a:solidFill>
                  <a:srgbClr val="000000"/>
                </a:solidFill>
                <a:latin typeface="Times New Roman" panose="02020603050405020304" pitchFamily="18" charset="0"/>
                <a:ea typeface="DejaVu Sans"/>
                <a:cs typeface="Times New Roman" panose="02020603050405020304" pitchFamily="18" charset="0"/>
              </a:rPr>
              <a:t>κοινωνί</a:t>
            </a:r>
            <a:r>
              <a:rPr lang="fr-FR" sz="2900" b="1" spc="-1" dirty="0">
                <a:solidFill>
                  <a:srgbClr val="000000"/>
                </a:solidFill>
                <a:latin typeface="Times New Roman" panose="02020603050405020304" pitchFamily="18" charset="0"/>
                <a:ea typeface="DejaVu Sans"/>
                <a:cs typeface="Times New Roman" panose="02020603050405020304" pitchFamily="18" charset="0"/>
              </a:rPr>
              <a:t>α </a:t>
            </a:r>
            <a:r>
              <a:rPr lang="fr-FR" sz="2900" b="1" spc="-1" dirty="0" err="1">
                <a:solidFill>
                  <a:srgbClr val="000000"/>
                </a:solidFill>
                <a:latin typeface="Times New Roman" panose="02020603050405020304" pitchFamily="18" charset="0"/>
                <a:ea typeface="DejaVu Sans"/>
                <a:cs typeface="Times New Roman" panose="02020603050405020304" pitchFamily="18" charset="0"/>
              </a:rPr>
              <a:t>των</a:t>
            </a:r>
            <a:r>
              <a:rPr lang="fr-FR" sz="2900" b="1" spc="-1" dirty="0">
                <a:solidFill>
                  <a:srgbClr val="000000"/>
                </a:solidFill>
                <a:latin typeface="Times New Roman" panose="02020603050405020304" pitchFamily="18" charset="0"/>
                <a:ea typeface="DejaVu Sans"/>
                <a:cs typeface="Times New Roman" panose="02020603050405020304" pitchFamily="18" charset="0"/>
              </a:rPr>
              <a:t> π</a:t>
            </a:r>
            <a:r>
              <a:rPr lang="fr-FR" sz="2900" b="1" spc="-1" dirty="0" err="1">
                <a:solidFill>
                  <a:srgbClr val="000000"/>
                </a:solidFill>
                <a:latin typeface="Times New Roman" panose="02020603050405020304" pitchFamily="18" charset="0"/>
                <a:ea typeface="DejaVu Sans"/>
                <a:cs typeface="Times New Roman" panose="02020603050405020304" pitchFamily="18" charset="0"/>
              </a:rPr>
              <a:t>ολιτών</a:t>
            </a:r>
            <a:r>
              <a:rPr lang="el-GR" sz="2900" b="1" spc="-1" dirty="0">
                <a:solidFill>
                  <a:srgbClr val="000000"/>
                </a:solidFill>
                <a:latin typeface="Times New Roman" panose="02020603050405020304" pitchFamily="18" charset="0"/>
                <a:ea typeface="DejaVu Sans"/>
                <a:cs typeface="Times New Roman" panose="02020603050405020304" pitchFamily="18" charset="0"/>
              </a:rPr>
              <a:t> και </a:t>
            </a:r>
            <a:r>
              <a:rPr lang="fr-FR" sz="2900" b="1" spc="-1" dirty="0">
                <a:solidFill>
                  <a:srgbClr val="000000"/>
                </a:solidFill>
                <a:latin typeface="Times New Roman" panose="02020603050405020304" pitchFamily="18" charset="0"/>
                <a:ea typeface="DejaVu Sans"/>
                <a:cs typeface="Times New Roman" panose="02020603050405020304" pitchFamily="18" charset="0"/>
              </a:rPr>
              <a:t>ΜΚΟ, </a:t>
            </a:r>
            <a:r>
              <a:rPr lang="el-GR" sz="2900" b="1" spc="-1" dirty="0">
                <a:solidFill>
                  <a:srgbClr val="000000"/>
                </a:solidFill>
                <a:latin typeface="Times New Roman" panose="02020603050405020304" pitchFamily="18" charset="0"/>
                <a:ea typeface="DejaVu Sans"/>
                <a:cs typeface="Times New Roman" panose="02020603050405020304" pitchFamily="18" charset="0"/>
              </a:rPr>
              <a:t>ο</a:t>
            </a:r>
            <a:r>
              <a:rPr lang="fr-FR" sz="2900" b="1" spc="-1" dirty="0" err="1">
                <a:solidFill>
                  <a:srgbClr val="000000"/>
                </a:solidFill>
                <a:latin typeface="Times New Roman" panose="02020603050405020304" pitchFamily="18" charset="0"/>
                <a:ea typeface="DejaVu Sans"/>
                <a:cs typeface="Times New Roman" panose="02020603050405020304" pitchFamily="18" charset="0"/>
              </a:rPr>
              <a:t>μάδες</a:t>
            </a:r>
            <a:r>
              <a:rPr lang="fr-FR" sz="2900" b="1" spc="-1" dirty="0">
                <a:solidFill>
                  <a:srgbClr val="000000"/>
                </a:solidFill>
                <a:latin typeface="Times New Roman" panose="02020603050405020304" pitchFamily="18" charset="0"/>
                <a:ea typeface="DejaVu Sans"/>
                <a:cs typeface="Times New Roman" panose="02020603050405020304" pitchFamily="18" charset="0"/>
              </a:rPr>
              <a:t> π</a:t>
            </a:r>
            <a:r>
              <a:rPr lang="fr-FR" sz="2900" b="1" spc="-1" dirty="0" err="1">
                <a:solidFill>
                  <a:srgbClr val="000000"/>
                </a:solidFill>
                <a:latin typeface="Times New Roman" panose="02020603050405020304" pitchFamily="18" charset="0"/>
                <a:ea typeface="DejaVu Sans"/>
                <a:cs typeface="Times New Roman" panose="02020603050405020304" pitchFamily="18" charset="0"/>
              </a:rPr>
              <a:t>ελ</a:t>
            </a:r>
            <a:r>
              <a:rPr lang="fr-FR" sz="2900" b="1" spc="-1" dirty="0">
                <a:solidFill>
                  <a:srgbClr val="000000"/>
                </a:solidFill>
                <a:latin typeface="Times New Roman" panose="02020603050405020304" pitchFamily="18" charset="0"/>
                <a:ea typeface="DejaVu Sans"/>
                <a:cs typeface="Times New Roman" panose="02020603050405020304" pitchFamily="18" charset="0"/>
              </a:rPr>
              <a:t>α</a:t>
            </a:r>
            <a:r>
              <a:rPr lang="fr-FR" sz="2900" b="1" spc="-1" dirty="0" err="1">
                <a:solidFill>
                  <a:srgbClr val="000000"/>
                </a:solidFill>
                <a:latin typeface="Times New Roman" panose="02020603050405020304" pitchFamily="18" charset="0"/>
                <a:ea typeface="DejaVu Sans"/>
                <a:cs typeface="Times New Roman" panose="02020603050405020304" pitchFamily="18" charset="0"/>
              </a:rPr>
              <a:t>τών</a:t>
            </a:r>
            <a:r>
              <a:rPr lang="fr-FR" sz="2900" b="1" spc="-1" dirty="0">
                <a:solidFill>
                  <a:srgbClr val="000000"/>
                </a:solidFill>
                <a:latin typeface="Times New Roman" panose="02020603050405020304" pitchFamily="18" charset="0"/>
                <a:ea typeface="DejaVu Sans"/>
                <a:cs typeface="Times New Roman" panose="02020603050405020304" pitchFamily="18" charset="0"/>
              </a:rPr>
              <a:t> (client groups), …</a:t>
            </a:r>
            <a:endParaRPr lang="el-GR" sz="2900" b="1" spc="-1" dirty="0">
              <a:solidFill>
                <a:srgbClr val="000000"/>
              </a:solidFill>
              <a:latin typeface="Times New Roman" panose="02020603050405020304" pitchFamily="18" charset="0"/>
              <a:ea typeface="DejaVu Sans"/>
              <a:cs typeface="Times New Roman" panose="02020603050405020304" pitchFamily="18" charset="0"/>
            </a:endParaRPr>
          </a:p>
          <a:p>
            <a:pPr marL="720">
              <a:lnSpc>
                <a:spcPct val="100000"/>
              </a:lnSpc>
              <a:spcBef>
                <a:spcPts val="300"/>
              </a:spcBef>
              <a:buClr>
                <a:srgbClr val="08A1D9"/>
              </a:buClr>
            </a:pPr>
            <a:br>
              <a:rPr sz="2600" dirty="0"/>
            </a:br>
            <a:r>
              <a:rPr lang="fr-FR" sz="2600" b="0" strike="noStrike" spc="-1" dirty="0">
                <a:solidFill>
                  <a:srgbClr val="333333"/>
                </a:solidFill>
                <a:latin typeface="Noto Sans Bold"/>
              </a:rPr>
              <a:t> </a:t>
            </a:r>
            <a:endParaRPr lang="fr-FR" sz="2600" b="0" strike="noStrike" spc="-1" dirty="0">
              <a:latin typeface="Arial"/>
            </a:endParaRPr>
          </a:p>
        </p:txBody>
      </p:sp>
      <p:sp>
        <p:nvSpPr>
          <p:cNvPr id="69" name="CustomShape 3"/>
          <p:cNvSpPr/>
          <p:nvPr/>
        </p:nvSpPr>
        <p:spPr>
          <a:xfrm>
            <a:off x="10899720" y="2160"/>
            <a:ext cx="1015200" cy="3650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3AF7A085-69C8-41DF-A851-BA12BAC0E8E6}" type="slidenum">
              <a:rPr lang="fr-FR" sz="1800" b="0" strike="noStrike" spc="-1">
                <a:solidFill>
                  <a:srgbClr val="FFFFFF"/>
                </a:solidFill>
                <a:latin typeface="Georgia"/>
                <a:ea typeface="DejaVu Sans"/>
              </a:rPr>
              <a:t>3</a:t>
            </a:fld>
            <a:endParaRPr lang="fr-FR" sz="18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 name="CustomShape 1"/>
          <p:cNvSpPr/>
          <p:nvPr/>
        </p:nvSpPr>
        <p:spPr>
          <a:xfrm>
            <a:off x="609480" y="367560"/>
            <a:ext cx="10972080" cy="7855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fontScale="85000" lnSpcReduction="20000"/>
          </a:bodyPr>
          <a:lstStyle/>
          <a:p>
            <a:pPr>
              <a:lnSpc>
                <a:spcPct val="100000"/>
              </a:lnSpc>
            </a:pPr>
            <a:r>
              <a:rPr lang="fr-FR" sz="3200" b="0" strike="noStrike" spc="-1">
                <a:solidFill>
                  <a:srgbClr val="434342"/>
                </a:solidFill>
                <a:latin typeface="Georgia"/>
                <a:ea typeface="DejaVu Sans"/>
              </a:rPr>
              <a:t>Γιατί η </a:t>
            </a:r>
            <a:r>
              <a:rPr lang="fr-FR" sz="3200" b="1" strike="noStrike" spc="-1">
                <a:solidFill>
                  <a:srgbClr val="2E3A3C"/>
                </a:solidFill>
                <a:latin typeface="Georgia"/>
                <a:ea typeface="DejaVu Sans"/>
              </a:rPr>
              <a:t>συμβουλευτική και κοινωνιακή διακυβέρνηση δεν πρέπει να συγχέεται με τη δημοκρατία</a:t>
            </a:r>
            <a:endParaRPr lang="fr-FR" sz="3200" b="0" strike="noStrike" spc="-1">
              <a:latin typeface="Arial"/>
            </a:endParaRPr>
          </a:p>
        </p:txBody>
      </p:sp>
      <p:sp>
        <p:nvSpPr>
          <p:cNvPr id="110" name="CustomShape 2"/>
          <p:cNvSpPr/>
          <p:nvPr/>
        </p:nvSpPr>
        <p:spPr>
          <a:xfrm>
            <a:off x="609480" y="1153440"/>
            <a:ext cx="10972080" cy="54205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92500" lnSpcReduction="20000"/>
          </a:bodyPr>
          <a:lstStyle/>
          <a:p>
            <a:pPr marL="365760" indent="-255240">
              <a:lnSpc>
                <a:spcPct val="100000"/>
              </a:lnSpc>
              <a:spcBef>
                <a:spcPts val="300"/>
              </a:spcBef>
              <a:buClr>
                <a:srgbClr val="08A1D9"/>
              </a:buClr>
              <a:buFont typeface="Wingdings" charset="2"/>
              <a:buChar char=""/>
            </a:pPr>
            <a:r>
              <a:rPr lang="fr-FR" sz="2800" b="0" strike="noStrike" spc="-1" dirty="0">
                <a:solidFill>
                  <a:srgbClr val="2E3A3C"/>
                </a:solidFill>
                <a:latin typeface="Georgia"/>
                <a:ea typeface="DejaVu Sans"/>
              </a:rPr>
              <a:t> </a:t>
            </a:r>
            <a:r>
              <a:rPr lang="fr-FR" sz="2800" b="0" strike="noStrike" spc="-1" dirty="0" err="1">
                <a:solidFill>
                  <a:srgbClr val="2E3A3C"/>
                </a:solidFill>
                <a:latin typeface="Georgia"/>
                <a:ea typeface="DejaVu Sans"/>
              </a:rPr>
              <a:t>Η</a:t>
            </a:r>
            <a:r>
              <a:rPr lang="fr-FR" sz="2800" b="0" strike="noStrike" spc="-1" dirty="0">
                <a:solidFill>
                  <a:srgbClr val="2E3A3C"/>
                </a:solidFill>
                <a:latin typeface="Georgia"/>
                <a:ea typeface="DejaVu Sans"/>
              </a:rPr>
              <a:t> </a:t>
            </a:r>
            <a:r>
              <a:rPr lang="fr-FR" sz="2800" b="1" strike="noStrike" spc="-1" dirty="0" err="1">
                <a:solidFill>
                  <a:srgbClr val="2E3A3C"/>
                </a:solidFill>
                <a:latin typeface="Georgia"/>
                <a:ea typeface="DejaVu Sans"/>
              </a:rPr>
              <a:t>κοινωνι</a:t>
            </a:r>
            <a:r>
              <a:rPr lang="fr-FR" sz="2800" b="1" strike="noStrike" spc="-1" dirty="0">
                <a:solidFill>
                  <a:srgbClr val="2E3A3C"/>
                </a:solidFill>
                <a:latin typeface="Georgia"/>
                <a:ea typeface="DejaVu Sans"/>
              </a:rPr>
              <a:t>α</a:t>
            </a:r>
            <a:r>
              <a:rPr lang="fr-FR" sz="2800" b="1" strike="noStrike" spc="-1" dirty="0" err="1">
                <a:solidFill>
                  <a:srgbClr val="2E3A3C"/>
                </a:solidFill>
                <a:latin typeface="Georgia"/>
                <a:ea typeface="DejaVu Sans"/>
              </a:rPr>
              <a:t>κή</a:t>
            </a:r>
            <a:r>
              <a:rPr lang="fr-FR" sz="2800" b="1" strike="noStrike" spc="-1" dirty="0">
                <a:solidFill>
                  <a:srgbClr val="2E3A3C"/>
                </a:solidFill>
                <a:latin typeface="Georgia"/>
                <a:ea typeface="DejaVu Sans"/>
              </a:rPr>
              <a:t> α</a:t>
            </a:r>
            <a:r>
              <a:rPr lang="fr-FR" sz="2800" b="1" strike="noStrike" spc="-1" dirty="0" err="1">
                <a:solidFill>
                  <a:srgbClr val="2E3A3C"/>
                </a:solidFill>
                <a:latin typeface="Georgia"/>
                <a:ea typeface="DejaVu Sans"/>
              </a:rPr>
              <a:t>ντι</a:t>
            </a:r>
            <a:r>
              <a:rPr lang="fr-FR" sz="2800" b="1" strike="noStrike" spc="-1" dirty="0">
                <a:solidFill>
                  <a:srgbClr val="2E3A3C"/>
                </a:solidFill>
                <a:latin typeface="Georgia"/>
                <a:ea typeface="DejaVu Sans"/>
              </a:rPr>
              <a:t>π</a:t>
            </a:r>
            <a:r>
              <a:rPr lang="fr-FR" sz="2800" b="1" strike="noStrike" spc="-1" dirty="0" err="1">
                <a:solidFill>
                  <a:srgbClr val="2E3A3C"/>
                </a:solidFill>
                <a:latin typeface="Georgia"/>
                <a:ea typeface="DejaVu Sans"/>
              </a:rPr>
              <a:t>ροσώ</a:t>
            </a:r>
            <a:r>
              <a:rPr lang="fr-FR" sz="2800" b="1" strike="noStrike" spc="-1" dirty="0">
                <a:solidFill>
                  <a:srgbClr val="2E3A3C"/>
                </a:solidFill>
                <a:latin typeface="Georgia"/>
                <a:ea typeface="DejaVu Sans"/>
              </a:rPr>
              <a:t>π</a:t>
            </a:r>
            <a:r>
              <a:rPr lang="fr-FR" sz="2800" b="1" strike="noStrike" spc="-1" dirty="0" err="1">
                <a:solidFill>
                  <a:srgbClr val="2E3A3C"/>
                </a:solidFill>
                <a:latin typeface="Georgia"/>
                <a:ea typeface="DejaVu Sans"/>
              </a:rPr>
              <a:t>ευση</a:t>
            </a:r>
            <a:r>
              <a:rPr lang="fr-FR" sz="2800" b="1" strike="noStrike" spc="-1" dirty="0">
                <a:solidFill>
                  <a:srgbClr val="2E3A3C"/>
                </a:solidFill>
                <a:latin typeface="Georgia"/>
                <a:ea typeface="DejaVu Sans"/>
              </a:rPr>
              <a:t> </a:t>
            </a:r>
            <a:r>
              <a:rPr lang="fr-FR" sz="2800" b="1" strike="noStrike" spc="-1" dirty="0" err="1">
                <a:solidFill>
                  <a:srgbClr val="2E3A3C"/>
                </a:solidFill>
                <a:latin typeface="Georgia"/>
                <a:ea typeface="DejaVu Sans"/>
              </a:rPr>
              <a:t>συγχωνεύετ</a:t>
            </a:r>
            <a:r>
              <a:rPr lang="fr-FR" sz="2800" b="1" strike="noStrike" spc="-1" dirty="0">
                <a:solidFill>
                  <a:srgbClr val="2E3A3C"/>
                </a:solidFill>
                <a:latin typeface="Georgia"/>
                <a:ea typeface="DejaVu Sans"/>
              </a:rPr>
              <a:t>α</a:t>
            </a:r>
            <a:r>
              <a:rPr lang="fr-FR" sz="2800" b="1" strike="noStrike" spc="-1" dirty="0" err="1">
                <a:solidFill>
                  <a:srgbClr val="2E3A3C"/>
                </a:solidFill>
                <a:latin typeface="Georgia"/>
                <a:ea typeface="DejaVu Sans"/>
              </a:rPr>
              <a:t>ι</a:t>
            </a:r>
            <a:r>
              <a:rPr lang="fr-FR" sz="2800" b="1" strike="noStrike" spc="-1" dirty="0">
                <a:solidFill>
                  <a:srgbClr val="2E3A3C"/>
                </a:solidFill>
                <a:latin typeface="Georgia"/>
                <a:ea typeface="DejaVu Sans"/>
              </a:rPr>
              <a:t> </a:t>
            </a:r>
            <a:r>
              <a:rPr lang="fr-FR" sz="2800" b="1" strike="noStrike" spc="-1" dirty="0" err="1">
                <a:solidFill>
                  <a:srgbClr val="2E3A3C"/>
                </a:solidFill>
                <a:latin typeface="Georgia"/>
                <a:ea typeface="DejaVu Sans"/>
              </a:rPr>
              <a:t>με</a:t>
            </a:r>
            <a:r>
              <a:rPr lang="fr-FR" sz="2800" b="1" strike="noStrike" spc="-1" dirty="0">
                <a:solidFill>
                  <a:srgbClr val="2E3A3C"/>
                </a:solidFill>
                <a:latin typeface="Georgia"/>
                <a:ea typeface="DejaVu Sans"/>
              </a:rPr>
              <a:t> </a:t>
            </a:r>
            <a:r>
              <a:rPr lang="fr-FR" sz="2800" b="1" strike="noStrike" spc="-1" dirty="0" err="1">
                <a:solidFill>
                  <a:srgbClr val="2E3A3C"/>
                </a:solidFill>
                <a:latin typeface="Georgia"/>
                <a:ea typeface="DejaVu Sans"/>
              </a:rPr>
              <a:t>τη</a:t>
            </a:r>
            <a:r>
              <a:rPr lang="fr-FR" sz="2800" b="1" strike="noStrike" spc="-1" dirty="0">
                <a:solidFill>
                  <a:srgbClr val="2E3A3C"/>
                </a:solidFill>
                <a:latin typeface="Georgia"/>
                <a:ea typeface="DejaVu Sans"/>
              </a:rPr>
              <a:t> </a:t>
            </a:r>
            <a:r>
              <a:rPr lang="fr-FR" sz="2800" b="1" strike="noStrike" spc="-1" dirty="0" err="1">
                <a:solidFill>
                  <a:srgbClr val="2E3A3C"/>
                </a:solidFill>
                <a:latin typeface="Georgia"/>
                <a:ea typeface="DejaVu Sans"/>
              </a:rPr>
              <a:t>λειτουργική</a:t>
            </a:r>
            <a:r>
              <a:rPr lang="fr-FR" sz="2800" b="1" strike="noStrike" spc="-1" dirty="0">
                <a:solidFill>
                  <a:srgbClr val="2E3A3C"/>
                </a:solidFill>
                <a:latin typeface="Georgia"/>
                <a:ea typeface="DejaVu Sans"/>
              </a:rPr>
              <a:t> </a:t>
            </a:r>
            <a:r>
              <a:rPr lang="fr-FR" sz="2800" b="1" strike="noStrike" spc="-1" dirty="0" err="1">
                <a:solidFill>
                  <a:srgbClr val="2E3A3C"/>
                </a:solidFill>
                <a:latin typeface="Georgia"/>
                <a:ea typeface="DejaVu Sans"/>
              </a:rPr>
              <a:t>διάστ</a:t>
            </a:r>
            <a:r>
              <a:rPr lang="fr-FR" sz="2800" b="1" strike="noStrike" spc="-1" dirty="0">
                <a:solidFill>
                  <a:srgbClr val="2E3A3C"/>
                </a:solidFill>
                <a:latin typeface="Georgia"/>
                <a:ea typeface="DejaVu Sans"/>
              </a:rPr>
              <a:t>α</a:t>
            </a:r>
            <a:r>
              <a:rPr lang="fr-FR" sz="2800" b="1" strike="noStrike" spc="-1" dirty="0" err="1">
                <a:solidFill>
                  <a:srgbClr val="2E3A3C"/>
                </a:solidFill>
                <a:latin typeface="Georgia"/>
                <a:ea typeface="DejaVu Sans"/>
              </a:rPr>
              <a:t>ση</a:t>
            </a:r>
            <a:r>
              <a:rPr lang="fr-FR" sz="2800" b="1" strike="noStrike" spc="-1" dirty="0">
                <a:solidFill>
                  <a:srgbClr val="2E3A3C"/>
                </a:solidFill>
                <a:latin typeface="Georgia"/>
                <a:ea typeface="DejaVu Sans"/>
              </a:rPr>
              <a:t> </a:t>
            </a:r>
            <a:r>
              <a:rPr lang="fr-FR" sz="2800" b="1" strike="noStrike" spc="-1" dirty="0" err="1">
                <a:solidFill>
                  <a:srgbClr val="2E3A3C"/>
                </a:solidFill>
                <a:latin typeface="Georgia"/>
                <a:ea typeface="DejaVu Sans"/>
              </a:rPr>
              <a:t>της</a:t>
            </a:r>
            <a:r>
              <a:rPr lang="fr-FR" sz="2800" b="1" strike="noStrike" spc="-1" dirty="0">
                <a:solidFill>
                  <a:srgbClr val="2E3A3C"/>
                </a:solidFill>
                <a:latin typeface="Georgia"/>
                <a:ea typeface="DejaVu Sans"/>
              </a:rPr>
              <a:t> </a:t>
            </a:r>
            <a:r>
              <a:rPr lang="fr-FR" sz="2800" b="1" strike="noStrike" spc="-1" dirty="0" err="1">
                <a:solidFill>
                  <a:srgbClr val="2E3A3C"/>
                </a:solidFill>
                <a:latin typeface="Georgia"/>
                <a:ea typeface="DejaVu Sans"/>
              </a:rPr>
              <a:t>εκ</a:t>
            </a:r>
            <a:r>
              <a:rPr lang="fr-FR" sz="2800" b="1" strike="noStrike" spc="-1" dirty="0">
                <a:solidFill>
                  <a:srgbClr val="2E3A3C"/>
                </a:solidFill>
                <a:latin typeface="Georgia"/>
                <a:ea typeface="DejaVu Sans"/>
              </a:rPr>
              <a:t>π</a:t>
            </a:r>
            <a:r>
              <a:rPr lang="fr-FR" sz="2800" b="1" strike="noStrike" spc="-1" dirty="0" err="1">
                <a:solidFill>
                  <a:srgbClr val="2E3A3C"/>
                </a:solidFill>
                <a:latin typeface="Georgia"/>
                <a:ea typeface="DejaVu Sans"/>
              </a:rPr>
              <a:t>ροσώ</a:t>
            </a:r>
            <a:r>
              <a:rPr lang="fr-FR" sz="2800" b="1" strike="noStrike" spc="-1" dirty="0">
                <a:solidFill>
                  <a:srgbClr val="2E3A3C"/>
                </a:solidFill>
                <a:latin typeface="Georgia"/>
                <a:ea typeface="DejaVu Sans"/>
              </a:rPr>
              <a:t>π</a:t>
            </a:r>
            <a:r>
              <a:rPr lang="fr-FR" sz="2800" b="1" strike="noStrike" spc="-1" dirty="0" err="1">
                <a:solidFill>
                  <a:srgbClr val="2E3A3C"/>
                </a:solidFill>
                <a:latin typeface="Georgia"/>
                <a:ea typeface="DejaVu Sans"/>
              </a:rPr>
              <a:t>ησης</a:t>
            </a:r>
            <a:r>
              <a:rPr lang="fr-FR" sz="2800" b="1" strike="noStrike" spc="-1" dirty="0">
                <a:solidFill>
                  <a:srgbClr val="2E3A3C"/>
                </a:solidFill>
                <a:latin typeface="Georgia"/>
                <a:ea typeface="DejaVu Sans"/>
              </a:rPr>
              <a:t>.</a:t>
            </a:r>
            <a:endParaRPr lang="fr-FR" sz="2800" b="0" strike="noStrike" spc="-1" dirty="0">
              <a:latin typeface="Arial"/>
            </a:endParaRPr>
          </a:p>
          <a:p>
            <a:pPr marL="365760" indent="-255240">
              <a:lnSpc>
                <a:spcPct val="100000"/>
              </a:lnSpc>
              <a:spcBef>
                <a:spcPts val="300"/>
              </a:spcBef>
              <a:buClr>
                <a:srgbClr val="08A1D9"/>
              </a:buClr>
              <a:buFont typeface="Wingdings" charset="2"/>
              <a:buChar char=""/>
            </a:pPr>
            <a:r>
              <a:rPr lang="fr-FR" sz="2800" b="0" strike="noStrike" spc="-1" dirty="0" err="1">
                <a:solidFill>
                  <a:srgbClr val="2E3A3C"/>
                </a:solidFill>
                <a:latin typeface="Georgia"/>
                <a:ea typeface="DejaVu Sans"/>
              </a:rPr>
              <a:t>Η</a:t>
            </a:r>
            <a:r>
              <a:rPr lang="fr-FR" sz="2800" b="0" strike="noStrike" spc="-1" dirty="0">
                <a:solidFill>
                  <a:srgbClr val="2E3A3C"/>
                </a:solidFill>
                <a:latin typeface="Georgia"/>
                <a:ea typeface="DejaVu Sans"/>
              </a:rPr>
              <a:t> α</a:t>
            </a:r>
            <a:r>
              <a:rPr lang="fr-FR" sz="2800" b="0" strike="noStrike" spc="-1" dirty="0" err="1">
                <a:solidFill>
                  <a:srgbClr val="2E3A3C"/>
                </a:solidFill>
                <a:latin typeface="Georgia"/>
                <a:ea typeface="DejaVu Sans"/>
              </a:rPr>
              <a:t>ντι</a:t>
            </a:r>
            <a:r>
              <a:rPr lang="fr-FR" sz="2800" b="0" strike="noStrike" spc="-1" dirty="0">
                <a:solidFill>
                  <a:srgbClr val="2E3A3C"/>
                </a:solidFill>
                <a:latin typeface="Georgia"/>
                <a:ea typeface="DejaVu Sans"/>
              </a:rPr>
              <a:t>π</a:t>
            </a:r>
            <a:r>
              <a:rPr lang="fr-FR" sz="2800" b="0" strike="noStrike" spc="-1" dirty="0" err="1">
                <a:solidFill>
                  <a:srgbClr val="2E3A3C"/>
                </a:solidFill>
                <a:latin typeface="Georgia"/>
                <a:ea typeface="DejaVu Sans"/>
              </a:rPr>
              <a:t>ροσω</a:t>
            </a:r>
            <a:r>
              <a:rPr lang="fr-FR" sz="2800" b="0" strike="noStrike" spc="-1" dirty="0">
                <a:solidFill>
                  <a:srgbClr val="2E3A3C"/>
                </a:solidFill>
                <a:latin typeface="Georgia"/>
                <a:ea typeface="DejaVu Sans"/>
              </a:rPr>
              <a:t>π</a:t>
            </a:r>
            <a:r>
              <a:rPr lang="fr-FR" sz="2800" b="0" strike="noStrike" spc="-1" dirty="0" err="1">
                <a:solidFill>
                  <a:srgbClr val="2E3A3C"/>
                </a:solidFill>
                <a:latin typeface="Georgia"/>
                <a:ea typeface="DejaVu Sans"/>
              </a:rPr>
              <a:t>ευτικότητ</a:t>
            </a:r>
            <a:r>
              <a:rPr lang="fr-FR" sz="2800" b="0" strike="noStrike" spc="-1" dirty="0">
                <a:solidFill>
                  <a:srgbClr val="2E3A3C"/>
                </a:solidFill>
                <a:latin typeface="Georgia"/>
                <a:ea typeface="DejaVu Sans"/>
              </a:rPr>
              <a:t>α </a:t>
            </a:r>
            <a:r>
              <a:rPr lang="fr-FR" sz="2800" b="0" strike="noStrike" spc="-1" dirty="0" err="1">
                <a:solidFill>
                  <a:srgbClr val="2E3A3C"/>
                </a:solidFill>
                <a:latin typeface="Georgia"/>
                <a:ea typeface="DejaVu Sans"/>
              </a:rPr>
              <a:t>της</a:t>
            </a:r>
            <a:r>
              <a:rPr lang="fr-FR" sz="2800" b="0" strike="noStrike" spc="-1" dirty="0">
                <a:solidFill>
                  <a:srgbClr val="2E3A3C"/>
                </a:solidFill>
                <a:latin typeface="Georgia"/>
                <a:ea typeface="DejaVu Sans"/>
              </a:rPr>
              <a:t> </a:t>
            </a:r>
            <a:r>
              <a:rPr lang="fr-FR" sz="2800" b="0" strike="noStrike" spc="-1" dirty="0" err="1">
                <a:solidFill>
                  <a:srgbClr val="2E3A3C"/>
                </a:solidFill>
                <a:latin typeface="Georgia"/>
                <a:ea typeface="DejaVu Sans"/>
              </a:rPr>
              <a:t>κοινωνί</a:t>
            </a:r>
            <a:r>
              <a:rPr lang="fr-FR" sz="2800" b="0" strike="noStrike" spc="-1" dirty="0">
                <a:solidFill>
                  <a:srgbClr val="2E3A3C"/>
                </a:solidFill>
                <a:latin typeface="Georgia"/>
                <a:ea typeface="DejaVu Sans"/>
              </a:rPr>
              <a:t>α</a:t>
            </a:r>
            <a:r>
              <a:rPr lang="fr-FR" sz="2800" b="0" strike="noStrike" spc="-1" dirty="0" err="1">
                <a:solidFill>
                  <a:srgbClr val="2E3A3C"/>
                </a:solidFill>
                <a:latin typeface="Georgia"/>
                <a:ea typeface="DejaVu Sans"/>
              </a:rPr>
              <a:t>ς</a:t>
            </a:r>
            <a:r>
              <a:rPr lang="fr-FR" sz="2800" b="0" strike="noStrike" spc="-1" dirty="0">
                <a:solidFill>
                  <a:srgbClr val="2E3A3C"/>
                </a:solidFill>
                <a:latin typeface="Georgia"/>
                <a:ea typeface="DejaVu Sans"/>
              </a:rPr>
              <a:t> </a:t>
            </a:r>
            <a:r>
              <a:rPr lang="fr-FR" sz="2800" b="0" strike="noStrike" spc="-1" dirty="0" err="1">
                <a:solidFill>
                  <a:srgbClr val="2E3A3C"/>
                </a:solidFill>
                <a:latin typeface="Georgia"/>
                <a:ea typeface="DejaVu Sans"/>
              </a:rPr>
              <a:t>των</a:t>
            </a:r>
            <a:r>
              <a:rPr lang="fr-FR" sz="2800" b="0" strike="noStrike" spc="-1" dirty="0">
                <a:solidFill>
                  <a:srgbClr val="2E3A3C"/>
                </a:solidFill>
                <a:latin typeface="Georgia"/>
                <a:ea typeface="DejaVu Sans"/>
              </a:rPr>
              <a:t> π</a:t>
            </a:r>
            <a:r>
              <a:rPr lang="fr-FR" sz="2800" b="0" strike="noStrike" spc="-1" dirty="0" err="1">
                <a:solidFill>
                  <a:srgbClr val="2E3A3C"/>
                </a:solidFill>
                <a:latin typeface="Georgia"/>
                <a:ea typeface="DejaVu Sans"/>
              </a:rPr>
              <a:t>ολιτών</a:t>
            </a:r>
            <a:r>
              <a:rPr lang="fr-FR" sz="2800" b="0" strike="noStrike" spc="-1" dirty="0">
                <a:solidFill>
                  <a:srgbClr val="2E3A3C"/>
                </a:solidFill>
                <a:latin typeface="Georgia"/>
                <a:ea typeface="DejaVu Sans"/>
              </a:rPr>
              <a:t> </a:t>
            </a:r>
            <a:r>
              <a:rPr lang="fr-FR" sz="2800" b="0" strike="noStrike" spc="-1" dirty="0" err="1">
                <a:solidFill>
                  <a:srgbClr val="2E3A3C"/>
                </a:solidFill>
                <a:latin typeface="Georgia"/>
                <a:ea typeface="DejaVu Sans"/>
              </a:rPr>
              <a:t>είν</a:t>
            </a:r>
            <a:r>
              <a:rPr lang="fr-FR" sz="2800" b="0" strike="noStrike" spc="-1" dirty="0">
                <a:solidFill>
                  <a:srgbClr val="2E3A3C"/>
                </a:solidFill>
                <a:latin typeface="Georgia"/>
                <a:ea typeface="DejaVu Sans"/>
              </a:rPr>
              <a:t>α</a:t>
            </a:r>
            <a:r>
              <a:rPr lang="fr-FR" sz="2800" b="0" strike="noStrike" spc="-1" dirty="0" err="1">
                <a:solidFill>
                  <a:srgbClr val="2E3A3C"/>
                </a:solidFill>
                <a:latin typeface="Georgia"/>
                <a:ea typeface="DejaVu Sans"/>
              </a:rPr>
              <a:t>ι</a:t>
            </a:r>
            <a:r>
              <a:rPr lang="fr-FR" sz="2800" b="0" strike="noStrike" spc="-1" dirty="0">
                <a:solidFill>
                  <a:srgbClr val="2E3A3C"/>
                </a:solidFill>
                <a:latin typeface="Georgia"/>
                <a:ea typeface="DejaVu Sans"/>
              </a:rPr>
              <a:t> </a:t>
            </a:r>
            <a:r>
              <a:rPr lang="fr-FR" sz="2800" b="0" strike="noStrike" spc="-1" dirty="0" err="1">
                <a:solidFill>
                  <a:srgbClr val="2E3A3C"/>
                </a:solidFill>
                <a:latin typeface="Georgia"/>
                <a:ea typeface="DejaVu Sans"/>
              </a:rPr>
              <a:t>μερική</a:t>
            </a:r>
            <a:r>
              <a:rPr lang="fr-FR" sz="2800" b="0" strike="noStrike" spc="-1" dirty="0">
                <a:solidFill>
                  <a:srgbClr val="2E3A3C"/>
                </a:solidFill>
                <a:latin typeface="Georgia"/>
                <a:ea typeface="DejaVu Sans"/>
              </a:rPr>
              <a:t> </a:t>
            </a:r>
            <a:r>
              <a:rPr lang="fr-FR" sz="2800" b="0" strike="noStrike" spc="-1" dirty="0" err="1">
                <a:solidFill>
                  <a:srgbClr val="2E3A3C"/>
                </a:solidFill>
                <a:latin typeface="Georgia"/>
                <a:ea typeface="DejaVu Sans"/>
              </a:rPr>
              <a:t>κ</a:t>
            </a:r>
            <a:r>
              <a:rPr lang="fr-FR" sz="2800" b="0" strike="noStrike" spc="-1" dirty="0">
                <a:solidFill>
                  <a:srgbClr val="2E3A3C"/>
                </a:solidFill>
                <a:latin typeface="Georgia"/>
                <a:ea typeface="DejaVu Sans"/>
              </a:rPr>
              <a:t>α</a:t>
            </a:r>
            <a:r>
              <a:rPr lang="fr-FR" sz="2800" b="0" strike="noStrike" spc="-1" dirty="0" err="1">
                <a:solidFill>
                  <a:srgbClr val="2E3A3C"/>
                </a:solidFill>
                <a:latin typeface="Georgia"/>
                <a:ea typeface="DejaVu Sans"/>
              </a:rPr>
              <a:t>ι</a:t>
            </a:r>
            <a:r>
              <a:rPr lang="fr-FR" sz="2800" b="0" strike="noStrike" spc="-1" dirty="0">
                <a:solidFill>
                  <a:srgbClr val="2E3A3C"/>
                </a:solidFill>
                <a:latin typeface="Georgia"/>
                <a:ea typeface="DejaVu Sans"/>
              </a:rPr>
              <a:t> α</a:t>
            </a:r>
            <a:r>
              <a:rPr lang="fr-FR" sz="2800" b="0" strike="noStrike" spc="-1" dirty="0" err="1">
                <a:solidFill>
                  <a:srgbClr val="2E3A3C"/>
                </a:solidFill>
                <a:latin typeface="Georgia"/>
                <a:ea typeface="DejaVu Sans"/>
              </a:rPr>
              <a:t>υθ</a:t>
            </a:r>
            <a:r>
              <a:rPr lang="fr-FR" sz="2800" b="0" strike="noStrike" spc="-1" dirty="0">
                <a:solidFill>
                  <a:srgbClr val="2E3A3C"/>
                </a:solidFill>
                <a:latin typeface="Georgia"/>
                <a:ea typeface="DejaVu Sans"/>
              </a:rPr>
              <a:t>α</a:t>
            </a:r>
            <a:r>
              <a:rPr lang="fr-FR" sz="2800" b="0" strike="noStrike" spc="-1" dirty="0" err="1">
                <a:solidFill>
                  <a:srgbClr val="2E3A3C"/>
                </a:solidFill>
                <a:latin typeface="Georgia"/>
                <a:ea typeface="DejaVu Sans"/>
              </a:rPr>
              <a:t>ίρετη</a:t>
            </a:r>
            <a:r>
              <a:rPr lang="fr-FR" sz="2800" b="0" strike="noStrike" spc="-1" dirty="0">
                <a:solidFill>
                  <a:srgbClr val="2E3A3C"/>
                </a:solidFill>
                <a:latin typeface="Georgia"/>
                <a:ea typeface="DejaVu Sans"/>
              </a:rPr>
              <a:t> </a:t>
            </a:r>
            <a:r>
              <a:rPr lang="fr-FR" sz="2800" b="0" strike="noStrike" spc="-1" dirty="0" err="1">
                <a:solidFill>
                  <a:srgbClr val="2E3A3C"/>
                </a:solidFill>
                <a:latin typeface="Georgia"/>
                <a:ea typeface="DejaVu Sans"/>
              </a:rPr>
              <a:t>στο</a:t>
            </a:r>
            <a:r>
              <a:rPr lang="fr-FR" sz="2800" b="0" strike="noStrike" spc="-1" dirty="0">
                <a:solidFill>
                  <a:srgbClr val="2E3A3C"/>
                </a:solidFill>
                <a:latin typeface="Georgia"/>
                <a:ea typeface="DejaVu Sans"/>
              </a:rPr>
              <a:t> </a:t>
            </a:r>
            <a:r>
              <a:rPr lang="fr-FR" sz="2800" b="0" strike="noStrike" spc="-1" dirty="0" err="1">
                <a:solidFill>
                  <a:srgbClr val="2E3A3C"/>
                </a:solidFill>
                <a:latin typeface="Georgia"/>
                <a:ea typeface="DejaVu Sans"/>
              </a:rPr>
              <a:t>σύνολό</a:t>
            </a:r>
            <a:r>
              <a:rPr lang="fr-FR" sz="2800" b="0" strike="noStrike" spc="-1" dirty="0">
                <a:solidFill>
                  <a:srgbClr val="2E3A3C"/>
                </a:solidFill>
                <a:latin typeface="Georgia"/>
                <a:ea typeface="DejaVu Sans"/>
              </a:rPr>
              <a:t> </a:t>
            </a:r>
            <a:r>
              <a:rPr lang="fr-FR" sz="2800" b="0" strike="noStrike" spc="-1" dirty="0" err="1">
                <a:solidFill>
                  <a:srgbClr val="2E3A3C"/>
                </a:solidFill>
                <a:latin typeface="Georgia"/>
                <a:ea typeface="DejaVu Sans"/>
              </a:rPr>
              <a:t>της</a:t>
            </a:r>
            <a:r>
              <a:rPr lang="fr-FR" sz="2800" b="0" strike="noStrike" spc="-1" dirty="0">
                <a:solidFill>
                  <a:srgbClr val="2E3A3C"/>
                </a:solidFill>
                <a:latin typeface="Georgia"/>
                <a:ea typeface="DejaVu Sans"/>
              </a:rPr>
              <a:t> </a:t>
            </a:r>
            <a:r>
              <a:rPr lang="fr-FR" sz="2800" b="0" strike="noStrike" spc="-1" dirty="0" err="1">
                <a:solidFill>
                  <a:srgbClr val="2E3A3C"/>
                </a:solidFill>
                <a:latin typeface="Georgia"/>
                <a:ea typeface="DejaVu Sans"/>
              </a:rPr>
              <a:t>σε</a:t>
            </a:r>
            <a:r>
              <a:rPr lang="fr-FR" sz="2800" b="0" strike="noStrike" spc="-1" dirty="0">
                <a:solidFill>
                  <a:srgbClr val="2E3A3C"/>
                </a:solidFill>
                <a:latin typeface="Georgia"/>
                <a:ea typeface="DejaVu Sans"/>
              </a:rPr>
              <a:t> </a:t>
            </a:r>
            <a:r>
              <a:rPr lang="fr-FR" sz="2800" b="0" strike="noStrike" spc="-1" dirty="0" err="1">
                <a:solidFill>
                  <a:srgbClr val="2E3A3C"/>
                </a:solidFill>
                <a:latin typeface="Georgia"/>
                <a:ea typeface="DejaVu Sans"/>
              </a:rPr>
              <a:t>σχέση</a:t>
            </a:r>
            <a:r>
              <a:rPr lang="fr-FR" sz="2800" b="0" strike="noStrike" spc="-1" dirty="0">
                <a:solidFill>
                  <a:srgbClr val="2E3A3C"/>
                </a:solidFill>
                <a:latin typeface="Georgia"/>
                <a:ea typeface="DejaVu Sans"/>
              </a:rPr>
              <a:t> </a:t>
            </a:r>
            <a:r>
              <a:rPr lang="fr-FR" sz="2800" b="0" strike="noStrike" spc="-1" dirty="0" err="1">
                <a:solidFill>
                  <a:srgbClr val="2E3A3C"/>
                </a:solidFill>
                <a:latin typeface="Georgia"/>
                <a:ea typeface="DejaVu Sans"/>
              </a:rPr>
              <a:t>με</a:t>
            </a:r>
            <a:r>
              <a:rPr lang="fr-FR" sz="2800" b="0" strike="noStrike" spc="-1" dirty="0">
                <a:solidFill>
                  <a:srgbClr val="2E3A3C"/>
                </a:solidFill>
                <a:latin typeface="Georgia"/>
                <a:ea typeface="DejaVu Sans"/>
              </a:rPr>
              <a:t> </a:t>
            </a:r>
            <a:r>
              <a:rPr lang="fr-FR" sz="2800" b="0" strike="noStrike" spc="-1" dirty="0" err="1">
                <a:solidFill>
                  <a:srgbClr val="2E3A3C"/>
                </a:solidFill>
                <a:latin typeface="Georgia"/>
                <a:ea typeface="DejaVu Sans"/>
              </a:rPr>
              <a:t>τον</a:t>
            </a:r>
            <a:r>
              <a:rPr lang="fr-FR" sz="2800" b="0" strike="noStrike" spc="-1" dirty="0">
                <a:solidFill>
                  <a:srgbClr val="2E3A3C"/>
                </a:solidFill>
                <a:latin typeface="Georgia"/>
                <a:ea typeface="DejaVu Sans"/>
              </a:rPr>
              <a:t> π</a:t>
            </a:r>
            <a:r>
              <a:rPr lang="fr-FR" sz="2800" b="0" strike="noStrike" spc="-1" dirty="0" err="1">
                <a:solidFill>
                  <a:srgbClr val="2E3A3C"/>
                </a:solidFill>
                <a:latin typeface="Georgia"/>
                <a:ea typeface="DejaVu Sans"/>
              </a:rPr>
              <a:t>ολυσυλλεκτικό</a:t>
            </a:r>
            <a:r>
              <a:rPr lang="fr-FR" sz="2800" b="0" strike="noStrike" spc="-1" dirty="0">
                <a:solidFill>
                  <a:srgbClr val="2E3A3C"/>
                </a:solidFill>
                <a:latin typeface="Georgia"/>
                <a:ea typeface="DejaVu Sans"/>
              </a:rPr>
              <a:t> </a:t>
            </a:r>
            <a:r>
              <a:rPr lang="fr-FR" sz="2800" b="0" strike="noStrike" spc="-1" dirty="0" err="1">
                <a:solidFill>
                  <a:srgbClr val="2E3A3C"/>
                </a:solidFill>
                <a:latin typeface="Georgia"/>
                <a:ea typeface="DejaVu Sans"/>
              </a:rPr>
              <a:t>χ</a:t>
            </a:r>
            <a:r>
              <a:rPr lang="fr-FR" sz="2800" b="0" strike="noStrike" spc="-1" dirty="0">
                <a:solidFill>
                  <a:srgbClr val="2E3A3C"/>
                </a:solidFill>
                <a:latin typeface="Georgia"/>
                <a:ea typeface="DejaVu Sans"/>
              </a:rPr>
              <a:t>α</a:t>
            </a:r>
            <a:r>
              <a:rPr lang="fr-FR" sz="2800" b="0" strike="noStrike" spc="-1" dirty="0" err="1">
                <a:solidFill>
                  <a:srgbClr val="2E3A3C"/>
                </a:solidFill>
                <a:latin typeface="Georgia"/>
                <a:ea typeface="DejaVu Sans"/>
              </a:rPr>
              <a:t>ρ</a:t>
            </a:r>
            <a:r>
              <a:rPr lang="fr-FR" sz="2800" b="0" strike="noStrike" spc="-1" dirty="0">
                <a:solidFill>
                  <a:srgbClr val="2E3A3C"/>
                </a:solidFill>
                <a:latin typeface="Georgia"/>
                <a:ea typeface="DejaVu Sans"/>
              </a:rPr>
              <a:t>α</a:t>
            </a:r>
            <a:r>
              <a:rPr lang="fr-FR" sz="2800" b="0" strike="noStrike" spc="-1" dirty="0" err="1">
                <a:solidFill>
                  <a:srgbClr val="2E3A3C"/>
                </a:solidFill>
                <a:latin typeface="Georgia"/>
                <a:ea typeface="DejaVu Sans"/>
              </a:rPr>
              <a:t>κτήρ</a:t>
            </a:r>
            <a:r>
              <a:rPr lang="fr-FR" sz="2800" b="0" strike="noStrike" spc="-1" dirty="0">
                <a:solidFill>
                  <a:srgbClr val="2E3A3C"/>
                </a:solidFill>
                <a:latin typeface="Georgia"/>
                <a:ea typeface="DejaVu Sans"/>
              </a:rPr>
              <a:t>α </a:t>
            </a:r>
            <a:r>
              <a:rPr lang="fr-FR" sz="2800" b="0" strike="noStrike" spc="-1" dirty="0" err="1">
                <a:solidFill>
                  <a:srgbClr val="2E3A3C"/>
                </a:solidFill>
                <a:latin typeface="Georgia"/>
                <a:ea typeface="DejaVu Sans"/>
              </a:rPr>
              <a:t>των</a:t>
            </a:r>
            <a:r>
              <a:rPr lang="fr-FR" sz="2800" b="0" strike="noStrike" spc="-1" dirty="0">
                <a:solidFill>
                  <a:srgbClr val="2E3A3C"/>
                </a:solidFill>
                <a:latin typeface="Georgia"/>
                <a:ea typeface="DejaVu Sans"/>
              </a:rPr>
              <a:t> </a:t>
            </a:r>
            <a:r>
              <a:rPr lang="fr-FR" sz="2800" b="0" strike="noStrike" spc="-1" dirty="0" err="1">
                <a:solidFill>
                  <a:srgbClr val="2E3A3C"/>
                </a:solidFill>
                <a:latin typeface="Georgia"/>
                <a:ea typeface="DejaVu Sans"/>
              </a:rPr>
              <a:t>ΚτΠ</a:t>
            </a:r>
            <a:r>
              <a:rPr lang="fr-FR" sz="2800" b="0" strike="noStrike" spc="-1" dirty="0">
                <a:solidFill>
                  <a:srgbClr val="2E3A3C"/>
                </a:solidFill>
                <a:latin typeface="Georgia"/>
                <a:ea typeface="DejaVu Sans"/>
              </a:rPr>
              <a:t>.</a:t>
            </a:r>
            <a:endParaRPr lang="fr-FR" sz="2800" b="0" strike="noStrike" spc="-1" dirty="0">
              <a:latin typeface="Arial"/>
            </a:endParaRPr>
          </a:p>
          <a:p>
            <a:pPr marL="365760" indent="-255240">
              <a:lnSpc>
                <a:spcPct val="100000"/>
              </a:lnSpc>
              <a:spcBef>
                <a:spcPts val="300"/>
              </a:spcBef>
              <a:buClr>
                <a:srgbClr val="08A1D9"/>
              </a:buClr>
              <a:buFont typeface="Wingdings" charset="2"/>
              <a:buChar char=""/>
            </a:pPr>
            <a:r>
              <a:rPr lang="fr-FR" sz="2800" b="0" strike="noStrike" spc="-1" dirty="0" err="1">
                <a:solidFill>
                  <a:srgbClr val="000000"/>
                </a:solidFill>
                <a:latin typeface="Georgia"/>
                <a:ea typeface="DejaVu Sans"/>
              </a:rPr>
              <a:t>Η</a:t>
            </a:r>
            <a:r>
              <a:rPr lang="fr-FR" sz="2800" b="0" strike="noStrike" spc="-1" dirty="0">
                <a:solidFill>
                  <a:srgbClr val="000000"/>
                </a:solidFill>
                <a:latin typeface="Georgia"/>
                <a:ea typeface="DejaVu Sans"/>
              </a:rPr>
              <a:t> </a:t>
            </a:r>
            <a:r>
              <a:rPr lang="fr-FR" sz="2800" b="1" strike="noStrike" spc="-1" dirty="0" err="1">
                <a:solidFill>
                  <a:srgbClr val="000000"/>
                </a:solidFill>
                <a:latin typeface="Georgia"/>
                <a:ea typeface="DejaVu Sans"/>
              </a:rPr>
              <a:t>δημοκρ</a:t>
            </a:r>
            <a:r>
              <a:rPr lang="fr-FR" sz="2800" b="1" strike="noStrike" spc="-1" dirty="0">
                <a:solidFill>
                  <a:srgbClr val="000000"/>
                </a:solidFill>
                <a:latin typeface="Georgia"/>
                <a:ea typeface="DejaVu Sans"/>
              </a:rPr>
              <a:t>α</a:t>
            </a:r>
            <a:r>
              <a:rPr lang="fr-FR" sz="2800" b="1" strike="noStrike" spc="-1" dirty="0" err="1">
                <a:solidFill>
                  <a:srgbClr val="000000"/>
                </a:solidFill>
                <a:latin typeface="Georgia"/>
                <a:ea typeface="DejaVu Sans"/>
              </a:rPr>
              <a:t>τί</a:t>
            </a:r>
            <a:r>
              <a:rPr lang="fr-FR" sz="2800" b="1" strike="noStrike" spc="-1" dirty="0">
                <a:solidFill>
                  <a:srgbClr val="000000"/>
                </a:solidFill>
                <a:latin typeface="Georgia"/>
                <a:ea typeface="DejaVu Sans"/>
              </a:rPr>
              <a:t>α</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είν</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ι</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λιγότερο</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έν</a:t>
            </a:r>
            <a:r>
              <a:rPr lang="fr-FR" sz="2800" b="0" strike="noStrike" spc="-1" dirty="0">
                <a:solidFill>
                  <a:srgbClr val="000000"/>
                </a:solidFill>
                <a:latin typeface="Georgia"/>
                <a:ea typeface="DejaVu Sans"/>
              </a:rPr>
              <a:t>α </a:t>
            </a:r>
            <a:r>
              <a:rPr lang="fr-FR" sz="2800" b="0" strike="noStrike" spc="-1" dirty="0" err="1">
                <a:solidFill>
                  <a:srgbClr val="000000"/>
                </a:solidFill>
                <a:latin typeface="Georgia"/>
                <a:ea typeface="DejaVu Sans"/>
              </a:rPr>
              <a:t>μέσο</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έκφρ</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σης</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ενός</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κοινού</a:t>
            </a:r>
            <a:r>
              <a:rPr lang="fr-FR" sz="2800" b="0" strike="noStrike" spc="-1" dirty="0">
                <a:solidFill>
                  <a:srgbClr val="000000"/>
                </a:solidFill>
                <a:latin typeface="Georgia"/>
                <a:ea typeface="DejaVu Sans"/>
              </a:rPr>
              <a:t> α</a:t>
            </a:r>
            <a:r>
              <a:rPr lang="fr-FR" sz="2800" b="0" strike="noStrike" spc="-1" dirty="0" err="1">
                <a:solidFill>
                  <a:srgbClr val="000000"/>
                </a:solidFill>
                <a:latin typeface="Georgia"/>
                <a:ea typeface="DejaVu Sans"/>
              </a:rPr>
              <a:t>γ</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θού</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κ</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ι</a:t>
            </a:r>
            <a:r>
              <a:rPr lang="fr-FR" sz="2800" b="0" strike="noStrike" spc="-1" dirty="0">
                <a:solidFill>
                  <a:srgbClr val="000000"/>
                </a:solidFill>
                <a:latin typeface="Georgia"/>
                <a:ea typeface="DejaVu Sans"/>
              </a:rPr>
              <a:t> π</a:t>
            </a:r>
            <a:r>
              <a:rPr lang="fr-FR" sz="2800" b="0" strike="noStrike" spc="-1" dirty="0" err="1">
                <a:solidFill>
                  <a:srgbClr val="000000"/>
                </a:solidFill>
                <a:latin typeface="Georgia"/>
                <a:ea typeface="DejaVu Sans"/>
              </a:rPr>
              <a:t>ερισσότερο</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έν</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ς</a:t>
            </a:r>
            <a:r>
              <a:rPr lang="fr-FR" sz="2800" b="0" strike="noStrike" spc="-1" dirty="0">
                <a:solidFill>
                  <a:srgbClr val="000000"/>
                </a:solidFill>
                <a:latin typeface="Georgia"/>
                <a:ea typeface="DejaVu Sans"/>
              </a:rPr>
              <a:t> </a:t>
            </a:r>
            <a:r>
              <a:rPr lang="fr-FR" sz="2800" b="1" strike="noStrike" spc="-1" dirty="0" err="1">
                <a:solidFill>
                  <a:srgbClr val="000000"/>
                </a:solidFill>
                <a:latin typeface="Georgia"/>
                <a:ea typeface="DejaVu Sans"/>
              </a:rPr>
              <a:t>δι</a:t>
            </a:r>
            <a:r>
              <a:rPr lang="fr-FR" sz="2800" b="1" strike="noStrike" spc="-1" dirty="0">
                <a:solidFill>
                  <a:srgbClr val="000000"/>
                </a:solidFill>
                <a:latin typeface="Georgia"/>
                <a:ea typeface="DejaVu Sans"/>
              </a:rPr>
              <a:t>α</a:t>
            </a:r>
            <a:r>
              <a:rPr lang="fr-FR" sz="2800" b="1" strike="noStrike" spc="-1" dirty="0" err="1">
                <a:solidFill>
                  <a:srgbClr val="000000"/>
                </a:solidFill>
                <a:latin typeface="Georgia"/>
                <a:ea typeface="DejaVu Sans"/>
              </a:rPr>
              <a:t>γωνισμός</a:t>
            </a:r>
            <a:r>
              <a:rPr lang="fr-FR" sz="2800" b="1" strike="noStrike" spc="-1" dirty="0">
                <a:solidFill>
                  <a:srgbClr val="000000"/>
                </a:solidFill>
                <a:latin typeface="Georgia"/>
                <a:ea typeface="DejaVu Sans"/>
              </a:rPr>
              <a:t> </a:t>
            </a:r>
            <a:r>
              <a:rPr lang="fr-FR" sz="2800" b="1" strike="noStrike" spc="-1" dirty="0" err="1">
                <a:solidFill>
                  <a:srgbClr val="000000"/>
                </a:solidFill>
                <a:latin typeface="Georgia"/>
                <a:ea typeface="DejaVu Sans"/>
              </a:rPr>
              <a:t>μετ</a:t>
            </a:r>
            <a:r>
              <a:rPr lang="fr-FR" sz="2800" b="1" strike="noStrike" spc="-1" dirty="0">
                <a:solidFill>
                  <a:srgbClr val="000000"/>
                </a:solidFill>
                <a:latin typeface="Georgia"/>
                <a:ea typeface="DejaVu Sans"/>
              </a:rPr>
              <a:t>α</a:t>
            </a:r>
            <a:r>
              <a:rPr lang="fr-FR" sz="2800" b="1" strike="noStrike" spc="-1" dirty="0" err="1">
                <a:solidFill>
                  <a:srgbClr val="000000"/>
                </a:solidFill>
                <a:latin typeface="Georgia"/>
                <a:ea typeface="DejaVu Sans"/>
              </a:rPr>
              <a:t>ξύ</a:t>
            </a:r>
            <a:r>
              <a:rPr lang="fr-FR" sz="2800" b="1" strike="noStrike" spc="-1" dirty="0">
                <a:solidFill>
                  <a:srgbClr val="000000"/>
                </a:solidFill>
                <a:latin typeface="Georgia"/>
                <a:ea typeface="DejaVu Sans"/>
              </a:rPr>
              <a:t> </a:t>
            </a:r>
            <a:r>
              <a:rPr lang="fr-FR" sz="2800" b="1" strike="noStrike" spc="-1" dirty="0" err="1">
                <a:solidFill>
                  <a:srgbClr val="000000"/>
                </a:solidFill>
                <a:latin typeface="Georgia"/>
                <a:ea typeface="DejaVu Sans"/>
              </a:rPr>
              <a:t>ομάδων</a:t>
            </a:r>
            <a:r>
              <a:rPr lang="fr-FR" sz="2800" b="1" strike="noStrike" spc="-1" dirty="0">
                <a:solidFill>
                  <a:srgbClr val="000000"/>
                </a:solidFill>
                <a:latin typeface="Georgia"/>
                <a:ea typeface="DejaVu Sans"/>
              </a:rPr>
              <a:t>/</a:t>
            </a:r>
            <a:r>
              <a:rPr lang="fr-FR" sz="2800" b="1" strike="noStrike" spc="-1" dirty="0" err="1">
                <a:solidFill>
                  <a:srgbClr val="000000"/>
                </a:solidFill>
                <a:latin typeface="Georgia"/>
                <a:ea typeface="DejaVu Sans"/>
              </a:rPr>
              <a:t>φ</a:t>
            </a:r>
            <a:r>
              <a:rPr lang="fr-FR" sz="2800" b="1" strike="noStrike" spc="-1" dirty="0">
                <a:solidFill>
                  <a:srgbClr val="000000"/>
                </a:solidFill>
                <a:latin typeface="Georgia"/>
                <a:ea typeface="DejaVu Sans"/>
              </a:rPr>
              <a:t>α</a:t>
            </a:r>
            <a:r>
              <a:rPr lang="fr-FR" sz="2800" b="1" strike="noStrike" spc="-1" dirty="0" err="1">
                <a:solidFill>
                  <a:srgbClr val="000000"/>
                </a:solidFill>
                <a:latin typeface="Georgia"/>
                <a:ea typeface="DejaVu Sans"/>
              </a:rPr>
              <a:t>τριών</a:t>
            </a:r>
            <a:r>
              <a:rPr lang="el-GR" sz="2800" b="1" strike="noStrike" spc="-1" dirty="0">
                <a:solidFill>
                  <a:srgbClr val="000000"/>
                </a:solidFill>
                <a:latin typeface="Georgia"/>
                <a:ea typeface="DejaVu Sans"/>
              </a:rPr>
              <a:t> (αμερικάνικη αντίληψη)</a:t>
            </a:r>
            <a:r>
              <a:rPr lang="fr-FR" sz="2800" b="1" strike="noStrike" spc="-1" dirty="0">
                <a:solidFill>
                  <a:srgbClr val="000000"/>
                </a:solidFill>
                <a:latin typeface="Georgia"/>
                <a:ea typeface="DejaVu Sans"/>
              </a:rPr>
              <a:t>. </a:t>
            </a:r>
            <a:endParaRPr lang="fr-FR" sz="2800" b="0" strike="noStrike" spc="-1" dirty="0">
              <a:latin typeface="Arial"/>
            </a:endParaRPr>
          </a:p>
          <a:p>
            <a:pPr marL="365760" indent="-255240">
              <a:lnSpc>
                <a:spcPct val="100000"/>
              </a:lnSpc>
              <a:spcBef>
                <a:spcPts val="300"/>
              </a:spcBef>
              <a:buClr>
                <a:srgbClr val="08A1D9"/>
              </a:buClr>
              <a:buFont typeface="Wingdings" charset="2"/>
              <a:buChar char=""/>
            </a:pPr>
            <a:r>
              <a:rPr lang="fr-FR" sz="2800" b="1" strike="noStrike" spc="-1" dirty="0" err="1">
                <a:solidFill>
                  <a:srgbClr val="000000"/>
                </a:solidFill>
                <a:latin typeface="Georgia"/>
                <a:ea typeface="DejaVu Sans"/>
              </a:rPr>
              <a:t>Οι</a:t>
            </a:r>
            <a:r>
              <a:rPr lang="fr-FR" sz="2800" b="1" strike="noStrike" spc="-1" dirty="0">
                <a:solidFill>
                  <a:srgbClr val="000000"/>
                </a:solidFill>
                <a:latin typeface="Georgia"/>
                <a:ea typeface="DejaVu Sans"/>
              </a:rPr>
              <a:t> </a:t>
            </a:r>
            <a:r>
              <a:rPr lang="fr-FR" sz="2800" b="1" strike="noStrike" spc="-1" dirty="0" err="1">
                <a:solidFill>
                  <a:srgbClr val="000000"/>
                </a:solidFill>
                <a:latin typeface="Georgia"/>
                <a:ea typeface="DejaVu Sans"/>
              </a:rPr>
              <a:t>φορείς</a:t>
            </a:r>
            <a:r>
              <a:rPr lang="fr-FR" sz="2800" b="1" strike="noStrike" spc="-1" dirty="0">
                <a:solidFill>
                  <a:srgbClr val="000000"/>
                </a:solidFill>
                <a:latin typeface="Georgia"/>
                <a:ea typeface="DejaVu Sans"/>
              </a:rPr>
              <a:t> </a:t>
            </a:r>
            <a:r>
              <a:rPr lang="fr-FR" sz="2800" b="1" strike="noStrike" spc="-1" dirty="0" err="1">
                <a:solidFill>
                  <a:srgbClr val="000000"/>
                </a:solidFill>
                <a:latin typeface="Georgia"/>
                <a:ea typeface="DejaVu Sans"/>
              </a:rPr>
              <a:t>του</a:t>
            </a:r>
            <a:r>
              <a:rPr lang="fr-FR" sz="2800" b="1" strike="noStrike" spc="-1" dirty="0">
                <a:solidFill>
                  <a:srgbClr val="000000"/>
                </a:solidFill>
                <a:latin typeface="Georgia"/>
                <a:ea typeface="DejaVu Sans"/>
              </a:rPr>
              <a:t> </a:t>
            </a:r>
            <a:r>
              <a:rPr lang="fr-FR" sz="2800" b="1" strike="noStrike" spc="-1" dirty="0" err="1">
                <a:solidFill>
                  <a:srgbClr val="000000"/>
                </a:solidFill>
                <a:latin typeface="Georgia"/>
                <a:ea typeface="DejaVu Sans"/>
              </a:rPr>
              <a:t>ιδιωτικού</a:t>
            </a:r>
            <a:r>
              <a:rPr lang="fr-FR" sz="2800" b="1" strike="noStrike" spc="-1" dirty="0">
                <a:solidFill>
                  <a:srgbClr val="000000"/>
                </a:solidFill>
                <a:latin typeface="Georgia"/>
                <a:ea typeface="DejaVu Sans"/>
              </a:rPr>
              <a:t> </a:t>
            </a:r>
            <a:r>
              <a:rPr lang="fr-FR" sz="2800" b="1" strike="noStrike" spc="-1" dirty="0" err="1">
                <a:solidFill>
                  <a:srgbClr val="000000"/>
                </a:solidFill>
                <a:latin typeface="Georgia"/>
                <a:ea typeface="DejaVu Sans"/>
              </a:rPr>
              <a:t>τομέ</a:t>
            </a:r>
            <a:r>
              <a:rPr lang="fr-FR" sz="2800" b="1" strike="noStrike" spc="-1" dirty="0">
                <a:solidFill>
                  <a:srgbClr val="000000"/>
                </a:solidFill>
                <a:latin typeface="Georgia"/>
                <a:ea typeface="DejaVu Sans"/>
              </a:rPr>
              <a:t>α </a:t>
            </a:r>
            <a:r>
              <a:rPr lang="fr-FR" sz="2800" b="1" strike="noStrike" spc="-1" dirty="0" err="1">
                <a:solidFill>
                  <a:srgbClr val="000000"/>
                </a:solidFill>
                <a:latin typeface="Georgia"/>
                <a:ea typeface="DejaVu Sans"/>
              </a:rPr>
              <a:t>δεν</a:t>
            </a:r>
            <a:r>
              <a:rPr lang="fr-FR" sz="2800" b="1" strike="noStrike" spc="-1" dirty="0">
                <a:solidFill>
                  <a:srgbClr val="000000"/>
                </a:solidFill>
                <a:latin typeface="Georgia"/>
                <a:ea typeface="DejaVu Sans"/>
              </a:rPr>
              <a:t> </a:t>
            </a:r>
            <a:r>
              <a:rPr lang="fr-FR" sz="2800" b="1" strike="noStrike" spc="-1" dirty="0" err="1">
                <a:solidFill>
                  <a:srgbClr val="000000"/>
                </a:solidFill>
                <a:latin typeface="Georgia"/>
                <a:ea typeface="DejaVu Sans"/>
              </a:rPr>
              <a:t>έχουν</a:t>
            </a:r>
            <a:r>
              <a:rPr lang="fr-FR" sz="2800" b="1" strike="noStrike" spc="-1" dirty="0">
                <a:solidFill>
                  <a:srgbClr val="000000"/>
                </a:solidFill>
                <a:latin typeface="Georgia"/>
                <a:ea typeface="DejaVu Sans"/>
              </a:rPr>
              <a:t> </a:t>
            </a:r>
            <a:r>
              <a:rPr lang="fr-FR" sz="2800" b="1" strike="noStrike" spc="-1" dirty="0" err="1">
                <a:solidFill>
                  <a:srgbClr val="000000"/>
                </a:solidFill>
                <a:latin typeface="Georgia"/>
                <a:ea typeface="DejaVu Sans"/>
              </a:rPr>
              <a:t>εκλεγεί</a:t>
            </a:r>
            <a:r>
              <a:rPr lang="fr-FR" sz="2800" b="1" strike="noStrike" spc="-1" dirty="0">
                <a:solidFill>
                  <a:srgbClr val="000000"/>
                </a:solidFill>
                <a:latin typeface="Georgia"/>
                <a:ea typeface="DejaVu Sans"/>
              </a:rPr>
              <a:t> </a:t>
            </a:r>
            <a:r>
              <a:rPr lang="fr-FR" sz="2800" b="1" strike="noStrike" spc="-1" dirty="0" err="1">
                <a:solidFill>
                  <a:srgbClr val="000000"/>
                </a:solidFill>
                <a:latin typeface="Georgia"/>
                <a:ea typeface="DejaVu Sans"/>
              </a:rPr>
              <a:t>δημοκρ</a:t>
            </a:r>
            <a:r>
              <a:rPr lang="fr-FR" sz="2800" b="1" strike="noStrike" spc="-1" dirty="0">
                <a:solidFill>
                  <a:srgbClr val="000000"/>
                </a:solidFill>
                <a:latin typeface="Georgia"/>
                <a:ea typeface="DejaVu Sans"/>
              </a:rPr>
              <a:t>α</a:t>
            </a:r>
            <a:r>
              <a:rPr lang="fr-FR" sz="2800" b="1" strike="noStrike" spc="-1" dirty="0" err="1">
                <a:solidFill>
                  <a:srgbClr val="000000"/>
                </a:solidFill>
                <a:latin typeface="Georgia"/>
                <a:ea typeface="DejaVu Sans"/>
              </a:rPr>
              <a:t>τικά</a:t>
            </a:r>
            <a:r>
              <a:rPr lang="fr-FR" sz="2800" b="1" strike="noStrike" spc="-1" dirty="0">
                <a:solidFill>
                  <a:srgbClr val="000000"/>
                </a:solidFill>
                <a:latin typeface="Georgia"/>
                <a:ea typeface="DejaVu Sans"/>
              </a:rPr>
              <a:t>, </a:t>
            </a:r>
            <a:r>
              <a:rPr lang="fr-FR" sz="2800" b="1" strike="noStrike" spc="-1" dirty="0" err="1">
                <a:solidFill>
                  <a:srgbClr val="000000"/>
                </a:solidFill>
                <a:latin typeface="Georgia"/>
                <a:ea typeface="DejaVu Sans"/>
              </a:rPr>
              <a:t>κ</a:t>
            </a:r>
            <a:r>
              <a:rPr lang="fr-FR" sz="2800" b="1" strike="noStrike" spc="-1" dirty="0">
                <a:solidFill>
                  <a:srgbClr val="000000"/>
                </a:solidFill>
                <a:latin typeface="Georgia"/>
                <a:ea typeface="DejaVu Sans"/>
              </a:rPr>
              <a:t>α</a:t>
            </a:r>
            <a:r>
              <a:rPr lang="fr-FR" sz="2800" b="1" strike="noStrike" spc="-1" dirty="0" err="1">
                <a:solidFill>
                  <a:srgbClr val="000000"/>
                </a:solidFill>
                <a:latin typeface="Georgia"/>
                <a:ea typeface="DejaVu Sans"/>
              </a:rPr>
              <a:t>ι</a:t>
            </a:r>
            <a:r>
              <a:rPr lang="fr-FR" sz="2800" b="1" strike="noStrike" spc="-1" dirty="0">
                <a:solidFill>
                  <a:srgbClr val="000000"/>
                </a:solidFill>
                <a:latin typeface="Georgia"/>
                <a:ea typeface="DejaVu Sans"/>
              </a:rPr>
              <a:t> </a:t>
            </a:r>
            <a:r>
              <a:rPr lang="fr-FR" sz="2800" b="1" strike="noStrike" spc="-1" dirty="0" err="1">
                <a:solidFill>
                  <a:srgbClr val="000000"/>
                </a:solidFill>
                <a:latin typeface="Georgia"/>
                <a:ea typeface="DejaVu Sans"/>
              </a:rPr>
              <a:t>άρ</a:t>
            </a:r>
            <a:r>
              <a:rPr lang="fr-FR" sz="2800" b="1" strike="noStrike" spc="-1" dirty="0">
                <a:solidFill>
                  <a:srgbClr val="000000"/>
                </a:solidFill>
                <a:latin typeface="Georgia"/>
                <a:ea typeface="DejaVu Sans"/>
              </a:rPr>
              <a:t>α </a:t>
            </a:r>
            <a:r>
              <a:rPr lang="fr-FR" sz="2800" b="1" strike="noStrike" spc="-1" dirty="0" err="1">
                <a:solidFill>
                  <a:srgbClr val="000000"/>
                </a:solidFill>
                <a:latin typeface="Georgia"/>
                <a:ea typeface="DejaVu Sans"/>
              </a:rPr>
              <a:t>σ</a:t>
            </a:r>
            <a:r>
              <a:rPr lang="fr-FR" sz="2800" b="1" strike="noStrike" spc="-1" dirty="0">
                <a:solidFill>
                  <a:srgbClr val="000000"/>
                </a:solidFill>
                <a:latin typeface="Georgia"/>
                <a:ea typeface="DejaVu Sans"/>
              </a:rPr>
              <a:t>π</a:t>
            </a:r>
            <a:r>
              <a:rPr lang="fr-FR" sz="2800" b="1" strike="noStrike" spc="-1" dirty="0" err="1">
                <a:solidFill>
                  <a:srgbClr val="000000"/>
                </a:solidFill>
                <a:latin typeface="Georgia"/>
                <a:ea typeface="DejaVu Sans"/>
              </a:rPr>
              <a:t>άνι</a:t>
            </a:r>
            <a:r>
              <a:rPr lang="fr-FR" sz="2800" b="1" strike="noStrike" spc="-1" dirty="0">
                <a:solidFill>
                  <a:srgbClr val="000000"/>
                </a:solidFill>
                <a:latin typeface="Georgia"/>
                <a:ea typeface="DejaVu Sans"/>
              </a:rPr>
              <a:t>α </a:t>
            </a:r>
            <a:r>
              <a:rPr lang="fr-FR" sz="2800" b="1" strike="noStrike" spc="-1" dirty="0" err="1">
                <a:solidFill>
                  <a:srgbClr val="000000"/>
                </a:solidFill>
                <a:latin typeface="Georgia"/>
                <a:ea typeface="DejaVu Sans"/>
              </a:rPr>
              <a:t>λογοδοτούν</a:t>
            </a:r>
            <a:r>
              <a:rPr lang="fr-FR" sz="2800" b="1" strike="noStrike" spc="-1" dirty="0">
                <a:solidFill>
                  <a:srgbClr val="000000"/>
                </a:solidFill>
                <a:latin typeface="Georgia"/>
                <a:ea typeface="DejaVu Sans"/>
              </a:rPr>
              <a:t> απ</a:t>
            </a:r>
            <a:r>
              <a:rPr lang="fr-FR" sz="2800" b="1" strike="noStrike" spc="-1" dirty="0" err="1">
                <a:solidFill>
                  <a:srgbClr val="000000"/>
                </a:solidFill>
                <a:latin typeface="Georgia"/>
                <a:ea typeface="DejaVu Sans"/>
              </a:rPr>
              <a:t>ευθεί</a:t>
            </a:r>
            <a:r>
              <a:rPr lang="fr-FR" sz="2800" b="1" strike="noStrike" spc="-1" dirty="0">
                <a:solidFill>
                  <a:srgbClr val="000000"/>
                </a:solidFill>
                <a:latin typeface="Georgia"/>
                <a:ea typeface="DejaVu Sans"/>
              </a:rPr>
              <a:t>α</a:t>
            </a:r>
            <a:r>
              <a:rPr lang="fr-FR" sz="2800" b="1" strike="noStrike" spc="-1" dirty="0" err="1">
                <a:solidFill>
                  <a:srgbClr val="000000"/>
                </a:solidFill>
                <a:latin typeface="Georgia"/>
                <a:ea typeface="DejaVu Sans"/>
              </a:rPr>
              <a:t>ς</a:t>
            </a:r>
            <a:r>
              <a:rPr lang="fr-FR" sz="2800" b="1" strike="noStrike" spc="-1" dirty="0">
                <a:solidFill>
                  <a:srgbClr val="000000"/>
                </a:solidFill>
                <a:latin typeface="Georgia"/>
                <a:ea typeface="DejaVu Sans"/>
              </a:rPr>
              <a:t> </a:t>
            </a:r>
            <a:r>
              <a:rPr lang="fr-FR" sz="2800" b="1" strike="noStrike" spc="-1" dirty="0" err="1">
                <a:solidFill>
                  <a:srgbClr val="000000"/>
                </a:solidFill>
                <a:latin typeface="Georgia"/>
                <a:ea typeface="DejaVu Sans"/>
              </a:rPr>
              <a:t>στους</a:t>
            </a:r>
            <a:r>
              <a:rPr lang="fr-FR" sz="2800" b="1" strike="noStrike" spc="-1" dirty="0">
                <a:solidFill>
                  <a:srgbClr val="000000"/>
                </a:solidFill>
                <a:latin typeface="Georgia"/>
                <a:ea typeface="DejaVu Sans"/>
              </a:rPr>
              <a:t> </a:t>
            </a:r>
            <a:r>
              <a:rPr lang="fr-FR" sz="2800" b="1" strike="noStrike" spc="-1" dirty="0" err="1">
                <a:solidFill>
                  <a:srgbClr val="000000"/>
                </a:solidFill>
                <a:latin typeface="Georgia"/>
                <a:ea typeface="DejaVu Sans"/>
              </a:rPr>
              <a:t>εκλεγμένους</a:t>
            </a:r>
            <a:r>
              <a:rPr lang="fr-FR" sz="2800" b="1" strike="noStrike" spc="-1" dirty="0">
                <a:solidFill>
                  <a:srgbClr val="000000"/>
                </a:solidFill>
                <a:latin typeface="Georgia"/>
                <a:ea typeface="DejaVu Sans"/>
              </a:rPr>
              <a:t> α</a:t>
            </a:r>
            <a:r>
              <a:rPr lang="fr-FR" sz="2800" b="1" strike="noStrike" spc="-1" dirty="0" err="1">
                <a:solidFill>
                  <a:srgbClr val="000000"/>
                </a:solidFill>
                <a:latin typeface="Georgia"/>
                <a:ea typeface="DejaVu Sans"/>
              </a:rPr>
              <a:t>ντι</a:t>
            </a:r>
            <a:r>
              <a:rPr lang="fr-FR" sz="2800" b="1" strike="noStrike" spc="-1" dirty="0">
                <a:solidFill>
                  <a:srgbClr val="000000"/>
                </a:solidFill>
                <a:latin typeface="Georgia"/>
                <a:ea typeface="DejaVu Sans"/>
              </a:rPr>
              <a:t>π</a:t>
            </a:r>
            <a:r>
              <a:rPr lang="fr-FR" sz="2800" b="1" strike="noStrike" spc="-1" dirty="0" err="1">
                <a:solidFill>
                  <a:srgbClr val="000000"/>
                </a:solidFill>
                <a:latin typeface="Georgia"/>
                <a:ea typeface="DejaVu Sans"/>
              </a:rPr>
              <a:t>ροσώ</a:t>
            </a:r>
            <a:r>
              <a:rPr lang="fr-FR" sz="2800" b="1" strike="noStrike" spc="-1" dirty="0">
                <a:solidFill>
                  <a:srgbClr val="000000"/>
                </a:solidFill>
                <a:latin typeface="Georgia"/>
                <a:ea typeface="DejaVu Sans"/>
              </a:rPr>
              <a:t>π</a:t>
            </a:r>
            <a:r>
              <a:rPr lang="fr-FR" sz="2800" b="1" strike="noStrike" spc="-1" dirty="0" err="1">
                <a:solidFill>
                  <a:srgbClr val="000000"/>
                </a:solidFill>
                <a:latin typeface="Georgia"/>
                <a:ea typeface="DejaVu Sans"/>
              </a:rPr>
              <a:t>ους</a:t>
            </a:r>
            <a:r>
              <a:rPr lang="fr-FR" sz="2800" b="0" strike="noStrike" spc="-1" dirty="0">
                <a:solidFill>
                  <a:srgbClr val="000000"/>
                </a:solidFill>
                <a:latin typeface="Georgia"/>
                <a:ea typeface="DejaVu Sans"/>
              </a:rPr>
              <a:t>. </a:t>
            </a:r>
            <a:endParaRPr lang="fr-FR" sz="2800" b="0" strike="noStrike" spc="-1" dirty="0">
              <a:latin typeface="Arial"/>
            </a:endParaRPr>
          </a:p>
          <a:p>
            <a:pPr marL="365760" indent="-255240">
              <a:lnSpc>
                <a:spcPct val="100000"/>
              </a:lnSpc>
              <a:spcBef>
                <a:spcPts val="300"/>
              </a:spcBef>
              <a:buClr>
                <a:srgbClr val="08A1D9"/>
              </a:buClr>
              <a:buFont typeface="Wingdings" charset="2"/>
              <a:buChar char=""/>
            </a:pPr>
            <a:r>
              <a:rPr lang="fr-FR" sz="2800" b="0" strike="noStrike" spc="-1" dirty="0" err="1">
                <a:solidFill>
                  <a:srgbClr val="000000"/>
                </a:solidFill>
                <a:latin typeface="Georgia"/>
                <a:ea typeface="DejaVu Sans"/>
              </a:rPr>
              <a:t>Έτσι</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η</a:t>
            </a:r>
            <a:r>
              <a:rPr lang="fr-FR" sz="2800" b="0" strike="noStrike" spc="-1" dirty="0">
                <a:solidFill>
                  <a:srgbClr val="000000"/>
                </a:solidFill>
                <a:latin typeface="Georgia"/>
                <a:ea typeface="DejaVu Sans"/>
              </a:rPr>
              <a:t> α</a:t>
            </a:r>
            <a:r>
              <a:rPr lang="fr-FR" sz="2800" b="0" strike="noStrike" spc="-1" dirty="0" err="1">
                <a:solidFill>
                  <a:srgbClr val="000000"/>
                </a:solidFill>
                <a:latin typeface="Georgia"/>
                <a:ea typeface="DejaVu Sans"/>
              </a:rPr>
              <a:t>ύξηση</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του</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ρόλου</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τους</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στο</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δημόσιο</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τομέ</a:t>
            </a:r>
            <a:r>
              <a:rPr lang="fr-FR" sz="2800" b="0" strike="noStrike" spc="-1" dirty="0">
                <a:solidFill>
                  <a:srgbClr val="000000"/>
                </a:solidFill>
                <a:latin typeface="Georgia"/>
                <a:ea typeface="DejaVu Sans"/>
              </a:rPr>
              <a:t>α </a:t>
            </a:r>
            <a:r>
              <a:rPr lang="fr-FR" sz="2800" b="0" strike="noStrike" spc="-1" dirty="0" err="1">
                <a:solidFill>
                  <a:srgbClr val="000000"/>
                </a:solidFill>
                <a:latin typeface="Georgia"/>
                <a:ea typeface="DejaVu Sans"/>
              </a:rPr>
              <a:t>θέτει</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ζητήμ</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τ</a:t>
            </a:r>
            <a:r>
              <a:rPr lang="fr-FR" sz="2800" b="0" strike="noStrike" spc="-1" dirty="0">
                <a:solidFill>
                  <a:srgbClr val="000000"/>
                </a:solidFill>
                <a:latin typeface="Georgia"/>
                <a:ea typeface="DejaVu Sans"/>
              </a:rPr>
              <a:t>α </a:t>
            </a:r>
            <a:r>
              <a:rPr lang="fr-FR" sz="2800" b="0" strike="noStrike" spc="-1" dirty="0" err="1">
                <a:solidFill>
                  <a:srgbClr val="000000"/>
                </a:solidFill>
                <a:latin typeface="Georgia"/>
                <a:ea typeface="DejaVu Sans"/>
              </a:rPr>
              <a:t>λογοδοσί</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ς</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νομιμότητ</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ς</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κ</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ι</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δι</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φάνει</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ς</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Ελλείψει</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δημοκρ</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τικών</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κριτηρίων</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νομιμο</a:t>
            </a:r>
            <a:r>
              <a:rPr lang="fr-FR" sz="2800" b="0" strike="noStrike" spc="-1" dirty="0">
                <a:solidFill>
                  <a:srgbClr val="000000"/>
                </a:solidFill>
                <a:latin typeface="Georgia"/>
                <a:ea typeface="DejaVu Sans"/>
              </a:rPr>
              <a:t>π</a:t>
            </a:r>
            <a:r>
              <a:rPr lang="fr-FR" sz="2800" b="0" strike="noStrike" spc="-1" dirty="0" err="1">
                <a:solidFill>
                  <a:srgbClr val="000000"/>
                </a:solidFill>
                <a:latin typeface="Georgia"/>
                <a:ea typeface="DejaVu Sans"/>
              </a:rPr>
              <a:t>οίησης</a:t>
            </a:r>
            <a:r>
              <a:rPr lang="fr-FR" sz="2800" b="0" strike="noStrike" spc="-1" dirty="0">
                <a:solidFill>
                  <a:srgbClr val="000000"/>
                </a:solidFill>
                <a:latin typeface="Georgia"/>
                <a:ea typeface="DejaVu Sans"/>
              </a:rPr>
              <a:t>, π</a:t>
            </a:r>
            <a:r>
              <a:rPr lang="fr-FR" sz="2800" b="0" strike="noStrike" spc="-1" dirty="0" err="1">
                <a:solidFill>
                  <a:srgbClr val="000000"/>
                </a:solidFill>
                <a:latin typeface="Georgia"/>
                <a:ea typeface="DejaVu Sans"/>
              </a:rPr>
              <a:t>ροωθούντ</a:t>
            </a:r>
            <a:r>
              <a:rPr lang="fr-FR" sz="2800" b="0" strike="noStrike" spc="-1" dirty="0">
                <a:solidFill>
                  <a:srgbClr val="000000"/>
                </a:solidFill>
                <a:latin typeface="Georgia"/>
                <a:ea typeface="DejaVu Sans"/>
              </a:rPr>
              <a:t>α</a:t>
            </a:r>
            <a:r>
              <a:rPr lang="fr-FR" sz="2800" b="0" strike="noStrike" spc="-1" dirty="0" err="1">
                <a:solidFill>
                  <a:srgbClr val="000000"/>
                </a:solidFill>
                <a:latin typeface="Georgia"/>
                <a:ea typeface="DejaVu Sans"/>
              </a:rPr>
              <a:t>ι</a:t>
            </a:r>
            <a:r>
              <a:rPr lang="fr-FR" sz="2800" b="0" strike="noStrike" spc="-1" dirty="0">
                <a:solidFill>
                  <a:srgbClr val="000000"/>
                </a:solidFill>
                <a:latin typeface="Georgia"/>
                <a:ea typeface="DejaVu Sans"/>
              </a:rPr>
              <a:t> </a:t>
            </a:r>
            <a:r>
              <a:rPr lang="fr-FR" sz="2800" b="0" strike="noStrike" spc="-1" dirty="0" err="1">
                <a:solidFill>
                  <a:srgbClr val="000000"/>
                </a:solidFill>
                <a:latin typeface="Georgia"/>
                <a:ea typeface="DejaVu Sans"/>
              </a:rPr>
              <a:t>άλλ</a:t>
            </a:r>
            <a:r>
              <a:rPr lang="fr-FR" sz="2800" b="0" strike="noStrike" spc="-1" dirty="0">
                <a:solidFill>
                  <a:srgbClr val="000000"/>
                </a:solidFill>
                <a:latin typeface="Georgia"/>
                <a:ea typeface="DejaVu Sans"/>
              </a:rPr>
              <a:t>α </a:t>
            </a:r>
            <a:r>
              <a:rPr lang="fr-FR" sz="2800" b="0" strike="noStrike" spc="-1" dirty="0" err="1">
                <a:solidFill>
                  <a:srgbClr val="000000"/>
                </a:solidFill>
                <a:latin typeface="Georgia"/>
                <a:ea typeface="DejaVu Sans"/>
              </a:rPr>
              <a:t>κριτήρι</a:t>
            </a:r>
            <a:r>
              <a:rPr lang="fr-FR" sz="2800" b="0" strike="noStrike" spc="-1" dirty="0">
                <a:solidFill>
                  <a:srgbClr val="000000"/>
                </a:solidFill>
                <a:latin typeface="Georgia"/>
                <a:ea typeface="DejaVu Sans"/>
              </a:rPr>
              <a:t>α</a:t>
            </a:r>
            <a:r>
              <a:rPr lang="fr-FR" sz="2800" b="1" strike="noStrike" spc="-1" dirty="0">
                <a:solidFill>
                  <a:srgbClr val="000000"/>
                </a:solidFill>
                <a:latin typeface="Georgia"/>
                <a:ea typeface="DejaVu Sans"/>
              </a:rPr>
              <a:t>: </a:t>
            </a:r>
            <a:r>
              <a:rPr lang="fr-FR" sz="2800" b="1" strike="noStrike" spc="-1" dirty="0" err="1">
                <a:solidFill>
                  <a:srgbClr val="000000"/>
                </a:solidFill>
                <a:latin typeface="Georgia"/>
                <a:ea typeface="DejaVu Sans"/>
              </a:rPr>
              <a:t>η</a:t>
            </a:r>
            <a:r>
              <a:rPr lang="fr-FR" sz="2800" b="1" strike="noStrike" spc="-1" dirty="0">
                <a:solidFill>
                  <a:srgbClr val="000000"/>
                </a:solidFill>
                <a:latin typeface="Georgia"/>
                <a:ea typeface="DejaVu Sans"/>
              </a:rPr>
              <a:t> </a:t>
            </a:r>
            <a:r>
              <a:rPr lang="fr-FR" sz="2800" b="1" strike="noStrike" spc="-1" dirty="0" err="1">
                <a:solidFill>
                  <a:srgbClr val="000000"/>
                </a:solidFill>
                <a:latin typeface="Georgia"/>
                <a:ea typeface="DejaVu Sans"/>
              </a:rPr>
              <a:t>κοινωνική</a:t>
            </a:r>
            <a:r>
              <a:rPr lang="fr-FR" sz="2800" b="1" strike="noStrike" spc="-1" dirty="0">
                <a:solidFill>
                  <a:srgbClr val="000000"/>
                </a:solidFill>
                <a:latin typeface="Georgia"/>
                <a:ea typeface="DejaVu Sans"/>
              </a:rPr>
              <a:t> </a:t>
            </a:r>
            <a:r>
              <a:rPr lang="fr-FR" sz="2800" b="1" strike="noStrike" spc="-1" dirty="0" err="1">
                <a:solidFill>
                  <a:srgbClr val="000000"/>
                </a:solidFill>
                <a:latin typeface="Georgia"/>
                <a:ea typeface="DejaVu Sans"/>
              </a:rPr>
              <a:t>εντ</a:t>
            </a:r>
            <a:r>
              <a:rPr lang="fr-FR" sz="2800" b="1" strike="noStrike" spc="-1" dirty="0">
                <a:solidFill>
                  <a:srgbClr val="000000"/>
                </a:solidFill>
                <a:latin typeface="Georgia"/>
                <a:ea typeface="DejaVu Sans"/>
              </a:rPr>
              <a:t>α</a:t>
            </a:r>
            <a:r>
              <a:rPr lang="fr-FR" sz="2800" b="1" strike="noStrike" spc="-1" dirty="0" err="1">
                <a:solidFill>
                  <a:srgbClr val="000000"/>
                </a:solidFill>
                <a:latin typeface="Georgia"/>
                <a:ea typeface="DejaVu Sans"/>
              </a:rPr>
              <a:t>ξιμότητ</a:t>
            </a:r>
            <a:r>
              <a:rPr lang="fr-FR" sz="2800" b="1" strike="noStrike" spc="-1" dirty="0">
                <a:solidFill>
                  <a:srgbClr val="000000"/>
                </a:solidFill>
                <a:latin typeface="Georgia"/>
                <a:ea typeface="DejaVu Sans"/>
              </a:rPr>
              <a:t>α, </a:t>
            </a:r>
            <a:r>
              <a:rPr lang="fr-FR" sz="2800" b="1" strike="noStrike" spc="-1" dirty="0" err="1">
                <a:solidFill>
                  <a:srgbClr val="000000"/>
                </a:solidFill>
                <a:latin typeface="Georgia"/>
                <a:ea typeface="DejaVu Sans"/>
              </a:rPr>
              <a:t>η</a:t>
            </a:r>
            <a:r>
              <a:rPr lang="fr-FR" sz="2800" b="1" strike="noStrike" spc="-1" dirty="0">
                <a:solidFill>
                  <a:srgbClr val="000000"/>
                </a:solidFill>
                <a:latin typeface="Georgia"/>
                <a:ea typeface="DejaVu Sans"/>
              </a:rPr>
              <a:t> </a:t>
            </a:r>
            <a:r>
              <a:rPr lang="fr-FR" sz="2800" b="1" strike="noStrike" spc="-1" dirty="0" err="1">
                <a:solidFill>
                  <a:srgbClr val="000000"/>
                </a:solidFill>
                <a:latin typeface="Georgia"/>
                <a:ea typeface="DejaVu Sans"/>
              </a:rPr>
              <a:t>οριζόντι</a:t>
            </a:r>
            <a:r>
              <a:rPr lang="fr-FR" sz="2800" b="1" strike="noStrike" spc="-1" dirty="0">
                <a:solidFill>
                  <a:srgbClr val="000000"/>
                </a:solidFill>
                <a:latin typeface="Georgia"/>
                <a:ea typeface="DejaVu Sans"/>
              </a:rPr>
              <a:t>α </a:t>
            </a:r>
            <a:r>
              <a:rPr lang="fr-FR" sz="2800" b="1" strike="noStrike" spc="-1" dirty="0" err="1">
                <a:solidFill>
                  <a:srgbClr val="000000"/>
                </a:solidFill>
                <a:latin typeface="Georgia"/>
                <a:ea typeface="DejaVu Sans"/>
              </a:rPr>
              <a:t>λογοδοσί</a:t>
            </a:r>
            <a:r>
              <a:rPr lang="fr-FR" sz="2800" b="1" strike="noStrike" spc="-1" dirty="0">
                <a:solidFill>
                  <a:srgbClr val="000000"/>
                </a:solidFill>
                <a:latin typeface="Georgia"/>
                <a:ea typeface="DejaVu Sans"/>
              </a:rPr>
              <a:t>α, </a:t>
            </a:r>
            <a:r>
              <a:rPr lang="fr-FR" sz="2800" b="1" strike="noStrike" spc="-1" dirty="0" err="1">
                <a:solidFill>
                  <a:srgbClr val="000000"/>
                </a:solidFill>
                <a:latin typeface="Georgia"/>
                <a:ea typeface="DejaVu Sans"/>
              </a:rPr>
              <a:t>η</a:t>
            </a:r>
            <a:r>
              <a:rPr lang="fr-FR" sz="2800" b="1" strike="noStrike" spc="-1" dirty="0">
                <a:solidFill>
                  <a:srgbClr val="000000"/>
                </a:solidFill>
                <a:latin typeface="Georgia"/>
                <a:ea typeface="DejaVu Sans"/>
              </a:rPr>
              <a:t> </a:t>
            </a:r>
            <a:r>
              <a:rPr lang="fr-FR" sz="2800" b="1" strike="noStrike" spc="-1" dirty="0" err="1">
                <a:solidFill>
                  <a:srgbClr val="000000"/>
                </a:solidFill>
                <a:latin typeface="Georgia"/>
                <a:ea typeface="DejaVu Sans"/>
              </a:rPr>
              <a:t>σημ</a:t>
            </a:r>
            <a:r>
              <a:rPr lang="fr-FR" sz="2800" b="1" strike="noStrike" spc="-1" dirty="0">
                <a:solidFill>
                  <a:srgbClr val="000000"/>
                </a:solidFill>
                <a:latin typeface="Georgia"/>
                <a:ea typeface="DejaVu Sans"/>
              </a:rPr>
              <a:t>α</a:t>
            </a:r>
            <a:r>
              <a:rPr lang="fr-FR" sz="2800" b="1" strike="noStrike" spc="-1" dirty="0" err="1">
                <a:solidFill>
                  <a:srgbClr val="000000"/>
                </a:solidFill>
                <a:latin typeface="Georgia"/>
                <a:ea typeface="DejaVu Sans"/>
              </a:rPr>
              <a:t>σί</a:t>
            </a:r>
            <a:r>
              <a:rPr lang="fr-FR" sz="2800" b="1" strike="noStrike" spc="-1" dirty="0">
                <a:solidFill>
                  <a:srgbClr val="000000"/>
                </a:solidFill>
                <a:latin typeface="Georgia"/>
                <a:ea typeface="DejaVu Sans"/>
              </a:rPr>
              <a:t>α </a:t>
            </a:r>
            <a:r>
              <a:rPr lang="fr-FR" sz="2800" b="1" strike="noStrike" spc="-1" dirty="0" err="1">
                <a:solidFill>
                  <a:srgbClr val="000000"/>
                </a:solidFill>
                <a:latin typeface="Georgia"/>
                <a:ea typeface="DejaVu Sans"/>
              </a:rPr>
              <a:t>των</a:t>
            </a:r>
            <a:r>
              <a:rPr lang="fr-FR" sz="2800" b="1" strike="noStrike" spc="-1" dirty="0">
                <a:solidFill>
                  <a:srgbClr val="000000"/>
                </a:solidFill>
                <a:latin typeface="Georgia"/>
                <a:ea typeface="DejaVu Sans"/>
              </a:rPr>
              <a:t> </a:t>
            </a:r>
            <a:r>
              <a:rPr lang="fr-FR" sz="2800" b="1" strike="noStrike" spc="-1" dirty="0" err="1">
                <a:solidFill>
                  <a:srgbClr val="000000"/>
                </a:solidFill>
                <a:latin typeface="Georgia"/>
                <a:ea typeface="DejaVu Sans"/>
              </a:rPr>
              <a:t>ε</a:t>
            </a:r>
            <a:r>
              <a:rPr lang="fr-FR" sz="2800" b="1" strike="noStrike" spc="-1" dirty="0">
                <a:solidFill>
                  <a:srgbClr val="000000"/>
                </a:solidFill>
                <a:latin typeface="Georgia"/>
                <a:ea typeface="DejaVu Sans"/>
              </a:rPr>
              <a:t>π</a:t>
            </a:r>
            <a:r>
              <a:rPr lang="fr-FR" sz="2800" b="1" strike="noStrike" spc="-1" dirty="0" err="1">
                <a:solidFill>
                  <a:srgbClr val="000000"/>
                </a:solidFill>
                <a:latin typeface="Georgia"/>
                <a:ea typeface="DejaVu Sans"/>
              </a:rPr>
              <a:t>ιδόσεων</a:t>
            </a:r>
            <a:r>
              <a:rPr lang="fr-FR" sz="2800" b="1" strike="noStrike" spc="-1" dirty="0">
                <a:solidFill>
                  <a:srgbClr val="000000"/>
                </a:solidFill>
                <a:latin typeface="Georgia"/>
                <a:ea typeface="DejaVu Sans"/>
              </a:rPr>
              <a:t>.</a:t>
            </a:r>
            <a:endParaRPr lang="fr-FR" sz="2800" b="0" strike="noStrike" spc="-1" dirty="0">
              <a:latin typeface="Arial"/>
            </a:endParaRPr>
          </a:p>
          <a:p>
            <a:pPr>
              <a:lnSpc>
                <a:spcPct val="100000"/>
              </a:lnSpc>
              <a:spcBef>
                <a:spcPts val="300"/>
              </a:spcBef>
            </a:pPr>
            <a:endParaRPr lang="fr-FR" sz="2800" b="0" strike="noStrike" spc="-1" dirty="0">
              <a:latin typeface="Arial"/>
            </a:endParaRPr>
          </a:p>
        </p:txBody>
      </p:sp>
      <p:sp>
        <p:nvSpPr>
          <p:cNvPr id="111" name="CustomShape 3"/>
          <p:cNvSpPr/>
          <p:nvPr/>
        </p:nvSpPr>
        <p:spPr>
          <a:xfrm>
            <a:off x="10899720" y="2160"/>
            <a:ext cx="1015200" cy="3650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6CE49FB0-4D32-4883-A02C-9712CEE77B66}" type="slidenum">
              <a:rPr lang="fr-FR" sz="1800" b="0" strike="noStrike" spc="-1">
                <a:solidFill>
                  <a:srgbClr val="FFFFFF"/>
                </a:solidFill>
                <a:latin typeface="Georgia"/>
                <a:ea typeface="DejaVu Sans"/>
              </a:rPr>
              <a:t>30</a:t>
            </a:fld>
            <a:endParaRPr lang="fr-FR" sz="18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 name="CustomShape 1"/>
          <p:cNvSpPr/>
          <p:nvPr/>
        </p:nvSpPr>
        <p:spPr>
          <a:xfrm>
            <a:off x="1980679" y="1714320"/>
            <a:ext cx="8229924" cy="799554"/>
          </a:xfrm>
          <a:prstGeom prst="rect">
            <a:avLst/>
          </a:prstGeom>
          <a:solidFill>
            <a:srgbClr val="FFFFFF"/>
          </a:solidFill>
          <a:ln>
            <a:noFill/>
          </a:ln>
        </p:spPr>
        <p:style>
          <a:lnRef idx="0">
            <a:scrgbClr r="0" g="0" b="0"/>
          </a:lnRef>
          <a:fillRef idx="0">
            <a:scrgbClr r="0" g="0" b="0"/>
          </a:fillRef>
          <a:effectRef idx="0">
            <a:scrgbClr r="0" g="0" b="0"/>
          </a:effectRef>
          <a:fontRef idx="minor"/>
        </p:style>
        <p:txBody>
          <a:bodyPr/>
          <a:lstStyle/>
          <a:p>
            <a:endParaRPr lang="en-GR"/>
          </a:p>
        </p:txBody>
      </p:sp>
      <p:sp>
        <p:nvSpPr>
          <p:cNvPr id="131" name="CustomShape 2"/>
          <p:cNvSpPr/>
          <p:nvPr/>
        </p:nvSpPr>
        <p:spPr>
          <a:xfrm>
            <a:off x="469900" y="858601"/>
            <a:ext cx="10566400" cy="4953694"/>
          </a:xfrm>
          <a:prstGeom prst="rect">
            <a:avLst/>
          </a:prstGeom>
          <a:solidFill>
            <a:srgbClr val="FFFFFF"/>
          </a:solidFill>
          <a:ln>
            <a:solidFill>
              <a:srgbClr val="7030A0"/>
            </a:solidFill>
          </a:ln>
        </p:spPr>
        <p:style>
          <a:lnRef idx="0">
            <a:scrgbClr r="0" g="0" b="0"/>
          </a:lnRef>
          <a:fillRef idx="0">
            <a:scrgbClr r="0" g="0" b="0"/>
          </a:fillRef>
          <a:effectRef idx="0">
            <a:scrgbClr r="0" g="0" b="0"/>
          </a:effectRef>
          <a:fontRef idx="minor"/>
        </p:style>
        <p:txBody>
          <a:bodyPr lIns="67507" tIns="33754" rIns="67507" bIns="33754">
            <a:normAutofit/>
          </a:bodyPr>
          <a:lstStyle/>
          <a:p>
            <a:pPr>
              <a:spcBef>
                <a:spcPts val="225"/>
              </a:spcBef>
            </a:pPr>
            <a:r>
              <a:rPr lang="fr-FR" sz="1501" b="1" spc="-1" dirty="0" err="1">
                <a:solidFill>
                  <a:srgbClr val="000000"/>
                </a:solidFill>
                <a:latin typeface="Georgia"/>
                <a:ea typeface="DejaVu Sans"/>
              </a:rPr>
              <a:t>Βι</a:t>
            </a:r>
            <a:r>
              <a:rPr lang="fr-FR" sz="1501" b="1" spc="-1" dirty="0">
                <a:solidFill>
                  <a:srgbClr val="000000"/>
                </a:solidFill>
                <a:latin typeface="Georgia"/>
                <a:ea typeface="DejaVu Sans"/>
              </a:rPr>
              <a:t>β</a:t>
            </a:r>
            <a:r>
              <a:rPr lang="fr-FR" sz="1501" b="1" spc="-1" dirty="0" err="1">
                <a:solidFill>
                  <a:srgbClr val="000000"/>
                </a:solidFill>
                <a:latin typeface="Georgia"/>
                <a:ea typeface="DejaVu Sans"/>
              </a:rPr>
              <a:t>λιογρ</a:t>
            </a:r>
            <a:r>
              <a:rPr lang="fr-FR" sz="1501" b="1" spc="-1" dirty="0">
                <a:solidFill>
                  <a:srgbClr val="000000"/>
                </a:solidFill>
                <a:latin typeface="Georgia"/>
                <a:ea typeface="DejaVu Sans"/>
              </a:rPr>
              <a:t>α</a:t>
            </a:r>
            <a:r>
              <a:rPr lang="fr-FR" sz="1501" b="1" spc="-1" dirty="0" err="1">
                <a:solidFill>
                  <a:srgbClr val="000000"/>
                </a:solidFill>
                <a:latin typeface="Georgia"/>
                <a:ea typeface="DejaVu Sans"/>
              </a:rPr>
              <a:t>φί</a:t>
            </a:r>
            <a:r>
              <a:rPr lang="fr-FR" sz="1501" b="1" spc="-1" dirty="0">
                <a:solidFill>
                  <a:srgbClr val="000000"/>
                </a:solidFill>
                <a:latin typeface="Georgia"/>
                <a:ea typeface="DejaVu Sans"/>
              </a:rPr>
              <a:t>α</a:t>
            </a:r>
            <a:endParaRPr lang="fr-FR" sz="1501" spc="-1" dirty="0">
              <a:latin typeface="Arial"/>
            </a:endParaRPr>
          </a:p>
          <a:p>
            <a:pPr>
              <a:spcBef>
                <a:spcPts val="225"/>
              </a:spcBef>
            </a:pPr>
            <a:endParaRPr lang="fr-FR" sz="1501" spc="-1" dirty="0">
              <a:latin typeface="Arial"/>
            </a:endParaRPr>
          </a:p>
          <a:p>
            <a:pPr>
              <a:spcBef>
                <a:spcPts val="225"/>
              </a:spcBef>
            </a:pPr>
            <a:r>
              <a:rPr lang="fr-FR" sz="1501" spc="-1" dirty="0">
                <a:solidFill>
                  <a:srgbClr val="000000"/>
                </a:solidFill>
                <a:latin typeface="Georgia"/>
                <a:ea typeface="DejaVu Sans"/>
              </a:rPr>
              <a:t>1. Rainer, E. </a:t>
            </a:r>
            <a:r>
              <a:rPr lang="fr-FR" sz="1501" i="1" spc="-1" dirty="0">
                <a:solidFill>
                  <a:srgbClr val="000000"/>
                </a:solidFill>
                <a:latin typeface="Georgia"/>
                <a:ea typeface="DejaVu Sans"/>
              </a:rPr>
              <a:t>(</a:t>
            </a:r>
            <a:r>
              <a:rPr lang="fr-FR" sz="1501" spc="-1" dirty="0">
                <a:solidFill>
                  <a:srgbClr val="000000"/>
                </a:solidFill>
                <a:latin typeface="Georgia"/>
                <a:ea typeface="DejaVu Sans"/>
              </a:rPr>
              <a:t>2008)</a:t>
            </a:r>
            <a:r>
              <a:rPr lang="fr-FR" sz="1501" i="1" spc="-1" dirty="0">
                <a:solidFill>
                  <a:srgbClr val="000000"/>
                </a:solidFill>
                <a:latin typeface="Georgia"/>
                <a:ea typeface="DejaVu Sans"/>
              </a:rPr>
              <a:t>, </a:t>
            </a:r>
            <a:r>
              <a:rPr lang="fr-FR" sz="1501" b="1" spc="-1" dirty="0" err="1">
                <a:solidFill>
                  <a:srgbClr val="000000"/>
                </a:solidFill>
                <a:latin typeface="Georgia"/>
                <a:ea typeface="DejaVu Sans"/>
              </a:rPr>
              <a:t>Committees</a:t>
            </a:r>
            <a:r>
              <a:rPr lang="fr-FR" sz="1501" b="1" spc="-1" dirty="0">
                <a:solidFill>
                  <a:srgbClr val="000000"/>
                </a:solidFill>
                <a:latin typeface="Georgia"/>
                <a:ea typeface="DejaVu Sans"/>
              </a:rPr>
              <a:t>, </a:t>
            </a:r>
            <a:r>
              <a:rPr lang="fr-FR" sz="1501" b="1" spc="-1" dirty="0" err="1">
                <a:solidFill>
                  <a:srgbClr val="000000"/>
                </a:solidFill>
                <a:latin typeface="Georgia"/>
                <a:ea typeface="DejaVu Sans"/>
              </a:rPr>
              <a:t>Pluralism</a:t>
            </a:r>
            <a:r>
              <a:rPr lang="fr-FR" sz="1501" b="1" spc="-1" dirty="0">
                <a:solidFill>
                  <a:srgbClr val="000000"/>
                </a:solidFill>
                <a:latin typeface="Georgia"/>
                <a:ea typeface="DejaVu Sans"/>
              </a:rPr>
              <a:t> (</a:t>
            </a:r>
            <a:r>
              <a:rPr lang="fr-FR" sz="1501" b="1" u="sng" spc="-1" dirty="0">
                <a:solidFill>
                  <a:srgbClr val="000000"/>
                </a:solidFill>
                <a:latin typeface="Georgia"/>
                <a:ea typeface="DejaVu Sans"/>
              </a:rPr>
              <a:t>and </a:t>
            </a:r>
            <a:r>
              <a:rPr lang="fr-FR" sz="1501" b="1" u="sng" spc="-1" dirty="0" err="1">
                <a:solidFill>
                  <a:srgbClr val="000000"/>
                </a:solidFill>
                <a:latin typeface="Georgia"/>
                <a:ea typeface="DejaVu Sans"/>
              </a:rPr>
              <a:t>Protests</a:t>
            </a:r>
            <a:r>
              <a:rPr lang="fr-FR" sz="1501" b="1" spc="-1" dirty="0">
                <a:solidFill>
                  <a:srgbClr val="000000"/>
                </a:solidFill>
                <a:latin typeface="Georgia"/>
                <a:ea typeface="DejaVu Sans"/>
              </a:rPr>
              <a:t>) in the </a:t>
            </a:r>
            <a:r>
              <a:rPr lang="fr-FR" sz="1501" b="1" spc="-1" dirty="0" err="1">
                <a:solidFill>
                  <a:srgbClr val="000000"/>
                </a:solidFill>
                <a:latin typeface="Georgia"/>
                <a:ea typeface="DejaVu Sans"/>
              </a:rPr>
              <a:t>European</a:t>
            </a:r>
            <a:r>
              <a:rPr lang="fr-FR" sz="1501" b="1" spc="-1" dirty="0">
                <a:solidFill>
                  <a:srgbClr val="000000"/>
                </a:solidFill>
                <a:latin typeface="Georgia"/>
                <a:ea typeface="DejaVu Sans"/>
              </a:rPr>
              <a:t> Union: </a:t>
            </a:r>
            <a:r>
              <a:rPr lang="fr-FR" sz="1501" b="1" spc="-1" dirty="0" err="1">
                <a:solidFill>
                  <a:srgbClr val="000000"/>
                </a:solidFill>
                <a:latin typeface="Georgia"/>
                <a:ea typeface="DejaVu Sans"/>
              </a:rPr>
              <a:t>Matching</a:t>
            </a:r>
            <a:r>
              <a:rPr lang="fr-FR" sz="1501" b="1" spc="-1" dirty="0">
                <a:solidFill>
                  <a:srgbClr val="000000"/>
                </a:solidFill>
                <a:latin typeface="Georgia"/>
                <a:ea typeface="DejaVu Sans"/>
              </a:rPr>
              <a:t> Patterns</a:t>
            </a:r>
            <a:r>
              <a:rPr lang="fr-FR" sz="1501" i="1" spc="-1" dirty="0">
                <a:solidFill>
                  <a:srgbClr val="000000"/>
                </a:solidFill>
                <a:latin typeface="Georgia"/>
                <a:ea typeface="DejaVu Sans"/>
              </a:rPr>
              <a:t>? West </a:t>
            </a:r>
            <a:r>
              <a:rPr lang="fr-FR" sz="1501" i="1" spc="-1" dirty="0" err="1">
                <a:solidFill>
                  <a:srgbClr val="000000"/>
                </a:solidFill>
                <a:latin typeface="Georgia"/>
                <a:ea typeface="DejaVu Sans"/>
              </a:rPr>
              <a:t>European</a:t>
            </a:r>
            <a:r>
              <a:rPr lang="fr-FR" sz="1501" i="1" spc="-1" dirty="0">
                <a:solidFill>
                  <a:srgbClr val="000000"/>
                </a:solidFill>
                <a:latin typeface="Georgia"/>
                <a:ea typeface="DejaVu Sans"/>
              </a:rPr>
              <a:t> </a:t>
            </a:r>
            <a:r>
              <a:rPr lang="fr-FR" sz="1501" i="1" spc="-1" dirty="0" err="1">
                <a:solidFill>
                  <a:srgbClr val="000000"/>
                </a:solidFill>
                <a:latin typeface="Georgia"/>
                <a:ea typeface="DejaVu Sans"/>
              </a:rPr>
              <a:t>Politics</a:t>
            </a:r>
            <a:r>
              <a:rPr lang="fr-FR" sz="1501" spc="-1" dirty="0">
                <a:solidFill>
                  <a:srgbClr val="000000"/>
                </a:solidFill>
                <a:latin typeface="Georgia"/>
                <a:ea typeface="DejaVu Sans"/>
              </a:rPr>
              <a:t>, Vol. 31, No. 6, 1166–1187, </a:t>
            </a:r>
            <a:r>
              <a:rPr lang="fr-FR" sz="1501" spc="-1" dirty="0" err="1">
                <a:solidFill>
                  <a:srgbClr val="000000"/>
                </a:solidFill>
                <a:latin typeface="Georgia"/>
                <a:ea typeface="DejaVu Sans"/>
              </a:rPr>
              <a:t>November</a:t>
            </a:r>
            <a:r>
              <a:rPr lang="fr-FR" sz="1501" spc="-1" dirty="0">
                <a:solidFill>
                  <a:srgbClr val="000000"/>
                </a:solidFill>
                <a:latin typeface="Georgia"/>
                <a:ea typeface="DejaVu Sans"/>
              </a:rPr>
              <a:t>. </a:t>
            </a:r>
            <a:r>
              <a:rPr lang="fr-FR" sz="1501" i="1" u="sng" spc="-1" dirty="0">
                <a:solidFill>
                  <a:srgbClr val="5F5F5F"/>
                </a:solidFill>
                <a:latin typeface="Georgia"/>
                <a:ea typeface="DejaVu Sans"/>
                <a:hlinkClick r:id="rId3"/>
              </a:rPr>
              <a:t>http://cms.library.uiuc.edu/export/ias/eu/Classes/EBSCOReview.pdf</a:t>
            </a:r>
            <a:endParaRPr lang="fr-FR" sz="1501" spc="-1" dirty="0">
              <a:latin typeface="Arial"/>
            </a:endParaRPr>
          </a:p>
          <a:p>
            <a:pPr>
              <a:spcBef>
                <a:spcPts val="225"/>
              </a:spcBef>
            </a:pPr>
            <a:endParaRPr lang="fr-FR" sz="1501" spc="-1" dirty="0">
              <a:latin typeface="Arial"/>
            </a:endParaRPr>
          </a:p>
          <a:p>
            <a:pPr>
              <a:spcBef>
                <a:spcPts val="225"/>
              </a:spcBef>
            </a:pPr>
            <a:r>
              <a:rPr lang="fr-FR" sz="1501" spc="-1" dirty="0">
                <a:solidFill>
                  <a:srgbClr val="000000"/>
                </a:solidFill>
                <a:latin typeface="Georgia"/>
                <a:ea typeface="DejaVu Sans"/>
              </a:rPr>
              <a:t>2. </a:t>
            </a:r>
            <a:r>
              <a:rPr lang="fr-FR" sz="1501" spc="-1" dirty="0" err="1">
                <a:solidFill>
                  <a:srgbClr val="000000"/>
                </a:solidFill>
                <a:latin typeface="Georgia"/>
                <a:ea typeface="DejaVu Sans"/>
              </a:rPr>
              <a:t>Aizenberg</a:t>
            </a:r>
            <a:r>
              <a:rPr lang="fr-FR" sz="1501" spc="-1" dirty="0">
                <a:solidFill>
                  <a:srgbClr val="000000"/>
                </a:solidFill>
                <a:latin typeface="Georgia"/>
                <a:ea typeface="DejaVu Sans"/>
              </a:rPr>
              <a:t> E. and </a:t>
            </a:r>
            <a:r>
              <a:rPr lang="fr-FR" sz="1501" spc="-1" dirty="0" err="1">
                <a:solidFill>
                  <a:srgbClr val="000000"/>
                </a:solidFill>
                <a:latin typeface="Georgia"/>
                <a:ea typeface="DejaVu Sans"/>
              </a:rPr>
              <a:t>Hanegraaff</a:t>
            </a:r>
            <a:r>
              <a:rPr lang="fr-FR" sz="1501" spc="-1" dirty="0">
                <a:solidFill>
                  <a:srgbClr val="000000"/>
                </a:solidFill>
                <a:latin typeface="Georgia"/>
                <a:ea typeface="DejaVu Sans"/>
              </a:rPr>
              <a:t> </a:t>
            </a:r>
            <a:r>
              <a:rPr lang="fr-FR" sz="1501" spc="-1" dirty="0" err="1">
                <a:solidFill>
                  <a:srgbClr val="000000"/>
                </a:solidFill>
                <a:latin typeface="Georgia"/>
                <a:ea typeface="DejaVu Sans"/>
              </a:rPr>
              <a:t>Μ</a:t>
            </a:r>
            <a:r>
              <a:rPr lang="fr-FR" sz="1501" spc="-1" dirty="0">
                <a:solidFill>
                  <a:srgbClr val="000000"/>
                </a:solidFill>
                <a:latin typeface="Georgia"/>
                <a:ea typeface="DejaVu Sans"/>
              </a:rPr>
              <a:t>. (2020), </a:t>
            </a:r>
            <a:r>
              <a:rPr lang="fr-FR" sz="1501" b="1" spc="-1" dirty="0">
                <a:solidFill>
                  <a:srgbClr val="000000"/>
                </a:solidFill>
                <a:latin typeface="Georgia"/>
                <a:ea typeface="DejaVu Sans"/>
              </a:rPr>
              <a:t>Is </a:t>
            </a:r>
            <a:r>
              <a:rPr lang="fr-FR" sz="1501" b="1" spc="-1" dirty="0" err="1">
                <a:solidFill>
                  <a:srgbClr val="000000"/>
                </a:solidFill>
                <a:latin typeface="Georgia"/>
                <a:ea typeface="DejaVu Sans"/>
              </a:rPr>
              <a:t>politics</a:t>
            </a:r>
            <a:r>
              <a:rPr lang="fr-FR" sz="1501" b="1" spc="-1" dirty="0">
                <a:solidFill>
                  <a:srgbClr val="000000"/>
                </a:solidFill>
                <a:latin typeface="Georgia"/>
                <a:ea typeface="DejaVu Sans"/>
              </a:rPr>
              <a:t> </a:t>
            </a:r>
            <a:r>
              <a:rPr lang="fr-FR" sz="1501" b="1" spc="-1" dirty="0" err="1">
                <a:solidFill>
                  <a:srgbClr val="000000"/>
                </a:solidFill>
                <a:latin typeface="Georgia"/>
                <a:ea typeface="DejaVu Sans"/>
              </a:rPr>
              <a:t>under</a:t>
            </a:r>
            <a:r>
              <a:rPr lang="fr-FR" sz="1501" b="1" spc="-1" dirty="0">
                <a:solidFill>
                  <a:srgbClr val="000000"/>
                </a:solidFill>
                <a:latin typeface="Georgia"/>
                <a:ea typeface="DejaVu Sans"/>
              </a:rPr>
              <a:t> </a:t>
            </a:r>
            <a:r>
              <a:rPr lang="fr-FR" sz="1501" b="1" spc="-1" dirty="0" err="1">
                <a:solidFill>
                  <a:srgbClr val="000000"/>
                </a:solidFill>
                <a:latin typeface="Georgia"/>
                <a:ea typeface="DejaVu Sans"/>
              </a:rPr>
              <a:t>increasing</a:t>
            </a:r>
            <a:r>
              <a:rPr lang="fr-FR" sz="1501" b="1" spc="-1" dirty="0">
                <a:solidFill>
                  <a:srgbClr val="000000"/>
                </a:solidFill>
                <a:latin typeface="Georgia"/>
                <a:ea typeface="DejaVu Sans"/>
              </a:rPr>
              <a:t> </a:t>
            </a:r>
            <a:r>
              <a:rPr lang="fr-FR" sz="1501" b="1" spc="-1" dirty="0" err="1">
                <a:solidFill>
                  <a:srgbClr val="000000"/>
                </a:solidFill>
                <a:latin typeface="Georgia"/>
                <a:ea typeface="DejaVu Sans"/>
              </a:rPr>
              <a:t>corporate</a:t>
            </a:r>
            <a:r>
              <a:rPr lang="fr-FR" sz="1501" b="1" spc="-1" dirty="0">
                <a:solidFill>
                  <a:srgbClr val="000000"/>
                </a:solidFill>
                <a:latin typeface="Georgia"/>
                <a:ea typeface="DejaVu Sans"/>
              </a:rPr>
              <a:t> </a:t>
            </a:r>
            <a:r>
              <a:rPr lang="fr-FR" sz="1501" b="1" spc="-1" dirty="0" err="1">
                <a:solidFill>
                  <a:srgbClr val="000000"/>
                </a:solidFill>
                <a:latin typeface="Georgia"/>
                <a:ea typeface="DejaVu Sans"/>
              </a:rPr>
              <a:t>sway</a:t>
            </a:r>
            <a:r>
              <a:rPr lang="fr-FR" sz="1501" b="1" spc="-1" dirty="0">
                <a:solidFill>
                  <a:srgbClr val="000000"/>
                </a:solidFill>
                <a:latin typeface="Georgia"/>
                <a:ea typeface="DejaVu Sans"/>
              </a:rPr>
              <a:t>? A longitudinal </a:t>
            </a:r>
            <a:r>
              <a:rPr lang="fr-FR" sz="1501" b="1" spc="-1" dirty="0" err="1">
                <a:solidFill>
                  <a:srgbClr val="000000"/>
                </a:solidFill>
                <a:latin typeface="Georgia"/>
                <a:ea typeface="DejaVu Sans"/>
              </a:rPr>
              <a:t>study</a:t>
            </a:r>
            <a:r>
              <a:rPr lang="fr-FR" sz="1501" b="1" spc="-1" dirty="0">
                <a:solidFill>
                  <a:srgbClr val="000000"/>
                </a:solidFill>
                <a:latin typeface="Georgia"/>
                <a:ea typeface="DejaVu Sans"/>
              </a:rPr>
              <a:t> on the drivers of </a:t>
            </a:r>
            <a:r>
              <a:rPr lang="fr-FR" sz="1501" b="1" spc="-1" dirty="0" err="1">
                <a:solidFill>
                  <a:srgbClr val="000000"/>
                </a:solidFill>
                <a:latin typeface="Georgia"/>
                <a:ea typeface="DejaVu Sans"/>
              </a:rPr>
              <a:t>corporate</a:t>
            </a:r>
            <a:r>
              <a:rPr lang="fr-FR" sz="1501" b="1" spc="-1" dirty="0">
                <a:solidFill>
                  <a:srgbClr val="000000"/>
                </a:solidFill>
                <a:latin typeface="Georgia"/>
                <a:ea typeface="DejaVu Sans"/>
              </a:rPr>
              <a:t> </a:t>
            </a:r>
            <a:r>
              <a:rPr lang="fr-FR" sz="1501" b="1" spc="-1" dirty="0" err="1">
                <a:solidFill>
                  <a:srgbClr val="000000"/>
                </a:solidFill>
                <a:latin typeface="Georgia"/>
                <a:ea typeface="DejaVu Sans"/>
              </a:rPr>
              <a:t>access</a:t>
            </a:r>
            <a:r>
              <a:rPr lang="fr-FR" sz="1501" spc="-1" dirty="0">
                <a:solidFill>
                  <a:srgbClr val="000000"/>
                </a:solidFill>
                <a:latin typeface="Georgia"/>
                <a:ea typeface="DejaVu Sans"/>
              </a:rPr>
              <a:t>, West </a:t>
            </a:r>
            <a:r>
              <a:rPr lang="fr-FR" sz="1501" spc="-1" dirty="0" err="1">
                <a:solidFill>
                  <a:srgbClr val="000000"/>
                </a:solidFill>
                <a:latin typeface="Georgia"/>
                <a:ea typeface="DejaVu Sans"/>
              </a:rPr>
              <a:t>European</a:t>
            </a:r>
            <a:r>
              <a:rPr lang="fr-FR" sz="1501" spc="-1" dirty="0">
                <a:solidFill>
                  <a:srgbClr val="000000"/>
                </a:solidFill>
                <a:latin typeface="Georgia"/>
                <a:ea typeface="DejaVu Sans"/>
              </a:rPr>
              <a:t> </a:t>
            </a:r>
            <a:r>
              <a:rPr lang="fr-FR" sz="1501" spc="-1" dirty="0" err="1">
                <a:solidFill>
                  <a:srgbClr val="000000"/>
                </a:solidFill>
                <a:latin typeface="Georgia"/>
                <a:ea typeface="DejaVu Sans"/>
              </a:rPr>
              <a:t>Politics</a:t>
            </a:r>
            <a:r>
              <a:rPr lang="fr-FR" sz="1501" spc="-1" dirty="0">
                <a:solidFill>
                  <a:srgbClr val="000000"/>
                </a:solidFill>
                <a:latin typeface="Georgia"/>
                <a:ea typeface="DejaVu Sans"/>
              </a:rPr>
              <a:t>, Vol. 43, No. 1, 181-202, 2020.</a:t>
            </a:r>
            <a:endParaRPr lang="fr-FR" sz="1501" spc="-1" dirty="0">
              <a:latin typeface="Arial"/>
            </a:endParaRPr>
          </a:p>
          <a:p>
            <a:pPr>
              <a:spcBef>
                <a:spcPts val="225"/>
              </a:spcBef>
            </a:pPr>
            <a:r>
              <a:rPr lang="fr-FR" sz="1501" spc="-1" dirty="0">
                <a:solidFill>
                  <a:srgbClr val="000000"/>
                </a:solidFill>
                <a:latin typeface="Georgia"/>
                <a:ea typeface="DejaVu Sans"/>
              </a:rPr>
              <a:t>https://</a:t>
            </a:r>
            <a:r>
              <a:rPr lang="fr-FR" sz="1501" spc="-1" dirty="0" err="1">
                <a:solidFill>
                  <a:srgbClr val="000000"/>
                </a:solidFill>
                <a:latin typeface="Georgia"/>
                <a:ea typeface="DejaVu Sans"/>
              </a:rPr>
              <a:t>www.tandfonline.com</a:t>
            </a:r>
            <a:r>
              <a:rPr lang="fr-FR" sz="1501" spc="-1" dirty="0">
                <a:solidFill>
                  <a:srgbClr val="000000"/>
                </a:solidFill>
                <a:latin typeface="Georgia"/>
                <a:ea typeface="DejaVu Sans"/>
              </a:rPr>
              <a:t>/</a:t>
            </a:r>
            <a:r>
              <a:rPr lang="fr-FR" sz="1501" spc="-1" dirty="0" err="1">
                <a:solidFill>
                  <a:srgbClr val="000000"/>
                </a:solidFill>
                <a:latin typeface="Georgia"/>
                <a:ea typeface="DejaVu Sans"/>
              </a:rPr>
              <a:t>doi</a:t>
            </a:r>
            <a:r>
              <a:rPr lang="fr-FR" sz="1501" spc="-1" dirty="0">
                <a:solidFill>
                  <a:srgbClr val="000000"/>
                </a:solidFill>
                <a:latin typeface="Georgia"/>
                <a:ea typeface="DejaVu Sans"/>
              </a:rPr>
              <a:t>/</a:t>
            </a:r>
            <a:r>
              <a:rPr lang="fr-FR" sz="1501" spc="-1" dirty="0" err="1">
                <a:solidFill>
                  <a:srgbClr val="000000"/>
                </a:solidFill>
                <a:latin typeface="Georgia"/>
                <a:ea typeface="DejaVu Sans"/>
              </a:rPr>
              <a:t>epub</a:t>
            </a:r>
            <a:r>
              <a:rPr lang="fr-FR" sz="1501" spc="-1" dirty="0">
                <a:solidFill>
                  <a:srgbClr val="000000"/>
                </a:solidFill>
                <a:latin typeface="Georgia"/>
                <a:ea typeface="DejaVu Sans"/>
              </a:rPr>
              <a:t>/10.1080/01402382.2019.1603849?needAccess=</a:t>
            </a:r>
            <a:r>
              <a:rPr lang="fr-FR" sz="1501" spc="-1" dirty="0" err="1">
                <a:solidFill>
                  <a:srgbClr val="000000"/>
                </a:solidFill>
                <a:latin typeface="Georgia"/>
                <a:ea typeface="DejaVu Sans"/>
              </a:rPr>
              <a:t>true</a:t>
            </a:r>
            <a:endParaRPr lang="fr-FR" sz="1501" spc="-1" dirty="0">
              <a:latin typeface="Arial"/>
            </a:endParaRPr>
          </a:p>
          <a:p>
            <a:pPr>
              <a:spcBef>
                <a:spcPts val="225"/>
              </a:spcBef>
            </a:pPr>
            <a:endParaRPr lang="fr-FR" sz="1501" spc="-1" dirty="0">
              <a:latin typeface="Arial"/>
            </a:endParaRPr>
          </a:p>
          <a:p>
            <a:pPr>
              <a:spcBef>
                <a:spcPts val="225"/>
              </a:spcBef>
            </a:pPr>
            <a:r>
              <a:rPr lang="fr-FR" sz="1501" spc="-1" dirty="0">
                <a:solidFill>
                  <a:srgbClr val="000000"/>
                </a:solidFill>
                <a:latin typeface="Georgia"/>
                <a:ea typeface="DejaVu Sans"/>
              </a:rPr>
              <a:t>3. </a:t>
            </a:r>
            <a:r>
              <a:rPr lang="fr-FR" sz="1501" spc="-1" dirty="0" err="1">
                <a:solidFill>
                  <a:srgbClr val="000000"/>
                </a:solidFill>
                <a:latin typeface="Georgia"/>
                <a:ea typeface="DejaVu Sans"/>
              </a:rPr>
              <a:t>Transparency</a:t>
            </a:r>
            <a:r>
              <a:rPr lang="fr-FR" sz="1501" spc="-1" dirty="0">
                <a:solidFill>
                  <a:srgbClr val="000000"/>
                </a:solidFill>
                <a:latin typeface="Georgia"/>
                <a:ea typeface="DejaVu Sans"/>
              </a:rPr>
              <a:t> International (2015), </a:t>
            </a:r>
            <a:r>
              <a:rPr lang="fr-FR" sz="1501" b="1" spc="-1" dirty="0">
                <a:solidFill>
                  <a:srgbClr val="000000"/>
                </a:solidFill>
                <a:latin typeface="Georgia"/>
                <a:ea typeface="DejaVu Sans"/>
              </a:rPr>
              <a:t>“</a:t>
            </a:r>
            <a:r>
              <a:rPr lang="fr-FR" sz="1501" b="1" i="1" spc="-1" dirty="0">
                <a:solidFill>
                  <a:srgbClr val="000000"/>
                </a:solidFill>
                <a:latin typeface="Georgia"/>
                <a:ea typeface="DejaVu Sans"/>
              </a:rPr>
              <a:t>Lobbying in Europe: </a:t>
            </a:r>
            <a:r>
              <a:rPr lang="fr-FR" sz="1501" b="1" i="1" spc="-1" dirty="0" err="1">
                <a:solidFill>
                  <a:srgbClr val="000000"/>
                </a:solidFill>
                <a:latin typeface="Georgia"/>
                <a:ea typeface="DejaVu Sans"/>
              </a:rPr>
              <a:t>Hidden</a:t>
            </a:r>
            <a:r>
              <a:rPr lang="fr-FR" sz="1501" b="1" i="1" spc="-1" dirty="0">
                <a:solidFill>
                  <a:srgbClr val="000000"/>
                </a:solidFill>
                <a:latin typeface="Georgia"/>
                <a:ea typeface="DejaVu Sans"/>
              </a:rPr>
              <a:t> influence, </a:t>
            </a:r>
            <a:r>
              <a:rPr lang="fr-FR" sz="1501" b="1" i="1" spc="-1" dirty="0" err="1">
                <a:solidFill>
                  <a:srgbClr val="000000"/>
                </a:solidFill>
                <a:latin typeface="Georgia"/>
                <a:ea typeface="DejaVu Sans"/>
              </a:rPr>
              <a:t>privileged</a:t>
            </a:r>
            <a:r>
              <a:rPr lang="fr-FR" sz="1501" b="1" i="1" spc="-1" dirty="0">
                <a:solidFill>
                  <a:srgbClr val="000000"/>
                </a:solidFill>
                <a:latin typeface="Georgia"/>
                <a:ea typeface="DejaVu Sans"/>
              </a:rPr>
              <a:t> </a:t>
            </a:r>
            <a:r>
              <a:rPr lang="fr-FR" sz="1501" b="1" i="1" spc="-1" dirty="0" err="1">
                <a:solidFill>
                  <a:srgbClr val="000000"/>
                </a:solidFill>
                <a:latin typeface="Georgia"/>
                <a:ea typeface="DejaVu Sans"/>
              </a:rPr>
              <a:t>access</a:t>
            </a:r>
            <a:r>
              <a:rPr lang="fr-FR" sz="1501" b="1" spc="-1" dirty="0">
                <a:solidFill>
                  <a:srgbClr val="000000"/>
                </a:solidFill>
                <a:latin typeface="Georgia"/>
                <a:ea typeface="DejaVu Sans"/>
              </a:rPr>
              <a:t>” </a:t>
            </a:r>
            <a:r>
              <a:rPr lang="fr-FR" sz="1501" spc="-1" dirty="0">
                <a:solidFill>
                  <a:srgbClr val="000000"/>
                </a:solidFill>
                <a:latin typeface="Georgia"/>
                <a:ea typeface="DejaVu Sans"/>
              </a:rPr>
              <a:t>, 15 April, </a:t>
            </a:r>
            <a:r>
              <a:rPr lang="fr-FR" sz="1501" spc="-1" dirty="0" err="1">
                <a:solidFill>
                  <a:srgbClr val="000000"/>
                </a:solidFill>
                <a:latin typeface="Georgia"/>
                <a:ea typeface="DejaVu Sans"/>
              </a:rPr>
              <a:t>σελ</a:t>
            </a:r>
            <a:r>
              <a:rPr lang="fr-FR" sz="1501" spc="-1" dirty="0">
                <a:solidFill>
                  <a:srgbClr val="000000"/>
                </a:solidFill>
                <a:latin typeface="Georgia"/>
                <a:ea typeface="DejaVu Sans"/>
              </a:rPr>
              <a:t> 14-24. </a:t>
            </a:r>
            <a:r>
              <a:rPr lang="fr-FR" sz="1501" u="sng" spc="-1" dirty="0">
                <a:solidFill>
                  <a:srgbClr val="5F5F5F"/>
                </a:solidFill>
                <a:latin typeface="Georgia"/>
                <a:ea typeface="DejaVu Sans"/>
                <a:hlinkClick r:id="rId4"/>
              </a:rPr>
              <a:t>http://www.transparencyinternational.eu/wp-content/uploads/2015/04/Lobbying_web.pdf</a:t>
            </a:r>
            <a:endParaRPr lang="fr-FR" sz="1501" spc="-1" dirty="0">
              <a:latin typeface="Arial"/>
            </a:endParaRPr>
          </a:p>
          <a:p>
            <a:pPr>
              <a:spcBef>
                <a:spcPts val="225"/>
              </a:spcBef>
            </a:pPr>
            <a:endParaRPr lang="el-GR" sz="1501" spc="-1" dirty="0">
              <a:latin typeface="Arial"/>
            </a:endParaRPr>
          </a:p>
          <a:p>
            <a:pPr>
              <a:spcBef>
                <a:spcPts val="225"/>
              </a:spcBef>
            </a:pPr>
            <a:r>
              <a:rPr lang="el-GR" sz="1501" spc="-1" dirty="0">
                <a:latin typeface="Arial"/>
              </a:rPr>
              <a:t>4. </a:t>
            </a:r>
            <a:r>
              <a:rPr lang="el-GR" sz="1501" spc="-1" dirty="0" err="1">
                <a:latin typeface="Arial"/>
              </a:rPr>
              <a:t>Χατζησταύρου</a:t>
            </a:r>
            <a:r>
              <a:rPr lang="el-GR" sz="1501" spc="-1" dirty="0">
                <a:latin typeface="Arial"/>
              </a:rPr>
              <a:t>, Φ. (2021), Ανταγωνισμός Συμφερόντων στην Πολιτική, Εκδόσεις </a:t>
            </a:r>
            <a:r>
              <a:rPr lang="el-GR" sz="1501" spc="-1" dirty="0" err="1">
                <a:latin typeface="Arial"/>
              </a:rPr>
              <a:t>Τζιόλα</a:t>
            </a:r>
            <a:r>
              <a:rPr lang="el-GR" sz="1501" spc="-1" dirty="0">
                <a:latin typeface="Arial"/>
              </a:rPr>
              <a:t> (κεφ. 4 και 12).</a:t>
            </a:r>
          </a:p>
          <a:p>
            <a:pPr>
              <a:spcBef>
                <a:spcPts val="225"/>
              </a:spcBef>
            </a:pPr>
            <a:endParaRPr lang="el-GR" sz="1501" spc="-1" dirty="0">
              <a:latin typeface="Arial"/>
            </a:endParaRPr>
          </a:p>
          <a:p>
            <a:pPr>
              <a:spcBef>
                <a:spcPts val="225"/>
              </a:spcBef>
            </a:pPr>
            <a:r>
              <a:rPr lang="en-GR" sz="1600" b="0" i="0" u="sng" dirty="0">
                <a:effectLst/>
                <a:latin typeface="Arial" panose="020B0604020202020204" pitchFamily="34" charset="0"/>
                <a:hlinkClick r:id="rId5"/>
              </a:rPr>
              <a:t>⭐ </a:t>
            </a:r>
            <a:r>
              <a:rPr lang="el-GR" sz="1501" b="1" u="sng" spc="-1" dirty="0">
                <a:latin typeface="Arial"/>
              </a:rPr>
              <a:t>Πλούσιο υλικό για το </a:t>
            </a:r>
            <a:r>
              <a:rPr lang="el-GR" sz="1501" b="1" u="sng" spc="-1" dirty="0" err="1">
                <a:latin typeface="Arial"/>
              </a:rPr>
              <a:t>λόμπινγκ</a:t>
            </a:r>
            <a:r>
              <a:rPr lang="el-GR" sz="1501" b="1" u="sng" spc="-1" dirty="0">
                <a:latin typeface="Arial"/>
              </a:rPr>
              <a:t> στην ΕΕ</a:t>
            </a:r>
          </a:p>
          <a:p>
            <a:pPr>
              <a:spcBef>
                <a:spcPts val="225"/>
              </a:spcBef>
            </a:pPr>
            <a:r>
              <a:rPr lang="el-GR" sz="1501" b="1" spc="-1" dirty="0">
                <a:latin typeface="Arial"/>
              </a:rPr>
              <a:t>Ιστοσελίδα Προγράμματος </a:t>
            </a:r>
            <a:r>
              <a:rPr lang="en-GB" sz="1600" b="1" i="0" dirty="0">
                <a:solidFill>
                  <a:srgbClr val="222222"/>
                </a:solidFill>
                <a:effectLst/>
                <a:latin typeface="Georgia" panose="02040502050405020303" pitchFamily="18" charset="0"/>
              </a:rPr>
              <a:t>Jean Monnet Module "Citizen lobbying and policy change in Europe" 2023-2025.</a:t>
            </a:r>
            <a:endParaRPr lang="en-US" sz="1501" b="1" u="sng" spc="-1" dirty="0">
              <a:latin typeface="Arial"/>
            </a:endParaRPr>
          </a:p>
          <a:p>
            <a:pPr>
              <a:spcBef>
                <a:spcPts val="225"/>
              </a:spcBef>
            </a:pPr>
            <a:r>
              <a:rPr lang="fr-FR" sz="2000" b="1" spc="-1" dirty="0">
                <a:solidFill>
                  <a:schemeClr val="accent3">
                    <a:lumMod val="50000"/>
                    <a:lumOff val="50000"/>
                  </a:schemeClr>
                </a:solidFill>
                <a:latin typeface="American Typewriter" panose="02090604020004020304" pitchFamily="18" charset="77"/>
                <a:cs typeface="PHOSPHATE INLINE" panose="02000506050000020004" pitchFamily="2" charset="77"/>
              </a:rPr>
              <a:t>https://</a:t>
            </a:r>
            <a:r>
              <a:rPr lang="fr-FR" sz="2000" b="1" spc="-1" dirty="0" err="1">
                <a:solidFill>
                  <a:schemeClr val="accent3">
                    <a:lumMod val="50000"/>
                    <a:lumOff val="50000"/>
                  </a:schemeClr>
                </a:solidFill>
                <a:latin typeface="American Typewriter" panose="02090604020004020304" pitchFamily="18" charset="77"/>
                <a:cs typeface="PHOSPHATE INLINE" panose="02000506050000020004" pitchFamily="2" charset="77"/>
              </a:rPr>
              <a:t>lobbyingeu.kopenaccess.gr</a:t>
            </a:r>
            <a:r>
              <a:rPr lang="fr-FR" sz="2000" b="1" spc="-1" dirty="0">
                <a:solidFill>
                  <a:schemeClr val="accent3">
                    <a:lumMod val="50000"/>
                    <a:lumOff val="50000"/>
                  </a:schemeClr>
                </a:solidFill>
                <a:latin typeface="American Typewriter" panose="02090604020004020304" pitchFamily="18" charset="77"/>
                <a:cs typeface="PHOSPHATE INLINE" panose="02000506050000020004" pitchFamily="2" charset="77"/>
              </a:rPr>
              <a:t>/</a:t>
            </a:r>
          </a:p>
          <a:p>
            <a:pPr>
              <a:spcBef>
                <a:spcPts val="225"/>
              </a:spcBef>
            </a:pPr>
            <a:endParaRPr lang="fr-FR" sz="1501" spc="-1" dirty="0">
              <a:latin typeface="Arial"/>
            </a:endParaRPr>
          </a:p>
          <a:p>
            <a:pPr>
              <a:spcBef>
                <a:spcPts val="225"/>
              </a:spcBef>
            </a:pPr>
            <a:endParaRPr lang="fr-FR" sz="1501" spc="-1" dirty="0">
              <a:latin typeface="Arial"/>
            </a:endParaRPr>
          </a:p>
          <a:p>
            <a:pPr marL="476326">
              <a:spcBef>
                <a:spcPts val="225"/>
              </a:spcBef>
            </a:pPr>
            <a:endParaRPr lang="fr-FR" sz="1501" spc="-1" dirty="0">
              <a:latin typeface="Arial"/>
            </a:endParaRPr>
          </a:p>
          <a:p>
            <a:pPr>
              <a:spcBef>
                <a:spcPts val="225"/>
              </a:spcBef>
            </a:pPr>
            <a:endParaRPr lang="fr-FR" sz="1501" spc="-1" dirty="0">
              <a:latin typeface="Arial"/>
            </a:endParaRPr>
          </a:p>
        </p:txBody>
      </p:sp>
      <p:sp>
        <p:nvSpPr>
          <p:cNvPr id="132" name="CustomShape 3"/>
          <p:cNvSpPr/>
          <p:nvPr/>
        </p:nvSpPr>
        <p:spPr>
          <a:xfrm>
            <a:off x="9699169" y="858601"/>
            <a:ext cx="761480" cy="273808"/>
          </a:xfrm>
          <a:prstGeom prst="rect">
            <a:avLst/>
          </a:prstGeom>
          <a:noFill/>
          <a:ln>
            <a:noFill/>
          </a:ln>
        </p:spPr>
        <p:style>
          <a:lnRef idx="0">
            <a:scrgbClr r="0" g="0" b="0"/>
          </a:lnRef>
          <a:fillRef idx="0">
            <a:scrgbClr r="0" g="0" b="0"/>
          </a:fillRef>
          <a:effectRef idx="0">
            <a:scrgbClr r="0" g="0" b="0"/>
          </a:effectRef>
          <a:fontRef idx="minor"/>
        </p:style>
        <p:txBody>
          <a:bodyPr lIns="67507" tIns="33754" rIns="67507" bIns="33754" anchor="b"/>
          <a:lstStyle/>
          <a:p>
            <a:pPr algn="r">
              <a:lnSpc>
                <a:spcPct val="100000"/>
              </a:lnSpc>
            </a:pPr>
            <a:fld id="{A37B0392-0C01-4D94-A59D-ED1CF1898DE3}" type="slidenum">
              <a:rPr lang="fr-FR" sz="1350" spc="-1">
                <a:solidFill>
                  <a:srgbClr val="FFFFFF"/>
                </a:solidFill>
                <a:latin typeface="Georgia"/>
                <a:ea typeface="DejaVu Sans"/>
              </a:rPr>
              <a:t>31</a:t>
            </a:fld>
            <a:endParaRPr lang="fr-FR" sz="1350" spc="-1">
              <a:latin typeface="Arial"/>
            </a:endParaRPr>
          </a:p>
        </p:txBody>
      </p:sp>
      <p:sp>
        <p:nvSpPr>
          <p:cNvPr id="133" name="CustomShape 4"/>
          <p:cNvSpPr/>
          <p:nvPr/>
        </p:nvSpPr>
        <p:spPr>
          <a:xfrm>
            <a:off x="10439856" y="2544388"/>
            <a:ext cx="228174" cy="3394256"/>
          </a:xfrm>
          <a:prstGeom prst="rect">
            <a:avLst/>
          </a:prstGeom>
          <a:noFill/>
          <a:ln>
            <a:noFill/>
          </a:ln>
        </p:spPr>
        <p:style>
          <a:lnRef idx="0">
            <a:scrgbClr r="0" g="0" b="0"/>
          </a:lnRef>
          <a:fillRef idx="0">
            <a:scrgbClr r="0" g="0" b="0"/>
          </a:fillRef>
          <a:effectRef idx="0">
            <a:scrgbClr r="0" g="0" b="0"/>
          </a:effectRef>
          <a:fontRef idx="minor"/>
        </p:style>
        <p:txBody>
          <a:bodyPr lIns="67507" tIns="33754" rIns="67507" bIns="33754">
            <a:normAutofit/>
          </a:bodyPr>
          <a:lstStyle/>
          <a:p>
            <a:pPr>
              <a:spcBef>
                <a:spcPts val="225"/>
              </a:spcBef>
            </a:pPr>
            <a:endParaRPr lang="fr-FR" sz="1350" spc="-1">
              <a:latin typeface="Arial"/>
            </a:endParaRPr>
          </a:p>
          <a:p>
            <a:pPr>
              <a:spcBef>
                <a:spcPts val="225"/>
              </a:spcBef>
            </a:pPr>
            <a:endParaRPr lang="fr-FR" sz="1350" spc="-1">
              <a:latin typeface="Arial"/>
            </a:endParaRPr>
          </a:p>
          <a:p>
            <a:pPr>
              <a:spcBef>
                <a:spcPts val="225"/>
              </a:spcBef>
            </a:pPr>
            <a:endParaRPr lang="fr-FR" sz="1350"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 name="CustomShape 1"/>
          <p:cNvSpPr/>
          <p:nvPr/>
        </p:nvSpPr>
        <p:spPr>
          <a:xfrm>
            <a:off x="609480" y="944280"/>
            <a:ext cx="10972080" cy="4341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fontScale="70000" lnSpcReduction="20000"/>
          </a:bodyPr>
          <a:lstStyle/>
          <a:p>
            <a:pPr>
              <a:lnSpc>
                <a:spcPct val="100000"/>
              </a:lnSpc>
            </a:pPr>
            <a:r>
              <a:rPr lang="fr-FR" sz="4000" b="0" strike="noStrike" spc="-1" dirty="0" err="1">
                <a:solidFill>
                  <a:srgbClr val="434342"/>
                </a:solidFill>
                <a:latin typeface="Georgia"/>
                <a:ea typeface="DejaVu Sans"/>
              </a:rPr>
              <a:t>Ποιοι</a:t>
            </a:r>
            <a:r>
              <a:rPr lang="fr-FR" sz="4000" b="0" strike="noStrike" spc="-1" dirty="0">
                <a:solidFill>
                  <a:srgbClr val="434342"/>
                </a:solidFill>
                <a:latin typeface="Georgia"/>
                <a:ea typeface="DejaVu Sans"/>
              </a:rPr>
              <a:t> </a:t>
            </a:r>
            <a:r>
              <a:rPr lang="fr-FR" sz="4000" b="0" strike="noStrike" spc="-1" dirty="0" err="1">
                <a:solidFill>
                  <a:srgbClr val="434342"/>
                </a:solidFill>
                <a:latin typeface="Georgia"/>
                <a:ea typeface="DejaVu Sans"/>
              </a:rPr>
              <a:t>δρώντες</a:t>
            </a:r>
            <a:r>
              <a:rPr lang="fr-FR" sz="4000" b="0" strike="noStrike" spc="-1" dirty="0">
                <a:solidFill>
                  <a:srgbClr val="434342"/>
                </a:solidFill>
                <a:latin typeface="Georgia"/>
                <a:ea typeface="DejaVu Sans"/>
              </a:rPr>
              <a:t> (</a:t>
            </a:r>
            <a:r>
              <a:rPr lang="el-GR" sz="4000" b="0" strike="noStrike" spc="-1" dirty="0">
                <a:solidFill>
                  <a:srgbClr val="434342"/>
                </a:solidFill>
                <a:latin typeface="Georgia"/>
                <a:ea typeface="DejaVu Sans"/>
              </a:rPr>
              <a:t>της περίπτωσης 3 κυρίως)</a:t>
            </a:r>
            <a:r>
              <a:rPr lang="fr-FR" sz="4000" b="0" strike="noStrike" spc="-1" dirty="0">
                <a:solidFill>
                  <a:srgbClr val="434342"/>
                </a:solidFill>
                <a:latin typeface="Georgia"/>
                <a:ea typeface="DejaVu Sans"/>
              </a:rPr>
              <a:t>;</a:t>
            </a:r>
            <a:endParaRPr lang="fr-FR" sz="4000" b="0" strike="noStrike" spc="-1" dirty="0">
              <a:latin typeface="Arial"/>
            </a:endParaRPr>
          </a:p>
        </p:txBody>
      </p:sp>
      <p:sp>
        <p:nvSpPr>
          <p:cNvPr id="71" name="CustomShape 2"/>
          <p:cNvSpPr/>
          <p:nvPr/>
        </p:nvSpPr>
        <p:spPr>
          <a:xfrm>
            <a:off x="609480" y="1454040"/>
            <a:ext cx="10972080" cy="5119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55000" lnSpcReduction="20000"/>
          </a:bodyPr>
          <a:lstStyle/>
          <a:p>
            <a:pPr algn="ctr">
              <a:lnSpc>
                <a:spcPct val="100000"/>
              </a:lnSpc>
              <a:spcBef>
                <a:spcPts val="300"/>
              </a:spcBef>
            </a:pPr>
            <a:r>
              <a:rPr lang="fr-FR" sz="3300" b="1" i="1" strike="noStrike" spc="-1">
                <a:solidFill>
                  <a:srgbClr val="000000"/>
                </a:solidFill>
                <a:latin typeface="Georgia"/>
                <a:ea typeface="DejaVu Sans"/>
              </a:rPr>
              <a:t>Κοινωνία των πολιτών (διασταλτική ερμηνεία): αποτελεί ουσιώδη μη κυβερνητικό θεσμό που απηχεί τις απόψεις των πολιτών </a:t>
            </a:r>
            <a:endParaRPr lang="fr-FR" sz="3300" b="0" strike="noStrike" spc="-1">
              <a:latin typeface="Arial"/>
            </a:endParaRPr>
          </a:p>
          <a:p>
            <a:pPr marL="365760" indent="-255240" algn="just">
              <a:lnSpc>
                <a:spcPct val="100000"/>
              </a:lnSpc>
              <a:spcBef>
                <a:spcPts val="300"/>
              </a:spcBef>
              <a:buClr>
                <a:srgbClr val="08A1D9"/>
              </a:buClr>
              <a:buFont typeface="Wingdings" charset="2"/>
              <a:buChar char=""/>
            </a:pPr>
            <a:r>
              <a:rPr lang="fr-FR" sz="3300" b="1" i="1" strike="noStrike" spc="-1">
                <a:solidFill>
                  <a:srgbClr val="000000"/>
                </a:solidFill>
                <a:latin typeface="Georgia"/>
                <a:ea typeface="DejaVu Sans"/>
              </a:rPr>
              <a:t>Ομάδες συμφερόντων: </a:t>
            </a:r>
            <a:r>
              <a:rPr lang="fr-FR" sz="3300" b="0" strike="noStrike" spc="-1">
                <a:solidFill>
                  <a:srgbClr val="000000"/>
                </a:solidFill>
                <a:latin typeface="Georgia"/>
                <a:ea typeface="DejaVu Sans"/>
              </a:rPr>
              <a:t>μη κυβερνητικές οργανώσεις με εξειδικευμένους στόχους, με πολιτική επιρροή στη δημόσια πολιτική, που ασκούν πίεση στη κυβέρνηση (μέσα από τη διοίκηση, κοινοβούλιο, δικαστήρια), πραγματιστική προσέγγιση.</a:t>
            </a:r>
            <a:endParaRPr lang="fr-FR" sz="3300" b="0" strike="noStrike" spc="-1">
              <a:latin typeface="Arial"/>
            </a:endParaRPr>
          </a:p>
          <a:p>
            <a:pPr marL="365760" indent="-255240" algn="r">
              <a:lnSpc>
                <a:spcPct val="100000"/>
              </a:lnSpc>
              <a:spcBef>
                <a:spcPts val="300"/>
              </a:spcBef>
              <a:buClr>
                <a:srgbClr val="08A1D9"/>
              </a:buClr>
              <a:buFont typeface="Wingdings" charset="2"/>
              <a:buChar char=""/>
            </a:pPr>
            <a:r>
              <a:rPr lang="fr-FR" sz="3300" b="1" i="1" u="sng" strike="noStrike" spc="-1">
                <a:solidFill>
                  <a:srgbClr val="000000"/>
                </a:solidFill>
                <a:uFillTx/>
                <a:latin typeface="Georgia"/>
                <a:ea typeface="DejaVu Sans"/>
              </a:rPr>
              <a:t>Ομάδες πίεσης</a:t>
            </a:r>
            <a:r>
              <a:rPr lang="fr-FR" sz="3300" b="0" i="1" strike="noStrike" spc="-1">
                <a:solidFill>
                  <a:srgbClr val="000000"/>
                </a:solidFill>
                <a:latin typeface="Georgia"/>
                <a:ea typeface="DejaVu Sans"/>
              </a:rPr>
              <a:t>: οι ηγετικές ομάδες τέτοιων ομάδων προωθούν ιδέες, ταυτότητες, πολιτικές και αξίες για την π</a:t>
            </a:r>
            <a:r>
              <a:rPr lang="fr-FR" sz="3300" b="1" i="1" strike="noStrike" spc="-1">
                <a:solidFill>
                  <a:srgbClr val="000000"/>
                </a:solidFill>
                <a:latin typeface="Georgia"/>
                <a:ea typeface="DejaVu Sans"/>
              </a:rPr>
              <a:t>ροώθηση συγκεκριμένων αξιώσεων χωρίς να έχουν κάποιο ίδιον συμφέρον </a:t>
            </a:r>
            <a:r>
              <a:rPr lang="fr-FR" sz="3300" b="0" i="1" strike="noStrike" spc="-1">
                <a:solidFill>
                  <a:srgbClr val="000000"/>
                </a:solidFill>
                <a:latin typeface="Georgia"/>
                <a:ea typeface="DejaVu Sans"/>
              </a:rPr>
              <a:t>(οργανώσεις καταναλωτών, για το περιβάλλον, τα δικαιώματα (κάρτα μέλους, χρηματική συνδρομή)</a:t>
            </a:r>
            <a:endParaRPr lang="fr-FR" sz="3300" b="0" strike="noStrike" spc="-1">
              <a:latin typeface="Arial"/>
            </a:endParaRPr>
          </a:p>
          <a:p>
            <a:pPr marL="365760" indent="-255240" algn="r">
              <a:lnSpc>
                <a:spcPct val="100000"/>
              </a:lnSpc>
              <a:spcBef>
                <a:spcPts val="300"/>
              </a:spcBef>
              <a:buClr>
                <a:srgbClr val="08A1D9"/>
              </a:buClr>
              <a:buFont typeface="Wingdings" charset="2"/>
              <a:buChar char=""/>
            </a:pPr>
            <a:r>
              <a:rPr lang="fr-FR" sz="3300" b="1" i="1" u="sng" strike="noStrike" spc="-1">
                <a:solidFill>
                  <a:srgbClr val="000000"/>
                </a:solidFill>
                <a:uFillTx/>
                <a:latin typeface="Georgia"/>
                <a:ea typeface="DejaVu Sans"/>
              </a:rPr>
              <a:t>Προστατευτικές ομάδες </a:t>
            </a:r>
            <a:r>
              <a:rPr lang="fr-FR" sz="3300" b="0" i="1" strike="noStrike" spc="-1">
                <a:solidFill>
                  <a:srgbClr val="000000"/>
                </a:solidFill>
                <a:latin typeface="Georgia"/>
                <a:ea typeface="DejaVu Sans"/>
              </a:rPr>
              <a:t>(κλαδικές ή λειτουργικές ομάδες): εκφράζουν τα </a:t>
            </a:r>
            <a:r>
              <a:rPr lang="fr-FR" sz="3300" b="1" i="1" strike="noStrike" spc="-1">
                <a:solidFill>
                  <a:srgbClr val="000000"/>
                </a:solidFill>
                <a:latin typeface="Georgia"/>
                <a:ea typeface="DejaVu Sans"/>
              </a:rPr>
              <a:t>ζωτικά επαγγελματικά/τοπικά συμφέροντα των μελών τους, αποκόμιση επιλεκτικών οφελών μέσω πίεσης ή δικτύωσης με τους κρατικούς φορείς </a:t>
            </a:r>
            <a:r>
              <a:rPr lang="fr-FR" sz="3300" b="0" i="1" strike="noStrike" spc="-1">
                <a:solidFill>
                  <a:srgbClr val="000000"/>
                </a:solidFill>
                <a:latin typeface="Georgia"/>
                <a:ea typeface="DejaVu Sans"/>
              </a:rPr>
              <a:t>(συνδικαλιστικές, εργοδοτικές, επιχειρηματικές, επαγγελματικές ενώσεις, τοπικές ομάδες με συγκεκριμένα αιτήματα, ευρύτερες συνομοσπονδίες εργοδοτών ή εργαζομένων με μέλη άλλους οργανισμούς, επιχειρήσεις, σωματεία κτλ. από τα οποία αποκτούν κάποια βαθμό αυτονομίας).</a:t>
            </a:r>
            <a:endParaRPr lang="fr-FR" sz="3300" b="0" strike="noStrike" spc="-1">
              <a:latin typeface="Arial"/>
            </a:endParaRPr>
          </a:p>
          <a:p>
            <a:pPr marL="365760" indent="-255240" algn="just">
              <a:lnSpc>
                <a:spcPct val="100000"/>
              </a:lnSpc>
              <a:spcBef>
                <a:spcPts val="300"/>
              </a:spcBef>
              <a:buClr>
                <a:srgbClr val="08A1D9"/>
              </a:buClr>
              <a:buFont typeface="Wingdings" charset="2"/>
              <a:buChar char=""/>
            </a:pPr>
            <a:r>
              <a:rPr lang="fr-FR" sz="3300" b="1" i="1" strike="noStrike" spc="-1">
                <a:solidFill>
                  <a:srgbClr val="000000"/>
                </a:solidFill>
                <a:latin typeface="Georgia"/>
                <a:ea typeface="DejaVu Sans"/>
              </a:rPr>
              <a:t>Επιχειρήσεις</a:t>
            </a:r>
            <a:endParaRPr lang="fr-FR" sz="3300" b="0" strike="noStrike" spc="-1">
              <a:latin typeface="Arial"/>
            </a:endParaRPr>
          </a:p>
          <a:p>
            <a:pPr marL="365760" indent="-255240" algn="just">
              <a:lnSpc>
                <a:spcPct val="100000"/>
              </a:lnSpc>
              <a:spcBef>
                <a:spcPts val="300"/>
              </a:spcBef>
              <a:buClr>
                <a:srgbClr val="08A1D9"/>
              </a:buClr>
              <a:buFont typeface="Wingdings" charset="2"/>
              <a:buChar char=""/>
            </a:pPr>
            <a:r>
              <a:rPr lang="fr-FR" sz="3300" b="1" i="1" strike="noStrike" spc="-1">
                <a:solidFill>
                  <a:srgbClr val="000000"/>
                </a:solidFill>
                <a:latin typeface="Georgia"/>
                <a:ea typeface="DejaVu Sans"/>
              </a:rPr>
              <a:t>Τοπικές και περιφερειακές αρχές</a:t>
            </a:r>
            <a:endParaRPr lang="fr-FR" sz="3300" b="0" strike="noStrike" spc="-1">
              <a:latin typeface="Arial"/>
            </a:endParaRPr>
          </a:p>
          <a:p>
            <a:pPr algn="r">
              <a:lnSpc>
                <a:spcPct val="100000"/>
              </a:lnSpc>
              <a:spcBef>
                <a:spcPts val="300"/>
              </a:spcBef>
            </a:pPr>
            <a:endParaRPr lang="fr-FR" sz="3300" b="0" strike="noStrike" spc="-1">
              <a:latin typeface="Arial"/>
            </a:endParaRPr>
          </a:p>
          <a:p>
            <a:pPr algn="r">
              <a:lnSpc>
                <a:spcPct val="100000"/>
              </a:lnSpc>
              <a:spcBef>
                <a:spcPts val="300"/>
              </a:spcBef>
            </a:pPr>
            <a:r>
              <a:rPr lang="fr-FR" sz="3300" b="1" i="1" strike="noStrike" spc="-1">
                <a:solidFill>
                  <a:srgbClr val="000000"/>
                </a:solidFill>
                <a:latin typeface="Georgia"/>
                <a:ea typeface="DejaVu Sans"/>
              </a:rPr>
              <a:t>*** Μια ομάδα πίεσης που πέρα από τον επηρρεασμό της κοινής γνώμης επιδιώκει να προωθήσει τα συμφέροντα συγκεκριμένων ομάδων είναι στην ουσία προστατευτική ομάδα (π.χ. LGTB).</a:t>
            </a:r>
            <a:endParaRPr lang="fr-FR" sz="3300" b="0" strike="noStrike" spc="-1">
              <a:latin typeface="Arial"/>
            </a:endParaRPr>
          </a:p>
          <a:p>
            <a:pPr algn="r">
              <a:lnSpc>
                <a:spcPct val="100000"/>
              </a:lnSpc>
              <a:spcBef>
                <a:spcPts val="300"/>
              </a:spcBef>
            </a:pPr>
            <a:r>
              <a:rPr lang="fr-FR" sz="3300" b="1" i="1" strike="noStrike" spc="-1">
                <a:solidFill>
                  <a:srgbClr val="000000"/>
                </a:solidFill>
                <a:latin typeface="Georgia"/>
                <a:ea typeface="DejaVu Sans"/>
              </a:rPr>
              <a:t>*** Κινήματα </a:t>
            </a:r>
            <a:r>
              <a:rPr lang="fr-FR" sz="3300" b="0" i="1" strike="noStrike" spc="-1">
                <a:solidFill>
                  <a:srgbClr val="000000"/>
                </a:solidFill>
                <a:latin typeface="Georgia"/>
                <a:ea typeface="DejaVu Sans"/>
              </a:rPr>
              <a:t>(χρήση </a:t>
            </a:r>
            <a:r>
              <a:rPr lang="fr-FR" sz="3300" b="1" i="1" strike="noStrike" spc="-1">
                <a:solidFill>
                  <a:srgbClr val="000000"/>
                </a:solidFill>
                <a:latin typeface="Georgia"/>
                <a:ea typeface="DejaVu Sans"/>
              </a:rPr>
              <a:t>μη συμβατικών </a:t>
            </a:r>
            <a:r>
              <a:rPr lang="fr-FR" sz="3300" b="0" i="1" strike="noStrike" spc="-1">
                <a:solidFill>
                  <a:srgbClr val="000000"/>
                </a:solidFill>
                <a:latin typeface="Georgia"/>
                <a:ea typeface="DejaVu Sans"/>
              </a:rPr>
              <a:t>μέσων δημοσιοποίησης και επιδίωξης του στόχου τους)</a:t>
            </a:r>
            <a:endParaRPr lang="fr-FR" sz="3300" b="0" strike="noStrike" spc="-1">
              <a:latin typeface="Arial"/>
            </a:endParaRPr>
          </a:p>
          <a:p>
            <a:pPr>
              <a:lnSpc>
                <a:spcPct val="100000"/>
              </a:lnSpc>
              <a:spcBef>
                <a:spcPts val="300"/>
              </a:spcBef>
            </a:pPr>
            <a:endParaRPr lang="fr-FR" sz="3300" b="0" strike="noStrike" spc="-1">
              <a:latin typeface="Arial"/>
            </a:endParaRPr>
          </a:p>
        </p:txBody>
      </p:sp>
      <p:sp>
        <p:nvSpPr>
          <p:cNvPr id="72" name="CustomShape 3"/>
          <p:cNvSpPr/>
          <p:nvPr/>
        </p:nvSpPr>
        <p:spPr>
          <a:xfrm>
            <a:off x="10899720" y="2160"/>
            <a:ext cx="1015200" cy="3650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282A6F68-D492-4D4A-8937-A08A3685C567}" type="slidenum">
              <a:rPr lang="fr-FR" sz="1800" b="0" strike="noStrike" spc="-1">
                <a:solidFill>
                  <a:srgbClr val="FFFFFF"/>
                </a:solidFill>
                <a:latin typeface="Georgia"/>
                <a:ea typeface="DejaVu Sans"/>
              </a:rPr>
              <a:t>4</a:t>
            </a:fld>
            <a:endParaRPr lang="fr-FR" sz="1800" b="0" strike="noStrike" spc="-1">
              <a:latin typeface="Arial"/>
            </a:endParaRPr>
          </a:p>
        </p:txBody>
      </p:sp>
    </p:spTree>
    <p:extLst>
      <p:ext uri="{BB962C8B-B14F-4D97-AF65-F5344CB8AC3E}">
        <p14:creationId xmlns:p14="http://schemas.microsoft.com/office/powerpoint/2010/main" val="2216051805"/>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CustomShape 1"/>
          <p:cNvSpPr/>
          <p:nvPr/>
        </p:nvSpPr>
        <p:spPr>
          <a:xfrm>
            <a:off x="765360" y="304920"/>
            <a:ext cx="10667880" cy="763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rmAutofit/>
          </a:bodyPr>
          <a:lstStyle/>
          <a:p>
            <a:pPr>
              <a:lnSpc>
                <a:spcPct val="100000"/>
              </a:lnSpc>
            </a:pPr>
            <a:r>
              <a:rPr lang="fr-FR" sz="3400" b="1" strike="noStrike" spc="-1">
                <a:solidFill>
                  <a:srgbClr val="333333"/>
                </a:solidFill>
                <a:latin typeface="Georgia"/>
                <a:ea typeface="DejaVu Sans"/>
              </a:rPr>
              <a:t>Μια δικτυακή αντίληψη περί διακυβέρνησης </a:t>
            </a:r>
            <a:endParaRPr lang="fr-FR" sz="3400" b="0" strike="noStrike" spc="-1">
              <a:latin typeface="Arial"/>
            </a:endParaRPr>
          </a:p>
        </p:txBody>
      </p:sp>
      <p:sp>
        <p:nvSpPr>
          <p:cNvPr id="58" name="CustomShape 2"/>
          <p:cNvSpPr/>
          <p:nvPr/>
        </p:nvSpPr>
        <p:spPr>
          <a:xfrm>
            <a:off x="718920" y="1280160"/>
            <a:ext cx="10667880" cy="47595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marL="432000" indent="-323640">
              <a:lnSpc>
                <a:spcPct val="80000"/>
              </a:lnSpc>
              <a:spcBef>
                <a:spcPts val="422"/>
              </a:spcBef>
              <a:buClr>
                <a:srgbClr val="333333"/>
              </a:buClr>
              <a:buSzPct val="45000"/>
              <a:buFont typeface="Wingdings" charset="2"/>
              <a:buChar char=""/>
            </a:pPr>
            <a:r>
              <a:rPr lang="fr-FR" sz="1700" b="0" strike="noStrike" spc="-1" dirty="0" err="1">
                <a:solidFill>
                  <a:srgbClr val="333333"/>
                </a:solidFill>
                <a:latin typeface="Georgia"/>
                <a:ea typeface="DejaVu Sans"/>
              </a:rPr>
              <a:t>Ε</a:t>
            </a:r>
            <a:r>
              <a:rPr lang="fr-FR" sz="1700" b="0" strike="noStrike" spc="-1" dirty="0">
                <a:solidFill>
                  <a:srgbClr val="333333"/>
                </a:solidFill>
                <a:latin typeface="Georgia"/>
                <a:ea typeface="DejaVu Sans"/>
              </a:rPr>
              <a:t>π</a:t>
            </a:r>
            <a:r>
              <a:rPr lang="fr-FR" sz="1700" b="0" strike="noStrike" spc="-1" dirty="0" err="1">
                <a:solidFill>
                  <a:srgbClr val="333333"/>
                </a:solidFill>
                <a:latin typeface="Georgia"/>
                <a:ea typeface="DejaVu Sans"/>
              </a:rPr>
              <a:t>έκτ</a:t>
            </a:r>
            <a:r>
              <a:rPr lang="fr-FR" sz="1700" b="0" strike="noStrike" spc="-1" dirty="0">
                <a:solidFill>
                  <a:srgbClr val="333333"/>
                </a:solidFill>
                <a:latin typeface="Georgia"/>
                <a:ea typeface="DejaVu Sans"/>
              </a:rPr>
              <a:t>α</a:t>
            </a:r>
            <a:r>
              <a:rPr lang="fr-FR" sz="1700" b="0" strike="noStrike" spc="-1" dirty="0" err="1">
                <a:solidFill>
                  <a:srgbClr val="333333"/>
                </a:solidFill>
                <a:latin typeface="Georgia"/>
                <a:ea typeface="DejaVu Sans"/>
              </a:rPr>
              <a:t>ση</a:t>
            </a:r>
            <a:r>
              <a:rPr lang="fr-FR" sz="1700" b="0" strike="noStrike" spc="-1" dirty="0">
                <a:solidFill>
                  <a:srgbClr val="333333"/>
                </a:solidFill>
                <a:latin typeface="Georgia"/>
                <a:ea typeface="DejaVu Sans"/>
              </a:rPr>
              <a:t> </a:t>
            </a:r>
            <a:r>
              <a:rPr lang="fr-FR" sz="1700" b="0" strike="noStrike" spc="-1" dirty="0" err="1">
                <a:solidFill>
                  <a:srgbClr val="333333"/>
                </a:solidFill>
                <a:latin typeface="Georgia"/>
                <a:ea typeface="DejaVu Sans"/>
              </a:rPr>
              <a:t>των</a:t>
            </a:r>
            <a:r>
              <a:rPr lang="fr-FR" sz="1700" b="0" strike="noStrike" spc="-1" dirty="0">
                <a:solidFill>
                  <a:srgbClr val="333333"/>
                </a:solidFill>
                <a:latin typeface="Georgia"/>
                <a:ea typeface="DejaVu Sans"/>
              </a:rPr>
              <a:t> π</a:t>
            </a:r>
            <a:r>
              <a:rPr lang="fr-FR" sz="1700" b="0" strike="noStrike" spc="-1" dirty="0" err="1">
                <a:solidFill>
                  <a:srgbClr val="333333"/>
                </a:solidFill>
                <a:latin typeface="Georgia"/>
                <a:ea typeface="DejaVu Sans"/>
              </a:rPr>
              <a:t>εδίων</a:t>
            </a:r>
            <a:r>
              <a:rPr lang="fr-FR" sz="1700" b="0" strike="noStrike" spc="-1" dirty="0">
                <a:solidFill>
                  <a:srgbClr val="333333"/>
                </a:solidFill>
                <a:latin typeface="Georgia"/>
                <a:ea typeface="DejaVu Sans"/>
              </a:rPr>
              <a:t> </a:t>
            </a:r>
            <a:r>
              <a:rPr lang="fr-FR" sz="1700" b="0" strike="noStrike" spc="-1" dirty="0" err="1">
                <a:solidFill>
                  <a:srgbClr val="333333"/>
                </a:solidFill>
                <a:latin typeface="Georgia"/>
                <a:ea typeface="DejaVu Sans"/>
              </a:rPr>
              <a:t>συλλογικής</a:t>
            </a:r>
            <a:r>
              <a:rPr lang="fr-FR" sz="1700" b="0" strike="noStrike" spc="-1" dirty="0">
                <a:solidFill>
                  <a:srgbClr val="333333"/>
                </a:solidFill>
                <a:latin typeface="Georgia"/>
                <a:ea typeface="DejaVu Sans"/>
              </a:rPr>
              <a:t> </a:t>
            </a:r>
            <a:r>
              <a:rPr lang="fr-FR" sz="1700" b="0" strike="noStrike" spc="-1" dirty="0" err="1">
                <a:solidFill>
                  <a:srgbClr val="333333"/>
                </a:solidFill>
                <a:latin typeface="Georgia"/>
                <a:ea typeface="DejaVu Sans"/>
              </a:rPr>
              <a:t>δράσης</a:t>
            </a:r>
            <a:r>
              <a:rPr lang="fr-FR" sz="1700" b="0" strike="noStrike" spc="-1" dirty="0">
                <a:solidFill>
                  <a:srgbClr val="333333"/>
                </a:solidFill>
                <a:latin typeface="Georgia"/>
                <a:ea typeface="DejaVu Sans"/>
              </a:rPr>
              <a:t> π</a:t>
            </a:r>
            <a:r>
              <a:rPr lang="fr-FR" sz="1700" b="0" strike="noStrike" spc="-1" dirty="0" err="1">
                <a:solidFill>
                  <a:srgbClr val="333333"/>
                </a:solidFill>
                <a:latin typeface="Georgia"/>
                <a:ea typeface="DejaVu Sans"/>
              </a:rPr>
              <a:t>έρ</a:t>
            </a:r>
            <a:r>
              <a:rPr lang="fr-FR" sz="1700" b="0" strike="noStrike" spc="-1" dirty="0">
                <a:solidFill>
                  <a:srgbClr val="333333"/>
                </a:solidFill>
                <a:latin typeface="Georgia"/>
                <a:ea typeface="DejaVu Sans"/>
              </a:rPr>
              <a:t>α</a:t>
            </a:r>
            <a:r>
              <a:rPr lang="fr-FR" sz="1700" b="0" strike="noStrike" spc="-1" dirty="0" err="1">
                <a:solidFill>
                  <a:srgbClr val="333333"/>
                </a:solidFill>
                <a:latin typeface="Georgia"/>
                <a:ea typeface="DejaVu Sans"/>
              </a:rPr>
              <a:t>ν</a:t>
            </a:r>
            <a:r>
              <a:rPr lang="fr-FR" sz="1700" b="0" strike="noStrike" spc="-1" dirty="0">
                <a:solidFill>
                  <a:srgbClr val="333333"/>
                </a:solidFill>
                <a:latin typeface="Georgia"/>
                <a:ea typeface="DejaVu Sans"/>
              </a:rPr>
              <a:t> </a:t>
            </a:r>
            <a:r>
              <a:rPr lang="fr-FR" sz="1700" b="0" strike="noStrike" spc="-1" dirty="0" err="1">
                <a:solidFill>
                  <a:srgbClr val="333333"/>
                </a:solidFill>
                <a:latin typeface="Georgia"/>
                <a:ea typeface="DejaVu Sans"/>
              </a:rPr>
              <a:t>του</a:t>
            </a:r>
            <a:r>
              <a:rPr lang="fr-FR" sz="1700" b="0" strike="noStrike" spc="-1" dirty="0">
                <a:solidFill>
                  <a:srgbClr val="333333"/>
                </a:solidFill>
                <a:latin typeface="Georgia"/>
                <a:ea typeface="DejaVu Sans"/>
              </a:rPr>
              <a:t> </a:t>
            </a:r>
            <a:r>
              <a:rPr lang="fr-FR" sz="1700" b="0" strike="noStrike" spc="-1" dirty="0" err="1">
                <a:solidFill>
                  <a:srgbClr val="333333"/>
                </a:solidFill>
                <a:latin typeface="Georgia"/>
                <a:ea typeface="DejaVu Sans"/>
              </a:rPr>
              <a:t>συγκεντρωτικού</a:t>
            </a:r>
            <a:r>
              <a:rPr lang="fr-FR" sz="1700" b="0" strike="noStrike" spc="-1" dirty="0">
                <a:solidFill>
                  <a:srgbClr val="333333"/>
                </a:solidFill>
                <a:latin typeface="Georgia"/>
                <a:ea typeface="DejaVu Sans"/>
              </a:rPr>
              <a:t> </a:t>
            </a:r>
            <a:r>
              <a:rPr lang="fr-FR" sz="1700" b="0" strike="noStrike" spc="-1" dirty="0" err="1">
                <a:solidFill>
                  <a:srgbClr val="333333"/>
                </a:solidFill>
                <a:latin typeface="Georgia"/>
                <a:ea typeface="DejaVu Sans"/>
              </a:rPr>
              <a:t>εδ</a:t>
            </a:r>
            <a:r>
              <a:rPr lang="fr-FR" sz="1700" b="0" strike="noStrike" spc="-1" dirty="0">
                <a:solidFill>
                  <a:srgbClr val="333333"/>
                </a:solidFill>
                <a:latin typeface="Georgia"/>
                <a:ea typeface="DejaVu Sans"/>
              </a:rPr>
              <a:t>α</a:t>
            </a:r>
            <a:r>
              <a:rPr lang="fr-FR" sz="1700" b="0" strike="noStrike" spc="-1" dirty="0" err="1">
                <a:solidFill>
                  <a:srgbClr val="333333"/>
                </a:solidFill>
                <a:latin typeface="Georgia"/>
                <a:ea typeface="DejaVu Sans"/>
              </a:rPr>
              <a:t>φικού</a:t>
            </a:r>
            <a:r>
              <a:rPr lang="fr-FR" sz="1700" b="0" strike="noStrike" spc="-1" dirty="0">
                <a:solidFill>
                  <a:srgbClr val="333333"/>
                </a:solidFill>
                <a:latin typeface="Georgia"/>
                <a:ea typeface="DejaVu Sans"/>
              </a:rPr>
              <a:t> </a:t>
            </a:r>
            <a:r>
              <a:rPr lang="fr-FR" sz="1700" b="0" strike="noStrike" spc="-1" dirty="0" err="1">
                <a:solidFill>
                  <a:srgbClr val="333333"/>
                </a:solidFill>
                <a:latin typeface="Georgia"/>
                <a:ea typeface="DejaVu Sans"/>
              </a:rPr>
              <a:t>κράτους</a:t>
            </a:r>
            <a:r>
              <a:rPr lang="fr-FR" sz="1700" b="0" strike="noStrike" spc="-1" dirty="0">
                <a:solidFill>
                  <a:srgbClr val="333333"/>
                </a:solidFill>
                <a:latin typeface="Georgia"/>
                <a:ea typeface="DejaVu Sans"/>
              </a:rPr>
              <a:t>, α</a:t>
            </a:r>
            <a:r>
              <a:rPr lang="fr-FR" sz="1700" b="0" strike="noStrike" spc="-1" dirty="0" err="1">
                <a:solidFill>
                  <a:srgbClr val="333333"/>
                </a:solidFill>
                <a:latin typeface="Georgia"/>
                <a:ea typeface="DejaVu Sans"/>
              </a:rPr>
              <a:t>ν</a:t>
            </a:r>
            <a:r>
              <a:rPr lang="fr-FR" sz="1700" b="0" strike="noStrike" spc="-1" dirty="0">
                <a:solidFill>
                  <a:srgbClr val="333333"/>
                </a:solidFill>
                <a:latin typeface="Georgia"/>
                <a:ea typeface="DejaVu Sans"/>
              </a:rPr>
              <a:t>α</a:t>
            </a:r>
            <a:r>
              <a:rPr lang="fr-FR" sz="1700" b="0" strike="noStrike" spc="-1" dirty="0" err="1">
                <a:solidFill>
                  <a:srgbClr val="333333"/>
                </a:solidFill>
                <a:latin typeface="Georgia"/>
                <a:ea typeface="DejaVu Sans"/>
              </a:rPr>
              <a:t>δεικνύοντ</a:t>
            </a:r>
            <a:r>
              <a:rPr lang="fr-FR" sz="1700" b="0" strike="noStrike" spc="-1" dirty="0">
                <a:solidFill>
                  <a:srgbClr val="333333"/>
                </a:solidFill>
                <a:latin typeface="Georgia"/>
                <a:ea typeface="DejaVu Sans"/>
              </a:rPr>
              <a:t>α</a:t>
            </a:r>
            <a:r>
              <a:rPr lang="fr-FR" sz="1700" b="0" strike="noStrike" spc="-1" dirty="0" err="1">
                <a:solidFill>
                  <a:srgbClr val="333333"/>
                </a:solidFill>
                <a:latin typeface="Georgia"/>
                <a:ea typeface="DejaVu Sans"/>
              </a:rPr>
              <a:t>ς</a:t>
            </a:r>
            <a:r>
              <a:rPr lang="fr-FR" sz="1700" b="0" strike="noStrike" spc="-1" dirty="0">
                <a:solidFill>
                  <a:srgbClr val="333333"/>
                </a:solidFill>
                <a:latin typeface="Georgia"/>
                <a:ea typeface="DejaVu Sans"/>
              </a:rPr>
              <a:t> </a:t>
            </a:r>
            <a:r>
              <a:rPr lang="fr-FR" sz="1700" b="0" strike="noStrike" spc="-1" dirty="0" err="1">
                <a:solidFill>
                  <a:srgbClr val="333333"/>
                </a:solidFill>
                <a:latin typeface="Georgia"/>
                <a:ea typeface="DejaVu Sans"/>
              </a:rPr>
              <a:t>νέ</a:t>
            </a:r>
            <a:r>
              <a:rPr lang="fr-FR" sz="1700" b="0" strike="noStrike" spc="-1" dirty="0">
                <a:solidFill>
                  <a:srgbClr val="333333"/>
                </a:solidFill>
                <a:latin typeface="Georgia"/>
                <a:ea typeface="DejaVu Sans"/>
              </a:rPr>
              <a:t>α </a:t>
            </a:r>
            <a:r>
              <a:rPr lang="fr-FR" sz="1700" b="0" strike="noStrike" spc="-1" dirty="0" err="1">
                <a:solidFill>
                  <a:srgbClr val="333333"/>
                </a:solidFill>
                <a:latin typeface="Georgia"/>
                <a:ea typeface="DejaVu Sans"/>
              </a:rPr>
              <a:t>μέσ</a:t>
            </a:r>
            <a:r>
              <a:rPr lang="fr-FR" sz="1700" b="0" strike="noStrike" spc="-1" dirty="0">
                <a:solidFill>
                  <a:srgbClr val="333333"/>
                </a:solidFill>
                <a:latin typeface="Georgia"/>
                <a:ea typeface="DejaVu Sans"/>
              </a:rPr>
              <a:t>α </a:t>
            </a:r>
            <a:r>
              <a:rPr lang="fr-FR" sz="1700" b="0" strike="noStrike" spc="-1" dirty="0" err="1">
                <a:solidFill>
                  <a:srgbClr val="333333"/>
                </a:solidFill>
                <a:latin typeface="Georgia"/>
                <a:ea typeface="DejaVu Sans"/>
              </a:rPr>
              <a:t>κ</a:t>
            </a:r>
            <a:r>
              <a:rPr lang="fr-FR" sz="1700" b="0" strike="noStrike" spc="-1" dirty="0">
                <a:solidFill>
                  <a:srgbClr val="333333"/>
                </a:solidFill>
                <a:latin typeface="Georgia"/>
                <a:ea typeface="DejaVu Sans"/>
              </a:rPr>
              <a:t>α</a:t>
            </a:r>
            <a:r>
              <a:rPr lang="fr-FR" sz="1700" b="0" strike="noStrike" spc="-1" dirty="0" err="1">
                <a:solidFill>
                  <a:srgbClr val="333333"/>
                </a:solidFill>
                <a:latin typeface="Georgia"/>
                <a:ea typeface="DejaVu Sans"/>
              </a:rPr>
              <a:t>ι</a:t>
            </a:r>
            <a:r>
              <a:rPr lang="fr-FR" sz="1700" b="0" strike="noStrike" spc="-1" dirty="0">
                <a:solidFill>
                  <a:srgbClr val="333333"/>
                </a:solidFill>
                <a:latin typeface="Georgia"/>
                <a:ea typeface="DejaVu Sans"/>
              </a:rPr>
              <a:t> </a:t>
            </a:r>
            <a:r>
              <a:rPr lang="fr-FR" sz="1700" b="0" strike="noStrike" spc="-1" dirty="0" err="1">
                <a:solidFill>
                  <a:srgbClr val="333333"/>
                </a:solidFill>
                <a:latin typeface="Georgia"/>
                <a:ea typeface="DejaVu Sans"/>
              </a:rPr>
              <a:t>μεθόδους</a:t>
            </a:r>
            <a:r>
              <a:rPr lang="fr-FR" sz="1700" b="0" strike="noStrike" spc="-1" dirty="0">
                <a:solidFill>
                  <a:srgbClr val="333333"/>
                </a:solidFill>
                <a:latin typeface="Georgia"/>
                <a:ea typeface="DejaVu Sans"/>
              </a:rPr>
              <a:t> </a:t>
            </a:r>
            <a:r>
              <a:rPr lang="fr-FR" sz="1700" b="0" strike="noStrike" spc="-1" dirty="0" err="1">
                <a:solidFill>
                  <a:srgbClr val="333333"/>
                </a:solidFill>
                <a:latin typeface="Georgia"/>
                <a:ea typeface="DejaVu Sans"/>
              </a:rPr>
              <a:t>άσκησης</a:t>
            </a:r>
            <a:r>
              <a:rPr lang="fr-FR" sz="1700" b="0" strike="noStrike" spc="-1" dirty="0">
                <a:solidFill>
                  <a:srgbClr val="333333"/>
                </a:solidFill>
                <a:latin typeface="Georgia"/>
                <a:ea typeface="DejaVu Sans"/>
              </a:rPr>
              <a:t> </a:t>
            </a:r>
            <a:r>
              <a:rPr lang="fr-FR" sz="1700" b="0" strike="noStrike" spc="-1" dirty="0" err="1">
                <a:solidFill>
                  <a:srgbClr val="333333"/>
                </a:solidFill>
                <a:latin typeface="Georgia"/>
                <a:ea typeface="DejaVu Sans"/>
              </a:rPr>
              <a:t>συντονισμένης</a:t>
            </a:r>
            <a:r>
              <a:rPr lang="fr-FR" sz="1700" b="0" strike="noStrike" spc="-1" dirty="0">
                <a:solidFill>
                  <a:srgbClr val="333333"/>
                </a:solidFill>
                <a:latin typeface="Georgia"/>
                <a:ea typeface="DejaVu Sans"/>
              </a:rPr>
              <a:t> π</a:t>
            </a:r>
            <a:r>
              <a:rPr lang="fr-FR" sz="1700" b="0" strike="noStrike" spc="-1" dirty="0" err="1">
                <a:solidFill>
                  <a:srgbClr val="333333"/>
                </a:solidFill>
                <a:latin typeface="Georgia"/>
                <a:ea typeface="DejaVu Sans"/>
              </a:rPr>
              <a:t>ολιτικής</a:t>
            </a:r>
            <a:endParaRPr lang="fr-FR" sz="1700" b="0" strike="noStrike" spc="-1" dirty="0">
              <a:latin typeface="Arial"/>
            </a:endParaRPr>
          </a:p>
          <a:p>
            <a:pPr marL="432000" indent="-323640">
              <a:lnSpc>
                <a:spcPct val="80000"/>
              </a:lnSpc>
              <a:spcBef>
                <a:spcPts val="422"/>
              </a:spcBef>
              <a:buClr>
                <a:srgbClr val="333333"/>
              </a:buClr>
              <a:buSzPct val="45000"/>
              <a:buFont typeface="Wingdings" charset="2"/>
              <a:buChar char=""/>
            </a:pPr>
            <a:r>
              <a:rPr lang="fr-FR" sz="1700" b="0" strike="noStrike" spc="-1" dirty="0" err="1">
                <a:solidFill>
                  <a:srgbClr val="333333"/>
                </a:solidFill>
                <a:latin typeface="Georgia"/>
                <a:ea typeface="DejaVu Sans"/>
              </a:rPr>
              <a:t>Οι</a:t>
            </a:r>
            <a:r>
              <a:rPr lang="fr-FR" sz="1700" b="0" strike="noStrike" spc="-1" dirty="0">
                <a:solidFill>
                  <a:srgbClr val="333333"/>
                </a:solidFill>
                <a:latin typeface="Georgia"/>
                <a:ea typeface="DejaVu Sans"/>
              </a:rPr>
              <a:t> </a:t>
            </a:r>
            <a:r>
              <a:rPr lang="fr-FR" sz="1700" b="0" strike="noStrike" spc="-1" dirty="0" err="1">
                <a:solidFill>
                  <a:srgbClr val="333333"/>
                </a:solidFill>
                <a:latin typeface="Georgia"/>
                <a:ea typeface="DejaVu Sans"/>
              </a:rPr>
              <a:t>δρώντες</a:t>
            </a:r>
            <a:r>
              <a:rPr lang="fr-FR" sz="1700" b="0" strike="noStrike" spc="-1" dirty="0">
                <a:solidFill>
                  <a:srgbClr val="333333"/>
                </a:solidFill>
                <a:latin typeface="Georgia"/>
                <a:ea typeface="DejaVu Sans"/>
              </a:rPr>
              <a:t> </a:t>
            </a:r>
            <a:r>
              <a:rPr lang="fr-FR" sz="1700" b="0" strike="noStrike" spc="-1" dirty="0" err="1">
                <a:solidFill>
                  <a:srgbClr val="333333"/>
                </a:solidFill>
                <a:latin typeface="Georgia"/>
                <a:ea typeface="DejaVu Sans"/>
              </a:rPr>
              <a:t>της</a:t>
            </a:r>
            <a:r>
              <a:rPr lang="fr-FR" sz="1700" b="0" strike="noStrike" spc="-1" dirty="0">
                <a:solidFill>
                  <a:srgbClr val="333333"/>
                </a:solidFill>
                <a:latin typeface="Georgia"/>
                <a:ea typeface="DejaVu Sans"/>
              </a:rPr>
              <a:t> </a:t>
            </a:r>
            <a:r>
              <a:rPr lang="fr-FR" sz="1700" b="0" strike="noStrike" spc="-1" dirty="0" err="1">
                <a:solidFill>
                  <a:srgbClr val="333333"/>
                </a:solidFill>
                <a:latin typeface="Georgia"/>
                <a:ea typeface="DejaVu Sans"/>
              </a:rPr>
              <a:t>δημόσι</a:t>
            </a:r>
            <a:r>
              <a:rPr lang="fr-FR" sz="1700" b="0" strike="noStrike" spc="-1" dirty="0">
                <a:solidFill>
                  <a:srgbClr val="333333"/>
                </a:solidFill>
                <a:latin typeface="Georgia"/>
                <a:ea typeface="DejaVu Sans"/>
              </a:rPr>
              <a:t>α</a:t>
            </a:r>
            <a:r>
              <a:rPr lang="fr-FR" sz="1700" b="0" strike="noStrike" spc="-1" dirty="0" err="1">
                <a:solidFill>
                  <a:srgbClr val="333333"/>
                </a:solidFill>
                <a:latin typeface="Georgia"/>
                <a:ea typeface="DejaVu Sans"/>
              </a:rPr>
              <a:t>ς</a:t>
            </a:r>
            <a:r>
              <a:rPr lang="fr-FR" sz="1700" b="0" strike="noStrike" spc="-1" dirty="0">
                <a:solidFill>
                  <a:srgbClr val="333333"/>
                </a:solidFill>
                <a:latin typeface="Georgia"/>
                <a:ea typeface="DejaVu Sans"/>
              </a:rPr>
              <a:t> </a:t>
            </a:r>
            <a:r>
              <a:rPr lang="fr-FR" sz="1700" b="0" strike="noStrike" spc="-1" dirty="0" err="1">
                <a:solidFill>
                  <a:srgbClr val="333333"/>
                </a:solidFill>
                <a:latin typeface="Georgia"/>
                <a:ea typeface="DejaVu Sans"/>
              </a:rPr>
              <a:t>κ</a:t>
            </a:r>
            <a:r>
              <a:rPr lang="fr-FR" sz="1700" b="0" strike="noStrike" spc="-1" dirty="0">
                <a:solidFill>
                  <a:srgbClr val="333333"/>
                </a:solidFill>
                <a:latin typeface="Georgia"/>
                <a:ea typeface="DejaVu Sans"/>
              </a:rPr>
              <a:t>α</a:t>
            </a:r>
            <a:r>
              <a:rPr lang="fr-FR" sz="1700" b="0" strike="noStrike" spc="-1" dirty="0" err="1">
                <a:solidFill>
                  <a:srgbClr val="333333"/>
                </a:solidFill>
                <a:latin typeface="Georgia"/>
                <a:ea typeface="DejaVu Sans"/>
              </a:rPr>
              <a:t>ι</a:t>
            </a:r>
            <a:r>
              <a:rPr lang="fr-FR" sz="1700" b="0" strike="noStrike" spc="-1" dirty="0">
                <a:solidFill>
                  <a:srgbClr val="333333"/>
                </a:solidFill>
                <a:latin typeface="Georgia"/>
                <a:ea typeface="DejaVu Sans"/>
              </a:rPr>
              <a:t> </a:t>
            </a:r>
            <a:r>
              <a:rPr lang="fr-FR" sz="1700" b="0" strike="noStrike" spc="-1" dirty="0" err="1">
                <a:solidFill>
                  <a:srgbClr val="333333"/>
                </a:solidFill>
                <a:latin typeface="Georgia"/>
                <a:ea typeface="DejaVu Sans"/>
              </a:rPr>
              <a:t>ιδιωτικής</a:t>
            </a:r>
            <a:r>
              <a:rPr lang="fr-FR" sz="1700" b="0" strike="noStrike" spc="-1" dirty="0">
                <a:solidFill>
                  <a:srgbClr val="333333"/>
                </a:solidFill>
                <a:latin typeface="Georgia"/>
                <a:ea typeface="DejaVu Sans"/>
              </a:rPr>
              <a:t> </a:t>
            </a:r>
            <a:r>
              <a:rPr lang="fr-FR" sz="1700" b="0" strike="noStrike" spc="-1" dirty="0" err="1">
                <a:solidFill>
                  <a:srgbClr val="333333"/>
                </a:solidFill>
                <a:latin typeface="Georgia"/>
                <a:ea typeface="DejaVu Sans"/>
              </a:rPr>
              <a:t>σφ</a:t>
            </a:r>
            <a:r>
              <a:rPr lang="fr-FR" sz="1700" b="0" strike="noStrike" spc="-1" dirty="0">
                <a:solidFill>
                  <a:srgbClr val="333333"/>
                </a:solidFill>
                <a:latin typeface="Georgia"/>
                <a:ea typeface="DejaVu Sans"/>
              </a:rPr>
              <a:t>α</a:t>
            </a:r>
            <a:r>
              <a:rPr lang="fr-FR" sz="1700" b="0" strike="noStrike" spc="-1" dirty="0" err="1">
                <a:solidFill>
                  <a:srgbClr val="333333"/>
                </a:solidFill>
                <a:latin typeface="Georgia"/>
                <a:ea typeface="DejaVu Sans"/>
              </a:rPr>
              <a:t>ίρ</a:t>
            </a:r>
            <a:r>
              <a:rPr lang="fr-FR" sz="1700" b="0" strike="noStrike" spc="-1" dirty="0">
                <a:solidFill>
                  <a:srgbClr val="333333"/>
                </a:solidFill>
                <a:latin typeface="Georgia"/>
                <a:ea typeface="DejaVu Sans"/>
              </a:rPr>
              <a:t>α</a:t>
            </a:r>
            <a:r>
              <a:rPr lang="fr-FR" sz="1700" b="0" strike="noStrike" spc="-1" dirty="0" err="1">
                <a:solidFill>
                  <a:srgbClr val="333333"/>
                </a:solidFill>
                <a:latin typeface="Georgia"/>
                <a:ea typeface="DejaVu Sans"/>
              </a:rPr>
              <a:t>ς</a:t>
            </a:r>
            <a:r>
              <a:rPr lang="fr-FR" sz="1700" b="0" strike="noStrike" spc="-1" dirty="0">
                <a:solidFill>
                  <a:srgbClr val="333333"/>
                </a:solidFill>
                <a:latin typeface="Georgia"/>
                <a:ea typeface="DejaVu Sans"/>
              </a:rPr>
              <a:t> </a:t>
            </a:r>
            <a:r>
              <a:rPr lang="fr-FR" sz="1700" b="0" strike="noStrike" spc="-1" dirty="0" err="1">
                <a:solidFill>
                  <a:srgbClr val="333333"/>
                </a:solidFill>
                <a:latin typeface="Georgia"/>
                <a:ea typeface="DejaVu Sans"/>
              </a:rPr>
              <a:t>χρησιμο</a:t>
            </a:r>
            <a:r>
              <a:rPr lang="fr-FR" sz="1700" b="0" strike="noStrike" spc="-1" dirty="0">
                <a:solidFill>
                  <a:srgbClr val="333333"/>
                </a:solidFill>
                <a:latin typeface="Georgia"/>
                <a:ea typeface="DejaVu Sans"/>
              </a:rPr>
              <a:t>π</a:t>
            </a:r>
            <a:r>
              <a:rPr lang="fr-FR" sz="1700" b="0" strike="noStrike" spc="-1" dirty="0" err="1">
                <a:solidFill>
                  <a:srgbClr val="333333"/>
                </a:solidFill>
                <a:latin typeface="Georgia"/>
                <a:ea typeface="DejaVu Sans"/>
              </a:rPr>
              <a:t>οιούν</a:t>
            </a:r>
            <a:r>
              <a:rPr lang="fr-FR" sz="1700" b="0" strike="noStrike" spc="-1" dirty="0">
                <a:solidFill>
                  <a:srgbClr val="333333"/>
                </a:solidFill>
                <a:latin typeface="Georgia"/>
                <a:ea typeface="DejaVu Sans"/>
              </a:rPr>
              <a:t> </a:t>
            </a:r>
            <a:r>
              <a:rPr lang="fr-FR" sz="1700" b="0" strike="noStrike" spc="-1" dirty="0" err="1">
                <a:solidFill>
                  <a:srgbClr val="333333"/>
                </a:solidFill>
                <a:latin typeface="Georgia"/>
                <a:ea typeface="DejaVu Sans"/>
              </a:rPr>
              <a:t>τ</a:t>
            </a:r>
            <a:r>
              <a:rPr lang="fr-FR" sz="1700" b="0" strike="noStrike" spc="-1" dirty="0">
                <a:solidFill>
                  <a:srgbClr val="333333"/>
                </a:solidFill>
                <a:latin typeface="Georgia"/>
                <a:ea typeface="DejaVu Sans"/>
              </a:rPr>
              <a:t>α </a:t>
            </a:r>
            <a:r>
              <a:rPr lang="fr-FR" sz="1700" b="0" strike="noStrike" spc="-1" dirty="0" err="1">
                <a:solidFill>
                  <a:srgbClr val="333333"/>
                </a:solidFill>
                <a:latin typeface="Georgia"/>
                <a:ea typeface="DejaVu Sans"/>
              </a:rPr>
              <a:t>δίκτυ</a:t>
            </a:r>
            <a:r>
              <a:rPr lang="fr-FR" sz="1700" b="0" strike="noStrike" spc="-1" dirty="0">
                <a:solidFill>
                  <a:srgbClr val="333333"/>
                </a:solidFill>
                <a:latin typeface="Georgia"/>
                <a:ea typeface="DejaVu Sans"/>
              </a:rPr>
              <a:t>α π</a:t>
            </a:r>
            <a:r>
              <a:rPr lang="fr-FR" sz="1700" b="0" strike="noStrike" spc="-1" dirty="0" err="1">
                <a:solidFill>
                  <a:srgbClr val="333333"/>
                </a:solidFill>
                <a:latin typeface="Georgia"/>
                <a:ea typeface="DejaVu Sans"/>
              </a:rPr>
              <a:t>ολιτικής</a:t>
            </a:r>
            <a:r>
              <a:rPr lang="fr-FR" sz="1700" b="0" strike="noStrike" spc="-1" dirty="0">
                <a:solidFill>
                  <a:srgbClr val="333333"/>
                </a:solidFill>
                <a:latin typeface="Georgia"/>
                <a:ea typeface="DejaVu Sans"/>
              </a:rPr>
              <a:t> </a:t>
            </a:r>
            <a:r>
              <a:rPr lang="fr-FR" sz="1700" b="0" strike="noStrike" spc="-1" dirty="0" err="1">
                <a:solidFill>
                  <a:srgbClr val="333333"/>
                </a:solidFill>
                <a:latin typeface="Georgia"/>
                <a:ea typeface="DejaVu Sans"/>
              </a:rPr>
              <a:t>γι</a:t>
            </a:r>
            <a:r>
              <a:rPr lang="fr-FR" sz="1700" b="0" strike="noStrike" spc="-1" dirty="0">
                <a:solidFill>
                  <a:srgbClr val="333333"/>
                </a:solidFill>
                <a:latin typeface="Georgia"/>
                <a:ea typeface="DejaVu Sans"/>
              </a:rPr>
              <a:t>α </a:t>
            </a:r>
            <a:r>
              <a:rPr lang="fr-FR" sz="1700" b="0" strike="noStrike" spc="-1" dirty="0" err="1">
                <a:solidFill>
                  <a:srgbClr val="333333"/>
                </a:solidFill>
                <a:latin typeface="Georgia"/>
                <a:ea typeface="DejaVu Sans"/>
              </a:rPr>
              <a:t>ν</a:t>
            </a:r>
            <a:r>
              <a:rPr lang="fr-FR" sz="1700" b="0" strike="noStrike" spc="-1" dirty="0">
                <a:solidFill>
                  <a:srgbClr val="333333"/>
                </a:solidFill>
                <a:latin typeface="Georgia"/>
                <a:ea typeface="DejaVu Sans"/>
              </a:rPr>
              <a:t>α π</a:t>
            </a:r>
            <a:r>
              <a:rPr lang="fr-FR" sz="1700" b="0" strike="noStrike" spc="-1" dirty="0" err="1">
                <a:solidFill>
                  <a:srgbClr val="333333"/>
                </a:solidFill>
                <a:latin typeface="Georgia"/>
                <a:ea typeface="DejaVu Sans"/>
              </a:rPr>
              <a:t>ροωθήσουν</a:t>
            </a:r>
            <a:r>
              <a:rPr lang="fr-FR" sz="1700" b="0" strike="noStrike" spc="-1" dirty="0">
                <a:solidFill>
                  <a:srgbClr val="333333"/>
                </a:solidFill>
                <a:latin typeface="Georgia"/>
                <a:ea typeface="DejaVu Sans"/>
              </a:rPr>
              <a:t> </a:t>
            </a:r>
            <a:r>
              <a:rPr lang="fr-FR" sz="1700" b="0" strike="noStrike" spc="-1" dirty="0" err="1">
                <a:solidFill>
                  <a:srgbClr val="333333"/>
                </a:solidFill>
                <a:latin typeface="Georgia"/>
                <a:ea typeface="DejaVu Sans"/>
              </a:rPr>
              <a:t>τ</a:t>
            </a:r>
            <a:r>
              <a:rPr lang="fr-FR" sz="1700" b="0" strike="noStrike" spc="-1" dirty="0">
                <a:solidFill>
                  <a:srgbClr val="333333"/>
                </a:solidFill>
                <a:latin typeface="Georgia"/>
                <a:ea typeface="DejaVu Sans"/>
              </a:rPr>
              <a:t>α </a:t>
            </a:r>
            <a:r>
              <a:rPr lang="fr-FR" sz="1700" b="0" strike="noStrike" spc="-1" dirty="0" err="1">
                <a:solidFill>
                  <a:srgbClr val="333333"/>
                </a:solidFill>
                <a:latin typeface="Georgia"/>
                <a:ea typeface="DejaVu Sans"/>
              </a:rPr>
              <a:t>συμφέροντ</a:t>
            </a:r>
            <a:r>
              <a:rPr lang="fr-FR" sz="1700" b="0" strike="noStrike" spc="-1" dirty="0">
                <a:solidFill>
                  <a:srgbClr val="333333"/>
                </a:solidFill>
                <a:latin typeface="Georgia"/>
                <a:ea typeface="DejaVu Sans"/>
              </a:rPr>
              <a:t>α </a:t>
            </a:r>
            <a:r>
              <a:rPr lang="fr-FR" sz="1700" b="0" strike="noStrike" spc="-1" dirty="0" err="1">
                <a:solidFill>
                  <a:srgbClr val="333333"/>
                </a:solidFill>
                <a:latin typeface="Georgia"/>
                <a:ea typeface="DejaVu Sans"/>
              </a:rPr>
              <a:t>τους</a:t>
            </a:r>
            <a:endParaRPr lang="fr-FR" sz="1700" b="0" strike="noStrike" spc="-1" dirty="0">
              <a:latin typeface="Arial"/>
            </a:endParaRPr>
          </a:p>
          <a:p>
            <a:pPr marL="432000" indent="-323640">
              <a:lnSpc>
                <a:spcPct val="80000"/>
              </a:lnSpc>
              <a:spcBef>
                <a:spcPts val="422"/>
              </a:spcBef>
              <a:buClr>
                <a:srgbClr val="333333"/>
              </a:buClr>
              <a:buSzPct val="45000"/>
              <a:buFont typeface="Wingdings" charset="2"/>
              <a:buChar char=""/>
            </a:pPr>
            <a:r>
              <a:rPr lang="fr-FR" sz="1700" b="0" strike="noStrike" spc="-1" dirty="0" err="1">
                <a:solidFill>
                  <a:srgbClr val="333333"/>
                </a:solidFill>
                <a:latin typeface="Georgia"/>
                <a:ea typeface="DejaVu Sans"/>
              </a:rPr>
              <a:t>Πολυε</a:t>
            </a:r>
            <a:r>
              <a:rPr lang="fr-FR" sz="1700" b="0" strike="noStrike" spc="-1" dirty="0">
                <a:solidFill>
                  <a:srgbClr val="333333"/>
                </a:solidFill>
                <a:latin typeface="Georgia"/>
                <a:ea typeface="DejaVu Sans"/>
              </a:rPr>
              <a:t>π</a:t>
            </a:r>
            <a:r>
              <a:rPr lang="fr-FR" sz="1700" b="0" strike="noStrike" spc="-1" dirty="0" err="1">
                <a:solidFill>
                  <a:srgbClr val="333333"/>
                </a:solidFill>
                <a:latin typeface="Georgia"/>
                <a:ea typeface="DejaVu Sans"/>
              </a:rPr>
              <a:t>ί</a:t>
            </a:r>
            <a:r>
              <a:rPr lang="fr-FR" sz="1700" b="0" strike="noStrike" spc="-1" dirty="0">
                <a:solidFill>
                  <a:srgbClr val="333333"/>
                </a:solidFill>
                <a:latin typeface="Georgia"/>
                <a:ea typeface="DejaVu Sans"/>
              </a:rPr>
              <a:t>π</a:t>
            </a:r>
            <a:r>
              <a:rPr lang="fr-FR" sz="1700" b="0" strike="noStrike" spc="-1" dirty="0" err="1">
                <a:solidFill>
                  <a:srgbClr val="333333"/>
                </a:solidFill>
                <a:latin typeface="Georgia"/>
                <a:ea typeface="DejaVu Sans"/>
              </a:rPr>
              <a:t>εδες</a:t>
            </a:r>
            <a:r>
              <a:rPr lang="fr-FR" sz="1700" b="0" strike="noStrike" spc="-1" dirty="0">
                <a:solidFill>
                  <a:srgbClr val="333333"/>
                </a:solidFill>
                <a:latin typeface="Georgia"/>
                <a:ea typeface="DejaVu Sans"/>
              </a:rPr>
              <a:t> </a:t>
            </a:r>
            <a:r>
              <a:rPr lang="fr-FR" sz="1700" b="0" strike="noStrike" spc="-1" dirty="0" err="1">
                <a:solidFill>
                  <a:srgbClr val="333333"/>
                </a:solidFill>
                <a:latin typeface="Georgia"/>
                <a:ea typeface="DejaVu Sans"/>
              </a:rPr>
              <a:t>μορφές</a:t>
            </a:r>
            <a:r>
              <a:rPr lang="fr-FR" sz="1700" b="0" strike="noStrike" spc="-1" dirty="0">
                <a:solidFill>
                  <a:srgbClr val="333333"/>
                </a:solidFill>
                <a:latin typeface="Georgia"/>
                <a:ea typeface="DejaVu Sans"/>
              </a:rPr>
              <a:t> </a:t>
            </a:r>
            <a:r>
              <a:rPr lang="fr-FR" sz="1700" b="0" strike="noStrike" spc="-1" dirty="0" err="1">
                <a:solidFill>
                  <a:srgbClr val="333333"/>
                </a:solidFill>
                <a:latin typeface="Georgia"/>
                <a:ea typeface="DejaVu Sans"/>
              </a:rPr>
              <a:t>δικτύωσης</a:t>
            </a:r>
            <a:r>
              <a:rPr lang="fr-FR" sz="1700" b="0" strike="noStrike" spc="-1" dirty="0">
                <a:solidFill>
                  <a:srgbClr val="333333"/>
                </a:solidFill>
                <a:latin typeface="Georgia"/>
                <a:ea typeface="DejaVu Sans"/>
              </a:rPr>
              <a:t>: </a:t>
            </a:r>
            <a:r>
              <a:rPr lang="fr-FR" sz="1700" b="0" strike="noStrike" spc="-1" dirty="0" err="1">
                <a:solidFill>
                  <a:srgbClr val="333333"/>
                </a:solidFill>
                <a:latin typeface="Georgia"/>
                <a:ea typeface="DejaVu Sans"/>
              </a:rPr>
              <a:t>ή</a:t>
            </a:r>
            <a:r>
              <a:rPr lang="fr-FR" sz="1700" b="0" strike="noStrike" spc="-1" dirty="0">
                <a:solidFill>
                  <a:srgbClr val="333333"/>
                </a:solidFill>
                <a:latin typeface="Georgia"/>
                <a:ea typeface="DejaVu Sans"/>
              </a:rPr>
              <a:t>π</a:t>
            </a:r>
            <a:r>
              <a:rPr lang="fr-FR" sz="1700" b="0" strike="noStrike" spc="-1" dirty="0" err="1">
                <a:solidFill>
                  <a:srgbClr val="333333"/>
                </a:solidFill>
                <a:latin typeface="Georgia"/>
                <a:ea typeface="DejaVu Sans"/>
              </a:rPr>
              <a:t>ιες</a:t>
            </a:r>
            <a:r>
              <a:rPr lang="fr-FR" sz="1700" b="0" strike="noStrike" spc="-1" dirty="0">
                <a:solidFill>
                  <a:srgbClr val="333333"/>
                </a:solidFill>
                <a:latin typeface="Georgia"/>
                <a:ea typeface="DejaVu Sans"/>
              </a:rPr>
              <a:t> </a:t>
            </a:r>
            <a:r>
              <a:rPr lang="fr-FR" sz="1700" b="0" strike="noStrike" spc="-1" dirty="0" err="1">
                <a:solidFill>
                  <a:srgbClr val="333333"/>
                </a:solidFill>
                <a:latin typeface="Georgia"/>
                <a:ea typeface="DejaVu Sans"/>
              </a:rPr>
              <a:t>μορφές</a:t>
            </a:r>
            <a:r>
              <a:rPr lang="fr-FR" sz="1700" b="0" strike="noStrike" spc="-1" dirty="0">
                <a:solidFill>
                  <a:srgbClr val="333333"/>
                </a:solidFill>
                <a:latin typeface="Georgia"/>
                <a:ea typeface="DejaVu Sans"/>
              </a:rPr>
              <a:t> </a:t>
            </a:r>
            <a:r>
              <a:rPr lang="fr-FR" sz="1700" b="0" strike="noStrike" spc="-1" dirty="0" err="1">
                <a:solidFill>
                  <a:srgbClr val="333333"/>
                </a:solidFill>
                <a:latin typeface="Georgia"/>
                <a:ea typeface="DejaVu Sans"/>
              </a:rPr>
              <a:t>νομοθεσί</a:t>
            </a:r>
            <a:r>
              <a:rPr lang="fr-FR" sz="1700" b="0" strike="noStrike" spc="-1" dirty="0">
                <a:solidFill>
                  <a:srgbClr val="333333"/>
                </a:solidFill>
                <a:latin typeface="Georgia"/>
                <a:ea typeface="DejaVu Sans"/>
              </a:rPr>
              <a:t>α</a:t>
            </a:r>
            <a:r>
              <a:rPr lang="fr-FR" sz="1700" b="0" strike="noStrike" spc="-1" dirty="0" err="1">
                <a:solidFill>
                  <a:srgbClr val="333333"/>
                </a:solidFill>
                <a:latin typeface="Georgia"/>
                <a:ea typeface="DejaVu Sans"/>
              </a:rPr>
              <a:t>ς</a:t>
            </a:r>
            <a:r>
              <a:rPr lang="fr-FR" sz="1700" b="0" strike="noStrike" spc="-1" dirty="0">
                <a:solidFill>
                  <a:srgbClr val="333333"/>
                </a:solidFill>
                <a:latin typeface="Georgia"/>
                <a:ea typeface="DejaVu Sans"/>
              </a:rPr>
              <a:t>, </a:t>
            </a:r>
            <a:r>
              <a:rPr lang="fr-FR" sz="1700" b="0" strike="noStrike" spc="-1" dirty="0" err="1">
                <a:solidFill>
                  <a:srgbClr val="333333"/>
                </a:solidFill>
                <a:latin typeface="Georgia"/>
                <a:ea typeface="DejaVu Sans"/>
              </a:rPr>
              <a:t>νέες</a:t>
            </a:r>
            <a:r>
              <a:rPr lang="fr-FR" sz="1700" b="0" strike="noStrike" spc="-1" dirty="0">
                <a:solidFill>
                  <a:srgbClr val="333333"/>
                </a:solidFill>
                <a:latin typeface="Georgia"/>
                <a:ea typeface="DejaVu Sans"/>
              </a:rPr>
              <a:t> π</a:t>
            </a:r>
            <a:r>
              <a:rPr lang="fr-FR" sz="1700" b="0" strike="noStrike" spc="-1" dirty="0" err="1">
                <a:solidFill>
                  <a:srgbClr val="333333"/>
                </a:solidFill>
                <a:latin typeface="Georgia"/>
                <a:ea typeface="DejaVu Sans"/>
              </a:rPr>
              <a:t>ρ</a:t>
            </a:r>
            <a:r>
              <a:rPr lang="fr-FR" sz="1700" b="0" strike="noStrike" spc="-1" dirty="0">
                <a:solidFill>
                  <a:srgbClr val="333333"/>
                </a:solidFill>
                <a:latin typeface="Georgia"/>
                <a:ea typeface="DejaVu Sans"/>
              </a:rPr>
              <a:t>α</a:t>
            </a:r>
            <a:r>
              <a:rPr lang="fr-FR" sz="1700" b="0" strike="noStrike" spc="-1" dirty="0" err="1">
                <a:solidFill>
                  <a:srgbClr val="333333"/>
                </a:solidFill>
                <a:latin typeface="Georgia"/>
                <a:ea typeface="DejaVu Sans"/>
              </a:rPr>
              <a:t>κτικές</a:t>
            </a:r>
            <a:r>
              <a:rPr lang="fr-FR" sz="1700" b="0" strike="noStrike" spc="-1" dirty="0">
                <a:solidFill>
                  <a:srgbClr val="333333"/>
                </a:solidFill>
                <a:latin typeface="Georgia"/>
                <a:ea typeface="DejaVu Sans"/>
              </a:rPr>
              <a:t> </a:t>
            </a:r>
            <a:r>
              <a:rPr lang="fr-FR" sz="1700" b="0" strike="noStrike" spc="-1" dirty="0" err="1">
                <a:solidFill>
                  <a:srgbClr val="333333"/>
                </a:solidFill>
                <a:latin typeface="Georgia"/>
                <a:ea typeface="DejaVu Sans"/>
              </a:rPr>
              <a:t>δι</a:t>
            </a:r>
            <a:r>
              <a:rPr lang="fr-FR" sz="1700" b="0" strike="noStrike" spc="-1" dirty="0">
                <a:solidFill>
                  <a:srgbClr val="333333"/>
                </a:solidFill>
                <a:latin typeface="Georgia"/>
                <a:ea typeface="DejaVu Sans"/>
              </a:rPr>
              <a:t>α</a:t>
            </a:r>
            <a:r>
              <a:rPr lang="fr-FR" sz="1700" b="0" strike="noStrike" spc="-1" dirty="0" err="1">
                <a:solidFill>
                  <a:srgbClr val="333333"/>
                </a:solidFill>
                <a:latin typeface="Georgia"/>
                <a:ea typeface="DejaVu Sans"/>
              </a:rPr>
              <a:t>μόρφωσης</a:t>
            </a:r>
            <a:r>
              <a:rPr lang="fr-FR" sz="1700" b="0" strike="noStrike" spc="-1" dirty="0">
                <a:solidFill>
                  <a:srgbClr val="333333"/>
                </a:solidFill>
                <a:latin typeface="Georgia"/>
                <a:ea typeface="DejaVu Sans"/>
              </a:rPr>
              <a:t> π</a:t>
            </a:r>
            <a:r>
              <a:rPr lang="fr-FR" sz="1700" b="0" strike="noStrike" spc="-1" dirty="0" err="1">
                <a:solidFill>
                  <a:srgbClr val="333333"/>
                </a:solidFill>
                <a:latin typeface="Georgia"/>
                <a:ea typeface="DejaVu Sans"/>
              </a:rPr>
              <a:t>ολιτικής</a:t>
            </a:r>
            <a:r>
              <a:rPr lang="fr-FR" sz="1700" b="0" strike="noStrike" spc="-1" dirty="0">
                <a:solidFill>
                  <a:srgbClr val="333333"/>
                </a:solidFill>
                <a:latin typeface="Georgia"/>
                <a:ea typeface="DejaVu Sans"/>
              </a:rPr>
              <a:t> (</a:t>
            </a:r>
            <a:r>
              <a:rPr lang="fr-FR" sz="1700" b="0" strike="noStrike" spc="-1" dirty="0" err="1">
                <a:solidFill>
                  <a:srgbClr val="333333"/>
                </a:solidFill>
                <a:latin typeface="Georgia"/>
                <a:ea typeface="DejaVu Sans"/>
              </a:rPr>
              <a:t>Ανοιχτή</a:t>
            </a:r>
            <a:r>
              <a:rPr lang="fr-FR" sz="1700" b="0" strike="noStrike" spc="-1" dirty="0">
                <a:solidFill>
                  <a:srgbClr val="333333"/>
                </a:solidFill>
                <a:latin typeface="Georgia"/>
                <a:ea typeface="DejaVu Sans"/>
              </a:rPr>
              <a:t> </a:t>
            </a:r>
            <a:r>
              <a:rPr lang="fr-FR" sz="1700" b="0" strike="noStrike" spc="-1" dirty="0" err="1">
                <a:solidFill>
                  <a:srgbClr val="333333"/>
                </a:solidFill>
                <a:latin typeface="Georgia"/>
                <a:ea typeface="DejaVu Sans"/>
              </a:rPr>
              <a:t>Μέθοδος</a:t>
            </a:r>
            <a:r>
              <a:rPr lang="fr-FR" sz="1700" b="0" strike="noStrike" spc="-1" dirty="0">
                <a:solidFill>
                  <a:srgbClr val="333333"/>
                </a:solidFill>
                <a:latin typeface="Georgia"/>
                <a:ea typeface="DejaVu Sans"/>
              </a:rPr>
              <a:t> </a:t>
            </a:r>
            <a:r>
              <a:rPr lang="fr-FR" sz="1700" b="0" strike="noStrike" spc="-1" dirty="0" err="1">
                <a:solidFill>
                  <a:srgbClr val="333333"/>
                </a:solidFill>
                <a:latin typeface="Georgia"/>
                <a:ea typeface="DejaVu Sans"/>
              </a:rPr>
              <a:t>Συντονισμού</a:t>
            </a:r>
            <a:r>
              <a:rPr lang="fr-FR" sz="1700" b="0" strike="noStrike" spc="-1" dirty="0">
                <a:solidFill>
                  <a:srgbClr val="333333"/>
                </a:solidFill>
                <a:latin typeface="Georgia"/>
                <a:ea typeface="DejaVu Sans"/>
              </a:rPr>
              <a:t>), </a:t>
            </a:r>
            <a:r>
              <a:rPr lang="fr-FR" sz="1700" b="0" strike="noStrike" spc="-1" dirty="0" err="1">
                <a:solidFill>
                  <a:srgbClr val="333333"/>
                </a:solidFill>
                <a:latin typeface="Georgia"/>
                <a:ea typeface="DejaVu Sans"/>
              </a:rPr>
              <a:t>δημόσι</a:t>
            </a:r>
            <a:r>
              <a:rPr lang="fr-FR" sz="1700" b="0" strike="noStrike" spc="-1" dirty="0">
                <a:solidFill>
                  <a:srgbClr val="333333"/>
                </a:solidFill>
                <a:latin typeface="Georgia"/>
                <a:ea typeface="DejaVu Sans"/>
              </a:rPr>
              <a:t>α </a:t>
            </a:r>
            <a:r>
              <a:rPr lang="fr-FR" sz="1700" b="0" strike="noStrike" spc="-1" dirty="0" err="1">
                <a:solidFill>
                  <a:srgbClr val="333333"/>
                </a:solidFill>
                <a:latin typeface="Georgia"/>
                <a:ea typeface="DejaVu Sans"/>
              </a:rPr>
              <a:t>δι</a:t>
            </a:r>
            <a:r>
              <a:rPr lang="fr-FR" sz="1700" b="0" strike="noStrike" spc="-1" dirty="0">
                <a:solidFill>
                  <a:srgbClr val="333333"/>
                </a:solidFill>
                <a:latin typeface="Georgia"/>
                <a:ea typeface="DejaVu Sans"/>
              </a:rPr>
              <a:t>αβ</a:t>
            </a:r>
            <a:r>
              <a:rPr lang="fr-FR" sz="1700" b="0" strike="noStrike" spc="-1" dirty="0" err="1">
                <a:solidFill>
                  <a:srgbClr val="333333"/>
                </a:solidFill>
                <a:latin typeface="Georgia"/>
                <a:ea typeface="DejaVu Sans"/>
              </a:rPr>
              <a:t>ούλευση</a:t>
            </a:r>
            <a:endParaRPr lang="fr-FR" sz="1700" b="0" strike="noStrike" spc="-1" dirty="0">
              <a:latin typeface="Arial"/>
            </a:endParaRPr>
          </a:p>
          <a:p>
            <a:pPr marL="469800" indent="-469440">
              <a:lnSpc>
                <a:spcPct val="80000"/>
              </a:lnSpc>
              <a:spcBef>
                <a:spcPts val="422"/>
              </a:spcBef>
            </a:pPr>
            <a:endParaRPr lang="fr-FR" sz="1700" b="0" strike="noStrike" spc="-1" dirty="0">
              <a:latin typeface="Arial"/>
            </a:endParaRPr>
          </a:p>
          <a:p>
            <a:pPr marL="469800" indent="-469440">
              <a:lnSpc>
                <a:spcPct val="80000"/>
              </a:lnSpc>
              <a:spcBef>
                <a:spcPts val="422"/>
              </a:spcBef>
            </a:pPr>
            <a:r>
              <a:rPr lang="fr-FR" sz="1700" b="0" strike="noStrike" spc="-1" dirty="0" err="1">
                <a:solidFill>
                  <a:srgbClr val="333333"/>
                </a:solidFill>
                <a:latin typeface="Georgia"/>
                <a:ea typeface="DejaVu Sans"/>
              </a:rPr>
              <a:t>Εμ</a:t>
            </a:r>
            <a:r>
              <a:rPr lang="fr-FR" sz="1700" b="0" strike="noStrike" spc="-1" dirty="0">
                <a:solidFill>
                  <a:srgbClr val="333333"/>
                </a:solidFill>
                <a:latin typeface="Georgia"/>
                <a:ea typeface="DejaVu Sans"/>
              </a:rPr>
              <a:t>π</a:t>
            </a:r>
            <a:r>
              <a:rPr lang="fr-FR" sz="1700" b="0" strike="noStrike" spc="-1" dirty="0" err="1">
                <a:solidFill>
                  <a:srgbClr val="333333"/>
                </a:solidFill>
                <a:latin typeface="Georgia"/>
                <a:ea typeface="DejaVu Sans"/>
              </a:rPr>
              <a:t>ειρικά</a:t>
            </a:r>
            <a:r>
              <a:rPr lang="fr-FR" sz="1700" b="0" strike="noStrike" spc="-1" dirty="0">
                <a:solidFill>
                  <a:srgbClr val="333333"/>
                </a:solidFill>
                <a:latin typeface="Georgia"/>
                <a:ea typeface="DejaVu Sans"/>
              </a:rPr>
              <a:t> πα</a:t>
            </a:r>
            <a:r>
              <a:rPr lang="fr-FR" sz="1700" b="0" strike="noStrike" spc="-1" dirty="0" err="1">
                <a:solidFill>
                  <a:srgbClr val="333333"/>
                </a:solidFill>
                <a:latin typeface="Georgia"/>
                <a:ea typeface="DejaVu Sans"/>
              </a:rPr>
              <a:t>ρ</a:t>
            </a:r>
            <a:r>
              <a:rPr lang="fr-FR" sz="1700" b="0" strike="noStrike" spc="-1" dirty="0">
                <a:solidFill>
                  <a:srgbClr val="333333"/>
                </a:solidFill>
                <a:latin typeface="Georgia"/>
                <a:ea typeface="DejaVu Sans"/>
              </a:rPr>
              <a:t>α</a:t>
            </a:r>
            <a:r>
              <a:rPr lang="fr-FR" sz="1700" b="0" strike="noStrike" spc="-1" dirty="0" err="1">
                <a:solidFill>
                  <a:srgbClr val="333333"/>
                </a:solidFill>
                <a:latin typeface="Georgia"/>
                <a:ea typeface="DejaVu Sans"/>
              </a:rPr>
              <a:t>δείγμ</a:t>
            </a:r>
            <a:r>
              <a:rPr lang="fr-FR" sz="1700" b="0" strike="noStrike" spc="-1" dirty="0">
                <a:solidFill>
                  <a:srgbClr val="333333"/>
                </a:solidFill>
                <a:latin typeface="Georgia"/>
                <a:ea typeface="DejaVu Sans"/>
              </a:rPr>
              <a:t>α</a:t>
            </a:r>
            <a:r>
              <a:rPr lang="fr-FR" sz="1700" b="0" strike="noStrike" spc="-1" dirty="0" err="1">
                <a:solidFill>
                  <a:srgbClr val="333333"/>
                </a:solidFill>
                <a:latin typeface="Georgia"/>
                <a:ea typeface="DejaVu Sans"/>
              </a:rPr>
              <a:t>τ</a:t>
            </a:r>
            <a:r>
              <a:rPr lang="fr-FR" sz="1700" b="0" strike="noStrike" spc="-1" dirty="0">
                <a:solidFill>
                  <a:srgbClr val="333333"/>
                </a:solidFill>
                <a:latin typeface="Georgia"/>
                <a:ea typeface="DejaVu Sans"/>
              </a:rPr>
              <a:t>α: </a:t>
            </a:r>
            <a:endParaRPr lang="fr-FR" sz="1700" b="0" strike="noStrike" spc="-1" dirty="0">
              <a:latin typeface="Arial"/>
            </a:endParaRPr>
          </a:p>
          <a:p>
            <a:pPr marL="469800" indent="-469440">
              <a:lnSpc>
                <a:spcPct val="80000"/>
              </a:lnSpc>
              <a:spcBef>
                <a:spcPts val="422"/>
              </a:spcBef>
            </a:pPr>
            <a:r>
              <a:rPr lang="fr-FR" sz="1700" b="0" strike="noStrike" spc="-1" dirty="0">
                <a:solidFill>
                  <a:srgbClr val="333333"/>
                </a:solidFill>
                <a:latin typeface="Georgia"/>
                <a:ea typeface="DejaVu Sans"/>
              </a:rPr>
              <a:t>	- </a:t>
            </a:r>
            <a:r>
              <a:rPr lang="fr-FR" sz="1700" b="0" strike="noStrike" spc="-1" dirty="0" err="1">
                <a:solidFill>
                  <a:srgbClr val="333333"/>
                </a:solidFill>
                <a:latin typeface="Georgia"/>
                <a:ea typeface="DejaVu Sans"/>
              </a:rPr>
              <a:t>Η</a:t>
            </a:r>
            <a:r>
              <a:rPr lang="fr-FR" sz="1700" b="0" strike="noStrike" spc="-1" dirty="0">
                <a:solidFill>
                  <a:srgbClr val="333333"/>
                </a:solidFill>
                <a:latin typeface="Georgia"/>
                <a:ea typeface="DejaVu Sans"/>
              </a:rPr>
              <a:t> </a:t>
            </a:r>
            <a:r>
              <a:rPr lang="fr-FR" sz="1700" b="0" strike="noStrike" spc="-1" dirty="0" err="1">
                <a:solidFill>
                  <a:srgbClr val="333333"/>
                </a:solidFill>
                <a:latin typeface="Georgia"/>
                <a:ea typeface="DejaVu Sans"/>
              </a:rPr>
              <a:t>συνεργ</a:t>
            </a:r>
            <a:r>
              <a:rPr lang="fr-FR" sz="1700" b="0" strike="noStrike" spc="-1" dirty="0">
                <a:solidFill>
                  <a:srgbClr val="333333"/>
                </a:solidFill>
                <a:latin typeface="Georgia"/>
                <a:ea typeface="DejaVu Sans"/>
              </a:rPr>
              <a:t>α</a:t>
            </a:r>
            <a:r>
              <a:rPr lang="fr-FR" sz="1700" b="0" strike="noStrike" spc="-1" dirty="0" err="1">
                <a:solidFill>
                  <a:srgbClr val="333333"/>
                </a:solidFill>
                <a:latin typeface="Georgia"/>
                <a:ea typeface="DejaVu Sans"/>
              </a:rPr>
              <a:t>σί</a:t>
            </a:r>
            <a:r>
              <a:rPr lang="fr-FR" sz="1700" b="0" strike="noStrike" spc="-1" dirty="0">
                <a:solidFill>
                  <a:srgbClr val="333333"/>
                </a:solidFill>
                <a:latin typeface="Georgia"/>
                <a:ea typeface="DejaVu Sans"/>
              </a:rPr>
              <a:t>α </a:t>
            </a:r>
            <a:r>
              <a:rPr lang="fr-FR" sz="1700" b="0" strike="noStrike" spc="-1" dirty="0" err="1">
                <a:solidFill>
                  <a:srgbClr val="333333"/>
                </a:solidFill>
                <a:latin typeface="Georgia"/>
                <a:ea typeface="DejaVu Sans"/>
              </a:rPr>
              <a:t>της</a:t>
            </a:r>
            <a:r>
              <a:rPr lang="fr-FR" sz="1700" b="0" strike="noStrike" spc="-1" dirty="0">
                <a:solidFill>
                  <a:srgbClr val="333333"/>
                </a:solidFill>
                <a:latin typeface="Georgia"/>
                <a:ea typeface="DejaVu Sans"/>
              </a:rPr>
              <a:t> </a:t>
            </a:r>
            <a:r>
              <a:rPr lang="fr-FR" sz="1700" b="0" strike="noStrike" spc="-1" dirty="0" err="1">
                <a:solidFill>
                  <a:srgbClr val="333333"/>
                </a:solidFill>
                <a:latin typeface="Georgia"/>
                <a:ea typeface="DejaVu Sans"/>
              </a:rPr>
              <a:t>Ευρ</a:t>
            </a:r>
            <a:r>
              <a:rPr lang="fr-FR" sz="1700" b="0" strike="noStrike" spc="-1" dirty="0">
                <a:solidFill>
                  <a:srgbClr val="333333"/>
                </a:solidFill>
                <a:latin typeface="Georgia"/>
                <a:ea typeface="DejaVu Sans"/>
              </a:rPr>
              <a:t>. </a:t>
            </a:r>
            <a:r>
              <a:rPr lang="fr-FR" sz="1700" b="0" strike="noStrike" spc="-1" dirty="0" err="1">
                <a:solidFill>
                  <a:srgbClr val="333333"/>
                </a:solidFill>
                <a:latin typeface="Georgia"/>
                <a:ea typeface="DejaVu Sans"/>
              </a:rPr>
              <a:t>Ε</a:t>
            </a:r>
            <a:r>
              <a:rPr lang="fr-FR" sz="1700" b="0" strike="noStrike" spc="-1" dirty="0">
                <a:solidFill>
                  <a:srgbClr val="333333"/>
                </a:solidFill>
                <a:latin typeface="Georgia"/>
                <a:ea typeface="DejaVu Sans"/>
              </a:rPr>
              <a:t>π</a:t>
            </a:r>
            <a:r>
              <a:rPr lang="fr-FR" sz="1700" b="0" strike="noStrike" spc="-1" dirty="0" err="1">
                <a:solidFill>
                  <a:srgbClr val="333333"/>
                </a:solidFill>
                <a:latin typeface="Georgia"/>
                <a:ea typeface="DejaVu Sans"/>
              </a:rPr>
              <a:t>ιτρο</a:t>
            </a:r>
            <a:r>
              <a:rPr lang="fr-FR" sz="1700" b="0" strike="noStrike" spc="-1" dirty="0">
                <a:solidFill>
                  <a:srgbClr val="333333"/>
                </a:solidFill>
                <a:latin typeface="Georgia"/>
                <a:ea typeface="DejaVu Sans"/>
              </a:rPr>
              <a:t>π</a:t>
            </a:r>
            <a:r>
              <a:rPr lang="fr-FR" sz="1700" b="0" strike="noStrike" spc="-1" dirty="0" err="1">
                <a:solidFill>
                  <a:srgbClr val="333333"/>
                </a:solidFill>
                <a:latin typeface="Georgia"/>
                <a:ea typeface="DejaVu Sans"/>
              </a:rPr>
              <a:t>ής</a:t>
            </a:r>
            <a:r>
              <a:rPr lang="fr-FR" sz="1700" b="0" strike="noStrike" spc="-1" dirty="0">
                <a:solidFill>
                  <a:srgbClr val="333333"/>
                </a:solidFill>
                <a:latin typeface="Georgia"/>
                <a:ea typeface="DejaVu Sans"/>
              </a:rPr>
              <a:t> </a:t>
            </a:r>
            <a:r>
              <a:rPr lang="fr-FR" sz="1700" b="0" strike="noStrike" spc="-1" dirty="0" err="1">
                <a:solidFill>
                  <a:srgbClr val="333333"/>
                </a:solidFill>
                <a:latin typeface="Georgia"/>
                <a:ea typeface="DejaVu Sans"/>
              </a:rPr>
              <a:t>κ</a:t>
            </a:r>
            <a:r>
              <a:rPr lang="fr-FR" sz="1700" b="0" strike="noStrike" spc="-1" dirty="0">
                <a:solidFill>
                  <a:srgbClr val="333333"/>
                </a:solidFill>
                <a:latin typeface="Georgia"/>
                <a:ea typeface="DejaVu Sans"/>
              </a:rPr>
              <a:t>α</a:t>
            </a:r>
            <a:r>
              <a:rPr lang="fr-FR" sz="1700" b="0" strike="noStrike" spc="-1" dirty="0" err="1">
                <a:solidFill>
                  <a:srgbClr val="333333"/>
                </a:solidFill>
                <a:latin typeface="Georgia"/>
                <a:ea typeface="DejaVu Sans"/>
              </a:rPr>
              <a:t>ι</a:t>
            </a:r>
            <a:r>
              <a:rPr lang="fr-FR" sz="1700" b="0" strike="noStrike" spc="-1" dirty="0">
                <a:solidFill>
                  <a:srgbClr val="333333"/>
                </a:solidFill>
                <a:latin typeface="Georgia"/>
                <a:ea typeface="DejaVu Sans"/>
              </a:rPr>
              <a:t> </a:t>
            </a:r>
            <a:r>
              <a:rPr lang="fr-FR" sz="1700" b="0" strike="noStrike" spc="-1" dirty="0" err="1">
                <a:solidFill>
                  <a:srgbClr val="333333"/>
                </a:solidFill>
                <a:latin typeface="Georgia"/>
                <a:ea typeface="DejaVu Sans"/>
              </a:rPr>
              <a:t>της</a:t>
            </a:r>
            <a:r>
              <a:rPr lang="fr-FR" sz="1700" b="0" strike="noStrike" spc="-1" dirty="0">
                <a:solidFill>
                  <a:srgbClr val="333333"/>
                </a:solidFill>
                <a:latin typeface="Georgia"/>
                <a:ea typeface="DejaVu Sans"/>
              </a:rPr>
              <a:t> </a:t>
            </a:r>
            <a:r>
              <a:rPr lang="fr-FR" sz="1700" b="0" strike="noStrike" spc="-1" dirty="0" err="1">
                <a:solidFill>
                  <a:srgbClr val="333333"/>
                </a:solidFill>
                <a:latin typeface="Georgia"/>
                <a:ea typeface="DejaVu Sans"/>
              </a:rPr>
              <a:t>Ευρ</a:t>
            </a:r>
            <a:r>
              <a:rPr lang="fr-FR" sz="1700" b="0" strike="noStrike" spc="-1" dirty="0">
                <a:solidFill>
                  <a:srgbClr val="333333"/>
                </a:solidFill>
                <a:latin typeface="Georgia"/>
                <a:ea typeface="DejaVu Sans"/>
              </a:rPr>
              <a:t>. </a:t>
            </a:r>
            <a:r>
              <a:rPr lang="fr-FR" sz="1700" b="0" strike="noStrike" spc="-1" dirty="0" err="1">
                <a:solidFill>
                  <a:srgbClr val="333333"/>
                </a:solidFill>
                <a:latin typeface="Georgia"/>
                <a:ea typeface="DejaVu Sans"/>
              </a:rPr>
              <a:t>Στρογγυλής</a:t>
            </a:r>
            <a:r>
              <a:rPr lang="fr-FR" sz="1700" b="0" strike="noStrike" spc="-1" dirty="0">
                <a:solidFill>
                  <a:srgbClr val="333333"/>
                </a:solidFill>
                <a:latin typeface="Georgia"/>
                <a:ea typeface="DejaVu Sans"/>
              </a:rPr>
              <a:t> </a:t>
            </a:r>
            <a:r>
              <a:rPr lang="fr-FR" sz="1700" b="0" strike="noStrike" spc="-1" dirty="0" err="1">
                <a:solidFill>
                  <a:srgbClr val="333333"/>
                </a:solidFill>
                <a:latin typeface="Georgia"/>
                <a:ea typeface="DejaVu Sans"/>
              </a:rPr>
              <a:t>Τρά</a:t>
            </a:r>
            <a:r>
              <a:rPr lang="fr-FR" sz="1700" b="0" strike="noStrike" spc="-1" dirty="0">
                <a:solidFill>
                  <a:srgbClr val="333333"/>
                </a:solidFill>
                <a:latin typeface="Georgia"/>
                <a:ea typeface="DejaVu Sans"/>
              </a:rPr>
              <a:t>π</a:t>
            </a:r>
            <a:r>
              <a:rPr lang="fr-FR" sz="1700" b="0" strike="noStrike" spc="-1" dirty="0" err="1">
                <a:solidFill>
                  <a:srgbClr val="333333"/>
                </a:solidFill>
                <a:latin typeface="Georgia"/>
                <a:ea typeface="DejaVu Sans"/>
              </a:rPr>
              <a:t>εζ</a:t>
            </a:r>
            <a:r>
              <a:rPr lang="fr-FR" sz="1700" b="0" strike="noStrike" spc="-1" dirty="0">
                <a:solidFill>
                  <a:srgbClr val="333333"/>
                </a:solidFill>
                <a:latin typeface="Georgia"/>
                <a:ea typeface="DejaVu Sans"/>
              </a:rPr>
              <a:t>α</a:t>
            </a:r>
            <a:r>
              <a:rPr lang="fr-FR" sz="1700" b="0" strike="noStrike" spc="-1" dirty="0" err="1">
                <a:solidFill>
                  <a:srgbClr val="333333"/>
                </a:solidFill>
                <a:latin typeface="Georgia"/>
                <a:ea typeface="DejaVu Sans"/>
              </a:rPr>
              <a:t>ς</a:t>
            </a:r>
            <a:r>
              <a:rPr lang="fr-FR" sz="1700" b="0" strike="noStrike" spc="-1" dirty="0">
                <a:solidFill>
                  <a:srgbClr val="333333"/>
                </a:solidFill>
                <a:latin typeface="Georgia"/>
                <a:ea typeface="DejaVu Sans"/>
              </a:rPr>
              <a:t> </a:t>
            </a:r>
            <a:r>
              <a:rPr lang="fr-FR" sz="1700" b="0" strike="noStrike" spc="-1" dirty="0" err="1">
                <a:solidFill>
                  <a:srgbClr val="333333"/>
                </a:solidFill>
                <a:latin typeface="Georgia"/>
                <a:ea typeface="DejaVu Sans"/>
              </a:rPr>
              <a:t>Βιομηχάνων</a:t>
            </a:r>
            <a:r>
              <a:rPr lang="fr-FR" sz="1700" b="0" strike="noStrike" spc="-1" dirty="0">
                <a:solidFill>
                  <a:srgbClr val="333333"/>
                </a:solidFill>
                <a:latin typeface="Georgia"/>
                <a:ea typeface="DejaVu Sans"/>
              </a:rPr>
              <a:t> </a:t>
            </a:r>
            <a:r>
              <a:rPr lang="fr-FR" sz="1700" b="0" strike="noStrike" spc="-1" dirty="0" err="1">
                <a:solidFill>
                  <a:srgbClr val="333333"/>
                </a:solidFill>
                <a:latin typeface="Georgia"/>
                <a:ea typeface="DejaVu Sans"/>
              </a:rPr>
              <a:t>γι</a:t>
            </a:r>
            <a:r>
              <a:rPr lang="fr-FR" sz="1700" b="0" strike="noStrike" spc="-1" dirty="0">
                <a:solidFill>
                  <a:srgbClr val="333333"/>
                </a:solidFill>
                <a:latin typeface="Georgia"/>
                <a:ea typeface="DejaVu Sans"/>
              </a:rPr>
              <a:t>α </a:t>
            </a:r>
            <a:r>
              <a:rPr lang="fr-FR" sz="1700" b="0" strike="noStrike" spc="-1" dirty="0" err="1">
                <a:solidFill>
                  <a:srgbClr val="333333"/>
                </a:solidFill>
                <a:latin typeface="Georgia"/>
                <a:ea typeface="DejaVu Sans"/>
              </a:rPr>
              <a:t>τη</a:t>
            </a:r>
            <a:r>
              <a:rPr lang="fr-FR" sz="1700" b="0" strike="noStrike" spc="-1" dirty="0">
                <a:solidFill>
                  <a:srgbClr val="333333"/>
                </a:solidFill>
                <a:latin typeface="Georgia"/>
                <a:ea typeface="DejaVu Sans"/>
              </a:rPr>
              <a:t> π</a:t>
            </a:r>
            <a:r>
              <a:rPr lang="fr-FR" sz="1700" b="0" strike="noStrike" spc="-1" dirty="0" err="1">
                <a:solidFill>
                  <a:srgbClr val="333333"/>
                </a:solidFill>
                <a:latin typeface="Georgia"/>
                <a:ea typeface="DejaVu Sans"/>
              </a:rPr>
              <a:t>ροώθηση</a:t>
            </a:r>
            <a:r>
              <a:rPr lang="fr-FR" sz="1700" b="0" strike="noStrike" spc="-1" dirty="0">
                <a:solidFill>
                  <a:srgbClr val="333333"/>
                </a:solidFill>
                <a:latin typeface="Georgia"/>
                <a:ea typeface="DejaVu Sans"/>
              </a:rPr>
              <a:t> </a:t>
            </a:r>
            <a:r>
              <a:rPr lang="fr-FR" sz="1700" b="0" strike="noStrike" spc="-1" dirty="0" err="1">
                <a:solidFill>
                  <a:srgbClr val="333333"/>
                </a:solidFill>
                <a:latin typeface="Georgia"/>
                <a:ea typeface="DejaVu Sans"/>
              </a:rPr>
              <a:t>της</a:t>
            </a:r>
            <a:r>
              <a:rPr lang="fr-FR" sz="1700" b="0" strike="noStrike" spc="-1" dirty="0">
                <a:solidFill>
                  <a:srgbClr val="333333"/>
                </a:solidFill>
                <a:latin typeface="Georgia"/>
                <a:ea typeface="DejaVu Sans"/>
              </a:rPr>
              <a:t> </a:t>
            </a:r>
            <a:r>
              <a:rPr lang="fr-FR" sz="1700" b="0" strike="noStrike" spc="-1" dirty="0" err="1">
                <a:solidFill>
                  <a:srgbClr val="333333"/>
                </a:solidFill>
                <a:latin typeface="Georgia"/>
                <a:ea typeface="DejaVu Sans"/>
              </a:rPr>
              <a:t>ενι</a:t>
            </a:r>
            <a:r>
              <a:rPr lang="fr-FR" sz="1700" b="0" strike="noStrike" spc="-1" dirty="0">
                <a:solidFill>
                  <a:srgbClr val="333333"/>
                </a:solidFill>
                <a:latin typeface="Georgia"/>
                <a:ea typeface="DejaVu Sans"/>
              </a:rPr>
              <a:t>α</a:t>
            </a:r>
            <a:r>
              <a:rPr lang="fr-FR" sz="1700" b="0" strike="noStrike" spc="-1" dirty="0" err="1">
                <a:solidFill>
                  <a:srgbClr val="333333"/>
                </a:solidFill>
                <a:latin typeface="Georgia"/>
                <a:ea typeface="DejaVu Sans"/>
              </a:rPr>
              <a:t>ί</a:t>
            </a:r>
            <a:r>
              <a:rPr lang="fr-FR" sz="1700" b="0" strike="noStrike" spc="-1" dirty="0">
                <a:solidFill>
                  <a:srgbClr val="333333"/>
                </a:solidFill>
                <a:latin typeface="Georgia"/>
                <a:ea typeface="DejaVu Sans"/>
              </a:rPr>
              <a:t>α</a:t>
            </a:r>
            <a:r>
              <a:rPr lang="fr-FR" sz="1700" b="0" strike="noStrike" spc="-1" dirty="0" err="1">
                <a:solidFill>
                  <a:srgbClr val="333333"/>
                </a:solidFill>
                <a:latin typeface="Georgia"/>
                <a:ea typeface="DejaVu Sans"/>
              </a:rPr>
              <a:t>ς</a:t>
            </a:r>
            <a:r>
              <a:rPr lang="fr-FR" sz="1700" b="0" strike="noStrike" spc="-1" dirty="0">
                <a:solidFill>
                  <a:srgbClr val="333333"/>
                </a:solidFill>
                <a:latin typeface="Georgia"/>
                <a:ea typeface="DejaVu Sans"/>
              </a:rPr>
              <a:t> α</a:t>
            </a:r>
            <a:r>
              <a:rPr lang="fr-FR" sz="1700" b="0" strike="noStrike" spc="-1" dirty="0" err="1">
                <a:solidFill>
                  <a:srgbClr val="333333"/>
                </a:solidFill>
                <a:latin typeface="Georgia"/>
                <a:ea typeface="DejaVu Sans"/>
              </a:rPr>
              <a:t>γοράς</a:t>
            </a:r>
            <a:r>
              <a:rPr lang="fr-FR" sz="1700" b="0" strike="noStrike" spc="-1" dirty="0">
                <a:solidFill>
                  <a:srgbClr val="333333"/>
                </a:solidFill>
                <a:latin typeface="Georgia"/>
                <a:ea typeface="DejaVu Sans"/>
              </a:rPr>
              <a:t>, </a:t>
            </a:r>
            <a:endParaRPr lang="fr-FR" sz="1700" b="0" strike="noStrike" spc="-1" dirty="0">
              <a:latin typeface="Arial"/>
            </a:endParaRPr>
          </a:p>
          <a:p>
            <a:pPr marL="469800" indent="-469440">
              <a:lnSpc>
                <a:spcPct val="80000"/>
              </a:lnSpc>
              <a:spcBef>
                <a:spcPts val="422"/>
              </a:spcBef>
            </a:pPr>
            <a:r>
              <a:rPr lang="fr-FR" sz="1700" b="0" strike="noStrike" spc="-1" dirty="0">
                <a:solidFill>
                  <a:srgbClr val="333333"/>
                </a:solidFill>
                <a:latin typeface="Georgia"/>
                <a:ea typeface="DejaVu Sans"/>
              </a:rPr>
              <a:t>	- O </a:t>
            </a:r>
            <a:r>
              <a:rPr lang="fr-FR" sz="1700" b="0" strike="noStrike" spc="-1" dirty="0" err="1">
                <a:solidFill>
                  <a:srgbClr val="333333"/>
                </a:solidFill>
                <a:latin typeface="Georgia"/>
                <a:ea typeface="DejaVu Sans"/>
              </a:rPr>
              <a:t>ρόλος</a:t>
            </a:r>
            <a:r>
              <a:rPr lang="fr-FR" sz="1700" b="0" strike="noStrike" spc="-1" dirty="0">
                <a:solidFill>
                  <a:srgbClr val="333333"/>
                </a:solidFill>
                <a:latin typeface="Georgia"/>
                <a:ea typeface="DejaVu Sans"/>
              </a:rPr>
              <a:t> </a:t>
            </a:r>
            <a:r>
              <a:rPr lang="fr-FR" sz="1700" b="0" strike="noStrike" spc="-1" dirty="0" err="1">
                <a:solidFill>
                  <a:srgbClr val="333333"/>
                </a:solidFill>
                <a:latin typeface="Georgia"/>
                <a:ea typeface="DejaVu Sans"/>
              </a:rPr>
              <a:t>των</a:t>
            </a:r>
            <a:r>
              <a:rPr lang="fr-FR" sz="1700" b="0" strike="noStrike" spc="-1" dirty="0">
                <a:solidFill>
                  <a:srgbClr val="333333"/>
                </a:solidFill>
                <a:latin typeface="Georgia"/>
                <a:ea typeface="DejaVu Sans"/>
              </a:rPr>
              <a:t> </a:t>
            </a:r>
            <a:r>
              <a:rPr lang="fr-FR" sz="1700" b="0" strike="noStrike" spc="-1" dirty="0" err="1">
                <a:solidFill>
                  <a:srgbClr val="333333"/>
                </a:solidFill>
                <a:latin typeface="Georgia"/>
                <a:ea typeface="DejaVu Sans"/>
              </a:rPr>
              <a:t>σημ</a:t>
            </a:r>
            <a:r>
              <a:rPr lang="fr-FR" sz="1700" b="0" strike="noStrike" spc="-1" dirty="0">
                <a:solidFill>
                  <a:srgbClr val="333333"/>
                </a:solidFill>
                <a:latin typeface="Georgia"/>
                <a:ea typeface="DejaVu Sans"/>
              </a:rPr>
              <a:t>α</a:t>
            </a:r>
            <a:r>
              <a:rPr lang="fr-FR" sz="1700" b="0" strike="noStrike" spc="-1" dirty="0" err="1">
                <a:solidFill>
                  <a:srgbClr val="333333"/>
                </a:solidFill>
                <a:latin typeface="Georgia"/>
                <a:ea typeface="DejaVu Sans"/>
              </a:rPr>
              <a:t>ντικότερων</a:t>
            </a:r>
            <a:r>
              <a:rPr lang="fr-FR" sz="1700" b="0" strike="noStrike" spc="-1" dirty="0">
                <a:solidFill>
                  <a:srgbClr val="333333"/>
                </a:solidFill>
                <a:latin typeface="Georgia"/>
                <a:ea typeface="DejaVu Sans"/>
              </a:rPr>
              <a:t> </a:t>
            </a:r>
            <a:r>
              <a:rPr lang="fr-FR" sz="1700" b="0" strike="noStrike" spc="-1" dirty="0" err="1">
                <a:solidFill>
                  <a:srgbClr val="333333"/>
                </a:solidFill>
                <a:latin typeface="Georgia"/>
                <a:ea typeface="DejaVu Sans"/>
              </a:rPr>
              <a:t>ευρ</a:t>
            </a:r>
            <a:r>
              <a:rPr lang="fr-FR" sz="1700" b="0" strike="noStrike" spc="-1" dirty="0">
                <a:solidFill>
                  <a:srgbClr val="333333"/>
                </a:solidFill>
                <a:latin typeface="Georgia"/>
                <a:ea typeface="DejaVu Sans"/>
              </a:rPr>
              <a:t>. </a:t>
            </a:r>
            <a:r>
              <a:rPr lang="fr-FR" sz="1700" b="0" strike="noStrike" spc="-1" dirty="0" err="1">
                <a:solidFill>
                  <a:srgbClr val="333333"/>
                </a:solidFill>
                <a:latin typeface="Georgia"/>
                <a:ea typeface="DejaVu Sans"/>
              </a:rPr>
              <a:t>ετ</a:t>
            </a:r>
            <a:r>
              <a:rPr lang="fr-FR" sz="1700" b="0" strike="noStrike" spc="-1" dirty="0">
                <a:solidFill>
                  <a:srgbClr val="333333"/>
                </a:solidFill>
                <a:latin typeface="Georgia"/>
                <a:ea typeface="DejaVu Sans"/>
              </a:rPr>
              <a:t>α</a:t>
            </a:r>
            <a:r>
              <a:rPr lang="fr-FR" sz="1700" b="0" strike="noStrike" spc="-1" dirty="0" err="1">
                <a:solidFill>
                  <a:srgbClr val="333333"/>
                </a:solidFill>
                <a:latin typeface="Georgia"/>
                <a:ea typeface="DejaVu Sans"/>
              </a:rPr>
              <a:t>ιριών</a:t>
            </a:r>
            <a:r>
              <a:rPr lang="fr-FR" sz="1700" b="0" strike="noStrike" spc="-1" dirty="0">
                <a:solidFill>
                  <a:srgbClr val="333333"/>
                </a:solidFill>
                <a:latin typeface="Georgia"/>
                <a:ea typeface="DejaVu Sans"/>
              </a:rPr>
              <a:t> π</a:t>
            </a:r>
            <a:r>
              <a:rPr lang="fr-FR" sz="1700" b="0" strike="noStrike" spc="-1" dirty="0" err="1">
                <a:solidFill>
                  <a:srgbClr val="333333"/>
                </a:solidFill>
                <a:latin typeface="Georgia"/>
                <a:ea typeface="DejaVu Sans"/>
              </a:rPr>
              <a:t>ληροφορικής</a:t>
            </a:r>
            <a:r>
              <a:rPr lang="fr-FR" sz="1700" b="0" strike="noStrike" spc="-1" dirty="0">
                <a:solidFill>
                  <a:srgbClr val="333333"/>
                </a:solidFill>
                <a:latin typeface="Georgia"/>
                <a:ea typeface="DejaVu Sans"/>
              </a:rPr>
              <a:t> </a:t>
            </a:r>
            <a:r>
              <a:rPr lang="fr-FR" sz="1700" b="0" strike="noStrike" spc="-1" dirty="0" err="1">
                <a:solidFill>
                  <a:srgbClr val="333333"/>
                </a:solidFill>
                <a:latin typeface="Georgia"/>
                <a:ea typeface="DejaVu Sans"/>
              </a:rPr>
              <a:t>τεχνολογί</a:t>
            </a:r>
            <a:r>
              <a:rPr lang="fr-FR" sz="1700" b="0" strike="noStrike" spc="-1" dirty="0">
                <a:solidFill>
                  <a:srgbClr val="333333"/>
                </a:solidFill>
                <a:latin typeface="Georgia"/>
                <a:ea typeface="DejaVu Sans"/>
              </a:rPr>
              <a:t>α</a:t>
            </a:r>
            <a:r>
              <a:rPr lang="fr-FR" sz="1700" b="0" strike="noStrike" spc="-1" dirty="0" err="1">
                <a:solidFill>
                  <a:srgbClr val="333333"/>
                </a:solidFill>
                <a:latin typeface="Georgia"/>
                <a:ea typeface="DejaVu Sans"/>
              </a:rPr>
              <a:t>ς</a:t>
            </a:r>
            <a:r>
              <a:rPr lang="fr-FR" sz="1700" b="0" strike="noStrike" spc="-1" dirty="0">
                <a:solidFill>
                  <a:srgbClr val="333333"/>
                </a:solidFill>
                <a:latin typeface="Georgia"/>
                <a:ea typeface="DejaVu Sans"/>
              </a:rPr>
              <a:t> </a:t>
            </a:r>
            <a:r>
              <a:rPr lang="fr-FR" sz="1700" b="0" strike="noStrike" spc="-1" dirty="0" err="1">
                <a:solidFill>
                  <a:srgbClr val="333333"/>
                </a:solidFill>
                <a:latin typeface="Georgia"/>
                <a:ea typeface="DejaVu Sans"/>
              </a:rPr>
              <a:t>στην</a:t>
            </a:r>
            <a:r>
              <a:rPr lang="fr-FR" sz="1700" b="0" strike="noStrike" spc="-1" dirty="0">
                <a:solidFill>
                  <a:srgbClr val="333333"/>
                </a:solidFill>
                <a:latin typeface="Georgia"/>
                <a:ea typeface="DejaVu Sans"/>
              </a:rPr>
              <a:t> </a:t>
            </a:r>
            <a:r>
              <a:rPr lang="fr-FR" sz="1700" b="0" strike="noStrike" spc="-1" dirty="0" err="1">
                <a:solidFill>
                  <a:srgbClr val="333333"/>
                </a:solidFill>
                <a:latin typeface="Georgia"/>
                <a:ea typeface="DejaVu Sans"/>
              </a:rPr>
              <a:t>εγκ</a:t>
            </a:r>
            <a:r>
              <a:rPr lang="fr-FR" sz="1700" b="0" strike="noStrike" spc="-1" dirty="0">
                <a:solidFill>
                  <a:srgbClr val="333333"/>
                </a:solidFill>
                <a:latin typeface="Georgia"/>
                <a:ea typeface="DejaVu Sans"/>
              </a:rPr>
              <a:t>α</a:t>
            </a:r>
            <a:r>
              <a:rPr lang="fr-FR" sz="1700" b="0" strike="noStrike" spc="-1" dirty="0" err="1">
                <a:solidFill>
                  <a:srgbClr val="333333"/>
                </a:solidFill>
                <a:latin typeface="Georgia"/>
                <a:ea typeface="DejaVu Sans"/>
              </a:rPr>
              <a:t>θίδρυση</a:t>
            </a:r>
            <a:r>
              <a:rPr lang="fr-FR" sz="1700" b="0" strike="noStrike" spc="-1" dirty="0">
                <a:solidFill>
                  <a:srgbClr val="333333"/>
                </a:solidFill>
                <a:latin typeface="Georgia"/>
                <a:ea typeface="DejaVu Sans"/>
              </a:rPr>
              <a:t> </a:t>
            </a:r>
            <a:r>
              <a:rPr lang="fr-FR" sz="1700" b="0" strike="noStrike" spc="-1" dirty="0" err="1">
                <a:solidFill>
                  <a:srgbClr val="333333"/>
                </a:solidFill>
                <a:latin typeface="Georgia"/>
                <a:ea typeface="DejaVu Sans"/>
              </a:rPr>
              <a:t>των</a:t>
            </a:r>
            <a:r>
              <a:rPr lang="fr-FR" sz="1700" b="0" strike="noStrike" spc="-1" dirty="0">
                <a:solidFill>
                  <a:srgbClr val="333333"/>
                </a:solidFill>
                <a:latin typeface="Georgia"/>
                <a:ea typeface="DejaVu Sans"/>
              </a:rPr>
              <a:t> </a:t>
            </a:r>
            <a:r>
              <a:rPr lang="fr-FR" sz="1700" b="0" strike="noStrike" spc="-1" dirty="0" err="1">
                <a:solidFill>
                  <a:srgbClr val="333333"/>
                </a:solidFill>
                <a:latin typeface="Georgia"/>
                <a:ea typeface="DejaVu Sans"/>
              </a:rPr>
              <a:t>ευρ</a:t>
            </a:r>
            <a:r>
              <a:rPr lang="fr-FR" sz="1700" b="0" strike="noStrike" spc="-1" dirty="0">
                <a:solidFill>
                  <a:srgbClr val="333333"/>
                </a:solidFill>
                <a:latin typeface="Georgia"/>
                <a:ea typeface="DejaVu Sans"/>
              </a:rPr>
              <a:t>. π</a:t>
            </a:r>
            <a:r>
              <a:rPr lang="fr-FR" sz="1700" b="0" strike="noStrike" spc="-1" dirty="0" err="1">
                <a:solidFill>
                  <a:srgbClr val="333333"/>
                </a:solidFill>
                <a:latin typeface="Georgia"/>
                <a:ea typeface="DejaVu Sans"/>
              </a:rPr>
              <a:t>ρογρ</a:t>
            </a:r>
            <a:r>
              <a:rPr lang="fr-FR" sz="1700" b="0" strike="noStrike" spc="-1" dirty="0">
                <a:solidFill>
                  <a:srgbClr val="333333"/>
                </a:solidFill>
                <a:latin typeface="Georgia"/>
                <a:ea typeface="DejaVu Sans"/>
              </a:rPr>
              <a:t>α</a:t>
            </a:r>
            <a:r>
              <a:rPr lang="fr-FR" sz="1700" b="0" strike="noStrike" spc="-1" dirty="0" err="1">
                <a:solidFill>
                  <a:srgbClr val="333333"/>
                </a:solidFill>
                <a:latin typeface="Georgia"/>
                <a:ea typeface="DejaVu Sans"/>
              </a:rPr>
              <a:t>μμάτων</a:t>
            </a:r>
            <a:r>
              <a:rPr lang="fr-FR" sz="1700" b="0" strike="noStrike" spc="-1" dirty="0">
                <a:solidFill>
                  <a:srgbClr val="333333"/>
                </a:solidFill>
                <a:latin typeface="Georgia"/>
                <a:ea typeface="DejaVu Sans"/>
              </a:rPr>
              <a:t>-π</a:t>
            </a:r>
            <a:r>
              <a:rPr lang="fr-FR" sz="1700" b="0" strike="noStrike" spc="-1" dirty="0" err="1">
                <a:solidFill>
                  <a:srgbClr val="333333"/>
                </a:solidFill>
                <a:latin typeface="Georgia"/>
                <a:ea typeface="DejaVu Sans"/>
              </a:rPr>
              <a:t>λ</a:t>
            </a:r>
            <a:r>
              <a:rPr lang="fr-FR" sz="1700" b="0" strike="noStrike" spc="-1" dirty="0">
                <a:solidFill>
                  <a:srgbClr val="333333"/>
                </a:solidFill>
                <a:latin typeface="Georgia"/>
                <a:ea typeface="DejaVu Sans"/>
              </a:rPr>
              <a:t>α</a:t>
            </a:r>
            <a:r>
              <a:rPr lang="fr-FR" sz="1700" b="0" strike="noStrike" spc="-1" dirty="0" err="1">
                <a:solidFill>
                  <a:srgbClr val="333333"/>
                </a:solidFill>
                <a:latin typeface="Georgia"/>
                <a:ea typeface="DejaVu Sans"/>
              </a:rPr>
              <a:t>ίσιο</a:t>
            </a:r>
            <a:r>
              <a:rPr lang="fr-FR" sz="1700" b="0" strike="noStrike" spc="-1" dirty="0">
                <a:solidFill>
                  <a:srgbClr val="333333"/>
                </a:solidFill>
                <a:latin typeface="Georgia"/>
                <a:ea typeface="DejaVu Sans"/>
              </a:rPr>
              <a:t> </a:t>
            </a:r>
            <a:r>
              <a:rPr lang="fr-FR" sz="1700" b="0" strike="noStrike" spc="-1" dirty="0" err="1">
                <a:solidFill>
                  <a:srgbClr val="333333"/>
                </a:solidFill>
                <a:latin typeface="Georgia"/>
                <a:ea typeface="DejaVu Sans"/>
              </a:rPr>
              <a:t>τεχνολογικής</a:t>
            </a:r>
            <a:r>
              <a:rPr lang="fr-FR" sz="1700" b="0" strike="noStrike" spc="-1" dirty="0">
                <a:solidFill>
                  <a:srgbClr val="333333"/>
                </a:solidFill>
                <a:latin typeface="Georgia"/>
                <a:ea typeface="DejaVu Sans"/>
              </a:rPr>
              <a:t> </a:t>
            </a:r>
            <a:r>
              <a:rPr lang="fr-FR" sz="1700" b="0" strike="noStrike" spc="-1" dirty="0" err="1">
                <a:solidFill>
                  <a:srgbClr val="333333"/>
                </a:solidFill>
                <a:latin typeface="Georgia"/>
                <a:ea typeface="DejaVu Sans"/>
              </a:rPr>
              <a:t>έρευν</a:t>
            </a:r>
            <a:r>
              <a:rPr lang="fr-FR" sz="1700" b="0" strike="noStrike" spc="-1" dirty="0">
                <a:solidFill>
                  <a:srgbClr val="333333"/>
                </a:solidFill>
                <a:latin typeface="Georgia"/>
                <a:ea typeface="DejaVu Sans"/>
              </a:rPr>
              <a:t>α</a:t>
            </a:r>
            <a:r>
              <a:rPr lang="fr-FR" sz="1700" b="0" strike="noStrike" spc="-1" dirty="0" err="1">
                <a:solidFill>
                  <a:srgbClr val="333333"/>
                </a:solidFill>
                <a:latin typeface="Georgia"/>
                <a:ea typeface="DejaVu Sans"/>
              </a:rPr>
              <a:t>ς</a:t>
            </a:r>
            <a:r>
              <a:rPr lang="fr-FR" sz="1700" b="0" strike="noStrike" spc="-1" dirty="0">
                <a:solidFill>
                  <a:srgbClr val="333333"/>
                </a:solidFill>
                <a:latin typeface="Georgia"/>
                <a:ea typeface="DejaVu Sans"/>
              </a:rPr>
              <a:t> </a:t>
            </a:r>
            <a:r>
              <a:rPr lang="fr-FR" sz="1700" b="0" strike="noStrike" spc="-1" dirty="0" err="1">
                <a:solidFill>
                  <a:srgbClr val="333333"/>
                </a:solidFill>
                <a:latin typeface="Georgia"/>
                <a:ea typeface="DejaVu Sans"/>
              </a:rPr>
              <a:t>κ</a:t>
            </a:r>
            <a:r>
              <a:rPr lang="fr-FR" sz="1700" b="0" strike="noStrike" spc="-1" dirty="0">
                <a:solidFill>
                  <a:srgbClr val="333333"/>
                </a:solidFill>
                <a:latin typeface="Georgia"/>
                <a:ea typeface="DejaVu Sans"/>
              </a:rPr>
              <a:t>α</a:t>
            </a:r>
            <a:r>
              <a:rPr lang="fr-FR" sz="1700" b="0" strike="noStrike" spc="-1" dirty="0" err="1">
                <a:solidFill>
                  <a:srgbClr val="333333"/>
                </a:solidFill>
                <a:latin typeface="Georgia"/>
                <a:ea typeface="DejaVu Sans"/>
              </a:rPr>
              <a:t>ι</a:t>
            </a:r>
            <a:r>
              <a:rPr lang="fr-FR" sz="1700" b="0" strike="noStrike" spc="-1" dirty="0">
                <a:solidFill>
                  <a:srgbClr val="333333"/>
                </a:solidFill>
                <a:latin typeface="Georgia"/>
                <a:ea typeface="DejaVu Sans"/>
              </a:rPr>
              <a:t> α</a:t>
            </a:r>
            <a:r>
              <a:rPr lang="fr-FR" sz="1700" b="0" strike="noStrike" spc="-1" dirty="0" err="1">
                <a:solidFill>
                  <a:srgbClr val="333333"/>
                </a:solidFill>
                <a:latin typeface="Georgia"/>
                <a:ea typeface="DejaVu Sans"/>
              </a:rPr>
              <a:t>νά</a:t>
            </a:r>
            <a:r>
              <a:rPr lang="fr-FR" sz="1700" b="0" strike="noStrike" spc="-1" dirty="0">
                <a:solidFill>
                  <a:srgbClr val="333333"/>
                </a:solidFill>
                <a:latin typeface="Georgia"/>
                <a:ea typeface="DejaVu Sans"/>
              </a:rPr>
              <a:t>π</a:t>
            </a:r>
            <a:r>
              <a:rPr lang="fr-FR" sz="1700" b="0" strike="noStrike" spc="-1" dirty="0" err="1">
                <a:solidFill>
                  <a:srgbClr val="333333"/>
                </a:solidFill>
                <a:latin typeface="Georgia"/>
                <a:ea typeface="DejaVu Sans"/>
              </a:rPr>
              <a:t>τυξης</a:t>
            </a:r>
            <a:r>
              <a:rPr lang="fr-FR" sz="1700" b="0" strike="noStrike" spc="-1" dirty="0">
                <a:solidFill>
                  <a:srgbClr val="333333"/>
                </a:solidFill>
                <a:latin typeface="Georgia"/>
                <a:ea typeface="DejaVu Sans"/>
              </a:rPr>
              <a:t>, </a:t>
            </a:r>
            <a:endParaRPr lang="fr-FR" sz="1700" b="0" strike="noStrike" spc="-1" dirty="0">
              <a:latin typeface="Arial"/>
            </a:endParaRPr>
          </a:p>
          <a:p>
            <a:pPr marL="469800" indent="-469440">
              <a:lnSpc>
                <a:spcPct val="80000"/>
              </a:lnSpc>
              <a:spcBef>
                <a:spcPts val="422"/>
              </a:spcBef>
            </a:pPr>
            <a:r>
              <a:rPr lang="fr-FR" sz="1700" b="0" strike="noStrike" spc="-1" dirty="0">
                <a:solidFill>
                  <a:srgbClr val="333333"/>
                </a:solidFill>
                <a:latin typeface="Georgia"/>
                <a:ea typeface="DejaVu Sans"/>
              </a:rPr>
              <a:t>	- </a:t>
            </a:r>
            <a:r>
              <a:rPr lang="fr-FR" sz="1700" b="0" strike="noStrike" spc="-1" dirty="0" err="1">
                <a:solidFill>
                  <a:srgbClr val="333333"/>
                </a:solidFill>
                <a:latin typeface="Georgia"/>
                <a:ea typeface="DejaVu Sans"/>
              </a:rPr>
              <a:t>Η</a:t>
            </a:r>
            <a:r>
              <a:rPr lang="fr-FR" sz="1700" b="0" strike="noStrike" spc="-1" dirty="0">
                <a:solidFill>
                  <a:srgbClr val="333333"/>
                </a:solidFill>
                <a:latin typeface="Georgia"/>
                <a:ea typeface="DejaVu Sans"/>
              </a:rPr>
              <a:t> </a:t>
            </a:r>
            <a:r>
              <a:rPr lang="fr-FR" sz="1700" b="0" strike="noStrike" spc="-1" dirty="0" err="1">
                <a:solidFill>
                  <a:srgbClr val="333333"/>
                </a:solidFill>
                <a:latin typeface="Georgia"/>
                <a:ea typeface="DejaVu Sans"/>
              </a:rPr>
              <a:t>εν</a:t>
            </a:r>
            <a:r>
              <a:rPr lang="fr-FR" sz="1700" b="0" strike="noStrike" spc="-1" dirty="0">
                <a:solidFill>
                  <a:srgbClr val="333333"/>
                </a:solidFill>
                <a:latin typeface="Georgia"/>
                <a:ea typeface="DejaVu Sans"/>
              </a:rPr>
              <a:t>α</a:t>
            </a:r>
            <a:r>
              <a:rPr lang="fr-FR" sz="1700" b="0" strike="noStrike" spc="-1" dirty="0" err="1">
                <a:solidFill>
                  <a:srgbClr val="333333"/>
                </a:solidFill>
                <a:latin typeface="Georgia"/>
                <a:ea typeface="DejaVu Sans"/>
              </a:rPr>
              <a:t>ρμόνιση</a:t>
            </a:r>
            <a:r>
              <a:rPr lang="fr-FR" sz="1700" b="0" strike="noStrike" spc="-1" dirty="0">
                <a:solidFill>
                  <a:srgbClr val="333333"/>
                </a:solidFill>
                <a:latin typeface="Georgia"/>
                <a:ea typeface="DejaVu Sans"/>
              </a:rPr>
              <a:t> </a:t>
            </a:r>
            <a:r>
              <a:rPr lang="fr-FR" sz="1700" b="0" strike="noStrike" spc="-1" dirty="0" err="1">
                <a:solidFill>
                  <a:srgbClr val="333333"/>
                </a:solidFill>
                <a:latin typeface="Georgia"/>
                <a:ea typeface="DejaVu Sans"/>
              </a:rPr>
              <a:t>της</a:t>
            </a:r>
            <a:r>
              <a:rPr lang="fr-FR" sz="1700" b="0" strike="noStrike" spc="-1" dirty="0">
                <a:solidFill>
                  <a:srgbClr val="333333"/>
                </a:solidFill>
                <a:latin typeface="Georgia"/>
                <a:ea typeface="DejaVu Sans"/>
              </a:rPr>
              <a:t> π</a:t>
            </a:r>
            <a:r>
              <a:rPr lang="fr-FR" sz="1700" b="0" strike="noStrike" spc="-1" dirty="0" err="1">
                <a:solidFill>
                  <a:srgbClr val="333333"/>
                </a:solidFill>
                <a:latin typeface="Georgia"/>
                <a:ea typeface="DejaVu Sans"/>
              </a:rPr>
              <a:t>ολιτικής</a:t>
            </a:r>
            <a:r>
              <a:rPr lang="fr-FR" sz="1700" b="0" strike="noStrike" spc="-1" dirty="0">
                <a:solidFill>
                  <a:srgbClr val="333333"/>
                </a:solidFill>
                <a:latin typeface="Georgia"/>
                <a:ea typeface="DejaVu Sans"/>
              </a:rPr>
              <a:t> </a:t>
            </a:r>
            <a:r>
              <a:rPr lang="fr-FR" sz="1700" b="0" strike="noStrike" spc="-1" dirty="0" err="1">
                <a:solidFill>
                  <a:srgbClr val="333333"/>
                </a:solidFill>
                <a:latin typeface="Georgia"/>
                <a:ea typeface="DejaVu Sans"/>
              </a:rPr>
              <a:t>τηλε</a:t>
            </a:r>
            <a:r>
              <a:rPr lang="fr-FR" sz="1700" b="0" strike="noStrike" spc="-1" dirty="0">
                <a:solidFill>
                  <a:srgbClr val="333333"/>
                </a:solidFill>
                <a:latin typeface="Georgia"/>
                <a:ea typeface="DejaVu Sans"/>
              </a:rPr>
              <a:t>π</a:t>
            </a:r>
            <a:r>
              <a:rPr lang="fr-FR" sz="1700" b="0" strike="noStrike" spc="-1" dirty="0" err="1">
                <a:solidFill>
                  <a:srgbClr val="333333"/>
                </a:solidFill>
                <a:latin typeface="Georgia"/>
                <a:ea typeface="DejaVu Sans"/>
              </a:rPr>
              <a:t>ικοινωνιών</a:t>
            </a:r>
            <a:r>
              <a:rPr lang="fr-FR" sz="1700" b="0" strike="noStrike" spc="-1" dirty="0">
                <a:solidFill>
                  <a:srgbClr val="333333"/>
                </a:solidFill>
                <a:latin typeface="Georgia"/>
                <a:ea typeface="DejaVu Sans"/>
              </a:rPr>
              <a:t> (</a:t>
            </a:r>
            <a:r>
              <a:rPr lang="fr-FR" sz="1700" b="0" strike="noStrike" spc="-1" dirty="0" err="1">
                <a:solidFill>
                  <a:srgbClr val="333333"/>
                </a:solidFill>
                <a:latin typeface="Georgia"/>
                <a:ea typeface="DejaVu Sans"/>
              </a:rPr>
              <a:t>η</a:t>
            </a:r>
            <a:r>
              <a:rPr lang="fr-FR" sz="1700" b="0" strike="noStrike" spc="-1" dirty="0">
                <a:solidFill>
                  <a:srgbClr val="333333"/>
                </a:solidFill>
                <a:latin typeface="Georgia"/>
                <a:ea typeface="DejaVu Sans"/>
              </a:rPr>
              <a:t> </a:t>
            </a:r>
            <a:r>
              <a:rPr lang="fr-FR" sz="1700" b="0" strike="noStrike" spc="-1" dirty="0" err="1">
                <a:solidFill>
                  <a:srgbClr val="333333"/>
                </a:solidFill>
                <a:latin typeface="Georgia"/>
                <a:ea typeface="DejaVu Sans"/>
              </a:rPr>
              <a:t>κ</a:t>
            </a:r>
            <a:r>
              <a:rPr lang="fr-FR" sz="1700" b="0" strike="noStrike" spc="-1" dirty="0">
                <a:solidFill>
                  <a:srgbClr val="333333"/>
                </a:solidFill>
                <a:latin typeface="Georgia"/>
                <a:ea typeface="DejaVu Sans"/>
              </a:rPr>
              <a:t>α</a:t>
            </a:r>
            <a:r>
              <a:rPr lang="fr-FR" sz="1700" b="0" strike="noStrike" spc="-1" dirty="0" err="1">
                <a:solidFill>
                  <a:srgbClr val="333333"/>
                </a:solidFill>
                <a:latin typeface="Georgia"/>
                <a:ea typeface="DejaVu Sans"/>
              </a:rPr>
              <a:t>τ</a:t>
            </a:r>
            <a:r>
              <a:rPr lang="fr-FR" sz="1700" b="0" strike="noStrike" spc="-1" dirty="0">
                <a:solidFill>
                  <a:srgbClr val="333333"/>
                </a:solidFill>
                <a:latin typeface="Georgia"/>
                <a:ea typeface="DejaVu Sans"/>
              </a:rPr>
              <a:t>α</a:t>
            </a:r>
            <a:r>
              <a:rPr lang="fr-FR" sz="1700" b="0" strike="noStrike" spc="-1" dirty="0" err="1">
                <a:solidFill>
                  <a:srgbClr val="333333"/>
                </a:solidFill>
                <a:latin typeface="Georgia"/>
                <a:ea typeface="DejaVu Sans"/>
              </a:rPr>
              <a:t>ρχήν</a:t>
            </a:r>
            <a:r>
              <a:rPr lang="fr-FR" sz="1700" b="0" strike="noStrike" spc="-1" dirty="0">
                <a:solidFill>
                  <a:srgbClr val="333333"/>
                </a:solidFill>
                <a:latin typeface="Georgia"/>
                <a:ea typeface="DejaVu Sans"/>
              </a:rPr>
              <a:t> </a:t>
            </a:r>
            <a:r>
              <a:rPr lang="fr-FR" sz="1700" b="0" strike="noStrike" spc="-1" dirty="0" err="1">
                <a:solidFill>
                  <a:srgbClr val="333333"/>
                </a:solidFill>
                <a:latin typeface="Georgia"/>
                <a:ea typeface="DejaVu Sans"/>
              </a:rPr>
              <a:t>κυρι</a:t>
            </a:r>
            <a:r>
              <a:rPr lang="fr-FR" sz="1700" b="0" strike="noStrike" spc="-1" dirty="0">
                <a:solidFill>
                  <a:srgbClr val="333333"/>
                </a:solidFill>
                <a:latin typeface="Georgia"/>
                <a:ea typeface="DejaVu Sans"/>
              </a:rPr>
              <a:t>α</a:t>
            </a:r>
            <a:r>
              <a:rPr lang="fr-FR" sz="1700" b="0" strike="noStrike" spc="-1" dirty="0" err="1">
                <a:solidFill>
                  <a:srgbClr val="333333"/>
                </a:solidFill>
                <a:latin typeface="Georgia"/>
                <a:ea typeface="DejaVu Sans"/>
              </a:rPr>
              <a:t>ρχί</a:t>
            </a:r>
            <a:r>
              <a:rPr lang="fr-FR" sz="1700" b="0" strike="noStrike" spc="-1" dirty="0">
                <a:solidFill>
                  <a:srgbClr val="333333"/>
                </a:solidFill>
                <a:latin typeface="Georgia"/>
                <a:ea typeface="DejaVu Sans"/>
              </a:rPr>
              <a:t>α </a:t>
            </a:r>
            <a:r>
              <a:rPr lang="fr-FR" sz="1700" b="0" strike="noStrike" spc="-1" dirty="0" err="1">
                <a:solidFill>
                  <a:srgbClr val="333333"/>
                </a:solidFill>
                <a:latin typeface="Georgia"/>
                <a:ea typeface="DejaVu Sans"/>
              </a:rPr>
              <a:t>των</a:t>
            </a:r>
            <a:r>
              <a:rPr lang="fr-FR" sz="1700" b="0" strike="noStrike" spc="-1" dirty="0">
                <a:solidFill>
                  <a:srgbClr val="333333"/>
                </a:solidFill>
                <a:latin typeface="Georgia"/>
                <a:ea typeface="DejaVu Sans"/>
              </a:rPr>
              <a:t> </a:t>
            </a:r>
            <a:r>
              <a:rPr lang="fr-FR" sz="1700" b="0" strike="noStrike" spc="-1" dirty="0" err="1">
                <a:solidFill>
                  <a:srgbClr val="333333"/>
                </a:solidFill>
                <a:latin typeface="Georgia"/>
                <a:ea typeface="DejaVu Sans"/>
              </a:rPr>
              <a:t>εθνικών</a:t>
            </a:r>
            <a:r>
              <a:rPr lang="fr-FR" sz="1700" b="0" strike="noStrike" spc="-1" dirty="0">
                <a:solidFill>
                  <a:srgbClr val="333333"/>
                </a:solidFill>
                <a:latin typeface="Georgia"/>
                <a:ea typeface="DejaVu Sans"/>
              </a:rPr>
              <a:t> </a:t>
            </a:r>
            <a:r>
              <a:rPr lang="fr-FR" sz="1700" b="0" strike="noStrike" spc="-1" dirty="0" err="1">
                <a:solidFill>
                  <a:srgbClr val="333333"/>
                </a:solidFill>
                <a:latin typeface="Georgia"/>
                <a:ea typeface="DejaVu Sans"/>
              </a:rPr>
              <a:t>δικτύων</a:t>
            </a:r>
            <a:r>
              <a:rPr lang="fr-FR" sz="1700" b="0" strike="noStrike" spc="-1" dirty="0">
                <a:solidFill>
                  <a:srgbClr val="333333"/>
                </a:solidFill>
                <a:latin typeface="Georgia"/>
                <a:ea typeface="DejaVu Sans"/>
              </a:rPr>
              <a:t> </a:t>
            </a:r>
            <a:r>
              <a:rPr lang="fr-FR" sz="1700" b="0" strike="noStrike" spc="-1" dirty="0" err="1">
                <a:solidFill>
                  <a:srgbClr val="333333"/>
                </a:solidFill>
                <a:latin typeface="Georgia"/>
                <a:ea typeface="DejaVu Sans"/>
              </a:rPr>
              <a:t>κ</a:t>
            </a:r>
            <a:r>
              <a:rPr lang="fr-FR" sz="1700" b="0" strike="noStrike" spc="-1" dirty="0">
                <a:solidFill>
                  <a:srgbClr val="333333"/>
                </a:solidFill>
                <a:latin typeface="Georgia"/>
                <a:ea typeface="DejaVu Sans"/>
              </a:rPr>
              <a:t>α</a:t>
            </a:r>
            <a:r>
              <a:rPr lang="fr-FR" sz="1700" b="0" strike="noStrike" spc="-1" dirty="0" err="1">
                <a:solidFill>
                  <a:srgbClr val="333333"/>
                </a:solidFill>
                <a:latin typeface="Georgia"/>
                <a:ea typeface="DejaVu Sans"/>
              </a:rPr>
              <a:t>ι</a:t>
            </a:r>
            <a:r>
              <a:rPr lang="fr-FR" sz="1700" b="0" strike="noStrike" spc="-1" dirty="0">
                <a:solidFill>
                  <a:srgbClr val="333333"/>
                </a:solidFill>
                <a:latin typeface="Georgia"/>
                <a:ea typeface="DejaVu Sans"/>
              </a:rPr>
              <a:t> </a:t>
            </a:r>
            <a:r>
              <a:rPr lang="fr-FR" sz="1700" b="0" strike="noStrike" spc="-1" dirty="0" err="1">
                <a:solidFill>
                  <a:srgbClr val="333333"/>
                </a:solidFill>
                <a:latin typeface="Georgia"/>
                <a:ea typeface="DejaVu Sans"/>
              </a:rPr>
              <a:t>η</a:t>
            </a:r>
            <a:r>
              <a:rPr lang="fr-FR" sz="1700" b="0" strike="noStrike" spc="-1" dirty="0">
                <a:solidFill>
                  <a:srgbClr val="333333"/>
                </a:solidFill>
                <a:latin typeface="Georgia"/>
                <a:ea typeface="DejaVu Sans"/>
              </a:rPr>
              <a:t> </a:t>
            </a:r>
            <a:r>
              <a:rPr lang="fr-FR" sz="1700" b="0" strike="noStrike" spc="-1" dirty="0" err="1">
                <a:solidFill>
                  <a:srgbClr val="333333"/>
                </a:solidFill>
                <a:latin typeface="Georgia"/>
                <a:ea typeface="DejaVu Sans"/>
              </a:rPr>
              <a:t>μετέ</a:t>
            </a:r>
            <a:r>
              <a:rPr lang="fr-FR" sz="1700" b="0" strike="noStrike" spc="-1" dirty="0">
                <a:solidFill>
                  <a:srgbClr val="333333"/>
                </a:solidFill>
                <a:latin typeface="Georgia"/>
                <a:ea typeface="DejaVu Sans"/>
              </a:rPr>
              <a:t>π</a:t>
            </a:r>
            <a:r>
              <a:rPr lang="fr-FR" sz="1700" b="0" strike="noStrike" spc="-1" dirty="0" err="1">
                <a:solidFill>
                  <a:srgbClr val="333333"/>
                </a:solidFill>
                <a:latin typeface="Georgia"/>
                <a:ea typeface="DejaVu Sans"/>
              </a:rPr>
              <a:t>ειτ</a:t>
            </a:r>
            <a:r>
              <a:rPr lang="fr-FR" sz="1700" b="0" strike="noStrike" spc="-1" dirty="0">
                <a:solidFill>
                  <a:srgbClr val="333333"/>
                </a:solidFill>
                <a:latin typeface="Georgia"/>
                <a:ea typeface="DejaVu Sans"/>
              </a:rPr>
              <a:t>α </a:t>
            </a:r>
            <a:r>
              <a:rPr lang="fr-FR" sz="1700" b="0" strike="noStrike" spc="-1" dirty="0" err="1">
                <a:solidFill>
                  <a:srgbClr val="333333"/>
                </a:solidFill>
                <a:latin typeface="Georgia"/>
                <a:ea typeface="DejaVu Sans"/>
              </a:rPr>
              <a:t>δημιουργί</a:t>
            </a:r>
            <a:r>
              <a:rPr lang="fr-FR" sz="1700" b="0" strike="noStrike" spc="-1" dirty="0">
                <a:solidFill>
                  <a:srgbClr val="333333"/>
                </a:solidFill>
                <a:latin typeface="Georgia"/>
                <a:ea typeface="DejaVu Sans"/>
              </a:rPr>
              <a:t>α </a:t>
            </a:r>
            <a:r>
              <a:rPr lang="fr-FR" sz="1700" b="0" strike="noStrike" spc="-1" dirty="0" err="1">
                <a:solidFill>
                  <a:srgbClr val="333333"/>
                </a:solidFill>
                <a:latin typeface="Georgia"/>
                <a:ea typeface="DejaVu Sans"/>
              </a:rPr>
              <a:t>ισχυρών</a:t>
            </a:r>
            <a:r>
              <a:rPr lang="fr-FR" sz="1700" b="0" strike="noStrike" spc="-1" dirty="0">
                <a:solidFill>
                  <a:srgbClr val="333333"/>
                </a:solidFill>
                <a:latin typeface="Georgia"/>
                <a:ea typeface="DejaVu Sans"/>
              </a:rPr>
              <a:t> </a:t>
            </a:r>
            <a:r>
              <a:rPr lang="fr-FR" sz="1700" b="0" strike="noStrike" spc="-1" dirty="0" err="1">
                <a:solidFill>
                  <a:srgbClr val="333333"/>
                </a:solidFill>
                <a:latin typeface="Georgia"/>
                <a:ea typeface="DejaVu Sans"/>
              </a:rPr>
              <a:t>ευρω</a:t>
            </a:r>
            <a:r>
              <a:rPr lang="fr-FR" sz="1700" b="0" strike="noStrike" spc="-1" dirty="0">
                <a:solidFill>
                  <a:srgbClr val="333333"/>
                </a:solidFill>
                <a:latin typeface="Georgia"/>
                <a:ea typeface="DejaVu Sans"/>
              </a:rPr>
              <a:t>πα</a:t>
            </a:r>
            <a:r>
              <a:rPr lang="fr-FR" sz="1700" b="0" strike="noStrike" spc="-1" dirty="0" err="1">
                <a:solidFill>
                  <a:srgbClr val="333333"/>
                </a:solidFill>
                <a:latin typeface="Georgia"/>
                <a:ea typeface="DejaVu Sans"/>
              </a:rPr>
              <a:t>ϊκών</a:t>
            </a:r>
            <a:r>
              <a:rPr lang="fr-FR" sz="1700" b="0" strike="noStrike" spc="-1" dirty="0">
                <a:solidFill>
                  <a:srgbClr val="333333"/>
                </a:solidFill>
                <a:latin typeface="Georgia"/>
                <a:ea typeface="DejaVu Sans"/>
              </a:rPr>
              <a:t> </a:t>
            </a:r>
            <a:r>
              <a:rPr lang="fr-FR" sz="1700" b="0" strike="noStrike" spc="-1" dirty="0" err="1">
                <a:solidFill>
                  <a:srgbClr val="333333"/>
                </a:solidFill>
                <a:latin typeface="Georgia"/>
                <a:ea typeface="DejaVu Sans"/>
              </a:rPr>
              <a:t>δικτύων</a:t>
            </a:r>
            <a:r>
              <a:rPr lang="fr-FR" sz="1700" b="0" strike="noStrike" spc="-1" dirty="0">
                <a:solidFill>
                  <a:srgbClr val="333333"/>
                </a:solidFill>
                <a:latin typeface="Georgia"/>
                <a:ea typeface="DejaVu Sans"/>
              </a:rPr>
              <a:t>),  </a:t>
            </a:r>
            <a:endParaRPr lang="fr-FR" sz="1700" b="0" strike="noStrike" spc="-1" dirty="0">
              <a:latin typeface="Arial"/>
            </a:endParaRPr>
          </a:p>
          <a:p>
            <a:pPr marL="469800" indent="-469440">
              <a:lnSpc>
                <a:spcPct val="80000"/>
              </a:lnSpc>
              <a:spcBef>
                <a:spcPts val="422"/>
              </a:spcBef>
            </a:pPr>
            <a:r>
              <a:rPr lang="fr-FR" sz="1700" b="0" strike="noStrike" spc="-1" dirty="0">
                <a:solidFill>
                  <a:srgbClr val="333333"/>
                </a:solidFill>
                <a:latin typeface="Georgia"/>
                <a:ea typeface="DejaVu Sans"/>
              </a:rPr>
              <a:t>	- </a:t>
            </a:r>
            <a:r>
              <a:rPr lang="fr-FR" sz="1700" b="0" strike="noStrike" spc="-1" dirty="0" err="1">
                <a:solidFill>
                  <a:srgbClr val="333333"/>
                </a:solidFill>
                <a:latin typeface="Georgia"/>
                <a:ea typeface="DejaVu Sans"/>
              </a:rPr>
              <a:t>Oι</a:t>
            </a:r>
            <a:r>
              <a:rPr lang="fr-FR" sz="1700" b="0" strike="noStrike" spc="-1" dirty="0">
                <a:solidFill>
                  <a:srgbClr val="333333"/>
                </a:solidFill>
                <a:latin typeface="Georgia"/>
                <a:ea typeface="DejaVu Sans"/>
              </a:rPr>
              <a:t> </a:t>
            </a:r>
            <a:r>
              <a:rPr lang="fr-FR" sz="1700" b="0" strike="noStrike" spc="-1" dirty="0" err="1">
                <a:solidFill>
                  <a:srgbClr val="333333"/>
                </a:solidFill>
                <a:latin typeface="Georgia"/>
                <a:ea typeface="DejaVu Sans"/>
              </a:rPr>
              <a:t>συνέ</a:t>
            </a:r>
            <a:r>
              <a:rPr lang="fr-FR" sz="1700" b="0" strike="noStrike" spc="-1" dirty="0">
                <a:solidFill>
                  <a:srgbClr val="333333"/>
                </a:solidFill>
                <a:latin typeface="Georgia"/>
                <a:ea typeface="DejaVu Sans"/>
              </a:rPr>
              <a:t>π</a:t>
            </a:r>
            <a:r>
              <a:rPr lang="fr-FR" sz="1700" b="0" strike="noStrike" spc="-1" dirty="0" err="1">
                <a:solidFill>
                  <a:srgbClr val="333333"/>
                </a:solidFill>
                <a:latin typeface="Georgia"/>
                <a:ea typeface="DejaVu Sans"/>
              </a:rPr>
              <a:t>ειες</a:t>
            </a:r>
            <a:r>
              <a:rPr lang="fr-FR" sz="1700" b="0" strike="noStrike" spc="-1" dirty="0">
                <a:solidFill>
                  <a:srgbClr val="333333"/>
                </a:solidFill>
                <a:latin typeface="Georgia"/>
                <a:ea typeface="DejaVu Sans"/>
              </a:rPr>
              <a:t> </a:t>
            </a:r>
            <a:r>
              <a:rPr lang="fr-FR" sz="1700" b="0" strike="noStrike" spc="-1" dirty="0" err="1">
                <a:solidFill>
                  <a:srgbClr val="333333"/>
                </a:solidFill>
                <a:latin typeface="Georgia"/>
                <a:ea typeface="DejaVu Sans"/>
              </a:rPr>
              <a:t>της</a:t>
            </a:r>
            <a:r>
              <a:rPr lang="fr-FR" sz="1700" b="0" strike="noStrike" spc="-1" dirty="0">
                <a:solidFill>
                  <a:srgbClr val="333333"/>
                </a:solidFill>
                <a:latin typeface="Georgia"/>
                <a:ea typeface="DejaVu Sans"/>
              </a:rPr>
              <a:t> </a:t>
            </a:r>
            <a:r>
              <a:rPr lang="fr-FR" sz="1700" b="0" strike="noStrike" spc="-1" dirty="0" err="1">
                <a:solidFill>
                  <a:srgbClr val="333333"/>
                </a:solidFill>
                <a:latin typeface="Georgia"/>
                <a:ea typeface="DejaVu Sans"/>
              </a:rPr>
              <a:t>κοινής</a:t>
            </a:r>
            <a:r>
              <a:rPr lang="fr-FR" sz="1700" b="0" strike="noStrike" spc="-1" dirty="0">
                <a:solidFill>
                  <a:srgbClr val="333333"/>
                </a:solidFill>
                <a:latin typeface="Georgia"/>
                <a:ea typeface="DejaVu Sans"/>
              </a:rPr>
              <a:t> α</a:t>
            </a:r>
            <a:r>
              <a:rPr lang="fr-FR" sz="1700" b="0" strike="noStrike" spc="-1" dirty="0" err="1">
                <a:solidFill>
                  <a:srgbClr val="333333"/>
                </a:solidFill>
                <a:latin typeface="Georgia"/>
                <a:ea typeface="DejaVu Sans"/>
              </a:rPr>
              <a:t>γροτικής</a:t>
            </a:r>
            <a:r>
              <a:rPr lang="fr-FR" sz="1700" b="0" strike="noStrike" spc="-1" dirty="0">
                <a:solidFill>
                  <a:srgbClr val="333333"/>
                </a:solidFill>
                <a:latin typeface="Georgia"/>
                <a:ea typeface="DejaVu Sans"/>
              </a:rPr>
              <a:t> π</a:t>
            </a:r>
            <a:r>
              <a:rPr lang="fr-FR" sz="1700" b="0" strike="noStrike" spc="-1" dirty="0" err="1">
                <a:solidFill>
                  <a:srgbClr val="333333"/>
                </a:solidFill>
                <a:latin typeface="Georgia"/>
                <a:ea typeface="DejaVu Sans"/>
              </a:rPr>
              <a:t>ολιτικής</a:t>
            </a:r>
            <a:r>
              <a:rPr lang="fr-FR" sz="1700" b="0" strike="noStrike" spc="-1" dirty="0">
                <a:solidFill>
                  <a:srgbClr val="333333"/>
                </a:solidFill>
                <a:latin typeface="Georgia"/>
                <a:ea typeface="DejaVu Sans"/>
              </a:rPr>
              <a:t> </a:t>
            </a:r>
            <a:r>
              <a:rPr lang="fr-FR" sz="1700" b="0" strike="noStrike" spc="-1" dirty="0" err="1">
                <a:solidFill>
                  <a:srgbClr val="333333"/>
                </a:solidFill>
                <a:latin typeface="Georgia"/>
                <a:ea typeface="DejaVu Sans"/>
              </a:rPr>
              <a:t>σε</a:t>
            </a:r>
            <a:r>
              <a:rPr lang="fr-FR" sz="1700" b="0" strike="noStrike" spc="-1" dirty="0">
                <a:solidFill>
                  <a:srgbClr val="333333"/>
                </a:solidFill>
                <a:latin typeface="Georgia"/>
                <a:ea typeface="DejaVu Sans"/>
              </a:rPr>
              <a:t> </a:t>
            </a:r>
            <a:r>
              <a:rPr lang="fr-FR" sz="1700" b="0" strike="noStrike" spc="-1" dirty="0" err="1">
                <a:solidFill>
                  <a:srgbClr val="333333"/>
                </a:solidFill>
                <a:latin typeface="Georgia"/>
                <a:ea typeface="DejaVu Sans"/>
              </a:rPr>
              <a:t>εθνικό</a:t>
            </a:r>
            <a:r>
              <a:rPr lang="fr-FR" sz="1700" b="0" strike="noStrike" spc="-1" dirty="0">
                <a:solidFill>
                  <a:srgbClr val="333333"/>
                </a:solidFill>
                <a:latin typeface="Georgia"/>
                <a:ea typeface="DejaVu Sans"/>
              </a:rPr>
              <a:t> </a:t>
            </a:r>
            <a:r>
              <a:rPr lang="fr-FR" sz="1700" b="0" strike="noStrike" spc="-1" dirty="0" err="1">
                <a:solidFill>
                  <a:srgbClr val="333333"/>
                </a:solidFill>
                <a:latin typeface="Georgia"/>
                <a:ea typeface="DejaVu Sans"/>
              </a:rPr>
              <a:t>ε</a:t>
            </a:r>
            <a:r>
              <a:rPr lang="fr-FR" sz="1700" b="0" strike="noStrike" spc="-1" dirty="0">
                <a:solidFill>
                  <a:srgbClr val="333333"/>
                </a:solidFill>
                <a:latin typeface="Georgia"/>
                <a:ea typeface="DejaVu Sans"/>
              </a:rPr>
              <a:t>π</a:t>
            </a:r>
            <a:r>
              <a:rPr lang="fr-FR" sz="1700" b="0" strike="noStrike" spc="-1" dirty="0" err="1">
                <a:solidFill>
                  <a:srgbClr val="333333"/>
                </a:solidFill>
                <a:latin typeface="Georgia"/>
                <a:ea typeface="DejaVu Sans"/>
              </a:rPr>
              <a:t>ί</a:t>
            </a:r>
            <a:r>
              <a:rPr lang="fr-FR" sz="1700" b="0" strike="noStrike" spc="-1" dirty="0">
                <a:solidFill>
                  <a:srgbClr val="333333"/>
                </a:solidFill>
                <a:latin typeface="Georgia"/>
                <a:ea typeface="DejaVu Sans"/>
              </a:rPr>
              <a:t>π</a:t>
            </a:r>
            <a:r>
              <a:rPr lang="fr-FR" sz="1700" b="0" strike="noStrike" spc="-1" dirty="0" err="1">
                <a:solidFill>
                  <a:srgbClr val="333333"/>
                </a:solidFill>
                <a:latin typeface="Georgia"/>
                <a:ea typeface="DejaVu Sans"/>
              </a:rPr>
              <a:t>εδο</a:t>
            </a:r>
            <a:r>
              <a:rPr lang="fr-FR" sz="1700" b="0" strike="noStrike" spc="-1" dirty="0">
                <a:solidFill>
                  <a:srgbClr val="333333"/>
                </a:solidFill>
                <a:latin typeface="Georgia"/>
                <a:ea typeface="DejaVu Sans"/>
              </a:rPr>
              <a:t>.</a:t>
            </a:r>
            <a:endParaRPr lang="el-GR" sz="1700" b="0" strike="noStrike" spc="-1" dirty="0">
              <a:solidFill>
                <a:srgbClr val="333333"/>
              </a:solidFill>
              <a:latin typeface="Georgia"/>
              <a:ea typeface="DejaVu Sans"/>
            </a:endParaRPr>
          </a:p>
          <a:p>
            <a:pPr marL="469800" indent="-469440">
              <a:lnSpc>
                <a:spcPct val="80000"/>
              </a:lnSpc>
              <a:spcBef>
                <a:spcPts val="422"/>
              </a:spcBef>
            </a:pPr>
            <a:endParaRPr lang="el-GR" sz="1700" b="0" strike="noStrike" spc="-1" dirty="0">
              <a:solidFill>
                <a:srgbClr val="333333"/>
              </a:solidFill>
              <a:latin typeface="Georgia"/>
              <a:ea typeface="DejaVu Sans"/>
            </a:endParaRPr>
          </a:p>
          <a:p>
            <a:pPr marL="469800" indent="-469440">
              <a:lnSpc>
                <a:spcPct val="80000"/>
              </a:lnSpc>
              <a:spcBef>
                <a:spcPts val="422"/>
              </a:spcBef>
            </a:pPr>
            <a:r>
              <a:rPr lang="el-GR" spc="-1" dirty="0">
                <a:solidFill>
                  <a:srgbClr val="000000"/>
                </a:solidFill>
                <a:latin typeface="Georgia"/>
                <a:ea typeface="DejaVu Sans"/>
              </a:rPr>
              <a:t>Το </a:t>
            </a:r>
            <a:r>
              <a:rPr lang="fr-FR" spc="-1" dirty="0" err="1">
                <a:solidFill>
                  <a:srgbClr val="000000"/>
                </a:solidFill>
                <a:latin typeface="Georgia"/>
                <a:ea typeface="DejaVu Sans"/>
              </a:rPr>
              <a:t>μοντέλο</a:t>
            </a:r>
            <a:r>
              <a:rPr lang="fr-FR" spc="-1" dirty="0">
                <a:solidFill>
                  <a:srgbClr val="000000"/>
                </a:solidFill>
                <a:latin typeface="Georgia"/>
                <a:ea typeface="DejaVu Sans"/>
              </a:rPr>
              <a:t> </a:t>
            </a:r>
            <a:r>
              <a:rPr lang="fr-FR" spc="-1" dirty="0" err="1">
                <a:solidFill>
                  <a:srgbClr val="000000"/>
                </a:solidFill>
                <a:latin typeface="Georgia"/>
                <a:ea typeface="DejaVu Sans"/>
              </a:rPr>
              <a:t>δι</a:t>
            </a:r>
            <a:r>
              <a:rPr lang="fr-FR" spc="-1" dirty="0">
                <a:solidFill>
                  <a:srgbClr val="000000"/>
                </a:solidFill>
                <a:latin typeface="Georgia"/>
                <a:ea typeface="DejaVu Sans"/>
              </a:rPr>
              <a:t>α</a:t>
            </a:r>
            <a:r>
              <a:rPr lang="fr-FR" spc="-1" dirty="0" err="1">
                <a:solidFill>
                  <a:srgbClr val="000000"/>
                </a:solidFill>
                <a:latin typeface="Georgia"/>
                <a:ea typeface="DejaVu Sans"/>
              </a:rPr>
              <a:t>μεσολά</a:t>
            </a:r>
            <a:r>
              <a:rPr lang="fr-FR" spc="-1" dirty="0">
                <a:solidFill>
                  <a:srgbClr val="000000"/>
                </a:solidFill>
                <a:latin typeface="Georgia"/>
                <a:ea typeface="DejaVu Sans"/>
              </a:rPr>
              <a:t>β</a:t>
            </a:r>
            <a:r>
              <a:rPr lang="fr-FR" spc="-1" dirty="0" err="1">
                <a:solidFill>
                  <a:srgbClr val="000000"/>
                </a:solidFill>
                <a:latin typeface="Georgia"/>
                <a:ea typeface="DejaVu Sans"/>
              </a:rPr>
              <a:t>ησης</a:t>
            </a:r>
            <a:r>
              <a:rPr lang="fr-FR" spc="-1" dirty="0">
                <a:solidFill>
                  <a:srgbClr val="000000"/>
                </a:solidFill>
                <a:latin typeface="Georgia"/>
                <a:ea typeface="DejaVu Sans"/>
              </a:rPr>
              <a:t> </a:t>
            </a:r>
            <a:r>
              <a:rPr lang="fr-FR" spc="-1" dirty="0" err="1">
                <a:solidFill>
                  <a:srgbClr val="000000"/>
                </a:solidFill>
                <a:latin typeface="Georgia"/>
                <a:ea typeface="DejaVu Sans"/>
              </a:rPr>
              <a:t>συμφερόντων</a:t>
            </a:r>
            <a:r>
              <a:rPr lang="fr-FR" spc="-1" dirty="0">
                <a:solidFill>
                  <a:srgbClr val="000000"/>
                </a:solidFill>
                <a:latin typeface="Georgia"/>
                <a:ea typeface="DejaVu Sans"/>
              </a:rPr>
              <a:t> </a:t>
            </a:r>
            <a:r>
              <a:rPr lang="fr-FR" spc="-1" dirty="0" err="1">
                <a:solidFill>
                  <a:srgbClr val="000000"/>
                </a:solidFill>
                <a:latin typeface="Georgia"/>
                <a:ea typeface="DejaVu Sans"/>
              </a:rPr>
              <a:t>στην</a:t>
            </a:r>
            <a:r>
              <a:rPr lang="fr-FR" spc="-1" dirty="0">
                <a:solidFill>
                  <a:srgbClr val="000000"/>
                </a:solidFill>
                <a:latin typeface="Georgia"/>
                <a:ea typeface="DejaVu Sans"/>
              </a:rPr>
              <a:t> ΕΕ </a:t>
            </a:r>
            <a:r>
              <a:rPr lang="fr-FR" spc="-1" dirty="0" err="1">
                <a:solidFill>
                  <a:srgbClr val="000000"/>
                </a:solidFill>
                <a:latin typeface="Georgia"/>
                <a:ea typeface="DejaVu Sans"/>
              </a:rPr>
              <a:t>με</a:t>
            </a:r>
            <a:r>
              <a:rPr lang="fr-FR" spc="-1" dirty="0">
                <a:solidFill>
                  <a:srgbClr val="000000"/>
                </a:solidFill>
                <a:latin typeface="Georgia"/>
                <a:ea typeface="DejaVu Sans"/>
              </a:rPr>
              <a:t> </a:t>
            </a:r>
            <a:r>
              <a:rPr lang="fr-FR" spc="-1" dirty="0" err="1">
                <a:solidFill>
                  <a:srgbClr val="000000"/>
                </a:solidFill>
                <a:latin typeface="Georgia"/>
                <a:ea typeface="DejaVu Sans"/>
              </a:rPr>
              <a:t>δεδομένη</a:t>
            </a:r>
            <a:r>
              <a:rPr lang="fr-FR" spc="-1" dirty="0">
                <a:solidFill>
                  <a:srgbClr val="000000"/>
                </a:solidFill>
                <a:latin typeface="Georgia"/>
                <a:ea typeface="DejaVu Sans"/>
              </a:rPr>
              <a:t> </a:t>
            </a:r>
            <a:r>
              <a:rPr lang="fr-FR" spc="-1" dirty="0" err="1">
                <a:solidFill>
                  <a:srgbClr val="000000"/>
                </a:solidFill>
                <a:latin typeface="Georgia"/>
                <a:ea typeface="DejaVu Sans"/>
              </a:rPr>
              <a:t>την</a:t>
            </a:r>
            <a:r>
              <a:rPr lang="fr-FR" spc="-1" dirty="0">
                <a:solidFill>
                  <a:srgbClr val="000000"/>
                </a:solidFill>
                <a:latin typeface="Georgia"/>
                <a:ea typeface="DejaVu Sans"/>
              </a:rPr>
              <a:t> </a:t>
            </a:r>
            <a:r>
              <a:rPr lang="fr-FR" b="1" u="sng" spc="-1" dirty="0" err="1">
                <a:solidFill>
                  <a:srgbClr val="000000"/>
                </a:solidFill>
                <a:latin typeface="Georgia"/>
                <a:ea typeface="DejaVu Sans"/>
              </a:rPr>
              <a:t>άνιση</a:t>
            </a:r>
            <a:r>
              <a:rPr lang="fr-FR" b="1" u="sng" spc="-1" dirty="0">
                <a:solidFill>
                  <a:srgbClr val="000000"/>
                </a:solidFill>
                <a:latin typeface="Georgia"/>
                <a:ea typeface="DejaVu Sans"/>
              </a:rPr>
              <a:t> π</a:t>
            </a:r>
            <a:r>
              <a:rPr lang="fr-FR" b="1" u="sng" spc="-1" dirty="0" err="1">
                <a:solidFill>
                  <a:srgbClr val="000000"/>
                </a:solidFill>
                <a:latin typeface="Georgia"/>
                <a:ea typeface="DejaVu Sans"/>
              </a:rPr>
              <a:t>ρόσ</a:t>
            </a:r>
            <a:r>
              <a:rPr lang="fr-FR" b="1" u="sng" spc="-1" dirty="0">
                <a:solidFill>
                  <a:srgbClr val="000000"/>
                </a:solidFill>
                <a:latin typeface="Georgia"/>
                <a:ea typeface="DejaVu Sans"/>
              </a:rPr>
              <a:t>βα</a:t>
            </a:r>
            <a:r>
              <a:rPr lang="fr-FR" b="1" u="sng" spc="-1" dirty="0" err="1">
                <a:solidFill>
                  <a:srgbClr val="000000"/>
                </a:solidFill>
                <a:latin typeface="Georgia"/>
                <a:ea typeface="DejaVu Sans"/>
              </a:rPr>
              <a:t>ση</a:t>
            </a:r>
            <a:r>
              <a:rPr lang="fr-FR" b="1" u="sng" spc="-1" dirty="0">
                <a:solidFill>
                  <a:srgbClr val="000000"/>
                </a:solidFill>
                <a:latin typeface="Georgia"/>
                <a:ea typeface="DejaVu Sans"/>
              </a:rPr>
              <a:t> </a:t>
            </a:r>
            <a:r>
              <a:rPr lang="fr-FR" b="1" u="sng" spc="-1" dirty="0" err="1">
                <a:solidFill>
                  <a:srgbClr val="000000"/>
                </a:solidFill>
                <a:latin typeface="Georgia"/>
                <a:ea typeface="DejaVu Sans"/>
              </a:rPr>
              <a:t>κ</a:t>
            </a:r>
            <a:r>
              <a:rPr lang="fr-FR" b="1" u="sng" spc="-1" dirty="0">
                <a:solidFill>
                  <a:srgbClr val="000000"/>
                </a:solidFill>
                <a:latin typeface="Georgia"/>
                <a:ea typeface="DejaVu Sans"/>
              </a:rPr>
              <a:t>α</a:t>
            </a:r>
            <a:r>
              <a:rPr lang="fr-FR" b="1" u="sng" spc="-1" dirty="0" err="1">
                <a:solidFill>
                  <a:srgbClr val="000000"/>
                </a:solidFill>
                <a:latin typeface="Georgia"/>
                <a:ea typeface="DejaVu Sans"/>
              </a:rPr>
              <a:t>ι</a:t>
            </a:r>
            <a:r>
              <a:rPr lang="fr-FR" b="1" u="sng" spc="-1" dirty="0">
                <a:solidFill>
                  <a:srgbClr val="000000"/>
                </a:solidFill>
                <a:latin typeface="Georgia"/>
                <a:ea typeface="DejaVu Sans"/>
              </a:rPr>
              <a:t> </a:t>
            </a:r>
            <a:r>
              <a:rPr lang="fr-FR" b="1" u="sng" spc="-1" dirty="0" err="1">
                <a:solidFill>
                  <a:srgbClr val="000000"/>
                </a:solidFill>
                <a:latin typeface="Georgia"/>
                <a:ea typeface="DejaVu Sans"/>
              </a:rPr>
              <a:t>ε</a:t>
            </a:r>
            <a:r>
              <a:rPr lang="fr-FR" b="1" u="sng" spc="-1" dirty="0">
                <a:solidFill>
                  <a:srgbClr val="000000"/>
                </a:solidFill>
                <a:latin typeface="Georgia"/>
                <a:ea typeface="DejaVu Sans"/>
              </a:rPr>
              <a:t>π</a:t>
            </a:r>
            <a:r>
              <a:rPr lang="fr-FR" b="1" u="sng" spc="-1" dirty="0" err="1">
                <a:solidFill>
                  <a:srgbClr val="000000"/>
                </a:solidFill>
                <a:latin typeface="Georgia"/>
                <a:ea typeface="DejaVu Sans"/>
              </a:rPr>
              <a:t>ιρροή</a:t>
            </a:r>
            <a:r>
              <a:rPr lang="fr-FR" b="1" u="sng" spc="-1" dirty="0">
                <a:solidFill>
                  <a:srgbClr val="000000"/>
                </a:solidFill>
                <a:latin typeface="Georgia"/>
                <a:ea typeface="DejaVu Sans"/>
              </a:rPr>
              <a:t> </a:t>
            </a:r>
            <a:r>
              <a:rPr lang="fr-FR" b="1" spc="-1" dirty="0" err="1">
                <a:solidFill>
                  <a:srgbClr val="000000"/>
                </a:solidFill>
                <a:latin typeface="Georgia"/>
                <a:ea typeface="DejaVu Sans"/>
              </a:rPr>
              <a:t>εξω-θεσμικών</a:t>
            </a:r>
            <a:r>
              <a:rPr lang="fr-FR" b="1" spc="-1" dirty="0">
                <a:solidFill>
                  <a:srgbClr val="000000"/>
                </a:solidFill>
                <a:latin typeface="Georgia"/>
                <a:ea typeface="DejaVu Sans"/>
              </a:rPr>
              <a:t> </a:t>
            </a:r>
            <a:r>
              <a:rPr lang="fr-FR" b="1" spc="-1" dirty="0" err="1">
                <a:solidFill>
                  <a:srgbClr val="000000"/>
                </a:solidFill>
                <a:latin typeface="Georgia"/>
                <a:ea typeface="DejaVu Sans"/>
              </a:rPr>
              <a:t>δρώντων</a:t>
            </a:r>
            <a:r>
              <a:rPr lang="fr-FR" spc="-1" dirty="0">
                <a:solidFill>
                  <a:srgbClr val="000000"/>
                </a:solidFill>
                <a:latin typeface="Georgia"/>
                <a:ea typeface="DejaVu Sans"/>
              </a:rPr>
              <a:t> </a:t>
            </a:r>
            <a:r>
              <a:rPr lang="fr-FR" spc="-1" dirty="0" err="1">
                <a:solidFill>
                  <a:srgbClr val="000000"/>
                </a:solidFill>
                <a:latin typeface="Georgia"/>
                <a:ea typeface="DejaVu Sans"/>
              </a:rPr>
              <a:t>στη</a:t>
            </a:r>
            <a:r>
              <a:rPr lang="fr-FR" spc="-1" dirty="0">
                <a:solidFill>
                  <a:srgbClr val="000000"/>
                </a:solidFill>
                <a:latin typeface="Georgia"/>
                <a:ea typeface="DejaVu Sans"/>
              </a:rPr>
              <a:t> </a:t>
            </a:r>
            <a:r>
              <a:rPr lang="fr-FR" spc="-1" dirty="0" err="1">
                <a:solidFill>
                  <a:srgbClr val="000000"/>
                </a:solidFill>
                <a:latin typeface="Georgia"/>
                <a:ea typeface="DejaVu Sans"/>
              </a:rPr>
              <a:t>χάρ</a:t>
            </a:r>
            <a:r>
              <a:rPr lang="fr-FR" spc="-1" dirty="0">
                <a:solidFill>
                  <a:srgbClr val="000000"/>
                </a:solidFill>
                <a:latin typeface="Georgia"/>
                <a:ea typeface="DejaVu Sans"/>
              </a:rPr>
              <a:t>α</a:t>
            </a:r>
            <a:r>
              <a:rPr lang="fr-FR" spc="-1" dirty="0" err="1">
                <a:solidFill>
                  <a:srgbClr val="000000"/>
                </a:solidFill>
                <a:latin typeface="Georgia"/>
                <a:ea typeface="DejaVu Sans"/>
              </a:rPr>
              <a:t>ξη</a:t>
            </a:r>
            <a:r>
              <a:rPr lang="fr-FR" spc="-1" dirty="0">
                <a:solidFill>
                  <a:srgbClr val="000000"/>
                </a:solidFill>
                <a:latin typeface="Georgia"/>
                <a:ea typeface="DejaVu Sans"/>
              </a:rPr>
              <a:t> </a:t>
            </a:r>
            <a:r>
              <a:rPr lang="fr-FR" spc="-1" dirty="0" err="1">
                <a:solidFill>
                  <a:srgbClr val="000000"/>
                </a:solidFill>
                <a:latin typeface="Georgia"/>
                <a:ea typeface="DejaVu Sans"/>
              </a:rPr>
              <a:t>της</a:t>
            </a:r>
            <a:r>
              <a:rPr lang="fr-FR" spc="-1" dirty="0">
                <a:solidFill>
                  <a:srgbClr val="000000"/>
                </a:solidFill>
                <a:latin typeface="Georgia"/>
                <a:ea typeface="DejaVu Sans"/>
              </a:rPr>
              <a:t> </a:t>
            </a:r>
            <a:r>
              <a:rPr lang="fr-FR" spc="-1" dirty="0" err="1">
                <a:solidFill>
                  <a:srgbClr val="000000"/>
                </a:solidFill>
                <a:latin typeface="Georgia"/>
                <a:ea typeface="DejaVu Sans"/>
              </a:rPr>
              <a:t>ευρω</a:t>
            </a:r>
            <a:r>
              <a:rPr lang="fr-FR" spc="-1" dirty="0">
                <a:solidFill>
                  <a:srgbClr val="000000"/>
                </a:solidFill>
                <a:latin typeface="Georgia"/>
                <a:ea typeface="DejaVu Sans"/>
              </a:rPr>
              <a:t>πα</a:t>
            </a:r>
            <a:r>
              <a:rPr lang="fr-FR" spc="-1" dirty="0" err="1">
                <a:solidFill>
                  <a:srgbClr val="000000"/>
                </a:solidFill>
                <a:latin typeface="Georgia"/>
                <a:ea typeface="DejaVu Sans"/>
              </a:rPr>
              <a:t>ϊκής</a:t>
            </a:r>
            <a:r>
              <a:rPr lang="fr-FR" spc="-1" dirty="0">
                <a:solidFill>
                  <a:srgbClr val="000000"/>
                </a:solidFill>
                <a:latin typeface="Georgia"/>
                <a:ea typeface="DejaVu Sans"/>
              </a:rPr>
              <a:t> π</a:t>
            </a:r>
            <a:r>
              <a:rPr lang="fr-FR" spc="-1" dirty="0" err="1">
                <a:solidFill>
                  <a:srgbClr val="000000"/>
                </a:solidFill>
                <a:latin typeface="Georgia"/>
                <a:ea typeface="DejaVu Sans"/>
              </a:rPr>
              <a:t>ολιτικής</a:t>
            </a:r>
            <a:endParaRPr lang="fr-FR" sz="17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CustomShape 1"/>
          <p:cNvSpPr/>
          <p:nvPr/>
        </p:nvSpPr>
        <p:spPr>
          <a:xfrm>
            <a:off x="1229760" y="0"/>
            <a:ext cx="10667880" cy="12157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rmAutofit/>
          </a:bodyPr>
          <a:lstStyle/>
          <a:p>
            <a:pPr indent="-216000">
              <a:lnSpc>
                <a:spcPct val="100000"/>
              </a:lnSpc>
              <a:buClr>
                <a:srgbClr val="000000"/>
              </a:buClr>
              <a:buSzPct val="45000"/>
              <a:buFont typeface="Wingdings" charset="2"/>
              <a:buChar char=""/>
            </a:pPr>
            <a:r>
              <a:rPr lang="fr-FR" sz="2800" b="1" strike="noStrike" spc="-1">
                <a:solidFill>
                  <a:srgbClr val="333333"/>
                </a:solidFill>
                <a:latin typeface="Georgia"/>
                <a:ea typeface="DejaVu Sans"/>
              </a:rPr>
              <a:t>Κριτική της προσέγγισης των Δικτύων πολιτικής </a:t>
            </a:r>
            <a:endParaRPr lang="fr-FR" sz="2800" b="0" strike="noStrike" spc="-1">
              <a:latin typeface="Arial"/>
            </a:endParaRPr>
          </a:p>
        </p:txBody>
      </p:sp>
      <p:sp>
        <p:nvSpPr>
          <p:cNvPr id="60" name="CustomShape 2"/>
          <p:cNvSpPr/>
          <p:nvPr/>
        </p:nvSpPr>
        <p:spPr>
          <a:xfrm>
            <a:off x="718920" y="1773000"/>
            <a:ext cx="10667880" cy="42667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lnSpcReduction="10000"/>
          </a:bodyPr>
          <a:lstStyle/>
          <a:p>
            <a:pPr marL="108360">
              <a:lnSpc>
                <a:spcPct val="80000"/>
              </a:lnSpc>
              <a:spcBef>
                <a:spcPts val="624"/>
              </a:spcBef>
              <a:buClr>
                <a:srgbClr val="333333"/>
              </a:buClr>
              <a:buSzPct val="45000"/>
            </a:pPr>
            <a:r>
              <a:rPr lang="el-GR" sz="2500" b="1" spc="-1" dirty="0">
                <a:solidFill>
                  <a:srgbClr val="333333"/>
                </a:solidFill>
                <a:latin typeface="Georgia"/>
                <a:ea typeface="DejaVu Sans"/>
              </a:rPr>
              <a:t>Παρ’</a:t>
            </a:r>
            <a:r>
              <a:rPr lang="fr-FR" sz="2500" b="1" spc="-1" dirty="0" err="1">
                <a:solidFill>
                  <a:srgbClr val="333333"/>
                </a:solidFill>
                <a:latin typeface="Georgia"/>
                <a:ea typeface="DejaVu Sans"/>
              </a:rPr>
              <a:t>ό</a:t>
            </a:r>
            <a:r>
              <a:rPr lang="el-GR" sz="2500" b="1" spc="-1" dirty="0">
                <a:solidFill>
                  <a:srgbClr val="333333"/>
                </a:solidFill>
                <a:latin typeface="Georgia"/>
                <a:ea typeface="DejaVu Sans"/>
              </a:rPr>
              <a:t>λες τις αδυναμίες της προσέγγισης..</a:t>
            </a:r>
          </a:p>
          <a:p>
            <a:pPr marL="432000" indent="-323640">
              <a:lnSpc>
                <a:spcPct val="80000"/>
              </a:lnSpc>
              <a:spcBef>
                <a:spcPts val="624"/>
              </a:spcBef>
              <a:buClr>
                <a:srgbClr val="333333"/>
              </a:buClr>
              <a:buSzPct val="45000"/>
              <a:buFont typeface="Wingdings" charset="2"/>
              <a:buChar char=""/>
            </a:pPr>
            <a:r>
              <a:rPr lang="fr-FR" sz="2500" b="0" strike="noStrike" spc="-1" dirty="0" err="1">
                <a:solidFill>
                  <a:srgbClr val="333333"/>
                </a:solidFill>
                <a:latin typeface="Georgia"/>
                <a:ea typeface="DejaVu Sans"/>
              </a:rPr>
              <a:t>Α</a:t>
            </a:r>
            <a:r>
              <a:rPr lang="fr-FR" sz="2500" b="0" strike="noStrike" spc="-1" dirty="0">
                <a:solidFill>
                  <a:srgbClr val="333333"/>
                </a:solidFill>
                <a:latin typeface="Georgia"/>
                <a:ea typeface="DejaVu Sans"/>
              </a:rPr>
              <a:t>π</a:t>
            </a:r>
            <a:r>
              <a:rPr lang="fr-FR" sz="2500" b="0" strike="noStrike" spc="-1" dirty="0" err="1">
                <a:solidFill>
                  <a:srgbClr val="333333"/>
                </a:solidFill>
                <a:latin typeface="Georgia"/>
                <a:ea typeface="DejaVu Sans"/>
              </a:rPr>
              <a:t>ουσί</a:t>
            </a:r>
            <a:r>
              <a:rPr lang="fr-FR" sz="2500" b="0" strike="noStrike" spc="-1" dirty="0">
                <a:solidFill>
                  <a:srgbClr val="333333"/>
                </a:solidFill>
                <a:latin typeface="Georgia"/>
                <a:ea typeface="DejaVu Sans"/>
              </a:rPr>
              <a:t>α </a:t>
            </a:r>
            <a:r>
              <a:rPr lang="fr-FR" sz="2500" b="0" strike="noStrike" spc="-1" dirty="0" err="1">
                <a:solidFill>
                  <a:srgbClr val="333333"/>
                </a:solidFill>
                <a:latin typeface="Georgia"/>
                <a:ea typeface="DejaVu Sans"/>
              </a:rPr>
              <a:t>μι</a:t>
            </a:r>
            <a:r>
              <a:rPr lang="fr-FR" sz="2500" b="0" strike="noStrike" spc="-1" dirty="0">
                <a:solidFill>
                  <a:srgbClr val="333333"/>
                </a:solidFill>
                <a:latin typeface="Georgia"/>
                <a:ea typeface="DejaVu Sans"/>
              </a:rPr>
              <a:t>α</a:t>
            </a:r>
            <a:r>
              <a:rPr lang="fr-FR" sz="2500" b="0" strike="noStrike" spc="-1" dirty="0" err="1">
                <a:solidFill>
                  <a:srgbClr val="333333"/>
                </a:solidFill>
                <a:latin typeface="Georgia"/>
                <a:ea typeface="DejaVu Sans"/>
              </a:rPr>
              <a:t>ς</a:t>
            </a:r>
            <a:r>
              <a:rPr lang="fr-FR" sz="2500" b="0" strike="noStrike" spc="-1" dirty="0">
                <a:solidFill>
                  <a:srgbClr val="333333"/>
                </a:solidFill>
                <a:latin typeface="Georgia"/>
                <a:ea typeface="DejaVu Sans"/>
              </a:rPr>
              <a:t> </a:t>
            </a:r>
            <a:r>
              <a:rPr lang="fr-FR" sz="2500" b="0" strike="noStrike" spc="-1" dirty="0" err="1">
                <a:solidFill>
                  <a:srgbClr val="333333"/>
                </a:solidFill>
                <a:latin typeface="Georgia"/>
                <a:ea typeface="DejaVu Sans"/>
              </a:rPr>
              <a:t>στοι</a:t>
            </a:r>
            <a:r>
              <a:rPr lang="fr-FR" sz="2500" b="0" strike="noStrike" spc="-1" dirty="0">
                <a:solidFill>
                  <a:srgbClr val="333333"/>
                </a:solidFill>
                <a:latin typeface="Georgia"/>
                <a:ea typeface="DejaVu Sans"/>
              </a:rPr>
              <a:t>βα</a:t>
            </a:r>
            <a:r>
              <a:rPr lang="fr-FR" sz="2500" b="0" strike="noStrike" spc="-1" dirty="0" err="1">
                <a:solidFill>
                  <a:srgbClr val="333333"/>
                </a:solidFill>
                <a:latin typeface="Georgia"/>
                <a:ea typeface="DejaVu Sans"/>
              </a:rPr>
              <a:t>ρής</a:t>
            </a:r>
            <a:r>
              <a:rPr lang="fr-FR" sz="2500" b="0" strike="noStrike" spc="-1" dirty="0">
                <a:solidFill>
                  <a:srgbClr val="333333"/>
                </a:solidFill>
                <a:latin typeface="Georgia"/>
                <a:ea typeface="DejaVu Sans"/>
              </a:rPr>
              <a:t> </a:t>
            </a:r>
            <a:r>
              <a:rPr lang="fr-FR" sz="2500" b="0" strike="noStrike" spc="-1" dirty="0" err="1">
                <a:solidFill>
                  <a:srgbClr val="333333"/>
                </a:solidFill>
                <a:latin typeface="Georgia"/>
                <a:ea typeface="DejaVu Sans"/>
              </a:rPr>
              <a:t>γενικότερης</a:t>
            </a:r>
            <a:r>
              <a:rPr lang="fr-FR" sz="2500" b="0" strike="noStrike" spc="-1" dirty="0">
                <a:solidFill>
                  <a:srgbClr val="333333"/>
                </a:solidFill>
                <a:latin typeface="Georgia"/>
                <a:ea typeface="DejaVu Sans"/>
              </a:rPr>
              <a:t> </a:t>
            </a:r>
            <a:r>
              <a:rPr lang="fr-FR" sz="2500" b="0" strike="noStrike" spc="-1" dirty="0" err="1">
                <a:solidFill>
                  <a:srgbClr val="333333"/>
                </a:solidFill>
                <a:latin typeface="Georgia"/>
                <a:ea typeface="DejaVu Sans"/>
              </a:rPr>
              <a:t>θεώρησης</a:t>
            </a:r>
            <a:r>
              <a:rPr lang="fr-FR" sz="2500" b="0" strike="noStrike" spc="-1" dirty="0">
                <a:solidFill>
                  <a:srgbClr val="333333"/>
                </a:solidFill>
                <a:latin typeface="Georgia"/>
                <a:ea typeface="DejaVu Sans"/>
              </a:rPr>
              <a:t> </a:t>
            </a:r>
            <a:r>
              <a:rPr lang="fr-FR" sz="2500" b="0" strike="noStrike" spc="-1" dirty="0" err="1">
                <a:solidFill>
                  <a:srgbClr val="333333"/>
                </a:solidFill>
                <a:latin typeface="Georgia"/>
                <a:ea typeface="DejaVu Sans"/>
              </a:rPr>
              <a:t>του</a:t>
            </a:r>
            <a:r>
              <a:rPr lang="fr-FR" sz="2500" b="0" strike="noStrike" spc="-1" dirty="0">
                <a:solidFill>
                  <a:srgbClr val="333333"/>
                </a:solidFill>
                <a:latin typeface="Georgia"/>
                <a:ea typeface="DejaVu Sans"/>
              </a:rPr>
              <a:t> </a:t>
            </a:r>
            <a:r>
              <a:rPr lang="fr-FR" sz="2500" b="0" strike="noStrike" spc="-1" dirty="0" err="1">
                <a:solidFill>
                  <a:srgbClr val="333333"/>
                </a:solidFill>
                <a:latin typeface="Georgia"/>
                <a:ea typeface="DejaVu Sans"/>
              </a:rPr>
              <a:t>Κράτους</a:t>
            </a:r>
            <a:r>
              <a:rPr lang="fr-FR" sz="2500" b="0" strike="noStrike" spc="-1" dirty="0">
                <a:solidFill>
                  <a:srgbClr val="333333"/>
                </a:solidFill>
                <a:latin typeface="Georgia"/>
                <a:ea typeface="DejaVu Sans"/>
              </a:rPr>
              <a:t>. </a:t>
            </a:r>
            <a:r>
              <a:rPr lang="fr-FR" sz="2500" b="0" strike="noStrike" spc="-1" dirty="0" err="1">
                <a:solidFill>
                  <a:srgbClr val="333333"/>
                </a:solidFill>
                <a:latin typeface="Georgia"/>
                <a:ea typeface="DejaVu Sans"/>
              </a:rPr>
              <a:t>Δε</a:t>
            </a:r>
            <a:r>
              <a:rPr lang="fr-FR" sz="2500" b="0" strike="noStrike" spc="-1" dirty="0">
                <a:solidFill>
                  <a:srgbClr val="333333"/>
                </a:solidFill>
                <a:latin typeface="Georgia"/>
                <a:ea typeface="DejaVu Sans"/>
              </a:rPr>
              <a:t> </a:t>
            </a:r>
            <a:r>
              <a:rPr lang="fr-FR" sz="2500" b="0" strike="noStrike" spc="-1" dirty="0" err="1">
                <a:solidFill>
                  <a:srgbClr val="333333"/>
                </a:solidFill>
                <a:latin typeface="Georgia"/>
                <a:ea typeface="DejaVu Sans"/>
              </a:rPr>
              <a:t>γίνετ</a:t>
            </a:r>
            <a:r>
              <a:rPr lang="fr-FR" sz="2500" b="0" strike="noStrike" spc="-1" dirty="0">
                <a:solidFill>
                  <a:srgbClr val="333333"/>
                </a:solidFill>
                <a:latin typeface="Georgia"/>
                <a:ea typeface="DejaVu Sans"/>
              </a:rPr>
              <a:t>α</a:t>
            </a:r>
            <a:r>
              <a:rPr lang="fr-FR" sz="2500" b="0" strike="noStrike" spc="-1" dirty="0" err="1">
                <a:solidFill>
                  <a:srgbClr val="333333"/>
                </a:solidFill>
                <a:latin typeface="Georgia"/>
                <a:ea typeface="DejaVu Sans"/>
              </a:rPr>
              <a:t>ι</a:t>
            </a:r>
            <a:r>
              <a:rPr lang="fr-FR" sz="2500" b="0" strike="noStrike" spc="-1" dirty="0">
                <a:solidFill>
                  <a:srgbClr val="333333"/>
                </a:solidFill>
                <a:latin typeface="Georgia"/>
                <a:ea typeface="DejaVu Sans"/>
              </a:rPr>
              <a:t> </a:t>
            </a:r>
            <a:r>
              <a:rPr lang="fr-FR" sz="2500" b="0" strike="noStrike" spc="-1" dirty="0" err="1">
                <a:solidFill>
                  <a:srgbClr val="333333"/>
                </a:solidFill>
                <a:latin typeface="Georgia"/>
                <a:ea typeface="DejaVu Sans"/>
              </a:rPr>
              <a:t>ε</a:t>
            </a:r>
            <a:r>
              <a:rPr lang="fr-FR" sz="2500" b="0" strike="noStrike" spc="-1" dirty="0">
                <a:solidFill>
                  <a:srgbClr val="333333"/>
                </a:solidFill>
                <a:latin typeface="Georgia"/>
                <a:ea typeface="DejaVu Sans"/>
              </a:rPr>
              <a:t>π</a:t>
            </a:r>
            <a:r>
              <a:rPr lang="fr-FR" sz="2500" b="0" strike="noStrike" spc="-1" dirty="0" err="1">
                <a:solidFill>
                  <a:srgbClr val="333333"/>
                </a:solidFill>
                <a:latin typeface="Georgia"/>
                <a:ea typeface="DejaVu Sans"/>
              </a:rPr>
              <a:t>ιλογή</a:t>
            </a:r>
            <a:r>
              <a:rPr lang="fr-FR" sz="2500" b="0" strike="noStrike" spc="-1" dirty="0">
                <a:solidFill>
                  <a:srgbClr val="333333"/>
                </a:solidFill>
                <a:latin typeface="Georgia"/>
                <a:ea typeface="DejaVu Sans"/>
              </a:rPr>
              <a:t> </a:t>
            </a:r>
            <a:r>
              <a:rPr lang="fr-FR" sz="2500" b="0" strike="noStrike" spc="-1" dirty="0" err="1">
                <a:solidFill>
                  <a:srgbClr val="333333"/>
                </a:solidFill>
                <a:latin typeface="Georgia"/>
                <a:ea typeface="DejaVu Sans"/>
              </a:rPr>
              <a:t>κά</a:t>
            </a:r>
            <a:r>
              <a:rPr lang="fr-FR" sz="2500" b="0" strike="noStrike" spc="-1" dirty="0">
                <a:solidFill>
                  <a:srgbClr val="333333"/>
                </a:solidFill>
                <a:latin typeface="Georgia"/>
                <a:ea typeface="DejaVu Sans"/>
              </a:rPr>
              <a:t>π</a:t>
            </a:r>
            <a:r>
              <a:rPr lang="fr-FR" sz="2500" b="0" strike="noStrike" spc="-1" dirty="0" err="1">
                <a:solidFill>
                  <a:srgbClr val="333333"/>
                </a:solidFill>
                <a:latin typeface="Georgia"/>
                <a:ea typeface="DejaVu Sans"/>
              </a:rPr>
              <a:t>οι</a:t>
            </a:r>
            <a:r>
              <a:rPr lang="fr-FR" sz="2500" b="0" strike="noStrike" spc="-1" dirty="0">
                <a:solidFill>
                  <a:srgbClr val="333333"/>
                </a:solidFill>
                <a:latin typeface="Georgia"/>
                <a:ea typeface="DejaVu Sans"/>
              </a:rPr>
              <a:t>α</a:t>
            </a:r>
            <a:r>
              <a:rPr lang="fr-FR" sz="2500" b="0" strike="noStrike" spc="-1" dirty="0" err="1">
                <a:solidFill>
                  <a:srgbClr val="333333"/>
                </a:solidFill>
                <a:latin typeface="Georgia"/>
                <a:ea typeface="DejaVu Sans"/>
              </a:rPr>
              <a:t>ς</a:t>
            </a:r>
            <a:r>
              <a:rPr lang="fr-FR" sz="2500" b="0" strike="noStrike" spc="-1" dirty="0">
                <a:solidFill>
                  <a:srgbClr val="333333"/>
                </a:solidFill>
                <a:latin typeface="Georgia"/>
                <a:ea typeface="DejaVu Sans"/>
              </a:rPr>
              <a:t> </a:t>
            </a:r>
            <a:r>
              <a:rPr lang="fr-FR" sz="2500" b="0" strike="noStrike" spc="-1" dirty="0" err="1">
                <a:solidFill>
                  <a:srgbClr val="333333"/>
                </a:solidFill>
                <a:latin typeface="Georgia"/>
                <a:ea typeface="DejaVu Sans"/>
              </a:rPr>
              <a:t>μ</a:t>
            </a:r>
            <a:r>
              <a:rPr lang="fr-FR" sz="2500" b="0" strike="noStrike" spc="-1" dirty="0">
                <a:solidFill>
                  <a:srgbClr val="333333"/>
                </a:solidFill>
                <a:latin typeface="Georgia"/>
                <a:ea typeface="DejaVu Sans"/>
              </a:rPr>
              <a:t>α</a:t>
            </a:r>
            <a:r>
              <a:rPr lang="fr-FR" sz="2500" b="0" strike="noStrike" spc="-1" dirty="0" err="1">
                <a:solidFill>
                  <a:srgbClr val="333333"/>
                </a:solidFill>
                <a:latin typeface="Georgia"/>
                <a:ea typeface="DejaVu Sans"/>
              </a:rPr>
              <a:t>κρο-θεωρί</a:t>
            </a:r>
            <a:r>
              <a:rPr lang="fr-FR" sz="2500" b="0" strike="noStrike" spc="-1" dirty="0">
                <a:solidFill>
                  <a:srgbClr val="333333"/>
                </a:solidFill>
                <a:latin typeface="Georgia"/>
                <a:ea typeface="DejaVu Sans"/>
              </a:rPr>
              <a:t>α</a:t>
            </a:r>
            <a:r>
              <a:rPr lang="fr-FR" sz="2500" b="0" strike="noStrike" spc="-1" dirty="0" err="1">
                <a:solidFill>
                  <a:srgbClr val="333333"/>
                </a:solidFill>
                <a:latin typeface="Georgia"/>
                <a:ea typeface="DejaVu Sans"/>
              </a:rPr>
              <a:t>ς</a:t>
            </a:r>
            <a:r>
              <a:rPr lang="fr-FR" sz="2500" b="0" strike="noStrike" spc="-1" dirty="0">
                <a:solidFill>
                  <a:srgbClr val="333333"/>
                </a:solidFill>
                <a:latin typeface="Georgia"/>
                <a:ea typeface="DejaVu Sans"/>
              </a:rPr>
              <a:t> </a:t>
            </a:r>
            <a:r>
              <a:rPr lang="fr-FR" sz="2500" b="0" strike="noStrike" spc="-1" dirty="0" err="1">
                <a:solidFill>
                  <a:srgbClr val="333333"/>
                </a:solidFill>
                <a:latin typeface="Georgia"/>
                <a:ea typeface="DejaVu Sans"/>
              </a:rPr>
              <a:t>της</a:t>
            </a:r>
            <a:r>
              <a:rPr lang="fr-FR" sz="2500" b="0" strike="noStrike" spc="-1" dirty="0">
                <a:solidFill>
                  <a:srgbClr val="333333"/>
                </a:solidFill>
                <a:latin typeface="Georgia"/>
                <a:ea typeface="DejaVu Sans"/>
              </a:rPr>
              <a:t> </a:t>
            </a:r>
            <a:r>
              <a:rPr lang="fr-FR" sz="2500" b="0" strike="noStrike" spc="-1" dirty="0" err="1">
                <a:solidFill>
                  <a:srgbClr val="333333"/>
                </a:solidFill>
                <a:latin typeface="Georgia"/>
                <a:ea typeface="DejaVu Sans"/>
              </a:rPr>
              <a:t>ΕΕν</a:t>
            </a:r>
            <a:r>
              <a:rPr lang="fr-FR" sz="2500" b="0" strike="noStrike" spc="-1" dirty="0">
                <a:solidFill>
                  <a:srgbClr val="333333"/>
                </a:solidFill>
                <a:latin typeface="Georgia"/>
                <a:ea typeface="DejaVu Sans"/>
              </a:rPr>
              <a:t> </a:t>
            </a:r>
            <a:r>
              <a:rPr lang="fr-FR" sz="2500" b="0" strike="noStrike" spc="-1" dirty="0" err="1">
                <a:solidFill>
                  <a:srgbClr val="333333"/>
                </a:solidFill>
                <a:latin typeface="Georgia"/>
                <a:ea typeface="DejaVu Sans"/>
              </a:rPr>
              <a:t>κ</a:t>
            </a:r>
            <a:r>
              <a:rPr lang="fr-FR" sz="2500" b="0" strike="noStrike" spc="-1" dirty="0">
                <a:solidFill>
                  <a:srgbClr val="333333"/>
                </a:solidFill>
                <a:latin typeface="Georgia"/>
                <a:ea typeface="DejaVu Sans"/>
              </a:rPr>
              <a:t>α</a:t>
            </a:r>
            <a:r>
              <a:rPr lang="fr-FR" sz="2500" b="0" strike="noStrike" spc="-1" dirty="0" err="1">
                <a:solidFill>
                  <a:srgbClr val="333333"/>
                </a:solidFill>
                <a:latin typeface="Georgia"/>
                <a:ea typeface="DejaVu Sans"/>
              </a:rPr>
              <a:t>ι</a:t>
            </a:r>
            <a:r>
              <a:rPr lang="fr-FR" sz="2500" b="0" strike="noStrike" spc="-1" dirty="0">
                <a:solidFill>
                  <a:srgbClr val="333333"/>
                </a:solidFill>
                <a:latin typeface="Georgia"/>
                <a:ea typeface="DejaVu Sans"/>
              </a:rPr>
              <a:t> </a:t>
            </a:r>
            <a:r>
              <a:rPr lang="fr-FR" sz="2500" b="0" strike="noStrike" spc="-1" dirty="0" err="1">
                <a:solidFill>
                  <a:srgbClr val="333333"/>
                </a:solidFill>
                <a:latin typeface="Georgia"/>
                <a:ea typeface="DejaVu Sans"/>
              </a:rPr>
              <a:t>ε</a:t>
            </a:r>
            <a:r>
              <a:rPr lang="fr-FR" sz="2500" b="0" strike="noStrike" spc="-1" dirty="0">
                <a:solidFill>
                  <a:srgbClr val="333333"/>
                </a:solidFill>
                <a:latin typeface="Georgia"/>
                <a:ea typeface="DejaVu Sans"/>
              </a:rPr>
              <a:t>π</a:t>
            </a:r>
            <a:r>
              <a:rPr lang="fr-FR" sz="2500" b="0" strike="noStrike" spc="-1" dirty="0" err="1">
                <a:solidFill>
                  <a:srgbClr val="333333"/>
                </a:solidFill>
                <a:latin typeface="Georgia"/>
                <a:ea typeface="DejaVu Sans"/>
              </a:rPr>
              <a:t>ικρ</a:t>
            </a:r>
            <a:r>
              <a:rPr lang="fr-FR" sz="2500" b="0" strike="noStrike" spc="-1" dirty="0">
                <a:solidFill>
                  <a:srgbClr val="333333"/>
                </a:solidFill>
                <a:latin typeface="Georgia"/>
                <a:ea typeface="DejaVu Sans"/>
              </a:rPr>
              <a:t>α</a:t>
            </a:r>
            <a:r>
              <a:rPr lang="fr-FR" sz="2500" b="0" strike="noStrike" spc="-1" dirty="0" err="1">
                <a:solidFill>
                  <a:srgbClr val="333333"/>
                </a:solidFill>
                <a:latin typeface="Georgia"/>
                <a:ea typeface="DejaVu Sans"/>
              </a:rPr>
              <a:t>τεί</a:t>
            </a:r>
            <a:r>
              <a:rPr lang="fr-FR" sz="2500" b="0" strike="noStrike" spc="-1" dirty="0">
                <a:solidFill>
                  <a:srgbClr val="333333"/>
                </a:solidFill>
                <a:latin typeface="Georgia"/>
                <a:ea typeface="DejaVu Sans"/>
              </a:rPr>
              <a:t> </a:t>
            </a:r>
            <a:r>
              <a:rPr lang="fr-FR" sz="2500" b="0" strike="noStrike" spc="-1" dirty="0" err="1">
                <a:solidFill>
                  <a:srgbClr val="333333"/>
                </a:solidFill>
                <a:latin typeface="Georgia"/>
                <a:ea typeface="DejaVu Sans"/>
              </a:rPr>
              <a:t>κυρίως</a:t>
            </a:r>
            <a:r>
              <a:rPr lang="fr-FR" sz="2500" b="0" strike="noStrike" spc="-1" dirty="0">
                <a:solidFill>
                  <a:srgbClr val="333333"/>
                </a:solidFill>
                <a:latin typeface="Georgia"/>
                <a:ea typeface="DejaVu Sans"/>
              </a:rPr>
              <a:t> </a:t>
            </a:r>
            <a:r>
              <a:rPr lang="fr-FR" sz="2500" b="0" strike="noStrike" spc="-1" dirty="0" err="1">
                <a:solidFill>
                  <a:srgbClr val="333333"/>
                </a:solidFill>
                <a:latin typeface="Georgia"/>
                <a:ea typeface="DejaVu Sans"/>
              </a:rPr>
              <a:t>μι</a:t>
            </a:r>
            <a:r>
              <a:rPr lang="fr-FR" sz="2500" b="0" strike="noStrike" spc="-1" dirty="0">
                <a:solidFill>
                  <a:srgbClr val="333333"/>
                </a:solidFill>
                <a:latin typeface="Georgia"/>
                <a:ea typeface="DejaVu Sans"/>
              </a:rPr>
              <a:t>α </a:t>
            </a:r>
            <a:r>
              <a:rPr lang="fr-FR" sz="2500" b="0" strike="noStrike" spc="-1" dirty="0" err="1">
                <a:solidFill>
                  <a:srgbClr val="333333"/>
                </a:solidFill>
                <a:latin typeface="Georgia"/>
                <a:ea typeface="DejaVu Sans"/>
              </a:rPr>
              <a:t>γρ</a:t>
            </a:r>
            <a:r>
              <a:rPr lang="fr-FR" sz="2500" b="0" strike="noStrike" spc="-1" dirty="0">
                <a:solidFill>
                  <a:srgbClr val="333333"/>
                </a:solidFill>
                <a:latin typeface="Georgia"/>
                <a:ea typeface="DejaVu Sans"/>
              </a:rPr>
              <a:t>α</a:t>
            </a:r>
            <a:r>
              <a:rPr lang="fr-FR" sz="2500" b="0" strike="noStrike" spc="-1" dirty="0" err="1">
                <a:solidFill>
                  <a:srgbClr val="333333"/>
                </a:solidFill>
                <a:latin typeface="Georgia"/>
                <a:ea typeface="DejaVu Sans"/>
              </a:rPr>
              <a:t>φειοκρ</a:t>
            </a:r>
            <a:r>
              <a:rPr lang="fr-FR" sz="2500" b="0" strike="noStrike" spc="-1" dirty="0">
                <a:solidFill>
                  <a:srgbClr val="333333"/>
                </a:solidFill>
                <a:latin typeface="Georgia"/>
                <a:ea typeface="DejaVu Sans"/>
              </a:rPr>
              <a:t>α</a:t>
            </a:r>
            <a:r>
              <a:rPr lang="fr-FR" sz="2500" b="0" strike="noStrike" spc="-1" dirty="0" err="1">
                <a:solidFill>
                  <a:srgbClr val="333333"/>
                </a:solidFill>
                <a:latin typeface="Georgia"/>
                <a:ea typeface="DejaVu Sans"/>
              </a:rPr>
              <a:t>τική</a:t>
            </a:r>
            <a:r>
              <a:rPr lang="fr-FR" sz="2500" b="0" strike="noStrike" spc="-1" dirty="0">
                <a:solidFill>
                  <a:srgbClr val="333333"/>
                </a:solidFill>
                <a:latin typeface="Georgia"/>
                <a:ea typeface="DejaVu Sans"/>
              </a:rPr>
              <a:t> α</a:t>
            </a:r>
            <a:r>
              <a:rPr lang="fr-FR" sz="2500" b="0" strike="noStrike" spc="-1" dirty="0" err="1">
                <a:solidFill>
                  <a:srgbClr val="333333"/>
                </a:solidFill>
                <a:latin typeface="Georgia"/>
                <a:ea typeface="DejaVu Sans"/>
              </a:rPr>
              <a:t>ντίληψη</a:t>
            </a:r>
            <a:r>
              <a:rPr lang="fr-FR" sz="2500" b="0" strike="noStrike" spc="-1" dirty="0">
                <a:solidFill>
                  <a:srgbClr val="333333"/>
                </a:solidFill>
                <a:latin typeface="Georgia"/>
                <a:ea typeface="DejaVu Sans"/>
              </a:rPr>
              <a:t> </a:t>
            </a:r>
            <a:r>
              <a:rPr lang="fr-FR" sz="2500" b="0" strike="noStrike" spc="-1" dirty="0" err="1">
                <a:solidFill>
                  <a:srgbClr val="333333"/>
                </a:solidFill>
                <a:latin typeface="Georgia"/>
                <a:ea typeface="DejaVu Sans"/>
              </a:rPr>
              <a:t>του</a:t>
            </a:r>
            <a:r>
              <a:rPr lang="fr-FR" sz="2500" b="0" strike="noStrike" spc="-1" dirty="0">
                <a:solidFill>
                  <a:srgbClr val="333333"/>
                </a:solidFill>
                <a:latin typeface="Georgia"/>
                <a:ea typeface="DejaVu Sans"/>
              </a:rPr>
              <a:t> </a:t>
            </a:r>
            <a:r>
              <a:rPr lang="fr-FR" sz="2500" b="0" strike="noStrike" spc="-1" dirty="0" err="1">
                <a:solidFill>
                  <a:srgbClr val="333333"/>
                </a:solidFill>
                <a:latin typeface="Georgia"/>
                <a:ea typeface="DejaVu Sans"/>
              </a:rPr>
              <a:t>Κράτους</a:t>
            </a:r>
            <a:r>
              <a:rPr lang="fr-FR" sz="2500" b="0" strike="noStrike" spc="-1" dirty="0">
                <a:solidFill>
                  <a:srgbClr val="333333"/>
                </a:solidFill>
                <a:latin typeface="Georgia"/>
                <a:ea typeface="DejaVu Sans"/>
              </a:rPr>
              <a:t>.</a:t>
            </a:r>
            <a:endParaRPr lang="fr-FR" sz="2500" b="0" strike="noStrike" spc="-1" dirty="0">
              <a:latin typeface="Arial"/>
            </a:endParaRPr>
          </a:p>
          <a:p>
            <a:pPr marL="432000" indent="-323640">
              <a:lnSpc>
                <a:spcPct val="80000"/>
              </a:lnSpc>
              <a:spcBef>
                <a:spcPts val="624"/>
              </a:spcBef>
              <a:buClr>
                <a:srgbClr val="333333"/>
              </a:buClr>
              <a:buSzPct val="45000"/>
              <a:buFont typeface="Wingdings" charset="2"/>
              <a:buChar char=""/>
            </a:pPr>
            <a:r>
              <a:rPr lang="fr-FR" sz="2500" b="0" strike="noStrike" spc="-1" dirty="0" err="1">
                <a:solidFill>
                  <a:srgbClr val="333333"/>
                </a:solidFill>
                <a:latin typeface="Georgia"/>
                <a:ea typeface="DejaVu Sans"/>
              </a:rPr>
              <a:t>Ελλι</a:t>
            </a:r>
            <a:r>
              <a:rPr lang="fr-FR" sz="2500" b="0" strike="noStrike" spc="-1" dirty="0">
                <a:solidFill>
                  <a:srgbClr val="333333"/>
                </a:solidFill>
                <a:latin typeface="Georgia"/>
                <a:ea typeface="DejaVu Sans"/>
              </a:rPr>
              <a:t>π</a:t>
            </a:r>
            <a:r>
              <a:rPr lang="fr-FR" sz="2500" b="0" strike="noStrike" spc="-1" dirty="0" err="1">
                <a:solidFill>
                  <a:srgbClr val="333333"/>
                </a:solidFill>
                <a:latin typeface="Georgia"/>
                <a:ea typeface="DejaVu Sans"/>
              </a:rPr>
              <a:t>ής</a:t>
            </a:r>
            <a:r>
              <a:rPr lang="fr-FR" sz="2500" b="0" strike="noStrike" spc="-1" dirty="0">
                <a:solidFill>
                  <a:srgbClr val="333333"/>
                </a:solidFill>
                <a:latin typeface="Georgia"/>
                <a:ea typeface="DejaVu Sans"/>
              </a:rPr>
              <a:t> π</a:t>
            </a:r>
            <a:r>
              <a:rPr lang="fr-FR" sz="2500" b="0" strike="noStrike" spc="-1" dirty="0" err="1">
                <a:solidFill>
                  <a:srgbClr val="333333"/>
                </a:solidFill>
                <a:latin typeface="Georgia"/>
                <a:ea typeface="DejaVu Sans"/>
              </a:rPr>
              <a:t>ροσέγγιση</a:t>
            </a:r>
            <a:r>
              <a:rPr lang="fr-FR" sz="2500" b="0" strike="noStrike" spc="-1" dirty="0">
                <a:solidFill>
                  <a:srgbClr val="333333"/>
                </a:solidFill>
                <a:latin typeface="Georgia"/>
                <a:ea typeface="DejaVu Sans"/>
              </a:rPr>
              <a:t> </a:t>
            </a:r>
            <a:r>
              <a:rPr lang="fr-FR" sz="2500" b="0" strike="noStrike" spc="-1" dirty="0" err="1">
                <a:solidFill>
                  <a:srgbClr val="333333"/>
                </a:solidFill>
                <a:latin typeface="Georgia"/>
                <a:ea typeface="DejaVu Sans"/>
              </a:rPr>
              <a:t>σε</a:t>
            </a:r>
            <a:r>
              <a:rPr lang="fr-FR" sz="2500" b="0" strike="noStrike" spc="-1" dirty="0">
                <a:solidFill>
                  <a:srgbClr val="333333"/>
                </a:solidFill>
                <a:latin typeface="Georgia"/>
                <a:ea typeface="DejaVu Sans"/>
              </a:rPr>
              <a:t> </a:t>
            </a:r>
            <a:r>
              <a:rPr lang="fr-FR" sz="2500" b="0" strike="noStrike" spc="-1" dirty="0" err="1">
                <a:solidFill>
                  <a:srgbClr val="333333"/>
                </a:solidFill>
                <a:latin typeface="Georgia"/>
                <a:ea typeface="DejaVu Sans"/>
              </a:rPr>
              <a:t>σχέση</a:t>
            </a:r>
            <a:r>
              <a:rPr lang="fr-FR" sz="2500" b="0" strike="noStrike" spc="-1" dirty="0">
                <a:solidFill>
                  <a:srgbClr val="333333"/>
                </a:solidFill>
                <a:latin typeface="Georgia"/>
                <a:ea typeface="DejaVu Sans"/>
              </a:rPr>
              <a:t> </a:t>
            </a:r>
            <a:r>
              <a:rPr lang="fr-FR" sz="2500" b="0" strike="noStrike" spc="-1" dirty="0" err="1">
                <a:solidFill>
                  <a:srgbClr val="333333"/>
                </a:solidFill>
                <a:latin typeface="Georgia"/>
                <a:ea typeface="DejaVu Sans"/>
              </a:rPr>
              <a:t>με</a:t>
            </a:r>
            <a:r>
              <a:rPr lang="fr-FR" sz="2500" b="0" strike="noStrike" spc="-1" dirty="0">
                <a:solidFill>
                  <a:srgbClr val="333333"/>
                </a:solidFill>
                <a:latin typeface="Georgia"/>
                <a:ea typeface="DejaVu Sans"/>
              </a:rPr>
              <a:t> </a:t>
            </a:r>
            <a:r>
              <a:rPr lang="fr-FR" sz="2500" b="0" strike="noStrike" spc="-1" dirty="0" err="1">
                <a:solidFill>
                  <a:srgbClr val="333333"/>
                </a:solidFill>
                <a:latin typeface="Georgia"/>
                <a:ea typeface="DejaVu Sans"/>
              </a:rPr>
              <a:t>την</a:t>
            </a:r>
            <a:r>
              <a:rPr lang="fr-FR" sz="2500" b="0" strike="noStrike" spc="-1" dirty="0">
                <a:solidFill>
                  <a:srgbClr val="333333"/>
                </a:solidFill>
                <a:latin typeface="Georgia"/>
                <a:ea typeface="DejaVu Sans"/>
              </a:rPr>
              <a:t> </a:t>
            </a:r>
            <a:r>
              <a:rPr lang="fr-FR" sz="2500" b="0" strike="noStrike" spc="-1" dirty="0" err="1">
                <a:solidFill>
                  <a:srgbClr val="333333"/>
                </a:solidFill>
                <a:latin typeface="Georgia"/>
                <a:ea typeface="DejaVu Sans"/>
              </a:rPr>
              <a:t>σύνθετη</a:t>
            </a:r>
            <a:r>
              <a:rPr lang="fr-FR" sz="2500" b="0" strike="noStrike" spc="-1" dirty="0">
                <a:solidFill>
                  <a:srgbClr val="333333"/>
                </a:solidFill>
                <a:latin typeface="Georgia"/>
                <a:ea typeface="DejaVu Sans"/>
              </a:rPr>
              <a:t>, </a:t>
            </a:r>
            <a:r>
              <a:rPr lang="fr-FR" sz="2500" b="0" strike="noStrike" spc="-1" dirty="0" err="1">
                <a:solidFill>
                  <a:srgbClr val="333333"/>
                </a:solidFill>
                <a:latin typeface="Georgia"/>
                <a:ea typeface="DejaVu Sans"/>
              </a:rPr>
              <a:t>ευμετά</a:t>
            </a:r>
            <a:r>
              <a:rPr lang="fr-FR" sz="2500" b="0" strike="noStrike" spc="-1" dirty="0">
                <a:solidFill>
                  <a:srgbClr val="333333"/>
                </a:solidFill>
                <a:latin typeface="Georgia"/>
                <a:ea typeface="DejaVu Sans"/>
              </a:rPr>
              <a:t>β</a:t>
            </a:r>
            <a:r>
              <a:rPr lang="fr-FR" sz="2500" b="0" strike="noStrike" spc="-1" dirty="0" err="1">
                <a:solidFill>
                  <a:srgbClr val="333333"/>
                </a:solidFill>
                <a:latin typeface="Georgia"/>
                <a:ea typeface="DejaVu Sans"/>
              </a:rPr>
              <a:t>λητη</a:t>
            </a:r>
            <a:r>
              <a:rPr lang="fr-FR" sz="2500" b="0" strike="noStrike" spc="-1" dirty="0">
                <a:solidFill>
                  <a:srgbClr val="333333"/>
                </a:solidFill>
                <a:latin typeface="Georgia"/>
                <a:ea typeface="DejaVu Sans"/>
              </a:rPr>
              <a:t> </a:t>
            </a:r>
            <a:r>
              <a:rPr lang="fr-FR" sz="2500" b="0" strike="noStrike" spc="-1" dirty="0" err="1">
                <a:solidFill>
                  <a:srgbClr val="333333"/>
                </a:solidFill>
                <a:latin typeface="Georgia"/>
                <a:ea typeface="DejaVu Sans"/>
              </a:rPr>
              <a:t>κ</a:t>
            </a:r>
            <a:r>
              <a:rPr lang="fr-FR" sz="2500" b="0" strike="noStrike" spc="-1" dirty="0">
                <a:solidFill>
                  <a:srgbClr val="333333"/>
                </a:solidFill>
                <a:latin typeface="Georgia"/>
                <a:ea typeface="DejaVu Sans"/>
              </a:rPr>
              <a:t>α</a:t>
            </a:r>
            <a:r>
              <a:rPr lang="fr-FR" sz="2500" b="0" strike="noStrike" spc="-1" dirty="0" err="1">
                <a:solidFill>
                  <a:srgbClr val="333333"/>
                </a:solidFill>
                <a:latin typeface="Georgia"/>
                <a:ea typeface="DejaVu Sans"/>
              </a:rPr>
              <a:t>ι</a:t>
            </a:r>
            <a:r>
              <a:rPr lang="fr-FR" sz="2500" b="0" strike="noStrike" spc="-1" dirty="0">
                <a:solidFill>
                  <a:srgbClr val="333333"/>
                </a:solidFill>
                <a:latin typeface="Georgia"/>
                <a:ea typeface="DejaVu Sans"/>
              </a:rPr>
              <a:t> </a:t>
            </a:r>
            <a:r>
              <a:rPr lang="fr-FR" sz="2500" b="0" strike="noStrike" spc="-1" dirty="0" err="1">
                <a:solidFill>
                  <a:srgbClr val="333333"/>
                </a:solidFill>
                <a:latin typeface="Georgia"/>
                <a:ea typeface="DejaVu Sans"/>
              </a:rPr>
              <a:t>κ</a:t>
            </a:r>
            <a:r>
              <a:rPr lang="fr-FR" sz="2500" b="0" strike="noStrike" spc="-1" dirty="0">
                <a:solidFill>
                  <a:srgbClr val="333333"/>
                </a:solidFill>
                <a:latin typeface="Georgia"/>
                <a:ea typeface="DejaVu Sans"/>
              </a:rPr>
              <a:t>α</a:t>
            </a:r>
            <a:r>
              <a:rPr lang="fr-FR" sz="2500" b="0" strike="noStrike" spc="-1" dirty="0" err="1">
                <a:solidFill>
                  <a:srgbClr val="333333"/>
                </a:solidFill>
                <a:latin typeface="Georgia"/>
                <a:ea typeface="DejaVu Sans"/>
              </a:rPr>
              <a:t>τ</a:t>
            </a:r>
            <a:r>
              <a:rPr lang="fr-FR" sz="2500" b="0" strike="noStrike" spc="-1" dirty="0">
                <a:solidFill>
                  <a:srgbClr val="333333"/>
                </a:solidFill>
                <a:latin typeface="Georgia"/>
                <a:ea typeface="DejaVu Sans"/>
              </a:rPr>
              <a:t>α</a:t>
            </a:r>
            <a:r>
              <a:rPr lang="fr-FR" sz="2500" b="0" strike="noStrike" spc="-1" dirty="0" err="1">
                <a:solidFill>
                  <a:srgbClr val="333333"/>
                </a:solidFill>
                <a:latin typeface="Georgia"/>
                <a:ea typeface="DejaVu Sans"/>
              </a:rPr>
              <a:t>κερμ</a:t>
            </a:r>
            <a:r>
              <a:rPr lang="fr-FR" sz="2500" b="0" strike="noStrike" spc="-1" dirty="0">
                <a:solidFill>
                  <a:srgbClr val="333333"/>
                </a:solidFill>
                <a:latin typeface="Georgia"/>
                <a:ea typeface="DejaVu Sans"/>
              </a:rPr>
              <a:t>α</a:t>
            </a:r>
            <a:r>
              <a:rPr lang="fr-FR" sz="2500" b="0" strike="noStrike" spc="-1" dirty="0" err="1">
                <a:solidFill>
                  <a:srgbClr val="333333"/>
                </a:solidFill>
                <a:latin typeface="Georgia"/>
                <a:ea typeface="DejaVu Sans"/>
              </a:rPr>
              <a:t>τισμένη</a:t>
            </a:r>
            <a:r>
              <a:rPr lang="fr-FR" sz="2500" b="0" strike="noStrike" spc="-1" dirty="0">
                <a:solidFill>
                  <a:srgbClr val="333333"/>
                </a:solidFill>
                <a:latin typeface="Georgia"/>
                <a:ea typeface="DejaVu Sans"/>
              </a:rPr>
              <a:t> </a:t>
            </a:r>
            <a:r>
              <a:rPr lang="fr-FR" sz="2500" b="0" strike="noStrike" spc="-1" dirty="0" err="1">
                <a:solidFill>
                  <a:srgbClr val="333333"/>
                </a:solidFill>
                <a:latin typeface="Georgia"/>
                <a:ea typeface="DejaVu Sans"/>
              </a:rPr>
              <a:t>φύση</a:t>
            </a:r>
            <a:r>
              <a:rPr lang="fr-FR" sz="2500" b="0" strike="noStrike" spc="-1" dirty="0">
                <a:solidFill>
                  <a:srgbClr val="333333"/>
                </a:solidFill>
                <a:latin typeface="Georgia"/>
                <a:ea typeface="DejaVu Sans"/>
              </a:rPr>
              <a:t> </a:t>
            </a:r>
            <a:r>
              <a:rPr lang="fr-FR" sz="2500" b="0" strike="noStrike" spc="-1" dirty="0" err="1">
                <a:solidFill>
                  <a:srgbClr val="333333"/>
                </a:solidFill>
                <a:latin typeface="Georgia"/>
                <a:ea typeface="DejaVu Sans"/>
              </a:rPr>
              <a:t>των</a:t>
            </a:r>
            <a:r>
              <a:rPr lang="fr-FR" sz="2500" b="0" strike="noStrike" spc="-1" dirty="0">
                <a:solidFill>
                  <a:srgbClr val="333333"/>
                </a:solidFill>
                <a:latin typeface="Georgia"/>
                <a:ea typeface="DejaVu Sans"/>
              </a:rPr>
              <a:t> </a:t>
            </a:r>
            <a:r>
              <a:rPr lang="fr-FR" sz="2500" b="0" strike="noStrike" spc="-1" dirty="0" err="1">
                <a:solidFill>
                  <a:srgbClr val="333333"/>
                </a:solidFill>
                <a:latin typeface="Georgia"/>
                <a:ea typeface="DejaVu Sans"/>
              </a:rPr>
              <a:t>θεσμών</a:t>
            </a:r>
            <a:r>
              <a:rPr lang="fr-FR" sz="2500" b="0" strike="noStrike" spc="-1" dirty="0">
                <a:solidFill>
                  <a:srgbClr val="333333"/>
                </a:solidFill>
                <a:latin typeface="Georgia"/>
                <a:ea typeface="DejaVu Sans"/>
              </a:rPr>
              <a:t> </a:t>
            </a:r>
            <a:r>
              <a:rPr lang="fr-FR" sz="2500" b="0" strike="noStrike" spc="-1" dirty="0" err="1">
                <a:solidFill>
                  <a:srgbClr val="333333"/>
                </a:solidFill>
                <a:latin typeface="Georgia"/>
                <a:ea typeface="DejaVu Sans"/>
              </a:rPr>
              <a:t>της</a:t>
            </a:r>
            <a:r>
              <a:rPr lang="fr-FR" sz="2500" b="0" strike="noStrike" spc="-1" dirty="0">
                <a:solidFill>
                  <a:srgbClr val="333333"/>
                </a:solidFill>
                <a:latin typeface="Georgia"/>
                <a:ea typeface="DejaVu Sans"/>
              </a:rPr>
              <a:t> ΕΕ.</a:t>
            </a:r>
            <a:endParaRPr lang="fr-FR" sz="2500" b="0" strike="noStrike" spc="-1" dirty="0">
              <a:latin typeface="Arial"/>
            </a:endParaRPr>
          </a:p>
          <a:p>
            <a:pPr marL="432000" indent="-323640">
              <a:lnSpc>
                <a:spcPct val="80000"/>
              </a:lnSpc>
              <a:spcBef>
                <a:spcPts val="624"/>
              </a:spcBef>
              <a:buClr>
                <a:srgbClr val="333333"/>
              </a:buClr>
              <a:buSzPct val="45000"/>
              <a:buFont typeface="Wingdings" charset="2"/>
              <a:buChar char=""/>
            </a:pPr>
            <a:r>
              <a:rPr lang="fr-FR" sz="2500" b="0" strike="noStrike" spc="-1" dirty="0" err="1">
                <a:solidFill>
                  <a:srgbClr val="333333"/>
                </a:solidFill>
                <a:latin typeface="Georgia"/>
                <a:ea typeface="DejaVu Sans"/>
              </a:rPr>
              <a:t>Υ</a:t>
            </a:r>
            <a:r>
              <a:rPr lang="fr-FR" sz="2500" b="0" strike="noStrike" spc="-1" dirty="0">
                <a:solidFill>
                  <a:srgbClr val="333333"/>
                </a:solidFill>
                <a:latin typeface="Georgia"/>
                <a:ea typeface="DejaVu Sans"/>
              </a:rPr>
              <a:t>π</a:t>
            </a:r>
            <a:r>
              <a:rPr lang="fr-FR" sz="2500" b="0" strike="noStrike" spc="-1" dirty="0" err="1">
                <a:solidFill>
                  <a:srgbClr val="333333"/>
                </a:solidFill>
                <a:latin typeface="Georgia"/>
                <a:ea typeface="DejaVu Sans"/>
              </a:rPr>
              <a:t>ερ</a:t>
            </a:r>
            <a:r>
              <a:rPr lang="fr-FR" sz="2500" b="0" strike="noStrike" spc="-1" dirty="0">
                <a:solidFill>
                  <a:srgbClr val="333333"/>
                </a:solidFill>
                <a:latin typeface="Georgia"/>
                <a:ea typeface="DejaVu Sans"/>
              </a:rPr>
              <a:t>β</a:t>
            </a:r>
            <a:r>
              <a:rPr lang="fr-FR" sz="2500" b="0" strike="noStrike" spc="-1" dirty="0" err="1">
                <a:solidFill>
                  <a:srgbClr val="333333"/>
                </a:solidFill>
                <a:latin typeface="Georgia"/>
                <a:ea typeface="DejaVu Sans"/>
              </a:rPr>
              <a:t>ολική</a:t>
            </a:r>
            <a:r>
              <a:rPr lang="fr-FR" sz="2500" b="0" strike="noStrike" spc="-1" dirty="0">
                <a:solidFill>
                  <a:srgbClr val="333333"/>
                </a:solidFill>
                <a:latin typeface="Georgia"/>
                <a:ea typeface="DejaVu Sans"/>
              </a:rPr>
              <a:t> </a:t>
            </a:r>
            <a:r>
              <a:rPr lang="fr-FR" sz="2500" b="0" strike="noStrike" spc="-1" dirty="0" err="1">
                <a:solidFill>
                  <a:srgbClr val="333333"/>
                </a:solidFill>
                <a:latin typeface="Georgia"/>
                <a:ea typeface="DejaVu Sans"/>
              </a:rPr>
              <a:t>εν</a:t>
            </a:r>
            <a:r>
              <a:rPr lang="fr-FR" sz="2500" b="0" strike="noStrike" spc="-1" dirty="0">
                <a:solidFill>
                  <a:srgbClr val="333333"/>
                </a:solidFill>
                <a:latin typeface="Georgia"/>
                <a:ea typeface="DejaVu Sans"/>
              </a:rPr>
              <a:t>α</a:t>
            </a:r>
            <a:r>
              <a:rPr lang="fr-FR" sz="2500" b="0" strike="noStrike" spc="-1" dirty="0" err="1">
                <a:solidFill>
                  <a:srgbClr val="333333"/>
                </a:solidFill>
                <a:latin typeface="Georgia"/>
                <a:ea typeface="DejaVu Sans"/>
              </a:rPr>
              <a:t>σχόληση</a:t>
            </a:r>
            <a:r>
              <a:rPr lang="fr-FR" sz="2500" b="0" strike="noStrike" spc="-1" dirty="0">
                <a:solidFill>
                  <a:srgbClr val="333333"/>
                </a:solidFill>
                <a:latin typeface="Georgia"/>
                <a:ea typeface="DejaVu Sans"/>
              </a:rPr>
              <a:t> </a:t>
            </a:r>
            <a:r>
              <a:rPr lang="fr-FR" sz="2500" b="0" strike="noStrike" spc="-1" dirty="0" err="1">
                <a:solidFill>
                  <a:srgbClr val="333333"/>
                </a:solidFill>
                <a:latin typeface="Georgia"/>
                <a:ea typeface="DejaVu Sans"/>
              </a:rPr>
              <a:t>με</a:t>
            </a:r>
            <a:r>
              <a:rPr lang="fr-FR" sz="2500" b="0" strike="noStrike" spc="-1" dirty="0">
                <a:solidFill>
                  <a:srgbClr val="333333"/>
                </a:solidFill>
                <a:latin typeface="Georgia"/>
                <a:ea typeface="DejaVu Sans"/>
              </a:rPr>
              <a:t> </a:t>
            </a:r>
            <a:r>
              <a:rPr lang="fr-FR" sz="2500" b="0" strike="noStrike" spc="-1" dirty="0" err="1">
                <a:solidFill>
                  <a:srgbClr val="333333"/>
                </a:solidFill>
                <a:latin typeface="Georgia"/>
                <a:ea typeface="DejaVu Sans"/>
              </a:rPr>
              <a:t>τη</a:t>
            </a:r>
            <a:r>
              <a:rPr lang="fr-FR" sz="2500" b="0" strike="noStrike" spc="-1" dirty="0">
                <a:solidFill>
                  <a:srgbClr val="333333"/>
                </a:solidFill>
                <a:latin typeface="Georgia"/>
                <a:ea typeface="DejaVu Sans"/>
              </a:rPr>
              <a:t> π</a:t>
            </a:r>
            <a:r>
              <a:rPr lang="fr-FR" sz="2500" b="0" strike="noStrike" spc="-1" dirty="0" err="1">
                <a:solidFill>
                  <a:srgbClr val="333333"/>
                </a:solidFill>
                <a:latin typeface="Georgia"/>
                <a:ea typeface="DejaVu Sans"/>
              </a:rPr>
              <a:t>εριγρ</a:t>
            </a:r>
            <a:r>
              <a:rPr lang="fr-FR" sz="2500" b="0" strike="noStrike" spc="-1" dirty="0">
                <a:solidFill>
                  <a:srgbClr val="333333"/>
                </a:solidFill>
                <a:latin typeface="Georgia"/>
                <a:ea typeface="DejaVu Sans"/>
              </a:rPr>
              <a:t>α</a:t>
            </a:r>
            <a:r>
              <a:rPr lang="fr-FR" sz="2500" b="0" strike="noStrike" spc="-1" dirty="0" err="1">
                <a:solidFill>
                  <a:srgbClr val="333333"/>
                </a:solidFill>
                <a:latin typeface="Georgia"/>
                <a:ea typeface="DejaVu Sans"/>
              </a:rPr>
              <a:t>φή</a:t>
            </a:r>
            <a:r>
              <a:rPr lang="fr-FR" sz="2500" b="0" strike="noStrike" spc="-1" dirty="0">
                <a:solidFill>
                  <a:srgbClr val="333333"/>
                </a:solidFill>
                <a:latin typeface="Georgia"/>
                <a:ea typeface="DejaVu Sans"/>
              </a:rPr>
              <a:t> </a:t>
            </a:r>
            <a:r>
              <a:rPr lang="fr-FR" sz="2500" b="0" strike="noStrike" spc="-1" dirty="0" err="1">
                <a:solidFill>
                  <a:srgbClr val="333333"/>
                </a:solidFill>
                <a:latin typeface="Georgia"/>
                <a:ea typeface="DejaVu Sans"/>
              </a:rPr>
              <a:t>κ</a:t>
            </a:r>
            <a:r>
              <a:rPr lang="fr-FR" sz="2500" b="0" strike="noStrike" spc="-1" dirty="0">
                <a:solidFill>
                  <a:srgbClr val="333333"/>
                </a:solidFill>
                <a:latin typeface="Georgia"/>
                <a:ea typeface="DejaVu Sans"/>
              </a:rPr>
              <a:t>α</a:t>
            </a:r>
            <a:r>
              <a:rPr lang="fr-FR" sz="2500" b="0" strike="noStrike" spc="-1" dirty="0" err="1">
                <a:solidFill>
                  <a:srgbClr val="333333"/>
                </a:solidFill>
                <a:latin typeface="Georgia"/>
                <a:ea typeface="DejaVu Sans"/>
              </a:rPr>
              <a:t>ι</a:t>
            </a:r>
            <a:r>
              <a:rPr lang="fr-FR" sz="2500" b="0" strike="noStrike" spc="-1" dirty="0">
                <a:solidFill>
                  <a:srgbClr val="333333"/>
                </a:solidFill>
                <a:latin typeface="Georgia"/>
                <a:ea typeface="DejaVu Sans"/>
              </a:rPr>
              <a:t> α</a:t>
            </a:r>
            <a:r>
              <a:rPr lang="fr-FR" sz="2500" b="0" strike="noStrike" spc="-1" dirty="0" err="1">
                <a:solidFill>
                  <a:srgbClr val="333333"/>
                </a:solidFill>
                <a:latin typeface="Georgia"/>
                <a:ea typeface="DejaVu Sans"/>
              </a:rPr>
              <a:t>νάλυση</a:t>
            </a:r>
            <a:r>
              <a:rPr lang="fr-FR" sz="2500" b="0" strike="noStrike" spc="-1" dirty="0">
                <a:solidFill>
                  <a:srgbClr val="333333"/>
                </a:solidFill>
                <a:latin typeface="Georgia"/>
                <a:ea typeface="DejaVu Sans"/>
              </a:rPr>
              <a:t> </a:t>
            </a:r>
            <a:r>
              <a:rPr lang="fr-FR" sz="2500" b="0" strike="noStrike" spc="-1" dirty="0" err="1">
                <a:solidFill>
                  <a:srgbClr val="333333"/>
                </a:solidFill>
                <a:latin typeface="Georgia"/>
                <a:ea typeface="DejaVu Sans"/>
              </a:rPr>
              <a:t>σε</a:t>
            </a:r>
            <a:r>
              <a:rPr lang="fr-FR" sz="2500" b="0" strike="noStrike" spc="-1" dirty="0">
                <a:solidFill>
                  <a:srgbClr val="333333"/>
                </a:solidFill>
                <a:latin typeface="Georgia"/>
                <a:ea typeface="DejaVu Sans"/>
              </a:rPr>
              <a:t> </a:t>
            </a:r>
            <a:r>
              <a:rPr lang="fr-FR" sz="2500" b="0" strike="noStrike" spc="-1" dirty="0" err="1">
                <a:solidFill>
                  <a:srgbClr val="333333"/>
                </a:solidFill>
                <a:latin typeface="Georgia"/>
                <a:ea typeface="DejaVu Sans"/>
              </a:rPr>
              <a:t>θεσμικό</a:t>
            </a:r>
            <a:r>
              <a:rPr lang="fr-FR" sz="2500" b="0" strike="noStrike" spc="-1" dirty="0">
                <a:solidFill>
                  <a:srgbClr val="333333"/>
                </a:solidFill>
                <a:latin typeface="Georgia"/>
                <a:ea typeface="DejaVu Sans"/>
              </a:rPr>
              <a:t> </a:t>
            </a:r>
            <a:r>
              <a:rPr lang="fr-FR" sz="2500" b="0" strike="noStrike" spc="-1" dirty="0" err="1">
                <a:solidFill>
                  <a:srgbClr val="333333"/>
                </a:solidFill>
                <a:latin typeface="Georgia"/>
                <a:ea typeface="DejaVu Sans"/>
              </a:rPr>
              <a:t>ε</a:t>
            </a:r>
            <a:r>
              <a:rPr lang="fr-FR" sz="2500" b="0" strike="noStrike" spc="-1" dirty="0">
                <a:solidFill>
                  <a:srgbClr val="333333"/>
                </a:solidFill>
                <a:latin typeface="Georgia"/>
                <a:ea typeface="DejaVu Sans"/>
              </a:rPr>
              <a:t>π</a:t>
            </a:r>
            <a:r>
              <a:rPr lang="fr-FR" sz="2500" b="0" strike="noStrike" spc="-1" dirty="0" err="1">
                <a:solidFill>
                  <a:srgbClr val="333333"/>
                </a:solidFill>
                <a:latin typeface="Georgia"/>
                <a:ea typeface="DejaVu Sans"/>
              </a:rPr>
              <a:t>ί</a:t>
            </a:r>
            <a:r>
              <a:rPr lang="fr-FR" sz="2500" b="0" strike="noStrike" spc="-1" dirty="0">
                <a:solidFill>
                  <a:srgbClr val="333333"/>
                </a:solidFill>
                <a:latin typeface="Georgia"/>
                <a:ea typeface="DejaVu Sans"/>
              </a:rPr>
              <a:t>π</a:t>
            </a:r>
            <a:r>
              <a:rPr lang="fr-FR" sz="2500" b="0" strike="noStrike" spc="-1" dirty="0" err="1">
                <a:solidFill>
                  <a:srgbClr val="333333"/>
                </a:solidFill>
                <a:latin typeface="Georgia"/>
                <a:ea typeface="DejaVu Sans"/>
              </a:rPr>
              <a:t>εδο</a:t>
            </a:r>
            <a:r>
              <a:rPr lang="fr-FR" sz="2500" b="0" strike="noStrike" spc="-1" dirty="0">
                <a:solidFill>
                  <a:srgbClr val="333333"/>
                </a:solidFill>
                <a:latin typeface="Georgia"/>
                <a:ea typeface="DejaVu Sans"/>
              </a:rPr>
              <a:t> </a:t>
            </a:r>
            <a:r>
              <a:rPr lang="fr-FR" sz="2500" b="0" strike="noStrike" spc="-1" dirty="0" err="1">
                <a:solidFill>
                  <a:srgbClr val="333333"/>
                </a:solidFill>
                <a:latin typeface="Georgia"/>
                <a:ea typeface="DejaVu Sans"/>
              </a:rPr>
              <a:t>με</a:t>
            </a:r>
            <a:r>
              <a:rPr lang="fr-FR" sz="2500" b="0" strike="noStrike" spc="-1" dirty="0">
                <a:solidFill>
                  <a:srgbClr val="333333"/>
                </a:solidFill>
                <a:latin typeface="Georgia"/>
                <a:ea typeface="DejaVu Sans"/>
              </a:rPr>
              <a:t> απ</a:t>
            </a:r>
            <a:r>
              <a:rPr lang="fr-FR" sz="2500" b="0" strike="noStrike" spc="-1" dirty="0" err="1">
                <a:solidFill>
                  <a:srgbClr val="333333"/>
                </a:solidFill>
                <a:latin typeface="Georgia"/>
                <a:ea typeface="DejaVu Sans"/>
              </a:rPr>
              <a:t>οτέλεσμ</a:t>
            </a:r>
            <a:r>
              <a:rPr lang="fr-FR" sz="2500" b="0" strike="noStrike" spc="-1" dirty="0">
                <a:solidFill>
                  <a:srgbClr val="333333"/>
                </a:solidFill>
                <a:latin typeface="Georgia"/>
                <a:ea typeface="DejaVu Sans"/>
              </a:rPr>
              <a:t>α </a:t>
            </a:r>
            <a:r>
              <a:rPr lang="fr-FR" sz="2500" b="0" strike="noStrike" spc="-1" dirty="0" err="1">
                <a:solidFill>
                  <a:srgbClr val="333333"/>
                </a:solidFill>
                <a:latin typeface="Georgia"/>
                <a:ea typeface="DejaVu Sans"/>
              </a:rPr>
              <a:t>οι</a:t>
            </a:r>
            <a:r>
              <a:rPr lang="fr-FR" sz="2500" b="0" strike="noStrike" spc="-1" dirty="0">
                <a:solidFill>
                  <a:srgbClr val="333333"/>
                </a:solidFill>
                <a:latin typeface="Georgia"/>
                <a:ea typeface="DejaVu Sans"/>
              </a:rPr>
              <a:t> </a:t>
            </a:r>
            <a:r>
              <a:rPr lang="fr-FR" sz="2500" b="0" strike="noStrike" spc="-1" dirty="0" err="1">
                <a:solidFill>
                  <a:srgbClr val="333333"/>
                </a:solidFill>
                <a:latin typeface="Georgia"/>
                <a:ea typeface="DejaVu Sans"/>
              </a:rPr>
              <a:t>δι</a:t>
            </a:r>
            <a:r>
              <a:rPr lang="fr-FR" sz="2500" b="0" strike="noStrike" spc="-1" dirty="0">
                <a:solidFill>
                  <a:srgbClr val="333333"/>
                </a:solidFill>
                <a:latin typeface="Georgia"/>
                <a:ea typeface="DejaVu Sans"/>
              </a:rPr>
              <a:t>α</a:t>
            </a:r>
            <a:r>
              <a:rPr lang="fr-FR" sz="2500" b="0" strike="noStrike" spc="-1" dirty="0" err="1">
                <a:solidFill>
                  <a:srgbClr val="333333"/>
                </a:solidFill>
                <a:latin typeface="Georgia"/>
                <a:ea typeface="DejaVu Sans"/>
              </a:rPr>
              <a:t>δικ</a:t>
            </a:r>
            <a:r>
              <a:rPr lang="fr-FR" sz="2500" b="0" strike="noStrike" spc="-1" dirty="0">
                <a:solidFill>
                  <a:srgbClr val="333333"/>
                </a:solidFill>
                <a:latin typeface="Georgia"/>
                <a:ea typeface="DejaVu Sans"/>
              </a:rPr>
              <a:t>α</a:t>
            </a:r>
            <a:r>
              <a:rPr lang="fr-FR" sz="2500" b="0" strike="noStrike" spc="-1" dirty="0" err="1">
                <a:solidFill>
                  <a:srgbClr val="333333"/>
                </a:solidFill>
                <a:latin typeface="Georgia"/>
                <a:ea typeface="DejaVu Sans"/>
              </a:rPr>
              <a:t>στικές</a:t>
            </a:r>
            <a:r>
              <a:rPr lang="fr-FR" sz="2500" b="0" strike="noStrike" spc="-1" dirty="0">
                <a:solidFill>
                  <a:srgbClr val="333333"/>
                </a:solidFill>
                <a:latin typeface="Georgia"/>
                <a:ea typeface="DejaVu Sans"/>
              </a:rPr>
              <a:t> </a:t>
            </a:r>
            <a:r>
              <a:rPr lang="fr-FR" sz="2500" b="0" strike="noStrike" spc="-1" dirty="0" err="1">
                <a:solidFill>
                  <a:srgbClr val="333333"/>
                </a:solidFill>
                <a:latin typeface="Georgia"/>
                <a:ea typeface="DejaVu Sans"/>
              </a:rPr>
              <a:t>διευθετήσεις</a:t>
            </a:r>
            <a:r>
              <a:rPr lang="fr-FR" sz="2500" b="0" strike="noStrike" spc="-1" dirty="0">
                <a:solidFill>
                  <a:srgbClr val="333333"/>
                </a:solidFill>
                <a:latin typeface="Georgia"/>
                <a:ea typeface="DejaVu Sans"/>
              </a:rPr>
              <a:t> </a:t>
            </a:r>
            <a:r>
              <a:rPr lang="fr-FR" sz="2500" b="0" strike="noStrike" spc="-1" dirty="0" err="1">
                <a:solidFill>
                  <a:srgbClr val="333333"/>
                </a:solidFill>
                <a:latin typeface="Georgia"/>
                <a:ea typeface="DejaVu Sans"/>
              </a:rPr>
              <a:t>ν</a:t>
            </a:r>
            <a:r>
              <a:rPr lang="fr-FR" sz="2500" b="0" strike="noStrike" spc="-1" dirty="0">
                <a:solidFill>
                  <a:srgbClr val="333333"/>
                </a:solidFill>
                <a:latin typeface="Georgia"/>
                <a:ea typeface="DejaVu Sans"/>
              </a:rPr>
              <a:t>α απ</a:t>
            </a:r>
            <a:r>
              <a:rPr lang="fr-FR" sz="2500" b="0" strike="noStrike" spc="-1" dirty="0" err="1">
                <a:solidFill>
                  <a:srgbClr val="333333"/>
                </a:solidFill>
                <a:latin typeface="Georgia"/>
                <a:ea typeface="DejaVu Sans"/>
              </a:rPr>
              <a:t>οκτούν</a:t>
            </a:r>
            <a:r>
              <a:rPr lang="fr-FR" sz="2500" b="0" strike="noStrike" spc="-1" dirty="0">
                <a:solidFill>
                  <a:srgbClr val="333333"/>
                </a:solidFill>
                <a:latin typeface="Georgia"/>
                <a:ea typeface="DejaVu Sans"/>
              </a:rPr>
              <a:t> </a:t>
            </a:r>
            <a:r>
              <a:rPr lang="fr-FR" sz="2500" b="0" strike="noStrike" spc="-1" dirty="0" err="1">
                <a:solidFill>
                  <a:srgbClr val="333333"/>
                </a:solidFill>
                <a:latin typeface="Georgia"/>
                <a:ea typeface="DejaVu Sans"/>
              </a:rPr>
              <a:t>μεγ</a:t>
            </a:r>
            <a:r>
              <a:rPr lang="fr-FR" sz="2500" b="0" strike="noStrike" spc="-1" dirty="0">
                <a:solidFill>
                  <a:srgbClr val="333333"/>
                </a:solidFill>
                <a:latin typeface="Georgia"/>
                <a:ea typeface="DejaVu Sans"/>
              </a:rPr>
              <a:t>α</a:t>
            </a:r>
            <a:r>
              <a:rPr lang="fr-FR" sz="2500" b="0" strike="noStrike" spc="-1" dirty="0" err="1">
                <a:solidFill>
                  <a:srgbClr val="333333"/>
                </a:solidFill>
                <a:latin typeface="Georgia"/>
                <a:ea typeface="DejaVu Sans"/>
              </a:rPr>
              <a:t>λύτερη</a:t>
            </a:r>
            <a:r>
              <a:rPr lang="fr-FR" sz="2500" b="0" strike="noStrike" spc="-1" dirty="0">
                <a:solidFill>
                  <a:srgbClr val="333333"/>
                </a:solidFill>
                <a:latin typeface="Georgia"/>
                <a:ea typeface="DejaVu Sans"/>
              </a:rPr>
              <a:t> </a:t>
            </a:r>
            <a:r>
              <a:rPr lang="fr-FR" sz="2500" b="0" strike="noStrike" spc="-1" dirty="0" err="1">
                <a:solidFill>
                  <a:srgbClr val="333333"/>
                </a:solidFill>
                <a:latin typeface="Georgia"/>
                <a:ea typeface="DejaVu Sans"/>
              </a:rPr>
              <a:t>σημ</a:t>
            </a:r>
            <a:r>
              <a:rPr lang="fr-FR" sz="2500" b="0" strike="noStrike" spc="-1" dirty="0">
                <a:solidFill>
                  <a:srgbClr val="333333"/>
                </a:solidFill>
                <a:latin typeface="Georgia"/>
                <a:ea typeface="DejaVu Sans"/>
              </a:rPr>
              <a:t>α</a:t>
            </a:r>
            <a:r>
              <a:rPr lang="fr-FR" sz="2500" b="0" strike="noStrike" spc="-1" dirty="0" err="1">
                <a:solidFill>
                  <a:srgbClr val="333333"/>
                </a:solidFill>
                <a:latin typeface="Georgia"/>
                <a:ea typeface="DejaVu Sans"/>
              </a:rPr>
              <a:t>σί</a:t>
            </a:r>
            <a:r>
              <a:rPr lang="fr-FR" sz="2500" b="0" strike="noStrike" spc="-1" dirty="0">
                <a:solidFill>
                  <a:srgbClr val="333333"/>
                </a:solidFill>
                <a:latin typeface="Georgia"/>
                <a:ea typeface="DejaVu Sans"/>
              </a:rPr>
              <a:t>α απ</a:t>
            </a:r>
            <a:r>
              <a:rPr lang="fr-FR" sz="2500" b="0" strike="noStrike" spc="-1" dirty="0" err="1">
                <a:solidFill>
                  <a:srgbClr val="333333"/>
                </a:solidFill>
                <a:latin typeface="Georgia"/>
                <a:ea typeface="DejaVu Sans"/>
              </a:rPr>
              <a:t>ό</a:t>
            </a:r>
            <a:r>
              <a:rPr lang="fr-FR" sz="2500" b="0" strike="noStrike" spc="-1" dirty="0">
                <a:solidFill>
                  <a:srgbClr val="333333"/>
                </a:solidFill>
                <a:latin typeface="Georgia"/>
                <a:ea typeface="DejaVu Sans"/>
              </a:rPr>
              <a:t> </a:t>
            </a:r>
            <a:r>
              <a:rPr lang="fr-FR" sz="2500" b="0" strike="noStrike" spc="-1" dirty="0" err="1">
                <a:solidFill>
                  <a:srgbClr val="333333"/>
                </a:solidFill>
                <a:latin typeface="Georgia"/>
                <a:ea typeface="DejaVu Sans"/>
              </a:rPr>
              <a:t>τις</a:t>
            </a:r>
            <a:r>
              <a:rPr lang="fr-FR" sz="2500" b="0" strike="noStrike" spc="-1" dirty="0">
                <a:solidFill>
                  <a:srgbClr val="333333"/>
                </a:solidFill>
                <a:latin typeface="Georgia"/>
                <a:ea typeface="DejaVu Sans"/>
              </a:rPr>
              <a:t> </a:t>
            </a:r>
            <a:r>
              <a:rPr lang="fr-FR" sz="2500" b="0" strike="noStrike" spc="-1" dirty="0" err="1">
                <a:solidFill>
                  <a:srgbClr val="333333"/>
                </a:solidFill>
                <a:latin typeface="Georgia"/>
                <a:ea typeface="DejaVu Sans"/>
              </a:rPr>
              <a:t>ουσι</a:t>
            </a:r>
            <a:r>
              <a:rPr lang="fr-FR" sz="2500" b="0" strike="noStrike" spc="-1" dirty="0">
                <a:solidFill>
                  <a:srgbClr val="333333"/>
                </a:solidFill>
                <a:latin typeface="Georgia"/>
                <a:ea typeface="DejaVu Sans"/>
              </a:rPr>
              <a:t>α</a:t>
            </a:r>
            <a:r>
              <a:rPr lang="fr-FR" sz="2500" b="0" strike="noStrike" spc="-1" dirty="0" err="1">
                <a:solidFill>
                  <a:srgbClr val="333333"/>
                </a:solidFill>
                <a:latin typeface="Georgia"/>
                <a:ea typeface="DejaVu Sans"/>
              </a:rPr>
              <a:t>στικές</a:t>
            </a:r>
            <a:r>
              <a:rPr lang="fr-FR" sz="2500" b="0" strike="noStrike" spc="-1" dirty="0">
                <a:solidFill>
                  <a:srgbClr val="333333"/>
                </a:solidFill>
                <a:latin typeface="Georgia"/>
                <a:ea typeface="DejaVu Sans"/>
              </a:rPr>
              <a:t> </a:t>
            </a:r>
            <a:r>
              <a:rPr lang="fr-FR" sz="2500" b="0" strike="noStrike" spc="-1" dirty="0" err="1">
                <a:solidFill>
                  <a:srgbClr val="333333"/>
                </a:solidFill>
                <a:latin typeface="Georgia"/>
                <a:ea typeface="DejaVu Sans"/>
              </a:rPr>
              <a:t>εκροές</a:t>
            </a:r>
            <a:r>
              <a:rPr lang="fr-FR" sz="2500" b="0" strike="noStrike" spc="-1" dirty="0">
                <a:solidFill>
                  <a:srgbClr val="333333"/>
                </a:solidFill>
                <a:latin typeface="Georgia"/>
                <a:ea typeface="DejaVu Sans"/>
              </a:rPr>
              <a:t> π</a:t>
            </a:r>
            <a:r>
              <a:rPr lang="fr-FR" sz="2500" b="0" strike="noStrike" spc="-1" dirty="0" err="1">
                <a:solidFill>
                  <a:srgbClr val="333333"/>
                </a:solidFill>
                <a:latin typeface="Georgia"/>
                <a:ea typeface="DejaVu Sans"/>
              </a:rPr>
              <a:t>ολιτικής</a:t>
            </a:r>
            <a:r>
              <a:rPr lang="fr-FR" sz="2500" b="0" strike="noStrike" spc="-1" dirty="0">
                <a:solidFill>
                  <a:srgbClr val="333333"/>
                </a:solidFill>
                <a:latin typeface="Georgia"/>
                <a:ea typeface="DejaVu Sans"/>
              </a:rPr>
              <a:t>.</a:t>
            </a:r>
            <a:endParaRPr lang="fr-FR" sz="2500" b="0" strike="noStrike" spc="-1" dirty="0">
              <a:latin typeface="Arial"/>
            </a:endParaRPr>
          </a:p>
          <a:p>
            <a:pPr>
              <a:lnSpc>
                <a:spcPct val="80000"/>
              </a:lnSpc>
              <a:spcBef>
                <a:spcPts val="624"/>
              </a:spcBef>
            </a:pPr>
            <a:endParaRPr lang="fr-FR" sz="2500" b="0" strike="noStrike" spc="-1" dirty="0">
              <a:latin typeface="Arial"/>
            </a:endParaRPr>
          </a:p>
          <a:p>
            <a:pPr marL="451260" indent="-342900">
              <a:lnSpc>
                <a:spcPct val="80000"/>
              </a:lnSpc>
              <a:spcBef>
                <a:spcPts val="624"/>
              </a:spcBef>
              <a:buClr>
                <a:srgbClr val="333333"/>
              </a:buClr>
              <a:buSzPct val="45000"/>
              <a:buFont typeface="Wingdings" pitchFamily="2" charset="2"/>
              <a:buChar char="Ø"/>
            </a:pPr>
            <a:r>
              <a:rPr lang="fr-FR" sz="2500" b="1" strike="noStrike" spc="-1" dirty="0" err="1">
                <a:solidFill>
                  <a:srgbClr val="333333"/>
                </a:solidFill>
                <a:latin typeface="Georgia"/>
                <a:ea typeface="DejaVu Sans"/>
              </a:rPr>
              <a:t>Η</a:t>
            </a:r>
            <a:r>
              <a:rPr lang="fr-FR" sz="2500" b="1" strike="noStrike" spc="-1" dirty="0">
                <a:solidFill>
                  <a:srgbClr val="333333"/>
                </a:solidFill>
                <a:latin typeface="Georgia"/>
                <a:ea typeface="DejaVu Sans"/>
              </a:rPr>
              <a:t> π</a:t>
            </a:r>
            <a:r>
              <a:rPr lang="fr-FR" sz="2500" b="1" strike="noStrike" spc="-1" dirty="0" err="1">
                <a:solidFill>
                  <a:srgbClr val="333333"/>
                </a:solidFill>
                <a:latin typeface="Georgia"/>
                <a:ea typeface="DejaVu Sans"/>
              </a:rPr>
              <a:t>ροσέγγιση</a:t>
            </a:r>
            <a:r>
              <a:rPr lang="fr-FR" sz="2500" b="1" strike="noStrike" spc="-1" dirty="0">
                <a:solidFill>
                  <a:srgbClr val="333333"/>
                </a:solidFill>
                <a:latin typeface="Georgia"/>
                <a:ea typeface="DejaVu Sans"/>
              </a:rPr>
              <a:t> </a:t>
            </a:r>
            <a:r>
              <a:rPr lang="fr-FR" sz="2500" b="1" strike="noStrike" spc="-1" dirty="0" err="1">
                <a:solidFill>
                  <a:srgbClr val="333333"/>
                </a:solidFill>
                <a:latin typeface="Georgia"/>
                <a:ea typeface="DejaVu Sans"/>
              </a:rPr>
              <a:t>των</a:t>
            </a:r>
            <a:r>
              <a:rPr lang="fr-FR" sz="2500" b="1" strike="noStrike" spc="-1" dirty="0">
                <a:solidFill>
                  <a:srgbClr val="333333"/>
                </a:solidFill>
                <a:latin typeface="Georgia"/>
                <a:ea typeface="DejaVu Sans"/>
              </a:rPr>
              <a:t> </a:t>
            </a:r>
            <a:r>
              <a:rPr lang="fr-FR" sz="2500" b="1" strike="noStrike" spc="-1" dirty="0" err="1">
                <a:solidFill>
                  <a:srgbClr val="333333"/>
                </a:solidFill>
                <a:latin typeface="Georgia"/>
                <a:ea typeface="DejaVu Sans"/>
              </a:rPr>
              <a:t>Δικτύων</a:t>
            </a:r>
            <a:r>
              <a:rPr lang="fr-FR" sz="2500" b="1" strike="noStrike" spc="-1" dirty="0">
                <a:solidFill>
                  <a:srgbClr val="333333"/>
                </a:solidFill>
                <a:latin typeface="Georgia"/>
                <a:ea typeface="DejaVu Sans"/>
              </a:rPr>
              <a:t> </a:t>
            </a:r>
            <a:r>
              <a:rPr lang="fr-FR" sz="2500" b="1" strike="noStrike" spc="-1" dirty="0" err="1">
                <a:solidFill>
                  <a:srgbClr val="333333"/>
                </a:solidFill>
                <a:latin typeface="Georgia"/>
                <a:ea typeface="DejaVu Sans"/>
              </a:rPr>
              <a:t>μ</a:t>
            </a:r>
            <a:r>
              <a:rPr lang="fr-FR" sz="2500" b="1" strike="noStrike" spc="-1" dirty="0">
                <a:solidFill>
                  <a:srgbClr val="333333"/>
                </a:solidFill>
                <a:latin typeface="Georgia"/>
                <a:ea typeface="DejaVu Sans"/>
              </a:rPr>
              <a:t>π</a:t>
            </a:r>
            <a:r>
              <a:rPr lang="fr-FR" sz="2500" b="1" strike="noStrike" spc="-1" dirty="0" err="1">
                <a:solidFill>
                  <a:srgbClr val="333333"/>
                </a:solidFill>
                <a:latin typeface="Georgia"/>
                <a:ea typeface="DejaVu Sans"/>
              </a:rPr>
              <a:t>ορεί</a:t>
            </a:r>
            <a:r>
              <a:rPr lang="fr-FR" sz="2500" b="1" strike="noStrike" spc="-1" dirty="0">
                <a:solidFill>
                  <a:srgbClr val="333333"/>
                </a:solidFill>
                <a:latin typeface="Georgia"/>
                <a:ea typeface="DejaVu Sans"/>
              </a:rPr>
              <a:t> </a:t>
            </a:r>
            <a:r>
              <a:rPr lang="fr-FR" sz="2500" b="1" strike="noStrike" spc="-1" dirty="0" err="1">
                <a:solidFill>
                  <a:srgbClr val="333333"/>
                </a:solidFill>
                <a:latin typeface="Georgia"/>
                <a:ea typeface="DejaVu Sans"/>
              </a:rPr>
              <a:t>ν</a:t>
            </a:r>
            <a:r>
              <a:rPr lang="fr-FR" sz="2500" b="1" strike="noStrike" spc="-1" dirty="0">
                <a:solidFill>
                  <a:srgbClr val="333333"/>
                </a:solidFill>
                <a:latin typeface="Georgia"/>
                <a:ea typeface="DejaVu Sans"/>
              </a:rPr>
              <a:t>α </a:t>
            </a:r>
            <a:r>
              <a:rPr lang="fr-FR" sz="2500" b="1" strike="noStrike" spc="-1" dirty="0" err="1">
                <a:solidFill>
                  <a:srgbClr val="333333"/>
                </a:solidFill>
                <a:latin typeface="Georgia"/>
                <a:ea typeface="DejaVu Sans"/>
              </a:rPr>
              <a:t>γίνει</a:t>
            </a:r>
            <a:r>
              <a:rPr lang="fr-FR" sz="2500" b="1" strike="noStrike" spc="-1" dirty="0">
                <a:solidFill>
                  <a:srgbClr val="333333"/>
                </a:solidFill>
                <a:latin typeface="Georgia"/>
                <a:ea typeface="DejaVu Sans"/>
              </a:rPr>
              <a:t> </a:t>
            </a:r>
            <a:r>
              <a:rPr lang="fr-FR" sz="2500" b="1" strike="noStrike" spc="-1" dirty="0" err="1">
                <a:solidFill>
                  <a:srgbClr val="333333"/>
                </a:solidFill>
                <a:latin typeface="Georgia"/>
                <a:ea typeface="DejaVu Sans"/>
              </a:rPr>
              <a:t>έν</a:t>
            </a:r>
            <a:r>
              <a:rPr lang="fr-FR" sz="2500" b="1" strike="noStrike" spc="-1" dirty="0">
                <a:solidFill>
                  <a:srgbClr val="333333"/>
                </a:solidFill>
                <a:latin typeface="Georgia"/>
                <a:ea typeface="DejaVu Sans"/>
              </a:rPr>
              <a:t>α </a:t>
            </a:r>
            <a:r>
              <a:rPr lang="fr-FR" sz="2500" b="1" strike="noStrike" spc="-1" dirty="0" err="1">
                <a:solidFill>
                  <a:srgbClr val="333333"/>
                </a:solidFill>
                <a:latin typeface="Georgia"/>
                <a:ea typeface="DejaVu Sans"/>
              </a:rPr>
              <a:t>σημ</a:t>
            </a:r>
            <a:r>
              <a:rPr lang="fr-FR" sz="2500" b="1" strike="noStrike" spc="-1" dirty="0">
                <a:solidFill>
                  <a:srgbClr val="333333"/>
                </a:solidFill>
                <a:latin typeface="Georgia"/>
                <a:ea typeface="DejaVu Sans"/>
              </a:rPr>
              <a:t>α</a:t>
            </a:r>
            <a:r>
              <a:rPr lang="fr-FR" sz="2500" b="1" strike="noStrike" spc="-1" dirty="0" err="1">
                <a:solidFill>
                  <a:srgbClr val="333333"/>
                </a:solidFill>
                <a:latin typeface="Georgia"/>
                <a:ea typeface="DejaVu Sans"/>
              </a:rPr>
              <a:t>ντικό</a:t>
            </a:r>
            <a:r>
              <a:rPr lang="fr-FR" sz="2500" b="1" strike="noStrike" spc="-1" dirty="0">
                <a:solidFill>
                  <a:srgbClr val="333333"/>
                </a:solidFill>
                <a:latin typeface="Georgia"/>
                <a:ea typeface="DejaVu Sans"/>
              </a:rPr>
              <a:t> </a:t>
            </a:r>
            <a:r>
              <a:rPr lang="fr-FR" sz="2500" b="1" u="sng" strike="noStrike" spc="-1" dirty="0" err="1">
                <a:solidFill>
                  <a:srgbClr val="333333"/>
                </a:solidFill>
                <a:latin typeface="Georgia"/>
                <a:ea typeface="DejaVu Sans"/>
              </a:rPr>
              <a:t>εργ</a:t>
            </a:r>
            <a:r>
              <a:rPr lang="fr-FR" sz="2500" b="1" u="sng" strike="noStrike" spc="-1" dirty="0">
                <a:solidFill>
                  <a:srgbClr val="333333"/>
                </a:solidFill>
                <a:latin typeface="Georgia"/>
                <a:ea typeface="DejaVu Sans"/>
              </a:rPr>
              <a:t>α</a:t>
            </a:r>
            <a:r>
              <a:rPr lang="fr-FR" sz="2500" b="1" u="sng" strike="noStrike" spc="-1" dirty="0" err="1">
                <a:solidFill>
                  <a:srgbClr val="333333"/>
                </a:solidFill>
                <a:latin typeface="Georgia"/>
                <a:ea typeface="DejaVu Sans"/>
              </a:rPr>
              <a:t>λείο</a:t>
            </a:r>
            <a:r>
              <a:rPr lang="fr-FR" sz="2500" b="1" u="sng" strike="noStrike" spc="-1" dirty="0">
                <a:solidFill>
                  <a:srgbClr val="333333"/>
                </a:solidFill>
                <a:latin typeface="Georgia"/>
                <a:ea typeface="DejaVu Sans"/>
              </a:rPr>
              <a:t> </a:t>
            </a:r>
            <a:r>
              <a:rPr lang="fr-FR" sz="2500" b="1" u="sng" strike="noStrike" spc="-1" dirty="0" err="1">
                <a:solidFill>
                  <a:srgbClr val="333333"/>
                </a:solidFill>
                <a:latin typeface="Georgia"/>
                <a:ea typeface="DejaVu Sans"/>
              </a:rPr>
              <a:t>κ</a:t>
            </a:r>
            <a:r>
              <a:rPr lang="fr-FR" sz="2500" b="1" u="sng" strike="noStrike" spc="-1" dirty="0">
                <a:solidFill>
                  <a:srgbClr val="333333"/>
                </a:solidFill>
                <a:latin typeface="Georgia"/>
                <a:ea typeface="DejaVu Sans"/>
              </a:rPr>
              <a:t>α</a:t>
            </a:r>
            <a:r>
              <a:rPr lang="fr-FR" sz="2500" b="1" u="sng" strike="noStrike" spc="-1" dirty="0" err="1">
                <a:solidFill>
                  <a:srgbClr val="333333"/>
                </a:solidFill>
                <a:latin typeface="Georgia"/>
                <a:ea typeface="DejaVu Sans"/>
              </a:rPr>
              <a:t>τ</a:t>
            </a:r>
            <a:r>
              <a:rPr lang="fr-FR" sz="2500" b="1" u="sng" strike="noStrike" spc="-1" dirty="0">
                <a:solidFill>
                  <a:srgbClr val="333333"/>
                </a:solidFill>
                <a:latin typeface="Georgia"/>
                <a:ea typeface="DejaVu Sans"/>
              </a:rPr>
              <a:t>α</a:t>
            </a:r>
            <a:r>
              <a:rPr lang="fr-FR" sz="2500" b="1" u="sng" strike="noStrike" spc="-1" dirty="0" err="1">
                <a:solidFill>
                  <a:srgbClr val="333333"/>
                </a:solidFill>
                <a:latin typeface="Georgia"/>
                <a:ea typeface="DejaVu Sans"/>
              </a:rPr>
              <a:t>γρ</a:t>
            </a:r>
            <a:r>
              <a:rPr lang="fr-FR" sz="2500" b="1" u="sng" strike="noStrike" spc="-1" dirty="0">
                <a:solidFill>
                  <a:srgbClr val="333333"/>
                </a:solidFill>
                <a:latin typeface="Georgia"/>
                <a:ea typeface="DejaVu Sans"/>
              </a:rPr>
              <a:t>α</a:t>
            </a:r>
            <a:r>
              <a:rPr lang="fr-FR" sz="2500" b="1" u="sng" strike="noStrike" spc="-1" dirty="0" err="1">
                <a:solidFill>
                  <a:srgbClr val="333333"/>
                </a:solidFill>
                <a:latin typeface="Georgia"/>
                <a:ea typeface="DejaVu Sans"/>
              </a:rPr>
              <a:t>φής</a:t>
            </a:r>
            <a:r>
              <a:rPr lang="fr-FR" sz="2500" b="1" u="sng" strike="noStrike" spc="-1" dirty="0">
                <a:solidFill>
                  <a:srgbClr val="333333"/>
                </a:solidFill>
                <a:latin typeface="Georgia"/>
                <a:ea typeface="DejaVu Sans"/>
              </a:rPr>
              <a:t> </a:t>
            </a:r>
            <a:r>
              <a:rPr lang="fr-FR" sz="2500" b="1" u="sng" strike="noStrike" spc="-1" dirty="0" err="1">
                <a:solidFill>
                  <a:srgbClr val="333333"/>
                </a:solidFill>
                <a:latin typeface="Georgia"/>
                <a:ea typeface="DejaVu Sans"/>
              </a:rPr>
              <a:t>κ</a:t>
            </a:r>
            <a:r>
              <a:rPr lang="fr-FR" sz="2500" b="1" u="sng" strike="noStrike" spc="-1" dirty="0">
                <a:solidFill>
                  <a:srgbClr val="333333"/>
                </a:solidFill>
                <a:latin typeface="Georgia"/>
                <a:ea typeface="DejaVu Sans"/>
              </a:rPr>
              <a:t>α</a:t>
            </a:r>
            <a:r>
              <a:rPr lang="fr-FR" sz="2500" b="1" u="sng" strike="noStrike" spc="-1" dirty="0" err="1">
                <a:solidFill>
                  <a:srgbClr val="333333"/>
                </a:solidFill>
                <a:latin typeface="Georgia"/>
                <a:ea typeface="DejaVu Sans"/>
              </a:rPr>
              <a:t>ι</a:t>
            </a:r>
            <a:r>
              <a:rPr lang="fr-FR" sz="2500" b="1" u="sng" strike="noStrike" spc="-1" dirty="0">
                <a:solidFill>
                  <a:srgbClr val="333333"/>
                </a:solidFill>
                <a:latin typeface="Georgia"/>
                <a:ea typeface="DejaVu Sans"/>
              </a:rPr>
              <a:t> </a:t>
            </a:r>
            <a:r>
              <a:rPr lang="fr-FR" sz="2500" b="1" u="sng" strike="noStrike" spc="-1" dirty="0" err="1">
                <a:solidFill>
                  <a:srgbClr val="333333"/>
                </a:solidFill>
                <a:latin typeface="Georgia"/>
                <a:ea typeface="DejaVu Sans"/>
              </a:rPr>
              <a:t>μέτρησης</a:t>
            </a:r>
            <a:r>
              <a:rPr lang="fr-FR" sz="2500" b="1" u="sng" strike="noStrike" spc="-1" dirty="0">
                <a:solidFill>
                  <a:srgbClr val="333333"/>
                </a:solidFill>
                <a:latin typeface="Georgia"/>
                <a:ea typeface="DejaVu Sans"/>
              </a:rPr>
              <a:t> </a:t>
            </a:r>
            <a:r>
              <a:rPr lang="fr-FR" sz="2500" b="1" u="sng" strike="noStrike" spc="-1" dirty="0" err="1">
                <a:solidFill>
                  <a:srgbClr val="333333"/>
                </a:solidFill>
                <a:latin typeface="Georgia"/>
                <a:ea typeface="DejaVu Sans"/>
              </a:rPr>
              <a:t>της</a:t>
            </a:r>
            <a:r>
              <a:rPr lang="fr-FR" sz="2500" b="1" u="sng" strike="noStrike" spc="-1" dirty="0">
                <a:solidFill>
                  <a:srgbClr val="333333"/>
                </a:solidFill>
                <a:latin typeface="Georgia"/>
                <a:ea typeface="DejaVu Sans"/>
              </a:rPr>
              <a:t> </a:t>
            </a:r>
            <a:r>
              <a:rPr lang="fr-FR" sz="2500" b="1" u="sng" strike="noStrike" spc="-1" dirty="0" err="1">
                <a:solidFill>
                  <a:srgbClr val="333333"/>
                </a:solidFill>
                <a:latin typeface="Georgia"/>
                <a:ea typeface="DejaVu Sans"/>
              </a:rPr>
              <a:t>ε</a:t>
            </a:r>
            <a:r>
              <a:rPr lang="fr-FR" sz="2500" b="1" u="sng" strike="noStrike" spc="-1" dirty="0">
                <a:solidFill>
                  <a:srgbClr val="333333"/>
                </a:solidFill>
                <a:latin typeface="Georgia"/>
                <a:ea typeface="DejaVu Sans"/>
              </a:rPr>
              <a:t>π</a:t>
            </a:r>
            <a:r>
              <a:rPr lang="fr-FR" sz="2500" b="1" u="sng" strike="noStrike" spc="-1" dirty="0" err="1">
                <a:solidFill>
                  <a:srgbClr val="333333"/>
                </a:solidFill>
                <a:latin typeface="Georgia"/>
                <a:ea typeface="DejaVu Sans"/>
              </a:rPr>
              <a:t>ιρροής</a:t>
            </a:r>
            <a:r>
              <a:rPr lang="fr-FR" sz="2500" b="1" u="sng" strike="noStrike" spc="-1" dirty="0">
                <a:solidFill>
                  <a:srgbClr val="333333"/>
                </a:solidFill>
                <a:latin typeface="Georgia"/>
                <a:ea typeface="DejaVu Sans"/>
              </a:rPr>
              <a:t> </a:t>
            </a:r>
            <a:r>
              <a:rPr lang="fr-FR" sz="2500" b="1" u="sng" strike="noStrike" spc="-1" dirty="0" err="1">
                <a:solidFill>
                  <a:srgbClr val="333333"/>
                </a:solidFill>
                <a:latin typeface="Georgia"/>
                <a:ea typeface="DejaVu Sans"/>
              </a:rPr>
              <a:t>στον</a:t>
            </a:r>
            <a:r>
              <a:rPr lang="fr-FR" sz="2500" b="1" u="sng" strike="noStrike" spc="-1" dirty="0">
                <a:solidFill>
                  <a:srgbClr val="333333"/>
                </a:solidFill>
                <a:latin typeface="Georgia"/>
                <a:ea typeface="DejaVu Sans"/>
              </a:rPr>
              <a:t> </a:t>
            </a:r>
            <a:r>
              <a:rPr lang="fr-FR" sz="2500" b="1" u="sng" strike="noStrike" spc="-1" dirty="0" err="1">
                <a:solidFill>
                  <a:srgbClr val="333333"/>
                </a:solidFill>
                <a:latin typeface="Georgia"/>
                <a:ea typeface="DejaVu Sans"/>
              </a:rPr>
              <a:t>σχεδι</a:t>
            </a:r>
            <a:r>
              <a:rPr lang="fr-FR" sz="2500" b="1" u="sng" strike="noStrike" spc="-1" dirty="0">
                <a:solidFill>
                  <a:srgbClr val="333333"/>
                </a:solidFill>
                <a:latin typeface="Georgia"/>
                <a:ea typeface="DejaVu Sans"/>
              </a:rPr>
              <a:t>α</a:t>
            </a:r>
            <a:r>
              <a:rPr lang="fr-FR" sz="2500" b="1" u="sng" strike="noStrike" spc="-1" dirty="0" err="1">
                <a:solidFill>
                  <a:srgbClr val="333333"/>
                </a:solidFill>
                <a:latin typeface="Georgia"/>
                <a:ea typeface="DejaVu Sans"/>
              </a:rPr>
              <a:t>σμό</a:t>
            </a:r>
            <a:r>
              <a:rPr lang="fr-FR" sz="2500" b="1" u="sng" strike="noStrike" spc="-1" dirty="0">
                <a:solidFill>
                  <a:srgbClr val="333333"/>
                </a:solidFill>
                <a:latin typeface="Georgia"/>
                <a:ea typeface="DejaVu Sans"/>
              </a:rPr>
              <a:t> </a:t>
            </a:r>
            <a:r>
              <a:rPr lang="fr-FR" sz="2500" b="1" u="sng" strike="noStrike" spc="-1" dirty="0" err="1">
                <a:solidFill>
                  <a:srgbClr val="333333"/>
                </a:solidFill>
                <a:latin typeface="Georgia"/>
                <a:ea typeface="DejaVu Sans"/>
              </a:rPr>
              <a:t>της</a:t>
            </a:r>
            <a:r>
              <a:rPr lang="fr-FR" sz="2500" b="1" u="sng" strike="noStrike" spc="-1" dirty="0">
                <a:solidFill>
                  <a:srgbClr val="333333"/>
                </a:solidFill>
                <a:latin typeface="Georgia"/>
                <a:ea typeface="DejaVu Sans"/>
              </a:rPr>
              <a:t> </a:t>
            </a:r>
            <a:r>
              <a:rPr lang="fr-FR" sz="2500" b="1" u="sng" strike="noStrike" spc="-1" dirty="0" err="1">
                <a:solidFill>
                  <a:srgbClr val="333333"/>
                </a:solidFill>
                <a:latin typeface="Georgia"/>
                <a:ea typeface="DejaVu Sans"/>
              </a:rPr>
              <a:t>δημόσι</a:t>
            </a:r>
            <a:r>
              <a:rPr lang="fr-FR" sz="2500" b="1" u="sng" strike="noStrike" spc="-1" dirty="0">
                <a:solidFill>
                  <a:srgbClr val="333333"/>
                </a:solidFill>
                <a:latin typeface="Georgia"/>
                <a:ea typeface="DejaVu Sans"/>
              </a:rPr>
              <a:t>α</a:t>
            </a:r>
            <a:r>
              <a:rPr lang="fr-FR" sz="2500" b="1" u="sng" strike="noStrike" spc="-1" dirty="0" err="1">
                <a:solidFill>
                  <a:srgbClr val="333333"/>
                </a:solidFill>
                <a:latin typeface="Georgia"/>
                <a:ea typeface="DejaVu Sans"/>
              </a:rPr>
              <a:t>ς</a:t>
            </a:r>
            <a:r>
              <a:rPr lang="fr-FR" sz="2500" b="1" u="sng" strike="noStrike" spc="-1" dirty="0">
                <a:solidFill>
                  <a:srgbClr val="333333"/>
                </a:solidFill>
                <a:latin typeface="Georgia"/>
                <a:ea typeface="DejaVu Sans"/>
              </a:rPr>
              <a:t> π</a:t>
            </a:r>
            <a:r>
              <a:rPr lang="fr-FR" sz="2500" b="1" u="sng" strike="noStrike" spc="-1" dirty="0" err="1">
                <a:solidFill>
                  <a:srgbClr val="333333"/>
                </a:solidFill>
                <a:latin typeface="Georgia"/>
                <a:ea typeface="DejaVu Sans"/>
              </a:rPr>
              <a:t>ολιτικής</a:t>
            </a:r>
            <a:r>
              <a:rPr lang="fr-FR" sz="2500" b="1" strike="noStrike" spc="-1" dirty="0">
                <a:solidFill>
                  <a:srgbClr val="333333"/>
                </a:solidFill>
                <a:latin typeface="Georgia"/>
                <a:ea typeface="DejaVu Sans"/>
              </a:rPr>
              <a:t>. </a:t>
            </a:r>
            <a:endParaRPr lang="fr-FR" sz="25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p:nvPr/>
        </p:nvSpPr>
        <p:spPr>
          <a:xfrm>
            <a:off x="1068480" y="659520"/>
            <a:ext cx="10057680" cy="9471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fontScale="92500" lnSpcReduction="20000"/>
          </a:bodyPr>
          <a:lstStyle/>
          <a:p>
            <a:pPr>
              <a:lnSpc>
                <a:spcPct val="100000"/>
              </a:lnSpc>
            </a:pPr>
            <a:r>
              <a:rPr lang="fr-FR" sz="3600" b="0" strike="noStrike" spc="-1">
                <a:solidFill>
                  <a:srgbClr val="434342"/>
                </a:solidFill>
                <a:latin typeface="Georgia"/>
                <a:ea typeface="DejaVu Sans"/>
              </a:rPr>
              <a:t>Συγκριτικά χαρακτηριστικά των δύο μορφών διακυβέρνησης</a:t>
            </a:r>
            <a:endParaRPr lang="fr-FR" sz="3600" b="0" strike="noStrike" spc="-1">
              <a:latin typeface="Arial"/>
            </a:endParaRPr>
          </a:p>
        </p:txBody>
      </p:sp>
      <p:sp>
        <p:nvSpPr>
          <p:cNvPr id="62" name="CustomShape 2"/>
          <p:cNvSpPr/>
          <p:nvPr/>
        </p:nvSpPr>
        <p:spPr>
          <a:xfrm>
            <a:off x="507960" y="1813680"/>
            <a:ext cx="5388120" cy="628920"/>
          </a:xfrm>
          <a:prstGeom prst="rect">
            <a:avLst/>
          </a:prstGeom>
          <a:solidFill>
            <a:srgbClr val="FFC000"/>
          </a:solidFill>
          <a:ln w="12600">
            <a:solidFill>
              <a:srgbClr val="F96A1B"/>
            </a:solidFill>
            <a:round/>
          </a:ln>
        </p:spPr>
        <p:style>
          <a:lnRef idx="0">
            <a:scrgbClr r="0" g="0" b="0"/>
          </a:lnRef>
          <a:fillRef idx="0">
            <a:scrgbClr r="0" g="0" b="0"/>
          </a:fillRef>
          <a:effectRef idx="0">
            <a:scrgbClr r="0" g="0" b="0"/>
          </a:effectRef>
          <a:fontRef idx="minor"/>
        </p:style>
        <p:txBody>
          <a:bodyPr lIns="90000" tIns="45000" rIns="90000" bIns="45000" anchor="ctr"/>
          <a:lstStyle/>
          <a:p>
            <a:pPr marL="45720">
              <a:lnSpc>
                <a:spcPct val="100000"/>
              </a:lnSpc>
              <a:spcBef>
                <a:spcPts val="300"/>
              </a:spcBef>
            </a:pPr>
            <a:r>
              <a:rPr lang="fr-FR" sz="1900" b="1" strike="noStrike" spc="-1">
                <a:solidFill>
                  <a:srgbClr val="6A162E"/>
                </a:solidFill>
                <a:latin typeface="Georgia"/>
                <a:ea typeface="DejaVu Sans"/>
              </a:rPr>
              <a:t>Τυπική Διακυβέρνηση</a:t>
            </a:r>
            <a:endParaRPr lang="fr-FR" sz="1900" b="0" strike="noStrike" spc="-1">
              <a:latin typeface="Arial"/>
            </a:endParaRPr>
          </a:p>
        </p:txBody>
      </p:sp>
      <p:sp>
        <p:nvSpPr>
          <p:cNvPr id="63" name="CustomShape 3"/>
          <p:cNvSpPr/>
          <p:nvPr/>
        </p:nvSpPr>
        <p:spPr>
          <a:xfrm>
            <a:off x="507960" y="2708640"/>
            <a:ext cx="5388120" cy="3885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marL="365760" indent="-255240">
              <a:lnSpc>
                <a:spcPct val="100000"/>
              </a:lnSpc>
              <a:spcBef>
                <a:spcPts val="300"/>
              </a:spcBef>
              <a:buClr>
                <a:srgbClr val="08A1D9"/>
              </a:buClr>
              <a:buFont typeface="Arial"/>
              <a:buChar char="•"/>
            </a:pPr>
            <a:r>
              <a:rPr lang="fr-FR" sz="2000" b="0" strike="noStrike" spc="-1">
                <a:solidFill>
                  <a:srgbClr val="000000"/>
                </a:solidFill>
                <a:latin typeface="Georgia"/>
                <a:ea typeface="DejaVu Sans"/>
              </a:rPr>
              <a:t> Υψηλά τυποποιημένες/θεσμοθετημένες ρουτίνες λήψης αποφάσεων</a:t>
            </a:r>
            <a:endParaRPr lang="fr-FR" sz="2000" b="0" strike="noStrike" spc="-1">
              <a:latin typeface="Arial"/>
            </a:endParaRPr>
          </a:p>
          <a:p>
            <a:pPr>
              <a:lnSpc>
                <a:spcPct val="100000"/>
              </a:lnSpc>
              <a:spcBef>
                <a:spcPts val="300"/>
              </a:spcBef>
            </a:pPr>
            <a:endParaRPr lang="fr-FR" sz="2000" b="0" strike="noStrike" spc="-1">
              <a:latin typeface="Arial"/>
            </a:endParaRPr>
          </a:p>
          <a:p>
            <a:pPr marL="365760" indent="-255240">
              <a:lnSpc>
                <a:spcPct val="100000"/>
              </a:lnSpc>
              <a:spcBef>
                <a:spcPts val="300"/>
              </a:spcBef>
              <a:buClr>
                <a:srgbClr val="08A1D9"/>
              </a:buClr>
              <a:buFont typeface="Arial"/>
              <a:buChar char="•"/>
            </a:pPr>
            <a:r>
              <a:rPr lang="fr-FR" sz="2000" b="0" strike="noStrike" spc="-1">
                <a:solidFill>
                  <a:srgbClr val="000000"/>
                </a:solidFill>
                <a:latin typeface="Georgia"/>
                <a:ea typeface="DejaVu Sans"/>
              </a:rPr>
              <a:t> επίσημη διαπραγμάτευση, υιοθέτηση της ατζέντας</a:t>
            </a:r>
            <a:endParaRPr lang="fr-FR" sz="2000" b="0" strike="noStrike" spc="-1">
              <a:latin typeface="Arial"/>
            </a:endParaRPr>
          </a:p>
          <a:p>
            <a:pPr>
              <a:lnSpc>
                <a:spcPct val="100000"/>
              </a:lnSpc>
              <a:spcBef>
                <a:spcPts val="300"/>
              </a:spcBef>
            </a:pPr>
            <a:endParaRPr lang="fr-FR" sz="2000" b="0" strike="noStrike" spc="-1">
              <a:latin typeface="Arial"/>
            </a:endParaRPr>
          </a:p>
          <a:p>
            <a:pPr marL="365760" indent="-255240">
              <a:lnSpc>
                <a:spcPct val="100000"/>
              </a:lnSpc>
              <a:spcBef>
                <a:spcPts val="300"/>
              </a:spcBef>
              <a:buClr>
                <a:srgbClr val="08A1D9"/>
              </a:buClr>
              <a:buFont typeface="Arial"/>
              <a:buChar char="•"/>
            </a:pPr>
            <a:r>
              <a:rPr lang="fr-FR" sz="2000" b="0" strike="noStrike" spc="-1">
                <a:solidFill>
                  <a:srgbClr val="000000"/>
                </a:solidFill>
                <a:latin typeface="Georgia"/>
                <a:ea typeface="DejaVu Sans"/>
              </a:rPr>
              <a:t> εφαρμογή της ατζέντας, επισήμως θεσμοθετημένη συμμετοχή της ΚτΠ στον τρόπο  εφαρμογής (με την επιτροπολογία στην Επιτροπή), επιβολή (enforcement)</a:t>
            </a:r>
            <a:endParaRPr lang="fr-FR" sz="2000" b="0" strike="noStrike" spc="-1">
              <a:latin typeface="Arial"/>
            </a:endParaRPr>
          </a:p>
        </p:txBody>
      </p:sp>
      <p:sp>
        <p:nvSpPr>
          <p:cNvPr id="64" name="CustomShape 4"/>
          <p:cNvSpPr/>
          <p:nvPr/>
        </p:nvSpPr>
        <p:spPr>
          <a:xfrm>
            <a:off x="6294960" y="1828800"/>
            <a:ext cx="5388480" cy="583920"/>
          </a:xfrm>
          <a:prstGeom prst="rect">
            <a:avLst/>
          </a:prstGeom>
          <a:solidFill>
            <a:srgbClr val="FFC000"/>
          </a:solidFill>
          <a:ln w="12600">
            <a:solidFill>
              <a:srgbClr val="F96A1B"/>
            </a:solidFill>
            <a:round/>
          </a:ln>
        </p:spPr>
        <p:style>
          <a:lnRef idx="0">
            <a:scrgbClr r="0" g="0" b="0"/>
          </a:lnRef>
          <a:fillRef idx="0">
            <a:scrgbClr r="0" g="0" b="0"/>
          </a:fillRef>
          <a:effectRef idx="0">
            <a:scrgbClr r="0" g="0" b="0"/>
          </a:effectRef>
          <a:fontRef idx="minor"/>
        </p:style>
        <p:txBody>
          <a:bodyPr lIns="90000" tIns="45000" rIns="90000" bIns="45000" anchor="ctr"/>
          <a:lstStyle/>
          <a:p>
            <a:pPr marL="45720">
              <a:lnSpc>
                <a:spcPct val="100000"/>
              </a:lnSpc>
              <a:spcBef>
                <a:spcPts val="300"/>
              </a:spcBef>
            </a:pPr>
            <a:r>
              <a:rPr lang="fr-FR" sz="1900" b="1" strike="noStrike" spc="-1">
                <a:solidFill>
                  <a:srgbClr val="6A162E"/>
                </a:solidFill>
                <a:latin typeface="Georgia"/>
                <a:ea typeface="DejaVu Sans"/>
              </a:rPr>
              <a:t>Ατυπη διακυβέρνηση (</a:t>
            </a:r>
            <a:r>
              <a:rPr lang="fr-FR" sz="1600" b="1" strike="noStrike" spc="-1">
                <a:solidFill>
                  <a:srgbClr val="454545"/>
                </a:solidFill>
                <a:latin typeface="Georgia"/>
                <a:ea typeface="DejaVu Sans"/>
              </a:rPr>
              <a:t>εξω-θεσμικοί δρώντες</a:t>
            </a:r>
            <a:r>
              <a:rPr lang="fr-FR" sz="1800" b="1" strike="noStrike" spc="-1">
                <a:solidFill>
                  <a:srgbClr val="000000"/>
                </a:solidFill>
                <a:latin typeface="Georgia"/>
                <a:ea typeface="DejaVu Sans"/>
              </a:rPr>
              <a:t>)</a:t>
            </a:r>
            <a:r>
              <a:rPr lang="fr-FR" sz="1600" b="1" strike="noStrike" spc="-1">
                <a:solidFill>
                  <a:srgbClr val="454545"/>
                </a:solidFill>
                <a:latin typeface="Georgia"/>
                <a:ea typeface="DejaVu Sans"/>
              </a:rPr>
              <a:t> </a:t>
            </a:r>
            <a:endParaRPr lang="fr-FR" sz="1600" b="0" strike="noStrike" spc="-1">
              <a:latin typeface="Arial"/>
            </a:endParaRPr>
          </a:p>
        </p:txBody>
      </p:sp>
      <p:sp>
        <p:nvSpPr>
          <p:cNvPr id="65" name="CustomShape 5"/>
          <p:cNvSpPr/>
          <p:nvPr/>
        </p:nvSpPr>
        <p:spPr>
          <a:xfrm>
            <a:off x="6291000" y="2708640"/>
            <a:ext cx="5388480" cy="3885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marL="365760" indent="-255240">
              <a:lnSpc>
                <a:spcPct val="100000"/>
              </a:lnSpc>
              <a:spcBef>
                <a:spcPts val="300"/>
              </a:spcBef>
              <a:buClr>
                <a:srgbClr val="08A1D9"/>
              </a:buClr>
              <a:buFont typeface="Arial"/>
              <a:buChar char="•"/>
            </a:pPr>
            <a:r>
              <a:rPr lang="fr-FR" sz="2000" b="0" strike="noStrike" spc="-1">
                <a:solidFill>
                  <a:srgbClr val="000000"/>
                </a:solidFill>
                <a:latin typeface="Georgia"/>
                <a:ea typeface="DejaVu Sans"/>
              </a:rPr>
              <a:t> Τεχνογνωσία, ανάγκη για </a:t>
            </a:r>
            <a:r>
              <a:rPr lang="fr-FR" sz="2000" b="0" u="sng" strike="noStrike" spc="-1">
                <a:solidFill>
                  <a:srgbClr val="000000"/>
                </a:solidFill>
                <a:uFillTx/>
                <a:latin typeface="Georgia"/>
                <a:ea typeface="DejaVu Sans"/>
              </a:rPr>
              <a:t>συνεχή διαπραγμάτευση</a:t>
            </a:r>
            <a:r>
              <a:rPr lang="fr-FR" sz="2000" b="0" strike="noStrike" spc="-1">
                <a:solidFill>
                  <a:srgbClr val="000000"/>
                </a:solidFill>
                <a:latin typeface="Georgia"/>
                <a:ea typeface="DejaVu Sans"/>
              </a:rPr>
              <a:t> των πολιτικών και των αποτελεσμάτων τους</a:t>
            </a:r>
            <a:endParaRPr lang="fr-FR" sz="2000" b="0" strike="noStrike" spc="-1">
              <a:latin typeface="Arial"/>
            </a:endParaRPr>
          </a:p>
          <a:p>
            <a:pPr marL="365760" indent="-255240">
              <a:lnSpc>
                <a:spcPct val="100000"/>
              </a:lnSpc>
              <a:spcBef>
                <a:spcPts val="300"/>
              </a:spcBef>
              <a:buClr>
                <a:srgbClr val="08A1D9"/>
              </a:buClr>
              <a:buFont typeface="Arial"/>
              <a:buChar char="•"/>
            </a:pPr>
            <a:r>
              <a:rPr lang="fr-FR" sz="2000" b="0" strike="noStrike" spc="-1">
                <a:solidFill>
                  <a:srgbClr val="000000"/>
                </a:solidFill>
                <a:latin typeface="Georgia"/>
                <a:ea typeface="DejaVu Sans"/>
              </a:rPr>
              <a:t> εμπλοκή </a:t>
            </a:r>
            <a:r>
              <a:rPr lang="fr-FR" sz="2000" b="0" u="sng" strike="noStrike" spc="-1">
                <a:solidFill>
                  <a:srgbClr val="000000"/>
                </a:solidFill>
                <a:uFillTx/>
                <a:latin typeface="Georgia"/>
                <a:ea typeface="DejaVu Sans"/>
              </a:rPr>
              <a:t>πριν την έναρξη της νομοθετικής διαδικασίας και τη λήψη απόφασης</a:t>
            </a:r>
            <a:r>
              <a:rPr lang="fr-FR" sz="2000" b="0" strike="noStrike" spc="-1">
                <a:solidFill>
                  <a:srgbClr val="000000"/>
                </a:solidFill>
                <a:latin typeface="Georgia"/>
                <a:ea typeface="DejaVu Sans"/>
              </a:rPr>
              <a:t>, (ρύθμιση/ορισμός της ατζέντας), package deals (υπάρχουν και άτυπες ομάδες εμπειρογνωμόνων, ΜΚΟ κτλ…)</a:t>
            </a:r>
            <a:endParaRPr lang="fr-FR" sz="2000" b="0" strike="noStrike" spc="-1">
              <a:latin typeface="Arial"/>
            </a:endParaRPr>
          </a:p>
          <a:p>
            <a:pPr marL="365760" indent="-255240">
              <a:lnSpc>
                <a:spcPct val="100000"/>
              </a:lnSpc>
              <a:spcBef>
                <a:spcPts val="300"/>
              </a:spcBef>
              <a:buClr>
                <a:srgbClr val="08A1D9"/>
              </a:buClr>
              <a:buFont typeface="Arial"/>
              <a:buChar char="•"/>
            </a:pPr>
            <a:r>
              <a:rPr lang="fr-FR" sz="2000" b="0" strike="noStrike" spc="-1">
                <a:solidFill>
                  <a:srgbClr val="000000"/>
                </a:solidFill>
                <a:latin typeface="Georgia"/>
                <a:ea typeface="DejaVu Sans"/>
              </a:rPr>
              <a:t> εμπλοκή </a:t>
            </a:r>
            <a:r>
              <a:rPr lang="fr-FR" sz="2000" b="0" u="sng" strike="noStrike" spc="-1">
                <a:solidFill>
                  <a:srgbClr val="000000"/>
                </a:solidFill>
                <a:uFillTx/>
                <a:latin typeface="Georgia"/>
                <a:ea typeface="DejaVu Sans"/>
              </a:rPr>
              <a:t>πριν την εφαρμογή </a:t>
            </a:r>
            <a:r>
              <a:rPr lang="fr-FR" sz="2000" b="0" strike="noStrike" spc="-1">
                <a:solidFill>
                  <a:srgbClr val="000000"/>
                </a:solidFill>
                <a:latin typeface="Georgia"/>
                <a:ea typeface="DejaVu Sans"/>
              </a:rPr>
              <a:t>[απειλή αντιποίνων, εθελοντική αποδοχή, συμμόρφωση (compliance)] </a:t>
            </a:r>
            <a:endParaRPr lang="fr-FR" sz="2000" b="0" strike="noStrike" spc="-1">
              <a:latin typeface="Arial"/>
            </a:endParaRPr>
          </a:p>
        </p:txBody>
      </p:sp>
      <p:sp>
        <p:nvSpPr>
          <p:cNvPr id="66" name="CustomShape 6"/>
          <p:cNvSpPr/>
          <p:nvPr/>
        </p:nvSpPr>
        <p:spPr>
          <a:xfrm>
            <a:off x="10899720" y="2160"/>
            <a:ext cx="1015200" cy="3650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ADA478EF-CD96-48EC-8431-6AF437F508EE}" type="slidenum">
              <a:rPr lang="fr-FR" sz="1800" b="0" strike="noStrike" spc="-1">
                <a:solidFill>
                  <a:srgbClr val="FFFFFF"/>
                </a:solidFill>
                <a:latin typeface="Georgia"/>
                <a:ea typeface="DejaVu Sans"/>
              </a:rPr>
              <a:t>7</a:t>
            </a:fld>
            <a:endParaRPr lang="fr-FR" sz="18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CustomShape 1"/>
          <p:cNvSpPr/>
          <p:nvPr/>
        </p:nvSpPr>
        <p:spPr>
          <a:xfrm>
            <a:off x="609480" y="367560"/>
            <a:ext cx="10972080" cy="1165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fontScale="92500" lnSpcReduction="10000"/>
          </a:bodyPr>
          <a:lstStyle/>
          <a:p>
            <a:pPr>
              <a:lnSpc>
                <a:spcPct val="100000"/>
              </a:lnSpc>
            </a:pPr>
            <a:r>
              <a:rPr lang="fr-FR" sz="4000" b="0" strike="noStrike" spc="-1">
                <a:solidFill>
                  <a:srgbClr val="434342"/>
                </a:solidFill>
                <a:latin typeface="Georgia"/>
                <a:ea typeface="DejaVu Sans"/>
              </a:rPr>
              <a:t>Ειδικότερα, τα άτυπα δίκτυα πολιτικής (policy networks)</a:t>
            </a:r>
            <a:endParaRPr lang="fr-FR" sz="4000" b="0" strike="noStrike" spc="-1">
              <a:latin typeface="Arial"/>
            </a:endParaRPr>
          </a:p>
        </p:txBody>
      </p:sp>
      <p:sp>
        <p:nvSpPr>
          <p:cNvPr id="74" name="CustomShape 2"/>
          <p:cNvSpPr/>
          <p:nvPr/>
        </p:nvSpPr>
        <p:spPr>
          <a:xfrm>
            <a:off x="609480" y="1533240"/>
            <a:ext cx="10972080" cy="50403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85000" lnSpcReduction="20000"/>
          </a:bodyPr>
          <a:lstStyle/>
          <a:p>
            <a:pPr marL="365760" indent="-255240">
              <a:lnSpc>
                <a:spcPct val="100000"/>
              </a:lnSpc>
              <a:spcBef>
                <a:spcPts val="300"/>
              </a:spcBef>
              <a:buClr>
                <a:srgbClr val="08A1D9"/>
              </a:buClr>
              <a:buFont typeface="Wingdings" charset="2"/>
              <a:buChar char=""/>
            </a:pPr>
            <a:r>
              <a:rPr lang="fr-FR" sz="2800" b="1" strike="noStrike" spc="-1">
                <a:solidFill>
                  <a:srgbClr val="000000"/>
                </a:solidFill>
                <a:latin typeface="Georgia"/>
                <a:ea typeface="DejaVu Sans"/>
              </a:rPr>
              <a:t>Η άτυπη (εν γένει μη θεσμοθετημένη) δράση λαμβάνει χώρα εκτός των τυπικών διαδικασιών λήψης αποφάσεων και των εκλογικών και αντιπροσωπευτικών διευθετήσεων.</a:t>
            </a:r>
            <a:endParaRPr lang="fr-FR" sz="2800" b="0" strike="noStrike" spc="-1">
              <a:latin typeface="Arial"/>
            </a:endParaRPr>
          </a:p>
          <a:p>
            <a:pPr>
              <a:lnSpc>
                <a:spcPct val="100000"/>
              </a:lnSpc>
              <a:spcBef>
                <a:spcPts val="300"/>
              </a:spcBef>
            </a:pPr>
            <a:endParaRPr lang="fr-FR" sz="2800" b="0" strike="noStrike" spc="-1">
              <a:latin typeface="Arial"/>
            </a:endParaRPr>
          </a:p>
          <a:p>
            <a:pPr marL="365760" indent="-255240">
              <a:lnSpc>
                <a:spcPct val="100000"/>
              </a:lnSpc>
              <a:spcBef>
                <a:spcPts val="300"/>
              </a:spcBef>
              <a:buClr>
                <a:srgbClr val="08A1D9"/>
              </a:buClr>
              <a:buFont typeface="Wingdings" charset="2"/>
              <a:buChar char=""/>
            </a:pPr>
            <a:r>
              <a:rPr lang="fr-FR" sz="2800" b="1" u="sng" strike="noStrike" spc="-1">
                <a:solidFill>
                  <a:srgbClr val="000000"/>
                </a:solidFill>
                <a:uFillTx/>
                <a:latin typeface="Georgia"/>
                <a:ea typeface="DejaVu Sans"/>
              </a:rPr>
              <a:t>Ανάπτυξη των δικτύων πολιτικής</a:t>
            </a:r>
            <a:r>
              <a:rPr lang="fr-FR" sz="2800" b="0" strike="noStrike" spc="-1">
                <a:solidFill>
                  <a:srgbClr val="000000"/>
                </a:solidFill>
                <a:latin typeface="Georgia"/>
                <a:ea typeface="DejaVu Sans"/>
              </a:rPr>
              <a:t> στα τέλη 80 και τη δεκαετία 90.</a:t>
            </a:r>
            <a:endParaRPr lang="fr-FR" sz="2800" b="0" strike="noStrike" spc="-1">
              <a:latin typeface="Arial"/>
            </a:endParaRPr>
          </a:p>
          <a:p>
            <a:pPr>
              <a:lnSpc>
                <a:spcPct val="100000"/>
              </a:lnSpc>
              <a:spcBef>
                <a:spcPts val="300"/>
              </a:spcBef>
            </a:pPr>
            <a:endParaRPr lang="fr-FR" sz="2800" b="0" strike="noStrike" spc="-1">
              <a:latin typeface="Arial"/>
            </a:endParaRPr>
          </a:p>
          <a:p>
            <a:pPr marL="365760" indent="-255240">
              <a:lnSpc>
                <a:spcPct val="100000"/>
              </a:lnSpc>
              <a:spcBef>
                <a:spcPts val="300"/>
              </a:spcBef>
              <a:buClr>
                <a:srgbClr val="08A1D9"/>
              </a:buClr>
              <a:buFont typeface="Wingdings" charset="2"/>
              <a:buChar char=""/>
            </a:pPr>
            <a:r>
              <a:rPr lang="fr-FR" sz="2800" b="1" strike="noStrike" spc="-1">
                <a:solidFill>
                  <a:srgbClr val="000000"/>
                </a:solidFill>
                <a:latin typeface="Georgia"/>
                <a:ea typeface="DejaVu Sans"/>
              </a:rPr>
              <a:t>Από το 2000 και μετά </a:t>
            </a:r>
            <a:r>
              <a:rPr lang="fr-FR" sz="2800" b="0" strike="noStrike" spc="-1">
                <a:solidFill>
                  <a:srgbClr val="000000"/>
                </a:solidFill>
                <a:latin typeface="Georgia"/>
                <a:ea typeface="DejaVu Sans"/>
              </a:rPr>
              <a:t>η Επιτροπή προσπαθεί να δομήσει την </a:t>
            </a:r>
            <a:r>
              <a:rPr lang="fr-FR" sz="2800" b="1" strike="noStrike" spc="-1">
                <a:solidFill>
                  <a:srgbClr val="000000"/>
                </a:solidFill>
                <a:latin typeface="Georgia"/>
                <a:ea typeface="DejaVu Sans"/>
              </a:rPr>
              <a:t>πρόσβαση των εξω-θεσμικών δρώντων </a:t>
            </a:r>
            <a:r>
              <a:rPr lang="fr-FR" sz="2800" b="0" strike="noStrike" spc="-1">
                <a:solidFill>
                  <a:srgbClr val="000000"/>
                </a:solidFill>
                <a:latin typeface="Georgia"/>
                <a:ea typeface="DejaVu Sans"/>
              </a:rPr>
              <a:t>στα κέντρα αποφάσεων στις Βρυξέλλες για </a:t>
            </a:r>
            <a:r>
              <a:rPr lang="fr-FR" sz="2800" b="0" u="sng" strike="noStrike" spc="-1">
                <a:solidFill>
                  <a:srgbClr val="000000"/>
                </a:solidFill>
                <a:uFillTx/>
                <a:latin typeface="Georgia"/>
                <a:ea typeface="DejaVu Sans"/>
              </a:rPr>
              <a:t>τρεις λόγους</a:t>
            </a:r>
            <a:r>
              <a:rPr lang="fr-FR" sz="2800" b="0" strike="noStrike" spc="-1">
                <a:solidFill>
                  <a:srgbClr val="000000"/>
                </a:solidFill>
                <a:latin typeface="Georgia"/>
                <a:ea typeface="DejaVu Sans"/>
              </a:rPr>
              <a:t>: 1) η ανάπτυξη των πολιτικών και η πολιτικοποίηση των </a:t>
            </a:r>
            <a:r>
              <a:rPr lang="fr-FR" sz="2800" b="0" u="sng" strike="noStrike" spc="-1">
                <a:solidFill>
                  <a:srgbClr val="000000"/>
                </a:solidFill>
                <a:uFillTx/>
                <a:latin typeface="Georgia"/>
                <a:ea typeface="DejaVu Sans"/>
              </a:rPr>
              <a:t>ευρωπαϊκών κοινών γνωμών </a:t>
            </a:r>
            <a:r>
              <a:rPr lang="fr-FR" sz="2800" b="0" strike="noStrike" spc="-1">
                <a:solidFill>
                  <a:srgbClr val="000000"/>
                </a:solidFill>
                <a:latin typeface="Georgia"/>
                <a:ea typeface="DejaVu Sans"/>
              </a:rPr>
              <a:t>έκαναν αναγκαία τη διαβούλευση με τους εξωθεσμικούς φορείς για τον ορισμό μιας ειδικής ατζέντας πολιτικής ανά τομέα 2) δεδομένου του δημοκρατικού ελλείμματος, η ανάπτυξη των δικτύων πολιτικής αποτέλεσε μια </a:t>
            </a:r>
            <a:r>
              <a:rPr lang="fr-FR" sz="2800" b="0" u="sng" strike="noStrike" spc="-1">
                <a:solidFill>
                  <a:srgbClr val="000000"/>
                </a:solidFill>
                <a:uFillTx/>
                <a:latin typeface="Georgia"/>
                <a:ea typeface="DejaVu Sans"/>
              </a:rPr>
              <a:t>νέα πηγή νομιμοποίησης </a:t>
            </a:r>
            <a:r>
              <a:rPr lang="fr-FR" sz="2800" b="0" strike="noStrike" spc="-1">
                <a:solidFill>
                  <a:srgbClr val="000000"/>
                </a:solidFill>
                <a:latin typeface="Georgia"/>
                <a:ea typeface="DejaVu Sans"/>
              </a:rPr>
              <a:t>για την ΕΕ 3) Η in house τεχνογνωσία της Επιτροπής είναι περιορισμένη και η </a:t>
            </a:r>
            <a:r>
              <a:rPr lang="fr-FR" sz="2800" b="0" u="sng" strike="noStrike" spc="-1">
                <a:solidFill>
                  <a:srgbClr val="000000"/>
                </a:solidFill>
                <a:uFillTx/>
                <a:latin typeface="Georgia"/>
                <a:ea typeface="DejaVu Sans"/>
              </a:rPr>
              <a:t>πληροφορία που μπορεί να πάρει από τους ιδιωτικούς δρώντες της </a:t>
            </a:r>
            <a:r>
              <a:rPr lang="fr-FR" sz="2800" b="0" strike="noStrike" spc="-1">
                <a:solidFill>
                  <a:srgbClr val="000000"/>
                </a:solidFill>
                <a:latin typeface="Georgia"/>
                <a:ea typeface="DejaVu Sans"/>
              </a:rPr>
              <a:t>δίνει ένα πλεονέκτημα σε σχέση με τους εθνικούς γραφειοκράτες. </a:t>
            </a:r>
            <a:endParaRPr lang="fr-FR" sz="2800" b="0" strike="noStrike" spc="-1">
              <a:latin typeface="Arial"/>
            </a:endParaRPr>
          </a:p>
          <a:p>
            <a:pPr>
              <a:lnSpc>
                <a:spcPct val="100000"/>
              </a:lnSpc>
              <a:spcBef>
                <a:spcPts val="300"/>
              </a:spcBef>
            </a:pPr>
            <a:endParaRPr lang="fr-FR" sz="2800" b="0" strike="noStrike" spc="-1">
              <a:latin typeface="Arial"/>
            </a:endParaRPr>
          </a:p>
        </p:txBody>
      </p:sp>
      <p:sp>
        <p:nvSpPr>
          <p:cNvPr id="75" name="CustomShape 3"/>
          <p:cNvSpPr/>
          <p:nvPr/>
        </p:nvSpPr>
        <p:spPr>
          <a:xfrm>
            <a:off x="10899720" y="2160"/>
            <a:ext cx="1015200" cy="3650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1CE1A874-A0CD-46C9-ACFA-B457A332E9C1}" type="slidenum">
              <a:rPr lang="fr-FR" sz="1800" b="0" strike="noStrike" spc="-1">
                <a:solidFill>
                  <a:srgbClr val="FFFFFF"/>
                </a:solidFill>
                <a:latin typeface="Georgia"/>
                <a:ea typeface="DejaVu Sans"/>
              </a:rPr>
              <a:t>8</a:t>
            </a:fld>
            <a:endParaRPr lang="fr-FR" sz="18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CustomShape 1"/>
          <p:cNvSpPr/>
          <p:nvPr/>
        </p:nvSpPr>
        <p:spPr>
          <a:xfrm>
            <a:off x="609480" y="367560"/>
            <a:ext cx="10972080" cy="1137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fontScale="85000" lnSpcReduction="10000"/>
          </a:bodyPr>
          <a:lstStyle/>
          <a:p>
            <a:pPr>
              <a:lnSpc>
                <a:spcPct val="100000"/>
              </a:lnSpc>
            </a:pPr>
            <a:r>
              <a:rPr lang="fr-FR" sz="2800" b="0" strike="noStrike" spc="-1">
                <a:solidFill>
                  <a:srgbClr val="434342"/>
                </a:solidFill>
                <a:latin typeface="Georgia"/>
                <a:ea typeface="DejaVu Sans"/>
              </a:rPr>
              <a:t>Διατάξεις για τις δημοκρατικές αρχές στη Συνθήκη της Λισαβόνας που αφορούν την πρόσβαση των πολιτών και ενώσεων στα θεσμικά όργανα της ΕΕ</a:t>
            </a:r>
            <a:br/>
            <a:endParaRPr lang="fr-FR" sz="2800" b="0" strike="noStrike" spc="-1">
              <a:latin typeface="Arial"/>
            </a:endParaRPr>
          </a:p>
        </p:txBody>
      </p:sp>
      <p:sp>
        <p:nvSpPr>
          <p:cNvPr id="77" name="CustomShape 2"/>
          <p:cNvSpPr/>
          <p:nvPr/>
        </p:nvSpPr>
        <p:spPr>
          <a:xfrm>
            <a:off x="609480" y="1505160"/>
            <a:ext cx="10972080" cy="50684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70000" lnSpcReduction="20000"/>
          </a:bodyPr>
          <a:lstStyle/>
          <a:p>
            <a:pPr marL="365760" indent="-255240">
              <a:lnSpc>
                <a:spcPct val="100000"/>
              </a:lnSpc>
              <a:spcBef>
                <a:spcPts val="300"/>
              </a:spcBef>
              <a:buClr>
                <a:srgbClr val="08A1D9"/>
              </a:buClr>
              <a:buFont typeface="Wingdings" charset="2"/>
              <a:buChar char=""/>
            </a:pPr>
            <a:r>
              <a:rPr lang="fr-FR" sz="2800" b="0" strike="noStrike" spc="-1">
                <a:solidFill>
                  <a:srgbClr val="000000"/>
                </a:solidFill>
                <a:latin typeface="Georgia"/>
                <a:ea typeface="DejaVu Sans"/>
              </a:rPr>
              <a:t> In all its activities, the Union shall observe the principle of the </a:t>
            </a:r>
            <a:r>
              <a:rPr lang="fr-FR" sz="2800" b="1" strike="noStrike" spc="-1">
                <a:solidFill>
                  <a:srgbClr val="000000"/>
                </a:solidFill>
                <a:latin typeface="Georgia"/>
                <a:ea typeface="DejaVu Sans"/>
              </a:rPr>
              <a:t>equality of its citizens</a:t>
            </a:r>
            <a:r>
              <a:rPr lang="fr-FR" sz="2800" b="0" strike="noStrike" spc="-1">
                <a:solidFill>
                  <a:srgbClr val="000000"/>
                </a:solidFill>
                <a:latin typeface="Georgia"/>
                <a:ea typeface="DejaVu Sans"/>
              </a:rPr>
              <a:t>, who shall receive equal attention from its institutions, bodies, offices and agencies. Every national of a Member State shall be a citizen of the Union. </a:t>
            </a:r>
            <a:r>
              <a:rPr lang="fr-FR" sz="2800" b="1" strike="noStrike" spc="-1">
                <a:solidFill>
                  <a:srgbClr val="000000"/>
                </a:solidFill>
                <a:latin typeface="Georgia"/>
                <a:ea typeface="DejaVu Sans"/>
              </a:rPr>
              <a:t>Citizenship of the Union </a:t>
            </a:r>
            <a:r>
              <a:rPr lang="fr-FR" sz="2800" b="0" strike="noStrike" spc="-1">
                <a:solidFill>
                  <a:srgbClr val="000000"/>
                </a:solidFill>
                <a:latin typeface="Georgia"/>
                <a:ea typeface="DejaVu Sans"/>
              </a:rPr>
              <a:t>shall be additional to national citizenship and shall not replace it </a:t>
            </a:r>
            <a:r>
              <a:rPr lang="fr-FR" sz="2800" b="0" u="sng" strike="noStrike" spc="-1">
                <a:solidFill>
                  <a:srgbClr val="000000"/>
                </a:solidFill>
                <a:uFillTx/>
                <a:latin typeface="Georgia"/>
                <a:ea typeface="DejaVu Sans"/>
              </a:rPr>
              <a:t>(αρ. 9).</a:t>
            </a:r>
            <a:endParaRPr lang="fr-FR" sz="2800" b="0" strike="noStrike" spc="-1">
              <a:latin typeface="Arial"/>
            </a:endParaRPr>
          </a:p>
          <a:p>
            <a:pPr marL="365760" indent="-255240">
              <a:lnSpc>
                <a:spcPct val="100000"/>
              </a:lnSpc>
              <a:spcBef>
                <a:spcPts val="300"/>
              </a:spcBef>
              <a:buClr>
                <a:srgbClr val="08A1D9"/>
              </a:buClr>
              <a:buFont typeface="Wingdings" charset="2"/>
              <a:buChar char=""/>
            </a:pPr>
            <a:r>
              <a:rPr lang="fr-FR" sz="2800" b="0" strike="noStrike" spc="-1">
                <a:solidFill>
                  <a:srgbClr val="000000"/>
                </a:solidFill>
                <a:latin typeface="Georgia"/>
                <a:ea typeface="DejaVu Sans"/>
              </a:rPr>
              <a:t> Every citizen shall have the </a:t>
            </a:r>
            <a:r>
              <a:rPr lang="fr-FR" sz="2800" b="1" strike="noStrike" spc="-1">
                <a:solidFill>
                  <a:srgbClr val="000000"/>
                </a:solidFill>
                <a:latin typeface="Georgia"/>
                <a:ea typeface="DejaVu Sans"/>
              </a:rPr>
              <a:t>right to participate </a:t>
            </a:r>
            <a:r>
              <a:rPr lang="fr-FR" sz="2800" b="0" strike="noStrike" spc="-1">
                <a:solidFill>
                  <a:srgbClr val="000000"/>
                </a:solidFill>
                <a:latin typeface="Georgia"/>
                <a:ea typeface="DejaVu Sans"/>
              </a:rPr>
              <a:t>in the democratic life of the Union. Decisions shall be taken as </a:t>
            </a:r>
            <a:r>
              <a:rPr lang="fr-FR" sz="2800" b="1" strike="noStrike" spc="-1">
                <a:solidFill>
                  <a:srgbClr val="000000"/>
                </a:solidFill>
                <a:latin typeface="Georgia"/>
                <a:ea typeface="DejaVu Sans"/>
              </a:rPr>
              <a:t>openly and as closely as possible to the citizen </a:t>
            </a:r>
            <a:r>
              <a:rPr lang="fr-FR" sz="2800" b="0" strike="noStrike" spc="-1">
                <a:solidFill>
                  <a:srgbClr val="000000"/>
                </a:solidFill>
                <a:latin typeface="Georgia"/>
                <a:ea typeface="DejaVu Sans"/>
              </a:rPr>
              <a:t>(</a:t>
            </a:r>
            <a:r>
              <a:rPr lang="fr-FR" sz="2800" b="0" u="sng" strike="noStrike" spc="-1">
                <a:solidFill>
                  <a:srgbClr val="000000"/>
                </a:solidFill>
                <a:uFillTx/>
                <a:latin typeface="Georgia"/>
                <a:ea typeface="DejaVu Sans"/>
              </a:rPr>
              <a:t>αρ. 10{3).</a:t>
            </a:r>
            <a:endParaRPr lang="fr-FR" sz="2800" b="0" strike="noStrike" spc="-1">
              <a:latin typeface="Arial"/>
            </a:endParaRPr>
          </a:p>
          <a:p>
            <a:pPr>
              <a:lnSpc>
                <a:spcPct val="100000"/>
              </a:lnSpc>
              <a:spcBef>
                <a:spcPts val="300"/>
              </a:spcBef>
            </a:pPr>
            <a:endParaRPr lang="fr-FR" sz="2800" b="0" strike="noStrike" spc="-1">
              <a:latin typeface="Arial"/>
            </a:endParaRPr>
          </a:p>
          <a:p>
            <a:pPr marL="109800">
              <a:lnSpc>
                <a:spcPct val="100000"/>
              </a:lnSpc>
              <a:spcBef>
                <a:spcPts val="300"/>
              </a:spcBef>
            </a:pPr>
            <a:r>
              <a:rPr lang="fr-FR" sz="2800" b="0" strike="noStrike" spc="-1">
                <a:solidFill>
                  <a:srgbClr val="000000"/>
                </a:solidFill>
                <a:latin typeface="Georgia"/>
                <a:ea typeface="DejaVu Sans"/>
              </a:rPr>
              <a:t>1. The institutions shall, by appropriate means, give </a:t>
            </a:r>
            <a:r>
              <a:rPr lang="fr-FR" sz="2800" b="1" strike="noStrike" spc="-1">
                <a:solidFill>
                  <a:srgbClr val="000000"/>
                </a:solidFill>
                <a:latin typeface="Georgia"/>
                <a:ea typeface="DejaVu Sans"/>
              </a:rPr>
              <a:t>citizens and representative associations </a:t>
            </a:r>
            <a:r>
              <a:rPr lang="fr-FR" sz="2800" b="0" strike="noStrike" spc="-1">
                <a:solidFill>
                  <a:srgbClr val="000000"/>
                </a:solidFill>
                <a:latin typeface="Georgia"/>
                <a:ea typeface="DejaVu Sans"/>
              </a:rPr>
              <a:t>the opportunity to </a:t>
            </a:r>
            <a:r>
              <a:rPr lang="fr-FR" sz="2800" b="1" strike="noStrike" spc="-1">
                <a:solidFill>
                  <a:srgbClr val="000000"/>
                </a:solidFill>
                <a:latin typeface="Georgia"/>
                <a:ea typeface="DejaVu Sans"/>
              </a:rPr>
              <a:t>make known and publicly exchange their views </a:t>
            </a:r>
            <a:r>
              <a:rPr lang="fr-FR" sz="2800" b="0" strike="noStrike" spc="-1">
                <a:solidFill>
                  <a:srgbClr val="000000"/>
                </a:solidFill>
                <a:latin typeface="Georgia"/>
                <a:ea typeface="DejaVu Sans"/>
              </a:rPr>
              <a:t>in all areas of Union action.</a:t>
            </a:r>
            <a:br/>
            <a:r>
              <a:rPr lang="fr-FR" sz="2800" b="0" strike="noStrike" spc="-1">
                <a:solidFill>
                  <a:srgbClr val="000000"/>
                </a:solidFill>
                <a:latin typeface="Georgia"/>
                <a:ea typeface="DejaVu Sans"/>
              </a:rPr>
              <a:t> </a:t>
            </a:r>
            <a:br/>
            <a:r>
              <a:rPr lang="fr-FR" sz="2800" b="0" strike="noStrike" spc="-1">
                <a:solidFill>
                  <a:srgbClr val="000000"/>
                </a:solidFill>
                <a:latin typeface="Georgia"/>
                <a:ea typeface="DejaVu Sans"/>
              </a:rPr>
              <a:t>2. The institutions shall maintain an </a:t>
            </a:r>
            <a:r>
              <a:rPr lang="fr-FR" sz="2800" b="1" strike="noStrike" spc="-1">
                <a:solidFill>
                  <a:srgbClr val="000000"/>
                </a:solidFill>
                <a:latin typeface="Georgia"/>
                <a:ea typeface="DejaVu Sans"/>
              </a:rPr>
              <a:t>open, transparent and regular dialogue with representative associations and civil society.</a:t>
            </a:r>
            <a:br/>
            <a:br/>
            <a:r>
              <a:rPr lang="fr-FR" sz="2800" b="0" strike="noStrike" spc="-1">
                <a:solidFill>
                  <a:srgbClr val="000000"/>
                </a:solidFill>
                <a:latin typeface="Georgia"/>
                <a:ea typeface="DejaVu Sans"/>
              </a:rPr>
              <a:t>3. The European Commission shall carry out </a:t>
            </a:r>
            <a:r>
              <a:rPr lang="fr-FR" sz="2800" b="1" strike="noStrike" spc="-1">
                <a:solidFill>
                  <a:srgbClr val="000000"/>
                </a:solidFill>
                <a:latin typeface="Georgia"/>
                <a:ea typeface="DejaVu Sans"/>
              </a:rPr>
              <a:t>broad consultations with parties </a:t>
            </a:r>
            <a:r>
              <a:rPr lang="fr-FR" sz="2800" b="0" strike="noStrike" spc="-1">
                <a:solidFill>
                  <a:srgbClr val="000000"/>
                </a:solidFill>
                <a:latin typeface="Georgia"/>
                <a:ea typeface="DejaVu Sans"/>
              </a:rPr>
              <a:t>concerned in order to ensure that the Union's actions are coherent and transparent (αρ. 11{1,2,3).</a:t>
            </a:r>
            <a:endParaRPr lang="fr-FR" sz="2800" b="0" strike="noStrike" spc="-1">
              <a:latin typeface="Arial"/>
            </a:endParaRPr>
          </a:p>
        </p:txBody>
      </p:sp>
      <p:sp>
        <p:nvSpPr>
          <p:cNvPr id="78" name="CustomShape 3"/>
          <p:cNvSpPr/>
          <p:nvPr/>
        </p:nvSpPr>
        <p:spPr>
          <a:xfrm>
            <a:off x="10899720" y="2160"/>
            <a:ext cx="1015200" cy="3650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589824ED-5956-4EEE-86E8-5D39490B78CF}" type="slidenum">
              <a:rPr lang="fr-FR" sz="1800" b="0" strike="noStrike" spc="-1">
                <a:solidFill>
                  <a:srgbClr val="FFFFFF"/>
                </a:solidFill>
                <a:latin typeface="Georgia"/>
                <a:ea typeface="DejaVu Sans"/>
              </a:rPr>
              <a:t>9</a:t>
            </a:fld>
            <a:endParaRPr lang="fr-FR" sz="18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Parcel">
  <a:themeElements>
    <a:clrScheme name="Custom 4">
      <a:dk1>
        <a:srgbClr val="000000"/>
      </a:dk1>
      <a:lt1>
        <a:srgbClr val="FFFFFF"/>
      </a:lt1>
      <a:dk2>
        <a:srgbClr val="373545"/>
      </a:dk2>
      <a:lt2>
        <a:srgbClr val="DCD8DC"/>
      </a:lt2>
      <a:accent1>
        <a:srgbClr val="AD84C6"/>
      </a:accent1>
      <a:accent2>
        <a:srgbClr val="8784C7"/>
      </a:accent2>
      <a:accent3>
        <a:srgbClr val="431253"/>
      </a:accent3>
      <a:accent4>
        <a:srgbClr val="6997AF"/>
      </a:accent4>
      <a:accent5>
        <a:srgbClr val="84ACB6"/>
      </a:accent5>
      <a:accent6>
        <a:srgbClr val="6F8183"/>
      </a:accent6>
      <a:hlink>
        <a:srgbClr val="69A020"/>
      </a:hlink>
      <a:folHlink>
        <a:srgbClr val="8C8C8C"/>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A425FB89-E954-4A2A-81DC-D90804A94DB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{1CA95263-66FD-FE42-993F-C45965D8786F}tf10001120</Template>
  <TotalTime>28240</TotalTime>
  <Words>4640</Words>
  <Application>Microsoft Macintosh PowerPoint</Application>
  <PresentationFormat>Widescreen</PresentationFormat>
  <Paragraphs>253</Paragraphs>
  <Slides>31</Slides>
  <Notes>1</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31</vt:i4>
      </vt:variant>
    </vt:vector>
  </HeadingPairs>
  <TitlesOfParts>
    <vt:vector size="43" baseType="lpstr">
      <vt:lpstr>American Typewriter</vt:lpstr>
      <vt:lpstr>Arial</vt:lpstr>
      <vt:lpstr>Calibri</vt:lpstr>
      <vt:lpstr>Georgia</vt:lpstr>
      <vt:lpstr>Gill Sans MT</vt:lpstr>
      <vt:lpstr>Guardian Egyptian Web</vt:lpstr>
      <vt:lpstr>Noto Sans Bold</vt:lpstr>
      <vt:lpstr>Phosphate Inline</vt:lpstr>
      <vt:lpstr>Times New Roman</vt:lpstr>
      <vt:lpstr>Trebuchet MS</vt:lpstr>
      <vt:lpstr>Wingdings</vt:lpstr>
      <vt:lpstr>Parcel</vt:lpstr>
      <vt:lpstr>  Συμφεροντα και δικτυα πολιτικής στην ΕΕ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Revolving doors (RD): Η δομική συνδεσιμότητα μεταξύ δημόσιων ρυθμιστών και ιδιωτικών οικονομικών ομάδων</vt:lpstr>
      <vt:lpstr>Τα φαινόμενα που περιγράφουν τις τάσεις σύγκλισης μεταξύ δημόσιου και ιδιωτικού χώρου</vt:lpstr>
      <vt:lpstr>Oι εταιρείες-νομοθέτες</vt:lpstr>
      <vt:lpstr>Πως αλλάζει η σχέση κράτους-κοινωνίας. Ιδιωτικά δικαστήρια</vt:lpstr>
      <vt:lpstr>ΙΔΙΩΤΙΚΑ ΔΙΚΑΣΤΗΡΙΑ ΚΑΙ ΔΗΜΟΣΙΟΣ ΧΑΡΑΚΤΗΡΑΣ</vt:lpstr>
      <vt:lpstr>οικονομικα Συμφεροντα, δημοκρατια και ο θεσμος της αγορας</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Ευρωπαϊκή Διακυβέρνηση</dc:title>
  <dc:subject/>
  <dc:creator>Filippa Chatzistavrou</dc:creator>
  <dc:description/>
  <cp:lastModifiedBy>Filippa Chatzistavrou</cp:lastModifiedBy>
  <cp:revision>223</cp:revision>
  <dcterms:created xsi:type="dcterms:W3CDTF">2014-09-19T09:02:27Z</dcterms:created>
  <dcterms:modified xsi:type="dcterms:W3CDTF">2024-11-20T10:21:41Z</dcterms:modified>
  <dc:language>fr-FR</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3</vt:i4>
  </property>
  <property fmtid="{D5CDD505-2E9C-101B-9397-08002B2CF9AE}" pid="8" name="PresentationFormat">
    <vt:lpwstr>Widescreen</vt:lpwstr>
  </property>
  <property fmtid="{D5CDD505-2E9C-101B-9397-08002B2CF9AE}" pid="9" name="ScaleCrop">
    <vt:bool>false</vt:bool>
  </property>
  <property fmtid="{D5CDD505-2E9C-101B-9397-08002B2CF9AE}" pid="10" name="ShareDoc">
    <vt:bool>false</vt:bool>
  </property>
  <property fmtid="{D5CDD505-2E9C-101B-9397-08002B2CF9AE}" pid="11" name="Slides">
    <vt:i4>28</vt:i4>
  </property>
</Properties>
</file>