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5" r:id="rId1"/>
  </p:sldMasterIdLst>
  <p:notesMasterIdLst>
    <p:notesMasterId r:id="rId40"/>
  </p:notesMasterIdLst>
  <p:sldIdLst>
    <p:sldId id="288" r:id="rId2"/>
    <p:sldId id="29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2" r:id="rId20"/>
    <p:sldId id="273" r:id="rId21"/>
    <p:sldId id="274" r:id="rId22"/>
    <p:sldId id="275" r:id="rId23"/>
    <p:sldId id="276" r:id="rId24"/>
    <p:sldId id="277" r:id="rId25"/>
    <p:sldId id="278" r:id="rId26"/>
    <p:sldId id="279" r:id="rId27"/>
    <p:sldId id="280" r:id="rId28"/>
    <p:sldId id="281" r:id="rId29"/>
    <p:sldId id="301" r:id="rId30"/>
    <p:sldId id="302" r:id="rId31"/>
    <p:sldId id="303" r:id="rId32"/>
    <p:sldId id="304" r:id="rId33"/>
    <p:sldId id="305" r:id="rId34"/>
    <p:sldId id="306" r:id="rId35"/>
    <p:sldId id="307" r:id="rId36"/>
    <p:sldId id="308" r:id="rId37"/>
    <p:sldId id="310" r:id="rId38"/>
    <p:sldId id="300" r:id="rId39"/>
  </p:sldIdLst>
  <p:sldSz cx="12204700" cy="6858000"/>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A3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18"/>
    <p:restoredTop sz="94665"/>
  </p:normalViewPr>
  <p:slideViewPr>
    <p:cSldViewPr snapToGrid="0">
      <p:cViewPr varScale="1">
        <p:scale>
          <a:sx n="56" d="100"/>
          <a:sy n="56" d="100"/>
        </p:scale>
        <p:origin x="184" y="1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A2E730B-0EA4-1546-8628-CE5597D96DD6}" type="datetimeFigureOut">
              <a:rPr lang="en-GR" smtClean="0"/>
              <a:t>2/12/24</a:t>
            </a:fld>
            <a:endParaRPr lang="en-GR"/>
          </a:p>
        </p:txBody>
      </p:sp>
      <p:sp>
        <p:nvSpPr>
          <p:cNvPr id="4" name="Slide Image Placeholder 3"/>
          <p:cNvSpPr>
            <a:spLocks noGrp="1" noRot="1" noChangeAspect="1"/>
          </p:cNvSpPr>
          <p:nvPr>
            <p:ph type="sldImg" idx="2"/>
          </p:nvPr>
        </p:nvSpPr>
        <p:spPr>
          <a:xfrm>
            <a:off x="569913" y="1336675"/>
            <a:ext cx="6419850" cy="3608388"/>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25085FB7-8F8F-6F41-BE27-67EC0A89FFF1}" type="slidenum">
              <a:rPr lang="en-GR" smtClean="0"/>
              <a:t>‹#›</a:t>
            </a:fld>
            <a:endParaRPr lang="en-GR"/>
          </a:p>
        </p:txBody>
      </p:sp>
    </p:spTree>
    <p:extLst>
      <p:ext uri="{BB962C8B-B14F-4D97-AF65-F5344CB8AC3E}">
        <p14:creationId xmlns:p14="http://schemas.microsoft.com/office/powerpoint/2010/main" val="218234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TextShape 1"/>
          <p:cNvSpPr txBox="1"/>
          <p:nvPr/>
        </p:nvSpPr>
        <p:spPr>
          <a:xfrm>
            <a:off x="3884760" y="8685360"/>
            <a:ext cx="2971440" cy="458280"/>
          </a:xfrm>
          <a:prstGeom prst="rect">
            <a:avLst/>
          </a:prstGeom>
          <a:noFill/>
          <a:ln>
            <a:noFill/>
          </a:ln>
        </p:spPr>
        <p:txBody>
          <a:bodyPr lIns="0" tIns="0" rIns="0" bIns="0" anchor="b"/>
          <a:lstStyle/>
          <a:p>
            <a:pPr algn="r">
              <a:lnSpc>
                <a:spcPct val="100000"/>
              </a:lnSpc>
            </a:pPr>
            <a:fld id="{82BDBC29-5E83-405E-8231-D501C583AA60}" type="slidenum">
              <a:rPr lang="fr-FR" sz="1200" b="0" strike="noStrike" spc="-1">
                <a:latin typeface="Times New Roman"/>
              </a:rPr>
              <a:t>32</a:t>
            </a:fld>
            <a:endParaRPr lang="fr-FR" sz="1200" b="0" strike="noStrike" spc="-1">
              <a:latin typeface="Times New Roman"/>
            </a:endParaRPr>
          </a:p>
        </p:txBody>
      </p:sp>
      <p:sp>
        <p:nvSpPr>
          <p:cNvPr id="233" name="PlaceHolder 2"/>
          <p:cNvSpPr>
            <a:spLocks noGrp="1" noRot="1" noChangeAspect="1"/>
          </p:cNvSpPr>
          <p:nvPr>
            <p:ph type="sldImg"/>
          </p:nvPr>
        </p:nvSpPr>
        <p:spPr>
          <a:xfrm>
            <a:off x="212725" y="812800"/>
            <a:ext cx="7132638" cy="4008438"/>
          </a:xfrm>
          <a:prstGeom prst="rect">
            <a:avLst/>
          </a:prstGeom>
        </p:spPr>
      </p:sp>
      <p:sp>
        <p:nvSpPr>
          <p:cNvPr id="234" name="PlaceHolder 3"/>
          <p:cNvSpPr>
            <a:spLocks noGrp="1"/>
          </p:cNvSpPr>
          <p:nvPr>
            <p:ph type="body"/>
          </p:nvPr>
        </p:nvSpPr>
        <p:spPr>
          <a:xfrm>
            <a:off x="685800" y="4400640"/>
            <a:ext cx="5486040" cy="3600000"/>
          </a:xfrm>
          <a:prstGeom prst="rect">
            <a:avLst/>
          </a:prstGeom>
        </p:spPr>
        <p:txBody>
          <a:bodyPr/>
          <a:lstStyle/>
          <a:p>
            <a:endParaRPr lang="fr-FR"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TextShape 1"/>
          <p:cNvSpPr txBox="1"/>
          <p:nvPr/>
        </p:nvSpPr>
        <p:spPr>
          <a:xfrm>
            <a:off x="3884760" y="8685360"/>
            <a:ext cx="2971440" cy="458280"/>
          </a:xfrm>
          <a:prstGeom prst="rect">
            <a:avLst/>
          </a:prstGeom>
          <a:noFill/>
          <a:ln>
            <a:noFill/>
          </a:ln>
        </p:spPr>
        <p:txBody>
          <a:bodyPr lIns="0" tIns="0" rIns="0" bIns="0" anchor="b"/>
          <a:lstStyle/>
          <a:p>
            <a:pPr algn="r">
              <a:lnSpc>
                <a:spcPct val="100000"/>
              </a:lnSpc>
            </a:pPr>
            <a:fld id="{7CAAB5FF-6320-4D8D-836D-5539C2A1D790}" type="slidenum">
              <a:rPr lang="fr-FR" sz="1200" b="0" strike="noStrike" spc="-1">
                <a:latin typeface="Times New Roman"/>
              </a:rPr>
              <a:t>33</a:t>
            </a:fld>
            <a:endParaRPr lang="fr-FR" sz="1200" b="0" strike="noStrike" spc="-1">
              <a:latin typeface="Times New Roman"/>
            </a:endParaRPr>
          </a:p>
        </p:txBody>
      </p:sp>
      <p:sp>
        <p:nvSpPr>
          <p:cNvPr id="236" name="PlaceHolder 2"/>
          <p:cNvSpPr>
            <a:spLocks noGrp="1" noRot="1" noChangeAspect="1"/>
          </p:cNvSpPr>
          <p:nvPr>
            <p:ph type="sldImg"/>
          </p:nvPr>
        </p:nvSpPr>
        <p:spPr>
          <a:xfrm>
            <a:off x="212725" y="812800"/>
            <a:ext cx="7132638" cy="4008438"/>
          </a:xfrm>
          <a:prstGeom prst="rect">
            <a:avLst/>
          </a:prstGeom>
        </p:spPr>
      </p:sp>
      <p:sp>
        <p:nvSpPr>
          <p:cNvPr id="237" name="PlaceHolder 3"/>
          <p:cNvSpPr>
            <a:spLocks noGrp="1"/>
          </p:cNvSpPr>
          <p:nvPr>
            <p:ph type="body"/>
          </p:nvPr>
        </p:nvSpPr>
        <p:spPr>
          <a:xfrm>
            <a:off x="755280" y="5078520"/>
            <a:ext cx="6048000" cy="4811400"/>
          </a:xfrm>
          <a:prstGeom prst="rect">
            <a:avLst/>
          </a:prstGeom>
        </p:spPr>
        <p:txBody>
          <a:bodyPr anchor="ctr"/>
          <a:lstStyle/>
          <a:p>
            <a:endParaRPr lang="fr-FR"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TextShape 1"/>
          <p:cNvSpPr txBox="1"/>
          <p:nvPr/>
        </p:nvSpPr>
        <p:spPr>
          <a:xfrm>
            <a:off x="3884760" y="8685360"/>
            <a:ext cx="2971440" cy="458280"/>
          </a:xfrm>
          <a:prstGeom prst="rect">
            <a:avLst/>
          </a:prstGeom>
          <a:noFill/>
          <a:ln>
            <a:noFill/>
          </a:ln>
        </p:spPr>
        <p:txBody>
          <a:bodyPr lIns="0" tIns="0" rIns="0" bIns="0" anchor="b"/>
          <a:lstStyle/>
          <a:p>
            <a:pPr algn="r">
              <a:lnSpc>
                <a:spcPct val="100000"/>
              </a:lnSpc>
            </a:pPr>
            <a:fld id="{1BA16F09-E3A9-4DC7-9DA6-C9A916DB9773}" type="slidenum">
              <a:rPr lang="fr-FR" sz="1200" b="0" strike="noStrike" spc="-1">
                <a:solidFill>
                  <a:srgbClr val="000000"/>
                </a:solidFill>
                <a:latin typeface="Calibri"/>
                <a:ea typeface="+mn-ea"/>
              </a:rPr>
              <a:t>35</a:t>
            </a:fld>
            <a:endParaRPr lang="fr-FR" sz="1200" b="0" strike="noStrike" spc="-1">
              <a:latin typeface="Times New Roman"/>
            </a:endParaRPr>
          </a:p>
        </p:txBody>
      </p:sp>
      <p:sp>
        <p:nvSpPr>
          <p:cNvPr id="242" name="PlaceHolder 2"/>
          <p:cNvSpPr>
            <a:spLocks noGrp="1" noRot="1" noChangeAspect="1"/>
          </p:cNvSpPr>
          <p:nvPr>
            <p:ph type="sldImg"/>
          </p:nvPr>
        </p:nvSpPr>
        <p:spPr>
          <a:xfrm>
            <a:off x="212725" y="812800"/>
            <a:ext cx="7132638" cy="4008438"/>
          </a:xfrm>
          <a:prstGeom prst="rect">
            <a:avLst/>
          </a:prstGeom>
        </p:spPr>
      </p:sp>
      <p:sp>
        <p:nvSpPr>
          <p:cNvPr id="243" name="PlaceHolder 3"/>
          <p:cNvSpPr>
            <a:spLocks noGrp="1"/>
          </p:cNvSpPr>
          <p:nvPr>
            <p:ph type="body"/>
          </p:nvPr>
        </p:nvSpPr>
        <p:spPr>
          <a:xfrm>
            <a:off x="755280" y="5078520"/>
            <a:ext cx="6048000" cy="4811400"/>
          </a:xfrm>
          <a:prstGeom prst="rect">
            <a:avLst/>
          </a:prstGeom>
        </p:spPr>
        <p:txBody>
          <a:bodyPr anchor="ctr"/>
          <a:lstStyle/>
          <a:p>
            <a:endParaRPr lang="fr-FR"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Shape 1"/>
          <p:cNvSpPr txBox="1"/>
          <p:nvPr/>
        </p:nvSpPr>
        <p:spPr>
          <a:xfrm>
            <a:off x="3884760" y="8685360"/>
            <a:ext cx="2971440" cy="458280"/>
          </a:xfrm>
          <a:prstGeom prst="rect">
            <a:avLst/>
          </a:prstGeom>
          <a:noFill/>
          <a:ln>
            <a:noFill/>
          </a:ln>
        </p:spPr>
        <p:txBody>
          <a:bodyPr lIns="0" tIns="0" rIns="0" bIns="0" anchor="b"/>
          <a:lstStyle/>
          <a:p>
            <a:pPr algn="r">
              <a:lnSpc>
                <a:spcPct val="100000"/>
              </a:lnSpc>
            </a:pPr>
            <a:fld id="{8B4793E0-D6FE-4351-A442-0C0F5CE6A439}" type="slidenum">
              <a:rPr lang="fr-FR" sz="1400" b="0" strike="noStrike" spc="-1">
                <a:solidFill>
                  <a:srgbClr val="000000"/>
                </a:solidFill>
                <a:latin typeface="Noto Sans Regular"/>
              </a:rPr>
              <a:t>37</a:t>
            </a:fld>
            <a:endParaRPr lang="fr-FR" sz="1400" b="0" strike="noStrike" spc="-1">
              <a:latin typeface="Times New Roman"/>
            </a:endParaRPr>
          </a:p>
        </p:txBody>
      </p:sp>
      <p:sp>
        <p:nvSpPr>
          <p:cNvPr id="245" name="PlaceHolder 2"/>
          <p:cNvSpPr>
            <a:spLocks noGrp="1" noRot="1" noChangeAspect="1"/>
          </p:cNvSpPr>
          <p:nvPr>
            <p:ph type="sldImg"/>
          </p:nvPr>
        </p:nvSpPr>
        <p:spPr>
          <a:xfrm>
            <a:off x="212725" y="812800"/>
            <a:ext cx="7132638" cy="4008438"/>
          </a:xfrm>
          <a:prstGeom prst="rect">
            <a:avLst/>
          </a:prstGeom>
        </p:spPr>
      </p:sp>
      <p:sp>
        <p:nvSpPr>
          <p:cNvPr id="246" name="PlaceHolder 3"/>
          <p:cNvSpPr>
            <a:spLocks noGrp="1"/>
          </p:cNvSpPr>
          <p:nvPr>
            <p:ph type="body"/>
          </p:nvPr>
        </p:nvSpPr>
        <p:spPr>
          <a:xfrm>
            <a:off x="685800" y="4400640"/>
            <a:ext cx="5486040" cy="3600000"/>
          </a:xfrm>
          <a:prstGeom prst="rect">
            <a:avLst/>
          </a:prstGeom>
        </p:spPr>
        <p:txBody>
          <a:bodyPr/>
          <a:lstStyle/>
          <a:p>
            <a:endParaRPr lang="fr-FR"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25085FB7-8F8F-6F41-BE27-67EC0A89FFF1}" type="slidenum">
              <a:rPr lang="en-GR" smtClean="0"/>
              <a:t>38</a:t>
            </a:fld>
            <a:endParaRPr lang="en-GR"/>
          </a:p>
        </p:txBody>
      </p:sp>
    </p:spTree>
    <p:extLst>
      <p:ext uri="{BB962C8B-B14F-4D97-AF65-F5344CB8AC3E}">
        <p14:creationId xmlns:p14="http://schemas.microsoft.com/office/powerpoint/2010/main" val="32450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1867" y="2386744"/>
            <a:ext cx="9000966"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8002" y="4352544"/>
            <a:ext cx="6808697"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pPr>
              <a:lnSpc>
                <a:spcPct val="100000"/>
              </a:lnSpc>
            </a:pPr>
            <a:fld id="{275361D0-8D95-2C4C-BADB-869CEB29A540}"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8" name="Footer Placeholder 7"/>
          <p:cNvSpPr>
            <a:spLocks noGrp="1"/>
          </p:cNvSpPr>
          <p:nvPr>
            <p:ph type="ftr" sz="quarter" idx="11"/>
          </p:nvPr>
        </p:nvSpPr>
        <p:spPr/>
        <p:txBody>
          <a:bodyPr/>
          <a:lstStyle/>
          <a:p>
            <a:endParaRPr lang="fr-FR" sz="2400"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255597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lnSpc>
                <a:spcPct val="100000"/>
              </a:lnSpc>
            </a:pPr>
            <a:fld id="{387ADCDF-ABBB-A549-BD6F-14F2A8A2BD36}"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5" name="Footer Placeholder 4"/>
          <p:cNvSpPr>
            <a:spLocks noGrp="1"/>
          </p:cNvSpPr>
          <p:nvPr>
            <p:ph type="ftr" sz="quarter" idx="11"/>
          </p:nvPr>
        </p:nvSpPr>
        <p:spPr/>
        <p:txBody>
          <a:bodyPr/>
          <a:lstStyle/>
          <a:p>
            <a:endParaRPr lang="fr-FR"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205816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62126" y="937260"/>
            <a:ext cx="1299961"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3460" y="937260"/>
            <a:ext cx="6204946"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pPr>
              <a:lnSpc>
                <a:spcPct val="100000"/>
              </a:lnSpc>
            </a:pPr>
            <a:fld id="{4A2F1545-6837-C440-B3B8-729705CDFA0F}"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5" name="Footer Placeholder 4"/>
          <p:cNvSpPr>
            <a:spLocks noGrp="1"/>
          </p:cNvSpPr>
          <p:nvPr>
            <p:ph type="ftr" sz="quarter" idx="11"/>
          </p:nvPr>
        </p:nvSpPr>
        <p:spPr/>
        <p:txBody>
          <a:bodyPr/>
          <a:lstStyle/>
          <a:p>
            <a:endParaRPr lang="fr-FR" sz="2400" b="0" strike="noStrike" spc="-1">
              <a:latin typeface="Times New Roman"/>
            </a:endParaRPr>
          </a:p>
        </p:txBody>
      </p:sp>
      <p:sp>
        <p:nvSpPr>
          <p:cNvPr id="6" name="Slide Number Placeholder 5"/>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394801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pPr>
              <a:lnSpc>
                <a:spcPct val="100000"/>
              </a:lnSpc>
            </a:pPr>
            <a:fld id="{8F60BA94-102D-1647-97D7-9D10076CEDD3}"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8" name="Footer Placeholder 7"/>
          <p:cNvSpPr>
            <a:spLocks noGrp="1"/>
          </p:cNvSpPr>
          <p:nvPr>
            <p:ph type="ftr" sz="quarter" idx="11"/>
          </p:nvPr>
        </p:nvSpPr>
        <p:spPr/>
        <p:txBody>
          <a:bodyPr/>
          <a:lstStyle/>
          <a:p>
            <a:endParaRPr lang="fr-FR" sz="2400"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225091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1867" y="2386744"/>
            <a:ext cx="9000966"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8002" y="4352465"/>
            <a:ext cx="6808697"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pPr>
              <a:lnSpc>
                <a:spcPct val="100000"/>
              </a:lnSpc>
            </a:pPr>
            <a:fld id="{6F53C43C-66D4-C643-9EEE-3A7FC55A0A9C}"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8" name="Footer Placeholder 7"/>
          <p:cNvSpPr>
            <a:spLocks noGrp="1"/>
          </p:cNvSpPr>
          <p:nvPr>
            <p:ph type="ftr" sz="quarter" idx="11"/>
          </p:nvPr>
        </p:nvSpPr>
        <p:spPr/>
        <p:txBody>
          <a:bodyPr/>
          <a:lstStyle/>
          <a:p>
            <a:endParaRPr lang="fr-FR" sz="2400"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4143050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3560" y="2638044"/>
            <a:ext cx="427622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44918" y="2638044"/>
            <a:ext cx="4274695"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pPr>
              <a:lnSpc>
                <a:spcPct val="100000"/>
              </a:lnSpc>
            </a:pPr>
            <a:fld id="{3482264B-5EB5-944E-825C-713C125AED7B}"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9" name="Footer Placeholder 8"/>
          <p:cNvSpPr>
            <a:spLocks noGrp="1"/>
          </p:cNvSpPr>
          <p:nvPr>
            <p:ph type="ftr" sz="quarter" idx="11"/>
          </p:nvPr>
        </p:nvSpPr>
        <p:spPr/>
        <p:txBody>
          <a:bodyPr/>
          <a:lstStyle/>
          <a:p>
            <a:endParaRPr lang="fr-FR" sz="2400" b="0" strike="noStrike" spc="-1">
              <a:latin typeface="Times New Roman"/>
            </a:endParaRPr>
          </a:p>
        </p:txBody>
      </p:sp>
      <p:sp>
        <p:nvSpPr>
          <p:cNvPr id="10" name="Slide Number Placeholder 9"/>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461729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5086" y="2313434"/>
            <a:ext cx="427469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5086" y="3143250"/>
            <a:ext cx="4274696"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44918" y="3143250"/>
            <a:ext cx="4257915"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44919" y="2313434"/>
            <a:ext cx="427469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pPr>
              <a:lnSpc>
                <a:spcPct val="100000"/>
              </a:lnSpc>
            </a:pPr>
            <a:fld id="{B81258F3-8423-E948-B2A8-5CB80DD6C6A3}"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8" name="Footer Placeholder 7"/>
          <p:cNvSpPr>
            <a:spLocks noGrp="1"/>
          </p:cNvSpPr>
          <p:nvPr>
            <p:ph type="ftr" sz="quarter" idx="11"/>
          </p:nvPr>
        </p:nvSpPr>
        <p:spPr/>
        <p:txBody>
          <a:bodyPr/>
          <a:lstStyle/>
          <a:p>
            <a:endParaRPr lang="fr-FR" sz="2400" b="0" strike="noStrike" spc="-1">
              <a:latin typeface="Times New Roman"/>
            </a:endParaRPr>
          </a:p>
        </p:txBody>
      </p:sp>
      <p:sp>
        <p:nvSpPr>
          <p:cNvPr id="9" name="Slide Number Placeholder 8"/>
          <p:cNvSpPr>
            <a:spLocks noGrp="1"/>
          </p:cNvSpPr>
          <p:nvPr>
            <p:ph type="sldNum" sz="quarter" idx="12"/>
          </p:nvPr>
        </p:nvSpPr>
        <p:spPr/>
        <p:txBody>
          <a:bodyPr/>
          <a:lstStyle/>
          <a:p>
            <a:pPr algn="r">
              <a:lnSpc>
                <a:spcPct val="100000"/>
              </a:lnSpc>
            </a:pPr>
            <a:fld id="{1B250228-62D4-4FE0-B5F9-602484061AB5}" type="slidenum">
              <a:rPr lang="fr-FR" sz="1800" b="0" strike="noStrike" spc="-1" smtClean="0">
                <a:solidFill>
                  <a:srgbClr val="B2B2B2"/>
                </a:solidFill>
                <a:latin typeface="Calibri"/>
              </a:rPr>
              <a:t>‹#›</a:t>
            </a:fld>
            <a:endParaRPr lang="fr-FR" sz="1800" b="0" strike="noStrike" spc="-1">
              <a:latin typeface="Times New Roman"/>
            </a:endParaRPr>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426220515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4A276A1-2CA7-1842-A2B8-A7E00AE02C16}" type="datetime1">
              <a:rPr lang="en-US" smtClean="0"/>
              <a:t>12/2/24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3116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fld id="{EF8E7EC0-B0A5-494A-8742-1CD1935F7644}"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3" name="Footer Placeholder 2"/>
          <p:cNvSpPr>
            <a:spLocks noGrp="1"/>
          </p:cNvSpPr>
          <p:nvPr>
            <p:ph type="ftr" sz="quarter" idx="11"/>
          </p:nvPr>
        </p:nvSpPr>
        <p:spPr/>
        <p:txBody>
          <a:bodyPr/>
          <a:lstStyle/>
          <a:p>
            <a:endParaRPr lang="fr-FR" sz="2400" b="0" strike="noStrike" spc="-1">
              <a:latin typeface="Times New Roman"/>
            </a:endParaRPr>
          </a:p>
        </p:txBody>
      </p:sp>
      <p:sp>
        <p:nvSpPr>
          <p:cNvPr id="4" name="Slide Number Placeholder 3"/>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188849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10235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5510" y="2243829"/>
            <a:ext cx="4491330"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43097" y="804672"/>
            <a:ext cx="4820857"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6730" y="3549918"/>
            <a:ext cx="3798713"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pPr>
              <a:lnSpc>
                <a:spcPct val="100000"/>
              </a:lnSpc>
            </a:pPr>
            <a:fld id="{ABB7405D-0003-A641-B1A2-F2C55CAE559A}"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10" name="Footer Placeholder 9"/>
          <p:cNvSpPr>
            <a:spLocks noGrp="1"/>
          </p:cNvSpPr>
          <p:nvPr>
            <p:ph type="ftr" sz="quarter" idx="11"/>
          </p:nvPr>
        </p:nvSpPr>
        <p:spPr>
          <a:xfrm>
            <a:off x="805511" y="6236208"/>
            <a:ext cx="5130135" cy="320040"/>
          </a:xfrm>
        </p:spPr>
        <p:txBody>
          <a:bodyPr/>
          <a:lstStyle>
            <a:lvl1pPr>
              <a:defRPr>
                <a:solidFill>
                  <a:srgbClr val="FFFFFF">
                    <a:alpha val="70000"/>
                  </a:srgbClr>
                </a:solidFill>
              </a:defRPr>
            </a:lvl1pPr>
          </a:lstStyle>
          <a:p>
            <a:endParaRPr lang="fr-FR" sz="2400" b="0" strike="noStrike" spc="-1">
              <a:latin typeface="Times New Roman"/>
            </a:endParaRPr>
          </a:p>
        </p:txBody>
      </p:sp>
      <p:sp>
        <p:nvSpPr>
          <p:cNvPr id="11" name="Slide Number Placeholder 10"/>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212139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610234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9365" y="2243828"/>
            <a:ext cx="4499680"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102350" y="0"/>
            <a:ext cx="610845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6730" y="3549919"/>
            <a:ext cx="3798713"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lnSpc>
                <a:spcPct val="100000"/>
              </a:lnSpc>
            </a:pPr>
            <a:fld id="{56FA0D05-2191-E746-A0E5-154741979F25}"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9" name="Footer Placeholder 8"/>
          <p:cNvSpPr>
            <a:spLocks noGrp="1"/>
          </p:cNvSpPr>
          <p:nvPr>
            <p:ph type="ftr" sz="quarter" idx="11"/>
          </p:nvPr>
        </p:nvSpPr>
        <p:spPr>
          <a:xfrm>
            <a:off x="805511" y="6236208"/>
            <a:ext cx="5130135" cy="320040"/>
          </a:xfrm>
        </p:spPr>
        <p:txBody>
          <a:bodyPr/>
          <a:lstStyle>
            <a:lvl1pPr>
              <a:defRPr>
                <a:solidFill>
                  <a:srgbClr val="FFFFFF">
                    <a:alpha val="70000"/>
                  </a:srgbClr>
                </a:solidFill>
              </a:defRPr>
            </a:lvl1pPr>
          </a:lstStyle>
          <a:p>
            <a:endParaRPr lang="fr-FR" sz="2400" b="0" strike="noStrike" spc="-1">
              <a:latin typeface="Times New Roman"/>
            </a:endParaRPr>
          </a:p>
        </p:txBody>
      </p:sp>
      <p:sp>
        <p:nvSpPr>
          <p:cNvPr id="10" name="Slide Number Placeholder 9"/>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204718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3460" y="964692"/>
            <a:ext cx="7737780"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3460" y="2638045"/>
            <a:ext cx="7737780"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9577" y="6238816"/>
            <a:ext cx="2756614" cy="323968"/>
          </a:xfrm>
          <a:prstGeom prst="rect">
            <a:avLst/>
          </a:prstGeom>
        </p:spPr>
        <p:txBody>
          <a:bodyPr vert="horz" lIns="91440" tIns="45720" rIns="91440" bIns="45720" rtlCol="0" anchor="ctr"/>
          <a:lstStyle>
            <a:lvl1pPr algn="r">
              <a:defRPr sz="1050">
                <a:solidFill>
                  <a:schemeClr val="tx1">
                    <a:alpha val="70000"/>
                  </a:schemeClr>
                </a:solidFill>
              </a:defRPr>
            </a:lvl1pPr>
          </a:lstStyle>
          <a:p>
            <a:pPr>
              <a:lnSpc>
                <a:spcPct val="100000"/>
              </a:lnSpc>
            </a:pPr>
            <a:fld id="{B81258F3-8423-E948-B2A8-5CB80DD6C6A3}" type="datetime1">
              <a:rPr lang="en-US" sz="1800" b="0" strike="noStrike" spc="-1" smtClean="0">
                <a:solidFill>
                  <a:srgbClr val="B2B2B2"/>
                </a:solidFill>
                <a:latin typeface="Calibri"/>
              </a:rPr>
              <a:t>12/2/24</a:t>
            </a:fld>
            <a:endParaRPr lang="fr-FR" sz="1800" b="0" strike="noStrike" spc="-1">
              <a:latin typeface="Times New Roman"/>
            </a:endParaRPr>
          </a:p>
        </p:txBody>
      </p:sp>
      <p:sp>
        <p:nvSpPr>
          <p:cNvPr id="5" name="Footer Placeholder 4"/>
          <p:cNvSpPr>
            <a:spLocks noGrp="1"/>
          </p:cNvSpPr>
          <p:nvPr>
            <p:ph type="ftr" sz="quarter" idx="3"/>
          </p:nvPr>
        </p:nvSpPr>
        <p:spPr>
          <a:xfrm>
            <a:off x="1601867" y="6236208"/>
            <a:ext cx="5907336"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fr-FR" sz="2400" b="0" strike="noStrike" spc="-1">
              <a:latin typeface="Times New Roman"/>
            </a:endParaRPr>
          </a:p>
        </p:txBody>
      </p:sp>
      <p:sp>
        <p:nvSpPr>
          <p:cNvPr id="6" name="Slide Number Placeholder 5"/>
          <p:cNvSpPr>
            <a:spLocks noGrp="1"/>
          </p:cNvSpPr>
          <p:nvPr>
            <p:ph type="sldNum" sz="quarter" idx="4"/>
          </p:nvPr>
        </p:nvSpPr>
        <p:spPr>
          <a:xfrm>
            <a:off x="10770129" y="6217920"/>
            <a:ext cx="366141"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algn="r">
              <a:lnSpc>
                <a:spcPct val="100000"/>
              </a:lnSpc>
            </a:pPr>
            <a:fld id="{1B250228-62D4-4FE0-B5F9-602484061AB5}" type="slidenum">
              <a:rPr lang="fr-FR" sz="1800" b="0" strike="noStrike" spc="-1" smtClean="0">
                <a:solidFill>
                  <a:srgbClr val="B2B2B2"/>
                </a:solidFill>
                <a:latin typeface="Calibri"/>
              </a:rPr>
              <a:t>‹#›</a:t>
            </a:fld>
            <a:endParaRPr lang="fr-FR" sz="1800" b="0" strike="noStrike" spc="-1">
              <a:latin typeface="Times New Roman"/>
            </a:endParaRPr>
          </a:p>
        </p:txBody>
      </p:sp>
    </p:spTree>
    <p:extLst>
      <p:ext uri="{BB962C8B-B14F-4D97-AF65-F5344CB8AC3E}">
        <p14:creationId xmlns:p14="http://schemas.microsoft.com/office/powerpoint/2010/main" val="779548448"/>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europarl.europa.eu/RegData/etudes/ATAG/2016/573961/EPRS_ATA(2016)573961_EN.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5040E2-4101-9741-88C4-752417EDCE15}"/>
              </a:ext>
            </a:extLst>
          </p:cNvPr>
          <p:cNvSpPr>
            <a:spLocks noGrp="1"/>
          </p:cNvSpPr>
          <p:nvPr>
            <p:ph type="ctrTitle"/>
          </p:nvPr>
        </p:nvSpPr>
        <p:spPr>
          <a:xfrm>
            <a:off x="208344" y="4604164"/>
            <a:ext cx="7494014" cy="1818911"/>
          </a:xfrm>
        </p:spPr>
        <p:txBody>
          <a:bodyPr wrap="square" numCol="1" anchorCtr="0" compatLnSpc="1">
            <a:prstTxWarp prst="textNoShape">
              <a:avLst/>
            </a:prstTxWarp>
            <a:normAutofit fontScale="90000"/>
          </a:bodyPr>
          <a:lstStyle/>
          <a:p>
            <a:br>
              <a:rPr lang="en-GB" altLang="en-GR" sz="3266" cap="none" dirty="0">
                <a:solidFill>
                  <a:srgbClr val="000000"/>
                </a:solidFill>
                <a:latin typeface="Cambria" panose="02040503050406030204" pitchFamily="18" charset="0"/>
                <a:ea typeface="ArialNarrow" panose="020B0606020202030204" pitchFamily="34" charset="0"/>
                <a:cs typeface="ArialNarrow" panose="020B0606020202030204" pitchFamily="34" charset="0"/>
              </a:rPr>
            </a:br>
            <a:r>
              <a:rPr lang="el-GR" sz="3600" dirty="0">
                <a:latin typeface="Cambria" panose="02040503050406030204" pitchFamily="18" charset="0"/>
              </a:rPr>
              <a:t>Διαφοροποιημένη ενοποίηση. Μορφές συνεργασίας και διακυβέρνησης.</a:t>
            </a:r>
            <a:br>
              <a:rPr lang="en-GR" sz="3600" dirty="0"/>
            </a:br>
            <a:endParaRPr lang="en-GR" altLang="en-GR" sz="3629" cap="none" dirty="0"/>
          </a:p>
        </p:txBody>
      </p:sp>
      <p:sp>
        <p:nvSpPr>
          <p:cNvPr id="4" name="Subtitle 3">
            <a:extLst>
              <a:ext uri="{FF2B5EF4-FFF2-40B4-BE49-F238E27FC236}">
                <a16:creationId xmlns:a16="http://schemas.microsoft.com/office/drawing/2014/main" id="{2CE9EAB1-D018-F940-BA9C-6232B59CF227}"/>
              </a:ext>
            </a:extLst>
          </p:cNvPr>
          <p:cNvSpPr>
            <a:spLocks noGrp="1"/>
          </p:cNvSpPr>
          <p:nvPr>
            <p:ph type="subTitle" idx="1"/>
          </p:nvPr>
        </p:nvSpPr>
        <p:spPr>
          <a:xfrm>
            <a:off x="7988948" y="4959881"/>
            <a:ext cx="2679051" cy="1463194"/>
          </a:xfrm>
        </p:spPr>
        <p:txBody>
          <a:bodyPr rtlCol="0">
            <a:normAutofit/>
          </a:bodyPr>
          <a:lstStyle/>
          <a:p>
            <a:pPr algn="r" defTabSz="914383">
              <a:defRPr/>
            </a:pPr>
            <a:r>
              <a:rPr lang="el-GR" sz="1633" b="1" i="1" dirty="0">
                <a:latin typeface="Times New Roman" panose="02020603050405020304" pitchFamily="18" charset="0"/>
                <a:cs typeface="Times New Roman" panose="02020603050405020304" pitchFamily="18" charset="0"/>
              </a:rPr>
              <a:t>ΠΜΣ ΔΕΔΠ 2021-22</a:t>
            </a:r>
            <a:r>
              <a:rPr lang="el-GR" sz="1633" i="1" dirty="0">
                <a:latin typeface="Times New Roman" panose="02020603050405020304" pitchFamily="18" charset="0"/>
                <a:cs typeface="Times New Roman" panose="02020603050405020304" pitchFamily="18" charset="0"/>
              </a:rPr>
              <a:t>	</a:t>
            </a:r>
            <a:r>
              <a:rPr lang="en-GR" sz="1633" i="1" dirty="0">
                <a:latin typeface="Times New Roman" panose="02020603050405020304" pitchFamily="18" charset="0"/>
                <a:cs typeface="Times New Roman" panose="02020603050405020304" pitchFamily="18" charset="0"/>
              </a:rPr>
              <a:t> </a:t>
            </a:r>
            <a:endParaRPr lang="en-US" sz="1633" i="1" dirty="0">
              <a:latin typeface="Times New Roman" panose="02020603050405020304" pitchFamily="18" charset="0"/>
              <a:cs typeface="Times New Roman" panose="02020603050405020304" pitchFamily="18" charset="0"/>
            </a:endParaRPr>
          </a:p>
          <a:p>
            <a:pPr algn="r" defTabSz="914383">
              <a:defRPr/>
            </a:pPr>
            <a:r>
              <a:rPr lang="el-GR" sz="1633" i="1" dirty="0" err="1">
                <a:latin typeface="Times New Roman" panose="02020603050405020304" pitchFamily="18" charset="0"/>
                <a:cs typeface="Times New Roman" panose="02020603050405020304" pitchFamily="18" charset="0"/>
              </a:rPr>
              <a:t>Φιλ</a:t>
            </a:r>
            <a:r>
              <a:rPr lang="en-GR" sz="1633" i="1" dirty="0">
                <a:latin typeface="Times New Roman" panose="02020603050405020304" pitchFamily="18" charset="0"/>
                <a:cs typeface="Times New Roman" panose="02020603050405020304" pitchFamily="18" charset="0"/>
              </a:rPr>
              <a:t>ί</a:t>
            </a:r>
            <a:r>
              <a:rPr lang="el-GR" sz="1633" i="1" dirty="0" err="1">
                <a:latin typeface="Times New Roman" panose="02020603050405020304" pitchFamily="18" charset="0"/>
                <a:cs typeface="Times New Roman" panose="02020603050405020304" pitchFamily="18" charset="0"/>
              </a:rPr>
              <a:t>ππα</a:t>
            </a:r>
            <a:r>
              <a:rPr lang="el-GR" sz="1633" i="1" dirty="0">
                <a:latin typeface="Times New Roman" panose="02020603050405020304" pitchFamily="18" charset="0"/>
                <a:cs typeface="Times New Roman" panose="02020603050405020304" pitchFamily="18" charset="0"/>
              </a:rPr>
              <a:t> </a:t>
            </a:r>
            <a:r>
              <a:rPr lang="el-GR" sz="1633" i="1" dirty="0" err="1">
                <a:latin typeface="Times New Roman" panose="02020603050405020304" pitchFamily="18" charset="0"/>
                <a:cs typeface="Times New Roman" panose="02020603050405020304" pitchFamily="18" charset="0"/>
              </a:rPr>
              <a:t>Χατζησταύρου</a:t>
            </a:r>
            <a:endParaRPr lang="el-GR" sz="1633" i="1" dirty="0">
              <a:latin typeface="Times New Roman" panose="02020603050405020304" pitchFamily="18" charset="0"/>
              <a:cs typeface="Times New Roman" panose="02020603050405020304" pitchFamily="18" charset="0"/>
            </a:endParaRPr>
          </a:p>
          <a:p>
            <a:pPr algn="r" defTabSz="914383">
              <a:defRPr/>
            </a:pPr>
            <a:r>
              <a:rPr lang="en-US" sz="1633" i="1" dirty="0" err="1">
                <a:latin typeface="Times New Roman" panose="02020603050405020304" pitchFamily="18" charset="0"/>
                <a:cs typeface="Times New Roman" panose="02020603050405020304" pitchFamily="18" charset="0"/>
              </a:rPr>
              <a:t>fchatzistav@pspa.uoa.gr</a:t>
            </a:r>
            <a:endParaRPr lang="en-GR" sz="1633" i="1" dirty="0">
              <a:latin typeface="Times New Roman" panose="02020603050405020304" pitchFamily="18" charset="0"/>
              <a:cs typeface="Times New Roman" panose="02020603050405020304" pitchFamily="18" charset="0"/>
            </a:endParaRPr>
          </a:p>
          <a:p>
            <a:pPr defTabSz="914383">
              <a:defRPr/>
            </a:pPr>
            <a:endParaRPr lang="en-GR" dirty="0"/>
          </a:p>
        </p:txBody>
      </p:sp>
      <p:sp>
        <p:nvSpPr>
          <p:cNvPr id="2" name="Slide Number Placeholder 1">
            <a:extLst>
              <a:ext uri="{FF2B5EF4-FFF2-40B4-BE49-F238E27FC236}">
                <a16:creationId xmlns:a16="http://schemas.microsoft.com/office/drawing/2014/main" id="{6CCF174C-5316-614F-A425-75E6ABA2FFE0}"/>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a:t>
            </a:fld>
            <a:endParaRPr lang="fr-FR" sz="1800" b="0" strike="noStrike" spc="-1">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610200" y="6378120"/>
            <a:ext cx="2806560" cy="342720"/>
          </a:xfrm>
          <a:prstGeom prst="rect">
            <a:avLst/>
          </a:prstGeom>
          <a:noFill/>
          <a:ln>
            <a:noFill/>
          </a:ln>
        </p:spPr>
        <p:txBody>
          <a:bodyPr lIns="0" tIns="0" rIns="0" bIns="0"/>
          <a:lstStyle/>
          <a:p>
            <a:endParaRPr lang="fr-FR" sz="2400" b="0" strike="noStrike" spc="-1">
              <a:latin typeface="Times New Roman"/>
            </a:endParaRPr>
          </a:p>
        </p:txBody>
      </p:sp>
      <p:sp>
        <p:nvSpPr>
          <p:cNvPr id="174" name="TextShape 2"/>
          <p:cNvSpPr txBox="1"/>
          <p:nvPr/>
        </p:nvSpPr>
        <p:spPr>
          <a:xfrm>
            <a:off x="4149720" y="6378120"/>
            <a:ext cx="3905280" cy="342720"/>
          </a:xfrm>
          <a:prstGeom prst="rect">
            <a:avLst/>
          </a:prstGeom>
          <a:noFill/>
          <a:ln>
            <a:noFill/>
          </a:ln>
        </p:spPr>
        <p:txBody>
          <a:bodyPr lIns="0" tIns="0" rIns="0" bIns="0"/>
          <a:lstStyle/>
          <a:p>
            <a:endParaRPr lang="fr-FR" sz="2400" b="0" strike="noStrike" spc="-1">
              <a:latin typeface="Times New Roman"/>
            </a:endParaRPr>
          </a:p>
        </p:txBody>
      </p:sp>
      <p:sp>
        <p:nvSpPr>
          <p:cNvPr id="175" name="TextShape 3"/>
          <p:cNvSpPr txBox="1"/>
          <p:nvPr/>
        </p:nvSpPr>
        <p:spPr>
          <a:xfrm>
            <a:off x="8787240" y="6378120"/>
            <a:ext cx="2806560" cy="342720"/>
          </a:xfrm>
          <a:prstGeom prst="rect">
            <a:avLst/>
          </a:prstGeom>
          <a:noFill/>
          <a:ln>
            <a:noFill/>
          </a:ln>
        </p:spPr>
        <p:txBody>
          <a:bodyPr lIns="0" tIns="0" rIns="0" bIns="0"/>
          <a:lstStyle/>
          <a:p>
            <a:endParaRPr lang="fr-FR" sz="2400" b="0" strike="noStrike" spc="-1">
              <a:latin typeface="Times New Roman"/>
            </a:endParaRPr>
          </a:p>
        </p:txBody>
      </p:sp>
      <p:sp>
        <p:nvSpPr>
          <p:cNvPr id="176" name="CustomShape 4"/>
          <p:cNvSpPr/>
          <p:nvPr/>
        </p:nvSpPr>
        <p:spPr>
          <a:xfrm>
            <a:off x="1229760" y="0"/>
            <a:ext cx="9774720" cy="5914800"/>
          </a:xfrm>
          <a:prstGeom prst="ellipse">
            <a:avLst/>
          </a:prstGeom>
          <a:solidFill>
            <a:srgbClr val="7030A0"/>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77" name="CustomShape 5"/>
          <p:cNvSpPr/>
          <p:nvPr/>
        </p:nvSpPr>
        <p:spPr>
          <a:xfrm>
            <a:off x="1216440" y="0"/>
            <a:ext cx="9788400" cy="5914800"/>
          </a:xfrm>
          <a:prstGeom prst="ellipse">
            <a:avLst/>
          </a:prstGeom>
          <a:solidFill>
            <a:srgbClr val="7030A0"/>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1" strike="noStrike" spc="-1">
                <a:solidFill>
                  <a:srgbClr val="FFFFFF"/>
                </a:solidFill>
                <a:latin typeface="Calibri"/>
              </a:rPr>
              <a:t>Ευρωπαϊκός Οικονομικός Χώρος </a:t>
            </a:r>
            <a:r>
              <a:rPr lang="fr-FR" sz="1800" b="0" strike="noStrike" spc="-1">
                <a:solidFill>
                  <a:srgbClr val="FFFFFF"/>
                </a:solidFill>
                <a:latin typeface="Calibri"/>
              </a:rPr>
              <a:t>: επέκταση της εσωτερικής αγοράς για τις χώρες της ΕΖΕΣ (τρίτες χώρες), χωρίς την προσχώρησή τους στην Ευρωπαϊκή Ένωση με υποχρέωση να εφαρμόζουν τμήματα του δικαίου της εσωτερικής αγοράς της ΕΕ (ενοποίηση χωρίς κάρτα μέλους).</a:t>
            </a:r>
            <a:endParaRPr lang="fr-FR" sz="1800" b="0" strike="noStrike" spc="-1">
              <a:latin typeface="Arial"/>
            </a:endParaRPr>
          </a:p>
        </p:txBody>
      </p:sp>
      <p:sp>
        <p:nvSpPr>
          <p:cNvPr id="178" name="CustomShape 6"/>
          <p:cNvSpPr/>
          <p:nvPr/>
        </p:nvSpPr>
        <p:spPr>
          <a:xfrm>
            <a:off x="9498240" y="999000"/>
            <a:ext cx="1506600" cy="912600"/>
          </a:xfrm>
          <a:prstGeom prst="rect">
            <a:avLst/>
          </a:prstGeom>
          <a:solidFill>
            <a:srgbClr val="7030A0"/>
          </a:solidFill>
          <a:ln>
            <a:noFill/>
          </a:ln>
          <a:effectLst>
            <a:outerShdw blurRad="40000" dist="2300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lstStyle/>
          <a:p>
            <a:pPr>
              <a:lnSpc>
                <a:spcPct val="100000"/>
              </a:lnSpc>
            </a:pPr>
            <a:r>
              <a:rPr lang="fr-FR" sz="1800" b="0" strike="noStrike" spc="-1">
                <a:solidFill>
                  <a:srgbClr val="FFFFFF"/>
                </a:solidFill>
                <a:latin typeface="Calibri"/>
              </a:rPr>
              <a:t>ΕΟΧ:EE+3 πρώην ΕΖΕΣ</a:t>
            </a:r>
            <a:endParaRPr lang="fr-FR" sz="1800" b="0" strike="noStrike" spc="-1">
              <a:latin typeface="Arial"/>
            </a:endParaRPr>
          </a:p>
        </p:txBody>
      </p:sp>
      <p:sp>
        <p:nvSpPr>
          <p:cNvPr id="2" name="Slide Number Placeholder 1">
            <a:extLst>
              <a:ext uri="{FF2B5EF4-FFF2-40B4-BE49-F238E27FC236}">
                <a16:creationId xmlns:a16="http://schemas.microsoft.com/office/drawing/2014/main" id="{5600ED59-E898-0C44-BD41-BEE42D9E2827}"/>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10</a:t>
            </a:fld>
            <a:endParaRPr lang="fr-FR" sz="1800" b="0" strike="noStrike" spc="-1">
              <a:latin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706680" y="242639"/>
            <a:ext cx="10741320" cy="549097"/>
          </a:xfrm>
          <a:prstGeom prst="rect">
            <a:avLst/>
          </a:prstGeom>
          <a:noFill/>
          <a:ln>
            <a:noFill/>
          </a:ln>
        </p:spPr>
        <p:txBody>
          <a:bodyPr lIns="0" tIns="0" rIns="0" bIns="0"/>
          <a:lstStyle/>
          <a:p>
            <a:pPr>
              <a:lnSpc>
                <a:spcPct val="100000"/>
              </a:lnSpc>
            </a:pPr>
            <a:r>
              <a:rPr lang="en-US" sz="4000" b="0" i="1" strike="noStrike" spc="-1" dirty="0" err="1">
                <a:solidFill>
                  <a:srgbClr val="000000"/>
                </a:solidFill>
                <a:latin typeface="Georgia"/>
              </a:rPr>
              <a:t>Η</a:t>
            </a:r>
            <a:r>
              <a:rPr lang="en-US" sz="4000" b="0" i="1" strike="noStrike" spc="-1" dirty="0">
                <a:solidFill>
                  <a:srgbClr val="000000"/>
                </a:solidFill>
                <a:latin typeface="Georgia"/>
              </a:rPr>
              <a:t> </a:t>
            </a:r>
            <a:r>
              <a:rPr lang="en-US" sz="3200" b="0" i="1" strike="noStrike" spc="-1" dirty="0">
                <a:solidFill>
                  <a:srgbClr val="000000"/>
                </a:solidFill>
                <a:latin typeface="Georgia"/>
              </a:rPr>
              <a:t>π</a:t>
            </a:r>
            <a:r>
              <a:rPr lang="en-US" sz="3200" b="0" i="1" strike="noStrike" spc="-1" dirty="0" err="1">
                <a:solidFill>
                  <a:srgbClr val="000000"/>
                </a:solidFill>
                <a:latin typeface="Georgia"/>
              </a:rPr>
              <a:t>ρ</a:t>
            </a:r>
            <a:r>
              <a:rPr lang="en-US" sz="3200" b="0" i="1" strike="noStrike" spc="-1" dirty="0">
                <a:solidFill>
                  <a:srgbClr val="000000"/>
                </a:solidFill>
                <a:latin typeface="Georgia"/>
              </a:rPr>
              <a:t>α</a:t>
            </a:r>
            <a:r>
              <a:rPr lang="en-US" sz="3200" b="0" i="1" strike="noStrike" spc="-1" dirty="0" err="1">
                <a:solidFill>
                  <a:srgbClr val="000000"/>
                </a:solidFill>
                <a:latin typeface="Georgia"/>
              </a:rPr>
              <a:t>κτική</a:t>
            </a:r>
            <a:r>
              <a:rPr lang="en-US" sz="3200" b="0" i="1" strike="noStrike" spc="-1" dirty="0">
                <a:solidFill>
                  <a:srgbClr val="000000"/>
                </a:solidFill>
                <a:latin typeface="Georgia"/>
              </a:rPr>
              <a:t> </a:t>
            </a:r>
            <a:r>
              <a:rPr lang="en-US" sz="3200" b="0" i="1" strike="noStrike" spc="-1" dirty="0" err="1">
                <a:solidFill>
                  <a:srgbClr val="000000"/>
                </a:solidFill>
                <a:latin typeface="Georgia"/>
              </a:rPr>
              <a:t>των</a:t>
            </a:r>
            <a:r>
              <a:rPr lang="en-US" sz="3200" b="0" i="1" strike="noStrike" spc="-1" dirty="0">
                <a:solidFill>
                  <a:srgbClr val="000000"/>
                </a:solidFill>
                <a:latin typeface="Georgia"/>
              </a:rPr>
              <a:t> opt outs </a:t>
            </a:r>
            <a:r>
              <a:rPr lang="en-US" sz="3200" b="0" i="1" strike="noStrike" spc="-1" dirty="0" err="1">
                <a:solidFill>
                  <a:srgbClr val="000000"/>
                </a:solidFill>
                <a:latin typeface="Georgia"/>
              </a:rPr>
              <a:t>στους</a:t>
            </a:r>
            <a:r>
              <a:rPr lang="en-US" sz="3200" b="0" i="1" strike="noStrike" spc="-1" dirty="0">
                <a:solidFill>
                  <a:srgbClr val="000000"/>
                </a:solidFill>
                <a:latin typeface="Georgia"/>
              </a:rPr>
              <a:t> </a:t>
            </a:r>
            <a:r>
              <a:rPr lang="en-US" sz="3200" b="0" i="1" strike="noStrike" spc="-1" dirty="0" err="1">
                <a:solidFill>
                  <a:srgbClr val="000000"/>
                </a:solidFill>
                <a:latin typeface="Georgia"/>
              </a:rPr>
              <a:t>άλλους</a:t>
            </a:r>
            <a:r>
              <a:rPr lang="en-US" sz="3200" b="0" i="1" strike="noStrike" spc="-1" dirty="0">
                <a:solidFill>
                  <a:srgbClr val="000000"/>
                </a:solidFill>
                <a:latin typeface="Georgia"/>
              </a:rPr>
              <a:t> </a:t>
            </a:r>
            <a:r>
              <a:rPr lang="en-US" sz="3200" b="0" i="1" strike="noStrike" spc="-1" dirty="0" err="1">
                <a:solidFill>
                  <a:srgbClr val="000000"/>
                </a:solidFill>
                <a:latin typeface="Georgia"/>
              </a:rPr>
              <a:t>τομείς</a:t>
            </a:r>
            <a:r>
              <a:rPr lang="en-US" sz="3200" b="0" i="1" strike="noStrike" spc="-1" dirty="0">
                <a:solidFill>
                  <a:srgbClr val="000000"/>
                </a:solidFill>
                <a:latin typeface="Georgia"/>
              </a:rPr>
              <a:t> π</a:t>
            </a:r>
            <a:r>
              <a:rPr lang="en-US" sz="3200" b="0" i="1" strike="noStrike" spc="-1" dirty="0" err="1">
                <a:solidFill>
                  <a:srgbClr val="000000"/>
                </a:solidFill>
                <a:latin typeface="Georgia"/>
              </a:rPr>
              <a:t>ολιτικής</a:t>
            </a:r>
            <a:endParaRPr lang="en-US" sz="3200" b="0" strike="noStrike" spc="-1" dirty="0">
              <a:solidFill>
                <a:srgbClr val="000000"/>
              </a:solidFill>
              <a:latin typeface="Calibri"/>
            </a:endParaRPr>
          </a:p>
        </p:txBody>
      </p:sp>
      <p:sp>
        <p:nvSpPr>
          <p:cNvPr id="180" name="TextShape 2"/>
          <p:cNvSpPr txBox="1"/>
          <p:nvPr/>
        </p:nvSpPr>
        <p:spPr>
          <a:xfrm>
            <a:off x="900000" y="952500"/>
            <a:ext cx="10058040" cy="5676540"/>
          </a:xfrm>
          <a:prstGeom prst="rect">
            <a:avLst/>
          </a:prstGeom>
          <a:noFill/>
          <a:ln>
            <a:noFill/>
          </a:ln>
        </p:spPr>
        <p:txBody>
          <a:bodyPr lIns="0" tIns="0" rIns="0" bIns="0"/>
          <a:lstStyle/>
          <a:p>
            <a:pPr indent="-324000">
              <a:lnSpc>
                <a:spcPct val="100000"/>
              </a:lnSpc>
              <a:buClr>
                <a:srgbClr val="000000"/>
              </a:buClr>
              <a:buFont typeface="Wingdings" charset="2"/>
              <a:buChar char=""/>
            </a:pPr>
            <a:r>
              <a:rPr lang="en-US" sz="1800" b="0" strike="noStrike" spc="-1" dirty="0">
                <a:solidFill>
                  <a:srgbClr val="000000"/>
                </a:solidFill>
                <a:latin typeface="Georgia"/>
              </a:rPr>
              <a:t> </a:t>
            </a:r>
            <a:r>
              <a:rPr lang="en-US" sz="1800" b="0" strike="noStrike" spc="-1" dirty="0" err="1">
                <a:solidFill>
                  <a:srgbClr val="000000"/>
                </a:solidFill>
                <a:latin typeface="Georgia"/>
              </a:rPr>
              <a:t>Μερική</a:t>
            </a:r>
            <a:r>
              <a:rPr lang="en-US" sz="1800" b="0" strike="noStrike" spc="-1" dirty="0">
                <a:solidFill>
                  <a:srgbClr val="000000"/>
                </a:solidFill>
                <a:latin typeface="Georgia"/>
              </a:rPr>
              <a:t> </a:t>
            </a:r>
            <a:r>
              <a:rPr lang="en-US" sz="1800" b="0" strike="noStrike" spc="-1" dirty="0" err="1">
                <a:solidFill>
                  <a:srgbClr val="000000"/>
                </a:solidFill>
                <a:latin typeface="Georgia"/>
              </a:rPr>
              <a:t>εξ</a:t>
            </a:r>
            <a:r>
              <a:rPr lang="en-US" sz="1800" b="0" strike="noStrike" spc="-1" dirty="0">
                <a:solidFill>
                  <a:srgbClr val="000000"/>
                </a:solidFill>
                <a:latin typeface="Georgia"/>
              </a:rPr>
              <a:t>α</a:t>
            </a:r>
            <a:r>
              <a:rPr lang="en-US" sz="1800" b="0" strike="noStrike" spc="-1" dirty="0" err="1">
                <a:solidFill>
                  <a:srgbClr val="000000"/>
                </a:solidFill>
                <a:latin typeface="Georgia"/>
              </a:rPr>
              <a:t>ίρεση</a:t>
            </a:r>
            <a:r>
              <a:rPr lang="en-US" sz="1800" b="0" strike="noStrike" spc="-1" dirty="0">
                <a:solidFill>
                  <a:srgbClr val="000000"/>
                </a:solidFill>
                <a:latin typeface="Georgia"/>
              </a:rPr>
              <a:t> απ</a:t>
            </a:r>
            <a:r>
              <a:rPr lang="en-US" sz="1800" b="0" strike="noStrike" spc="-1" dirty="0" err="1">
                <a:solidFill>
                  <a:srgbClr val="000000"/>
                </a:solidFill>
                <a:latin typeface="Georgia"/>
              </a:rPr>
              <a:t>ό</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Ευρω</a:t>
            </a:r>
            <a:r>
              <a:rPr lang="en-US" sz="1800" b="0" strike="noStrike" spc="-1" dirty="0">
                <a:solidFill>
                  <a:srgbClr val="000000"/>
                </a:solidFill>
                <a:latin typeface="Georgia"/>
              </a:rPr>
              <a:t>πα</a:t>
            </a:r>
            <a:r>
              <a:rPr lang="en-US" sz="1800" b="0" strike="noStrike" spc="-1" dirty="0" err="1">
                <a:solidFill>
                  <a:srgbClr val="000000"/>
                </a:solidFill>
                <a:latin typeface="Georgia"/>
              </a:rPr>
              <a:t>ϊκή</a:t>
            </a:r>
            <a:r>
              <a:rPr lang="en-US" sz="1800" b="0" strike="noStrike" spc="-1" dirty="0">
                <a:solidFill>
                  <a:srgbClr val="000000"/>
                </a:solidFill>
                <a:latin typeface="Georgia"/>
              </a:rPr>
              <a:t> </a:t>
            </a:r>
            <a:r>
              <a:rPr lang="en-US" sz="1800" b="0" strike="noStrike" spc="-1" dirty="0" err="1">
                <a:solidFill>
                  <a:srgbClr val="000000"/>
                </a:solidFill>
                <a:latin typeface="Georgia"/>
              </a:rPr>
              <a:t>Χάρτ</a:t>
            </a:r>
            <a:r>
              <a:rPr lang="en-US" sz="1800" b="0" strike="noStrike" spc="-1" dirty="0">
                <a:solidFill>
                  <a:srgbClr val="000000"/>
                </a:solidFill>
                <a:latin typeface="Georgia"/>
              </a:rPr>
              <a:t>α </a:t>
            </a:r>
            <a:r>
              <a:rPr lang="en-US" sz="1800" b="0" strike="noStrike" spc="-1" dirty="0" err="1">
                <a:solidFill>
                  <a:srgbClr val="000000"/>
                </a:solidFill>
                <a:latin typeface="Georgia"/>
              </a:rPr>
              <a:t>Θεμελιωδών</a:t>
            </a:r>
            <a:r>
              <a:rPr lang="en-US" sz="1800" b="0" strike="noStrike" spc="-1" dirty="0">
                <a:solidFill>
                  <a:srgbClr val="000000"/>
                </a:solidFill>
                <a:latin typeface="Georgia"/>
              </a:rPr>
              <a:t> </a:t>
            </a:r>
            <a:r>
              <a:rPr lang="en-US" sz="1800" b="0" strike="noStrike" spc="-1" dirty="0" err="1">
                <a:solidFill>
                  <a:srgbClr val="000000"/>
                </a:solidFill>
                <a:latin typeface="Georgia"/>
              </a:rPr>
              <a:t>Δικ</a:t>
            </a:r>
            <a:r>
              <a:rPr lang="en-US" sz="1800" b="0" strike="noStrike" spc="-1" dirty="0">
                <a:solidFill>
                  <a:srgbClr val="000000"/>
                </a:solidFill>
                <a:latin typeface="Georgia"/>
              </a:rPr>
              <a:t>α</a:t>
            </a:r>
            <a:r>
              <a:rPr lang="en-US" sz="1800" b="0" strike="noStrike" spc="-1" dirty="0" err="1">
                <a:solidFill>
                  <a:srgbClr val="000000"/>
                </a:solidFill>
                <a:latin typeface="Georgia"/>
              </a:rPr>
              <a:t>ιωμάτων</a:t>
            </a:r>
            <a:r>
              <a:rPr lang="en-US" sz="1800" b="0" strike="noStrike" spc="-1" dirty="0">
                <a:solidFill>
                  <a:srgbClr val="000000"/>
                </a:solidFill>
                <a:latin typeface="Georgia"/>
              </a:rPr>
              <a:t> (</a:t>
            </a:r>
            <a:r>
              <a:rPr lang="el-GR" spc="-1" dirty="0">
                <a:solidFill>
                  <a:srgbClr val="000000"/>
                </a:solidFill>
                <a:latin typeface="Georgia"/>
              </a:rPr>
              <a:t>ΗΒ πριν την </a:t>
            </a:r>
            <a:r>
              <a:rPr lang="el-GR" spc="-1" dirty="0" err="1">
                <a:solidFill>
                  <a:srgbClr val="000000"/>
                </a:solidFill>
                <a:latin typeface="Georgia"/>
              </a:rPr>
              <a:t>αποχ</a:t>
            </a:r>
            <a:r>
              <a:rPr lang="en-US" spc="-1" dirty="0" err="1">
                <a:solidFill>
                  <a:srgbClr val="000000"/>
                </a:solidFill>
                <a:latin typeface="Georgia"/>
              </a:rPr>
              <a:t>ώ</a:t>
            </a:r>
            <a:r>
              <a:rPr lang="el-GR" spc="-1" dirty="0" err="1">
                <a:solidFill>
                  <a:srgbClr val="000000"/>
                </a:solidFill>
                <a:latin typeface="Georgia"/>
              </a:rPr>
              <a:t>ρηση</a:t>
            </a:r>
            <a:r>
              <a:rPr lang="en-US" sz="1800" b="0" strike="noStrike" spc="-1" dirty="0">
                <a:solidFill>
                  <a:srgbClr val="000000"/>
                </a:solidFill>
                <a:latin typeface="Georgia"/>
              </a:rPr>
              <a:t>, </a:t>
            </a:r>
            <a:r>
              <a:rPr lang="en-US" sz="1800" b="0" strike="noStrike" spc="-1" dirty="0" err="1">
                <a:solidFill>
                  <a:srgbClr val="000000"/>
                </a:solidFill>
                <a:latin typeface="Georgia"/>
              </a:rPr>
              <a:t>Πολωνί</a:t>
            </a:r>
            <a:r>
              <a:rPr lang="en-US" sz="1800" b="0" strike="noStrike" spc="-1" dirty="0">
                <a:solidFill>
                  <a:srgbClr val="000000"/>
                </a:solidFill>
                <a:latin typeface="Georgia"/>
              </a:rPr>
              <a:t>α) </a:t>
            </a:r>
            <a:endParaRPr lang="en-US" sz="1800" b="0" strike="noStrike" spc="-1" dirty="0">
              <a:solidFill>
                <a:srgbClr val="000000"/>
              </a:solidFill>
              <a:latin typeface="Calibri"/>
            </a:endParaRPr>
          </a:p>
          <a:p>
            <a:pPr indent="-324000">
              <a:lnSpc>
                <a:spcPct val="100000"/>
              </a:lnSpc>
              <a:buClr>
                <a:srgbClr val="000000"/>
              </a:buClr>
              <a:buFont typeface="Wingdings" charset="2"/>
              <a:buChar char=""/>
            </a:pPr>
            <a:r>
              <a:rPr lang="en-US" sz="1800" b="0" strike="noStrike" spc="-1" dirty="0">
                <a:solidFill>
                  <a:srgbClr val="000000"/>
                </a:solidFill>
                <a:latin typeface="Georgia"/>
              </a:rPr>
              <a:t> </a:t>
            </a:r>
            <a:r>
              <a:rPr lang="en-US" sz="1800" b="0" u="sng" strike="noStrike" spc="-1" dirty="0" err="1">
                <a:solidFill>
                  <a:srgbClr val="000000"/>
                </a:solidFill>
                <a:uFillTx/>
                <a:latin typeface="Georgia"/>
              </a:rPr>
              <a:t>Ευέλικτο</a:t>
            </a:r>
            <a:r>
              <a:rPr lang="en-US" sz="1800" b="0" u="sng" strike="noStrike" spc="-1" dirty="0">
                <a:solidFill>
                  <a:srgbClr val="000000"/>
                </a:solidFill>
                <a:uFillTx/>
                <a:latin typeface="Georgia"/>
              </a:rPr>
              <a:t> opt-out </a:t>
            </a:r>
            <a:r>
              <a:rPr lang="en-US" sz="1800" b="0" u="sng" strike="noStrike" spc="-1" dirty="0" err="1">
                <a:solidFill>
                  <a:srgbClr val="000000"/>
                </a:solidFill>
                <a:uFillTx/>
                <a:latin typeface="Georgia"/>
              </a:rPr>
              <a:t>με</a:t>
            </a:r>
            <a:r>
              <a:rPr lang="en-US" sz="1800" b="0" u="sng" strike="noStrike" spc="-1" dirty="0">
                <a:solidFill>
                  <a:srgbClr val="000000"/>
                </a:solidFill>
                <a:uFillTx/>
                <a:latin typeface="Georgia"/>
              </a:rPr>
              <a:t> </a:t>
            </a:r>
            <a:r>
              <a:rPr lang="en-US" sz="1800" b="0" u="sng" strike="noStrike" spc="-1" dirty="0" err="1">
                <a:solidFill>
                  <a:srgbClr val="000000"/>
                </a:solidFill>
                <a:uFillTx/>
                <a:latin typeface="Georgia"/>
              </a:rPr>
              <a:t>δυν</a:t>
            </a:r>
            <a:r>
              <a:rPr lang="en-US" sz="1800" b="0" u="sng" strike="noStrike" spc="-1" dirty="0">
                <a:solidFill>
                  <a:srgbClr val="000000"/>
                </a:solidFill>
                <a:uFillTx/>
                <a:latin typeface="Georgia"/>
              </a:rPr>
              <a:t>α</a:t>
            </a:r>
            <a:r>
              <a:rPr lang="en-US" sz="1800" b="0" u="sng" strike="noStrike" spc="-1" dirty="0" err="1">
                <a:solidFill>
                  <a:srgbClr val="000000"/>
                </a:solidFill>
                <a:uFillTx/>
                <a:latin typeface="Georgia"/>
              </a:rPr>
              <a:t>τότητ</a:t>
            </a:r>
            <a:r>
              <a:rPr lang="en-US" sz="1800" b="0" u="sng" strike="noStrike" spc="-1" dirty="0">
                <a:solidFill>
                  <a:srgbClr val="000000"/>
                </a:solidFill>
                <a:uFillTx/>
                <a:latin typeface="Georgia"/>
              </a:rPr>
              <a:t>α opt-in case-by-case </a:t>
            </a:r>
            <a:r>
              <a:rPr lang="en-US" sz="1800" b="0" strike="noStrike" spc="-1" dirty="0" err="1">
                <a:solidFill>
                  <a:srgbClr val="000000"/>
                </a:solidFill>
                <a:latin typeface="Georgia"/>
              </a:rPr>
              <a:t>στο</a:t>
            </a:r>
            <a:r>
              <a:rPr lang="en-US" sz="1800" b="0" strike="noStrike" spc="-1" dirty="0">
                <a:solidFill>
                  <a:srgbClr val="000000"/>
                </a:solidFill>
                <a:latin typeface="Georgia"/>
              </a:rPr>
              <a:t> </a:t>
            </a:r>
            <a:r>
              <a:rPr lang="en-US" sz="1800" b="0" strike="noStrike" spc="-1" dirty="0" err="1">
                <a:solidFill>
                  <a:srgbClr val="000000"/>
                </a:solidFill>
                <a:latin typeface="Georgia"/>
              </a:rPr>
              <a:t>χώρο</a:t>
            </a:r>
            <a:r>
              <a:rPr lang="en-US" sz="1800" b="0" strike="noStrike" spc="-1" dirty="0">
                <a:solidFill>
                  <a:srgbClr val="000000"/>
                </a:solidFill>
                <a:latin typeface="Georgia"/>
              </a:rPr>
              <a:t> </a:t>
            </a:r>
            <a:r>
              <a:rPr lang="en-US" sz="1800" b="0" strike="noStrike" spc="-1" dirty="0" err="1">
                <a:solidFill>
                  <a:srgbClr val="000000"/>
                </a:solidFill>
                <a:latin typeface="Georgia"/>
              </a:rPr>
              <a:t>Ελευθερί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Ασφάλει</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Δικ</a:t>
            </a:r>
            <a:r>
              <a:rPr lang="en-US" sz="1800" b="0" strike="noStrike" spc="-1" dirty="0">
                <a:solidFill>
                  <a:srgbClr val="000000"/>
                </a:solidFill>
                <a:latin typeface="Georgia"/>
              </a:rPr>
              <a:t>α</a:t>
            </a:r>
            <a:r>
              <a:rPr lang="en-US" sz="1800" b="0" strike="noStrike" spc="-1" dirty="0" err="1">
                <a:solidFill>
                  <a:srgbClr val="000000"/>
                </a:solidFill>
                <a:latin typeface="Georgia"/>
              </a:rPr>
              <a:t>ιοσύνης</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π</a:t>
            </a:r>
            <a:r>
              <a:rPr lang="en-US" sz="1800" b="0" strike="noStrike" spc="-1" dirty="0" err="1">
                <a:solidFill>
                  <a:srgbClr val="000000"/>
                </a:solidFill>
                <a:latin typeface="Georgia"/>
              </a:rPr>
              <a:t>ολύ</a:t>
            </a:r>
            <a:r>
              <a:rPr lang="en-US" sz="1800" b="0" strike="noStrike" spc="-1" dirty="0">
                <a:solidFill>
                  <a:srgbClr val="000000"/>
                </a:solidFill>
                <a:latin typeface="Georgia"/>
              </a:rPr>
              <a:t> </a:t>
            </a:r>
            <a:r>
              <a:rPr lang="en-US" sz="1800" b="0" strike="noStrike" spc="-1" dirty="0" err="1">
                <a:solidFill>
                  <a:srgbClr val="000000"/>
                </a:solidFill>
                <a:latin typeface="Georgia"/>
              </a:rPr>
              <a:t>μικρότερο</a:t>
            </a:r>
            <a:r>
              <a:rPr lang="en-US" sz="1800" b="0" strike="noStrike" spc="-1" dirty="0">
                <a:solidFill>
                  <a:srgbClr val="000000"/>
                </a:solidFill>
                <a:latin typeface="Georgia"/>
              </a:rPr>
              <a:t> βα</a:t>
            </a:r>
            <a:r>
              <a:rPr lang="en-US" sz="1800" b="0" strike="noStrike" spc="-1" dirty="0" err="1">
                <a:solidFill>
                  <a:srgbClr val="000000"/>
                </a:solidFill>
                <a:latin typeface="Georgia"/>
              </a:rPr>
              <a:t>θμό</a:t>
            </a:r>
            <a:r>
              <a:rPr lang="en-US" sz="1800" b="0" strike="noStrike" spc="-1" dirty="0">
                <a:solidFill>
                  <a:srgbClr val="000000"/>
                </a:solidFill>
                <a:latin typeface="Georgia"/>
              </a:rPr>
              <a:t> </a:t>
            </a:r>
            <a:r>
              <a:rPr lang="en-US" sz="1800" b="0" strike="noStrike" spc="-1" dirty="0" err="1">
                <a:solidFill>
                  <a:srgbClr val="000000"/>
                </a:solidFill>
                <a:latin typeface="Georgia"/>
              </a:rPr>
              <a:t>στο</a:t>
            </a:r>
            <a:r>
              <a:rPr lang="en-US" sz="1800" b="0" strike="noStrike" spc="-1" dirty="0">
                <a:solidFill>
                  <a:srgbClr val="000000"/>
                </a:solidFill>
                <a:latin typeface="Georgia"/>
              </a:rPr>
              <a:t> </a:t>
            </a:r>
            <a:r>
              <a:rPr lang="en-US" sz="1800" b="0" strike="noStrike" spc="-1" dirty="0" err="1">
                <a:solidFill>
                  <a:srgbClr val="000000"/>
                </a:solidFill>
                <a:latin typeface="Georgia"/>
              </a:rPr>
              <a:t>Σένγκεν</a:t>
            </a:r>
            <a:r>
              <a:rPr lang="en-US" sz="1800" b="0" strike="noStrike" spc="-1" dirty="0">
                <a:solidFill>
                  <a:srgbClr val="000000"/>
                </a:solidFill>
                <a:latin typeface="Georgia"/>
              </a:rPr>
              <a:t> (</a:t>
            </a:r>
            <a:r>
              <a:rPr lang="el-GR" spc="-1" dirty="0">
                <a:solidFill>
                  <a:srgbClr val="000000"/>
                </a:solidFill>
                <a:latin typeface="Georgia"/>
              </a:rPr>
              <a:t>ΗΒ πριν την </a:t>
            </a:r>
            <a:r>
              <a:rPr lang="el-GR" spc="-1" dirty="0" err="1">
                <a:solidFill>
                  <a:srgbClr val="000000"/>
                </a:solidFill>
                <a:latin typeface="Georgia"/>
              </a:rPr>
              <a:t>αποχ</a:t>
            </a:r>
            <a:r>
              <a:rPr lang="en-US" spc="-1" dirty="0" err="1">
                <a:solidFill>
                  <a:srgbClr val="000000"/>
                </a:solidFill>
                <a:latin typeface="Georgia"/>
              </a:rPr>
              <a:t>ώ</a:t>
            </a:r>
            <a:r>
              <a:rPr lang="el-GR" spc="-1" dirty="0" err="1">
                <a:solidFill>
                  <a:srgbClr val="000000"/>
                </a:solidFill>
                <a:latin typeface="Georgia"/>
              </a:rPr>
              <a:t>ρηση</a:t>
            </a:r>
            <a:r>
              <a:rPr lang="en-US" sz="1800" b="0" u="sng" strike="noStrike" spc="-1" dirty="0">
                <a:solidFill>
                  <a:srgbClr val="000000"/>
                </a:solidFill>
                <a:uFillTx/>
                <a:latin typeface="Georgia"/>
              </a:rPr>
              <a:t>, </a:t>
            </a:r>
            <a:r>
              <a:rPr lang="en-US" sz="1800" b="0" strike="noStrike" spc="-1" dirty="0" err="1">
                <a:solidFill>
                  <a:srgbClr val="000000"/>
                </a:solidFill>
                <a:uFillTx/>
                <a:latin typeface="Georgia"/>
              </a:rPr>
              <a:t>Ιρλ</a:t>
            </a:r>
            <a:r>
              <a:rPr lang="en-US" sz="1800" b="0" strike="noStrike" spc="-1" dirty="0">
                <a:solidFill>
                  <a:srgbClr val="000000"/>
                </a:solidFill>
                <a:uFillTx/>
                <a:latin typeface="Georgia"/>
              </a:rPr>
              <a:t>α</a:t>
            </a:r>
            <a:r>
              <a:rPr lang="en-US" sz="1800" b="0" strike="noStrike" spc="-1" dirty="0" err="1">
                <a:solidFill>
                  <a:srgbClr val="000000"/>
                </a:solidFill>
                <a:uFillTx/>
                <a:latin typeface="Georgia"/>
              </a:rPr>
              <a:t>νδί</a:t>
            </a:r>
            <a:r>
              <a:rPr lang="en-US" sz="1800" b="0" strike="noStrike" spc="-1" dirty="0">
                <a:solidFill>
                  <a:srgbClr val="000000"/>
                </a:solidFill>
                <a:uFillTx/>
                <a:latin typeface="Georgia"/>
              </a:rPr>
              <a:t>α-</a:t>
            </a:r>
            <a:r>
              <a:rPr lang="en-US" sz="1800" b="0" u="sng" strike="noStrike" spc="-1" dirty="0">
                <a:solidFill>
                  <a:srgbClr val="000000"/>
                </a:solidFill>
                <a:uFillTx/>
                <a:latin typeface="Georgia"/>
              </a:rPr>
              <a:t> </a:t>
            </a:r>
            <a:r>
              <a:rPr lang="en-US" sz="1800" b="0" strike="noStrike" spc="-1" dirty="0" err="1">
                <a:solidFill>
                  <a:srgbClr val="000000"/>
                </a:solidFill>
                <a:latin typeface="Georgia"/>
              </a:rPr>
              <a:t>εισ</a:t>
            </a:r>
            <a:r>
              <a:rPr lang="en-US" sz="1800" b="0" strike="noStrike" spc="-1" dirty="0">
                <a:solidFill>
                  <a:srgbClr val="000000"/>
                </a:solidFill>
                <a:latin typeface="Georgia"/>
              </a:rPr>
              <a:t>α</a:t>
            </a:r>
            <a:r>
              <a:rPr lang="en-US" sz="1800" b="0" strike="noStrike" spc="-1" dirty="0" err="1">
                <a:solidFill>
                  <a:srgbClr val="000000"/>
                </a:solidFill>
                <a:latin typeface="Georgia"/>
              </a:rPr>
              <a:t>γωγή</a:t>
            </a:r>
            <a:r>
              <a:rPr lang="en-US" sz="1800" b="0" strike="noStrike" spc="-1" dirty="0">
                <a:solidFill>
                  <a:srgbClr val="000000"/>
                </a:solidFill>
                <a:latin typeface="Georgia"/>
              </a:rPr>
              <a:t> α</a:t>
            </a:r>
            <a:r>
              <a:rPr lang="en-US" sz="1800" b="0" strike="noStrike" spc="-1" dirty="0" err="1">
                <a:solidFill>
                  <a:srgbClr val="000000"/>
                </a:solidFill>
                <a:latin typeface="Georgia"/>
              </a:rPr>
              <a:t>υτού</a:t>
            </a:r>
            <a:r>
              <a:rPr lang="en-US" sz="1800" b="0" strike="noStrike" spc="-1" dirty="0">
                <a:solidFill>
                  <a:srgbClr val="000000"/>
                </a:solidFill>
                <a:latin typeface="Georgia"/>
              </a:rPr>
              <a:t> </a:t>
            </a:r>
            <a:r>
              <a:rPr lang="en-US" sz="1800" b="0" strike="noStrike" spc="-1" dirty="0" err="1">
                <a:solidFill>
                  <a:srgbClr val="000000"/>
                </a:solidFill>
                <a:latin typeface="Georgia"/>
              </a:rPr>
              <a:t>του</a:t>
            </a:r>
            <a:r>
              <a:rPr lang="en-US" sz="1800" b="0" strike="noStrike" spc="-1" dirty="0">
                <a:solidFill>
                  <a:srgbClr val="000000"/>
                </a:solidFill>
                <a:latin typeface="Georgia"/>
              </a:rPr>
              <a:t> </a:t>
            </a:r>
            <a:r>
              <a:rPr lang="en-US" sz="1800" b="0" strike="noStrike" spc="-1" dirty="0" err="1">
                <a:solidFill>
                  <a:srgbClr val="000000"/>
                </a:solidFill>
                <a:latin typeface="Georgia"/>
              </a:rPr>
              <a:t>δικ</a:t>
            </a:r>
            <a:r>
              <a:rPr lang="en-US" sz="1800" b="0" strike="noStrike" spc="-1" dirty="0">
                <a:solidFill>
                  <a:srgbClr val="000000"/>
                </a:solidFill>
                <a:latin typeface="Georgia"/>
              </a:rPr>
              <a:t>α</a:t>
            </a:r>
            <a:r>
              <a:rPr lang="en-US" sz="1800" b="0" strike="noStrike" spc="-1" dirty="0" err="1">
                <a:solidFill>
                  <a:srgbClr val="000000"/>
                </a:solidFill>
                <a:latin typeface="Georgia"/>
              </a:rPr>
              <a:t>ιώμ</a:t>
            </a:r>
            <a:r>
              <a:rPr lang="en-US" sz="1800" b="0" strike="noStrike" spc="-1" dirty="0">
                <a:solidFill>
                  <a:srgbClr val="000000"/>
                </a:solidFill>
                <a:latin typeface="Georgia"/>
              </a:rPr>
              <a:t>α</a:t>
            </a:r>
            <a:r>
              <a:rPr lang="en-US" sz="1800" b="0" strike="noStrike" spc="-1" dirty="0" err="1">
                <a:solidFill>
                  <a:srgbClr val="000000"/>
                </a:solidFill>
                <a:latin typeface="Georgia"/>
              </a:rPr>
              <a:t>τος</a:t>
            </a:r>
            <a:r>
              <a:rPr lang="en-US" sz="1800" b="0" strike="noStrike" spc="-1" dirty="0">
                <a:solidFill>
                  <a:srgbClr val="000000"/>
                </a:solidFill>
                <a:latin typeface="Georgia"/>
              </a:rPr>
              <a:t> </a:t>
            </a:r>
            <a:r>
              <a:rPr lang="en-US" sz="1800" b="0" strike="noStrike" spc="-1" dirty="0" err="1">
                <a:solidFill>
                  <a:srgbClr val="000000"/>
                </a:solidFill>
                <a:latin typeface="Georgia"/>
              </a:rPr>
              <a:t>με</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Συνθήκη</a:t>
            </a:r>
            <a:r>
              <a:rPr lang="en-US" sz="1800" b="0" strike="noStrike" spc="-1" dirty="0">
                <a:solidFill>
                  <a:srgbClr val="000000"/>
                </a:solidFill>
                <a:latin typeface="Georgia"/>
              </a:rPr>
              <a:t> </a:t>
            </a:r>
            <a:r>
              <a:rPr lang="en-US" sz="1800" b="0" strike="noStrike" spc="-1" dirty="0" err="1">
                <a:solidFill>
                  <a:srgbClr val="000000"/>
                </a:solidFill>
                <a:latin typeface="Georgia"/>
              </a:rPr>
              <a:t>Αμστερντ</a:t>
            </a:r>
            <a:r>
              <a:rPr lang="en-US" sz="1800" b="0" strike="noStrike" spc="-1" dirty="0">
                <a:solidFill>
                  <a:srgbClr val="000000"/>
                </a:solidFill>
                <a:latin typeface="Georgia"/>
              </a:rPr>
              <a:t>α</a:t>
            </a:r>
            <a:r>
              <a:rPr lang="en-US" sz="1800" b="0" strike="noStrike" spc="-1" dirty="0" err="1">
                <a:solidFill>
                  <a:srgbClr val="000000"/>
                </a:solidFill>
                <a:latin typeface="Georgia"/>
              </a:rPr>
              <a:t>μ</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ενίσχυση</a:t>
            </a:r>
            <a:r>
              <a:rPr lang="en-US" sz="1800" b="0" strike="noStrike" spc="-1" dirty="0">
                <a:solidFill>
                  <a:srgbClr val="000000"/>
                </a:solidFill>
                <a:latin typeface="Georgia"/>
              </a:rPr>
              <a:t> </a:t>
            </a:r>
            <a:r>
              <a:rPr lang="en-US" sz="1800" b="0" strike="noStrike" spc="-1" dirty="0" err="1">
                <a:solidFill>
                  <a:srgbClr val="000000"/>
                </a:solidFill>
                <a:latin typeface="Georgia"/>
              </a:rPr>
              <a:t>με</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Συνθήκη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Λισ</a:t>
            </a:r>
            <a:r>
              <a:rPr lang="en-US" sz="1800" b="0" strike="noStrike" spc="-1" dirty="0">
                <a:solidFill>
                  <a:srgbClr val="000000"/>
                </a:solidFill>
                <a:latin typeface="Georgia"/>
              </a:rPr>
              <a:t>αβ</a:t>
            </a:r>
            <a:r>
              <a:rPr lang="en-US" sz="1800" b="0" strike="noStrike" spc="-1" dirty="0" err="1">
                <a:solidFill>
                  <a:srgbClr val="000000"/>
                </a:solidFill>
                <a:latin typeface="Georgia"/>
              </a:rPr>
              <a:t>όν</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endParaRPr lang="en-US" sz="1800" b="0" strike="noStrike" spc="-1" dirty="0">
              <a:solidFill>
                <a:srgbClr val="000000"/>
              </a:solidFill>
              <a:latin typeface="Calibri"/>
            </a:endParaRPr>
          </a:p>
          <a:p>
            <a:pPr indent="-324000">
              <a:lnSpc>
                <a:spcPct val="100000"/>
              </a:lnSpc>
              <a:buClr>
                <a:srgbClr val="000000"/>
              </a:buClr>
              <a:buFont typeface="Wingdings" charset="2"/>
              <a:buChar char=""/>
            </a:pPr>
            <a:r>
              <a:rPr lang="en-US" sz="1800" b="0" strike="noStrike" spc="-1" dirty="0">
                <a:solidFill>
                  <a:srgbClr val="000000"/>
                </a:solidFill>
                <a:latin typeface="Georgia"/>
              </a:rPr>
              <a:t>opt-out απ</a:t>
            </a:r>
            <a:r>
              <a:rPr lang="en-US" sz="1800" b="0" strike="noStrike" spc="-1" dirty="0" err="1">
                <a:solidFill>
                  <a:srgbClr val="000000"/>
                </a:solidFill>
                <a:latin typeface="Georgia"/>
              </a:rPr>
              <a:t>ό</a:t>
            </a:r>
            <a:r>
              <a:rPr lang="en-US" sz="1800" b="0" strike="noStrike" spc="-1" dirty="0">
                <a:solidFill>
                  <a:srgbClr val="000000"/>
                </a:solidFill>
                <a:latin typeface="Georgia"/>
              </a:rPr>
              <a:t>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χώρο</a:t>
            </a:r>
            <a:r>
              <a:rPr lang="en-US" sz="1800" b="0" strike="noStrike" spc="-1" dirty="0">
                <a:solidFill>
                  <a:srgbClr val="000000"/>
                </a:solidFill>
                <a:latin typeface="Georgia"/>
              </a:rPr>
              <a:t> </a:t>
            </a:r>
            <a:r>
              <a:rPr lang="en-US" sz="1800" b="0" strike="noStrike" spc="-1" dirty="0" err="1">
                <a:solidFill>
                  <a:srgbClr val="000000"/>
                </a:solidFill>
                <a:latin typeface="Georgia"/>
              </a:rPr>
              <a:t>Ελευθερί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Ασφάλει</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Δικ</a:t>
            </a:r>
            <a:r>
              <a:rPr lang="en-US" sz="1800" b="0" strike="noStrike" spc="-1" dirty="0">
                <a:solidFill>
                  <a:srgbClr val="000000"/>
                </a:solidFill>
                <a:latin typeface="Georgia"/>
              </a:rPr>
              <a:t>α</a:t>
            </a:r>
            <a:r>
              <a:rPr lang="en-US" sz="1800" b="0" strike="noStrike" spc="-1" dirty="0" err="1">
                <a:solidFill>
                  <a:srgbClr val="000000"/>
                </a:solidFill>
                <a:latin typeface="Georgia"/>
              </a:rPr>
              <a:t>ιοσύνης</a:t>
            </a:r>
            <a:r>
              <a:rPr lang="en-US" sz="1800" b="0" strike="noStrike" spc="-1" dirty="0">
                <a:solidFill>
                  <a:srgbClr val="000000"/>
                </a:solidFill>
                <a:latin typeface="Georgia"/>
              </a:rPr>
              <a:t> </a:t>
            </a:r>
            <a:r>
              <a:rPr lang="en-US" sz="1800" b="0" strike="noStrike" spc="-1" dirty="0" err="1">
                <a:solidFill>
                  <a:srgbClr val="000000"/>
                </a:solidFill>
                <a:latin typeface="Georgia"/>
              </a:rPr>
              <a:t>ειδικά</a:t>
            </a:r>
            <a:r>
              <a:rPr lang="en-US" sz="1800" b="0" strike="noStrike" spc="-1" dirty="0">
                <a:solidFill>
                  <a:srgbClr val="000000"/>
                </a:solidFill>
                <a:latin typeface="Georgia"/>
              </a:rPr>
              <a:t> </a:t>
            </a:r>
            <a:r>
              <a:rPr lang="en-US" sz="1800" b="0" strike="noStrike" spc="-1" dirty="0" err="1">
                <a:solidFill>
                  <a:srgbClr val="000000"/>
                </a:solidFill>
                <a:latin typeface="Georgia"/>
              </a:rPr>
              <a:t>στ</a:t>
            </a:r>
            <a:r>
              <a:rPr lang="en-US" sz="1800" b="0" strike="noStrike" spc="-1" dirty="0">
                <a:solidFill>
                  <a:srgbClr val="000000"/>
                </a:solidFill>
                <a:latin typeface="Georgia"/>
              </a:rPr>
              <a:t>α </a:t>
            </a:r>
            <a:r>
              <a:rPr lang="en-US" sz="1800" b="0" strike="noStrike" spc="-1" dirty="0" err="1">
                <a:solidFill>
                  <a:srgbClr val="000000"/>
                </a:solidFill>
                <a:latin typeface="Georgia"/>
              </a:rPr>
              <a:t>θέμ</a:t>
            </a:r>
            <a:r>
              <a:rPr lang="en-US" sz="1800" b="0" strike="noStrike" spc="-1" dirty="0">
                <a:solidFill>
                  <a:srgbClr val="000000"/>
                </a:solidFill>
                <a:latin typeface="Georgia"/>
              </a:rPr>
              <a:t>α</a:t>
            </a:r>
            <a:r>
              <a:rPr lang="en-US" sz="1800" b="0" strike="noStrike" spc="-1" dirty="0" err="1">
                <a:solidFill>
                  <a:srgbClr val="000000"/>
                </a:solidFill>
                <a:latin typeface="Georgia"/>
              </a:rPr>
              <a:t>τ</a:t>
            </a:r>
            <a:r>
              <a:rPr lang="en-US" sz="1800" b="0" strike="noStrike" spc="-1" dirty="0">
                <a:solidFill>
                  <a:srgbClr val="000000"/>
                </a:solidFill>
                <a:latin typeface="Georgia"/>
              </a:rPr>
              <a:t>α α</a:t>
            </a:r>
            <a:r>
              <a:rPr lang="en-US" sz="1800" b="0" strike="noStrike" spc="-1" dirty="0" err="1">
                <a:solidFill>
                  <a:srgbClr val="000000"/>
                </a:solidFill>
                <a:latin typeface="Georgia"/>
              </a:rPr>
              <a:t>στυνομικής</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δικ</a:t>
            </a:r>
            <a:r>
              <a:rPr lang="en-US" sz="1800" b="0" strike="noStrike" spc="-1" dirty="0">
                <a:solidFill>
                  <a:srgbClr val="000000"/>
                </a:solidFill>
                <a:latin typeface="Georgia"/>
              </a:rPr>
              <a:t>α</a:t>
            </a:r>
            <a:r>
              <a:rPr lang="en-US" sz="1800" b="0" strike="noStrike" spc="-1" dirty="0" err="1">
                <a:solidFill>
                  <a:srgbClr val="000000"/>
                </a:solidFill>
                <a:latin typeface="Georgia"/>
              </a:rPr>
              <a:t>στικής</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uFillTx/>
                <a:latin typeface="Georgia"/>
              </a:rPr>
              <a:t>Δ</a:t>
            </a:r>
            <a:r>
              <a:rPr lang="en-US" sz="1800" b="0" strike="noStrike" spc="-1" dirty="0">
                <a:solidFill>
                  <a:srgbClr val="000000"/>
                </a:solidFill>
                <a:uFillTx/>
                <a:latin typeface="Georgia"/>
              </a:rPr>
              <a:t>α</a:t>
            </a:r>
            <a:r>
              <a:rPr lang="en-US" sz="1800" b="0" strike="noStrike" spc="-1" dirty="0" err="1">
                <a:solidFill>
                  <a:srgbClr val="000000"/>
                </a:solidFill>
                <a:uFillTx/>
                <a:latin typeface="Georgia"/>
              </a:rPr>
              <a:t>νί</a:t>
            </a:r>
            <a:r>
              <a:rPr lang="en-US" sz="1800" b="0" strike="noStrike" spc="-1" dirty="0">
                <a:solidFill>
                  <a:srgbClr val="000000"/>
                </a:solidFill>
                <a:uFillTx/>
                <a:latin typeface="Georgia"/>
              </a:rPr>
              <a:t>α, </a:t>
            </a:r>
            <a:r>
              <a:rPr lang="en-US" sz="1800" b="0" strike="noStrike" spc="-1" dirty="0" err="1">
                <a:solidFill>
                  <a:srgbClr val="000000"/>
                </a:solidFill>
                <a:latin typeface="Georgia"/>
              </a:rPr>
              <a:t>ενώ</a:t>
            </a:r>
            <a:r>
              <a:rPr lang="en-US" sz="1800" b="0" strike="noStrike" spc="-1" dirty="0">
                <a:solidFill>
                  <a:srgbClr val="000000"/>
                </a:solidFill>
                <a:latin typeface="Georgia"/>
              </a:rPr>
              <a:t> </a:t>
            </a:r>
            <a:r>
              <a:rPr lang="en-US" sz="1800" b="0" strike="noStrike" spc="-1" dirty="0" err="1">
                <a:solidFill>
                  <a:srgbClr val="000000"/>
                </a:solidFill>
                <a:latin typeface="Georgia"/>
              </a:rPr>
              <a:t>είν</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μέλος</a:t>
            </a:r>
            <a:r>
              <a:rPr lang="en-US" sz="1800" b="0" strike="noStrike" spc="-1" dirty="0">
                <a:solidFill>
                  <a:srgbClr val="000000"/>
                </a:solidFill>
                <a:latin typeface="Georgia"/>
              </a:rPr>
              <a:t> </a:t>
            </a:r>
            <a:r>
              <a:rPr lang="en-US" sz="1800" b="0" strike="noStrike" spc="-1" dirty="0" err="1">
                <a:solidFill>
                  <a:srgbClr val="000000"/>
                </a:solidFill>
                <a:latin typeface="Georgia"/>
              </a:rPr>
              <a:t>Σένγκεν</a:t>
            </a:r>
            <a:r>
              <a:rPr lang="en-US" sz="1800" b="0" strike="noStrike" spc="-1" dirty="0">
                <a:solidFill>
                  <a:srgbClr val="000000"/>
                </a:solidFill>
                <a:latin typeface="Georgia"/>
              </a:rPr>
              <a:t>) –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Συνθήκη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Λισ</a:t>
            </a:r>
            <a:r>
              <a:rPr lang="en-US" sz="1800" b="0" strike="noStrike" spc="-1" dirty="0">
                <a:solidFill>
                  <a:srgbClr val="000000"/>
                </a:solidFill>
                <a:latin typeface="Georgia"/>
              </a:rPr>
              <a:t>αβ</a:t>
            </a:r>
            <a:r>
              <a:rPr lang="en-US" sz="1800" b="0" strike="noStrike" spc="-1" dirty="0" err="1">
                <a:solidFill>
                  <a:srgbClr val="000000"/>
                </a:solidFill>
                <a:latin typeface="Georgia"/>
              </a:rPr>
              <a:t>όν</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δίνει</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ιλογή</a:t>
            </a:r>
            <a:r>
              <a:rPr lang="en-US" sz="1800" b="0" strike="noStrike" spc="-1" dirty="0">
                <a:solidFill>
                  <a:srgbClr val="000000"/>
                </a:solidFill>
                <a:latin typeface="Georgia"/>
              </a:rPr>
              <a:t>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τρέψει</a:t>
            </a:r>
            <a:r>
              <a:rPr lang="en-US" sz="1800" b="0" strike="noStrike" spc="-1" dirty="0">
                <a:solidFill>
                  <a:srgbClr val="000000"/>
                </a:solidFill>
                <a:latin typeface="Georgia"/>
              </a:rPr>
              <a:t> α</a:t>
            </a:r>
            <a:r>
              <a:rPr lang="en-US" sz="1800" b="0" strike="noStrike" spc="-1" dirty="0" err="1">
                <a:solidFill>
                  <a:srgbClr val="000000"/>
                </a:solidFill>
                <a:latin typeface="Georgia"/>
              </a:rPr>
              <a:t>ν</a:t>
            </a:r>
            <a:r>
              <a:rPr lang="en-US" sz="1800" b="0" strike="noStrike" spc="-1" dirty="0">
                <a:solidFill>
                  <a:srgbClr val="000000"/>
                </a:solidFill>
                <a:latin typeface="Georgia"/>
              </a:rPr>
              <a:t>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ιθυμεί</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a:t>
            </a:r>
            <a:r>
              <a:rPr lang="en-US" sz="1800" b="0" strike="noStrike" spc="-1" dirty="0" err="1">
                <a:solidFill>
                  <a:srgbClr val="000000"/>
                </a:solidFill>
                <a:latin typeface="Georgia"/>
              </a:rPr>
              <a:t>ευέλικτο</a:t>
            </a:r>
            <a:r>
              <a:rPr lang="en-US" sz="1800" b="0" strike="noStrike" spc="-1" dirty="0">
                <a:solidFill>
                  <a:srgbClr val="000000"/>
                </a:solidFill>
                <a:latin typeface="Georgia"/>
              </a:rPr>
              <a:t> opt-out</a:t>
            </a:r>
            <a:r>
              <a:rPr lang="el-GR" sz="1800" b="0" strike="noStrike" spc="-1" dirty="0">
                <a:solidFill>
                  <a:srgbClr val="000000"/>
                </a:solidFill>
                <a:latin typeface="Georgia"/>
              </a:rPr>
              <a:t>.</a:t>
            </a:r>
            <a:endParaRPr lang="en-US" sz="1800" b="0" strike="noStrike" spc="-1" dirty="0">
              <a:solidFill>
                <a:srgbClr val="000000"/>
              </a:solidFill>
              <a:latin typeface="Calibri"/>
            </a:endParaRPr>
          </a:p>
          <a:p>
            <a:pPr>
              <a:lnSpc>
                <a:spcPct val="100000"/>
              </a:lnSpc>
            </a:pPr>
            <a:endParaRPr lang="en-US" sz="1800" b="0" strike="noStrike" spc="-1" dirty="0">
              <a:solidFill>
                <a:srgbClr val="000000"/>
              </a:solidFill>
              <a:latin typeface="Calibri"/>
            </a:endParaRPr>
          </a:p>
          <a:p>
            <a:pPr indent="-324000">
              <a:lnSpc>
                <a:spcPts val="1681"/>
              </a:lnSpc>
              <a:buClr>
                <a:srgbClr val="000000"/>
              </a:buClr>
              <a:buFont typeface="Wingdings" charset="2"/>
              <a:buChar char=""/>
            </a:pPr>
            <a:r>
              <a:rPr lang="en-US" sz="1800" b="0" strike="noStrike" spc="-1" dirty="0">
                <a:solidFill>
                  <a:srgbClr val="000000"/>
                </a:solidFill>
                <a:latin typeface="Georgia"/>
              </a:rPr>
              <a:t>ΚΕΠΠΑ (</a:t>
            </a:r>
            <a:r>
              <a:rPr lang="en-US" sz="1800" b="0" strike="noStrike" spc="-1" dirty="0" err="1">
                <a:solidFill>
                  <a:srgbClr val="000000"/>
                </a:solidFill>
                <a:latin typeface="Georgia"/>
              </a:rPr>
              <a:t>χωριστή</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μη</a:t>
            </a:r>
            <a:r>
              <a:rPr lang="en-US" sz="1800" b="0" strike="noStrike" spc="-1" dirty="0">
                <a:solidFill>
                  <a:srgbClr val="000000"/>
                </a:solidFill>
                <a:latin typeface="Georgia"/>
              </a:rPr>
              <a:t> απ</a:t>
            </a:r>
            <a:r>
              <a:rPr lang="en-US" sz="1800" b="0" strike="noStrike" spc="-1" dirty="0" err="1">
                <a:solidFill>
                  <a:srgbClr val="000000"/>
                </a:solidFill>
                <a:latin typeface="Georgia"/>
              </a:rPr>
              <a:t>οκλειστική</a:t>
            </a:r>
            <a:r>
              <a:rPr lang="en-US" sz="1800" b="0" strike="noStrike" spc="-1" dirty="0">
                <a:solidFill>
                  <a:srgbClr val="000000"/>
                </a:solidFill>
                <a:latin typeface="Georgia"/>
              </a:rPr>
              <a:t> α</a:t>
            </a:r>
            <a:r>
              <a:rPr lang="en-US" sz="1800" b="0" strike="noStrike" spc="-1" dirty="0" err="1">
                <a:solidFill>
                  <a:srgbClr val="000000"/>
                </a:solidFill>
                <a:latin typeface="Georgia"/>
              </a:rPr>
              <a:t>ρμοδιότητ</a:t>
            </a:r>
            <a:r>
              <a:rPr lang="en-US" sz="1800" b="0" strike="noStrike" spc="-1" dirty="0">
                <a:solidFill>
                  <a:srgbClr val="000000"/>
                </a:solidFill>
                <a:latin typeface="Georgia"/>
              </a:rPr>
              <a:t>α). </a:t>
            </a:r>
            <a:r>
              <a:rPr lang="en-US" sz="1800" b="0" strike="noStrike" spc="-1" dirty="0" err="1">
                <a:solidFill>
                  <a:srgbClr val="000000"/>
                </a:solidFill>
                <a:latin typeface="Georgia"/>
              </a:rPr>
              <a:t>Ομοφωνί</a:t>
            </a:r>
            <a:r>
              <a:rPr lang="en-US" sz="1800" b="0" strike="noStrike" spc="-1" dirty="0">
                <a:solidFill>
                  <a:srgbClr val="000000"/>
                </a:solidFill>
                <a:latin typeface="Georgia"/>
              </a:rPr>
              <a:t>α, α</a:t>
            </a:r>
            <a:r>
              <a:rPr lang="en-US" sz="1800" b="0" strike="noStrike" spc="-1" dirty="0" err="1">
                <a:solidFill>
                  <a:srgbClr val="000000"/>
                </a:solidFill>
                <a:latin typeface="Georgia"/>
              </a:rPr>
              <a:t>λλά</a:t>
            </a:r>
            <a:r>
              <a:rPr lang="en-US" sz="1800" b="0" strike="noStrike" spc="-1" dirty="0">
                <a:solidFill>
                  <a:srgbClr val="000000"/>
                </a:solidFill>
                <a:latin typeface="Georgia"/>
              </a:rPr>
              <a:t> </a:t>
            </a:r>
            <a:r>
              <a:rPr lang="en-US" sz="1800" b="0" strike="noStrike" spc="-1" dirty="0" err="1">
                <a:solidFill>
                  <a:srgbClr val="000000"/>
                </a:solidFill>
                <a:latin typeface="Georgia"/>
              </a:rPr>
              <a:t>χρήση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οικοδομητικής</a:t>
            </a:r>
            <a:r>
              <a:rPr lang="en-US" sz="1800" b="0" strike="noStrike" spc="-1" dirty="0">
                <a:solidFill>
                  <a:srgbClr val="000000"/>
                </a:solidFill>
                <a:latin typeface="Georgia"/>
              </a:rPr>
              <a:t> απ</a:t>
            </a:r>
            <a:r>
              <a:rPr lang="en-US" sz="1800" b="0" strike="noStrike" spc="-1" dirty="0" err="1">
                <a:solidFill>
                  <a:srgbClr val="000000"/>
                </a:solidFill>
                <a:latin typeface="Georgia"/>
              </a:rPr>
              <a:t>οχής</a:t>
            </a:r>
            <a:r>
              <a:rPr lang="en-US" sz="1800" b="0" strike="noStrike" spc="-1" dirty="0">
                <a:solidFill>
                  <a:srgbClr val="000000"/>
                </a:solidFill>
                <a:latin typeface="Georgia"/>
              </a:rPr>
              <a:t> (constructive abstention)! H </a:t>
            </a:r>
            <a:r>
              <a:rPr lang="en-US" sz="1800" b="0" strike="noStrike" spc="-1" dirty="0" err="1">
                <a:solidFill>
                  <a:srgbClr val="000000"/>
                </a:solidFill>
                <a:latin typeface="Georgia"/>
              </a:rPr>
              <a:t>Συνθήκη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Λισ</a:t>
            </a:r>
            <a:r>
              <a:rPr lang="en-US" sz="1800" b="0" strike="noStrike" spc="-1" dirty="0">
                <a:solidFill>
                  <a:srgbClr val="000000"/>
                </a:solidFill>
                <a:latin typeface="Georgia"/>
              </a:rPr>
              <a:t>αβ</a:t>
            </a:r>
            <a:r>
              <a:rPr lang="en-US" sz="1800" b="0" strike="noStrike" spc="-1" dirty="0" err="1">
                <a:solidFill>
                  <a:srgbClr val="000000"/>
                </a:solidFill>
                <a:latin typeface="Georgia"/>
              </a:rPr>
              <a:t>όν</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διευκολύνει</a:t>
            </a:r>
            <a:r>
              <a:rPr lang="en-US" sz="1800" b="0" strike="noStrike" spc="-1" dirty="0">
                <a:solidFill>
                  <a:srgbClr val="000000"/>
                </a:solidFill>
                <a:latin typeface="Georgia"/>
              </a:rPr>
              <a:t> </a:t>
            </a:r>
            <a:r>
              <a:rPr lang="en-US" sz="1800" b="0" strike="noStrike" spc="-1" dirty="0" err="1">
                <a:solidFill>
                  <a:srgbClr val="000000"/>
                </a:solidFill>
                <a:latin typeface="Georgia"/>
              </a:rPr>
              <a:t>τη</a:t>
            </a:r>
            <a:r>
              <a:rPr lang="en-US" sz="1800" b="0" strike="noStrike" spc="-1" dirty="0">
                <a:solidFill>
                  <a:srgbClr val="000000"/>
                </a:solidFill>
                <a:latin typeface="Georgia"/>
              </a:rPr>
              <a:t> </a:t>
            </a:r>
            <a:r>
              <a:rPr lang="en-US" sz="1800" b="0" strike="noStrike" spc="-1" dirty="0" err="1">
                <a:solidFill>
                  <a:srgbClr val="000000"/>
                </a:solidFill>
                <a:latin typeface="Georgia"/>
              </a:rPr>
              <a:t>δυν</a:t>
            </a:r>
            <a:r>
              <a:rPr lang="en-US" sz="1800" b="0" strike="noStrike" spc="-1" dirty="0">
                <a:solidFill>
                  <a:srgbClr val="000000"/>
                </a:solidFill>
                <a:latin typeface="Georgia"/>
              </a:rPr>
              <a:t>α</a:t>
            </a:r>
            <a:r>
              <a:rPr lang="en-US" sz="1800" b="0" strike="noStrike" spc="-1" dirty="0" err="1">
                <a:solidFill>
                  <a:srgbClr val="000000"/>
                </a:solidFill>
                <a:latin typeface="Georgia"/>
              </a:rPr>
              <a:t>τότητ</a:t>
            </a:r>
            <a:r>
              <a:rPr lang="en-US" sz="1800" b="0" strike="noStrike" spc="-1" dirty="0">
                <a:solidFill>
                  <a:srgbClr val="000000"/>
                </a:solidFill>
                <a:latin typeface="Georgia"/>
              </a:rPr>
              <a:t>α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σιών</a:t>
            </a:r>
            <a:r>
              <a:rPr lang="en-US" sz="1800" b="0" strike="noStrike" spc="-1" dirty="0">
                <a:solidFill>
                  <a:srgbClr val="000000"/>
                </a:solidFill>
                <a:latin typeface="Georgia"/>
              </a:rPr>
              <a:t>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ξύ</a:t>
            </a:r>
            <a:r>
              <a:rPr lang="en-US" sz="1800" b="0" strike="noStrike" spc="-1" dirty="0">
                <a:solidFill>
                  <a:srgbClr val="000000"/>
                </a:solidFill>
                <a:latin typeface="Georgia"/>
              </a:rPr>
              <a:t> </a:t>
            </a:r>
            <a:r>
              <a:rPr lang="en-US" sz="1800" b="0" strike="noStrike" spc="-1" dirty="0" err="1">
                <a:solidFill>
                  <a:srgbClr val="000000"/>
                </a:solidFill>
                <a:latin typeface="Georgia"/>
              </a:rPr>
              <a:t>κά</a:t>
            </a:r>
            <a:r>
              <a:rPr lang="en-US" sz="1800" b="0" strike="noStrike" spc="-1" dirty="0">
                <a:solidFill>
                  <a:srgbClr val="000000"/>
                </a:solidFill>
                <a:latin typeface="Georgia"/>
              </a:rPr>
              <a:t>π</a:t>
            </a:r>
            <a:r>
              <a:rPr lang="en-US" sz="1800" b="0" strike="noStrike" spc="-1" dirty="0" err="1">
                <a:solidFill>
                  <a:srgbClr val="000000"/>
                </a:solidFill>
                <a:latin typeface="Georgia"/>
              </a:rPr>
              <a:t>οιων</a:t>
            </a:r>
            <a:r>
              <a:rPr lang="en-US" sz="1800" b="0" strike="noStrike" spc="-1" dirty="0">
                <a:solidFill>
                  <a:srgbClr val="000000"/>
                </a:solidFill>
                <a:latin typeface="Georgia"/>
              </a:rPr>
              <a:t> ΚΜ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α</a:t>
            </a:r>
            <a:r>
              <a:rPr lang="en-US" sz="1800" b="0" strike="noStrike" spc="-1" dirty="0" err="1">
                <a:solidFill>
                  <a:srgbClr val="000000"/>
                </a:solidFill>
                <a:latin typeface="Georgia"/>
              </a:rPr>
              <a:t>υξάνει</a:t>
            </a:r>
            <a:r>
              <a:rPr lang="en-US" sz="1800" b="0" strike="noStrike" spc="-1" dirty="0">
                <a:solidFill>
                  <a:srgbClr val="000000"/>
                </a:solidFill>
                <a:latin typeface="Georgia"/>
              </a:rPr>
              <a:t>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νομικό</a:t>
            </a:r>
            <a:r>
              <a:rPr lang="en-US" sz="1800" b="0" strike="noStrike" spc="-1" dirty="0">
                <a:solidFill>
                  <a:srgbClr val="000000"/>
                </a:solidFill>
                <a:latin typeface="Georgia"/>
              </a:rPr>
              <a:t> </a:t>
            </a:r>
            <a:r>
              <a:rPr lang="en-US" sz="1800" b="0" strike="noStrike" spc="-1" dirty="0" err="1">
                <a:solidFill>
                  <a:srgbClr val="000000"/>
                </a:solidFill>
                <a:latin typeface="Georgia"/>
              </a:rPr>
              <a:t>χώρο</a:t>
            </a:r>
            <a:r>
              <a:rPr lang="en-US" sz="1800" b="0" strike="noStrike" spc="-1" dirty="0">
                <a:solidFill>
                  <a:srgbClr val="000000"/>
                </a:solidFill>
                <a:latin typeface="Georgia"/>
              </a:rPr>
              <a:t> </a:t>
            </a:r>
            <a:r>
              <a:rPr lang="en-US" sz="1800" b="0" strike="noStrike" spc="-1" dirty="0" err="1">
                <a:solidFill>
                  <a:srgbClr val="000000"/>
                </a:solidFill>
                <a:latin typeface="Georgia"/>
              </a:rPr>
              <a:t>γι</a:t>
            </a:r>
            <a:r>
              <a:rPr lang="en-US" sz="1800" b="0" strike="noStrike" spc="-1" dirty="0">
                <a:solidFill>
                  <a:srgbClr val="000000"/>
                </a:solidFill>
                <a:latin typeface="Georgia"/>
              </a:rPr>
              <a:t>α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φιλοξενήσει</a:t>
            </a:r>
            <a:r>
              <a:rPr lang="en-US" sz="1800" b="0" strike="noStrike" spc="-1" dirty="0">
                <a:solidFill>
                  <a:srgbClr val="000000"/>
                </a:solidFill>
                <a:latin typeface="Georgia"/>
              </a:rPr>
              <a:t> </a:t>
            </a:r>
            <a:r>
              <a:rPr lang="en-US" sz="1800" b="0" strike="noStrike" spc="-1" dirty="0" err="1">
                <a:solidFill>
                  <a:srgbClr val="000000"/>
                </a:solidFill>
                <a:latin typeface="Georgia"/>
              </a:rPr>
              <a:t>τ</a:t>
            </a:r>
            <a:r>
              <a:rPr lang="en-US" sz="1800" b="0" strike="noStrike" spc="-1" dirty="0">
                <a:solidFill>
                  <a:srgbClr val="000000"/>
                </a:solidFill>
                <a:latin typeface="Georgia"/>
              </a:rPr>
              <a:t>α </a:t>
            </a:r>
            <a:r>
              <a:rPr lang="en-US" sz="1800" b="0" strike="noStrike" spc="-1" dirty="0" err="1">
                <a:solidFill>
                  <a:srgbClr val="000000"/>
                </a:solidFill>
                <a:latin typeface="Georgia"/>
              </a:rPr>
              <a:t>συμφέροντ</a:t>
            </a:r>
            <a:r>
              <a:rPr lang="en-US" sz="1800" b="0" strike="noStrike" spc="-1" dirty="0">
                <a:solidFill>
                  <a:srgbClr val="000000"/>
                </a:solidFill>
                <a:latin typeface="Georgia"/>
              </a:rPr>
              <a:t>α </a:t>
            </a:r>
            <a:r>
              <a:rPr lang="en-US" sz="1800" b="0" strike="noStrike" spc="-1" dirty="0" err="1">
                <a:solidFill>
                  <a:srgbClr val="000000"/>
                </a:solidFill>
                <a:latin typeface="Georgia"/>
              </a:rPr>
              <a:t>των</a:t>
            </a:r>
            <a:r>
              <a:rPr lang="en-US" sz="1800" b="0" strike="noStrike" spc="-1" dirty="0">
                <a:solidFill>
                  <a:srgbClr val="000000"/>
                </a:solidFill>
                <a:latin typeface="Georgia"/>
              </a:rPr>
              <a:t> </a:t>
            </a:r>
            <a:r>
              <a:rPr lang="en-US" sz="1800" b="0" strike="noStrike" spc="-1" dirty="0" err="1">
                <a:solidFill>
                  <a:srgbClr val="000000"/>
                </a:solidFill>
                <a:latin typeface="Georgia"/>
              </a:rPr>
              <a:t>κρ</a:t>
            </a:r>
            <a:r>
              <a:rPr lang="en-US" sz="1800" b="0" strike="noStrike" spc="-1" dirty="0">
                <a:solidFill>
                  <a:srgbClr val="000000"/>
                </a:solidFill>
                <a:latin typeface="Georgia"/>
              </a:rPr>
              <a:t>α</a:t>
            </a:r>
            <a:r>
              <a:rPr lang="en-US" sz="1800" b="0" strike="noStrike" spc="-1" dirty="0" err="1">
                <a:solidFill>
                  <a:srgbClr val="000000"/>
                </a:solidFill>
                <a:latin typeface="Georgia"/>
              </a:rPr>
              <a:t>τών</a:t>
            </a:r>
            <a:r>
              <a:rPr lang="en-US" sz="1800" b="0" strike="noStrike" spc="-1" dirty="0">
                <a:solidFill>
                  <a:srgbClr val="000000"/>
                </a:solidFill>
                <a:latin typeface="Georgia"/>
              </a:rPr>
              <a:t> </a:t>
            </a:r>
            <a:r>
              <a:rPr lang="en-US" sz="1800" b="0" strike="noStrike" spc="-1" dirty="0" err="1">
                <a:solidFill>
                  <a:srgbClr val="000000"/>
                </a:solidFill>
                <a:latin typeface="Georgia"/>
              </a:rPr>
              <a:t>μελών</a:t>
            </a:r>
            <a:r>
              <a:rPr lang="en-US" sz="1800" b="0" strike="noStrike" spc="-1" dirty="0">
                <a:solidFill>
                  <a:srgbClr val="000000"/>
                </a:solidFill>
                <a:latin typeface="Georgia"/>
              </a:rPr>
              <a:t> π</a:t>
            </a:r>
            <a:r>
              <a:rPr lang="en-US" sz="1800" b="0" strike="noStrike" spc="-1" dirty="0" err="1">
                <a:solidFill>
                  <a:srgbClr val="000000"/>
                </a:solidFill>
                <a:latin typeface="Georgia"/>
              </a:rPr>
              <a:t>ου</a:t>
            </a:r>
            <a:r>
              <a:rPr lang="en-US" sz="1800" b="0" strike="noStrike" spc="-1" dirty="0">
                <a:solidFill>
                  <a:srgbClr val="000000"/>
                </a:solidFill>
                <a:latin typeface="Georgia"/>
              </a:rPr>
              <a:t>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ιλέγουν</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απ</a:t>
            </a:r>
            <a:r>
              <a:rPr lang="en-US" sz="1800" b="0" strike="noStrike" spc="-1" dirty="0" err="1">
                <a:solidFill>
                  <a:srgbClr val="000000"/>
                </a:solidFill>
                <a:latin typeface="Georgia"/>
              </a:rPr>
              <a:t>οχή</a:t>
            </a:r>
            <a:r>
              <a:rPr lang="en-US" sz="1800" b="0" strike="noStrike" spc="-1" dirty="0">
                <a:solidFill>
                  <a:srgbClr val="000000"/>
                </a:solidFill>
                <a:latin typeface="Georgia"/>
              </a:rPr>
              <a:t> απ</a:t>
            </a:r>
            <a:r>
              <a:rPr lang="en-US" sz="1800" b="0" strike="noStrike" spc="-1" dirty="0" err="1">
                <a:solidFill>
                  <a:srgbClr val="000000"/>
                </a:solidFill>
                <a:latin typeface="Georgia"/>
              </a:rPr>
              <a:t>ό</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λήψη</a:t>
            </a:r>
            <a:r>
              <a:rPr lang="en-US" sz="1800" b="0" strike="noStrike" spc="-1" dirty="0">
                <a:solidFill>
                  <a:srgbClr val="000000"/>
                </a:solidFill>
                <a:latin typeface="Georgia"/>
              </a:rPr>
              <a:t> απ</a:t>
            </a:r>
            <a:r>
              <a:rPr lang="en-US" sz="1800" b="0" strike="noStrike" spc="-1" dirty="0" err="1">
                <a:solidFill>
                  <a:srgbClr val="000000"/>
                </a:solidFill>
                <a:latin typeface="Georgia"/>
              </a:rPr>
              <a:t>οφάσεων</a:t>
            </a:r>
            <a:r>
              <a:rPr lang="en-US" sz="1800" b="0" strike="noStrike" spc="-1" dirty="0">
                <a:solidFill>
                  <a:srgbClr val="000000"/>
                </a:solidFill>
                <a:latin typeface="Georgia"/>
              </a:rPr>
              <a:t> </a:t>
            </a:r>
            <a:r>
              <a:rPr lang="en-US" sz="1800" b="0" strike="noStrike" spc="-1" dirty="0" err="1">
                <a:solidFill>
                  <a:srgbClr val="000000"/>
                </a:solidFill>
                <a:latin typeface="Georgia"/>
              </a:rPr>
              <a:t>με</a:t>
            </a:r>
            <a:r>
              <a:rPr lang="en-US" sz="1800" b="0" strike="noStrike" spc="-1" dirty="0">
                <a:solidFill>
                  <a:srgbClr val="000000"/>
                </a:solidFill>
                <a:latin typeface="Georgia"/>
              </a:rPr>
              <a:t> </a:t>
            </a:r>
            <a:r>
              <a:rPr lang="en-US" sz="1800" b="0" strike="noStrike" spc="-1" dirty="0" err="1">
                <a:solidFill>
                  <a:srgbClr val="000000"/>
                </a:solidFill>
                <a:latin typeface="Georgia"/>
              </a:rPr>
              <a:t>ομοφωνί</a:t>
            </a:r>
            <a:r>
              <a:rPr lang="en-US" sz="1800" b="0" strike="noStrike" spc="-1" dirty="0">
                <a:solidFill>
                  <a:srgbClr val="000000"/>
                </a:solidFill>
                <a:latin typeface="Georgia"/>
              </a:rPr>
              <a:t>α.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χρήση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οικοδομητικής</a:t>
            </a:r>
            <a:r>
              <a:rPr lang="en-US" sz="1800" b="0" strike="noStrike" spc="-1" dirty="0">
                <a:solidFill>
                  <a:srgbClr val="000000"/>
                </a:solidFill>
                <a:latin typeface="Georgia"/>
              </a:rPr>
              <a:t> απ</a:t>
            </a:r>
            <a:r>
              <a:rPr lang="en-US" sz="1800" b="0" strike="noStrike" spc="-1" dirty="0" err="1">
                <a:solidFill>
                  <a:srgbClr val="000000"/>
                </a:solidFill>
                <a:latin typeface="Georgia"/>
              </a:rPr>
              <a:t>οχής</a:t>
            </a:r>
            <a:r>
              <a:rPr lang="en-US" sz="1800" b="0" strike="noStrike" spc="-1" dirty="0">
                <a:solidFill>
                  <a:srgbClr val="000000"/>
                </a:solidFill>
                <a:latin typeface="Georgia"/>
              </a:rPr>
              <a:t> </a:t>
            </a:r>
            <a:r>
              <a:rPr lang="en-US" sz="1800" b="0" strike="noStrike" spc="-1" dirty="0" err="1">
                <a:solidFill>
                  <a:srgbClr val="000000"/>
                </a:solidFill>
                <a:latin typeface="Georgia"/>
              </a:rPr>
              <a:t>δεν</a:t>
            </a:r>
            <a:r>
              <a:rPr lang="en-US" sz="1800" b="0" strike="noStrike" spc="-1" dirty="0">
                <a:solidFill>
                  <a:srgbClr val="000000"/>
                </a:solidFill>
                <a:latin typeface="Georgia"/>
              </a:rPr>
              <a:t> </a:t>
            </a:r>
            <a:r>
              <a:rPr lang="en-US" sz="1800" b="0" strike="noStrike" spc="-1" dirty="0" err="1">
                <a:solidFill>
                  <a:srgbClr val="000000"/>
                </a:solidFill>
                <a:latin typeface="Georgia"/>
              </a:rPr>
              <a:t>ισχύει</a:t>
            </a:r>
            <a:r>
              <a:rPr lang="en-US" sz="1800" b="0" strike="noStrike" spc="-1" dirty="0">
                <a:solidFill>
                  <a:srgbClr val="000000"/>
                </a:solidFill>
                <a:latin typeface="Georgia"/>
              </a:rPr>
              <a:t> </a:t>
            </a:r>
            <a:r>
              <a:rPr lang="en-US" sz="1800" b="0" strike="noStrike" spc="-1" dirty="0" err="1">
                <a:solidFill>
                  <a:srgbClr val="000000"/>
                </a:solidFill>
                <a:latin typeface="Georgia"/>
              </a:rPr>
              <a:t>ότ</a:t>
            </a:r>
            <a:r>
              <a:rPr lang="en-US" sz="1800" b="0" strike="noStrike" spc="-1" dirty="0">
                <a:solidFill>
                  <a:srgbClr val="000000"/>
                </a:solidFill>
                <a:latin typeface="Georgia"/>
              </a:rPr>
              <a:t>α</a:t>
            </a:r>
            <a:r>
              <a:rPr lang="en-US" sz="1800" b="0" strike="noStrike" spc="-1" dirty="0" err="1">
                <a:solidFill>
                  <a:srgbClr val="000000"/>
                </a:solidFill>
                <a:latin typeface="Georgia"/>
              </a:rPr>
              <a:t>ν</a:t>
            </a:r>
            <a:r>
              <a:rPr lang="en-US" sz="1800" b="0" strike="noStrike" spc="-1" dirty="0">
                <a:solidFill>
                  <a:srgbClr val="000000"/>
                </a:solidFill>
                <a:latin typeface="Georgia"/>
              </a:rPr>
              <a:t> </a:t>
            </a:r>
            <a:r>
              <a:rPr lang="en-US" sz="1800" b="0" strike="noStrike" spc="-1" dirty="0" err="1">
                <a:solidFill>
                  <a:srgbClr val="000000"/>
                </a:solidFill>
                <a:latin typeface="Georgia"/>
              </a:rPr>
              <a:t>υ</a:t>
            </a:r>
            <a:r>
              <a:rPr lang="en-US" sz="1800" b="0" strike="noStrike" spc="-1" dirty="0">
                <a:solidFill>
                  <a:srgbClr val="000000"/>
                </a:solidFill>
                <a:latin typeface="Georgia"/>
              </a:rPr>
              <a:t>π</a:t>
            </a:r>
            <a:r>
              <a:rPr lang="en-US" sz="1800" b="0" strike="noStrike" spc="-1" dirty="0" err="1">
                <a:solidFill>
                  <a:srgbClr val="000000"/>
                </a:solidFill>
                <a:latin typeface="Georgia"/>
              </a:rPr>
              <a:t>άρχει</a:t>
            </a:r>
            <a:r>
              <a:rPr lang="en-US" sz="1800" b="0" strike="noStrike" spc="-1" dirty="0">
                <a:solidFill>
                  <a:srgbClr val="000000"/>
                </a:solidFill>
                <a:latin typeface="Georgia"/>
              </a:rPr>
              <a:t> α</a:t>
            </a:r>
            <a:r>
              <a:rPr lang="en-US" sz="1800" b="0" strike="noStrike" spc="-1" dirty="0" err="1">
                <a:solidFill>
                  <a:srgbClr val="000000"/>
                </a:solidFill>
                <a:latin typeface="Georgia"/>
              </a:rPr>
              <a:t>ν</a:t>
            </a:r>
            <a:r>
              <a:rPr lang="en-US" sz="1800" b="0" strike="noStrike" spc="-1" dirty="0">
                <a:solidFill>
                  <a:srgbClr val="000000"/>
                </a:solidFill>
                <a:latin typeface="Georgia"/>
              </a:rPr>
              <a:t>α</a:t>
            </a:r>
            <a:r>
              <a:rPr lang="en-US" sz="1800" b="0" strike="noStrike" spc="-1" dirty="0" err="1">
                <a:solidFill>
                  <a:srgbClr val="000000"/>
                </a:solidFill>
                <a:latin typeface="Georgia"/>
              </a:rPr>
              <a:t>στέλλουσ</a:t>
            </a:r>
            <a:r>
              <a:rPr lang="en-US" sz="1800" b="0" strike="noStrike" spc="-1" dirty="0">
                <a:solidFill>
                  <a:srgbClr val="000000"/>
                </a:solidFill>
                <a:latin typeface="Georgia"/>
              </a:rPr>
              <a:t>α </a:t>
            </a:r>
            <a:r>
              <a:rPr lang="en-US" sz="1800" b="0" strike="noStrike" spc="-1" dirty="0" err="1">
                <a:solidFill>
                  <a:srgbClr val="000000"/>
                </a:solidFill>
                <a:latin typeface="Georgia"/>
              </a:rPr>
              <a:t>μειοψηφί</a:t>
            </a:r>
            <a:r>
              <a:rPr lang="en-US" sz="1800" b="0" strike="noStrike" spc="-1" dirty="0">
                <a:solidFill>
                  <a:srgbClr val="000000"/>
                </a:solidFill>
                <a:latin typeface="Georgia"/>
              </a:rPr>
              <a:t>α (blocking minority): </a:t>
            </a:r>
            <a:r>
              <a:rPr lang="en-US" sz="1800" b="1" strike="noStrike" spc="-1" dirty="0" err="1">
                <a:solidFill>
                  <a:srgbClr val="000000"/>
                </a:solidFill>
                <a:latin typeface="Georgia"/>
              </a:rPr>
              <a:t>το</a:t>
            </a:r>
            <a:r>
              <a:rPr lang="en-US" sz="1800" b="1" strike="noStrike" spc="-1" dirty="0">
                <a:solidFill>
                  <a:srgbClr val="000000"/>
                </a:solidFill>
                <a:latin typeface="Georgia"/>
              </a:rPr>
              <a:t> </a:t>
            </a:r>
            <a:r>
              <a:rPr lang="en-US" sz="1800" b="1" strike="noStrike" spc="-1" dirty="0" err="1">
                <a:solidFill>
                  <a:srgbClr val="000000"/>
                </a:solidFill>
                <a:latin typeface="Georgia"/>
              </a:rPr>
              <a:t>έν</a:t>
            </a:r>
            <a:r>
              <a:rPr lang="en-US" sz="1800" b="1" strike="noStrike" spc="-1" dirty="0">
                <a:solidFill>
                  <a:srgbClr val="000000"/>
                </a:solidFill>
                <a:latin typeface="Georgia"/>
              </a:rPr>
              <a:t>α </a:t>
            </a:r>
            <a:r>
              <a:rPr lang="en-US" sz="1800" b="1" strike="noStrike" spc="-1" dirty="0" err="1">
                <a:solidFill>
                  <a:srgbClr val="000000"/>
                </a:solidFill>
                <a:latin typeface="Georgia"/>
              </a:rPr>
              <a:t>τρίτο</a:t>
            </a:r>
            <a:r>
              <a:rPr lang="en-US" sz="1800" b="1" strike="noStrike" spc="-1" dirty="0">
                <a:solidFill>
                  <a:srgbClr val="000000"/>
                </a:solidFill>
                <a:latin typeface="Georgia"/>
              </a:rPr>
              <a:t> </a:t>
            </a:r>
            <a:r>
              <a:rPr lang="en-US" sz="1800" b="1" strike="noStrike" spc="-1" dirty="0" err="1">
                <a:solidFill>
                  <a:srgbClr val="000000"/>
                </a:solidFill>
                <a:latin typeface="Georgia"/>
              </a:rPr>
              <a:t>των</a:t>
            </a:r>
            <a:r>
              <a:rPr lang="en-US" sz="1800" b="1" strike="noStrike" spc="-1" dirty="0">
                <a:solidFill>
                  <a:srgbClr val="000000"/>
                </a:solidFill>
                <a:latin typeface="Georgia"/>
              </a:rPr>
              <a:t> </a:t>
            </a:r>
            <a:r>
              <a:rPr lang="en-US" sz="1800" b="1" strike="noStrike" spc="-1" dirty="0" err="1">
                <a:solidFill>
                  <a:srgbClr val="000000"/>
                </a:solidFill>
                <a:latin typeface="Georgia"/>
              </a:rPr>
              <a:t>κρ</a:t>
            </a:r>
            <a:r>
              <a:rPr lang="en-US" sz="1800" b="1" strike="noStrike" spc="-1" dirty="0">
                <a:solidFill>
                  <a:srgbClr val="000000"/>
                </a:solidFill>
                <a:latin typeface="Georgia"/>
              </a:rPr>
              <a:t>α</a:t>
            </a:r>
            <a:r>
              <a:rPr lang="en-US" sz="1800" b="1" strike="noStrike" spc="-1" dirty="0" err="1">
                <a:solidFill>
                  <a:srgbClr val="000000"/>
                </a:solidFill>
                <a:latin typeface="Georgia"/>
              </a:rPr>
              <a:t>τών</a:t>
            </a:r>
            <a:r>
              <a:rPr lang="en-US" sz="1800" b="1" strike="noStrike" spc="-1" dirty="0">
                <a:solidFill>
                  <a:srgbClr val="000000"/>
                </a:solidFill>
                <a:latin typeface="Georgia"/>
              </a:rPr>
              <a:t> </a:t>
            </a:r>
            <a:r>
              <a:rPr lang="en-US" sz="1800" b="1" strike="noStrike" spc="-1" dirty="0" err="1">
                <a:solidFill>
                  <a:srgbClr val="000000"/>
                </a:solidFill>
                <a:latin typeface="Georgia"/>
              </a:rPr>
              <a:t>μελών</a:t>
            </a:r>
            <a:r>
              <a:rPr lang="en-US" sz="1800" b="1" strike="noStrike" spc="-1" dirty="0">
                <a:solidFill>
                  <a:srgbClr val="000000"/>
                </a:solidFill>
                <a:latin typeface="Georgia"/>
              </a:rPr>
              <a:t> π</a:t>
            </a:r>
            <a:r>
              <a:rPr lang="en-US" sz="1800" b="1" strike="noStrike" spc="-1" dirty="0" err="1">
                <a:solidFill>
                  <a:srgbClr val="000000"/>
                </a:solidFill>
                <a:latin typeface="Georgia"/>
              </a:rPr>
              <a:t>ου</a:t>
            </a:r>
            <a:r>
              <a:rPr lang="en-US" sz="1800" b="1" strike="noStrike" spc="-1" dirty="0">
                <a:solidFill>
                  <a:srgbClr val="000000"/>
                </a:solidFill>
                <a:latin typeface="Georgia"/>
              </a:rPr>
              <a:t> </a:t>
            </a:r>
            <a:r>
              <a:rPr lang="en-US" sz="1800" b="1" strike="noStrike" spc="-1" dirty="0" err="1">
                <a:solidFill>
                  <a:srgbClr val="000000"/>
                </a:solidFill>
                <a:latin typeface="Georgia"/>
              </a:rPr>
              <a:t>εκ</a:t>
            </a:r>
            <a:r>
              <a:rPr lang="en-US" sz="1800" b="1" strike="noStrike" spc="-1" dirty="0">
                <a:solidFill>
                  <a:srgbClr val="000000"/>
                </a:solidFill>
                <a:latin typeface="Georgia"/>
              </a:rPr>
              <a:t>π</a:t>
            </a:r>
            <a:r>
              <a:rPr lang="en-US" sz="1800" b="1" strike="noStrike" spc="-1" dirty="0" err="1">
                <a:solidFill>
                  <a:srgbClr val="000000"/>
                </a:solidFill>
                <a:latin typeface="Georgia"/>
              </a:rPr>
              <a:t>ροσω</a:t>
            </a:r>
            <a:r>
              <a:rPr lang="en-US" sz="1800" b="1" strike="noStrike" spc="-1" dirty="0">
                <a:solidFill>
                  <a:srgbClr val="000000"/>
                </a:solidFill>
                <a:latin typeface="Georgia"/>
              </a:rPr>
              <a:t>π</a:t>
            </a:r>
            <a:r>
              <a:rPr lang="en-US" sz="1800" b="1" strike="noStrike" spc="-1" dirty="0" err="1">
                <a:solidFill>
                  <a:srgbClr val="000000"/>
                </a:solidFill>
                <a:latin typeface="Georgia"/>
              </a:rPr>
              <a:t>ούν</a:t>
            </a:r>
            <a:r>
              <a:rPr lang="en-US" sz="1800" b="1" strike="noStrike" spc="-1" dirty="0">
                <a:solidFill>
                  <a:srgbClr val="000000"/>
                </a:solidFill>
                <a:latin typeface="Georgia"/>
              </a:rPr>
              <a:t> </a:t>
            </a:r>
            <a:r>
              <a:rPr lang="en-US" sz="1800" b="1" strike="noStrike" spc="-1" dirty="0" err="1">
                <a:solidFill>
                  <a:srgbClr val="000000"/>
                </a:solidFill>
                <a:latin typeface="Georgia"/>
              </a:rPr>
              <a:t>τουλάχιστον</a:t>
            </a:r>
            <a:r>
              <a:rPr lang="en-US" sz="1800" b="1" strike="noStrike" spc="-1" dirty="0">
                <a:solidFill>
                  <a:srgbClr val="000000"/>
                </a:solidFill>
                <a:latin typeface="Georgia"/>
              </a:rPr>
              <a:t> </a:t>
            </a:r>
            <a:r>
              <a:rPr lang="en-US" sz="1800" b="1" strike="noStrike" spc="-1" dirty="0" err="1">
                <a:solidFill>
                  <a:srgbClr val="000000"/>
                </a:solidFill>
                <a:latin typeface="Georgia"/>
              </a:rPr>
              <a:t>το</a:t>
            </a:r>
            <a:r>
              <a:rPr lang="en-US" sz="1800" b="1" strike="noStrike" spc="-1" dirty="0">
                <a:solidFill>
                  <a:srgbClr val="000000"/>
                </a:solidFill>
                <a:latin typeface="Georgia"/>
              </a:rPr>
              <a:t> </a:t>
            </a:r>
            <a:r>
              <a:rPr lang="en-US" sz="1800" b="1" strike="noStrike" spc="-1" dirty="0" err="1">
                <a:solidFill>
                  <a:srgbClr val="000000"/>
                </a:solidFill>
                <a:latin typeface="Georgia"/>
              </a:rPr>
              <a:t>έν</a:t>
            </a:r>
            <a:r>
              <a:rPr lang="en-US" sz="1800" b="1" strike="noStrike" spc="-1" dirty="0">
                <a:solidFill>
                  <a:srgbClr val="000000"/>
                </a:solidFill>
                <a:latin typeface="Georgia"/>
              </a:rPr>
              <a:t>α </a:t>
            </a:r>
            <a:r>
              <a:rPr lang="en-US" sz="1800" b="1" strike="noStrike" spc="-1" dirty="0" err="1">
                <a:solidFill>
                  <a:srgbClr val="000000"/>
                </a:solidFill>
                <a:latin typeface="Georgia"/>
              </a:rPr>
              <a:t>τρίτο</a:t>
            </a:r>
            <a:r>
              <a:rPr lang="en-US" sz="1800" b="1" strike="noStrike" spc="-1" dirty="0">
                <a:solidFill>
                  <a:srgbClr val="000000"/>
                </a:solidFill>
                <a:latin typeface="Georgia"/>
              </a:rPr>
              <a:t> </a:t>
            </a:r>
            <a:r>
              <a:rPr lang="en-US" sz="1800" b="1" strike="noStrike" spc="-1" dirty="0" err="1">
                <a:solidFill>
                  <a:srgbClr val="000000"/>
                </a:solidFill>
                <a:latin typeface="Georgia"/>
              </a:rPr>
              <a:t>του</a:t>
            </a:r>
            <a:r>
              <a:rPr lang="en-US" sz="1800" b="1" strike="noStrike" spc="-1" dirty="0">
                <a:solidFill>
                  <a:srgbClr val="000000"/>
                </a:solidFill>
                <a:latin typeface="Georgia"/>
              </a:rPr>
              <a:t> π</a:t>
            </a:r>
            <a:r>
              <a:rPr lang="en-US" sz="1800" b="1" strike="noStrike" spc="-1" dirty="0" err="1">
                <a:solidFill>
                  <a:srgbClr val="000000"/>
                </a:solidFill>
                <a:latin typeface="Georgia"/>
              </a:rPr>
              <a:t>ληθυσμού</a:t>
            </a:r>
            <a:r>
              <a:rPr lang="en-US" sz="1800" b="1" strike="noStrike" spc="-1" dirty="0">
                <a:solidFill>
                  <a:srgbClr val="000000"/>
                </a:solidFill>
                <a:latin typeface="Georgia"/>
              </a:rPr>
              <a:t> </a:t>
            </a:r>
            <a:r>
              <a:rPr lang="en-US" sz="1800" b="1" strike="noStrike" spc="-1" dirty="0" err="1">
                <a:solidFill>
                  <a:srgbClr val="000000"/>
                </a:solidFill>
                <a:latin typeface="Georgia"/>
              </a:rPr>
              <a:t>της</a:t>
            </a:r>
            <a:r>
              <a:rPr lang="en-US" sz="1800" b="1" strike="noStrike" spc="-1" dirty="0">
                <a:solidFill>
                  <a:srgbClr val="000000"/>
                </a:solidFill>
                <a:latin typeface="Georgia"/>
              </a:rPr>
              <a:t> ΕΕ.</a:t>
            </a:r>
            <a:endParaRPr lang="en-US" sz="1800" b="1" strike="noStrike" spc="-1" dirty="0">
              <a:solidFill>
                <a:srgbClr val="000000"/>
              </a:solidFill>
              <a:latin typeface="Calibri"/>
            </a:endParaRPr>
          </a:p>
          <a:p>
            <a:pPr indent="-324000">
              <a:lnSpc>
                <a:spcPts val="1681"/>
              </a:lnSpc>
              <a:buClr>
                <a:srgbClr val="000000"/>
              </a:buClr>
              <a:buFont typeface="Wingdings" charset="2"/>
              <a:buChar char=""/>
            </a:pPr>
            <a:r>
              <a:rPr lang="en-US" sz="1800" b="0" strike="noStrike" spc="-1" dirty="0">
                <a:solidFill>
                  <a:srgbClr val="000000"/>
                </a:solidFill>
                <a:latin typeface="Georgia"/>
              </a:rPr>
              <a:t>opt-out απ</a:t>
            </a:r>
            <a:r>
              <a:rPr lang="en-US" sz="1800" b="0" strike="noStrike" spc="-1" dirty="0" err="1">
                <a:solidFill>
                  <a:srgbClr val="000000"/>
                </a:solidFill>
                <a:latin typeface="Georgia"/>
              </a:rPr>
              <a:t>ό</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ΚΠΑΑ (</a:t>
            </a:r>
            <a:r>
              <a:rPr lang="en-US" sz="1800" b="0" strike="noStrike" spc="-1" dirty="0" err="1">
                <a:solidFill>
                  <a:srgbClr val="000000"/>
                </a:solidFill>
                <a:latin typeface="Georgia"/>
              </a:rPr>
              <a:t>Δ</a:t>
            </a:r>
            <a:r>
              <a:rPr lang="en-US" sz="1800" b="0" strike="noStrike" spc="-1" dirty="0">
                <a:solidFill>
                  <a:srgbClr val="000000"/>
                </a:solidFill>
                <a:latin typeface="Georgia"/>
              </a:rPr>
              <a:t>α</a:t>
            </a:r>
            <a:r>
              <a:rPr lang="en-US" sz="1800" b="0" strike="noStrike" spc="-1" dirty="0" err="1">
                <a:solidFill>
                  <a:srgbClr val="000000"/>
                </a:solidFill>
                <a:latin typeface="Georgia"/>
              </a:rPr>
              <a:t>νί</a:t>
            </a:r>
            <a:r>
              <a:rPr lang="en-US" sz="1800" b="0" strike="noStrike" spc="-1" dirty="0">
                <a:solidFill>
                  <a:srgbClr val="000000"/>
                </a:solidFill>
                <a:latin typeface="Georgia"/>
              </a:rPr>
              <a:t>α) –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Συνθήκη</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Λισ</a:t>
            </a:r>
            <a:r>
              <a:rPr lang="en-US" sz="1800" b="0" strike="noStrike" spc="-1" dirty="0">
                <a:solidFill>
                  <a:srgbClr val="000000"/>
                </a:solidFill>
                <a:latin typeface="Georgia"/>
              </a:rPr>
              <a:t>αβ</a:t>
            </a:r>
            <a:r>
              <a:rPr lang="en-US" sz="1800" b="0" strike="noStrike" spc="-1" dirty="0" err="1">
                <a:solidFill>
                  <a:srgbClr val="000000"/>
                </a:solidFill>
                <a:latin typeface="Georgia"/>
              </a:rPr>
              <a:t>όν</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εισάγει</a:t>
            </a:r>
            <a:r>
              <a:rPr lang="en-US" sz="1800" b="0" strike="noStrike" spc="-1" dirty="0">
                <a:solidFill>
                  <a:srgbClr val="000000"/>
                </a:solidFill>
                <a:latin typeface="Georgia"/>
              </a:rPr>
              <a:t> </a:t>
            </a:r>
            <a:r>
              <a:rPr lang="en-US" sz="1800" b="0" strike="noStrike" spc="-1" dirty="0" err="1">
                <a:solidFill>
                  <a:srgbClr val="000000"/>
                </a:solidFill>
                <a:latin typeface="Georgia"/>
              </a:rPr>
              <a:t>τον</a:t>
            </a:r>
            <a:r>
              <a:rPr lang="en-US" sz="1800" b="0" strike="noStrike" spc="-1" dirty="0">
                <a:solidFill>
                  <a:srgbClr val="000000"/>
                </a:solidFill>
                <a:latin typeface="Georgia"/>
              </a:rPr>
              <a:t> </a:t>
            </a:r>
            <a:r>
              <a:rPr lang="en-US" sz="1800" b="0" strike="noStrike" spc="-1" dirty="0" err="1">
                <a:solidFill>
                  <a:srgbClr val="000000"/>
                </a:solidFill>
                <a:latin typeface="Georgia"/>
              </a:rPr>
              <a:t>μηχ</a:t>
            </a:r>
            <a:r>
              <a:rPr lang="en-US" sz="1800" b="0" strike="noStrike" spc="-1" dirty="0">
                <a:solidFill>
                  <a:srgbClr val="000000"/>
                </a:solidFill>
                <a:latin typeface="Georgia"/>
              </a:rPr>
              <a:t>α</a:t>
            </a:r>
            <a:r>
              <a:rPr lang="en-US" sz="1800" b="0" strike="noStrike" spc="-1" dirty="0" err="1">
                <a:solidFill>
                  <a:srgbClr val="000000"/>
                </a:solidFill>
                <a:latin typeface="Georgia"/>
              </a:rPr>
              <a:t>νισμό</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μόνιμης</a:t>
            </a:r>
            <a:r>
              <a:rPr lang="en-US" sz="1800" b="0" strike="noStrike" spc="-1" dirty="0">
                <a:solidFill>
                  <a:srgbClr val="000000"/>
                </a:solidFill>
                <a:latin typeface="Georgia"/>
              </a:rPr>
              <a:t> </a:t>
            </a:r>
            <a:r>
              <a:rPr lang="en-US" sz="1800" b="0" strike="noStrike" spc="-1" dirty="0" err="1">
                <a:solidFill>
                  <a:srgbClr val="000000"/>
                </a:solidFill>
                <a:latin typeface="Georgia"/>
              </a:rPr>
              <a:t>δι</a:t>
            </a:r>
            <a:r>
              <a:rPr lang="en-US" sz="1800" b="0" strike="noStrike" spc="-1" dirty="0">
                <a:solidFill>
                  <a:srgbClr val="000000"/>
                </a:solidFill>
                <a:latin typeface="Georgia"/>
              </a:rPr>
              <a:t>α</a:t>
            </a:r>
            <a:r>
              <a:rPr lang="en-US" sz="1800" b="0" strike="noStrike" spc="-1" dirty="0" err="1">
                <a:solidFill>
                  <a:srgbClr val="000000"/>
                </a:solidFill>
                <a:latin typeface="Georgia"/>
              </a:rPr>
              <a:t>ρθρωμένης</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(structured permanent cooperation, </a:t>
            </a:r>
            <a:r>
              <a:rPr lang="en-US" sz="1800" b="0" strike="noStrike" spc="-1" dirty="0" err="1">
                <a:solidFill>
                  <a:srgbClr val="000000"/>
                </a:solidFill>
                <a:latin typeface="Georgia"/>
              </a:rPr>
              <a:t>υ</a:t>
            </a:r>
            <a:r>
              <a:rPr lang="en-US" sz="1800" b="0" strike="noStrike" spc="-1" dirty="0">
                <a:solidFill>
                  <a:srgbClr val="000000"/>
                </a:solidFill>
                <a:latin typeface="Georgia"/>
              </a:rPr>
              <a:t>π</a:t>
            </a:r>
            <a:r>
              <a:rPr lang="en-US" sz="1800" b="0" strike="noStrike" spc="-1" dirty="0" err="1">
                <a:solidFill>
                  <a:srgbClr val="000000"/>
                </a:solidFill>
                <a:latin typeface="Georgia"/>
              </a:rPr>
              <a:t>ό</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ο</a:t>
            </a:r>
            <a:r>
              <a:rPr lang="en-US" sz="1800" b="0" strike="noStrike" spc="-1" dirty="0">
                <a:solidFill>
                  <a:srgbClr val="000000"/>
                </a:solidFill>
                <a:latin typeface="Georgia"/>
              </a:rPr>
              <a:t>π</a:t>
            </a:r>
            <a:r>
              <a:rPr lang="en-US" sz="1800" b="0" strike="noStrike" spc="-1" dirty="0" err="1">
                <a:solidFill>
                  <a:srgbClr val="000000"/>
                </a:solidFill>
                <a:latin typeface="Georgia"/>
              </a:rPr>
              <a:t>οί</a:t>
            </a:r>
            <a:r>
              <a:rPr lang="en-US" sz="1800" b="0" strike="noStrike" spc="-1" dirty="0">
                <a:solidFill>
                  <a:srgbClr val="000000"/>
                </a:solidFill>
                <a:latin typeface="Georgia"/>
              </a:rPr>
              <a:t>α </a:t>
            </a:r>
            <a:r>
              <a:rPr lang="en-US" sz="1800" b="0" strike="noStrike" spc="-1" dirty="0" err="1">
                <a:solidFill>
                  <a:srgbClr val="000000"/>
                </a:solidFill>
                <a:latin typeface="Georgia"/>
              </a:rPr>
              <a:t>θ</a:t>
            </a:r>
            <a:r>
              <a:rPr lang="en-US" sz="1800" b="0" strike="noStrike" spc="-1" dirty="0">
                <a:solidFill>
                  <a:srgbClr val="000000"/>
                </a:solidFill>
                <a:latin typeface="Georgia"/>
              </a:rPr>
              <a:t>α </a:t>
            </a:r>
            <a:r>
              <a:rPr lang="en-US" sz="1800" b="0" strike="noStrike" spc="-1" dirty="0" err="1">
                <a:solidFill>
                  <a:srgbClr val="000000"/>
                </a:solidFill>
                <a:latin typeface="Georgia"/>
              </a:rPr>
              <a:t>μ</a:t>
            </a:r>
            <a:r>
              <a:rPr lang="en-US" sz="1800" b="0" strike="noStrike" spc="-1" dirty="0">
                <a:solidFill>
                  <a:srgbClr val="000000"/>
                </a:solidFill>
                <a:latin typeface="Georgia"/>
              </a:rPr>
              <a:t>π</a:t>
            </a:r>
            <a:r>
              <a:rPr lang="en-US" sz="1800" b="0" strike="noStrike" spc="-1" dirty="0" err="1">
                <a:solidFill>
                  <a:srgbClr val="000000"/>
                </a:solidFill>
                <a:latin typeface="Georgia"/>
              </a:rPr>
              <a:t>ορούσε</a:t>
            </a:r>
            <a:r>
              <a:rPr lang="en-US" sz="1800" b="0" strike="noStrike" spc="-1" dirty="0">
                <a:solidFill>
                  <a:srgbClr val="000000"/>
                </a:solidFill>
                <a:latin typeface="Georgia"/>
              </a:rPr>
              <a:t>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γίνει</a:t>
            </a:r>
            <a:r>
              <a:rPr lang="en-US" sz="1800" b="0" strike="noStrike" spc="-1" dirty="0">
                <a:solidFill>
                  <a:srgbClr val="000000"/>
                </a:solidFill>
                <a:latin typeface="Georgia"/>
              </a:rPr>
              <a:t>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Ευρω</a:t>
            </a:r>
            <a:r>
              <a:rPr lang="en-US" sz="1800" b="0" strike="noStrike" spc="-1" dirty="0">
                <a:solidFill>
                  <a:srgbClr val="000000"/>
                </a:solidFill>
                <a:latin typeface="Georgia"/>
              </a:rPr>
              <a:t>πα</a:t>
            </a:r>
            <a:r>
              <a:rPr lang="en-US" sz="1800" b="0" strike="noStrike" spc="-1" dirty="0" err="1">
                <a:solidFill>
                  <a:srgbClr val="000000"/>
                </a:solidFill>
                <a:latin typeface="Georgia"/>
              </a:rPr>
              <a:t>ϊκή</a:t>
            </a:r>
            <a:r>
              <a:rPr lang="en-US" sz="1800" b="0" strike="noStrike" spc="-1" dirty="0">
                <a:solidFill>
                  <a:srgbClr val="000000"/>
                </a:solidFill>
                <a:latin typeface="Georgia"/>
              </a:rPr>
              <a:t> </a:t>
            </a:r>
            <a:r>
              <a:rPr lang="en-US" sz="1800" b="0" strike="noStrike" spc="-1" dirty="0" err="1">
                <a:solidFill>
                  <a:srgbClr val="000000"/>
                </a:solidFill>
                <a:latin typeface="Georgia"/>
              </a:rPr>
              <a:t>Αρχή</a:t>
            </a:r>
            <a:r>
              <a:rPr lang="en-US" sz="1800" b="0" strike="noStrike" spc="-1" dirty="0">
                <a:solidFill>
                  <a:srgbClr val="000000"/>
                </a:solidFill>
                <a:latin typeface="Georgia"/>
              </a:rPr>
              <a:t> </a:t>
            </a:r>
            <a:r>
              <a:rPr lang="en-US" sz="1800" b="0" strike="noStrike" spc="-1" dirty="0" err="1">
                <a:solidFill>
                  <a:srgbClr val="000000"/>
                </a:solidFill>
                <a:latin typeface="Georgia"/>
              </a:rPr>
              <a:t>Άμυν</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a:t>
            </a:r>
            <a:r>
              <a:rPr lang="el-GR" b="0" i="0" dirty="0">
                <a:solidFill>
                  <a:srgbClr val="000000"/>
                </a:solidFill>
                <a:effectLst/>
                <a:latin typeface="Courier New" panose="02070309020205020404" pitchFamily="49" charset="0"/>
              </a:rPr>
              <a:t> </a:t>
            </a:r>
            <a:r>
              <a:rPr lang="el-GR" b="1" i="0" dirty="0">
                <a:solidFill>
                  <a:srgbClr val="C00000"/>
                </a:solidFill>
                <a:effectLst/>
                <a:latin typeface="Times New Roman" panose="02020603050405020304" pitchFamily="18" charset="0"/>
                <a:cs typeface="Times New Roman" panose="02020603050405020304" pitchFamily="18" charset="0"/>
              </a:rPr>
              <a:t>Τρεις μήνες μετά την εισβολή της Ρωσίας στην Ουκρανία, η πλειοψηφία των Δανών, σχεδόν το 67%, τάχθηκε υπέρ της ένταξης στην </a:t>
            </a:r>
            <a:r>
              <a:rPr lang="el-GR" b="1" i="0" u="sng" dirty="0">
                <a:solidFill>
                  <a:srgbClr val="C00000"/>
                </a:solidFill>
                <a:effectLst/>
                <a:latin typeface="Times New Roman" panose="02020603050405020304" pitchFamily="18" charset="0"/>
                <a:cs typeface="Times New Roman" panose="02020603050405020304" pitchFamily="18" charset="0"/>
              </a:rPr>
              <a:t>κοινή αμυντική πολιτική της Ευρωπαϊκής Ένωσης</a:t>
            </a:r>
            <a:r>
              <a:rPr lang="el-GR" b="1" i="0" dirty="0">
                <a:solidFill>
                  <a:srgbClr val="C00000"/>
                </a:solidFill>
                <a:effectLst/>
                <a:latin typeface="Times New Roman" panose="02020603050405020304" pitchFamily="18" charset="0"/>
                <a:cs typeface="Times New Roman" panose="02020603050405020304" pitchFamily="18" charset="0"/>
              </a:rPr>
              <a:t>. Η Σουηδία έγινε η τελευταία χώρα που προσχώρησε στη Συμμαχία στις 7 Μαρτίου 2024. Επί του παρόντος, τρεις χώρες εταίροι έχουν δηλώσει τις φιλοδοξίες τους για ένταξη στο ΝΑΤΟ: η Βοσνία-Ερζεγοβίνη, η Γεωργία και η Ουκρανία.</a:t>
            </a:r>
            <a:endParaRPr lang="en-US" sz="1800" b="1" strike="noStrike" spc="-1" dirty="0">
              <a:solidFill>
                <a:srgbClr val="C00000"/>
              </a:solidFill>
              <a:latin typeface="Times New Roman" panose="02020603050405020304" pitchFamily="18" charset="0"/>
              <a:cs typeface="Times New Roman" panose="02020603050405020304" pitchFamily="18" charset="0"/>
            </a:endParaRPr>
          </a:p>
          <a:p>
            <a:pPr>
              <a:lnSpc>
                <a:spcPct val="100000"/>
              </a:lnSpc>
            </a:pPr>
            <a:endParaRPr lang="en-US" sz="1800" b="0" strike="noStrike" spc="-1" dirty="0">
              <a:solidFill>
                <a:srgbClr val="000000"/>
              </a:solidFill>
              <a:latin typeface="Calibri"/>
            </a:endParaRPr>
          </a:p>
        </p:txBody>
      </p:sp>
      <p:sp>
        <p:nvSpPr>
          <p:cNvPr id="2" name="Slide Number Placeholder 1">
            <a:extLst>
              <a:ext uri="{FF2B5EF4-FFF2-40B4-BE49-F238E27FC236}">
                <a16:creationId xmlns:a16="http://schemas.microsoft.com/office/drawing/2014/main" id="{1A80CECE-64BB-7C41-9B82-1700BC012CAE}"/>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11</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615960" y="274320"/>
            <a:ext cx="10972440" cy="502920"/>
          </a:xfrm>
          <a:prstGeom prst="rect">
            <a:avLst/>
          </a:prstGeom>
          <a:noFill/>
          <a:ln>
            <a:noFill/>
          </a:ln>
        </p:spPr>
        <p:txBody>
          <a:bodyPr lIns="0" tIns="0" rIns="0" bIns="0">
            <a:normAutofit/>
          </a:bodyPr>
          <a:lstStyle/>
          <a:p>
            <a:pPr>
              <a:lnSpc>
                <a:spcPct val="100000"/>
              </a:lnSpc>
            </a:pPr>
            <a:r>
              <a:rPr lang="en-US" sz="1800" b="0" i="1" strike="noStrike" spc="-1">
                <a:solidFill>
                  <a:srgbClr val="000000"/>
                </a:solidFill>
                <a:latin typeface="Georgia"/>
              </a:rPr>
              <a:t>Defence &amp; Military cooperation (CSDP)</a:t>
            </a:r>
            <a:endParaRPr lang="en-US" sz="1800" b="0" strike="noStrike" spc="-1">
              <a:solidFill>
                <a:srgbClr val="000000"/>
              </a:solidFill>
              <a:latin typeface="Calibri"/>
            </a:endParaRPr>
          </a:p>
        </p:txBody>
      </p:sp>
      <p:sp>
        <p:nvSpPr>
          <p:cNvPr id="182" name="TextShape 2"/>
          <p:cNvSpPr txBox="1"/>
          <p:nvPr/>
        </p:nvSpPr>
        <p:spPr>
          <a:xfrm>
            <a:off x="615960" y="777240"/>
            <a:ext cx="10972440" cy="5699520"/>
          </a:xfrm>
          <a:prstGeom prst="rect">
            <a:avLst/>
          </a:prstGeom>
          <a:noFill/>
          <a:ln>
            <a:noFill/>
          </a:ln>
        </p:spPr>
        <p:txBody>
          <a:bodyPr lIns="0" tIns="0" rIns="0" bIns="0"/>
          <a:lstStyle/>
          <a:p>
            <a:pPr indent="-324000">
              <a:lnSpc>
                <a:spcPct val="100000"/>
              </a:lnSpc>
              <a:buClr>
                <a:srgbClr val="000000"/>
              </a:buClr>
              <a:buFont typeface="Wingdings" charset="2"/>
              <a:buChar char=""/>
            </a:pPr>
            <a:r>
              <a:rPr lang="en-US" sz="1600" b="1" i="1" strike="noStrike" spc="-1" dirty="0">
                <a:solidFill>
                  <a:srgbClr val="000000"/>
                </a:solidFill>
                <a:latin typeface="Georgia"/>
              </a:rPr>
              <a:t>A governance model as a </a:t>
            </a:r>
            <a:r>
              <a:rPr lang="en-US" sz="1600" b="1" strike="noStrike" spc="-1" dirty="0">
                <a:solidFill>
                  <a:srgbClr val="000000"/>
                </a:solidFill>
                <a:latin typeface="Georgia"/>
              </a:rPr>
              <a:t>modular system allowing Member States to collaborate further in the area of security and defense on a voluntary basis (</a:t>
            </a:r>
            <a:r>
              <a:rPr lang="en-US" sz="1600" b="1" i="1" strike="noStrike" spc="-1" dirty="0">
                <a:solidFill>
                  <a:srgbClr val="000000"/>
                </a:solidFill>
                <a:latin typeface="Georgia"/>
              </a:rPr>
              <a:t>special competence) : towards a multispeed  and multitier </a:t>
            </a:r>
            <a:r>
              <a:rPr lang="en-US" sz="1600" b="1" i="1" strike="noStrike" spc="-1">
                <a:solidFill>
                  <a:srgbClr val="000000"/>
                </a:solidFill>
                <a:latin typeface="Georgia"/>
              </a:rPr>
              <a:t>Defense Union</a:t>
            </a: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a:p>
            <a:pPr marL="343080" indent="-342720">
              <a:lnSpc>
                <a:spcPct val="100000"/>
              </a:lnSpc>
              <a:buClr>
                <a:srgbClr val="000000"/>
              </a:buClr>
              <a:buFont typeface="Wingdings" pitchFamily="2" charset="2"/>
              <a:buChar char="v"/>
            </a:pPr>
            <a:r>
              <a:rPr lang="en-US" sz="1600" b="1" strike="noStrike" spc="-1" dirty="0">
                <a:solidFill>
                  <a:srgbClr val="000000"/>
                </a:solidFill>
                <a:latin typeface="Georgia"/>
              </a:rPr>
              <a:t>EDA (All EU MS, 2004), EU Action Plan on military mobility </a:t>
            </a: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a:p>
            <a:pPr marL="343080" indent="-342720">
              <a:lnSpc>
                <a:spcPct val="100000"/>
              </a:lnSpc>
              <a:buClr>
                <a:srgbClr val="000000"/>
              </a:buClr>
              <a:buFont typeface="Wingdings" pitchFamily="2" charset="2"/>
              <a:buChar char="v"/>
            </a:pPr>
            <a:r>
              <a:rPr lang="en-US" sz="1600" b="1" strike="noStrike" spc="-1" dirty="0">
                <a:solidFill>
                  <a:srgbClr val="000000"/>
                </a:solidFill>
                <a:latin typeface="Georgia"/>
              </a:rPr>
              <a:t>European </a:t>
            </a:r>
            <a:r>
              <a:rPr lang="en-US" sz="1600" b="1" strike="noStrike" spc="-1" dirty="0" err="1">
                <a:solidFill>
                  <a:srgbClr val="000000"/>
                </a:solidFill>
                <a:latin typeface="Georgia"/>
              </a:rPr>
              <a:t>Defence</a:t>
            </a:r>
            <a:r>
              <a:rPr lang="en-US" sz="1600" b="1" strike="noStrike" spc="-1" dirty="0">
                <a:solidFill>
                  <a:srgbClr val="000000"/>
                </a:solidFill>
                <a:latin typeface="Georgia"/>
              </a:rPr>
              <a:t> Fund &amp; Coordinated Annual Review on </a:t>
            </a:r>
            <a:r>
              <a:rPr lang="en-US" sz="1600" b="1" strike="noStrike" spc="-1" dirty="0" err="1">
                <a:solidFill>
                  <a:srgbClr val="000000"/>
                </a:solidFill>
                <a:latin typeface="Georgia"/>
              </a:rPr>
              <a:t>Defence</a:t>
            </a:r>
            <a:r>
              <a:rPr lang="en-US" sz="1600" b="1" strike="noStrike" spc="-1" dirty="0">
                <a:solidFill>
                  <a:srgbClr val="000000"/>
                </a:solidFill>
                <a:latin typeface="Georgia"/>
              </a:rPr>
              <a:t> (CARD)  (All MS, under Commission supervision, June 2017): research on </a:t>
            </a:r>
            <a:r>
              <a:rPr lang="en-US" sz="1600" b="1" strike="noStrike" spc="-1" dirty="0" err="1">
                <a:solidFill>
                  <a:srgbClr val="000000"/>
                </a:solidFill>
                <a:latin typeface="Georgia"/>
              </a:rPr>
              <a:t>defence</a:t>
            </a:r>
            <a:r>
              <a:rPr lang="en-US" sz="1600" b="1" strike="noStrike" spc="-1" dirty="0">
                <a:solidFill>
                  <a:srgbClr val="000000"/>
                </a:solidFill>
                <a:latin typeface="Georgia"/>
              </a:rPr>
              <a:t> industrial innovation, </a:t>
            </a:r>
            <a:r>
              <a:rPr lang="en-US" sz="1600" b="1" strike="noStrike" spc="-1" dirty="0" err="1">
                <a:solidFill>
                  <a:srgbClr val="000000"/>
                </a:solidFill>
                <a:latin typeface="Georgia"/>
              </a:rPr>
              <a:t>defence</a:t>
            </a:r>
            <a:r>
              <a:rPr lang="en-US" sz="1600" b="1" strike="noStrike" spc="-1" dirty="0">
                <a:solidFill>
                  <a:srgbClr val="000000"/>
                </a:solidFill>
                <a:latin typeface="Georgia"/>
              </a:rPr>
              <a:t> products (European </a:t>
            </a:r>
            <a:r>
              <a:rPr lang="en-US" sz="1600" b="1" strike="noStrike" spc="-1" dirty="0" err="1">
                <a:solidFill>
                  <a:srgbClr val="000000"/>
                </a:solidFill>
                <a:latin typeface="Georgia"/>
              </a:rPr>
              <a:t>Defence</a:t>
            </a:r>
            <a:r>
              <a:rPr lang="en-US" sz="1600" b="1" strike="noStrike" spc="-1" dirty="0">
                <a:solidFill>
                  <a:srgbClr val="000000"/>
                </a:solidFill>
                <a:latin typeface="Georgia"/>
              </a:rPr>
              <a:t> Industrial Development </a:t>
            </a:r>
            <a:r>
              <a:rPr lang="en-US" sz="1600" b="1" strike="noStrike" spc="-1" dirty="0" err="1">
                <a:solidFill>
                  <a:srgbClr val="000000"/>
                </a:solidFill>
                <a:latin typeface="Georgia"/>
              </a:rPr>
              <a:t>Programme</a:t>
            </a:r>
            <a:r>
              <a:rPr lang="en-US" sz="1600" b="1" strike="noStrike" spc="-1" dirty="0">
                <a:solidFill>
                  <a:srgbClr val="000000"/>
                </a:solidFill>
                <a:latin typeface="Georgia"/>
              </a:rPr>
              <a:t>)</a:t>
            </a: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a:p>
            <a:pPr marL="343080" indent="-342720">
              <a:lnSpc>
                <a:spcPct val="100000"/>
              </a:lnSpc>
              <a:buClr>
                <a:srgbClr val="000000"/>
              </a:buClr>
              <a:buFont typeface="Wingdings" pitchFamily="2" charset="2"/>
              <a:buChar char="v"/>
            </a:pPr>
            <a:r>
              <a:rPr lang="en-US" sz="1600" b="1" strike="noStrike" spc="-1" dirty="0">
                <a:solidFill>
                  <a:srgbClr val="000000"/>
                </a:solidFill>
                <a:latin typeface="Georgia"/>
              </a:rPr>
              <a:t>European Peace Fund (EU off-budget) for civilian and military missions</a:t>
            </a: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a:p>
            <a:pPr marL="343080" indent="-342720">
              <a:lnSpc>
                <a:spcPct val="100000"/>
              </a:lnSpc>
              <a:buClr>
                <a:srgbClr val="000000"/>
              </a:buClr>
              <a:buFont typeface="Wingdings" pitchFamily="2" charset="2"/>
              <a:buChar char="v"/>
            </a:pPr>
            <a:r>
              <a:rPr lang="en-US" sz="1600" b="1" strike="noStrike" spc="-1" dirty="0">
                <a:solidFill>
                  <a:srgbClr val="000000"/>
                </a:solidFill>
                <a:latin typeface="Georgia"/>
              </a:rPr>
              <a:t>PESCO governance and 34 projects -  (permanent structured cooperation, art. 42 TEU, 25 MS, Dec 2017 - March 2018) : EU Battlegroups and civilian capabilities… i.e. in civilian and military crisis management action; </a:t>
            </a: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a:p>
            <a:pPr marL="343080" indent="-342720">
              <a:lnSpc>
                <a:spcPct val="100000"/>
              </a:lnSpc>
              <a:buClr>
                <a:srgbClr val="000000"/>
              </a:buClr>
              <a:buFont typeface="Wingdings" pitchFamily="2" charset="2"/>
              <a:buChar char="v"/>
            </a:pPr>
            <a:r>
              <a:rPr lang="en-US" sz="1600" b="1" strike="noStrike" spc="-1" dirty="0">
                <a:solidFill>
                  <a:srgbClr val="000000"/>
                </a:solidFill>
                <a:latin typeface="Georgia"/>
              </a:rPr>
              <a:t>European Intervention Initiative (10 MS, including the UK, June 2018): joint military intervention Force (facilitate swifter consensus for "coalitions of the willing" in crisis management)</a:t>
            </a:r>
            <a:endParaRPr lang="el-GR" sz="1600" b="1" strike="noStrike" spc="-1" dirty="0">
              <a:solidFill>
                <a:srgbClr val="000000"/>
              </a:solidFill>
              <a:latin typeface="Georgia"/>
            </a:endParaRPr>
          </a:p>
          <a:p>
            <a:pPr marL="343080" indent="-342720">
              <a:lnSpc>
                <a:spcPct val="100000"/>
              </a:lnSpc>
              <a:buClr>
                <a:srgbClr val="000000"/>
              </a:buClr>
              <a:buFont typeface="Wingdings" pitchFamily="2" charset="2"/>
              <a:buChar char="v"/>
            </a:pPr>
            <a:endParaRPr lang="en-US" sz="1600" b="1" strike="noStrike" spc="-1" dirty="0">
              <a:solidFill>
                <a:srgbClr val="000000"/>
              </a:solidFill>
              <a:latin typeface="Georgia"/>
            </a:endParaRPr>
          </a:p>
          <a:p>
            <a:pPr marL="343080" indent="-342720">
              <a:lnSpc>
                <a:spcPct val="100000"/>
              </a:lnSpc>
              <a:buClr>
                <a:srgbClr val="000000"/>
              </a:buClr>
              <a:buFont typeface="Wingdings" pitchFamily="2" charset="2"/>
              <a:buChar char="v"/>
            </a:pPr>
            <a:r>
              <a:rPr lang="en-US" sz="1600" b="1" spc="-1" dirty="0">
                <a:solidFill>
                  <a:srgbClr val="000000"/>
                </a:solidFill>
                <a:latin typeface="Georgia"/>
              </a:rPr>
              <a:t>European Peace Facility, 2021 (used in Ukraine)</a:t>
            </a:r>
            <a:endParaRPr lang="el-GR" sz="1600" b="1" strike="noStrike" spc="-1" dirty="0">
              <a:solidFill>
                <a:srgbClr val="000000"/>
              </a:solidFill>
              <a:latin typeface="Georgia"/>
            </a:endParaRPr>
          </a:p>
          <a:p>
            <a:pPr marL="343080" indent="-342720">
              <a:lnSpc>
                <a:spcPct val="100000"/>
              </a:lnSpc>
              <a:buClr>
                <a:srgbClr val="000000"/>
              </a:buClr>
              <a:buFont typeface="Wingdings" pitchFamily="2" charset="2"/>
              <a:buChar char="v"/>
            </a:pPr>
            <a:endParaRPr lang="el-GR" sz="1600" b="1" spc="-1" dirty="0">
              <a:solidFill>
                <a:srgbClr val="000000"/>
              </a:solidFill>
              <a:latin typeface="Georgia"/>
            </a:endParaRPr>
          </a:p>
          <a:p>
            <a:pPr marL="285750" indent="-285750" algn="just">
              <a:buFont typeface="Wingdings" pitchFamily="2" charset="2"/>
              <a:buChar char="v"/>
            </a:pPr>
            <a:r>
              <a:rPr lang="el-GR" b="1" i="0" dirty="0">
                <a:solidFill>
                  <a:srgbClr val="C00000"/>
                </a:solidFill>
                <a:effectLst/>
                <a:latin typeface="Times New Roman" panose="02020603050405020304" pitchFamily="18" charset="0"/>
                <a:cs typeface="Times New Roman" panose="02020603050405020304" pitchFamily="18" charset="0"/>
              </a:rPr>
              <a:t>Δώδεκα ευρωπαϊκά κράτη (</a:t>
            </a:r>
            <a:r>
              <a:rPr lang="en-US" b="1" dirty="0">
                <a:solidFill>
                  <a:srgbClr val="C00000"/>
                </a:solidFill>
                <a:latin typeface="Times New Roman" panose="02020603050405020304" pitchFamily="18" charset="0"/>
                <a:cs typeface="Times New Roman" panose="02020603050405020304" pitchFamily="18" charset="0"/>
              </a:rPr>
              <a:t>letter of intent) </a:t>
            </a:r>
            <a:r>
              <a:rPr lang="el-GR" b="1" i="0" dirty="0">
                <a:solidFill>
                  <a:srgbClr val="C00000"/>
                </a:solidFill>
                <a:effectLst/>
                <a:latin typeface="Times New Roman" panose="02020603050405020304" pitchFamily="18" charset="0"/>
                <a:cs typeface="Times New Roman" panose="02020603050405020304" pitchFamily="18" charset="0"/>
              </a:rPr>
              <a:t>θέλουν να ενταχθούν στην ομπρέλα αντιπυραυλικής προστασίας- κοινό ευρωπαϊκό σύστημα αεράμυνας (γερμανική πρόταση)</a:t>
            </a:r>
            <a:r>
              <a:rPr lang="en-US" b="1" i="0" dirty="0">
                <a:solidFill>
                  <a:srgbClr val="C00000"/>
                </a:solidFill>
                <a:effectLst/>
                <a:latin typeface="Times New Roman" panose="02020603050405020304" pitchFamily="18" charset="0"/>
                <a:cs typeface="Times New Roman" panose="02020603050405020304" pitchFamily="18" charset="0"/>
              </a:rPr>
              <a:t> </a:t>
            </a:r>
            <a:r>
              <a:rPr lang="en-US" b="1" i="1" dirty="0">
                <a:effectLst/>
                <a:latin typeface="Times New Roman" panose="02020603050405020304" pitchFamily="18" charset="0"/>
                <a:cs typeface="Times New Roman" panose="02020603050405020304" pitchFamily="18" charset="0"/>
              </a:rPr>
              <a:t># </a:t>
            </a:r>
            <a:r>
              <a:rPr lang="el-GR" b="1" i="1" dirty="0">
                <a:effectLst/>
                <a:latin typeface="Times New Roman" panose="02020603050405020304" pitchFamily="18" charset="0"/>
                <a:cs typeface="Times New Roman" panose="02020603050405020304" pitchFamily="18" charset="0"/>
              </a:rPr>
              <a:t>Πολωνία, Γαλλία</a:t>
            </a:r>
            <a:r>
              <a:rPr lang="el-GR" b="1" i="0" dirty="0">
                <a:effectLst/>
                <a:latin typeface="Times New Roman" panose="02020603050405020304" pitchFamily="18" charset="0"/>
                <a:cs typeface="Times New Roman" panose="02020603050405020304" pitchFamily="18" charset="0"/>
              </a:rPr>
              <a:t>.</a:t>
            </a:r>
            <a:endParaRPr lang="en-US" sz="1600" b="0" strike="noStrike" spc="-1" dirty="0">
              <a:latin typeface="Calibri"/>
            </a:endParaRPr>
          </a:p>
          <a:p>
            <a:pPr>
              <a:lnSpc>
                <a:spcPct val="100000"/>
              </a:lnSpc>
            </a:pPr>
            <a:endParaRPr lang="en-US" sz="1600" b="0" strike="noStrike" spc="-1" dirty="0">
              <a:solidFill>
                <a:srgbClr val="000000"/>
              </a:solidFill>
              <a:latin typeface="Calibri"/>
            </a:endParaRPr>
          </a:p>
          <a:p>
            <a:pPr>
              <a:lnSpc>
                <a:spcPct val="100000"/>
              </a:lnSpc>
            </a:pPr>
            <a:endParaRPr lang="en-US" sz="1600" b="0" strike="noStrike" spc="-1" dirty="0">
              <a:solidFill>
                <a:srgbClr val="000000"/>
              </a:solidFill>
              <a:latin typeface="Calibri"/>
            </a:endParaRPr>
          </a:p>
        </p:txBody>
      </p:sp>
      <p:sp>
        <p:nvSpPr>
          <p:cNvPr id="183" name="TextShape 3"/>
          <p:cNvSpPr txBox="1"/>
          <p:nvPr/>
        </p:nvSpPr>
        <p:spPr>
          <a:xfrm>
            <a:off x="4149720" y="6378120"/>
            <a:ext cx="3905280" cy="342720"/>
          </a:xfrm>
          <a:prstGeom prst="rect">
            <a:avLst/>
          </a:prstGeom>
          <a:noFill/>
          <a:ln>
            <a:noFill/>
          </a:ln>
        </p:spPr>
        <p:txBody>
          <a:bodyPr lIns="0" tIns="0" rIns="0" bIns="0"/>
          <a:lstStyle/>
          <a:p>
            <a:pPr algn="ctr">
              <a:lnSpc>
                <a:spcPct val="100000"/>
              </a:lnSpc>
            </a:pPr>
            <a:r>
              <a:rPr lang="fr-FR" sz="1800" b="0" strike="noStrike" spc="-1">
                <a:solidFill>
                  <a:srgbClr val="FFFFFF"/>
                </a:solidFill>
                <a:latin typeface="Tahoma"/>
              </a:rPr>
              <a:t>Φιλίππα Χατζησταύρου</a:t>
            </a:r>
            <a:endParaRPr lang="fr-FR" sz="1800" b="0" strike="noStrike" spc="-1">
              <a:latin typeface="Times New Roman"/>
            </a:endParaRPr>
          </a:p>
        </p:txBody>
      </p:sp>
      <p:sp>
        <p:nvSpPr>
          <p:cNvPr id="184" name="TextShape 4"/>
          <p:cNvSpPr txBox="1"/>
          <p:nvPr/>
        </p:nvSpPr>
        <p:spPr>
          <a:xfrm>
            <a:off x="610200" y="6378120"/>
            <a:ext cx="2806560" cy="342720"/>
          </a:xfrm>
          <a:prstGeom prst="rect">
            <a:avLst/>
          </a:prstGeom>
          <a:noFill/>
          <a:ln>
            <a:noFill/>
          </a:ln>
        </p:spPr>
        <p:txBody>
          <a:bodyPr lIns="0" tIns="0" rIns="0" bIns="0"/>
          <a:lstStyle/>
          <a:p>
            <a:pPr>
              <a:lnSpc>
                <a:spcPct val="100000"/>
              </a:lnSpc>
            </a:pPr>
            <a:r>
              <a:rPr lang="fr-FR" sz="1800" b="0" strike="noStrike" spc="-1">
                <a:solidFill>
                  <a:srgbClr val="FFFFFF"/>
                </a:solidFill>
                <a:latin typeface="Tahoma"/>
              </a:rPr>
              <a:t>24/01/2019</a:t>
            </a:r>
            <a:endParaRPr lang="fr-FR" sz="1800" b="0" strike="noStrike" spc="-1">
              <a:latin typeface="Times New Roman"/>
            </a:endParaRPr>
          </a:p>
        </p:txBody>
      </p:sp>
      <p:sp>
        <p:nvSpPr>
          <p:cNvPr id="185" name="TextShape 5"/>
          <p:cNvSpPr txBox="1"/>
          <p:nvPr/>
        </p:nvSpPr>
        <p:spPr>
          <a:xfrm>
            <a:off x="8787240" y="6378120"/>
            <a:ext cx="2806560" cy="342720"/>
          </a:xfrm>
          <a:prstGeom prst="rect">
            <a:avLst/>
          </a:prstGeom>
          <a:noFill/>
          <a:ln>
            <a:noFill/>
          </a:ln>
        </p:spPr>
        <p:txBody>
          <a:bodyPr lIns="0" tIns="0" rIns="0" bIns="0"/>
          <a:lstStyle/>
          <a:p>
            <a:pPr algn="r">
              <a:lnSpc>
                <a:spcPct val="100000"/>
              </a:lnSpc>
            </a:pPr>
            <a:fld id="{C438A0CA-5BF5-41F5-BB4C-75997996C31F}" type="slidenum">
              <a:rPr lang="fr-FR" sz="1800" b="0" strike="noStrike" spc="-1">
                <a:solidFill>
                  <a:srgbClr val="FFFFFF"/>
                </a:solidFill>
                <a:latin typeface="Tahoma"/>
              </a:rPr>
              <a:t>12</a:t>
            </a:fld>
            <a:endParaRPr lang="fr-FR" sz="1800" b="0" strike="noStrike" spc="-1">
              <a:latin typeface="Times New Roman"/>
            </a:endParaRPr>
          </a:p>
        </p:txBody>
      </p:sp>
      <p:sp>
        <p:nvSpPr>
          <p:cNvPr id="2" name="Slide Number Placeholder 1">
            <a:extLst>
              <a:ext uri="{FF2B5EF4-FFF2-40B4-BE49-F238E27FC236}">
                <a16:creationId xmlns:a16="http://schemas.microsoft.com/office/drawing/2014/main" id="{9F95E5A6-75CC-9547-B0EA-1366E71529DC}"/>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12</a:t>
            </a:fld>
            <a:endParaRPr lang="fr-FR" sz="1800" b="0" strike="noStrike" spc="-1">
              <a:latin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610200" y="6378120"/>
            <a:ext cx="2806560" cy="342720"/>
          </a:xfrm>
          <a:prstGeom prst="rect">
            <a:avLst/>
          </a:prstGeom>
          <a:noFill/>
          <a:ln>
            <a:noFill/>
          </a:ln>
        </p:spPr>
        <p:txBody>
          <a:bodyPr lIns="0" tIns="0" rIns="0" bIns="0"/>
          <a:lstStyle/>
          <a:p>
            <a:pPr>
              <a:lnSpc>
                <a:spcPct val="100000"/>
              </a:lnSpc>
            </a:pPr>
            <a:r>
              <a:rPr lang="fr-FR" sz="1800" b="0" strike="noStrike" spc="-1">
                <a:solidFill>
                  <a:srgbClr val="FFFFFF"/>
                </a:solidFill>
                <a:latin typeface="Tahoma"/>
              </a:rPr>
              <a:t>24/01/2019</a:t>
            </a:r>
            <a:endParaRPr lang="fr-FR" sz="1800" b="0" strike="noStrike" spc="-1">
              <a:latin typeface="Times New Roman"/>
            </a:endParaRPr>
          </a:p>
        </p:txBody>
      </p:sp>
      <p:sp>
        <p:nvSpPr>
          <p:cNvPr id="187" name="TextShape 2"/>
          <p:cNvSpPr txBox="1"/>
          <p:nvPr/>
        </p:nvSpPr>
        <p:spPr>
          <a:xfrm>
            <a:off x="4149720" y="6378120"/>
            <a:ext cx="3905280" cy="342720"/>
          </a:xfrm>
          <a:prstGeom prst="rect">
            <a:avLst/>
          </a:prstGeom>
          <a:noFill/>
          <a:ln>
            <a:noFill/>
          </a:ln>
        </p:spPr>
        <p:txBody>
          <a:bodyPr lIns="0" tIns="0" rIns="0" bIns="0"/>
          <a:lstStyle/>
          <a:p>
            <a:pPr algn="ctr">
              <a:lnSpc>
                <a:spcPct val="100000"/>
              </a:lnSpc>
            </a:pPr>
            <a:r>
              <a:rPr lang="fr-FR" sz="1800" b="0" strike="noStrike" spc="-1">
                <a:solidFill>
                  <a:srgbClr val="FFFFFF"/>
                </a:solidFill>
                <a:latin typeface="Tahoma"/>
              </a:rPr>
              <a:t>Φιλίππα Χατζησταύρου</a:t>
            </a:r>
            <a:endParaRPr lang="fr-FR" sz="1800" b="0" strike="noStrike" spc="-1">
              <a:latin typeface="Times New Roman"/>
            </a:endParaRPr>
          </a:p>
        </p:txBody>
      </p:sp>
      <p:sp>
        <p:nvSpPr>
          <p:cNvPr id="188" name="TextShape 3"/>
          <p:cNvSpPr txBox="1"/>
          <p:nvPr/>
        </p:nvSpPr>
        <p:spPr>
          <a:xfrm>
            <a:off x="8787240" y="6378120"/>
            <a:ext cx="2806560" cy="342720"/>
          </a:xfrm>
          <a:prstGeom prst="rect">
            <a:avLst/>
          </a:prstGeom>
          <a:noFill/>
          <a:ln>
            <a:noFill/>
          </a:ln>
        </p:spPr>
        <p:txBody>
          <a:bodyPr lIns="0" tIns="0" rIns="0" bIns="0"/>
          <a:lstStyle/>
          <a:p>
            <a:pPr algn="r">
              <a:lnSpc>
                <a:spcPct val="100000"/>
              </a:lnSpc>
            </a:pPr>
            <a:fld id="{CEEA5BFC-2845-4EC4-88D6-43BF634B466A}" type="slidenum">
              <a:rPr lang="fr-FR" sz="1800" b="0" strike="noStrike" spc="-1">
                <a:solidFill>
                  <a:srgbClr val="FFFFFF"/>
                </a:solidFill>
                <a:latin typeface="Tahoma"/>
              </a:rPr>
              <a:t>13</a:t>
            </a:fld>
            <a:endParaRPr lang="fr-FR" sz="1800" b="0" strike="noStrike" spc="-1">
              <a:latin typeface="Times New Roman"/>
            </a:endParaRPr>
          </a:p>
        </p:txBody>
      </p:sp>
      <p:sp>
        <p:nvSpPr>
          <p:cNvPr id="189" name="CustomShape 4"/>
          <p:cNvSpPr/>
          <p:nvPr/>
        </p:nvSpPr>
        <p:spPr>
          <a:xfrm>
            <a:off x="1229760" y="287280"/>
            <a:ext cx="9774360" cy="5627160"/>
          </a:xfrm>
          <a:prstGeom prst="ellipse">
            <a:avLst/>
          </a:prstGeom>
          <a:solidFill>
            <a:srgbClr val="7030A0"/>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90" name="CustomShape 5"/>
          <p:cNvSpPr/>
          <p:nvPr/>
        </p:nvSpPr>
        <p:spPr>
          <a:xfrm>
            <a:off x="2144160" y="1081080"/>
            <a:ext cx="7882200" cy="4289040"/>
          </a:xfrm>
          <a:prstGeom prst="ellipse">
            <a:avLst/>
          </a:prstGeom>
          <a:solidFill>
            <a:srgbClr val="FF0000"/>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91" name="CustomShape 6"/>
          <p:cNvSpPr/>
          <p:nvPr/>
        </p:nvSpPr>
        <p:spPr>
          <a:xfrm>
            <a:off x="2954880" y="1738440"/>
            <a:ext cx="6324120" cy="2974680"/>
          </a:xfrm>
          <a:prstGeom prst="ellipse">
            <a:avLst/>
          </a:prstGeom>
          <a:solidFill>
            <a:srgbClr val="0070C0"/>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92" name="CustomShape 7"/>
          <p:cNvSpPr/>
          <p:nvPr/>
        </p:nvSpPr>
        <p:spPr>
          <a:xfrm>
            <a:off x="6480" y="287280"/>
            <a:ext cx="12191760" cy="6454440"/>
          </a:xfrm>
          <a:prstGeom prst="ellipse">
            <a:avLst/>
          </a:prstGeom>
          <a:solidFill>
            <a:schemeClr val="accent4">
              <a:lumMod val="40000"/>
              <a:lumOff val="60000"/>
            </a:schemeClr>
          </a:solidFill>
          <a:ln>
            <a:solidFill>
              <a:srgbClr val="002060"/>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nSpc>
                <a:spcPct val="100000"/>
              </a:lnSpc>
            </a:pPr>
            <a:r>
              <a:rPr lang="fr-FR" sz="1800" b="1" strike="noStrike" spc="-1">
                <a:solidFill>
                  <a:srgbClr val="000000"/>
                </a:solidFill>
                <a:latin typeface="Calibri"/>
              </a:rPr>
              <a:t>    </a:t>
            </a: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endParaRPr lang="fr-FR" sz="1800" b="0" strike="noStrike" spc="-1">
              <a:latin typeface="Arial"/>
            </a:endParaRPr>
          </a:p>
          <a:p>
            <a:pPr>
              <a:lnSpc>
                <a:spcPct val="100000"/>
              </a:lnSpc>
            </a:pPr>
            <a:r>
              <a:rPr lang="fr-FR" sz="1600" b="1" u="sng" strike="noStrike" spc="-1">
                <a:solidFill>
                  <a:srgbClr val="000000"/>
                </a:solidFill>
                <a:uFillTx/>
                <a:latin typeface="Calibri"/>
              </a:rPr>
              <a:t>The framework of defence cooperation: variable participation for EU member states and potentially non-EU member states</a:t>
            </a:r>
            <a:endParaRPr lang="fr-FR" sz="1600" b="0" strike="noStrike" spc="-1">
              <a:latin typeface="Arial"/>
            </a:endParaRPr>
          </a:p>
          <a:p>
            <a:pPr>
              <a:lnSpc>
                <a:spcPct val="100000"/>
              </a:lnSpc>
            </a:pPr>
            <a:endParaRPr lang="fr-FR" sz="1600" b="0" strike="noStrike" spc="-1">
              <a:latin typeface="Arial"/>
            </a:endParaRPr>
          </a:p>
          <a:p>
            <a:pPr>
              <a:lnSpc>
                <a:spcPct val="100000"/>
              </a:lnSpc>
            </a:pPr>
            <a:r>
              <a:rPr lang="fr-FR" sz="1600" b="1" strike="noStrike" spc="-1">
                <a:solidFill>
                  <a:srgbClr val="000000"/>
                </a:solidFill>
                <a:latin typeface="Calibri"/>
              </a:rPr>
              <a:t>PESCO: </a:t>
            </a:r>
            <a:r>
              <a:rPr lang="fr-FR" sz="1600" b="0" strike="noStrike" spc="-1">
                <a:solidFill>
                  <a:srgbClr val="FFFFFF"/>
                </a:solidFill>
                <a:latin typeface="Calibri"/>
              </a:rPr>
              <a:t> </a:t>
            </a:r>
            <a:r>
              <a:rPr lang="fr-FR" sz="1600" b="1" strike="noStrike" spc="-1">
                <a:solidFill>
                  <a:srgbClr val="000000"/>
                </a:solidFill>
                <a:latin typeface="Calibri"/>
              </a:rPr>
              <a:t>European Medical Command, an EU Training Mission Competence Centre, Cyber Rapid Response Teams and Mutual Assistance in Cyber Security, to Military Disaster Relief and an upgrade of Maritime Surveillance…</a:t>
            </a:r>
            <a:endParaRPr lang="fr-FR" sz="1600" b="0" strike="noStrike" spc="-1">
              <a:latin typeface="Arial"/>
            </a:endParaRPr>
          </a:p>
          <a:p>
            <a:pPr>
              <a:lnSpc>
                <a:spcPct val="100000"/>
              </a:lnSpc>
            </a:pPr>
            <a:endParaRPr lang="fr-FR" sz="1600" b="0" strike="noStrike" spc="-1">
              <a:latin typeface="Arial"/>
            </a:endParaRPr>
          </a:p>
          <a:p>
            <a:pPr>
              <a:lnSpc>
                <a:spcPct val="100000"/>
              </a:lnSpc>
            </a:pPr>
            <a:r>
              <a:rPr lang="fr-FR" sz="1600" b="1" strike="noStrike" spc="-1">
                <a:solidFill>
                  <a:srgbClr val="000000"/>
                </a:solidFill>
                <a:latin typeface="Calibri"/>
              </a:rPr>
              <a:t>The European Defence Agency (EDA) and the EEAS, including the EU Military Staff, are jointly providing secretariat functions for all PESCO matters.</a:t>
            </a:r>
            <a:endParaRPr lang="fr-FR" sz="1600" b="0" strike="noStrike" spc="-1">
              <a:latin typeface="Arial"/>
            </a:endParaRPr>
          </a:p>
          <a:p>
            <a:pPr>
              <a:lnSpc>
                <a:spcPct val="100000"/>
              </a:lnSpc>
            </a:pPr>
            <a:endParaRPr lang="fr-FR" sz="1600" b="0" strike="noStrike" spc="-1">
              <a:latin typeface="Arial"/>
            </a:endParaRPr>
          </a:p>
          <a:p>
            <a:pPr>
              <a:lnSpc>
                <a:spcPct val="100000"/>
              </a:lnSpc>
            </a:pPr>
            <a:r>
              <a:rPr lang="fr-FR" sz="1600" b="1" i="1" u="sng" strike="noStrike" spc="-1">
                <a:solidFill>
                  <a:srgbClr val="C00000"/>
                </a:solidFill>
                <a:uFillTx/>
                <a:latin typeface="Calibri"/>
              </a:rPr>
              <a:t>United Kingdom </a:t>
            </a:r>
            <a:r>
              <a:rPr lang="fr-FR" sz="1600" b="0" i="1" strike="noStrike" spc="-1">
                <a:solidFill>
                  <a:srgbClr val="000000"/>
                </a:solidFill>
                <a:latin typeface="Calibri"/>
              </a:rPr>
              <a:t>(UN Security Council advantage and privileged EU partnership to CFSP and CSDP); May asks for a consultation and coordination mechanisms in the field of CFSP/CSDP be adopted immediately, so that they can be up and running after UK’s withdrawal (full CSDP missions player, access to defense market, collaboration with EDA, Europol participation, observer status in the EPC, bilateral CFSP institutionalised dialogue….</a:t>
            </a: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a:p>
            <a:pPr>
              <a:lnSpc>
                <a:spcPct val="100000"/>
              </a:lnSpc>
            </a:pPr>
            <a:endParaRPr lang="fr-FR" sz="1600" b="0" strike="noStrike" spc="-1">
              <a:latin typeface="Arial"/>
            </a:endParaRPr>
          </a:p>
        </p:txBody>
      </p:sp>
      <p:sp>
        <p:nvSpPr>
          <p:cNvPr id="2" name="Slide Number Placeholder 1">
            <a:extLst>
              <a:ext uri="{FF2B5EF4-FFF2-40B4-BE49-F238E27FC236}">
                <a16:creationId xmlns:a16="http://schemas.microsoft.com/office/drawing/2014/main" id="{EF18896F-071A-E14A-BA2A-B14633041CC2}"/>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13</a:t>
            </a:fld>
            <a:endParaRPr lang="fr-FR" sz="1800" b="0" strike="noStrike" spc="-1">
              <a:latin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extShape 1"/>
          <p:cNvSpPr txBox="1"/>
          <p:nvPr/>
        </p:nvSpPr>
        <p:spPr>
          <a:xfrm>
            <a:off x="731520" y="522000"/>
            <a:ext cx="10741320" cy="621360"/>
          </a:xfrm>
          <a:prstGeom prst="rect">
            <a:avLst/>
          </a:prstGeom>
          <a:noFill/>
          <a:ln>
            <a:noFill/>
          </a:ln>
        </p:spPr>
        <p:txBody>
          <a:bodyPr lIns="0" tIns="0" rIns="0" bIns="0">
            <a:normAutofit fontScale="77500" lnSpcReduction="20000"/>
          </a:bodyPr>
          <a:lstStyle/>
          <a:p>
            <a:pPr>
              <a:lnSpc>
                <a:spcPct val="100000"/>
              </a:lnSpc>
            </a:pPr>
            <a:r>
              <a:rPr lang="en-US" sz="3200" b="0" i="1" strike="noStrike" spc="-1">
                <a:solidFill>
                  <a:srgbClr val="000000"/>
                </a:solidFill>
                <a:latin typeface="Georgia"/>
              </a:rPr>
              <a:t>Ευέλικτη ενοποίηση, ασυμμετρία εντός της ΕΕ και κοινοτικό κεκτημένο</a:t>
            </a:r>
            <a:endParaRPr lang="en-US" sz="3200" b="0" strike="noStrike" spc="-1">
              <a:solidFill>
                <a:srgbClr val="000000"/>
              </a:solidFill>
              <a:latin typeface="Calibri"/>
            </a:endParaRPr>
          </a:p>
        </p:txBody>
      </p:sp>
      <p:sp>
        <p:nvSpPr>
          <p:cNvPr id="194" name="TextShape 2"/>
          <p:cNvSpPr txBox="1"/>
          <p:nvPr/>
        </p:nvSpPr>
        <p:spPr>
          <a:xfrm>
            <a:off x="1046520" y="1447920"/>
            <a:ext cx="10151280" cy="4888080"/>
          </a:xfrm>
          <a:prstGeom prst="rect">
            <a:avLst/>
          </a:prstGeom>
          <a:noFill/>
          <a:ln>
            <a:noFill/>
          </a:ln>
        </p:spPr>
        <p:txBody>
          <a:bodyPr lIns="0" tIns="0" rIns="0" bIns="0">
            <a:normAutofit/>
          </a:bodyPr>
          <a:lstStyle/>
          <a:p>
            <a:pPr indent="-324000">
              <a:lnSpc>
                <a:spcPct val="100000"/>
              </a:lnSpc>
              <a:buClr>
                <a:srgbClr val="000000"/>
              </a:buClr>
              <a:buFont typeface="Wingdings" charset="2"/>
              <a:buChar char=""/>
            </a:pPr>
            <a:r>
              <a:rPr lang="en-US" sz="1800" b="0" strike="noStrike" spc="-1" dirty="0">
                <a:solidFill>
                  <a:srgbClr val="000000"/>
                </a:solidFill>
                <a:latin typeface="Georgia"/>
              </a:rPr>
              <a:t>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κοινοτικό</a:t>
            </a:r>
            <a:r>
              <a:rPr lang="en-US" sz="1800" b="0" strike="noStrike" spc="-1" dirty="0">
                <a:solidFill>
                  <a:srgbClr val="000000"/>
                </a:solidFill>
                <a:latin typeface="Georgia"/>
              </a:rPr>
              <a:t> </a:t>
            </a:r>
            <a:r>
              <a:rPr lang="en-US" sz="1800" b="0" strike="noStrike" spc="-1" dirty="0" err="1">
                <a:solidFill>
                  <a:srgbClr val="000000"/>
                </a:solidFill>
                <a:latin typeface="Georgia"/>
              </a:rPr>
              <a:t>κεκτημένο</a:t>
            </a:r>
            <a:r>
              <a:rPr lang="en-US" sz="1800" b="0" strike="noStrike" spc="-1" dirty="0">
                <a:solidFill>
                  <a:srgbClr val="000000"/>
                </a:solidFill>
                <a:latin typeface="Georgia"/>
              </a:rPr>
              <a:t>: </a:t>
            </a:r>
            <a:r>
              <a:rPr lang="en-US" sz="1800" b="0" strike="noStrike" spc="-1" dirty="0" err="1">
                <a:solidFill>
                  <a:srgbClr val="000000"/>
                </a:solidFill>
                <a:latin typeface="Georgia"/>
              </a:rPr>
              <a:t>νομικό</a:t>
            </a:r>
            <a:r>
              <a:rPr lang="en-US" sz="1800" b="0" strike="noStrike" spc="-1" dirty="0">
                <a:solidFill>
                  <a:srgbClr val="000000"/>
                </a:solidFill>
                <a:latin typeface="Georgia"/>
              </a:rPr>
              <a:t> corpus </a:t>
            </a:r>
            <a:r>
              <a:rPr lang="en-US" sz="1800" b="0" strike="noStrike" spc="-1" dirty="0" err="1">
                <a:solidFill>
                  <a:srgbClr val="000000"/>
                </a:solidFill>
                <a:latin typeface="Georgia"/>
              </a:rPr>
              <a:t>της</a:t>
            </a:r>
            <a:r>
              <a:rPr lang="en-US" sz="1800" b="0" strike="noStrike" spc="-1" dirty="0">
                <a:solidFill>
                  <a:srgbClr val="000000"/>
                </a:solidFill>
                <a:latin typeface="Georgia"/>
              </a:rPr>
              <a:t> ΕΕ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νομολογι</a:t>
            </a:r>
            <a:r>
              <a:rPr lang="en-US" sz="1800" b="0" strike="noStrike" spc="-1" dirty="0">
                <a:solidFill>
                  <a:srgbClr val="000000"/>
                </a:solidFill>
                <a:latin typeface="Georgia"/>
              </a:rPr>
              <a:t>α</a:t>
            </a:r>
            <a:r>
              <a:rPr lang="en-US" sz="1800" b="0" strike="noStrike" spc="-1" dirty="0" err="1">
                <a:solidFill>
                  <a:srgbClr val="000000"/>
                </a:solidFill>
                <a:latin typeface="Georgia"/>
              </a:rPr>
              <a:t>κό</a:t>
            </a:r>
            <a:r>
              <a:rPr lang="en-US" sz="1800" b="0" strike="noStrike" spc="-1" dirty="0">
                <a:solidFill>
                  <a:srgbClr val="000000"/>
                </a:solidFill>
                <a:latin typeface="Georgia"/>
              </a:rPr>
              <a:t> corpus </a:t>
            </a:r>
            <a:r>
              <a:rPr lang="en-US" sz="1800" b="0" strike="noStrike" spc="-1" dirty="0" err="1">
                <a:solidFill>
                  <a:srgbClr val="000000"/>
                </a:solidFill>
                <a:latin typeface="Georgia"/>
              </a:rPr>
              <a:t>του</a:t>
            </a:r>
            <a:r>
              <a:rPr lang="en-US" sz="1800" b="0" strike="noStrike" spc="-1" dirty="0">
                <a:solidFill>
                  <a:srgbClr val="000000"/>
                </a:solidFill>
                <a:latin typeface="Georgia"/>
              </a:rPr>
              <a:t> ΔΕΚ. </a:t>
            </a:r>
            <a:r>
              <a:rPr lang="en-US" sz="1800" b="0" strike="noStrike" spc="-1" dirty="0" err="1">
                <a:solidFill>
                  <a:srgbClr val="000000"/>
                </a:solidFill>
                <a:latin typeface="Georgia"/>
              </a:rPr>
              <a:t>Το</a:t>
            </a:r>
            <a:r>
              <a:rPr lang="en-US" sz="1800" b="0" strike="noStrike" spc="-1" dirty="0">
                <a:solidFill>
                  <a:srgbClr val="000000"/>
                </a:solidFill>
                <a:latin typeface="Georgia"/>
              </a:rPr>
              <a:t> π</a:t>
            </a:r>
            <a:r>
              <a:rPr lang="en-US" sz="1800" b="0" strike="noStrike" spc="-1" dirty="0" err="1">
                <a:solidFill>
                  <a:srgbClr val="000000"/>
                </a:solidFill>
                <a:latin typeface="Georgia"/>
              </a:rPr>
              <a:t>ολιτικό</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θεσμικό</a:t>
            </a:r>
            <a:r>
              <a:rPr lang="en-US" sz="1800" b="0" strike="noStrike" spc="-1" dirty="0">
                <a:solidFill>
                  <a:srgbClr val="000000"/>
                </a:solidFill>
                <a:latin typeface="Georgia"/>
              </a:rPr>
              <a:t> </a:t>
            </a:r>
            <a:r>
              <a:rPr lang="en-US" sz="1800" b="0" strike="noStrike" spc="-1" dirty="0" err="1">
                <a:solidFill>
                  <a:srgbClr val="000000"/>
                </a:solidFill>
                <a:latin typeface="Georgia"/>
              </a:rPr>
              <a:t>θεμέλιο</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ΕΕ.</a:t>
            </a:r>
            <a:endParaRPr lang="en-US" sz="1800" b="0" strike="noStrike" spc="-1" dirty="0">
              <a:solidFill>
                <a:srgbClr val="000000"/>
              </a:solidFill>
              <a:latin typeface="Calibri"/>
            </a:endParaRPr>
          </a:p>
          <a:p>
            <a:pPr marL="457200" indent="-456840">
              <a:lnSpc>
                <a:spcPct val="100000"/>
              </a:lnSpc>
              <a:buClr>
                <a:srgbClr val="000000"/>
              </a:buClr>
              <a:buFont typeface="Calibri"/>
              <a:buAutoNum type="arabicPeriod"/>
            </a:pPr>
            <a:r>
              <a:rPr lang="en-US" sz="1800" b="0" strike="noStrike" spc="-1" dirty="0" err="1">
                <a:solidFill>
                  <a:srgbClr val="000000"/>
                </a:solidFill>
                <a:latin typeface="Georgia"/>
              </a:rPr>
              <a:t>Μέχρι</a:t>
            </a:r>
            <a:r>
              <a:rPr lang="en-US" sz="1800" b="0" strike="noStrike" spc="-1" dirty="0">
                <a:solidFill>
                  <a:srgbClr val="000000"/>
                </a:solidFill>
                <a:latin typeface="Georgia"/>
              </a:rPr>
              <a:t> π</a:t>
            </a:r>
            <a:r>
              <a:rPr lang="en-US" sz="1800" b="0" strike="noStrike" spc="-1" dirty="0" err="1">
                <a:solidFill>
                  <a:srgbClr val="000000"/>
                </a:solidFill>
                <a:latin typeface="Georgia"/>
              </a:rPr>
              <a:t>ου</a:t>
            </a:r>
            <a:r>
              <a:rPr lang="en-US" sz="1800" b="0" strike="noStrike" spc="-1" dirty="0">
                <a:solidFill>
                  <a:srgbClr val="000000"/>
                </a:solidFill>
                <a:latin typeface="Georgia"/>
              </a:rPr>
              <a:t> </a:t>
            </a:r>
            <a:r>
              <a:rPr lang="en-US" sz="1800" b="0" strike="noStrike" spc="-1" dirty="0" err="1">
                <a:solidFill>
                  <a:srgbClr val="000000"/>
                </a:solidFill>
                <a:latin typeface="Georgia"/>
              </a:rPr>
              <a:t>τ</a:t>
            </a:r>
            <a:r>
              <a:rPr lang="en-US" sz="1800" b="0" strike="noStrike" spc="-1" dirty="0">
                <a:solidFill>
                  <a:srgbClr val="000000"/>
                </a:solidFill>
                <a:latin typeface="Georgia"/>
              </a:rPr>
              <a:t>α opt-outs,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ενισχυμένη</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ξύ</a:t>
            </a:r>
            <a:r>
              <a:rPr lang="en-US" sz="1800" b="0" strike="noStrike" spc="-1" dirty="0">
                <a:solidFill>
                  <a:srgbClr val="000000"/>
                </a:solidFill>
                <a:latin typeface="Georgia"/>
              </a:rPr>
              <a:t> </a:t>
            </a:r>
            <a:r>
              <a:rPr lang="en-US" sz="1800" b="0" strike="noStrike" spc="-1" dirty="0" err="1">
                <a:solidFill>
                  <a:srgbClr val="000000"/>
                </a:solidFill>
                <a:latin typeface="Georgia"/>
              </a:rPr>
              <a:t>των</a:t>
            </a:r>
            <a:r>
              <a:rPr lang="en-US" sz="1800" b="0" strike="noStrike" spc="-1" dirty="0">
                <a:solidFill>
                  <a:srgbClr val="000000"/>
                </a:solidFill>
                <a:latin typeface="Georgia"/>
              </a:rPr>
              <a:t> </a:t>
            </a:r>
            <a:r>
              <a:rPr lang="en-US" sz="1800" b="0" strike="noStrike" spc="-1" dirty="0" err="1">
                <a:solidFill>
                  <a:srgbClr val="000000"/>
                </a:solidFill>
                <a:latin typeface="Georgia"/>
              </a:rPr>
              <a:t>κρ</a:t>
            </a:r>
            <a:r>
              <a:rPr lang="en-US" sz="1800" b="0" strike="noStrike" spc="-1" dirty="0">
                <a:solidFill>
                  <a:srgbClr val="000000"/>
                </a:solidFill>
                <a:latin typeface="Georgia"/>
              </a:rPr>
              <a:t>α</a:t>
            </a:r>
            <a:r>
              <a:rPr lang="en-US" sz="1800" b="0" strike="noStrike" spc="-1" dirty="0" err="1">
                <a:solidFill>
                  <a:srgbClr val="000000"/>
                </a:solidFill>
                <a:latin typeface="Georgia"/>
              </a:rPr>
              <a:t>τών</a:t>
            </a:r>
            <a:r>
              <a:rPr lang="en-US" sz="1800" b="0" strike="noStrike" spc="-1" dirty="0">
                <a:solidFill>
                  <a:srgbClr val="000000"/>
                </a:solidFill>
                <a:latin typeface="Georgia"/>
              </a:rPr>
              <a:t> </a:t>
            </a:r>
            <a:r>
              <a:rPr lang="en-US" sz="1800" b="0" strike="noStrike" spc="-1" dirty="0" err="1">
                <a:solidFill>
                  <a:srgbClr val="000000"/>
                </a:solidFill>
                <a:latin typeface="Georgia"/>
              </a:rPr>
              <a:t>μελών</a:t>
            </a:r>
            <a:r>
              <a:rPr lang="en-US" sz="1800" b="0" strike="noStrike" spc="-1" dirty="0">
                <a:solidFill>
                  <a:srgbClr val="000000"/>
                </a:solidFill>
                <a:latin typeface="Georgia"/>
              </a:rPr>
              <a:t> </a:t>
            </a:r>
            <a:r>
              <a:rPr lang="en-US" sz="1800" b="0" strike="noStrike" spc="-1" dirty="0" err="1">
                <a:solidFill>
                  <a:srgbClr val="000000"/>
                </a:solidFill>
                <a:latin typeface="Georgia"/>
              </a:rPr>
              <a:t>εντός</a:t>
            </a:r>
            <a:r>
              <a:rPr lang="en-US" sz="1800" b="0" strike="noStrike" spc="-1" dirty="0">
                <a:solidFill>
                  <a:srgbClr val="000000"/>
                </a:solidFill>
                <a:latin typeface="Georgia"/>
              </a:rPr>
              <a:t>/</a:t>
            </a:r>
            <a:r>
              <a:rPr lang="en-US" sz="1800" b="0" strike="noStrike" spc="-1" dirty="0" err="1">
                <a:solidFill>
                  <a:srgbClr val="000000"/>
                </a:solidFill>
                <a:latin typeface="Georgia"/>
              </a:rPr>
              <a:t>εκτός</a:t>
            </a:r>
            <a:r>
              <a:rPr lang="en-US" sz="1800" b="0" strike="noStrike" spc="-1" dirty="0">
                <a:solidFill>
                  <a:srgbClr val="000000"/>
                </a:solidFill>
                <a:latin typeface="Georgia"/>
              </a:rPr>
              <a:t> </a:t>
            </a:r>
            <a:r>
              <a:rPr lang="en-US" sz="1800" b="0" strike="noStrike" spc="-1" dirty="0" err="1">
                <a:solidFill>
                  <a:srgbClr val="000000"/>
                </a:solidFill>
                <a:latin typeface="Georgia"/>
              </a:rPr>
              <a:t>του</a:t>
            </a:r>
            <a:r>
              <a:rPr lang="en-US" sz="1800" b="0" strike="noStrike" spc="-1" dirty="0">
                <a:solidFill>
                  <a:srgbClr val="000000"/>
                </a:solidFill>
                <a:latin typeface="Georgia"/>
              </a:rPr>
              <a:t> </a:t>
            </a:r>
            <a:r>
              <a:rPr lang="en-US" sz="1800" b="0" strike="noStrike" spc="-1" dirty="0" err="1">
                <a:solidFill>
                  <a:srgbClr val="000000"/>
                </a:solidFill>
                <a:latin typeface="Georgia"/>
              </a:rPr>
              <a:t>νομικού</a:t>
            </a:r>
            <a:r>
              <a:rPr lang="en-US" sz="1800" b="0" strike="noStrike" spc="-1" dirty="0">
                <a:solidFill>
                  <a:srgbClr val="000000"/>
                </a:solidFill>
                <a:latin typeface="Georgia"/>
              </a:rPr>
              <a:t> π</a:t>
            </a:r>
            <a:r>
              <a:rPr lang="en-US" sz="1800" b="0" strike="noStrike" spc="-1" dirty="0" err="1">
                <a:solidFill>
                  <a:srgbClr val="000000"/>
                </a:solidFill>
                <a:latin typeface="Georgia"/>
              </a:rPr>
              <a:t>λ</a:t>
            </a:r>
            <a:r>
              <a:rPr lang="en-US" sz="1800" b="0" strike="noStrike" spc="-1" dirty="0">
                <a:solidFill>
                  <a:srgbClr val="000000"/>
                </a:solidFill>
                <a:latin typeface="Georgia"/>
              </a:rPr>
              <a:t>α</a:t>
            </a:r>
            <a:r>
              <a:rPr lang="en-US" sz="1800" b="0" strike="noStrike" spc="-1" dirty="0" err="1">
                <a:solidFill>
                  <a:srgbClr val="000000"/>
                </a:solidFill>
                <a:latin typeface="Georgia"/>
              </a:rPr>
              <a:t>ισίου</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ΕΕ </a:t>
            </a:r>
            <a:r>
              <a:rPr lang="en-US" sz="1800" b="0" strike="noStrike" spc="-1" dirty="0" err="1">
                <a:solidFill>
                  <a:srgbClr val="000000"/>
                </a:solidFill>
                <a:latin typeface="Georgia"/>
              </a:rPr>
              <a:t>μ</a:t>
            </a:r>
            <a:r>
              <a:rPr lang="en-US" sz="1800" b="0" strike="noStrike" spc="-1" dirty="0">
                <a:solidFill>
                  <a:srgbClr val="000000"/>
                </a:solidFill>
                <a:latin typeface="Georgia"/>
              </a:rPr>
              <a:t>π</a:t>
            </a:r>
            <a:r>
              <a:rPr lang="en-US" sz="1800" b="0" strike="noStrike" spc="-1" dirty="0" err="1">
                <a:solidFill>
                  <a:srgbClr val="000000"/>
                </a:solidFill>
                <a:latin typeface="Georgia"/>
              </a:rPr>
              <a:t>ορούν</a:t>
            </a:r>
            <a:r>
              <a:rPr lang="en-US" sz="1800" b="0" strike="noStrike" spc="-1" dirty="0">
                <a:solidFill>
                  <a:srgbClr val="000000"/>
                </a:solidFill>
                <a:latin typeface="Georgia"/>
              </a:rPr>
              <a:t>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ε</a:t>
            </a:r>
            <a:r>
              <a:rPr lang="en-US" sz="1800" b="0" strike="noStrike" spc="-1" dirty="0">
                <a:solidFill>
                  <a:srgbClr val="000000"/>
                </a:solidFill>
                <a:latin typeface="Georgia"/>
              </a:rPr>
              <a:t>π</a:t>
            </a:r>
            <a:r>
              <a:rPr lang="en-US" sz="1800" b="0" strike="noStrike" spc="-1" dirty="0" err="1">
                <a:solidFill>
                  <a:srgbClr val="000000"/>
                </a:solidFill>
                <a:latin typeface="Georgia"/>
              </a:rPr>
              <a:t>εκτείνουν</a:t>
            </a:r>
            <a:r>
              <a:rPr lang="en-US" sz="1800" b="0" strike="noStrike" spc="-1" dirty="0">
                <a:solidFill>
                  <a:srgbClr val="000000"/>
                </a:solidFill>
                <a:latin typeface="Georgia"/>
              </a:rPr>
              <a:t> </a:t>
            </a:r>
            <a:r>
              <a:rPr lang="en-US" sz="1800" b="0" strike="noStrike" spc="-1" dirty="0" err="1">
                <a:solidFill>
                  <a:srgbClr val="000000"/>
                </a:solidFill>
                <a:latin typeface="Georgia"/>
              </a:rPr>
              <a:t>τ</a:t>
            </a:r>
            <a:r>
              <a:rPr lang="en-US" sz="1800" b="0" strike="noStrike" spc="-1" dirty="0">
                <a:solidFill>
                  <a:srgbClr val="000000"/>
                </a:solidFill>
                <a:latin typeface="Georgia"/>
              </a:rPr>
              <a:t>α </a:t>
            </a:r>
            <a:r>
              <a:rPr lang="en-US" sz="1800" b="0" strike="noStrike" spc="-1" dirty="0" err="1">
                <a:solidFill>
                  <a:srgbClr val="000000"/>
                </a:solidFill>
                <a:latin typeface="Georgia"/>
              </a:rPr>
              <a:t>όρι</a:t>
            </a:r>
            <a:r>
              <a:rPr lang="en-US" sz="1800" b="0" strike="noStrike" spc="-1" dirty="0">
                <a:solidFill>
                  <a:srgbClr val="000000"/>
                </a:solidFill>
                <a:latin typeface="Georgia"/>
              </a:rPr>
              <a:t>α α</a:t>
            </a:r>
            <a:r>
              <a:rPr lang="en-US" sz="1800" b="0" strike="noStrike" spc="-1" dirty="0" err="1">
                <a:solidFill>
                  <a:srgbClr val="000000"/>
                </a:solidFill>
                <a:latin typeface="Georgia"/>
              </a:rPr>
              <a:t>υτής</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συντ</a:t>
            </a:r>
            <a:r>
              <a:rPr lang="en-US" sz="1800" b="0" strike="noStrike" spc="-1" dirty="0">
                <a:solidFill>
                  <a:srgbClr val="000000"/>
                </a:solidFill>
                <a:latin typeface="Georgia"/>
              </a:rPr>
              <a:t>α</a:t>
            </a:r>
            <a:r>
              <a:rPr lang="en-US" sz="1800" b="0" strike="noStrike" spc="-1" dirty="0" err="1">
                <a:solidFill>
                  <a:srgbClr val="000000"/>
                </a:solidFill>
                <a:latin typeface="Georgia"/>
              </a:rPr>
              <a:t>γμ</a:t>
            </a:r>
            <a:r>
              <a:rPr lang="en-US" sz="1800" b="0" strike="noStrike" spc="-1" dirty="0">
                <a:solidFill>
                  <a:srgbClr val="000000"/>
                </a:solidFill>
                <a:latin typeface="Georgia"/>
              </a:rPr>
              <a:t>α</a:t>
            </a:r>
            <a:r>
              <a:rPr lang="en-US" sz="1800" b="0" strike="noStrike" spc="-1" dirty="0" err="1">
                <a:solidFill>
                  <a:srgbClr val="000000"/>
                </a:solidFill>
                <a:latin typeface="Georgia"/>
              </a:rPr>
              <a:t>τικής</a:t>
            </a:r>
            <a:r>
              <a:rPr lang="en-US" sz="1800" b="0" strike="noStrike" spc="-1" dirty="0">
                <a:solidFill>
                  <a:srgbClr val="000000"/>
                </a:solidFill>
                <a:latin typeface="Georgia"/>
              </a:rPr>
              <a:t>, </a:t>
            </a:r>
            <a:r>
              <a:rPr lang="en-US" sz="1800" b="0" strike="noStrike" spc="-1" dirty="0" err="1">
                <a:solidFill>
                  <a:srgbClr val="000000"/>
                </a:solidFill>
                <a:latin typeface="Georgia"/>
              </a:rPr>
              <a:t>θεσμικής</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λειτουργικής</a:t>
            </a:r>
            <a:r>
              <a:rPr lang="en-US" sz="1800" b="0" strike="noStrike" spc="-1" dirty="0">
                <a:solidFill>
                  <a:srgbClr val="000000"/>
                </a:solidFill>
                <a:latin typeface="Georgia"/>
              </a:rPr>
              <a:t> </a:t>
            </a:r>
            <a:r>
              <a:rPr lang="en-US" sz="1800" b="0" strike="noStrike" spc="-1" dirty="0" err="1">
                <a:solidFill>
                  <a:srgbClr val="000000"/>
                </a:solidFill>
                <a:latin typeface="Georgia"/>
              </a:rPr>
              <a:t>δι</a:t>
            </a:r>
            <a:r>
              <a:rPr lang="en-US" sz="1800" b="0" strike="noStrike" spc="-1" dirty="0">
                <a:solidFill>
                  <a:srgbClr val="000000"/>
                </a:solidFill>
                <a:latin typeface="Georgia"/>
              </a:rPr>
              <a:t>α</a:t>
            </a:r>
            <a:r>
              <a:rPr lang="en-US" sz="1800" b="0" strike="noStrike" spc="-1" dirty="0" err="1">
                <a:solidFill>
                  <a:srgbClr val="000000"/>
                </a:solidFill>
                <a:latin typeface="Georgia"/>
              </a:rPr>
              <a:t>φορο</a:t>
            </a:r>
            <a:r>
              <a:rPr lang="en-US" sz="1800" b="0" strike="noStrike" spc="-1" dirty="0">
                <a:solidFill>
                  <a:srgbClr val="000000"/>
                </a:solidFill>
                <a:latin typeface="Georgia"/>
              </a:rPr>
              <a:t>π</a:t>
            </a:r>
            <a:r>
              <a:rPr lang="en-US" sz="1800" b="0" strike="noStrike" spc="-1" dirty="0" err="1">
                <a:solidFill>
                  <a:srgbClr val="000000"/>
                </a:solidFill>
                <a:latin typeface="Georgia"/>
              </a:rPr>
              <a:t>οίησης</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a:t>
            </a:r>
            <a:r>
              <a:rPr lang="en-US" sz="1800" b="0" strike="noStrike" spc="-1" dirty="0" err="1">
                <a:solidFill>
                  <a:srgbClr val="000000"/>
                </a:solidFill>
                <a:latin typeface="Georgia"/>
              </a:rPr>
              <a:t>μι</a:t>
            </a:r>
            <a:r>
              <a:rPr lang="en-US" sz="1800" b="0" strike="noStrike" spc="-1" dirty="0">
                <a:solidFill>
                  <a:srgbClr val="000000"/>
                </a:solidFill>
                <a:latin typeface="Georgia"/>
              </a:rPr>
              <a:t>α ΕΕ π</a:t>
            </a:r>
            <a:r>
              <a:rPr lang="en-US" sz="1800" b="0" strike="noStrike" spc="-1" dirty="0" err="1">
                <a:solidFill>
                  <a:srgbClr val="000000"/>
                </a:solidFill>
                <a:latin typeface="Georgia"/>
              </a:rPr>
              <a:t>ου</a:t>
            </a:r>
            <a:r>
              <a:rPr lang="en-US" sz="1800" b="0" strike="noStrike" spc="-1" dirty="0">
                <a:solidFill>
                  <a:srgbClr val="000000"/>
                </a:solidFill>
                <a:latin typeface="Georgia"/>
              </a:rPr>
              <a:t> βα</a:t>
            </a:r>
            <a:r>
              <a:rPr lang="en-US" sz="1800" b="0" strike="noStrike" spc="-1" dirty="0" err="1">
                <a:solidFill>
                  <a:srgbClr val="000000"/>
                </a:solidFill>
                <a:latin typeface="Georgia"/>
              </a:rPr>
              <a:t>σίζετ</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a:t>
            </a:r>
            <a:r>
              <a:rPr lang="en-US" sz="1800" b="0" strike="noStrike" spc="-1" dirty="0" err="1">
                <a:solidFill>
                  <a:srgbClr val="000000"/>
                </a:solidFill>
                <a:latin typeface="Georgia"/>
              </a:rPr>
              <a:t>κοινές</a:t>
            </a:r>
            <a:r>
              <a:rPr lang="en-US" sz="1800" b="0" strike="noStrike" spc="-1" dirty="0">
                <a:solidFill>
                  <a:srgbClr val="000000"/>
                </a:solidFill>
                <a:latin typeface="Georgia"/>
              </a:rPr>
              <a:t> α</a:t>
            </a:r>
            <a:r>
              <a:rPr lang="en-US" sz="1800" b="0" strike="noStrike" spc="-1" dirty="0" err="1">
                <a:solidFill>
                  <a:srgbClr val="000000"/>
                </a:solidFill>
                <a:latin typeface="Georgia"/>
              </a:rPr>
              <a:t>ρχές</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a:t>
            </a:r>
            <a:r>
              <a:rPr lang="en-US" sz="1800" b="0" strike="noStrike" spc="-1" dirty="0" err="1">
                <a:solidFill>
                  <a:srgbClr val="000000"/>
                </a:solidFill>
                <a:latin typeface="Georgia"/>
              </a:rPr>
              <a:t>μι</a:t>
            </a:r>
            <a:r>
              <a:rPr lang="en-US" sz="1800" b="0" strike="noStrike" spc="-1" dirty="0">
                <a:solidFill>
                  <a:srgbClr val="000000"/>
                </a:solidFill>
                <a:latin typeface="Georgia"/>
              </a:rPr>
              <a:t>α </a:t>
            </a:r>
            <a:r>
              <a:rPr lang="en-US" sz="1800" b="0" strike="noStrike" spc="-1" dirty="0" err="1">
                <a:solidFill>
                  <a:srgbClr val="000000"/>
                </a:solidFill>
                <a:latin typeface="Georgia"/>
              </a:rPr>
              <a:t>συγκεκριμένη</a:t>
            </a:r>
            <a:r>
              <a:rPr lang="en-US" sz="1800" b="0" strike="noStrike" spc="-1" dirty="0">
                <a:solidFill>
                  <a:srgbClr val="000000"/>
                </a:solidFill>
                <a:latin typeface="Georgia"/>
              </a:rPr>
              <a:t> </a:t>
            </a:r>
            <a:r>
              <a:rPr lang="en-US" sz="1800" b="0" strike="noStrike" spc="-1" dirty="0" err="1">
                <a:solidFill>
                  <a:srgbClr val="000000"/>
                </a:solidFill>
                <a:latin typeface="Georgia"/>
              </a:rPr>
              <a:t>έννομη</a:t>
            </a:r>
            <a:r>
              <a:rPr lang="en-US" sz="1800" b="0" strike="noStrike" spc="-1" dirty="0">
                <a:solidFill>
                  <a:srgbClr val="000000"/>
                </a:solidFill>
                <a:latin typeface="Georgia"/>
              </a:rPr>
              <a:t> </a:t>
            </a:r>
            <a:r>
              <a:rPr lang="en-US" sz="1800" b="0" strike="noStrike" spc="-1" dirty="0" err="1">
                <a:solidFill>
                  <a:srgbClr val="000000"/>
                </a:solidFill>
                <a:latin typeface="Georgia"/>
              </a:rPr>
              <a:t>τάξη</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σε</a:t>
            </a:r>
            <a:r>
              <a:rPr lang="en-US" sz="1800" b="0" strike="noStrike" spc="-1" dirty="0">
                <a:solidFill>
                  <a:srgbClr val="000000"/>
                </a:solidFill>
                <a:latin typeface="Georgia"/>
              </a:rPr>
              <a:t> </a:t>
            </a:r>
            <a:r>
              <a:rPr lang="en-US" sz="1800" b="0" strike="noStrike" spc="-1" dirty="0" err="1">
                <a:solidFill>
                  <a:srgbClr val="000000"/>
                </a:solidFill>
                <a:latin typeface="Georgia"/>
              </a:rPr>
              <a:t>κοινά</a:t>
            </a:r>
            <a:r>
              <a:rPr lang="en-US" sz="1800" b="0" strike="noStrike" spc="-1" dirty="0">
                <a:solidFill>
                  <a:srgbClr val="000000"/>
                </a:solidFill>
                <a:latin typeface="Georgia"/>
              </a:rPr>
              <a:t> </a:t>
            </a:r>
            <a:r>
              <a:rPr lang="en-US" sz="1800" b="0" strike="noStrike" spc="-1" dirty="0" err="1">
                <a:solidFill>
                  <a:srgbClr val="000000"/>
                </a:solidFill>
                <a:latin typeface="Georgia"/>
              </a:rPr>
              <a:t>θεσμικά</a:t>
            </a:r>
            <a:r>
              <a:rPr lang="en-US" sz="1800" b="0" strike="noStrike" spc="-1" dirty="0">
                <a:solidFill>
                  <a:srgbClr val="000000"/>
                </a:solidFill>
                <a:latin typeface="Georgia"/>
              </a:rPr>
              <a:t> </a:t>
            </a:r>
            <a:r>
              <a:rPr lang="en-US" sz="1800" b="0" strike="noStrike" spc="-1" dirty="0" err="1">
                <a:solidFill>
                  <a:srgbClr val="000000"/>
                </a:solidFill>
                <a:latin typeface="Georgia"/>
              </a:rPr>
              <a:t>όργ</a:t>
            </a:r>
            <a:r>
              <a:rPr lang="en-US" sz="1800" b="0" strike="noStrike" spc="-1" dirty="0">
                <a:solidFill>
                  <a:srgbClr val="000000"/>
                </a:solidFill>
                <a:latin typeface="Georgia"/>
              </a:rPr>
              <a:t>α</a:t>
            </a:r>
            <a:r>
              <a:rPr lang="en-US" sz="1800" b="0" strike="noStrike" spc="-1" dirty="0" err="1">
                <a:solidFill>
                  <a:srgbClr val="000000"/>
                </a:solidFill>
                <a:latin typeface="Georgia"/>
              </a:rPr>
              <a:t>ν</a:t>
            </a:r>
            <a:r>
              <a:rPr lang="en-US" sz="1800" b="0" strike="noStrike" spc="-1" dirty="0">
                <a:solidFill>
                  <a:srgbClr val="000000"/>
                </a:solidFill>
                <a:latin typeface="Georgia"/>
              </a:rPr>
              <a:t>α; </a:t>
            </a:r>
            <a:endParaRPr lang="en-US" sz="1800" b="0" strike="noStrike" spc="-1" dirty="0">
              <a:solidFill>
                <a:srgbClr val="000000"/>
              </a:solidFill>
              <a:latin typeface="Calibri"/>
            </a:endParaRPr>
          </a:p>
          <a:p>
            <a:pPr marL="457200" indent="-456840">
              <a:lnSpc>
                <a:spcPct val="100000"/>
              </a:lnSpc>
              <a:buClr>
                <a:srgbClr val="000000"/>
              </a:buClr>
              <a:buFont typeface="Calibri"/>
              <a:buAutoNum type="arabicPeriod"/>
            </a:pP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τά</a:t>
            </a:r>
            <a:r>
              <a:rPr lang="en-US" sz="1800" b="0" strike="noStrike" spc="-1" dirty="0">
                <a:solidFill>
                  <a:srgbClr val="000000"/>
                </a:solidFill>
                <a:latin typeface="Georgia"/>
              </a:rPr>
              <a:t> π</a:t>
            </a:r>
            <a:r>
              <a:rPr lang="en-US" sz="1800" b="0" strike="noStrike" spc="-1" dirty="0" err="1">
                <a:solidFill>
                  <a:srgbClr val="000000"/>
                </a:solidFill>
                <a:latin typeface="Georgia"/>
              </a:rPr>
              <a:t>όσο</a:t>
            </a:r>
            <a:r>
              <a:rPr lang="en-US" sz="1800" b="0" strike="noStrike" spc="-1" dirty="0">
                <a:solidFill>
                  <a:srgbClr val="000000"/>
                </a:solidFill>
                <a:latin typeface="Georgia"/>
              </a:rPr>
              <a:t> </a:t>
            </a:r>
            <a:r>
              <a:rPr lang="en-US" sz="1800" b="0" strike="noStrike" spc="-1" dirty="0" err="1">
                <a:solidFill>
                  <a:srgbClr val="000000"/>
                </a:solidFill>
                <a:latin typeface="Georgia"/>
              </a:rPr>
              <a:t>κινδυνεύει</a:t>
            </a:r>
            <a:r>
              <a:rPr lang="en-US" sz="1800" b="0" strike="noStrike" spc="-1" dirty="0">
                <a:solidFill>
                  <a:srgbClr val="000000"/>
                </a:solidFill>
                <a:latin typeface="Georgia"/>
              </a:rPr>
              <a:t> </a:t>
            </a:r>
            <a:r>
              <a:rPr lang="en-US" sz="1800" b="0" strike="noStrike" spc="-1" dirty="0" err="1">
                <a:solidFill>
                  <a:srgbClr val="000000"/>
                </a:solidFill>
                <a:latin typeface="Georgia"/>
              </a:rPr>
              <a:t>η</a:t>
            </a:r>
            <a:r>
              <a:rPr lang="en-US" sz="1800" b="0" strike="noStrike" spc="-1" dirty="0">
                <a:solidFill>
                  <a:srgbClr val="000000"/>
                </a:solidFill>
                <a:latin typeface="Georgia"/>
              </a:rPr>
              <a:t> α</a:t>
            </a:r>
            <a:r>
              <a:rPr lang="en-US" sz="1800" b="0" strike="noStrike" spc="-1" dirty="0" err="1">
                <a:solidFill>
                  <a:srgbClr val="000000"/>
                </a:solidFill>
                <a:latin typeface="Georgia"/>
              </a:rPr>
              <a:t>κερ</a:t>
            </a:r>
            <a:r>
              <a:rPr lang="en-US" sz="1800" b="0" strike="noStrike" spc="-1" dirty="0">
                <a:solidFill>
                  <a:srgbClr val="000000"/>
                </a:solidFill>
                <a:latin typeface="Georgia"/>
              </a:rPr>
              <a:t>α</a:t>
            </a:r>
            <a:r>
              <a:rPr lang="en-US" sz="1800" b="0" strike="noStrike" spc="-1" dirty="0" err="1">
                <a:solidFill>
                  <a:srgbClr val="000000"/>
                </a:solidFill>
                <a:latin typeface="Georgia"/>
              </a:rPr>
              <a:t>ιότητ</a:t>
            </a:r>
            <a:r>
              <a:rPr lang="en-US" sz="1800" b="0" strike="noStrike" spc="-1" dirty="0">
                <a:solidFill>
                  <a:srgbClr val="000000"/>
                </a:solidFill>
                <a:latin typeface="Georgia"/>
              </a:rPr>
              <a:t>α </a:t>
            </a:r>
            <a:r>
              <a:rPr lang="en-US" sz="1800" b="0" strike="noStrike" spc="-1" dirty="0" err="1">
                <a:solidFill>
                  <a:srgbClr val="000000"/>
                </a:solidFill>
                <a:latin typeface="Georgia"/>
              </a:rPr>
              <a:t>της</a:t>
            </a:r>
            <a:r>
              <a:rPr lang="en-US" sz="1800" b="0" strike="noStrike" spc="-1" dirty="0">
                <a:solidFill>
                  <a:srgbClr val="000000"/>
                </a:solidFill>
                <a:latin typeface="Georgia"/>
              </a:rPr>
              <a:t> </a:t>
            </a:r>
            <a:r>
              <a:rPr lang="en-US" sz="1800" b="0" strike="noStrike" spc="-1" dirty="0" err="1">
                <a:solidFill>
                  <a:srgbClr val="000000"/>
                </a:solidFill>
                <a:latin typeface="Georgia"/>
              </a:rPr>
              <a:t>ευρ</a:t>
            </a:r>
            <a:r>
              <a:rPr lang="en-US" sz="1800" b="0" strike="noStrike" spc="-1" dirty="0">
                <a:solidFill>
                  <a:srgbClr val="000000"/>
                </a:solidFill>
                <a:latin typeface="Georgia"/>
              </a:rPr>
              <a:t>. </a:t>
            </a:r>
            <a:r>
              <a:rPr lang="en-US" sz="1800" b="0" strike="noStrike" spc="-1" dirty="0" err="1">
                <a:solidFill>
                  <a:srgbClr val="000000"/>
                </a:solidFill>
                <a:latin typeface="Georgia"/>
              </a:rPr>
              <a:t>έννομης</a:t>
            </a:r>
            <a:r>
              <a:rPr lang="en-US" sz="1800" b="0" strike="noStrike" spc="-1" dirty="0">
                <a:solidFill>
                  <a:srgbClr val="000000"/>
                </a:solidFill>
                <a:latin typeface="Georgia"/>
              </a:rPr>
              <a:t> </a:t>
            </a:r>
            <a:r>
              <a:rPr lang="en-US" sz="1800" b="0" strike="noStrike" spc="-1" dirty="0" err="1">
                <a:solidFill>
                  <a:srgbClr val="000000"/>
                </a:solidFill>
                <a:latin typeface="Georgia"/>
              </a:rPr>
              <a:t>τάξης</a:t>
            </a:r>
            <a:r>
              <a:rPr lang="en-US" sz="1800" b="0" strike="noStrike" spc="-1" dirty="0">
                <a:solidFill>
                  <a:srgbClr val="000000"/>
                </a:solidFill>
                <a:latin typeface="Georgia"/>
              </a:rPr>
              <a:t> </a:t>
            </a:r>
            <a:r>
              <a:rPr lang="en-US" sz="1800" b="0" strike="noStrike" spc="-1" dirty="0" err="1">
                <a:solidFill>
                  <a:srgbClr val="000000"/>
                </a:solidFill>
                <a:latin typeface="Georgia"/>
              </a:rPr>
              <a:t>με</a:t>
            </a:r>
            <a:r>
              <a:rPr lang="en-US" sz="1800" b="0" strike="noStrike" spc="-1" dirty="0">
                <a:solidFill>
                  <a:srgbClr val="000000"/>
                </a:solidFill>
                <a:latin typeface="Georgia"/>
              </a:rPr>
              <a:t> </a:t>
            </a:r>
            <a:r>
              <a:rPr lang="en-US" sz="1800" b="0" strike="noStrike" spc="-1" dirty="0" err="1">
                <a:solidFill>
                  <a:srgbClr val="000000"/>
                </a:solidFill>
                <a:latin typeface="Georgia"/>
              </a:rPr>
              <a:t>τη</a:t>
            </a:r>
            <a:r>
              <a:rPr lang="en-US" sz="1800" b="0" strike="noStrike" spc="-1" dirty="0">
                <a:solidFill>
                  <a:srgbClr val="000000"/>
                </a:solidFill>
                <a:latin typeface="Georgia"/>
              </a:rPr>
              <a:t> </a:t>
            </a:r>
            <a:r>
              <a:rPr lang="en-US" sz="1800" b="0" strike="noStrike" spc="-1" dirty="0" err="1">
                <a:solidFill>
                  <a:srgbClr val="000000"/>
                </a:solidFill>
                <a:latin typeface="Georgia"/>
              </a:rPr>
              <a:t>μη</a:t>
            </a:r>
            <a:r>
              <a:rPr lang="en-US" sz="1800" b="0" strike="noStrike" spc="-1" dirty="0">
                <a:solidFill>
                  <a:srgbClr val="000000"/>
                </a:solidFill>
                <a:latin typeface="Georgia"/>
              </a:rPr>
              <a:t> </a:t>
            </a:r>
            <a:r>
              <a:rPr lang="en-US" sz="1800" b="0" strike="noStrike" spc="-1" dirty="0" err="1">
                <a:solidFill>
                  <a:srgbClr val="000000"/>
                </a:solidFill>
                <a:latin typeface="Georgia"/>
              </a:rPr>
              <a:t>συμμετοχή</a:t>
            </a:r>
            <a:r>
              <a:rPr lang="en-US" sz="1800" b="0" strike="noStrike" spc="-1" dirty="0">
                <a:solidFill>
                  <a:srgbClr val="000000"/>
                </a:solidFill>
                <a:latin typeface="Georgia"/>
              </a:rPr>
              <a:t> </a:t>
            </a:r>
            <a:r>
              <a:rPr lang="en-US" sz="1800" b="0" strike="noStrike" spc="-1" dirty="0" err="1">
                <a:solidFill>
                  <a:srgbClr val="000000"/>
                </a:solidFill>
                <a:latin typeface="Georgia"/>
              </a:rPr>
              <a:t>κά</a:t>
            </a:r>
            <a:r>
              <a:rPr lang="en-US" sz="1800" b="0" strike="noStrike" spc="-1" dirty="0">
                <a:solidFill>
                  <a:srgbClr val="000000"/>
                </a:solidFill>
                <a:latin typeface="Georgia"/>
              </a:rPr>
              <a:t>π</a:t>
            </a:r>
            <a:r>
              <a:rPr lang="en-US" sz="1800" b="0" strike="noStrike" spc="-1" dirty="0" err="1">
                <a:solidFill>
                  <a:srgbClr val="000000"/>
                </a:solidFill>
                <a:latin typeface="Georgia"/>
              </a:rPr>
              <a:t>οιων</a:t>
            </a:r>
            <a:r>
              <a:rPr lang="en-US" sz="1800" b="0" strike="noStrike" spc="-1" dirty="0">
                <a:solidFill>
                  <a:srgbClr val="000000"/>
                </a:solidFill>
                <a:latin typeface="Georgia"/>
              </a:rPr>
              <a:t> ΚΜ </a:t>
            </a:r>
            <a:r>
              <a:rPr lang="en-US" sz="1800" b="0" strike="noStrike" spc="-1" dirty="0" err="1">
                <a:solidFill>
                  <a:srgbClr val="000000"/>
                </a:solidFill>
                <a:latin typeface="Georgia"/>
              </a:rPr>
              <a:t>ή</a:t>
            </a:r>
            <a:r>
              <a:rPr lang="en-US" sz="1800" b="0" strike="noStrike" spc="-1" dirty="0">
                <a:solidFill>
                  <a:srgbClr val="000000"/>
                </a:solidFill>
                <a:latin typeface="Georgia"/>
              </a:rPr>
              <a:t> </a:t>
            </a:r>
            <a:r>
              <a:rPr lang="en-US" sz="1800" b="0" strike="noStrike" spc="-1" dirty="0" err="1">
                <a:solidFill>
                  <a:srgbClr val="000000"/>
                </a:solidFill>
                <a:latin typeface="Georgia"/>
              </a:rPr>
              <a:t>τη</a:t>
            </a:r>
            <a:r>
              <a:rPr lang="en-US" sz="1800" b="0" strike="noStrike" spc="-1" dirty="0">
                <a:solidFill>
                  <a:srgbClr val="000000"/>
                </a:solidFill>
                <a:latin typeface="Georgia"/>
              </a:rPr>
              <a:t> </a:t>
            </a:r>
            <a:r>
              <a:rPr lang="en-US" sz="1800" b="0" strike="noStrike" spc="-1" dirty="0" err="1">
                <a:solidFill>
                  <a:srgbClr val="000000"/>
                </a:solidFill>
                <a:latin typeface="Georgia"/>
              </a:rPr>
              <a:t>δημιουργί</a:t>
            </a:r>
            <a:r>
              <a:rPr lang="en-US" sz="1800" b="0" strike="noStrike" spc="-1" dirty="0">
                <a:solidFill>
                  <a:srgbClr val="000000"/>
                </a:solidFill>
                <a:latin typeface="Georgia"/>
              </a:rPr>
              <a:t>α </a:t>
            </a:r>
            <a:r>
              <a:rPr lang="en-US" sz="1800" b="0" strike="noStrike" spc="-1" dirty="0" err="1">
                <a:solidFill>
                  <a:srgbClr val="000000"/>
                </a:solidFill>
                <a:latin typeface="Georgia"/>
              </a:rPr>
              <a:t>ομάδων</a:t>
            </a:r>
            <a:r>
              <a:rPr lang="en-US" sz="1800" b="0" strike="noStrike" spc="-1" dirty="0">
                <a:solidFill>
                  <a:srgbClr val="000000"/>
                </a:solidFill>
                <a:latin typeface="Georgia"/>
              </a:rPr>
              <a:t>-π</a:t>
            </a:r>
            <a:r>
              <a:rPr lang="en-US" sz="1800" b="0" strike="noStrike" spc="-1" dirty="0" err="1">
                <a:solidFill>
                  <a:srgbClr val="000000"/>
                </a:solidFill>
                <a:latin typeface="Georgia"/>
              </a:rPr>
              <a:t>υρήν</a:t>
            </a:r>
            <a:r>
              <a:rPr lang="en-US" sz="1800" b="0" strike="noStrike" spc="-1" dirty="0">
                <a:solidFill>
                  <a:srgbClr val="000000"/>
                </a:solidFill>
                <a:latin typeface="Georgia"/>
              </a:rPr>
              <a:t>α ΚΜ, </a:t>
            </a:r>
            <a:r>
              <a:rPr lang="en-US" sz="1800" b="0" strike="noStrike" spc="-1" dirty="0" err="1">
                <a:solidFill>
                  <a:srgbClr val="000000"/>
                </a:solidFill>
                <a:latin typeface="Georgia"/>
              </a:rPr>
              <a:t>με</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συμμετοχή</a:t>
            </a:r>
            <a:r>
              <a:rPr lang="en-US" sz="1800" b="0" strike="noStrike" spc="-1" dirty="0">
                <a:solidFill>
                  <a:srgbClr val="000000"/>
                </a:solidFill>
                <a:latin typeface="Georgia"/>
              </a:rPr>
              <a:t> </a:t>
            </a:r>
            <a:r>
              <a:rPr lang="en-US" sz="1800" b="0" strike="noStrike" spc="-1" dirty="0" err="1">
                <a:solidFill>
                  <a:srgbClr val="000000"/>
                </a:solidFill>
                <a:latin typeface="Georgia"/>
              </a:rPr>
              <a:t>τρίτων</a:t>
            </a:r>
            <a:r>
              <a:rPr lang="en-US" sz="1800" b="0" strike="noStrike" spc="-1" dirty="0">
                <a:solidFill>
                  <a:srgbClr val="000000"/>
                </a:solidFill>
                <a:latin typeface="Georgia"/>
              </a:rPr>
              <a:t> </a:t>
            </a:r>
            <a:r>
              <a:rPr lang="en-US" sz="1800" b="0" strike="noStrike" spc="-1" dirty="0" err="1">
                <a:solidFill>
                  <a:srgbClr val="000000"/>
                </a:solidFill>
                <a:latin typeface="Georgia"/>
              </a:rPr>
              <a:t>Κρ</a:t>
            </a:r>
            <a:r>
              <a:rPr lang="en-US" sz="1800" b="0" strike="noStrike" spc="-1" dirty="0">
                <a:solidFill>
                  <a:srgbClr val="000000"/>
                </a:solidFill>
                <a:latin typeface="Georgia"/>
              </a:rPr>
              <a:t>α</a:t>
            </a:r>
            <a:r>
              <a:rPr lang="en-US" sz="1800" b="0" strike="noStrike" spc="-1" dirty="0" err="1">
                <a:solidFill>
                  <a:srgbClr val="000000"/>
                </a:solidFill>
                <a:latin typeface="Georgia"/>
              </a:rPr>
              <a:t>τών</a:t>
            </a:r>
            <a:r>
              <a:rPr lang="en-US" sz="1800" b="0" strike="noStrike" spc="-1" dirty="0">
                <a:solidFill>
                  <a:srgbClr val="000000"/>
                </a:solidFill>
                <a:latin typeface="Georgia"/>
              </a:rPr>
              <a:t>; </a:t>
            </a:r>
            <a:r>
              <a:rPr lang="en-US" sz="1800" b="0" strike="noStrike" spc="-1" dirty="0" err="1">
                <a:solidFill>
                  <a:srgbClr val="000000"/>
                </a:solidFill>
                <a:latin typeface="Georgia"/>
              </a:rPr>
              <a:t>Πως</a:t>
            </a:r>
            <a:r>
              <a:rPr lang="en-US" sz="1800" b="0" strike="noStrike" spc="-1" dirty="0">
                <a:solidFill>
                  <a:srgbClr val="000000"/>
                </a:solidFill>
                <a:latin typeface="Georgia"/>
              </a:rPr>
              <a:t> </a:t>
            </a:r>
            <a:r>
              <a:rPr lang="en-US" sz="1800" b="0" strike="noStrike" spc="-1" dirty="0" err="1">
                <a:solidFill>
                  <a:srgbClr val="000000"/>
                </a:solidFill>
                <a:latin typeface="Georgia"/>
              </a:rPr>
              <a:t>μ</a:t>
            </a:r>
            <a:r>
              <a:rPr lang="en-US" sz="1800" b="0" strike="noStrike" spc="-1" dirty="0">
                <a:solidFill>
                  <a:srgbClr val="000000"/>
                </a:solidFill>
                <a:latin typeface="Georgia"/>
              </a:rPr>
              <a:t>π</a:t>
            </a:r>
            <a:r>
              <a:rPr lang="en-US" sz="1800" b="0" strike="noStrike" spc="-1" dirty="0" err="1">
                <a:solidFill>
                  <a:srgbClr val="000000"/>
                </a:solidFill>
                <a:latin typeface="Georgia"/>
              </a:rPr>
              <a:t>ορεί</a:t>
            </a:r>
            <a:r>
              <a:rPr lang="en-US" sz="1800" b="0" strike="noStrike" spc="-1" dirty="0">
                <a:solidFill>
                  <a:srgbClr val="000000"/>
                </a:solidFill>
                <a:latin typeface="Georgia"/>
              </a:rPr>
              <a:t> </a:t>
            </a:r>
            <a:r>
              <a:rPr lang="en-US" sz="1800" b="0" strike="noStrike" spc="-1" dirty="0" err="1">
                <a:solidFill>
                  <a:srgbClr val="000000"/>
                </a:solidFill>
                <a:latin typeface="Georgia"/>
              </a:rPr>
              <a:t>η</a:t>
            </a:r>
            <a:r>
              <a:rPr lang="en-US" sz="1800" b="0" strike="noStrike" spc="-1" dirty="0">
                <a:solidFill>
                  <a:srgbClr val="000000"/>
                </a:solidFill>
                <a:latin typeface="Georgia"/>
              </a:rPr>
              <a:t> ΕΕ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εγγυηθεί</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νομική</a:t>
            </a:r>
            <a:r>
              <a:rPr lang="en-US" sz="1800" b="0" strike="noStrike" spc="-1" dirty="0">
                <a:solidFill>
                  <a:srgbClr val="000000"/>
                </a:solidFill>
                <a:latin typeface="Georgia"/>
              </a:rPr>
              <a:t> </a:t>
            </a:r>
            <a:r>
              <a:rPr lang="en-US" sz="1800" b="0" strike="noStrike" spc="-1" dirty="0" err="1">
                <a:solidFill>
                  <a:srgbClr val="000000"/>
                </a:solidFill>
                <a:latin typeface="Georgia"/>
              </a:rPr>
              <a:t>ομοιογένει</a:t>
            </a:r>
            <a:r>
              <a:rPr lang="en-US" sz="1800" b="0" strike="noStrike" spc="-1" dirty="0">
                <a:solidFill>
                  <a:srgbClr val="000000"/>
                </a:solidFill>
                <a:latin typeface="Georgia"/>
              </a:rPr>
              <a:t>α </a:t>
            </a:r>
            <a:r>
              <a:rPr lang="en-US" sz="1800" b="0" strike="noStrike" spc="-1" dirty="0" err="1">
                <a:solidFill>
                  <a:srgbClr val="000000"/>
                </a:solidFill>
                <a:latin typeface="Georgia"/>
              </a:rPr>
              <a:t>σε</a:t>
            </a:r>
            <a:r>
              <a:rPr lang="en-US" sz="1800" b="0" strike="noStrike" spc="-1" dirty="0">
                <a:solidFill>
                  <a:srgbClr val="000000"/>
                </a:solidFill>
                <a:latin typeface="Georgia"/>
              </a:rPr>
              <a:t> πα</a:t>
            </a:r>
            <a:r>
              <a:rPr lang="en-US" sz="1800" b="0" strike="noStrike" spc="-1" dirty="0" err="1">
                <a:solidFill>
                  <a:srgbClr val="000000"/>
                </a:solidFill>
                <a:latin typeface="Georgia"/>
              </a:rPr>
              <a:t>ράλληλες</a:t>
            </a:r>
            <a:r>
              <a:rPr lang="en-US" sz="1800" b="0" strike="noStrike" spc="-1" dirty="0">
                <a:solidFill>
                  <a:srgbClr val="000000"/>
                </a:solidFill>
                <a:latin typeface="Georgia"/>
              </a:rPr>
              <a:t> </a:t>
            </a:r>
            <a:r>
              <a:rPr lang="en-US" sz="1800" b="0" strike="noStrike" spc="-1" dirty="0" err="1">
                <a:solidFill>
                  <a:srgbClr val="000000"/>
                </a:solidFill>
                <a:latin typeface="Georgia"/>
              </a:rPr>
              <a:t>ευρω</a:t>
            </a:r>
            <a:r>
              <a:rPr lang="en-US" sz="1800" b="0" strike="noStrike" spc="-1" dirty="0">
                <a:solidFill>
                  <a:srgbClr val="000000"/>
                </a:solidFill>
                <a:latin typeface="Georgia"/>
              </a:rPr>
              <a:t>πα</a:t>
            </a:r>
            <a:r>
              <a:rPr lang="en-US" sz="1800" b="0" strike="noStrike" spc="-1" dirty="0" err="1">
                <a:solidFill>
                  <a:srgbClr val="000000"/>
                </a:solidFill>
                <a:latin typeface="Georgia"/>
              </a:rPr>
              <a:t>ϊκές</a:t>
            </a:r>
            <a:r>
              <a:rPr lang="en-US" sz="1800" b="0" strike="noStrike" spc="-1" dirty="0">
                <a:solidFill>
                  <a:srgbClr val="000000"/>
                </a:solidFill>
                <a:latin typeface="Georgia"/>
              </a:rPr>
              <a:t> </a:t>
            </a:r>
            <a:r>
              <a:rPr lang="en-US" sz="1800" b="0" strike="noStrike" spc="-1" dirty="0" err="1">
                <a:solidFill>
                  <a:srgbClr val="000000"/>
                </a:solidFill>
                <a:latin typeface="Georgia"/>
              </a:rPr>
              <a:t>νομικές</a:t>
            </a:r>
            <a:r>
              <a:rPr lang="en-US" sz="1800" b="0" strike="noStrike" spc="-1" dirty="0">
                <a:solidFill>
                  <a:srgbClr val="000000"/>
                </a:solidFill>
                <a:latin typeface="Georgia"/>
              </a:rPr>
              <a:t> </a:t>
            </a:r>
            <a:r>
              <a:rPr lang="en-US" sz="1800" b="0" strike="noStrike" spc="-1" dirty="0" err="1">
                <a:solidFill>
                  <a:srgbClr val="000000"/>
                </a:solidFill>
                <a:latin typeface="Georgia"/>
              </a:rPr>
              <a:t>σφ</a:t>
            </a:r>
            <a:r>
              <a:rPr lang="en-US" sz="1800" b="0" strike="noStrike" spc="-1" dirty="0">
                <a:solidFill>
                  <a:srgbClr val="000000"/>
                </a:solidFill>
                <a:latin typeface="Georgia"/>
              </a:rPr>
              <a:t>α</a:t>
            </a:r>
            <a:r>
              <a:rPr lang="en-US" sz="1800" b="0" strike="noStrike" spc="-1" dirty="0" err="1">
                <a:solidFill>
                  <a:srgbClr val="000000"/>
                </a:solidFill>
                <a:latin typeface="Georgia"/>
              </a:rPr>
              <a:t>ίρες</a:t>
            </a:r>
            <a:r>
              <a:rPr lang="en-US" sz="1800" b="0" strike="noStrike" spc="-1" dirty="0">
                <a:solidFill>
                  <a:srgbClr val="000000"/>
                </a:solidFill>
                <a:latin typeface="Georgia"/>
              </a:rPr>
              <a:t>; </a:t>
            </a:r>
            <a:endParaRPr lang="en-US" sz="1800" b="0" strike="noStrike" spc="-1" dirty="0">
              <a:solidFill>
                <a:srgbClr val="000000"/>
              </a:solidFill>
              <a:latin typeface="Calibri"/>
            </a:endParaRPr>
          </a:p>
          <a:p>
            <a:pPr indent="-456840">
              <a:lnSpc>
                <a:spcPct val="100000"/>
              </a:lnSpc>
              <a:buClr>
                <a:srgbClr val="000000"/>
              </a:buClr>
              <a:buFont typeface="Wingdings" charset="2"/>
              <a:buChar char=""/>
            </a:pPr>
            <a:r>
              <a:rPr lang="en-US" sz="1800" b="0" strike="noStrike" spc="-1" dirty="0">
                <a:solidFill>
                  <a:srgbClr val="000000"/>
                </a:solidFill>
                <a:latin typeface="Georgia"/>
              </a:rPr>
              <a:t> </a:t>
            </a:r>
            <a:r>
              <a:rPr lang="en-US" sz="1800" b="0" strike="noStrike" spc="-1" dirty="0" err="1">
                <a:solidFill>
                  <a:srgbClr val="000000"/>
                </a:solidFill>
                <a:latin typeface="Georgia"/>
              </a:rPr>
              <a:t>Η</a:t>
            </a:r>
            <a:r>
              <a:rPr lang="en-US" sz="1800" b="0" strike="noStrike" spc="-1" dirty="0">
                <a:solidFill>
                  <a:srgbClr val="000000"/>
                </a:solidFill>
                <a:latin typeface="Georgia"/>
              </a:rPr>
              <a:t> </a:t>
            </a:r>
            <a:r>
              <a:rPr lang="en-US" sz="1800" b="0" strike="noStrike" spc="-1" dirty="0" err="1">
                <a:solidFill>
                  <a:srgbClr val="000000"/>
                </a:solidFill>
                <a:latin typeface="Georgia"/>
              </a:rPr>
              <a:t>ενισχυμένη</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 ΔΕΝ ΠΡΕΠΕΙ </a:t>
            </a:r>
            <a:r>
              <a:rPr lang="en-US" sz="1800" b="0" strike="noStrike" spc="-1" dirty="0" err="1">
                <a:solidFill>
                  <a:srgbClr val="000000"/>
                </a:solidFill>
                <a:latin typeface="Georgia"/>
              </a:rPr>
              <a:t>ν</a:t>
            </a:r>
            <a:r>
              <a:rPr lang="en-US" sz="1800" b="0" strike="noStrike" spc="-1" dirty="0">
                <a:solidFill>
                  <a:srgbClr val="000000"/>
                </a:solidFill>
                <a:latin typeface="Georgia"/>
              </a:rPr>
              <a:t>α πα</a:t>
            </a:r>
            <a:r>
              <a:rPr lang="en-US" sz="1800" b="0" strike="noStrike" spc="-1" dirty="0" err="1">
                <a:solidFill>
                  <a:srgbClr val="000000"/>
                </a:solidFill>
                <a:latin typeface="Georgia"/>
              </a:rPr>
              <a:t>ρ</a:t>
            </a:r>
            <a:r>
              <a:rPr lang="en-US" sz="1800" b="0" strike="noStrike" spc="-1" dirty="0">
                <a:solidFill>
                  <a:srgbClr val="000000"/>
                </a:solidFill>
                <a:latin typeface="Georgia"/>
              </a:rPr>
              <a:t>αβ</a:t>
            </a:r>
            <a:r>
              <a:rPr lang="en-US" sz="1800" b="0" strike="noStrike" spc="-1" dirty="0" err="1">
                <a:solidFill>
                  <a:srgbClr val="000000"/>
                </a:solidFill>
                <a:latin typeface="Georgia"/>
              </a:rPr>
              <a:t>ιάζει</a:t>
            </a:r>
            <a:r>
              <a:rPr lang="en-US" sz="1800" b="0" strike="noStrike" spc="-1" dirty="0">
                <a:solidFill>
                  <a:srgbClr val="000000"/>
                </a:solidFill>
                <a:latin typeface="Georgia"/>
              </a:rPr>
              <a:t> </a:t>
            </a:r>
            <a:r>
              <a:rPr lang="en-US" sz="1800" b="0" strike="noStrike" spc="-1" dirty="0" err="1">
                <a:solidFill>
                  <a:srgbClr val="000000"/>
                </a:solidFill>
                <a:latin typeface="Georgia"/>
              </a:rPr>
              <a:t>το</a:t>
            </a:r>
            <a:r>
              <a:rPr lang="en-US" sz="1800" b="0" strike="noStrike" spc="-1" dirty="0">
                <a:solidFill>
                  <a:srgbClr val="000000"/>
                </a:solidFill>
                <a:latin typeface="Georgia"/>
              </a:rPr>
              <a:t> </a:t>
            </a:r>
            <a:r>
              <a:rPr lang="en-US" sz="1800" b="0" strike="noStrike" spc="-1" dirty="0" err="1">
                <a:solidFill>
                  <a:srgbClr val="000000"/>
                </a:solidFill>
                <a:latin typeface="Georgia"/>
              </a:rPr>
              <a:t>δίκ</a:t>
            </a:r>
            <a:r>
              <a:rPr lang="en-US" sz="1800" b="0" strike="noStrike" spc="-1" dirty="0">
                <a:solidFill>
                  <a:srgbClr val="000000"/>
                </a:solidFill>
                <a:latin typeface="Georgia"/>
              </a:rPr>
              <a:t>α</a:t>
            </a:r>
            <a:r>
              <a:rPr lang="en-US" sz="1800" b="0" strike="noStrike" spc="-1" dirty="0" err="1">
                <a:solidFill>
                  <a:srgbClr val="000000"/>
                </a:solidFill>
                <a:latin typeface="Georgia"/>
              </a:rPr>
              <a:t>ιο</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ΕΕ,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υ</a:t>
            </a:r>
            <a:r>
              <a:rPr lang="en-US" sz="1800" b="0" strike="noStrike" spc="-1" dirty="0">
                <a:solidFill>
                  <a:srgbClr val="000000"/>
                </a:solidFill>
                <a:latin typeface="Georgia"/>
              </a:rPr>
              <a:t>π</a:t>
            </a:r>
            <a:r>
              <a:rPr lang="en-US" sz="1800" b="0" strike="noStrike" spc="-1" dirty="0" err="1">
                <a:solidFill>
                  <a:srgbClr val="000000"/>
                </a:solidFill>
                <a:latin typeface="Georgia"/>
              </a:rPr>
              <a:t>ονομεύει</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οικονομική</a:t>
            </a:r>
            <a:r>
              <a:rPr lang="en-US" sz="1800" b="0" strike="noStrike" spc="-1" dirty="0">
                <a:solidFill>
                  <a:srgbClr val="000000"/>
                </a:solidFill>
                <a:latin typeface="Georgia"/>
              </a:rPr>
              <a:t>, </a:t>
            </a:r>
            <a:r>
              <a:rPr lang="en-US" sz="1800" b="0" strike="noStrike" spc="-1" dirty="0" err="1">
                <a:solidFill>
                  <a:srgbClr val="000000"/>
                </a:solidFill>
                <a:latin typeface="Georgia"/>
              </a:rPr>
              <a:t>κοινωνική</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ι</a:t>
            </a:r>
            <a:r>
              <a:rPr lang="en-US" sz="1800" b="0" strike="noStrike" spc="-1" dirty="0">
                <a:solidFill>
                  <a:srgbClr val="000000"/>
                </a:solidFill>
                <a:latin typeface="Georgia"/>
              </a:rPr>
              <a:t> </a:t>
            </a:r>
            <a:r>
              <a:rPr lang="en-US" sz="1800" b="0" strike="noStrike" spc="-1" dirty="0" err="1">
                <a:solidFill>
                  <a:srgbClr val="000000"/>
                </a:solidFill>
                <a:latin typeface="Georgia"/>
              </a:rPr>
              <a:t>εδ</a:t>
            </a:r>
            <a:r>
              <a:rPr lang="en-US" sz="1800" b="0" strike="noStrike" spc="-1" dirty="0">
                <a:solidFill>
                  <a:srgbClr val="000000"/>
                </a:solidFill>
                <a:latin typeface="Georgia"/>
              </a:rPr>
              <a:t>α</a:t>
            </a:r>
            <a:r>
              <a:rPr lang="en-US" sz="1800" b="0" strike="noStrike" spc="-1" dirty="0" err="1">
                <a:solidFill>
                  <a:srgbClr val="000000"/>
                </a:solidFill>
                <a:latin typeface="Georgia"/>
              </a:rPr>
              <a:t>φική</a:t>
            </a:r>
            <a:r>
              <a:rPr lang="en-US" sz="1800" b="0" strike="noStrike" spc="-1" dirty="0">
                <a:solidFill>
                  <a:srgbClr val="000000"/>
                </a:solidFill>
                <a:latin typeface="Georgia"/>
              </a:rPr>
              <a:t> </a:t>
            </a:r>
            <a:r>
              <a:rPr lang="en-US" sz="1800" b="0" strike="noStrike" spc="-1" dirty="0" err="1">
                <a:solidFill>
                  <a:srgbClr val="000000"/>
                </a:solidFill>
                <a:latin typeface="Georgia"/>
              </a:rPr>
              <a:t>συνοχή</a:t>
            </a:r>
            <a:r>
              <a:rPr lang="en-US" sz="1800" b="0" strike="noStrike" spc="-1" dirty="0">
                <a:solidFill>
                  <a:srgbClr val="000000"/>
                </a:solidFill>
                <a:latin typeface="Georgia"/>
              </a:rPr>
              <a:t> </a:t>
            </a:r>
            <a:r>
              <a:rPr lang="en-US" sz="1800" b="0" strike="noStrike" spc="-1" dirty="0" err="1">
                <a:solidFill>
                  <a:srgbClr val="000000"/>
                </a:solidFill>
                <a:latin typeface="Georgia"/>
              </a:rPr>
              <a:t>ή</a:t>
            </a:r>
            <a:r>
              <a:rPr lang="en-US" sz="1800" b="0" strike="noStrike" spc="-1" dirty="0">
                <a:solidFill>
                  <a:srgbClr val="000000"/>
                </a:solidFill>
                <a:latin typeface="Georgia"/>
              </a:rPr>
              <a:t> </a:t>
            </a:r>
            <a:r>
              <a:rPr lang="en-US" sz="1800" b="0" strike="noStrike" spc="-1" dirty="0" err="1">
                <a:solidFill>
                  <a:srgbClr val="000000"/>
                </a:solidFill>
                <a:latin typeface="Georgia"/>
              </a:rPr>
              <a:t>την</a:t>
            </a:r>
            <a:r>
              <a:rPr lang="en-US" sz="1800" b="0" strike="noStrike" spc="-1" dirty="0">
                <a:solidFill>
                  <a:srgbClr val="000000"/>
                </a:solidFill>
                <a:latin typeface="Georgia"/>
              </a:rPr>
              <a:t> </a:t>
            </a:r>
            <a:r>
              <a:rPr lang="en-US" sz="1800" b="0" strike="noStrike" spc="-1" dirty="0" err="1">
                <a:solidFill>
                  <a:srgbClr val="000000"/>
                </a:solidFill>
                <a:latin typeface="Georgia"/>
              </a:rPr>
              <a:t>εσωτερική</a:t>
            </a:r>
            <a:r>
              <a:rPr lang="en-US" sz="1800" b="0" strike="noStrike" spc="-1" dirty="0">
                <a:solidFill>
                  <a:srgbClr val="000000"/>
                </a:solidFill>
                <a:latin typeface="Georgia"/>
              </a:rPr>
              <a:t> α</a:t>
            </a:r>
            <a:r>
              <a:rPr lang="en-US" sz="1800" b="0" strike="noStrike" spc="-1" dirty="0" err="1">
                <a:solidFill>
                  <a:srgbClr val="000000"/>
                </a:solidFill>
                <a:latin typeface="Georgia"/>
              </a:rPr>
              <a:t>γορά</a:t>
            </a:r>
            <a:r>
              <a:rPr lang="en-US" sz="1800" b="0" strike="noStrike" spc="-1" dirty="0">
                <a:solidFill>
                  <a:srgbClr val="000000"/>
                </a:solidFill>
                <a:latin typeface="Georgia"/>
              </a:rPr>
              <a:t> </a:t>
            </a:r>
            <a:r>
              <a:rPr lang="en-US" sz="1800" b="0" strike="noStrike" spc="-1" dirty="0" err="1">
                <a:solidFill>
                  <a:srgbClr val="000000"/>
                </a:solidFill>
                <a:latin typeface="Georgia"/>
              </a:rPr>
              <a:t>ή</a:t>
            </a:r>
            <a:r>
              <a:rPr lang="en-US" sz="1800" b="0" strike="noStrike" spc="-1" dirty="0">
                <a:solidFill>
                  <a:srgbClr val="000000"/>
                </a:solidFill>
                <a:latin typeface="Georgia"/>
              </a:rPr>
              <a:t>, </a:t>
            </a:r>
            <a:r>
              <a:rPr lang="en-US" sz="1800" b="0" strike="noStrike" spc="-1" dirty="0" err="1">
                <a:solidFill>
                  <a:srgbClr val="000000"/>
                </a:solidFill>
                <a:latin typeface="Georgia"/>
              </a:rPr>
              <a:t>ν</a:t>
            </a:r>
            <a:r>
              <a:rPr lang="en-US" sz="1800" b="0" strike="noStrike" spc="-1" dirty="0">
                <a:solidFill>
                  <a:srgbClr val="000000"/>
                </a:solidFill>
                <a:latin typeface="Georgia"/>
              </a:rPr>
              <a:t>α </a:t>
            </a:r>
            <a:r>
              <a:rPr lang="en-US" sz="1800" b="0" strike="noStrike" spc="-1" dirty="0" err="1">
                <a:solidFill>
                  <a:srgbClr val="000000"/>
                </a:solidFill>
                <a:latin typeface="Georgia"/>
              </a:rPr>
              <a:t>συνιστά</a:t>
            </a:r>
            <a:r>
              <a:rPr lang="en-US" sz="1800" b="0" strike="noStrike" spc="-1" dirty="0">
                <a:solidFill>
                  <a:srgbClr val="000000"/>
                </a:solidFill>
                <a:latin typeface="Georgia"/>
              </a:rPr>
              <a:t> </a:t>
            </a:r>
            <a:r>
              <a:rPr lang="en-US" sz="1800" b="0" strike="noStrike" spc="-1" dirty="0" err="1">
                <a:solidFill>
                  <a:srgbClr val="000000"/>
                </a:solidFill>
                <a:latin typeface="Georgia"/>
              </a:rPr>
              <a:t>διάκριση</a:t>
            </a:r>
            <a:r>
              <a:rPr lang="en-US" sz="1800" b="0" strike="noStrike" spc="-1" dirty="0">
                <a:solidFill>
                  <a:srgbClr val="000000"/>
                </a:solidFill>
                <a:latin typeface="Georgia"/>
              </a:rPr>
              <a:t> </a:t>
            </a:r>
            <a:r>
              <a:rPr lang="en-US" sz="1800" b="0" strike="noStrike" spc="-1" dirty="0" err="1">
                <a:solidFill>
                  <a:srgbClr val="000000"/>
                </a:solidFill>
                <a:latin typeface="Georgia"/>
              </a:rPr>
              <a:t>ή</a:t>
            </a:r>
            <a:r>
              <a:rPr lang="en-US" sz="1800" b="0" strike="noStrike" spc="-1" dirty="0">
                <a:solidFill>
                  <a:srgbClr val="000000"/>
                </a:solidFill>
                <a:latin typeface="Georgia"/>
              </a:rPr>
              <a:t> </a:t>
            </a:r>
            <a:r>
              <a:rPr lang="en-US" sz="1800" b="0" strike="noStrike" spc="-1" dirty="0" err="1">
                <a:solidFill>
                  <a:srgbClr val="000000"/>
                </a:solidFill>
                <a:latin typeface="Georgia"/>
              </a:rPr>
              <a:t>φρ</a:t>
            </a:r>
            <a:r>
              <a:rPr lang="en-US" sz="1800" b="0" strike="noStrike" spc="-1" dirty="0">
                <a:solidFill>
                  <a:srgbClr val="000000"/>
                </a:solidFill>
                <a:latin typeface="Georgia"/>
              </a:rPr>
              <a:t>α</a:t>
            </a:r>
            <a:r>
              <a:rPr lang="en-US" sz="1800" b="0" strike="noStrike" spc="-1" dirty="0" err="1">
                <a:solidFill>
                  <a:srgbClr val="000000"/>
                </a:solidFill>
                <a:latin typeface="Georgia"/>
              </a:rPr>
              <a:t>γμό</a:t>
            </a:r>
            <a:r>
              <a:rPr lang="en-US" sz="1800" b="0" strike="noStrike" spc="-1" dirty="0">
                <a:solidFill>
                  <a:srgbClr val="000000"/>
                </a:solidFill>
                <a:latin typeface="Georgia"/>
              </a:rPr>
              <a:t> </a:t>
            </a:r>
            <a:r>
              <a:rPr lang="en-US" sz="1800" b="0" strike="noStrike" spc="-1" dirty="0" err="1">
                <a:solidFill>
                  <a:srgbClr val="000000"/>
                </a:solidFill>
                <a:latin typeface="Georgia"/>
              </a:rPr>
              <a:t>στις</a:t>
            </a:r>
            <a:r>
              <a:rPr lang="en-US" sz="1800" b="0" strike="noStrike" spc="-1" dirty="0">
                <a:solidFill>
                  <a:srgbClr val="000000"/>
                </a:solidFill>
                <a:latin typeface="Georgia"/>
              </a:rPr>
              <a:t> </a:t>
            </a:r>
            <a:r>
              <a:rPr lang="en-US" sz="1800" b="0" strike="noStrike" spc="-1" dirty="0" err="1">
                <a:solidFill>
                  <a:srgbClr val="000000"/>
                </a:solidFill>
                <a:latin typeface="Georgia"/>
              </a:rPr>
              <a:t>συν</a:t>
            </a:r>
            <a:r>
              <a:rPr lang="en-US" sz="1800" b="0" strike="noStrike" spc="-1" dirty="0">
                <a:solidFill>
                  <a:srgbClr val="000000"/>
                </a:solidFill>
                <a:latin typeface="Georgia"/>
              </a:rPr>
              <a:t>α</a:t>
            </a:r>
            <a:r>
              <a:rPr lang="en-US" sz="1800" b="0" strike="noStrike" spc="-1" dirty="0" err="1">
                <a:solidFill>
                  <a:srgbClr val="000000"/>
                </a:solidFill>
                <a:latin typeface="Georgia"/>
              </a:rPr>
              <a:t>λλ</a:t>
            </a:r>
            <a:r>
              <a:rPr lang="en-US" sz="1800" b="0" strike="noStrike" spc="-1" dirty="0">
                <a:solidFill>
                  <a:srgbClr val="000000"/>
                </a:solidFill>
                <a:latin typeface="Georgia"/>
              </a:rPr>
              <a:t>α</a:t>
            </a:r>
            <a:r>
              <a:rPr lang="en-US" sz="1800" b="0" strike="noStrike" spc="-1" dirty="0" err="1">
                <a:solidFill>
                  <a:srgbClr val="000000"/>
                </a:solidFill>
                <a:latin typeface="Georgia"/>
              </a:rPr>
              <a:t>γές</a:t>
            </a:r>
            <a:r>
              <a:rPr lang="en-US" sz="1800" b="0" strike="noStrike" spc="-1" dirty="0">
                <a:solidFill>
                  <a:srgbClr val="000000"/>
                </a:solidFill>
                <a:latin typeface="Georgia"/>
              </a:rPr>
              <a:t>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ξύ</a:t>
            </a:r>
            <a:r>
              <a:rPr lang="en-US" sz="1800" b="0" strike="noStrike" spc="-1" dirty="0">
                <a:solidFill>
                  <a:srgbClr val="000000"/>
                </a:solidFill>
                <a:latin typeface="Georgia"/>
              </a:rPr>
              <a:t> </a:t>
            </a:r>
            <a:r>
              <a:rPr lang="en-US" sz="1800" b="0" strike="noStrike" spc="-1" dirty="0" err="1">
                <a:solidFill>
                  <a:srgbClr val="000000"/>
                </a:solidFill>
                <a:latin typeface="Georgia"/>
              </a:rPr>
              <a:t>των</a:t>
            </a:r>
            <a:r>
              <a:rPr lang="en-US" sz="1800" b="0" strike="noStrike" spc="-1" dirty="0">
                <a:solidFill>
                  <a:srgbClr val="000000"/>
                </a:solidFill>
                <a:latin typeface="Georgia"/>
              </a:rPr>
              <a:t> </a:t>
            </a:r>
            <a:r>
              <a:rPr lang="en-US" sz="1800" b="0" strike="noStrike" spc="-1" dirty="0" err="1">
                <a:solidFill>
                  <a:srgbClr val="000000"/>
                </a:solidFill>
                <a:latin typeface="Georgia"/>
              </a:rPr>
              <a:t>κρ</a:t>
            </a:r>
            <a:r>
              <a:rPr lang="en-US" sz="1800" b="0" strike="noStrike" spc="-1" dirty="0">
                <a:solidFill>
                  <a:srgbClr val="000000"/>
                </a:solidFill>
                <a:latin typeface="Georgia"/>
              </a:rPr>
              <a:t>α</a:t>
            </a:r>
            <a:r>
              <a:rPr lang="en-US" sz="1800" b="0" strike="noStrike" spc="-1" dirty="0" err="1">
                <a:solidFill>
                  <a:srgbClr val="000000"/>
                </a:solidFill>
                <a:latin typeface="Georgia"/>
              </a:rPr>
              <a:t>τών</a:t>
            </a:r>
            <a:r>
              <a:rPr lang="en-US" sz="1800" b="0" strike="noStrike" spc="-1" dirty="0">
                <a:solidFill>
                  <a:srgbClr val="000000"/>
                </a:solidFill>
                <a:latin typeface="Georgia"/>
              </a:rPr>
              <a:t> </a:t>
            </a:r>
            <a:r>
              <a:rPr lang="en-US" sz="1800" b="0" strike="noStrike" spc="-1" dirty="0" err="1">
                <a:solidFill>
                  <a:srgbClr val="000000"/>
                </a:solidFill>
                <a:latin typeface="Georgia"/>
              </a:rPr>
              <a:t>μελών</a:t>
            </a:r>
            <a:r>
              <a:rPr lang="en-US" sz="1800" b="0" strike="noStrike" spc="-1" dirty="0">
                <a:solidFill>
                  <a:srgbClr val="000000"/>
                </a:solidFill>
                <a:latin typeface="Georgia"/>
              </a:rPr>
              <a:t>, </a:t>
            </a:r>
            <a:r>
              <a:rPr lang="en-US" sz="1800" b="0" strike="noStrike" spc="-1" dirty="0" err="1">
                <a:solidFill>
                  <a:srgbClr val="000000"/>
                </a:solidFill>
                <a:latin typeface="Georgia"/>
              </a:rPr>
              <a:t>ούτε</a:t>
            </a:r>
            <a:r>
              <a:rPr lang="en-US" sz="1800" b="0" strike="noStrike" spc="-1" dirty="0">
                <a:solidFill>
                  <a:srgbClr val="000000"/>
                </a:solidFill>
                <a:latin typeface="Georgia"/>
              </a:rPr>
              <a:t> </a:t>
            </a:r>
            <a:r>
              <a:rPr lang="en-US" sz="1800" b="0" strike="noStrike" spc="-1" dirty="0" err="1">
                <a:solidFill>
                  <a:srgbClr val="000000"/>
                </a:solidFill>
                <a:latin typeface="Georgia"/>
              </a:rPr>
              <a:t>ν</a:t>
            </a:r>
            <a:r>
              <a:rPr lang="en-US" sz="1800" b="0" strike="noStrike" spc="-1" dirty="0">
                <a:solidFill>
                  <a:srgbClr val="000000"/>
                </a:solidFill>
                <a:latin typeface="Georgia"/>
              </a:rPr>
              <a:t>α π</a:t>
            </a:r>
            <a:r>
              <a:rPr lang="en-US" sz="1800" b="0" strike="noStrike" spc="-1" dirty="0" err="1">
                <a:solidFill>
                  <a:srgbClr val="000000"/>
                </a:solidFill>
                <a:latin typeface="Georgia"/>
              </a:rPr>
              <a:t>ροκ</a:t>
            </a:r>
            <a:r>
              <a:rPr lang="en-US" sz="1800" b="0" strike="noStrike" spc="-1" dirty="0">
                <a:solidFill>
                  <a:srgbClr val="000000"/>
                </a:solidFill>
                <a:latin typeface="Georgia"/>
              </a:rPr>
              <a:t>α</a:t>
            </a:r>
            <a:r>
              <a:rPr lang="en-US" sz="1800" b="0" strike="noStrike" spc="-1" dirty="0" err="1">
                <a:solidFill>
                  <a:srgbClr val="000000"/>
                </a:solidFill>
                <a:latin typeface="Georgia"/>
              </a:rPr>
              <a:t>λεί</a:t>
            </a:r>
            <a:r>
              <a:rPr lang="en-US" sz="1800" b="0" strike="noStrike" spc="-1" dirty="0">
                <a:solidFill>
                  <a:srgbClr val="000000"/>
                </a:solidFill>
                <a:latin typeface="Georgia"/>
              </a:rPr>
              <a:t> </a:t>
            </a:r>
            <a:r>
              <a:rPr lang="en-US" sz="1800" b="0" strike="noStrike" spc="-1" dirty="0" err="1">
                <a:solidFill>
                  <a:srgbClr val="000000"/>
                </a:solidFill>
                <a:latin typeface="Georgia"/>
              </a:rPr>
              <a:t>στρε</a:t>
            </a:r>
            <a:r>
              <a:rPr lang="en-US" sz="1800" b="0" strike="noStrike" spc="-1" dirty="0">
                <a:solidFill>
                  <a:srgbClr val="000000"/>
                </a:solidFill>
                <a:latin typeface="Georgia"/>
              </a:rPr>
              <a:t>β</a:t>
            </a:r>
            <a:r>
              <a:rPr lang="en-US" sz="1800" b="0" strike="noStrike" spc="-1" dirty="0" err="1">
                <a:solidFill>
                  <a:srgbClr val="000000"/>
                </a:solidFill>
                <a:latin typeface="Georgia"/>
              </a:rPr>
              <a:t>λώσεις</a:t>
            </a:r>
            <a:r>
              <a:rPr lang="en-US" sz="1800" b="0" strike="noStrike" spc="-1" dirty="0">
                <a:solidFill>
                  <a:srgbClr val="000000"/>
                </a:solidFill>
                <a:latin typeface="Georgia"/>
              </a:rPr>
              <a:t> </a:t>
            </a:r>
            <a:r>
              <a:rPr lang="en-US" sz="1800" b="0" strike="noStrike" spc="-1" dirty="0" err="1">
                <a:solidFill>
                  <a:srgbClr val="000000"/>
                </a:solidFill>
                <a:latin typeface="Georgia"/>
              </a:rPr>
              <a:t>του</a:t>
            </a:r>
            <a:r>
              <a:rPr lang="en-US" sz="1800" b="0" strike="noStrike" spc="-1" dirty="0">
                <a:solidFill>
                  <a:srgbClr val="000000"/>
                </a:solidFill>
                <a:latin typeface="Georgia"/>
              </a:rPr>
              <a:t> α</a:t>
            </a:r>
            <a:r>
              <a:rPr lang="en-US" sz="1800" b="0" strike="noStrike" spc="-1" dirty="0" err="1">
                <a:solidFill>
                  <a:srgbClr val="000000"/>
                </a:solidFill>
                <a:latin typeface="Georgia"/>
              </a:rPr>
              <a:t>ντ</a:t>
            </a:r>
            <a:r>
              <a:rPr lang="en-US" sz="1800" b="0" strike="noStrike" spc="-1" dirty="0">
                <a:solidFill>
                  <a:srgbClr val="000000"/>
                </a:solidFill>
                <a:latin typeface="Georgia"/>
              </a:rPr>
              <a:t>α</a:t>
            </a:r>
            <a:r>
              <a:rPr lang="en-US" sz="1800" b="0" strike="noStrike" spc="-1" dirty="0" err="1">
                <a:solidFill>
                  <a:srgbClr val="000000"/>
                </a:solidFill>
                <a:latin typeface="Georgia"/>
              </a:rPr>
              <a:t>γωνισμού</a:t>
            </a:r>
            <a:r>
              <a:rPr lang="en-US" sz="1800" b="0" strike="noStrike" spc="-1" dirty="0">
                <a:solidFill>
                  <a:srgbClr val="000000"/>
                </a:solidFill>
                <a:latin typeface="Georgia"/>
              </a:rPr>
              <a:t>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ξύ</a:t>
            </a:r>
            <a:r>
              <a:rPr lang="en-US" sz="1800" b="0" strike="noStrike" spc="-1" dirty="0">
                <a:solidFill>
                  <a:srgbClr val="000000"/>
                </a:solidFill>
                <a:latin typeface="Georgia"/>
              </a:rPr>
              <a:t> </a:t>
            </a:r>
            <a:r>
              <a:rPr lang="en-US" sz="1800" b="0" strike="noStrike" spc="-1" dirty="0" err="1">
                <a:solidFill>
                  <a:srgbClr val="000000"/>
                </a:solidFill>
                <a:latin typeface="Georgia"/>
              </a:rPr>
              <a:t>τους</a:t>
            </a:r>
            <a:r>
              <a:rPr lang="en-US" sz="1800" b="0" strike="noStrike" spc="-1" dirty="0">
                <a:solidFill>
                  <a:srgbClr val="000000"/>
                </a:solidFill>
                <a:latin typeface="Georgia"/>
              </a:rPr>
              <a:t>.</a:t>
            </a:r>
            <a:endParaRPr lang="en-US" sz="1800" b="0" strike="noStrike" spc="-1" dirty="0">
              <a:solidFill>
                <a:srgbClr val="000000"/>
              </a:solidFill>
              <a:latin typeface="Calibri"/>
            </a:endParaRPr>
          </a:p>
          <a:p>
            <a:pPr indent="-456840">
              <a:lnSpc>
                <a:spcPct val="100000"/>
              </a:lnSpc>
              <a:buClr>
                <a:srgbClr val="000000"/>
              </a:buClr>
              <a:buFont typeface="Wingdings" charset="2"/>
              <a:buChar char=""/>
            </a:pPr>
            <a:r>
              <a:rPr lang="en-US" sz="1800" b="0" strike="noStrike" spc="-1" dirty="0" err="1">
                <a:solidFill>
                  <a:srgbClr val="000000"/>
                </a:solidFill>
                <a:latin typeface="Georgia"/>
              </a:rPr>
              <a:t>Θεσμικές</a:t>
            </a:r>
            <a:r>
              <a:rPr lang="en-US" sz="1800" b="0" strike="noStrike" spc="-1" dirty="0">
                <a:solidFill>
                  <a:srgbClr val="000000"/>
                </a:solidFill>
                <a:latin typeface="Georgia"/>
              </a:rPr>
              <a:t> α</a:t>
            </a:r>
            <a:r>
              <a:rPr lang="en-US" sz="1800" b="0" strike="noStrike" spc="-1" dirty="0" err="1">
                <a:solidFill>
                  <a:srgbClr val="000000"/>
                </a:solidFill>
                <a:latin typeface="Georgia"/>
              </a:rPr>
              <a:t>ρχές</a:t>
            </a:r>
            <a:r>
              <a:rPr lang="en-US" sz="1800" b="0" strike="noStrike" spc="-1" dirty="0">
                <a:solidFill>
                  <a:srgbClr val="000000"/>
                </a:solidFill>
                <a:latin typeface="Georgia"/>
              </a:rPr>
              <a:t> : α</a:t>
            </a:r>
            <a:r>
              <a:rPr lang="en-US" sz="1800" b="0" strike="noStrike" spc="-1" dirty="0" err="1">
                <a:solidFill>
                  <a:srgbClr val="000000"/>
                </a:solidFill>
                <a:latin typeface="Georgia"/>
              </a:rPr>
              <a:t>ν</a:t>
            </a:r>
            <a:r>
              <a:rPr lang="en-US" sz="1800" b="0" strike="noStrike" spc="-1" dirty="0">
                <a:solidFill>
                  <a:srgbClr val="000000"/>
                </a:solidFill>
                <a:latin typeface="Georgia"/>
              </a:rPr>
              <a:t>α</a:t>
            </a:r>
            <a:r>
              <a:rPr lang="en-US" sz="1800" b="0" strike="noStrike" spc="-1" dirty="0" err="1">
                <a:solidFill>
                  <a:srgbClr val="000000"/>
                </a:solidFill>
                <a:latin typeface="Georgia"/>
              </a:rPr>
              <a:t>λογικότητ</a:t>
            </a:r>
            <a:r>
              <a:rPr lang="en-US" sz="1800" b="0" strike="noStrike" spc="-1" dirty="0">
                <a:solidFill>
                  <a:srgbClr val="000000"/>
                </a:solidFill>
                <a:latin typeface="Georgia"/>
              </a:rPr>
              <a:t>α, </a:t>
            </a:r>
            <a:r>
              <a:rPr lang="en-US" sz="1800" b="0" strike="noStrike" spc="-1" dirty="0" err="1">
                <a:solidFill>
                  <a:srgbClr val="000000"/>
                </a:solidFill>
                <a:latin typeface="Georgia"/>
              </a:rPr>
              <a:t>ίση</a:t>
            </a:r>
            <a:r>
              <a:rPr lang="en-US" sz="1800" b="0" strike="noStrike" spc="-1" dirty="0">
                <a:solidFill>
                  <a:srgbClr val="000000"/>
                </a:solidFill>
                <a:latin typeface="Georgia"/>
              </a:rPr>
              <a:t> </a:t>
            </a:r>
            <a:r>
              <a:rPr lang="en-US" sz="1800" b="0" strike="noStrike" spc="-1" dirty="0" err="1">
                <a:solidFill>
                  <a:srgbClr val="000000"/>
                </a:solidFill>
                <a:latin typeface="Georgia"/>
              </a:rPr>
              <a:t>μετ</a:t>
            </a:r>
            <a:r>
              <a:rPr lang="en-US" sz="1800" b="0" strike="noStrike" spc="-1" dirty="0">
                <a:solidFill>
                  <a:srgbClr val="000000"/>
                </a:solidFill>
                <a:latin typeface="Georgia"/>
              </a:rPr>
              <a:t>α</a:t>
            </a:r>
            <a:r>
              <a:rPr lang="en-US" sz="1800" b="0" strike="noStrike" spc="-1" dirty="0" err="1">
                <a:solidFill>
                  <a:srgbClr val="000000"/>
                </a:solidFill>
                <a:latin typeface="Georgia"/>
              </a:rPr>
              <a:t>χείριση</a:t>
            </a:r>
            <a:r>
              <a:rPr lang="en-US" sz="1800" b="0" strike="noStrike" spc="-1" dirty="0">
                <a:solidFill>
                  <a:srgbClr val="000000"/>
                </a:solidFill>
                <a:latin typeface="Georgia"/>
              </a:rPr>
              <a:t>, </a:t>
            </a:r>
            <a:r>
              <a:rPr lang="en-US" sz="1800" b="0" strike="noStrike" spc="-1" dirty="0" err="1">
                <a:solidFill>
                  <a:srgbClr val="000000"/>
                </a:solidFill>
                <a:latin typeface="Georgia"/>
              </a:rPr>
              <a:t>κ</a:t>
            </a:r>
            <a:r>
              <a:rPr lang="en-US" sz="1800" b="0" strike="noStrike" spc="-1" dirty="0">
                <a:solidFill>
                  <a:srgbClr val="000000"/>
                </a:solidFill>
                <a:latin typeface="Georgia"/>
              </a:rPr>
              <a:t>α</a:t>
            </a:r>
            <a:r>
              <a:rPr lang="en-US" sz="1800" b="0" strike="noStrike" spc="-1" dirty="0" err="1">
                <a:solidFill>
                  <a:srgbClr val="000000"/>
                </a:solidFill>
                <a:latin typeface="Georgia"/>
              </a:rPr>
              <a:t>θήκον</a:t>
            </a:r>
            <a:r>
              <a:rPr lang="en-US" sz="1800" b="0" strike="noStrike" spc="-1" dirty="0">
                <a:solidFill>
                  <a:srgbClr val="000000"/>
                </a:solidFill>
                <a:latin typeface="Georgia"/>
              </a:rPr>
              <a:t> </a:t>
            </a:r>
            <a:r>
              <a:rPr lang="en-US" sz="1800" b="0" strike="noStrike" spc="-1" dirty="0" err="1">
                <a:solidFill>
                  <a:srgbClr val="000000"/>
                </a:solidFill>
                <a:latin typeface="Georgia"/>
              </a:rPr>
              <a:t>έντιμης</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(αρ.4 ΣΕΕ).</a:t>
            </a:r>
            <a:endParaRPr lang="en-US" sz="1800" b="0" strike="noStrike" spc="-1" dirty="0">
              <a:solidFill>
                <a:srgbClr val="000000"/>
              </a:solidFill>
              <a:latin typeface="Calibri"/>
            </a:endParaRPr>
          </a:p>
          <a:p>
            <a:pPr indent="-456840" algn="ctr">
              <a:lnSpc>
                <a:spcPct val="100000"/>
              </a:lnSpc>
              <a:buClr>
                <a:srgbClr val="000000"/>
              </a:buClr>
              <a:buFont typeface="Wingdings" charset="2"/>
              <a:buChar char=""/>
            </a:pPr>
            <a:r>
              <a:rPr lang="en-US" sz="1800" b="0" strike="noStrike" spc="-1" dirty="0">
                <a:solidFill>
                  <a:srgbClr val="000000"/>
                </a:solidFill>
                <a:latin typeface="Georgia"/>
              </a:rPr>
              <a:t> </a:t>
            </a:r>
            <a:r>
              <a:rPr lang="en-US" sz="1800" b="0" strike="noStrike" spc="-1" dirty="0" err="1">
                <a:solidFill>
                  <a:srgbClr val="000000"/>
                </a:solidFill>
                <a:latin typeface="Georgia"/>
              </a:rPr>
              <a:t>Νέες</a:t>
            </a:r>
            <a:r>
              <a:rPr lang="en-US" sz="1800" b="0" strike="noStrike" spc="-1" dirty="0">
                <a:solidFill>
                  <a:srgbClr val="000000"/>
                </a:solidFill>
                <a:latin typeface="Georgia"/>
              </a:rPr>
              <a:t> </a:t>
            </a:r>
            <a:r>
              <a:rPr lang="en-US" sz="1800" b="0" strike="noStrike" spc="-1" dirty="0" err="1">
                <a:solidFill>
                  <a:srgbClr val="000000"/>
                </a:solidFill>
                <a:latin typeface="Georgia"/>
              </a:rPr>
              <a:t>δομημένες</a:t>
            </a:r>
            <a:r>
              <a:rPr lang="en-US" sz="1800" b="0" strike="noStrike" spc="-1" dirty="0">
                <a:solidFill>
                  <a:srgbClr val="000000"/>
                </a:solidFill>
                <a:latin typeface="Georgia"/>
              </a:rPr>
              <a:t> </a:t>
            </a:r>
            <a:r>
              <a:rPr lang="en-US" sz="1800" b="0" strike="noStrike" spc="-1" dirty="0" err="1">
                <a:solidFill>
                  <a:srgbClr val="000000"/>
                </a:solidFill>
                <a:latin typeface="Georgia"/>
              </a:rPr>
              <a:t>μορφές</a:t>
            </a:r>
            <a:r>
              <a:rPr lang="en-US" sz="1800" b="0" strike="noStrike" spc="-1" dirty="0">
                <a:solidFill>
                  <a:srgbClr val="000000"/>
                </a:solidFill>
                <a:latin typeface="Georgia"/>
              </a:rPr>
              <a:t> </a:t>
            </a:r>
            <a:r>
              <a:rPr lang="en-US" sz="1800" b="0" strike="noStrike" spc="-1" dirty="0" err="1">
                <a:solidFill>
                  <a:srgbClr val="000000"/>
                </a:solidFill>
                <a:latin typeface="Georgia"/>
              </a:rPr>
              <a:t>συνεργ</a:t>
            </a:r>
            <a:r>
              <a:rPr lang="en-US" sz="1800" b="0" strike="noStrike" spc="-1" dirty="0">
                <a:solidFill>
                  <a:srgbClr val="000000"/>
                </a:solidFill>
                <a:latin typeface="Georgia"/>
              </a:rPr>
              <a:t>α</a:t>
            </a:r>
            <a:r>
              <a:rPr lang="en-US" sz="1800" b="0" strike="noStrike" spc="-1" dirty="0" err="1">
                <a:solidFill>
                  <a:srgbClr val="000000"/>
                </a:solidFill>
                <a:latin typeface="Georgia"/>
              </a:rPr>
              <a:t>σί</a:t>
            </a:r>
            <a:r>
              <a:rPr lang="en-US" sz="1800" b="0" strike="noStrike" spc="-1" dirty="0">
                <a:solidFill>
                  <a:srgbClr val="000000"/>
                </a:solidFill>
                <a:latin typeface="Georgia"/>
              </a:rPr>
              <a:t>α</a:t>
            </a:r>
            <a:r>
              <a:rPr lang="en-US" sz="1800" b="0" strike="noStrike" spc="-1" dirty="0" err="1">
                <a:solidFill>
                  <a:srgbClr val="000000"/>
                </a:solidFill>
                <a:latin typeface="Georgia"/>
              </a:rPr>
              <a:t>ς</a:t>
            </a:r>
            <a:r>
              <a:rPr lang="en-US" sz="1800" b="0" strike="noStrike" spc="-1" dirty="0">
                <a:solidFill>
                  <a:srgbClr val="000000"/>
                </a:solidFill>
                <a:latin typeface="Georgia"/>
              </a:rPr>
              <a:t>, </a:t>
            </a:r>
            <a:r>
              <a:rPr lang="en-US" sz="1800" b="0" strike="noStrike" spc="-1" dirty="0" err="1">
                <a:solidFill>
                  <a:srgbClr val="000000"/>
                </a:solidFill>
                <a:latin typeface="Georgia"/>
              </a:rPr>
              <a:t>ημι-μόνιμες</a:t>
            </a:r>
            <a:r>
              <a:rPr lang="en-US" sz="1800" b="0" strike="noStrike" spc="-1" dirty="0">
                <a:solidFill>
                  <a:srgbClr val="000000"/>
                </a:solidFill>
                <a:latin typeface="Georgia"/>
              </a:rPr>
              <a:t> </a:t>
            </a:r>
            <a:r>
              <a:rPr lang="en-US" sz="1800" b="0" strike="noStrike" spc="-1" dirty="0" err="1">
                <a:solidFill>
                  <a:srgbClr val="000000"/>
                </a:solidFill>
                <a:latin typeface="Georgia"/>
              </a:rPr>
              <a:t>ή</a:t>
            </a:r>
            <a:r>
              <a:rPr lang="en-US" sz="1800" b="0" strike="noStrike" spc="-1" dirty="0">
                <a:solidFill>
                  <a:srgbClr val="000000"/>
                </a:solidFill>
                <a:latin typeface="Georgia"/>
              </a:rPr>
              <a:t> </a:t>
            </a:r>
            <a:r>
              <a:rPr lang="en-US" sz="1800" b="0" strike="noStrike" spc="-1" dirty="0" err="1">
                <a:solidFill>
                  <a:srgbClr val="000000"/>
                </a:solidFill>
                <a:latin typeface="Georgia"/>
              </a:rPr>
              <a:t>στ</a:t>
            </a:r>
            <a:r>
              <a:rPr lang="en-US" sz="1800" b="0" strike="noStrike" spc="-1" dirty="0">
                <a:solidFill>
                  <a:srgbClr val="000000"/>
                </a:solidFill>
                <a:latin typeface="Georgia"/>
              </a:rPr>
              <a:t>α</a:t>
            </a:r>
            <a:r>
              <a:rPr lang="en-US" sz="1800" b="0" strike="noStrike" spc="-1" dirty="0" err="1">
                <a:solidFill>
                  <a:srgbClr val="000000"/>
                </a:solidFill>
                <a:latin typeface="Georgia"/>
              </a:rPr>
              <a:t>θερές</a:t>
            </a:r>
            <a:r>
              <a:rPr lang="en-US" sz="1800" b="0" strike="noStrike" spc="-1" dirty="0">
                <a:solidFill>
                  <a:srgbClr val="000000"/>
                </a:solidFill>
                <a:latin typeface="Georgia"/>
              </a:rPr>
              <a:t> per se, </a:t>
            </a:r>
            <a:r>
              <a:rPr lang="en-US" sz="1800" b="0" strike="noStrike" spc="-1" dirty="0" err="1">
                <a:solidFill>
                  <a:srgbClr val="000000"/>
                </a:solidFill>
                <a:latin typeface="Georgia"/>
              </a:rPr>
              <a:t>είτε</a:t>
            </a:r>
            <a:r>
              <a:rPr lang="en-US" sz="1800" b="0" strike="noStrike" spc="-1" dirty="0">
                <a:solidFill>
                  <a:srgbClr val="000000"/>
                </a:solidFill>
                <a:latin typeface="Georgia"/>
              </a:rPr>
              <a:t> </a:t>
            </a:r>
            <a:r>
              <a:rPr lang="en-US" sz="1800" b="0" strike="noStrike" spc="-1" dirty="0" err="1">
                <a:solidFill>
                  <a:srgbClr val="000000"/>
                </a:solidFill>
                <a:latin typeface="Georgia"/>
              </a:rPr>
              <a:t>εντός</a:t>
            </a:r>
            <a:r>
              <a:rPr lang="en-US" sz="1800" b="0" strike="noStrike" spc="-1" dirty="0">
                <a:solidFill>
                  <a:srgbClr val="000000"/>
                </a:solidFill>
                <a:latin typeface="Georgia"/>
              </a:rPr>
              <a:t> </a:t>
            </a:r>
            <a:r>
              <a:rPr lang="en-US" sz="1800" b="0" strike="noStrike" spc="-1" dirty="0" err="1">
                <a:solidFill>
                  <a:srgbClr val="000000"/>
                </a:solidFill>
                <a:latin typeface="Georgia"/>
              </a:rPr>
              <a:t>είτε</a:t>
            </a:r>
            <a:r>
              <a:rPr lang="en-US" sz="1800" b="0" strike="noStrike" spc="-1" dirty="0">
                <a:solidFill>
                  <a:srgbClr val="000000"/>
                </a:solidFill>
                <a:latin typeface="Georgia"/>
              </a:rPr>
              <a:t> </a:t>
            </a:r>
            <a:r>
              <a:rPr lang="en-US" sz="1800" b="0" strike="noStrike" spc="-1" dirty="0" err="1">
                <a:solidFill>
                  <a:srgbClr val="000000"/>
                </a:solidFill>
                <a:latin typeface="Georgia"/>
              </a:rPr>
              <a:t>εκτός</a:t>
            </a:r>
            <a:r>
              <a:rPr lang="en-US" sz="1800" b="0" strike="noStrike" spc="-1" dirty="0">
                <a:solidFill>
                  <a:srgbClr val="000000"/>
                </a:solidFill>
                <a:latin typeface="Georgia"/>
              </a:rPr>
              <a:t> </a:t>
            </a:r>
            <a:r>
              <a:rPr lang="en-US" sz="1800" b="0" strike="noStrike" spc="-1" dirty="0" err="1">
                <a:solidFill>
                  <a:srgbClr val="000000"/>
                </a:solidFill>
                <a:latin typeface="Georgia"/>
              </a:rPr>
              <a:t>του</a:t>
            </a:r>
            <a:r>
              <a:rPr lang="en-US" sz="1800" b="0" strike="noStrike" spc="-1" dirty="0">
                <a:solidFill>
                  <a:srgbClr val="000000"/>
                </a:solidFill>
                <a:latin typeface="Georgia"/>
              </a:rPr>
              <a:t> </a:t>
            </a:r>
            <a:r>
              <a:rPr lang="en-US" sz="1800" b="0" strike="noStrike" spc="-1" dirty="0" err="1">
                <a:solidFill>
                  <a:srgbClr val="000000"/>
                </a:solidFill>
                <a:latin typeface="Georgia"/>
              </a:rPr>
              <a:t>κλ</a:t>
            </a:r>
            <a:r>
              <a:rPr lang="en-US" sz="1800" b="0" strike="noStrike" spc="-1" dirty="0">
                <a:solidFill>
                  <a:srgbClr val="000000"/>
                </a:solidFill>
                <a:latin typeface="Georgia"/>
              </a:rPr>
              <a:t>α</a:t>
            </a:r>
            <a:r>
              <a:rPr lang="en-US" sz="1800" b="0" strike="noStrike" spc="-1" dirty="0" err="1">
                <a:solidFill>
                  <a:srgbClr val="000000"/>
                </a:solidFill>
                <a:latin typeface="Georgia"/>
              </a:rPr>
              <a:t>σικού</a:t>
            </a:r>
            <a:r>
              <a:rPr lang="en-US" sz="1800" b="0" strike="noStrike" spc="-1" dirty="0">
                <a:solidFill>
                  <a:srgbClr val="000000"/>
                </a:solidFill>
                <a:latin typeface="Georgia"/>
              </a:rPr>
              <a:t> </a:t>
            </a:r>
            <a:r>
              <a:rPr lang="en-US" sz="1800" b="0" strike="noStrike" spc="-1" dirty="0" err="1">
                <a:solidFill>
                  <a:srgbClr val="000000"/>
                </a:solidFill>
                <a:latin typeface="Georgia"/>
              </a:rPr>
              <a:t>θεσμικού</a:t>
            </a:r>
            <a:r>
              <a:rPr lang="en-US" sz="1800" b="0" strike="noStrike" spc="-1" dirty="0">
                <a:solidFill>
                  <a:srgbClr val="000000"/>
                </a:solidFill>
                <a:latin typeface="Georgia"/>
              </a:rPr>
              <a:t> π</a:t>
            </a:r>
            <a:r>
              <a:rPr lang="en-US" sz="1800" b="0" strike="noStrike" spc="-1" dirty="0" err="1">
                <a:solidFill>
                  <a:srgbClr val="000000"/>
                </a:solidFill>
                <a:latin typeface="Georgia"/>
              </a:rPr>
              <a:t>λ</a:t>
            </a:r>
            <a:r>
              <a:rPr lang="en-US" sz="1800" b="0" strike="noStrike" spc="-1" dirty="0">
                <a:solidFill>
                  <a:srgbClr val="000000"/>
                </a:solidFill>
                <a:latin typeface="Georgia"/>
              </a:rPr>
              <a:t>α</a:t>
            </a:r>
            <a:r>
              <a:rPr lang="en-US" sz="1800" b="0" strike="noStrike" spc="-1" dirty="0" err="1">
                <a:solidFill>
                  <a:srgbClr val="000000"/>
                </a:solidFill>
                <a:latin typeface="Georgia"/>
              </a:rPr>
              <a:t>ισίου</a:t>
            </a:r>
            <a:r>
              <a:rPr lang="en-US" sz="1800" b="0" strike="noStrike" spc="-1" dirty="0">
                <a:solidFill>
                  <a:srgbClr val="000000"/>
                </a:solidFill>
                <a:latin typeface="Georgia"/>
              </a:rPr>
              <a:t> </a:t>
            </a:r>
            <a:r>
              <a:rPr lang="en-US" sz="1800" b="0" strike="noStrike" spc="-1" dirty="0" err="1">
                <a:solidFill>
                  <a:srgbClr val="000000"/>
                </a:solidFill>
                <a:latin typeface="Georgia"/>
              </a:rPr>
              <a:t>της</a:t>
            </a:r>
            <a:r>
              <a:rPr lang="en-US" sz="1800" b="0" strike="noStrike" spc="-1" dirty="0">
                <a:solidFill>
                  <a:srgbClr val="000000"/>
                </a:solidFill>
                <a:latin typeface="Georgia"/>
              </a:rPr>
              <a:t> ΕΕ: </a:t>
            </a:r>
            <a:r>
              <a:rPr lang="en-US" sz="1800" b="1" strike="noStrike" spc="-1" dirty="0" err="1">
                <a:solidFill>
                  <a:srgbClr val="000000"/>
                </a:solidFill>
                <a:latin typeface="Georgia"/>
              </a:rPr>
              <a:t>η</a:t>
            </a:r>
            <a:r>
              <a:rPr lang="en-US" sz="1800" b="1" strike="noStrike" spc="-1" dirty="0">
                <a:solidFill>
                  <a:srgbClr val="000000"/>
                </a:solidFill>
                <a:latin typeface="Georgia"/>
              </a:rPr>
              <a:t> </a:t>
            </a:r>
            <a:r>
              <a:rPr lang="en-US" sz="1800" b="1" strike="noStrike" spc="-1" dirty="0" err="1">
                <a:solidFill>
                  <a:srgbClr val="000000"/>
                </a:solidFill>
                <a:latin typeface="Georgia"/>
              </a:rPr>
              <a:t>ευέλικτη</a:t>
            </a:r>
            <a:r>
              <a:rPr lang="en-US" sz="1800" b="1" strike="noStrike" spc="-1" dirty="0">
                <a:solidFill>
                  <a:srgbClr val="000000"/>
                </a:solidFill>
                <a:latin typeface="Georgia"/>
              </a:rPr>
              <a:t> </a:t>
            </a:r>
            <a:r>
              <a:rPr lang="en-US" sz="1800" b="1" strike="noStrike" spc="-1" dirty="0" err="1">
                <a:solidFill>
                  <a:srgbClr val="000000"/>
                </a:solidFill>
                <a:latin typeface="Georgia"/>
              </a:rPr>
              <a:t>ενο</a:t>
            </a:r>
            <a:r>
              <a:rPr lang="en-US" sz="1800" b="1" strike="noStrike" spc="-1" dirty="0">
                <a:solidFill>
                  <a:srgbClr val="000000"/>
                </a:solidFill>
                <a:latin typeface="Georgia"/>
              </a:rPr>
              <a:t>π</a:t>
            </a:r>
            <a:r>
              <a:rPr lang="en-US" sz="1800" b="1" strike="noStrike" spc="-1" dirty="0" err="1">
                <a:solidFill>
                  <a:srgbClr val="000000"/>
                </a:solidFill>
                <a:latin typeface="Georgia"/>
              </a:rPr>
              <a:t>οίηση</a:t>
            </a:r>
            <a:r>
              <a:rPr lang="en-US" sz="1800" b="1" strike="noStrike" spc="-1" dirty="0">
                <a:solidFill>
                  <a:srgbClr val="000000"/>
                </a:solidFill>
                <a:latin typeface="Georgia"/>
              </a:rPr>
              <a:t> </a:t>
            </a:r>
            <a:r>
              <a:rPr lang="en-US" sz="1800" b="1" strike="noStrike" spc="-1" dirty="0" err="1">
                <a:solidFill>
                  <a:srgbClr val="000000"/>
                </a:solidFill>
                <a:latin typeface="Georgia"/>
              </a:rPr>
              <a:t>κινδυνεύει</a:t>
            </a:r>
            <a:r>
              <a:rPr lang="en-US" sz="1800" b="1" strike="noStrike" spc="-1" dirty="0">
                <a:solidFill>
                  <a:srgbClr val="000000"/>
                </a:solidFill>
                <a:latin typeface="Georgia"/>
              </a:rPr>
              <a:t> </a:t>
            </a:r>
            <a:r>
              <a:rPr lang="en-US" sz="1800" b="1" strike="noStrike" spc="-1" dirty="0" err="1">
                <a:solidFill>
                  <a:srgbClr val="000000"/>
                </a:solidFill>
                <a:latin typeface="Georgia"/>
              </a:rPr>
              <a:t>ν</a:t>
            </a:r>
            <a:r>
              <a:rPr lang="en-US" sz="1800" b="1" strike="noStrike" spc="-1" dirty="0">
                <a:solidFill>
                  <a:srgbClr val="000000"/>
                </a:solidFill>
                <a:latin typeface="Georgia"/>
              </a:rPr>
              <a:t>α </a:t>
            </a:r>
            <a:r>
              <a:rPr lang="en-US" sz="1800" b="1" strike="noStrike" spc="-1" dirty="0" err="1">
                <a:solidFill>
                  <a:srgbClr val="000000"/>
                </a:solidFill>
                <a:latin typeface="Georgia"/>
              </a:rPr>
              <a:t>γίνει</a:t>
            </a:r>
            <a:r>
              <a:rPr lang="en-US" sz="1800" b="1" strike="noStrike" spc="-1" dirty="0">
                <a:solidFill>
                  <a:srgbClr val="000000"/>
                </a:solidFill>
                <a:latin typeface="Georgia"/>
              </a:rPr>
              <a:t> </a:t>
            </a:r>
            <a:r>
              <a:rPr lang="en-US" sz="1800" b="1" strike="noStrike" spc="-1" dirty="0" err="1">
                <a:solidFill>
                  <a:srgbClr val="000000"/>
                </a:solidFill>
                <a:latin typeface="Georgia"/>
              </a:rPr>
              <a:t>έν</a:t>
            </a:r>
            <a:r>
              <a:rPr lang="en-US" sz="1800" b="1" strike="noStrike" spc="-1" dirty="0">
                <a:solidFill>
                  <a:srgbClr val="000000"/>
                </a:solidFill>
                <a:latin typeface="Georgia"/>
              </a:rPr>
              <a:t>α </a:t>
            </a:r>
            <a:r>
              <a:rPr lang="en-US" sz="1800" b="1" strike="noStrike" spc="-1" dirty="0" err="1">
                <a:solidFill>
                  <a:srgbClr val="000000"/>
                </a:solidFill>
                <a:latin typeface="Georgia"/>
              </a:rPr>
              <a:t>μέσο</a:t>
            </a:r>
            <a:r>
              <a:rPr lang="en-US" sz="1800" b="1" strike="noStrike" spc="-1" dirty="0">
                <a:solidFill>
                  <a:srgbClr val="000000"/>
                </a:solidFill>
                <a:latin typeface="Georgia"/>
              </a:rPr>
              <a:t> </a:t>
            </a:r>
            <a:r>
              <a:rPr lang="en-US" sz="1800" b="1" strike="noStrike" spc="-1" dirty="0" err="1">
                <a:solidFill>
                  <a:srgbClr val="000000"/>
                </a:solidFill>
                <a:latin typeface="Georgia"/>
              </a:rPr>
              <a:t>γι</a:t>
            </a:r>
            <a:r>
              <a:rPr lang="en-US" sz="1800" b="1" strike="noStrike" spc="-1" dirty="0">
                <a:solidFill>
                  <a:srgbClr val="000000"/>
                </a:solidFill>
                <a:latin typeface="Georgia"/>
              </a:rPr>
              <a:t>α </a:t>
            </a:r>
            <a:r>
              <a:rPr lang="en-US" sz="1800" b="1" strike="noStrike" spc="-1" dirty="0" err="1">
                <a:solidFill>
                  <a:srgbClr val="000000"/>
                </a:solidFill>
                <a:latin typeface="Georgia"/>
              </a:rPr>
              <a:t>την</a:t>
            </a:r>
            <a:r>
              <a:rPr lang="en-US" sz="1800" b="1" strike="noStrike" spc="-1" dirty="0">
                <a:solidFill>
                  <a:srgbClr val="000000"/>
                </a:solidFill>
                <a:latin typeface="Georgia"/>
              </a:rPr>
              <a:t> </a:t>
            </a:r>
            <a:r>
              <a:rPr lang="en-US" sz="1800" b="1" strike="noStrike" spc="-1" dirty="0" err="1">
                <a:solidFill>
                  <a:srgbClr val="000000"/>
                </a:solidFill>
                <a:latin typeface="Georgia"/>
              </a:rPr>
              <a:t>άσκηση</a:t>
            </a:r>
            <a:r>
              <a:rPr lang="en-US" sz="1800" b="1" strike="noStrike" spc="-1" dirty="0">
                <a:solidFill>
                  <a:srgbClr val="000000"/>
                </a:solidFill>
                <a:latin typeface="Georgia"/>
              </a:rPr>
              <a:t> π</a:t>
            </a:r>
            <a:r>
              <a:rPr lang="en-US" sz="1800" b="1" strike="noStrike" spc="-1" dirty="0" err="1">
                <a:solidFill>
                  <a:srgbClr val="000000"/>
                </a:solidFill>
                <a:latin typeface="Georgia"/>
              </a:rPr>
              <a:t>ολιτικής</a:t>
            </a:r>
            <a:r>
              <a:rPr lang="en-US" sz="1800" b="1" strike="noStrike" spc="-1" dirty="0">
                <a:solidFill>
                  <a:srgbClr val="000000"/>
                </a:solidFill>
                <a:latin typeface="Georgia"/>
              </a:rPr>
              <a:t> </a:t>
            </a:r>
            <a:r>
              <a:rPr lang="en-US" sz="1800" b="1" strike="noStrike" spc="-1" dirty="0" err="1">
                <a:solidFill>
                  <a:srgbClr val="000000"/>
                </a:solidFill>
                <a:latin typeface="Georgia"/>
              </a:rPr>
              <a:t>κ</a:t>
            </a:r>
            <a:r>
              <a:rPr lang="en-US" sz="1800" b="1" strike="noStrike" spc="-1" dirty="0">
                <a:solidFill>
                  <a:srgbClr val="000000"/>
                </a:solidFill>
                <a:latin typeface="Georgia"/>
              </a:rPr>
              <a:t>α</a:t>
            </a:r>
            <a:r>
              <a:rPr lang="en-US" sz="1800" b="1" strike="noStrike" spc="-1" dirty="0" err="1">
                <a:solidFill>
                  <a:srgbClr val="000000"/>
                </a:solidFill>
                <a:latin typeface="Georgia"/>
              </a:rPr>
              <a:t>ι</a:t>
            </a:r>
            <a:r>
              <a:rPr lang="en-US" sz="1800" b="1" strike="noStrike" spc="-1" dirty="0">
                <a:solidFill>
                  <a:srgbClr val="000000"/>
                </a:solidFill>
                <a:latin typeface="Georgia"/>
              </a:rPr>
              <a:t> </a:t>
            </a:r>
            <a:r>
              <a:rPr lang="en-US" sz="1800" b="1" strike="noStrike" spc="-1" dirty="0" err="1">
                <a:solidFill>
                  <a:srgbClr val="000000"/>
                </a:solidFill>
                <a:latin typeface="Georgia"/>
              </a:rPr>
              <a:t>όχι</a:t>
            </a:r>
            <a:r>
              <a:rPr lang="en-US" sz="1800" b="1" strike="noStrike" spc="-1" dirty="0">
                <a:solidFill>
                  <a:srgbClr val="000000"/>
                </a:solidFill>
                <a:latin typeface="Georgia"/>
              </a:rPr>
              <a:t> </a:t>
            </a:r>
            <a:r>
              <a:rPr lang="en-US" sz="1800" b="1" strike="noStrike" spc="-1" dirty="0" err="1">
                <a:solidFill>
                  <a:srgbClr val="000000"/>
                </a:solidFill>
                <a:latin typeface="Georgia"/>
              </a:rPr>
              <a:t>έν</a:t>
            </a:r>
            <a:r>
              <a:rPr lang="en-US" sz="1800" b="1" strike="noStrike" spc="-1" dirty="0">
                <a:solidFill>
                  <a:srgbClr val="000000"/>
                </a:solidFill>
                <a:latin typeface="Georgia"/>
              </a:rPr>
              <a:t>α</a:t>
            </a:r>
            <a:r>
              <a:rPr lang="en-US" sz="1800" b="1" strike="noStrike" spc="-1" dirty="0" err="1">
                <a:solidFill>
                  <a:srgbClr val="000000"/>
                </a:solidFill>
                <a:latin typeface="Georgia"/>
              </a:rPr>
              <a:t>ς</a:t>
            </a:r>
            <a:r>
              <a:rPr lang="en-US" sz="1800" b="1" strike="noStrike" spc="-1" dirty="0">
                <a:solidFill>
                  <a:srgbClr val="000000"/>
                </a:solidFill>
                <a:latin typeface="Georgia"/>
              </a:rPr>
              <a:t> </a:t>
            </a:r>
            <a:r>
              <a:rPr lang="en-US" sz="1800" b="1" strike="noStrike" spc="-1" dirty="0" err="1">
                <a:solidFill>
                  <a:srgbClr val="000000"/>
                </a:solidFill>
                <a:latin typeface="Georgia"/>
              </a:rPr>
              <a:t>φορέ</a:t>
            </a:r>
            <a:r>
              <a:rPr lang="en-US" sz="1800" b="1" strike="noStrike" spc="-1" dirty="0">
                <a:solidFill>
                  <a:srgbClr val="000000"/>
                </a:solidFill>
                <a:latin typeface="Georgia"/>
              </a:rPr>
              <a:t>α</a:t>
            </a:r>
            <a:r>
              <a:rPr lang="en-US" sz="1800" b="1" strike="noStrike" spc="-1" dirty="0" err="1">
                <a:solidFill>
                  <a:srgbClr val="000000"/>
                </a:solidFill>
                <a:latin typeface="Georgia"/>
              </a:rPr>
              <a:t>ς</a:t>
            </a:r>
            <a:r>
              <a:rPr lang="en-US" sz="1800" b="1" strike="noStrike" spc="-1" dirty="0">
                <a:solidFill>
                  <a:srgbClr val="000000"/>
                </a:solidFill>
                <a:latin typeface="Georgia"/>
              </a:rPr>
              <a:t> </a:t>
            </a:r>
            <a:r>
              <a:rPr lang="en-US" sz="1800" b="1" strike="noStrike" spc="-1" dirty="0" err="1">
                <a:solidFill>
                  <a:srgbClr val="000000"/>
                </a:solidFill>
                <a:latin typeface="Georgia"/>
              </a:rPr>
              <a:t>γι</a:t>
            </a:r>
            <a:r>
              <a:rPr lang="en-US" sz="1800" b="1" strike="noStrike" spc="-1" dirty="0">
                <a:solidFill>
                  <a:srgbClr val="000000"/>
                </a:solidFill>
                <a:latin typeface="Georgia"/>
              </a:rPr>
              <a:t>α </a:t>
            </a:r>
            <a:r>
              <a:rPr lang="en-US" sz="1800" b="1" strike="noStrike" spc="-1" dirty="0" err="1">
                <a:solidFill>
                  <a:srgbClr val="000000"/>
                </a:solidFill>
                <a:latin typeface="Georgia"/>
              </a:rPr>
              <a:t>την</a:t>
            </a:r>
            <a:r>
              <a:rPr lang="en-US" sz="1800" b="1" strike="noStrike" spc="-1" dirty="0">
                <a:solidFill>
                  <a:srgbClr val="000000"/>
                </a:solidFill>
                <a:latin typeface="Georgia"/>
              </a:rPr>
              <a:t> </a:t>
            </a:r>
            <a:r>
              <a:rPr lang="en-US" sz="1800" b="1" strike="noStrike" spc="-1" dirty="0" err="1">
                <a:solidFill>
                  <a:srgbClr val="000000"/>
                </a:solidFill>
                <a:latin typeface="Georgia"/>
              </a:rPr>
              <a:t>θετική</a:t>
            </a:r>
            <a:r>
              <a:rPr lang="en-US" sz="1800" b="1" strike="noStrike" spc="-1" dirty="0">
                <a:solidFill>
                  <a:srgbClr val="000000"/>
                </a:solidFill>
                <a:latin typeface="Georgia"/>
              </a:rPr>
              <a:t> </a:t>
            </a:r>
            <a:r>
              <a:rPr lang="en-US" sz="1800" b="1" strike="noStrike" spc="-1" dirty="0" err="1">
                <a:solidFill>
                  <a:srgbClr val="000000"/>
                </a:solidFill>
                <a:latin typeface="Georgia"/>
              </a:rPr>
              <a:t>ολοκλήρωση</a:t>
            </a:r>
            <a:r>
              <a:rPr lang="en-US" sz="1800" b="1" strike="noStrike" spc="-1" dirty="0">
                <a:solidFill>
                  <a:srgbClr val="000000"/>
                </a:solidFill>
                <a:latin typeface="Georgia"/>
              </a:rPr>
              <a:t>.</a:t>
            </a:r>
            <a:endParaRPr lang="en-US" sz="1800" b="1" strike="noStrike" spc="-1" dirty="0">
              <a:solidFill>
                <a:srgbClr val="000000"/>
              </a:solidFill>
              <a:latin typeface="Calibri"/>
            </a:endParaRPr>
          </a:p>
          <a:p>
            <a:pPr>
              <a:lnSpc>
                <a:spcPct val="100000"/>
              </a:lnSpc>
            </a:pPr>
            <a:endParaRPr lang="en-US" sz="1800" b="0" strike="noStrike" spc="-1" dirty="0">
              <a:solidFill>
                <a:srgbClr val="000000"/>
              </a:solidFill>
              <a:latin typeface="Calibri"/>
            </a:endParaRPr>
          </a:p>
          <a:p>
            <a:pPr>
              <a:lnSpc>
                <a:spcPct val="100000"/>
              </a:lnSpc>
            </a:pPr>
            <a:endParaRPr lang="en-US" sz="1800" b="0" strike="noStrike" spc="-1" dirty="0">
              <a:solidFill>
                <a:srgbClr val="000000"/>
              </a:solidFill>
              <a:latin typeface="Calibri"/>
            </a:endParaRPr>
          </a:p>
          <a:p>
            <a:pPr>
              <a:lnSpc>
                <a:spcPct val="100000"/>
              </a:lnSpc>
            </a:pPr>
            <a:endParaRPr lang="en-US" sz="1800" b="0" strike="noStrike" spc="-1" dirty="0">
              <a:solidFill>
                <a:srgbClr val="000000"/>
              </a:solidFill>
              <a:latin typeface="Calibri"/>
            </a:endParaRPr>
          </a:p>
        </p:txBody>
      </p:sp>
      <p:sp>
        <p:nvSpPr>
          <p:cNvPr id="195" name="TextShape 3"/>
          <p:cNvSpPr txBox="1"/>
          <p:nvPr/>
        </p:nvSpPr>
        <p:spPr>
          <a:xfrm>
            <a:off x="610200" y="6378120"/>
            <a:ext cx="2806560" cy="342720"/>
          </a:xfrm>
          <a:prstGeom prst="rect">
            <a:avLst/>
          </a:prstGeom>
          <a:noFill/>
          <a:ln>
            <a:noFill/>
          </a:ln>
        </p:spPr>
        <p:txBody>
          <a:bodyPr lIns="0" tIns="0" rIns="0" bIns="0"/>
          <a:lstStyle/>
          <a:p>
            <a:endParaRPr lang="fr-FR" sz="2400" b="0" strike="noStrike" spc="-1">
              <a:latin typeface="Times New Roman"/>
            </a:endParaRPr>
          </a:p>
        </p:txBody>
      </p:sp>
      <p:sp>
        <p:nvSpPr>
          <p:cNvPr id="196" name="TextShape 4"/>
          <p:cNvSpPr txBox="1"/>
          <p:nvPr/>
        </p:nvSpPr>
        <p:spPr>
          <a:xfrm>
            <a:off x="8787240" y="6378120"/>
            <a:ext cx="2806560" cy="342720"/>
          </a:xfrm>
          <a:prstGeom prst="rect">
            <a:avLst/>
          </a:prstGeom>
          <a:noFill/>
          <a:ln>
            <a:noFill/>
          </a:ln>
        </p:spPr>
        <p:txBody>
          <a:bodyPr lIns="0" tIns="0" rIns="0" bIns="0"/>
          <a:lstStyle/>
          <a:p>
            <a:pPr algn="r">
              <a:lnSpc>
                <a:spcPct val="100000"/>
              </a:lnSpc>
            </a:pPr>
            <a:fld id="{CBDFB88F-4B65-442E-B641-46EA7EA85F0B}" type="slidenum">
              <a:rPr lang="fr-FR" sz="1800" b="0" strike="noStrike" spc="-1">
                <a:solidFill>
                  <a:srgbClr val="8B8B8B"/>
                </a:solidFill>
                <a:latin typeface="Calibri"/>
              </a:rPr>
              <a:t>14</a:t>
            </a:fld>
            <a:endParaRPr lang="fr-FR" sz="1800" b="0" strike="noStrike" spc="-1">
              <a:latin typeface="Times New Roman"/>
            </a:endParaRPr>
          </a:p>
        </p:txBody>
      </p:sp>
      <p:sp>
        <p:nvSpPr>
          <p:cNvPr id="197" name="TextShape 5"/>
          <p:cNvSpPr txBox="1"/>
          <p:nvPr/>
        </p:nvSpPr>
        <p:spPr>
          <a:xfrm>
            <a:off x="4149720" y="6378120"/>
            <a:ext cx="3905280" cy="342720"/>
          </a:xfrm>
          <a:prstGeom prst="rect">
            <a:avLst/>
          </a:prstGeom>
          <a:noFill/>
          <a:ln>
            <a:noFill/>
          </a:ln>
        </p:spPr>
        <p:txBody>
          <a:bodyPr lIns="0" tIns="0" rIns="0" bIns="0"/>
          <a:lstStyle/>
          <a:p>
            <a:endParaRPr lang="fr-FR" sz="2400" b="0" strike="noStrike" spc="-1">
              <a:latin typeface="Times New Roman"/>
            </a:endParaRPr>
          </a:p>
        </p:txBody>
      </p:sp>
      <p:sp>
        <p:nvSpPr>
          <p:cNvPr id="2" name="Slide Number Placeholder 1">
            <a:extLst>
              <a:ext uri="{FF2B5EF4-FFF2-40B4-BE49-F238E27FC236}">
                <a16:creationId xmlns:a16="http://schemas.microsoft.com/office/drawing/2014/main" id="{C635F6F1-21F5-2949-B080-AC9F73397C14}"/>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14</a:t>
            </a:fld>
            <a:endParaRPr lang="fr-FR" sz="1800" b="0" strike="noStrike" spc="-1">
              <a:latin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extShape 3"/>
          <p:cNvSpPr txBox="1"/>
          <p:nvPr/>
        </p:nvSpPr>
        <p:spPr>
          <a:xfrm>
            <a:off x="858600" y="567720"/>
            <a:ext cx="4629960" cy="1157760"/>
          </a:xfrm>
          <a:prstGeom prst="rect">
            <a:avLst/>
          </a:prstGeom>
          <a:noFill/>
          <a:ln>
            <a:noFill/>
          </a:ln>
        </p:spPr>
        <p:txBody>
          <a:bodyPr lIns="0" tIns="12600" rIns="0" bIns="0"/>
          <a:lstStyle/>
          <a:p>
            <a:pPr marL="12600">
              <a:lnSpc>
                <a:spcPct val="100000"/>
              </a:lnSpc>
              <a:spcBef>
                <a:spcPts val="99"/>
              </a:spcBef>
            </a:pPr>
            <a:r>
              <a:rPr lang="en-US" sz="3200" b="1" strike="noStrike" spc="-4">
                <a:solidFill>
                  <a:srgbClr val="333333"/>
                </a:solidFill>
                <a:latin typeface="Arial"/>
              </a:rPr>
              <a:t>Multi Europe </a:t>
            </a:r>
            <a:r>
              <a:rPr lang="en-US" sz="3200" b="1" strike="noStrike" spc="-1">
                <a:solidFill>
                  <a:srgbClr val="333333"/>
                </a:solidFill>
                <a:latin typeface="Arial"/>
              </a:rPr>
              <a:t>:</a:t>
            </a:r>
            <a:r>
              <a:rPr lang="en-US" sz="3200" b="1" strike="noStrike" spc="-69">
                <a:solidFill>
                  <a:srgbClr val="333333"/>
                </a:solidFill>
                <a:latin typeface="Arial"/>
              </a:rPr>
              <a:t> </a:t>
            </a:r>
            <a:r>
              <a:rPr lang="en-US" sz="3200" b="1" strike="noStrike" spc="-4">
                <a:solidFill>
                  <a:srgbClr val="333333"/>
                </a:solidFill>
                <a:latin typeface="Arial"/>
              </a:rPr>
              <a:t>concepts</a:t>
            </a:r>
            <a:endParaRPr lang="en-US" sz="3200" b="0" strike="noStrike" spc="-1">
              <a:solidFill>
                <a:srgbClr val="000000"/>
              </a:solidFill>
              <a:latin typeface="Calibri"/>
            </a:endParaRPr>
          </a:p>
        </p:txBody>
      </p:sp>
      <p:sp>
        <p:nvSpPr>
          <p:cNvPr id="201" name="CustomShape 4"/>
          <p:cNvSpPr/>
          <p:nvPr/>
        </p:nvSpPr>
        <p:spPr>
          <a:xfrm>
            <a:off x="1077120" y="135108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02" name="CustomShape 5"/>
          <p:cNvSpPr/>
          <p:nvPr/>
        </p:nvSpPr>
        <p:spPr>
          <a:xfrm>
            <a:off x="624468" y="1249919"/>
            <a:ext cx="10673772" cy="4816343"/>
          </a:xfrm>
          <a:prstGeom prst="rect">
            <a:avLst/>
          </a:prstGeom>
          <a:noFill/>
          <a:ln>
            <a:noFill/>
          </a:ln>
        </p:spPr>
        <p:style>
          <a:lnRef idx="0">
            <a:scrgbClr r="0" g="0" b="0"/>
          </a:lnRef>
          <a:fillRef idx="0">
            <a:scrgbClr r="0" g="0" b="0"/>
          </a:fillRef>
          <a:effectRef idx="0">
            <a:scrgbClr r="0" g="0" b="0"/>
          </a:effectRef>
          <a:fontRef idx="minor"/>
        </p:style>
        <p:txBody>
          <a:bodyPr lIns="0" tIns="35640" rIns="0" bIns="0"/>
          <a:lstStyle/>
          <a:p>
            <a:pPr marL="12600">
              <a:lnSpc>
                <a:spcPct val="100000"/>
              </a:lnSpc>
              <a:spcBef>
                <a:spcPts val="281"/>
              </a:spcBef>
            </a:pPr>
            <a:r>
              <a:rPr lang="fr-FR" sz="2000" b="1" strike="noStrike" spc="-4" dirty="0">
                <a:solidFill>
                  <a:srgbClr val="600405"/>
                </a:solidFill>
                <a:latin typeface="Georgia"/>
              </a:rPr>
              <a:t>Multi-speed Europe* </a:t>
            </a:r>
            <a:r>
              <a:rPr lang="fr-FR" sz="2000" b="1" strike="noStrike" spc="-1" dirty="0">
                <a:solidFill>
                  <a:srgbClr val="600405"/>
                </a:solidFill>
                <a:latin typeface="Georgia"/>
              </a:rPr>
              <a:t>: </a:t>
            </a:r>
            <a:r>
              <a:rPr lang="fr-FR" sz="2000" b="1" strike="noStrike" spc="-4" dirty="0" err="1">
                <a:solidFill>
                  <a:srgbClr val="600405"/>
                </a:solidFill>
                <a:latin typeface="Georgia"/>
              </a:rPr>
              <a:t>core</a:t>
            </a:r>
            <a:r>
              <a:rPr lang="fr-FR" sz="2000" b="1" strike="noStrike" spc="-4" dirty="0">
                <a:solidFill>
                  <a:srgbClr val="600405"/>
                </a:solidFill>
                <a:latin typeface="Georgia"/>
              </a:rPr>
              <a:t> group </a:t>
            </a:r>
            <a:r>
              <a:rPr lang="fr-FR" sz="2000" b="1" strike="noStrike" spc="-9" dirty="0">
                <a:solidFill>
                  <a:srgbClr val="600405"/>
                </a:solidFill>
                <a:latin typeface="Georgia"/>
              </a:rPr>
              <a:t>at </a:t>
            </a:r>
            <a:r>
              <a:rPr lang="fr-FR" sz="2000" b="1" strike="noStrike" spc="-4" dirty="0" err="1">
                <a:solidFill>
                  <a:srgbClr val="600405"/>
                </a:solidFill>
                <a:latin typeface="Georgia"/>
              </a:rPr>
              <a:t>faster</a:t>
            </a:r>
            <a:r>
              <a:rPr lang="fr-FR" sz="2000" b="1" strike="noStrike" spc="-4" dirty="0">
                <a:solidFill>
                  <a:srgbClr val="600405"/>
                </a:solidFill>
                <a:latin typeface="Georgia"/>
              </a:rPr>
              <a:t> pace (</a:t>
            </a:r>
            <a:r>
              <a:rPr lang="fr-FR" sz="2000" b="1" strike="noStrike" spc="-4" dirty="0" err="1">
                <a:solidFill>
                  <a:srgbClr val="600405"/>
                </a:solidFill>
                <a:latin typeface="Georgia"/>
              </a:rPr>
              <a:t>temporary</a:t>
            </a:r>
            <a:r>
              <a:rPr lang="fr-FR" sz="2000" b="1" strike="noStrike" spc="72" dirty="0">
                <a:solidFill>
                  <a:srgbClr val="600405"/>
                </a:solidFill>
                <a:latin typeface="Georgia"/>
              </a:rPr>
              <a:t> </a:t>
            </a:r>
            <a:r>
              <a:rPr lang="fr-FR" sz="2000" b="1" strike="noStrike" spc="-4" dirty="0" err="1">
                <a:solidFill>
                  <a:srgbClr val="600405"/>
                </a:solidFill>
                <a:latin typeface="Georgia"/>
              </a:rPr>
              <a:t>differences</a:t>
            </a:r>
            <a:r>
              <a:rPr lang="fr-FR" sz="2000" b="1" strike="noStrike" spc="-4" dirty="0">
                <a:solidFill>
                  <a:srgbClr val="600405"/>
                </a:solidFill>
                <a:latin typeface="Georgia"/>
              </a:rPr>
              <a:t>)</a:t>
            </a:r>
            <a:endParaRPr lang="fr-FR" sz="2000" b="0" strike="noStrike" spc="-1" dirty="0">
              <a:latin typeface="Arial"/>
            </a:endParaRPr>
          </a:p>
          <a:p>
            <a:pPr marL="266760" indent="-254160">
              <a:lnSpc>
                <a:spcPts val="2279"/>
              </a:lnSpc>
              <a:spcBef>
                <a:spcPts val="354"/>
              </a:spcBef>
              <a:buClr>
                <a:srgbClr val="000000"/>
              </a:buClr>
              <a:buFont typeface="StarSymbol"/>
              <a:buAutoNum type="alphaLcParenR"/>
            </a:pPr>
            <a:r>
              <a:rPr lang="fr-FR" sz="2000" b="1" strike="noStrike" spc="-4" dirty="0" err="1">
                <a:solidFill>
                  <a:srgbClr val="000000"/>
                </a:solidFill>
                <a:latin typeface="Georgia"/>
              </a:rPr>
              <a:t>Two</a:t>
            </a:r>
            <a:r>
              <a:rPr lang="fr-FR" sz="2000" b="1" strike="noStrike" spc="-4" dirty="0">
                <a:solidFill>
                  <a:srgbClr val="000000"/>
                </a:solidFill>
                <a:latin typeface="Georgia"/>
              </a:rPr>
              <a:t>-speed </a:t>
            </a:r>
            <a:r>
              <a:rPr lang="fr-FR" sz="2000" b="1" strike="noStrike" spc="-1" dirty="0">
                <a:solidFill>
                  <a:srgbClr val="000000"/>
                </a:solidFill>
                <a:latin typeface="Georgia"/>
              </a:rPr>
              <a:t>– </a:t>
            </a:r>
            <a:r>
              <a:rPr lang="fr-FR" sz="2000" b="1" strike="noStrike" spc="-4" dirty="0" err="1">
                <a:solidFill>
                  <a:srgbClr val="000000"/>
                </a:solidFill>
                <a:latin typeface="Georgia"/>
              </a:rPr>
              <a:t>Eurozone</a:t>
            </a:r>
            <a:r>
              <a:rPr lang="fr-FR" sz="2000" b="1" strike="noStrike" spc="-4" dirty="0">
                <a:solidFill>
                  <a:srgbClr val="000000"/>
                </a:solidFill>
                <a:latin typeface="Georgia"/>
              </a:rPr>
              <a:t>, </a:t>
            </a:r>
            <a:r>
              <a:rPr lang="fr-FR" sz="2000" b="1" strike="noStrike" spc="-4" dirty="0" err="1">
                <a:solidFill>
                  <a:srgbClr val="000000"/>
                </a:solidFill>
                <a:latin typeface="Georgia"/>
              </a:rPr>
              <a:t>probably</a:t>
            </a:r>
            <a:r>
              <a:rPr lang="fr-FR" sz="2000" b="1" strike="noStrike" spc="-4" dirty="0">
                <a:solidFill>
                  <a:srgbClr val="000000"/>
                </a:solidFill>
                <a:latin typeface="Georgia"/>
              </a:rPr>
              <a:t> </a:t>
            </a:r>
            <a:r>
              <a:rPr lang="fr-FR" sz="2000" b="1" strike="noStrike" spc="-4" dirty="0" err="1">
                <a:solidFill>
                  <a:srgbClr val="000000"/>
                </a:solidFill>
                <a:latin typeface="Georgia"/>
              </a:rPr>
              <a:t>Defense</a:t>
            </a:r>
            <a:r>
              <a:rPr lang="fr-FR" sz="2000" b="1" strike="noStrike" spc="-4" dirty="0">
                <a:solidFill>
                  <a:srgbClr val="000000"/>
                </a:solidFill>
                <a:latin typeface="Georgia"/>
              </a:rPr>
              <a:t>/Security or future </a:t>
            </a:r>
            <a:r>
              <a:rPr lang="fr-FR" sz="2000" b="1" strike="noStrike" spc="-1" dirty="0">
                <a:solidFill>
                  <a:srgbClr val="000000"/>
                </a:solidFill>
                <a:latin typeface="Georgia"/>
              </a:rPr>
              <a:t>(?) </a:t>
            </a:r>
            <a:r>
              <a:rPr lang="fr-FR" sz="2000" b="1" strike="noStrike" spc="-4" dirty="0" err="1">
                <a:solidFill>
                  <a:srgbClr val="000000"/>
                </a:solidFill>
                <a:latin typeface="Georgia"/>
              </a:rPr>
              <a:t>climate</a:t>
            </a:r>
            <a:r>
              <a:rPr lang="fr-FR" sz="2000" b="1" strike="noStrike" spc="-4" dirty="0">
                <a:solidFill>
                  <a:srgbClr val="000000"/>
                </a:solidFill>
                <a:latin typeface="Georgia"/>
              </a:rPr>
              <a:t>  </a:t>
            </a:r>
            <a:r>
              <a:rPr lang="fr-FR" sz="2000" b="1" strike="noStrike" spc="-1" dirty="0">
                <a:solidFill>
                  <a:srgbClr val="000000"/>
                </a:solidFill>
                <a:latin typeface="Georgia"/>
              </a:rPr>
              <a:t>change</a:t>
            </a:r>
            <a:r>
              <a:rPr lang="fr-FR" sz="2000" b="1" strike="noStrike" spc="-18" dirty="0">
                <a:solidFill>
                  <a:srgbClr val="000000"/>
                </a:solidFill>
                <a:latin typeface="Georgia"/>
              </a:rPr>
              <a:t> </a:t>
            </a:r>
            <a:r>
              <a:rPr lang="fr-FR" sz="2000" b="1" strike="noStrike" spc="-4" dirty="0" err="1">
                <a:solidFill>
                  <a:srgbClr val="000000"/>
                </a:solidFill>
                <a:latin typeface="Georgia"/>
              </a:rPr>
              <a:t>policy</a:t>
            </a:r>
            <a:endParaRPr lang="fr-FR" sz="2000" b="0" strike="noStrike" spc="-1" dirty="0">
              <a:latin typeface="Arial"/>
            </a:endParaRPr>
          </a:p>
          <a:p>
            <a:pPr marL="354960" indent="-342720">
              <a:lnSpc>
                <a:spcPts val="2341"/>
              </a:lnSpc>
              <a:spcBef>
                <a:spcPts val="119"/>
              </a:spcBef>
              <a:buClr>
                <a:srgbClr val="000000"/>
              </a:buClr>
              <a:buFont typeface="StarSymbol"/>
              <a:buAutoNum type="alphaLcParenR"/>
            </a:pPr>
            <a:r>
              <a:rPr lang="fr-FR" sz="2000" b="1" strike="noStrike" spc="-4" dirty="0" err="1">
                <a:solidFill>
                  <a:srgbClr val="000000"/>
                </a:solidFill>
                <a:latin typeface="Georgia"/>
              </a:rPr>
              <a:t>Differentiated</a:t>
            </a:r>
            <a:r>
              <a:rPr lang="fr-FR" sz="2000" b="1" strike="noStrike" spc="-4" dirty="0">
                <a:solidFill>
                  <a:srgbClr val="000000"/>
                </a:solidFill>
                <a:latin typeface="Georgia"/>
              </a:rPr>
              <a:t> </a:t>
            </a:r>
            <a:r>
              <a:rPr lang="fr-FR" sz="2000" b="1" strike="noStrike" spc="-4" dirty="0" err="1">
                <a:solidFill>
                  <a:srgbClr val="000000"/>
                </a:solidFill>
                <a:latin typeface="Georgia"/>
              </a:rPr>
              <a:t>Integration</a:t>
            </a:r>
            <a:r>
              <a:rPr lang="fr-FR" sz="2000" b="1" strike="noStrike" spc="-4" dirty="0">
                <a:solidFill>
                  <a:srgbClr val="000000"/>
                </a:solidFill>
                <a:latin typeface="Georgia"/>
              </a:rPr>
              <a:t> </a:t>
            </a:r>
            <a:r>
              <a:rPr lang="fr-FR" sz="2000" b="1" strike="noStrike" spc="-4" dirty="0" err="1">
                <a:solidFill>
                  <a:srgbClr val="000000"/>
                </a:solidFill>
                <a:latin typeface="Georgia"/>
              </a:rPr>
              <a:t>with</a:t>
            </a:r>
            <a:r>
              <a:rPr lang="fr-FR" sz="2000" b="1" strike="noStrike" spc="-4" dirty="0">
                <a:solidFill>
                  <a:srgbClr val="000000"/>
                </a:solidFill>
                <a:latin typeface="Georgia"/>
              </a:rPr>
              <a:t> </a:t>
            </a:r>
            <a:r>
              <a:rPr lang="fr-FR" sz="2000" b="1" strike="noStrike" spc="-1" dirty="0">
                <a:solidFill>
                  <a:srgbClr val="000000"/>
                </a:solidFill>
                <a:latin typeface="Georgia"/>
              </a:rPr>
              <a:t>a </a:t>
            </a:r>
            <a:r>
              <a:rPr lang="fr-FR" sz="2000" b="1" strike="noStrike" spc="-1" dirty="0" err="1">
                <a:solidFill>
                  <a:srgbClr val="000000"/>
                </a:solidFill>
                <a:latin typeface="Georgia"/>
              </a:rPr>
              <a:t>specific</a:t>
            </a:r>
            <a:r>
              <a:rPr lang="fr-FR" sz="2000" b="1" strike="noStrike" spc="-1" dirty="0">
                <a:solidFill>
                  <a:srgbClr val="000000"/>
                </a:solidFill>
                <a:latin typeface="Georgia"/>
              </a:rPr>
              <a:t> </a:t>
            </a:r>
            <a:r>
              <a:rPr lang="fr-FR" sz="2000" b="1" strike="noStrike" spc="-1" dirty="0" err="1">
                <a:solidFill>
                  <a:srgbClr val="000000"/>
                </a:solidFill>
                <a:latin typeface="Georgia"/>
              </a:rPr>
              <a:t>form</a:t>
            </a:r>
            <a:r>
              <a:rPr lang="fr-FR" sz="2000" b="1" strike="noStrike" spc="-1" dirty="0">
                <a:solidFill>
                  <a:srgbClr val="000000"/>
                </a:solidFill>
                <a:latin typeface="Georgia"/>
              </a:rPr>
              <a:t> </a:t>
            </a:r>
            <a:r>
              <a:rPr lang="fr-FR" sz="2000" b="1" strike="noStrike" spc="-4" dirty="0">
                <a:solidFill>
                  <a:srgbClr val="000000"/>
                </a:solidFill>
                <a:latin typeface="Georgia"/>
              </a:rPr>
              <a:t>of </a:t>
            </a:r>
            <a:r>
              <a:rPr lang="fr-FR" sz="2000" b="1" strike="noStrike" spc="-4" dirty="0" err="1">
                <a:solidFill>
                  <a:srgbClr val="000000"/>
                </a:solidFill>
                <a:latin typeface="Georgia"/>
              </a:rPr>
              <a:t>flexibility</a:t>
            </a:r>
            <a:r>
              <a:rPr lang="fr-FR" sz="2000" b="1" strike="noStrike" spc="-4" dirty="0">
                <a:solidFill>
                  <a:srgbClr val="000000"/>
                </a:solidFill>
                <a:latin typeface="Georgia"/>
              </a:rPr>
              <a:t> (time </a:t>
            </a:r>
            <a:r>
              <a:rPr lang="fr-FR" sz="2000" b="1" strike="noStrike" spc="-4" dirty="0" err="1">
                <a:solidFill>
                  <a:srgbClr val="000000"/>
                </a:solidFill>
                <a:latin typeface="Georgia"/>
              </a:rPr>
              <a:t>scale</a:t>
            </a:r>
            <a:r>
              <a:rPr lang="fr-FR" sz="2000" b="1" strike="noStrike" spc="-4" dirty="0">
                <a:solidFill>
                  <a:srgbClr val="000000"/>
                </a:solidFill>
                <a:latin typeface="Georgia"/>
              </a:rPr>
              <a:t>)</a:t>
            </a:r>
            <a:r>
              <a:rPr lang="fr-FR" sz="2000" b="1" strike="noStrike" spc="58" dirty="0">
                <a:solidFill>
                  <a:srgbClr val="000000"/>
                </a:solidFill>
                <a:latin typeface="Georgia"/>
              </a:rPr>
              <a:t> </a:t>
            </a:r>
            <a:r>
              <a:rPr lang="fr-FR" sz="2000" b="1" strike="noStrike" spc="-1" dirty="0">
                <a:solidFill>
                  <a:srgbClr val="000000"/>
                </a:solidFill>
                <a:latin typeface="Georgia"/>
              </a:rPr>
              <a:t>–</a:t>
            </a:r>
            <a:endParaRPr lang="fr-FR" sz="2000" b="0" strike="noStrike" spc="-1" dirty="0">
              <a:latin typeface="Arial"/>
            </a:endParaRPr>
          </a:p>
          <a:p>
            <a:pPr marL="266760">
              <a:lnSpc>
                <a:spcPts val="2341"/>
              </a:lnSpc>
            </a:pPr>
            <a:r>
              <a:rPr lang="fr-FR" sz="2000" b="1" strike="noStrike" spc="-4" dirty="0">
                <a:solidFill>
                  <a:srgbClr val="000000"/>
                </a:solidFill>
                <a:latin typeface="Georgia"/>
              </a:rPr>
              <a:t>Schengen,</a:t>
            </a:r>
            <a:r>
              <a:rPr lang="fr-FR" sz="2000" b="1" strike="noStrike" spc="-12" dirty="0">
                <a:solidFill>
                  <a:srgbClr val="000000"/>
                </a:solidFill>
                <a:latin typeface="Georgia"/>
              </a:rPr>
              <a:t> </a:t>
            </a:r>
            <a:r>
              <a:rPr lang="fr-FR" sz="2000" b="1" strike="noStrike" spc="-4" dirty="0">
                <a:solidFill>
                  <a:srgbClr val="000000"/>
                </a:solidFill>
                <a:latin typeface="Georgia"/>
              </a:rPr>
              <a:t>Euro-plus</a:t>
            </a:r>
            <a:endParaRPr lang="fr-FR" sz="2000" b="0" strike="noStrike" spc="-1" dirty="0">
              <a:latin typeface="Arial"/>
            </a:endParaRPr>
          </a:p>
          <a:p>
            <a:pPr marL="266760" indent="-254160">
              <a:lnSpc>
                <a:spcPts val="2290"/>
              </a:lnSpc>
              <a:spcBef>
                <a:spcPts val="349"/>
              </a:spcBef>
              <a:buClr>
                <a:srgbClr val="000000"/>
              </a:buClr>
              <a:buFont typeface="StarSymbol"/>
              <a:buAutoNum type="alphaLcParenR" startAt="3"/>
            </a:pPr>
            <a:r>
              <a:rPr lang="fr-FR" sz="2000" b="1" strike="noStrike" spc="-4" dirty="0">
                <a:solidFill>
                  <a:srgbClr val="000000"/>
                </a:solidFill>
                <a:latin typeface="Georgia"/>
              </a:rPr>
              <a:t>Intra-EU variable </a:t>
            </a:r>
            <a:r>
              <a:rPr lang="fr-FR" sz="2000" b="1" strike="noStrike" spc="-4" dirty="0" err="1">
                <a:solidFill>
                  <a:srgbClr val="000000"/>
                </a:solidFill>
                <a:latin typeface="Georgia"/>
              </a:rPr>
              <a:t>geometry</a:t>
            </a:r>
            <a:r>
              <a:rPr lang="fr-FR" sz="2000" b="1" strike="noStrike" spc="-4" dirty="0">
                <a:solidFill>
                  <a:srgbClr val="000000"/>
                </a:solidFill>
                <a:latin typeface="Georgia"/>
              </a:rPr>
              <a:t>: </a:t>
            </a:r>
            <a:r>
              <a:rPr lang="fr-FR" sz="2000" b="1" strike="noStrike" spc="-1" dirty="0">
                <a:solidFill>
                  <a:srgbClr val="000000"/>
                </a:solidFill>
                <a:latin typeface="Georgia"/>
              </a:rPr>
              <a:t>a more </a:t>
            </a:r>
            <a:r>
              <a:rPr lang="fr-FR" sz="2000" b="1" strike="noStrike" spc="-4" dirty="0" err="1">
                <a:solidFill>
                  <a:srgbClr val="000000"/>
                </a:solidFill>
                <a:latin typeface="Georgia"/>
              </a:rPr>
              <a:t>rigid</a:t>
            </a:r>
            <a:r>
              <a:rPr lang="fr-FR" sz="2000" b="1" strike="noStrike" spc="-4" dirty="0">
                <a:solidFill>
                  <a:srgbClr val="000000"/>
                </a:solidFill>
                <a:latin typeface="Georgia"/>
              </a:rPr>
              <a:t> system </a:t>
            </a:r>
            <a:r>
              <a:rPr lang="fr-FR" sz="2000" b="1" strike="noStrike" spc="-4" dirty="0" err="1">
                <a:solidFill>
                  <a:srgbClr val="000000"/>
                </a:solidFill>
                <a:latin typeface="Georgia"/>
              </a:rPr>
              <a:t>with</a:t>
            </a:r>
            <a:r>
              <a:rPr lang="fr-FR" sz="2000" b="1" strike="noStrike" spc="-4" dirty="0">
                <a:solidFill>
                  <a:srgbClr val="000000"/>
                </a:solidFill>
                <a:latin typeface="Georgia"/>
              </a:rPr>
              <a:t> </a:t>
            </a:r>
            <a:r>
              <a:rPr lang="fr-FR" sz="2000" b="1" strike="noStrike" spc="-1" dirty="0">
                <a:solidFill>
                  <a:srgbClr val="000000"/>
                </a:solidFill>
                <a:latin typeface="Georgia"/>
              </a:rPr>
              <a:t>a </a:t>
            </a:r>
            <a:r>
              <a:rPr lang="fr-FR" sz="2000" b="1" strike="noStrike" spc="-4" dirty="0">
                <a:solidFill>
                  <a:srgbClr val="000000"/>
                </a:solidFill>
                <a:latin typeface="Georgia"/>
              </a:rPr>
              <a:t>hard </a:t>
            </a:r>
            <a:r>
              <a:rPr lang="fr-FR" sz="2000" b="1" strike="noStrike" spc="-4" dirty="0" err="1">
                <a:solidFill>
                  <a:srgbClr val="000000"/>
                </a:solidFill>
                <a:latin typeface="Georgia"/>
              </a:rPr>
              <a:t>core</a:t>
            </a:r>
            <a:r>
              <a:rPr lang="fr-FR" sz="2000" b="1" strike="noStrike" spc="-4" dirty="0">
                <a:solidFill>
                  <a:srgbClr val="000000"/>
                </a:solidFill>
                <a:latin typeface="Georgia"/>
              </a:rPr>
              <a:t> </a:t>
            </a:r>
            <a:r>
              <a:rPr lang="fr-FR" sz="2000" b="1" strike="noStrike" spc="-1" dirty="0" err="1">
                <a:solidFill>
                  <a:srgbClr val="000000"/>
                </a:solidFill>
                <a:latin typeface="Georgia"/>
              </a:rPr>
              <a:t>within</a:t>
            </a:r>
            <a:r>
              <a:rPr lang="fr-FR" sz="2000" b="1" strike="noStrike" spc="-1" dirty="0">
                <a:solidFill>
                  <a:srgbClr val="000000"/>
                </a:solidFill>
                <a:latin typeface="Georgia"/>
              </a:rPr>
              <a:t>  a </a:t>
            </a:r>
            <a:r>
              <a:rPr lang="fr-FR" sz="2000" b="1" strike="noStrike" spc="-4" dirty="0">
                <a:solidFill>
                  <a:srgbClr val="000000"/>
                </a:solidFill>
                <a:latin typeface="Georgia"/>
              </a:rPr>
              <a:t>multi-speed Europe </a:t>
            </a:r>
            <a:r>
              <a:rPr lang="fr-FR" sz="2000" b="1" strike="noStrike" spc="-1" dirty="0">
                <a:solidFill>
                  <a:srgbClr val="000000"/>
                </a:solidFill>
                <a:latin typeface="Georgia"/>
              </a:rPr>
              <a:t>–</a:t>
            </a:r>
            <a:r>
              <a:rPr lang="fr-FR" sz="2000" b="1" strike="noStrike" spc="-18" dirty="0">
                <a:solidFill>
                  <a:srgbClr val="000000"/>
                </a:solidFill>
                <a:latin typeface="Georgia"/>
              </a:rPr>
              <a:t> </a:t>
            </a:r>
            <a:r>
              <a:rPr lang="en-US" sz="2000" b="1" spc="-18" dirty="0">
                <a:solidFill>
                  <a:srgbClr val="000000"/>
                </a:solidFill>
                <a:latin typeface="Georgia"/>
              </a:rPr>
              <a:t>[</a:t>
            </a:r>
            <a:r>
              <a:rPr lang="en-US" sz="2000" b="1" strike="noStrike" spc="-18" dirty="0">
                <a:solidFill>
                  <a:srgbClr val="000000"/>
                </a:solidFill>
                <a:latin typeface="Georgia"/>
              </a:rPr>
              <a:t>in the future potentially, </a:t>
            </a:r>
            <a:r>
              <a:rPr lang="fr-FR" sz="2000" b="1" strike="noStrike" spc="-4" dirty="0">
                <a:solidFill>
                  <a:srgbClr val="000000"/>
                </a:solidFill>
                <a:latin typeface="Georgia"/>
              </a:rPr>
              <a:t>Euro(zone)</a:t>
            </a:r>
            <a:r>
              <a:rPr lang="fr-FR" sz="2000" b="1" strike="noStrike" spc="-4" dirty="0" err="1">
                <a:solidFill>
                  <a:srgbClr val="000000"/>
                </a:solidFill>
                <a:latin typeface="Georgia"/>
              </a:rPr>
              <a:t>budget+Euro</a:t>
            </a:r>
            <a:r>
              <a:rPr lang="fr-FR" sz="2000" b="1" strike="noStrike" spc="-4" dirty="0">
                <a:solidFill>
                  <a:srgbClr val="000000"/>
                </a:solidFill>
                <a:latin typeface="Georgia"/>
              </a:rPr>
              <a:t>(zone)</a:t>
            </a:r>
            <a:r>
              <a:rPr lang="fr-FR" sz="2000" b="1" strike="noStrike" spc="-4" dirty="0" err="1">
                <a:solidFill>
                  <a:srgbClr val="000000"/>
                </a:solidFill>
                <a:latin typeface="Georgia"/>
              </a:rPr>
              <a:t>parliament</a:t>
            </a:r>
            <a:r>
              <a:rPr lang="fr-FR" sz="2000" b="1" spc="-4" dirty="0">
                <a:solidFill>
                  <a:srgbClr val="000000"/>
                </a:solidFill>
                <a:latin typeface="Georgia"/>
              </a:rPr>
              <a:t>]</a:t>
            </a:r>
            <a:endParaRPr lang="fr-FR" sz="2000" b="0" strike="noStrike" spc="-1" dirty="0">
              <a:latin typeface="Arial"/>
            </a:endParaRPr>
          </a:p>
        </p:txBody>
      </p:sp>
      <p:sp>
        <p:nvSpPr>
          <p:cNvPr id="203" name="CustomShape 6"/>
          <p:cNvSpPr/>
          <p:nvPr/>
        </p:nvSpPr>
        <p:spPr>
          <a:xfrm>
            <a:off x="1077120" y="385812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04" name="CustomShape 7"/>
          <p:cNvSpPr/>
          <p:nvPr/>
        </p:nvSpPr>
        <p:spPr>
          <a:xfrm>
            <a:off x="858600" y="3779640"/>
            <a:ext cx="10295640" cy="20059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2400">
              <a:lnSpc>
                <a:spcPts val="2344"/>
              </a:lnSpc>
              <a:spcBef>
                <a:spcPts val="99"/>
              </a:spcBef>
            </a:pPr>
            <a:r>
              <a:rPr lang="fr-FR" sz="2000" b="1" strike="noStrike" spc="-4" dirty="0">
                <a:solidFill>
                  <a:srgbClr val="600405"/>
                </a:solidFill>
                <a:latin typeface="Georgia"/>
              </a:rPr>
              <a:t>Multi-tier Europe </a:t>
            </a:r>
            <a:r>
              <a:rPr lang="fr-FR" sz="2000" b="1" strike="noStrike" spc="-1" dirty="0">
                <a:solidFill>
                  <a:srgbClr val="600405"/>
                </a:solidFill>
                <a:latin typeface="Georgia"/>
              </a:rPr>
              <a:t>: </a:t>
            </a:r>
            <a:r>
              <a:rPr lang="fr-FR" sz="2000" b="1" strike="noStrike" spc="-4" dirty="0" err="1">
                <a:solidFill>
                  <a:srgbClr val="600405"/>
                </a:solidFill>
                <a:latin typeface="Georgia"/>
              </a:rPr>
              <a:t>closely</a:t>
            </a:r>
            <a:r>
              <a:rPr lang="fr-FR" sz="2000" b="1" strike="noStrike" spc="-4" dirty="0">
                <a:solidFill>
                  <a:srgbClr val="600405"/>
                </a:solidFill>
                <a:latin typeface="Georgia"/>
              </a:rPr>
              <a:t> to permanent</a:t>
            </a:r>
            <a:r>
              <a:rPr lang="fr-FR" sz="2000" b="1" strike="noStrike" spc="4" dirty="0">
                <a:solidFill>
                  <a:srgbClr val="600405"/>
                </a:solidFill>
                <a:latin typeface="Georgia"/>
              </a:rPr>
              <a:t> </a:t>
            </a:r>
            <a:r>
              <a:rPr lang="fr-FR" sz="2000" b="1" strike="noStrike" spc="-4" dirty="0">
                <a:solidFill>
                  <a:srgbClr val="600405"/>
                </a:solidFill>
                <a:latin typeface="Georgia"/>
              </a:rPr>
              <a:t>divisions/</a:t>
            </a:r>
            <a:r>
              <a:rPr lang="fr-FR" sz="2000" b="1" strike="noStrike" spc="-4" dirty="0" err="1">
                <a:solidFill>
                  <a:srgbClr val="600405"/>
                </a:solidFill>
                <a:latin typeface="Georgia"/>
              </a:rPr>
              <a:t>derogations</a:t>
            </a:r>
            <a:endParaRPr lang="fr-FR" sz="2000" b="0" strike="noStrike" spc="-1" dirty="0">
              <a:latin typeface="Arial"/>
            </a:endParaRPr>
          </a:p>
          <a:p>
            <a:pPr marL="12600" indent="-216000">
              <a:lnSpc>
                <a:spcPts val="2279"/>
              </a:lnSpc>
              <a:spcBef>
                <a:spcPts val="119"/>
              </a:spcBef>
              <a:buClr>
                <a:srgbClr val="000000"/>
              </a:buClr>
              <a:buFont typeface="StarSymbol"/>
              <a:buAutoNum type="alphaLcParenR"/>
            </a:pPr>
            <a:r>
              <a:rPr lang="fr-FR" sz="2000" b="1" strike="noStrike" spc="-4" dirty="0">
                <a:solidFill>
                  <a:srgbClr val="000000"/>
                </a:solidFill>
                <a:latin typeface="Georgia"/>
              </a:rPr>
              <a:t>If the conditions of </a:t>
            </a:r>
            <a:r>
              <a:rPr lang="fr-FR" sz="2000" b="1" strike="noStrike" spc="-1" dirty="0" err="1">
                <a:solidFill>
                  <a:srgbClr val="000000"/>
                </a:solidFill>
                <a:latin typeface="Georgia"/>
              </a:rPr>
              <a:t>membership</a:t>
            </a:r>
            <a:r>
              <a:rPr lang="fr-FR" sz="2000" b="1" strike="noStrike" spc="-1" dirty="0">
                <a:solidFill>
                  <a:srgbClr val="000000"/>
                </a:solidFill>
                <a:latin typeface="Georgia"/>
              </a:rPr>
              <a:t> </a:t>
            </a:r>
            <a:r>
              <a:rPr lang="fr-FR" sz="2000" b="1" strike="noStrike" spc="-4" dirty="0">
                <a:solidFill>
                  <a:srgbClr val="000000"/>
                </a:solidFill>
                <a:latin typeface="Georgia"/>
              </a:rPr>
              <a:t>are not </a:t>
            </a:r>
            <a:r>
              <a:rPr lang="fr-FR" sz="2000" b="1" strike="noStrike" spc="-4" dirty="0" err="1">
                <a:solidFill>
                  <a:srgbClr val="000000"/>
                </a:solidFill>
                <a:latin typeface="Georgia"/>
              </a:rPr>
              <a:t>predetermined</a:t>
            </a:r>
            <a:r>
              <a:rPr lang="fr-FR" sz="2000" b="1" strike="noStrike" spc="-4" dirty="0">
                <a:solidFill>
                  <a:srgbClr val="000000"/>
                </a:solidFill>
                <a:latin typeface="Georgia"/>
              </a:rPr>
              <a:t> and </a:t>
            </a:r>
            <a:r>
              <a:rPr lang="fr-FR" sz="2000" b="1" strike="noStrike" spc="-4" dirty="0" err="1">
                <a:solidFill>
                  <a:srgbClr val="000000"/>
                </a:solidFill>
                <a:latin typeface="Georgia"/>
              </a:rPr>
              <a:t>agreed</a:t>
            </a:r>
            <a:r>
              <a:rPr lang="fr-FR" sz="2000" b="1" strike="noStrike" spc="-4" dirty="0">
                <a:solidFill>
                  <a:srgbClr val="000000"/>
                </a:solidFill>
                <a:latin typeface="Georgia"/>
              </a:rPr>
              <a:t> </a:t>
            </a:r>
            <a:r>
              <a:rPr lang="fr-FR" sz="2000" b="1" strike="noStrike" spc="-1" dirty="0">
                <a:solidFill>
                  <a:srgbClr val="000000"/>
                </a:solidFill>
                <a:latin typeface="Georgia"/>
              </a:rPr>
              <a:t>by </a:t>
            </a:r>
            <a:r>
              <a:rPr lang="fr-FR" sz="2000" b="1" strike="noStrike" spc="-4" dirty="0">
                <a:solidFill>
                  <a:srgbClr val="000000"/>
                </a:solidFill>
                <a:latin typeface="Georgia"/>
              </a:rPr>
              <a:t>all  </a:t>
            </a:r>
            <a:r>
              <a:rPr lang="fr-FR" sz="2000" b="1" strike="noStrike" spc="-1" dirty="0">
                <a:solidFill>
                  <a:srgbClr val="000000"/>
                </a:solidFill>
                <a:latin typeface="Georgia"/>
              </a:rPr>
              <a:t>MS – </a:t>
            </a:r>
            <a:r>
              <a:rPr lang="fr-FR" sz="2000" b="1" strike="noStrike" spc="-4" dirty="0">
                <a:solidFill>
                  <a:srgbClr val="000000"/>
                </a:solidFill>
                <a:latin typeface="Georgia"/>
              </a:rPr>
              <a:t>migration and </a:t>
            </a:r>
            <a:r>
              <a:rPr lang="fr-FR" sz="2000" b="1" strike="noStrike" spc="-4" dirty="0" err="1">
                <a:solidFill>
                  <a:srgbClr val="000000"/>
                </a:solidFill>
                <a:latin typeface="Georgia"/>
              </a:rPr>
              <a:t>asylum</a:t>
            </a:r>
            <a:r>
              <a:rPr lang="fr-FR" sz="2000" b="1" strike="noStrike" spc="-32" dirty="0">
                <a:solidFill>
                  <a:srgbClr val="000000"/>
                </a:solidFill>
                <a:latin typeface="Georgia"/>
              </a:rPr>
              <a:t> </a:t>
            </a:r>
            <a:r>
              <a:rPr lang="fr-FR" sz="2000" b="1" strike="noStrike" spc="-4" dirty="0" err="1">
                <a:solidFill>
                  <a:srgbClr val="000000"/>
                </a:solidFill>
                <a:latin typeface="Georgia"/>
              </a:rPr>
              <a:t>policy</a:t>
            </a:r>
            <a:r>
              <a:rPr lang="fr-FR" sz="2000" b="1" strike="noStrike" spc="-4" dirty="0">
                <a:solidFill>
                  <a:srgbClr val="000000"/>
                </a:solidFill>
                <a:latin typeface="Georgia"/>
              </a:rPr>
              <a:t> – </a:t>
            </a:r>
            <a:r>
              <a:rPr lang="fr-FR" sz="2000" b="1" strike="noStrike" spc="-4" dirty="0">
                <a:solidFill>
                  <a:srgbClr val="C00000"/>
                </a:solidFill>
                <a:latin typeface="Georgia"/>
              </a:rPr>
              <a:t>Migration </a:t>
            </a:r>
            <a:r>
              <a:rPr lang="fr-FR" sz="2000" b="1" strike="noStrike" spc="-4" dirty="0" err="1">
                <a:solidFill>
                  <a:srgbClr val="C00000"/>
                </a:solidFill>
                <a:latin typeface="Georgia"/>
              </a:rPr>
              <a:t>pact</a:t>
            </a:r>
            <a:r>
              <a:rPr lang="fr-FR" sz="2000" b="1" strike="noStrike" spc="-4" dirty="0">
                <a:solidFill>
                  <a:srgbClr val="C00000"/>
                </a:solidFill>
                <a:latin typeface="Georgia"/>
              </a:rPr>
              <a:t> 2024, </a:t>
            </a:r>
            <a:r>
              <a:rPr lang="fr-FR" sz="2000" b="1" strike="noStrike" spc="-4" dirty="0" err="1">
                <a:solidFill>
                  <a:srgbClr val="C00000"/>
                </a:solidFill>
                <a:latin typeface="Georgia"/>
              </a:rPr>
              <a:t>Poland</a:t>
            </a:r>
            <a:r>
              <a:rPr lang="fr-FR" sz="2000" b="1" strike="noStrike" spc="-4" dirty="0">
                <a:solidFill>
                  <a:srgbClr val="C00000"/>
                </a:solidFill>
                <a:latin typeface="Georgia"/>
              </a:rPr>
              <a:t> and </a:t>
            </a:r>
            <a:r>
              <a:rPr lang="fr-FR" sz="2000" b="1" strike="noStrike" spc="-4" dirty="0" err="1">
                <a:solidFill>
                  <a:srgbClr val="C00000"/>
                </a:solidFill>
                <a:latin typeface="Georgia"/>
              </a:rPr>
              <a:t>Hungary</a:t>
            </a:r>
            <a:r>
              <a:rPr lang="fr-FR" sz="2000" b="1" strike="noStrike" spc="-4" dirty="0">
                <a:solidFill>
                  <a:srgbClr val="C00000"/>
                </a:solidFill>
                <a:latin typeface="Georgia"/>
              </a:rPr>
              <a:t> </a:t>
            </a:r>
            <a:r>
              <a:rPr lang="fr-FR" sz="2000" b="1" strike="noStrike" spc="-4" dirty="0" err="1">
                <a:solidFill>
                  <a:srgbClr val="C00000"/>
                </a:solidFill>
                <a:latin typeface="Georgia"/>
              </a:rPr>
              <a:t>voted</a:t>
            </a:r>
            <a:r>
              <a:rPr lang="fr-FR" sz="2000" b="1" strike="noStrike" spc="-4" dirty="0">
                <a:solidFill>
                  <a:srgbClr val="C00000"/>
                </a:solidFill>
                <a:latin typeface="Georgia"/>
              </a:rPr>
              <a:t> </a:t>
            </a:r>
            <a:r>
              <a:rPr lang="fr-FR" sz="2000" b="1" strike="noStrike" spc="-4" dirty="0" err="1">
                <a:solidFill>
                  <a:srgbClr val="C00000"/>
                </a:solidFill>
                <a:latin typeface="Georgia"/>
              </a:rPr>
              <a:t>against</a:t>
            </a:r>
            <a:r>
              <a:rPr lang="fr-FR" sz="2000" b="1" strike="noStrike" spc="-4" dirty="0">
                <a:solidFill>
                  <a:srgbClr val="C00000"/>
                </a:solidFill>
                <a:latin typeface="Georgia"/>
              </a:rPr>
              <a:t>.</a:t>
            </a:r>
            <a:endParaRPr lang="fr-FR" sz="2000" b="0" strike="noStrike" spc="-1" dirty="0">
              <a:solidFill>
                <a:srgbClr val="C00000"/>
              </a:solidFill>
              <a:latin typeface="Arial"/>
            </a:endParaRPr>
          </a:p>
          <a:p>
            <a:pPr marL="12600" indent="-216000">
              <a:lnSpc>
                <a:spcPts val="2279"/>
              </a:lnSpc>
              <a:spcBef>
                <a:spcPts val="1281"/>
              </a:spcBef>
              <a:buClr>
                <a:srgbClr val="000000"/>
              </a:buClr>
              <a:buFont typeface="StarSymbol"/>
              <a:buAutoNum type="alphaLcParenR"/>
            </a:pPr>
            <a:r>
              <a:rPr lang="fr-FR" sz="2000" b="1" strike="noStrike" spc="-4" dirty="0" err="1">
                <a:solidFill>
                  <a:srgbClr val="000000"/>
                </a:solidFill>
                <a:latin typeface="Georgia"/>
              </a:rPr>
              <a:t>Differentiation</a:t>
            </a:r>
            <a:r>
              <a:rPr lang="fr-FR" sz="2000" b="1" strike="noStrike" spc="-4" dirty="0">
                <a:solidFill>
                  <a:srgbClr val="000000"/>
                </a:solidFill>
                <a:latin typeface="Georgia"/>
              </a:rPr>
              <a:t> </a:t>
            </a:r>
            <a:r>
              <a:rPr lang="fr-FR" sz="2000" b="1" strike="noStrike" spc="-4" dirty="0" err="1">
                <a:solidFill>
                  <a:srgbClr val="000000"/>
                </a:solidFill>
                <a:latin typeface="Georgia"/>
              </a:rPr>
              <a:t>within</a:t>
            </a:r>
            <a:r>
              <a:rPr lang="fr-FR" sz="2000" b="1" strike="noStrike" spc="-4" dirty="0">
                <a:solidFill>
                  <a:srgbClr val="000000"/>
                </a:solidFill>
                <a:latin typeface="Georgia"/>
              </a:rPr>
              <a:t> </a:t>
            </a:r>
            <a:r>
              <a:rPr lang="fr-FR" sz="2000" b="1" strike="noStrike" spc="-4" dirty="0" err="1">
                <a:solidFill>
                  <a:srgbClr val="000000"/>
                </a:solidFill>
                <a:latin typeface="Georgia"/>
              </a:rPr>
              <a:t>EU’s</a:t>
            </a:r>
            <a:r>
              <a:rPr lang="fr-FR" sz="2000" b="1" strike="noStrike" spc="-4" dirty="0">
                <a:solidFill>
                  <a:srgbClr val="000000"/>
                </a:solidFill>
                <a:latin typeface="Georgia"/>
              </a:rPr>
              <a:t> </a:t>
            </a:r>
            <a:r>
              <a:rPr lang="fr-FR" sz="2000" b="1" strike="noStrike" spc="-1" dirty="0" err="1">
                <a:solidFill>
                  <a:srgbClr val="000000"/>
                </a:solidFill>
                <a:latin typeface="Georgia"/>
              </a:rPr>
              <a:t>framework</a:t>
            </a:r>
            <a:r>
              <a:rPr lang="fr-FR" sz="2000" b="1" strike="noStrike" spc="-1" dirty="0">
                <a:solidFill>
                  <a:srgbClr val="000000"/>
                </a:solidFill>
                <a:latin typeface="Georgia"/>
              </a:rPr>
              <a:t> – divorce </a:t>
            </a:r>
            <a:r>
              <a:rPr lang="fr-FR" sz="2000" b="1" strike="noStrike" spc="-4" dirty="0">
                <a:solidFill>
                  <a:srgbClr val="000000"/>
                </a:solidFill>
                <a:latin typeface="Georgia"/>
              </a:rPr>
              <a:t>and </a:t>
            </a:r>
            <a:r>
              <a:rPr lang="fr-FR" sz="2000" b="1" strike="noStrike" spc="-4" dirty="0" err="1">
                <a:solidFill>
                  <a:srgbClr val="000000"/>
                </a:solidFill>
                <a:latin typeface="Georgia"/>
              </a:rPr>
              <a:t>legal</a:t>
            </a:r>
            <a:r>
              <a:rPr lang="fr-FR" sz="2000" b="1" strike="noStrike" spc="-4" dirty="0">
                <a:solidFill>
                  <a:srgbClr val="000000"/>
                </a:solidFill>
                <a:latin typeface="Georgia"/>
              </a:rPr>
              <a:t> </a:t>
            </a:r>
            <a:r>
              <a:rPr lang="fr-FR" sz="2000" b="1" strike="noStrike" spc="-4" dirty="0" err="1">
                <a:solidFill>
                  <a:srgbClr val="000000"/>
                </a:solidFill>
                <a:latin typeface="Georgia"/>
              </a:rPr>
              <a:t>separation</a:t>
            </a:r>
            <a:r>
              <a:rPr lang="fr-FR" sz="2000" b="1" strike="noStrike" spc="-4" dirty="0">
                <a:solidFill>
                  <a:srgbClr val="000000"/>
                </a:solidFill>
                <a:latin typeface="Georgia"/>
              </a:rPr>
              <a:t>  agreement (16</a:t>
            </a:r>
            <a:r>
              <a:rPr lang="fr-FR" sz="2000" b="1" strike="noStrike" spc="-12" dirty="0">
                <a:solidFill>
                  <a:srgbClr val="000000"/>
                </a:solidFill>
                <a:latin typeface="Georgia"/>
              </a:rPr>
              <a:t> </a:t>
            </a:r>
            <a:r>
              <a:rPr lang="fr-FR" sz="2000" b="1" strike="noStrike" spc="-1" dirty="0">
                <a:solidFill>
                  <a:srgbClr val="000000"/>
                </a:solidFill>
                <a:latin typeface="Georgia"/>
              </a:rPr>
              <a:t>MS)</a:t>
            </a:r>
            <a:endParaRPr lang="fr-FR" sz="2000" b="0" strike="noStrike" spc="-1" dirty="0">
              <a:latin typeface="Arial"/>
            </a:endParaRPr>
          </a:p>
          <a:p>
            <a:pPr marL="12600">
              <a:lnSpc>
                <a:spcPct val="100000"/>
              </a:lnSpc>
              <a:spcBef>
                <a:spcPts val="1154"/>
              </a:spcBef>
            </a:pPr>
            <a:r>
              <a:rPr lang="fr-FR" sz="1400" b="0" i="1" strike="noStrike" spc="-1" dirty="0">
                <a:solidFill>
                  <a:srgbClr val="600405"/>
                </a:solidFill>
                <a:latin typeface="Georgia"/>
              </a:rPr>
              <a:t>* </a:t>
            </a:r>
            <a:r>
              <a:rPr lang="fr-FR" sz="1400" b="0" i="1" strike="noStrike" spc="-4" dirty="0">
                <a:solidFill>
                  <a:srgbClr val="600405"/>
                </a:solidFill>
                <a:latin typeface="Georgia"/>
              </a:rPr>
              <a:t>Tindemans report, Spinelli draft</a:t>
            </a:r>
            <a:r>
              <a:rPr lang="fr-FR" sz="1400" b="0" i="1" strike="noStrike" spc="-9" dirty="0">
                <a:solidFill>
                  <a:srgbClr val="600405"/>
                </a:solidFill>
                <a:latin typeface="Georgia"/>
              </a:rPr>
              <a:t> </a:t>
            </a:r>
            <a:r>
              <a:rPr lang="fr-FR" sz="1400" b="0" i="1" strike="noStrike" spc="-4" dirty="0" err="1">
                <a:solidFill>
                  <a:srgbClr val="600405"/>
                </a:solidFill>
                <a:latin typeface="Georgia"/>
              </a:rPr>
              <a:t>Treaty</a:t>
            </a:r>
            <a:endParaRPr lang="fr-FR" sz="1400" b="0" strike="noStrike" spc="-1" dirty="0">
              <a:latin typeface="Arial"/>
            </a:endParaRPr>
          </a:p>
        </p:txBody>
      </p:sp>
      <p:sp>
        <p:nvSpPr>
          <p:cNvPr id="2" name="Slide Number Placeholder 1">
            <a:extLst>
              <a:ext uri="{FF2B5EF4-FFF2-40B4-BE49-F238E27FC236}">
                <a16:creationId xmlns:a16="http://schemas.microsoft.com/office/drawing/2014/main" id="{184CF3FA-DD62-734C-9C8D-F159FD4519FE}"/>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15</a:t>
            </a:fld>
            <a:endParaRPr lang="fr-FR" sz="1800" b="0" strike="noStrike" spc="-1">
              <a:latin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extShape 3"/>
          <p:cNvSpPr txBox="1"/>
          <p:nvPr/>
        </p:nvSpPr>
        <p:spPr>
          <a:xfrm>
            <a:off x="858600" y="478800"/>
            <a:ext cx="3521520" cy="1157760"/>
          </a:xfrm>
          <a:prstGeom prst="rect">
            <a:avLst/>
          </a:prstGeom>
          <a:noFill/>
          <a:ln>
            <a:noFill/>
          </a:ln>
        </p:spPr>
        <p:txBody>
          <a:bodyPr lIns="0" tIns="12600" rIns="0" bIns="0"/>
          <a:lstStyle/>
          <a:p>
            <a:pPr marL="12600">
              <a:lnSpc>
                <a:spcPct val="100000"/>
              </a:lnSpc>
              <a:spcBef>
                <a:spcPts val="99"/>
              </a:spcBef>
            </a:pPr>
            <a:r>
              <a:rPr lang="en-US" sz="3200" b="1" strike="noStrike" spc="-29">
                <a:solidFill>
                  <a:srgbClr val="333333"/>
                </a:solidFill>
                <a:latin typeface="Arial"/>
              </a:rPr>
              <a:t>Variable</a:t>
            </a:r>
            <a:r>
              <a:rPr lang="en-US" sz="3200" b="1" strike="noStrike" spc="-43">
                <a:solidFill>
                  <a:srgbClr val="333333"/>
                </a:solidFill>
                <a:latin typeface="Arial"/>
              </a:rPr>
              <a:t> </a:t>
            </a:r>
            <a:r>
              <a:rPr lang="en-US" sz="3200" b="1" strike="noStrike" spc="-9">
                <a:solidFill>
                  <a:srgbClr val="333333"/>
                </a:solidFill>
                <a:latin typeface="Arial"/>
              </a:rPr>
              <a:t>geometry</a:t>
            </a:r>
            <a:endParaRPr lang="en-US" sz="3200" b="0" strike="noStrike" spc="-1">
              <a:solidFill>
                <a:srgbClr val="000000"/>
              </a:solidFill>
              <a:latin typeface="Calibri"/>
            </a:endParaRPr>
          </a:p>
        </p:txBody>
      </p:sp>
      <p:sp>
        <p:nvSpPr>
          <p:cNvPr id="208" name="CustomShape 4"/>
          <p:cNvSpPr/>
          <p:nvPr/>
        </p:nvSpPr>
        <p:spPr>
          <a:xfrm>
            <a:off x="1163520" y="175140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09" name="CustomShape 5"/>
          <p:cNvSpPr/>
          <p:nvPr/>
        </p:nvSpPr>
        <p:spPr>
          <a:xfrm>
            <a:off x="1487160" y="1673640"/>
            <a:ext cx="4444560" cy="6220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2000" b="1" strike="noStrike" spc="-4">
                <a:solidFill>
                  <a:srgbClr val="000000"/>
                </a:solidFill>
                <a:latin typeface="Georgia"/>
              </a:rPr>
              <a:t>Recognize irrevocable</a:t>
            </a:r>
            <a:r>
              <a:rPr lang="fr-FR" sz="2000" b="1" strike="noStrike" spc="4">
                <a:solidFill>
                  <a:srgbClr val="000000"/>
                </a:solidFill>
                <a:latin typeface="Georgia"/>
              </a:rPr>
              <a:t> </a:t>
            </a:r>
            <a:r>
              <a:rPr lang="fr-FR" sz="2000" b="1" strike="noStrike" spc="-4">
                <a:solidFill>
                  <a:srgbClr val="000000"/>
                </a:solidFill>
                <a:latin typeface="Georgia"/>
              </a:rPr>
              <a:t>differences</a:t>
            </a:r>
            <a:endParaRPr lang="fr-FR" sz="2000" b="0" strike="noStrike" spc="-1">
              <a:latin typeface="Arial"/>
            </a:endParaRPr>
          </a:p>
        </p:txBody>
      </p:sp>
      <p:sp>
        <p:nvSpPr>
          <p:cNvPr id="210" name="CustomShape 6"/>
          <p:cNvSpPr/>
          <p:nvPr/>
        </p:nvSpPr>
        <p:spPr>
          <a:xfrm>
            <a:off x="1163520" y="240660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11" name="CustomShape 7"/>
          <p:cNvSpPr/>
          <p:nvPr/>
        </p:nvSpPr>
        <p:spPr>
          <a:xfrm>
            <a:off x="1487160" y="2327760"/>
            <a:ext cx="9364680" cy="616320"/>
          </a:xfrm>
          <a:prstGeom prst="rect">
            <a:avLst/>
          </a:prstGeom>
          <a:noFill/>
          <a:ln>
            <a:noFill/>
          </a:ln>
        </p:spPr>
        <p:style>
          <a:lnRef idx="0">
            <a:scrgbClr r="0" g="0" b="0"/>
          </a:lnRef>
          <a:fillRef idx="0">
            <a:scrgbClr r="0" g="0" b="0"/>
          </a:fillRef>
          <a:effectRef idx="0">
            <a:scrgbClr r="0" g="0" b="0"/>
          </a:effectRef>
          <a:fontRef idx="minor"/>
        </p:style>
        <p:txBody>
          <a:bodyPr lIns="0" tIns="34200" rIns="0" bIns="0"/>
          <a:lstStyle/>
          <a:p>
            <a:pPr marL="267480" indent="-254880">
              <a:lnSpc>
                <a:spcPts val="2290"/>
              </a:lnSpc>
              <a:spcBef>
                <a:spcPts val="269"/>
              </a:spcBef>
            </a:pPr>
            <a:r>
              <a:rPr lang="fr-FR" sz="2000" b="1" strike="noStrike" spc="-4" dirty="0">
                <a:solidFill>
                  <a:srgbClr val="000000"/>
                </a:solidFill>
                <a:latin typeface="Georgia"/>
              </a:rPr>
              <a:t>Semi-permanent divisions </a:t>
            </a:r>
            <a:r>
              <a:rPr lang="fr-FR" sz="2000" b="1" strike="noStrike" spc="-1" dirty="0">
                <a:solidFill>
                  <a:srgbClr val="000000"/>
                </a:solidFill>
                <a:latin typeface="Georgia"/>
              </a:rPr>
              <a:t>: </a:t>
            </a:r>
            <a:r>
              <a:rPr lang="fr-FR" sz="2000" b="1" strike="noStrike" spc="-1" dirty="0" err="1">
                <a:solidFill>
                  <a:srgbClr val="000000"/>
                </a:solidFill>
                <a:latin typeface="Georgia"/>
              </a:rPr>
              <a:t>core</a:t>
            </a:r>
            <a:r>
              <a:rPr lang="fr-FR" sz="2000" b="1" strike="noStrike" spc="-1" dirty="0">
                <a:solidFill>
                  <a:srgbClr val="000000"/>
                </a:solidFill>
                <a:latin typeface="Georgia"/>
              </a:rPr>
              <a:t> of </a:t>
            </a:r>
            <a:r>
              <a:rPr lang="fr-FR" sz="2000" b="1" strike="noStrike" spc="4" dirty="0">
                <a:solidFill>
                  <a:srgbClr val="000000"/>
                </a:solidFill>
                <a:latin typeface="Georgia"/>
              </a:rPr>
              <a:t>MS </a:t>
            </a:r>
            <a:r>
              <a:rPr lang="fr-FR" sz="2000" b="1" strike="noStrike" spc="-9" dirty="0">
                <a:solidFill>
                  <a:srgbClr val="000000"/>
                </a:solidFill>
                <a:latin typeface="Georgia"/>
              </a:rPr>
              <a:t>and </a:t>
            </a:r>
            <a:r>
              <a:rPr lang="fr-FR" sz="2000" b="1" strike="noStrike" spc="-1" dirty="0">
                <a:solidFill>
                  <a:srgbClr val="000000"/>
                </a:solidFill>
                <a:latin typeface="Georgia"/>
              </a:rPr>
              <a:t>MS </a:t>
            </a:r>
            <a:r>
              <a:rPr lang="fr-FR" sz="2000" b="1" strike="noStrike" spc="-4" dirty="0" err="1">
                <a:solidFill>
                  <a:srgbClr val="000000"/>
                </a:solidFill>
                <a:latin typeface="Georgia"/>
              </a:rPr>
              <a:t>unwilling</a:t>
            </a:r>
            <a:r>
              <a:rPr lang="fr-FR" sz="2000" b="1" strike="noStrike" spc="-4" dirty="0">
                <a:solidFill>
                  <a:srgbClr val="000000"/>
                </a:solidFill>
                <a:latin typeface="Georgia"/>
              </a:rPr>
              <a:t> </a:t>
            </a:r>
            <a:r>
              <a:rPr lang="fr-FR" sz="2000" b="1" strike="noStrike" spc="-1" dirty="0">
                <a:solidFill>
                  <a:srgbClr val="000000"/>
                </a:solidFill>
                <a:latin typeface="Georgia"/>
              </a:rPr>
              <a:t>to </a:t>
            </a:r>
            <a:r>
              <a:rPr lang="fr-FR" sz="2000" b="1" strike="noStrike" spc="-4" dirty="0" err="1">
                <a:solidFill>
                  <a:srgbClr val="000000"/>
                </a:solidFill>
                <a:latin typeface="Georgia"/>
              </a:rPr>
              <a:t>accept</a:t>
            </a:r>
            <a:r>
              <a:rPr lang="fr-FR" sz="2000" b="1" strike="noStrike" spc="-4" dirty="0">
                <a:solidFill>
                  <a:srgbClr val="000000"/>
                </a:solidFill>
                <a:latin typeface="Georgia"/>
              </a:rPr>
              <a:t> </a:t>
            </a:r>
            <a:r>
              <a:rPr lang="fr-FR" sz="2000" b="1" strike="noStrike" spc="-1" dirty="0">
                <a:solidFill>
                  <a:srgbClr val="000000"/>
                </a:solidFill>
                <a:latin typeface="Georgia"/>
              </a:rPr>
              <a:t>the  </a:t>
            </a:r>
            <a:r>
              <a:rPr lang="fr-FR" sz="2000" b="1" strike="noStrike" spc="-4" dirty="0" err="1">
                <a:solidFill>
                  <a:srgbClr val="000000"/>
                </a:solidFill>
                <a:latin typeface="Georgia"/>
              </a:rPr>
              <a:t>rules</a:t>
            </a:r>
            <a:r>
              <a:rPr lang="fr-FR" sz="2000" b="1" strike="noStrike" spc="-4" dirty="0">
                <a:solidFill>
                  <a:srgbClr val="000000"/>
                </a:solidFill>
                <a:latin typeface="Georgia"/>
              </a:rPr>
              <a:t> in </a:t>
            </a:r>
            <a:r>
              <a:rPr lang="fr-FR" sz="2000" b="1" strike="noStrike" spc="-1" dirty="0">
                <a:solidFill>
                  <a:srgbClr val="000000"/>
                </a:solidFill>
                <a:latin typeface="Georgia"/>
              </a:rPr>
              <a:t>the </a:t>
            </a:r>
            <a:r>
              <a:rPr lang="fr-FR" sz="2000" b="1" strike="noStrike" spc="-4" dirty="0">
                <a:solidFill>
                  <a:srgbClr val="000000"/>
                </a:solidFill>
                <a:latin typeface="Georgia"/>
              </a:rPr>
              <a:t>future </a:t>
            </a:r>
            <a:r>
              <a:rPr lang="fr-FR" sz="2000" b="1" strike="noStrike" spc="-9" dirty="0">
                <a:solidFill>
                  <a:srgbClr val="000000"/>
                </a:solidFill>
                <a:latin typeface="Georgia"/>
              </a:rPr>
              <a:t>and </a:t>
            </a:r>
            <a:r>
              <a:rPr lang="fr-FR" sz="2000" b="1" strike="noStrike" spc="-1" dirty="0" err="1">
                <a:solidFill>
                  <a:srgbClr val="000000"/>
                </a:solidFill>
                <a:latin typeface="Georgia"/>
              </a:rPr>
              <a:t>become</a:t>
            </a:r>
            <a:r>
              <a:rPr lang="fr-FR" sz="2000" b="1" strike="noStrike" spc="-12" dirty="0">
                <a:solidFill>
                  <a:srgbClr val="000000"/>
                </a:solidFill>
                <a:latin typeface="Georgia"/>
              </a:rPr>
              <a:t> </a:t>
            </a:r>
            <a:r>
              <a:rPr lang="fr-FR" sz="2000" b="1" strike="noStrike" spc="-4" dirty="0">
                <a:solidFill>
                  <a:srgbClr val="000000"/>
                </a:solidFill>
                <a:latin typeface="Georgia"/>
              </a:rPr>
              <a:t>‘ins’</a:t>
            </a:r>
            <a:endParaRPr lang="fr-FR" sz="2000" b="0" strike="noStrike" spc="-1" dirty="0">
              <a:latin typeface="Arial"/>
            </a:endParaRPr>
          </a:p>
        </p:txBody>
      </p:sp>
      <p:sp>
        <p:nvSpPr>
          <p:cNvPr id="212" name="CustomShape 8"/>
          <p:cNvSpPr/>
          <p:nvPr/>
        </p:nvSpPr>
        <p:spPr>
          <a:xfrm>
            <a:off x="1163520" y="335160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13" name="CustomShape 9"/>
          <p:cNvSpPr/>
          <p:nvPr/>
        </p:nvSpPr>
        <p:spPr>
          <a:xfrm>
            <a:off x="1487160" y="3273840"/>
            <a:ext cx="5752800" cy="6220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2000" b="1" strike="noStrike" spc="-4">
                <a:solidFill>
                  <a:srgbClr val="000000"/>
                </a:solidFill>
                <a:latin typeface="Georgia"/>
              </a:rPr>
              <a:t>It can be developed </a:t>
            </a:r>
            <a:r>
              <a:rPr lang="fr-FR" sz="2000" b="1" strike="noStrike" spc="-1">
                <a:solidFill>
                  <a:srgbClr val="000000"/>
                </a:solidFill>
                <a:latin typeface="Georgia"/>
              </a:rPr>
              <a:t>outside </a:t>
            </a:r>
            <a:r>
              <a:rPr lang="fr-FR" sz="2000" b="1" strike="noStrike" spc="-4">
                <a:solidFill>
                  <a:srgbClr val="000000"/>
                </a:solidFill>
                <a:latin typeface="Georgia"/>
              </a:rPr>
              <a:t>EU’s</a:t>
            </a:r>
            <a:r>
              <a:rPr lang="fr-FR" sz="2000" b="1" strike="noStrike" spc="-43">
                <a:solidFill>
                  <a:srgbClr val="000000"/>
                </a:solidFill>
                <a:latin typeface="Georgia"/>
              </a:rPr>
              <a:t> </a:t>
            </a:r>
            <a:r>
              <a:rPr lang="fr-FR" sz="2000" b="1" strike="noStrike" spc="-1">
                <a:solidFill>
                  <a:srgbClr val="000000"/>
                </a:solidFill>
                <a:latin typeface="Georgia"/>
              </a:rPr>
              <a:t>framework</a:t>
            </a:r>
            <a:endParaRPr lang="fr-FR" sz="2000" b="0" strike="noStrike" spc="-1">
              <a:latin typeface="Arial"/>
            </a:endParaRPr>
          </a:p>
        </p:txBody>
      </p:sp>
      <p:sp>
        <p:nvSpPr>
          <p:cNvPr id="214" name="CustomShape 10"/>
          <p:cNvSpPr/>
          <p:nvPr/>
        </p:nvSpPr>
        <p:spPr>
          <a:xfrm>
            <a:off x="1163520" y="4006800"/>
            <a:ext cx="116640" cy="150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900" b="0" strike="noStrike" spc="168">
                <a:solidFill>
                  <a:srgbClr val="EE2828"/>
                </a:solidFill>
                <a:latin typeface="Arial"/>
              </a:rPr>
              <a:t>●</a:t>
            </a:r>
            <a:endParaRPr lang="fr-FR" sz="900" b="0" strike="noStrike" spc="-1">
              <a:latin typeface="Arial"/>
            </a:endParaRPr>
          </a:p>
        </p:txBody>
      </p:sp>
      <p:sp>
        <p:nvSpPr>
          <p:cNvPr id="215" name="CustomShape 11"/>
          <p:cNvSpPr/>
          <p:nvPr/>
        </p:nvSpPr>
        <p:spPr>
          <a:xfrm>
            <a:off x="1487160" y="3927960"/>
            <a:ext cx="9779400" cy="1002600"/>
          </a:xfrm>
          <a:prstGeom prst="rect">
            <a:avLst/>
          </a:prstGeom>
          <a:noFill/>
          <a:ln>
            <a:noFill/>
          </a:ln>
        </p:spPr>
        <p:style>
          <a:lnRef idx="0">
            <a:scrgbClr r="0" g="0" b="0"/>
          </a:lnRef>
          <a:fillRef idx="0">
            <a:scrgbClr r="0" g="0" b="0"/>
          </a:fillRef>
          <a:effectRef idx="0">
            <a:scrgbClr r="0" g="0" b="0"/>
          </a:effectRef>
          <a:fontRef idx="minor"/>
        </p:style>
        <p:txBody>
          <a:bodyPr lIns="0" tIns="28440" rIns="0" bIns="0"/>
          <a:lstStyle/>
          <a:p>
            <a:pPr marL="267480" indent="-254880">
              <a:lnSpc>
                <a:spcPct val="94000"/>
              </a:lnSpc>
              <a:spcBef>
                <a:spcPts val="224"/>
              </a:spcBef>
            </a:pPr>
            <a:r>
              <a:rPr lang="fr-FR" sz="2000" b="1" strike="noStrike" spc="-4" dirty="0">
                <a:solidFill>
                  <a:srgbClr val="000000"/>
                </a:solidFill>
                <a:latin typeface="Georgia"/>
              </a:rPr>
              <a:t>It can </a:t>
            </a:r>
            <a:r>
              <a:rPr lang="fr-FR" sz="2000" b="1" strike="noStrike" spc="-1" dirty="0" err="1">
                <a:solidFill>
                  <a:srgbClr val="000000"/>
                </a:solidFill>
                <a:latin typeface="Georgia"/>
              </a:rPr>
              <a:t>produce</a:t>
            </a:r>
            <a:r>
              <a:rPr lang="fr-FR" sz="2000" b="1" strike="noStrike" spc="-1" dirty="0">
                <a:solidFill>
                  <a:srgbClr val="000000"/>
                </a:solidFill>
                <a:latin typeface="Georgia"/>
              </a:rPr>
              <a:t> </a:t>
            </a:r>
            <a:r>
              <a:rPr lang="fr-FR" sz="2000" b="1" strike="noStrike" spc="-4" dirty="0" err="1">
                <a:solidFill>
                  <a:srgbClr val="000000"/>
                </a:solidFill>
                <a:latin typeface="Georgia"/>
              </a:rPr>
              <a:t>circles</a:t>
            </a:r>
            <a:r>
              <a:rPr lang="fr-FR" sz="2000" b="1" strike="noStrike" spc="-4" dirty="0">
                <a:solidFill>
                  <a:srgbClr val="000000"/>
                </a:solidFill>
                <a:latin typeface="Georgia"/>
              </a:rPr>
              <a:t> of </a:t>
            </a:r>
            <a:r>
              <a:rPr lang="fr-FR" sz="2000" b="1" strike="noStrike" spc="-4" dirty="0" err="1">
                <a:solidFill>
                  <a:srgbClr val="000000"/>
                </a:solidFill>
                <a:latin typeface="Georgia"/>
              </a:rPr>
              <a:t>integration</a:t>
            </a:r>
            <a:r>
              <a:rPr lang="fr-FR" sz="2000" b="1" strike="noStrike" spc="-4" dirty="0">
                <a:solidFill>
                  <a:srgbClr val="000000"/>
                </a:solidFill>
                <a:latin typeface="Georgia"/>
              </a:rPr>
              <a:t> </a:t>
            </a:r>
            <a:r>
              <a:rPr lang="fr-FR" sz="2000" b="1" strike="noStrike" spc="-4" dirty="0" err="1">
                <a:solidFill>
                  <a:srgbClr val="000000"/>
                </a:solidFill>
                <a:latin typeface="Georgia"/>
              </a:rPr>
              <a:t>with</a:t>
            </a:r>
            <a:r>
              <a:rPr lang="fr-FR" sz="2000" b="1" strike="noStrike" spc="-4" dirty="0">
                <a:solidFill>
                  <a:srgbClr val="000000"/>
                </a:solidFill>
                <a:latin typeface="Georgia"/>
              </a:rPr>
              <a:t> </a:t>
            </a:r>
            <a:r>
              <a:rPr lang="fr-FR" sz="2000" b="1" strike="noStrike" spc="-4" dirty="0" err="1">
                <a:solidFill>
                  <a:srgbClr val="000000"/>
                </a:solidFill>
                <a:latin typeface="Georgia"/>
              </a:rPr>
              <a:t>limited</a:t>
            </a:r>
            <a:r>
              <a:rPr lang="fr-FR" sz="2000" b="1" strike="noStrike" spc="-4" dirty="0">
                <a:solidFill>
                  <a:srgbClr val="000000"/>
                </a:solidFill>
                <a:latin typeface="Georgia"/>
              </a:rPr>
              <a:t> </a:t>
            </a:r>
            <a:r>
              <a:rPr lang="fr-FR" sz="2000" b="1" strike="noStrike" spc="-4" dirty="0" err="1">
                <a:solidFill>
                  <a:srgbClr val="000000"/>
                </a:solidFill>
                <a:latin typeface="Georgia"/>
              </a:rPr>
              <a:t>overlaps</a:t>
            </a:r>
            <a:r>
              <a:rPr lang="fr-FR" sz="2000" b="1" strike="noStrike" spc="-4" dirty="0">
                <a:solidFill>
                  <a:srgbClr val="000000"/>
                </a:solidFill>
                <a:latin typeface="Georgia"/>
              </a:rPr>
              <a:t> </a:t>
            </a:r>
            <a:r>
              <a:rPr lang="fr-FR" sz="2000" b="1" strike="noStrike" spc="-1" dirty="0">
                <a:solidFill>
                  <a:srgbClr val="000000"/>
                </a:solidFill>
                <a:latin typeface="Georgia"/>
              </a:rPr>
              <a:t>(</a:t>
            </a:r>
            <a:r>
              <a:rPr lang="fr-FR" sz="2000" b="1" strike="noStrike" spc="-1" dirty="0" err="1">
                <a:solidFill>
                  <a:srgbClr val="000000"/>
                </a:solidFill>
                <a:latin typeface="Georgia"/>
              </a:rPr>
              <a:t>different</a:t>
            </a:r>
            <a:r>
              <a:rPr lang="fr-FR" sz="2000" b="1" strike="noStrike" spc="-1" dirty="0">
                <a:solidFill>
                  <a:srgbClr val="000000"/>
                </a:solidFill>
                <a:latin typeface="Georgia"/>
              </a:rPr>
              <a:t> </a:t>
            </a:r>
            <a:r>
              <a:rPr lang="fr-FR" sz="2000" b="1" strike="noStrike" spc="-4" dirty="0" err="1">
                <a:solidFill>
                  <a:srgbClr val="000000"/>
                </a:solidFill>
                <a:latin typeface="Georgia"/>
              </a:rPr>
              <a:t>circles</a:t>
            </a:r>
            <a:r>
              <a:rPr lang="fr-FR" sz="2000" b="1" strike="noStrike" spc="-4" dirty="0">
                <a:solidFill>
                  <a:srgbClr val="000000"/>
                </a:solidFill>
                <a:latin typeface="Georgia"/>
              </a:rPr>
              <a:t>  of </a:t>
            </a:r>
            <a:r>
              <a:rPr lang="fr-FR" sz="2000" b="1" strike="noStrike" spc="-4" dirty="0" err="1">
                <a:solidFill>
                  <a:srgbClr val="000000"/>
                </a:solidFill>
                <a:latin typeface="Georgia"/>
              </a:rPr>
              <a:t>cooperation</a:t>
            </a:r>
            <a:r>
              <a:rPr lang="fr-FR" sz="2000" b="1" strike="noStrike" spc="-4" dirty="0">
                <a:solidFill>
                  <a:srgbClr val="000000"/>
                </a:solidFill>
                <a:latin typeface="Georgia"/>
              </a:rPr>
              <a:t> </a:t>
            </a:r>
            <a:r>
              <a:rPr lang="fr-FR" sz="2000" b="1" strike="noStrike" spc="-1" dirty="0">
                <a:solidFill>
                  <a:srgbClr val="000000"/>
                </a:solidFill>
                <a:latin typeface="Georgia"/>
              </a:rPr>
              <a:t>by </a:t>
            </a:r>
            <a:r>
              <a:rPr lang="fr-FR" sz="2000" b="1" strike="noStrike" spc="-4" dirty="0" err="1">
                <a:solidFill>
                  <a:srgbClr val="000000"/>
                </a:solidFill>
                <a:latin typeface="Georgia"/>
              </a:rPr>
              <a:t>policy</a:t>
            </a:r>
            <a:r>
              <a:rPr lang="fr-FR" sz="2000" b="1" strike="noStrike" spc="-4" dirty="0">
                <a:solidFill>
                  <a:srgbClr val="000000"/>
                </a:solidFill>
                <a:latin typeface="Georgia"/>
              </a:rPr>
              <a:t> area and </a:t>
            </a:r>
            <a:r>
              <a:rPr lang="fr-FR" sz="2000" b="1" strike="noStrike" spc="-1" dirty="0">
                <a:solidFill>
                  <a:srgbClr val="000000"/>
                </a:solidFill>
                <a:latin typeface="Georgia"/>
              </a:rPr>
              <a:t>by </a:t>
            </a:r>
            <a:r>
              <a:rPr lang="fr-FR" sz="2000" b="1" strike="noStrike" spc="-1" dirty="0" err="1">
                <a:solidFill>
                  <a:srgbClr val="000000"/>
                </a:solidFill>
                <a:latin typeface="Georgia"/>
              </a:rPr>
              <a:t>membership</a:t>
            </a:r>
            <a:r>
              <a:rPr lang="fr-FR" sz="2000" b="1" strike="noStrike" spc="-1" dirty="0">
                <a:solidFill>
                  <a:srgbClr val="000000"/>
                </a:solidFill>
                <a:latin typeface="Georgia"/>
              </a:rPr>
              <a:t>): </a:t>
            </a:r>
            <a:r>
              <a:rPr lang="fr-FR" sz="2000" b="1" strike="noStrike" spc="-4" dirty="0" err="1">
                <a:solidFill>
                  <a:srgbClr val="000000"/>
                </a:solidFill>
                <a:latin typeface="Georgia"/>
              </a:rPr>
              <a:t>proliferation</a:t>
            </a:r>
            <a:r>
              <a:rPr lang="fr-FR" sz="2000" b="1" strike="noStrike" spc="-4" dirty="0">
                <a:solidFill>
                  <a:srgbClr val="000000"/>
                </a:solidFill>
                <a:latin typeface="Georgia"/>
              </a:rPr>
              <a:t> of  </a:t>
            </a:r>
            <a:r>
              <a:rPr lang="fr-FR" sz="2000" b="1" strike="noStrike" spc="-4" dirty="0" err="1">
                <a:solidFill>
                  <a:srgbClr val="000000"/>
                </a:solidFill>
                <a:latin typeface="Georgia"/>
              </a:rPr>
              <a:t>regimes</a:t>
            </a:r>
            <a:r>
              <a:rPr lang="fr-FR" sz="2800" b="1" strike="noStrike" spc="-4" dirty="0">
                <a:solidFill>
                  <a:srgbClr val="000000"/>
                </a:solidFill>
                <a:latin typeface="Georgia"/>
              </a:rPr>
              <a:t>.</a:t>
            </a:r>
            <a:endParaRPr lang="fr-FR" sz="2800" b="0" strike="noStrike" spc="-1" dirty="0">
              <a:latin typeface="Arial"/>
            </a:endParaRPr>
          </a:p>
        </p:txBody>
      </p:sp>
      <p:sp>
        <p:nvSpPr>
          <p:cNvPr id="216" name="CustomShape 12"/>
          <p:cNvSpPr/>
          <p:nvPr/>
        </p:nvSpPr>
        <p:spPr>
          <a:xfrm>
            <a:off x="1487160" y="5391000"/>
            <a:ext cx="9927720" cy="90540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ts val="2344"/>
              </a:lnSpc>
              <a:spcBef>
                <a:spcPts val="99"/>
              </a:spcBef>
            </a:pPr>
            <a:r>
              <a:rPr lang="fr-FR" sz="2000" b="1" strike="noStrike" spc="-4">
                <a:solidFill>
                  <a:srgbClr val="000000"/>
                </a:solidFill>
                <a:latin typeface="Georgia"/>
              </a:rPr>
              <a:t>UK, Hungary/Orban migration and asylum policy, </a:t>
            </a:r>
            <a:r>
              <a:rPr lang="fr-FR" sz="2000" b="1" strike="noStrike" spc="-1">
                <a:solidFill>
                  <a:srgbClr val="000000"/>
                </a:solidFill>
                <a:latin typeface="Georgia"/>
              </a:rPr>
              <a:t>future (?) FTT</a:t>
            </a:r>
            <a:r>
              <a:rPr lang="fr-FR" sz="2000" b="1" strike="noStrike" spc="43">
                <a:solidFill>
                  <a:srgbClr val="000000"/>
                </a:solidFill>
                <a:latin typeface="Georgia"/>
              </a:rPr>
              <a:t> </a:t>
            </a:r>
            <a:r>
              <a:rPr lang="fr-FR" sz="2000" b="1" strike="noStrike" spc="-4">
                <a:solidFill>
                  <a:srgbClr val="000000"/>
                </a:solidFill>
                <a:latin typeface="Georgia"/>
              </a:rPr>
              <a:t>agreement</a:t>
            </a:r>
            <a:endParaRPr lang="fr-FR" sz="2000" b="0" strike="noStrike" spc="-1">
              <a:latin typeface="Arial"/>
            </a:endParaRPr>
          </a:p>
          <a:p>
            <a:pPr marL="267480">
              <a:lnSpc>
                <a:spcPts val="2344"/>
              </a:lnSpc>
            </a:pPr>
            <a:r>
              <a:rPr lang="fr-FR" sz="2000" b="1" strike="noStrike" spc="-1">
                <a:solidFill>
                  <a:srgbClr val="000000"/>
                </a:solidFill>
                <a:latin typeface="Georgia"/>
              </a:rPr>
              <a:t>~ 11</a:t>
            </a:r>
            <a:r>
              <a:rPr lang="fr-FR" sz="2000" b="1" strike="noStrike" spc="-24">
                <a:solidFill>
                  <a:srgbClr val="000000"/>
                </a:solidFill>
                <a:latin typeface="Georgia"/>
              </a:rPr>
              <a:t> </a:t>
            </a:r>
            <a:r>
              <a:rPr lang="fr-FR" sz="2000" b="1" strike="noStrike" spc="-1">
                <a:solidFill>
                  <a:srgbClr val="000000"/>
                </a:solidFill>
                <a:latin typeface="Georgia"/>
              </a:rPr>
              <a:t>MS</a:t>
            </a:r>
            <a:endParaRPr lang="fr-FR" sz="2000" b="0" strike="noStrike" spc="-1">
              <a:latin typeface="Arial"/>
            </a:endParaRPr>
          </a:p>
        </p:txBody>
      </p:sp>
      <p:sp>
        <p:nvSpPr>
          <p:cNvPr id="2" name="Slide Number Placeholder 1">
            <a:extLst>
              <a:ext uri="{FF2B5EF4-FFF2-40B4-BE49-F238E27FC236}">
                <a16:creationId xmlns:a16="http://schemas.microsoft.com/office/drawing/2014/main" id="{DEE36609-F11A-864C-A89F-26D28E26FD09}"/>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16</a:t>
            </a:fld>
            <a:endParaRPr lang="fr-FR" sz="1800" b="0" strike="noStrike" spc="-1">
              <a:latin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CustomShape 1"/>
          <p:cNvSpPr/>
          <p:nvPr/>
        </p:nvSpPr>
        <p:spPr>
          <a:xfrm>
            <a:off x="5163840" y="6217920"/>
            <a:ext cx="1873440" cy="2260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endParaRPr lang="fr-FR" sz="1400" b="0" strike="noStrike" spc="-1" dirty="0">
              <a:latin typeface="Arial"/>
            </a:endParaRPr>
          </a:p>
        </p:txBody>
      </p:sp>
      <p:sp>
        <p:nvSpPr>
          <p:cNvPr id="219" name="TextShape 3"/>
          <p:cNvSpPr txBox="1"/>
          <p:nvPr/>
        </p:nvSpPr>
        <p:spPr>
          <a:xfrm>
            <a:off x="731520" y="522000"/>
            <a:ext cx="10741320" cy="1179360"/>
          </a:xfrm>
          <a:prstGeom prst="rect">
            <a:avLst/>
          </a:prstGeom>
          <a:noFill/>
          <a:ln>
            <a:noFill/>
          </a:ln>
        </p:spPr>
        <p:txBody>
          <a:bodyPr lIns="0" tIns="34200" rIns="0" bIns="0"/>
          <a:lstStyle/>
          <a:p>
            <a:pPr marL="138960">
              <a:lnSpc>
                <a:spcPts val="2290"/>
              </a:lnSpc>
              <a:spcBef>
                <a:spcPts val="269"/>
              </a:spcBef>
            </a:pPr>
            <a:r>
              <a:rPr lang="en-US" sz="2000" b="1" i="1" strike="noStrike" spc="-4" dirty="0">
                <a:solidFill>
                  <a:schemeClr val="accent1">
                    <a:lumMod val="60000"/>
                    <a:lumOff val="40000"/>
                  </a:schemeClr>
                </a:solidFill>
                <a:latin typeface="Georgia"/>
              </a:rPr>
              <a:t>Different </a:t>
            </a:r>
            <a:r>
              <a:rPr lang="en-US" sz="2000" b="1" i="1" strike="noStrike" spc="-1" dirty="0">
                <a:solidFill>
                  <a:schemeClr val="accent1">
                    <a:lumMod val="60000"/>
                    <a:lumOff val="40000"/>
                  </a:schemeClr>
                </a:solidFill>
                <a:latin typeface="Georgia"/>
              </a:rPr>
              <a:t>types of </a:t>
            </a:r>
            <a:r>
              <a:rPr lang="en-US" sz="2000" b="1" i="1" strike="noStrike" spc="-4" dirty="0">
                <a:solidFill>
                  <a:schemeClr val="accent1">
                    <a:lumMod val="60000"/>
                    <a:lumOff val="40000"/>
                  </a:schemeClr>
                </a:solidFill>
                <a:latin typeface="Georgia"/>
              </a:rPr>
              <a:t>membership </a:t>
            </a:r>
            <a:r>
              <a:rPr lang="en-US" sz="2000" b="1" i="1" strike="noStrike" spc="-1" dirty="0">
                <a:solidFill>
                  <a:schemeClr val="accent1">
                    <a:lumMod val="60000"/>
                    <a:lumOff val="40000"/>
                  </a:schemeClr>
                </a:solidFill>
                <a:latin typeface="Georgia"/>
              </a:rPr>
              <a:t>: Full/partial (functional scope); permanent/semi-permanent  (temporal scope); fixed/flexible (territorial</a:t>
            </a:r>
            <a:r>
              <a:rPr lang="en-US" sz="2000" b="1" i="1" strike="noStrike" spc="-9" dirty="0">
                <a:solidFill>
                  <a:schemeClr val="accent1">
                    <a:lumMod val="60000"/>
                    <a:lumOff val="40000"/>
                  </a:schemeClr>
                </a:solidFill>
                <a:latin typeface="Georgia"/>
              </a:rPr>
              <a:t> </a:t>
            </a:r>
            <a:r>
              <a:rPr lang="en-US" sz="2000" b="1" i="1" strike="noStrike" spc="-1" dirty="0">
                <a:solidFill>
                  <a:schemeClr val="accent1">
                    <a:lumMod val="60000"/>
                    <a:lumOff val="40000"/>
                  </a:schemeClr>
                </a:solidFill>
                <a:latin typeface="Georgia"/>
              </a:rPr>
              <a:t>scope)</a:t>
            </a:r>
            <a:endParaRPr lang="en-US" sz="2000" b="1" strike="noStrike" spc="-1" dirty="0">
              <a:solidFill>
                <a:schemeClr val="accent1">
                  <a:lumMod val="60000"/>
                  <a:lumOff val="40000"/>
                </a:schemeClr>
              </a:solidFill>
              <a:latin typeface="Calibri"/>
            </a:endParaRPr>
          </a:p>
        </p:txBody>
      </p:sp>
      <p:sp>
        <p:nvSpPr>
          <p:cNvPr id="220" name="CustomShape 4"/>
          <p:cNvSpPr/>
          <p:nvPr/>
        </p:nvSpPr>
        <p:spPr>
          <a:xfrm>
            <a:off x="966600" y="2017080"/>
            <a:ext cx="140760" cy="185400"/>
          </a:xfrm>
          <a:prstGeom prst="rect">
            <a:avLst/>
          </a:prstGeom>
          <a:noFill/>
          <a:ln>
            <a:noFill/>
          </a:ln>
        </p:spPr>
        <p:style>
          <a:lnRef idx="0">
            <a:scrgbClr r="0" g="0" b="0"/>
          </a:lnRef>
          <a:fillRef idx="0">
            <a:scrgbClr r="0" g="0" b="0"/>
          </a:fillRef>
          <a:effectRef idx="0">
            <a:scrgbClr r="0" g="0" b="0"/>
          </a:effectRef>
          <a:fontRef idx="minor"/>
        </p:style>
        <p:txBody>
          <a:bodyPr lIns="0" tIns="17640" rIns="0" bIns="0"/>
          <a:lstStyle/>
          <a:p>
            <a:pPr marL="12600">
              <a:lnSpc>
                <a:spcPct val="100000"/>
              </a:lnSpc>
              <a:spcBef>
                <a:spcPts val="139"/>
              </a:spcBef>
            </a:pPr>
            <a:r>
              <a:rPr lang="fr-FR" sz="1100" b="0" strike="noStrike" spc="239">
                <a:solidFill>
                  <a:srgbClr val="EE2828"/>
                </a:solidFill>
                <a:latin typeface="Arial"/>
              </a:rPr>
              <a:t>●</a:t>
            </a:r>
            <a:endParaRPr lang="fr-FR" sz="1100" b="0" strike="noStrike" spc="-1">
              <a:latin typeface="Arial"/>
            </a:endParaRPr>
          </a:p>
        </p:txBody>
      </p:sp>
      <p:sp>
        <p:nvSpPr>
          <p:cNvPr id="221" name="CustomShape 5"/>
          <p:cNvSpPr/>
          <p:nvPr/>
        </p:nvSpPr>
        <p:spPr>
          <a:xfrm>
            <a:off x="1290600" y="1916640"/>
            <a:ext cx="3648240" cy="769680"/>
          </a:xfrm>
          <a:prstGeom prst="rect">
            <a:avLst/>
          </a:prstGeom>
          <a:noFill/>
          <a:ln>
            <a:noFill/>
          </a:ln>
        </p:spPr>
        <p:style>
          <a:lnRef idx="0">
            <a:scrgbClr r="0" g="0" b="0"/>
          </a:lnRef>
          <a:fillRef idx="0">
            <a:scrgbClr r="0" g="0" b="0"/>
          </a:fillRef>
          <a:effectRef idx="0">
            <a:scrgbClr r="0" g="0" b="0"/>
          </a:effectRef>
          <a:fontRef idx="minor"/>
        </p:style>
        <p:txBody>
          <a:bodyPr lIns="0" rIns="0" bIns="0"/>
          <a:lstStyle/>
          <a:p>
            <a:pPr marL="12600">
              <a:lnSpc>
                <a:spcPts val="2849"/>
              </a:lnSpc>
              <a:spcBef>
                <a:spcPts val="360"/>
              </a:spcBef>
            </a:pPr>
            <a:r>
              <a:rPr lang="fr-FR" sz="2500" b="0" strike="noStrike" spc="9">
                <a:solidFill>
                  <a:srgbClr val="333333"/>
                </a:solidFill>
                <a:latin typeface="Arial"/>
              </a:rPr>
              <a:t>Full </a:t>
            </a:r>
            <a:r>
              <a:rPr lang="fr-FR" sz="2500" b="0" strike="noStrike" spc="18">
                <a:solidFill>
                  <a:srgbClr val="333333"/>
                </a:solidFill>
                <a:latin typeface="Arial"/>
              </a:rPr>
              <a:t>+ Permanent +</a:t>
            </a:r>
            <a:r>
              <a:rPr lang="fr-FR" sz="2500" b="0" strike="noStrike" spc="-72">
                <a:solidFill>
                  <a:srgbClr val="333333"/>
                </a:solidFill>
                <a:latin typeface="Arial"/>
              </a:rPr>
              <a:t> </a:t>
            </a:r>
            <a:r>
              <a:rPr lang="fr-FR" sz="2500" b="0" strike="noStrike" spc="12">
                <a:solidFill>
                  <a:srgbClr val="333333"/>
                </a:solidFill>
                <a:latin typeface="Arial"/>
              </a:rPr>
              <a:t>Fixed  </a:t>
            </a:r>
            <a:r>
              <a:rPr lang="fr-FR" sz="2500" b="0" strike="noStrike" spc="18">
                <a:solidFill>
                  <a:srgbClr val="333333"/>
                </a:solidFill>
                <a:latin typeface="Arial"/>
              </a:rPr>
              <a:t>membership</a:t>
            </a:r>
            <a:endParaRPr lang="fr-FR" sz="2500" b="0" strike="noStrike" spc="-1">
              <a:latin typeface="Arial"/>
            </a:endParaRPr>
          </a:p>
        </p:txBody>
      </p:sp>
      <p:sp>
        <p:nvSpPr>
          <p:cNvPr id="222" name="CustomShape 6"/>
          <p:cNvSpPr/>
          <p:nvPr/>
        </p:nvSpPr>
        <p:spPr>
          <a:xfrm>
            <a:off x="6320880" y="2017080"/>
            <a:ext cx="140760" cy="185400"/>
          </a:xfrm>
          <a:prstGeom prst="rect">
            <a:avLst/>
          </a:prstGeom>
          <a:noFill/>
          <a:ln>
            <a:noFill/>
          </a:ln>
        </p:spPr>
        <p:style>
          <a:lnRef idx="0">
            <a:scrgbClr r="0" g="0" b="0"/>
          </a:lnRef>
          <a:fillRef idx="0">
            <a:scrgbClr r="0" g="0" b="0"/>
          </a:fillRef>
          <a:effectRef idx="0">
            <a:scrgbClr r="0" g="0" b="0"/>
          </a:effectRef>
          <a:fontRef idx="minor"/>
        </p:style>
        <p:txBody>
          <a:bodyPr lIns="0" tIns="17640" rIns="0" bIns="0"/>
          <a:lstStyle/>
          <a:p>
            <a:pPr marL="12600">
              <a:lnSpc>
                <a:spcPct val="100000"/>
              </a:lnSpc>
              <a:spcBef>
                <a:spcPts val="139"/>
              </a:spcBef>
            </a:pPr>
            <a:r>
              <a:rPr lang="fr-FR" sz="1100" b="0" strike="noStrike" spc="239">
                <a:solidFill>
                  <a:srgbClr val="EE2828"/>
                </a:solidFill>
                <a:latin typeface="Arial"/>
              </a:rPr>
              <a:t>●</a:t>
            </a:r>
            <a:endParaRPr lang="fr-FR" sz="1100" b="0" strike="noStrike" spc="-1">
              <a:latin typeface="Arial"/>
            </a:endParaRPr>
          </a:p>
        </p:txBody>
      </p:sp>
      <p:sp>
        <p:nvSpPr>
          <p:cNvPr id="223" name="CustomShape 7"/>
          <p:cNvSpPr/>
          <p:nvPr/>
        </p:nvSpPr>
        <p:spPr>
          <a:xfrm>
            <a:off x="6644880" y="1916640"/>
            <a:ext cx="4045320" cy="769680"/>
          </a:xfrm>
          <a:prstGeom prst="rect">
            <a:avLst/>
          </a:prstGeom>
          <a:noFill/>
          <a:ln>
            <a:noFill/>
          </a:ln>
        </p:spPr>
        <p:style>
          <a:lnRef idx="0">
            <a:scrgbClr r="0" g="0" b="0"/>
          </a:lnRef>
          <a:fillRef idx="0">
            <a:scrgbClr r="0" g="0" b="0"/>
          </a:fillRef>
          <a:effectRef idx="0">
            <a:scrgbClr r="0" g="0" b="0"/>
          </a:effectRef>
          <a:fontRef idx="minor"/>
        </p:style>
        <p:txBody>
          <a:bodyPr lIns="0" rIns="0" bIns="0"/>
          <a:lstStyle/>
          <a:p>
            <a:pPr marL="12600">
              <a:lnSpc>
                <a:spcPts val="2849"/>
              </a:lnSpc>
              <a:spcBef>
                <a:spcPts val="360"/>
              </a:spcBef>
            </a:pPr>
            <a:r>
              <a:rPr lang="fr-FR" sz="2500" b="0" strike="noStrike" spc="9">
                <a:solidFill>
                  <a:srgbClr val="333333"/>
                </a:solidFill>
                <a:latin typeface="Arial"/>
              </a:rPr>
              <a:t>Partial </a:t>
            </a:r>
            <a:r>
              <a:rPr lang="fr-FR" sz="2500" b="0" strike="noStrike" spc="18">
                <a:solidFill>
                  <a:srgbClr val="333333"/>
                </a:solidFill>
                <a:latin typeface="Arial"/>
              </a:rPr>
              <a:t>+ Permanent +</a:t>
            </a:r>
            <a:r>
              <a:rPr lang="fr-FR" sz="2500" b="0" strike="noStrike" spc="-58">
                <a:solidFill>
                  <a:srgbClr val="333333"/>
                </a:solidFill>
                <a:latin typeface="Arial"/>
              </a:rPr>
              <a:t> </a:t>
            </a:r>
            <a:r>
              <a:rPr lang="fr-FR" sz="2500" b="0" strike="noStrike" spc="12">
                <a:solidFill>
                  <a:srgbClr val="333333"/>
                </a:solidFill>
                <a:latin typeface="Arial"/>
              </a:rPr>
              <a:t>Fixed  </a:t>
            </a:r>
            <a:r>
              <a:rPr lang="fr-FR" sz="2500" b="0" strike="noStrike" spc="18">
                <a:solidFill>
                  <a:srgbClr val="333333"/>
                </a:solidFill>
                <a:latin typeface="Arial"/>
              </a:rPr>
              <a:t>membership</a:t>
            </a:r>
            <a:endParaRPr lang="fr-FR" sz="2500" b="0" strike="noStrike" spc="-1">
              <a:latin typeface="Arial"/>
            </a:endParaRPr>
          </a:p>
        </p:txBody>
      </p:sp>
      <p:sp>
        <p:nvSpPr>
          <p:cNvPr id="224" name="CustomShape 8"/>
          <p:cNvSpPr/>
          <p:nvPr/>
        </p:nvSpPr>
        <p:spPr>
          <a:xfrm>
            <a:off x="966600" y="4094640"/>
            <a:ext cx="140760" cy="185400"/>
          </a:xfrm>
          <a:prstGeom prst="rect">
            <a:avLst/>
          </a:prstGeom>
          <a:noFill/>
          <a:ln>
            <a:noFill/>
          </a:ln>
        </p:spPr>
        <p:style>
          <a:lnRef idx="0">
            <a:scrgbClr r="0" g="0" b="0"/>
          </a:lnRef>
          <a:fillRef idx="0">
            <a:scrgbClr r="0" g="0" b="0"/>
          </a:fillRef>
          <a:effectRef idx="0">
            <a:scrgbClr r="0" g="0" b="0"/>
          </a:effectRef>
          <a:fontRef idx="minor"/>
        </p:style>
        <p:txBody>
          <a:bodyPr lIns="0" tIns="17640" rIns="0" bIns="0"/>
          <a:lstStyle/>
          <a:p>
            <a:pPr marL="12600">
              <a:lnSpc>
                <a:spcPct val="100000"/>
              </a:lnSpc>
              <a:spcBef>
                <a:spcPts val="139"/>
              </a:spcBef>
            </a:pPr>
            <a:r>
              <a:rPr lang="fr-FR" sz="1100" b="0" strike="noStrike" spc="239">
                <a:solidFill>
                  <a:srgbClr val="EE2828"/>
                </a:solidFill>
                <a:latin typeface="Arial"/>
              </a:rPr>
              <a:t>●</a:t>
            </a:r>
            <a:endParaRPr lang="fr-FR" sz="1100" b="0" strike="noStrike" spc="-1">
              <a:latin typeface="Arial"/>
            </a:endParaRPr>
          </a:p>
        </p:txBody>
      </p:sp>
      <p:sp>
        <p:nvSpPr>
          <p:cNvPr id="225" name="CustomShape 9"/>
          <p:cNvSpPr/>
          <p:nvPr/>
        </p:nvSpPr>
        <p:spPr>
          <a:xfrm>
            <a:off x="1290600" y="3994200"/>
            <a:ext cx="4367160" cy="769680"/>
          </a:xfrm>
          <a:prstGeom prst="rect">
            <a:avLst/>
          </a:prstGeom>
          <a:noFill/>
          <a:ln>
            <a:noFill/>
          </a:ln>
        </p:spPr>
        <p:style>
          <a:lnRef idx="0">
            <a:scrgbClr r="0" g="0" b="0"/>
          </a:lnRef>
          <a:fillRef idx="0">
            <a:scrgbClr r="0" g="0" b="0"/>
          </a:fillRef>
          <a:effectRef idx="0">
            <a:scrgbClr r="0" g="0" b="0"/>
          </a:effectRef>
          <a:fontRef idx="minor"/>
        </p:style>
        <p:txBody>
          <a:bodyPr lIns="0" rIns="0" bIns="0"/>
          <a:lstStyle/>
          <a:p>
            <a:pPr marL="12600">
              <a:lnSpc>
                <a:spcPts val="2849"/>
              </a:lnSpc>
              <a:spcBef>
                <a:spcPts val="360"/>
              </a:spcBef>
            </a:pPr>
            <a:r>
              <a:rPr lang="fr-FR" sz="2500" b="0" strike="noStrike" spc="9">
                <a:solidFill>
                  <a:srgbClr val="333333"/>
                </a:solidFill>
                <a:latin typeface="Arial"/>
              </a:rPr>
              <a:t>Partial </a:t>
            </a:r>
            <a:r>
              <a:rPr lang="fr-FR" sz="2500" b="0" strike="noStrike" spc="18">
                <a:solidFill>
                  <a:srgbClr val="333333"/>
                </a:solidFill>
                <a:latin typeface="Arial"/>
              </a:rPr>
              <a:t>+ Permanent + </a:t>
            </a:r>
            <a:r>
              <a:rPr lang="fr-FR" sz="2500" b="0" strike="noStrike" spc="9">
                <a:solidFill>
                  <a:srgbClr val="333333"/>
                </a:solidFill>
                <a:latin typeface="Arial"/>
              </a:rPr>
              <a:t>Flexible  </a:t>
            </a:r>
            <a:r>
              <a:rPr lang="fr-FR" sz="2500" b="0" strike="noStrike" spc="18">
                <a:solidFill>
                  <a:srgbClr val="333333"/>
                </a:solidFill>
                <a:latin typeface="Arial"/>
              </a:rPr>
              <a:t>membership</a:t>
            </a:r>
            <a:endParaRPr lang="fr-FR" sz="2500" b="0" strike="noStrike" spc="-1">
              <a:latin typeface="Arial"/>
            </a:endParaRPr>
          </a:p>
        </p:txBody>
      </p:sp>
      <p:sp>
        <p:nvSpPr>
          <p:cNvPr id="226" name="CustomShape 10"/>
          <p:cNvSpPr/>
          <p:nvPr/>
        </p:nvSpPr>
        <p:spPr>
          <a:xfrm>
            <a:off x="6320880" y="4094640"/>
            <a:ext cx="140760" cy="185400"/>
          </a:xfrm>
          <a:prstGeom prst="rect">
            <a:avLst/>
          </a:prstGeom>
          <a:noFill/>
          <a:ln>
            <a:noFill/>
          </a:ln>
        </p:spPr>
        <p:style>
          <a:lnRef idx="0">
            <a:scrgbClr r="0" g="0" b="0"/>
          </a:lnRef>
          <a:fillRef idx="0">
            <a:scrgbClr r="0" g="0" b="0"/>
          </a:fillRef>
          <a:effectRef idx="0">
            <a:scrgbClr r="0" g="0" b="0"/>
          </a:effectRef>
          <a:fontRef idx="minor"/>
        </p:style>
        <p:txBody>
          <a:bodyPr lIns="0" tIns="17640" rIns="0" bIns="0"/>
          <a:lstStyle/>
          <a:p>
            <a:pPr marL="12600">
              <a:lnSpc>
                <a:spcPct val="100000"/>
              </a:lnSpc>
              <a:spcBef>
                <a:spcPts val="139"/>
              </a:spcBef>
            </a:pPr>
            <a:r>
              <a:rPr lang="fr-FR" sz="1100" b="0" strike="noStrike" spc="239">
                <a:solidFill>
                  <a:srgbClr val="EE2828"/>
                </a:solidFill>
                <a:latin typeface="Arial"/>
              </a:rPr>
              <a:t>●</a:t>
            </a:r>
            <a:endParaRPr lang="fr-FR" sz="1100" b="0" strike="noStrike" spc="-1">
              <a:latin typeface="Arial"/>
            </a:endParaRPr>
          </a:p>
        </p:txBody>
      </p:sp>
      <p:sp>
        <p:nvSpPr>
          <p:cNvPr id="227" name="CustomShape 11"/>
          <p:cNvSpPr/>
          <p:nvPr/>
        </p:nvSpPr>
        <p:spPr>
          <a:xfrm>
            <a:off x="6644880" y="3994200"/>
            <a:ext cx="3974040" cy="769680"/>
          </a:xfrm>
          <a:prstGeom prst="rect">
            <a:avLst/>
          </a:prstGeom>
          <a:noFill/>
          <a:ln>
            <a:noFill/>
          </a:ln>
        </p:spPr>
        <p:style>
          <a:lnRef idx="0">
            <a:scrgbClr r="0" g="0" b="0"/>
          </a:lnRef>
          <a:fillRef idx="0">
            <a:scrgbClr r="0" g="0" b="0"/>
          </a:fillRef>
          <a:effectRef idx="0">
            <a:scrgbClr r="0" g="0" b="0"/>
          </a:effectRef>
          <a:fontRef idx="minor"/>
        </p:style>
        <p:txBody>
          <a:bodyPr lIns="0" rIns="0" bIns="0"/>
          <a:lstStyle/>
          <a:p>
            <a:pPr marL="12600">
              <a:lnSpc>
                <a:spcPts val="2849"/>
              </a:lnSpc>
              <a:spcBef>
                <a:spcPts val="360"/>
              </a:spcBef>
            </a:pPr>
            <a:r>
              <a:rPr lang="fr-FR" sz="2500" b="0" strike="noStrike" spc="9">
                <a:solidFill>
                  <a:srgbClr val="333333"/>
                </a:solidFill>
                <a:latin typeface="Arial"/>
              </a:rPr>
              <a:t>Partial </a:t>
            </a:r>
            <a:r>
              <a:rPr lang="fr-FR" sz="2500" b="0" strike="noStrike" spc="18">
                <a:solidFill>
                  <a:srgbClr val="333333"/>
                </a:solidFill>
                <a:latin typeface="Arial"/>
              </a:rPr>
              <a:t>+ </a:t>
            </a:r>
            <a:r>
              <a:rPr lang="fr-FR" sz="2500" b="0" strike="noStrike" spc="12">
                <a:solidFill>
                  <a:srgbClr val="333333"/>
                </a:solidFill>
                <a:latin typeface="Arial"/>
              </a:rPr>
              <a:t>Semi-permanent </a:t>
            </a:r>
            <a:r>
              <a:rPr lang="fr-FR" sz="2500" b="0" strike="noStrike" spc="18">
                <a:solidFill>
                  <a:srgbClr val="333333"/>
                </a:solidFill>
                <a:latin typeface="Arial"/>
              </a:rPr>
              <a:t>+  </a:t>
            </a:r>
            <a:r>
              <a:rPr lang="fr-FR" sz="2500" b="0" strike="noStrike" spc="9">
                <a:solidFill>
                  <a:srgbClr val="333333"/>
                </a:solidFill>
                <a:latin typeface="Arial"/>
              </a:rPr>
              <a:t>Flexible</a:t>
            </a:r>
            <a:r>
              <a:rPr lang="fr-FR" sz="2500" b="0" strike="noStrike" spc="4">
                <a:solidFill>
                  <a:srgbClr val="333333"/>
                </a:solidFill>
                <a:latin typeface="Arial"/>
              </a:rPr>
              <a:t> </a:t>
            </a:r>
            <a:r>
              <a:rPr lang="fr-FR" sz="2500" b="0" strike="noStrike" spc="18">
                <a:solidFill>
                  <a:srgbClr val="333333"/>
                </a:solidFill>
                <a:latin typeface="Arial"/>
              </a:rPr>
              <a:t>membership</a:t>
            </a:r>
            <a:endParaRPr lang="fr-FR" sz="2500" b="0" strike="noStrike" spc="-1">
              <a:latin typeface="Arial"/>
            </a:endParaRPr>
          </a:p>
        </p:txBody>
      </p:sp>
      <p:sp>
        <p:nvSpPr>
          <p:cNvPr id="2" name="Slide Number Placeholder 1">
            <a:extLst>
              <a:ext uri="{FF2B5EF4-FFF2-40B4-BE49-F238E27FC236}">
                <a16:creationId xmlns:a16="http://schemas.microsoft.com/office/drawing/2014/main" id="{EF87DA92-70EA-FC4F-A1D0-A8FBE6ACA9F9}"/>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17</a:t>
            </a:fld>
            <a:endParaRPr lang="fr-FR" sz="1800" b="0" strike="noStrike" spc="-1">
              <a:latin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Shape 1"/>
          <p:cNvSpPr txBox="1"/>
          <p:nvPr/>
        </p:nvSpPr>
        <p:spPr>
          <a:xfrm>
            <a:off x="2501640" y="216000"/>
            <a:ext cx="5922360" cy="1157760"/>
          </a:xfrm>
          <a:prstGeom prst="rect">
            <a:avLst/>
          </a:prstGeom>
          <a:noFill/>
          <a:ln>
            <a:noFill/>
          </a:ln>
        </p:spPr>
        <p:txBody>
          <a:bodyPr lIns="0" tIns="12600" rIns="0" bIns="0"/>
          <a:lstStyle/>
          <a:p>
            <a:pPr marL="12600">
              <a:lnSpc>
                <a:spcPct val="100000"/>
              </a:lnSpc>
              <a:spcBef>
                <a:spcPts val="99"/>
              </a:spcBef>
            </a:pPr>
            <a:r>
              <a:rPr lang="en-US" sz="3200" b="1" strike="noStrike" spc="-4">
                <a:solidFill>
                  <a:srgbClr val="424241"/>
                </a:solidFill>
                <a:latin typeface="Trebuchet MS"/>
              </a:rPr>
              <a:t>Τυπολογία ενοποίησης στην</a:t>
            </a:r>
            <a:r>
              <a:rPr lang="en-US" sz="3200" b="1" strike="noStrike" spc="-49">
                <a:solidFill>
                  <a:srgbClr val="424241"/>
                </a:solidFill>
                <a:latin typeface="Trebuchet MS"/>
              </a:rPr>
              <a:t> </a:t>
            </a:r>
            <a:r>
              <a:rPr lang="en-US" sz="3200" b="1" strike="noStrike" spc="-1">
                <a:solidFill>
                  <a:srgbClr val="424241"/>
                </a:solidFill>
                <a:latin typeface="Trebuchet MS"/>
              </a:rPr>
              <a:t>ΕΕ</a:t>
            </a:r>
            <a:endParaRPr lang="en-US" sz="3200" b="0" strike="noStrike" spc="-1">
              <a:solidFill>
                <a:srgbClr val="000000"/>
              </a:solidFill>
              <a:latin typeface="Calibri"/>
            </a:endParaRPr>
          </a:p>
        </p:txBody>
      </p:sp>
      <p:sp>
        <p:nvSpPr>
          <p:cNvPr id="229" name="CustomShape 2"/>
          <p:cNvSpPr/>
          <p:nvPr/>
        </p:nvSpPr>
        <p:spPr>
          <a:xfrm>
            <a:off x="754560" y="1398600"/>
            <a:ext cx="10600200" cy="1805760"/>
          </a:xfrm>
          <a:prstGeom prst="rect">
            <a:avLst/>
          </a:prstGeom>
          <a:noFill/>
          <a:ln>
            <a:noFill/>
          </a:ln>
        </p:spPr>
        <p:style>
          <a:lnRef idx="0">
            <a:scrgbClr r="0" g="0" b="0"/>
          </a:lnRef>
          <a:fillRef idx="0">
            <a:scrgbClr r="0" g="0" b="0"/>
          </a:fillRef>
          <a:effectRef idx="0">
            <a:scrgbClr r="0" g="0" b="0"/>
          </a:effectRef>
          <a:fontRef idx="minor"/>
        </p:style>
        <p:txBody>
          <a:bodyPr lIns="0" tIns="28440" rIns="0" bIns="0"/>
          <a:lstStyle/>
          <a:p>
            <a:pPr marL="167040" indent="-154440">
              <a:lnSpc>
                <a:spcPct val="95000"/>
              </a:lnSpc>
              <a:spcBef>
                <a:spcPts val="224"/>
              </a:spcBef>
              <a:buClr>
                <a:srgbClr val="07A0D8"/>
              </a:buClr>
              <a:buFont typeface="Symbol" charset="2"/>
              <a:buChar char=""/>
            </a:pPr>
            <a:r>
              <a:rPr lang="fr-FR" sz="2050" b="0" u="heavy" strike="noStrike" spc="-1">
                <a:solidFill>
                  <a:srgbClr val="000000"/>
                </a:solidFill>
                <a:uFill>
                  <a:solidFill>
                    <a:srgbClr val="000000"/>
                  </a:solidFill>
                </a:uFill>
                <a:latin typeface="Georgia"/>
              </a:rPr>
              <a:t>Τυπολογία </a:t>
            </a:r>
            <a:r>
              <a:rPr lang="fr-FR" sz="2050" b="0" u="heavy" strike="noStrike" spc="4">
                <a:solidFill>
                  <a:srgbClr val="000000"/>
                </a:solidFill>
                <a:uFill>
                  <a:solidFill>
                    <a:srgbClr val="000000"/>
                  </a:solidFill>
                </a:uFill>
                <a:latin typeface="Georgia"/>
              </a:rPr>
              <a:t>1/ Παλιές</a:t>
            </a:r>
            <a:r>
              <a:rPr lang="fr-FR" sz="2050" b="0" strike="noStrike" spc="4">
                <a:solidFill>
                  <a:srgbClr val="000000"/>
                </a:solidFill>
                <a:latin typeface="Georgia"/>
              </a:rPr>
              <a:t> </a:t>
            </a:r>
            <a:r>
              <a:rPr lang="fr-FR" sz="2050" b="0" strike="noStrike" spc="-1">
                <a:solidFill>
                  <a:srgbClr val="000000"/>
                </a:solidFill>
                <a:latin typeface="Georgia"/>
              </a:rPr>
              <a:t>πολιτικές, </a:t>
            </a:r>
            <a:r>
              <a:rPr lang="fr-FR" sz="2050" b="0" strike="noStrike" spc="4">
                <a:solidFill>
                  <a:srgbClr val="000000"/>
                </a:solidFill>
                <a:latin typeface="Georgia"/>
              </a:rPr>
              <a:t>ομοφωνία ΚΜ </a:t>
            </a:r>
            <a:r>
              <a:rPr lang="fr-FR" sz="2050" b="0" strike="noStrike" spc="-1">
                <a:solidFill>
                  <a:srgbClr val="000000"/>
                </a:solidFill>
                <a:latin typeface="Georgia"/>
              </a:rPr>
              <a:t>για </a:t>
            </a:r>
            <a:r>
              <a:rPr lang="fr-FR" sz="2050" b="1" strike="noStrike" spc="-1">
                <a:solidFill>
                  <a:srgbClr val="000000"/>
                </a:solidFill>
                <a:latin typeface="Georgia"/>
              </a:rPr>
              <a:t>ομοιογενή ενοποίηση</a:t>
            </a:r>
            <a:r>
              <a:rPr lang="fr-FR" sz="2050" b="0" strike="noStrike" spc="-1">
                <a:solidFill>
                  <a:srgbClr val="000000"/>
                </a:solidFill>
                <a:latin typeface="Georgia"/>
              </a:rPr>
              <a:t>, </a:t>
            </a:r>
            <a:r>
              <a:rPr lang="fr-FR" sz="2050" b="1" strike="noStrike" spc="-1">
                <a:solidFill>
                  <a:srgbClr val="000000"/>
                </a:solidFill>
                <a:latin typeface="Georgia"/>
              </a:rPr>
              <a:t>permissive  consensus (επιτρεπτική συναίνεση </a:t>
            </a:r>
            <a:r>
              <a:rPr lang="fr-FR" sz="2050" b="1" strike="noStrike" spc="4">
                <a:solidFill>
                  <a:srgbClr val="000000"/>
                </a:solidFill>
                <a:latin typeface="Georgia"/>
              </a:rPr>
              <a:t>εκ </a:t>
            </a:r>
            <a:r>
              <a:rPr lang="fr-FR" sz="2050" b="1" strike="noStrike" spc="-1">
                <a:solidFill>
                  <a:srgbClr val="000000"/>
                </a:solidFill>
                <a:latin typeface="Georgia"/>
              </a:rPr>
              <a:t>μέρους </a:t>
            </a:r>
            <a:r>
              <a:rPr lang="fr-FR" sz="2050" b="1" strike="noStrike" spc="4">
                <a:solidFill>
                  <a:srgbClr val="000000"/>
                </a:solidFill>
                <a:latin typeface="Georgia"/>
              </a:rPr>
              <a:t>των ευρωπαϊκών </a:t>
            </a:r>
            <a:r>
              <a:rPr lang="fr-FR" sz="2050" b="1" strike="noStrike" spc="12">
                <a:solidFill>
                  <a:srgbClr val="000000"/>
                </a:solidFill>
                <a:latin typeface="Georgia"/>
              </a:rPr>
              <a:t>λαών)</a:t>
            </a:r>
            <a:r>
              <a:rPr lang="fr-FR" sz="2050" b="0" strike="noStrike" spc="12">
                <a:solidFill>
                  <a:srgbClr val="000000"/>
                </a:solidFill>
                <a:latin typeface="Georgia"/>
              </a:rPr>
              <a:t>.  </a:t>
            </a:r>
            <a:r>
              <a:rPr lang="fr-FR" sz="2050" b="0" strike="noStrike" spc="4">
                <a:solidFill>
                  <a:srgbClr val="000000"/>
                </a:solidFill>
                <a:latin typeface="Georgia"/>
              </a:rPr>
              <a:t>Δυνατότητα </a:t>
            </a:r>
            <a:r>
              <a:rPr lang="fr-FR" sz="2050" b="0" strike="noStrike" spc="-1">
                <a:solidFill>
                  <a:srgbClr val="000000"/>
                </a:solidFill>
                <a:latin typeface="Georgia"/>
              </a:rPr>
              <a:t>λειτουργικής </a:t>
            </a:r>
            <a:r>
              <a:rPr lang="fr-FR" sz="2050" b="0" strike="noStrike" spc="4">
                <a:solidFill>
                  <a:srgbClr val="000000"/>
                </a:solidFill>
                <a:latin typeface="Georgia"/>
              </a:rPr>
              <a:t>διαφοροποίησης με </a:t>
            </a:r>
            <a:r>
              <a:rPr lang="fr-FR" sz="2050" b="0" strike="noStrike" spc="-1">
                <a:solidFill>
                  <a:srgbClr val="000000"/>
                </a:solidFill>
                <a:latin typeface="Georgia"/>
              </a:rPr>
              <a:t>προσωρινό και χρονικά </a:t>
            </a:r>
            <a:r>
              <a:rPr lang="fr-FR" sz="2050" b="0" strike="noStrike" spc="4">
                <a:solidFill>
                  <a:srgbClr val="000000"/>
                </a:solidFill>
                <a:latin typeface="Georgia"/>
              </a:rPr>
              <a:t>οριοθετημένο  </a:t>
            </a:r>
            <a:r>
              <a:rPr lang="fr-FR" sz="2050" b="0" strike="noStrike" spc="-1">
                <a:solidFill>
                  <a:srgbClr val="000000"/>
                </a:solidFill>
                <a:latin typeface="Georgia"/>
              </a:rPr>
              <a:t>χαρακτήρα, </a:t>
            </a:r>
            <a:r>
              <a:rPr lang="fr-FR" sz="2050" b="0" strike="noStrike" spc="4">
                <a:solidFill>
                  <a:srgbClr val="000000"/>
                </a:solidFill>
                <a:latin typeface="Georgia"/>
              </a:rPr>
              <a:t>με </a:t>
            </a:r>
            <a:r>
              <a:rPr lang="fr-FR" sz="2050" b="0" strike="noStrike" spc="-1">
                <a:solidFill>
                  <a:srgbClr val="000000"/>
                </a:solidFill>
                <a:latin typeface="Georgia"/>
              </a:rPr>
              <a:t>κοινό </a:t>
            </a:r>
            <a:r>
              <a:rPr lang="fr-FR" sz="2050" b="0" strike="noStrike" spc="4">
                <a:solidFill>
                  <a:srgbClr val="000000"/>
                </a:solidFill>
                <a:latin typeface="Georgia"/>
              </a:rPr>
              <a:t>στόχο υπερεθνικής </a:t>
            </a:r>
            <a:r>
              <a:rPr lang="fr-FR" sz="2050" b="0" strike="noStrike" spc="-1">
                <a:solidFill>
                  <a:srgbClr val="000000"/>
                </a:solidFill>
                <a:latin typeface="Georgia"/>
              </a:rPr>
              <a:t>ολοκλήρωσης, </a:t>
            </a:r>
            <a:r>
              <a:rPr lang="fr-FR" sz="2050" b="0" strike="noStrike" spc="4">
                <a:solidFill>
                  <a:srgbClr val="000000"/>
                </a:solidFill>
                <a:latin typeface="Georgia"/>
              </a:rPr>
              <a:t>επιτρέποντας τη συνεχή </a:t>
            </a:r>
            <a:r>
              <a:rPr lang="fr-FR" sz="2050" b="0" strike="noStrike" spc="-1">
                <a:solidFill>
                  <a:srgbClr val="000000"/>
                </a:solidFill>
                <a:latin typeface="Georgia"/>
              </a:rPr>
              <a:t>ανάπτυξη  </a:t>
            </a:r>
            <a:r>
              <a:rPr lang="fr-FR" sz="2050" b="0" strike="noStrike" spc="4">
                <a:solidFill>
                  <a:srgbClr val="000000"/>
                </a:solidFill>
                <a:latin typeface="Georgia"/>
              </a:rPr>
              <a:t>του </a:t>
            </a:r>
            <a:r>
              <a:rPr lang="fr-FR" sz="2050" b="1" strike="noStrike" spc="4">
                <a:solidFill>
                  <a:srgbClr val="000000"/>
                </a:solidFill>
                <a:latin typeface="Georgia"/>
              </a:rPr>
              <a:t>κεκτημένου </a:t>
            </a:r>
            <a:r>
              <a:rPr lang="fr-FR" sz="2050" b="0" strike="noStrike" spc="4">
                <a:solidFill>
                  <a:srgbClr val="000000"/>
                </a:solidFill>
                <a:latin typeface="Georgia"/>
              </a:rPr>
              <a:t>της Ένωσης σύμφωνα με </a:t>
            </a:r>
            <a:r>
              <a:rPr lang="fr-FR" sz="2050" b="0" strike="noStrike" spc="-1">
                <a:solidFill>
                  <a:srgbClr val="000000"/>
                </a:solidFill>
                <a:latin typeface="Georgia"/>
              </a:rPr>
              <a:t>τις </a:t>
            </a:r>
            <a:r>
              <a:rPr lang="fr-FR" sz="2050" b="0" strike="noStrike" spc="4">
                <a:solidFill>
                  <a:srgbClr val="000000"/>
                </a:solidFill>
                <a:latin typeface="Georgia"/>
              </a:rPr>
              <a:t>απαιτήσεις των </a:t>
            </a:r>
            <a:r>
              <a:rPr lang="fr-FR" sz="2050" b="0" strike="noStrike" spc="-1">
                <a:solidFill>
                  <a:srgbClr val="000000"/>
                </a:solidFill>
                <a:latin typeface="Georgia"/>
              </a:rPr>
              <a:t>Συνθηκών </a:t>
            </a:r>
            <a:r>
              <a:rPr lang="fr-FR" sz="2050" b="0" strike="noStrike" spc="4">
                <a:solidFill>
                  <a:srgbClr val="000000"/>
                </a:solidFill>
                <a:latin typeface="Georgia"/>
              </a:rPr>
              <a:t>της</a:t>
            </a:r>
            <a:r>
              <a:rPr lang="fr-FR" sz="2050" b="0" strike="noStrike" spc="-123">
                <a:solidFill>
                  <a:srgbClr val="000000"/>
                </a:solidFill>
                <a:latin typeface="Georgia"/>
              </a:rPr>
              <a:t> </a:t>
            </a:r>
            <a:r>
              <a:rPr lang="fr-FR" sz="2050" b="0" strike="noStrike" spc="-1">
                <a:solidFill>
                  <a:srgbClr val="000000"/>
                </a:solidFill>
                <a:latin typeface="Georgia"/>
              </a:rPr>
              <a:t>ΕΕ.</a:t>
            </a:r>
            <a:endParaRPr lang="fr-FR" sz="2050" b="0" strike="noStrike" spc="-1">
              <a:latin typeface="Arial"/>
            </a:endParaRPr>
          </a:p>
        </p:txBody>
      </p:sp>
      <p:sp>
        <p:nvSpPr>
          <p:cNvPr id="230" name="CustomShape 3"/>
          <p:cNvSpPr/>
          <p:nvPr/>
        </p:nvSpPr>
        <p:spPr>
          <a:xfrm>
            <a:off x="1964880" y="3201840"/>
            <a:ext cx="234720" cy="327600"/>
          </a:xfrm>
          <a:prstGeom prst="rect">
            <a:avLst/>
          </a:prstGeom>
          <a:noFill/>
          <a:ln>
            <a:noFill/>
          </a:ln>
        </p:spPr>
        <p:style>
          <a:lnRef idx="0">
            <a:scrgbClr r="0" g="0" b="0"/>
          </a:lnRef>
          <a:fillRef idx="0">
            <a:scrgbClr r="0" g="0" b="0"/>
          </a:fillRef>
          <a:effectRef idx="0">
            <a:scrgbClr r="0" g="0" b="0"/>
          </a:effectRef>
          <a:fontRef idx="minor"/>
        </p:style>
        <p:txBody>
          <a:bodyPr lIns="0" tIns="15120" rIns="0" bIns="0"/>
          <a:lstStyle/>
          <a:p>
            <a:pPr marL="12600">
              <a:lnSpc>
                <a:spcPct val="100000"/>
              </a:lnSpc>
              <a:spcBef>
                <a:spcPts val="119"/>
              </a:spcBef>
            </a:pPr>
            <a:r>
              <a:rPr lang="fr-FR" sz="2050" b="0" strike="noStrike" spc="143">
                <a:solidFill>
                  <a:srgbClr val="07A0D8"/>
                </a:solidFill>
                <a:latin typeface="Arial"/>
              </a:rPr>
              <a:t></a:t>
            </a:r>
            <a:endParaRPr lang="fr-FR" sz="2050" b="0" strike="noStrike" spc="-1">
              <a:latin typeface="Arial"/>
            </a:endParaRPr>
          </a:p>
        </p:txBody>
      </p:sp>
      <p:sp>
        <p:nvSpPr>
          <p:cNvPr id="231" name="CustomShape 4"/>
          <p:cNvSpPr/>
          <p:nvPr/>
        </p:nvSpPr>
        <p:spPr>
          <a:xfrm>
            <a:off x="3100320" y="3231000"/>
            <a:ext cx="6206760" cy="639000"/>
          </a:xfrm>
          <a:prstGeom prst="rect">
            <a:avLst/>
          </a:prstGeom>
          <a:noFill/>
          <a:ln>
            <a:noFill/>
          </a:ln>
        </p:spPr>
        <p:style>
          <a:lnRef idx="0">
            <a:scrgbClr r="0" g="0" b="0"/>
          </a:lnRef>
          <a:fillRef idx="0">
            <a:scrgbClr r="0" g="0" b="0"/>
          </a:fillRef>
          <a:effectRef idx="0">
            <a:scrgbClr r="0" g="0" b="0"/>
          </a:effectRef>
          <a:fontRef idx="minor"/>
        </p:style>
        <p:txBody>
          <a:bodyPr lIns="0" tIns="15120" rIns="0" bIns="0"/>
          <a:lstStyle/>
          <a:p>
            <a:pPr marL="12600">
              <a:lnSpc>
                <a:spcPct val="100000"/>
              </a:lnSpc>
              <a:spcBef>
                <a:spcPts val="119"/>
              </a:spcBef>
            </a:pPr>
            <a:r>
              <a:rPr lang="fr-FR" sz="2050" b="0" i="1" strike="noStrike" spc="4">
                <a:solidFill>
                  <a:srgbClr val="000000"/>
                </a:solidFill>
                <a:latin typeface="Georgia"/>
              </a:rPr>
              <a:t>reform fatigue, </a:t>
            </a:r>
            <a:r>
              <a:rPr lang="fr-FR" sz="2050" b="0" i="1" strike="noStrike" spc="-1">
                <a:solidFill>
                  <a:srgbClr val="000000"/>
                </a:solidFill>
                <a:latin typeface="Georgia"/>
              </a:rPr>
              <a:t>‘επικίνδυνα΄ εθνικά</a:t>
            </a:r>
            <a:r>
              <a:rPr lang="fr-FR" sz="2050" b="0" i="1" strike="noStrike" spc="-49">
                <a:solidFill>
                  <a:srgbClr val="000000"/>
                </a:solidFill>
                <a:latin typeface="Georgia"/>
              </a:rPr>
              <a:t> </a:t>
            </a:r>
            <a:r>
              <a:rPr lang="fr-FR" sz="2050" b="0" i="1" strike="noStrike" spc="-1">
                <a:solidFill>
                  <a:srgbClr val="000000"/>
                </a:solidFill>
                <a:latin typeface="Georgia"/>
              </a:rPr>
              <a:t>δημοψηφίσματα</a:t>
            </a:r>
            <a:endParaRPr lang="fr-FR" sz="2050" b="0" strike="noStrike" spc="-1">
              <a:latin typeface="Arial"/>
            </a:endParaRPr>
          </a:p>
        </p:txBody>
      </p:sp>
      <p:sp>
        <p:nvSpPr>
          <p:cNvPr id="232" name="CustomShape 5"/>
          <p:cNvSpPr/>
          <p:nvPr/>
        </p:nvSpPr>
        <p:spPr>
          <a:xfrm>
            <a:off x="753120" y="3868560"/>
            <a:ext cx="10489320" cy="3013200"/>
          </a:xfrm>
          <a:prstGeom prst="rect">
            <a:avLst/>
          </a:prstGeom>
          <a:noFill/>
          <a:ln>
            <a:noFill/>
          </a:ln>
        </p:spPr>
        <p:style>
          <a:lnRef idx="0">
            <a:scrgbClr r="0" g="0" b="0"/>
          </a:lnRef>
          <a:fillRef idx="0">
            <a:scrgbClr r="0" g="0" b="0"/>
          </a:fillRef>
          <a:effectRef idx="0">
            <a:scrgbClr r="0" g="0" b="0"/>
          </a:effectRef>
          <a:fontRef idx="minor"/>
        </p:style>
        <p:txBody>
          <a:bodyPr lIns="0" tIns="28440" rIns="0" bIns="0"/>
          <a:lstStyle/>
          <a:p>
            <a:pPr marL="168840" indent="-154440">
              <a:lnSpc>
                <a:spcPct val="95000"/>
              </a:lnSpc>
              <a:spcBef>
                <a:spcPts val="224"/>
              </a:spcBef>
              <a:buClr>
                <a:srgbClr val="07A0D8"/>
              </a:buClr>
              <a:buFont typeface="Symbol" charset="2"/>
              <a:buChar char=""/>
            </a:pPr>
            <a:r>
              <a:rPr lang="fr-FR" sz="2050" b="0" u="heavy" strike="noStrike" spc="-1">
                <a:solidFill>
                  <a:srgbClr val="000000"/>
                </a:solidFill>
                <a:uFill>
                  <a:solidFill>
                    <a:srgbClr val="000000"/>
                  </a:solidFill>
                </a:uFill>
                <a:latin typeface="Georgia"/>
              </a:rPr>
              <a:t>Τυπολογία 2/ </a:t>
            </a:r>
            <a:r>
              <a:rPr lang="fr-FR" sz="2050" b="0" u="heavy" strike="noStrike" spc="4">
                <a:solidFill>
                  <a:srgbClr val="000000"/>
                </a:solidFill>
                <a:uFill>
                  <a:solidFill>
                    <a:srgbClr val="000000"/>
                  </a:solidFill>
                </a:uFill>
                <a:latin typeface="Georgia"/>
              </a:rPr>
              <a:t>Νέες</a:t>
            </a:r>
            <a:r>
              <a:rPr lang="fr-FR" sz="2050" b="0" strike="noStrike" spc="4">
                <a:solidFill>
                  <a:srgbClr val="000000"/>
                </a:solidFill>
                <a:latin typeface="Georgia"/>
              </a:rPr>
              <a:t> </a:t>
            </a:r>
            <a:r>
              <a:rPr lang="fr-FR" sz="2050" b="0" strike="noStrike" spc="-1">
                <a:solidFill>
                  <a:srgbClr val="000000"/>
                </a:solidFill>
                <a:latin typeface="Georgia"/>
              </a:rPr>
              <a:t>πολιτικές, </a:t>
            </a:r>
            <a:r>
              <a:rPr lang="fr-FR" sz="2050" b="1" strike="noStrike" spc="-1">
                <a:solidFill>
                  <a:srgbClr val="000000"/>
                </a:solidFill>
                <a:latin typeface="Georgia"/>
              </a:rPr>
              <a:t>διαφορετικές ομάδες διαφορετικών </a:t>
            </a:r>
            <a:r>
              <a:rPr lang="fr-FR" sz="2050" b="1" strike="noStrike" spc="4">
                <a:solidFill>
                  <a:srgbClr val="000000"/>
                </a:solidFill>
                <a:latin typeface="Georgia"/>
              </a:rPr>
              <a:t>χωρών σε  </a:t>
            </a:r>
            <a:r>
              <a:rPr lang="fr-FR" sz="2050" b="1" strike="noStrike" spc="-1">
                <a:solidFill>
                  <a:srgbClr val="000000"/>
                </a:solidFill>
                <a:latin typeface="Georgia"/>
              </a:rPr>
              <a:t>διαφορετικούς τομείς πολιτικής </a:t>
            </a:r>
            <a:r>
              <a:rPr lang="fr-FR" sz="2050" b="0" strike="noStrike" spc="-1">
                <a:solidFill>
                  <a:srgbClr val="000000"/>
                </a:solidFill>
                <a:latin typeface="Georgia"/>
              </a:rPr>
              <a:t>(variable geometry </a:t>
            </a:r>
            <a:r>
              <a:rPr lang="fr-FR" sz="2050" b="0" strike="noStrike" spc="4">
                <a:solidFill>
                  <a:srgbClr val="000000"/>
                </a:solidFill>
                <a:latin typeface="Georgia"/>
              </a:rPr>
              <a:t>and </a:t>
            </a:r>
            <a:r>
              <a:rPr lang="fr-FR" sz="2050" b="0" strike="noStrike" spc="-1">
                <a:solidFill>
                  <a:srgbClr val="000000"/>
                </a:solidFill>
                <a:latin typeface="Georgia"/>
              </a:rPr>
              <a:t>multi-entry Europe) και όχι  </a:t>
            </a:r>
            <a:r>
              <a:rPr lang="fr-FR" sz="2050" b="0" strike="noStrike" spc="4">
                <a:solidFill>
                  <a:srgbClr val="000000"/>
                </a:solidFill>
                <a:latin typeface="Georgia"/>
              </a:rPr>
              <a:t>μια </a:t>
            </a:r>
            <a:r>
              <a:rPr lang="fr-FR" sz="2050" b="0" strike="noStrike" spc="-1">
                <a:solidFill>
                  <a:srgbClr val="000000"/>
                </a:solidFill>
                <a:latin typeface="Georgia"/>
              </a:rPr>
              <a:t>κεντρική </a:t>
            </a:r>
            <a:r>
              <a:rPr lang="fr-FR" sz="2050" b="0" strike="noStrike" spc="4">
                <a:solidFill>
                  <a:srgbClr val="000000"/>
                </a:solidFill>
                <a:latin typeface="Georgia"/>
              </a:rPr>
              <a:t>ομάδα </a:t>
            </a:r>
            <a:r>
              <a:rPr lang="fr-FR" sz="2050" b="0" strike="noStrike" spc="-1">
                <a:solidFill>
                  <a:srgbClr val="000000"/>
                </a:solidFill>
                <a:latin typeface="Georgia"/>
              </a:rPr>
              <a:t>(core Europe) </a:t>
            </a:r>
            <a:r>
              <a:rPr lang="fr-FR" sz="2050" b="0" strike="noStrike" spc="4">
                <a:solidFill>
                  <a:srgbClr val="000000"/>
                </a:solidFill>
                <a:latin typeface="Georgia"/>
              </a:rPr>
              <a:t>που θα διαχωρίζεται από τις υπόλοιπες. </a:t>
            </a:r>
            <a:r>
              <a:rPr lang="fr-FR" sz="2050" b="1" strike="noStrike" spc="4">
                <a:solidFill>
                  <a:srgbClr val="000000"/>
                </a:solidFill>
                <a:latin typeface="Georgia"/>
              </a:rPr>
              <a:t>Permissive  </a:t>
            </a:r>
            <a:r>
              <a:rPr lang="fr-FR" sz="2050" b="1" strike="noStrike" spc="-1">
                <a:solidFill>
                  <a:srgbClr val="000000"/>
                </a:solidFill>
                <a:latin typeface="Georgia"/>
              </a:rPr>
              <a:t>dissensus, constraining consensus (ευρ. λαοί </a:t>
            </a:r>
            <a:r>
              <a:rPr lang="fr-FR" sz="2050" b="1" strike="noStrike" spc="4">
                <a:solidFill>
                  <a:srgbClr val="000000"/>
                </a:solidFill>
                <a:latin typeface="Georgia"/>
              </a:rPr>
              <a:t>και </a:t>
            </a:r>
            <a:r>
              <a:rPr lang="fr-FR" sz="2050" b="1" strike="noStrike" spc="-1">
                <a:solidFill>
                  <a:srgbClr val="000000"/>
                </a:solidFill>
                <a:latin typeface="Georgia"/>
              </a:rPr>
              <a:t>εθνικές</a:t>
            </a:r>
            <a:r>
              <a:rPr lang="fr-FR" sz="2050" b="1" strike="noStrike" spc="12">
                <a:solidFill>
                  <a:srgbClr val="000000"/>
                </a:solidFill>
                <a:latin typeface="Georgia"/>
              </a:rPr>
              <a:t> </a:t>
            </a:r>
            <a:r>
              <a:rPr lang="fr-FR" sz="2050" b="1" strike="noStrike" spc="-1">
                <a:solidFill>
                  <a:srgbClr val="000000"/>
                </a:solidFill>
                <a:latin typeface="Georgia"/>
              </a:rPr>
              <a:t>ελίτ).</a:t>
            </a:r>
            <a:endParaRPr lang="fr-FR" sz="2050" b="0" strike="noStrike" spc="-1">
              <a:latin typeface="Arial"/>
            </a:endParaRPr>
          </a:p>
          <a:p>
            <a:pPr marL="12600">
              <a:lnSpc>
                <a:spcPct val="95000"/>
              </a:lnSpc>
              <a:spcBef>
                <a:spcPts val="176"/>
              </a:spcBef>
            </a:pPr>
            <a:r>
              <a:rPr lang="fr-FR" sz="2050" b="0" strike="noStrike" spc="4">
                <a:solidFill>
                  <a:srgbClr val="000000"/>
                </a:solidFill>
                <a:latin typeface="Georgia"/>
              </a:rPr>
              <a:t>Δυνατότητα ‘</a:t>
            </a:r>
            <a:r>
              <a:rPr lang="fr-FR" sz="2050" b="0" u="heavy" strike="noStrike" spc="4">
                <a:solidFill>
                  <a:srgbClr val="000000"/>
                </a:solidFill>
                <a:uFill>
                  <a:solidFill>
                    <a:srgbClr val="000000"/>
                  </a:solidFill>
                </a:uFill>
                <a:latin typeface="Georgia"/>
              </a:rPr>
              <a:t>συνταγματικής’ </a:t>
            </a:r>
            <a:r>
              <a:rPr lang="fr-FR" sz="2050" b="0" u="heavy" strike="noStrike" spc="-1">
                <a:solidFill>
                  <a:srgbClr val="000000"/>
                </a:solidFill>
                <a:uFill>
                  <a:solidFill>
                    <a:srgbClr val="000000"/>
                  </a:solidFill>
                </a:uFill>
                <a:latin typeface="Georgia"/>
              </a:rPr>
              <a:t>και </a:t>
            </a:r>
            <a:r>
              <a:rPr lang="fr-FR" sz="2050" b="0" u="heavy" strike="noStrike" spc="4">
                <a:solidFill>
                  <a:srgbClr val="000000"/>
                </a:solidFill>
                <a:uFill>
                  <a:solidFill>
                    <a:srgbClr val="000000"/>
                  </a:solidFill>
                </a:uFill>
                <a:latin typeface="Georgia"/>
              </a:rPr>
              <a:t>μακρόχρονης/σταθερής (τομεακής </a:t>
            </a:r>
            <a:r>
              <a:rPr lang="fr-FR" sz="2050" b="0" u="heavy" strike="noStrike" spc="-1">
                <a:solidFill>
                  <a:srgbClr val="000000"/>
                </a:solidFill>
                <a:uFill>
                  <a:solidFill>
                    <a:srgbClr val="000000"/>
                  </a:solidFill>
                </a:uFill>
                <a:latin typeface="Georgia"/>
              </a:rPr>
              <a:t>και πιθανώς χωρικής) </a:t>
            </a:r>
            <a:r>
              <a:rPr lang="fr-FR" sz="2050" b="0" strike="noStrike" spc="-1">
                <a:solidFill>
                  <a:srgbClr val="000000"/>
                </a:solidFill>
                <a:latin typeface="Georgia"/>
              </a:rPr>
              <a:t> </a:t>
            </a:r>
            <a:r>
              <a:rPr lang="fr-FR" sz="2050" b="0" u="heavy" strike="noStrike" spc="4">
                <a:solidFill>
                  <a:srgbClr val="000000"/>
                </a:solidFill>
                <a:uFill>
                  <a:solidFill>
                    <a:srgbClr val="000000"/>
                  </a:solidFill>
                </a:uFill>
                <a:latin typeface="Georgia"/>
              </a:rPr>
              <a:t>διαφοροποίησης</a:t>
            </a:r>
            <a:r>
              <a:rPr lang="fr-FR" sz="2050" b="0" strike="noStrike" spc="4">
                <a:solidFill>
                  <a:srgbClr val="000000"/>
                </a:solidFill>
                <a:latin typeface="Georgia"/>
              </a:rPr>
              <a:t> λόγω ανησυχιών σχετικά με </a:t>
            </a:r>
            <a:r>
              <a:rPr lang="fr-FR" sz="2050" b="0" strike="noStrike" spc="-1">
                <a:solidFill>
                  <a:srgbClr val="000000"/>
                </a:solidFill>
                <a:latin typeface="Georgia"/>
              </a:rPr>
              <a:t>την </a:t>
            </a:r>
            <a:r>
              <a:rPr lang="fr-FR" sz="2050" b="0" strike="noStrike" spc="4">
                <a:solidFill>
                  <a:srgbClr val="000000"/>
                </a:solidFill>
                <a:latin typeface="Georgia"/>
              </a:rPr>
              <a:t>εθνική κυριαρχία/ταυτότητα </a:t>
            </a:r>
            <a:r>
              <a:rPr lang="fr-FR" sz="2050" b="0" strike="noStrike" spc="9">
                <a:solidFill>
                  <a:srgbClr val="000000"/>
                </a:solidFill>
                <a:latin typeface="Georgia"/>
              </a:rPr>
              <a:t>ή </a:t>
            </a:r>
            <a:r>
              <a:rPr lang="fr-FR" sz="2050" b="0" strike="noStrike" spc="-1">
                <a:solidFill>
                  <a:srgbClr val="000000"/>
                </a:solidFill>
                <a:latin typeface="Georgia"/>
              </a:rPr>
              <a:t>την  πολιτική </a:t>
            </a:r>
            <a:r>
              <a:rPr lang="fr-FR" sz="2050" b="0" strike="noStrike" spc="4">
                <a:solidFill>
                  <a:srgbClr val="000000"/>
                </a:solidFill>
                <a:latin typeface="Georgia"/>
              </a:rPr>
              <a:t>προτίμηση </a:t>
            </a:r>
            <a:r>
              <a:rPr lang="fr-FR" sz="2050" b="0" strike="noStrike" spc="-1">
                <a:solidFill>
                  <a:srgbClr val="000000"/>
                </a:solidFill>
                <a:latin typeface="Georgia"/>
              </a:rPr>
              <a:t>κάποιων </a:t>
            </a:r>
            <a:r>
              <a:rPr lang="fr-FR" sz="2050" b="0" strike="noStrike" spc="9">
                <a:solidFill>
                  <a:srgbClr val="000000"/>
                </a:solidFill>
                <a:latin typeface="Georgia"/>
              </a:rPr>
              <a:t>ΚΜ </a:t>
            </a:r>
            <a:r>
              <a:rPr lang="fr-FR" sz="2050" b="0" strike="noStrike" spc="4">
                <a:solidFill>
                  <a:srgbClr val="000000"/>
                </a:solidFill>
                <a:latin typeface="Georgia"/>
              </a:rPr>
              <a:t>που είτε </a:t>
            </a:r>
            <a:r>
              <a:rPr lang="fr-FR" sz="2050" b="0" strike="noStrike" spc="-1">
                <a:solidFill>
                  <a:srgbClr val="000000"/>
                </a:solidFill>
                <a:latin typeface="Georgia"/>
              </a:rPr>
              <a:t>είναι ιδεολογικά </a:t>
            </a:r>
            <a:r>
              <a:rPr lang="fr-FR" sz="2050" b="0" strike="noStrike" spc="4">
                <a:solidFill>
                  <a:srgbClr val="000000"/>
                </a:solidFill>
                <a:latin typeface="Georgia"/>
              </a:rPr>
              <a:t>είτε πολιτικά αντίθετα </a:t>
            </a:r>
            <a:r>
              <a:rPr lang="fr-FR" sz="2050" b="0" strike="noStrike" spc="-1">
                <a:solidFill>
                  <a:srgbClr val="000000"/>
                </a:solidFill>
                <a:latin typeface="Georgia"/>
              </a:rPr>
              <a:t>και </a:t>
            </a:r>
            <a:r>
              <a:rPr lang="fr-FR" sz="2050" b="0" strike="noStrike" spc="4">
                <a:solidFill>
                  <a:srgbClr val="000000"/>
                </a:solidFill>
                <a:latin typeface="Georgia"/>
              </a:rPr>
              <a:t>/ </a:t>
            </a:r>
            <a:r>
              <a:rPr lang="fr-FR" sz="2050" b="0" strike="noStrike" spc="9">
                <a:solidFill>
                  <a:srgbClr val="000000"/>
                </a:solidFill>
                <a:latin typeface="Georgia"/>
              </a:rPr>
              <a:t>ή  </a:t>
            </a:r>
            <a:r>
              <a:rPr lang="fr-FR" sz="2050" b="0" strike="noStrike" spc="4">
                <a:solidFill>
                  <a:srgbClr val="000000"/>
                </a:solidFill>
                <a:latin typeface="Georgia"/>
              </a:rPr>
              <a:t>φοβούνται τη λαϊκή αντίσταση στην στενότερη υπερεθνική</a:t>
            </a:r>
            <a:r>
              <a:rPr lang="fr-FR" sz="2050" b="0" strike="noStrike" spc="-111">
                <a:solidFill>
                  <a:srgbClr val="000000"/>
                </a:solidFill>
                <a:latin typeface="Georgia"/>
              </a:rPr>
              <a:t> </a:t>
            </a:r>
            <a:r>
              <a:rPr lang="fr-FR" sz="2050" b="0" strike="noStrike" spc="4">
                <a:solidFill>
                  <a:srgbClr val="000000"/>
                </a:solidFill>
                <a:latin typeface="Georgia"/>
              </a:rPr>
              <a:t>συνεργασία.</a:t>
            </a:r>
            <a:endParaRPr lang="fr-FR" sz="2050" b="0" strike="noStrike" spc="-1">
              <a:latin typeface="Arial"/>
            </a:endParaRPr>
          </a:p>
        </p:txBody>
      </p:sp>
      <p:sp>
        <p:nvSpPr>
          <p:cNvPr id="2" name="Slide Number Placeholder 1">
            <a:extLst>
              <a:ext uri="{FF2B5EF4-FFF2-40B4-BE49-F238E27FC236}">
                <a16:creationId xmlns:a16="http://schemas.microsoft.com/office/drawing/2014/main" id="{5E0B23CD-F2B7-5B47-9EF0-3EB15BD98F60}"/>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18</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TextShape 1"/>
          <p:cNvSpPr txBox="1"/>
          <p:nvPr/>
        </p:nvSpPr>
        <p:spPr>
          <a:xfrm>
            <a:off x="3888000" y="570240"/>
            <a:ext cx="5184000" cy="1157760"/>
          </a:xfrm>
          <a:prstGeom prst="rect">
            <a:avLst/>
          </a:prstGeom>
          <a:noFill/>
          <a:ln>
            <a:noFill/>
          </a:ln>
        </p:spPr>
        <p:txBody>
          <a:bodyPr lIns="0" tIns="12600" rIns="0" bIns="0"/>
          <a:lstStyle/>
          <a:p>
            <a:pPr marL="12600">
              <a:lnSpc>
                <a:spcPct val="100000"/>
              </a:lnSpc>
              <a:spcBef>
                <a:spcPts val="99"/>
              </a:spcBef>
            </a:pPr>
            <a:r>
              <a:rPr lang="en-US" sz="3200" b="0" strike="noStrike" spc="-1">
                <a:solidFill>
                  <a:srgbClr val="424241"/>
                </a:solidFill>
                <a:latin typeface="Trebuchet MS"/>
              </a:rPr>
              <a:t>Νέες</a:t>
            </a:r>
            <a:r>
              <a:rPr lang="en-US" sz="3200" b="0" strike="noStrike" spc="-69">
                <a:solidFill>
                  <a:srgbClr val="424241"/>
                </a:solidFill>
                <a:latin typeface="Trebuchet MS"/>
              </a:rPr>
              <a:t> </a:t>
            </a:r>
            <a:r>
              <a:rPr lang="en-US" sz="3200" b="0" strike="noStrike" spc="-4">
                <a:solidFill>
                  <a:srgbClr val="424241"/>
                </a:solidFill>
                <a:latin typeface="Trebuchet MS"/>
              </a:rPr>
              <a:t>πολιτικές</a:t>
            </a:r>
            <a:endParaRPr lang="en-US" sz="3200" b="0" strike="noStrike" spc="-1">
              <a:solidFill>
                <a:srgbClr val="000000"/>
              </a:solidFill>
              <a:latin typeface="Calibri"/>
            </a:endParaRPr>
          </a:p>
        </p:txBody>
      </p:sp>
      <p:sp>
        <p:nvSpPr>
          <p:cNvPr id="256" name="CustomShape 2"/>
          <p:cNvSpPr/>
          <p:nvPr/>
        </p:nvSpPr>
        <p:spPr>
          <a:xfrm>
            <a:off x="758160" y="1387080"/>
            <a:ext cx="10699560" cy="499536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indent="-216000">
              <a:lnSpc>
                <a:spcPct val="100000"/>
              </a:lnSpc>
              <a:spcBef>
                <a:spcPts val="99"/>
              </a:spcBef>
              <a:buClr>
                <a:srgbClr val="000000"/>
              </a:buClr>
              <a:buFont typeface="StarSymbol"/>
              <a:buAutoNum type="arabicPeriod"/>
            </a:pPr>
            <a:r>
              <a:rPr lang="fr-FR" sz="1800" b="1" strike="noStrike" spc="4">
                <a:solidFill>
                  <a:srgbClr val="000000"/>
                </a:solidFill>
                <a:latin typeface="Georgia"/>
              </a:rPr>
              <a:t>Το πλαίσιο της οικονομικής διακυβέρνησης: διαφοροποιημένη </a:t>
            </a:r>
            <a:r>
              <a:rPr lang="fr-FR" sz="1800" b="1" strike="noStrike" spc="-1">
                <a:solidFill>
                  <a:srgbClr val="000000"/>
                </a:solidFill>
                <a:latin typeface="Georgia"/>
              </a:rPr>
              <a:t>συμμετοχή </a:t>
            </a:r>
            <a:r>
              <a:rPr lang="fr-FR" sz="1800" b="1" strike="noStrike" spc="4">
                <a:solidFill>
                  <a:srgbClr val="000000"/>
                </a:solidFill>
                <a:latin typeface="Georgia"/>
              </a:rPr>
              <a:t>για κράτη  </a:t>
            </a:r>
            <a:r>
              <a:rPr lang="fr-FR" sz="1800" b="1" strike="noStrike" spc="-1">
                <a:solidFill>
                  <a:srgbClr val="000000"/>
                </a:solidFill>
                <a:latin typeface="Georgia"/>
              </a:rPr>
              <a:t>Euro-ins, Euro-outs</a:t>
            </a:r>
            <a:endParaRPr lang="fr-FR" sz="1800" b="0" strike="noStrike" spc="-1">
              <a:latin typeface="Arial"/>
            </a:endParaRPr>
          </a:p>
          <a:p>
            <a:pPr>
              <a:lnSpc>
                <a:spcPct val="100000"/>
              </a:lnSpc>
              <a:spcBef>
                <a:spcPts val="31"/>
              </a:spcBef>
            </a:pPr>
            <a:r>
              <a:rPr lang="fr-FR" sz="1800" b="0" strike="noStrike" spc="-1">
                <a:solidFill>
                  <a:srgbClr val="000000"/>
                </a:solidFill>
                <a:latin typeface="Georgia"/>
              </a:rPr>
              <a:t>Διακυβερνητική συνεργασία εντός </a:t>
            </a:r>
            <a:r>
              <a:rPr lang="fr-FR" sz="1800" b="0" strike="noStrike" spc="4">
                <a:solidFill>
                  <a:srgbClr val="000000"/>
                </a:solidFill>
                <a:latin typeface="Georgia"/>
              </a:rPr>
              <a:t>και </a:t>
            </a:r>
            <a:r>
              <a:rPr lang="fr-FR" sz="1800" b="0" strike="noStrike" spc="-1">
                <a:solidFill>
                  <a:srgbClr val="000000"/>
                </a:solidFill>
                <a:latin typeface="Georgia"/>
              </a:rPr>
              <a:t>εκτός του </a:t>
            </a:r>
            <a:r>
              <a:rPr lang="fr-FR" sz="1800" b="0" strike="noStrike" spc="4">
                <a:solidFill>
                  <a:srgbClr val="000000"/>
                </a:solidFill>
                <a:latin typeface="Georgia"/>
              </a:rPr>
              <a:t>πλαισίου </a:t>
            </a:r>
            <a:r>
              <a:rPr lang="fr-FR" sz="1800" b="0" strike="noStrike" spc="-1">
                <a:solidFill>
                  <a:srgbClr val="000000"/>
                </a:solidFill>
                <a:latin typeface="Georgia"/>
              </a:rPr>
              <a:t>της </a:t>
            </a:r>
            <a:r>
              <a:rPr lang="fr-FR" sz="1800" b="0" strike="noStrike" spc="9">
                <a:solidFill>
                  <a:srgbClr val="000000"/>
                </a:solidFill>
                <a:latin typeface="Georgia"/>
              </a:rPr>
              <a:t>ΕΕ </a:t>
            </a:r>
            <a:r>
              <a:rPr lang="fr-FR" sz="1800" b="0" strike="noStrike" spc="4">
                <a:solidFill>
                  <a:srgbClr val="000000"/>
                </a:solidFill>
                <a:latin typeface="Georgia"/>
              </a:rPr>
              <a:t>(ειδική </a:t>
            </a:r>
            <a:r>
              <a:rPr lang="fr-FR" sz="1800" b="0" strike="noStrike" spc="-1">
                <a:solidFill>
                  <a:srgbClr val="000000"/>
                </a:solidFill>
                <a:latin typeface="Georgia"/>
              </a:rPr>
              <a:t>αρμοδιότητα): </a:t>
            </a:r>
            <a:r>
              <a:rPr lang="fr-FR" sz="1800" b="0" strike="noStrike" spc="4">
                <a:solidFill>
                  <a:srgbClr val="000000"/>
                </a:solidFill>
                <a:latin typeface="Georgia"/>
              </a:rPr>
              <a:t>πολλαπλών  </a:t>
            </a:r>
            <a:r>
              <a:rPr lang="fr-FR" sz="1800" b="0" strike="noStrike" spc="-1">
                <a:solidFill>
                  <a:srgbClr val="000000"/>
                </a:solidFill>
                <a:latin typeface="Georgia"/>
              </a:rPr>
              <a:t>ταχυτήτων </a:t>
            </a:r>
            <a:r>
              <a:rPr lang="fr-FR" sz="1800" b="0" strike="noStrike" spc="4">
                <a:solidFill>
                  <a:srgbClr val="000000"/>
                </a:solidFill>
                <a:latin typeface="Georgia"/>
              </a:rPr>
              <a:t>(περιβάλλον </a:t>
            </a:r>
            <a:r>
              <a:rPr lang="fr-FR" sz="1800" b="0" strike="noStrike" spc="-1">
                <a:solidFill>
                  <a:srgbClr val="000000"/>
                </a:solidFill>
                <a:latin typeface="Georgia"/>
              </a:rPr>
              <a:t>συνεργασίας σε συγκεκριμένους τομείς) και </a:t>
            </a:r>
            <a:r>
              <a:rPr lang="fr-FR" sz="1800" b="0" strike="noStrike" spc="4">
                <a:solidFill>
                  <a:srgbClr val="000000"/>
                </a:solidFill>
                <a:latin typeface="Georgia"/>
              </a:rPr>
              <a:t>πολυεπίπεδη (περιβάλλον  </a:t>
            </a:r>
            <a:r>
              <a:rPr lang="fr-FR" sz="1800" b="0" strike="noStrike" spc="-1">
                <a:solidFill>
                  <a:srgbClr val="000000"/>
                </a:solidFill>
                <a:latin typeface="Georgia"/>
              </a:rPr>
              <a:t>συνεργασίας με ξεχωριστούς μηχανισμούς και θεσμικά όργανα). Ασύμμετρη και τεχνοκρατική</a:t>
            </a:r>
            <a:r>
              <a:rPr lang="fr-FR" sz="1800" b="0" strike="noStrike" spc="72">
                <a:solidFill>
                  <a:srgbClr val="000000"/>
                </a:solidFill>
                <a:latin typeface="Georgia"/>
              </a:rPr>
              <a:t> </a:t>
            </a:r>
            <a:r>
              <a:rPr lang="fr-FR" sz="1800" b="0" strike="noStrike" spc="-1">
                <a:solidFill>
                  <a:srgbClr val="000000"/>
                </a:solidFill>
                <a:latin typeface="Georgia"/>
              </a:rPr>
              <a:t>εποπτεία.</a:t>
            </a:r>
            <a:endParaRPr lang="fr-FR" sz="1800" b="0" strike="noStrike" spc="-1">
              <a:latin typeface="Arial"/>
            </a:endParaRPr>
          </a:p>
          <a:p>
            <a:pPr marL="12600" indent="-216000">
              <a:lnSpc>
                <a:spcPct val="100000"/>
              </a:lnSpc>
              <a:buClr>
                <a:srgbClr val="000000"/>
              </a:buClr>
              <a:buFont typeface="StarSymbol"/>
              <a:buAutoNum type="arabicPeriod" startAt="2"/>
            </a:pPr>
            <a:r>
              <a:rPr lang="fr-FR" sz="1800" b="1" strike="noStrike" spc="4">
                <a:solidFill>
                  <a:srgbClr val="000000"/>
                </a:solidFill>
                <a:latin typeface="Georgia"/>
              </a:rPr>
              <a:t>Το πλαίσιο της αμυντικής συνεργασίας: διαφοροποιημένη συμμετοχή </a:t>
            </a:r>
            <a:r>
              <a:rPr lang="fr-FR" sz="1800" b="1" strike="noStrike" spc="9">
                <a:solidFill>
                  <a:srgbClr val="000000"/>
                </a:solidFill>
                <a:latin typeface="Georgia"/>
              </a:rPr>
              <a:t>ΚΜ </a:t>
            </a:r>
            <a:r>
              <a:rPr lang="fr-FR" sz="1800" b="1" strike="noStrike" spc="-1">
                <a:solidFill>
                  <a:srgbClr val="000000"/>
                </a:solidFill>
                <a:latin typeface="Georgia"/>
              </a:rPr>
              <a:t>της </a:t>
            </a:r>
            <a:r>
              <a:rPr lang="fr-FR" sz="1800" b="1" strike="noStrike" spc="9">
                <a:solidFill>
                  <a:srgbClr val="000000"/>
                </a:solidFill>
                <a:latin typeface="Georgia"/>
              </a:rPr>
              <a:t>ΕΕ</a:t>
            </a:r>
            <a:r>
              <a:rPr lang="fr-FR" sz="1800" b="1" strike="noStrike" spc="-157">
                <a:solidFill>
                  <a:srgbClr val="000000"/>
                </a:solidFill>
                <a:latin typeface="Georgia"/>
              </a:rPr>
              <a:t> </a:t>
            </a:r>
            <a:r>
              <a:rPr lang="fr-FR" sz="1800" b="1" strike="noStrike" spc="4">
                <a:solidFill>
                  <a:srgbClr val="000000"/>
                </a:solidFill>
                <a:latin typeface="Georgia"/>
              </a:rPr>
              <a:t>και  </a:t>
            </a:r>
            <a:r>
              <a:rPr lang="fr-FR" sz="1800" b="1" strike="noStrike" spc="-1">
                <a:solidFill>
                  <a:srgbClr val="000000"/>
                </a:solidFill>
                <a:latin typeface="Georgia"/>
              </a:rPr>
              <a:t>(ενδεχομένως) </a:t>
            </a:r>
            <a:r>
              <a:rPr lang="fr-FR" sz="1800" b="1" strike="noStrike" spc="4">
                <a:solidFill>
                  <a:srgbClr val="000000"/>
                </a:solidFill>
                <a:latin typeface="Georgia"/>
              </a:rPr>
              <a:t>τρίτων</a:t>
            </a:r>
            <a:r>
              <a:rPr lang="fr-FR" sz="1800" b="1" strike="noStrike" spc="-4">
                <a:solidFill>
                  <a:srgbClr val="000000"/>
                </a:solidFill>
                <a:latin typeface="Georgia"/>
              </a:rPr>
              <a:t> </a:t>
            </a:r>
            <a:r>
              <a:rPr lang="fr-FR" sz="1800" b="1" strike="noStrike" spc="4">
                <a:solidFill>
                  <a:srgbClr val="000000"/>
                </a:solidFill>
                <a:latin typeface="Georgia"/>
              </a:rPr>
              <a:t>χωρών</a:t>
            </a:r>
            <a:endParaRPr lang="fr-FR" sz="1800" b="0" strike="noStrike" spc="-1">
              <a:latin typeface="Arial"/>
            </a:endParaRPr>
          </a:p>
          <a:p>
            <a:pPr>
              <a:lnSpc>
                <a:spcPct val="100000"/>
              </a:lnSpc>
              <a:spcBef>
                <a:spcPts val="31"/>
              </a:spcBef>
            </a:pPr>
            <a:r>
              <a:rPr lang="fr-FR" sz="1800" b="0" strike="noStrike" spc="4">
                <a:solidFill>
                  <a:srgbClr val="000000"/>
                </a:solidFill>
                <a:latin typeface="Georgia"/>
              </a:rPr>
              <a:t>Ένα </a:t>
            </a:r>
            <a:r>
              <a:rPr lang="fr-FR" sz="1800" b="0" strike="noStrike" spc="-1">
                <a:solidFill>
                  <a:srgbClr val="000000"/>
                </a:solidFill>
                <a:latin typeface="Georgia"/>
              </a:rPr>
              <a:t>πρότυπο διακυβέρνησης </a:t>
            </a:r>
            <a:r>
              <a:rPr lang="fr-FR" sz="1800" b="0" strike="noStrike" spc="4">
                <a:solidFill>
                  <a:srgbClr val="000000"/>
                </a:solidFill>
                <a:latin typeface="Georgia"/>
              </a:rPr>
              <a:t>ως </a:t>
            </a:r>
            <a:r>
              <a:rPr lang="fr-FR" sz="1800" b="0" strike="noStrike" spc="9">
                <a:solidFill>
                  <a:srgbClr val="000000"/>
                </a:solidFill>
                <a:latin typeface="Georgia"/>
              </a:rPr>
              <a:t>ένα </a:t>
            </a:r>
            <a:r>
              <a:rPr lang="fr-FR" sz="1800" b="0" strike="noStrike" spc="-1">
                <a:solidFill>
                  <a:srgbClr val="000000"/>
                </a:solidFill>
                <a:latin typeface="Georgia"/>
              </a:rPr>
              <a:t>αρθρωτό σύστημα </a:t>
            </a:r>
            <a:r>
              <a:rPr lang="fr-FR" sz="1800" b="0" strike="noStrike" spc="4">
                <a:solidFill>
                  <a:srgbClr val="000000"/>
                </a:solidFill>
                <a:latin typeface="Georgia"/>
              </a:rPr>
              <a:t>που επιτρέπει </a:t>
            </a:r>
            <a:r>
              <a:rPr lang="fr-FR" sz="1800" b="0" strike="noStrike" spc="-1">
                <a:solidFill>
                  <a:srgbClr val="000000"/>
                </a:solidFill>
                <a:latin typeface="Georgia"/>
              </a:rPr>
              <a:t>σε κράτη </a:t>
            </a:r>
            <a:r>
              <a:rPr lang="fr-FR" sz="1800" b="0" strike="noStrike" spc="4">
                <a:solidFill>
                  <a:srgbClr val="000000"/>
                </a:solidFill>
                <a:latin typeface="Georgia"/>
              </a:rPr>
              <a:t>μέλη να </a:t>
            </a:r>
            <a:r>
              <a:rPr lang="fr-FR" sz="1800" b="0" strike="noStrike" spc="-1">
                <a:solidFill>
                  <a:srgbClr val="000000"/>
                </a:solidFill>
                <a:latin typeface="Georgia"/>
              </a:rPr>
              <a:t>συνεργαστούν  περαιτέρω στον τομέα της ασφάλειας </a:t>
            </a:r>
            <a:r>
              <a:rPr lang="fr-FR" sz="1800" b="0" strike="noStrike" spc="4">
                <a:solidFill>
                  <a:srgbClr val="000000"/>
                </a:solidFill>
                <a:latin typeface="Georgia"/>
              </a:rPr>
              <a:t>και </a:t>
            </a:r>
            <a:r>
              <a:rPr lang="fr-FR" sz="1800" b="0" strike="noStrike" spc="-1">
                <a:solidFill>
                  <a:srgbClr val="000000"/>
                </a:solidFill>
                <a:latin typeface="Georgia"/>
              </a:rPr>
              <a:t>της άμυνας σε </a:t>
            </a:r>
            <a:r>
              <a:rPr lang="fr-FR" sz="1800" b="0" strike="noStrike" spc="4">
                <a:solidFill>
                  <a:srgbClr val="000000"/>
                </a:solidFill>
                <a:latin typeface="Georgia"/>
              </a:rPr>
              <a:t>εθελοντική </a:t>
            </a:r>
            <a:r>
              <a:rPr lang="fr-FR" sz="1800" b="0" strike="noStrike" spc="-1">
                <a:solidFill>
                  <a:srgbClr val="000000"/>
                </a:solidFill>
                <a:latin typeface="Georgia"/>
              </a:rPr>
              <a:t>βάση </a:t>
            </a:r>
            <a:r>
              <a:rPr lang="fr-FR" sz="1800" b="0" strike="noStrike" spc="4">
                <a:solidFill>
                  <a:srgbClr val="000000"/>
                </a:solidFill>
                <a:latin typeface="Georgia"/>
              </a:rPr>
              <a:t>(ειδική </a:t>
            </a:r>
            <a:r>
              <a:rPr lang="fr-FR" sz="1800" b="0" strike="noStrike" spc="-1">
                <a:solidFill>
                  <a:srgbClr val="000000"/>
                </a:solidFill>
                <a:latin typeface="Georgia"/>
              </a:rPr>
              <a:t>αρμοδιότητα): </a:t>
            </a:r>
            <a:r>
              <a:rPr lang="fr-FR" sz="1800" b="0" strike="noStrike" spc="4">
                <a:solidFill>
                  <a:srgbClr val="000000"/>
                </a:solidFill>
                <a:latin typeface="Georgia"/>
              </a:rPr>
              <a:t>προς </a:t>
            </a:r>
            <a:r>
              <a:rPr lang="fr-FR" sz="1800" b="0" strike="noStrike" spc="-1">
                <a:solidFill>
                  <a:srgbClr val="000000"/>
                </a:solidFill>
                <a:latin typeface="Georgia"/>
              </a:rPr>
              <a:t>μια  </a:t>
            </a:r>
            <a:r>
              <a:rPr lang="fr-FR" sz="1800" b="0" strike="noStrike" spc="4">
                <a:solidFill>
                  <a:srgbClr val="000000"/>
                </a:solidFill>
                <a:latin typeface="Georgia"/>
              </a:rPr>
              <a:t>πολλών </a:t>
            </a:r>
            <a:r>
              <a:rPr lang="fr-FR" sz="1800" b="0" strike="noStrike" spc="-1">
                <a:solidFill>
                  <a:srgbClr val="000000"/>
                </a:solidFill>
                <a:latin typeface="Georgia"/>
              </a:rPr>
              <a:t>ταχυτήτων και πολυεπίπεδη αμυντική</a:t>
            </a:r>
            <a:r>
              <a:rPr lang="fr-FR" sz="1800" b="0" strike="noStrike" spc="-29">
                <a:solidFill>
                  <a:srgbClr val="000000"/>
                </a:solidFill>
                <a:latin typeface="Georgia"/>
              </a:rPr>
              <a:t> </a:t>
            </a:r>
            <a:r>
              <a:rPr lang="fr-FR" sz="1800" b="0" strike="noStrike" spc="-1">
                <a:solidFill>
                  <a:srgbClr val="000000"/>
                </a:solidFill>
                <a:latin typeface="Georgia"/>
              </a:rPr>
              <a:t>ένωση.</a:t>
            </a:r>
            <a:endParaRPr lang="fr-FR" sz="1800" b="0" strike="noStrike" spc="-1">
              <a:latin typeface="Arial"/>
            </a:endParaRPr>
          </a:p>
          <a:p>
            <a:pPr marL="12600" indent="-216000">
              <a:lnSpc>
                <a:spcPct val="101000"/>
              </a:lnSpc>
              <a:buClr>
                <a:srgbClr val="000000"/>
              </a:buClr>
              <a:buFont typeface="StarSymbol"/>
              <a:buAutoNum type="arabicPeriod" startAt="3"/>
            </a:pPr>
            <a:r>
              <a:rPr lang="fr-FR" sz="1800" b="1" strike="noStrike" spc="4">
                <a:solidFill>
                  <a:srgbClr val="000000"/>
                </a:solidFill>
                <a:latin typeface="Georgia"/>
              </a:rPr>
              <a:t>Το πλαίσιο </a:t>
            </a:r>
            <a:r>
              <a:rPr lang="fr-FR" sz="1800" b="1" strike="noStrike" spc="-1">
                <a:solidFill>
                  <a:srgbClr val="000000"/>
                </a:solidFill>
                <a:latin typeface="Georgia"/>
              </a:rPr>
              <a:t>της </a:t>
            </a:r>
            <a:r>
              <a:rPr lang="fr-FR" sz="1800" b="1" strike="noStrike" spc="4">
                <a:solidFill>
                  <a:srgbClr val="000000"/>
                </a:solidFill>
                <a:latin typeface="Georgia"/>
              </a:rPr>
              <a:t>διακυβέρνησης </a:t>
            </a:r>
            <a:r>
              <a:rPr lang="fr-FR" sz="1800" b="1" strike="noStrike" spc="-1">
                <a:solidFill>
                  <a:srgbClr val="000000"/>
                </a:solidFill>
                <a:latin typeface="Georgia"/>
              </a:rPr>
              <a:t>της </a:t>
            </a:r>
            <a:r>
              <a:rPr lang="fr-FR" sz="1800" b="1" strike="noStrike" spc="4">
                <a:solidFill>
                  <a:srgbClr val="000000"/>
                </a:solidFill>
                <a:latin typeface="Georgia"/>
              </a:rPr>
              <a:t>μεταναστευτικής πολιτικής και </a:t>
            </a:r>
            <a:r>
              <a:rPr lang="fr-FR" sz="1800" b="1" strike="noStrike" spc="-1">
                <a:solidFill>
                  <a:srgbClr val="000000"/>
                </a:solidFill>
                <a:latin typeface="Georgia"/>
              </a:rPr>
              <a:t>της </a:t>
            </a:r>
            <a:r>
              <a:rPr lang="fr-FR" sz="1800" b="1" strike="noStrike" spc="4">
                <a:solidFill>
                  <a:srgbClr val="000000"/>
                </a:solidFill>
                <a:latin typeface="Georgia"/>
              </a:rPr>
              <a:t>πολιτικής ασύλου:  </a:t>
            </a:r>
            <a:r>
              <a:rPr lang="fr-FR" sz="1800" b="1" strike="noStrike" spc="-1">
                <a:solidFill>
                  <a:srgbClr val="000000"/>
                </a:solidFill>
                <a:latin typeface="Georgia"/>
              </a:rPr>
              <a:t>ευέλικτοι </a:t>
            </a:r>
            <a:r>
              <a:rPr lang="fr-FR" sz="1800" b="1" strike="noStrike" spc="4">
                <a:solidFill>
                  <a:srgbClr val="000000"/>
                </a:solidFill>
                <a:latin typeface="Georgia"/>
              </a:rPr>
              <a:t>μηχανισμοί επιβάρυνσης που υποχρεώνουν ορισμένα κράτη μέλη της </a:t>
            </a:r>
            <a:r>
              <a:rPr lang="fr-FR" sz="1800" b="1" strike="noStrike" spc="9">
                <a:solidFill>
                  <a:srgbClr val="000000"/>
                </a:solidFill>
                <a:latin typeface="Georgia"/>
              </a:rPr>
              <a:t>ΕΕ </a:t>
            </a:r>
            <a:r>
              <a:rPr lang="fr-FR" sz="1800" b="1" strike="noStrike" spc="4">
                <a:solidFill>
                  <a:srgbClr val="000000"/>
                </a:solidFill>
                <a:latin typeface="Georgia"/>
              </a:rPr>
              <a:t>να  αναλάβουν μεγαλύτερο μέρος </a:t>
            </a:r>
            <a:r>
              <a:rPr lang="fr-FR" sz="1800" b="1" strike="noStrike" spc="-1">
                <a:solidFill>
                  <a:srgbClr val="000000"/>
                </a:solidFill>
                <a:latin typeface="Georgia"/>
              </a:rPr>
              <a:t>της</a:t>
            </a:r>
            <a:r>
              <a:rPr lang="fr-FR" sz="1800" b="1" strike="noStrike" spc="-63">
                <a:solidFill>
                  <a:srgbClr val="000000"/>
                </a:solidFill>
                <a:latin typeface="Georgia"/>
              </a:rPr>
              <a:t> </a:t>
            </a:r>
            <a:r>
              <a:rPr lang="fr-FR" sz="1800" b="1" strike="noStrike" spc="4">
                <a:solidFill>
                  <a:srgbClr val="000000"/>
                </a:solidFill>
                <a:latin typeface="Georgia"/>
              </a:rPr>
              <a:t>επιβάρυνσης</a:t>
            </a:r>
            <a:endParaRPr lang="fr-FR" sz="1800" b="0" strike="noStrike" spc="-1">
              <a:latin typeface="Arial"/>
            </a:endParaRPr>
          </a:p>
          <a:p>
            <a:pPr marL="12600">
              <a:lnSpc>
                <a:spcPct val="100000"/>
              </a:lnSpc>
              <a:spcBef>
                <a:spcPts val="210"/>
              </a:spcBef>
            </a:pPr>
            <a:r>
              <a:rPr lang="fr-FR" sz="1800" b="0" strike="noStrike" spc="4">
                <a:solidFill>
                  <a:srgbClr val="000000"/>
                </a:solidFill>
                <a:latin typeface="Georgia"/>
              </a:rPr>
              <a:t>Ένα μοντέλο </a:t>
            </a:r>
            <a:r>
              <a:rPr lang="fr-FR" sz="1800" b="0" strike="noStrike" spc="-1">
                <a:solidFill>
                  <a:srgbClr val="000000"/>
                </a:solidFill>
                <a:latin typeface="Georgia"/>
              </a:rPr>
              <a:t>διακυβέρνησης </a:t>
            </a:r>
            <a:r>
              <a:rPr lang="fr-FR" sz="1800" b="0" strike="noStrike" spc="4">
                <a:solidFill>
                  <a:srgbClr val="000000"/>
                </a:solidFill>
                <a:latin typeface="Georgia"/>
              </a:rPr>
              <a:t>πολλαπλών </a:t>
            </a:r>
            <a:r>
              <a:rPr lang="fr-FR" sz="1800" b="0" strike="noStrike" spc="-1">
                <a:solidFill>
                  <a:srgbClr val="000000"/>
                </a:solidFill>
                <a:latin typeface="Georgia"/>
              </a:rPr>
              <a:t>ταχυτήτων και </a:t>
            </a:r>
            <a:r>
              <a:rPr lang="fr-FR" sz="1800" b="0" strike="noStrike" spc="4">
                <a:solidFill>
                  <a:srgbClr val="000000"/>
                </a:solidFill>
                <a:latin typeface="Georgia"/>
              </a:rPr>
              <a:t>επιπέδων: </a:t>
            </a:r>
            <a:r>
              <a:rPr lang="fr-FR" sz="1800" b="0" strike="noStrike" spc="-1">
                <a:solidFill>
                  <a:srgbClr val="000000"/>
                </a:solidFill>
                <a:latin typeface="Georgia"/>
              </a:rPr>
              <a:t>προς </a:t>
            </a:r>
            <a:r>
              <a:rPr lang="fr-FR" sz="1800" b="0" strike="noStrike" spc="9">
                <a:solidFill>
                  <a:srgbClr val="000000"/>
                </a:solidFill>
                <a:latin typeface="Georgia"/>
              </a:rPr>
              <a:t>ένα </a:t>
            </a:r>
            <a:r>
              <a:rPr lang="fr-FR" sz="1800" b="0" strike="noStrike" spc="-1">
                <a:solidFill>
                  <a:srgbClr val="000000"/>
                </a:solidFill>
                <a:latin typeface="Georgia"/>
              </a:rPr>
              <a:t>σύστημα διαφοροποιημένης  αλληλεγγύης με ασύμμετρο ρυθμιστικό και πολιτικό βάρος </a:t>
            </a:r>
            <a:r>
              <a:rPr lang="fr-FR" sz="1800" b="0" strike="noStrike" spc="4">
                <a:solidFill>
                  <a:srgbClr val="000000"/>
                </a:solidFill>
                <a:latin typeface="Georgia"/>
              </a:rPr>
              <a:t>μεταξύ των</a:t>
            </a:r>
            <a:r>
              <a:rPr lang="fr-FR" sz="1800" b="0" strike="noStrike" spc="-94">
                <a:solidFill>
                  <a:srgbClr val="000000"/>
                </a:solidFill>
                <a:latin typeface="Georgia"/>
              </a:rPr>
              <a:t> </a:t>
            </a:r>
            <a:r>
              <a:rPr lang="fr-FR" sz="1800" b="0" strike="noStrike" spc="4">
                <a:solidFill>
                  <a:srgbClr val="000000"/>
                </a:solidFill>
                <a:latin typeface="Georgia"/>
              </a:rPr>
              <a:t>ΚΜ;</a:t>
            </a:r>
            <a:endParaRPr lang="fr-FR" sz="1800" b="0" strike="noStrike" spc="-1">
              <a:latin typeface="Arial"/>
            </a:endParaRPr>
          </a:p>
        </p:txBody>
      </p:sp>
      <p:sp>
        <p:nvSpPr>
          <p:cNvPr id="2" name="Slide Number Placeholder 1">
            <a:extLst>
              <a:ext uri="{FF2B5EF4-FFF2-40B4-BE49-F238E27FC236}">
                <a16:creationId xmlns:a16="http://schemas.microsoft.com/office/drawing/2014/main" id="{829FD670-C115-954F-955A-60C68A4B4538}"/>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19</a:t>
            </a:fld>
            <a:endParaRPr lang="fr-FR" sz="1800" b="0" strike="noStrike" spc="-1">
              <a:latin typeface="Times New Roman"/>
            </a:endParaRPr>
          </a:p>
        </p:txBody>
      </p:sp>
    </p:spTree>
    <p:extLst>
      <p:ext uri="{BB962C8B-B14F-4D97-AF65-F5344CB8AC3E}">
        <p14:creationId xmlns:p14="http://schemas.microsoft.com/office/powerpoint/2010/main" val="338885866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l-GR"/>
              <a:t>Φιλίππα Χατζησταύρου</a:t>
            </a:r>
            <a:endParaRPr lang="en-US"/>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790" t="18082" r="12953" b="4238"/>
          <a:stretch/>
        </p:blipFill>
        <p:spPr bwMode="auto">
          <a:xfrm>
            <a:off x="692151" y="289585"/>
            <a:ext cx="10907485" cy="6818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034947" y="4217158"/>
            <a:ext cx="668740" cy="369332"/>
          </a:xfrm>
          <a:prstGeom prst="rect">
            <a:avLst/>
          </a:prstGeom>
          <a:noFill/>
        </p:spPr>
        <p:txBody>
          <a:bodyPr wrap="square" rtlCol="0">
            <a:spAutoFit/>
          </a:bodyPr>
          <a:lstStyle/>
          <a:p>
            <a:r>
              <a:rPr lang="fr-FR" dirty="0"/>
              <a:t>P, L</a:t>
            </a:r>
          </a:p>
        </p:txBody>
      </p:sp>
      <p:sp>
        <p:nvSpPr>
          <p:cNvPr id="8" name="TextBox 7"/>
          <p:cNvSpPr txBox="1"/>
          <p:nvPr/>
        </p:nvSpPr>
        <p:spPr>
          <a:xfrm>
            <a:off x="5656524" y="3480179"/>
            <a:ext cx="532263" cy="369332"/>
          </a:xfrm>
          <a:prstGeom prst="rect">
            <a:avLst/>
          </a:prstGeom>
          <a:noFill/>
        </p:spPr>
        <p:txBody>
          <a:bodyPr wrap="square" rtlCol="0">
            <a:spAutoFit/>
          </a:bodyPr>
          <a:lstStyle/>
          <a:p>
            <a:r>
              <a:rPr lang="fr-FR" dirty="0" err="1"/>
              <a:t>Cy</a:t>
            </a:r>
            <a:endParaRPr lang="fr-FR" dirty="0"/>
          </a:p>
        </p:txBody>
      </p:sp>
      <p:sp>
        <p:nvSpPr>
          <p:cNvPr id="6" name="TextBox 5">
            <a:extLst>
              <a:ext uri="{FF2B5EF4-FFF2-40B4-BE49-F238E27FC236}">
                <a16:creationId xmlns:a16="http://schemas.microsoft.com/office/drawing/2014/main" id="{B331DF5B-D443-18B2-0260-5CDC6760D94E}"/>
              </a:ext>
            </a:extLst>
          </p:cNvPr>
          <p:cNvSpPr txBox="1"/>
          <p:nvPr/>
        </p:nvSpPr>
        <p:spPr>
          <a:xfrm>
            <a:off x="985982" y="195944"/>
            <a:ext cx="2808597" cy="646331"/>
          </a:xfrm>
          <a:prstGeom prst="rect">
            <a:avLst/>
          </a:prstGeom>
          <a:noFill/>
        </p:spPr>
        <p:txBody>
          <a:bodyPr wrap="square" rtlCol="0">
            <a:spAutoFit/>
          </a:bodyPr>
          <a:lstStyle/>
          <a:p>
            <a:r>
              <a:rPr lang="en-GR" b="1" i="1" dirty="0">
                <a:latin typeface="Cambria" panose="02040503050406030204" pitchFamily="18" charset="0"/>
              </a:rPr>
              <a:t>Flexibility in the Lisbon Treaty</a:t>
            </a:r>
          </a:p>
        </p:txBody>
      </p:sp>
    </p:spTree>
    <p:extLst>
      <p:ext uri="{BB962C8B-B14F-4D97-AF65-F5344CB8AC3E}">
        <p14:creationId xmlns:p14="http://schemas.microsoft.com/office/powerpoint/2010/main" val="2604089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672840" y="714960"/>
            <a:ext cx="10867680" cy="6093720"/>
          </a:xfrm>
          <a:prstGeom prst="rect">
            <a:avLst/>
          </a:prstGeom>
          <a:noFill/>
          <a:ln>
            <a:noFill/>
          </a:ln>
        </p:spPr>
        <p:style>
          <a:lnRef idx="0">
            <a:scrgbClr r="0" g="0" b="0"/>
          </a:lnRef>
          <a:fillRef idx="0">
            <a:scrgbClr r="0" g="0" b="0"/>
          </a:fillRef>
          <a:effectRef idx="0">
            <a:scrgbClr r="0" g="0" b="0"/>
          </a:effectRef>
          <a:fontRef idx="minor"/>
        </p:style>
        <p:txBody>
          <a:bodyPr lIns="0" tIns="175320" rIns="0" bIns="0"/>
          <a:lstStyle/>
          <a:p>
            <a:pPr marL="25560">
              <a:lnSpc>
                <a:spcPct val="100000"/>
              </a:lnSpc>
              <a:spcBef>
                <a:spcPts val="1380"/>
              </a:spcBef>
            </a:pPr>
            <a:r>
              <a:rPr lang="fr-FR" sz="2800" b="0" strike="noStrike" spc="-4">
                <a:solidFill>
                  <a:srgbClr val="424241"/>
                </a:solidFill>
                <a:latin typeface="Trebuchet MS"/>
              </a:rPr>
              <a:t>Ποιοι </a:t>
            </a:r>
            <a:r>
              <a:rPr lang="fr-FR" sz="2800" b="0" strike="noStrike" spc="-9">
                <a:solidFill>
                  <a:srgbClr val="424241"/>
                </a:solidFill>
                <a:latin typeface="Trebuchet MS"/>
              </a:rPr>
              <a:t>κίνδυνοι ελλοχεύουν </a:t>
            </a:r>
            <a:r>
              <a:rPr lang="fr-FR" sz="2800" b="0" strike="noStrike" spc="-1">
                <a:solidFill>
                  <a:srgbClr val="424241"/>
                </a:solidFill>
                <a:latin typeface="Trebuchet MS"/>
              </a:rPr>
              <a:t>για τα </a:t>
            </a:r>
            <a:r>
              <a:rPr lang="fr-FR" sz="2800" b="0" strike="noStrike" spc="-4">
                <a:solidFill>
                  <a:srgbClr val="424241"/>
                </a:solidFill>
                <a:latin typeface="Trebuchet MS"/>
              </a:rPr>
              <a:t>μη </a:t>
            </a:r>
            <a:r>
              <a:rPr lang="fr-FR" sz="2800" b="0" strike="noStrike" spc="-9">
                <a:solidFill>
                  <a:srgbClr val="424241"/>
                </a:solidFill>
                <a:latin typeface="Trebuchet MS"/>
              </a:rPr>
              <a:t>συμμετέχοντα</a:t>
            </a:r>
            <a:r>
              <a:rPr lang="fr-FR" sz="2800" b="0" strike="noStrike" spc="4">
                <a:solidFill>
                  <a:srgbClr val="424241"/>
                </a:solidFill>
                <a:latin typeface="Trebuchet MS"/>
              </a:rPr>
              <a:t> </a:t>
            </a:r>
            <a:r>
              <a:rPr lang="fr-FR" sz="2800" b="0" strike="noStrike" spc="-4">
                <a:solidFill>
                  <a:srgbClr val="424241"/>
                </a:solidFill>
                <a:latin typeface="Trebuchet MS"/>
              </a:rPr>
              <a:t>κράτη;</a:t>
            </a:r>
            <a:endParaRPr lang="fr-FR" sz="2800" b="0" strike="noStrike" spc="-1">
              <a:latin typeface="Arial"/>
            </a:endParaRPr>
          </a:p>
          <a:p>
            <a:pPr marL="391320" indent="-253800">
              <a:lnSpc>
                <a:spcPct val="99000"/>
              </a:lnSpc>
              <a:spcBef>
                <a:spcPts val="1284"/>
              </a:spcBef>
              <a:buClr>
                <a:srgbClr val="07A0D8"/>
              </a:buClr>
              <a:buFont typeface="Symbol" charset="2"/>
              <a:buChar char=""/>
            </a:pPr>
            <a:r>
              <a:rPr lang="fr-FR" sz="2800" b="0" strike="noStrike" spc="-4">
                <a:solidFill>
                  <a:srgbClr val="000000"/>
                </a:solidFill>
                <a:latin typeface="Georgia"/>
              </a:rPr>
              <a:t>Οι τομεακές </a:t>
            </a:r>
            <a:r>
              <a:rPr lang="fr-FR" sz="2800" b="0" strike="noStrike" spc="-9">
                <a:solidFill>
                  <a:srgbClr val="000000"/>
                </a:solidFill>
                <a:latin typeface="Georgia"/>
              </a:rPr>
              <a:t>συνεργασίες </a:t>
            </a:r>
            <a:r>
              <a:rPr lang="fr-FR" sz="2800" b="0" strike="noStrike" spc="-4">
                <a:solidFill>
                  <a:srgbClr val="000000"/>
                </a:solidFill>
                <a:latin typeface="Georgia"/>
              </a:rPr>
              <a:t>που ακολουθούν </a:t>
            </a:r>
            <a:r>
              <a:rPr lang="fr-FR" sz="2800" b="0" strike="noStrike" spc="-1">
                <a:solidFill>
                  <a:srgbClr val="000000"/>
                </a:solidFill>
                <a:latin typeface="Georgia"/>
              </a:rPr>
              <a:t>ως </a:t>
            </a:r>
            <a:r>
              <a:rPr lang="fr-FR" sz="2800" b="0" strike="noStrike" spc="-4">
                <a:solidFill>
                  <a:srgbClr val="000000"/>
                </a:solidFill>
                <a:latin typeface="Georgia"/>
              </a:rPr>
              <a:t>επί το πλείστον την  τυπολογία </a:t>
            </a:r>
            <a:r>
              <a:rPr lang="fr-FR" sz="2800" b="0" strike="noStrike" spc="-1">
                <a:solidFill>
                  <a:srgbClr val="000000"/>
                </a:solidFill>
                <a:latin typeface="Georgia"/>
              </a:rPr>
              <a:t>2 </a:t>
            </a:r>
            <a:r>
              <a:rPr lang="fr-FR" sz="2800" b="0" strike="noStrike" spc="-4">
                <a:solidFill>
                  <a:srgbClr val="000000"/>
                </a:solidFill>
                <a:latin typeface="Georgia"/>
              </a:rPr>
              <a:t>θα μπορούσαν </a:t>
            </a:r>
            <a:r>
              <a:rPr lang="fr-FR" sz="2800" b="0" strike="noStrike" spc="-1">
                <a:solidFill>
                  <a:srgbClr val="000000"/>
                </a:solidFill>
                <a:latin typeface="Georgia"/>
              </a:rPr>
              <a:t>να </a:t>
            </a:r>
            <a:r>
              <a:rPr lang="fr-FR" sz="2800" b="0" strike="noStrike" spc="-4">
                <a:solidFill>
                  <a:srgbClr val="000000"/>
                </a:solidFill>
                <a:latin typeface="Georgia"/>
              </a:rPr>
              <a:t>αποκλείσουν κάποια μη  συμμετέχοντα κράτη μέλη από </a:t>
            </a:r>
            <a:r>
              <a:rPr lang="fr-FR" sz="2800" b="0" strike="noStrike" spc="-9">
                <a:solidFill>
                  <a:srgbClr val="000000"/>
                </a:solidFill>
                <a:latin typeface="Georgia"/>
              </a:rPr>
              <a:t>δικαιώματα/υποχρεώσεις/  </a:t>
            </a:r>
            <a:r>
              <a:rPr lang="fr-FR" sz="2800" b="0" strike="noStrike" spc="-4">
                <a:solidFill>
                  <a:srgbClr val="000000"/>
                </a:solidFill>
                <a:latin typeface="Georgia"/>
              </a:rPr>
              <a:t>αρμοδιότητες.</a:t>
            </a:r>
            <a:endParaRPr lang="fr-FR" sz="2800" b="0" strike="noStrike" spc="-1">
              <a:latin typeface="Arial"/>
            </a:endParaRPr>
          </a:p>
          <a:p>
            <a:pPr>
              <a:lnSpc>
                <a:spcPct val="100000"/>
              </a:lnSpc>
              <a:spcBef>
                <a:spcPts val="31"/>
              </a:spcBef>
            </a:pPr>
            <a:endParaRPr lang="fr-FR" sz="2800" b="0" strike="noStrike" spc="-1">
              <a:latin typeface="Arial"/>
            </a:endParaRPr>
          </a:p>
          <a:p>
            <a:pPr marL="391320" indent="-253800">
              <a:lnSpc>
                <a:spcPct val="100000"/>
              </a:lnSpc>
              <a:buClr>
                <a:srgbClr val="07A0D8"/>
              </a:buClr>
              <a:buFont typeface="Georgia"/>
              <a:buChar char="•"/>
            </a:pPr>
            <a:r>
              <a:rPr lang="fr-FR" sz="2800" b="0" strike="noStrike" spc="-9">
                <a:solidFill>
                  <a:srgbClr val="000000"/>
                </a:solidFill>
                <a:latin typeface="Georgia"/>
              </a:rPr>
              <a:t>Αμφισβήτηση </a:t>
            </a:r>
            <a:r>
              <a:rPr lang="fr-FR" sz="2800" b="0" strike="noStrike" spc="-4">
                <a:solidFill>
                  <a:srgbClr val="000000"/>
                </a:solidFill>
                <a:latin typeface="Georgia"/>
              </a:rPr>
              <a:t>της ίδιας της λογικής της ενοποίησης </a:t>
            </a:r>
            <a:r>
              <a:rPr lang="fr-FR" sz="2800" b="0" strike="noStrike" spc="-9">
                <a:solidFill>
                  <a:srgbClr val="000000"/>
                </a:solidFill>
                <a:latin typeface="Georgia"/>
              </a:rPr>
              <a:t>στον κλασικό  </a:t>
            </a:r>
            <a:r>
              <a:rPr lang="fr-FR" sz="2800" b="0" strike="noStrike" spc="-4">
                <a:solidFill>
                  <a:srgbClr val="000000"/>
                </a:solidFill>
                <a:latin typeface="Georgia"/>
              </a:rPr>
              <a:t>ορισμό </a:t>
            </a:r>
            <a:r>
              <a:rPr lang="fr-FR" sz="2800" b="0" strike="noStrike" spc="-9">
                <a:solidFill>
                  <a:srgbClr val="000000"/>
                </a:solidFill>
                <a:latin typeface="Georgia"/>
              </a:rPr>
              <a:t>της, </a:t>
            </a:r>
            <a:r>
              <a:rPr lang="fr-FR" sz="2800" b="0" strike="noStrike" spc="-4">
                <a:solidFill>
                  <a:srgbClr val="000000"/>
                </a:solidFill>
                <a:latin typeface="Georgia"/>
              </a:rPr>
              <a:t>καθώς και των γενικών αρχών και πρωτογενών πηγών  </a:t>
            </a:r>
            <a:r>
              <a:rPr lang="fr-FR" sz="2800" b="0" strike="noStrike" spc="-1">
                <a:solidFill>
                  <a:srgbClr val="000000"/>
                </a:solidFill>
                <a:latin typeface="Georgia"/>
              </a:rPr>
              <a:t>του </a:t>
            </a:r>
            <a:r>
              <a:rPr lang="fr-FR" sz="2800" b="0" strike="noStrike" spc="-4">
                <a:solidFill>
                  <a:srgbClr val="000000"/>
                </a:solidFill>
                <a:latin typeface="Georgia"/>
              </a:rPr>
              <a:t>ευρωπαϊκού</a:t>
            </a:r>
            <a:r>
              <a:rPr lang="fr-FR" sz="2800" b="0" strike="noStrike" spc="-24">
                <a:solidFill>
                  <a:srgbClr val="000000"/>
                </a:solidFill>
                <a:latin typeface="Georgia"/>
              </a:rPr>
              <a:t> </a:t>
            </a:r>
            <a:r>
              <a:rPr lang="fr-FR" sz="2800" b="0" strike="noStrike" spc="-4">
                <a:solidFill>
                  <a:srgbClr val="000000"/>
                </a:solidFill>
                <a:latin typeface="Georgia"/>
              </a:rPr>
              <a:t>δικαίου.</a:t>
            </a:r>
            <a:endParaRPr lang="fr-FR" sz="2800" b="0" strike="noStrike" spc="-1">
              <a:latin typeface="Arial"/>
            </a:endParaRPr>
          </a:p>
          <a:p>
            <a:pPr>
              <a:lnSpc>
                <a:spcPct val="100000"/>
              </a:lnSpc>
              <a:spcBef>
                <a:spcPts val="31"/>
              </a:spcBef>
            </a:pPr>
            <a:endParaRPr lang="fr-FR" sz="2800" b="0" strike="noStrike" spc="-1">
              <a:latin typeface="Arial"/>
            </a:endParaRPr>
          </a:p>
          <a:p>
            <a:pPr algn="r">
              <a:lnSpc>
                <a:spcPct val="100000"/>
              </a:lnSpc>
            </a:pPr>
            <a:r>
              <a:rPr lang="fr-FR" sz="4200" b="0" strike="noStrike" spc="21" baseline="8000">
                <a:solidFill>
                  <a:srgbClr val="07A0D8"/>
                </a:solidFill>
                <a:latin typeface="Arial"/>
              </a:rPr>
              <a:t></a:t>
            </a:r>
            <a:r>
              <a:rPr lang="fr-FR" sz="2800" b="0" i="1" strike="noStrike" spc="12">
                <a:solidFill>
                  <a:srgbClr val="000000"/>
                </a:solidFill>
                <a:latin typeface="Georgia"/>
              </a:rPr>
              <a:t>Θεσμικός </a:t>
            </a:r>
            <a:r>
              <a:rPr lang="fr-FR" sz="2800" b="0" i="1" strike="noStrike" spc="-9">
                <a:solidFill>
                  <a:srgbClr val="000000"/>
                </a:solidFill>
                <a:latin typeface="Georgia"/>
              </a:rPr>
              <a:t>διακυβερνητισμός, ad </a:t>
            </a:r>
            <a:r>
              <a:rPr lang="fr-FR" sz="2800" b="0" i="1" strike="noStrike" spc="-4">
                <a:solidFill>
                  <a:srgbClr val="000000"/>
                </a:solidFill>
                <a:latin typeface="Georgia"/>
              </a:rPr>
              <a:t>hoc </a:t>
            </a:r>
            <a:r>
              <a:rPr lang="fr-FR" sz="2800" b="0" i="1" strike="noStrike" spc="-9">
                <a:solidFill>
                  <a:srgbClr val="000000"/>
                </a:solidFill>
                <a:latin typeface="Georgia"/>
              </a:rPr>
              <a:t>sectoral</a:t>
            </a:r>
            <a:r>
              <a:rPr lang="fr-FR" sz="2800" b="0" i="1" strike="noStrike" spc="-1">
                <a:solidFill>
                  <a:srgbClr val="000000"/>
                </a:solidFill>
                <a:latin typeface="Georgia"/>
              </a:rPr>
              <a:t> </a:t>
            </a:r>
            <a:r>
              <a:rPr lang="fr-FR" sz="2800" b="0" i="1" strike="noStrike" spc="-4">
                <a:solidFill>
                  <a:srgbClr val="000000"/>
                </a:solidFill>
                <a:latin typeface="Georgia"/>
              </a:rPr>
              <a:t>Treaties</a:t>
            </a:r>
            <a:endParaRPr lang="fr-FR" sz="2800" b="0" strike="noStrike" spc="-1">
              <a:latin typeface="Arial"/>
            </a:endParaRPr>
          </a:p>
          <a:p>
            <a:pPr algn="r">
              <a:lnSpc>
                <a:spcPct val="100000"/>
              </a:lnSpc>
              <a:spcBef>
                <a:spcPts val="289"/>
              </a:spcBef>
            </a:pPr>
            <a:r>
              <a:rPr lang="fr-FR" sz="4200" b="0" strike="noStrike" spc="259" baseline="8000">
                <a:solidFill>
                  <a:srgbClr val="07A0D8"/>
                </a:solidFill>
                <a:latin typeface="Arial"/>
              </a:rPr>
              <a:t> </a:t>
            </a:r>
            <a:r>
              <a:rPr lang="fr-FR" sz="2800" b="0" i="1" strike="noStrike" spc="-9">
                <a:solidFill>
                  <a:srgbClr val="000000"/>
                </a:solidFill>
                <a:latin typeface="Georgia"/>
              </a:rPr>
              <a:t>domino </a:t>
            </a:r>
            <a:r>
              <a:rPr lang="fr-FR" sz="2800" b="0" i="1" strike="noStrike" spc="-4">
                <a:solidFill>
                  <a:srgbClr val="000000"/>
                </a:solidFill>
                <a:latin typeface="Georgia"/>
              </a:rPr>
              <a:t>effect, special</a:t>
            </a:r>
            <a:r>
              <a:rPr lang="fr-FR" sz="2800" b="0" i="1" strike="noStrike" spc="-338">
                <a:solidFill>
                  <a:srgbClr val="000000"/>
                </a:solidFill>
                <a:latin typeface="Georgia"/>
              </a:rPr>
              <a:t> </a:t>
            </a:r>
            <a:r>
              <a:rPr lang="fr-FR" sz="2800" b="0" i="1" strike="noStrike" spc="-9">
                <a:solidFill>
                  <a:srgbClr val="000000"/>
                </a:solidFill>
                <a:latin typeface="Georgia"/>
              </a:rPr>
              <a:t>status</a:t>
            </a:r>
            <a:endParaRPr lang="fr-FR" sz="2800" b="0" strike="noStrike" spc="-1">
              <a:latin typeface="Arial"/>
            </a:endParaRPr>
          </a:p>
        </p:txBody>
      </p:sp>
      <p:sp>
        <p:nvSpPr>
          <p:cNvPr id="2" name="Slide Number Placeholder 1">
            <a:extLst>
              <a:ext uri="{FF2B5EF4-FFF2-40B4-BE49-F238E27FC236}">
                <a16:creationId xmlns:a16="http://schemas.microsoft.com/office/drawing/2014/main" id="{36F04119-530C-6F44-8E01-7F947E99BE0E}"/>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20</a:t>
            </a:fld>
            <a:endParaRPr lang="fr-FR" sz="1800" b="0" strike="noStrike" spc="-1">
              <a:latin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extShape 1"/>
          <p:cNvSpPr txBox="1"/>
          <p:nvPr/>
        </p:nvSpPr>
        <p:spPr>
          <a:xfrm>
            <a:off x="720000" y="648000"/>
            <a:ext cx="9830160" cy="1175040"/>
          </a:xfrm>
          <a:prstGeom prst="rect">
            <a:avLst/>
          </a:prstGeom>
          <a:noFill/>
          <a:ln>
            <a:noFill/>
          </a:ln>
        </p:spPr>
        <p:txBody>
          <a:bodyPr lIns="0" tIns="29880" rIns="0" bIns="0"/>
          <a:lstStyle/>
          <a:p>
            <a:pPr marL="12600">
              <a:lnSpc>
                <a:spcPts val="3830"/>
              </a:lnSpc>
              <a:spcBef>
                <a:spcPts val="235"/>
              </a:spcBef>
            </a:pPr>
            <a:r>
              <a:rPr lang="en-US" sz="3200" b="0" strike="noStrike" spc="-1">
                <a:solidFill>
                  <a:srgbClr val="424241"/>
                </a:solidFill>
                <a:latin typeface="Trebuchet MS"/>
              </a:rPr>
              <a:t>Η </a:t>
            </a:r>
            <a:r>
              <a:rPr lang="en-US" sz="3200" b="0" strike="noStrike" spc="-9">
                <a:solidFill>
                  <a:srgbClr val="424241"/>
                </a:solidFill>
                <a:latin typeface="Trebuchet MS"/>
              </a:rPr>
              <a:t>επιλογή </a:t>
            </a:r>
            <a:r>
              <a:rPr lang="en-US" sz="3200" b="0" strike="noStrike" spc="-4">
                <a:solidFill>
                  <a:srgbClr val="424241"/>
                </a:solidFill>
                <a:latin typeface="Trebuchet MS"/>
              </a:rPr>
              <a:t>της ιδιότητας μέλους </a:t>
            </a:r>
            <a:r>
              <a:rPr lang="en-US" sz="3200" b="0" strike="noStrike" spc="-9">
                <a:solidFill>
                  <a:srgbClr val="424241"/>
                </a:solidFill>
                <a:latin typeface="Trebuchet MS"/>
              </a:rPr>
              <a:t>έχει </a:t>
            </a:r>
            <a:r>
              <a:rPr lang="en-US" sz="3200" b="0" strike="noStrike" spc="-1">
                <a:solidFill>
                  <a:srgbClr val="424241"/>
                </a:solidFill>
                <a:latin typeface="Trebuchet MS"/>
              </a:rPr>
              <a:t>τα </a:t>
            </a:r>
            <a:r>
              <a:rPr lang="en-US" sz="3200" b="0" strike="noStrike" spc="-9">
                <a:solidFill>
                  <a:srgbClr val="424241"/>
                </a:solidFill>
                <a:latin typeface="Trebuchet MS"/>
              </a:rPr>
              <a:t>ίδια </a:t>
            </a:r>
            <a:r>
              <a:rPr lang="en-US" sz="3200" b="0" strike="noStrike" spc="-4">
                <a:solidFill>
                  <a:srgbClr val="424241"/>
                </a:solidFill>
                <a:latin typeface="Trebuchet MS"/>
              </a:rPr>
              <a:t>ερείσματα  όπως στο</a:t>
            </a:r>
            <a:r>
              <a:rPr lang="en-US" sz="3200" b="0" strike="noStrike" spc="-24">
                <a:solidFill>
                  <a:srgbClr val="424241"/>
                </a:solidFill>
                <a:latin typeface="Trebuchet MS"/>
              </a:rPr>
              <a:t> </a:t>
            </a:r>
            <a:r>
              <a:rPr lang="en-US" sz="3200" b="0" strike="noStrike" spc="-9">
                <a:solidFill>
                  <a:srgbClr val="424241"/>
                </a:solidFill>
                <a:latin typeface="Trebuchet MS"/>
              </a:rPr>
              <a:t>παρελθόν;;</a:t>
            </a:r>
            <a:endParaRPr lang="en-US" sz="3200" b="0" strike="noStrike" spc="-1">
              <a:solidFill>
                <a:srgbClr val="000000"/>
              </a:solidFill>
              <a:latin typeface="Calibri"/>
            </a:endParaRPr>
          </a:p>
        </p:txBody>
      </p:sp>
      <p:sp>
        <p:nvSpPr>
          <p:cNvPr id="235" name="CustomShape 2"/>
          <p:cNvSpPr/>
          <p:nvPr/>
        </p:nvSpPr>
        <p:spPr>
          <a:xfrm>
            <a:off x="720000" y="1800000"/>
            <a:ext cx="10727280" cy="481284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365760" indent="-365400">
              <a:lnSpc>
                <a:spcPct val="100000"/>
              </a:lnSpc>
              <a:spcBef>
                <a:spcPts val="99"/>
              </a:spcBef>
              <a:buClr>
                <a:srgbClr val="07A0D8"/>
              </a:buClr>
              <a:buFont typeface="Arial"/>
              <a:buChar char=""/>
            </a:pPr>
            <a:r>
              <a:rPr lang="fr-FR" sz="2450" b="0" strike="noStrike" spc="-1" dirty="0" err="1">
                <a:solidFill>
                  <a:srgbClr val="5A5B5D"/>
                </a:solidFill>
                <a:latin typeface="Georgia"/>
              </a:rPr>
              <a:t>Στη</a:t>
            </a:r>
            <a:r>
              <a:rPr lang="fr-FR" sz="2450" b="0" strike="noStrike" spc="-1" dirty="0">
                <a:solidFill>
                  <a:srgbClr val="5A5B5D"/>
                </a:solidFill>
                <a:latin typeface="Georgia"/>
              </a:rPr>
              <a:t> </a:t>
            </a:r>
            <a:r>
              <a:rPr lang="fr-FR" sz="2450" b="0" strike="noStrike" spc="-1" dirty="0" err="1">
                <a:solidFill>
                  <a:srgbClr val="5A5B5D"/>
                </a:solidFill>
                <a:latin typeface="Georgia"/>
              </a:rPr>
              <a:t>μετ</a:t>
            </a:r>
            <a:r>
              <a:rPr lang="fr-FR" sz="2450" b="0" strike="noStrike" spc="-1" dirty="0">
                <a:solidFill>
                  <a:srgbClr val="5A5B5D"/>
                </a:solidFill>
                <a:latin typeface="Georgia"/>
              </a:rPr>
              <a:t>απ</a:t>
            </a:r>
            <a:r>
              <a:rPr lang="fr-FR" sz="2450" b="0" strike="noStrike" spc="-1" dirty="0" err="1">
                <a:solidFill>
                  <a:srgbClr val="5A5B5D"/>
                </a:solidFill>
                <a:latin typeface="Georgia"/>
              </a:rPr>
              <a:t>ολεμική</a:t>
            </a:r>
            <a:r>
              <a:rPr lang="fr-FR" sz="2450" b="0" strike="noStrike" spc="-1" dirty="0">
                <a:solidFill>
                  <a:srgbClr val="5A5B5D"/>
                </a:solidFill>
                <a:latin typeface="Georgia"/>
              </a:rPr>
              <a:t> </a:t>
            </a:r>
            <a:r>
              <a:rPr lang="fr-FR" sz="2450" b="0" strike="noStrike" spc="-1" dirty="0" err="1">
                <a:solidFill>
                  <a:srgbClr val="5A5B5D"/>
                </a:solidFill>
                <a:latin typeface="Georgia"/>
              </a:rPr>
              <a:t>Ευρώ</a:t>
            </a:r>
            <a:r>
              <a:rPr lang="fr-FR" sz="2450" b="0" strike="noStrike" spc="-1" dirty="0">
                <a:solidFill>
                  <a:srgbClr val="5A5B5D"/>
                </a:solidFill>
                <a:latin typeface="Georgia"/>
              </a:rPr>
              <a:t>π</a:t>
            </a:r>
            <a:r>
              <a:rPr lang="fr-FR" sz="2450" b="0" strike="noStrike" spc="-1" dirty="0" err="1">
                <a:solidFill>
                  <a:srgbClr val="5A5B5D"/>
                </a:solidFill>
                <a:latin typeface="Georgia"/>
              </a:rPr>
              <a:t>η</a:t>
            </a:r>
            <a:r>
              <a:rPr lang="fr-FR" sz="2450" b="0" strike="noStrike" spc="-1" dirty="0">
                <a:solidFill>
                  <a:srgbClr val="5A5B5D"/>
                </a:solidFill>
                <a:latin typeface="Georgia"/>
              </a:rPr>
              <a:t> </a:t>
            </a:r>
            <a:r>
              <a:rPr lang="fr-FR" sz="2450" b="0" strike="noStrike" spc="4" dirty="0" err="1">
                <a:solidFill>
                  <a:srgbClr val="5A5B5D"/>
                </a:solidFill>
                <a:latin typeface="Georgia"/>
              </a:rPr>
              <a:t>η</a:t>
            </a:r>
            <a:r>
              <a:rPr lang="fr-FR" sz="2450" b="0" strike="noStrike" spc="4" dirty="0">
                <a:solidFill>
                  <a:srgbClr val="5A5B5D"/>
                </a:solidFill>
                <a:latin typeface="Georgia"/>
              </a:rPr>
              <a:t> </a:t>
            </a:r>
            <a:r>
              <a:rPr lang="fr-FR" sz="2450" b="0" strike="noStrike" spc="-1" dirty="0" err="1">
                <a:solidFill>
                  <a:srgbClr val="5A5B5D"/>
                </a:solidFill>
                <a:latin typeface="Georgia"/>
              </a:rPr>
              <a:t>τ</a:t>
            </a:r>
            <a:r>
              <a:rPr lang="fr-FR" sz="2450" b="0" strike="noStrike" spc="-1" dirty="0">
                <a:solidFill>
                  <a:srgbClr val="5A5B5D"/>
                </a:solidFill>
                <a:latin typeface="Georgia"/>
              </a:rPr>
              <a:t>α</a:t>
            </a:r>
            <a:r>
              <a:rPr lang="fr-FR" sz="2450" b="0" strike="noStrike" spc="-1" dirty="0" err="1">
                <a:solidFill>
                  <a:srgbClr val="5A5B5D"/>
                </a:solidFill>
                <a:latin typeface="Georgia"/>
              </a:rPr>
              <a:t>υτότητ</a:t>
            </a:r>
            <a:r>
              <a:rPr lang="fr-FR" sz="2450" b="0" strike="noStrike" spc="-1" dirty="0">
                <a:solidFill>
                  <a:srgbClr val="5A5B5D"/>
                </a:solidFill>
                <a:latin typeface="Georgia"/>
              </a:rPr>
              <a:t>α </a:t>
            </a:r>
            <a:r>
              <a:rPr lang="fr-FR" sz="2450" b="0" strike="noStrike" spc="-1" dirty="0" err="1">
                <a:solidFill>
                  <a:srgbClr val="5A5B5D"/>
                </a:solidFill>
                <a:latin typeface="Georgia"/>
              </a:rPr>
              <a:t>του</a:t>
            </a:r>
            <a:r>
              <a:rPr lang="fr-FR" sz="2450" b="0" strike="noStrike" spc="-1" dirty="0">
                <a:solidFill>
                  <a:srgbClr val="5A5B5D"/>
                </a:solidFill>
                <a:latin typeface="Georgia"/>
              </a:rPr>
              <a:t> ‘</a:t>
            </a:r>
            <a:r>
              <a:rPr lang="fr-FR" sz="2450" b="0" strike="noStrike" spc="-1" dirty="0" err="1">
                <a:solidFill>
                  <a:srgbClr val="5A5B5D"/>
                </a:solidFill>
                <a:latin typeface="Georgia"/>
              </a:rPr>
              <a:t>έθνους</a:t>
            </a:r>
            <a:r>
              <a:rPr lang="fr-FR" sz="2450" b="0" strike="noStrike" spc="-1" dirty="0">
                <a:solidFill>
                  <a:srgbClr val="5A5B5D"/>
                </a:solidFill>
                <a:latin typeface="Georgia"/>
              </a:rPr>
              <a:t> </a:t>
            </a:r>
            <a:r>
              <a:rPr lang="fr-FR" sz="2450" b="0" strike="noStrike" spc="-1" dirty="0" err="1">
                <a:solidFill>
                  <a:srgbClr val="5A5B5D"/>
                </a:solidFill>
                <a:latin typeface="Georgia"/>
              </a:rPr>
              <a:t>κράτους</a:t>
            </a:r>
            <a:r>
              <a:rPr lang="fr-FR" sz="2450" b="0" strike="noStrike" spc="-1" dirty="0">
                <a:solidFill>
                  <a:srgbClr val="5A5B5D"/>
                </a:solidFill>
                <a:latin typeface="Georgia"/>
              </a:rPr>
              <a:t>’ </a:t>
            </a:r>
            <a:r>
              <a:rPr lang="fr-FR" sz="2450" b="0" strike="noStrike" spc="-43" dirty="0">
                <a:solidFill>
                  <a:srgbClr val="5A5B5D"/>
                </a:solidFill>
                <a:latin typeface="Georgia"/>
              </a:rPr>
              <a:t>π</a:t>
            </a:r>
            <a:r>
              <a:rPr lang="fr-FR" sz="2450" b="0" strike="noStrike" spc="-43" dirty="0" err="1">
                <a:solidFill>
                  <a:srgbClr val="5A5B5D"/>
                </a:solidFill>
                <a:latin typeface="Georgia"/>
              </a:rPr>
              <a:t>ερι</a:t>
            </a:r>
            <a:r>
              <a:rPr lang="fr-FR" sz="2450" b="0" strike="noStrike" spc="-43" dirty="0">
                <a:solidFill>
                  <a:srgbClr val="5A5B5D"/>
                </a:solidFill>
                <a:latin typeface="Georgia"/>
              </a:rPr>
              <a:t>π</a:t>
            </a:r>
            <a:r>
              <a:rPr lang="fr-FR" sz="2450" b="0" strike="noStrike" spc="-43" dirty="0" err="1">
                <a:solidFill>
                  <a:srgbClr val="5A5B5D"/>
                </a:solidFill>
                <a:latin typeface="Georgia"/>
              </a:rPr>
              <a:t>λέκετ</a:t>
            </a:r>
            <a:r>
              <a:rPr lang="fr-FR" sz="2450" b="0" strike="noStrike" spc="-43" dirty="0">
                <a:solidFill>
                  <a:srgbClr val="5A5B5D"/>
                </a:solidFill>
                <a:latin typeface="Georgia"/>
              </a:rPr>
              <a:t>α</a:t>
            </a:r>
            <a:r>
              <a:rPr lang="fr-FR" sz="2450" b="0" strike="noStrike" spc="-43" dirty="0" err="1">
                <a:solidFill>
                  <a:srgbClr val="5A5B5D"/>
                </a:solidFill>
                <a:latin typeface="Georgia"/>
              </a:rPr>
              <a:t>ι</a:t>
            </a:r>
            <a:r>
              <a:rPr lang="fr-FR" sz="2450" b="0" strike="noStrike" spc="-43" dirty="0">
                <a:solidFill>
                  <a:srgbClr val="5A5B5D"/>
                </a:solidFill>
                <a:latin typeface="Georgia"/>
              </a:rPr>
              <a:t>  </a:t>
            </a:r>
            <a:r>
              <a:rPr lang="fr-FR" sz="2450" b="0" strike="noStrike" spc="-1" dirty="0" err="1">
                <a:solidFill>
                  <a:srgbClr val="5A5B5D"/>
                </a:solidFill>
                <a:latin typeface="Georgia"/>
              </a:rPr>
              <a:t>με</a:t>
            </a:r>
            <a:r>
              <a:rPr lang="fr-FR" sz="2450" b="0" strike="noStrike" spc="-1" dirty="0">
                <a:solidFill>
                  <a:srgbClr val="5A5B5D"/>
                </a:solidFill>
                <a:latin typeface="Georgia"/>
              </a:rPr>
              <a:t> </a:t>
            </a:r>
            <a:r>
              <a:rPr lang="fr-FR" sz="2450" b="0" strike="noStrike" spc="4" dirty="0">
                <a:solidFill>
                  <a:srgbClr val="5A5B5D"/>
                </a:solidFill>
                <a:latin typeface="Georgia"/>
              </a:rPr>
              <a:t>α</a:t>
            </a:r>
            <a:r>
              <a:rPr lang="fr-FR" sz="2450" b="0" strike="noStrike" spc="4" dirty="0" err="1">
                <a:solidFill>
                  <a:srgbClr val="5A5B5D"/>
                </a:solidFill>
                <a:latin typeface="Georgia"/>
              </a:rPr>
              <a:t>υτή</a:t>
            </a:r>
            <a:r>
              <a:rPr lang="fr-FR" sz="2450" b="0" strike="noStrike" spc="4" dirty="0">
                <a:solidFill>
                  <a:srgbClr val="5A5B5D"/>
                </a:solidFill>
                <a:latin typeface="Georgia"/>
              </a:rPr>
              <a:t> </a:t>
            </a:r>
            <a:r>
              <a:rPr lang="fr-FR" sz="2450" b="0" strike="noStrike" spc="-1" dirty="0" err="1">
                <a:solidFill>
                  <a:srgbClr val="5A5B5D"/>
                </a:solidFill>
                <a:latin typeface="Georgia"/>
              </a:rPr>
              <a:t>του</a:t>
            </a:r>
            <a:r>
              <a:rPr lang="fr-FR" sz="2450" b="0" strike="noStrike" spc="-1" dirty="0">
                <a:solidFill>
                  <a:srgbClr val="5A5B5D"/>
                </a:solidFill>
                <a:latin typeface="Georgia"/>
              </a:rPr>
              <a:t> ‘</a:t>
            </a:r>
            <a:r>
              <a:rPr lang="fr-FR" sz="2450" b="0" strike="noStrike" spc="-1" dirty="0" err="1">
                <a:solidFill>
                  <a:srgbClr val="5A5B5D"/>
                </a:solidFill>
                <a:latin typeface="Georgia"/>
              </a:rPr>
              <a:t>κράτους</a:t>
            </a:r>
            <a:r>
              <a:rPr lang="fr-FR" sz="2450" b="0" strike="noStrike" spc="-1" dirty="0">
                <a:solidFill>
                  <a:srgbClr val="5A5B5D"/>
                </a:solidFill>
                <a:latin typeface="Georgia"/>
              </a:rPr>
              <a:t> </a:t>
            </a:r>
            <a:r>
              <a:rPr lang="fr-FR" sz="2450" b="0" strike="noStrike" spc="-1" dirty="0" err="1">
                <a:solidFill>
                  <a:srgbClr val="5A5B5D"/>
                </a:solidFill>
                <a:latin typeface="Georgia"/>
              </a:rPr>
              <a:t>μέλους</a:t>
            </a:r>
            <a:r>
              <a:rPr lang="fr-FR" sz="2450" b="0" strike="noStrike" spc="-1" dirty="0">
                <a:solidFill>
                  <a:srgbClr val="5A5B5D"/>
                </a:solidFill>
                <a:latin typeface="Georgia"/>
              </a:rPr>
              <a:t>’ (</a:t>
            </a:r>
            <a:r>
              <a:rPr lang="fr-FR" sz="2450" b="0" strike="noStrike" spc="-1" dirty="0" err="1">
                <a:solidFill>
                  <a:srgbClr val="5A5B5D"/>
                </a:solidFill>
                <a:latin typeface="Georgia"/>
              </a:rPr>
              <a:t>Sbragia</a:t>
            </a:r>
            <a:r>
              <a:rPr lang="fr-FR" sz="2450" b="0" strike="noStrike" spc="-1" dirty="0">
                <a:solidFill>
                  <a:srgbClr val="5A5B5D"/>
                </a:solidFill>
                <a:latin typeface="Georgia"/>
              </a:rPr>
              <a:t>: 1994). </a:t>
            </a:r>
            <a:r>
              <a:rPr lang="fr-FR" sz="2450" b="0" strike="noStrike" spc="4" dirty="0" err="1">
                <a:solidFill>
                  <a:srgbClr val="5A5B5D"/>
                </a:solidFill>
                <a:latin typeface="Georgia"/>
              </a:rPr>
              <a:t>Η</a:t>
            </a:r>
            <a:r>
              <a:rPr lang="fr-FR" sz="2450" b="0" strike="noStrike" spc="4" dirty="0">
                <a:solidFill>
                  <a:srgbClr val="5A5B5D"/>
                </a:solidFill>
                <a:latin typeface="Georgia"/>
              </a:rPr>
              <a:t> </a:t>
            </a:r>
            <a:r>
              <a:rPr lang="fr-FR" sz="2450" b="0" strike="noStrike" spc="-1" dirty="0" err="1">
                <a:solidFill>
                  <a:srgbClr val="5A5B5D"/>
                </a:solidFill>
                <a:latin typeface="Georgia"/>
              </a:rPr>
              <a:t>εθνική</a:t>
            </a:r>
            <a:r>
              <a:rPr lang="fr-FR" sz="2450" b="0" strike="noStrike" spc="-1" dirty="0">
                <a:solidFill>
                  <a:srgbClr val="5A5B5D"/>
                </a:solidFill>
                <a:latin typeface="Georgia"/>
              </a:rPr>
              <a:t> </a:t>
            </a:r>
            <a:r>
              <a:rPr lang="fr-FR" sz="2450" b="0" strike="noStrike" spc="-1" dirty="0" err="1">
                <a:solidFill>
                  <a:srgbClr val="5A5B5D"/>
                </a:solidFill>
                <a:latin typeface="Georgia"/>
              </a:rPr>
              <a:t>κυρι</a:t>
            </a:r>
            <a:r>
              <a:rPr lang="fr-FR" sz="2450" b="0" strike="noStrike" spc="-1" dirty="0">
                <a:solidFill>
                  <a:srgbClr val="5A5B5D"/>
                </a:solidFill>
                <a:latin typeface="Georgia"/>
              </a:rPr>
              <a:t>α</a:t>
            </a:r>
            <a:r>
              <a:rPr lang="fr-FR" sz="2450" b="0" strike="noStrike" spc="-1" dirty="0" err="1">
                <a:solidFill>
                  <a:srgbClr val="5A5B5D"/>
                </a:solidFill>
                <a:latin typeface="Georgia"/>
              </a:rPr>
              <a:t>ρχί</a:t>
            </a:r>
            <a:r>
              <a:rPr lang="fr-FR" sz="2450" b="0" strike="noStrike" spc="-1" dirty="0">
                <a:solidFill>
                  <a:srgbClr val="5A5B5D"/>
                </a:solidFill>
                <a:latin typeface="Georgia"/>
              </a:rPr>
              <a:t>α </a:t>
            </a:r>
            <a:r>
              <a:rPr lang="fr-FR" sz="2450" b="0" strike="noStrike" spc="-1" dirty="0" err="1">
                <a:solidFill>
                  <a:srgbClr val="5A5B5D"/>
                </a:solidFill>
                <a:latin typeface="Georgia"/>
              </a:rPr>
              <a:t>ως</a:t>
            </a:r>
            <a:r>
              <a:rPr lang="fr-FR" sz="2450" b="0" strike="noStrike" spc="-1" dirty="0">
                <a:solidFill>
                  <a:srgbClr val="5A5B5D"/>
                </a:solidFill>
                <a:latin typeface="Georgia"/>
              </a:rPr>
              <a:t>  </a:t>
            </a:r>
            <a:r>
              <a:rPr lang="fr-FR" sz="2450" b="0" strike="noStrike" spc="4" dirty="0" err="1">
                <a:solidFill>
                  <a:srgbClr val="5A5B5D"/>
                </a:solidFill>
                <a:latin typeface="Georgia"/>
              </a:rPr>
              <a:t>έννοι</a:t>
            </a:r>
            <a:r>
              <a:rPr lang="fr-FR" sz="2450" b="0" strike="noStrike" spc="4" dirty="0">
                <a:solidFill>
                  <a:srgbClr val="5A5B5D"/>
                </a:solidFill>
                <a:latin typeface="Georgia"/>
              </a:rPr>
              <a:t>α </a:t>
            </a:r>
            <a:r>
              <a:rPr lang="fr-FR" sz="2450" b="0" strike="noStrike" spc="-1" dirty="0" err="1">
                <a:solidFill>
                  <a:srgbClr val="5A5B5D"/>
                </a:solidFill>
                <a:latin typeface="Georgia"/>
              </a:rPr>
              <a:t>σχέσης</a:t>
            </a:r>
            <a:r>
              <a:rPr lang="fr-FR" sz="2450" b="0" strike="noStrike" spc="-1" dirty="0">
                <a:solidFill>
                  <a:srgbClr val="5A5B5D"/>
                </a:solidFill>
                <a:latin typeface="Georgia"/>
              </a:rPr>
              <a:t> πα</a:t>
            </a:r>
            <a:r>
              <a:rPr lang="fr-FR" sz="2450" b="0" strike="noStrike" spc="-1" dirty="0" err="1">
                <a:solidFill>
                  <a:srgbClr val="5A5B5D"/>
                </a:solidFill>
                <a:latin typeface="Georgia"/>
              </a:rPr>
              <a:t>ρά</a:t>
            </a:r>
            <a:r>
              <a:rPr lang="fr-FR" sz="2450" b="0" strike="noStrike" spc="-1" dirty="0">
                <a:solidFill>
                  <a:srgbClr val="5A5B5D"/>
                </a:solidFill>
                <a:latin typeface="Georgia"/>
              </a:rPr>
              <a:t> </a:t>
            </a:r>
            <a:r>
              <a:rPr lang="fr-FR" sz="2450" b="0" strike="noStrike" spc="9" dirty="0" err="1">
                <a:solidFill>
                  <a:srgbClr val="5A5B5D"/>
                </a:solidFill>
                <a:latin typeface="Georgia"/>
              </a:rPr>
              <a:t>ως</a:t>
            </a:r>
            <a:r>
              <a:rPr lang="fr-FR" sz="2450" b="0" strike="noStrike" spc="9" dirty="0">
                <a:solidFill>
                  <a:srgbClr val="5A5B5D"/>
                </a:solidFill>
                <a:latin typeface="Georgia"/>
              </a:rPr>
              <a:t> </a:t>
            </a:r>
            <a:r>
              <a:rPr lang="fr-FR" sz="2450" b="0" strike="noStrike" spc="-1" dirty="0" err="1">
                <a:solidFill>
                  <a:srgbClr val="5A5B5D"/>
                </a:solidFill>
                <a:latin typeface="Georgia"/>
              </a:rPr>
              <a:t>μονήρης</a:t>
            </a:r>
            <a:r>
              <a:rPr lang="fr-FR" sz="2450" b="0" strike="noStrike" spc="-1" dirty="0">
                <a:solidFill>
                  <a:srgbClr val="5A5B5D"/>
                </a:solidFill>
                <a:latin typeface="Georgia"/>
              </a:rPr>
              <a:t> </a:t>
            </a:r>
            <a:r>
              <a:rPr lang="fr-FR" sz="2450" b="0" strike="noStrike" spc="4" dirty="0" err="1">
                <a:solidFill>
                  <a:srgbClr val="5A5B5D"/>
                </a:solidFill>
                <a:latin typeface="Georgia"/>
              </a:rPr>
              <a:t>έννοι</a:t>
            </a:r>
            <a:r>
              <a:rPr lang="fr-FR" sz="2450" b="0" strike="noStrike" spc="4" dirty="0">
                <a:solidFill>
                  <a:srgbClr val="5A5B5D"/>
                </a:solidFill>
                <a:latin typeface="Georgia"/>
              </a:rPr>
              <a:t>α </a:t>
            </a:r>
            <a:r>
              <a:rPr lang="fr-FR" sz="2450" b="0" strike="noStrike" spc="-1" dirty="0" err="1">
                <a:solidFill>
                  <a:srgbClr val="5A5B5D"/>
                </a:solidFill>
                <a:latin typeface="Georgia"/>
              </a:rPr>
              <a:t>εξηγώντ</a:t>
            </a:r>
            <a:r>
              <a:rPr lang="fr-FR" sz="2450" b="0" strike="noStrike" spc="-1" dirty="0">
                <a:solidFill>
                  <a:srgbClr val="5A5B5D"/>
                </a:solidFill>
                <a:latin typeface="Georgia"/>
              </a:rPr>
              <a:t>α</a:t>
            </a:r>
            <a:r>
              <a:rPr lang="fr-FR" sz="2450" b="0" strike="noStrike" spc="-1" dirty="0" err="1">
                <a:solidFill>
                  <a:srgbClr val="5A5B5D"/>
                </a:solidFill>
                <a:latin typeface="Georgia"/>
              </a:rPr>
              <a:t>ς</a:t>
            </a:r>
            <a:r>
              <a:rPr lang="fr-FR" sz="2450" b="0" strike="noStrike" spc="-1" dirty="0">
                <a:solidFill>
                  <a:srgbClr val="5A5B5D"/>
                </a:solidFill>
                <a:latin typeface="Georgia"/>
              </a:rPr>
              <a:t> </a:t>
            </a:r>
            <a:r>
              <a:rPr lang="fr-FR" sz="2450" b="0" strike="noStrike" spc="-1" dirty="0" err="1">
                <a:solidFill>
                  <a:srgbClr val="5A5B5D"/>
                </a:solidFill>
                <a:latin typeface="Georgia"/>
              </a:rPr>
              <a:t>την</a:t>
            </a:r>
            <a:r>
              <a:rPr lang="fr-FR" sz="2450" b="0" strike="noStrike" spc="-1" dirty="0">
                <a:solidFill>
                  <a:srgbClr val="5A5B5D"/>
                </a:solidFill>
                <a:latin typeface="Georgia"/>
              </a:rPr>
              <a:t> </a:t>
            </a:r>
            <a:r>
              <a:rPr lang="fr-FR" sz="2450" b="0" strike="noStrike" spc="-1" dirty="0" err="1">
                <a:solidFill>
                  <a:srgbClr val="5A5B5D"/>
                </a:solidFill>
                <a:latin typeface="Georgia"/>
              </a:rPr>
              <a:t>ικ</a:t>
            </a:r>
            <a:r>
              <a:rPr lang="fr-FR" sz="2450" b="0" strike="noStrike" spc="-1" dirty="0">
                <a:solidFill>
                  <a:srgbClr val="5A5B5D"/>
                </a:solidFill>
                <a:latin typeface="Georgia"/>
              </a:rPr>
              <a:t>α</a:t>
            </a:r>
            <a:r>
              <a:rPr lang="fr-FR" sz="2450" b="0" strike="noStrike" spc="-1" dirty="0" err="1">
                <a:solidFill>
                  <a:srgbClr val="5A5B5D"/>
                </a:solidFill>
                <a:latin typeface="Georgia"/>
              </a:rPr>
              <a:t>νότητ</a:t>
            </a:r>
            <a:r>
              <a:rPr lang="fr-FR" sz="2450" b="0" strike="noStrike" spc="-1" dirty="0">
                <a:solidFill>
                  <a:srgbClr val="5A5B5D"/>
                </a:solidFill>
                <a:latin typeface="Georgia"/>
              </a:rPr>
              <a:t>α</a:t>
            </a:r>
            <a:r>
              <a:rPr lang="fr-FR" sz="2450" b="0" strike="noStrike" spc="-58" dirty="0">
                <a:solidFill>
                  <a:srgbClr val="5A5B5D"/>
                </a:solidFill>
                <a:latin typeface="Georgia"/>
              </a:rPr>
              <a:t> </a:t>
            </a:r>
            <a:r>
              <a:rPr lang="fr-FR" sz="2450" b="0" strike="noStrike" spc="-1" dirty="0" err="1">
                <a:solidFill>
                  <a:srgbClr val="5A5B5D"/>
                </a:solidFill>
                <a:latin typeface="Georgia"/>
              </a:rPr>
              <a:t>ενός</a:t>
            </a:r>
            <a:endParaRPr lang="fr-FR" sz="2450" b="0" strike="noStrike" spc="-1" dirty="0">
              <a:latin typeface="Arial"/>
            </a:endParaRPr>
          </a:p>
          <a:p>
            <a:pPr marL="1158840">
              <a:lnSpc>
                <a:spcPct val="100000"/>
              </a:lnSpc>
              <a:spcBef>
                <a:spcPts val="6"/>
              </a:spcBef>
            </a:pPr>
            <a:r>
              <a:rPr lang="fr-FR" sz="2450" b="0" strike="noStrike" spc="-1" dirty="0" err="1">
                <a:solidFill>
                  <a:srgbClr val="5A5B5D"/>
                </a:solidFill>
                <a:latin typeface="Georgia"/>
              </a:rPr>
              <a:t>κράτους</a:t>
            </a:r>
            <a:r>
              <a:rPr lang="fr-FR" sz="2450" b="0" strike="noStrike" spc="-1" dirty="0">
                <a:solidFill>
                  <a:srgbClr val="5A5B5D"/>
                </a:solidFill>
                <a:latin typeface="Georgia"/>
              </a:rPr>
              <a:t> </a:t>
            </a:r>
            <a:r>
              <a:rPr lang="fr-FR" sz="2450" b="0" strike="noStrike" spc="-1" dirty="0" err="1">
                <a:solidFill>
                  <a:srgbClr val="5A5B5D"/>
                </a:solidFill>
                <a:latin typeface="Georgia"/>
              </a:rPr>
              <a:t>ν</a:t>
            </a:r>
            <a:r>
              <a:rPr lang="fr-FR" sz="2450" b="0" strike="noStrike" spc="-1" dirty="0">
                <a:solidFill>
                  <a:srgbClr val="5A5B5D"/>
                </a:solidFill>
                <a:latin typeface="Georgia"/>
              </a:rPr>
              <a:t>α </a:t>
            </a:r>
            <a:r>
              <a:rPr lang="fr-FR" sz="2450" b="0" strike="noStrike" spc="-1" dirty="0" err="1">
                <a:solidFill>
                  <a:srgbClr val="5A5B5D"/>
                </a:solidFill>
                <a:latin typeface="Georgia"/>
              </a:rPr>
              <a:t>δεσμευθεί</a:t>
            </a:r>
            <a:r>
              <a:rPr lang="fr-FR" sz="2450" b="0" strike="noStrike" spc="-1" dirty="0">
                <a:solidFill>
                  <a:srgbClr val="5A5B5D"/>
                </a:solidFill>
                <a:latin typeface="Georgia"/>
              </a:rPr>
              <a:t> πα</a:t>
            </a:r>
            <a:r>
              <a:rPr lang="fr-FR" sz="2450" b="0" strike="noStrike" spc="-1" dirty="0" err="1">
                <a:solidFill>
                  <a:srgbClr val="5A5B5D"/>
                </a:solidFill>
                <a:latin typeface="Georgia"/>
              </a:rPr>
              <a:t>ρά</a:t>
            </a:r>
            <a:r>
              <a:rPr lang="fr-FR" sz="2450" b="0" strike="noStrike" spc="-1" dirty="0">
                <a:solidFill>
                  <a:srgbClr val="5A5B5D"/>
                </a:solidFill>
                <a:latin typeface="Georgia"/>
              </a:rPr>
              <a:t> </a:t>
            </a:r>
            <a:r>
              <a:rPr lang="fr-FR" sz="2450" b="0" strike="noStrike" spc="4" dirty="0" err="1">
                <a:solidFill>
                  <a:srgbClr val="5A5B5D"/>
                </a:solidFill>
                <a:latin typeface="Georgia"/>
              </a:rPr>
              <a:t>ν</a:t>
            </a:r>
            <a:r>
              <a:rPr lang="fr-FR" sz="2450" b="0" strike="noStrike" spc="4" dirty="0">
                <a:solidFill>
                  <a:srgbClr val="5A5B5D"/>
                </a:solidFill>
                <a:latin typeface="Georgia"/>
              </a:rPr>
              <a:t>α </a:t>
            </a:r>
            <a:r>
              <a:rPr lang="fr-FR" sz="2450" b="0" strike="noStrike" spc="-1" dirty="0">
                <a:solidFill>
                  <a:srgbClr val="5A5B5D"/>
                </a:solidFill>
                <a:latin typeface="Georgia"/>
              </a:rPr>
              <a:t>α</a:t>
            </a:r>
            <a:r>
              <a:rPr lang="fr-FR" sz="2450" b="0" strike="noStrike" spc="-1" dirty="0" err="1">
                <a:solidFill>
                  <a:srgbClr val="5A5B5D"/>
                </a:solidFill>
                <a:latin typeface="Georgia"/>
              </a:rPr>
              <a:t>ντιστέκετ</a:t>
            </a:r>
            <a:r>
              <a:rPr lang="fr-FR" sz="2450" b="0" strike="noStrike" spc="-1" dirty="0">
                <a:solidFill>
                  <a:srgbClr val="5A5B5D"/>
                </a:solidFill>
                <a:latin typeface="Georgia"/>
              </a:rPr>
              <a:t>α</a:t>
            </a:r>
            <a:r>
              <a:rPr lang="fr-FR" sz="2450" b="0" strike="noStrike" spc="-1" dirty="0" err="1">
                <a:solidFill>
                  <a:srgbClr val="5A5B5D"/>
                </a:solidFill>
                <a:latin typeface="Georgia"/>
              </a:rPr>
              <a:t>ι</a:t>
            </a:r>
            <a:r>
              <a:rPr lang="fr-FR" sz="2450" b="0" strike="noStrike" spc="-18" dirty="0">
                <a:solidFill>
                  <a:srgbClr val="5A5B5D"/>
                </a:solidFill>
                <a:latin typeface="Georgia"/>
              </a:rPr>
              <a:t> </a:t>
            </a:r>
            <a:r>
              <a:rPr lang="fr-FR" sz="2450" b="0" strike="noStrike" spc="-1" dirty="0">
                <a:solidFill>
                  <a:srgbClr val="5A5B5D"/>
                </a:solidFill>
                <a:latin typeface="Georgia"/>
              </a:rPr>
              <a:t>(Slaughter:2004).</a:t>
            </a:r>
            <a:endParaRPr lang="fr-FR" sz="2450" b="0" strike="noStrike" spc="-1" dirty="0">
              <a:latin typeface="Arial"/>
            </a:endParaRPr>
          </a:p>
          <a:p>
            <a:pPr marL="264960" indent="-223920">
              <a:lnSpc>
                <a:spcPct val="100000"/>
              </a:lnSpc>
              <a:spcBef>
                <a:spcPts val="281"/>
              </a:spcBef>
            </a:pPr>
            <a:r>
              <a:rPr lang="fr-FR" sz="3679" b="0" strike="noStrike" spc="-29" baseline="9000" dirty="0">
                <a:solidFill>
                  <a:srgbClr val="07A0D8"/>
                </a:solidFill>
                <a:latin typeface="Arial"/>
              </a:rPr>
              <a:t></a:t>
            </a:r>
            <a:r>
              <a:rPr lang="fr-FR" sz="2450" b="0" strike="noStrike" spc="-18" dirty="0">
                <a:solidFill>
                  <a:srgbClr val="000000"/>
                </a:solidFill>
                <a:latin typeface="Georgia"/>
              </a:rPr>
              <a:t>H </a:t>
            </a:r>
            <a:r>
              <a:rPr lang="fr-FR" sz="2450" b="0" strike="noStrike" spc="-1" dirty="0" err="1">
                <a:solidFill>
                  <a:srgbClr val="000000"/>
                </a:solidFill>
                <a:latin typeface="Georgia"/>
              </a:rPr>
              <a:t>έντ</a:t>
            </a:r>
            <a:r>
              <a:rPr lang="fr-FR" sz="2450" b="0" strike="noStrike" spc="-1" dirty="0">
                <a:solidFill>
                  <a:srgbClr val="000000"/>
                </a:solidFill>
                <a:latin typeface="Georgia"/>
              </a:rPr>
              <a:t>α</a:t>
            </a:r>
            <a:r>
              <a:rPr lang="fr-FR" sz="2450" b="0" strike="noStrike" spc="-1" dirty="0" err="1">
                <a:solidFill>
                  <a:srgbClr val="000000"/>
                </a:solidFill>
                <a:latin typeface="Georgia"/>
              </a:rPr>
              <a:t>ξη</a:t>
            </a:r>
            <a:r>
              <a:rPr lang="fr-FR" sz="2450" b="0" strike="noStrike" spc="-1" dirty="0">
                <a:solidFill>
                  <a:srgbClr val="000000"/>
                </a:solidFill>
                <a:latin typeface="Georgia"/>
              </a:rPr>
              <a:t> </a:t>
            </a:r>
            <a:r>
              <a:rPr lang="fr-FR" sz="2450" b="0" strike="noStrike" spc="-1" dirty="0" err="1">
                <a:solidFill>
                  <a:srgbClr val="000000"/>
                </a:solidFill>
                <a:latin typeface="Georgia"/>
              </a:rPr>
              <a:t>ως</a:t>
            </a:r>
            <a:r>
              <a:rPr lang="fr-FR" sz="2450" b="0" strike="noStrike" spc="-1" dirty="0">
                <a:solidFill>
                  <a:srgbClr val="000000"/>
                </a:solidFill>
                <a:latin typeface="Georgia"/>
              </a:rPr>
              <a:t> πα</a:t>
            </a:r>
            <a:r>
              <a:rPr lang="fr-FR" sz="2450" b="0" strike="noStrike" spc="-1" dirty="0" err="1">
                <a:solidFill>
                  <a:srgbClr val="000000"/>
                </a:solidFill>
                <a:latin typeface="Georgia"/>
              </a:rPr>
              <a:t>ράγοντ</a:t>
            </a:r>
            <a:r>
              <a:rPr lang="fr-FR" sz="2450" b="0" strike="noStrike" spc="-1" dirty="0">
                <a:solidFill>
                  <a:srgbClr val="000000"/>
                </a:solidFill>
                <a:latin typeface="Georgia"/>
              </a:rPr>
              <a:t>α</a:t>
            </a:r>
            <a:r>
              <a:rPr lang="fr-FR" sz="2450" b="0" strike="noStrike" spc="-1" dirty="0" err="1">
                <a:solidFill>
                  <a:srgbClr val="000000"/>
                </a:solidFill>
                <a:latin typeface="Georgia"/>
              </a:rPr>
              <a:t>ς</a:t>
            </a:r>
            <a:r>
              <a:rPr lang="fr-FR" sz="2450" b="0" strike="noStrike" spc="-1" dirty="0">
                <a:solidFill>
                  <a:srgbClr val="000000"/>
                </a:solidFill>
                <a:latin typeface="Georgia"/>
              </a:rPr>
              <a:t> </a:t>
            </a:r>
            <a:r>
              <a:rPr lang="fr-FR" sz="2450" b="0" strike="noStrike" spc="-1" dirty="0" err="1">
                <a:solidFill>
                  <a:srgbClr val="000000"/>
                </a:solidFill>
                <a:latin typeface="Georgia"/>
              </a:rPr>
              <a:t>διευκόλυνσης</a:t>
            </a:r>
            <a:r>
              <a:rPr lang="fr-FR" sz="2450" b="0" strike="noStrike" spc="-1" dirty="0">
                <a:solidFill>
                  <a:srgbClr val="000000"/>
                </a:solidFill>
                <a:latin typeface="Georgia"/>
              </a:rPr>
              <a:t> </a:t>
            </a:r>
            <a:r>
              <a:rPr lang="fr-FR" sz="2450" b="0" strike="noStrike" spc="-1" dirty="0" err="1">
                <a:solidFill>
                  <a:srgbClr val="000000"/>
                </a:solidFill>
                <a:latin typeface="Georgia"/>
              </a:rPr>
              <a:t>της</a:t>
            </a:r>
            <a:r>
              <a:rPr lang="fr-FR" sz="2450" b="0" strike="noStrike" spc="-1" dirty="0">
                <a:solidFill>
                  <a:srgbClr val="000000"/>
                </a:solidFill>
                <a:latin typeface="Georgia"/>
              </a:rPr>
              <a:t> </a:t>
            </a:r>
            <a:r>
              <a:rPr lang="fr-FR" sz="2450" b="0" strike="noStrike" spc="-1" dirty="0" err="1">
                <a:solidFill>
                  <a:srgbClr val="000000"/>
                </a:solidFill>
                <a:latin typeface="Georgia"/>
              </a:rPr>
              <a:t>δι</a:t>
            </a:r>
            <a:r>
              <a:rPr lang="fr-FR" sz="2450" b="0" strike="noStrike" spc="-1" dirty="0">
                <a:solidFill>
                  <a:srgbClr val="000000"/>
                </a:solidFill>
                <a:latin typeface="Georgia"/>
              </a:rPr>
              <a:t>α</a:t>
            </a:r>
            <a:r>
              <a:rPr lang="fr-FR" sz="2450" b="0" strike="noStrike" spc="-1" dirty="0" err="1">
                <a:solidFill>
                  <a:srgbClr val="000000"/>
                </a:solidFill>
                <a:latin typeface="Georgia"/>
              </a:rPr>
              <a:t>κυ</a:t>
            </a:r>
            <a:r>
              <a:rPr lang="fr-FR" sz="2450" b="0" strike="noStrike" spc="-1" dirty="0">
                <a:solidFill>
                  <a:srgbClr val="000000"/>
                </a:solidFill>
                <a:latin typeface="Georgia"/>
              </a:rPr>
              <a:t>β</a:t>
            </a:r>
            <a:r>
              <a:rPr lang="fr-FR" sz="2450" b="0" strike="noStrike" spc="-1" dirty="0" err="1">
                <a:solidFill>
                  <a:srgbClr val="000000"/>
                </a:solidFill>
                <a:latin typeface="Georgia"/>
              </a:rPr>
              <a:t>ερνητικής</a:t>
            </a:r>
            <a:r>
              <a:rPr lang="fr-FR" sz="2450" b="0" strike="noStrike" spc="-1" dirty="0">
                <a:solidFill>
                  <a:srgbClr val="000000"/>
                </a:solidFill>
                <a:latin typeface="Georgia"/>
              </a:rPr>
              <a:t> </a:t>
            </a:r>
            <a:r>
              <a:rPr lang="fr-FR" sz="2450" b="0" strike="noStrike" spc="-49" dirty="0" err="1">
                <a:solidFill>
                  <a:srgbClr val="000000"/>
                </a:solidFill>
                <a:latin typeface="Georgia"/>
              </a:rPr>
              <a:t>συνεργ</a:t>
            </a:r>
            <a:r>
              <a:rPr lang="fr-FR" sz="2450" b="0" strike="noStrike" spc="-49" dirty="0">
                <a:solidFill>
                  <a:srgbClr val="000000"/>
                </a:solidFill>
                <a:latin typeface="Georgia"/>
              </a:rPr>
              <a:t>α</a:t>
            </a:r>
            <a:r>
              <a:rPr lang="fr-FR" sz="2450" b="0" strike="noStrike" spc="-49" dirty="0" err="1">
                <a:solidFill>
                  <a:srgbClr val="000000"/>
                </a:solidFill>
                <a:latin typeface="Georgia"/>
              </a:rPr>
              <a:t>σί</a:t>
            </a:r>
            <a:r>
              <a:rPr lang="fr-FR" sz="2450" b="0" strike="noStrike" spc="-49" dirty="0">
                <a:solidFill>
                  <a:srgbClr val="000000"/>
                </a:solidFill>
                <a:latin typeface="Georgia"/>
              </a:rPr>
              <a:t>α</a:t>
            </a:r>
            <a:r>
              <a:rPr lang="fr-FR" sz="2450" b="0" strike="noStrike" spc="-49" dirty="0" err="1">
                <a:solidFill>
                  <a:srgbClr val="000000"/>
                </a:solidFill>
                <a:latin typeface="Georgia"/>
              </a:rPr>
              <a:t>ς</a:t>
            </a:r>
            <a:r>
              <a:rPr lang="fr-FR" sz="2450" b="0" strike="noStrike" spc="-49" dirty="0">
                <a:solidFill>
                  <a:srgbClr val="000000"/>
                </a:solidFill>
                <a:latin typeface="Georgia"/>
              </a:rPr>
              <a:t>  </a:t>
            </a:r>
            <a:r>
              <a:rPr lang="fr-FR" sz="2450" b="0" strike="noStrike" spc="-1" dirty="0" err="1">
                <a:solidFill>
                  <a:srgbClr val="000000"/>
                </a:solidFill>
                <a:latin typeface="Georgia"/>
              </a:rPr>
              <a:t>κ</a:t>
            </a:r>
            <a:r>
              <a:rPr lang="fr-FR" sz="2450" b="0" strike="noStrike" spc="-1" dirty="0">
                <a:solidFill>
                  <a:srgbClr val="000000"/>
                </a:solidFill>
                <a:latin typeface="Georgia"/>
              </a:rPr>
              <a:t>α</a:t>
            </a:r>
            <a:r>
              <a:rPr lang="fr-FR" sz="2450" b="0" strike="noStrike" spc="-1" dirty="0" err="1">
                <a:solidFill>
                  <a:srgbClr val="000000"/>
                </a:solidFill>
                <a:latin typeface="Georgia"/>
              </a:rPr>
              <a:t>ι</a:t>
            </a:r>
            <a:r>
              <a:rPr lang="fr-FR" sz="2450" b="0" strike="noStrike" spc="-1" dirty="0">
                <a:solidFill>
                  <a:srgbClr val="000000"/>
                </a:solidFill>
                <a:latin typeface="Georgia"/>
              </a:rPr>
              <a:t> </a:t>
            </a:r>
            <a:r>
              <a:rPr lang="fr-FR" sz="2450" b="0" strike="noStrike" spc="-1" dirty="0" err="1">
                <a:solidFill>
                  <a:srgbClr val="000000"/>
                </a:solidFill>
                <a:latin typeface="Georgia"/>
              </a:rPr>
              <a:t>της</a:t>
            </a:r>
            <a:r>
              <a:rPr lang="fr-FR" sz="2450" b="0" strike="noStrike" spc="-1" dirty="0">
                <a:solidFill>
                  <a:srgbClr val="000000"/>
                </a:solidFill>
                <a:latin typeface="Georgia"/>
              </a:rPr>
              <a:t> α</a:t>
            </a:r>
            <a:r>
              <a:rPr lang="fr-FR" sz="2450" b="0" strike="noStrike" spc="-1" dirty="0" err="1">
                <a:solidFill>
                  <a:srgbClr val="000000"/>
                </a:solidFill>
                <a:latin typeface="Georgia"/>
              </a:rPr>
              <a:t>ύξησης</a:t>
            </a:r>
            <a:r>
              <a:rPr lang="fr-FR" sz="2450" b="0" strike="noStrike" spc="-1" dirty="0">
                <a:solidFill>
                  <a:srgbClr val="000000"/>
                </a:solidFill>
                <a:latin typeface="Georgia"/>
              </a:rPr>
              <a:t> </a:t>
            </a:r>
            <a:r>
              <a:rPr lang="fr-FR" sz="2450" b="0" strike="noStrike" spc="-1" dirty="0" err="1">
                <a:solidFill>
                  <a:srgbClr val="000000"/>
                </a:solidFill>
                <a:latin typeface="Georgia"/>
              </a:rPr>
              <a:t>της</a:t>
            </a:r>
            <a:r>
              <a:rPr lang="fr-FR" sz="2450" b="0" strike="noStrike" spc="-1" dirty="0">
                <a:solidFill>
                  <a:srgbClr val="000000"/>
                </a:solidFill>
                <a:latin typeface="Georgia"/>
              </a:rPr>
              <a:t> </a:t>
            </a:r>
            <a:r>
              <a:rPr lang="fr-FR" sz="2450" b="0" strike="noStrike" spc="-1" dirty="0" err="1">
                <a:solidFill>
                  <a:srgbClr val="000000"/>
                </a:solidFill>
                <a:latin typeface="Georgia"/>
              </a:rPr>
              <a:t>εθνικής</a:t>
            </a:r>
            <a:r>
              <a:rPr lang="fr-FR" sz="2450" b="0" strike="noStrike" spc="-43" dirty="0">
                <a:solidFill>
                  <a:srgbClr val="000000"/>
                </a:solidFill>
                <a:latin typeface="Georgia"/>
              </a:rPr>
              <a:t> </a:t>
            </a:r>
            <a:r>
              <a:rPr lang="fr-FR" sz="2450" b="0" strike="noStrike" spc="-1" dirty="0" err="1">
                <a:solidFill>
                  <a:srgbClr val="000000"/>
                </a:solidFill>
                <a:latin typeface="Georgia"/>
              </a:rPr>
              <a:t>ε</a:t>
            </a:r>
            <a:r>
              <a:rPr lang="fr-FR" sz="2450" b="0" strike="noStrike" spc="-1" dirty="0">
                <a:solidFill>
                  <a:srgbClr val="000000"/>
                </a:solidFill>
                <a:latin typeface="Georgia"/>
              </a:rPr>
              <a:t>π</a:t>
            </a:r>
            <a:r>
              <a:rPr lang="fr-FR" sz="2450" b="0" strike="noStrike" spc="-1" dirty="0" err="1">
                <a:solidFill>
                  <a:srgbClr val="000000"/>
                </a:solidFill>
                <a:latin typeface="Georgia"/>
              </a:rPr>
              <a:t>ιρροής</a:t>
            </a:r>
            <a:endParaRPr lang="fr-FR" sz="2450" b="0" strike="noStrike" spc="-1" dirty="0">
              <a:latin typeface="Arial"/>
            </a:endParaRPr>
          </a:p>
          <a:p>
            <a:pPr marL="339840" indent="-298800">
              <a:lnSpc>
                <a:spcPct val="100000"/>
              </a:lnSpc>
              <a:spcBef>
                <a:spcPts val="275"/>
              </a:spcBef>
              <a:buClr>
                <a:srgbClr val="07A0D8"/>
              </a:buClr>
              <a:buFont typeface="Arial"/>
              <a:buChar char=""/>
            </a:pPr>
            <a:r>
              <a:rPr lang="fr-FR" sz="2450" b="0" strike="noStrike" spc="4" dirty="0" err="1">
                <a:solidFill>
                  <a:srgbClr val="000000"/>
                </a:solidFill>
                <a:latin typeface="Georgia"/>
              </a:rPr>
              <a:t>Η</a:t>
            </a:r>
            <a:r>
              <a:rPr lang="fr-FR" sz="2450" b="0" strike="noStrike" spc="4" dirty="0">
                <a:solidFill>
                  <a:srgbClr val="000000"/>
                </a:solidFill>
                <a:latin typeface="Georgia"/>
              </a:rPr>
              <a:t> </a:t>
            </a:r>
            <a:r>
              <a:rPr lang="fr-FR" sz="2450" b="0" strike="noStrike" spc="-1" dirty="0" err="1">
                <a:solidFill>
                  <a:srgbClr val="000000"/>
                </a:solidFill>
                <a:latin typeface="Georgia"/>
              </a:rPr>
              <a:t>έντ</a:t>
            </a:r>
            <a:r>
              <a:rPr lang="fr-FR" sz="2450" b="0" strike="noStrike" spc="-1" dirty="0">
                <a:solidFill>
                  <a:srgbClr val="000000"/>
                </a:solidFill>
                <a:latin typeface="Georgia"/>
              </a:rPr>
              <a:t>α</a:t>
            </a:r>
            <a:r>
              <a:rPr lang="fr-FR" sz="2450" b="0" strike="noStrike" spc="-1" dirty="0" err="1">
                <a:solidFill>
                  <a:srgbClr val="000000"/>
                </a:solidFill>
                <a:latin typeface="Georgia"/>
              </a:rPr>
              <a:t>ξη</a:t>
            </a:r>
            <a:r>
              <a:rPr lang="fr-FR" sz="2450" b="0" strike="noStrike" spc="-1" dirty="0">
                <a:solidFill>
                  <a:srgbClr val="000000"/>
                </a:solidFill>
                <a:latin typeface="Georgia"/>
              </a:rPr>
              <a:t> </a:t>
            </a:r>
            <a:r>
              <a:rPr lang="fr-FR" sz="2450" b="0" strike="noStrike" spc="-1" dirty="0" err="1">
                <a:solidFill>
                  <a:srgbClr val="000000"/>
                </a:solidFill>
                <a:latin typeface="Georgia"/>
              </a:rPr>
              <a:t>ως</a:t>
            </a:r>
            <a:r>
              <a:rPr lang="fr-FR" sz="2450" b="0" strike="noStrike" spc="-1" dirty="0">
                <a:solidFill>
                  <a:srgbClr val="000000"/>
                </a:solidFill>
                <a:latin typeface="Georgia"/>
              </a:rPr>
              <a:t> </a:t>
            </a:r>
            <a:r>
              <a:rPr lang="fr-FR" sz="2450" b="0" strike="noStrike" spc="-1" dirty="0" err="1">
                <a:solidFill>
                  <a:srgbClr val="000000"/>
                </a:solidFill>
                <a:latin typeface="Georgia"/>
              </a:rPr>
              <a:t>στρ</a:t>
            </a:r>
            <a:r>
              <a:rPr lang="fr-FR" sz="2450" b="0" strike="noStrike" spc="-1" dirty="0">
                <a:solidFill>
                  <a:srgbClr val="000000"/>
                </a:solidFill>
                <a:latin typeface="Georgia"/>
              </a:rPr>
              <a:t>α</a:t>
            </a:r>
            <a:r>
              <a:rPr lang="fr-FR" sz="2450" b="0" strike="noStrike" spc="-1" dirty="0" err="1">
                <a:solidFill>
                  <a:srgbClr val="000000"/>
                </a:solidFill>
                <a:latin typeface="Georgia"/>
              </a:rPr>
              <a:t>τηγική</a:t>
            </a:r>
            <a:r>
              <a:rPr lang="fr-FR" sz="2450" b="0" strike="noStrike" spc="-1" dirty="0">
                <a:solidFill>
                  <a:srgbClr val="000000"/>
                </a:solidFill>
                <a:latin typeface="Georgia"/>
              </a:rPr>
              <a:t> </a:t>
            </a:r>
            <a:r>
              <a:rPr lang="fr-FR" sz="2450" b="0" strike="noStrike" spc="-1" dirty="0" err="1">
                <a:solidFill>
                  <a:srgbClr val="000000"/>
                </a:solidFill>
                <a:latin typeface="Georgia"/>
              </a:rPr>
              <a:t>ε</a:t>
            </a:r>
            <a:r>
              <a:rPr lang="fr-FR" sz="2450" b="0" strike="noStrike" spc="-1" dirty="0">
                <a:solidFill>
                  <a:srgbClr val="000000"/>
                </a:solidFill>
                <a:latin typeface="Georgia"/>
              </a:rPr>
              <a:t>π</a:t>
            </a:r>
            <a:r>
              <a:rPr lang="fr-FR" sz="2450" b="0" strike="noStrike" spc="-1" dirty="0" err="1">
                <a:solidFill>
                  <a:srgbClr val="000000"/>
                </a:solidFill>
                <a:latin typeface="Georgia"/>
              </a:rPr>
              <a:t>ιλογή</a:t>
            </a:r>
            <a:r>
              <a:rPr lang="fr-FR" sz="2450" b="0" strike="noStrike" spc="-38" dirty="0">
                <a:solidFill>
                  <a:srgbClr val="000000"/>
                </a:solidFill>
                <a:latin typeface="Georgia"/>
              </a:rPr>
              <a:t> </a:t>
            </a:r>
            <a:r>
              <a:rPr lang="fr-FR" sz="2450" b="0" strike="noStrike" spc="-1" dirty="0" err="1">
                <a:solidFill>
                  <a:srgbClr val="000000"/>
                </a:solidFill>
                <a:latin typeface="Georgia"/>
              </a:rPr>
              <a:t>εκσυγχρονισμού</a:t>
            </a:r>
            <a:r>
              <a:rPr lang="el-GR" sz="2450" b="0" strike="noStrike" spc="-1" dirty="0">
                <a:solidFill>
                  <a:srgbClr val="000000"/>
                </a:solidFill>
                <a:latin typeface="Georgia"/>
              </a:rPr>
              <a:t> </a:t>
            </a:r>
            <a:r>
              <a:rPr lang="el-GR" sz="2450" b="0" strike="noStrike" spc="-1" dirty="0">
                <a:solidFill>
                  <a:srgbClr val="C00000"/>
                </a:solidFill>
                <a:latin typeface="Georgia"/>
              </a:rPr>
              <a:t>και εξάρτησης.</a:t>
            </a:r>
            <a:endParaRPr lang="fr-FR" sz="2450" b="0" strike="noStrike" spc="-1" dirty="0">
              <a:solidFill>
                <a:srgbClr val="C00000"/>
              </a:solidFill>
              <a:latin typeface="Arial"/>
            </a:endParaRPr>
          </a:p>
          <a:p>
            <a:pPr marL="339840" indent="-298800">
              <a:lnSpc>
                <a:spcPct val="100000"/>
              </a:lnSpc>
              <a:spcBef>
                <a:spcPts val="269"/>
              </a:spcBef>
              <a:buClr>
                <a:srgbClr val="07A0D8"/>
              </a:buClr>
              <a:buFont typeface="Arial"/>
              <a:buChar char=""/>
            </a:pPr>
            <a:r>
              <a:rPr lang="fr-FR" sz="2450" b="0" strike="noStrike" spc="4" dirty="0" err="1">
                <a:solidFill>
                  <a:srgbClr val="000000"/>
                </a:solidFill>
                <a:latin typeface="Georgia"/>
              </a:rPr>
              <a:t>Η</a:t>
            </a:r>
            <a:r>
              <a:rPr lang="fr-FR" sz="2450" b="0" strike="noStrike" spc="4" dirty="0">
                <a:solidFill>
                  <a:srgbClr val="000000"/>
                </a:solidFill>
                <a:latin typeface="Georgia"/>
              </a:rPr>
              <a:t> </a:t>
            </a:r>
            <a:r>
              <a:rPr lang="fr-FR" sz="2450" b="0" strike="noStrike" spc="-1" dirty="0" err="1">
                <a:solidFill>
                  <a:srgbClr val="000000"/>
                </a:solidFill>
                <a:latin typeface="Georgia"/>
              </a:rPr>
              <a:t>έντ</a:t>
            </a:r>
            <a:r>
              <a:rPr lang="fr-FR" sz="2450" b="0" strike="noStrike" spc="-1" dirty="0">
                <a:solidFill>
                  <a:srgbClr val="000000"/>
                </a:solidFill>
                <a:latin typeface="Georgia"/>
              </a:rPr>
              <a:t>α</a:t>
            </a:r>
            <a:r>
              <a:rPr lang="fr-FR" sz="2450" b="0" strike="noStrike" spc="-1" dirty="0" err="1">
                <a:solidFill>
                  <a:srgbClr val="000000"/>
                </a:solidFill>
                <a:latin typeface="Georgia"/>
              </a:rPr>
              <a:t>ξη</a:t>
            </a:r>
            <a:r>
              <a:rPr lang="fr-FR" sz="2450" b="0" strike="noStrike" spc="-1" dirty="0">
                <a:solidFill>
                  <a:srgbClr val="000000"/>
                </a:solidFill>
                <a:latin typeface="Georgia"/>
              </a:rPr>
              <a:t> </a:t>
            </a:r>
            <a:r>
              <a:rPr lang="fr-FR" sz="2450" b="0" strike="noStrike" spc="-1" dirty="0" err="1">
                <a:solidFill>
                  <a:srgbClr val="000000"/>
                </a:solidFill>
                <a:latin typeface="Georgia"/>
              </a:rPr>
              <a:t>ως</a:t>
            </a:r>
            <a:r>
              <a:rPr lang="fr-FR" sz="2450" b="0" strike="noStrike" spc="-1" dirty="0">
                <a:solidFill>
                  <a:srgbClr val="000000"/>
                </a:solidFill>
                <a:latin typeface="Georgia"/>
              </a:rPr>
              <a:t> π</a:t>
            </a:r>
            <a:r>
              <a:rPr lang="fr-FR" sz="2450" b="0" strike="noStrike" spc="-1" dirty="0" err="1">
                <a:solidFill>
                  <a:srgbClr val="000000"/>
                </a:solidFill>
                <a:latin typeface="Georgia"/>
              </a:rPr>
              <a:t>ολιτισμική</a:t>
            </a:r>
            <a:r>
              <a:rPr lang="fr-FR" sz="2450" b="0" strike="noStrike" spc="-43" dirty="0">
                <a:solidFill>
                  <a:srgbClr val="000000"/>
                </a:solidFill>
                <a:latin typeface="Georgia"/>
              </a:rPr>
              <a:t> </a:t>
            </a:r>
            <a:r>
              <a:rPr lang="fr-FR" sz="2450" b="0" strike="noStrike" spc="-1" dirty="0" err="1">
                <a:solidFill>
                  <a:srgbClr val="000000"/>
                </a:solidFill>
                <a:latin typeface="Georgia"/>
              </a:rPr>
              <a:t>ε</a:t>
            </a:r>
            <a:r>
              <a:rPr lang="fr-FR" sz="2450" b="0" strike="noStrike" spc="-1" dirty="0">
                <a:solidFill>
                  <a:srgbClr val="000000"/>
                </a:solidFill>
                <a:latin typeface="Georgia"/>
              </a:rPr>
              <a:t>π</a:t>
            </a:r>
            <a:r>
              <a:rPr lang="fr-FR" sz="2450" b="0" strike="noStrike" spc="-1" dirty="0" err="1">
                <a:solidFill>
                  <a:srgbClr val="000000"/>
                </a:solidFill>
                <a:latin typeface="Georgia"/>
              </a:rPr>
              <a:t>ιλογή</a:t>
            </a:r>
            <a:endParaRPr lang="fr-FR" sz="2450" b="0" strike="noStrike" spc="-1" dirty="0">
              <a:latin typeface="Arial"/>
            </a:endParaRPr>
          </a:p>
          <a:p>
            <a:pPr marL="264960" indent="-223920">
              <a:lnSpc>
                <a:spcPct val="100000"/>
              </a:lnSpc>
              <a:spcBef>
                <a:spcPts val="258"/>
              </a:spcBef>
              <a:buClr>
                <a:srgbClr val="07A0D8"/>
              </a:buClr>
              <a:buFont typeface="Arial"/>
              <a:buChar char=""/>
            </a:pPr>
            <a:r>
              <a:rPr lang="fr-FR" sz="2450" b="0" strike="noStrike" spc="4" dirty="0" err="1">
                <a:solidFill>
                  <a:srgbClr val="000000"/>
                </a:solidFill>
                <a:latin typeface="Georgia"/>
              </a:rPr>
              <a:t>Η</a:t>
            </a:r>
            <a:r>
              <a:rPr lang="fr-FR" sz="2450" b="0" strike="noStrike" spc="4" dirty="0">
                <a:solidFill>
                  <a:srgbClr val="000000"/>
                </a:solidFill>
                <a:latin typeface="Georgia"/>
              </a:rPr>
              <a:t> </a:t>
            </a:r>
            <a:r>
              <a:rPr lang="fr-FR" sz="2450" b="0" strike="noStrike" spc="-1" dirty="0" err="1">
                <a:solidFill>
                  <a:srgbClr val="000000"/>
                </a:solidFill>
                <a:latin typeface="Georgia"/>
              </a:rPr>
              <a:t>έντ</a:t>
            </a:r>
            <a:r>
              <a:rPr lang="fr-FR" sz="2450" b="0" strike="noStrike" spc="-1" dirty="0">
                <a:solidFill>
                  <a:srgbClr val="000000"/>
                </a:solidFill>
                <a:latin typeface="Georgia"/>
              </a:rPr>
              <a:t>α</a:t>
            </a:r>
            <a:r>
              <a:rPr lang="fr-FR" sz="2450" b="0" strike="noStrike" spc="-1" dirty="0" err="1">
                <a:solidFill>
                  <a:srgbClr val="000000"/>
                </a:solidFill>
                <a:latin typeface="Georgia"/>
              </a:rPr>
              <a:t>ξη</a:t>
            </a:r>
            <a:r>
              <a:rPr lang="fr-FR" sz="2450" b="0" strike="noStrike" spc="-1" dirty="0">
                <a:solidFill>
                  <a:srgbClr val="000000"/>
                </a:solidFill>
                <a:latin typeface="Georgia"/>
              </a:rPr>
              <a:t> </a:t>
            </a:r>
            <a:r>
              <a:rPr lang="fr-FR" sz="2450" b="0" strike="noStrike" spc="-1" dirty="0" err="1">
                <a:solidFill>
                  <a:srgbClr val="000000"/>
                </a:solidFill>
                <a:latin typeface="Georgia"/>
              </a:rPr>
              <a:t>ως</a:t>
            </a:r>
            <a:r>
              <a:rPr lang="fr-FR" sz="2450" b="0" strike="noStrike" spc="-1" dirty="0">
                <a:solidFill>
                  <a:srgbClr val="000000"/>
                </a:solidFill>
                <a:latin typeface="Georgia"/>
              </a:rPr>
              <a:t> πα</a:t>
            </a:r>
            <a:r>
              <a:rPr lang="fr-FR" sz="2450" b="0" strike="noStrike" spc="-1" dirty="0" err="1">
                <a:solidFill>
                  <a:srgbClr val="000000"/>
                </a:solidFill>
                <a:latin typeface="Georgia"/>
              </a:rPr>
              <a:t>ράγοντ</a:t>
            </a:r>
            <a:r>
              <a:rPr lang="fr-FR" sz="2450" b="0" strike="noStrike" spc="-1" dirty="0">
                <a:solidFill>
                  <a:srgbClr val="000000"/>
                </a:solidFill>
                <a:latin typeface="Georgia"/>
              </a:rPr>
              <a:t>α</a:t>
            </a:r>
            <a:r>
              <a:rPr lang="fr-FR" sz="2450" b="0" strike="noStrike" spc="-1" dirty="0" err="1">
                <a:solidFill>
                  <a:srgbClr val="000000"/>
                </a:solidFill>
                <a:latin typeface="Georgia"/>
              </a:rPr>
              <a:t>ς</a:t>
            </a:r>
            <a:r>
              <a:rPr lang="fr-FR" sz="2450" b="0" strike="noStrike" spc="-1" dirty="0">
                <a:solidFill>
                  <a:srgbClr val="000000"/>
                </a:solidFill>
                <a:latin typeface="Georgia"/>
              </a:rPr>
              <a:t> π</a:t>
            </a:r>
            <a:r>
              <a:rPr lang="fr-FR" sz="2450" b="0" strike="noStrike" spc="-1" dirty="0" err="1">
                <a:solidFill>
                  <a:srgbClr val="000000"/>
                </a:solidFill>
                <a:latin typeface="Georgia"/>
              </a:rPr>
              <a:t>ροώθησης</a:t>
            </a:r>
            <a:r>
              <a:rPr lang="fr-FR" sz="2450" b="0" strike="noStrike" spc="-1" dirty="0">
                <a:solidFill>
                  <a:srgbClr val="000000"/>
                </a:solidFill>
                <a:latin typeface="Georgia"/>
              </a:rPr>
              <a:t> </a:t>
            </a:r>
            <a:r>
              <a:rPr lang="fr-FR" sz="2450" b="0" strike="noStrike" spc="-1" dirty="0" err="1">
                <a:solidFill>
                  <a:srgbClr val="000000"/>
                </a:solidFill>
                <a:latin typeface="Georgia"/>
              </a:rPr>
              <a:t>της</a:t>
            </a:r>
            <a:r>
              <a:rPr lang="fr-FR" sz="2450" b="0" strike="noStrike" spc="-1" dirty="0">
                <a:solidFill>
                  <a:srgbClr val="000000"/>
                </a:solidFill>
                <a:latin typeface="Georgia"/>
              </a:rPr>
              <a:t> </a:t>
            </a:r>
            <a:r>
              <a:rPr lang="fr-FR" sz="2450" b="0" strike="noStrike" spc="-1" dirty="0" err="1">
                <a:solidFill>
                  <a:srgbClr val="000000"/>
                </a:solidFill>
                <a:latin typeface="Georgia"/>
              </a:rPr>
              <a:t>ενο</a:t>
            </a:r>
            <a:r>
              <a:rPr lang="fr-FR" sz="2450" b="0" strike="noStrike" spc="-1" dirty="0">
                <a:solidFill>
                  <a:srgbClr val="000000"/>
                </a:solidFill>
                <a:latin typeface="Georgia"/>
              </a:rPr>
              <a:t>π</a:t>
            </a:r>
            <a:r>
              <a:rPr lang="fr-FR" sz="2450" b="0" strike="noStrike" spc="-1" dirty="0" err="1">
                <a:solidFill>
                  <a:srgbClr val="000000"/>
                </a:solidFill>
                <a:latin typeface="Georgia"/>
              </a:rPr>
              <a:t>οίησης</a:t>
            </a:r>
            <a:r>
              <a:rPr lang="fr-FR" sz="2450" b="0" strike="noStrike" spc="-1" dirty="0">
                <a:solidFill>
                  <a:srgbClr val="000000"/>
                </a:solidFill>
                <a:latin typeface="Georgia"/>
              </a:rPr>
              <a:t> (</a:t>
            </a:r>
            <a:r>
              <a:rPr lang="fr-FR" sz="2450" b="0" strike="noStrike" spc="-1" dirty="0" err="1">
                <a:solidFill>
                  <a:srgbClr val="000000"/>
                </a:solidFill>
                <a:latin typeface="Georgia"/>
              </a:rPr>
              <a:t>η</a:t>
            </a:r>
            <a:r>
              <a:rPr lang="fr-FR" sz="2450" b="0" strike="noStrike" spc="-1" dirty="0">
                <a:solidFill>
                  <a:srgbClr val="000000"/>
                </a:solidFill>
                <a:latin typeface="Georgia"/>
              </a:rPr>
              <a:t> </a:t>
            </a:r>
            <a:r>
              <a:rPr lang="fr-FR" sz="2450" b="0" strike="noStrike" spc="4" dirty="0">
                <a:solidFill>
                  <a:srgbClr val="000000"/>
                </a:solidFill>
                <a:latin typeface="Georgia"/>
              </a:rPr>
              <a:t>α</a:t>
            </a:r>
            <a:r>
              <a:rPr lang="fr-FR" sz="2450" b="0" strike="noStrike" spc="4" dirty="0" err="1">
                <a:solidFill>
                  <a:srgbClr val="000000"/>
                </a:solidFill>
                <a:latin typeface="Georgia"/>
              </a:rPr>
              <a:t>ξι</a:t>
            </a:r>
            <a:r>
              <a:rPr lang="fr-FR" sz="2450" b="0" strike="noStrike" spc="4" dirty="0">
                <a:solidFill>
                  <a:srgbClr val="000000"/>
                </a:solidFill>
                <a:latin typeface="Georgia"/>
              </a:rPr>
              <a:t>α</a:t>
            </a:r>
            <a:r>
              <a:rPr lang="fr-FR" sz="2450" b="0" strike="noStrike" spc="4" dirty="0" err="1">
                <a:solidFill>
                  <a:srgbClr val="000000"/>
                </a:solidFill>
                <a:latin typeface="Georgia"/>
              </a:rPr>
              <a:t>κή</a:t>
            </a:r>
            <a:r>
              <a:rPr lang="fr-FR" sz="2450" b="0" strike="noStrike" spc="4" dirty="0">
                <a:solidFill>
                  <a:srgbClr val="000000"/>
                </a:solidFill>
                <a:latin typeface="Georgia"/>
              </a:rPr>
              <a:t> </a:t>
            </a:r>
            <a:r>
              <a:rPr lang="fr-FR" sz="2450" b="0" strike="noStrike" spc="-69" dirty="0" err="1">
                <a:solidFill>
                  <a:srgbClr val="000000"/>
                </a:solidFill>
                <a:latin typeface="Georgia"/>
              </a:rPr>
              <a:t>διάστ</a:t>
            </a:r>
            <a:r>
              <a:rPr lang="fr-FR" sz="2450" b="0" strike="noStrike" spc="-69" dirty="0">
                <a:solidFill>
                  <a:srgbClr val="000000"/>
                </a:solidFill>
                <a:latin typeface="Georgia"/>
              </a:rPr>
              <a:t>α</a:t>
            </a:r>
            <a:r>
              <a:rPr lang="fr-FR" sz="2450" b="0" strike="noStrike" spc="-69" dirty="0" err="1">
                <a:solidFill>
                  <a:srgbClr val="000000"/>
                </a:solidFill>
                <a:latin typeface="Georgia"/>
              </a:rPr>
              <a:t>ση</a:t>
            </a:r>
            <a:r>
              <a:rPr lang="fr-FR" sz="2450" b="0" strike="noStrike" spc="-69" dirty="0">
                <a:solidFill>
                  <a:srgbClr val="000000"/>
                </a:solidFill>
                <a:latin typeface="Georgia"/>
              </a:rPr>
              <a:t>  </a:t>
            </a:r>
            <a:r>
              <a:rPr lang="fr-FR" sz="2450" b="0" strike="noStrike" spc="-1" dirty="0" err="1">
                <a:solidFill>
                  <a:srgbClr val="000000"/>
                </a:solidFill>
                <a:latin typeface="Georgia"/>
              </a:rPr>
              <a:t>της</a:t>
            </a:r>
            <a:r>
              <a:rPr lang="fr-FR" sz="2450" b="0" strike="noStrike" spc="-12" dirty="0">
                <a:solidFill>
                  <a:srgbClr val="000000"/>
                </a:solidFill>
                <a:latin typeface="Georgia"/>
              </a:rPr>
              <a:t> </a:t>
            </a:r>
            <a:r>
              <a:rPr lang="fr-FR" sz="2450" b="0" strike="noStrike" spc="-1" dirty="0" err="1">
                <a:solidFill>
                  <a:srgbClr val="000000"/>
                </a:solidFill>
                <a:latin typeface="Georgia"/>
              </a:rPr>
              <a:t>ενο</a:t>
            </a:r>
            <a:r>
              <a:rPr lang="fr-FR" sz="2450" b="0" strike="noStrike" spc="-1" dirty="0">
                <a:solidFill>
                  <a:srgbClr val="000000"/>
                </a:solidFill>
                <a:latin typeface="Georgia"/>
              </a:rPr>
              <a:t>π</a:t>
            </a:r>
            <a:r>
              <a:rPr lang="fr-FR" sz="2450" b="0" strike="noStrike" spc="-1" dirty="0" err="1">
                <a:solidFill>
                  <a:srgbClr val="000000"/>
                </a:solidFill>
                <a:latin typeface="Georgia"/>
              </a:rPr>
              <a:t>οίησης</a:t>
            </a:r>
            <a:r>
              <a:rPr lang="fr-FR" sz="2450" b="0" strike="noStrike" spc="-1" dirty="0">
                <a:solidFill>
                  <a:srgbClr val="000000"/>
                </a:solidFill>
                <a:latin typeface="Georgia"/>
              </a:rPr>
              <a:t>)</a:t>
            </a:r>
            <a:endParaRPr lang="fr-FR" sz="2450" b="0" strike="noStrike" spc="-1" dirty="0">
              <a:latin typeface="Arial"/>
            </a:endParaRPr>
          </a:p>
        </p:txBody>
      </p:sp>
      <p:sp>
        <p:nvSpPr>
          <p:cNvPr id="2" name="Slide Number Placeholder 1">
            <a:extLst>
              <a:ext uri="{FF2B5EF4-FFF2-40B4-BE49-F238E27FC236}">
                <a16:creationId xmlns:a16="http://schemas.microsoft.com/office/drawing/2014/main" id="{4EC02688-1E54-5942-9B68-6AA03F8E3681}"/>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21</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1"/>
          <p:cNvSpPr txBox="1"/>
          <p:nvPr/>
        </p:nvSpPr>
        <p:spPr>
          <a:xfrm>
            <a:off x="2936880" y="720000"/>
            <a:ext cx="6495120" cy="1080000"/>
          </a:xfrm>
          <a:prstGeom prst="rect">
            <a:avLst/>
          </a:prstGeom>
          <a:noFill/>
          <a:ln>
            <a:noFill/>
          </a:ln>
        </p:spPr>
        <p:txBody>
          <a:bodyPr lIns="0" tIns="12600" rIns="0" bIns="0"/>
          <a:lstStyle/>
          <a:p>
            <a:pPr marL="12600">
              <a:lnSpc>
                <a:spcPct val="100000"/>
              </a:lnSpc>
              <a:spcBef>
                <a:spcPts val="99"/>
              </a:spcBef>
            </a:pPr>
            <a:r>
              <a:rPr lang="en-US" sz="3200" b="0" strike="noStrike" spc="-9">
                <a:solidFill>
                  <a:srgbClr val="7F7F7F"/>
                </a:solidFill>
                <a:latin typeface="Trebuchet MS"/>
              </a:rPr>
              <a:t>Μοντέλα συμμαχιών μεταξύ</a:t>
            </a:r>
            <a:r>
              <a:rPr lang="en-US" sz="3200" b="0" strike="noStrike" spc="-12">
                <a:solidFill>
                  <a:srgbClr val="7F7F7F"/>
                </a:solidFill>
                <a:latin typeface="Trebuchet MS"/>
              </a:rPr>
              <a:t> </a:t>
            </a:r>
            <a:r>
              <a:rPr lang="en-US" sz="3200" b="0" strike="noStrike" spc="-9">
                <a:solidFill>
                  <a:srgbClr val="7F7F7F"/>
                </a:solidFill>
                <a:latin typeface="Trebuchet MS"/>
              </a:rPr>
              <a:t>κρατών</a:t>
            </a:r>
            <a:endParaRPr lang="en-US" sz="3200" b="0" strike="noStrike" spc="-1">
              <a:solidFill>
                <a:srgbClr val="000000"/>
              </a:solidFill>
              <a:latin typeface="Calibri"/>
            </a:endParaRPr>
          </a:p>
        </p:txBody>
      </p:sp>
      <p:sp>
        <p:nvSpPr>
          <p:cNvPr id="237" name="CustomShape 2"/>
          <p:cNvSpPr/>
          <p:nvPr/>
        </p:nvSpPr>
        <p:spPr>
          <a:xfrm>
            <a:off x="698400" y="1728439"/>
            <a:ext cx="10533600" cy="3880624"/>
          </a:xfrm>
          <a:prstGeom prst="rect">
            <a:avLst/>
          </a:prstGeom>
          <a:noFill/>
          <a:ln>
            <a:noFill/>
          </a:ln>
        </p:spPr>
        <p:style>
          <a:lnRef idx="0">
            <a:scrgbClr r="0" g="0" b="0"/>
          </a:lnRef>
          <a:fillRef idx="0">
            <a:scrgbClr r="0" g="0" b="0"/>
          </a:fillRef>
          <a:effectRef idx="0">
            <a:scrgbClr r="0" g="0" b="0"/>
          </a:effectRef>
          <a:fontRef idx="minor"/>
        </p:style>
        <p:txBody>
          <a:bodyPr lIns="0" tIns="43200" rIns="0" bIns="0"/>
          <a:lstStyle/>
          <a:p>
            <a:pPr marL="38160">
              <a:lnSpc>
                <a:spcPct val="100000"/>
              </a:lnSpc>
              <a:spcBef>
                <a:spcPts val="340"/>
              </a:spcBef>
            </a:pPr>
            <a:r>
              <a:rPr lang="fr-FR" sz="1500" b="0" strike="noStrike" spc="-111" baseline="8000" dirty="0">
                <a:solidFill>
                  <a:srgbClr val="F8691A"/>
                </a:solidFill>
                <a:latin typeface="Arial"/>
              </a:rPr>
              <a:t></a:t>
            </a:r>
            <a:r>
              <a:rPr lang="fr-FR" sz="2000" b="0" strike="noStrike" spc="-72" dirty="0" err="1">
                <a:solidFill>
                  <a:srgbClr val="7F7F7F"/>
                </a:solidFill>
                <a:latin typeface="Georgia"/>
              </a:rPr>
              <a:t>στην</a:t>
            </a:r>
            <a:r>
              <a:rPr lang="fr-FR" sz="2000" b="0" strike="noStrike" spc="-72" dirty="0">
                <a:solidFill>
                  <a:srgbClr val="7F7F7F"/>
                </a:solidFill>
                <a:latin typeface="Georgia"/>
              </a:rPr>
              <a:t> </a:t>
            </a:r>
            <a:r>
              <a:rPr lang="fr-FR" sz="2000" b="0" strike="noStrike" spc="4" dirty="0" err="1">
                <a:solidFill>
                  <a:srgbClr val="7F7F7F"/>
                </a:solidFill>
                <a:latin typeface="Georgia"/>
              </a:rPr>
              <a:t>ισχύ</a:t>
            </a:r>
            <a:r>
              <a:rPr lang="fr-FR" sz="2000" b="0" strike="noStrike" spc="4" dirty="0">
                <a:solidFill>
                  <a:srgbClr val="7F7F7F"/>
                </a:solidFill>
                <a:latin typeface="Georgia"/>
              </a:rPr>
              <a:t> </a:t>
            </a:r>
            <a:r>
              <a:rPr lang="fr-FR" sz="2000" b="0" strike="noStrike" spc="9" dirty="0">
                <a:solidFill>
                  <a:srgbClr val="7F7F7F"/>
                </a:solidFill>
                <a:latin typeface="Georgia"/>
              </a:rPr>
              <a:t>(</a:t>
            </a:r>
            <a:r>
              <a:rPr lang="fr-FR" sz="2000" b="0" strike="noStrike" spc="9" dirty="0" err="1">
                <a:solidFill>
                  <a:srgbClr val="7F7F7F"/>
                </a:solidFill>
                <a:latin typeface="Georgia"/>
              </a:rPr>
              <a:t>χώρες</a:t>
            </a:r>
            <a:r>
              <a:rPr lang="fr-FR" sz="2000" b="0" strike="noStrike" spc="9" dirty="0">
                <a:solidFill>
                  <a:srgbClr val="7F7F7F"/>
                </a:solidFill>
                <a:latin typeface="Georgia"/>
              </a:rPr>
              <a:t> </a:t>
            </a:r>
            <a:r>
              <a:rPr lang="fr-FR" sz="2000" b="0" strike="noStrike" spc="9" dirty="0" err="1">
                <a:solidFill>
                  <a:srgbClr val="7F7F7F"/>
                </a:solidFill>
                <a:latin typeface="Georgia"/>
              </a:rPr>
              <a:t>με</a:t>
            </a:r>
            <a:r>
              <a:rPr lang="fr-FR" sz="2000" b="0" strike="noStrike" spc="9" dirty="0">
                <a:solidFill>
                  <a:srgbClr val="7F7F7F"/>
                </a:solidFill>
                <a:latin typeface="Georgia"/>
              </a:rPr>
              <a:t> </a:t>
            </a:r>
            <a:r>
              <a:rPr lang="fr-FR" sz="2000" b="0" strike="noStrike" spc="9" dirty="0" err="1">
                <a:solidFill>
                  <a:srgbClr val="7F7F7F"/>
                </a:solidFill>
                <a:latin typeface="Georgia"/>
              </a:rPr>
              <a:t>μεγάλο</a:t>
            </a:r>
            <a:r>
              <a:rPr lang="fr-FR" sz="2000" b="0" strike="noStrike" spc="9" dirty="0">
                <a:solidFill>
                  <a:srgbClr val="7F7F7F"/>
                </a:solidFill>
                <a:latin typeface="Georgia"/>
              </a:rPr>
              <a:t> β</a:t>
            </a:r>
            <a:r>
              <a:rPr lang="fr-FR" sz="2000" b="0" strike="noStrike" spc="9" dirty="0" err="1">
                <a:solidFill>
                  <a:srgbClr val="7F7F7F"/>
                </a:solidFill>
                <a:latin typeface="Georgia"/>
              </a:rPr>
              <a:t>άρος</a:t>
            </a:r>
            <a:r>
              <a:rPr lang="fr-FR" sz="2000" b="0" strike="noStrike" spc="63" dirty="0">
                <a:solidFill>
                  <a:srgbClr val="7F7F7F"/>
                </a:solidFill>
                <a:latin typeface="Georgia"/>
              </a:rPr>
              <a:t> </a:t>
            </a:r>
            <a:r>
              <a:rPr lang="fr-FR" sz="2000" b="0" strike="noStrike" spc="9" dirty="0" err="1">
                <a:solidFill>
                  <a:srgbClr val="7F7F7F"/>
                </a:solidFill>
                <a:latin typeface="Georgia"/>
              </a:rPr>
              <a:t>ψήφου</a:t>
            </a:r>
            <a:r>
              <a:rPr lang="fr-FR" sz="2000" b="0" strike="noStrike" spc="9" dirty="0">
                <a:solidFill>
                  <a:srgbClr val="7F7F7F"/>
                </a:solidFill>
                <a:latin typeface="Georgia"/>
              </a:rPr>
              <a:t>)</a:t>
            </a:r>
            <a:endParaRPr lang="fr-FR" sz="2000" b="0" strike="noStrike" spc="-1" dirty="0">
              <a:latin typeface="Arial"/>
            </a:endParaRPr>
          </a:p>
          <a:p>
            <a:pPr marL="206280" indent="-168480">
              <a:lnSpc>
                <a:spcPct val="100000"/>
              </a:lnSpc>
              <a:spcBef>
                <a:spcPts val="221"/>
              </a:spcBef>
            </a:pPr>
            <a:r>
              <a:rPr lang="fr-FR" sz="2000" b="0" strike="noStrike" spc="-140" baseline="8000" dirty="0">
                <a:solidFill>
                  <a:srgbClr val="F8691A"/>
                </a:solidFill>
                <a:latin typeface="Arial"/>
              </a:rPr>
              <a:t></a:t>
            </a:r>
            <a:r>
              <a:rPr lang="fr-FR" sz="2000" b="0" strike="noStrike" spc="-94" dirty="0" err="1">
                <a:solidFill>
                  <a:srgbClr val="7F7F7F"/>
                </a:solidFill>
                <a:latin typeface="Georgia"/>
              </a:rPr>
              <a:t>στο</a:t>
            </a:r>
            <a:r>
              <a:rPr lang="fr-FR" sz="2000" b="0" strike="noStrike" spc="-94" dirty="0">
                <a:solidFill>
                  <a:srgbClr val="7F7F7F"/>
                </a:solidFill>
                <a:latin typeface="Georgia"/>
              </a:rPr>
              <a:t> </a:t>
            </a:r>
            <a:r>
              <a:rPr lang="fr-FR" sz="2000" b="0" strike="noStrike" spc="9" dirty="0" err="1">
                <a:solidFill>
                  <a:srgbClr val="7F7F7F"/>
                </a:solidFill>
                <a:latin typeface="Georgia"/>
              </a:rPr>
              <a:t>συμφέρον</a:t>
            </a:r>
            <a:r>
              <a:rPr lang="fr-FR" sz="2000" b="0" strike="noStrike" spc="9" dirty="0">
                <a:solidFill>
                  <a:srgbClr val="7F7F7F"/>
                </a:solidFill>
                <a:latin typeface="Georgia"/>
              </a:rPr>
              <a:t> (</a:t>
            </a:r>
            <a:r>
              <a:rPr lang="fr-FR" sz="2000" b="0" strike="noStrike" spc="9" dirty="0" err="1">
                <a:solidFill>
                  <a:srgbClr val="7F7F7F"/>
                </a:solidFill>
                <a:latin typeface="Georgia"/>
              </a:rPr>
              <a:t>κοινό</a:t>
            </a:r>
            <a:r>
              <a:rPr lang="fr-FR" sz="2000" b="0" strike="noStrike" spc="9" dirty="0">
                <a:solidFill>
                  <a:srgbClr val="7F7F7F"/>
                </a:solidFill>
                <a:latin typeface="Georgia"/>
              </a:rPr>
              <a:t> (</a:t>
            </a:r>
            <a:r>
              <a:rPr lang="fr-FR" sz="2000" b="0" strike="noStrike" spc="9" dirty="0" err="1">
                <a:solidFill>
                  <a:srgbClr val="7F7F7F"/>
                </a:solidFill>
                <a:latin typeface="Georgia"/>
              </a:rPr>
              <a:t>οικονομικό</a:t>
            </a:r>
            <a:r>
              <a:rPr lang="fr-FR" sz="2000" b="0" strike="noStrike" spc="9" dirty="0">
                <a:solidFill>
                  <a:srgbClr val="7F7F7F"/>
                </a:solidFill>
                <a:latin typeface="Georgia"/>
              </a:rPr>
              <a:t>) </a:t>
            </a:r>
            <a:r>
              <a:rPr lang="fr-FR" sz="2000" b="0" strike="noStrike" spc="9" dirty="0" err="1">
                <a:solidFill>
                  <a:srgbClr val="7F7F7F"/>
                </a:solidFill>
                <a:latin typeface="Georgia"/>
              </a:rPr>
              <a:t>συμφέρον</a:t>
            </a:r>
            <a:r>
              <a:rPr lang="fr-FR" sz="2000" b="0" strike="noStrike" spc="9" dirty="0">
                <a:solidFill>
                  <a:srgbClr val="7F7F7F"/>
                </a:solidFill>
                <a:latin typeface="Georgia"/>
              </a:rPr>
              <a:t> </a:t>
            </a:r>
            <a:r>
              <a:rPr lang="fr-FR" sz="2000" b="0" strike="noStrike" spc="9" dirty="0" err="1">
                <a:solidFill>
                  <a:srgbClr val="7F7F7F"/>
                </a:solidFill>
                <a:latin typeface="Georgia"/>
              </a:rPr>
              <a:t>σε</a:t>
            </a:r>
            <a:r>
              <a:rPr lang="fr-FR" sz="2000" b="0" strike="noStrike" spc="9" dirty="0">
                <a:solidFill>
                  <a:srgbClr val="7F7F7F"/>
                </a:solidFill>
                <a:latin typeface="Georgia"/>
              </a:rPr>
              <a:t> </a:t>
            </a:r>
            <a:r>
              <a:rPr lang="fr-FR" sz="2000" b="0" strike="noStrike" spc="-49" dirty="0" err="1">
                <a:solidFill>
                  <a:srgbClr val="7F7F7F"/>
                </a:solidFill>
                <a:latin typeface="Georgia"/>
              </a:rPr>
              <a:t>συγκεκριμέν</a:t>
            </a:r>
            <a:r>
              <a:rPr lang="fr-FR" sz="2000" b="0" strike="noStrike" spc="-49" dirty="0">
                <a:solidFill>
                  <a:srgbClr val="7F7F7F"/>
                </a:solidFill>
                <a:latin typeface="Georgia"/>
              </a:rPr>
              <a:t>α  </a:t>
            </a:r>
            <a:r>
              <a:rPr lang="fr-FR" sz="2000" b="0" strike="noStrike" spc="9" dirty="0" err="1">
                <a:solidFill>
                  <a:srgbClr val="7F7F7F"/>
                </a:solidFill>
                <a:latin typeface="Georgia"/>
              </a:rPr>
              <a:t>θέμ</a:t>
            </a:r>
            <a:r>
              <a:rPr lang="fr-FR" sz="2000" b="0" strike="noStrike" spc="9" dirty="0">
                <a:solidFill>
                  <a:srgbClr val="7F7F7F"/>
                </a:solidFill>
                <a:latin typeface="Georgia"/>
              </a:rPr>
              <a:t>α</a:t>
            </a:r>
            <a:r>
              <a:rPr lang="fr-FR" sz="2000" b="0" strike="noStrike" spc="9" dirty="0" err="1">
                <a:solidFill>
                  <a:srgbClr val="7F7F7F"/>
                </a:solidFill>
                <a:latin typeface="Georgia"/>
              </a:rPr>
              <a:t>τ</a:t>
            </a:r>
            <a:r>
              <a:rPr lang="fr-FR" sz="2000" b="0" strike="noStrike" spc="9" dirty="0">
                <a:solidFill>
                  <a:srgbClr val="7F7F7F"/>
                </a:solidFill>
                <a:latin typeface="Georgia"/>
              </a:rPr>
              <a:t>α [</a:t>
            </a:r>
            <a:r>
              <a:rPr lang="fr-FR" sz="2000" b="0" strike="noStrike" spc="9" dirty="0" err="1">
                <a:solidFill>
                  <a:srgbClr val="7F7F7F"/>
                </a:solidFill>
                <a:latin typeface="Georgia"/>
              </a:rPr>
              <a:t>συνεισφέροντες</a:t>
            </a:r>
            <a:r>
              <a:rPr lang="fr-FR" sz="2000" b="0" strike="noStrike" spc="9" dirty="0">
                <a:solidFill>
                  <a:srgbClr val="7F7F7F"/>
                </a:solidFill>
                <a:latin typeface="Georgia"/>
              </a:rPr>
              <a:t>/απ</a:t>
            </a:r>
            <a:r>
              <a:rPr lang="fr-FR" sz="2000" b="0" strike="noStrike" spc="9" dirty="0" err="1">
                <a:solidFill>
                  <a:srgbClr val="7F7F7F"/>
                </a:solidFill>
                <a:latin typeface="Georgia"/>
              </a:rPr>
              <a:t>οδέκτες</a:t>
            </a:r>
            <a:r>
              <a:rPr lang="fr-FR" sz="2000" b="0" strike="noStrike" spc="9" dirty="0">
                <a:solidFill>
                  <a:srgbClr val="7F7F7F"/>
                </a:solidFill>
                <a:latin typeface="Georgia"/>
              </a:rPr>
              <a:t> </a:t>
            </a:r>
            <a:r>
              <a:rPr lang="fr-FR" sz="2000" b="0" strike="noStrike" spc="9" dirty="0" err="1">
                <a:solidFill>
                  <a:srgbClr val="7F7F7F"/>
                </a:solidFill>
                <a:latin typeface="Georgia"/>
              </a:rPr>
              <a:t>ευρ</a:t>
            </a:r>
            <a:r>
              <a:rPr lang="fr-FR" sz="2000" b="0" strike="noStrike" spc="9" dirty="0">
                <a:solidFill>
                  <a:srgbClr val="7F7F7F"/>
                </a:solidFill>
                <a:latin typeface="Georgia"/>
              </a:rPr>
              <a:t>.</a:t>
            </a:r>
            <a:r>
              <a:rPr lang="fr-FR" sz="2000" b="0" strike="noStrike" spc="-4" dirty="0">
                <a:solidFill>
                  <a:srgbClr val="7F7F7F"/>
                </a:solidFill>
                <a:latin typeface="Georgia"/>
              </a:rPr>
              <a:t> </a:t>
            </a:r>
            <a:r>
              <a:rPr lang="fr-FR" sz="2000" b="0" strike="noStrike" spc="9" dirty="0" err="1">
                <a:solidFill>
                  <a:srgbClr val="7F7F7F"/>
                </a:solidFill>
                <a:latin typeface="Georgia"/>
              </a:rPr>
              <a:t>ε</a:t>
            </a:r>
            <a:r>
              <a:rPr lang="fr-FR" sz="2000" b="0" strike="noStrike" spc="9" dirty="0">
                <a:solidFill>
                  <a:srgbClr val="7F7F7F"/>
                </a:solidFill>
                <a:latin typeface="Georgia"/>
              </a:rPr>
              <a:t>π</a:t>
            </a:r>
            <a:r>
              <a:rPr lang="fr-FR" sz="2000" b="0" strike="noStrike" spc="9" dirty="0" err="1">
                <a:solidFill>
                  <a:srgbClr val="7F7F7F"/>
                </a:solidFill>
                <a:latin typeface="Georgia"/>
              </a:rPr>
              <a:t>ιχορηγήσεων</a:t>
            </a:r>
            <a:r>
              <a:rPr lang="fr-FR" sz="2000" b="0" strike="noStrike" spc="9" dirty="0">
                <a:solidFill>
                  <a:srgbClr val="7F7F7F"/>
                </a:solidFill>
                <a:latin typeface="Georgia"/>
              </a:rPr>
              <a:t>]</a:t>
            </a:r>
          </a:p>
          <a:p>
            <a:pPr marL="38160" indent="-168480">
              <a:lnSpc>
                <a:spcPct val="100000"/>
              </a:lnSpc>
              <a:spcBef>
                <a:spcPts val="249"/>
              </a:spcBef>
            </a:pPr>
            <a:r>
              <a:rPr lang="fr-FR" sz="2000" b="0" strike="noStrike" spc="-111" baseline="8000" dirty="0">
                <a:solidFill>
                  <a:srgbClr val="F8691A"/>
                </a:solidFill>
                <a:latin typeface="Arial"/>
              </a:rPr>
              <a:t></a:t>
            </a:r>
            <a:r>
              <a:rPr lang="fr-FR" sz="2000" b="0" strike="noStrike" spc="-72" dirty="0" err="1">
                <a:solidFill>
                  <a:srgbClr val="7F7F7F"/>
                </a:solidFill>
                <a:latin typeface="Georgia"/>
              </a:rPr>
              <a:t>στην</a:t>
            </a:r>
            <a:r>
              <a:rPr lang="fr-FR" sz="2000" b="0" strike="noStrike" spc="-72" dirty="0">
                <a:solidFill>
                  <a:srgbClr val="7F7F7F"/>
                </a:solidFill>
                <a:latin typeface="Georgia"/>
              </a:rPr>
              <a:t> </a:t>
            </a:r>
            <a:r>
              <a:rPr lang="fr-FR" sz="2000" b="0" strike="noStrike" spc="9" dirty="0" err="1">
                <a:solidFill>
                  <a:srgbClr val="7F7F7F"/>
                </a:solidFill>
                <a:latin typeface="Georgia"/>
              </a:rPr>
              <a:t>ιδεολογί</a:t>
            </a:r>
            <a:r>
              <a:rPr lang="fr-FR" sz="2000" b="0" strike="noStrike" spc="9" dirty="0">
                <a:solidFill>
                  <a:srgbClr val="7F7F7F"/>
                </a:solidFill>
                <a:latin typeface="Georgia"/>
              </a:rPr>
              <a:t>α (α</a:t>
            </a:r>
            <a:r>
              <a:rPr lang="fr-FR" sz="2000" b="0" strike="noStrike" spc="9" dirty="0" err="1">
                <a:solidFill>
                  <a:srgbClr val="7F7F7F"/>
                </a:solidFill>
                <a:latin typeface="Georgia"/>
              </a:rPr>
              <a:t>ριστερά</a:t>
            </a:r>
            <a:r>
              <a:rPr lang="fr-FR" sz="2000" b="0" strike="noStrike" spc="9" dirty="0">
                <a:solidFill>
                  <a:srgbClr val="7F7F7F"/>
                </a:solidFill>
                <a:latin typeface="Georgia"/>
              </a:rPr>
              <a:t>/</a:t>
            </a:r>
            <a:r>
              <a:rPr lang="fr-FR" sz="2000" b="0" strike="noStrike" spc="9" dirty="0" err="1">
                <a:solidFill>
                  <a:srgbClr val="7F7F7F"/>
                </a:solidFill>
                <a:latin typeface="Georgia"/>
              </a:rPr>
              <a:t>δεξιά</a:t>
            </a:r>
            <a:r>
              <a:rPr lang="fr-FR" sz="2000" b="0" strike="noStrike" spc="9" dirty="0">
                <a:solidFill>
                  <a:srgbClr val="7F7F7F"/>
                </a:solidFill>
                <a:latin typeface="Georgia"/>
              </a:rPr>
              <a:t> </a:t>
            </a:r>
            <a:r>
              <a:rPr lang="fr-FR" sz="2000" b="0" strike="noStrike" spc="12" dirty="0" err="1">
                <a:solidFill>
                  <a:srgbClr val="7F7F7F"/>
                </a:solidFill>
                <a:latin typeface="Georgia"/>
              </a:rPr>
              <a:t>ή</a:t>
            </a:r>
            <a:r>
              <a:rPr lang="fr-FR" sz="2000" b="0" strike="noStrike" spc="12" dirty="0">
                <a:solidFill>
                  <a:srgbClr val="7F7F7F"/>
                </a:solidFill>
                <a:latin typeface="Georgia"/>
              </a:rPr>
              <a:t> </a:t>
            </a:r>
            <a:r>
              <a:rPr lang="fr-FR" sz="2000" b="0" strike="noStrike" spc="9" dirty="0" err="1">
                <a:solidFill>
                  <a:srgbClr val="7F7F7F"/>
                </a:solidFill>
                <a:latin typeface="Georgia"/>
              </a:rPr>
              <a:t>υ</a:t>
            </a:r>
            <a:r>
              <a:rPr lang="fr-FR" sz="2000" b="0" strike="noStrike" spc="9" dirty="0">
                <a:solidFill>
                  <a:srgbClr val="7F7F7F"/>
                </a:solidFill>
                <a:latin typeface="Georgia"/>
              </a:rPr>
              <a:t>π</a:t>
            </a:r>
            <a:r>
              <a:rPr lang="fr-FR" sz="2000" b="0" strike="noStrike" spc="9" dirty="0" err="1">
                <a:solidFill>
                  <a:srgbClr val="7F7F7F"/>
                </a:solidFill>
                <a:latin typeface="Georgia"/>
              </a:rPr>
              <a:t>έρ</a:t>
            </a:r>
            <a:r>
              <a:rPr lang="fr-FR" sz="2000" b="0" strike="noStrike" spc="9" dirty="0">
                <a:solidFill>
                  <a:srgbClr val="7F7F7F"/>
                </a:solidFill>
                <a:latin typeface="Georgia"/>
              </a:rPr>
              <a:t>/</a:t>
            </a:r>
            <a:r>
              <a:rPr lang="fr-FR" sz="2000" b="0" strike="noStrike" spc="9" dirty="0" err="1">
                <a:solidFill>
                  <a:srgbClr val="7F7F7F"/>
                </a:solidFill>
                <a:latin typeface="Georgia"/>
              </a:rPr>
              <a:t>κ</a:t>
            </a:r>
            <a:r>
              <a:rPr lang="fr-FR" sz="2000" b="0" strike="noStrike" spc="9" dirty="0">
                <a:solidFill>
                  <a:srgbClr val="7F7F7F"/>
                </a:solidFill>
                <a:latin typeface="Georgia"/>
              </a:rPr>
              <a:t>α</a:t>
            </a:r>
            <a:r>
              <a:rPr lang="fr-FR" sz="2000" b="0" strike="noStrike" spc="9" dirty="0" err="1">
                <a:solidFill>
                  <a:srgbClr val="7F7F7F"/>
                </a:solidFill>
                <a:latin typeface="Georgia"/>
              </a:rPr>
              <a:t>τά</a:t>
            </a:r>
            <a:r>
              <a:rPr lang="fr-FR" sz="2000" b="0" strike="noStrike" spc="9" dirty="0">
                <a:solidFill>
                  <a:srgbClr val="7F7F7F"/>
                </a:solidFill>
                <a:latin typeface="Georgia"/>
              </a:rPr>
              <a:t> </a:t>
            </a:r>
            <a:r>
              <a:rPr lang="fr-FR" sz="2000" b="0" strike="noStrike" spc="9" dirty="0" err="1">
                <a:solidFill>
                  <a:srgbClr val="7F7F7F"/>
                </a:solidFill>
                <a:latin typeface="Georgia"/>
              </a:rPr>
              <a:t>της</a:t>
            </a:r>
            <a:r>
              <a:rPr lang="fr-FR" sz="2000" b="0" strike="noStrike" spc="72" dirty="0">
                <a:solidFill>
                  <a:srgbClr val="7F7F7F"/>
                </a:solidFill>
                <a:latin typeface="Georgia"/>
              </a:rPr>
              <a:t> </a:t>
            </a:r>
            <a:r>
              <a:rPr lang="fr-FR" sz="2000" b="0" strike="noStrike" spc="9" dirty="0" err="1">
                <a:solidFill>
                  <a:srgbClr val="7F7F7F"/>
                </a:solidFill>
                <a:latin typeface="Georgia"/>
              </a:rPr>
              <a:t>ενο</a:t>
            </a:r>
            <a:r>
              <a:rPr lang="fr-FR" sz="2000" b="0" strike="noStrike" spc="9" dirty="0">
                <a:solidFill>
                  <a:srgbClr val="7F7F7F"/>
                </a:solidFill>
                <a:latin typeface="Georgia"/>
              </a:rPr>
              <a:t>π</a:t>
            </a:r>
            <a:r>
              <a:rPr lang="fr-FR" sz="2000" b="0" strike="noStrike" spc="9" dirty="0" err="1">
                <a:solidFill>
                  <a:srgbClr val="7F7F7F"/>
                </a:solidFill>
                <a:latin typeface="Georgia"/>
              </a:rPr>
              <a:t>οίησης</a:t>
            </a:r>
            <a:r>
              <a:rPr lang="fr-FR" sz="2000" b="0" strike="noStrike" spc="9" dirty="0">
                <a:solidFill>
                  <a:srgbClr val="7F7F7F"/>
                </a:solidFill>
                <a:latin typeface="Georgia"/>
              </a:rPr>
              <a:t>)</a:t>
            </a:r>
            <a:endParaRPr lang="fr-FR" sz="2000" b="0" strike="noStrike" spc="-1" dirty="0">
              <a:latin typeface="Arial"/>
            </a:endParaRPr>
          </a:p>
          <a:p>
            <a:pPr marL="206280" indent="-168480">
              <a:lnSpc>
                <a:spcPct val="100000"/>
              </a:lnSpc>
              <a:spcBef>
                <a:spcPts val="215"/>
              </a:spcBef>
            </a:pPr>
            <a:r>
              <a:rPr lang="fr-FR" sz="2000" b="0" strike="noStrike" spc="-111" baseline="8000" dirty="0">
                <a:solidFill>
                  <a:srgbClr val="F8691A"/>
                </a:solidFill>
                <a:latin typeface="Arial"/>
              </a:rPr>
              <a:t></a:t>
            </a:r>
            <a:r>
              <a:rPr lang="fr-FR" sz="2000" b="0" strike="noStrike" spc="-72" dirty="0" err="1">
                <a:solidFill>
                  <a:srgbClr val="7F7F7F"/>
                </a:solidFill>
                <a:latin typeface="Georgia"/>
              </a:rPr>
              <a:t>στην</a:t>
            </a:r>
            <a:r>
              <a:rPr lang="fr-FR" sz="2000" b="0" strike="noStrike" spc="-72" dirty="0">
                <a:solidFill>
                  <a:srgbClr val="7F7F7F"/>
                </a:solidFill>
                <a:latin typeface="Georgia"/>
              </a:rPr>
              <a:t> </a:t>
            </a:r>
            <a:r>
              <a:rPr lang="fr-FR" sz="2000" b="0" strike="noStrike" spc="9" dirty="0" err="1">
                <a:solidFill>
                  <a:srgbClr val="7F7F7F"/>
                </a:solidFill>
                <a:latin typeface="Georgia"/>
              </a:rPr>
              <a:t>κουλτούρ</a:t>
            </a:r>
            <a:r>
              <a:rPr lang="fr-FR" sz="2000" b="0" strike="noStrike" spc="9" dirty="0">
                <a:solidFill>
                  <a:srgbClr val="7F7F7F"/>
                </a:solidFill>
                <a:latin typeface="Georgia"/>
              </a:rPr>
              <a:t>α (</a:t>
            </a:r>
            <a:r>
              <a:rPr lang="fr-FR" sz="2000" b="0" strike="noStrike" spc="9" dirty="0" err="1">
                <a:solidFill>
                  <a:srgbClr val="7F7F7F"/>
                </a:solidFill>
                <a:latin typeface="Georgia"/>
              </a:rPr>
              <a:t>κοινά</a:t>
            </a:r>
            <a:r>
              <a:rPr lang="fr-FR" sz="2000" b="0" strike="noStrike" spc="9" dirty="0">
                <a:solidFill>
                  <a:srgbClr val="7F7F7F"/>
                </a:solidFill>
                <a:latin typeface="Georgia"/>
              </a:rPr>
              <a:t> π</a:t>
            </a:r>
            <a:r>
              <a:rPr lang="fr-FR" sz="2000" b="0" strike="noStrike" spc="9" dirty="0" err="1">
                <a:solidFill>
                  <a:srgbClr val="7F7F7F"/>
                </a:solidFill>
                <a:latin typeface="Georgia"/>
              </a:rPr>
              <a:t>ολιτισμικά</a:t>
            </a:r>
            <a:r>
              <a:rPr lang="fr-FR" sz="2000" b="0" strike="noStrike" spc="9" dirty="0">
                <a:solidFill>
                  <a:srgbClr val="7F7F7F"/>
                </a:solidFill>
                <a:latin typeface="Georgia"/>
              </a:rPr>
              <a:t> </a:t>
            </a:r>
            <a:r>
              <a:rPr lang="fr-FR" sz="2000" b="0" strike="noStrike" spc="9" dirty="0" err="1">
                <a:solidFill>
                  <a:srgbClr val="7F7F7F"/>
                </a:solidFill>
                <a:latin typeface="Georgia"/>
              </a:rPr>
              <a:t>στοιχεί</a:t>
            </a:r>
            <a:r>
              <a:rPr lang="fr-FR" sz="2000" b="0" strike="noStrike" spc="9" dirty="0">
                <a:solidFill>
                  <a:srgbClr val="7F7F7F"/>
                </a:solidFill>
                <a:latin typeface="Georgia"/>
              </a:rPr>
              <a:t>α </a:t>
            </a:r>
            <a:r>
              <a:rPr lang="fr-FR" sz="2000" b="0" strike="noStrike" spc="12" dirty="0">
                <a:solidFill>
                  <a:srgbClr val="7F7F7F"/>
                </a:solidFill>
                <a:latin typeface="Georgia"/>
              </a:rPr>
              <a:t>– </a:t>
            </a:r>
            <a:r>
              <a:rPr lang="fr-FR" sz="2000" b="0" strike="noStrike" spc="9" dirty="0" err="1">
                <a:solidFill>
                  <a:srgbClr val="7F7F7F"/>
                </a:solidFill>
                <a:latin typeface="Georgia"/>
              </a:rPr>
              <a:t>γλώσσ</a:t>
            </a:r>
            <a:r>
              <a:rPr lang="fr-FR" sz="2000" b="0" strike="noStrike" spc="9" dirty="0">
                <a:solidFill>
                  <a:srgbClr val="7F7F7F"/>
                </a:solidFill>
                <a:latin typeface="Georgia"/>
              </a:rPr>
              <a:t>α, </a:t>
            </a:r>
            <a:r>
              <a:rPr lang="fr-FR" sz="2000" b="0" strike="noStrike" spc="-83" dirty="0" err="1">
                <a:solidFill>
                  <a:srgbClr val="7F7F7F"/>
                </a:solidFill>
                <a:latin typeface="Georgia"/>
              </a:rPr>
              <a:t>ιστορί</a:t>
            </a:r>
            <a:r>
              <a:rPr lang="fr-FR" sz="2000" b="0" strike="noStrike" spc="-83" dirty="0">
                <a:solidFill>
                  <a:srgbClr val="7F7F7F"/>
                </a:solidFill>
                <a:latin typeface="Georgia"/>
              </a:rPr>
              <a:t>α,  </a:t>
            </a:r>
            <a:r>
              <a:rPr lang="fr-FR" sz="2000" b="0" strike="noStrike" spc="9" dirty="0" err="1">
                <a:solidFill>
                  <a:srgbClr val="7F7F7F"/>
                </a:solidFill>
                <a:latin typeface="Georgia"/>
              </a:rPr>
              <a:t>κουλτούρ</a:t>
            </a:r>
            <a:r>
              <a:rPr lang="fr-FR" sz="2000" b="0" strike="noStrike" spc="9" dirty="0">
                <a:solidFill>
                  <a:srgbClr val="7F7F7F"/>
                </a:solidFill>
                <a:latin typeface="Georgia"/>
              </a:rPr>
              <a:t>α)</a:t>
            </a:r>
            <a:endParaRPr lang="fr-FR" sz="2000" b="0" strike="noStrike" spc="-1" dirty="0">
              <a:latin typeface="Arial"/>
            </a:endParaRPr>
          </a:p>
          <a:p>
            <a:pPr marL="206280" indent="-168480">
              <a:lnSpc>
                <a:spcPct val="100000"/>
              </a:lnSpc>
              <a:spcBef>
                <a:spcPts val="221"/>
              </a:spcBef>
            </a:pPr>
            <a:r>
              <a:rPr lang="fr-FR" sz="2000" b="0" strike="noStrike" spc="-35" baseline="8000" dirty="0">
                <a:solidFill>
                  <a:srgbClr val="F8691A"/>
                </a:solidFill>
                <a:latin typeface="Arial"/>
              </a:rPr>
              <a:t></a:t>
            </a:r>
            <a:r>
              <a:rPr lang="fr-FR" sz="2000" b="0" strike="noStrike" spc="-24" dirty="0" err="1">
                <a:solidFill>
                  <a:srgbClr val="7F7F7F"/>
                </a:solidFill>
                <a:latin typeface="Georgia"/>
              </a:rPr>
              <a:t>γεωγρ</a:t>
            </a:r>
            <a:r>
              <a:rPr lang="fr-FR" sz="2000" b="0" strike="noStrike" spc="-24" dirty="0">
                <a:solidFill>
                  <a:srgbClr val="7F7F7F"/>
                </a:solidFill>
                <a:latin typeface="Georgia"/>
              </a:rPr>
              <a:t>α</a:t>
            </a:r>
            <a:r>
              <a:rPr lang="fr-FR" sz="2000" b="0" strike="noStrike" spc="-24" dirty="0" err="1">
                <a:solidFill>
                  <a:srgbClr val="7F7F7F"/>
                </a:solidFill>
                <a:latin typeface="Georgia"/>
              </a:rPr>
              <a:t>φική</a:t>
            </a:r>
            <a:r>
              <a:rPr lang="fr-FR" sz="2000" b="0" strike="noStrike" spc="-24" dirty="0">
                <a:solidFill>
                  <a:srgbClr val="7F7F7F"/>
                </a:solidFill>
                <a:latin typeface="Georgia"/>
              </a:rPr>
              <a:t> </a:t>
            </a:r>
            <a:r>
              <a:rPr lang="fr-FR" sz="2000" b="0" strike="noStrike" spc="12" dirty="0" err="1">
                <a:solidFill>
                  <a:srgbClr val="7F7F7F"/>
                </a:solidFill>
                <a:latin typeface="Georgia"/>
              </a:rPr>
              <a:t>ή</a:t>
            </a:r>
            <a:r>
              <a:rPr lang="fr-FR" sz="2000" b="0" strike="noStrike" spc="12" dirty="0">
                <a:solidFill>
                  <a:srgbClr val="7F7F7F"/>
                </a:solidFill>
                <a:latin typeface="Georgia"/>
              </a:rPr>
              <a:t>/</a:t>
            </a:r>
            <a:r>
              <a:rPr lang="fr-FR" sz="2000" b="0" strike="noStrike" spc="12" dirty="0" err="1">
                <a:solidFill>
                  <a:srgbClr val="7F7F7F"/>
                </a:solidFill>
                <a:latin typeface="Georgia"/>
              </a:rPr>
              <a:t>κ</a:t>
            </a:r>
            <a:r>
              <a:rPr lang="fr-FR" sz="2000" b="0" strike="noStrike" spc="12" dirty="0">
                <a:solidFill>
                  <a:srgbClr val="7F7F7F"/>
                </a:solidFill>
                <a:latin typeface="Georgia"/>
              </a:rPr>
              <a:t>α</a:t>
            </a:r>
            <a:r>
              <a:rPr lang="fr-FR" sz="2000" b="0" strike="noStrike" spc="12" dirty="0" err="1">
                <a:solidFill>
                  <a:srgbClr val="7F7F7F"/>
                </a:solidFill>
                <a:latin typeface="Georgia"/>
              </a:rPr>
              <a:t>ι</a:t>
            </a:r>
            <a:r>
              <a:rPr lang="fr-FR" sz="2000" b="0" strike="noStrike" spc="12" dirty="0">
                <a:solidFill>
                  <a:srgbClr val="7F7F7F"/>
                </a:solidFill>
                <a:latin typeface="Georgia"/>
              </a:rPr>
              <a:t> </a:t>
            </a:r>
            <a:r>
              <a:rPr lang="fr-FR" sz="2000" b="0" strike="noStrike" spc="9" dirty="0">
                <a:solidFill>
                  <a:srgbClr val="7F7F7F"/>
                </a:solidFill>
                <a:latin typeface="Georgia"/>
              </a:rPr>
              <a:t>π</a:t>
            </a:r>
            <a:r>
              <a:rPr lang="fr-FR" sz="2000" b="0" strike="noStrike" spc="9" dirty="0" err="1">
                <a:solidFill>
                  <a:srgbClr val="7F7F7F"/>
                </a:solidFill>
                <a:latin typeface="Georgia"/>
              </a:rPr>
              <a:t>ολιτισμική</a:t>
            </a:r>
            <a:r>
              <a:rPr lang="fr-FR" sz="2000" b="0" strike="noStrike" spc="9" dirty="0">
                <a:solidFill>
                  <a:srgbClr val="7F7F7F"/>
                </a:solidFill>
                <a:latin typeface="Georgia"/>
              </a:rPr>
              <a:t> </a:t>
            </a:r>
            <a:r>
              <a:rPr lang="fr-FR" sz="2000" b="0" strike="noStrike" spc="9" dirty="0" err="1">
                <a:solidFill>
                  <a:srgbClr val="7F7F7F"/>
                </a:solidFill>
                <a:latin typeface="Georgia"/>
              </a:rPr>
              <a:t>συμμ</a:t>
            </a:r>
            <a:r>
              <a:rPr lang="fr-FR" sz="2000" b="0" strike="noStrike" spc="9" dirty="0">
                <a:solidFill>
                  <a:srgbClr val="7F7F7F"/>
                </a:solidFill>
                <a:latin typeface="Georgia"/>
              </a:rPr>
              <a:t>α</a:t>
            </a:r>
            <a:r>
              <a:rPr lang="fr-FR" sz="2000" b="0" strike="noStrike" spc="9" dirty="0" err="1">
                <a:solidFill>
                  <a:srgbClr val="7F7F7F"/>
                </a:solidFill>
                <a:latin typeface="Georgia"/>
              </a:rPr>
              <a:t>χί</a:t>
            </a:r>
            <a:r>
              <a:rPr lang="fr-FR" sz="2000" b="0" strike="noStrike" spc="9" dirty="0">
                <a:solidFill>
                  <a:srgbClr val="7F7F7F"/>
                </a:solidFill>
                <a:latin typeface="Georgia"/>
              </a:rPr>
              <a:t>α (</a:t>
            </a:r>
            <a:r>
              <a:rPr lang="fr-FR" sz="2000" b="0" strike="noStrike" spc="9" dirty="0" err="1">
                <a:solidFill>
                  <a:srgbClr val="7F7F7F"/>
                </a:solidFill>
                <a:latin typeface="Georgia"/>
              </a:rPr>
              <a:t>Βορράς</a:t>
            </a:r>
            <a:r>
              <a:rPr lang="fr-FR" sz="2000" b="0" strike="noStrike" spc="9" dirty="0">
                <a:solidFill>
                  <a:srgbClr val="7F7F7F"/>
                </a:solidFill>
                <a:latin typeface="Georgia"/>
              </a:rPr>
              <a:t>/</a:t>
            </a:r>
            <a:r>
              <a:rPr lang="fr-FR" sz="2000" b="0" strike="noStrike" spc="9" dirty="0" err="1">
                <a:solidFill>
                  <a:srgbClr val="7F7F7F"/>
                </a:solidFill>
                <a:latin typeface="Georgia"/>
              </a:rPr>
              <a:t>Νότος</a:t>
            </a:r>
            <a:r>
              <a:rPr lang="fr-FR" sz="2000" b="0" strike="noStrike" spc="9" dirty="0">
                <a:solidFill>
                  <a:srgbClr val="7F7F7F"/>
                </a:solidFill>
                <a:latin typeface="Georgia"/>
              </a:rPr>
              <a:t>, </a:t>
            </a:r>
            <a:r>
              <a:rPr lang="fr-FR" sz="2000" b="0" strike="noStrike" spc="-128" dirty="0" err="1">
                <a:solidFill>
                  <a:srgbClr val="7F7F7F"/>
                </a:solidFill>
                <a:latin typeface="Georgia"/>
              </a:rPr>
              <a:t>χώρες</a:t>
            </a:r>
            <a:r>
              <a:rPr lang="fr-FR" sz="2000" b="0" strike="noStrike" spc="-128" dirty="0">
                <a:solidFill>
                  <a:srgbClr val="7F7F7F"/>
                </a:solidFill>
                <a:latin typeface="Georgia"/>
              </a:rPr>
              <a:t>  </a:t>
            </a:r>
            <a:r>
              <a:rPr lang="fr-FR" sz="2000" b="0" strike="noStrike" spc="4" dirty="0">
                <a:solidFill>
                  <a:srgbClr val="7F7F7F"/>
                </a:solidFill>
                <a:latin typeface="Georgia"/>
              </a:rPr>
              <a:t>Benelux, </a:t>
            </a:r>
            <a:r>
              <a:rPr lang="fr-FR" sz="2000" b="0" strike="noStrike" spc="9" dirty="0">
                <a:solidFill>
                  <a:srgbClr val="7F7F7F"/>
                </a:solidFill>
                <a:latin typeface="Georgia"/>
              </a:rPr>
              <a:t>Visegrad, </a:t>
            </a:r>
            <a:r>
              <a:rPr lang="fr-FR" sz="2000" b="0" strike="noStrike" spc="9" dirty="0" err="1">
                <a:solidFill>
                  <a:srgbClr val="7F7F7F"/>
                </a:solidFill>
                <a:latin typeface="Georgia"/>
              </a:rPr>
              <a:t>Scandinavian</a:t>
            </a:r>
            <a:r>
              <a:rPr lang="fr-FR" sz="2000" b="0" strike="noStrike" spc="9" dirty="0">
                <a:solidFill>
                  <a:srgbClr val="7F7F7F"/>
                </a:solidFill>
                <a:latin typeface="Georgia"/>
              </a:rPr>
              <a:t> </a:t>
            </a:r>
            <a:r>
              <a:rPr lang="fr-FR" sz="2000" b="0" strike="noStrike" spc="4" dirty="0">
                <a:solidFill>
                  <a:srgbClr val="7F7F7F"/>
                </a:solidFill>
                <a:latin typeface="Georgia"/>
              </a:rPr>
              <a:t>pattern, </a:t>
            </a:r>
            <a:r>
              <a:rPr lang="fr-FR" sz="2000" b="0" strike="noStrike" spc="4" dirty="0" err="1">
                <a:solidFill>
                  <a:srgbClr val="7F7F7F"/>
                </a:solidFill>
                <a:latin typeface="Georgia"/>
              </a:rPr>
              <a:t>Hanseatic</a:t>
            </a:r>
            <a:r>
              <a:rPr lang="fr-FR" sz="2000" b="0" strike="noStrike" spc="-1" dirty="0">
                <a:solidFill>
                  <a:srgbClr val="7F7F7F"/>
                </a:solidFill>
                <a:latin typeface="Georgia"/>
              </a:rPr>
              <a:t> </a:t>
            </a:r>
            <a:r>
              <a:rPr lang="fr-FR" sz="2000" b="0" strike="noStrike" spc="9" dirty="0">
                <a:solidFill>
                  <a:srgbClr val="7F7F7F"/>
                </a:solidFill>
                <a:latin typeface="Georgia"/>
              </a:rPr>
              <a:t>League...)</a:t>
            </a:r>
            <a:endParaRPr lang="fr-FR" sz="2000" b="0" strike="noStrike" spc="-1" dirty="0">
              <a:latin typeface="Arial"/>
            </a:endParaRPr>
          </a:p>
          <a:p>
            <a:pPr marL="38160" indent="-168480">
              <a:lnSpc>
                <a:spcPct val="100000"/>
              </a:lnSpc>
              <a:spcBef>
                <a:spcPts val="249"/>
              </a:spcBef>
            </a:pPr>
            <a:r>
              <a:rPr lang="fr-FR" sz="2000" b="0" strike="noStrike" spc="49" baseline="8000" dirty="0">
                <a:solidFill>
                  <a:srgbClr val="F8691A"/>
                </a:solidFill>
                <a:latin typeface="Arial"/>
              </a:rPr>
              <a:t></a:t>
            </a:r>
            <a:r>
              <a:rPr lang="fr-FR" sz="2000" b="0" strike="noStrike" spc="32" dirty="0">
                <a:solidFill>
                  <a:srgbClr val="7F7F7F"/>
                </a:solidFill>
                <a:latin typeface="Georgia"/>
              </a:rPr>
              <a:t>πα</a:t>
            </a:r>
            <a:r>
              <a:rPr lang="fr-FR" sz="2000" b="0" strike="noStrike" spc="32" dirty="0" err="1">
                <a:solidFill>
                  <a:srgbClr val="7F7F7F"/>
                </a:solidFill>
                <a:latin typeface="Georgia"/>
              </a:rPr>
              <a:t>λιά</a:t>
            </a:r>
            <a:r>
              <a:rPr lang="fr-FR" sz="2000" b="0" strike="noStrike" spc="32" dirty="0">
                <a:solidFill>
                  <a:srgbClr val="7F7F7F"/>
                </a:solidFill>
                <a:latin typeface="Georgia"/>
              </a:rPr>
              <a:t>/</a:t>
            </a:r>
            <a:r>
              <a:rPr lang="fr-FR" sz="2000" b="0" strike="noStrike" spc="32" dirty="0" err="1">
                <a:solidFill>
                  <a:srgbClr val="7F7F7F"/>
                </a:solidFill>
                <a:latin typeface="Georgia"/>
              </a:rPr>
              <a:t>νέ</a:t>
            </a:r>
            <a:r>
              <a:rPr lang="fr-FR" sz="2000" b="0" strike="noStrike" spc="32" dirty="0">
                <a:solidFill>
                  <a:srgbClr val="7F7F7F"/>
                </a:solidFill>
                <a:latin typeface="Georgia"/>
              </a:rPr>
              <a:t>α</a:t>
            </a:r>
            <a:r>
              <a:rPr lang="fr-FR" sz="2000" b="0" strike="noStrike" spc="4" dirty="0">
                <a:solidFill>
                  <a:srgbClr val="7F7F7F"/>
                </a:solidFill>
                <a:latin typeface="Georgia"/>
              </a:rPr>
              <a:t> </a:t>
            </a:r>
            <a:r>
              <a:rPr lang="fr-FR" sz="2000" b="0" strike="noStrike" spc="9" dirty="0" err="1">
                <a:solidFill>
                  <a:srgbClr val="7F7F7F"/>
                </a:solidFill>
                <a:latin typeface="Georgia"/>
              </a:rPr>
              <a:t>μέλη</a:t>
            </a:r>
            <a:endParaRPr lang="fr-FR" sz="2000" b="0" strike="noStrike" spc="-1" dirty="0">
              <a:latin typeface="Arial"/>
            </a:endParaRPr>
          </a:p>
        </p:txBody>
      </p:sp>
      <p:sp>
        <p:nvSpPr>
          <p:cNvPr id="2" name="Slide Number Placeholder 1">
            <a:extLst>
              <a:ext uri="{FF2B5EF4-FFF2-40B4-BE49-F238E27FC236}">
                <a16:creationId xmlns:a16="http://schemas.microsoft.com/office/drawing/2014/main" id="{3E832A77-FC83-9341-A024-ABE06F368E77}"/>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22</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TextShape 1"/>
          <p:cNvSpPr txBox="1"/>
          <p:nvPr/>
        </p:nvSpPr>
        <p:spPr>
          <a:xfrm>
            <a:off x="685800" y="642240"/>
            <a:ext cx="10731240" cy="1157760"/>
          </a:xfrm>
          <a:prstGeom prst="rect">
            <a:avLst/>
          </a:prstGeom>
          <a:noFill/>
          <a:ln>
            <a:noFill/>
          </a:ln>
        </p:spPr>
        <p:txBody>
          <a:bodyPr lIns="0" tIns="12600" rIns="0" bIns="0"/>
          <a:lstStyle/>
          <a:p>
            <a:pPr marL="12600">
              <a:lnSpc>
                <a:spcPct val="100000"/>
              </a:lnSpc>
              <a:spcBef>
                <a:spcPts val="99"/>
              </a:spcBef>
            </a:pPr>
            <a:r>
              <a:rPr lang="en-US" sz="3150" b="0" strike="noStrike" spc="4">
                <a:solidFill>
                  <a:srgbClr val="424241"/>
                </a:solidFill>
                <a:latin typeface="Trebuchet MS"/>
              </a:rPr>
              <a:t>Δομικά </a:t>
            </a:r>
            <a:r>
              <a:rPr lang="en-US" sz="3150" b="0" strike="noStrike" spc="-1">
                <a:solidFill>
                  <a:srgbClr val="424241"/>
                </a:solidFill>
                <a:latin typeface="Trebuchet MS"/>
              </a:rPr>
              <a:t>μειονεκτήματα των </a:t>
            </a:r>
            <a:r>
              <a:rPr lang="en-US" sz="3150" b="0" strike="noStrike" spc="4">
                <a:solidFill>
                  <a:srgbClr val="424241"/>
                </a:solidFill>
                <a:latin typeface="Trebuchet MS"/>
              </a:rPr>
              <a:t>μικρών </a:t>
            </a:r>
            <a:r>
              <a:rPr lang="en-US" sz="3150" b="0" strike="noStrike" spc="9">
                <a:solidFill>
                  <a:srgbClr val="424241"/>
                </a:solidFill>
                <a:latin typeface="Trebuchet MS"/>
              </a:rPr>
              <a:t>κρατών </a:t>
            </a:r>
            <a:r>
              <a:rPr lang="en-US" sz="3150" b="0" strike="noStrike" spc="-1">
                <a:solidFill>
                  <a:srgbClr val="424241"/>
                </a:solidFill>
                <a:latin typeface="Trebuchet MS"/>
              </a:rPr>
              <a:t>στην </a:t>
            </a:r>
            <a:r>
              <a:rPr lang="en-US" sz="3150" b="0" strike="noStrike" spc="4">
                <a:solidFill>
                  <a:srgbClr val="424241"/>
                </a:solidFill>
                <a:latin typeface="Trebuchet MS"/>
              </a:rPr>
              <a:t>ευρωπαϊκή  διακυβέρνηση</a:t>
            </a:r>
            <a:endParaRPr lang="en-US" sz="3150" b="0" strike="noStrike" spc="-1">
              <a:solidFill>
                <a:srgbClr val="000000"/>
              </a:solidFill>
              <a:latin typeface="Calibri"/>
            </a:endParaRPr>
          </a:p>
        </p:txBody>
      </p:sp>
      <p:sp>
        <p:nvSpPr>
          <p:cNvPr id="239" name="CustomShape 2"/>
          <p:cNvSpPr/>
          <p:nvPr/>
        </p:nvSpPr>
        <p:spPr>
          <a:xfrm>
            <a:off x="685800" y="1728000"/>
            <a:ext cx="10793520" cy="46861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25560" indent="27360">
              <a:lnSpc>
                <a:spcPct val="101000"/>
              </a:lnSpc>
              <a:spcBef>
                <a:spcPts val="99"/>
              </a:spcBef>
            </a:pPr>
            <a:r>
              <a:rPr lang="fr-FR" sz="1550" b="1" strike="noStrike" spc="12">
                <a:solidFill>
                  <a:srgbClr val="000000"/>
                </a:solidFill>
                <a:latin typeface="Georgia"/>
              </a:rPr>
              <a:t>Η </a:t>
            </a:r>
            <a:r>
              <a:rPr lang="fr-FR" sz="1550" b="1" strike="noStrike" spc="4">
                <a:solidFill>
                  <a:srgbClr val="000000"/>
                </a:solidFill>
                <a:latin typeface="Georgia"/>
              </a:rPr>
              <a:t>επιρροή </a:t>
            </a:r>
            <a:r>
              <a:rPr lang="fr-FR" sz="1550" b="1" strike="noStrike" spc="9">
                <a:solidFill>
                  <a:srgbClr val="000000"/>
                </a:solidFill>
                <a:latin typeface="Georgia"/>
              </a:rPr>
              <a:t>των κρατών </a:t>
            </a:r>
            <a:r>
              <a:rPr lang="fr-FR" sz="1550" b="1" strike="noStrike" spc="12">
                <a:solidFill>
                  <a:srgbClr val="000000"/>
                </a:solidFill>
                <a:latin typeface="Georgia"/>
              </a:rPr>
              <a:t>στη </a:t>
            </a:r>
            <a:r>
              <a:rPr lang="fr-FR" sz="1550" b="1" strike="noStrike" spc="9">
                <a:solidFill>
                  <a:srgbClr val="000000"/>
                </a:solidFill>
                <a:latin typeface="Georgia"/>
              </a:rPr>
              <a:t>διαπραγμάτευση </a:t>
            </a:r>
            <a:r>
              <a:rPr lang="fr-FR" sz="1550" b="1" strike="noStrike" spc="4">
                <a:solidFill>
                  <a:srgbClr val="000000"/>
                </a:solidFill>
                <a:latin typeface="Georgia"/>
              </a:rPr>
              <a:t>εξαρτάται </a:t>
            </a:r>
            <a:r>
              <a:rPr lang="fr-FR" sz="1550" b="1" strike="noStrike" spc="9">
                <a:solidFill>
                  <a:srgbClr val="000000"/>
                </a:solidFill>
                <a:latin typeface="Georgia"/>
              </a:rPr>
              <a:t>από </a:t>
            </a:r>
            <a:r>
              <a:rPr lang="fr-FR" sz="1550" b="1" strike="noStrike" spc="4">
                <a:solidFill>
                  <a:srgbClr val="000000"/>
                </a:solidFill>
                <a:latin typeface="Georgia"/>
              </a:rPr>
              <a:t>τους </a:t>
            </a:r>
            <a:r>
              <a:rPr lang="fr-FR" sz="1550" b="1" strike="noStrike" spc="9">
                <a:solidFill>
                  <a:srgbClr val="000000"/>
                </a:solidFill>
                <a:latin typeface="Georgia"/>
              </a:rPr>
              <a:t>πόρους </a:t>
            </a:r>
            <a:r>
              <a:rPr lang="fr-FR" sz="1550" b="1" strike="noStrike" spc="4">
                <a:solidFill>
                  <a:srgbClr val="000000"/>
                </a:solidFill>
                <a:latin typeface="Georgia"/>
              </a:rPr>
              <a:t>που διαθέτουν, </a:t>
            </a:r>
            <a:r>
              <a:rPr lang="fr-FR" sz="1550" b="1" strike="noStrike" spc="12">
                <a:solidFill>
                  <a:srgbClr val="000000"/>
                </a:solidFill>
                <a:latin typeface="Georgia"/>
              </a:rPr>
              <a:t>την </a:t>
            </a:r>
            <a:r>
              <a:rPr lang="fr-FR" sz="1550" b="1" strike="noStrike" spc="9">
                <a:solidFill>
                  <a:srgbClr val="000000"/>
                </a:solidFill>
                <a:latin typeface="Georgia"/>
              </a:rPr>
              <a:t>διοικητική και  </a:t>
            </a:r>
            <a:r>
              <a:rPr lang="fr-FR" sz="1550" b="1" strike="noStrike" spc="4">
                <a:solidFill>
                  <a:srgbClr val="000000"/>
                </a:solidFill>
                <a:latin typeface="Georgia"/>
              </a:rPr>
              <a:t>διαχειριστική </a:t>
            </a:r>
            <a:r>
              <a:rPr lang="fr-FR" sz="1550" b="1" strike="noStrike" spc="9">
                <a:solidFill>
                  <a:srgbClr val="000000"/>
                </a:solidFill>
                <a:latin typeface="Georgia"/>
              </a:rPr>
              <a:t>ικανότητα </a:t>
            </a:r>
            <a:r>
              <a:rPr lang="fr-FR" sz="1550" b="1" strike="noStrike" spc="4">
                <a:solidFill>
                  <a:srgbClr val="000000"/>
                </a:solidFill>
                <a:latin typeface="Georgia"/>
              </a:rPr>
              <a:t>και εμπειρία </a:t>
            </a:r>
            <a:r>
              <a:rPr lang="fr-FR" sz="1550" b="1" strike="noStrike" spc="9">
                <a:solidFill>
                  <a:srgbClr val="000000"/>
                </a:solidFill>
                <a:latin typeface="Georgia"/>
              </a:rPr>
              <a:t>τους </a:t>
            </a:r>
            <a:r>
              <a:rPr lang="fr-FR" sz="1550" b="1" strike="noStrike" spc="4">
                <a:solidFill>
                  <a:srgbClr val="000000"/>
                </a:solidFill>
                <a:latin typeface="Georgia"/>
              </a:rPr>
              <a:t>και </a:t>
            </a:r>
            <a:r>
              <a:rPr lang="fr-FR" sz="1550" b="1" strike="noStrike" spc="9">
                <a:solidFill>
                  <a:srgbClr val="000000"/>
                </a:solidFill>
                <a:latin typeface="Georgia"/>
              </a:rPr>
              <a:t>από τις διαπραγματευτικές στρατηγικές </a:t>
            </a:r>
            <a:r>
              <a:rPr lang="fr-FR" sz="1550" b="1" strike="noStrike" spc="4">
                <a:solidFill>
                  <a:srgbClr val="000000"/>
                </a:solidFill>
                <a:latin typeface="Georgia"/>
              </a:rPr>
              <a:t>που</a:t>
            </a:r>
            <a:r>
              <a:rPr lang="fr-FR" sz="1550" b="1" strike="noStrike" spc="49">
                <a:solidFill>
                  <a:srgbClr val="000000"/>
                </a:solidFill>
                <a:latin typeface="Georgia"/>
              </a:rPr>
              <a:t> </a:t>
            </a:r>
            <a:r>
              <a:rPr lang="fr-FR" sz="1550" b="1" strike="noStrike" spc="4">
                <a:solidFill>
                  <a:srgbClr val="000000"/>
                </a:solidFill>
                <a:latin typeface="Georgia"/>
              </a:rPr>
              <a:t>χρησιμοποιούν.</a:t>
            </a:r>
            <a:endParaRPr lang="fr-FR" sz="1550" b="0" strike="noStrike" spc="-1">
              <a:latin typeface="Arial"/>
            </a:endParaRPr>
          </a:p>
          <a:p>
            <a:pPr marL="328320" indent="-240480">
              <a:lnSpc>
                <a:spcPct val="100000"/>
              </a:lnSpc>
              <a:spcBef>
                <a:spcPts val="261"/>
              </a:spcBef>
              <a:buClr>
                <a:srgbClr val="07A0D8"/>
              </a:buClr>
              <a:buFont typeface="Arial"/>
              <a:buChar char=""/>
            </a:pPr>
            <a:r>
              <a:rPr lang="fr-FR" sz="1550" b="0" strike="noStrike" spc="12">
                <a:solidFill>
                  <a:srgbClr val="000000"/>
                </a:solidFill>
                <a:latin typeface="Georgia"/>
              </a:rPr>
              <a:t>Η </a:t>
            </a:r>
            <a:r>
              <a:rPr lang="fr-FR" sz="1550" b="0" strike="noStrike" spc="4">
                <a:solidFill>
                  <a:srgbClr val="000000"/>
                </a:solidFill>
                <a:latin typeface="Georgia"/>
              </a:rPr>
              <a:t>θέση των μικρών/αδύναμων κρατών</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Ισχνοί οικονομικοί </a:t>
            </a:r>
            <a:r>
              <a:rPr lang="fr-FR" sz="1550" b="0" strike="noStrike" spc="9">
                <a:solidFill>
                  <a:srgbClr val="F8691A"/>
                </a:solidFill>
                <a:latin typeface="Georgia"/>
              </a:rPr>
              <a:t>πόροι </a:t>
            </a:r>
            <a:r>
              <a:rPr lang="fr-FR" sz="1550" b="0" strike="noStrike" spc="4">
                <a:solidFill>
                  <a:srgbClr val="F8691A"/>
                </a:solidFill>
                <a:latin typeface="Georgia"/>
              </a:rPr>
              <a:t>και</a:t>
            </a:r>
            <a:r>
              <a:rPr lang="fr-FR" sz="1550" b="0" strike="noStrike" spc="-4">
                <a:solidFill>
                  <a:srgbClr val="F8691A"/>
                </a:solidFill>
                <a:latin typeface="Georgia"/>
              </a:rPr>
              <a:t> </a:t>
            </a:r>
            <a:r>
              <a:rPr lang="fr-FR" sz="1550" b="0" strike="noStrike" spc="4">
                <a:solidFill>
                  <a:srgbClr val="F8691A"/>
                </a:solidFill>
                <a:latin typeface="Georgia"/>
              </a:rPr>
              <a:t>άρα</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Περιορισμένες ικανότητες</a:t>
            </a:r>
            <a:r>
              <a:rPr lang="fr-FR" sz="1550" b="0" strike="noStrike" spc="-4">
                <a:solidFill>
                  <a:srgbClr val="F8691A"/>
                </a:solidFill>
                <a:latin typeface="Georgia"/>
              </a:rPr>
              <a:t> </a:t>
            </a:r>
            <a:r>
              <a:rPr lang="fr-FR" sz="1550" b="0" strike="noStrike" spc="4">
                <a:solidFill>
                  <a:srgbClr val="F8691A"/>
                </a:solidFill>
                <a:latin typeface="Georgia"/>
              </a:rPr>
              <a:t>παζαρέματος</a:t>
            </a:r>
            <a:endParaRPr lang="fr-FR" sz="1550" b="0" strike="noStrike" spc="-1">
              <a:latin typeface="Arial"/>
            </a:endParaRPr>
          </a:p>
          <a:p>
            <a:pPr marL="328320" indent="-240480">
              <a:lnSpc>
                <a:spcPct val="100000"/>
              </a:lnSpc>
              <a:spcBef>
                <a:spcPts val="249"/>
              </a:spcBef>
              <a:buClr>
                <a:srgbClr val="07A0D8"/>
              </a:buClr>
              <a:buFont typeface="Arial"/>
              <a:buChar char=""/>
            </a:pPr>
            <a:r>
              <a:rPr lang="fr-FR" sz="1550" b="0" strike="noStrike" spc="4">
                <a:solidFill>
                  <a:srgbClr val="000000"/>
                </a:solidFill>
                <a:latin typeface="Georgia"/>
              </a:rPr>
              <a:t>Ενίσχυση </a:t>
            </a:r>
            <a:r>
              <a:rPr lang="fr-FR" sz="1550" b="0" strike="noStrike" spc="9">
                <a:solidFill>
                  <a:srgbClr val="000000"/>
                </a:solidFill>
                <a:latin typeface="Georgia"/>
              </a:rPr>
              <a:t>της </a:t>
            </a:r>
            <a:r>
              <a:rPr lang="fr-FR" sz="1550" b="0" strike="noStrike" spc="4">
                <a:solidFill>
                  <a:srgbClr val="000000"/>
                </a:solidFill>
                <a:latin typeface="Georgia"/>
              </a:rPr>
              <a:t>επιρροής των </a:t>
            </a:r>
            <a:r>
              <a:rPr lang="fr-FR" sz="1550" b="0" strike="noStrike" spc="9">
                <a:solidFill>
                  <a:srgbClr val="000000"/>
                </a:solidFill>
                <a:latin typeface="Georgia"/>
              </a:rPr>
              <a:t>μικρών/αδύναμων </a:t>
            </a:r>
            <a:r>
              <a:rPr lang="fr-FR" sz="1550" b="0" strike="noStrike" spc="4">
                <a:solidFill>
                  <a:srgbClr val="000000"/>
                </a:solidFill>
                <a:latin typeface="Georgia"/>
              </a:rPr>
              <a:t>κρατών</a:t>
            </a:r>
            <a:endParaRPr lang="fr-FR" sz="1550" b="0" strike="noStrike" spc="-1">
              <a:latin typeface="Arial"/>
            </a:endParaRPr>
          </a:p>
          <a:p>
            <a:pPr marL="155520" lvl="1" indent="160200">
              <a:lnSpc>
                <a:spcPct val="113000"/>
              </a:lnSpc>
              <a:buClr>
                <a:srgbClr val="F8691A"/>
              </a:buClr>
              <a:buFont typeface="Arial"/>
              <a:buChar char=""/>
            </a:pPr>
            <a:r>
              <a:rPr lang="fr-FR" sz="1550" b="0" strike="noStrike" spc="4">
                <a:solidFill>
                  <a:srgbClr val="F8691A"/>
                </a:solidFill>
                <a:latin typeface="Georgia"/>
              </a:rPr>
              <a:t>ενεργό εμπλοκή στα </a:t>
            </a:r>
            <a:r>
              <a:rPr lang="fr-FR" sz="1550" b="0" strike="noStrike" spc="9">
                <a:solidFill>
                  <a:srgbClr val="F8691A"/>
                </a:solidFill>
                <a:latin typeface="Georgia"/>
              </a:rPr>
              <a:t>πρώτα </a:t>
            </a:r>
            <a:r>
              <a:rPr lang="fr-FR" sz="1550" b="0" strike="noStrike" spc="4">
                <a:solidFill>
                  <a:srgbClr val="F8691A"/>
                </a:solidFill>
                <a:latin typeface="Georgia"/>
              </a:rPr>
              <a:t>στάδια </a:t>
            </a:r>
            <a:r>
              <a:rPr lang="fr-FR" sz="1550" b="0" strike="noStrike" spc="9">
                <a:solidFill>
                  <a:srgbClr val="F8691A"/>
                </a:solidFill>
                <a:latin typeface="Georgia"/>
              </a:rPr>
              <a:t>των </a:t>
            </a:r>
            <a:r>
              <a:rPr lang="fr-FR" sz="1550" b="0" strike="noStrike" spc="4">
                <a:solidFill>
                  <a:srgbClr val="F8691A"/>
                </a:solidFill>
                <a:latin typeface="Georgia"/>
              </a:rPr>
              <a:t>διαπραγματεύσεων με </a:t>
            </a:r>
            <a:r>
              <a:rPr lang="fr-FR" sz="1550" b="0" strike="noStrike" spc="9">
                <a:solidFill>
                  <a:srgbClr val="F8691A"/>
                </a:solidFill>
                <a:latin typeface="Georgia"/>
              </a:rPr>
              <a:t>την </a:t>
            </a:r>
            <a:r>
              <a:rPr lang="fr-FR" sz="1550" b="0" strike="noStrike" spc="4">
                <a:solidFill>
                  <a:srgbClr val="F8691A"/>
                </a:solidFill>
                <a:latin typeface="Georgia"/>
              </a:rPr>
              <a:t>αξιοποίηση </a:t>
            </a:r>
            <a:r>
              <a:rPr lang="fr-FR" sz="1550" b="0" strike="noStrike" spc="-4">
                <a:solidFill>
                  <a:srgbClr val="F8691A"/>
                </a:solidFill>
                <a:latin typeface="Georgia"/>
              </a:rPr>
              <a:t>συγκεκριμένων  </a:t>
            </a:r>
            <a:r>
              <a:rPr lang="fr-FR" sz="1550" b="0" strike="noStrike" spc="4">
                <a:solidFill>
                  <a:srgbClr val="F8691A"/>
                </a:solidFill>
                <a:latin typeface="Georgia"/>
              </a:rPr>
              <a:t>στρατηγικών </a:t>
            </a:r>
            <a:r>
              <a:rPr lang="fr-FR" sz="1550" b="0" strike="noStrike" spc="9">
                <a:solidFill>
                  <a:srgbClr val="F8691A"/>
                </a:solidFill>
                <a:latin typeface="Georgia"/>
              </a:rPr>
              <a:t>– </a:t>
            </a:r>
            <a:r>
              <a:rPr lang="fr-FR" sz="1550" b="0" strike="noStrike" spc="4">
                <a:solidFill>
                  <a:srgbClr val="F8691A"/>
                </a:solidFill>
                <a:latin typeface="Georgia"/>
              </a:rPr>
              <a:t>υιοθέτηση </a:t>
            </a:r>
            <a:r>
              <a:rPr lang="fr-FR" sz="1550" b="0" strike="noStrike" spc="9">
                <a:solidFill>
                  <a:srgbClr val="F8691A"/>
                </a:solidFill>
                <a:latin typeface="Georgia"/>
              </a:rPr>
              <a:t>του </a:t>
            </a:r>
            <a:r>
              <a:rPr lang="fr-FR" sz="1550" b="0" strike="noStrike" spc="4">
                <a:solidFill>
                  <a:srgbClr val="F8691A"/>
                </a:solidFill>
                <a:latin typeface="Georgia"/>
              </a:rPr>
              <a:t>ρόλου </a:t>
            </a:r>
            <a:r>
              <a:rPr lang="fr-FR" sz="1550" b="0" strike="noStrike" spc="9">
                <a:solidFill>
                  <a:srgbClr val="F8691A"/>
                </a:solidFill>
                <a:latin typeface="Georgia"/>
              </a:rPr>
              <a:t>του </a:t>
            </a:r>
            <a:r>
              <a:rPr lang="fr-FR" sz="1550" b="0" strike="noStrike" spc="4">
                <a:solidFill>
                  <a:srgbClr val="F8691A"/>
                </a:solidFill>
                <a:latin typeface="Georgia"/>
              </a:rPr>
              <a:t>έντιμου</a:t>
            </a:r>
            <a:r>
              <a:rPr lang="fr-FR" sz="1550" b="0" strike="noStrike" spc="12">
                <a:solidFill>
                  <a:srgbClr val="F8691A"/>
                </a:solidFill>
                <a:latin typeface="Georgia"/>
              </a:rPr>
              <a:t> </a:t>
            </a:r>
            <a:r>
              <a:rPr lang="fr-FR" sz="1550" b="0" strike="noStrike" spc="4">
                <a:solidFill>
                  <a:srgbClr val="F8691A"/>
                </a:solidFill>
                <a:latin typeface="Georgia"/>
              </a:rPr>
              <a:t>διαμεσολαβητή</a:t>
            </a:r>
            <a:endParaRPr lang="fr-FR" sz="1550" b="0" strike="noStrike" spc="-1">
              <a:latin typeface="Arial"/>
            </a:endParaRPr>
          </a:p>
          <a:p>
            <a:pPr marL="498960" lvl="1" indent="-183240">
              <a:lnSpc>
                <a:spcPct val="100000"/>
              </a:lnSpc>
              <a:spcBef>
                <a:spcPts val="261"/>
              </a:spcBef>
              <a:buClr>
                <a:srgbClr val="F8691A"/>
              </a:buClr>
              <a:buFont typeface="Arial"/>
              <a:buChar char=""/>
            </a:pPr>
            <a:r>
              <a:rPr lang="fr-FR" sz="1550" b="1" strike="noStrike" spc="9">
                <a:solidFill>
                  <a:srgbClr val="F8691A"/>
                </a:solidFill>
                <a:latin typeface="Georgia"/>
              </a:rPr>
              <a:t>πρώιμη εμπλοκή </a:t>
            </a:r>
            <a:r>
              <a:rPr lang="fr-FR" sz="1550" b="0" strike="noStrike" spc="4">
                <a:solidFill>
                  <a:srgbClr val="F8691A"/>
                </a:solidFill>
                <a:latin typeface="Georgia"/>
              </a:rPr>
              <a:t>με </a:t>
            </a:r>
            <a:r>
              <a:rPr lang="fr-FR" sz="1550" b="0" strike="noStrike" spc="9">
                <a:solidFill>
                  <a:srgbClr val="F8691A"/>
                </a:solidFill>
                <a:latin typeface="Georgia"/>
              </a:rPr>
              <a:t>την </a:t>
            </a:r>
            <a:r>
              <a:rPr lang="fr-FR" sz="1550" b="0" strike="noStrike" spc="4">
                <a:solidFill>
                  <a:srgbClr val="F8691A"/>
                </a:solidFill>
                <a:latin typeface="Georgia"/>
              </a:rPr>
              <a:t>πολιτική διαδικασία </a:t>
            </a:r>
            <a:r>
              <a:rPr lang="fr-FR" sz="1550" b="0" strike="noStrike" spc="-1">
                <a:solidFill>
                  <a:srgbClr val="F8691A"/>
                </a:solidFill>
                <a:latin typeface="Georgia"/>
              </a:rPr>
              <a:t>και </a:t>
            </a:r>
            <a:r>
              <a:rPr lang="fr-FR" sz="1550" b="0" strike="noStrike" spc="9">
                <a:solidFill>
                  <a:srgbClr val="F8691A"/>
                </a:solidFill>
                <a:latin typeface="Georgia"/>
              </a:rPr>
              <a:t>τη</a:t>
            </a:r>
            <a:r>
              <a:rPr lang="fr-FR" sz="1550" b="0" strike="noStrike" spc="29">
                <a:solidFill>
                  <a:srgbClr val="F8691A"/>
                </a:solidFill>
                <a:latin typeface="Georgia"/>
              </a:rPr>
              <a:t> </a:t>
            </a:r>
            <a:r>
              <a:rPr lang="fr-FR" sz="1550" b="0" strike="noStrike" spc="4">
                <a:solidFill>
                  <a:srgbClr val="F8691A"/>
                </a:solidFill>
                <a:latin typeface="Georgia"/>
              </a:rPr>
              <a:t>δικτύωση</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καθορισμός στρατηγικών προτεραιοτήτων και </a:t>
            </a:r>
            <a:r>
              <a:rPr lang="fr-FR" sz="1550" b="0" strike="noStrike" spc="9">
                <a:solidFill>
                  <a:srgbClr val="F8691A"/>
                </a:solidFill>
                <a:latin typeface="Georgia"/>
              </a:rPr>
              <a:t>διαμόρφωση</a:t>
            </a:r>
            <a:r>
              <a:rPr lang="fr-FR" sz="1550" b="0" strike="noStrike" spc="63">
                <a:solidFill>
                  <a:srgbClr val="F8691A"/>
                </a:solidFill>
                <a:latin typeface="Georgia"/>
              </a:rPr>
              <a:t> </a:t>
            </a:r>
            <a:r>
              <a:rPr lang="fr-FR" sz="1550" b="1" strike="noStrike" spc="9">
                <a:solidFill>
                  <a:srgbClr val="F8691A"/>
                </a:solidFill>
                <a:latin typeface="Georgia"/>
              </a:rPr>
              <a:t>συμμαχιών</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χρήση </a:t>
            </a:r>
            <a:r>
              <a:rPr lang="fr-FR" sz="1550" b="0" strike="noStrike" spc="9">
                <a:solidFill>
                  <a:srgbClr val="F8691A"/>
                </a:solidFill>
                <a:latin typeface="Georgia"/>
              </a:rPr>
              <a:t>της </a:t>
            </a:r>
            <a:r>
              <a:rPr lang="fr-FR" sz="1550" b="0" strike="noStrike" spc="4">
                <a:solidFill>
                  <a:srgbClr val="F8691A"/>
                </a:solidFill>
                <a:latin typeface="Georgia"/>
              </a:rPr>
              <a:t>ήπιας </a:t>
            </a:r>
            <a:r>
              <a:rPr lang="fr-FR" sz="1550" b="0" strike="noStrike" spc="9">
                <a:solidFill>
                  <a:srgbClr val="F8691A"/>
                </a:solidFill>
                <a:latin typeface="Georgia"/>
              </a:rPr>
              <a:t>δύναμης </a:t>
            </a:r>
            <a:r>
              <a:rPr lang="fr-FR" sz="1550" b="0" strike="noStrike" spc="-1">
                <a:solidFill>
                  <a:srgbClr val="F8691A"/>
                </a:solidFill>
                <a:latin typeface="Georgia"/>
              </a:rPr>
              <a:t>και </a:t>
            </a:r>
            <a:r>
              <a:rPr lang="fr-FR" sz="1550" b="0" strike="noStrike" spc="4">
                <a:solidFill>
                  <a:srgbClr val="F8691A"/>
                </a:solidFill>
                <a:latin typeface="Georgia"/>
              </a:rPr>
              <a:t>ανάπτυξη </a:t>
            </a:r>
            <a:r>
              <a:rPr lang="fr-FR" sz="1550" b="1" strike="noStrike" spc="4">
                <a:solidFill>
                  <a:srgbClr val="F8691A"/>
                </a:solidFill>
                <a:latin typeface="Georgia"/>
              </a:rPr>
              <a:t>προσόντων </a:t>
            </a:r>
            <a:r>
              <a:rPr lang="fr-FR" sz="1550" b="0" strike="noStrike" spc="4">
                <a:solidFill>
                  <a:srgbClr val="F8691A"/>
                </a:solidFill>
                <a:latin typeface="Georgia"/>
              </a:rPr>
              <a:t>για</a:t>
            </a:r>
            <a:r>
              <a:rPr lang="fr-FR" sz="1550" b="0" strike="noStrike" spc="38">
                <a:solidFill>
                  <a:srgbClr val="F8691A"/>
                </a:solidFill>
                <a:latin typeface="Georgia"/>
              </a:rPr>
              <a:t> </a:t>
            </a:r>
            <a:r>
              <a:rPr lang="fr-FR" sz="1550" b="0" strike="noStrike" spc="4">
                <a:solidFill>
                  <a:srgbClr val="F8691A"/>
                </a:solidFill>
                <a:latin typeface="Georgia"/>
              </a:rPr>
              <a:t>διαπραγμάτευση</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υιοθέτηση </a:t>
            </a:r>
            <a:r>
              <a:rPr lang="fr-FR" sz="1550" b="1" strike="noStrike" spc="9">
                <a:solidFill>
                  <a:srgbClr val="F8691A"/>
                </a:solidFill>
                <a:latin typeface="Georgia"/>
              </a:rPr>
              <a:t>φιλοευρωπαϊκής </a:t>
            </a:r>
            <a:r>
              <a:rPr lang="fr-FR" sz="1550" b="0" strike="noStrike" spc="4">
                <a:solidFill>
                  <a:srgbClr val="F8691A"/>
                </a:solidFill>
                <a:latin typeface="Georgia"/>
              </a:rPr>
              <a:t>προσέγγισης</a:t>
            </a:r>
            <a:endParaRPr lang="fr-FR" sz="1550" b="0" strike="noStrike" spc="-1">
              <a:latin typeface="Arial"/>
            </a:endParaRPr>
          </a:p>
          <a:p>
            <a:pPr marL="498960" lvl="1" indent="-183240">
              <a:lnSpc>
                <a:spcPct val="100000"/>
              </a:lnSpc>
              <a:spcBef>
                <a:spcPts val="249"/>
              </a:spcBef>
              <a:buClr>
                <a:srgbClr val="F8691A"/>
              </a:buClr>
              <a:buFont typeface="Arial"/>
              <a:buChar char=""/>
            </a:pPr>
            <a:r>
              <a:rPr lang="fr-FR" sz="1550" b="0" strike="noStrike" spc="4">
                <a:solidFill>
                  <a:srgbClr val="F8691A"/>
                </a:solidFill>
                <a:latin typeface="Georgia"/>
              </a:rPr>
              <a:t>μεγιστοποίηση των ευκαιριών </a:t>
            </a:r>
            <a:r>
              <a:rPr lang="fr-FR" sz="1550" b="0" strike="noStrike" spc="9">
                <a:solidFill>
                  <a:srgbClr val="F8691A"/>
                </a:solidFill>
                <a:latin typeface="Georgia"/>
              </a:rPr>
              <a:t>της </a:t>
            </a:r>
            <a:r>
              <a:rPr lang="fr-FR" sz="1550" b="0" strike="noStrike" spc="4">
                <a:solidFill>
                  <a:srgbClr val="F8691A"/>
                </a:solidFill>
                <a:latin typeface="Georgia"/>
              </a:rPr>
              <a:t>Προεδρίας </a:t>
            </a:r>
            <a:r>
              <a:rPr lang="fr-FR" sz="1550" b="0" strike="noStrike" spc="9">
                <a:solidFill>
                  <a:srgbClr val="F8691A"/>
                </a:solidFill>
                <a:latin typeface="Georgia"/>
              </a:rPr>
              <a:t>του </a:t>
            </a:r>
            <a:r>
              <a:rPr lang="fr-FR" sz="1550" b="0" strike="noStrike" spc="4">
                <a:solidFill>
                  <a:srgbClr val="F8691A"/>
                </a:solidFill>
                <a:latin typeface="Georgia"/>
              </a:rPr>
              <a:t>Συμβουλίου και </a:t>
            </a:r>
            <a:r>
              <a:rPr lang="fr-FR" sz="1550" b="0" strike="noStrike" spc="9">
                <a:solidFill>
                  <a:srgbClr val="F8691A"/>
                </a:solidFill>
                <a:latin typeface="Georgia"/>
              </a:rPr>
              <a:t>της </a:t>
            </a:r>
            <a:r>
              <a:rPr lang="fr-FR" sz="1550" b="0" strike="noStrike" spc="4">
                <a:solidFill>
                  <a:srgbClr val="F8691A"/>
                </a:solidFill>
                <a:latin typeface="Georgia"/>
              </a:rPr>
              <a:t>μάθησης μέσα από την</a:t>
            </a:r>
            <a:r>
              <a:rPr lang="fr-FR" sz="1550" b="0" strike="noStrike" spc="49">
                <a:solidFill>
                  <a:srgbClr val="F8691A"/>
                </a:solidFill>
                <a:latin typeface="Georgia"/>
              </a:rPr>
              <a:t> </a:t>
            </a:r>
            <a:r>
              <a:rPr lang="fr-FR" sz="1550" b="0" strike="noStrike" spc="4">
                <a:solidFill>
                  <a:srgbClr val="F8691A"/>
                </a:solidFill>
                <a:latin typeface="Georgia"/>
              </a:rPr>
              <a:t>εμπειρία.</a:t>
            </a:r>
            <a:endParaRPr lang="fr-FR" sz="1550" b="0" strike="noStrike" spc="-1">
              <a:latin typeface="Arial"/>
            </a:endParaRPr>
          </a:p>
          <a:p>
            <a:pPr marL="498960" lvl="1" indent="-183240">
              <a:lnSpc>
                <a:spcPct val="100000"/>
              </a:lnSpc>
              <a:spcBef>
                <a:spcPts val="261"/>
              </a:spcBef>
              <a:buClr>
                <a:srgbClr val="F8691A"/>
              </a:buClr>
              <a:buFont typeface="Arial"/>
              <a:buChar char=""/>
            </a:pPr>
            <a:r>
              <a:rPr lang="fr-FR" sz="1550" b="0" strike="noStrike" spc="4">
                <a:solidFill>
                  <a:srgbClr val="F8691A"/>
                </a:solidFill>
                <a:latin typeface="Georgia"/>
              </a:rPr>
              <a:t>επιστημονικές και τεχνικές</a:t>
            </a:r>
            <a:r>
              <a:rPr lang="fr-FR" sz="1550" b="0" strike="noStrike" spc="18">
                <a:solidFill>
                  <a:srgbClr val="F8691A"/>
                </a:solidFill>
                <a:latin typeface="Georgia"/>
              </a:rPr>
              <a:t> </a:t>
            </a:r>
            <a:r>
              <a:rPr lang="fr-FR" sz="1550" b="1" strike="noStrike" spc="4">
                <a:solidFill>
                  <a:srgbClr val="F8691A"/>
                </a:solidFill>
                <a:latin typeface="Georgia"/>
              </a:rPr>
              <a:t>γνώσεις</a:t>
            </a:r>
            <a:endParaRPr lang="fr-FR" sz="1550" b="0" strike="noStrike" spc="-1">
              <a:latin typeface="Arial"/>
            </a:endParaRPr>
          </a:p>
          <a:p>
            <a:pPr marL="498960" lvl="1" indent="-182520">
              <a:lnSpc>
                <a:spcPct val="101000"/>
              </a:lnSpc>
              <a:spcBef>
                <a:spcPts val="235"/>
              </a:spcBef>
              <a:buClr>
                <a:srgbClr val="F8691A"/>
              </a:buClr>
              <a:buFont typeface="Arial"/>
              <a:buChar char=""/>
            </a:pPr>
            <a:r>
              <a:rPr lang="fr-FR" sz="1550" b="0" strike="noStrike" spc="9">
                <a:solidFill>
                  <a:srgbClr val="F8691A"/>
                </a:solidFill>
                <a:latin typeface="Georgia"/>
              </a:rPr>
              <a:t>ανάπτυξη </a:t>
            </a:r>
            <a:r>
              <a:rPr lang="fr-FR" sz="1550" b="0" strike="noStrike" spc="4">
                <a:solidFill>
                  <a:srgbClr val="F8691A"/>
                </a:solidFill>
                <a:latin typeface="Georgia"/>
              </a:rPr>
              <a:t>ειδικής τομεακής τεχνογνωσίας </a:t>
            </a:r>
            <a:r>
              <a:rPr lang="fr-FR" sz="1550" b="0" strike="noStrike" spc="-1">
                <a:solidFill>
                  <a:srgbClr val="F8691A"/>
                </a:solidFill>
                <a:latin typeface="Georgia"/>
              </a:rPr>
              <a:t>(niche </a:t>
            </a:r>
            <a:r>
              <a:rPr lang="fr-FR" sz="1550" b="0" strike="noStrike" spc="4">
                <a:solidFill>
                  <a:srgbClr val="F8691A"/>
                </a:solidFill>
                <a:latin typeface="Georgia"/>
              </a:rPr>
              <a:t>expertise </a:t>
            </a:r>
            <a:r>
              <a:rPr lang="fr-FR" sz="1550" b="0" strike="noStrike" spc="-1">
                <a:solidFill>
                  <a:srgbClr val="F8691A"/>
                </a:solidFill>
                <a:latin typeface="Georgia"/>
              </a:rPr>
              <a:t>in </a:t>
            </a:r>
            <a:r>
              <a:rPr lang="fr-FR" sz="1550" b="0" strike="noStrike" spc="4">
                <a:solidFill>
                  <a:srgbClr val="F8691A"/>
                </a:solidFill>
                <a:latin typeface="Georgia"/>
              </a:rPr>
              <a:t>key policy fields) για </a:t>
            </a:r>
            <a:r>
              <a:rPr lang="fr-FR" sz="1550" b="0" strike="noStrike" spc="9">
                <a:solidFill>
                  <a:srgbClr val="F8691A"/>
                </a:solidFill>
                <a:latin typeface="Georgia"/>
              </a:rPr>
              <a:t>απόκτηση </a:t>
            </a:r>
            <a:r>
              <a:rPr lang="fr-FR" sz="1550" b="0" strike="noStrike" spc="4">
                <a:solidFill>
                  <a:srgbClr val="F8691A"/>
                </a:solidFill>
                <a:latin typeface="Georgia"/>
              </a:rPr>
              <a:t>φήμης για </a:t>
            </a:r>
            <a:r>
              <a:rPr lang="fr-FR" sz="1550" b="0" i="1" strike="noStrike" spc="-4">
                <a:solidFill>
                  <a:srgbClr val="F8691A"/>
                </a:solidFill>
                <a:latin typeface="Georgia"/>
              </a:rPr>
              <a:t>ηγεσία  </a:t>
            </a:r>
            <a:r>
              <a:rPr lang="fr-FR" sz="1550" b="0" i="1" strike="noStrike" spc="9">
                <a:solidFill>
                  <a:srgbClr val="F8691A"/>
                </a:solidFill>
                <a:latin typeface="Georgia"/>
              </a:rPr>
              <a:t>σ΄έναν </a:t>
            </a:r>
            <a:r>
              <a:rPr lang="fr-FR" sz="1550" b="0" i="1" strike="noStrike" spc="4">
                <a:solidFill>
                  <a:srgbClr val="F8691A"/>
                </a:solidFill>
                <a:latin typeface="Georgia"/>
              </a:rPr>
              <a:t>τομέα πολιτικής </a:t>
            </a:r>
            <a:r>
              <a:rPr lang="fr-FR" sz="1550" b="0" strike="noStrike" spc="4">
                <a:solidFill>
                  <a:srgbClr val="F8691A"/>
                </a:solidFill>
                <a:latin typeface="Georgia"/>
              </a:rPr>
              <a:t>(</a:t>
            </a:r>
            <a:r>
              <a:rPr lang="fr-FR" sz="1550" b="1" strike="noStrike" spc="4">
                <a:solidFill>
                  <a:srgbClr val="F8691A"/>
                </a:solidFill>
                <a:latin typeface="Georgia"/>
              </a:rPr>
              <a:t>policy</a:t>
            </a:r>
            <a:r>
              <a:rPr lang="fr-FR" sz="1550" b="1" strike="noStrike" spc="24">
                <a:solidFill>
                  <a:srgbClr val="F8691A"/>
                </a:solidFill>
                <a:latin typeface="Georgia"/>
              </a:rPr>
              <a:t> </a:t>
            </a:r>
            <a:r>
              <a:rPr lang="fr-FR" sz="1550" b="1" strike="noStrike" spc="4">
                <a:solidFill>
                  <a:srgbClr val="F8691A"/>
                </a:solidFill>
                <a:latin typeface="Georgia"/>
              </a:rPr>
              <a:t>leadership</a:t>
            </a:r>
            <a:r>
              <a:rPr lang="fr-FR" sz="1550" b="0" strike="noStrike" spc="4">
                <a:solidFill>
                  <a:srgbClr val="F8691A"/>
                </a:solidFill>
                <a:latin typeface="Georgia"/>
              </a:rPr>
              <a:t>)</a:t>
            </a:r>
            <a:endParaRPr lang="fr-FR" sz="1550" b="0" strike="noStrike" spc="-1">
              <a:latin typeface="Arial"/>
            </a:endParaRPr>
          </a:p>
        </p:txBody>
      </p:sp>
      <p:sp>
        <p:nvSpPr>
          <p:cNvPr id="240" name="CustomShape 3"/>
          <p:cNvSpPr/>
          <p:nvPr/>
        </p:nvSpPr>
        <p:spPr>
          <a:xfrm>
            <a:off x="8859600" y="645480"/>
            <a:ext cx="491760" cy="25560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800" b="0" strike="noStrike" spc="-4">
                <a:solidFill>
                  <a:srgbClr val="F7F7F7"/>
                </a:solidFill>
                <a:latin typeface="Georgia"/>
              </a:rPr>
              <a:t>8/11/2018</a:t>
            </a:r>
            <a:endParaRPr lang="fr-FR" sz="800" b="0" strike="noStrike" spc="-1">
              <a:latin typeface="Arial"/>
            </a:endParaRPr>
          </a:p>
        </p:txBody>
      </p:sp>
      <p:sp>
        <p:nvSpPr>
          <p:cNvPr id="2" name="Slide Number Placeholder 1">
            <a:extLst>
              <a:ext uri="{FF2B5EF4-FFF2-40B4-BE49-F238E27FC236}">
                <a16:creationId xmlns:a16="http://schemas.microsoft.com/office/drawing/2014/main" id="{E3F793C8-46D8-D848-82B8-3F68C5DC3EA2}"/>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23</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685800" y="1258920"/>
            <a:ext cx="2184120" cy="364320"/>
          </a:xfrm>
          <a:prstGeom prst="rect">
            <a:avLst/>
          </a:prstGeom>
          <a:noFill/>
          <a:ln>
            <a:noFill/>
          </a:ln>
        </p:spPr>
        <p:style>
          <a:lnRef idx="0">
            <a:scrgbClr r="0" g="0" b="0"/>
          </a:lnRef>
          <a:fillRef idx="0">
            <a:scrgbClr r="0" g="0" b="0"/>
          </a:fillRef>
          <a:effectRef idx="0">
            <a:scrgbClr r="0" g="0" b="0"/>
          </a:effectRef>
          <a:fontRef idx="minor"/>
        </p:style>
        <p:txBody>
          <a:bodyPr lIns="0" tIns="14040" rIns="0" bIns="0"/>
          <a:lstStyle/>
          <a:p>
            <a:pPr marL="12600">
              <a:lnSpc>
                <a:spcPct val="100000"/>
              </a:lnSpc>
              <a:spcBef>
                <a:spcPts val="111"/>
              </a:spcBef>
            </a:pPr>
            <a:r>
              <a:rPr lang="fr-FR" sz="1150" b="1" u="sng" strike="noStrike" spc="-9">
                <a:solidFill>
                  <a:srgbClr val="424241"/>
                </a:solidFill>
                <a:uFill>
                  <a:solidFill>
                    <a:srgbClr val="424241"/>
                  </a:solidFill>
                </a:uFill>
                <a:latin typeface="Trebuchet MS"/>
              </a:rPr>
              <a:t>Stratfor </a:t>
            </a:r>
            <a:r>
              <a:rPr lang="fr-FR" sz="1150" b="1" u="sng" strike="noStrike" spc="-4">
                <a:solidFill>
                  <a:srgbClr val="424241"/>
                </a:solidFill>
                <a:uFill>
                  <a:solidFill>
                    <a:srgbClr val="424241"/>
                  </a:solidFill>
                </a:uFill>
                <a:latin typeface="Trebuchet MS"/>
              </a:rPr>
              <a:t>analysis</a:t>
            </a:r>
            <a:r>
              <a:rPr lang="fr-FR" sz="1150" b="1" strike="noStrike" spc="-4">
                <a:solidFill>
                  <a:srgbClr val="424241"/>
                </a:solidFill>
                <a:latin typeface="Trebuchet MS"/>
              </a:rPr>
              <a:t> </a:t>
            </a:r>
            <a:r>
              <a:rPr lang="fr-FR" sz="1150" b="0" strike="noStrike" spc="-4">
                <a:solidFill>
                  <a:srgbClr val="424241"/>
                </a:solidFill>
                <a:latin typeface="Trebuchet MS"/>
              </a:rPr>
              <a:t>(many</a:t>
            </a:r>
            <a:r>
              <a:rPr lang="fr-FR" sz="1150" b="0" strike="noStrike" spc="-9">
                <a:solidFill>
                  <a:srgbClr val="424241"/>
                </a:solidFill>
                <a:latin typeface="Trebuchet MS"/>
              </a:rPr>
              <a:t> </a:t>
            </a:r>
            <a:r>
              <a:rPr lang="fr-FR" sz="1150" b="0" strike="noStrike" spc="-4">
                <a:solidFill>
                  <a:srgbClr val="424241"/>
                </a:solidFill>
                <a:latin typeface="Trebuchet MS"/>
              </a:rPr>
              <a:t>Europes)</a:t>
            </a:r>
            <a:endParaRPr lang="fr-FR" sz="1150" b="0" strike="noStrike" spc="-1">
              <a:latin typeface="Arial"/>
            </a:endParaRPr>
          </a:p>
        </p:txBody>
      </p:sp>
      <p:sp>
        <p:nvSpPr>
          <p:cNvPr id="242" name="CustomShape 2"/>
          <p:cNvSpPr/>
          <p:nvPr/>
        </p:nvSpPr>
        <p:spPr>
          <a:xfrm>
            <a:off x="918360" y="2029320"/>
            <a:ext cx="10522080" cy="4965480"/>
          </a:xfrm>
          <a:prstGeom prst="rect">
            <a:avLst/>
          </a:prstGeom>
          <a:noFill/>
          <a:ln>
            <a:noFill/>
          </a:ln>
        </p:spPr>
        <p:style>
          <a:lnRef idx="0">
            <a:scrgbClr r="0" g="0" b="0"/>
          </a:lnRef>
          <a:fillRef idx="0">
            <a:scrgbClr r="0" g="0" b="0"/>
          </a:fillRef>
          <a:effectRef idx="0">
            <a:scrgbClr r="0" g="0" b="0"/>
          </a:effectRef>
          <a:fontRef idx="minor"/>
        </p:style>
        <p:txBody>
          <a:bodyPr lIns="0" tIns="4320" rIns="0" bIns="0"/>
          <a:lstStyle/>
          <a:p>
            <a:pPr marL="12240" indent="2520" algn="ctr">
              <a:lnSpc>
                <a:spcPct val="101000"/>
              </a:lnSpc>
              <a:spcBef>
                <a:spcPts val="34"/>
              </a:spcBef>
            </a:pPr>
            <a:r>
              <a:rPr lang="fr-FR" sz="3150" b="0" strike="noStrike" spc="-12">
                <a:solidFill>
                  <a:srgbClr val="000000"/>
                </a:solidFill>
                <a:latin typeface="Georgia"/>
              </a:rPr>
              <a:t>Κατατάσσει </a:t>
            </a:r>
            <a:r>
              <a:rPr lang="fr-FR" sz="3150" b="0" strike="noStrike" spc="-9">
                <a:solidFill>
                  <a:srgbClr val="000000"/>
                </a:solidFill>
                <a:latin typeface="Georgia"/>
              </a:rPr>
              <a:t>τα κράτη </a:t>
            </a:r>
            <a:r>
              <a:rPr lang="fr-FR" sz="3150" b="0" strike="noStrike" spc="-12">
                <a:solidFill>
                  <a:srgbClr val="000000"/>
                </a:solidFill>
                <a:latin typeface="Georgia"/>
              </a:rPr>
              <a:t>μέλη </a:t>
            </a:r>
            <a:r>
              <a:rPr lang="fr-FR" sz="3150" b="0" strike="noStrike" spc="-9">
                <a:solidFill>
                  <a:srgbClr val="000000"/>
                </a:solidFill>
                <a:latin typeface="Georgia"/>
              </a:rPr>
              <a:t>της </a:t>
            </a:r>
            <a:r>
              <a:rPr lang="fr-FR" sz="3150" b="0" strike="noStrike" spc="-12">
                <a:solidFill>
                  <a:srgbClr val="000000"/>
                </a:solidFill>
                <a:latin typeface="Georgia"/>
              </a:rPr>
              <a:t>Ένωσης σε </a:t>
            </a:r>
            <a:r>
              <a:rPr lang="fr-FR" sz="3150" b="1" strike="noStrike" spc="-12">
                <a:solidFill>
                  <a:srgbClr val="000000"/>
                </a:solidFill>
                <a:latin typeface="Georgia"/>
              </a:rPr>
              <a:t>τέσσερις  κατηγορίες</a:t>
            </a:r>
            <a:r>
              <a:rPr lang="fr-FR" sz="3150" b="0" strike="noStrike" spc="-12">
                <a:solidFill>
                  <a:srgbClr val="000000"/>
                </a:solidFill>
                <a:latin typeface="Georgia"/>
              </a:rPr>
              <a:t>, ανάλογα </a:t>
            </a:r>
            <a:r>
              <a:rPr lang="fr-FR" sz="3150" b="0" strike="noStrike" spc="-9">
                <a:solidFill>
                  <a:srgbClr val="000000"/>
                </a:solidFill>
                <a:latin typeface="Georgia"/>
              </a:rPr>
              <a:t>με τις </a:t>
            </a:r>
            <a:r>
              <a:rPr lang="fr-FR" sz="3150" b="0" strike="noStrike" spc="-12">
                <a:solidFill>
                  <a:srgbClr val="000000"/>
                </a:solidFill>
                <a:latin typeface="Georgia"/>
              </a:rPr>
              <a:t>επιδιώξεις </a:t>
            </a:r>
            <a:r>
              <a:rPr lang="fr-FR" sz="3150" b="0" strike="noStrike" spc="-9">
                <a:solidFill>
                  <a:srgbClr val="000000"/>
                </a:solidFill>
                <a:latin typeface="Georgia"/>
              </a:rPr>
              <a:t>και τις </a:t>
            </a:r>
            <a:r>
              <a:rPr lang="fr-FR" sz="3150" b="0" strike="noStrike" spc="-12">
                <a:solidFill>
                  <a:srgbClr val="000000"/>
                </a:solidFill>
                <a:latin typeface="Georgia"/>
              </a:rPr>
              <a:t>πιθανότητες  </a:t>
            </a:r>
            <a:r>
              <a:rPr lang="fr-FR" sz="3150" b="0" strike="noStrike" spc="-9">
                <a:solidFill>
                  <a:srgbClr val="000000"/>
                </a:solidFill>
                <a:latin typeface="Georgia"/>
              </a:rPr>
              <a:t>να </a:t>
            </a:r>
            <a:r>
              <a:rPr lang="fr-FR" sz="3150" b="0" strike="noStrike" spc="-12">
                <a:solidFill>
                  <a:srgbClr val="000000"/>
                </a:solidFill>
                <a:latin typeface="Georgia"/>
              </a:rPr>
              <a:t>επιλέξουν κάποια στιγμή </a:t>
            </a:r>
            <a:r>
              <a:rPr lang="fr-FR" sz="3150" b="0" strike="noStrike" spc="-9">
                <a:solidFill>
                  <a:srgbClr val="000000"/>
                </a:solidFill>
                <a:latin typeface="Georgia"/>
              </a:rPr>
              <a:t>να </a:t>
            </a:r>
            <a:r>
              <a:rPr lang="fr-FR" sz="3150" b="0" strike="noStrike" spc="-12">
                <a:solidFill>
                  <a:srgbClr val="000000"/>
                </a:solidFill>
                <a:latin typeface="Georgia"/>
              </a:rPr>
              <a:t>εξέλθουν από </a:t>
            </a:r>
            <a:r>
              <a:rPr lang="fr-FR" sz="3150" b="0" strike="noStrike" spc="-9">
                <a:solidFill>
                  <a:srgbClr val="000000"/>
                </a:solidFill>
                <a:latin typeface="Georgia"/>
              </a:rPr>
              <a:t>την </a:t>
            </a:r>
            <a:r>
              <a:rPr lang="fr-FR" sz="3150" b="0" strike="noStrike" spc="-12">
                <a:solidFill>
                  <a:srgbClr val="000000"/>
                </a:solidFill>
                <a:latin typeface="Georgia"/>
              </a:rPr>
              <a:t>Ένωση.  </a:t>
            </a:r>
            <a:r>
              <a:rPr lang="fr-FR" sz="3150" b="0" strike="noStrike" spc="-9">
                <a:solidFill>
                  <a:srgbClr val="000000"/>
                </a:solidFill>
                <a:latin typeface="Georgia"/>
              </a:rPr>
              <a:t>α) τους </a:t>
            </a:r>
            <a:r>
              <a:rPr lang="fr-FR" sz="3150" b="1" strike="noStrike" spc="-12">
                <a:solidFill>
                  <a:srgbClr val="000000"/>
                </a:solidFill>
                <a:latin typeface="Georgia"/>
              </a:rPr>
              <a:t>outsiders </a:t>
            </a:r>
            <a:r>
              <a:rPr lang="fr-FR" sz="3150" b="0" strike="noStrike" spc="-9">
                <a:solidFill>
                  <a:srgbClr val="000000"/>
                </a:solidFill>
                <a:latin typeface="Georgia"/>
              </a:rPr>
              <a:t>της </a:t>
            </a:r>
            <a:r>
              <a:rPr lang="fr-FR" sz="3150" b="0" strike="noStrike" spc="-12">
                <a:solidFill>
                  <a:srgbClr val="000000"/>
                </a:solidFill>
                <a:latin typeface="Georgia"/>
              </a:rPr>
              <a:t>Κεντρικής Ευρώπης </a:t>
            </a:r>
            <a:r>
              <a:rPr lang="fr-FR" sz="3150" b="0" strike="noStrike" spc="-9">
                <a:solidFill>
                  <a:srgbClr val="000000"/>
                </a:solidFill>
                <a:latin typeface="Georgia"/>
              </a:rPr>
              <a:t>που </a:t>
            </a:r>
            <a:r>
              <a:rPr lang="fr-FR" sz="3150" b="0" strike="noStrike" spc="-12">
                <a:solidFill>
                  <a:srgbClr val="000000"/>
                </a:solidFill>
                <a:latin typeface="Georgia"/>
              </a:rPr>
              <a:t>είναι </a:t>
            </a:r>
            <a:r>
              <a:rPr lang="fr-FR" sz="3150" b="0" strike="noStrike" spc="-9">
                <a:solidFill>
                  <a:srgbClr val="000000"/>
                </a:solidFill>
                <a:latin typeface="Georgia"/>
              </a:rPr>
              <a:t>και </a:t>
            </a:r>
            <a:r>
              <a:rPr lang="fr-FR" sz="3150" b="0" strike="noStrike" spc="-4">
                <a:solidFill>
                  <a:srgbClr val="000000"/>
                </a:solidFill>
                <a:latin typeface="Georgia"/>
              </a:rPr>
              <a:t>τα  </a:t>
            </a:r>
            <a:r>
              <a:rPr lang="fr-FR" sz="3150" b="0" strike="noStrike" spc="-9">
                <a:solidFill>
                  <a:srgbClr val="000000"/>
                </a:solidFill>
                <a:latin typeface="Georgia"/>
              </a:rPr>
              <a:t>πιο </a:t>
            </a:r>
            <a:r>
              <a:rPr lang="fr-FR" sz="3150" b="0" strike="noStrike" spc="-12">
                <a:solidFill>
                  <a:srgbClr val="000000"/>
                </a:solidFill>
                <a:latin typeface="Georgia"/>
              </a:rPr>
              <a:t>πρόσφατα μέλη </a:t>
            </a:r>
            <a:r>
              <a:rPr lang="fr-FR" sz="3150" b="0" strike="noStrike" spc="-9">
                <a:solidFill>
                  <a:srgbClr val="000000"/>
                </a:solidFill>
                <a:latin typeface="Georgia"/>
              </a:rPr>
              <a:t>της</a:t>
            </a:r>
            <a:r>
              <a:rPr lang="fr-FR" sz="3150" b="0" strike="noStrike" spc="-24">
                <a:solidFill>
                  <a:srgbClr val="000000"/>
                </a:solidFill>
                <a:latin typeface="Georgia"/>
              </a:rPr>
              <a:t> </a:t>
            </a:r>
            <a:r>
              <a:rPr lang="fr-FR" sz="3150" b="0" strike="noStrike" spc="-9">
                <a:solidFill>
                  <a:srgbClr val="000000"/>
                </a:solidFill>
                <a:latin typeface="Georgia"/>
              </a:rPr>
              <a:t>ΕΕ,</a:t>
            </a:r>
            <a:endParaRPr lang="fr-FR" sz="3150" b="0" strike="noStrike" spc="-1">
              <a:latin typeface="Arial"/>
            </a:endParaRPr>
          </a:p>
          <a:p>
            <a:pPr algn="ctr">
              <a:lnSpc>
                <a:spcPct val="100000"/>
              </a:lnSpc>
              <a:spcBef>
                <a:spcPts val="264"/>
              </a:spcBef>
            </a:pPr>
            <a:r>
              <a:rPr lang="fr-FR" sz="3150" b="0" strike="noStrike" spc="-9">
                <a:solidFill>
                  <a:srgbClr val="000000"/>
                </a:solidFill>
                <a:latin typeface="Georgia"/>
              </a:rPr>
              <a:t>β) την </a:t>
            </a:r>
            <a:r>
              <a:rPr lang="fr-FR" sz="3150" b="0" strike="noStrike" spc="-12">
                <a:solidFill>
                  <a:srgbClr val="000000"/>
                </a:solidFill>
                <a:latin typeface="Georgia"/>
              </a:rPr>
              <a:t>ευρωπαϊκή</a:t>
            </a:r>
            <a:r>
              <a:rPr lang="fr-FR" sz="3150" b="0" strike="noStrike" spc="-4">
                <a:solidFill>
                  <a:srgbClr val="000000"/>
                </a:solidFill>
                <a:latin typeface="Georgia"/>
              </a:rPr>
              <a:t> </a:t>
            </a:r>
            <a:r>
              <a:rPr lang="fr-FR" sz="3150" b="1" strike="noStrike" spc="-12">
                <a:solidFill>
                  <a:srgbClr val="000000"/>
                </a:solidFill>
                <a:latin typeface="Georgia"/>
              </a:rPr>
              <a:t>περιφέρεια</a:t>
            </a:r>
            <a:r>
              <a:rPr lang="fr-FR" sz="3150" b="0" strike="noStrike" spc="-12">
                <a:solidFill>
                  <a:srgbClr val="000000"/>
                </a:solidFill>
                <a:latin typeface="Georgia"/>
              </a:rPr>
              <a:t>,</a:t>
            </a:r>
            <a:endParaRPr lang="fr-FR" sz="3150" b="0" strike="noStrike" spc="-1">
              <a:latin typeface="Arial"/>
            </a:endParaRPr>
          </a:p>
          <a:p>
            <a:pPr marL="1350720" indent="-51840" algn="ctr">
              <a:lnSpc>
                <a:spcPct val="107000"/>
              </a:lnSpc>
              <a:spcBef>
                <a:spcPts val="6"/>
              </a:spcBef>
            </a:pPr>
            <a:r>
              <a:rPr lang="fr-FR" sz="3150" b="0" strike="noStrike" spc="-9">
                <a:solidFill>
                  <a:srgbClr val="000000"/>
                </a:solidFill>
                <a:latin typeface="Georgia"/>
              </a:rPr>
              <a:t>γ) </a:t>
            </a:r>
            <a:r>
              <a:rPr lang="fr-FR" sz="3150" b="0" strike="noStrike" spc="-4">
                <a:solidFill>
                  <a:srgbClr val="000000"/>
                </a:solidFill>
                <a:latin typeface="Georgia"/>
              </a:rPr>
              <a:t>τα </a:t>
            </a:r>
            <a:r>
              <a:rPr lang="fr-FR" sz="3150" b="1" strike="noStrike" spc="-12">
                <a:solidFill>
                  <a:srgbClr val="000000"/>
                </a:solidFill>
                <a:latin typeface="Georgia"/>
              </a:rPr>
              <a:t>κράτη της Κεντρικής Ευρώπης </a:t>
            </a:r>
            <a:r>
              <a:rPr lang="fr-FR" sz="3150" b="0" strike="noStrike" spc="-9">
                <a:solidFill>
                  <a:srgbClr val="000000"/>
                </a:solidFill>
                <a:latin typeface="Georgia"/>
              </a:rPr>
              <a:t>και  δ) τους «</a:t>
            </a:r>
            <a:r>
              <a:rPr lang="fr-FR" sz="3150" b="1" strike="noStrike" spc="-9">
                <a:solidFill>
                  <a:srgbClr val="000000"/>
                </a:solidFill>
                <a:latin typeface="Georgia"/>
              </a:rPr>
              <a:t>Big 3</a:t>
            </a:r>
            <a:r>
              <a:rPr lang="fr-FR" sz="3150" b="0" strike="noStrike" spc="-9">
                <a:solidFill>
                  <a:srgbClr val="000000"/>
                </a:solidFill>
                <a:latin typeface="Georgia"/>
              </a:rPr>
              <a:t>» </a:t>
            </a:r>
            <a:r>
              <a:rPr lang="fr-FR" sz="3150" b="0" strike="noStrike" spc="-12">
                <a:solidFill>
                  <a:srgbClr val="000000"/>
                </a:solidFill>
                <a:latin typeface="Georgia"/>
              </a:rPr>
              <a:t>(Γαλλία, </a:t>
            </a:r>
            <a:r>
              <a:rPr lang="fr-FR" sz="3150" b="0" strike="noStrike" spc="-9">
                <a:solidFill>
                  <a:srgbClr val="000000"/>
                </a:solidFill>
                <a:latin typeface="Georgia"/>
              </a:rPr>
              <a:t>Ιταλία, </a:t>
            </a:r>
            <a:r>
              <a:rPr lang="fr-FR" sz="3150" b="0" strike="noStrike" spc="-12">
                <a:solidFill>
                  <a:srgbClr val="000000"/>
                </a:solidFill>
                <a:latin typeface="Georgia"/>
              </a:rPr>
              <a:t>Γερμανία).</a:t>
            </a:r>
            <a:endParaRPr lang="fr-FR" sz="3150" b="0" strike="noStrike" spc="-1">
              <a:latin typeface="Arial"/>
            </a:endParaRPr>
          </a:p>
        </p:txBody>
      </p:sp>
      <p:sp>
        <p:nvSpPr>
          <p:cNvPr id="243" name="CustomShape 3"/>
          <p:cNvSpPr/>
          <p:nvPr/>
        </p:nvSpPr>
        <p:spPr>
          <a:xfrm>
            <a:off x="8859600" y="645480"/>
            <a:ext cx="491760" cy="25560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800" b="0" strike="noStrike" spc="-4">
                <a:solidFill>
                  <a:srgbClr val="F7F7F7"/>
                </a:solidFill>
                <a:latin typeface="Georgia"/>
              </a:rPr>
              <a:t>8/11/2018</a:t>
            </a:r>
            <a:endParaRPr lang="fr-FR" sz="800" b="0" strike="noStrike" spc="-1">
              <a:latin typeface="Arial"/>
            </a:endParaRPr>
          </a:p>
        </p:txBody>
      </p:sp>
      <p:sp>
        <p:nvSpPr>
          <p:cNvPr id="2" name="Slide Number Placeholder 1">
            <a:extLst>
              <a:ext uri="{FF2B5EF4-FFF2-40B4-BE49-F238E27FC236}">
                <a16:creationId xmlns:a16="http://schemas.microsoft.com/office/drawing/2014/main" id="{F66822CB-BB56-D347-8DC9-CC94528C5AD1}"/>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24</a:t>
            </a:fld>
            <a:endParaRPr lang="fr-FR" sz="1800" b="0" strike="noStrike" spc="-1">
              <a:latin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CustomShape 1"/>
          <p:cNvSpPr/>
          <p:nvPr/>
        </p:nvSpPr>
        <p:spPr>
          <a:xfrm>
            <a:off x="7626240" y="666360"/>
            <a:ext cx="1712160" cy="2264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ts val="893"/>
              </a:lnSpc>
            </a:pPr>
            <a:r>
              <a:rPr lang="fr-FR" sz="800" b="0" strike="noStrike" spc="-4">
                <a:solidFill>
                  <a:srgbClr val="F7F7F7"/>
                </a:solidFill>
                <a:latin typeface="Georgia"/>
              </a:rPr>
              <a:t>Φ</a:t>
            </a:r>
            <a:r>
              <a:rPr lang="fr-FR" sz="800" b="0" strike="noStrike" spc="9">
                <a:solidFill>
                  <a:srgbClr val="F7F7F7"/>
                </a:solidFill>
                <a:latin typeface="Georgia"/>
              </a:rPr>
              <a:t>ι</a:t>
            </a:r>
            <a:r>
              <a:rPr lang="fr-FR" sz="800" b="0" strike="noStrike" spc="-4">
                <a:solidFill>
                  <a:srgbClr val="F7F7F7"/>
                </a:solidFill>
                <a:latin typeface="Georgia"/>
              </a:rPr>
              <a:t>λ</a:t>
            </a:r>
            <a:r>
              <a:rPr lang="fr-FR" sz="800" b="0" strike="noStrike" spc="-1">
                <a:solidFill>
                  <a:srgbClr val="F7F7F7"/>
                </a:solidFill>
                <a:latin typeface="Georgia"/>
              </a:rPr>
              <a:t>ί</a:t>
            </a:r>
            <a:r>
              <a:rPr lang="fr-FR" sz="800" b="0" strike="noStrike" spc="-4">
                <a:solidFill>
                  <a:srgbClr val="F7F7F7"/>
                </a:solidFill>
                <a:latin typeface="Georgia"/>
              </a:rPr>
              <a:t>ππ</a:t>
            </a:r>
            <a:r>
              <a:rPr lang="fr-FR" sz="800" b="0" strike="noStrike" spc="-1">
                <a:solidFill>
                  <a:srgbClr val="F7F7F7"/>
                </a:solidFill>
                <a:latin typeface="Georgia"/>
              </a:rPr>
              <a:t>α</a:t>
            </a:r>
            <a:r>
              <a:rPr lang="fr-FR" sz="800" b="0" strike="noStrike" spc="-4">
                <a:solidFill>
                  <a:srgbClr val="F7F7F7"/>
                </a:solidFill>
                <a:latin typeface="Georgia"/>
              </a:rPr>
              <a:t> </a:t>
            </a:r>
            <a:r>
              <a:rPr lang="fr-FR" sz="800" b="0" strike="noStrike" spc="9">
                <a:solidFill>
                  <a:srgbClr val="F7F7F7"/>
                </a:solidFill>
                <a:latin typeface="Georgia"/>
              </a:rPr>
              <a:t>Χ</a:t>
            </a:r>
            <a:r>
              <a:rPr lang="fr-FR" sz="800" b="0" strike="noStrike" spc="-1">
                <a:solidFill>
                  <a:srgbClr val="F7F7F7"/>
                </a:solidFill>
                <a:latin typeface="Georgia"/>
              </a:rPr>
              <a:t>α</a:t>
            </a:r>
            <a:r>
              <a:rPr lang="fr-FR" sz="800" b="0" strike="noStrike" spc="-4">
                <a:solidFill>
                  <a:srgbClr val="F7F7F7"/>
                </a:solidFill>
                <a:latin typeface="Georgia"/>
              </a:rPr>
              <a:t>τζ</a:t>
            </a:r>
            <a:r>
              <a:rPr lang="fr-FR" sz="800" b="0" strike="noStrike" spc="-1">
                <a:solidFill>
                  <a:srgbClr val="F7F7F7"/>
                </a:solidFill>
                <a:latin typeface="Georgia"/>
              </a:rPr>
              <a:t>η</a:t>
            </a:r>
            <a:r>
              <a:rPr lang="fr-FR" sz="800" b="0" strike="noStrike" spc="-9">
                <a:solidFill>
                  <a:srgbClr val="F7F7F7"/>
                </a:solidFill>
                <a:latin typeface="Georgia"/>
              </a:rPr>
              <a:t>σ</a:t>
            </a:r>
            <a:r>
              <a:rPr lang="fr-FR" sz="800" b="0" strike="noStrike" spc="-4">
                <a:solidFill>
                  <a:srgbClr val="F7F7F7"/>
                </a:solidFill>
                <a:latin typeface="Georgia"/>
              </a:rPr>
              <a:t>τ</a:t>
            </a:r>
            <a:r>
              <a:rPr lang="fr-FR" sz="800" b="0" strike="noStrike" spc="9">
                <a:solidFill>
                  <a:srgbClr val="F7F7F7"/>
                </a:solidFill>
                <a:latin typeface="Georgia"/>
              </a:rPr>
              <a:t>α</a:t>
            </a:r>
            <a:r>
              <a:rPr lang="fr-FR" sz="800" b="0" strike="noStrike" spc="-4">
                <a:solidFill>
                  <a:srgbClr val="F7F7F7"/>
                </a:solidFill>
                <a:latin typeface="Georgia"/>
              </a:rPr>
              <a:t>ύ</a:t>
            </a:r>
            <a:r>
              <a:rPr lang="fr-FR" sz="800" b="0" strike="noStrike" spc="-9">
                <a:solidFill>
                  <a:srgbClr val="F7F7F7"/>
                </a:solidFill>
                <a:latin typeface="Georgia"/>
              </a:rPr>
              <a:t>ρ</a:t>
            </a:r>
            <a:r>
              <a:rPr lang="fr-FR" sz="800" b="0" strike="noStrike" spc="-4">
                <a:solidFill>
                  <a:srgbClr val="F7F7F7"/>
                </a:solidFill>
                <a:latin typeface="Georgia"/>
              </a:rPr>
              <a:t>ο</a:t>
            </a:r>
            <a:r>
              <a:rPr lang="fr-FR" sz="800" b="0" strike="noStrike" spc="-1">
                <a:solidFill>
                  <a:srgbClr val="F7F7F7"/>
                </a:solidFill>
                <a:latin typeface="Georgia"/>
              </a:rPr>
              <a:t>υ	8</a:t>
            </a:r>
            <a:r>
              <a:rPr lang="fr-FR" sz="800" b="0" strike="noStrike" spc="-9">
                <a:solidFill>
                  <a:srgbClr val="F7F7F7"/>
                </a:solidFill>
                <a:latin typeface="Georgia"/>
              </a:rPr>
              <a:t>/</a:t>
            </a:r>
            <a:r>
              <a:rPr lang="fr-FR" sz="800" b="0" strike="noStrike" spc="4">
                <a:solidFill>
                  <a:srgbClr val="F7F7F7"/>
                </a:solidFill>
                <a:latin typeface="Georgia"/>
              </a:rPr>
              <a:t>11</a:t>
            </a:r>
            <a:r>
              <a:rPr lang="fr-FR" sz="800" b="0" strike="noStrike" spc="-9">
                <a:solidFill>
                  <a:srgbClr val="F7F7F7"/>
                </a:solidFill>
                <a:latin typeface="Georgia"/>
              </a:rPr>
              <a:t>/2</a:t>
            </a:r>
            <a:r>
              <a:rPr lang="fr-FR" sz="800" b="0" strike="noStrike" spc="4">
                <a:solidFill>
                  <a:srgbClr val="F7F7F7"/>
                </a:solidFill>
                <a:latin typeface="Georgia"/>
              </a:rPr>
              <a:t>0</a:t>
            </a:r>
            <a:r>
              <a:rPr lang="fr-FR" sz="800" b="0" strike="noStrike" spc="-4">
                <a:solidFill>
                  <a:srgbClr val="F7F7F7"/>
                </a:solidFill>
                <a:latin typeface="Georgia"/>
              </a:rPr>
              <a:t>1</a:t>
            </a:r>
            <a:r>
              <a:rPr lang="fr-FR" sz="800" b="0" strike="noStrike" spc="-1">
                <a:solidFill>
                  <a:srgbClr val="F7F7F7"/>
                </a:solidFill>
                <a:latin typeface="Georgia"/>
              </a:rPr>
              <a:t>8</a:t>
            </a:r>
            <a:endParaRPr lang="fr-FR" sz="800" b="0" strike="noStrike" spc="-1">
              <a:latin typeface="Arial"/>
            </a:endParaRPr>
          </a:p>
        </p:txBody>
      </p:sp>
      <p:sp>
        <p:nvSpPr>
          <p:cNvPr id="245" name="CustomShape 2"/>
          <p:cNvSpPr/>
          <p:nvPr/>
        </p:nvSpPr>
        <p:spPr>
          <a:xfrm>
            <a:off x="924480" y="444600"/>
            <a:ext cx="9850680" cy="5748480"/>
          </a:xfrm>
          <a:prstGeom prst="rect">
            <a:avLst/>
          </a:prstGeom>
          <a:blipFill rotWithShape="0">
            <a:blip r:embed="rId2"/>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246" name="CustomShape 3"/>
          <p:cNvSpPr/>
          <p:nvPr/>
        </p:nvSpPr>
        <p:spPr>
          <a:xfrm>
            <a:off x="3845520" y="5420520"/>
            <a:ext cx="4068000" cy="165816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1800" b="1" strike="noStrike" spc="-4">
                <a:solidFill>
                  <a:srgbClr val="000000"/>
                </a:solidFill>
                <a:latin typeface="Georgia"/>
              </a:rPr>
              <a:t>Μεταβλητές μέτρησης της  ευρωπαϊκής </a:t>
            </a:r>
            <a:r>
              <a:rPr lang="fr-FR" sz="1800" b="1" i="1" strike="noStrike" spc="-4">
                <a:solidFill>
                  <a:srgbClr val="000000"/>
                </a:solidFill>
                <a:latin typeface="Georgia"/>
              </a:rPr>
              <a:t>συνοχικότητας </a:t>
            </a:r>
            <a:r>
              <a:rPr lang="fr-FR" sz="1800" b="1" strike="noStrike" spc="-1">
                <a:solidFill>
                  <a:srgbClr val="000000"/>
                </a:solidFill>
                <a:latin typeface="Georgia"/>
              </a:rPr>
              <a:t>των  </a:t>
            </a:r>
            <a:r>
              <a:rPr lang="fr-FR" sz="1800" b="1" strike="noStrike" spc="-4">
                <a:solidFill>
                  <a:srgbClr val="000000"/>
                </a:solidFill>
                <a:latin typeface="Georgia"/>
              </a:rPr>
              <a:t>ΚΜ σε ατομικό και εθνικό</a:t>
            </a:r>
            <a:r>
              <a:rPr lang="fr-FR" sz="1800" b="1" strike="noStrike" spc="-63">
                <a:solidFill>
                  <a:srgbClr val="000000"/>
                </a:solidFill>
                <a:latin typeface="Georgia"/>
              </a:rPr>
              <a:t> </a:t>
            </a:r>
            <a:r>
              <a:rPr lang="fr-FR" sz="1800" b="1" strike="noStrike" spc="-4">
                <a:solidFill>
                  <a:srgbClr val="000000"/>
                </a:solidFill>
                <a:latin typeface="Georgia"/>
              </a:rPr>
              <a:t>επίπεδο,  European Council of Foreign  Relations,</a:t>
            </a:r>
            <a:r>
              <a:rPr lang="fr-FR" sz="1800" b="1" strike="noStrike" spc="-12">
                <a:solidFill>
                  <a:srgbClr val="000000"/>
                </a:solidFill>
                <a:latin typeface="Georgia"/>
              </a:rPr>
              <a:t> </a:t>
            </a:r>
            <a:r>
              <a:rPr lang="fr-FR" sz="1800" b="1" strike="noStrike" spc="-9">
                <a:solidFill>
                  <a:srgbClr val="000000"/>
                </a:solidFill>
                <a:latin typeface="Georgia"/>
              </a:rPr>
              <a:t>ECFR</a:t>
            </a:r>
            <a:endParaRPr lang="fr-FR" sz="1800" b="0" strike="noStrike" spc="-1">
              <a:latin typeface="Arial"/>
            </a:endParaRPr>
          </a:p>
        </p:txBody>
      </p:sp>
      <p:sp>
        <p:nvSpPr>
          <p:cNvPr id="2" name="Slide Number Placeholder 1">
            <a:extLst>
              <a:ext uri="{FF2B5EF4-FFF2-40B4-BE49-F238E27FC236}">
                <a16:creationId xmlns:a16="http://schemas.microsoft.com/office/drawing/2014/main" id="{B4102BF8-4026-7340-8C6E-FF6DCFE547A7}"/>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25</a:t>
            </a:fld>
            <a:endParaRPr lang="fr-FR" sz="1800" b="0" strike="noStrike" spc="-1">
              <a:latin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CustomShape 1"/>
          <p:cNvSpPr/>
          <p:nvPr/>
        </p:nvSpPr>
        <p:spPr>
          <a:xfrm>
            <a:off x="622080" y="709560"/>
            <a:ext cx="10936800" cy="5914440"/>
          </a:xfrm>
          <a:prstGeom prst="rect">
            <a:avLst/>
          </a:prstGeom>
          <a:noFill/>
          <a:ln>
            <a:noFill/>
          </a:ln>
        </p:spPr>
        <p:style>
          <a:lnRef idx="0">
            <a:scrgbClr r="0" g="0" b="0"/>
          </a:lnRef>
          <a:fillRef idx="0">
            <a:scrgbClr r="0" g="0" b="0"/>
          </a:fillRef>
          <a:effectRef idx="0">
            <a:scrgbClr r="0" g="0" b="0"/>
          </a:effectRef>
          <a:fontRef idx="minor"/>
        </p:style>
        <p:txBody>
          <a:bodyPr lIns="0" tIns="15120" rIns="0" bIns="0"/>
          <a:lstStyle/>
          <a:p>
            <a:pPr marL="76320">
              <a:lnSpc>
                <a:spcPct val="100000"/>
              </a:lnSpc>
              <a:spcBef>
                <a:spcPts val="119"/>
              </a:spcBef>
            </a:pPr>
            <a:r>
              <a:rPr lang="fr-FR" sz="1500" b="0" strike="noStrike" spc="-1" dirty="0" err="1">
                <a:solidFill>
                  <a:srgbClr val="424241"/>
                </a:solidFill>
                <a:latin typeface="Trebuchet MS"/>
              </a:rPr>
              <a:t>Different</a:t>
            </a:r>
            <a:r>
              <a:rPr lang="fr-FR" sz="1500" b="0" strike="noStrike" spc="-1" dirty="0">
                <a:solidFill>
                  <a:srgbClr val="424241"/>
                </a:solidFill>
                <a:latin typeface="Trebuchet MS"/>
              </a:rPr>
              <a:t> constellations of </a:t>
            </a:r>
            <a:r>
              <a:rPr lang="fr-FR" sz="1500" b="0" strike="noStrike" spc="4" dirty="0" err="1">
                <a:solidFill>
                  <a:srgbClr val="424241"/>
                </a:solidFill>
                <a:latin typeface="Trebuchet MS"/>
              </a:rPr>
              <a:t>member</a:t>
            </a:r>
            <a:r>
              <a:rPr lang="fr-FR" sz="1500" b="0" strike="noStrike" spc="9" dirty="0">
                <a:solidFill>
                  <a:srgbClr val="424241"/>
                </a:solidFill>
                <a:latin typeface="Trebuchet MS"/>
              </a:rPr>
              <a:t> </a:t>
            </a:r>
            <a:r>
              <a:rPr lang="fr-FR" sz="1500" b="0" strike="noStrike" spc="-1" dirty="0">
                <a:solidFill>
                  <a:srgbClr val="424241"/>
                </a:solidFill>
                <a:latin typeface="Trebuchet MS"/>
              </a:rPr>
              <a:t>states</a:t>
            </a:r>
            <a:endParaRPr lang="fr-FR" sz="1500" b="0" strike="noStrike" spc="-1" dirty="0">
              <a:latin typeface="Arial"/>
            </a:endParaRPr>
          </a:p>
          <a:p>
            <a:pPr>
              <a:lnSpc>
                <a:spcPct val="100000"/>
              </a:lnSpc>
            </a:pPr>
            <a:endParaRPr lang="fr-FR" sz="1500" b="0" strike="noStrike" spc="-1" dirty="0">
              <a:latin typeface="Arial"/>
            </a:endParaRPr>
          </a:p>
          <a:p>
            <a:pPr>
              <a:lnSpc>
                <a:spcPct val="100000"/>
              </a:lnSpc>
              <a:spcBef>
                <a:spcPts val="34"/>
              </a:spcBef>
            </a:pPr>
            <a:endParaRPr lang="fr-FR" sz="1500" b="0" strike="noStrike" spc="-1" dirty="0">
              <a:latin typeface="Arial"/>
            </a:endParaRPr>
          </a:p>
          <a:p>
            <a:pPr marL="295920" indent="-152640">
              <a:lnSpc>
                <a:spcPct val="101000"/>
              </a:lnSpc>
              <a:buClr>
                <a:srgbClr val="07A0D8"/>
              </a:buClr>
              <a:buFont typeface="Symbol" charset="2"/>
              <a:buChar char=""/>
            </a:pPr>
            <a:r>
              <a:rPr lang="fr-FR" sz="1650" b="0" strike="noStrike" spc="9" dirty="0" err="1">
                <a:solidFill>
                  <a:srgbClr val="000000"/>
                </a:solidFill>
                <a:latin typeface="Georgia"/>
              </a:rPr>
              <a:t>Founding</a:t>
            </a:r>
            <a:r>
              <a:rPr lang="fr-FR" sz="1650" b="0" strike="noStrike" spc="9" dirty="0">
                <a:solidFill>
                  <a:srgbClr val="000000"/>
                </a:solidFill>
                <a:latin typeface="Georgia"/>
              </a:rPr>
              <a:t> countries, Franco-</a:t>
            </a:r>
            <a:r>
              <a:rPr lang="fr-FR" sz="1650" b="0" strike="noStrike" spc="9" dirty="0" err="1">
                <a:solidFill>
                  <a:srgbClr val="000000"/>
                </a:solidFill>
                <a:latin typeface="Georgia"/>
              </a:rPr>
              <a:t>German</a:t>
            </a:r>
            <a:r>
              <a:rPr lang="fr-FR" sz="1650" b="0" strike="noStrike" spc="9" dirty="0">
                <a:solidFill>
                  <a:srgbClr val="000000"/>
                </a:solidFill>
                <a:latin typeface="Georgia"/>
              </a:rPr>
              <a:t> axis, </a:t>
            </a:r>
            <a:r>
              <a:rPr lang="fr-FR" sz="1650" b="0" strike="noStrike" spc="9" dirty="0" err="1">
                <a:solidFill>
                  <a:srgbClr val="000000"/>
                </a:solidFill>
                <a:latin typeface="Georgia"/>
              </a:rPr>
              <a:t>Southern</a:t>
            </a:r>
            <a:r>
              <a:rPr lang="fr-FR" sz="1650" b="0" strike="noStrike" spc="9" dirty="0">
                <a:solidFill>
                  <a:srgbClr val="000000"/>
                </a:solidFill>
                <a:latin typeface="Georgia"/>
              </a:rPr>
              <a:t> Europe (Euro-</a:t>
            </a:r>
            <a:r>
              <a:rPr lang="fr-FR" sz="1650" b="0" strike="noStrike" spc="9" dirty="0" err="1">
                <a:solidFill>
                  <a:srgbClr val="000000"/>
                </a:solidFill>
                <a:latin typeface="Georgia"/>
              </a:rPr>
              <a:t>med</a:t>
            </a:r>
            <a:r>
              <a:rPr lang="fr-FR" sz="1650" b="0" strike="noStrike" spc="9" dirty="0">
                <a:solidFill>
                  <a:srgbClr val="000000"/>
                </a:solidFill>
                <a:latin typeface="Georgia"/>
              </a:rPr>
              <a:t> countries), Central </a:t>
            </a:r>
            <a:r>
              <a:rPr lang="fr-FR" sz="1650" b="0" strike="noStrike" spc="12" dirty="0">
                <a:solidFill>
                  <a:srgbClr val="000000"/>
                </a:solidFill>
                <a:latin typeface="Georgia"/>
              </a:rPr>
              <a:t>and </a:t>
            </a:r>
            <a:r>
              <a:rPr lang="fr-FR" sz="1650" b="0" strike="noStrike" spc="9" dirty="0" err="1">
                <a:solidFill>
                  <a:srgbClr val="000000"/>
                </a:solidFill>
                <a:latin typeface="Georgia"/>
              </a:rPr>
              <a:t>Baltic</a:t>
            </a:r>
            <a:r>
              <a:rPr lang="fr-FR" sz="1650" b="0" strike="noStrike" spc="9" dirty="0">
                <a:solidFill>
                  <a:srgbClr val="000000"/>
                </a:solidFill>
                <a:latin typeface="Georgia"/>
              </a:rPr>
              <a:t> (</a:t>
            </a:r>
            <a:r>
              <a:rPr lang="fr-FR" sz="1650" b="0" strike="noStrike" spc="9" dirty="0" err="1">
                <a:solidFill>
                  <a:srgbClr val="000000"/>
                </a:solidFill>
                <a:latin typeface="Georgia"/>
              </a:rPr>
              <a:t>Eastern</a:t>
            </a:r>
            <a:r>
              <a:rPr lang="fr-FR" sz="1650" b="0" strike="noStrike" spc="9" dirty="0">
                <a:solidFill>
                  <a:srgbClr val="000000"/>
                </a:solidFill>
                <a:latin typeface="Georgia"/>
              </a:rPr>
              <a:t>)  countries, </a:t>
            </a:r>
            <a:r>
              <a:rPr lang="fr-FR" sz="1650" b="0" strike="noStrike" spc="9" dirty="0" err="1">
                <a:solidFill>
                  <a:srgbClr val="000000"/>
                </a:solidFill>
                <a:latin typeface="Georgia"/>
              </a:rPr>
              <a:t>Scandinavian</a:t>
            </a:r>
            <a:r>
              <a:rPr lang="fr-FR" sz="1650" b="0" strike="noStrike" spc="9" dirty="0">
                <a:solidFill>
                  <a:srgbClr val="000000"/>
                </a:solidFill>
                <a:latin typeface="Georgia"/>
              </a:rPr>
              <a:t> </a:t>
            </a:r>
            <a:r>
              <a:rPr lang="fr-FR" sz="1650" b="0" strike="noStrike" spc="4" dirty="0">
                <a:solidFill>
                  <a:srgbClr val="000000"/>
                </a:solidFill>
                <a:latin typeface="Georgia"/>
              </a:rPr>
              <a:t>or </a:t>
            </a:r>
            <a:r>
              <a:rPr lang="fr-FR" sz="1650" b="0" strike="noStrike" spc="4" dirty="0" err="1">
                <a:solidFill>
                  <a:srgbClr val="000000"/>
                </a:solidFill>
                <a:latin typeface="Georgia"/>
              </a:rPr>
              <a:t>Nordic</a:t>
            </a:r>
            <a:r>
              <a:rPr lang="fr-FR" sz="1650" b="0" strike="noStrike" spc="4" dirty="0">
                <a:solidFill>
                  <a:srgbClr val="000000"/>
                </a:solidFill>
                <a:latin typeface="Georgia"/>
              </a:rPr>
              <a:t> countries, </a:t>
            </a:r>
            <a:r>
              <a:rPr lang="fr-FR" sz="1650" b="0" strike="noStrike" spc="9" dirty="0" err="1">
                <a:solidFill>
                  <a:srgbClr val="000000"/>
                </a:solidFill>
                <a:latin typeface="Georgia"/>
              </a:rPr>
              <a:t>Baltic</a:t>
            </a:r>
            <a:r>
              <a:rPr lang="fr-FR" sz="1650" b="0" strike="noStrike" spc="9" dirty="0">
                <a:solidFill>
                  <a:srgbClr val="000000"/>
                </a:solidFill>
                <a:latin typeface="Georgia"/>
              </a:rPr>
              <a:t> </a:t>
            </a:r>
            <a:r>
              <a:rPr lang="fr-FR" sz="1650" b="0" strike="noStrike" spc="4" dirty="0">
                <a:solidFill>
                  <a:srgbClr val="000000"/>
                </a:solidFill>
                <a:latin typeface="Georgia"/>
              </a:rPr>
              <a:t>countries, </a:t>
            </a:r>
            <a:r>
              <a:rPr lang="fr-FR" sz="1650" b="0" strike="noStrike" spc="12" dirty="0">
                <a:solidFill>
                  <a:srgbClr val="000000"/>
                </a:solidFill>
                <a:latin typeface="Georgia"/>
              </a:rPr>
              <a:t>Benelux </a:t>
            </a:r>
            <a:r>
              <a:rPr lang="fr-FR" sz="1650" b="0" strike="noStrike" spc="9" dirty="0">
                <a:solidFill>
                  <a:srgbClr val="000000"/>
                </a:solidFill>
                <a:latin typeface="Georgia"/>
              </a:rPr>
              <a:t>(Digital </a:t>
            </a:r>
            <a:r>
              <a:rPr lang="fr-FR" sz="1650" b="0" strike="noStrike" spc="12" dirty="0">
                <a:solidFill>
                  <a:srgbClr val="000000"/>
                </a:solidFill>
                <a:latin typeface="Georgia"/>
              </a:rPr>
              <a:t>Benelux), </a:t>
            </a:r>
            <a:r>
              <a:rPr lang="fr-FR" sz="1650" b="0" strike="noStrike" spc="9" dirty="0" err="1">
                <a:solidFill>
                  <a:srgbClr val="000000"/>
                </a:solidFill>
                <a:latin typeface="Georgia"/>
              </a:rPr>
              <a:t>Visegrad</a:t>
            </a:r>
            <a:r>
              <a:rPr lang="fr-FR" sz="1650" b="0" strike="noStrike" spc="9" dirty="0">
                <a:solidFill>
                  <a:srgbClr val="000000"/>
                </a:solidFill>
                <a:latin typeface="Georgia"/>
              </a:rPr>
              <a:t> countries,  </a:t>
            </a:r>
            <a:r>
              <a:rPr lang="fr-FR" sz="1650" b="0" strike="noStrike" spc="9" dirty="0" err="1">
                <a:solidFill>
                  <a:srgbClr val="000000"/>
                </a:solidFill>
                <a:latin typeface="Georgia"/>
              </a:rPr>
              <a:t>Hanseatic</a:t>
            </a:r>
            <a:r>
              <a:rPr lang="fr-FR" sz="1650" b="0" strike="noStrike" spc="9" dirty="0">
                <a:solidFill>
                  <a:srgbClr val="000000"/>
                </a:solidFill>
                <a:latin typeface="Georgia"/>
              </a:rPr>
              <a:t> League</a:t>
            </a:r>
            <a:r>
              <a:rPr lang="fr-FR" sz="1650" b="0" strike="noStrike" spc="-1" dirty="0">
                <a:solidFill>
                  <a:srgbClr val="000000"/>
                </a:solidFill>
                <a:latin typeface="Georgia"/>
              </a:rPr>
              <a:t> </a:t>
            </a:r>
            <a:r>
              <a:rPr lang="fr-FR" sz="1650" b="0" strike="noStrike" spc="9" dirty="0">
                <a:solidFill>
                  <a:srgbClr val="000000"/>
                </a:solidFill>
                <a:latin typeface="Georgia"/>
              </a:rPr>
              <a:t>..</a:t>
            </a:r>
            <a:endParaRPr lang="fr-FR" sz="1650" b="0" strike="noStrike" spc="-1" dirty="0">
              <a:latin typeface="Arial"/>
            </a:endParaRPr>
          </a:p>
          <a:p>
            <a:pPr>
              <a:lnSpc>
                <a:spcPct val="100000"/>
              </a:lnSpc>
              <a:spcBef>
                <a:spcPts val="14"/>
              </a:spcBef>
            </a:pPr>
            <a:endParaRPr lang="fr-FR" sz="1650" b="0" strike="noStrike" spc="-1" dirty="0">
              <a:latin typeface="Arial"/>
            </a:endParaRPr>
          </a:p>
          <a:p>
            <a:pPr marL="295920" indent="-152640">
              <a:lnSpc>
                <a:spcPct val="101000"/>
              </a:lnSpc>
              <a:buClr>
                <a:srgbClr val="07A0D8"/>
              </a:buClr>
              <a:buFont typeface="Georgia"/>
              <a:buChar char="•"/>
            </a:pPr>
            <a:r>
              <a:rPr lang="fr-FR" sz="1650" b="0" strike="noStrike" spc="9" dirty="0" err="1">
                <a:solidFill>
                  <a:srgbClr val="000000"/>
                </a:solidFill>
                <a:latin typeface="Georgia"/>
              </a:rPr>
              <a:t>Lenders</a:t>
            </a:r>
            <a:r>
              <a:rPr lang="fr-FR" sz="1650" b="0" strike="noStrike" spc="9" dirty="0">
                <a:solidFill>
                  <a:srgbClr val="000000"/>
                </a:solidFill>
                <a:latin typeface="Georgia"/>
              </a:rPr>
              <a:t> vs </a:t>
            </a:r>
            <a:r>
              <a:rPr lang="fr-FR" sz="1650" b="0" strike="noStrike" spc="4" dirty="0" err="1">
                <a:solidFill>
                  <a:srgbClr val="000000"/>
                </a:solidFill>
                <a:latin typeface="Georgia"/>
              </a:rPr>
              <a:t>borrowers</a:t>
            </a:r>
            <a:r>
              <a:rPr lang="fr-FR" sz="1650" b="0" strike="noStrike" spc="4" dirty="0">
                <a:solidFill>
                  <a:srgbClr val="000000"/>
                </a:solidFill>
                <a:latin typeface="Georgia"/>
              </a:rPr>
              <a:t>, </a:t>
            </a:r>
            <a:r>
              <a:rPr lang="fr-FR" sz="1650" b="0" strike="noStrike" spc="9" dirty="0" err="1">
                <a:solidFill>
                  <a:srgbClr val="000000"/>
                </a:solidFill>
                <a:latin typeface="Georgia"/>
              </a:rPr>
              <a:t>growth</a:t>
            </a:r>
            <a:r>
              <a:rPr lang="fr-FR" sz="1650" b="0" strike="noStrike" spc="9" dirty="0">
                <a:solidFill>
                  <a:srgbClr val="000000"/>
                </a:solidFill>
                <a:latin typeface="Georgia"/>
              </a:rPr>
              <a:t> vs </a:t>
            </a:r>
            <a:r>
              <a:rPr lang="fr-FR" sz="1650" b="0" strike="noStrike" spc="4" dirty="0" err="1">
                <a:solidFill>
                  <a:srgbClr val="000000"/>
                </a:solidFill>
                <a:latin typeface="Georgia"/>
              </a:rPr>
              <a:t>austerity</a:t>
            </a:r>
            <a:r>
              <a:rPr lang="fr-FR" sz="1650" b="0" strike="noStrike" spc="4" dirty="0">
                <a:solidFill>
                  <a:srgbClr val="000000"/>
                </a:solidFill>
                <a:latin typeface="Georgia"/>
              </a:rPr>
              <a:t>, </a:t>
            </a:r>
            <a:r>
              <a:rPr lang="fr-FR" sz="1650" b="0" strike="noStrike" spc="4" dirty="0" err="1">
                <a:solidFill>
                  <a:srgbClr val="000000"/>
                </a:solidFill>
                <a:latin typeface="Georgia"/>
              </a:rPr>
              <a:t>regulatory</a:t>
            </a:r>
            <a:r>
              <a:rPr lang="fr-FR" sz="1650" b="0" strike="noStrike" spc="4" dirty="0">
                <a:solidFill>
                  <a:srgbClr val="000000"/>
                </a:solidFill>
                <a:latin typeface="Georgia"/>
              </a:rPr>
              <a:t> </a:t>
            </a:r>
            <a:r>
              <a:rPr lang="fr-FR" sz="1650" b="0" strike="noStrike" spc="9" dirty="0">
                <a:solidFill>
                  <a:srgbClr val="000000"/>
                </a:solidFill>
                <a:latin typeface="Georgia"/>
              </a:rPr>
              <a:t>vs </a:t>
            </a:r>
            <a:r>
              <a:rPr lang="fr-FR" sz="1650" b="0" strike="noStrike" spc="4" dirty="0" err="1">
                <a:solidFill>
                  <a:srgbClr val="000000"/>
                </a:solidFill>
                <a:latin typeface="Georgia"/>
              </a:rPr>
              <a:t>redistributive</a:t>
            </a:r>
            <a:r>
              <a:rPr lang="fr-FR" sz="1650" b="0" strike="noStrike" spc="4" dirty="0">
                <a:solidFill>
                  <a:srgbClr val="000000"/>
                </a:solidFill>
                <a:latin typeface="Georgia"/>
              </a:rPr>
              <a:t> </a:t>
            </a:r>
            <a:r>
              <a:rPr lang="fr-FR" sz="1650" b="0" strike="noStrike" spc="12" dirty="0">
                <a:solidFill>
                  <a:srgbClr val="000000"/>
                </a:solidFill>
                <a:latin typeface="Georgia"/>
              </a:rPr>
              <a:t>and </a:t>
            </a:r>
            <a:r>
              <a:rPr lang="fr-FR" sz="1650" b="0" strike="noStrike" spc="9" dirty="0" err="1">
                <a:solidFill>
                  <a:srgbClr val="000000"/>
                </a:solidFill>
                <a:latin typeface="Georgia"/>
              </a:rPr>
              <a:t>market-opening</a:t>
            </a:r>
            <a:r>
              <a:rPr lang="fr-FR" sz="1650" b="0" strike="noStrike" spc="9" dirty="0">
                <a:solidFill>
                  <a:srgbClr val="000000"/>
                </a:solidFill>
                <a:latin typeface="Georgia"/>
              </a:rPr>
              <a:t> vs </a:t>
            </a:r>
            <a:r>
              <a:rPr lang="fr-FR" sz="1650" b="0" strike="noStrike" spc="9" dirty="0" err="1">
                <a:solidFill>
                  <a:srgbClr val="000000"/>
                </a:solidFill>
                <a:latin typeface="Georgia"/>
              </a:rPr>
              <a:t>market</a:t>
            </a:r>
            <a:r>
              <a:rPr lang="fr-FR" sz="1650" b="0" strike="noStrike" spc="9" dirty="0">
                <a:solidFill>
                  <a:srgbClr val="000000"/>
                </a:solidFill>
                <a:latin typeface="Georgia"/>
              </a:rPr>
              <a:t>-  </a:t>
            </a:r>
            <a:r>
              <a:rPr lang="fr-FR" sz="1650" b="0" strike="noStrike" spc="9" dirty="0" err="1">
                <a:solidFill>
                  <a:srgbClr val="000000"/>
                </a:solidFill>
                <a:latin typeface="Georgia"/>
              </a:rPr>
              <a:t>regulating</a:t>
            </a:r>
            <a:r>
              <a:rPr lang="fr-FR" sz="1650" b="0" strike="noStrike" spc="9" dirty="0">
                <a:solidFill>
                  <a:srgbClr val="000000"/>
                </a:solidFill>
                <a:latin typeface="Georgia"/>
              </a:rPr>
              <a:t>.</a:t>
            </a:r>
            <a:endParaRPr lang="fr-FR" sz="1650" b="0" strike="noStrike" spc="-1" dirty="0">
              <a:latin typeface="Arial"/>
            </a:endParaRPr>
          </a:p>
          <a:p>
            <a:pPr>
              <a:lnSpc>
                <a:spcPct val="100000"/>
              </a:lnSpc>
              <a:spcBef>
                <a:spcPts val="31"/>
              </a:spcBef>
            </a:pPr>
            <a:endParaRPr lang="fr-FR" sz="1650" b="0" strike="noStrike" spc="-1" dirty="0">
              <a:latin typeface="Arial"/>
            </a:endParaRPr>
          </a:p>
          <a:p>
            <a:pPr algn="r">
              <a:lnSpc>
                <a:spcPct val="100000"/>
              </a:lnSpc>
            </a:pPr>
            <a:r>
              <a:rPr lang="fr-FR" sz="2479" b="0" strike="noStrike" spc="199" baseline="8000" dirty="0">
                <a:solidFill>
                  <a:srgbClr val="07A0D8"/>
                </a:solidFill>
                <a:latin typeface="Arial"/>
              </a:rPr>
              <a:t> </a:t>
            </a:r>
            <a:r>
              <a:rPr lang="fr-FR" sz="1650" b="1" i="1" strike="noStrike" spc="12" dirty="0" err="1">
                <a:solidFill>
                  <a:srgbClr val="000000"/>
                </a:solidFill>
                <a:latin typeface="Georgia"/>
              </a:rPr>
              <a:t>Member</a:t>
            </a:r>
            <a:r>
              <a:rPr lang="fr-FR" sz="1650" b="1" i="1" strike="noStrike" spc="12" dirty="0">
                <a:solidFill>
                  <a:srgbClr val="000000"/>
                </a:solidFill>
                <a:latin typeface="Georgia"/>
              </a:rPr>
              <a:t> </a:t>
            </a:r>
            <a:r>
              <a:rPr lang="fr-FR" sz="1650" b="1" i="1" strike="noStrike" spc="4" dirty="0">
                <a:solidFill>
                  <a:srgbClr val="000000"/>
                </a:solidFill>
                <a:latin typeface="Georgia"/>
              </a:rPr>
              <a:t>states </a:t>
            </a:r>
            <a:r>
              <a:rPr lang="fr-FR" sz="1650" b="1" i="1" strike="noStrike" spc="12" dirty="0" err="1">
                <a:solidFill>
                  <a:srgbClr val="000000"/>
                </a:solidFill>
                <a:latin typeface="Georgia"/>
              </a:rPr>
              <a:t>with</a:t>
            </a:r>
            <a:r>
              <a:rPr lang="fr-FR" sz="1650" b="1" i="1" strike="noStrike" spc="12" dirty="0">
                <a:solidFill>
                  <a:srgbClr val="000000"/>
                </a:solidFill>
                <a:latin typeface="Georgia"/>
              </a:rPr>
              <a:t> </a:t>
            </a:r>
            <a:r>
              <a:rPr lang="fr-FR" sz="1650" b="1" i="1" strike="noStrike" spc="9" dirty="0" err="1">
                <a:solidFill>
                  <a:srgbClr val="000000"/>
                </a:solidFill>
                <a:latin typeface="Georgia"/>
              </a:rPr>
              <a:t>protectionist</a:t>
            </a:r>
            <a:r>
              <a:rPr lang="fr-FR" sz="1650" b="1" i="1" strike="noStrike" spc="9" dirty="0">
                <a:solidFill>
                  <a:srgbClr val="000000"/>
                </a:solidFill>
                <a:latin typeface="Georgia"/>
              </a:rPr>
              <a:t> inclinations </a:t>
            </a:r>
            <a:r>
              <a:rPr lang="fr-FR" sz="1650" b="1" i="1" strike="noStrike" spc="12" dirty="0">
                <a:solidFill>
                  <a:srgbClr val="000000"/>
                </a:solidFill>
                <a:latin typeface="Georgia"/>
              </a:rPr>
              <a:t>and </a:t>
            </a:r>
            <a:r>
              <a:rPr lang="fr-FR" sz="1650" b="1" i="1" strike="noStrike" spc="9" dirty="0" err="1">
                <a:solidFill>
                  <a:srgbClr val="000000"/>
                </a:solidFill>
                <a:latin typeface="Georgia"/>
              </a:rPr>
              <a:t>political</a:t>
            </a:r>
            <a:r>
              <a:rPr lang="fr-FR" sz="1650" b="1" i="1" strike="noStrike" spc="9" dirty="0">
                <a:solidFill>
                  <a:srgbClr val="000000"/>
                </a:solidFill>
                <a:latin typeface="Georgia"/>
              </a:rPr>
              <a:t> </a:t>
            </a:r>
            <a:r>
              <a:rPr lang="fr-FR" sz="1650" b="1" i="1" strike="noStrike" spc="12" dirty="0">
                <a:solidFill>
                  <a:srgbClr val="000000"/>
                </a:solidFill>
                <a:latin typeface="Georgia"/>
              </a:rPr>
              <a:t>Union </a:t>
            </a:r>
            <a:r>
              <a:rPr lang="fr-FR" sz="1650" b="1" i="1" strike="noStrike" spc="9" dirty="0">
                <a:solidFill>
                  <a:srgbClr val="000000"/>
                </a:solidFill>
                <a:latin typeface="Georgia"/>
              </a:rPr>
              <a:t>(</a:t>
            </a:r>
            <a:r>
              <a:rPr lang="fr-FR" sz="1650" b="1" i="1" strike="noStrike" spc="9" dirty="0" err="1">
                <a:solidFill>
                  <a:srgbClr val="000000"/>
                </a:solidFill>
                <a:latin typeface="Georgia"/>
              </a:rPr>
              <a:t>integrationist</a:t>
            </a:r>
            <a:r>
              <a:rPr lang="fr-FR" sz="1650" b="1" i="1" strike="noStrike" spc="9" dirty="0">
                <a:solidFill>
                  <a:srgbClr val="000000"/>
                </a:solidFill>
                <a:latin typeface="Georgia"/>
              </a:rPr>
              <a:t>)</a:t>
            </a:r>
            <a:r>
              <a:rPr lang="fr-FR" sz="1650" b="1" i="1" strike="noStrike" spc="-49" dirty="0">
                <a:solidFill>
                  <a:srgbClr val="000000"/>
                </a:solidFill>
                <a:latin typeface="Georgia"/>
              </a:rPr>
              <a:t> </a:t>
            </a:r>
            <a:r>
              <a:rPr lang="fr-FR" sz="1650" b="1" i="1" strike="noStrike" spc="9" dirty="0">
                <a:solidFill>
                  <a:srgbClr val="000000"/>
                </a:solidFill>
                <a:latin typeface="Georgia"/>
              </a:rPr>
              <a:t>aspirations:</a:t>
            </a:r>
            <a:endParaRPr lang="fr-FR" sz="1650" b="0" strike="noStrike" spc="-1" dirty="0">
              <a:latin typeface="Arial"/>
            </a:endParaRPr>
          </a:p>
          <a:p>
            <a:pPr algn="r">
              <a:lnSpc>
                <a:spcPct val="100000"/>
              </a:lnSpc>
              <a:spcBef>
                <a:spcPts val="210"/>
              </a:spcBef>
            </a:pPr>
            <a:r>
              <a:rPr lang="fr-FR" sz="1650" b="0" i="1" strike="noStrike" spc="9" dirty="0">
                <a:solidFill>
                  <a:srgbClr val="000000"/>
                </a:solidFill>
                <a:latin typeface="Georgia"/>
              </a:rPr>
              <a:t>France, </a:t>
            </a:r>
            <a:r>
              <a:rPr lang="fr-FR" sz="1650" b="0" i="1" strike="noStrike" spc="9" dirty="0" err="1">
                <a:solidFill>
                  <a:srgbClr val="000000"/>
                </a:solidFill>
                <a:latin typeface="Georgia"/>
              </a:rPr>
              <a:t>Italy</a:t>
            </a:r>
            <a:r>
              <a:rPr lang="fr-FR" sz="1650" b="0" i="1" strike="noStrike" spc="9" dirty="0">
                <a:solidFill>
                  <a:srgbClr val="000000"/>
                </a:solidFill>
                <a:latin typeface="Georgia"/>
              </a:rPr>
              <a:t>, Spain, </a:t>
            </a:r>
            <a:r>
              <a:rPr lang="fr-FR" sz="1650" b="0" i="1" strike="noStrike" spc="9" dirty="0" err="1">
                <a:solidFill>
                  <a:srgbClr val="000000"/>
                </a:solidFill>
                <a:latin typeface="Georgia"/>
              </a:rPr>
              <a:t>Greece</a:t>
            </a:r>
            <a:r>
              <a:rPr lang="fr-FR" sz="1650" b="0" i="1" strike="noStrike" spc="9" dirty="0">
                <a:solidFill>
                  <a:srgbClr val="000000"/>
                </a:solidFill>
                <a:latin typeface="Georgia"/>
              </a:rPr>
              <a:t>, Portugal and </a:t>
            </a:r>
            <a:r>
              <a:rPr lang="fr-FR" sz="1650" b="0" i="1" strike="noStrike" spc="9" dirty="0" err="1">
                <a:solidFill>
                  <a:srgbClr val="000000"/>
                </a:solidFill>
                <a:latin typeface="Georgia"/>
              </a:rPr>
              <a:t>Cyprus</a:t>
            </a:r>
            <a:r>
              <a:rPr lang="fr-FR" sz="1650" b="0" i="1" strike="noStrike" spc="9" dirty="0">
                <a:solidFill>
                  <a:srgbClr val="000000"/>
                </a:solidFill>
                <a:latin typeface="Georgia"/>
              </a:rPr>
              <a:t> (Euro-</a:t>
            </a:r>
            <a:r>
              <a:rPr lang="fr-FR" sz="1650" b="0" i="1" strike="noStrike" spc="9" dirty="0" err="1">
                <a:solidFill>
                  <a:srgbClr val="000000"/>
                </a:solidFill>
                <a:latin typeface="Georgia"/>
              </a:rPr>
              <a:t>med</a:t>
            </a:r>
            <a:r>
              <a:rPr lang="fr-FR" sz="1650" b="0" i="1" strike="noStrike" spc="94" dirty="0">
                <a:solidFill>
                  <a:srgbClr val="000000"/>
                </a:solidFill>
                <a:latin typeface="Georgia"/>
              </a:rPr>
              <a:t> </a:t>
            </a:r>
            <a:r>
              <a:rPr lang="fr-FR" sz="1650" b="0" i="1" strike="noStrike" spc="9" dirty="0">
                <a:solidFill>
                  <a:srgbClr val="000000"/>
                </a:solidFill>
                <a:latin typeface="Georgia"/>
              </a:rPr>
              <a:t>countries)</a:t>
            </a:r>
            <a:endParaRPr lang="fr-FR" sz="1650" b="0" strike="noStrike" spc="-1" dirty="0">
              <a:latin typeface="Arial"/>
            </a:endParaRPr>
          </a:p>
          <a:p>
            <a:pPr>
              <a:lnSpc>
                <a:spcPct val="100000"/>
              </a:lnSpc>
              <a:spcBef>
                <a:spcPts val="14"/>
              </a:spcBef>
            </a:pPr>
            <a:endParaRPr lang="fr-FR" sz="1650" b="0" strike="noStrike" spc="-1" dirty="0">
              <a:latin typeface="Arial"/>
            </a:endParaRPr>
          </a:p>
          <a:p>
            <a:pPr marL="295920" indent="-152640">
              <a:lnSpc>
                <a:spcPct val="101000"/>
              </a:lnSpc>
            </a:pPr>
            <a:r>
              <a:rPr lang="fr-FR" sz="2479" b="0" strike="noStrike" spc="21" baseline="8000" dirty="0">
                <a:solidFill>
                  <a:srgbClr val="07A0D8"/>
                </a:solidFill>
                <a:latin typeface="Arial"/>
              </a:rPr>
              <a:t></a:t>
            </a:r>
            <a:r>
              <a:rPr lang="fr-FR" sz="1650" b="1" i="1" strike="noStrike" spc="12" dirty="0" err="1">
                <a:solidFill>
                  <a:srgbClr val="000000"/>
                </a:solidFill>
                <a:latin typeface="Georgia"/>
              </a:rPr>
              <a:t>Member</a:t>
            </a:r>
            <a:r>
              <a:rPr lang="fr-FR" sz="1650" b="1" i="1" strike="noStrike" spc="12" dirty="0">
                <a:solidFill>
                  <a:srgbClr val="000000"/>
                </a:solidFill>
                <a:latin typeface="Georgia"/>
              </a:rPr>
              <a:t> </a:t>
            </a:r>
            <a:r>
              <a:rPr lang="fr-FR" sz="1650" b="1" i="1" strike="noStrike" spc="4" dirty="0">
                <a:solidFill>
                  <a:srgbClr val="000000"/>
                </a:solidFill>
                <a:latin typeface="Georgia"/>
              </a:rPr>
              <a:t>states </a:t>
            </a:r>
            <a:r>
              <a:rPr lang="fr-FR" sz="1650" b="1" i="1" strike="noStrike" spc="12" dirty="0" err="1">
                <a:solidFill>
                  <a:srgbClr val="000000"/>
                </a:solidFill>
                <a:latin typeface="Georgia"/>
              </a:rPr>
              <a:t>with</a:t>
            </a:r>
            <a:r>
              <a:rPr lang="fr-FR" sz="1650" b="1" i="1" strike="noStrike" spc="12" dirty="0">
                <a:solidFill>
                  <a:srgbClr val="000000"/>
                </a:solidFill>
                <a:latin typeface="Georgia"/>
              </a:rPr>
              <a:t> </a:t>
            </a:r>
            <a:r>
              <a:rPr lang="fr-FR" sz="1650" b="1" i="1" strike="noStrike" spc="9" dirty="0" err="1">
                <a:solidFill>
                  <a:srgbClr val="000000"/>
                </a:solidFill>
                <a:latin typeface="Georgia"/>
              </a:rPr>
              <a:t>liberal</a:t>
            </a:r>
            <a:r>
              <a:rPr lang="fr-FR" sz="1650" b="1" i="1" strike="noStrike" spc="9" dirty="0">
                <a:solidFill>
                  <a:srgbClr val="000000"/>
                </a:solidFill>
                <a:latin typeface="Georgia"/>
              </a:rPr>
              <a:t>, </a:t>
            </a:r>
            <a:r>
              <a:rPr lang="fr-FR" sz="1650" b="1" i="1" strike="noStrike" spc="9" dirty="0" err="1">
                <a:solidFill>
                  <a:srgbClr val="000000"/>
                </a:solidFill>
                <a:latin typeface="Georgia"/>
              </a:rPr>
              <a:t>atlantist</a:t>
            </a:r>
            <a:r>
              <a:rPr lang="fr-FR" sz="1650" b="1" i="1" strike="noStrike" spc="9" dirty="0">
                <a:solidFill>
                  <a:srgbClr val="000000"/>
                </a:solidFill>
                <a:latin typeface="Georgia"/>
              </a:rPr>
              <a:t> (non-</a:t>
            </a:r>
            <a:r>
              <a:rPr lang="fr-FR" sz="1650" b="1" i="1" strike="noStrike" spc="9" dirty="0" err="1">
                <a:solidFill>
                  <a:srgbClr val="000000"/>
                </a:solidFill>
                <a:latin typeface="Georgia"/>
              </a:rPr>
              <a:t>integrationist</a:t>
            </a:r>
            <a:r>
              <a:rPr lang="fr-FR" sz="1650" b="1" i="1" strike="noStrike" spc="9" dirty="0">
                <a:solidFill>
                  <a:srgbClr val="000000"/>
                </a:solidFill>
                <a:latin typeface="Georgia"/>
              </a:rPr>
              <a:t>) aspirations </a:t>
            </a:r>
            <a:r>
              <a:rPr lang="fr-FR" sz="1650" b="1" i="1" strike="noStrike" spc="9" dirty="0" err="1">
                <a:solidFill>
                  <a:srgbClr val="000000"/>
                </a:solidFill>
                <a:latin typeface="Georgia"/>
              </a:rPr>
              <a:t>against</a:t>
            </a:r>
            <a:r>
              <a:rPr lang="fr-FR" sz="1650" b="1" i="1" strike="noStrike" spc="9" dirty="0">
                <a:solidFill>
                  <a:srgbClr val="000000"/>
                </a:solidFill>
                <a:latin typeface="Georgia"/>
              </a:rPr>
              <a:t> </a:t>
            </a:r>
            <a:r>
              <a:rPr lang="fr-FR" sz="1650" b="1" i="1" strike="noStrike" spc="18" dirty="0">
                <a:solidFill>
                  <a:srgbClr val="000000"/>
                </a:solidFill>
                <a:latin typeface="Georgia"/>
              </a:rPr>
              <a:t>a </a:t>
            </a:r>
            <a:r>
              <a:rPr lang="fr-FR" sz="1650" b="1" i="1" strike="noStrike" spc="-12" dirty="0" err="1">
                <a:solidFill>
                  <a:srgbClr val="000000"/>
                </a:solidFill>
                <a:latin typeface="Georgia"/>
              </a:rPr>
              <a:t>centralized</a:t>
            </a:r>
            <a:r>
              <a:rPr lang="fr-FR" sz="1650" b="1" i="1" strike="noStrike" spc="-12" dirty="0">
                <a:solidFill>
                  <a:srgbClr val="000000"/>
                </a:solidFill>
                <a:latin typeface="Georgia"/>
              </a:rPr>
              <a:t>  </a:t>
            </a:r>
            <a:r>
              <a:rPr lang="fr-FR" sz="1650" b="1" i="1" strike="noStrike" spc="12" dirty="0">
                <a:solidFill>
                  <a:srgbClr val="000000"/>
                </a:solidFill>
                <a:latin typeface="Georgia"/>
              </a:rPr>
              <a:t>EU/</a:t>
            </a:r>
            <a:r>
              <a:rPr lang="fr-FR" sz="1650" b="1" i="1" strike="noStrike" spc="12" dirty="0" err="1">
                <a:solidFill>
                  <a:srgbClr val="000000"/>
                </a:solidFill>
                <a:latin typeface="Georgia"/>
              </a:rPr>
              <a:t>further</a:t>
            </a:r>
            <a:r>
              <a:rPr lang="fr-FR" sz="1650" b="1" i="1" strike="noStrike" spc="12" dirty="0">
                <a:solidFill>
                  <a:srgbClr val="000000"/>
                </a:solidFill>
                <a:latin typeface="Georgia"/>
              </a:rPr>
              <a:t> </a:t>
            </a:r>
            <a:r>
              <a:rPr lang="fr-FR" sz="1650" b="1" i="1" strike="noStrike" spc="9" dirty="0" err="1">
                <a:solidFill>
                  <a:srgbClr val="000000"/>
                </a:solidFill>
                <a:latin typeface="Georgia"/>
              </a:rPr>
              <a:t>political</a:t>
            </a:r>
            <a:r>
              <a:rPr lang="fr-FR" sz="1650" b="1" i="1" strike="noStrike" spc="-1" dirty="0">
                <a:solidFill>
                  <a:srgbClr val="000000"/>
                </a:solidFill>
                <a:latin typeface="Georgia"/>
              </a:rPr>
              <a:t> </a:t>
            </a:r>
            <a:r>
              <a:rPr lang="fr-FR" sz="1650" b="1" i="1" strike="noStrike" spc="12" dirty="0">
                <a:solidFill>
                  <a:srgbClr val="000000"/>
                </a:solidFill>
                <a:latin typeface="Georgia"/>
              </a:rPr>
              <a:t>Union:</a:t>
            </a:r>
            <a:endParaRPr lang="fr-FR" sz="1650" b="0" strike="noStrike" spc="-1" dirty="0">
              <a:latin typeface="Arial"/>
            </a:endParaRPr>
          </a:p>
          <a:p>
            <a:pPr marL="142200" indent="-152640">
              <a:lnSpc>
                <a:spcPct val="100000"/>
              </a:lnSpc>
              <a:spcBef>
                <a:spcPts val="210"/>
              </a:spcBef>
            </a:pPr>
            <a:r>
              <a:rPr lang="fr-FR" sz="1650" b="0" i="1" strike="noStrike" spc="12" dirty="0">
                <a:solidFill>
                  <a:srgbClr val="000000"/>
                </a:solidFill>
                <a:latin typeface="Georgia"/>
              </a:rPr>
              <a:t>Germany, </a:t>
            </a:r>
            <a:r>
              <a:rPr lang="fr-FR" sz="1650" b="0" i="1" strike="noStrike" spc="9" dirty="0" err="1">
                <a:solidFill>
                  <a:srgbClr val="000000"/>
                </a:solidFill>
                <a:latin typeface="Georgia"/>
              </a:rPr>
              <a:t>Scandinavian</a:t>
            </a:r>
            <a:r>
              <a:rPr lang="fr-FR" sz="1650" b="0" i="1" strike="noStrike" spc="9" dirty="0">
                <a:solidFill>
                  <a:srgbClr val="000000"/>
                </a:solidFill>
                <a:latin typeface="Georgia"/>
              </a:rPr>
              <a:t> countries, </a:t>
            </a:r>
            <a:r>
              <a:rPr lang="fr-FR" sz="1650" b="0" i="1" strike="noStrike" spc="9" dirty="0" err="1">
                <a:solidFill>
                  <a:srgbClr val="000000"/>
                </a:solidFill>
                <a:latin typeface="Georgia"/>
              </a:rPr>
              <a:t>Finland</a:t>
            </a:r>
            <a:r>
              <a:rPr lang="fr-FR" sz="1650" b="0" i="1" strike="noStrike" spc="9" dirty="0">
                <a:solidFill>
                  <a:srgbClr val="000000"/>
                </a:solidFill>
                <a:latin typeface="Georgia"/>
              </a:rPr>
              <a:t>, </a:t>
            </a:r>
            <a:r>
              <a:rPr lang="fr-FR" sz="1650" b="0" i="1" strike="noStrike" spc="9" dirty="0" err="1">
                <a:solidFill>
                  <a:srgbClr val="000000"/>
                </a:solidFill>
                <a:latin typeface="Georgia"/>
              </a:rPr>
              <a:t>Netherlands</a:t>
            </a:r>
            <a:r>
              <a:rPr lang="fr-FR" sz="1650" b="0" i="1" strike="noStrike" spc="9" dirty="0">
                <a:solidFill>
                  <a:srgbClr val="000000"/>
                </a:solidFill>
                <a:latin typeface="Georgia"/>
              </a:rPr>
              <a:t>, </a:t>
            </a:r>
            <a:r>
              <a:rPr lang="fr-FR" sz="1650" b="0" i="1" strike="noStrike" spc="9" dirty="0" err="1">
                <a:solidFill>
                  <a:srgbClr val="000000"/>
                </a:solidFill>
                <a:latin typeface="Georgia"/>
              </a:rPr>
              <a:t>Baltic</a:t>
            </a:r>
            <a:r>
              <a:rPr lang="fr-FR" sz="1650" b="0" i="1" strike="noStrike" spc="9" dirty="0">
                <a:solidFill>
                  <a:srgbClr val="000000"/>
                </a:solidFill>
                <a:latin typeface="Georgia"/>
              </a:rPr>
              <a:t> countries, </a:t>
            </a:r>
            <a:r>
              <a:rPr lang="fr-FR" sz="1650" b="0" i="1" strike="noStrike" spc="9" dirty="0" err="1">
                <a:solidFill>
                  <a:srgbClr val="000000"/>
                </a:solidFill>
                <a:latin typeface="Georgia"/>
              </a:rPr>
              <a:t>Austria</a:t>
            </a:r>
            <a:r>
              <a:rPr lang="fr-FR" sz="1650" b="0" i="1" strike="noStrike" spc="9" dirty="0">
                <a:solidFill>
                  <a:srgbClr val="000000"/>
                </a:solidFill>
                <a:latin typeface="Georgia"/>
              </a:rPr>
              <a:t>, </a:t>
            </a:r>
            <a:r>
              <a:rPr lang="fr-FR" sz="1650" b="0" i="1" strike="noStrike" spc="9" dirty="0" err="1">
                <a:solidFill>
                  <a:srgbClr val="000000"/>
                </a:solidFill>
                <a:latin typeface="Georgia"/>
              </a:rPr>
              <a:t>Visegrad</a:t>
            </a:r>
            <a:r>
              <a:rPr lang="fr-FR" sz="1650" b="0" i="1" strike="noStrike" spc="9" dirty="0">
                <a:solidFill>
                  <a:srgbClr val="000000"/>
                </a:solidFill>
                <a:latin typeface="Georgia"/>
              </a:rPr>
              <a:t> countries</a:t>
            </a:r>
            <a:r>
              <a:rPr lang="fr-FR" sz="1650" b="0" i="1" strike="noStrike" spc="111" dirty="0">
                <a:solidFill>
                  <a:srgbClr val="000000"/>
                </a:solidFill>
                <a:latin typeface="Georgia"/>
              </a:rPr>
              <a:t> </a:t>
            </a:r>
            <a:r>
              <a:rPr lang="fr-FR" sz="1650" b="0" i="1" strike="noStrike" spc="12" dirty="0">
                <a:solidFill>
                  <a:srgbClr val="000000"/>
                </a:solidFill>
                <a:latin typeface="Georgia"/>
              </a:rPr>
              <a:t>(</a:t>
            </a:r>
            <a:r>
              <a:rPr lang="fr-FR" sz="1650" b="0" i="1" strike="noStrike" spc="12" dirty="0" err="1">
                <a:solidFill>
                  <a:srgbClr val="000000"/>
                </a:solidFill>
                <a:latin typeface="Georgia"/>
              </a:rPr>
              <a:t>named</a:t>
            </a:r>
            <a:endParaRPr lang="fr-FR" sz="1650" b="0" strike="noStrike" spc="-1" dirty="0">
              <a:latin typeface="Arial"/>
            </a:endParaRPr>
          </a:p>
          <a:p>
            <a:pPr marL="142200" indent="-152640">
              <a:lnSpc>
                <a:spcPct val="100000"/>
              </a:lnSpc>
              <a:spcBef>
                <a:spcPts val="31"/>
              </a:spcBef>
            </a:pPr>
            <a:r>
              <a:rPr lang="fr-FR" sz="1650" b="1" i="1" strike="noStrike" spc="12" dirty="0">
                <a:solidFill>
                  <a:srgbClr val="000000"/>
                </a:solidFill>
                <a:latin typeface="Georgia"/>
              </a:rPr>
              <a:t>polypore </a:t>
            </a:r>
            <a:r>
              <a:rPr lang="fr-FR" sz="1650" b="1" i="1" strike="noStrike" spc="4" dirty="0">
                <a:solidFill>
                  <a:srgbClr val="000000"/>
                </a:solidFill>
                <a:latin typeface="Georgia"/>
              </a:rPr>
              <a:t>states</a:t>
            </a:r>
            <a:r>
              <a:rPr lang="fr-FR" sz="1650" b="0" strike="noStrike" spc="4" dirty="0">
                <a:solidFill>
                  <a:srgbClr val="000000"/>
                </a:solidFill>
                <a:latin typeface="Georgia"/>
              </a:rPr>
              <a:t>)</a:t>
            </a:r>
            <a:r>
              <a:rPr lang="fr-FR" sz="1650" b="0" i="1" strike="noStrike" spc="4" dirty="0">
                <a:solidFill>
                  <a:srgbClr val="000000"/>
                </a:solidFill>
                <a:latin typeface="Georgia"/>
              </a:rPr>
              <a:t>, </a:t>
            </a:r>
            <a:r>
              <a:rPr lang="fr-FR" sz="1650" b="0" i="1" strike="noStrike" spc="9" dirty="0">
                <a:solidFill>
                  <a:srgbClr val="000000"/>
                </a:solidFill>
                <a:latin typeface="Georgia"/>
              </a:rPr>
              <a:t>Ireland, </a:t>
            </a:r>
            <a:r>
              <a:rPr lang="en-US" sz="1800" b="0" strike="noStrike" spc="9" dirty="0">
                <a:solidFill>
                  <a:srgbClr val="7F7F7F"/>
                </a:solidFill>
                <a:latin typeface="Georgia"/>
              </a:rPr>
              <a:t>Weimar Triangle (France, Germany, Poland)</a:t>
            </a:r>
            <a:endParaRPr lang="fr-FR" sz="1650" b="0" strike="noStrike" spc="-1" dirty="0">
              <a:latin typeface="Arial"/>
            </a:endParaRPr>
          </a:p>
          <a:p>
            <a:pPr>
              <a:lnSpc>
                <a:spcPct val="100000"/>
              </a:lnSpc>
              <a:spcBef>
                <a:spcPts val="31"/>
              </a:spcBef>
            </a:pPr>
            <a:endParaRPr lang="fr-FR" sz="1650" b="0" strike="noStrike" spc="-1" dirty="0">
              <a:latin typeface="Arial"/>
            </a:endParaRPr>
          </a:p>
          <a:p>
            <a:pPr marL="142200" indent="-152640">
              <a:lnSpc>
                <a:spcPct val="100000"/>
              </a:lnSpc>
            </a:pPr>
            <a:r>
              <a:rPr lang="fr-FR" sz="1650" b="0" i="1" strike="noStrike" spc="12" dirty="0" err="1">
                <a:solidFill>
                  <a:srgbClr val="000000"/>
                </a:solidFill>
                <a:latin typeface="Georgia"/>
              </a:rPr>
              <a:t>Ομάδ</a:t>
            </a:r>
            <a:r>
              <a:rPr lang="fr-FR" sz="1650" b="0" i="1" strike="noStrike" spc="12" dirty="0">
                <a:solidFill>
                  <a:srgbClr val="000000"/>
                </a:solidFill>
                <a:latin typeface="Georgia"/>
              </a:rPr>
              <a:t>α</a:t>
            </a:r>
            <a:r>
              <a:rPr lang="fr-FR" sz="1650" b="0" i="1" strike="noStrike" spc="12" dirty="0" err="1">
                <a:solidFill>
                  <a:srgbClr val="000000"/>
                </a:solidFill>
                <a:latin typeface="Georgia"/>
              </a:rPr>
              <a:t>ς</a:t>
            </a:r>
            <a:r>
              <a:rPr lang="fr-FR" sz="1650" b="0" i="1" strike="noStrike" spc="12" dirty="0">
                <a:solidFill>
                  <a:srgbClr val="000000"/>
                </a:solidFill>
                <a:latin typeface="Georgia"/>
              </a:rPr>
              <a:t> </a:t>
            </a:r>
            <a:r>
              <a:rPr lang="fr-FR" sz="1650" b="0" i="1" strike="noStrike" spc="9" dirty="0" err="1">
                <a:solidFill>
                  <a:srgbClr val="000000"/>
                </a:solidFill>
                <a:latin typeface="Georgia"/>
              </a:rPr>
              <a:t>της</a:t>
            </a:r>
            <a:r>
              <a:rPr lang="fr-FR" sz="1650" b="0" i="1" strike="noStrike" spc="9" dirty="0">
                <a:solidFill>
                  <a:srgbClr val="000000"/>
                </a:solidFill>
                <a:latin typeface="Georgia"/>
              </a:rPr>
              <a:t> </a:t>
            </a:r>
            <a:r>
              <a:rPr lang="fr-FR" sz="1650" b="0" i="1" strike="noStrike" spc="9" dirty="0" err="1">
                <a:solidFill>
                  <a:srgbClr val="000000"/>
                </a:solidFill>
                <a:latin typeface="Georgia"/>
              </a:rPr>
              <a:t>Νορμ</a:t>
            </a:r>
            <a:r>
              <a:rPr lang="fr-FR" sz="1650" b="0" i="1" strike="noStrike" spc="9" dirty="0">
                <a:solidFill>
                  <a:srgbClr val="000000"/>
                </a:solidFill>
                <a:latin typeface="Georgia"/>
              </a:rPr>
              <a:t>α</a:t>
            </a:r>
            <a:r>
              <a:rPr lang="fr-FR" sz="1650" b="0" i="1" strike="noStrike" spc="9" dirty="0" err="1">
                <a:solidFill>
                  <a:srgbClr val="000000"/>
                </a:solidFill>
                <a:latin typeface="Georgia"/>
              </a:rPr>
              <a:t>νδί</a:t>
            </a:r>
            <a:r>
              <a:rPr lang="fr-FR" sz="1650" b="0" i="1" strike="noStrike" spc="9" dirty="0">
                <a:solidFill>
                  <a:srgbClr val="000000"/>
                </a:solidFill>
                <a:latin typeface="Georgia"/>
              </a:rPr>
              <a:t>α</a:t>
            </a:r>
            <a:r>
              <a:rPr lang="fr-FR" sz="1650" b="0" i="1" strike="noStrike" spc="9" dirty="0" err="1">
                <a:solidFill>
                  <a:srgbClr val="000000"/>
                </a:solidFill>
                <a:latin typeface="Georgia"/>
              </a:rPr>
              <a:t>ς</a:t>
            </a:r>
            <a:r>
              <a:rPr lang="fr-FR" sz="1650" b="0" i="1" strike="noStrike" spc="9" dirty="0">
                <a:solidFill>
                  <a:srgbClr val="000000"/>
                </a:solidFill>
                <a:latin typeface="Georgia"/>
              </a:rPr>
              <a:t> (</a:t>
            </a:r>
            <a:r>
              <a:rPr lang="fr-FR" sz="1650" b="0" i="1" strike="noStrike" spc="9" dirty="0" err="1">
                <a:solidFill>
                  <a:srgbClr val="000000"/>
                </a:solidFill>
                <a:latin typeface="Georgia"/>
              </a:rPr>
              <a:t>Ρωσί</a:t>
            </a:r>
            <a:r>
              <a:rPr lang="fr-FR" sz="1650" b="0" i="1" strike="noStrike" spc="9" dirty="0">
                <a:solidFill>
                  <a:srgbClr val="000000"/>
                </a:solidFill>
                <a:latin typeface="Georgia"/>
              </a:rPr>
              <a:t>α </a:t>
            </a:r>
            <a:r>
              <a:rPr lang="fr-FR" sz="1650" b="0" i="1" strike="noStrike" spc="9" dirty="0" err="1">
                <a:solidFill>
                  <a:srgbClr val="000000"/>
                </a:solidFill>
                <a:latin typeface="Georgia"/>
              </a:rPr>
              <a:t>Ουκρ</a:t>
            </a:r>
            <a:r>
              <a:rPr lang="fr-FR" sz="1650" b="0" i="1" strike="noStrike" spc="9" dirty="0">
                <a:solidFill>
                  <a:srgbClr val="000000"/>
                </a:solidFill>
                <a:latin typeface="Georgia"/>
              </a:rPr>
              <a:t>α</a:t>
            </a:r>
            <a:r>
              <a:rPr lang="fr-FR" sz="1650" b="0" i="1" strike="noStrike" spc="9" dirty="0" err="1">
                <a:solidFill>
                  <a:srgbClr val="000000"/>
                </a:solidFill>
                <a:latin typeface="Georgia"/>
              </a:rPr>
              <a:t>νί</a:t>
            </a:r>
            <a:r>
              <a:rPr lang="fr-FR" sz="1650" b="0" i="1" strike="noStrike" spc="9" dirty="0">
                <a:solidFill>
                  <a:srgbClr val="000000"/>
                </a:solidFill>
                <a:latin typeface="Georgia"/>
              </a:rPr>
              <a:t>α, </a:t>
            </a:r>
            <a:r>
              <a:rPr lang="fr-FR" sz="1650" b="0" i="1" strike="noStrike" spc="9" dirty="0" err="1">
                <a:solidFill>
                  <a:srgbClr val="000000"/>
                </a:solidFill>
                <a:latin typeface="Georgia"/>
              </a:rPr>
              <a:t>Γερμ</a:t>
            </a:r>
            <a:r>
              <a:rPr lang="fr-FR" sz="1650" b="0" i="1" strike="noStrike" spc="9" dirty="0">
                <a:solidFill>
                  <a:srgbClr val="000000"/>
                </a:solidFill>
                <a:latin typeface="Georgia"/>
              </a:rPr>
              <a:t>α</a:t>
            </a:r>
            <a:r>
              <a:rPr lang="fr-FR" sz="1650" b="0" i="1" strike="noStrike" spc="9" dirty="0" err="1">
                <a:solidFill>
                  <a:srgbClr val="000000"/>
                </a:solidFill>
                <a:latin typeface="Georgia"/>
              </a:rPr>
              <a:t>νί</a:t>
            </a:r>
            <a:r>
              <a:rPr lang="fr-FR" sz="1650" b="0" i="1" strike="noStrike" spc="9" dirty="0">
                <a:solidFill>
                  <a:srgbClr val="000000"/>
                </a:solidFill>
                <a:latin typeface="Georgia"/>
              </a:rPr>
              <a:t>α,</a:t>
            </a:r>
            <a:r>
              <a:rPr lang="fr-FR" sz="1650" b="0" i="1" strike="noStrike" spc="-1" dirty="0">
                <a:solidFill>
                  <a:srgbClr val="000000"/>
                </a:solidFill>
                <a:latin typeface="Georgia"/>
              </a:rPr>
              <a:t> </a:t>
            </a:r>
            <a:r>
              <a:rPr lang="fr-FR" sz="1650" b="0" i="1" strike="noStrike" spc="9" dirty="0" err="1">
                <a:solidFill>
                  <a:srgbClr val="000000"/>
                </a:solidFill>
                <a:latin typeface="Georgia"/>
              </a:rPr>
              <a:t>Γ</a:t>
            </a:r>
            <a:r>
              <a:rPr lang="fr-FR" sz="1650" b="0" i="1" strike="noStrike" spc="9" dirty="0">
                <a:solidFill>
                  <a:srgbClr val="000000"/>
                </a:solidFill>
                <a:latin typeface="Georgia"/>
              </a:rPr>
              <a:t>α</a:t>
            </a:r>
            <a:r>
              <a:rPr lang="fr-FR" sz="1650" b="0" i="1" strike="noStrike" spc="9" dirty="0" err="1">
                <a:solidFill>
                  <a:srgbClr val="000000"/>
                </a:solidFill>
                <a:latin typeface="Georgia"/>
              </a:rPr>
              <a:t>λλί</a:t>
            </a:r>
            <a:r>
              <a:rPr lang="fr-FR" sz="1650" b="0" i="1" strike="noStrike" spc="9" dirty="0">
                <a:solidFill>
                  <a:srgbClr val="000000"/>
                </a:solidFill>
                <a:latin typeface="Georgia"/>
              </a:rPr>
              <a:t>α).</a:t>
            </a:r>
            <a:endParaRPr lang="el-GR" sz="1650" b="0" i="1" strike="noStrike" spc="9" dirty="0">
              <a:solidFill>
                <a:srgbClr val="000000"/>
              </a:solidFill>
              <a:latin typeface="Georgia"/>
            </a:endParaRPr>
          </a:p>
          <a:p>
            <a:pPr marL="142200" indent="-152640">
              <a:lnSpc>
                <a:spcPct val="100000"/>
              </a:lnSpc>
            </a:pPr>
            <a:r>
              <a:rPr lang="en-US" sz="1650" b="0" i="1" strike="noStrike" spc="9" dirty="0">
                <a:solidFill>
                  <a:srgbClr val="000000"/>
                </a:solidFill>
                <a:latin typeface="Georgia"/>
              </a:rPr>
              <a:t>Frugal Four (</a:t>
            </a:r>
            <a:r>
              <a:rPr lang="el-GR" sz="1650" b="0" i="1" strike="noStrike" spc="9" dirty="0">
                <a:solidFill>
                  <a:srgbClr val="000000"/>
                </a:solidFill>
                <a:latin typeface="Georgia"/>
              </a:rPr>
              <a:t>Αυστρία, Ολλανδία, Δανία, Σουηδία).</a:t>
            </a:r>
            <a:endParaRPr lang="fr-FR" sz="1650" b="0" strike="noStrike" spc="-1" dirty="0">
              <a:latin typeface="Arial"/>
            </a:endParaRPr>
          </a:p>
        </p:txBody>
      </p:sp>
      <p:sp>
        <p:nvSpPr>
          <p:cNvPr id="248" name="CustomShape 2"/>
          <p:cNvSpPr/>
          <p:nvPr/>
        </p:nvSpPr>
        <p:spPr>
          <a:xfrm>
            <a:off x="11473200" y="0"/>
            <a:ext cx="363960" cy="3787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2400" b="1" strike="noStrike" spc="-9">
                <a:solidFill>
                  <a:srgbClr val="885C1C"/>
                </a:solidFill>
                <a:latin typeface="Arial"/>
              </a:rPr>
              <a:t>2</a:t>
            </a:r>
            <a:r>
              <a:rPr lang="fr-FR" sz="2400" b="1" strike="noStrike" spc="-1">
                <a:solidFill>
                  <a:srgbClr val="885C1C"/>
                </a:solidFill>
                <a:latin typeface="Arial"/>
              </a:rPr>
              <a:t>1</a:t>
            </a:r>
            <a:endParaRPr lang="fr-FR" sz="2400" b="0" strike="noStrike" spc="-1">
              <a:latin typeface="Arial"/>
            </a:endParaRPr>
          </a:p>
        </p:txBody>
      </p:sp>
      <p:sp>
        <p:nvSpPr>
          <p:cNvPr id="2" name="Slide Number Placeholder 1">
            <a:extLst>
              <a:ext uri="{FF2B5EF4-FFF2-40B4-BE49-F238E27FC236}">
                <a16:creationId xmlns:a16="http://schemas.microsoft.com/office/drawing/2014/main" id="{FF37232C-86AF-9E47-8B57-50C114929F93}"/>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26</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TextShape 1"/>
          <p:cNvSpPr txBox="1"/>
          <p:nvPr/>
        </p:nvSpPr>
        <p:spPr>
          <a:xfrm>
            <a:off x="796320" y="792000"/>
            <a:ext cx="10202760" cy="1008000"/>
          </a:xfrm>
          <a:prstGeom prst="rect">
            <a:avLst/>
          </a:prstGeom>
          <a:noFill/>
          <a:ln>
            <a:noFill/>
          </a:ln>
        </p:spPr>
        <p:txBody>
          <a:bodyPr lIns="0" tIns="12600" rIns="0" bIns="0"/>
          <a:lstStyle/>
          <a:p>
            <a:pPr marL="12600">
              <a:lnSpc>
                <a:spcPct val="100000"/>
              </a:lnSpc>
              <a:spcBef>
                <a:spcPts val="99"/>
              </a:spcBef>
            </a:pPr>
            <a:r>
              <a:rPr lang="en-US" sz="2800" b="0" i="1" strike="noStrike" spc="-4" dirty="0">
                <a:solidFill>
                  <a:srgbClr val="424241"/>
                </a:solidFill>
                <a:latin typeface="Trebuchet MS"/>
              </a:rPr>
              <a:t>Differentiated </a:t>
            </a:r>
            <a:r>
              <a:rPr lang="en-US" sz="2800" b="0" i="1" strike="noStrike" spc="-9" dirty="0">
                <a:solidFill>
                  <a:srgbClr val="424241"/>
                </a:solidFill>
                <a:latin typeface="Trebuchet MS"/>
              </a:rPr>
              <a:t>cooperation </a:t>
            </a:r>
            <a:r>
              <a:rPr lang="en-US" sz="2800" b="0" i="1" strike="noStrike" spc="-4" dirty="0">
                <a:solidFill>
                  <a:srgbClr val="424241"/>
                </a:solidFill>
                <a:latin typeface="Trebuchet MS"/>
              </a:rPr>
              <a:t>schemes</a:t>
            </a:r>
            <a:r>
              <a:rPr lang="en-US" sz="2800" b="0" i="1" strike="noStrike" spc="-9" dirty="0">
                <a:solidFill>
                  <a:srgbClr val="424241"/>
                </a:solidFill>
                <a:latin typeface="Trebuchet MS"/>
              </a:rPr>
              <a:t> </a:t>
            </a:r>
            <a:r>
              <a:rPr lang="en-US" sz="2800" b="0" i="1" strike="noStrike" spc="-4" dirty="0">
                <a:solidFill>
                  <a:srgbClr val="424241"/>
                </a:solidFill>
                <a:latin typeface="Trebuchet MS"/>
              </a:rPr>
              <a:t>could be  developed in policy </a:t>
            </a:r>
            <a:r>
              <a:rPr lang="en-US" sz="2800" b="0" i="1" strike="noStrike" spc="-9" dirty="0">
                <a:solidFill>
                  <a:srgbClr val="424241"/>
                </a:solidFill>
                <a:latin typeface="Trebuchet MS"/>
              </a:rPr>
              <a:t>areas </a:t>
            </a:r>
            <a:r>
              <a:rPr lang="en-US" sz="2800" b="0" i="1" strike="noStrike" spc="-4" dirty="0">
                <a:solidFill>
                  <a:srgbClr val="424241"/>
                </a:solidFill>
                <a:latin typeface="Trebuchet MS"/>
              </a:rPr>
              <a:t>such</a:t>
            </a:r>
            <a:r>
              <a:rPr lang="en-US" sz="2800" b="0" i="1" strike="noStrike" spc="-24" dirty="0">
                <a:solidFill>
                  <a:srgbClr val="424241"/>
                </a:solidFill>
                <a:latin typeface="Trebuchet MS"/>
              </a:rPr>
              <a:t> </a:t>
            </a:r>
            <a:r>
              <a:rPr lang="en-US" sz="2800" b="0" i="1" strike="noStrike" spc="-9" dirty="0">
                <a:solidFill>
                  <a:srgbClr val="424241"/>
                </a:solidFill>
                <a:latin typeface="Trebuchet MS"/>
              </a:rPr>
              <a:t>as:</a:t>
            </a:r>
            <a:endParaRPr lang="en-US" sz="2800" b="0" strike="noStrike" spc="-1" dirty="0">
              <a:solidFill>
                <a:srgbClr val="000000"/>
              </a:solidFill>
              <a:latin typeface="Calibri"/>
            </a:endParaRPr>
          </a:p>
        </p:txBody>
      </p:sp>
      <p:sp>
        <p:nvSpPr>
          <p:cNvPr id="250" name="CustomShape 2"/>
          <p:cNvSpPr/>
          <p:nvPr/>
        </p:nvSpPr>
        <p:spPr>
          <a:xfrm>
            <a:off x="777240" y="1944000"/>
            <a:ext cx="10653840" cy="4434480"/>
          </a:xfrm>
          <a:prstGeom prst="rect">
            <a:avLst/>
          </a:prstGeom>
          <a:noFill/>
          <a:ln>
            <a:noFill/>
          </a:ln>
        </p:spPr>
        <p:style>
          <a:lnRef idx="0">
            <a:scrgbClr r="0" g="0" b="0"/>
          </a:lnRef>
          <a:fillRef idx="0">
            <a:scrgbClr r="0" g="0" b="0"/>
          </a:fillRef>
          <a:effectRef idx="0">
            <a:scrgbClr r="0" g="0" b="0"/>
          </a:effectRef>
          <a:fontRef idx="minor"/>
        </p:style>
        <p:txBody>
          <a:bodyPr lIns="0" tIns="48240" rIns="0" bIns="0"/>
          <a:lstStyle/>
          <a:p>
            <a:pPr marL="370080" indent="-357840">
              <a:lnSpc>
                <a:spcPct val="100000"/>
              </a:lnSpc>
              <a:spcBef>
                <a:spcPts val="380"/>
              </a:spcBef>
              <a:buClr>
                <a:srgbClr val="000000"/>
              </a:buClr>
              <a:buFont typeface="StarSymbol"/>
              <a:buAutoNum type="arabicParenR"/>
            </a:pPr>
            <a:r>
              <a:rPr lang="fr-FR" sz="1950" b="0" strike="noStrike" spc="12">
                <a:solidFill>
                  <a:srgbClr val="000000"/>
                </a:solidFill>
                <a:latin typeface="Georgia"/>
              </a:rPr>
              <a:t>migration</a:t>
            </a:r>
            <a:endParaRPr lang="fr-FR" sz="1950" b="0" strike="noStrike" spc="-1">
              <a:latin typeface="Arial"/>
            </a:endParaRPr>
          </a:p>
          <a:p>
            <a:pPr marL="404640" indent="-392040">
              <a:lnSpc>
                <a:spcPct val="100000"/>
              </a:lnSpc>
              <a:spcBef>
                <a:spcPts val="289"/>
              </a:spcBef>
              <a:buClr>
                <a:srgbClr val="000000"/>
              </a:buClr>
              <a:buFont typeface="StarSymbol"/>
              <a:buAutoNum type="arabicParenR"/>
            </a:pPr>
            <a:r>
              <a:rPr lang="fr-FR" sz="1950" b="0" strike="noStrike" spc="12">
                <a:solidFill>
                  <a:srgbClr val="000000"/>
                </a:solidFill>
                <a:latin typeface="Georgia"/>
              </a:rPr>
              <a:t>border/internal</a:t>
            </a:r>
            <a:r>
              <a:rPr lang="fr-FR" sz="1950" b="0" strike="noStrike" spc="-9">
                <a:solidFill>
                  <a:srgbClr val="000000"/>
                </a:solidFill>
                <a:latin typeface="Georgia"/>
              </a:rPr>
              <a:t> </a:t>
            </a:r>
            <a:r>
              <a:rPr lang="fr-FR" sz="1950" b="0" strike="noStrike" spc="9">
                <a:solidFill>
                  <a:srgbClr val="000000"/>
                </a:solidFill>
                <a:latin typeface="Georgia"/>
              </a:rPr>
              <a:t>security</a:t>
            </a:r>
            <a:endParaRPr lang="fr-FR" sz="1950" b="0" strike="noStrike" spc="-1">
              <a:latin typeface="Arial"/>
            </a:endParaRPr>
          </a:p>
          <a:p>
            <a:pPr marL="402120" indent="-389520">
              <a:lnSpc>
                <a:spcPct val="100000"/>
              </a:lnSpc>
              <a:spcBef>
                <a:spcPts val="300"/>
              </a:spcBef>
              <a:buClr>
                <a:srgbClr val="000000"/>
              </a:buClr>
              <a:buFont typeface="StarSymbol"/>
              <a:buAutoNum type="arabicParenR"/>
            </a:pPr>
            <a:r>
              <a:rPr lang="fr-FR" sz="1950" b="0" strike="noStrike" spc="12">
                <a:solidFill>
                  <a:srgbClr val="000000"/>
                </a:solidFill>
                <a:latin typeface="Georgia"/>
              </a:rPr>
              <a:t>fight against terrorism (Germany, France, Finland, Netherlands, </a:t>
            </a:r>
            <a:r>
              <a:rPr lang="fr-FR" sz="1950" b="0" strike="noStrike" spc="18">
                <a:solidFill>
                  <a:srgbClr val="000000"/>
                </a:solidFill>
                <a:latin typeface="Georgia"/>
              </a:rPr>
              <a:t>Denmark, </a:t>
            </a:r>
            <a:r>
              <a:rPr lang="fr-FR" sz="1950" b="0" strike="noStrike" spc="12">
                <a:solidFill>
                  <a:srgbClr val="000000"/>
                </a:solidFill>
                <a:latin typeface="Georgia"/>
              </a:rPr>
              <a:t>Eastern</a:t>
            </a:r>
            <a:r>
              <a:rPr lang="fr-FR" sz="1950" b="0" strike="noStrike" spc="-58">
                <a:solidFill>
                  <a:srgbClr val="000000"/>
                </a:solidFill>
                <a:latin typeface="Georgia"/>
              </a:rPr>
              <a:t> </a:t>
            </a:r>
            <a:r>
              <a:rPr lang="fr-FR" sz="1950" b="0" strike="noStrike" spc="12">
                <a:solidFill>
                  <a:srgbClr val="000000"/>
                </a:solidFill>
                <a:latin typeface="Georgia"/>
              </a:rPr>
              <a:t>Europe)</a:t>
            </a:r>
            <a:endParaRPr lang="fr-FR" sz="1950" b="0" strike="noStrike" spc="-1">
              <a:latin typeface="Arial"/>
            </a:endParaRPr>
          </a:p>
          <a:p>
            <a:pPr marL="12600" indent="-389520">
              <a:lnSpc>
                <a:spcPct val="102000"/>
              </a:lnSpc>
              <a:spcBef>
                <a:spcPts val="241"/>
              </a:spcBef>
              <a:buClr>
                <a:srgbClr val="000000"/>
              </a:buClr>
              <a:buFont typeface="StarSymbol"/>
              <a:buAutoNum type="arabicParenR"/>
            </a:pPr>
            <a:r>
              <a:rPr lang="fr-FR" sz="1950" b="0" strike="noStrike" spc="9">
                <a:solidFill>
                  <a:srgbClr val="000000"/>
                </a:solidFill>
                <a:latin typeface="Georgia"/>
              </a:rPr>
              <a:t>(Civil) </a:t>
            </a:r>
            <a:r>
              <a:rPr lang="fr-FR" sz="1950" b="0" strike="noStrike" spc="12">
                <a:solidFill>
                  <a:srgbClr val="000000"/>
                </a:solidFill>
                <a:latin typeface="Georgia"/>
              </a:rPr>
              <a:t>defence cooperation/external </a:t>
            </a:r>
            <a:r>
              <a:rPr lang="fr-FR" sz="1950" b="0" strike="noStrike" spc="9">
                <a:solidFill>
                  <a:srgbClr val="000000"/>
                </a:solidFill>
                <a:latin typeface="Georgia"/>
              </a:rPr>
              <a:t>security, </a:t>
            </a:r>
            <a:r>
              <a:rPr lang="fr-FR" sz="1950" b="0" strike="noStrike" spc="12">
                <a:solidFill>
                  <a:srgbClr val="000000"/>
                </a:solidFill>
                <a:latin typeface="Georgia"/>
              </a:rPr>
              <a:t>mainly the operational branch </a:t>
            </a:r>
            <a:r>
              <a:rPr lang="fr-FR" sz="1950" b="0" strike="noStrike" spc="9">
                <a:solidFill>
                  <a:srgbClr val="000000"/>
                </a:solidFill>
                <a:latin typeface="Georgia"/>
              </a:rPr>
              <a:t>of </a:t>
            </a:r>
            <a:r>
              <a:rPr lang="fr-FR" sz="1950" b="0" strike="noStrike" spc="12">
                <a:solidFill>
                  <a:srgbClr val="000000"/>
                </a:solidFill>
                <a:latin typeface="Georgia"/>
              </a:rPr>
              <a:t>the CFSP  </a:t>
            </a:r>
            <a:r>
              <a:rPr lang="fr-FR" sz="1950" b="0" strike="noStrike" spc="18">
                <a:solidFill>
                  <a:srgbClr val="000000"/>
                </a:solidFill>
                <a:latin typeface="Georgia"/>
              </a:rPr>
              <a:t>(same </a:t>
            </a:r>
            <a:r>
              <a:rPr lang="fr-FR" sz="1950" b="0" strike="noStrike" spc="9">
                <a:solidFill>
                  <a:srgbClr val="000000"/>
                </a:solidFill>
                <a:latin typeface="Georgia"/>
              </a:rPr>
              <a:t>bloc of countries, plus </a:t>
            </a:r>
            <a:r>
              <a:rPr lang="fr-FR" sz="1950" b="0" strike="noStrike" spc="12">
                <a:solidFill>
                  <a:srgbClr val="000000"/>
                </a:solidFill>
                <a:latin typeface="Georgia"/>
              </a:rPr>
              <a:t>United Kingdom) in order </a:t>
            </a:r>
            <a:r>
              <a:rPr lang="fr-FR" sz="1950" b="0" strike="noStrike" spc="9">
                <a:solidFill>
                  <a:srgbClr val="000000"/>
                </a:solidFill>
                <a:latin typeface="Georgia"/>
              </a:rPr>
              <a:t>to facilitate </a:t>
            </a:r>
            <a:r>
              <a:rPr lang="fr-FR" sz="1950" b="0" strike="noStrike" spc="12">
                <a:solidFill>
                  <a:srgbClr val="000000"/>
                </a:solidFill>
                <a:latin typeface="Georgia"/>
              </a:rPr>
              <a:t>military </a:t>
            </a:r>
            <a:r>
              <a:rPr lang="fr-FR" sz="1950" b="0" strike="noStrike" spc="9">
                <a:solidFill>
                  <a:srgbClr val="000000"/>
                </a:solidFill>
                <a:latin typeface="Georgia"/>
              </a:rPr>
              <a:t>actions </a:t>
            </a:r>
            <a:r>
              <a:rPr lang="fr-FR" sz="1950" b="0" strike="noStrike" spc="12">
                <a:solidFill>
                  <a:srgbClr val="000000"/>
                </a:solidFill>
                <a:latin typeface="Georgia"/>
              </a:rPr>
              <a:t>in the case  </a:t>
            </a:r>
            <a:r>
              <a:rPr lang="fr-FR" sz="1950" b="0" strike="noStrike" spc="9">
                <a:solidFill>
                  <a:srgbClr val="000000"/>
                </a:solidFill>
                <a:latin typeface="Georgia"/>
              </a:rPr>
              <a:t>of </a:t>
            </a:r>
            <a:r>
              <a:rPr lang="fr-FR" sz="1950" b="0" strike="noStrike" spc="12">
                <a:solidFill>
                  <a:srgbClr val="000000"/>
                </a:solidFill>
                <a:latin typeface="Georgia"/>
              </a:rPr>
              <a:t>regional</a:t>
            </a:r>
            <a:r>
              <a:rPr lang="fr-FR" sz="1950" b="0" strike="noStrike" spc="-1">
                <a:solidFill>
                  <a:srgbClr val="000000"/>
                </a:solidFill>
                <a:latin typeface="Georgia"/>
              </a:rPr>
              <a:t> </a:t>
            </a:r>
            <a:r>
              <a:rPr lang="fr-FR" sz="1950" b="0" strike="noStrike" spc="9">
                <a:solidFill>
                  <a:srgbClr val="000000"/>
                </a:solidFill>
                <a:latin typeface="Georgia"/>
              </a:rPr>
              <a:t>crisis</a:t>
            </a:r>
            <a:endParaRPr lang="fr-FR" sz="1950" b="0" strike="noStrike" spc="-1">
              <a:latin typeface="Arial"/>
            </a:endParaRPr>
          </a:p>
          <a:p>
            <a:pPr marL="396720" indent="-384480">
              <a:lnSpc>
                <a:spcPct val="100000"/>
              </a:lnSpc>
              <a:spcBef>
                <a:spcPts val="300"/>
              </a:spcBef>
              <a:buClr>
                <a:srgbClr val="000000"/>
              </a:buClr>
              <a:buFont typeface="StarSymbol"/>
              <a:buAutoNum type="arabicParenR"/>
            </a:pPr>
            <a:r>
              <a:rPr lang="fr-FR" sz="1950" b="0" strike="noStrike" spc="12">
                <a:solidFill>
                  <a:srgbClr val="000000"/>
                </a:solidFill>
                <a:latin typeface="Georgia"/>
              </a:rPr>
              <a:t>monetary </a:t>
            </a:r>
            <a:r>
              <a:rPr lang="fr-FR" sz="1950" b="0" strike="noStrike" spc="9">
                <a:solidFill>
                  <a:srgbClr val="000000"/>
                </a:solidFill>
                <a:latin typeface="Georgia"/>
              </a:rPr>
              <a:t>stability </a:t>
            </a:r>
            <a:r>
              <a:rPr lang="fr-FR" sz="1950" b="0" strike="noStrike" spc="18">
                <a:solidFill>
                  <a:srgbClr val="000000"/>
                </a:solidFill>
                <a:latin typeface="Georgia"/>
              </a:rPr>
              <a:t>and </a:t>
            </a:r>
            <a:r>
              <a:rPr lang="fr-FR" sz="1950" b="0" strike="noStrike" spc="12">
                <a:solidFill>
                  <a:srgbClr val="000000"/>
                </a:solidFill>
                <a:latin typeface="Georgia"/>
              </a:rPr>
              <a:t>fiscal </a:t>
            </a:r>
            <a:r>
              <a:rPr lang="fr-FR" sz="1950" b="0" strike="noStrike" spc="9">
                <a:solidFill>
                  <a:srgbClr val="000000"/>
                </a:solidFill>
                <a:latin typeface="Georgia"/>
              </a:rPr>
              <a:t>stabilization</a:t>
            </a:r>
            <a:r>
              <a:rPr lang="fr-FR" sz="1950" b="0" strike="noStrike" spc="-49">
                <a:solidFill>
                  <a:srgbClr val="000000"/>
                </a:solidFill>
                <a:latin typeface="Georgia"/>
              </a:rPr>
              <a:t> </a:t>
            </a:r>
            <a:r>
              <a:rPr lang="fr-FR" sz="1950" b="0" strike="noStrike" spc="9">
                <a:solidFill>
                  <a:srgbClr val="000000"/>
                </a:solidFill>
                <a:latin typeface="Georgia"/>
              </a:rPr>
              <a:t>policy</a:t>
            </a:r>
            <a:endParaRPr lang="fr-FR" sz="1950" b="0" strike="noStrike" spc="-1">
              <a:latin typeface="Arial"/>
            </a:endParaRPr>
          </a:p>
          <a:p>
            <a:pPr marL="12600" indent="-384480">
              <a:lnSpc>
                <a:spcPct val="102000"/>
              </a:lnSpc>
              <a:spcBef>
                <a:spcPts val="255"/>
              </a:spcBef>
              <a:buClr>
                <a:srgbClr val="000000"/>
              </a:buClr>
              <a:buFont typeface="StarSymbol"/>
              <a:buAutoNum type="arabicParenR"/>
            </a:pPr>
            <a:r>
              <a:rPr lang="fr-FR" sz="1950" b="0" strike="noStrike" spc="12">
                <a:solidFill>
                  <a:srgbClr val="000000"/>
                </a:solidFill>
                <a:latin typeface="Georgia"/>
              </a:rPr>
              <a:t>growth </a:t>
            </a:r>
            <a:r>
              <a:rPr lang="fr-FR" sz="1950" b="0" strike="noStrike" spc="9">
                <a:solidFill>
                  <a:srgbClr val="000000"/>
                </a:solidFill>
                <a:latin typeface="Georgia"/>
              </a:rPr>
              <a:t>policies </a:t>
            </a:r>
            <a:r>
              <a:rPr lang="fr-FR" sz="1950" b="0" strike="noStrike" spc="12">
                <a:solidFill>
                  <a:srgbClr val="000000"/>
                </a:solidFill>
                <a:latin typeface="Georgia"/>
              </a:rPr>
              <a:t>(through deregulation or </a:t>
            </a:r>
            <a:r>
              <a:rPr lang="fr-FR" sz="1950" b="0" strike="noStrike" spc="9">
                <a:solidFill>
                  <a:srgbClr val="000000"/>
                </a:solidFill>
                <a:latin typeface="Georgia"/>
              </a:rPr>
              <a:t>investment/redistribution?) </a:t>
            </a:r>
            <a:r>
              <a:rPr lang="fr-FR" sz="1950" b="0" strike="noStrike" spc="12">
                <a:solidFill>
                  <a:srgbClr val="000000"/>
                </a:solidFill>
                <a:latin typeface="Georgia"/>
              </a:rPr>
              <a:t>(Germany, </a:t>
            </a:r>
            <a:r>
              <a:rPr lang="fr-FR" sz="1950" b="0" strike="noStrike" spc="9">
                <a:solidFill>
                  <a:srgbClr val="000000"/>
                </a:solidFill>
                <a:latin typeface="Georgia"/>
              </a:rPr>
              <a:t>Austria,  </a:t>
            </a:r>
            <a:r>
              <a:rPr lang="fr-FR" sz="1950" b="0" strike="noStrike" spc="12">
                <a:solidFill>
                  <a:srgbClr val="000000"/>
                </a:solidFill>
                <a:latin typeface="Georgia"/>
              </a:rPr>
              <a:t>Ireland, </a:t>
            </a:r>
            <a:r>
              <a:rPr lang="fr-FR" sz="1950" b="0" strike="noStrike" spc="9">
                <a:solidFill>
                  <a:srgbClr val="000000"/>
                </a:solidFill>
                <a:latin typeface="Georgia"/>
              </a:rPr>
              <a:t>Baltic countries, </a:t>
            </a:r>
            <a:r>
              <a:rPr lang="fr-FR" sz="1950" b="0" strike="noStrike" spc="12">
                <a:solidFill>
                  <a:srgbClr val="000000"/>
                </a:solidFill>
                <a:latin typeface="Georgia"/>
              </a:rPr>
              <a:t>Slovakia, </a:t>
            </a:r>
            <a:r>
              <a:rPr lang="fr-FR" sz="1950" b="0" strike="noStrike" spc="9">
                <a:solidFill>
                  <a:srgbClr val="000000"/>
                </a:solidFill>
                <a:latin typeface="Georgia"/>
              </a:rPr>
              <a:t>Slovenia, </a:t>
            </a:r>
            <a:r>
              <a:rPr lang="fr-FR" sz="1950" b="0" strike="noStrike" spc="12">
                <a:solidFill>
                  <a:srgbClr val="000000"/>
                </a:solidFill>
                <a:latin typeface="Georgia"/>
              </a:rPr>
              <a:t>Benelux, Euro-med</a:t>
            </a:r>
            <a:r>
              <a:rPr lang="fr-FR" sz="1950" b="0" strike="noStrike" spc="-4">
                <a:solidFill>
                  <a:srgbClr val="000000"/>
                </a:solidFill>
                <a:latin typeface="Georgia"/>
              </a:rPr>
              <a:t> </a:t>
            </a:r>
            <a:r>
              <a:rPr lang="fr-FR" sz="1950" b="0" strike="noStrike" spc="9">
                <a:solidFill>
                  <a:srgbClr val="000000"/>
                </a:solidFill>
                <a:latin typeface="Georgia"/>
              </a:rPr>
              <a:t>countries).</a:t>
            </a:r>
            <a:endParaRPr lang="fr-FR" sz="1950" b="0" strike="noStrike" spc="-1">
              <a:latin typeface="Arial"/>
            </a:endParaRPr>
          </a:p>
          <a:p>
            <a:pPr marL="12600">
              <a:lnSpc>
                <a:spcPct val="102000"/>
              </a:lnSpc>
            </a:pPr>
            <a:r>
              <a:rPr lang="fr-FR" sz="1950" b="1" strike="noStrike" spc="29">
                <a:solidFill>
                  <a:srgbClr val="000000"/>
                </a:solidFill>
                <a:latin typeface="Georgia"/>
              </a:rPr>
              <a:t>Ο </a:t>
            </a:r>
            <a:r>
              <a:rPr lang="fr-FR" sz="1950" b="1" strike="noStrike" spc="18">
                <a:solidFill>
                  <a:srgbClr val="000000"/>
                </a:solidFill>
                <a:latin typeface="Georgia"/>
              </a:rPr>
              <a:t>χαμηλότερος κοινός παρανομαστής: περισσότερη ασφάλεια, λιγότερη  μετανάστευση και </a:t>
            </a:r>
            <a:r>
              <a:rPr lang="fr-FR" sz="1950" b="1" strike="noStrike" spc="24">
                <a:solidFill>
                  <a:srgbClr val="000000"/>
                </a:solidFill>
                <a:latin typeface="Georgia"/>
              </a:rPr>
              <a:t>κάπως </a:t>
            </a:r>
            <a:r>
              <a:rPr lang="fr-FR" sz="1950" b="1" strike="noStrike" spc="18">
                <a:solidFill>
                  <a:srgbClr val="000000"/>
                </a:solidFill>
                <a:latin typeface="Georgia"/>
              </a:rPr>
              <a:t>περισσότερη σταθερότητα και ασφάλεια για </a:t>
            </a:r>
            <a:r>
              <a:rPr lang="fr-FR" sz="1950" b="1" strike="noStrike" spc="24">
                <a:solidFill>
                  <a:srgbClr val="000000"/>
                </a:solidFill>
                <a:latin typeface="Georgia"/>
              </a:rPr>
              <a:t>το </a:t>
            </a:r>
            <a:r>
              <a:rPr lang="fr-FR" sz="1950" b="1" strike="noStrike" spc="18">
                <a:solidFill>
                  <a:srgbClr val="000000"/>
                </a:solidFill>
                <a:latin typeface="Georgia"/>
              </a:rPr>
              <a:t>ευρώ  έναντι νέων</a:t>
            </a:r>
            <a:r>
              <a:rPr lang="fr-FR" sz="1950" b="1" strike="noStrike" spc="-9">
                <a:solidFill>
                  <a:srgbClr val="000000"/>
                </a:solidFill>
                <a:latin typeface="Georgia"/>
              </a:rPr>
              <a:t> </a:t>
            </a:r>
            <a:r>
              <a:rPr lang="fr-FR" sz="1950" b="1" strike="noStrike" spc="18">
                <a:solidFill>
                  <a:srgbClr val="000000"/>
                </a:solidFill>
                <a:latin typeface="Georgia"/>
              </a:rPr>
              <a:t>κρίσεων.</a:t>
            </a:r>
            <a:endParaRPr lang="fr-FR" sz="1950" b="0" strike="noStrike" spc="-1">
              <a:latin typeface="Arial"/>
            </a:endParaRPr>
          </a:p>
        </p:txBody>
      </p:sp>
      <p:sp>
        <p:nvSpPr>
          <p:cNvPr id="251" name="CustomShape 3"/>
          <p:cNvSpPr/>
          <p:nvPr/>
        </p:nvSpPr>
        <p:spPr>
          <a:xfrm>
            <a:off x="11473200" y="0"/>
            <a:ext cx="363960" cy="37872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2400" b="1" strike="noStrike" spc="-9">
                <a:solidFill>
                  <a:srgbClr val="885C1C"/>
                </a:solidFill>
                <a:latin typeface="Arial"/>
              </a:rPr>
              <a:t>2</a:t>
            </a:r>
            <a:r>
              <a:rPr lang="fr-FR" sz="2400" b="1" strike="noStrike" spc="-1">
                <a:solidFill>
                  <a:srgbClr val="885C1C"/>
                </a:solidFill>
                <a:latin typeface="Arial"/>
              </a:rPr>
              <a:t>2</a:t>
            </a:r>
            <a:endParaRPr lang="fr-FR" sz="2400" b="0" strike="noStrike" spc="-1">
              <a:latin typeface="Arial"/>
            </a:endParaRPr>
          </a:p>
        </p:txBody>
      </p:sp>
      <p:sp>
        <p:nvSpPr>
          <p:cNvPr id="2" name="Slide Number Placeholder 1">
            <a:extLst>
              <a:ext uri="{FF2B5EF4-FFF2-40B4-BE49-F238E27FC236}">
                <a16:creationId xmlns:a16="http://schemas.microsoft.com/office/drawing/2014/main" id="{5EBD1FDA-3DE6-CF4B-9F4B-EC2AA64D02AE}"/>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27</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CustomShape 1"/>
          <p:cNvSpPr/>
          <p:nvPr/>
        </p:nvSpPr>
        <p:spPr>
          <a:xfrm>
            <a:off x="7382520" y="0"/>
            <a:ext cx="4441320" cy="8402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r">
              <a:lnSpc>
                <a:spcPts val="2656"/>
              </a:lnSpc>
            </a:pPr>
            <a:r>
              <a:rPr lang="fr-FR" sz="2400" b="1" strike="noStrike" spc="-9">
                <a:solidFill>
                  <a:srgbClr val="885C1C"/>
                </a:solidFill>
                <a:latin typeface="Arial"/>
              </a:rPr>
              <a:t>2</a:t>
            </a:r>
            <a:r>
              <a:rPr lang="fr-FR" sz="2400" b="1" strike="noStrike" spc="-1">
                <a:solidFill>
                  <a:srgbClr val="885C1C"/>
                </a:solidFill>
                <a:latin typeface="Arial"/>
              </a:rPr>
              <a:t>3</a:t>
            </a:r>
            <a:endParaRPr lang="fr-FR" sz="2400" b="0" strike="noStrike" spc="-1">
              <a:latin typeface="Arial"/>
            </a:endParaRPr>
          </a:p>
          <a:p>
            <a:pPr>
              <a:lnSpc>
                <a:spcPct val="100000"/>
              </a:lnSpc>
              <a:spcBef>
                <a:spcPts val="6"/>
              </a:spcBef>
            </a:pPr>
            <a:endParaRPr lang="fr-FR" sz="2400" b="0" strike="noStrike" spc="-1">
              <a:latin typeface="Arial"/>
            </a:endParaRPr>
          </a:p>
          <a:p>
            <a:pPr>
              <a:lnSpc>
                <a:spcPct val="100000"/>
              </a:lnSpc>
            </a:pPr>
            <a:r>
              <a:rPr lang="fr-FR" sz="1000" b="0" strike="noStrike" spc="-9">
                <a:solidFill>
                  <a:srgbClr val="000000"/>
                </a:solidFill>
                <a:latin typeface="Arial"/>
              </a:rPr>
              <a:t>Φιλίππα</a:t>
            </a:r>
            <a:r>
              <a:rPr lang="fr-FR" sz="1000" b="0" strike="noStrike" spc="9">
                <a:solidFill>
                  <a:srgbClr val="000000"/>
                </a:solidFill>
                <a:latin typeface="Arial"/>
              </a:rPr>
              <a:t> </a:t>
            </a:r>
            <a:r>
              <a:rPr lang="fr-FR" sz="1000" b="0" strike="noStrike" spc="-12">
                <a:solidFill>
                  <a:srgbClr val="000000"/>
                </a:solidFill>
                <a:latin typeface="Arial"/>
              </a:rPr>
              <a:t>Χατζησταύρου	8/11/2018</a:t>
            </a:r>
            <a:endParaRPr lang="fr-FR" sz="1000" b="0" strike="noStrike" spc="-1">
              <a:latin typeface="Arial"/>
            </a:endParaRPr>
          </a:p>
        </p:txBody>
      </p:sp>
      <p:sp>
        <p:nvSpPr>
          <p:cNvPr id="253" name="CustomShape 2"/>
          <p:cNvSpPr/>
          <p:nvPr/>
        </p:nvSpPr>
        <p:spPr>
          <a:xfrm>
            <a:off x="0" y="0"/>
            <a:ext cx="12191400" cy="6857280"/>
          </a:xfrm>
          <a:prstGeom prst="rect">
            <a:avLst/>
          </a:prstGeom>
          <a:blipFill rotWithShape="0">
            <a:blip r:embed="rId2"/>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254" name="CustomShape 3"/>
          <p:cNvSpPr/>
          <p:nvPr/>
        </p:nvSpPr>
        <p:spPr>
          <a:xfrm>
            <a:off x="709200" y="5265720"/>
            <a:ext cx="5358240" cy="1341000"/>
          </a:xfrm>
          <a:prstGeom prst="rect">
            <a:avLst/>
          </a:prstGeom>
          <a:solidFill>
            <a:srgbClr val="787A7D"/>
          </a:solidFill>
          <a:ln w="25560">
            <a:solidFill>
              <a:srgbClr val="58595C"/>
            </a:solidFill>
            <a:round/>
          </a:ln>
        </p:spPr>
        <p:style>
          <a:lnRef idx="0">
            <a:scrgbClr r="0" g="0" b="0"/>
          </a:lnRef>
          <a:fillRef idx="0">
            <a:scrgbClr r="0" g="0" b="0"/>
          </a:fillRef>
          <a:effectRef idx="0">
            <a:scrgbClr r="0" g="0" b="0"/>
          </a:effectRef>
          <a:fontRef idx="minor"/>
        </p:style>
        <p:txBody>
          <a:bodyPr lIns="0" tIns="720" rIns="0" bIns="0"/>
          <a:lstStyle/>
          <a:p>
            <a:pPr>
              <a:lnSpc>
                <a:spcPct val="100000"/>
              </a:lnSpc>
              <a:spcBef>
                <a:spcPts val="6"/>
              </a:spcBef>
            </a:pPr>
            <a:endParaRPr lang="fr-FR" sz="1800" b="0" strike="noStrike" spc="-1">
              <a:latin typeface="Arial"/>
            </a:endParaRPr>
          </a:p>
          <a:p>
            <a:pPr marL="286560" indent="-1440" algn="ctr">
              <a:lnSpc>
                <a:spcPct val="100000"/>
              </a:lnSpc>
            </a:pPr>
            <a:r>
              <a:rPr lang="fr-FR" sz="1800" b="0" strike="noStrike" spc="-4">
                <a:solidFill>
                  <a:srgbClr val="FFFFFF"/>
                </a:solidFill>
                <a:latin typeface="Georgia"/>
              </a:rPr>
              <a:t>Policy Note on Differentiated Integration,  Mercator, European Dialogue, </a:t>
            </a:r>
            <a:r>
              <a:rPr lang="fr-FR" sz="1800" b="0" strike="noStrike" spc="-1">
                <a:solidFill>
                  <a:srgbClr val="FFFFFF"/>
                </a:solidFill>
                <a:latin typeface="Georgia"/>
              </a:rPr>
              <a:t>May </a:t>
            </a:r>
            <a:r>
              <a:rPr lang="fr-FR" sz="1800" b="0" strike="noStrike" spc="-4">
                <a:solidFill>
                  <a:srgbClr val="FFFFFF"/>
                </a:solidFill>
                <a:latin typeface="Georgia"/>
              </a:rPr>
              <a:t>2017; GMF,  IAI, CIDOB,</a:t>
            </a:r>
            <a:r>
              <a:rPr lang="fr-FR" sz="1800" b="0" strike="noStrike" spc="-18">
                <a:solidFill>
                  <a:srgbClr val="FFFFFF"/>
                </a:solidFill>
                <a:latin typeface="Georgia"/>
              </a:rPr>
              <a:t> </a:t>
            </a:r>
            <a:r>
              <a:rPr lang="fr-FR" sz="1800" b="0" strike="noStrike" spc="-4">
                <a:solidFill>
                  <a:srgbClr val="FFFFFF"/>
                </a:solidFill>
                <a:latin typeface="Georgia"/>
              </a:rPr>
              <a:t>ELIAMEP.</a:t>
            </a:r>
            <a:endParaRPr lang="fr-FR" sz="1800" b="0" strike="noStrike" spc="-1">
              <a:latin typeface="Arial"/>
            </a:endParaRPr>
          </a:p>
        </p:txBody>
      </p:sp>
      <p:sp>
        <p:nvSpPr>
          <p:cNvPr id="2" name="Slide Number Placeholder 1">
            <a:extLst>
              <a:ext uri="{FF2B5EF4-FFF2-40B4-BE49-F238E27FC236}">
                <a16:creationId xmlns:a16="http://schemas.microsoft.com/office/drawing/2014/main" id="{9AA6C8BF-BBF3-E949-9D81-20CEDC234C30}"/>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28</a:t>
            </a:fld>
            <a:endParaRPr lang="fr-FR" sz="1800" b="0" strike="noStrike" spc="-1">
              <a:latin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extShape 1"/>
          <p:cNvSpPr txBox="1"/>
          <p:nvPr/>
        </p:nvSpPr>
        <p:spPr>
          <a:xfrm>
            <a:off x="844430" y="365040"/>
            <a:ext cx="10515240" cy="1325160"/>
          </a:xfrm>
          <a:prstGeom prst="rect">
            <a:avLst/>
          </a:prstGeom>
          <a:noFill/>
          <a:ln>
            <a:noFill/>
          </a:ln>
        </p:spPr>
        <p:txBody>
          <a:bodyPr anchor="ctr">
            <a:normAutofit/>
          </a:bodyPr>
          <a:lstStyle/>
          <a:p>
            <a:pPr>
              <a:lnSpc>
                <a:spcPct val="90000"/>
              </a:lnSpc>
            </a:pPr>
            <a:r>
              <a:rPr lang="en-US" sz="4400" spc="-1">
                <a:solidFill>
                  <a:srgbClr val="000000"/>
                </a:solidFill>
                <a:latin typeface="Calibri Light"/>
              </a:rPr>
              <a:t>Προοπτικές διακυβέρνησης σε περιβάλλον διαφοροποιημένων συνεργασιών</a:t>
            </a:r>
            <a:endParaRPr lang="en-US" sz="4400" spc="-1">
              <a:solidFill>
                <a:srgbClr val="000000"/>
              </a:solidFill>
              <a:latin typeface="Calibri"/>
            </a:endParaRPr>
          </a:p>
        </p:txBody>
      </p:sp>
      <p:sp>
        <p:nvSpPr>
          <p:cNvPr id="175" name="TextShape 2"/>
          <p:cNvSpPr txBox="1"/>
          <p:nvPr/>
        </p:nvSpPr>
        <p:spPr>
          <a:xfrm>
            <a:off x="1096430" y="1891800"/>
            <a:ext cx="10515240" cy="4350960"/>
          </a:xfrm>
          <a:prstGeom prst="rect">
            <a:avLst/>
          </a:prstGeom>
          <a:noFill/>
          <a:ln>
            <a:noFill/>
          </a:ln>
        </p:spPr>
        <p:txBody>
          <a:bodyPr>
            <a:normAutofit fontScale="92500" lnSpcReduction="10000"/>
          </a:bodyPr>
          <a:lstStyle/>
          <a:p>
            <a:pPr marL="228600" indent="-228240">
              <a:lnSpc>
                <a:spcPct val="90000"/>
              </a:lnSpc>
              <a:spcBef>
                <a:spcPts val="1001"/>
              </a:spcBef>
              <a:buClr>
                <a:srgbClr val="000000"/>
              </a:buClr>
              <a:buFont typeface="Arial"/>
              <a:buChar char="•"/>
            </a:pPr>
            <a:r>
              <a:rPr lang="en-US" sz="2800" b="1" spc="-1">
                <a:solidFill>
                  <a:srgbClr val="000000"/>
                </a:solidFill>
                <a:latin typeface="Calibri"/>
              </a:rPr>
              <a:t>Από μια δι-επίπεδη νομική δομική (εθνικό-υπερεθνικό επίπεδο) προς έναν πολυδιάστατο νομικό χώρο.</a:t>
            </a:r>
            <a:endParaRPr lang="en-US" sz="2800" spc="-1">
              <a:solidFill>
                <a:srgbClr val="000000"/>
              </a:solidFill>
              <a:latin typeface="Calibri"/>
            </a:endParaRPr>
          </a:p>
          <a:p>
            <a:pPr marL="228600" indent="-228240">
              <a:lnSpc>
                <a:spcPct val="90000"/>
              </a:lnSpc>
              <a:spcBef>
                <a:spcPts val="1001"/>
              </a:spcBef>
              <a:buClr>
                <a:srgbClr val="000000"/>
              </a:buClr>
              <a:buFont typeface="Arial"/>
              <a:buChar char="•"/>
            </a:pPr>
            <a:r>
              <a:rPr lang="en-US" sz="2800" spc="-1">
                <a:solidFill>
                  <a:srgbClr val="000000"/>
                </a:solidFill>
                <a:latin typeface="Calibri"/>
              </a:rPr>
              <a:t>Η ενοποιητική διαδικασία με προοπτικές διαφοροποιημένων συνεργασιών </a:t>
            </a:r>
            <a:r>
              <a:rPr lang="en-US" sz="2800" b="1" spc="-1">
                <a:solidFill>
                  <a:srgbClr val="000000"/>
                </a:solidFill>
                <a:latin typeface="Calibri"/>
              </a:rPr>
              <a:t>δεν επηρεάζει με ομοιογενή τρόπο όλα τα ΚΜ </a:t>
            </a:r>
            <a:r>
              <a:rPr lang="en-US" sz="2800" spc="-1">
                <a:solidFill>
                  <a:srgbClr val="000000"/>
                </a:solidFill>
                <a:latin typeface="Calibri"/>
              </a:rPr>
              <a:t>για δύο λόγους:</a:t>
            </a:r>
          </a:p>
          <a:p>
            <a:pPr>
              <a:lnSpc>
                <a:spcPct val="90000"/>
              </a:lnSpc>
              <a:spcBef>
                <a:spcPts val="1001"/>
              </a:spcBef>
            </a:pPr>
            <a:r>
              <a:rPr lang="en-US" sz="2800" spc="-1">
                <a:solidFill>
                  <a:srgbClr val="000000"/>
                </a:solidFill>
                <a:latin typeface="Calibri"/>
              </a:rPr>
              <a:t>1/ Γιατί όλα τα ΚΜ δεν ακολουθούν τον ίδιο </a:t>
            </a:r>
            <a:r>
              <a:rPr lang="en-US" sz="2800" b="1" spc="-1">
                <a:solidFill>
                  <a:srgbClr val="000000"/>
                </a:solidFill>
                <a:latin typeface="Calibri"/>
              </a:rPr>
              <a:t>τρόπο συμμετοχής </a:t>
            </a:r>
            <a:r>
              <a:rPr lang="en-US" sz="2800" spc="-1">
                <a:solidFill>
                  <a:srgbClr val="000000"/>
                </a:solidFill>
                <a:latin typeface="Calibri"/>
              </a:rPr>
              <a:t>(ή μη) στις τομεακές συνεργασίες.</a:t>
            </a:r>
          </a:p>
          <a:p>
            <a:pPr>
              <a:lnSpc>
                <a:spcPct val="90000"/>
              </a:lnSpc>
              <a:spcBef>
                <a:spcPts val="1001"/>
              </a:spcBef>
            </a:pPr>
            <a:r>
              <a:rPr lang="en-US" sz="2800" spc="-1">
                <a:solidFill>
                  <a:srgbClr val="000000"/>
                </a:solidFill>
                <a:latin typeface="Calibri"/>
              </a:rPr>
              <a:t>2/ Γιατί η ίδια η διαδικασία διαφοροποιημένης ενοποίησης παράγει </a:t>
            </a:r>
            <a:r>
              <a:rPr lang="en-US" sz="2800" b="1" spc="-1">
                <a:solidFill>
                  <a:srgbClr val="000000"/>
                </a:solidFill>
                <a:latin typeface="Calibri"/>
              </a:rPr>
              <a:t>πολιτική διαφοροποίηση (με αρνητικές προεκτάσεις στη δημοκρατία, οικονομία και κοινωνία) </a:t>
            </a:r>
            <a:r>
              <a:rPr lang="en-US" sz="2800" spc="-1">
                <a:solidFill>
                  <a:srgbClr val="000000"/>
                </a:solidFill>
                <a:latin typeface="Calibri"/>
              </a:rPr>
              <a:t>είτε μεταξύ των ΚΜ που συμμετέχουν σε μια συνεργασία, είτε μεταξύ των ΚΜ που συμμετέχουν και αυτών που δεν συμμετέχουν σε μια συνεργασία.</a:t>
            </a:r>
          </a:p>
        </p:txBody>
      </p:sp>
      <p:sp>
        <p:nvSpPr>
          <p:cNvPr id="176" name="TextShape 3"/>
          <p:cNvSpPr txBox="1"/>
          <p:nvPr/>
        </p:nvSpPr>
        <p:spPr>
          <a:xfrm>
            <a:off x="4044830" y="6356520"/>
            <a:ext cx="4114440" cy="364680"/>
          </a:xfrm>
          <a:prstGeom prst="rect">
            <a:avLst/>
          </a:prstGeom>
          <a:noFill/>
          <a:ln>
            <a:noFill/>
          </a:ln>
        </p:spPr>
        <p:txBody>
          <a:bodyPr anchor="ctr"/>
          <a:lstStyle/>
          <a:p>
            <a:pPr algn="ctr">
              <a:lnSpc>
                <a:spcPct val="100000"/>
              </a:lnSpc>
            </a:pPr>
            <a:endParaRPr lang="fr-FR" sz="1200" spc="-1" dirty="0">
              <a:latin typeface="Times New Roman"/>
            </a:endParaRPr>
          </a:p>
        </p:txBody>
      </p:sp>
      <p:sp>
        <p:nvSpPr>
          <p:cNvPr id="177" name="TextShape 4"/>
          <p:cNvSpPr txBox="1"/>
          <p:nvPr/>
        </p:nvSpPr>
        <p:spPr>
          <a:xfrm>
            <a:off x="8616830" y="6356520"/>
            <a:ext cx="2742840" cy="364680"/>
          </a:xfrm>
          <a:prstGeom prst="rect">
            <a:avLst/>
          </a:prstGeom>
          <a:noFill/>
          <a:ln>
            <a:noFill/>
          </a:ln>
        </p:spPr>
        <p:txBody>
          <a:bodyPr anchor="ctr"/>
          <a:lstStyle/>
          <a:p>
            <a:pPr algn="r">
              <a:lnSpc>
                <a:spcPct val="100000"/>
              </a:lnSpc>
            </a:pPr>
            <a:endParaRPr lang="fr-FR" sz="1200" spc="-1" dirty="0">
              <a:latin typeface="Times New Roman"/>
            </a:endParaRPr>
          </a:p>
        </p:txBody>
      </p:sp>
      <p:sp>
        <p:nvSpPr>
          <p:cNvPr id="2" name="Slide Number Placeholder 1">
            <a:extLst>
              <a:ext uri="{FF2B5EF4-FFF2-40B4-BE49-F238E27FC236}">
                <a16:creationId xmlns:a16="http://schemas.microsoft.com/office/drawing/2014/main" id="{8640764B-FA17-9145-AE31-94E5A573F7E6}"/>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29</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1809000" y="1142640"/>
            <a:ext cx="9771120" cy="5430240"/>
          </a:xfrm>
          <a:prstGeom prst="rect">
            <a:avLst/>
          </a:prstGeom>
          <a:blipFill rotWithShape="0">
            <a:blip r:embed="rId2"/>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2" name="Slide Number Placeholder 1">
            <a:extLst>
              <a:ext uri="{FF2B5EF4-FFF2-40B4-BE49-F238E27FC236}">
                <a16:creationId xmlns:a16="http://schemas.microsoft.com/office/drawing/2014/main" id="{48FACED9-09B1-F843-A19E-C3B386D068F8}"/>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a:t>
            </a:fld>
            <a:endParaRPr lang="fr-FR" sz="1800" b="0" strike="noStrike" spc="-1">
              <a:latin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Shape 1"/>
          <p:cNvSpPr txBox="1"/>
          <p:nvPr/>
        </p:nvSpPr>
        <p:spPr>
          <a:xfrm>
            <a:off x="691430" y="250920"/>
            <a:ext cx="9654840" cy="1157760"/>
          </a:xfrm>
          <a:prstGeom prst="rect">
            <a:avLst/>
          </a:prstGeom>
          <a:noFill/>
          <a:ln>
            <a:noFill/>
          </a:ln>
        </p:spPr>
        <p:txBody>
          <a:bodyPr lIns="0" tIns="12600" rIns="0" bIns="0" anchor="ctr"/>
          <a:lstStyle/>
          <a:p>
            <a:pPr marL="12600">
              <a:spcBef>
                <a:spcPts val="99"/>
              </a:spcBef>
            </a:pPr>
            <a:r>
              <a:rPr lang="en-US" sz="2400" spc="-4">
                <a:solidFill>
                  <a:srgbClr val="424241"/>
                </a:solidFill>
                <a:latin typeface="Trebuchet MS"/>
              </a:rPr>
              <a:t>Πολιτική διαφοροποίηση σε περιβάλλον διαφοροποιημένων συνεργασιών: ασύμμετρες σχέσεις ισχύος και πόρων</a:t>
            </a:r>
            <a:endParaRPr lang="en-US" sz="2400" spc="-1">
              <a:solidFill>
                <a:srgbClr val="000000"/>
              </a:solidFill>
              <a:latin typeface="Calibri"/>
            </a:endParaRPr>
          </a:p>
        </p:txBody>
      </p:sp>
      <p:sp>
        <p:nvSpPr>
          <p:cNvPr id="179" name="CustomShape 2"/>
          <p:cNvSpPr/>
          <p:nvPr/>
        </p:nvSpPr>
        <p:spPr>
          <a:xfrm>
            <a:off x="691430" y="1704960"/>
            <a:ext cx="11059560" cy="3695400"/>
          </a:xfrm>
          <a:prstGeom prst="rect">
            <a:avLst/>
          </a:prstGeom>
          <a:noFill/>
          <a:ln>
            <a:noFill/>
          </a:ln>
        </p:spPr>
        <p:style>
          <a:lnRef idx="0">
            <a:scrgbClr r="0" g="0" b="0"/>
          </a:lnRef>
          <a:fillRef idx="0">
            <a:scrgbClr r="0" g="0" b="0"/>
          </a:fillRef>
          <a:effectRef idx="0">
            <a:scrgbClr r="0" g="0" b="0"/>
          </a:effectRef>
          <a:fontRef idx="minor"/>
        </p:style>
        <p:txBody>
          <a:bodyPr lIns="0" tIns="11520" rIns="0" bIns="0"/>
          <a:lstStyle/>
          <a:p>
            <a:pPr marL="123840" indent="-111240">
              <a:lnSpc>
                <a:spcPct val="101000"/>
              </a:lnSpc>
              <a:spcBef>
                <a:spcPts val="91"/>
              </a:spcBef>
              <a:buClr>
                <a:srgbClr val="07A0D8"/>
              </a:buClr>
              <a:buFont typeface="Georgia"/>
              <a:buChar char="•"/>
            </a:pPr>
            <a:r>
              <a:rPr lang="fr-FR" sz="1650" b="1" spc="4" dirty="0" err="1">
                <a:solidFill>
                  <a:srgbClr val="000000"/>
                </a:solidFill>
                <a:latin typeface="Times New Roman"/>
              </a:rPr>
              <a:t>Ασύμμετρες</a:t>
            </a:r>
            <a:r>
              <a:rPr lang="fr-FR" sz="1650" b="1" spc="4" dirty="0">
                <a:solidFill>
                  <a:srgbClr val="000000"/>
                </a:solidFill>
                <a:latin typeface="Times New Roman"/>
              </a:rPr>
              <a:t> </a:t>
            </a:r>
            <a:r>
              <a:rPr lang="fr-FR" sz="1650" b="1" spc="4" dirty="0" err="1">
                <a:solidFill>
                  <a:srgbClr val="000000"/>
                </a:solidFill>
                <a:latin typeface="Times New Roman"/>
              </a:rPr>
              <a:t>σχέσεις</a:t>
            </a:r>
            <a:r>
              <a:rPr lang="fr-FR" sz="1650" spc="4" dirty="0">
                <a:solidFill>
                  <a:srgbClr val="000000"/>
                </a:solidFill>
                <a:latin typeface="Times New Roman"/>
              </a:rPr>
              <a:t>: </a:t>
            </a:r>
            <a:r>
              <a:rPr lang="fr-FR" sz="1650" spc="4" dirty="0" err="1">
                <a:solidFill>
                  <a:srgbClr val="000000"/>
                </a:solidFill>
                <a:latin typeface="Times New Roman"/>
              </a:rPr>
              <a:t>ότ</a:t>
            </a:r>
            <a:r>
              <a:rPr lang="fr-FR" sz="1650" spc="4" dirty="0">
                <a:solidFill>
                  <a:srgbClr val="000000"/>
                </a:solidFill>
                <a:latin typeface="Times New Roman"/>
              </a:rPr>
              <a:t>α</a:t>
            </a:r>
            <a:r>
              <a:rPr lang="fr-FR" sz="1650" spc="4" dirty="0" err="1">
                <a:solidFill>
                  <a:srgbClr val="000000"/>
                </a:solidFill>
                <a:latin typeface="Times New Roman"/>
              </a:rPr>
              <a:t>ν</a:t>
            </a:r>
            <a:r>
              <a:rPr lang="fr-FR" sz="1650" spc="4" dirty="0">
                <a:solidFill>
                  <a:srgbClr val="000000"/>
                </a:solidFill>
                <a:latin typeface="Times New Roman"/>
              </a:rPr>
              <a:t> </a:t>
            </a:r>
            <a:r>
              <a:rPr lang="fr-FR" sz="1650" spc="-1" dirty="0" err="1">
                <a:solidFill>
                  <a:srgbClr val="000000"/>
                </a:solidFill>
                <a:latin typeface="Times New Roman"/>
              </a:rPr>
              <a:t>έν</a:t>
            </a:r>
            <a:r>
              <a:rPr lang="fr-FR" sz="1650" spc="-1" dirty="0">
                <a:solidFill>
                  <a:srgbClr val="000000"/>
                </a:solidFill>
                <a:latin typeface="Times New Roman"/>
              </a:rPr>
              <a:t>α </a:t>
            </a:r>
            <a:r>
              <a:rPr lang="fr-FR" sz="1650" spc="4" dirty="0" err="1">
                <a:solidFill>
                  <a:srgbClr val="000000"/>
                </a:solidFill>
                <a:latin typeface="Times New Roman"/>
              </a:rPr>
              <a:t>μέρος</a:t>
            </a:r>
            <a:r>
              <a:rPr lang="fr-FR" sz="1650" spc="4" dirty="0">
                <a:solidFill>
                  <a:srgbClr val="000000"/>
                </a:solidFill>
                <a:latin typeface="Times New Roman"/>
              </a:rPr>
              <a:t> </a:t>
            </a:r>
            <a:r>
              <a:rPr lang="fr-FR" sz="1650" spc="-1" dirty="0" err="1">
                <a:solidFill>
                  <a:srgbClr val="000000"/>
                </a:solidFill>
                <a:latin typeface="Times New Roman"/>
              </a:rPr>
              <a:t>ε</a:t>
            </a:r>
            <a:r>
              <a:rPr lang="fr-FR" sz="1650" spc="-1" dirty="0">
                <a:solidFill>
                  <a:srgbClr val="000000"/>
                </a:solidFill>
                <a:latin typeface="Times New Roman"/>
              </a:rPr>
              <a:t>π</a:t>
            </a:r>
            <a:r>
              <a:rPr lang="fr-FR" sz="1650" spc="-1" dirty="0" err="1">
                <a:solidFill>
                  <a:srgbClr val="000000"/>
                </a:solidFill>
                <a:latin typeface="Times New Roman"/>
              </a:rPr>
              <a:t>ι</a:t>
            </a:r>
            <a:r>
              <a:rPr lang="fr-FR" sz="1650" spc="-1" dirty="0">
                <a:solidFill>
                  <a:srgbClr val="000000"/>
                </a:solidFill>
                <a:latin typeface="Times New Roman"/>
              </a:rPr>
              <a:t>β</a:t>
            </a:r>
            <a:r>
              <a:rPr lang="fr-FR" sz="1650" spc="-1" dirty="0" err="1">
                <a:solidFill>
                  <a:srgbClr val="000000"/>
                </a:solidFill>
                <a:latin typeface="Times New Roman"/>
              </a:rPr>
              <a:t>άλλει</a:t>
            </a:r>
            <a:r>
              <a:rPr lang="fr-FR" sz="1650" spc="-1" dirty="0">
                <a:solidFill>
                  <a:srgbClr val="000000"/>
                </a:solidFill>
                <a:latin typeface="Times New Roman"/>
              </a:rPr>
              <a:t> </a:t>
            </a:r>
            <a:r>
              <a:rPr lang="fr-FR" sz="1650" spc="4" dirty="0" err="1">
                <a:solidFill>
                  <a:srgbClr val="000000"/>
                </a:solidFill>
                <a:latin typeface="Times New Roman"/>
              </a:rPr>
              <a:t>τη</a:t>
            </a:r>
            <a:r>
              <a:rPr lang="fr-FR" sz="1650" spc="4" dirty="0">
                <a:solidFill>
                  <a:srgbClr val="000000"/>
                </a:solidFill>
                <a:latin typeface="Times New Roman"/>
              </a:rPr>
              <a:t> β</a:t>
            </a:r>
            <a:r>
              <a:rPr lang="fr-FR" sz="1650" spc="4" dirty="0" err="1">
                <a:solidFill>
                  <a:srgbClr val="000000"/>
                </a:solidFill>
                <a:latin typeface="Times New Roman"/>
              </a:rPr>
              <a:t>ούλησή</a:t>
            </a:r>
            <a:r>
              <a:rPr lang="fr-FR" sz="1650" spc="4" dirty="0">
                <a:solidFill>
                  <a:srgbClr val="000000"/>
                </a:solidFill>
                <a:latin typeface="Times New Roman"/>
              </a:rPr>
              <a:t> </a:t>
            </a:r>
            <a:r>
              <a:rPr lang="fr-FR" sz="1650" spc="4" dirty="0" err="1">
                <a:solidFill>
                  <a:srgbClr val="000000"/>
                </a:solidFill>
                <a:latin typeface="Times New Roman"/>
              </a:rPr>
              <a:t>του</a:t>
            </a:r>
            <a:r>
              <a:rPr lang="fr-FR" sz="1650" spc="4" dirty="0">
                <a:solidFill>
                  <a:srgbClr val="000000"/>
                </a:solidFill>
                <a:latin typeface="Times New Roman"/>
              </a:rPr>
              <a:t> </a:t>
            </a:r>
            <a:r>
              <a:rPr lang="fr-FR" sz="1650" spc="4" dirty="0" err="1">
                <a:solidFill>
                  <a:srgbClr val="000000"/>
                </a:solidFill>
                <a:latin typeface="Times New Roman"/>
              </a:rPr>
              <a:t>στ</a:t>
            </a:r>
            <a:r>
              <a:rPr lang="fr-FR" sz="1650" spc="4" dirty="0">
                <a:solidFill>
                  <a:srgbClr val="000000"/>
                </a:solidFill>
                <a:latin typeface="Times New Roman"/>
              </a:rPr>
              <a:t>α </a:t>
            </a:r>
            <a:r>
              <a:rPr lang="fr-FR" sz="1650" spc="-1" dirty="0" err="1">
                <a:solidFill>
                  <a:srgbClr val="000000"/>
                </a:solidFill>
                <a:latin typeface="Times New Roman"/>
              </a:rPr>
              <a:t>άλλ</a:t>
            </a:r>
            <a:r>
              <a:rPr lang="fr-FR" sz="1650" spc="-1" dirty="0">
                <a:solidFill>
                  <a:srgbClr val="000000"/>
                </a:solidFill>
                <a:latin typeface="Times New Roman"/>
              </a:rPr>
              <a:t>α </a:t>
            </a:r>
            <a:r>
              <a:rPr lang="fr-FR" sz="1650" spc="-1" dirty="0" err="1">
                <a:solidFill>
                  <a:srgbClr val="000000"/>
                </a:solidFill>
                <a:latin typeface="Times New Roman"/>
              </a:rPr>
              <a:t>μέρη</a:t>
            </a:r>
            <a:r>
              <a:rPr lang="fr-FR" sz="1650" spc="-1" dirty="0">
                <a:solidFill>
                  <a:srgbClr val="000000"/>
                </a:solidFill>
                <a:latin typeface="Times New Roman"/>
              </a:rPr>
              <a:t> </a:t>
            </a:r>
            <a:r>
              <a:rPr lang="fr-FR" sz="1650" spc="4" dirty="0">
                <a:solidFill>
                  <a:srgbClr val="000000"/>
                </a:solidFill>
                <a:latin typeface="Times New Roman"/>
              </a:rPr>
              <a:t>π</a:t>
            </a:r>
            <a:r>
              <a:rPr lang="fr-FR" sz="1650" spc="4" dirty="0" err="1">
                <a:solidFill>
                  <a:srgbClr val="000000"/>
                </a:solidFill>
                <a:latin typeface="Times New Roman"/>
              </a:rPr>
              <a:t>ου</a:t>
            </a:r>
            <a:r>
              <a:rPr lang="fr-FR" sz="1650" spc="4" dirty="0">
                <a:solidFill>
                  <a:srgbClr val="000000"/>
                </a:solidFill>
                <a:latin typeface="Times New Roman"/>
              </a:rPr>
              <a:t> </a:t>
            </a:r>
            <a:r>
              <a:rPr lang="fr-FR" sz="1650" spc="-1" dirty="0" err="1">
                <a:solidFill>
                  <a:srgbClr val="000000"/>
                </a:solidFill>
                <a:latin typeface="Times New Roman"/>
              </a:rPr>
              <a:t>δεν</a:t>
            </a:r>
            <a:r>
              <a:rPr lang="fr-FR" sz="1650" spc="-1" dirty="0">
                <a:solidFill>
                  <a:srgbClr val="000000"/>
                </a:solidFill>
                <a:latin typeface="Times New Roman"/>
              </a:rPr>
              <a:t> </a:t>
            </a:r>
            <a:r>
              <a:rPr lang="fr-FR" sz="1650" spc="4" dirty="0" err="1">
                <a:solidFill>
                  <a:srgbClr val="000000"/>
                </a:solidFill>
                <a:latin typeface="Times New Roman"/>
              </a:rPr>
              <a:t>δι</a:t>
            </a:r>
            <a:r>
              <a:rPr lang="fr-FR" sz="1650" spc="4" dirty="0">
                <a:solidFill>
                  <a:srgbClr val="000000"/>
                </a:solidFill>
                <a:latin typeface="Times New Roman"/>
              </a:rPr>
              <a:t>α</a:t>
            </a:r>
            <a:r>
              <a:rPr lang="fr-FR" sz="1650" spc="4" dirty="0" err="1">
                <a:solidFill>
                  <a:srgbClr val="000000"/>
                </a:solidFill>
                <a:latin typeface="Times New Roman"/>
              </a:rPr>
              <a:t>θέτουν</a:t>
            </a:r>
            <a:r>
              <a:rPr lang="fr-FR" sz="1650" spc="4" dirty="0">
                <a:solidFill>
                  <a:srgbClr val="000000"/>
                </a:solidFill>
                <a:latin typeface="Times New Roman"/>
              </a:rPr>
              <a:t> </a:t>
            </a:r>
            <a:r>
              <a:rPr lang="fr-FR" sz="1650" spc="-1" dirty="0" err="1">
                <a:solidFill>
                  <a:srgbClr val="000000"/>
                </a:solidFill>
                <a:latin typeface="Times New Roman"/>
              </a:rPr>
              <a:t>ρε</a:t>
            </a:r>
            <a:r>
              <a:rPr lang="fr-FR" sz="1650" spc="-1" dirty="0">
                <a:solidFill>
                  <a:srgbClr val="000000"/>
                </a:solidFill>
                <a:latin typeface="Times New Roman"/>
              </a:rPr>
              <a:t>α</a:t>
            </a:r>
            <a:r>
              <a:rPr lang="fr-FR" sz="1650" spc="-1" dirty="0" err="1">
                <a:solidFill>
                  <a:srgbClr val="000000"/>
                </a:solidFill>
                <a:latin typeface="Times New Roman"/>
              </a:rPr>
              <a:t>λιστικές</a:t>
            </a:r>
            <a:r>
              <a:rPr lang="fr-FR" sz="1650" spc="-1" dirty="0">
                <a:solidFill>
                  <a:srgbClr val="000000"/>
                </a:solidFill>
                <a:latin typeface="Times New Roman"/>
              </a:rPr>
              <a:t> </a:t>
            </a:r>
            <a:r>
              <a:rPr lang="fr-FR" sz="1650" spc="-1" dirty="0" err="1">
                <a:solidFill>
                  <a:srgbClr val="000000"/>
                </a:solidFill>
                <a:latin typeface="Times New Roman"/>
              </a:rPr>
              <a:t>ε</a:t>
            </a:r>
            <a:r>
              <a:rPr lang="fr-FR" sz="1650" spc="-1" dirty="0">
                <a:solidFill>
                  <a:srgbClr val="000000"/>
                </a:solidFill>
                <a:latin typeface="Times New Roman"/>
              </a:rPr>
              <a:t>π</a:t>
            </a:r>
            <a:r>
              <a:rPr lang="fr-FR" sz="1650" spc="-1" dirty="0" err="1">
                <a:solidFill>
                  <a:srgbClr val="000000"/>
                </a:solidFill>
                <a:latin typeface="Times New Roman"/>
              </a:rPr>
              <a:t>ιλογές</a:t>
            </a:r>
            <a:r>
              <a:rPr lang="fr-FR" sz="1650" spc="-1" dirty="0">
                <a:solidFill>
                  <a:srgbClr val="000000"/>
                </a:solidFill>
                <a:latin typeface="Times New Roman"/>
              </a:rPr>
              <a:t>  </a:t>
            </a:r>
            <a:r>
              <a:rPr lang="fr-FR" sz="1650" spc="-4" dirty="0" err="1">
                <a:solidFill>
                  <a:srgbClr val="000000"/>
                </a:solidFill>
                <a:latin typeface="Times New Roman"/>
              </a:rPr>
              <a:t>εξόδου</a:t>
            </a:r>
            <a:r>
              <a:rPr lang="fr-FR" sz="1650" spc="-4" dirty="0">
                <a:solidFill>
                  <a:srgbClr val="000000"/>
                </a:solidFill>
                <a:latin typeface="Times New Roman"/>
              </a:rPr>
              <a:t> </a:t>
            </a:r>
            <a:r>
              <a:rPr lang="fr-FR" sz="1650" spc="9" dirty="0" err="1">
                <a:solidFill>
                  <a:srgbClr val="000000"/>
                </a:solidFill>
                <a:latin typeface="Times New Roman"/>
              </a:rPr>
              <a:t>ή</a:t>
            </a:r>
            <a:r>
              <a:rPr lang="fr-FR" sz="1650" spc="9" dirty="0">
                <a:solidFill>
                  <a:srgbClr val="000000"/>
                </a:solidFill>
                <a:latin typeface="Times New Roman"/>
              </a:rPr>
              <a:t> </a:t>
            </a:r>
            <a:r>
              <a:rPr lang="fr-FR" sz="1650" spc="4" dirty="0" err="1">
                <a:solidFill>
                  <a:srgbClr val="000000"/>
                </a:solidFill>
                <a:latin typeface="Times New Roman"/>
              </a:rPr>
              <a:t>ότ</a:t>
            </a:r>
            <a:r>
              <a:rPr lang="fr-FR" sz="1650" spc="4" dirty="0">
                <a:solidFill>
                  <a:srgbClr val="000000"/>
                </a:solidFill>
                <a:latin typeface="Times New Roman"/>
              </a:rPr>
              <a:t>α</a:t>
            </a:r>
            <a:r>
              <a:rPr lang="fr-FR" sz="1650" spc="4" dirty="0" err="1">
                <a:solidFill>
                  <a:srgbClr val="000000"/>
                </a:solidFill>
                <a:latin typeface="Times New Roman"/>
              </a:rPr>
              <a:t>ν</a:t>
            </a:r>
            <a:r>
              <a:rPr lang="fr-FR" sz="1650" spc="4" dirty="0">
                <a:solidFill>
                  <a:srgbClr val="000000"/>
                </a:solidFill>
                <a:latin typeface="Times New Roman"/>
              </a:rPr>
              <a:t> </a:t>
            </a:r>
            <a:r>
              <a:rPr lang="fr-FR" sz="1650" spc="9" dirty="0" err="1">
                <a:solidFill>
                  <a:srgbClr val="000000"/>
                </a:solidFill>
                <a:latin typeface="Times New Roman"/>
              </a:rPr>
              <a:t>η</a:t>
            </a:r>
            <a:r>
              <a:rPr lang="fr-FR" sz="1650" spc="9" dirty="0">
                <a:solidFill>
                  <a:srgbClr val="000000"/>
                </a:solidFill>
                <a:latin typeface="Times New Roman"/>
              </a:rPr>
              <a:t> </a:t>
            </a:r>
            <a:r>
              <a:rPr lang="fr-FR" sz="1650" spc="-1" dirty="0" err="1">
                <a:solidFill>
                  <a:srgbClr val="000000"/>
                </a:solidFill>
                <a:latin typeface="Times New Roman"/>
              </a:rPr>
              <a:t>δι</a:t>
            </a:r>
            <a:r>
              <a:rPr lang="fr-FR" sz="1650" spc="-1" dirty="0">
                <a:solidFill>
                  <a:srgbClr val="000000"/>
                </a:solidFill>
                <a:latin typeface="Times New Roman"/>
              </a:rPr>
              <a:t>απ</a:t>
            </a:r>
            <a:r>
              <a:rPr lang="fr-FR" sz="1650" spc="-1" dirty="0" err="1">
                <a:solidFill>
                  <a:srgbClr val="000000"/>
                </a:solidFill>
                <a:latin typeface="Times New Roman"/>
              </a:rPr>
              <a:t>ρ</a:t>
            </a:r>
            <a:r>
              <a:rPr lang="fr-FR" sz="1650" spc="-1" dirty="0">
                <a:solidFill>
                  <a:srgbClr val="000000"/>
                </a:solidFill>
                <a:latin typeface="Times New Roman"/>
              </a:rPr>
              <a:t>α</a:t>
            </a:r>
            <a:r>
              <a:rPr lang="fr-FR" sz="1650" spc="-1" dirty="0" err="1">
                <a:solidFill>
                  <a:srgbClr val="000000"/>
                </a:solidFill>
                <a:latin typeface="Times New Roman"/>
              </a:rPr>
              <a:t>γμ</a:t>
            </a:r>
            <a:r>
              <a:rPr lang="fr-FR" sz="1650" spc="-1" dirty="0">
                <a:solidFill>
                  <a:srgbClr val="000000"/>
                </a:solidFill>
                <a:latin typeface="Times New Roman"/>
              </a:rPr>
              <a:t>α</a:t>
            </a:r>
            <a:r>
              <a:rPr lang="fr-FR" sz="1650" spc="-1" dirty="0" err="1">
                <a:solidFill>
                  <a:srgbClr val="000000"/>
                </a:solidFill>
                <a:latin typeface="Times New Roman"/>
              </a:rPr>
              <a:t>τευτική</a:t>
            </a:r>
            <a:r>
              <a:rPr lang="fr-FR" sz="1650" spc="-1" dirty="0">
                <a:solidFill>
                  <a:srgbClr val="000000"/>
                </a:solidFill>
                <a:latin typeface="Times New Roman"/>
              </a:rPr>
              <a:t> </a:t>
            </a:r>
            <a:r>
              <a:rPr lang="fr-FR" sz="1650" spc="4" dirty="0" err="1">
                <a:solidFill>
                  <a:srgbClr val="000000"/>
                </a:solidFill>
                <a:latin typeface="Times New Roman"/>
              </a:rPr>
              <a:t>τους</a:t>
            </a:r>
            <a:r>
              <a:rPr lang="fr-FR" sz="1650" spc="4" dirty="0">
                <a:solidFill>
                  <a:srgbClr val="000000"/>
                </a:solidFill>
                <a:latin typeface="Times New Roman"/>
              </a:rPr>
              <a:t> </a:t>
            </a:r>
            <a:r>
              <a:rPr lang="fr-FR" sz="1650" spc="4" dirty="0" err="1">
                <a:solidFill>
                  <a:srgbClr val="000000"/>
                </a:solidFill>
                <a:latin typeface="Times New Roman"/>
              </a:rPr>
              <a:t>ισχύς</a:t>
            </a:r>
            <a:r>
              <a:rPr lang="fr-FR" sz="1650" spc="4" dirty="0">
                <a:solidFill>
                  <a:srgbClr val="000000"/>
                </a:solidFill>
                <a:latin typeface="Times New Roman"/>
              </a:rPr>
              <a:t> </a:t>
            </a:r>
            <a:r>
              <a:rPr lang="fr-FR" sz="1650" spc="-1" dirty="0">
                <a:solidFill>
                  <a:srgbClr val="000000"/>
                </a:solidFill>
                <a:latin typeface="Times New Roman"/>
              </a:rPr>
              <a:t>(</a:t>
            </a:r>
            <a:r>
              <a:rPr lang="fr-FR" sz="1650" spc="-1" dirty="0" err="1">
                <a:solidFill>
                  <a:srgbClr val="000000"/>
                </a:solidFill>
                <a:latin typeface="Times New Roman"/>
              </a:rPr>
              <a:t>εξωτερικές</a:t>
            </a:r>
            <a:r>
              <a:rPr lang="fr-FR" sz="1650" spc="-1" dirty="0">
                <a:solidFill>
                  <a:srgbClr val="000000"/>
                </a:solidFill>
                <a:latin typeface="Times New Roman"/>
              </a:rPr>
              <a:t> </a:t>
            </a:r>
            <a:r>
              <a:rPr lang="fr-FR" sz="1650" spc="-1" dirty="0" err="1">
                <a:solidFill>
                  <a:srgbClr val="000000"/>
                </a:solidFill>
                <a:latin typeface="Times New Roman"/>
              </a:rPr>
              <a:t>κυρώσεις</a:t>
            </a:r>
            <a:r>
              <a:rPr lang="fr-FR" sz="1650" spc="-1" dirty="0">
                <a:solidFill>
                  <a:srgbClr val="000000"/>
                </a:solidFill>
                <a:latin typeface="Times New Roman"/>
              </a:rPr>
              <a:t> </a:t>
            </a:r>
            <a:r>
              <a:rPr lang="fr-FR" sz="1650" spc="-4" dirty="0" err="1">
                <a:solidFill>
                  <a:srgbClr val="000000"/>
                </a:solidFill>
                <a:latin typeface="Times New Roman"/>
              </a:rPr>
              <a:t>κ</a:t>
            </a:r>
            <a:r>
              <a:rPr lang="fr-FR" sz="1650" spc="-4" dirty="0">
                <a:solidFill>
                  <a:srgbClr val="000000"/>
                </a:solidFill>
                <a:latin typeface="Times New Roman"/>
              </a:rPr>
              <a:t>α</a:t>
            </a:r>
            <a:r>
              <a:rPr lang="fr-FR" sz="1650" spc="-4" dirty="0" err="1">
                <a:solidFill>
                  <a:srgbClr val="000000"/>
                </a:solidFill>
                <a:latin typeface="Times New Roman"/>
              </a:rPr>
              <a:t>ι</a:t>
            </a:r>
            <a:r>
              <a:rPr lang="fr-FR" sz="1650" spc="-4" dirty="0">
                <a:solidFill>
                  <a:srgbClr val="000000"/>
                </a:solidFill>
                <a:latin typeface="Times New Roman"/>
              </a:rPr>
              <a:t> </a:t>
            </a:r>
            <a:r>
              <a:rPr lang="fr-FR" sz="1650" spc="4" dirty="0">
                <a:solidFill>
                  <a:srgbClr val="000000"/>
                </a:solidFill>
                <a:latin typeface="Times New Roman"/>
              </a:rPr>
              <a:t>α</a:t>
            </a:r>
            <a:r>
              <a:rPr lang="fr-FR" sz="1650" spc="4" dirty="0" err="1">
                <a:solidFill>
                  <a:srgbClr val="000000"/>
                </a:solidFill>
                <a:latin typeface="Times New Roman"/>
              </a:rPr>
              <a:t>μοι</a:t>
            </a:r>
            <a:r>
              <a:rPr lang="fr-FR" sz="1650" spc="4" dirty="0">
                <a:solidFill>
                  <a:srgbClr val="000000"/>
                </a:solidFill>
                <a:latin typeface="Times New Roman"/>
              </a:rPr>
              <a:t>βα</a:t>
            </a:r>
            <a:r>
              <a:rPr lang="fr-FR" sz="1650" spc="4" dirty="0" err="1">
                <a:solidFill>
                  <a:srgbClr val="000000"/>
                </a:solidFill>
                <a:latin typeface="Times New Roman"/>
              </a:rPr>
              <a:t>ιότητ</a:t>
            </a:r>
            <a:r>
              <a:rPr lang="fr-FR" sz="1650" spc="4" dirty="0">
                <a:solidFill>
                  <a:srgbClr val="000000"/>
                </a:solidFill>
                <a:latin typeface="Times New Roman"/>
              </a:rPr>
              <a:t>α) </a:t>
            </a:r>
            <a:r>
              <a:rPr lang="fr-FR" sz="1650" spc="-1" dirty="0" err="1">
                <a:solidFill>
                  <a:srgbClr val="000000"/>
                </a:solidFill>
                <a:latin typeface="Times New Roman"/>
              </a:rPr>
              <a:t>είν</a:t>
            </a:r>
            <a:r>
              <a:rPr lang="fr-FR" sz="1650" spc="-1" dirty="0">
                <a:solidFill>
                  <a:srgbClr val="000000"/>
                </a:solidFill>
                <a:latin typeface="Times New Roman"/>
              </a:rPr>
              <a:t>α</a:t>
            </a:r>
            <a:r>
              <a:rPr lang="fr-FR" sz="1650" spc="-1" dirty="0" err="1">
                <a:solidFill>
                  <a:srgbClr val="000000"/>
                </a:solidFill>
                <a:latin typeface="Times New Roman"/>
              </a:rPr>
              <a:t>ι</a:t>
            </a:r>
            <a:r>
              <a:rPr lang="fr-FR" sz="1650" spc="-12" dirty="0">
                <a:solidFill>
                  <a:srgbClr val="000000"/>
                </a:solidFill>
                <a:latin typeface="Times New Roman"/>
              </a:rPr>
              <a:t> </a:t>
            </a:r>
            <a:r>
              <a:rPr lang="fr-FR" sz="1650" spc="4" dirty="0">
                <a:solidFill>
                  <a:srgbClr val="000000"/>
                </a:solidFill>
                <a:latin typeface="Times New Roman"/>
              </a:rPr>
              <a:t>α</a:t>
            </a:r>
            <a:r>
              <a:rPr lang="fr-FR" sz="1650" spc="4" dirty="0" err="1">
                <a:solidFill>
                  <a:srgbClr val="000000"/>
                </a:solidFill>
                <a:latin typeface="Times New Roman"/>
              </a:rPr>
              <a:t>νε</a:t>
            </a:r>
            <a:r>
              <a:rPr lang="fr-FR" sz="1650" spc="4" dirty="0">
                <a:solidFill>
                  <a:srgbClr val="000000"/>
                </a:solidFill>
                <a:latin typeface="Times New Roman"/>
              </a:rPr>
              <a:t>πα</a:t>
            </a:r>
            <a:r>
              <a:rPr lang="fr-FR" sz="1650" spc="4" dirty="0" err="1">
                <a:solidFill>
                  <a:srgbClr val="000000"/>
                </a:solidFill>
                <a:latin typeface="Times New Roman"/>
              </a:rPr>
              <a:t>ρκής</a:t>
            </a:r>
            <a:r>
              <a:rPr lang="fr-FR" sz="1650" spc="4" dirty="0">
                <a:solidFill>
                  <a:srgbClr val="000000"/>
                </a:solidFill>
                <a:latin typeface="Times New Roman"/>
              </a:rPr>
              <a:t>.</a:t>
            </a:r>
            <a:endParaRPr lang="fr-FR" sz="1650" spc="-1" dirty="0">
              <a:latin typeface="Arial"/>
            </a:endParaRPr>
          </a:p>
          <a:p>
            <a:pPr>
              <a:spcBef>
                <a:spcPts val="45"/>
              </a:spcBef>
            </a:pPr>
            <a:endParaRPr lang="fr-FR" sz="1650" spc="-1" dirty="0">
              <a:latin typeface="Arial"/>
            </a:endParaRPr>
          </a:p>
          <a:p>
            <a:pPr marL="123840" indent="-111240">
              <a:buClr>
                <a:srgbClr val="07A0D8"/>
              </a:buClr>
              <a:buFont typeface="Georgia"/>
              <a:buChar char="•"/>
            </a:pPr>
            <a:r>
              <a:rPr lang="fr-FR" sz="1650" b="1" spc="-4" dirty="0" err="1">
                <a:solidFill>
                  <a:srgbClr val="000000"/>
                </a:solidFill>
                <a:latin typeface="Times New Roman"/>
              </a:rPr>
              <a:t>Χώρες</a:t>
            </a:r>
            <a:r>
              <a:rPr lang="fr-FR" sz="1650" b="1" spc="-4" dirty="0">
                <a:solidFill>
                  <a:srgbClr val="000000"/>
                </a:solidFill>
                <a:latin typeface="Times New Roman"/>
              </a:rPr>
              <a:t> </a:t>
            </a:r>
            <a:r>
              <a:rPr lang="fr-FR" sz="1650" b="1" spc="4" dirty="0" err="1">
                <a:solidFill>
                  <a:srgbClr val="000000"/>
                </a:solidFill>
                <a:latin typeface="Times New Roman"/>
              </a:rPr>
              <a:t>με</a:t>
            </a:r>
            <a:r>
              <a:rPr lang="fr-FR" sz="1650" b="1" spc="4" dirty="0">
                <a:solidFill>
                  <a:srgbClr val="000000"/>
                </a:solidFill>
                <a:latin typeface="Times New Roman"/>
              </a:rPr>
              <a:t> </a:t>
            </a:r>
            <a:r>
              <a:rPr lang="fr-FR" sz="1650" b="1" spc="-1" dirty="0" err="1">
                <a:solidFill>
                  <a:srgbClr val="000000"/>
                </a:solidFill>
                <a:latin typeface="Times New Roman"/>
              </a:rPr>
              <a:t>κ</a:t>
            </a:r>
            <a:r>
              <a:rPr lang="fr-FR" sz="1650" b="1" spc="-1" dirty="0">
                <a:solidFill>
                  <a:srgbClr val="000000"/>
                </a:solidFill>
                <a:latin typeface="Times New Roman"/>
              </a:rPr>
              <a:t>α</a:t>
            </a:r>
            <a:r>
              <a:rPr lang="fr-FR" sz="1650" b="1" spc="-1" dirty="0" err="1">
                <a:solidFill>
                  <a:srgbClr val="000000"/>
                </a:solidFill>
                <a:latin typeface="Times New Roman"/>
              </a:rPr>
              <a:t>νονιστική</a:t>
            </a:r>
            <a:r>
              <a:rPr lang="fr-FR" sz="1650" b="1" spc="-1" dirty="0">
                <a:solidFill>
                  <a:srgbClr val="000000"/>
                </a:solidFill>
                <a:latin typeface="Times New Roman"/>
              </a:rPr>
              <a:t> </a:t>
            </a:r>
            <a:r>
              <a:rPr lang="fr-FR" sz="1650" b="1" spc="-1" dirty="0" err="1">
                <a:solidFill>
                  <a:srgbClr val="000000"/>
                </a:solidFill>
                <a:latin typeface="Times New Roman"/>
              </a:rPr>
              <a:t>κ</a:t>
            </a:r>
            <a:r>
              <a:rPr lang="fr-FR" sz="1650" b="1" spc="-1" dirty="0">
                <a:solidFill>
                  <a:srgbClr val="000000"/>
                </a:solidFill>
                <a:latin typeface="Times New Roman"/>
              </a:rPr>
              <a:t>α</a:t>
            </a:r>
            <a:r>
              <a:rPr lang="fr-FR" sz="1650" b="1" spc="-1" dirty="0" err="1">
                <a:solidFill>
                  <a:srgbClr val="000000"/>
                </a:solidFill>
                <a:latin typeface="Times New Roman"/>
              </a:rPr>
              <a:t>ι</a:t>
            </a:r>
            <a:r>
              <a:rPr lang="fr-FR" sz="1650" b="1" spc="-1" dirty="0">
                <a:solidFill>
                  <a:srgbClr val="000000"/>
                </a:solidFill>
                <a:latin typeface="Times New Roman"/>
              </a:rPr>
              <a:t> </a:t>
            </a:r>
            <a:r>
              <a:rPr lang="fr-FR" sz="1650" b="1" spc="-1" dirty="0" err="1">
                <a:solidFill>
                  <a:srgbClr val="000000"/>
                </a:solidFill>
                <a:latin typeface="Times New Roman"/>
              </a:rPr>
              <a:t>δομική</a:t>
            </a:r>
            <a:r>
              <a:rPr lang="fr-FR" sz="1650" b="1" spc="-1" dirty="0">
                <a:solidFill>
                  <a:srgbClr val="000000"/>
                </a:solidFill>
                <a:latin typeface="Times New Roman"/>
              </a:rPr>
              <a:t> </a:t>
            </a:r>
            <a:r>
              <a:rPr lang="fr-FR" sz="1650" b="1" spc="4" dirty="0" err="1">
                <a:solidFill>
                  <a:srgbClr val="000000"/>
                </a:solidFill>
                <a:latin typeface="Times New Roman"/>
              </a:rPr>
              <a:t>ισχύ</a:t>
            </a:r>
            <a:r>
              <a:rPr lang="fr-FR" sz="1650" b="1" spc="4" dirty="0">
                <a:solidFill>
                  <a:srgbClr val="000000"/>
                </a:solidFill>
                <a:latin typeface="Times New Roman"/>
              </a:rPr>
              <a:t> (</a:t>
            </a:r>
            <a:r>
              <a:rPr lang="fr-FR" sz="1650" b="1" spc="4" dirty="0" err="1">
                <a:solidFill>
                  <a:srgbClr val="000000"/>
                </a:solidFill>
                <a:latin typeface="Times New Roman"/>
              </a:rPr>
              <a:t>υ</a:t>
            </a:r>
            <a:r>
              <a:rPr lang="fr-FR" sz="1650" b="1" spc="4" dirty="0">
                <a:solidFill>
                  <a:srgbClr val="000000"/>
                </a:solidFill>
                <a:latin typeface="Times New Roman"/>
              </a:rPr>
              <a:t>πα</a:t>
            </a:r>
            <a:r>
              <a:rPr lang="fr-FR" sz="1650" b="1" spc="4" dirty="0" err="1">
                <a:solidFill>
                  <a:srgbClr val="000000"/>
                </a:solidFill>
                <a:latin typeface="Times New Roman"/>
              </a:rPr>
              <a:t>γορεύουν</a:t>
            </a:r>
            <a:r>
              <a:rPr lang="fr-FR" sz="1650" b="1" spc="4" dirty="0">
                <a:solidFill>
                  <a:srgbClr val="000000"/>
                </a:solidFill>
                <a:latin typeface="Times New Roman"/>
              </a:rPr>
              <a:t> </a:t>
            </a:r>
            <a:r>
              <a:rPr lang="fr-FR" sz="1650" b="1" spc="-4" dirty="0" err="1">
                <a:solidFill>
                  <a:srgbClr val="000000"/>
                </a:solidFill>
                <a:latin typeface="Times New Roman"/>
              </a:rPr>
              <a:t>κ</a:t>
            </a:r>
            <a:r>
              <a:rPr lang="fr-FR" sz="1650" b="1" spc="-4" dirty="0">
                <a:solidFill>
                  <a:srgbClr val="000000"/>
                </a:solidFill>
                <a:latin typeface="Times New Roman"/>
              </a:rPr>
              <a:t>α</a:t>
            </a:r>
            <a:r>
              <a:rPr lang="fr-FR" sz="1650" b="1" spc="-4" dirty="0" err="1">
                <a:solidFill>
                  <a:srgbClr val="000000"/>
                </a:solidFill>
                <a:latin typeface="Times New Roman"/>
              </a:rPr>
              <a:t>νόνες</a:t>
            </a:r>
            <a:r>
              <a:rPr lang="fr-FR" sz="1650" b="1" spc="-4" dirty="0">
                <a:solidFill>
                  <a:srgbClr val="000000"/>
                </a:solidFill>
                <a:latin typeface="Times New Roman"/>
              </a:rPr>
              <a:t> </a:t>
            </a:r>
            <a:r>
              <a:rPr lang="fr-FR" sz="1650" b="1" spc="-1" dirty="0">
                <a:solidFill>
                  <a:srgbClr val="000000"/>
                </a:solidFill>
                <a:latin typeface="Times New Roman"/>
              </a:rPr>
              <a:t>π</a:t>
            </a:r>
            <a:r>
              <a:rPr lang="fr-FR" sz="1650" b="1" spc="-1" dirty="0" err="1">
                <a:solidFill>
                  <a:srgbClr val="000000"/>
                </a:solidFill>
                <a:latin typeface="Times New Roman"/>
              </a:rPr>
              <a:t>ολιτικής</a:t>
            </a:r>
            <a:r>
              <a:rPr lang="fr-FR" sz="1650" b="1" spc="-1" dirty="0">
                <a:solidFill>
                  <a:srgbClr val="000000"/>
                </a:solidFill>
                <a:latin typeface="Times New Roman"/>
              </a:rPr>
              <a:t>) </a:t>
            </a:r>
            <a:r>
              <a:rPr lang="fr-FR" sz="1650" b="1" spc="4" dirty="0">
                <a:solidFill>
                  <a:srgbClr val="000000"/>
                </a:solidFill>
                <a:latin typeface="Times New Roman"/>
              </a:rPr>
              <a:t>VS </a:t>
            </a:r>
            <a:r>
              <a:rPr lang="fr-FR" sz="1650" b="1" spc="-1" dirty="0" err="1">
                <a:solidFill>
                  <a:srgbClr val="000000"/>
                </a:solidFill>
                <a:latin typeface="Times New Roman"/>
              </a:rPr>
              <a:t>δομικά</a:t>
            </a:r>
            <a:r>
              <a:rPr lang="fr-FR" sz="1650" b="1" spc="-1" dirty="0">
                <a:solidFill>
                  <a:srgbClr val="000000"/>
                </a:solidFill>
                <a:latin typeface="Times New Roman"/>
              </a:rPr>
              <a:t> </a:t>
            </a:r>
            <a:r>
              <a:rPr lang="fr-FR" sz="1650" b="1" spc="4" dirty="0">
                <a:solidFill>
                  <a:srgbClr val="000000"/>
                </a:solidFill>
                <a:latin typeface="Times New Roman"/>
              </a:rPr>
              <a:t>α</a:t>
            </a:r>
            <a:r>
              <a:rPr lang="fr-FR" sz="1650" b="1" spc="4" dirty="0" err="1">
                <a:solidFill>
                  <a:srgbClr val="000000"/>
                </a:solidFill>
                <a:latin typeface="Times New Roman"/>
              </a:rPr>
              <a:t>δύν</a:t>
            </a:r>
            <a:r>
              <a:rPr lang="fr-FR" sz="1650" b="1" spc="4" dirty="0">
                <a:solidFill>
                  <a:srgbClr val="000000"/>
                </a:solidFill>
                <a:latin typeface="Times New Roman"/>
              </a:rPr>
              <a:t>α</a:t>
            </a:r>
            <a:r>
              <a:rPr lang="fr-FR" sz="1650" b="1" spc="4" dirty="0" err="1">
                <a:solidFill>
                  <a:srgbClr val="000000"/>
                </a:solidFill>
                <a:latin typeface="Times New Roman"/>
              </a:rPr>
              <a:t>μες</a:t>
            </a:r>
            <a:r>
              <a:rPr lang="fr-FR" sz="1650" b="1" spc="-1" dirty="0">
                <a:solidFill>
                  <a:srgbClr val="000000"/>
                </a:solidFill>
                <a:latin typeface="Times New Roman"/>
              </a:rPr>
              <a:t> </a:t>
            </a:r>
            <a:r>
              <a:rPr lang="fr-FR" sz="1650" b="1" spc="-4" dirty="0" err="1">
                <a:solidFill>
                  <a:srgbClr val="000000"/>
                </a:solidFill>
                <a:latin typeface="Times New Roman"/>
              </a:rPr>
              <a:t>χώρες</a:t>
            </a:r>
            <a:r>
              <a:rPr lang="fr-FR" sz="1650" b="1" spc="-4" dirty="0">
                <a:solidFill>
                  <a:srgbClr val="000000"/>
                </a:solidFill>
                <a:latin typeface="Times New Roman"/>
              </a:rPr>
              <a:t> </a:t>
            </a:r>
            <a:r>
              <a:rPr lang="fr-FR" sz="1650" spc="-4" dirty="0">
                <a:solidFill>
                  <a:srgbClr val="000000"/>
                </a:solidFill>
                <a:latin typeface="Times New Roman"/>
              </a:rPr>
              <a:t>(π.</a:t>
            </a:r>
            <a:r>
              <a:rPr lang="fr-FR" sz="1650" spc="-4" dirty="0" err="1">
                <a:solidFill>
                  <a:srgbClr val="000000"/>
                </a:solidFill>
                <a:latin typeface="Times New Roman"/>
              </a:rPr>
              <a:t>χ</a:t>
            </a:r>
            <a:r>
              <a:rPr lang="fr-FR" sz="1650" spc="-4" dirty="0">
                <a:solidFill>
                  <a:srgbClr val="000000"/>
                </a:solidFill>
                <a:latin typeface="Times New Roman"/>
              </a:rPr>
              <a:t>. </a:t>
            </a:r>
            <a:r>
              <a:rPr lang="fr-FR" sz="1650" spc="-4" dirty="0" err="1">
                <a:solidFill>
                  <a:srgbClr val="000000"/>
                </a:solidFill>
                <a:latin typeface="Times New Roman"/>
              </a:rPr>
              <a:t>εφ</a:t>
            </a:r>
            <a:r>
              <a:rPr lang="fr-FR" sz="1650" spc="-4" dirty="0">
                <a:solidFill>
                  <a:srgbClr val="000000"/>
                </a:solidFill>
                <a:latin typeface="Times New Roman"/>
              </a:rPr>
              <a:t>α</a:t>
            </a:r>
            <a:r>
              <a:rPr lang="fr-FR" sz="1650" spc="-4" dirty="0" err="1">
                <a:solidFill>
                  <a:srgbClr val="000000"/>
                </a:solidFill>
                <a:latin typeface="Times New Roman"/>
              </a:rPr>
              <a:t>ρμογή</a:t>
            </a:r>
            <a:r>
              <a:rPr lang="fr-FR" sz="1650" spc="-4" dirty="0">
                <a:solidFill>
                  <a:srgbClr val="000000"/>
                </a:solidFill>
                <a:latin typeface="Times New Roman"/>
              </a:rPr>
              <a:t> </a:t>
            </a:r>
            <a:r>
              <a:rPr lang="fr-FR" sz="1650" spc="-4" dirty="0" err="1">
                <a:solidFill>
                  <a:srgbClr val="000000"/>
                </a:solidFill>
                <a:latin typeface="Times New Roman"/>
              </a:rPr>
              <a:t>του</a:t>
            </a:r>
            <a:r>
              <a:rPr lang="fr-FR" sz="1650" spc="-4" dirty="0">
                <a:solidFill>
                  <a:srgbClr val="000000"/>
                </a:solidFill>
                <a:latin typeface="Times New Roman"/>
              </a:rPr>
              <a:t> </a:t>
            </a:r>
            <a:r>
              <a:rPr lang="fr-FR" sz="1650" spc="-4" dirty="0" err="1">
                <a:solidFill>
                  <a:srgbClr val="000000"/>
                </a:solidFill>
                <a:latin typeface="Times New Roman"/>
              </a:rPr>
              <a:t>γερμ</a:t>
            </a:r>
            <a:r>
              <a:rPr lang="fr-FR" sz="1650" spc="-4" dirty="0">
                <a:solidFill>
                  <a:srgbClr val="000000"/>
                </a:solidFill>
                <a:latin typeface="Times New Roman"/>
              </a:rPr>
              <a:t>α</a:t>
            </a:r>
            <a:r>
              <a:rPr lang="fr-FR" sz="1650" spc="-4" dirty="0" err="1">
                <a:solidFill>
                  <a:srgbClr val="000000"/>
                </a:solidFill>
                <a:latin typeface="Times New Roman"/>
              </a:rPr>
              <a:t>νικού</a:t>
            </a:r>
            <a:r>
              <a:rPr lang="fr-FR" sz="1650" spc="-4" dirty="0">
                <a:solidFill>
                  <a:srgbClr val="000000"/>
                </a:solidFill>
                <a:latin typeface="Times New Roman"/>
              </a:rPr>
              <a:t> </a:t>
            </a:r>
            <a:r>
              <a:rPr lang="fr-FR" sz="1650" spc="-4" dirty="0" err="1">
                <a:solidFill>
                  <a:srgbClr val="000000"/>
                </a:solidFill>
                <a:latin typeface="Times New Roman"/>
              </a:rPr>
              <a:t>μοντέλου</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Bundesbank </a:t>
            </a:r>
            <a:r>
              <a:rPr lang="fr-FR" sz="1650" spc="-4" dirty="0" err="1">
                <a:solidFill>
                  <a:srgbClr val="000000"/>
                </a:solidFill>
                <a:latin typeface="Times New Roman"/>
              </a:rPr>
              <a:t>στην</a:t>
            </a:r>
            <a:r>
              <a:rPr lang="fr-FR" sz="1650" spc="-4" dirty="0">
                <a:solidFill>
                  <a:srgbClr val="000000"/>
                </a:solidFill>
                <a:latin typeface="Times New Roman"/>
              </a:rPr>
              <a:t> </a:t>
            </a:r>
            <a:r>
              <a:rPr lang="fr-FR" sz="1650" spc="-4" dirty="0" err="1">
                <a:solidFill>
                  <a:srgbClr val="000000"/>
                </a:solidFill>
                <a:latin typeface="Times New Roman"/>
              </a:rPr>
              <a:t>νομισμ</a:t>
            </a:r>
            <a:r>
              <a:rPr lang="fr-FR" sz="1650" spc="-4" dirty="0">
                <a:solidFill>
                  <a:srgbClr val="000000"/>
                </a:solidFill>
                <a:latin typeface="Times New Roman"/>
              </a:rPr>
              <a:t>α</a:t>
            </a:r>
            <a:r>
              <a:rPr lang="fr-FR" sz="1650" spc="-4" dirty="0" err="1">
                <a:solidFill>
                  <a:srgbClr val="000000"/>
                </a:solidFill>
                <a:latin typeface="Times New Roman"/>
              </a:rPr>
              <a:t>τική</a:t>
            </a:r>
            <a:r>
              <a:rPr lang="fr-FR" sz="1650" spc="-4" dirty="0">
                <a:solidFill>
                  <a:srgbClr val="000000"/>
                </a:solidFill>
                <a:latin typeface="Times New Roman"/>
              </a:rPr>
              <a:t> </a:t>
            </a:r>
            <a:r>
              <a:rPr lang="fr-FR" sz="1650" spc="-4" dirty="0" err="1">
                <a:solidFill>
                  <a:srgbClr val="000000"/>
                </a:solidFill>
                <a:latin typeface="Times New Roman"/>
              </a:rPr>
              <a:t>ένωση</a:t>
            </a:r>
            <a:r>
              <a:rPr lang="fr-FR" sz="1650" spc="-4" dirty="0">
                <a:solidFill>
                  <a:srgbClr val="000000"/>
                </a:solidFill>
                <a:latin typeface="Times New Roman"/>
              </a:rPr>
              <a:t>, </a:t>
            </a:r>
            <a:r>
              <a:rPr lang="fr-FR" sz="1650" spc="-4" dirty="0" err="1">
                <a:solidFill>
                  <a:srgbClr val="000000"/>
                </a:solidFill>
                <a:latin typeface="Times New Roman"/>
              </a:rPr>
              <a:t>εφ</a:t>
            </a:r>
            <a:r>
              <a:rPr lang="fr-FR" sz="1650" spc="-4" dirty="0">
                <a:solidFill>
                  <a:srgbClr val="000000"/>
                </a:solidFill>
                <a:latin typeface="Times New Roman"/>
              </a:rPr>
              <a:t>α</a:t>
            </a:r>
            <a:r>
              <a:rPr lang="fr-FR" sz="1650" spc="-4" dirty="0" err="1">
                <a:solidFill>
                  <a:srgbClr val="000000"/>
                </a:solidFill>
                <a:latin typeface="Times New Roman"/>
              </a:rPr>
              <a:t>ρμογή</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β</a:t>
            </a:r>
            <a:r>
              <a:rPr lang="fr-FR" sz="1650" spc="-4" dirty="0" err="1">
                <a:solidFill>
                  <a:srgbClr val="000000"/>
                </a:solidFill>
                <a:latin typeface="Times New Roman"/>
              </a:rPr>
              <a:t>ρετ</a:t>
            </a:r>
            <a:r>
              <a:rPr lang="fr-FR" sz="1650" spc="-4" dirty="0">
                <a:solidFill>
                  <a:srgbClr val="000000"/>
                </a:solidFill>
                <a:latin typeface="Times New Roman"/>
              </a:rPr>
              <a:t>α</a:t>
            </a:r>
            <a:r>
              <a:rPr lang="fr-FR" sz="1650" spc="-4" dirty="0" err="1">
                <a:solidFill>
                  <a:srgbClr val="000000"/>
                </a:solidFill>
                <a:latin typeface="Times New Roman"/>
              </a:rPr>
              <a:t>νικής</a:t>
            </a:r>
            <a:r>
              <a:rPr lang="fr-FR" sz="1650" spc="-4" dirty="0">
                <a:solidFill>
                  <a:srgbClr val="000000"/>
                </a:solidFill>
                <a:latin typeface="Times New Roman"/>
              </a:rPr>
              <a:t> </a:t>
            </a:r>
            <a:r>
              <a:rPr lang="fr-FR" sz="1650" spc="-4" dirty="0" err="1">
                <a:solidFill>
                  <a:srgbClr val="000000"/>
                </a:solidFill>
                <a:latin typeface="Times New Roman"/>
              </a:rPr>
              <a:t>κοινωνικο-οικονομικής</a:t>
            </a:r>
            <a:r>
              <a:rPr lang="fr-FR" sz="1650" spc="-4" dirty="0">
                <a:solidFill>
                  <a:srgbClr val="000000"/>
                </a:solidFill>
                <a:latin typeface="Times New Roman"/>
              </a:rPr>
              <a:t> π</a:t>
            </a:r>
            <a:r>
              <a:rPr lang="fr-FR" sz="1650" spc="-4" dirty="0" err="1">
                <a:solidFill>
                  <a:srgbClr val="000000"/>
                </a:solidFill>
                <a:latin typeface="Times New Roman"/>
              </a:rPr>
              <a:t>ροσέγγισης</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a:t>
            </a:r>
            <a:r>
              <a:rPr lang="fr-FR" sz="1650" spc="-4" dirty="0" err="1">
                <a:solidFill>
                  <a:srgbClr val="000000"/>
                </a:solidFill>
                <a:latin typeface="Times New Roman"/>
              </a:rPr>
              <a:t>λειτουργί</a:t>
            </a:r>
            <a:r>
              <a:rPr lang="fr-FR" sz="1650" spc="-4" dirty="0">
                <a:solidFill>
                  <a:srgbClr val="000000"/>
                </a:solidFill>
                <a:latin typeface="Times New Roman"/>
              </a:rPr>
              <a:t>α</a:t>
            </a:r>
            <a:r>
              <a:rPr lang="fr-FR" sz="1650" spc="-4" dirty="0" err="1">
                <a:solidFill>
                  <a:srgbClr val="000000"/>
                </a:solidFill>
                <a:latin typeface="Times New Roman"/>
              </a:rPr>
              <a:t>ς</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a:t>
            </a:r>
            <a:r>
              <a:rPr lang="fr-FR" sz="1650" spc="-4" dirty="0" err="1">
                <a:solidFill>
                  <a:srgbClr val="000000"/>
                </a:solidFill>
                <a:latin typeface="Times New Roman"/>
              </a:rPr>
              <a:t>εσωτερικής</a:t>
            </a:r>
            <a:r>
              <a:rPr lang="fr-FR" sz="1650" spc="-4" dirty="0">
                <a:solidFill>
                  <a:srgbClr val="000000"/>
                </a:solidFill>
                <a:latin typeface="Times New Roman"/>
              </a:rPr>
              <a:t> α</a:t>
            </a:r>
            <a:r>
              <a:rPr lang="fr-FR" sz="1650" spc="-4" dirty="0" err="1">
                <a:solidFill>
                  <a:srgbClr val="000000"/>
                </a:solidFill>
                <a:latin typeface="Times New Roman"/>
              </a:rPr>
              <a:t>γοράς</a:t>
            </a:r>
            <a:r>
              <a:rPr lang="fr-FR" sz="1650" spc="-4" dirty="0">
                <a:solidFill>
                  <a:srgbClr val="000000"/>
                </a:solidFill>
                <a:latin typeface="Times New Roman"/>
              </a:rPr>
              <a:t> (α</a:t>
            </a:r>
            <a:r>
              <a:rPr lang="fr-FR" sz="1650" spc="-4" dirty="0" err="1">
                <a:solidFill>
                  <a:srgbClr val="000000"/>
                </a:solidFill>
                <a:latin typeface="Times New Roman"/>
              </a:rPr>
              <a:t>ρνητική</a:t>
            </a:r>
            <a:r>
              <a:rPr lang="fr-FR" sz="1650" spc="-4" dirty="0">
                <a:solidFill>
                  <a:srgbClr val="000000"/>
                </a:solidFill>
                <a:latin typeface="Times New Roman"/>
              </a:rPr>
              <a:t> </a:t>
            </a:r>
            <a:r>
              <a:rPr lang="fr-FR" sz="1650" spc="-4" dirty="0" err="1">
                <a:solidFill>
                  <a:srgbClr val="000000"/>
                </a:solidFill>
                <a:latin typeface="Times New Roman"/>
              </a:rPr>
              <a:t>ενο</a:t>
            </a:r>
            <a:r>
              <a:rPr lang="fr-FR" sz="1650" spc="-4" dirty="0">
                <a:solidFill>
                  <a:srgbClr val="000000"/>
                </a:solidFill>
                <a:latin typeface="Times New Roman"/>
              </a:rPr>
              <a:t>π</a:t>
            </a:r>
            <a:r>
              <a:rPr lang="fr-FR" sz="1650" spc="-4" dirty="0" err="1">
                <a:solidFill>
                  <a:srgbClr val="000000"/>
                </a:solidFill>
                <a:latin typeface="Times New Roman"/>
              </a:rPr>
              <a:t>οίηση</a:t>
            </a:r>
            <a:r>
              <a:rPr lang="fr-FR" sz="1650" spc="-4" dirty="0">
                <a:solidFill>
                  <a:srgbClr val="000000"/>
                </a:solidFill>
                <a:latin typeface="Times New Roman"/>
              </a:rPr>
              <a:t>), </a:t>
            </a:r>
            <a:r>
              <a:rPr lang="fr-FR" sz="1650" spc="-4" dirty="0" err="1">
                <a:solidFill>
                  <a:srgbClr val="000000"/>
                </a:solidFill>
                <a:latin typeface="Times New Roman"/>
              </a:rPr>
              <a:t>εφ</a:t>
            </a:r>
            <a:r>
              <a:rPr lang="fr-FR" sz="1650" spc="-4" dirty="0">
                <a:solidFill>
                  <a:srgbClr val="000000"/>
                </a:solidFill>
                <a:latin typeface="Times New Roman"/>
              </a:rPr>
              <a:t>α</a:t>
            </a:r>
            <a:r>
              <a:rPr lang="fr-FR" sz="1650" spc="-4" dirty="0" err="1">
                <a:solidFill>
                  <a:srgbClr val="000000"/>
                </a:solidFill>
                <a:latin typeface="Times New Roman"/>
              </a:rPr>
              <a:t>ρμογή</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a:t>
            </a:r>
            <a:r>
              <a:rPr lang="fr-FR" sz="1650" spc="-4" dirty="0" err="1">
                <a:solidFill>
                  <a:srgbClr val="000000"/>
                </a:solidFill>
                <a:latin typeface="Times New Roman"/>
              </a:rPr>
              <a:t>γ</a:t>
            </a:r>
            <a:r>
              <a:rPr lang="fr-FR" sz="1650" spc="-4" dirty="0">
                <a:solidFill>
                  <a:srgbClr val="000000"/>
                </a:solidFill>
                <a:latin typeface="Times New Roman"/>
              </a:rPr>
              <a:t>α</a:t>
            </a:r>
            <a:r>
              <a:rPr lang="fr-FR" sz="1650" spc="-4" dirty="0" err="1">
                <a:solidFill>
                  <a:srgbClr val="000000"/>
                </a:solidFill>
                <a:latin typeface="Times New Roman"/>
              </a:rPr>
              <a:t>λλικής-γκωλικής</a:t>
            </a:r>
            <a:r>
              <a:rPr lang="fr-FR" sz="1650" spc="-4" dirty="0">
                <a:solidFill>
                  <a:srgbClr val="000000"/>
                </a:solidFill>
                <a:latin typeface="Times New Roman"/>
              </a:rPr>
              <a:t> π</a:t>
            </a:r>
            <a:r>
              <a:rPr lang="fr-FR" sz="1650" spc="-4" dirty="0" err="1">
                <a:solidFill>
                  <a:srgbClr val="000000"/>
                </a:solidFill>
                <a:latin typeface="Times New Roman"/>
              </a:rPr>
              <a:t>ροσέγγισης</a:t>
            </a:r>
            <a:r>
              <a:rPr lang="fr-FR" sz="1650" spc="-4" dirty="0">
                <a:solidFill>
                  <a:srgbClr val="000000"/>
                </a:solidFill>
                <a:latin typeface="Times New Roman"/>
              </a:rPr>
              <a:t> </a:t>
            </a:r>
            <a:r>
              <a:rPr lang="fr-FR" sz="1650" spc="-4" dirty="0" err="1">
                <a:solidFill>
                  <a:srgbClr val="000000"/>
                </a:solidFill>
                <a:latin typeface="Times New Roman"/>
              </a:rPr>
              <a:t>της</a:t>
            </a:r>
            <a:r>
              <a:rPr lang="fr-FR" sz="1650" spc="-4" dirty="0">
                <a:solidFill>
                  <a:srgbClr val="000000"/>
                </a:solidFill>
                <a:latin typeface="Times New Roman"/>
              </a:rPr>
              <a:t> </a:t>
            </a:r>
            <a:r>
              <a:rPr lang="fr-FR" sz="1650" spc="-4" dirty="0" err="1">
                <a:solidFill>
                  <a:srgbClr val="000000"/>
                </a:solidFill>
                <a:latin typeface="Times New Roman"/>
              </a:rPr>
              <a:t>λειτουργί</a:t>
            </a:r>
            <a:r>
              <a:rPr lang="fr-FR" sz="1650" spc="-4" dirty="0">
                <a:solidFill>
                  <a:srgbClr val="000000"/>
                </a:solidFill>
                <a:latin typeface="Times New Roman"/>
              </a:rPr>
              <a:t>α</a:t>
            </a:r>
            <a:r>
              <a:rPr lang="fr-FR" sz="1650" spc="-4" dirty="0" err="1">
                <a:solidFill>
                  <a:srgbClr val="000000"/>
                </a:solidFill>
                <a:latin typeface="Times New Roman"/>
              </a:rPr>
              <a:t>ς</a:t>
            </a:r>
            <a:r>
              <a:rPr lang="fr-FR" sz="1650" spc="-4" dirty="0">
                <a:solidFill>
                  <a:srgbClr val="000000"/>
                </a:solidFill>
                <a:latin typeface="Times New Roman"/>
              </a:rPr>
              <a:t> </a:t>
            </a:r>
            <a:r>
              <a:rPr lang="fr-FR" sz="1650" spc="-4" dirty="0" err="1">
                <a:solidFill>
                  <a:srgbClr val="000000"/>
                </a:solidFill>
                <a:latin typeface="Times New Roman"/>
              </a:rPr>
              <a:t>του</a:t>
            </a:r>
            <a:r>
              <a:rPr lang="fr-FR" sz="1650" spc="-4" dirty="0">
                <a:solidFill>
                  <a:srgbClr val="000000"/>
                </a:solidFill>
                <a:latin typeface="Times New Roman"/>
              </a:rPr>
              <a:t> </a:t>
            </a:r>
            <a:r>
              <a:rPr lang="fr-FR" sz="1650" spc="-4" dirty="0" err="1">
                <a:solidFill>
                  <a:srgbClr val="000000"/>
                </a:solidFill>
                <a:latin typeface="Times New Roman"/>
              </a:rPr>
              <a:t>Ευρω</a:t>
            </a:r>
            <a:r>
              <a:rPr lang="fr-FR" sz="1650" spc="-4" dirty="0">
                <a:solidFill>
                  <a:srgbClr val="000000"/>
                </a:solidFill>
                <a:latin typeface="Times New Roman"/>
              </a:rPr>
              <a:t>πα</a:t>
            </a:r>
            <a:r>
              <a:rPr lang="fr-FR" sz="1650" spc="-4" dirty="0" err="1">
                <a:solidFill>
                  <a:srgbClr val="000000"/>
                </a:solidFill>
                <a:latin typeface="Times New Roman"/>
              </a:rPr>
              <a:t>ϊκού</a:t>
            </a:r>
            <a:r>
              <a:rPr lang="fr-FR" sz="1650" spc="-4" dirty="0">
                <a:solidFill>
                  <a:srgbClr val="000000"/>
                </a:solidFill>
                <a:latin typeface="Times New Roman"/>
              </a:rPr>
              <a:t> </a:t>
            </a:r>
            <a:r>
              <a:rPr lang="fr-FR" sz="1650" spc="-4" dirty="0" err="1">
                <a:solidFill>
                  <a:srgbClr val="000000"/>
                </a:solidFill>
                <a:latin typeface="Times New Roman"/>
              </a:rPr>
              <a:t>Συμ</a:t>
            </a:r>
            <a:r>
              <a:rPr lang="fr-FR" sz="1650" spc="-4" dirty="0">
                <a:solidFill>
                  <a:srgbClr val="000000"/>
                </a:solidFill>
                <a:latin typeface="Times New Roman"/>
              </a:rPr>
              <a:t>β</a:t>
            </a:r>
            <a:r>
              <a:rPr lang="fr-FR" sz="1650" spc="-4" dirty="0" err="1">
                <a:solidFill>
                  <a:srgbClr val="000000"/>
                </a:solidFill>
                <a:latin typeface="Times New Roman"/>
              </a:rPr>
              <a:t>ουλίου</a:t>
            </a:r>
            <a:r>
              <a:rPr lang="fr-FR" sz="1650" spc="-4" dirty="0">
                <a:solidFill>
                  <a:srgbClr val="000000"/>
                </a:solidFill>
                <a:latin typeface="Times New Roman"/>
              </a:rPr>
              <a:t>….).</a:t>
            </a:r>
            <a:endParaRPr lang="fr-FR" sz="1650" spc="-1" dirty="0">
              <a:latin typeface="Arial"/>
            </a:endParaRPr>
          </a:p>
          <a:p>
            <a:pPr>
              <a:spcBef>
                <a:spcPts val="34"/>
              </a:spcBef>
            </a:pPr>
            <a:endParaRPr lang="fr-FR" sz="1650" spc="-1" dirty="0">
              <a:latin typeface="Arial"/>
            </a:endParaRPr>
          </a:p>
          <a:p>
            <a:pPr marL="123840" indent="-111240">
              <a:lnSpc>
                <a:spcPct val="101000"/>
              </a:lnSpc>
              <a:buClr>
                <a:srgbClr val="07A0D8"/>
              </a:buClr>
              <a:buFont typeface="Georgia"/>
              <a:buChar char="•"/>
            </a:pPr>
            <a:r>
              <a:rPr lang="fr-FR" sz="1650" spc="9" dirty="0" err="1">
                <a:solidFill>
                  <a:srgbClr val="000000"/>
                </a:solidFill>
                <a:latin typeface="Times New Roman"/>
              </a:rPr>
              <a:t>Β</a:t>
            </a:r>
            <a:r>
              <a:rPr lang="fr-FR" sz="1650" spc="9" dirty="0">
                <a:solidFill>
                  <a:srgbClr val="000000"/>
                </a:solidFill>
                <a:latin typeface="Times New Roman"/>
              </a:rPr>
              <a:t>α</a:t>
            </a:r>
            <a:r>
              <a:rPr lang="fr-FR" sz="1650" spc="9" dirty="0" err="1">
                <a:solidFill>
                  <a:srgbClr val="000000"/>
                </a:solidFill>
                <a:latin typeface="Times New Roman"/>
              </a:rPr>
              <a:t>θμός</a:t>
            </a:r>
            <a:r>
              <a:rPr lang="fr-FR" sz="1650" spc="9" dirty="0">
                <a:solidFill>
                  <a:srgbClr val="000000"/>
                </a:solidFill>
                <a:latin typeface="Times New Roman"/>
              </a:rPr>
              <a:t> </a:t>
            </a:r>
            <a:r>
              <a:rPr lang="fr-FR" sz="1650" spc="4" dirty="0" err="1">
                <a:solidFill>
                  <a:srgbClr val="000000"/>
                </a:solidFill>
                <a:latin typeface="Times New Roman"/>
              </a:rPr>
              <a:t>ευθύνης</a:t>
            </a:r>
            <a:r>
              <a:rPr lang="fr-FR" sz="1650" spc="4" dirty="0">
                <a:solidFill>
                  <a:srgbClr val="000000"/>
                </a:solidFill>
                <a:latin typeface="Times New Roman"/>
              </a:rPr>
              <a:t> / </a:t>
            </a:r>
            <a:r>
              <a:rPr lang="fr-FR" sz="1650" spc="4" dirty="0" err="1">
                <a:solidFill>
                  <a:srgbClr val="000000"/>
                </a:solidFill>
                <a:latin typeface="Times New Roman"/>
              </a:rPr>
              <a:t>συμμετοχής</a:t>
            </a:r>
            <a:r>
              <a:rPr lang="fr-FR" sz="1650" spc="4" dirty="0">
                <a:solidFill>
                  <a:srgbClr val="000000"/>
                </a:solidFill>
                <a:latin typeface="Times New Roman"/>
              </a:rPr>
              <a:t> </a:t>
            </a:r>
            <a:r>
              <a:rPr lang="fr-FR" sz="1650" spc="-4" dirty="0" err="1">
                <a:solidFill>
                  <a:srgbClr val="000000"/>
                </a:solidFill>
                <a:latin typeface="Times New Roman"/>
              </a:rPr>
              <a:t>κ</a:t>
            </a:r>
            <a:r>
              <a:rPr lang="fr-FR" sz="1650" spc="-4" dirty="0">
                <a:solidFill>
                  <a:srgbClr val="000000"/>
                </a:solidFill>
                <a:latin typeface="Times New Roman"/>
              </a:rPr>
              <a:t>α</a:t>
            </a:r>
            <a:r>
              <a:rPr lang="fr-FR" sz="1650" spc="-4" dirty="0" err="1">
                <a:solidFill>
                  <a:srgbClr val="000000"/>
                </a:solidFill>
                <a:latin typeface="Times New Roman"/>
              </a:rPr>
              <a:t>ι</a:t>
            </a:r>
            <a:r>
              <a:rPr lang="fr-FR" sz="1650" spc="-4" dirty="0">
                <a:solidFill>
                  <a:srgbClr val="000000"/>
                </a:solidFill>
                <a:latin typeface="Times New Roman"/>
              </a:rPr>
              <a:t> </a:t>
            </a:r>
            <a:r>
              <a:rPr lang="fr-FR" sz="1650" spc="4" dirty="0">
                <a:solidFill>
                  <a:srgbClr val="000000"/>
                </a:solidFill>
                <a:latin typeface="Times New Roman"/>
              </a:rPr>
              <a:t>βα</a:t>
            </a:r>
            <a:r>
              <a:rPr lang="fr-FR" sz="1650" spc="4" dirty="0" err="1">
                <a:solidFill>
                  <a:srgbClr val="000000"/>
                </a:solidFill>
                <a:latin typeface="Times New Roman"/>
              </a:rPr>
              <a:t>θμός</a:t>
            </a:r>
            <a:r>
              <a:rPr lang="fr-FR" sz="1650" spc="4" dirty="0">
                <a:solidFill>
                  <a:srgbClr val="000000"/>
                </a:solidFill>
                <a:latin typeface="Times New Roman"/>
              </a:rPr>
              <a:t> </a:t>
            </a:r>
            <a:r>
              <a:rPr lang="fr-FR" sz="1650" b="1" spc="4" dirty="0">
                <a:solidFill>
                  <a:srgbClr val="000000"/>
                </a:solidFill>
                <a:latin typeface="Times New Roman"/>
              </a:rPr>
              <a:t>(</a:t>
            </a:r>
            <a:r>
              <a:rPr lang="fr-FR" sz="1650" b="1" spc="4" dirty="0" err="1">
                <a:solidFill>
                  <a:srgbClr val="000000"/>
                </a:solidFill>
                <a:latin typeface="Times New Roman"/>
              </a:rPr>
              <a:t>άνισης</a:t>
            </a:r>
            <a:r>
              <a:rPr lang="fr-FR" sz="1650" b="1" spc="4" dirty="0">
                <a:solidFill>
                  <a:srgbClr val="000000"/>
                </a:solidFill>
                <a:latin typeface="Times New Roman"/>
              </a:rPr>
              <a:t>) </a:t>
            </a:r>
            <a:r>
              <a:rPr lang="fr-FR" sz="1650" b="1" spc="-4" dirty="0" err="1">
                <a:solidFill>
                  <a:srgbClr val="000000"/>
                </a:solidFill>
                <a:latin typeface="Times New Roman"/>
              </a:rPr>
              <a:t>εξάρτησης</a:t>
            </a:r>
            <a:r>
              <a:rPr lang="fr-FR" sz="1650" b="1" spc="-4" dirty="0">
                <a:solidFill>
                  <a:srgbClr val="000000"/>
                </a:solidFill>
                <a:latin typeface="Times New Roman"/>
              </a:rPr>
              <a:t> </a:t>
            </a:r>
            <a:r>
              <a:rPr lang="fr-FR" sz="1650" spc="4" dirty="0">
                <a:solidFill>
                  <a:srgbClr val="000000"/>
                </a:solidFill>
                <a:latin typeface="Times New Roman"/>
              </a:rPr>
              <a:t>α</a:t>
            </a:r>
            <a:r>
              <a:rPr lang="fr-FR" sz="1650" spc="4" dirty="0" err="1">
                <a:solidFill>
                  <a:srgbClr val="000000"/>
                </a:solidFill>
                <a:latin typeface="Times New Roman"/>
              </a:rPr>
              <a:t>ν</a:t>
            </a:r>
            <a:r>
              <a:rPr lang="fr-FR" sz="1650" spc="4" dirty="0">
                <a:solidFill>
                  <a:srgbClr val="000000"/>
                </a:solidFill>
                <a:latin typeface="Times New Roman"/>
              </a:rPr>
              <a:t>απ</a:t>
            </a:r>
            <a:r>
              <a:rPr lang="fr-FR" sz="1650" spc="4" dirty="0" err="1">
                <a:solidFill>
                  <a:srgbClr val="000000"/>
                </a:solidFill>
                <a:latin typeface="Times New Roman"/>
              </a:rPr>
              <a:t>τύσσοντ</a:t>
            </a:r>
            <a:r>
              <a:rPr lang="fr-FR" sz="1650" spc="4" dirty="0">
                <a:solidFill>
                  <a:srgbClr val="000000"/>
                </a:solidFill>
                <a:latin typeface="Times New Roman"/>
              </a:rPr>
              <a:t>α</a:t>
            </a:r>
            <a:r>
              <a:rPr lang="fr-FR" sz="1650" spc="4" dirty="0" err="1">
                <a:solidFill>
                  <a:srgbClr val="000000"/>
                </a:solidFill>
                <a:latin typeface="Times New Roman"/>
              </a:rPr>
              <a:t>ς</a:t>
            </a:r>
            <a:r>
              <a:rPr lang="fr-FR" sz="1650" spc="4" dirty="0">
                <a:solidFill>
                  <a:srgbClr val="000000"/>
                </a:solidFill>
                <a:latin typeface="Times New Roman"/>
              </a:rPr>
              <a:t> </a:t>
            </a:r>
            <a:r>
              <a:rPr lang="fr-FR" sz="1650" spc="4" dirty="0" err="1">
                <a:solidFill>
                  <a:srgbClr val="000000"/>
                </a:solidFill>
                <a:latin typeface="Times New Roman"/>
              </a:rPr>
              <a:t>μορφές</a:t>
            </a:r>
            <a:r>
              <a:rPr lang="fr-FR" sz="1650" spc="4" dirty="0">
                <a:solidFill>
                  <a:srgbClr val="000000"/>
                </a:solidFill>
                <a:latin typeface="Times New Roman"/>
              </a:rPr>
              <a:t> </a:t>
            </a:r>
            <a:r>
              <a:rPr lang="fr-FR" sz="1650" spc="-1" dirty="0" err="1">
                <a:solidFill>
                  <a:srgbClr val="000000"/>
                </a:solidFill>
                <a:latin typeface="Times New Roman"/>
              </a:rPr>
              <a:t>εθελοντικής</a:t>
            </a:r>
            <a:r>
              <a:rPr lang="fr-FR" sz="1650" spc="-1" dirty="0">
                <a:solidFill>
                  <a:srgbClr val="000000"/>
                </a:solidFill>
                <a:latin typeface="Times New Roman"/>
              </a:rPr>
              <a:t> </a:t>
            </a:r>
            <a:r>
              <a:rPr lang="fr-FR" sz="1650" spc="4" dirty="0" err="1">
                <a:solidFill>
                  <a:srgbClr val="000000"/>
                </a:solidFill>
                <a:latin typeface="Times New Roman"/>
              </a:rPr>
              <a:t>υ</a:t>
            </a:r>
            <a:r>
              <a:rPr lang="fr-FR" sz="1650" spc="4" dirty="0">
                <a:solidFill>
                  <a:srgbClr val="000000"/>
                </a:solidFill>
                <a:latin typeface="Times New Roman"/>
              </a:rPr>
              <a:t>π</a:t>
            </a:r>
            <a:r>
              <a:rPr lang="fr-FR" sz="1650" spc="4" dirty="0" err="1">
                <a:solidFill>
                  <a:srgbClr val="000000"/>
                </a:solidFill>
                <a:latin typeface="Times New Roman"/>
              </a:rPr>
              <a:t>οτ</a:t>
            </a:r>
            <a:r>
              <a:rPr lang="fr-FR" sz="1650" spc="4" dirty="0">
                <a:solidFill>
                  <a:srgbClr val="000000"/>
                </a:solidFill>
                <a:latin typeface="Times New Roman"/>
              </a:rPr>
              <a:t>α</a:t>
            </a:r>
            <a:r>
              <a:rPr lang="fr-FR" sz="1650" spc="4" dirty="0" err="1">
                <a:solidFill>
                  <a:srgbClr val="000000"/>
                </a:solidFill>
                <a:latin typeface="Times New Roman"/>
              </a:rPr>
              <a:t>γής</a:t>
            </a:r>
            <a:r>
              <a:rPr lang="fr-FR" sz="1650" spc="4" dirty="0">
                <a:solidFill>
                  <a:srgbClr val="000000"/>
                </a:solidFill>
                <a:latin typeface="Times New Roman"/>
              </a:rPr>
              <a:t> (</a:t>
            </a:r>
            <a:r>
              <a:rPr lang="fr-FR" sz="1650" spc="4" dirty="0" err="1">
                <a:solidFill>
                  <a:srgbClr val="000000"/>
                </a:solidFill>
                <a:latin typeface="Times New Roman"/>
              </a:rPr>
              <a:t>μονομερής</a:t>
            </a:r>
            <a:r>
              <a:rPr lang="fr-FR" sz="1650" spc="4" dirty="0">
                <a:solidFill>
                  <a:srgbClr val="000000"/>
                </a:solidFill>
                <a:latin typeface="Times New Roman"/>
              </a:rPr>
              <a:t>  '</a:t>
            </a:r>
            <a:r>
              <a:rPr lang="fr-FR" sz="1650" spc="-1" dirty="0">
                <a:solidFill>
                  <a:srgbClr val="000000"/>
                </a:solidFill>
                <a:latin typeface="Times New Roman"/>
              </a:rPr>
              <a:t>α</a:t>
            </a:r>
            <a:r>
              <a:rPr lang="fr-FR" sz="1650" spc="-1" dirty="0" err="1">
                <a:solidFill>
                  <a:srgbClr val="000000"/>
                </a:solidFill>
                <a:latin typeface="Times New Roman"/>
              </a:rPr>
              <a:t>λληλεγγύη</a:t>
            </a:r>
            <a:r>
              <a:rPr lang="fr-FR" sz="1650" spc="-1" dirty="0">
                <a:solidFill>
                  <a:srgbClr val="000000"/>
                </a:solidFill>
                <a:latin typeface="Times New Roman"/>
              </a:rPr>
              <a:t>'), </a:t>
            </a:r>
            <a:r>
              <a:rPr lang="fr-FR" sz="1650" spc="4" dirty="0" err="1">
                <a:solidFill>
                  <a:srgbClr val="000000"/>
                </a:solidFill>
                <a:latin typeface="Times New Roman"/>
              </a:rPr>
              <a:t>με</a:t>
            </a:r>
            <a:r>
              <a:rPr lang="fr-FR" sz="1650" spc="4" dirty="0">
                <a:solidFill>
                  <a:srgbClr val="000000"/>
                </a:solidFill>
                <a:latin typeface="Times New Roman"/>
              </a:rPr>
              <a:t> </a:t>
            </a:r>
            <a:r>
              <a:rPr lang="fr-FR" sz="1650" spc="4" dirty="0" err="1">
                <a:solidFill>
                  <a:srgbClr val="000000"/>
                </a:solidFill>
                <a:latin typeface="Times New Roman"/>
              </a:rPr>
              <a:t>μόνη</a:t>
            </a:r>
            <a:r>
              <a:rPr lang="fr-FR" sz="1650" spc="4" dirty="0">
                <a:solidFill>
                  <a:srgbClr val="000000"/>
                </a:solidFill>
                <a:latin typeface="Times New Roman"/>
              </a:rPr>
              <a:t> </a:t>
            </a:r>
            <a:r>
              <a:rPr lang="fr-FR" sz="1650" spc="-1" dirty="0" err="1">
                <a:solidFill>
                  <a:srgbClr val="000000"/>
                </a:solidFill>
                <a:latin typeface="Times New Roman"/>
              </a:rPr>
              <a:t>άλλη</a:t>
            </a:r>
            <a:r>
              <a:rPr lang="fr-FR" sz="1650" spc="-1" dirty="0">
                <a:solidFill>
                  <a:srgbClr val="000000"/>
                </a:solidFill>
                <a:latin typeface="Times New Roman"/>
              </a:rPr>
              <a:t> </a:t>
            </a:r>
            <a:r>
              <a:rPr lang="fr-FR" sz="1650" spc="-9" dirty="0" err="1">
                <a:solidFill>
                  <a:srgbClr val="000000"/>
                </a:solidFill>
                <a:latin typeface="Times New Roman"/>
              </a:rPr>
              <a:t>διέξοδο</a:t>
            </a:r>
            <a:r>
              <a:rPr lang="fr-FR" sz="1650" spc="-9" dirty="0">
                <a:solidFill>
                  <a:srgbClr val="000000"/>
                </a:solidFill>
                <a:latin typeface="Times New Roman"/>
              </a:rPr>
              <a:t> </a:t>
            </a:r>
            <a:r>
              <a:rPr lang="fr-FR" sz="1650" spc="4" dirty="0" err="1">
                <a:solidFill>
                  <a:srgbClr val="000000"/>
                </a:solidFill>
                <a:latin typeface="Times New Roman"/>
              </a:rPr>
              <a:t>την</a:t>
            </a:r>
            <a:r>
              <a:rPr lang="fr-FR" sz="1650" spc="4" dirty="0">
                <a:solidFill>
                  <a:srgbClr val="000000"/>
                </a:solidFill>
                <a:latin typeface="Times New Roman"/>
              </a:rPr>
              <a:t> </a:t>
            </a:r>
            <a:r>
              <a:rPr lang="fr-FR" sz="1650" spc="4" dirty="0" err="1">
                <a:solidFill>
                  <a:srgbClr val="000000"/>
                </a:solidFill>
                <a:latin typeface="Times New Roman"/>
              </a:rPr>
              <a:t>μονομερή</a:t>
            </a:r>
            <a:r>
              <a:rPr lang="fr-FR" sz="1650" spc="4" dirty="0">
                <a:solidFill>
                  <a:srgbClr val="000000"/>
                </a:solidFill>
                <a:latin typeface="Times New Roman"/>
              </a:rPr>
              <a:t> απ</a:t>
            </a:r>
            <a:r>
              <a:rPr lang="fr-FR" sz="1650" spc="4" dirty="0" err="1">
                <a:solidFill>
                  <a:srgbClr val="000000"/>
                </a:solidFill>
                <a:latin typeface="Times New Roman"/>
              </a:rPr>
              <a:t>όσυρση</a:t>
            </a:r>
            <a:r>
              <a:rPr lang="fr-FR" sz="1650" spc="4" dirty="0">
                <a:solidFill>
                  <a:srgbClr val="000000"/>
                </a:solidFill>
                <a:latin typeface="Times New Roman"/>
              </a:rPr>
              <a:t> </a:t>
            </a:r>
            <a:r>
              <a:rPr lang="fr-FR" sz="1650" spc="-4" dirty="0">
                <a:solidFill>
                  <a:srgbClr val="000000"/>
                </a:solidFill>
                <a:latin typeface="Times New Roman"/>
              </a:rPr>
              <a:t>(</a:t>
            </a:r>
            <a:r>
              <a:rPr lang="fr-FR" sz="1650" spc="-4" dirty="0" err="1">
                <a:solidFill>
                  <a:srgbClr val="000000"/>
                </a:solidFill>
                <a:latin typeface="Times New Roman"/>
              </a:rPr>
              <a:t>ειδικά</a:t>
            </a:r>
            <a:r>
              <a:rPr lang="fr-FR" sz="1650" spc="-4" dirty="0">
                <a:solidFill>
                  <a:srgbClr val="000000"/>
                </a:solidFill>
                <a:latin typeface="Times New Roman"/>
              </a:rPr>
              <a:t> </a:t>
            </a:r>
            <a:r>
              <a:rPr lang="fr-FR" sz="1650" spc="4" dirty="0" err="1">
                <a:solidFill>
                  <a:srgbClr val="000000"/>
                </a:solidFill>
                <a:latin typeface="Times New Roman"/>
              </a:rPr>
              <a:t>στο</a:t>
            </a:r>
            <a:r>
              <a:rPr lang="fr-FR" sz="1650" spc="4" dirty="0">
                <a:solidFill>
                  <a:srgbClr val="000000"/>
                </a:solidFill>
                <a:latin typeface="Times New Roman"/>
              </a:rPr>
              <a:t> </a:t>
            </a:r>
            <a:r>
              <a:rPr lang="fr-FR" sz="1650" spc="-1" dirty="0">
                <a:solidFill>
                  <a:srgbClr val="000000"/>
                </a:solidFill>
                <a:latin typeface="Times New Roman"/>
              </a:rPr>
              <a:t>π</a:t>
            </a:r>
            <a:r>
              <a:rPr lang="fr-FR" sz="1650" spc="-1" dirty="0" err="1">
                <a:solidFill>
                  <a:srgbClr val="000000"/>
                </a:solidFill>
                <a:latin typeface="Times New Roman"/>
              </a:rPr>
              <a:t>λ</a:t>
            </a:r>
            <a:r>
              <a:rPr lang="fr-FR" sz="1650" spc="-1" dirty="0">
                <a:solidFill>
                  <a:srgbClr val="000000"/>
                </a:solidFill>
                <a:latin typeface="Times New Roman"/>
              </a:rPr>
              <a:t>α</a:t>
            </a:r>
            <a:r>
              <a:rPr lang="fr-FR" sz="1650" spc="-1" dirty="0" err="1">
                <a:solidFill>
                  <a:srgbClr val="000000"/>
                </a:solidFill>
                <a:latin typeface="Times New Roman"/>
              </a:rPr>
              <a:t>ίσιο</a:t>
            </a:r>
            <a:r>
              <a:rPr lang="fr-FR" sz="1650" spc="-1" dirty="0">
                <a:solidFill>
                  <a:srgbClr val="000000"/>
                </a:solidFill>
                <a:latin typeface="Times New Roman"/>
              </a:rPr>
              <a:t> </a:t>
            </a:r>
            <a:r>
              <a:rPr lang="fr-FR" sz="1650" spc="4" dirty="0">
                <a:solidFill>
                  <a:srgbClr val="000000"/>
                </a:solidFill>
                <a:latin typeface="Times New Roman"/>
              </a:rPr>
              <a:t>απ</a:t>
            </a:r>
            <a:r>
              <a:rPr lang="fr-FR" sz="1650" spc="4" dirty="0" err="1">
                <a:solidFill>
                  <a:srgbClr val="000000"/>
                </a:solidFill>
                <a:latin typeface="Times New Roman"/>
              </a:rPr>
              <a:t>οφάσεων</a:t>
            </a:r>
            <a:r>
              <a:rPr lang="fr-FR" sz="1650" spc="4" dirty="0">
                <a:solidFill>
                  <a:srgbClr val="000000"/>
                </a:solidFill>
                <a:latin typeface="Times New Roman"/>
              </a:rPr>
              <a:t> </a:t>
            </a:r>
            <a:r>
              <a:rPr lang="fr-FR" sz="1650" spc="-1" dirty="0">
                <a:solidFill>
                  <a:srgbClr val="000000"/>
                </a:solidFill>
                <a:latin typeface="Times New Roman"/>
              </a:rPr>
              <a:t>πα</a:t>
            </a:r>
            <a:r>
              <a:rPr lang="fr-FR" sz="1650" spc="-1" dirty="0" err="1">
                <a:solidFill>
                  <a:srgbClr val="000000"/>
                </a:solidFill>
                <a:latin typeface="Times New Roman"/>
              </a:rPr>
              <a:t>κέτων</a:t>
            </a:r>
            <a:r>
              <a:rPr lang="fr-FR" sz="1650" spc="-1" dirty="0">
                <a:solidFill>
                  <a:srgbClr val="000000"/>
                </a:solidFill>
                <a:latin typeface="Times New Roman"/>
              </a:rPr>
              <a:t>, </a:t>
            </a:r>
            <a:r>
              <a:rPr lang="fr-FR" sz="1650" spc="4" dirty="0" err="1">
                <a:solidFill>
                  <a:srgbClr val="000000"/>
                </a:solidFill>
                <a:latin typeface="Times New Roman"/>
              </a:rPr>
              <a:t>trade</a:t>
            </a:r>
            <a:r>
              <a:rPr lang="fr-FR" sz="1650" spc="94" dirty="0">
                <a:solidFill>
                  <a:srgbClr val="000000"/>
                </a:solidFill>
                <a:latin typeface="Times New Roman"/>
              </a:rPr>
              <a:t> </a:t>
            </a:r>
            <a:r>
              <a:rPr lang="fr-FR" sz="1650" spc="-4" dirty="0" err="1">
                <a:solidFill>
                  <a:srgbClr val="000000"/>
                </a:solidFill>
                <a:latin typeface="Times New Roman"/>
              </a:rPr>
              <a:t>offs</a:t>
            </a:r>
            <a:r>
              <a:rPr lang="fr-FR" sz="1650" spc="-4" dirty="0">
                <a:solidFill>
                  <a:srgbClr val="000000"/>
                </a:solidFill>
                <a:latin typeface="Times New Roman"/>
              </a:rPr>
              <a:t>).</a:t>
            </a:r>
            <a:endParaRPr lang="fr-FR" sz="1650" spc="-1" dirty="0">
              <a:latin typeface="Arial"/>
            </a:endParaRPr>
          </a:p>
          <a:p>
            <a:pPr>
              <a:spcBef>
                <a:spcPts val="26"/>
              </a:spcBef>
            </a:pPr>
            <a:endParaRPr lang="fr-FR" sz="1650" spc="-1" dirty="0">
              <a:latin typeface="Arial"/>
            </a:endParaRPr>
          </a:p>
          <a:p>
            <a:pPr marL="123840" indent="-111240">
              <a:lnSpc>
                <a:spcPct val="101000"/>
              </a:lnSpc>
              <a:buClr>
                <a:srgbClr val="07A0D8"/>
              </a:buClr>
              <a:buFont typeface="Georgia"/>
              <a:buChar char="•"/>
            </a:pPr>
            <a:r>
              <a:rPr lang="fr-FR" sz="1650" spc="4" dirty="0" err="1">
                <a:solidFill>
                  <a:srgbClr val="000000"/>
                </a:solidFill>
                <a:latin typeface="Times New Roman"/>
              </a:rPr>
              <a:t>Αυτό</a:t>
            </a:r>
            <a:r>
              <a:rPr lang="fr-FR" sz="1650" spc="4" dirty="0">
                <a:solidFill>
                  <a:srgbClr val="000000"/>
                </a:solidFill>
                <a:latin typeface="Times New Roman"/>
              </a:rPr>
              <a:t> </a:t>
            </a:r>
            <a:r>
              <a:rPr lang="fr-FR" sz="1650" spc="-4" dirty="0" err="1">
                <a:solidFill>
                  <a:srgbClr val="000000"/>
                </a:solidFill>
                <a:latin typeface="Times New Roman"/>
              </a:rPr>
              <a:t>εξηγεί</a:t>
            </a:r>
            <a:r>
              <a:rPr lang="fr-FR" sz="1650" spc="-4" dirty="0">
                <a:solidFill>
                  <a:srgbClr val="000000"/>
                </a:solidFill>
                <a:latin typeface="Times New Roman"/>
              </a:rPr>
              <a:t> </a:t>
            </a:r>
            <a:r>
              <a:rPr lang="fr-FR" sz="1650" spc="-1" dirty="0" err="1">
                <a:solidFill>
                  <a:srgbClr val="000000"/>
                </a:solidFill>
                <a:latin typeface="Times New Roman"/>
              </a:rPr>
              <a:t>γι</a:t>
            </a:r>
            <a:r>
              <a:rPr lang="fr-FR" sz="1650" spc="-1" dirty="0">
                <a:solidFill>
                  <a:srgbClr val="000000"/>
                </a:solidFill>
                <a:latin typeface="Times New Roman"/>
              </a:rPr>
              <a:t>α</a:t>
            </a:r>
            <a:r>
              <a:rPr lang="fr-FR" sz="1650" spc="-1" dirty="0" err="1">
                <a:solidFill>
                  <a:srgbClr val="000000"/>
                </a:solidFill>
                <a:latin typeface="Times New Roman"/>
              </a:rPr>
              <a:t>τί</a:t>
            </a:r>
            <a:r>
              <a:rPr lang="fr-FR" sz="1650" spc="-1" dirty="0">
                <a:solidFill>
                  <a:srgbClr val="000000"/>
                </a:solidFill>
                <a:latin typeface="Times New Roman"/>
              </a:rPr>
              <a:t> </a:t>
            </a:r>
            <a:r>
              <a:rPr lang="fr-FR" sz="1650" spc="-1" dirty="0" err="1">
                <a:solidFill>
                  <a:srgbClr val="000000"/>
                </a:solidFill>
                <a:latin typeface="Times New Roman"/>
              </a:rPr>
              <a:t>υ</a:t>
            </a:r>
            <a:r>
              <a:rPr lang="fr-FR" sz="1650" spc="-1" dirty="0">
                <a:solidFill>
                  <a:srgbClr val="000000"/>
                </a:solidFill>
                <a:latin typeface="Times New Roman"/>
              </a:rPr>
              <a:t>π</a:t>
            </a:r>
            <a:r>
              <a:rPr lang="fr-FR" sz="1650" spc="-1" dirty="0" err="1">
                <a:solidFill>
                  <a:srgbClr val="000000"/>
                </a:solidFill>
                <a:latin typeface="Times New Roman"/>
              </a:rPr>
              <a:t>άρχει</a:t>
            </a:r>
            <a:r>
              <a:rPr lang="fr-FR" sz="1650" spc="-1" dirty="0">
                <a:solidFill>
                  <a:srgbClr val="000000"/>
                </a:solidFill>
                <a:latin typeface="Times New Roman"/>
              </a:rPr>
              <a:t> </a:t>
            </a:r>
            <a:r>
              <a:rPr lang="fr-FR" sz="1650" spc="-1" dirty="0" err="1">
                <a:solidFill>
                  <a:srgbClr val="000000"/>
                </a:solidFill>
                <a:latin typeface="Times New Roman"/>
              </a:rPr>
              <a:t>μι</a:t>
            </a:r>
            <a:r>
              <a:rPr lang="fr-FR" sz="1650" spc="-1" dirty="0">
                <a:solidFill>
                  <a:srgbClr val="000000"/>
                </a:solidFill>
                <a:latin typeface="Times New Roman"/>
              </a:rPr>
              <a:t>α </a:t>
            </a:r>
            <a:r>
              <a:rPr lang="fr-FR" sz="1650" spc="-4" dirty="0" err="1">
                <a:solidFill>
                  <a:srgbClr val="000000"/>
                </a:solidFill>
                <a:latin typeface="Times New Roman"/>
              </a:rPr>
              <a:t>γενικότερη</a:t>
            </a:r>
            <a:r>
              <a:rPr lang="fr-FR" sz="1650" spc="-4" dirty="0">
                <a:solidFill>
                  <a:srgbClr val="000000"/>
                </a:solidFill>
                <a:latin typeface="Times New Roman"/>
              </a:rPr>
              <a:t> </a:t>
            </a:r>
            <a:r>
              <a:rPr lang="fr-FR" sz="1650" spc="-1" dirty="0" err="1">
                <a:solidFill>
                  <a:srgbClr val="000000"/>
                </a:solidFill>
                <a:latin typeface="Times New Roman"/>
              </a:rPr>
              <a:t>τάση</a:t>
            </a:r>
            <a:r>
              <a:rPr lang="fr-FR" sz="1650" spc="-1" dirty="0">
                <a:solidFill>
                  <a:srgbClr val="000000"/>
                </a:solidFill>
                <a:latin typeface="Times New Roman"/>
              </a:rPr>
              <a:t> </a:t>
            </a:r>
            <a:r>
              <a:rPr lang="fr-FR" sz="1650" b="1" spc="4" dirty="0" err="1">
                <a:solidFill>
                  <a:srgbClr val="000000"/>
                </a:solidFill>
                <a:latin typeface="Times New Roman"/>
              </a:rPr>
              <a:t>ε</a:t>
            </a:r>
            <a:r>
              <a:rPr lang="fr-FR" sz="1650" b="1" spc="4" dirty="0">
                <a:solidFill>
                  <a:srgbClr val="000000"/>
                </a:solidFill>
                <a:latin typeface="Times New Roman"/>
              </a:rPr>
              <a:t>π</a:t>
            </a:r>
            <a:r>
              <a:rPr lang="fr-FR" sz="1650" b="1" spc="4" dirty="0" err="1">
                <a:solidFill>
                  <a:srgbClr val="000000"/>
                </a:solidFill>
                <a:latin typeface="Times New Roman"/>
              </a:rPr>
              <a:t>έκτ</a:t>
            </a:r>
            <a:r>
              <a:rPr lang="fr-FR" sz="1650" b="1" spc="4" dirty="0">
                <a:solidFill>
                  <a:srgbClr val="000000"/>
                </a:solidFill>
                <a:latin typeface="Times New Roman"/>
              </a:rPr>
              <a:t>α</a:t>
            </a:r>
            <a:r>
              <a:rPr lang="fr-FR" sz="1650" b="1" spc="4" dirty="0" err="1">
                <a:solidFill>
                  <a:srgbClr val="000000"/>
                </a:solidFill>
                <a:latin typeface="Times New Roman"/>
              </a:rPr>
              <a:t>σης</a:t>
            </a:r>
            <a:r>
              <a:rPr lang="fr-FR" sz="1650" b="1" spc="4" dirty="0">
                <a:solidFill>
                  <a:srgbClr val="000000"/>
                </a:solidFill>
                <a:latin typeface="Times New Roman"/>
              </a:rPr>
              <a:t> </a:t>
            </a:r>
            <a:r>
              <a:rPr lang="fr-FR" sz="1650" b="1" spc="4" dirty="0" err="1">
                <a:solidFill>
                  <a:srgbClr val="000000"/>
                </a:solidFill>
                <a:latin typeface="Times New Roman"/>
              </a:rPr>
              <a:t>της</a:t>
            </a:r>
            <a:r>
              <a:rPr lang="fr-FR" sz="1650" b="1" spc="4" dirty="0">
                <a:solidFill>
                  <a:srgbClr val="000000"/>
                </a:solidFill>
                <a:latin typeface="Times New Roman"/>
              </a:rPr>
              <a:t> α</a:t>
            </a:r>
            <a:r>
              <a:rPr lang="fr-FR" sz="1650" b="1" spc="4" dirty="0" err="1">
                <a:solidFill>
                  <a:srgbClr val="000000"/>
                </a:solidFill>
                <a:latin typeface="Times New Roman"/>
              </a:rPr>
              <a:t>ρχής</a:t>
            </a:r>
            <a:r>
              <a:rPr lang="fr-FR" sz="1650" b="1" spc="4" dirty="0">
                <a:solidFill>
                  <a:srgbClr val="000000"/>
                </a:solidFill>
                <a:latin typeface="Times New Roman"/>
              </a:rPr>
              <a:t> </a:t>
            </a:r>
            <a:r>
              <a:rPr lang="fr-FR" sz="1650" b="1" spc="4" dirty="0" err="1">
                <a:solidFill>
                  <a:srgbClr val="000000"/>
                </a:solidFill>
                <a:latin typeface="Times New Roman"/>
              </a:rPr>
              <a:t>της</a:t>
            </a:r>
            <a:r>
              <a:rPr lang="fr-FR" sz="1650" b="1" spc="4" dirty="0">
                <a:solidFill>
                  <a:srgbClr val="000000"/>
                </a:solidFill>
                <a:latin typeface="Times New Roman"/>
              </a:rPr>
              <a:t> α</a:t>
            </a:r>
            <a:r>
              <a:rPr lang="fr-FR" sz="1650" b="1" spc="4" dirty="0" err="1">
                <a:solidFill>
                  <a:srgbClr val="000000"/>
                </a:solidFill>
                <a:latin typeface="Times New Roman"/>
              </a:rPr>
              <a:t>ιρεσιμότητ</a:t>
            </a:r>
            <a:r>
              <a:rPr lang="fr-FR" sz="1650" b="1" spc="4" dirty="0">
                <a:solidFill>
                  <a:srgbClr val="000000"/>
                </a:solidFill>
                <a:latin typeface="Times New Roman"/>
              </a:rPr>
              <a:t>α</a:t>
            </a:r>
            <a:r>
              <a:rPr lang="fr-FR" sz="1650" b="1" spc="4" dirty="0" err="1">
                <a:solidFill>
                  <a:srgbClr val="000000"/>
                </a:solidFill>
                <a:latin typeface="Times New Roman"/>
              </a:rPr>
              <a:t>ς</a:t>
            </a:r>
            <a:r>
              <a:rPr lang="fr-FR" sz="1650" b="1" spc="4" dirty="0">
                <a:solidFill>
                  <a:srgbClr val="000000"/>
                </a:solidFill>
                <a:latin typeface="Times New Roman"/>
              </a:rPr>
              <a:t> (</a:t>
            </a:r>
            <a:r>
              <a:rPr lang="fr-FR" sz="1650" b="1" i="1" spc="4" dirty="0" err="1">
                <a:solidFill>
                  <a:srgbClr val="000000"/>
                </a:solidFill>
                <a:latin typeface="Times New Roman"/>
              </a:rPr>
              <a:t>conditional</a:t>
            </a:r>
            <a:r>
              <a:rPr lang="fr-FR" sz="1650" b="1" i="1" spc="4" dirty="0">
                <a:solidFill>
                  <a:srgbClr val="000000"/>
                </a:solidFill>
                <a:latin typeface="Times New Roman"/>
              </a:rPr>
              <a:t> </a:t>
            </a:r>
            <a:r>
              <a:rPr lang="fr-FR" sz="1650" b="1" i="1" spc="4" dirty="0" err="1">
                <a:solidFill>
                  <a:srgbClr val="000000"/>
                </a:solidFill>
                <a:latin typeface="Times New Roman"/>
              </a:rPr>
              <a:t>integration</a:t>
            </a:r>
            <a:r>
              <a:rPr lang="fr-FR" sz="1650" b="1" i="1" spc="4" dirty="0">
                <a:solidFill>
                  <a:srgbClr val="000000"/>
                </a:solidFill>
                <a:latin typeface="Times New Roman"/>
              </a:rPr>
              <a:t>, </a:t>
            </a:r>
            <a:r>
              <a:rPr lang="fr-FR" sz="1650" b="1" spc="4" dirty="0" err="1">
                <a:solidFill>
                  <a:srgbClr val="000000"/>
                </a:solidFill>
                <a:latin typeface="Times New Roman"/>
              </a:rPr>
              <a:t>subject</a:t>
            </a:r>
            <a:r>
              <a:rPr lang="fr-FR" sz="1650" b="1" spc="4" dirty="0">
                <a:solidFill>
                  <a:srgbClr val="000000"/>
                </a:solidFill>
                <a:latin typeface="Times New Roman"/>
              </a:rPr>
              <a:t> to important </a:t>
            </a:r>
            <a:r>
              <a:rPr lang="fr-FR" sz="1650" b="1" spc="4" dirty="0" err="1">
                <a:solidFill>
                  <a:srgbClr val="000000"/>
                </a:solidFill>
                <a:latin typeface="Times New Roman"/>
              </a:rPr>
              <a:t>constraints</a:t>
            </a:r>
            <a:r>
              <a:rPr lang="fr-FR" sz="1650" b="1" spc="4" dirty="0">
                <a:solidFill>
                  <a:srgbClr val="000000"/>
                </a:solidFill>
                <a:latin typeface="Times New Roman"/>
              </a:rPr>
              <a:t>) </a:t>
            </a:r>
            <a:r>
              <a:rPr lang="fr-FR" sz="1650" spc="4" dirty="0" err="1">
                <a:solidFill>
                  <a:srgbClr val="000000"/>
                </a:solidFill>
                <a:latin typeface="Times New Roman"/>
              </a:rPr>
              <a:t>ως</a:t>
            </a:r>
            <a:r>
              <a:rPr lang="fr-FR" sz="1650" spc="4" dirty="0">
                <a:solidFill>
                  <a:srgbClr val="000000"/>
                </a:solidFill>
                <a:latin typeface="Times New Roman"/>
              </a:rPr>
              <a:t> </a:t>
            </a:r>
            <a:r>
              <a:rPr lang="fr-FR" sz="1650" spc="4" dirty="0" err="1">
                <a:solidFill>
                  <a:srgbClr val="000000"/>
                </a:solidFill>
                <a:latin typeface="Times New Roman"/>
              </a:rPr>
              <a:t>ό</a:t>
            </a:r>
            <a:r>
              <a:rPr lang="fr-FR" sz="1650" spc="4" dirty="0">
                <a:solidFill>
                  <a:srgbClr val="000000"/>
                </a:solidFill>
                <a:latin typeface="Times New Roman"/>
              </a:rPr>
              <a:t>π</a:t>
            </a:r>
            <a:r>
              <a:rPr lang="fr-FR" sz="1650" spc="4" dirty="0" err="1">
                <a:solidFill>
                  <a:srgbClr val="000000"/>
                </a:solidFill>
                <a:latin typeface="Times New Roman"/>
              </a:rPr>
              <a:t>λο</a:t>
            </a:r>
            <a:r>
              <a:rPr lang="fr-FR" sz="1650" spc="4" dirty="0">
                <a:solidFill>
                  <a:srgbClr val="000000"/>
                </a:solidFill>
                <a:latin typeface="Times New Roman"/>
              </a:rPr>
              <a:t> </a:t>
            </a:r>
            <a:r>
              <a:rPr lang="fr-FR" sz="1650" spc="-1" dirty="0">
                <a:solidFill>
                  <a:srgbClr val="000000"/>
                </a:solidFill>
                <a:latin typeface="Times New Roman"/>
              </a:rPr>
              <a:t>απ</a:t>
            </a:r>
            <a:r>
              <a:rPr lang="fr-FR" sz="1650" spc="-1" dirty="0" err="1">
                <a:solidFill>
                  <a:srgbClr val="000000"/>
                </a:solidFill>
                <a:latin typeface="Times New Roman"/>
              </a:rPr>
              <a:t>ειλής</a:t>
            </a:r>
            <a:r>
              <a:rPr lang="fr-FR" sz="1650" spc="-1" dirty="0">
                <a:solidFill>
                  <a:srgbClr val="000000"/>
                </a:solidFill>
                <a:latin typeface="Times New Roman"/>
              </a:rPr>
              <a:t> </a:t>
            </a:r>
            <a:r>
              <a:rPr lang="fr-FR" sz="1650" spc="-1" dirty="0" err="1">
                <a:solidFill>
                  <a:srgbClr val="000000"/>
                </a:solidFill>
                <a:latin typeface="Times New Roman"/>
              </a:rPr>
              <a:t>γι</a:t>
            </a:r>
            <a:r>
              <a:rPr lang="fr-FR" sz="1650" spc="-1" dirty="0">
                <a:solidFill>
                  <a:srgbClr val="000000"/>
                </a:solidFill>
                <a:latin typeface="Times New Roman"/>
              </a:rPr>
              <a:t>α </a:t>
            </a:r>
            <a:r>
              <a:rPr lang="fr-FR" sz="1650" spc="4" dirty="0" err="1">
                <a:solidFill>
                  <a:srgbClr val="000000"/>
                </a:solidFill>
                <a:latin typeface="Times New Roman"/>
              </a:rPr>
              <a:t>τον</a:t>
            </a:r>
            <a:r>
              <a:rPr lang="fr-FR" sz="1650" spc="4" dirty="0">
                <a:solidFill>
                  <a:srgbClr val="000000"/>
                </a:solidFill>
                <a:latin typeface="Times New Roman"/>
              </a:rPr>
              <a:t>  </a:t>
            </a:r>
            <a:r>
              <a:rPr lang="fr-FR" sz="1650" spc="-1" dirty="0">
                <a:solidFill>
                  <a:srgbClr val="000000"/>
                </a:solidFill>
                <a:latin typeface="Times New Roman"/>
              </a:rPr>
              <a:t>π</a:t>
            </a:r>
            <a:r>
              <a:rPr lang="fr-FR" sz="1650" spc="-1" dirty="0" err="1">
                <a:solidFill>
                  <a:srgbClr val="000000"/>
                </a:solidFill>
                <a:latin typeface="Times New Roman"/>
              </a:rPr>
              <a:t>εριορισμό</a:t>
            </a:r>
            <a:r>
              <a:rPr lang="fr-FR" sz="1650" spc="-1" dirty="0">
                <a:solidFill>
                  <a:srgbClr val="000000"/>
                </a:solidFill>
                <a:latin typeface="Times New Roman"/>
              </a:rPr>
              <a:t> </a:t>
            </a:r>
            <a:r>
              <a:rPr lang="fr-FR" sz="1650" spc="-1" dirty="0" err="1">
                <a:solidFill>
                  <a:srgbClr val="000000"/>
                </a:solidFill>
                <a:latin typeface="Times New Roman"/>
              </a:rPr>
              <a:t>των</a:t>
            </a:r>
            <a:r>
              <a:rPr lang="fr-FR" sz="1650" spc="-1" dirty="0">
                <a:solidFill>
                  <a:srgbClr val="000000"/>
                </a:solidFill>
                <a:latin typeface="Times New Roman"/>
              </a:rPr>
              <a:t> </a:t>
            </a:r>
            <a:r>
              <a:rPr lang="fr-FR" sz="1650" spc="-1" dirty="0" err="1">
                <a:solidFill>
                  <a:srgbClr val="000000"/>
                </a:solidFill>
                <a:latin typeface="Times New Roman"/>
              </a:rPr>
              <a:t>φυγοκεντρικών</a:t>
            </a:r>
            <a:r>
              <a:rPr lang="fr-FR" sz="1650" spc="-1" dirty="0">
                <a:solidFill>
                  <a:srgbClr val="000000"/>
                </a:solidFill>
                <a:latin typeface="Times New Roman"/>
              </a:rPr>
              <a:t> </a:t>
            </a:r>
            <a:r>
              <a:rPr lang="fr-FR" sz="1650" spc="4" dirty="0" err="1">
                <a:solidFill>
                  <a:srgbClr val="000000"/>
                </a:solidFill>
                <a:latin typeface="Times New Roman"/>
              </a:rPr>
              <a:t>συμ</a:t>
            </a:r>
            <a:r>
              <a:rPr lang="fr-FR" sz="1650" spc="4" dirty="0">
                <a:solidFill>
                  <a:srgbClr val="000000"/>
                </a:solidFill>
                <a:latin typeface="Times New Roman"/>
              </a:rPr>
              <a:t>π</a:t>
            </a:r>
            <a:r>
              <a:rPr lang="fr-FR" sz="1650" spc="4" dirty="0" err="1">
                <a:solidFill>
                  <a:srgbClr val="000000"/>
                </a:solidFill>
                <a:latin typeface="Times New Roman"/>
              </a:rPr>
              <a:t>εριφορών</a:t>
            </a:r>
            <a:r>
              <a:rPr lang="fr-FR" sz="1650" spc="4" dirty="0">
                <a:solidFill>
                  <a:srgbClr val="000000"/>
                </a:solidFill>
                <a:latin typeface="Times New Roman"/>
              </a:rPr>
              <a:t> </a:t>
            </a:r>
            <a:r>
              <a:rPr lang="fr-FR" sz="1650" spc="-1" dirty="0" err="1">
                <a:solidFill>
                  <a:srgbClr val="000000"/>
                </a:solidFill>
                <a:latin typeface="Times New Roman"/>
              </a:rPr>
              <a:t>κά</a:t>
            </a:r>
            <a:r>
              <a:rPr lang="fr-FR" sz="1650" spc="-1" dirty="0">
                <a:solidFill>
                  <a:srgbClr val="000000"/>
                </a:solidFill>
                <a:latin typeface="Times New Roman"/>
              </a:rPr>
              <a:t>π</a:t>
            </a:r>
            <a:r>
              <a:rPr lang="fr-FR" sz="1650" spc="-1" dirty="0" err="1">
                <a:solidFill>
                  <a:srgbClr val="000000"/>
                </a:solidFill>
                <a:latin typeface="Times New Roman"/>
              </a:rPr>
              <a:t>οιων</a:t>
            </a:r>
            <a:r>
              <a:rPr lang="fr-FR" sz="1650" spc="-1" dirty="0">
                <a:solidFill>
                  <a:srgbClr val="000000"/>
                </a:solidFill>
                <a:latin typeface="Times New Roman"/>
              </a:rPr>
              <a:t> </a:t>
            </a:r>
            <a:r>
              <a:rPr lang="fr-FR" sz="1650" spc="4" dirty="0">
                <a:solidFill>
                  <a:srgbClr val="000000"/>
                </a:solidFill>
                <a:latin typeface="Times New Roman"/>
              </a:rPr>
              <a:t>ΚΜ.</a:t>
            </a:r>
            <a:endParaRPr lang="fr-FR" sz="1650" spc="-1" dirty="0">
              <a:latin typeface="Arial"/>
            </a:endParaRPr>
          </a:p>
        </p:txBody>
      </p:sp>
      <p:sp>
        <p:nvSpPr>
          <p:cNvPr id="181" name="TextShape 4"/>
          <p:cNvSpPr txBox="1"/>
          <p:nvPr/>
        </p:nvSpPr>
        <p:spPr>
          <a:xfrm>
            <a:off x="8616830" y="6356520"/>
            <a:ext cx="2742840" cy="364680"/>
          </a:xfrm>
          <a:prstGeom prst="rect">
            <a:avLst/>
          </a:prstGeom>
          <a:noFill/>
          <a:ln>
            <a:noFill/>
          </a:ln>
        </p:spPr>
        <p:txBody>
          <a:bodyPr anchor="ctr"/>
          <a:lstStyle/>
          <a:p>
            <a:pPr algn="r">
              <a:lnSpc>
                <a:spcPct val="100000"/>
              </a:lnSpc>
            </a:pPr>
            <a:endParaRPr lang="fr-FR" sz="1200" spc="-1" dirty="0">
              <a:latin typeface="Times New Roman"/>
            </a:endParaRPr>
          </a:p>
        </p:txBody>
      </p:sp>
      <p:sp>
        <p:nvSpPr>
          <p:cNvPr id="2" name="Slide Number Placeholder 1">
            <a:extLst>
              <a:ext uri="{FF2B5EF4-FFF2-40B4-BE49-F238E27FC236}">
                <a16:creationId xmlns:a16="http://schemas.microsoft.com/office/drawing/2014/main" id="{B32D8590-6D55-B749-B4FA-40E14DBD3F93}"/>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30</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Shape 1"/>
          <p:cNvSpPr txBox="1"/>
          <p:nvPr/>
        </p:nvSpPr>
        <p:spPr>
          <a:xfrm>
            <a:off x="844430" y="365040"/>
            <a:ext cx="10515240" cy="1325160"/>
          </a:xfrm>
          <a:prstGeom prst="rect">
            <a:avLst/>
          </a:prstGeom>
          <a:noFill/>
          <a:ln>
            <a:noFill/>
          </a:ln>
        </p:spPr>
        <p:txBody>
          <a:bodyPr anchor="ctr"/>
          <a:lstStyle/>
          <a:p>
            <a:pPr marL="123840" indent="-111240">
              <a:lnSpc>
                <a:spcPct val="90000"/>
              </a:lnSpc>
              <a:buClr>
                <a:srgbClr val="07A0D8"/>
              </a:buClr>
              <a:buFont typeface="Georgia"/>
              <a:buChar char="•"/>
            </a:pPr>
            <a:r>
              <a:rPr lang="en-US" sz="3200" b="1" spc="4" dirty="0" err="1">
                <a:solidFill>
                  <a:srgbClr val="000000"/>
                </a:solidFill>
                <a:latin typeface="Times New Roman"/>
              </a:rPr>
              <a:t>Θεσμο</a:t>
            </a:r>
            <a:r>
              <a:rPr lang="en-US" sz="3200" b="1" spc="4" dirty="0">
                <a:solidFill>
                  <a:srgbClr val="000000"/>
                </a:solidFill>
                <a:latin typeface="Times New Roman"/>
              </a:rPr>
              <a:t>π</a:t>
            </a:r>
            <a:r>
              <a:rPr lang="en-US" sz="3200" b="1" spc="4" dirty="0" err="1">
                <a:solidFill>
                  <a:srgbClr val="000000"/>
                </a:solidFill>
                <a:latin typeface="Times New Roman"/>
              </a:rPr>
              <a:t>οίηση</a:t>
            </a:r>
            <a:r>
              <a:rPr lang="en-US" sz="3200" b="1" spc="4" dirty="0">
                <a:solidFill>
                  <a:srgbClr val="000000"/>
                </a:solidFill>
                <a:latin typeface="Times New Roman"/>
              </a:rPr>
              <a:t> </a:t>
            </a:r>
            <a:r>
              <a:rPr lang="en-US" sz="3200" b="1" spc="4" dirty="0" err="1">
                <a:solidFill>
                  <a:srgbClr val="000000"/>
                </a:solidFill>
                <a:latin typeface="Times New Roman"/>
              </a:rPr>
              <a:t>της</a:t>
            </a:r>
            <a:r>
              <a:rPr lang="en-US" sz="3200" b="1" spc="4" dirty="0">
                <a:solidFill>
                  <a:srgbClr val="000000"/>
                </a:solidFill>
                <a:latin typeface="Times New Roman"/>
              </a:rPr>
              <a:t> α</a:t>
            </a:r>
            <a:r>
              <a:rPr lang="en-US" sz="3200" b="1" spc="4" dirty="0" err="1">
                <a:solidFill>
                  <a:srgbClr val="000000"/>
                </a:solidFill>
                <a:latin typeface="Times New Roman"/>
              </a:rPr>
              <a:t>συμμετρί</a:t>
            </a:r>
            <a:r>
              <a:rPr lang="en-US" sz="3200" b="1" spc="4" dirty="0">
                <a:solidFill>
                  <a:srgbClr val="000000"/>
                </a:solidFill>
                <a:latin typeface="Times New Roman"/>
              </a:rPr>
              <a:t>α</a:t>
            </a:r>
            <a:r>
              <a:rPr lang="en-US" sz="3200" b="1" spc="4" dirty="0" err="1">
                <a:solidFill>
                  <a:srgbClr val="000000"/>
                </a:solidFill>
                <a:latin typeface="Times New Roman"/>
              </a:rPr>
              <a:t>ς</a:t>
            </a:r>
            <a:r>
              <a:rPr lang="en-US" sz="3200" b="1" spc="4" dirty="0">
                <a:solidFill>
                  <a:srgbClr val="000000"/>
                </a:solidFill>
                <a:latin typeface="Times New Roman"/>
              </a:rPr>
              <a:t>: </a:t>
            </a:r>
            <a:r>
              <a:rPr lang="en-US" sz="3200" b="1" spc="4" dirty="0" err="1">
                <a:solidFill>
                  <a:srgbClr val="000000"/>
                </a:solidFill>
                <a:latin typeface="Times New Roman"/>
              </a:rPr>
              <a:t>ζητήμ</a:t>
            </a:r>
            <a:r>
              <a:rPr lang="en-US" sz="3200" b="1" spc="4" dirty="0">
                <a:solidFill>
                  <a:srgbClr val="000000"/>
                </a:solidFill>
                <a:latin typeface="Times New Roman"/>
              </a:rPr>
              <a:t>α</a:t>
            </a:r>
            <a:r>
              <a:rPr lang="en-US" sz="3200" b="1" spc="4" dirty="0" err="1">
                <a:solidFill>
                  <a:srgbClr val="000000"/>
                </a:solidFill>
                <a:latin typeface="Times New Roman"/>
              </a:rPr>
              <a:t>τ</a:t>
            </a:r>
            <a:r>
              <a:rPr lang="en-US" sz="3200" b="1" spc="4" dirty="0">
                <a:solidFill>
                  <a:srgbClr val="000000"/>
                </a:solidFill>
                <a:latin typeface="Times New Roman"/>
              </a:rPr>
              <a:t>α </a:t>
            </a:r>
            <a:r>
              <a:rPr lang="en-US" sz="3200" b="1" spc="4" dirty="0" err="1">
                <a:solidFill>
                  <a:srgbClr val="000000"/>
                </a:solidFill>
                <a:latin typeface="Times New Roman"/>
              </a:rPr>
              <a:t>Κυριάρ</a:t>
            </a:r>
            <a:r>
              <a:rPr lang="el-GR" sz="3200" b="1" spc="4" dirty="0" err="1">
                <a:solidFill>
                  <a:srgbClr val="000000"/>
                </a:solidFill>
                <a:latin typeface="Times New Roman"/>
              </a:rPr>
              <a:t>χησης</a:t>
            </a:r>
            <a:r>
              <a:rPr lang="el-GR" sz="3200" b="1" spc="4" dirty="0">
                <a:solidFill>
                  <a:srgbClr val="000000"/>
                </a:solidFill>
                <a:latin typeface="Times New Roman"/>
              </a:rPr>
              <a:t> </a:t>
            </a:r>
            <a:r>
              <a:rPr lang="en-US" sz="3200" b="1" spc="4" dirty="0">
                <a:solidFill>
                  <a:srgbClr val="000000"/>
                </a:solidFill>
                <a:latin typeface="Times New Roman"/>
              </a:rPr>
              <a:t>(Dominance)</a:t>
            </a:r>
            <a:endParaRPr lang="en-US" sz="3200" spc="-1" dirty="0">
              <a:solidFill>
                <a:srgbClr val="000000"/>
              </a:solidFill>
              <a:latin typeface="Calibri"/>
            </a:endParaRPr>
          </a:p>
        </p:txBody>
      </p:sp>
      <p:sp>
        <p:nvSpPr>
          <p:cNvPr id="183" name="TextShape 2"/>
          <p:cNvSpPr txBox="1"/>
          <p:nvPr/>
        </p:nvSpPr>
        <p:spPr>
          <a:xfrm>
            <a:off x="844430" y="1825560"/>
            <a:ext cx="10515240" cy="4350960"/>
          </a:xfrm>
          <a:prstGeom prst="rect">
            <a:avLst/>
          </a:prstGeom>
          <a:noFill/>
          <a:ln>
            <a:noFill/>
          </a:ln>
        </p:spPr>
        <p:txBody>
          <a:bodyPr>
            <a:normAutofit lnSpcReduction="10000"/>
          </a:bodyPr>
          <a:lstStyle/>
          <a:p>
            <a:pPr marL="123840" indent="-111240">
              <a:lnSpc>
                <a:spcPct val="90000"/>
              </a:lnSpc>
              <a:spcBef>
                <a:spcPts val="1001"/>
              </a:spcBef>
              <a:buClr>
                <a:srgbClr val="07A0D8"/>
              </a:buClr>
              <a:buFont typeface="Georgia"/>
              <a:buChar char="•"/>
            </a:pPr>
            <a:r>
              <a:rPr lang="en-US" sz="2800" spc="9" dirty="0" err="1">
                <a:solidFill>
                  <a:srgbClr val="000000"/>
                </a:solidFill>
                <a:latin typeface="Times New Roman"/>
              </a:rPr>
              <a:t>Η</a:t>
            </a:r>
            <a:r>
              <a:rPr lang="en-US" sz="2800" spc="9" dirty="0">
                <a:solidFill>
                  <a:srgbClr val="000000"/>
                </a:solidFill>
                <a:latin typeface="Times New Roman"/>
              </a:rPr>
              <a:t> </a:t>
            </a:r>
            <a:r>
              <a:rPr lang="en-US" sz="2800" b="1" spc="4" dirty="0" err="1">
                <a:solidFill>
                  <a:srgbClr val="000000"/>
                </a:solidFill>
                <a:latin typeface="Times New Roman"/>
              </a:rPr>
              <a:t>Κυριάρ</a:t>
            </a:r>
            <a:r>
              <a:rPr lang="el-GR" sz="2800" b="1" spc="4" dirty="0" err="1">
                <a:solidFill>
                  <a:srgbClr val="000000"/>
                </a:solidFill>
                <a:latin typeface="Times New Roman"/>
              </a:rPr>
              <a:t>χηση</a:t>
            </a:r>
            <a:r>
              <a:rPr lang="en-US" sz="2800" spc="-1" dirty="0">
                <a:solidFill>
                  <a:srgbClr val="000000"/>
                </a:solidFill>
                <a:latin typeface="Times New Roman"/>
              </a:rPr>
              <a:t> </a:t>
            </a:r>
            <a:r>
              <a:rPr lang="en-US" sz="2800" spc="-1" dirty="0" err="1">
                <a:solidFill>
                  <a:srgbClr val="000000"/>
                </a:solidFill>
                <a:latin typeface="Times New Roman"/>
              </a:rPr>
              <a:t>εμφ</a:t>
            </a:r>
            <a:r>
              <a:rPr lang="en-US" sz="2800" spc="-1" dirty="0">
                <a:solidFill>
                  <a:srgbClr val="000000"/>
                </a:solidFill>
                <a:latin typeface="Times New Roman"/>
              </a:rPr>
              <a:t>α</a:t>
            </a:r>
            <a:r>
              <a:rPr lang="en-US" sz="2800" spc="-1" dirty="0" err="1">
                <a:solidFill>
                  <a:srgbClr val="000000"/>
                </a:solidFill>
                <a:latin typeface="Times New Roman"/>
              </a:rPr>
              <a:t>νίζετ</a:t>
            </a:r>
            <a:r>
              <a:rPr lang="en-US" sz="2800" spc="-1" dirty="0">
                <a:solidFill>
                  <a:srgbClr val="000000"/>
                </a:solidFill>
                <a:latin typeface="Times New Roman"/>
              </a:rPr>
              <a:t>α</a:t>
            </a:r>
            <a:r>
              <a:rPr lang="en-US" sz="2800" spc="-1" dirty="0" err="1">
                <a:solidFill>
                  <a:srgbClr val="000000"/>
                </a:solidFill>
                <a:latin typeface="Times New Roman"/>
              </a:rPr>
              <a:t>ι</a:t>
            </a:r>
            <a:r>
              <a:rPr lang="en-US" sz="2800" spc="-1" dirty="0">
                <a:solidFill>
                  <a:srgbClr val="000000"/>
                </a:solidFill>
                <a:latin typeface="Times New Roman"/>
              </a:rPr>
              <a:t> </a:t>
            </a:r>
            <a:r>
              <a:rPr lang="en-US" sz="2800" spc="4" dirty="0" err="1">
                <a:solidFill>
                  <a:srgbClr val="000000"/>
                </a:solidFill>
                <a:latin typeface="Times New Roman"/>
              </a:rPr>
              <a:t>ότ</a:t>
            </a:r>
            <a:r>
              <a:rPr lang="en-US" sz="2800" spc="4" dirty="0">
                <a:solidFill>
                  <a:srgbClr val="000000"/>
                </a:solidFill>
                <a:latin typeface="Times New Roman"/>
              </a:rPr>
              <a:t>α</a:t>
            </a:r>
            <a:r>
              <a:rPr lang="en-US" sz="2800" spc="4" dirty="0" err="1">
                <a:solidFill>
                  <a:srgbClr val="000000"/>
                </a:solidFill>
                <a:latin typeface="Times New Roman"/>
              </a:rPr>
              <a:t>ν</a:t>
            </a:r>
            <a:r>
              <a:rPr lang="en-US" sz="2800" spc="4" dirty="0">
                <a:solidFill>
                  <a:srgbClr val="000000"/>
                </a:solidFill>
                <a:latin typeface="Times New Roman"/>
              </a:rPr>
              <a:t> </a:t>
            </a:r>
            <a:r>
              <a:rPr lang="en-US" sz="2800" spc="9" dirty="0" err="1">
                <a:solidFill>
                  <a:srgbClr val="000000"/>
                </a:solidFill>
                <a:latin typeface="Times New Roman"/>
              </a:rPr>
              <a:t>η</a:t>
            </a:r>
            <a:r>
              <a:rPr lang="en-US" sz="2800" spc="9" dirty="0">
                <a:solidFill>
                  <a:srgbClr val="000000"/>
                </a:solidFill>
                <a:latin typeface="Times New Roman"/>
              </a:rPr>
              <a:t> </a:t>
            </a:r>
            <a:r>
              <a:rPr lang="en-US" sz="2800" spc="-4" dirty="0" err="1">
                <a:solidFill>
                  <a:srgbClr val="000000"/>
                </a:solidFill>
                <a:latin typeface="Times New Roman"/>
              </a:rPr>
              <a:t>εξουσί</a:t>
            </a:r>
            <a:r>
              <a:rPr lang="en-US" sz="2800" spc="-4" dirty="0">
                <a:solidFill>
                  <a:srgbClr val="000000"/>
                </a:solidFill>
                <a:latin typeface="Times New Roman"/>
              </a:rPr>
              <a:t>α </a:t>
            </a:r>
            <a:r>
              <a:rPr lang="en-US" sz="2800" spc="-1" dirty="0" err="1">
                <a:solidFill>
                  <a:srgbClr val="000000"/>
                </a:solidFill>
                <a:latin typeface="Times New Roman"/>
              </a:rPr>
              <a:t>δεν</a:t>
            </a:r>
            <a:r>
              <a:rPr lang="en-US" sz="2800" spc="-1" dirty="0">
                <a:solidFill>
                  <a:srgbClr val="000000"/>
                </a:solidFill>
                <a:latin typeface="Times New Roman"/>
              </a:rPr>
              <a:t> </a:t>
            </a:r>
            <a:r>
              <a:rPr lang="en-US" sz="2800" spc="-1" dirty="0" err="1">
                <a:solidFill>
                  <a:srgbClr val="000000"/>
                </a:solidFill>
                <a:latin typeface="Times New Roman"/>
              </a:rPr>
              <a:t>δεσμεύετ</a:t>
            </a:r>
            <a:r>
              <a:rPr lang="en-US" sz="2800" spc="-1" dirty="0">
                <a:solidFill>
                  <a:srgbClr val="000000"/>
                </a:solidFill>
                <a:latin typeface="Times New Roman"/>
              </a:rPr>
              <a:t>α</a:t>
            </a:r>
            <a:r>
              <a:rPr lang="en-US" sz="2800" spc="-1" dirty="0" err="1">
                <a:solidFill>
                  <a:srgbClr val="000000"/>
                </a:solidFill>
                <a:latin typeface="Times New Roman"/>
              </a:rPr>
              <a:t>ι</a:t>
            </a:r>
            <a:r>
              <a:rPr lang="en-US" sz="2800" spc="-1" dirty="0">
                <a:solidFill>
                  <a:srgbClr val="000000"/>
                </a:solidFill>
                <a:latin typeface="Times New Roman"/>
              </a:rPr>
              <a:t> </a:t>
            </a:r>
            <a:r>
              <a:rPr lang="en-US" sz="2800" spc="9" dirty="0">
                <a:solidFill>
                  <a:srgbClr val="000000"/>
                </a:solidFill>
                <a:latin typeface="Times New Roman"/>
              </a:rPr>
              <a:t>απ</a:t>
            </a:r>
            <a:r>
              <a:rPr lang="en-US" sz="2800" spc="9" dirty="0" err="1">
                <a:solidFill>
                  <a:srgbClr val="000000"/>
                </a:solidFill>
                <a:latin typeface="Times New Roman"/>
              </a:rPr>
              <a:t>ό</a:t>
            </a:r>
            <a:r>
              <a:rPr lang="en-US" sz="2800" spc="9" dirty="0">
                <a:solidFill>
                  <a:srgbClr val="000000"/>
                </a:solidFill>
                <a:latin typeface="Times New Roman"/>
              </a:rPr>
              <a:t> </a:t>
            </a:r>
            <a:r>
              <a:rPr lang="en-US" sz="2800" spc="4" dirty="0" err="1">
                <a:solidFill>
                  <a:srgbClr val="000000"/>
                </a:solidFill>
                <a:latin typeface="Times New Roman"/>
              </a:rPr>
              <a:t>το</a:t>
            </a:r>
            <a:r>
              <a:rPr lang="en-US" sz="2800" spc="4" dirty="0">
                <a:solidFill>
                  <a:srgbClr val="000000"/>
                </a:solidFill>
                <a:latin typeface="Times New Roman"/>
              </a:rPr>
              <a:t> </a:t>
            </a:r>
            <a:r>
              <a:rPr lang="en-US" sz="2800" spc="4" dirty="0" err="1">
                <a:solidFill>
                  <a:srgbClr val="000000"/>
                </a:solidFill>
                <a:latin typeface="Times New Roman"/>
              </a:rPr>
              <a:t>νόμο</a:t>
            </a:r>
            <a:r>
              <a:rPr lang="en-US" sz="2800" spc="4" dirty="0">
                <a:solidFill>
                  <a:srgbClr val="000000"/>
                </a:solidFill>
                <a:latin typeface="Times New Roman"/>
              </a:rPr>
              <a:t>.</a:t>
            </a:r>
            <a:endParaRPr lang="en-US" sz="2800" spc="-1" dirty="0">
              <a:solidFill>
                <a:srgbClr val="000000"/>
              </a:solidFill>
              <a:latin typeface="Calibri"/>
            </a:endParaRPr>
          </a:p>
          <a:p>
            <a:pPr marL="123840" indent="-111240">
              <a:lnSpc>
                <a:spcPct val="90000"/>
              </a:lnSpc>
              <a:spcBef>
                <a:spcPts val="1001"/>
              </a:spcBef>
              <a:buClr>
                <a:srgbClr val="07A0D8"/>
              </a:buClr>
              <a:buFont typeface="Georgia"/>
              <a:buChar char="•"/>
            </a:pPr>
            <a:r>
              <a:rPr lang="en-US" sz="2800" spc="4" dirty="0">
                <a:solidFill>
                  <a:srgbClr val="000000"/>
                </a:solidFill>
                <a:latin typeface="Times New Roman"/>
              </a:rPr>
              <a:t> </a:t>
            </a:r>
            <a:r>
              <a:rPr lang="en-US" sz="2800" spc="4" dirty="0" err="1">
                <a:solidFill>
                  <a:srgbClr val="000000"/>
                </a:solidFill>
                <a:latin typeface="Times New Roman"/>
              </a:rPr>
              <a:t>Εκφάνσεις</a:t>
            </a:r>
            <a:r>
              <a:rPr lang="en-US" sz="2800" spc="4" dirty="0">
                <a:solidFill>
                  <a:srgbClr val="000000"/>
                </a:solidFill>
                <a:latin typeface="Times New Roman"/>
              </a:rPr>
              <a:t> </a:t>
            </a:r>
            <a:r>
              <a:rPr lang="en-US" sz="2800" spc="4" dirty="0" err="1">
                <a:solidFill>
                  <a:srgbClr val="000000"/>
                </a:solidFill>
                <a:latin typeface="Times New Roman"/>
              </a:rPr>
              <a:t>της</a:t>
            </a:r>
            <a:r>
              <a:rPr lang="en-US" sz="2800" spc="4" dirty="0">
                <a:solidFill>
                  <a:srgbClr val="000000"/>
                </a:solidFill>
                <a:latin typeface="Times New Roman"/>
              </a:rPr>
              <a:t> </a:t>
            </a:r>
            <a:r>
              <a:rPr lang="el-GR" sz="2800" spc="4" dirty="0">
                <a:solidFill>
                  <a:srgbClr val="000000"/>
                </a:solidFill>
                <a:latin typeface="Times New Roman"/>
              </a:rPr>
              <a:t>Κυριάρχησης </a:t>
            </a:r>
            <a:r>
              <a:rPr lang="en-US" sz="2800" spc="4" dirty="0">
                <a:solidFill>
                  <a:srgbClr val="000000"/>
                </a:solidFill>
                <a:latin typeface="Times New Roman"/>
              </a:rPr>
              <a:t>: α/ </a:t>
            </a:r>
            <a:r>
              <a:rPr lang="en-US" sz="2800" b="1" spc="9" dirty="0" err="1">
                <a:solidFill>
                  <a:srgbClr val="000000"/>
                </a:solidFill>
                <a:latin typeface="Times New Roman"/>
              </a:rPr>
              <a:t>η</a:t>
            </a:r>
            <a:r>
              <a:rPr lang="en-US" sz="2800" spc="-1" dirty="0">
                <a:solidFill>
                  <a:srgbClr val="000000"/>
                </a:solidFill>
                <a:latin typeface="Times New Roman"/>
              </a:rPr>
              <a:t> </a:t>
            </a:r>
            <a:r>
              <a:rPr lang="en-US" sz="2800" b="1" spc="4" dirty="0">
                <a:solidFill>
                  <a:srgbClr val="000000"/>
                </a:solidFill>
                <a:latin typeface="Times New Roman"/>
              </a:rPr>
              <a:t>α</a:t>
            </a:r>
            <a:r>
              <a:rPr lang="en-US" sz="2800" b="1" spc="4" dirty="0" err="1">
                <a:solidFill>
                  <a:srgbClr val="000000"/>
                </a:solidFill>
                <a:latin typeface="Times New Roman"/>
              </a:rPr>
              <a:t>συμμετρί</a:t>
            </a:r>
            <a:r>
              <a:rPr lang="en-US" sz="2800" b="1" spc="4" dirty="0">
                <a:solidFill>
                  <a:srgbClr val="000000"/>
                </a:solidFill>
                <a:latin typeface="Times New Roman"/>
              </a:rPr>
              <a:t>α </a:t>
            </a:r>
            <a:r>
              <a:rPr lang="en-US" sz="2800" b="1" spc="-4" dirty="0" err="1">
                <a:solidFill>
                  <a:srgbClr val="000000"/>
                </a:solidFill>
                <a:latin typeface="Times New Roman"/>
              </a:rPr>
              <a:t>εξ</a:t>
            </a:r>
            <a:r>
              <a:rPr lang="en-US" sz="2800" b="1" spc="-4" dirty="0">
                <a:solidFill>
                  <a:srgbClr val="000000"/>
                </a:solidFill>
                <a:latin typeface="Times New Roman"/>
              </a:rPr>
              <a:t>α</a:t>
            </a:r>
            <a:r>
              <a:rPr lang="en-US" sz="2800" b="1" spc="-4" dirty="0" err="1">
                <a:solidFill>
                  <a:srgbClr val="000000"/>
                </a:solidFill>
                <a:latin typeface="Times New Roman"/>
              </a:rPr>
              <a:t>σφ</a:t>
            </a:r>
            <a:r>
              <a:rPr lang="en-US" sz="2800" b="1" spc="-4" dirty="0">
                <a:solidFill>
                  <a:srgbClr val="000000"/>
                </a:solidFill>
                <a:latin typeface="Times New Roman"/>
              </a:rPr>
              <a:t>α</a:t>
            </a:r>
            <a:r>
              <a:rPr lang="en-US" sz="2800" b="1" spc="-4" dirty="0" err="1">
                <a:solidFill>
                  <a:srgbClr val="000000"/>
                </a:solidFill>
                <a:latin typeface="Times New Roman"/>
              </a:rPr>
              <a:t>λίζετ</a:t>
            </a:r>
            <a:r>
              <a:rPr lang="en-US" sz="2800" b="1" spc="-4" dirty="0">
                <a:solidFill>
                  <a:srgbClr val="000000"/>
                </a:solidFill>
                <a:latin typeface="Times New Roman"/>
              </a:rPr>
              <a:t>α</a:t>
            </a:r>
            <a:r>
              <a:rPr lang="en-US" sz="2800" b="1" spc="-4" dirty="0" err="1">
                <a:solidFill>
                  <a:srgbClr val="000000"/>
                </a:solidFill>
                <a:latin typeface="Times New Roman"/>
              </a:rPr>
              <a:t>ι</a:t>
            </a:r>
            <a:r>
              <a:rPr lang="en-US" sz="2800" b="1" spc="-4" dirty="0">
                <a:solidFill>
                  <a:srgbClr val="000000"/>
                </a:solidFill>
                <a:latin typeface="Times New Roman"/>
              </a:rPr>
              <a:t> </a:t>
            </a:r>
            <a:r>
              <a:rPr lang="en-US" sz="2800" b="1" spc="4" dirty="0">
                <a:solidFill>
                  <a:srgbClr val="000000"/>
                </a:solidFill>
                <a:latin typeface="Times New Roman"/>
              </a:rPr>
              <a:t>απ</a:t>
            </a:r>
            <a:r>
              <a:rPr lang="en-US" sz="2800" b="1" spc="4" dirty="0" err="1">
                <a:solidFill>
                  <a:srgbClr val="000000"/>
                </a:solidFill>
                <a:latin typeface="Times New Roman"/>
              </a:rPr>
              <a:t>ό</a:t>
            </a:r>
            <a:r>
              <a:rPr lang="en-US" sz="2800" b="1" spc="4" dirty="0">
                <a:solidFill>
                  <a:srgbClr val="000000"/>
                </a:solidFill>
                <a:latin typeface="Times New Roman"/>
              </a:rPr>
              <a:t> </a:t>
            </a:r>
            <a:r>
              <a:rPr lang="en-US" sz="2800" b="1" spc="-1" dirty="0" err="1">
                <a:solidFill>
                  <a:srgbClr val="000000"/>
                </a:solidFill>
                <a:latin typeface="Times New Roman"/>
              </a:rPr>
              <a:t>το</a:t>
            </a:r>
            <a:r>
              <a:rPr lang="en-US" sz="2800" b="1" spc="24" dirty="0">
                <a:solidFill>
                  <a:srgbClr val="000000"/>
                </a:solidFill>
                <a:latin typeface="Times New Roman"/>
              </a:rPr>
              <a:t> </a:t>
            </a:r>
            <a:r>
              <a:rPr lang="en-US" sz="2800" b="1" spc="24" dirty="0" err="1">
                <a:solidFill>
                  <a:srgbClr val="000000"/>
                </a:solidFill>
                <a:latin typeface="Times New Roman"/>
              </a:rPr>
              <a:t>νόμο</a:t>
            </a:r>
            <a:r>
              <a:rPr lang="en-US" sz="2800" b="1" spc="4" dirty="0">
                <a:solidFill>
                  <a:srgbClr val="000000"/>
                </a:solidFill>
                <a:latin typeface="Times New Roman"/>
              </a:rPr>
              <a:t>, </a:t>
            </a:r>
            <a:r>
              <a:rPr lang="en-US" sz="2800" spc="4" dirty="0">
                <a:solidFill>
                  <a:srgbClr val="000000"/>
                </a:solidFill>
                <a:latin typeface="Times New Roman"/>
              </a:rPr>
              <a:t>β/ </a:t>
            </a:r>
            <a:r>
              <a:rPr lang="en-US" sz="2800" b="1" spc="4" dirty="0" err="1">
                <a:solidFill>
                  <a:srgbClr val="000000"/>
                </a:solidFill>
                <a:latin typeface="Times New Roman"/>
              </a:rPr>
              <a:t>η</a:t>
            </a:r>
            <a:r>
              <a:rPr lang="en-US" sz="2800" b="1" spc="4" dirty="0">
                <a:solidFill>
                  <a:srgbClr val="000000"/>
                </a:solidFill>
                <a:latin typeface="Times New Roman"/>
              </a:rPr>
              <a:t> απ</a:t>
            </a:r>
            <a:r>
              <a:rPr lang="en-US" sz="2800" b="1" spc="4" dirty="0" err="1">
                <a:solidFill>
                  <a:srgbClr val="000000"/>
                </a:solidFill>
                <a:latin typeface="Times New Roman"/>
              </a:rPr>
              <a:t>ουσί</a:t>
            </a:r>
            <a:r>
              <a:rPr lang="en-US" sz="2800" b="1" spc="4" dirty="0">
                <a:solidFill>
                  <a:srgbClr val="000000"/>
                </a:solidFill>
                <a:latin typeface="Times New Roman"/>
              </a:rPr>
              <a:t>α </a:t>
            </a:r>
            <a:r>
              <a:rPr lang="en-US" sz="2800" b="1" spc="4" dirty="0" err="1">
                <a:solidFill>
                  <a:srgbClr val="000000"/>
                </a:solidFill>
                <a:latin typeface="Times New Roman"/>
              </a:rPr>
              <a:t>δικ</a:t>
            </a:r>
            <a:r>
              <a:rPr lang="en-US" sz="2800" b="1" spc="4" dirty="0">
                <a:solidFill>
                  <a:srgbClr val="000000"/>
                </a:solidFill>
                <a:latin typeface="Times New Roman"/>
              </a:rPr>
              <a:t>α</a:t>
            </a:r>
            <a:r>
              <a:rPr lang="en-US" sz="2800" b="1" spc="4" dirty="0" err="1">
                <a:solidFill>
                  <a:srgbClr val="000000"/>
                </a:solidFill>
                <a:latin typeface="Times New Roman"/>
              </a:rPr>
              <a:t>ίου</a:t>
            </a:r>
            <a:r>
              <a:rPr lang="en-US" sz="2800" b="1" spc="4" dirty="0">
                <a:solidFill>
                  <a:srgbClr val="000000"/>
                </a:solidFill>
                <a:latin typeface="Times New Roman"/>
              </a:rPr>
              <a:t> </a:t>
            </a:r>
            <a:r>
              <a:rPr lang="en-US" sz="2800" b="1" spc="4" dirty="0" err="1">
                <a:solidFill>
                  <a:srgbClr val="000000"/>
                </a:solidFill>
                <a:latin typeface="Times New Roman"/>
              </a:rPr>
              <a:t>κ</a:t>
            </a:r>
            <a:r>
              <a:rPr lang="en-US" sz="2800" b="1" spc="4" dirty="0">
                <a:solidFill>
                  <a:srgbClr val="000000"/>
                </a:solidFill>
                <a:latin typeface="Times New Roman"/>
              </a:rPr>
              <a:t>α</a:t>
            </a:r>
            <a:r>
              <a:rPr lang="en-US" sz="2800" b="1" spc="4" dirty="0" err="1">
                <a:solidFill>
                  <a:srgbClr val="000000"/>
                </a:solidFill>
                <a:latin typeface="Times New Roman"/>
              </a:rPr>
              <a:t>ι</a:t>
            </a:r>
            <a:r>
              <a:rPr lang="en-US" sz="2800" b="1" spc="4" dirty="0">
                <a:solidFill>
                  <a:srgbClr val="000000"/>
                </a:solidFill>
                <a:latin typeface="Times New Roman"/>
              </a:rPr>
              <a:t> </a:t>
            </a:r>
            <a:r>
              <a:rPr lang="en-US" sz="2800" b="1" spc="4" dirty="0" err="1">
                <a:solidFill>
                  <a:srgbClr val="000000"/>
                </a:solidFill>
                <a:latin typeface="Times New Roman"/>
              </a:rPr>
              <a:t>η</a:t>
            </a:r>
            <a:r>
              <a:rPr lang="en-US" sz="2800" b="1" spc="4" dirty="0">
                <a:solidFill>
                  <a:srgbClr val="000000"/>
                </a:solidFill>
                <a:latin typeface="Times New Roman"/>
              </a:rPr>
              <a:t> α</a:t>
            </a:r>
            <a:r>
              <a:rPr lang="en-US" sz="2800" b="1" spc="4" dirty="0" err="1">
                <a:solidFill>
                  <a:srgbClr val="000000"/>
                </a:solidFill>
                <a:latin typeface="Times New Roman"/>
              </a:rPr>
              <a:t>νε</a:t>
            </a:r>
            <a:r>
              <a:rPr lang="en-US" sz="2800" b="1" spc="4" dirty="0">
                <a:solidFill>
                  <a:srgbClr val="000000"/>
                </a:solidFill>
                <a:latin typeface="Times New Roman"/>
              </a:rPr>
              <a:t>π</a:t>
            </a:r>
            <a:r>
              <a:rPr lang="en-US" sz="2800" b="1" spc="4" dirty="0" err="1">
                <a:solidFill>
                  <a:srgbClr val="000000"/>
                </a:solidFill>
                <a:latin typeface="Times New Roman"/>
              </a:rPr>
              <a:t>ίσημη</a:t>
            </a:r>
            <a:r>
              <a:rPr lang="en-US" sz="2800" b="1" spc="4" dirty="0">
                <a:solidFill>
                  <a:srgbClr val="000000"/>
                </a:solidFill>
                <a:latin typeface="Times New Roman"/>
              </a:rPr>
              <a:t> π</a:t>
            </a:r>
            <a:r>
              <a:rPr lang="en-US" sz="2800" b="1" spc="4" dirty="0" err="1">
                <a:solidFill>
                  <a:srgbClr val="000000"/>
                </a:solidFill>
                <a:latin typeface="Times New Roman"/>
              </a:rPr>
              <a:t>ολιτική</a:t>
            </a:r>
            <a:r>
              <a:rPr lang="en-US" sz="2800" b="1" spc="4" dirty="0">
                <a:solidFill>
                  <a:srgbClr val="000000"/>
                </a:solidFill>
                <a:latin typeface="Times New Roman"/>
              </a:rPr>
              <a:t> (informal politics) πα</a:t>
            </a:r>
            <a:r>
              <a:rPr lang="en-US" sz="2800" b="1" spc="4" dirty="0" err="1">
                <a:solidFill>
                  <a:srgbClr val="000000"/>
                </a:solidFill>
                <a:latin typeface="Times New Roman"/>
              </a:rPr>
              <a:t>ράγουν</a:t>
            </a:r>
            <a:r>
              <a:rPr lang="en-US" sz="2800" b="1" spc="4" dirty="0">
                <a:solidFill>
                  <a:srgbClr val="000000"/>
                </a:solidFill>
                <a:latin typeface="Times New Roman"/>
              </a:rPr>
              <a:t> α</a:t>
            </a:r>
            <a:r>
              <a:rPr lang="en-US" sz="2800" b="1" spc="4" dirty="0" err="1">
                <a:solidFill>
                  <a:srgbClr val="000000"/>
                </a:solidFill>
                <a:latin typeface="Times New Roman"/>
              </a:rPr>
              <a:t>υθ</a:t>
            </a:r>
            <a:r>
              <a:rPr lang="en-US" sz="2800" b="1" spc="4" dirty="0">
                <a:solidFill>
                  <a:srgbClr val="000000"/>
                </a:solidFill>
                <a:latin typeface="Times New Roman"/>
              </a:rPr>
              <a:t>α</a:t>
            </a:r>
            <a:r>
              <a:rPr lang="en-US" sz="2800" b="1" spc="4" dirty="0" err="1">
                <a:solidFill>
                  <a:srgbClr val="000000"/>
                </a:solidFill>
                <a:latin typeface="Times New Roman"/>
              </a:rPr>
              <a:t>ιρεσί</a:t>
            </a:r>
            <a:r>
              <a:rPr lang="en-US" sz="2800" b="1" spc="4" dirty="0">
                <a:solidFill>
                  <a:srgbClr val="000000"/>
                </a:solidFill>
                <a:latin typeface="Times New Roman"/>
              </a:rPr>
              <a:t>α </a:t>
            </a:r>
            <a:r>
              <a:rPr lang="en-US" sz="2800" b="1" spc="4" dirty="0" err="1">
                <a:solidFill>
                  <a:srgbClr val="000000"/>
                </a:solidFill>
                <a:latin typeface="Times New Roman"/>
              </a:rPr>
              <a:t>κ</a:t>
            </a:r>
            <a:r>
              <a:rPr lang="en-US" sz="2800" b="1" spc="4" dirty="0">
                <a:solidFill>
                  <a:srgbClr val="000000"/>
                </a:solidFill>
                <a:latin typeface="Times New Roman"/>
              </a:rPr>
              <a:t>α</a:t>
            </a:r>
            <a:r>
              <a:rPr lang="en-US" sz="2800" b="1" spc="4" dirty="0" err="1">
                <a:solidFill>
                  <a:srgbClr val="000000"/>
                </a:solidFill>
                <a:latin typeface="Times New Roman"/>
              </a:rPr>
              <a:t>ι</a:t>
            </a:r>
            <a:r>
              <a:rPr lang="en-US" sz="2800" b="1" spc="4" dirty="0">
                <a:solidFill>
                  <a:srgbClr val="000000"/>
                </a:solidFill>
                <a:latin typeface="Times New Roman"/>
              </a:rPr>
              <a:t> </a:t>
            </a:r>
            <a:r>
              <a:rPr lang="en-US" sz="2800" b="1" spc="4" dirty="0" err="1">
                <a:solidFill>
                  <a:srgbClr val="000000"/>
                </a:solidFill>
                <a:latin typeface="Times New Roman"/>
              </a:rPr>
              <a:t>μεροληψί</a:t>
            </a:r>
            <a:r>
              <a:rPr lang="en-US" sz="2800" b="1" spc="4" dirty="0">
                <a:solidFill>
                  <a:srgbClr val="000000"/>
                </a:solidFill>
                <a:latin typeface="Times New Roman"/>
              </a:rPr>
              <a:t>α </a:t>
            </a:r>
            <a:r>
              <a:rPr lang="en-US" sz="2800" b="1" spc="4" dirty="0" err="1">
                <a:solidFill>
                  <a:srgbClr val="000000"/>
                </a:solidFill>
                <a:latin typeface="Times New Roman"/>
              </a:rPr>
              <a:t>στις</a:t>
            </a:r>
            <a:r>
              <a:rPr lang="en-US" sz="2800" b="1" spc="4" dirty="0">
                <a:solidFill>
                  <a:srgbClr val="000000"/>
                </a:solidFill>
                <a:latin typeface="Times New Roman"/>
              </a:rPr>
              <a:t> απ</a:t>
            </a:r>
            <a:r>
              <a:rPr lang="en-US" sz="2800" b="1" spc="4" dirty="0" err="1">
                <a:solidFill>
                  <a:srgbClr val="000000"/>
                </a:solidFill>
                <a:latin typeface="Times New Roman"/>
              </a:rPr>
              <a:t>οφάσεις</a:t>
            </a:r>
            <a:r>
              <a:rPr lang="en-US" sz="2800" b="1" spc="4" dirty="0">
                <a:solidFill>
                  <a:srgbClr val="000000"/>
                </a:solidFill>
                <a:latin typeface="Times New Roman"/>
              </a:rPr>
              <a:t> (decision bias).</a:t>
            </a:r>
            <a:endParaRPr lang="en-US" sz="2800" spc="-1" dirty="0">
              <a:solidFill>
                <a:srgbClr val="000000"/>
              </a:solidFill>
              <a:latin typeface="Calibri"/>
            </a:endParaRPr>
          </a:p>
          <a:p>
            <a:pPr marL="123840" indent="-111240">
              <a:lnSpc>
                <a:spcPct val="90000"/>
              </a:lnSpc>
              <a:spcBef>
                <a:spcPts val="1001"/>
              </a:spcBef>
              <a:buClr>
                <a:srgbClr val="07A0D8"/>
              </a:buClr>
              <a:buFont typeface="Georgia"/>
              <a:buChar char="•"/>
            </a:pPr>
            <a:r>
              <a:rPr lang="en-US" sz="2800" b="1" spc="4" dirty="0">
                <a:solidFill>
                  <a:srgbClr val="000000"/>
                </a:solidFill>
                <a:latin typeface="Times New Roman"/>
              </a:rPr>
              <a:t> </a:t>
            </a:r>
            <a:r>
              <a:rPr lang="en-US" sz="2800" spc="4" dirty="0" err="1">
                <a:solidFill>
                  <a:srgbClr val="000000"/>
                </a:solidFill>
                <a:latin typeface="Times New Roman"/>
              </a:rPr>
              <a:t>Έχουμε</a:t>
            </a:r>
            <a:r>
              <a:rPr lang="en-US" sz="2800" spc="4" dirty="0">
                <a:solidFill>
                  <a:srgbClr val="000000"/>
                </a:solidFill>
                <a:latin typeface="Times New Roman"/>
              </a:rPr>
              <a:t> </a:t>
            </a:r>
            <a:r>
              <a:rPr lang="en-US" sz="2800" spc="4" dirty="0" err="1">
                <a:solidFill>
                  <a:srgbClr val="000000"/>
                </a:solidFill>
                <a:latin typeface="Times New Roman"/>
              </a:rPr>
              <a:t>κ</a:t>
            </a:r>
            <a:r>
              <a:rPr lang="en-US" sz="2800" spc="4" dirty="0">
                <a:solidFill>
                  <a:srgbClr val="000000"/>
                </a:solidFill>
                <a:latin typeface="Times New Roman"/>
              </a:rPr>
              <a:t>α</a:t>
            </a:r>
            <a:r>
              <a:rPr lang="en-US" sz="2800" spc="4" dirty="0" err="1">
                <a:solidFill>
                  <a:srgbClr val="000000"/>
                </a:solidFill>
                <a:latin typeface="Times New Roman"/>
              </a:rPr>
              <a:t>τάστ</a:t>
            </a:r>
            <a:r>
              <a:rPr lang="en-US" sz="2800" spc="4" dirty="0">
                <a:solidFill>
                  <a:srgbClr val="000000"/>
                </a:solidFill>
                <a:latin typeface="Times New Roman"/>
              </a:rPr>
              <a:t>α</a:t>
            </a:r>
            <a:r>
              <a:rPr lang="en-US" sz="2800" spc="4" dirty="0" err="1">
                <a:solidFill>
                  <a:srgbClr val="000000"/>
                </a:solidFill>
                <a:latin typeface="Times New Roman"/>
              </a:rPr>
              <a:t>ση</a:t>
            </a:r>
            <a:r>
              <a:rPr lang="en-US" sz="2800" spc="4" dirty="0">
                <a:solidFill>
                  <a:srgbClr val="000000"/>
                </a:solidFill>
                <a:latin typeface="Times New Roman"/>
              </a:rPr>
              <a:t> </a:t>
            </a:r>
            <a:r>
              <a:rPr lang="en-US" sz="2800" b="1" spc="4" dirty="0" err="1">
                <a:solidFill>
                  <a:srgbClr val="000000"/>
                </a:solidFill>
                <a:latin typeface="Times New Roman"/>
              </a:rPr>
              <a:t>Κυριάρ</a:t>
            </a:r>
            <a:r>
              <a:rPr lang="el-GR" sz="2800" b="1" spc="4" dirty="0" err="1">
                <a:solidFill>
                  <a:srgbClr val="000000"/>
                </a:solidFill>
                <a:latin typeface="Times New Roman"/>
              </a:rPr>
              <a:t>χησης</a:t>
            </a:r>
            <a:r>
              <a:rPr lang="en-US" sz="2800" b="1" spc="4" dirty="0">
                <a:solidFill>
                  <a:srgbClr val="000000"/>
                </a:solidFill>
                <a:latin typeface="Times New Roman"/>
              </a:rPr>
              <a:t> </a:t>
            </a:r>
            <a:r>
              <a:rPr lang="en-US" sz="2800" spc="4" dirty="0" err="1">
                <a:solidFill>
                  <a:srgbClr val="000000"/>
                </a:solidFill>
                <a:latin typeface="Times New Roman"/>
              </a:rPr>
              <a:t>ότ</a:t>
            </a:r>
            <a:r>
              <a:rPr lang="en-US" sz="2800" spc="4" dirty="0">
                <a:solidFill>
                  <a:srgbClr val="000000"/>
                </a:solidFill>
                <a:latin typeface="Times New Roman"/>
              </a:rPr>
              <a:t>α</a:t>
            </a:r>
            <a:r>
              <a:rPr lang="en-US" sz="2800" spc="4" dirty="0" err="1">
                <a:solidFill>
                  <a:srgbClr val="000000"/>
                </a:solidFill>
                <a:latin typeface="Times New Roman"/>
              </a:rPr>
              <a:t>ν</a:t>
            </a:r>
            <a:r>
              <a:rPr lang="en-US" sz="2800" spc="4" dirty="0">
                <a:solidFill>
                  <a:srgbClr val="000000"/>
                </a:solidFill>
                <a:latin typeface="Times New Roman"/>
              </a:rPr>
              <a:t> </a:t>
            </a:r>
            <a:r>
              <a:rPr lang="en-US" sz="2800" spc="4" dirty="0" err="1">
                <a:solidFill>
                  <a:srgbClr val="000000"/>
                </a:solidFill>
                <a:latin typeface="Times New Roman"/>
              </a:rPr>
              <a:t>μι</a:t>
            </a:r>
            <a:r>
              <a:rPr lang="en-US" sz="2800" spc="4" dirty="0">
                <a:solidFill>
                  <a:srgbClr val="000000"/>
                </a:solidFill>
                <a:latin typeface="Times New Roman"/>
              </a:rPr>
              <a:t>α απ</a:t>
            </a:r>
            <a:r>
              <a:rPr lang="en-US" sz="2800" spc="4" dirty="0" err="1">
                <a:solidFill>
                  <a:srgbClr val="000000"/>
                </a:solidFill>
                <a:latin typeface="Times New Roman"/>
              </a:rPr>
              <a:t>όφ</a:t>
            </a:r>
            <a:r>
              <a:rPr lang="en-US" sz="2800" spc="4" dirty="0">
                <a:solidFill>
                  <a:srgbClr val="000000"/>
                </a:solidFill>
                <a:latin typeface="Times New Roman"/>
              </a:rPr>
              <a:t>α</a:t>
            </a:r>
            <a:r>
              <a:rPr lang="en-US" sz="2800" spc="4" dirty="0" err="1">
                <a:solidFill>
                  <a:srgbClr val="000000"/>
                </a:solidFill>
                <a:latin typeface="Times New Roman"/>
              </a:rPr>
              <a:t>ση</a:t>
            </a:r>
            <a:r>
              <a:rPr lang="en-US" sz="2800" spc="4" dirty="0">
                <a:solidFill>
                  <a:srgbClr val="000000"/>
                </a:solidFill>
                <a:latin typeface="Times New Roman"/>
              </a:rPr>
              <a:t> </a:t>
            </a:r>
            <a:r>
              <a:rPr lang="en-US" sz="2800" spc="4" dirty="0" err="1">
                <a:solidFill>
                  <a:srgbClr val="000000"/>
                </a:solidFill>
                <a:latin typeface="Times New Roman"/>
              </a:rPr>
              <a:t>δεν</a:t>
            </a:r>
            <a:r>
              <a:rPr lang="en-US" sz="2800" spc="4" dirty="0">
                <a:solidFill>
                  <a:srgbClr val="000000"/>
                </a:solidFill>
                <a:latin typeface="Times New Roman"/>
              </a:rPr>
              <a:t> </a:t>
            </a:r>
            <a:r>
              <a:rPr lang="en-US" sz="2800" spc="4" dirty="0" err="1">
                <a:solidFill>
                  <a:srgbClr val="000000"/>
                </a:solidFill>
                <a:latin typeface="Times New Roman"/>
              </a:rPr>
              <a:t>λ</a:t>
            </a:r>
            <a:r>
              <a:rPr lang="en-US" sz="2800" spc="4" dirty="0">
                <a:solidFill>
                  <a:srgbClr val="000000"/>
                </a:solidFill>
                <a:latin typeface="Times New Roman"/>
              </a:rPr>
              <a:t>α</a:t>
            </a:r>
            <a:r>
              <a:rPr lang="en-US" sz="2800" spc="4" dirty="0" err="1">
                <a:solidFill>
                  <a:srgbClr val="000000"/>
                </a:solidFill>
                <a:latin typeface="Times New Roman"/>
              </a:rPr>
              <a:t>μ</a:t>
            </a:r>
            <a:r>
              <a:rPr lang="en-US" sz="2800" spc="4" dirty="0">
                <a:solidFill>
                  <a:srgbClr val="000000"/>
                </a:solidFill>
                <a:latin typeface="Times New Roman"/>
              </a:rPr>
              <a:t>β</a:t>
            </a:r>
            <a:r>
              <a:rPr lang="en-US" sz="2800" spc="4" dirty="0" err="1">
                <a:solidFill>
                  <a:srgbClr val="000000"/>
                </a:solidFill>
                <a:latin typeface="Times New Roman"/>
              </a:rPr>
              <a:t>άνει</a:t>
            </a:r>
            <a:r>
              <a:rPr lang="en-US" sz="2800" spc="4" dirty="0">
                <a:solidFill>
                  <a:srgbClr val="000000"/>
                </a:solidFill>
                <a:latin typeface="Times New Roman"/>
              </a:rPr>
              <a:t> </a:t>
            </a:r>
            <a:r>
              <a:rPr lang="en-US" sz="2800" spc="4" dirty="0" err="1">
                <a:solidFill>
                  <a:srgbClr val="000000"/>
                </a:solidFill>
                <a:latin typeface="Times New Roman"/>
              </a:rPr>
              <a:t>υ</a:t>
            </a:r>
            <a:r>
              <a:rPr lang="en-US" sz="2800" spc="4" dirty="0">
                <a:solidFill>
                  <a:srgbClr val="000000"/>
                </a:solidFill>
                <a:latin typeface="Times New Roman"/>
              </a:rPr>
              <a:t>π</a:t>
            </a:r>
            <a:r>
              <a:rPr lang="en-US" sz="2800" spc="4" dirty="0" err="1">
                <a:solidFill>
                  <a:srgbClr val="000000"/>
                </a:solidFill>
                <a:latin typeface="Times New Roman"/>
              </a:rPr>
              <a:t>όψη</a:t>
            </a:r>
            <a:r>
              <a:rPr lang="en-US" sz="2800" spc="4" dirty="0">
                <a:solidFill>
                  <a:srgbClr val="000000"/>
                </a:solidFill>
                <a:latin typeface="Times New Roman"/>
              </a:rPr>
              <a:t> </a:t>
            </a:r>
            <a:r>
              <a:rPr lang="en-US" sz="2800" spc="4" dirty="0" err="1">
                <a:solidFill>
                  <a:srgbClr val="000000"/>
                </a:solidFill>
                <a:latin typeface="Times New Roman"/>
              </a:rPr>
              <a:t>της</a:t>
            </a:r>
            <a:r>
              <a:rPr lang="en-US" sz="2800" spc="4" dirty="0">
                <a:solidFill>
                  <a:srgbClr val="000000"/>
                </a:solidFill>
                <a:latin typeface="Times New Roman"/>
              </a:rPr>
              <a:t> </a:t>
            </a:r>
            <a:r>
              <a:rPr lang="en-US" sz="2800" spc="4" dirty="0" err="1">
                <a:solidFill>
                  <a:srgbClr val="000000"/>
                </a:solidFill>
                <a:latin typeface="Times New Roman"/>
              </a:rPr>
              <a:t>τ</a:t>
            </a:r>
            <a:r>
              <a:rPr lang="en-US" sz="2800" spc="4" dirty="0">
                <a:solidFill>
                  <a:srgbClr val="000000"/>
                </a:solidFill>
                <a:latin typeface="Times New Roman"/>
              </a:rPr>
              <a:t>α </a:t>
            </a:r>
            <a:r>
              <a:rPr lang="en-US" sz="2800" spc="4" dirty="0" err="1">
                <a:solidFill>
                  <a:srgbClr val="000000"/>
                </a:solidFill>
                <a:latin typeface="Times New Roman"/>
              </a:rPr>
              <a:t>συμφέροντ</a:t>
            </a:r>
            <a:r>
              <a:rPr lang="en-US" sz="2800" spc="4" dirty="0">
                <a:solidFill>
                  <a:srgbClr val="000000"/>
                </a:solidFill>
                <a:latin typeface="Times New Roman"/>
              </a:rPr>
              <a:t>α α</a:t>
            </a:r>
            <a:r>
              <a:rPr lang="en-US" sz="2800" spc="4" dirty="0" err="1">
                <a:solidFill>
                  <a:srgbClr val="000000"/>
                </a:solidFill>
                <a:latin typeface="Times New Roman"/>
              </a:rPr>
              <a:t>υτών</a:t>
            </a:r>
            <a:r>
              <a:rPr lang="en-US" sz="2800" spc="4" dirty="0">
                <a:solidFill>
                  <a:srgbClr val="000000"/>
                </a:solidFill>
                <a:latin typeface="Times New Roman"/>
              </a:rPr>
              <a:t> </a:t>
            </a:r>
            <a:r>
              <a:rPr lang="en-US" sz="2800" spc="4" dirty="0" err="1">
                <a:solidFill>
                  <a:srgbClr val="000000"/>
                </a:solidFill>
                <a:latin typeface="Times New Roman"/>
              </a:rPr>
              <a:t>στους</a:t>
            </a:r>
            <a:r>
              <a:rPr lang="en-US" sz="2800" spc="4" dirty="0">
                <a:solidFill>
                  <a:srgbClr val="000000"/>
                </a:solidFill>
                <a:latin typeface="Times New Roman"/>
              </a:rPr>
              <a:t> </a:t>
            </a:r>
            <a:r>
              <a:rPr lang="en-US" sz="2800" spc="4" dirty="0" err="1">
                <a:solidFill>
                  <a:srgbClr val="000000"/>
                </a:solidFill>
                <a:latin typeface="Times New Roman"/>
              </a:rPr>
              <a:t>ο</a:t>
            </a:r>
            <a:r>
              <a:rPr lang="en-US" sz="2800" spc="4" dirty="0">
                <a:solidFill>
                  <a:srgbClr val="000000"/>
                </a:solidFill>
                <a:latin typeface="Times New Roman"/>
              </a:rPr>
              <a:t>π</a:t>
            </a:r>
            <a:r>
              <a:rPr lang="en-US" sz="2800" spc="4" dirty="0" err="1">
                <a:solidFill>
                  <a:srgbClr val="000000"/>
                </a:solidFill>
                <a:latin typeface="Times New Roman"/>
              </a:rPr>
              <a:t>οίους</a:t>
            </a:r>
            <a:r>
              <a:rPr lang="en-US" sz="2800" spc="4" dirty="0">
                <a:solidFill>
                  <a:srgbClr val="000000"/>
                </a:solidFill>
                <a:latin typeface="Times New Roman"/>
              </a:rPr>
              <a:t> απ</a:t>
            </a:r>
            <a:r>
              <a:rPr lang="en-US" sz="2800" spc="4" dirty="0" err="1">
                <a:solidFill>
                  <a:srgbClr val="000000"/>
                </a:solidFill>
                <a:latin typeface="Times New Roman"/>
              </a:rPr>
              <a:t>ευθύνετ</a:t>
            </a:r>
            <a:r>
              <a:rPr lang="en-US" sz="2800" spc="4" dirty="0">
                <a:solidFill>
                  <a:srgbClr val="000000"/>
                </a:solidFill>
                <a:latin typeface="Times New Roman"/>
              </a:rPr>
              <a:t>α</a:t>
            </a:r>
            <a:r>
              <a:rPr lang="en-US" sz="2800" spc="4" dirty="0" err="1">
                <a:solidFill>
                  <a:srgbClr val="000000"/>
                </a:solidFill>
                <a:latin typeface="Times New Roman"/>
              </a:rPr>
              <a:t>ι</a:t>
            </a:r>
            <a:r>
              <a:rPr lang="en-US" sz="2800" spc="4" dirty="0">
                <a:solidFill>
                  <a:srgbClr val="000000"/>
                </a:solidFill>
                <a:latin typeface="Times New Roman"/>
              </a:rPr>
              <a:t>.</a:t>
            </a:r>
            <a:r>
              <a:rPr lang="el-GR" sz="2800" spc="4" dirty="0">
                <a:solidFill>
                  <a:srgbClr val="000000"/>
                </a:solidFill>
                <a:latin typeface="Times New Roman"/>
              </a:rPr>
              <a:t> </a:t>
            </a:r>
            <a:endParaRPr lang="en-US" sz="2800" spc="-1" dirty="0">
              <a:solidFill>
                <a:srgbClr val="000000"/>
              </a:solidFill>
              <a:latin typeface="Calibri"/>
            </a:endParaRPr>
          </a:p>
          <a:p>
            <a:pPr>
              <a:lnSpc>
                <a:spcPct val="90000"/>
              </a:lnSpc>
              <a:spcBef>
                <a:spcPts val="1001"/>
              </a:spcBef>
            </a:pPr>
            <a:endParaRPr lang="en-US" sz="2800" spc="-1" dirty="0">
              <a:solidFill>
                <a:srgbClr val="000000"/>
              </a:solidFill>
              <a:latin typeface="Calibri"/>
            </a:endParaRPr>
          </a:p>
          <a:p>
            <a:pPr marL="123840" indent="-111240">
              <a:lnSpc>
                <a:spcPct val="90000"/>
              </a:lnSpc>
              <a:spcBef>
                <a:spcPts val="1001"/>
              </a:spcBef>
              <a:buClr>
                <a:srgbClr val="07A0D8"/>
              </a:buClr>
              <a:buFont typeface="Georgia"/>
              <a:buChar char="•"/>
            </a:pPr>
            <a:r>
              <a:rPr lang="en-US" sz="2800" spc="4" dirty="0" err="1">
                <a:solidFill>
                  <a:srgbClr val="000000"/>
                </a:solidFill>
                <a:latin typeface="Times New Roman"/>
              </a:rPr>
              <a:t>Η</a:t>
            </a:r>
            <a:r>
              <a:rPr lang="en-US" sz="2800" spc="4" dirty="0">
                <a:solidFill>
                  <a:srgbClr val="000000"/>
                </a:solidFill>
                <a:latin typeface="Times New Roman"/>
              </a:rPr>
              <a:t> </a:t>
            </a:r>
            <a:r>
              <a:rPr lang="el-GR" sz="2800" spc="4" dirty="0" err="1">
                <a:solidFill>
                  <a:srgbClr val="000000"/>
                </a:solidFill>
                <a:latin typeface="Times New Roman"/>
              </a:rPr>
              <a:t>Κυρι</a:t>
            </a:r>
            <a:r>
              <a:rPr lang="en-US" sz="2800" spc="4" dirty="0" err="1">
                <a:solidFill>
                  <a:srgbClr val="000000"/>
                </a:solidFill>
                <a:latin typeface="Times New Roman"/>
              </a:rPr>
              <a:t>ά</a:t>
            </a:r>
            <a:r>
              <a:rPr lang="el-GR" sz="2800" spc="4" dirty="0" err="1">
                <a:solidFill>
                  <a:srgbClr val="000000"/>
                </a:solidFill>
                <a:latin typeface="Times New Roman"/>
              </a:rPr>
              <a:t>ρχηση</a:t>
            </a:r>
            <a:r>
              <a:rPr lang="el-GR" sz="2800" spc="4" dirty="0">
                <a:solidFill>
                  <a:srgbClr val="000000"/>
                </a:solidFill>
                <a:latin typeface="Times New Roman"/>
              </a:rPr>
              <a:t> </a:t>
            </a:r>
            <a:r>
              <a:rPr lang="en-US" sz="2800" spc="4" dirty="0" err="1">
                <a:solidFill>
                  <a:srgbClr val="000000"/>
                </a:solidFill>
                <a:latin typeface="Times New Roman"/>
              </a:rPr>
              <a:t>δεν</a:t>
            </a:r>
            <a:r>
              <a:rPr lang="en-US" sz="2800" spc="4" dirty="0">
                <a:solidFill>
                  <a:srgbClr val="000000"/>
                </a:solidFill>
                <a:latin typeface="Times New Roman"/>
              </a:rPr>
              <a:t> </a:t>
            </a:r>
            <a:r>
              <a:rPr lang="en-US" sz="2800" spc="4" dirty="0" err="1">
                <a:solidFill>
                  <a:srgbClr val="000000"/>
                </a:solidFill>
                <a:latin typeface="Times New Roman"/>
              </a:rPr>
              <a:t>είν</a:t>
            </a:r>
            <a:r>
              <a:rPr lang="en-US" sz="2800" spc="4" dirty="0">
                <a:solidFill>
                  <a:srgbClr val="000000"/>
                </a:solidFill>
                <a:latin typeface="Times New Roman"/>
              </a:rPr>
              <a:t>α</a:t>
            </a:r>
            <a:r>
              <a:rPr lang="en-US" sz="2800" spc="4" dirty="0" err="1">
                <a:solidFill>
                  <a:srgbClr val="000000"/>
                </a:solidFill>
                <a:latin typeface="Times New Roman"/>
              </a:rPr>
              <a:t>ι</a:t>
            </a:r>
            <a:r>
              <a:rPr lang="en-US" sz="2800" spc="4" dirty="0">
                <a:solidFill>
                  <a:srgbClr val="000000"/>
                </a:solidFill>
                <a:latin typeface="Times New Roman"/>
              </a:rPr>
              <a:t> </a:t>
            </a:r>
            <a:r>
              <a:rPr lang="en-US" sz="2800" spc="4" dirty="0" err="1">
                <a:solidFill>
                  <a:srgbClr val="000000"/>
                </a:solidFill>
                <a:latin typeface="Times New Roman"/>
              </a:rPr>
              <a:t>τ</a:t>
            </a:r>
            <a:r>
              <a:rPr lang="en-US" sz="2800" spc="4" dirty="0">
                <a:solidFill>
                  <a:srgbClr val="000000"/>
                </a:solidFill>
                <a:latin typeface="Times New Roman"/>
              </a:rPr>
              <a:t>α</a:t>
            </a:r>
            <a:r>
              <a:rPr lang="en-US" sz="2800" spc="4" dirty="0" err="1">
                <a:solidFill>
                  <a:srgbClr val="000000"/>
                </a:solidFill>
                <a:latin typeface="Times New Roman"/>
              </a:rPr>
              <a:t>υτόσημη</a:t>
            </a:r>
            <a:r>
              <a:rPr lang="en-US" sz="2800" spc="4" dirty="0">
                <a:solidFill>
                  <a:srgbClr val="000000"/>
                </a:solidFill>
                <a:latin typeface="Times New Roman"/>
              </a:rPr>
              <a:t> </a:t>
            </a:r>
            <a:r>
              <a:rPr lang="en-US" sz="2800" spc="4" dirty="0" err="1">
                <a:solidFill>
                  <a:srgbClr val="000000"/>
                </a:solidFill>
                <a:latin typeface="Times New Roman"/>
              </a:rPr>
              <a:t>της</a:t>
            </a:r>
            <a:r>
              <a:rPr lang="en-US" sz="2800" spc="4" dirty="0">
                <a:solidFill>
                  <a:srgbClr val="000000"/>
                </a:solidFill>
                <a:latin typeface="Times New Roman"/>
              </a:rPr>
              <a:t> </a:t>
            </a:r>
            <a:r>
              <a:rPr lang="en-US" sz="2800" spc="4" dirty="0" err="1">
                <a:solidFill>
                  <a:srgbClr val="000000"/>
                </a:solidFill>
                <a:latin typeface="Times New Roman"/>
              </a:rPr>
              <a:t>θεσμοθετημένης</a:t>
            </a:r>
            <a:r>
              <a:rPr lang="en-US" sz="2800" spc="4" dirty="0">
                <a:solidFill>
                  <a:srgbClr val="000000"/>
                </a:solidFill>
                <a:latin typeface="Times New Roman"/>
              </a:rPr>
              <a:t> </a:t>
            </a:r>
            <a:r>
              <a:rPr lang="en-US" sz="2800" spc="4" dirty="0" err="1">
                <a:solidFill>
                  <a:srgbClr val="000000"/>
                </a:solidFill>
                <a:latin typeface="Times New Roman"/>
              </a:rPr>
              <a:t>Ιερ</a:t>
            </a:r>
            <a:r>
              <a:rPr lang="en-US" sz="2800" spc="4" dirty="0">
                <a:solidFill>
                  <a:srgbClr val="000000"/>
                </a:solidFill>
                <a:latin typeface="Times New Roman"/>
              </a:rPr>
              <a:t>α</a:t>
            </a:r>
            <a:r>
              <a:rPr lang="en-US" sz="2800" spc="4" dirty="0" err="1">
                <a:solidFill>
                  <a:srgbClr val="000000"/>
                </a:solidFill>
                <a:latin typeface="Times New Roman"/>
              </a:rPr>
              <a:t>ρχί</a:t>
            </a:r>
            <a:r>
              <a:rPr lang="en-US" sz="2800" spc="4" dirty="0">
                <a:solidFill>
                  <a:srgbClr val="000000"/>
                </a:solidFill>
                <a:latin typeface="Times New Roman"/>
              </a:rPr>
              <a:t>α</a:t>
            </a:r>
            <a:r>
              <a:rPr lang="en-US" sz="2800" spc="4" dirty="0" err="1">
                <a:solidFill>
                  <a:srgbClr val="000000"/>
                </a:solidFill>
                <a:latin typeface="Times New Roman"/>
              </a:rPr>
              <a:t>ς</a:t>
            </a:r>
            <a:r>
              <a:rPr lang="en-US" sz="2800" spc="4" dirty="0">
                <a:solidFill>
                  <a:srgbClr val="000000"/>
                </a:solidFill>
                <a:latin typeface="Times New Roman"/>
              </a:rPr>
              <a:t>.</a:t>
            </a:r>
            <a:endParaRPr lang="en-US" sz="2800" spc="-1" dirty="0">
              <a:solidFill>
                <a:srgbClr val="000000"/>
              </a:solidFill>
              <a:latin typeface="Calibri"/>
            </a:endParaRPr>
          </a:p>
          <a:p>
            <a:pPr>
              <a:lnSpc>
                <a:spcPct val="90000"/>
              </a:lnSpc>
              <a:spcBef>
                <a:spcPts val="1001"/>
              </a:spcBef>
            </a:pPr>
            <a:endParaRPr lang="en-US" sz="2800" spc="-1" dirty="0">
              <a:solidFill>
                <a:srgbClr val="000000"/>
              </a:solidFill>
              <a:latin typeface="Calibri"/>
            </a:endParaRPr>
          </a:p>
        </p:txBody>
      </p:sp>
      <p:sp>
        <p:nvSpPr>
          <p:cNvPr id="2" name="Slide Number Placeholder 1">
            <a:extLst>
              <a:ext uri="{FF2B5EF4-FFF2-40B4-BE49-F238E27FC236}">
                <a16:creationId xmlns:a16="http://schemas.microsoft.com/office/drawing/2014/main" id="{26621151-33B6-6B43-AB75-418B90A8AE89}"/>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31</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2182910" y="120240"/>
            <a:ext cx="8033400" cy="1123920"/>
          </a:xfrm>
          <a:prstGeom prst="rect">
            <a:avLst/>
          </a:prstGeom>
          <a:noFill/>
          <a:ln>
            <a:noFill/>
          </a:ln>
        </p:spPr>
        <p:txBody>
          <a:bodyPr anchor="ctr"/>
          <a:lstStyle/>
          <a:p>
            <a:pPr>
              <a:lnSpc>
                <a:spcPct val="90000"/>
              </a:lnSpc>
            </a:pPr>
            <a:r>
              <a:rPr lang="en-US" sz="2540" spc="-1">
                <a:solidFill>
                  <a:srgbClr val="000000"/>
                </a:solidFill>
                <a:latin typeface="Calibri Light"/>
              </a:rPr>
              <a:t>Πολιτική διαφοροποίηση και εθνική Δημοκρατία</a:t>
            </a:r>
            <a:endParaRPr lang="en-US" sz="2540" spc="-1">
              <a:solidFill>
                <a:srgbClr val="000000"/>
              </a:solidFill>
              <a:latin typeface="Calibri"/>
            </a:endParaRPr>
          </a:p>
        </p:txBody>
      </p:sp>
      <p:sp>
        <p:nvSpPr>
          <p:cNvPr id="187" name="TextShape 2"/>
          <p:cNvSpPr txBox="1"/>
          <p:nvPr/>
        </p:nvSpPr>
        <p:spPr>
          <a:xfrm>
            <a:off x="1168400" y="993960"/>
            <a:ext cx="9967870" cy="5406840"/>
          </a:xfrm>
          <a:prstGeom prst="rect">
            <a:avLst/>
          </a:prstGeom>
          <a:noFill/>
          <a:ln>
            <a:noFill/>
          </a:ln>
        </p:spPr>
        <p:txBody>
          <a:bodyPr>
            <a:normAutofit fontScale="92500" lnSpcReduction="10000"/>
          </a:bodyPr>
          <a:lstStyle/>
          <a:p>
            <a:pPr marL="228600" indent="-228240">
              <a:lnSpc>
                <a:spcPct val="90000"/>
              </a:lnSpc>
              <a:spcBef>
                <a:spcPts val="1001"/>
              </a:spcBef>
              <a:buClr>
                <a:srgbClr val="000000"/>
              </a:buClr>
              <a:buFont typeface="Arial"/>
              <a:buChar char="•"/>
            </a:pPr>
            <a:r>
              <a:rPr lang="en-US" sz="2000" spc="-1" dirty="0" err="1">
                <a:solidFill>
                  <a:srgbClr val="000000"/>
                </a:solidFill>
                <a:latin typeface="Calibri"/>
              </a:rPr>
              <a:t>Σχέσεις</a:t>
            </a:r>
            <a:r>
              <a:rPr lang="en-US" sz="2000" spc="-1" dirty="0">
                <a:solidFill>
                  <a:srgbClr val="000000"/>
                </a:solidFill>
                <a:latin typeface="Calibri"/>
              </a:rPr>
              <a:t> </a:t>
            </a:r>
            <a:r>
              <a:rPr lang="en-US" sz="2000" b="1" spc="4" dirty="0" err="1">
                <a:solidFill>
                  <a:srgbClr val="000000"/>
                </a:solidFill>
                <a:latin typeface="Times New Roman"/>
              </a:rPr>
              <a:t>Κυριάρ</a:t>
            </a:r>
            <a:r>
              <a:rPr lang="el-GR" sz="2000" b="1" spc="4" dirty="0" err="1">
                <a:solidFill>
                  <a:srgbClr val="000000"/>
                </a:solidFill>
                <a:latin typeface="Times New Roman"/>
              </a:rPr>
              <a:t>χησης</a:t>
            </a:r>
            <a:r>
              <a:rPr lang="en-US" sz="2000" spc="-1" dirty="0">
                <a:solidFill>
                  <a:srgbClr val="000000"/>
                </a:solidFill>
                <a:latin typeface="Calibri"/>
              </a:rPr>
              <a:t> </a:t>
            </a:r>
            <a:r>
              <a:rPr lang="en-US" sz="2000" spc="-1" dirty="0" err="1">
                <a:solidFill>
                  <a:srgbClr val="000000"/>
                </a:solidFill>
                <a:latin typeface="Calibri"/>
              </a:rPr>
              <a:t>μετ</a:t>
            </a:r>
            <a:r>
              <a:rPr lang="en-US" sz="2000" spc="-1" dirty="0">
                <a:solidFill>
                  <a:srgbClr val="000000"/>
                </a:solidFill>
                <a:latin typeface="Calibri"/>
              </a:rPr>
              <a:t>α</a:t>
            </a:r>
            <a:r>
              <a:rPr lang="en-US" sz="2000" spc="-1" dirty="0" err="1">
                <a:solidFill>
                  <a:srgbClr val="000000"/>
                </a:solidFill>
                <a:latin typeface="Calibri"/>
              </a:rPr>
              <a:t>ξύ</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ΕΕ </a:t>
            </a:r>
            <a:r>
              <a:rPr lang="en-US" sz="2000" spc="-1" dirty="0" err="1">
                <a:solidFill>
                  <a:srgbClr val="000000"/>
                </a:solidFill>
                <a:latin typeface="Calibri"/>
              </a:rPr>
              <a:t>ή</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1" dirty="0" err="1">
                <a:solidFill>
                  <a:srgbClr val="000000"/>
                </a:solidFill>
                <a:latin typeface="Calibri"/>
              </a:rPr>
              <a:t>κά</a:t>
            </a:r>
            <a:r>
              <a:rPr lang="en-US" sz="2000" spc="-1" dirty="0">
                <a:solidFill>
                  <a:srgbClr val="000000"/>
                </a:solidFill>
                <a:latin typeface="Calibri"/>
              </a:rPr>
              <a:t>π</a:t>
            </a:r>
            <a:r>
              <a:rPr lang="en-US" sz="2000" spc="-1" dirty="0" err="1">
                <a:solidFill>
                  <a:srgbClr val="000000"/>
                </a:solidFill>
                <a:latin typeface="Calibri"/>
              </a:rPr>
              <a:t>οιων</a:t>
            </a:r>
            <a:r>
              <a:rPr lang="en-US" sz="2000" spc="-1" dirty="0">
                <a:solidFill>
                  <a:srgbClr val="000000"/>
                </a:solidFill>
                <a:latin typeface="Calibri"/>
              </a:rPr>
              <a:t> </a:t>
            </a:r>
            <a:r>
              <a:rPr lang="en-US" sz="2000" spc="-1" dirty="0" err="1">
                <a:solidFill>
                  <a:srgbClr val="000000"/>
                </a:solidFill>
                <a:latin typeface="Calibri"/>
              </a:rPr>
              <a:t>κρ</a:t>
            </a:r>
            <a:r>
              <a:rPr lang="en-US" sz="2000" spc="-1" dirty="0">
                <a:solidFill>
                  <a:srgbClr val="000000"/>
                </a:solidFill>
                <a:latin typeface="Calibri"/>
              </a:rPr>
              <a:t>α</a:t>
            </a:r>
            <a:r>
              <a:rPr lang="en-US" sz="2000" spc="-1" dirty="0" err="1">
                <a:solidFill>
                  <a:srgbClr val="000000"/>
                </a:solidFill>
                <a:latin typeface="Calibri"/>
              </a:rPr>
              <a:t>τών</a:t>
            </a:r>
            <a:r>
              <a:rPr lang="en-US" sz="2000" spc="-1" dirty="0">
                <a:solidFill>
                  <a:srgbClr val="000000"/>
                </a:solidFill>
                <a:latin typeface="Calibri"/>
              </a:rPr>
              <a:t> </a:t>
            </a:r>
            <a:r>
              <a:rPr lang="en-US" sz="2000" spc="-1" dirty="0" err="1">
                <a:solidFill>
                  <a:srgbClr val="000000"/>
                </a:solidFill>
                <a:latin typeface="Calibri"/>
              </a:rPr>
              <a:t>εντός</a:t>
            </a:r>
            <a:r>
              <a:rPr lang="en-US" sz="2000" spc="-1" dirty="0">
                <a:solidFill>
                  <a:srgbClr val="000000"/>
                </a:solidFill>
                <a:latin typeface="Calibri"/>
              </a:rPr>
              <a:t> </a:t>
            </a:r>
            <a:r>
              <a:rPr lang="en-US" sz="2000" spc="-1" dirty="0" err="1">
                <a:solidFill>
                  <a:srgbClr val="000000"/>
                </a:solidFill>
                <a:latin typeface="Calibri"/>
              </a:rPr>
              <a:t>των</a:t>
            </a:r>
            <a:r>
              <a:rPr lang="en-US" sz="2000" spc="-1" dirty="0">
                <a:solidFill>
                  <a:srgbClr val="000000"/>
                </a:solidFill>
                <a:latin typeface="Calibri"/>
              </a:rPr>
              <a:t> </a:t>
            </a:r>
            <a:r>
              <a:rPr lang="en-US" sz="2000" spc="-1" dirty="0" err="1">
                <a:solidFill>
                  <a:srgbClr val="000000"/>
                </a:solidFill>
                <a:latin typeface="Calibri"/>
              </a:rPr>
              <a:t>ο</a:t>
            </a:r>
            <a:r>
              <a:rPr lang="en-US" sz="2000" spc="-1" dirty="0">
                <a:solidFill>
                  <a:srgbClr val="000000"/>
                </a:solidFill>
                <a:latin typeface="Calibri"/>
              </a:rPr>
              <a:t>π</a:t>
            </a:r>
            <a:r>
              <a:rPr lang="en-US" sz="2000" spc="-1" dirty="0" err="1">
                <a:solidFill>
                  <a:srgbClr val="000000"/>
                </a:solidFill>
                <a:latin typeface="Calibri"/>
              </a:rPr>
              <a:t>οίων</a:t>
            </a:r>
            <a:r>
              <a:rPr lang="en-US" sz="2000" spc="-1" dirty="0">
                <a:solidFill>
                  <a:srgbClr val="000000"/>
                </a:solidFill>
                <a:latin typeface="Calibri"/>
              </a:rPr>
              <a:t> </a:t>
            </a:r>
            <a:r>
              <a:rPr lang="en-US" sz="2000" spc="-1" dirty="0" err="1">
                <a:solidFill>
                  <a:srgbClr val="000000"/>
                </a:solidFill>
                <a:latin typeface="Calibri"/>
              </a:rPr>
              <a:t>άλλ</a:t>
            </a:r>
            <a:r>
              <a:rPr lang="en-US" sz="2000" spc="-1" dirty="0">
                <a:solidFill>
                  <a:srgbClr val="000000"/>
                </a:solidFill>
                <a:latin typeface="Calibri"/>
              </a:rPr>
              <a:t>α (α</a:t>
            </a:r>
            <a:r>
              <a:rPr lang="en-US" sz="2000" spc="-1" dirty="0" err="1">
                <a:solidFill>
                  <a:srgbClr val="000000"/>
                </a:solidFill>
                <a:latin typeface="Calibri"/>
              </a:rPr>
              <a:t>δύν</a:t>
            </a:r>
            <a:r>
              <a:rPr lang="en-US" sz="2000" spc="-1" dirty="0">
                <a:solidFill>
                  <a:srgbClr val="000000"/>
                </a:solidFill>
                <a:latin typeface="Calibri"/>
              </a:rPr>
              <a:t>α</a:t>
            </a:r>
            <a:r>
              <a:rPr lang="en-US" sz="2000" spc="-1" dirty="0" err="1">
                <a:solidFill>
                  <a:srgbClr val="000000"/>
                </a:solidFill>
                <a:latin typeface="Calibri"/>
              </a:rPr>
              <a:t>μ</a:t>
            </a:r>
            <a:r>
              <a:rPr lang="en-US" sz="2000" spc="-1" dirty="0">
                <a:solidFill>
                  <a:srgbClr val="000000"/>
                </a:solidFill>
                <a:latin typeface="Calibri"/>
              </a:rPr>
              <a:t>α) </a:t>
            </a:r>
            <a:r>
              <a:rPr lang="en-US" sz="2000" spc="-1" dirty="0" err="1">
                <a:solidFill>
                  <a:srgbClr val="000000"/>
                </a:solidFill>
                <a:latin typeface="Calibri"/>
              </a:rPr>
              <a:t>κράτη</a:t>
            </a:r>
            <a:r>
              <a:rPr lang="en-US" sz="2000" spc="-1" dirty="0">
                <a:solidFill>
                  <a:srgbClr val="000000"/>
                </a:solidFill>
                <a:latin typeface="Calibri"/>
              </a:rPr>
              <a:t> </a:t>
            </a:r>
            <a:r>
              <a:rPr lang="en-US" sz="2000" spc="-1" dirty="0" err="1">
                <a:solidFill>
                  <a:srgbClr val="000000"/>
                </a:solidFill>
                <a:latin typeface="Calibri"/>
              </a:rPr>
              <a:t>υ</a:t>
            </a:r>
            <a:r>
              <a:rPr lang="en-US" sz="2000" spc="-1" dirty="0">
                <a:solidFill>
                  <a:srgbClr val="000000"/>
                </a:solidFill>
                <a:latin typeface="Calibri"/>
              </a:rPr>
              <a:t>π</a:t>
            </a:r>
            <a:r>
              <a:rPr lang="en-US" sz="2000" spc="-1" dirty="0" err="1">
                <a:solidFill>
                  <a:srgbClr val="000000"/>
                </a:solidFill>
                <a:latin typeface="Calibri"/>
              </a:rPr>
              <a:t>όκειντ</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1" dirty="0" err="1">
                <a:solidFill>
                  <a:srgbClr val="000000"/>
                </a:solidFill>
                <a:latin typeface="Calibri"/>
              </a:rPr>
              <a:t>σε</a:t>
            </a:r>
            <a:r>
              <a:rPr lang="en-US" sz="2000" spc="-1" dirty="0">
                <a:solidFill>
                  <a:srgbClr val="000000"/>
                </a:solidFill>
                <a:latin typeface="Calibri"/>
              </a:rPr>
              <a:t> α</a:t>
            </a:r>
            <a:r>
              <a:rPr lang="en-US" sz="2000" spc="-1" dirty="0" err="1">
                <a:solidFill>
                  <a:srgbClr val="000000"/>
                </a:solidFill>
                <a:latin typeface="Calibri"/>
              </a:rPr>
              <a:t>υθ</a:t>
            </a:r>
            <a:r>
              <a:rPr lang="en-US" sz="2000" spc="-1" dirty="0">
                <a:solidFill>
                  <a:srgbClr val="000000"/>
                </a:solidFill>
                <a:latin typeface="Calibri"/>
              </a:rPr>
              <a:t>α</a:t>
            </a:r>
            <a:r>
              <a:rPr lang="en-US" sz="2000" spc="-1" dirty="0" err="1">
                <a:solidFill>
                  <a:srgbClr val="000000"/>
                </a:solidFill>
                <a:latin typeface="Calibri"/>
              </a:rPr>
              <a:t>ίρετες</a:t>
            </a:r>
            <a:r>
              <a:rPr lang="en-US" sz="2000" spc="-1" dirty="0">
                <a:solidFill>
                  <a:srgbClr val="000000"/>
                </a:solidFill>
                <a:latin typeface="Calibri"/>
              </a:rPr>
              <a:t> </a:t>
            </a:r>
            <a:r>
              <a:rPr lang="en-US" sz="2000" spc="-1" dirty="0" err="1">
                <a:solidFill>
                  <a:srgbClr val="000000"/>
                </a:solidFill>
                <a:latin typeface="Calibri"/>
              </a:rPr>
              <a:t>μορφές</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νόνων</a:t>
            </a:r>
            <a:r>
              <a:rPr lang="en-US" sz="2000" spc="-1" dirty="0">
                <a:solidFill>
                  <a:srgbClr val="000000"/>
                </a:solidFill>
                <a:latin typeface="Calibri"/>
              </a:rPr>
              <a:t> </a:t>
            </a:r>
            <a:r>
              <a:rPr lang="en-US" sz="2000" spc="-1" dirty="0" err="1">
                <a:solidFill>
                  <a:srgbClr val="000000"/>
                </a:solidFill>
                <a:latin typeface="Calibri"/>
              </a:rPr>
              <a:t>τους</a:t>
            </a:r>
            <a:r>
              <a:rPr lang="en-US" sz="2000" spc="-1" dirty="0">
                <a:solidFill>
                  <a:srgbClr val="000000"/>
                </a:solidFill>
                <a:latin typeface="Calibri"/>
              </a:rPr>
              <a:t> </a:t>
            </a:r>
            <a:r>
              <a:rPr lang="en-US" sz="2000" spc="-1" dirty="0" err="1">
                <a:solidFill>
                  <a:srgbClr val="000000"/>
                </a:solidFill>
                <a:latin typeface="Calibri"/>
              </a:rPr>
              <a:t>ο</a:t>
            </a:r>
            <a:r>
              <a:rPr lang="en-US" sz="2000" spc="-1" dirty="0">
                <a:solidFill>
                  <a:srgbClr val="000000"/>
                </a:solidFill>
                <a:latin typeface="Calibri"/>
              </a:rPr>
              <a:t>π</a:t>
            </a:r>
            <a:r>
              <a:rPr lang="en-US" sz="2000" spc="-1" dirty="0" err="1">
                <a:solidFill>
                  <a:srgbClr val="000000"/>
                </a:solidFill>
                <a:latin typeface="Calibri"/>
              </a:rPr>
              <a:t>οίους</a:t>
            </a:r>
            <a:r>
              <a:rPr lang="en-US" sz="2000" spc="-1" dirty="0">
                <a:solidFill>
                  <a:srgbClr val="000000"/>
                </a:solidFill>
                <a:latin typeface="Calibri"/>
              </a:rPr>
              <a:t> </a:t>
            </a:r>
            <a:r>
              <a:rPr lang="en-US" sz="2000" spc="-1" dirty="0" err="1">
                <a:solidFill>
                  <a:srgbClr val="000000"/>
                </a:solidFill>
                <a:latin typeface="Calibri"/>
              </a:rPr>
              <a:t>δεν</a:t>
            </a:r>
            <a:r>
              <a:rPr lang="en-US" sz="2000" spc="-1" dirty="0">
                <a:solidFill>
                  <a:srgbClr val="000000"/>
                </a:solidFill>
                <a:latin typeface="Calibri"/>
              </a:rPr>
              <a:t> </a:t>
            </a:r>
            <a:r>
              <a:rPr lang="en-US" sz="2000" spc="-1" dirty="0" err="1">
                <a:solidFill>
                  <a:srgbClr val="000000"/>
                </a:solidFill>
                <a:latin typeface="Calibri"/>
              </a:rPr>
              <a:t>έχουν</a:t>
            </a:r>
            <a:r>
              <a:rPr lang="en-US" sz="2000" spc="-1" dirty="0">
                <a:solidFill>
                  <a:srgbClr val="000000"/>
                </a:solidFill>
                <a:latin typeface="Calibri"/>
              </a:rPr>
              <a:t> </a:t>
            </a:r>
            <a:r>
              <a:rPr lang="en-US" sz="2000" spc="-1" dirty="0" err="1">
                <a:solidFill>
                  <a:srgbClr val="000000"/>
                </a:solidFill>
                <a:latin typeface="Calibri"/>
              </a:rPr>
              <a:t>συγγράψει</a:t>
            </a:r>
            <a:r>
              <a:rPr lang="en-US" sz="2000" spc="-1" dirty="0">
                <a:solidFill>
                  <a:srgbClr val="000000"/>
                </a:solidFill>
                <a:latin typeface="Calibri"/>
              </a:rPr>
              <a:t> (co-authorship), </a:t>
            </a:r>
            <a:r>
              <a:rPr lang="en-US" sz="2000" spc="-1" dirty="0" err="1">
                <a:solidFill>
                  <a:srgbClr val="000000"/>
                </a:solidFill>
                <a:latin typeface="Calibri"/>
              </a:rPr>
              <a:t>ούτε</a:t>
            </a:r>
            <a:r>
              <a:rPr lang="en-US" sz="2000" spc="-1" dirty="0">
                <a:solidFill>
                  <a:srgbClr val="000000"/>
                </a:solidFill>
                <a:latin typeface="Calibri"/>
              </a:rPr>
              <a:t> </a:t>
            </a:r>
            <a:r>
              <a:rPr lang="en-US" sz="2000" spc="-1" dirty="0" err="1">
                <a:solidFill>
                  <a:srgbClr val="000000"/>
                </a:solidFill>
                <a:latin typeface="Calibri"/>
              </a:rPr>
              <a:t>μ</a:t>
            </a:r>
            <a:r>
              <a:rPr lang="en-US" sz="2000" spc="-1" dirty="0">
                <a:solidFill>
                  <a:srgbClr val="000000"/>
                </a:solidFill>
                <a:latin typeface="Calibri"/>
              </a:rPr>
              <a:t>π</a:t>
            </a:r>
            <a:r>
              <a:rPr lang="en-US" sz="2000" spc="-1" dirty="0" err="1">
                <a:solidFill>
                  <a:srgbClr val="000000"/>
                </a:solidFill>
                <a:latin typeface="Calibri"/>
              </a:rPr>
              <a:t>ορούν</a:t>
            </a:r>
            <a:r>
              <a:rPr lang="en-US" sz="2000" spc="-1" dirty="0">
                <a:solidFill>
                  <a:srgbClr val="000000"/>
                </a:solidFill>
                <a:latin typeface="Calibri"/>
              </a:rPr>
              <a:t> </a:t>
            </a:r>
            <a:r>
              <a:rPr lang="en-US" sz="2000" spc="-1" dirty="0" err="1">
                <a:solidFill>
                  <a:srgbClr val="000000"/>
                </a:solidFill>
                <a:latin typeface="Calibri"/>
              </a:rPr>
              <a:t>ν</a:t>
            </a:r>
            <a:r>
              <a:rPr lang="en-US" sz="2000" spc="-1" dirty="0">
                <a:solidFill>
                  <a:srgbClr val="000000"/>
                </a:solidFill>
                <a:latin typeface="Calibri"/>
              </a:rPr>
              <a:t>α </a:t>
            </a:r>
            <a:r>
              <a:rPr lang="en-US" sz="2000" spc="-1" dirty="0" err="1">
                <a:solidFill>
                  <a:srgbClr val="000000"/>
                </a:solidFill>
                <a:latin typeface="Calibri"/>
              </a:rPr>
              <a:t>ε</a:t>
            </a:r>
            <a:r>
              <a:rPr lang="en-US" sz="2000" spc="-1" dirty="0">
                <a:solidFill>
                  <a:srgbClr val="000000"/>
                </a:solidFill>
                <a:latin typeface="Calibri"/>
              </a:rPr>
              <a:t>π</a:t>
            </a:r>
            <a:r>
              <a:rPr lang="en-US" sz="2000" spc="-1" dirty="0" err="1">
                <a:solidFill>
                  <a:srgbClr val="000000"/>
                </a:solidFill>
                <a:latin typeface="Calibri"/>
              </a:rPr>
              <a:t>ηρεάσουν</a:t>
            </a:r>
            <a:r>
              <a:rPr lang="en-US" sz="2000" spc="-1" dirty="0">
                <a:solidFill>
                  <a:srgbClr val="000000"/>
                </a:solidFill>
                <a:latin typeface="Calibri"/>
              </a:rPr>
              <a:t> (</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φορο</a:t>
            </a:r>
            <a:r>
              <a:rPr lang="en-US" sz="2000" spc="-1" dirty="0">
                <a:solidFill>
                  <a:srgbClr val="000000"/>
                </a:solidFill>
                <a:latin typeface="Calibri"/>
              </a:rPr>
              <a:t>π</a:t>
            </a:r>
            <a:r>
              <a:rPr lang="en-US" sz="2000" spc="-1" dirty="0" err="1">
                <a:solidFill>
                  <a:srgbClr val="000000"/>
                </a:solidFill>
                <a:latin typeface="Calibri"/>
              </a:rPr>
              <a:t>οιημένη</a:t>
            </a:r>
            <a:r>
              <a:rPr lang="en-US" sz="2000" spc="-1" dirty="0">
                <a:solidFill>
                  <a:srgbClr val="000000"/>
                </a:solidFill>
                <a:latin typeface="Calibri"/>
              </a:rPr>
              <a:t> </a:t>
            </a:r>
            <a:r>
              <a:rPr lang="en-US" sz="2000" spc="-1" dirty="0" err="1">
                <a:solidFill>
                  <a:srgbClr val="000000"/>
                </a:solidFill>
                <a:latin typeface="Calibri"/>
              </a:rPr>
              <a:t>δημοκρ</a:t>
            </a:r>
            <a:r>
              <a:rPr lang="en-US" sz="2000" spc="-1" dirty="0">
                <a:solidFill>
                  <a:srgbClr val="000000"/>
                </a:solidFill>
                <a:latin typeface="Calibri"/>
              </a:rPr>
              <a:t>α</a:t>
            </a:r>
            <a:r>
              <a:rPr lang="en-US" sz="2000" spc="-1" dirty="0" err="1">
                <a:solidFill>
                  <a:srgbClr val="000000"/>
                </a:solidFill>
                <a:latin typeface="Calibri"/>
              </a:rPr>
              <a:t>τί</a:t>
            </a:r>
            <a:r>
              <a:rPr lang="en-US" sz="2000" spc="-1" dirty="0">
                <a:solidFill>
                  <a:srgbClr val="000000"/>
                </a:solidFill>
                <a:latin typeface="Calibri"/>
              </a:rPr>
              <a:t>α). </a:t>
            </a:r>
            <a:r>
              <a:rPr lang="en-US" sz="2000" spc="4" dirty="0" err="1">
                <a:solidFill>
                  <a:srgbClr val="000000"/>
                </a:solidFill>
                <a:latin typeface="Calibri"/>
              </a:rPr>
              <a:t>Α</a:t>
            </a:r>
            <a:r>
              <a:rPr lang="en-US" sz="2000" spc="4" dirty="0">
                <a:solidFill>
                  <a:srgbClr val="000000"/>
                </a:solidFill>
                <a:latin typeface="Calibri"/>
              </a:rPr>
              <a:t>π</a:t>
            </a:r>
            <a:r>
              <a:rPr lang="en-US" sz="2000" spc="4" dirty="0" err="1">
                <a:solidFill>
                  <a:srgbClr val="000000"/>
                </a:solidFill>
                <a:latin typeface="Calibri"/>
              </a:rPr>
              <a:t>ουσί</a:t>
            </a:r>
            <a:r>
              <a:rPr lang="en-US" sz="2000" spc="4" dirty="0">
                <a:solidFill>
                  <a:srgbClr val="000000"/>
                </a:solidFill>
                <a:latin typeface="Calibri"/>
              </a:rPr>
              <a:t>α </a:t>
            </a:r>
            <a:r>
              <a:rPr lang="en-US" sz="2000" spc="4" dirty="0" err="1">
                <a:solidFill>
                  <a:srgbClr val="000000"/>
                </a:solidFill>
                <a:latin typeface="Calibri"/>
              </a:rPr>
              <a:t>θεσμικών</a:t>
            </a:r>
            <a:r>
              <a:rPr lang="en-US" sz="2000" spc="4" dirty="0">
                <a:solidFill>
                  <a:srgbClr val="000000"/>
                </a:solidFill>
                <a:latin typeface="Calibri"/>
              </a:rPr>
              <a:t> </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τάξεων</a:t>
            </a:r>
            <a:r>
              <a:rPr lang="en-US" sz="2000" spc="-1" dirty="0">
                <a:solidFill>
                  <a:srgbClr val="000000"/>
                </a:solidFill>
                <a:latin typeface="Calibri"/>
              </a:rPr>
              <a:t> </a:t>
            </a:r>
            <a:r>
              <a:rPr lang="en-US" sz="2000" spc="9" dirty="0">
                <a:solidFill>
                  <a:srgbClr val="000000"/>
                </a:solidFill>
                <a:latin typeface="Calibri"/>
              </a:rPr>
              <a:t>π</a:t>
            </a:r>
            <a:r>
              <a:rPr lang="en-US" sz="2000" spc="9" dirty="0" err="1">
                <a:solidFill>
                  <a:srgbClr val="000000"/>
                </a:solidFill>
                <a:latin typeface="Calibri"/>
              </a:rPr>
              <a:t>ου</a:t>
            </a:r>
            <a:r>
              <a:rPr lang="en-US" sz="2000" spc="9" dirty="0">
                <a:solidFill>
                  <a:srgbClr val="000000"/>
                </a:solidFill>
                <a:latin typeface="Calibri"/>
              </a:rPr>
              <a:t> </a:t>
            </a:r>
            <a:r>
              <a:rPr lang="en-US" sz="2000" spc="-1" dirty="0" err="1">
                <a:solidFill>
                  <a:srgbClr val="000000"/>
                </a:solidFill>
                <a:latin typeface="Calibri"/>
              </a:rPr>
              <a:t>ε</a:t>
            </a:r>
            <a:r>
              <a:rPr lang="en-US" sz="2000" spc="-1" dirty="0">
                <a:solidFill>
                  <a:srgbClr val="000000"/>
                </a:solidFill>
                <a:latin typeface="Calibri"/>
              </a:rPr>
              <a:t>π</a:t>
            </a:r>
            <a:r>
              <a:rPr lang="en-US" sz="2000" spc="-1" dirty="0" err="1">
                <a:solidFill>
                  <a:srgbClr val="000000"/>
                </a:solidFill>
                <a:latin typeface="Calibri"/>
              </a:rPr>
              <a:t>ιτρέ</a:t>
            </a:r>
            <a:r>
              <a:rPr lang="en-US" sz="2000" spc="-1" dirty="0">
                <a:solidFill>
                  <a:srgbClr val="000000"/>
                </a:solidFill>
                <a:latin typeface="Calibri"/>
              </a:rPr>
              <a:t>π</a:t>
            </a:r>
            <a:r>
              <a:rPr lang="en-US" sz="2000" spc="-1" dirty="0" err="1">
                <a:solidFill>
                  <a:srgbClr val="000000"/>
                </a:solidFill>
                <a:latin typeface="Calibri"/>
              </a:rPr>
              <a:t>ουν</a:t>
            </a:r>
            <a:r>
              <a:rPr lang="en-US" sz="2000" spc="-1" dirty="0">
                <a:solidFill>
                  <a:srgbClr val="000000"/>
                </a:solidFill>
                <a:latin typeface="Calibri"/>
              </a:rPr>
              <a:t> </a:t>
            </a:r>
            <a:r>
              <a:rPr lang="en-US" sz="2000" spc="4" dirty="0" err="1">
                <a:solidFill>
                  <a:srgbClr val="000000"/>
                </a:solidFill>
                <a:latin typeface="Calibri"/>
              </a:rPr>
              <a:t>στους</a:t>
            </a:r>
            <a:r>
              <a:rPr lang="en-US" sz="2000" spc="4" dirty="0">
                <a:solidFill>
                  <a:srgbClr val="000000"/>
                </a:solidFill>
                <a:latin typeface="Calibri"/>
              </a:rPr>
              <a:t> </a:t>
            </a:r>
            <a:r>
              <a:rPr lang="en-US" sz="2000" spc="-1" dirty="0" err="1">
                <a:solidFill>
                  <a:srgbClr val="000000"/>
                </a:solidFill>
                <a:latin typeface="Calibri"/>
              </a:rPr>
              <a:t>φορείς</a:t>
            </a:r>
            <a:r>
              <a:rPr lang="en-US" sz="2000" spc="-1" dirty="0">
                <a:solidFill>
                  <a:srgbClr val="000000"/>
                </a:solidFill>
                <a:latin typeface="Calibri"/>
              </a:rPr>
              <a:t> </a:t>
            </a:r>
            <a:r>
              <a:rPr lang="en-US" sz="2000" spc="4" dirty="0" err="1">
                <a:solidFill>
                  <a:srgbClr val="000000"/>
                </a:solidFill>
                <a:latin typeface="Calibri"/>
              </a:rPr>
              <a:t>ν</a:t>
            </a:r>
            <a:r>
              <a:rPr lang="en-US" sz="2000" spc="4" dirty="0">
                <a:solidFill>
                  <a:srgbClr val="000000"/>
                </a:solidFill>
                <a:latin typeface="Calibri"/>
              </a:rPr>
              <a:t>α </a:t>
            </a:r>
            <a:r>
              <a:rPr lang="en-US" sz="2000" spc="-4" dirty="0" err="1">
                <a:solidFill>
                  <a:srgbClr val="000000"/>
                </a:solidFill>
                <a:latin typeface="Calibri"/>
              </a:rPr>
              <a:t>κ</a:t>
            </a:r>
            <a:r>
              <a:rPr lang="en-US" sz="2000" spc="-4" dirty="0">
                <a:solidFill>
                  <a:srgbClr val="000000"/>
                </a:solidFill>
                <a:latin typeface="Calibri"/>
              </a:rPr>
              <a:t>α</a:t>
            </a:r>
            <a:r>
              <a:rPr lang="en-US" sz="2000" spc="-4" dirty="0" err="1">
                <a:solidFill>
                  <a:srgbClr val="000000"/>
                </a:solidFill>
                <a:latin typeface="Calibri"/>
              </a:rPr>
              <a:t>θορίζουν</a:t>
            </a:r>
            <a:r>
              <a:rPr lang="en-US" sz="2000" spc="-4" dirty="0">
                <a:solidFill>
                  <a:srgbClr val="000000"/>
                </a:solidFill>
                <a:latin typeface="Calibri"/>
              </a:rPr>
              <a:t> </a:t>
            </a:r>
            <a:r>
              <a:rPr lang="en-US" sz="2000" spc="4" dirty="0" err="1">
                <a:solidFill>
                  <a:srgbClr val="000000"/>
                </a:solidFill>
                <a:latin typeface="Calibri"/>
              </a:rPr>
              <a:t>τους</a:t>
            </a:r>
            <a:r>
              <a:rPr lang="en-US" sz="2000" spc="4" dirty="0">
                <a:solidFill>
                  <a:srgbClr val="000000"/>
                </a:solidFill>
                <a:latin typeface="Calibri"/>
              </a:rPr>
              <a:t> </a:t>
            </a:r>
            <a:r>
              <a:rPr lang="en-US" sz="2000" spc="-4" dirty="0" err="1">
                <a:solidFill>
                  <a:srgbClr val="000000"/>
                </a:solidFill>
                <a:latin typeface="Calibri"/>
              </a:rPr>
              <a:t>κοινούς</a:t>
            </a:r>
            <a:r>
              <a:rPr lang="en-US" sz="2000" spc="-4"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νόνες</a:t>
            </a:r>
            <a:r>
              <a:rPr lang="en-US" sz="2000" spc="-1" dirty="0">
                <a:solidFill>
                  <a:srgbClr val="000000"/>
                </a:solidFill>
                <a:latin typeface="Calibri"/>
              </a:rPr>
              <a:t> </a:t>
            </a:r>
            <a:r>
              <a:rPr lang="en-US" sz="2000" spc="4" dirty="0" err="1">
                <a:solidFill>
                  <a:srgbClr val="000000"/>
                </a:solidFill>
                <a:latin typeface="Calibri"/>
              </a:rPr>
              <a:t>δράσης</a:t>
            </a:r>
            <a:r>
              <a:rPr lang="en-US" sz="2000" spc="4" dirty="0">
                <a:solidFill>
                  <a:srgbClr val="000000"/>
                </a:solidFill>
                <a:latin typeface="Calibri"/>
              </a:rPr>
              <a:t> </a:t>
            </a:r>
            <a:r>
              <a:rPr lang="en-US" sz="2000" spc="4" dirty="0" err="1">
                <a:solidFill>
                  <a:srgbClr val="000000"/>
                </a:solidFill>
                <a:latin typeface="Calibri"/>
              </a:rPr>
              <a:t>τους</a:t>
            </a:r>
            <a:r>
              <a:rPr lang="en-US" sz="2000" spc="4" dirty="0">
                <a:solidFill>
                  <a:srgbClr val="000000"/>
                </a:solidFill>
                <a:latin typeface="Calibri"/>
              </a:rPr>
              <a:t>. </a:t>
            </a:r>
            <a:r>
              <a:rPr lang="en-US" sz="2000" spc="9" dirty="0" err="1">
                <a:solidFill>
                  <a:srgbClr val="000000"/>
                </a:solidFill>
                <a:latin typeface="Calibri"/>
              </a:rPr>
              <a:t>Η</a:t>
            </a:r>
            <a:r>
              <a:rPr lang="en-US" sz="2000" spc="9" dirty="0">
                <a:solidFill>
                  <a:srgbClr val="000000"/>
                </a:solidFill>
                <a:latin typeface="Calibri"/>
              </a:rPr>
              <a:t>  </a:t>
            </a:r>
            <a:r>
              <a:rPr lang="en-US" sz="2000" spc="4" dirty="0" err="1">
                <a:solidFill>
                  <a:srgbClr val="000000"/>
                </a:solidFill>
                <a:latin typeface="Calibri"/>
              </a:rPr>
              <a:t>δημοκρ</a:t>
            </a:r>
            <a:r>
              <a:rPr lang="en-US" sz="2000" spc="4" dirty="0">
                <a:solidFill>
                  <a:srgbClr val="000000"/>
                </a:solidFill>
                <a:latin typeface="Calibri"/>
              </a:rPr>
              <a:t>α</a:t>
            </a:r>
            <a:r>
              <a:rPr lang="en-US" sz="2000" spc="4" dirty="0" err="1">
                <a:solidFill>
                  <a:srgbClr val="000000"/>
                </a:solidFill>
                <a:latin typeface="Calibri"/>
              </a:rPr>
              <a:t>τική</a:t>
            </a:r>
            <a:r>
              <a:rPr lang="en-US" sz="2000" spc="4" dirty="0">
                <a:solidFill>
                  <a:srgbClr val="000000"/>
                </a:solidFill>
                <a:latin typeface="Calibri"/>
              </a:rPr>
              <a:t> </a:t>
            </a:r>
            <a:r>
              <a:rPr lang="en-US" sz="2000" spc="-1" dirty="0" err="1">
                <a:solidFill>
                  <a:srgbClr val="000000"/>
                </a:solidFill>
                <a:latin typeface="Calibri"/>
              </a:rPr>
              <a:t>ελευθερί</a:t>
            </a:r>
            <a:r>
              <a:rPr lang="en-US" sz="2000" spc="-1" dirty="0">
                <a:solidFill>
                  <a:srgbClr val="000000"/>
                </a:solidFill>
                <a:latin typeface="Calibri"/>
              </a:rPr>
              <a:t>α </a:t>
            </a:r>
            <a:r>
              <a:rPr lang="en-US" sz="2000" spc="-1" dirty="0" err="1">
                <a:solidFill>
                  <a:srgbClr val="000000"/>
                </a:solidFill>
                <a:latin typeface="Calibri"/>
              </a:rPr>
              <a:t>δεν</a:t>
            </a:r>
            <a:r>
              <a:rPr lang="en-US" sz="2000" spc="-1" dirty="0">
                <a:solidFill>
                  <a:srgbClr val="000000"/>
                </a:solidFill>
                <a:latin typeface="Calibri"/>
              </a:rPr>
              <a:t> </a:t>
            </a:r>
            <a:r>
              <a:rPr lang="en-US" sz="2000" spc="-1" dirty="0" err="1">
                <a:solidFill>
                  <a:srgbClr val="000000"/>
                </a:solidFill>
                <a:latin typeface="Calibri"/>
              </a:rPr>
              <a:t>είν</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4" dirty="0">
                <a:solidFill>
                  <a:srgbClr val="000000"/>
                </a:solidFill>
                <a:latin typeface="Calibri"/>
              </a:rPr>
              <a:t>απ</a:t>
            </a:r>
            <a:r>
              <a:rPr lang="en-US" sz="2000" spc="4" dirty="0" err="1">
                <a:solidFill>
                  <a:srgbClr val="000000"/>
                </a:solidFill>
                <a:latin typeface="Calibri"/>
              </a:rPr>
              <a:t>λώς</a:t>
            </a:r>
            <a:r>
              <a:rPr lang="en-US" sz="2000" spc="4" dirty="0">
                <a:solidFill>
                  <a:srgbClr val="000000"/>
                </a:solidFill>
                <a:latin typeface="Calibri"/>
              </a:rPr>
              <a:t> </a:t>
            </a:r>
            <a:r>
              <a:rPr lang="en-US" sz="2000" spc="4" dirty="0" err="1">
                <a:solidFill>
                  <a:srgbClr val="000000"/>
                </a:solidFill>
                <a:latin typeface="Calibri"/>
              </a:rPr>
              <a:t>θέμ</a:t>
            </a:r>
            <a:r>
              <a:rPr lang="en-US" sz="2000" spc="4" dirty="0">
                <a:solidFill>
                  <a:srgbClr val="000000"/>
                </a:solidFill>
                <a:latin typeface="Calibri"/>
              </a:rPr>
              <a:t>α </a:t>
            </a:r>
            <a:r>
              <a:rPr lang="en-US" sz="2000" spc="9" dirty="0" err="1">
                <a:solidFill>
                  <a:srgbClr val="000000"/>
                </a:solidFill>
                <a:latin typeface="Calibri"/>
              </a:rPr>
              <a:t>μη</a:t>
            </a:r>
            <a:r>
              <a:rPr lang="en-US" sz="2000" spc="9" dirty="0">
                <a:solidFill>
                  <a:srgbClr val="000000"/>
                </a:solidFill>
                <a:latin typeface="Calibri"/>
              </a:rPr>
              <a:t> </a:t>
            </a:r>
            <a:r>
              <a:rPr lang="en-US" sz="2000" spc="4" dirty="0" err="1">
                <a:solidFill>
                  <a:srgbClr val="000000"/>
                </a:solidFill>
                <a:latin typeface="Calibri"/>
              </a:rPr>
              <a:t>ε</a:t>
            </a:r>
            <a:r>
              <a:rPr lang="en-US" sz="2000" spc="4" dirty="0">
                <a:solidFill>
                  <a:srgbClr val="000000"/>
                </a:solidFill>
                <a:latin typeface="Calibri"/>
              </a:rPr>
              <a:t>π</a:t>
            </a:r>
            <a:r>
              <a:rPr lang="en-US" sz="2000" spc="4" dirty="0" err="1">
                <a:solidFill>
                  <a:srgbClr val="000000"/>
                </a:solidFill>
                <a:latin typeface="Calibri"/>
              </a:rPr>
              <a:t>έμ</a:t>
            </a:r>
            <a:r>
              <a:rPr lang="en-US" sz="2000" spc="4" dirty="0">
                <a:solidFill>
                  <a:srgbClr val="000000"/>
                </a:solidFill>
                <a:latin typeface="Calibri"/>
              </a:rPr>
              <a:t>βα</a:t>
            </a:r>
            <a:r>
              <a:rPr lang="en-US" sz="2000" spc="4" dirty="0" err="1">
                <a:solidFill>
                  <a:srgbClr val="000000"/>
                </a:solidFill>
                <a:latin typeface="Calibri"/>
              </a:rPr>
              <a:t>σης</a:t>
            </a:r>
            <a:r>
              <a:rPr lang="en-US" sz="2000" spc="4" dirty="0">
                <a:solidFill>
                  <a:srgbClr val="000000"/>
                </a:solidFill>
                <a:latin typeface="Calibri"/>
              </a:rPr>
              <a:t>, </a:t>
            </a:r>
            <a:r>
              <a:rPr lang="en-US" sz="2000" spc="-1" dirty="0">
                <a:solidFill>
                  <a:srgbClr val="000000"/>
                </a:solidFill>
                <a:latin typeface="Calibri"/>
              </a:rPr>
              <a:t>α</a:t>
            </a:r>
            <a:r>
              <a:rPr lang="en-US" sz="2000" spc="-1" dirty="0" err="1">
                <a:solidFill>
                  <a:srgbClr val="000000"/>
                </a:solidFill>
                <a:latin typeface="Calibri"/>
              </a:rPr>
              <a:t>λλά</a:t>
            </a:r>
            <a:r>
              <a:rPr lang="en-US" sz="2000" spc="-1" dirty="0">
                <a:solidFill>
                  <a:srgbClr val="000000"/>
                </a:solidFill>
                <a:latin typeface="Calibri"/>
              </a:rPr>
              <a:t>, </a:t>
            </a:r>
            <a:r>
              <a:rPr lang="en-US" sz="2000" spc="-1" dirty="0" err="1">
                <a:solidFill>
                  <a:srgbClr val="000000"/>
                </a:solidFill>
                <a:latin typeface="Calibri"/>
              </a:rPr>
              <a:t>κυρίως</a:t>
            </a:r>
            <a:r>
              <a:rPr lang="en-US" sz="2000" spc="-1" dirty="0">
                <a:solidFill>
                  <a:srgbClr val="000000"/>
                </a:solidFill>
                <a:latin typeface="Calibri"/>
              </a:rPr>
              <a:t>, π</a:t>
            </a:r>
            <a:r>
              <a:rPr lang="en-US" sz="2000" spc="-1" dirty="0" err="1">
                <a:solidFill>
                  <a:srgbClr val="000000"/>
                </a:solidFill>
                <a:latin typeface="Calibri"/>
              </a:rPr>
              <a:t>οιος</a:t>
            </a:r>
            <a:r>
              <a:rPr lang="en-US" sz="2000" spc="-1" dirty="0">
                <a:solidFill>
                  <a:srgbClr val="000000"/>
                </a:solidFill>
                <a:latin typeface="Calibri"/>
              </a:rPr>
              <a:t> </a:t>
            </a:r>
            <a:r>
              <a:rPr lang="en-US" sz="2000" spc="-1" dirty="0" err="1">
                <a:solidFill>
                  <a:srgbClr val="000000"/>
                </a:solidFill>
                <a:latin typeface="Calibri"/>
              </a:rPr>
              <a:t>είν</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4" dirty="0" err="1">
                <a:solidFill>
                  <a:srgbClr val="000000"/>
                </a:solidFill>
                <a:latin typeface="Calibri"/>
              </a:rPr>
              <a:t>ο</a:t>
            </a:r>
            <a:r>
              <a:rPr lang="en-US" sz="2000" spc="4" dirty="0">
                <a:solidFill>
                  <a:srgbClr val="000000"/>
                </a:solidFill>
                <a:latin typeface="Calibri"/>
              </a:rPr>
              <a:t> </a:t>
            </a:r>
            <a:r>
              <a:rPr lang="en-US" sz="2000" spc="-4" dirty="0">
                <a:solidFill>
                  <a:srgbClr val="000000"/>
                </a:solidFill>
                <a:latin typeface="Calibri"/>
              </a:rPr>
              <a:t>π</a:t>
            </a:r>
            <a:r>
              <a:rPr lang="en-US" sz="2000" spc="-4" dirty="0" err="1">
                <a:solidFill>
                  <a:srgbClr val="000000"/>
                </a:solidFill>
                <a:latin typeface="Calibri"/>
              </a:rPr>
              <a:t>ολιτικός</a:t>
            </a:r>
            <a:r>
              <a:rPr lang="en-US" sz="2000" spc="-4" dirty="0">
                <a:solidFill>
                  <a:srgbClr val="000000"/>
                </a:solidFill>
                <a:latin typeface="Calibri"/>
              </a:rPr>
              <a:t> </a:t>
            </a:r>
            <a:r>
              <a:rPr lang="en-US" sz="2000" spc="4" dirty="0" err="1">
                <a:solidFill>
                  <a:srgbClr val="000000"/>
                </a:solidFill>
                <a:latin typeface="Calibri"/>
              </a:rPr>
              <a:t>συντάκτης</a:t>
            </a:r>
            <a:r>
              <a:rPr lang="en-US" sz="2000" spc="148" dirty="0">
                <a:solidFill>
                  <a:srgbClr val="000000"/>
                </a:solidFill>
                <a:latin typeface="Calibri"/>
              </a:rPr>
              <a:t> </a:t>
            </a:r>
            <a:r>
              <a:rPr lang="en-US" sz="2000" spc="9" dirty="0">
                <a:solidFill>
                  <a:srgbClr val="000000"/>
                </a:solidFill>
                <a:latin typeface="Calibri"/>
              </a:rPr>
              <a:t>(</a:t>
            </a:r>
            <a:r>
              <a:rPr lang="en-US" sz="2000" b="1" spc="9" dirty="0">
                <a:solidFill>
                  <a:srgbClr val="000000"/>
                </a:solidFill>
                <a:latin typeface="Calibri"/>
              </a:rPr>
              <a:t>authorship</a:t>
            </a:r>
            <a:r>
              <a:rPr lang="en-US" sz="2000" spc="9" dirty="0">
                <a:solidFill>
                  <a:srgbClr val="000000"/>
                </a:solidFill>
                <a:latin typeface="Calibri"/>
              </a:rPr>
              <a:t>).</a:t>
            </a:r>
            <a:endParaRPr lang="en-US" sz="2000" spc="-1" dirty="0">
              <a:solidFill>
                <a:srgbClr val="000000"/>
              </a:solidFill>
              <a:latin typeface="Calibri"/>
            </a:endParaRPr>
          </a:p>
          <a:p>
            <a:pPr>
              <a:lnSpc>
                <a:spcPct val="90000"/>
              </a:lnSpc>
              <a:spcBef>
                <a:spcPts val="1001"/>
              </a:spcBef>
            </a:pPr>
            <a:r>
              <a:rPr lang="en-US" sz="2000" b="1" spc="9" dirty="0">
                <a:solidFill>
                  <a:srgbClr val="000000"/>
                </a:solidFill>
                <a:latin typeface="Calibri"/>
              </a:rPr>
              <a:t>H </a:t>
            </a:r>
            <a:r>
              <a:rPr lang="en-US" sz="2000" b="1" spc="9" dirty="0" err="1">
                <a:solidFill>
                  <a:srgbClr val="000000"/>
                </a:solidFill>
                <a:latin typeface="Calibri"/>
              </a:rPr>
              <a:t>έννοι</a:t>
            </a:r>
            <a:r>
              <a:rPr lang="en-US" sz="2000" b="1" spc="9" dirty="0">
                <a:solidFill>
                  <a:srgbClr val="000000"/>
                </a:solidFill>
                <a:latin typeface="Calibri"/>
              </a:rPr>
              <a:t>α </a:t>
            </a:r>
            <a:r>
              <a:rPr lang="en-US" sz="2000" b="1" spc="9" dirty="0" err="1">
                <a:solidFill>
                  <a:srgbClr val="000000"/>
                </a:solidFill>
                <a:latin typeface="Calibri"/>
              </a:rPr>
              <a:t>της</a:t>
            </a:r>
            <a:r>
              <a:rPr lang="en-US" sz="2000" b="1" spc="9" dirty="0">
                <a:solidFill>
                  <a:srgbClr val="000000"/>
                </a:solidFill>
                <a:latin typeface="Calibri"/>
              </a:rPr>
              <a:t> α</a:t>
            </a:r>
            <a:r>
              <a:rPr lang="en-US" sz="2000" b="1" spc="9" dirty="0" err="1">
                <a:solidFill>
                  <a:srgbClr val="000000"/>
                </a:solidFill>
                <a:latin typeface="Calibri"/>
              </a:rPr>
              <a:t>υθ</a:t>
            </a:r>
            <a:r>
              <a:rPr lang="en-US" sz="2000" b="1" spc="9" dirty="0">
                <a:solidFill>
                  <a:srgbClr val="000000"/>
                </a:solidFill>
                <a:latin typeface="Calibri"/>
              </a:rPr>
              <a:t>α</a:t>
            </a:r>
            <a:r>
              <a:rPr lang="en-US" sz="2000" b="1" spc="9" dirty="0" err="1">
                <a:solidFill>
                  <a:srgbClr val="000000"/>
                </a:solidFill>
                <a:latin typeface="Calibri"/>
              </a:rPr>
              <a:t>ιρεσί</a:t>
            </a:r>
            <a:r>
              <a:rPr lang="en-US" sz="2000" b="1" spc="9" dirty="0">
                <a:solidFill>
                  <a:srgbClr val="000000"/>
                </a:solidFill>
                <a:latin typeface="Calibri"/>
              </a:rPr>
              <a:t>α</a:t>
            </a:r>
            <a:r>
              <a:rPr lang="en-US" sz="2000" b="1" spc="9" dirty="0" err="1">
                <a:solidFill>
                  <a:srgbClr val="000000"/>
                </a:solidFill>
                <a:latin typeface="Calibri"/>
              </a:rPr>
              <a:t>ς</a:t>
            </a:r>
            <a:r>
              <a:rPr lang="en-US" sz="2000" b="1" spc="9" dirty="0">
                <a:solidFill>
                  <a:srgbClr val="000000"/>
                </a:solidFill>
                <a:latin typeface="Calibri"/>
              </a:rPr>
              <a:t>: </a:t>
            </a:r>
            <a:r>
              <a:rPr lang="en-US" sz="2000" spc="9" dirty="0">
                <a:solidFill>
                  <a:srgbClr val="000000"/>
                </a:solidFill>
                <a:latin typeface="Calibri"/>
              </a:rPr>
              <a:t>1/</a:t>
            </a:r>
            <a:r>
              <a:rPr lang="en-US" sz="2000" spc="9" dirty="0" err="1">
                <a:solidFill>
                  <a:srgbClr val="000000"/>
                </a:solidFill>
                <a:latin typeface="Calibri"/>
              </a:rPr>
              <a:t>κ</a:t>
            </a:r>
            <a:r>
              <a:rPr lang="en-US" sz="2000" spc="9" dirty="0">
                <a:solidFill>
                  <a:srgbClr val="000000"/>
                </a:solidFill>
                <a:latin typeface="Calibri"/>
              </a:rPr>
              <a:t>α</a:t>
            </a:r>
            <a:r>
              <a:rPr lang="en-US" sz="2000" spc="9" dirty="0" err="1">
                <a:solidFill>
                  <a:srgbClr val="000000"/>
                </a:solidFill>
                <a:latin typeface="Calibri"/>
              </a:rPr>
              <a:t>νόνες</a:t>
            </a:r>
            <a:r>
              <a:rPr lang="en-US" sz="2000" spc="9" dirty="0">
                <a:solidFill>
                  <a:srgbClr val="000000"/>
                </a:solidFill>
                <a:latin typeface="Calibri"/>
              </a:rPr>
              <a:t> α</a:t>
            </a:r>
            <a:r>
              <a:rPr lang="en-US" sz="2000" spc="9" dirty="0" err="1">
                <a:solidFill>
                  <a:srgbClr val="000000"/>
                </a:solidFill>
                <a:latin typeface="Calibri"/>
              </a:rPr>
              <a:t>υθ</a:t>
            </a:r>
            <a:r>
              <a:rPr lang="en-US" sz="2000" spc="9" dirty="0">
                <a:solidFill>
                  <a:srgbClr val="000000"/>
                </a:solidFill>
                <a:latin typeface="Calibri"/>
              </a:rPr>
              <a:t>α</a:t>
            </a:r>
            <a:r>
              <a:rPr lang="en-US" sz="2000" spc="9" dirty="0" err="1">
                <a:solidFill>
                  <a:srgbClr val="000000"/>
                </a:solidFill>
                <a:latin typeface="Calibri"/>
              </a:rPr>
              <a:t>ίρετοι</a:t>
            </a:r>
            <a:r>
              <a:rPr lang="en-US" sz="2000" spc="9" dirty="0">
                <a:solidFill>
                  <a:srgbClr val="000000"/>
                </a:solidFill>
                <a:latin typeface="Calibri"/>
              </a:rPr>
              <a:t> απ</a:t>
            </a:r>
            <a:r>
              <a:rPr lang="en-US" sz="2000" spc="9" dirty="0" err="1">
                <a:solidFill>
                  <a:srgbClr val="000000"/>
                </a:solidFill>
                <a:latin typeface="Calibri"/>
              </a:rPr>
              <a:t>ό</a:t>
            </a:r>
            <a:r>
              <a:rPr lang="en-US" sz="2000" spc="9" dirty="0">
                <a:solidFill>
                  <a:srgbClr val="000000"/>
                </a:solidFill>
                <a:latin typeface="Calibri"/>
              </a:rPr>
              <a:t> </a:t>
            </a:r>
            <a:r>
              <a:rPr lang="en-US" sz="2000" spc="9" dirty="0" err="1">
                <a:solidFill>
                  <a:srgbClr val="000000"/>
                </a:solidFill>
                <a:latin typeface="Calibri"/>
              </a:rPr>
              <a:t>τη</a:t>
            </a:r>
            <a:r>
              <a:rPr lang="en-US" sz="2000" spc="9" dirty="0">
                <a:solidFill>
                  <a:srgbClr val="000000"/>
                </a:solidFill>
                <a:latin typeface="Calibri"/>
              </a:rPr>
              <a:t> </a:t>
            </a:r>
            <a:r>
              <a:rPr lang="en-US" sz="2000" spc="9" dirty="0" err="1">
                <a:solidFill>
                  <a:srgbClr val="000000"/>
                </a:solidFill>
                <a:latin typeface="Calibri"/>
              </a:rPr>
              <a:t>φύση</a:t>
            </a:r>
            <a:r>
              <a:rPr lang="en-US" sz="2000" spc="9" dirty="0">
                <a:solidFill>
                  <a:srgbClr val="000000"/>
                </a:solidFill>
                <a:latin typeface="Calibri"/>
              </a:rPr>
              <a:t> </a:t>
            </a:r>
            <a:r>
              <a:rPr lang="en-US" sz="2000" spc="9" dirty="0" err="1">
                <a:solidFill>
                  <a:srgbClr val="000000"/>
                </a:solidFill>
                <a:latin typeface="Calibri"/>
              </a:rPr>
              <a:t>κ</a:t>
            </a:r>
            <a:r>
              <a:rPr lang="en-US" sz="2000" spc="9" dirty="0">
                <a:solidFill>
                  <a:srgbClr val="000000"/>
                </a:solidFill>
                <a:latin typeface="Calibri"/>
              </a:rPr>
              <a:t>α</a:t>
            </a:r>
            <a:r>
              <a:rPr lang="en-US" sz="2000" spc="9" dirty="0" err="1">
                <a:solidFill>
                  <a:srgbClr val="000000"/>
                </a:solidFill>
                <a:latin typeface="Calibri"/>
              </a:rPr>
              <a:t>ι</a:t>
            </a:r>
            <a:r>
              <a:rPr lang="en-US" sz="2000" spc="9" dirty="0">
                <a:solidFill>
                  <a:srgbClr val="000000"/>
                </a:solidFill>
                <a:latin typeface="Calibri"/>
              </a:rPr>
              <a:t> </a:t>
            </a:r>
            <a:r>
              <a:rPr lang="en-US" sz="2000" spc="9" dirty="0" err="1">
                <a:solidFill>
                  <a:srgbClr val="000000"/>
                </a:solidFill>
                <a:latin typeface="Calibri"/>
              </a:rPr>
              <a:t>τον</a:t>
            </a:r>
            <a:r>
              <a:rPr lang="en-US" sz="2000" spc="9" dirty="0">
                <a:solidFill>
                  <a:srgbClr val="000000"/>
                </a:solidFill>
                <a:latin typeface="Calibri"/>
              </a:rPr>
              <a:t> </a:t>
            </a:r>
            <a:r>
              <a:rPr lang="en-US" sz="2000" spc="9" dirty="0" err="1">
                <a:solidFill>
                  <a:srgbClr val="000000"/>
                </a:solidFill>
                <a:latin typeface="Calibri"/>
              </a:rPr>
              <a:t>σχεδι</a:t>
            </a:r>
            <a:r>
              <a:rPr lang="en-US" sz="2000" spc="9" dirty="0">
                <a:solidFill>
                  <a:srgbClr val="000000"/>
                </a:solidFill>
                <a:latin typeface="Calibri"/>
              </a:rPr>
              <a:t>α</a:t>
            </a:r>
            <a:r>
              <a:rPr lang="en-US" sz="2000" spc="9" dirty="0" err="1">
                <a:solidFill>
                  <a:srgbClr val="000000"/>
                </a:solidFill>
                <a:latin typeface="Calibri"/>
              </a:rPr>
              <a:t>σμό</a:t>
            </a:r>
            <a:r>
              <a:rPr lang="en-US" sz="2000" spc="9" dirty="0">
                <a:solidFill>
                  <a:srgbClr val="000000"/>
                </a:solidFill>
                <a:latin typeface="Calibri"/>
              </a:rPr>
              <a:t> </a:t>
            </a:r>
            <a:r>
              <a:rPr lang="en-US" sz="2000" spc="9" dirty="0" err="1">
                <a:solidFill>
                  <a:srgbClr val="000000"/>
                </a:solidFill>
                <a:latin typeface="Calibri"/>
              </a:rPr>
              <a:t>τους</a:t>
            </a:r>
            <a:r>
              <a:rPr lang="en-US" sz="2000" spc="9" dirty="0">
                <a:solidFill>
                  <a:srgbClr val="000000"/>
                </a:solidFill>
                <a:latin typeface="Calibri"/>
              </a:rPr>
              <a:t> 2/ α</a:t>
            </a:r>
            <a:r>
              <a:rPr lang="en-US" sz="2000" spc="9" dirty="0" err="1">
                <a:solidFill>
                  <a:srgbClr val="000000"/>
                </a:solidFill>
                <a:latin typeface="Calibri"/>
              </a:rPr>
              <a:t>υθ</a:t>
            </a:r>
            <a:r>
              <a:rPr lang="en-US" sz="2000" spc="9" dirty="0">
                <a:solidFill>
                  <a:srgbClr val="000000"/>
                </a:solidFill>
                <a:latin typeface="Calibri"/>
              </a:rPr>
              <a:t>α</a:t>
            </a:r>
            <a:r>
              <a:rPr lang="en-US" sz="2000" spc="9" dirty="0" err="1">
                <a:solidFill>
                  <a:srgbClr val="000000"/>
                </a:solidFill>
                <a:latin typeface="Calibri"/>
              </a:rPr>
              <a:t>ιρεσί</a:t>
            </a:r>
            <a:r>
              <a:rPr lang="en-US" sz="2000" spc="9" dirty="0">
                <a:solidFill>
                  <a:srgbClr val="000000"/>
                </a:solidFill>
                <a:latin typeface="Calibri"/>
              </a:rPr>
              <a:t>α </a:t>
            </a:r>
            <a:r>
              <a:rPr lang="en-US" sz="2000" spc="9" dirty="0" err="1">
                <a:solidFill>
                  <a:srgbClr val="000000"/>
                </a:solidFill>
                <a:latin typeface="Calibri"/>
              </a:rPr>
              <a:t>στην</a:t>
            </a:r>
            <a:r>
              <a:rPr lang="en-US" sz="2000" spc="9" dirty="0">
                <a:solidFill>
                  <a:srgbClr val="000000"/>
                </a:solidFill>
                <a:latin typeface="Calibri"/>
              </a:rPr>
              <a:t> </a:t>
            </a:r>
            <a:r>
              <a:rPr lang="en-US" sz="2000" spc="9" dirty="0" err="1">
                <a:solidFill>
                  <a:srgbClr val="000000"/>
                </a:solidFill>
                <a:latin typeface="Calibri"/>
              </a:rPr>
              <a:t>εφ</a:t>
            </a:r>
            <a:r>
              <a:rPr lang="en-US" sz="2000" spc="9" dirty="0">
                <a:solidFill>
                  <a:srgbClr val="000000"/>
                </a:solidFill>
                <a:latin typeface="Calibri"/>
              </a:rPr>
              <a:t>α</a:t>
            </a:r>
            <a:r>
              <a:rPr lang="en-US" sz="2000" spc="9" dirty="0" err="1">
                <a:solidFill>
                  <a:srgbClr val="000000"/>
                </a:solidFill>
                <a:latin typeface="Calibri"/>
              </a:rPr>
              <a:t>ρμογή</a:t>
            </a:r>
            <a:r>
              <a:rPr lang="en-US" sz="2000" spc="9" dirty="0">
                <a:solidFill>
                  <a:srgbClr val="000000"/>
                </a:solidFill>
                <a:latin typeface="Calibri"/>
              </a:rPr>
              <a:t> </a:t>
            </a:r>
            <a:r>
              <a:rPr lang="en-US" sz="2000" spc="9" dirty="0" err="1">
                <a:solidFill>
                  <a:srgbClr val="000000"/>
                </a:solidFill>
                <a:latin typeface="Calibri"/>
              </a:rPr>
              <a:t>κ</a:t>
            </a:r>
            <a:r>
              <a:rPr lang="en-US" sz="2000" spc="9" dirty="0">
                <a:solidFill>
                  <a:srgbClr val="000000"/>
                </a:solidFill>
                <a:latin typeface="Calibri"/>
              </a:rPr>
              <a:t>α</a:t>
            </a:r>
            <a:r>
              <a:rPr lang="en-US" sz="2000" spc="9" dirty="0" err="1">
                <a:solidFill>
                  <a:srgbClr val="000000"/>
                </a:solidFill>
                <a:latin typeface="Calibri"/>
              </a:rPr>
              <a:t>νόνων</a:t>
            </a:r>
            <a:r>
              <a:rPr lang="en-US" sz="2000" spc="9" dirty="0">
                <a:solidFill>
                  <a:srgbClr val="000000"/>
                </a:solidFill>
                <a:latin typeface="Calibri"/>
              </a:rPr>
              <a:t> 3/α</a:t>
            </a:r>
            <a:r>
              <a:rPr lang="en-US" sz="2000" spc="9" dirty="0" err="1">
                <a:solidFill>
                  <a:srgbClr val="000000"/>
                </a:solidFill>
                <a:latin typeface="Calibri"/>
              </a:rPr>
              <a:t>υθ</a:t>
            </a:r>
            <a:r>
              <a:rPr lang="en-US" sz="2000" spc="9" dirty="0">
                <a:solidFill>
                  <a:srgbClr val="000000"/>
                </a:solidFill>
                <a:latin typeface="Calibri"/>
              </a:rPr>
              <a:t>α</a:t>
            </a:r>
            <a:r>
              <a:rPr lang="en-US" sz="2000" spc="9" dirty="0" err="1">
                <a:solidFill>
                  <a:srgbClr val="000000"/>
                </a:solidFill>
                <a:latin typeface="Calibri"/>
              </a:rPr>
              <a:t>ιρεσί</a:t>
            </a:r>
            <a:r>
              <a:rPr lang="en-US" sz="2000" spc="9" dirty="0">
                <a:solidFill>
                  <a:srgbClr val="000000"/>
                </a:solidFill>
                <a:latin typeface="Calibri"/>
              </a:rPr>
              <a:t>α απ</a:t>
            </a:r>
            <a:r>
              <a:rPr lang="en-US" sz="2000" spc="9" dirty="0" err="1">
                <a:solidFill>
                  <a:srgbClr val="000000"/>
                </a:solidFill>
                <a:latin typeface="Calibri"/>
              </a:rPr>
              <a:t>ό</a:t>
            </a:r>
            <a:r>
              <a:rPr lang="en-US" sz="2000" spc="9" dirty="0">
                <a:solidFill>
                  <a:srgbClr val="000000"/>
                </a:solidFill>
                <a:latin typeface="Calibri"/>
              </a:rPr>
              <a:t> </a:t>
            </a:r>
            <a:r>
              <a:rPr lang="en-US" sz="2000" spc="9" dirty="0" err="1">
                <a:solidFill>
                  <a:srgbClr val="000000"/>
                </a:solidFill>
                <a:latin typeface="Calibri"/>
              </a:rPr>
              <a:t>την</a:t>
            </a:r>
            <a:r>
              <a:rPr lang="en-US" sz="2000" spc="9" dirty="0">
                <a:solidFill>
                  <a:srgbClr val="000000"/>
                </a:solidFill>
                <a:latin typeface="Calibri"/>
              </a:rPr>
              <a:t> πα</a:t>
            </a:r>
            <a:r>
              <a:rPr lang="en-US" sz="2000" spc="9" dirty="0" err="1">
                <a:solidFill>
                  <a:srgbClr val="000000"/>
                </a:solidFill>
                <a:latin typeface="Calibri"/>
              </a:rPr>
              <a:t>ρ</a:t>
            </a:r>
            <a:r>
              <a:rPr lang="en-US" sz="2000" spc="9" dirty="0">
                <a:solidFill>
                  <a:srgbClr val="000000"/>
                </a:solidFill>
                <a:latin typeface="Calibri"/>
              </a:rPr>
              <a:t>αβ</a:t>
            </a:r>
            <a:r>
              <a:rPr lang="en-US" sz="2000" spc="9" dirty="0" err="1">
                <a:solidFill>
                  <a:srgbClr val="000000"/>
                </a:solidFill>
                <a:latin typeface="Calibri"/>
              </a:rPr>
              <a:t>ί</a:t>
            </a:r>
            <a:r>
              <a:rPr lang="en-US" sz="2000" spc="9" dirty="0">
                <a:solidFill>
                  <a:srgbClr val="000000"/>
                </a:solidFill>
                <a:latin typeface="Calibri"/>
              </a:rPr>
              <a:t>α</a:t>
            </a:r>
            <a:r>
              <a:rPr lang="en-US" sz="2000" spc="9" dirty="0" err="1">
                <a:solidFill>
                  <a:srgbClr val="000000"/>
                </a:solidFill>
                <a:latin typeface="Calibri"/>
              </a:rPr>
              <a:t>ση</a:t>
            </a:r>
            <a:r>
              <a:rPr lang="en-US" sz="2000" spc="9" dirty="0">
                <a:solidFill>
                  <a:srgbClr val="000000"/>
                </a:solidFill>
                <a:latin typeface="Calibri"/>
              </a:rPr>
              <a:t> </a:t>
            </a:r>
            <a:r>
              <a:rPr lang="en-US" sz="2000" spc="9" dirty="0" err="1">
                <a:solidFill>
                  <a:srgbClr val="000000"/>
                </a:solidFill>
                <a:latin typeface="Calibri"/>
              </a:rPr>
              <a:t>ή</a:t>
            </a:r>
            <a:r>
              <a:rPr lang="en-US" sz="2000" spc="9" dirty="0">
                <a:solidFill>
                  <a:srgbClr val="000000"/>
                </a:solidFill>
                <a:latin typeface="Calibri"/>
              </a:rPr>
              <a:t> </a:t>
            </a:r>
            <a:r>
              <a:rPr lang="en-US" sz="2000" spc="9" dirty="0" err="1">
                <a:solidFill>
                  <a:srgbClr val="000000"/>
                </a:solidFill>
                <a:latin typeface="Calibri"/>
              </a:rPr>
              <a:t>την</a:t>
            </a:r>
            <a:r>
              <a:rPr lang="en-US" sz="2000" spc="9" dirty="0">
                <a:solidFill>
                  <a:srgbClr val="000000"/>
                </a:solidFill>
                <a:latin typeface="Calibri"/>
              </a:rPr>
              <a:t> πα</a:t>
            </a:r>
            <a:r>
              <a:rPr lang="en-US" sz="2000" spc="9" dirty="0" err="1">
                <a:solidFill>
                  <a:srgbClr val="000000"/>
                </a:solidFill>
                <a:latin typeface="Calibri"/>
              </a:rPr>
              <a:t>ράκ</a:t>
            </a:r>
            <a:r>
              <a:rPr lang="en-US" sz="2000" spc="9" dirty="0">
                <a:solidFill>
                  <a:srgbClr val="000000"/>
                </a:solidFill>
                <a:latin typeface="Calibri"/>
              </a:rPr>
              <a:t>α</a:t>
            </a:r>
            <a:r>
              <a:rPr lang="en-US" sz="2000" spc="9" dirty="0" err="1">
                <a:solidFill>
                  <a:srgbClr val="000000"/>
                </a:solidFill>
                <a:latin typeface="Calibri"/>
              </a:rPr>
              <a:t>μψη</a:t>
            </a:r>
            <a:r>
              <a:rPr lang="en-US" sz="2000" spc="9" dirty="0">
                <a:solidFill>
                  <a:srgbClr val="000000"/>
                </a:solidFill>
                <a:latin typeface="Calibri"/>
              </a:rPr>
              <a:t> </a:t>
            </a:r>
            <a:r>
              <a:rPr lang="en-US" sz="2000" spc="9" dirty="0" err="1">
                <a:solidFill>
                  <a:srgbClr val="000000"/>
                </a:solidFill>
                <a:latin typeface="Calibri"/>
              </a:rPr>
              <a:t>του</a:t>
            </a:r>
            <a:r>
              <a:rPr lang="en-US" sz="2000" spc="9" dirty="0">
                <a:solidFill>
                  <a:srgbClr val="000000"/>
                </a:solidFill>
                <a:latin typeface="Calibri"/>
              </a:rPr>
              <a:t> </a:t>
            </a:r>
            <a:r>
              <a:rPr lang="en-US" sz="2000" spc="9" dirty="0" err="1">
                <a:solidFill>
                  <a:srgbClr val="000000"/>
                </a:solidFill>
                <a:latin typeface="Calibri"/>
              </a:rPr>
              <a:t>δικ</a:t>
            </a:r>
            <a:r>
              <a:rPr lang="en-US" sz="2000" spc="9" dirty="0">
                <a:solidFill>
                  <a:srgbClr val="000000"/>
                </a:solidFill>
                <a:latin typeface="Calibri"/>
              </a:rPr>
              <a:t>α</a:t>
            </a:r>
            <a:r>
              <a:rPr lang="en-US" sz="2000" spc="9" dirty="0" err="1">
                <a:solidFill>
                  <a:srgbClr val="000000"/>
                </a:solidFill>
                <a:latin typeface="Calibri"/>
              </a:rPr>
              <a:t>ίου</a:t>
            </a:r>
            <a:r>
              <a:rPr lang="en-US" sz="2000" spc="9" dirty="0">
                <a:solidFill>
                  <a:srgbClr val="000000"/>
                </a:solidFill>
                <a:latin typeface="Calibri"/>
              </a:rPr>
              <a:t>.</a:t>
            </a:r>
            <a:r>
              <a:rPr lang="el-GR" sz="2000" spc="9" dirty="0">
                <a:solidFill>
                  <a:srgbClr val="000000"/>
                </a:solidFill>
                <a:latin typeface="Calibri"/>
              </a:rPr>
              <a:t> </a:t>
            </a:r>
            <a:endParaRPr lang="en-US" sz="2000" spc="-1" dirty="0">
              <a:solidFill>
                <a:srgbClr val="000000"/>
              </a:solidFill>
              <a:latin typeface="Calibri"/>
            </a:endParaRPr>
          </a:p>
          <a:p>
            <a:pPr>
              <a:lnSpc>
                <a:spcPct val="90000"/>
              </a:lnSpc>
              <a:spcBef>
                <a:spcPts val="1001"/>
              </a:spcBef>
            </a:pPr>
            <a:r>
              <a:rPr lang="en-US" sz="2000" spc="9" dirty="0">
                <a:solidFill>
                  <a:srgbClr val="000000"/>
                </a:solidFill>
                <a:latin typeface="Calibri"/>
              </a:rPr>
              <a:t>ΣΥΝΕΠΕΙΕΣ:</a:t>
            </a:r>
            <a:endParaRPr lang="en-US" sz="2000" spc="-1" dirty="0">
              <a:solidFill>
                <a:srgbClr val="000000"/>
              </a:solidFill>
              <a:latin typeface="Calibri"/>
            </a:endParaRP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Α</a:t>
            </a:r>
            <a:r>
              <a:rPr lang="en-US" sz="2000" spc="-1" dirty="0">
                <a:solidFill>
                  <a:srgbClr val="000000"/>
                </a:solidFill>
                <a:latin typeface="Calibri"/>
              </a:rPr>
              <a:t>π</a:t>
            </a:r>
            <a:r>
              <a:rPr lang="en-US" sz="2000" spc="-1" dirty="0" err="1">
                <a:solidFill>
                  <a:srgbClr val="000000"/>
                </a:solidFill>
                <a:latin typeface="Calibri"/>
              </a:rPr>
              <a:t>οδυνάμωση</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a:t>
            </a:r>
            <a:r>
              <a:rPr lang="en-US" sz="2000" spc="-1" dirty="0" err="1">
                <a:solidFill>
                  <a:srgbClr val="000000"/>
                </a:solidFill>
                <a:latin typeface="Calibri"/>
              </a:rPr>
              <a:t>συντ</a:t>
            </a:r>
            <a:r>
              <a:rPr lang="en-US" sz="2000" spc="-1" dirty="0">
                <a:solidFill>
                  <a:srgbClr val="000000"/>
                </a:solidFill>
                <a:latin typeface="Calibri"/>
              </a:rPr>
              <a:t>α</a:t>
            </a:r>
            <a:r>
              <a:rPr lang="en-US" sz="2000" spc="-1" dirty="0" err="1">
                <a:solidFill>
                  <a:srgbClr val="000000"/>
                </a:solidFill>
                <a:latin typeface="Calibri"/>
              </a:rPr>
              <a:t>γμ</a:t>
            </a:r>
            <a:r>
              <a:rPr lang="en-US" sz="2000" spc="-1" dirty="0">
                <a:solidFill>
                  <a:srgbClr val="000000"/>
                </a:solidFill>
                <a:latin typeface="Calibri"/>
              </a:rPr>
              <a:t>α</a:t>
            </a:r>
            <a:r>
              <a:rPr lang="en-US" sz="2000" spc="-1" dirty="0" err="1">
                <a:solidFill>
                  <a:srgbClr val="000000"/>
                </a:solidFill>
                <a:latin typeface="Calibri"/>
              </a:rPr>
              <a:t>τικής</a:t>
            </a:r>
            <a:r>
              <a:rPr lang="en-US" sz="2000" spc="-1" dirty="0">
                <a:solidFill>
                  <a:srgbClr val="000000"/>
                </a:solidFill>
                <a:latin typeface="Calibri"/>
              </a:rPr>
              <a:t> </a:t>
            </a:r>
            <a:r>
              <a:rPr lang="en-US" sz="2000" spc="-1" dirty="0" err="1">
                <a:solidFill>
                  <a:srgbClr val="000000"/>
                </a:solidFill>
                <a:latin typeface="Calibri"/>
              </a:rPr>
              <a:t>δημοκρ</a:t>
            </a:r>
            <a:r>
              <a:rPr lang="en-US" sz="2000" spc="-1" dirty="0">
                <a:solidFill>
                  <a:srgbClr val="000000"/>
                </a:solidFill>
                <a:latin typeface="Calibri"/>
              </a:rPr>
              <a:t>α</a:t>
            </a:r>
            <a:r>
              <a:rPr lang="en-US" sz="2000" spc="-1" dirty="0" err="1">
                <a:solidFill>
                  <a:srgbClr val="000000"/>
                </a:solidFill>
                <a:latin typeface="Calibri"/>
              </a:rPr>
              <a:t>τί</a:t>
            </a:r>
            <a:r>
              <a:rPr lang="en-US" sz="2000" spc="-1" dirty="0">
                <a:solidFill>
                  <a:srgbClr val="000000"/>
                </a:solidFill>
                <a:latin typeface="Calibri"/>
              </a:rPr>
              <a:t>α</a:t>
            </a:r>
            <a:r>
              <a:rPr lang="en-US" sz="2000" spc="-1" dirty="0" err="1">
                <a:solidFill>
                  <a:srgbClr val="000000"/>
                </a:solidFill>
                <a:latin typeface="Calibri"/>
              </a:rPr>
              <a:t>ς</a:t>
            </a:r>
            <a:endParaRPr lang="en-US" sz="2000" spc="-1" dirty="0">
              <a:solidFill>
                <a:srgbClr val="000000"/>
              </a:solidFill>
              <a:latin typeface="Calibri"/>
            </a:endParaRP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τ</a:t>
            </a:r>
            <a:r>
              <a:rPr lang="en-US" sz="2000" spc="-1" dirty="0">
                <a:solidFill>
                  <a:srgbClr val="000000"/>
                </a:solidFill>
                <a:latin typeface="Calibri"/>
              </a:rPr>
              <a:t>απ</a:t>
            </a:r>
            <a:r>
              <a:rPr lang="en-US" sz="2000" spc="-1" dirty="0" err="1">
                <a:solidFill>
                  <a:srgbClr val="000000"/>
                </a:solidFill>
                <a:latin typeface="Calibri"/>
              </a:rPr>
              <a:t>ιεστικές</a:t>
            </a:r>
            <a:r>
              <a:rPr lang="en-US" sz="2000" spc="-1" dirty="0">
                <a:solidFill>
                  <a:srgbClr val="000000"/>
                </a:solidFill>
                <a:latin typeface="Calibri"/>
              </a:rPr>
              <a:t> </a:t>
            </a:r>
            <a:r>
              <a:rPr lang="en-US" sz="2000" spc="-1" dirty="0" err="1">
                <a:solidFill>
                  <a:srgbClr val="000000"/>
                </a:solidFill>
                <a:latin typeface="Calibri"/>
              </a:rPr>
              <a:t>μορφές</a:t>
            </a:r>
            <a:r>
              <a:rPr lang="en-US" sz="2000" spc="-1" dirty="0">
                <a:solidFill>
                  <a:srgbClr val="000000"/>
                </a:solidFill>
                <a:latin typeface="Calibri"/>
              </a:rPr>
              <a:t> </a:t>
            </a:r>
            <a:r>
              <a:rPr lang="en-US" sz="2000" spc="-1" dirty="0" err="1">
                <a:solidFill>
                  <a:srgbClr val="000000"/>
                </a:solidFill>
                <a:latin typeface="Calibri"/>
              </a:rPr>
              <a:t>ιδιωτικής</a:t>
            </a:r>
            <a:r>
              <a:rPr lang="en-US" sz="2000" spc="-1" dirty="0">
                <a:solidFill>
                  <a:srgbClr val="000000"/>
                </a:solidFill>
                <a:latin typeface="Calibri"/>
              </a:rPr>
              <a:t> </a:t>
            </a:r>
            <a:r>
              <a:rPr lang="en-US" sz="2000" spc="-1" dirty="0" err="1">
                <a:solidFill>
                  <a:srgbClr val="000000"/>
                </a:solidFill>
                <a:latin typeface="Calibri"/>
              </a:rPr>
              <a:t>ισχύος</a:t>
            </a:r>
            <a:r>
              <a:rPr lang="en-US" sz="2000" spc="-1" dirty="0">
                <a:solidFill>
                  <a:srgbClr val="000000"/>
                </a:solidFill>
                <a:latin typeface="Calibri"/>
              </a:rPr>
              <a:t>/</a:t>
            </a:r>
            <a:r>
              <a:rPr lang="en-US" sz="2000" spc="-1" dirty="0" err="1">
                <a:solidFill>
                  <a:srgbClr val="000000"/>
                </a:solidFill>
                <a:latin typeface="Calibri"/>
              </a:rPr>
              <a:t>εξουσί</a:t>
            </a:r>
            <a:r>
              <a:rPr lang="en-US" sz="2000" spc="-1" dirty="0">
                <a:solidFill>
                  <a:srgbClr val="000000"/>
                </a:solidFill>
                <a:latin typeface="Calibri"/>
              </a:rPr>
              <a:t>α</a:t>
            </a:r>
            <a:r>
              <a:rPr lang="en-US" sz="2000" spc="-1" dirty="0" err="1">
                <a:solidFill>
                  <a:srgbClr val="000000"/>
                </a:solidFill>
                <a:latin typeface="Calibri"/>
              </a:rPr>
              <a:t>ς</a:t>
            </a:r>
            <a:endParaRPr lang="en-US" sz="2000" spc="-1" dirty="0">
              <a:solidFill>
                <a:srgbClr val="000000"/>
              </a:solidFill>
              <a:latin typeface="Calibri"/>
            </a:endParaRP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Π</a:t>
            </a:r>
            <a:r>
              <a:rPr lang="en-US" sz="2000" spc="-1" dirty="0">
                <a:solidFill>
                  <a:srgbClr val="000000"/>
                </a:solidFill>
                <a:latin typeface="Calibri"/>
              </a:rPr>
              <a:t>α</a:t>
            </a:r>
            <a:r>
              <a:rPr lang="en-US" sz="2000" spc="-1" dirty="0" err="1">
                <a:solidFill>
                  <a:srgbClr val="000000"/>
                </a:solidFill>
                <a:latin typeface="Calibri"/>
              </a:rPr>
              <a:t>ρ</a:t>
            </a:r>
            <a:r>
              <a:rPr lang="en-US" sz="2000" spc="-1" dirty="0">
                <a:solidFill>
                  <a:srgbClr val="000000"/>
                </a:solidFill>
                <a:latin typeface="Calibri"/>
              </a:rPr>
              <a:t>α</a:t>
            </a:r>
            <a:r>
              <a:rPr lang="en-US" sz="2000" spc="-1" dirty="0" err="1">
                <a:solidFill>
                  <a:srgbClr val="000000"/>
                </a:solidFill>
                <a:latin typeface="Calibri"/>
              </a:rPr>
              <a:t>μερισμός</a:t>
            </a:r>
            <a:r>
              <a:rPr lang="en-US" sz="2000" spc="-1" dirty="0">
                <a:solidFill>
                  <a:srgbClr val="000000"/>
                </a:solidFill>
                <a:latin typeface="Calibri"/>
              </a:rPr>
              <a:t> </a:t>
            </a:r>
            <a:r>
              <a:rPr lang="en-US" sz="2000" spc="-1" dirty="0" err="1">
                <a:solidFill>
                  <a:srgbClr val="000000"/>
                </a:solidFill>
                <a:latin typeface="Calibri"/>
              </a:rPr>
              <a:t>ή</a:t>
            </a:r>
            <a:r>
              <a:rPr lang="en-US" sz="2000" spc="-1" dirty="0">
                <a:solidFill>
                  <a:srgbClr val="000000"/>
                </a:solidFill>
                <a:latin typeface="Calibri"/>
              </a:rPr>
              <a:t> πα</a:t>
            </a:r>
            <a:r>
              <a:rPr lang="en-US" sz="2000" spc="-1" dirty="0" err="1">
                <a:solidFill>
                  <a:srgbClr val="000000"/>
                </a:solidFill>
                <a:latin typeface="Calibri"/>
              </a:rPr>
              <a:t>ρ</a:t>
            </a:r>
            <a:r>
              <a:rPr lang="en-US" sz="2000" spc="-1" dirty="0">
                <a:solidFill>
                  <a:srgbClr val="000000"/>
                </a:solidFill>
                <a:latin typeface="Calibri"/>
              </a:rPr>
              <a:t>αβ</a:t>
            </a:r>
            <a:r>
              <a:rPr lang="en-US" sz="2000" spc="-1" dirty="0" err="1">
                <a:solidFill>
                  <a:srgbClr val="000000"/>
                </a:solidFill>
                <a:latin typeface="Calibri"/>
              </a:rPr>
              <a:t>ί</a:t>
            </a:r>
            <a:r>
              <a:rPr lang="en-US" sz="2000" spc="-1" dirty="0">
                <a:solidFill>
                  <a:srgbClr val="000000"/>
                </a:solidFill>
                <a:latin typeface="Calibri"/>
              </a:rPr>
              <a:t>α</a:t>
            </a:r>
            <a:r>
              <a:rPr lang="en-US" sz="2000" spc="-1" dirty="0" err="1">
                <a:solidFill>
                  <a:srgbClr val="000000"/>
                </a:solidFill>
                <a:latin typeface="Calibri"/>
              </a:rPr>
              <a:t>ση</a:t>
            </a:r>
            <a:r>
              <a:rPr lang="en-US" sz="2000" spc="-1" dirty="0">
                <a:solidFill>
                  <a:srgbClr val="000000"/>
                </a:solidFill>
                <a:latin typeface="Calibri"/>
              </a:rPr>
              <a:t> </a:t>
            </a:r>
            <a:r>
              <a:rPr lang="en-US" sz="2000" spc="-1" dirty="0" err="1">
                <a:solidFill>
                  <a:srgbClr val="000000"/>
                </a:solidFill>
                <a:latin typeface="Calibri"/>
              </a:rPr>
              <a:t>του</a:t>
            </a:r>
            <a:r>
              <a:rPr lang="en-US" sz="2000" spc="-1" dirty="0">
                <a:solidFill>
                  <a:srgbClr val="000000"/>
                </a:solidFill>
                <a:latin typeface="Calibri"/>
              </a:rPr>
              <a:t> </a:t>
            </a:r>
            <a:r>
              <a:rPr lang="en-US" sz="2000" spc="-1" dirty="0" err="1">
                <a:solidFill>
                  <a:srgbClr val="000000"/>
                </a:solidFill>
                <a:latin typeface="Calibri"/>
              </a:rPr>
              <a:t>νόμου</a:t>
            </a:r>
            <a:endParaRPr lang="en-US" sz="2000" spc="-1" dirty="0">
              <a:solidFill>
                <a:srgbClr val="000000"/>
              </a:solidFill>
              <a:latin typeface="Calibri"/>
            </a:endParaRP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Αύξηση</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a:t>
            </a:r>
            <a:r>
              <a:rPr lang="en-US" sz="2000" spc="-1" dirty="0" err="1">
                <a:solidFill>
                  <a:srgbClr val="000000"/>
                </a:solidFill>
                <a:latin typeface="Calibri"/>
              </a:rPr>
              <a:t>λ</a:t>
            </a:r>
            <a:r>
              <a:rPr lang="en-US" sz="2000" spc="-1" dirty="0">
                <a:solidFill>
                  <a:srgbClr val="000000"/>
                </a:solidFill>
                <a:latin typeface="Calibri"/>
              </a:rPr>
              <a:t>α</a:t>
            </a:r>
            <a:r>
              <a:rPr lang="en-US" sz="2000" spc="-1" dirty="0" err="1">
                <a:solidFill>
                  <a:srgbClr val="000000"/>
                </a:solidFill>
                <a:latin typeface="Calibri"/>
              </a:rPr>
              <a:t>ϊκής</a:t>
            </a:r>
            <a:r>
              <a:rPr lang="en-US" sz="2000" spc="-1" dirty="0">
                <a:solidFill>
                  <a:srgbClr val="000000"/>
                </a:solidFill>
                <a:latin typeface="Calibri"/>
              </a:rPr>
              <a:t> α</a:t>
            </a:r>
            <a:r>
              <a:rPr lang="en-US" sz="2000" spc="-1" dirty="0" err="1">
                <a:solidFill>
                  <a:srgbClr val="000000"/>
                </a:solidFill>
                <a:latin typeface="Calibri"/>
              </a:rPr>
              <a:t>μφισ</a:t>
            </a:r>
            <a:r>
              <a:rPr lang="en-US" sz="2000" spc="-1" dirty="0">
                <a:solidFill>
                  <a:srgbClr val="000000"/>
                </a:solidFill>
                <a:latin typeface="Calibri"/>
              </a:rPr>
              <a:t>β</a:t>
            </a:r>
            <a:r>
              <a:rPr lang="en-US" sz="2000" spc="-1" dirty="0" err="1">
                <a:solidFill>
                  <a:srgbClr val="000000"/>
                </a:solidFill>
                <a:latin typeface="Calibri"/>
              </a:rPr>
              <a:t>ήτησης</a:t>
            </a:r>
            <a:r>
              <a:rPr lang="en-US" sz="2000" spc="-1" dirty="0">
                <a:solidFill>
                  <a:srgbClr val="000000"/>
                </a:solidFill>
                <a:latin typeface="Calibri"/>
              </a:rPr>
              <a:t> π</a:t>
            </a:r>
            <a:r>
              <a:rPr lang="en-US" sz="2000" spc="-1" dirty="0" err="1">
                <a:solidFill>
                  <a:srgbClr val="000000"/>
                </a:solidFill>
                <a:latin typeface="Calibri"/>
              </a:rPr>
              <a:t>ερί</a:t>
            </a:r>
            <a:r>
              <a:rPr lang="en-US" sz="2000" spc="-1" dirty="0">
                <a:solidFill>
                  <a:srgbClr val="000000"/>
                </a:solidFill>
                <a:latin typeface="Calibri"/>
              </a:rPr>
              <a:t> π</a:t>
            </a:r>
            <a:r>
              <a:rPr lang="en-US" sz="2000" spc="-1" dirty="0" err="1">
                <a:solidFill>
                  <a:srgbClr val="000000"/>
                </a:solidFill>
                <a:latin typeface="Calibri"/>
              </a:rPr>
              <a:t>ολιτικών</a:t>
            </a:r>
            <a:r>
              <a:rPr lang="en-US" sz="2000" spc="-1" dirty="0">
                <a:solidFill>
                  <a:srgbClr val="000000"/>
                </a:solidFill>
                <a:latin typeface="Calibri"/>
              </a:rPr>
              <a:t> </a:t>
            </a:r>
            <a:r>
              <a:rPr lang="en-US" sz="2000" spc="-1" dirty="0" err="1">
                <a:solidFill>
                  <a:srgbClr val="000000"/>
                </a:solidFill>
                <a:latin typeface="Calibri"/>
              </a:rPr>
              <a:t>λύσεων</a:t>
            </a:r>
            <a:r>
              <a:rPr lang="en-US" sz="2000" spc="-1" dirty="0">
                <a:solidFill>
                  <a:srgbClr val="000000"/>
                </a:solidFill>
                <a:latin typeface="Calibri"/>
              </a:rPr>
              <a:t> </a:t>
            </a:r>
            <a:r>
              <a:rPr lang="en-US" sz="2000" spc="-1" dirty="0" err="1">
                <a:solidFill>
                  <a:srgbClr val="000000"/>
                </a:solidFill>
                <a:latin typeface="Calibri"/>
              </a:rPr>
              <a:t>των</a:t>
            </a:r>
            <a:r>
              <a:rPr lang="en-US" sz="2000" spc="-1" dirty="0">
                <a:solidFill>
                  <a:srgbClr val="000000"/>
                </a:solidFill>
                <a:latin typeface="Calibri"/>
              </a:rPr>
              <a:t> π</a:t>
            </a:r>
            <a:r>
              <a:rPr lang="en-US" sz="2000" spc="-1" dirty="0" err="1">
                <a:solidFill>
                  <a:srgbClr val="000000"/>
                </a:solidFill>
                <a:latin typeface="Calibri"/>
              </a:rPr>
              <a:t>ρο</a:t>
            </a:r>
            <a:r>
              <a:rPr lang="en-US" sz="2000" spc="-1" dirty="0">
                <a:solidFill>
                  <a:srgbClr val="000000"/>
                </a:solidFill>
                <a:latin typeface="Calibri"/>
              </a:rPr>
              <a:t>β</a:t>
            </a:r>
            <a:r>
              <a:rPr lang="en-US" sz="2000" spc="-1" dirty="0" err="1">
                <a:solidFill>
                  <a:srgbClr val="000000"/>
                </a:solidFill>
                <a:latin typeface="Calibri"/>
              </a:rPr>
              <a:t>λημάτων</a:t>
            </a:r>
            <a:endParaRPr lang="en-US" sz="2000" spc="-1" dirty="0">
              <a:solidFill>
                <a:srgbClr val="000000"/>
              </a:solidFill>
              <a:latin typeface="Calibri"/>
            </a:endParaRP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Αύξηση</a:t>
            </a:r>
            <a:r>
              <a:rPr lang="en-US" sz="2000" spc="-1" dirty="0">
                <a:solidFill>
                  <a:srgbClr val="000000"/>
                </a:solidFill>
                <a:latin typeface="Calibri"/>
              </a:rPr>
              <a:t> </a:t>
            </a:r>
            <a:r>
              <a:rPr lang="en-US" sz="2000" spc="-1" dirty="0" err="1">
                <a:solidFill>
                  <a:srgbClr val="000000"/>
                </a:solidFill>
                <a:latin typeface="Calibri"/>
              </a:rPr>
              <a:t>των</a:t>
            </a:r>
            <a:r>
              <a:rPr lang="en-US" sz="2000" spc="-1" dirty="0">
                <a:solidFill>
                  <a:srgbClr val="000000"/>
                </a:solidFill>
                <a:latin typeface="Calibri"/>
              </a:rPr>
              <a:t> </a:t>
            </a:r>
            <a:r>
              <a:rPr lang="en-US" sz="2000" spc="-1" dirty="0" err="1">
                <a:solidFill>
                  <a:srgbClr val="000000"/>
                </a:solidFill>
                <a:latin typeface="Calibri"/>
              </a:rPr>
              <a:t>εξ</a:t>
            </a:r>
            <a:r>
              <a:rPr lang="en-US" sz="2000" spc="-1" dirty="0">
                <a:solidFill>
                  <a:srgbClr val="000000"/>
                </a:solidFill>
                <a:latin typeface="Calibri"/>
              </a:rPr>
              <a:t>α</a:t>
            </a:r>
            <a:r>
              <a:rPr lang="en-US" sz="2000" spc="-1" dirty="0" err="1">
                <a:solidFill>
                  <a:srgbClr val="000000"/>
                </a:solidFill>
                <a:latin typeface="Calibri"/>
              </a:rPr>
              <a:t>ρτήσεων</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a:t>
            </a:r>
            <a:r>
              <a:rPr lang="en-US" sz="2000" spc="-1" dirty="0" err="1">
                <a:solidFill>
                  <a:srgbClr val="000000"/>
                </a:solidFill>
                <a:latin typeface="Calibri"/>
              </a:rPr>
              <a:t>εισ</a:t>
            </a:r>
            <a:r>
              <a:rPr lang="en-US" sz="2000" spc="-1" dirty="0">
                <a:solidFill>
                  <a:srgbClr val="000000"/>
                </a:solidFill>
                <a:latin typeface="Calibri"/>
              </a:rPr>
              <a:t>β</a:t>
            </a:r>
            <a:r>
              <a:rPr lang="en-US" sz="2000" spc="-1" dirty="0" err="1">
                <a:solidFill>
                  <a:srgbClr val="000000"/>
                </a:solidFill>
                <a:latin typeface="Calibri"/>
              </a:rPr>
              <a:t>ολής</a:t>
            </a:r>
            <a:r>
              <a:rPr lang="en-US" sz="2000" spc="-1" dirty="0">
                <a:solidFill>
                  <a:srgbClr val="000000"/>
                </a:solidFill>
                <a:latin typeface="Calibri"/>
              </a:rPr>
              <a:t> (intrusion)</a:t>
            </a:r>
          </a:p>
          <a:p>
            <a:pPr marL="228600" indent="-228240">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Αύξηση</a:t>
            </a:r>
            <a:r>
              <a:rPr lang="en-US" sz="2000" spc="-1" dirty="0">
                <a:solidFill>
                  <a:srgbClr val="000000"/>
                </a:solidFill>
                <a:latin typeface="Calibri"/>
              </a:rPr>
              <a:t> </a:t>
            </a:r>
            <a:r>
              <a:rPr lang="en-US" sz="2000" spc="-1" dirty="0" err="1">
                <a:solidFill>
                  <a:srgbClr val="000000"/>
                </a:solidFill>
                <a:latin typeface="Calibri"/>
              </a:rPr>
              <a:t>των</a:t>
            </a:r>
            <a:r>
              <a:rPr lang="en-US" sz="2000" spc="-1" dirty="0">
                <a:solidFill>
                  <a:srgbClr val="000000"/>
                </a:solidFill>
                <a:latin typeface="Calibri"/>
              </a:rPr>
              <a:t> π</a:t>
            </a:r>
            <a:r>
              <a:rPr lang="en-US" sz="2000" spc="-1" dirty="0" err="1">
                <a:solidFill>
                  <a:srgbClr val="000000"/>
                </a:solidFill>
                <a:latin typeface="Calibri"/>
              </a:rPr>
              <a:t>εριθωρίων</a:t>
            </a:r>
            <a:r>
              <a:rPr lang="en-US" sz="2000" spc="-1" dirty="0">
                <a:solidFill>
                  <a:srgbClr val="000000"/>
                </a:solidFill>
                <a:latin typeface="Calibri"/>
              </a:rPr>
              <a:t> </a:t>
            </a:r>
            <a:r>
              <a:rPr lang="en-US" sz="2000" spc="-1" dirty="0" err="1">
                <a:solidFill>
                  <a:srgbClr val="000000"/>
                </a:solidFill>
                <a:latin typeface="Calibri"/>
              </a:rPr>
              <a:t>διοικητικής</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π</a:t>
            </a:r>
            <a:r>
              <a:rPr lang="en-US" sz="2000" spc="-1" dirty="0" err="1">
                <a:solidFill>
                  <a:srgbClr val="000000"/>
                </a:solidFill>
                <a:latin typeface="Calibri"/>
              </a:rPr>
              <a:t>ολιτικής</a:t>
            </a:r>
            <a:r>
              <a:rPr lang="en-US" sz="2000" spc="-1" dirty="0">
                <a:solidFill>
                  <a:srgbClr val="000000"/>
                </a:solidFill>
                <a:latin typeface="Calibri"/>
              </a:rPr>
              <a:t> </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κριτικής</a:t>
            </a:r>
            <a:r>
              <a:rPr lang="en-US" sz="2000" spc="-1" dirty="0">
                <a:solidFill>
                  <a:srgbClr val="000000"/>
                </a:solidFill>
                <a:latin typeface="Calibri"/>
              </a:rPr>
              <a:t> </a:t>
            </a:r>
            <a:r>
              <a:rPr lang="en-US" sz="2000" spc="-1" dirty="0" err="1">
                <a:solidFill>
                  <a:srgbClr val="000000"/>
                </a:solidFill>
                <a:latin typeface="Calibri"/>
              </a:rPr>
              <a:t>ευχέρει</a:t>
            </a:r>
            <a:r>
              <a:rPr lang="en-US" sz="2000" spc="-1" dirty="0">
                <a:solidFill>
                  <a:srgbClr val="000000"/>
                </a:solidFill>
                <a:latin typeface="Calibri"/>
              </a:rPr>
              <a:t>α</a:t>
            </a:r>
            <a:r>
              <a:rPr lang="en-US" sz="2000" spc="-1" dirty="0" err="1">
                <a:solidFill>
                  <a:srgbClr val="000000"/>
                </a:solidFill>
                <a:latin typeface="Calibri"/>
              </a:rPr>
              <a:t>ς</a:t>
            </a:r>
            <a:r>
              <a:rPr lang="en-US" sz="2000" spc="-1" dirty="0">
                <a:solidFill>
                  <a:srgbClr val="000000"/>
                </a:solidFill>
                <a:latin typeface="Calibri"/>
              </a:rPr>
              <a:t>, απ</a:t>
            </a:r>
            <a:r>
              <a:rPr lang="en-US" sz="2000" spc="-1" dirty="0" err="1">
                <a:solidFill>
                  <a:srgbClr val="000000"/>
                </a:solidFill>
                <a:latin typeface="Calibri"/>
              </a:rPr>
              <a:t>όκλιση</a:t>
            </a:r>
            <a:r>
              <a:rPr lang="en-US" sz="2000" spc="-1" dirty="0">
                <a:solidFill>
                  <a:srgbClr val="000000"/>
                </a:solidFill>
                <a:latin typeface="Calibri"/>
              </a:rPr>
              <a:t> απ</a:t>
            </a:r>
            <a:r>
              <a:rPr lang="en-US" sz="2000" spc="-1" dirty="0" err="1">
                <a:solidFill>
                  <a:srgbClr val="000000"/>
                </a:solidFill>
                <a:latin typeface="Calibri"/>
              </a:rPr>
              <a:t>ό</a:t>
            </a:r>
            <a:r>
              <a:rPr lang="en-US" sz="2000" spc="-1" dirty="0">
                <a:solidFill>
                  <a:srgbClr val="000000"/>
                </a:solidFill>
                <a:latin typeface="Calibri"/>
              </a:rPr>
              <a:t> </a:t>
            </a:r>
            <a:r>
              <a:rPr lang="en-US" sz="2000" spc="-1" dirty="0" err="1">
                <a:solidFill>
                  <a:srgbClr val="000000"/>
                </a:solidFill>
                <a:latin typeface="Calibri"/>
              </a:rPr>
              <a:t>τους</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νόνες</a:t>
            </a:r>
            <a:r>
              <a:rPr lang="en-US" sz="2000" spc="-1" dirty="0">
                <a:solidFill>
                  <a:srgbClr val="000000"/>
                </a:solidFill>
                <a:latin typeface="Calibri"/>
              </a:rPr>
              <a:t>.</a:t>
            </a:r>
          </a:p>
        </p:txBody>
      </p:sp>
      <p:sp>
        <p:nvSpPr>
          <p:cNvPr id="189" name="TextShape 4"/>
          <p:cNvSpPr txBox="1"/>
          <p:nvPr/>
        </p:nvSpPr>
        <p:spPr>
          <a:xfrm>
            <a:off x="8616830" y="6356520"/>
            <a:ext cx="2742840" cy="364680"/>
          </a:xfrm>
          <a:prstGeom prst="rect">
            <a:avLst/>
          </a:prstGeom>
          <a:noFill/>
          <a:ln>
            <a:noFill/>
          </a:ln>
        </p:spPr>
        <p:txBody>
          <a:bodyPr anchor="ctr"/>
          <a:lstStyle/>
          <a:p>
            <a:pPr algn="r">
              <a:lnSpc>
                <a:spcPct val="100000"/>
              </a:lnSpc>
            </a:pPr>
            <a:endParaRPr lang="fr-FR" sz="1200" spc="-1" dirty="0">
              <a:latin typeface="Times New Roman"/>
            </a:endParaRPr>
          </a:p>
        </p:txBody>
      </p:sp>
      <p:sp>
        <p:nvSpPr>
          <p:cNvPr id="2" name="Slide Number Placeholder 1">
            <a:extLst>
              <a:ext uri="{FF2B5EF4-FFF2-40B4-BE49-F238E27FC236}">
                <a16:creationId xmlns:a16="http://schemas.microsoft.com/office/drawing/2014/main" id="{04F6615D-EE37-9E40-9D88-7B3638E63399}"/>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32</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2183270" y="230400"/>
            <a:ext cx="9047160" cy="876600"/>
          </a:xfrm>
          <a:prstGeom prst="rect">
            <a:avLst/>
          </a:prstGeom>
          <a:noFill/>
          <a:ln>
            <a:noFill/>
          </a:ln>
        </p:spPr>
        <p:txBody>
          <a:bodyPr anchor="ctr"/>
          <a:lstStyle/>
          <a:p>
            <a:pPr>
              <a:lnSpc>
                <a:spcPct val="90000"/>
              </a:lnSpc>
            </a:pPr>
            <a:r>
              <a:rPr lang="en-US" sz="2800" spc="-1">
                <a:solidFill>
                  <a:srgbClr val="000000"/>
                </a:solidFill>
                <a:latin typeface="Calibri Light"/>
              </a:rPr>
              <a:t>Ευρωπαϊκή Διακυβέρνηση χωρίς Δημοκρατία</a:t>
            </a:r>
            <a:endParaRPr lang="en-US" sz="2800" spc="-1">
              <a:solidFill>
                <a:srgbClr val="000000"/>
              </a:solidFill>
              <a:latin typeface="Calibri"/>
            </a:endParaRPr>
          </a:p>
        </p:txBody>
      </p:sp>
      <p:sp>
        <p:nvSpPr>
          <p:cNvPr id="191" name="TextShape 2"/>
          <p:cNvSpPr txBox="1"/>
          <p:nvPr/>
        </p:nvSpPr>
        <p:spPr>
          <a:xfrm>
            <a:off x="2183630" y="1107000"/>
            <a:ext cx="7838280" cy="5580720"/>
          </a:xfrm>
          <a:prstGeom prst="rect">
            <a:avLst/>
          </a:prstGeom>
          <a:noFill/>
          <a:ln>
            <a:noFill/>
          </a:ln>
        </p:spPr>
        <p:txBody>
          <a:bodyPr/>
          <a:lstStyle/>
          <a:p>
            <a:pPr>
              <a:lnSpc>
                <a:spcPct val="90000"/>
              </a:lnSpc>
              <a:spcBef>
                <a:spcPts val="1001"/>
              </a:spcBef>
            </a:pPr>
            <a:endParaRPr lang="en-US" sz="2800" spc="-1" dirty="0">
              <a:solidFill>
                <a:srgbClr val="000000"/>
              </a:solidFill>
              <a:latin typeface="Calibri"/>
            </a:endParaRPr>
          </a:p>
          <a:p>
            <a:pPr>
              <a:lnSpc>
                <a:spcPct val="90000"/>
              </a:lnSpc>
              <a:spcBef>
                <a:spcPts val="1001"/>
              </a:spcBef>
            </a:pPr>
            <a:r>
              <a:rPr lang="en-US" sz="2400" spc="-1" dirty="0" err="1">
                <a:solidFill>
                  <a:srgbClr val="000000"/>
                </a:solidFill>
                <a:latin typeface="Calibri"/>
                <a:ea typeface="Noto Sans CJK SC Regular"/>
              </a:rPr>
              <a:t>Η</a:t>
            </a:r>
            <a:r>
              <a:rPr lang="en-US" sz="2400" spc="-1" dirty="0">
                <a:solidFill>
                  <a:srgbClr val="000000"/>
                </a:solidFill>
                <a:latin typeface="Calibri"/>
                <a:ea typeface="Noto Sans CJK SC Regular"/>
              </a:rPr>
              <a:t> απ</a:t>
            </a:r>
            <a:r>
              <a:rPr lang="en-US" sz="2400" spc="-1" dirty="0" err="1">
                <a:solidFill>
                  <a:srgbClr val="000000"/>
                </a:solidFill>
                <a:latin typeface="Calibri"/>
                <a:ea typeface="Noto Sans CJK SC Regular"/>
              </a:rPr>
              <a:t>οδυνάμωση</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της</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κυ</a:t>
            </a:r>
            <a:r>
              <a:rPr lang="en-US" sz="2400" spc="-1" dirty="0">
                <a:solidFill>
                  <a:srgbClr val="000000"/>
                </a:solidFill>
                <a:latin typeface="Calibri"/>
                <a:ea typeface="Noto Sans CJK SC Regular"/>
              </a:rPr>
              <a:t>β</a:t>
            </a:r>
            <a:r>
              <a:rPr lang="en-US" sz="2400" spc="-1" dirty="0" err="1">
                <a:solidFill>
                  <a:srgbClr val="000000"/>
                </a:solidFill>
                <a:latin typeface="Calibri"/>
                <a:ea typeface="Noto Sans CJK SC Regular"/>
              </a:rPr>
              <a:t>ερνητικής</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ικ</a:t>
            </a:r>
            <a:r>
              <a:rPr lang="en-US" sz="2400" spc="-1" dirty="0">
                <a:solidFill>
                  <a:srgbClr val="000000"/>
                </a:solidFill>
                <a:latin typeface="Calibri"/>
                <a:ea typeface="Noto Sans CJK SC Regular"/>
              </a:rPr>
              <a:t>α</a:t>
            </a:r>
            <a:r>
              <a:rPr lang="en-US" sz="2400" spc="-1" dirty="0" err="1">
                <a:solidFill>
                  <a:srgbClr val="000000"/>
                </a:solidFill>
                <a:latin typeface="Calibri"/>
                <a:ea typeface="Noto Sans CJK SC Regular"/>
              </a:rPr>
              <a:t>νότητ</a:t>
            </a:r>
            <a:r>
              <a:rPr lang="en-US" sz="2400" spc="-1" dirty="0">
                <a:solidFill>
                  <a:srgbClr val="000000"/>
                </a:solidFill>
                <a:latin typeface="Calibri"/>
                <a:ea typeface="Noto Sans CJK SC Regular"/>
              </a:rPr>
              <a:t>α</a:t>
            </a:r>
            <a:r>
              <a:rPr lang="en-US" sz="2400" spc="-1" dirty="0" err="1">
                <a:solidFill>
                  <a:srgbClr val="000000"/>
                </a:solidFill>
                <a:latin typeface="Calibri"/>
                <a:ea typeface="Noto Sans CJK SC Regular"/>
              </a:rPr>
              <a:t>ς</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των</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υ</a:t>
            </a:r>
            <a:r>
              <a:rPr lang="en-US" sz="2400" spc="-1" dirty="0">
                <a:solidFill>
                  <a:srgbClr val="000000"/>
                </a:solidFill>
                <a:latin typeface="Calibri"/>
                <a:ea typeface="Noto Sans CJK SC Regular"/>
              </a:rPr>
              <a:t>π</a:t>
            </a:r>
            <a:r>
              <a:rPr lang="en-US" sz="2400" spc="-1" dirty="0" err="1">
                <a:solidFill>
                  <a:srgbClr val="000000"/>
                </a:solidFill>
                <a:latin typeface="Calibri"/>
                <a:ea typeface="Noto Sans CJK SC Regular"/>
              </a:rPr>
              <a:t>ερεθνικών</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οργάνων</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Eυρ</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Ε</a:t>
            </a:r>
            <a:r>
              <a:rPr lang="en-US" sz="2400" spc="-1" dirty="0">
                <a:solidFill>
                  <a:srgbClr val="000000"/>
                </a:solidFill>
                <a:latin typeface="Calibri"/>
                <a:ea typeface="Noto Sans CJK SC Regular"/>
              </a:rPr>
              <a:t>π</a:t>
            </a:r>
            <a:r>
              <a:rPr lang="en-US" sz="2400" spc="-1" dirty="0" err="1">
                <a:solidFill>
                  <a:srgbClr val="000000"/>
                </a:solidFill>
                <a:latin typeface="Calibri"/>
                <a:ea typeface="Noto Sans CJK SC Regular"/>
              </a:rPr>
              <a:t>ιτρο</a:t>
            </a:r>
            <a:r>
              <a:rPr lang="en-US" sz="2400" spc="-1" dirty="0">
                <a:solidFill>
                  <a:srgbClr val="000000"/>
                </a:solidFill>
                <a:latin typeface="Calibri"/>
                <a:ea typeface="Noto Sans CJK SC Regular"/>
              </a:rPr>
              <a:t>π</a:t>
            </a:r>
            <a:r>
              <a:rPr lang="en-US" sz="2400" spc="-1" dirty="0" err="1">
                <a:solidFill>
                  <a:srgbClr val="000000"/>
                </a:solidFill>
                <a:latin typeface="Calibri"/>
                <a:ea typeface="Noto Sans CJK SC Regular"/>
              </a:rPr>
              <a:t>ή</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Ευρ</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Κοινο</a:t>
            </a:r>
            <a:r>
              <a:rPr lang="en-US" sz="2400" spc="-1" dirty="0">
                <a:solidFill>
                  <a:srgbClr val="000000"/>
                </a:solidFill>
                <a:latin typeface="Calibri"/>
                <a:ea typeface="Noto Sans CJK SC Regular"/>
              </a:rPr>
              <a:t>β</a:t>
            </a:r>
            <a:r>
              <a:rPr lang="en-US" sz="2400" spc="-1" dirty="0" err="1">
                <a:solidFill>
                  <a:srgbClr val="000000"/>
                </a:solidFill>
                <a:latin typeface="Calibri"/>
                <a:ea typeface="Noto Sans CJK SC Regular"/>
              </a:rPr>
              <a:t>ούλιο</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Δικ</a:t>
            </a:r>
            <a:r>
              <a:rPr lang="en-US" sz="2400" spc="-1" dirty="0">
                <a:solidFill>
                  <a:srgbClr val="000000"/>
                </a:solidFill>
                <a:latin typeface="Calibri"/>
                <a:ea typeface="Noto Sans CJK SC Regular"/>
              </a:rPr>
              <a:t>. </a:t>
            </a:r>
            <a:r>
              <a:rPr lang="en-US" sz="2400" spc="-1" dirty="0" err="1">
                <a:solidFill>
                  <a:srgbClr val="000000"/>
                </a:solidFill>
                <a:latin typeface="Calibri"/>
                <a:ea typeface="Noto Sans CJK SC Regular"/>
              </a:rPr>
              <a:t>της</a:t>
            </a:r>
            <a:r>
              <a:rPr lang="en-US" sz="2400" spc="-1" dirty="0">
                <a:solidFill>
                  <a:srgbClr val="000000"/>
                </a:solidFill>
                <a:latin typeface="Calibri"/>
                <a:ea typeface="Noto Sans CJK SC Regular"/>
              </a:rPr>
              <a:t> </a:t>
            </a:r>
            <a:r>
              <a:rPr lang="en-US" sz="2400" spc="-1" dirty="0">
                <a:solidFill>
                  <a:srgbClr val="000000"/>
                </a:solidFill>
                <a:latin typeface="Calibri"/>
              </a:rPr>
              <a:t>ΕΕ), </a:t>
            </a:r>
            <a:r>
              <a:rPr lang="en-US" sz="2400" spc="-1" dirty="0" err="1">
                <a:solidFill>
                  <a:srgbClr val="000000"/>
                </a:solidFill>
                <a:latin typeface="Calibri"/>
              </a:rPr>
              <a:t>δηλ</a:t>
            </a:r>
            <a:r>
              <a:rPr lang="en-US" sz="2400" spc="-1" dirty="0">
                <a:solidFill>
                  <a:srgbClr val="000000"/>
                </a:solidFill>
                <a:latin typeface="Calibri"/>
              </a:rPr>
              <a:t>α</a:t>
            </a:r>
            <a:r>
              <a:rPr lang="en-US" sz="2400" spc="-1" dirty="0" err="1">
                <a:solidFill>
                  <a:srgbClr val="000000"/>
                </a:solidFill>
                <a:latin typeface="Calibri"/>
              </a:rPr>
              <a:t>δή</a:t>
            </a:r>
            <a:r>
              <a:rPr lang="en-US" sz="2400" spc="-1" dirty="0">
                <a:solidFill>
                  <a:srgbClr val="000000"/>
                </a:solidFill>
                <a:latin typeface="Calibri"/>
              </a:rPr>
              <a:t> </a:t>
            </a:r>
            <a:r>
              <a:rPr lang="en-US" sz="2400" spc="-1" dirty="0" err="1">
                <a:solidFill>
                  <a:srgbClr val="000000"/>
                </a:solidFill>
                <a:latin typeface="Calibri"/>
              </a:rPr>
              <a:t>η</a:t>
            </a:r>
            <a:r>
              <a:rPr lang="en-US" sz="2400" spc="-1" dirty="0">
                <a:solidFill>
                  <a:srgbClr val="000000"/>
                </a:solidFill>
                <a:latin typeface="Calibri"/>
              </a:rPr>
              <a:t> α</a:t>
            </a:r>
            <a:r>
              <a:rPr lang="en-US" sz="2400" spc="-1" dirty="0" err="1">
                <a:solidFill>
                  <a:srgbClr val="000000"/>
                </a:solidFill>
                <a:latin typeface="Calibri"/>
              </a:rPr>
              <a:t>ντιμετώ</a:t>
            </a:r>
            <a:r>
              <a:rPr lang="en-US" sz="2400" spc="-1" dirty="0">
                <a:solidFill>
                  <a:srgbClr val="000000"/>
                </a:solidFill>
                <a:latin typeface="Calibri"/>
              </a:rPr>
              <a:t>π</a:t>
            </a:r>
            <a:r>
              <a:rPr lang="en-US" sz="2400" spc="-1" dirty="0" err="1">
                <a:solidFill>
                  <a:srgbClr val="000000"/>
                </a:solidFill>
                <a:latin typeface="Calibri"/>
              </a:rPr>
              <a:t>ιση</a:t>
            </a:r>
            <a:r>
              <a:rPr lang="en-US" sz="2400" spc="-1" dirty="0">
                <a:solidFill>
                  <a:srgbClr val="000000"/>
                </a:solidFill>
                <a:latin typeface="Calibri"/>
              </a:rPr>
              <a:t> </a:t>
            </a:r>
            <a:r>
              <a:rPr lang="en-US" sz="2400" spc="-1" dirty="0" err="1">
                <a:solidFill>
                  <a:srgbClr val="000000"/>
                </a:solidFill>
                <a:latin typeface="Calibri"/>
              </a:rPr>
              <a:t>των</a:t>
            </a:r>
            <a:r>
              <a:rPr lang="en-US" sz="2400" spc="-1" dirty="0">
                <a:solidFill>
                  <a:srgbClr val="000000"/>
                </a:solidFill>
                <a:latin typeface="Calibri"/>
              </a:rPr>
              <a:t> </a:t>
            </a:r>
            <a:r>
              <a:rPr lang="en-US" sz="2400" spc="-1" dirty="0" err="1">
                <a:solidFill>
                  <a:srgbClr val="000000"/>
                </a:solidFill>
                <a:latin typeface="Calibri"/>
              </a:rPr>
              <a:t>συγκρούσεων</a:t>
            </a:r>
            <a:r>
              <a:rPr lang="en-US" sz="2400" spc="-1" dirty="0">
                <a:solidFill>
                  <a:srgbClr val="000000"/>
                </a:solidFill>
                <a:latin typeface="Calibri"/>
              </a:rPr>
              <a:t> </a:t>
            </a:r>
            <a:r>
              <a:rPr lang="en-US" sz="2400" spc="-1" dirty="0" err="1">
                <a:solidFill>
                  <a:srgbClr val="000000"/>
                </a:solidFill>
                <a:latin typeface="Calibri"/>
              </a:rPr>
              <a:t>μετ</a:t>
            </a:r>
            <a:r>
              <a:rPr lang="en-US" sz="2400" spc="-1" dirty="0">
                <a:solidFill>
                  <a:srgbClr val="000000"/>
                </a:solidFill>
                <a:latin typeface="Calibri"/>
              </a:rPr>
              <a:t>α</a:t>
            </a:r>
            <a:r>
              <a:rPr lang="en-US" sz="2400" spc="-1" dirty="0" err="1">
                <a:solidFill>
                  <a:srgbClr val="000000"/>
                </a:solidFill>
                <a:latin typeface="Calibri"/>
              </a:rPr>
              <a:t>ξύ</a:t>
            </a:r>
            <a:r>
              <a:rPr lang="en-US" sz="2400" spc="-1" dirty="0">
                <a:solidFill>
                  <a:srgbClr val="000000"/>
                </a:solidFill>
                <a:latin typeface="Calibri"/>
              </a:rPr>
              <a:t> </a:t>
            </a:r>
            <a:r>
              <a:rPr lang="en-US" sz="2400" spc="-1" dirty="0" err="1">
                <a:solidFill>
                  <a:srgbClr val="000000"/>
                </a:solidFill>
                <a:latin typeface="Calibri"/>
              </a:rPr>
              <a:t>δικ</a:t>
            </a:r>
            <a:r>
              <a:rPr lang="en-US" sz="2400" spc="-1" dirty="0">
                <a:solidFill>
                  <a:srgbClr val="000000"/>
                </a:solidFill>
                <a:latin typeface="Calibri"/>
              </a:rPr>
              <a:t>α</a:t>
            </a:r>
            <a:r>
              <a:rPr lang="en-US" sz="2400" spc="-1" dirty="0" err="1">
                <a:solidFill>
                  <a:srgbClr val="000000"/>
                </a:solidFill>
                <a:latin typeface="Calibri"/>
              </a:rPr>
              <a:t>ιωμάτων</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ι</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νόνων</a:t>
            </a:r>
            <a:r>
              <a:rPr lang="en-US" sz="2400" spc="-1" dirty="0">
                <a:solidFill>
                  <a:srgbClr val="000000"/>
                </a:solidFill>
                <a:latin typeface="Calibri"/>
              </a:rPr>
              <a:t> - α</a:t>
            </a:r>
            <a:r>
              <a:rPr lang="en-US" sz="2400" spc="-1" dirty="0" err="1">
                <a:solidFill>
                  <a:srgbClr val="000000"/>
                </a:solidFill>
                <a:latin typeface="Calibri"/>
              </a:rPr>
              <a:t>συμφωνί</a:t>
            </a:r>
            <a:r>
              <a:rPr lang="en-US" sz="2400" spc="-1" dirty="0">
                <a:solidFill>
                  <a:srgbClr val="000000"/>
                </a:solidFill>
                <a:latin typeface="Calibri"/>
              </a:rPr>
              <a:t>α</a:t>
            </a:r>
          </a:p>
          <a:p>
            <a:pPr>
              <a:lnSpc>
                <a:spcPct val="90000"/>
              </a:lnSpc>
              <a:spcBef>
                <a:spcPts val="1001"/>
              </a:spcBef>
              <a:buClr>
                <a:srgbClr val="EF2929"/>
              </a:buClr>
              <a:buSzPct val="45000"/>
              <a:buFont typeface="Wingdings" charset="2"/>
              <a:buChar char=""/>
            </a:pPr>
            <a:r>
              <a:rPr lang="en-US" sz="2400" spc="-1" dirty="0">
                <a:solidFill>
                  <a:srgbClr val="000000"/>
                </a:solidFill>
                <a:latin typeface="Calibri"/>
              </a:rPr>
              <a:t>Novo / πα</a:t>
            </a:r>
            <a:r>
              <a:rPr lang="en-US" sz="2400" spc="-1" dirty="0" err="1">
                <a:solidFill>
                  <a:srgbClr val="000000"/>
                </a:solidFill>
                <a:latin typeface="Calibri"/>
              </a:rPr>
              <a:t>ρενθετικοί</a:t>
            </a:r>
            <a:r>
              <a:rPr lang="en-US" sz="2400" spc="-1" dirty="0">
                <a:solidFill>
                  <a:srgbClr val="000000"/>
                </a:solidFill>
                <a:latin typeface="Calibri"/>
              </a:rPr>
              <a:t> </a:t>
            </a:r>
            <a:r>
              <a:rPr lang="en-US" sz="2400" spc="-1" dirty="0" err="1">
                <a:solidFill>
                  <a:srgbClr val="000000"/>
                </a:solidFill>
                <a:latin typeface="Calibri"/>
              </a:rPr>
              <a:t>φορείς</a:t>
            </a:r>
            <a:r>
              <a:rPr lang="en-US" sz="2400" spc="-1" dirty="0">
                <a:solidFill>
                  <a:srgbClr val="000000"/>
                </a:solidFill>
                <a:latin typeface="Calibri"/>
              </a:rPr>
              <a:t> (ΕΜΣ, ΕΚΤ, </a:t>
            </a:r>
            <a:r>
              <a:rPr lang="en-US" sz="2400" spc="-1" dirty="0" err="1">
                <a:solidFill>
                  <a:srgbClr val="000000"/>
                </a:solidFill>
                <a:latin typeface="Calibri"/>
              </a:rPr>
              <a:t>ρυθμιστικές</a:t>
            </a:r>
            <a:r>
              <a:rPr lang="en-US" sz="2400" spc="-1" dirty="0">
                <a:solidFill>
                  <a:srgbClr val="000000"/>
                </a:solidFill>
                <a:latin typeface="Calibri"/>
              </a:rPr>
              <a:t> α</a:t>
            </a:r>
            <a:r>
              <a:rPr lang="en-US" sz="2400" spc="-1" dirty="0" err="1">
                <a:solidFill>
                  <a:srgbClr val="000000"/>
                </a:solidFill>
                <a:latin typeface="Calibri"/>
              </a:rPr>
              <a:t>ρχές</a:t>
            </a:r>
            <a:r>
              <a:rPr lang="en-US" sz="2400" spc="-1" dirty="0">
                <a:solidFill>
                  <a:srgbClr val="000000"/>
                </a:solidFill>
                <a:latin typeface="Calibri"/>
              </a:rPr>
              <a:t>, EΣΑ, ΕΥΕΔ </a:t>
            </a:r>
            <a:r>
              <a:rPr lang="el-GR" sz="2400" spc="-1" dirty="0">
                <a:solidFill>
                  <a:srgbClr val="000000"/>
                </a:solidFill>
                <a:latin typeface="Calibri"/>
              </a:rPr>
              <a:t>ως</a:t>
            </a:r>
            <a:r>
              <a:rPr lang="en-US" sz="2400" spc="-1" dirty="0">
                <a:solidFill>
                  <a:srgbClr val="000000"/>
                </a:solidFill>
                <a:latin typeface="Calibri"/>
              </a:rPr>
              <a:t> </a:t>
            </a:r>
            <a:r>
              <a:rPr lang="el-GR" sz="2400" spc="-1" dirty="0" err="1">
                <a:solidFill>
                  <a:srgbClr val="000000"/>
                </a:solidFill>
                <a:latin typeface="Calibri"/>
              </a:rPr>
              <a:t>οργανωτικ</a:t>
            </a:r>
            <a:r>
              <a:rPr lang="en-US" sz="2400" spc="-1" dirty="0" err="1">
                <a:solidFill>
                  <a:srgbClr val="000000"/>
                </a:solidFill>
                <a:latin typeface="Calibri"/>
              </a:rPr>
              <a:t>ά</a:t>
            </a:r>
            <a:r>
              <a:rPr lang="el-GR" sz="2400" spc="-1" dirty="0">
                <a:solidFill>
                  <a:srgbClr val="000000"/>
                </a:solidFill>
                <a:latin typeface="Calibri"/>
              </a:rPr>
              <a:t> και επαναλαμβανόμενα </a:t>
            </a:r>
            <a:r>
              <a:rPr lang="en-US" sz="2400" spc="-1" dirty="0">
                <a:solidFill>
                  <a:srgbClr val="000000"/>
                </a:solidFill>
                <a:latin typeface="Calibri"/>
              </a:rPr>
              <a:t>patterns) π</a:t>
            </a:r>
            <a:r>
              <a:rPr lang="en-US" sz="2400" spc="-1" dirty="0" err="1">
                <a:solidFill>
                  <a:srgbClr val="000000"/>
                </a:solidFill>
                <a:latin typeface="Calibri"/>
              </a:rPr>
              <a:t>ου</a:t>
            </a:r>
            <a:r>
              <a:rPr lang="en-US" sz="2400" spc="-1" dirty="0">
                <a:solidFill>
                  <a:srgbClr val="000000"/>
                </a:solidFill>
                <a:latin typeface="Calibri"/>
              </a:rPr>
              <a:t> </a:t>
            </a:r>
            <a:r>
              <a:rPr lang="en-US" sz="2400" spc="-1" dirty="0" err="1">
                <a:solidFill>
                  <a:srgbClr val="000000"/>
                </a:solidFill>
                <a:latin typeface="Calibri"/>
              </a:rPr>
              <a:t>συνδυάζουν</a:t>
            </a:r>
            <a:r>
              <a:rPr lang="en-US" sz="2400" spc="-1" dirty="0">
                <a:solidFill>
                  <a:srgbClr val="000000"/>
                </a:solidFill>
                <a:latin typeface="Calibri"/>
              </a:rPr>
              <a:t> </a:t>
            </a:r>
            <a:r>
              <a:rPr lang="en-US" sz="2400" spc="-1" dirty="0" err="1">
                <a:solidFill>
                  <a:srgbClr val="000000"/>
                </a:solidFill>
                <a:latin typeface="Calibri"/>
              </a:rPr>
              <a:t>δι</a:t>
            </a:r>
            <a:r>
              <a:rPr lang="en-US" sz="2400" spc="-1" dirty="0">
                <a:solidFill>
                  <a:srgbClr val="000000"/>
                </a:solidFill>
                <a:latin typeface="Calibri"/>
              </a:rPr>
              <a:t>α</a:t>
            </a:r>
            <a:r>
              <a:rPr lang="en-US" sz="2400" spc="-1" dirty="0" err="1">
                <a:solidFill>
                  <a:srgbClr val="000000"/>
                </a:solidFill>
                <a:latin typeface="Calibri"/>
              </a:rPr>
              <a:t>κυ</a:t>
            </a:r>
            <a:r>
              <a:rPr lang="en-US" sz="2400" spc="-1" dirty="0">
                <a:solidFill>
                  <a:srgbClr val="000000"/>
                </a:solidFill>
                <a:latin typeface="Calibri"/>
              </a:rPr>
              <a:t>β</a:t>
            </a:r>
            <a:r>
              <a:rPr lang="en-US" sz="2400" spc="-1" dirty="0" err="1">
                <a:solidFill>
                  <a:srgbClr val="000000"/>
                </a:solidFill>
                <a:latin typeface="Calibri"/>
              </a:rPr>
              <a:t>ερνητικές</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ι</a:t>
            </a:r>
            <a:r>
              <a:rPr lang="en-US" sz="2400" spc="-1" dirty="0">
                <a:solidFill>
                  <a:srgbClr val="000000"/>
                </a:solidFill>
                <a:latin typeface="Calibri"/>
              </a:rPr>
              <a:t> </a:t>
            </a:r>
            <a:r>
              <a:rPr lang="en-US" sz="2400" spc="-1" dirty="0" err="1">
                <a:solidFill>
                  <a:srgbClr val="000000"/>
                </a:solidFill>
                <a:latin typeface="Calibri"/>
              </a:rPr>
              <a:t>υ</a:t>
            </a:r>
            <a:r>
              <a:rPr lang="en-US" sz="2400" spc="-1" dirty="0">
                <a:solidFill>
                  <a:srgbClr val="000000"/>
                </a:solidFill>
                <a:latin typeface="Calibri"/>
              </a:rPr>
              <a:t>π</a:t>
            </a:r>
            <a:r>
              <a:rPr lang="en-US" sz="2400" spc="-1" dirty="0" err="1">
                <a:solidFill>
                  <a:srgbClr val="000000"/>
                </a:solidFill>
                <a:latin typeface="Calibri"/>
              </a:rPr>
              <a:t>ερεθνικές</a:t>
            </a:r>
            <a:r>
              <a:rPr lang="en-US" sz="2400" spc="-1" dirty="0">
                <a:solidFill>
                  <a:srgbClr val="000000"/>
                </a:solidFill>
                <a:latin typeface="Calibri"/>
              </a:rPr>
              <a:t> </a:t>
            </a:r>
            <a:r>
              <a:rPr lang="en-US" sz="2400" spc="-1" dirty="0" err="1">
                <a:solidFill>
                  <a:srgbClr val="000000"/>
                </a:solidFill>
                <a:latin typeface="Calibri"/>
              </a:rPr>
              <a:t>λειτουργίες</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ι</a:t>
            </a:r>
            <a:r>
              <a:rPr lang="en-US" sz="2400" spc="-1" dirty="0">
                <a:solidFill>
                  <a:srgbClr val="000000"/>
                </a:solidFill>
                <a:latin typeface="Calibri"/>
              </a:rPr>
              <a:t> απ</a:t>
            </a:r>
            <a:r>
              <a:rPr lang="en-US" sz="2400" spc="-1" dirty="0" err="1">
                <a:solidFill>
                  <a:srgbClr val="000000"/>
                </a:solidFill>
                <a:latin typeface="Calibri"/>
              </a:rPr>
              <a:t>οκτούν</a:t>
            </a:r>
            <a:r>
              <a:rPr lang="en-US" sz="2400" spc="-1" dirty="0">
                <a:solidFill>
                  <a:srgbClr val="000000"/>
                </a:solidFill>
                <a:latin typeface="Calibri"/>
              </a:rPr>
              <a:t> </a:t>
            </a:r>
            <a:r>
              <a:rPr lang="en-US" sz="2400" spc="-1" dirty="0" err="1">
                <a:solidFill>
                  <a:srgbClr val="000000"/>
                </a:solidFill>
                <a:latin typeface="Calibri"/>
              </a:rPr>
              <a:t>δεσ</a:t>
            </a:r>
            <a:r>
              <a:rPr lang="en-US" sz="2400" spc="-1" dirty="0">
                <a:solidFill>
                  <a:srgbClr val="000000"/>
                </a:solidFill>
                <a:latin typeface="Calibri"/>
              </a:rPr>
              <a:t>π</a:t>
            </a:r>
            <a:r>
              <a:rPr lang="en-US" sz="2400" spc="-1" dirty="0" err="1">
                <a:solidFill>
                  <a:srgbClr val="000000"/>
                </a:solidFill>
                <a:latin typeface="Calibri"/>
              </a:rPr>
              <a:t>όζουσ</a:t>
            </a:r>
            <a:r>
              <a:rPr lang="en-US" sz="2400" spc="-1" dirty="0">
                <a:solidFill>
                  <a:srgbClr val="000000"/>
                </a:solidFill>
                <a:latin typeface="Calibri"/>
              </a:rPr>
              <a:t>α </a:t>
            </a:r>
            <a:r>
              <a:rPr lang="en-US" sz="2400" spc="-1" dirty="0" err="1">
                <a:solidFill>
                  <a:srgbClr val="000000"/>
                </a:solidFill>
                <a:latin typeface="Calibri"/>
              </a:rPr>
              <a:t>θέση</a:t>
            </a:r>
            <a:r>
              <a:rPr lang="en-US" sz="2400" spc="-1" dirty="0">
                <a:solidFill>
                  <a:srgbClr val="000000"/>
                </a:solidFill>
                <a:latin typeface="Calibri"/>
              </a:rPr>
              <a:t> </a:t>
            </a:r>
            <a:r>
              <a:rPr lang="en-US" sz="2400" spc="-1" dirty="0" err="1">
                <a:solidFill>
                  <a:srgbClr val="000000"/>
                </a:solidFill>
                <a:latin typeface="Calibri"/>
              </a:rPr>
              <a:t>στις</a:t>
            </a:r>
            <a:r>
              <a:rPr lang="en-US" sz="2400" spc="-1" dirty="0">
                <a:solidFill>
                  <a:srgbClr val="000000"/>
                </a:solidFill>
                <a:latin typeface="Calibri"/>
              </a:rPr>
              <a:t> απ</a:t>
            </a:r>
            <a:r>
              <a:rPr lang="en-US" sz="2400" spc="-1" dirty="0" err="1">
                <a:solidFill>
                  <a:srgbClr val="000000"/>
                </a:solidFill>
                <a:latin typeface="Calibri"/>
              </a:rPr>
              <a:t>οφάσεις</a:t>
            </a:r>
            <a:r>
              <a:rPr lang="en-US" sz="2400" spc="-1" dirty="0">
                <a:solidFill>
                  <a:srgbClr val="000000"/>
                </a:solidFill>
                <a:latin typeface="Calibri"/>
              </a:rPr>
              <a:t> - </a:t>
            </a:r>
            <a:r>
              <a:rPr lang="en-US" sz="2400" spc="-1" dirty="0" err="1">
                <a:solidFill>
                  <a:srgbClr val="000000"/>
                </a:solidFill>
                <a:latin typeface="Calibri"/>
              </a:rPr>
              <a:t>δεν</a:t>
            </a:r>
            <a:r>
              <a:rPr lang="en-US" sz="2400" spc="-1" dirty="0">
                <a:solidFill>
                  <a:srgbClr val="000000"/>
                </a:solidFill>
                <a:latin typeface="Calibri"/>
              </a:rPr>
              <a:t> </a:t>
            </a:r>
            <a:r>
              <a:rPr lang="en-US" sz="2400" spc="-1" dirty="0" err="1">
                <a:solidFill>
                  <a:srgbClr val="000000"/>
                </a:solidFill>
                <a:latin typeface="Calibri"/>
              </a:rPr>
              <a:t>υ</a:t>
            </a:r>
            <a:r>
              <a:rPr lang="en-US" sz="2400" spc="-1" dirty="0">
                <a:solidFill>
                  <a:srgbClr val="000000"/>
                </a:solidFill>
                <a:latin typeface="Calibri"/>
              </a:rPr>
              <a:t>π</a:t>
            </a:r>
            <a:r>
              <a:rPr lang="en-US" sz="2400" spc="-1" dirty="0" err="1">
                <a:solidFill>
                  <a:srgbClr val="000000"/>
                </a:solidFill>
                <a:latin typeface="Calibri"/>
              </a:rPr>
              <a:t>άρχει</a:t>
            </a:r>
            <a:r>
              <a:rPr lang="en-US" sz="2400" spc="-1" dirty="0">
                <a:solidFill>
                  <a:srgbClr val="000000"/>
                </a:solidFill>
                <a:latin typeface="Calibri"/>
              </a:rPr>
              <a:t> </a:t>
            </a:r>
            <a:r>
              <a:rPr lang="en-US" sz="2400" spc="-1" dirty="0" err="1">
                <a:solidFill>
                  <a:srgbClr val="000000"/>
                </a:solidFill>
                <a:latin typeface="Calibri"/>
              </a:rPr>
              <a:t>σύστημ</a:t>
            </a:r>
            <a:r>
              <a:rPr lang="en-US" sz="2400" spc="-1" dirty="0">
                <a:solidFill>
                  <a:srgbClr val="000000"/>
                </a:solidFill>
                <a:latin typeface="Calibri"/>
              </a:rPr>
              <a:t>α </a:t>
            </a:r>
            <a:r>
              <a:rPr lang="en-US" sz="2400" spc="-1" dirty="0" err="1">
                <a:solidFill>
                  <a:srgbClr val="000000"/>
                </a:solidFill>
                <a:latin typeface="Calibri"/>
              </a:rPr>
              <a:t>ελέγχων</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ι</a:t>
            </a:r>
            <a:r>
              <a:rPr lang="en-US" sz="2400" spc="-1" dirty="0">
                <a:solidFill>
                  <a:srgbClr val="000000"/>
                </a:solidFill>
                <a:latin typeface="Calibri"/>
              </a:rPr>
              <a:t> </a:t>
            </a:r>
            <a:r>
              <a:rPr lang="en-US" sz="2400" spc="-1" dirty="0" err="1">
                <a:solidFill>
                  <a:srgbClr val="000000"/>
                </a:solidFill>
                <a:latin typeface="Calibri"/>
              </a:rPr>
              <a:t>ισορρο</a:t>
            </a:r>
            <a:r>
              <a:rPr lang="en-US" sz="2400" spc="-1" dirty="0">
                <a:solidFill>
                  <a:srgbClr val="000000"/>
                </a:solidFill>
                <a:latin typeface="Calibri"/>
              </a:rPr>
              <a:t>π</a:t>
            </a:r>
            <a:r>
              <a:rPr lang="en-US" sz="2400" spc="-1" dirty="0" err="1">
                <a:solidFill>
                  <a:srgbClr val="000000"/>
                </a:solidFill>
                <a:latin typeface="Calibri"/>
              </a:rPr>
              <a:t>ιών</a:t>
            </a:r>
            <a:endParaRPr lang="en-US" sz="2400" spc="-1" dirty="0">
              <a:solidFill>
                <a:srgbClr val="000000"/>
              </a:solidFill>
              <a:latin typeface="Calibri"/>
            </a:endParaRPr>
          </a:p>
          <a:p>
            <a:pPr>
              <a:lnSpc>
                <a:spcPct val="90000"/>
              </a:lnSpc>
              <a:spcBef>
                <a:spcPts val="1001"/>
              </a:spcBef>
              <a:buClr>
                <a:srgbClr val="EF2929"/>
              </a:buClr>
              <a:buSzPct val="45000"/>
              <a:buFont typeface="Wingdings" charset="2"/>
              <a:buChar char=""/>
            </a:pPr>
            <a:r>
              <a:rPr lang="en-US" sz="2400" spc="-1" dirty="0" err="1">
                <a:solidFill>
                  <a:srgbClr val="000000"/>
                </a:solidFill>
                <a:latin typeface="Calibri"/>
              </a:rPr>
              <a:t>Άτυ</a:t>
            </a:r>
            <a:r>
              <a:rPr lang="en-US" sz="2400" spc="-1" dirty="0">
                <a:solidFill>
                  <a:srgbClr val="000000"/>
                </a:solidFill>
                <a:latin typeface="Calibri"/>
              </a:rPr>
              <a:t>π</a:t>
            </a:r>
            <a:r>
              <a:rPr lang="en-US" sz="2400" spc="-1" dirty="0" err="1">
                <a:solidFill>
                  <a:srgbClr val="000000"/>
                </a:solidFill>
                <a:latin typeface="Calibri"/>
              </a:rPr>
              <a:t>η</a:t>
            </a:r>
            <a:r>
              <a:rPr lang="en-US" sz="2400" spc="-1" dirty="0">
                <a:solidFill>
                  <a:srgbClr val="000000"/>
                </a:solidFill>
                <a:latin typeface="Calibri"/>
              </a:rPr>
              <a:t> π</a:t>
            </a:r>
            <a:r>
              <a:rPr lang="en-US" sz="2400" spc="-1" dirty="0" err="1">
                <a:solidFill>
                  <a:srgbClr val="000000"/>
                </a:solidFill>
                <a:latin typeface="Calibri"/>
              </a:rPr>
              <a:t>ολιτική</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ι</a:t>
            </a:r>
            <a:r>
              <a:rPr lang="en-US" sz="2400" spc="-1" dirty="0">
                <a:solidFill>
                  <a:srgbClr val="000000"/>
                </a:solidFill>
                <a:latin typeface="Calibri"/>
              </a:rPr>
              <a:t> </a:t>
            </a:r>
            <a:r>
              <a:rPr lang="en-US" sz="2400" spc="-1" dirty="0" err="1">
                <a:solidFill>
                  <a:srgbClr val="000000"/>
                </a:solidFill>
                <a:latin typeface="Calibri"/>
              </a:rPr>
              <a:t>ε</a:t>
            </a:r>
            <a:r>
              <a:rPr lang="en-US" sz="2400" spc="-1" dirty="0">
                <a:solidFill>
                  <a:srgbClr val="000000"/>
                </a:solidFill>
                <a:latin typeface="Calibri"/>
              </a:rPr>
              <a:t>π</a:t>
            </a:r>
            <a:r>
              <a:rPr lang="en-US" sz="2400" spc="-1" dirty="0" err="1">
                <a:solidFill>
                  <a:srgbClr val="000000"/>
                </a:solidFill>
                <a:latin typeface="Calibri"/>
              </a:rPr>
              <a:t>ιλεκτικός</a:t>
            </a:r>
            <a:r>
              <a:rPr lang="en-US" sz="2400" spc="-1" dirty="0">
                <a:solidFill>
                  <a:srgbClr val="000000"/>
                </a:solidFill>
                <a:latin typeface="Calibri"/>
              </a:rPr>
              <a:t> απ</a:t>
            </a:r>
            <a:r>
              <a:rPr lang="en-US" sz="2400" spc="-1" dirty="0" err="1">
                <a:solidFill>
                  <a:srgbClr val="000000"/>
                </a:solidFill>
                <a:latin typeface="Calibri"/>
              </a:rPr>
              <a:t>οκλεισμός</a:t>
            </a:r>
            <a:r>
              <a:rPr lang="en-US" sz="2400" spc="-1" dirty="0">
                <a:solidFill>
                  <a:srgbClr val="000000"/>
                </a:solidFill>
                <a:latin typeface="Calibri"/>
              </a:rPr>
              <a:t> απ</a:t>
            </a:r>
            <a:r>
              <a:rPr lang="en-US" sz="2400" spc="-1" dirty="0" err="1">
                <a:solidFill>
                  <a:srgbClr val="000000"/>
                </a:solidFill>
                <a:latin typeface="Calibri"/>
              </a:rPr>
              <a:t>ό</a:t>
            </a:r>
            <a:r>
              <a:rPr lang="en-US" sz="2400" spc="-1" dirty="0">
                <a:solidFill>
                  <a:srgbClr val="000000"/>
                </a:solidFill>
                <a:latin typeface="Calibri"/>
              </a:rPr>
              <a:t> </a:t>
            </a:r>
            <a:r>
              <a:rPr lang="en-US" sz="2400" spc="-1" dirty="0" err="1">
                <a:solidFill>
                  <a:srgbClr val="000000"/>
                </a:solidFill>
                <a:latin typeface="Calibri"/>
              </a:rPr>
              <a:t>τη</a:t>
            </a:r>
            <a:r>
              <a:rPr lang="en-US" sz="2400" spc="-1" dirty="0">
                <a:solidFill>
                  <a:srgbClr val="000000"/>
                </a:solidFill>
                <a:latin typeface="Calibri"/>
              </a:rPr>
              <a:t> </a:t>
            </a:r>
            <a:r>
              <a:rPr lang="en-US" sz="2400" spc="-1" dirty="0" err="1">
                <a:solidFill>
                  <a:srgbClr val="000000"/>
                </a:solidFill>
                <a:latin typeface="Calibri"/>
              </a:rPr>
              <a:t>συμμετοχή</a:t>
            </a:r>
            <a:r>
              <a:rPr lang="en-US" sz="2400" spc="-1" dirty="0">
                <a:solidFill>
                  <a:srgbClr val="000000"/>
                </a:solidFill>
                <a:latin typeface="Calibri"/>
              </a:rPr>
              <a:t> / απ</a:t>
            </a:r>
            <a:r>
              <a:rPr lang="en-US" sz="2400" spc="-1" dirty="0" err="1">
                <a:solidFill>
                  <a:srgbClr val="000000"/>
                </a:solidFill>
                <a:latin typeface="Calibri"/>
              </a:rPr>
              <a:t>όφ</a:t>
            </a:r>
            <a:r>
              <a:rPr lang="en-US" sz="2400" spc="-1" dirty="0">
                <a:solidFill>
                  <a:srgbClr val="000000"/>
                </a:solidFill>
                <a:latin typeface="Calibri"/>
              </a:rPr>
              <a:t>α</a:t>
            </a:r>
            <a:r>
              <a:rPr lang="en-US" sz="2400" spc="-1" dirty="0" err="1">
                <a:solidFill>
                  <a:srgbClr val="000000"/>
                </a:solidFill>
                <a:latin typeface="Calibri"/>
              </a:rPr>
              <a:t>ση</a:t>
            </a:r>
            <a:r>
              <a:rPr lang="en-US" sz="2400" spc="-1" dirty="0">
                <a:solidFill>
                  <a:srgbClr val="000000"/>
                </a:solidFill>
                <a:latin typeface="Calibri"/>
              </a:rPr>
              <a:t> - α</a:t>
            </a:r>
            <a:r>
              <a:rPr lang="en-US" sz="2400" spc="-1" dirty="0" err="1">
                <a:solidFill>
                  <a:srgbClr val="000000"/>
                </a:solidFill>
                <a:latin typeface="Calibri"/>
              </a:rPr>
              <a:t>υθ</a:t>
            </a:r>
            <a:r>
              <a:rPr lang="en-US" sz="2400" spc="-1" dirty="0">
                <a:solidFill>
                  <a:srgbClr val="000000"/>
                </a:solidFill>
                <a:latin typeface="Calibri"/>
              </a:rPr>
              <a:t>α</a:t>
            </a:r>
            <a:r>
              <a:rPr lang="en-US" sz="2400" spc="-1" dirty="0" err="1">
                <a:solidFill>
                  <a:srgbClr val="000000"/>
                </a:solidFill>
                <a:latin typeface="Calibri"/>
              </a:rPr>
              <a:t>ίρετοι</a:t>
            </a:r>
            <a:r>
              <a:rPr lang="en-US" sz="2400" spc="-1" dirty="0">
                <a:solidFill>
                  <a:srgbClr val="000000"/>
                </a:solidFill>
                <a:latin typeface="Calibri"/>
              </a:rPr>
              <a:t> </a:t>
            </a:r>
            <a:r>
              <a:rPr lang="en-US" sz="2400" spc="-1" dirty="0" err="1">
                <a:solidFill>
                  <a:srgbClr val="000000"/>
                </a:solidFill>
                <a:latin typeface="Calibri"/>
              </a:rPr>
              <a:t>κ</a:t>
            </a:r>
            <a:r>
              <a:rPr lang="en-US" sz="2400" spc="-1" dirty="0">
                <a:solidFill>
                  <a:srgbClr val="000000"/>
                </a:solidFill>
                <a:latin typeface="Calibri"/>
              </a:rPr>
              <a:t>α</a:t>
            </a:r>
            <a:r>
              <a:rPr lang="en-US" sz="2400" spc="-1" dirty="0" err="1">
                <a:solidFill>
                  <a:srgbClr val="000000"/>
                </a:solidFill>
                <a:latin typeface="Calibri"/>
              </a:rPr>
              <a:t>νόνες</a:t>
            </a:r>
            <a:r>
              <a:rPr lang="en-US" sz="2400" spc="-1" dirty="0">
                <a:solidFill>
                  <a:srgbClr val="000000"/>
                </a:solidFill>
                <a:latin typeface="Calibri"/>
              </a:rPr>
              <a:t>.</a:t>
            </a:r>
          </a:p>
        </p:txBody>
      </p:sp>
      <p:sp>
        <p:nvSpPr>
          <p:cNvPr id="2" name="Slide Number Placeholder 1">
            <a:extLst>
              <a:ext uri="{FF2B5EF4-FFF2-40B4-BE49-F238E27FC236}">
                <a16:creationId xmlns:a16="http://schemas.microsoft.com/office/drawing/2014/main" id="{258E041A-3B6D-9B43-A009-E90A5BECB59C}"/>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33</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727070" y="14760"/>
            <a:ext cx="9372960" cy="1160280"/>
          </a:xfrm>
          <a:prstGeom prst="rect">
            <a:avLst/>
          </a:prstGeom>
          <a:noFill/>
          <a:ln>
            <a:noFill/>
          </a:ln>
        </p:spPr>
        <p:txBody>
          <a:bodyPr lIns="0" tIns="15120" rIns="0" bIns="0" anchor="ctr"/>
          <a:lstStyle/>
          <a:p>
            <a:pPr marL="12600">
              <a:spcBef>
                <a:spcPts val="119"/>
              </a:spcBef>
            </a:pPr>
            <a:r>
              <a:rPr lang="en-US" sz="2600" spc="-1">
                <a:solidFill>
                  <a:srgbClr val="000000"/>
                </a:solidFill>
                <a:latin typeface="Calibri Light"/>
              </a:rPr>
              <a:t>Πολιτική διαφοροποίηση και κοινωνικο-οικονομικές αποκλίσεις στο πλαίσιο της οικονομικής διακυβέρνησης</a:t>
            </a:r>
            <a:endParaRPr lang="en-US" sz="2600" spc="-1">
              <a:solidFill>
                <a:srgbClr val="000000"/>
              </a:solidFill>
              <a:latin typeface="Calibri"/>
            </a:endParaRPr>
          </a:p>
        </p:txBody>
      </p:sp>
      <p:sp>
        <p:nvSpPr>
          <p:cNvPr id="195" name="CustomShape 2"/>
          <p:cNvSpPr/>
          <p:nvPr/>
        </p:nvSpPr>
        <p:spPr>
          <a:xfrm>
            <a:off x="727070" y="893160"/>
            <a:ext cx="10834920" cy="5829120"/>
          </a:xfrm>
          <a:prstGeom prst="rect">
            <a:avLst/>
          </a:prstGeom>
          <a:noFill/>
          <a:ln>
            <a:noFill/>
          </a:ln>
        </p:spPr>
        <p:style>
          <a:lnRef idx="0">
            <a:scrgbClr r="0" g="0" b="0"/>
          </a:lnRef>
          <a:fillRef idx="0">
            <a:scrgbClr r="0" g="0" b="0"/>
          </a:fillRef>
          <a:effectRef idx="0">
            <a:scrgbClr r="0" g="0" b="0"/>
          </a:effectRef>
          <a:fontRef idx="minor"/>
        </p:style>
        <p:txBody>
          <a:bodyPr lIns="0" tIns="22680" rIns="0" bIns="0"/>
          <a:lstStyle/>
          <a:p>
            <a:pPr marL="50040" algn="ctr">
              <a:lnSpc>
                <a:spcPts val="2208"/>
              </a:lnSpc>
              <a:spcBef>
                <a:spcPts val="181"/>
              </a:spcBef>
            </a:pPr>
            <a:endParaRPr lang="fr-FR" spc="-1">
              <a:latin typeface="Arial"/>
            </a:endParaRPr>
          </a:p>
          <a:p>
            <a:pPr indent="-216000" algn="ctr">
              <a:spcBef>
                <a:spcPts val="11"/>
              </a:spcBef>
              <a:buClr>
                <a:srgbClr val="07A0D8"/>
              </a:buClr>
              <a:buFont typeface="Georgia"/>
              <a:buChar char="•"/>
            </a:pPr>
            <a:r>
              <a:rPr lang="fr-FR" sz="2000" i="1" spc="-9">
                <a:solidFill>
                  <a:srgbClr val="000000"/>
                </a:solidFill>
                <a:latin typeface="Georgia"/>
              </a:rPr>
              <a:t>Οι </a:t>
            </a:r>
            <a:r>
              <a:rPr lang="fr-FR" sz="2000" i="1" spc="-4">
                <a:solidFill>
                  <a:srgbClr val="000000"/>
                </a:solidFill>
                <a:latin typeface="Georgia"/>
              </a:rPr>
              <a:t>κανόνες της Ευρωζώνης: </a:t>
            </a:r>
            <a:r>
              <a:rPr lang="fr-FR" sz="2000" i="1" spc="-1">
                <a:solidFill>
                  <a:srgbClr val="000000"/>
                </a:solidFill>
                <a:latin typeface="Georgia"/>
              </a:rPr>
              <a:t>η </a:t>
            </a:r>
            <a:r>
              <a:rPr lang="fr-FR" sz="2000" i="1" spc="-4">
                <a:solidFill>
                  <a:srgbClr val="000000"/>
                </a:solidFill>
                <a:latin typeface="Georgia"/>
              </a:rPr>
              <a:t>μήτρα για άλλες τομεακές συνεργασίες διαφοροποιημένης</a:t>
            </a:r>
            <a:r>
              <a:rPr lang="fr-FR" sz="2000" i="1" spc="219">
                <a:solidFill>
                  <a:srgbClr val="000000"/>
                </a:solidFill>
                <a:latin typeface="Georgia"/>
              </a:rPr>
              <a:t> </a:t>
            </a:r>
            <a:r>
              <a:rPr lang="fr-FR" sz="2000" i="1" spc="-4">
                <a:solidFill>
                  <a:srgbClr val="000000"/>
                </a:solidFill>
                <a:latin typeface="Georgia"/>
              </a:rPr>
              <a:t>ενοποίησης. Η ΕΕ σ</a:t>
            </a:r>
            <a:r>
              <a:rPr lang="fr-FR" sz="2000" spc="-1">
                <a:solidFill>
                  <a:srgbClr val="000000"/>
                </a:solidFill>
                <a:latin typeface="Georgia"/>
              </a:rPr>
              <a:t>υντονίζει τις βασικές κρατικές εξουσίες σε τομείς εθνικής αρμοδιότητας.</a:t>
            </a:r>
            <a:endParaRPr lang="fr-FR" sz="2000" spc="-1">
              <a:latin typeface="Arial"/>
            </a:endParaRPr>
          </a:p>
          <a:p>
            <a:pPr>
              <a:spcBef>
                <a:spcPts val="11"/>
              </a:spcBef>
            </a:pPr>
            <a:endParaRPr lang="fr-FR" sz="2000" spc="-1">
              <a:latin typeface="Arial"/>
            </a:endParaRPr>
          </a:p>
          <a:p>
            <a:pPr indent="-216000">
              <a:spcBef>
                <a:spcPts val="11"/>
              </a:spcBef>
              <a:buClr>
                <a:srgbClr val="07A0D8"/>
              </a:buClr>
              <a:buFont typeface="Georgia"/>
              <a:buChar char="•"/>
            </a:pPr>
            <a:r>
              <a:rPr lang="fr-FR" spc="-4">
                <a:solidFill>
                  <a:srgbClr val="000000"/>
                </a:solidFill>
                <a:latin typeface="Georgia"/>
              </a:rPr>
              <a:t>Το ζήτημα της οικονομικής </a:t>
            </a:r>
            <a:r>
              <a:rPr lang="fr-FR" b="1" spc="-4">
                <a:solidFill>
                  <a:srgbClr val="000000"/>
                </a:solidFill>
                <a:latin typeface="Georgia"/>
              </a:rPr>
              <a:t>σύγκλισης </a:t>
            </a:r>
            <a:r>
              <a:rPr lang="fr-FR" spc="-4">
                <a:solidFill>
                  <a:srgbClr val="000000"/>
                </a:solidFill>
                <a:latin typeface="Georgia"/>
              </a:rPr>
              <a:t>μεταξύ των </a:t>
            </a:r>
            <a:r>
              <a:rPr lang="fr-FR" spc="-9">
                <a:solidFill>
                  <a:srgbClr val="000000"/>
                </a:solidFill>
                <a:latin typeface="Georgia"/>
              </a:rPr>
              <a:t>συμμετεχόντων </a:t>
            </a:r>
            <a:r>
              <a:rPr lang="fr-FR" spc="-4">
                <a:solidFill>
                  <a:srgbClr val="000000"/>
                </a:solidFill>
                <a:latin typeface="Georgia"/>
              </a:rPr>
              <a:t>κρατών</a:t>
            </a:r>
            <a:r>
              <a:rPr lang="fr-FR" spc="69">
                <a:solidFill>
                  <a:srgbClr val="000000"/>
                </a:solidFill>
                <a:latin typeface="Georgia"/>
              </a:rPr>
              <a:t> </a:t>
            </a:r>
            <a:r>
              <a:rPr lang="fr-FR" spc="-9">
                <a:solidFill>
                  <a:srgbClr val="000000"/>
                </a:solidFill>
                <a:latin typeface="Georgia"/>
              </a:rPr>
              <a:t>μελών : Α</a:t>
            </a:r>
            <a:r>
              <a:rPr lang="fr-FR" spc="-4">
                <a:solidFill>
                  <a:srgbClr val="000000"/>
                </a:solidFill>
                <a:latin typeface="Georgia"/>
              </a:rPr>
              <a:t>ναδιανεμητικές </a:t>
            </a:r>
            <a:r>
              <a:rPr lang="fr-FR" spc="-1">
                <a:solidFill>
                  <a:srgbClr val="000000"/>
                </a:solidFill>
                <a:latin typeface="Georgia"/>
              </a:rPr>
              <a:t>και ταυτοτικές</a:t>
            </a:r>
            <a:r>
              <a:rPr lang="fr-FR" spc="-9">
                <a:solidFill>
                  <a:srgbClr val="000000"/>
                </a:solidFill>
                <a:latin typeface="Georgia"/>
              </a:rPr>
              <a:t> </a:t>
            </a:r>
            <a:r>
              <a:rPr lang="fr-FR" spc="-1">
                <a:solidFill>
                  <a:srgbClr val="000000"/>
                </a:solidFill>
                <a:latin typeface="Georgia"/>
              </a:rPr>
              <a:t>συνέπειες.</a:t>
            </a:r>
            <a:endParaRPr lang="fr-FR" spc="-1">
              <a:latin typeface="Arial"/>
            </a:endParaRPr>
          </a:p>
          <a:p>
            <a:pPr>
              <a:spcBef>
                <a:spcPts val="11"/>
              </a:spcBef>
            </a:pPr>
            <a:endParaRPr lang="fr-FR" spc="-1">
              <a:latin typeface="Arial"/>
            </a:endParaRPr>
          </a:p>
          <a:p>
            <a:pPr marL="218160" indent="-167760">
              <a:lnSpc>
                <a:spcPct val="99000"/>
              </a:lnSpc>
              <a:buClr>
                <a:srgbClr val="07A0D8"/>
              </a:buClr>
              <a:buFont typeface="Georgia"/>
              <a:buChar char="•"/>
            </a:pPr>
            <a:r>
              <a:rPr lang="fr-FR" spc="-4">
                <a:solidFill>
                  <a:srgbClr val="000000"/>
                </a:solidFill>
                <a:latin typeface="Georgia"/>
              </a:rPr>
              <a:t>Τα </a:t>
            </a:r>
            <a:r>
              <a:rPr lang="fr-FR" spc="-1">
                <a:solidFill>
                  <a:srgbClr val="000000"/>
                </a:solidFill>
                <a:latin typeface="Georgia"/>
              </a:rPr>
              <a:t>ΚΜ </a:t>
            </a:r>
            <a:r>
              <a:rPr lang="fr-FR" spc="-9">
                <a:solidFill>
                  <a:srgbClr val="000000"/>
                </a:solidFill>
                <a:latin typeface="Georgia"/>
              </a:rPr>
              <a:t>με </a:t>
            </a:r>
            <a:r>
              <a:rPr lang="fr-FR" spc="-4">
                <a:solidFill>
                  <a:srgbClr val="000000"/>
                </a:solidFill>
                <a:latin typeface="Georgia"/>
              </a:rPr>
              <a:t>περιορισμένη δομική ισχύ καλούνται </a:t>
            </a:r>
            <a:r>
              <a:rPr lang="fr-FR" spc="-1">
                <a:solidFill>
                  <a:srgbClr val="000000"/>
                </a:solidFill>
                <a:latin typeface="Georgia"/>
              </a:rPr>
              <a:t>να </a:t>
            </a:r>
            <a:r>
              <a:rPr lang="fr-FR" b="1" spc="-4">
                <a:solidFill>
                  <a:srgbClr val="000000"/>
                </a:solidFill>
                <a:latin typeface="Georgia"/>
              </a:rPr>
              <a:t>προσαρμόσουν τις εσωτερικές δημοσιονομικές και οικονομικές πολιτικές τους σε  συμφωνημένα ρυθμιστικά πλαίσια σε επίπεδο ΕΕ </a:t>
            </a:r>
            <a:r>
              <a:rPr lang="fr-FR" spc="-4">
                <a:solidFill>
                  <a:srgbClr val="000000"/>
                </a:solidFill>
                <a:latin typeface="Georgia"/>
              </a:rPr>
              <a:t>τα οποία αποδυναμώσουν τη διακριτική </a:t>
            </a:r>
            <a:r>
              <a:rPr lang="fr-FR" spc="-9">
                <a:solidFill>
                  <a:srgbClr val="000000"/>
                </a:solidFill>
                <a:latin typeface="Georgia"/>
              </a:rPr>
              <a:t>ευχέρεια </a:t>
            </a:r>
            <a:r>
              <a:rPr lang="fr-FR" spc="-4">
                <a:solidFill>
                  <a:srgbClr val="000000"/>
                </a:solidFill>
                <a:latin typeface="Georgia"/>
              </a:rPr>
              <a:t>της οικονομικής εξουσίας σε εθνικό επίπεδο. </a:t>
            </a:r>
            <a:endParaRPr lang="fr-FR" spc="-1">
              <a:latin typeface="Arial"/>
            </a:endParaRPr>
          </a:p>
          <a:p>
            <a:pPr marL="218160" indent="-167760">
              <a:lnSpc>
                <a:spcPct val="99000"/>
              </a:lnSpc>
              <a:buClr>
                <a:srgbClr val="07A0D8"/>
              </a:buClr>
              <a:buFont typeface="Georgia"/>
              <a:buChar char="•"/>
            </a:pPr>
            <a:r>
              <a:rPr lang="fr-FR" spc="-4">
                <a:solidFill>
                  <a:srgbClr val="000000"/>
                </a:solidFill>
                <a:latin typeface="Georgia"/>
              </a:rPr>
              <a:t>Στην περίπτωση της οικονομικής διακυβέρνησης και της ευρωζώνης παρατηρείται αυξημένη</a:t>
            </a:r>
            <a:r>
              <a:rPr lang="fr-FR" spc="-1">
                <a:solidFill>
                  <a:srgbClr val="000000"/>
                </a:solidFill>
                <a:latin typeface="Georgia"/>
              </a:rPr>
              <a:t> </a:t>
            </a:r>
            <a:r>
              <a:rPr lang="fr-FR" spc="-9">
                <a:solidFill>
                  <a:srgbClr val="000000"/>
                </a:solidFill>
                <a:latin typeface="Georgia"/>
              </a:rPr>
              <a:t>αναντιστοιχία </a:t>
            </a:r>
            <a:r>
              <a:rPr lang="fr-FR" spc="-4">
                <a:solidFill>
                  <a:srgbClr val="000000"/>
                </a:solidFill>
                <a:latin typeface="Georgia"/>
              </a:rPr>
              <a:t>μεταξύ της αύξησης της εποπτικής </a:t>
            </a:r>
            <a:r>
              <a:rPr lang="fr-FR" spc="-9">
                <a:solidFill>
                  <a:srgbClr val="000000"/>
                </a:solidFill>
                <a:latin typeface="Georgia"/>
              </a:rPr>
              <a:t>εξουσίας </a:t>
            </a:r>
            <a:r>
              <a:rPr lang="fr-FR" spc="-4">
                <a:solidFill>
                  <a:srgbClr val="000000"/>
                </a:solidFill>
                <a:latin typeface="Georgia"/>
              </a:rPr>
              <a:t>σε ευρωπαϊκό επίπεδο </a:t>
            </a:r>
            <a:r>
              <a:rPr lang="fr-FR" spc="-1">
                <a:solidFill>
                  <a:srgbClr val="000000"/>
                </a:solidFill>
                <a:latin typeface="Georgia"/>
              </a:rPr>
              <a:t>και </a:t>
            </a:r>
            <a:r>
              <a:rPr lang="fr-FR" spc="-4">
                <a:solidFill>
                  <a:srgbClr val="000000"/>
                </a:solidFill>
                <a:latin typeface="Georgia"/>
              </a:rPr>
              <a:t>της </a:t>
            </a:r>
            <a:r>
              <a:rPr lang="fr-FR" spc="-9">
                <a:solidFill>
                  <a:srgbClr val="000000"/>
                </a:solidFill>
                <a:latin typeface="Georgia"/>
              </a:rPr>
              <a:t>μείωσης </a:t>
            </a:r>
            <a:r>
              <a:rPr lang="fr-FR" spc="-4">
                <a:solidFill>
                  <a:srgbClr val="000000"/>
                </a:solidFill>
                <a:latin typeface="Georgia"/>
              </a:rPr>
              <a:t>της κυβερνητικής ευχέρειας </a:t>
            </a:r>
            <a:r>
              <a:rPr lang="fr-FR" spc="-9">
                <a:solidFill>
                  <a:srgbClr val="000000"/>
                </a:solidFill>
                <a:latin typeface="Georgia"/>
              </a:rPr>
              <a:t>των </a:t>
            </a:r>
            <a:r>
              <a:rPr lang="fr-FR" spc="-4">
                <a:solidFill>
                  <a:srgbClr val="000000"/>
                </a:solidFill>
                <a:latin typeface="Georgia"/>
              </a:rPr>
              <a:t>εθνικών δημόσιων αρχών.</a:t>
            </a:r>
            <a:endParaRPr lang="fr-FR" spc="-1">
              <a:latin typeface="Arial"/>
            </a:endParaRPr>
          </a:p>
          <a:p>
            <a:pPr marL="218160" indent="-167760">
              <a:lnSpc>
                <a:spcPct val="99000"/>
              </a:lnSpc>
              <a:buClr>
                <a:srgbClr val="07A0D8"/>
              </a:buClr>
              <a:buFont typeface="Georgia"/>
              <a:buChar char="•"/>
            </a:pPr>
            <a:r>
              <a:rPr lang="fr-FR" spc="-1">
                <a:solidFill>
                  <a:srgbClr val="000000"/>
                </a:solidFill>
                <a:latin typeface="Georgia"/>
              </a:rPr>
              <a:t>Η Ευρωζώνη ως τομεακή συνεργασία </a:t>
            </a:r>
            <a:r>
              <a:rPr lang="fr-FR" spc="-4">
                <a:solidFill>
                  <a:srgbClr val="000000"/>
                </a:solidFill>
                <a:latin typeface="Georgia"/>
              </a:rPr>
              <a:t>τείνει να επιτείνει τις </a:t>
            </a:r>
            <a:r>
              <a:rPr lang="fr-FR" b="1" spc="-4">
                <a:solidFill>
                  <a:srgbClr val="000000"/>
                </a:solidFill>
                <a:latin typeface="Georgia"/>
              </a:rPr>
              <a:t>ανισότητες, </a:t>
            </a:r>
            <a:r>
              <a:rPr lang="fr-FR" b="1" spc="-9">
                <a:solidFill>
                  <a:srgbClr val="000000"/>
                </a:solidFill>
                <a:latin typeface="Georgia"/>
              </a:rPr>
              <a:t>σχετικές ετερογένειες/δομικές </a:t>
            </a:r>
            <a:r>
              <a:rPr lang="fr-FR" b="1" spc="-4">
                <a:solidFill>
                  <a:srgbClr val="000000"/>
                </a:solidFill>
                <a:latin typeface="Georgia"/>
              </a:rPr>
              <a:t>αδυναμίες </a:t>
            </a:r>
            <a:r>
              <a:rPr lang="fr-FR" b="1" spc="-1">
                <a:solidFill>
                  <a:srgbClr val="000000"/>
                </a:solidFill>
                <a:latin typeface="Georgia"/>
              </a:rPr>
              <a:t>και </a:t>
            </a:r>
            <a:r>
              <a:rPr lang="fr-FR" b="1" spc="-4">
                <a:solidFill>
                  <a:srgbClr val="000000"/>
                </a:solidFill>
                <a:latin typeface="Georgia"/>
              </a:rPr>
              <a:t>περιφερειακές οικονομικές αποκλίσεις  μεταξύ των ΚΜ</a:t>
            </a:r>
            <a:r>
              <a:rPr lang="fr-FR" sz="1850" b="1" spc="-4">
                <a:solidFill>
                  <a:srgbClr val="000000"/>
                </a:solidFill>
                <a:latin typeface="Georgia"/>
              </a:rPr>
              <a:t>.</a:t>
            </a:r>
            <a:endParaRPr lang="fr-FR" sz="1850" spc="-1">
              <a:latin typeface="Arial"/>
            </a:endParaRPr>
          </a:p>
          <a:p>
            <a:pPr>
              <a:spcBef>
                <a:spcPts val="54"/>
              </a:spcBef>
            </a:pPr>
            <a:endParaRPr lang="fr-FR" sz="1850" spc="-1">
              <a:latin typeface="Arial"/>
            </a:endParaRPr>
          </a:p>
          <a:p>
            <a:pPr marL="50760"/>
            <a:r>
              <a:rPr lang="fr-FR" sz="2768" spc="171" baseline="9000">
                <a:solidFill>
                  <a:srgbClr val="07A0D8"/>
                </a:solidFill>
                <a:latin typeface="Georgia"/>
              </a:rPr>
              <a:t></a:t>
            </a:r>
            <a:endParaRPr lang="fr-FR" sz="2770" spc="-1">
              <a:latin typeface="Arial"/>
            </a:endParaRPr>
          </a:p>
        </p:txBody>
      </p:sp>
      <p:sp>
        <p:nvSpPr>
          <p:cNvPr id="2" name="Slide Number Placeholder 1">
            <a:extLst>
              <a:ext uri="{FF2B5EF4-FFF2-40B4-BE49-F238E27FC236}">
                <a16:creationId xmlns:a16="http://schemas.microsoft.com/office/drawing/2014/main" id="{419FE284-2A89-0543-84BE-396B1483C5F5}"/>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34</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extShape 1"/>
          <p:cNvSpPr txBox="1"/>
          <p:nvPr/>
        </p:nvSpPr>
        <p:spPr>
          <a:xfrm>
            <a:off x="2183270" y="230400"/>
            <a:ext cx="9047160" cy="876600"/>
          </a:xfrm>
          <a:prstGeom prst="rect">
            <a:avLst/>
          </a:prstGeom>
          <a:noFill/>
          <a:ln>
            <a:noFill/>
          </a:ln>
        </p:spPr>
        <p:txBody>
          <a:bodyPr anchor="ctr"/>
          <a:lstStyle/>
          <a:p>
            <a:pPr>
              <a:lnSpc>
                <a:spcPct val="90000"/>
              </a:lnSpc>
              <a:buClr>
                <a:srgbClr val="EF2929"/>
              </a:buClr>
              <a:buSzPct val="45000"/>
              <a:buFont typeface="Wingdings" charset="2"/>
              <a:buChar char=""/>
            </a:pPr>
            <a:r>
              <a:rPr lang="en-US" sz="2400" b="1" spc="-1">
                <a:solidFill>
                  <a:srgbClr val="000000"/>
                </a:solidFill>
                <a:latin typeface="Georgia"/>
              </a:rPr>
              <a:t>Το φαινόμενο της κατάτμησης (segmentation) της ευρωπαϊκής ενοποίησης.</a:t>
            </a:r>
            <a:endParaRPr lang="en-US" sz="2400" spc="-1">
              <a:solidFill>
                <a:srgbClr val="000000"/>
              </a:solidFill>
              <a:latin typeface="Calibri"/>
            </a:endParaRPr>
          </a:p>
        </p:txBody>
      </p:sp>
      <p:sp>
        <p:nvSpPr>
          <p:cNvPr id="203" name="TextShape 2"/>
          <p:cNvSpPr txBox="1"/>
          <p:nvPr/>
        </p:nvSpPr>
        <p:spPr>
          <a:xfrm>
            <a:off x="2183630" y="1107000"/>
            <a:ext cx="7838280" cy="5580720"/>
          </a:xfrm>
          <a:prstGeom prst="rect">
            <a:avLst/>
          </a:prstGeom>
          <a:noFill/>
          <a:ln>
            <a:noFill/>
          </a:ln>
        </p:spPr>
        <p:txBody>
          <a:bodyPr/>
          <a:lstStyle/>
          <a:p>
            <a:pPr>
              <a:lnSpc>
                <a:spcPct val="90000"/>
              </a:lnSpc>
              <a:spcBef>
                <a:spcPts val="1001"/>
              </a:spcBef>
            </a:pPr>
            <a:endParaRPr lang="en-US" sz="2800" spc="-1" dirty="0">
              <a:solidFill>
                <a:srgbClr val="000000"/>
              </a:solidFill>
              <a:latin typeface="Calibri"/>
            </a:endParaRPr>
          </a:p>
          <a:p>
            <a:pPr>
              <a:lnSpc>
                <a:spcPct val="90000"/>
              </a:lnSpc>
              <a:spcBef>
                <a:spcPts val="1001"/>
              </a:spcBef>
            </a:pPr>
            <a:r>
              <a:rPr lang="en-US" sz="2000" spc="-1" dirty="0" err="1">
                <a:solidFill>
                  <a:srgbClr val="000000"/>
                </a:solidFill>
                <a:latin typeface="Calibri"/>
                <a:ea typeface="Noto Sans CJK SC Regular"/>
              </a:rPr>
              <a:t>Δημοκρ</a:t>
            </a:r>
            <a:r>
              <a:rPr lang="en-US" sz="2000" spc="-1" dirty="0">
                <a:solidFill>
                  <a:srgbClr val="000000"/>
                </a:solidFill>
                <a:latin typeface="Calibri"/>
                <a:ea typeface="Noto Sans CJK SC Regular"/>
              </a:rPr>
              <a:t>α</a:t>
            </a:r>
            <a:r>
              <a:rPr lang="en-US" sz="2000" spc="-1" dirty="0" err="1">
                <a:solidFill>
                  <a:srgbClr val="000000"/>
                </a:solidFill>
                <a:latin typeface="Calibri"/>
                <a:ea typeface="Noto Sans CJK SC Regular"/>
              </a:rPr>
              <a:t>τικές</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διευθετήσεις</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είν</a:t>
            </a:r>
            <a:r>
              <a:rPr lang="en-US" sz="2000" spc="-1" dirty="0">
                <a:solidFill>
                  <a:srgbClr val="000000"/>
                </a:solidFill>
                <a:latin typeface="Calibri"/>
                <a:ea typeface="Noto Sans CJK SC Regular"/>
              </a:rPr>
              <a:t>α</a:t>
            </a:r>
            <a:r>
              <a:rPr lang="en-US" sz="2000" spc="-1" dirty="0" err="1">
                <a:solidFill>
                  <a:srgbClr val="000000"/>
                </a:solidFill>
                <a:latin typeface="Calibri"/>
                <a:ea typeface="Noto Sans CJK SC Regular"/>
              </a:rPr>
              <a:t>ι</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δυν</a:t>
            </a:r>
            <a:r>
              <a:rPr lang="en-US" sz="2000" spc="-1" dirty="0">
                <a:solidFill>
                  <a:srgbClr val="000000"/>
                </a:solidFill>
                <a:latin typeface="Calibri"/>
                <a:ea typeface="Noto Sans CJK SC Regular"/>
              </a:rPr>
              <a:t>α</a:t>
            </a:r>
            <a:r>
              <a:rPr lang="en-US" sz="2000" spc="-1" dirty="0" err="1">
                <a:solidFill>
                  <a:srgbClr val="000000"/>
                </a:solidFill>
                <a:latin typeface="Calibri"/>
                <a:ea typeface="Noto Sans CJK SC Regular"/>
              </a:rPr>
              <a:t>τές</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σε</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ε</a:t>
            </a:r>
            <a:r>
              <a:rPr lang="en-US" sz="2000" spc="-1" dirty="0">
                <a:solidFill>
                  <a:srgbClr val="000000"/>
                </a:solidFill>
                <a:latin typeface="Calibri"/>
                <a:ea typeface="Noto Sans CJK SC Regular"/>
              </a:rPr>
              <a:t>π</a:t>
            </a:r>
            <a:r>
              <a:rPr lang="en-US" sz="2000" spc="-1" dirty="0" err="1">
                <a:solidFill>
                  <a:srgbClr val="000000"/>
                </a:solidFill>
                <a:latin typeface="Calibri"/>
                <a:ea typeface="Noto Sans CJK SC Regular"/>
              </a:rPr>
              <a:t>ί</a:t>
            </a:r>
            <a:r>
              <a:rPr lang="en-US" sz="2000" spc="-1" dirty="0">
                <a:solidFill>
                  <a:srgbClr val="000000"/>
                </a:solidFill>
                <a:latin typeface="Calibri"/>
                <a:ea typeface="Noto Sans CJK SC Regular"/>
              </a:rPr>
              <a:t>π</a:t>
            </a:r>
            <a:r>
              <a:rPr lang="en-US" sz="2000" spc="-1" dirty="0" err="1">
                <a:solidFill>
                  <a:srgbClr val="000000"/>
                </a:solidFill>
                <a:latin typeface="Calibri"/>
                <a:ea typeface="Noto Sans CJK SC Regular"/>
              </a:rPr>
              <a:t>εδο</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μάκρο</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στο</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σύνολο</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της</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ευρ</a:t>
            </a:r>
            <a:r>
              <a:rPr lang="en-US" sz="2000" spc="-1" dirty="0">
                <a:solidFill>
                  <a:srgbClr val="000000"/>
                </a:solidFill>
                <a:latin typeface="Calibri"/>
                <a:ea typeface="Noto Sans CJK SC Regular"/>
              </a:rPr>
              <a:t>. π</a:t>
            </a:r>
            <a:r>
              <a:rPr lang="en-US" sz="2000" spc="-1" dirty="0" err="1">
                <a:solidFill>
                  <a:srgbClr val="000000"/>
                </a:solidFill>
                <a:latin typeface="Calibri"/>
                <a:ea typeface="Noto Sans CJK SC Regular"/>
              </a:rPr>
              <a:t>ολιτικής</a:t>
            </a:r>
            <a:r>
              <a:rPr lang="en-US" sz="2000" spc="-1" dirty="0">
                <a:solidFill>
                  <a:srgbClr val="000000"/>
                </a:solidFill>
                <a:latin typeface="Calibri"/>
                <a:ea typeface="Noto Sans CJK SC Regular"/>
              </a:rPr>
              <a:t> ) </a:t>
            </a:r>
            <a:r>
              <a:rPr lang="en-US" sz="2000" spc="-1" dirty="0">
                <a:solidFill>
                  <a:srgbClr val="000000"/>
                </a:solidFill>
                <a:latin typeface="Calibri"/>
              </a:rPr>
              <a:t> VS </a:t>
            </a:r>
            <a:r>
              <a:rPr lang="en-US" sz="2000" spc="-1" dirty="0" err="1">
                <a:solidFill>
                  <a:srgbClr val="000000"/>
                </a:solidFill>
                <a:latin typeface="Calibri"/>
              </a:rPr>
              <a:t>διευθετήσεις</a:t>
            </a:r>
            <a:r>
              <a:rPr lang="en-US" sz="2000" spc="-1" dirty="0">
                <a:solidFill>
                  <a:srgbClr val="000000"/>
                </a:solidFill>
                <a:latin typeface="Calibri"/>
              </a:rPr>
              <a:t> </a:t>
            </a:r>
            <a:r>
              <a:rPr lang="en-US" sz="2000" spc="-1" dirty="0" err="1">
                <a:solidFill>
                  <a:srgbClr val="000000"/>
                </a:solidFill>
                <a:latin typeface="Calibri"/>
              </a:rPr>
              <a:t>τμημ</a:t>
            </a:r>
            <a:r>
              <a:rPr lang="en-US" sz="2000" spc="-1" dirty="0">
                <a:solidFill>
                  <a:srgbClr val="000000"/>
                </a:solidFill>
                <a:latin typeface="Calibri"/>
              </a:rPr>
              <a:t>α</a:t>
            </a:r>
            <a:r>
              <a:rPr lang="en-US" sz="2000" spc="-1" dirty="0" err="1">
                <a:solidFill>
                  <a:srgbClr val="000000"/>
                </a:solidFill>
                <a:latin typeface="Calibri"/>
              </a:rPr>
              <a:t>το</a:t>
            </a:r>
            <a:r>
              <a:rPr lang="en-US" sz="2000" spc="-1" dirty="0">
                <a:solidFill>
                  <a:srgbClr val="000000"/>
                </a:solidFill>
                <a:latin typeface="Calibri"/>
              </a:rPr>
              <a:t>π</a:t>
            </a:r>
            <a:r>
              <a:rPr lang="en-US" sz="2000" spc="-1" dirty="0" err="1">
                <a:solidFill>
                  <a:srgbClr val="000000"/>
                </a:solidFill>
                <a:latin typeface="Calibri"/>
              </a:rPr>
              <a:t>οίησης</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a:t>
            </a:r>
            <a:r>
              <a:rPr lang="en-US" sz="2000" spc="-1" dirty="0" err="1">
                <a:solidFill>
                  <a:srgbClr val="000000"/>
                </a:solidFill>
                <a:latin typeface="Calibri"/>
              </a:rPr>
              <a:t>ευρω</a:t>
            </a:r>
            <a:r>
              <a:rPr lang="en-US" sz="2000" spc="-1" dirty="0">
                <a:solidFill>
                  <a:srgbClr val="000000"/>
                </a:solidFill>
                <a:latin typeface="Calibri"/>
              </a:rPr>
              <a:t>πα</a:t>
            </a:r>
            <a:r>
              <a:rPr lang="en-US" sz="2000" spc="-1" dirty="0" err="1">
                <a:solidFill>
                  <a:srgbClr val="000000"/>
                </a:solidFill>
                <a:latin typeface="Calibri"/>
              </a:rPr>
              <a:t>ϊκής</a:t>
            </a:r>
            <a:r>
              <a:rPr lang="en-US" sz="2000" spc="-1" dirty="0">
                <a:solidFill>
                  <a:srgbClr val="000000"/>
                </a:solidFill>
                <a:latin typeface="Calibri"/>
              </a:rPr>
              <a:t> π</a:t>
            </a:r>
            <a:r>
              <a:rPr lang="en-US" sz="2000" spc="-1" dirty="0" err="1">
                <a:solidFill>
                  <a:srgbClr val="000000"/>
                </a:solidFill>
                <a:latin typeface="Calibri"/>
              </a:rPr>
              <a:t>ολιτικής</a:t>
            </a:r>
            <a:r>
              <a:rPr lang="en-US" sz="2000" spc="-1" dirty="0">
                <a:solidFill>
                  <a:srgbClr val="000000"/>
                </a:solidFill>
                <a:latin typeface="Calibri"/>
              </a:rPr>
              <a:t>.</a:t>
            </a:r>
          </a:p>
          <a:p>
            <a:pPr>
              <a:lnSpc>
                <a:spcPct val="90000"/>
              </a:lnSpc>
              <a:spcBef>
                <a:spcPts val="1001"/>
              </a:spcBef>
              <a:buClr>
                <a:srgbClr val="EF2929"/>
              </a:buClr>
              <a:buSzPct val="45000"/>
              <a:buFont typeface="Wingdings" charset="2"/>
              <a:buChar char=""/>
            </a:pP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τάτμηση</a:t>
            </a:r>
            <a:r>
              <a:rPr lang="en-US" sz="2000" spc="-1" dirty="0">
                <a:solidFill>
                  <a:srgbClr val="000000"/>
                </a:solidFill>
                <a:latin typeface="Calibri"/>
              </a:rPr>
              <a:t>/</a:t>
            </a:r>
            <a:r>
              <a:rPr lang="en-US" sz="2000" spc="-1" dirty="0" err="1">
                <a:solidFill>
                  <a:srgbClr val="000000"/>
                </a:solidFill>
                <a:latin typeface="Calibri"/>
              </a:rPr>
              <a:t>τμημ</a:t>
            </a:r>
            <a:r>
              <a:rPr lang="en-US" sz="2000" spc="-1" dirty="0">
                <a:solidFill>
                  <a:srgbClr val="000000"/>
                </a:solidFill>
                <a:latin typeface="Calibri"/>
              </a:rPr>
              <a:t>α</a:t>
            </a:r>
            <a:r>
              <a:rPr lang="en-US" sz="2000" spc="-1" dirty="0" err="1">
                <a:solidFill>
                  <a:srgbClr val="000000"/>
                </a:solidFill>
                <a:latin typeface="Calibri"/>
              </a:rPr>
              <a:t>το</a:t>
            </a:r>
            <a:r>
              <a:rPr lang="en-US" sz="2000" spc="-1" dirty="0">
                <a:solidFill>
                  <a:srgbClr val="000000"/>
                </a:solidFill>
                <a:latin typeface="Calibri"/>
              </a:rPr>
              <a:t>π</a:t>
            </a:r>
            <a:r>
              <a:rPr lang="en-US" sz="2000" spc="-1" dirty="0" err="1">
                <a:solidFill>
                  <a:srgbClr val="000000"/>
                </a:solidFill>
                <a:latin typeface="Calibri"/>
              </a:rPr>
              <a:t>οίηση</a:t>
            </a:r>
            <a:r>
              <a:rPr lang="en-US" sz="2000" spc="-1" dirty="0">
                <a:solidFill>
                  <a:srgbClr val="000000"/>
                </a:solidFill>
                <a:latin typeface="Calibri"/>
              </a:rPr>
              <a:t> </a:t>
            </a:r>
            <a:r>
              <a:rPr lang="en-US" sz="2000" spc="-1" dirty="0" err="1">
                <a:solidFill>
                  <a:srgbClr val="000000"/>
                </a:solidFill>
                <a:latin typeface="Calibri"/>
              </a:rPr>
              <a:t>σημ</a:t>
            </a:r>
            <a:r>
              <a:rPr lang="en-US" sz="2000" spc="-1" dirty="0">
                <a:solidFill>
                  <a:srgbClr val="000000"/>
                </a:solidFill>
                <a:latin typeface="Calibri"/>
              </a:rPr>
              <a:t>α</a:t>
            </a:r>
            <a:r>
              <a:rPr lang="en-US" sz="2000" spc="-1" dirty="0" err="1">
                <a:solidFill>
                  <a:srgbClr val="000000"/>
                </a:solidFill>
                <a:latin typeface="Calibri"/>
              </a:rPr>
              <a:t>ίνει</a:t>
            </a:r>
            <a:r>
              <a:rPr lang="en-US" sz="2000" spc="-1" dirty="0">
                <a:solidFill>
                  <a:srgbClr val="000000"/>
                </a:solidFill>
                <a:latin typeface="Calibri"/>
              </a:rPr>
              <a:t>:</a:t>
            </a:r>
          </a:p>
          <a:p>
            <a:pPr>
              <a:lnSpc>
                <a:spcPct val="90000"/>
              </a:lnSpc>
              <a:spcBef>
                <a:spcPts val="1001"/>
              </a:spcBef>
              <a:buClr>
                <a:srgbClr val="EF2929"/>
              </a:buClr>
              <a:buSzPct val="45000"/>
              <a:buFont typeface="Wingdings" charset="2"/>
              <a:buChar char=""/>
            </a:pPr>
            <a:r>
              <a:rPr lang="en-US" sz="2000" spc="-1" dirty="0">
                <a:solidFill>
                  <a:srgbClr val="000000"/>
                </a:solidFill>
                <a:latin typeface="Calibri"/>
              </a:rPr>
              <a:t>1/ </a:t>
            </a:r>
            <a:r>
              <a:rPr lang="en-US" sz="2000" spc="-1" dirty="0" err="1">
                <a:solidFill>
                  <a:srgbClr val="000000"/>
                </a:solidFill>
                <a:latin typeface="Calibri"/>
              </a:rPr>
              <a:t>Μερολη</a:t>
            </a:r>
            <a:r>
              <a:rPr lang="en-US" sz="2000" spc="-1" dirty="0">
                <a:solidFill>
                  <a:srgbClr val="000000"/>
                </a:solidFill>
                <a:latin typeface="Calibri"/>
              </a:rPr>
              <a:t>π</a:t>
            </a:r>
            <a:r>
              <a:rPr lang="en-US" sz="2000" spc="-1" dirty="0" err="1">
                <a:solidFill>
                  <a:srgbClr val="000000"/>
                </a:solidFill>
                <a:latin typeface="Calibri"/>
              </a:rPr>
              <a:t>τικές</a:t>
            </a:r>
            <a:r>
              <a:rPr lang="en-US" sz="2000" spc="-1" dirty="0">
                <a:solidFill>
                  <a:srgbClr val="000000"/>
                </a:solidFill>
                <a:latin typeface="Calibri"/>
              </a:rPr>
              <a:t> </a:t>
            </a:r>
            <a:r>
              <a:rPr lang="en-US" sz="2000" spc="-1" dirty="0" err="1">
                <a:solidFill>
                  <a:srgbClr val="000000"/>
                </a:solidFill>
                <a:latin typeface="Calibri"/>
              </a:rPr>
              <a:t>ιδέες</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1" dirty="0" err="1">
                <a:solidFill>
                  <a:srgbClr val="000000"/>
                </a:solidFill>
                <a:latin typeface="Calibri"/>
              </a:rPr>
              <a:t>ιδεολογίες</a:t>
            </a:r>
            <a:r>
              <a:rPr lang="en-US" sz="2000" spc="-1" dirty="0">
                <a:solidFill>
                  <a:srgbClr val="000000"/>
                </a:solidFill>
                <a:latin typeface="Calibri"/>
              </a:rPr>
              <a:t> </a:t>
            </a:r>
            <a:r>
              <a:rPr lang="en-US" sz="2000" spc="-1" dirty="0" err="1">
                <a:solidFill>
                  <a:srgbClr val="000000"/>
                </a:solidFill>
                <a:latin typeface="Calibri"/>
              </a:rPr>
              <a:t>στη</a:t>
            </a:r>
            <a:r>
              <a:rPr lang="en-US" sz="2000" spc="-1" dirty="0">
                <a:solidFill>
                  <a:srgbClr val="000000"/>
                </a:solidFill>
                <a:latin typeface="Calibri"/>
              </a:rPr>
              <a:t> </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μόρφωση</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π</a:t>
            </a:r>
            <a:r>
              <a:rPr lang="en-US" sz="2000" spc="-1" dirty="0" err="1">
                <a:solidFill>
                  <a:srgbClr val="000000"/>
                </a:solidFill>
                <a:latin typeface="Calibri"/>
              </a:rPr>
              <a:t>ολιτικής</a:t>
            </a:r>
            <a:endParaRPr lang="en-US" sz="2000" spc="-1" dirty="0">
              <a:solidFill>
                <a:srgbClr val="000000"/>
              </a:solidFill>
              <a:latin typeface="Calibri"/>
            </a:endParaRPr>
          </a:p>
          <a:p>
            <a:pPr>
              <a:lnSpc>
                <a:spcPct val="90000"/>
              </a:lnSpc>
              <a:spcBef>
                <a:spcPts val="1001"/>
              </a:spcBef>
              <a:buClr>
                <a:srgbClr val="EF2929"/>
              </a:buClr>
              <a:buSzPct val="45000"/>
              <a:buFont typeface="Wingdings" charset="2"/>
              <a:buChar char=""/>
            </a:pPr>
            <a:r>
              <a:rPr lang="en-US" sz="2000" spc="-1" dirty="0">
                <a:solidFill>
                  <a:srgbClr val="000000"/>
                </a:solidFill>
                <a:latin typeface="Calibri"/>
              </a:rPr>
              <a:t>2/ </a:t>
            </a:r>
            <a:r>
              <a:rPr lang="en-US" sz="2000" spc="-1" dirty="0" err="1">
                <a:solidFill>
                  <a:srgbClr val="000000"/>
                </a:solidFill>
                <a:latin typeface="Calibri"/>
              </a:rPr>
              <a:t>Έμφ</a:t>
            </a:r>
            <a:r>
              <a:rPr lang="en-US" sz="2000" spc="-1" dirty="0">
                <a:solidFill>
                  <a:srgbClr val="000000"/>
                </a:solidFill>
                <a:latin typeface="Calibri"/>
              </a:rPr>
              <a:t>α</a:t>
            </a:r>
            <a:r>
              <a:rPr lang="en-US" sz="2000" spc="-1" dirty="0" err="1">
                <a:solidFill>
                  <a:srgbClr val="000000"/>
                </a:solidFill>
                <a:latin typeface="Calibri"/>
              </a:rPr>
              <a:t>ση</a:t>
            </a:r>
            <a:r>
              <a:rPr lang="en-US" sz="2000" spc="-1" dirty="0">
                <a:solidFill>
                  <a:srgbClr val="000000"/>
                </a:solidFill>
                <a:latin typeface="Calibri"/>
              </a:rPr>
              <a:t> </a:t>
            </a:r>
            <a:r>
              <a:rPr lang="en-US" sz="2000" spc="-1" dirty="0" err="1">
                <a:solidFill>
                  <a:srgbClr val="000000"/>
                </a:solidFill>
                <a:latin typeface="Calibri"/>
              </a:rPr>
              <a:t>στις</a:t>
            </a:r>
            <a:r>
              <a:rPr lang="en-US" sz="2000" spc="-1" dirty="0">
                <a:solidFill>
                  <a:srgbClr val="000000"/>
                </a:solidFill>
                <a:latin typeface="Calibri"/>
              </a:rPr>
              <a:t> </a:t>
            </a:r>
            <a:r>
              <a:rPr lang="en-US" sz="2000" spc="-1" dirty="0" err="1">
                <a:solidFill>
                  <a:srgbClr val="000000"/>
                </a:solidFill>
                <a:latin typeface="Calibri"/>
              </a:rPr>
              <a:t>ρυθμιστικές</a:t>
            </a:r>
            <a:r>
              <a:rPr lang="en-US" sz="2000" spc="-1" dirty="0">
                <a:solidFill>
                  <a:srgbClr val="000000"/>
                </a:solidFill>
                <a:latin typeface="Calibri"/>
              </a:rPr>
              <a:t> </a:t>
            </a:r>
            <a:r>
              <a:rPr lang="en-US" sz="2000" spc="-1" dirty="0" err="1">
                <a:solidFill>
                  <a:srgbClr val="000000"/>
                </a:solidFill>
                <a:latin typeface="Calibri"/>
              </a:rPr>
              <a:t>λειτουργίες</a:t>
            </a:r>
            <a:r>
              <a:rPr lang="en-US" sz="2000" spc="-1" dirty="0">
                <a:solidFill>
                  <a:srgbClr val="000000"/>
                </a:solidFill>
                <a:latin typeface="Calibri"/>
              </a:rPr>
              <a:t> </a:t>
            </a:r>
            <a:r>
              <a:rPr lang="en-US" sz="2000" spc="-1" dirty="0" err="1">
                <a:solidFill>
                  <a:srgbClr val="000000"/>
                </a:solidFill>
                <a:latin typeface="Calibri"/>
              </a:rPr>
              <a:t>κ</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α</a:t>
            </a:r>
            <a:r>
              <a:rPr lang="en-US" sz="2000" spc="-1" dirty="0" err="1">
                <a:solidFill>
                  <a:srgbClr val="000000"/>
                </a:solidFill>
                <a:latin typeface="Calibri"/>
              </a:rPr>
              <a:t>ντίστοιχ</a:t>
            </a:r>
            <a:r>
              <a:rPr lang="en-US" sz="2000" spc="-1" dirty="0">
                <a:solidFill>
                  <a:srgbClr val="000000"/>
                </a:solidFill>
                <a:latin typeface="Calibri"/>
              </a:rPr>
              <a:t>α </a:t>
            </a:r>
            <a:r>
              <a:rPr lang="en-US" sz="2000" spc="-1" dirty="0" err="1">
                <a:solidFill>
                  <a:srgbClr val="000000"/>
                </a:solidFill>
                <a:latin typeface="Calibri"/>
              </a:rPr>
              <a:t>εργ</a:t>
            </a:r>
            <a:r>
              <a:rPr lang="en-US" sz="2000" spc="-1" dirty="0">
                <a:solidFill>
                  <a:srgbClr val="000000"/>
                </a:solidFill>
                <a:latin typeface="Calibri"/>
              </a:rPr>
              <a:t>α</a:t>
            </a:r>
            <a:r>
              <a:rPr lang="en-US" sz="2000" spc="-1" dirty="0" err="1">
                <a:solidFill>
                  <a:srgbClr val="000000"/>
                </a:solidFill>
                <a:latin typeface="Calibri"/>
              </a:rPr>
              <a:t>λεί</a:t>
            </a:r>
            <a:r>
              <a:rPr lang="en-US" sz="2000" spc="-1" dirty="0">
                <a:solidFill>
                  <a:srgbClr val="000000"/>
                </a:solidFill>
                <a:latin typeface="Calibri"/>
              </a:rPr>
              <a:t>α π</a:t>
            </a:r>
            <a:r>
              <a:rPr lang="en-US" sz="2000" spc="-1" dirty="0" err="1">
                <a:solidFill>
                  <a:srgbClr val="000000"/>
                </a:solidFill>
                <a:latin typeface="Calibri"/>
              </a:rPr>
              <a:t>ολιτικής</a:t>
            </a:r>
            <a:r>
              <a:rPr lang="en-US" sz="2000" spc="-1" dirty="0">
                <a:solidFill>
                  <a:srgbClr val="000000"/>
                </a:solidFill>
                <a:latin typeface="Calibri"/>
              </a:rPr>
              <a:t> (π.</a:t>
            </a:r>
            <a:r>
              <a:rPr lang="en-US" sz="2000" spc="-1" dirty="0" err="1">
                <a:solidFill>
                  <a:srgbClr val="000000"/>
                </a:solidFill>
                <a:latin typeface="Calibri"/>
              </a:rPr>
              <a:t>χ</a:t>
            </a:r>
            <a:r>
              <a:rPr lang="en-US" sz="2000" spc="-1" dirty="0">
                <a:solidFill>
                  <a:srgbClr val="000000"/>
                </a:solidFill>
                <a:latin typeface="Calibri"/>
              </a:rPr>
              <a:t>. </a:t>
            </a:r>
            <a:r>
              <a:rPr lang="en-US" sz="2000" spc="-1" dirty="0" err="1">
                <a:solidFill>
                  <a:srgbClr val="000000"/>
                </a:solidFill>
                <a:latin typeface="Calibri"/>
              </a:rPr>
              <a:t>η</a:t>
            </a:r>
            <a:r>
              <a:rPr lang="en-US" sz="2000" spc="-1" dirty="0">
                <a:solidFill>
                  <a:srgbClr val="000000"/>
                </a:solidFill>
                <a:latin typeface="Calibri"/>
              </a:rPr>
              <a:t> α</a:t>
            </a:r>
            <a:r>
              <a:rPr lang="en-US" sz="2000" spc="-1" dirty="0" err="1">
                <a:solidFill>
                  <a:srgbClr val="000000"/>
                </a:solidFill>
                <a:latin typeface="Calibri"/>
              </a:rPr>
              <a:t>ν</a:t>
            </a:r>
            <a:r>
              <a:rPr lang="en-US" sz="2000" spc="-1" dirty="0">
                <a:solidFill>
                  <a:srgbClr val="000000"/>
                </a:solidFill>
                <a:latin typeface="Calibri"/>
              </a:rPr>
              <a:t>α/</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νεμητική</a:t>
            </a:r>
            <a:r>
              <a:rPr lang="en-US" sz="2000" spc="-1" dirty="0">
                <a:solidFill>
                  <a:srgbClr val="000000"/>
                </a:solidFill>
                <a:latin typeface="Calibri"/>
              </a:rPr>
              <a:t> </a:t>
            </a:r>
            <a:r>
              <a:rPr lang="en-US" sz="2000" spc="-1" dirty="0" err="1">
                <a:solidFill>
                  <a:srgbClr val="000000"/>
                </a:solidFill>
                <a:latin typeface="Calibri"/>
              </a:rPr>
              <a:t>διάστ</a:t>
            </a:r>
            <a:r>
              <a:rPr lang="en-US" sz="2000" spc="-1" dirty="0">
                <a:solidFill>
                  <a:srgbClr val="000000"/>
                </a:solidFill>
                <a:latin typeface="Calibri"/>
              </a:rPr>
              <a:t>α</a:t>
            </a:r>
            <a:r>
              <a:rPr lang="en-US" sz="2000" spc="-1" dirty="0" err="1">
                <a:solidFill>
                  <a:srgbClr val="000000"/>
                </a:solidFill>
                <a:latin typeface="Calibri"/>
              </a:rPr>
              <a:t>ση</a:t>
            </a:r>
            <a:r>
              <a:rPr lang="en-US" sz="2000" spc="-1" dirty="0">
                <a:solidFill>
                  <a:srgbClr val="000000"/>
                </a:solidFill>
                <a:latin typeface="Calibri"/>
              </a:rPr>
              <a:t> </a:t>
            </a:r>
            <a:r>
              <a:rPr lang="en-US" sz="2000" spc="-1" dirty="0" err="1">
                <a:solidFill>
                  <a:srgbClr val="000000"/>
                </a:solidFill>
                <a:latin typeface="Calibri"/>
              </a:rPr>
              <a:t>με</a:t>
            </a:r>
            <a:r>
              <a:rPr lang="en-US" sz="2000" spc="-1" dirty="0">
                <a:solidFill>
                  <a:srgbClr val="000000"/>
                </a:solidFill>
                <a:latin typeface="Calibri"/>
              </a:rPr>
              <a:t> </a:t>
            </a:r>
            <a:r>
              <a:rPr lang="en-US" sz="2000" spc="-1" dirty="0" err="1">
                <a:solidFill>
                  <a:srgbClr val="000000"/>
                </a:solidFill>
                <a:latin typeface="Calibri"/>
              </a:rPr>
              <a:t>ενίσχυση</a:t>
            </a:r>
            <a:r>
              <a:rPr lang="en-US" sz="2000" spc="-1" dirty="0">
                <a:solidFill>
                  <a:srgbClr val="000000"/>
                </a:solidFill>
                <a:latin typeface="Calibri"/>
              </a:rPr>
              <a:t> </a:t>
            </a:r>
            <a:r>
              <a:rPr lang="en-US" sz="2000" spc="-1" dirty="0" err="1">
                <a:solidFill>
                  <a:srgbClr val="000000"/>
                </a:solidFill>
                <a:latin typeface="Calibri"/>
              </a:rPr>
              <a:t>της</a:t>
            </a:r>
            <a:r>
              <a:rPr lang="en-US" sz="2000" spc="-1" dirty="0">
                <a:solidFill>
                  <a:srgbClr val="000000"/>
                </a:solidFill>
                <a:latin typeface="Calibri"/>
              </a:rPr>
              <a:t> </a:t>
            </a:r>
            <a:r>
              <a:rPr lang="en-US" sz="2000" spc="-1" dirty="0" err="1">
                <a:solidFill>
                  <a:srgbClr val="000000"/>
                </a:solidFill>
                <a:latin typeface="Calibri"/>
              </a:rPr>
              <a:t>δημοσιονομικής</a:t>
            </a:r>
            <a:r>
              <a:rPr lang="en-US" sz="2000" spc="-1" dirty="0">
                <a:solidFill>
                  <a:srgbClr val="000000"/>
                </a:solidFill>
                <a:latin typeface="Calibri"/>
              </a:rPr>
              <a:t> </a:t>
            </a:r>
            <a:r>
              <a:rPr lang="en-US" sz="2000" spc="-1" dirty="0" err="1">
                <a:solidFill>
                  <a:srgbClr val="000000"/>
                </a:solidFill>
                <a:latin typeface="Calibri"/>
              </a:rPr>
              <a:t>ικ</a:t>
            </a:r>
            <a:r>
              <a:rPr lang="en-US" sz="2000" spc="-1" dirty="0">
                <a:solidFill>
                  <a:srgbClr val="000000"/>
                </a:solidFill>
                <a:latin typeface="Calibri"/>
              </a:rPr>
              <a:t>α</a:t>
            </a:r>
            <a:r>
              <a:rPr lang="en-US" sz="2000" spc="-1" dirty="0" err="1">
                <a:solidFill>
                  <a:srgbClr val="000000"/>
                </a:solidFill>
                <a:latin typeface="Calibri"/>
              </a:rPr>
              <a:t>νότητ</a:t>
            </a:r>
            <a:r>
              <a:rPr lang="en-US" sz="2000" spc="-1" dirty="0">
                <a:solidFill>
                  <a:srgbClr val="000000"/>
                </a:solidFill>
                <a:latin typeface="Calibri"/>
              </a:rPr>
              <a:t>α</a:t>
            </a:r>
            <a:r>
              <a:rPr lang="en-US" sz="2000" spc="-1" dirty="0" err="1">
                <a:solidFill>
                  <a:srgbClr val="000000"/>
                </a:solidFill>
                <a:latin typeface="Calibri"/>
              </a:rPr>
              <a:t>ς</a:t>
            </a:r>
            <a:r>
              <a:rPr lang="en-US" sz="2000" spc="-1" dirty="0">
                <a:solidFill>
                  <a:srgbClr val="000000"/>
                </a:solidFill>
                <a:latin typeface="Calibri"/>
              </a:rPr>
              <a:t> </a:t>
            </a:r>
            <a:r>
              <a:rPr lang="en-US" sz="2000" spc="-1" dirty="0" err="1">
                <a:solidFill>
                  <a:srgbClr val="000000"/>
                </a:solidFill>
                <a:latin typeface="Calibri"/>
              </a:rPr>
              <a:t>είν</a:t>
            </a:r>
            <a:r>
              <a:rPr lang="en-US" sz="2000" spc="-1" dirty="0">
                <a:solidFill>
                  <a:srgbClr val="000000"/>
                </a:solidFill>
                <a:latin typeface="Calibri"/>
              </a:rPr>
              <a:t>α</a:t>
            </a:r>
            <a:r>
              <a:rPr lang="en-US" sz="2000" spc="-1" dirty="0" err="1">
                <a:solidFill>
                  <a:srgbClr val="000000"/>
                </a:solidFill>
                <a:latin typeface="Calibri"/>
              </a:rPr>
              <a:t>ι</a:t>
            </a:r>
            <a:r>
              <a:rPr lang="en-US" sz="2000" spc="-1" dirty="0">
                <a:solidFill>
                  <a:srgbClr val="000000"/>
                </a:solidFill>
                <a:latin typeface="Calibri"/>
              </a:rPr>
              <a:t> </a:t>
            </a:r>
            <a:r>
              <a:rPr lang="en-US" sz="2000" spc="-1" dirty="0" err="1">
                <a:solidFill>
                  <a:srgbClr val="000000"/>
                </a:solidFill>
                <a:latin typeface="Calibri"/>
              </a:rPr>
              <a:t>ισχνή</a:t>
            </a:r>
            <a:r>
              <a:rPr lang="en-US" sz="2000" spc="-1" dirty="0">
                <a:solidFill>
                  <a:srgbClr val="000000"/>
                </a:solidFill>
                <a:latin typeface="Calibri"/>
              </a:rPr>
              <a:t>).</a:t>
            </a:r>
          </a:p>
          <a:p>
            <a:pPr>
              <a:lnSpc>
                <a:spcPct val="90000"/>
              </a:lnSpc>
              <a:spcBef>
                <a:spcPts val="1001"/>
              </a:spcBef>
            </a:pPr>
            <a:r>
              <a:rPr lang="en-US" sz="2000" spc="-1" dirty="0">
                <a:solidFill>
                  <a:srgbClr val="000000"/>
                </a:solidFill>
                <a:latin typeface="Calibri"/>
                <a:ea typeface="Noto Sans CJK SC Regular"/>
              </a:rPr>
              <a:t>3/ </a:t>
            </a:r>
            <a:r>
              <a:rPr lang="en-US" sz="2000" spc="-1" dirty="0" err="1">
                <a:solidFill>
                  <a:srgbClr val="000000"/>
                </a:solidFill>
                <a:latin typeface="Calibri"/>
                <a:ea typeface="Noto Sans CJK SC Regular"/>
              </a:rPr>
              <a:t>Ανά</a:t>
            </a:r>
            <a:r>
              <a:rPr lang="en-US" sz="2000" spc="-1" dirty="0">
                <a:solidFill>
                  <a:srgbClr val="000000"/>
                </a:solidFill>
                <a:latin typeface="Calibri"/>
                <a:ea typeface="Noto Sans CJK SC Regular"/>
              </a:rPr>
              <a:t>π</a:t>
            </a:r>
            <a:r>
              <a:rPr lang="en-US" sz="2000" spc="-1" dirty="0" err="1">
                <a:solidFill>
                  <a:srgbClr val="000000"/>
                </a:solidFill>
                <a:latin typeface="Calibri"/>
                <a:ea typeface="Noto Sans CJK SC Regular"/>
              </a:rPr>
              <a:t>τυξη</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θεσμικών</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δομών</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χωριστών</a:t>
            </a:r>
            <a:r>
              <a:rPr lang="en-US" sz="2000" spc="-1" dirty="0">
                <a:solidFill>
                  <a:srgbClr val="000000"/>
                </a:solidFill>
                <a:latin typeface="Calibri"/>
                <a:ea typeface="Noto Sans CJK SC Regular"/>
              </a:rPr>
              <a:t> α</a:t>
            </a:r>
            <a:r>
              <a:rPr lang="en-US" sz="2000" spc="-1" dirty="0" err="1">
                <a:solidFill>
                  <a:srgbClr val="000000"/>
                </a:solidFill>
                <a:latin typeface="Calibri"/>
                <a:ea typeface="Noto Sans CJK SC Regular"/>
              </a:rPr>
              <a:t>νά</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τομέ</a:t>
            </a:r>
            <a:r>
              <a:rPr lang="en-US" sz="2000" spc="-1" dirty="0">
                <a:solidFill>
                  <a:srgbClr val="000000"/>
                </a:solidFill>
                <a:latin typeface="Calibri"/>
                <a:ea typeface="Noto Sans CJK SC Regular"/>
              </a:rPr>
              <a:t>α π</a:t>
            </a:r>
            <a:r>
              <a:rPr lang="en-US" sz="2000" spc="-1" dirty="0" err="1">
                <a:solidFill>
                  <a:srgbClr val="000000"/>
                </a:solidFill>
                <a:latin typeface="Calibri"/>
                <a:ea typeface="Noto Sans CJK SC Regular"/>
              </a:rPr>
              <a:t>ολιτικής</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κ</a:t>
            </a:r>
            <a:r>
              <a:rPr lang="en-US" sz="2000" spc="-1" dirty="0">
                <a:solidFill>
                  <a:srgbClr val="000000"/>
                </a:solidFill>
                <a:latin typeface="Calibri"/>
                <a:ea typeface="Noto Sans CJK SC Regular"/>
              </a:rPr>
              <a:t>α</a:t>
            </a:r>
            <a:r>
              <a:rPr lang="en-US" sz="2000" spc="-1" dirty="0" err="1">
                <a:solidFill>
                  <a:srgbClr val="000000"/>
                </a:solidFill>
                <a:latin typeface="Calibri"/>
                <a:ea typeface="Noto Sans CJK SC Regular"/>
              </a:rPr>
              <a:t>ι</a:t>
            </a:r>
            <a:r>
              <a:rPr lang="en-US" sz="2000" spc="-1" dirty="0">
                <a:solidFill>
                  <a:srgbClr val="000000"/>
                </a:solidFill>
                <a:latin typeface="Calibri"/>
                <a:ea typeface="Noto Sans CJK SC Regular"/>
              </a:rPr>
              <a:t>)</a:t>
            </a:r>
            <a:r>
              <a:rPr lang="en-US" sz="2000" spc="-1" dirty="0">
                <a:solidFill>
                  <a:srgbClr val="000000"/>
                </a:solidFill>
                <a:latin typeface="Calibri"/>
              </a:rPr>
              <a:t> </a:t>
            </a:r>
            <a:r>
              <a:rPr lang="en-US" sz="2000" spc="-1" dirty="0" err="1">
                <a:solidFill>
                  <a:srgbClr val="000000"/>
                </a:solidFill>
                <a:latin typeface="Calibri"/>
              </a:rPr>
              <a:t>με</a:t>
            </a:r>
            <a:r>
              <a:rPr lang="en-US" sz="2000" spc="-1" dirty="0">
                <a:solidFill>
                  <a:srgbClr val="000000"/>
                </a:solidFill>
                <a:latin typeface="Calibri"/>
              </a:rPr>
              <a:t> </a:t>
            </a:r>
            <a:r>
              <a:rPr lang="en-US" sz="2000" spc="-1" dirty="0" err="1">
                <a:solidFill>
                  <a:srgbClr val="000000"/>
                </a:solidFill>
                <a:latin typeface="Calibri"/>
              </a:rPr>
              <a:t>δι</a:t>
            </a:r>
            <a:r>
              <a:rPr lang="en-US" sz="2000" spc="-1" dirty="0">
                <a:solidFill>
                  <a:srgbClr val="000000"/>
                </a:solidFill>
                <a:latin typeface="Calibri"/>
              </a:rPr>
              <a:t>α</a:t>
            </a:r>
            <a:r>
              <a:rPr lang="en-US" sz="2000" spc="-1" dirty="0" err="1">
                <a:solidFill>
                  <a:srgbClr val="000000"/>
                </a:solidFill>
                <a:latin typeface="Calibri"/>
              </a:rPr>
              <a:t>κυ</a:t>
            </a:r>
            <a:r>
              <a:rPr lang="en-US" sz="2000" spc="-1" dirty="0">
                <a:solidFill>
                  <a:srgbClr val="000000"/>
                </a:solidFill>
                <a:latin typeface="Calibri"/>
              </a:rPr>
              <a:t>β</a:t>
            </a:r>
            <a:r>
              <a:rPr lang="en-US" sz="2000" spc="-1" dirty="0" err="1">
                <a:solidFill>
                  <a:srgbClr val="000000"/>
                </a:solidFill>
                <a:latin typeface="Calibri"/>
              </a:rPr>
              <a:t>ερνητικό</a:t>
            </a:r>
            <a:r>
              <a:rPr lang="en-US" sz="2000" spc="-1" dirty="0">
                <a:solidFill>
                  <a:srgbClr val="000000"/>
                </a:solidFill>
                <a:latin typeface="Calibri"/>
              </a:rPr>
              <a:t> </a:t>
            </a:r>
            <a:r>
              <a:rPr lang="en-US" sz="2000" spc="-1" dirty="0" err="1">
                <a:solidFill>
                  <a:srgbClr val="000000"/>
                </a:solidFill>
                <a:latin typeface="Calibri"/>
              </a:rPr>
              <a:t>χ</a:t>
            </a:r>
            <a:r>
              <a:rPr lang="en-US" sz="2000" spc="-1" dirty="0">
                <a:solidFill>
                  <a:srgbClr val="000000"/>
                </a:solidFill>
                <a:latin typeface="Calibri"/>
              </a:rPr>
              <a:t>α</a:t>
            </a:r>
            <a:r>
              <a:rPr lang="en-US" sz="2000" spc="-1" dirty="0" err="1">
                <a:solidFill>
                  <a:srgbClr val="000000"/>
                </a:solidFill>
                <a:latin typeface="Calibri"/>
              </a:rPr>
              <a:t>ρ</a:t>
            </a:r>
            <a:r>
              <a:rPr lang="en-US" sz="2000" spc="-1" dirty="0">
                <a:solidFill>
                  <a:srgbClr val="000000"/>
                </a:solidFill>
                <a:latin typeface="Calibri"/>
              </a:rPr>
              <a:t>α</a:t>
            </a:r>
            <a:r>
              <a:rPr lang="en-US" sz="2000" spc="-1" dirty="0" err="1">
                <a:solidFill>
                  <a:srgbClr val="000000"/>
                </a:solidFill>
                <a:latin typeface="Calibri"/>
              </a:rPr>
              <a:t>κτήρ</a:t>
            </a:r>
            <a:r>
              <a:rPr lang="en-US" sz="2000" spc="-1" dirty="0">
                <a:solidFill>
                  <a:srgbClr val="000000"/>
                </a:solidFill>
                <a:latin typeface="Calibri"/>
              </a:rPr>
              <a:t>α (ΕΣΜ, ΕΥΕΔ, ΕΣΑ)</a:t>
            </a:r>
          </a:p>
          <a:p>
            <a:pPr>
              <a:lnSpc>
                <a:spcPct val="90000"/>
              </a:lnSpc>
              <a:spcBef>
                <a:spcPts val="1001"/>
              </a:spcBef>
              <a:buClr>
                <a:srgbClr val="EF2929"/>
              </a:buClr>
              <a:buSzPct val="45000"/>
              <a:buFont typeface="Wingdings" charset="2"/>
              <a:buChar char=""/>
            </a:pPr>
            <a:r>
              <a:rPr lang="en-US" sz="2000" spc="-1" dirty="0">
                <a:solidFill>
                  <a:srgbClr val="000000"/>
                </a:solidFill>
                <a:latin typeface="Calibri"/>
              </a:rPr>
              <a:t>4/ </a:t>
            </a:r>
            <a:r>
              <a:rPr lang="en-US" sz="2000" spc="-1" dirty="0" err="1">
                <a:solidFill>
                  <a:srgbClr val="000000"/>
                </a:solidFill>
                <a:latin typeface="Calibri"/>
              </a:rPr>
              <a:t>Αδύν</a:t>
            </a:r>
            <a:r>
              <a:rPr lang="en-US" sz="2000" spc="-1" dirty="0">
                <a:solidFill>
                  <a:srgbClr val="000000"/>
                </a:solidFill>
                <a:latin typeface="Calibri"/>
              </a:rPr>
              <a:t>α</a:t>
            </a:r>
            <a:r>
              <a:rPr lang="en-US" sz="2000" spc="-1" dirty="0" err="1">
                <a:solidFill>
                  <a:srgbClr val="000000"/>
                </a:solidFill>
                <a:latin typeface="Calibri"/>
              </a:rPr>
              <a:t>μοι</a:t>
            </a:r>
            <a:r>
              <a:rPr lang="en-US" sz="2000" spc="-1" dirty="0">
                <a:solidFill>
                  <a:srgbClr val="000000"/>
                </a:solidFill>
                <a:latin typeface="Calibri"/>
              </a:rPr>
              <a:t> </a:t>
            </a:r>
            <a:r>
              <a:rPr lang="en-US" sz="2000" spc="-1" dirty="0" err="1">
                <a:solidFill>
                  <a:srgbClr val="000000"/>
                </a:solidFill>
                <a:latin typeface="Calibri"/>
              </a:rPr>
              <a:t>δημοκρ</a:t>
            </a:r>
            <a:r>
              <a:rPr lang="en-US" sz="2000" spc="-1" dirty="0">
                <a:solidFill>
                  <a:srgbClr val="000000"/>
                </a:solidFill>
                <a:latin typeface="Calibri"/>
              </a:rPr>
              <a:t>α</a:t>
            </a:r>
            <a:r>
              <a:rPr lang="en-US" sz="2000" spc="-1" dirty="0" err="1">
                <a:solidFill>
                  <a:srgbClr val="000000"/>
                </a:solidFill>
                <a:latin typeface="Calibri"/>
              </a:rPr>
              <a:t>τικοί</a:t>
            </a:r>
            <a:r>
              <a:rPr lang="en-US" sz="2000" spc="-1" dirty="0">
                <a:solidFill>
                  <a:srgbClr val="000000"/>
                </a:solidFill>
                <a:latin typeface="Calibri"/>
              </a:rPr>
              <a:t> </a:t>
            </a:r>
            <a:r>
              <a:rPr lang="en-US" sz="2000" spc="-1" dirty="0" err="1">
                <a:solidFill>
                  <a:srgbClr val="000000"/>
                </a:solidFill>
                <a:latin typeface="Calibri"/>
              </a:rPr>
              <a:t>θεσμοί</a:t>
            </a:r>
            <a:r>
              <a:rPr lang="en-US" sz="2000" spc="-1" dirty="0">
                <a:solidFill>
                  <a:srgbClr val="000000"/>
                </a:solidFill>
                <a:latin typeface="Calibri"/>
              </a:rPr>
              <a:t>.</a:t>
            </a:r>
          </a:p>
          <a:p>
            <a:pPr>
              <a:lnSpc>
                <a:spcPct val="90000"/>
              </a:lnSpc>
              <a:spcBef>
                <a:spcPts val="1001"/>
              </a:spcBef>
            </a:pPr>
            <a:r>
              <a:rPr lang="en-US" sz="2000" spc="-1" dirty="0">
                <a:solidFill>
                  <a:srgbClr val="000000"/>
                </a:solidFill>
                <a:latin typeface="Calibri"/>
                <a:ea typeface="Noto Sans CJK SC Regular"/>
              </a:rPr>
              <a:t>5/ </a:t>
            </a:r>
            <a:r>
              <a:rPr lang="en-US" sz="2000" spc="-1" dirty="0" err="1">
                <a:solidFill>
                  <a:srgbClr val="000000"/>
                </a:solidFill>
                <a:latin typeface="Calibri"/>
                <a:ea typeface="Noto Sans CJK SC Regular"/>
              </a:rPr>
              <a:t>Εξάρτηση</a:t>
            </a:r>
            <a:r>
              <a:rPr lang="en-US" sz="2000" spc="-1" dirty="0">
                <a:solidFill>
                  <a:srgbClr val="000000"/>
                </a:solidFill>
                <a:latin typeface="Calibri"/>
                <a:ea typeface="Noto Sans CJK SC Regular"/>
              </a:rPr>
              <a:t> απ</a:t>
            </a:r>
            <a:r>
              <a:rPr lang="en-US" sz="2000" spc="-1" dirty="0" err="1">
                <a:solidFill>
                  <a:srgbClr val="000000"/>
                </a:solidFill>
                <a:latin typeface="Calibri"/>
                <a:ea typeface="Noto Sans CJK SC Regular"/>
              </a:rPr>
              <a:t>ό</a:t>
            </a:r>
            <a:r>
              <a:rPr lang="en-US" sz="2000" spc="-1" dirty="0">
                <a:solidFill>
                  <a:srgbClr val="000000"/>
                </a:solidFill>
                <a:latin typeface="Calibri"/>
                <a:ea typeface="Noto Sans CJK SC Regular"/>
              </a:rPr>
              <a:t> </a:t>
            </a:r>
            <a:r>
              <a:rPr lang="en-US" sz="2000" spc="-1" dirty="0" err="1">
                <a:solidFill>
                  <a:srgbClr val="000000"/>
                </a:solidFill>
                <a:latin typeface="Calibri"/>
                <a:ea typeface="Noto Sans CJK SC Regular"/>
              </a:rPr>
              <a:t>εξωτερικούς</a:t>
            </a:r>
            <a:r>
              <a:rPr lang="en-US" sz="2000" spc="-1" dirty="0">
                <a:solidFill>
                  <a:srgbClr val="000000"/>
                </a:solidFill>
                <a:latin typeface="Calibri"/>
                <a:ea typeface="Noto Sans CJK SC Regular"/>
              </a:rPr>
              <a:t> πα</a:t>
            </a:r>
            <a:r>
              <a:rPr lang="en-US" sz="2000" spc="-1" dirty="0" err="1">
                <a:solidFill>
                  <a:srgbClr val="000000"/>
                </a:solidFill>
                <a:latin typeface="Calibri"/>
                <a:ea typeface="Noto Sans CJK SC Regular"/>
              </a:rPr>
              <a:t>ράγοντες</a:t>
            </a:r>
            <a:r>
              <a:rPr lang="en-US" sz="2000" spc="-1" dirty="0">
                <a:solidFill>
                  <a:srgbClr val="000000"/>
                </a:solidFill>
                <a:latin typeface="Calibri"/>
                <a:ea typeface="Noto Sans CJK SC Regular"/>
              </a:rPr>
              <a:t> (α</a:t>
            </a:r>
            <a:r>
              <a:rPr lang="en-US" sz="2000" spc="-1" dirty="0" err="1">
                <a:solidFill>
                  <a:srgbClr val="000000"/>
                </a:solidFill>
                <a:latin typeface="Calibri"/>
                <a:ea typeface="Noto Sans CJK SC Regular"/>
              </a:rPr>
              <a:t>γορές</a:t>
            </a:r>
            <a:r>
              <a:rPr lang="en-US" sz="2000" spc="-1" dirty="0">
                <a:solidFill>
                  <a:srgbClr val="000000"/>
                </a:solidFill>
                <a:latin typeface="Calibri"/>
                <a:ea typeface="Noto Sans CJK SC Regular"/>
              </a:rPr>
              <a:t>, ΗΠΑ,</a:t>
            </a:r>
            <a:endParaRPr lang="en-US" sz="2000" spc="-1" dirty="0">
              <a:solidFill>
                <a:srgbClr val="000000"/>
              </a:solidFill>
              <a:latin typeface="Calibri"/>
            </a:endParaRPr>
          </a:p>
          <a:p>
            <a:pPr>
              <a:lnSpc>
                <a:spcPct val="90000"/>
              </a:lnSpc>
              <a:spcBef>
                <a:spcPts val="1001"/>
              </a:spcBef>
            </a:pPr>
            <a:r>
              <a:rPr lang="en-US" sz="2000" spc="-1" dirty="0" err="1">
                <a:solidFill>
                  <a:srgbClr val="000000"/>
                </a:solidFill>
                <a:latin typeface="Calibri"/>
                <a:ea typeface="Noto Sans CJK SC Regular"/>
              </a:rPr>
              <a:t>Κ</a:t>
            </a:r>
            <a:r>
              <a:rPr lang="en-US" sz="2000" spc="-1" dirty="0" err="1">
                <a:solidFill>
                  <a:srgbClr val="000000"/>
                </a:solidFill>
                <a:latin typeface="Calibri"/>
              </a:rPr>
              <a:t>ίν</a:t>
            </a:r>
            <a:r>
              <a:rPr lang="en-US" sz="2000" spc="-1" dirty="0">
                <a:solidFill>
                  <a:srgbClr val="000000"/>
                </a:solidFill>
                <a:latin typeface="Calibri"/>
              </a:rPr>
              <a:t>α…)</a:t>
            </a:r>
          </a:p>
        </p:txBody>
      </p:sp>
      <p:sp>
        <p:nvSpPr>
          <p:cNvPr id="2" name="Slide Number Placeholder 1">
            <a:extLst>
              <a:ext uri="{FF2B5EF4-FFF2-40B4-BE49-F238E27FC236}">
                <a16:creationId xmlns:a16="http://schemas.microsoft.com/office/drawing/2014/main" id="{07F893C0-F90E-EA49-83A8-667A31E20F1A}"/>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35</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Shape 1"/>
          <p:cNvSpPr txBox="1"/>
          <p:nvPr/>
        </p:nvSpPr>
        <p:spPr>
          <a:xfrm>
            <a:off x="844430" y="127000"/>
            <a:ext cx="10515240" cy="939800"/>
          </a:xfrm>
          <a:prstGeom prst="rect">
            <a:avLst/>
          </a:prstGeom>
          <a:noFill/>
          <a:ln>
            <a:noFill/>
          </a:ln>
        </p:spPr>
        <p:txBody>
          <a:bodyPr anchor="ctr"/>
          <a:lstStyle/>
          <a:p>
            <a:pPr>
              <a:lnSpc>
                <a:spcPct val="90000"/>
              </a:lnSpc>
            </a:pPr>
            <a:r>
              <a:rPr lang="en-US" sz="2400" spc="-1" dirty="0" err="1">
                <a:solidFill>
                  <a:srgbClr val="000000"/>
                </a:solidFill>
                <a:latin typeface="Calibri Light"/>
              </a:rPr>
              <a:t>Το</a:t>
            </a:r>
            <a:r>
              <a:rPr lang="en-US" sz="2400" spc="-1" dirty="0">
                <a:solidFill>
                  <a:srgbClr val="000000"/>
                </a:solidFill>
                <a:latin typeface="Calibri Light"/>
              </a:rPr>
              <a:t> </a:t>
            </a:r>
            <a:r>
              <a:rPr lang="en-US" sz="2400" spc="-1" dirty="0" err="1">
                <a:solidFill>
                  <a:srgbClr val="000000"/>
                </a:solidFill>
                <a:latin typeface="Calibri Light"/>
              </a:rPr>
              <a:t>ζήτημ</a:t>
            </a:r>
            <a:r>
              <a:rPr lang="en-US" sz="2400" spc="-1" dirty="0">
                <a:solidFill>
                  <a:srgbClr val="000000"/>
                </a:solidFill>
                <a:latin typeface="Calibri Light"/>
              </a:rPr>
              <a:t>α </a:t>
            </a:r>
            <a:r>
              <a:rPr lang="en-US" sz="2400" spc="-1" dirty="0" err="1">
                <a:solidFill>
                  <a:srgbClr val="000000"/>
                </a:solidFill>
                <a:latin typeface="Calibri Light"/>
              </a:rPr>
              <a:t>της</a:t>
            </a:r>
            <a:r>
              <a:rPr lang="en-US" sz="2400" spc="-1" dirty="0">
                <a:solidFill>
                  <a:srgbClr val="000000"/>
                </a:solidFill>
                <a:latin typeface="Calibri Light"/>
              </a:rPr>
              <a:t> </a:t>
            </a:r>
            <a:r>
              <a:rPr lang="en-US" sz="2400" spc="-1" dirty="0" err="1">
                <a:solidFill>
                  <a:srgbClr val="000000"/>
                </a:solidFill>
                <a:latin typeface="Calibri Light"/>
              </a:rPr>
              <a:t>ισότητ</a:t>
            </a:r>
            <a:r>
              <a:rPr lang="en-US" sz="2400" spc="-1" dirty="0">
                <a:solidFill>
                  <a:srgbClr val="000000"/>
                </a:solidFill>
                <a:latin typeface="Calibri Light"/>
              </a:rPr>
              <a:t>α</a:t>
            </a:r>
            <a:r>
              <a:rPr lang="en-US" sz="2400" spc="-1" dirty="0" err="1">
                <a:solidFill>
                  <a:srgbClr val="000000"/>
                </a:solidFill>
                <a:latin typeface="Calibri Light"/>
              </a:rPr>
              <a:t>ς</a:t>
            </a:r>
            <a:r>
              <a:rPr lang="en-US" sz="2400" spc="-1" dirty="0">
                <a:solidFill>
                  <a:srgbClr val="000000"/>
                </a:solidFill>
                <a:latin typeface="Calibri Light"/>
              </a:rPr>
              <a:t> </a:t>
            </a:r>
            <a:r>
              <a:rPr lang="en-US" sz="2400" spc="-1" dirty="0" err="1">
                <a:solidFill>
                  <a:srgbClr val="000000"/>
                </a:solidFill>
                <a:latin typeface="Calibri Light"/>
              </a:rPr>
              <a:t>μετ</a:t>
            </a:r>
            <a:r>
              <a:rPr lang="en-US" sz="2400" spc="-1" dirty="0">
                <a:solidFill>
                  <a:srgbClr val="000000"/>
                </a:solidFill>
                <a:latin typeface="Calibri Light"/>
              </a:rPr>
              <a:t>α</a:t>
            </a:r>
            <a:r>
              <a:rPr lang="en-US" sz="2400" spc="-1" dirty="0" err="1">
                <a:solidFill>
                  <a:srgbClr val="000000"/>
                </a:solidFill>
                <a:latin typeface="Calibri Light"/>
              </a:rPr>
              <a:t>ξύ</a:t>
            </a:r>
            <a:r>
              <a:rPr lang="en-US" sz="2400" spc="-1" dirty="0">
                <a:solidFill>
                  <a:srgbClr val="000000"/>
                </a:solidFill>
                <a:latin typeface="Calibri Light"/>
              </a:rPr>
              <a:t> </a:t>
            </a:r>
            <a:r>
              <a:rPr lang="en-US" sz="2400" spc="-1" dirty="0" err="1">
                <a:solidFill>
                  <a:srgbClr val="000000"/>
                </a:solidFill>
                <a:latin typeface="Calibri Light"/>
              </a:rPr>
              <a:t>των</a:t>
            </a:r>
            <a:r>
              <a:rPr lang="en-US" sz="2400" spc="-1" dirty="0">
                <a:solidFill>
                  <a:srgbClr val="000000"/>
                </a:solidFill>
                <a:latin typeface="Calibri Light"/>
              </a:rPr>
              <a:t> ΚΜ </a:t>
            </a:r>
            <a:r>
              <a:rPr lang="en-US" sz="2400" spc="-1" dirty="0" err="1">
                <a:solidFill>
                  <a:srgbClr val="000000"/>
                </a:solidFill>
                <a:latin typeface="Calibri Light"/>
              </a:rPr>
              <a:t>κ</a:t>
            </a:r>
            <a:r>
              <a:rPr lang="en-US" sz="2400" spc="-1" dirty="0">
                <a:solidFill>
                  <a:srgbClr val="000000"/>
                </a:solidFill>
                <a:latin typeface="Calibri Light"/>
              </a:rPr>
              <a:t>α</a:t>
            </a:r>
            <a:r>
              <a:rPr lang="en-US" sz="2400" spc="-1" dirty="0" err="1">
                <a:solidFill>
                  <a:srgbClr val="000000"/>
                </a:solidFill>
                <a:latin typeface="Calibri Light"/>
              </a:rPr>
              <a:t>ι</a:t>
            </a:r>
            <a:r>
              <a:rPr lang="en-US" sz="2400" spc="-1" dirty="0">
                <a:solidFill>
                  <a:srgbClr val="000000"/>
                </a:solidFill>
                <a:latin typeface="Calibri Light"/>
              </a:rPr>
              <a:t> </a:t>
            </a:r>
            <a:r>
              <a:rPr lang="en-US" sz="2400" spc="-1" dirty="0" err="1">
                <a:solidFill>
                  <a:srgbClr val="000000"/>
                </a:solidFill>
                <a:latin typeface="Calibri Light"/>
              </a:rPr>
              <a:t>η</a:t>
            </a:r>
            <a:r>
              <a:rPr lang="en-US" sz="2400" spc="-1" dirty="0">
                <a:solidFill>
                  <a:srgbClr val="000000"/>
                </a:solidFill>
                <a:latin typeface="Calibri Light"/>
              </a:rPr>
              <a:t> πα</a:t>
            </a:r>
            <a:r>
              <a:rPr lang="en-US" sz="2400" spc="-1" dirty="0" err="1">
                <a:solidFill>
                  <a:srgbClr val="000000"/>
                </a:solidFill>
                <a:latin typeface="Calibri Light"/>
              </a:rPr>
              <a:t>ρ</a:t>
            </a:r>
            <a:r>
              <a:rPr lang="en-US" sz="2400" spc="-1" dirty="0">
                <a:solidFill>
                  <a:srgbClr val="000000"/>
                </a:solidFill>
                <a:latin typeface="Calibri Light"/>
              </a:rPr>
              <a:t>αβ</a:t>
            </a:r>
            <a:r>
              <a:rPr lang="en-US" sz="2400" spc="-1" dirty="0" err="1">
                <a:solidFill>
                  <a:srgbClr val="000000"/>
                </a:solidFill>
                <a:latin typeface="Calibri Light"/>
              </a:rPr>
              <a:t>ί</a:t>
            </a:r>
            <a:r>
              <a:rPr lang="en-US" sz="2400" spc="-1" dirty="0">
                <a:solidFill>
                  <a:srgbClr val="000000"/>
                </a:solidFill>
                <a:latin typeface="Calibri Light"/>
              </a:rPr>
              <a:t>α</a:t>
            </a:r>
            <a:r>
              <a:rPr lang="en-US" sz="2400" spc="-1" dirty="0" err="1">
                <a:solidFill>
                  <a:srgbClr val="000000"/>
                </a:solidFill>
                <a:latin typeface="Calibri Light"/>
              </a:rPr>
              <a:t>ση</a:t>
            </a:r>
            <a:r>
              <a:rPr lang="en-US" sz="2400" spc="-1" dirty="0">
                <a:solidFill>
                  <a:srgbClr val="000000"/>
                </a:solidFill>
                <a:latin typeface="Calibri Light"/>
              </a:rPr>
              <a:t> </a:t>
            </a:r>
            <a:r>
              <a:rPr lang="en-US" sz="2400" spc="-1" dirty="0" err="1">
                <a:solidFill>
                  <a:srgbClr val="000000"/>
                </a:solidFill>
                <a:latin typeface="Calibri Light"/>
              </a:rPr>
              <a:t>της</a:t>
            </a:r>
            <a:r>
              <a:rPr lang="en-US" sz="2400" spc="-1" dirty="0">
                <a:solidFill>
                  <a:srgbClr val="000000"/>
                </a:solidFill>
                <a:latin typeface="Calibri Light"/>
              </a:rPr>
              <a:t> </a:t>
            </a:r>
            <a:r>
              <a:rPr lang="en-US" sz="2400" spc="-1" dirty="0" err="1">
                <a:solidFill>
                  <a:srgbClr val="000000"/>
                </a:solidFill>
                <a:latin typeface="Calibri Light"/>
              </a:rPr>
              <a:t>εντός</a:t>
            </a:r>
            <a:r>
              <a:rPr lang="en-US" sz="2400" spc="-1" dirty="0">
                <a:solidFill>
                  <a:srgbClr val="000000"/>
                </a:solidFill>
                <a:latin typeface="Calibri Light"/>
              </a:rPr>
              <a:t> </a:t>
            </a:r>
            <a:r>
              <a:rPr lang="en-US" sz="2400" spc="-1" dirty="0" err="1">
                <a:solidFill>
                  <a:srgbClr val="000000"/>
                </a:solidFill>
                <a:latin typeface="Calibri Light"/>
              </a:rPr>
              <a:t>της</a:t>
            </a:r>
            <a:r>
              <a:rPr lang="en-US" sz="2400" spc="-1" dirty="0">
                <a:solidFill>
                  <a:srgbClr val="000000"/>
                </a:solidFill>
                <a:latin typeface="Calibri Light"/>
              </a:rPr>
              <a:t> ΕΕ:</a:t>
            </a:r>
            <a:endParaRPr lang="en-US" sz="2400" spc="-1" dirty="0">
              <a:solidFill>
                <a:srgbClr val="000000"/>
              </a:solidFill>
              <a:latin typeface="Calibri"/>
            </a:endParaRPr>
          </a:p>
        </p:txBody>
      </p:sp>
      <p:sp>
        <p:nvSpPr>
          <p:cNvPr id="207" name="TextShape 2"/>
          <p:cNvSpPr txBox="1"/>
          <p:nvPr/>
        </p:nvSpPr>
        <p:spPr>
          <a:xfrm>
            <a:off x="844430" y="1066800"/>
            <a:ext cx="10515240" cy="5109720"/>
          </a:xfrm>
          <a:prstGeom prst="rect">
            <a:avLst/>
          </a:prstGeom>
          <a:noFill/>
          <a:ln>
            <a:noFill/>
          </a:ln>
        </p:spPr>
        <p:txBody>
          <a:bodyPr>
            <a:normAutofit fontScale="92500" lnSpcReduction="20000"/>
          </a:bodyPr>
          <a:lstStyle/>
          <a:p>
            <a:pPr>
              <a:lnSpc>
                <a:spcPct val="90000"/>
              </a:lnSpc>
              <a:spcBef>
                <a:spcPts val="1001"/>
              </a:spcBef>
            </a:pPr>
            <a:r>
              <a:rPr lang="el-GR" sz="1800" b="1" i="1" dirty="0">
                <a:solidFill>
                  <a:srgbClr val="C00000"/>
                </a:solidFill>
                <a:effectLst/>
                <a:latin typeface="Wingdings" pitchFamily="2" charset="2"/>
                <a:ea typeface="Calibri" panose="020F0502020204030204" pitchFamily="34" charset="0"/>
                <a:cs typeface="DejaVu Sans"/>
              </a:rPr>
              <a:t>Οι σχέσεις των κρατών σε </a:t>
            </a:r>
            <a:r>
              <a:rPr lang="el-GR" sz="1800" b="1" i="1" spc="-1" dirty="0" err="1">
                <a:solidFill>
                  <a:srgbClr val="C00000"/>
                </a:solidFill>
                <a:latin typeface="Calibri"/>
              </a:rPr>
              <a:t>ευρωπα</a:t>
            </a:r>
            <a:r>
              <a:rPr lang="en-US" sz="1800" b="1" i="1" spc="-1" dirty="0" err="1">
                <a:solidFill>
                  <a:srgbClr val="C00000"/>
                </a:solidFill>
                <a:latin typeface="Calibri"/>
              </a:rPr>
              <a:t>ϊ</a:t>
            </a:r>
            <a:r>
              <a:rPr lang="el-GR" sz="1800" b="1" i="1" spc="-1" dirty="0" err="1">
                <a:solidFill>
                  <a:srgbClr val="C00000"/>
                </a:solidFill>
                <a:latin typeface="Calibri"/>
              </a:rPr>
              <a:t>κό</a:t>
            </a:r>
            <a:r>
              <a:rPr lang="el-GR" b="1" i="1" spc="-1" dirty="0">
                <a:solidFill>
                  <a:srgbClr val="C00000"/>
                </a:solidFill>
                <a:latin typeface="Calibri"/>
              </a:rPr>
              <a:t> </a:t>
            </a:r>
            <a:r>
              <a:rPr lang="el-GR" sz="1800" b="1" i="1" dirty="0">
                <a:solidFill>
                  <a:srgbClr val="C00000"/>
                </a:solidFill>
                <a:effectLst/>
                <a:latin typeface="Wingdings" pitchFamily="2" charset="2"/>
                <a:ea typeface="Calibri" panose="020F0502020204030204" pitchFamily="34" charset="0"/>
                <a:cs typeface="DejaVu Sans"/>
              </a:rPr>
              <a:t>επίπεδο και η θέση των μικρών αδύναμων κρατών μελών</a:t>
            </a:r>
            <a:r>
              <a:rPr lang="en-US" sz="1800" spc="-1" dirty="0">
                <a:solidFill>
                  <a:srgbClr val="000000"/>
                </a:solidFill>
                <a:latin typeface="Calibri"/>
              </a:rPr>
              <a:t> :</a:t>
            </a:r>
            <a:r>
              <a:rPr lang="el-GR" sz="1800" b="1" i="1" dirty="0">
                <a:solidFill>
                  <a:srgbClr val="C00000"/>
                </a:solidFill>
                <a:effectLst/>
                <a:latin typeface="Wingdings" pitchFamily="2" charset="2"/>
                <a:ea typeface="Calibri" panose="020F0502020204030204" pitchFamily="34" charset="0"/>
                <a:cs typeface="DejaVu Sans"/>
              </a:rPr>
              <a:t> ίση κυριαρχία </a:t>
            </a:r>
            <a:r>
              <a:rPr lang="en-US" sz="1800" spc="-1" dirty="0">
                <a:solidFill>
                  <a:srgbClr val="000000"/>
                </a:solidFill>
                <a:latin typeface="Calibri"/>
              </a:rPr>
              <a:t>/ </a:t>
            </a:r>
            <a:r>
              <a:rPr lang="el-GR" sz="1800" b="1" i="1" dirty="0">
                <a:solidFill>
                  <a:srgbClr val="C00000"/>
                </a:solidFill>
                <a:effectLst/>
                <a:latin typeface="Wingdings" pitchFamily="2" charset="2"/>
                <a:ea typeface="Calibri" panose="020F0502020204030204" pitchFamily="34" charset="0"/>
                <a:cs typeface="DejaVu Sans"/>
              </a:rPr>
              <a:t>άνιση ισχύς και πόροι </a:t>
            </a:r>
          </a:p>
          <a:p>
            <a:pPr>
              <a:lnSpc>
                <a:spcPct val="90000"/>
              </a:lnSpc>
              <a:spcBef>
                <a:spcPts val="1001"/>
              </a:spcBef>
            </a:pPr>
            <a:r>
              <a:rPr lang="el-GR" sz="1800" b="1" i="1" dirty="0">
                <a:solidFill>
                  <a:srgbClr val="C00000"/>
                </a:solidFill>
                <a:effectLst/>
                <a:latin typeface="Wingdings" pitchFamily="2" charset="2"/>
                <a:ea typeface="Calibri" panose="020F0502020204030204" pitchFamily="34" charset="0"/>
                <a:cs typeface="DejaVu Sans"/>
              </a:rPr>
              <a:t>κυριαρχία αλληλεξάρτηση εξάρτηση </a:t>
            </a:r>
            <a:endParaRPr lang="en-GR" sz="1800" b="1" i="1" dirty="0">
              <a:solidFill>
                <a:srgbClr val="C00000"/>
              </a:solidFill>
              <a:effectLst/>
              <a:latin typeface="Wingdings" pitchFamily="2" charset="2"/>
              <a:ea typeface="Calibri" panose="020F0502020204030204" pitchFamily="34" charset="0"/>
              <a:cs typeface="DejaVu Sans"/>
            </a:endParaRPr>
          </a:p>
          <a:p>
            <a:pPr>
              <a:lnSpc>
                <a:spcPct val="90000"/>
              </a:lnSpc>
              <a:spcBef>
                <a:spcPts val="1001"/>
              </a:spcBef>
            </a:pPr>
            <a:r>
              <a:rPr lang="en-US" sz="2800" spc="-1" dirty="0" err="1">
                <a:solidFill>
                  <a:srgbClr val="000000"/>
                </a:solidFill>
                <a:latin typeface="Calibri"/>
                <a:ea typeface="Noto Sans CJK SC Regular"/>
              </a:rPr>
              <a:t>Α</a:t>
            </a:r>
            <a:r>
              <a:rPr lang="en-US" sz="2800" spc="-1" dirty="0">
                <a:solidFill>
                  <a:srgbClr val="000000"/>
                </a:solidFill>
                <a:latin typeface="Calibri"/>
                <a:ea typeface="Noto Sans CJK SC Regular"/>
              </a:rPr>
              <a:t>π</a:t>
            </a:r>
            <a:r>
              <a:rPr lang="en-US" sz="2800" spc="-1" dirty="0" err="1">
                <a:solidFill>
                  <a:srgbClr val="000000"/>
                </a:solidFill>
                <a:latin typeface="Calibri"/>
                <a:ea typeface="Noto Sans CJK SC Regular"/>
              </a:rPr>
              <a:t>ίσχ</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νση</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της</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συντ</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γμ</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τικής</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δημοκρ</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τί</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ς</a:t>
            </a:r>
            <a:r>
              <a:rPr lang="en-US" sz="2800" spc="-1" dirty="0">
                <a:solidFill>
                  <a:srgbClr val="000000"/>
                </a:solidFill>
                <a:latin typeface="Calibri"/>
                <a:ea typeface="Noto Sans CJK SC Regular"/>
              </a:rPr>
              <a:t> : </a:t>
            </a:r>
            <a:r>
              <a:rPr lang="en-US" sz="2800" spc="-1" dirty="0" err="1">
                <a:solidFill>
                  <a:srgbClr val="000000"/>
                </a:solidFill>
                <a:latin typeface="Calibri"/>
                <a:ea typeface="Noto Sans CJK SC Regular"/>
              </a:rPr>
              <a:t>το</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δημόσιο</a:t>
            </a:r>
            <a:r>
              <a:rPr lang="en-US" sz="2800" spc="-1" dirty="0">
                <a:solidFill>
                  <a:srgbClr val="000000"/>
                </a:solidFill>
                <a:latin typeface="Calibri"/>
                <a:ea typeface="Noto Sans CJK SC Regular"/>
              </a:rPr>
              <a:t> π</a:t>
            </a:r>
            <a:r>
              <a:rPr lang="en-US" sz="2800" spc="-1" dirty="0" err="1">
                <a:solidFill>
                  <a:srgbClr val="000000"/>
                </a:solidFill>
                <a:latin typeface="Calibri"/>
                <a:ea typeface="Noto Sans CJK SC Regular"/>
              </a:rPr>
              <a:t>λ</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ίσιο</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δεν</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είν</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ι</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ικ</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νό</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ν</a:t>
            </a:r>
            <a:r>
              <a:rPr lang="en-US" sz="2800" spc="-1" dirty="0">
                <a:solidFill>
                  <a:srgbClr val="000000"/>
                </a:solidFill>
                <a:latin typeface="Calibri"/>
                <a:ea typeface="Noto Sans CJK SC Regular"/>
              </a:rPr>
              <a:t>α </a:t>
            </a:r>
            <a:r>
              <a:rPr lang="en-US" sz="2800" spc="-1" dirty="0" err="1">
                <a:solidFill>
                  <a:srgbClr val="000000"/>
                </a:solidFill>
                <a:latin typeface="Calibri"/>
                <a:ea typeface="Noto Sans CJK SC Regular"/>
              </a:rPr>
              <a:t>λ</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μ</a:t>
            </a:r>
            <a:r>
              <a:rPr lang="en-US" sz="2800" spc="-1" dirty="0">
                <a:solidFill>
                  <a:srgbClr val="000000"/>
                </a:solidFill>
                <a:latin typeface="Calibri"/>
                <a:ea typeface="Noto Sans CJK SC Regular"/>
              </a:rPr>
              <a:t>β</a:t>
            </a:r>
            <a:r>
              <a:rPr lang="en-US" sz="2800" spc="-1" dirty="0" err="1">
                <a:solidFill>
                  <a:srgbClr val="000000"/>
                </a:solidFill>
                <a:latin typeface="Calibri"/>
                <a:ea typeface="Noto Sans CJK SC Regular"/>
              </a:rPr>
              <a:t>άνει</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υ</a:t>
            </a:r>
            <a:r>
              <a:rPr lang="en-US" sz="2800" spc="-1" dirty="0">
                <a:solidFill>
                  <a:srgbClr val="000000"/>
                </a:solidFill>
                <a:latin typeface="Calibri"/>
                <a:ea typeface="Noto Sans CJK SC Regular"/>
              </a:rPr>
              <a:t>π</a:t>
            </a:r>
            <a:r>
              <a:rPr lang="en-US" sz="2800" spc="-1" dirty="0" err="1">
                <a:solidFill>
                  <a:srgbClr val="000000"/>
                </a:solidFill>
                <a:latin typeface="Calibri"/>
                <a:ea typeface="Noto Sans CJK SC Regular"/>
              </a:rPr>
              <a:t>όψη</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του</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τ</a:t>
            </a:r>
            <a:r>
              <a:rPr lang="en-US" sz="2800" spc="-1" dirty="0">
                <a:solidFill>
                  <a:srgbClr val="000000"/>
                </a:solidFill>
                <a:latin typeface="Calibri"/>
                <a:ea typeface="Noto Sans CJK SC Regular"/>
              </a:rPr>
              <a:t>α </a:t>
            </a:r>
            <a:r>
              <a:rPr lang="en-US" sz="2800" spc="-1" dirty="0" err="1">
                <a:solidFill>
                  <a:srgbClr val="000000"/>
                </a:solidFill>
                <a:latin typeface="Calibri"/>
                <a:ea typeface="Noto Sans CJK SC Regular"/>
              </a:rPr>
              <a:t>συμφέροντ</a:t>
            </a:r>
            <a:r>
              <a:rPr lang="en-US" sz="2800" spc="-1" dirty="0">
                <a:solidFill>
                  <a:srgbClr val="000000"/>
                </a:solidFill>
                <a:latin typeface="Calibri"/>
                <a:ea typeface="Noto Sans CJK SC Regular"/>
              </a:rPr>
              <a:t>α/π</a:t>
            </a:r>
            <a:r>
              <a:rPr lang="en-US" sz="2800" spc="-1" dirty="0" err="1">
                <a:solidFill>
                  <a:srgbClr val="000000"/>
                </a:solidFill>
                <a:latin typeface="Calibri"/>
                <a:ea typeface="Noto Sans CJK SC Regular"/>
              </a:rPr>
              <a:t>ροτιμήσεις</a:t>
            </a:r>
            <a:r>
              <a:rPr lang="en-US" sz="2800" spc="-1" dirty="0">
                <a:solidFill>
                  <a:srgbClr val="000000"/>
                </a:solidFill>
                <a:latin typeface="Calibri"/>
                <a:ea typeface="Noto Sans CJK SC Regular"/>
              </a:rPr>
              <a:t>/</a:t>
            </a:r>
            <a:r>
              <a:rPr lang="en-US" sz="2800" spc="-1" dirty="0" err="1">
                <a:solidFill>
                  <a:srgbClr val="000000"/>
                </a:solidFill>
                <a:latin typeface="Calibri"/>
                <a:ea typeface="Noto Sans CJK SC Regular"/>
              </a:rPr>
              <a:t>θέληση</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όλων</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των</a:t>
            </a:r>
            <a:r>
              <a:rPr lang="en-US" sz="2800" spc="-1" dirty="0">
                <a:solidFill>
                  <a:srgbClr val="000000"/>
                </a:solidFill>
                <a:latin typeface="Calibri"/>
                <a:ea typeface="Noto Sans CJK SC Regular"/>
              </a:rPr>
              <a:t> ΚΜ/</a:t>
            </a:r>
            <a:r>
              <a:rPr lang="en-US" sz="2800" spc="-1" dirty="0" err="1">
                <a:solidFill>
                  <a:srgbClr val="000000"/>
                </a:solidFill>
                <a:latin typeface="Calibri"/>
                <a:ea typeface="Noto Sans CJK SC Regular"/>
              </a:rPr>
              <a:t>κοινωνιών</a:t>
            </a:r>
            <a:r>
              <a:rPr lang="en-US" sz="2800" spc="-1" dirty="0">
                <a:solidFill>
                  <a:srgbClr val="000000"/>
                </a:solidFill>
                <a:latin typeface="Calibri"/>
                <a:ea typeface="Noto Sans CJK SC Regular"/>
              </a:rPr>
              <a:t>/π</a:t>
            </a:r>
            <a:r>
              <a:rPr lang="en-US" sz="2800" spc="-1" dirty="0" err="1">
                <a:solidFill>
                  <a:srgbClr val="000000"/>
                </a:solidFill>
                <a:latin typeface="Calibri"/>
                <a:ea typeface="Noto Sans CJK SC Regular"/>
              </a:rPr>
              <a:t>ολιτών</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κ</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ι</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ν</a:t>
            </a:r>
            <a:r>
              <a:rPr lang="en-US" sz="2800" spc="-1" dirty="0">
                <a:solidFill>
                  <a:srgbClr val="000000"/>
                </a:solidFill>
                <a:latin typeface="Calibri"/>
                <a:ea typeface="Noto Sans CJK SC Regular"/>
              </a:rPr>
              <a:t>α </a:t>
            </a:r>
            <a:r>
              <a:rPr lang="en-US" sz="2800" spc="-1" dirty="0" err="1">
                <a:solidFill>
                  <a:srgbClr val="000000"/>
                </a:solidFill>
                <a:latin typeface="Calibri"/>
                <a:ea typeface="Noto Sans CJK SC Regular"/>
              </a:rPr>
              <a:t>δι</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σφ</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λίζει</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ίσ</a:t>
            </a:r>
            <a:r>
              <a:rPr lang="en-US" sz="2800" spc="-1" dirty="0">
                <a:solidFill>
                  <a:srgbClr val="000000"/>
                </a:solidFill>
                <a:latin typeface="Calibri"/>
                <a:ea typeface="Noto Sans CJK SC Regular"/>
              </a:rPr>
              <a:t>α π</a:t>
            </a:r>
            <a:r>
              <a:rPr lang="en-US" sz="2800" spc="-1" dirty="0" err="1">
                <a:solidFill>
                  <a:srgbClr val="000000"/>
                </a:solidFill>
                <a:latin typeface="Calibri"/>
                <a:ea typeface="Noto Sans CJK SC Regular"/>
              </a:rPr>
              <a:t>ολιτικά</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δικ</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ιώμ</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τ</a:t>
            </a:r>
            <a:r>
              <a:rPr lang="en-US" sz="2800" spc="-1" dirty="0">
                <a:solidFill>
                  <a:srgbClr val="000000"/>
                </a:solidFill>
                <a:latin typeface="Calibri"/>
                <a:ea typeface="Noto Sans CJK SC Regular"/>
              </a:rPr>
              <a:t>α </a:t>
            </a:r>
            <a:r>
              <a:rPr lang="en-US" sz="2800" spc="-1" dirty="0" err="1">
                <a:solidFill>
                  <a:srgbClr val="000000"/>
                </a:solidFill>
                <a:latin typeface="Calibri"/>
                <a:ea typeface="Noto Sans CJK SC Regular"/>
              </a:rPr>
              <a:t>στους</a:t>
            </a:r>
            <a:r>
              <a:rPr lang="en-US" sz="2800" spc="-1" dirty="0">
                <a:solidFill>
                  <a:srgbClr val="000000"/>
                </a:solidFill>
                <a:latin typeface="Calibri"/>
                <a:ea typeface="Noto Sans CJK SC Regular"/>
              </a:rPr>
              <a:t> </a:t>
            </a:r>
            <a:r>
              <a:rPr lang="en-US" sz="2800" spc="-1" dirty="0" err="1">
                <a:solidFill>
                  <a:srgbClr val="000000"/>
                </a:solidFill>
                <a:latin typeface="Calibri"/>
                <a:ea typeface="Noto Sans CJK SC Regular"/>
              </a:rPr>
              <a:t>τελευτ</a:t>
            </a:r>
            <a:r>
              <a:rPr lang="en-US" sz="2800" spc="-1" dirty="0">
                <a:solidFill>
                  <a:srgbClr val="000000"/>
                </a:solidFill>
                <a:latin typeface="Calibri"/>
                <a:ea typeface="Noto Sans CJK SC Regular"/>
              </a:rPr>
              <a:t>α</a:t>
            </a:r>
            <a:r>
              <a:rPr lang="en-US" sz="2800" spc="-1" dirty="0" err="1">
                <a:solidFill>
                  <a:srgbClr val="000000"/>
                </a:solidFill>
                <a:latin typeface="Calibri"/>
                <a:ea typeface="Noto Sans CJK SC Regular"/>
              </a:rPr>
              <a:t>ί</a:t>
            </a:r>
            <a:r>
              <a:rPr lang="en-US" sz="2800" spc="-1" dirty="0" err="1">
                <a:solidFill>
                  <a:srgbClr val="000000"/>
                </a:solidFill>
                <a:latin typeface="Calibri"/>
              </a:rPr>
              <a:t>ους</a:t>
            </a:r>
            <a:r>
              <a:rPr lang="en-US" sz="2800" spc="-1" dirty="0">
                <a:solidFill>
                  <a:srgbClr val="000000"/>
                </a:solidFill>
                <a:latin typeface="Calibri"/>
              </a:rPr>
              <a:t>. </a:t>
            </a:r>
            <a:endParaRPr lang="el-GR" sz="2800" spc="-1" dirty="0">
              <a:solidFill>
                <a:srgbClr val="000000"/>
              </a:solidFill>
              <a:latin typeface="Calibri"/>
            </a:endParaRPr>
          </a:p>
          <a:p>
            <a:pPr>
              <a:lnSpc>
                <a:spcPct val="90000"/>
              </a:lnSpc>
              <a:spcBef>
                <a:spcPts val="1001"/>
              </a:spcBef>
            </a:pPr>
            <a:r>
              <a:rPr lang="en-US" sz="2800" spc="-1" dirty="0" err="1">
                <a:solidFill>
                  <a:srgbClr val="000000"/>
                </a:solidFill>
                <a:latin typeface="Calibri"/>
              </a:rPr>
              <a:t>Τ</a:t>
            </a:r>
            <a:r>
              <a:rPr lang="en-US" sz="2800" spc="-1" dirty="0">
                <a:solidFill>
                  <a:srgbClr val="000000"/>
                </a:solidFill>
                <a:latin typeface="Calibri"/>
              </a:rPr>
              <a:t>α </a:t>
            </a:r>
            <a:r>
              <a:rPr lang="en-US" sz="2800" spc="-1" dirty="0" err="1">
                <a:solidFill>
                  <a:srgbClr val="000000"/>
                </a:solidFill>
                <a:latin typeface="Calibri"/>
              </a:rPr>
              <a:t>φ</a:t>
            </a:r>
            <a:r>
              <a:rPr lang="en-US" sz="2800" spc="-1" dirty="0">
                <a:solidFill>
                  <a:srgbClr val="000000"/>
                </a:solidFill>
                <a:latin typeface="Calibri"/>
              </a:rPr>
              <a:t>α</a:t>
            </a:r>
            <a:r>
              <a:rPr lang="en-US" sz="2800" spc="-1" dirty="0" err="1">
                <a:solidFill>
                  <a:srgbClr val="000000"/>
                </a:solidFill>
                <a:latin typeface="Calibri"/>
              </a:rPr>
              <a:t>ινόμεν</a:t>
            </a:r>
            <a:r>
              <a:rPr lang="en-US" sz="2800" spc="-1" dirty="0">
                <a:solidFill>
                  <a:srgbClr val="000000"/>
                </a:solidFill>
                <a:latin typeface="Calibri"/>
              </a:rPr>
              <a:t>α </a:t>
            </a:r>
            <a:r>
              <a:rPr lang="el-GR" sz="2800" i="1" spc="-1" dirty="0">
                <a:solidFill>
                  <a:srgbClr val="000000"/>
                </a:solidFill>
                <a:latin typeface="Calibri"/>
              </a:rPr>
              <a:t>Κυριάρχησης</a:t>
            </a:r>
            <a:r>
              <a:rPr lang="en-US" sz="2800" i="1" spc="-1" dirty="0">
                <a:solidFill>
                  <a:srgbClr val="000000"/>
                </a:solidFill>
                <a:latin typeface="Calibri"/>
              </a:rPr>
              <a:t> </a:t>
            </a:r>
            <a:r>
              <a:rPr lang="en-US" sz="2800" spc="-1" dirty="0" err="1">
                <a:solidFill>
                  <a:srgbClr val="000000"/>
                </a:solidFill>
                <a:latin typeface="Calibri"/>
              </a:rPr>
              <a:t>εντός</a:t>
            </a:r>
            <a:r>
              <a:rPr lang="en-US" sz="2800" spc="-1" dirty="0">
                <a:solidFill>
                  <a:srgbClr val="000000"/>
                </a:solidFill>
                <a:latin typeface="Calibri"/>
              </a:rPr>
              <a:t> </a:t>
            </a:r>
            <a:r>
              <a:rPr lang="en-US" sz="2800" spc="-1" dirty="0" err="1">
                <a:solidFill>
                  <a:srgbClr val="000000"/>
                </a:solidFill>
                <a:latin typeface="Calibri"/>
              </a:rPr>
              <a:t>της</a:t>
            </a:r>
            <a:r>
              <a:rPr lang="en-US" sz="2800" spc="-1" dirty="0">
                <a:solidFill>
                  <a:srgbClr val="000000"/>
                </a:solidFill>
                <a:latin typeface="Calibri"/>
              </a:rPr>
              <a:t> ΕΕ πα</a:t>
            </a:r>
            <a:r>
              <a:rPr lang="en-US" sz="2800" spc="-1" dirty="0" err="1">
                <a:solidFill>
                  <a:srgbClr val="000000"/>
                </a:solidFill>
                <a:latin typeface="Calibri"/>
              </a:rPr>
              <a:t>ρ</a:t>
            </a:r>
            <a:r>
              <a:rPr lang="en-US" sz="2800" spc="-1" dirty="0">
                <a:solidFill>
                  <a:srgbClr val="000000"/>
                </a:solidFill>
                <a:latin typeface="Calibri"/>
              </a:rPr>
              <a:t>αβ</a:t>
            </a:r>
            <a:r>
              <a:rPr lang="en-US" sz="2800" spc="-1" dirty="0" err="1">
                <a:solidFill>
                  <a:srgbClr val="000000"/>
                </a:solidFill>
                <a:latin typeface="Calibri"/>
              </a:rPr>
              <a:t>ιάζουν</a:t>
            </a:r>
            <a:r>
              <a:rPr lang="en-US" sz="2800" spc="-1" dirty="0">
                <a:solidFill>
                  <a:srgbClr val="000000"/>
                </a:solidFill>
                <a:latin typeface="Calibri"/>
              </a:rPr>
              <a:t> </a:t>
            </a:r>
            <a:r>
              <a:rPr lang="en-US" sz="2800" spc="-1" dirty="0" err="1">
                <a:solidFill>
                  <a:srgbClr val="000000"/>
                </a:solidFill>
                <a:latin typeface="Calibri"/>
              </a:rPr>
              <a:t>ηθικά</a:t>
            </a:r>
            <a:r>
              <a:rPr lang="en-US" sz="2800" spc="-1" dirty="0">
                <a:solidFill>
                  <a:srgbClr val="000000"/>
                </a:solidFill>
                <a:latin typeface="Calibri"/>
              </a:rPr>
              <a:t>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δημοκρ</a:t>
            </a:r>
            <a:r>
              <a:rPr lang="en-US" sz="2800" spc="-1" dirty="0">
                <a:solidFill>
                  <a:srgbClr val="000000"/>
                </a:solidFill>
                <a:latin typeface="Calibri"/>
              </a:rPr>
              <a:t>α</a:t>
            </a:r>
            <a:r>
              <a:rPr lang="en-US" sz="2800" spc="-1" dirty="0" err="1">
                <a:solidFill>
                  <a:srgbClr val="000000"/>
                </a:solidFill>
                <a:latin typeface="Calibri"/>
              </a:rPr>
              <a:t>τικά</a:t>
            </a:r>
            <a:r>
              <a:rPr lang="en-US" sz="2800" spc="-1" dirty="0">
                <a:solidFill>
                  <a:srgbClr val="000000"/>
                </a:solidFill>
                <a:latin typeface="Calibri"/>
              </a:rPr>
              <a:t> standards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τροφοδοτούν</a:t>
            </a:r>
            <a:r>
              <a:rPr lang="en-US" sz="2800" spc="-1" dirty="0">
                <a:solidFill>
                  <a:srgbClr val="000000"/>
                </a:solidFill>
                <a:latin typeface="Calibri"/>
              </a:rPr>
              <a:t> </a:t>
            </a:r>
            <a:r>
              <a:rPr lang="en-US" sz="2800" spc="-1" dirty="0" err="1">
                <a:solidFill>
                  <a:srgbClr val="000000"/>
                </a:solidFill>
                <a:latin typeface="Calibri"/>
              </a:rPr>
              <a:t>δι</a:t>
            </a:r>
            <a:r>
              <a:rPr lang="en-US" sz="2800" spc="-1" dirty="0">
                <a:solidFill>
                  <a:srgbClr val="000000"/>
                </a:solidFill>
                <a:latin typeface="Calibri"/>
              </a:rPr>
              <a:t>α</a:t>
            </a:r>
            <a:r>
              <a:rPr lang="en-US" sz="2800" spc="-1" dirty="0" err="1">
                <a:solidFill>
                  <a:srgbClr val="000000"/>
                </a:solidFill>
                <a:latin typeface="Calibri"/>
              </a:rPr>
              <a:t>μ</a:t>
            </a:r>
            <a:r>
              <a:rPr lang="en-US" sz="2800" spc="-1" dirty="0">
                <a:solidFill>
                  <a:srgbClr val="000000"/>
                </a:solidFill>
                <a:latin typeface="Calibri"/>
              </a:rPr>
              <a:t>α</a:t>
            </a:r>
            <a:r>
              <a:rPr lang="en-US" sz="2800" spc="-1" dirty="0" err="1">
                <a:solidFill>
                  <a:srgbClr val="000000"/>
                </a:solidFill>
                <a:latin typeface="Calibri"/>
              </a:rPr>
              <a:t>ρτυρίες</a:t>
            </a:r>
            <a:r>
              <a:rPr lang="en-US" sz="2800" spc="-1" dirty="0">
                <a:solidFill>
                  <a:srgbClr val="000000"/>
                </a:solidFill>
                <a:latin typeface="Calibri"/>
              </a:rPr>
              <a:t>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εν</a:t>
            </a:r>
            <a:r>
              <a:rPr lang="en-US" sz="2800" spc="-1" dirty="0">
                <a:solidFill>
                  <a:srgbClr val="000000"/>
                </a:solidFill>
                <a:latin typeface="Calibri"/>
              </a:rPr>
              <a:t>α</a:t>
            </a:r>
            <a:r>
              <a:rPr lang="en-US" sz="2800" spc="-1" dirty="0" err="1">
                <a:solidFill>
                  <a:srgbClr val="000000"/>
                </a:solidFill>
                <a:latin typeface="Calibri"/>
              </a:rPr>
              <a:t>ντιώσεις</a:t>
            </a:r>
            <a:r>
              <a:rPr lang="en-US" sz="2800" spc="-1" dirty="0">
                <a:solidFill>
                  <a:srgbClr val="000000"/>
                </a:solidFill>
                <a:latin typeface="Calibri"/>
              </a:rPr>
              <a:t>.</a:t>
            </a:r>
          </a:p>
          <a:p>
            <a:pPr marL="228600" indent="-228240">
              <a:lnSpc>
                <a:spcPct val="90000"/>
              </a:lnSpc>
              <a:spcBef>
                <a:spcPts val="1001"/>
              </a:spcBef>
              <a:buClr>
                <a:srgbClr val="000000"/>
              </a:buClr>
              <a:buFont typeface="Arial"/>
              <a:buChar char="•"/>
            </a:pPr>
            <a:r>
              <a:rPr lang="en-US" sz="2800" spc="-1" dirty="0" err="1">
                <a:solidFill>
                  <a:srgbClr val="000000"/>
                </a:solidFill>
                <a:latin typeface="Calibri"/>
              </a:rPr>
              <a:t>Χρειάζοντ</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τρό</a:t>
            </a:r>
            <a:r>
              <a:rPr lang="en-US" sz="2800" spc="-1" dirty="0">
                <a:solidFill>
                  <a:srgbClr val="000000"/>
                </a:solidFill>
                <a:latin typeface="Calibri"/>
              </a:rPr>
              <a:t>π</a:t>
            </a:r>
            <a:r>
              <a:rPr lang="en-US" sz="2800" spc="-1" dirty="0" err="1">
                <a:solidFill>
                  <a:srgbClr val="000000"/>
                </a:solidFill>
                <a:latin typeface="Calibri"/>
              </a:rPr>
              <a:t>οι</a:t>
            </a:r>
            <a:r>
              <a:rPr lang="en-US" sz="2800" spc="-1" dirty="0">
                <a:solidFill>
                  <a:srgbClr val="000000"/>
                </a:solidFill>
                <a:latin typeface="Calibri"/>
              </a:rPr>
              <a:t> </a:t>
            </a:r>
            <a:r>
              <a:rPr lang="en-US" sz="2800" spc="-1" dirty="0" err="1">
                <a:solidFill>
                  <a:srgbClr val="000000"/>
                </a:solidFill>
                <a:latin typeface="Calibri"/>
              </a:rPr>
              <a:t>δι</a:t>
            </a:r>
            <a:r>
              <a:rPr lang="en-US" sz="2800" spc="-1" dirty="0">
                <a:solidFill>
                  <a:srgbClr val="000000"/>
                </a:solidFill>
                <a:latin typeface="Calibri"/>
              </a:rPr>
              <a:t>α</a:t>
            </a:r>
            <a:r>
              <a:rPr lang="en-US" sz="2800" spc="-1" dirty="0" err="1">
                <a:solidFill>
                  <a:srgbClr val="000000"/>
                </a:solidFill>
                <a:latin typeface="Calibri"/>
              </a:rPr>
              <a:t>κυ</a:t>
            </a:r>
            <a:r>
              <a:rPr lang="en-US" sz="2800" spc="-1" dirty="0">
                <a:solidFill>
                  <a:srgbClr val="000000"/>
                </a:solidFill>
                <a:latin typeface="Calibri"/>
              </a:rPr>
              <a:t>β</a:t>
            </a:r>
            <a:r>
              <a:rPr lang="en-US" sz="2800" spc="-1" dirty="0" err="1">
                <a:solidFill>
                  <a:srgbClr val="000000"/>
                </a:solidFill>
                <a:latin typeface="Calibri"/>
              </a:rPr>
              <a:t>έρνησης</a:t>
            </a:r>
            <a:r>
              <a:rPr lang="en-US" sz="2800" spc="-1" dirty="0">
                <a:solidFill>
                  <a:srgbClr val="000000"/>
                </a:solidFill>
                <a:latin typeface="Calibri"/>
              </a:rPr>
              <a:t> π</a:t>
            </a:r>
            <a:r>
              <a:rPr lang="en-US" sz="2800" spc="-1" dirty="0" err="1">
                <a:solidFill>
                  <a:srgbClr val="000000"/>
                </a:solidFill>
                <a:latin typeface="Calibri"/>
              </a:rPr>
              <a:t>ου</a:t>
            </a:r>
            <a:r>
              <a:rPr lang="en-US" sz="2800" spc="-1" dirty="0">
                <a:solidFill>
                  <a:srgbClr val="000000"/>
                </a:solidFill>
                <a:latin typeface="Calibri"/>
              </a:rPr>
              <a:t> </a:t>
            </a:r>
            <a:r>
              <a:rPr lang="en-US" sz="2800" spc="-1" dirty="0" err="1">
                <a:solidFill>
                  <a:srgbClr val="000000"/>
                </a:solidFill>
                <a:latin typeface="Calibri"/>
              </a:rPr>
              <a:t>ν</a:t>
            </a:r>
            <a:r>
              <a:rPr lang="en-US" sz="2800" spc="-1" dirty="0">
                <a:solidFill>
                  <a:srgbClr val="000000"/>
                </a:solidFill>
                <a:latin typeface="Calibri"/>
              </a:rPr>
              <a:t>α </a:t>
            </a:r>
            <a:r>
              <a:rPr lang="en-US" sz="2800" spc="-1" dirty="0" err="1">
                <a:solidFill>
                  <a:srgbClr val="000000"/>
                </a:solidFill>
                <a:latin typeface="Calibri"/>
              </a:rPr>
              <a:t>ευνοούν</a:t>
            </a:r>
            <a:r>
              <a:rPr lang="en-US" sz="2800" spc="-1" dirty="0">
                <a:solidFill>
                  <a:srgbClr val="000000"/>
                </a:solidFill>
                <a:latin typeface="Calibri"/>
              </a:rPr>
              <a:t> </a:t>
            </a:r>
            <a:r>
              <a:rPr lang="en-US" sz="2800" spc="-1" dirty="0" err="1">
                <a:solidFill>
                  <a:srgbClr val="000000"/>
                </a:solidFill>
                <a:latin typeface="Calibri"/>
              </a:rPr>
              <a:t>τον</a:t>
            </a:r>
            <a:r>
              <a:rPr lang="en-US" sz="2800" spc="-1" dirty="0">
                <a:solidFill>
                  <a:srgbClr val="000000"/>
                </a:solidFill>
                <a:latin typeface="Calibri"/>
              </a:rPr>
              <a:t> α</a:t>
            </a:r>
            <a:r>
              <a:rPr lang="en-US" sz="2800" spc="-1" dirty="0" err="1">
                <a:solidFill>
                  <a:srgbClr val="000000"/>
                </a:solidFill>
                <a:latin typeface="Calibri"/>
              </a:rPr>
              <a:t>υτο-κ</a:t>
            </a:r>
            <a:r>
              <a:rPr lang="en-US" sz="2800" spc="-1" dirty="0">
                <a:solidFill>
                  <a:srgbClr val="000000"/>
                </a:solidFill>
                <a:latin typeface="Calibri"/>
              </a:rPr>
              <a:t>α</a:t>
            </a:r>
            <a:r>
              <a:rPr lang="en-US" sz="2800" spc="-1" dirty="0" err="1">
                <a:solidFill>
                  <a:srgbClr val="000000"/>
                </a:solidFill>
                <a:latin typeface="Calibri"/>
              </a:rPr>
              <a:t>θορισμό</a:t>
            </a:r>
            <a:r>
              <a:rPr lang="en-US" sz="2800" spc="-1" dirty="0">
                <a:solidFill>
                  <a:srgbClr val="000000"/>
                </a:solidFill>
                <a:latin typeface="Calibri"/>
              </a:rPr>
              <a:t> </a:t>
            </a:r>
            <a:r>
              <a:rPr lang="en-US" sz="2800" spc="-1" dirty="0" err="1">
                <a:solidFill>
                  <a:srgbClr val="000000"/>
                </a:solidFill>
                <a:latin typeface="Calibri"/>
              </a:rPr>
              <a:t>μέσ</a:t>
            </a:r>
            <a:r>
              <a:rPr lang="en-US" sz="2800" spc="-1" dirty="0">
                <a:solidFill>
                  <a:srgbClr val="000000"/>
                </a:solidFill>
                <a:latin typeface="Calibri"/>
              </a:rPr>
              <a:t>α απ</a:t>
            </a:r>
            <a:r>
              <a:rPr lang="en-US" sz="2800" spc="-1" dirty="0" err="1">
                <a:solidFill>
                  <a:srgbClr val="000000"/>
                </a:solidFill>
                <a:latin typeface="Calibri"/>
              </a:rPr>
              <a:t>ό</a:t>
            </a:r>
            <a:r>
              <a:rPr lang="en-US" sz="2800" spc="-1" dirty="0">
                <a:solidFill>
                  <a:srgbClr val="000000"/>
                </a:solidFill>
                <a:latin typeface="Calibri"/>
              </a:rPr>
              <a:t> </a:t>
            </a:r>
            <a:r>
              <a:rPr lang="en-US" sz="2800" spc="-1" dirty="0" err="1">
                <a:solidFill>
                  <a:srgbClr val="000000"/>
                </a:solidFill>
                <a:latin typeface="Calibri"/>
              </a:rPr>
              <a:t>ελεγμένες</a:t>
            </a:r>
            <a:r>
              <a:rPr lang="en-US" sz="2800" spc="-1" dirty="0">
                <a:solidFill>
                  <a:srgbClr val="000000"/>
                </a:solidFill>
                <a:latin typeface="Calibri"/>
              </a:rPr>
              <a:t> </a:t>
            </a:r>
            <a:r>
              <a:rPr lang="en-US" sz="2800" spc="-1" dirty="0" err="1">
                <a:solidFill>
                  <a:srgbClr val="000000"/>
                </a:solidFill>
                <a:latin typeface="Calibri"/>
              </a:rPr>
              <a:t>δι</a:t>
            </a:r>
            <a:r>
              <a:rPr lang="en-US" sz="2800" spc="-1" dirty="0">
                <a:solidFill>
                  <a:srgbClr val="000000"/>
                </a:solidFill>
                <a:latin typeface="Calibri"/>
              </a:rPr>
              <a:t>α</a:t>
            </a:r>
            <a:r>
              <a:rPr lang="en-US" sz="2800" spc="-1" dirty="0" err="1">
                <a:solidFill>
                  <a:srgbClr val="000000"/>
                </a:solidFill>
                <a:latin typeface="Calibri"/>
              </a:rPr>
              <a:t>δικ</a:t>
            </a:r>
            <a:r>
              <a:rPr lang="en-US" sz="2800" spc="-1" dirty="0">
                <a:solidFill>
                  <a:srgbClr val="000000"/>
                </a:solidFill>
                <a:latin typeface="Calibri"/>
              </a:rPr>
              <a:t>α</a:t>
            </a:r>
            <a:r>
              <a:rPr lang="en-US" sz="2800" spc="-1" dirty="0" err="1">
                <a:solidFill>
                  <a:srgbClr val="000000"/>
                </a:solidFill>
                <a:latin typeface="Calibri"/>
              </a:rPr>
              <a:t>σίες</a:t>
            </a:r>
            <a:r>
              <a:rPr lang="en-US" sz="2800" spc="-1" dirty="0">
                <a:solidFill>
                  <a:srgbClr val="000000"/>
                </a:solidFill>
                <a:latin typeface="Calibri"/>
              </a:rPr>
              <a:t> </a:t>
            </a:r>
            <a:r>
              <a:rPr lang="en-US" sz="2800" spc="-1" dirty="0" err="1">
                <a:solidFill>
                  <a:srgbClr val="000000"/>
                </a:solidFill>
                <a:latin typeface="Calibri"/>
              </a:rPr>
              <a:t>άσκησης</a:t>
            </a:r>
            <a:r>
              <a:rPr lang="en-US" sz="2800" spc="-1" dirty="0">
                <a:solidFill>
                  <a:srgbClr val="000000"/>
                </a:solidFill>
                <a:latin typeface="Calibri"/>
              </a:rPr>
              <a:t> </a:t>
            </a:r>
            <a:r>
              <a:rPr lang="en-US" sz="2800" spc="-1" dirty="0" err="1">
                <a:solidFill>
                  <a:srgbClr val="000000"/>
                </a:solidFill>
                <a:latin typeface="Calibri"/>
              </a:rPr>
              <a:t>της</a:t>
            </a:r>
            <a:r>
              <a:rPr lang="en-US" sz="2800" spc="-1" dirty="0">
                <a:solidFill>
                  <a:srgbClr val="000000"/>
                </a:solidFill>
                <a:latin typeface="Calibri"/>
              </a:rPr>
              <a:t> </a:t>
            </a:r>
            <a:r>
              <a:rPr lang="en-US" sz="2800" spc="-1" dirty="0" err="1">
                <a:solidFill>
                  <a:srgbClr val="000000"/>
                </a:solidFill>
                <a:latin typeface="Calibri"/>
              </a:rPr>
              <a:t>εξουσί</a:t>
            </a:r>
            <a:r>
              <a:rPr lang="en-US" sz="2800" spc="-1" dirty="0">
                <a:solidFill>
                  <a:srgbClr val="000000"/>
                </a:solidFill>
                <a:latin typeface="Calibri"/>
              </a:rPr>
              <a:t>α</a:t>
            </a:r>
            <a:r>
              <a:rPr lang="en-US" sz="2800" spc="-1" dirty="0" err="1">
                <a:solidFill>
                  <a:srgbClr val="000000"/>
                </a:solidFill>
                <a:latin typeface="Calibri"/>
              </a:rPr>
              <a:t>ς</a:t>
            </a:r>
            <a:r>
              <a:rPr lang="en-US" sz="2800" spc="-1" dirty="0">
                <a:solidFill>
                  <a:srgbClr val="000000"/>
                </a:solidFill>
                <a:latin typeface="Calibri"/>
              </a:rPr>
              <a:t>.</a:t>
            </a:r>
          </a:p>
          <a:p>
            <a:pPr marL="228600" indent="-228240">
              <a:lnSpc>
                <a:spcPct val="90000"/>
              </a:lnSpc>
              <a:spcBef>
                <a:spcPts val="1001"/>
              </a:spcBef>
              <a:buClr>
                <a:srgbClr val="000000"/>
              </a:buClr>
              <a:buFont typeface="Arial"/>
              <a:buChar char="•"/>
            </a:pP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τ</a:t>
            </a:r>
            <a:r>
              <a:rPr lang="en-US" sz="2800" spc="-1" dirty="0">
                <a:solidFill>
                  <a:srgbClr val="000000"/>
                </a:solidFill>
                <a:latin typeface="Calibri"/>
              </a:rPr>
              <a:t>α</a:t>
            </a:r>
            <a:r>
              <a:rPr lang="en-US" sz="2800" spc="-1" dirty="0" err="1">
                <a:solidFill>
                  <a:srgbClr val="000000"/>
                </a:solidFill>
                <a:latin typeface="Calibri"/>
              </a:rPr>
              <a:t>κερμ</a:t>
            </a:r>
            <a:r>
              <a:rPr lang="en-US" sz="2800" spc="-1" dirty="0">
                <a:solidFill>
                  <a:srgbClr val="000000"/>
                </a:solidFill>
                <a:latin typeface="Calibri"/>
              </a:rPr>
              <a:t>α</a:t>
            </a:r>
            <a:r>
              <a:rPr lang="en-US" sz="2800" spc="-1" dirty="0" err="1">
                <a:solidFill>
                  <a:srgbClr val="000000"/>
                </a:solidFill>
                <a:latin typeface="Calibri"/>
              </a:rPr>
              <a:t>τισμός</a:t>
            </a:r>
            <a:r>
              <a:rPr lang="en-US" sz="2800" spc="-1" dirty="0">
                <a:solidFill>
                  <a:srgbClr val="000000"/>
                </a:solidFill>
                <a:latin typeface="Calibri"/>
              </a:rPr>
              <a:t> </a:t>
            </a:r>
            <a:r>
              <a:rPr lang="en-US" sz="2800" spc="-1" dirty="0" err="1">
                <a:solidFill>
                  <a:srgbClr val="000000"/>
                </a:solidFill>
                <a:latin typeface="Calibri"/>
              </a:rPr>
              <a:t>της</a:t>
            </a:r>
            <a:r>
              <a:rPr lang="en-US" sz="2800" spc="-1" dirty="0">
                <a:solidFill>
                  <a:srgbClr val="000000"/>
                </a:solidFill>
                <a:latin typeface="Calibri"/>
              </a:rPr>
              <a:t> </a:t>
            </a:r>
            <a:r>
              <a:rPr lang="en-US" sz="2800" spc="-1" dirty="0" err="1">
                <a:solidFill>
                  <a:srgbClr val="000000"/>
                </a:solidFill>
                <a:latin typeface="Calibri"/>
              </a:rPr>
              <a:t>ευρω</a:t>
            </a:r>
            <a:r>
              <a:rPr lang="en-US" sz="2800" spc="-1" dirty="0">
                <a:solidFill>
                  <a:srgbClr val="000000"/>
                </a:solidFill>
                <a:latin typeface="Calibri"/>
              </a:rPr>
              <a:t>πα</a:t>
            </a:r>
            <a:r>
              <a:rPr lang="en-US" sz="2800" spc="-1" dirty="0" err="1">
                <a:solidFill>
                  <a:srgbClr val="000000"/>
                </a:solidFill>
                <a:latin typeface="Calibri"/>
              </a:rPr>
              <a:t>ϊκής</a:t>
            </a:r>
            <a:r>
              <a:rPr lang="en-US" sz="2800" spc="-1" dirty="0">
                <a:solidFill>
                  <a:srgbClr val="000000"/>
                </a:solidFill>
                <a:latin typeface="Calibri"/>
              </a:rPr>
              <a:t> </a:t>
            </a:r>
            <a:r>
              <a:rPr lang="en-US" sz="2800" spc="-1" dirty="0" err="1">
                <a:solidFill>
                  <a:srgbClr val="000000"/>
                </a:solidFill>
                <a:latin typeface="Calibri"/>
              </a:rPr>
              <a:t>έννομης</a:t>
            </a:r>
            <a:r>
              <a:rPr lang="en-US" sz="2800" spc="-1" dirty="0">
                <a:solidFill>
                  <a:srgbClr val="000000"/>
                </a:solidFill>
                <a:latin typeface="Calibri"/>
              </a:rPr>
              <a:t> </a:t>
            </a:r>
            <a:r>
              <a:rPr lang="en-US" sz="2800" spc="-1" dirty="0" err="1">
                <a:solidFill>
                  <a:srgbClr val="000000"/>
                </a:solidFill>
                <a:latin typeface="Calibri"/>
              </a:rPr>
              <a:t>τάξης</a:t>
            </a:r>
            <a:r>
              <a:rPr lang="en-US" sz="2800" spc="-1" dirty="0">
                <a:solidFill>
                  <a:srgbClr val="000000"/>
                </a:solidFill>
                <a:latin typeface="Calibri"/>
              </a:rPr>
              <a:t>: α/</a:t>
            </a:r>
            <a:r>
              <a:rPr lang="en-US" sz="2800" spc="-1" dirty="0" err="1">
                <a:solidFill>
                  <a:srgbClr val="000000"/>
                </a:solidFill>
                <a:latin typeface="Calibri"/>
              </a:rPr>
              <a:t>υ</a:t>
            </a:r>
            <a:r>
              <a:rPr lang="en-US" sz="2800" spc="-1" dirty="0">
                <a:solidFill>
                  <a:srgbClr val="000000"/>
                </a:solidFill>
                <a:latin typeface="Calibri"/>
              </a:rPr>
              <a:t>π</a:t>
            </a:r>
            <a:r>
              <a:rPr lang="en-US" sz="2800" spc="-1" dirty="0" err="1">
                <a:solidFill>
                  <a:srgbClr val="000000"/>
                </a:solidFill>
                <a:latin typeface="Calibri"/>
              </a:rPr>
              <a:t>ονόμευση</a:t>
            </a:r>
            <a:r>
              <a:rPr lang="en-US" sz="2800" spc="-1" dirty="0">
                <a:solidFill>
                  <a:srgbClr val="000000"/>
                </a:solidFill>
                <a:latin typeface="Calibri"/>
              </a:rPr>
              <a:t> </a:t>
            </a:r>
            <a:r>
              <a:rPr lang="en-US" sz="2800" spc="-1" dirty="0" err="1">
                <a:solidFill>
                  <a:srgbClr val="000000"/>
                </a:solidFill>
                <a:latin typeface="Calibri"/>
              </a:rPr>
              <a:t>της</a:t>
            </a:r>
            <a:r>
              <a:rPr lang="en-US" sz="2800" spc="-1" dirty="0">
                <a:solidFill>
                  <a:srgbClr val="000000"/>
                </a:solidFill>
                <a:latin typeface="Calibri"/>
              </a:rPr>
              <a:t> </a:t>
            </a:r>
            <a:r>
              <a:rPr lang="en-US" sz="2800" spc="-1" dirty="0" err="1">
                <a:solidFill>
                  <a:srgbClr val="000000"/>
                </a:solidFill>
                <a:latin typeface="Calibri"/>
              </a:rPr>
              <a:t>έννομης</a:t>
            </a:r>
            <a:r>
              <a:rPr lang="en-US" sz="2800" spc="-1" dirty="0">
                <a:solidFill>
                  <a:srgbClr val="000000"/>
                </a:solidFill>
                <a:latin typeface="Calibri"/>
              </a:rPr>
              <a:t> </a:t>
            </a:r>
            <a:r>
              <a:rPr lang="en-US" sz="2800" spc="-1" dirty="0" err="1">
                <a:solidFill>
                  <a:srgbClr val="000000"/>
                </a:solidFill>
                <a:latin typeface="Calibri"/>
              </a:rPr>
              <a:t>τάξης</a:t>
            </a:r>
            <a:r>
              <a:rPr lang="en-US" sz="2800" spc="-1" dirty="0">
                <a:solidFill>
                  <a:srgbClr val="000000"/>
                </a:solidFill>
                <a:latin typeface="Calibri"/>
              </a:rPr>
              <a:t>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των</a:t>
            </a:r>
            <a:r>
              <a:rPr lang="en-US" sz="2800" spc="-1" dirty="0">
                <a:solidFill>
                  <a:srgbClr val="000000"/>
                </a:solidFill>
                <a:latin typeface="Calibri"/>
              </a:rPr>
              <a:t>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νόνων</a:t>
            </a:r>
            <a:r>
              <a:rPr lang="en-US" sz="2800" spc="-1" dirty="0">
                <a:solidFill>
                  <a:srgbClr val="000000"/>
                </a:solidFill>
                <a:latin typeface="Calibri"/>
              </a:rPr>
              <a:t> </a:t>
            </a:r>
            <a:r>
              <a:rPr lang="en-US" sz="2800" spc="-1" dirty="0" err="1">
                <a:solidFill>
                  <a:srgbClr val="000000"/>
                </a:solidFill>
                <a:latin typeface="Calibri"/>
              </a:rPr>
              <a:t>δικ</a:t>
            </a:r>
            <a:r>
              <a:rPr lang="en-US" sz="2800" spc="-1" dirty="0">
                <a:solidFill>
                  <a:srgbClr val="000000"/>
                </a:solidFill>
                <a:latin typeface="Calibri"/>
              </a:rPr>
              <a:t>α</a:t>
            </a:r>
            <a:r>
              <a:rPr lang="en-US" sz="2800" spc="-1" dirty="0" err="1">
                <a:solidFill>
                  <a:srgbClr val="000000"/>
                </a:solidFill>
                <a:latin typeface="Calibri"/>
              </a:rPr>
              <a:t>ίου</a:t>
            </a:r>
            <a:r>
              <a:rPr lang="en-US" sz="2800" spc="-1" dirty="0">
                <a:solidFill>
                  <a:srgbClr val="000000"/>
                </a:solidFill>
                <a:latin typeface="Calibri"/>
              </a:rPr>
              <a:t> β/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τ</a:t>
            </a:r>
            <a:r>
              <a:rPr lang="en-US" sz="2800" spc="-1" dirty="0">
                <a:solidFill>
                  <a:srgbClr val="000000"/>
                </a:solidFill>
                <a:latin typeface="Calibri"/>
              </a:rPr>
              <a:t>α</a:t>
            </a:r>
            <a:r>
              <a:rPr lang="en-US" sz="2800" spc="-1" dirty="0" err="1">
                <a:solidFill>
                  <a:srgbClr val="000000"/>
                </a:solidFill>
                <a:latin typeface="Calibri"/>
              </a:rPr>
              <a:t>στρ</a:t>
            </a:r>
            <a:r>
              <a:rPr lang="en-US" sz="2800" spc="-1" dirty="0">
                <a:solidFill>
                  <a:srgbClr val="000000"/>
                </a:solidFill>
                <a:latin typeface="Calibri"/>
              </a:rPr>
              <a:t>α</a:t>
            </a:r>
            <a:r>
              <a:rPr lang="en-US" sz="2800" spc="-1" dirty="0" err="1">
                <a:solidFill>
                  <a:srgbClr val="000000"/>
                </a:solidFill>
                <a:latin typeface="Calibri"/>
              </a:rPr>
              <a:t>τήγηση</a:t>
            </a:r>
            <a:r>
              <a:rPr lang="en-US" sz="2800" spc="-1" dirty="0">
                <a:solidFill>
                  <a:srgbClr val="000000"/>
                </a:solidFill>
                <a:latin typeface="Calibri"/>
              </a:rPr>
              <a:t> </a:t>
            </a:r>
            <a:r>
              <a:rPr lang="en-US" sz="2800" spc="-1" dirty="0" err="1">
                <a:solidFill>
                  <a:srgbClr val="000000"/>
                </a:solidFill>
                <a:latin typeface="Calibri"/>
              </a:rPr>
              <a:t>του</a:t>
            </a:r>
            <a:r>
              <a:rPr lang="en-US" sz="2800" spc="-1" dirty="0">
                <a:solidFill>
                  <a:srgbClr val="000000"/>
                </a:solidFill>
                <a:latin typeface="Calibri"/>
              </a:rPr>
              <a:t> </a:t>
            </a:r>
            <a:r>
              <a:rPr lang="en-US" sz="2800" spc="-1" dirty="0" err="1">
                <a:solidFill>
                  <a:srgbClr val="000000"/>
                </a:solidFill>
                <a:latin typeface="Calibri"/>
              </a:rPr>
              <a:t>τρό</a:t>
            </a:r>
            <a:r>
              <a:rPr lang="en-US" sz="2800" spc="-1" dirty="0">
                <a:solidFill>
                  <a:srgbClr val="000000"/>
                </a:solidFill>
                <a:latin typeface="Calibri"/>
              </a:rPr>
              <a:t>π</a:t>
            </a:r>
            <a:r>
              <a:rPr lang="en-US" sz="2800" spc="-1" dirty="0" err="1">
                <a:solidFill>
                  <a:srgbClr val="000000"/>
                </a:solidFill>
                <a:latin typeface="Calibri"/>
              </a:rPr>
              <a:t>ου</a:t>
            </a:r>
            <a:r>
              <a:rPr lang="en-US" sz="2800" spc="-1" dirty="0">
                <a:solidFill>
                  <a:srgbClr val="000000"/>
                </a:solidFill>
                <a:latin typeface="Calibri"/>
              </a:rPr>
              <a:t> </a:t>
            </a:r>
            <a:r>
              <a:rPr lang="en-US" sz="2800" spc="-1" dirty="0" err="1">
                <a:solidFill>
                  <a:srgbClr val="000000"/>
                </a:solidFill>
                <a:latin typeface="Calibri"/>
              </a:rPr>
              <a:t>δι</a:t>
            </a:r>
            <a:r>
              <a:rPr lang="en-US" sz="2800" spc="-1" dirty="0">
                <a:solidFill>
                  <a:srgbClr val="000000"/>
                </a:solidFill>
                <a:latin typeface="Calibri"/>
              </a:rPr>
              <a:t>α</a:t>
            </a:r>
            <a:r>
              <a:rPr lang="en-US" sz="2800" spc="-1" dirty="0" err="1">
                <a:solidFill>
                  <a:srgbClr val="000000"/>
                </a:solidFill>
                <a:latin typeface="Calibri"/>
              </a:rPr>
              <a:t>μόρφωσης</a:t>
            </a:r>
            <a:r>
              <a:rPr lang="en-US" sz="2800" spc="-1" dirty="0">
                <a:solidFill>
                  <a:srgbClr val="000000"/>
                </a:solidFill>
                <a:latin typeface="Calibri"/>
              </a:rPr>
              <a:t> </a:t>
            </a:r>
            <a:r>
              <a:rPr lang="en-US" sz="2800" spc="-1" dirty="0" err="1">
                <a:solidFill>
                  <a:srgbClr val="000000"/>
                </a:solidFill>
                <a:latin typeface="Calibri"/>
              </a:rPr>
              <a:t>της</a:t>
            </a:r>
            <a:r>
              <a:rPr lang="en-US" sz="2800" spc="-1" dirty="0">
                <a:solidFill>
                  <a:srgbClr val="000000"/>
                </a:solidFill>
                <a:latin typeface="Calibri"/>
              </a:rPr>
              <a:t> </a:t>
            </a:r>
            <a:r>
              <a:rPr lang="en-US" sz="2800" spc="-1" dirty="0" err="1">
                <a:solidFill>
                  <a:srgbClr val="000000"/>
                </a:solidFill>
                <a:latin typeface="Calibri"/>
              </a:rPr>
              <a:t>συν</a:t>
            </a:r>
            <a:r>
              <a:rPr lang="en-US" sz="2800" spc="-1" dirty="0">
                <a:solidFill>
                  <a:srgbClr val="000000"/>
                </a:solidFill>
                <a:latin typeface="Calibri"/>
              </a:rPr>
              <a:t>α</a:t>
            </a:r>
            <a:r>
              <a:rPr lang="en-US" sz="2800" spc="-1" dirty="0" err="1">
                <a:solidFill>
                  <a:srgbClr val="000000"/>
                </a:solidFill>
                <a:latin typeface="Calibri"/>
              </a:rPr>
              <a:t>ίνεσης</a:t>
            </a:r>
            <a:r>
              <a:rPr lang="en-US" sz="2800" spc="-1" dirty="0">
                <a:solidFill>
                  <a:srgbClr val="000000"/>
                </a:solidFill>
                <a:latin typeface="Calibri"/>
              </a:rPr>
              <a:t> </a:t>
            </a:r>
            <a:r>
              <a:rPr lang="en-US" sz="2800" spc="-1" dirty="0" err="1">
                <a:solidFill>
                  <a:srgbClr val="000000"/>
                </a:solidFill>
                <a:latin typeface="Calibri"/>
              </a:rPr>
              <a:t>γ</a:t>
            </a:r>
            <a:r>
              <a:rPr lang="en-US" sz="2800" spc="-1" dirty="0">
                <a:solidFill>
                  <a:srgbClr val="000000"/>
                </a:solidFill>
                <a:latin typeface="Calibri"/>
              </a:rPr>
              <a:t>/π</a:t>
            </a:r>
            <a:r>
              <a:rPr lang="en-US" sz="2800" spc="-1" dirty="0" err="1">
                <a:solidFill>
                  <a:srgbClr val="000000"/>
                </a:solidFill>
                <a:latin typeface="Calibri"/>
              </a:rPr>
              <a:t>ολλ</a:t>
            </a:r>
            <a:r>
              <a:rPr lang="en-US" sz="2800" spc="-1" dirty="0">
                <a:solidFill>
                  <a:srgbClr val="000000"/>
                </a:solidFill>
                <a:latin typeface="Calibri"/>
              </a:rPr>
              <a:t>απ</a:t>
            </a:r>
            <a:r>
              <a:rPr lang="en-US" sz="2800" spc="-1" dirty="0" err="1">
                <a:solidFill>
                  <a:srgbClr val="000000"/>
                </a:solidFill>
                <a:latin typeface="Calibri"/>
              </a:rPr>
              <a:t>λ</a:t>
            </a:r>
            <a:r>
              <a:rPr lang="en-US" sz="2800" spc="-1" dirty="0">
                <a:solidFill>
                  <a:srgbClr val="000000"/>
                </a:solidFill>
                <a:latin typeface="Calibri"/>
              </a:rPr>
              <a:t>α</a:t>
            </a:r>
            <a:r>
              <a:rPr lang="en-US" sz="2800" spc="-1" dirty="0" err="1">
                <a:solidFill>
                  <a:srgbClr val="000000"/>
                </a:solidFill>
                <a:latin typeface="Calibri"/>
              </a:rPr>
              <a:t>σι</a:t>
            </a:r>
            <a:r>
              <a:rPr lang="en-US" sz="2800" spc="-1" dirty="0">
                <a:solidFill>
                  <a:srgbClr val="000000"/>
                </a:solidFill>
                <a:latin typeface="Calibri"/>
              </a:rPr>
              <a:t>α</a:t>
            </a:r>
            <a:r>
              <a:rPr lang="en-US" sz="2800" spc="-1" dirty="0" err="1">
                <a:solidFill>
                  <a:srgbClr val="000000"/>
                </a:solidFill>
                <a:latin typeface="Calibri"/>
              </a:rPr>
              <a:t>σμός</a:t>
            </a:r>
            <a:r>
              <a:rPr lang="en-US" sz="2800" spc="-1" dirty="0">
                <a:solidFill>
                  <a:srgbClr val="000000"/>
                </a:solidFill>
                <a:latin typeface="Calibri"/>
              </a:rPr>
              <a:t> </a:t>
            </a:r>
            <a:r>
              <a:rPr lang="en-US" sz="2800" spc="-1" dirty="0" err="1">
                <a:solidFill>
                  <a:srgbClr val="000000"/>
                </a:solidFill>
                <a:latin typeface="Calibri"/>
              </a:rPr>
              <a:t>των</a:t>
            </a:r>
            <a:r>
              <a:rPr lang="en-US" sz="2800" spc="-1" dirty="0">
                <a:solidFill>
                  <a:srgbClr val="000000"/>
                </a:solidFill>
                <a:latin typeface="Calibri"/>
              </a:rPr>
              <a:t> α</a:t>
            </a:r>
            <a:r>
              <a:rPr lang="en-US" sz="2800" spc="-1" dirty="0" err="1">
                <a:solidFill>
                  <a:srgbClr val="000000"/>
                </a:solidFill>
                <a:latin typeface="Calibri"/>
              </a:rPr>
              <a:t>συμμετριών</a:t>
            </a:r>
            <a:r>
              <a:rPr lang="en-US" sz="2800" spc="-1" dirty="0">
                <a:solidFill>
                  <a:srgbClr val="000000"/>
                </a:solidFill>
                <a:latin typeface="Calibri"/>
              </a:rPr>
              <a:t> </a:t>
            </a:r>
            <a:r>
              <a:rPr lang="en-US" sz="2800" spc="-1" dirty="0" err="1">
                <a:solidFill>
                  <a:srgbClr val="000000"/>
                </a:solidFill>
                <a:latin typeface="Calibri"/>
              </a:rPr>
              <a:t>σε</a:t>
            </a:r>
            <a:r>
              <a:rPr lang="en-US" sz="2800" spc="-1" dirty="0">
                <a:solidFill>
                  <a:srgbClr val="000000"/>
                </a:solidFill>
                <a:latin typeface="Calibri"/>
              </a:rPr>
              <a:t> </a:t>
            </a:r>
            <a:r>
              <a:rPr lang="en-US" sz="2800" spc="-1" dirty="0" err="1">
                <a:solidFill>
                  <a:srgbClr val="000000"/>
                </a:solidFill>
                <a:latin typeface="Calibri"/>
              </a:rPr>
              <a:t>σχέση</a:t>
            </a:r>
            <a:r>
              <a:rPr lang="en-US" sz="2800" spc="-1" dirty="0">
                <a:solidFill>
                  <a:srgbClr val="000000"/>
                </a:solidFill>
                <a:latin typeface="Calibri"/>
              </a:rPr>
              <a:t> </a:t>
            </a:r>
            <a:r>
              <a:rPr lang="en-US" sz="2800" spc="-1" dirty="0" err="1">
                <a:solidFill>
                  <a:srgbClr val="000000"/>
                </a:solidFill>
                <a:latin typeface="Calibri"/>
              </a:rPr>
              <a:t>με</a:t>
            </a:r>
            <a:r>
              <a:rPr lang="en-US" sz="2800" spc="-1" dirty="0">
                <a:solidFill>
                  <a:srgbClr val="000000"/>
                </a:solidFill>
                <a:latin typeface="Calibri"/>
              </a:rPr>
              <a:t> </a:t>
            </a:r>
            <a:r>
              <a:rPr lang="en-US" sz="2800" spc="-1" dirty="0" err="1">
                <a:solidFill>
                  <a:srgbClr val="000000"/>
                </a:solidFill>
                <a:latin typeface="Calibri"/>
              </a:rPr>
              <a:t>την</a:t>
            </a:r>
            <a:r>
              <a:rPr lang="en-US" sz="2800" spc="-1" dirty="0">
                <a:solidFill>
                  <a:srgbClr val="000000"/>
                </a:solidFill>
                <a:latin typeface="Calibri"/>
              </a:rPr>
              <a:t> </a:t>
            </a:r>
            <a:r>
              <a:rPr lang="en-US" sz="2800" spc="-1" dirty="0" err="1">
                <a:solidFill>
                  <a:srgbClr val="000000"/>
                </a:solidFill>
                <a:latin typeface="Calibri"/>
              </a:rPr>
              <a:t>ισχύ</a:t>
            </a:r>
            <a:r>
              <a:rPr lang="en-US" sz="2800" spc="-1" dirty="0">
                <a:solidFill>
                  <a:srgbClr val="000000"/>
                </a:solidFill>
                <a:latin typeface="Calibri"/>
              </a:rPr>
              <a:t> </a:t>
            </a:r>
            <a:r>
              <a:rPr lang="en-US" sz="2800" spc="-1" dirty="0" err="1">
                <a:solidFill>
                  <a:srgbClr val="000000"/>
                </a:solidFill>
                <a:latin typeface="Calibri"/>
              </a:rPr>
              <a:t>κ</a:t>
            </a:r>
            <a:r>
              <a:rPr lang="en-US" sz="2800" spc="-1" dirty="0">
                <a:solidFill>
                  <a:srgbClr val="000000"/>
                </a:solidFill>
                <a:latin typeface="Calibri"/>
              </a:rPr>
              <a:t>α</a:t>
            </a:r>
            <a:r>
              <a:rPr lang="en-US" sz="2800" spc="-1" dirty="0" err="1">
                <a:solidFill>
                  <a:srgbClr val="000000"/>
                </a:solidFill>
                <a:latin typeface="Calibri"/>
              </a:rPr>
              <a:t>ι</a:t>
            </a:r>
            <a:r>
              <a:rPr lang="en-US" sz="2800" spc="-1" dirty="0">
                <a:solidFill>
                  <a:srgbClr val="000000"/>
                </a:solidFill>
                <a:latin typeface="Calibri"/>
              </a:rPr>
              <a:t> </a:t>
            </a:r>
            <a:r>
              <a:rPr lang="en-US" sz="2800" spc="-1" dirty="0" err="1">
                <a:solidFill>
                  <a:srgbClr val="000000"/>
                </a:solidFill>
                <a:latin typeface="Calibri"/>
              </a:rPr>
              <a:t>τους</a:t>
            </a:r>
            <a:r>
              <a:rPr lang="en-US" sz="2800" spc="-1" dirty="0">
                <a:solidFill>
                  <a:srgbClr val="000000"/>
                </a:solidFill>
                <a:latin typeface="Calibri"/>
              </a:rPr>
              <a:t> π</a:t>
            </a:r>
            <a:r>
              <a:rPr lang="en-US" sz="2800" spc="-1" dirty="0" err="1">
                <a:solidFill>
                  <a:srgbClr val="000000"/>
                </a:solidFill>
                <a:latin typeface="Calibri"/>
              </a:rPr>
              <a:t>όρους</a:t>
            </a:r>
            <a:r>
              <a:rPr lang="en-US" sz="2800" spc="-1" dirty="0">
                <a:solidFill>
                  <a:srgbClr val="000000"/>
                </a:solidFill>
                <a:latin typeface="Calibri"/>
              </a:rPr>
              <a:t> π</a:t>
            </a:r>
            <a:r>
              <a:rPr lang="en-US" sz="2800" spc="-1" dirty="0" err="1">
                <a:solidFill>
                  <a:srgbClr val="000000"/>
                </a:solidFill>
                <a:latin typeface="Calibri"/>
              </a:rPr>
              <a:t>ου</a:t>
            </a:r>
            <a:r>
              <a:rPr lang="en-US" sz="2800" spc="-1" dirty="0">
                <a:solidFill>
                  <a:srgbClr val="000000"/>
                </a:solidFill>
                <a:latin typeface="Calibri"/>
              </a:rPr>
              <a:t> </a:t>
            </a:r>
            <a:r>
              <a:rPr lang="en-US" sz="2800" spc="-1" dirty="0" err="1">
                <a:solidFill>
                  <a:srgbClr val="000000"/>
                </a:solidFill>
                <a:latin typeface="Calibri"/>
              </a:rPr>
              <a:t>δι</a:t>
            </a:r>
            <a:r>
              <a:rPr lang="en-US" sz="2800" spc="-1" dirty="0">
                <a:solidFill>
                  <a:srgbClr val="000000"/>
                </a:solidFill>
                <a:latin typeface="Calibri"/>
              </a:rPr>
              <a:t>α</a:t>
            </a:r>
            <a:r>
              <a:rPr lang="en-US" sz="2800" spc="-1" dirty="0" err="1">
                <a:solidFill>
                  <a:srgbClr val="000000"/>
                </a:solidFill>
                <a:latin typeface="Calibri"/>
              </a:rPr>
              <a:t>θέτει</a:t>
            </a:r>
            <a:r>
              <a:rPr lang="en-US" sz="2800" spc="-1" dirty="0">
                <a:solidFill>
                  <a:srgbClr val="000000"/>
                </a:solidFill>
                <a:latin typeface="Calibri"/>
              </a:rPr>
              <a:t> </a:t>
            </a:r>
            <a:r>
              <a:rPr lang="en-US" sz="2800" spc="-1" dirty="0" err="1">
                <a:solidFill>
                  <a:srgbClr val="000000"/>
                </a:solidFill>
                <a:latin typeface="Calibri"/>
              </a:rPr>
              <a:t>το</a:t>
            </a:r>
            <a:r>
              <a:rPr lang="en-US" sz="2800" spc="-1" dirty="0">
                <a:solidFill>
                  <a:srgbClr val="000000"/>
                </a:solidFill>
                <a:latin typeface="Calibri"/>
              </a:rPr>
              <a:t> </a:t>
            </a:r>
            <a:r>
              <a:rPr lang="en-US" sz="2800" spc="-1" dirty="0" err="1">
                <a:solidFill>
                  <a:srgbClr val="000000"/>
                </a:solidFill>
                <a:latin typeface="Calibri"/>
              </a:rPr>
              <a:t>κάθε</a:t>
            </a:r>
            <a:r>
              <a:rPr lang="en-US" sz="2800" spc="-1" dirty="0">
                <a:solidFill>
                  <a:srgbClr val="000000"/>
                </a:solidFill>
                <a:latin typeface="Calibri"/>
              </a:rPr>
              <a:t> ΚΜ.</a:t>
            </a:r>
          </a:p>
        </p:txBody>
      </p:sp>
      <p:sp>
        <p:nvSpPr>
          <p:cNvPr id="2" name="Slide Number Placeholder 1">
            <a:extLst>
              <a:ext uri="{FF2B5EF4-FFF2-40B4-BE49-F238E27FC236}">
                <a16:creationId xmlns:a16="http://schemas.microsoft.com/office/drawing/2014/main" id="{FBB8A655-E03C-9345-82E7-09B2BFDB5181}"/>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36</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extShape 1"/>
          <p:cNvSpPr txBox="1"/>
          <p:nvPr/>
        </p:nvSpPr>
        <p:spPr>
          <a:xfrm>
            <a:off x="8747510" y="6247440"/>
            <a:ext cx="2839680" cy="472680"/>
          </a:xfrm>
          <a:prstGeom prst="rect">
            <a:avLst/>
          </a:prstGeom>
          <a:noFill/>
          <a:ln>
            <a:noFill/>
          </a:ln>
        </p:spPr>
        <p:txBody>
          <a:bodyPr lIns="0" tIns="0" rIns="0" bIns="0"/>
          <a:lstStyle/>
          <a:p>
            <a:pPr algn="r">
              <a:lnSpc>
                <a:spcPct val="100000"/>
              </a:lnSpc>
            </a:pPr>
            <a:r>
              <a:rPr lang="fr-FR" sz="1270" spc="-1" dirty="0">
                <a:solidFill>
                  <a:srgbClr val="000000"/>
                </a:solidFill>
                <a:latin typeface="Noto Sans Regular"/>
                <a:ea typeface="DejaVu Sans"/>
              </a:rPr>
              <a:t> </a:t>
            </a:r>
            <a:endParaRPr lang="fr-FR" sz="1270" spc="-1" dirty="0">
              <a:latin typeface="Times New Roman"/>
            </a:endParaRPr>
          </a:p>
        </p:txBody>
      </p:sp>
      <p:sp>
        <p:nvSpPr>
          <p:cNvPr id="215" name="TextShape 2"/>
          <p:cNvSpPr txBox="1"/>
          <p:nvPr/>
        </p:nvSpPr>
        <p:spPr>
          <a:xfrm>
            <a:off x="877190" y="272880"/>
            <a:ext cx="10710000" cy="1144800"/>
          </a:xfrm>
          <a:prstGeom prst="rect">
            <a:avLst/>
          </a:prstGeom>
          <a:noFill/>
          <a:ln>
            <a:noFill/>
          </a:ln>
        </p:spPr>
        <p:txBody>
          <a:bodyPr lIns="0" tIns="0" rIns="0" bIns="0" anchor="ctr"/>
          <a:lstStyle/>
          <a:p>
            <a:pPr>
              <a:lnSpc>
                <a:spcPct val="100000"/>
              </a:lnSpc>
            </a:pPr>
            <a:r>
              <a:rPr lang="en-US" sz="1820" b="1" spc="-1">
                <a:solidFill>
                  <a:srgbClr val="000000"/>
                </a:solidFill>
                <a:latin typeface="Georgia"/>
              </a:rPr>
              <a:t>Governance models (Fabbrini, 2019) : policy regime or authority system ? (στη βάση τριών </a:t>
            </a:r>
            <a:r>
              <a:rPr lang="en-US" sz="1820" b="1" i="1" spc="-1">
                <a:solidFill>
                  <a:srgbClr val="000000"/>
                </a:solidFill>
                <a:latin typeface="Georgia"/>
              </a:rPr>
              <a:t>rationales</a:t>
            </a:r>
            <a:r>
              <a:rPr lang="en-US" sz="1820" b="1" spc="-1">
                <a:solidFill>
                  <a:srgbClr val="000000"/>
                </a:solidFill>
                <a:latin typeface="Georgia"/>
              </a:rPr>
              <a:t> 1/a two-tiered Union with a hard core and a periphery 2/a unified federal-type Union 3/ a Union of multiple speeds).</a:t>
            </a:r>
            <a:endParaRPr lang="en-US" sz="1820" spc="-1">
              <a:solidFill>
                <a:srgbClr val="000000"/>
              </a:solidFill>
              <a:latin typeface="Calibri"/>
            </a:endParaRPr>
          </a:p>
        </p:txBody>
      </p:sp>
      <p:sp>
        <p:nvSpPr>
          <p:cNvPr id="216" name="TextShape 3"/>
          <p:cNvSpPr txBox="1"/>
          <p:nvPr/>
        </p:nvSpPr>
        <p:spPr>
          <a:xfrm>
            <a:off x="2182910" y="1306440"/>
            <a:ext cx="3824280" cy="2230200"/>
          </a:xfrm>
          <a:prstGeom prst="rect">
            <a:avLst/>
          </a:prstGeom>
          <a:noFill/>
          <a:ln>
            <a:noFill/>
          </a:ln>
        </p:spPr>
        <p:txBody>
          <a:bodyPr lIns="0" tIns="0" rIns="0" bIns="0"/>
          <a:lstStyle/>
          <a:p>
            <a:pPr>
              <a:spcAft>
                <a:spcPts val="1284"/>
              </a:spcAft>
              <a:buClr>
                <a:srgbClr val="EF2929"/>
              </a:buClr>
              <a:buSzPct val="45000"/>
              <a:buFont typeface="Wingdings" charset="2"/>
              <a:buChar char=""/>
            </a:pPr>
            <a:r>
              <a:rPr lang="fr-FR" sz="2360" spc="-1">
                <a:solidFill>
                  <a:srgbClr val="333333"/>
                </a:solidFill>
                <a:latin typeface="Noto Sans Regular"/>
              </a:rPr>
              <a:t>Dual governance model: internal market </a:t>
            </a:r>
            <a:r>
              <a:rPr lang="fr-FR" sz="2360" i="1" spc="-1">
                <a:solidFill>
                  <a:srgbClr val="333333"/>
                </a:solidFill>
                <a:latin typeface="Noto Sans Regular"/>
              </a:rPr>
              <a:t>Supra </a:t>
            </a:r>
            <a:r>
              <a:rPr lang="fr-FR" sz="2360" spc="-1">
                <a:solidFill>
                  <a:srgbClr val="333333"/>
                </a:solidFill>
                <a:latin typeface="Noto Sans Regular"/>
              </a:rPr>
              <a:t>policy regime and new </a:t>
            </a:r>
            <a:r>
              <a:rPr lang="fr-FR" sz="2360" i="1" spc="-1">
                <a:solidFill>
                  <a:srgbClr val="333333"/>
                </a:solidFill>
                <a:latin typeface="Noto Sans Regular"/>
              </a:rPr>
              <a:t>Interg </a:t>
            </a:r>
            <a:r>
              <a:rPr lang="fr-FR" sz="2360" spc="-1">
                <a:solidFill>
                  <a:srgbClr val="333333"/>
                </a:solidFill>
                <a:latin typeface="Noto Sans Regular"/>
              </a:rPr>
              <a:t>policies regime</a:t>
            </a:r>
          </a:p>
        </p:txBody>
      </p:sp>
      <p:sp>
        <p:nvSpPr>
          <p:cNvPr id="217" name="TextShape 4"/>
          <p:cNvSpPr txBox="1"/>
          <p:nvPr/>
        </p:nvSpPr>
        <p:spPr>
          <a:xfrm>
            <a:off x="6428750" y="1315800"/>
            <a:ext cx="3824280" cy="2602800"/>
          </a:xfrm>
          <a:prstGeom prst="rect">
            <a:avLst/>
          </a:prstGeom>
          <a:noFill/>
          <a:ln>
            <a:noFill/>
          </a:ln>
        </p:spPr>
        <p:txBody>
          <a:bodyPr lIns="0" tIns="0" rIns="0" bIns="0"/>
          <a:lstStyle/>
          <a:p>
            <a:pPr>
              <a:spcAft>
                <a:spcPts val="1284"/>
              </a:spcAft>
            </a:pPr>
            <a:r>
              <a:rPr lang="fr-FR" sz="2360" spc="-1">
                <a:solidFill>
                  <a:srgbClr val="333333"/>
                </a:solidFill>
                <a:latin typeface="Noto Sans Regular"/>
              </a:rPr>
              <a:t>Club governance model :clusters of states dealing with specific problems, exercising differentiated functions</a:t>
            </a:r>
          </a:p>
        </p:txBody>
      </p:sp>
      <p:sp>
        <p:nvSpPr>
          <p:cNvPr id="218" name="TextShape 5"/>
          <p:cNvSpPr txBox="1"/>
          <p:nvPr/>
        </p:nvSpPr>
        <p:spPr>
          <a:xfrm>
            <a:off x="2182910" y="3537000"/>
            <a:ext cx="3824280" cy="2397240"/>
          </a:xfrm>
          <a:prstGeom prst="rect">
            <a:avLst/>
          </a:prstGeom>
          <a:noFill/>
          <a:ln>
            <a:noFill/>
          </a:ln>
        </p:spPr>
        <p:txBody>
          <a:bodyPr lIns="0" tIns="0" rIns="0" bIns="0"/>
          <a:lstStyle/>
          <a:p>
            <a:pPr>
              <a:spcAft>
                <a:spcPts val="1284"/>
              </a:spcAft>
              <a:buClr>
                <a:srgbClr val="EF2929"/>
              </a:buClr>
              <a:buSzPct val="45000"/>
              <a:buFont typeface="Wingdings" charset="2"/>
              <a:buChar char=""/>
            </a:pPr>
            <a:r>
              <a:rPr lang="fr-FR" sz="2540" spc="-1">
                <a:solidFill>
                  <a:srgbClr val="333333"/>
                </a:solidFill>
                <a:latin typeface="Noto Sans Regular"/>
              </a:rPr>
              <a:t>Federal Union :new policies to the center, market regulations to the member states  </a:t>
            </a:r>
          </a:p>
        </p:txBody>
      </p:sp>
      <p:sp>
        <p:nvSpPr>
          <p:cNvPr id="219" name="TextShape 6"/>
          <p:cNvSpPr txBox="1"/>
          <p:nvPr/>
        </p:nvSpPr>
        <p:spPr>
          <a:xfrm>
            <a:off x="6199430" y="4037400"/>
            <a:ext cx="3824280" cy="1896840"/>
          </a:xfrm>
          <a:prstGeom prst="rect">
            <a:avLst/>
          </a:prstGeom>
          <a:noFill/>
          <a:ln>
            <a:noFill/>
          </a:ln>
        </p:spPr>
        <p:txBody>
          <a:bodyPr lIns="0" tIns="0" rIns="0" bIns="0"/>
          <a:lstStyle/>
          <a:p>
            <a:pPr>
              <a:spcAft>
                <a:spcPts val="1284"/>
              </a:spcAft>
              <a:buClr>
                <a:srgbClr val="EF2929"/>
              </a:buClr>
              <a:buSzPct val="45000"/>
              <a:buFont typeface="Wingdings" charset="2"/>
              <a:buChar char=""/>
            </a:pPr>
            <a:r>
              <a:rPr lang="fr-FR" sz="2360" spc="-1">
                <a:solidFill>
                  <a:srgbClr val="333333"/>
                </a:solidFill>
                <a:latin typeface="Noto Sans Regular"/>
              </a:rPr>
              <a:t>Federal State model : a/</a:t>
            </a:r>
            <a:r>
              <a:rPr lang="fr-FR" sz="2360" i="1" spc="-1">
                <a:solidFill>
                  <a:srgbClr val="333333"/>
                </a:solidFill>
                <a:latin typeface="Noto Sans Regular"/>
              </a:rPr>
              <a:t>Interg</a:t>
            </a:r>
            <a:r>
              <a:rPr lang="fr-FR" sz="2360" spc="-1">
                <a:solidFill>
                  <a:srgbClr val="333333"/>
                </a:solidFill>
                <a:latin typeface="Noto Sans Regular"/>
              </a:rPr>
              <a:t> centralization without </a:t>
            </a:r>
            <a:r>
              <a:rPr lang="fr-FR" sz="2360" i="1" spc="-1">
                <a:solidFill>
                  <a:srgbClr val="333333"/>
                </a:solidFill>
                <a:latin typeface="Noto Sans Regular"/>
              </a:rPr>
              <a:t>Supra</a:t>
            </a:r>
            <a:r>
              <a:rPr lang="fr-FR" sz="2360" spc="-1">
                <a:solidFill>
                  <a:srgbClr val="333333"/>
                </a:solidFill>
                <a:latin typeface="Noto Sans Regular"/>
              </a:rPr>
              <a:t> democratization or b/ Parliamentary Federal State</a:t>
            </a:r>
          </a:p>
        </p:txBody>
      </p:sp>
      <p:sp>
        <p:nvSpPr>
          <p:cNvPr id="2" name="Slide Number Placeholder 1">
            <a:extLst>
              <a:ext uri="{FF2B5EF4-FFF2-40B4-BE49-F238E27FC236}">
                <a16:creationId xmlns:a16="http://schemas.microsoft.com/office/drawing/2014/main" id="{225BB587-9EDA-FE48-9DC4-E3D23ADD584B}"/>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37</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3DAF0-B0E2-D040-A79F-631C3A4ECB8F}"/>
              </a:ext>
            </a:extLst>
          </p:cNvPr>
          <p:cNvSpPr>
            <a:spLocks noGrp="1"/>
          </p:cNvSpPr>
          <p:nvPr>
            <p:ph type="title"/>
          </p:nvPr>
        </p:nvSpPr>
        <p:spPr>
          <a:xfrm>
            <a:off x="2297471" y="293791"/>
            <a:ext cx="7291485" cy="587582"/>
          </a:xfrm>
        </p:spPr>
        <p:txBody>
          <a:bodyPr>
            <a:normAutofit fontScale="90000"/>
          </a:bodyPr>
          <a:lstStyle/>
          <a:p>
            <a:pPr eaLnBrk="1" hangingPunct="1">
              <a:defRPr/>
            </a:pPr>
            <a:r>
              <a:rPr lang="el-GR" dirty="0" err="1"/>
              <a:t>βιβλιογραφια</a:t>
            </a:r>
            <a:endParaRPr lang="en-GR" dirty="0"/>
          </a:p>
        </p:txBody>
      </p:sp>
      <p:sp>
        <p:nvSpPr>
          <p:cNvPr id="3" name="Content Placeholder 2">
            <a:extLst>
              <a:ext uri="{FF2B5EF4-FFF2-40B4-BE49-F238E27FC236}">
                <a16:creationId xmlns:a16="http://schemas.microsoft.com/office/drawing/2014/main" id="{F2EF92E5-56ED-2B44-911E-B08289820E02}"/>
              </a:ext>
            </a:extLst>
          </p:cNvPr>
          <p:cNvSpPr>
            <a:spLocks noGrp="1"/>
          </p:cNvSpPr>
          <p:nvPr>
            <p:ph idx="1"/>
          </p:nvPr>
        </p:nvSpPr>
        <p:spPr>
          <a:xfrm>
            <a:off x="190500" y="881373"/>
            <a:ext cx="11328399" cy="5427931"/>
          </a:xfrm>
        </p:spPr>
        <p:txBody>
          <a:bodyPr rtlCol="0">
            <a:normAutofit fontScale="62500" lnSpcReduction="20000"/>
          </a:bodyPr>
          <a:lstStyle/>
          <a:p>
            <a:pPr marL="228600" indent="-228240">
              <a:spcBef>
                <a:spcPts val="1001"/>
              </a:spcBef>
              <a:buClr>
                <a:srgbClr val="000000"/>
              </a:buClr>
              <a:buFont typeface="Arial"/>
              <a:buChar char="•"/>
            </a:pPr>
            <a:r>
              <a:rPr lang="en-US" sz="3600" spc="-1" dirty="0">
                <a:solidFill>
                  <a:srgbClr val="000000"/>
                </a:solidFill>
                <a:latin typeface="Georgia"/>
                <a:ea typeface="Noto Sans CJK SC Regular"/>
              </a:rPr>
              <a:t>Eriksen, E. O. (2018)  </a:t>
            </a:r>
            <a:r>
              <a:rPr lang="en-US" sz="3600" spc="-1" dirty="0">
                <a:solidFill>
                  <a:srgbClr val="000000"/>
                </a:solidFill>
                <a:latin typeface="Georgia"/>
              </a:rPr>
              <a:t>Political differentiation and the problem of dominance: Segmentation and hegemony, </a:t>
            </a:r>
            <a:r>
              <a:rPr lang="en-US" sz="3600" i="1" spc="-1" dirty="0">
                <a:solidFill>
                  <a:srgbClr val="000000"/>
                </a:solidFill>
                <a:latin typeface="Georgia"/>
              </a:rPr>
              <a:t>European Journal of Political Research</a:t>
            </a:r>
            <a:r>
              <a:rPr lang="en-US" sz="3600" spc="-1" dirty="0">
                <a:solidFill>
                  <a:srgbClr val="000000"/>
                </a:solidFill>
                <a:latin typeface="Georgia"/>
              </a:rPr>
              <a:t>, 57: 989-1008, January 2018.</a:t>
            </a:r>
            <a:endParaRPr lang="en-US" sz="3600" spc="-1" dirty="0">
              <a:solidFill>
                <a:srgbClr val="000000"/>
              </a:solidFill>
              <a:latin typeface="Calibri"/>
            </a:endParaRPr>
          </a:p>
          <a:p>
            <a:pPr marL="228600" indent="-228240">
              <a:spcBef>
                <a:spcPts val="1001"/>
              </a:spcBef>
              <a:buClr>
                <a:srgbClr val="000000"/>
              </a:buClr>
              <a:buFont typeface="Arial"/>
              <a:buChar char="•"/>
            </a:pPr>
            <a:r>
              <a:rPr lang="en-US" sz="3600" spc="-1" dirty="0">
                <a:solidFill>
                  <a:srgbClr val="000000"/>
                </a:solidFill>
                <a:latin typeface="Georgia"/>
              </a:rPr>
              <a:t>John Erik </a:t>
            </a:r>
            <a:r>
              <a:rPr lang="en-US" sz="3600" spc="-1" dirty="0" err="1">
                <a:solidFill>
                  <a:srgbClr val="000000"/>
                </a:solidFill>
                <a:latin typeface="Georgia"/>
              </a:rPr>
              <a:t>Fossum</a:t>
            </a:r>
            <a:r>
              <a:rPr lang="en-US" sz="3600" spc="-1" dirty="0">
                <a:solidFill>
                  <a:srgbClr val="000000"/>
                </a:solidFill>
                <a:latin typeface="Georgia"/>
              </a:rPr>
              <a:t> (2015) Democracy and differentiation in Europe, </a:t>
            </a:r>
            <a:r>
              <a:rPr lang="en-US" sz="3600" i="1" spc="-1" dirty="0">
                <a:solidFill>
                  <a:srgbClr val="000000"/>
                </a:solidFill>
                <a:latin typeface="Georgia"/>
              </a:rPr>
              <a:t>Journal of European Public Policy</a:t>
            </a:r>
            <a:r>
              <a:rPr lang="en-US" sz="3600" spc="-1" dirty="0">
                <a:solidFill>
                  <a:srgbClr val="000000"/>
                </a:solidFill>
                <a:latin typeface="Georgia"/>
              </a:rPr>
              <a:t>, 22:6, 799-815.</a:t>
            </a:r>
          </a:p>
          <a:p>
            <a:pPr marL="228600" indent="-228240">
              <a:spcBef>
                <a:spcPts val="1001"/>
              </a:spcBef>
              <a:buClr>
                <a:srgbClr val="000000"/>
              </a:buClr>
              <a:buFont typeface="Arial"/>
              <a:buChar char="•"/>
            </a:pPr>
            <a:r>
              <a:rPr lang="en-US" sz="3600" spc="32" dirty="0">
                <a:solidFill>
                  <a:srgbClr val="000000"/>
                </a:solidFill>
                <a:latin typeface="Georgia"/>
              </a:rPr>
              <a:t>B. </a:t>
            </a:r>
            <a:r>
              <a:rPr lang="en-US" sz="3600" spc="-4" dirty="0" err="1">
                <a:solidFill>
                  <a:srgbClr val="000000"/>
                </a:solidFill>
                <a:latin typeface="Georgia"/>
              </a:rPr>
              <a:t>Leruth</a:t>
            </a:r>
            <a:r>
              <a:rPr lang="en-US" sz="3600" spc="-4" dirty="0">
                <a:solidFill>
                  <a:srgbClr val="000000"/>
                </a:solidFill>
                <a:latin typeface="Georgia"/>
              </a:rPr>
              <a:t>, S. </a:t>
            </a:r>
            <a:r>
              <a:rPr lang="en-US" sz="3600" spc="-4" dirty="0" err="1">
                <a:solidFill>
                  <a:srgbClr val="000000"/>
                </a:solidFill>
                <a:latin typeface="Georgia"/>
              </a:rPr>
              <a:t>Gänzle</a:t>
            </a:r>
            <a:r>
              <a:rPr lang="en-US" sz="3600" spc="-4" dirty="0">
                <a:solidFill>
                  <a:srgbClr val="000000"/>
                </a:solidFill>
                <a:latin typeface="Georgia"/>
              </a:rPr>
              <a:t> </a:t>
            </a:r>
            <a:r>
              <a:rPr lang="en-US" sz="3600" spc="-1" dirty="0">
                <a:solidFill>
                  <a:srgbClr val="000000"/>
                </a:solidFill>
                <a:latin typeface="Georgia"/>
              </a:rPr>
              <a:t>and </a:t>
            </a:r>
            <a:r>
              <a:rPr lang="en-US" sz="3600" spc="-4" dirty="0">
                <a:solidFill>
                  <a:srgbClr val="000000"/>
                </a:solidFill>
                <a:latin typeface="Georgia"/>
              </a:rPr>
              <a:t>J. </a:t>
            </a:r>
            <a:r>
              <a:rPr lang="en-US" sz="3600" spc="-4" dirty="0" err="1">
                <a:solidFill>
                  <a:srgbClr val="000000"/>
                </a:solidFill>
                <a:latin typeface="Georgia"/>
              </a:rPr>
              <a:t>Trondal</a:t>
            </a:r>
            <a:r>
              <a:rPr lang="en-US" sz="3600" spc="-4" dirty="0">
                <a:solidFill>
                  <a:srgbClr val="000000"/>
                </a:solidFill>
                <a:latin typeface="Georgia"/>
              </a:rPr>
              <a:t> (2017) Differentiated integration </a:t>
            </a:r>
            <a:r>
              <a:rPr lang="en-US" sz="3600" spc="-9" dirty="0">
                <a:solidFill>
                  <a:srgbClr val="000000"/>
                </a:solidFill>
                <a:latin typeface="Georgia"/>
              </a:rPr>
              <a:t>and </a:t>
            </a:r>
            <a:r>
              <a:rPr lang="en-US" sz="3600" spc="-4" dirty="0">
                <a:solidFill>
                  <a:srgbClr val="000000"/>
                </a:solidFill>
                <a:latin typeface="Georgia"/>
              </a:rPr>
              <a:t>disintegration </a:t>
            </a:r>
            <a:r>
              <a:rPr lang="en-US" sz="3600" spc="-148" dirty="0">
                <a:solidFill>
                  <a:srgbClr val="000000"/>
                </a:solidFill>
                <a:latin typeface="Georgia"/>
              </a:rPr>
              <a:t>in  </a:t>
            </a:r>
            <a:r>
              <a:rPr lang="en-US" sz="3600" spc="-1" dirty="0">
                <a:solidFill>
                  <a:srgbClr val="000000"/>
                </a:solidFill>
                <a:latin typeface="Georgia"/>
              </a:rPr>
              <a:t>the </a:t>
            </a:r>
            <a:r>
              <a:rPr lang="en-US" sz="3600" spc="-4" dirty="0">
                <a:solidFill>
                  <a:srgbClr val="000000"/>
                </a:solidFill>
                <a:latin typeface="Georgia"/>
              </a:rPr>
              <a:t>European Union: State-of-the -art and ways for </a:t>
            </a:r>
            <a:r>
              <a:rPr lang="en-US" sz="3600" spc="-1" dirty="0">
                <a:solidFill>
                  <a:srgbClr val="000000"/>
                </a:solidFill>
                <a:latin typeface="Georgia"/>
              </a:rPr>
              <a:t>future </a:t>
            </a:r>
            <a:r>
              <a:rPr lang="en-US" sz="3600" spc="4" dirty="0">
                <a:solidFill>
                  <a:srgbClr val="000000"/>
                </a:solidFill>
                <a:latin typeface="Georgia"/>
              </a:rPr>
              <a:t>research, </a:t>
            </a:r>
            <a:r>
              <a:rPr lang="en-US" sz="3600" spc="-9" dirty="0">
                <a:solidFill>
                  <a:srgbClr val="000000"/>
                </a:solidFill>
                <a:latin typeface="Georgia"/>
              </a:rPr>
              <a:t>ISL </a:t>
            </a:r>
            <a:r>
              <a:rPr lang="en-US" sz="3600" spc="-4" dirty="0">
                <a:solidFill>
                  <a:srgbClr val="000000"/>
                </a:solidFill>
                <a:latin typeface="Georgia"/>
              </a:rPr>
              <a:t>Working </a:t>
            </a:r>
            <a:r>
              <a:rPr lang="en-US" sz="3600" spc="-1" dirty="0">
                <a:solidFill>
                  <a:srgbClr val="000000"/>
                </a:solidFill>
                <a:latin typeface="Georgia"/>
              </a:rPr>
              <a:t>paper,  </a:t>
            </a:r>
            <a:r>
              <a:rPr lang="en-US" sz="3600" spc="-4" dirty="0">
                <a:solidFill>
                  <a:srgbClr val="000000"/>
                </a:solidFill>
                <a:latin typeface="Georgia"/>
              </a:rPr>
              <a:t>2017:1.</a:t>
            </a:r>
            <a:endParaRPr lang="en-US" sz="3600" spc="-1" dirty="0">
              <a:solidFill>
                <a:srgbClr val="000000"/>
              </a:solidFill>
              <a:latin typeface="Calibri"/>
            </a:endParaRPr>
          </a:p>
          <a:p>
            <a:pPr marL="228600" indent="-228240">
              <a:spcBef>
                <a:spcPts val="1001"/>
              </a:spcBef>
              <a:buClr>
                <a:srgbClr val="000000"/>
              </a:buClr>
              <a:buFont typeface="Arial"/>
              <a:buChar char="•"/>
            </a:pPr>
            <a:r>
              <a:rPr lang="fr-FR" sz="3600" spc="-4" dirty="0">
                <a:solidFill>
                  <a:srgbClr val="000000"/>
                </a:solidFill>
                <a:latin typeface="Georgia"/>
              </a:rPr>
              <a:t>Benjamin </a:t>
            </a:r>
            <a:r>
              <a:rPr lang="fr-FR" sz="3600" spc="-4" dirty="0" err="1">
                <a:solidFill>
                  <a:srgbClr val="000000"/>
                </a:solidFill>
                <a:latin typeface="Georgia"/>
              </a:rPr>
              <a:t>Leruth</a:t>
            </a:r>
            <a:r>
              <a:rPr lang="fr-FR" sz="3600" spc="-4" dirty="0">
                <a:solidFill>
                  <a:srgbClr val="000000"/>
                </a:solidFill>
                <a:latin typeface="Georgia"/>
              </a:rPr>
              <a:t> </a:t>
            </a:r>
            <a:r>
              <a:rPr lang="fr-FR" sz="3600" spc="-1" dirty="0">
                <a:solidFill>
                  <a:srgbClr val="000000"/>
                </a:solidFill>
                <a:latin typeface="Georgia"/>
              </a:rPr>
              <a:t>&amp; </a:t>
            </a:r>
            <a:r>
              <a:rPr lang="fr-FR" sz="3600" spc="-4" dirty="0">
                <a:solidFill>
                  <a:srgbClr val="000000"/>
                </a:solidFill>
                <a:latin typeface="Georgia"/>
              </a:rPr>
              <a:t>Christopher Lord (2015) </a:t>
            </a:r>
            <a:r>
              <a:rPr lang="fr-FR" sz="3600" spc="-4" dirty="0" err="1">
                <a:solidFill>
                  <a:srgbClr val="000000"/>
                </a:solidFill>
                <a:latin typeface="Georgia"/>
              </a:rPr>
              <a:t>Differentiated</a:t>
            </a:r>
            <a:r>
              <a:rPr lang="fr-FR" sz="3600" spc="-4" dirty="0">
                <a:solidFill>
                  <a:srgbClr val="000000"/>
                </a:solidFill>
                <a:latin typeface="Georgia"/>
              </a:rPr>
              <a:t> </a:t>
            </a:r>
            <a:r>
              <a:rPr lang="fr-FR" sz="3600" spc="-4" dirty="0" err="1">
                <a:solidFill>
                  <a:srgbClr val="000000"/>
                </a:solidFill>
                <a:latin typeface="Georgia"/>
              </a:rPr>
              <a:t>integration</a:t>
            </a:r>
            <a:r>
              <a:rPr lang="fr-FR" sz="3600" spc="-4" dirty="0">
                <a:solidFill>
                  <a:srgbClr val="000000"/>
                </a:solidFill>
                <a:latin typeface="Georgia"/>
              </a:rPr>
              <a:t> </a:t>
            </a:r>
            <a:r>
              <a:rPr lang="fr-FR" sz="3600" spc="-1" dirty="0">
                <a:solidFill>
                  <a:srgbClr val="000000"/>
                </a:solidFill>
                <a:latin typeface="Georgia"/>
              </a:rPr>
              <a:t>in </a:t>
            </a:r>
            <a:r>
              <a:rPr lang="fr-FR" sz="3600" spc="-4" dirty="0">
                <a:solidFill>
                  <a:srgbClr val="000000"/>
                </a:solidFill>
                <a:latin typeface="Georgia"/>
              </a:rPr>
              <a:t>the</a:t>
            </a:r>
            <a:r>
              <a:rPr lang="fr-FR" sz="3600" spc="18" dirty="0">
                <a:solidFill>
                  <a:srgbClr val="000000"/>
                </a:solidFill>
                <a:latin typeface="Georgia"/>
              </a:rPr>
              <a:t> </a:t>
            </a:r>
            <a:r>
              <a:rPr lang="fr-FR" sz="3600" spc="-4" dirty="0" err="1">
                <a:solidFill>
                  <a:srgbClr val="000000"/>
                </a:solidFill>
                <a:latin typeface="Georgia"/>
              </a:rPr>
              <a:t>European</a:t>
            </a:r>
            <a:r>
              <a:rPr lang="fr-FR" sz="3600" spc="-4" dirty="0">
                <a:solidFill>
                  <a:srgbClr val="000000"/>
                </a:solidFill>
                <a:latin typeface="Georgia"/>
              </a:rPr>
              <a:t> </a:t>
            </a:r>
            <a:r>
              <a:rPr lang="en-US" sz="3600" spc="-4" dirty="0">
                <a:solidFill>
                  <a:srgbClr val="000000"/>
                </a:solidFill>
                <a:latin typeface="Georgia"/>
              </a:rPr>
              <a:t>Union: </a:t>
            </a:r>
            <a:r>
              <a:rPr lang="en-US" sz="3600" spc="-1" dirty="0">
                <a:solidFill>
                  <a:srgbClr val="000000"/>
                </a:solidFill>
                <a:latin typeface="Georgia"/>
              </a:rPr>
              <a:t>a </a:t>
            </a:r>
            <a:r>
              <a:rPr lang="en-US" sz="3600" spc="-4" dirty="0">
                <a:solidFill>
                  <a:srgbClr val="000000"/>
                </a:solidFill>
                <a:latin typeface="Georgia"/>
              </a:rPr>
              <a:t>concept, </a:t>
            </a:r>
            <a:r>
              <a:rPr lang="en-US" sz="3600" spc="-1" dirty="0">
                <a:solidFill>
                  <a:srgbClr val="000000"/>
                </a:solidFill>
                <a:latin typeface="Georgia"/>
              </a:rPr>
              <a:t>a </a:t>
            </a:r>
            <a:r>
              <a:rPr lang="en-US" sz="3600" spc="-4" dirty="0">
                <a:solidFill>
                  <a:srgbClr val="000000"/>
                </a:solidFill>
                <a:latin typeface="Georgia"/>
              </a:rPr>
              <a:t>process, </a:t>
            </a:r>
            <a:r>
              <a:rPr lang="en-US" sz="3600" spc="-1" dirty="0">
                <a:solidFill>
                  <a:srgbClr val="000000"/>
                </a:solidFill>
                <a:latin typeface="Georgia"/>
              </a:rPr>
              <a:t>a </a:t>
            </a:r>
            <a:r>
              <a:rPr lang="en-US" sz="3600" spc="-4" dirty="0">
                <a:solidFill>
                  <a:srgbClr val="000000"/>
                </a:solidFill>
                <a:latin typeface="Georgia"/>
              </a:rPr>
              <a:t>system or </a:t>
            </a:r>
            <a:r>
              <a:rPr lang="en-US" sz="3600" spc="-1" dirty="0">
                <a:solidFill>
                  <a:srgbClr val="000000"/>
                </a:solidFill>
                <a:latin typeface="Georgia"/>
              </a:rPr>
              <a:t>a theory?, </a:t>
            </a:r>
            <a:r>
              <a:rPr lang="en-US" sz="3600" i="1" spc="-4" dirty="0">
                <a:solidFill>
                  <a:srgbClr val="000000"/>
                </a:solidFill>
                <a:latin typeface="Georgia"/>
              </a:rPr>
              <a:t>Journal </a:t>
            </a:r>
            <a:r>
              <a:rPr lang="en-US" sz="3600" i="1" spc="4" dirty="0">
                <a:solidFill>
                  <a:srgbClr val="000000"/>
                </a:solidFill>
                <a:latin typeface="Georgia"/>
              </a:rPr>
              <a:t>of </a:t>
            </a:r>
            <a:r>
              <a:rPr lang="en-US" sz="3600" i="1" spc="-4" dirty="0">
                <a:solidFill>
                  <a:srgbClr val="000000"/>
                </a:solidFill>
                <a:latin typeface="Georgia"/>
              </a:rPr>
              <a:t>European Public</a:t>
            </a:r>
            <a:r>
              <a:rPr lang="en-US" sz="3600" i="1" spc="-69" dirty="0">
                <a:solidFill>
                  <a:srgbClr val="000000"/>
                </a:solidFill>
                <a:latin typeface="Georgia"/>
              </a:rPr>
              <a:t> </a:t>
            </a:r>
            <a:r>
              <a:rPr lang="en-US" sz="3600" i="1" spc="-4" dirty="0">
                <a:solidFill>
                  <a:srgbClr val="000000"/>
                </a:solidFill>
                <a:latin typeface="Georgia"/>
              </a:rPr>
              <a:t>Policy</a:t>
            </a:r>
            <a:r>
              <a:rPr lang="en-US" sz="3600" i="1" spc="-1" dirty="0">
                <a:solidFill>
                  <a:srgbClr val="000000"/>
                </a:solidFill>
                <a:latin typeface="Calibri"/>
              </a:rPr>
              <a:t> </a:t>
            </a:r>
            <a:r>
              <a:rPr lang="en-US" sz="3600" spc="-4" dirty="0">
                <a:solidFill>
                  <a:srgbClr val="000000"/>
                </a:solidFill>
                <a:latin typeface="Georgia"/>
              </a:rPr>
              <a:t>22(6), July</a:t>
            </a:r>
            <a:r>
              <a:rPr lang="en-US" sz="3600" spc="-1" dirty="0">
                <a:solidFill>
                  <a:srgbClr val="000000"/>
                </a:solidFill>
                <a:latin typeface="Georgia"/>
              </a:rPr>
              <a:t> </a:t>
            </a:r>
            <a:r>
              <a:rPr lang="en-US" sz="3600" spc="-4" dirty="0">
                <a:solidFill>
                  <a:srgbClr val="000000"/>
                </a:solidFill>
                <a:latin typeface="Georgia"/>
              </a:rPr>
              <a:t>2015</a:t>
            </a:r>
            <a:endParaRPr lang="el-GR" sz="3600" spc="-1" dirty="0">
              <a:solidFill>
                <a:srgbClr val="000000"/>
              </a:solidFill>
              <a:latin typeface="Georgia"/>
            </a:endParaRPr>
          </a:p>
          <a:p>
            <a:pPr marL="228600" indent="-228240">
              <a:spcBef>
                <a:spcPts val="1001"/>
              </a:spcBef>
              <a:buClr>
                <a:srgbClr val="000000"/>
              </a:buClr>
              <a:buFont typeface="Arial"/>
              <a:buChar char="•"/>
            </a:pPr>
            <a:r>
              <a:rPr lang="en-US" sz="3600" spc="-4" dirty="0">
                <a:solidFill>
                  <a:srgbClr val="000000"/>
                </a:solidFill>
                <a:latin typeface="Georgia"/>
              </a:rPr>
              <a:t>Differentiated Integration in </a:t>
            </a:r>
            <a:r>
              <a:rPr lang="en-US" sz="3600" spc="-1" dirty="0">
                <a:solidFill>
                  <a:srgbClr val="000000"/>
                </a:solidFill>
                <a:latin typeface="Georgia"/>
              </a:rPr>
              <a:t>the </a:t>
            </a:r>
            <a:r>
              <a:rPr lang="en-US" sz="3600" spc="-4" dirty="0">
                <a:solidFill>
                  <a:srgbClr val="000000"/>
                </a:solidFill>
                <a:latin typeface="Georgia"/>
              </a:rPr>
              <a:t>European Union, </a:t>
            </a:r>
            <a:r>
              <a:rPr lang="en-US" sz="3600" spc="-1" dirty="0">
                <a:solidFill>
                  <a:srgbClr val="000000"/>
                </a:solidFill>
                <a:latin typeface="Georgia"/>
              </a:rPr>
              <a:t>At a </a:t>
            </a:r>
            <a:r>
              <a:rPr lang="en-US" sz="3600" spc="4" dirty="0">
                <a:solidFill>
                  <a:srgbClr val="000000"/>
                </a:solidFill>
                <a:latin typeface="Georgia"/>
              </a:rPr>
              <a:t>glance, </a:t>
            </a:r>
            <a:r>
              <a:rPr lang="en-US" sz="3600" spc="-4" dirty="0">
                <a:solidFill>
                  <a:srgbClr val="000000"/>
                </a:solidFill>
                <a:latin typeface="Georgia"/>
              </a:rPr>
              <a:t>European </a:t>
            </a:r>
            <a:r>
              <a:rPr lang="en-US" sz="3600" spc="-32" dirty="0">
                <a:solidFill>
                  <a:srgbClr val="000000"/>
                </a:solidFill>
                <a:latin typeface="Georgia"/>
              </a:rPr>
              <a:t>Parliament,  </a:t>
            </a:r>
            <a:r>
              <a:rPr lang="en-US" sz="3600" spc="-4" dirty="0">
                <a:solidFill>
                  <a:srgbClr val="000000"/>
                </a:solidFill>
                <a:latin typeface="Georgia"/>
              </a:rPr>
              <a:t>2016</a:t>
            </a:r>
            <a:r>
              <a:rPr lang="en-US" sz="3600" spc="-1" dirty="0">
                <a:solidFill>
                  <a:srgbClr val="000000"/>
                </a:solidFill>
                <a:latin typeface="Calibri"/>
                <a:hlinkClick r:id="rId3"/>
              </a:rPr>
              <a:t>https://www.europarl.europa.eu/RegData/etudes/ATAG/2016/573961/EPRS_ATA(2016)573961_EN.pdf</a:t>
            </a:r>
            <a:endParaRPr lang="en-US" sz="3600" spc="-1" dirty="0">
              <a:solidFill>
                <a:srgbClr val="000000"/>
              </a:solidFill>
              <a:latin typeface="Calibri"/>
            </a:endParaRPr>
          </a:p>
          <a:p>
            <a:pPr marL="140400" indent="-89640">
              <a:lnSpc>
                <a:spcPts val="1950"/>
              </a:lnSpc>
              <a:spcBef>
                <a:spcPts val="1389"/>
              </a:spcBef>
            </a:pPr>
            <a:r>
              <a:rPr lang="en-US" sz="3600" spc="-1" dirty="0">
                <a:solidFill>
                  <a:srgbClr val="000000"/>
                </a:solidFill>
                <a:latin typeface="Calibri"/>
              </a:rPr>
              <a:t>SPECIAL ISSUE on Differentiation, Comparative European politics (November 2022) https://</a:t>
            </a:r>
            <a:r>
              <a:rPr lang="en-US" sz="3600" spc="-1" dirty="0" err="1">
                <a:solidFill>
                  <a:srgbClr val="000000"/>
                </a:solidFill>
                <a:latin typeface="Calibri"/>
              </a:rPr>
              <a:t>link.springer.com</a:t>
            </a:r>
            <a:r>
              <a:rPr lang="en-US" sz="3600" spc="-1" dirty="0">
                <a:solidFill>
                  <a:srgbClr val="000000"/>
                </a:solidFill>
                <a:latin typeface="Calibri"/>
              </a:rPr>
              <a:t>/article/10.1057/s41295-022-00324-2</a:t>
            </a:r>
          </a:p>
          <a:p>
            <a:pPr marL="228600" indent="-228240">
              <a:spcBef>
                <a:spcPts val="1001"/>
              </a:spcBef>
              <a:buClr>
                <a:srgbClr val="000000"/>
              </a:buClr>
              <a:buFont typeface="Arial"/>
              <a:buChar char="•"/>
            </a:pPr>
            <a:endParaRPr lang="en-US" sz="3600" spc="-1" dirty="0">
              <a:solidFill>
                <a:srgbClr val="000000"/>
              </a:solidFill>
              <a:latin typeface="Calibri"/>
            </a:endParaRPr>
          </a:p>
          <a:p>
            <a:pPr eaLnBrk="1" hangingPunct="1">
              <a:defRPr/>
            </a:pPr>
            <a:endParaRPr lang="en-GR" dirty="0"/>
          </a:p>
        </p:txBody>
      </p:sp>
      <p:sp>
        <p:nvSpPr>
          <p:cNvPr id="4" name="Slide Number Placeholder 3">
            <a:extLst>
              <a:ext uri="{FF2B5EF4-FFF2-40B4-BE49-F238E27FC236}">
                <a16:creationId xmlns:a16="http://schemas.microsoft.com/office/drawing/2014/main" id="{355E9C8F-AC1D-964F-A2C9-8AF5F9C6F09C}"/>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38</a:t>
            </a:fld>
            <a:endParaRPr lang="fr-FR" sz="1800" b="0" strike="noStrike" spc="-1">
              <a:latin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3"/>
          <p:cNvSpPr/>
          <p:nvPr/>
        </p:nvSpPr>
        <p:spPr>
          <a:xfrm>
            <a:off x="1322280" y="396360"/>
            <a:ext cx="9730800" cy="5308920"/>
          </a:xfrm>
          <a:prstGeom prst="rect">
            <a:avLst/>
          </a:prstGeom>
          <a:blipFill rotWithShape="0">
            <a:blip r:embed="rId2"/>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131" name="CustomShape 4"/>
          <p:cNvSpPr/>
          <p:nvPr/>
        </p:nvSpPr>
        <p:spPr>
          <a:xfrm>
            <a:off x="4954320" y="4488120"/>
            <a:ext cx="1001520" cy="28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1800" b="1" strike="noStrike" spc="-4">
                <a:solidFill>
                  <a:srgbClr val="FFFFFF"/>
                </a:solidFill>
                <a:latin typeface="Arial"/>
              </a:rPr>
              <a:t>EU</a:t>
            </a:r>
            <a:r>
              <a:rPr lang="fr-FR" sz="1800" b="1" strike="noStrike" spc="-72">
                <a:solidFill>
                  <a:srgbClr val="FFFFFF"/>
                </a:solidFill>
                <a:latin typeface="Arial"/>
              </a:rPr>
              <a:t> </a:t>
            </a:r>
            <a:r>
              <a:rPr lang="fr-FR" sz="1800" b="1" strike="noStrike" spc="-9">
                <a:solidFill>
                  <a:srgbClr val="FFFFFF"/>
                </a:solidFill>
                <a:latin typeface="Arial"/>
              </a:rPr>
              <a:t>27MS</a:t>
            </a:r>
            <a:endParaRPr lang="fr-FR" sz="1800" b="0" strike="noStrike" spc="-1">
              <a:latin typeface="Arial"/>
            </a:endParaRPr>
          </a:p>
        </p:txBody>
      </p:sp>
      <p:sp>
        <p:nvSpPr>
          <p:cNvPr id="132" name="CustomShape 5"/>
          <p:cNvSpPr/>
          <p:nvPr/>
        </p:nvSpPr>
        <p:spPr>
          <a:xfrm>
            <a:off x="9563040" y="2508480"/>
            <a:ext cx="1270440" cy="742680"/>
          </a:xfrm>
          <a:prstGeom prst="rect">
            <a:avLst/>
          </a:prstGeom>
          <a:noFill/>
          <a:ln>
            <a:noFill/>
          </a:ln>
        </p:spPr>
        <p:style>
          <a:lnRef idx="0">
            <a:scrgbClr r="0" g="0" b="0"/>
          </a:lnRef>
          <a:fillRef idx="0">
            <a:scrgbClr r="0" g="0" b="0"/>
          </a:fillRef>
          <a:effectRef idx="0">
            <a:scrgbClr r="0" g="0" b="0"/>
          </a:effectRef>
          <a:fontRef idx="minor"/>
        </p:style>
        <p:txBody>
          <a:bodyPr lIns="0" tIns="12240" rIns="0" bIns="0"/>
          <a:lstStyle/>
          <a:p>
            <a:pPr marL="12600" indent="1440" algn="ctr">
              <a:lnSpc>
                <a:spcPct val="100000"/>
              </a:lnSpc>
              <a:spcBef>
                <a:spcPts val="96"/>
              </a:spcBef>
            </a:pPr>
            <a:r>
              <a:rPr lang="fr-FR" sz="1600" b="1" strike="noStrike" spc="-9">
                <a:solidFill>
                  <a:srgbClr val="000000"/>
                </a:solidFill>
                <a:latin typeface="Arial"/>
              </a:rPr>
              <a:t>Schengen </a:t>
            </a:r>
            <a:r>
              <a:rPr lang="fr-FR" sz="1600" b="1" strike="noStrike" spc="-4">
                <a:solidFill>
                  <a:srgbClr val="000000"/>
                </a:solidFill>
                <a:latin typeface="Arial"/>
              </a:rPr>
              <a:t>:  23MS+ 4</a:t>
            </a:r>
            <a:r>
              <a:rPr lang="fr-FR" sz="1600" b="1" strike="noStrike" spc="-97">
                <a:solidFill>
                  <a:srgbClr val="000000"/>
                </a:solidFill>
                <a:latin typeface="Arial"/>
              </a:rPr>
              <a:t> </a:t>
            </a:r>
            <a:r>
              <a:rPr lang="fr-FR" sz="1600" b="1" strike="noStrike" spc="-4">
                <a:solidFill>
                  <a:srgbClr val="000000"/>
                </a:solidFill>
                <a:latin typeface="Arial"/>
              </a:rPr>
              <a:t>non  EU</a:t>
            </a:r>
            <a:r>
              <a:rPr lang="fr-FR" sz="1600" b="1" strike="noStrike" spc="-24">
                <a:solidFill>
                  <a:srgbClr val="000000"/>
                </a:solidFill>
                <a:latin typeface="Arial"/>
              </a:rPr>
              <a:t> </a:t>
            </a:r>
            <a:r>
              <a:rPr lang="fr-FR" sz="1600" b="1" strike="noStrike" spc="-9">
                <a:solidFill>
                  <a:srgbClr val="000000"/>
                </a:solidFill>
                <a:latin typeface="Arial"/>
              </a:rPr>
              <a:t>States</a:t>
            </a:r>
            <a:endParaRPr lang="fr-FR" sz="1600" b="0" strike="noStrike" spc="-1">
              <a:latin typeface="Arial"/>
            </a:endParaRPr>
          </a:p>
        </p:txBody>
      </p:sp>
      <p:sp>
        <p:nvSpPr>
          <p:cNvPr id="133" name="CustomShape 6"/>
          <p:cNvSpPr/>
          <p:nvPr/>
        </p:nvSpPr>
        <p:spPr>
          <a:xfrm>
            <a:off x="1395360" y="5113080"/>
            <a:ext cx="2211840" cy="1076040"/>
          </a:xfrm>
          <a:prstGeom prst="rect">
            <a:avLst/>
          </a:prstGeom>
          <a:solidFill>
            <a:srgbClr val="A061CF"/>
          </a:solidFill>
          <a:ln>
            <a:noFill/>
          </a:ln>
        </p:spPr>
        <p:style>
          <a:lnRef idx="0">
            <a:scrgbClr r="0" g="0" b="0"/>
          </a:lnRef>
          <a:fillRef idx="0">
            <a:scrgbClr r="0" g="0" b="0"/>
          </a:fillRef>
          <a:effectRef idx="0">
            <a:scrgbClr r="0" g="0" b="0"/>
          </a:effectRef>
          <a:fontRef idx="minor"/>
        </p:style>
        <p:txBody>
          <a:bodyPr lIns="0" tIns="1440" rIns="0" bIns="0"/>
          <a:lstStyle/>
          <a:p>
            <a:pPr>
              <a:lnSpc>
                <a:spcPct val="100000"/>
              </a:lnSpc>
              <a:spcBef>
                <a:spcPts val="11"/>
              </a:spcBef>
            </a:pPr>
            <a:endParaRPr lang="fr-FR" sz="1800" b="0" strike="noStrike" spc="-1">
              <a:latin typeface="Arial"/>
            </a:endParaRPr>
          </a:p>
          <a:p>
            <a:pPr marL="117000" indent="1440" algn="ctr">
              <a:lnSpc>
                <a:spcPct val="100000"/>
              </a:lnSpc>
            </a:pPr>
            <a:r>
              <a:rPr lang="fr-FR" sz="1800" b="1" strike="noStrike" spc="-18">
                <a:solidFill>
                  <a:srgbClr val="000000"/>
                </a:solidFill>
                <a:latin typeface="Arial"/>
              </a:rPr>
              <a:t>Transport  </a:t>
            </a:r>
            <a:r>
              <a:rPr lang="fr-FR" sz="1800" b="1" strike="noStrike" spc="-4">
                <a:solidFill>
                  <a:srgbClr val="000000"/>
                </a:solidFill>
                <a:latin typeface="Arial"/>
              </a:rPr>
              <a:t>Community </a:t>
            </a:r>
            <a:r>
              <a:rPr lang="fr-FR" sz="1800" b="1" strike="noStrike" spc="-1">
                <a:solidFill>
                  <a:srgbClr val="000000"/>
                </a:solidFill>
                <a:latin typeface="Arial"/>
              </a:rPr>
              <a:t>: </a:t>
            </a:r>
            <a:r>
              <a:rPr lang="fr-FR" sz="1800" b="1" strike="noStrike" spc="-4">
                <a:solidFill>
                  <a:srgbClr val="000000"/>
                </a:solidFill>
                <a:latin typeface="Arial"/>
              </a:rPr>
              <a:t>ΕU</a:t>
            </a:r>
            <a:r>
              <a:rPr lang="fr-FR" sz="1800" b="1" strike="noStrike" spc="-83">
                <a:solidFill>
                  <a:srgbClr val="000000"/>
                </a:solidFill>
                <a:latin typeface="Arial"/>
              </a:rPr>
              <a:t> </a:t>
            </a:r>
            <a:r>
              <a:rPr lang="fr-FR" sz="1800" b="1" strike="noStrike" spc="-1">
                <a:solidFill>
                  <a:srgbClr val="000000"/>
                </a:solidFill>
                <a:latin typeface="Arial"/>
              </a:rPr>
              <a:t>+  </a:t>
            </a:r>
            <a:r>
              <a:rPr lang="fr-FR" sz="1800" b="1" strike="noStrike" spc="-12">
                <a:solidFill>
                  <a:srgbClr val="000000"/>
                </a:solidFill>
                <a:latin typeface="Arial"/>
              </a:rPr>
              <a:t>Western</a:t>
            </a:r>
            <a:r>
              <a:rPr lang="fr-FR" sz="1800" b="1" strike="noStrike" spc="-18">
                <a:solidFill>
                  <a:srgbClr val="000000"/>
                </a:solidFill>
                <a:latin typeface="Arial"/>
              </a:rPr>
              <a:t> </a:t>
            </a:r>
            <a:r>
              <a:rPr lang="fr-FR" sz="1800" b="1" strike="noStrike" spc="-9">
                <a:solidFill>
                  <a:srgbClr val="000000"/>
                </a:solidFill>
                <a:latin typeface="Arial"/>
              </a:rPr>
              <a:t>Balkans</a:t>
            </a:r>
            <a:endParaRPr lang="fr-FR" sz="1800" b="0" strike="noStrike" spc="-1">
              <a:latin typeface="Arial"/>
            </a:endParaRPr>
          </a:p>
        </p:txBody>
      </p:sp>
      <p:sp>
        <p:nvSpPr>
          <p:cNvPr id="134" name="CustomShape 7"/>
          <p:cNvSpPr/>
          <p:nvPr/>
        </p:nvSpPr>
        <p:spPr>
          <a:xfrm>
            <a:off x="4789440" y="2729160"/>
            <a:ext cx="4471200" cy="1254240"/>
          </a:xfrm>
          <a:custGeom>
            <a:avLst/>
            <a:gdLst/>
            <a:ahLst/>
            <a:cxnLst/>
            <a:rect l="l" t="t" r="r" b="b"/>
            <a:pathLst>
              <a:path w="4471670" h="1254760">
                <a:moveTo>
                  <a:pt x="2290318" y="0"/>
                </a:moveTo>
                <a:lnTo>
                  <a:pt x="2178723" y="0"/>
                </a:lnTo>
                <a:lnTo>
                  <a:pt x="2067483" y="1447"/>
                </a:lnTo>
                <a:lnTo>
                  <a:pt x="1956600" y="4686"/>
                </a:lnTo>
                <a:lnTo>
                  <a:pt x="1846440" y="9359"/>
                </a:lnTo>
                <a:lnTo>
                  <a:pt x="1737360" y="15481"/>
                </a:lnTo>
                <a:lnTo>
                  <a:pt x="1629359" y="23050"/>
                </a:lnTo>
                <a:lnTo>
                  <a:pt x="1522806" y="32410"/>
                </a:lnTo>
                <a:lnTo>
                  <a:pt x="1418043" y="43205"/>
                </a:lnTo>
                <a:lnTo>
                  <a:pt x="1315440" y="55079"/>
                </a:lnTo>
                <a:lnTo>
                  <a:pt x="1215009" y="68770"/>
                </a:lnTo>
                <a:lnTo>
                  <a:pt x="1117079" y="83883"/>
                </a:lnTo>
                <a:lnTo>
                  <a:pt x="1022045" y="100088"/>
                </a:lnTo>
                <a:lnTo>
                  <a:pt x="930249" y="117728"/>
                </a:lnTo>
                <a:lnTo>
                  <a:pt x="841324" y="136804"/>
                </a:lnTo>
                <a:lnTo>
                  <a:pt x="756005" y="156603"/>
                </a:lnTo>
                <a:lnTo>
                  <a:pt x="674281" y="178206"/>
                </a:lnTo>
                <a:lnTo>
                  <a:pt x="596519" y="200520"/>
                </a:lnTo>
                <a:lnTo>
                  <a:pt x="522719" y="223926"/>
                </a:lnTo>
                <a:lnTo>
                  <a:pt x="453237" y="248412"/>
                </a:lnTo>
                <a:lnTo>
                  <a:pt x="388086" y="273608"/>
                </a:lnTo>
                <a:lnTo>
                  <a:pt x="327964" y="299885"/>
                </a:lnTo>
                <a:lnTo>
                  <a:pt x="272161" y="327240"/>
                </a:lnTo>
                <a:lnTo>
                  <a:pt x="221399" y="354964"/>
                </a:lnTo>
                <a:lnTo>
                  <a:pt x="175323" y="383400"/>
                </a:lnTo>
                <a:lnTo>
                  <a:pt x="134645" y="412572"/>
                </a:lnTo>
                <a:lnTo>
                  <a:pt x="99364" y="442087"/>
                </a:lnTo>
                <a:lnTo>
                  <a:pt x="69126" y="472325"/>
                </a:lnTo>
                <a:lnTo>
                  <a:pt x="44284" y="502920"/>
                </a:lnTo>
                <a:lnTo>
                  <a:pt x="11163" y="564845"/>
                </a:lnTo>
                <a:lnTo>
                  <a:pt x="0" y="627126"/>
                </a:lnTo>
                <a:lnTo>
                  <a:pt x="2882" y="659523"/>
                </a:lnTo>
                <a:lnTo>
                  <a:pt x="25565" y="721804"/>
                </a:lnTo>
                <a:lnTo>
                  <a:pt x="70205" y="783005"/>
                </a:lnTo>
                <a:lnTo>
                  <a:pt x="100444" y="813244"/>
                </a:lnTo>
                <a:lnTo>
                  <a:pt x="136080" y="842772"/>
                </a:lnTo>
                <a:lnTo>
                  <a:pt x="177126" y="871931"/>
                </a:lnTo>
                <a:lnTo>
                  <a:pt x="223202" y="900366"/>
                </a:lnTo>
                <a:lnTo>
                  <a:pt x="273964" y="928090"/>
                </a:lnTo>
                <a:lnTo>
                  <a:pt x="329768" y="955090"/>
                </a:lnTo>
                <a:lnTo>
                  <a:pt x="390601" y="981367"/>
                </a:lnTo>
                <a:lnTo>
                  <a:pt x="455764" y="1006932"/>
                </a:lnTo>
                <a:lnTo>
                  <a:pt x="525246" y="1031405"/>
                </a:lnTo>
                <a:lnTo>
                  <a:pt x="599046" y="1054811"/>
                </a:lnTo>
                <a:lnTo>
                  <a:pt x="677163" y="1077125"/>
                </a:lnTo>
                <a:lnTo>
                  <a:pt x="758888" y="1098372"/>
                </a:lnTo>
                <a:lnTo>
                  <a:pt x="844562" y="1118171"/>
                </a:lnTo>
                <a:lnTo>
                  <a:pt x="933488" y="1137246"/>
                </a:lnTo>
                <a:lnTo>
                  <a:pt x="1025639" y="1154887"/>
                </a:lnTo>
                <a:lnTo>
                  <a:pt x="1120686" y="1171092"/>
                </a:lnTo>
                <a:lnTo>
                  <a:pt x="1218603" y="1185849"/>
                </a:lnTo>
                <a:lnTo>
                  <a:pt x="1319047" y="1199527"/>
                </a:lnTo>
                <a:lnTo>
                  <a:pt x="1422006" y="1211402"/>
                </a:lnTo>
                <a:lnTo>
                  <a:pt x="1526768" y="1222209"/>
                </a:lnTo>
                <a:lnTo>
                  <a:pt x="1633321" y="1231569"/>
                </a:lnTo>
                <a:lnTo>
                  <a:pt x="1741322" y="1239126"/>
                </a:lnTo>
                <a:lnTo>
                  <a:pt x="1850402" y="1245247"/>
                </a:lnTo>
                <a:lnTo>
                  <a:pt x="1960562" y="1249921"/>
                </a:lnTo>
                <a:lnTo>
                  <a:pt x="2183041" y="1254607"/>
                </a:lnTo>
                <a:lnTo>
                  <a:pt x="2405519" y="1252804"/>
                </a:lnTo>
                <a:lnTo>
                  <a:pt x="2516403" y="1249565"/>
                </a:lnTo>
                <a:lnTo>
                  <a:pt x="2626563" y="1244892"/>
                </a:lnTo>
                <a:lnTo>
                  <a:pt x="2735999" y="1238770"/>
                </a:lnTo>
                <a:lnTo>
                  <a:pt x="2843999" y="1230845"/>
                </a:lnTo>
                <a:lnTo>
                  <a:pt x="2950197" y="1221841"/>
                </a:lnTo>
                <a:lnTo>
                  <a:pt x="3054959" y="1211046"/>
                </a:lnTo>
                <a:lnTo>
                  <a:pt x="3157562" y="1198803"/>
                </a:lnTo>
                <a:lnTo>
                  <a:pt x="3258007" y="1185125"/>
                </a:lnTo>
                <a:lnTo>
                  <a:pt x="3355568" y="1170000"/>
                </a:lnTo>
                <a:lnTo>
                  <a:pt x="3450602" y="1153807"/>
                </a:lnTo>
                <a:lnTo>
                  <a:pt x="3542766" y="1136167"/>
                </a:lnTo>
                <a:lnTo>
                  <a:pt x="3631323" y="1117092"/>
                </a:lnTo>
                <a:lnTo>
                  <a:pt x="3716642" y="1097280"/>
                </a:lnTo>
                <a:lnTo>
                  <a:pt x="3798366" y="1075689"/>
                </a:lnTo>
                <a:lnTo>
                  <a:pt x="3876128" y="1053363"/>
                </a:lnTo>
                <a:lnTo>
                  <a:pt x="3949928" y="1029969"/>
                </a:lnTo>
                <a:lnTo>
                  <a:pt x="4019042" y="1005484"/>
                </a:lnTo>
                <a:lnTo>
                  <a:pt x="4084205" y="979932"/>
                </a:lnTo>
                <a:lnTo>
                  <a:pt x="4144327" y="953643"/>
                </a:lnTo>
                <a:lnTo>
                  <a:pt x="4200118" y="926642"/>
                </a:lnTo>
                <a:lnTo>
                  <a:pt x="4250880" y="898931"/>
                </a:lnTo>
                <a:lnTo>
                  <a:pt x="4296600" y="870127"/>
                </a:lnTo>
                <a:lnTo>
                  <a:pt x="4337278" y="840968"/>
                </a:lnTo>
                <a:lnTo>
                  <a:pt x="4372559" y="811441"/>
                </a:lnTo>
                <a:lnTo>
                  <a:pt x="4402442" y="781202"/>
                </a:lnTo>
                <a:lnTo>
                  <a:pt x="4427283" y="750963"/>
                </a:lnTo>
                <a:lnTo>
                  <a:pt x="4460405" y="689051"/>
                </a:lnTo>
                <a:lnTo>
                  <a:pt x="4471200" y="626402"/>
                </a:lnTo>
                <a:lnTo>
                  <a:pt x="4468317" y="595452"/>
                </a:lnTo>
                <a:lnTo>
                  <a:pt x="4446003" y="533171"/>
                </a:lnTo>
                <a:lnTo>
                  <a:pt x="4401718" y="471601"/>
                </a:lnTo>
                <a:lnTo>
                  <a:pt x="4371479" y="441731"/>
                </a:lnTo>
                <a:lnTo>
                  <a:pt x="4335843" y="412203"/>
                </a:lnTo>
                <a:lnTo>
                  <a:pt x="4294797" y="383044"/>
                </a:lnTo>
                <a:lnTo>
                  <a:pt x="4249077" y="354609"/>
                </a:lnTo>
                <a:lnTo>
                  <a:pt x="4198327" y="326529"/>
                </a:lnTo>
                <a:lnTo>
                  <a:pt x="4142524" y="299529"/>
                </a:lnTo>
                <a:lnTo>
                  <a:pt x="4081678" y="273240"/>
                </a:lnTo>
                <a:lnTo>
                  <a:pt x="4016882" y="248043"/>
                </a:lnTo>
                <a:lnTo>
                  <a:pt x="3947045" y="223570"/>
                </a:lnTo>
                <a:lnTo>
                  <a:pt x="3873246" y="200164"/>
                </a:lnTo>
                <a:lnTo>
                  <a:pt x="3795483" y="177482"/>
                </a:lnTo>
                <a:lnTo>
                  <a:pt x="3713759" y="156248"/>
                </a:lnTo>
                <a:lnTo>
                  <a:pt x="3628440" y="136448"/>
                </a:lnTo>
                <a:lnTo>
                  <a:pt x="3539528" y="117360"/>
                </a:lnTo>
                <a:lnTo>
                  <a:pt x="3447364" y="99720"/>
                </a:lnTo>
                <a:lnTo>
                  <a:pt x="3352317" y="83527"/>
                </a:lnTo>
                <a:lnTo>
                  <a:pt x="3254400" y="68402"/>
                </a:lnTo>
                <a:lnTo>
                  <a:pt x="3153968" y="55079"/>
                </a:lnTo>
                <a:lnTo>
                  <a:pt x="3051365" y="42849"/>
                </a:lnTo>
                <a:lnTo>
                  <a:pt x="2946603" y="32042"/>
                </a:lnTo>
                <a:lnTo>
                  <a:pt x="2840037" y="23050"/>
                </a:lnTo>
                <a:lnTo>
                  <a:pt x="2732049" y="15481"/>
                </a:lnTo>
                <a:lnTo>
                  <a:pt x="2622600" y="9004"/>
                </a:lnTo>
                <a:lnTo>
                  <a:pt x="2512441" y="4330"/>
                </a:lnTo>
                <a:lnTo>
                  <a:pt x="2401557" y="1447"/>
                </a:lnTo>
                <a:lnTo>
                  <a:pt x="2290318" y="0"/>
                </a:lnTo>
                <a:close/>
              </a:path>
            </a:pathLst>
          </a:custGeom>
          <a:solidFill>
            <a:srgbClr val="237BCC"/>
          </a:solidFill>
          <a:ln>
            <a:noFill/>
          </a:ln>
        </p:spPr>
        <p:style>
          <a:lnRef idx="0">
            <a:scrgbClr r="0" g="0" b="0"/>
          </a:lnRef>
          <a:fillRef idx="0">
            <a:scrgbClr r="0" g="0" b="0"/>
          </a:fillRef>
          <a:effectRef idx="0">
            <a:scrgbClr r="0" g="0" b="0"/>
          </a:effectRef>
          <a:fontRef idx="minor"/>
        </p:style>
        <p:txBody>
          <a:bodyPr/>
          <a:lstStyle/>
          <a:p>
            <a:endParaRPr lang="en-GR"/>
          </a:p>
        </p:txBody>
      </p:sp>
      <p:sp>
        <p:nvSpPr>
          <p:cNvPr id="135" name="CustomShape 8"/>
          <p:cNvSpPr/>
          <p:nvPr/>
        </p:nvSpPr>
        <p:spPr>
          <a:xfrm>
            <a:off x="5599440" y="2856600"/>
            <a:ext cx="2847600" cy="255960"/>
          </a:xfrm>
          <a:prstGeom prst="rect">
            <a:avLst/>
          </a:prstGeom>
          <a:noFill/>
          <a:ln>
            <a:noFill/>
          </a:ln>
        </p:spPr>
        <p:style>
          <a:lnRef idx="0">
            <a:scrgbClr r="0" g="0" b="0"/>
          </a:lnRef>
          <a:fillRef idx="0">
            <a:scrgbClr r="0" g="0" b="0"/>
          </a:fillRef>
          <a:effectRef idx="0">
            <a:scrgbClr r="0" g="0" b="0"/>
          </a:effectRef>
          <a:fontRef idx="minor"/>
        </p:style>
        <p:txBody>
          <a:bodyPr lIns="0" tIns="12240" rIns="0" bIns="0"/>
          <a:lstStyle/>
          <a:p>
            <a:pPr marL="12600">
              <a:lnSpc>
                <a:spcPct val="100000"/>
              </a:lnSpc>
              <a:spcBef>
                <a:spcPts val="96"/>
              </a:spcBef>
            </a:pPr>
            <a:r>
              <a:rPr lang="fr-FR" sz="1600" b="1" strike="noStrike" spc="-9">
                <a:solidFill>
                  <a:srgbClr val="000000"/>
                </a:solidFill>
                <a:latin typeface="Arial"/>
              </a:rPr>
              <a:t>Eurozone </a:t>
            </a:r>
            <a:r>
              <a:rPr lang="fr-FR" sz="1600" b="1" strike="noStrike" spc="-4">
                <a:solidFill>
                  <a:srgbClr val="000000"/>
                </a:solidFill>
                <a:latin typeface="Arial"/>
              </a:rPr>
              <a:t>19MS: not an</a:t>
            </a:r>
            <a:r>
              <a:rPr lang="fr-FR" sz="1600" b="1" strike="noStrike" spc="-43">
                <a:solidFill>
                  <a:srgbClr val="000000"/>
                </a:solidFill>
                <a:latin typeface="Arial"/>
              </a:rPr>
              <a:t> </a:t>
            </a:r>
            <a:r>
              <a:rPr lang="fr-FR" sz="1600" b="1" strike="noStrike" spc="-9">
                <a:solidFill>
                  <a:srgbClr val="000000"/>
                </a:solidFill>
                <a:latin typeface="Arial"/>
              </a:rPr>
              <a:t>avant</a:t>
            </a:r>
            <a:endParaRPr lang="fr-FR" sz="1600" b="0" strike="noStrike" spc="-1">
              <a:latin typeface="Arial"/>
            </a:endParaRPr>
          </a:p>
        </p:txBody>
      </p:sp>
      <p:sp>
        <p:nvSpPr>
          <p:cNvPr id="136" name="CustomShape 9"/>
          <p:cNvSpPr/>
          <p:nvPr/>
        </p:nvSpPr>
        <p:spPr>
          <a:xfrm>
            <a:off x="5777280" y="3074760"/>
            <a:ext cx="2491920" cy="1133640"/>
          </a:xfrm>
          <a:prstGeom prst="rect">
            <a:avLst/>
          </a:prstGeom>
          <a:noFill/>
          <a:ln>
            <a:noFill/>
          </a:ln>
        </p:spPr>
        <p:style>
          <a:lnRef idx="0">
            <a:scrgbClr r="0" g="0" b="0"/>
          </a:lnRef>
          <a:fillRef idx="0">
            <a:scrgbClr r="0" g="0" b="0"/>
          </a:fillRef>
          <a:effectRef idx="0">
            <a:scrgbClr r="0" g="0" b="0"/>
          </a:effectRef>
          <a:fontRef idx="minor"/>
        </p:style>
        <p:txBody>
          <a:bodyPr lIns="0" tIns="15840" rIns="0" bIns="0"/>
          <a:lstStyle/>
          <a:p>
            <a:pPr marL="37440" algn="ctr">
              <a:lnSpc>
                <a:spcPct val="98000"/>
              </a:lnSpc>
              <a:spcBef>
                <a:spcPts val="125"/>
              </a:spcBef>
            </a:pPr>
            <a:r>
              <a:rPr lang="fr-FR" sz="1600" b="1" strike="noStrike" spc="-199">
                <a:solidFill>
                  <a:srgbClr val="000000"/>
                </a:solidFill>
                <a:latin typeface="Arial"/>
              </a:rPr>
              <a:t>gard</a:t>
            </a:r>
            <a:r>
              <a:rPr lang="fr-FR" sz="2700" b="0" strike="noStrike" spc="-299" baseline="29000">
                <a:solidFill>
                  <a:srgbClr val="FFFFFF"/>
                </a:solidFill>
                <a:latin typeface="Georgia"/>
              </a:rPr>
              <a:t>+</a:t>
            </a:r>
            <a:r>
              <a:rPr lang="fr-FR" sz="1600" b="1" strike="noStrike" spc="-199">
                <a:solidFill>
                  <a:srgbClr val="000000"/>
                </a:solidFill>
                <a:latin typeface="Arial"/>
              </a:rPr>
              <a:t>e </a:t>
            </a:r>
            <a:r>
              <a:rPr lang="fr-FR" sz="1600" b="1" strike="noStrike" spc="-9">
                <a:solidFill>
                  <a:srgbClr val="000000"/>
                </a:solidFill>
                <a:latin typeface="Arial"/>
              </a:rPr>
              <a:t>group, </a:t>
            </a:r>
            <a:r>
              <a:rPr lang="fr-FR" sz="1600" b="1" strike="noStrike" spc="-4">
                <a:solidFill>
                  <a:srgbClr val="000000"/>
                </a:solidFill>
                <a:latin typeface="Arial"/>
              </a:rPr>
              <a:t>not a </a:t>
            </a:r>
            <a:r>
              <a:rPr lang="fr-FR" sz="1600" b="1" strike="noStrike" spc="-9">
                <a:solidFill>
                  <a:srgbClr val="000000"/>
                </a:solidFill>
                <a:latin typeface="Arial"/>
              </a:rPr>
              <a:t>stable  group </a:t>
            </a:r>
            <a:r>
              <a:rPr lang="fr-FR" sz="1600" b="1" strike="noStrike" spc="-4">
                <a:solidFill>
                  <a:srgbClr val="000000"/>
                </a:solidFill>
                <a:latin typeface="Arial"/>
              </a:rPr>
              <a:t>of MS </a:t>
            </a:r>
            <a:r>
              <a:rPr lang="fr-FR" sz="1600" b="1" strike="noStrike" spc="-9">
                <a:solidFill>
                  <a:srgbClr val="000000"/>
                </a:solidFill>
                <a:latin typeface="Arial"/>
              </a:rPr>
              <a:t>(no fixed-  boundary</a:t>
            </a:r>
            <a:r>
              <a:rPr lang="fr-FR" sz="1600" b="1" strike="noStrike" spc="-18">
                <a:solidFill>
                  <a:srgbClr val="000000"/>
                </a:solidFill>
                <a:latin typeface="Arial"/>
              </a:rPr>
              <a:t> </a:t>
            </a:r>
            <a:r>
              <a:rPr lang="fr-FR" sz="1600" b="1" strike="noStrike" spc="-9">
                <a:solidFill>
                  <a:srgbClr val="000000"/>
                </a:solidFill>
                <a:latin typeface="Arial"/>
              </a:rPr>
              <a:t>division)</a:t>
            </a:r>
            <a:endParaRPr lang="fr-FR" sz="1600" b="0" strike="noStrike" spc="-1">
              <a:latin typeface="Arial"/>
            </a:endParaRPr>
          </a:p>
        </p:txBody>
      </p:sp>
      <p:sp>
        <p:nvSpPr>
          <p:cNvPr id="137" name="CustomShape 10"/>
          <p:cNvSpPr/>
          <p:nvPr/>
        </p:nvSpPr>
        <p:spPr>
          <a:xfrm>
            <a:off x="5636880" y="2166840"/>
            <a:ext cx="2756160" cy="567360"/>
          </a:xfrm>
          <a:custGeom>
            <a:avLst/>
            <a:gdLst/>
            <a:ahLst/>
            <a:cxnLst/>
            <a:rect l="l" t="t" r="r" b="b"/>
            <a:pathLst>
              <a:path w="2756534" h="567689">
                <a:moveTo>
                  <a:pt x="0" y="0"/>
                </a:moveTo>
                <a:lnTo>
                  <a:pt x="2756154" y="0"/>
                </a:lnTo>
                <a:lnTo>
                  <a:pt x="2756154" y="567359"/>
                </a:lnTo>
                <a:lnTo>
                  <a:pt x="0" y="567359"/>
                </a:lnTo>
                <a:lnTo>
                  <a:pt x="0" y="0"/>
                </a:lnTo>
                <a:close/>
              </a:path>
            </a:pathLst>
          </a:custGeom>
          <a:solidFill>
            <a:srgbClr val="7CA6D7"/>
          </a:solidFill>
          <a:ln>
            <a:noFill/>
          </a:ln>
        </p:spPr>
        <p:style>
          <a:lnRef idx="0">
            <a:scrgbClr r="0" g="0" b="0"/>
          </a:lnRef>
          <a:fillRef idx="0">
            <a:scrgbClr r="0" g="0" b="0"/>
          </a:fillRef>
          <a:effectRef idx="0">
            <a:scrgbClr r="0" g="0" b="0"/>
          </a:effectRef>
          <a:fontRef idx="minor"/>
        </p:style>
        <p:txBody>
          <a:bodyPr/>
          <a:lstStyle/>
          <a:p>
            <a:endParaRPr lang="en-GR"/>
          </a:p>
        </p:txBody>
      </p:sp>
      <p:sp>
        <p:nvSpPr>
          <p:cNvPr id="138" name="CustomShape 11"/>
          <p:cNvSpPr/>
          <p:nvPr/>
        </p:nvSpPr>
        <p:spPr>
          <a:xfrm>
            <a:off x="5713920" y="2199600"/>
            <a:ext cx="2462040" cy="28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1800" b="1" strike="noStrike" spc="-4">
                <a:solidFill>
                  <a:srgbClr val="000000"/>
                </a:solidFill>
                <a:latin typeface="Arial"/>
              </a:rPr>
              <a:t>Economic</a:t>
            </a:r>
            <a:r>
              <a:rPr lang="fr-FR" sz="1800" b="1" strike="noStrike" spc="-69">
                <a:solidFill>
                  <a:srgbClr val="000000"/>
                </a:solidFill>
                <a:latin typeface="Arial"/>
              </a:rPr>
              <a:t> </a:t>
            </a:r>
            <a:r>
              <a:rPr lang="fr-FR" sz="1800" b="1" strike="noStrike" spc="-4">
                <a:solidFill>
                  <a:srgbClr val="000000"/>
                </a:solidFill>
                <a:latin typeface="Arial"/>
              </a:rPr>
              <a:t>governance</a:t>
            </a:r>
            <a:endParaRPr lang="fr-FR" sz="1800" b="0" strike="noStrike" spc="-1">
              <a:latin typeface="Arial"/>
            </a:endParaRPr>
          </a:p>
        </p:txBody>
      </p:sp>
      <p:sp>
        <p:nvSpPr>
          <p:cNvPr id="139" name="CustomShape 12"/>
          <p:cNvSpPr/>
          <p:nvPr/>
        </p:nvSpPr>
        <p:spPr>
          <a:xfrm>
            <a:off x="4933080" y="4761000"/>
            <a:ext cx="3831120" cy="1437120"/>
          </a:xfrm>
          <a:prstGeom prst="rect">
            <a:avLst/>
          </a:prstGeom>
          <a:blipFill rotWithShape="0">
            <a:blip r:embed="rId3"/>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140" name="CustomShape 13"/>
          <p:cNvSpPr/>
          <p:nvPr/>
        </p:nvSpPr>
        <p:spPr>
          <a:xfrm>
            <a:off x="2046240" y="1058400"/>
            <a:ext cx="5773680" cy="3198240"/>
          </a:xfrm>
          <a:prstGeom prst="rect">
            <a:avLst/>
          </a:prstGeom>
          <a:blipFill rotWithShape="0">
            <a:blip r:embed="rId4"/>
            <a:stretch>
              <a:fillRect/>
            </a:stretch>
          </a:blipFill>
          <a:ln>
            <a:noFill/>
          </a:ln>
        </p:spPr>
        <p:style>
          <a:lnRef idx="0">
            <a:scrgbClr r="0" g="0" b="0"/>
          </a:lnRef>
          <a:fillRef idx="0">
            <a:scrgbClr r="0" g="0" b="0"/>
          </a:fillRef>
          <a:effectRef idx="0">
            <a:scrgbClr r="0" g="0" b="0"/>
          </a:effectRef>
          <a:fontRef idx="minor"/>
        </p:style>
        <p:txBody>
          <a:bodyPr/>
          <a:lstStyle/>
          <a:p>
            <a:endParaRPr lang="en-GR"/>
          </a:p>
        </p:txBody>
      </p:sp>
      <p:sp>
        <p:nvSpPr>
          <p:cNvPr id="141" name="CustomShape 14"/>
          <p:cNvSpPr/>
          <p:nvPr/>
        </p:nvSpPr>
        <p:spPr>
          <a:xfrm>
            <a:off x="2650680" y="2486880"/>
            <a:ext cx="1215720" cy="1478160"/>
          </a:xfrm>
          <a:prstGeom prst="rect">
            <a:avLst/>
          </a:prstGeom>
          <a:noFill/>
          <a:ln>
            <a:noFill/>
          </a:ln>
        </p:spPr>
        <p:style>
          <a:lnRef idx="0">
            <a:scrgbClr r="0" g="0" b="0"/>
          </a:lnRef>
          <a:fillRef idx="0">
            <a:scrgbClr r="0" g="0" b="0"/>
          </a:fillRef>
          <a:effectRef idx="0">
            <a:scrgbClr r="0" g="0" b="0"/>
          </a:effectRef>
          <a:fontRef idx="minor"/>
        </p:style>
        <p:txBody>
          <a:bodyPr lIns="0" tIns="12240" rIns="0" bIns="0"/>
          <a:lstStyle/>
          <a:p>
            <a:pPr marL="12600" indent="55080" algn="ctr">
              <a:lnSpc>
                <a:spcPct val="100000"/>
              </a:lnSpc>
              <a:spcBef>
                <a:spcPts val="96"/>
              </a:spcBef>
            </a:pPr>
            <a:r>
              <a:rPr lang="fr-FR" sz="1600" b="1" strike="noStrike" spc="-9">
                <a:solidFill>
                  <a:srgbClr val="FFFFFF"/>
                </a:solidFill>
                <a:latin typeface="Arial"/>
              </a:rPr>
              <a:t>Structured  </a:t>
            </a:r>
            <a:r>
              <a:rPr lang="fr-FR" sz="1600" b="1" strike="noStrike" spc="-12">
                <a:solidFill>
                  <a:srgbClr val="FFFFFF"/>
                </a:solidFill>
                <a:latin typeface="Arial"/>
              </a:rPr>
              <a:t>Coo</a:t>
            </a:r>
            <a:r>
              <a:rPr lang="fr-FR" sz="1600" b="1" strike="noStrike" spc="-4">
                <a:solidFill>
                  <a:srgbClr val="FFFFFF"/>
                </a:solidFill>
                <a:latin typeface="Arial"/>
              </a:rPr>
              <a:t>p</a:t>
            </a:r>
            <a:r>
              <a:rPr lang="fr-FR" sz="1600" b="1" strike="noStrike" spc="-12">
                <a:solidFill>
                  <a:srgbClr val="FFFFFF"/>
                </a:solidFill>
                <a:latin typeface="Arial"/>
              </a:rPr>
              <a:t>e</a:t>
            </a:r>
            <a:r>
              <a:rPr lang="fr-FR" sz="1600" b="1" strike="noStrike" spc="-1">
                <a:solidFill>
                  <a:srgbClr val="FFFFFF"/>
                </a:solidFill>
                <a:latin typeface="Arial"/>
              </a:rPr>
              <a:t>r</a:t>
            </a:r>
            <a:r>
              <a:rPr lang="fr-FR" sz="1600" b="1" strike="noStrike" spc="-9">
                <a:solidFill>
                  <a:srgbClr val="FFFFFF"/>
                </a:solidFill>
                <a:latin typeface="Arial"/>
              </a:rPr>
              <a:t>a</a:t>
            </a:r>
            <a:r>
              <a:rPr lang="fr-FR" sz="1600" b="1" strike="noStrike" spc="-18">
                <a:solidFill>
                  <a:srgbClr val="FFFFFF"/>
                </a:solidFill>
                <a:latin typeface="Arial"/>
              </a:rPr>
              <a:t>t</a:t>
            </a:r>
            <a:r>
              <a:rPr lang="fr-FR" sz="1600" b="1" strike="noStrike" spc="-4">
                <a:solidFill>
                  <a:srgbClr val="FFFFFF"/>
                </a:solidFill>
                <a:latin typeface="Arial"/>
              </a:rPr>
              <a:t>i</a:t>
            </a:r>
            <a:r>
              <a:rPr lang="fr-FR" sz="1600" b="1" strike="noStrike" spc="-12">
                <a:solidFill>
                  <a:srgbClr val="FFFFFF"/>
                </a:solidFill>
                <a:latin typeface="Arial"/>
              </a:rPr>
              <a:t>o</a:t>
            </a:r>
            <a:r>
              <a:rPr lang="fr-FR" sz="1600" b="1" strike="noStrike" spc="-4">
                <a:solidFill>
                  <a:srgbClr val="FFFFFF"/>
                </a:solidFill>
                <a:latin typeface="Arial"/>
              </a:rPr>
              <a:t>n  </a:t>
            </a:r>
            <a:r>
              <a:rPr lang="fr-FR" sz="1600" b="1" strike="noStrike" spc="-9">
                <a:solidFill>
                  <a:srgbClr val="FFFFFF"/>
                </a:solidFill>
                <a:latin typeface="Arial"/>
              </a:rPr>
              <a:t>Defense</a:t>
            </a:r>
            <a:r>
              <a:rPr lang="fr-FR" sz="1600" b="1" strike="noStrike" spc="-29">
                <a:solidFill>
                  <a:srgbClr val="FFFFFF"/>
                </a:solidFill>
                <a:latin typeface="Arial"/>
              </a:rPr>
              <a:t> </a:t>
            </a:r>
            <a:r>
              <a:rPr lang="fr-FR" sz="1600" b="1" strike="noStrike" spc="-4">
                <a:solidFill>
                  <a:srgbClr val="FFFFFF"/>
                </a:solidFill>
                <a:latin typeface="Arial"/>
              </a:rPr>
              <a:t>-</a:t>
            </a:r>
            <a:endParaRPr lang="fr-FR" sz="1600" b="0" strike="noStrike" spc="-1">
              <a:latin typeface="Arial"/>
            </a:endParaRPr>
          </a:p>
          <a:p>
            <a:pPr marL="207720" indent="55080" algn="ctr">
              <a:lnSpc>
                <a:spcPts val="1911"/>
              </a:lnSpc>
              <a:spcBef>
                <a:spcPts val="65"/>
              </a:spcBef>
            </a:pPr>
            <a:r>
              <a:rPr lang="fr-FR" sz="1600" b="1" strike="noStrike" spc="-4">
                <a:solidFill>
                  <a:srgbClr val="FFFFFF"/>
                </a:solidFill>
                <a:latin typeface="Arial"/>
              </a:rPr>
              <a:t>S</a:t>
            </a:r>
            <a:r>
              <a:rPr lang="fr-FR" sz="1600" b="1" strike="noStrike" spc="-9">
                <a:solidFill>
                  <a:srgbClr val="FFFFFF"/>
                </a:solidFill>
                <a:latin typeface="Arial"/>
              </a:rPr>
              <a:t>e</a:t>
            </a:r>
            <a:r>
              <a:rPr lang="fr-FR" sz="1600" b="1" strike="noStrike" spc="-12">
                <a:solidFill>
                  <a:srgbClr val="FFFFFF"/>
                </a:solidFill>
                <a:latin typeface="Arial"/>
              </a:rPr>
              <a:t>c</a:t>
            </a:r>
            <a:r>
              <a:rPr lang="fr-FR" sz="1600" b="1" strike="noStrike" spc="-4">
                <a:solidFill>
                  <a:srgbClr val="FFFFFF"/>
                </a:solidFill>
                <a:latin typeface="Arial"/>
              </a:rPr>
              <a:t>u</a:t>
            </a:r>
            <a:r>
              <a:rPr lang="fr-FR" sz="1600" b="1" strike="noStrike" spc="-9">
                <a:solidFill>
                  <a:srgbClr val="FFFFFF"/>
                </a:solidFill>
                <a:latin typeface="Arial"/>
              </a:rPr>
              <a:t>rit</a:t>
            </a:r>
            <a:r>
              <a:rPr lang="fr-FR" sz="1600" b="1" strike="noStrike" spc="-4">
                <a:solidFill>
                  <a:srgbClr val="FFFFFF"/>
                </a:solidFill>
                <a:latin typeface="Arial"/>
              </a:rPr>
              <a:t>y  </a:t>
            </a:r>
            <a:r>
              <a:rPr lang="fr-FR" sz="1600" b="1" strike="noStrike" spc="-9">
                <a:solidFill>
                  <a:srgbClr val="FFFFFF"/>
                </a:solidFill>
                <a:latin typeface="Arial"/>
              </a:rPr>
              <a:t>(25</a:t>
            </a:r>
            <a:r>
              <a:rPr lang="fr-FR" sz="1600" b="1" strike="noStrike" spc="-58">
                <a:solidFill>
                  <a:srgbClr val="FFFFFF"/>
                </a:solidFill>
                <a:latin typeface="Arial"/>
              </a:rPr>
              <a:t> </a:t>
            </a:r>
            <a:r>
              <a:rPr lang="fr-FR" sz="1600" b="1" strike="noStrike" spc="-4">
                <a:solidFill>
                  <a:srgbClr val="FFFFFF"/>
                </a:solidFill>
                <a:latin typeface="Arial"/>
              </a:rPr>
              <a:t>MS)</a:t>
            </a:r>
            <a:endParaRPr lang="fr-FR" sz="1600" b="0" strike="noStrike" spc="-1">
              <a:latin typeface="Arial"/>
            </a:endParaRPr>
          </a:p>
        </p:txBody>
      </p:sp>
      <p:sp>
        <p:nvSpPr>
          <p:cNvPr id="142" name="CustomShape 15"/>
          <p:cNvSpPr/>
          <p:nvPr/>
        </p:nvSpPr>
        <p:spPr>
          <a:xfrm>
            <a:off x="8202600" y="1109880"/>
            <a:ext cx="2247480" cy="1152720"/>
          </a:xfrm>
          <a:custGeom>
            <a:avLst/>
            <a:gdLst/>
            <a:ahLst/>
            <a:cxnLst/>
            <a:rect l="l" t="t" r="r" b="b"/>
            <a:pathLst>
              <a:path w="2247900" h="1153160">
                <a:moveTo>
                  <a:pt x="1144435" y="0"/>
                </a:moveTo>
                <a:lnTo>
                  <a:pt x="1088644" y="355"/>
                </a:lnTo>
                <a:lnTo>
                  <a:pt x="1032840" y="1803"/>
                </a:lnTo>
                <a:lnTo>
                  <a:pt x="977404" y="5041"/>
                </a:lnTo>
                <a:lnTo>
                  <a:pt x="922324" y="9359"/>
                </a:lnTo>
                <a:lnTo>
                  <a:pt x="867600" y="15125"/>
                </a:lnTo>
                <a:lnTo>
                  <a:pt x="813955" y="22326"/>
                </a:lnTo>
                <a:lnTo>
                  <a:pt x="760679" y="30962"/>
                </a:lnTo>
                <a:lnTo>
                  <a:pt x="708113" y="41046"/>
                </a:lnTo>
                <a:lnTo>
                  <a:pt x="656996" y="52197"/>
                </a:lnTo>
                <a:lnTo>
                  <a:pt x="606958" y="64795"/>
                </a:lnTo>
                <a:lnTo>
                  <a:pt x="557999" y="78486"/>
                </a:lnTo>
                <a:lnTo>
                  <a:pt x="510476" y="93599"/>
                </a:lnTo>
                <a:lnTo>
                  <a:pt x="464400" y="109804"/>
                </a:lnTo>
                <a:lnTo>
                  <a:pt x="420115" y="127076"/>
                </a:lnTo>
                <a:lnTo>
                  <a:pt x="377634" y="145440"/>
                </a:lnTo>
                <a:lnTo>
                  <a:pt x="336600" y="164884"/>
                </a:lnTo>
                <a:lnTo>
                  <a:pt x="297726" y="185407"/>
                </a:lnTo>
                <a:lnTo>
                  <a:pt x="260997" y="206997"/>
                </a:lnTo>
                <a:lnTo>
                  <a:pt x="226440" y="229323"/>
                </a:lnTo>
                <a:lnTo>
                  <a:pt x="194043" y="252717"/>
                </a:lnTo>
                <a:lnTo>
                  <a:pt x="163804" y="276847"/>
                </a:lnTo>
                <a:lnTo>
                  <a:pt x="110515" y="326885"/>
                </a:lnTo>
                <a:lnTo>
                  <a:pt x="67322" y="379806"/>
                </a:lnTo>
                <a:lnTo>
                  <a:pt x="34556" y="434517"/>
                </a:lnTo>
                <a:lnTo>
                  <a:pt x="12598" y="490321"/>
                </a:lnTo>
                <a:lnTo>
                  <a:pt x="1435" y="547560"/>
                </a:lnTo>
                <a:lnTo>
                  <a:pt x="0" y="575995"/>
                </a:lnTo>
                <a:lnTo>
                  <a:pt x="355" y="592556"/>
                </a:lnTo>
                <a:lnTo>
                  <a:pt x="9004" y="649439"/>
                </a:lnTo>
                <a:lnTo>
                  <a:pt x="28803" y="705967"/>
                </a:lnTo>
                <a:lnTo>
                  <a:pt x="59042" y="761047"/>
                </a:lnTo>
                <a:lnTo>
                  <a:pt x="100075" y="813955"/>
                </a:lnTo>
                <a:lnTo>
                  <a:pt x="151206" y="865085"/>
                </a:lnTo>
                <a:lnTo>
                  <a:pt x="211683" y="912964"/>
                </a:lnTo>
                <a:lnTo>
                  <a:pt x="245516" y="935647"/>
                </a:lnTo>
                <a:lnTo>
                  <a:pt x="281165" y="957605"/>
                </a:lnTo>
                <a:lnTo>
                  <a:pt x="319316" y="978839"/>
                </a:lnTo>
                <a:lnTo>
                  <a:pt x="358914" y="998639"/>
                </a:lnTo>
                <a:lnTo>
                  <a:pt x="401040" y="1017727"/>
                </a:lnTo>
                <a:lnTo>
                  <a:pt x="444601" y="1035367"/>
                </a:lnTo>
                <a:lnTo>
                  <a:pt x="489597" y="1052283"/>
                </a:lnTo>
                <a:lnTo>
                  <a:pt x="536397" y="1067765"/>
                </a:lnTo>
                <a:lnTo>
                  <a:pt x="584644" y="1082166"/>
                </a:lnTo>
                <a:lnTo>
                  <a:pt x="634314" y="1095121"/>
                </a:lnTo>
                <a:lnTo>
                  <a:pt x="685076" y="1106995"/>
                </a:lnTo>
                <a:lnTo>
                  <a:pt x="736917" y="1117447"/>
                </a:lnTo>
                <a:lnTo>
                  <a:pt x="789838" y="1126807"/>
                </a:lnTo>
                <a:lnTo>
                  <a:pt x="843483" y="1134364"/>
                </a:lnTo>
                <a:lnTo>
                  <a:pt x="897839" y="1140840"/>
                </a:lnTo>
                <a:lnTo>
                  <a:pt x="952919" y="1145882"/>
                </a:lnTo>
                <a:lnTo>
                  <a:pt x="1007999" y="1149477"/>
                </a:lnTo>
                <a:lnTo>
                  <a:pt x="1063802" y="1152004"/>
                </a:lnTo>
                <a:lnTo>
                  <a:pt x="1119593" y="1152715"/>
                </a:lnTo>
                <a:lnTo>
                  <a:pt x="1175397" y="1152004"/>
                </a:lnTo>
                <a:lnTo>
                  <a:pt x="1230845" y="1150200"/>
                </a:lnTo>
                <a:lnTo>
                  <a:pt x="1286281" y="1146606"/>
                </a:lnTo>
                <a:lnTo>
                  <a:pt x="1341361" y="1141920"/>
                </a:lnTo>
                <a:lnTo>
                  <a:pt x="1395717" y="1135443"/>
                </a:lnTo>
                <a:lnTo>
                  <a:pt x="1449717" y="1127887"/>
                </a:lnTo>
                <a:lnTo>
                  <a:pt x="1502638" y="1118882"/>
                </a:lnTo>
                <a:lnTo>
                  <a:pt x="1554479" y="1108798"/>
                </a:lnTo>
                <a:lnTo>
                  <a:pt x="1605597" y="1097279"/>
                </a:lnTo>
                <a:lnTo>
                  <a:pt x="1655279" y="1084326"/>
                </a:lnTo>
                <a:lnTo>
                  <a:pt x="1703882" y="1069924"/>
                </a:lnTo>
                <a:lnTo>
                  <a:pt x="1751037" y="1054798"/>
                </a:lnTo>
                <a:lnTo>
                  <a:pt x="1796402" y="1038237"/>
                </a:lnTo>
                <a:lnTo>
                  <a:pt x="1840318" y="1020597"/>
                </a:lnTo>
                <a:lnTo>
                  <a:pt x="1882444" y="1001877"/>
                </a:lnTo>
                <a:lnTo>
                  <a:pt x="1922399" y="981722"/>
                </a:lnTo>
                <a:lnTo>
                  <a:pt x="1960918" y="961199"/>
                </a:lnTo>
                <a:lnTo>
                  <a:pt x="1996922" y="939241"/>
                </a:lnTo>
                <a:lnTo>
                  <a:pt x="2031123" y="916559"/>
                </a:lnTo>
                <a:lnTo>
                  <a:pt x="2062797" y="893165"/>
                </a:lnTo>
                <a:lnTo>
                  <a:pt x="2092325" y="869035"/>
                </a:lnTo>
                <a:lnTo>
                  <a:pt x="2144166" y="818286"/>
                </a:lnTo>
                <a:lnTo>
                  <a:pt x="2185924" y="764997"/>
                </a:lnTo>
                <a:lnTo>
                  <a:pt x="2217242" y="710285"/>
                </a:lnTo>
                <a:lnTo>
                  <a:pt x="2237765" y="654126"/>
                </a:lnTo>
                <a:lnTo>
                  <a:pt x="2247125" y="596887"/>
                </a:lnTo>
                <a:lnTo>
                  <a:pt x="2247836" y="568439"/>
                </a:lnTo>
                <a:lnTo>
                  <a:pt x="2245677" y="540003"/>
                </a:lnTo>
                <a:lnTo>
                  <a:pt x="2233079" y="483120"/>
                </a:lnTo>
                <a:lnTo>
                  <a:pt x="2209685" y="426961"/>
                </a:lnTo>
                <a:lnTo>
                  <a:pt x="2175484" y="372605"/>
                </a:lnTo>
                <a:lnTo>
                  <a:pt x="2130844" y="320395"/>
                </a:lnTo>
                <a:lnTo>
                  <a:pt x="2076475" y="270357"/>
                </a:lnTo>
                <a:lnTo>
                  <a:pt x="2045525" y="246595"/>
                </a:lnTo>
                <a:lnTo>
                  <a:pt x="2012403" y="223558"/>
                </a:lnTo>
                <a:lnTo>
                  <a:pt x="1977123" y="201244"/>
                </a:lnTo>
                <a:lnTo>
                  <a:pt x="1940039" y="179997"/>
                </a:lnTo>
                <a:lnTo>
                  <a:pt x="1900440" y="159842"/>
                </a:lnTo>
                <a:lnTo>
                  <a:pt x="1859394" y="140398"/>
                </a:lnTo>
                <a:lnTo>
                  <a:pt x="1816201" y="122402"/>
                </a:lnTo>
                <a:lnTo>
                  <a:pt x="1771561" y="105117"/>
                </a:lnTo>
                <a:lnTo>
                  <a:pt x="1725117" y="89281"/>
                </a:lnTo>
                <a:lnTo>
                  <a:pt x="1677238" y="74523"/>
                </a:lnTo>
                <a:lnTo>
                  <a:pt x="1627924" y="61201"/>
                </a:lnTo>
                <a:lnTo>
                  <a:pt x="1577517" y="48958"/>
                </a:lnTo>
                <a:lnTo>
                  <a:pt x="1526044" y="38163"/>
                </a:lnTo>
                <a:lnTo>
                  <a:pt x="1473123" y="28435"/>
                </a:lnTo>
                <a:lnTo>
                  <a:pt x="1419834" y="20167"/>
                </a:lnTo>
                <a:lnTo>
                  <a:pt x="1365834" y="13322"/>
                </a:lnTo>
                <a:lnTo>
                  <a:pt x="1310754" y="7924"/>
                </a:lnTo>
                <a:lnTo>
                  <a:pt x="1255674" y="3962"/>
                </a:lnTo>
                <a:lnTo>
                  <a:pt x="1200238" y="1447"/>
                </a:lnTo>
                <a:lnTo>
                  <a:pt x="1144435" y="0"/>
                </a:lnTo>
                <a:close/>
              </a:path>
            </a:pathLst>
          </a:custGeom>
          <a:solidFill>
            <a:srgbClr val="FCB84C"/>
          </a:solidFill>
          <a:ln>
            <a:noFill/>
          </a:ln>
        </p:spPr>
        <p:style>
          <a:lnRef idx="0">
            <a:scrgbClr r="0" g="0" b="0"/>
          </a:lnRef>
          <a:fillRef idx="0">
            <a:scrgbClr r="0" g="0" b="0"/>
          </a:fillRef>
          <a:effectRef idx="0">
            <a:scrgbClr r="0" g="0" b="0"/>
          </a:effectRef>
          <a:fontRef idx="minor"/>
        </p:style>
        <p:txBody>
          <a:bodyPr/>
          <a:lstStyle/>
          <a:p>
            <a:endParaRPr lang="en-GR"/>
          </a:p>
        </p:txBody>
      </p:sp>
      <p:sp>
        <p:nvSpPr>
          <p:cNvPr id="143" name="CustomShape 16"/>
          <p:cNvSpPr/>
          <p:nvPr/>
        </p:nvSpPr>
        <p:spPr>
          <a:xfrm>
            <a:off x="8441640" y="1430280"/>
            <a:ext cx="1770120" cy="499320"/>
          </a:xfrm>
          <a:prstGeom prst="rect">
            <a:avLst/>
          </a:prstGeom>
          <a:noFill/>
          <a:ln>
            <a:noFill/>
          </a:ln>
        </p:spPr>
        <p:style>
          <a:lnRef idx="0">
            <a:scrgbClr r="0" g="0" b="0"/>
          </a:lnRef>
          <a:fillRef idx="0">
            <a:scrgbClr r="0" g="0" b="0"/>
          </a:fillRef>
          <a:effectRef idx="0">
            <a:scrgbClr r="0" g="0" b="0"/>
          </a:effectRef>
          <a:fontRef idx="minor"/>
        </p:style>
        <p:txBody>
          <a:bodyPr lIns="0" tIns="12240" rIns="0" bIns="0"/>
          <a:lstStyle/>
          <a:p>
            <a:pPr marL="12600" indent="180360">
              <a:lnSpc>
                <a:spcPct val="100000"/>
              </a:lnSpc>
              <a:spcBef>
                <a:spcPts val="96"/>
              </a:spcBef>
            </a:pPr>
            <a:r>
              <a:rPr lang="fr-FR" sz="1600" b="1" strike="noStrike" spc="-9" dirty="0">
                <a:solidFill>
                  <a:srgbClr val="282833"/>
                </a:solidFill>
                <a:latin typeface="Arial"/>
              </a:rPr>
              <a:t>Migration and </a:t>
            </a:r>
            <a:r>
              <a:rPr lang="fr-FR" sz="1600" b="1" strike="noStrike" spc="-9" dirty="0" err="1">
                <a:solidFill>
                  <a:srgbClr val="282833"/>
                </a:solidFill>
                <a:latin typeface="Arial"/>
              </a:rPr>
              <a:t>asylum</a:t>
            </a:r>
            <a:r>
              <a:rPr lang="fr-FR" sz="1600" b="1" strike="noStrike" spc="-9" dirty="0">
                <a:solidFill>
                  <a:srgbClr val="282833"/>
                </a:solidFill>
                <a:latin typeface="Arial"/>
              </a:rPr>
              <a:t> </a:t>
            </a:r>
            <a:r>
              <a:rPr lang="fr-FR" sz="1600" b="1" strike="noStrike" spc="-9" dirty="0" err="1">
                <a:solidFill>
                  <a:srgbClr val="282833"/>
                </a:solidFill>
                <a:latin typeface="Arial"/>
              </a:rPr>
              <a:t>pact</a:t>
            </a:r>
            <a:endParaRPr lang="fr-FR" sz="1600" b="0" strike="noStrike" spc="-1" dirty="0">
              <a:latin typeface="Arial"/>
            </a:endParaRPr>
          </a:p>
        </p:txBody>
      </p:sp>
      <p:sp>
        <p:nvSpPr>
          <p:cNvPr id="144" name="CustomShape 17"/>
          <p:cNvSpPr/>
          <p:nvPr/>
        </p:nvSpPr>
        <p:spPr>
          <a:xfrm>
            <a:off x="88560" y="2286000"/>
            <a:ext cx="1653120" cy="1077120"/>
          </a:xfrm>
          <a:prstGeom prst="rect">
            <a:avLst/>
          </a:prstGeom>
          <a:solidFill>
            <a:srgbClr val="7376B7"/>
          </a:solidFill>
          <a:ln w="3240">
            <a:solidFill>
              <a:srgbClr val="3364A3"/>
            </a:solidFill>
            <a:round/>
          </a:ln>
        </p:spPr>
        <p:style>
          <a:lnRef idx="0">
            <a:scrgbClr r="0" g="0" b="0"/>
          </a:lnRef>
          <a:fillRef idx="0">
            <a:scrgbClr r="0" g="0" b="0"/>
          </a:fillRef>
          <a:effectRef idx="0">
            <a:scrgbClr r="0" g="0" b="0"/>
          </a:effectRef>
          <a:fontRef idx="minor"/>
        </p:style>
        <p:txBody>
          <a:bodyPr lIns="0" tIns="0" rIns="0" bIns="0"/>
          <a:lstStyle/>
          <a:p>
            <a:pPr>
              <a:lnSpc>
                <a:spcPct val="100000"/>
              </a:lnSpc>
            </a:pPr>
            <a:endParaRPr lang="fr-FR" sz="1800" b="0" strike="noStrike" spc="-1">
              <a:latin typeface="Arial"/>
            </a:endParaRPr>
          </a:p>
          <a:p>
            <a:pPr marL="308520" indent="1800" algn="ctr">
              <a:lnSpc>
                <a:spcPct val="93000"/>
              </a:lnSpc>
            </a:pPr>
            <a:r>
              <a:rPr lang="fr-FR" sz="1800" b="1" strike="noStrike" spc="-4">
                <a:solidFill>
                  <a:srgbClr val="000000"/>
                </a:solidFill>
                <a:latin typeface="Arial"/>
              </a:rPr>
              <a:t>EEA </a:t>
            </a:r>
            <a:r>
              <a:rPr lang="fr-FR" sz="1800" b="1" strike="noStrike" spc="-1">
                <a:solidFill>
                  <a:srgbClr val="000000"/>
                </a:solidFill>
                <a:latin typeface="Arial"/>
              </a:rPr>
              <a:t>:  </a:t>
            </a:r>
            <a:r>
              <a:rPr lang="fr-FR" sz="1800" b="1" strike="noStrike" spc="-4">
                <a:solidFill>
                  <a:srgbClr val="000000"/>
                </a:solidFill>
                <a:latin typeface="Arial"/>
              </a:rPr>
              <a:t>EU+3</a:t>
            </a:r>
            <a:r>
              <a:rPr lang="fr-FR" sz="1800" b="1" strike="noStrike" spc="-103">
                <a:solidFill>
                  <a:srgbClr val="000000"/>
                </a:solidFill>
                <a:latin typeface="Arial"/>
              </a:rPr>
              <a:t> </a:t>
            </a:r>
            <a:r>
              <a:rPr lang="fr-FR" sz="1800" b="1" strike="noStrike" spc="-4">
                <a:solidFill>
                  <a:srgbClr val="000000"/>
                </a:solidFill>
                <a:latin typeface="Arial"/>
              </a:rPr>
              <a:t>ex-  </a:t>
            </a:r>
            <a:r>
              <a:rPr lang="fr-FR" sz="1800" b="1" strike="noStrike" spc="-38">
                <a:solidFill>
                  <a:srgbClr val="000000"/>
                </a:solidFill>
                <a:latin typeface="Arial"/>
              </a:rPr>
              <a:t>EFTA</a:t>
            </a:r>
            <a:endParaRPr lang="fr-FR" sz="1800" b="0" strike="noStrike" spc="-1">
              <a:latin typeface="Arial"/>
            </a:endParaRPr>
          </a:p>
        </p:txBody>
      </p:sp>
      <p:sp>
        <p:nvSpPr>
          <p:cNvPr id="145" name="CustomShape 18"/>
          <p:cNvSpPr/>
          <p:nvPr/>
        </p:nvSpPr>
        <p:spPr>
          <a:xfrm>
            <a:off x="261000" y="57600"/>
            <a:ext cx="2176920" cy="891524"/>
          </a:xfrm>
          <a:prstGeom prst="rect">
            <a:avLst/>
          </a:prstGeom>
          <a:solidFill>
            <a:srgbClr val="86D0D0"/>
          </a:solidFill>
          <a:ln w="3240">
            <a:solidFill>
              <a:srgbClr val="3364A3"/>
            </a:solidFill>
            <a:round/>
          </a:ln>
        </p:spPr>
        <p:style>
          <a:lnRef idx="0">
            <a:scrgbClr r="0" g="0" b="0"/>
          </a:lnRef>
          <a:fillRef idx="0">
            <a:scrgbClr r="0" g="0" b="0"/>
          </a:fillRef>
          <a:effectRef idx="0">
            <a:scrgbClr r="0" g="0" b="0"/>
          </a:effectRef>
          <a:fontRef idx="minor"/>
        </p:style>
        <p:txBody>
          <a:bodyPr lIns="0" tIns="1800" rIns="0" bIns="0"/>
          <a:lstStyle/>
          <a:p>
            <a:pPr>
              <a:lnSpc>
                <a:spcPct val="100000"/>
              </a:lnSpc>
              <a:spcBef>
                <a:spcPts val="14"/>
              </a:spcBef>
            </a:pPr>
            <a:endParaRPr lang="fr-FR" sz="1800" b="0" strike="noStrike" spc="-1" dirty="0">
              <a:latin typeface="Arial"/>
            </a:endParaRPr>
          </a:p>
          <a:p>
            <a:pPr marL="393120" indent="-160920">
              <a:lnSpc>
                <a:spcPts val="1840"/>
              </a:lnSpc>
              <a:spcBef>
                <a:spcPts val="6"/>
              </a:spcBef>
            </a:pPr>
            <a:r>
              <a:rPr lang="fr-FR" sz="1650" b="0" strike="noStrike" spc="-9" dirty="0">
                <a:solidFill>
                  <a:srgbClr val="000000"/>
                </a:solidFill>
                <a:latin typeface="Arial"/>
              </a:rPr>
              <a:t>United </a:t>
            </a:r>
            <a:r>
              <a:rPr lang="fr-FR" sz="1650" b="0" strike="noStrike" spc="-9" dirty="0" err="1">
                <a:solidFill>
                  <a:srgbClr val="000000"/>
                </a:solidFill>
                <a:latin typeface="Arial"/>
              </a:rPr>
              <a:t>Kingdom</a:t>
            </a:r>
            <a:r>
              <a:rPr lang="fr-FR" sz="1650" b="0" strike="noStrike" spc="-69" dirty="0">
                <a:solidFill>
                  <a:srgbClr val="000000"/>
                </a:solidFill>
                <a:latin typeface="Arial"/>
              </a:rPr>
              <a:t> </a:t>
            </a:r>
            <a:r>
              <a:rPr lang="fr-FR" sz="1650" b="0" strike="noStrike" spc="-4" dirty="0">
                <a:solidFill>
                  <a:srgbClr val="000000"/>
                </a:solidFill>
                <a:latin typeface="Arial"/>
              </a:rPr>
              <a:t>–  </a:t>
            </a:r>
            <a:r>
              <a:rPr lang="fr-FR" sz="1650" b="0" strike="noStrike" spc="-9" dirty="0">
                <a:solidFill>
                  <a:srgbClr val="000000"/>
                </a:solidFill>
                <a:latin typeface="Arial"/>
              </a:rPr>
              <a:t>EU</a:t>
            </a:r>
            <a:r>
              <a:rPr lang="fr-FR" sz="1650" b="0" strike="noStrike" spc="-18" dirty="0">
                <a:solidFill>
                  <a:srgbClr val="000000"/>
                </a:solidFill>
                <a:latin typeface="Arial"/>
              </a:rPr>
              <a:t> </a:t>
            </a:r>
            <a:r>
              <a:rPr lang="fr-FR" sz="1650" b="0" strike="noStrike" spc="-9" dirty="0">
                <a:solidFill>
                  <a:srgbClr val="000000"/>
                </a:solidFill>
                <a:latin typeface="Arial"/>
              </a:rPr>
              <a:t>partnership</a:t>
            </a:r>
          </a:p>
          <a:p>
            <a:pPr marL="393120" indent="-160920">
              <a:lnSpc>
                <a:spcPts val="1840"/>
              </a:lnSpc>
              <a:spcBef>
                <a:spcPts val="6"/>
              </a:spcBef>
            </a:pPr>
            <a:endParaRPr lang="fr-FR" sz="1650" b="0" strike="noStrike" spc="-1" dirty="0">
              <a:latin typeface="Arial"/>
            </a:endParaRPr>
          </a:p>
        </p:txBody>
      </p:sp>
      <p:sp>
        <p:nvSpPr>
          <p:cNvPr id="146" name="CustomShape 19"/>
          <p:cNvSpPr/>
          <p:nvPr/>
        </p:nvSpPr>
        <p:spPr>
          <a:xfrm>
            <a:off x="8808120" y="3657600"/>
            <a:ext cx="3024000" cy="1769760"/>
          </a:xfrm>
          <a:custGeom>
            <a:avLst/>
            <a:gdLst/>
            <a:ahLst/>
            <a:cxnLst/>
            <a:rect l="l" t="t" r="r" b="b"/>
            <a:pathLst>
              <a:path w="2247900" h="1153160">
                <a:moveTo>
                  <a:pt x="1144435" y="0"/>
                </a:moveTo>
                <a:lnTo>
                  <a:pt x="1088644" y="355"/>
                </a:lnTo>
                <a:lnTo>
                  <a:pt x="1032840" y="1803"/>
                </a:lnTo>
                <a:lnTo>
                  <a:pt x="977404" y="5041"/>
                </a:lnTo>
                <a:lnTo>
                  <a:pt x="922324" y="9359"/>
                </a:lnTo>
                <a:lnTo>
                  <a:pt x="867600" y="15125"/>
                </a:lnTo>
                <a:lnTo>
                  <a:pt x="813955" y="22326"/>
                </a:lnTo>
                <a:lnTo>
                  <a:pt x="760679" y="30962"/>
                </a:lnTo>
                <a:lnTo>
                  <a:pt x="708113" y="41046"/>
                </a:lnTo>
                <a:lnTo>
                  <a:pt x="656996" y="52197"/>
                </a:lnTo>
                <a:lnTo>
                  <a:pt x="606958" y="64795"/>
                </a:lnTo>
                <a:lnTo>
                  <a:pt x="557999" y="78486"/>
                </a:lnTo>
                <a:lnTo>
                  <a:pt x="510476" y="93599"/>
                </a:lnTo>
                <a:lnTo>
                  <a:pt x="464400" y="109804"/>
                </a:lnTo>
                <a:lnTo>
                  <a:pt x="420115" y="127076"/>
                </a:lnTo>
                <a:lnTo>
                  <a:pt x="377634" y="145440"/>
                </a:lnTo>
                <a:lnTo>
                  <a:pt x="336600" y="164884"/>
                </a:lnTo>
                <a:lnTo>
                  <a:pt x="297726" y="185407"/>
                </a:lnTo>
                <a:lnTo>
                  <a:pt x="260997" y="206997"/>
                </a:lnTo>
                <a:lnTo>
                  <a:pt x="226440" y="229323"/>
                </a:lnTo>
                <a:lnTo>
                  <a:pt x="194043" y="252717"/>
                </a:lnTo>
                <a:lnTo>
                  <a:pt x="163804" y="276847"/>
                </a:lnTo>
                <a:lnTo>
                  <a:pt x="110515" y="326885"/>
                </a:lnTo>
                <a:lnTo>
                  <a:pt x="67322" y="379806"/>
                </a:lnTo>
                <a:lnTo>
                  <a:pt x="34556" y="434517"/>
                </a:lnTo>
                <a:lnTo>
                  <a:pt x="12598" y="490321"/>
                </a:lnTo>
                <a:lnTo>
                  <a:pt x="1435" y="547560"/>
                </a:lnTo>
                <a:lnTo>
                  <a:pt x="0" y="575995"/>
                </a:lnTo>
                <a:lnTo>
                  <a:pt x="355" y="592556"/>
                </a:lnTo>
                <a:lnTo>
                  <a:pt x="9004" y="649439"/>
                </a:lnTo>
                <a:lnTo>
                  <a:pt x="28803" y="705967"/>
                </a:lnTo>
                <a:lnTo>
                  <a:pt x="59042" y="761047"/>
                </a:lnTo>
                <a:lnTo>
                  <a:pt x="100075" y="813955"/>
                </a:lnTo>
                <a:lnTo>
                  <a:pt x="151206" y="865085"/>
                </a:lnTo>
                <a:lnTo>
                  <a:pt x="211683" y="912964"/>
                </a:lnTo>
                <a:lnTo>
                  <a:pt x="245516" y="935647"/>
                </a:lnTo>
                <a:lnTo>
                  <a:pt x="281165" y="957605"/>
                </a:lnTo>
                <a:lnTo>
                  <a:pt x="319316" y="978839"/>
                </a:lnTo>
                <a:lnTo>
                  <a:pt x="358914" y="998639"/>
                </a:lnTo>
                <a:lnTo>
                  <a:pt x="401040" y="1017727"/>
                </a:lnTo>
                <a:lnTo>
                  <a:pt x="444601" y="1035367"/>
                </a:lnTo>
                <a:lnTo>
                  <a:pt x="489597" y="1052283"/>
                </a:lnTo>
                <a:lnTo>
                  <a:pt x="536397" y="1067765"/>
                </a:lnTo>
                <a:lnTo>
                  <a:pt x="584644" y="1082166"/>
                </a:lnTo>
                <a:lnTo>
                  <a:pt x="634314" y="1095121"/>
                </a:lnTo>
                <a:lnTo>
                  <a:pt x="685076" y="1106995"/>
                </a:lnTo>
                <a:lnTo>
                  <a:pt x="736917" y="1117447"/>
                </a:lnTo>
                <a:lnTo>
                  <a:pt x="789838" y="1126807"/>
                </a:lnTo>
                <a:lnTo>
                  <a:pt x="843483" y="1134364"/>
                </a:lnTo>
                <a:lnTo>
                  <a:pt x="897839" y="1140840"/>
                </a:lnTo>
                <a:lnTo>
                  <a:pt x="952919" y="1145882"/>
                </a:lnTo>
                <a:lnTo>
                  <a:pt x="1007999" y="1149477"/>
                </a:lnTo>
                <a:lnTo>
                  <a:pt x="1063802" y="1152004"/>
                </a:lnTo>
                <a:lnTo>
                  <a:pt x="1119593" y="1152715"/>
                </a:lnTo>
                <a:lnTo>
                  <a:pt x="1175397" y="1152004"/>
                </a:lnTo>
                <a:lnTo>
                  <a:pt x="1230845" y="1150200"/>
                </a:lnTo>
                <a:lnTo>
                  <a:pt x="1286281" y="1146606"/>
                </a:lnTo>
                <a:lnTo>
                  <a:pt x="1341361" y="1141920"/>
                </a:lnTo>
                <a:lnTo>
                  <a:pt x="1395717" y="1135443"/>
                </a:lnTo>
                <a:lnTo>
                  <a:pt x="1449717" y="1127887"/>
                </a:lnTo>
                <a:lnTo>
                  <a:pt x="1502638" y="1118882"/>
                </a:lnTo>
                <a:lnTo>
                  <a:pt x="1554479" y="1108798"/>
                </a:lnTo>
                <a:lnTo>
                  <a:pt x="1605597" y="1097279"/>
                </a:lnTo>
                <a:lnTo>
                  <a:pt x="1655279" y="1084326"/>
                </a:lnTo>
                <a:lnTo>
                  <a:pt x="1703882" y="1069924"/>
                </a:lnTo>
                <a:lnTo>
                  <a:pt x="1751037" y="1054798"/>
                </a:lnTo>
                <a:lnTo>
                  <a:pt x="1796402" y="1038237"/>
                </a:lnTo>
                <a:lnTo>
                  <a:pt x="1840318" y="1020597"/>
                </a:lnTo>
                <a:lnTo>
                  <a:pt x="1882444" y="1001877"/>
                </a:lnTo>
                <a:lnTo>
                  <a:pt x="1922399" y="981722"/>
                </a:lnTo>
                <a:lnTo>
                  <a:pt x="1960918" y="961199"/>
                </a:lnTo>
                <a:lnTo>
                  <a:pt x="1996922" y="939241"/>
                </a:lnTo>
                <a:lnTo>
                  <a:pt x="2031123" y="916559"/>
                </a:lnTo>
                <a:lnTo>
                  <a:pt x="2062797" y="893165"/>
                </a:lnTo>
                <a:lnTo>
                  <a:pt x="2092325" y="869035"/>
                </a:lnTo>
                <a:lnTo>
                  <a:pt x="2144166" y="818286"/>
                </a:lnTo>
                <a:lnTo>
                  <a:pt x="2185924" y="764997"/>
                </a:lnTo>
                <a:lnTo>
                  <a:pt x="2217242" y="710285"/>
                </a:lnTo>
                <a:lnTo>
                  <a:pt x="2237765" y="654126"/>
                </a:lnTo>
                <a:lnTo>
                  <a:pt x="2247125" y="596887"/>
                </a:lnTo>
                <a:lnTo>
                  <a:pt x="2247836" y="568439"/>
                </a:lnTo>
                <a:lnTo>
                  <a:pt x="2245677" y="540003"/>
                </a:lnTo>
                <a:lnTo>
                  <a:pt x="2233079" y="483120"/>
                </a:lnTo>
                <a:lnTo>
                  <a:pt x="2209685" y="426961"/>
                </a:lnTo>
                <a:lnTo>
                  <a:pt x="2175484" y="372605"/>
                </a:lnTo>
                <a:lnTo>
                  <a:pt x="2130844" y="320395"/>
                </a:lnTo>
                <a:lnTo>
                  <a:pt x="2076475" y="270357"/>
                </a:lnTo>
                <a:lnTo>
                  <a:pt x="2045525" y="246595"/>
                </a:lnTo>
                <a:lnTo>
                  <a:pt x="2012403" y="223558"/>
                </a:lnTo>
                <a:lnTo>
                  <a:pt x="1977123" y="201244"/>
                </a:lnTo>
                <a:lnTo>
                  <a:pt x="1940039" y="179997"/>
                </a:lnTo>
                <a:lnTo>
                  <a:pt x="1900440" y="159842"/>
                </a:lnTo>
                <a:lnTo>
                  <a:pt x="1859394" y="140398"/>
                </a:lnTo>
                <a:lnTo>
                  <a:pt x="1816201" y="122402"/>
                </a:lnTo>
                <a:lnTo>
                  <a:pt x="1771561" y="105117"/>
                </a:lnTo>
                <a:lnTo>
                  <a:pt x="1725117" y="89281"/>
                </a:lnTo>
                <a:lnTo>
                  <a:pt x="1677238" y="74523"/>
                </a:lnTo>
                <a:lnTo>
                  <a:pt x="1627924" y="61201"/>
                </a:lnTo>
                <a:lnTo>
                  <a:pt x="1577517" y="48958"/>
                </a:lnTo>
                <a:lnTo>
                  <a:pt x="1526044" y="38163"/>
                </a:lnTo>
                <a:lnTo>
                  <a:pt x="1473123" y="28435"/>
                </a:lnTo>
                <a:lnTo>
                  <a:pt x="1419834" y="20167"/>
                </a:lnTo>
                <a:lnTo>
                  <a:pt x="1365834" y="13322"/>
                </a:lnTo>
                <a:lnTo>
                  <a:pt x="1310754" y="7924"/>
                </a:lnTo>
                <a:lnTo>
                  <a:pt x="1255674" y="3962"/>
                </a:lnTo>
                <a:lnTo>
                  <a:pt x="1200238" y="1447"/>
                </a:lnTo>
                <a:lnTo>
                  <a:pt x="1144435" y="0"/>
                </a:lnTo>
                <a:close/>
              </a:path>
            </a:pathLst>
          </a:custGeom>
          <a:solidFill>
            <a:schemeClr val="accent4">
              <a:lumMod val="60000"/>
              <a:lumOff val="40000"/>
            </a:schemeClr>
          </a:solidFill>
          <a:ln>
            <a:noFill/>
          </a:ln>
        </p:spPr>
        <p:style>
          <a:lnRef idx="0">
            <a:scrgbClr r="0" g="0" b="0"/>
          </a:lnRef>
          <a:fillRef idx="0">
            <a:scrgbClr r="0" g="0" b="0"/>
          </a:fillRef>
          <a:effectRef idx="0">
            <a:scrgbClr r="0" g="0" b="0"/>
          </a:effectRef>
          <a:fontRef idx="minor"/>
        </p:style>
        <p:txBody>
          <a:bodyPr lIns="0" tIns="0" rIns="0" bIns="0"/>
          <a:lstStyle/>
          <a:p>
            <a:pPr>
              <a:lnSpc>
                <a:spcPct val="100000"/>
              </a:lnSpc>
            </a:pPr>
            <a:r>
              <a:rPr lang="fr-FR" sz="1800" b="1" strike="noStrike" spc="-9">
                <a:solidFill>
                  <a:srgbClr val="FFFFFF"/>
                </a:solidFill>
                <a:latin typeface="Arial"/>
              </a:rPr>
              <a:t>   </a:t>
            </a:r>
            <a:endParaRPr lang="fr-FR" sz="1800" b="0" strike="noStrike" spc="-1">
              <a:latin typeface="Arial"/>
            </a:endParaRPr>
          </a:p>
          <a:p>
            <a:pPr>
              <a:lnSpc>
                <a:spcPct val="100000"/>
              </a:lnSpc>
            </a:pPr>
            <a:endParaRPr lang="fr-FR" sz="1800" b="0" strike="noStrike" spc="-1">
              <a:latin typeface="Arial"/>
            </a:endParaRPr>
          </a:p>
          <a:p>
            <a:pPr>
              <a:lnSpc>
                <a:spcPct val="100000"/>
              </a:lnSpc>
            </a:pPr>
            <a:r>
              <a:rPr lang="fr-FR" sz="1800" b="1" strike="noStrike" spc="-9">
                <a:solidFill>
                  <a:srgbClr val="FFFFFF"/>
                </a:solidFill>
                <a:latin typeface="Arial"/>
              </a:rPr>
              <a:t>Western Balkans: sectoral </a:t>
            </a:r>
            <a:endParaRPr lang="fr-FR" sz="1800" b="0" strike="noStrike" spc="-1">
              <a:latin typeface="Arial"/>
            </a:endParaRPr>
          </a:p>
          <a:p>
            <a:pPr>
              <a:lnSpc>
                <a:spcPct val="100000"/>
              </a:lnSpc>
            </a:pPr>
            <a:r>
              <a:rPr lang="fr-FR" sz="1800" b="1" strike="noStrike" spc="-9">
                <a:solidFill>
                  <a:srgbClr val="FFFFFF"/>
                </a:solidFill>
                <a:latin typeface="Arial"/>
              </a:rPr>
              <a:t>agreements?</a:t>
            </a:r>
            <a:endParaRPr lang="fr-FR" sz="1800" b="0" strike="noStrike" spc="-1">
              <a:latin typeface="Arial"/>
            </a:endParaRPr>
          </a:p>
        </p:txBody>
      </p:sp>
      <p:sp>
        <p:nvSpPr>
          <p:cNvPr id="2" name="Slide Number Placeholder 1">
            <a:extLst>
              <a:ext uri="{FF2B5EF4-FFF2-40B4-BE49-F238E27FC236}">
                <a16:creationId xmlns:a16="http://schemas.microsoft.com/office/drawing/2014/main" id="{CAC5A4DA-EB94-954D-AEE1-AD8F5DE170FD}"/>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4</a:t>
            </a:fld>
            <a:endParaRPr lang="fr-FR" sz="1800" b="0" strike="noStrike" spc="-1">
              <a:latin typeface="Times New Roman"/>
            </a:endParaRPr>
          </a:p>
        </p:txBody>
      </p:sp>
      <p:sp>
        <p:nvSpPr>
          <p:cNvPr id="5" name="TextBox 4">
            <a:extLst>
              <a:ext uri="{FF2B5EF4-FFF2-40B4-BE49-F238E27FC236}">
                <a16:creationId xmlns:a16="http://schemas.microsoft.com/office/drawing/2014/main" id="{B7235A86-441A-B254-5340-26E413CD5FF4}"/>
              </a:ext>
            </a:extLst>
          </p:cNvPr>
          <p:cNvSpPr txBox="1"/>
          <p:nvPr/>
        </p:nvSpPr>
        <p:spPr>
          <a:xfrm>
            <a:off x="10450080" y="273988"/>
            <a:ext cx="1531800" cy="1384995"/>
          </a:xfrm>
          <a:prstGeom prst="rect">
            <a:avLst/>
          </a:prstGeom>
          <a:solidFill>
            <a:schemeClr val="accent6">
              <a:lumMod val="60000"/>
              <a:lumOff val="40000"/>
            </a:schemeClr>
          </a:solidFill>
        </p:spPr>
        <p:txBody>
          <a:bodyPr wrap="square" rtlCol="0">
            <a:spAutoFit/>
          </a:bodyPr>
          <a:lstStyle/>
          <a:p>
            <a:r>
              <a:rPr lang="en-GR" sz="1400" dirty="0"/>
              <a:t>Ukraine- </a:t>
            </a:r>
            <a:r>
              <a:rPr lang="en-US" sz="1400" dirty="0"/>
              <a:t>Macro-financial assistance </a:t>
            </a:r>
            <a:r>
              <a:rPr lang="en-GR" sz="1400" dirty="0"/>
              <a:t>support package for 2023 (loans, reform conditionality)</a:t>
            </a:r>
          </a:p>
        </p:txBody>
      </p:sp>
      <p:sp>
        <p:nvSpPr>
          <p:cNvPr id="3" name="Rectangle 2">
            <a:extLst>
              <a:ext uri="{FF2B5EF4-FFF2-40B4-BE49-F238E27FC236}">
                <a16:creationId xmlns:a16="http://schemas.microsoft.com/office/drawing/2014/main" id="{2FD053F8-1849-3E06-9A7D-D35CECADEC2D}"/>
              </a:ext>
            </a:extLst>
          </p:cNvPr>
          <p:cNvSpPr/>
          <p:nvPr/>
        </p:nvSpPr>
        <p:spPr>
          <a:xfrm>
            <a:off x="2152891" y="201960"/>
            <a:ext cx="1531800" cy="1140703"/>
          </a:xfrm>
          <a:prstGeom prst="rect">
            <a:avLst/>
          </a:prstGeom>
          <a:solidFill>
            <a:srgbClr val="17A3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1400" b="0" i="0" dirty="0">
                <a:solidFill>
                  <a:srgbClr val="000000"/>
                </a:solidFill>
                <a:effectLst/>
                <a:latin typeface="Arial" panose="020B0604020202020204" pitchFamily="34" charset="0"/>
              </a:rPr>
              <a:t>PESCO </a:t>
            </a:r>
            <a:r>
              <a:rPr lang="el-GR" sz="1400" b="0" i="0" dirty="0">
                <a:solidFill>
                  <a:srgbClr val="000000"/>
                </a:solidFill>
                <a:effectLst/>
                <a:latin typeface="Arial" panose="020B0604020202020204" pitchFamily="34" charset="0"/>
              </a:rPr>
              <a:t>Στρατιωτική Κινητικότητα</a:t>
            </a:r>
            <a:endParaRPr lang="el-GR" sz="1400" b="0" i="0" dirty="0">
              <a:solidFill>
                <a:srgbClr val="222222"/>
              </a:solidFill>
              <a:effectLst/>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5163840" y="6217920"/>
            <a:ext cx="1873440" cy="2260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endParaRPr lang="fr-FR" sz="1400" b="0" strike="noStrike" spc="-1" dirty="0">
              <a:latin typeface="Arial"/>
            </a:endParaRPr>
          </a:p>
        </p:txBody>
      </p:sp>
      <p:sp>
        <p:nvSpPr>
          <p:cNvPr id="149" name="TextShape 3"/>
          <p:cNvSpPr txBox="1"/>
          <p:nvPr/>
        </p:nvSpPr>
        <p:spPr>
          <a:xfrm>
            <a:off x="731520" y="522000"/>
            <a:ext cx="10741320" cy="1175040"/>
          </a:xfrm>
          <a:prstGeom prst="rect">
            <a:avLst/>
          </a:prstGeom>
          <a:noFill/>
          <a:ln>
            <a:noFill/>
          </a:ln>
        </p:spPr>
        <p:txBody>
          <a:bodyPr lIns="0" tIns="29880" rIns="0" bIns="0"/>
          <a:lstStyle/>
          <a:p>
            <a:pPr marL="138960">
              <a:lnSpc>
                <a:spcPts val="2330"/>
              </a:lnSpc>
              <a:spcBef>
                <a:spcPts val="235"/>
              </a:spcBef>
            </a:pPr>
            <a:r>
              <a:rPr lang="en-US" sz="2000" b="1" strike="noStrike" spc="-4">
                <a:solidFill>
                  <a:srgbClr val="424241"/>
                </a:solidFill>
                <a:latin typeface="Trebuchet MS"/>
              </a:rPr>
              <a:t>Differentiated </a:t>
            </a:r>
            <a:r>
              <a:rPr lang="en-US" sz="2000" b="1" strike="noStrike" spc="-9">
                <a:solidFill>
                  <a:srgbClr val="424241"/>
                </a:solidFill>
                <a:latin typeface="Trebuchet MS"/>
              </a:rPr>
              <a:t>integration </a:t>
            </a:r>
            <a:r>
              <a:rPr lang="en-US" sz="2000" b="1" strike="noStrike" spc="-1">
                <a:solidFill>
                  <a:srgbClr val="424241"/>
                </a:solidFill>
                <a:latin typeface="Trebuchet MS"/>
              </a:rPr>
              <a:t>is </a:t>
            </a:r>
            <a:r>
              <a:rPr lang="en-US" sz="2000" b="1" strike="noStrike" spc="-4">
                <a:solidFill>
                  <a:srgbClr val="424241"/>
                </a:solidFill>
                <a:latin typeface="Trebuchet MS"/>
              </a:rPr>
              <a:t>fully part </a:t>
            </a:r>
            <a:r>
              <a:rPr lang="en-US" sz="2000" b="1" strike="noStrike" spc="-1">
                <a:solidFill>
                  <a:srgbClr val="424241"/>
                </a:solidFill>
                <a:latin typeface="Trebuchet MS"/>
              </a:rPr>
              <a:t>of </a:t>
            </a:r>
            <a:r>
              <a:rPr lang="en-US" sz="2000" b="1" strike="noStrike" spc="-4">
                <a:solidFill>
                  <a:srgbClr val="424241"/>
                </a:solidFill>
                <a:latin typeface="Trebuchet MS"/>
              </a:rPr>
              <a:t>the </a:t>
            </a:r>
            <a:r>
              <a:rPr lang="en-US" sz="2000" b="1" strike="noStrike" spc="-1">
                <a:solidFill>
                  <a:srgbClr val="424241"/>
                </a:solidFill>
                <a:latin typeface="Trebuchet MS"/>
              </a:rPr>
              <a:t>EU, not an </a:t>
            </a:r>
            <a:r>
              <a:rPr lang="en-US" sz="2000" b="1" strike="noStrike" spc="-4">
                <a:solidFill>
                  <a:srgbClr val="424241"/>
                </a:solidFill>
                <a:latin typeface="Trebuchet MS"/>
              </a:rPr>
              <a:t>exception to the rule (Leruth,  2015)</a:t>
            </a:r>
            <a:endParaRPr lang="en-US" sz="2000" b="0" strike="noStrike" spc="-1">
              <a:solidFill>
                <a:srgbClr val="000000"/>
              </a:solidFill>
              <a:latin typeface="Calibri"/>
            </a:endParaRPr>
          </a:p>
        </p:txBody>
      </p:sp>
      <p:sp>
        <p:nvSpPr>
          <p:cNvPr id="150" name="CustomShape 4"/>
          <p:cNvSpPr/>
          <p:nvPr/>
        </p:nvSpPr>
        <p:spPr>
          <a:xfrm>
            <a:off x="1077120" y="1641960"/>
            <a:ext cx="106920" cy="136080"/>
          </a:xfrm>
          <a:prstGeom prst="rect">
            <a:avLst/>
          </a:prstGeom>
          <a:noFill/>
          <a:ln>
            <a:noFill/>
          </a:ln>
        </p:spPr>
        <p:style>
          <a:lnRef idx="0">
            <a:scrgbClr r="0" g="0" b="0"/>
          </a:lnRef>
          <a:fillRef idx="0">
            <a:scrgbClr r="0" g="0" b="0"/>
          </a:fillRef>
          <a:effectRef idx="0">
            <a:scrgbClr r="0" g="0" b="0"/>
          </a:effectRef>
          <a:fontRef idx="minor"/>
        </p:style>
        <p:txBody>
          <a:bodyPr lIns="0" tIns="14040" rIns="0" bIns="0"/>
          <a:lstStyle/>
          <a:p>
            <a:pPr marL="12600">
              <a:lnSpc>
                <a:spcPct val="100000"/>
              </a:lnSpc>
              <a:spcBef>
                <a:spcPts val="111"/>
              </a:spcBef>
            </a:pPr>
            <a:r>
              <a:rPr lang="fr-FR" sz="800" b="0" strike="noStrike" spc="157">
                <a:solidFill>
                  <a:srgbClr val="EE2828"/>
                </a:solidFill>
                <a:latin typeface="Arial"/>
              </a:rPr>
              <a:t>●</a:t>
            </a:r>
            <a:endParaRPr lang="fr-FR" sz="800" b="0" strike="noStrike" spc="-1">
              <a:latin typeface="Arial"/>
            </a:endParaRPr>
          </a:p>
        </p:txBody>
      </p:sp>
      <p:sp>
        <p:nvSpPr>
          <p:cNvPr id="151" name="CustomShape 5"/>
          <p:cNvSpPr/>
          <p:nvPr/>
        </p:nvSpPr>
        <p:spPr>
          <a:xfrm>
            <a:off x="1400760" y="1573560"/>
            <a:ext cx="9777240" cy="1067400"/>
          </a:xfrm>
          <a:prstGeom prst="rect">
            <a:avLst/>
          </a:prstGeom>
          <a:noFill/>
          <a:ln>
            <a:noFill/>
          </a:ln>
        </p:spPr>
        <p:style>
          <a:lnRef idx="0">
            <a:scrgbClr r="0" g="0" b="0"/>
          </a:lnRef>
          <a:fillRef idx="0">
            <a:scrgbClr r="0" g="0" b="0"/>
          </a:fillRef>
          <a:effectRef idx="0">
            <a:scrgbClr r="0" g="0" b="0"/>
          </a:effectRef>
          <a:fontRef idx="minor"/>
        </p:style>
        <p:txBody>
          <a:bodyPr lIns="0" tIns="25920" rIns="0" bIns="0"/>
          <a:lstStyle/>
          <a:p>
            <a:pPr marL="266760" indent="-254160">
              <a:lnSpc>
                <a:spcPct val="95000"/>
              </a:lnSpc>
              <a:spcBef>
                <a:spcPts val="204"/>
              </a:spcBef>
            </a:pPr>
            <a:r>
              <a:rPr lang="fr-FR" sz="1800" b="1" strike="noStrike" spc="-1">
                <a:solidFill>
                  <a:srgbClr val="000000"/>
                </a:solidFill>
                <a:latin typeface="Georgia"/>
              </a:rPr>
              <a:t>As a </a:t>
            </a:r>
            <a:r>
              <a:rPr lang="fr-FR" sz="1800" b="1" strike="noStrike" spc="-4">
                <a:solidFill>
                  <a:srgbClr val="000000"/>
                </a:solidFill>
                <a:latin typeface="Georgia"/>
              </a:rPr>
              <a:t>concept </a:t>
            </a:r>
            <a:r>
              <a:rPr lang="fr-FR" sz="1800" b="1" strike="noStrike" spc="-1">
                <a:solidFill>
                  <a:srgbClr val="000000"/>
                </a:solidFill>
                <a:latin typeface="Georgia"/>
              </a:rPr>
              <a:t>: </a:t>
            </a:r>
            <a:r>
              <a:rPr lang="fr-FR" sz="1800" b="1" strike="noStrike" spc="-4">
                <a:solidFill>
                  <a:srgbClr val="000000"/>
                </a:solidFill>
                <a:latin typeface="Georgia"/>
              </a:rPr>
              <a:t>vertical </a:t>
            </a:r>
            <a:r>
              <a:rPr lang="fr-FR" sz="1800" b="1" strike="noStrike" spc="-1">
                <a:solidFill>
                  <a:srgbClr val="000000"/>
                </a:solidFill>
                <a:latin typeface="Georgia"/>
              </a:rPr>
              <a:t>D </a:t>
            </a:r>
            <a:r>
              <a:rPr lang="fr-FR" sz="1800" b="1" strike="noStrike" spc="-4">
                <a:solidFill>
                  <a:srgbClr val="000000"/>
                </a:solidFill>
                <a:latin typeface="Georgia"/>
              </a:rPr>
              <a:t>(differences </a:t>
            </a:r>
            <a:r>
              <a:rPr lang="fr-FR" sz="1800" b="1" strike="noStrike" spc="-1">
                <a:solidFill>
                  <a:srgbClr val="000000"/>
                </a:solidFill>
                <a:latin typeface="Georgia"/>
              </a:rPr>
              <a:t>in </a:t>
            </a:r>
            <a:r>
              <a:rPr lang="fr-FR" sz="1800" b="1" strike="noStrike" spc="-4">
                <a:solidFill>
                  <a:srgbClr val="000000"/>
                </a:solidFill>
                <a:latin typeface="Georgia"/>
              </a:rPr>
              <a:t>centralisation), horizontal </a:t>
            </a:r>
            <a:r>
              <a:rPr lang="fr-FR" sz="1800" b="1" strike="noStrike" spc="-1">
                <a:solidFill>
                  <a:srgbClr val="000000"/>
                </a:solidFill>
                <a:latin typeface="Georgia"/>
              </a:rPr>
              <a:t>D </a:t>
            </a:r>
            <a:r>
              <a:rPr lang="fr-FR" sz="1800" b="1" strike="noStrike" spc="-4">
                <a:solidFill>
                  <a:srgbClr val="000000"/>
                </a:solidFill>
                <a:latin typeface="Georgia"/>
              </a:rPr>
              <a:t>(differences in  territorial extension). Internal horizontal </a:t>
            </a:r>
            <a:r>
              <a:rPr lang="fr-FR" sz="1800" b="1" strike="noStrike" spc="-1">
                <a:solidFill>
                  <a:srgbClr val="000000"/>
                </a:solidFill>
                <a:latin typeface="Georgia"/>
              </a:rPr>
              <a:t>D </a:t>
            </a:r>
            <a:r>
              <a:rPr lang="fr-FR" sz="1800" b="1" strike="noStrike" spc="-4">
                <a:solidFill>
                  <a:srgbClr val="000000"/>
                </a:solidFill>
                <a:latin typeface="Georgia"/>
              </a:rPr>
              <a:t>(members ‘opt out’ or second </a:t>
            </a:r>
            <a:r>
              <a:rPr lang="fr-FR" sz="1800" b="1" strike="noStrike" spc="-9">
                <a:solidFill>
                  <a:srgbClr val="000000"/>
                </a:solidFill>
                <a:latin typeface="Georgia"/>
              </a:rPr>
              <a:t>order  </a:t>
            </a:r>
            <a:r>
              <a:rPr lang="fr-FR" sz="1800" b="1" strike="noStrike" spc="-4">
                <a:solidFill>
                  <a:srgbClr val="000000"/>
                </a:solidFill>
                <a:latin typeface="Georgia"/>
              </a:rPr>
              <a:t>members) </a:t>
            </a:r>
            <a:r>
              <a:rPr lang="fr-FR" sz="1800" b="1" strike="noStrike" spc="-9">
                <a:solidFill>
                  <a:srgbClr val="000000"/>
                </a:solidFill>
                <a:latin typeface="Georgia"/>
              </a:rPr>
              <a:t>and </a:t>
            </a:r>
            <a:r>
              <a:rPr lang="fr-FR" sz="1800" b="1" strike="noStrike" spc="-4">
                <a:solidFill>
                  <a:srgbClr val="000000"/>
                </a:solidFill>
                <a:latin typeface="Georgia"/>
              </a:rPr>
              <a:t>external horizontal </a:t>
            </a:r>
            <a:r>
              <a:rPr lang="fr-FR" sz="1800" b="1" strike="noStrike" spc="-1">
                <a:solidFill>
                  <a:srgbClr val="000000"/>
                </a:solidFill>
                <a:latin typeface="Georgia"/>
              </a:rPr>
              <a:t>D </a:t>
            </a:r>
            <a:r>
              <a:rPr lang="fr-FR" sz="1800" b="1" strike="noStrike" spc="-4">
                <a:solidFill>
                  <a:srgbClr val="000000"/>
                </a:solidFill>
                <a:latin typeface="Georgia"/>
              </a:rPr>
              <a:t>(non members opt </a:t>
            </a:r>
            <a:r>
              <a:rPr lang="fr-FR" sz="1800" b="1" strike="noStrike" spc="-1">
                <a:solidFill>
                  <a:srgbClr val="000000"/>
                </a:solidFill>
                <a:latin typeface="Georgia"/>
              </a:rPr>
              <a:t>in </a:t>
            </a:r>
            <a:r>
              <a:rPr lang="fr-FR" sz="1800" b="1" strike="noStrike" spc="-4">
                <a:solidFill>
                  <a:srgbClr val="000000"/>
                </a:solidFill>
                <a:latin typeface="Georgia"/>
              </a:rPr>
              <a:t>or first order </a:t>
            </a:r>
            <a:r>
              <a:rPr lang="fr-FR" sz="1800" b="1" strike="noStrike" spc="-9">
                <a:solidFill>
                  <a:srgbClr val="000000"/>
                </a:solidFill>
                <a:latin typeface="Georgia"/>
              </a:rPr>
              <a:t>non  </a:t>
            </a:r>
            <a:r>
              <a:rPr lang="fr-FR" sz="1800" b="1" strike="noStrike" spc="-4">
                <a:solidFill>
                  <a:srgbClr val="000000"/>
                </a:solidFill>
                <a:latin typeface="Georgia"/>
              </a:rPr>
              <a:t>members).</a:t>
            </a:r>
            <a:endParaRPr lang="fr-FR" sz="1800" b="0" strike="noStrike" spc="-1">
              <a:latin typeface="Arial"/>
            </a:endParaRPr>
          </a:p>
        </p:txBody>
      </p:sp>
      <p:sp>
        <p:nvSpPr>
          <p:cNvPr id="152" name="CustomShape 6"/>
          <p:cNvSpPr/>
          <p:nvPr/>
        </p:nvSpPr>
        <p:spPr>
          <a:xfrm>
            <a:off x="1077120" y="3021480"/>
            <a:ext cx="106920" cy="136080"/>
          </a:xfrm>
          <a:prstGeom prst="rect">
            <a:avLst/>
          </a:prstGeom>
          <a:noFill/>
          <a:ln>
            <a:noFill/>
          </a:ln>
        </p:spPr>
        <p:style>
          <a:lnRef idx="0">
            <a:scrgbClr r="0" g="0" b="0"/>
          </a:lnRef>
          <a:fillRef idx="0">
            <a:scrgbClr r="0" g="0" b="0"/>
          </a:fillRef>
          <a:effectRef idx="0">
            <a:scrgbClr r="0" g="0" b="0"/>
          </a:effectRef>
          <a:fontRef idx="minor"/>
        </p:style>
        <p:txBody>
          <a:bodyPr lIns="0" tIns="14040" rIns="0" bIns="0"/>
          <a:lstStyle/>
          <a:p>
            <a:pPr marL="12600">
              <a:lnSpc>
                <a:spcPct val="100000"/>
              </a:lnSpc>
              <a:spcBef>
                <a:spcPts val="111"/>
              </a:spcBef>
            </a:pPr>
            <a:r>
              <a:rPr lang="fr-FR" sz="800" b="0" strike="noStrike" spc="157">
                <a:solidFill>
                  <a:srgbClr val="EE2828"/>
                </a:solidFill>
                <a:latin typeface="Arial"/>
              </a:rPr>
              <a:t>●</a:t>
            </a:r>
            <a:endParaRPr lang="fr-FR" sz="800" b="0" strike="noStrike" spc="-1">
              <a:latin typeface="Arial"/>
            </a:endParaRPr>
          </a:p>
        </p:txBody>
      </p:sp>
      <p:sp>
        <p:nvSpPr>
          <p:cNvPr id="153" name="CustomShape 7"/>
          <p:cNvSpPr/>
          <p:nvPr/>
        </p:nvSpPr>
        <p:spPr>
          <a:xfrm>
            <a:off x="1400760" y="2952720"/>
            <a:ext cx="9408960" cy="554040"/>
          </a:xfrm>
          <a:prstGeom prst="rect">
            <a:avLst/>
          </a:prstGeom>
          <a:noFill/>
          <a:ln>
            <a:noFill/>
          </a:ln>
        </p:spPr>
        <p:style>
          <a:lnRef idx="0">
            <a:scrgbClr r="0" g="0" b="0"/>
          </a:lnRef>
          <a:fillRef idx="0">
            <a:scrgbClr r="0" g="0" b="0"/>
          </a:fillRef>
          <a:effectRef idx="0">
            <a:scrgbClr r="0" g="0" b="0"/>
          </a:effectRef>
          <a:fontRef idx="minor"/>
        </p:style>
        <p:txBody>
          <a:bodyPr lIns="0" tIns="33120" rIns="0" bIns="0"/>
          <a:lstStyle/>
          <a:p>
            <a:pPr marL="266760" indent="-254160">
              <a:lnSpc>
                <a:spcPts val="2049"/>
              </a:lnSpc>
              <a:spcBef>
                <a:spcPts val="261"/>
              </a:spcBef>
            </a:pPr>
            <a:r>
              <a:rPr lang="fr-FR" sz="1800" b="1" strike="noStrike" spc="-1">
                <a:solidFill>
                  <a:srgbClr val="000000"/>
                </a:solidFill>
                <a:latin typeface="Georgia"/>
              </a:rPr>
              <a:t>As a </a:t>
            </a:r>
            <a:r>
              <a:rPr lang="fr-FR" sz="1800" b="1" strike="noStrike" spc="-4">
                <a:solidFill>
                  <a:srgbClr val="000000"/>
                </a:solidFill>
                <a:latin typeface="Georgia"/>
              </a:rPr>
              <a:t>theory </a:t>
            </a:r>
            <a:r>
              <a:rPr lang="fr-FR" sz="1800" b="1" strike="noStrike" spc="-1">
                <a:solidFill>
                  <a:srgbClr val="000000"/>
                </a:solidFill>
                <a:latin typeface="Georgia"/>
              </a:rPr>
              <a:t>: </a:t>
            </a:r>
            <a:r>
              <a:rPr lang="fr-FR" sz="1800" b="1" strike="noStrike" spc="-4">
                <a:solidFill>
                  <a:srgbClr val="000000"/>
                </a:solidFill>
                <a:latin typeface="Georgia"/>
              </a:rPr>
              <a:t>evaluate DI by how far </a:t>
            </a:r>
            <a:r>
              <a:rPr lang="fr-FR" sz="1800" b="1" strike="noStrike" spc="-1">
                <a:solidFill>
                  <a:srgbClr val="000000"/>
                </a:solidFill>
                <a:latin typeface="Georgia"/>
              </a:rPr>
              <a:t>it </a:t>
            </a:r>
            <a:r>
              <a:rPr lang="fr-FR" sz="1800" b="1" strike="noStrike" spc="-4">
                <a:solidFill>
                  <a:srgbClr val="000000"/>
                </a:solidFill>
                <a:latin typeface="Georgia"/>
              </a:rPr>
              <a:t>improves </a:t>
            </a:r>
            <a:r>
              <a:rPr lang="fr-FR" sz="1800" b="1" strike="noStrike" spc="-1">
                <a:solidFill>
                  <a:srgbClr val="000000"/>
                </a:solidFill>
                <a:latin typeface="Georgia"/>
              </a:rPr>
              <a:t>the </a:t>
            </a:r>
            <a:r>
              <a:rPr lang="fr-FR" sz="1800" b="1" strike="noStrike" spc="-4">
                <a:solidFill>
                  <a:srgbClr val="000000"/>
                </a:solidFill>
                <a:latin typeface="Georgia"/>
              </a:rPr>
              <a:t>management of externalities  between</a:t>
            </a:r>
            <a:r>
              <a:rPr lang="fr-FR" sz="1800" b="1" strike="noStrike" spc="-12">
                <a:solidFill>
                  <a:srgbClr val="000000"/>
                </a:solidFill>
                <a:latin typeface="Georgia"/>
              </a:rPr>
              <a:t> </a:t>
            </a:r>
            <a:r>
              <a:rPr lang="fr-FR" sz="1800" b="1" strike="noStrike" spc="-4">
                <a:solidFill>
                  <a:srgbClr val="000000"/>
                </a:solidFill>
                <a:latin typeface="Georgia"/>
              </a:rPr>
              <a:t>MS.</a:t>
            </a:r>
            <a:endParaRPr lang="fr-FR" sz="1800" b="0" strike="noStrike" spc="-1">
              <a:latin typeface="Arial"/>
            </a:endParaRPr>
          </a:p>
        </p:txBody>
      </p:sp>
      <p:sp>
        <p:nvSpPr>
          <p:cNvPr id="154" name="CustomShape 8"/>
          <p:cNvSpPr/>
          <p:nvPr/>
        </p:nvSpPr>
        <p:spPr>
          <a:xfrm>
            <a:off x="1077120" y="3878640"/>
            <a:ext cx="106920" cy="136080"/>
          </a:xfrm>
          <a:prstGeom prst="rect">
            <a:avLst/>
          </a:prstGeom>
          <a:noFill/>
          <a:ln>
            <a:noFill/>
          </a:ln>
        </p:spPr>
        <p:style>
          <a:lnRef idx="0">
            <a:scrgbClr r="0" g="0" b="0"/>
          </a:lnRef>
          <a:fillRef idx="0">
            <a:scrgbClr r="0" g="0" b="0"/>
          </a:fillRef>
          <a:effectRef idx="0">
            <a:scrgbClr r="0" g="0" b="0"/>
          </a:effectRef>
          <a:fontRef idx="minor"/>
        </p:style>
        <p:txBody>
          <a:bodyPr lIns="0" tIns="14040" rIns="0" bIns="0"/>
          <a:lstStyle/>
          <a:p>
            <a:pPr marL="12600">
              <a:lnSpc>
                <a:spcPct val="100000"/>
              </a:lnSpc>
              <a:spcBef>
                <a:spcPts val="111"/>
              </a:spcBef>
            </a:pPr>
            <a:r>
              <a:rPr lang="fr-FR" sz="800" b="0" strike="noStrike" spc="157">
                <a:solidFill>
                  <a:srgbClr val="EE2828"/>
                </a:solidFill>
                <a:latin typeface="Arial"/>
              </a:rPr>
              <a:t>●</a:t>
            </a:r>
            <a:endParaRPr lang="fr-FR" sz="800" b="0" strike="noStrike" spc="-1">
              <a:latin typeface="Arial"/>
            </a:endParaRPr>
          </a:p>
        </p:txBody>
      </p:sp>
      <p:sp>
        <p:nvSpPr>
          <p:cNvPr id="155" name="CustomShape 9"/>
          <p:cNvSpPr/>
          <p:nvPr/>
        </p:nvSpPr>
        <p:spPr>
          <a:xfrm>
            <a:off x="1400760" y="3810240"/>
            <a:ext cx="9803520" cy="5608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r>
              <a:rPr lang="fr-FR" sz="1800" b="1" strike="noStrike" spc="-1">
                <a:solidFill>
                  <a:srgbClr val="000000"/>
                </a:solidFill>
                <a:latin typeface="Georgia"/>
              </a:rPr>
              <a:t>As a </a:t>
            </a:r>
            <a:r>
              <a:rPr lang="fr-FR" sz="1800" b="1" strike="noStrike" spc="-4">
                <a:solidFill>
                  <a:srgbClr val="000000"/>
                </a:solidFill>
                <a:latin typeface="Georgia"/>
              </a:rPr>
              <a:t>process </a:t>
            </a:r>
            <a:r>
              <a:rPr lang="fr-FR" sz="1800" b="1" strike="noStrike" spc="-1">
                <a:solidFill>
                  <a:srgbClr val="000000"/>
                </a:solidFill>
                <a:latin typeface="Georgia"/>
              </a:rPr>
              <a:t>: </a:t>
            </a:r>
            <a:r>
              <a:rPr lang="fr-FR" sz="1800" b="1" strike="noStrike" spc="-4">
                <a:solidFill>
                  <a:srgbClr val="000000"/>
                </a:solidFill>
                <a:latin typeface="Georgia"/>
              </a:rPr>
              <a:t>more than half of EU policies are </a:t>
            </a:r>
            <a:r>
              <a:rPr lang="fr-FR" sz="1800" b="1" strike="noStrike" spc="-9">
                <a:solidFill>
                  <a:srgbClr val="000000"/>
                </a:solidFill>
                <a:latin typeface="Georgia"/>
              </a:rPr>
              <a:t>now </a:t>
            </a:r>
            <a:r>
              <a:rPr lang="fr-FR" sz="1800" b="1" strike="noStrike" spc="-4">
                <a:solidFill>
                  <a:srgbClr val="000000"/>
                </a:solidFill>
                <a:latin typeface="Georgia"/>
              </a:rPr>
              <a:t>implemented in </a:t>
            </a:r>
            <a:r>
              <a:rPr lang="fr-FR" sz="1800" b="1" strike="noStrike" spc="-9">
                <a:solidFill>
                  <a:srgbClr val="000000"/>
                </a:solidFill>
                <a:latin typeface="Georgia"/>
              </a:rPr>
              <a:t>different</a:t>
            </a:r>
            <a:r>
              <a:rPr lang="fr-FR" sz="1800" b="1" strike="noStrike" spc="38">
                <a:solidFill>
                  <a:srgbClr val="000000"/>
                </a:solidFill>
                <a:latin typeface="Georgia"/>
              </a:rPr>
              <a:t> </a:t>
            </a:r>
            <a:r>
              <a:rPr lang="fr-FR" sz="1800" b="1" strike="noStrike" spc="-4">
                <a:solidFill>
                  <a:srgbClr val="000000"/>
                </a:solidFill>
                <a:latin typeface="Georgia"/>
              </a:rPr>
              <a:t>ways.</a:t>
            </a:r>
            <a:endParaRPr lang="fr-FR" sz="1800" b="0" strike="noStrike" spc="-1">
              <a:latin typeface="Arial"/>
            </a:endParaRPr>
          </a:p>
        </p:txBody>
      </p:sp>
      <p:sp>
        <p:nvSpPr>
          <p:cNvPr id="156" name="CustomShape 10"/>
          <p:cNvSpPr/>
          <p:nvPr/>
        </p:nvSpPr>
        <p:spPr>
          <a:xfrm>
            <a:off x="1077120" y="4475520"/>
            <a:ext cx="106920" cy="136080"/>
          </a:xfrm>
          <a:prstGeom prst="rect">
            <a:avLst/>
          </a:prstGeom>
          <a:noFill/>
          <a:ln>
            <a:noFill/>
          </a:ln>
        </p:spPr>
        <p:style>
          <a:lnRef idx="0">
            <a:scrgbClr r="0" g="0" b="0"/>
          </a:lnRef>
          <a:fillRef idx="0">
            <a:scrgbClr r="0" g="0" b="0"/>
          </a:fillRef>
          <a:effectRef idx="0">
            <a:scrgbClr r="0" g="0" b="0"/>
          </a:effectRef>
          <a:fontRef idx="minor"/>
        </p:style>
        <p:txBody>
          <a:bodyPr lIns="0" tIns="14040" rIns="0" bIns="0"/>
          <a:lstStyle/>
          <a:p>
            <a:pPr marL="12600">
              <a:lnSpc>
                <a:spcPct val="100000"/>
              </a:lnSpc>
              <a:spcBef>
                <a:spcPts val="111"/>
              </a:spcBef>
            </a:pPr>
            <a:r>
              <a:rPr lang="fr-FR" sz="800" b="0" strike="noStrike" spc="157">
                <a:solidFill>
                  <a:srgbClr val="EE2828"/>
                </a:solidFill>
                <a:latin typeface="Arial"/>
              </a:rPr>
              <a:t>●</a:t>
            </a:r>
            <a:endParaRPr lang="fr-FR" sz="800" b="0" strike="noStrike" spc="-1">
              <a:latin typeface="Arial"/>
            </a:endParaRPr>
          </a:p>
        </p:txBody>
      </p:sp>
      <p:sp>
        <p:nvSpPr>
          <p:cNvPr id="157" name="CustomShape 11"/>
          <p:cNvSpPr/>
          <p:nvPr/>
        </p:nvSpPr>
        <p:spPr>
          <a:xfrm>
            <a:off x="1400760" y="4407120"/>
            <a:ext cx="9909360" cy="554040"/>
          </a:xfrm>
          <a:prstGeom prst="rect">
            <a:avLst/>
          </a:prstGeom>
          <a:noFill/>
          <a:ln>
            <a:noFill/>
          </a:ln>
        </p:spPr>
        <p:style>
          <a:lnRef idx="0">
            <a:scrgbClr r="0" g="0" b="0"/>
          </a:lnRef>
          <a:fillRef idx="0">
            <a:scrgbClr r="0" g="0" b="0"/>
          </a:fillRef>
          <a:effectRef idx="0">
            <a:scrgbClr r="0" g="0" b="0"/>
          </a:effectRef>
          <a:fontRef idx="minor"/>
        </p:style>
        <p:txBody>
          <a:bodyPr lIns="0" tIns="33120" rIns="0" bIns="0"/>
          <a:lstStyle/>
          <a:p>
            <a:pPr marL="266760" indent="-254160">
              <a:lnSpc>
                <a:spcPts val="2049"/>
              </a:lnSpc>
              <a:spcBef>
                <a:spcPts val="258"/>
              </a:spcBef>
            </a:pPr>
            <a:r>
              <a:rPr lang="fr-FR" sz="1800" b="1" strike="noStrike" spc="-1">
                <a:solidFill>
                  <a:srgbClr val="000000"/>
                </a:solidFill>
                <a:latin typeface="Georgia"/>
              </a:rPr>
              <a:t>As a </a:t>
            </a:r>
            <a:r>
              <a:rPr lang="fr-FR" sz="1800" b="1" strike="noStrike" spc="-4">
                <a:solidFill>
                  <a:srgbClr val="000000"/>
                </a:solidFill>
                <a:latin typeface="Georgia"/>
              </a:rPr>
              <a:t>system </a:t>
            </a:r>
            <a:r>
              <a:rPr lang="fr-FR" sz="1800" b="1" strike="noStrike" spc="-1">
                <a:solidFill>
                  <a:srgbClr val="000000"/>
                </a:solidFill>
                <a:latin typeface="Georgia"/>
              </a:rPr>
              <a:t>: </a:t>
            </a:r>
            <a:r>
              <a:rPr lang="fr-FR" sz="1800" b="1" strike="noStrike" spc="-4">
                <a:solidFill>
                  <a:srgbClr val="000000"/>
                </a:solidFill>
                <a:latin typeface="Georgia"/>
              </a:rPr>
              <a:t>Europe has an </a:t>
            </a:r>
            <a:r>
              <a:rPr lang="fr-FR" sz="1800" b="1" strike="noStrike" spc="-9">
                <a:solidFill>
                  <a:srgbClr val="000000"/>
                </a:solidFill>
                <a:latin typeface="Georgia"/>
              </a:rPr>
              <a:t>organizational </a:t>
            </a:r>
            <a:r>
              <a:rPr lang="fr-FR" sz="1800" b="1" strike="noStrike" spc="-4">
                <a:solidFill>
                  <a:srgbClr val="000000"/>
                </a:solidFill>
                <a:latin typeface="Georgia"/>
              </a:rPr>
              <a:t>and member state core </a:t>
            </a:r>
            <a:r>
              <a:rPr lang="fr-FR" sz="1800" b="1" strike="noStrike" spc="-1">
                <a:solidFill>
                  <a:srgbClr val="000000"/>
                </a:solidFill>
                <a:latin typeface="Georgia"/>
              </a:rPr>
              <a:t>but </a:t>
            </a:r>
            <a:r>
              <a:rPr lang="fr-FR" sz="1800" b="1" strike="noStrike" spc="-4">
                <a:solidFill>
                  <a:srgbClr val="000000"/>
                </a:solidFill>
                <a:latin typeface="Georgia"/>
              </a:rPr>
              <a:t>with </a:t>
            </a:r>
            <a:r>
              <a:rPr lang="fr-FR" sz="1800" b="1" strike="noStrike" spc="-1">
                <a:solidFill>
                  <a:srgbClr val="000000"/>
                </a:solidFill>
                <a:latin typeface="Georgia"/>
              </a:rPr>
              <a:t>a </a:t>
            </a:r>
            <a:r>
              <a:rPr lang="fr-FR" sz="1800" b="1" strike="noStrike" spc="-4">
                <a:solidFill>
                  <a:srgbClr val="000000"/>
                </a:solidFill>
                <a:latin typeface="Georgia"/>
              </a:rPr>
              <a:t>level of  centralization </a:t>
            </a:r>
            <a:r>
              <a:rPr lang="fr-FR" sz="1800" b="1" strike="noStrike" spc="-9">
                <a:solidFill>
                  <a:srgbClr val="000000"/>
                </a:solidFill>
                <a:latin typeface="Georgia"/>
              </a:rPr>
              <a:t>and </a:t>
            </a:r>
            <a:r>
              <a:rPr lang="fr-FR" sz="1800" b="1" strike="noStrike" spc="-4">
                <a:solidFill>
                  <a:srgbClr val="000000"/>
                </a:solidFill>
                <a:latin typeface="Georgia"/>
              </a:rPr>
              <a:t>territorial extension that varies by</a:t>
            </a:r>
            <a:r>
              <a:rPr lang="fr-FR" sz="1800" b="1" strike="noStrike" spc="-18">
                <a:solidFill>
                  <a:srgbClr val="000000"/>
                </a:solidFill>
                <a:latin typeface="Georgia"/>
              </a:rPr>
              <a:t> </a:t>
            </a:r>
            <a:r>
              <a:rPr lang="fr-FR" sz="1800" b="1" strike="noStrike" spc="-4">
                <a:solidFill>
                  <a:srgbClr val="000000"/>
                </a:solidFill>
                <a:latin typeface="Georgia"/>
              </a:rPr>
              <a:t>function.</a:t>
            </a:r>
            <a:endParaRPr lang="fr-FR" sz="1800" b="0" strike="noStrike" spc="-1">
              <a:latin typeface="Arial"/>
            </a:endParaRPr>
          </a:p>
        </p:txBody>
      </p:sp>
      <p:sp>
        <p:nvSpPr>
          <p:cNvPr id="2" name="Slide Number Placeholder 1">
            <a:extLst>
              <a:ext uri="{FF2B5EF4-FFF2-40B4-BE49-F238E27FC236}">
                <a16:creationId xmlns:a16="http://schemas.microsoft.com/office/drawing/2014/main" id="{C95CBF15-8C27-1C4D-93DF-A2D87AA6A5BC}"/>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5</a:t>
            </a:fld>
            <a:endParaRPr lang="fr-FR" sz="1800" b="0" strike="noStrike" spc="-1">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extShape 1"/>
          <p:cNvSpPr txBox="1"/>
          <p:nvPr/>
        </p:nvSpPr>
        <p:spPr>
          <a:xfrm>
            <a:off x="768240" y="167400"/>
            <a:ext cx="11055240" cy="1157760"/>
          </a:xfrm>
          <a:prstGeom prst="rect">
            <a:avLst/>
          </a:prstGeom>
          <a:noFill/>
          <a:ln>
            <a:noFill/>
          </a:ln>
        </p:spPr>
        <p:txBody>
          <a:bodyPr lIns="0" tIns="12600" rIns="0" bIns="0"/>
          <a:lstStyle/>
          <a:p>
            <a:pPr marL="12600">
              <a:lnSpc>
                <a:spcPct val="100000"/>
              </a:lnSpc>
              <a:spcBef>
                <a:spcPts val="99"/>
              </a:spcBef>
            </a:pPr>
            <a:r>
              <a:rPr lang="en-US" sz="3200" b="0" strike="noStrike" spc="-4">
                <a:solidFill>
                  <a:srgbClr val="424241"/>
                </a:solidFill>
                <a:latin typeface="Trebuchet MS"/>
              </a:rPr>
              <a:t>Οι</a:t>
            </a:r>
            <a:r>
              <a:rPr lang="en-US" sz="3200" b="0" strike="noStrike" spc="-72">
                <a:solidFill>
                  <a:srgbClr val="424241"/>
                </a:solidFill>
                <a:latin typeface="Trebuchet MS"/>
              </a:rPr>
              <a:t> </a:t>
            </a:r>
            <a:r>
              <a:rPr lang="en-US" sz="3200" b="0" strike="noStrike" spc="-9">
                <a:solidFill>
                  <a:srgbClr val="424241"/>
                </a:solidFill>
                <a:latin typeface="Trebuchet MS"/>
              </a:rPr>
              <a:t>έννοιες</a:t>
            </a:r>
            <a:endParaRPr lang="en-US" sz="3200" b="0" strike="noStrike" spc="-1">
              <a:solidFill>
                <a:srgbClr val="000000"/>
              </a:solidFill>
              <a:latin typeface="Calibri"/>
            </a:endParaRPr>
          </a:p>
        </p:txBody>
      </p:sp>
      <p:sp>
        <p:nvSpPr>
          <p:cNvPr id="159" name="CustomShape 2"/>
          <p:cNvSpPr/>
          <p:nvPr/>
        </p:nvSpPr>
        <p:spPr>
          <a:xfrm>
            <a:off x="615960" y="802440"/>
            <a:ext cx="10645560" cy="6788160"/>
          </a:xfrm>
          <a:prstGeom prst="rect">
            <a:avLst/>
          </a:prstGeom>
          <a:noFill/>
          <a:ln>
            <a:noFill/>
          </a:ln>
        </p:spPr>
        <p:style>
          <a:lnRef idx="0">
            <a:scrgbClr r="0" g="0" b="0"/>
          </a:lnRef>
          <a:fillRef idx="0">
            <a:scrgbClr r="0" g="0" b="0"/>
          </a:fillRef>
          <a:effectRef idx="0">
            <a:scrgbClr r="0" g="0" b="0"/>
          </a:effectRef>
          <a:fontRef idx="minor"/>
        </p:style>
        <p:txBody>
          <a:bodyPr lIns="0" tIns="13320" rIns="0" bIns="0"/>
          <a:lstStyle/>
          <a:p>
            <a:pPr marL="367560" indent="-342720">
              <a:lnSpc>
                <a:spcPct val="100000"/>
              </a:lnSpc>
              <a:spcBef>
                <a:spcPts val="105"/>
              </a:spcBef>
              <a:buClr>
                <a:srgbClr val="000000"/>
              </a:buClr>
              <a:buFont typeface="Arial"/>
              <a:buChar char="•"/>
            </a:pPr>
            <a:r>
              <a:rPr lang="fr-FR" sz="1800" b="1" strike="noStrike" spc="233">
                <a:solidFill>
                  <a:srgbClr val="000000"/>
                </a:solidFill>
                <a:latin typeface="Calibri"/>
              </a:rPr>
              <a:t>Η </a:t>
            </a:r>
            <a:r>
              <a:rPr lang="fr-FR" sz="1800" b="1" strike="noStrike" spc="-4">
                <a:solidFill>
                  <a:srgbClr val="000000"/>
                </a:solidFill>
                <a:latin typeface="Calibri"/>
              </a:rPr>
              <a:t>αρχή της ευελιξίας (flexibility): </a:t>
            </a:r>
            <a:r>
              <a:rPr lang="fr-FR" sz="1800" b="0" strike="noStrike" spc="-4">
                <a:solidFill>
                  <a:srgbClr val="000000"/>
                </a:solidFill>
                <a:latin typeface="Calibri"/>
              </a:rPr>
              <a:t>υποδοχή και διαχείριση  διαφορετικών κοινωνικο-οικονομικών και πολιτικών </a:t>
            </a:r>
            <a:r>
              <a:rPr lang="fr-FR" sz="1800" b="0" strike="noStrike" spc="-1">
                <a:solidFill>
                  <a:srgbClr val="000000"/>
                </a:solidFill>
                <a:latin typeface="Calibri"/>
              </a:rPr>
              <a:t>συμφερόντων  των </a:t>
            </a:r>
            <a:r>
              <a:rPr lang="fr-FR" sz="1800" b="0" strike="noStrike" spc="-4">
                <a:solidFill>
                  <a:srgbClr val="000000"/>
                </a:solidFill>
                <a:latin typeface="Calibri"/>
              </a:rPr>
              <a:t>κρατών μελών </a:t>
            </a:r>
            <a:r>
              <a:rPr lang="fr-FR" sz="1800" b="0" strike="noStrike" spc="-1">
                <a:solidFill>
                  <a:srgbClr val="000000"/>
                </a:solidFill>
                <a:latin typeface="Calibri"/>
              </a:rPr>
              <a:t>στο </a:t>
            </a:r>
            <a:r>
              <a:rPr lang="fr-FR" sz="1800" b="0" strike="noStrike" spc="-4">
                <a:solidFill>
                  <a:srgbClr val="000000"/>
                </a:solidFill>
                <a:latin typeface="Calibri"/>
              </a:rPr>
              <a:t>πλαίσιο μιας διευρυνόμενης Ευρωπαϊκής  Ένωσης	με </a:t>
            </a:r>
            <a:r>
              <a:rPr lang="fr-FR" sz="1800" b="0" strike="noStrike" spc="-1">
                <a:solidFill>
                  <a:srgbClr val="000000"/>
                </a:solidFill>
                <a:latin typeface="Calibri"/>
              </a:rPr>
              <a:t>τη </a:t>
            </a:r>
            <a:r>
              <a:rPr lang="fr-FR" sz="1800" b="0" strike="noStrike" spc="-4">
                <a:solidFill>
                  <a:srgbClr val="000000"/>
                </a:solidFill>
                <a:latin typeface="Calibri"/>
              </a:rPr>
              <a:t>μορφή </a:t>
            </a:r>
            <a:r>
              <a:rPr lang="fr-FR" sz="1800" b="0" strike="noStrike" spc="-9">
                <a:solidFill>
                  <a:srgbClr val="000000"/>
                </a:solidFill>
                <a:latin typeface="Calibri"/>
              </a:rPr>
              <a:t>εξαίρεσης </a:t>
            </a:r>
            <a:r>
              <a:rPr lang="fr-FR" sz="1800" b="0" strike="noStrike" spc="4">
                <a:solidFill>
                  <a:srgbClr val="000000"/>
                </a:solidFill>
                <a:latin typeface="Calibri"/>
              </a:rPr>
              <a:t>ή </a:t>
            </a:r>
            <a:r>
              <a:rPr lang="fr-FR" sz="1800" b="0" strike="noStrike" spc="-4">
                <a:solidFill>
                  <a:srgbClr val="000000"/>
                </a:solidFill>
                <a:latin typeface="Calibri"/>
              </a:rPr>
              <a:t>μεταβατικής κατάστασης (χρόνος,  χώρος πολιτικής, τομέας/περιοχή</a:t>
            </a:r>
            <a:r>
              <a:rPr lang="fr-FR" sz="1800" b="0" strike="noStrike" spc="-9">
                <a:solidFill>
                  <a:srgbClr val="000000"/>
                </a:solidFill>
                <a:latin typeface="Calibri"/>
              </a:rPr>
              <a:t> </a:t>
            </a:r>
            <a:r>
              <a:rPr lang="fr-FR" sz="1800" b="0" strike="noStrike" spc="-4">
                <a:solidFill>
                  <a:srgbClr val="000000"/>
                </a:solidFill>
                <a:latin typeface="Calibri"/>
              </a:rPr>
              <a:t>πολιτικής).</a:t>
            </a:r>
            <a:endParaRPr lang="fr-FR" sz="1800" b="0" strike="noStrike" spc="-1">
              <a:latin typeface="Arial"/>
            </a:endParaRPr>
          </a:p>
          <a:p>
            <a:pPr marL="367560" indent="-342720">
              <a:lnSpc>
                <a:spcPct val="100000"/>
              </a:lnSpc>
              <a:spcBef>
                <a:spcPts val="289"/>
              </a:spcBef>
              <a:buClr>
                <a:srgbClr val="000000"/>
              </a:buClr>
              <a:buFont typeface="Arial"/>
              <a:buChar char="•"/>
            </a:pPr>
            <a:r>
              <a:rPr lang="fr-FR" sz="1800" b="1" strike="noStrike" spc="24">
                <a:solidFill>
                  <a:srgbClr val="000000"/>
                </a:solidFill>
                <a:latin typeface="Calibri"/>
              </a:rPr>
              <a:t>Διαφοροποιημένη </a:t>
            </a:r>
            <a:r>
              <a:rPr lang="fr-FR" sz="1800" b="1" strike="noStrike" spc="-4">
                <a:solidFill>
                  <a:srgbClr val="000000"/>
                </a:solidFill>
                <a:latin typeface="Calibri"/>
              </a:rPr>
              <a:t>ενοποίηση (differentiated integration):  </a:t>
            </a:r>
            <a:r>
              <a:rPr lang="fr-FR" sz="1800" b="0" strike="noStrike" spc="-4">
                <a:solidFill>
                  <a:srgbClr val="000000"/>
                </a:solidFill>
                <a:latin typeface="Calibri"/>
              </a:rPr>
              <a:t>μοντέλο στρατηγικών ένταξης </a:t>
            </a:r>
            <a:r>
              <a:rPr lang="fr-FR" sz="1800" b="0" strike="noStrike" spc="-1">
                <a:solidFill>
                  <a:srgbClr val="000000"/>
                </a:solidFill>
                <a:latin typeface="Calibri"/>
              </a:rPr>
              <a:t>που </a:t>
            </a:r>
            <a:r>
              <a:rPr lang="fr-FR" sz="1800" b="0" strike="noStrike" spc="-4">
                <a:solidFill>
                  <a:srgbClr val="000000"/>
                </a:solidFill>
                <a:latin typeface="Calibri"/>
              </a:rPr>
              <a:t>προσπαθούν </a:t>
            </a:r>
            <a:r>
              <a:rPr lang="fr-FR" sz="1800" b="0" strike="noStrike" spc="-1">
                <a:solidFill>
                  <a:srgbClr val="000000"/>
                </a:solidFill>
                <a:latin typeface="Calibri"/>
              </a:rPr>
              <a:t>να συμβιβάσουν </a:t>
            </a:r>
            <a:r>
              <a:rPr lang="fr-FR" sz="1800" b="0" strike="noStrike" spc="-4">
                <a:solidFill>
                  <a:srgbClr val="000000"/>
                </a:solidFill>
                <a:latin typeface="Calibri"/>
              </a:rPr>
              <a:t>την  ετερογένεια εντός της </a:t>
            </a:r>
            <a:r>
              <a:rPr lang="fr-FR" sz="1800" b="0" strike="noStrike" spc="-1">
                <a:solidFill>
                  <a:srgbClr val="000000"/>
                </a:solidFill>
                <a:latin typeface="Calibri"/>
              </a:rPr>
              <a:t>ΕΕ </a:t>
            </a:r>
            <a:r>
              <a:rPr lang="fr-FR" sz="1800" b="0" strike="noStrike" spc="-4">
                <a:solidFill>
                  <a:srgbClr val="000000"/>
                </a:solidFill>
                <a:latin typeface="Calibri"/>
              </a:rPr>
              <a:t>και επιτρέπουν διαφορετικές ομάδες  κρατών μελών </a:t>
            </a:r>
            <a:r>
              <a:rPr lang="fr-FR" sz="1800" b="0" strike="noStrike" spc="-1">
                <a:solidFill>
                  <a:srgbClr val="000000"/>
                </a:solidFill>
                <a:latin typeface="Calibri"/>
              </a:rPr>
              <a:t>να </a:t>
            </a:r>
            <a:r>
              <a:rPr lang="fr-FR" sz="1800" b="0" strike="noStrike" spc="-4">
                <a:solidFill>
                  <a:srgbClr val="000000"/>
                </a:solidFill>
                <a:latin typeface="Calibri"/>
              </a:rPr>
              <a:t>ακολουθήσουν μια σειρά </a:t>
            </a:r>
            <a:r>
              <a:rPr lang="fr-FR" sz="1800" b="0" strike="noStrike" spc="-1">
                <a:solidFill>
                  <a:srgbClr val="000000"/>
                </a:solidFill>
                <a:latin typeface="Calibri"/>
              </a:rPr>
              <a:t>από </a:t>
            </a:r>
            <a:r>
              <a:rPr lang="fr-FR" sz="1800" b="0" strike="noStrike" spc="-4">
                <a:solidFill>
                  <a:srgbClr val="000000"/>
                </a:solidFill>
                <a:latin typeface="Calibri"/>
              </a:rPr>
              <a:t>δημόσιες πολιτικές με  διαφορετικές διαδικαστικές και θεσμικές ρυθμίσεις (Stubb </a:t>
            </a:r>
            <a:r>
              <a:rPr lang="fr-FR" sz="1800" b="0" strike="noStrike" spc="-1">
                <a:solidFill>
                  <a:srgbClr val="000000"/>
                </a:solidFill>
                <a:latin typeface="Calibri"/>
              </a:rPr>
              <a:t>:</a:t>
            </a:r>
            <a:r>
              <a:rPr lang="fr-FR" sz="1800" b="0" strike="noStrike" spc="-29">
                <a:solidFill>
                  <a:srgbClr val="000000"/>
                </a:solidFill>
                <a:latin typeface="Calibri"/>
              </a:rPr>
              <a:t> </a:t>
            </a:r>
            <a:r>
              <a:rPr lang="fr-FR" sz="1800" b="0" strike="noStrike" spc="-4">
                <a:solidFill>
                  <a:srgbClr val="000000"/>
                </a:solidFill>
                <a:latin typeface="Calibri"/>
              </a:rPr>
              <a:t>1996).</a:t>
            </a:r>
            <a:endParaRPr lang="fr-FR" sz="1800" b="0" strike="noStrike" spc="-1">
              <a:latin typeface="Arial"/>
            </a:endParaRPr>
          </a:p>
          <a:p>
            <a:pPr marL="367560" indent="-342720">
              <a:lnSpc>
                <a:spcPct val="100000"/>
              </a:lnSpc>
              <a:spcBef>
                <a:spcPts val="289"/>
              </a:spcBef>
              <a:buClr>
                <a:srgbClr val="000000"/>
              </a:buClr>
              <a:buFont typeface="Arial"/>
              <a:buChar char="•"/>
            </a:pPr>
            <a:r>
              <a:rPr lang="fr-FR" sz="1800" b="1" strike="noStrike" spc="-4">
                <a:solidFill>
                  <a:srgbClr val="000000"/>
                </a:solidFill>
                <a:latin typeface="Calibri"/>
              </a:rPr>
              <a:t>Εσωτερική και εξωτερική διαφοροποίηση.</a:t>
            </a:r>
            <a:endParaRPr lang="fr-FR" sz="1800" b="0" strike="noStrike" spc="-1">
              <a:latin typeface="Arial"/>
            </a:endParaRPr>
          </a:p>
          <a:p>
            <a:pPr marL="24840">
              <a:lnSpc>
                <a:spcPct val="100000"/>
              </a:lnSpc>
              <a:spcBef>
                <a:spcPts val="289"/>
              </a:spcBef>
            </a:pPr>
            <a:endParaRPr lang="fr-FR" sz="1800" b="0" strike="noStrike" spc="-1">
              <a:latin typeface="Arial"/>
            </a:endParaRPr>
          </a:p>
          <a:p>
            <a:pPr marL="367560" indent="-342720">
              <a:lnSpc>
                <a:spcPct val="100000"/>
              </a:lnSpc>
              <a:spcBef>
                <a:spcPts val="289"/>
              </a:spcBef>
              <a:buClr>
                <a:srgbClr val="000000"/>
              </a:buClr>
              <a:buFont typeface="Arial"/>
              <a:buChar char="•"/>
            </a:pPr>
            <a:r>
              <a:rPr lang="fr-FR" sz="1800" b="1" strike="noStrike" spc="-4">
                <a:solidFill>
                  <a:srgbClr val="000000"/>
                </a:solidFill>
                <a:latin typeface="Calibri"/>
              </a:rPr>
              <a:t>Διαφοροποιημένη ενοποίηση και πρωτογενές δίκαιο της ΕΕ:</a:t>
            </a:r>
            <a:endParaRPr lang="fr-FR" sz="1800" b="0" strike="noStrike" spc="-1">
              <a:latin typeface="Arial"/>
            </a:endParaRPr>
          </a:p>
          <a:p>
            <a:pPr marL="266040" indent="-240840">
              <a:lnSpc>
                <a:spcPct val="100000"/>
              </a:lnSpc>
              <a:spcBef>
                <a:spcPts val="289"/>
              </a:spcBef>
            </a:pPr>
            <a:r>
              <a:rPr lang="fr-FR" sz="1800" b="0" strike="noStrike" spc="-9">
                <a:solidFill>
                  <a:srgbClr val="000000"/>
                </a:solidFill>
                <a:latin typeface="Calibri"/>
              </a:rPr>
              <a:t>1/ </a:t>
            </a:r>
            <a:r>
              <a:rPr lang="fr-FR" sz="1800" b="1" strike="noStrike" spc="-9">
                <a:solidFill>
                  <a:srgbClr val="000000"/>
                </a:solidFill>
                <a:latin typeface="Calibri"/>
              </a:rPr>
              <a:t>Παρεκκλίσεις</a:t>
            </a:r>
            <a:r>
              <a:rPr lang="fr-FR" sz="1800" b="0" strike="noStrike" spc="43">
                <a:solidFill>
                  <a:srgbClr val="000000"/>
                </a:solidFill>
                <a:latin typeface="Calibri"/>
              </a:rPr>
              <a:t> </a:t>
            </a:r>
            <a:r>
              <a:rPr lang="fr-FR" sz="1800" b="0" strike="noStrike" spc="-9">
                <a:solidFill>
                  <a:srgbClr val="000000"/>
                </a:solidFill>
                <a:latin typeface="Calibri"/>
              </a:rPr>
              <a:t>(derogations, </a:t>
            </a:r>
            <a:r>
              <a:rPr lang="fr-FR" sz="1800" b="0" strike="noStrike" spc="-1">
                <a:solidFill>
                  <a:srgbClr val="000000"/>
                </a:solidFill>
                <a:latin typeface="Calibri"/>
              </a:rPr>
              <a:t>άρθρο 109K Συνθήκη του Μάαστριχτ).</a:t>
            </a:r>
            <a:endParaRPr lang="fr-FR" sz="1800" b="0" strike="noStrike" spc="-1">
              <a:latin typeface="Arial"/>
            </a:endParaRPr>
          </a:p>
          <a:p>
            <a:pPr marL="266040" indent="-240840">
              <a:lnSpc>
                <a:spcPct val="100000"/>
              </a:lnSpc>
              <a:spcBef>
                <a:spcPts val="289"/>
              </a:spcBef>
            </a:pPr>
            <a:r>
              <a:rPr lang="fr-FR" sz="1800" b="0" strike="noStrike" spc="-1">
                <a:solidFill>
                  <a:srgbClr val="000000"/>
                </a:solidFill>
                <a:latin typeface="Calibri"/>
              </a:rPr>
              <a:t>2/ </a:t>
            </a:r>
            <a:r>
              <a:rPr lang="fr-FR" sz="1800" b="1" strike="noStrike" spc="-1">
                <a:solidFill>
                  <a:srgbClr val="000000"/>
                </a:solidFill>
                <a:latin typeface="Calibri"/>
              </a:rPr>
              <a:t>Ενισχυμένη συνεργασία – αποκλείεται η χρήση βέτο </a:t>
            </a:r>
            <a:r>
              <a:rPr lang="fr-FR" sz="1800" b="0" strike="noStrike" spc="-1">
                <a:solidFill>
                  <a:srgbClr val="000000"/>
                </a:solidFill>
                <a:latin typeface="Calibri"/>
              </a:rPr>
              <a:t>( enhanced cooperation, άρθρα 11 και 11</a:t>
            </a:r>
            <a:r>
              <a:rPr lang="fr-FR" sz="1800" b="0" strike="noStrike" spc="-1" baseline="30000">
                <a:solidFill>
                  <a:srgbClr val="000000"/>
                </a:solidFill>
                <a:latin typeface="Calibri"/>
              </a:rPr>
              <a:t>Α</a:t>
            </a:r>
            <a:r>
              <a:rPr lang="fr-FR" sz="1800" b="0" strike="noStrike" spc="-1">
                <a:solidFill>
                  <a:srgbClr val="000000"/>
                </a:solidFill>
                <a:latin typeface="Calibri"/>
              </a:rPr>
              <a:t>, 43-45 Συνθήκη του Άμστερνταμ).</a:t>
            </a:r>
            <a:endParaRPr lang="fr-FR" sz="1800" b="0" strike="noStrike" spc="-1">
              <a:latin typeface="Arial"/>
            </a:endParaRPr>
          </a:p>
          <a:p>
            <a:pPr marL="266040" indent="-240840">
              <a:lnSpc>
                <a:spcPct val="100000"/>
              </a:lnSpc>
              <a:spcBef>
                <a:spcPts val="289"/>
              </a:spcBef>
            </a:pPr>
            <a:r>
              <a:rPr lang="fr-FR" sz="1800" b="0" strike="noStrike" spc="-1">
                <a:solidFill>
                  <a:srgbClr val="000000"/>
                </a:solidFill>
                <a:latin typeface="Calibri"/>
              </a:rPr>
              <a:t>3/ </a:t>
            </a:r>
            <a:r>
              <a:rPr lang="fr-FR" sz="1800" b="1" strike="noStrike" spc="-1">
                <a:solidFill>
                  <a:srgbClr val="000000"/>
                </a:solidFill>
                <a:latin typeface="Calibri"/>
              </a:rPr>
              <a:t>Ενισχυμένη συνεργασία στον 2</a:t>
            </a:r>
            <a:r>
              <a:rPr lang="fr-FR" sz="1800" b="1" strike="noStrike" spc="-1" baseline="30000">
                <a:solidFill>
                  <a:srgbClr val="000000"/>
                </a:solidFill>
                <a:latin typeface="Calibri"/>
              </a:rPr>
              <a:t>ο</a:t>
            </a:r>
            <a:r>
              <a:rPr lang="fr-FR" sz="1800" b="1" strike="noStrike" spc="-1">
                <a:solidFill>
                  <a:srgbClr val="000000"/>
                </a:solidFill>
                <a:latin typeface="Calibri"/>
              </a:rPr>
              <a:t> πυλώνα</a:t>
            </a:r>
            <a:r>
              <a:rPr lang="fr-FR" sz="1800" b="0" strike="noStrike" spc="-1">
                <a:solidFill>
                  <a:srgbClr val="000000"/>
                </a:solidFill>
                <a:latin typeface="Calibri"/>
              </a:rPr>
              <a:t> για την Κοινή Εξωτερική Πολιτική και Πολιτική Ασφάλειας, εκτός από αμυντικά θέματα – </a:t>
            </a:r>
            <a:r>
              <a:rPr lang="fr-FR" sz="1800" b="1" strike="noStrike" spc="-1">
                <a:solidFill>
                  <a:srgbClr val="000000"/>
                </a:solidFill>
                <a:latin typeface="Calibri"/>
              </a:rPr>
              <a:t>δυνατότητα βέτο </a:t>
            </a:r>
            <a:r>
              <a:rPr lang="fr-FR" sz="1800" b="0" strike="noStrike" spc="-1">
                <a:solidFill>
                  <a:srgbClr val="000000"/>
                </a:solidFill>
                <a:latin typeface="Calibri"/>
              </a:rPr>
              <a:t>(άρθρα 23, 27A-27E, Συνθήκη της Νίκαιας). </a:t>
            </a:r>
            <a:endParaRPr lang="fr-FR" sz="1800" b="0" strike="noStrike" spc="-1">
              <a:latin typeface="Arial"/>
            </a:endParaRPr>
          </a:p>
          <a:p>
            <a:pPr marL="266040" indent="-240840">
              <a:lnSpc>
                <a:spcPct val="100000"/>
              </a:lnSpc>
              <a:spcBef>
                <a:spcPts val="289"/>
              </a:spcBef>
            </a:pPr>
            <a:r>
              <a:rPr lang="fr-FR" sz="1800" b="0" strike="noStrike" spc="-1">
                <a:solidFill>
                  <a:srgbClr val="000000"/>
                </a:solidFill>
                <a:latin typeface="Calibri"/>
              </a:rPr>
              <a:t>4/ </a:t>
            </a:r>
            <a:r>
              <a:rPr lang="fr-FR" sz="1800" b="1" strike="noStrike" spc="-1">
                <a:solidFill>
                  <a:srgbClr val="000000"/>
                </a:solidFill>
                <a:latin typeface="Calibri"/>
              </a:rPr>
              <a:t>Μόνιμη διαρθρωμένη συνεργασία και στην Άμυνα</a:t>
            </a:r>
            <a:r>
              <a:rPr lang="fr-FR" sz="1800" b="0" strike="noStrike" spc="-1">
                <a:solidFill>
                  <a:srgbClr val="000000"/>
                </a:solidFill>
                <a:latin typeface="Calibri"/>
              </a:rPr>
              <a:t>. Οι διατάξεις που διέπουν την ενισχυμένη συνεργασία αναφέρονται τώρα λεπτομερώς στη Συνθήκη για την Ευρωπαϊκή Ένωση (άρθρο 20) και στη Συνθήκη για τη λειτουργία της Ευρωπαϊκής Ένωσης (άρθρο 326-334) (Συνθήκη της Λισαβόνας).</a:t>
            </a:r>
            <a:endParaRPr lang="fr-FR" sz="1800" b="0" strike="noStrike" spc="-1">
              <a:latin typeface="Arial"/>
            </a:endParaRPr>
          </a:p>
          <a:p>
            <a:pPr marL="266040" indent="-240840">
              <a:lnSpc>
                <a:spcPct val="100000"/>
              </a:lnSpc>
              <a:spcBef>
                <a:spcPts val="289"/>
              </a:spcBef>
            </a:pPr>
            <a:endParaRPr lang="fr-FR" sz="1800" b="0" strike="noStrike" spc="-1">
              <a:latin typeface="Arial"/>
            </a:endParaRPr>
          </a:p>
          <a:p>
            <a:pPr marL="266040" indent="-240840">
              <a:lnSpc>
                <a:spcPct val="100000"/>
              </a:lnSpc>
              <a:spcBef>
                <a:spcPts val="289"/>
              </a:spcBef>
            </a:pPr>
            <a:endParaRPr lang="fr-FR" sz="1800" b="0" strike="noStrike" spc="-1">
              <a:latin typeface="Arial"/>
            </a:endParaRPr>
          </a:p>
        </p:txBody>
      </p:sp>
      <p:sp>
        <p:nvSpPr>
          <p:cNvPr id="2" name="Slide Number Placeholder 1">
            <a:extLst>
              <a:ext uri="{FF2B5EF4-FFF2-40B4-BE49-F238E27FC236}">
                <a16:creationId xmlns:a16="http://schemas.microsoft.com/office/drawing/2014/main" id="{742CFF26-134D-844D-941D-8F019F149C54}"/>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6</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648000" y="216000"/>
            <a:ext cx="10526040" cy="1157760"/>
          </a:xfrm>
          <a:prstGeom prst="rect">
            <a:avLst/>
          </a:prstGeom>
          <a:noFill/>
          <a:ln>
            <a:noFill/>
          </a:ln>
        </p:spPr>
        <p:txBody>
          <a:bodyPr lIns="0" tIns="12600" rIns="0" bIns="0"/>
          <a:lstStyle/>
          <a:p>
            <a:pPr marL="12600">
              <a:lnSpc>
                <a:spcPct val="100000"/>
              </a:lnSpc>
              <a:spcBef>
                <a:spcPts val="99"/>
              </a:spcBef>
            </a:pPr>
            <a:r>
              <a:rPr lang="en-US" sz="3600" b="0" strike="noStrike" spc="-4">
                <a:solidFill>
                  <a:srgbClr val="424241"/>
                </a:solidFill>
                <a:latin typeface="Trebuchet MS"/>
              </a:rPr>
              <a:t>Μορφές και μοντέλα </a:t>
            </a:r>
            <a:r>
              <a:rPr lang="en-US" sz="3600" b="0" strike="noStrike" spc="-9">
                <a:solidFill>
                  <a:srgbClr val="424241"/>
                </a:solidFill>
                <a:latin typeface="Trebuchet MS"/>
              </a:rPr>
              <a:t>διαφοροποιημένης</a:t>
            </a:r>
            <a:r>
              <a:rPr lang="en-US" sz="3600" b="0" strike="noStrike" spc="-32">
                <a:solidFill>
                  <a:srgbClr val="424241"/>
                </a:solidFill>
                <a:latin typeface="Trebuchet MS"/>
              </a:rPr>
              <a:t> </a:t>
            </a:r>
            <a:r>
              <a:rPr lang="en-US" sz="3600" b="0" strike="noStrike" spc="-9">
                <a:solidFill>
                  <a:srgbClr val="424241"/>
                </a:solidFill>
                <a:latin typeface="Trebuchet MS"/>
              </a:rPr>
              <a:t>ενοποίησης</a:t>
            </a:r>
            <a:endParaRPr lang="en-US" sz="3600" b="0" strike="noStrike" spc="-1">
              <a:solidFill>
                <a:srgbClr val="000000"/>
              </a:solidFill>
              <a:latin typeface="Calibri"/>
            </a:endParaRPr>
          </a:p>
        </p:txBody>
      </p:sp>
      <p:sp>
        <p:nvSpPr>
          <p:cNvPr id="161" name="CustomShape 2"/>
          <p:cNvSpPr/>
          <p:nvPr/>
        </p:nvSpPr>
        <p:spPr>
          <a:xfrm>
            <a:off x="685800" y="1544760"/>
            <a:ext cx="10761120" cy="4914720"/>
          </a:xfrm>
          <a:prstGeom prst="rect">
            <a:avLst/>
          </a:prstGeom>
          <a:noFill/>
          <a:ln>
            <a:noFill/>
          </a:ln>
        </p:spPr>
        <p:style>
          <a:lnRef idx="0">
            <a:scrgbClr r="0" g="0" b="0"/>
          </a:lnRef>
          <a:fillRef idx="0">
            <a:scrgbClr r="0" g="0" b="0"/>
          </a:fillRef>
          <a:effectRef idx="0">
            <a:scrgbClr r="0" g="0" b="0"/>
          </a:effectRef>
          <a:fontRef idx="minor"/>
        </p:style>
        <p:txBody>
          <a:bodyPr lIns="0" tIns="13320" rIns="0" bIns="0"/>
          <a:lstStyle/>
          <a:p>
            <a:pPr marL="378360" indent="-253800">
              <a:lnSpc>
                <a:spcPct val="99000"/>
              </a:lnSpc>
              <a:spcBef>
                <a:spcPts val="105"/>
              </a:spcBef>
              <a:buClr>
                <a:srgbClr val="07A0D8"/>
              </a:buClr>
              <a:buFont typeface="Georgia"/>
              <a:buChar char="•"/>
            </a:pPr>
            <a:r>
              <a:rPr lang="fr-FR" sz="1600" b="1" strike="noStrike" spc="-9">
                <a:solidFill>
                  <a:srgbClr val="000000"/>
                </a:solidFill>
                <a:latin typeface="Georgia"/>
              </a:rPr>
              <a:t>Μορφές </a:t>
            </a:r>
            <a:r>
              <a:rPr lang="fr-FR" sz="1600" b="1" strike="noStrike" spc="-4">
                <a:solidFill>
                  <a:srgbClr val="000000"/>
                </a:solidFill>
                <a:latin typeface="Georgia"/>
              </a:rPr>
              <a:t>: (1) </a:t>
            </a:r>
            <a:r>
              <a:rPr lang="fr-FR" sz="1600" b="0" strike="noStrike" spc="-9">
                <a:solidFill>
                  <a:srgbClr val="000000"/>
                </a:solidFill>
                <a:latin typeface="Georgia"/>
              </a:rPr>
              <a:t>Ανοιχτές (open-ended) συμφωνίες </a:t>
            </a:r>
            <a:r>
              <a:rPr lang="fr-FR" sz="1600" b="0" strike="noStrike" spc="-4">
                <a:solidFill>
                  <a:srgbClr val="000000"/>
                </a:solidFill>
                <a:latin typeface="Georgia"/>
              </a:rPr>
              <a:t>opt-out ενός ή </a:t>
            </a:r>
            <a:r>
              <a:rPr lang="fr-FR" sz="1600" b="0" strike="noStrike" spc="-9">
                <a:solidFill>
                  <a:srgbClr val="000000"/>
                </a:solidFill>
                <a:latin typeface="Georgia"/>
              </a:rPr>
              <a:t>περισσοτέρων κρατών μελών, </a:t>
            </a:r>
            <a:r>
              <a:rPr lang="fr-FR" sz="1600" b="1" strike="noStrike" spc="-9">
                <a:solidFill>
                  <a:srgbClr val="000000"/>
                </a:solidFill>
                <a:latin typeface="Georgia"/>
              </a:rPr>
              <a:t>(2) </a:t>
            </a:r>
            <a:r>
              <a:rPr lang="fr-FR" sz="1600" b="0" strike="noStrike" spc="-9">
                <a:solidFill>
                  <a:srgbClr val="000000"/>
                </a:solidFill>
                <a:latin typeface="Georgia"/>
              </a:rPr>
              <a:t>διακυβερνητικές  συνεργασίες </a:t>
            </a:r>
            <a:r>
              <a:rPr lang="fr-FR" sz="1600" b="0" strike="noStrike" spc="-4">
                <a:solidFill>
                  <a:srgbClr val="000000"/>
                </a:solidFill>
                <a:latin typeface="Georgia"/>
              </a:rPr>
              <a:t>εντός ή εκτός </a:t>
            </a:r>
            <a:r>
              <a:rPr lang="fr-FR" sz="1600" b="0" strike="noStrike" spc="-9">
                <a:solidFill>
                  <a:srgbClr val="000000"/>
                </a:solidFill>
                <a:latin typeface="Georgia"/>
              </a:rPr>
              <a:t>θεσμικού πλαισίου </a:t>
            </a:r>
            <a:r>
              <a:rPr lang="fr-FR" sz="1600" b="0" strike="noStrike" spc="-4">
                <a:solidFill>
                  <a:srgbClr val="000000"/>
                </a:solidFill>
                <a:latin typeface="Georgia"/>
              </a:rPr>
              <a:t>της ΕΕ, </a:t>
            </a:r>
            <a:r>
              <a:rPr lang="fr-FR" sz="1600" b="1" strike="noStrike" spc="-4">
                <a:solidFill>
                  <a:srgbClr val="000000"/>
                </a:solidFill>
                <a:latin typeface="Georgia"/>
              </a:rPr>
              <a:t>(3) </a:t>
            </a:r>
            <a:r>
              <a:rPr lang="fr-FR" sz="1600" b="0" strike="noStrike" spc="-4">
                <a:solidFill>
                  <a:srgbClr val="000000"/>
                </a:solidFill>
                <a:latin typeface="Georgia"/>
              </a:rPr>
              <a:t>(εντός </a:t>
            </a:r>
            <a:r>
              <a:rPr lang="fr-FR" sz="1600" b="0" strike="noStrike" spc="-9">
                <a:solidFill>
                  <a:srgbClr val="000000"/>
                </a:solidFill>
                <a:latin typeface="Georgia"/>
              </a:rPr>
              <a:t>θεσμικού πλαισίου) ενισχυμένη συνεργασία </a:t>
            </a:r>
            <a:r>
              <a:rPr lang="fr-FR" sz="1600" b="0" strike="noStrike" spc="-4">
                <a:solidFill>
                  <a:srgbClr val="000000"/>
                </a:solidFill>
                <a:latin typeface="Georgia"/>
              </a:rPr>
              <a:t>(αρ.  20 ΣΕΕ), </a:t>
            </a:r>
            <a:r>
              <a:rPr lang="fr-FR" sz="1600" b="0" strike="noStrike" spc="-9">
                <a:solidFill>
                  <a:srgbClr val="000000"/>
                </a:solidFill>
                <a:latin typeface="Georgia"/>
              </a:rPr>
              <a:t>Δομική σταθερή συνεργασία </a:t>
            </a:r>
            <a:r>
              <a:rPr lang="fr-FR" sz="1600" b="0" strike="noStrike" spc="-4">
                <a:solidFill>
                  <a:srgbClr val="000000"/>
                </a:solidFill>
                <a:latin typeface="Georgia"/>
              </a:rPr>
              <a:t>(αρ. 42 ΣΕΕ), </a:t>
            </a:r>
            <a:r>
              <a:rPr lang="fr-FR" sz="1600" b="1" strike="noStrike" spc="-9">
                <a:solidFill>
                  <a:srgbClr val="000000"/>
                </a:solidFill>
                <a:latin typeface="Georgia"/>
              </a:rPr>
              <a:t>4) </a:t>
            </a:r>
            <a:r>
              <a:rPr lang="fr-FR" sz="1600" b="0" strike="noStrike" spc="-9">
                <a:solidFill>
                  <a:srgbClr val="000000"/>
                </a:solidFill>
                <a:latin typeface="Georgia"/>
              </a:rPr>
              <a:t>Συνεργασία </a:t>
            </a:r>
            <a:r>
              <a:rPr lang="fr-FR" sz="1600" b="0" strike="noStrike" spc="-4">
                <a:solidFill>
                  <a:srgbClr val="000000"/>
                </a:solidFill>
                <a:latin typeface="Georgia"/>
              </a:rPr>
              <a:t>εκτός ΕΕ στη </a:t>
            </a:r>
            <a:r>
              <a:rPr lang="fr-FR" sz="1600" b="0" strike="noStrike" spc="-9">
                <a:solidFill>
                  <a:srgbClr val="000000"/>
                </a:solidFill>
                <a:latin typeface="Georgia"/>
              </a:rPr>
              <a:t>βάση </a:t>
            </a:r>
            <a:r>
              <a:rPr lang="fr-FR" sz="1600" b="0" strike="noStrike" spc="-4">
                <a:solidFill>
                  <a:srgbClr val="000000"/>
                </a:solidFill>
                <a:latin typeface="Georgia"/>
              </a:rPr>
              <a:t>του διεθνούς</a:t>
            </a:r>
            <a:r>
              <a:rPr lang="fr-FR" sz="1600" b="0" strike="noStrike" spc="58">
                <a:solidFill>
                  <a:srgbClr val="000000"/>
                </a:solidFill>
                <a:latin typeface="Georgia"/>
              </a:rPr>
              <a:t> </a:t>
            </a:r>
            <a:r>
              <a:rPr lang="fr-FR" sz="1600" b="0" strike="noStrike" spc="-9">
                <a:solidFill>
                  <a:srgbClr val="000000"/>
                </a:solidFill>
                <a:latin typeface="Georgia"/>
              </a:rPr>
              <a:t>δικαίου.</a:t>
            </a:r>
            <a:endParaRPr lang="fr-FR" sz="1600" b="0" strike="noStrike" spc="-1">
              <a:latin typeface="Arial"/>
            </a:endParaRPr>
          </a:p>
          <a:p>
            <a:pPr marL="12600">
              <a:lnSpc>
                <a:spcPct val="100000"/>
              </a:lnSpc>
              <a:spcBef>
                <a:spcPts val="286"/>
              </a:spcBef>
            </a:pPr>
            <a:r>
              <a:rPr lang="fr-FR" sz="1600" b="1" strike="noStrike" spc="-4">
                <a:solidFill>
                  <a:srgbClr val="000000"/>
                </a:solidFill>
                <a:latin typeface="Georgia"/>
              </a:rPr>
              <a:t>Μοντέλα </a:t>
            </a:r>
            <a:r>
              <a:rPr lang="fr-FR" sz="1600" b="1" strike="noStrike" spc="-9">
                <a:solidFill>
                  <a:srgbClr val="000000"/>
                </a:solidFill>
                <a:latin typeface="Georgia"/>
              </a:rPr>
              <a:t>συνεργασιών μεταξύ </a:t>
            </a:r>
            <a:r>
              <a:rPr lang="fr-FR" sz="1600" b="1" strike="noStrike" spc="4">
                <a:solidFill>
                  <a:srgbClr val="000000"/>
                </a:solidFill>
                <a:latin typeface="Georgia"/>
              </a:rPr>
              <a:t>ΚΜ</a:t>
            </a:r>
            <a:r>
              <a:rPr lang="fr-FR" sz="1600" b="0" strike="noStrike" spc="4">
                <a:solidFill>
                  <a:srgbClr val="000000"/>
                </a:solidFill>
                <a:latin typeface="Georgia"/>
              </a:rPr>
              <a:t>: </a:t>
            </a:r>
            <a:r>
              <a:rPr lang="fr-FR" sz="1600" b="0" strike="noStrike" spc="-4">
                <a:solidFill>
                  <a:srgbClr val="000000"/>
                </a:solidFill>
                <a:latin typeface="Georgia"/>
              </a:rPr>
              <a:t>multispeed</a:t>
            </a:r>
            <a:r>
              <a:rPr lang="fr-FR" sz="1600" b="1" i="1" strike="noStrike" spc="-4">
                <a:solidFill>
                  <a:srgbClr val="000000"/>
                </a:solidFill>
                <a:latin typeface="Georgia"/>
              </a:rPr>
              <a:t>(an environment of cooperation in specific </a:t>
            </a:r>
            <a:r>
              <a:rPr lang="fr-FR" sz="1600" b="1" i="1" strike="noStrike" spc="-1">
                <a:solidFill>
                  <a:srgbClr val="000000"/>
                </a:solidFill>
                <a:latin typeface="Georgia"/>
              </a:rPr>
              <a:t>sectors</a:t>
            </a:r>
            <a:r>
              <a:rPr lang="fr-FR" sz="1600" b="0" strike="noStrike" spc="-1">
                <a:solidFill>
                  <a:srgbClr val="000000"/>
                </a:solidFill>
                <a:latin typeface="Georgia"/>
              </a:rPr>
              <a:t>/  </a:t>
            </a:r>
            <a:r>
              <a:rPr lang="fr-FR" sz="1600" b="0" strike="noStrike" spc="-4">
                <a:solidFill>
                  <a:srgbClr val="000000"/>
                </a:solidFill>
                <a:latin typeface="Georgia"/>
              </a:rPr>
              <a:t>multitier </a:t>
            </a:r>
            <a:r>
              <a:rPr lang="fr-FR" sz="1600" b="1" i="1" strike="noStrike" spc="-9">
                <a:solidFill>
                  <a:srgbClr val="000000"/>
                </a:solidFill>
                <a:latin typeface="Georgia"/>
              </a:rPr>
              <a:t>(an environment </a:t>
            </a:r>
            <a:r>
              <a:rPr lang="fr-FR" sz="1600" b="1" i="1" strike="noStrike" spc="-4">
                <a:solidFill>
                  <a:srgbClr val="000000"/>
                </a:solidFill>
                <a:latin typeface="Georgia"/>
              </a:rPr>
              <a:t>of cooperation with </a:t>
            </a:r>
            <a:r>
              <a:rPr lang="fr-FR" sz="1600" b="1" i="1" strike="noStrike" spc="-9">
                <a:solidFill>
                  <a:srgbClr val="000000"/>
                </a:solidFill>
                <a:latin typeface="Georgia"/>
              </a:rPr>
              <a:t>separate </a:t>
            </a:r>
            <a:r>
              <a:rPr lang="fr-FR" sz="1600" b="1" i="1" strike="noStrike" spc="-1">
                <a:solidFill>
                  <a:srgbClr val="000000"/>
                </a:solidFill>
                <a:latin typeface="Georgia"/>
              </a:rPr>
              <a:t>institutions</a:t>
            </a:r>
            <a:r>
              <a:rPr lang="fr-FR" sz="1600" b="0" i="1" strike="noStrike" spc="-1">
                <a:solidFill>
                  <a:srgbClr val="000000"/>
                </a:solidFill>
                <a:latin typeface="Georgia"/>
              </a:rPr>
              <a:t>)</a:t>
            </a:r>
            <a:r>
              <a:rPr lang="fr-FR" sz="1600" b="0" strike="noStrike" spc="-1">
                <a:solidFill>
                  <a:srgbClr val="000000"/>
                </a:solidFill>
                <a:latin typeface="Georgia"/>
              </a:rPr>
              <a:t>; </a:t>
            </a:r>
            <a:r>
              <a:rPr lang="fr-FR" sz="1600" b="0" strike="noStrike" spc="-9">
                <a:solidFill>
                  <a:srgbClr val="000000"/>
                </a:solidFill>
                <a:latin typeface="Georgia"/>
              </a:rPr>
              <a:t>concentric circles, variable geometry;  </a:t>
            </a:r>
            <a:r>
              <a:rPr lang="fr-FR" sz="1600" b="0" strike="noStrike" spc="-4">
                <a:solidFill>
                  <a:srgbClr val="000000"/>
                </a:solidFill>
                <a:latin typeface="Georgia"/>
              </a:rPr>
              <a:t>(soft and </a:t>
            </a:r>
            <a:r>
              <a:rPr lang="fr-FR" sz="1600" b="0" strike="noStrike" spc="-9">
                <a:solidFill>
                  <a:srgbClr val="000000"/>
                </a:solidFill>
                <a:latin typeface="Georgia"/>
              </a:rPr>
              <a:t>hard) </a:t>
            </a:r>
            <a:r>
              <a:rPr lang="fr-FR" sz="1600" b="0" strike="noStrike" spc="-4">
                <a:solidFill>
                  <a:srgbClr val="000000"/>
                </a:solidFill>
                <a:latin typeface="Georgia"/>
              </a:rPr>
              <a:t>core Europe; à </a:t>
            </a:r>
            <a:r>
              <a:rPr lang="fr-FR" sz="1600" b="0" strike="noStrike" spc="-9">
                <a:solidFill>
                  <a:srgbClr val="000000"/>
                </a:solidFill>
                <a:latin typeface="Georgia"/>
              </a:rPr>
              <a:t>la</a:t>
            </a:r>
            <a:r>
              <a:rPr lang="fr-FR" sz="1600" b="0" strike="noStrike" spc="-32">
                <a:solidFill>
                  <a:srgbClr val="000000"/>
                </a:solidFill>
                <a:latin typeface="Georgia"/>
              </a:rPr>
              <a:t> </a:t>
            </a:r>
            <a:r>
              <a:rPr lang="fr-FR" sz="1600" b="0" strike="noStrike" spc="-9">
                <a:solidFill>
                  <a:srgbClr val="000000"/>
                </a:solidFill>
                <a:latin typeface="Georgia"/>
              </a:rPr>
              <a:t>carte.</a:t>
            </a:r>
            <a:endParaRPr lang="fr-FR" sz="1600" b="0" strike="noStrike" spc="-1">
              <a:latin typeface="Arial"/>
            </a:endParaRPr>
          </a:p>
          <a:p>
            <a:pPr marL="12600">
              <a:lnSpc>
                <a:spcPct val="100000"/>
              </a:lnSpc>
              <a:spcBef>
                <a:spcPts val="286"/>
              </a:spcBef>
            </a:pPr>
            <a:endParaRPr lang="fr-FR" sz="1600" b="0" strike="noStrike" spc="-1">
              <a:latin typeface="Arial"/>
            </a:endParaRPr>
          </a:p>
          <a:p>
            <a:pPr marL="285120" indent="-272520">
              <a:lnSpc>
                <a:spcPct val="100000"/>
              </a:lnSpc>
              <a:buClr>
                <a:srgbClr val="000000"/>
              </a:buClr>
              <a:buFont typeface="Georgia"/>
              <a:buAutoNum type="alphaUcPeriod"/>
            </a:pPr>
            <a:r>
              <a:rPr lang="fr-FR" sz="1600" b="1" strike="noStrike" spc="-9">
                <a:solidFill>
                  <a:srgbClr val="000000"/>
                </a:solidFill>
                <a:latin typeface="Georgia"/>
              </a:rPr>
              <a:t>Multispeed Europe </a:t>
            </a:r>
            <a:r>
              <a:rPr lang="fr-FR" sz="1600" b="0" strike="noStrike" spc="-4">
                <a:solidFill>
                  <a:srgbClr val="000000"/>
                </a:solidFill>
                <a:latin typeface="Georgia"/>
              </a:rPr>
              <a:t>: </a:t>
            </a:r>
            <a:r>
              <a:rPr lang="fr-FR" sz="1600" b="0" strike="noStrike" spc="-9">
                <a:solidFill>
                  <a:srgbClr val="000000"/>
                </a:solidFill>
                <a:latin typeface="Georgia"/>
              </a:rPr>
              <a:t>προσωρινές </a:t>
            </a:r>
            <a:r>
              <a:rPr lang="fr-FR" sz="1600" b="0" strike="noStrike" spc="-4">
                <a:solidFill>
                  <a:srgbClr val="000000"/>
                </a:solidFill>
                <a:latin typeface="Georgia"/>
              </a:rPr>
              <a:t>διαφοροποιήσεις </a:t>
            </a:r>
            <a:r>
              <a:rPr lang="fr-FR" sz="1600" b="0" strike="noStrike" spc="-9">
                <a:solidFill>
                  <a:srgbClr val="000000"/>
                </a:solidFill>
                <a:latin typeface="Georgia"/>
              </a:rPr>
              <a:t>(παλιά ιδέα, Tindemans Report, </a:t>
            </a:r>
            <a:r>
              <a:rPr lang="fr-FR" sz="1600" b="0" strike="noStrike" spc="-4">
                <a:solidFill>
                  <a:srgbClr val="000000"/>
                </a:solidFill>
                <a:latin typeface="Georgia"/>
              </a:rPr>
              <a:t>Spinelly </a:t>
            </a:r>
            <a:r>
              <a:rPr lang="fr-FR" sz="1600" b="0" strike="noStrike" spc="-9">
                <a:solidFill>
                  <a:srgbClr val="000000"/>
                </a:solidFill>
                <a:latin typeface="Georgia"/>
              </a:rPr>
              <a:t>draft</a:t>
            </a:r>
            <a:r>
              <a:rPr lang="fr-FR" sz="1600" b="0" strike="noStrike" spc="103">
                <a:solidFill>
                  <a:srgbClr val="000000"/>
                </a:solidFill>
                <a:latin typeface="Georgia"/>
              </a:rPr>
              <a:t> </a:t>
            </a:r>
            <a:r>
              <a:rPr lang="fr-FR" sz="1600" b="0" strike="noStrike" spc="-9">
                <a:solidFill>
                  <a:srgbClr val="000000"/>
                </a:solidFill>
                <a:latin typeface="Georgia"/>
              </a:rPr>
              <a:t>Treaty)</a:t>
            </a:r>
            <a:endParaRPr lang="fr-FR" sz="1600" b="0" strike="noStrike" spc="-1">
              <a:latin typeface="Arial"/>
            </a:endParaRPr>
          </a:p>
          <a:p>
            <a:pPr marL="12600">
              <a:lnSpc>
                <a:spcPct val="100000"/>
              </a:lnSpc>
              <a:spcBef>
                <a:spcPts val="300"/>
              </a:spcBef>
            </a:pPr>
            <a:r>
              <a:rPr lang="fr-FR" sz="1600" b="1" strike="noStrike" spc="-9">
                <a:solidFill>
                  <a:srgbClr val="000000"/>
                </a:solidFill>
                <a:latin typeface="Georgia"/>
              </a:rPr>
              <a:t>Multi-tier Europe </a:t>
            </a:r>
            <a:r>
              <a:rPr lang="fr-FR" sz="1600" b="0" strike="noStrike" spc="-4">
                <a:solidFill>
                  <a:srgbClr val="000000"/>
                </a:solidFill>
                <a:latin typeface="Georgia"/>
              </a:rPr>
              <a:t>: πιο κοντά </a:t>
            </a:r>
            <a:r>
              <a:rPr lang="fr-FR" sz="1600" b="0" strike="noStrike" spc="-9">
                <a:solidFill>
                  <a:srgbClr val="000000"/>
                </a:solidFill>
                <a:latin typeface="Georgia"/>
              </a:rPr>
              <a:t>σε σταθερές συνεργασίες και παρεκκλίσεις</a:t>
            </a:r>
            <a:r>
              <a:rPr lang="fr-FR" sz="1600" b="0" strike="noStrike" spc="43">
                <a:solidFill>
                  <a:srgbClr val="000000"/>
                </a:solidFill>
                <a:latin typeface="Georgia"/>
              </a:rPr>
              <a:t> </a:t>
            </a:r>
            <a:r>
              <a:rPr lang="fr-FR" sz="1600" b="0" strike="noStrike" spc="-9">
                <a:solidFill>
                  <a:srgbClr val="000000"/>
                </a:solidFill>
                <a:latin typeface="Georgia"/>
              </a:rPr>
              <a:t>(derogations, </a:t>
            </a:r>
            <a:r>
              <a:rPr lang="fr-FR" sz="1600" b="0" strike="noStrike" spc="-1">
                <a:solidFill>
                  <a:srgbClr val="000000"/>
                </a:solidFill>
                <a:latin typeface="Georgia"/>
              </a:rPr>
              <a:t>άρθρο 109K Συνθήκη του Μάαστριχτ).</a:t>
            </a:r>
            <a:endParaRPr lang="fr-FR" sz="1600" b="0" strike="noStrike" spc="-1">
              <a:latin typeface="Arial"/>
            </a:endParaRPr>
          </a:p>
          <a:p>
            <a:pPr>
              <a:lnSpc>
                <a:spcPct val="100000"/>
              </a:lnSpc>
              <a:spcBef>
                <a:spcPts val="34"/>
              </a:spcBef>
            </a:pPr>
            <a:endParaRPr lang="fr-FR" sz="1600" b="0" strike="noStrike" spc="-1">
              <a:latin typeface="Arial"/>
            </a:endParaRPr>
          </a:p>
          <a:p>
            <a:pPr marL="12600">
              <a:lnSpc>
                <a:spcPct val="100000"/>
              </a:lnSpc>
              <a:spcBef>
                <a:spcPts val="6"/>
              </a:spcBef>
            </a:pPr>
            <a:r>
              <a:rPr lang="fr-FR" sz="1600" b="0" strike="noStrike" spc="-9">
                <a:solidFill>
                  <a:srgbClr val="000000"/>
                </a:solidFill>
                <a:latin typeface="Georgia"/>
              </a:rPr>
              <a:t>Παραλλαγές </a:t>
            </a:r>
            <a:r>
              <a:rPr lang="fr-FR" sz="1600" b="0" strike="noStrike" spc="-4">
                <a:solidFill>
                  <a:srgbClr val="000000"/>
                </a:solidFill>
                <a:latin typeface="Georgia"/>
              </a:rPr>
              <a:t>των δύο :δύο </a:t>
            </a:r>
            <a:r>
              <a:rPr lang="fr-FR" sz="1600" b="0" strike="noStrike" spc="-9">
                <a:solidFill>
                  <a:srgbClr val="000000"/>
                </a:solidFill>
                <a:latin typeface="Georgia"/>
              </a:rPr>
              <a:t>ταχυτήτων (two-speed) </a:t>
            </a:r>
            <a:r>
              <a:rPr lang="fr-FR" sz="1600" b="0" strike="noStrike" spc="-4">
                <a:solidFill>
                  <a:srgbClr val="000000"/>
                </a:solidFill>
                <a:latin typeface="Georgia"/>
              </a:rPr>
              <a:t>ή intra-EU </a:t>
            </a:r>
            <a:r>
              <a:rPr lang="fr-FR" sz="1600" b="0" strike="noStrike" spc="-9">
                <a:solidFill>
                  <a:srgbClr val="000000"/>
                </a:solidFill>
                <a:latin typeface="Georgia"/>
              </a:rPr>
              <a:t>variable geometry (hard core </a:t>
            </a:r>
            <a:r>
              <a:rPr lang="fr-FR" sz="1600" b="0" strike="noStrike" spc="-4">
                <a:solidFill>
                  <a:srgbClr val="000000"/>
                </a:solidFill>
                <a:latin typeface="Georgia"/>
              </a:rPr>
              <a:t>group within multi-speed  Europe)</a:t>
            </a:r>
            <a:endParaRPr lang="fr-FR" sz="1600" b="0" strike="noStrike" spc="-1">
              <a:latin typeface="Arial"/>
            </a:endParaRPr>
          </a:p>
          <a:p>
            <a:pPr>
              <a:lnSpc>
                <a:spcPct val="100000"/>
              </a:lnSpc>
              <a:spcBef>
                <a:spcPts val="34"/>
              </a:spcBef>
            </a:pPr>
            <a:endParaRPr lang="fr-FR" sz="1600" b="0" strike="noStrike" spc="-1">
              <a:latin typeface="Arial"/>
            </a:endParaRPr>
          </a:p>
          <a:p>
            <a:pPr marL="12600" indent="-272520">
              <a:lnSpc>
                <a:spcPct val="100000"/>
              </a:lnSpc>
              <a:buClr>
                <a:srgbClr val="000000"/>
              </a:buClr>
              <a:buFont typeface="Georgia"/>
              <a:buAutoNum type="alphaUcPeriod" startAt="2"/>
            </a:pPr>
            <a:r>
              <a:rPr lang="fr-FR" sz="1600" b="1" strike="noStrike" spc="-9">
                <a:solidFill>
                  <a:srgbClr val="000000"/>
                </a:solidFill>
                <a:latin typeface="Georgia"/>
              </a:rPr>
              <a:t>Variable geometry </a:t>
            </a:r>
            <a:r>
              <a:rPr lang="fr-FR" sz="1600" b="0" strike="noStrike" spc="-9">
                <a:solidFill>
                  <a:srgbClr val="000000"/>
                </a:solidFill>
                <a:latin typeface="Georgia"/>
              </a:rPr>
              <a:t>(extra-EU): ανυπέρβλητες διαφορές, σταθερές διαφοροποιήσεις με </a:t>
            </a:r>
            <a:r>
              <a:rPr lang="fr-FR" sz="1600" b="0" strike="noStrike" spc="-4">
                <a:solidFill>
                  <a:srgbClr val="000000"/>
                </a:solidFill>
                <a:latin typeface="Georgia"/>
              </a:rPr>
              <a:t>ένα </a:t>
            </a:r>
            <a:r>
              <a:rPr lang="fr-FR" sz="1600" b="0" strike="noStrike" spc="-9">
                <a:solidFill>
                  <a:srgbClr val="000000"/>
                </a:solidFill>
                <a:latin typeface="Georgia"/>
              </a:rPr>
              <a:t>core </a:t>
            </a:r>
            <a:r>
              <a:rPr lang="fr-FR" sz="1600" b="0" strike="noStrike" spc="-4">
                <a:solidFill>
                  <a:srgbClr val="000000"/>
                </a:solidFill>
                <a:latin typeface="Georgia"/>
              </a:rPr>
              <a:t>group. </a:t>
            </a:r>
            <a:r>
              <a:rPr lang="fr-FR" sz="1600" b="0" strike="noStrike" spc="-9">
                <a:solidFill>
                  <a:srgbClr val="000000"/>
                </a:solidFill>
                <a:latin typeface="Georgia"/>
              </a:rPr>
              <a:t>Μπορεί </a:t>
            </a:r>
            <a:r>
              <a:rPr lang="fr-FR" sz="1600" b="0" strike="noStrike" spc="-4">
                <a:solidFill>
                  <a:srgbClr val="000000"/>
                </a:solidFill>
                <a:latin typeface="Georgia"/>
              </a:rPr>
              <a:t>να  οδηγήσει </a:t>
            </a:r>
            <a:r>
              <a:rPr lang="fr-FR" sz="1600" b="0" strike="noStrike" spc="-9">
                <a:solidFill>
                  <a:srgbClr val="000000"/>
                </a:solidFill>
                <a:latin typeface="Georgia"/>
              </a:rPr>
              <a:t>σε </a:t>
            </a:r>
            <a:r>
              <a:rPr lang="fr-FR" sz="1600" b="0" strike="noStrike" spc="-4">
                <a:solidFill>
                  <a:srgbClr val="000000"/>
                </a:solidFill>
                <a:latin typeface="Georgia"/>
              </a:rPr>
              <a:t>ομόκεντρους κύκλους </a:t>
            </a:r>
            <a:r>
              <a:rPr lang="fr-FR" sz="1600" b="0" strike="noStrike" spc="-9">
                <a:solidFill>
                  <a:srgbClr val="000000"/>
                </a:solidFill>
                <a:latin typeface="Georgia"/>
              </a:rPr>
              <a:t>(concentric cycles), regimes by </a:t>
            </a:r>
            <a:r>
              <a:rPr lang="fr-FR" sz="1600" b="0" strike="noStrike" spc="-4">
                <a:solidFill>
                  <a:srgbClr val="000000"/>
                </a:solidFill>
                <a:latin typeface="Georgia"/>
              </a:rPr>
              <a:t>policy </a:t>
            </a:r>
            <a:r>
              <a:rPr lang="fr-FR" sz="1600" b="0" strike="noStrike" spc="-9">
                <a:solidFill>
                  <a:srgbClr val="000000"/>
                </a:solidFill>
                <a:latin typeface="Georgia"/>
              </a:rPr>
              <a:t>area </a:t>
            </a:r>
            <a:r>
              <a:rPr lang="fr-FR" sz="1600" b="0" strike="noStrike" spc="-4">
                <a:solidFill>
                  <a:srgbClr val="000000"/>
                </a:solidFill>
                <a:latin typeface="Georgia"/>
              </a:rPr>
              <a:t>(multi-tier)/space</a:t>
            </a:r>
            <a:r>
              <a:rPr lang="fr-FR" sz="1600" b="0" strike="noStrike" spc="-18">
                <a:solidFill>
                  <a:srgbClr val="000000"/>
                </a:solidFill>
                <a:latin typeface="Georgia"/>
              </a:rPr>
              <a:t> </a:t>
            </a:r>
            <a:r>
              <a:rPr lang="fr-FR" sz="1600" b="0" strike="noStrike" spc="-9">
                <a:solidFill>
                  <a:srgbClr val="000000"/>
                </a:solidFill>
                <a:latin typeface="Georgia"/>
              </a:rPr>
              <a:t>(membership)</a:t>
            </a:r>
            <a:endParaRPr lang="fr-FR" sz="1600" b="0" strike="noStrike" spc="-1">
              <a:latin typeface="Arial"/>
            </a:endParaRPr>
          </a:p>
        </p:txBody>
      </p:sp>
      <p:sp>
        <p:nvSpPr>
          <p:cNvPr id="2" name="Slide Number Placeholder 1">
            <a:extLst>
              <a:ext uri="{FF2B5EF4-FFF2-40B4-BE49-F238E27FC236}">
                <a16:creationId xmlns:a16="http://schemas.microsoft.com/office/drawing/2014/main" id="{A3AFB392-B8A8-7F48-9B51-B060E2ADF1C5}"/>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7</a:t>
            </a:fld>
            <a:endParaRPr lang="fr-FR" sz="1800" b="0" strike="noStrike" spc="-1">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5163840" y="6217920"/>
            <a:ext cx="1873440" cy="226080"/>
          </a:xfrm>
          <a:prstGeom prst="rect">
            <a:avLst/>
          </a:prstGeom>
          <a:noFill/>
          <a:ln>
            <a:noFill/>
          </a:ln>
        </p:spPr>
        <p:style>
          <a:lnRef idx="0">
            <a:scrgbClr r="0" g="0" b="0"/>
          </a:lnRef>
          <a:fillRef idx="0">
            <a:scrgbClr r="0" g="0" b="0"/>
          </a:fillRef>
          <a:effectRef idx="0">
            <a:scrgbClr r="0" g="0" b="0"/>
          </a:effectRef>
          <a:fontRef idx="minor"/>
        </p:style>
        <p:txBody>
          <a:bodyPr lIns="0" tIns="12600" rIns="0" bIns="0"/>
          <a:lstStyle/>
          <a:p>
            <a:pPr marL="12600">
              <a:lnSpc>
                <a:spcPct val="100000"/>
              </a:lnSpc>
              <a:spcBef>
                <a:spcPts val="99"/>
              </a:spcBef>
            </a:pPr>
            <a:endParaRPr lang="fr-FR" sz="1400" b="0" strike="noStrike" spc="-1" dirty="0">
              <a:latin typeface="Arial"/>
            </a:endParaRPr>
          </a:p>
        </p:txBody>
      </p:sp>
      <p:sp>
        <p:nvSpPr>
          <p:cNvPr id="164" name="CustomShape 3"/>
          <p:cNvSpPr/>
          <p:nvPr/>
        </p:nvSpPr>
        <p:spPr>
          <a:xfrm>
            <a:off x="1537200" y="78840"/>
            <a:ext cx="10199160" cy="6197400"/>
          </a:xfrm>
          <a:custGeom>
            <a:avLst/>
            <a:gdLst/>
            <a:ahLst/>
            <a:cxnLst/>
            <a:rect l="l" t="t" r="r" b="b"/>
            <a:pathLst>
              <a:path w="10199370" h="6197600">
                <a:moveTo>
                  <a:pt x="5571274" y="6184900"/>
                </a:moveTo>
                <a:lnTo>
                  <a:pt x="4627539" y="6184900"/>
                </a:lnTo>
                <a:lnTo>
                  <a:pt x="4679734" y="6197600"/>
                </a:lnTo>
                <a:lnTo>
                  <a:pt x="5519077" y="6197600"/>
                </a:lnTo>
                <a:lnTo>
                  <a:pt x="5571274" y="6184900"/>
                </a:lnTo>
                <a:close/>
                <a:moveTo>
                  <a:pt x="5779301" y="6172200"/>
                </a:moveTo>
                <a:lnTo>
                  <a:pt x="4419515" y="6172200"/>
                </a:lnTo>
                <a:lnTo>
                  <a:pt x="4471399" y="6184900"/>
                </a:lnTo>
                <a:lnTo>
                  <a:pt x="5727416" y="6184900"/>
                </a:lnTo>
                <a:lnTo>
                  <a:pt x="5779301" y="6172200"/>
                </a:lnTo>
                <a:close/>
                <a:moveTo>
                  <a:pt x="5934414" y="6159500"/>
                </a:moveTo>
                <a:lnTo>
                  <a:pt x="4264407" y="6159500"/>
                </a:lnTo>
                <a:lnTo>
                  <a:pt x="4316015" y="6172200"/>
                </a:lnTo>
                <a:lnTo>
                  <a:pt x="5882804" y="6172200"/>
                </a:lnTo>
                <a:lnTo>
                  <a:pt x="5934414" y="6159500"/>
                </a:lnTo>
                <a:close/>
                <a:moveTo>
                  <a:pt x="6037331" y="6146800"/>
                </a:moveTo>
                <a:lnTo>
                  <a:pt x="4161495" y="6146800"/>
                </a:lnTo>
                <a:lnTo>
                  <a:pt x="4212899" y="6159500"/>
                </a:lnTo>
                <a:lnTo>
                  <a:pt x="5985924" y="6159500"/>
                </a:lnTo>
                <a:lnTo>
                  <a:pt x="6037331" y="6146800"/>
                </a:lnTo>
                <a:close/>
                <a:moveTo>
                  <a:pt x="6139816" y="6134100"/>
                </a:moveTo>
                <a:lnTo>
                  <a:pt x="4059016" y="6134100"/>
                </a:lnTo>
                <a:lnTo>
                  <a:pt x="4110199" y="6146800"/>
                </a:lnTo>
                <a:lnTo>
                  <a:pt x="6088629" y="6146800"/>
                </a:lnTo>
                <a:lnTo>
                  <a:pt x="6139816" y="6134100"/>
                </a:lnTo>
                <a:close/>
                <a:moveTo>
                  <a:pt x="6241838" y="6121400"/>
                </a:moveTo>
                <a:lnTo>
                  <a:pt x="3957001" y="6121400"/>
                </a:lnTo>
                <a:lnTo>
                  <a:pt x="4007948" y="6134100"/>
                </a:lnTo>
                <a:lnTo>
                  <a:pt x="6190887" y="6134100"/>
                </a:lnTo>
                <a:lnTo>
                  <a:pt x="6241838" y="6121400"/>
                </a:lnTo>
                <a:close/>
                <a:moveTo>
                  <a:pt x="6393932" y="6096000"/>
                </a:moveTo>
                <a:lnTo>
                  <a:pt x="3804920" y="6096000"/>
                </a:lnTo>
                <a:lnTo>
                  <a:pt x="3906178" y="6121400"/>
                </a:lnTo>
                <a:lnTo>
                  <a:pt x="6292665" y="6121400"/>
                </a:lnTo>
                <a:lnTo>
                  <a:pt x="6393932" y="6096000"/>
                </a:lnTo>
                <a:close/>
                <a:moveTo>
                  <a:pt x="6544804" y="6070600"/>
                </a:moveTo>
                <a:lnTo>
                  <a:pt x="3654065" y="6070600"/>
                </a:lnTo>
                <a:lnTo>
                  <a:pt x="3754493" y="6096000"/>
                </a:lnTo>
                <a:lnTo>
                  <a:pt x="6444364" y="6096000"/>
                </a:lnTo>
                <a:lnTo>
                  <a:pt x="6544804" y="6070600"/>
                </a:lnTo>
                <a:close/>
                <a:moveTo>
                  <a:pt x="6743877" y="6032500"/>
                </a:moveTo>
                <a:lnTo>
                  <a:pt x="3455021" y="6032500"/>
                </a:lnTo>
                <a:lnTo>
                  <a:pt x="3604072" y="6070600"/>
                </a:lnTo>
                <a:lnTo>
                  <a:pt x="6594804" y="6070600"/>
                </a:lnTo>
                <a:lnTo>
                  <a:pt x="6743877" y="6032500"/>
                </a:lnTo>
                <a:close/>
                <a:moveTo>
                  <a:pt x="6940203" y="203200"/>
                </a:moveTo>
                <a:lnTo>
                  <a:pt x="3258482" y="203200"/>
                </a:lnTo>
                <a:lnTo>
                  <a:pt x="2874474" y="304800"/>
                </a:lnTo>
                <a:lnTo>
                  <a:pt x="2827384" y="330200"/>
                </a:lnTo>
                <a:lnTo>
                  <a:pt x="2595258" y="393700"/>
                </a:lnTo>
                <a:lnTo>
                  <a:pt x="2549525" y="419100"/>
                </a:lnTo>
                <a:lnTo>
                  <a:pt x="2496882" y="431800"/>
                </a:lnTo>
                <a:lnTo>
                  <a:pt x="2444652" y="457200"/>
                </a:lnTo>
                <a:lnTo>
                  <a:pt x="2392838" y="469900"/>
                </a:lnTo>
                <a:lnTo>
                  <a:pt x="2341445" y="495300"/>
                </a:lnTo>
                <a:lnTo>
                  <a:pt x="2290478" y="508000"/>
                </a:lnTo>
                <a:lnTo>
                  <a:pt x="2189838" y="558800"/>
                </a:lnTo>
                <a:lnTo>
                  <a:pt x="2140175" y="571500"/>
                </a:lnTo>
                <a:lnTo>
                  <a:pt x="2042183" y="622300"/>
                </a:lnTo>
                <a:lnTo>
                  <a:pt x="1993865" y="635000"/>
                </a:lnTo>
                <a:lnTo>
                  <a:pt x="1851672" y="711200"/>
                </a:lnTo>
                <a:lnTo>
                  <a:pt x="1713720" y="787400"/>
                </a:lnTo>
                <a:lnTo>
                  <a:pt x="1668699" y="800100"/>
                </a:lnTo>
                <a:lnTo>
                  <a:pt x="1624168" y="825500"/>
                </a:lnTo>
                <a:lnTo>
                  <a:pt x="1493556" y="901700"/>
                </a:lnTo>
                <a:lnTo>
                  <a:pt x="1451028" y="939800"/>
                </a:lnTo>
                <a:lnTo>
                  <a:pt x="1367513" y="990600"/>
                </a:lnTo>
                <a:lnTo>
                  <a:pt x="1286083" y="1041400"/>
                </a:lnTo>
                <a:lnTo>
                  <a:pt x="1206776" y="1092200"/>
                </a:lnTo>
                <a:lnTo>
                  <a:pt x="1167929" y="1130300"/>
                </a:lnTo>
                <a:lnTo>
                  <a:pt x="1091872" y="1181100"/>
                </a:lnTo>
                <a:lnTo>
                  <a:pt x="1054672" y="1206500"/>
                </a:lnTo>
                <a:lnTo>
                  <a:pt x="1018029" y="1244600"/>
                </a:lnTo>
                <a:lnTo>
                  <a:pt x="981948" y="1270000"/>
                </a:lnTo>
                <a:lnTo>
                  <a:pt x="946435" y="1295400"/>
                </a:lnTo>
                <a:lnTo>
                  <a:pt x="911493" y="1333500"/>
                </a:lnTo>
                <a:lnTo>
                  <a:pt x="877127" y="1358900"/>
                </a:lnTo>
                <a:lnTo>
                  <a:pt x="843342" y="1397000"/>
                </a:lnTo>
                <a:lnTo>
                  <a:pt x="810142" y="1422400"/>
                </a:lnTo>
                <a:lnTo>
                  <a:pt x="777531" y="1460500"/>
                </a:lnTo>
                <a:lnTo>
                  <a:pt x="745515" y="1485900"/>
                </a:lnTo>
                <a:lnTo>
                  <a:pt x="714098" y="1524000"/>
                </a:lnTo>
                <a:lnTo>
                  <a:pt x="683285" y="1549400"/>
                </a:lnTo>
                <a:lnTo>
                  <a:pt x="645448" y="1587500"/>
                </a:lnTo>
                <a:lnTo>
                  <a:pt x="608651" y="1625600"/>
                </a:lnTo>
                <a:lnTo>
                  <a:pt x="572898" y="1676400"/>
                </a:lnTo>
                <a:lnTo>
                  <a:pt x="538192" y="1714500"/>
                </a:lnTo>
                <a:lnTo>
                  <a:pt x="504536" y="1752600"/>
                </a:lnTo>
                <a:lnTo>
                  <a:pt x="471934" y="1803400"/>
                </a:lnTo>
                <a:lnTo>
                  <a:pt x="440389" y="1841500"/>
                </a:lnTo>
                <a:lnTo>
                  <a:pt x="409905" y="1879600"/>
                </a:lnTo>
                <a:lnTo>
                  <a:pt x="380484" y="1930400"/>
                </a:lnTo>
                <a:lnTo>
                  <a:pt x="352130" y="1968500"/>
                </a:lnTo>
                <a:lnTo>
                  <a:pt x="324847" y="2006600"/>
                </a:lnTo>
                <a:lnTo>
                  <a:pt x="298638" y="2057400"/>
                </a:lnTo>
                <a:lnTo>
                  <a:pt x="273506" y="2095500"/>
                </a:lnTo>
                <a:lnTo>
                  <a:pt x="249455" y="2146300"/>
                </a:lnTo>
                <a:lnTo>
                  <a:pt x="226488" y="2184400"/>
                </a:lnTo>
                <a:lnTo>
                  <a:pt x="204609" y="2235200"/>
                </a:lnTo>
                <a:lnTo>
                  <a:pt x="183820" y="2273300"/>
                </a:lnTo>
                <a:lnTo>
                  <a:pt x="164125" y="2324100"/>
                </a:lnTo>
                <a:lnTo>
                  <a:pt x="145528" y="2362200"/>
                </a:lnTo>
                <a:lnTo>
                  <a:pt x="128032" y="2413000"/>
                </a:lnTo>
                <a:lnTo>
                  <a:pt x="111640" y="2451100"/>
                </a:lnTo>
                <a:lnTo>
                  <a:pt x="96356" y="2501900"/>
                </a:lnTo>
                <a:lnTo>
                  <a:pt x="82183" y="2552700"/>
                </a:lnTo>
                <a:lnTo>
                  <a:pt x="69125" y="2590800"/>
                </a:lnTo>
                <a:lnTo>
                  <a:pt x="57184" y="2641600"/>
                </a:lnTo>
                <a:lnTo>
                  <a:pt x="46365" y="2679700"/>
                </a:lnTo>
                <a:lnTo>
                  <a:pt x="36670" y="2730500"/>
                </a:lnTo>
                <a:lnTo>
                  <a:pt x="28103" y="2781300"/>
                </a:lnTo>
                <a:lnTo>
                  <a:pt x="20667" y="2819400"/>
                </a:lnTo>
                <a:lnTo>
                  <a:pt x="14366" y="2870200"/>
                </a:lnTo>
                <a:lnTo>
                  <a:pt x="9203" y="2921000"/>
                </a:lnTo>
                <a:lnTo>
                  <a:pt x="5182" y="2959100"/>
                </a:lnTo>
                <a:lnTo>
                  <a:pt x="2305" y="3009900"/>
                </a:lnTo>
                <a:lnTo>
                  <a:pt x="576" y="3060700"/>
                </a:lnTo>
                <a:lnTo>
                  <a:pt x="0" y="3098800"/>
                </a:lnTo>
                <a:lnTo>
                  <a:pt x="576" y="3149600"/>
                </a:lnTo>
                <a:lnTo>
                  <a:pt x="2305" y="3200400"/>
                </a:lnTo>
                <a:lnTo>
                  <a:pt x="5182" y="3238500"/>
                </a:lnTo>
                <a:lnTo>
                  <a:pt x="9203" y="3289300"/>
                </a:lnTo>
                <a:lnTo>
                  <a:pt x="14366" y="3340100"/>
                </a:lnTo>
                <a:lnTo>
                  <a:pt x="20667" y="3378200"/>
                </a:lnTo>
                <a:lnTo>
                  <a:pt x="28103" y="3429000"/>
                </a:lnTo>
                <a:lnTo>
                  <a:pt x="36670" y="3467100"/>
                </a:lnTo>
                <a:lnTo>
                  <a:pt x="46365" y="3517900"/>
                </a:lnTo>
                <a:lnTo>
                  <a:pt x="57184" y="3568700"/>
                </a:lnTo>
                <a:lnTo>
                  <a:pt x="69125" y="3606800"/>
                </a:lnTo>
                <a:lnTo>
                  <a:pt x="82183" y="3657600"/>
                </a:lnTo>
                <a:lnTo>
                  <a:pt x="96356" y="3695700"/>
                </a:lnTo>
                <a:lnTo>
                  <a:pt x="111640" y="3746500"/>
                </a:lnTo>
                <a:lnTo>
                  <a:pt x="128032" y="3797300"/>
                </a:lnTo>
                <a:lnTo>
                  <a:pt x="145528" y="3835400"/>
                </a:lnTo>
                <a:lnTo>
                  <a:pt x="164125" y="3886200"/>
                </a:lnTo>
                <a:lnTo>
                  <a:pt x="183820" y="3924300"/>
                </a:lnTo>
                <a:lnTo>
                  <a:pt x="204609" y="3975100"/>
                </a:lnTo>
                <a:lnTo>
                  <a:pt x="226488" y="4013200"/>
                </a:lnTo>
                <a:lnTo>
                  <a:pt x="249455" y="4064000"/>
                </a:lnTo>
                <a:lnTo>
                  <a:pt x="273506" y="4102100"/>
                </a:lnTo>
                <a:lnTo>
                  <a:pt x="298638" y="4152900"/>
                </a:lnTo>
                <a:lnTo>
                  <a:pt x="324847" y="4191000"/>
                </a:lnTo>
                <a:lnTo>
                  <a:pt x="352130" y="4229100"/>
                </a:lnTo>
                <a:lnTo>
                  <a:pt x="380484" y="4279900"/>
                </a:lnTo>
                <a:lnTo>
                  <a:pt x="409905" y="4318000"/>
                </a:lnTo>
                <a:lnTo>
                  <a:pt x="440389" y="4368800"/>
                </a:lnTo>
                <a:lnTo>
                  <a:pt x="471934" y="4406900"/>
                </a:lnTo>
                <a:lnTo>
                  <a:pt x="504536" y="4445000"/>
                </a:lnTo>
                <a:lnTo>
                  <a:pt x="538192" y="4483100"/>
                </a:lnTo>
                <a:lnTo>
                  <a:pt x="572898" y="4533900"/>
                </a:lnTo>
                <a:lnTo>
                  <a:pt x="608651" y="4572000"/>
                </a:lnTo>
                <a:lnTo>
                  <a:pt x="645448" y="4610100"/>
                </a:lnTo>
                <a:lnTo>
                  <a:pt x="683285" y="4648200"/>
                </a:lnTo>
                <a:lnTo>
                  <a:pt x="714098" y="4686300"/>
                </a:lnTo>
                <a:lnTo>
                  <a:pt x="745516" y="4711700"/>
                </a:lnTo>
                <a:lnTo>
                  <a:pt x="777532" y="4749800"/>
                </a:lnTo>
                <a:lnTo>
                  <a:pt x="810142" y="4775200"/>
                </a:lnTo>
                <a:lnTo>
                  <a:pt x="843342" y="4813300"/>
                </a:lnTo>
                <a:lnTo>
                  <a:pt x="877128" y="4838700"/>
                </a:lnTo>
                <a:lnTo>
                  <a:pt x="911494" y="4876800"/>
                </a:lnTo>
                <a:lnTo>
                  <a:pt x="946437" y="4902200"/>
                </a:lnTo>
                <a:lnTo>
                  <a:pt x="981951" y="4927600"/>
                </a:lnTo>
                <a:lnTo>
                  <a:pt x="1018033" y="4965700"/>
                </a:lnTo>
                <a:lnTo>
                  <a:pt x="1054677" y="4991100"/>
                </a:lnTo>
                <a:lnTo>
                  <a:pt x="1091879" y="5016500"/>
                </a:lnTo>
                <a:lnTo>
                  <a:pt x="1129635" y="5054600"/>
                </a:lnTo>
                <a:lnTo>
                  <a:pt x="1206790" y="5105400"/>
                </a:lnTo>
                <a:lnTo>
                  <a:pt x="1286104" y="5156200"/>
                </a:lnTo>
                <a:lnTo>
                  <a:pt x="1326560" y="5194300"/>
                </a:lnTo>
                <a:lnTo>
                  <a:pt x="1409046" y="5245100"/>
                </a:lnTo>
                <a:lnTo>
                  <a:pt x="1493600" y="5295900"/>
                </a:lnTo>
                <a:lnTo>
                  <a:pt x="1580188" y="5346700"/>
                </a:lnTo>
                <a:lnTo>
                  <a:pt x="1713802" y="5422900"/>
                </a:lnTo>
                <a:lnTo>
                  <a:pt x="1851785" y="5499100"/>
                </a:lnTo>
                <a:lnTo>
                  <a:pt x="1898729" y="5511800"/>
                </a:lnTo>
                <a:lnTo>
                  <a:pt x="2042347" y="5588000"/>
                </a:lnTo>
                <a:lnTo>
                  <a:pt x="2091134" y="5600700"/>
                </a:lnTo>
                <a:lnTo>
                  <a:pt x="2190049" y="5651500"/>
                </a:lnTo>
                <a:lnTo>
                  <a:pt x="2240170" y="5664200"/>
                </a:lnTo>
                <a:lnTo>
                  <a:pt x="2341713" y="5715000"/>
                </a:lnTo>
                <a:lnTo>
                  <a:pt x="2393126" y="5727700"/>
                </a:lnTo>
                <a:lnTo>
                  <a:pt x="2444962" y="5753100"/>
                </a:lnTo>
                <a:lnTo>
                  <a:pt x="2497214" y="5765800"/>
                </a:lnTo>
                <a:lnTo>
                  <a:pt x="2549880" y="5791200"/>
                </a:lnTo>
                <a:lnTo>
                  <a:pt x="2687725" y="5829300"/>
                </a:lnTo>
                <a:lnTo>
                  <a:pt x="2734136" y="5854700"/>
                </a:lnTo>
                <a:lnTo>
                  <a:pt x="3405661" y="6032500"/>
                </a:lnTo>
                <a:lnTo>
                  <a:pt x="6793246" y="6032500"/>
                </a:lnTo>
                <a:lnTo>
                  <a:pt x="7464953" y="5854700"/>
                </a:lnTo>
                <a:lnTo>
                  <a:pt x="7511382" y="5829300"/>
                </a:lnTo>
                <a:lnTo>
                  <a:pt x="7649286" y="5791200"/>
                </a:lnTo>
                <a:lnTo>
                  <a:pt x="7701928" y="5765800"/>
                </a:lnTo>
                <a:lnTo>
                  <a:pt x="7754158" y="5753100"/>
                </a:lnTo>
                <a:lnTo>
                  <a:pt x="7805972" y="5727700"/>
                </a:lnTo>
                <a:lnTo>
                  <a:pt x="7857365" y="5715000"/>
                </a:lnTo>
                <a:lnTo>
                  <a:pt x="7958869" y="5664200"/>
                </a:lnTo>
                <a:lnTo>
                  <a:pt x="8008972" y="5651500"/>
                </a:lnTo>
                <a:lnTo>
                  <a:pt x="8107855" y="5600700"/>
                </a:lnTo>
                <a:lnTo>
                  <a:pt x="8156627" y="5588000"/>
                </a:lnTo>
                <a:lnTo>
                  <a:pt x="8300206" y="5511800"/>
                </a:lnTo>
                <a:lnTo>
                  <a:pt x="8347138" y="5499100"/>
                </a:lnTo>
                <a:lnTo>
                  <a:pt x="8485091" y="5422900"/>
                </a:lnTo>
                <a:lnTo>
                  <a:pt x="8618680" y="5346700"/>
                </a:lnTo>
                <a:lnTo>
                  <a:pt x="8705254" y="5295900"/>
                </a:lnTo>
                <a:lnTo>
                  <a:pt x="8789798" y="5245100"/>
                </a:lnTo>
                <a:lnTo>
                  <a:pt x="8872275" y="5194300"/>
                </a:lnTo>
                <a:lnTo>
                  <a:pt x="8912727" y="5156200"/>
                </a:lnTo>
                <a:lnTo>
                  <a:pt x="8992035" y="5105400"/>
                </a:lnTo>
                <a:lnTo>
                  <a:pt x="9069184" y="5054600"/>
                </a:lnTo>
                <a:lnTo>
                  <a:pt x="9106938" y="5016500"/>
                </a:lnTo>
                <a:lnTo>
                  <a:pt x="9144139" y="4991100"/>
                </a:lnTo>
                <a:lnTo>
                  <a:pt x="9180781" y="4965700"/>
                </a:lnTo>
                <a:lnTo>
                  <a:pt x="9216862" y="4927600"/>
                </a:lnTo>
                <a:lnTo>
                  <a:pt x="9252375" y="4902200"/>
                </a:lnTo>
                <a:lnTo>
                  <a:pt x="9287317" y="4876800"/>
                </a:lnTo>
                <a:lnTo>
                  <a:pt x="9321683" y="4838700"/>
                </a:lnTo>
                <a:lnTo>
                  <a:pt x="9355469" y="4813300"/>
                </a:lnTo>
                <a:lnTo>
                  <a:pt x="9388669" y="4775200"/>
                </a:lnTo>
                <a:lnTo>
                  <a:pt x="9421279" y="4749800"/>
                </a:lnTo>
                <a:lnTo>
                  <a:pt x="9453295" y="4711700"/>
                </a:lnTo>
                <a:lnTo>
                  <a:pt x="9484712" y="4686300"/>
                </a:lnTo>
                <a:lnTo>
                  <a:pt x="9515525" y="4648200"/>
                </a:lnTo>
                <a:lnTo>
                  <a:pt x="9553362" y="4610100"/>
                </a:lnTo>
                <a:lnTo>
                  <a:pt x="9590159" y="4572000"/>
                </a:lnTo>
                <a:lnTo>
                  <a:pt x="9625912" y="4533900"/>
                </a:lnTo>
                <a:lnTo>
                  <a:pt x="9660618" y="4483100"/>
                </a:lnTo>
                <a:lnTo>
                  <a:pt x="9694273" y="4445000"/>
                </a:lnTo>
                <a:lnTo>
                  <a:pt x="9726875" y="4406900"/>
                </a:lnTo>
                <a:lnTo>
                  <a:pt x="9758420" y="4368800"/>
                </a:lnTo>
                <a:lnTo>
                  <a:pt x="9788904" y="4318000"/>
                </a:lnTo>
                <a:lnTo>
                  <a:pt x="9818324" y="4279900"/>
                </a:lnTo>
                <a:lnTo>
                  <a:pt x="9846678" y="4229100"/>
                </a:lnTo>
                <a:lnTo>
                  <a:pt x="9873960" y="4191000"/>
                </a:lnTo>
                <a:lnTo>
                  <a:pt x="9900169" y="4152900"/>
                </a:lnTo>
                <a:lnTo>
                  <a:pt x="9925300" y="4102100"/>
                </a:lnTo>
                <a:lnTo>
                  <a:pt x="9949351" y="4064000"/>
                </a:lnTo>
                <a:lnTo>
                  <a:pt x="9972317" y="4013200"/>
                </a:lnTo>
                <a:lnTo>
                  <a:pt x="9994196" y="3975100"/>
                </a:lnTo>
                <a:lnTo>
                  <a:pt x="10014984" y="3924300"/>
                </a:lnTo>
                <a:lnTo>
                  <a:pt x="10034678" y="3886200"/>
                </a:lnTo>
                <a:lnTo>
                  <a:pt x="10053275" y="3835400"/>
                </a:lnTo>
                <a:lnTo>
                  <a:pt x="10070770" y="3797300"/>
                </a:lnTo>
                <a:lnTo>
                  <a:pt x="10087162" y="3746500"/>
                </a:lnTo>
                <a:lnTo>
                  <a:pt x="10102445" y="3695700"/>
                </a:lnTo>
                <a:lnTo>
                  <a:pt x="10116618" y="3657600"/>
                </a:lnTo>
                <a:lnTo>
                  <a:pt x="10129676" y="3606800"/>
                </a:lnTo>
                <a:lnTo>
                  <a:pt x="10141616" y="3568700"/>
                </a:lnTo>
                <a:lnTo>
                  <a:pt x="10152435" y="3517900"/>
                </a:lnTo>
                <a:lnTo>
                  <a:pt x="10162130" y="3467100"/>
                </a:lnTo>
                <a:lnTo>
                  <a:pt x="10170696" y="3429000"/>
                </a:lnTo>
                <a:lnTo>
                  <a:pt x="10178132" y="3378200"/>
                </a:lnTo>
                <a:lnTo>
                  <a:pt x="10184432" y="3340100"/>
                </a:lnTo>
                <a:lnTo>
                  <a:pt x="10189595" y="3289300"/>
                </a:lnTo>
                <a:lnTo>
                  <a:pt x="10193616" y="3238500"/>
                </a:lnTo>
                <a:lnTo>
                  <a:pt x="10196493" y="3200400"/>
                </a:lnTo>
                <a:lnTo>
                  <a:pt x="10198221" y="3149600"/>
                </a:lnTo>
                <a:lnTo>
                  <a:pt x="10198798" y="3098800"/>
                </a:lnTo>
                <a:lnTo>
                  <a:pt x="10198221" y="3060700"/>
                </a:lnTo>
                <a:lnTo>
                  <a:pt x="10196493" y="3009900"/>
                </a:lnTo>
                <a:lnTo>
                  <a:pt x="10193616" y="2959100"/>
                </a:lnTo>
                <a:lnTo>
                  <a:pt x="10189595" y="2921000"/>
                </a:lnTo>
                <a:lnTo>
                  <a:pt x="10184432" y="2870200"/>
                </a:lnTo>
                <a:lnTo>
                  <a:pt x="10178132" y="2819400"/>
                </a:lnTo>
                <a:lnTo>
                  <a:pt x="10170696" y="2781300"/>
                </a:lnTo>
                <a:lnTo>
                  <a:pt x="10162130" y="2730500"/>
                </a:lnTo>
                <a:lnTo>
                  <a:pt x="10152435" y="2679700"/>
                </a:lnTo>
                <a:lnTo>
                  <a:pt x="10141616" y="2641600"/>
                </a:lnTo>
                <a:lnTo>
                  <a:pt x="10129676" y="2590800"/>
                </a:lnTo>
                <a:lnTo>
                  <a:pt x="10116618" y="2552700"/>
                </a:lnTo>
                <a:lnTo>
                  <a:pt x="10102445" y="2501900"/>
                </a:lnTo>
                <a:lnTo>
                  <a:pt x="10087162" y="2451100"/>
                </a:lnTo>
                <a:lnTo>
                  <a:pt x="10070770" y="2413000"/>
                </a:lnTo>
                <a:lnTo>
                  <a:pt x="10053275" y="2362200"/>
                </a:lnTo>
                <a:lnTo>
                  <a:pt x="10034678" y="2324100"/>
                </a:lnTo>
                <a:lnTo>
                  <a:pt x="10014984" y="2273300"/>
                </a:lnTo>
                <a:lnTo>
                  <a:pt x="9994196" y="2235200"/>
                </a:lnTo>
                <a:lnTo>
                  <a:pt x="9972317" y="2184400"/>
                </a:lnTo>
                <a:lnTo>
                  <a:pt x="9949351" y="2146300"/>
                </a:lnTo>
                <a:lnTo>
                  <a:pt x="9925300" y="2095500"/>
                </a:lnTo>
                <a:lnTo>
                  <a:pt x="9900169" y="2057400"/>
                </a:lnTo>
                <a:lnTo>
                  <a:pt x="9873960" y="2006600"/>
                </a:lnTo>
                <a:lnTo>
                  <a:pt x="9846678" y="1968500"/>
                </a:lnTo>
                <a:lnTo>
                  <a:pt x="9818324" y="1930400"/>
                </a:lnTo>
                <a:lnTo>
                  <a:pt x="9788904" y="1879600"/>
                </a:lnTo>
                <a:lnTo>
                  <a:pt x="9758420" y="1841500"/>
                </a:lnTo>
                <a:lnTo>
                  <a:pt x="9726875" y="1803400"/>
                </a:lnTo>
                <a:lnTo>
                  <a:pt x="9694273" y="1752600"/>
                </a:lnTo>
                <a:lnTo>
                  <a:pt x="9660618" y="1714500"/>
                </a:lnTo>
                <a:lnTo>
                  <a:pt x="9625912" y="1676400"/>
                </a:lnTo>
                <a:lnTo>
                  <a:pt x="9590159" y="1625600"/>
                </a:lnTo>
                <a:lnTo>
                  <a:pt x="9553362" y="1587500"/>
                </a:lnTo>
                <a:lnTo>
                  <a:pt x="9515525" y="1549400"/>
                </a:lnTo>
                <a:lnTo>
                  <a:pt x="9484712" y="1524000"/>
                </a:lnTo>
                <a:lnTo>
                  <a:pt x="9453295" y="1485900"/>
                </a:lnTo>
                <a:lnTo>
                  <a:pt x="9421279" y="1460500"/>
                </a:lnTo>
                <a:lnTo>
                  <a:pt x="9388668" y="1422400"/>
                </a:lnTo>
                <a:lnTo>
                  <a:pt x="9355468" y="1397000"/>
                </a:lnTo>
                <a:lnTo>
                  <a:pt x="9321682" y="1358900"/>
                </a:lnTo>
                <a:lnTo>
                  <a:pt x="9287316" y="1333500"/>
                </a:lnTo>
                <a:lnTo>
                  <a:pt x="9252373" y="1295400"/>
                </a:lnTo>
                <a:lnTo>
                  <a:pt x="9216859" y="1270000"/>
                </a:lnTo>
                <a:lnTo>
                  <a:pt x="9180777" y="1244600"/>
                </a:lnTo>
                <a:lnTo>
                  <a:pt x="9144133" y="1206500"/>
                </a:lnTo>
                <a:lnTo>
                  <a:pt x="9106931" y="1181100"/>
                </a:lnTo>
                <a:lnTo>
                  <a:pt x="9030870" y="1130300"/>
                </a:lnTo>
                <a:lnTo>
                  <a:pt x="8992020" y="1092200"/>
                </a:lnTo>
                <a:lnTo>
                  <a:pt x="8912706" y="1041400"/>
                </a:lnTo>
                <a:lnTo>
                  <a:pt x="8831269" y="990600"/>
                </a:lnTo>
                <a:lnTo>
                  <a:pt x="8747744" y="939800"/>
                </a:lnTo>
                <a:lnTo>
                  <a:pt x="8705210" y="901700"/>
                </a:lnTo>
                <a:lnTo>
                  <a:pt x="8618622" y="850900"/>
                </a:lnTo>
                <a:lnTo>
                  <a:pt x="8530038" y="800100"/>
                </a:lnTo>
                <a:lnTo>
                  <a:pt x="8485008" y="787400"/>
                </a:lnTo>
                <a:lnTo>
                  <a:pt x="8347025" y="711200"/>
                </a:lnTo>
                <a:lnTo>
                  <a:pt x="8204795" y="635000"/>
                </a:lnTo>
                <a:lnTo>
                  <a:pt x="8156463" y="622300"/>
                </a:lnTo>
                <a:lnTo>
                  <a:pt x="8058441" y="571500"/>
                </a:lnTo>
                <a:lnTo>
                  <a:pt x="8008761" y="558800"/>
                </a:lnTo>
                <a:lnTo>
                  <a:pt x="7908085" y="508000"/>
                </a:lnTo>
                <a:lnTo>
                  <a:pt x="7857098" y="495300"/>
                </a:lnTo>
                <a:lnTo>
                  <a:pt x="7805684" y="469900"/>
                </a:lnTo>
                <a:lnTo>
                  <a:pt x="7753849" y="457200"/>
                </a:lnTo>
                <a:lnTo>
                  <a:pt x="7701596" y="431800"/>
                </a:lnTo>
                <a:lnTo>
                  <a:pt x="7648930" y="419100"/>
                </a:lnTo>
                <a:lnTo>
                  <a:pt x="7603217" y="393700"/>
                </a:lnTo>
                <a:lnTo>
                  <a:pt x="7371182" y="330200"/>
                </a:lnTo>
                <a:lnTo>
                  <a:pt x="7324108" y="304800"/>
                </a:lnTo>
                <a:lnTo>
                  <a:pt x="6940203" y="203200"/>
                </a:lnTo>
                <a:close/>
                <a:moveTo>
                  <a:pt x="6644580" y="139700"/>
                </a:moveTo>
                <a:lnTo>
                  <a:pt x="3554158" y="139700"/>
                </a:lnTo>
                <a:lnTo>
                  <a:pt x="3307335" y="203200"/>
                </a:lnTo>
                <a:lnTo>
                  <a:pt x="6891360" y="203200"/>
                </a:lnTo>
                <a:lnTo>
                  <a:pt x="6644580" y="139700"/>
                </a:lnTo>
                <a:close/>
                <a:moveTo>
                  <a:pt x="6494603" y="114300"/>
                </a:moveTo>
                <a:lnTo>
                  <a:pt x="3704154" y="114300"/>
                </a:lnTo>
                <a:lnTo>
                  <a:pt x="3604006" y="139700"/>
                </a:lnTo>
                <a:lnTo>
                  <a:pt x="6594739" y="139700"/>
                </a:lnTo>
                <a:lnTo>
                  <a:pt x="6494603" y="114300"/>
                </a:lnTo>
                <a:close/>
                <a:moveTo>
                  <a:pt x="6343328" y="88900"/>
                </a:moveTo>
                <a:lnTo>
                  <a:pt x="3855446" y="88900"/>
                </a:lnTo>
                <a:lnTo>
                  <a:pt x="3754446" y="114300"/>
                </a:lnTo>
                <a:lnTo>
                  <a:pt x="6444317" y="114300"/>
                </a:lnTo>
                <a:lnTo>
                  <a:pt x="6343328" y="88900"/>
                </a:lnTo>
                <a:close/>
                <a:moveTo>
                  <a:pt x="6241809" y="76200"/>
                </a:moveTo>
                <a:lnTo>
                  <a:pt x="3956972" y="76200"/>
                </a:lnTo>
                <a:lnTo>
                  <a:pt x="3906145" y="88900"/>
                </a:lnTo>
                <a:lnTo>
                  <a:pt x="6292633" y="88900"/>
                </a:lnTo>
                <a:lnTo>
                  <a:pt x="6241809" y="76200"/>
                </a:lnTo>
                <a:close/>
                <a:moveTo>
                  <a:pt x="6139795" y="63500"/>
                </a:moveTo>
                <a:lnTo>
                  <a:pt x="4058994" y="63500"/>
                </a:lnTo>
                <a:lnTo>
                  <a:pt x="4007923" y="76200"/>
                </a:lnTo>
                <a:lnTo>
                  <a:pt x="6190862" y="76200"/>
                </a:lnTo>
                <a:lnTo>
                  <a:pt x="6139795" y="63500"/>
                </a:lnTo>
                <a:close/>
                <a:moveTo>
                  <a:pt x="6037315" y="50800"/>
                </a:moveTo>
                <a:lnTo>
                  <a:pt x="4161479" y="50800"/>
                </a:lnTo>
                <a:lnTo>
                  <a:pt x="4110181" y="63500"/>
                </a:lnTo>
                <a:lnTo>
                  <a:pt x="6088611" y="63500"/>
                </a:lnTo>
                <a:lnTo>
                  <a:pt x="6037315" y="50800"/>
                </a:lnTo>
                <a:close/>
                <a:moveTo>
                  <a:pt x="5934403" y="38100"/>
                </a:moveTo>
                <a:lnTo>
                  <a:pt x="4264396" y="38100"/>
                </a:lnTo>
                <a:lnTo>
                  <a:pt x="4212886" y="50800"/>
                </a:lnTo>
                <a:lnTo>
                  <a:pt x="5985911" y="50800"/>
                </a:lnTo>
                <a:lnTo>
                  <a:pt x="5934403" y="38100"/>
                </a:lnTo>
                <a:close/>
                <a:moveTo>
                  <a:pt x="5831091" y="25400"/>
                </a:moveTo>
                <a:lnTo>
                  <a:pt x="4367712" y="25400"/>
                </a:lnTo>
                <a:lnTo>
                  <a:pt x="4316006" y="38100"/>
                </a:lnTo>
                <a:lnTo>
                  <a:pt x="5882795" y="38100"/>
                </a:lnTo>
                <a:lnTo>
                  <a:pt x="5831091" y="25400"/>
                </a:lnTo>
                <a:close/>
                <a:moveTo>
                  <a:pt x="5675443" y="12700"/>
                </a:moveTo>
                <a:lnTo>
                  <a:pt x="4523363" y="12700"/>
                </a:lnTo>
                <a:lnTo>
                  <a:pt x="4471394" y="25400"/>
                </a:lnTo>
                <a:lnTo>
                  <a:pt x="5727411" y="25400"/>
                </a:lnTo>
                <a:lnTo>
                  <a:pt x="5675443" y="12700"/>
                </a:lnTo>
                <a:close/>
                <a:moveTo>
                  <a:pt x="5414485" y="0"/>
                </a:moveTo>
                <a:lnTo>
                  <a:pt x="4784325" y="0"/>
                </a:lnTo>
                <a:lnTo>
                  <a:pt x="4731997" y="12700"/>
                </a:lnTo>
                <a:lnTo>
                  <a:pt x="5466812" y="12700"/>
                </a:lnTo>
                <a:lnTo>
                  <a:pt x="5414485" y="0"/>
                </a:lnTo>
                <a:close/>
              </a:path>
            </a:pathLst>
          </a:custGeom>
          <a:solidFill>
            <a:srgbClr val="7CA6D7"/>
          </a:solidFill>
          <a:ln>
            <a:noFill/>
          </a:ln>
        </p:spPr>
        <p:style>
          <a:lnRef idx="0">
            <a:scrgbClr r="0" g="0" b="0"/>
          </a:lnRef>
          <a:fillRef idx="0">
            <a:scrgbClr r="0" g="0" b="0"/>
          </a:fillRef>
          <a:effectRef idx="0">
            <a:scrgbClr r="0" g="0" b="0"/>
          </a:effectRef>
          <a:fontRef idx="minor"/>
        </p:style>
        <p:txBody>
          <a:bodyPr/>
          <a:lstStyle/>
          <a:p>
            <a:endParaRPr lang="en-GR"/>
          </a:p>
        </p:txBody>
      </p:sp>
      <p:sp>
        <p:nvSpPr>
          <p:cNvPr id="165" name="CustomShape 4"/>
          <p:cNvSpPr/>
          <p:nvPr/>
        </p:nvSpPr>
        <p:spPr>
          <a:xfrm>
            <a:off x="1537200" y="71640"/>
            <a:ext cx="10199160" cy="6204960"/>
          </a:xfrm>
          <a:custGeom>
            <a:avLst/>
            <a:gdLst/>
            <a:ahLst/>
            <a:cxnLst/>
            <a:rect l="l" t="t" r="r" b="b"/>
            <a:pathLst>
              <a:path w="10199370" h="6205220">
                <a:moveTo>
                  <a:pt x="10198798" y="3102483"/>
                </a:moveTo>
                <a:lnTo>
                  <a:pt x="10198221" y="3149144"/>
                </a:lnTo>
                <a:lnTo>
                  <a:pt x="10196493" y="3195751"/>
                </a:lnTo>
                <a:lnTo>
                  <a:pt x="10193616" y="3242295"/>
                </a:lnTo>
                <a:lnTo>
                  <a:pt x="10189595" y="3288768"/>
                </a:lnTo>
                <a:lnTo>
                  <a:pt x="10184432" y="3335165"/>
                </a:lnTo>
                <a:lnTo>
                  <a:pt x="10178132" y="3381476"/>
                </a:lnTo>
                <a:lnTo>
                  <a:pt x="10170696" y="3427694"/>
                </a:lnTo>
                <a:lnTo>
                  <a:pt x="10162130" y="3473812"/>
                </a:lnTo>
                <a:lnTo>
                  <a:pt x="10152435" y="3519823"/>
                </a:lnTo>
                <a:lnTo>
                  <a:pt x="10141616" y="3565719"/>
                </a:lnTo>
                <a:lnTo>
                  <a:pt x="10129676" y="3611491"/>
                </a:lnTo>
                <a:lnTo>
                  <a:pt x="10116618" y="3657134"/>
                </a:lnTo>
                <a:lnTo>
                  <a:pt x="10102445" y="3702639"/>
                </a:lnTo>
                <a:lnTo>
                  <a:pt x="10087162" y="3747999"/>
                </a:lnTo>
                <a:lnTo>
                  <a:pt x="10070770" y="3793206"/>
                </a:lnTo>
                <a:lnTo>
                  <a:pt x="10053275" y="3838253"/>
                </a:lnTo>
                <a:lnTo>
                  <a:pt x="10034678" y="3883132"/>
                </a:lnTo>
                <a:lnTo>
                  <a:pt x="10014984" y="3927836"/>
                </a:lnTo>
                <a:lnTo>
                  <a:pt x="9994196" y="3972358"/>
                </a:lnTo>
                <a:lnTo>
                  <a:pt x="9972317" y="4016689"/>
                </a:lnTo>
                <a:lnTo>
                  <a:pt x="9949351" y="4060822"/>
                </a:lnTo>
                <a:lnTo>
                  <a:pt x="9925300" y="4104750"/>
                </a:lnTo>
                <a:lnTo>
                  <a:pt x="9900169" y="4148466"/>
                </a:lnTo>
                <a:lnTo>
                  <a:pt x="9873960" y="4191961"/>
                </a:lnTo>
                <a:lnTo>
                  <a:pt x="9846678" y="4235228"/>
                </a:lnTo>
                <a:lnTo>
                  <a:pt x="9818324" y="4278260"/>
                </a:lnTo>
                <a:lnTo>
                  <a:pt x="9788904" y="4321050"/>
                </a:lnTo>
                <a:lnTo>
                  <a:pt x="9758420" y="4363589"/>
                </a:lnTo>
                <a:lnTo>
                  <a:pt x="9726875" y="4405870"/>
                </a:lnTo>
                <a:lnTo>
                  <a:pt x="9694273" y="4447886"/>
                </a:lnTo>
                <a:lnTo>
                  <a:pt x="9660618" y="4489629"/>
                </a:lnTo>
                <a:lnTo>
                  <a:pt x="9625912" y="4531092"/>
                </a:lnTo>
                <a:lnTo>
                  <a:pt x="9590159" y="4572267"/>
                </a:lnTo>
                <a:lnTo>
                  <a:pt x="9553362" y="4613147"/>
                </a:lnTo>
                <a:lnTo>
                  <a:pt x="9515525" y="4653724"/>
                </a:lnTo>
                <a:lnTo>
                  <a:pt x="9484712" y="4685754"/>
                </a:lnTo>
                <a:lnTo>
                  <a:pt x="9453295" y="4717533"/>
                </a:lnTo>
                <a:lnTo>
                  <a:pt x="9421279" y="4749058"/>
                </a:lnTo>
                <a:lnTo>
                  <a:pt x="9388669" y="4780328"/>
                </a:lnTo>
                <a:lnTo>
                  <a:pt x="9355469" y="4811339"/>
                </a:lnTo>
                <a:lnTo>
                  <a:pt x="9321683" y="4842089"/>
                </a:lnTo>
                <a:lnTo>
                  <a:pt x="9287317" y="4872574"/>
                </a:lnTo>
                <a:lnTo>
                  <a:pt x="9252375" y="4902792"/>
                </a:lnTo>
                <a:lnTo>
                  <a:pt x="9216862" y="4932739"/>
                </a:lnTo>
                <a:lnTo>
                  <a:pt x="9180781" y="4962415"/>
                </a:lnTo>
                <a:lnTo>
                  <a:pt x="9144139" y="4991814"/>
                </a:lnTo>
                <a:lnTo>
                  <a:pt x="9106938" y="5020935"/>
                </a:lnTo>
                <a:lnTo>
                  <a:pt x="9069184" y="5049775"/>
                </a:lnTo>
                <a:lnTo>
                  <a:pt x="9030881" y="5078332"/>
                </a:lnTo>
                <a:lnTo>
                  <a:pt x="8992035" y="5106601"/>
                </a:lnTo>
                <a:lnTo>
                  <a:pt x="8952648" y="5134581"/>
                </a:lnTo>
                <a:lnTo>
                  <a:pt x="8912727" y="5162269"/>
                </a:lnTo>
                <a:lnTo>
                  <a:pt x="8872275" y="5189661"/>
                </a:lnTo>
                <a:lnTo>
                  <a:pt x="8831297" y="5216756"/>
                </a:lnTo>
                <a:lnTo>
                  <a:pt x="8789798" y="5243550"/>
                </a:lnTo>
                <a:lnTo>
                  <a:pt x="8747782" y="5270041"/>
                </a:lnTo>
                <a:lnTo>
                  <a:pt x="8705254" y="5296225"/>
                </a:lnTo>
                <a:lnTo>
                  <a:pt x="8662219" y="5322100"/>
                </a:lnTo>
                <a:lnTo>
                  <a:pt x="8618680" y="5347664"/>
                </a:lnTo>
                <a:lnTo>
                  <a:pt x="8574642" y="5372913"/>
                </a:lnTo>
                <a:lnTo>
                  <a:pt x="8530111" y="5397844"/>
                </a:lnTo>
                <a:lnTo>
                  <a:pt x="8485091" y="5422455"/>
                </a:lnTo>
                <a:lnTo>
                  <a:pt x="8439585" y="5446744"/>
                </a:lnTo>
                <a:lnTo>
                  <a:pt x="8393600" y="5470706"/>
                </a:lnTo>
                <a:lnTo>
                  <a:pt x="8347138" y="5494340"/>
                </a:lnTo>
                <a:lnTo>
                  <a:pt x="8300206" y="5517643"/>
                </a:lnTo>
                <a:lnTo>
                  <a:pt x="8252807" y="5540611"/>
                </a:lnTo>
                <a:lnTo>
                  <a:pt x="8204945" y="5563243"/>
                </a:lnTo>
                <a:lnTo>
                  <a:pt x="8156627" y="5585535"/>
                </a:lnTo>
                <a:lnTo>
                  <a:pt x="8107855" y="5607484"/>
                </a:lnTo>
                <a:lnTo>
                  <a:pt x="8058636" y="5629088"/>
                </a:lnTo>
                <a:lnTo>
                  <a:pt x="8008972" y="5650344"/>
                </a:lnTo>
                <a:lnTo>
                  <a:pt x="7958869" y="5671249"/>
                </a:lnTo>
                <a:lnTo>
                  <a:pt x="7908332" y="5691801"/>
                </a:lnTo>
                <a:lnTo>
                  <a:pt x="7857365" y="5711996"/>
                </a:lnTo>
                <a:lnTo>
                  <a:pt x="7805972" y="5731831"/>
                </a:lnTo>
                <a:lnTo>
                  <a:pt x="7754158" y="5751305"/>
                </a:lnTo>
                <a:lnTo>
                  <a:pt x="7701928" y="5770414"/>
                </a:lnTo>
                <a:lnTo>
                  <a:pt x="7649286" y="5789155"/>
                </a:lnTo>
                <a:lnTo>
                  <a:pt x="7603552" y="5805037"/>
                </a:lnTo>
                <a:lnTo>
                  <a:pt x="7557583" y="5820620"/>
                </a:lnTo>
                <a:lnTo>
                  <a:pt x="7511382" y="5835904"/>
                </a:lnTo>
                <a:lnTo>
                  <a:pt x="7464953" y="5850887"/>
                </a:lnTo>
                <a:lnTo>
                  <a:pt x="7418299" y="5865570"/>
                </a:lnTo>
                <a:lnTo>
                  <a:pt x="7371426" y="5879952"/>
                </a:lnTo>
                <a:lnTo>
                  <a:pt x="7324337" y="5894031"/>
                </a:lnTo>
                <a:lnTo>
                  <a:pt x="7277035" y="5907808"/>
                </a:lnTo>
                <a:lnTo>
                  <a:pt x="7229526" y="5921282"/>
                </a:lnTo>
                <a:lnTo>
                  <a:pt x="7181813" y="5934452"/>
                </a:lnTo>
                <a:lnTo>
                  <a:pt x="7133900" y="5947317"/>
                </a:lnTo>
                <a:lnTo>
                  <a:pt x="7085791" y="5959877"/>
                </a:lnTo>
                <a:lnTo>
                  <a:pt x="7037490" y="5972131"/>
                </a:lnTo>
                <a:lnTo>
                  <a:pt x="6989001" y="5984079"/>
                </a:lnTo>
                <a:lnTo>
                  <a:pt x="6940328" y="5995720"/>
                </a:lnTo>
                <a:lnTo>
                  <a:pt x="6891475" y="6007054"/>
                </a:lnTo>
                <a:lnTo>
                  <a:pt x="6842446" y="6018078"/>
                </a:lnTo>
                <a:lnTo>
                  <a:pt x="6793246" y="6028794"/>
                </a:lnTo>
                <a:lnTo>
                  <a:pt x="6743877" y="6039201"/>
                </a:lnTo>
                <a:lnTo>
                  <a:pt x="6694345" y="6049297"/>
                </a:lnTo>
                <a:lnTo>
                  <a:pt x="6644652" y="6059082"/>
                </a:lnTo>
                <a:lnTo>
                  <a:pt x="6594804" y="6068556"/>
                </a:lnTo>
                <a:lnTo>
                  <a:pt x="6544804" y="6077718"/>
                </a:lnTo>
                <a:lnTo>
                  <a:pt x="6494656" y="6086567"/>
                </a:lnTo>
                <a:lnTo>
                  <a:pt x="6444364" y="6095102"/>
                </a:lnTo>
                <a:lnTo>
                  <a:pt x="6393932" y="6103324"/>
                </a:lnTo>
                <a:lnTo>
                  <a:pt x="6343365" y="6111231"/>
                </a:lnTo>
                <a:lnTo>
                  <a:pt x="6292665" y="6118822"/>
                </a:lnTo>
                <a:lnTo>
                  <a:pt x="6241838" y="6126098"/>
                </a:lnTo>
                <a:lnTo>
                  <a:pt x="6190887" y="6133057"/>
                </a:lnTo>
                <a:lnTo>
                  <a:pt x="6139816" y="6139699"/>
                </a:lnTo>
                <a:lnTo>
                  <a:pt x="6088629" y="6146023"/>
                </a:lnTo>
                <a:lnTo>
                  <a:pt x="6037331" y="6152029"/>
                </a:lnTo>
                <a:lnTo>
                  <a:pt x="5985924" y="6157715"/>
                </a:lnTo>
                <a:lnTo>
                  <a:pt x="5934414" y="6163082"/>
                </a:lnTo>
                <a:lnTo>
                  <a:pt x="5882804" y="6168129"/>
                </a:lnTo>
                <a:lnTo>
                  <a:pt x="5831099" y="6172854"/>
                </a:lnTo>
                <a:lnTo>
                  <a:pt x="5779301" y="6177258"/>
                </a:lnTo>
                <a:lnTo>
                  <a:pt x="5727416" y="6181340"/>
                </a:lnTo>
                <a:lnTo>
                  <a:pt x="5675447" y="6185099"/>
                </a:lnTo>
                <a:lnTo>
                  <a:pt x="5623398" y="6188534"/>
                </a:lnTo>
                <a:lnTo>
                  <a:pt x="5571274" y="6191645"/>
                </a:lnTo>
                <a:lnTo>
                  <a:pt x="5519077" y="6194431"/>
                </a:lnTo>
                <a:lnTo>
                  <a:pt x="5466813" y="6196892"/>
                </a:lnTo>
                <a:lnTo>
                  <a:pt x="5414485" y="6199027"/>
                </a:lnTo>
                <a:lnTo>
                  <a:pt x="5362098" y="6200835"/>
                </a:lnTo>
                <a:lnTo>
                  <a:pt x="5309655" y="6202316"/>
                </a:lnTo>
                <a:lnTo>
                  <a:pt x="5257160" y="6203468"/>
                </a:lnTo>
                <a:lnTo>
                  <a:pt x="5204617" y="6204293"/>
                </a:lnTo>
                <a:lnTo>
                  <a:pt x="5152031" y="6204788"/>
                </a:lnTo>
                <a:lnTo>
                  <a:pt x="5099405" y="6204953"/>
                </a:lnTo>
                <a:lnTo>
                  <a:pt x="5046779" y="6204788"/>
                </a:lnTo>
                <a:lnTo>
                  <a:pt x="4994193" y="6204293"/>
                </a:lnTo>
                <a:lnTo>
                  <a:pt x="4941650" y="6203468"/>
                </a:lnTo>
                <a:lnTo>
                  <a:pt x="4889156" y="6202316"/>
                </a:lnTo>
                <a:lnTo>
                  <a:pt x="4836713" y="6200835"/>
                </a:lnTo>
                <a:lnTo>
                  <a:pt x="4784325" y="6199027"/>
                </a:lnTo>
                <a:lnTo>
                  <a:pt x="4731998" y="6196892"/>
                </a:lnTo>
                <a:lnTo>
                  <a:pt x="4679734" y="6194431"/>
                </a:lnTo>
                <a:lnTo>
                  <a:pt x="4627539" y="6191645"/>
                </a:lnTo>
                <a:lnTo>
                  <a:pt x="4575415" y="6188534"/>
                </a:lnTo>
                <a:lnTo>
                  <a:pt x="4523367" y="6185099"/>
                </a:lnTo>
                <a:lnTo>
                  <a:pt x="4471399" y="6181340"/>
                </a:lnTo>
                <a:lnTo>
                  <a:pt x="4419515" y="6177258"/>
                </a:lnTo>
                <a:lnTo>
                  <a:pt x="4367719" y="6172854"/>
                </a:lnTo>
                <a:lnTo>
                  <a:pt x="4316015" y="6168129"/>
                </a:lnTo>
                <a:lnTo>
                  <a:pt x="4264407" y="6163082"/>
                </a:lnTo>
                <a:lnTo>
                  <a:pt x="4212899" y="6157715"/>
                </a:lnTo>
                <a:lnTo>
                  <a:pt x="4161495" y="6152029"/>
                </a:lnTo>
                <a:lnTo>
                  <a:pt x="4110199" y="6146023"/>
                </a:lnTo>
                <a:lnTo>
                  <a:pt x="4059016" y="6139699"/>
                </a:lnTo>
                <a:lnTo>
                  <a:pt x="4007948" y="6133057"/>
                </a:lnTo>
                <a:lnTo>
                  <a:pt x="3957001" y="6126098"/>
                </a:lnTo>
                <a:lnTo>
                  <a:pt x="3906178" y="6118822"/>
                </a:lnTo>
                <a:lnTo>
                  <a:pt x="3855483" y="6111231"/>
                </a:lnTo>
                <a:lnTo>
                  <a:pt x="3804920" y="6103324"/>
                </a:lnTo>
                <a:lnTo>
                  <a:pt x="3754493" y="6095102"/>
                </a:lnTo>
                <a:lnTo>
                  <a:pt x="3704207" y="6086567"/>
                </a:lnTo>
                <a:lnTo>
                  <a:pt x="3654065" y="6077718"/>
                </a:lnTo>
                <a:lnTo>
                  <a:pt x="3604072" y="6068556"/>
                </a:lnTo>
                <a:lnTo>
                  <a:pt x="3554230" y="6059082"/>
                </a:lnTo>
                <a:lnTo>
                  <a:pt x="3504546" y="6049297"/>
                </a:lnTo>
                <a:lnTo>
                  <a:pt x="3455021" y="6039201"/>
                </a:lnTo>
                <a:lnTo>
                  <a:pt x="3405661" y="6028794"/>
                </a:lnTo>
                <a:lnTo>
                  <a:pt x="3356469" y="6018078"/>
                </a:lnTo>
                <a:lnTo>
                  <a:pt x="3307450" y="6007054"/>
                </a:lnTo>
                <a:lnTo>
                  <a:pt x="3258607" y="5995720"/>
                </a:lnTo>
                <a:lnTo>
                  <a:pt x="3209945" y="5984079"/>
                </a:lnTo>
                <a:lnTo>
                  <a:pt x="3161468" y="5972131"/>
                </a:lnTo>
                <a:lnTo>
                  <a:pt x="3113178" y="5959877"/>
                </a:lnTo>
                <a:lnTo>
                  <a:pt x="3065082" y="5947317"/>
                </a:lnTo>
                <a:lnTo>
                  <a:pt x="3017182" y="5934452"/>
                </a:lnTo>
                <a:lnTo>
                  <a:pt x="2969483" y="5921282"/>
                </a:lnTo>
                <a:lnTo>
                  <a:pt x="2921988" y="5907808"/>
                </a:lnTo>
                <a:lnTo>
                  <a:pt x="2874702" y="5894031"/>
                </a:lnTo>
                <a:lnTo>
                  <a:pt x="2827629" y="5879952"/>
                </a:lnTo>
                <a:lnTo>
                  <a:pt x="2780772" y="5865570"/>
                </a:lnTo>
                <a:lnTo>
                  <a:pt x="2734136" y="5850887"/>
                </a:lnTo>
                <a:lnTo>
                  <a:pt x="2687725" y="5835904"/>
                </a:lnTo>
                <a:lnTo>
                  <a:pt x="2641542" y="5820620"/>
                </a:lnTo>
                <a:lnTo>
                  <a:pt x="2595593" y="5805037"/>
                </a:lnTo>
                <a:lnTo>
                  <a:pt x="2549880" y="5789155"/>
                </a:lnTo>
                <a:lnTo>
                  <a:pt x="2497214" y="5770414"/>
                </a:lnTo>
                <a:lnTo>
                  <a:pt x="2444962" y="5751305"/>
                </a:lnTo>
                <a:lnTo>
                  <a:pt x="2393126" y="5731831"/>
                </a:lnTo>
                <a:lnTo>
                  <a:pt x="2341713" y="5711996"/>
                </a:lnTo>
                <a:lnTo>
                  <a:pt x="2290726" y="5691801"/>
                </a:lnTo>
                <a:lnTo>
                  <a:pt x="2240170" y="5671249"/>
                </a:lnTo>
                <a:lnTo>
                  <a:pt x="2190049" y="5650344"/>
                </a:lnTo>
                <a:lnTo>
                  <a:pt x="2140369" y="5629088"/>
                </a:lnTo>
                <a:lnTo>
                  <a:pt x="2091134" y="5607484"/>
                </a:lnTo>
                <a:lnTo>
                  <a:pt x="2042347" y="5585535"/>
                </a:lnTo>
                <a:lnTo>
                  <a:pt x="1994015" y="5563243"/>
                </a:lnTo>
                <a:lnTo>
                  <a:pt x="1946140" y="5540611"/>
                </a:lnTo>
                <a:lnTo>
                  <a:pt x="1898729" y="5517643"/>
                </a:lnTo>
                <a:lnTo>
                  <a:pt x="1851785" y="5494340"/>
                </a:lnTo>
                <a:lnTo>
                  <a:pt x="1805312" y="5470706"/>
                </a:lnTo>
                <a:lnTo>
                  <a:pt x="1759317" y="5446744"/>
                </a:lnTo>
                <a:lnTo>
                  <a:pt x="1713802" y="5422455"/>
                </a:lnTo>
                <a:lnTo>
                  <a:pt x="1668772" y="5397844"/>
                </a:lnTo>
                <a:lnTo>
                  <a:pt x="1624233" y="5372913"/>
                </a:lnTo>
                <a:lnTo>
                  <a:pt x="1580188" y="5347664"/>
                </a:lnTo>
                <a:lnTo>
                  <a:pt x="1536642" y="5322100"/>
                </a:lnTo>
                <a:lnTo>
                  <a:pt x="1493600" y="5296225"/>
                </a:lnTo>
                <a:lnTo>
                  <a:pt x="1451067" y="5270041"/>
                </a:lnTo>
                <a:lnTo>
                  <a:pt x="1409046" y="5243550"/>
                </a:lnTo>
                <a:lnTo>
                  <a:pt x="1367542" y="5216756"/>
                </a:lnTo>
                <a:lnTo>
                  <a:pt x="1326560" y="5189661"/>
                </a:lnTo>
                <a:lnTo>
                  <a:pt x="1286104" y="5162269"/>
                </a:lnTo>
                <a:lnTo>
                  <a:pt x="1246179" y="5134581"/>
                </a:lnTo>
                <a:lnTo>
                  <a:pt x="1206790" y="5106601"/>
                </a:lnTo>
                <a:lnTo>
                  <a:pt x="1167940" y="5078332"/>
                </a:lnTo>
                <a:lnTo>
                  <a:pt x="1129635" y="5049775"/>
                </a:lnTo>
                <a:lnTo>
                  <a:pt x="1091879" y="5020935"/>
                </a:lnTo>
                <a:lnTo>
                  <a:pt x="1054677" y="4991814"/>
                </a:lnTo>
                <a:lnTo>
                  <a:pt x="1018033" y="4962415"/>
                </a:lnTo>
                <a:lnTo>
                  <a:pt x="981951" y="4932739"/>
                </a:lnTo>
                <a:lnTo>
                  <a:pt x="946437" y="4902792"/>
                </a:lnTo>
                <a:lnTo>
                  <a:pt x="911494" y="4872574"/>
                </a:lnTo>
                <a:lnTo>
                  <a:pt x="877128" y="4842089"/>
                </a:lnTo>
                <a:lnTo>
                  <a:pt x="843342" y="4811339"/>
                </a:lnTo>
                <a:lnTo>
                  <a:pt x="810142" y="4780328"/>
                </a:lnTo>
                <a:lnTo>
                  <a:pt x="777532" y="4749058"/>
                </a:lnTo>
                <a:lnTo>
                  <a:pt x="745516" y="4717533"/>
                </a:lnTo>
                <a:lnTo>
                  <a:pt x="714098" y="4685754"/>
                </a:lnTo>
                <a:lnTo>
                  <a:pt x="683285" y="4653724"/>
                </a:lnTo>
                <a:lnTo>
                  <a:pt x="645448" y="4613147"/>
                </a:lnTo>
                <a:lnTo>
                  <a:pt x="608651" y="4572267"/>
                </a:lnTo>
                <a:lnTo>
                  <a:pt x="572898" y="4531092"/>
                </a:lnTo>
                <a:lnTo>
                  <a:pt x="538192" y="4489629"/>
                </a:lnTo>
                <a:lnTo>
                  <a:pt x="504536" y="4447886"/>
                </a:lnTo>
                <a:lnTo>
                  <a:pt x="471934" y="4405870"/>
                </a:lnTo>
                <a:lnTo>
                  <a:pt x="440389" y="4363589"/>
                </a:lnTo>
                <a:lnTo>
                  <a:pt x="409905" y="4321050"/>
                </a:lnTo>
                <a:lnTo>
                  <a:pt x="380484" y="4278260"/>
                </a:lnTo>
                <a:lnTo>
                  <a:pt x="352130" y="4235228"/>
                </a:lnTo>
                <a:lnTo>
                  <a:pt x="324847" y="4191961"/>
                </a:lnTo>
                <a:lnTo>
                  <a:pt x="298638" y="4148466"/>
                </a:lnTo>
                <a:lnTo>
                  <a:pt x="273506" y="4104750"/>
                </a:lnTo>
                <a:lnTo>
                  <a:pt x="249455" y="4060822"/>
                </a:lnTo>
                <a:lnTo>
                  <a:pt x="226488" y="4016689"/>
                </a:lnTo>
                <a:lnTo>
                  <a:pt x="204609" y="3972358"/>
                </a:lnTo>
                <a:lnTo>
                  <a:pt x="183820" y="3927836"/>
                </a:lnTo>
                <a:lnTo>
                  <a:pt x="164125" y="3883132"/>
                </a:lnTo>
                <a:lnTo>
                  <a:pt x="145528" y="3838253"/>
                </a:lnTo>
                <a:lnTo>
                  <a:pt x="128032" y="3793206"/>
                </a:lnTo>
                <a:lnTo>
                  <a:pt x="111640" y="3747999"/>
                </a:lnTo>
                <a:lnTo>
                  <a:pt x="96356" y="3702639"/>
                </a:lnTo>
                <a:lnTo>
                  <a:pt x="82183" y="3657134"/>
                </a:lnTo>
                <a:lnTo>
                  <a:pt x="69125" y="3611491"/>
                </a:lnTo>
                <a:lnTo>
                  <a:pt x="57184" y="3565719"/>
                </a:lnTo>
                <a:lnTo>
                  <a:pt x="46365" y="3519823"/>
                </a:lnTo>
                <a:lnTo>
                  <a:pt x="36670" y="3473812"/>
                </a:lnTo>
                <a:lnTo>
                  <a:pt x="28103" y="3427694"/>
                </a:lnTo>
                <a:lnTo>
                  <a:pt x="20667" y="3381476"/>
                </a:lnTo>
                <a:lnTo>
                  <a:pt x="14366" y="3335165"/>
                </a:lnTo>
                <a:lnTo>
                  <a:pt x="9203" y="3288768"/>
                </a:lnTo>
                <a:lnTo>
                  <a:pt x="5182" y="3242295"/>
                </a:lnTo>
                <a:lnTo>
                  <a:pt x="2305" y="3195751"/>
                </a:lnTo>
                <a:lnTo>
                  <a:pt x="576" y="3149144"/>
                </a:lnTo>
                <a:lnTo>
                  <a:pt x="0" y="3102483"/>
                </a:lnTo>
                <a:lnTo>
                  <a:pt x="576" y="3055821"/>
                </a:lnTo>
                <a:lnTo>
                  <a:pt x="2305" y="3009214"/>
                </a:lnTo>
                <a:lnTo>
                  <a:pt x="5182" y="2962670"/>
                </a:lnTo>
                <a:lnTo>
                  <a:pt x="9203" y="2916197"/>
                </a:lnTo>
                <a:lnTo>
                  <a:pt x="14366" y="2869800"/>
                </a:lnTo>
                <a:lnTo>
                  <a:pt x="20667" y="2823489"/>
                </a:lnTo>
                <a:lnTo>
                  <a:pt x="28103" y="2777271"/>
                </a:lnTo>
                <a:lnTo>
                  <a:pt x="36670" y="2731153"/>
                </a:lnTo>
                <a:lnTo>
                  <a:pt x="46365" y="2685142"/>
                </a:lnTo>
                <a:lnTo>
                  <a:pt x="57184" y="2639246"/>
                </a:lnTo>
                <a:lnTo>
                  <a:pt x="69125" y="2593474"/>
                </a:lnTo>
                <a:lnTo>
                  <a:pt x="82183" y="2547831"/>
                </a:lnTo>
                <a:lnTo>
                  <a:pt x="96356" y="2502326"/>
                </a:lnTo>
                <a:lnTo>
                  <a:pt x="111640" y="2456966"/>
                </a:lnTo>
                <a:lnTo>
                  <a:pt x="128032" y="2411759"/>
                </a:lnTo>
                <a:lnTo>
                  <a:pt x="145528" y="2366712"/>
                </a:lnTo>
                <a:lnTo>
                  <a:pt x="164125" y="2321833"/>
                </a:lnTo>
                <a:lnTo>
                  <a:pt x="183820" y="2277129"/>
                </a:lnTo>
                <a:lnTo>
                  <a:pt x="204609" y="2232607"/>
                </a:lnTo>
                <a:lnTo>
                  <a:pt x="226488" y="2188276"/>
                </a:lnTo>
                <a:lnTo>
                  <a:pt x="249455" y="2144143"/>
                </a:lnTo>
                <a:lnTo>
                  <a:pt x="273506" y="2100215"/>
                </a:lnTo>
                <a:lnTo>
                  <a:pt x="298638" y="2056499"/>
                </a:lnTo>
                <a:lnTo>
                  <a:pt x="324847" y="2013004"/>
                </a:lnTo>
                <a:lnTo>
                  <a:pt x="352130" y="1969737"/>
                </a:lnTo>
                <a:lnTo>
                  <a:pt x="380484" y="1926705"/>
                </a:lnTo>
                <a:lnTo>
                  <a:pt x="409905" y="1883915"/>
                </a:lnTo>
                <a:lnTo>
                  <a:pt x="440389" y="1841376"/>
                </a:lnTo>
                <a:lnTo>
                  <a:pt x="471934" y="1799095"/>
                </a:lnTo>
                <a:lnTo>
                  <a:pt x="504536" y="1757079"/>
                </a:lnTo>
                <a:lnTo>
                  <a:pt x="538192" y="1715336"/>
                </a:lnTo>
                <a:lnTo>
                  <a:pt x="572898" y="1673873"/>
                </a:lnTo>
                <a:lnTo>
                  <a:pt x="608651" y="1632698"/>
                </a:lnTo>
                <a:lnTo>
                  <a:pt x="645448" y="1591818"/>
                </a:lnTo>
                <a:lnTo>
                  <a:pt x="683285" y="1551241"/>
                </a:lnTo>
                <a:lnTo>
                  <a:pt x="714098" y="1519211"/>
                </a:lnTo>
                <a:lnTo>
                  <a:pt x="745515" y="1487431"/>
                </a:lnTo>
                <a:lnTo>
                  <a:pt x="777531" y="1455904"/>
                </a:lnTo>
                <a:lnTo>
                  <a:pt x="810142" y="1424634"/>
                </a:lnTo>
                <a:lnTo>
                  <a:pt x="843342" y="1393622"/>
                </a:lnTo>
                <a:lnTo>
                  <a:pt x="877127" y="1362872"/>
                </a:lnTo>
                <a:lnTo>
                  <a:pt x="911493" y="1332386"/>
                </a:lnTo>
                <a:lnTo>
                  <a:pt x="946435" y="1302168"/>
                </a:lnTo>
                <a:lnTo>
                  <a:pt x="981948" y="1272219"/>
                </a:lnTo>
                <a:lnTo>
                  <a:pt x="1018029" y="1242544"/>
                </a:lnTo>
                <a:lnTo>
                  <a:pt x="1054672" y="1213144"/>
                </a:lnTo>
                <a:lnTo>
                  <a:pt x="1091872" y="1184022"/>
                </a:lnTo>
                <a:lnTo>
                  <a:pt x="1129626" y="1155181"/>
                </a:lnTo>
                <a:lnTo>
                  <a:pt x="1167929" y="1126625"/>
                </a:lnTo>
                <a:lnTo>
                  <a:pt x="1206776" y="1098355"/>
                </a:lnTo>
                <a:lnTo>
                  <a:pt x="1246162" y="1070375"/>
                </a:lnTo>
                <a:lnTo>
                  <a:pt x="1286083" y="1042687"/>
                </a:lnTo>
                <a:lnTo>
                  <a:pt x="1326535" y="1015294"/>
                </a:lnTo>
                <a:lnTo>
                  <a:pt x="1367513" y="988199"/>
                </a:lnTo>
                <a:lnTo>
                  <a:pt x="1409012" y="961404"/>
                </a:lnTo>
                <a:lnTo>
                  <a:pt x="1451028" y="934914"/>
                </a:lnTo>
                <a:lnTo>
                  <a:pt x="1493556" y="908729"/>
                </a:lnTo>
                <a:lnTo>
                  <a:pt x="1536592" y="882853"/>
                </a:lnTo>
                <a:lnTo>
                  <a:pt x="1580130" y="857290"/>
                </a:lnTo>
                <a:lnTo>
                  <a:pt x="1624168" y="832041"/>
                </a:lnTo>
                <a:lnTo>
                  <a:pt x="1668699" y="807109"/>
                </a:lnTo>
                <a:lnTo>
                  <a:pt x="1713720" y="782498"/>
                </a:lnTo>
                <a:lnTo>
                  <a:pt x="1759225" y="758209"/>
                </a:lnTo>
                <a:lnTo>
                  <a:pt x="1805211" y="734246"/>
                </a:lnTo>
                <a:lnTo>
                  <a:pt x="1851672" y="710612"/>
                </a:lnTo>
                <a:lnTo>
                  <a:pt x="1898605" y="687310"/>
                </a:lnTo>
                <a:lnTo>
                  <a:pt x="1946004" y="664341"/>
                </a:lnTo>
                <a:lnTo>
                  <a:pt x="1993865" y="641709"/>
                </a:lnTo>
                <a:lnTo>
                  <a:pt x="2042183" y="619418"/>
                </a:lnTo>
                <a:lnTo>
                  <a:pt x="2090955" y="597468"/>
                </a:lnTo>
                <a:lnTo>
                  <a:pt x="2140175" y="575864"/>
                </a:lnTo>
                <a:lnTo>
                  <a:pt x="2189838" y="554608"/>
                </a:lnTo>
                <a:lnTo>
                  <a:pt x="2239941" y="533703"/>
                </a:lnTo>
                <a:lnTo>
                  <a:pt x="2290478" y="513152"/>
                </a:lnTo>
                <a:lnTo>
                  <a:pt x="2341445" y="492957"/>
                </a:lnTo>
                <a:lnTo>
                  <a:pt x="2392838" y="473121"/>
                </a:lnTo>
                <a:lnTo>
                  <a:pt x="2444652" y="453647"/>
                </a:lnTo>
                <a:lnTo>
                  <a:pt x="2496882" y="434539"/>
                </a:lnTo>
                <a:lnTo>
                  <a:pt x="2549525" y="415798"/>
                </a:lnTo>
                <a:lnTo>
                  <a:pt x="2595258" y="399916"/>
                </a:lnTo>
                <a:lnTo>
                  <a:pt x="2641227" y="384334"/>
                </a:lnTo>
                <a:lnTo>
                  <a:pt x="2687428" y="369051"/>
                </a:lnTo>
                <a:lnTo>
                  <a:pt x="2733858" y="354068"/>
                </a:lnTo>
                <a:lnTo>
                  <a:pt x="2780511" y="339385"/>
                </a:lnTo>
                <a:lnTo>
                  <a:pt x="2827384" y="325004"/>
                </a:lnTo>
                <a:lnTo>
                  <a:pt x="2874474" y="310925"/>
                </a:lnTo>
                <a:lnTo>
                  <a:pt x="2921775" y="297148"/>
                </a:lnTo>
                <a:lnTo>
                  <a:pt x="2969284" y="283675"/>
                </a:lnTo>
                <a:lnTo>
                  <a:pt x="3016997" y="270506"/>
                </a:lnTo>
                <a:lnTo>
                  <a:pt x="3064910" y="257640"/>
                </a:lnTo>
                <a:lnTo>
                  <a:pt x="3113019" y="245080"/>
                </a:lnTo>
                <a:lnTo>
                  <a:pt x="3161320" y="232826"/>
                </a:lnTo>
                <a:lnTo>
                  <a:pt x="3209809" y="220878"/>
                </a:lnTo>
                <a:lnTo>
                  <a:pt x="3258482" y="209238"/>
                </a:lnTo>
                <a:lnTo>
                  <a:pt x="3307335" y="197904"/>
                </a:lnTo>
                <a:lnTo>
                  <a:pt x="3356364" y="186880"/>
                </a:lnTo>
                <a:lnTo>
                  <a:pt x="3405565" y="176164"/>
                </a:lnTo>
                <a:lnTo>
                  <a:pt x="3454933" y="165757"/>
                </a:lnTo>
                <a:lnTo>
                  <a:pt x="3504466" y="155661"/>
                </a:lnTo>
                <a:lnTo>
                  <a:pt x="3554158" y="145876"/>
                </a:lnTo>
                <a:lnTo>
                  <a:pt x="3604006" y="136402"/>
                </a:lnTo>
                <a:lnTo>
                  <a:pt x="3654006" y="127240"/>
                </a:lnTo>
                <a:lnTo>
                  <a:pt x="3704154" y="118391"/>
                </a:lnTo>
                <a:lnTo>
                  <a:pt x="3754446" y="109855"/>
                </a:lnTo>
                <a:lnTo>
                  <a:pt x="3804878" y="101633"/>
                </a:lnTo>
                <a:lnTo>
                  <a:pt x="3855446" y="93726"/>
                </a:lnTo>
                <a:lnTo>
                  <a:pt x="3906145" y="86134"/>
                </a:lnTo>
                <a:lnTo>
                  <a:pt x="3956972" y="78858"/>
                </a:lnTo>
                <a:lnTo>
                  <a:pt x="4007923" y="71899"/>
                </a:lnTo>
                <a:lnTo>
                  <a:pt x="4058994" y="65257"/>
                </a:lnTo>
                <a:lnTo>
                  <a:pt x="4110181" y="58932"/>
                </a:lnTo>
                <a:lnTo>
                  <a:pt x="4161479" y="52927"/>
                </a:lnTo>
                <a:lnTo>
                  <a:pt x="4212886" y="47240"/>
                </a:lnTo>
                <a:lnTo>
                  <a:pt x="4264396" y="41873"/>
                </a:lnTo>
                <a:lnTo>
                  <a:pt x="4316006" y="36826"/>
                </a:lnTo>
                <a:lnTo>
                  <a:pt x="4367712" y="32100"/>
                </a:lnTo>
                <a:lnTo>
                  <a:pt x="4419509" y="27696"/>
                </a:lnTo>
                <a:lnTo>
                  <a:pt x="4471394" y="23614"/>
                </a:lnTo>
                <a:lnTo>
                  <a:pt x="4523363" y="19855"/>
                </a:lnTo>
                <a:lnTo>
                  <a:pt x="4575412" y="16420"/>
                </a:lnTo>
                <a:lnTo>
                  <a:pt x="4627537" y="13308"/>
                </a:lnTo>
                <a:lnTo>
                  <a:pt x="4679733" y="10522"/>
                </a:lnTo>
                <a:lnTo>
                  <a:pt x="4731997" y="8061"/>
                </a:lnTo>
                <a:lnTo>
                  <a:pt x="4784325" y="5926"/>
                </a:lnTo>
                <a:lnTo>
                  <a:pt x="4836712" y="4118"/>
                </a:lnTo>
                <a:lnTo>
                  <a:pt x="4889155" y="2637"/>
                </a:lnTo>
                <a:lnTo>
                  <a:pt x="4941650" y="1484"/>
                </a:lnTo>
                <a:lnTo>
                  <a:pt x="4994193" y="660"/>
                </a:lnTo>
                <a:lnTo>
                  <a:pt x="5046779" y="165"/>
                </a:lnTo>
                <a:lnTo>
                  <a:pt x="5099405" y="0"/>
                </a:lnTo>
                <a:lnTo>
                  <a:pt x="5152031" y="165"/>
                </a:lnTo>
                <a:lnTo>
                  <a:pt x="5204617" y="660"/>
                </a:lnTo>
                <a:lnTo>
                  <a:pt x="5257160" y="1484"/>
                </a:lnTo>
                <a:lnTo>
                  <a:pt x="5309655" y="2637"/>
                </a:lnTo>
                <a:lnTo>
                  <a:pt x="5362098" y="4118"/>
                </a:lnTo>
                <a:lnTo>
                  <a:pt x="5414485" y="5926"/>
                </a:lnTo>
                <a:lnTo>
                  <a:pt x="5466812" y="8061"/>
                </a:lnTo>
                <a:lnTo>
                  <a:pt x="5519076" y="10522"/>
                </a:lnTo>
                <a:lnTo>
                  <a:pt x="5571272" y="13308"/>
                </a:lnTo>
                <a:lnTo>
                  <a:pt x="5623395" y="16420"/>
                </a:lnTo>
                <a:lnTo>
                  <a:pt x="5675443" y="19855"/>
                </a:lnTo>
                <a:lnTo>
                  <a:pt x="5727411" y="23614"/>
                </a:lnTo>
                <a:lnTo>
                  <a:pt x="5779295" y="27696"/>
                </a:lnTo>
                <a:lnTo>
                  <a:pt x="5831091" y="32100"/>
                </a:lnTo>
                <a:lnTo>
                  <a:pt x="5882795" y="36826"/>
                </a:lnTo>
                <a:lnTo>
                  <a:pt x="5934403" y="41873"/>
                </a:lnTo>
                <a:lnTo>
                  <a:pt x="5985911" y="47240"/>
                </a:lnTo>
                <a:lnTo>
                  <a:pt x="6037315" y="52927"/>
                </a:lnTo>
                <a:lnTo>
                  <a:pt x="6088611" y="58932"/>
                </a:lnTo>
                <a:lnTo>
                  <a:pt x="6139795" y="65257"/>
                </a:lnTo>
                <a:lnTo>
                  <a:pt x="6190862" y="71899"/>
                </a:lnTo>
                <a:lnTo>
                  <a:pt x="6241809" y="78858"/>
                </a:lnTo>
                <a:lnTo>
                  <a:pt x="6292633" y="86134"/>
                </a:lnTo>
                <a:lnTo>
                  <a:pt x="6343328" y="93726"/>
                </a:lnTo>
                <a:lnTo>
                  <a:pt x="6393890" y="101633"/>
                </a:lnTo>
                <a:lnTo>
                  <a:pt x="6444317" y="109855"/>
                </a:lnTo>
                <a:lnTo>
                  <a:pt x="6494603" y="118391"/>
                </a:lnTo>
                <a:lnTo>
                  <a:pt x="6544745" y="127240"/>
                </a:lnTo>
                <a:lnTo>
                  <a:pt x="6594739" y="136402"/>
                </a:lnTo>
                <a:lnTo>
                  <a:pt x="6644580" y="145876"/>
                </a:lnTo>
                <a:lnTo>
                  <a:pt x="6694265" y="155661"/>
                </a:lnTo>
                <a:lnTo>
                  <a:pt x="6743789" y="165757"/>
                </a:lnTo>
                <a:lnTo>
                  <a:pt x="6793149" y="176164"/>
                </a:lnTo>
                <a:lnTo>
                  <a:pt x="6842341" y="186880"/>
                </a:lnTo>
                <a:lnTo>
                  <a:pt x="6891360" y="197904"/>
                </a:lnTo>
                <a:lnTo>
                  <a:pt x="6940203" y="209238"/>
                </a:lnTo>
                <a:lnTo>
                  <a:pt x="6988865" y="220878"/>
                </a:lnTo>
                <a:lnTo>
                  <a:pt x="7037343" y="232826"/>
                </a:lnTo>
                <a:lnTo>
                  <a:pt x="7085632" y="245080"/>
                </a:lnTo>
                <a:lnTo>
                  <a:pt x="7133728" y="257640"/>
                </a:lnTo>
                <a:lnTo>
                  <a:pt x="7181628" y="270506"/>
                </a:lnTo>
                <a:lnTo>
                  <a:pt x="7229328" y="283675"/>
                </a:lnTo>
                <a:lnTo>
                  <a:pt x="7276822" y="297148"/>
                </a:lnTo>
                <a:lnTo>
                  <a:pt x="7324108" y="310925"/>
                </a:lnTo>
                <a:lnTo>
                  <a:pt x="7371182" y="325004"/>
                </a:lnTo>
                <a:lnTo>
                  <a:pt x="7418038" y="339385"/>
                </a:lnTo>
                <a:lnTo>
                  <a:pt x="7464674" y="354068"/>
                </a:lnTo>
                <a:lnTo>
                  <a:pt x="7511085" y="369051"/>
                </a:lnTo>
                <a:lnTo>
                  <a:pt x="7557268" y="384334"/>
                </a:lnTo>
                <a:lnTo>
                  <a:pt x="7603217" y="399916"/>
                </a:lnTo>
                <a:lnTo>
                  <a:pt x="7648930" y="415798"/>
                </a:lnTo>
                <a:lnTo>
                  <a:pt x="7701596" y="434539"/>
                </a:lnTo>
                <a:lnTo>
                  <a:pt x="7753849" y="453647"/>
                </a:lnTo>
                <a:lnTo>
                  <a:pt x="7805684" y="473121"/>
                </a:lnTo>
                <a:lnTo>
                  <a:pt x="7857098" y="492957"/>
                </a:lnTo>
                <a:lnTo>
                  <a:pt x="7908085" y="513152"/>
                </a:lnTo>
                <a:lnTo>
                  <a:pt x="7958640" y="533703"/>
                </a:lnTo>
                <a:lnTo>
                  <a:pt x="8008761" y="554608"/>
                </a:lnTo>
                <a:lnTo>
                  <a:pt x="8058441" y="575864"/>
                </a:lnTo>
                <a:lnTo>
                  <a:pt x="8107676" y="597468"/>
                </a:lnTo>
                <a:lnTo>
                  <a:pt x="8156463" y="619418"/>
                </a:lnTo>
                <a:lnTo>
                  <a:pt x="8204795" y="641709"/>
                </a:lnTo>
                <a:lnTo>
                  <a:pt x="8252670" y="664341"/>
                </a:lnTo>
                <a:lnTo>
                  <a:pt x="8300081" y="687310"/>
                </a:lnTo>
                <a:lnTo>
                  <a:pt x="8347025" y="710612"/>
                </a:lnTo>
                <a:lnTo>
                  <a:pt x="8393498" y="734246"/>
                </a:lnTo>
                <a:lnTo>
                  <a:pt x="8439494" y="758209"/>
                </a:lnTo>
                <a:lnTo>
                  <a:pt x="8485008" y="782498"/>
                </a:lnTo>
                <a:lnTo>
                  <a:pt x="8530038" y="807109"/>
                </a:lnTo>
                <a:lnTo>
                  <a:pt x="8574577" y="832041"/>
                </a:lnTo>
                <a:lnTo>
                  <a:pt x="8618622" y="857290"/>
                </a:lnTo>
                <a:lnTo>
                  <a:pt x="8662168" y="882853"/>
                </a:lnTo>
                <a:lnTo>
                  <a:pt x="8705210" y="908729"/>
                </a:lnTo>
                <a:lnTo>
                  <a:pt x="8747744" y="934914"/>
                </a:lnTo>
                <a:lnTo>
                  <a:pt x="8789765" y="961404"/>
                </a:lnTo>
                <a:lnTo>
                  <a:pt x="8831269" y="988199"/>
                </a:lnTo>
                <a:lnTo>
                  <a:pt x="8872251" y="1015294"/>
                </a:lnTo>
                <a:lnTo>
                  <a:pt x="8912706" y="1042687"/>
                </a:lnTo>
                <a:lnTo>
                  <a:pt x="8952631" y="1070375"/>
                </a:lnTo>
                <a:lnTo>
                  <a:pt x="8992020" y="1098355"/>
                </a:lnTo>
                <a:lnTo>
                  <a:pt x="9030870" y="1126625"/>
                </a:lnTo>
                <a:lnTo>
                  <a:pt x="9069175" y="1155181"/>
                </a:lnTo>
                <a:lnTo>
                  <a:pt x="9106931" y="1184022"/>
                </a:lnTo>
                <a:lnTo>
                  <a:pt x="9144133" y="1213144"/>
                </a:lnTo>
                <a:lnTo>
                  <a:pt x="9180777" y="1242544"/>
                </a:lnTo>
                <a:lnTo>
                  <a:pt x="9216859" y="1272219"/>
                </a:lnTo>
                <a:lnTo>
                  <a:pt x="9252373" y="1302168"/>
                </a:lnTo>
                <a:lnTo>
                  <a:pt x="9287316" y="1332386"/>
                </a:lnTo>
                <a:lnTo>
                  <a:pt x="9321682" y="1362872"/>
                </a:lnTo>
                <a:lnTo>
                  <a:pt x="9355468" y="1393622"/>
                </a:lnTo>
                <a:lnTo>
                  <a:pt x="9388668" y="1424634"/>
                </a:lnTo>
                <a:lnTo>
                  <a:pt x="9421279" y="1455904"/>
                </a:lnTo>
                <a:lnTo>
                  <a:pt x="9453295" y="1487431"/>
                </a:lnTo>
                <a:lnTo>
                  <a:pt x="9484712" y="1519211"/>
                </a:lnTo>
                <a:lnTo>
                  <a:pt x="9515525" y="1551241"/>
                </a:lnTo>
                <a:lnTo>
                  <a:pt x="9553362" y="1591818"/>
                </a:lnTo>
                <a:lnTo>
                  <a:pt x="9590159" y="1632698"/>
                </a:lnTo>
                <a:lnTo>
                  <a:pt x="9625912" y="1673873"/>
                </a:lnTo>
                <a:lnTo>
                  <a:pt x="9660618" y="1715336"/>
                </a:lnTo>
                <a:lnTo>
                  <a:pt x="9694273" y="1757079"/>
                </a:lnTo>
                <a:lnTo>
                  <a:pt x="9726875" y="1799095"/>
                </a:lnTo>
                <a:lnTo>
                  <a:pt x="9758420" y="1841376"/>
                </a:lnTo>
                <a:lnTo>
                  <a:pt x="9788904" y="1883915"/>
                </a:lnTo>
                <a:lnTo>
                  <a:pt x="9818324" y="1926705"/>
                </a:lnTo>
                <a:lnTo>
                  <a:pt x="9846678" y="1969737"/>
                </a:lnTo>
                <a:lnTo>
                  <a:pt x="9873960" y="2013004"/>
                </a:lnTo>
                <a:lnTo>
                  <a:pt x="9900169" y="2056499"/>
                </a:lnTo>
                <a:lnTo>
                  <a:pt x="9925300" y="2100215"/>
                </a:lnTo>
                <a:lnTo>
                  <a:pt x="9949351" y="2144143"/>
                </a:lnTo>
                <a:lnTo>
                  <a:pt x="9972317" y="2188276"/>
                </a:lnTo>
                <a:lnTo>
                  <a:pt x="9994196" y="2232607"/>
                </a:lnTo>
                <a:lnTo>
                  <a:pt x="10014984" y="2277129"/>
                </a:lnTo>
                <a:lnTo>
                  <a:pt x="10034678" y="2321833"/>
                </a:lnTo>
                <a:lnTo>
                  <a:pt x="10053275" y="2366712"/>
                </a:lnTo>
                <a:lnTo>
                  <a:pt x="10070770" y="2411759"/>
                </a:lnTo>
                <a:lnTo>
                  <a:pt x="10087162" y="2456966"/>
                </a:lnTo>
                <a:lnTo>
                  <a:pt x="10102445" y="2502326"/>
                </a:lnTo>
                <a:lnTo>
                  <a:pt x="10116618" y="2547831"/>
                </a:lnTo>
                <a:lnTo>
                  <a:pt x="10129676" y="2593474"/>
                </a:lnTo>
                <a:lnTo>
                  <a:pt x="10141616" y="2639246"/>
                </a:lnTo>
                <a:lnTo>
                  <a:pt x="10152435" y="2685142"/>
                </a:lnTo>
                <a:lnTo>
                  <a:pt x="10162130" y="2731153"/>
                </a:lnTo>
                <a:lnTo>
                  <a:pt x="10170696" y="2777271"/>
                </a:lnTo>
                <a:lnTo>
                  <a:pt x="10178132" y="2823489"/>
                </a:lnTo>
                <a:lnTo>
                  <a:pt x="10184432" y="2869800"/>
                </a:lnTo>
                <a:lnTo>
                  <a:pt x="10189595" y="2916197"/>
                </a:lnTo>
                <a:lnTo>
                  <a:pt x="10193616" y="2962670"/>
                </a:lnTo>
                <a:lnTo>
                  <a:pt x="10196493" y="3009214"/>
                </a:lnTo>
                <a:lnTo>
                  <a:pt x="10198221" y="3055821"/>
                </a:lnTo>
                <a:lnTo>
                  <a:pt x="10198798" y="3102483"/>
                </a:lnTo>
                <a:close/>
              </a:path>
            </a:pathLst>
          </a:custGeom>
          <a:noFill/>
          <a:ln w="26280">
            <a:solidFill>
              <a:srgbClr val="6A756E"/>
            </a:solidFill>
            <a:round/>
          </a:ln>
        </p:spPr>
        <p:style>
          <a:lnRef idx="0">
            <a:scrgbClr r="0" g="0" b="0"/>
          </a:lnRef>
          <a:fillRef idx="0">
            <a:scrgbClr r="0" g="0" b="0"/>
          </a:fillRef>
          <a:effectRef idx="0">
            <a:scrgbClr r="0" g="0" b="0"/>
          </a:effectRef>
          <a:fontRef idx="minor"/>
        </p:style>
        <p:txBody>
          <a:bodyPr/>
          <a:lstStyle/>
          <a:p>
            <a:endParaRPr lang="en-GR"/>
          </a:p>
        </p:txBody>
      </p:sp>
      <p:sp>
        <p:nvSpPr>
          <p:cNvPr id="166" name="CustomShape 5"/>
          <p:cNvSpPr/>
          <p:nvPr/>
        </p:nvSpPr>
        <p:spPr>
          <a:xfrm>
            <a:off x="3803760" y="1295280"/>
            <a:ext cx="6881040" cy="4034880"/>
          </a:xfrm>
          <a:prstGeom prst="rect">
            <a:avLst/>
          </a:prstGeom>
          <a:noFill/>
          <a:ln>
            <a:noFill/>
          </a:ln>
        </p:spPr>
        <p:style>
          <a:lnRef idx="0">
            <a:scrgbClr r="0" g="0" b="0"/>
          </a:lnRef>
          <a:fillRef idx="0">
            <a:scrgbClr r="0" g="0" b="0"/>
          </a:fillRef>
          <a:effectRef idx="0">
            <a:scrgbClr r="0" g="0" b="0"/>
          </a:effectRef>
          <a:fontRef idx="minor"/>
        </p:style>
        <p:txBody>
          <a:bodyPr lIns="0" tIns="11520" rIns="0" bIns="0"/>
          <a:lstStyle/>
          <a:p>
            <a:pPr marL="911880">
              <a:lnSpc>
                <a:spcPts val="1911"/>
              </a:lnSpc>
              <a:spcBef>
                <a:spcPts val="91"/>
              </a:spcBef>
            </a:pPr>
            <a:r>
              <a:rPr lang="fr-FR" sz="1650" b="1" u="sng" strike="noStrike" spc="-9">
                <a:solidFill>
                  <a:srgbClr val="000000"/>
                </a:solidFill>
                <a:uFill>
                  <a:solidFill>
                    <a:srgbClr val="000000"/>
                  </a:solidFill>
                </a:uFill>
                <a:latin typeface="Arial"/>
              </a:rPr>
              <a:t>Economic governance: variable</a:t>
            </a:r>
            <a:r>
              <a:rPr lang="fr-FR" sz="1650" b="1" u="sng" strike="noStrike" spc="12">
                <a:solidFill>
                  <a:srgbClr val="000000"/>
                </a:solidFill>
                <a:uFill>
                  <a:solidFill>
                    <a:srgbClr val="000000"/>
                  </a:solidFill>
                </a:uFill>
                <a:latin typeface="Arial"/>
              </a:rPr>
              <a:t> </a:t>
            </a:r>
            <a:r>
              <a:rPr lang="fr-FR" sz="1650" b="1" u="sng" strike="noStrike" spc="-9">
                <a:solidFill>
                  <a:srgbClr val="000000"/>
                </a:solidFill>
                <a:uFill>
                  <a:solidFill>
                    <a:srgbClr val="000000"/>
                  </a:solidFill>
                </a:uFill>
                <a:latin typeface="Arial"/>
              </a:rPr>
              <a:t>participation</a:t>
            </a:r>
            <a:r>
              <a:rPr lang="fr-FR" sz="1650" b="1" u="sng" strike="noStrike" spc="18">
                <a:solidFill>
                  <a:srgbClr val="000000"/>
                </a:solidFill>
                <a:uFill>
                  <a:solidFill>
                    <a:srgbClr val="000000"/>
                  </a:solidFill>
                </a:uFill>
                <a:latin typeface="Arial"/>
              </a:rPr>
              <a:t> </a:t>
            </a:r>
            <a:endParaRPr lang="fr-FR" sz="1650" b="0" strike="noStrike" spc="-1">
              <a:latin typeface="Arial"/>
            </a:endParaRPr>
          </a:p>
          <a:p>
            <a:pPr marL="2712240">
              <a:lnSpc>
                <a:spcPts val="1911"/>
              </a:lnSpc>
            </a:pPr>
            <a:r>
              <a:rPr lang="fr-FR" sz="1650" b="1" u="sng" strike="noStrike" spc="-4">
                <a:solidFill>
                  <a:srgbClr val="000000"/>
                </a:solidFill>
                <a:uFill>
                  <a:solidFill>
                    <a:srgbClr val="000000"/>
                  </a:solidFill>
                </a:uFill>
                <a:latin typeface="Arial"/>
              </a:rPr>
              <a:t>for Eurozone-ins </a:t>
            </a:r>
            <a:r>
              <a:rPr lang="fr-FR" sz="1650" b="1" u="sng" strike="noStrike" spc="-9">
                <a:solidFill>
                  <a:srgbClr val="000000"/>
                </a:solidFill>
                <a:uFill>
                  <a:solidFill>
                    <a:srgbClr val="000000"/>
                  </a:solidFill>
                </a:uFill>
                <a:latin typeface="Arial"/>
              </a:rPr>
              <a:t>and</a:t>
            </a:r>
            <a:r>
              <a:rPr lang="fr-FR" sz="1650" b="1" u="sng" strike="noStrike" spc="-18">
                <a:solidFill>
                  <a:srgbClr val="000000"/>
                </a:solidFill>
                <a:uFill>
                  <a:solidFill>
                    <a:srgbClr val="000000"/>
                  </a:solidFill>
                </a:uFill>
                <a:latin typeface="Arial"/>
              </a:rPr>
              <a:t> </a:t>
            </a:r>
            <a:r>
              <a:rPr lang="fr-FR" sz="1650" b="1" u="sng" strike="noStrike" spc="-4">
                <a:solidFill>
                  <a:srgbClr val="000000"/>
                </a:solidFill>
                <a:uFill>
                  <a:solidFill>
                    <a:srgbClr val="000000"/>
                  </a:solidFill>
                </a:uFill>
                <a:latin typeface="Arial"/>
              </a:rPr>
              <a:t>outs</a:t>
            </a:r>
            <a:endParaRPr lang="fr-FR" sz="1650" b="0" strike="noStrike" spc="-1">
              <a:latin typeface="Arial"/>
            </a:endParaRPr>
          </a:p>
          <a:p>
            <a:pPr>
              <a:lnSpc>
                <a:spcPct val="100000"/>
              </a:lnSpc>
              <a:spcBef>
                <a:spcPts val="20"/>
              </a:spcBef>
            </a:pPr>
            <a:endParaRPr lang="fr-FR" sz="1650" b="0" strike="noStrike" spc="-1">
              <a:latin typeface="Arial"/>
            </a:endParaRPr>
          </a:p>
          <a:p>
            <a:pPr marL="462240">
              <a:lnSpc>
                <a:spcPts val="1911"/>
              </a:lnSpc>
              <a:spcBef>
                <a:spcPts val="6"/>
              </a:spcBef>
            </a:pPr>
            <a:r>
              <a:rPr lang="fr-FR" sz="1650" b="1" strike="noStrike" spc="-9">
                <a:solidFill>
                  <a:srgbClr val="000000"/>
                </a:solidFill>
                <a:latin typeface="Arial"/>
              </a:rPr>
              <a:t>Fiscal </a:t>
            </a:r>
            <a:r>
              <a:rPr lang="fr-FR" sz="1650" b="1" strike="noStrike" spc="-4">
                <a:solidFill>
                  <a:srgbClr val="000000"/>
                </a:solidFill>
                <a:latin typeface="Arial"/>
              </a:rPr>
              <a:t>Compact:</a:t>
            </a:r>
            <a:r>
              <a:rPr lang="fr-FR" sz="1650" b="1" strike="noStrike" spc="-12">
                <a:solidFill>
                  <a:srgbClr val="000000"/>
                </a:solidFill>
                <a:latin typeface="Arial"/>
              </a:rPr>
              <a:t> </a:t>
            </a:r>
            <a:r>
              <a:rPr lang="fr-FR" sz="1650" b="1" strike="noStrike" spc="-4">
                <a:solidFill>
                  <a:srgbClr val="000000"/>
                </a:solidFill>
                <a:latin typeface="Arial"/>
              </a:rPr>
              <a:t>26MS</a:t>
            </a:r>
            <a:endParaRPr lang="fr-FR" sz="1650" b="0" strike="noStrike" spc="-1">
              <a:latin typeface="Arial"/>
            </a:endParaRPr>
          </a:p>
          <a:p>
            <a:pPr marL="12600">
              <a:lnSpc>
                <a:spcPts val="1840"/>
              </a:lnSpc>
            </a:pPr>
            <a:r>
              <a:rPr lang="fr-FR" sz="1650" b="1" strike="noStrike" spc="-4">
                <a:solidFill>
                  <a:srgbClr val="000000"/>
                </a:solidFill>
                <a:latin typeface="Arial"/>
              </a:rPr>
              <a:t>5 </a:t>
            </a:r>
            <a:r>
              <a:rPr lang="fr-FR" sz="1650" b="1" strike="noStrike" spc="-9">
                <a:solidFill>
                  <a:srgbClr val="000000"/>
                </a:solidFill>
                <a:latin typeface="Arial"/>
              </a:rPr>
              <a:t>of </a:t>
            </a:r>
            <a:r>
              <a:rPr lang="fr-FR" sz="1650" b="1" strike="noStrike" spc="-4">
                <a:solidFill>
                  <a:srgbClr val="000000"/>
                </a:solidFill>
                <a:latin typeface="Arial"/>
              </a:rPr>
              <a:t>which do not </a:t>
            </a:r>
            <a:r>
              <a:rPr lang="fr-FR" sz="1650" b="1" strike="noStrike" spc="-9">
                <a:solidFill>
                  <a:srgbClr val="000000"/>
                </a:solidFill>
                <a:latin typeface="Arial"/>
              </a:rPr>
              <a:t>have </a:t>
            </a:r>
            <a:r>
              <a:rPr lang="fr-FR" sz="1650" b="1" strike="noStrike" spc="-4">
                <a:solidFill>
                  <a:srgbClr val="000000"/>
                </a:solidFill>
                <a:latin typeface="Arial"/>
              </a:rPr>
              <a:t>a total</a:t>
            </a:r>
            <a:r>
              <a:rPr lang="fr-FR" sz="1650" b="1" strike="noStrike" spc="9">
                <a:solidFill>
                  <a:srgbClr val="000000"/>
                </a:solidFill>
                <a:latin typeface="Arial"/>
              </a:rPr>
              <a:t> </a:t>
            </a:r>
            <a:r>
              <a:rPr lang="fr-FR" sz="1650" b="1" strike="noStrike" spc="-4">
                <a:solidFill>
                  <a:srgbClr val="000000"/>
                </a:solidFill>
                <a:latin typeface="Arial"/>
              </a:rPr>
              <a:t>commitment</a:t>
            </a:r>
            <a:endParaRPr lang="fr-FR" sz="1650" b="0" strike="noStrike" spc="-1">
              <a:latin typeface="Arial"/>
            </a:endParaRPr>
          </a:p>
          <a:p>
            <a:pPr marL="462240" indent="-450000">
              <a:lnSpc>
                <a:spcPts val="1831"/>
              </a:lnSpc>
              <a:spcBef>
                <a:spcPts val="113"/>
              </a:spcBef>
            </a:pPr>
            <a:r>
              <a:rPr lang="fr-FR" sz="1650" b="1" strike="noStrike" spc="-4">
                <a:solidFill>
                  <a:srgbClr val="000000"/>
                </a:solidFill>
                <a:latin typeface="Arial"/>
              </a:rPr>
              <a:t>1 </a:t>
            </a:r>
            <a:r>
              <a:rPr lang="fr-FR" sz="1650" b="1" strike="noStrike" spc="-12">
                <a:solidFill>
                  <a:srgbClr val="000000"/>
                </a:solidFill>
                <a:latin typeface="Arial"/>
              </a:rPr>
              <a:t>MS </a:t>
            </a:r>
            <a:r>
              <a:rPr lang="fr-FR" sz="1650" b="1" strike="noStrike" spc="-4">
                <a:solidFill>
                  <a:srgbClr val="000000"/>
                </a:solidFill>
                <a:latin typeface="Arial"/>
              </a:rPr>
              <a:t>have legal opt-outs ((</a:t>
            </a:r>
            <a:r>
              <a:rPr lang="fr-FR" sz="1650" b="1" i="1" strike="noStrike" spc="-4">
                <a:solidFill>
                  <a:srgbClr val="000000"/>
                </a:solidFill>
                <a:latin typeface="Arial"/>
              </a:rPr>
              <a:t>UK)</a:t>
            </a:r>
            <a:r>
              <a:rPr lang="fr-FR" sz="1650" b="1" strike="noStrike" spc="-4">
                <a:solidFill>
                  <a:srgbClr val="000000"/>
                </a:solidFill>
                <a:latin typeface="Arial"/>
              </a:rPr>
              <a:t>, </a:t>
            </a:r>
            <a:r>
              <a:rPr lang="fr-FR" sz="1650" b="1" strike="noStrike" spc="-9">
                <a:solidFill>
                  <a:srgbClr val="000000"/>
                </a:solidFill>
                <a:latin typeface="Arial"/>
              </a:rPr>
              <a:t>Czech </a:t>
            </a:r>
            <a:r>
              <a:rPr lang="fr-FR" sz="1650" b="1" strike="noStrike" spc="-4">
                <a:solidFill>
                  <a:srgbClr val="000000"/>
                </a:solidFill>
                <a:latin typeface="Arial"/>
              </a:rPr>
              <a:t>Republic) </a:t>
            </a:r>
            <a:r>
              <a:rPr lang="fr-FR" sz="1650" b="1" strike="noStrike" spc="-9">
                <a:solidFill>
                  <a:srgbClr val="000000"/>
                </a:solidFill>
                <a:latin typeface="Arial"/>
              </a:rPr>
              <a:t>and even it </a:t>
            </a:r>
            <a:r>
              <a:rPr lang="fr-FR" sz="1650" b="1" strike="noStrike" spc="-4">
                <a:solidFill>
                  <a:srgbClr val="000000"/>
                </a:solidFill>
                <a:latin typeface="Arial"/>
              </a:rPr>
              <a:t>has  the right </a:t>
            </a:r>
            <a:r>
              <a:rPr lang="fr-FR" sz="1650" b="1" strike="noStrike" spc="-1">
                <a:solidFill>
                  <a:srgbClr val="000000"/>
                </a:solidFill>
                <a:latin typeface="Arial"/>
              </a:rPr>
              <a:t>to</a:t>
            </a:r>
            <a:r>
              <a:rPr lang="fr-FR" sz="1650" b="1" strike="noStrike" spc="-12">
                <a:solidFill>
                  <a:srgbClr val="000000"/>
                </a:solidFill>
                <a:latin typeface="Arial"/>
              </a:rPr>
              <a:t> </a:t>
            </a:r>
            <a:r>
              <a:rPr lang="fr-FR" sz="1650" b="1" strike="noStrike" spc="-18">
                <a:solidFill>
                  <a:srgbClr val="000000"/>
                </a:solidFill>
                <a:latin typeface="Arial"/>
              </a:rPr>
              <a:t>review.</a:t>
            </a:r>
            <a:endParaRPr lang="fr-FR" sz="1650" b="0" strike="noStrike" spc="-1">
              <a:latin typeface="Arial"/>
            </a:endParaRPr>
          </a:p>
          <a:p>
            <a:pPr>
              <a:lnSpc>
                <a:spcPct val="100000"/>
              </a:lnSpc>
              <a:spcBef>
                <a:spcPts val="11"/>
              </a:spcBef>
            </a:pPr>
            <a:endParaRPr lang="fr-FR" sz="1650" b="0" strike="noStrike" spc="-1">
              <a:latin typeface="Arial"/>
            </a:endParaRPr>
          </a:p>
          <a:p>
            <a:pPr marL="462240" indent="-450000">
              <a:lnSpc>
                <a:spcPts val="1831"/>
              </a:lnSpc>
            </a:pPr>
            <a:r>
              <a:rPr lang="fr-FR" sz="1650" b="1" strike="noStrike" spc="-4">
                <a:solidFill>
                  <a:srgbClr val="000000"/>
                </a:solidFill>
                <a:latin typeface="Arial"/>
              </a:rPr>
              <a:t>Euro-plus: </a:t>
            </a:r>
            <a:r>
              <a:rPr lang="fr-FR" sz="1650" b="1" strike="noStrike" spc="-9">
                <a:solidFill>
                  <a:srgbClr val="000000"/>
                </a:solidFill>
                <a:latin typeface="Arial"/>
              </a:rPr>
              <a:t>23MS-5MS </a:t>
            </a:r>
            <a:r>
              <a:rPr lang="fr-FR" sz="1650" b="1" strike="noStrike" spc="-4">
                <a:solidFill>
                  <a:srgbClr val="000000"/>
                </a:solidFill>
                <a:latin typeface="Arial"/>
              </a:rPr>
              <a:t>non-eurozone </a:t>
            </a:r>
            <a:r>
              <a:rPr lang="fr-FR" sz="1650" b="1" strike="noStrike" spc="-9">
                <a:solidFill>
                  <a:srgbClr val="000000"/>
                </a:solidFill>
                <a:latin typeface="Arial"/>
              </a:rPr>
              <a:t>members </a:t>
            </a:r>
            <a:r>
              <a:rPr lang="fr-FR" sz="1650" b="1" strike="noStrike" spc="-4">
                <a:solidFill>
                  <a:srgbClr val="000000"/>
                </a:solidFill>
                <a:latin typeface="Arial"/>
              </a:rPr>
              <a:t>have opt-outs </a:t>
            </a:r>
            <a:r>
              <a:rPr lang="fr-FR" sz="1650" b="1" strike="noStrike" spc="-1">
                <a:solidFill>
                  <a:srgbClr val="000000"/>
                </a:solidFill>
                <a:latin typeface="Arial"/>
              </a:rPr>
              <a:t>((</a:t>
            </a:r>
            <a:r>
              <a:rPr lang="fr-FR" sz="1650" b="1" i="1" strike="noStrike" spc="-1">
                <a:solidFill>
                  <a:srgbClr val="000000"/>
                </a:solidFill>
                <a:latin typeface="Arial"/>
              </a:rPr>
              <a:t>UK)</a:t>
            </a:r>
            <a:r>
              <a:rPr lang="fr-FR" sz="1650" b="1" strike="noStrike" spc="-1">
                <a:solidFill>
                  <a:srgbClr val="000000"/>
                </a:solidFill>
                <a:latin typeface="Arial"/>
              </a:rPr>
              <a:t>,  </a:t>
            </a:r>
            <a:r>
              <a:rPr lang="fr-FR" sz="1650" b="1" strike="noStrike" spc="-9">
                <a:solidFill>
                  <a:srgbClr val="000000"/>
                </a:solidFill>
                <a:latin typeface="Arial"/>
              </a:rPr>
              <a:t>Czech </a:t>
            </a:r>
            <a:r>
              <a:rPr lang="fr-FR" sz="1650" b="1" strike="noStrike" spc="-4">
                <a:solidFill>
                  <a:srgbClr val="000000"/>
                </a:solidFill>
                <a:latin typeface="Arial"/>
              </a:rPr>
              <a:t>Republic, Sweden, </a:t>
            </a:r>
            <a:r>
              <a:rPr lang="fr-FR" sz="1650" b="1" strike="noStrike" spc="-24">
                <a:solidFill>
                  <a:srgbClr val="000000"/>
                </a:solidFill>
                <a:latin typeface="Arial"/>
              </a:rPr>
              <a:t>Hungary,</a:t>
            </a:r>
            <a:r>
              <a:rPr lang="fr-FR" sz="1650" b="1" strike="noStrike" spc="-9">
                <a:solidFill>
                  <a:srgbClr val="000000"/>
                </a:solidFill>
                <a:latin typeface="Arial"/>
              </a:rPr>
              <a:t> Croatia)</a:t>
            </a:r>
            <a:endParaRPr lang="fr-FR" sz="1650" b="0" strike="noStrike" spc="-1">
              <a:latin typeface="Arial"/>
            </a:endParaRPr>
          </a:p>
          <a:p>
            <a:pPr>
              <a:lnSpc>
                <a:spcPct val="100000"/>
              </a:lnSpc>
              <a:spcBef>
                <a:spcPts val="11"/>
              </a:spcBef>
            </a:pPr>
            <a:endParaRPr lang="fr-FR" sz="1650" b="0" strike="noStrike" spc="-1">
              <a:latin typeface="Arial"/>
            </a:endParaRPr>
          </a:p>
          <a:p>
            <a:pPr marL="462240" indent="-450000">
              <a:lnSpc>
                <a:spcPts val="1831"/>
              </a:lnSpc>
            </a:pPr>
            <a:r>
              <a:rPr lang="fr-FR" sz="1650" b="1" strike="noStrike" spc="-9">
                <a:solidFill>
                  <a:srgbClr val="000000"/>
                </a:solidFill>
                <a:latin typeface="Arial"/>
              </a:rPr>
              <a:t>Banking </a:t>
            </a:r>
            <a:r>
              <a:rPr lang="fr-FR" sz="1650" b="1" strike="noStrike" spc="-4">
                <a:solidFill>
                  <a:srgbClr val="000000"/>
                </a:solidFill>
                <a:latin typeface="Arial"/>
              </a:rPr>
              <a:t>Union : </a:t>
            </a:r>
            <a:r>
              <a:rPr lang="fr-FR" sz="1650" b="1" strike="noStrike" spc="-9">
                <a:solidFill>
                  <a:srgbClr val="000000"/>
                </a:solidFill>
                <a:latin typeface="Arial"/>
              </a:rPr>
              <a:t>26MS </a:t>
            </a:r>
            <a:r>
              <a:rPr lang="fr-FR" sz="1650" b="1" strike="noStrike" spc="-4">
                <a:solidFill>
                  <a:srgbClr val="000000"/>
                </a:solidFill>
                <a:latin typeface="Arial"/>
              </a:rPr>
              <a:t>– </a:t>
            </a:r>
            <a:r>
              <a:rPr lang="fr-FR" sz="1650" b="1" strike="noStrike" spc="-9">
                <a:solidFill>
                  <a:srgbClr val="000000"/>
                </a:solidFill>
                <a:latin typeface="Arial"/>
              </a:rPr>
              <a:t>1MS </a:t>
            </a:r>
            <a:r>
              <a:rPr lang="fr-FR" sz="1650" b="1" strike="noStrike" spc="-4">
                <a:solidFill>
                  <a:srgbClr val="000000"/>
                </a:solidFill>
                <a:latin typeface="Arial"/>
              </a:rPr>
              <a:t>that can </a:t>
            </a:r>
            <a:r>
              <a:rPr lang="fr-FR" sz="1650" b="1" strike="noStrike" spc="-9">
                <a:solidFill>
                  <a:srgbClr val="000000"/>
                </a:solidFill>
                <a:latin typeface="Arial"/>
              </a:rPr>
              <a:t>participate </a:t>
            </a:r>
            <a:r>
              <a:rPr lang="fr-FR" sz="1650" b="1" strike="noStrike" spc="-4">
                <a:solidFill>
                  <a:srgbClr val="000000"/>
                </a:solidFill>
                <a:latin typeface="Arial"/>
              </a:rPr>
              <a:t>in the future </a:t>
            </a:r>
            <a:r>
              <a:rPr lang="fr-FR" sz="1650" b="1" strike="noStrike" spc="-1">
                <a:solidFill>
                  <a:srgbClr val="000000"/>
                </a:solidFill>
                <a:latin typeface="Arial"/>
              </a:rPr>
              <a:t>((</a:t>
            </a:r>
            <a:r>
              <a:rPr lang="fr-FR" sz="1650" b="1" i="1" strike="noStrike" spc="-1">
                <a:solidFill>
                  <a:srgbClr val="000000"/>
                </a:solidFill>
                <a:latin typeface="Arial"/>
              </a:rPr>
              <a:t>UK)</a:t>
            </a:r>
            <a:r>
              <a:rPr lang="fr-FR" sz="1650" b="1" strike="noStrike" spc="-1">
                <a:solidFill>
                  <a:srgbClr val="000000"/>
                </a:solidFill>
                <a:latin typeface="Arial"/>
              </a:rPr>
              <a:t>,  </a:t>
            </a:r>
            <a:r>
              <a:rPr lang="fr-FR" sz="1650" b="1" strike="noStrike" spc="-4">
                <a:solidFill>
                  <a:srgbClr val="000000"/>
                </a:solidFill>
                <a:latin typeface="Arial"/>
              </a:rPr>
              <a:t>Sweden).</a:t>
            </a:r>
            <a:endParaRPr lang="fr-FR" sz="1650" b="0" strike="noStrike" spc="-1">
              <a:latin typeface="Arial"/>
            </a:endParaRPr>
          </a:p>
          <a:p>
            <a:pPr>
              <a:lnSpc>
                <a:spcPct val="100000"/>
              </a:lnSpc>
            </a:pPr>
            <a:endParaRPr lang="fr-FR" sz="1650" b="0" strike="noStrike" spc="-1">
              <a:latin typeface="Arial"/>
            </a:endParaRPr>
          </a:p>
          <a:p>
            <a:pPr marL="911880" indent="-450000">
              <a:lnSpc>
                <a:spcPts val="1840"/>
              </a:lnSpc>
              <a:spcBef>
                <a:spcPts val="6"/>
              </a:spcBef>
            </a:pPr>
            <a:r>
              <a:rPr lang="fr-FR" sz="1650" b="1" strike="noStrike" spc="-9">
                <a:solidFill>
                  <a:srgbClr val="000000"/>
                </a:solidFill>
                <a:latin typeface="Arial"/>
              </a:rPr>
              <a:t>Macroeconomic Policies </a:t>
            </a:r>
            <a:r>
              <a:rPr lang="fr-FR" sz="1650" b="1" strike="noStrike" spc="-4">
                <a:solidFill>
                  <a:srgbClr val="000000"/>
                </a:solidFill>
                <a:latin typeface="Arial"/>
              </a:rPr>
              <a:t>Coordination </a:t>
            </a:r>
            <a:r>
              <a:rPr lang="fr-FR" sz="1650" b="1" strike="noStrike" spc="-9">
                <a:solidFill>
                  <a:srgbClr val="000000"/>
                </a:solidFill>
                <a:latin typeface="Arial"/>
              </a:rPr>
              <a:t>Process and Multilateral  Surveillance ("Package </a:t>
            </a:r>
            <a:r>
              <a:rPr lang="fr-FR" sz="1650" b="1" strike="noStrike" spc="-4">
                <a:solidFill>
                  <a:srgbClr val="000000"/>
                </a:solidFill>
                <a:latin typeface="Arial"/>
              </a:rPr>
              <a:t>of </a:t>
            </a:r>
            <a:r>
              <a:rPr lang="fr-FR" sz="1650" b="1" strike="noStrike" spc="-9">
                <a:solidFill>
                  <a:srgbClr val="000000"/>
                </a:solidFill>
                <a:latin typeface="Arial"/>
              </a:rPr>
              <a:t>Six" and </a:t>
            </a:r>
            <a:r>
              <a:rPr lang="fr-FR" sz="1650" b="1" strike="noStrike" spc="-38">
                <a:solidFill>
                  <a:srgbClr val="000000"/>
                </a:solidFill>
                <a:latin typeface="Arial"/>
              </a:rPr>
              <a:t>"Two </a:t>
            </a:r>
            <a:r>
              <a:rPr lang="fr-FR" sz="1650" b="1" strike="noStrike" spc="-9">
                <a:solidFill>
                  <a:srgbClr val="000000"/>
                </a:solidFill>
                <a:latin typeface="Arial"/>
              </a:rPr>
              <a:t>Pack"</a:t>
            </a:r>
            <a:r>
              <a:rPr lang="fr-FR" sz="1650" b="1" strike="noStrike" spc="83">
                <a:solidFill>
                  <a:srgbClr val="000000"/>
                </a:solidFill>
                <a:latin typeface="Arial"/>
              </a:rPr>
              <a:t> </a:t>
            </a:r>
            <a:r>
              <a:rPr lang="fr-FR" sz="1650" b="1" strike="noStrike" spc="-4">
                <a:solidFill>
                  <a:srgbClr val="000000"/>
                </a:solidFill>
                <a:latin typeface="Arial"/>
              </a:rPr>
              <a:t>Legislation):</a:t>
            </a:r>
            <a:endParaRPr lang="fr-FR" sz="1650" b="0" strike="noStrike" spc="-1">
              <a:latin typeface="Arial"/>
            </a:endParaRPr>
          </a:p>
          <a:p>
            <a:pPr marL="462240" indent="-450000">
              <a:lnSpc>
                <a:spcPts val="1789"/>
              </a:lnSpc>
            </a:pPr>
            <a:r>
              <a:rPr lang="fr-FR" sz="1650" b="1" strike="noStrike" spc="-9">
                <a:solidFill>
                  <a:srgbClr val="000000"/>
                </a:solidFill>
                <a:latin typeface="Arial"/>
              </a:rPr>
              <a:t>28MS</a:t>
            </a:r>
            <a:endParaRPr lang="fr-FR" sz="1650" b="0" strike="noStrike" spc="-1">
              <a:latin typeface="Arial"/>
            </a:endParaRPr>
          </a:p>
        </p:txBody>
      </p:sp>
      <p:sp>
        <p:nvSpPr>
          <p:cNvPr id="2" name="Slide Number Placeholder 1">
            <a:extLst>
              <a:ext uri="{FF2B5EF4-FFF2-40B4-BE49-F238E27FC236}">
                <a16:creationId xmlns:a16="http://schemas.microsoft.com/office/drawing/2014/main" id="{32C0F236-9AC2-9044-8E8B-861BE085AD1C}"/>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8</a:t>
            </a:fld>
            <a:endParaRPr lang="fr-FR" sz="1800" b="0" strike="noStrike" spc="-1">
              <a:latin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610200" y="6378120"/>
            <a:ext cx="2806560" cy="342720"/>
          </a:xfrm>
          <a:prstGeom prst="rect">
            <a:avLst/>
          </a:prstGeom>
          <a:noFill/>
          <a:ln>
            <a:noFill/>
          </a:ln>
        </p:spPr>
        <p:txBody>
          <a:bodyPr lIns="0" tIns="0" rIns="0" bIns="0"/>
          <a:lstStyle/>
          <a:p>
            <a:endParaRPr lang="fr-FR" sz="2400" b="0" strike="noStrike" spc="-1">
              <a:latin typeface="Times New Roman"/>
            </a:endParaRPr>
          </a:p>
        </p:txBody>
      </p:sp>
      <p:sp>
        <p:nvSpPr>
          <p:cNvPr id="168" name="TextShape 2"/>
          <p:cNvSpPr txBox="1"/>
          <p:nvPr/>
        </p:nvSpPr>
        <p:spPr>
          <a:xfrm>
            <a:off x="4149720" y="6378120"/>
            <a:ext cx="3905280" cy="342720"/>
          </a:xfrm>
          <a:prstGeom prst="rect">
            <a:avLst/>
          </a:prstGeom>
          <a:noFill/>
          <a:ln>
            <a:noFill/>
          </a:ln>
        </p:spPr>
        <p:txBody>
          <a:bodyPr lIns="0" tIns="0" rIns="0" bIns="0"/>
          <a:lstStyle/>
          <a:p>
            <a:endParaRPr lang="fr-FR" sz="2400" b="0" strike="noStrike" spc="-1">
              <a:latin typeface="Times New Roman"/>
            </a:endParaRPr>
          </a:p>
        </p:txBody>
      </p:sp>
      <p:sp>
        <p:nvSpPr>
          <p:cNvPr id="169" name="TextShape 3"/>
          <p:cNvSpPr txBox="1"/>
          <p:nvPr/>
        </p:nvSpPr>
        <p:spPr>
          <a:xfrm>
            <a:off x="8787240" y="6378120"/>
            <a:ext cx="2806560" cy="342720"/>
          </a:xfrm>
          <a:prstGeom prst="rect">
            <a:avLst/>
          </a:prstGeom>
          <a:noFill/>
          <a:ln>
            <a:noFill/>
          </a:ln>
        </p:spPr>
        <p:txBody>
          <a:bodyPr lIns="0" tIns="0" rIns="0" bIns="0"/>
          <a:lstStyle/>
          <a:p>
            <a:pPr algn="r">
              <a:lnSpc>
                <a:spcPct val="100000"/>
              </a:lnSpc>
            </a:pPr>
            <a:fld id="{8D0C337F-26EE-4FF8-A64D-3DEC2F356421}" type="slidenum">
              <a:rPr lang="fr-FR" sz="1800" b="0" strike="noStrike" spc="-1">
                <a:solidFill>
                  <a:srgbClr val="8B8B8B"/>
                </a:solidFill>
                <a:latin typeface="Calibri"/>
              </a:rPr>
              <a:t>9</a:t>
            </a:fld>
            <a:endParaRPr lang="fr-FR" sz="1800" b="0" strike="noStrike" spc="-1">
              <a:latin typeface="Times New Roman"/>
            </a:endParaRPr>
          </a:p>
        </p:txBody>
      </p:sp>
      <p:sp>
        <p:nvSpPr>
          <p:cNvPr id="170" name="CustomShape 4"/>
          <p:cNvSpPr/>
          <p:nvPr/>
        </p:nvSpPr>
        <p:spPr>
          <a:xfrm>
            <a:off x="1229760" y="0"/>
            <a:ext cx="9774720" cy="5914800"/>
          </a:xfrm>
          <a:prstGeom prst="ellipse">
            <a:avLst/>
          </a:prstGeom>
          <a:solidFill>
            <a:srgbClr val="7030A0"/>
          </a:solidFill>
          <a:ln>
            <a:round/>
          </a:ln>
        </p:spPr>
        <p:style>
          <a:lnRef idx="2">
            <a:schemeClr val="accent1">
              <a:shade val="50000"/>
            </a:schemeClr>
          </a:lnRef>
          <a:fillRef idx="1">
            <a:schemeClr val="accent1"/>
          </a:fillRef>
          <a:effectRef idx="0">
            <a:schemeClr val="accent1"/>
          </a:effectRef>
          <a:fontRef idx="minor"/>
        </p:style>
        <p:txBody>
          <a:bodyPr/>
          <a:lstStyle/>
          <a:p>
            <a:endParaRPr lang="en-GR"/>
          </a:p>
        </p:txBody>
      </p:sp>
      <p:sp>
        <p:nvSpPr>
          <p:cNvPr id="171" name="CustomShape 5"/>
          <p:cNvSpPr/>
          <p:nvPr/>
        </p:nvSpPr>
        <p:spPr>
          <a:xfrm>
            <a:off x="1229760" y="0"/>
            <a:ext cx="9774720" cy="5914800"/>
          </a:xfrm>
          <a:prstGeom prst="ellipse">
            <a:avLst/>
          </a:prstGeom>
          <a:solidFill>
            <a:srgbClr val="FF0000"/>
          </a:solidFill>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fr-FR" sz="1800" b="1" u="sng" strike="noStrike" spc="-1" dirty="0" err="1">
                <a:solidFill>
                  <a:srgbClr val="000000"/>
                </a:solidFill>
                <a:uFillTx/>
                <a:latin typeface="Calibri"/>
              </a:rPr>
              <a:t>Κεκτημένο</a:t>
            </a:r>
            <a:r>
              <a:rPr lang="fr-FR" sz="1800" b="1" u="sng" strike="noStrike" spc="-1" dirty="0">
                <a:solidFill>
                  <a:srgbClr val="000000"/>
                </a:solidFill>
                <a:uFillTx/>
                <a:latin typeface="Calibri"/>
              </a:rPr>
              <a:t> </a:t>
            </a:r>
            <a:r>
              <a:rPr lang="fr-FR" sz="1800" b="1" u="sng" strike="noStrike" spc="-1" dirty="0" err="1">
                <a:solidFill>
                  <a:srgbClr val="000000"/>
                </a:solidFill>
                <a:uFillTx/>
                <a:latin typeface="Calibri"/>
              </a:rPr>
              <a:t>του</a:t>
            </a:r>
            <a:r>
              <a:rPr lang="fr-FR" sz="1800" b="1" u="sng" strike="noStrike" spc="-1" dirty="0">
                <a:solidFill>
                  <a:srgbClr val="000000"/>
                </a:solidFill>
                <a:uFillTx/>
                <a:latin typeface="Calibri"/>
              </a:rPr>
              <a:t> </a:t>
            </a:r>
            <a:r>
              <a:rPr lang="fr-FR" sz="1800" b="1" u="sng" strike="noStrike" spc="-1" dirty="0" err="1">
                <a:solidFill>
                  <a:srgbClr val="000000"/>
                </a:solidFill>
                <a:uFillTx/>
                <a:latin typeface="Calibri"/>
              </a:rPr>
              <a:t>Σένγκεν</a:t>
            </a:r>
            <a:r>
              <a:rPr lang="fr-FR" sz="1800" b="0" strike="noStrike" spc="-1" dirty="0">
                <a:solidFill>
                  <a:srgbClr val="000000"/>
                </a:solidFill>
                <a:latin typeface="Calibri"/>
              </a:rPr>
              <a:t>: </a:t>
            </a:r>
            <a:r>
              <a:rPr lang="fr-FR" sz="1800" b="0" strike="noStrike" spc="-1" dirty="0" err="1">
                <a:solidFill>
                  <a:srgbClr val="000000"/>
                </a:solidFill>
                <a:latin typeface="Calibri"/>
              </a:rPr>
              <a:t>κράτη</a:t>
            </a:r>
            <a:r>
              <a:rPr lang="fr-FR" sz="1800" b="0" strike="noStrike" spc="-1" dirty="0">
                <a:solidFill>
                  <a:srgbClr val="000000"/>
                </a:solidFill>
                <a:latin typeface="Calibri"/>
              </a:rPr>
              <a:t> π</a:t>
            </a:r>
            <a:r>
              <a:rPr lang="fr-FR" sz="1800" b="0" strike="noStrike" spc="-1" dirty="0" err="1">
                <a:solidFill>
                  <a:srgbClr val="000000"/>
                </a:solidFill>
                <a:latin typeface="Calibri"/>
              </a:rPr>
              <a:t>ου</a:t>
            </a:r>
            <a:r>
              <a:rPr lang="fr-FR" sz="1800" b="0" strike="noStrike" spc="-1" dirty="0">
                <a:solidFill>
                  <a:srgbClr val="000000"/>
                </a:solidFill>
                <a:latin typeface="Calibri"/>
              </a:rPr>
              <a:t> </a:t>
            </a:r>
            <a:r>
              <a:rPr lang="fr-FR" sz="1800" b="0" strike="noStrike" spc="-1" dirty="0" err="1">
                <a:solidFill>
                  <a:srgbClr val="000000"/>
                </a:solidFill>
                <a:latin typeface="Calibri"/>
              </a:rPr>
              <a:t>δεν</a:t>
            </a:r>
            <a:r>
              <a:rPr lang="fr-FR" sz="1800" b="0" strike="noStrike" spc="-1" dirty="0">
                <a:solidFill>
                  <a:srgbClr val="000000"/>
                </a:solidFill>
                <a:latin typeface="Calibri"/>
              </a:rPr>
              <a:t> </a:t>
            </a:r>
            <a:r>
              <a:rPr lang="fr-FR" sz="1800" b="0" strike="noStrike" spc="-1" dirty="0" err="1">
                <a:solidFill>
                  <a:srgbClr val="000000"/>
                </a:solidFill>
                <a:latin typeface="Calibri"/>
              </a:rPr>
              <a:t>συμμετέχουν</a:t>
            </a:r>
            <a:r>
              <a:rPr lang="fr-FR" sz="1800" b="0" strike="noStrike" spc="-1" dirty="0">
                <a:solidFill>
                  <a:srgbClr val="000000"/>
                </a:solidFill>
                <a:latin typeface="Calibri"/>
              </a:rPr>
              <a:t> </a:t>
            </a:r>
            <a:r>
              <a:rPr lang="fr-FR" sz="1800" b="0" strike="noStrike" spc="-1" dirty="0" err="1">
                <a:solidFill>
                  <a:srgbClr val="000000"/>
                </a:solidFill>
                <a:latin typeface="Calibri"/>
              </a:rPr>
              <a:t>είτε</a:t>
            </a:r>
            <a:r>
              <a:rPr lang="fr-FR" sz="1800" b="0" strike="noStrike" spc="-1" dirty="0">
                <a:solidFill>
                  <a:srgbClr val="000000"/>
                </a:solidFill>
                <a:latin typeface="Calibri"/>
              </a:rPr>
              <a:t> </a:t>
            </a:r>
            <a:r>
              <a:rPr lang="fr-FR" sz="1800" b="0" strike="noStrike" spc="-1" dirty="0" err="1">
                <a:solidFill>
                  <a:srgbClr val="000000"/>
                </a:solidFill>
                <a:latin typeface="Calibri"/>
              </a:rPr>
              <a:t>γι</a:t>
            </a:r>
            <a:r>
              <a:rPr lang="fr-FR" sz="1800" b="0" strike="noStrike" spc="-1" dirty="0">
                <a:solidFill>
                  <a:srgbClr val="000000"/>
                </a:solidFill>
                <a:latin typeface="Calibri"/>
              </a:rPr>
              <a:t>α</a:t>
            </a:r>
            <a:r>
              <a:rPr lang="fr-FR" sz="1800" b="0" strike="noStrike" spc="-1" dirty="0" err="1">
                <a:solidFill>
                  <a:srgbClr val="000000"/>
                </a:solidFill>
                <a:latin typeface="Calibri"/>
              </a:rPr>
              <a:t>τί</a:t>
            </a:r>
            <a:r>
              <a:rPr lang="fr-FR" sz="1800" b="0" strike="noStrike" spc="-1" dirty="0">
                <a:solidFill>
                  <a:srgbClr val="000000"/>
                </a:solidFill>
                <a:latin typeface="Calibri"/>
              </a:rPr>
              <a:t> </a:t>
            </a:r>
            <a:r>
              <a:rPr lang="fr-FR" sz="1800" b="0" strike="noStrike" spc="-1" dirty="0" err="1">
                <a:solidFill>
                  <a:srgbClr val="000000"/>
                </a:solidFill>
                <a:latin typeface="Calibri"/>
              </a:rPr>
              <a:t>δεν</a:t>
            </a:r>
            <a:r>
              <a:rPr lang="fr-FR" sz="1800" b="0" strike="noStrike" spc="-1" dirty="0">
                <a:solidFill>
                  <a:srgbClr val="000000"/>
                </a:solidFill>
                <a:latin typeface="Calibri"/>
              </a:rPr>
              <a:t> </a:t>
            </a:r>
            <a:r>
              <a:rPr lang="fr-FR" sz="1800" b="0" strike="noStrike" spc="-1" dirty="0" err="1">
                <a:solidFill>
                  <a:srgbClr val="000000"/>
                </a:solidFill>
                <a:latin typeface="Calibri"/>
              </a:rPr>
              <a:t>το</a:t>
            </a:r>
            <a:r>
              <a:rPr lang="fr-FR" sz="1800" b="0" strike="noStrike" spc="-1" dirty="0">
                <a:solidFill>
                  <a:srgbClr val="000000"/>
                </a:solidFill>
                <a:latin typeface="Calibri"/>
              </a:rPr>
              <a:t> </a:t>
            </a:r>
            <a:r>
              <a:rPr lang="fr-FR" sz="1800" b="0" strike="noStrike" spc="-1" dirty="0" err="1">
                <a:solidFill>
                  <a:srgbClr val="000000"/>
                </a:solidFill>
                <a:latin typeface="Calibri"/>
              </a:rPr>
              <a:t>ε</a:t>
            </a:r>
            <a:r>
              <a:rPr lang="fr-FR" sz="1800" b="0" strike="noStrike" spc="-1" dirty="0">
                <a:solidFill>
                  <a:srgbClr val="000000"/>
                </a:solidFill>
                <a:latin typeface="Calibri"/>
              </a:rPr>
              <a:t>π</a:t>
            </a:r>
            <a:r>
              <a:rPr lang="fr-FR" sz="1800" b="0" strike="noStrike" spc="-1" dirty="0" err="1">
                <a:solidFill>
                  <a:srgbClr val="000000"/>
                </a:solidFill>
                <a:latin typeface="Calibri"/>
              </a:rPr>
              <a:t>ιθυμούν</a:t>
            </a:r>
            <a:r>
              <a:rPr lang="fr-FR" sz="1800" b="0" strike="noStrike" spc="-1" dirty="0">
                <a:solidFill>
                  <a:srgbClr val="000000"/>
                </a:solidFill>
                <a:latin typeface="Calibri"/>
              </a:rPr>
              <a:t> (</a:t>
            </a:r>
            <a:r>
              <a:rPr lang="fr-FR" sz="1800" b="0" strike="noStrike" spc="-1" dirty="0" err="1">
                <a:solidFill>
                  <a:srgbClr val="000000"/>
                </a:solidFill>
                <a:latin typeface="Calibri"/>
              </a:rPr>
              <a:t>το</a:t>
            </a:r>
            <a:r>
              <a:rPr lang="fr-FR" sz="1800" b="0" strike="noStrike" spc="-1" dirty="0">
                <a:solidFill>
                  <a:srgbClr val="000000"/>
                </a:solidFill>
                <a:latin typeface="Calibri"/>
              </a:rPr>
              <a:t> </a:t>
            </a:r>
            <a:r>
              <a:rPr lang="fr-FR" sz="1800" b="0" strike="noStrike" spc="-1" dirty="0" err="1">
                <a:solidFill>
                  <a:srgbClr val="000000"/>
                </a:solidFill>
                <a:latin typeface="Calibri"/>
              </a:rPr>
              <a:t>Ηνωμένο</a:t>
            </a:r>
            <a:r>
              <a:rPr lang="fr-FR" sz="1800" b="0" strike="noStrike" spc="-1" dirty="0">
                <a:solidFill>
                  <a:srgbClr val="000000"/>
                </a:solidFill>
                <a:latin typeface="Calibri"/>
              </a:rPr>
              <a:t> </a:t>
            </a:r>
            <a:r>
              <a:rPr lang="fr-FR" sz="1800" b="0" strike="noStrike" spc="-1" dirty="0" err="1">
                <a:solidFill>
                  <a:srgbClr val="000000"/>
                </a:solidFill>
                <a:latin typeface="Calibri"/>
              </a:rPr>
              <a:t>Β</a:t>
            </a:r>
            <a:r>
              <a:rPr lang="fr-FR" sz="1800" b="0" strike="noStrike" spc="-1" dirty="0">
                <a:solidFill>
                  <a:srgbClr val="000000"/>
                </a:solidFill>
                <a:latin typeface="Calibri"/>
              </a:rPr>
              <a:t>α</a:t>
            </a:r>
            <a:r>
              <a:rPr lang="fr-FR" sz="1800" b="0" strike="noStrike" spc="-1" dirty="0" err="1">
                <a:solidFill>
                  <a:srgbClr val="000000"/>
                </a:solidFill>
                <a:latin typeface="Calibri"/>
              </a:rPr>
              <a:t>σίλειο</a:t>
            </a:r>
            <a:r>
              <a:rPr lang="fr-FR" sz="1800" b="0" strike="noStrike" spc="-1" dirty="0">
                <a:solidFill>
                  <a:srgbClr val="000000"/>
                </a:solidFill>
                <a:latin typeface="Calibri"/>
              </a:rPr>
              <a:t>, </a:t>
            </a:r>
            <a:r>
              <a:rPr lang="fr-FR" sz="1800" b="0" strike="noStrike" spc="-1" dirty="0" err="1">
                <a:solidFill>
                  <a:srgbClr val="000000"/>
                </a:solidFill>
                <a:latin typeface="Calibri"/>
              </a:rPr>
              <a:t>την</a:t>
            </a:r>
            <a:r>
              <a:rPr lang="fr-FR" sz="1800" b="0" strike="noStrike" spc="-1" dirty="0">
                <a:solidFill>
                  <a:srgbClr val="000000"/>
                </a:solidFill>
                <a:latin typeface="Calibri"/>
              </a:rPr>
              <a:t> </a:t>
            </a:r>
            <a:r>
              <a:rPr lang="fr-FR" sz="1800" b="0" strike="noStrike" spc="-1" dirty="0" err="1">
                <a:solidFill>
                  <a:srgbClr val="000000"/>
                </a:solidFill>
                <a:latin typeface="Calibri"/>
              </a:rPr>
              <a:t>Ιρλ</a:t>
            </a:r>
            <a:r>
              <a:rPr lang="fr-FR" sz="1800" b="0" strike="noStrike" spc="-1" dirty="0">
                <a:solidFill>
                  <a:srgbClr val="000000"/>
                </a:solidFill>
                <a:latin typeface="Calibri"/>
              </a:rPr>
              <a:t>α</a:t>
            </a:r>
            <a:r>
              <a:rPr lang="fr-FR" sz="1800" b="0" strike="noStrike" spc="-1" dirty="0" err="1">
                <a:solidFill>
                  <a:srgbClr val="000000"/>
                </a:solidFill>
                <a:latin typeface="Calibri"/>
              </a:rPr>
              <a:t>νδί</a:t>
            </a:r>
            <a:r>
              <a:rPr lang="fr-FR" sz="1800" b="0" strike="noStrike" spc="-1" dirty="0">
                <a:solidFill>
                  <a:srgbClr val="000000"/>
                </a:solidFill>
                <a:latin typeface="Calibri"/>
              </a:rPr>
              <a:t>α </a:t>
            </a:r>
            <a:r>
              <a:rPr lang="fr-FR" sz="1800" b="0" strike="noStrike" spc="-1" dirty="0" err="1">
                <a:solidFill>
                  <a:srgbClr val="000000"/>
                </a:solidFill>
                <a:latin typeface="Calibri"/>
              </a:rPr>
              <a:t>κ</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τη</a:t>
            </a:r>
            <a:r>
              <a:rPr lang="fr-FR" sz="1800" b="0" strike="noStrike" spc="-1" dirty="0">
                <a:solidFill>
                  <a:srgbClr val="000000"/>
                </a:solidFill>
                <a:latin typeface="Calibri"/>
              </a:rPr>
              <a:t> </a:t>
            </a:r>
            <a:r>
              <a:rPr lang="fr-FR" sz="1800" b="0" strike="noStrike" spc="-1" dirty="0" err="1">
                <a:solidFill>
                  <a:srgbClr val="000000"/>
                </a:solidFill>
                <a:latin typeface="Calibri"/>
              </a:rPr>
              <a:t>Δ</a:t>
            </a:r>
            <a:r>
              <a:rPr lang="fr-FR" sz="1800" b="0" strike="noStrike" spc="-1" dirty="0">
                <a:solidFill>
                  <a:srgbClr val="000000"/>
                </a:solidFill>
                <a:latin typeface="Calibri"/>
              </a:rPr>
              <a:t>α</a:t>
            </a:r>
            <a:r>
              <a:rPr lang="fr-FR" sz="1800" b="0" strike="noStrike" spc="-1" dirty="0" err="1">
                <a:solidFill>
                  <a:srgbClr val="000000"/>
                </a:solidFill>
                <a:latin typeface="Calibri"/>
              </a:rPr>
              <a:t>νί</a:t>
            </a:r>
            <a:r>
              <a:rPr lang="fr-FR" sz="1800" b="0" strike="noStrike" spc="-1" dirty="0">
                <a:solidFill>
                  <a:srgbClr val="000000"/>
                </a:solidFill>
                <a:latin typeface="Calibri"/>
              </a:rPr>
              <a:t>α) </a:t>
            </a:r>
            <a:r>
              <a:rPr lang="fr-FR" sz="1800" b="0" strike="noStrike" spc="-1" dirty="0" err="1">
                <a:solidFill>
                  <a:srgbClr val="000000"/>
                </a:solidFill>
                <a:latin typeface="Calibri"/>
              </a:rPr>
              <a:t>ή</a:t>
            </a:r>
            <a:r>
              <a:rPr lang="fr-FR" sz="1800" b="0" strike="noStrike" spc="-1" dirty="0">
                <a:solidFill>
                  <a:srgbClr val="000000"/>
                </a:solidFill>
                <a:latin typeface="Calibri"/>
              </a:rPr>
              <a:t> </a:t>
            </a:r>
            <a:r>
              <a:rPr lang="fr-FR" sz="1800" b="0" strike="noStrike" spc="-1" dirty="0" err="1">
                <a:solidFill>
                  <a:srgbClr val="000000"/>
                </a:solidFill>
                <a:latin typeface="Calibri"/>
              </a:rPr>
              <a:t>ως</a:t>
            </a:r>
            <a:r>
              <a:rPr lang="fr-FR" sz="1800" b="0" strike="noStrike" spc="-1" dirty="0">
                <a:solidFill>
                  <a:srgbClr val="000000"/>
                </a:solidFill>
                <a:latin typeface="Calibri"/>
              </a:rPr>
              <a:t> </a:t>
            </a:r>
            <a:r>
              <a:rPr lang="fr-FR" sz="1800" b="0" strike="noStrike" spc="-1" dirty="0" err="1">
                <a:solidFill>
                  <a:srgbClr val="000000"/>
                </a:solidFill>
                <a:latin typeface="Calibri"/>
              </a:rPr>
              <a:t>συνέ</a:t>
            </a:r>
            <a:r>
              <a:rPr lang="fr-FR" sz="1800" b="0" strike="noStrike" spc="-1" dirty="0">
                <a:solidFill>
                  <a:srgbClr val="000000"/>
                </a:solidFill>
                <a:latin typeface="Calibri"/>
              </a:rPr>
              <a:t>π</a:t>
            </a:r>
            <a:r>
              <a:rPr lang="fr-FR" sz="1800" b="0" strike="noStrike" spc="-1" dirty="0" err="1">
                <a:solidFill>
                  <a:srgbClr val="000000"/>
                </a:solidFill>
                <a:latin typeface="Calibri"/>
              </a:rPr>
              <a:t>ει</a:t>
            </a:r>
            <a:r>
              <a:rPr lang="fr-FR" sz="1800" b="0" strike="noStrike" spc="-1" dirty="0">
                <a:solidFill>
                  <a:srgbClr val="000000"/>
                </a:solidFill>
                <a:latin typeface="Calibri"/>
              </a:rPr>
              <a:t>α </a:t>
            </a:r>
            <a:r>
              <a:rPr lang="fr-FR" sz="1800" b="0" strike="noStrike" spc="-1" dirty="0" err="1">
                <a:solidFill>
                  <a:srgbClr val="000000"/>
                </a:solidFill>
                <a:latin typeface="Calibri"/>
              </a:rPr>
              <a:t>του</a:t>
            </a:r>
            <a:r>
              <a:rPr lang="fr-FR" sz="1800" b="0" strike="noStrike" spc="-1" dirty="0">
                <a:solidFill>
                  <a:srgbClr val="000000"/>
                </a:solidFill>
                <a:latin typeface="Calibri"/>
              </a:rPr>
              <a:t> </a:t>
            </a:r>
            <a:r>
              <a:rPr lang="fr-FR" sz="1800" b="0" strike="noStrike" spc="-1" dirty="0" err="1">
                <a:solidFill>
                  <a:srgbClr val="000000"/>
                </a:solidFill>
                <a:latin typeface="Calibri"/>
              </a:rPr>
              <a:t>ότι</a:t>
            </a:r>
            <a:r>
              <a:rPr lang="fr-FR" sz="1800" b="0" strike="noStrike" spc="-1" dirty="0">
                <a:solidFill>
                  <a:srgbClr val="000000"/>
                </a:solidFill>
                <a:latin typeface="Calibri"/>
              </a:rPr>
              <a:t> </a:t>
            </a:r>
            <a:r>
              <a:rPr lang="el-GR" spc="-1" dirty="0">
                <a:solidFill>
                  <a:srgbClr val="000000"/>
                </a:solidFill>
                <a:latin typeface="Calibri"/>
              </a:rPr>
              <a:t>μ</a:t>
            </a:r>
            <a:r>
              <a:rPr lang="fr-FR" spc="-1" dirty="0" err="1">
                <a:solidFill>
                  <a:srgbClr val="000000"/>
                </a:solidFill>
                <a:latin typeface="Calibri"/>
              </a:rPr>
              <a:t>έ</a:t>
            </a:r>
            <a:r>
              <a:rPr lang="el-GR" spc="-1" dirty="0" err="1">
                <a:solidFill>
                  <a:srgbClr val="000000"/>
                </a:solidFill>
                <a:latin typeface="Calibri"/>
              </a:rPr>
              <a:t>χρι</a:t>
            </a:r>
            <a:r>
              <a:rPr lang="el-GR" spc="-1" dirty="0">
                <a:solidFill>
                  <a:srgbClr val="000000"/>
                </a:solidFill>
                <a:latin typeface="Calibri"/>
              </a:rPr>
              <a:t> πρότινος </a:t>
            </a:r>
            <a:r>
              <a:rPr lang="fr-FR" sz="1800" b="0" strike="noStrike" spc="-1" dirty="0" err="1">
                <a:solidFill>
                  <a:srgbClr val="000000"/>
                </a:solidFill>
                <a:latin typeface="Calibri"/>
              </a:rPr>
              <a:t>δεν</a:t>
            </a:r>
            <a:r>
              <a:rPr lang="fr-FR" sz="1800" b="0" strike="noStrike" spc="-1" dirty="0">
                <a:solidFill>
                  <a:srgbClr val="000000"/>
                </a:solidFill>
                <a:latin typeface="Calibri"/>
              </a:rPr>
              <a:t> π</a:t>
            </a:r>
            <a:r>
              <a:rPr lang="fr-FR" sz="1800" b="0" strike="noStrike" spc="-1" dirty="0" err="1">
                <a:solidFill>
                  <a:srgbClr val="000000"/>
                </a:solidFill>
                <a:latin typeface="Calibri"/>
              </a:rPr>
              <a:t>ληρού</a:t>
            </a:r>
            <a:r>
              <a:rPr lang="el-GR" sz="1800" b="0" strike="noStrike" spc="-1" dirty="0">
                <a:solidFill>
                  <a:srgbClr val="000000"/>
                </a:solidFill>
                <a:latin typeface="Calibri"/>
              </a:rPr>
              <a:t>σα</a:t>
            </a:r>
            <a:r>
              <a:rPr lang="fr-FR" sz="1800" b="0" strike="noStrike" spc="-1" dirty="0" err="1">
                <a:solidFill>
                  <a:srgbClr val="000000"/>
                </a:solidFill>
                <a:latin typeface="Calibri"/>
              </a:rPr>
              <a:t>ν</a:t>
            </a:r>
            <a:r>
              <a:rPr lang="fr-FR" sz="1800" b="0" strike="noStrike" spc="-1" dirty="0">
                <a:solidFill>
                  <a:srgbClr val="000000"/>
                </a:solidFill>
                <a:latin typeface="Calibri"/>
              </a:rPr>
              <a:t> </a:t>
            </a:r>
            <a:r>
              <a:rPr lang="fr-FR" sz="1800" b="0" strike="noStrike" spc="-1" dirty="0" err="1">
                <a:solidFill>
                  <a:srgbClr val="000000"/>
                </a:solidFill>
                <a:latin typeface="Calibri"/>
              </a:rPr>
              <a:t>τ</a:t>
            </a:r>
            <a:r>
              <a:rPr lang="fr-FR" sz="1800" b="0" strike="noStrike" spc="-1" dirty="0">
                <a:solidFill>
                  <a:srgbClr val="000000"/>
                </a:solidFill>
                <a:latin typeface="Calibri"/>
              </a:rPr>
              <a:t>α απα</a:t>
            </a:r>
            <a:r>
              <a:rPr lang="fr-FR" sz="1800" b="0" strike="noStrike" spc="-1" dirty="0" err="1">
                <a:solidFill>
                  <a:srgbClr val="000000"/>
                </a:solidFill>
                <a:latin typeface="Calibri"/>
              </a:rPr>
              <a:t>ιτούμεν</a:t>
            </a:r>
            <a:r>
              <a:rPr lang="fr-FR" sz="1800" b="0" strike="noStrike" spc="-1" dirty="0">
                <a:solidFill>
                  <a:srgbClr val="000000"/>
                </a:solidFill>
                <a:latin typeface="Calibri"/>
              </a:rPr>
              <a:t>α </a:t>
            </a:r>
            <a:r>
              <a:rPr lang="fr-FR" sz="1800" b="0" strike="noStrike" spc="-1" dirty="0" err="1">
                <a:solidFill>
                  <a:srgbClr val="000000"/>
                </a:solidFill>
                <a:latin typeface="Calibri"/>
              </a:rPr>
              <a:t>κριτήρι</a:t>
            </a:r>
            <a:r>
              <a:rPr lang="fr-FR" sz="1800" b="0" strike="noStrike" spc="-1" dirty="0">
                <a:solidFill>
                  <a:srgbClr val="000000"/>
                </a:solidFill>
                <a:latin typeface="Calibri"/>
              </a:rPr>
              <a:t>α (</a:t>
            </a:r>
            <a:r>
              <a:rPr lang="fr-FR" sz="1800" b="0" strike="noStrike" spc="-1" dirty="0" err="1">
                <a:solidFill>
                  <a:srgbClr val="000000"/>
                </a:solidFill>
                <a:latin typeface="Calibri"/>
              </a:rPr>
              <a:t>Βουλγ</a:t>
            </a:r>
            <a:r>
              <a:rPr lang="fr-FR" sz="1800" b="0" strike="noStrike" spc="-1" dirty="0">
                <a:solidFill>
                  <a:srgbClr val="000000"/>
                </a:solidFill>
                <a:latin typeface="Calibri"/>
              </a:rPr>
              <a:t>α</a:t>
            </a:r>
            <a:r>
              <a:rPr lang="fr-FR" sz="1800" b="0" strike="noStrike" spc="-1" dirty="0" err="1">
                <a:solidFill>
                  <a:srgbClr val="000000"/>
                </a:solidFill>
                <a:latin typeface="Calibri"/>
              </a:rPr>
              <a:t>ρί</a:t>
            </a:r>
            <a:r>
              <a:rPr lang="fr-FR" sz="1800" b="0" strike="noStrike" spc="-1" dirty="0">
                <a:solidFill>
                  <a:srgbClr val="000000"/>
                </a:solidFill>
                <a:latin typeface="Calibri"/>
              </a:rPr>
              <a:t>α, </a:t>
            </a:r>
            <a:r>
              <a:rPr lang="fr-FR" sz="1800" b="0" strike="noStrike" spc="-1" dirty="0" err="1">
                <a:solidFill>
                  <a:srgbClr val="000000"/>
                </a:solidFill>
                <a:latin typeface="Calibri"/>
              </a:rPr>
              <a:t>Ρουμ</a:t>
            </a:r>
            <a:r>
              <a:rPr lang="fr-FR" sz="1800" b="0" strike="noStrike" spc="-1" dirty="0">
                <a:solidFill>
                  <a:srgbClr val="000000"/>
                </a:solidFill>
                <a:latin typeface="Calibri"/>
              </a:rPr>
              <a:t>α</a:t>
            </a:r>
            <a:r>
              <a:rPr lang="fr-FR" sz="1800" b="0" strike="noStrike" spc="-1" dirty="0" err="1">
                <a:solidFill>
                  <a:srgbClr val="000000"/>
                </a:solidFill>
                <a:latin typeface="Calibri"/>
              </a:rPr>
              <a:t>νί</a:t>
            </a:r>
            <a:r>
              <a:rPr lang="fr-FR" sz="1800" b="0" strike="noStrike" spc="-1" dirty="0">
                <a:solidFill>
                  <a:srgbClr val="000000"/>
                </a:solidFill>
                <a:latin typeface="Calibri"/>
              </a:rPr>
              <a:t>α </a:t>
            </a:r>
            <a:r>
              <a:rPr lang="fr-FR" sz="1800" b="0" strike="noStrike" spc="-1" dirty="0" err="1">
                <a:solidFill>
                  <a:srgbClr val="000000"/>
                </a:solidFill>
                <a:latin typeface="Calibri"/>
              </a:rPr>
              <a:t>κ</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Κρο</a:t>
            </a:r>
            <a:r>
              <a:rPr lang="fr-FR" sz="1800" b="0" strike="noStrike" spc="-1" dirty="0">
                <a:solidFill>
                  <a:srgbClr val="000000"/>
                </a:solidFill>
                <a:latin typeface="Calibri"/>
              </a:rPr>
              <a:t>α</a:t>
            </a:r>
            <a:r>
              <a:rPr lang="fr-FR" sz="1800" b="0" strike="noStrike" spc="-1" dirty="0" err="1">
                <a:solidFill>
                  <a:srgbClr val="000000"/>
                </a:solidFill>
                <a:latin typeface="Calibri"/>
              </a:rPr>
              <a:t>τί</a:t>
            </a:r>
            <a:r>
              <a:rPr lang="fr-FR" sz="1800" b="0" strike="noStrike" spc="-1" dirty="0">
                <a:solidFill>
                  <a:srgbClr val="000000"/>
                </a:solidFill>
                <a:latin typeface="Calibri"/>
              </a:rPr>
              <a:t>α)</a:t>
            </a:r>
            <a:r>
              <a:rPr lang="el-GR" sz="1800" b="0" strike="noStrike" spc="-1" dirty="0">
                <a:solidFill>
                  <a:srgbClr val="000000"/>
                </a:solidFill>
                <a:latin typeface="Calibri"/>
              </a:rPr>
              <a:t> ή δεν πληρούν (Κύπρος)</a:t>
            </a:r>
            <a:r>
              <a:rPr lang="fr-FR" sz="1800" b="0" strike="noStrike" spc="-1" dirty="0">
                <a:solidFill>
                  <a:srgbClr val="000000"/>
                </a:solidFill>
                <a:latin typeface="Calibri"/>
              </a:rPr>
              <a:t>. </a:t>
            </a:r>
            <a:r>
              <a:rPr lang="fr-FR" sz="1800" b="0" strike="noStrike" spc="-1" dirty="0" err="1">
                <a:solidFill>
                  <a:srgbClr val="000000"/>
                </a:solidFill>
                <a:latin typeface="Calibri"/>
              </a:rPr>
              <a:t>Η</a:t>
            </a:r>
            <a:r>
              <a:rPr lang="fr-FR" sz="1800" b="0" strike="noStrike" spc="-1" dirty="0">
                <a:solidFill>
                  <a:srgbClr val="000000"/>
                </a:solidFill>
                <a:latin typeface="Calibri"/>
              </a:rPr>
              <a:t> </a:t>
            </a:r>
            <a:r>
              <a:rPr lang="fr-FR" sz="1800" b="0" strike="noStrike" spc="-1" dirty="0" err="1">
                <a:solidFill>
                  <a:srgbClr val="000000"/>
                </a:solidFill>
                <a:latin typeface="Calibri"/>
              </a:rPr>
              <a:t>Νορ</a:t>
            </a:r>
            <a:r>
              <a:rPr lang="fr-FR" sz="1800" b="0" strike="noStrike" spc="-1" dirty="0">
                <a:solidFill>
                  <a:srgbClr val="000000"/>
                </a:solidFill>
                <a:latin typeface="Calibri"/>
              </a:rPr>
              <a:t>β</a:t>
            </a:r>
            <a:r>
              <a:rPr lang="fr-FR" sz="1800" b="0" strike="noStrike" spc="-1" dirty="0" err="1">
                <a:solidFill>
                  <a:srgbClr val="000000"/>
                </a:solidFill>
                <a:latin typeface="Calibri"/>
              </a:rPr>
              <a:t>ηγί</a:t>
            </a:r>
            <a:r>
              <a:rPr lang="fr-FR" sz="1800" b="0" strike="noStrike" spc="-1" dirty="0">
                <a:solidFill>
                  <a:srgbClr val="000000"/>
                </a:solidFill>
                <a:latin typeface="Calibri"/>
              </a:rPr>
              <a:t>α, </a:t>
            </a:r>
            <a:r>
              <a:rPr lang="fr-FR" sz="1800" b="0" strike="noStrike" spc="-1" dirty="0" err="1">
                <a:solidFill>
                  <a:srgbClr val="000000"/>
                </a:solidFill>
                <a:latin typeface="Calibri"/>
              </a:rPr>
              <a:t>η</a:t>
            </a:r>
            <a:r>
              <a:rPr lang="fr-FR" sz="1800" b="0" strike="noStrike" spc="-1" dirty="0">
                <a:solidFill>
                  <a:srgbClr val="000000"/>
                </a:solidFill>
                <a:latin typeface="Calibri"/>
              </a:rPr>
              <a:t> </a:t>
            </a:r>
            <a:r>
              <a:rPr lang="fr-FR" sz="1800" b="0" strike="noStrike" spc="-1" dirty="0" err="1">
                <a:solidFill>
                  <a:srgbClr val="000000"/>
                </a:solidFill>
                <a:latin typeface="Calibri"/>
              </a:rPr>
              <a:t>Ισλ</a:t>
            </a:r>
            <a:r>
              <a:rPr lang="fr-FR" sz="1800" b="0" strike="noStrike" spc="-1" dirty="0">
                <a:solidFill>
                  <a:srgbClr val="000000"/>
                </a:solidFill>
                <a:latin typeface="Calibri"/>
              </a:rPr>
              <a:t>α</a:t>
            </a:r>
            <a:r>
              <a:rPr lang="fr-FR" sz="1800" b="0" strike="noStrike" spc="-1" dirty="0" err="1">
                <a:solidFill>
                  <a:srgbClr val="000000"/>
                </a:solidFill>
                <a:latin typeface="Calibri"/>
              </a:rPr>
              <a:t>νδί</a:t>
            </a:r>
            <a:r>
              <a:rPr lang="fr-FR" sz="1800" b="0" strike="noStrike" spc="-1" dirty="0">
                <a:solidFill>
                  <a:srgbClr val="000000"/>
                </a:solidFill>
                <a:latin typeface="Calibri"/>
              </a:rPr>
              <a:t>α, </a:t>
            </a:r>
            <a:r>
              <a:rPr lang="fr-FR" sz="1800" b="0" strike="noStrike" spc="-1" dirty="0" err="1">
                <a:solidFill>
                  <a:srgbClr val="000000"/>
                </a:solidFill>
                <a:latin typeface="Calibri"/>
              </a:rPr>
              <a:t>το</a:t>
            </a:r>
            <a:r>
              <a:rPr lang="fr-FR" sz="1800" b="0" strike="noStrike" spc="-1" dirty="0">
                <a:solidFill>
                  <a:srgbClr val="000000"/>
                </a:solidFill>
                <a:latin typeface="Calibri"/>
              </a:rPr>
              <a:t> </a:t>
            </a:r>
            <a:r>
              <a:rPr lang="fr-FR" sz="1800" b="0" strike="noStrike" spc="-1" dirty="0" err="1">
                <a:solidFill>
                  <a:srgbClr val="000000"/>
                </a:solidFill>
                <a:latin typeface="Calibri"/>
              </a:rPr>
              <a:t>Λιχτενστάιν</a:t>
            </a:r>
            <a:r>
              <a:rPr lang="fr-FR" sz="1800" b="0" strike="noStrike" spc="-1" dirty="0">
                <a:solidFill>
                  <a:srgbClr val="000000"/>
                </a:solidFill>
                <a:latin typeface="Calibri"/>
              </a:rPr>
              <a:t> </a:t>
            </a:r>
            <a:r>
              <a:rPr lang="fr-FR" sz="1800" b="0" strike="noStrike" spc="-1" dirty="0" err="1">
                <a:solidFill>
                  <a:srgbClr val="000000"/>
                </a:solidFill>
                <a:latin typeface="Calibri"/>
              </a:rPr>
              <a:t>κ</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η</a:t>
            </a:r>
            <a:r>
              <a:rPr lang="fr-FR" sz="1800" b="0" strike="noStrike" spc="-1" dirty="0">
                <a:solidFill>
                  <a:srgbClr val="000000"/>
                </a:solidFill>
                <a:latin typeface="Calibri"/>
              </a:rPr>
              <a:t> </a:t>
            </a:r>
            <a:r>
              <a:rPr lang="fr-FR" sz="1800" b="0" strike="noStrike" spc="-1" dirty="0" err="1">
                <a:solidFill>
                  <a:srgbClr val="000000"/>
                </a:solidFill>
                <a:latin typeface="Calibri"/>
              </a:rPr>
              <a:t>Ελ</a:t>
            </a:r>
            <a:r>
              <a:rPr lang="fr-FR" sz="1800" b="0" strike="noStrike" spc="-1" dirty="0">
                <a:solidFill>
                  <a:srgbClr val="000000"/>
                </a:solidFill>
                <a:latin typeface="Calibri"/>
              </a:rPr>
              <a:t>β</a:t>
            </a:r>
            <a:r>
              <a:rPr lang="fr-FR" sz="1800" b="0" strike="noStrike" spc="-1" dirty="0" err="1">
                <a:solidFill>
                  <a:srgbClr val="000000"/>
                </a:solidFill>
                <a:latin typeface="Calibri"/>
              </a:rPr>
              <a:t>ετί</a:t>
            </a:r>
            <a:r>
              <a:rPr lang="fr-FR" sz="1800" b="0" strike="noStrike" spc="-1" dirty="0">
                <a:solidFill>
                  <a:srgbClr val="000000"/>
                </a:solidFill>
                <a:latin typeface="Calibri"/>
              </a:rPr>
              <a:t>α </a:t>
            </a:r>
            <a:r>
              <a:rPr lang="fr-FR" sz="1800" b="0" strike="noStrike" spc="-1" dirty="0" err="1">
                <a:solidFill>
                  <a:srgbClr val="000000"/>
                </a:solidFill>
                <a:latin typeface="Calibri"/>
              </a:rPr>
              <a:t>είν</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συνδεδεμένες</a:t>
            </a:r>
            <a:r>
              <a:rPr lang="fr-FR" sz="1800" b="0" strike="noStrike" spc="-1" dirty="0">
                <a:solidFill>
                  <a:srgbClr val="000000"/>
                </a:solidFill>
                <a:latin typeface="Calibri"/>
              </a:rPr>
              <a:t> </a:t>
            </a:r>
            <a:r>
              <a:rPr lang="fr-FR" sz="1800" b="0" strike="noStrike" spc="-1" dirty="0" err="1">
                <a:solidFill>
                  <a:srgbClr val="000000"/>
                </a:solidFill>
                <a:latin typeface="Calibri"/>
              </a:rPr>
              <a:t>με</a:t>
            </a:r>
            <a:r>
              <a:rPr lang="fr-FR" sz="1800" b="0" strike="noStrike" spc="-1" dirty="0">
                <a:solidFill>
                  <a:srgbClr val="000000"/>
                </a:solidFill>
                <a:latin typeface="Calibri"/>
              </a:rPr>
              <a:t> </a:t>
            </a:r>
            <a:r>
              <a:rPr lang="fr-FR" sz="1800" b="0" strike="noStrike" spc="-1" dirty="0" err="1">
                <a:solidFill>
                  <a:srgbClr val="000000"/>
                </a:solidFill>
                <a:latin typeface="Calibri"/>
              </a:rPr>
              <a:t>το</a:t>
            </a:r>
            <a:r>
              <a:rPr lang="fr-FR" sz="1800" b="0" strike="noStrike" spc="-1" dirty="0">
                <a:solidFill>
                  <a:srgbClr val="000000"/>
                </a:solidFill>
                <a:latin typeface="Calibri"/>
              </a:rPr>
              <a:t> </a:t>
            </a:r>
            <a:r>
              <a:rPr lang="fr-FR" sz="1800" b="0" strike="noStrike" spc="-1" dirty="0" err="1">
                <a:solidFill>
                  <a:srgbClr val="000000"/>
                </a:solidFill>
                <a:latin typeface="Calibri"/>
              </a:rPr>
              <a:t>κεκτημένο</a:t>
            </a:r>
            <a:r>
              <a:rPr lang="fr-FR" sz="1800" b="0" strike="noStrike" spc="-1" dirty="0">
                <a:solidFill>
                  <a:srgbClr val="000000"/>
                </a:solidFill>
                <a:latin typeface="Calibri"/>
              </a:rPr>
              <a:t> </a:t>
            </a:r>
            <a:r>
              <a:rPr lang="fr-FR" sz="1800" b="0" strike="noStrike" spc="-1" dirty="0" err="1">
                <a:solidFill>
                  <a:srgbClr val="000000"/>
                </a:solidFill>
                <a:latin typeface="Calibri"/>
              </a:rPr>
              <a:t>του</a:t>
            </a:r>
            <a:r>
              <a:rPr lang="fr-FR" sz="1800" b="0" strike="noStrike" spc="-1" dirty="0">
                <a:solidFill>
                  <a:srgbClr val="000000"/>
                </a:solidFill>
                <a:latin typeface="Calibri"/>
              </a:rPr>
              <a:t> </a:t>
            </a:r>
            <a:r>
              <a:rPr lang="fr-FR" sz="1800" b="0" strike="noStrike" spc="-1" dirty="0" err="1">
                <a:solidFill>
                  <a:srgbClr val="000000"/>
                </a:solidFill>
                <a:latin typeface="Calibri"/>
              </a:rPr>
              <a:t>Σένγκεν</a:t>
            </a:r>
            <a:r>
              <a:rPr lang="fr-FR" sz="1800" b="0" strike="noStrike" spc="-1" dirty="0">
                <a:solidFill>
                  <a:srgbClr val="000000"/>
                </a:solidFill>
                <a:latin typeface="Calibri"/>
              </a:rPr>
              <a:t>. </a:t>
            </a:r>
            <a:r>
              <a:rPr lang="fr-FR" sz="1800" b="0" strike="noStrike" spc="-1" dirty="0" err="1">
                <a:solidFill>
                  <a:srgbClr val="000000"/>
                </a:solidFill>
                <a:latin typeface="Calibri"/>
              </a:rPr>
              <a:t>Το</a:t>
            </a:r>
            <a:r>
              <a:rPr lang="fr-FR" sz="1800" b="0" strike="noStrike" spc="-1" dirty="0">
                <a:solidFill>
                  <a:srgbClr val="000000"/>
                </a:solidFill>
                <a:latin typeface="Calibri"/>
              </a:rPr>
              <a:t> πα</a:t>
            </a:r>
            <a:r>
              <a:rPr lang="fr-FR" sz="1800" b="0" strike="noStrike" spc="-1" dirty="0" err="1">
                <a:solidFill>
                  <a:srgbClr val="000000"/>
                </a:solidFill>
                <a:latin typeface="Calibri"/>
              </a:rPr>
              <a:t>ράδοξο</a:t>
            </a:r>
            <a:r>
              <a:rPr lang="fr-FR" sz="1800" b="0" strike="noStrike" spc="-1" dirty="0">
                <a:solidFill>
                  <a:srgbClr val="000000"/>
                </a:solidFill>
                <a:latin typeface="Calibri"/>
              </a:rPr>
              <a:t> </a:t>
            </a:r>
            <a:r>
              <a:rPr lang="fr-FR" sz="1800" b="0" strike="noStrike" spc="-1" dirty="0" err="1">
                <a:solidFill>
                  <a:srgbClr val="000000"/>
                </a:solidFill>
                <a:latin typeface="Calibri"/>
              </a:rPr>
              <a:t>λοι</a:t>
            </a:r>
            <a:r>
              <a:rPr lang="fr-FR" sz="1800" b="0" strike="noStrike" spc="-1" dirty="0">
                <a:solidFill>
                  <a:srgbClr val="000000"/>
                </a:solidFill>
                <a:latin typeface="Calibri"/>
              </a:rPr>
              <a:t>π</a:t>
            </a:r>
            <a:r>
              <a:rPr lang="fr-FR" sz="1800" b="0" strike="noStrike" spc="-1" dirty="0" err="1">
                <a:solidFill>
                  <a:srgbClr val="000000"/>
                </a:solidFill>
                <a:latin typeface="Calibri"/>
              </a:rPr>
              <a:t>όν</a:t>
            </a:r>
            <a:r>
              <a:rPr lang="fr-FR" sz="1800" b="0" strike="noStrike" spc="-1" dirty="0">
                <a:solidFill>
                  <a:srgbClr val="000000"/>
                </a:solidFill>
                <a:latin typeface="Calibri"/>
              </a:rPr>
              <a:t> </a:t>
            </a:r>
            <a:r>
              <a:rPr lang="fr-FR" sz="1800" b="0" strike="noStrike" spc="-1" dirty="0" err="1">
                <a:solidFill>
                  <a:srgbClr val="000000"/>
                </a:solidFill>
                <a:latin typeface="Calibri"/>
              </a:rPr>
              <a:t>είν</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ότι</a:t>
            </a:r>
            <a:r>
              <a:rPr lang="fr-FR" sz="1800" b="0" strike="noStrike" spc="-1" dirty="0">
                <a:solidFill>
                  <a:srgbClr val="000000"/>
                </a:solidFill>
                <a:latin typeface="Calibri"/>
              </a:rPr>
              <a:t> </a:t>
            </a:r>
            <a:r>
              <a:rPr lang="fr-FR" sz="1800" b="0" strike="noStrike" spc="-1" dirty="0" err="1">
                <a:solidFill>
                  <a:srgbClr val="000000"/>
                </a:solidFill>
                <a:latin typeface="Calibri"/>
              </a:rPr>
              <a:t>χώρες</a:t>
            </a:r>
            <a:r>
              <a:rPr lang="fr-FR" sz="1800" b="0" strike="noStrike" spc="-1" dirty="0">
                <a:solidFill>
                  <a:srgbClr val="000000"/>
                </a:solidFill>
                <a:latin typeface="Calibri"/>
              </a:rPr>
              <a:t> </a:t>
            </a:r>
            <a:r>
              <a:rPr lang="fr-FR" sz="1800" b="0" strike="noStrike" spc="-1" dirty="0" err="1">
                <a:solidFill>
                  <a:srgbClr val="000000"/>
                </a:solidFill>
                <a:latin typeface="Calibri"/>
              </a:rPr>
              <a:t>μη</a:t>
            </a:r>
            <a:r>
              <a:rPr lang="fr-FR" sz="1800" b="0" strike="noStrike" spc="-1" dirty="0">
                <a:solidFill>
                  <a:srgbClr val="000000"/>
                </a:solidFill>
                <a:latin typeface="Calibri"/>
              </a:rPr>
              <a:t> </a:t>
            </a:r>
            <a:r>
              <a:rPr lang="fr-FR" sz="1800" b="0" strike="noStrike" spc="-1" dirty="0" err="1">
                <a:solidFill>
                  <a:srgbClr val="000000"/>
                </a:solidFill>
                <a:latin typeface="Calibri"/>
              </a:rPr>
              <a:t>μέλη</a:t>
            </a:r>
            <a:r>
              <a:rPr lang="fr-FR" sz="1800" b="0" strike="noStrike" spc="-1" dirty="0">
                <a:solidFill>
                  <a:srgbClr val="000000"/>
                </a:solidFill>
                <a:latin typeface="Calibri"/>
              </a:rPr>
              <a:t> </a:t>
            </a:r>
            <a:r>
              <a:rPr lang="fr-FR" sz="1800" b="0" strike="noStrike" spc="-1" dirty="0" err="1">
                <a:solidFill>
                  <a:srgbClr val="000000"/>
                </a:solidFill>
                <a:latin typeface="Calibri"/>
              </a:rPr>
              <a:t>της</a:t>
            </a:r>
            <a:r>
              <a:rPr lang="fr-FR" sz="1800" b="0" strike="noStrike" spc="-1" dirty="0">
                <a:solidFill>
                  <a:srgbClr val="000000"/>
                </a:solidFill>
                <a:latin typeface="Calibri"/>
              </a:rPr>
              <a:t> ΕΕ </a:t>
            </a:r>
            <a:r>
              <a:rPr lang="fr-FR" sz="1800" b="0" strike="noStrike" spc="-1" dirty="0" err="1">
                <a:solidFill>
                  <a:srgbClr val="000000"/>
                </a:solidFill>
                <a:latin typeface="Calibri"/>
              </a:rPr>
              <a:t>είν</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π</a:t>
            </a:r>
            <a:r>
              <a:rPr lang="fr-FR" sz="1800" b="0" strike="noStrike" spc="-1" dirty="0" err="1">
                <a:solidFill>
                  <a:srgbClr val="000000"/>
                </a:solidFill>
                <a:latin typeface="Calibri"/>
              </a:rPr>
              <a:t>ολύ</a:t>
            </a:r>
            <a:r>
              <a:rPr lang="fr-FR" sz="1800" b="0" strike="noStrike" spc="-1" dirty="0">
                <a:solidFill>
                  <a:srgbClr val="000000"/>
                </a:solidFill>
                <a:latin typeface="Calibri"/>
              </a:rPr>
              <a:t> π</a:t>
            </a:r>
            <a:r>
              <a:rPr lang="fr-FR" sz="1800" b="0" strike="noStrike" spc="-1" dirty="0" err="1">
                <a:solidFill>
                  <a:srgbClr val="000000"/>
                </a:solidFill>
                <a:latin typeface="Calibri"/>
              </a:rPr>
              <a:t>ιο</a:t>
            </a:r>
            <a:r>
              <a:rPr lang="fr-FR" sz="1800" b="0" strike="noStrike" spc="-1" dirty="0">
                <a:solidFill>
                  <a:srgbClr val="000000"/>
                </a:solidFill>
                <a:latin typeface="Calibri"/>
              </a:rPr>
              <a:t> </a:t>
            </a:r>
            <a:r>
              <a:rPr lang="fr-FR" sz="1800" b="0" strike="noStrike" spc="-1" dirty="0" err="1">
                <a:solidFill>
                  <a:srgbClr val="000000"/>
                </a:solidFill>
                <a:latin typeface="Calibri"/>
              </a:rPr>
              <a:t>κοντά</a:t>
            </a:r>
            <a:r>
              <a:rPr lang="fr-FR" sz="1800" b="0" strike="noStrike" spc="-1" dirty="0">
                <a:solidFill>
                  <a:srgbClr val="000000"/>
                </a:solidFill>
                <a:latin typeface="Calibri"/>
              </a:rPr>
              <a:t> </a:t>
            </a:r>
            <a:r>
              <a:rPr lang="fr-FR" sz="1800" b="0" strike="noStrike" spc="-1" dirty="0" err="1">
                <a:solidFill>
                  <a:srgbClr val="000000"/>
                </a:solidFill>
                <a:latin typeface="Calibri"/>
              </a:rPr>
              <a:t>στον</a:t>
            </a:r>
            <a:r>
              <a:rPr lang="fr-FR" sz="1800" b="0" strike="noStrike" spc="-1" dirty="0">
                <a:solidFill>
                  <a:srgbClr val="000000"/>
                </a:solidFill>
                <a:latin typeface="Calibri"/>
              </a:rPr>
              <a:t> π</a:t>
            </a:r>
            <a:r>
              <a:rPr lang="fr-FR" sz="1800" b="0" strike="noStrike" spc="-1" dirty="0" err="1">
                <a:solidFill>
                  <a:srgbClr val="000000"/>
                </a:solidFill>
                <a:latin typeface="Calibri"/>
              </a:rPr>
              <a:t>υρήν</a:t>
            </a:r>
            <a:r>
              <a:rPr lang="fr-FR" sz="1800" b="0" strike="noStrike" spc="-1" dirty="0">
                <a:solidFill>
                  <a:srgbClr val="000000"/>
                </a:solidFill>
                <a:latin typeface="Calibri"/>
              </a:rPr>
              <a:t>α </a:t>
            </a:r>
            <a:r>
              <a:rPr lang="fr-FR" sz="1800" b="0" strike="noStrike" spc="-1" dirty="0" err="1">
                <a:solidFill>
                  <a:srgbClr val="000000"/>
                </a:solidFill>
                <a:latin typeface="Calibri"/>
              </a:rPr>
              <a:t>της</a:t>
            </a:r>
            <a:r>
              <a:rPr lang="fr-FR" sz="1800" b="0" strike="noStrike" spc="-1" dirty="0">
                <a:solidFill>
                  <a:srgbClr val="000000"/>
                </a:solidFill>
                <a:latin typeface="Calibri"/>
              </a:rPr>
              <a:t> ΕΕ απ</a:t>
            </a:r>
            <a:r>
              <a:rPr lang="fr-FR" sz="1800" b="0" strike="noStrike" spc="-1" dirty="0" err="1">
                <a:solidFill>
                  <a:srgbClr val="000000"/>
                </a:solidFill>
                <a:latin typeface="Calibri"/>
              </a:rPr>
              <a:t>ό</a:t>
            </a:r>
            <a:r>
              <a:rPr lang="fr-FR" sz="1800" b="0" strike="noStrike" spc="-1" dirty="0">
                <a:solidFill>
                  <a:srgbClr val="000000"/>
                </a:solidFill>
                <a:latin typeface="Calibri"/>
              </a:rPr>
              <a:t> </a:t>
            </a:r>
            <a:r>
              <a:rPr lang="fr-FR" sz="1800" b="0" strike="noStrike" spc="-1" dirty="0" err="1">
                <a:solidFill>
                  <a:srgbClr val="000000"/>
                </a:solidFill>
                <a:latin typeface="Calibri"/>
              </a:rPr>
              <a:t>ό</a:t>
            </a:r>
            <a:r>
              <a:rPr lang="fr-FR" sz="1800" b="0" strike="noStrike" spc="-1" dirty="0">
                <a:solidFill>
                  <a:srgbClr val="000000"/>
                </a:solidFill>
                <a:latin typeface="Calibri"/>
              </a:rPr>
              <a:t>, </a:t>
            </a:r>
            <a:r>
              <a:rPr lang="fr-FR" sz="1800" b="0" strike="noStrike" spc="-1" dirty="0" err="1">
                <a:solidFill>
                  <a:srgbClr val="000000"/>
                </a:solidFill>
                <a:latin typeface="Calibri"/>
              </a:rPr>
              <a:t>τι</a:t>
            </a:r>
            <a:r>
              <a:rPr lang="fr-FR" sz="1800" b="0" strike="noStrike" spc="-1" dirty="0">
                <a:solidFill>
                  <a:srgbClr val="000000"/>
                </a:solidFill>
                <a:latin typeface="Calibri"/>
              </a:rPr>
              <a:t> </a:t>
            </a:r>
            <a:r>
              <a:rPr lang="fr-FR" sz="1800" b="0" strike="noStrike" spc="-1" dirty="0" err="1">
                <a:solidFill>
                  <a:srgbClr val="000000"/>
                </a:solidFill>
                <a:latin typeface="Calibri"/>
              </a:rPr>
              <a:t>ή</a:t>
            </a:r>
            <a:r>
              <a:rPr lang="el-GR" sz="1800" b="0" strike="noStrike" spc="-1" dirty="0" err="1">
                <a:solidFill>
                  <a:srgbClr val="000000"/>
                </a:solidFill>
                <a:latin typeface="Calibri"/>
              </a:rPr>
              <a:t>ταν</a:t>
            </a:r>
            <a:r>
              <a:rPr lang="el-GR" sz="1800" b="0" strike="noStrike" spc="-1" dirty="0">
                <a:solidFill>
                  <a:srgbClr val="000000"/>
                </a:solidFill>
                <a:latin typeface="Calibri"/>
              </a:rPr>
              <a:t> </a:t>
            </a:r>
            <a:r>
              <a:rPr lang="fr-FR" sz="1800" b="0" strike="noStrike" spc="-1" dirty="0" err="1">
                <a:solidFill>
                  <a:srgbClr val="000000"/>
                </a:solidFill>
                <a:latin typeface="Calibri"/>
              </a:rPr>
              <a:t>μερικά</a:t>
            </a:r>
            <a:r>
              <a:rPr lang="fr-FR" sz="1800" b="0" strike="noStrike" spc="-1" dirty="0">
                <a:solidFill>
                  <a:srgbClr val="000000"/>
                </a:solidFill>
                <a:latin typeface="Calibri"/>
              </a:rPr>
              <a:t> απ</a:t>
            </a:r>
            <a:r>
              <a:rPr lang="fr-FR" sz="1800" b="0" strike="noStrike" spc="-1" dirty="0" err="1">
                <a:solidFill>
                  <a:srgbClr val="000000"/>
                </a:solidFill>
                <a:latin typeface="Calibri"/>
              </a:rPr>
              <a:t>ό</a:t>
            </a:r>
            <a:r>
              <a:rPr lang="fr-FR" sz="1800" b="0" strike="noStrike" spc="-1" dirty="0">
                <a:solidFill>
                  <a:srgbClr val="000000"/>
                </a:solidFill>
                <a:latin typeface="Calibri"/>
              </a:rPr>
              <a:t> </a:t>
            </a:r>
            <a:r>
              <a:rPr lang="fr-FR" sz="1800" b="0" strike="noStrike" spc="-1" dirty="0" err="1">
                <a:solidFill>
                  <a:srgbClr val="000000"/>
                </a:solidFill>
                <a:latin typeface="Calibri"/>
              </a:rPr>
              <a:t>τ</a:t>
            </a:r>
            <a:r>
              <a:rPr lang="fr-FR" sz="1800" b="0" strike="noStrike" spc="-1" dirty="0">
                <a:solidFill>
                  <a:srgbClr val="000000"/>
                </a:solidFill>
                <a:latin typeface="Calibri"/>
              </a:rPr>
              <a:t>α </a:t>
            </a:r>
            <a:r>
              <a:rPr lang="fr-FR" sz="1800" b="0" strike="noStrike" spc="-1" dirty="0" err="1">
                <a:solidFill>
                  <a:srgbClr val="000000"/>
                </a:solidFill>
                <a:latin typeface="Calibri"/>
              </a:rPr>
              <a:t>δικά</a:t>
            </a:r>
            <a:r>
              <a:rPr lang="fr-FR" sz="1800" b="0" strike="noStrike" spc="-1" dirty="0">
                <a:solidFill>
                  <a:srgbClr val="000000"/>
                </a:solidFill>
                <a:latin typeface="Calibri"/>
              </a:rPr>
              <a:t> </a:t>
            </a:r>
            <a:r>
              <a:rPr lang="fr-FR" sz="1800" b="0" strike="noStrike" spc="-1" dirty="0" err="1">
                <a:solidFill>
                  <a:srgbClr val="000000"/>
                </a:solidFill>
                <a:latin typeface="Calibri"/>
              </a:rPr>
              <a:t>της</a:t>
            </a:r>
            <a:r>
              <a:rPr lang="fr-FR" sz="1800" b="0" strike="noStrike" spc="-1" dirty="0">
                <a:solidFill>
                  <a:srgbClr val="000000"/>
                </a:solidFill>
                <a:latin typeface="Calibri"/>
              </a:rPr>
              <a:t> </a:t>
            </a:r>
            <a:r>
              <a:rPr lang="fr-FR" sz="1800" b="0" strike="noStrike" spc="-1" dirty="0" err="1">
                <a:solidFill>
                  <a:srgbClr val="000000"/>
                </a:solidFill>
                <a:latin typeface="Calibri"/>
              </a:rPr>
              <a:t>κράτη</a:t>
            </a:r>
            <a:r>
              <a:rPr lang="fr-FR" sz="1800" b="0" strike="noStrike" spc="-1" dirty="0">
                <a:solidFill>
                  <a:srgbClr val="000000"/>
                </a:solidFill>
                <a:latin typeface="Calibri"/>
              </a:rPr>
              <a:t> </a:t>
            </a:r>
            <a:r>
              <a:rPr lang="fr-FR" sz="1800" b="0" strike="noStrike" spc="-1" dirty="0" err="1">
                <a:solidFill>
                  <a:srgbClr val="000000"/>
                </a:solidFill>
                <a:latin typeface="Calibri"/>
              </a:rPr>
              <a:t>μέλη</a:t>
            </a:r>
            <a:r>
              <a:rPr lang="fr-FR" sz="1800" b="0" strike="noStrike" spc="-1" dirty="0">
                <a:solidFill>
                  <a:srgbClr val="000000"/>
                </a:solidFill>
                <a:latin typeface="Calibri"/>
              </a:rPr>
              <a:t> (</a:t>
            </a:r>
            <a:r>
              <a:rPr lang="fr-FR" sz="1800" b="0" strike="noStrike" spc="-1" dirty="0" err="1">
                <a:solidFill>
                  <a:srgbClr val="000000"/>
                </a:solidFill>
                <a:latin typeface="Calibri"/>
              </a:rPr>
              <a:t>θέμ</a:t>
            </a:r>
            <a:r>
              <a:rPr lang="fr-FR" sz="1800" b="0" strike="noStrike" spc="-1" dirty="0">
                <a:solidFill>
                  <a:srgbClr val="000000"/>
                </a:solidFill>
                <a:latin typeface="Calibri"/>
              </a:rPr>
              <a:t>α </a:t>
            </a:r>
            <a:r>
              <a:rPr lang="fr-FR" sz="1800" b="0" strike="noStrike" spc="-1" dirty="0" err="1">
                <a:solidFill>
                  <a:srgbClr val="000000"/>
                </a:solidFill>
                <a:latin typeface="Calibri"/>
              </a:rPr>
              <a:t>ομοιογένει</a:t>
            </a:r>
            <a:r>
              <a:rPr lang="fr-FR" sz="1800" b="0" strike="noStrike" spc="-1" dirty="0">
                <a:solidFill>
                  <a:srgbClr val="000000"/>
                </a:solidFill>
                <a:latin typeface="Calibri"/>
              </a:rPr>
              <a:t>α</a:t>
            </a:r>
            <a:r>
              <a:rPr lang="fr-FR" sz="1800" b="0" strike="noStrike" spc="-1" dirty="0" err="1">
                <a:solidFill>
                  <a:srgbClr val="000000"/>
                </a:solidFill>
                <a:latin typeface="Calibri"/>
              </a:rPr>
              <a:t>ς</a:t>
            </a:r>
            <a:r>
              <a:rPr lang="fr-FR" sz="1800" b="0" strike="noStrike" spc="-1" dirty="0">
                <a:solidFill>
                  <a:srgbClr val="000000"/>
                </a:solidFill>
                <a:latin typeface="Calibri"/>
              </a:rPr>
              <a:t> </a:t>
            </a:r>
            <a:r>
              <a:rPr lang="fr-FR" sz="1800" b="0" strike="noStrike" spc="-1" dirty="0" err="1">
                <a:solidFill>
                  <a:srgbClr val="000000"/>
                </a:solidFill>
                <a:latin typeface="Calibri"/>
              </a:rPr>
              <a:t>του</a:t>
            </a:r>
            <a:r>
              <a:rPr lang="fr-FR" sz="1800" b="0" strike="noStrike" spc="-1" dirty="0">
                <a:solidFill>
                  <a:srgbClr val="000000"/>
                </a:solidFill>
                <a:latin typeface="Calibri"/>
              </a:rPr>
              <a:t> </a:t>
            </a:r>
            <a:r>
              <a:rPr lang="fr-FR" sz="1800" b="0" strike="noStrike" spc="-1" dirty="0" err="1">
                <a:solidFill>
                  <a:srgbClr val="000000"/>
                </a:solidFill>
                <a:latin typeface="Calibri"/>
              </a:rPr>
              <a:t>ευρω</a:t>
            </a:r>
            <a:r>
              <a:rPr lang="fr-FR" sz="1800" b="0" strike="noStrike" spc="-1" dirty="0">
                <a:solidFill>
                  <a:srgbClr val="000000"/>
                </a:solidFill>
                <a:latin typeface="Calibri"/>
              </a:rPr>
              <a:t>πα</a:t>
            </a:r>
            <a:r>
              <a:rPr lang="fr-FR" sz="1800" b="0" strike="noStrike" spc="-1" dirty="0" err="1">
                <a:solidFill>
                  <a:srgbClr val="000000"/>
                </a:solidFill>
                <a:latin typeface="Calibri"/>
              </a:rPr>
              <a:t>ϊκού</a:t>
            </a:r>
            <a:r>
              <a:rPr lang="fr-FR" sz="1800" b="0" strike="noStrike" spc="-1" dirty="0">
                <a:solidFill>
                  <a:srgbClr val="000000"/>
                </a:solidFill>
                <a:latin typeface="Calibri"/>
              </a:rPr>
              <a:t> </a:t>
            </a:r>
            <a:r>
              <a:rPr lang="fr-FR" sz="1800" b="0" strike="noStrike" spc="-1" dirty="0" err="1">
                <a:solidFill>
                  <a:srgbClr val="000000"/>
                </a:solidFill>
                <a:latin typeface="Calibri"/>
              </a:rPr>
              <a:t>νομικού</a:t>
            </a:r>
            <a:r>
              <a:rPr lang="fr-FR" sz="1800" b="0" strike="noStrike" spc="-1" dirty="0">
                <a:solidFill>
                  <a:srgbClr val="000000"/>
                </a:solidFill>
                <a:latin typeface="Calibri"/>
              </a:rPr>
              <a:t> </a:t>
            </a:r>
            <a:r>
              <a:rPr lang="fr-FR" sz="1800" b="0" strike="noStrike" spc="-1" dirty="0" err="1">
                <a:solidFill>
                  <a:srgbClr val="000000"/>
                </a:solidFill>
                <a:latin typeface="Calibri"/>
              </a:rPr>
              <a:t>χώρου</a:t>
            </a:r>
            <a:r>
              <a:rPr lang="fr-FR" sz="1800" b="0" strike="noStrike" spc="-1" dirty="0">
                <a:solidFill>
                  <a:srgbClr val="000000"/>
                </a:solidFill>
                <a:latin typeface="Calibri"/>
              </a:rPr>
              <a:t> </a:t>
            </a:r>
            <a:r>
              <a:rPr lang="fr-FR" sz="1800" b="0" strike="noStrike" spc="-1" dirty="0" err="1">
                <a:solidFill>
                  <a:srgbClr val="000000"/>
                </a:solidFill>
                <a:latin typeface="Calibri"/>
              </a:rPr>
              <a:t>κ</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ίσων</a:t>
            </a:r>
            <a:r>
              <a:rPr lang="fr-FR" sz="1800" b="0" strike="noStrike" spc="-1" dirty="0">
                <a:solidFill>
                  <a:srgbClr val="000000"/>
                </a:solidFill>
                <a:latin typeface="Calibri"/>
              </a:rPr>
              <a:t> </a:t>
            </a:r>
            <a:r>
              <a:rPr lang="fr-FR" sz="1800" b="0" strike="noStrike" spc="-1" dirty="0" err="1">
                <a:solidFill>
                  <a:srgbClr val="000000"/>
                </a:solidFill>
                <a:latin typeface="Calibri"/>
              </a:rPr>
              <a:t>δικ</a:t>
            </a:r>
            <a:r>
              <a:rPr lang="fr-FR" sz="1800" b="0" strike="noStrike" spc="-1" dirty="0">
                <a:solidFill>
                  <a:srgbClr val="000000"/>
                </a:solidFill>
                <a:latin typeface="Calibri"/>
              </a:rPr>
              <a:t>α</a:t>
            </a:r>
            <a:r>
              <a:rPr lang="fr-FR" sz="1800" b="0" strike="noStrike" spc="-1" dirty="0" err="1">
                <a:solidFill>
                  <a:srgbClr val="000000"/>
                </a:solidFill>
                <a:latin typeface="Calibri"/>
              </a:rPr>
              <a:t>ιωμάτων</a:t>
            </a:r>
            <a:r>
              <a:rPr lang="fr-FR" sz="1800" b="0" strike="noStrike" spc="-1" dirty="0">
                <a:solidFill>
                  <a:srgbClr val="000000"/>
                </a:solidFill>
                <a:latin typeface="Calibri"/>
              </a:rPr>
              <a:t> </a:t>
            </a:r>
            <a:r>
              <a:rPr lang="fr-FR" sz="1800" b="0" strike="noStrike" spc="-1" dirty="0" err="1">
                <a:solidFill>
                  <a:srgbClr val="000000"/>
                </a:solidFill>
                <a:latin typeface="Calibri"/>
              </a:rPr>
              <a:t>των</a:t>
            </a:r>
            <a:r>
              <a:rPr lang="fr-FR" sz="1800" b="0" strike="noStrike" spc="-1" dirty="0">
                <a:solidFill>
                  <a:srgbClr val="000000"/>
                </a:solidFill>
                <a:latin typeface="Calibri"/>
              </a:rPr>
              <a:t> </a:t>
            </a:r>
            <a:r>
              <a:rPr lang="fr-FR" sz="1800" b="0" strike="noStrike" spc="-1" dirty="0" err="1">
                <a:solidFill>
                  <a:srgbClr val="000000"/>
                </a:solidFill>
                <a:latin typeface="Calibri"/>
              </a:rPr>
              <a:t>ευρ</a:t>
            </a:r>
            <a:r>
              <a:rPr lang="fr-FR" sz="1800" b="0" strike="noStrike" spc="-1" dirty="0">
                <a:solidFill>
                  <a:srgbClr val="000000"/>
                </a:solidFill>
                <a:latin typeface="Calibri"/>
              </a:rPr>
              <a:t>. π</a:t>
            </a:r>
            <a:r>
              <a:rPr lang="fr-FR" sz="1800" b="0" strike="noStrike" spc="-1" dirty="0" err="1">
                <a:solidFill>
                  <a:srgbClr val="000000"/>
                </a:solidFill>
                <a:latin typeface="Calibri"/>
              </a:rPr>
              <a:t>ολιτών</a:t>
            </a:r>
            <a:r>
              <a:rPr lang="fr-FR" sz="1800" b="0" strike="noStrike" spc="-1" dirty="0">
                <a:solidFill>
                  <a:srgbClr val="000000"/>
                </a:solidFill>
                <a:latin typeface="Calibri"/>
              </a:rPr>
              <a:t>).</a:t>
            </a:r>
            <a:endParaRPr lang="fr-FR" sz="1800" b="0" strike="noStrike" spc="-1" dirty="0">
              <a:latin typeface="Arial"/>
            </a:endParaRPr>
          </a:p>
          <a:p>
            <a:pPr algn="ctr">
              <a:lnSpc>
                <a:spcPct val="100000"/>
              </a:lnSpc>
            </a:pPr>
            <a:r>
              <a:rPr lang="fr-FR" sz="1800" b="0" strike="noStrike" spc="-1" dirty="0" err="1">
                <a:solidFill>
                  <a:srgbClr val="000000"/>
                </a:solidFill>
                <a:latin typeface="Calibri"/>
              </a:rPr>
              <a:t>Βουλγ</a:t>
            </a:r>
            <a:r>
              <a:rPr lang="fr-FR" sz="1800" b="0" strike="noStrike" spc="-1" dirty="0">
                <a:solidFill>
                  <a:srgbClr val="000000"/>
                </a:solidFill>
                <a:latin typeface="Calibri"/>
              </a:rPr>
              <a:t>α</a:t>
            </a:r>
            <a:r>
              <a:rPr lang="fr-FR" sz="1800" b="0" strike="noStrike" spc="-1" dirty="0" err="1">
                <a:solidFill>
                  <a:srgbClr val="000000"/>
                </a:solidFill>
                <a:latin typeface="Calibri"/>
              </a:rPr>
              <a:t>ρί</a:t>
            </a:r>
            <a:r>
              <a:rPr lang="fr-FR" sz="1800" b="0" strike="noStrike" spc="-1" dirty="0">
                <a:solidFill>
                  <a:srgbClr val="000000"/>
                </a:solidFill>
                <a:latin typeface="Calibri"/>
              </a:rPr>
              <a:t>α </a:t>
            </a:r>
            <a:r>
              <a:rPr lang="fr-FR" sz="1800" b="0" strike="noStrike" spc="-1" dirty="0" err="1">
                <a:solidFill>
                  <a:srgbClr val="000000"/>
                </a:solidFill>
                <a:latin typeface="Calibri"/>
              </a:rPr>
              <a:t>κ</a:t>
            </a:r>
            <a:r>
              <a:rPr lang="fr-FR" sz="1800" b="0" strike="noStrike" spc="-1" dirty="0">
                <a:solidFill>
                  <a:srgbClr val="000000"/>
                </a:solidFill>
                <a:latin typeface="Calibri"/>
              </a:rPr>
              <a:t>α</a:t>
            </a:r>
            <a:r>
              <a:rPr lang="fr-FR" sz="1800" b="0" strike="noStrike" spc="-1" dirty="0" err="1">
                <a:solidFill>
                  <a:srgbClr val="000000"/>
                </a:solidFill>
                <a:latin typeface="Calibri"/>
              </a:rPr>
              <a:t>ι</a:t>
            </a:r>
            <a:r>
              <a:rPr lang="fr-FR" sz="1800" b="0" strike="noStrike" spc="-1" dirty="0">
                <a:solidFill>
                  <a:srgbClr val="000000"/>
                </a:solidFill>
                <a:latin typeface="Calibri"/>
              </a:rPr>
              <a:t> </a:t>
            </a:r>
            <a:r>
              <a:rPr lang="fr-FR" sz="1800" b="0" strike="noStrike" spc="-1" dirty="0" err="1">
                <a:solidFill>
                  <a:srgbClr val="000000"/>
                </a:solidFill>
                <a:latin typeface="Calibri"/>
              </a:rPr>
              <a:t>Ρουμ</a:t>
            </a:r>
            <a:r>
              <a:rPr lang="fr-FR" sz="1800" b="0" strike="noStrike" spc="-1" dirty="0">
                <a:solidFill>
                  <a:srgbClr val="000000"/>
                </a:solidFill>
                <a:latin typeface="Calibri"/>
              </a:rPr>
              <a:t>α</a:t>
            </a:r>
            <a:r>
              <a:rPr lang="fr-FR" sz="1800" b="0" strike="noStrike" spc="-1" dirty="0" err="1">
                <a:solidFill>
                  <a:srgbClr val="000000"/>
                </a:solidFill>
                <a:latin typeface="Calibri"/>
              </a:rPr>
              <a:t>νί</a:t>
            </a:r>
            <a:r>
              <a:rPr lang="fr-FR" sz="1800" b="0" strike="noStrike" spc="-1" dirty="0">
                <a:solidFill>
                  <a:srgbClr val="000000"/>
                </a:solidFill>
                <a:latin typeface="Calibri"/>
              </a:rPr>
              <a:t>α: </a:t>
            </a:r>
            <a:r>
              <a:rPr lang="fr-FR" sz="1800" b="0" strike="noStrike" spc="-1" dirty="0" err="1">
                <a:solidFill>
                  <a:srgbClr val="000000"/>
                </a:solidFill>
                <a:latin typeface="Calibri"/>
              </a:rPr>
              <a:t>Λήξη</a:t>
            </a:r>
            <a:r>
              <a:rPr lang="fr-FR" sz="1800" b="0" strike="noStrike" spc="-1" dirty="0">
                <a:solidFill>
                  <a:srgbClr val="000000"/>
                </a:solidFill>
                <a:latin typeface="Calibri"/>
              </a:rPr>
              <a:t> </a:t>
            </a:r>
            <a:r>
              <a:rPr lang="fr-FR" sz="1800" b="0" strike="noStrike" spc="-1" dirty="0" err="1">
                <a:solidFill>
                  <a:srgbClr val="000000"/>
                </a:solidFill>
                <a:latin typeface="Calibri"/>
              </a:rPr>
              <a:t>μετ</a:t>
            </a:r>
            <a:r>
              <a:rPr lang="fr-FR" sz="1800" b="0" strike="noStrike" spc="-1" dirty="0">
                <a:solidFill>
                  <a:srgbClr val="000000"/>
                </a:solidFill>
                <a:latin typeface="Calibri"/>
              </a:rPr>
              <a:t>αβα</a:t>
            </a:r>
            <a:r>
              <a:rPr lang="fr-FR" sz="1800" b="0" strike="noStrike" spc="-1" dirty="0" err="1">
                <a:solidFill>
                  <a:srgbClr val="000000"/>
                </a:solidFill>
                <a:latin typeface="Calibri"/>
              </a:rPr>
              <a:t>τικής</a:t>
            </a:r>
            <a:r>
              <a:rPr lang="fr-FR" sz="1800" b="0" strike="noStrike" spc="-1" dirty="0">
                <a:solidFill>
                  <a:srgbClr val="000000"/>
                </a:solidFill>
                <a:latin typeface="Calibri"/>
              </a:rPr>
              <a:t> π</a:t>
            </a:r>
            <a:r>
              <a:rPr lang="fr-FR" sz="1800" b="0" strike="noStrike" spc="-1" dirty="0" err="1">
                <a:solidFill>
                  <a:srgbClr val="000000"/>
                </a:solidFill>
                <a:latin typeface="Calibri"/>
              </a:rPr>
              <a:t>εριόδου</a:t>
            </a:r>
            <a:r>
              <a:rPr lang="fr-FR" sz="1800" b="0" strike="noStrike" spc="-1" dirty="0">
                <a:solidFill>
                  <a:srgbClr val="000000"/>
                </a:solidFill>
                <a:latin typeface="Calibri"/>
              </a:rPr>
              <a:t> </a:t>
            </a:r>
            <a:r>
              <a:rPr lang="fr-FR" sz="1800" b="0" strike="noStrike" spc="-1" dirty="0" err="1">
                <a:solidFill>
                  <a:srgbClr val="000000"/>
                </a:solidFill>
                <a:latin typeface="Calibri"/>
              </a:rPr>
              <a:t>γι</a:t>
            </a:r>
            <a:r>
              <a:rPr lang="fr-FR" sz="1800" b="0" strike="noStrike" spc="-1" dirty="0">
                <a:solidFill>
                  <a:srgbClr val="000000"/>
                </a:solidFill>
                <a:latin typeface="Calibri"/>
              </a:rPr>
              <a:t>α </a:t>
            </a:r>
            <a:r>
              <a:rPr lang="fr-FR" sz="1800" b="0" strike="noStrike" spc="-1" dirty="0" err="1">
                <a:solidFill>
                  <a:srgbClr val="000000"/>
                </a:solidFill>
                <a:latin typeface="Calibri"/>
              </a:rPr>
              <a:t>την</a:t>
            </a:r>
            <a:r>
              <a:rPr lang="fr-FR" sz="1800" b="0" strike="noStrike" spc="-1" dirty="0">
                <a:solidFill>
                  <a:srgbClr val="000000"/>
                </a:solidFill>
                <a:latin typeface="Calibri"/>
              </a:rPr>
              <a:t> </a:t>
            </a:r>
            <a:r>
              <a:rPr lang="fr-FR" sz="1800" b="0" strike="noStrike" spc="-1" dirty="0" err="1">
                <a:solidFill>
                  <a:srgbClr val="000000"/>
                </a:solidFill>
                <a:latin typeface="Calibri"/>
              </a:rPr>
              <a:t>εφ</a:t>
            </a:r>
            <a:r>
              <a:rPr lang="fr-FR" sz="1800" b="0" strike="noStrike" spc="-1" dirty="0">
                <a:solidFill>
                  <a:srgbClr val="000000"/>
                </a:solidFill>
                <a:latin typeface="Calibri"/>
              </a:rPr>
              <a:t>α</a:t>
            </a:r>
            <a:r>
              <a:rPr lang="fr-FR" sz="1800" b="0" strike="noStrike" spc="-1" dirty="0" err="1">
                <a:solidFill>
                  <a:srgbClr val="000000"/>
                </a:solidFill>
                <a:latin typeface="Calibri"/>
              </a:rPr>
              <a:t>ρμογή</a:t>
            </a:r>
            <a:r>
              <a:rPr lang="fr-FR" sz="1800" b="0" strike="noStrike" spc="-1" dirty="0">
                <a:solidFill>
                  <a:srgbClr val="000000"/>
                </a:solidFill>
                <a:latin typeface="Calibri"/>
              </a:rPr>
              <a:t> </a:t>
            </a:r>
            <a:r>
              <a:rPr lang="fr-FR" sz="1800" b="0" strike="noStrike" spc="-1" dirty="0" err="1">
                <a:solidFill>
                  <a:srgbClr val="000000"/>
                </a:solidFill>
                <a:latin typeface="Calibri"/>
              </a:rPr>
              <a:t>του</a:t>
            </a:r>
            <a:r>
              <a:rPr lang="fr-FR" sz="1800" b="0" strike="noStrike" spc="-1" dirty="0">
                <a:solidFill>
                  <a:srgbClr val="000000"/>
                </a:solidFill>
                <a:latin typeface="Calibri"/>
              </a:rPr>
              <a:t> </a:t>
            </a:r>
            <a:r>
              <a:rPr lang="fr-FR" sz="1800" b="0" strike="noStrike" spc="-1" dirty="0" err="1">
                <a:solidFill>
                  <a:srgbClr val="000000"/>
                </a:solidFill>
                <a:latin typeface="Calibri"/>
              </a:rPr>
              <a:t>κεκτημένου</a:t>
            </a:r>
            <a:r>
              <a:rPr lang="fr-FR" sz="1800" b="0" strike="noStrike" spc="-1" dirty="0">
                <a:solidFill>
                  <a:srgbClr val="000000"/>
                </a:solidFill>
                <a:latin typeface="Calibri"/>
              </a:rPr>
              <a:t> </a:t>
            </a:r>
            <a:r>
              <a:rPr lang="fr-FR" sz="1800" b="0" strike="noStrike" spc="-1" dirty="0" err="1">
                <a:solidFill>
                  <a:srgbClr val="000000"/>
                </a:solidFill>
                <a:latin typeface="Calibri"/>
              </a:rPr>
              <a:t>Σένγκεν</a:t>
            </a:r>
            <a:r>
              <a:rPr lang="fr-FR" sz="1800" b="0" strike="noStrike" spc="-1" dirty="0">
                <a:solidFill>
                  <a:srgbClr val="000000"/>
                </a:solidFill>
                <a:latin typeface="Calibri"/>
              </a:rPr>
              <a:t> - 1/2014.</a:t>
            </a:r>
            <a:endParaRPr lang="el-GR" sz="1800" b="0" strike="noStrike" spc="-1" dirty="0">
              <a:solidFill>
                <a:srgbClr val="000000"/>
              </a:solidFill>
              <a:latin typeface="Calibri"/>
            </a:endParaRPr>
          </a:p>
          <a:p>
            <a:pPr algn="ctr">
              <a:lnSpc>
                <a:spcPct val="100000"/>
              </a:lnSpc>
            </a:pPr>
            <a:r>
              <a:rPr lang="el-GR" spc="-1" dirty="0">
                <a:solidFill>
                  <a:srgbClr val="000000"/>
                </a:solidFill>
                <a:latin typeface="Calibri"/>
              </a:rPr>
              <a:t>Η Κροατία μπήκε στη ζώνη τον Ιανουάριο του 2023. Βουλγαρία και η Ρουμανία μπήκαν στη ζώνη το Μάρτιο του 2024</a:t>
            </a:r>
            <a:endParaRPr lang="fr-FR" sz="1800" b="0" strike="noStrike" spc="-1" dirty="0">
              <a:latin typeface="Arial"/>
            </a:endParaRPr>
          </a:p>
        </p:txBody>
      </p:sp>
      <p:sp>
        <p:nvSpPr>
          <p:cNvPr id="172" name="CustomShape 6"/>
          <p:cNvSpPr/>
          <p:nvPr/>
        </p:nvSpPr>
        <p:spPr>
          <a:xfrm>
            <a:off x="10094760" y="959040"/>
            <a:ext cx="1506600" cy="1063080"/>
          </a:xfrm>
          <a:prstGeom prst="rect">
            <a:avLst/>
          </a:prstGeom>
          <a:solidFill>
            <a:srgbClr val="FF0000"/>
          </a:solidFill>
          <a:ln>
            <a:noFill/>
          </a:ln>
          <a:effectLst>
            <a:outerShdw blurRad="40000" dist="23000" dir="5400000" rotWithShape="0">
              <a:srgbClr val="000000">
                <a:alpha val="35000"/>
              </a:srgbClr>
            </a:outerShdw>
          </a:effectLst>
        </p:spPr>
        <p:style>
          <a:lnRef idx="0">
            <a:schemeClr val="accent3"/>
          </a:lnRef>
          <a:fillRef idx="3">
            <a:schemeClr val="accent3"/>
          </a:fillRef>
          <a:effectRef idx="3">
            <a:schemeClr val="accent3"/>
          </a:effectRef>
          <a:fontRef idx="minor"/>
        </p:style>
        <p:txBody>
          <a:bodyPr lIns="90000" tIns="45000" rIns="90000" bIns="45000"/>
          <a:lstStyle/>
          <a:p>
            <a:pPr>
              <a:lnSpc>
                <a:spcPct val="100000"/>
              </a:lnSpc>
            </a:pPr>
            <a:r>
              <a:rPr lang="fr-FR" sz="1600" b="0" strike="noStrike" spc="-1">
                <a:solidFill>
                  <a:srgbClr val="000000"/>
                </a:solidFill>
                <a:latin typeface="Calibri"/>
              </a:rPr>
              <a:t>Σένγκεν: ΕΕ</a:t>
            </a:r>
            <a:endParaRPr lang="fr-FR" sz="1600" b="0" strike="noStrike" spc="-1">
              <a:latin typeface="Arial"/>
            </a:endParaRPr>
          </a:p>
          <a:p>
            <a:pPr>
              <a:lnSpc>
                <a:spcPct val="100000"/>
              </a:lnSpc>
            </a:pPr>
            <a:r>
              <a:rPr lang="fr-FR" sz="1600" b="0" strike="noStrike" spc="-1">
                <a:solidFill>
                  <a:srgbClr val="000000"/>
                </a:solidFill>
                <a:latin typeface="Calibri"/>
              </a:rPr>
              <a:t>23ΚΜ + 4 εκτός</a:t>
            </a:r>
            <a:endParaRPr lang="fr-FR" sz="1600" b="0" strike="noStrike" spc="-1">
              <a:latin typeface="Arial"/>
            </a:endParaRPr>
          </a:p>
          <a:p>
            <a:pPr>
              <a:lnSpc>
                <a:spcPct val="100000"/>
              </a:lnSpc>
            </a:pPr>
            <a:r>
              <a:rPr lang="fr-FR" sz="1600" b="0" strike="noStrike" spc="-1">
                <a:solidFill>
                  <a:srgbClr val="000000"/>
                </a:solidFill>
                <a:latin typeface="Calibri"/>
              </a:rPr>
              <a:t>ΕΕ Κράτη</a:t>
            </a:r>
            <a:endParaRPr lang="fr-FR" sz="1600" b="0" strike="noStrike" spc="-1">
              <a:latin typeface="Arial"/>
            </a:endParaRPr>
          </a:p>
        </p:txBody>
      </p:sp>
      <p:sp>
        <p:nvSpPr>
          <p:cNvPr id="2" name="Slide Number Placeholder 1">
            <a:extLst>
              <a:ext uri="{FF2B5EF4-FFF2-40B4-BE49-F238E27FC236}">
                <a16:creationId xmlns:a16="http://schemas.microsoft.com/office/drawing/2014/main" id="{6E4B1FA7-5F3F-194F-9D90-F3C78B7A9C0E}"/>
              </a:ext>
            </a:extLst>
          </p:cNvPr>
          <p:cNvSpPr>
            <a:spLocks noGrp="1"/>
          </p:cNvSpPr>
          <p:nvPr>
            <p:ph type="sldNum" sz="quarter" idx="12"/>
          </p:nvPr>
        </p:nvSpPr>
        <p:spPr/>
        <p:txBody>
          <a:bodyPr/>
          <a:lstStyle/>
          <a:p>
            <a:pPr algn="r">
              <a:lnSpc>
                <a:spcPct val="100000"/>
              </a:lnSpc>
            </a:pPr>
            <a:fld id="{B43BD4E8-C92D-47DC-A4E1-35B37531C4B8}" type="slidenum">
              <a:rPr lang="fr-FR" sz="1800" b="0" strike="noStrike" spc="-1" smtClean="0">
                <a:solidFill>
                  <a:srgbClr val="B2B2B2"/>
                </a:solidFill>
                <a:latin typeface="Calibri"/>
              </a:rPr>
              <a:t>9</a:t>
            </a:fld>
            <a:endParaRPr lang="fr-FR" sz="1800" b="0" strike="noStrike" spc="-1">
              <a:latin typeface="Times New Roman"/>
            </a:endParaRPr>
          </a:p>
        </p:txBody>
      </p:sp>
    </p:spTree>
  </p:cSld>
  <p:clrMapOvr>
    <a:masterClrMapping/>
  </p:clrMapOvr>
</p:sld>
</file>

<file path=ppt/theme/theme1.xml><?xml version="1.0" encoding="utf-8"?>
<a:theme xmlns:a="http://schemas.openxmlformats.org/drawingml/2006/main" name="Parcel">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{1CA95263-66FD-FE42-993F-C45965D8786F}tf10001120</Template>
  <TotalTime>3753</TotalTime>
  <Words>4775</Words>
  <Application>Microsoft Macintosh PowerPoint</Application>
  <PresentationFormat>Custom</PresentationFormat>
  <Paragraphs>383</Paragraphs>
  <Slides>38</Slides>
  <Notes>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38</vt:i4>
      </vt:variant>
    </vt:vector>
  </HeadingPairs>
  <TitlesOfParts>
    <vt:vector size="53" baseType="lpstr">
      <vt:lpstr>Arial</vt:lpstr>
      <vt:lpstr>Calibri</vt:lpstr>
      <vt:lpstr>Calibri Light</vt:lpstr>
      <vt:lpstr>Cambria</vt:lpstr>
      <vt:lpstr>Courier New</vt:lpstr>
      <vt:lpstr>Georgia</vt:lpstr>
      <vt:lpstr>Gill Sans MT</vt:lpstr>
      <vt:lpstr>Noto Sans Regular</vt:lpstr>
      <vt:lpstr>StarSymbol</vt:lpstr>
      <vt:lpstr>Symbol</vt:lpstr>
      <vt:lpstr>Tahoma</vt:lpstr>
      <vt:lpstr>Times New Roman</vt:lpstr>
      <vt:lpstr>Trebuchet MS</vt:lpstr>
      <vt:lpstr>Wingdings</vt:lpstr>
      <vt:lpstr>Parcel</vt:lpstr>
      <vt:lpstr> Διαφοροποιημένη ενοποίηση. Μορφές συνεργασίας και διακυβέρνησης.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Ευρωπαϊκή Διακυβέρνηση</dc:title>
  <dc:subject/>
  <dc:creator>Filippa Chatzistavrou</dc:creator>
  <dc:description/>
  <cp:lastModifiedBy>Filippa Chatzistavrou</cp:lastModifiedBy>
  <cp:revision>34</cp:revision>
  <dcterms:created xsi:type="dcterms:W3CDTF">2020-10-30T08:34:57Z</dcterms:created>
  <dcterms:modified xsi:type="dcterms:W3CDTF">2024-12-02T14:52:44Z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reated">
    <vt:filetime>2019-12-09T00:00:00Z</vt:filetime>
  </property>
  <property fmtid="{D5CDD505-2E9C-101B-9397-08002B2CF9AE}" pid="4" name="Creator">
    <vt:lpwstr>Impress</vt:lpwstr>
  </property>
  <property fmtid="{D5CDD505-2E9C-101B-9397-08002B2CF9AE}" pid="5" name="HiddenSlides">
    <vt:i4>0</vt:i4>
  </property>
  <property fmtid="{D5CDD505-2E9C-101B-9397-08002B2CF9AE}" pid="6" name="HyperlinksChanged">
    <vt:bool>false</vt:bool>
  </property>
  <property fmtid="{D5CDD505-2E9C-101B-9397-08002B2CF9AE}" pid="7" name="LastSaved">
    <vt:filetime>2019-12-09T00:00:00Z</vt:filetime>
  </property>
  <property fmtid="{D5CDD505-2E9C-101B-9397-08002B2CF9AE}" pid="8" name="LinksUpToDate">
    <vt:bool>false</vt:bool>
  </property>
  <property fmtid="{D5CDD505-2E9C-101B-9397-08002B2CF9AE}" pid="9" name="MMClips">
    <vt:i4>0</vt:i4>
  </property>
  <property fmtid="{D5CDD505-2E9C-101B-9397-08002B2CF9AE}" pid="10" name="Notes">
    <vt:i4>0</vt:i4>
  </property>
  <property fmtid="{D5CDD505-2E9C-101B-9397-08002B2CF9AE}" pid="11" name="PresentationFormat">
    <vt:lpwstr>Custom</vt:lpwstr>
  </property>
  <property fmtid="{D5CDD505-2E9C-101B-9397-08002B2CF9AE}" pid="12" name="ScaleCrop">
    <vt:bool>false</vt:bool>
  </property>
  <property fmtid="{D5CDD505-2E9C-101B-9397-08002B2CF9AE}" pid="13" name="ShareDoc">
    <vt:bool>false</vt:bool>
  </property>
  <property fmtid="{D5CDD505-2E9C-101B-9397-08002B2CF9AE}" pid="14" name="Slides">
    <vt:i4>28</vt:i4>
  </property>
</Properties>
</file>