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5" r:id="rId1"/>
  </p:sldMasterIdLst>
  <p:notesMasterIdLst>
    <p:notesMasterId r:id="rId26"/>
  </p:notesMasterIdLst>
  <p:sldIdLst>
    <p:sldId id="273" r:id="rId2"/>
    <p:sldId id="274" r:id="rId3"/>
    <p:sldId id="276" r:id="rId4"/>
    <p:sldId id="314" r:id="rId5"/>
    <p:sldId id="315" r:id="rId6"/>
    <p:sldId id="281" r:id="rId7"/>
    <p:sldId id="263" r:id="rId8"/>
    <p:sldId id="257" r:id="rId9"/>
    <p:sldId id="258" r:id="rId10"/>
    <p:sldId id="289" r:id="rId11"/>
    <p:sldId id="264" r:id="rId12"/>
    <p:sldId id="265" r:id="rId13"/>
    <p:sldId id="260" r:id="rId14"/>
    <p:sldId id="259" r:id="rId15"/>
    <p:sldId id="262" r:id="rId16"/>
    <p:sldId id="266" r:id="rId17"/>
    <p:sldId id="267" r:id="rId18"/>
    <p:sldId id="292" r:id="rId19"/>
    <p:sldId id="317" r:id="rId20"/>
    <p:sldId id="316" r:id="rId21"/>
    <p:sldId id="310" r:id="rId22"/>
    <p:sldId id="311" r:id="rId23"/>
    <p:sldId id="309" r:id="rId24"/>
    <p:sldId id="272" r:id="rId25"/>
  </p:sldIdLst>
  <p:sldSz cx="10080625" cy="7559675"/>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728"/>
    <p:restoredTop sz="94613"/>
  </p:normalViewPr>
  <p:slideViewPr>
    <p:cSldViewPr snapToGrid="0">
      <p:cViewPr varScale="1">
        <p:scale>
          <a:sx n="104" d="100"/>
          <a:sy n="104" d="100"/>
        </p:scale>
        <p:origin x="384"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r>
              <a:rPr lang="en-US" sz="1800" b="0" strike="noStrike" spc="-1">
                <a:solidFill>
                  <a:srgbClr val="000000"/>
                </a:solidFill>
                <a:latin typeface="Calibri"/>
              </a:rPr>
              <a:t>Cliquez pour déplacer la diapo</a:t>
            </a:r>
          </a:p>
        </p:txBody>
      </p:sp>
      <p:sp>
        <p:nvSpPr>
          <p:cNvPr id="85" name="PlaceHolder 2"/>
          <p:cNvSpPr>
            <a:spLocks noGrp="1"/>
          </p:cNvSpPr>
          <p:nvPr>
            <p:ph type="body"/>
          </p:nvPr>
        </p:nvSpPr>
        <p:spPr>
          <a:xfrm>
            <a:off x="756000" y="5078520"/>
            <a:ext cx="6047640" cy="4811040"/>
          </a:xfrm>
          <a:prstGeom prst="rect">
            <a:avLst/>
          </a:prstGeom>
        </p:spPr>
        <p:txBody>
          <a:bodyPr lIns="0" tIns="0" rIns="0" bIns="0"/>
          <a:lstStyle/>
          <a:p>
            <a:r>
              <a:rPr lang="fr-FR" sz="2000" b="0" strike="noStrike" spc="-1">
                <a:latin typeface="Arial"/>
              </a:rPr>
              <a:t>Cliquez pour modifier le format des notes</a:t>
            </a:r>
          </a:p>
        </p:txBody>
      </p:sp>
      <p:sp>
        <p:nvSpPr>
          <p:cNvPr id="86" name="PlaceHolder 3"/>
          <p:cNvSpPr>
            <a:spLocks noGrp="1"/>
          </p:cNvSpPr>
          <p:nvPr>
            <p:ph type="hdr"/>
          </p:nvPr>
        </p:nvSpPr>
        <p:spPr>
          <a:xfrm>
            <a:off x="0" y="0"/>
            <a:ext cx="3280680" cy="534240"/>
          </a:xfrm>
          <a:prstGeom prst="rect">
            <a:avLst/>
          </a:prstGeom>
        </p:spPr>
        <p:txBody>
          <a:bodyPr lIns="0" tIns="0" rIns="0" bIns="0"/>
          <a:lstStyle/>
          <a:p>
            <a:r>
              <a:rPr lang="fr-FR" sz="1400" b="0" strike="noStrike" spc="-1">
                <a:latin typeface="Times New Roman"/>
              </a:rPr>
              <a:t> </a:t>
            </a:r>
          </a:p>
        </p:txBody>
      </p:sp>
      <p:sp>
        <p:nvSpPr>
          <p:cNvPr id="87" name="PlaceHolder 4"/>
          <p:cNvSpPr>
            <a:spLocks noGrp="1"/>
          </p:cNvSpPr>
          <p:nvPr>
            <p:ph type="dt"/>
          </p:nvPr>
        </p:nvSpPr>
        <p:spPr>
          <a:xfrm>
            <a:off x="4278960" y="0"/>
            <a:ext cx="3280680" cy="534240"/>
          </a:xfrm>
          <a:prstGeom prst="rect">
            <a:avLst/>
          </a:prstGeom>
        </p:spPr>
        <p:txBody>
          <a:bodyPr lIns="0" tIns="0" rIns="0" bIns="0"/>
          <a:lstStyle/>
          <a:p>
            <a:pPr algn="r"/>
            <a:r>
              <a:rPr lang="fr-FR" sz="1400" b="0" strike="noStrike" spc="-1">
                <a:latin typeface="Times New Roman"/>
              </a:rPr>
              <a:t> </a:t>
            </a:r>
          </a:p>
        </p:txBody>
      </p:sp>
      <p:sp>
        <p:nvSpPr>
          <p:cNvPr id="88" name="PlaceHolder 5"/>
          <p:cNvSpPr>
            <a:spLocks noGrp="1"/>
          </p:cNvSpPr>
          <p:nvPr>
            <p:ph type="ftr"/>
          </p:nvPr>
        </p:nvSpPr>
        <p:spPr>
          <a:xfrm>
            <a:off x="0" y="10157400"/>
            <a:ext cx="3280680" cy="534240"/>
          </a:xfrm>
          <a:prstGeom prst="rect">
            <a:avLst/>
          </a:prstGeom>
        </p:spPr>
        <p:txBody>
          <a:bodyPr lIns="0" tIns="0" rIns="0" bIns="0" anchor="b"/>
          <a:lstStyle/>
          <a:p>
            <a:r>
              <a:rPr lang="fr-FR" sz="1400" b="0" strike="noStrike" spc="-1">
                <a:latin typeface="Times New Roman"/>
              </a:rPr>
              <a:t> </a:t>
            </a:r>
          </a:p>
        </p:txBody>
      </p:sp>
      <p:sp>
        <p:nvSpPr>
          <p:cNvPr id="89" name="PlaceHolder 6"/>
          <p:cNvSpPr>
            <a:spLocks noGrp="1"/>
          </p:cNvSpPr>
          <p:nvPr>
            <p:ph type="sldNum"/>
          </p:nvPr>
        </p:nvSpPr>
        <p:spPr>
          <a:xfrm>
            <a:off x="4278960" y="10157400"/>
            <a:ext cx="3280680" cy="534240"/>
          </a:xfrm>
          <a:prstGeom prst="rect">
            <a:avLst/>
          </a:prstGeom>
        </p:spPr>
        <p:txBody>
          <a:bodyPr lIns="0" tIns="0" rIns="0" bIns="0" anchor="b"/>
          <a:lstStyle/>
          <a:p>
            <a:pPr algn="r"/>
            <a:fld id="{71D96A00-45B7-4ADE-B6DD-CA290C7BA379}" type="slidenum">
              <a:rPr lang="fr-FR" sz="1400" b="0" strike="noStrike" spc="-1">
                <a:latin typeface="Times New Roman"/>
              </a:rPr>
              <a:t>‹#›</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29A71AAD-B455-FD48-BF8F-B4DCE8E27435}"/>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E0F4597-5AC9-A34B-931B-5BA390B5879E}" type="slidenum">
              <a:t>4</a:t>
            </a:fld>
            <a:endParaRPr lang="fr-FR" sz="1400" b="0" i="0" u="none" strike="noStrike" kern="1200" cap="none" spc="0" baseline="0">
              <a:solidFill>
                <a:srgbClr val="000000"/>
              </a:solidFill>
              <a:uFillTx/>
              <a:latin typeface="Noto Sans Regular" pitchFamily="34"/>
              <a:ea typeface="DejaVu Sans" pitchFamily="2"/>
              <a:cs typeface="DejaVu Sans" pitchFamily="2"/>
            </a:endParaRPr>
          </a:p>
        </p:txBody>
      </p:sp>
      <p:sp>
        <p:nvSpPr>
          <p:cNvPr id="3" name="Slide Image Placeholder 1">
            <a:extLst>
              <a:ext uri="{FF2B5EF4-FFF2-40B4-BE49-F238E27FC236}">
                <a16:creationId xmlns:a16="http://schemas.microsoft.com/office/drawing/2014/main" id="{4AF702D5-CCB2-2B40-B86D-3156951E32C7}"/>
              </a:ext>
            </a:extLst>
          </p:cNvPr>
          <p:cNvSpPr>
            <a:spLocks noGrp="1" noRot="1" noChangeAspect="1"/>
          </p:cNvSpPr>
          <p:nvPr>
            <p:ph type="sldImg"/>
          </p:nvPr>
        </p:nvSpPr>
        <p:spPr>
          <a:xfrm>
            <a:off x="1106488" y="812800"/>
            <a:ext cx="5345112" cy="4008438"/>
          </a:xfrm>
          <a:solidFill>
            <a:srgbClr val="729FCF"/>
          </a:solidFill>
          <a:ln w="25402">
            <a:solidFill>
              <a:srgbClr val="3465AF"/>
            </a:solidFill>
            <a:prstDash val="solid"/>
          </a:ln>
        </p:spPr>
      </p:sp>
      <p:sp>
        <p:nvSpPr>
          <p:cNvPr id="4" name="Notes Placeholder 2">
            <a:extLst>
              <a:ext uri="{FF2B5EF4-FFF2-40B4-BE49-F238E27FC236}">
                <a16:creationId xmlns:a16="http://schemas.microsoft.com/office/drawing/2014/main" id="{6E1CF75E-088E-CF40-BDD8-6BDBC828E7EC}"/>
              </a:ext>
            </a:extLst>
          </p:cNvPr>
          <p:cNvSpPr txBox="1">
            <a:spLocks noGrp="1"/>
          </p:cNvSpPr>
          <p:nvPr>
            <p:ph type="body" sz="quarter" idx="1"/>
          </p:nvPr>
        </p:nvSpPr>
        <p:spPr>
          <a:xfrm>
            <a:off x="755998" y="5078156"/>
            <a:ext cx="6047640" cy="4811042"/>
          </a:xfrm>
        </p:spPr>
        <p:txBody>
          <a:bodyPr>
            <a:spAutoFit/>
          </a:bodyPr>
          <a:lstStyle/>
          <a:p>
            <a:endParaRPr lang="en-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4486F772-F93F-40BA-8CC1-195BC33713C2}" type="slidenum">
              <a:rPr lang="fr-FR" sz="1800" b="0" strike="noStrike" spc="-1">
                <a:solidFill>
                  <a:srgbClr val="000000"/>
                </a:solidFill>
                <a:latin typeface="+mn-lt"/>
                <a:ea typeface="+mn-ea"/>
              </a:rPr>
              <a:t>15</a:t>
            </a:fld>
            <a:endParaRPr lang="fr-FR" sz="1800" b="0" strike="noStrike" spc="-1">
              <a:latin typeface="Arial"/>
            </a:endParaRPr>
          </a:p>
        </p:txBody>
      </p:sp>
      <p:sp>
        <p:nvSpPr>
          <p:cNvPr id="139" name="PlaceHolder 2"/>
          <p:cNvSpPr>
            <a:spLocks noGrp="1" noRot="1" noChangeAspect="1"/>
          </p:cNvSpPr>
          <p:nvPr>
            <p:ph type="sldImg"/>
          </p:nvPr>
        </p:nvSpPr>
        <p:spPr>
          <a:xfrm>
            <a:off x="1106488" y="812800"/>
            <a:ext cx="5345112" cy="4008438"/>
          </a:xfrm>
          <a:prstGeom prst="rect">
            <a:avLst/>
          </a:prstGeom>
        </p:spPr>
      </p:sp>
      <p:sp>
        <p:nvSpPr>
          <p:cNvPr id="140"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B0296AEA-8FE2-4E11-8DDC-2F9CCAD7288D}" type="slidenum">
              <a:rPr lang="fr-FR" sz="1800" b="0" strike="noStrike" spc="-1">
                <a:solidFill>
                  <a:srgbClr val="000000"/>
                </a:solidFill>
                <a:latin typeface="+mn-lt"/>
                <a:ea typeface="+mn-ea"/>
              </a:rPr>
              <a:t>16</a:t>
            </a:fld>
            <a:endParaRPr lang="fr-FR" sz="1800" b="0" strike="noStrike" spc="-1">
              <a:latin typeface="Arial"/>
            </a:endParaRPr>
          </a:p>
        </p:txBody>
      </p:sp>
      <p:sp>
        <p:nvSpPr>
          <p:cNvPr id="148" name="PlaceHolder 2"/>
          <p:cNvSpPr>
            <a:spLocks noGrp="1" noRot="1" noChangeAspect="1"/>
          </p:cNvSpPr>
          <p:nvPr>
            <p:ph type="sldImg"/>
          </p:nvPr>
        </p:nvSpPr>
        <p:spPr>
          <a:xfrm>
            <a:off x="1106488" y="812800"/>
            <a:ext cx="5345112" cy="4008438"/>
          </a:xfrm>
          <a:prstGeom prst="rect">
            <a:avLst/>
          </a:prstGeom>
        </p:spPr>
      </p:sp>
      <p:sp>
        <p:nvSpPr>
          <p:cNvPr id="149"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B0296AEA-8FE2-4E11-8DDC-2F9CCAD7288D}" type="slidenum">
              <a:rPr lang="fr-FR" sz="1800" b="0" strike="noStrike" spc="-1">
                <a:solidFill>
                  <a:srgbClr val="000000"/>
                </a:solidFill>
                <a:latin typeface="+mn-lt"/>
                <a:ea typeface="+mn-ea"/>
              </a:rPr>
              <a:t>21</a:t>
            </a:fld>
            <a:endParaRPr lang="fr-FR" sz="1800" b="0" strike="noStrike" spc="-1">
              <a:latin typeface="Arial"/>
            </a:endParaRPr>
          </a:p>
        </p:txBody>
      </p:sp>
      <p:sp>
        <p:nvSpPr>
          <p:cNvPr id="148" name="PlaceHolder 2"/>
          <p:cNvSpPr>
            <a:spLocks noGrp="1" noRot="1" noChangeAspect="1"/>
          </p:cNvSpPr>
          <p:nvPr>
            <p:ph type="sldImg"/>
          </p:nvPr>
        </p:nvSpPr>
        <p:spPr>
          <a:xfrm>
            <a:off x="1106488" y="812800"/>
            <a:ext cx="5345112" cy="4008438"/>
          </a:xfrm>
          <a:prstGeom prst="rect">
            <a:avLst/>
          </a:prstGeom>
        </p:spPr>
      </p:sp>
      <p:sp>
        <p:nvSpPr>
          <p:cNvPr id="149"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extLst>
      <p:ext uri="{BB962C8B-B14F-4D97-AF65-F5344CB8AC3E}">
        <p14:creationId xmlns:p14="http://schemas.microsoft.com/office/powerpoint/2010/main" val="1483395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B0296AEA-8FE2-4E11-8DDC-2F9CCAD7288D}" type="slidenum">
              <a:rPr lang="fr-FR" sz="1800" b="0" strike="noStrike" spc="-1">
                <a:solidFill>
                  <a:srgbClr val="000000"/>
                </a:solidFill>
                <a:latin typeface="+mn-lt"/>
                <a:ea typeface="+mn-ea"/>
              </a:rPr>
              <a:t>22</a:t>
            </a:fld>
            <a:endParaRPr lang="fr-FR" sz="1800" b="0" strike="noStrike" spc="-1">
              <a:latin typeface="Arial"/>
            </a:endParaRPr>
          </a:p>
        </p:txBody>
      </p:sp>
      <p:sp>
        <p:nvSpPr>
          <p:cNvPr id="148" name="PlaceHolder 2"/>
          <p:cNvSpPr>
            <a:spLocks noGrp="1" noRot="1" noChangeAspect="1"/>
          </p:cNvSpPr>
          <p:nvPr>
            <p:ph type="sldImg"/>
          </p:nvPr>
        </p:nvSpPr>
        <p:spPr>
          <a:xfrm>
            <a:off x="1106488" y="812800"/>
            <a:ext cx="5345112" cy="4008438"/>
          </a:xfrm>
          <a:prstGeom prst="rect">
            <a:avLst/>
          </a:prstGeom>
        </p:spPr>
      </p:sp>
      <p:sp>
        <p:nvSpPr>
          <p:cNvPr id="149"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extLst>
      <p:ext uri="{BB962C8B-B14F-4D97-AF65-F5344CB8AC3E}">
        <p14:creationId xmlns:p14="http://schemas.microsoft.com/office/powerpoint/2010/main" val="296130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F8AE6102-7475-475F-8B22-6A4E9E0DB90D}" type="slidenum">
              <a:rPr lang="fr-FR" sz="1800" b="0" strike="noStrike" spc="-1">
                <a:solidFill>
                  <a:srgbClr val="000000"/>
                </a:solidFill>
                <a:latin typeface="+mn-lt"/>
                <a:ea typeface="+mn-ea"/>
              </a:rPr>
              <a:t>24</a:t>
            </a:fld>
            <a:endParaRPr lang="fr-FR" sz="1800" b="0" strike="noStrike" spc="-1">
              <a:latin typeface="Arial"/>
            </a:endParaRPr>
          </a:p>
        </p:txBody>
      </p:sp>
      <p:sp>
        <p:nvSpPr>
          <p:cNvPr id="160" name="PlaceHolder 2"/>
          <p:cNvSpPr>
            <a:spLocks noGrp="1" noRot="1" noChangeAspect="1"/>
          </p:cNvSpPr>
          <p:nvPr>
            <p:ph type="sldImg"/>
          </p:nvPr>
        </p:nvSpPr>
        <p:spPr>
          <a:xfrm>
            <a:off x="1106488" y="812800"/>
            <a:ext cx="5345112" cy="4008438"/>
          </a:xfrm>
          <a:prstGeom prst="rect">
            <a:avLst/>
          </a:prstGeom>
        </p:spPr>
      </p:sp>
      <p:sp>
        <p:nvSpPr>
          <p:cNvPr id="161"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C4FE8F64-ADEF-1B49-93DD-7F906AF79781}"/>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5DC5711-E516-B049-93E0-5769BE3D0C1F}" type="slidenum">
              <a:t>5</a:t>
            </a:fld>
            <a:endParaRPr lang="fr-FR" sz="1400" b="0" i="0" u="none" strike="noStrike" kern="1200" cap="none" spc="0" baseline="0">
              <a:solidFill>
                <a:srgbClr val="000000"/>
              </a:solidFill>
              <a:uFillTx/>
              <a:latin typeface="Noto Sans Regular" pitchFamily="34"/>
              <a:ea typeface="DejaVu Sans" pitchFamily="2"/>
              <a:cs typeface="DejaVu Sans" pitchFamily="2"/>
            </a:endParaRPr>
          </a:p>
        </p:txBody>
      </p:sp>
      <p:sp>
        <p:nvSpPr>
          <p:cNvPr id="3" name="Slide Image Placeholder 1">
            <a:extLst>
              <a:ext uri="{FF2B5EF4-FFF2-40B4-BE49-F238E27FC236}">
                <a16:creationId xmlns:a16="http://schemas.microsoft.com/office/drawing/2014/main" id="{409241F3-E3D5-AA4C-9D96-9F7B59F7D568}"/>
              </a:ext>
            </a:extLst>
          </p:cNvPr>
          <p:cNvSpPr>
            <a:spLocks noGrp="1" noRot="1" noChangeAspect="1"/>
          </p:cNvSpPr>
          <p:nvPr>
            <p:ph type="sldImg"/>
          </p:nvPr>
        </p:nvSpPr>
        <p:spPr>
          <a:xfrm>
            <a:off x="1106488" y="812800"/>
            <a:ext cx="5345112" cy="4008438"/>
          </a:xfrm>
          <a:solidFill>
            <a:srgbClr val="729FCF"/>
          </a:solidFill>
          <a:ln w="25402">
            <a:solidFill>
              <a:srgbClr val="3465AF"/>
            </a:solidFill>
            <a:prstDash val="solid"/>
          </a:ln>
        </p:spPr>
      </p:sp>
      <p:sp>
        <p:nvSpPr>
          <p:cNvPr id="4" name="Notes Placeholder 2">
            <a:extLst>
              <a:ext uri="{FF2B5EF4-FFF2-40B4-BE49-F238E27FC236}">
                <a16:creationId xmlns:a16="http://schemas.microsoft.com/office/drawing/2014/main" id="{D65A3F69-3F54-4F4B-BD33-B654066D7440}"/>
              </a:ext>
            </a:extLst>
          </p:cNvPr>
          <p:cNvSpPr txBox="1">
            <a:spLocks noGrp="1"/>
          </p:cNvSpPr>
          <p:nvPr>
            <p:ph type="body" sz="quarter" idx="1"/>
          </p:nvPr>
        </p:nvSpPr>
        <p:spPr>
          <a:xfrm>
            <a:off x="755998" y="5078156"/>
            <a:ext cx="6047640" cy="4811042"/>
          </a:xfrm>
        </p:spPr>
        <p:txBody>
          <a:bodyPr>
            <a:spAutoFit/>
          </a:bodyPr>
          <a:lstStyle/>
          <a:p>
            <a:endParaRPr lang="en-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D6455FD-02EC-E64A-B2A7-7CE038F53CB5}"/>
              </a:ext>
            </a:extLst>
          </p:cNvPr>
          <p:cNvSpPr>
            <a:spLocks noGrp="1" noChangeArrowheads="1"/>
          </p:cNvSpPr>
          <p:nvPr>
            <p:ph type="sldNum"/>
          </p:nvPr>
        </p:nvSpPr>
        <p:spPr>
          <a:ln/>
        </p:spPr>
        <p:txBody>
          <a:bodyPr/>
          <a:lstStyle/>
          <a:p>
            <a:fld id="{0B267DB2-3269-3A48-964A-19781044BEDD}" type="slidenum">
              <a:rPr lang="fr-FR" altLang="en-GR"/>
              <a:pPr/>
              <a:t>6</a:t>
            </a:fld>
            <a:endParaRPr lang="fr-FR" altLang="en-GR"/>
          </a:p>
        </p:txBody>
      </p:sp>
      <p:sp>
        <p:nvSpPr>
          <p:cNvPr id="58369" name="Text Box 1">
            <a:extLst>
              <a:ext uri="{FF2B5EF4-FFF2-40B4-BE49-F238E27FC236}">
                <a16:creationId xmlns:a16="http://schemas.microsoft.com/office/drawing/2014/main" id="{B73FAC72-BB94-354C-A2BD-BEF0C4A86610}"/>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67C57898-675B-A94B-8C6B-9E1EDFCBF8B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R" altLang="en-GR"/>
          </a:p>
        </p:txBody>
      </p:sp>
    </p:spTree>
    <p:extLst>
      <p:ext uri="{BB962C8B-B14F-4D97-AF65-F5344CB8AC3E}">
        <p14:creationId xmlns:p14="http://schemas.microsoft.com/office/powerpoint/2010/main" val="310296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841F7F73-6FDE-49D6-A84D-935BA7774B6D}" type="slidenum">
              <a:rPr lang="fr-FR" sz="1800" b="0" strike="noStrike" spc="-1">
                <a:solidFill>
                  <a:srgbClr val="000000"/>
                </a:solidFill>
                <a:latin typeface="+mn-lt"/>
                <a:ea typeface="+mn-ea"/>
              </a:rPr>
              <a:t>7</a:t>
            </a:fld>
            <a:endParaRPr lang="fr-FR" sz="1800" b="0" strike="noStrike" spc="-1">
              <a:latin typeface="Arial"/>
            </a:endParaRPr>
          </a:p>
        </p:txBody>
      </p:sp>
      <p:sp>
        <p:nvSpPr>
          <p:cNvPr id="142" name="PlaceHolder 2"/>
          <p:cNvSpPr>
            <a:spLocks noGrp="1" noRot="1" noChangeAspect="1"/>
          </p:cNvSpPr>
          <p:nvPr>
            <p:ph type="sldImg"/>
          </p:nvPr>
        </p:nvSpPr>
        <p:spPr>
          <a:xfrm>
            <a:off x="1106488" y="812800"/>
            <a:ext cx="5345112" cy="4008438"/>
          </a:xfrm>
          <a:prstGeom prst="rect">
            <a:avLst/>
          </a:prstGeom>
        </p:spPr>
      </p:sp>
      <p:sp>
        <p:nvSpPr>
          <p:cNvPr id="143"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46438568-A146-4152-B081-BB6F51D14A52}" type="slidenum">
              <a:rPr lang="fr-FR" sz="1800" b="0" strike="noStrike" spc="-1">
                <a:solidFill>
                  <a:srgbClr val="000000"/>
                </a:solidFill>
                <a:latin typeface="+mn-lt"/>
                <a:ea typeface="+mn-ea"/>
              </a:rPr>
              <a:t>8</a:t>
            </a:fld>
            <a:endParaRPr lang="fr-FR" sz="1800" b="0" strike="noStrike" spc="-1">
              <a:latin typeface="Arial"/>
            </a:endParaRPr>
          </a:p>
        </p:txBody>
      </p:sp>
      <p:sp>
        <p:nvSpPr>
          <p:cNvPr id="124" name="PlaceHolder 2"/>
          <p:cNvSpPr>
            <a:spLocks noGrp="1" noRot="1" noChangeAspect="1"/>
          </p:cNvSpPr>
          <p:nvPr>
            <p:ph type="sldImg"/>
          </p:nvPr>
        </p:nvSpPr>
        <p:spPr>
          <a:xfrm>
            <a:off x="1106488" y="812800"/>
            <a:ext cx="5345112" cy="4008438"/>
          </a:xfrm>
          <a:prstGeom prst="rect">
            <a:avLst/>
          </a:prstGeom>
        </p:spPr>
      </p:sp>
      <p:sp>
        <p:nvSpPr>
          <p:cNvPr id="125"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E2CDF5F8-5DEE-4EE7-8C0E-226232EB5EA4}" type="slidenum">
              <a:rPr lang="fr-FR" sz="1800" b="0" strike="noStrike" spc="-1">
                <a:solidFill>
                  <a:srgbClr val="000000"/>
                </a:solidFill>
                <a:latin typeface="+mn-lt"/>
                <a:ea typeface="+mn-ea"/>
              </a:rPr>
              <a:t>9</a:t>
            </a:fld>
            <a:endParaRPr lang="fr-FR" sz="1800" b="0" strike="noStrike" spc="-1">
              <a:latin typeface="Arial"/>
            </a:endParaRPr>
          </a:p>
        </p:txBody>
      </p:sp>
      <p:sp>
        <p:nvSpPr>
          <p:cNvPr id="127" name="PlaceHolder 2"/>
          <p:cNvSpPr>
            <a:spLocks noGrp="1" noRot="1" noChangeAspect="1"/>
          </p:cNvSpPr>
          <p:nvPr>
            <p:ph type="sldImg"/>
          </p:nvPr>
        </p:nvSpPr>
        <p:spPr>
          <a:xfrm>
            <a:off x="1106488" y="812800"/>
            <a:ext cx="5345112" cy="4008438"/>
          </a:xfrm>
          <a:prstGeom prst="rect">
            <a:avLst/>
          </a:prstGeom>
        </p:spPr>
      </p:sp>
      <p:sp>
        <p:nvSpPr>
          <p:cNvPr id="128"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4EFBCFB6-E5FF-4541-B6F1-257740780439}" type="slidenum">
              <a:rPr lang="fr-FR" sz="1800" b="0" strike="noStrike" spc="-1">
                <a:solidFill>
                  <a:srgbClr val="000000"/>
                </a:solidFill>
                <a:latin typeface="+mn-lt"/>
                <a:ea typeface="+mn-ea"/>
              </a:rPr>
              <a:t>11</a:t>
            </a:fld>
            <a:endParaRPr lang="fr-FR" sz="1800" b="0" strike="noStrike" spc="-1">
              <a:latin typeface="Arial"/>
            </a:endParaRPr>
          </a:p>
        </p:txBody>
      </p:sp>
      <p:sp>
        <p:nvSpPr>
          <p:cNvPr id="145" name="PlaceHolder 2"/>
          <p:cNvSpPr>
            <a:spLocks noGrp="1" noRot="1" noChangeAspect="1"/>
          </p:cNvSpPr>
          <p:nvPr>
            <p:ph type="sldImg"/>
          </p:nvPr>
        </p:nvSpPr>
        <p:spPr>
          <a:xfrm>
            <a:off x="1106488" y="812800"/>
            <a:ext cx="5345112" cy="4008438"/>
          </a:xfrm>
          <a:prstGeom prst="rect">
            <a:avLst/>
          </a:prstGeom>
        </p:spPr>
      </p:sp>
      <p:sp>
        <p:nvSpPr>
          <p:cNvPr id="146"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extLst>
      <p:ext uri="{BB962C8B-B14F-4D97-AF65-F5344CB8AC3E}">
        <p14:creationId xmlns:p14="http://schemas.microsoft.com/office/powerpoint/2010/main" val="3239059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CD1BC1CC-AF61-4E49-8112-DC1B83F661B0}" type="slidenum">
              <a:rPr lang="fr-FR" sz="1800" b="0" strike="noStrike" spc="-1">
                <a:solidFill>
                  <a:srgbClr val="000000"/>
                </a:solidFill>
                <a:latin typeface="+mn-lt"/>
                <a:ea typeface="+mn-ea"/>
              </a:rPr>
              <a:t>13</a:t>
            </a:fld>
            <a:endParaRPr lang="fr-FR" sz="1800" b="0" strike="noStrike" spc="-1">
              <a:latin typeface="Arial"/>
            </a:endParaRPr>
          </a:p>
        </p:txBody>
      </p:sp>
      <p:sp>
        <p:nvSpPr>
          <p:cNvPr id="133" name="PlaceHolder 2"/>
          <p:cNvSpPr>
            <a:spLocks noGrp="1" noRot="1" noChangeAspect="1"/>
          </p:cNvSpPr>
          <p:nvPr>
            <p:ph type="sldImg"/>
          </p:nvPr>
        </p:nvSpPr>
        <p:spPr>
          <a:xfrm>
            <a:off x="1106488" y="812800"/>
            <a:ext cx="5345112" cy="4008438"/>
          </a:xfrm>
          <a:prstGeom prst="rect">
            <a:avLst/>
          </a:prstGeom>
        </p:spPr>
      </p:sp>
      <p:sp>
        <p:nvSpPr>
          <p:cNvPr id="134"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4278960" y="10157400"/>
            <a:ext cx="3280320" cy="53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0B453DAA-DE16-4A4E-8CCE-8D91BE226CA0}" type="slidenum">
              <a:rPr lang="fr-FR" sz="1800" b="0" strike="noStrike" spc="-1">
                <a:solidFill>
                  <a:srgbClr val="000000"/>
                </a:solidFill>
                <a:latin typeface="+mn-lt"/>
                <a:ea typeface="+mn-ea"/>
              </a:rPr>
              <a:t>14</a:t>
            </a:fld>
            <a:endParaRPr lang="fr-FR" sz="1800" b="0" strike="noStrike" spc="-1">
              <a:latin typeface="Arial"/>
            </a:endParaRPr>
          </a:p>
        </p:txBody>
      </p:sp>
      <p:sp>
        <p:nvSpPr>
          <p:cNvPr id="130" name="PlaceHolder 2"/>
          <p:cNvSpPr>
            <a:spLocks noGrp="1" noRot="1" noChangeAspect="1"/>
          </p:cNvSpPr>
          <p:nvPr>
            <p:ph type="sldImg"/>
          </p:nvPr>
        </p:nvSpPr>
        <p:spPr>
          <a:xfrm>
            <a:off x="1106488" y="812800"/>
            <a:ext cx="5345112" cy="4008438"/>
          </a:xfrm>
          <a:prstGeom prst="rect">
            <a:avLst/>
          </a:prstGeom>
        </p:spPr>
      </p:sp>
      <p:sp>
        <p:nvSpPr>
          <p:cNvPr id="131" name="PlaceHolder 3"/>
          <p:cNvSpPr>
            <a:spLocks noGrp="1"/>
          </p:cNvSpPr>
          <p:nvPr>
            <p:ph type="body"/>
          </p:nvPr>
        </p:nvSpPr>
        <p:spPr>
          <a:xfrm>
            <a:off x="756000" y="5078520"/>
            <a:ext cx="6047280" cy="4811040"/>
          </a:xfrm>
          <a:prstGeom prst="rect">
            <a:avLst/>
          </a:prstGeom>
        </p:spPr>
        <p:txBody>
          <a:bodyPr lIns="0" tIns="0" rIns="0" bIns="0"/>
          <a:lstStyle/>
          <a:p>
            <a:endParaRPr lang="fr-FR"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5143" y="2630943"/>
            <a:ext cx="7650339" cy="1814322"/>
          </a:xfrm>
          <a:solidFill>
            <a:srgbClr val="FFFFFF"/>
          </a:solidFill>
          <a:ln w="38100">
            <a:solidFill>
              <a:srgbClr val="404040"/>
            </a:solidFill>
          </a:ln>
        </p:spPr>
        <p:txBody>
          <a:bodyPr lIns="274320" rIns="274320" anchor="ctr" anchorCtr="1">
            <a:normAutofit/>
          </a:bodyPr>
          <a:lstStyle>
            <a:lvl1pPr algn="ctr">
              <a:defRPr sz="3858">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228449" y="4797873"/>
            <a:ext cx="5623729" cy="1366754"/>
          </a:xfrm>
          <a:noFill/>
        </p:spPr>
        <p:txBody>
          <a:bodyPr>
            <a:normAutofit/>
          </a:bodyPr>
          <a:lstStyle>
            <a:lvl1pPr marL="0" indent="0" algn="ctr">
              <a:buNone/>
              <a:defRPr sz="2094">
                <a:solidFill>
                  <a:schemeClr val="tx1">
                    <a:lumMod val="75000"/>
                    <a:lumOff val="25000"/>
                  </a:schemeClr>
                </a:solidFill>
              </a:defRPr>
            </a:lvl1pPr>
            <a:lvl2pPr marL="503972" indent="0" algn="ctr">
              <a:buNone/>
              <a:defRPr sz="2094"/>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endParaRPr lang="fr-FR" sz="2400" b="0" strike="noStrike" spc="-1">
              <a:latin typeface="Times New Roman"/>
            </a:endParaRPr>
          </a:p>
        </p:txBody>
      </p:sp>
      <p:sp>
        <p:nvSpPr>
          <p:cNvPr id="8" name="Footer Placeholder 7"/>
          <p:cNvSpPr>
            <a:spLocks noGrp="1"/>
          </p:cNvSpPr>
          <p:nvPr>
            <p:ph type="ftr" sz="quarter" idx="11"/>
          </p:nvPr>
        </p:nvSpPr>
        <p:spPr/>
        <p:txBody>
          <a:bodyPr/>
          <a:lstStyle/>
          <a:p>
            <a:endParaRPr lang="fr-FR" sz="24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37862743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fr-FR" sz="2400" b="0" strike="noStrike" spc="-1">
              <a:latin typeface="Times New Roman"/>
            </a:endParaRPr>
          </a:p>
        </p:txBody>
      </p:sp>
      <p:sp>
        <p:nvSpPr>
          <p:cNvPr id="5" name="Footer Placeholder 4"/>
          <p:cNvSpPr>
            <a:spLocks noGrp="1"/>
          </p:cNvSpPr>
          <p:nvPr>
            <p:ph type="ftr" sz="quarter" idx="11"/>
          </p:nvPr>
        </p:nvSpPr>
        <p:spPr/>
        <p:txBody>
          <a:bodyPr/>
          <a:lstStyle/>
          <a:p>
            <a:endParaRPr lang="fr-FR" sz="24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2760165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591" y="1033156"/>
            <a:ext cx="1161924" cy="549336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770554" y="1033156"/>
            <a:ext cx="5199254" cy="549336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fr-FR" sz="2400" b="0" strike="noStrike" spc="-1">
              <a:latin typeface="Times New Roman"/>
            </a:endParaRPr>
          </a:p>
        </p:txBody>
      </p:sp>
      <p:sp>
        <p:nvSpPr>
          <p:cNvPr id="5" name="Footer Placeholder 4"/>
          <p:cNvSpPr>
            <a:spLocks noGrp="1"/>
          </p:cNvSpPr>
          <p:nvPr>
            <p:ph type="ftr" sz="quarter" idx="11"/>
          </p:nvPr>
        </p:nvSpPr>
        <p:spPr/>
        <p:txBody>
          <a:bodyPr/>
          <a:lstStyle/>
          <a:p>
            <a:endParaRPr lang="fr-FR" sz="2400" b="0" strike="noStrike" spc="-1">
              <a:latin typeface="Times New Roman"/>
            </a:endParaRPr>
          </a:p>
        </p:txBody>
      </p:sp>
      <p:sp>
        <p:nvSpPr>
          <p:cNvPr id="6" name="Slide Number Placeholder 5"/>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2366513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fr-FR" sz="2400" b="0" strike="noStrike" spc="-1">
              <a:latin typeface="Times New Roman"/>
            </a:endParaRPr>
          </a:p>
        </p:txBody>
      </p:sp>
      <p:sp>
        <p:nvSpPr>
          <p:cNvPr id="8" name="Footer Placeholder 7"/>
          <p:cNvSpPr>
            <a:spLocks noGrp="1"/>
          </p:cNvSpPr>
          <p:nvPr>
            <p:ph type="ftr" sz="quarter" idx="11"/>
          </p:nvPr>
        </p:nvSpPr>
        <p:spPr/>
        <p:txBody>
          <a:bodyPr/>
          <a:lstStyle/>
          <a:p>
            <a:endParaRPr lang="fr-FR" sz="24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28747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756" y="2630943"/>
            <a:ext cx="7651194" cy="1814322"/>
          </a:xfrm>
          <a:solidFill>
            <a:srgbClr val="FFFFFF"/>
          </a:solidFill>
          <a:ln w="38100">
            <a:solidFill>
              <a:srgbClr val="404040"/>
            </a:solidFill>
          </a:ln>
        </p:spPr>
        <p:txBody>
          <a:bodyPr lIns="274320" rIns="274320" anchor="ctr" anchorCtr="1">
            <a:normAutofit/>
          </a:bodyPr>
          <a:lstStyle>
            <a:lvl1pPr>
              <a:defRPr sz="3858">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228449" y="4797786"/>
            <a:ext cx="5623729" cy="1394519"/>
          </a:xfrm>
        </p:spPr>
        <p:txBody>
          <a:bodyPr anchor="t" anchorCtr="1">
            <a:normAutofit/>
          </a:bodyPr>
          <a:lstStyle>
            <a:lvl1pPr marL="0" indent="0">
              <a:buNone/>
              <a:defRPr sz="2094">
                <a:solidFill>
                  <a:schemeClr val="tx1"/>
                </a:solidFill>
              </a:defRPr>
            </a:lvl1pPr>
            <a:lvl2pPr marL="503972" indent="0">
              <a:buNone/>
              <a:defRPr sz="2094">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endParaRPr lang="fr-FR" sz="2400" b="0" strike="noStrike" spc="-1">
              <a:latin typeface="Times New Roman"/>
            </a:endParaRPr>
          </a:p>
        </p:txBody>
      </p:sp>
      <p:sp>
        <p:nvSpPr>
          <p:cNvPr id="8" name="Footer Placeholder 7"/>
          <p:cNvSpPr>
            <a:spLocks noGrp="1"/>
          </p:cNvSpPr>
          <p:nvPr>
            <p:ph type="ftr" sz="quarter" idx="11"/>
          </p:nvPr>
        </p:nvSpPr>
        <p:spPr/>
        <p:txBody>
          <a:bodyPr/>
          <a:lstStyle/>
          <a:p>
            <a:endParaRPr lang="fr-FR" sz="24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1799877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15143" y="2907955"/>
            <a:ext cx="3624817" cy="341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240665" y="2907955"/>
            <a:ext cx="3627565" cy="34193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endParaRPr lang="fr-FR" sz="2400" b="0" strike="noStrike" spc="-1">
              <a:latin typeface="Times New Roman"/>
            </a:endParaRPr>
          </a:p>
        </p:txBody>
      </p:sp>
      <p:sp>
        <p:nvSpPr>
          <p:cNvPr id="9" name="Footer Placeholder 8"/>
          <p:cNvSpPr>
            <a:spLocks noGrp="1"/>
          </p:cNvSpPr>
          <p:nvPr>
            <p:ph type="ftr" sz="quarter" idx="11"/>
          </p:nvPr>
        </p:nvSpPr>
        <p:spPr/>
        <p:txBody>
          <a:bodyPr/>
          <a:lstStyle/>
          <a:p>
            <a:endParaRPr lang="fr-FR" sz="2400" b="0" strike="noStrike" spc="-1">
              <a:latin typeface="Times New Roman"/>
            </a:endParaRPr>
          </a:p>
        </p:txBody>
      </p:sp>
      <p:sp>
        <p:nvSpPr>
          <p:cNvPr id="10" name="Slide Number Placeholder 9"/>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169685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5142" y="2550133"/>
            <a:ext cx="3624818" cy="776126"/>
          </a:xfrm>
        </p:spPr>
        <p:txBody>
          <a:bodyPr anchor="b" anchorCtr="1">
            <a:normAutofit/>
          </a:bodyPr>
          <a:lstStyle>
            <a:lvl1pPr marL="0" indent="0" algn="ctr">
              <a:buNone/>
              <a:defRPr sz="2094" b="0" cap="all" spc="110" baseline="0">
                <a:solidFill>
                  <a:schemeClr val="tx2"/>
                </a:solidFill>
              </a:defRPr>
            </a:lvl1pPr>
            <a:lvl2pPr marL="503972" indent="0">
              <a:buNone/>
              <a:defRPr sz="2094"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4" name="Content Placeholder 3"/>
          <p:cNvSpPr>
            <a:spLocks noGrp="1"/>
          </p:cNvSpPr>
          <p:nvPr>
            <p:ph sz="half" idx="2"/>
          </p:nvPr>
        </p:nvSpPr>
        <p:spPr>
          <a:xfrm>
            <a:off x="1215142" y="3464851"/>
            <a:ext cx="3624818" cy="286246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5240665" y="3464851"/>
            <a:ext cx="3627565" cy="2862465"/>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5240665" y="2550133"/>
            <a:ext cx="3627565" cy="776126"/>
          </a:xfrm>
        </p:spPr>
        <p:txBody>
          <a:bodyPr anchor="b" anchorCtr="1">
            <a:normAutofit/>
          </a:bodyPr>
          <a:lstStyle>
            <a:lvl1pPr marL="0" indent="0" algn="ctr">
              <a:buNone/>
              <a:defRPr sz="2094" b="0" cap="all" spc="110" baseline="0">
                <a:solidFill>
                  <a:schemeClr val="tx2"/>
                </a:solidFill>
              </a:defRPr>
            </a:lvl1pPr>
            <a:lvl2pPr marL="503972" indent="0">
              <a:buNone/>
              <a:defRPr sz="2094"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7" name="Date Placeholder 6"/>
          <p:cNvSpPr>
            <a:spLocks noGrp="1"/>
          </p:cNvSpPr>
          <p:nvPr>
            <p:ph type="dt" sz="half" idx="10"/>
          </p:nvPr>
        </p:nvSpPr>
        <p:spPr/>
        <p:txBody>
          <a:bodyPr/>
          <a:lstStyle/>
          <a:p>
            <a:endParaRPr lang="fr-FR" sz="2400" b="0" strike="noStrike" spc="-1">
              <a:latin typeface="Times New Roman"/>
            </a:endParaRPr>
          </a:p>
        </p:txBody>
      </p:sp>
      <p:sp>
        <p:nvSpPr>
          <p:cNvPr id="8" name="Footer Placeholder 7"/>
          <p:cNvSpPr>
            <a:spLocks noGrp="1"/>
          </p:cNvSpPr>
          <p:nvPr>
            <p:ph type="ftr" sz="quarter" idx="11"/>
          </p:nvPr>
        </p:nvSpPr>
        <p:spPr/>
        <p:txBody>
          <a:bodyPr/>
          <a:lstStyle/>
          <a:p>
            <a:endParaRPr lang="fr-FR" sz="2400" b="0" strike="noStrike" spc="-1">
              <a:latin typeface="Times New Roman"/>
            </a:endParaRPr>
          </a:p>
        </p:txBody>
      </p:sp>
      <p:sp>
        <p:nvSpPr>
          <p:cNvPr id="9" name="Slide Number Placeholder 8"/>
          <p:cNvSpPr>
            <a:spLocks noGrp="1"/>
          </p:cNvSpPr>
          <p:nvPr>
            <p:ph type="sldNum" sz="quarter" idx="12"/>
          </p:nvPr>
        </p:nvSpPr>
        <p:spPr/>
        <p:txBody>
          <a:bodyPr/>
          <a:lstStyle/>
          <a:p>
            <a:pPr algn="r">
              <a:lnSpc>
                <a:spcPct val="113000"/>
              </a:lnSpc>
            </a:pPr>
            <a:fld id="{64F171B1-9FEE-4AE0-B167-9E73A3AF3C87}"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 &lt;count&gt;</a:t>
            </a:r>
            <a:endParaRPr lang="fr-FR" sz="1400" b="0" strike="noStrike" spc="-1">
              <a:latin typeface="Times New Roman"/>
            </a:endParaRPr>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25696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12/3/24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8288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sz="2400" b="0" strike="noStrike" spc="-1">
              <a:latin typeface="Times New Roman"/>
            </a:endParaRPr>
          </a:p>
        </p:txBody>
      </p:sp>
      <p:sp>
        <p:nvSpPr>
          <p:cNvPr id="3" name="Footer Placeholder 2"/>
          <p:cNvSpPr>
            <a:spLocks noGrp="1"/>
          </p:cNvSpPr>
          <p:nvPr>
            <p:ph type="ftr" sz="quarter" idx="11"/>
          </p:nvPr>
        </p:nvSpPr>
        <p:spPr/>
        <p:txBody>
          <a:bodyPr/>
          <a:lstStyle/>
          <a:p>
            <a:endParaRPr lang="fr-FR" sz="2400" b="0" strike="noStrike" spc="-1">
              <a:latin typeface="Times New Roman"/>
            </a:endParaRPr>
          </a:p>
        </p:txBody>
      </p:sp>
      <p:sp>
        <p:nvSpPr>
          <p:cNvPr id="4" name="Slide Number Placeholder 3"/>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329626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5040313"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06331" y="2473407"/>
            <a:ext cx="3627651" cy="1258289"/>
          </a:xfrm>
          <a:solidFill>
            <a:srgbClr val="FFFFFF"/>
          </a:solidFill>
          <a:ln>
            <a:solidFill>
              <a:srgbClr val="404040"/>
            </a:solidFill>
          </a:ln>
        </p:spPr>
        <p:txBody>
          <a:bodyPr anchor="ctr" anchorCtr="1">
            <a:normAutofit/>
          </a:bodyPr>
          <a:lstStyle>
            <a:lvl1pPr>
              <a:defRPr sz="2315">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5569545" y="887002"/>
            <a:ext cx="3981847" cy="5785671"/>
          </a:xfrm>
        </p:spPr>
        <p:txBody>
          <a:bodyPr>
            <a:normAutofit/>
          </a:bodyPr>
          <a:lstStyle>
            <a:lvl1pPr>
              <a:defRPr sz="2094">
                <a:solidFill>
                  <a:schemeClr val="tx1"/>
                </a:solidFill>
              </a:defRPr>
            </a:lvl1pPr>
            <a:lvl2pPr>
              <a:defRPr sz="1764">
                <a:solidFill>
                  <a:schemeClr val="tx1"/>
                </a:solidFill>
              </a:defRPr>
            </a:lvl2pPr>
            <a:lvl3pPr>
              <a:defRPr sz="1764">
                <a:solidFill>
                  <a:schemeClr val="tx1"/>
                </a:solidFill>
              </a:defRPr>
            </a:lvl3pPr>
            <a:lvl4pPr>
              <a:defRPr sz="1764">
                <a:solidFill>
                  <a:schemeClr val="tx1"/>
                </a:solidFill>
              </a:defRPr>
            </a:lvl4pPr>
            <a:lvl5pPr>
              <a:defRPr sz="1764">
                <a:solidFill>
                  <a:schemeClr val="tx1"/>
                </a:solidFill>
              </a:defRPr>
            </a:lvl5pPr>
            <a:lvl6pPr>
              <a:defRPr sz="1764"/>
            </a:lvl6pPr>
            <a:lvl7pPr>
              <a:defRPr sz="1764"/>
            </a:lvl7pPr>
            <a:lvl8pPr>
              <a:defRPr sz="1764"/>
            </a:lvl8pPr>
            <a:lvl9pPr>
              <a:defRPr sz="1764"/>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51359" y="3913127"/>
            <a:ext cx="3137595" cy="2418518"/>
          </a:xfrm>
        </p:spPr>
        <p:txBody>
          <a:bodyPr anchor="t" anchorCtr="1">
            <a:normAutofit/>
          </a:bodyPr>
          <a:lstStyle>
            <a:lvl1pPr marL="0" indent="0" algn="ctr">
              <a:buNone/>
              <a:defRPr sz="1653">
                <a:solidFill>
                  <a:srgbClr val="FFFFFF"/>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9" name="Date Placeholder 8"/>
          <p:cNvSpPr>
            <a:spLocks noGrp="1"/>
          </p:cNvSpPr>
          <p:nvPr>
            <p:ph type="dt" sz="half" idx="10"/>
          </p:nvPr>
        </p:nvSpPr>
        <p:spPr/>
        <p:txBody>
          <a:bodyPr/>
          <a:lstStyle/>
          <a:p>
            <a:endParaRPr lang="fr-FR" sz="2400" b="0" strike="noStrike" spc="-1">
              <a:latin typeface="Times New Roman"/>
            </a:endParaRPr>
          </a:p>
        </p:txBody>
      </p:sp>
      <p:sp>
        <p:nvSpPr>
          <p:cNvPr id="10" name="Footer Placeholder 9"/>
          <p:cNvSpPr>
            <a:spLocks noGrp="1"/>
          </p:cNvSpPr>
          <p:nvPr>
            <p:ph type="ftr" sz="quarter" idx="11"/>
          </p:nvPr>
        </p:nvSpPr>
        <p:spPr>
          <a:xfrm>
            <a:off x="706331" y="6874264"/>
            <a:ext cx="4196289" cy="352785"/>
          </a:xfrm>
        </p:spPr>
        <p:txBody>
          <a:bodyPr>
            <a:normAutofit/>
          </a:bodyPr>
          <a:lstStyle>
            <a:lvl1pPr>
              <a:defRPr>
                <a:solidFill>
                  <a:srgbClr val="FFFFFF">
                    <a:alpha val="70000"/>
                  </a:srgbClr>
                </a:solidFill>
              </a:defRPr>
            </a:lvl1pPr>
          </a:lstStyle>
          <a:p>
            <a:endParaRPr lang="fr-FR" sz="2400" b="0" strike="noStrike" spc="-1">
              <a:latin typeface="Times New Roman"/>
            </a:endParaRPr>
          </a:p>
        </p:txBody>
      </p:sp>
      <p:sp>
        <p:nvSpPr>
          <p:cNvPr id="11" name="Slide Number Placeholder 10"/>
          <p:cNvSpPr>
            <a:spLocks noGrp="1"/>
          </p:cNvSpPr>
          <p:nvPr>
            <p:ph type="sldNum" sz="quarter" idx="12"/>
          </p:nvPr>
        </p:nvSpPr>
        <p:spPr/>
        <p:txBody>
          <a:bodyPr/>
          <a:lstStyle/>
          <a:p>
            <a:pPr algn="r">
              <a:lnSpc>
                <a:spcPct val="100000"/>
              </a:lnSpc>
            </a:pPr>
            <a:fld id="{48435C22-1E1D-4F1F-8439-2DDD75765A38}"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a:t>
            </a:r>
            <a:endParaRPr lang="fr-FR" sz="1400" b="0" strike="noStrike" spc="-1">
              <a:latin typeface="Times New Roman"/>
            </a:endParaRPr>
          </a:p>
        </p:txBody>
      </p:sp>
    </p:spTree>
    <p:extLst>
      <p:ext uri="{BB962C8B-B14F-4D97-AF65-F5344CB8AC3E}">
        <p14:creationId xmlns:p14="http://schemas.microsoft.com/office/powerpoint/2010/main" val="185294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5040313"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05644" y="2473405"/>
            <a:ext cx="3629025" cy="1259946"/>
          </a:xfrm>
          <a:solidFill>
            <a:srgbClr val="FFFFFF"/>
          </a:solidFill>
          <a:ln>
            <a:solidFill>
              <a:srgbClr val="262626"/>
            </a:solidFill>
          </a:ln>
        </p:spPr>
        <p:txBody>
          <a:bodyPr anchor="ctr" anchorCtr="1">
            <a:noAutofit/>
          </a:bodyPr>
          <a:lstStyle>
            <a:lvl1pPr>
              <a:defRPr sz="2315">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5040313" y="0"/>
            <a:ext cx="5045354" cy="7559675"/>
          </a:xfrm>
          <a:solidFill>
            <a:schemeClr val="bg1"/>
          </a:solidFill>
        </p:spPr>
        <p:txBody>
          <a:bodyPr anchor="t"/>
          <a:lstStyle>
            <a:lvl1pPr marL="0" indent="0">
              <a:buNone/>
              <a:defRPr sz="3527">
                <a:solidFill>
                  <a:schemeClr val="tx1"/>
                </a:solidFill>
              </a:defRPr>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GB"/>
              <a:t>Click icon to add picture</a:t>
            </a:r>
            <a:endParaRPr lang="en-US" dirty="0"/>
          </a:p>
        </p:txBody>
      </p:sp>
      <p:sp>
        <p:nvSpPr>
          <p:cNvPr id="4" name="Text Placeholder 3"/>
          <p:cNvSpPr>
            <a:spLocks noGrp="1"/>
          </p:cNvSpPr>
          <p:nvPr>
            <p:ph type="body" sz="half" idx="2"/>
          </p:nvPr>
        </p:nvSpPr>
        <p:spPr>
          <a:xfrm>
            <a:off x="951359" y="3913129"/>
            <a:ext cx="3137595" cy="2418519"/>
          </a:xfrm>
        </p:spPr>
        <p:txBody>
          <a:bodyPr anchor="t" anchorCtr="1">
            <a:normAutofit/>
          </a:bodyPr>
          <a:lstStyle>
            <a:lvl1pPr marL="0" indent="0" algn="ctr">
              <a:buNone/>
              <a:defRPr sz="1653">
                <a:solidFill>
                  <a:srgbClr val="FFFFFF"/>
                </a:solidFill>
              </a:defRPr>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fr-FR" sz="2400" b="0" strike="noStrike" spc="-1">
              <a:latin typeface="Times New Roman"/>
            </a:endParaRPr>
          </a:p>
        </p:txBody>
      </p:sp>
      <p:sp>
        <p:nvSpPr>
          <p:cNvPr id="9" name="Footer Placeholder 8"/>
          <p:cNvSpPr>
            <a:spLocks noGrp="1"/>
          </p:cNvSpPr>
          <p:nvPr>
            <p:ph type="ftr" sz="quarter" idx="11"/>
          </p:nvPr>
        </p:nvSpPr>
        <p:spPr>
          <a:xfrm>
            <a:off x="705644" y="6874264"/>
            <a:ext cx="4193540" cy="352785"/>
          </a:xfrm>
        </p:spPr>
        <p:txBody>
          <a:bodyPr>
            <a:normAutofit/>
          </a:bodyPr>
          <a:lstStyle>
            <a:lvl1pPr>
              <a:defRPr>
                <a:solidFill>
                  <a:srgbClr val="FFFFFF">
                    <a:alpha val="70000"/>
                  </a:srgbClr>
                </a:solidFill>
              </a:defRPr>
            </a:lvl1pPr>
          </a:lstStyle>
          <a:p>
            <a:endParaRPr lang="fr-FR" sz="2400" b="0" strike="noStrike" spc="-1">
              <a:latin typeface="Times New Roman"/>
            </a:endParaRPr>
          </a:p>
        </p:txBody>
      </p:sp>
      <p:sp>
        <p:nvSpPr>
          <p:cNvPr id="10" name="Slide Number Placeholder 9"/>
          <p:cNvSpPr>
            <a:spLocks noGrp="1"/>
          </p:cNvSpPr>
          <p:nvPr>
            <p:ph type="sldNum" sz="quarter" idx="12"/>
          </p:nvPr>
        </p:nvSpPr>
        <p:spPr/>
        <p:txBody>
          <a:bodyPr/>
          <a:lstStyle/>
          <a:p>
            <a:pPr algn="r">
              <a:lnSpc>
                <a:spcPct val="113000"/>
              </a:lnSpc>
            </a:pPr>
            <a:fld id="{64F171B1-9FEE-4AE0-B167-9E73A3AF3C87}"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 &lt;count&gt;</a:t>
            </a:r>
            <a:endParaRPr lang="fr-FR" sz="1400" b="0" strike="noStrike" spc="-1">
              <a:latin typeface="Times New Roman"/>
            </a:endParaRPr>
          </a:p>
        </p:txBody>
      </p:sp>
    </p:spTree>
    <p:extLst>
      <p:ext uri="{BB962C8B-B14F-4D97-AF65-F5344CB8AC3E}">
        <p14:creationId xmlns:p14="http://schemas.microsoft.com/office/powerpoint/2010/main" val="358845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0553" y="1063394"/>
            <a:ext cx="6545963" cy="1310344"/>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770553" y="2907957"/>
            <a:ext cx="6545963" cy="341936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591369" y="6877139"/>
            <a:ext cx="2276861" cy="357115"/>
          </a:xfrm>
          <a:prstGeom prst="rect">
            <a:avLst/>
          </a:prstGeom>
        </p:spPr>
        <p:txBody>
          <a:bodyPr vert="horz" lIns="91440" tIns="45720" rIns="91440" bIns="45720" rtlCol="0" anchor="ctr"/>
          <a:lstStyle>
            <a:lvl1pPr algn="r">
              <a:defRPr sz="1102">
                <a:solidFill>
                  <a:schemeClr val="tx1">
                    <a:alpha val="70000"/>
                  </a:schemeClr>
                </a:solidFill>
              </a:defRPr>
            </a:lvl1pPr>
          </a:lstStyle>
          <a:p>
            <a:endParaRPr lang="fr-FR" sz="2400" b="0" strike="noStrike" spc="-1">
              <a:latin typeface="Times New Roman"/>
            </a:endParaRPr>
          </a:p>
        </p:txBody>
      </p:sp>
      <p:sp>
        <p:nvSpPr>
          <p:cNvPr id="5" name="Footer Placeholder 4"/>
          <p:cNvSpPr>
            <a:spLocks noGrp="1"/>
          </p:cNvSpPr>
          <p:nvPr>
            <p:ph type="ftr" sz="quarter" idx="3"/>
          </p:nvPr>
        </p:nvSpPr>
        <p:spPr>
          <a:xfrm>
            <a:off x="1215142" y="6874264"/>
            <a:ext cx="5023406" cy="352785"/>
          </a:xfrm>
          <a:prstGeom prst="rect">
            <a:avLst/>
          </a:prstGeom>
        </p:spPr>
        <p:txBody>
          <a:bodyPr vert="horz" lIns="91440" tIns="45720" rIns="91440" bIns="45720" rtlCol="0" anchor="ctr"/>
          <a:lstStyle>
            <a:lvl1pPr algn="l">
              <a:defRPr sz="1102">
                <a:solidFill>
                  <a:schemeClr val="tx1">
                    <a:alpha val="70000"/>
                  </a:schemeClr>
                </a:solidFill>
              </a:defRPr>
            </a:lvl1pPr>
          </a:lstStyle>
          <a:p>
            <a:endParaRPr lang="fr-FR" sz="2400" b="0" strike="noStrike" spc="-1">
              <a:latin typeface="Times New Roman"/>
            </a:endParaRPr>
          </a:p>
        </p:txBody>
      </p:sp>
      <p:sp>
        <p:nvSpPr>
          <p:cNvPr id="6" name="Slide Number Placeholder 5"/>
          <p:cNvSpPr>
            <a:spLocks noGrp="1"/>
          </p:cNvSpPr>
          <p:nvPr>
            <p:ph type="sldNum" sz="quarter" idx="4"/>
          </p:nvPr>
        </p:nvSpPr>
        <p:spPr>
          <a:xfrm>
            <a:off x="9084151" y="6854105"/>
            <a:ext cx="403225" cy="403183"/>
          </a:xfrm>
          <a:prstGeom prst="ellipse">
            <a:avLst/>
          </a:prstGeom>
          <a:solidFill>
            <a:srgbClr val="1D1D1D">
              <a:alpha val="69804"/>
            </a:srgbClr>
          </a:solidFill>
        </p:spPr>
        <p:txBody>
          <a:bodyPr vert="horz" lIns="18288" tIns="45720" rIns="18288" bIns="45720" rtlCol="0" anchor="ctr">
            <a:noAutofit/>
          </a:bodyPr>
          <a:lstStyle>
            <a:lvl1pPr algn="ctr">
              <a:defRPr sz="1213" spc="0" baseline="0">
                <a:solidFill>
                  <a:srgbClr val="FFFFFF"/>
                </a:solidFill>
              </a:defRPr>
            </a:lvl1pPr>
          </a:lstStyle>
          <a:p>
            <a:pPr algn="r">
              <a:lnSpc>
                <a:spcPct val="113000"/>
              </a:lnSpc>
            </a:pPr>
            <a:fld id="{64F171B1-9FEE-4AE0-B167-9E73A3AF3C87}" type="slidenum">
              <a:rPr lang="fr-FR" sz="1400" b="0" strike="noStrike" spc="-1" smtClean="0">
                <a:solidFill>
                  <a:srgbClr val="000000"/>
                </a:solidFill>
                <a:latin typeface="Noto Sans Regular"/>
                <a:ea typeface="DejaVu Sans"/>
              </a:rPr>
              <a:t>‹#›</a:t>
            </a:fld>
            <a:r>
              <a:rPr lang="fr-FR" sz="1400" b="0" strike="noStrike" spc="-1">
                <a:solidFill>
                  <a:srgbClr val="000000"/>
                </a:solidFill>
                <a:latin typeface="Noto Sans Regular"/>
                <a:ea typeface="DejaVu Sans"/>
              </a:rPr>
              <a:t> / &lt;count&gt;</a:t>
            </a:r>
            <a:endParaRPr lang="fr-FR" sz="1400" b="0" strike="noStrike" spc="-1">
              <a:latin typeface="Times New Roman"/>
            </a:endParaRPr>
          </a:p>
        </p:txBody>
      </p:sp>
    </p:spTree>
    <p:extLst>
      <p:ext uri="{BB962C8B-B14F-4D97-AF65-F5344CB8AC3E}">
        <p14:creationId xmlns:p14="http://schemas.microsoft.com/office/powerpoint/2010/main" val="423933519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1007943" rtl="0" eaLnBrk="1" latinLnBrk="0" hangingPunct="1">
        <a:lnSpc>
          <a:spcPct val="90000"/>
        </a:lnSpc>
        <a:spcBef>
          <a:spcPct val="0"/>
        </a:spcBef>
        <a:buNone/>
        <a:defRPr sz="2866" kern="1200" cap="all" spc="220" baseline="0">
          <a:solidFill>
            <a:schemeClr val="tx1">
              <a:lumMod val="85000"/>
              <a:lumOff val="15000"/>
            </a:schemeClr>
          </a:solidFill>
          <a:latin typeface="+mj-lt"/>
          <a:ea typeface="+mj-ea"/>
          <a:cs typeface="+mj-cs"/>
        </a:defRPr>
      </a:lvl1pPr>
    </p:titleStyle>
    <p:bodyStyle>
      <a:lvl1pPr marL="251986" indent="-251986" algn="l" defTabSz="1007943" rtl="0" eaLnBrk="1" latinLnBrk="0" hangingPunct="1">
        <a:lnSpc>
          <a:spcPct val="100000"/>
        </a:lnSpc>
        <a:spcBef>
          <a:spcPts val="1102"/>
        </a:spcBef>
        <a:buClr>
          <a:schemeClr val="accent2"/>
        </a:buClr>
        <a:buFont typeface="Arial" panose="020B0604020202020204" pitchFamily="34" charset="0"/>
        <a:buChar char="•"/>
        <a:defRPr sz="1984" kern="1200">
          <a:solidFill>
            <a:schemeClr val="tx1">
              <a:lumMod val="85000"/>
              <a:lumOff val="15000"/>
            </a:schemeClr>
          </a:solidFill>
          <a:latin typeface="+mn-lt"/>
          <a:ea typeface="+mn-ea"/>
          <a:cs typeface="+mn-cs"/>
        </a:defRPr>
      </a:lvl1pPr>
      <a:lvl2pPr marL="503972"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a:solidFill>
            <a:schemeClr val="tx1">
              <a:lumMod val="85000"/>
              <a:lumOff val="15000"/>
            </a:schemeClr>
          </a:solidFill>
          <a:latin typeface="+mn-lt"/>
          <a:ea typeface="+mn-ea"/>
          <a:cs typeface="+mn-cs"/>
        </a:defRPr>
      </a:lvl2pPr>
      <a:lvl3pPr marL="755957"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a:solidFill>
            <a:schemeClr val="tx1">
              <a:lumMod val="85000"/>
              <a:lumOff val="15000"/>
            </a:schemeClr>
          </a:solidFill>
          <a:latin typeface="+mn-lt"/>
          <a:ea typeface="+mn-ea"/>
          <a:cs typeface="+mn-cs"/>
        </a:defRPr>
      </a:lvl3pPr>
      <a:lvl4pPr marL="1007943"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a:solidFill>
            <a:schemeClr val="tx1">
              <a:lumMod val="85000"/>
              <a:lumOff val="15000"/>
            </a:schemeClr>
          </a:solidFill>
          <a:latin typeface="+mn-lt"/>
          <a:ea typeface="+mn-ea"/>
          <a:cs typeface="+mn-cs"/>
        </a:defRPr>
      </a:lvl4pPr>
      <a:lvl5pPr marL="1259929"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a:solidFill>
            <a:schemeClr val="tx1">
              <a:lumMod val="85000"/>
              <a:lumOff val="15000"/>
            </a:schemeClr>
          </a:solidFill>
          <a:latin typeface="+mn-lt"/>
          <a:ea typeface="+mn-ea"/>
          <a:cs typeface="+mn-cs"/>
        </a:defRPr>
      </a:lvl5pPr>
      <a:lvl6pPr marL="1448918"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a:solidFill>
            <a:schemeClr val="tx1"/>
          </a:solidFill>
          <a:latin typeface="+mn-lt"/>
          <a:ea typeface="+mn-ea"/>
          <a:cs typeface="+mn-cs"/>
        </a:defRPr>
      </a:lvl6pPr>
      <a:lvl7pPr marL="1637908"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a:solidFill>
            <a:schemeClr val="tx1"/>
          </a:solidFill>
          <a:latin typeface="+mn-lt"/>
          <a:ea typeface="+mn-ea"/>
          <a:cs typeface="+mn-cs"/>
        </a:defRPr>
      </a:lvl7pPr>
      <a:lvl8pPr marL="1826897"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baseline="0">
          <a:solidFill>
            <a:schemeClr val="tx1"/>
          </a:solidFill>
          <a:latin typeface="+mn-lt"/>
          <a:ea typeface="+mn-ea"/>
          <a:cs typeface="+mn-cs"/>
        </a:defRPr>
      </a:lvl8pPr>
      <a:lvl9pPr marL="2015886" indent="-251986" algn="l" defTabSz="1007943" rtl="0" eaLnBrk="1" latinLnBrk="0" hangingPunct="1">
        <a:lnSpc>
          <a:spcPct val="100000"/>
        </a:lnSpc>
        <a:spcBef>
          <a:spcPts val="1102"/>
        </a:spcBef>
        <a:buClr>
          <a:schemeClr val="accent2"/>
        </a:buClr>
        <a:buFont typeface="Arial" panose="020B0604020202020204" pitchFamily="34" charset="0"/>
        <a:buChar char="•"/>
        <a:defRPr sz="1764" kern="1200" baseline="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fiia.fi/en/publication/the-concepts-of-parliamentarism-inthe-eus-political-syste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journals.sagepub.com/doi/pdf/10.1177/1354068818805248?casa_token=uMiRANNrPMEAAAAA:DZSVI3mx3dls3DwUPvexQz2cuPmC_76UjJfOsnq6DlP5FGTN7-XaUdQPq0PDOzKrrwC2XxeqxRzLYA"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24CE-A31D-7B42-889C-9A6F79C8C42A}"/>
              </a:ext>
            </a:extLst>
          </p:cNvPr>
          <p:cNvSpPr>
            <a:spLocks noGrp="1"/>
          </p:cNvSpPr>
          <p:nvPr>
            <p:ph type="ctrTitle"/>
          </p:nvPr>
        </p:nvSpPr>
        <p:spPr>
          <a:xfrm>
            <a:off x="378024" y="5203066"/>
            <a:ext cx="6426398" cy="1877298"/>
          </a:xfrm>
        </p:spPr>
        <p:txBody>
          <a:bodyPr>
            <a:normAutofit fontScale="90000"/>
          </a:bodyPr>
          <a:lstStyle/>
          <a:p>
            <a:br>
              <a:rPr lang="el-GR" sz="4000" dirty="0"/>
            </a:br>
            <a:r>
              <a:rPr lang="el-GR" sz="4000" dirty="0"/>
              <a:t>ΠΟΛΙΤΙΚΕΣ ΙΔΕΟΛΟΓΙΕΣ </a:t>
            </a:r>
            <a:r>
              <a:rPr lang="en-US" sz="4000" dirty="0"/>
              <a:t>kai </a:t>
            </a:r>
            <a:r>
              <a:rPr lang="el-GR" sz="4000" dirty="0"/>
              <a:t>κόμματα</a:t>
            </a:r>
            <a:br>
              <a:rPr lang="en-GR" dirty="0"/>
            </a:br>
            <a:endParaRPr lang="en-GR" dirty="0"/>
          </a:p>
        </p:txBody>
      </p:sp>
      <p:sp>
        <p:nvSpPr>
          <p:cNvPr id="3" name="Subtitle 2">
            <a:extLst>
              <a:ext uri="{FF2B5EF4-FFF2-40B4-BE49-F238E27FC236}">
                <a16:creationId xmlns:a16="http://schemas.microsoft.com/office/drawing/2014/main" id="{95EF5FD2-5053-EC40-A7A0-3A9A774C2546}"/>
              </a:ext>
            </a:extLst>
          </p:cNvPr>
          <p:cNvSpPr>
            <a:spLocks noGrp="1"/>
          </p:cNvSpPr>
          <p:nvPr>
            <p:ph type="subTitle" idx="1"/>
          </p:nvPr>
        </p:nvSpPr>
        <p:spPr>
          <a:xfrm>
            <a:off x="6668086" y="5416062"/>
            <a:ext cx="3412538" cy="1420835"/>
          </a:xfrm>
        </p:spPr>
        <p:txBody>
          <a:bodyPr>
            <a:normAutofit/>
          </a:bodyPr>
          <a:lstStyle/>
          <a:p>
            <a:pPr algn="r" defTabSz="913469">
              <a:defRPr/>
            </a:pPr>
            <a:r>
              <a:rPr lang="el-GR" sz="1600" b="1" i="1" dirty="0">
                <a:latin typeface="Times New Roman" panose="02020603050405020304" pitchFamily="18" charset="0"/>
                <a:cs typeface="Times New Roman" panose="02020603050405020304" pitchFamily="18" charset="0"/>
              </a:rPr>
              <a:t>ΠΜΣ ΔΕΔΠ 202</a:t>
            </a:r>
            <a:r>
              <a:rPr lang="en-US" sz="1600" b="1" i="1" dirty="0">
                <a:latin typeface="Times New Roman" panose="02020603050405020304" pitchFamily="18" charset="0"/>
                <a:cs typeface="Times New Roman" panose="02020603050405020304" pitchFamily="18" charset="0"/>
              </a:rPr>
              <a:t>4-</a:t>
            </a:r>
            <a:r>
              <a:rPr lang="el-GR" sz="1600" b="1" i="1" dirty="0">
                <a:latin typeface="Times New Roman" panose="02020603050405020304" pitchFamily="18" charset="0"/>
                <a:cs typeface="Times New Roman" panose="02020603050405020304" pitchFamily="18" charset="0"/>
              </a:rPr>
              <a:t>2</a:t>
            </a:r>
            <a:r>
              <a:rPr lang="en-US" sz="1600" b="1" i="1" dirty="0">
                <a:latin typeface="Times New Roman" panose="02020603050405020304" pitchFamily="18" charset="0"/>
                <a:cs typeface="Times New Roman" panose="02020603050405020304" pitchFamily="18" charset="0"/>
              </a:rPr>
              <a:t>5</a:t>
            </a:r>
            <a:r>
              <a:rPr lang="el-GR" sz="1600" i="1" dirty="0">
                <a:latin typeface="Times New Roman" panose="02020603050405020304" pitchFamily="18" charset="0"/>
                <a:cs typeface="Times New Roman" panose="02020603050405020304" pitchFamily="18" charset="0"/>
              </a:rPr>
              <a:t>	</a:t>
            </a:r>
            <a:r>
              <a:rPr lang="en-GR" sz="1600" i="1" dirty="0">
                <a:latin typeface="Times New Roman" panose="02020603050405020304" pitchFamily="18" charset="0"/>
                <a:cs typeface="Times New Roman" panose="02020603050405020304" pitchFamily="18" charset="0"/>
              </a:rPr>
              <a:t> </a:t>
            </a:r>
            <a:endParaRPr lang="en-US" sz="1600" i="1" dirty="0">
              <a:latin typeface="Times New Roman" panose="02020603050405020304" pitchFamily="18" charset="0"/>
              <a:cs typeface="Times New Roman" panose="02020603050405020304" pitchFamily="18" charset="0"/>
            </a:endParaRPr>
          </a:p>
          <a:p>
            <a:pPr algn="r" defTabSz="913469">
              <a:defRPr/>
            </a:pPr>
            <a:r>
              <a:rPr lang="el-GR" sz="1600" i="1" dirty="0" err="1">
                <a:latin typeface="Times New Roman" panose="02020603050405020304" pitchFamily="18" charset="0"/>
                <a:cs typeface="Times New Roman" panose="02020603050405020304" pitchFamily="18" charset="0"/>
              </a:rPr>
              <a:t>Φιλ</a:t>
            </a:r>
            <a:r>
              <a:rPr lang="en-GR" sz="1600" i="1" dirty="0">
                <a:latin typeface="Times New Roman" panose="02020603050405020304" pitchFamily="18" charset="0"/>
                <a:cs typeface="Times New Roman" panose="02020603050405020304" pitchFamily="18" charset="0"/>
              </a:rPr>
              <a:t>ί</a:t>
            </a:r>
            <a:r>
              <a:rPr lang="el-GR" sz="1600" i="1" dirty="0" err="1">
                <a:latin typeface="Times New Roman" panose="02020603050405020304" pitchFamily="18" charset="0"/>
                <a:cs typeface="Times New Roman" panose="02020603050405020304" pitchFamily="18" charset="0"/>
              </a:rPr>
              <a:t>ππα</a:t>
            </a:r>
            <a:r>
              <a:rPr lang="el-GR" sz="1600" i="1" dirty="0">
                <a:latin typeface="Times New Roman" panose="02020603050405020304" pitchFamily="18" charset="0"/>
                <a:cs typeface="Times New Roman" panose="02020603050405020304" pitchFamily="18" charset="0"/>
              </a:rPr>
              <a:t> </a:t>
            </a:r>
            <a:r>
              <a:rPr lang="el-GR" sz="1600" i="1" dirty="0" err="1">
                <a:latin typeface="Times New Roman" panose="02020603050405020304" pitchFamily="18" charset="0"/>
                <a:cs typeface="Times New Roman" panose="02020603050405020304" pitchFamily="18" charset="0"/>
              </a:rPr>
              <a:t>Χατζησταύρου</a:t>
            </a:r>
            <a:endParaRPr lang="el-GR" sz="1600" i="1" dirty="0">
              <a:latin typeface="Times New Roman" panose="02020603050405020304" pitchFamily="18" charset="0"/>
              <a:cs typeface="Times New Roman" panose="02020603050405020304" pitchFamily="18" charset="0"/>
            </a:endParaRPr>
          </a:p>
          <a:p>
            <a:pPr algn="r" defTabSz="913469">
              <a:defRPr/>
            </a:pPr>
            <a:r>
              <a:rPr lang="en-US" sz="1600" i="1" dirty="0" err="1">
                <a:latin typeface="Times New Roman" panose="02020603050405020304" pitchFamily="18" charset="0"/>
                <a:cs typeface="Times New Roman" panose="02020603050405020304" pitchFamily="18" charset="0"/>
              </a:rPr>
              <a:t>fchatzistav@pspa.uoa.gr</a:t>
            </a:r>
            <a:endParaRPr lang="en-GR" sz="1600" i="1" dirty="0">
              <a:latin typeface="Times New Roman" panose="02020603050405020304" pitchFamily="18" charset="0"/>
              <a:cs typeface="Times New Roman" panose="02020603050405020304" pitchFamily="18" charset="0"/>
            </a:endParaRPr>
          </a:p>
          <a:p>
            <a:endParaRPr lang="en-GR" dirty="0"/>
          </a:p>
        </p:txBody>
      </p:sp>
    </p:spTree>
    <p:extLst>
      <p:ext uri="{BB962C8B-B14F-4D97-AF65-F5344CB8AC3E}">
        <p14:creationId xmlns:p14="http://schemas.microsoft.com/office/powerpoint/2010/main" val="3194814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632817" y="279400"/>
            <a:ext cx="8819852" cy="917377"/>
          </a:xfrm>
          <a:prstGeom prst="rect">
            <a:avLst/>
          </a:prstGeom>
          <a:noFill/>
          <a:ln>
            <a:noFill/>
          </a:ln>
        </p:spPr>
        <p:style>
          <a:lnRef idx="0">
            <a:scrgbClr r="0" g="0" b="0"/>
          </a:lnRef>
          <a:fillRef idx="0">
            <a:scrgbClr r="0" g="0" b="0"/>
          </a:fillRef>
          <a:effectRef idx="0">
            <a:scrgbClr r="0" g="0" b="0"/>
          </a:effectRef>
          <a:fontRef idx="minor"/>
        </p:style>
        <p:txBody>
          <a:bodyPr lIns="74414" tIns="37207" rIns="74414" bIns="37207" anchor="b">
            <a:normAutofit fontScale="92500"/>
          </a:bodyPr>
          <a:lstStyle/>
          <a:p>
            <a:endParaRPr lang="el-GR" sz="1571" b="1" spc="-1" dirty="0">
              <a:solidFill>
                <a:srgbClr val="333333"/>
              </a:solidFill>
              <a:latin typeface="Calibri" panose="020F0502020204030204" pitchFamily="34" charset="0"/>
              <a:cs typeface="Calibri" panose="020F0502020204030204" pitchFamily="34" charset="0"/>
            </a:endParaRPr>
          </a:p>
          <a:p>
            <a:r>
              <a:rPr lang="el-GR" sz="1571" b="1" spc="-1" dirty="0">
                <a:solidFill>
                  <a:srgbClr val="333333"/>
                </a:solidFill>
                <a:latin typeface="Calibri" panose="020F0502020204030204" pitchFamily="34" charset="0"/>
                <a:cs typeface="Calibri" panose="020F0502020204030204" pitchFamily="34" charset="0"/>
              </a:rPr>
              <a:t>Παλιοί πολιτικοί δρώντες και μη εξουσιοδοτημένοι δρώντες που γίνονται πολιτικοί δρώντες (</a:t>
            </a:r>
            <a:r>
              <a:rPr lang="fr-FR" sz="1571" b="1" spc="-1" dirty="0" err="1">
                <a:solidFill>
                  <a:srgbClr val="333333"/>
                </a:solidFill>
                <a:latin typeface="Calibri" panose="020F0502020204030204" pitchFamily="34" charset="0"/>
                <a:cs typeface="Calibri" panose="020F0502020204030204" pitchFamily="34" charset="0"/>
              </a:rPr>
              <a:t>Unauthorized</a:t>
            </a:r>
            <a:r>
              <a:rPr lang="fr-FR" sz="1571" b="1" spc="-1" dirty="0">
                <a:solidFill>
                  <a:srgbClr val="333333"/>
                </a:solidFill>
                <a:latin typeface="Calibri" panose="020F0502020204030204" pitchFamily="34" charset="0"/>
                <a:cs typeface="Calibri" panose="020F0502020204030204" pitchFamily="34" charset="0"/>
              </a:rPr>
              <a:t> </a:t>
            </a:r>
            <a:r>
              <a:rPr lang="fr-FR" sz="1571" b="1" spc="-1" dirty="0" err="1">
                <a:solidFill>
                  <a:srgbClr val="333333"/>
                </a:solidFill>
                <a:latin typeface="Calibri" panose="020F0502020204030204" pitchFamily="34" charset="0"/>
                <a:cs typeface="Calibri" panose="020F0502020204030204" pitchFamily="34" charset="0"/>
              </a:rPr>
              <a:t>political</a:t>
            </a:r>
            <a:r>
              <a:rPr lang="fr-FR" sz="1571" b="1" spc="-1" dirty="0">
                <a:solidFill>
                  <a:srgbClr val="333333"/>
                </a:solidFill>
                <a:latin typeface="Calibri" panose="020F0502020204030204" pitchFamily="34" charset="0"/>
                <a:cs typeface="Calibri" panose="020F0502020204030204" pitchFamily="34" charset="0"/>
              </a:rPr>
              <a:t> </a:t>
            </a:r>
            <a:r>
              <a:rPr lang="fr-FR" sz="1571" b="1" spc="-1" dirty="0" err="1">
                <a:solidFill>
                  <a:srgbClr val="333333"/>
                </a:solidFill>
                <a:latin typeface="Calibri" panose="020F0502020204030204" pitchFamily="34" charset="0"/>
                <a:cs typeface="Calibri" panose="020F0502020204030204" pitchFamily="34" charset="0"/>
              </a:rPr>
              <a:t>actors</a:t>
            </a:r>
            <a:r>
              <a:rPr lang="fr-FR" sz="1571" b="1" spc="-1" dirty="0">
                <a:solidFill>
                  <a:srgbClr val="333333"/>
                </a:solidFill>
                <a:latin typeface="Calibri" panose="020F0502020204030204" pitchFamily="34" charset="0"/>
                <a:cs typeface="Calibri" panose="020F0502020204030204" pitchFamily="34" charset="0"/>
              </a:rPr>
              <a:t> </a:t>
            </a:r>
            <a:r>
              <a:rPr lang="el-GR" sz="1571" spc="-1" dirty="0">
                <a:solidFill>
                  <a:srgbClr val="333333"/>
                </a:solidFill>
                <a:latin typeface="Calibri" panose="020F0502020204030204" pitchFamily="34" charset="0"/>
                <a:cs typeface="Calibri" panose="020F0502020204030204" pitchFamily="34" charset="0"/>
              </a:rPr>
              <a:t>). </a:t>
            </a:r>
            <a:r>
              <a:rPr lang="el-GR" sz="1571" b="1" spc="-1" dirty="0">
                <a:solidFill>
                  <a:srgbClr val="333333"/>
                </a:solidFill>
                <a:latin typeface="Calibri" panose="020F0502020204030204" pitchFamily="34" charset="0"/>
                <a:cs typeface="Calibri" panose="020F0502020204030204" pitchFamily="34" charset="0"/>
              </a:rPr>
              <a:t>Ευθύνη – δημόσια και δημοκρατική λογοδοσία (</a:t>
            </a:r>
            <a:r>
              <a:rPr lang="fr-FR" sz="1571" b="1" spc="-1" dirty="0" err="1">
                <a:solidFill>
                  <a:srgbClr val="333333"/>
                </a:solidFill>
                <a:latin typeface="Calibri" panose="020F0502020204030204" pitchFamily="34" charset="0"/>
                <a:cs typeface="Calibri" panose="020F0502020204030204" pitchFamily="34" charset="0"/>
              </a:rPr>
              <a:t>responsibility</a:t>
            </a:r>
            <a:r>
              <a:rPr lang="fr-FR" sz="1571" b="1" spc="-1" dirty="0">
                <a:solidFill>
                  <a:srgbClr val="333333"/>
                </a:solidFill>
                <a:latin typeface="Calibri" panose="020F0502020204030204" pitchFamily="34" charset="0"/>
                <a:cs typeface="Calibri" panose="020F0502020204030204" pitchFamily="34" charset="0"/>
              </a:rPr>
              <a:t> – </a:t>
            </a:r>
            <a:r>
              <a:rPr lang="fr-FR" sz="1571" b="1" spc="-1" dirty="0" err="1">
                <a:solidFill>
                  <a:srgbClr val="333333"/>
                </a:solidFill>
                <a:latin typeface="Calibri" panose="020F0502020204030204" pitchFamily="34" charset="0"/>
                <a:cs typeface="Calibri" panose="020F0502020204030204" pitchFamily="34" charset="0"/>
              </a:rPr>
              <a:t>accountability</a:t>
            </a:r>
            <a:r>
              <a:rPr lang="fr-FR" sz="1571" b="1" spc="-1" dirty="0">
                <a:solidFill>
                  <a:srgbClr val="333333"/>
                </a:solidFill>
                <a:latin typeface="Calibri" panose="020F0502020204030204" pitchFamily="34" charset="0"/>
                <a:cs typeface="Calibri" panose="020F0502020204030204" pitchFamily="34" charset="0"/>
              </a:rPr>
              <a:t>)</a:t>
            </a:r>
          </a:p>
          <a:p>
            <a:endParaRPr lang="fr-FR" sz="1488" spc="-1" dirty="0"/>
          </a:p>
        </p:txBody>
      </p:sp>
      <p:sp>
        <p:nvSpPr>
          <p:cNvPr id="157" name="CustomShape 2"/>
          <p:cNvSpPr/>
          <p:nvPr/>
        </p:nvSpPr>
        <p:spPr>
          <a:xfrm>
            <a:off x="594419" y="1196777"/>
            <a:ext cx="8819852" cy="5521523"/>
          </a:xfrm>
          <a:prstGeom prst="rect">
            <a:avLst/>
          </a:prstGeom>
          <a:noFill/>
          <a:ln>
            <a:noFill/>
          </a:ln>
        </p:spPr>
        <p:style>
          <a:lnRef idx="0">
            <a:scrgbClr r="0" g="0" b="0"/>
          </a:lnRef>
          <a:fillRef idx="0">
            <a:scrgbClr r="0" g="0" b="0"/>
          </a:fillRef>
          <a:effectRef idx="0">
            <a:scrgbClr r="0" g="0" b="0"/>
          </a:effectRef>
          <a:fontRef idx="minor"/>
        </p:style>
        <p:txBody>
          <a:bodyPr lIns="74414" tIns="37207" rIns="74414" bIns="37207">
            <a:normAutofit fontScale="85000" lnSpcReduction="20000"/>
          </a:bodyPr>
          <a:lstStyle/>
          <a:p>
            <a:pPr>
              <a:lnSpc>
                <a:spcPct val="100000"/>
              </a:lnSpc>
            </a:pPr>
            <a:r>
              <a:rPr lang="fr-FR" sz="1488" dirty="0">
                <a:latin typeface="Calibri" panose="020F0502020204030204" pitchFamily="34" charset="0"/>
                <a:cs typeface="Calibri" panose="020F0502020204030204" pitchFamily="34" charset="0"/>
              </a:rPr>
              <a:t>O </a:t>
            </a:r>
            <a:r>
              <a:rPr lang="el-GR" sz="1488" dirty="0">
                <a:latin typeface="Calibri" panose="020F0502020204030204" pitchFamily="34" charset="0"/>
                <a:cs typeface="Calibri" panose="020F0502020204030204" pitchFamily="34" charset="0"/>
              </a:rPr>
              <a:t>πολλαπλασιασμός αυτών των δρώντων ενσωματώνεται εντός της ΕΕ σε γεωγραφικά μεταβλητές διαμορφώσεις μιας πολιτείας που συνδυάζει </a:t>
            </a:r>
            <a:r>
              <a:rPr lang="en-US" sz="1488" dirty="0">
                <a:latin typeface="Calibri" panose="020F0502020204030204" pitchFamily="34" charset="0"/>
                <a:cs typeface="Calibri" panose="020F0502020204030204" pitchFamily="34" charset="0"/>
              </a:rPr>
              <a:t>a) </a:t>
            </a:r>
            <a:r>
              <a:rPr lang="el-GR" sz="1488" dirty="0">
                <a:latin typeface="Calibri" panose="020F0502020204030204" pitchFamily="34" charset="0"/>
                <a:cs typeface="Calibri" panose="020F0502020204030204" pitchFamily="34" charset="0"/>
              </a:rPr>
              <a:t>την επιθυμία να </a:t>
            </a:r>
            <a:r>
              <a:rPr lang="el-GR" sz="1488" dirty="0" err="1">
                <a:latin typeface="Calibri" panose="020F0502020204030204" pitchFamily="34" charset="0"/>
                <a:cs typeface="Calibri" panose="020F0502020204030204" pitchFamily="34" charset="0"/>
              </a:rPr>
              <a:t>οικοδομηθεί</a:t>
            </a:r>
            <a:r>
              <a:rPr lang="el-GR" sz="1488" dirty="0">
                <a:latin typeface="Calibri" panose="020F0502020204030204" pitchFamily="34" charset="0"/>
                <a:cs typeface="Calibri" panose="020F0502020204030204" pitchFamily="34" charset="0"/>
              </a:rPr>
              <a:t> </a:t>
            </a:r>
            <a:r>
              <a:rPr lang="el-GR" sz="1488" b="1" dirty="0">
                <a:latin typeface="Calibri" panose="020F0502020204030204" pitchFamily="34" charset="0"/>
                <a:cs typeface="Calibri" panose="020F0502020204030204" pitchFamily="34" charset="0"/>
              </a:rPr>
              <a:t>πολιτικά η αγορά ως ο προτιμώμενος κοινωνικός θεσμός της αναζωογόνησης και της κατανομής των πόρων</a:t>
            </a:r>
            <a:r>
              <a:rPr lang="el-GR" sz="1488" dirty="0">
                <a:latin typeface="Calibri" panose="020F0502020204030204" pitchFamily="34" charset="0"/>
                <a:cs typeface="Calibri" panose="020F0502020204030204" pitchFamily="34" charset="0"/>
              </a:rPr>
              <a:t>, </a:t>
            </a:r>
            <a:r>
              <a:rPr lang="en-US" sz="1488" dirty="0">
                <a:latin typeface="Calibri" panose="020F0502020204030204" pitchFamily="34" charset="0"/>
                <a:cs typeface="Calibri" panose="020F0502020204030204" pitchFamily="34" charset="0"/>
              </a:rPr>
              <a:t>b) </a:t>
            </a:r>
            <a:r>
              <a:rPr lang="el-GR" sz="1488" dirty="0">
                <a:latin typeface="Calibri" panose="020F0502020204030204" pitchFamily="34" charset="0"/>
                <a:cs typeface="Calibri" panose="020F0502020204030204" pitchFamily="34" charset="0"/>
              </a:rPr>
              <a:t>η κριτική «</a:t>
            </a:r>
            <a:r>
              <a:rPr lang="en-US" sz="1488" b="1" dirty="0">
                <a:latin typeface="Calibri" panose="020F0502020204030204" pitchFamily="34" charset="0"/>
                <a:cs typeface="Calibri" panose="020F0502020204030204" pitchFamily="34" charset="0"/>
              </a:rPr>
              <a:t>the excess of State</a:t>
            </a:r>
            <a:r>
              <a:rPr lang="el-GR" sz="1488" dirty="0">
                <a:latin typeface="Calibri" panose="020F0502020204030204" pitchFamily="34" charset="0"/>
                <a:cs typeface="Calibri" panose="020F0502020204030204" pitchFamily="34" charset="0"/>
              </a:rPr>
              <a:t>», </a:t>
            </a:r>
            <a:r>
              <a:rPr lang="en-US" sz="1488" dirty="0">
                <a:latin typeface="Calibri" panose="020F0502020204030204" pitchFamily="34" charset="0"/>
                <a:cs typeface="Calibri" panose="020F0502020204030204" pitchFamily="34" charset="0"/>
              </a:rPr>
              <a:t>c) </a:t>
            </a:r>
            <a:r>
              <a:rPr lang="el-GR" sz="1488" dirty="0">
                <a:latin typeface="Calibri" panose="020F0502020204030204" pitchFamily="34" charset="0"/>
                <a:cs typeface="Calibri" panose="020F0502020204030204" pitchFamily="34" charset="0"/>
              </a:rPr>
              <a:t>μια </a:t>
            </a:r>
            <a:r>
              <a:rPr lang="el-GR" sz="1488" b="1" dirty="0">
                <a:latin typeface="Calibri" panose="020F0502020204030204" pitchFamily="34" charset="0"/>
                <a:cs typeface="Calibri" panose="020F0502020204030204" pitchFamily="34" charset="0"/>
              </a:rPr>
              <a:t>μηχανική του κοινωνικού</a:t>
            </a:r>
            <a:r>
              <a:rPr lang="en-US" sz="1488" b="1" dirty="0">
                <a:latin typeface="Calibri" panose="020F0502020204030204" pitchFamily="34" charset="0"/>
                <a:cs typeface="Calibri" panose="020F0502020204030204" pitchFamily="34" charset="0"/>
              </a:rPr>
              <a:t> </a:t>
            </a:r>
            <a:r>
              <a:rPr lang="el-GR" sz="1488" b="1" dirty="0">
                <a:latin typeface="Calibri" panose="020F0502020204030204" pitchFamily="34" charset="0"/>
                <a:cs typeface="Calibri" panose="020F0502020204030204" pitchFamily="34" charset="0"/>
              </a:rPr>
              <a:t>προς την κατεύθυνση της μεγαλύτερης εξατομικευμένης ευθύνης και την </a:t>
            </a:r>
            <a:r>
              <a:rPr lang="el-GR" sz="1488" b="1" u="sng" dirty="0">
                <a:latin typeface="Calibri" panose="020F0502020204030204" pitchFamily="34" charset="0"/>
                <a:cs typeface="Calibri" panose="020F0502020204030204" pitchFamily="34" charset="0"/>
              </a:rPr>
              <a:t>πολιτική ενοποίηση ως «τυραννία της συμμετοχής</a:t>
            </a:r>
            <a:r>
              <a:rPr lang="el-GR" sz="1488" dirty="0">
                <a:latin typeface="Calibri" panose="020F0502020204030204" pitchFamily="34" charset="0"/>
                <a:cs typeface="Calibri" panose="020F0502020204030204" pitchFamily="34" charset="0"/>
              </a:rPr>
              <a:t>» (</a:t>
            </a:r>
            <a:r>
              <a:rPr lang="el-GR" sz="1488" dirty="0" err="1">
                <a:latin typeface="Calibri" panose="020F0502020204030204" pitchFamily="34" charset="0"/>
                <a:cs typeface="Calibri" panose="020F0502020204030204" pitchFamily="34" charset="0"/>
              </a:rPr>
              <a:t>Cooke</a:t>
            </a:r>
            <a:r>
              <a:rPr lang="en-US" sz="1488" dirty="0">
                <a:latin typeface="Calibri" panose="020F0502020204030204" pitchFamily="34" charset="0"/>
                <a:cs typeface="Calibri" panose="020F0502020204030204" pitchFamily="34" charset="0"/>
              </a:rPr>
              <a:t> </a:t>
            </a:r>
            <a:r>
              <a:rPr lang="fr-FR" sz="1488" dirty="0">
                <a:latin typeface="Calibri" panose="020F0502020204030204" pitchFamily="34" charset="0"/>
                <a:cs typeface="Calibri" panose="020F0502020204030204" pitchFamily="34" charset="0"/>
              </a:rPr>
              <a:t>&amp;</a:t>
            </a:r>
            <a:r>
              <a:rPr lang="el-GR" sz="1488" dirty="0">
                <a:latin typeface="Calibri" panose="020F0502020204030204" pitchFamily="34" charset="0"/>
                <a:cs typeface="Calibri" panose="020F0502020204030204" pitchFamily="34" charset="0"/>
              </a:rPr>
              <a:t> </a:t>
            </a:r>
            <a:r>
              <a:rPr lang="el-GR" sz="1488" dirty="0" err="1">
                <a:latin typeface="Calibri" panose="020F0502020204030204" pitchFamily="34" charset="0"/>
                <a:cs typeface="Calibri" panose="020F0502020204030204" pitchFamily="34" charset="0"/>
              </a:rPr>
              <a:t>Kothary</a:t>
            </a:r>
            <a:r>
              <a:rPr lang="el-GR" sz="1488" dirty="0">
                <a:latin typeface="Calibri" panose="020F0502020204030204" pitchFamily="34" charset="0"/>
                <a:cs typeface="Calibri" panose="020F0502020204030204" pitchFamily="34" charset="0"/>
              </a:rPr>
              <a:t>), που συχνά λειτουργεί ως «θεσμικό κενό» </a:t>
            </a:r>
            <a:r>
              <a:rPr lang="en-US" sz="1488" dirty="0">
                <a:latin typeface="Calibri" panose="020F0502020204030204" pitchFamily="34" charset="0"/>
                <a:cs typeface="Calibri" panose="020F0502020204030204" pitchFamily="34" charset="0"/>
              </a:rPr>
              <a:t>(institutional void, </a:t>
            </a:r>
            <a:r>
              <a:rPr lang="en-US" sz="1488" dirty="0" err="1">
                <a:latin typeface="Calibri" panose="020F0502020204030204" pitchFamily="34" charset="0"/>
                <a:cs typeface="Calibri" panose="020F0502020204030204" pitchFamily="34" charset="0"/>
              </a:rPr>
              <a:t>Hajer</a:t>
            </a:r>
            <a:r>
              <a:rPr lang="en-US" sz="1488" dirty="0">
                <a:latin typeface="Calibri" panose="020F0502020204030204" pitchFamily="34" charset="0"/>
                <a:cs typeface="Calibri" panose="020F0502020204030204" pitchFamily="34" charset="0"/>
              </a:rPr>
              <a:t>)</a:t>
            </a:r>
            <a:r>
              <a:rPr lang="el-GR" sz="1488" dirty="0">
                <a:latin typeface="Calibri" panose="020F0502020204030204" pitchFamily="34" charset="0"/>
                <a:cs typeface="Calibri" panose="020F0502020204030204" pitchFamily="34" charset="0"/>
              </a:rPr>
              <a:t> με αδιαφανείς κανόνες και διαδικασίες.</a:t>
            </a:r>
            <a:endParaRPr lang="fr-FR" sz="1488" spc="-1" dirty="0">
              <a:solidFill>
                <a:srgbClr val="333333"/>
              </a:solidFill>
              <a:latin typeface="Calibri" panose="020F0502020204030204" pitchFamily="34" charset="0"/>
              <a:ea typeface="DejaVu Sans"/>
              <a:cs typeface="Calibri" panose="020F0502020204030204" pitchFamily="34" charset="0"/>
            </a:endParaRPr>
          </a:p>
          <a:p>
            <a:pPr>
              <a:lnSpc>
                <a:spcPct val="100000"/>
              </a:lnSpc>
            </a:pPr>
            <a:endParaRPr lang="fr-FR" sz="1488" spc="-1" dirty="0">
              <a:solidFill>
                <a:srgbClr val="333333"/>
              </a:solidFill>
              <a:latin typeface="Calibri" panose="020F0502020204030204" pitchFamily="34" charset="0"/>
              <a:ea typeface="DejaVu Sans"/>
              <a:cs typeface="Calibri" panose="020F0502020204030204" pitchFamily="34" charset="0"/>
            </a:endParaRPr>
          </a:p>
          <a:p>
            <a:pPr>
              <a:lnSpc>
                <a:spcPct val="100000"/>
              </a:lnSpc>
            </a:pPr>
            <a:endParaRPr lang="fr-FR" sz="1488" spc="-1" dirty="0">
              <a:solidFill>
                <a:srgbClr val="333333"/>
              </a:solidFill>
              <a:latin typeface="Calibri" panose="020F0502020204030204" pitchFamily="34" charset="0"/>
              <a:ea typeface="DejaVu Sans"/>
              <a:cs typeface="Calibri" panose="020F0502020204030204" pitchFamily="34" charset="0"/>
            </a:endParaRPr>
          </a:p>
          <a:p>
            <a:pPr>
              <a:lnSpc>
                <a:spcPct val="100000"/>
              </a:lnSpc>
            </a:pPr>
            <a:r>
              <a:rPr lang="el-GR" sz="1488" spc="-1" dirty="0">
                <a:solidFill>
                  <a:srgbClr val="333333"/>
                </a:solidFill>
                <a:latin typeface="Calibri" panose="020F0502020204030204" pitchFamily="34" charset="0"/>
                <a:ea typeface="DejaVu Sans"/>
                <a:cs typeface="Calibri" panose="020F0502020204030204" pitchFamily="34" charset="0"/>
              </a:rPr>
              <a:t>Παλιά νομιμοποίηση στη βάση των μορφών πολιτικής αντιπροσωπευτικότητας (</a:t>
            </a:r>
            <a:r>
              <a:rPr lang="en-GB" sz="1488" b="1" spc="-1" dirty="0">
                <a:solidFill>
                  <a:srgbClr val="333333"/>
                </a:solidFill>
                <a:latin typeface="Calibri" panose="020F0502020204030204" pitchFamily="34" charset="0"/>
                <a:cs typeface="Calibri" panose="020F0502020204030204" pitchFamily="34" charset="0"/>
              </a:rPr>
              <a:t>old legitimacy</a:t>
            </a:r>
            <a:r>
              <a:rPr lang="en-GB" sz="1488" b="1" spc="-1" dirty="0">
                <a:latin typeface="Calibri" panose="020F0502020204030204" pitchFamily="34" charset="0"/>
                <a:cs typeface="Calibri" panose="020F0502020204030204" pitchFamily="34" charset="0"/>
              </a:rPr>
              <a:t>, </a:t>
            </a:r>
            <a:r>
              <a:rPr lang="el-GR" sz="1488" i="1" dirty="0">
                <a:latin typeface="Calibri" panose="020F0502020204030204" pitchFamily="34" charset="0"/>
                <a:cs typeface="Calibri" panose="020F0502020204030204" pitchFamily="34" charset="0"/>
              </a:rPr>
              <a:t>Το Ευρωπαϊκό Κοινοβούλιο είναι σε θέση να ζητά από το Ευρωπαϊκό Συμβούλιο να λογοδοτεί; ΟΧΙ</a:t>
            </a:r>
            <a:r>
              <a:rPr lang="el-GR" sz="1488" spc="-1" dirty="0">
                <a:latin typeface="Calibri" panose="020F0502020204030204" pitchFamily="34" charset="0"/>
                <a:cs typeface="Calibri" panose="020F0502020204030204" pitchFamily="34" charset="0"/>
              </a:rPr>
              <a:t>). </a:t>
            </a:r>
            <a:r>
              <a:rPr lang="el-GR" sz="1488" u="sng" spc="-1" dirty="0">
                <a:latin typeface="Calibri" panose="020F0502020204030204" pitchFamily="34" charset="0"/>
                <a:cs typeface="Calibri" panose="020F0502020204030204" pitchFamily="34" charset="0"/>
              </a:rPr>
              <a:t>Η </a:t>
            </a:r>
            <a:r>
              <a:rPr lang="el-GR" sz="1488" b="1" u="sng" spc="-1" dirty="0">
                <a:latin typeface="Calibri" panose="020F0502020204030204" pitchFamily="34" charset="0"/>
                <a:ea typeface="DejaVu Sans"/>
                <a:cs typeface="Calibri" panose="020F0502020204030204" pitchFamily="34" charset="0"/>
              </a:rPr>
              <a:t>Νέα νομιμοποίηση </a:t>
            </a:r>
            <a:r>
              <a:rPr lang="el-GR" sz="1488" spc="-1" dirty="0">
                <a:latin typeface="Calibri" panose="020F0502020204030204" pitchFamily="34" charset="0"/>
                <a:ea typeface="DejaVu Sans"/>
                <a:cs typeface="Calibri" panose="020F0502020204030204" pitchFamily="34" charset="0"/>
              </a:rPr>
              <a:t>βασίζεται λιγότερο στην πολιτική αντιπροσωπευτικότητα και περισσότερο σε μορφές λειτουργικής, αγοραίας και </a:t>
            </a:r>
            <a:r>
              <a:rPr lang="fr-FR" sz="1488" spc="-1" dirty="0">
                <a:latin typeface="Calibri" panose="020F0502020204030204" pitchFamily="34" charset="0"/>
                <a:ea typeface="DejaVu Sans"/>
                <a:cs typeface="Calibri" panose="020F0502020204030204" pitchFamily="34" charset="0"/>
              </a:rPr>
              <a:t>novo </a:t>
            </a:r>
            <a:r>
              <a:rPr lang="el-GR" sz="1488" spc="-1" dirty="0">
                <a:latin typeface="Calibri" panose="020F0502020204030204" pitchFamily="34" charset="0"/>
                <a:ea typeface="DejaVu Sans"/>
                <a:cs typeface="Calibri" panose="020F0502020204030204" pitchFamily="34" charset="0"/>
              </a:rPr>
              <a:t>θεσμικής αντιπροσώπευσης (</a:t>
            </a:r>
            <a:r>
              <a:rPr lang="fr-FR" sz="1488" spc="-1" dirty="0">
                <a:latin typeface="Calibri" panose="020F0502020204030204" pitchFamily="34" charset="0"/>
                <a:ea typeface="DejaVu Sans"/>
                <a:cs typeface="Calibri" panose="020F0502020204030204" pitchFamily="34" charset="0"/>
              </a:rPr>
              <a:t>experts, managers, consultants) </a:t>
            </a:r>
            <a:r>
              <a:rPr lang="el-GR" sz="1488" spc="-1" dirty="0">
                <a:latin typeface="Calibri" panose="020F0502020204030204" pitchFamily="34" charset="0"/>
                <a:ea typeface="DejaVu Sans"/>
                <a:cs typeface="Calibri" panose="020F0502020204030204" pitchFamily="34" charset="0"/>
              </a:rPr>
              <a:t>χωρίς να επιλύει τα ζητήματα της ανόδου της ακροδεξιάς. </a:t>
            </a:r>
          </a:p>
          <a:p>
            <a:pPr>
              <a:lnSpc>
                <a:spcPct val="100000"/>
              </a:lnSpc>
            </a:pPr>
            <a:r>
              <a:rPr lang="fr-FR" sz="1488" spc="-1" dirty="0">
                <a:latin typeface="Calibri" panose="020F0502020204030204" pitchFamily="34" charset="0"/>
                <a:ea typeface="DejaVu Sans"/>
                <a:cs typeface="Calibri" panose="020F0502020204030204" pitchFamily="34" charset="0"/>
              </a:rPr>
              <a:t>	</a:t>
            </a:r>
            <a:endParaRPr lang="fr-FR" sz="1488" spc="-1" dirty="0">
              <a:latin typeface="Calibri" panose="020F0502020204030204" pitchFamily="34" charset="0"/>
              <a:cs typeface="Calibri" panose="020F0502020204030204" pitchFamily="34" charset="0"/>
            </a:endParaRPr>
          </a:p>
          <a:p>
            <a:pPr algn="just"/>
            <a:r>
              <a:rPr lang="el-GR" sz="1488" spc="-1" dirty="0">
                <a:latin typeface="Calibri" panose="020F0502020204030204" pitchFamily="34" charset="0"/>
                <a:ea typeface="DejaVu Sans"/>
                <a:cs typeface="Calibri" panose="020F0502020204030204" pitchFamily="34" charset="0"/>
              </a:rPr>
              <a:t>Οικονομική διακυβέρνηση</a:t>
            </a:r>
            <a:r>
              <a:rPr lang="en-US" sz="1488" spc="-1" dirty="0">
                <a:latin typeface="Calibri" panose="020F0502020204030204" pitchFamily="34" charset="0"/>
                <a:ea typeface="DejaVu Sans"/>
                <a:cs typeface="Calibri" panose="020F0502020204030204" pitchFamily="34" charset="0"/>
              </a:rPr>
              <a:t>: </a:t>
            </a:r>
            <a:r>
              <a:rPr lang="el-GR" sz="1488" spc="-1" dirty="0">
                <a:latin typeface="Calibri" panose="020F0502020204030204" pitchFamily="34" charset="0"/>
                <a:ea typeface="DejaVu Sans"/>
                <a:cs typeface="Calibri" panose="020F0502020204030204" pitchFamily="34" charset="0"/>
              </a:rPr>
              <a:t>από την μια η αυτονομία/ανεξαρτησία των δημοσιονομικών αρχών</a:t>
            </a:r>
            <a:r>
              <a:rPr lang="en-US" sz="1488" spc="-1" dirty="0">
                <a:latin typeface="Calibri" panose="020F0502020204030204" pitchFamily="34" charset="0"/>
                <a:ea typeface="DejaVu Sans"/>
                <a:cs typeface="Calibri" panose="020F0502020204030204" pitchFamily="34" charset="0"/>
              </a:rPr>
              <a:t> (</a:t>
            </a:r>
            <a:r>
              <a:rPr lang="en-US" sz="1488" spc="-1" dirty="0" err="1">
                <a:latin typeface="Calibri" panose="020F0502020204030204" pitchFamily="34" charset="0"/>
                <a:ea typeface="DejaVu Sans"/>
                <a:cs typeface="Calibri" panose="020F0502020204030204" pitchFamily="34" charset="0"/>
              </a:rPr>
              <a:t>agencification</a:t>
            </a:r>
            <a:r>
              <a:rPr lang="en-US" sz="1488" spc="-1" dirty="0">
                <a:latin typeface="Calibri" panose="020F0502020204030204" pitchFamily="34" charset="0"/>
                <a:ea typeface="DejaVu Sans"/>
                <a:cs typeface="Calibri" panose="020F0502020204030204" pitchFamily="34" charset="0"/>
              </a:rPr>
              <a:t>)</a:t>
            </a:r>
            <a:r>
              <a:rPr lang="el-GR" sz="1488" spc="-1" dirty="0">
                <a:latin typeface="Calibri" panose="020F0502020204030204" pitchFamily="34" charset="0"/>
                <a:ea typeface="DejaVu Sans"/>
                <a:cs typeface="Calibri" panose="020F0502020204030204" pitchFamily="34" charset="0"/>
              </a:rPr>
              <a:t> </a:t>
            </a:r>
            <a:r>
              <a:rPr lang="el-GR" sz="1488" spc="-1" dirty="0">
                <a:solidFill>
                  <a:srgbClr val="333333"/>
                </a:solidFill>
                <a:latin typeface="Calibri" panose="020F0502020204030204" pitchFamily="34" charset="0"/>
                <a:ea typeface="DejaVu Sans"/>
                <a:cs typeface="Calibri" panose="020F0502020204030204" pitchFamily="34" charset="0"/>
              </a:rPr>
              <a:t>και από την άλλη ο αδύναμος κοινοβουλευτικός και δικαστικός έλεγχος (πχ των πολιτικών λιτότητας, των ίδιων των θεσμών της ΕΕ), η </a:t>
            </a:r>
            <a:r>
              <a:rPr lang="el-GR" sz="1488" spc="-1" dirty="0" err="1">
                <a:solidFill>
                  <a:srgbClr val="333333"/>
                </a:solidFill>
                <a:latin typeface="Calibri" panose="020F0502020204030204" pitchFamily="34" charset="0"/>
                <a:ea typeface="DejaVu Sans"/>
                <a:cs typeface="Calibri" panose="020F0502020204030204" pitchFamily="34" charset="0"/>
              </a:rPr>
              <a:t>Ευρ</a:t>
            </a:r>
            <a:r>
              <a:rPr lang="el-GR" sz="1488" spc="-1" dirty="0">
                <a:solidFill>
                  <a:srgbClr val="333333"/>
                </a:solidFill>
                <a:latin typeface="Calibri" panose="020F0502020204030204" pitchFamily="34" charset="0"/>
                <a:ea typeface="DejaVu Sans"/>
                <a:cs typeface="Calibri" panose="020F0502020204030204" pitchFamily="34" charset="0"/>
              </a:rPr>
              <a:t>. Επιτροπή αδύναμος πολιτικός  θεσμός (</a:t>
            </a:r>
            <a:r>
              <a:rPr lang="fr-FR" sz="1488" spc="-1" dirty="0">
                <a:solidFill>
                  <a:srgbClr val="333333"/>
                </a:solidFill>
                <a:latin typeface="Calibri" panose="020F0502020204030204" pitchFamily="34" charset="0"/>
                <a:ea typeface="DejaVu Sans"/>
                <a:cs typeface="Calibri" panose="020F0502020204030204" pitchFamily="34" charset="0"/>
              </a:rPr>
              <a:t>the Guardian of the </a:t>
            </a:r>
            <a:r>
              <a:rPr lang="fr-FR" sz="1488" spc="-1" dirty="0" err="1">
                <a:solidFill>
                  <a:srgbClr val="333333"/>
                </a:solidFill>
                <a:latin typeface="Calibri" panose="020F0502020204030204" pitchFamily="34" charset="0"/>
                <a:ea typeface="DejaVu Sans"/>
                <a:cs typeface="Calibri" panose="020F0502020204030204" pitchFamily="34" charset="0"/>
              </a:rPr>
              <a:t>Treaties</a:t>
            </a:r>
            <a:r>
              <a:rPr lang="fr-FR" sz="1488" spc="-1" dirty="0">
                <a:solidFill>
                  <a:srgbClr val="333333"/>
                </a:solidFill>
                <a:latin typeface="Calibri" panose="020F0502020204030204" pitchFamily="34" charset="0"/>
                <a:ea typeface="DejaVu Sans"/>
                <a:cs typeface="Calibri" panose="020F0502020204030204" pitchFamily="34" charset="0"/>
              </a:rPr>
              <a:t>)</a:t>
            </a:r>
            <a:r>
              <a:rPr lang="el-GR" sz="1488" spc="-1" dirty="0">
                <a:solidFill>
                  <a:srgbClr val="333333"/>
                </a:solidFill>
                <a:latin typeface="Calibri" panose="020F0502020204030204" pitchFamily="34" charset="0"/>
                <a:ea typeface="DejaVu Sans"/>
                <a:cs typeface="Calibri" panose="020F0502020204030204" pitchFamily="34" charset="0"/>
              </a:rPr>
              <a:t>.</a:t>
            </a:r>
          </a:p>
          <a:p>
            <a:pPr algn="just"/>
            <a:endParaRPr lang="el-GR" sz="1488" spc="-1" dirty="0">
              <a:solidFill>
                <a:srgbClr val="333333"/>
              </a:solidFill>
              <a:latin typeface="Calibri" panose="020F0502020204030204" pitchFamily="34" charset="0"/>
              <a:ea typeface="DejaVu Sans"/>
              <a:cs typeface="Calibri" panose="020F0502020204030204" pitchFamily="34" charset="0"/>
            </a:endParaRPr>
          </a:p>
          <a:p>
            <a:pPr algn="just"/>
            <a:r>
              <a:rPr lang="el-GR" sz="1488" b="1" spc="-1" dirty="0">
                <a:latin typeface="Calibri" panose="020F0502020204030204" pitchFamily="34" charset="0"/>
                <a:cs typeface="Calibri" panose="020F0502020204030204" pitchFamily="34" charset="0"/>
              </a:rPr>
              <a:t>Παράδειγμα ‘Λιτότητα και κοινοβουλευτικός έλεγχος στην Ελλάδα’</a:t>
            </a:r>
            <a:r>
              <a:rPr lang="en-US" sz="1488" b="1" spc="-1" dirty="0">
                <a:latin typeface="Calibri" panose="020F0502020204030204" pitchFamily="34" charset="0"/>
                <a:cs typeface="Calibri" panose="020F0502020204030204" pitchFamily="34" charset="0"/>
              </a:rPr>
              <a:t>: </a:t>
            </a:r>
            <a:endParaRPr lang="el-GR" sz="1488" b="1" spc="-1" dirty="0">
              <a:latin typeface="Calibri" panose="020F0502020204030204" pitchFamily="34" charset="0"/>
              <a:cs typeface="Calibri" panose="020F0502020204030204" pitchFamily="34" charset="0"/>
            </a:endParaRPr>
          </a:p>
          <a:p>
            <a:pPr algn="just"/>
            <a:r>
              <a:rPr lang="el-GR" sz="1488" dirty="0">
                <a:latin typeface="Calibri" panose="020F0502020204030204" pitchFamily="34" charset="0"/>
                <a:cs typeface="Calibri" panose="020F0502020204030204" pitchFamily="34" charset="0"/>
              </a:rPr>
              <a:t>Η θέση των ‘ορθόδοξων νομικών’ για τα μνημόνια</a:t>
            </a:r>
            <a:r>
              <a:rPr lang="en-US" sz="1488" dirty="0">
                <a:latin typeface="Calibri" panose="020F0502020204030204" pitchFamily="34" charset="0"/>
                <a:cs typeface="Calibri" panose="020F0502020204030204" pitchFamily="34" charset="0"/>
              </a:rPr>
              <a:t>: </a:t>
            </a:r>
            <a:r>
              <a:rPr lang="el-GR" sz="1488" dirty="0">
                <a:latin typeface="Calibri" panose="020F0502020204030204" pitchFamily="34" charset="0"/>
                <a:cs typeface="Calibri" panose="020F0502020204030204" pitchFamily="34" charset="0"/>
              </a:rPr>
              <a:t>Η συμμόρφωση της Ελλάδας με Μνημόνια Συνεργασίας απορρέει από τη διεθνή δέσμευσή της να υπογράψει ως κυρίαρχο κράτος. Αυτή η διεθνής συμβατική υποχρέωση της Ελλάδας συνδέεται με την ίδια την υποχρέωση τήρησης των διατάξεων του Μνημονίου και της </a:t>
            </a:r>
            <a:r>
              <a:rPr lang="el-GR" sz="1488" b="1" dirty="0">
                <a:latin typeface="Calibri" panose="020F0502020204030204" pitchFamily="34" charset="0"/>
                <a:cs typeface="Calibri" panose="020F0502020204030204" pitchFamily="34" charset="0"/>
              </a:rPr>
              <a:t>εσωτερικής έννομης τάξης</a:t>
            </a:r>
            <a:r>
              <a:rPr lang="el-GR" sz="1488" dirty="0">
                <a:latin typeface="Calibri" panose="020F0502020204030204" pitchFamily="34" charset="0"/>
                <a:cs typeface="Calibri" panose="020F0502020204030204" pitchFamily="34" charset="0"/>
              </a:rPr>
              <a:t>. Αυτό σημαίνει ότι </a:t>
            </a:r>
            <a:r>
              <a:rPr lang="el-GR" sz="1488" b="1" dirty="0">
                <a:latin typeface="Calibri" panose="020F0502020204030204" pitchFamily="34" charset="0"/>
                <a:cs typeface="Calibri" panose="020F0502020204030204" pitchFamily="34" charset="0"/>
              </a:rPr>
              <a:t>"οι απαιτήσεις του Μνημονίου εφαρμόζονται στην εγχώρια έννομη τάξη δυνάμει υποχρέωσης που έχει αναλάβει η χώρα με τη διεθνή έννομη τάξη. </a:t>
            </a:r>
            <a:r>
              <a:rPr lang="el-GR" sz="1488" dirty="0">
                <a:latin typeface="Calibri" panose="020F0502020204030204" pitchFamily="34" charset="0"/>
                <a:cs typeface="Calibri" panose="020F0502020204030204" pitchFamily="34" charset="0"/>
              </a:rPr>
              <a:t>Οι φόροι και άλλες επιβαρύνσεις που επιβάλλονται από τα μέτρα θεσπίζονται και επιβάλλονται στην ελληνική έννομη τάξη με νόμο του Ελληνικού Κοινοβουλίου </a:t>
            </a:r>
            <a:r>
              <a:rPr lang="el-GR" sz="1488" b="1" dirty="0">
                <a:latin typeface="Calibri" panose="020F0502020204030204" pitchFamily="34" charset="0"/>
                <a:cs typeface="Calibri" panose="020F0502020204030204" pitchFamily="34" charset="0"/>
              </a:rPr>
              <a:t>βάσει των συνταγματικών προβλέψεων </a:t>
            </a:r>
            <a:r>
              <a:rPr lang="el-GR" sz="1488" dirty="0">
                <a:latin typeface="Calibri" panose="020F0502020204030204" pitchFamily="34" charset="0"/>
                <a:cs typeface="Calibri" panose="020F0502020204030204" pitchFamily="34" charset="0"/>
              </a:rPr>
              <a:t>και νομοθετικών διαδικασιών.</a:t>
            </a:r>
          </a:p>
          <a:p>
            <a:pPr algn="just"/>
            <a:r>
              <a:rPr lang="en-US" sz="1488" spc="-1" dirty="0">
                <a:latin typeface="Calibri" panose="020F0502020204030204" pitchFamily="34" charset="0"/>
                <a:cs typeface="Calibri" panose="020F0502020204030204" pitchFamily="34" charset="0"/>
              </a:rPr>
              <a:t>O</a:t>
            </a:r>
            <a:r>
              <a:rPr lang="el-GR" sz="1488" spc="-1" dirty="0">
                <a:latin typeface="Calibri" panose="020F0502020204030204" pitchFamily="34" charset="0"/>
                <a:cs typeface="Calibri" panose="020F0502020204030204" pitchFamily="34" charset="0"/>
              </a:rPr>
              <a:t> κοινοβουλευτικός έλεγχος της συνταγματικότητας των νομοσχεδίων (στο πλαίσιο των </a:t>
            </a:r>
            <a:r>
              <a:rPr lang="el-GR" sz="1488" spc="-1" dirty="0" err="1">
                <a:latin typeface="Calibri" panose="020F0502020204030204" pitchFamily="34" charset="0"/>
                <a:cs typeface="Calibri" panose="020F0502020204030204" pitchFamily="34" charset="0"/>
              </a:rPr>
              <a:t>μνημονιακών</a:t>
            </a:r>
            <a:r>
              <a:rPr lang="el-GR" sz="1488" spc="-1" dirty="0">
                <a:latin typeface="Calibri" panose="020F0502020204030204" pitchFamily="34" charset="0"/>
                <a:cs typeface="Calibri" panose="020F0502020204030204" pitchFamily="34" charset="0"/>
              </a:rPr>
              <a:t> δεσμεύσεων) με κριτήριο την κομματική πειθαρχία των μελών τής εκάστοτε κυβερνητικής πλειοψηφίας, αλλά και της αντιπολίτευσης, σε συνδυασμό με την άρνηση των δικαστηρίων να εξετάζουν τα </a:t>
            </a:r>
            <a:r>
              <a:rPr lang="en-US" sz="1488" spc="-1" dirty="0" err="1">
                <a:latin typeface="Calibri" panose="020F0502020204030204" pitchFamily="34" charset="0"/>
                <a:cs typeface="Calibri" panose="020F0502020204030204" pitchFamily="34" charset="0"/>
              </a:rPr>
              <a:t>interna</a:t>
            </a:r>
            <a:r>
              <a:rPr lang="el-GR" sz="1488" spc="-1" dirty="0">
                <a:latin typeface="Calibri" panose="020F0502020204030204" pitchFamily="34" charset="0"/>
                <a:cs typeface="Calibri" panose="020F0502020204030204" pitchFamily="34" charset="0"/>
              </a:rPr>
              <a:t> </a:t>
            </a:r>
            <a:r>
              <a:rPr lang="en-US" sz="1488" spc="-1" dirty="0">
                <a:latin typeface="Calibri" panose="020F0502020204030204" pitchFamily="34" charset="0"/>
                <a:cs typeface="Calibri" panose="020F0502020204030204" pitchFamily="34" charset="0"/>
              </a:rPr>
              <a:t>corporis</a:t>
            </a:r>
            <a:r>
              <a:rPr lang="el-GR" sz="1488" spc="-1" dirty="0">
                <a:latin typeface="Calibri" panose="020F0502020204030204" pitchFamily="34" charset="0"/>
                <a:cs typeface="Calibri" panose="020F0502020204030204" pitchFamily="34" charset="0"/>
              </a:rPr>
              <a:t> της Βουλής και την απουσία Συνταγματικού Δικαστηρίου, οδήγησαν σε </a:t>
            </a:r>
            <a:r>
              <a:rPr lang="el-GR" sz="1488" b="1" spc="-1" dirty="0">
                <a:latin typeface="Calibri" panose="020F0502020204030204" pitchFamily="34" charset="0"/>
                <a:cs typeface="Calibri" panose="020F0502020204030204" pitchFamily="34" charset="0"/>
              </a:rPr>
              <a:t>ανασφάλεια δικαίου</a:t>
            </a:r>
            <a:r>
              <a:rPr lang="el-GR" sz="1488" spc="-1" dirty="0">
                <a:latin typeface="Calibri" panose="020F0502020204030204" pitchFamily="34" charset="0"/>
                <a:cs typeface="Calibri" panose="020F0502020204030204" pitchFamily="34" charset="0"/>
              </a:rPr>
              <a:t>, εφ’ όσον κάποιοι νόμοι κρίνονται εκ των υστέρων και αποσπασματικά ως αντισυνταγματικοί. </a:t>
            </a:r>
          </a:p>
          <a:p>
            <a:pPr algn="just"/>
            <a:endParaRPr lang="el-GR" sz="1488" spc="-1" dirty="0">
              <a:latin typeface="Calibri" panose="020F0502020204030204" pitchFamily="34" charset="0"/>
              <a:cs typeface="Calibri" panose="020F0502020204030204" pitchFamily="34" charset="0"/>
            </a:endParaRPr>
          </a:p>
          <a:p>
            <a:pPr algn="just"/>
            <a:r>
              <a:rPr lang="el-GR" sz="1488" b="1" dirty="0">
                <a:latin typeface="Calibri" panose="020F0502020204030204" pitchFamily="34" charset="0"/>
                <a:cs typeface="Calibri" panose="020F0502020204030204" pitchFamily="34" charset="0"/>
              </a:rPr>
              <a:t>Το ζήτημα της </a:t>
            </a:r>
            <a:r>
              <a:rPr lang="en-US" sz="1488" b="1" dirty="0">
                <a:latin typeface="Calibri" panose="020F0502020204030204" pitchFamily="34" charset="0"/>
                <a:cs typeface="Calibri" panose="020F0502020204030204" pitchFamily="34" charset="0"/>
              </a:rPr>
              <a:t>ownership </a:t>
            </a:r>
            <a:r>
              <a:rPr lang="el-GR" sz="1488" b="1" dirty="0">
                <a:latin typeface="Calibri" panose="020F0502020204030204" pitchFamily="34" charset="0"/>
                <a:cs typeface="Calibri" panose="020F0502020204030204" pitchFamily="34" charset="0"/>
              </a:rPr>
              <a:t>της πολιτικής </a:t>
            </a:r>
            <a:r>
              <a:rPr lang="el-GR" sz="1488" dirty="0">
                <a:latin typeface="Calibri" panose="020F0502020204030204" pitchFamily="34" charset="0"/>
                <a:cs typeface="Calibri" panose="020F0502020204030204" pitchFamily="34" charset="0"/>
              </a:rPr>
              <a:t>(δημοσιονομική πολιτική, προσφυγική πολιτική… ως μέρος της κυβερνητικής πολιτικής).</a:t>
            </a:r>
            <a:endParaRPr lang="el-GR" sz="1488" spc="-1" dirty="0">
              <a:solidFill>
                <a:srgbClr val="333333"/>
              </a:solidFill>
              <a:latin typeface="Calibri" panose="020F0502020204030204" pitchFamily="34" charset="0"/>
              <a:ea typeface="DejaVu Sans"/>
              <a:cs typeface="Calibri" panose="020F0502020204030204" pitchFamily="34" charset="0"/>
            </a:endParaRPr>
          </a:p>
          <a:p>
            <a:pPr algn="just"/>
            <a:endParaRPr lang="el-GR" sz="1488" spc="-1" dirty="0">
              <a:solidFill>
                <a:srgbClr val="333333"/>
              </a:solidFill>
              <a:latin typeface="Calibri" panose="020F0502020204030204" pitchFamily="34" charset="0"/>
              <a:ea typeface="DejaVu Sans"/>
              <a:cs typeface="Calibri" panose="020F0502020204030204" pitchFamily="34" charset="0"/>
            </a:endParaRPr>
          </a:p>
          <a:p>
            <a:pPr algn="just"/>
            <a:r>
              <a:rPr lang="el-GR" sz="1488" spc="-1" dirty="0">
                <a:solidFill>
                  <a:srgbClr val="333333"/>
                </a:solidFill>
                <a:latin typeface="Calibri" panose="020F0502020204030204" pitchFamily="34" charset="0"/>
                <a:ea typeface="DejaVu Sans"/>
                <a:cs typeface="Calibri" panose="020F0502020204030204" pitchFamily="34" charset="0"/>
              </a:rPr>
              <a:t>Αναθεώρηση της αρχής της επικουρικότητας;</a:t>
            </a:r>
          </a:p>
          <a:p>
            <a:pPr algn="just"/>
            <a:r>
              <a:rPr lang="el-GR" sz="1488" spc="-1" dirty="0">
                <a:solidFill>
                  <a:srgbClr val="333333"/>
                </a:solidFill>
                <a:latin typeface="Calibri" panose="020F0502020204030204" pitchFamily="34" charset="0"/>
                <a:ea typeface="DejaVu Sans"/>
                <a:cs typeface="Calibri" panose="020F0502020204030204" pitchFamily="34" charset="0"/>
              </a:rPr>
              <a:t>Αναθεώρηση του άρθ. 7 (Κράτος δικαίου στην ΕΕ);</a:t>
            </a:r>
          </a:p>
          <a:p>
            <a:pPr algn="just"/>
            <a:endParaRPr lang="el-GR" sz="1406" spc="-1" dirty="0">
              <a:solidFill>
                <a:srgbClr val="333333"/>
              </a:solidFill>
              <a:latin typeface="Calibri" panose="020F0502020204030204" pitchFamily="34" charset="0"/>
              <a:ea typeface="DejaVu Sans"/>
              <a:cs typeface="Calibri" panose="020F0502020204030204" pitchFamily="34" charset="0"/>
            </a:endParaRPr>
          </a:p>
          <a:p>
            <a:pPr algn="just"/>
            <a:endParaRPr lang="el-GR" sz="1406" spc="-1" dirty="0">
              <a:solidFill>
                <a:srgbClr val="333333"/>
              </a:solidFill>
              <a:latin typeface="Calibri" panose="020F0502020204030204" pitchFamily="34" charset="0"/>
              <a:ea typeface="DejaVu Sans"/>
              <a:cs typeface="Calibri" panose="020F0502020204030204" pitchFamily="34" charset="0"/>
            </a:endParaRPr>
          </a:p>
          <a:p>
            <a:pPr algn="just"/>
            <a:endParaRPr lang="el-GR" sz="1406" spc="-1" dirty="0">
              <a:solidFill>
                <a:srgbClr val="333333"/>
              </a:solidFill>
              <a:latin typeface="Calibri" panose="020F0502020204030204" pitchFamily="34" charset="0"/>
              <a:cs typeface="Calibri" panose="020F0502020204030204" pitchFamily="34" charset="0"/>
            </a:endParaRPr>
          </a:p>
          <a:p>
            <a:pPr algn="just"/>
            <a:endParaRPr lang="fr-FR" sz="1406" spc="-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Shape 1"/>
          <p:cNvSpPr txBox="1"/>
          <p:nvPr/>
        </p:nvSpPr>
        <p:spPr>
          <a:xfrm>
            <a:off x="504360" y="144000"/>
            <a:ext cx="9071280" cy="818280"/>
          </a:xfrm>
          <a:prstGeom prst="rect">
            <a:avLst/>
          </a:prstGeom>
          <a:noFill/>
          <a:ln>
            <a:noFill/>
          </a:ln>
        </p:spPr>
        <p:txBody>
          <a:bodyPr lIns="90000" tIns="45000" rIns="90000" bIns="45000" anchor="ctr">
            <a:normAutofit fontScale="40000" lnSpcReduction="20000"/>
          </a:bodyPr>
          <a:lstStyle/>
          <a:p>
            <a:pPr>
              <a:lnSpc>
                <a:spcPct val="100000"/>
              </a:lnSpc>
            </a:pPr>
            <a:br>
              <a:rPr dirty="0"/>
            </a:br>
            <a:br>
              <a:rPr dirty="0"/>
            </a:br>
            <a:r>
              <a:rPr lang="en-US" sz="4800" b="1" strike="noStrike" spc="-1" dirty="0" err="1">
                <a:solidFill>
                  <a:srgbClr val="333333"/>
                </a:solidFill>
                <a:latin typeface="Calibri"/>
              </a:rPr>
              <a:t>Μορφές</a:t>
            </a:r>
            <a:r>
              <a:rPr lang="en-US" sz="4800" b="1" strike="noStrike" spc="-1" dirty="0">
                <a:solidFill>
                  <a:srgbClr val="333333"/>
                </a:solidFill>
                <a:latin typeface="Calibri"/>
              </a:rPr>
              <a:t> </a:t>
            </a:r>
            <a:r>
              <a:rPr lang="en-US" sz="4800" b="1" strike="noStrike" spc="-1" dirty="0" err="1">
                <a:solidFill>
                  <a:srgbClr val="333333"/>
                </a:solidFill>
                <a:latin typeface="Calibri"/>
              </a:rPr>
              <a:t>άμεσης</a:t>
            </a:r>
            <a:r>
              <a:rPr lang="en-US" sz="4800" b="1" strike="noStrike" spc="-1" dirty="0">
                <a:solidFill>
                  <a:srgbClr val="333333"/>
                </a:solidFill>
                <a:latin typeface="Calibri"/>
              </a:rPr>
              <a:t> </a:t>
            </a:r>
            <a:r>
              <a:rPr lang="el-GR" sz="4800" b="1" strike="noStrike" spc="-1" dirty="0">
                <a:solidFill>
                  <a:srgbClr val="333333"/>
                </a:solidFill>
                <a:latin typeface="Calibri"/>
              </a:rPr>
              <a:t>(</a:t>
            </a:r>
            <a:r>
              <a:rPr lang="en-US" sz="4800" b="1" strike="noStrike" spc="-1" dirty="0" err="1">
                <a:solidFill>
                  <a:srgbClr val="333333"/>
                </a:solidFill>
                <a:latin typeface="Calibri"/>
              </a:rPr>
              <a:t>συμμετοχικής</a:t>
            </a:r>
            <a:r>
              <a:rPr lang="el-GR" sz="4800" b="1" strike="noStrike" spc="-1" dirty="0">
                <a:solidFill>
                  <a:srgbClr val="333333"/>
                </a:solidFill>
                <a:latin typeface="Calibri"/>
              </a:rPr>
              <a:t>)</a:t>
            </a:r>
            <a:r>
              <a:rPr lang="en-US" sz="4800" b="1" strike="noStrike" spc="-1" dirty="0">
                <a:solidFill>
                  <a:srgbClr val="333333"/>
                </a:solidFill>
                <a:latin typeface="Calibri"/>
              </a:rPr>
              <a:t> </a:t>
            </a:r>
            <a:r>
              <a:rPr lang="en-US" sz="4800" b="1" strike="noStrike" spc="-1" dirty="0" err="1">
                <a:solidFill>
                  <a:srgbClr val="333333"/>
                </a:solidFill>
                <a:latin typeface="Calibri"/>
              </a:rPr>
              <a:t>δημοκρ</a:t>
            </a:r>
            <a:r>
              <a:rPr lang="en-US" sz="4800" b="1" strike="noStrike" spc="-1" dirty="0">
                <a:solidFill>
                  <a:srgbClr val="333333"/>
                </a:solidFill>
                <a:latin typeface="Calibri"/>
              </a:rPr>
              <a:t>α</a:t>
            </a:r>
            <a:r>
              <a:rPr lang="en-US" sz="4800" b="1" strike="noStrike" spc="-1" dirty="0" err="1">
                <a:solidFill>
                  <a:srgbClr val="333333"/>
                </a:solidFill>
                <a:latin typeface="Calibri"/>
              </a:rPr>
              <a:t>τί</a:t>
            </a:r>
            <a:r>
              <a:rPr lang="en-US" sz="4800" b="1" strike="noStrike" spc="-1" dirty="0">
                <a:solidFill>
                  <a:srgbClr val="333333"/>
                </a:solidFill>
                <a:latin typeface="Calibri"/>
              </a:rPr>
              <a:t>α</a:t>
            </a:r>
            <a:r>
              <a:rPr lang="en-US" sz="4800" b="1" strike="noStrike" spc="-1" dirty="0" err="1">
                <a:solidFill>
                  <a:srgbClr val="333333"/>
                </a:solidFill>
                <a:latin typeface="Calibri"/>
              </a:rPr>
              <a:t>ς</a:t>
            </a:r>
            <a:br>
              <a:rPr dirty="0"/>
            </a:br>
            <a:endParaRPr lang="en-US" sz="4800" b="0" strike="noStrike" spc="-1" dirty="0">
              <a:solidFill>
                <a:srgbClr val="000000"/>
              </a:solidFill>
              <a:latin typeface="Calibri"/>
            </a:endParaRPr>
          </a:p>
        </p:txBody>
      </p:sp>
      <p:sp>
        <p:nvSpPr>
          <p:cNvPr id="105" name="TextShape 2"/>
          <p:cNvSpPr txBox="1"/>
          <p:nvPr/>
        </p:nvSpPr>
        <p:spPr>
          <a:xfrm>
            <a:off x="503640" y="1335240"/>
            <a:ext cx="9071280" cy="5910840"/>
          </a:xfrm>
          <a:prstGeom prst="rect">
            <a:avLst/>
          </a:prstGeom>
          <a:noFill/>
          <a:ln>
            <a:noFill/>
          </a:ln>
        </p:spPr>
        <p:txBody>
          <a:bodyPr lIns="90000" tIns="45000" rIns="90000" bIns="45000">
            <a:normAutofit/>
          </a:bodyPr>
          <a:lstStyle/>
          <a:p>
            <a:pPr>
              <a:lnSpc>
                <a:spcPct val="100000"/>
              </a:lnSpc>
              <a:spcBef>
                <a:spcPts val="300"/>
              </a:spcBef>
            </a:pPr>
            <a:endParaRPr lang="en-US" sz="2800" b="0" strike="noStrike" spc="-1">
              <a:solidFill>
                <a:srgbClr val="333333"/>
              </a:solidFill>
              <a:latin typeface="Noto Sans Regular"/>
            </a:endParaRPr>
          </a:p>
          <a:p>
            <a:pPr>
              <a:lnSpc>
                <a:spcPct val="100000"/>
              </a:lnSpc>
              <a:spcBef>
                <a:spcPts val="300"/>
              </a:spcBef>
              <a:buClr>
                <a:srgbClr val="08A1D9"/>
              </a:buClr>
              <a:buFont typeface="Wingdings" charset="2"/>
              <a:buChar char=""/>
            </a:pPr>
            <a:r>
              <a:rPr lang="en-US" sz="3300" b="0" strike="noStrike" spc="-1">
                <a:solidFill>
                  <a:srgbClr val="333333"/>
                </a:solidFill>
                <a:latin typeface="Noto Sans Regular"/>
              </a:rPr>
              <a:t> </a:t>
            </a:r>
            <a:r>
              <a:rPr lang="en-US" sz="3300" b="1" strike="noStrike" spc="-1">
                <a:solidFill>
                  <a:srgbClr val="333333"/>
                </a:solidFill>
                <a:latin typeface="Noto Sans Regular"/>
              </a:rPr>
              <a:t>National parliaments</a:t>
            </a:r>
            <a:r>
              <a:rPr lang="en-US" sz="3300" b="0" strike="noStrike" spc="-1">
                <a:solidFill>
                  <a:srgbClr val="333333"/>
                </a:solidFill>
                <a:latin typeface="Noto Sans Regular"/>
              </a:rPr>
              <a:t>’ first duty is to control national governments, thus ensuring (indirect) democratic</a:t>
            </a:r>
          </a:p>
        </p:txBody>
      </p:sp>
      <p:graphicFrame>
        <p:nvGraphicFramePr>
          <p:cNvPr id="106" name="Table 3"/>
          <p:cNvGraphicFramePr/>
          <p:nvPr>
            <p:extLst>
              <p:ext uri="{D42A27DB-BD31-4B8C-83A1-F6EECF244321}">
                <p14:modId xmlns:p14="http://schemas.microsoft.com/office/powerpoint/2010/main" val="2938280201"/>
              </p:ext>
            </p:extLst>
          </p:nvPr>
        </p:nvGraphicFramePr>
        <p:xfrm>
          <a:off x="352800" y="962640"/>
          <a:ext cx="9727560" cy="6303240"/>
        </p:xfrm>
        <a:graphic>
          <a:graphicData uri="http://schemas.openxmlformats.org/drawingml/2006/table">
            <a:tbl>
              <a:tblPr/>
              <a:tblGrid>
                <a:gridCol w="4748400">
                  <a:extLst>
                    <a:ext uri="{9D8B030D-6E8A-4147-A177-3AD203B41FA5}">
                      <a16:colId xmlns:a16="http://schemas.microsoft.com/office/drawing/2014/main" val="20000"/>
                    </a:ext>
                  </a:extLst>
                </a:gridCol>
                <a:gridCol w="4979160">
                  <a:extLst>
                    <a:ext uri="{9D8B030D-6E8A-4147-A177-3AD203B41FA5}">
                      <a16:colId xmlns:a16="http://schemas.microsoft.com/office/drawing/2014/main" val="20001"/>
                    </a:ext>
                  </a:extLst>
                </a:gridCol>
              </a:tblGrid>
              <a:tr h="531000">
                <a:tc>
                  <a:txBody>
                    <a:bodyPr/>
                    <a:lstStyle/>
                    <a:p>
                      <a:pPr>
                        <a:lnSpc>
                          <a:spcPct val="100000"/>
                        </a:lnSpc>
                      </a:pPr>
                      <a:r>
                        <a:rPr lang="fr-FR" sz="1800" b="1" strike="noStrike" spc="-1">
                          <a:solidFill>
                            <a:srgbClr val="FFFFFF"/>
                          </a:solidFill>
                          <a:latin typeface="Calibri"/>
                        </a:rPr>
                        <a:t>National referenda (mandatory + voluntary)</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tc>
                  <a:txBody>
                    <a:bodyPr/>
                    <a:lstStyle/>
                    <a:p>
                      <a:endParaRPr lang="en-US"/>
                    </a:p>
                  </a:txBody>
                  <a:tcPr marL="57600" marR="57600">
                    <a:lnL w="12240">
                      <a:solidFill>
                        <a:srgbClr val="FFFFFF"/>
                      </a:solidFill>
                    </a:lnL>
                    <a:lnR w="12240">
                      <a:solidFill>
                        <a:srgbClr val="FFFFFF"/>
                      </a:solidFill>
                    </a:lnR>
                    <a:lnT w="12240">
                      <a:solidFill>
                        <a:srgbClr val="FFFFFF"/>
                      </a:solidFill>
                    </a:lnT>
                    <a:lnB w="38160">
                      <a:solidFill>
                        <a:srgbClr val="FFFFFF"/>
                      </a:solidFill>
                    </a:lnB>
                    <a:solidFill>
                      <a:srgbClr val="4472C4"/>
                    </a:solidFill>
                  </a:tcPr>
                </a:tc>
                <a:extLst>
                  <a:ext uri="{0D108BD9-81ED-4DB2-BD59-A6C34878D82A}">
                    <a16:rowId xmlns:a16="http://schemas.microsoft.com/office/drawing/2014/main" val="10000"/>
                  </a:ext>
                </a:extLst>
              </a:tr>
              <a:tr h="796320">
                <a:tc>
                  <a:txBody>
                    <a:bodyPr/>
                    <a:lstStyle/>
                    <a:p>
                      <a:pPr>
                        <a:lnSpc>
                          <a:spcPct val="100000"/>
                        </a:lnSpc>
                      </a:pPr>
                      <a:r>
                        <a:rPr lang="fr-FR" sz="1800" b="1" strike="noStrike" spc="-1">
                          <a:solidFill>
                            <a:srgbClr val="FFFFFF"/>
                          </a:solidFill>
                          <a:latin typeface="Calibri"/>
                        </a:rPr>
                        <a:t>EU-wider referenda (non-existent)</a:t>
                      </a:r>
                      <a:endParaRPr lang="fr-FR" sz="1800" b="0" strike="noStrike" spc="-1">
                        <a:latin typeface="Arial"/>
                      </a:endParaRPr>
                    </a:p>
                  </a:txBody>
                  <a:tcPr marL="57600" marR="576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472C4"/>
                    </a:solidFill>
                  </a:tcPr>
                </a:tc>
                <a:tc>
                  <a:txBody>
                    <a:bodyPr/>
                    <a:lstStyle/>
                    <a:p>
                      <a:pPr>
                        <a:lnSpc>
                          <a:spcPct val="100000"/>
                        </a:lnSpc>
                      </a:pPr>
                      <a:r>
                        <a:rPr lang="fr-FR" sz="1800" b="0" strike="noStrike" spc="-1">
                          <a:solidFill>
                            <a:srgbClr val="000000"/>
                          </a:solidFill>
                          <a:latin typeface="Calibri"/>
                        </a:rPr>
                        <a:t>Triggered by EU law, held across the whole EU on concrete policy questions. If introduced, then how?</a:t>
                      </a:r>
                      <a:endParaRPr lang="fr-FR" sz="1800" b="0" strike="noStrike" spc="-1">
                        <a:latin typeface="Arial"/>
                      </a:endParaRPr>
                    </a:p>
                  </a:txBody>
                  <a:tcPr marL="57600" marR="576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D5EA"/>
                    </a:solidFill>
                  </a:tcPr>
                </a:tc>
                <a:extLst>
                  <a:ext uri="{0D108BD9-81ED-4DB2-BD59-A6C34878D82A}">
                    <a16:rowId xmlns:a16="http://schemas.microsoft.com/office/drawing/2014/main" val="10001"/>
                  </a:ext>
                </a:extLst>
              </a:tr>
              <a:tr h="531000">
                <a:tc>
                  <a:txBody>
                    <a:bodyPr/>
                    <a:lstStyle/>
                    <a:p>
                      <a:pPr>
                        <a:lnSpc>
                          <a:spcPct val="100000"/>
                        </a:lnSpc>
                      </a:pPr>
                      <a:r>
                        <a:rPr lang="fr-FR" sz="1800" b="1" strike="noStrike" spc="-1" dirty="0" err="1">
                          <a:solidFill>
                            <a:srgbClr val="C00000"/>
                          </a:solidFill>
                          <a:latin typeface="Calibri"/>
                        </a:rPr>
                        <a:t>European</a:t>
                      </a:r>
                      <a:r>
                        <a:rPr lang="fr-FR" sz="1800" b="1" strike="noStrike" spc="-1" dirty="0">
                          <a:solidFill>
                            <a:srgbClr val="C00000"/>
                          </a:solidFill>
                          <a:latin typeface="Calibri"/>
                        </a:rPr>
                        <a:t> </a:t>
                      </a:r>
                      <a:r>
                        <a:rPr lang="fr-FR" sz="1800" b="1" strike="noStrike" spc="-1" dirty="0" err="1">
                          <a:solidFill>
                            <a:srgbClr val="C00000"/>
                          </a:solidFill>
                          <a:latin typeface="Calibri"/>
                        </a:rPr>
                        <a:t>Citizens</a:t>
                      </a:r>
                      <a:r>
                        <a:rPr lang="fr-FR" sz="1800" b="1" strike="noStrike" spc="-1" dirty="0">
                          <a:solidFill>
                            <a:srgbClr val="C00000"/>
                          </a:solidFill>
                          <a:latin typeface="Calibri"/>
                        </a:rPr>
                        <a:t>’ Initiative (ECI)</a:t>
                      </a:r>
                      <a:endParaRPr lang="fr-FR" sz="1800" b="0" strike="noStrike" spc="-1" dirty="0">
                        <a:solidFill>
                          <a:srgbClr val="C00000"/>
                        </a:solidFill>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fr-FR" sz="1800" b="0" strike="noStrike" spc="-1">
                          <a:solidFill>
                            <a:srgbClr val="000000"/>
                          </a:solidFill>
                          <a:latin typeface="Calibri"/>
                        </a:rPr>
                        <a:t>What needs to be improved to tap its full potential?</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2"/>
                  </a:ext>
                </a:extLst>
              </a:tr>
              <a:tr h="796320">
                <a:tc>
                  <a:txBody>
                    <a:bodyPr/>
                    <a:lstStyle/>
                    <a:p>
                      <a:pPr>
                        <a:lnSpc>
                          <a:spcPct val="100000"/>
                        </a:lnSpc>
                      </a:pPr>
                      <a:r>
                        <a:rPr lang="fr-FR" sz="1800" b="1" strike="noStrike" spc="-1">
                          <a:solidFill>
                            <a:srgbClr val="FFFFFF"/>
                          </a:solidFill>
                          <a:latin typeface="Calibri"/>
                        </a:rPr>
                        <a:t>National citizens’ initiative</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fr-FR" sz="1800" b="0" strike="noStrike" spc="-1">
                          <a:solidFill>
                            <a:srgbClr val="000000"/>
                          </a:solidFill>
                          <a:latin typeface="Calibri"/>
                        </a:rPr>
                        <a:t>Teasing out best practices in a comparative piece of all EU countries that have such initiative plus EU level</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3"/>
                  </a:ext>
                </a:extLst>
              </a:tr>
              <a:tr h="531000">
                <a:tc>
                  <a:txBody>
                    <a:bodyPr/>
                    <a:lstStyle/>
                    <a:p>
                      <a:pPr>
                        <a:lnSpc>
                          <a:spcPct val="100000"/>
                        </a:lnSpc>
                      </a:pPr>
                      <a:r>
                        <a:rPr lang="fr-FR" sz="1800" b="1" strike="noStrike" spc="-1">
                          <a:solidFill>
                            <a:srgbClr val="FFFFFF"/>
                          </a:solidFill>
                          <a:latin typeface="Calibri"/>
                        </a:rPr>
                        <a:t>Citizens consultations on EU-level policy changes and draft legislation</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fr-FR" sz="1800" b="0" strike="noStrike" spc="-1">
                          <a:solidFill>
                            <a:srgbClr val="000000"/>
                          </a:solidFill>
                          <a:latin typeface="Calibri"/>
                        </a:rPr>
                        <a:t>Organised by the Commission</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4"/>
                  </a:ext>
                </a:extLst>
              </a:tr>
              <a:tr h="796320">
                <a:tc>
                  <a:txBody>
                    <a:bodyPr/>
                    <a:lstStyle/>
                    <a:p>
                      <a:pPr>
                        <a:lnSpc>
                          <a:spcPct val="100000"/>
                        </a:lnSpc>
                      </a:pPr>
                      <a:r>
                        <a:rPr lang="fr-FR" sz="1800" b="1" strike="noStrike" spc="-1">
                          <a:solidFill>
                            <a:srgbClr val="FFFFFF"/>
                          </a:solidFill>
                          <a:latin typeface="Calibri"/>
                        </a:rPr>
                        <a:t>Citizens Dialogues (EC)</a:t>
                      </a:r>
                      <a:endParaRPr lang="fr-FR" sz="1800" b="0" strike="noStrike" spc="-1">
                        <a:latin typeface="Arial"/>
                      </a:endParaRPr>
                    </a:p>
                    <a:p>
                      <a:pPr>
                        <a:lnSpc>
                          <a:spcPct val="100000"/>
                        </a:lnSpc>
                      </a:pPr>
                      <a:r>
                        <a:rPr lang="fr-FR" sz="1800" b="1" strike="noStrike" spc="-1">
                          <a:solidFill>
                            <a:srgbClr val="FFFFFF"/>
                          </a:solidFill>
                          <a:latin typeface="Calibri"/>
                        </a:rPr>
                        <a:t>Citizens Juries (UK)</a:t>
                      </a:r>
                      <a:endParaRPr lang="fr-FR" sz="1800" b="0" strike="noStrike" spc="-1">
                        <a:latin typeface="Arial"/>
                      </a:endParaRPr>
                    </a:p>
                    <a:p>
                      <a:pPr>
                        <a:lnSpc>
                          <a:spcPct val="100000"/>
                        </a:lnSpc>
                      </a:pPr>
                      <a:r>
                        <a:rPr lang="fr-FR" sz="1800" b="1" strike="noStrike" spc="-1">
                          <a:solidFill>
                            <a:srgbClr val="FFFFFF"/>
                          </a:solidFill>
                          <a:latin typeface="Calibri"/>
                        </a:rPr>
                        <a:t>Citizens Consultations (Macron)</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fr-FR" sz="1800" b="0" strike="noStrike" spc="-1">
                          <a:solidFill>
                            <a:srgbClr val="000000"/>
                          </a:solidFill>
                          <a:latin typeface="Calibri"/>
                        </a:rPr>
                        <a:t>Different names, same thing; consultations of EU citizens on the future of the EU; online and in person</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5"/>
                  </a:ext>
                </a:extLst>
              </a:tr>
              <a:tr h="796320">
                <a:tc>
                  <a:txBody>
                    <a:bodyPr/>
                    <a:lstStyle/>
                    <a:p>
                      <a:pPr>
                        <a:lnSpc>
                          <a:spcPct val="100000"/>
                        </a:lnSpc>
                      </a:pPr>
                      <a:r>
                        <a:rPr lang="fr-FR" sz="1800" b="1" strike="noStrike" spc="-1">
                          <a:solidFill>
                            <a:srgbClr val="FFFFFF"/>
                          </a:solidFill>
                          <a:latin typeface="Calibri"/>
                        </a:rPr>
                        <a:t>Petitions to national Parliaments and EP; e-petition provision (UK)</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fr-FR" sz="1800" b="0" strike="noStrike" spc="-1">
                          <a:solidFill>
                            <a:srgbClr val="000000"/>
                          </a:solidFill>
                          <a:latin typeface="Calibri"/>
                        </a:rPr>
                        <a:t>In-depth assessment on the purpose and outcome of petitions. ‘Agenda initiatives’ or leading to a competitive vote? </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E9EBF5"/>
                    </a:solidFill>
                  </a:tcPr>
                </a:tc>
                <a:extLst>
                  <a:ext uri="{0D108BD9-81ED-4DB2-BD59-A6C34878D82A}">
                    <a16:rowId xmlns:a16="http://schemas.microsoft.com/office/drawing/2014/main" val="10006"/>
                  </a:ext>
                </a:extLst>
              </a:tr>
              <a:tr h="1061640">
                <a:tc>
                  <a:txBody>
                    <a:bodyPr/>
                    <a:lstStyle/>
                    <a:p>
                      <a:pPr>
                        <a:lnSpc>
                          <a:spcPct val="100000"/>
                        </a:lnSpc>
                      </a:pPr>
                      <a:r>
                        <a:rPr lang="fr-FR" sz="1800" b="1" strike="noStrike" spc="-1">
                          <a:solidFill>
                            <a:srgbClr val="FFFFFF"/>
                          </a:solidFill>
                          <a:latin typeface="Calibri"/>
                        </a:rPr>
                        <a:t>European Ombudsman</a:t>
                      </a:r>
                      <a:endParaRPr lang="fr-FR" sz="1800" b="0" strike="noStrike" spc="-1">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4472C4"/>
                    </a:solidFill>
                  </a:tcPr>
                </a:tc>
                <a:tc>
                  <a:txBody>
                    <a:bodyPr/>
                    <a:lstStyle/>
                    <a:p>
                      <a:pPr>
                        <a:lnSpc>
                          <a:spcPct val="100000"/>
                        </a:lnSpc>
                      </a:pPr>
                      <a:r>
                        <a:rPr lang="fr-FR" sz="1800" b="0" strike="noStrike" spc="-1" dirty="0">
                          <a:solidFill>
                            <a:srgbClr val="000000"/>
                          </a:solidFill>
                          <a:latin typeface="Calibri"/>
                        </a:rPr>
                        <a:t>A </a:t>
                      </a:r>
                      <a:r>
                        <a:rPr lang="fr-FR" sz="1800" b="0" strike="noStrike" spc="-1" dirty="0" err="1">
                          <a:solidFill>
                            <a:srgbClr val="000000"/>
                          </a:solidFill>
                          <a:latin typeface="Calibri"/>
                        </a:rPr>
                        <a:t>tool</a:t>
                      </a:r>
                      <a:r>
                        <a:rPr lang="fr-FR" sz="1800" b="0" strike="noStrike" spc="-1" dirty="0">
                          <a:solidFill>
                            <a:srgbClr val="000000"/>
                          </a:solidFill>
                          <a:latin typeface="Calibri"/>
                        </a:rPr>
                        <a:t> for </a:t>
                      </a:r>
                      <a:r>
                        <a:rPr lang="fr-FR" sz="1800" b="0" strike="noStrike" spc="-1" dirty="0" err="1">
                          <a:solidFill>
                            <a:srgbClr val="000000"/>
                          </a:solidFill>
                          <a:latin typeface="Calibri"/>
                        </a:rPr>
                        <a:t>participatory</a:t>
                      </a:r>
                      <a:r>
                        <a:rPr lang="fr-FR" sz="1800" b="0" strike="noStrike" spc="-1" dirty="0">
                          <a:solidFill>
                            <a:srgbClr val="000000"/>
                          </a:solidFill>
                          <a:latin typeface="Calibri"/>
                        </a:rPr>
                        <a:t> </a:t>
                      </a:r>
                      <a:r>
                        <a:rPr lang="fr-FR" sz="1800" b="0" strike="noStrike" spc="-1" dirty="0" err="1">
                          <a:solidFill>
                            <a:srgbClr val="000000"/>
                          </a:solidFill>
                          <a:latin typeface="Calibri"/>
                        </a:rPr>
                        <a:t>democracy</a:t>
                      </a:r>
                      <a:r>
                        <a:rPr lang="fr-FR" sz="1800" b="0" strike="noStrike" spc="-1" dirty="0">
                          <a:solidFill>
                            <a:srgbClr val="000000"/>
                          </a:solidFill>
                          <a:latin typeface="Calibri"/>
                        </a:rPr>
                        <a:t>? Changes </a:t>
                      </a:r>
                      <a:r>
                        <a:rPr lang="fr-FR" sz="1800" b="0" strike="noStrike" spc="-1" dirty="0" err="1">
                          <a:solidFill>
                            <a:srgbClr val="000000"/>
                          </a:solidFill>
                          <a:latin typeface="Calibri"/>
                        </a:rPr>
                        <a:t>under</a:t>
                      </a:r>
                      <a:r>
                        <a:rPr lang="fr-FR" sz="1800" b="0" strike="noStrike" spc="-1" dirty="0">
                          <a:solidFill>
                            <a:srgbClr val="000000"/>
                          </a:solidFill>
                          <a:latin typeface="Calibri"/>
                        </a:rPr>
                        <a:t> the </a:t>
                      </a:r>
                      <a:r>
                        <a:rPr lang="fr-FR" sz="1800" b="0" strike="noStrike" spc="-1" dirty="0" err="1">
                          <a:solidFill>
                            <a:srgbClr val="000000"/>
                          </a:solidFill>
                          <a:latin typeface="Calibri"/>
                        </a:rPr>
                        <a:t>current</a:t>
                      </a:r>
                      <a:r>
                        <a:rPr lang="fr-FR" sz="1800" b="0" strike="noStrike" spc="-1" dirty="0">
                          <a:solidFill>
                            <a:srgbClr val="000000"/>
                          </a:solidFill>
                          <a:latin typeface="Calibri"/>
                        </a:rPr>
                        <a:t> office </a:t>
                      </a:r>
                      <a:r>
                        <a:rPr lang="fr-FR" sz="1800" b="0" strike="noStrike" spc="-1" dirty="0" err="1">
                          <a:solidFill>
                            <a:srgbClr val="000000"/>
                          </a:solidFill>
                          <a:latin typeface="Calibri"/>
                        </a:rPr>
                        <a:t>holder</a:t>
                      </a:r>
                      <a:r>
                        <a:rPr lang="fr-FR" sz="1800" b="0" strike="noStrike" spc="-1" dirty="0">
                          <a:solidFill>
                            <a:srgbClr val="000000"/>
                          </a:solidFill>
                          <a:latin typeface="Calibri"/>
                        </a:rPr>
                        <a:t> / the </a:t>
                      </a:r>
                      <a:r>
                        <a:rPr lang="fr-FR" sz="1800" b="0" strike="noStrike" spc="-1" dirty="0" err="1">
                          <a:solidFill>
                            <a:srgbClr val="000000"/>
                          </a:solidFill>
                          <a:latin typeface="Calibri"/>
                        </a:rPr>
                        <a:t>meaning</a:t>
                      </a:r>
                      <a:r>
                        <a:rPr lang="fr-FR" sz="1800" b="0" strike="noStrike" spc="-1" dirty="0">
                          <a:solidFill>
                            <a:srgbClr val="000000"/>
                          </a:solidFill>
                          <a:latin typeface="Calibri"/>
                        </a:rPr>
                        <a:t> of </a:t>
                      </a:r>
                      <a:r>
                        <a:rPr lang="fr-FR" sz="1800" b="0" strike="noStrike" spc="-1" dirty="0" err="1">
                          <a:solidFill>
                            <a:srgbClr val="000000"/>
                          </a:solidFill>
                          <a:latin typeface="Calibri"/>
                        </a:rPr>
                        <a:t>own</a:t>
                      </a:r>
                      <a:r>
                        <a:rPr lang="fr-FR" sz="1800" b="0" strike="noStrike" spc="-1" dirty="0">
                          <a:solidFill>
                            <a:srgbClr val="000000"/>
                          </a:solidFill>
                          <a:latin typeface="Calibri"/>
                        </a:rPr>
                        <a:t>-initiative reports; future </a:t>
                      </a:r>
                      <a:r>
                        <a:rPr lang="fr-FR" sz="1800" b="0" strike="noStrike" spc="-1" dirty="0" err="1">
                          <a:solidFill>
                            <a:srgbClr val="000000"/>
                          </a:solidFill>
                          <a:latin typeface="Calibri"/>
                        </a:rPr>
                        <a:t>role</a:t>
                      </a:r>
                      <a:r>
                        <a:rPr lang="fr-FR" sz="1800" b="0" strike="noStrike" spc="-1" dirty="0">
                          <a:solidFill>
                            <a:srgbClr val="000000"/>
                          </a:solidFill>
                          <a:latin typeface="Calibri"/>
                        </a:rPr>
                        <a:t> of the EO</a:t>
                      </a:r>
                      <a:endParaRPr lang="fr-FR" sz="1800" b="0" strike="noStrike" spc="-1" dirty="0">
                        <a:latin typeface="Arial"/>
                      </a:endParaRPr>
                    </a:p>
                  </a:txBody>
                  <a:tcPr marL="57600" marR="57600">
                    <a:lnL w="12240">
                      <a:solidFill>
                        <a:srgbClr val="FFFFFF"/>
                      </a:solidFill>
                    </a:lnL>
                    <a:lnR w="12240">
                      <a:solidFill>
                        <a:srgbClr val="FFFFFF"/>
                      </a:solidFill>
                    </a:lnR>
                    <a:lnT w="12240">
                      <a:solidFill>
                        <a:srgbClr val="FFFFFF"/>
                      </a:solidFill>
                    </a:lnT>
                    <a:lnB w="12240">
                      <a:solidFill>
                        <a:srgbClr val="FFFFFF"/>
                      </a:solidFill>
                    </a:lnB>
                    <a:solidFill>
                      <a:srgbClr val="CFD5EA"/>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7735337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2"/>
          <p:cNvPicPr/>
          <p:nvPr/>
        </p:nvPicPr>
        <p:blipFill>
          <a:blip r:embed="rId2"/>
          <a:srcRect l="2499" t="19673" r="4386" b="20023"/>
          <a:stretch/>
        </p:blipFill>
        <p:spPr>
          <a:xfrm>
            <a:off x="-101600" y="1320800"/>
            <a:ext cx="10181960" cy="6388100"/>
          </a:xfrm>
          <a:prstGeom prst="rect">
            <a:avLst/>
          </a:prstGeom>
          <a:ln>
            <a:noFill/>
          </a:ln>
        </p:spPr>
      </p:pic>
      <p:sp>
        <p:nvSpPr>
          <p:cNvPr id="108" name="CustomShape 1"/>
          <p:cNvSpPr/>
          <p:nvPr/>
        </p:nvSpPr>
        <p:spPr>
          <a:xfrm>
            <a:off x="1107000" y="370440"/>
            <a:ext cx="7812000" cy="118836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fr-FR" sz="1800" b="1" strike="noStrike" spc="-1">
                <a:solidFill>
                  <a:srgbClr val="000000"/>
                </a:solidFill>
                <a:latin typeface="Calibri"/>
              </a:rPr>
              <a:t>International Institute for Democracy and Electoral Assistance (International IDEA) - Legal provisions for citizens' initiatives at national level</a:t>
            </a:r>
            <a:endParaRPr lang="fr-FR" sz="1800" b="0" strike="noStrike" spc="-1">
              <a:latin typeface="Arial"/>
            </a:endParaRPr>
          </a:p>
          <a:p>
            <a:pPr>
              <a:lnSpc>
                <a:spcPct val="100000"/>
              </a:lnSpc>
            </a:pPr>
            <a:r>
              <a:rPr lang="fr-FR" sz="1800" b="0" strike="noStrike" spc="-1">
                <a:solidFill>
                  <a:srgbClr val="000000"/>
                </a:solidFill>
                <a:latin typeface="Calibri"/>
              </a:rPr>
              <a:t>https://www.idea.int/data-tools/question-view/477</a:t>
            </a:r>
            <a:endParaRPr lang="fr-FR" sz="1800" b="0" strike="noStrike" spc="-1">
              <a:latin typeface="Arial"/>
            </a:endParaRPr>
          </a:p>
        </p:txBody>
      </p:sp>
    </p:spTree>
    <p:extLst>
      <p:ext uri="{BB962C8B-B14F-4D97-AF65-F5344CB8AC3E}">
        <p14:creationId xmlns:p14="http://schemas.microsoft.com/office/powerpoint/2010/main" val="120819132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Shape 1"/>
          <p:cNvSpPr txBox="1"/>
          <p:nvPr/>
        </p:nvSpPr>
        <p:spPr>
          <a:xfrm>
            <a:off x="503640" y="0"/>
            <a:ext cx="9071280" cy="720360"/>
          </a:xfrm>
          <a:prstGeom prst="rect">
            <a:avLst/>
          </a:prstGeom>
          <a:noFill/>
          <a:ln>
            <a:noFill/>
          </a:ln>
        </p:spPr>
        <p:txBody>
          <a:bodyPr lIns="90000" tIns="45000" rIns="90000" bIns="45000" anchor="ctr">
            <a:normAutofit/>
          </a:bodyPr>
          <a:lstStyle/>
          <a:p>
            <a:pPr>
              <a:lnSpc>
                <a:spcPct val="100000"/>
              </a:lnSpc>
            </a:pPr>
            <a:r>
              <a:rPr lang="en-US" sz="4000" b="0" strike="noStrike" spc="-1" dirty="0" err="1">
                <a:solidFill>
                  <a:srgbClr val="434342"/>
                </a:solidFill>
                <a:latin typeface="Trebuchet MS"/>
              </a:rPr>
              <a:t>Νέος</a:t>
            </a:r>
            <a:r>
              <a:rPr lang="en-US" sz="4000" b="0" strike="noStrike" spc="-1" dirty="0">
                <a:solidFill>
                  <a:srgbClr val="434342"/>
                </a:solidFill>
                <a:latin typeface="Trebuchet MS"/>
              </a:rPr>
              <a:t> </a:t>
            </a:r>
            <a:r>
              <a:rPr lang="en-US" sz="4000" b="0" strike="noStrike" spc="-1" dirty="0" err="1">
                <a:solidFill>
                  <a:srgbClr val="434342"/>
                </a:solidFill>
                <a:latin typeface="Trebuchet MS"/>
              </a:rPr>
              <a:t>Κοινο</a:t>
            </a:r>
            <a:r>
              <a:rPr lang="en-US" sz="4000" b="0" strike="noStrike" spc="-1" dirty="0">
                <a:solidFill>
                  <a:srgbClr val="434342"/>
                </a:solidFill>
                <a:latin typeface="Trebuchet MS"/>
              </a:rPr>
              <a:t>β</a:t>
            </a:r>
            <a:r>
              <a:rPr lang="en-US" sz="4000" b="0" strike="noStrike" spc="-1" dirty="0" err="1">
                <a:solidFill>
                  <a:srgbClr val="434342"/>
                </a:solidFill>
                <a:latin typeface="Trebuchet MS"/>
              </a:rPr>
              <a:t>ουλευτισμός</a:t>
            </a:r>
            <a:endParaRPr lang="en-US" sz="4000" b="0" strike="noStrike" spc="-1" dirty="0">
              <a:solidFill>
                <a:srgbClr val="000000"/>
              </a:solidFill>
              <a:latin typeface="Calibri"/>
            </a:endParaRPr>
          </a:p>
        </p:txBody>
      </p:sp>
      <p:sp>
        <p:nvSpPr>
          <p:cNvPr id="99" name="TextShape 2"/>
          <p:cNvSpPr txBox="1"/>
          <p:nvPr/>
        </p:nvSpPr>
        <p:spPr>
          <a:xfrm>
            <a:off x="503640" y="720360"/>
            <a:ext cx="9071280" cy="6525720"/>
          </a:xfrm>
          <a:prstGeom prst="rect">
            <a:avLst/>
          </a:prstGeom>
          <a:noFill/>
          <a:ln>
            <a:noFill/>
          </a:ln>
        </p:spPr>
        <p:txBody>
          <a:bodyPr lIns="90000" tIns="45000" rIns="90000" bIns="45000">
            <a:normAutofit/>
          </a:bodyPr>
          <a:lstStyle/>
          <a:p>
            <a:pPr>
              <a:lnSpc>
                <a:spcPct val="80000"/>
              </a:lnSpc>
              <a:spcBef>
                <a:spcPts val="300"/>
              </a:spcBef>
            </a:pPr>
            <a:endParaRPr lang="en-US" sz="28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δημοκρ</a:t>
            </a:r>
            <a:r>
              <a:rPr lang="en-US" sz="2200" b="0" strike="noStrike" spc="-1" dirty="0">
                <a:solidFill>
                  <a:srgbClr val="000000"/>
                </a:solidFill>
                <a:latin typeface="Georgia"/>
              </a:rPr>
              <a:t>α</a:t>
            </a:r>
            <a:r>
              <a:rPr lang="en-US" sz="2200" b="0" strike="noStrike" spc="-1" dirty="0" err="1">
                <a:solidFill>
                  <a:srgbClr val="000000"/>
                </a:solidFill>
                <a:latin typeface="Georgia"/>
              </a:rPr>
              <a:t>τί</a:t>
            </a:r>
            <a:r>
              <a:rPr lang="en-US" sz="2200" b="0" strike="noStrike" spc="-1" dirty="0">
                <a:solidFill>
                  <a:srgbClr val="000000"/>
                </a:solidFill>
                <a:latin typeface="Georgia"/>
              </a:rPr>
              <a:t>α </a:t>
            </a:r>
            <a:r>
              <a:rPr lang="en-US" sz="2200" b="0" strike="noStrike" spc="-1" dirty="0" err="1">
                <a:solidFill>
                  <a:srgbClr val="000000"/>
                </a:solidFill>
                <a:latin typeface="Georgia"/>
              </a:rPr>
              <a:t>εδρ</a:t>
            </a:r>
            <a:r>
              <a:rPr lang="en-US" sz="2200" b="0" strike="noStrike" spc="-1" dirty="0">
                <a:solidFill>
                  <a:srgbClr val="000000"/>
                </a:solidFill>
                <a:latin typeface="Georgia"/>
              </a:rPr>
              <a:t>α</a:t>
            </a:r>
            <a:r>
              <a:rPr lang="en-US" sz="2200" b="0" strike="noStrike" spc="-1" dirty="0" err="1">
                <a:solidFill>
                  <a:srgbClr val="000000"/>
                </a:solidFill>
                <a:latin typeface="Georgia"/>
              </a:rPr>
              <a:t>ιωμένη</a:t>
            </a:r>
            <a:r>
              <a:rPr lang="en-US" sz="2200" b="0" strike="noStrike" spc="-1" dirty="0">
                <a:solidFill>
                  <a:srgbClr val="000000"/>
                </a:solidFill>
                <a:latin typeface="Georgia"/>
              </a:rPr>
              <a:t> </a:t>
            </a:r>
            <a:r>
              <a:rPr lang="en-US" sz="2200" b="0" strike="noStrike" spc="-1" dirty="0" err="1">
                <a:solidFill>
                  <a:srgbClr val="000000"/>
                </a:solidFill>
                <a:latin typeface="Georgia"/>
              </a:rPr>
              <a:t>ως</a:t>
            </a:r>
            <a:r>
              <a:rPr lang="en-US" sz="2200" b="0" strike="noStrike" spc="-1" dirty="0">
                <a:solidFill>
                  <a:srgbClr val="000000"/>
                </a:solidFill>
                <a:latin typeface="Georgia"/>
              </a:rPr>
              <a:t> </a:t>
            </a:r>
            <a:r>
              <a:rPr lang="en-US" sz="2200" b="0" strike="noStrike" spc="-1" dirty="0" err="1">
                <a:solidFill>
                  <a:srgbClr val="000000"/>
                </a:solidFill>
                <a:latin typeface="Georgia"/>
              </a:rPr>
              <a:t>συντ</a:t>
            </a:r>
            <a:r>
              <a:rPr lang="en-US" sz="2200" b="0" strike="noStrike" spc="-1" dirty="0">
                <a:solidFill>
                  <a:srgbClr val="000000"/>
                </a:solidFill>
                <a:latin typeface="Georgia"/>
              </a:rPr>
              <a:t>α</a:t>
            </a:r>
            <a:r>
              <a:rPr lang="en-US" sz="2200" b="0" strike="noStrike" spc="-1" dirty="0" err="1">
                <a:solidFill>
                  <a:srgbClr val="000000"/>
                </a:solidFill>
                <a:latin typeface="Georgia"/>
              </a:rPr>
              <a:t>γμ</a:t>
            </a:r>
            <a:r>
              <a:rPr lang="en-US" sz="2200" b="0" strike="noStrike" spc="-1" dirty="0">
                <a:solidFill>
                  <a:srgbClr val="000000"/>
                </a:solidFill>
                <a:latin typeface="Georgia"/>
              </a:rPr>
              <a:t>α</a:t>
            </a:r>
            <a:r>
              <a:rPr lang="en-US" sz="2200" b="0" strike="noStrike" spc="-1" dirty="0" err="1">
                <a:solidFill>
                  <a:srgbClr val="000000"/>
                </a:solidFill>
                <a:latin typeface="Georgia"/>
              </a:rPr>
              <a:t>τικός</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νόν</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(1997 </a:t>
            </a:r>
            <a:r>
              <a:rPr lang="en-US" sz="2200" b="0" strike="noStrike" spc="-1" dirty="0" err="1">
                <a:solidFill>
                  <a:srgbClr val="000000"/>
                </a:solidFill>
                <a:latin typeface="Georgia"/>
              </a:rPr>
              <a:t>Άμστερντ</a:t>
            </a:r>
            <a:r>
              <a:rPr lang="en-US" sz="2200" b="0" strike="noStrike" spc="-1" dirty="0">
                <a:solidFill>
                  <a:srgbClr val="000000"/>
                </a:solidFill>
                <a:latin typeface="Georgia"/>
              </a:rPr>
              <a:t>α</a:t>
            </a:r>
            <a:r>
              <a:rPr lang="en-US" sz="2200" b="0" strike="noStrike" spc="-1" dirty="0" err="1">
                <a:solidFill>
                  <a:srgbClr val="000000"/>
                </a:solidFill>
                <a:latin typeface="Georgia"/>
              </a:rPr>
              <a:t>μ</a:t>
            </a:r>
            <a:r>
              <a:rPr lang="en-US" sz="2200" b="0" strike="noStrike" spc="-1" dirty="0">
                <a:solidFill>
                  <a:srgbClr val="000000"/>
                </a:solidFill>
                <a:latin typeface="Georgia"/>
              </a:rPr>
              <a:t> </a:t>
            </a:r>
            <a:r>
              <a:rPr lang="en-US" sz="2200" b="0" strike="noStrike" spc="-1" dirty="0" err="1">
                <a:solidFill>
                  <a:srgbClr val="000000"/>
                </a:solidFill>
                <a:latin typeface="Georgia"/>
              </a:rPr>
              <a:t>Συνθήκη</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a:t>
            </a:r>
            <a:r>
              <a:rPr lang="en-US" sz="2200" b="0" strike="noStrike" spc="-1" dirty="0" err="1">
                <a:solidFill>
                  <a:srgbClr val="000000"/>
                </a:solidFill>
                <a:latin typeface="Georgia"/>
              </a:rPr>
              <a:t>Εκτετ</a:t>
            </a:r>
            <a:r>
              <a:rPr lang="en-US" sz="2200" b="0" strike="noStrike" spc="-1" dirty="0">
                <a:solidFill>
                  <a:srgbClr val="000000"/>
                </a:solidFill>
                <a:latin typeface="Georgia"/>
              </a:rPr>
              <a:t>α</a:t>
            </a:r>
            <a:r>
              <a:rPr lang="en-US" sz="2200" b="0" strike="noStrike" spc="-1" dirty="0" err="1">
                <a:solidFill>
                  <a:srgbClr val="000000"/>
                </a:solidFill>
                <a:latin typeface="Georgia"/>
              </a:rPr>
              <a:t>μένος</a:t>
            </a:r>
            <a:r>
              <a:rPr lang="en-US" sz="2200" b="0" strike="noStrike" spc="-1" dirty="0">
                <a:solidFill>
                  <a:srgbClr val="000000"/>
                </a:solidFill>
                <a:latin typeface="Georgia"/>
              </a:rPr>
              <a:t> </a:t>
            </a:r>
            <a:r>
              <a:rPr lang="en-US" sz="2200" b="0" strike="noStrike" spc="-1" dirty="0" err="1">
                <a:solidFill>
                  <a:srgbClr val="000000"/>
                </a:solidFill>
                <a:latin typeface="Georgia"/>
              </a:rPr>
              <a:t>έλεγχος</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ΕΚ </a:t>
            </a:r>
            <a:r>
              <a:rPr lang="en-US" sz="2200" b="0" strike="noStrike" spc="-1" dirty="0" err="1">
                <a:solidFill>
                  <a:srgbClr val="000000"/>
                </a:solidFill>
                <a:latin typeface="Georgia"/>
              </a:rPr>
              <a:t>στην</a:t>
            </a:r>
            <a:r>
              <a:rPr lang="en-US" sz="2200" b="0" strike="noStrike" spc="-1" dirty="0">
                <a:solidFill>
                  <a:srgbClr val="000000"/>
                </a:solidFill>
                <a:latin typeface="Georgia"/>
              </a:rPr>
              <a:t> </a:t>
            </a:r>
            <a:r>
              <a:rPr lang="en-US" sz="2200" b="0" strike="noStrike" spc="-1" dirty="0" err="1">
                <a:solidFill>
                  <a:srgbClr val="000000"/>
                </a:solidFill>
                <a:latin typeface="Georgia"/>
              </a:rPr>
              <a:t>Ε</a:t>
            </a:r>
            <a:r>
              <a:rPr lang="en-US" sz="2200" b="0" strike="noStrike" spc="-1" dirty="0">
                <a:solidFill>
                  <a:srgbClr val="000000"/>
                </a:solidFill>
                <a:latin typeface="Georgia"/>
              </a:rPr>
              <a:t>π</a:t>
            </a:r>
            <a:r>
              <a:rPr lang="en-US" sz="2200" b="0" strike="noStrike" spc="-1" dirty="0" err="1">
                <a:solidFill>
                  <a:srgbClr val="000000"/>
                </a:solidFill>
                <a:latin typeface="Georgia"/>
              </a:rPr>
              <a:t>ιτρο</a:t>
            </a:r>
            <a:r>
              <a:rPr lang="en-US" sz="2200" b="0" strike="noStrike" spc="-1" dirty="0">
                <a:solidFill>
                  <a:srgbClr val="000000"/>
                </a:solidFill>
                <a:latin typeface="Georgia"/>
              </a:rPr>
              <a:t>π</a:t>
            </a:r>
            <a:r>
              <a:rPr lang="en-US" sz="2200" b="0" strike="noStrike" spc="-1" dirty="0" err="1">
                <a:solidFill>
                  <a:srgbClr val="000000"/>
                </a:solidFill>
                <a:latin typeface="Georgia"/>
              </a:rPr>
              <a:t>ή</a:t>
            </a:r>
            <a:r>
              <a:rPr lang="en-US" sz="2200" b="0" strike="noStrike" spc="-1" dirty="0">
                <a:solidFill>
                  <a:srgbClr val="000000"/>
                </a:solidFill>
                <a:latin typeface="Georgia"/>
              </a:rPr>
              <a:t> (</a:t>
            </a:r>
            <a:r>
              <a:rPr lang="en-US" sz="2200" b="0" strike="noStrike" spc="-1" dirty="0" err="1">
                <a:solidFill>
                  <a:srgbClr val="000000"/>
                </a:solidFill>
                <a:latin typeface="Georgia"/>
              </a:rPr>
              <a:t>Συνθήκη</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Λισ</a:t>
            </a:r>
            <a:r>
              <a:rPr lang="en-US" sz="2200" b="0" strike="noStrike" spc="-1" dirty="0">
                <a:solidFill>
                  <a:srgbClr val="000000"/>
                </a:solidFill>
                <a:latin typeface="Georgia"/>
              </a:rPr>
              <a:t>αβ</a:t>
            </a:r>
            <a:r>
              <a:rPr lang="en-US" sz="2200" b="0" strike="noStrike" spc="-1" dirty="0" err="1">
                <a:solidFill>
                  <a:srgbClr val="000000"/>
                </a:solidFill>
                <a:latin typeface="Georgia"/>
              </a:rPr>
              <a:t>όν</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2007).</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err="1">
                <a:solidFill>
                  <a:srgbClr val="000000"/>
                </a:solidFill>
                <a:latin typeface="Georgia"/>
              </a:rPr>
              <a:t>Αυξ</a:t>
            </a:r>
            <a:r>
              <a:rPr lang="en-US" sz="2200" b="0" strike="noStrike" spc="-1" dirty="0">
                <a:solidFill>
                  <a:srgbClr val="000000"/>
                </a:solidFill>
                <a:latin typeface="Georgia"/>
              </a:rPr>
              <a:t>α</a:t>
            </a:r>
            <a:r>
              <a:rPr lang="en-US" sz="2200" b="0" strike="noStrike" spc="-1" dirty="0" err="1">
                <a:solidFill>
                  <a:srgbClr val="000000"/>
                </a:solidFill>
                <a:latin typeface="Georgia"/>
              </a:rPr>
              <a:t>νόμενη</a:t>
            </a:r>
            <a:r>
              <a:rPr lang="en-US" sz="2200" b="0" strike="noStrike" spc="-1" dirty="0">
                <a:solidFill>
                  <a:srgbClr val="000000"/>
                </a:solidFill>
                <a:latin typeface="Georgia"/>
              </a:rPr>
              <a:t> </a:t>
            </a:r>
            <a:r>
              <a:rPr lang="en-US" sz="2200" b="0" strike="noStrike" spc="-1" dirty="0" err="1">
                <a:solidFill>
                  <a:srgbClr val="000000"/>
                </a:solidFill>
                <a:latin typeface="Georgia"/>
              </a:rPr>
              <a:t>ε</a:t>
            </a:r>
            <a:r>
              <a:rPr lang="en-US" sz="2200" b="0" strike="noStrike" spc="-1" dirty="0">
                <a:solidFill>
                  <a:srgbClr val="000000"/>
                </a:solidFill>
                <a:latin typeface="Georgia"/>
              </a:rPr>
              <a:t>π</a:t>
            </a:r>
            <a:r>
              <a:rPr lang="en-US" sz="2200" b="0" strike="noStrike" spc="-1" dirty="0" err="1">
                <a:solidFill>
                  <a:srgbClr val="000000"/>
                </a:solidFill>
                <a:latin typeface="Georgia"/>
              </a:rPr>
              <a:t>ιρροή</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a:t>
            </a:r>
            <a:r>
              <a:rPr lang="en-US" sz="2200" b="0" strike="noStrike" spc="-1" dirty="0" err="1">
                <a:solidFill>
                  <a:srgbClr val="000000"/>
                </a:solidFill>
                <a:latin typeface="Georgia"/>
              </a:rPr>
              <a:t>Ευρω</a:t>
            </a:r>
            <a:r>
              <a:rPr lang="en-US" sz="2200" b="0" strike="noStrike" spc="-1" dirty="0">
                <a:solidFill>
                  <a:srgbClr val="000000"/>
                </a:solidFill>
                <a:latin typeface="Georgia"/>
              </a:rPr>
              <a:t>πα</a:t>
            </a:r>
            <a:r>
              <a:rPr lang="en-US" sz="2200" b="0" strike="noStrike" spc="-1" dirty="0" err="1">
                <a:solidFill>
                  <a:srgbClr val="000000"/>
                </a:solidFill>
                <a:latin typeface="Georgia"/>
              </a:rPr>
              <a:t>ϊκού</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ουλίου</a:t>
            </a:r>
            <a:r>
              <a:rPr lang="en-US" sz="2200" b="0" strike="noStrike" spc="-1" dirty="0">
                <a:solidFill>
                  <a:srgbClr val="000000"/>
                </a:solidFill>
                <a:latin typeface="Georgia"/>
              </a:rPr>
              <a:t> </a:t>
            </a:r>
            <a:r>
              <a:rPr lang="en-US" sz="2200" b="0" strike="noStrike" spc="-1" dirty="0" err="1">
                <a:solidFill>
                  <a:srgbClr val="000000"/>
                </a:solidFill>
                <a:latin typeface="Georgia"/>
              </a:rPr>
              <a:t>στο</a:t>
            </a:r>
            <a:r>
              <a:rPr lang="en-US" sz="2200" b="0" strike="noStrike" spc="-1" dirty="0">
                <a:solidFill>
                  <a:srgbClr val="000000"/>
                </a:solidFill>
                <a:latin typeface="Georgia"/>
              </a:rPr>
              <a:t> π</a:t>
            </a:r>
            <a:r>
              <a:rPr lang="en-US" sz="2200" b="0" strike="noStrike" spc="-1" dirty="0" err="1">
                <a:solidFill>
                  <a:srgbClr val="000000"/>
                </a:solidFill>
                <a:latin typeface="Georgia"/>
              </a:rPr>
              <a:t>λ</a:t>
            </a:r>
            <a:r>
              <a:rPr lang="en-US" sz="2200" b="0" strike="noStrike" spc="-1" dirty="0">
                <a:solidFill>
                  <a:srgbClr val="000000"/>
                </a:solidFill>
                <a:latin typeface="Georgia"/>
              </a:rPr>
              <a:t>α</a:t>
            </a:r>
            <a:r>
              <a:rPr lang="en-US" sz="2200" b="0" strike="noStrike" spc="-1" dirty="0" err="1">
                <a:solidFill>
                  <a:srgbClr val="000000"/>
                </a:solidFill>
                <a:latin typeface="Georgia"/>
              </a:rPr>
              <a:t>ίσιο</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συν</a:t>
            </a:r>
            <a:r>
              <a:rPr lang="en-US" sz="2200" b="0" strike="noStrike" spc="-1" dirty="0">
                <a:solidFill>
                  <a:srgbClr val="000000"/>
                </a:solidFill>
                <a:latin typeface="Georgia"/>
              </a:rPr>
              <a:t>απ</a:t>
            </a:r>
            <a:r>
              <a:rPr lang="en-US" sz="2200" b="0" strike="noStrike" spc="-1" dirty="0" err="1">
                <a:solidFill>
                  <a:srgbClr val="000000"/>
                </a:solidFill>
                <a:latin typeface="Georgia"/>
              </a:rPr>
              <a:t>όφ</a:t>
            </a:r>
            <a:r>
              <a:rPr lang="en-US" sz="2200" b="0" strike="noStrike" spc="-1" dirty="0">
                <a:solidFill>
                  <a:srgbClr val="000000"/>
                </a:solidFill>
                <a:latin typeface="Georgia"/>
              </a:rPr>
              <a:t>α</a:t>
            </a:r>
            <a:r>
              <a:rPr lang="en-US" sz="2200" b="0" strike="noStrike" spc="-1" dirty="0" err="1">
                <a:solidFill>
                  <a:srgbClr val="000000"/>
                </a:solidFill>
                <a:latin typeface="Georgia"/>
              </a:rPr>
              <a:t>σης</a:t>
            </a:r>
            <a:r>
              <a:rPr lang="en-US" sz="2200" b="0" strike="noStrike" spc="-1" dirty="0">
                <a:solidFill>
                  <a:srgbClr val="000000"/>
                </a:solidFill>
                <a:latin typeface="Georgia"/>
              </a:rPr>
              <a:t> (β</a:t>
            </a:r>
            <a:r>
              <a:rPr lang="en-US" sz="2200" b="0" strike="noStrike" spc="-1" dirty="0" err="1">
                <a:solidFill>
                  <a:srgbClr val="000000"/>
                </a:solidFill>
                <a:latin typeface="Georgia"/>
              </a:rPr>
              <a:t>έτο</a:t>
            </a:r>
            <a:r>
              <a:rPr lang="en-US" sz="2200" b="0" strike="noStrike" spc="-1" dirty="0">
                <a:solidFill>
                  <a:srgbClr val="000000"/>
                </a:solidFill>
                <a:latin typeface="Georgia"/>
              </a:rPr>
              <a:t> </a:t>
            </a:r>
            <a:r>
              <a:rPr lang="en-US" sz="2200" b="0" strike="noStrike" spc="-1" dirty="0" err="1">
                <a:solidFill>
                  <a:srgbClr val="000000"/>
                </a:solidFill>
                <a:latin typeface="Georgia"/>
              </a:rPr>
              <a:t>στην</a:t>
            </a:r>
            <a:r>
              <a:rPr lang="en-US" sz="2200" b="0" strike="noStrike" spc="-1" dirty="0">
                <a:solidFill>
                  <a:srgbClr val="000000"/>
                </a:solidFill>
                <a:latin typeface="Georgia"/>
              </a:rPr>
              <a:t> ΤΤΙΡ, π</a:t>
            </a:r>
            <a:r>
              <a:rPr lang="en-US" sz="2200" b="0" strike="noStrike" spc="-1" dirty="0" err="1">
                <a:solidFill>
                  <a:srgbClr val="000000"/>
                </a:solidFill>
                <a:latin typeface="Georgia"/>
              </a:rPr>
              <a:t>ρότ</a:t>
            </a:r>
            <a:r>
              <a:rPr lang="en-US" sz="2200" b="0" strike="noStrike" spc="-1" dirty="0">
                <a:solidFill>
                  <a:srgbClr val="000000"/>
                </a:solidFill>
                <a:latin typeface="Georgia"/>
              </a:rPr>
              <a:t>α</a:t>
            </a:r>
            <a:r>
              <a:rPr lang="en-US" sz="2200" b="0" strike="noStrike" spc="-1" dirty="0" err="1">
                <a:solidFill>
                  <a:srgbClr val="000000"/>
                </a:solidFill>
                <a:latin typeface="Georgia"/>
              </a:rPr>
              <a:t>ση</a:t>
            </a:r>
            <a:r>
              <a:rPr lang="en-US" sz="2200" b="0" strike="noStrike" spc="-1" dirty="0">
                <a:solidFill>
                  <a:srgbClr val="000000"/>
                </a:solidFill>
                <a:latin typeface="Georgia"/>
              </a:rPr>
              <a:t> </a:t>
            </a:r>
            <a:r>
              <a:rPr lang="en-US" sz="2200" b="0" strike="noStrike" spc="-1" dirty="0" err="1">
                <a:solidFill>
                  <a:srgbClr val="000000"/>
                </a:solidFill>
                <a:latin typeface="Georgia"/>
              </a:rPr>
              <a:t>εθνικής</a:t>
            </a:r>
            <a:r>
              <a:rPr lang="en-US" sz="2200" b="0" strike="noStrike" spc="-1" dirty="0">
                <a:solidFill>
                  <a:srgbClr val="000000"/>
                </a:solidFill>
                <a:latin typeface="Georgia"/>
              </a:rPr>
              <a:t> απα</a:t>
            </a:r>
            <a:r>
              <a:rPr lang="en-US" sz="2200" b="0" strike="noStrike" spc="-1" dirty="0" err="1">
                <a:solidFill>
                  <a:srgbClr val="000000"/>
                </a:solidFill>
                <a:latin typeface="Georgia"/>
              </a:rPr>
              <a:t>γόρευσης</a:t>
            </a:r>
            <a:r>
              <a:rPr lang="en-US" sz="2200" b="0" strike="noStrike" spc="-1" dirty="0">
                <a:solidFill>
                  <a:srgbClr val="000000"/>
                </a:solidFill>
                <a:latin typeface="Georgia"/>
              </a:rPr>
              <a:t> </a:t>
            </a:r>
            <a:r>
              <a:rPr lang="en-US" sz="2200" b="0" strike="noStrike" spc="-1" dirty="0" err="1">
                <a:solidFill>
                  <a:srgbClr val="000000"/>
                </a:solidFill>
                <a:latin typeface="Georgia"/>
              </a:rPr>
              <a:t>των</a:t>
            </a:r>
            <a:r>
              <a:rPr lang="en-US" sz="2200" b="0" strike="noStrike" spc="-1" dirty="0">
                <a:solidFill>
                  <a:srgbClr val="000000"/>
                </a:solidFill>
                <a:latin typeface="Georgia"/>
              </a:rPr>
              <a:t> ΓΤΟ, </a:t>
            </a:r>
            <a:r>
              <a:rPr lang="en-US" sz="2200" b="0" strike="noStrike" spc="-1" dirty="0" err="1">
                <a:solidFill>
                  <a:srgbClr val="000000"/>
                </a:solidFill>
                <a:latin typeface="Georgia"/>
              </a:rPr>
              <a:t>νομοθεσί</a:t>
            </a:r>
            <a:r>
              <a:rPr lang="en-US" sz="2200" b="0" strike="noStrike" spc="-1" dirty="0">
                <a:solidFill>
                  <a:srgbClr val="000000"/>
                </a:solidFill>
                <a:latin typeface="Georgia"/>
              </a:rPr>
              <a:t>α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νόνων</a:t>
            </a:r>
            <a:r>
              <a:rPr lang="en-US" sz="2200" b="0" strike="noStrike" spc="-1" dirty="0">
                <a:solidFill>
                  <a:srgbClr val="000000"/>
                </a:solidFill>
                <a:latin typeface="Georgia"/>
              </a:rPr>
              <a:t> </a:t>
            </a:r>
            <a:r>
              <a:rPr lang="en-US" sz="2200" b="0" strike="noStrike" spc="-1" dirty="0" err="1">
                <a:solidFill>
                  <a:srgbClr val="000000"/>
                </a:solidFill>
                <a:latin typeface="Georgia"/>
              </a:rPr>
              <a:t>δημοσιονομικής</a:t>
            </a:r>
            <a:r>
              <a:rPr lang="en-US" sz="2200" b="0" strike="noStrike" spc="-1" dirty="0">
                <a:solidFill>
                  <a:srgbClr val="000000"/>
                </a:solidFill>
                <a:latin typeface="Georgia"/>
              </a:rPr>
              <a:t> </a:t>
            </a:r>
            <a:r>
              <a:rPr lang="en-US" sz="2200" b="0" strike="noStrike" spc="-1" dirty="0" err="1">
                <a:solidFill>
                  <a:srgbClr val="000000"/>
                </a:solidFill>
                <a:latin typeface="Georgia"/>
              </a:rPr>
              <a:t>στ</a:t>
            </a:r>
            <a:r>
              <a:rPr lang="en-US" sz="2200" b="0" strike="noStrike" spc="-1" dirty="0">
                <a:solidFill>
                  <a:srgbClr val="000000"/>
                </a:solidFill>
                <a:latin typeface="Georgia"/>
              </a:rPr>
              <a:t>α</a:t>
            </a:r>
            <a:r>
              <a:rPr lang="en-US" sz="2200" b="0" strike="noStrike" spc="-1" dirty="0" err="1">
                <a:solidFill>
                  <a:srgbClr val="000000"/>
                </a:solidFill>
                <a:latin typeface="Georgia"/>
              </a:rPr>
              <a:t>θερότητ</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0" strike="noStrike" spc="-1" dirty="0">
                <a:solidFill>
                  <a:srgbClr val="000000"/>
                </a:solidFill>
                <a:latin typeface="Georgia"/>
              </a:rPr>
              <a:t> ΕΚΤ, </a:t>
            </a: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έκθεση</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Ύ</a:t>
            </a:r>
            <a:r>
              <a:rPr lang="en-US" sz="2200" b="0" strike="noStrike" spc="-1" dirty="0">
                <a:solidFill>
                  <a:srgbClr val="000000"/>
                </a:solidFill>
                <a:latin typeface="Georgia"/>
              </a:rPr>
              <a:t>πα</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εκ</a:t>
            </a:r>
            <a:r>
              <a:rPr lang="en-US" sz="2200" b="0" strike="noStrike" spc="-1" dirty="0">
                <a:solidFill>
                  <a:srgbClr val="000000"/>
                </a:solidFill>
                <a:latin typeface="Georgia"/>
              </a:rPr>
              <a:t>π</a:t>
            </a:r>
            <a:r>
              <a:rPr lang="en-US" sz="2200" b="0" strike="noStrike" spc="-1" dirty="0" err="1">
                <a:solidFill>
                  <a:srgbClr val="000000"/>
                </a:solidFill>
                <a:latin typeface="Georgia"/>
              </a:rPr>
              <a:t>ροσώ</a:t>
            </a:r>
            <a:r>
              <a:rPr lang="en-US" sz="2200" b="0" strike="noStrike" spc="-1" dirty="0">
                <a:solidFill>
                  <a:srgbClr val="000000"/>
                </a:solidFill>
                <a:latin typeface="Georgia"/>
              </a:rPr>
              <a:t>π</a:t>
            </a:r>
            <a:r>
              <a:rPr lang="en-US" sz="2200" b="0" strike="noStrike" spc="-1" dirty="0" err="1">
                <a:solidFill>
                  <a:srgbClr val="000000"/>
                </a:solidFill>
                <a:latin typeface="Georgia"/>
              </a:rPr>
              <a:t>ου</a:t>
            </a:r>
            <a:r>
              <a:rPr lang="en-US" sz="2200" b="0" strike="noStrike" spc="-1" dirty="0">
                <a:solidFill>
                  <a:srgbClr val="000000"/>
                </a:solidFill>
                <a:latin typeface="Georgia"/>
              </a:rPr>
              <a:t> </a:t>
            </a:r>
            <a:r>
              <a:rPr lang="en-US" sz="2200" b="0" strike="noStrike" spc="-1" dirty="0" err="1">
                <a:solidFill>
                  <a:srgbClr val="000000"/>
                </a:solidFill>
                <a:latin typeface="Georgia"/>
              </a:rPr>
              <a:t>γι</a:t>
            </a:r>
            <a:r>
              <a:rPr lang="en-US" sz="2200" b="0" strike="noStrike" spc="-1" dirty="0">
                <a:solidFill>
                  <a:srgbClr val="000000"/>
                </a:solidFill>
                <a:latin typeface="Georgia"/>
              </a:rPr>
              <a:t>α </a:t>
            </a:r>
            <a:r>
              <a:rPr lang="en-US" sz="2200" b="0" strike="noStrike" spc="-1" dirty="0" err="1">
                <a:solidFill>
                  <a:srgbClr val="000000"/>
                </a:solidFill>
                <a:latin typeface="Georgia"/>
              </a:rPr>
              <a:t>τις</a:t>
            </a:r>
            <a:r>
              <a:rPr lang="en-US" sz="2200" b="0" strike="noStrike" spc="-1" dirty="0">
                <a:solidFill>
                  <a:srgbClr val="000000"/>
                </a:solidFill>
                <a:latin typeface="Georgia"/>
              </a:rPr>
              <a:t> </a:t>
            </a:r>
            <a:r>
              <a:rPr lang="en-US" sz="2200" b="0" strike="noStrike" spc="-1" dirty="0" err="1">
                <a:solidFill>
                  <a:srgbClr val="000000"/>
                </a:solidFill>
                <a:latin typeface="Georgia"/>
              </a:rPr>
              <a:t>εξωτερικές</a:t>
            </a:r>
            <a:r>
              <a:rPr lang="en-US" sz="2200" b="0" strike="noStrike" spc="-1" dirty="0">
                <a:solidFill>
                  <a:srgbClr val="000000"/>
                </a:solidFill>
                <a:latin typeface="Georgia"/>
              </a:rPr>
              <a:t> </a:t>
            </a:r>
            <a:r>
              <a:rPr lang="en-US" sz="2200" b="0" strike="noStrike" spc="-1" dirty="0" err="1">
                <a:solidFill>
                  <a:srgbClr val="000000"/>
                </a:solidFill>
                <a:latin typeface="Georgia"/>
              </a:rPr>
              <a:t>υ</a:t>
            </a:r>
            <a:r>
              <a:rPr lang="en-US" sz="2200" b="0" strike="noStrike" spc="-1" dirty="0">
                <a:solidFill>
                  <a:srgbClr val="000000"/>
                </a:solidFill>
                <a:latin typeface="Georgia"/>
              </a:rPr>
              <a:t>π</a:t>
            </a:r>
            <a:r>
              <a:rPr lang="en-US" sz="2200" b="0" strike="noStrike" spc="-1" dirty="0" err="1">
                <a:solidFill>
                  <a:srgbClr val="000000"/>
                </a:solidFill>
                <a:latin typeface="Georgia"/>
              </a:rPr>
              <a:t>οθέσεις</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την</a:t>
            </a:r>
            <a:r>
              <a:rPr lang="en-US" sz="2200" b="0" strike="noStrike" spc="-1" dirty="0">
                <a:solidFill>
                  <a:srgbClr val="000000"/>
                </a:solidFill>
                <a:latin typeface="Georgia"/>
              </a:rPr>
              <a:t> π</a:t>
            </a:r>
            <a:r>
              <a:rPr lang="en-US" sz="2200" b="0" strike="noStrike" spc="-1" dirty="0" err="1">
                <a:solidFill>
                  <a:srgbClr val="000000"/>
                </a:solidFill>
                <a:latin typeface="Georgia"/>
              </a:rPr>
              <a:t>ολιτική</a:t>
            </a:r>
            <a:r>
              <a:rPr lang="en-US" sz="2200" b="0" strike="noStrike" spc="-1" dirty="0">
                <a:solidFill>
                  <a:srgbClr val="000000"/>
                </a:solidFill>
                <a:latin typeface="Georgia"/>
              </a:rPr>
              <a:t> α</a:t>
            </a:r>
            <a:r>
              <a:rPr lang="en-US" sz="2200" b="0" strike="noStrike" spc="-1" dirty="0" err="1">
                <a:solidFill>
                  <a:srgbClr val="000000"/>
                </a:solidFill>
                <a:latin typeface="Georgia"/>
              </a:rPr>
              <a:t>σφάλει</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στο</a:t>
            </a:r>
            <a:r>
              <a:rPr lang="en-US" sz="2200" b="0" strike="noStrike" spc="-1" dirty="0">
                <a:solidFill>
                  <a:srgbClr val="000000"/>
                </a:solidFill>
                <a:latin typeface="Georgia"/>
              </a:rPr>
              <a:t> </a:t>
            </a:r>
            <a:r>
              <a:rPr lang="en-US" sz="2200" b="0" strike="noStrike" spc="-1" dirty="0" err="1">
                <a:solidFill>
                  <a:srgbClr val="000000"/>
                </a:solidFill>
                <a:latin typeface="Georgia"/>
              </a:rPr>
              <a:t>Ευρω</a:t>
            </a:r>
            <a:r>
              <a:rPr lang="en-US" sz="2200" b="0" strike="noStrike" spc="-1" dirty="0">
                <a:solidFill>
                  <a:srgbClr val="000000"/>
                </a:solidFill>
                <a:latin typeface="Georgia"/>
              </a:rPr>
              <a:t>πα</a:t>
            </a:r>
            <a:r>
              <a:rPr lang="en-US" sz="2200" b="0" strike="noStrike" spc="-1" dirty="0" err="1">
                <a:solidFill>
                  <a:srgbClr val="000000"/>
                </a:solidFill>
                <a:latin typeface="Georgia"/>
              </a:rPr>
              <a:t>ϊκό</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ούλιο</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a:t>
            </a:r>
            <a:r>
              <a:rPr lang="en-US" sz="2200" b="0" strike="noStrike" spc="-1" dirty="0" err="1">
                <a:solidFill>
                  <a:srgbClr val="000000"/>
                </a:solidFill>
                <a:latin typeface="Georgia"/>
              </a:rPr>
              <a:t>Spitzenkandidat</a:t>
            </a:r>
            <a:r>
              <a:rPr lang="en-US" sz="2200" b="0" strike="noStrike" spc="-1" dirty="0">
                <a:solidFill>
                  <a:srgbClr val="000000"/>
                </a:solidFill>
                <a:latin typeface="Georgia"/>
              </a:rPr>
              <a:t>" </a:t>
            </a:r>
            <a:r>
              <a:rPr lang="en-US" sz="2200" b="0" strike="noStrike" spc="-1" dirty="0" err="1">
                <a:solidFill>
                  <a:srgbClr val="000000"/>
                </a:solidFill>
                <a:latin typeface="Georgia"/>
              </a:rPr>
              <a:t>στις</a:t>
            </a:r>
            <a:r>
              <a:rPr lang="en-US" sz="2200" b="0" strike="noStrike" spc="-1" dirty="0">
                <a:solidFill>
                  <a:srgbClr val="000000"/>
                </a:solidFill>
                <a:latin typeface="Georgia"/>
              </a:rPr>
              <a:t> </a:t>
            </a:r>
            <a:r>
              <a:rPr lang="en-US" sz="2200" b="0" strike="noStrike" spc="-1" dirty="0" err="1">
                <a:solidFill>
                  <a:srgbClr val="000000"/>
                </a:solidFill>
                <a:latin typeface="Georgia"/>
              </a:rPr>
              <a:t>εκλογές</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2014 </a:t>
            </a:r>
            <a:r>
              <a:rPr lang="en-US" sz="2200" b="0" strike="noStrike" spc="-1" dirty="0" err="1">
                <a:solidFill>
                  <a:srgbClr val="000000"/>
                </a:solidFill>
                <a:latin typeface="Georgia"/>
              </a:rPr>
              <a:t>του</a:t>
            </a:r>
            <a:r>
              <a:rPr lang="en-US" sz="2200" b="0" strike="noStrike" spc="-1" dirty="0">
                <a:solidFill>
                  <a:srgbClr val="000000"/>
                </a:solidFill>
                <a:latin typeface="Georgia"/>
              </a:rPr>
              <a:t> </a:t>
            </a:r>
            <a:r>
              <a:rPr lang="en-US" sz="2200" b="0" strike="noStrike" spc="-1" dirty="0" err="1">
                <a:solidFill>
                  <a:srgbClr val="000000"/>
                </a:solidFill>
                <a:latin typeface="Georgia"/>
              </a:rPr>
              <a:t>Ευρω</a:t>
            </a:r>
            <a:r>
              <a:rPr lang="en-US" sz="2200" b="0" strike="noStrike" spc="-1" dirty="0">
                <a:solidFill>
                  <a:srgbClr val="000000"/>
                </a:solidFill>
                <a:latin typeface="Georgia"/>
              </a:rPr>
              <a:t>πα</a:t>
            </a:r>
            <a:r>
              <a:rPr lang="en-US" sz="2200" b="0" strike="noStrike" spc="-1" dirty="0" err="1">
                <a:solidFill>
                  <a:srgbClr val="000000"/>
                </a:solidFill>
                <a:latin typeface="Georgia"/>
              </a:rPr>
              <a:t>ϊκού</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ουλίου</a:t>
            </a:r>
            <a:endParaRPr lang="en-US" sz="2200" b="0" strike="noStrike" spc="-1" dirty="0">
              <a:solidFill>
                <a:srgbClr val="000000"/>
              </a:solidFill>
              <a:latin typeface="Georgia"/>
            </a:endParaRPr>
          </a:p>
          <a:p>
            <a:pPr>
              <a:lnSpc>
                <a:spcPct val="80000"/>
              </a:lnSpc>
              <a:spcBef>
                <a:spcPts val="300"/>
              </a:spcBef>
              <a:buClr>
                <a:srgbClr val="08A1D9"/>
              </a:buClr>
            </a:pP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a:t>
            </a:r>
            <a:r>
              <a:rPr lang="en-US" sz="2200" b="0" strike="noStrike" spc="-1" dirty="0" err="1">
                <a:solidFill>
                  <a:srgbClr val="000000"/>
                </a:solidFill>
                <a:latin typeface="Georgia"/>
              </a:rPr>
              <a:t>Αυξ</a:t>
            </a:r>
            <a:r>
              <a:rPr lang="en-US" sz="2200" b="0" strike="noStrike" spc="-1" dirty="0">
                <a:solidFill>
                  <a:srgbClr val="000000"/>
                </a:solidFill>
                <a:latin typeface="Georgia"/>
              </a:rPr>
              <a:t>α</a:t>
            </a:r>
            <a:r>
              <a:rPr lang="en-US" sz="2200" b="0" strike="noStrike" spc="-1" dirty="0" err="1">
                <a:solidFill>
                  <a:srgbClr val="000000"/>
                </a:solidFill>
                <a:latin typeface="Georgia"/>
              </a:rPr>
              <a:t>νόμενη</a:t>
            </a:r>
            <a:r>
              <a:rPr lang="en-US" sz="2200" b="0" strike="noStrike" spc="-1" dirty="0">
                <a:solidFill>
                  <a:srgbClr val="000000"/>
                </a:solidFill>
                <a:latin typeface="Georgia"/>
              </a:rPr>
              <a:t> π</a:t>
            </a:r>
            <a:r>
              <a:rPr lang="en-US" sz="2200" b="0" strike="noStrike" spc="-1" dirty="0" err="1">
                <a:solidFill>
                  <a:srgbClr val="000000"/>
                </a:solidFill>
                <a:latin typeface="Georgia"/>
              </a:rPr>
              <a:t>ολιτικο</a:t>
            </a:r>
            <a:r>
              <a:rPr lang="en-US" sz="2200" b="0" strike="noStrike" spc="-1" dirty="0">
                <a:solidFill>
                  <a:srgbClr val="000000"/>
                </a:solidFill>
                <a:latin typeface="Georgia"/>
              </a:rPr>
              <a:t>π</a:t>
            </a:r>
            <a:r>
              <a:rPr lang="en-US" sz="2200" b="0" strike="noStrike" spc="-1" dirty="0" err="1">
                <a:solidFill>
                  <a:srgbClr val="000000"/>
                </a:solidFill>
                <a:latin typeface="Georgia"/>
              </a:rPr>
              <a:t>οίηση</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ΕΚ. </a:t>
            </a: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ιδέ</a:t>
            </a:r>
            <a:r>
              <a:rPr lang="en-US" sz="2200" b="0" strike="noStrike" spc="-1" dirty="0">
                <a:solidFill>
                  <a:srgbClr val="000000"/>
                </a:solidFill>
                <a:latin typeface="Georgia"/>
              </a:rPr>
              <a:t>α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Ε</a:t>
            </a:r>
            <a:r>
              <a:rPr lang="en-US" sz="2200" b="0" strike="noStrike" spc="-1" dirty="0">
                <a:solidFill>
                  <a:srgbClr val="000000"/>
                </a:solidFill>
                <a:latin typeface="Georgia"/>
              </a:rPr>
              <a:t>π</a:t>
            </a:r>
            <a:r>
              <a:rPr lang="en-US" sz="2200" b="0" strike="noStrike" spc="-1" dirty="0" err="1">
                <a:solidFill>
                  <a:srgbClr val="000000"/>
                </a:solidFill>
                <a:latin typeface="Georgia"/>
              </a:rPr>
              <a:t>ιτρο</a:t>
            </a:r>
            <a:r>
              <a:rPr lang="en-US" sz="2200" b="0" strike="noStrike" spc="-1" dirty="0">
                <a:solidFill>
                  <a:srgbClr val="000000"/>
                </a:solidFill>
                <a:latin typeface="Georgia"/>
              </a:rPr>
              <a:t>π</a:t>
            </a:r>
            <a:r>
              <a:rPr lang="en-US" sz="2200" b="0" strike="noStrike" spc="-1" dirty="0" err="1">
                <a:solidFill>
                  <a:srgbClr val="000000"/>
                </a:solidFill>
                <a:latin typeface="Georgia"/>
              </a:rPr>
              <a:t>ής</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ουλίου</a:t>
            </a:r>
            <a:r>
              <a:rPr lang="en-US" sz="2200" b="0" strike="noStrike" spc="-1" dirty="0">
                <a:solidFill>
                  <a:srgbClr val="000000"/>
                </a:solidFill>
                <a:latin typeface="Georgia"/>
              </a:rPr>
              <a:t> </a:t>
            </a:r>
            <a:r>
              <a:rPr lang="en-US" sz="2200" b="0" strike="noStrike" spc="-1" dirty="0" err="1">
                <a:solidFill>
                  <a:srgbClr val="000000"/>
                </a:solidFill>
                <a:latin typeface="Georgia"/>
              </a:rPr>
              <a:t>ν</a:t>
            </a:r>
            <a:r>
              <a:rPr lang="en-US" sz="2200" b="0" strike="noStrike" spc="-1" dirty="0">
                <a:solidFill>
                  <a:srgbClr val="000000"/>
                </a:solidFill>
                <a:latin typeface="Georgia"/>
              </a:rPr>
              <a:t>α απ</a:t>
            </a:r>
            <a:r>
              <a:rPr lang="en-US" sz="2200" b="0" strike="noStrike" spc="-1" dirty="0" err="1">
                <a:solidFill>
                  <a:srgbClr val="000000"/>
                </a:solidFill>
                <a:latin typeface="Georgia"/>
              </a:rPr>
              <a:t>οτελούν</a:t>
            </a:r>
            <a:r>
              <a:rPr lang="en-US" sz="2200" b="0" strike="noStrike" spc="-1" dirty="0">
                <a:solidFill>
                  <a:srgbClr val="000000"/>
                </a:solidFill>
                <a:latin typeface="Georgia"/>
              </a:rPr>
              <a:t> </a:t>
            </a:r>
            <a:r>
              <a:rPr lang="en-US" sz="2200" b="0" strike="noStrike" spc="-1" dirty="0" err="1">
                <a:solidFill>
                  <a:srgbClr val="000000"/>
                </a:solidFill>
                <a:latin typeface="Georgia"/>
              </a:rPr>
              <a:t>μι</a:t>
            </a:r>
            <a:r>
              <a:rPr lang="en-US" sz="2200" b="0" strike="noStrike" spc="-1" dirty="0">
                <a:solidFill>
                  <a:srgbClr val="000000"/>
                </a:solidFill>
                <a:latin typeface="Georgia"/>
              </a:rPr>
              <a:t>α </a:t>
            </a:r>
            <a:r>
              <a:rPr lang="en-US" sz="2200" b="1" strike="noStrike" spc="-1" dirty="0" err="1">
                <a:solidFill>
                  <a:srgbClr val="000000"/>
                </a:solidFill>
                <a:latin typeface="Georgia"/>
              </a:rPr>
              <a:t>εμ</a:t>
            </a:r>
            <a:r>
              <a:rPr lang="en-US" sz="2200" b="1" strike="noStrike" spc="-1" dirty="0">
                <a:solidFill>
                  <a:srgbClr val="000000"/>
                </a:solidFill>
                <a:latin typeface="Georgia"/>
              </a:rPr>
              <a:t>β</a:t>
            </a:r>
            <a:r>
              <a:rPr lang="en-US" sz="2200" b="1" strike="noStrike" spc="-1" dirty="0" err="1">
                <a:solidFill>
                  <a:srgbClr val="000000"/>
                </a:solidFill>
                <a:latin typeface="Georgia"/>
              </a:rPr>
              <a:t>ρυονική</a:t>
            </a:r>
            <a:r>
              <a:rPr lang="en-US" sz="2200" b="1" strike="noStrike" spc="-1" dirty="0">
                <a:solidFill>
                  <a:srgbClr val="000000"/>
                </a:solidFill>
                <a:latin typeface="Georgia"/>
              </a:rPr>
              <a:t> </a:t>
            </a:r>
            <a:r>
              <a:rPr lang="en-US" sz="2200" b="1" strike="noStrike" spc="-1" dirty="0" err="1">
                <a:solidFill>
                  <a:srgbClr val="000000"/>
                </a:solidFill>
                <a:latin typeface="Georgia"/>
              </a:rPr>
              <a:t>μορφή</a:t>
            </a:r>
            <a:r>
              <a:rPr lang="en-US" sz="2200" b="1" strike="noStrike" spc="-1" dirty="0">
                <a:solidFill>
                  <a:srgbClr val="000000"/>
                </a:solidFill>
                <a:latin typeface="Georgia"/>
              </a:rPr>
              <a:t> </a:t>
            </a:r>
            <a:r>
              <a:rPr lang="en-US" sz="2200" b="1" strike="noStrike" spc="-1" dirty="0" err="1">
                <a:solidFill>
                  <a:srgbClr val="000000"/>
                </a:solidFill>
                <a:latin typeface="Georgia"/>
              </a:rPr>
              <a:t>κοινο</a:t>
            </a:r>
            <a:r>
              <a:rPr lang="en-US" sz="2200" b="1" strike="noStrike" spc="-1" dirty="0">
                <a:solidFill>
                  <a:srgbClr val="000000"/>
                </a:solidFill>
                <a:latin typeface="Georgia"/>
              </a:rPr>
              <a:t>β</a:t>
            </a:r>
            <a:r>
              <a:rPr lang="en-US" sz="2200" b="1" strike="noStrike" spc="-1" dirty="0" err="1">
                <a:solidFill>
                  <a:srgbClr val="000000"/>
                </a:solidFill>
                <a:latin typeface="Georgia"/>
              </a:rPr>
              <a:t>ουλευτικής</a:t>
            </a:r>
            <a:r>
              <a:rPr lang="en-US" sz="2200" b="1" strike="noStrike" spc="-1" dirty="0">
                <a:solidFill>
                  <a:srgbClr val="000000"/>
                </a:solidFill>
                <a:latin typeface="Georgia"/>
              </a:rPr>
              <a:t> </a:t>
            </a:r>
            <a:r>
              <a:rPr lang="en-US" sz="2200" b="1" strike="noStrike" spc="-1" dirty="0" err="1">
                <a:solidFill>
                  <a:srgbClr val="000000"/>
                </a:solidFill>
                <a:latin typeface="Georgia"/>
              </a:rPr>
              <a:t>κυ</a:t>
            </a:r>
            <a:r>
              <a:rPr lang="en-US" sz="2200" b="1" strike="noStrike" spc="-1" dirty="0">
                <a:solidFill>
                  <a:srgbClr val="000000"/>
                </a:solidFill>
                <a:latin typeface="Georgia"/>
              </a:rPr>
              <a:t>β</a:t>
            </a:r>
            <a:r>
              <a:rPr lang="en-US" sz="2200" b="1" strike="noStrike" spc="-1" dirty="0" err="1">
                <a:solidFill>
                  <a:srgbClr val="000000"/>
                </a:solidFill>
                <a:latin typeface="Georgia"/>
              </a:rPr>
              <a:t>έρνησης</a:t>
            </a:r>
            <a:r>
              <a:rPr lang="en-US" sz="2200" b="0" strike="noStrike" spc="-1" dirty="0">
                <a:solidFill>
                  <a:srgbClr val="000000"/>
                </a:solidFill>
                <a:latin typeface="Georgia"/>
              </a:rPr>
              <a:t> (# </a:t>
            </a:r>
            <a:r>
              <a:rPr lang="en-US" sz="2200" b="0" strike="noStrike" spc="-1" dirty="0" err="1">
                <a:solidFill>
                  <a:srgbClr val="000000"/>
                </a:solidFill>
                <a:latin typeface="Georgia"/>
              </a:rPr>
              <a:t>δι</a:t>
            </a:r>
            <a:r>
              <a:rPr lang="en-US" sz="2200" b="0" strike="noStrike" spc="-1" dirty="0">
                <a:solidFill>
                  <a:srgbClr val="000000"/>
                </a:solidFill>
                <a:latin typeface="Georgia"/>
              </a:rPr>
              <a:t>α</a:t>
            </a:r>
            <a:r>
              <a:rPr lang="en-US" sz="2200" b="0" strike="noStrike" spc="-1" dirty="0" err="1">
                <a:solidFill>
                  <a:srgbClr val="000000"/>
                </a:solidFill>
                <a:latin typeface="Georgia"/>
              </a:rPr>
              <a:t>κυ</a:t>
            </a:r>
            <a:r>
              <a:rPr lang="en-US" sz="2200" b="0" strike="noStrike" spc="-1" dirty="0">
                <a:solidFill>
                  <a:srgbClr val="000000"/>
                </a:solidFill>
                <a:latin typeface="Georgia"/>
              </a:rPr>
              <a:t>β</a:t>
            </a:r>
            <a:r>
              <a:rPr lang="en-US" sz="2200" b="0" strike="noStrike" spc="-1" dirty="0" err="1">
                <a:solidFill>
                  <a:srgbClr val="000000"/>
                </a:solidFill>
                <a:latin typeface="Georgia"/>
              </a:rPr>
              <a:t>ερνητική</a:t>
            </a:r>
            <a:r>
              <a:rPr lang="en-US" sz="2200" b="0" strike="noStrike" spc="-1" dirty="0">
                <a:solidFill>
                  <a:srgbClr val="000000"/>
                </a:solidFill>
                <a:latin typeface="Georgia"/>
              </a:rPr>
              <a:t> π</a:t>
            </a:r>
            <a:r>
              <a:rPr lang="en-US" sz="2200" b="0" strike="noStrike" spc="-1" dirty="0" err="1">
                <a:solidFill>
                  <a:srgbClr val="000000"/>
                </a:solidFill>
                <a:latin typeface="Georgia"/>
              </a:rPr>
              <a:t>ροο</a:t>
            </a:r>
            <a:r>
              <a:rPr lang="en-US" sz="2200" b="0" strike="noStrike" spc="-1" dirty="0">
                <a:solidFill>
                  <a:srgbClr val="000000"/>
                </a:solidFill>
                <a:latin typeface="Georgia"/>
              </a:rPr>
              <a:t>π</a:t>
            </a:r>
            <a:r>
              <a:rPr lang="en-US" sz="2200" b="0" strike="noStrike" spc="-1" dirty="0" err="1">
                <a:solidFill>
                  <a:srgbClr val="000000"/>
                </a:solidFill>
                <a:latin typeface="Georgia"/>
              </a:rPr>
              <a:t>τική</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err="1">
                <a:solidFill>
                  <a:srgbClr val="000000"/>
                </a:solidFill>
                <a:latin typeface="Georgia"/>
              </a:rPr>
              <a:t>Υ</a:t>
            </a:r>
            <a:r>
              <a:rPr lang="en-US" sz="2200" b="0" strike="noStrike" spc="-1" dirty="0">
                <a:solidFill>
                  <a:srgbClr val="000000"/>
                </a:solidFill>
                <a:latin typeface="Georgia"/>
              </a:rPr>
              <a:t>π</a:t>
            </a:r>
            <a:r>
              <a:rPr lang="en-US" sz="2200" b="0" strike="noStrike" spc="-1" dirty="0" err="1">
                <a:solidFill>
                  <a:srgbClr val="000000"/>
                </a:solidFill>
                <a:latin typeface="Georgia"/>
              </a:rPr>
              <a:t>ερεθνικές</a:t>
            </a:r>
            <a:r>
              <a:rPr lang="en-US" sz="2200" b="0" strike="noStrike" spc="-1" dirty="0">
                <a:solidFill>
                  <a:srgbClr val="000000"/>
                </a:solidFill>
                <a:latin typeface="Georgia"/>
              </a:rPr>
              <a:t> </a:t>
            </a:r>
            <a:r>
              <a:rPr lang="en-US" sz="2200" b="0" strike="noStrike" spc="-1" dirty="0" err="1">
                <a:solidFill>
                  <a:srgbClr val="000000"/>
                </a:solidFill>
                <a:latin typeface="Georgia"/>
              </a:rPr>
              <a:t>λίστες</a:t>
            </a:r>
            <a:r>
              <a:rPr lang="en-US" sz="2200" b="0" strike="noStrike" spc="-1" dirty="0">
                <a:solidFill>
                  <a:srgbClr val="000000"/>
                </a:solidFill>
                <a:latin typeface="Georgia"/>
              </a:rPr>
              <a:t> </a:t>
            </a:r>
            <a:r>
              <a:rPr lang="en-US" sz="2200" b="0" strike="noStrike" spc="-1" dirty="0" err="1">
                <a:solidFill>
                  <a:srgbClr val="000000"/>
                </a:solidFill>
                <a:latin typeface="Georgia"/>
              </a:rPr>
              <a:t>σ</a:t>
            </a:r>
            <a:r>
              <a:rPr lang="el-GR" sz="2200" b="0" strike="noStrike" spc="-1" dirty="0">
                <a:solidFill>
                  <a:srgbClr val="000000"/>
                </a:solidFill>
                <a:latin typeface="Georgia"/>
              </a:rPr>
              <a:t>ε</a:t>
            </a:r>
            <a:r>
              <a:rPr lang="en-US" sz="2200" b="0" strike="noStrike" spc="-1" dirty="0">
                <a:solidFill>
                  <a:srgbClr val="000000"/>
                </a:solidFill>
                <a:latin typeface="Georgia"/>
              </a:rPr>
              <a:t> </a:t>
            </a:r>
            <a:r>
              <a:rPr lang="en-US" sz="2200" b="0" strike="noStrike" spc="-1" dirty="0" err="1">
                <a:solidFill>
                  <a:srgbClr val="000000"/>
                </a:solidFill>
                <a:latin typeface="Georgia"/>
              </a:rPr>
              <a:t>ε</a:t>
            </a:r>
            <a:r>
              <a:rPr lang="en-US" sz="2200" b="0" strike="noStrike" spc="-1" dirty="0">
                <a:solidFill>
                  <a:srgbClr val="000000"/>
                </a:solidFill>
                <a:latin typeface="Georgia"/>
              </a:rPr>
              <a:t>π</a:t>
            </a:r>
            <a:r>
              <a:rPr lang="en-US" sz="2200" b="0" strike="noStrike" spc="-1" dirty="0" err="1">
                <a:solidFill>
                  <a:srgbClr val="000000"/>
                </a:solidFill>
                <a:latin typeface="Georgia"/>
              </a:rPr>
              <a:t>όμενες</a:t>
            </a:r>
            <a:r>
              <a:rPr lang="en-US" sz="2200" b="0" strike="noStrike" spc="-1" dirty="0">
                <a:solidFill>
                  <a:srgbClr val="000000"/>
                </a:solidFill>
                <a:latin typeface="Georgia"/>
              </a:rPr>
              <a:t> </a:t>
            </a:r>
            <a:r>
              <a:rPr lang="en-US" sz="2200" b="0" strike="noStrike" spc="-1" dirty="0" err="1">
                <a:solidFill>
                  <a:srgbClr val="000000"/>
                </a:solidFill>
                <a:latin typeface="Georgia"/>
              </a:rPr>
              <a:t>εκλογές</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ΕΚ </a:t>
            </a:r>
            <a:r>
              <a:rPr lang="el-GR" sz="2200" b="0" strike="noStrike" spc="-1" dirty="0">
                <a:solidFill>
                  <a:srgbClr val="000000"/>
                </a:solidFill>
                <a:latin typeface="Georgia"/>
              </a:rPr>
              <a:t>;;; </a:t>
            </a:r>
            <a:r>
              <a:rPr lang="en-US" sz="2200" b="0" strike="noStrike" spc="-1" dirty="0" err="1">
                <a:solidFill>
                  <a:srgbClr val="000000"/>
                </a:solidFill>
                <a:latin typeface="Georgia"/>
              </a:rPr>
              <a:t>Προοδευτική</a:t>
            </a:r>
            <a:r>
              <a:rPr lang="en-US" sz="2200" b="0" strike="noStrike" spc="-1" dirty="0">
                <a:solidFill>
                  <a:srgbClr val="000000"/>
                </a:solidFill>
                <a:latin typeface="Georgia"/>
              </a:rPr>
              <a:t> </a:t>
            </a:r>
            <a:r>
              <a:rPr lang="en-US" sz="2200" b="0" strike="noStrike" spc="-1" dirty="0" err="1">
                <a:solidFill>
                  <a:srgbClr val="000000"/>
                </a:solidFill>
                <a:latin typeface="Georgia"/>
              </a:rPr>
              <a:t>θεσμοθέτηση</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α</a:t>
            </a:r>
            <a:r>
              <a:rPr lang="en-US" sz="2200" b="0" strike="noStrike" spc="-1" dirty="0" err="1">
                <a:solidFill>
                  <a:srgbClr val="000000"/>
                </a:solidFill>
                <a:latin typeface="Georgia"/>
              </a:rPr>
              <a:t>ντι</a:t>
            </a:r>
            <a:r>
              <a:rPr lang="en-US" sz="2200" b="0" strike="noStrike" spc="-1" dirty="0">
                <a:solidFill>
                  <a:srgbClr val="000000"/>
                </a:solidFill>
                <a:latin typeface="Georgia"/>
              </a:rPr>
              <a:t>π</a:t>
            </a:r>
            <a:r>
              <a:rPr lang="en-US" sz="2200" b="0" strike="noStrike" spc="-1" dirty="0" err="1">
                <a:solidFill>
                  <a:srgbClr val="000000"/>
                </a:solidFill>
                <a:latin typeface="Georgia"/>
              </a:rPr>
              <a:t>ροσω</a:t>
            </a:r>
            <a:r>
              <a:rPr lang="en-US" sz="2200" b="0" strike="noStrike" spc="-1" dirty="0">
                <a:solidFill>
                  <a:srgbClr val="000000"/>
                </a:solidFill>
                <a:latin typeface="Georgia"/>
              </a:rPr>
              <a:t>π</a:t>
            </a:r>
            <a:r>
              <a:rPr lang="en-US" sz="2200" b="0" strike="noStrike" spc="-1" dirty="0" err="1">
                <a:solidFill>
                  <a:srgbClr val="000000"/>
                </a:solidFill>
                <a:latin typeface="Georgia"/>
              </a:rPr>
              <a:t>ευτικής</a:t>
            </a:r>
            <a:r>
              <a:rPr lang="en-US" sz="2200" b="0" strike="noStrike" spc="-1" dirty="0">
                <a:solidFill>
                  <a:srgbClr val="000000"/>
                </a:solidFill>
                <a:latin typeface="Georgia"/>
              </a:rPr>
              <a:t> </a:t>
            </a:r>
            <a:r>
              <a:rPr lang="en-US" sz="2200" b="0" strike="noStrike" spc="-1" dirty="0" err="1">
                <a:solidFill>
                  <a:srgbClr val="000000"/>
                </a:solidFill>
                <a:latin typeface="Georgia"/>
              </a:rPr>
              <a:t>δημοκρ</a:t>
            </a:r>
            <a:r>
              <a:rPr lang="en-US" sz="2200" b="0" strike="noStrike" spc="-1" dirty="0">
                <a:solidFill>
                  <a:srgbClr val="000000"/>
                </a:solidFill>
                <a:latin typeface="Georgia"/>
              </a:rPr>
              <a:t>α</a:t>
            </a:r>
            <a:r>
              <a:rPr lang="en-US" sz="2200" b="0" strike="noStrike" spc="-1" dirty="0" err="1">
                <a:solidFill>
                  <a:srgbClr val="000000"/>
                </a:solidFill>
                <a:latin typeface="Georgia"/>
              </a:rPr>
              <a:t>τί</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π</a:t>
            </a:r>
            <a:r>
              <a:rPr lang="en-US" sz="2200" b="0" strike="noStrike" spc="-1" dirty="0" err="1">
                <a:solidFill>
                  <a:srgbClr val="000000"/>
                </a:solidFill>
                <a:latin typeface="Georgia"/>
              </a:rPr>
              <a:t>ροο</a:t>
            </a:r>
            <a:r>
              <a:rPr lang="en-US" sz="2200" b="0" strike="noStrike" spc="-1" dirty="0">
                <a:solidFill>
                  <a:srgbClr val="000000"/>
                </a:solidFill>
                <a:latin typeface="Georgia"/>
              </a:rPr>
              <a:t>π</a:t>
            </a:r>
            <a:r>
              <a:rPr lang="en-US" sz="2200" b="0" strike="noStrike" spc="-1" dirty="0" err="1">
                <a:solidFill>
                  <a:srgbClr val="000000"/>
                </a:solidFill>
                <a:latin typeface="Georgia"/>
              </a:rPr>
              <a:t>τική</a:t>
            </a:r>
            <a:r>
              <a:rPr lang="en-US" sz="2200" b="0" strike="noStrike" spc="-1" dirty="0">
                <a:solidFill>
                  <a:srgbClr val="000000"/>
                </a:solidFill>
                <a:latin typeface="Georgia"/>
              </a:rPr>
              <a:t> </a:t>
            </a:r>
            <a:r>
              <a:rPr lang="en-US" sz="2200" b="0" strike="noStrike" spc="-1" dirty="0" err="1">
                <a:solidFill>
                  <a:srgbClr val="000000"/>
                </a:solidFill>
                <a:latin typeface="Georgia"/>
              </a:rPr>
              <a:t>μι</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μορφής</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ουλευτικής</a:t>
            </a:r>
            <a:r>
              <a:rPr lang="en-US" sz="2200" b="0" strike="noStrike" spc="-1" dirty="0">
                <a:solidFill>
                  <a:srgbClr val="000000"/>
                </a:solidFill>
                <a:latin typeface="Georgia"/>
              </a:rPr>
              <a:t> </a:t>
            </a:r>
            <a:r>
              <a:rPr lang="en-US" sz="2200" b="0" strike="noStrike" spc="-1" dirty="0" err="1">
                <a:solidFill>
                  <a:srgbClr val="000000"/>
                </a:solidFill>
                <a:latin typeface="Georgia"/>
              </a:rPr>
              <a:t>κυ</a:t>
            </a:r>
            <a:r>
              <a:rPr lang="en-US" sz="2200" b="0" strike="noStrike" spc="-1" dirty="0">
                <a:solidFill>
                  <a:srgbClr val="000000"/>
                </a:solidFill>
                <a:latin typeface="Georgia"/>
              </a:rPr>
              <a:t>β</a:t>
            </a:r>
            <a:r>
              <a:rPr lang="en-US" sz="2200" b="0" strike="noStrike" spc="-1" dirty="0" err="1">
                <a:solidFill>
                  <a:srgbClr val="000000"/>
                </a:solidFill>
                <a:latin typeface="Georgia"/>
              </a:rPr>
              <a:t>έρνησης</a:t>
            </a:r>
            <a:r>
              <a:rPr lang="en-US" sz="2200" b="0" strike="noStrike" spc="-1" dirty="0">
                <a:solidFill>
                  <a:srgbClr val="000000"/>
                </a:solidFill>
                <a:latin typeface="Georgia"/>
              </a:rPr>
              <a:t> </a:t>
            </a:r>
            <a:r>
              <a:rPr lang="en-US" sz="2200" b="0" strike="noStrike" spc="-1" dirty="0" err="1">
                <a:solidFill>
                  <a:srgbClr val="000000"/>
                </a:solidFill>
                <a:latin typeface="Georgia"/>
              </a:rPr>
              <a:t>ό</a:t>
            </a:r>
            <a:r>
              <a:rPr lang="en-US" sz="2200" b="0" strike="noStrike" spc="-1" dirty="0">
                <a:solidFill>
                  <a:srgbClr val="000000"/>
                </a:solidFill>
                <a:latin typeface="Georgia"/>
              </a:rPr>
              <a:t>π</a:t>
            </a:r>
            <a:r>
              <a:rPr lang="en-US" sz="2200" b="0" strike="noStrike" spc="-1" dirty="0" err="1">
                <a:solidFill>
                  <a:srgbClr val="000000"/>
                </a:solidFill>
                <a:latin typeface="Georgia"/>
              </a:rPr>
              <a:t>ου</a:t>
            </a: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εκτελεστική</a:t>
            </a:r>
            <a:r>
              <a:rPr lang="en-US" sz="2200" b="0" strike="noStrike" spc="-1" dirty="0">
                <a:solidFill>
                  <a:srgbClr val="000000"/>
                </a:solidFill>
                <a:latin typeface="Georgia"/>
              </a:rPr>
              <a:t> </a:t>
            </a:r>
            <a:r>
              <a:rPr lang="en-US" sz="2200" b="0" strike="noStrike" spc="-1" dirty="0" err="1">
                <a:solidFill>
                  <a:srgbClr val="000000"/>
                </a:solidFill>
                <a:latin typeface="Georgia"/>
              </a:rPr>
              <a:t>εξουσί</a:t>
            </a:r>
            <a:r>
              <a:rPr lang="en-US" sz="2200" b="0" strike="noStrike" spc="-1" dirty="0">
                <a:solidFill>
                  <a:srgbClr val="000000"/>
                </a:solidFill>
                <a:latin typeface="Georgia"/>
              </a:rPr>
              <a:t>α </a:t>
            </a:r>
            <a:r>
              <a:rPr lang="en-US" sz="2200" b="0" strike="noStrike" spc="-1" dirty="0" err="1">
                <a:solidFill>
                  <a:srgbClr val="000000"/>
                </a:solidFill>
                <a:latin typeface="Georgia"/>
              </a:rPr>
              <a:t>διοχετεύετ</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μέσω</a:t>
            </a:r>
            <a:r>
              <a:rPr lang="en-US" sz="2200" b="0" strike="noStrike" spc="-1" dirty="0">
                <a:solidFill>
                  <a:srgbClr val="000000"/>
                </a:solidFill>
                <a:latin typeface="Georgia"/>
              </a:rPr>
              <a:t> </a:t>
            </a:r>
            <a:r>
              <a:rPr lang="en-US" sz="2200" b="0" strike="noStrike" spc="-1" dirty="0" err="1">
                <a:solidFill>
                  <a:srgbClr val="000000"/>
                </a:solidFill>
                <a:latin typeface="Georgia"/>
              </a:rPr>
              <a:t>των</a:t>
            </a:r>
            <a:r>
              <a:rPr lang="en-US" sz="2200" b="0" strike="noStrike" spc="-1" dirty="0">
                <a:solidFill>
                  <a:srgbClr val="000000"/>
                </a:solidFill>
                <a:latin typeface="Georgia"/>
              </a:rPr>
              <a:t> </a:t>
            </a:r>
            <a:r>
              <a:rPr lang="en-US" sz="2200" b="0" strike="noStrike" spc="-1" dirty="0" err="1">
                <a:solidFill>
                  <a:srgbClr val="000000"/>
                </a:solidFill>
                <a:latin typeface="Georgia"/>
              </a:rPr>
              <a:t>εκλεγμένων</a:t>
            </a:r>
            <a:r>
              <a:rPr lang="en-US" sz="2200" b="0" strike="noStrike" spc="-1" dirty="0">
                <a:solidFill>
                  <a:srgbClr val="000000"/>
                </a:solidFill>
                <a:latin typeface="Georgia"/>
              </a:rPr>
              <a:t> α</a:t>
            </a:r>
            <a:r>
              <a:rPr lang="en-US" sz="2200" b="0" strike="noStrike" spc="-1" dirty="0" err="1">
                <a:solidFill>
                  <a:srgbClr val="000000"/>
                </a:solidFill>
                <a:latin typeface="Georgia"/>
              </a:rPr>
              <a:t>ντι</a:t>
            </a:r>
            <a:r>
              <a:rPr lang="en-US" sz="2200" b="0" strike="noStrike" spc="-1" dirty="0">
                <a:solidFill>
                  <a:srgbClr val="000000"/>
                </a:solidFill>
                <a:latin typeface="Georgia"/>
              </a:rPr>
              <a:t>π</a:t>
            </a:r>
            <a:r>
              <a:rPr lang="en-US" sz="2200" b="0" strike="noStrike" spc="-1" dirty="0" err="1">
                <a:solidFill>
                  <a:srgbClr val="000000"/>
                </a:solidFill>
                <a:latin typeface="Georgia"/>
              </a:rPr>
              <a:t>ροσώ</a:t>
            </a:r>
            <a:r>
              <a:rPr lang="en-US" sz="2200" b="0" strike="noStrike" spc="-1" dirty="0">
                <a:solidFill>
                  <a:srgbClr val="000000"/>
                </a:solidFill>
                <a:latin typeface="Georgia"/>
              </a:rPr>
              <a:t>π</a:t>
            </a:r>
            <a:r>
              <a:rPr lang="en-US" sz="2200" b="0" strike="noStrike" spc="-1" dirty="0" err="1">
                <a:solidFill>
                  <a:srgbClr val="000000"/>
                </a:solidFill>
                <a:latin typeface="Georgia"/>
              </a:rPr>
              <a:t>ων</a:t>
            </a:r>
            <a:r>
              <a:rPr lang="en-US" sz="2200" b="0" strike="noStrike" spc="-1" dirty="0">
                <a:solidFill>
                  <a:srgbClr val="000000"/>
                </a:solidFill>
                <a:latin typeface="Georgia"/>
              </a:rPr>
              <a:t> </a:t>
            </a:r>
            <a:r>
              <a:rPr lang="en-US" sz="2200" b="0" strike="noStrike" spc="-1" dirty="0" err="1">
                <a:solidFill>
                  <a:srgbClr val="000000"/>
                </a:solidFill>
                <a:latin typeface="Georgia"/>
              </a:rPr>
              <a:t>του</a:t>
            </a:r>
            <a:r>
              <a:rPr lang="en-US" sz="2200" b="0" strike="noStrike" spc="-1" dirty="0">
                <a:solidFill>
                  <a:srgbClr val="000000"/>
                </a:solidFill>
                <a:latin typeface="Georgia"/>
              </a:rPr>
              <a:t> </a:t>
            </a:r>
            <a:r>
              <a:rPr lang="en-US" sz="2200" b="0" strike="noStrike" spc="-1" dirty="0" err="1">
                <a:solidFill>
                  <a:srgbClr val="000000"/>
                </a:solidFill>
                <a:latin typeface="Georgia"/>
              </a:rPr>
              <a:t>λ</a:t>
            </a:r>
            <a:r>
              <a:rPr lang="en-US" sz="2200" b="0" strike="noStrike" spc="-1" dirty="0">
                <a:solidFill>
                  <a:srgbClr val="000000"/>
                </a:solidFill>
                <a:latin typeface="Georgia"/>
              </a:rPr>
              <a:t>α</a:t>
            </a:r>
            <a:r>
              <a:rPr lang="en-US" sz="2200" b="0" strike="noStrike" spc="-1" dirty="0" err="1">
                <a:solidFill>
                  <a:srgbClr val="000000"/>
                </a:solidFill>
                <a:latin typeface="Georgia"/>
              </a:rPr>
              <a:t>ού</a:t>
            </a:r>
            <a:r>
              <a:rPr lang="en-US" sz="2200" b="0" strike="noStrike" spc="-1" dirty="0">
                <a:solidFill>
                  <a:srgbClr val="000000"/>
                </a:solidFill>
                <a:latin typeface="Georgia"/>
              </a:rPr>
              <a:t>.</a:t>
            </a:r>
            <a:endParaRPr lang="el-GR" sz="2200" b="0" strike="noStrike" spc="-1" dirty="0">
              <a:solidFill>
                <a:srgbClr val="000000"/>
              </a:solidFill>
              <a:latin typeface="Georgia"/>
            </a:endParaRPr>
          </a:p>
          <a:p>
            <a:pPr>
              <a:lnSpc>
                <a:spcPct val="80000"/>
              </a:lnSpc>
              <a:spcBef>
                <a:spcPts val="300"/>
              </a:spcBef>
            </a:pPr>
            <a:endParaRPr lang="en-US" sz="2200" b="0" strike="noStrike" spc="-1" dirty="0">
              <a:solidFill>
                <a:srgbClr val="333333"/>
              </a:solidFill>
              <a:latin typeface="Noto Sans Regul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504360" y="287280"/>
            <a:ext cx="9071280" cy="720360"/>
          </a:xfrm>
          <a:prstGeom prst="rect">
            <a:avLst/>
          </a:prstGeom>
          <a:noFill/>
          <a:ln>
            <a:noFill/>
          </a:ln>
        </p:spPr>
        <p:txBody>
          <a:bodyPr lIns="90000" tIns="45000" rIns="90000" bIns="45000" anchor="ctr">
            <a:normAutofit/>
          </a:bodyPr>
          <a:lstStyle/>
          <a:p>
            <a:pPr>
              <a:lnSpc>
                <a:spcPct val="100000"/>
              </a:lnSpc>
            </a:pPr>
            <a:r>
              <a:rPr lang="en-US" sz="4000" b="1" strike="noStrike" spc="-1">
                <a:solidFill>
                  <a:srgbClr val="333333"/>
                </a:solidFill>
                <a:latin typeface="Noto Sans Regular"/>
              </a:rPr>
              <a:t>A weak European parliamentarism</a:t>
            </a:r>
            <a:endParaRPr lang="en-US" sz="4000" b="0" strike="noStrike" spc="-1">
              <a:solidFill>
                <a:srgbClr val="000000"/>
              </a:solidFill>
              <a:latin typeface="Calibri"/>
            </a:endParaRPr>
          </a:p>
        </p:txBody>
      </p:sp>
      <p:sp>
        <p:nvSpPr>
          <p:cNvPr id="97" name="TextShape 2"/>
          <p:cNvSpPr txBox="1"/>
          <p:nvPr/>
        </p:nvSpPr>
        <p:spPr>
          <a:xfrm>
            <a:off x="503640" y="1007640"/>
            <a:ext cx="9071280" cy="6238440"/>
          </a:xfrm>
          <a:prstGeom prst="rect">
            <a:avLst/>
          </a:prstGeom>
          <a:noFill/>
          <a:ln>
            <a:noFill/>
          </a:ln>
        </p:spPr>
        <p:txBody>
          <a:bodyPr lIns="90000" tIns="45000" rIns="90000" bIns="45000">
            <a:normAutofit fontScale="92500" lnSpcReduction="10000"/>
          </a:bodyPr>
          <a:lstStyle/>
          <a:p>
            <a:pPr>
              <a:lnSpc>
                <a:spcPct val="80000"/>
              </a:lnSpc>
              <a:spcBef>
                <a:spcPts val="300"/>
              </a:spcBef>
            </a:pPr>
            <a:r>
              <a:rPr lang="en-US" sz="2800" b="1" spc="-1" dirty="0">
                <a:solidFill>
                  <a:srgbClr val="333333"/>
                </a:solidFill>
                <a:latin typeface="Noto Sans Regular"/>
              </a:rPr>
              <a:t>The </a:t>
            </a:r>
            <a:r>
              <a:rPr lang="en-US" sz="2800" b="1" spc="-1" dirty="0" err="1">
                <a:solidFill>
                  <a:srgbClr val="333333"/>
                </a:solidFill>
                <a:latin typeface="Noto Sans Regular"/>
              </a:rPr>
              <a:t>Furler</a:t>
            </a:r>
            <a:r>
              <a:rPr lang="en-US" sz="2800" b="1" spc="-1" dirty="0">
                <a:solidFill>
                  <a:srgbClr val="333333"/>
                </a:solidFill>
                <a:latin typeface="Noto Sans Regular"/>
              </a:rPr>
              <a:t> report (European Parliament 1963) </a:t>
            </a:r>
            <a:r>
              <a:rPr lang="en-US" sz="2800" spc="-1" dirty="0">
                <a:solidFill>
                  <a:srgbClr val="333333"/>
                </a:solidFill>
                <a:latin typeface="Noto Sans Regular"/>
              </a:rPr>
              <a:t>: « </a:t>
            </a:r>
            <a:r>
              <a:rPr lang="en-US" sz="2800" i="1" spc="-1" dirty="0">
                <a:solidFill>
                  <a:srgbClr val="333333"/>
                </a:solidFill>
                <a:latin typeface="Noto Sans Regular"/>
              </a:rPr>
              <a:t>the Parliament should be responsible for the final adoption of the </a:t>
            </a:r>
            <a:r>
              <a:rPr lang="en-US" sz="2800" i="1" u="sng" spc="-1" dirty="0">
                <a:solidFill>
                  <a:srgbClr val="333333"/>
                </a:solidFill>
                <a:latin typeface="Noto Sans Regular"/>
              </a:rPr>
              <a:t>budget</a:t>
            </a:r>
            <a:r>
              <a:rPr lang="en-US" sz="2800" i="1" spc="-1" dirty="0">
                <a:solidFill>
                  <a:srgbClr val="333333"/>
                </a:solidFill>
                <a:latin typeface="Noto Sans Regular"/>
              </a:rPr>
              <a:t>, have the power </a:t>
            </a:r>
            <a:r>
              <a:rPr lang="en-US" sz="2800" i="1" u="sng" spc="-1" dirty="0">
                <a:solidFill>
                  <a:srgbClr val="333333"/>
                </a:solidFill>
                <a:latin typeface="Noto Sans Regular"/>
              </a:rPr>
              <a:t>to ratify all international agreements</a:t>
            </a:r>
            <a:r>
              <a:rPr lang="en-US" sz="2800" i="1" spc="-1" dirty="0">
                <a:solidFill>
                  <a:srgbClr val="333333"/>
                </a:solidFill>
                <a:latin typeface="Noto Sans Regular"/>
              </a:rPr>
              <a:t>, exercise a right of </a:t>
            </a:r>
            <a:r>
              <a:rPr lang="en-US" sz="2800" i="1" u="sng" spc="-1" dirty="0">
                <a:solidFill>
                  <a:srgbClr val="333333"/>
                </a:solidFill>
                <a:latin typeface="Noto Sans Regular"/>
              </a:rPr>
              <a:t>approval or consent over all legislation</a:t>
            </a:r>
            <a:r>
              <a:rPr lang="en-US" sz="2800" i="1" spc="-1" dirty="0">
                <a:solidFill>
                  <a:srgbClr val="333333"/>
                </a:solidFill>
                <a:latin typeface="Noto Sans Regular"/>
              </a:rPr>
              <a:t> and be able to </a:t>
            </a:r>
            <a:r>
              <a:rPr lang="en-US" sz="2800" i="1" u="sng" spc="-1" dirty="0">
                <a:solidFill>
                  <a:srgbClr val="333333"/>
                </a:solidFill>
                <a:latin typeface="Noto Sans Regular"/>
              </a:rPr>
              <a:t>choose the Commission President from a list of names submitted by national governments</a:t>
            </a:r>
            <a:r>
              <a:rPr lang="en-US" sz="2800" spc="-1" dirty="0">
                <a:solidFill>
                  <a:srgbClr val="333333"/>
                </a:solidFill>
                <a:latin typeface="Noto Sans Regular"/>
              </a:rPr>
              <a:t>.»</a:t>
            </a:r>
          </a:p>
          <a:p>
            <a:pPr>
              <a:lnSpc>
                <a:spcPct val="80000"/>
              </a:lnSpc>
              <a:spcBef>
                <a:spcPts val="300"/>
              </a:spcBef>
            </a:pPr>
            <a:endParaRPr lang="en-US" sz="2800" spc="-1" dirty="0">
              <a:solidFill>
                <a:srgbClr val="333333"/>
              </a:solidFill>
              <a:latin typeface="Noto Sans Regular"/>
            </a:endParaRPr>
          </a:p>
          <a:p>
            <a:pPr>
              <a:lnSpc>
                <a:spcPct val="80000"/>
              </a:lnSpc>
              <a:spcBef>
                <a:spcPts val="300"/>
              </a:spcBef>
            </a:pPr>
            <a:endParaRPr lang="en-US" sz="28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a:t>
            </a:r>
            <a:r>
              <a:rPr lang="en-US" sz="2200" b="1" strike="noStrike" spc="-1" dirty="0">
                <a:solidFill>
                  <a:srgbClr val="333333"/>
                </a:solidFill>
                <a:latin typeface="Noto Sans Regular"/>
              </a:rPr>
              <a:t>The </a:t>
            </a:r>
            <a:r>
              <a:rPr lang="el-GR" sz="2200" b="1" strike="noStrike" spc="-1" dirty="0">
                <a:solidFill>
                  <a:srgbClr val="333333"/>
                </a:solidFill>
                <a:latin typeface="Noto Sans Regular"/>
              </a:rPr>
              <a:t>(</a:t>
            </a:r>
            <a:r>
              <a:rPr lang="en-US" sz="2200" b="1" strike="noStrike" spc="-1" dirty="0">
                <a:solidFill>
                  <a:srgbClr val="333333"/>
                </a:solidFill>
                <a:latin typeface="Noto Sans Regular"/>
              </a:rPr>
              <a:t>US) doctrine of no taxation without representation </a:t>
            </a:r>
            <a:r>
              <a:rPr lang="en-US" sz="2200" b="0" strike="noStrike" spc="-1" dirty="0">
                <a:solidFill>
                  <a:srgbClr val="333333"/>
                </a:solidFill>
                <a:latin typeface="Noto Sans Regular"/>
              </a:rPr>
              <a:t>obliged the European ruling class to give a budgetary role to the EP; but it has no active role in the coordination of national economic policies within the Economic governance. The case of </a:t>
            </a:r>
            <a:r>
              <a:rPr lang="en-US" sz="2200" b="1" strike="noStrike" spc="-1" dirty="0">
                <a:solidFill>
                  <a:srgbClr val="C00000"/>
                </a:solidFill>
                <a:latin typeface="Noto Sans Regular"/>
              </a:rPr>
              <a:t>Europea</a:t>
            </a:r>
            <a:r>
              <a:rPr lang="en-US" sz="2200" b="1" spc="-1" dirty="0">
                <a:solidFill>
                  <a:srgbClr val="C00000"/>
                </a:solidFill>
                <a:latin typeface="Noto Sans Regular"/>
              </a:rPr>
              <a:t>n Peace Facility.</a:t>
            </a:r>
          </a:p>
          <a:p>
            <a:pPr>
              <a:lnSpc>
                <a:spcPct val="80000"/>
              </a:lnSpc>
              <a:spcBef>
                <a:spcPts val="300"/>
              </a:spcBef>
              <a:buClr>
                <a:srgbClr val="08A1D9"/>
              </a:buClr>
              <a:buFont typeface="Wingdings" charset="2"/>
              <a:buChar char=""/>
            </a:pPr>
            <a:endParaRPr lang="en-US" sz="2200" b="1" strike="noStrike" spc="-1" dirty="0">
              <a:solidFill>
                <a:srgbClr val="C00000"/>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333333"/>
                </a:solidFill>
                <a:latin typeface="Noto Sans Regular"/>
              </a:rPr>
              <a:t> Three classical areas occupied by parliaments: 1) </a:t>
            </a:r>
            <a:r>
              <a:rPr lang="en-US" sz="2200" b="1" strike="noStrike" spc="-1" dirty="0">
                <a:solidFill>
                  <a:srgbClr val="333333"/>
                </a:solidFill>
                <a:latin typeface="Noto Sans Regular"/>
              </a:rPr>
              <a:t>lawmaking, 2) controlling the budget(s) and 3) appointing and supervising the executive.</a:t>
            </a: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333333"/>
                </a:solidFill>
                <a:latin typeface="Noto Sans Regular"/>
              </a:rPr>
              <a:t> </a:t>
            </a:r>
            <a:r>
              <a:rPr lang="en-US" sz="2200" b="1" strike="noStrike" spc="-1" dirty="0">
                <a:solidFill>
                  <a:srgbClr val="333333"/>
                </a:solidFill>
                <a:latin typeface="Noto Sans Regular"/>
              </a:rPr>
              <a:t>From the Institutional triangle to the </a:t>
            </a:r>
            <a:r>
              <a:rPr lang="en-US" sz="2200" b="1" u="sng" strike="noStrike" spc="-1" dirty="0">
                <a:solidFill>
                  <a:srgbClr val="333333"/>
                </a:solidFill>
                <a:latin typeface="Noto Sans Regular"/>
              </a:rPr>
              <a:t>Institutional quarter </a:t>
            </a:r>
            <a:r>
              <a:rPr lang="en-US" sz="2200" b="0" strike="noStrike" spc="-1" dirty="0">
                <a:solidFill>
                  <a:srgbClr val="333333"/>
                </a:solidFill>
                <a:latin typeface="Noto Sans Regular"/>
              </a:rPr>
              <a:t>: The relationship between the executive and the legislature, but </a:t>
            </a:r>
            <a:r>
              <a:rPr lang="en-US" sz="2200" b="1" strike="noStrike" spc="-1" dirty="0">
                <a:solidFill>
                  <a:srgbClr val="333333"/>
                </a:solidFill>
                <a:latin typeface="Noto Sans Regular"/>
              </a:rPr>
              <a:t>to give the Parliament limited space in new policies that governments and the Commission would essentially continue to control.</a:t>
            </a: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333333"/>
                </a:solidFill>
                <a:latin typeface="Noto Sans Regular"/>
              </a:rPr>
              <a:t> </a:t>
            </a:r>
            <a:r>
              <a:rPr lang="en-US" sz="2200" b="1" strike="noStrike" spc="-1" dirty="0" err="1">
                <a:solidFill>
                  <a:srgbClr val="333333"/>
                </a:solidFill>
                <a:latin typeface="Noto Sans Regular"/>
              </a:rPr>
              <a:t>Spitzenkandidaten</a:t>
            </a:r>
            <a:r>
              <a:rPr lang="en-US" sz="2200" b="1" strike="noStrike" spc="-1" dirty="0">
                <a:solidFill>
                  <a:srgbClr val="333333"/>
                </a:solidFill>
                <a:latin typeface="Noto Sans Regular"/>
              </a:rPr>
              <a:t> procedure </a:t>
            </a:r>
            <a:r>
              <a:rPr lang="en-US" sz="2200" b="0" strike="noStrike" spc="-1" dirty="0">
                <a:solidFill>
                  <a:srgbClr val="333333"/>
                </a:solidFill>
                <a:latin typeface="Noto Sans Regular"/>
              </a:rPr>
              <a:t>: degree of discretion for the European Council in selecting a candidate for the Commission. </a:t>
            </a: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Shape 1"/>
          <p:cNvSpPr txBox="1"/>
          <p:nvPr/>
        </p:nvSpPr>
        <p:spPr>
          <a:xfrm>
            <a:off x="0" y="405000"/>
            <a:ext cx="9071280" cy="6841080"/>
          </a:xfrm>
          <a:prstGeom prst="rect">
            <a:avLst/>
          </a:prstGeom>
          <a:noFill/>
          <a:ln>
            <a:noFill/>
          </a:ln>
        </p:spPr>
        <p:txBody>
          <a:bodyPr lIns="90000" tIns="45000" rIns="90000" bIns="45000">
            <a:normAutofit lnSpcReduction="10000"/>
          </a:bodyPr>
          <a:lstStyle/>
          <a:p>
            <a:pPr>
              <a:lnSpc>
                <a:spcPct val="80000"/>
              </a:lnSpc>
              <a:spcBef>
                <a:spcPts val="300"/>
              </a:spcBef>
            </a:pPr>
            <a:r>
              <a:rPr lang="en-US" sz="2200" b="1" strike="noStrike" spc="-1">
                <a:solidFill>
                  <a:srgbClr val="333333"/>
                </a:solidFill>
                <a:latin typeface="Noto Sans Regular"/>
              </a:rPr>
              <a:t>The Greek parliament and austerity policies </a:t>
            </a:r>
            <a:endParaRPr lang="en-US" sz="2200" b="0" strike="noStrike" spc="-1">
              <a:solidFill>
                <a:srgbClr val="333333"/>
              </a:solidFill>
              <a:latin typeface="Noto Sans Regular"/>
            </a:endParaRPr>
          </a:p>
          <a:p>
            <a:pPr>
              <a:lnSpc>
                <a:spcPct val="80000"/>
              </a:lnSpc>
              <a:spcBef>
                <a:spcPts val="300"/>
              </a:spcBef>
            </a:pPr>
            <a:endParaRPr lang="en-US" sz="2200" b="0" strike="noStrike" spc="-1">
              <a:solidFill>
                <a:srgbClr val="333333"/>
              </a:solidFill>
              <a:latin typeface="Noto Sans Regular"/>
            </a:endParaRPr>
          </a:p>
          <a:p>
            <a:pPr>
              <a:lnSpc>
                <a:spcPct val="80000"/>
              </a:lnSpc>
              <a:spcBef>
                <a:spcPts val="300"/>
              </a:spcBef>
              <a:buClr>
                <a:srgbClr val="08A1D9"/>
              </a:buClr>
              <a:buFont typeface="Georgia"/>
              <a:buChar char="•"/>
            </a:pPr>
            <a:r>
              <a:rPr lang="en-US" sz="2400" b="0" strike="noStrike" spc="-1">
                <a:solidFill>
                  <a:srgbClr val="333333"/>
                </a:solidFill>
                <a:latin typeface="Noto Sans Regular"/>
              </a:rPr>
              <a:t> </a:t>
            </a:r>
            <a:r>
              <a:rPr lang="en-US" sz="2400" b="1" strike="noStrike" spc="-1">
                <a:solidFill>
                  <a:srgbClr val="333333"/>
                </a:solidFill>
                <a:latin typeface="Noto Sans Regular"/>
              </a:rPr>
              <a:t>The forced Europeanisation of national economic policies </a:t>
            </a:r>
            <a:r>
              <a:rPr lang="en-US" sz="2400" b="0" strike="noStrike" spc="-1">
                <a:solidFill>
                  <a:srgbClr val="333333"/>
                </a:solidFill>
                <a:latin typeface="Noto Sans Regular"/>
              </a:rPr>
              <a:t>gave rise to substantive shifts in parliamentary representativeness and partisan identity, thus further </a:t>
            </a:r>
            <a:r>
              <a:rPr lang="en-US" sz="2400" b="1" strike="noStrike" spc="-1">
                <a:solidFill>
                  <a:srgbClr val="333333"/>
                </a:solidFill>
                <a:latin typeface="Noto Sans Regular"/>
              </a:rPr>
              <a:t>weakening national representative democracy</a:t>
            </a:r>
            <a:r>
              <a:rPr lang="en-US" sz="2400" b="0" strike="noStrike" spc="-1">
                <a:solidFill>
                  <a:srgbClr val="333333"/>
                </a:solidFill>
                <a:latin typeface="Noto Sans Regular"/>
              </a:rPr>
              <a:t>.</a:t>
            </a:r>
          </a:p>
          <a:p>
            <a:pPr>
              <a:lnSpc>
                <a:spcPct val="80000"/>
              </a:lnSpc>
              <a:spcBef>
                <a:spcPts val="300"/>
              </a:spcBef>
              <a:buClr>
                <a:srgbClr val="08A1D9"/>
              </a:buClr>
              <a:buFont typeface="Georgia"/>
              <a:buChar char="•"/>
            </a:pPr>
            <a:r>
              <a:rPr lang="en-US" sz="2400" b="0" strike="noStrike" spc="-1">
                <a:solidFill>
                  <a:srgbClr val="333333"/>
                </a:solidFill>
                <a:latin typeface="Noto Sans Regular"/>
              </a:rPr>
              <a:t> Despite the controversial nature of austerity legislation</a:t>
            </a:r>
            <a:r>
              <a:rPr lang="en-US" sz="2400" b="1" strike="noStrike" spc="-1">
                <a:solidFill>
                  <a:srgbClr val="333333"/>
                </a:solidFill>
                <a:latin typeface="Noto Sans Regular"/>
              </a:rPr>
              <a:t>, there have not been any motions of no confidence </a:t>
            </a:r>
            <a:r>
              <a:rPr lang="en-US" sz="2400" b="0" strike="noStrike" spc="-1">
                <a:solidFill>
                  <a:srgbClr val="333333"/>
                </a:solidFill>
                <a:latin typeface="Noto Sans Regular"/>
              </a:rPr>
              <a:t>(art. 84 C) over the course of the last decade, </a:t>
            </a:r>
            <a:r>
              <a:rPr lang="en-US" sz="2400" b="1" strike="noStrike" spc="-1">
                <a:solidFill>
                  <a:srgbClr val="333333"/>
                </a:solidFill>
                <a:latin typeface="Noto Sans Regular"/>
              </a:rPr>
              <a:t>no increase in the number of petitions </a:t>
            </a:r>
            <a:r>
              <a:rPr lang="en-US" sz="2400" b="0" strike="noStrike" spc="-1">
                <a:solidFill>
                  <a:srgbClr val="333333"/>
                </a:solidFill>
                <a:latin typeface="Noto Sans Regular"/>
              </a:rPr>
              <a:t>(art. 69 C)</a:t>
            </a:r>
            <a:r>
              <a:rPr lang="en-US" sz="2400" b="1" strike="noStrike" spc="-1">
                <a:solidFill>
                  <a:srgbClr val="333333"/>
                </a:solidFill>
                <a:latin typeface="Noto Sans Regular"/>
              </a:rPr>
              <a:t> or requests for deposing documents, no rise in the number of debates on the initiative of MPs or hearings of competent ministers to inform the committees.</a:t>
            </a:r>
            <a:r>
              <a:rPr lang="en-US" sz="2400" b="0" strike="noStrike" spc="-1">
                <a:solidFill>
                  <a:srgbClr val="333333"/>
                </a:solidFill>
                <a:latin typeface="Noto Sans Regular"/>
              </a:rPr>
              <a:t> </a:t>
            </a:r>
          </a:p>
          <a:p>
            <a:pPr>
              <a:lnSpc>
                <a:spcPct val="80000"/>
              </a:lnSpc>
              <a:spcBef>
                <a:spcPts val="300"/>
              </a:spcBef>
              <a:buClr>
                <a:srgbClr val="08A1D9"/>
              </a:buClr>
              <a:buFont typeface="Georgia"/>
              <a:buChar char="•"/>
            </a:pPr>
            <a:r>
              <a:rPr lang="en-US" sz="2400" b="0" strike="noStrike" spc="-1">
                <a:solidFill>
                  <a:srgbClr val="333333"/>
                </a:solidFill>
                <a:latin typeface="Noto Sans Regular"/>
              </a:rPr>
              <a:t> </a:t>
            </a:r>
            <a:r>
              <a:rPr lang="en-US" sz="2400" b="1" strike="noStrike" spc="-1">
                <a:solidFill>
                  <a:srgbClr val="333333"/>
                </a:solidFill>
                <a:latin typeface="Noto Sans Regular"/>
              </a:rPr>
              <a:t>Emergency bills were tabled and voted in a short space of time, restricting the public’s access to information and neutralising attempts to generate an organised response through effective mobilisation.</a:t>
            </a:r>
            <a:endParaRPr lang="en-US" sz="2400" b="0" strike="noStrike" spc="-1">
              <a:solidFill>
                <a:srgbClr val="333333"/>
              </a:solidFill>
              <a:latin typeface="Noto Sans Regular"/>
            </a:endParaRPr>
          </a:p>
          <a:p>
            <a:pPr>
              <a:lnSpc>
                <a:spcPct val="80000"/>
              </a:lnSpc>
              <a:spcBef>
                <a:spcPts val="300"/>
              </a:spcBef>
            </a:pPr>
            <a:endParaRPr lang="en-US" sz="2400" b="0" strike="noStrike" spc="-1">
              <a:solidFill>
                <a:srgbClr val="333333"/>
              </a:solidFill>
              <a:latin typeface="Noto Sans Regular"/>
            </a:endParaRPr>
          </a:p>
          <a:p>
            <a:pPr>
              <a:lnSpc>
                <a:spcPct val="80000"/>
              </a:lnSpc>
              <a:spcBef>
                <a:spcPts val="300"/>
              </a:spcBef>
              <a:buClr>
                <a:srgbClr val="08A1D9"/>
              </a:buClr>
              <a:buFont typeface="Georgia"/>
              <a:buChar char="•"/>
            </a:pPr>
            <a:r>
              <a:rPr lang="en-US" sz="2400" b="0" strike="noStrike" spc="-1">
                <a:solidFill>
                  <a:srgbClr val="333333"/>
                </a:solidFill>
                <a:latin typeface="Noto Sans Regular"/>
              </a:rPr>
              <a:t> “</a:t>
            </a:r>
            <a:r>
              <a:rPr lang="en-US" sz="2400" b="0" i="1" strike="noStrike" spc="-1">
                <a:solidFill>
                  <a:srgbClr val="333333"/>
                </a:solidFill>
                <a:latin typeface="Noto Sans Regular"/>
              </a:rPr>
              <a:t>Effective </a:t>
            </a:r>
            <a:r>
              <a:rPr lang="en-US" sz="2400" b="1" i="1" strike="noStrike" spc="-1">
                <a:solidFill>
                  <a:srgbClr val="333333"/>
                </a:solidFill>
                <a:latin typeface="Noto Sans Regular"/>
              </a:rPr>
              <a:t>scrutiny by national parliaments of their own governments </a:t>
            </a:r>
            <a:r>
              <a:rPr lang="en-US" sz="2400" b="0" i="1" strike="noStrike" spc="-1">
                <a:solidFill>
                  <a:srgbClr val="333333"/>
                </a:solidFill>
                <a:latin typeface="Noto Sans Regular"/>
              </a:rPr>
              <a:t>was deemed extremely important for the credibility of the adjustment programmes given the fact that the </a:t>
            </a:r>
            <a:r>
              <a:rPr lang="en-US" sz="2400" b="0" i="1" u="sng" strike="noStrike" spc="-1">
                <a:solidFill>
                  <a:srgbClr val="333333"/>
                </a:solidFill>
                <a:uFillTx/>
                <a:latin typeface="Noto Sans Regular"/>
              </a:rPr>
              <a:t>MoUs were not taking into account the practice and institutions for wage formation, thus exempting concerned member states from reporting under the anti-poverty and social inclusion targets</a:t>
            </a:r>
            <a:r>
              <a:rPr lang="en-US" sz="2400" b="0" i="1" strike="noStrike" spc="-1">
                <a:solidFill>
                  <a:srgbClr val="333333"/>
                </a:solidFill>
                <a:latin typeface="Noto Sans Regular"/>
              </a:rPr>
              <a:t>” </a:t>
            </a:r>
            <a:r>
              <a:rPr lang="en-US" sz="2400" b="0" strike="noStrike" spc="-1">
                <a:solidFill>
                  <a:srgbClr val="333333"/>
                </a:solidFill>
                <a:latin typeface="Noto Sans Regular"/>
              </a:rPr>
              <a:t>(</a:t>
            </a:r>
            <a:r>
              <a:rPr lang="en-US" sz="2400" b="1" strike="noStrike" spc="-1">
                <a:solidFill>
                  <a:srgbClr val="333333"/>
                </a:solidFill>
                <a:latin typeface="Noto Sans Regular"/>
              </a:rPr>
              <a:t>European Parliament, 2014</a:t>
            </a:r>
            <a:r>
              <a:rPr lang="en-US" sz="2400" b="0" strike="noStrike" spc="-1">
                <a:solidFill>
                  <a:srgbClr val="333333"/>
                </a:solidFill>
                <a:latin typeface="Noto Sans Regular"/>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504360" y="457200"/>
            <a:ext cx="9071280" cy="877680"/>
          </a:xfrm>
          <a:prstGeom prst="rect">
            <a:avLst/>
          </a:prstGeom>
          <a:noFill/>
          <a:ln>
            <a:noFill/>
          </a:ln>
        </p:spPr>
        <p:txBody>
          <a:bodyPr lIns="90000" tIns="45000" rIns="90000" bIns="45000" anchor="ctr">
            <a:normAutofit fontScale="62500" lnSpcReduction="20000"/>
          </a:bodyPr>
          <a:lstStyle/>
          <a:p>
            <a:pPr>
              <a:lnSpc>
                <a:spcPct val="100000"/>
              </a:lnSpc>
            </a:pPr>
            <a:br>
              <a:rPr dirty="0"/>
            </a:br>
            <a:br>
              <a:rPr dirty="0"/>
            </a:br>
            <a:r>
              <a:rPr lang="en-US" sz="2200" b="1" strike="noStrike" spc="-1" dirty="0">
                <a:solidFill>
                  <a:srgbClr val="333333"/>
                </a:solidFill>
                <a:latin typeface="Calibri"/>
              </a:rPr>
              <a:t>National parliaments in the EU: towards a ‘tricameral’ system of representative democracy in the EU by empowering national parliaments’ collective and formal intervention?</a:t>
            </a:r>
            <a:br>
              <a:rPr sz="2200" dirty="0"/>
            </a:br>
            <a:endParaRPr lang="en-US" sz="2200" b="0" strike="noStrike" spc="-1" dirty="0">
              <a:solidFill>
                <a:srgbClr val="000000"/>
              </a:solidFill>
              <a:latin typeface="Calibri"/>
            </a:endParaRPr>
          </a:p>
        </p:txBody>
      </p:sp>
      <p:sp>
        <p:nvSpPr>
          <p:cNvPr id="110" name="TextShape 2"/>
          <p:cNvSpPr txBox="1"/>
          <p:nvPr/>
        </p:nvSpPr>
        <p:spPr>
          <a:xfrm>
            <a:off x="503640" y="1335240"/>
            <a:ext cx="9071280" cy="5910840"/>
          </a:xfrm>
          <a:prstGeom prst="rect">
            <a:avLst/>
          </a:prstGeom>
          <a:noFill/>
          <a:ln>
            <a:noFill/>
          </a:ln>
        </p:spPr>
        <p:txBody>
          <a:bodyPr lIns="90000" tIns="45000" rIns="90000" bIns="45000">
            <a:normAutofit/>
          </a:bodyPr>
          <a:lstStyle/>
          <a:p>
            <a:pPr>
              <a:lnSpc>
                <a:spcPct val="80000"/>
              </a:lnSpc>
              <a:spcBef>
                <a:spcPts val="300"/>
              </a:spcBef>
            </a:pPr>
            <a:endParaRPr lang="en-US" sz="16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1600" b="0" strike="noStrike" spc="-1" dirty="0">
                <a:solidFill>
                  <a:srgbClr val="333333"/>
                </a:solidFill>
                <a:latin typeface="Noto Sans Regular"/>
              </a:rPr>
              <a:t> </a:t>
            </a:r>
            <a:r>
              <a:rPr lang="en-US" sz="1600" b="1" strike="noStrike" spc="-1" dirty="0">
                <a:solidFill>
                  <a:srgbClr val="333333"/>
                </a:solidFill>
                <a:latin typeface="Noto Sans Regular"/>
              </a:rPr>
              <a:t>National parliaments</a:t>
            </a:r>
            <a:r>
              <a:rPr lang="en-US" sz="1600" b="0" strike="noStrike" spc="-1" dirty="0">
                <a:solidFill>
                  <a:srgbClr val="333333"/>
                </a:solidFill>
                <a:latin typeface="Noto Sans Regular"/>
              </a:rPr>
              <a:t>’ first duty is to control national governments, thus ensuring (indirect) democratic legitimacy for the Council (one of the two representative bodies of the EU). </a:t>
            </a:r>
          </a:p>
          <a:p>
            <a:pPr>
              <a:lnSpc>
                <a:spcPct val="80000"/>
              </a:lnSpc>
              <a:spcBef>
                <a:spcPts val="300"/>
              </a:spcBef>
            </a:pPr>
            <a:endParaRPr lang="en-US" sz="16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1600" b="0" strike="noStrike" spc="-1" dirty="0">
                <a:solidFill>
                  <a:srgbClr val="000000"/>
                </a:solidFill>
                <a:latin typeface="Georgia"/>
              </a:rPr>
              <a:t> </a:t>
            </a:r>
            <a:r>
              <a:rPr lang="en-US" sz="1600" b="1" strike="noStrike" spc="-1" dirty="0">
                <a:solidFill>
                  <a:srgbClr val="333333"/>
                </a:solidFill>
                <a:latin typeface="Noto Sans Regular"/>
              </a:rPr>
              <a:t>A de facto transfer of new competences in the intergovernmental institutions and de novo bodies of the EU. </a:t>
            </a:r>
            <a:r>
              <a:rPr lang="en-US" sz="1600" b="0" strike="noStrike" spc="-1" dirty="0">
                <a:solidFill>
                  <a:srgbClr val="333333"/>
                </a:solidFill>
                <a:latin typeface="Noto Sans Regular"/>
              </a:rPr>
              <a:t>With the new generation of EU policies, we need to think</a:t>
            </a:r>
            <a:r>
              <a:rPr lang="en-US" sz="1600" b="1" strike="noStrike" spc="-1" dirty="0">
                <a:solidFill>
                  <a:srgbClr val="333333"/>
                </a:solidFill>
                <a:latin typeface="Noto Sans Regular"/>
              </a:rPr>
              <a:t> how to redesign the lines of delegation and accountability. EP cannot carry out its </a:t>
            </a:r>
            <a:r>
              <a:rPr lang="en-US" sz="1800" b="1" strike="noStrike" spc="-1" dirty="0">
                <a:solidFill>
                  <a:srgbClr val="333333"/>
                </a:solidFill>
                <a:latin typeface="Noto Sans Regular"/>
              </a:rPr>
              <a:t>(direct) scrutiny role</a:t>
            </a:r>
            <a:r>
              <a:rPr lang="en-US" sz="1800" b="0" strike="noStrike" spc="-1" dirty="0">
                <a:solidFill>
                  <a:srgbClr val="333333"/>
                </a:solidFill>
                <a:latin typeface="Noto Sans Regular"/>
              </a:rPr>
              <a:t> in the newly </a:t>
            </a:r>
            <a:r>
              <a:rPr lang="en-US" sz="1800" b="0" strike="noStrike" spc="-1" dirty="0" err="1">
                <a:solidFill>
                  <a:srgbClr val="333333"/>
                </a:solidFill>
                <a:latin typeface="Noto Sans Regular"/>
              </a:rPr>
              <a:t>europeanised</a:t>
            </a:r>
            <a:r>
              <a:rPr lang="en-US" sz="1800" b="0" strike="noStrike" spc="-1" dirty="0">
                <a:solidFill>
                  <a:srgbClr val="333333"/>
                </a:solidFill>
                <a:latin typeface="Noto Sans Regular"/>
              </a:rPr>
              <a:t> core state policy areas (i.e. budgetary and economic policy, migration, asylum and borders policy, defense policy etc.). Added to this the long-term empowering of executives as the main policy shapers.  </a:t>
            </a:r>
          </a:p>
          <a:p>
            <a:pPr>
              <a:lnSpc>
                <a:spcPct val="80000"/>
              </a:lnSpc>
              <a:spcBef>
                <a:spcPts val="300"/>
              </a:spcBef>
            </a:pPr>
            <a:endParaRPr lang="en-US" sz="18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1800" b="0" strike="noStrike" spc="-1" dirty="0">
                <a:solidFill>
                  <a:srgbClr val="333333"/>
                </a:solidFill>
                <a:latin typeface="Noto Sans Regular"/>
              </a:rPr>
              <a:t> The EU is based on the fundamental principle of </a:t>
            </a:r>
            <a:r>
              <a:rPr lang="en-US" sz="1800" b="1" strike="noStrike" spc="-1" dirty="0">
                <a:solidFill>
                  <a:srgbClr val="333333"/>
                </a:solidFill>
                <a:latin typeface="Noto Sans Regular"/>
              </a:rPr>
              <a:t>voluntary conferral of powers by its member states.</a:t>
            </a:r>
            <a:r>
              <a:rPr lang="en-US" sz="1800" b="0" strike="noStrike" spc="-1" dirty="0">
                <a:solidFill>
                  <a:srgbClr val="333333"/>
                </a:solidFill>
                <a:latin typeface="Noto Sans Regular"/>
              </a:rPr>
              <a:t> </a:t>
            </a:r>
            <a:r>
              <a:rPr lang="en-US" sz="1800" b="1" strike="noStrike" spc="-1" dirty="0">
                <a:solidFill>
                  <a:srgbClr val="333333"/>
                </a:solidFill>
                <a:latin typeface="Noto Sans Regular"/>
              </a:rPr>
              <a:t>The loose and incomplete horizontal separation of powers </a:t>
            </a:r>
            <a:r>
              <a:rPr lang="en-US" sz="1800" b="0" strike="noStrike" spc="-1" dirty="0">
                <a:solidFill>
                  <a:srgbClr val="333333"/>
                </a:solidFill>
                <a:latin typeface="Noto Sans Regular"/>
              </a:rPr>
              <a:t>has been based on this principle ensuring the good functioning of </a:t>
            </a:r>
            <a:r>
              <a:rPr lang="en-US" sz="1800" b="1" strike="noStrike" spc="-1" dirty="0">
                <a:solidFill>
                  <a:srgbClr val="333333"/>
                </a:solidFill>
                <a:latin typeface="Noto Sans Regular"/>
              </a:rPr>
              <a:t>EU’s traditional institutional triangle and the post-Lisbon quarter. </a:t>
            </a:r>
            <a:endParaRPr lang="en-US" sz="1800" b="0" strike="noStrike" spc="-1" dirty="0">
              <a:solidFill>
                <a:srgbClr val="333333"/>
              </a:solidFill>
              <a:latin typeface="Noto Sans Regular"/>
            </a:endParaRPr>
          </a:p>
          <a:p>
            <a:pPr>
              <a:lnSpc>
                <a:spcPct val="80000"/>
              </a:lnSpc>
              <a:spcBef>
                <a:spcPts val="300"/>
              </a:spcBef>
            </a:pPr>
            <a:endParaRPr lang="en-US" sz="18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1800" b="0" strike="noStrike" spc="-1" dirty="0">
                <a:solidFill>
                  <a:srgbClr val="333333"/>
                </a:solidFill>
                <a:latin typeface="Noto Sans Regular"/>
              </a:rPr>
              <a:t> </a:t>
            </a:r>
            <a:r>
              <a:rPr lang="en-US" sz="1800" b="1" strike="noStrike" spc="-1" dirty="0">
                <a:solidFill>
                  <a:srgbClr val="333333"/>
                </a:solidFill>
                <a:latin typeface="Noto Sans Regular"/>
              </a:rPr>
              <a:t>The increased use of </a:t>
            </a:r>
            <a:r>
              <a:rPr lang="en-US" sz="1800" b="1" strike="noStrike" spc="-1" dirty="0" err="1">
                <a:solidFill>
                  <a:srgbClr val="333333"/>
                </a:solidFill>
                <a:latin typeface="Noto Sans Regular"/>
              </a:rPr>
              <a:t>codecision</a:t>
            </a:r>
            <a:r>
              <a:rPr lang="en-US" sz="1800" b="1" strike="noStrike" spc="-1" dirty="0">
                <a:solidFill>
                  <a:srgbClr val="333333"/>
                </a:solidFill>
                <a:latin typeface="Noto Sans Regular"/>
              </a:rPr>
              <a:t> and qualified majority voting in the Council and the bargaining in the Council and the European Council make it difficult for national parliaments</a:t>
            </a:r>
            <a:r>
              <a:rPr lang="en-US" sz="1800" b="0" strike="noStrike" spc="-1" dirty="0">
                <a:solidFill>
                  <a:srgbClr val="333333"/>
                </a:solidFill>
                <a:latin typeface="Noto Sans Regular"/>
              </a:rPr>
              <a:t>. Lisbon Treaty introduces: Protocol (No 1) on the role of national parliaments (NPs) in the European Union and the Protocol (No 2) on the application of the principles of subsidiarity and proportionality, Lisbon Treaty.</a:t>
            </a:r>
          </a:p>
          <a:p>
            <a:pPr>
              <a:lnSpc>
                <a:spcPct val="80000"/>
              </a:lnSpc>
              <a:spcBef>
                <a:spcPts val="300"/>
              </a:spcBef>
            </a:pPr>
            <a:endParaRPr lang="en-US" sz="18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1800" b="0" strike="noStrike" spc="-1" dirty="0">
                <a:solidFill>
                  <a:srgbClr val="333333"/>
                </a:solidFill>
                <a:latin typeface="Noto Sans Regular"/>
              </a:rPr>
              <a:t> </a:t>
            </a:r>
            <a:r>
              <a:rPr lang="en-US" sz="1800" b="1" strike="noStrike" spc="-1" dirty="0">
                <a:solidFill>
                  <a:srgbClr val="333333"/>
                </a:solidFill>
                <a:latin typeface="Noto Sans Regular"/>
              </a:rPr>
              <a:t>Subsidiarity control system (EWS) </a:t>
            </a:r>
            <a:r>
              <a:rPr lang="en-US" sz="1800" b="0" strike="noStrike" spc="-1" dirty="0">
                <a:solidFill>
                  <a:srgbClr val="333333"/>
                </a:solidFill>
                <a:latin typeface="Noto Sans Regular"/>
              </a:rPr>
              <a:t>: confuses this principal – agent relationship between NPs and governments, by also making NPs ‘agents’ at the EU level.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
          <p:cNvPicPr/>
          <p:nvPr/>
        </p:nvPicPr>
        <p:blipFill>
          <a:blip r:embed="rId2"/>
          <a:stretch/>
        </p:blipFill>
        <p:spPr>
          <a:xfrm>
            <a:off x="360" y="0"/>
            <a:ext cx="10079280" cy="755928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ADEBB019-F8FD-8658-52DF-105F4C42A207}"/>
              </a:ext>
            </a:extLst>
          </p:cNvPr>
          <p:cNvPicPr>
            <a:picLocks noChangeAspect="1"/>
          </p:cNvPicPr>
          <p:nvPr/>
        </p:nvPicPr>
        <p:blipFill>
          <a:blip r:embed="rId2">
            <a:extLst>
              <a:ext uri="{28A0092B-C50C-407E-A947-70E740481C1C}">
                <a14:useLocalDpi xmlns:a14="http://schemas.microsoft.com/office/drawing/2010/main" val="0"/>
              </a:ext>
            </a:extLst>
          </a:blip>
          <a:srcRect l="14216" t="25731" r="30556" b="10216"/>
          <a:stretch/>
        </p:blipFill>
        <p:spPr>
          <a:xfrm>
            <a:off x="150812" y="0"/>
            <a:ext cx="9779000" cy="6134100"/>
          </a:xfrm>
          <a:prstGeom prst="rect">
            <a:avLst/>
          </a:prstGeom>
        </p:spPr>
      </p:pic>
      <p:sp>
        <p:nvSpPr>
          <p:cNvPr id="5" name="TextBox 4">
            <a:extLst>
              <a:ext uri="{FF2B5EF4-FFF2-40B4-BE49-F238E27FC236}">
                <a16:creationId xmlns:a16="http://schemas.microsoft.com/office/drawing/2014/main" id="{987061D2-D316-D20A-8F31-F68348EB4C1B}"/>
              </a:ext>
            </a:extLst>
          </p:cNvPr>
          <p:cNvSpPr txBox="1"/>
          <p:nvPr/>
        </p:nvSpPr>
        <p:spPr>
          <a:xfrm>
            <a:off x="1803400" y="6235700"/>
            <a:ext cx="7023100" cy="1600438"/>
          </a:xfrm>
          <a:prstGeom prst="rect">
            <a:avLst/>
          </a:prstGeom>
          <a:noFill/>
        </p:spPr>
        <p:txBody>
          <a:bodyPr wrap="square" rtlCol="0">
            <a:spAutoFit/>
          </a:bodyPr>
          <a:lstStyle/>
          <a:p>
            <a:pPr algn="l" rtl="0"/>
            <a:r>
              <a:rPr lang="el-GR" sz="1600" dirty="0">
                <a:solidFill>
                  <a:srgbClr val="3C4043"/>
                </a:solidFill>
                <a:effectLst/>
              </a:rPr>
              <a:t>Ο ελάχιστος αριθμός βουλευτών που απαιτούνται για να σχηματιστεί μια πολιτική ομάδα είναι 23 και τουλάχιστον το ένα τέταρτο των κρατών μελών (επί του παρόντος επτά) πρέπει να εκπροσωπούνται σε κάθε ομάδα</a:t>
            </a:r>
            <a:r>
              <a:rPr lang="en-US" sz="1600" dirty="0">
                <a:solidFill>
                  <a:srgbClr val="3C4043"/>
                </a:solidFill>
                <a:effectLst/>
              </a:rPr>
              <a:t>. </a:t>
            </a:r>
          </a:p>
          <a:p>
            <a:pPr algn="l" rtl="0"/>
            <a:r>
              <a:rPr lang="el-GR" sz="1600" dirty="0">
                <a:solidFill>
                  <a:srgbClr val="3C4043"/>
                </a:solidFill>
              </a:rPr>
              <a:t>Σ</a:t>
            </a:r>
            <a:r>
              <a:rPr lang="en-US" sz="1600" dirty="0" err="1">
                <a:solidFill>
                  <a:srgbClr val="3C4043"/>
                </a:solidFill>
              </a:rPr>
              <a:t>ύ</a:t>
            </a:r>
            <a:r>
              <a:rPr lang="el-GR" sz="1600" dirty="0" err="1">
                <a:solidFill>
                  <a:srgbClr val="3C4043"/>
                </a:solidFill>
              </a:rPr>
              <a:t>γκριση</a:t>
            </a:r>
            <a:r>
              <a:rPr lang="el-GR" sz="1600" dirty="0">
                <a:solidFill>
                  <a:srgbClr val="3C4043"/>
                </a:solidFill>
              </a:rPr>
              <a:t> αποτελεσμάτων 2019-2024 στον παρακάτω σύνδεσμο. </a:t>
            </a:r>
            <a:r>
              <a:rPr lang="en-GB" sz="1600" dirty="0">
                <a:solidFill>
                  <a:srgbClr val="3C4043"/>
                </a:solidFill>
              </a:rPr>
              <a:t>https://</a:t>
            </a:r>
            <a:r>
              <a:rPr lang="en-GB" sz="1600" dirty="0" err="1">
                <a:solidFill>
                  <a:srgbClr val="3C4043"/>
                </a:solidFill>
              </a:rPr>
              <a:t>results.elections.europa.eu</a:t>
            </a:r>
            <a:r>
              <a:rPr lang="en-GB" sz="1600" dirty="0">
                <a:solidFill>
                  <a:srgbClr val="3C4043"/>
                </a:solidFill>
              </a:rPr>
              <a:t>/</a:t>
            </a:r>
            <a:r>
              <a:rPr lang="en-GB" sz="1600" dirty="0" err="1">
                <a:solidFill>
                  <a:srgbClr val="3C4043"/>
                </a:solidFill>
              </a:rPr>
              <a:t>en</a:t>
            </a:r>
            <a:r>
              <a:rPr lang="en-GB" sz="1600" dirty="0">
                <a:solidFill>
                  <a:srgbClr val="3C4043"/>
                </a:solidFill>
              </a:rPr>
              <a:t>/tools/comparative-tool/</a:t>
            </a:r>
            <a:endParaRPr lang="el-GR" sz="1600" dirty="0">
              <a:solidFill>
                <a:srgbClr val="3C4043"/>
              </a:solidFill>
              <a:effectLst/>
            </a:endParaRPr>
          </a:p>
          <a:p>
            <a:endParaRPr lang="en-GR" dirty="0"/>
          </a:p>
        </p:txBody>
      </p:sp>
    </p:spTree>
    <p:extLst>
      <p:ext uri="{BB962C8B-B14F-4D97-AF65-F5344CB8AC3E}">
        <p14:creationId xmlns:p14="http://schemas.microsoft.com/office/powerpoint/2010/main" val="3020709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A7CD0C2C-2A36-AD98-02DA-1B5810AFBB4C}"/>
              </a:ext>
            </a:extLst>
          </p:cNvPr>
          <p:cNvPicPr>
            <a:picLocks noChangeAspect="1"/>
          </p:cNvPicPr>
          <p:nvPr/>
        </p:nvPicPr>
        <p:blipFill>
          <a:blip r:embed="rId2">
            <a:extLst>
              <a:ext uri="{28A0092B-C50C-407E-A947-70E740481C1C}">
                <a14:useLocalDpi xmlns:a14="http://schemas.microsoft.com/office/drawing/2010/main" val="0"/>
              </a:ext>
            </a:extLst>
          </a:blip>
          <a:srcRect t="20606" r="48808" b="11960"/>
          <a:stretch/>
        </p:blipFill>
        <p:spPr>
          <a:xfrm>
            <a:off x="-1" y="0"/>
            <a:ext cx="10080625" cy="7426411"/>
          </a:xfrm>
          <a:prstGeom prst="rect">
            <a:avLst/>
          </a:prstGeom>
        </p:spPr>
      </p:pic>
    </p:spTree>
    <p:extLst>
      <p:ext uri="{BB962C8B-B14F-4D97-AF65-F5344CB8AC3E}">
        <p14:creationId xmlns:p14="http://schemas.microsoft.com/office/powerpoint/2010/main" val="4097864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EACC781E-54A8-C84F-A310-5404CCDD553F}"/>
              </a:ext>
            </a:extLst>
          </p:cNvPr>
          <p:cNvSpPr/>
          <p:nvPr/>
        </p:nvSpPr>
        <p:spPr>
          <a:xfrm>
            <a:off x="1782123" y="1767653"/>
            <a:ext cx="6237374" cy="113086"/>
          </a:xfrm>
          <a:prstGeom prst="rect">
            <a:avLst/>
          </a:prstGeom>
          <a:noFill/>
          <a:ln cap="flat">
            <a:noFill/>
            <a:prstDash val="solid"/>
          </a:ln>
        </p:spPr>
        <p:txBody>
          <a:bodyPr vert="horz" wrap="square" lIns="55816" tIns="27908" rIns="55816" bIns="27908" anchor="ctr" anchorCtr="0" compatLnSpc="1">
            <a:normAutofit fontScale="25000" lnSpcReduction="20000"/>
          </a:bodyPr>
          <a:lstStyle/>
          <a:p>
            <a:pPr defTabSz="685867">
              <a:lnSpc>
                <a:spcPct val="80000"/>
              </a:lnSpc>
              <a:defRPr sz="1800" b="0" i="0" u="none" strike="noStrike" kern="0" cap="none" spc="0" baseline="0">
                <a:solidFill>
                  <a:srgbClr val="000000"/>
                </a:solidFill>
                <a:uFillTx/>
              </a:defRPr>
            </a:pPr>
            <a:br>
              <a:rPr lang="en-GR" sz="750">
                <a:solidFill>
                  <a:srgbClr val="000000"/>
                </a:solidFill>
                <a:latin typeface="Calibri"/>
              </a:rPr>
            </a:br>
            <a:r>
              <a:rPr lang="en-GR" sz="1575" b="1" spc="-1">
                <a:solidFill>
                  <a:srgbClr val="434342"/>
                </a:solidFill>
                <a:latin typeface="Trebuchet MS"/>
                <a:ea typeface="DejaVu Sans"/>
              </a:rPr>
              <a:t> </a:t>
            </a:r>
            <a:br>
              <a:rPr lang="en-GR" sz="750">
                <a:solidFill>
                  <a:srgbClr val="000000"/>
                </a:solidFill>
                <a:latin typeface="Calibri"/>
              </a:rPr>
            </a:br>
            <a:br>
              <a:rPr lang="en-GR" sz="750">
                <a:solidFill>
                  <a:srgbClr val="000000"/>
                </a:solidFill>
                <a:latin typeface="Calibri"/>
              </a:rPr>
            </a:br>
            <a:br>
              <a:rPr lang="en-GR" sz="750">
                <a:solidFill>
                  <a:srgbClr val="000000"/>
                </a:solidFill>
                <a:latin typeface="Calibri"/>
              </a:rPr>
            </a:br>
            <a:endParaRPr lang="en-GR" sz="1350" spc="-1">
              <a:solidFill>
                <a:srgbClr val="000000"/>
              </a:solidFill>
              <a:latin typeface="Arial"/>
            </a:endParaRPr>
          </a:p>
        </p:txBody>
      </p:sp>
      <p:graphicFrame>
        <p:nvGraphicFramePr>
          <p:cNvPr id="3" name="Table 2">
            <a:extLst>
              <a:ext uri="{FF2B5EF4-FFF2-40B4-BE49-F238E27FC236}">
                <a16:creationId xmlns:a16="http://schemas.microsoft.com/office/drawing/2014/main" id="{6D683DDB-7AE1-F04C-B8E4-815B8908AD12}"/>
              </a:ext>
            </a:extLst>
          </p:cNvPr>
          <p:cNvGraphicFramePr>
            <a:graphicFrameLocks noGrp="1"/>
          </p:cNvGraphicFramePr>
          <p:nvPr/>
        </p:nvGraphicFramePr>
        <p:xfrm>
          <a:off x="143346" y="990190"/>
          <a:ext cx="9712265" cy="5783765"/>
        </p:xfrm>
        <a:graphic>
          <a:graphicData uri="http://schemas.openxmlformats.org/drawingml/2006/table">
            <a:tbl>
              <a:tblPr>
                <a:effectLst/>
              </a:tblPr>
              <a:tblGrid>
                <a:gridCol w="1463553">
                  <a:extLst>
                    <a:ext uri="{9D8B030D-6E8A-4147-A177-3AD203B41FA5}">
                      <a16:colId xmlns:a16="http://schemas.microsoft.com/office/drawing/2014/main" val="3925540584"/>
                    </a:ext>
                  </a:extLst>
                </a:gridCol>
                <a:gridCol w="1919173">
                  <a:extLst>
                    <a:ext uri="{9D8B030D-6E8A-4147-A177-3AD203B41FA5}">
                      <a16:colId xmlns:a16="http://schemas.microsoft.com/office/drawing/2014/main" val="2923987113"/>
                    </a:ext>
                  </a:extLst>
                </a:gridCol>
                <a:gridCol w="2122258">
                  <a:extLst>
                    <a:ext uri="{9D8B030D-6E8A-4147-A177-3AD203B41FA5}">
                      <a16:colId xmlns:a16="http://schemas.microsoft.com/office/drawing/2014/main" val="85314697"/>
                    </a:ext>
                  </a:extLst>
                </a:gridCol>
                <a:gridCol w="1816710">
                  <a:extLst>
                    <a:ext uri="{9D8B030D-6E8A-4147-A177-3AD203B41FA5}">
                      <a16:colId xmlns:a16="http://schemas.microsoft.com/office/drawing/2014/main" val="2077316663"/>
                    </a:ext>
                  </a:extLst>
                </a:gridCol>
                <a:gridCol w="2390571">
                  <a:extLst>
                    <a:ext uri="{9D8B030D-6E8A-4147-A177-3AD203B41FA5}">
                      <a16:colId xmlns:a16="http://schemas.microsoft.com/office/drawing/2014/main" val="1376567838"/>
                    </a:ext>
                  </a:extLst>
                </a:gridCol>
              </a:tblGrid>
              <a:tr h="3269906">
                <a:tc>
                  <a:txBody>
                    <a:bodyPr/>
                    <a:lstStyle/>
                    <a:p>
                      <a:pPr lvl="0">
                        <a:lnSpc>
                          <a:spcPct val="100000"/>
                        </a:lnSpc>
                      </a:pPr>
                      <a:r>
                        <a:rPr lang="el-GR" sz="1200" b="1" strike="noStrike" spc="-1" dirty="0">
                          <a:latin typeface="+mn-lt"/>
                        </a:rPr>
                        <a:t>Μοντέλα πολιτικής</a:t>
                      </a:r>
                      <a:endParaRPr lang="fr-FR" sz="1200" b="1" strike="noStrike" spc="-1"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rgbClr val="BFBFBF"/>
                    </a:solidFill>
                  </a:tcPr>
                </a:tc>
                <a:tc>
                  <a:txBody>
                    <a:bodyPr/>
                    <a:lstStyle/>
                    <a:p>
                      <a:pPr lvl="0" algn="ctr">
                        <a:lnSpc>
                          <a:spcPct val="100000"/>
                        </a:lnSpc>
                      </a:pPr>
                      <a:r>
                        <a:rPr lang="el-GR" sz="1200" b="1" strike="noStrike" spc="-1" dirty="0">
                          <a:solidFill>
                            <a:srgbClr val="000000"/>
                          </a:solidFill>
                          <a:latin typeface="+mn-lt"/>
                        </a:rPr>
                        <a:t>Ρυθμιστικό μοντέλο– </a:t>
                      </a:r>
                      <a:r>
                        <a:rPr lang="el-GR" sz="1200" b="1" strike="noStrike" spc="-1" dirty="0" err="1">
                          <a:solidFill>
                            <a:srgbClr val="000000"/>
                          </a:solidFill>
                          <a:latin typeface="+mn-lt"/>
                        </a:rPr>
                        <a:t>αρν</a:t>
                      </a:r>
                      <a:r>
                        <a:rPr lang="fr-FR" sz="1200" b="1" strike="noStrike" spc="-1" dirty="0">
                          <a:solidFill>
                            <a:srgbClr val="000000"/>
                          </a:solidFill>
                          <a:latin typeface="+mn-lt"/>
                        </a:rPr>
                        <a:t>n</a:t>
                      </a:r>
                      <a:r>
                        <a:rPr lang="el-GR" sz="1200" b="1" strike="noStrike" spc="-1" dirty="0" err="1">
                          <a:solidFill>
                            <a:srgbClr val="000000"/>
                          </a:solidFill>
                          <a:latin typeface="+mn-lt"/>
                        </a:rPr>
                        <a:t>τική</a:t>
                      </a:r>
                      <a:r>
                        <a:rPr lang="el-GR" sz="1200" b="1" strike="noStrike" spc="-1" dirty="0">
                          <a:solidFill>
                            <a:srgbClr val="000000"/>
                          </a:solidFill>
                          <a:latin typeface="+mn-lt"/>
                        </a:rPr>
                        <a:t> ενοποίηση μέσα από την αγορά</a:t>
                      </a:r>
                      <a:endParaRPr lang="fr-FR" sz="1200" b="0" strike="noStrike" spc="-1" dirty="0">
                        <a:latin typeface="+mn-lt"/>
                      </a:endParaRPr>
                    </a:p>
                    <a:p>
                      <a:pPr lvl="0">
                        <a:lnSpc>
                          <a:spcPct val="100000"/>
                        </a:lnSpc>
                      </a:pPr>
                      <a:r>
                        <a:rPr lang="fr-FR" sz="1200" b="0" strike="noStrike" spc="-1" dirty="0">
                          <a:latin typeface="+mn-lt"/>
                        </a:rPr>
                        <a:t>(</a:t>
                      </a:r>
                      <a:r>
                        <a:rPr lang="el-GR" sz="1200" b="0" strike="noStrike" spc="-1" dirty="0" err="1">
                          <a:latin typeface="+mn-lt"/>
                        </a:rPr>
                        <a:t>εναρμ</a:t>
                      </a:r>
                      <a:r>
                        <a:rPr lang="fr-FR" sz="1200" b="0" strike="noStrike" spc="-1" dirty="0" err="1">
                          <a:latin typeface="+mn-lt"/>
                        </a:rPr>
                        <a:t>ό</a:t>
                      </a:r>
                      <a:r>
                        <a:rPr lang="el-GR" sz="1200" b="0" strike="noStrike" spc="-1" dirty="0" err="1">
                          <a:latin typeface="+mn-lt"/>
                        </a:rPr>
                        <a:t>νιση</a:t>
                      </a:r>
                      <a:r>
                        <a:rPr lang="el-GR" sz="1200" b="0" strike="noStrike" spc="-1" dirty="0">
                          <a:latin typeface="+mn-lt"/>
                        </a:rPr>
                        <a:t> και αμοιβαία αναγνώριση</a:t>
                      </a:r>
                      <a:r>
                        <a:rPr lang="fr-FR" sz="1200" b="0" strike="noStrike" spc="-1" dirty="0">
                          <a:latin typeface="+mn-lt"/>
                        </a:rPr>
                        <a:t>)</a:t>
                      </a:r>
                      <a:endParaRPr lang="el-GR" sz="1200" b="0" strike="noStrike" spc="-1" dirty="0">
                        <a:latin typeface="+mn-lt"/>
                      </a:endParaRPr>
                    </a:p>
                    <a:p>
                      <a:pPr lvl="0">
                        <a:lnSpc>
                          <a:spcPct val="100000"/>
                        </a:lnSpc>
                      </a:pPr>
                      <a:endParaRPr lang="fr-FR" sz="1200" b="0" strike="noStrike" spc="-1" dirty="0">
                        <a:latin typeface="+mn-lt"/>
                      </a:endParaRPr>
                    </a:p>
                    <a:p>
                      <a:pPr lvl="0">
                        <a:lnSpc>
                          <a:spcPct val="100000"/>
                        </a:lnSpc>
                      </a:pPr>
                      <a:r>
                        <a:rPr lang="el-GR" sz="1200" b="0" strike="noStrike" spc="-1" dirty="0">
                          <a:latin typeface="+mn-lt"/>
                        </a:rPr>
                        <a:t>Ιδιωτικοποιήσεις</a:t>
                      </a:r>
                      <a:endParaRPr lang="fr-FR" sz="1200" b="0" strike="noStrike" spc="-1" dirty="0">
                        <a:latin typeface="+mn-lt"/>
                      </a:endParaRPr>
                    </a:p>
                    <a:p>
                      <a:pPr lvl="0">
                        <a:lnSpc>
                          <a:spcPct val="100000"/>
                        </a:lnSpc>
                      </a:pPr>
                      <a:endParaRPr lang="el-GR" sz="1200" b="0" strike="noStrike" spc="-1" dirty="0">
                        <a:latin typeface="+mn-lt"/>
                      </a:endParaRPr>
                    </a:p>
                    <a:p>
                      <a:pPr lvl="0">
                        <a:lnSpc>
                          <a:spcPct val="100000"/>
                        </a:lnSpc>
                      </a:pPr>
                      <a:endParaRPr lang="el-GR" sz="1200" b="0" strike="noStrike" spc="-1" dirty="0">
                        <a:latin typeface="+mn-lt"/>
                      </a:endParaRPr>
                    </a:p>
                    <a:p>
                      <a:pPr lvl="0">
                        <a:lnSpc>
                          <a:spcPct val="100000"/>
                        </a:lnSpc>
                      </a:pPr>
                      <a:endParaRPr lang="el-GR" sz="1200" b="0" strike="noStrike" spc="-1" dirty="0">
                        <a:latin typeface="+mn-lt"/>
                      </a:endParaRPr>
                    </a:p>
                    <a:p>
                      <a:pPr lvl="0">
                        <a:lnSpc>
                          <a:spcPct val="100000"/>
                        </a:lnSpc>
                      </a:pPr>
                      <a:endParaRPr lang="el-GR" sz="1200" b="0" strike="noStrike" spc="-1" dirty="0">
                        <a:latin typeface="+mn-lt"/>
                      </a:endParaRPr>
                    </a:p>
                    <a:p>
                      <a:pPr lvl="0">
                        <a:lnSpc>
                          <a:spcPct val="100000"/>
                        </a:lnSpc>
                      </a:pPr>
                      <a:endParaRPr lang="el-GR" sz="1200" b="0" strike="noStrike" spc="-1" dirty="0">
                        <a:latin typeface="+mn-lt"/>
                      </a:endParaRPr>
                    </a:p>
                    <a:p>
                      <a:pPr lvl="0">
                        <a:lnSpc>
                          <a:spcPct val="100000"/>
                        </a:lnSpc>
                      </a:pPr>
                      <a:endParaRPr lang="fr-FR" sz="1200" b="0" strike="noStrike" spc="-1" dirty="0">
                        <a:latin typeface="+mn-lt"/>
                      </a:endParaRPr>
                    </a:p>
                    <a:p>
                      <a:pPr lvl="0">
                        <a:lnSpc>
                          <a:spcPct val="100000"/>
                        </a:lnSpc>
                      </a:pPr>
                      <a:r>
                        <a:rPr lang="fr-FR" sz="1200" b="0" strike="noStrike" spc="-1" dirty="0">
                          <a:latin typeface="+mn-lt"/>
                        </a:rPr>
                        <a:t>E</a:t>
                      </a:r>
                      <a:r>
                        <a:rPr lang="el-GR" sz="1200" b="0" strike="noStrike" spc="-1" dirty="0" err="1">
                          <a:latin typeface="+mn-lt"/>
                        </a:rPr>
                        <a:t>ξωτερικές</a:t>
                      </a:r>
                      <a:r>
                        <a:rPr lang="el-GR" sz="1200" b="0" strike="noStrike" spc="-1" dirty="0">
                          <a:latin typeface="+mn-lt"/>
                        </a:rPr>
                        <a:t> οικονομικές συμφωνίες – με υιοθέτηση νορμών ΠΟΕ και ΗΠΑ) </a:t>
                      </a:r>
                    </a:p>
                    <a:p>
                      <a:pPr lvl="0">
                        <a:lnSpc>
                          <a:spcPct val="100000"/>
                        </a:lnSpc>
                      </a:pPr>
                      <a:endParaRPr lang="fr-FR" sz="1200" b="0" strike="noStrike" spc="-1"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lnSpc>
                          <a:spcPct val="100000"/>
                        </a:lnSpc>
                      </a:pPr>
                      <a:r>
                        <a:rPr lang="el-GR" sz="1200" b="1" strike="noStrike" spc="-1" dirty="0">
                          <a:solidFill>
                            <a:schemeClr val="tx1"/>
                          </a:solidFill>
                          <a:latin typeface="+mn-lt"/>
                        </a:rPr>
                        <a:t>Ρυθμιστικό μοντέλο-</a:t>
                      </a:r>
                      <a:r>
                        <a:rPr lang="el-GR" sz="1200" b="1" strike="noStrike" spc="-1" dirty="0">
                          <a:solidFill>
                            <a:srgbClr val="000000"/>
                          </a:solidFill>
                          <a:latin typeface="+mn-lt"/>
                        </a:rPr>
                        <a:t>συντονισμός σε πολιτικές συντρεχουσών και υποστηρικτικών αρμοδιοτήτων </a:t>
                      </a:r>
                    </a:p>
                    <a:p>
                      <a:pPr lvl="0" algn="ctr">
                        <a:lnSpc>
                          <a:spcPct val="100000"/>
                        </a:lnSpc>
                      </a:pPr>
                      <a:endParaRPr lang="el-GR" sz="1200" b="1" i="1" strike="noStrike" kern="1200" spc="-1" dirty="0">
                        <a:solidFill>
                          <a:srgbClr val="000000"/>
                        </a:solidFill>
                        <a:latin typeface="+mn-lt"/>
                      </a:endParaRPr>
                    </a:p>
                    <a:p>
                      <a:pPr lvl="0" algn="l">
                        <a:lnSpc>
                          <a:spcPct val="100000"/>
                        </a:lnSpc>
                      </a:pPr>
                      <a:r>
                        <a:rPr lang="el-GR" sz="1200" b="0" i="0" kern="1200" dirty="0">
                          <a:solidFill>
                            <a:srgbClr val="000000"/>
                          </a:solidFill>
                          <a:latin typeface="+mn-lt"/>
                        </a:rPr>
                        <a:t>Καλές πρακτικές, ήπιες νόρμες,</a:t>
                      </a:r>
                      <a:r>
                        <a:rPr lang="en-GB" sz="1200" b="0" i="0" kern="1200" dirty="0">
                          <a:solidFill>
                            <a:srgbClr val="000000"/>
                          </a:solidFill>
                          <a:latin typeface="+mn-lt"/>
                        </a:rPr>
                        <a:t> benchmarking)</a:t>
                      </a:r>
                      <a:endParaRPr lang="el-GR" sz="1200" b="0" i="0" kern="1200" dirty="0">
                        <a:solidFill>
                          <a:srgbClr val="000000"/>
                        </a:solidFill>
                        <a:latin typeface="+mn-lt"/>
                      </a:endParaRPr>
                    </a:p>
                    <a:p>
                      <a:pPr lvl="0">
                        <a:lnSpc>
                          <a:spcPct val="100000"/>
                        </a:lnSpc>
                      </a:pPr>
                      <a:r>
                        <a:rPr lang="el-GR" sz="1200" b="0" i="0" kern="1200" dirty="0">
                          <a:solidFill>
                            <a:srgbClr val="000000"/>
                          </a:solidFill>
                          <a:latin typeface="+mn-lt"/>
                        </a:rPr>
                        <a:t>ΣΔΙΤ </a:t>
                      </a:r>
                    </a:p>
                    <a:p>
                      <a:pPr lvl="0">
                        <a:lnSpc>
                          <a:spcPct val="100000"/>
                        </a:lnSpc>
                      </a:pPr>
                      <a:endParaRPr lang="el-GR" sz="1200" b="0" i="0" kern="1200" dirty="0">
                        <a:solidFill>
                          <a:srgbClr val="000000"/>
                        </a:solidFill>
                        <a:latin typeface="+mn-lt"/>
                      </a:endParaRPr>
                    </a:p>
                    <a:p>
                      <a:pPr lvl="0">
                        <a:lnSpc>
                          <a:spcPct val="100000"/>
                        </a:lnSpc>
                      </a:pPr>
                      <a:r>
                        <a:rPr lang="el-GR" sz="1200" b="0" i="0" kern="1200" dirty="0">
                          <a:solidFill>
                            <a:srgbClr val="000000"/>
                          </a:solidFill>
                          <a:latin typeface="+mn-lt"/>
                        </a:rPr>
                        <a:t>Δημοσιονομική πολιτική, </a:t>
                      </a:r>
                      <a:r>
                        <a:rPr lang="el-GR" sz="1200" b="0" i="0" kern="1200" dirty="0" err="1">
                          <a:solidFill>
                            <a:srgbClr val="000000"/>
                          </a:solidFill>
                          <a:latin typeface="+mn-lt"/>
                        </a:rPr>
                        <a:t>κοινωνικ</a:t>
                      </a:r>
                      <a:r>
                        <a:rPr lang="en-GB" sz="1200" b="0" i="0" kern="1200" dirty="0" err="1">
                          <a:solidFill>
                            <a:srgbClr val="000000"/>
                          </a:solidFill>
                          <a:latin typeface="+mn-lt"/>
                        </a:rPr>
                        <a:t>ή</a:t>
                      </a:r>
                      <a:r>
                        <a:rPr lang="el-GR" sz="1200" b="0" i="0" kern="1200" dirty="0">
                          <a:solidFill>
                            <a:srgbClr val="000000"/>
                          </a:solidFill>
                          <a:latin typeface="+mn-lt"/>
                        </a:rPr>
                        <a:t> πολιτική, </a:t>
                      </a:r>
                      <a:r>
                        <a:rPr lang="el-GR" sz="1200" b="0" i="0" kern="1200" dirty="0" err="1">
                          <a:solidFill>
                            <a:srgbClr val="000000"/>
                          </a:solidFill>
                          <a:latin typeface="+mn-lt"/>
                        </a:rPr>
                        <a:t>υγεία,κλίμα</a:t>
                      </a:r>
                      <a:r>
                        <a:rPr lang="el-GR" sz="1200" b="0" i="0" kern="1200" dirty="0">
                          <a:solidFill>
                            <a:srgbClr val="000000"/>
                          </a:solidFill>
                          <a:latin typeface="+mn-lt"/>
                        </a:rPr>
                        <a:t>, ενέργεια, μετανάστευση, παιδεία..</a:t>
                      </a:r>
                      <a:endParaRPr lang="en-GB" sz="1200" b="0" i="0" kern="1200" dirty="0">
                        <a:solidFill>
                          <a:srgbClr val="000000"/>
                        </a:solidFill>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rgbClr val="E7E9F8"/>
                    </a:solidFill>
                  </a:tcPr>
                </a:tc>
                <a:tc>
                  <a:txBody>
                    <a:bodyPr/>
                    <a:lstStyle/>
                    <a:p>
                      <a:pPr lvl="0" algn="ctr">
                        <a:lnSpc>
                          <a:spcPct val="100000"/>
                        </a:lnSpc>
                      </a:pPr>
                      <a:r>
                        <a:rPr lang="el-GR" sz="1200" b="1" strike="noStrike" spc="-1" dirty="0">
                          <a:solidFill>
                            <a:srgbClr val="000000"/>
                          </a:solidFill>
                          <a:latin typeface="+mn-lt"/>
                        </a:rPr>
                        <a:t>Αναδιανεμητικό μοντέλο-</a:t>
                      </a:r>
                    </a:p>
                    <a:p>
                      <a:pPr lvl="0" algn="ctr">
                        <a:lnSpc>
                          <a:spcPct val="100000"/>
                        </a:lnSpc>
                      </a:pPr>
                      <a:endParaRPr lang="el-GR" sz="1200" b="1" strike="noStrike" spc="-1" dirty="0">
                        <a:solidFill>
                          <a:srgbClr val="000000"/>
                        </a:solidFill>
                        <a:latin typeface="+mn-lt"/>
                      </a:endParaRPr>
                    </a:p>
                    <a:p>
                      <a:pPr lvl="0" algn="l">
                        <a:lnSpc>
                          <a:spcPct val="100000"/>
                        </a:lnSpc>
                      </a:pPr>
                      <a:r>
                        <a:rPr lang="el-GR" sz="1200" b="0" strike="noStrike" spc="-1" dirty="0">
                          <a:solidFill>
                            <a:srgbClr val="000000"/>
                          </a:solidFill>
                          <a:latin typeface="+mn-lt"/>
                        </a:rPr>
                        <a:t>Περιφερειακή πολιτική, αγροτική πολιτική και πολιτική έρευνας</a:t>
                      </a:r>
                    </a:p>
                    <a:p>
                      <a:pPr lvl="0" algn="l">
                        <a:lnSpc>
                          <a:spcPct val="100000"/>
                        </a:lnSpc>
                      </a:pPr>
                      <a:endParaRPr lang="el-GR" sz="1200" b="0" strike="noStrike" spc="-1" dirty="0">
                        <a:solidFill>
                          <a:srgbClr val="000000"/>
                        </a:solidFill>
                        <a:latin typeface="+mn-lt"/>
                      </a:endParaRPr>
                    </a:p>
                    <a:p>
                      <a:pPr lvl="0" algn="l">
                        <a:lnSpc>
                          <a:spcPct val="100000"/>
                        </a:lnSpc>
                      </a:pPr>
                      <a:r>
                        <a:rPr lang="el-GR" sz="1200" b="0" strike="noStrike" spc="-1" dirty="0">
                          <a:latin typeface="+mn-lt"/>
                        </a:rPr>
                        <a:t>ΣΔΙΤ</a:t>
                      </a:r>
                      <a:endParaRPr lang="fr-FR" sz="1200" b="0" strike="noStrike" spc="-1"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lvl="0" algn="ctr">
                        <a:lnSpc>
                          <a:spcPct val="100000"/>
                        </a:lnSpc>
                      </a:pPr>
                      <a:r>
                        <a:rPr lang="el-GR" sz="1200" b="1" strike="noStrike" spc="-1" dirty="0">
                          <a:solidFill>
                            <a:srgbClr val="000000"/>
                          </a:solidFill>
                          <a:latin typeface="+mn-lt"/>
                        </a:rPr>
                        <a:t>Διακυβερνητικό μοντέλο-</a:t>
                      </a:r>
                      <a:endParaRPr lang="fr-FR" sz="1200" b="0" strike="noStrike" spc="-1" dirty="0">
                        <a:latin typeface="+mn-lt"/>
                      </a:endParaRPr>
                    </a:p>
                    <a:p>
                      <a:pPr lvl="0" algn="ctr">
                        <a:lnSpc>
                          <a:spcPct val="100000"/>
                        </a:lnSpc>
                      </a:pPr>
                      <a:r>
                        <a:rPr lang="el-GR" sz="1200" b="1" strike="noStrike" spc="-1" dirty="0">
                          <a:solidFill>
                            <a:srgbClr val="000000"/>
                          </a:solidFill>
                          <a:latin typeface="+mn-lt"/>
                        </a:rPr>
                        <a:t>συντονισμός υψηλού επιπέδου μεταξύ των εθνικών εκτελεστικών εξουσιών (</a:t>
                      </a:r>
                      <a:r>
                        <a:rPr lang="en-US" sz="1200" b="1" strike="noStrike" spc="-1" dirty="0" err="1">
                          <a:solidFill>
                            <a:srgbClr val="000000"/>
                          </a:solidFill>
                          <a:latin typeface="+mn-lt"/>
                        </a:rPr>
                        <a:t>intergovernmentalim</a:t>
                      </a:r>
                      <a:r>
                        <a:rPr lang="en-US" sz="1200" b="1" strike="noStrike" spc="-1" dirty="0">
                          <a:solidFill>
                            <a:srgbClr val="000000"/>
                          </a:solidFill>
                          <a:latin typeface="+mn-lt"/>
                        </a:rPr>
                        <a:t>, </a:t>
                      </a:r>
                      <a:r>
                        <a:rPr lang="en-US" sz="1200" b="1" strike="noStrike" spc="-1" dirty="0" err="1">
                          <a:solidFill>
                            <a:srgbClr val="000000"/>
                          </a:solidFill>
                          <a:latin typeface="+mn-lt"/>
                        </a:rPr>
                        <a:t>transgovernmentalism</a:t>
                      </a:r>
                      <a:r>
                        <a:rPr lang="en-US" sz="1200" b="1" strike="noStrike" spc="-1" dirty="0">
                          <a:solidFill>
                            <a:srgbClr val="000000"/>
                          </a:solidFill>
                          <a:latin typeface="+mn-lt"/>
                        </a:rPr>
                        <a:t>)</a:t>
                      </a:r>
                      <a:endParaRPr lang="fr-FR" sz="1200" b="0" strike="noStrike" spc="-1" dirty="0">
                        <a:latin typeface="+mn-lt"/>
                      </a:endParaRPr>
                    </a:p>
                    <a:p>
                      <a:pPr lvl="0">
                        <a:lnSpc>
                          <a:spcPct val="100000"/>
                        </a:lnSpc>
                      </a:pPr>
                      <a:endParaRPr lang="el-GR" sz="1200" b="0" strike="noStrike" spc="-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0" strike="noStrike" spc="-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0" strike="noStrike" spc="-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0" strike="noStrike" spc="-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0" strike="noStrike" spc="-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strike="noStrike" spc="-1" dirty="0">
                          <a:latin typeface="+mn-lt"/>
                        </a:rPr>
                        <a:t>Άμυνα, </a:t>
                      </a:r>
                      <a:r>
                        <a:rPr lang="el-GR" sz="1200" b="0" strike="noStrike" spc="-1" dirty="0" err="1">
                          <a:latin typeface="+mn-lt"/>
                        </a:rPr>
                        <a:t>εξωτερικ</a:t>
                      </a:r>
                      <a:r>
                        <a:rPr lang="en-US" sz="1200" b="0" strike="noStrike" spc="-1" dirty="0" err="1">
                          <a:latin typeface="+mn-lt"/>
                        </a:rPr>
                        <a:t>ή</a:t>
                      </a:r>
                      <a:r>
                        <a:rPr lang="el-GR" sz="1200" b="0" strike="noStrike" spc="-1" dirty="0">
                          <a:latin typeface="+mn-lt"/>
                        </a:rPr>
                        <a:t> πολιτική, δημοσιονομική πολιτική, φορολογική πολιτική</a:t>
                      </a:r>
                      <a:r>
                        <a:rPr lang="en-US" sz="1200" b="0" strike="noStrike" spc="-1" dirty="0">
                          <a:latin typeface="+mn-lt"/>
                        </a:rPr>
                        <a:t> …(</a:t>
                      </a:r>
                      <a:r>
                        <a:rPr lang="el-GR" sz="1200" b="0" strike="noStrike" spc="-1" dirty="0">
                          <a:latin typeface="+mn-lt"/>
                        </a:rPr>
                        <a:t>πολιτικές εθνικής αρμοδιότητας</a:t>
                      </a:r>
                      <a:r>
                        <a:rPr lang="fr-FR" sz="1200" b="0" strike="noStrike" spc="-1" dirty="0">
                          <a:latin typeface="+mn-lt"/>
                        </a:rPr>
                        <a:t>)</a:t>
                      </a:r>
                      <a:endParaRPr lang="el-GR" sz="1200" b="0" strike="noStrike" spc="-1"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rgbClr val="E7DED1"/>
                    </a:solidFill>
                  </a:tcPr>
                </a:tc>
                <a:extLst>
                  <a:ext uri="{0D108BD9-81ED-4DB2-BD59-A6C34878D82A}">
                    <a16:rowId xmlns:a16="http://schemas.microsoft.com/office/drawing/2014/main" val="96180376"/>
                  </a:ext>
                </a:extLst>
              </a:tr>
              <a:tr h="2513859">
                <a:tc>
                  <a:txBody>
                    <a:bodyPr/>
                    <a:lstStyle/>
                    <a:p>
                      <a:pPr lvl="0">
                        <a:lnSpc>
                          <a:spcPct val="100000"/>
                        </a:lnSpc>
                      </a:pPr>
                      <a:r>
                        <a:rPr lang="el-GR" sz="1200" b="1" strike="noStrike" spc="-1" dirty="0" err="1">
                          <a:solidFill>
                            <a:schemeClr val="tx1"/>
                          </a:solidFill>
                          <a:latin typeface="+mn-lt"/>
                        </a:rPr>
                        <a:t>Μορφ</a:t>
                      </a:r>
                      <a:r>
                        <a:rPr lang="fr-FR" sz="1200" b="1" strike="noStrike" spc="-1" dirty="0" err="1">
                          <a:solidFill>
                            <a:schemeClr val="tx1"/>
                          </a:solidFill>
                          <a:latin typeface="+mn-lt"/>
                        </a:rPr>
                        <a:t>έ</a:t>
                      </a:r>
                      <a:r>
                        <a:rPr lang="el-GR" sz="1200" b="1" strike="noStrike" spc="-1" dirty="0">
                          <a:solidFill>
                            <a:schemeClr val="tx1"/>
                          </a:solidFill>
                          <a:latin typeface="+mn-lt"/>
                        </a:rPr>
                        <a:t>ς διακυβέρνησης</a:t>
                      </a:r>
                      <a:r>
                        <a:rPr lang="fr-FR" sz="1200" b="1" strike="noStrike" spc="-1" dirty="0">
                          <a:solidFill>
                            <a:schemeClr val="tx1"/>
                          </a:solidFill>
                          <a:latin typeface="+mn-lt"/>
                        </a:rPr>
                        <a:t> </a:t>
                      </a:r>
                      <a:r>
                        <a:rPr lang="el-GR" sz="1200" b="1" strike="noStrike" spc="-1" dirty="0">
                          <a:solidFill>
                            <a:schemeClr val="tx1"/>
                          </a:solidFill>
                          <a:latin typeface="+mn-lt"/>
                        </a:rPr>
                        <a:t>και μέθοδος</a:t>
                      </a:r>
                      <a:r>
                        <a:rPr lang="en-US" sz="1200" b="1" strike="noStrike" spc="-1" dirty="0">
                          <a:solidFill>
                            <a:schemeClr val="tx1"/>
                          </a:solidFill>
                          <a:latin typeface="+mn-lt"/>
                        </a:rPr>
                        <a:t> </a:t>
                      </a:r>
                      <a:r>
                        <a:rPr lang="el-GR" sz="1200" b="1" strike="noStrike" spc="-1" dirty="0">
                          <a:solidFill>
                            <a:schemeClr val="tx1"/>
                          </a:solidFill>
                          <a:latin typeface="+mn-lt"/>
                        </a:rPr>
                        <a:t>λήψης αποφάσεων</a:t>
                      </a:r>
                      <a:endParaRPr lang="fr-FR" sz="1200" b="1" strike="noStrike" spc="-1" dirty="0">
                        <a:solidFill>
                          <a:schemeClr val="tx1"/>
                        </a:solidFill>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rgbClr val="BFBFBF"/>
                    </a:solidFill>
                  </a:tcPr>
                </a:tc>
                <a:tc>
                  <a:txBody>
                    <a:bodyPr/>
                    <a:lstStyle/>
                    <a:p>
                      <a:pPr lvl="0">
                        <a:lnSpc>
                          <a:spcPct val="100000"/>
                        </a:lnSpc>
                      </a:pPr>
                      <a:r>
                        <a:rPr lang="el-GR" sz="1200" b="1" strike="noStrike" spc="-1" dirty="0">
                          <a:solidFill>
                            <a:schemeClr val="tx1"/>
                          </a:solidFill>
                          <a:latin typeface="+mn-lt"/>
                        </a:rPr>
                        <a:t>Δικτυακή Δ.  </a:t>
                      </a:r>
                      <a:r>
                        <a:rPr lang="el-GR" sz="1200" b="0" strike="noStrike" spc="-1" dirty="0">
                          <a:solidFill>
                            <a:schemeClr val="tx1"/>
                          </a:solidFill>
                          <a:latin typeface="+mn-lt"/>
                        </a:rPr>
                        <a:t>(</a:t>
                      </a:r>
                      <a:r>
                        <a:rPr lang="el-GR" sz="1200" b="0" i="1" strike="noStrike" spc="-1" dirty="0">
                          <a:solidFill>
                            <a:schemeClr val="tx1"/>
                          </a:solidFill>
                          <a:latin typeface="+mn-lt"/>
                        </a:rPr>
                        <a:t>δημόσιοι και ιδιωτικοί δρώντες</a:t>
                      </a:r>
                      <a:r>
                        <a:rPr lang="el-GR" sz="1200" b="0" strike="noStrike" spc="-1" dirty="0">
                          <a:solidFill>
                            <a:schemeClr val="tx1"/>
                          </a:solidFill>
                          <a:latin typeface="+mn-lt"/>
                        </a:rPr>
                        <a:t>)</a:t>
                      </a:r>
                    </a:p>
                    <a:p>
                      <a:pPr lvl="0">
                        <a:lnSpc>
                          <a:spcPct val="100000"/>
                        </a:lnSpc>
                      </a:pPr>
                      <a:endParaRPr lang="fr-FR" sz="1200" b="0" strike="noStrike" spc="-1" dirty="0">
                        <a:solidFill>
                          <a:schemeClr val="tx1"/>
                        </a:solidFill>
                        <a:latin typeface="+mn-lt"/>
                      </a:endParaRPr>
                    </a:p>
                    <a:p>
                      <a:pPr lvl="0">
                        <a:lnSpc>
                          <a:spcPct val="100000"/>
                        </a:lnSpc>
                      </a:pPr>
                      <a:r>
                        <a:rPr lang="el-GR" sz="1200" b="0" strike="noStrike" spc="-1" dirty="0">
                          <a:solidFill>
                            <a:schemeClr val="tx1"/>
                          </a:solidFill>
                          <a:latin typeface="+mn-lt"/>
                        </a:rPr>
                        <a:t>Κοινοτική μέθοδος- υπερεθνικό δίκαιο</a:t>
                      </a:r>
                      <a:endParaRPr lang="fr-FR" sz="1200" b="0" strike="noStrike" spc="-1" dirty="0">
                        <a:solidFill>
                          <a:schemeClr val="tx1"/>
                        </a:solidFill>
                        <a:latin typeface="+mn-lt"/>
                      </a:endParaRPr>
                    </a:p>
                    <a:p>
                      <a:pPr lvl="0">
                        <a:lnSpc>
                          <a:spcPct val="100000"/>
                        </a:lnSpc>
                      </a:pPr>
                      <a:r>
                        <a:rPr lang="fr-FR" sz="1200" b="0" strike="noStrike" spc="-1" dirty="0">
                          <a:solidFill>
                            <a:schemeClr val="tx1"/>
                          </a:solidFill>
                          <a:latin typeface="+mn-lt"/>
                        </a:rPr>
                        <a:t>(</a:t>
                      </a:r>
                      <a:r>
                        <a:rPr lang="el-GR" sz="1200" b="0" strike="noStrike" spc="-1" dirty="0">
                          <a:solidFill>
                            <a:schemeClr val="tx1"/>
                          </a:solidFill>
                          <a:latin typeface="+mn-lt"/>
                        </a:rPr>
                        <a:t>αποφασιστικός </a:t>
                      </a:r>
                      <a:r>
                        <a:rPr lang="el-GR" sz="1200" b="0" strike="noStrike" spc="-1" dirty="0" err="1">
                          <a:solidFill>
                            <a:schemeClr val="tx1"/>
                          </a:solidFill>
                          <a:latin typeface="+mn-lt"/>
                        </a:rPr>
                        <a:t>υπερεθνισμός</a:t>
                      </a:r>
                      <a:r>
                        <a:rPr lang="el-GR" sz="1200" b="0" strike="noStrike" spc="-1" dirty="0">
                          <a:solidFill>
                            <a:schemeClr val="tx1"/>
                          </a:solidFill>
                          <a:latin typeface="+mn-lt"/>
                        </a:rPr>
                        <a:t> με Επιτροπή- </a:t>
                      </a:r>
                      <a:r>
                        <a:rPr lang="el-GR" sz="1200" b="0" strike="noStrike" spc="-1" dirty="0" err="1">
                          <a:solidFill>
                            <a:schemeClr val="tx1"/>
                          </a:solidFill>
                          <a:latin typeface="+mn-lt"/>
                        </a:rPr>
                        <a:t>Ευρ</a:t>
                      </a:r>
                      <a:r>
                        <a:rPr lang="el-GR" sz="1200" b="0" strike="noStrike" spc="-1" dirty="0">
                          <a:solidFill>
                            <a:schemeClr val="tx1"/>
                          </a:solidFill>
                          <a:latin typeface="+mn-lt"/>
                        </a:rPr>
                        <a:t>. Αρχές)</a:t>
                      </a:r>
                    </a:p>
                    <a:p>
                      <a:pPr lvl="0">
                        <a:lnSpc>
                          <a:spcPct val="100000"/>
                        </a:lnSpc>
                      </a:pPr>
                      <a:endParaRPr lang="el-GR" sz="1200" b="0" strike="noStrike" spc="-1" dirty="0">
                        <a:solidFill>
                          <a:schemeClr val="tx1"/>
                        </a:solidFill>
                        <a:latin typeface="+mn-lt"/>
                      </a:endParaRPr>
                    </a:p>
                    <a:p>
                      <a:pPr lvl="0">
                        <a:lnSpc>
                          <a:spcPct val="100000"/>
                        </a:lnSpc>
                      </a:pPr>
                      <a:r>
                        <a:rPr lang="el-GR" sz="1200" b="0" strike="noStrike" spc="-1" dirty="0">
                          <a:solidFill>
                            <a:schemeClr val="tx1"/>
                          </a:solidFill>
                          <a:latin typeface="+mn-lt"/>
                        </a:rPr>
                        <a:t>Τεχνοκρατία, </a:t>
                      </a:r>
                      <a:r>
                        <a:rPr lang="el-GR" sz="1200" b="0" strike="noStrike" spc="-1" dirty="0" err="1">
                          <a:solidFill>
                            <a:schemeClr val="tx1"/>
                          </a:solidFill>
                          <a:latin typeface="+mn-lt"/>
                        </a:rPr>
                        <a:t>επιτροπολογία</a:t>
                      </a:r>
                      <a:r>
                        <a:rPr lang="el-GR" sz="1200" b="0" strike="noStrike" spc="-1" dirty="0">
                          <a:solidFill>
                            <a:schemeClr val="tx1"/>
                          </a:solidFill>
                          <a:latin typeface="+mn-lt"/>
                        </a:rPr>
                        <a:t>, μη-πλειοψηφικοί θεσμοί</a:t>
                      </a:r>
                    </a:p>
                    <a:p>
                      <a:pPr lvl="0">
                        <a:lnSpc>
                          <a:spcPct val="100000"/>
                        </a:lnSpc>
                      </a:pPr>
                      <a:endParaRPr lang="fr-FR" sz="1200" b="0" strike="noStrike" spc="-1" dirty="0">
                        <a:solidFill>
                          <a:schemeClr val="tx1"/>
                        </a:solidFill>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l" defTabSz="914400" rtl="0" fontAlgn="auto" hangingPunct="1">
                        <a:lnSpc>
                          <a:spcPct val="100000"/>
                        </a:lnSpc>
                        <a:spcBef>
                          <a:spcPts val="0"/>
                        </a:spcBef>
                        <a:spcAft>
                          <a:spcPts val="0"/>
                        </a:spcAft>
                        <a:buNone/>
                        <a:tabLst/>
                      </a:pPr>
                      <a:r>
                        <a:rPr lang="el-GR" sz="1200" b="1" strike="noStrike" spc="-1" dirty="0">
                          <a:solidFill>
                            <a:srgbClr val="000000"/>
                          </a:solidFill>
                          <a:latin typeface="+mn-lt"/>
                        </a:rPr>
                        <a:t>Πειραματική Δ.</a:t>
                      </a:r>
                    </a:p>
                    <a:p>
                      <a:pPr marL="0" marR="0" lvl="0" indent="0" algn="l" defTabSz="914400" rtl="0" fontAlgn="auto" hangingPunct="1">
                        <a:lnSpc>
                          <a:spcPct val="100000"/>
                        </a:lnSpc>
                        <a:spcBef>
                          <a:spcPts val="0"/>
                        </a:spcBef>
                        <a:spcAft>
                          <a:spcPts val="0"/>
                        </a:spcAft>
                        <a:buNone/>
                        <a:tabLst/>
                      </a:pPr>
                      <a:endParaRPr lang="el-GR" sz="1200" b="1" strike="noStrike" spc="-1" dirty="0">
                        <a:solidFill>
                          <a:srgbClr val="000000"/>
                        </a:solidFill>
                        <a:latin typeface="+mn-lt"/>
                      </a:endParaRPr>
                    </a:p>
                    <a:p>
                      <a:pPr marL="0" marR="0" lvl="0" indent="0" algn="l" defTabSz="914400" rtl="0" fontAlgn="auto" hangingPunct="1">
                        <a:lnSpc>
                          <a:spcPct val="100000"/>
                        </a:lnSpc>
                        <a:spcBef>
                          <a:spcPts val="0"/>
                        </a:spcBef>
                        <a:spcAft>
                          <a:spcPts val="0"/>
                        </a:spcAft>
                        <a:buNone/>
                        <a:tabLst/>
                      </a:pPr>
                      <a:r>
                        <a:rPr lang="el-GR" sz="1200" b="0" strike="noStrike" spc="-1" dirty="0">
                          <a:solidFill>
                            <a:srgbClr val="000000"/>
                          </a:solidFill>
                          <a:latin typeface="+mn-lt"/>
                        </a:rPr>
                        <a:t>(υιοθέτηση προτύπων από διεθ. οργανισμούς, βλ. ΟΟΣΑ..)</a:t>
                      </a:r>
                      <a:endParaRPr lang="fr-FR" sz="1200" b="0" strike="noStrike" spc="-1" dirty="0">
                        <a:latin typeface="+mn-lt"/>
                      </a:endParaRPr>
                    </a:p>
                    <a:p>
                      <a:pPr lvl="0" algn="l">
                        <a:lnSpc>
                          <a:spcPct val="100000"/>
                        </a:lnSpc>
                      </a:pPr>
                      <a:endParaRPr lang="el-GR" sz="1200" b="1" strike="noStrike" spc="-1" dirty="0">
                        <a:solidFill>
                          <a:srgbClr val="000000"/>
                        </a:solidFill>
                        <a:latin typeface="+mn-lt"/>
                      </a:endParaRPr>
                    </a:p>
                    <a:p>
                      <a:pPr lvl="0" algn="l">
                        <a:lnSpc>
                          <a:spcPct val="100000"/>
                        </a:lnSpc>
                      </a:pPr>
                      <a:r>
                        <a:rPr lang="fr-FR" sz="1200" b="0" strike="noStrike" spc="-1" dirty="0" err="1">
                          <a:solidFill>
                            <a:srgbClr val="000000"/>
                          </a:solidFill>
                          <a:latin typeface="+mn-lt"/>
                        </a:rPr>
                        <a:t>Ή</a:t>
                      </a:r>
                      <a:r>
                        <a:rPr lang="el-GR" sz="1200" b="0" strike="noStrike" spc="-1" dirty="0">
                          <a:solidFill>
                            <a:srgbClr val="000000"/>
                          </a:solidFill>
                          <a:latin typeface="+mn-lt"/>
                        </a:rPr>
                        <a:t>πιο δίκαιο</a:t>
                      </a:r>
                    </a:p>
                    <a:p>
                      <a:pPr lvl="0" algn="l">
                        <a:lnSpc>
                          <a:spcPct val="100000"/>
                        </a:lnSpc>
                      </a:pPr>
                      <a:endParaRPr lang="fr-FR" sz="1200" b="1" strike="noStrike" spc="-1"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0" strike="noStrike" spc="-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b="0" strike="noStrike" spc="-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b="0" strike="noStrike" spc="-1" dirty="0">
                          <a:solidFill>
                            <a:schemeClr val="tx1"/>
                          </a:solidFill>
                          <a:latin typeface="+mn-lt"/>
                        </a:rPr>
                        <a:t>Τεχνοκρατία, </a:t>
                      </a:r>
                      <a:r>
                        <a:rPr lang="el-GR" sz="1200" b="0" strike="noStrike" spc="-1" dirty="0" err="1">
                          <a:solidFill>
                            <a:schemeClr val="tx1"/>
                          </a:solidFill>
                          <a:latin typeface="+mn-lt"/>
                        </a:rPr>
                        <a:t>επιτροπολογία</a:t>
                      </a:r>
                      <a:r>
                        <a:rPr lang="el-GR" sz="1200" b="0" strike="noStrike" spc="-1" dirty="0">
                          <a:solidFill>
                            <a:schemeClr val="tx1"/>
                          </a:solidFill>
                          <a:latin typeface="+mn-lt"/>
                        </a:rPr>
                        <a:t>, μη-πλειοψηφικοί θεσμοί</a:t>
                      </a:r>
                    </a:p>
                    <a:p>
                      <a:pPr lvl="0"/>
                      <a:endParaRPr lang="en-GR" sz="1200"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rgbClr val="E7E9F8"/>
                    </a:solidFill>
                  </a:tcPr>
                </a:tc>
                <a:tc>
                  <a:txBody>
                    <a:bodyPr/>
                    <a:lstStyle/>
                    <a:p>
                      <a:pPr lvl="0">
                        <a:lnSpc>
                          <a:spcPct val="100000"/>
                        </a:lnSpc>
                      </a:pPr>
                      <a:r>
                        <a:rPr lang="el-GR" sz="1200" b="1" strike="noStrike" spc="-1" dirty="0">
                          <a:latin typeface="+mn-lt"/>
                        </a:rPr>
                        <a:t>Πολύ-επίπεδη Δ. </a:t>
                      </a:r>
                      <a:r>
                        <a:rPr lang="el-GR" sz="1200" b="0" strike="noStrike" spc="-1" dirty="0">
                          <a:latin typeface="+mn-lt"/>
                        </a:rPr>
                        <a:t>(</a:t>
                      </a:r>
                      <a:r>
                        <a:rPr lang="el-GR" sz="1200" b="0" i="1" strike="noStrike" spc="-1" dirty="0">
                          <a:latin typeface="+mn-lt"/>
                        </a:rPr>
                        <a:t>δημόσιοι δρώντες, με εισχώρηση και μη-κρατικών</a:t>
                      </a:r>
                      <a:r>
                        <a:rPr lang="el-GR" sz="1200" b="0" strike="noStrike" spc="-1" dirty="0">
                          <a:latin typeface="+mn-lt"/>
                        </a:rPr>
                        <a:t>)</a:t>
                      </a:r>
                    </a:p>
                    <a:p>
                      <a:pPr lvl="0">
                        <a:lnSpc>
                          <a:spcPct val="100000"/>
                        </a:lnSpc>
                      </a:pPr>
                      <a:endParaRPr lang="el-GR" sz="1200" b="0" strike="noStrike" spc="-1" dirty="0">
                        <a:latin typeface="+mn-lt"/>
                      </a:endParaRPr>
                    </a:p>
                    <a:p>
                      <a:pPr lvl="0">
                        <a:lnSpc>
                          <a:spcPct val="100000"/>
                        </a:lnSpc>
                      </a:pPr>
                      <a:r>
                        <a:rPr lang="el-GR" sz="1200" b="1" strike="noStrike" spc="-1" dirty="0">
                          <a:latin typeface="+mn-lt"/>
                        </a:rPr>
                        <a:t>Δικτυακή Δ.</a:t>
                      </a:r>
                      <a:endParaRPr lang="fr-FR" sz="1200" b="1" strike="noStrike" spc="-1" dirty="0">
                        <a:latin typeface="+mn-lt"/>
                      </a:endParaRPr>
                    </a:p>
                    <a:p>
                      <a:pPr lvl="0">
                        <a:lnSpc>
                          <a:spcPct val="100000"/>
                        </a:lnSpc>
                      </a:pPr>
                      <a:endParaRPr lang="el-GR" sz="1200" b="0" strike="noStrike" spc="-1" dirty="0">
                        <a:latin typeface="+mn-lt"/>
                      </a:endParaRPr>
                    </a:p>
                    <a:p>
                      <a:pPr lvl="0">
                        <a:lnSpc>
                          <a:spcPct val="100000"/>
                        </a:lnSpc>
                      </a:pPr>
                      <a:r>
                        <a:rPr lang="el-GR" sz="1200" b="0" strike="noStrike" spc="-1" dirty="0">
                          <a:solidFill>
                            <a:schemeClr val="tx1"/>
                          </a:solidFill>
                          <a:latin typeface="+mn-lt"/>
                        </a:rPr>
                        <a:t>Κοινοτική μέθοδος- αποφασιστικός </a:t>
                      </a:r>
                      <a:r>
                        <a:rPr lang="el-GR" sz="1200" b="0" strike="noStrike" spc="-1" dirty="0" err="1">
                          <a:solidFill>
                            <a:schemeClr val="tx1"/>
                          </a:solidFill>
                          <a:latin typeface="+mn-lt"/>
                        </a:rPr>
                        <a:t>υπερεθνισμός</a:t>
                      </a:r>
                      <a:endParaRPr lang="el-GR" sz="1200" b="0" strike="noStrike" spc="-1" dirty="0">
                        <a:solidFill>
                          <a:schemeClr val="tx1"/>
                        </a:solidFill>
                        <a:latin typeface="+mn-lt"/>
                      </a:endParaRPr>
                    </a:p>
                    <a:p>
                      <a:pPr lvl="0">
                        <a:lnSpc>
                          <a:spcPct val="100000"/>
                        </a:lnSpc>
                      </a:pPr>
                      <a:endParaRPr lang="el-GR" sz="1200" b="0" strike="noStrike" spc="-1" dirty="0">
                        <a:solidFill>
                          <a:schemeClr val="tx1"/>
                        </a:solidFill>
                        <a:latin typeface="+mn-lt"/>
                      </a:endParaRPr>
                    </a:p>
                    <a:p>
                      <a:pPr lvl="0">
                        <a:lnSpc>
                          <a:spcPct val="100000"/>
                        </a:lnSpc>
                      </a:pPr>
                      <a:r>
                        <a:rPr lang="el-GR" sz="1200" b="0" strike="noStrike" spc="-1" dirty="0" err="1">
                          <a:latin typeface="+mn-lt"/>
                        </a:rPr>
                        <a:t>Τεχνοκρατ</a:t>
                      </a:r>
                      <a:r>
                        <a:rPr lang="fr-FR" sz="1200" b="0" strike="noStrike" spc="-1" dirty="0" err="1">
                          <a:latin typeface="+mn-lt"/>
                        </a:rPr>
                        <a:t>ί</a:t>
                      </a:r>
                      <a:r>
                        <a:rPr lang="el-GR" sz="1200" b="0" strike="noStrike" spc="-1" dirty="0">
                          <a:latin typeface="+mn-lt"/>
                        </a:rPr>
                        <a:t>α</a:t>
                      </a:r>
                      <a:endParaRPr lang="fr-FR" sz="1200" b="0" strike="noStrike" spc="-1" dirty="0">
                        <a:latin typeface="+mn-lt"/>
                      </a:endParaRPr>
                    </a:p>
                    <a:p>
                      <a:pPr lvl="0">
                        <a:lnSpc>
                          <a:spcPct val="100000"/>
                        </a:lnSpc>
                      </a:pPr>
                      <a:endParaRPr lang="fr-FR" sz="1200" b="0" strike="noStrike" spc="-1"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lvl="0"/>
                      <a:endParaRPr lang="el-GR" sz="1200" dirty="0">
                        <a:latin typeface="+mn-lt"/>
                      </a:endParaRPr>
                    </a:p>
                    <a:p>
                      <a:pPr lvl="0"/>
                      <a:endParaRPr lang="el-GR" sz="1200" dirty="0">
                        <a:latin typeface="+mn-lt"/>
                      </a:endParaRPr>
                    </a:p>
                    <a:p>
                      <a:pPr lvl="0"/>
                      <a:r>
                        <a:rPr lang="el-GR" sz="1200" dirty="0" err="1">
                          <a:latin typeface="+mn-lt"/>
                        </a:rPr>
                        <a:t>Θεσμικ</a:t>
                      </a:r>
                      <a:r>
                        <a:rPr lang="en-GB" sz="1200" dirty="0" err="1">
                          <a:latin typeface="+mn-lt"/>
                        </a:rPr>
                        <a:t>ό</a:t>
                      </a:r>
                      <a:r>
                        <a:rPr lang="el-GR" sz="1200" dirty="0">
                          <a:latin typeface="+mn-lt"/>
                        </a:rPr>
                        <a:t>ς </a:t>
                      </a:r>
                      <a:r>
                        <a:rPr lang="el-GR" sz="1200" dirty="0" err="1">
                          <a:latin typeface="+mn-lt"/>
                        </a:rPr>
                        <a:t>διακυβερνητισμός</a:t>
                      </a:r>
                      <a:endParaRPr lang="en-US" sz="1200" dirty="0">
                        <a:latin typeface="+mn-lt"/>
                      </a:endParaRPr>
                    </a:p>
                    <a:p>
                      <a:pPr lvl="0"/>
                      <a:r>
                        <a:rPr lang="en-US" sz="1200" dirty="0">
                          <a:latin typeface="+mn-lt"/>
                        </a:rPr>
                        <a:t>A</a:t>
                      </a:r>
                      <a:r>
                        <a:rPr lang="el-GR" sz="1200" dirty="0" err="1">
                          <a:latin typeface="+mn-lt"/>
                        </a:rPr>
                        <a:t>ποφασιστικός</a:t>
                      </a:r>
                      <a:r>
                        <a:rPr lang="el-GR" sz="1200" dirty="0">
                          <a:latin typeface="+mn-lt"/>
                        </a:rPr>
                        <a:t> </a:t>
                      </a:r>
                      <a:r>
                        <a:rPr lang="el-GR" sz="1200" dirty="0" err="1">
                          <a:latin typeface="+mn-lt"/>
                        </a:rPr>
                        <a:t>διακυβερνητισμός</a:t>
                      </a:r>
                      <a:endParaRPr lang="el-GR" sz="1200" dirty="0">
                        <a:latin typeface="+mn-lt"/>
                      </a:endParaRPr>
                    </a:p>
                    <a:p>
                      <a:pPr lvl="0"/>
                      <a:endParaRPr lang="el-GR" sz="1200" dirty="0">
                        <a:latin typeface="+mn-lt"/>
                      </a:endParaRPr>
                    </a:p>
                    <a:p>
                      <a:pPr lvl="0"/>
                      <a:endParaRPr lang="el-GR" sz="1200" dirty="0">
                        <a:latin typeface="+mn-lt"/>
                      </a:endParaRPr>
                    </a:p>
                    <a:p>
                      <a:pPr lvl="0"/>
                      <a:endParaRPr lang="el-GR" sz="1200" dirty="0">
                        <a:latin typeface="+mn-lt"/>
                      </a:endParaRPr>
                    </a:p>
                    <a:p>
                      <a:pPr lvl="0"/>
                      <a:endParaRPr lang="el-GR" sz="1200" dirty="0">
                        <a:latin typeface="+mn-lt"/>
                      </a:endParaRPr>
                    </a:p>
                    <a:p>
                      <a:pPr lvl="0"/>
                      <a:endParaRPr lang="el-GR" sz="1200" dirty="0">
                        <a:latin typeface="+mn-lt"/>
                      </a:endParaRPr>
                    </a:p>
                    <a:p>
                      <a:pPr lvl="0"/>
                      <a:r>
                        <a:rPr lang="el-GR" sz="1200" dirty="0">
                          <a:latin typeface="+mn-lt"/>
                        </a:rPr>
                        <a:t>Ομοφωνία</a:t>
                      </a:r>
                    </a:p>
                    <a:p>
                      <a:pPr lvl="0"/>
                      <a:endParaRPr lang="en-GR" sz="1200" dirty="0">
                        <a:latin typeface="+mn-lt"/>
                      </a:endParaRPr>
                    </a:p>
                  </a:txBody>
                  <a:tcPr marL="56708" marR="56708" marT="28353" marB="28353">
                    <a:lnL w="12243" cap="flat" cmpd="sng" algn="ctr">
                      <a:solidFill>
                        <a:srgbClr val="000000"/>
                      </a:solidFill>
                      <a:prstDash val="solid"/>
                      <a:round/>
                      <a:headEnd type="none" w="med" len="med"/>
                      <a:tailEnd type="none" w="med" len="med"/>
                    </a:lnL>
                    <a:lnR w="12243" cap="flat" cmpd="sng" algn="ctr">
                      <a:solidFill>
                        <a:srgbClr val="000000"/>
                      </a:solidFill>
                      <a:prstDash val="solid"/>
                      <a:round/>
                      <a:headEnd type="none" w="med" len="med"/>
                      <a:tailEnd type="none" w="med" len="med"/>
                    </a:lnR>
                    <a:lnT w="12243" cap="flat" cmpd="sng" algn="ctr">
                      <a:solidFill>
                        <a:srgbClr val="000000"/>
                      </a:solidFill>
                      <a:prstDash val="solid"/>
                      <a:round/>
                      <a:headEnd type="none" w="med" len="med"/>
                      <a:tailEnd type="none" w="med" len="med"/>
                    </a:lnT>
                    <a:lnB w="12243" cap="flat" cmpd="sng" algn="ctr">
                      <a:solidFill>
                        <a:srgbClr val="000000"/>
                      </a:solidFill>
                      <a:prstDash val="solid"/>
                      <a:round/>
                      <a:headEnd type="none" w="med" len="med"/>
                      <a:tailEnd type="none" w="med" len="med"/>
                    </a:lnB>
                    <a:solidFill>
                      <a:srgbClr val="E7DED1"/>
                    </a:solidFill>
                  </a:tcPr>
                </a:tc>
                <a:extLst>
                  <a:ext uri="{0D108BD9-81ED-4DB2-BD59-A6C34878D82A}">
                    <a16:rowId xmlns:a16="http://schemas.microsoft.com/office/drawing/2014/main" val="2706411639"/>
                  </a:ext>
                </a:extLst>
              </a:tr>
            </a:tbl>
          </a:graphicData>
        </a:graphic>
      </p:graphicFrame>
      <p:sp>
        <p:nvSpPr>
          <p:cNvPr id="4" name="CustomShape 3">
            <a:extLst>
              <a:ext uri="{FF2B5EF4-FFF2-40B4-BE49-F238E27FC236}">
                <a16:creationId xmlns:a16="http://schemas.microsoft.com/office/drawing/2014/main" id="{C909C07F-F08A-BB44-84A2-B2B3EA95EA2D}"/>
              </a:ext>
            </a:extLst>
          </p:cNvPr>
          <p:cNvSpPr/>
          <p:nvPr/>
        </p:nvSpPr>
        <p:spPr>
          <a:xfrm>
            <a:off x="8019492" y="1654573"/>
            <a:ext cx="629383" cy="226166"/>
          </a:xfrm>
          <a:prstGeom prst="rect">
            <a:avLst/>
          </a:prstGeom>
          <a:noFill/>
          <a:ln cap="flat">
            <a:noFill/>
            <a:prstDash val="solid"/>
          </a:ln>
        </p:spPr>
        <p:txBody>
          <a:bodyPr vert="horz" wrap="square" lIns="55816" tIns="27908" rIns="55816" bIns="27908" anchor="b" anchorCtr="0" compatLnSpc="1">
            <a:noAutofit/>
          </a:bodyPr>
          <a:lstStyle/>
          <a:p>
            <a:pPr algn="r" defTabSz="685867">
              <a:defRPr sz="1800" b="0" i="0" u="none" strike="noStrike" kern="0" cap="none" spc="0" baseline="0">
                <a:solidFill>
                  <a:srgbClr val="000000"/>
                </a:solidFill>
                <a:uFillTx/>
              </a:defRPr>
            </a:pPr>
            <a:fld id="{BE31CD15-6AE4-1143-A8BC-7BED382BC164}" type="slidenum">
              <a:rPr lang="fr-FR" sz="1116" spc="-1">
                <a:solidFill>
                  <a:srgbClr val="FFFFFF"/>
                </a:solidFill>
                <a:latin typeface="Georgia"/>
                <a:ea typeface="DejaVu Sans"/>
              </a:rPr>
              <a:pPr algn="r" defTabSz="685867">
                <a:defRPr sz="1800" b="0" i="0" u="none" strike="noStrike" kern="0" cap="none" spc="0" baseline="0">
                  <a:solidFill>
                    <a:srgbClr val="000000"/>
                  </a:solidFill>
                  <a:uFillTx/>
                </a:defRPr>
              </a:pPr>
              <a:t>2</a:t>
            </a:fld>
            <a:endParaRPr lang="fr-FR" sz="1116"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D29206-73DE-7848-5CEE-4DD5FE6DDEB8}"/>
              </a:ext>
            </a:extLst>
          </p:cNvPr>
          <p:cNvPicPr>
            <a:picLocks noChangeAspect="1"/>
          </p:cNvPicPr>
          <p:nvPr/>
        </p:nvPicPr>
        <p:blipFill>
          <a:blip r:embed="rId2" cstate="print">
            <a:extLst>
              <a:ext uri="{28A0092B-C50C-407E-A947-70E740481C1C}">
                <a14:useLocalDpi xmlns:a14="http://schemas.microsoft.com/office/drawing/2010/main" val="0"/>
              </a:ext>
            </a:extLst>
          </a:blip>
          <a:srcRect l="18341" t="27442" r="36456" b="15830"/>
          <a:stretch/>
        </p:blipFill>
        <p:spPr>
          <a:xfrm>
            <a:off x="520700" y="520700"/>
            <a:ext cx="9385300" cy="6946900"/>
          </a:xfrm>
          <a:prstGeom prst="rect">
            <a:avLst/>
          </a:prstGeom>
        </p:spPr>
      </p:pic>
    </p:spTree>
    <p:extLst>
      <p:ext uri="{BB962C8B-B14F-4D97-AF65-F5344CB8AC3E}">
        <p14:creationId xmlns:p14="http://schemas.microsoft.com/office/powerpoint/2010/main" val="2886881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1133625" y="231058"/>
            <a:ext cx="9071280" cy="877680"/>
          </a:xfrm>
          <a:prstGeom prst="rect">
            <a:avLst/>
          </a:prstGeom>
          <a:noFill/>
          <a:ln>
            <a:noFill/>
          </a:ln>
        </p:spPr>
        <p:txBody>
          <a:bodyPr lIns="90000" tIns="45000" rIns="90000" bIns="45000" anchor="ctr">
            <a:normAutofit/>
          </a:bodyPr>
          <a:lstStyle/>
          <a:p>
            <a:pPr>
              <a:lnSpc>
                <a:spcPct val="100000"/>
              </a:lnSpc>
            </a:pPr>
            <a:r>
              <a:rPr lang="el-GR" sz="2800" dirty="0"/>
              <a:t>Οι πολιτικές ιδεολογίες πέρα από το κράτος</a:t>
            </a:r>
            <a:endParaRPr lang="en-US" sz="2800" b="0" strike="noStrike" spc="-1" dirty="0">
              <a:solidFill>
                <a:srgbClr val="000000"/>
              </a:solidFill>
              <a:latin typeface="Calibri"/>
            </a:endParaRPr>
          </a:p>
        </p:txBody>
      </p:sp>
      <p:sp>
        <p:nvSpPr>
          <p:cNvPr id="110" name="TextShape 2"/>
          <p:cNvSpPr txBox="1"/>
          <p:nvPr/>
        </p:nvSpPr>
        <p:spPr>
          <a:xfrm>
            <a:off x="503640" y="953729"/>
            <a:ext cx="9071280" cy="6292351"/>
          </a:xfrm>
          <a:prstGeom prst="rect">
            <a:avLst/>
          </a:prstGeom>
          <a:noFill/>
          <a:ln>
            <a:noFill/>
          </a:ln>
        </p:spPr>
        <p:txBody>
          <a:bodyPr lIns="90000" tIns="45000" rIns="90000" bIns="45000">
            <a:normAutofit fontScale="92500"/>
          </a:bodyPr>
          <a:lstStyle/>
          <a:p>
            <a:pPr>
              <a:lnSpc>
                <a:spcPct val="80000"/>
              </a:lnSpc>
              <a:spcBef>
                <a:spcPts val="300"/>
              </a:spcBef>
            </a:pPr>
            <a:endParaRPr lang="en-US" sz="2200" b="0" strike="noStrike" spc="-1" dirty="0">
              <a:solidFill>
                <a:srgbClr val="333333"/>
              </a:solidFill>
              <a:latin typeface="Times New Roman" panose="02020603050405020304" pitchFamily="18" charset="0"/>
              <a:cs typeface="Times New Roman" panose="02020603050405020304" pitchFamily="18" charset="0"/>
            </a:endParaRPr>
          </a:p>
          <a:p>
            <a:pPr algn="just" rtl="0"/>
            <a:r>
              <a:rPr lang="en-US" sz="2200" b="0" strike="noStrike" spc="-1" dirty="0">
                <a:solidFill>
                  <a:srgbClr val="333333"/>
                </a:solidFill>
                <a:latin typeface="Times New Roman" panose="02020603050405020304" pitchFamily="18" charset="0"/>
                <a:cs typeface="Times New Roman" panose="02020603050405020304" pitchFamily="18" charset="0"/>
              </a:rPr>
              <a:t> </a:t>
            </a:r>
            <a:r>
              <a:rPr lang="el-GR" sz="2200" dirty="0">
                <a:solidFill>
                  <a:srgbClr val="000000"/>
                </a:solidFill>
                <a:effectLst/>
                <a:latin typeface="Times New Roman" panose="02020603050405020304" pitchFamily="18" charset="0"/>
                <a:cs typeface="Times New Roman" panose="02020603050405020304" pitchFamily="18" charset="0"/>
              </a:rPr>
              <a:t>Είτε με το πρόσχημα των δογμάτων που προορίζονται να νομιμοποιήσουν </a:t>
            </a:r>
            <a:r>
              <a:rPr lang="el-GR" sz="2200" dirty="0" err="1">
                <a:solidFill>
                  <a:srgbClr val="000000"/>
                </a:solidFill>
                <a:effectLst/>
                <a:latin typeface="Times New Roman" panose="02020603050405020304" pitchFamily="18" charset="0"/>
                <a:cs typeface="Times New Roman" panose="02020603050405020304" pitchFamily="18" charset="0"/>
              </a:rPr>
              <a:t>νέ</a:t>
            </a:r>
            <a:r>
              <a:rPr lang="en-US" sz="2200" dirty="0">
                <a:solidFill>
                  <a:srgbClr val="000000"/>
                </a:solidFill>
                <a:effectLst/>
                <a:latin typeface="Times New Roman" panose="02020603050405020304" pitchFamily="18" charset="0"/>
                <a:cs typeface="Times New Roman" panose="02020603050405020304" pitchFamily="18" charset="0"/>
              </a:rPr>
              <a:t>o</a:t>
            </a:r>
            <a:r>
              <a:rPr lang="el-GR" sz="2200" dirty="0" err="1">
                <a:solidFill>
                  <a:srgbClr val="000000"/>
                </a:solidFill>
                <a:effectLst/>
                <a:latin typeface="Times New Roman" panose="02020603050405020304" pitchFamily="18" charset="0"/>
                <a:cs typeface="Times New Roman" panose="02020603050405020304" pitchFamily="18" charset="0"/>
              </a:rPr>
              <a:t>υς</a:t>
            </a:r>
            <a:r>
              <a:rPr lang="el-GR" sz="2200" dirty="0">
                <a:solidFill>
                  <a:srgbClr val="000000"/>
                </a:solidFill>
                <a:effectLst/>
                <a:latin typeface="Times New Roman" panose="02020603050405020304" pitchFamily="18" charset="0"/>
                <a:cs typeface="Times New Roman" panose="02020603050405020304" pitchFamily="18" charset="0"/>
              </a:rPr>
              <a:t> θεσμούς, να τους αμφισβητήσουν στο όνομα της αυτοδιάθεσης ή να αποκαταστήσουν τον κόσμο που προηγήθηκε, οι ιδεολογίες ήρθαν στο προσκήνιο με το αναδυόμενο κράτος.</a:t>
            </a:r>
            <a:endParaRPr lang="en-US" sz="2200" dirty="0">
              <a:solidFill>
                <a:srgbClr val="000000"/>
              </a:solidFill>
              <a:effectLst/>
              <a:latin typeface="Times New Roman" panose="02020603050405020304" pitchFamily="18" charset="0"/>
              <a:cs typeface="Times New Roman" panose="02020603050405020304" pitchFamily="18" charset="0"/>
            </a:endParaRPr>
          </a:p>
          <a:p>
            <a:pPr algn="just" rtl="0"/>
            <a:r>
              <a:rPr lang="el-GR" sz="2200" dirty="0">
                <a:solidFill>
                  <a:srgbClr val="000000"/>
                </a:solidFill>
                <a:effectLst/>
                <a:latin typeface="Times New Roman" panose="02020603050405020304" pitchFamily="18" charset="0"/>
                <a:cs typeface="Times New Roman" panose="02020603050405020304" pitchFamily="18" charset="0"/>
              </a:rPr>
              <a:t>Από τις συγκρούσεις της Γαλλικής Επανάστασης για δημοκρατική αλλαγή μέχρι τους υπερασπιστές της παλινόρθωσης, οι ιδεολογίες επηρέασαν την κοινωνική εξέλιξη χωρίς αναφορά στη διεθνική σφαίρα</a:t>
            </a:r>
            <a:r>
              <a:rPr lang="en-US" sz="2200" dirty="0">
                <a:solidFill>
                  <a:srgbClr val="000000"/>
                </a:solidFill>
                <a:effectLst/>
                <a:latin typeface="Times New Roman" panose="02020603050405020304" pitchFamily="18" charset="0"/>
                <a:cs typeface="Times New Roman" panose="02020603050405020304" pitchFamily="18" charset="0"/>
              </a:rPr>
              <a:t>.</a:t>
            </a:r>
            <a:r>
              <a:rPr lang="el-GR" sz="2200" dirty="0">
                <a:solidFill>
                  <a:srgbClr val="000000"/>
                </a:solidFill>
                <a:effectLst/>
                <a:latin typeface="Times New Roman" panose="02020603050405020304" pitchFamily="18" charset="0"/>
                <a:cs typeface="Times New Roman" panose="02020603050405020304" pitchFamily="18" charset="0"/>
              </a:rPr>
              <a:t> Παρ’</a:t>
            </a:r>
            <a:r>
              <a:rPr lang="en-US" sz="2200" dirty="0" err="1">
                <a:solidFill>
                  <a:srgbClr val="000000"/>
                </a:solidFill>
                <a:effectLst/>
                <a:latin typeface="Times New Roman" panose="02020603050405020304" pitchFamily="18" charset="0"/>
                <a:cs typeface="Times New Roman" panose="02020603050405020304" pitchFamily="18" charset="0"/>
              </a:rPr>
              <a:t>ό</a:t>
            </a:r>
            <a:r>
              <a:rPr lang="el-GR" sz="2200" dirty="0">
                <a:solidFill>
                  <a:srgbClr val="000000"/>
                </a:solidFill>
                <a:effectLst/>
                <a:latin typeface="Times New Roman" panose="02020603050405020304" pitchFamily="18" charset="0"/>
                <a:cs typeface="Times New Roman" panose="02020603050405020304" pitchFamily="18" charset="0"/>
              </a:rPr>
              <a:t>λα αυτά, οι μελετητές προσεγγίζουν συνήθως την ιδεολογία ως φαινόμενο των εθνικών ρυθμίσεων, ή αλλιώς αφήνουν αυτό το πεδίο απροσδιόριστο (</a:t>
            </a:r>
            <a:r>
              <a:rPr lang="en-GB" sz="2200" dirty="0">
                <a:solidFill>
                  <a:srgbClr val="000000"/>
                </a:solidFill>
                <a:effectLst/>
                <a:latin typeface="Times New Roman" panose="02020603050405020304" pitchFamily="18" charset="0"/>
                <a:cs typeface="Times New Roman" panose="02020603050405020304" pitchFamily="18" charset="0"/>
              </a:rPr>
              <a:t>Bell 2002, </a:t>
            </a:r>
            <a:r>
              <a:rPr lang="el-GR" sz="2200" dirty="0">
                <a:solidFill>
                  <a:srgbClr val="000000"/>
                </a:solidFill>
                <a:effectLst/>
                <a:latin typeface="Times New Roman" panose="02020603050405020304" pitchFamily="18" charset="0"/>
                <a:cs typeface="Times New Roman" panose="02020603050405020304" pitchFamily="18" charset="0"/>
              </a:rPr>
              <a:t>σ.224).</a:t>
            </a:r>
          </a:p>
          <a:p>
            <a:pPr marL="0" indent="0" algn="ctr" rtl="0">
              <a:buNone/>
            </a:pPr>
            <a:endParaRPr lang="el-GR" sz="2200" dirty="0">
              <a:solidFill>
                <a:srgbClr val="000000"/>
              </a:solidFill>
              <a:effectLst/>
              <a:latin typeface="Times New Roman" panose="02020603050405020304" pitchFamily="18" charset="0"/>
              <a:cs typeface="Times New Roman" panose="02020603050405020304" pitchFamily="18" charset="0"/>
            </a:endParaRPr>
          </a:p>
          <a:p>
            <a:pPr marL="0" indent="0" algn="ctr" rtl="0">
              <a:buNone/>
            </a:pPr>
            <a:r>
              <a:rPr lang="el-GR" sz="2200" i="1" dirty="0">
                <a:solidFill>
                  <a:srgbClr val="C00000"/>
                </a:solidFill>
                <a:effectLst/>
                <a:latin typeface="Times New Roman" panose="02020603050405020304" pitchFamily="18" charset="0"/>
                <a:cs typeface="Times New Roman" panose="02020603050405020304" pitchFamily="18" charset="0"/>
              </a:rPr>
              <a:t> Μελέτες που </a:t>
            </a:r>
            <a:r>
              <a:rPr lang="el-GR" sz="2200" i="1" dirty="0">
                <a:solidFill>
                  <a:srgbClr val="C00000"/>
                </a:solidFill>
                <a:latin typeface="Times New Roman" panose="02020603050405020304" pitchFamily="18" charset="0"/>
                <a:cs typeface="Times New Roman" panose="02020603050405020304" pitchFamily="18" charset="0"/>
              </a:rPr>
              <a:t>συζητούν την ιδεολογία </a:t>
            </a:r>
            <a:r>
              <a:rPr lang="el-GR" sz="2200" i="1" dirty="0">
                <a:solidFill>
                  <a:srgbClr val="C00000"/>
                </a:solidFill>
                <a:effectLst/>
                <a:latin typeface="Times New Roman" panose="02020603050405020304" pitchFamily="18" charset="0"/>
                <a:cs typeface="Times New Roman" panose="02020603050405020304" pitchFamily="18" charset="0"/>
              </a:rPr>
              <a:t>του φιλελευθερισμού</a:t>
            </a:r>
            <a:r>
              <a:rPr lang="en-US" sz="2200" i="1" dirty="0">
                <a:solidFill>
                  <a:srgbClr val="C00000"/>
                </a:solidFill>
                <a:effectLst/>
                <a:latin typeface="Times New Roman" panose="02020603050405020304" pitchFamily="18" charset="0"/>
                <a:cs typeface="Times New Roman" panose="02020603050405020304" pitchFamily="18" charset="0"/>
              </a:rPr>
              <a:t> (</a:t>
            </a:r>
            <a:r>
              <a:rPr lang="el-GR" sz="2200" i="1" dirty="0" err="1">
                <a:solidFill>
                  <a:srgbClr val="C00000"/>
                </a:solidFill>
                <a:latin typeface="Times New Roman" panose="02020603050405020304" pitchFamily="18" charset="0"/>
                <a:cs typeface="Times New Roman" panose="02020603050405020304" pitchFamily="18" charset="0"/>
              </a:rPr>
              <a:t>γκλομπαλισμός</a:t>
            </a:r>
            <a:r>
              <a:rPr lang="el-GR" sz="2200" i="1" dirty="0">
                <a:solidFill>
                  <a:srgbClr val="C00000"/>
                </a:solidFill>
                <a:latin typeface="Times New Roman" panose="02020603050405020304" pitchFamily="18" charset="0"/>
                <a:cs typeface="Times New Roman" panose="02020603050405020304" pitchFamily="18" charset="0"/>
              </a:rPr>
              <a:t>)</a:t>
            </a:r>
            <a:r>
              <a:rPr lang="el-GR" sz="2200" i="1" dirty="0">
                <a:solidFill>
                  <a:srgbClr val="C00000"/>
                </a:solidFill>
                <a:effectLst/>
                <a:latin typeface="Times New Roman" panose="02020603050405020304" pitchFamily="18" charset="0"/>
                <a:cs typeface="Times New Roman" panose="02020603050405020304" pitchFamily="18" charset="0"/>
              </a:rPr>
              <a:t>, του σοσιαλισμού (διεθνική αριστερά) και του συντηρητισμού </a:t>
            </a:r>
            <a:r>
              <a:rPr lang="en-US" sz="2200" i="1" dirty="0">
                <a:solidFill>
                  <a:srgbClr val="C00000"/>
                </a:solidFill>
                <a:effectLst/>
                <a:latin typeface="Times New Roman" panose="02020603050405020304" pitchFamily="18" charset="0"/>
                <a:cs typeface="Times New Roman" panose="02020603050405020304" pitchFamily="18" charset="0"/>
              </a:rPr>
              <a:t>(</a:t>
            </a:r>
            <a:r>
              <a:rPr lang="el-GR" sz="2200" i="1" dirty="0" err="1">
                <a:solidFill>
                  <a:srgbClr val="C00000"/>
                </a:solidFill>
                <a:latin typeface="Times New Roman" panose="02020603050405020304" pitchFamily="18" charset="0"/>
                <a:cs typeface="Times New Roman" panose="02020603050405020304" pitchFamily="18" charset="0"/>
              </a:rPr>
              <a:t>διεθνικ</a:t>
            </a:r>
            <a:r>
              <a:rPr lang="en-US" sz="2200" i="1" dirty="0" err="1">
                <a:solidFill>
                  <a:srgbClr val="C00000"/>
                </a:solidFill>
                <a:latin typeface="Times New Roman" panose="02020603050405020304" pitchFamily="18" charset="0"/>
                <a:cs typeface="Times New Roman" panose="02020603050405020304" pitchFamily="18" charset="0"/>
              </a:rPr>
              <a:t>ή</a:t>
            </a:r>
            <a:r>
              <a:rPr lang="el-GR" sz="2200" i="1" dirty="0">
                <a:solidFill>
                  <a:srgbClr val="C00000"/>
                </a:solidFill>
                <a:latin typeface="Times New Roman" panose="02020603050405020304" pitchFamily="18" charset="0"/>
                <a:cs typeface="Times New Roman" panose="02020603050405020304" pitchFamily="18" charset="0"/>
              </a:rPr>
              <a:t> </a:t>
            </a:r>
            <a:r>
              <a:rPr lang="en-US" sz="2200" i="1" dirty="0">
                <a:solidFill>
                  <a:srgbClr val="C00000"/>
                </a:solidFill>
                <a:effectLst/>
                <a:latin typeface="Times New Roman" panose="02020603050405020304" pitchFamily="18" charset="0"/>
                <a:cs typeface="Times New Roman" panose="02020603050405020304" pitchFamily="18" charset="0"/>
              </a:rPr>
              <a:t>alt-right)</a:t>
            </a:r>
            <a:r>
              <a:rPr lang="el-GR" sz="2200" i="1" dirty="0">
                <a:solidFill>
                  <a:srgbClr val="C00000"/>
                </a:solidFill>
                <a:effectLst/>
                <a:latin typeface="Times New Roman" panose="02020603050405020304" pitchFamily="18" charset="0"/>
                <a:cs typeface="Times New Roman" panose="02020603050405020304" pitchFamily="18" charset="0"/>
              </a:rPr>
              <a:t> σε διακρατικό πλαίσιο.</a:t>
            </a:r>
            <a:endParaRPr lang="en-US" sz="2200" i="1" dirty="0">
              <a:solidFill>
                <a:srgbClr val="C00000"/>
              </a:solidFill>
              <a:effectLst/>
              <a:latin typeface="Times New Roman" panose="02020603050405020304" pitchFamily="18" charset="0"/>
              <a:cs typeface="Times New Roman" panose="02020603050405020304" pitchFamily="18" charset="0"/>
            </a:endParaRPr>
          </a:p>
          <a:p>
            <a:pPr marL="0" indent="0" algn="ctr" rtl="0">
              <a:buNone/>
            </a:pPr>
            <a:r>
              <a:rPr lang="el-GR" sz="2200" i="1" dirty="0">
                <a:solidFill>
                  <a:srgbClr val="C00000"/>
                </a:solidFill>
                <a:effectLst/>
                <a:latin typeface="Times New Roman" panose="02020603050405020304" pitchFamily="18" charset="0"/>
                <a:cs typeface="Times New Roman" panose="02020603050405020304" pitchFamily="18" charset="0"/>
              </a:rPr>
              <a:t> </a:t>
            </a:r>
            <a:r>
              <a:rPr lang="en-US" sz="2200" i="1" dirty="0">
                <a:solidFill>
                  <a:srgbClr val="C00000"/>
                </a:solidFill>
                <a:latin typeface="Times New Roman" panose="02020603050405020304" pitchFamily="18" charset="0"/>
                <a:cs typeface="Times New Roman" panose="02020603050405020304" pitchFamily="18" charset="0"/>
              </a:rPr>
              <a:t>I</a:t>
            </a:r>
            <a:r>
              <a:rPr lang="el-GR" sz="2200" i="1" dirty="0" err="1">
                <a:solidFill>
                  <a:srgbClr val="C00000"/>
                </a:solidFill>
                <a:effectLst/>
                <a:latin typeface="Times New Roman" panose="02020603050405020304" pitchFamily="18" charset="0"/>
                <a:cs typeface="Times New Roman" panose="02020603050405020304" pitchFamily="18" charset="0"/>
              </a:rPr>
              <a:t>δεολογίες</a:t>
            </a:r>
            <a:r>
              <a:rPr lang="el-GR" sz="2200" i="1" dirty="0">
                <a:solidFill>
                  <a:srgbClr val="C00000"/>
                </a:solidFill>
                <a:effectLst/>
                <a:latin typeface="Times New Roman" panose="02020603050405020304" pitchFamily="18" charset="0"/>
                <a:cs typeface="Times New Roman" panose="02020603050405020304" pitchFamily="18" charset="0"/>
              </a:rPr>
              <a:t> της ευρωπαϊκής ολοκλήρωσης, ιδεολογίες της παγκοσμιοποίησης</a:t>
            </a:r>
            <a:r>
              <a:rPr lang="en-US" sz="2200" i="1" dirty="0">
                <a:solidFill>
                  <a:srgbClr val="C00000"/>
                </a:solidFill>
                <a:effectLst/>
                <a:latin typeface="Times New Roman" panose="02020603050405020304" pitchFamily="18" charset="0"/>
                <a:cs typeface="Times New Roman" panose="02020603050405020304" pitchFamily="18" charset="0"/>
              </a:rPr>
              <a:t> (</a:t>
            </a:r>
            <a:r>
              <a:rPr lang="el-GR" sz="2200" i="1" dirty="0">
                <a:solidFill>
                  <a:srgbClr val="C00000"/>
                </a:solidFill>
                <a:effectLst/>
                <a:latin typeface="Times New Roman" panose="02020603050405020304" pitchFamily="18" charset="0"/>
                <a:cs typeface="Times New Roman" panose="02020603050405020304" pitchFamily="18" charset="0"/>
              </a:rPr>
              <a:t>π.χ. ευρωπαϊκός </a:t>
            </a:r>
            <a:r>
              <a:rPr lang="el-GR" sz="2200" i="1" dirty="0" err="1">
                <a:solidFill>
                  <a:srgbClr val="C00000"/>
                </a:solidFill>
                <a:effectLst/>
                <a:latin typeface="Times New Roman" panose="02020603050405020304" pitchFamily="18" charset="0"/>
                <a:cs typeface="Times New Roman" panose="02020603050405020304" pitchFamily="18" charset="0"/>
              </a:rPr>
              <a:t>υπερεθνισμός</a:t>
            </a:r>
            <a:r>
              <a:rPr lang="el-GR" sz="2200" i="1" dirty="0">
                <a:solidFill>
                  <a:srgbClr val="C00000"/>
                </a:solidFill>
                <a:effectLst/>
                <a:latin typeface="Times New Roman" panose="02020603050405020304" pitchFamily="18" charset="0"/>
                <a:cs typeface="Times New Roman" panose="02020603050405020304" pitchFamily="18" charset="0"/>
              </a:rPr>
              <a:t>, </a:t>
            </a:r>
            <a:r>
              <a:rPr lang="en-US" sz="2200" i="1" dirty="0">
                <a:solidFill>
                  <a:srgbClr val="C00000"/>
                </a:solidFill>
                <a:effectLst/>
                <a:latin typeface="Times New Roman" panose="02020603050405020304" pitchFamily="18" charset="0"/>
                <a:cs typeface="Times New Roman" panose="02020603050405020304" pitchFamily="18" charset="0"/>
              </a:rPr>
              <a:t>universalism</a:t>
            </a:r>
            <a:r>
              <a:rPr lang="el-GR" sz="2200" i="1" dirty="0">
                <a:solidFill>
                  <a:srgbClr val="C00000"/>
                </a:solidFill>
                <a:effectLst/>
                <a:latin typeface="Times New Roman" panose="02020603050405020304" pitchFamily="18" charset="0"/>
                <a:cs typeface="Times New Roman" panose="02020603050405020304" pitchFamily="18" charset="0"/>
              </a:rPr>
              <a:t>), θρησκευτικές πολιτικές ιδεολογίες </a:t>
            </a:r>
            <a:r>
              <a:rPr lang="en-US" sz="2200" i="1" dirty="0">
                <a:solidFill>
                  <a:srgbClr val="C00000"/>
                </a:solidFill>
                <a:effectLst/>
                <a:latin typeface="Times New Roman" panose="02020603050405020304" pitchFamily="18" charset="0"/>
                <a:cs typeface="Times New Roman" panose="02020603050405020304" pitchFamily="18" charset="0"/>
              </a:rPr>
              <a:t>(</a:t>
            </a:r>
            <a:r>
              <a:rPr lang="el-GR" sz="2200" i="1" dirty="0">
                <a:solidFill>
                  <a:srgbClr val="C00000"/>
                </a:solidFill>
                <a:effectLst/>
                <a:latin typeface="Times New Roman" panose="02020603050405020304" pitchFamily="18" charset="0"/>
                <a:cs typeface="Times New Roman" panose="02020603050405020304" pitchFamily="18" charset="0"/>
              </a:rPr>
              <a:t>π.χ. </a:t>
            </a:r>
            <a:r>
              <a:rPr lang="en-US" sz="2200" i="1" dirty="0">
                <a:solidFill>
                  <a:srgbClr val="C00000"/>
                </a:solidFill>
                <a:effectLst/>
                <a:latin typeface="Times New Roman" panose="02020603050405020304" pitchFamily="18" charset="0"/>
                <a:cs typeface="Times New Roman" panose="02020603050405020304" pitchFamily="18" charset="0"/>
              </a:rPr>
              <a:t>global Islamism)</a:t>
            </a:r>
            <a:endParaRPr lang="el-GR" sz="2200" i="1" dirty="0">
              <a:solidFill>
                <a:srgbClr val="C00000"/>
              </a:solidFill>
              <a:effectLst/>
              <a:latin typeface="Times New Roman" panose="02020603050405020304" pitchFamily="18" charset="0"/>
              <a:cs typeface="Times New Roman" panose="02020603050405020304" pitchFamily="18" charset="0"/>
            </a:endParaRPr>
          </a:p>
          <a:p>
            <a:pPr marL="0" indent="0" algn="ctr" rtl="0">
              <a:buNone/>
            </a:pPr>
            <a:endParaRPr lang="el-GR" sz="2200" i="1" dirty="0">
              <a:solidFill>
                <a:srgbClr val="C00000"/>
              </a:solidFill>
              <a:effectLst/>
              <a:latin typeface="Times New Roman" panose="02020603050405020304" pitchFamily="18" charset="0"/>
              <a:cs typeface="Times New Roman" panose="02020603050405020304" pitchFamily="18" charset="0"/>
            </a:endParaRPr>
          </a:p>
          <a:p>
            <a:pPr marL="0" indent="0" algn="just" rtl="0">
              <a:buNone/>
            </a:pPr>
            <a:r>
              <a:rPr lang="el-GR" sz="2200" i="1" dirty="0">
                <a:latin typeface="Times New Roman" panose="02020603050405020304" pitchFamily="18" charset="0"/>
                <a:cs typeface="Times New Roman" panose="02020603050405020304" pitchFamily="18" charset="0"/>
              </a:rPr>
              <a:t>Η ευρωπαϊκή άκρα δεξιά/</a:t>
            </a:r>
            <a:r>
              <a:rPr lang="en-US" sz="2200" i="1" dirty="0">
                <a:effectLst/>
                <a:latin typeface="Times New Roman" panose="02020603050405020304" pitchFamily="18" charset="0"/>
                <a:cs typeface="Times New Roman" panose="02020603050405020304" pitchFamily="18" charset="0"/>
              </a:rPr>
              <a:t>alt-right</a:t>
            </a:r>
            <a:r>
              <a:rPr lang="el-GR" sz="2200" i="1" dirty="0">
                <a:effectLst/>
                <a:latin typeface="Times New Roman" panose="02020603050405020304" pitchFamily="18" charset="0"/>
                <a:cs typeface="Times New Roman" panose="02020603050405020304" pitchFamily="18" charset="0"/>
              </a:rPr>
              <a:t> είναι αυτή που </a:t>
            </a:r>
            <a:r>
              <a:rPr lang="el-GR" sz="2200" i="1" dirty="0" err="1">
                <a:effectLst/>
                <a:latin typeface="Times New Roman" panose="02020603050405020304" pitchFamily="18" charset="0"/>
                <a:cs typeface="Times New Roman" panose="02020603050405020304" pitchFamily="18" charset="0"/>
              </a:rPr>
              <a:t>ιδεολογικοποιεί</a:t>
            </a:r>
            <a:r>
              <a:rPr lang="el-GR" sz="2200" i="1" dirty="0">
                <a:effectLst/>
                <a:latin typeface="Times New Roman" panose="02020603050405020304" pitchFamily="18" charset="0"/>
                <a:cs typeface="Times New Roman" panose="02020603050405020304" pitchFamily="18" charset="0"/>
              </a:rPr>
              <a:t> περισσότερο τον πολιτικό της λόγο και πολιτικοποιεί τα </a:t>
            </a:r>
            <a:r>
              <a:rPr lang="el-GR" sz="2200" i="1" dirty="0" err="1">
                <a:effectLst/>
                <a:latin typeface="Times New Roman" panose="02020603050405020304" pitchFamily="18" charset="0"/>
                <a:cs typeface="Times New Roman" panose="02020603050405020304" pitchFamily="18" charset="0"/>
              </a:rPr>
              <a:t>διακυβεύματα</a:t>
            </a:r>
            <a:r>
              <a:rPr lang="el-GR" sz="2200" i="1" dirty="0">
                <a:effectLst/>
                <a:latin typeface="Times New Roman" panose="02020603050405020304" pitchFamily="18" charset="0"/>
                <a:cs typeface="Times New Roman" panose="02020603050405020304" pitchFamily="18" charset="0"/>
              </a:rPr>
              <a:t>.</a:t>
            </a:r>
            <a:endParaRPr lang="en-GR" sz="2200" i="1" dirty="0">
              <a:latin typeface="Times New Roman" panose="02020603050405020304" pitchFamily="18" charset="0"/>
              <a:cs typeface="Times New Roman" panose="02020603050405020304" pitchFamily="18" charset="0"/>
            </a:endParaRPr>
          </a:p>
          <a:p>
            <a:pPr>
              <a:lnSpc>
                <a:spcPct val="80000"/>
              </a:lnSpc>
              <a:spcBef>
                <a:spcPts val="300"/>
              </a:spcBef>
              <a:buClr>
                <a:srgbClr val="08A1D9"/>
              </a:buClr>
              <a:buFont typeface="Wingdings" charset="2"/>
              <a:buChar char=""/>
            </a:pPr>
            <a:endParaRPr lang="en-US" sz="1800" b="0" strike="noStrike" spc="-1" dirty="0">
              <a:solidFill>
                <a:srgbClr val="333333"/>
              </a:solidFill>
              <a:latin typeface="Noto Sans Regular"/>
            </a:endParaRPr>
          </a:p>
        </p:txBody>
      </p:sp>
    </p:spTree>
    <p:extLst>
      <p:ext uri="{BB962C8B-B14F-4D97-AF65-F5344CB8AC3E}">
        <p14:creationId xmlns:p14="http://schemas.microsoft.com/office/powerpoint/2010/main" val="101725088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504360" y="457200"/>
            <a:ext cx="9071280" cy="877680"/>
          </a:xfrm>
          <a:prstGeom prst="rect">
            <a:avLst/>
          </a:prstGeom>
          <a:noFill/>
          <a:ln>
            <a:noFill/>
          </a:ln>
        </p:spPr>
        <p:txBody>
          <a:bodyPr lIns="90000" tIns="45000" rIns="90000" bIns="45000" anchor="ctr">
            <a:normAutofit fontScale="62500" lnSpcReduction="20000"/>
          </a:bodyPr>
          <a:lstStyle/>
          <a:p>
            <a:pPr>
              <a:lnSpc>
                <a:spcPct val="100000"/>
              </a:lnSpc>
            </a:pPr>
            <a:r>
              <a:rPr lang="en-US" sz="4800" b="1" dirty="0"/>
              <a:t>N</a:t>
            </a:r>
            <a:r>
              <a:rPr lang="el-GR" sz="4800" b="1" dirty="0" err="1"/>
              <a:t>εοφιλελευθερισμός</a:t>
            </a:r>
            <a:r>
              <a:rPr lang="el-GR" sz="4800" b="1" dirty="0"/>
              <a:t> και παγκοσμιοποίηση</a:t>
            </a:r>
            <a:r>
              <a:rPr lang="en-US" sz="4800" b="1" dirty="0"/>
              <a:t>:</a:t>
            </a:r>
            <a:br>
              <a:rPr lang="el-GR" sz="4800" b="1" dirty="0"/>
            </a:br>
            <a:r>
              <a:rPr lang="el-GR" sz="4800" b="1" dirty="0"/>
              <a:t>προοδευτικός νεοφιλελευθερισμός</a:t>
            </a:r>
            <a:endParaRPr lang="en-US" sz="3200" b="1" strike="noStrike" spc="-1" dirty="0">
              <a:solidFill>
                <a:srgbClr val="000000"/>
              </a:solidFill>
              <a:latin typeface="Calibri"/>
            </a:endParaRPr>
          </a:p>
        </p:txBody>
      </p:sp>
      <p:sp>
        <p:nvSpPr>
          <p:cNvPr id="110" name="TextShape 2"/>
          <p:cNvSpPr txBox="1"/>
          <p:nvPr/>
        </p:nvSpPr>
        <p:spPr>
          <a:xfrm>
            <a:off x="503640" y="1335240"/>
            <a:ext cx="9071280" cy="5910840"/>
          </a:xfrm>
          <a:prstGeom prst="rect">
            <a:avLst/>
          </a:prstGeom>
          <a:noFill/>
          <a:ln>
            <a:noFill/>
          </a:ln>
        </p:spPr>
        <p:txBody>
          <a:bodyPr lIns="90000" tIns="45000" rIns="90000" bIns="45000">
            <a:normAutofit fontScale="92500" lnSpcReduction="20000"/>
          </a:bodyPr>
          <a:lstStyle/>
          <a:p>
            <a:r>
              <a:rPr lang="el-GR" sz="2900" dirty="0"/>
              <a:t>Η φιλόσοφος </a:t>
            </a:r>
            <a:r>
              <a:rPr lang="en-GB" sz="2900" dirty="0"/>
              <a:t>Nancy Fraser </a:t>
            </a:r>
            <a:r>
              <a:rPr lang="el-GR" sz="2900" dirty="0"/>
              <a:t>έχει προσδιορίσει ως «</a:t>
            </a:r>
            <a:r>
              <a:rPr lang="el-GR" sz="2900" b="1" dirty="0"/>
              <a:t>προοδευτικό νεοφιλελευθερισμό</a:t>
            </a:r>
            <a:r>
              <a:rPr lang="el-GR" sz="2900" dirty="0"/>
              <a:t>» τα μεταμοντέρνα ζητήματα ταυτότητας τα </a:t>
            </a:r>
            <a:r>
              <a:rPr lang="el-GR" sz="2900" dirty="0" err="1"/>
              <a:t>οπο</a:t>
            </a:r>
            <a:r>
              <a:rPr lang="en-US" sz="2900" dirty="0" err="1"/>
              <a:t>ί</a:t>
            </a:r>
            <a:r>
              <a:rPr lang="el-GR" sz="2900" dirty="0"/>
              <a:t>α σύμφωνα με τη θεωρία της, είναι η πολιτιστική ατζέντα του νεοφιλελευθερισμού.</a:t>
            </a:r>
          </a:p>
          <a:p>
            <a:r>
              <a:rPr lang="el-GR" sz="2900" dirty="0"/>
              <a:t>Ένα ολόκληρο πολιτικό και ηθικό πρόγραμμα </a:t>
            </a:r>
            <a:r>
              <a:rPr lang="el-GR" sz="2900" dirty="0" err="1"/>
              <a:t>αστικο</a:t>
            </a:r>
            <a:r>
              <a:rPr lang="en-US" sz="2900" dirty="0" err="1"/>
              <a:t>ύ</a:t>
            </a:r>
            <a:r>
              <a:rPr lang="el-GR" sz="2900" dirty="0"/>
              <a:t> ουνιβερσαλισμού : η ενίσχυση των ανησυχιών των ατόμων για την ταυτότητά τους οδηγεί σε εκτεταμένο </a:t>
            </a:r>
            <a:r>
              <a:rPr lang="el-GR" sz="2900" dirty="0" err="1"/>
              <a:t>εξατομισμό</a:t>
            </a:r>
            <a:r>
              <a:rPr lang="el-GR" sz="2900" dirty="0"/>
              <a:t> (</a:t>
            </a:r>
            <a:r>
              <a:rPr lang="en-US" sz="2900" dirty="0"/>
              <a:t>atomization) </a:t>
            </a:r>
            <a:r>
              <a:rPr lang="el-GR" sz="2900" dirty="0"/>
              <a:t>και αποσπά την προσοχή των απομονωμένων ανθρώπων που δεν έχουν αλληλεγγύη για κεντρικά ερωτήματα.</a:t>
            </a:r>
            <a:endParaRPr lang="en-US" sz="2900" dirty="0"/>
          </a:p>
          <a:p>
            <a:r>
              <a:rPr lang="el-GR" sz="2900" dirty="0"/>
              <a:t> </a:t>
            </a:r>
            <a:r>
              <a:rPr lang="el-GR" sz="2900" dirty="0">
                <a:highlight>
                  <a:scrgbClr r="0" g="0" b="0">
                    <a:alpha val="0"/>
                  </a:scrgbClr>
                </a:highlight>
              </a:rPr>
              <a:t>Όσοι σκέφτονται υπερβολικά τη δική τους ταυτότητα μπαίνουν σε έναν ανταγωνισμό για το </a:t>
            </a:r>
            <a:r>
              <a:rPr lang="el-GR" sz="2900" b="1" dirty="0">
                <a:highlight>
                  <a:scrgbClr r="0" g="0" b="0">
                    <a:alpha val="0"/>
                  </a:scrgbClr>
                </a:highlight>
              </a:rPr>
              <a:t>ποιος είναι το θύμα</a:t>
            </a:r>
            <a:r>
              <a:rPr lang="el-GR" sz="2900" dirty="0">
                <a:highlight>
                  <a:scrgbClr r="0" g="0" b="0">
                    <a:alpha val="0"/>
                  </a:scrgbClr>
                </a:highlight>
              </a:rPr>
              <a:t>, προσπαθώντας να ξεπεράσουν ο ένας τον άλλον εφαρμόζοντας τη «</a:t>
            </a:r>
            <a:r>
              <a:rPr lang="el-GR" sz="2900" dirty="0" err="1">
                <a:highlight>
                  <a:scrgbClr r="0" g="0" b="0">
                    <a:alpha val="0"/>
                  </a:scrgbClr>
                </a:highlight>
              </a:rPr>
              <a:t>διατομεακότητα</a:t>
            </a:r>
            <a:r>
              <a:rPr lang="el-GR" sz="2900" dirty="0">
                <a:highlight>
                  <a:scrgbClr r="0" g="0" b="0">
                    <a:alpha val="0"/>
                  </a:scrgbClr>
                </a:highlight>
              </a:rPr>
              <a:t>». Αυτό τους καθιστά ολοένα και πιο ανήμπορους να αναγνωρίσουν τα πιο πιεστικά ζητήματα που υπάρχουν, και να ενώσουν τις δυνάμεις τους με άλλες ομάδες ταυτότητας για να τα επιδιώξουν. </a:t>
            </a:r>
            <a:endParaRPr lang="el-GR" sz="2900" dirty="0"/>
          </a:p>
          <a:p>
            <a:pPr>
              <a:lnSpc>
                <a:spcPct val="80000"/>
              </a:lnSpc>
              <a:spcBef>
                <a:spcPts val="300"/>
              </a:spcBef>
              <a:buClr>
                <a:srgbClr val="08A1D9"/>
              </a:buClr>
              <a:buFont typeface="Wingdings" charset="2"/>
              <a:buChar char=""/>
            </a:pPr>
            <a:endParaRPr lang="en-US" sz="1800" b="0" strike="noStrike" spc="-1" dirty="0">
              <a:solidFill>
                <a:srgbClr val="333333"/>
              </a:solidFill>
              <a:latin typeface="Noto Sans Regular"/>
            </a:endParaRPr>
          </a:p>
        </p:txBody>
      </p:sp>
    </p:spTree>
    <p:extLst>
      <p:ext uri="{BB962C8B-B14F-4D97-AF65-F5344CB8AC3E}">
        <p14:creationId xmlns:p14="http://schemas.microsoft.com/office/powerpoint/2010/main" val="347574960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1496509215"/>
              </p:ext>
            </p:extLst>
          </p:nvPr>
        </p:nvGraphicFramePr>
        <p:xfrm>
          <a:off x="127323" y="92597"/>
          <a:ext cx="9953304" cy="8141288"/>
        </p:xfrm>
        <a:graphic>
          <a:graphicData uri="http://schemas.openxmlformats.org/drawingml/2006/table">
            <a:tbl>
              <a:tblPr firstRow="1" bandRow="1">
                <a:tableStyleId>{37CE84F3-28C3-443E-9E96-99CF82512B78}</a:tableStyleId>
              </a:tblPr>
              <a:tblGrid>
                <a:gridCol w="1574463">
                  <a:extLst>
                    <a:ext uri="{9D8B030D-6E8A-4147-A177-3AD203B41FA5}">
                      <a16:colId xmlns:a16="http://schemas.microsoft.com/office/drawing/2014/main" val="20000"/>
                    </a:ext>
                  </a:extLst>
                </a:gridCol>
                <a:gridCol w="2739197">
                  <a:extLst>
                    <a:ext uri="{9D8B030D-6E8A-4147-A177-3AD203B41FA5}">
                      <a16:colId xmlns:a16="http://schemas.microsoft.com/office/drawing/2014/main" val="20001"/>
                    </a:ext>
                  </a:extLst>
                </a:gridCol>
                <a:gridCol w="2819822">
                  <a:extLst>
                    <a:ext uri="{9D8B030D-6E8A-4147-A177-3AD203B41FA5}">
                      <a16:colId xmlns:a16="http://schemas.microsoft.com/office/drawing/2014/main" val="20002"/>
                    </a:ext>
                  </a:extLst>
                </a:gridCol>
                <a:gridCol w="2819822">
                  <a:extLst>
                    <a:ext uri="{9D8B030D-6E8A-4147-A177-3AD203B41FA5}">
                      <a16:colId xmlns:a16="http://schemas.microsoft.com/office/drawing/2014/main" val="2520451733"/>
                    </a:ext>
                  </a:extLst>
                </a:gridCol>
              </a:tblGrid>
              <a:tr h="761484">
                <a:tc rowSpan="2">
                  <a:txBody>
                    <a:bodyPr/>
                    <a:lstStyle/>
                    <a:p>
                      <a:r>
                        <a:rPr lang="fr-FR" sz="1200" b="1" dirty="0"/>
                        <a:t>IDEOLOGIES in the </a:t>
                      </a:r>
                      <a:r>
                        <a:rPr lang="fr-FR" sz="1200" b="1" dirty="0" err="1"/>
                        <a:t>era</a:t>
                      </a:r>
                      <a:r>
                        <a:rPr lang="fr-FR" sz="1200" b="1" dirty="0"/>
                        <a:t> of globalisation</a:t>
                      </a:r>
                    </a:p>
                    <a:p>
                      <a:endParaRPr lang="fr-FR" sz="1200" b="1" dirty="0"/>
                    </a:p>
                    <a:p>
                      <a:endParaRPr lang="fr-FR" sz="1200" b="1" dirty="0"/>
                    </a:p>
                    <a:p>
                      <a:endParaRPr lang="fr-FR" sz="1200" b="1" dirty="0"/>
                    </a:p>
                    <a:p>
                      <a:endParaRPr lang="fr-FR" sz="1200" b="1" dirty="0"/>
                    </a:p>
                    <a:p>
                      <a:r>
                        <a:rPr lang="fr-FR" sz="1200" b="1" dirty="0"/>
                        <a:t>Economy</a:t>
                      </a:r>
                    </a:p>
                  </a:txBody>
                  <a:tcPr marL="75605" marR="75605" marT="37802" marB="37802">
                    <a:lnL>
                      <a:noFill/>
                    </a:lnL>
                    <a:lnR>
                      <a:noFill/>
                    </a:lnR>
                    <a:lnT>
                      <a:noFill/>
                    </a:lnT>
                    <a:lnB w="25400" cmpd="sng">
                      <a:noFill/>
                    </a:lnB>
                    <a:lnTlToBr w="12700" cmpd="sng">
                      <a:noFill/>
                      <a:prstDash val="solid"/>
                    </a:lnTlToBr>
                    <a:lnBlToTr w="12700" cmpd="sng">
                      <a:noFill/>
                      <a:prstDash val="solid"/>
                    </a:lnBlToTr>
                    <a:solidFill>
                      <a:srgbClr val="C00000"/>
                    </a:solidFill>
                  </a:tcPr>
                </a:tc>
                <a:tc>
                  <a:txBody>
                    <a:bodyPr/>
                    <a:lstStyle/>
                    <a:p>
                      <a:r>
                        <a:rPr lang="el-GR" sz="2200" b="1" dirty="0"/>
                        <a:t> </a:t>
                      </a:r>
                      <a:r>
                        <a:rPr kumimoji="0" lang="en-US" sz="2200" b="1" i="0" kern="1200" dirty="0">
                          <a:solidFill>
                            <a:schemeClr val="lt1"/>
                          </a:solidFill>
                          <a:effectLst/>
                          <a:latin typeface="+mn-lt"/>
                          <a:ea typeface="+mn-ea"/>
                          <a:cs typeface="+mn-cs"/>
                        </a:rPr>
                        <a:t>CONSERVATIVE RIGHT</a:t>
                      </a:r>
                      <a:endParaRPr lang="fr-FR" sz="2200" b="1" dirty="0"/>
                    </a:p>
                  </a:txBody>
                  <a:tcPr marL="75605" marR="75605" marT="37802" marB="37802">
                    <a:lnL>
                      <a:noFill/>
                    </a:lnL>
                    <a:lnR>
                      <a:noFill/>
                    </a:lnR>
                    <a:lnT>
                      <a:noFill/>
                    </a:lnT>
                    <a:lnB w="254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fr-FR" sz="2200" b="1" dirty="0"/>
                        <a:t>LIBERAL RIGHT</a:t>
                      </a:r>
                    </a:p>
                  </a:txBody>
                  <a:tcPr marL="75605" marR="75605" marT="37802" marB="37802">
                    <a:lnL>
                      <a:noFill/>
                    </a:lnL>
                    <a:lnR w="12700" cap="flat" cmpd="sng" algn="ctr">
                      <a:noFill/>
                      <a:prstDash val="solid"/>
                      <a:round/>
                      <a:headEnd type="none" w="med" len="med"/>
                      <a:tailEnd type="none" w="med" len="med"/>
                    </a:lnR>
                    <a:lnT>
                      <a:noFill/>
                    </a:lnT>
                    <a:lnB w="254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fr-FR" sz="2400" b="1" dirty="0"/>
                        <a:t>LEFT</a:t>
                      </a:r>
                    </a:p>
                  </a:txBody>
                  <a:tcPr marL="75605" marR="75605" marT="37802" marB="37802">
                    <a:lnL>
                      <a:noFill/>
                    </a:lnL>
                    <a:lnR w="12700" cap="flat" cmpd="sng" algn="ctr">
                      <a:solidFill>
                        <a:schemeClr val="tx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0"/>
                  </a:ext>
                </a:extLst>
              </a:tr>
              <a:tr h="1858385">
                <a:tc vMerge="1">
                  <a:txBody>
                    <a:bodyPr/>
                    <a:lstStyle/>
                    <a:p>
                      <a:endParaRPr lang="fr-FR" dirty="0"/>
                    </a:p>
                  </a:txBody>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baseline="0" dirty="0">
                          <a:solidFill>
                            <a:schemeClr val="tx1"/>
                          </a:solidFill>
                          <a:effectLst/>
                          <a:latin typeface="+mn-lt"/>
                          <a:ea typeface="+mn-ea"/>
                          <a:cs typeface="+mn-cs"/>
                        </a:rPr>
                        <a:t>(Some) Control in movement of capitals</a:t>
                      </a:r>
                    </a:p>
                    <a:p>
                      <a:pPr algn="just"/>
                      <a:endParaRPr lang="fr-FR" sz="1200" b="0" dirty="0">
                        <a:solidFill>
                          <a:schemeClr val="tx1"/>
                        </a:solidFill>
                      </a:endParaRPr>
                    </a:p>
                    <a:p>
                      <a:pPr algn="just"/>
                      <a:endParaRPr lang="fr-FR" sz="1200" b="0" dirty="0">
                        <a:solidFill>
                          <a:schemeClr val="tx1"/>
                        </a:solidFill>
                      </a:endParaRPr>
                    </a:p>
                    <a:p>
                      <a:pPr algn="just"/>
                      <a:r>
                        <a:rPr lang="fr-FR" sz="1200" b="0" dirty="0" err="1">
                          <a:solidFill>
                            <a:schemeClr val="tx1"/>
                          </a:solidFill>
                        </a:rPr>
                        <a:t>Economic</a:t>
                      </a:r>
                      <a:r>
                        <a:rPr lang="fr-FR" sz="1200" b="0" dirty="0">
                          <a:solidFill>
                            <a:schemeClr val="tx1"/>
                          </a:solidFill>
                        </a:rPr>
                        <a:t> </a:t>
                      </a:r>
                      <a:r>
                        <a:rPr lang="fr-FR" sz="1200" b="0" dirty="0" err="1">
                          <a:solidFill>
                            <a:schemeClr val="tx1"/>
                          </a:solidFill>
                        </a:rPr>
                        <a:t>nationalism</a:t>
                      </a:r>
                      <a:r>
                        <a:rPr lang="fr-FR" sz="1200" b="0" baseline="0" dirty="0">
                          <a:solidFill>
                            <a:schemeClr val="tx1"/>
                          </a:solidFill>
                        </a:rPr>
                        <a:t>, pro-</a:t>
                      </a:r>
                      <a:r>
                        <a:rPr lang="fr-FR" sz="1200" b="0" baseline="0" dirty="0" err="1">
                          <a:solidFill>
                            <a:schemeClr val="tx1"/>
                          </a:solidFill>
                        </a:rPr>
                        <a:t>capitalism</a:t>
                      </a:r>
                      <a:r>
                        <a:rPr lang="fr-FR" sz="1200" b="0" baseline="0" dirty="0">
                          <a:solidFill>
                            <a:schemeClr val="tx1"/>
                          </a:solidFill>
                        </a:rPr>
                        <a:t> /free-</a:t>
                      </a:r>
                      <a:r>
                        <a:rPr lang="fr-FR" sz="1200" b="0" baseline="0" dirty="0" err="1">
                          <a:solidFill>
                            <a:schemeClr val="tx1"/>
                          </a:solidFill>
                        </a:rPr>
                        <a:t>marketism</a:t>
                      </a:r>
                      <a:r>
                        <a:rPr lang="fr-FR" sz="1200" b="0" baseline="0" dirty="0">
                          <a:solidFill>
                            <a:schemeClr val="tx1"/>
                          </a:solidFill>
                        </a:rPr>
                        <a:t>, </a:t>
                      </a:r>
                    </a:p>
                    <a:p>
                      <a:pPr algn="just"/>
                      <a:r>
                        <a:rPr lang="fr-FR" sz="1200" b="0" baseline="0" dirty="0" err="1">
                          <a:solidFill>
                            <a:schemeClr val="tx1"/>
                          </a:solidFill>
                        </a:rPr>
                        <a:t>anti-economic</a:t>
                      </a:r>
                      <a:r>
                        <a:rPr lang="fr-FR" sz="1200" b="0" baseline="0" dirty="0">
                          <a:solidFill>
                            <a:schemeClr val="tx1"/>
                          </a:solidFill>
                        </a:rPr>
                        <a:t> </a:t>
                      </a:r>
                      <a:r>
                        <a:rPr lang="fr-FR" sz="1200" b="0" baseline="0" dirty="0" err="1">
                          <a:solidFill>
                            <a:schemeClr val="tx1"/>
                          </a:solidFill>
                        </a:rPr>
                        <a:t>globalism</a:t>
                      </a:r>
                      <a:r>
                        <a:rPr lang="fr-FR" sz="1200" b="0" baseline="0" dirty="0">
                          <a:solidFill>
                            <a:schemeClr val="tx1"/>
                          </a:solidFill>
                        </a:rPr>
                        <a:t> </a:t>
                      </a:r>
                    </a:p>
                    <a:p>
                      <a:pPr algn="just"/>
                      <a:r>
                        <a:rPr lang="fr-FR" sz="1200" b="0" baseline="0" dirty="0">
                          <a:solidFill>
                            <a:schemeClr val="tx1"/>
                          </a:solidFill>
                        </a:rPr>
                        <a:t>or </a:t>
                      </a:r>
                      <a:r>
                        <a:rPr lang="fr-FR" sz="1200" b="0" baseline="0" dirty="0" err="1">
                          <a:solidFill>
                            <a:schemeClr val="tx1"/>
                          </a:solidFill>
                        </a:rPr>
                        <a:t>multinationalism</a:t>
                      </a:r>
                      <a:endParaRPr lang="fr-FR" sz="1200" b="0" baseline="0" dirty="0">
                        <a:solidFill>
                          <a:schemeClr val="tx1"/>
                        </a:solidFill>
                      </a:endParaRPr>
                    </a:p>
                    <a:p>
                      <a:pPr algn="just"/>
                      <a:endParaRPr lang="fr-FR" sz="1200" b="0" baseline="0" dirty="0">
                        <a:solidFill>
                          <a:schemeClr val="tx1"/>
                        </a:solidFill>
                      </a:endParaRPr>
                    </a:p>
                    <a:p>
                      <a:pPr algn="just"/>
                      <a:endParaRPr lang="fr-FR" sz="1200" b="0" dirty="0">
                        <a:solidFill>
                          <a:schemeClr val="tx1"/>
                        </a:solidFill>
                      </a:endParaRPr>
                    </a:p>
                  </a:txBody>
                  <a:tcPr marL="75605" marR="75605" marT="37802" marB="37802">
                    <a:lnL w="25400" cmpd="sng">
                      <a:noFill/>
                    </a:lnL>
                    <a:lnR>
                      <a:noFill/>
                    </a:lnR>
                    <a:lnT w="25400" cmpd="sng">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baseline="0" dirty="0">
                          <a:solidFill>
                            <a:schemeClr val="tx1"/>
                          </a:solidFill>
                        </a:rPr>
                        <a:t>Free </a:t>
                      </a:r>
                      <a:r>
                        <a:rPr lang="fr-FR" sz="1200" b="0" baseline="0" dirty="0" err="1">
                          <a:solidFill>
                            <a:schemeClr val="tx1"/>
                          </a:solidFill>
                        </a:rPr>
                        <a:t>movement</a:t>
                      </a:r>
                      <a:r>
                        <a:rPr lang="fr-FR" sz="1200" b="0" baseline="0" dirty="0">
                          <a:solidFill>
                            <a:schemeClr val="tx1"/>
                          </a:solidFill>
                        </a:rPr>
                        <a:t> of capital </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baseline="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Private</a:t>
                      </a:r>
                      <a:r>
                        <a:rPr lang="fr-FR" sz="1200" b="0" baseline="0" dirty="0">
                          <a:solidFill>
                            <a:schemeClr val="tx1"/>
                          </a:solidFill>
                        </a:rPr>
                        <a:t> </a:t>
                      </a:r>
                      <a:r>
                        <a:rPr lang="fr-FR" sz="1200" b="0" baseline="0" dirty="0" err="1">
                          <a:solidFill>
                            <a:schemeClr val="tx1"/>
                          </a:solidFill>
                        </a:rPr>
                        <a:t>property</a:t>
                      </a:r>
                      <a:r>
                        <a:rPr lang="fr-FR" sz="1200" b="0" baseline="0" dirty="0">
                          <a:solidFill>
                            <a:schemeClr val="tx1"/>
                          </a:solidFill>
                        </a:rPr>
                        <a:t> </a:t>
                      </a:r>
                      <a:r>
                        <a:rPr lang="fr-FR" sz="1200" b="0" baseline="0" dirty="0" err="1">
                          <a:solidFill>
                            <a:schemeClr val="tx1"/>
                          </a:solidFill>
                        </a:rPr>
                        <a:t>absolutists</a:t>
                      </a:r>
                      <a:r>
                        <a:rPr lang="fr-FR" sz="1200" b="0" baseline="0" dirty="0">
                          <a:solidFill>
                            <a:schemeClr val="tx1"/>
                          </a:solidFill>
                        </a:rPr>
                        <a:t>, self-</a:t>
                      </a:r>
                      <a:r>
                        <a:rPr lang="fr-FR" sz="1200" b="0" baseline="0" dirty="0" err="1">
                          <a:solidFill>
                            <a:schemeClr val="tx1"/>
                          </a:solidFill>
                        </a:rPr>
                        <a:t>interest</a:t>
                      </a:r>
                      <a:r>
                        <a:rPr lang="fr-FR" sz="1200" b="0" baseline="0" dirty="0">
                          <a:solidFill>
                            <a:schemeClr val="tx1"/>
                          </a:solidFill>
                        </a:rPr>
                        <a:t> </a:t>
                      </a:r>
                      <a:r>
                        <a:rPr lang="fr-FR" sz="1200" b="0" baseline="0" dirty="0" err="1">
                          <a:solidFill>
                            <a:schemeClr val="tx1"/>
                          </a:solidFill>
                        </a:rPr>
                        <a:t>individualism</a:t>
                      </a:r>
                      <a:endParaRPr lang="fr-FR" sz="1200" b="0" baseline="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Neoliberal</a:t>
                      </a:r>
                      <a:r>
                        <a:rPr lang="fr-FR" sz="1200" b="0" dirty="0">
                          <a:solidFill>
                            <a:schemeClr val="tx1"/>
                          </a:solidFill>
                        </a:rPr>
                        <a:t> </a:t>
                      </a:r>
                      <a:r>
                        <a:rPr lang="fr-FR" sz="1200" b="0" dirty="0" err="1">
                          <a:solidFill>
                            <a:schemeClr val="tx1"/>
                          </a:solidFill>
                        </a:rPr>
                        <a:t>cosmopolitanism</a:t>
                      </a:r>
                      <a:r>
                        <a:rPr lang="fr-FR" sz="1200" b="0" dirty="0">
                          <a:solidFill>
                            <a:schemeClr val="tx1"/>
                          </a:solidFill>
                        </a:rPr>
                        <a:t>,  </a:t>
                      </a:r>
                      <a:r>
                        <a:rPr lang="fr-FR" sz="1200" b="0" dirty="0" err="1">
                          <a:solidFill>
                            <a:schemeClr val="tx1"/>
                          </a:solidFill>
                        </a:rPr>
                        <a:t>economic</a:t>
                      </a:r>
                      <a:r>
                        <a:rPr lang="fr-FR" sz="1200" b="0" dirty="0">
                          <a:solidFill>
                            <a:schemeClr val="tx1"/>
                          </a:solidFill>
                        </a:rPr>
                        <a:t> </a:t>
                      </a:r>
                      <a:r>
                        <a:rPr lang="fr-FR" sz="1200" b="0" dirty="0" err="1">
                          <a:solidFill>
                            <a:schemeClr val="tx1"/>
                          </a:solidFill>
                        </a:rPr>
                        <a:t>efficiency</a:t>
                      </a:r>
                      <a:r>
                        <a:rPr lang="fr-FR" sz="1200" b="0" dirty="0">
                          <a:solidFill>
                            <a:schemeClr val="tx1"/>
                          </a:solidFill>
                        </a:rPr>
                        <a:t>, </a:t>
                      </a:r>
                      <a:r>
                        <a:rPr lang="fr-FR" sz="1200" b="0" dirty="0" err="1">
                          <a:solidFill>
                            <a:schemeClr val="tx1"/>
                          </a:solidFill>
                        </a:rPr>
                        <a:t>homogenization</a:t>
                      </a:r>
                      <a:r>
                        <a:rPr lang="fr-FR" sz="1200" b="0" dirty="0">
                          <a:solidFill>
                            <a:schemeClr val="tx1"/>
                          </a:solidFill>
                        </a:rPr>
                        <a:t> </a:t>
                      </a:r>
                      <a:r>
                        <a:rPr kumimoji="0" lang="en-US" sz="1200" b="0" i="0" kern="1200" dirty="0">
                          <a:solidFill>
                            <a:schemeClr val="tx1"/>
                          </a:solidFill>
                          <a:effectLst/>
                          <a:latin typeface="+mn-lt"/>
                          <a:ea typeface="+mn-ea"/>
                          <a:cs typeface="+mn-cs"/>
                        </a:rPr>
                        <a:t>through globalist economics </a:t>
                      </a:r>
                    </a:p>
                  </a:txBody>
                  <a:tcPr marL="75605" marR="75605" marT="37802" marB="37802">
                    <a:lnL>
                      <a:noFill/>
                    </a:lnL>
                    <a:lnR w="12700" cap="flat" cmpd="sng" algn="ctr">
                      <a:noFill/>
                      <a:prstDash val="solid"/>
                      <a:round/>
                      <a:headEnd type="none" w="med" len="med"/>
                      <a:tailEnd type="none" w="med" len="med"/>
                    </a:lnR>
                    <a:lnT w="25400" cmpd="sng">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baseline="0" dirty="0">
                          <a:solidFill>
                            <a:schemeClr val="tx1"/>
                          </a:solidFill>
                        </a:rPr>
                        <a:t>Control of </a:t>
                      </a:r>
                      <a:r>
                        <a:rPr lang="fr-FR" sz="1200" b="0" baseline="0" dirty="0" err="1">
                          <a:solidFill>
                            <a:schemeClr val="tx1"/>
                          </a:solidFill>
                        </a:rPr>
                        <a:t>movement</a:t>
                      </a:r>
                      <a:r>
                        <a:rPr lang="fr-FR" sz="1200" b="0" baseline="0" dirty="0">
                          <a:solidFill>
                            <a:schemeClr val="tx1"/>
                          </a:solidFill>
                        </a:rPr>
                        <a:t> of capital</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baseline="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baseline="0" dirty="0">
                          <a:solidFill>
                            <a:schemeClr val="tx1"/>
                          </a:solidFill>
                        </a:rPr>
                        <a:t>Against </a:t>
                      </a:r>
                      <a:r>
                        <a:rPr lang="fr-FR" sz="1200" b="0" baseline="0" dirty="0" err="1">
                          <a:solidFill>
                            <a:schemeClr val="tx1"/>
                          </a:solidFill>
                        </a:rPr>
                        <a:t>unregulated</a:t>
                      </a:r>
                      <a:r>
                        <a:rPr lang="fr-FR" sz="1200" b="0" baseline="0" dirty="0">
                          <a:solidFill>
                            <a:schemeClr val="tx1"/>
                          </a:solidFill>
                        </a:rPr>
                        <a:t> global </a:t>
                      </a:r>
                      <a:r>
                        <a:rPr lang="fr-FR" sz="1200" b="0" baseline="0" dirty="0" err="1">
                          <a:solidFill>
                            <a:schemeClr val="tx1"/>
                          </a:solidFill>
                        </a:rPr>
                        <a:t>economy</a:t>
                      </a:r>
                      <a:endParaRPr kumimoji="0" lang="en-US" sz="1200" b="0" i="0" kern="120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baseline="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baseline="0" dirty="0" err="1">
                          <a:solidFill>
                            <a:schemeClr val="tx1"/>
                          </a:solidFill>
                          <a:effectLst/>
                          <a:latin typeface="+mn-lt"/>
                          <a:ea typeface="+mn-ea"/>
                          <a:cs typeface="+mn-cs"/>
                        </a:rPr>
                        <a:t>Alterglobalism</a:t>
                      </a:r>
                      <a:endParaRPr kumimoji="0" lang="en-US" sz="1200" b="0" i="0" kern="1200" baseline="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baseline="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baseline="0" dirty="0">
                          <a:solidFill>
                            <a:schemeClr val="tx1"/>
                          </a:solidFill>
                        </a:rPr>
                        <a:t>(</a:t>
                      </a:r>
                      <a:r>
                        <a:rPr kumimoji="0" lang="en-US" sz="1200" b="0" i="0" kern="1200" dirty="0">
                          <a:solidFill>
                            <a:schemeClr val="tx1"/>
                          </a:solidFill>
                          <a:effectLst/>
                          <a:latin typeface="+mn-lt"/>
                          <a:ea typeface="+mn-ea"/>
                          <a:cs typeface="+mn-cs"/>
                        </a:rPr>
                        <a:t>on behalf of workers)EE/</a:t>
                      </a:r>
                      <a:endParaRPr lang="fr-FR" sz="1200" b="0" baseline="0" dirty="0">
                        <a:solidFill>
                          <a:schemeClr val="tx1"/>
                        </a:solidFill>
                      </a:endParaRPr>
                    </a:p>
                  </a:txBody>
                  <a:tcPr marL="75605" marR="75605" marT="37802" marB="37802">
                    <a:lnL>
                      <a:noFill/>
                    </a:lnL>
                    <a:lnR w="12700" cap="flat" cmpd="sng" algn="ctr">
                      <a:solidFill>
                        <a:schemeClr val="tx1"/>
                      </a:solidFill>
                      <a:prstDash val="solid"/>
                      <a:round/>
                      <a:headEnd type="none" w="med" len="med"/>
                      <a:tailEnd type="none" w="med" len="med"/>
                    </a:lnR>
                    <a:lnT w="25400" cmpd="sng">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r h="1910224">
                <a:tc>
                  <a:txBody>
                    <a:bodyPr/>
                    <a:lstStyle/>
                    <a:p>
                      <a:r>
                        <a:rPr lang="fr-FR" sz="1200" b="1" dirty="0"/>
                        <a:t>State- UE/society</a:t>
                      </a:r>
                    </a:p>
                  </a:txBody>
                  <a:tcPr marL="75605" marR="75605" marT="37802" marB="37802">
                    <a:lnL>
                      <a:noFill/>
                    </a:lnL>
                    <a:lnR>
                      <a:noFill/>
                    </a:lnR>
                    <a:lnT w="25400" cmpd="sng">
                      <a:noFill/>
                    </a:lnT>
                    <a:lnB>
                      <a:noFill/>
                    </a:lnB>
                    <a:lnTlToBr w="12700" cmpd="sng">
                      <a:noFill/>
                      <a:prstDash val="solid"/>
                    </a:lnTlToBr>
                    <a:lnBlToTr w="12700" cmpd="sng">
                      <a:noFill/>
                      <a:prstDash val="solid"/>
                    </a:lnBlToTr>
                    <a:solidFill>
                      <a:srgbClr val="C00000"/>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Integral</a:t>
                      </a:r>
                      <a:r>
                        <a:rPr lang="fr-FR" sz="1200" b="0" dirty="0">
                          <a:solidFill>
                            <a:schemeClr val="tx1"/>
                          </a:solidFill>
                        </a:rPr>
                        <a:t> </a:t>
                      </a:r>
                      <a:r>
                        <a:rPr lang="fr-FR" sz="1200" b="0" dirty="0" err="1">
                          <a:solidFill>
                            <a:schemeClr val="tx1"/>
                          </a:solidFill>
                        </a:rPr>
                        <a:t>nationalism</a:t>
                      </a:r>
                      <a:r>
                        <a:rPr lang="fr-FR" sz="1200" b="0" dirty="0">
                          <a:solidFill>
                            <a:schemeClr val="tx1"/>
                          </a:solidFill>
                        </a:rPr>
                        <a:t> </a:t>
                      </a:r>
                      <a:r>
                        <a:rPr lang="fr-FR" sz="1200" b="0" dirty="0" err="1">
                          <a:solidFill>
                            <a:schemeClr val="tx1"/>
                          </a:solidFill>
                        </a:rPr>
                        <a:t>Organicist</a:t>
                      </a:r>
                      <a:r>
                        <a:rPr lang="fr-FR" sz="1200" b="0" dirty="0">
                          <a:solidFill>
                            <a:schemeClr val="tx1"/>
                          </a:solidFill>
                        </a:rPr>
                        <a:t> </a:t>
                      </a:r>
                      <a:r>
                        <a:rPr lang="fr-FR" sz="1200" b="0" dirty="0" err="1">
                          <a:solidFill>
                            <a:schemeClr val="tx1"/>
                          </a:solidFill>
                        </a:rPr>
                        <a:t>ideology</a:t>
                      </a:r>
                      <a:r>
                        <a:rPr lang="fr-FR" sz="1200" b="0" dirty="0">
                          <a:solidFill>
                            <a:schemeClr val="tx1"/>
                          </a:solidFill>
                        </a:rPr>
                        <a:t> of the society, right-</a:t>
                      </a:r>
                      <a:r>
                        <a:rPr lang="fr-FR" sz="1200" b="0" dirty="0" err="1">
                          <a:solidFill>
                            <a:schemeClr val="tx1"/>
                          </a:solidFill>
                        </a:rPr>
                        <a:t>wing</a:t>
                      </a:r>
                      <a:r>
                        <a:rPr lang="fr-FR" sz="1200" b="0" dirty="0">
                          <a:solidFill>
                            <a:schemeClr val="tx1"/>
                          </a:solidFill>
                        </a:rPr>
                        <a:t> </a:t>
                      </a:r>
                      <a:r>
                        <a:rPr lang="fr-FR" sz="1200" b="0" dirty="0" err="1">
                          <a:solidFill>
                            <a:schemeClr val="tx1"/>
                          </a:solidFill>
                        </a:rPr>
                        <a:t>collectivism</a:t>
                      </a:r>
                      <a:r>
                        <a:rPr lang="fr-FR" sz="1200" b="0" dirty="0">
                          <a:solidFill>
                            <a:schemeClr val="tx1"/>
                          </a:solidFill>
                        </a:rPr>
                        <a:t>, </a:t>
                      </a:r>
                      <a:r>
                        <a:rPr lang="fr-FR" sz="1200" b="0" dirty="0" err="1">
                          <a:solidFill>
                            <a:schemeClr val="tx1"/>
                          </a:solidFill>
                        </a:rPr>
                        <a:t>civilizational</a:t>
                      </a:r>
                      <a:r>
                        <a:rPr lang="fr-FR" sz="1200" b="0" baseline="0" dirty="0">
                          <a:solidFill>
                            <a:schemeClr val="tx1"/>
                          </a:solidFill>
                        </a:rPr>
                        <a:t> </a:t>
                      </a:r>
                      <a:r>
                        <a:rPr lang="fr-FR" sz="1200" b="0" baseline="0" dirty="0" err="1">
                          <a:solidFill>
                            <a:schemeClr val="tx1"/>
                          </a:solidFill>
                        </a:rPr>
                        <a:t>organism</a:t>
                      </a:r>
                      <a:r>
                        <a:rPr lang="fr-FR" sz="1200" b="0" baseline="0" dirty="0">
                          <a:solidFill>
                            <a:schemeClr val="tx1"/>
                          </a:solidFill>
                        </a:rPr>
                        <a:t>, </a:t>
                      </a:r>
                      <a:r>
                        <a:rPr lang="fr-FR" sz="1200" b="0" dirty="0">
                          <a:solidFill>
                            <a:schemeClr val="tx1"/>
                          </a:solidFill>
                        </a:rPr>
                        <a:t>cultural </a:t>
                      </a:r>
                      <a:r>
                        <a:rPr lang="fr-FR" sz="1200" b="0" dirty="0" err="1">
                          <a:solidFill>
                            <a:schemeClr val="tx1"/>
                          </a:solidFill>
                        </a:rPr>
                        <a:t>nationalism</a:t>
                      </a:r>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Regalian</a:t>
                      </a:r>
                      <a:r>
                        <a:rPr lang="fr-FR" sz="1200" b="0" baseline="0" dirty="0">
                          <a:solidFill>
                            <a:schemeClr val="tx1"/>
                          </a:solidFill>
                        </a:rPr>
                        <a:t> State,  social conservative public </a:t>
                      </a:r>
                      <a:r>
                        <a:rPr lang="fr-FR" sz="1200" b="0" baseline="0" dirty="0" err="1">
                          <a:solidFill>
                            <a:schemeClr val="tx1"/>
                          </a:solidFill>
                        </a:rPr>
                        <a:t>policies</a:t>
                      </a:r>
                      <a:r>
                        <a:rPr lang="fr-FR" sz="1200" b="0" baseline="0" dirty="0">
                          <a:solidFill>
                            <a:schemeClr val="tx1"/>
                          </a:solidFill>
                        </a:rPr>
                        <a:t>, religion as a social and </a:t>
                      </a:r>
                      <a:r>
                        <a:rPr lang="fr-FR" sz="1200" b="0" baseline="0" dirty="0" err="1">
                          <a:solidFill>
                            <a:schemeClr val="tx1"/>
                          </a:solidFill>
                        </a:rPr>
                        <a:t>political</a:t>
                      </a:r>
                      <a:r>
                        <a:rPr lang="fr-FR" sz="1200" b="0" baseline="0" dirty="0">
                          <a:solidFill>
                            <a:schemeClr val="tx1"/>
                          </a:solidFill>
                        </a:rPr>
                        <a:t> </a:t>
                      </a:r>
                      <a:r>
                        <a:rPr lang="fr-FR" sz="1200" b="0" baseline="0" dirty="0" err="1">
                          <a:solidFill>
                            <a:schemeClr val="tx1"/>
                          </a:solidFill>
                        </a:rPr>
                        <a:t>identity</a:t>
                      </a:r>
                      <a:r>
                        <a:rPr lang="fr-FR" sz="1200" b="0" baseline="0" dirty="0">
                          <a:solidFill>
                            <a:schemeClr val="tx1"/>
                          </a:solidFill>
                        </a:rPr>
                        <a:t> (anti-</a:t>
                      </a:r>
                      <a:r>
                        <a:rPr lang="fr-FR" sz="1200" b="0" baseline="0" dirty="0" err="1">
                          <a:solidFill>
                            <a:schemeClr val="tx1"/>
                          </a:solidFill>
                        </a:rPr>
                        <a:t>secularism</a:t>
                      </a:r>
                      <a:r>
                        <a:rPr lang="fr-FR" sz="1200" b="0" baseline="0" dirty="0">
                          <a:solidFill>
                            <a:schemeClr val="tx1"/>
                          </a:solidFill>
                        </a:rPr>
                        <a:t>), alter-</a:t>
                      </a:r>
                      <a:r>
                        <a:rPr lang="fr-FR" sz="1200" b="0" baseline="0" dirty="0" err="1">
                          <a:solidFill>
                            <a:schemeClr val="tx1"/>
                          </a:solidFill>
                        </a:rPr>
                        <a:t>feminism</a:t>
                      </a:r>
                      <a:r>
                        <a:rPr lang="fr-FR" sz="1200" b="0" baseline="0" dirty="0">
                          <a:solidFill>
                            <a:schemeClr val="tx1"/>
                          </a:solidFill>
                        </a:rPr>
                        <a:t> (</a:t>
                      </a:r>
                      <a:r>
                        <a:rPr lang="fr-FR" sz="1200" b="0" baseline="0" dirty="0" err="1">
                          <a:solidFill>
                            <a:schemeClr val="tx1"/>
                          </a:solidFill>
                        </a:rPr>
                        <a:t>feminazi</a:t>
                      </a:r>
                      <a:r>
                        <a:rPr lang="fr-FR" sz="1200" b="0" baseline="0" dirty="0">
                          <a:solidFill>
                            <a:schemeClr val="tx1"/>
                          </a:solidFill>
                        </a:rPr>
                        <a:t>)</a:t>
                      </a: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Social</a:t>
                      </a:r>
                      <a:r>
                        <a:rPr lang="fr-FR" sz="1200" b="0" baseline="0" dirty="0">
                          <a:solidFill>
                            <a:schemeClr val="tx1"/>
                          </a:solidFill>
                        </a:rPr>
                        <a:t> and </a:t>
                      </a:r>
                      <a:r>
                        <a:rPr lang="fr-FR" sz="1200" b="0" baseline="0" dirty="0" err="1">
                          <a:solidFill>
                            <a:schemeClr val="tx1"/>
                          </a:solidFill>
                        </a:rPr>
                        <a:t>ecological</a:t>
                      </a:r>
                      <a:r>
                        <a:rPr lang="fr-FR" sz="1200" b="0" baseline="0" dirty="0">
                          <a:solidFill>
                            <a:schemeClr val="tx1"/>
                          </a:solidFill>
                        </a:rPr>
                        <a:t> </a:t>
                      </a:r>
                      <a:r>
                        <a:rPr lang="fr-FR" sz="1200" b="0" baseline="0" dirty="0" err="1">
                          <a:solidFill>
                            <a:schemeClr val="tx1"/>
                          </a:solidFill>
                        </a:rPr>
                        <a:t>traditionalism</a:t>
                      </a:r>
                      <a:r>
                        <a:rPr lang="fr-FR" sz="1200" b="0" baseline="0" dirty="0">
                          <a:solidFill>
                            <a:schemeClr val="tx1"/>
                          </a:solidFill>
                        </a:rPr>
                        <a:t>, territorial </a:t>
                      </a:r>
                      <a:r>
                        <a:rPr lang="fr-FR" sz="1200" b="0" baseline="0" dirty="0" err="1">
                          <a:solidFill>
                            <a:schemeClr val="tx1"/>
                          </a:solidFill>
                        </a:rPr>
                        <a:t>identity</a:t>
                      </a:r>
                      <a:r>
                        <a:rPr lang="fr-FR" sz="1200" b="0" baseline="0" dirty="0">
                          <a:solidFill>
                            <a:schemeClr val="tx1"/>
                          </a:solidFill>
                        </a:rPr>
                        <a:t> , </a:t>
                      </a:r>
                      <a:r>
                        <a:rPr lang="fr-FR" sz="1200" b="0" baseline="0" dirty="0" err="1">
                          <a:solidFill>
                            <a:schemeClr val="tx1"/>
                          </a:solidFill>
                        </a:rPr>
                        <a:t>environmentalism</a:t>
                      </a:r>
                      <a:r>
                        <a:rPr lang="fr-FR" sz="1200" b="0" baseline="0" dirty="0">
                          <a:solidFill>
                            <a:schemeClr val="tx1"/>
                          </a:solidFill>
                        </a:rPr>
                        <a:t> and </a:t>
                      </a:r>
                      <a:r>
                        <a:rPr lang="fr-FR" sz="1200" b="0" baseline="0" dirty="0" err="1">
                          <a:solidFill>
                            <a:schemeClr val="tx1"/>
                          </a:solidFill>
                        </a:rPr>
                        <a:t>localism</a:t>
                      </a:r>
                      <a:r>
                        <a:rPr lang="fr-FR" sz="1200" b="0" baseline="0" dirty="0">
                          <a:solidFill>
                            <a:schemeClr val="tx1"/>
                          </a:solidFill>
                        </a:rPr>
                        <a:t> (</a:t>
                      </a:r>
                      <a:r>
                        <a:rPr lang="fr-FR" sz="1200" b="0" baseline="0" dirty="0" err="1">
                          <a:solidFill>
                            <a:schemeClr val="tx1"/>
                          </a:solidFill>
                        </a:rPr>
                        <a:t>identity</a:t>
                      </a:r>
                      <a:r>
                        <a:rPr lang="fr-FR" sz="1200" b="0" baseline="0" dirty="0">
                          <a:solidFill>
                            <a:schemeClr val="tx1"/>
                          </a:solidFill>
                        </a:rPr>
                        <a:t> </a:t>
                      </a:r>
                      <a:r>
                        <a:rPr lang="fr-FR" sz="1200" b="0" baseline="0" dirty="0" err="1">
                          <a:solidFill>
                            <a:schemeClr val="tx1"/>
                          </a:solidFill>
                        </a:rPr>
                        <a:t>integrationism</a:t>
                      </a:r>
                      <a:r>
                        <a:rPr lang="fr-FR" sz="1200" b="0" baseline="0" dirty="0">
                          <a:solidFill>
                            <a:schemeClr val="tx1"/>
                          </a:solidFill>
                        </a:rPr>
                        <a:t>)</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dirty="0">
                        <a:solidFill>
                          <a:schemeClr val="tx1"/>
                        </a:solidFill>
                      </a:endParaRPr>
                    </a:p>
                  </a:txBody>
                  <a:tcPr marL="75605" marR="75605" marT="37802" marB="37802">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just"/>
                      <a:endParaRPr lang="fr-FR" sz="1200" b="0" baseline="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European</a:t>
                      </a:r>
                      <a:r>
                        <a:rPr lang="fr-FR" sz="1200" b="0" dirty="0">
                          <a:solidFill>
                            <a:schemeClr val="tx1"/>
                          </a:solidFill>
                        </a:rPr>
                        <a:t> ethno-</a:t>
                      </a:r>
                      <a:r>
                        <a:rPr lang="fr-FR" sz="1200" b="0" dirty="0" err="1">
                          <a:solidFill>
                            <a:schemeClr val="tx1"/>
                          </a:solidFill>
                        </a:rPr>
                        <a:t>pluralism</a:t>
                      </a:r>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western</a:t>
                      </a:r>
                      <a:r>
                        <a:rPr lang="fr-FR" sz="1200" b="0" baseline="0" dirty="0">
                          <a:solidFill>
                            <a:schemeClr val="tx1"/>
                          </a:solidFill>
                        </a:rPr>
                        <a:t> culture/</a:t>
                      </a:r>
                    </a:p>
                    <a:p>
                      <a:pPr algn="just"/>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dirty="0">
                          <a:solidFill>
                            <a:schemeClr val="tx1"/>
                          </a:solidFill>
                          <a:effectLst/>
                          <a:latin typeface="+mn-lt"/>
                          <a:ea typeface="+mn-ea"/>
                          <a:cs typeface="+mn-cs"/>
                        </a:rPr>
                        <a:t>Secularism: moral and religious issues as strictly personal</a:t>
                      </a: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dirty="0">
                          <a:solidFill>
                            <a:schemeClr val="tx1"/>
                          </a:solidFill>
                          <a:effectLst/>
                          <a:latin typeface="+mn-lt"/>
                          <a:ea typeface="+mn-ea"/>
                          <a:cs typeface="+mn-cs"/>
                        </a:rPr>
                        <a:t>Progressive neoliberalism</a:t>
                      </a:r>
                      <a:endParaRPr lang="fr-FR" sz="1200" b="0" dirty="0">
                        <a:solidFill>
                          <a:schemeClr val="tx1"/>
                        </a:solidFill>
                      </a:endParaRPr>
                    </a:p>
                  </a:txBody>
                  <a:tcPr marL="75605" marR="75605" marT="37802" marB="37802">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dirty="0">
                          <a:solidFill>
                            <a:schemeClr val="tx1"/>
                          </a:solidFill>
                          <a:effectLst/>
                          <a:latin typeface="+mn-lt"/>
                          <a:ea typeface="+mn-ea"/>
                          <a:cs typeface="+mn-cs"/>
                        </a:rPr>
                        <a:t>Role of the State, public policies and social collectivism</a:t>
                      </a: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dirty="0">
                          <a:solidFill>
                            <a:schemeClr val="tx1"/>
                          </a:solidFill>
                          <a:effectLst/>
                          <a:latin typeface="+mn-lt"/>
                          <a:ea typeface="+mn-ea"/>
                          <a:cs typeface="+mn-cs"/>
                        </a:rPr>
                        <a:t>Multiculturalism and social integration </a:t>
                      </a: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dirty="0">
                          <a:solidFill>
                            <a:schemeClr val="tx1"/>
                          </a:solidFill>
                          <a:effectLst/>
                          <a:latin typeface="+mn-lt"/>
                          <a:ea typeface="+mn-ea"/>
                          <a:cs typeface="+mn-cs"/>
                        </a:rPr>
                        <a:t>Fluid gender roles</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Secularism</a:t>
                      </a:r>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1" i="0" kern="1200" dirty="0">
                          <a:solidFill>
                            <a:schemeClr val="tx1"/>
                          </a:solidFill>
                          <a:effectLst/>
                          <a:latin typeface="+mn-lt"/>
                          <a:ea typeface="+mn-ea"/>
                          <a:cs typeface="+mn-cs"/>
                        </a:rPr>
                        <a:t>####</a:t>
                      </a: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1" i="0" kern="1200" dirty="0">
                          <a:solidFill>
                            <a:schemeClr val="tx1"/>
                          </a:solidFill>
                          <a:effectLst/>
                          <a:latin typeface="+mn-lt"/>
                          <a:ea typeface="+mn-ea"/>
                          <a:cs typeface="+mn-cs"/>
                        </a:rPr>
                        <a:t>BUT large numbers of workers reject. </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dirty="0">
                        <a:solidFill>
                          <a:schemeClr val="tx1"/>
                        </a:solidFill>
                      </a:endParaRPr>
                    </a:p>
                  </a:txBody>
                  <a:tcPr marL="75605" marR="75605" marT="37802" marB="37802">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3068375">
                <a:tc>
                  <a:txBody>
                    <a:bodyPr/>
                    <a:lstStyle/>
                    <a:p>
                      <a:r>
                        <a:rPr lang="fr-FR" sz="1200" b="1" dirty="0" err="1"/>
                        <a:t>Movement</a:t>
                      </a:r>
                      <a:r>
                        <a:rPr lang="fr-FR" sz="1200" b="1" dirty="0"/>
                        <a:t> of </a:t>
                      </a:r>
                      <a:r>
                        <a:rPr lang="fr-FR" sz="1200" b="1" dirty="0" err="1"/>
                        <a:t>persons</a:t>
                      </a:r>
                      <a:endParaRPr lang="fr-FR" sz="1200" b="1" dirty="0"/>
                    </a:p>
                  </a:txBody>
                  <a:tcPr marL="75605" marR="75605" marT="37802" marB="37802">
                    <a:lnL>
                      <a:noFill/>
                    </a:lnL>
                    <a:lnR>
                      <a:noFill/>
                    </a:lnR>
                    <a:lnT>
                      <a:noFill/>
                    </a:lnT>
                    <a:lnB>
                      <a:noFill/>
                    </a:lnB>
                    <a:lnTlToBr w="12700" cmpd="sng">
                      <a:noFill/>
                      <a:prstDash val="solid"/>
                    </a:lnTlToBr>
                    <a:lnBlToTr w="12700" cmpd="sng">
                      <a:noFill/>
                      <a:prstDash val="solid"/>
                    </a:lnBlToTr>
                    <a:solidFill>
                      <a:srgbClr val="C00000"/>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a:solidFill>
                            <a:schemeClr val="tx1"/>
                          </a:solidFill>
                        </a:rPr>
                        <a:t>No </a:t>
                      </a:r>
                      <a:r>
                        <a:rPr lang="fr-FR" sz="1200" b="0" dirty="0" err="1">
                          <a:solidFill>
                            <a:schemeClr val="tx1"/>
                          </a:solidFill>
                        </a:rPr>
                        <a:t>movement</a:t>
                      </a:r>
                      <a:r>
                        <a:rPr lang="fr-FR" sz="1200" b="0" dirty="0">
                          <a:solidFill>
                            <a:schemeClr val="tx1"/>
                          </a:solidFill>
                        </a:rPr>
                        <a:t> of</a:t>
                      </a:r>
                      <a:r>
                        <a:rPr lang="fr-FR" sz="1200" b="0" baseline="0" dirty="0">
                          <a:solidFill>
                            <a:schemeClr val="tx1"/>
                          </a:solidFill>
                        </a:rPr>
                        <a:t> </a:t>
                      </a:r>
                      <a:r>
                        <a:rPr lang="fr-FR" sz="1200" b="0" baseline="0" dirty="0" err="1">
                          <a:solidFill>
                            <a:schemeClr val="tx1"/>
                          </a:solidFill>
                        </a:rPr>
                        <a:t>persons</a:t>
                      </a:r>
                      <a:r>
                        <a:rPr lang="fr-FR" sz="1200" b="0" baseline="0" dirty="0">
                          <a:solidFill>
                            <a:schemeClr val="tx1"/>
                          </a:solidFill>
                        </a:rPr>
                        <a:t> </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dirty="0">
                        <a:solidFill>
                          <a:schemeClr val="tx1"/>
                        </a:solidFill>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dirty="0" err="1">
                          <a:solidFill>
                            <a:schemeClr val="tx1"/>
                          </a:solidFill>
                        </a:rPr>
                        <a:t>Neoliberal</a:t>
                      </a:r>
                      <a:r>
                        <a:rPr lang="fr-FR" sz="1200" b="0" dirty="0">
                          <a:solidFill>
                            <a:schemeClr val="tx1"/>
                          </a:solidFill>
                        </a:rPr>
                        <a:t> </a:t>
                      </a:r>
                      <a:r>
                        <a:rPr lang="fr-FR" sz="1200" b="0" dirty="0" err="1">
                          <a:solidFill>
                            <a:schemeClr val="tx1"/>
                          </a:solidFill>
                        </a:rPr>
                        <a:t>conservatism</a:t>
                      </a:r>
                      <a:r>
                        <a:rPr lang="fr-FR" sz="1200" b="0" baseline="0" dirty="0">
                          <a:solidFill>
                            <a:schemeClr val="tx1"/>
                          </a:solidFill>
                        </a:rPr>
                        <a:t> and </a:t>
                      </a:r>
                      <a:r>
                        <a:rPr lang="fr-FR" sz="1200" b="0" baseline="0" dirty="0" err="1">
                          <a:solidFill>
                            <a:schemeClr val="tx1"/>
                          </a:solidFill>
                        </a:rPr>
                        <a:t>xenophobic</a:t>
                      </a:r>
                      <a:r>
                        <a:rPr lang="fr-FR" sz="1200" b="0" baseline="0" dirty="0">
                          <a:solidFill>
                            <a:schemeClr val="tx1"/>
                          </a:solidFill>
                        </a:rPr>
                        <a:t> Al</a:t>
                      </a:r>
                      <a:r>
                        <a:rPr lang="en-US" sz="1200" b="0" baseline="0" dirty="0">
                          <a:solidFill>
                            <a:schemeClr val="tx1"/>
                          </a:solidFill>
                        </a:rPr>
                        <a:t>t</a:t>
                      </a:r>
                      <a:r>
                        <a:rPr lang="fr-FR" sz="1200" b="0" baseline="0" dirty="0">
                          <a:solidFill>
                            <a:schemeClr val="tx1"/>
                          </a:solidFill>
                        </a:rPr>
                        <a:t> right (New EU conservative continental Right- </a:t>
                      </a:r>
                      <a:r>
                        <a:rPr lang="fr-FR" sz="1200" b="0" baseline="0" dirty="0" err="1">
                          <a:solidFill>
                            <a:schemeClr val="tx1"/>
                          </a:solidFill>
                        </a:rPr>
                        <a:t>Reactionary</a:t>
                      </a:r>
                      <a:r>
                        <a:rPr lang="fr-FR" sz="1200" b="0" baseline="0" dirty="0">
                          <a:solidFill>
                            <a:schemeClr val="tx1"/>
                          </a:solidFill>
                        </a:rPr>
                        <a:t> </a:t>
                      </a:r>
                      <a:r>
                        <a:rPr lang="fr-FR" sz="1200" b="0" baseline="0" dirty="0" err="1">
                          <a:solidFill>
                            <a:schemeClr val="tx1"/>
                          </a:solidFill>
                        </a:rPr>
                        <a:t>revolution</a:t>
                      </a:r>
                      <a:r>
                        <a:rPr lang="fr-FR" sz="1200" b="0" baseline="0" dirty="0">
                          <a:solidFill>
                            <a:schemeClr val="tx1"/>
                          </a:solidFill>
                        </a:rPr>
                        <a:t>)</a:t>
                      </a:r>
                    </a:p>
                    <a:p>
                      <a:pPr marL="0" marR="0" lvl="0" indent="0" algn="just" defTabSz="1007943" rtl="0" eaLnBrk="1" fontAlgn="auto" latinLnBrk="0" hangingPunct="1">
                        <a:lnSpc>
                          <a:spcPct val="100000"/>
                        </a:lnSpc>
                        <a:spcBef>
                          <a:spcPts val="0"/>
                        </a:spcBef>
                        <a:spcAft>
                          <a:spcPts val="0"/>
                        </a:spcAft>
                        <a:buClrTx/>
                        <a:buSzTx/>
                        <a:buFontTx/>
                        <a:buNone/>
                        <a:tabLst/>
                        <a:defRPr/>
                      </a:pPr>
                      <a:r>
                        <a:rPr lang="fr-FR" sz="1200" b="0" baseline="0" dirty="0">
                          <a:solidFill>
                            <a:schemeClr val="tx1"/>
                          </a:solidFill>
                        </a:rPr>
                        <a:t>Cultural </a:t>
                      </a:r>
                      <a:r>
                        <a:rPr lang="fr-FR" sz="1200" b="0" baseline="0" dirty="0" err="1">
                          <a:solidFill>
                            <a:schemeClr val="tx1"/>
                          </a:solidFill>
                        </a:rPr>
                        <a:t>counter-hegemony</a:t>
                      </a:r>
                      <a:r>
                        <a:rPr lang="fr-FR" sz="1200" b="0" baseline="0" dirty="0">
                          <a:solidFill>
                            <a:schemeClr val="tx1"/>
                          </a:solidFill>
                        </a:rPr>
                        <a:t> as an alternative for the middle and </a:t>
                      </a:r>
                      <a:r>
                        <a:rPr lang="fr-FR" sz="1200" b="0" baseline="0" dirty="0" err="1">
                          <a:solidFill>
                            <a:schemeClr val="tx1"/>
                          </a:solidFill>
                        </a:rPr>
                        <a:t>working</a:t>
                      </a:r>
                      <a:r>
                        <a:rPr lang="fr-FR" sz="1200" b="0" baseline="0" dirty="0">
                          <a:solidFill>
                            <a:schemeClr val="tx1"/>
                          </a:solidFill>
                        </a:rPr>
                        <a:t> classes</a:t>
                      </a:r>
                    </a:p>
                    <a:p>
                      <a:pPr marL="0" marR="0" lvl="0" indent="0" algn="just" defTabSz="1007943" rtl="0" eaLnBrk="1" fontAlgn="auto" latinLnBrk="0" hangingPunct="1">
                        <a:lnSpc>
                          <a:spcPct val="100000"/>
                        </a:lnSpc>
                        <a:spcBef>
                          <a:spcPts val="0"/>
                        </a:spcBef>
                        <a:spcAft>
                          <a:spcPts val="0"/>
                        </a:spcAft>
                        <a:buClrTx/>
                        <a:buSzTx/>
                        <a:buFontTx/>
                        <a:buNone/>
                        <a:tabLst/>
                        <a:defRPr/>
                      </a:pPr>
                      <a:endParaRPr lang="fr-FR" sz="1200" b="0" baseline="0" dirty="0">
                        <a:solidFill>
                          <a:schemeClr val="tx1"/>
                        </a:solidFill>
                      </a:endParaRPr>
                    </a:p>
                  </a:txBody>
                  <a:tcPr marL="75605" marR="75605" marT="37802" marB="37802">
                    <a:lnL>
                      <a:noFill/>
                    </a:lnL>
                    <a:lnR>
                      <a:noFill/>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0" i="0" kern="1200" dirty="0">
                          <a:solidFill>
                            <a:schemeClr val="tx1"/>
                          </a:solidFill>
                          <a:effectLst/>
                          <a:latin typeface="+mn-lt"/>
                          <a:ea typeface="+mn-ea"/>
                          <a:cs typeface="+mn-cs"/>
                        </a:rPr>
                        <a:t>Very limited movement of persons (economic criteria)</a:t>
                      </a:r>
                      <a:endParaRPr lang="fr-FR" sz="1200" b="0" dirty="0">
                        <a:solidFill>
                          <a:schemeClr val="tx1"/>
                        </a:solidFill>
                      </a:endParaRPr>
                    </a:p>
                    <a:p>
                      <a:pPr algn="just"/>
                      <a:endParaRPr lang="fr-FR" sz="1200" b="0" dirty="0">
                        <a:solidFill>
                          <a:schemeClr val="tx1"/>
                        </a:solidFill>
                      </a:endParaRPr>
                    </a:p>
                    <a:p>
                      <a:pPr algn="just"/>
                      <a:r>
                        <a:rPr lang="fr-FR" sz="1200" b="0" dirty="0">
                          <a:solidFill>
                            <a:schemeClr val="tx1"/>
                          </a:solidFill>
                        </a:rPr>
                        <a:t>Radical</a:t>
                      </a:r>
                      <a:r>
                        <a:rPr lang="fr-FR" sz="1200" b="0" baseline="0" dirty="0">
                          <a:solidFill>
                            <a:schemeClr val="tx1"/>
                          </a:solidFill>
                        </a:rPr>
                        <a:t> </a:t>
                      </a:r>
                      <a:r>
                        <a:rPr lang="fr-FR" sz="1200" b="0" baseline="0" dirty="0" err="1">
                          <a:solidFill>
                            <a:schemeClr val="tx1"/>
                          </a:solidFill>
                        </a:rPr>
                        <a:t>individualism</a:t>
                      </a:r>
                      <a:r>
                        <a:rPr lang="fr-FR" sz="1200" b="0" baseline="0" dirty="0">
                          <a:solidFill>
                            <a:schemeClr val="tx1"/>
                          </a:solidFill>
                        </a:rPr>
                        <a:t>, </a:t>
                      </a:r>
                      <a:r>
                        <a:rPr lang="fr-FR" sz="1200" b="0" baseline="0" dirty="0" err="1">
                          <a:solidFill>
                            <a:schemeClr val="tx1"/>
                          </a:solidFill>
                        </a:rPr>
                        <a:t>disrupted</a:t>
                      </a:r>
                      <a:r>
                        <a:rPr lang="fr-FR" sz="1200" b="0" baseline="0" dirty="0">
                          <a:solidFill>
                            <a:schemeClr val="tx1"/>
                          </a:solidFill>
                        </a:rPr>
                        <a:t> </a:t>
                      </a:r>
                      <a:r>
                        <a:rPr lang="fr-FR" sz="1200" b="0" baseline="0" dirty="0" err="1">
                          <a:solidFill>
                            <a:schemeClr val="tx1"/>
                          </a:solidFill>
                        </a:rPr>
                        <a:t>sexuality</a:t>
                      </a:r>
                      <a:r>
                        <a:rPr lang="fr-FR" sz="1200" b="0" baseline="0" dirty="0">
                          <a:solidFill>
                            <a:schemeClr val="tx1"/>
                          </a:solidFill>
                        </a:rPr>
                        <a:t> and socialisation, </a:t>
                      </a:r>
                      <a:r>
                        <a:rPr lang="fr-FR" sz="1200" b="0" baseline="0" dirty="0" err="1">
                          <a:solidFill>
                            <a:schemeClr val="tx1"/>
                          </a:solidFill>
                        </a:rPr>
                        <a:t>transracial</a:t>
                      </a:r>
                      <a:r>
                        <a:rPr lang="fr-FR" sz="1200" b="0" baseline="0" dirty="0">
                          <a:solidFill>
                            <a:schemeClr val="tx1"/>
                          </a:solidFill>
                        </a:rPr>
                        <a:t>, </a:t>
                      </a:r>
                      <a:r>
                        <a:rPr lang="fr-FR" sz="1200" b="0" baseline="0" dirty="0" err="1">
                          <a:solidFill>
                            <a:schemeClr val="tx1"/>
                          </a:solidFill>
                        </a:rPr>
                        <a:t>transsexuality</a:t>
                      </a:r>
                      <a:endParaRPr lang="fr-FR" sz="1200" b="0" baseline="0" dirty="0">
                        <a:solidFill>
                          <a:schemeClr val="tx1"/>
                        </a:solidFill>
                      </a:endParaRPr>
                    </a:p>
                    <a:p>
                      <a:pPr algn="just"/>
                      <a:r>
                        <a:rPr lang="fr-FR" sz="1200" b="0" baseline="0" dirty="0" err="1">
                          <a:solidFill>
                            <a:schemeClr val="tx1"/>
                          </a:solidFill>
                        </a:rPr>
                        <a:t>Nomadic</a:t>
                      </a:r>
                      <a:r>
                        <a:rPr lang="fr-FR" sz="1200" b="0" baseline="0" dirty="0">
                          <a:solidFill>
                            <a:schemeClr val="tx1"/>
                          </a:solidFill>
                        </a:rPr>
                        <a:t>, </a:t>
                      </a:r>
                      <a:r>
                        <a:rPr lang="fr-FR" sz="1200" b="0" baseline="0" dirty="0" err="1">
                          <a:solidFill>
                            <a:schemeClr val="tx1"/>
                          </a:solidFill>
                        </a:rPr>
                        <a:t>deracinated</a:t>
                      </a:r>
                      <a:r>
                        <a:rPr lang="fr-FR" sz="1200" b="0" baseline="0" dirty="0">
                          <a:solidFill>
                            <a:schemeClr val="tx1"/>
                          </a:solidFill>
                        </a:rPr>
                        <a:t> world</a:t>
                      </a:r>
                    </a:p>
                  </a:txBody>
                  <a:tcPr marL="75605" marR="75605" marT="37802" marB="37802">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tc>
                  <a:txBody>
                    <a:bodyPr/>
                    <a:lstStyle/>
                    <a:p>
                      <a:pPr algn="just"/>
                      <a:r>
                        <a:rPr lang="fr-FR" sz="1200" b="0" dirty="0">
                          <a:solidFill>
                            <a:schemeClr val="tx1"/>
                          </a:solidFill>
                        </a:rPr>
                        <a:t>Free </a:t>
                      </a:r>
                      <a:r>
                        <a:rPr lang="fr-FR" sz="1200" b="0" dirty="0" err="1">
                          <a:solidFill>
                            <a:schemeClr val="tx1"/>
                          </a:solidFill>
                        </a:rPr>
                        <a:t>movement</a:t>
                      </a:r>
                      <a:r>
                        <a:rPr lang="fr-FR" sz="1200" b="0" dirty="0">
                          <a:solidFill>
                            <a:schemeClr val="tx1"/>
                          </a:solidFill>
                        </a:rPr>
                        <a:t> of </a:t>
                      </a:r>
                      <a:r>
                        <a:rPr lang="fr-FR" sz="1200" b="0" dirty="0" err="1">
                          <a:solidFill>
                            <a:schemeClr val="tx1"/>
                          </a:solidFill>
                        </a:rPr>
                        <a:t>persons</a:t>
                      </a:r>
                      <a:endParaRPr lang="fr-FR" sz="1200" b="0" dirty="0">
                        <a:solidFill>
                          <a:schemeClr val="tx1"/>
                        </a:solidFill>
                      </a:endParaRPr>
                    </a:p>
                    <a:p>
                      <a:pPr algn="just"/>
                      <a:r>
                        <a:rPr lang="fr-FR" sz="1200" b="0" dirty="0" err="1">
                          <a:solidFill>
                            <a:schemeClr val="tx1"/>
                          </a:solidFill>
                        </a:rPr>
                        <a:t>Intersectionality</a:t>
                      </a:r>
                      <a:r>
                        <a:rPr lang="fr-FR" sz="1200" b="0" dirty="0">
                          <a:solidFill>
                            <a:schemeClr val="tx1"/>
                          </a:solidFill>
                        </a:rPr>
                        <a:t> of </a:t>
                      </a:r>
                      <a:r>
                        <a:rPr lang="fr-FR" sz="1200" b="0" dirty="0" err="1">
                          <a:solidFill>
                            <a:schemeClr val="tx1"/>
                          </a:solidFill>
                        </a:rPr>
                        <a:t>struggles</a:t>
                      </a:r>
                      <a:r>
                        <a:rPr lang="fr-FR" sz="1200" b="0" dirty="0">
                          <a:solidFill>
                            <a:schemeClr val="tx1"/>
                          </a:solidFill>
                        </a:rPr>
                        <a:t>: </a:t>
                      </a:r>
                      <a:r>
                        <a:rPr lang="fr-FR" sz="1200" b="0" dirty="0" err="1">
                          <a:solidFill>
                            <a:schemeClr val="tx1"/>
                          </a:solidFill>
                        </a:rPr>
                        <a:t>refers</a:t>
                      </a:r>
                      <a:r>
                        <a:rPr lang="fr-FR" sz="1200" b="0" dirty="0">
                          <a:solidFill>
                            <a:schemeClr val="tx1"/>
                          </a:solidFill>
                        </a:rPr>
                        <a:t> to the </a:t>
                      </a:r>
                      <a:r>
                        <a:rPr lang="fr-FR" sz="1200" b="0" dirty="0" err="1">
                          <a:solidFill>
                            <a:schemeClr val="tx1"/>
                          </a:solidFill>
                        </a:rPr>
                        <a:t>way</a:t>
                      </a:r>
                      <a:r>
                        <a:rPr lang="fr-FR" sz="1200" b="0" dirty="0">
                          <a:solidFill>
                            <a:schemeClr val="tx1"/>
                          </a:solidFill>
                        </a:rPr>
                        <a:t> in </a:t>
                      </a:r>
                      <a:r>
                        <a:rPr lang="fr-FR" sz="1200" b="0" dirty="0" err="1">
                          <a:solidFill>
                            <a:schemeClr val="tx1"/>
                          </a:solidFill>
                        </a:rPr>
                        <a:t>which</a:t>
                      </a:r>
                      <a:r>
                        <a:rPr lang="fr-FR" sz="1200" b="0" dirty="0">
                          <a:solidFill>
                            <a:schemeClr val="tx1"/>
                          </a:solidFill>
                        </a:rPr>
                        <a:t> </a:t>
                      </a:r>
                      <a:r>
                        <a:rPr lang="fr-FR" sz="1200" b="0" dirty="0" err="1">
                          <a:solidFill>
                            <a:schemeClr val="tx1"/>
                          </a:solidFill>
                        </a:rPr>
                        <a:t>different</a:t>
                      </a:r>
                      <a:r>
                        <a:rPr lang="fr-FR" sz="1200" b="0" dirty="0">
                          <a:solidFill>
                            <a:schemeClr val="tx1"/>
                          </a:solidFill>
                        </a:rPr>
                        <a:t> </a:t>
                      </a:r>
                      <a:r>
                        <a:rPr lang="fr-FR" sz="1200" b="0" dirty="0" err="1">
                          <a:solidFill>
                            <a:schemeClr val="tx1"/>
                          </a:solidFill>
                        </a:rPr>
                        <a:t>forms</a:t>
                      </a:r>
                      <a:r>
                        <a:rPr lang="fr-FR" sz="1200" b="0" dirty="0">
                          <a:solidFill>
                            <a:schemeClr val="tx1"/>
                          </a:solidFill>
                        </a:rPr>
                        <a:t> of oppression </a:t>
                      </a:r>
                      <a:r>
                        <a:rPr lang="fr-FR" sz="1200" b="0" dirty="0" err="1">
                          <a:solidFill>
                            <a:schemeClr val="tx1"/>
                          </a:solidFill>
                        </a:rPr>
                        <a:t>such</a:t>
                      </a:r>
                      <a:r>
                        <a:rPr lang="fr-FR" sz="1200" b="0" dirty="0">
                          <a:solidFill>
                            <a:schemeClr val="tx1"/>
                          </a:solidFill>
                        </a:rPr>
                        <a:t> as </a:t>
                      </a:r>
                      <a:r>
                        <a:rPr lang="fr-FR" sz="1200" b="0" dirty="0" err="1">
                          <a:solidFill>
                            <a:schemeClr val="tx1"/>
                          </a:solidFill>
                        </a:rPr>
                        <a:t>racism</a:t>
                      </a:r>
                      <a:r>
                        <a:rPr lang="fr-FR" sz="1200" b="0" dirty="0">
                          <a:solidFill>
                            <a:schemeClr val="tx1"/>
                          </a:solidFill>
                        </a:rPr>
                        <a:t>, </a:t>
                      </a:r>
                      <a:r>
                        <a:rPr lang="fr-FR" sz="1200" b="0" dirty="0" err="1">
                          <a:solidFill>
                            <a:schemeClr val="tx1"/>
                          </a:solidFill>
                        </a:rPr>
                        <a:t>sexism</a:t>
                      </a:r>
                      <a:r>
                        <a:rPr lang="fr-FR" sz="1200" b="0" dirty="0">
                          <a:solidFill>
                            <a:schemeClr val="tx1"/>
                          </a:solidFill>
                        </a:rPr>
                        <a:t>, </a:t>
                      </a:r>
                      <a:r>
                        <a:rPr lang="fr-FR" sz="1200" b="0" dirty="0" err="1">
                          <a:solidFill>
                            <a:schemeClr val="tx1"/>
                          </a:solidFill>
                        </a:rPr>
                        <a:t>classism</a:t>
                      </a:r>
                      <a:r>
                        <a:rPr lang="fr-FR" sz="1200" b="0" dirty="0">
                          <a:solidFill>
                            <a:schemeClr val="tx1"/>
                          </a:solidFill>
                        </a:rPr>
                        <a:t>, </a:t>
                      </a:r>
                      <a:r>
                        <a:rPr lang="fr-FR" sz="1200" b="0" dirty="0" err="1">
                          <a:solidFill>
                            <a:schemeClr val="tx1"/>
                          </a:solidFill>
                        </a:rPr>
                        <a:t>ableism</a:t>
                      </a:r>
                      <a:r>
                        <a:rPr lang="fr-FR" sz="1200" b="0" dirty="0">
                          <a:solidFill>
                            <a:schemeClr val="tx1"/>
                          </a:solidFill>
                        </a:rPr>
                        <a:t>, </a:t>
                      </a:r>
                      <a:r>
                        <a:rPr lang="fr-FR" sz="1200" b="0" dirty="0" err="1">
                          <a:solidFill>
                            <a:schemeClr val="tx1"/>
                          </a:solidFill>
                        </a:rPr>
                        <a:t>homophobia</a:t>
                      </a:r>
                      <a:r>
                        <a:rPr lang="fr-FR" sz="1200" b="0" dirty="0">
                          <a:solidFill>
                            <a:schemeClr val="tx1"/>
                          </a:solidFill>
                        </a:rPr>
                        <a:t>, </a:t>
                      </a:r>
                      <a:r>
                        <a:rPr lang="fr-FR" sz="1200" b="0" dirty="0" err="1">
                          <a:solidFill>
                            <a:schemeClr val="tx1"/>
                          </a:solidFill>
                        </a:rPr>
                        <a:t>transphobia</a:t>
                      </a:r>
                      <a:r>
                        <a:rPr lang="fr-FR" sz="1200" b="0" dirty="0">
                          <a:solidFill>
                            <a:schemeClr val="tx1"/>
                          </a:solidFill>
                        </a:rPr>
                        <a:t>, and </a:t>
                      </a:r>
                      <a:r>
                        <a:rPr lang="fr-FR" sz="1200" b="0" dirty="0" err="1">
                          <a:solidFill>
                            <a:schemeClr val="tx1"/>
                          </a:solidFill>
                        </a:rPr>
                        <a:t>others</a:t>
                      </a:r>
                      <a:r>
                        <a:rPr lang="fr-FR" sz="1200" b="0" dirty="0">
                          <a:solidFill>
                            <a:schemeClr val="tx1"/>
                          </a:solidFill>
                        </a:rPr>
                        <a:t>, are </a:t>
                      </a:r>
                      <a:r>
                        <a:rPr lang="fr-FR" sz="1200" b="0" dirty="0" err="1">
                          <a:solidFill>
                            <a:schemeClr val="tx1"/>
                          </a:solidFill>
                        </a:rPr>
                        <a:t>articulated</a:t>
                      </a:r>
                      <a:r>
                        <a:rPr lang="fr-FR" sz="1200" b="0" dirty="0">
                          <a:solidFill>
                            <a:schemeClr val="tx1"/>
                          </a:solidFill>
                        </a:rPr>
                        <a:t> and </a:t>
                      </a:r>
                      <a:r>
                        <a:rPr lang="fr-FR" sz="1200" b="0" dirty="0" err="1">
                          <a:solidFill>
                            <a:schemeClr val="tx1"/>
                          </a:solidFill>
                        </a:rPr>
                        <a:t>mutually</a:t>
                      </a:r>
                      <a:r>
                        <a:rPr lang="fr-FR" sz="1200" b="0" dirty="0">
                          <a:solidFill>
                            <a:schemeClr val="tx1"/>
                          </a:solidFill>
                        </a:rPr>
                        <a:t> </a:t>
                      </a:r>
                      <a:r>
                        <a:rPr lang="fr-FR" sz="1200" b="0" dirty="0" err="1">
                          <a:solidFill>
                            <a:schemeClr val="tx1"/>
                          </a:solidFill>
                        </a:rPr>
                        <a:t>reinforce</a:t>
                      </a:r>
                      <a:r>
                        <a:rPr lang="fr-FR" sz="1200" b="0" dirty="0">
                          <a:solidFill>
                            <a:schemeClr val="tx1"/>
                          </a:solidFill>
                        </a:rPr>
                        <a:t> </a:t>
                      </a:r>
                      <a:r>
                        <a:rPr lang="fr-FR" sz="1200" b="0" dirty="0" err="1">
                          <a:solidFill>
                            <a:schemeClr val="tx1"/>
                          </a:solidFill>
                        </a:rPr>
                        <a:t>each</a:t>
                      </a:r>
                      <a:r>
                        <a:rPr lang="fr-FR" sz="1200" b="0" dirty="0">
                          <a:solidFill>
                            <a:schemeClr val="tx1"/>
                          </a:solidFill>
                        </a:rPr>
                        <a:t> </a:t>
                      </a:r>
                      <a:r>
                        <a:rPr lang="fr-FR" sz="1200" b="0" dirty="0" err="1">
                          <a:solidFill>
                            <a:schemeClr val="tx1"/>
                          </a:solidFill>
                        </a:rPr>
                        <a:t>other</a:t>
                      </a:r>
                      <a:r>
                        <a:rPr lang="fr-FR" sz="1200" b="0" dirty="0">
                          <a:solidFill>
                            <a:schemeClr val="tx1"/>
                          </a:solidFill>
                        </a:rPr>
                        <a:t>.</a:t>
                      </a: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endParaRPr kumimoji="0" lang="en-US" sz="1200" b="0" i="0" kern="1200" dirty="0">
                        <a:solidFill>
                          <a:schemeClr val="tx1"/>
                        </a:solidFill>
                        <a:effectLst/>
                        <a:latin typeface="+mn-lt"/>
                        <a:ea typeface="+mn-ea"/>
                        <a:cs typeface="+mn-cs"/>
                      </a:endParaRP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1" i="0" kern="1200" dirty="0">
                          <a:solidFill>
                            <a:schemeClr val="tx1"/>
                          </a:solidFill>
                          <a:effectLst/>
                          <a:latin typeface="+mn-lt"/>
                          <a:ea typeface="+mn-ea"/>
                          <a:cs typeface="+mn-cs"/>
                        </a:rPr>
                        <a:t>####</a:t>
                      </a:r>
                    </a:p>
                    <a:p>
                      <a:pPr marL="0" marR="0" lvl="0" indent="0" algn="just" defTabSz="1007943" rtl="0" eaLnBrk="1" fontAlgn="auto" latinLnBrk="0" hangingPunct="1">
                        <a:lnSpc>
                          <a:spcPct val="100000"/>
                        </a:lnSpc>
                        <a:spcBef>
                          <a:spcPts val="0"/>
                        </a:spcBef>
                        <a:spcAft>
                          <a:spcPts val="0"/>
                        </a:spcAft>
                        <a:buClrTx/>
                        <a:buSzTx/>
                        <a:buFontTx/>
                        <a:buNone/>
                        <a:tabLst/>
                        <a:defRPr/>
                      </a:pPr>
                      <a:r>
                        <a:rPr kumimoji="0" lang="en-US" sz="1200" b="1" i="0" kern="1200" dirty="0">
                          <a:solidFill>
                            <a:schemeClr val="tx1"/>
                          </a:solidFill>
                          <a:effectLst/>
                          <a:latin typeface="+mn-lt"/>
                          <a:ea typeface="+mn-ea"/>
                          <a:cs typeface="+mn-cs"/>
                        </a:rPr>
                        <a:t>BUT large numbers of workers reject. </a:t>
                      </a:r>
                    </a:p>
                    <a:p>
                      <a:pPr algn="just"/>
                      <a:endParaRPr lang="fr-FR" sz="1200" b="0" dirty="0">
                        <a:solidFill>
                          <a:schemeClr val="tx1"/>
                        </a:solidFill>
                      </a:endParaRPr>
                    </a:p>
                  </a:txBody>
                  <a:tcPr marL="75605" marR="75605" marT="37802" marB="37802">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1966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504360" y="313200"/>
            <a:ext cx="9071280" cy="1021680"/>
          </a:xfrm>
          <a:prstGeom prst="rect">
            <a:avLst/>
          </a:prstGeom>
          <a:noFill/>
          <a:ln>
            <a:noFill/>
          </a:ln>
        </p:spPr>
        <p:txBody>
          <a:bodyPr lIns="90000" tIns="45000" rIns="90000" bIns="45000" anchor="ctr">
            <a:normAutofit fontScale="62500" lnSpcReduction="20000"/>
          </a:bodyPr>
          <a:lstStyle/>
          <a:p>
            <a:pPr>
              <a:lnSpc>
                <a:spcPct val="100000"/>
              </a:lnSpc>
            </a:pPr>
            <a:br/>
            <a:br/>
            <a:r>
              <a:rPr lang="en-US" sz="4000" b="1" strike="noStrike" spc="-1">
                <a:solidFill>
                  <a:srgbClr val="333333"/>
                </a:solidFill>
                <a:latin typeface="Noto Sans Regular"/>
              </a:rPr>
              <a:t>Βιβλιογραφία</a:t>
            </a:r>
            <a:br/>
            <a:endParaRPr lang="en-US" sz="4000" b="0" strike="noStrike" spc="-1">
              <a:solidFill>
                <a:srgbClr val="000000"/>
              </a:solidFill>
              <a:latin typeface="Calibri"/>
            </a:endParaRPr>
          </a:p>
        </p:txBody>
      </p:sp>
      <p:sp>
        <p:nvSpPr>
          <p:cNvPr id="119" name="TextShape 2"/>
          <p:cNvSpPr txBox="1"/>
          <p:nvPr/>
        </p:nvSpPr>
        <p:spPr>
          <a:xfrm>
            <a:off x="503640" y="1335240"/>
            <a:ext cx="9071280" cy="5910840"/>
          </a:xfrm>
          <a:prstGeom prst="rect">
            <a:avLst/>
          </a:prstGeom>
          <a:noFill/>
          <a:ln>
            <a:noFill/>
          </a:ln>
        </p:spPr>
        <p:txBody>
          <a:bodyPr lIns="90000" tIns="45000" rIns="90000" bIns="45000">
            <a:normAutofit fontScale="92500" lnSpcReduction="20000"/>
          </a:bodyPr>
          <a:lstStyle/>
          <a:p>
            <a:pPr>
              <a:lnSpc>
                <a:spcPct val="80000"/>
              </a:lnSpc>
              <a:spcBef>
                <a:spcPts val="300"/>
              </a:spcBef>
            </a:pPr>
            <a:endParaRPr lang="en-US" sz="2800" b="0" strike="noStrike" spc="-1" dirty="0">
              <a:solidFill>
                <a:srgbClr val="333333"/>
              </a:solidFill>
              <a:latin typeface="Noto Sans Regular"/>
            </a:endParaRPr>
          </a:p>
          <a:p>
            <a:pPr>
              <a:lnSpc>
                <a:spcPct val="80000"/>
              </a:lnSpc>
              <a:spcBef>
                <a:spcPts val="300"/>
              </a:spcBef>
            </a:pPr>
            <a:r>
              <a:rPr lang="en-US" sz="2700" b="0" strike="noStrike" spc="-1" dirty="0">
                <a:solidFill>
                  <a:srgbClr val="333333"/>
                </a:solidFill>
                <a:latin typeface="Cambria" panose="02040503050406030204" pitchFamily="18" charset="0"/>
                <a:ea typeface="Noto Sans CJK SC Regular"/>
              </a:rPr>
              <a:t> F. </a:t>
            </a:r>
            <a:r>
              <a:rPr lang="en-US" sz="2700" b="0" strike="noStrike" spc="-1" dirty="0" err="1">
                <a:solidFill>
                  <a:srgbClr val="333333"/>
                </a:solidFill>
                <a:latin typeface="Cambria" panose="02040503050406030204" pitchFamily="18" charset="0"/>
                <a:ea typeface="Noto Sans CJK SC Regular"/>
              </a:rPr>
              <a:t>Chatzistavrou</a:t>
            </a:r>
            <a:r>
              <a:rPr lang="en-US" sz="2700" b="0" strike="noStrike" spc="-1" dirty="0">
                <a:solidFill>
                  <a:srgbClr val="333333"/>
                </a:solidFill>
                <a:latin typeface="Cambria" panose="02040503050406030204" pitchFamily="18" charset="0"/>
                <a:ea typeface="Noto Sans CJK SC Regular"/>
              </a:rPr>
              <a:t> (2019, 2020) in </a:t>
            </a:r>
            <a:r>
              <a:rPr lang="en-US" sz="2700" b="0" strike="noStrike" spc="-1" dirty="0" err="1">
                <a:solidFill>
                  <a:srgbClr val="333333"/>
                </a:solidFill>
                <a:latin typeface="Cambria" panose="02040503050406030204" pitchFamily="18" charset="0"/>
                <a:ea typeface="Noto Sans CJK SC Regular"/>
              </a:rPr>
              <a:t>Blockmans</a:t>
            </a:r>
            <a:r>
              <a:rPr lang="en-US" sz="2700" b="0" strike="noStrike" spc="-1" dirty="0">
                <a:solidFill>
                  <a:srgbClr val="333333"/>
                </a:solidFill>
                <a:latin typeface="Cambria" panose="02040503050406030204" pitchFamily="18" charset="0"/>
                <a:ea typeface="Noto Sans CJK SC Regular"/>
              </a:rPr>
              <a:t> &amp; </a:t>
            </a:r>
            <a:r>
              <a:rPr lang="en-US" sz="2700" b="0" strike="noStrike" spc="-1" dirty="0" err="1">
                <a:solidFill>
                  <a:srgbClr val="333333"/>
                </a:solidFill>
                <a:latin typeface="Cambria" panose="02040503050406030204" pitchFamily="18" charset="0"/>
                <a:ea typeface="Noto Sans CJK SC Regular"/>
              </a:rPr>
              <a:t>Russack</a:t>
            </a:r>
            <a:r>
              <a:rPr lang="en-US" sz="2700" b="0" strike="noStrike" spc="-1" dirty="0">
                <a:solidFill>
                  <a:srgbClr val="333333"/>
                </a:solidFill>
                <a:latin typeface="Cambria" panose="02040503050406030204" pitchFamily="18" charset="0"/>
                <a:ea typeface="Noto Sans CJK SC Regular"/>
              </a:rPr>
              <a:t> (eds) Direct, Representative, Deliberative democracy in the EU, Recovering Legitimacy , Volume I, II, II</a:t>
            </a:r>
            <a:r>
              <a:rPr lang="en-US" sz="2700" b="0" strike="noStrike" spc="-1" dirty="0">
                <a:solidFill>
                  <a:srgbClr val="333333"/>
                </a:solidFill>
                <a:latin typeface="Cambria" panose="02040503050406030204" pitchFamily="18" charset="0"/>
              </a:rPr>
              <a:t>I Rowman &amp; Littlefield International. </a:t>
            </a:r>
          </a:p>
          <a:p>
            <a:pPr>
              <a:lnSpc>
                <a:spcPct val="80000"/>
              </a:lnSpc>
              <a:spcBef>
                <a:spcPts val="300"/>
              </a:spcBef>
            </a:pPr>
            <a:endParaRPr lang="en-US" sz="2700" b="0" strike="noStrike" spc="-1" dirty="0">
              <a:solidFill>
                <a:srgbClr val="333333"/>
              </a:solidFill>
              <a:latin typeface="Cambria" panose="02040503050406030204" pitchFamily="18" charset="0"/>
            </a:endParaRPr>
          </a:p>
          <a:p>
            <a:pPr>
              <a:lnSpc>
                <a:spcPct val="80000"/>
              </a:lnSpc>
              <a:spcBef>
                <a:spcPts val="300"/>
              </a:spcBef>
              <a:buClr>
                <a:srgbClr val="08A1D9"/>
              </a:buClr>
              <a:buFont typeface="Wingdings" charset="2"/>
              <a:buChar char=""/>
            </a:pPr>
            <a:r>
              <a:rPr lang="en-US" sz="2700" b="0" strike="noStrike" spc="-1" dirty="0">
                <a:solidFill>
                  <a:srgbClr val="333333"/>
                </a:solidFill>
                <a:latin typeface="Cambria" panose="02040503050406030204" pitchFamily="18" charset="0"/>
              </a:rPr>
              <a:t> T. </a:t>
            </a:r>
            <a:r>
              <a:rPr lang="en-US" sz="2700" b="0" strike="noStrike" spc="-1" dirty="0" err="1">
                <a:solidFill>
                  <a:srgbClr val="333333"/>
                </a:solidFill>
                <a:latin typeface="Cambria" panose="02040503050406030204" pitchFamily="18" charset="0"/>
              </a:rPr>
              <a:t>Tiilikainen</a:t>
            </a:r>
            <a:r>
              <a:rPr lang="en-US" sz="2700" b="0" strike="noStrike" spc="-1" dirty="0">
                <a:solidFill>
                  <a:srgbClr val="333333"/>
                </a:solidFill>
                <a:latin typeface="Cambria" panose="02040503050406030204" pitchFamily="18" charset="0"/>
              </a:rPr>
              <a:t> (2019) The Concepts of parliamentarism in the EU's political system: Approaching the choice between two models, WP FIIA. </a:t>
            </a:r>
            <a:r>
              <a:rPr lang="en-US" sz="2700" b="0" u="sng" strike="noStrike" spc="-1" dirty="0">
                <a:solidFill>
                  <a:srgbClr val="0563C1"/>
                </a:solidFill>
                <a:uFillTx/>
                <a:latin typeface="Cambria" panose="02040503050406030204" pitchFamily="18" charset="0"/>
                <a:hlinkClick r:id="rId3"/>
              </a:rPr>
              <a:t>https://www.fiia.fi/en/publication/the-concepts-of-parliamentarism-inthe-eus-political-system</a:t>
            </a:r>
            <a:endParaRPr lang="en-US" sz="2700" b="0" strike="noStrike" spc="-1" dirty="0">
              <a:solidFill>
                <a:srgbClr val="333333"/>
              </a:solidFill>
              <a:latin typeface="Cambria" panose="02040503050406030204" pitchFamily="18" charset="0"/>
            </a:endParaRPr>
          </a:p>
          <a:p>
            <a:pPr>
              <a:lnSpc>
                <a:spcPct val="80000"/>
              </a:lnSpc>
              <a:spcBef>
                <a:spcPts val="300"/>
              </a:spcBef>
            </a:pPr>
            <a:endParaRPr lang="en-US" sz="2700" b="0" strike="noStrike" spc="-1" dirty="0">
              <a:solidFill>
                <a:srgbClr val="333333"/>
              </a:solidFill>
              <a:latin typeface="Cambria" panose="02040503050406030204" pitchFamily="18" charset="0"/>
            </a:endParaRPr>
          </a:p>
          <a:p>
            <a:pPr>
              <a:lnSpc>
                <a:spcPct val="80000"/>
              </a:lnSpc>
              <a:spcBef>
                <a:spcPts val="300"/>
              </a:spcBef>
              <a:buClr>
                <a:srgbClr val="08A1D9"/>
              </a:buClr>
              <a:buFont typeface="Wingdings" charset="2"/>
              <a:buChar char=""/>
            </a:pPr>
            <a:r>
              <a:rPr lang="en-US" sz="2800" b="0" strike="noStrike" spc="-1" dirty="0">
                <a:solidFill>
                  <a:srgbClr val="333333"/>
                </a:solidFill>
                <a:latin typeface="Cambria" panose="02040503050406030204" pitchFamily="18" charset="0"/>
              </a:rPr>
              <a:t> </a:t>
            </a:r>
            <a:r>
              <a:rPr lang="en-GB" sz="2800" dirty="0">
                <a:latin typeface="Cambria" panose="02040503050406030204" pitchFamily="18" charset="0"/>
                <a:cs typeface="Noto Nastaliq Urdu" panose="020B0502040504020204" pitchFamily="34" charset="-78"/>
              </a:rPr>
              <a:t>Braun D, Schmitt H. Different emphases, same positions? The election manifestos of political parties in the EU multilevel electoral system compared. </a:t>
            </a:r>
            <a:r>
              <a:rPr lang="en-GB" sz="2800" i="1" dirty="0">
                <a:latin typeface="Cambria" panose="02040503050406030204" pitchFamily="18" charset="0"/>
                <a:cs typeface="Noto Nastaliq Urdu" panose="020B0502040504020204" pitchFamily="34" charset="-78"/>
              </a:rPr>
              <a:t>Party Politics</a:t>
            </a:r>
            <a:r>
              <a:rPr lang="en-GB" sz="2800" dirty="0">
                <a:latin typeface="Cambria" panose="02040503050406030204" pitchFamily="18" charset="0"/>
                <a:cs typeface="Noto Nastaliq Urdu" panose="020B0502040504020204" pitchFamily="34" charset="-78"/>
              </a:rPr>
              <a:t>. 2020;26(5):640-650</a:t>
            </a:r>
            <a:r>
              <a:rPr lang="el-GR" sz="2800" dirty="0">
                <a:latin typeface="Cambria" panose="02040503050406030204" pitchFamily="18" charset="0"/>
                <a:cs typeface="Noto Nastaliq Urdu" panose="020B0502040504020204" pitchFamily="34" charset="-78"/>
              </a:rPr>
              <a:t>.</a:t>
            </a:r>
            <a:r>
              <a:rPr lang="en-US" sz="2800" b="0" strike="noStrike" spc="-1" dirty="0">
                <a:solidFill>
                  <a:srgbClr val="333333"/>
                </a:solidFill>
                <a:latin typeface="Cambria" panose="02040503050406030204" pitchFamily="18" charset="0"/>
              </a:rPr>
              <a:t> </a:t>
            </a:r>
            <a:r>
              <a:rPr lang="en-US" sz="2700" spc="-1" dirty="0">
                <a:solidFill>
                  <a:srgbClr val="333333"/>
                </a:solidFill>
                <a:latin typeface="Cambria" panose="02040503050406030204" pitchFamily="18" charset="0"/>
                <a:hlinkClick r:id="rId4"/>
              </a:rPr>
              <a:t>https://journals.sagepub.com/doi/pdf/10.1177/1354068818805248?casa_token=uMiRANNrPMEAAAAA:DZSVI3mx3dls3DwUPvexQz2cuPmC_76UjJfOsnq6DlP5FGTN7-XaUdQPq0PDOzKrrwC2XxeqxRzLYA</a:t>
            </a:r>
            <a:endParaRPr lang="el-GR" sz="2700" spc="-1" dirty="0">
              <a:solidFill>
                <a:srgbClr val="333333"/>
              </a:solidFill>
              <a:latin typeface="Cambria" panose="02040503050406030204" pitchFamily="18" charset="0"/>
            </a:endParaRPr>
          </a:p>
          <a:p>
            <a:pPr>
              <a:lnSpc>
                <a:spcPct val="80000"/>
              </a:lnSpc>
              <a:spcBef>
                <a:spcPts val="300"/>
              </a:spcBef>
              <a:buClr>
                <a:srgbClr val="08A1D9"/>
              </a:buClr>
              <a:buFont typeface="Wingdings" charset="2"/>
              <a:buChar char=""/>
            </a:pPr>
            <a:endParaRPr lang="el-GR" sz="2700" b="0" strike="noStrike" spc="-1" dirty="0">
              <a:solidFill>
                <a:srgbClr val="333333"/>
              </a:solidFill>
              <a:latin typeface="Cambria" panose="02040503050406030204" pitchFamily="18" charset="0"/>
            </a:endParaRPr>
          </a:p>
          <a:p>
            <a:pPr>
              <a:lnSpc>
                <a:spcPct val="80000"/>
              </a:lnSpc>
              <a:spcBef>
                <a:spcPts val="300"/>
              </a:spcBef>
              <a:buClr>
                <a:srgbClr val="08A1D9"/>
              </a:buClr>
            </a:pPr>
            <a:r>
              <a:rPr lang="el-GR" sz="2700" b="0" strike="noStrike" spc="-1" dirty="0">
                <a:solidFill>
                  <a:srgbClr val="333333"/>
                </a:solidFill>
                <a:latin typeface="Cambria" panose="02040503050406030204" pitchFamily="18" charset="0"/>
              </a:rPr>
              <a:t>Το τρίτο στη σειρά άρθρο αποτελεί ένα παράδειγμα κάνει ποσοτικής και ποιοτικής ανάλυσης. Στη ποσοτική ανάλυση καθορίζονται σχετικοί δείκτες και γίνεται οριοθέτηση τιμών. </a:t>
            </a:r>
            <a:r>
              <a:rPr lang="el-GR" sz="2700" spc="-1" dirty="0">
                <a:solidFill>
                  <a:srgbClr val="333333"/>
                </a:solidFill>
                <a:latin typeface="Cambria" panose="02040503050406030204" pitchFamily="18" charset="0"/>
              </a:rPr>
              <a:t>Στην </a:t>
            </a:r>
            <a:r>
              <a:rPr lang="el-GR" sz="2700" spc="-1" dirty="0" err="1">
                <a:solidFill>
                  <a:srgbClr val="333333"/>
                </a:solidFill>
                <a:latin typeface="Cambria" panose="02040503050406030204" pitchFamily="18" charset="0"/>
              </a:rPr>
              <a:t>Ητάξη</a:t>
            </a:r>
            <a:r>
              <a:rPr lang="el-GR" sz="2700" spc="-1" dirty="0">
                <a:solidFill>
                  <a:srgbClr val="333333"/>
                </a:solidFill>
                <a:latin typeface="Cambria" panose="02040503050406030204" pitchFamily="18" charset="0"/>
              </a:rPr>
              <a:t> θα ανέβει και το σχετικό Παράρτημα που παρουσιάζει αναλυτικά τη μεθοδολογία του άρθρου.</a:t>
            </a:r>
            <a:endParaRPr lang="en-US" sz="2700" b="0" strike="noStrike" spc="-1" dirty="0">
              <a:solidFill>
                <a:srgbClr val="333333"/>
              </a:solidFill>
              <a:latin typeface="Cambria" panose="02040503050406030204" pitchFamily="18"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5778-B055-D94C-B214-CD7E52841C19}"/>
              </a:ext>
            </a:extLst>
          </p:cNvPr>
          <p:cNvSpPr txBox="1">
            <a:spLocks noGrp="1"/>
          </p:cNvSpPr>
          <p:nvPr>
            <p:ph type="ctrTitle"/>
          </p:nvPr>
        </p:nvSpPr>
        <p:spPr/>
        <p:txBody>
          <a:bodyPr/>
          <a:lstStyle/>
          <a:p>
            <a:endParaRPr lang="en-GR"/>
          </a:p>
        </p:txBody>
      </p:sp>
      <p:sp>
        <p:nvSpPr>
          <p:cNvPr id="3" name="Subtitle 2">
            <a:extLst>
              <a:ext uri="{FF2B5EF4-FFF2-40B4-BE49-F238E27FC236}">
                <a16:creationId xmlns:a16="http://schemas.microsoft.com/office/drawing/2014/main" id="{3F7304DC-BDCA-0944-ADDC-9E7B0288F158}"/>
              </a:ext>
            </a:extLst>
          </p:cNvPr>
          <p:cNvSpPr txBox="1">
            <a:spLocks noGrp="1"/>
          </p:cNvSpPr>
          <p:nvPr>
            <p:ph type="subTitle" idx="1"/>
          </p:nvPr>
        </p:nvSpPr>
        <p:spPr/>
        <p:txBody>
          <a:bodyPr/>
          <a:lstStyle/>
          <a:p>
            <a:endParaRPr lang="en-GR"/>
          </a:p>
        </p:txBody>
      </p:sp>
      <p:pic>
        <p:nvPicPr>
          <p:cNvPr id="4" name="Picture 2">
            <a:extLst>
              <a:ext uri="{FF2B5EF4-FFF2-40B4-BE49-F238E27FC236}">
                <a16:creationId xmlns:a16="http://schemas.microsoft.com/office/drawing/2014/main" id="{F67CD419-3DD0-E749-BF27-1D0CDF630803}"/>
              </a:ext>
            </a:extLst>
          </p:cNvPr>
          <p:cNvPicPr>
            <a:picLocks noChangeAspect="1"/>
          </p:cNvPicPr>
          <p:nvPr/>
        </p:nvPicPr>
        <p:blipFill>
          <a:blip r:embed="rId2"/>
          <a:stretch>
            <a:fillRect/>
          </a:stretch>
        </p:blipFill>
        <p:spPr>
          <a:xfrm>
            <a:off x="378023" y="211015"/>
            <a:ext cx="9387581" cy="7160456"/>
          </a:xfrm>
          <a:prstGeom prst="rect">
            <a:avLst/>
          </a:prstGeom>
          <a:noFill/>
          <a:ln cap="flat">
            <a:noFill/>
          </a:ln>
        </p:spPr>
      </p:pic>
    </p:spTree>
    <p:extLst>
      <p:ext uri="{BB962C8B-B14F-4D97-AF65-F5344CB8AC3E}">
        <p14:creationId xmlns:p14="http://schemas.microsoft.com/office/powerpoint/2010/main" val="408800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D9143C75-FAF9-8140-87F0-6C040CE9B9B4}"/>
              </a:ext>
            </a:extLst>
          </p:cNvPr>
          <p:cNvSpPr txBox="1"/>
          <p:nvPr/>
        </p:nvSpPr>
        <p:spPr>
          <a:xfrm>
            <a:off x="3845207" y="6109765"/>
            <a:ext cx="2396497" cy="391269"/>
          </a:xfrm>
          <a:prstGeom prst="rect">
            <a:avLst/>
          </a:prstGeom>
          <a:noFill/>
          <a:ln cap="flat">
            <a:noFill/>
          </a:ln>
        </p:spPr>
        <p:txBody>
          <a:bodyPr vert="horz" wrap="square" lIns="0" tIns="0" rIns="0" bIns="0" anchor="t" anchorCtr="1" compatLnSpc="1">
            <a:noAutofit/>
          </a:bodyPr>
          <a:lstStyle/>
          <a:p>
            <a:pPr algn="ctr" defTabSz="685867" hangingPunct="0">
              <a:defRPr sz="1800" b="0" i="0" u="none" strike="noStrike" kern="0" cap="none" spc="0" baseline="0">
                <a:solidFill>
                  <a:srgbClr val="000000"/>
                </a:solidFill>
                <a:uFillTx/>
              </a:defRPr>
            </a:pPr>
            <a:endParaRPr lang="fr-FR" sz="1050" dirty="0">
              <a:solidFill>
                <a:srgbClr val="000000"/>
              </a:solidFill>
              <a:latin typeface="Noto Sans Regular" pitchFamily="2"/>
              <a:ea typeface="DejaVu Sans" pitchFamily="2"/>
              <a:cs typeface="DejaVu Sans" pitchFamily="2"/>
            </a:endParaRPr>
          </a:p>
        </p:txBody>
      </p:sp>
      <p:sp>
        <p:nvSpPr>
          <p:cNvPr id="8" name="Title 1">
            <a:extLst>
              <a:ext uri="{FF2B5EF4-FFF2-40B4-BE49-F238E27FC236}">
                <a16:creationId xmlns:a16="http://schemas.microsoft.com/office/drawing/2014/main" id="{E9530AA0-A0DC-5C4E-BD8F-813600E58956}"/>
              </a:ext>
            </a:extLst>
          </p:cNvPr>
          <p:cNvSpPr txBox="1">
            <a:spLocks noGrp="1"/>
          </p:cNvSpPr>
          <p:nvPr>
            <p:ph type="title" idx="4294967295"/>
          </p:nvPr>
        </p:nvSpPr>
        <p:spPr>
          <a:xfrm>
            <a:off x="642551" y="792737"/>
            <a:ext cx="9153567" cy="945059"/>
          </a:xfrm>
        </p:spPr>
        <p:txBody>
          <a:bodyPr vert="horz" lIns="68587" tIns="34293" rIns="68587" bIns="34293" rtlCol="0" anchor="ctr">
            <a:noAutofit/>
          </a:bodyPr>
          <a:lstStyle/>
          <a:p>
            <a:pPr lvl="0" algn="l" hangingPunct="1"/>
            <a:r>
              <a:rPr lang="fr-FR" sz="3450" spc="-72" dirty="0" err="1">
                <a:solidFill>
                  <a:srgbClr val="000000"/>
                </a:solidFill>
                <a:latin typeface="Cambria" panose="02040503050406030204" pitchFamily="18" charset="0"/>
              </a:rPr>
              <a:t>Πολιτικ</a:t>
            </a:r>
            <a:r>
              <a:rPr lang="el-GR" sz="3450" spc="-72" dirty="0">
                <a:solidFill>
                  <a:srgbClr val="000000"/>
                </a:solidFill>
                <a:latin typeface="Cambria" panose="02040503050406030204" pitchFamily="18" charset="0"/>
              </a:rPr>
              <a:t>Ε</a:t>
            </a:r>
            <a:r>
              <a:rPr lang="fr-FR" sz="3450" spc="-72" dirty="0" err="1">
                <a:solidFill>
                  <a:srgbClr val="000000"/>
                </a:solidFill>
                <a:latin typeface="Cambria" panose="02040503050406030204" pitchFamily="18" charset="0"/>
              </a:rPr>
              <a:t>ς</a:t>
            </a:r>
            <a:r>
              <a:rPr lang="fr-FR" sz="3450" spc="-72" dirty="0">
                <a:solidFill>
                  <a:srgbClr val="000000"/>
                </a:solidFill>
                <a:latin typeface="Cambria" panose="02040503050406030204" pitchFamily="18" charset="0"/>
              </a:rPr>
              <a:t> </a:t>
            </a:r>
            <a:r>
              <a:rPr lang="fr-FR" sz="3450" spc="-72" dirty="0" err="1">
                <a:solidFill>
                  <a:srgbClr val="000000"/>
                </a:solidFill>
                <a:latin typeface="Cambria" panose="02040503050406030204" pitchFamily="18" charset="0"/>
              </a:rPr>
              <a:t>χωρ</a:t>
            </a:r>
            <a:r>
              <a:rPr lang="el-GR" sz="3450" spc="-72" dirty="0">
                <a:solidFill>
                  <a:srgbClr val="000000"/>
                </a:solidFill>
                <a:latin typeface="Cambria" panose="02040503050406030204" pitchFamily="18" charset="0"/>
              </a:rPr>
              <a:t>Ι</a:t>
            </a:r>
            <a:r>
              <a:rPr lang="fr-FR" sz="3450" spc="-72" dirty="0" err="1">
                <a:solidFill>
                  <a:srgbClr val="000000"/>
                </a:solidFill>
                <a:latin typeface="Cambria" panose="02040503050406030204" pitchFamily="18" charset="0"/>
              </a:rPr>
              <a:t>ς</a:t>
            </a:r>
            <a:r>
              <a:rPr lang="fr-FR" sz="3450" spc="-72" dirty="0">
                <a:solidFill>
                  <a:srgbClr val="000000"/>
                </a:solidFill>
                <a:latin typeface="Cambria" panose="02040503050406030204" pitchFamily="18" charset="0"/>
              </a:rPr>
              <a:t> π</a:t>
            </a:r>
            <a:r>
              <a:rPr lang="fr-FR" sz="3450" spc="-72" dirty="0" err="1">
                <a:solidFill>
                  <a:srgbClr val="000000"/>
                </a:solidFill>
                <a:latin typeface="Cambria" panose="02040503050406030204" pitchFamily="18" charset="0"/>
              </a:rPr>
              <a:t>ολιτικ</a:t>
            </a:r>
            <a:r>
              <a:rPr lang="el-GR" sz="3450" spc="-72" dirty="0">
                <a:solidFill>
                  <a:srgbClr val="000000"/>
                </a:solidFill>
                <a:latin typeface="Cambria" panose="02040503050406030204" pitchFamily="18" charset="0"/>
              </a:rPr>
              <a:t>η</a:t>
            </a:r>
            <a:endParaRPr lang="fr-FR" sz="3450" spc="-72" dirty="0">
              <a:solidFill>
                <a:srgbClr val="000000"/>
              </a:solidFill>
              <a:latin typeface="Cambria" panose="02040503050406030204" pitchFamily="18" charset="0"/>
            </a:endParaRPr>
          </a:p>
        </p:txBody>
      </p:sp>
      <p:sp>
        <p:nvSpPr>
          <p:cNvPr id="9" name="Content Placeholder 2">
            <a:extLst>
              <a:ext uri="{FF2B5EF4-FFF2-40B4-BE49-F238E27FC236}">
                <a16:creationId xmlns:a16="http://schemas.microsoft.com/office/drawing/2014/main" id="{BF29EA0F-0573-8C4B-AD6F-28748C0F1195}"/>
              </a:ext>
            </a:extLst>
          </p:cNvPr>
          <p:cNvSpPr txBox="1"/>
          <p:nvPr/>
        </p:nvSpPr>
        <p:spPr>
          <a:xfrm>
            <a:off x="1656102" y="2015728"/>
            <a:ext cx="7344455" cy="4019188"/>
          </a:xfrm>
          <a:prstGeom prst="rect">
            <a:avLst/>
          </a:prstGeom>
          <a:noFill/>
          <a:ln cap="flat">
            <a:noFill/>
          </a:ln>
        </p:spPr>
        <p:txBody>
          <a:bodyPr vert="horz" wrap="square" lIns="68587" tIns="34293" rIns="68587" bIns="34293" anchor="t" anchorCtr="0" compatLnSpc="0">
            <a:normAutofit lnSpcReduction="10000"/>
          </a:bodyPr>
          <a:lstStyle/>
          <a:p>
            <a:pPr marL="85870" defTabSz="685867">
              <a:spcBef>
                <a:spcPts val="360"/>
              </a:spcBef>
              <a:tabLst>
                <a:tab pos="85870" algn="l"/>
              </a:tabLst>
              <a:defRPr sz="1800" b="0" i="0" u="none" strike="noStrike" kern="0" cap="none" spc="0" baseline="0">
                <a:solidFill>
                  <a:srgbClr val="000000"/>
                </a:solidFill>
                <a:uFillTx/>
              </a:defRPr>
            </a:pPr>
            <a:endParaRPr lang="el-GR" sz="1654" i="1" dirty="0">
              <a:solidFill>
                <a:srgbClr val="000000"/>
              </a:solidFill>
              <a:latin typeface="Cambria" panose="02040503050406030204" pitchFamily="18" charset="0"/>
              <a:ea typeface="Noto Sans CJK SC Regular" pitchFamily="2"/>
              <a:cs typeface="Lohit Devanagari" pitchFamily="2"/>
            </a:endParaRPr>
          </a:p>
          <a:p>
            <a:pPr marL="85870" defTabSz="685867">
              <a:spcBef>
                <a:spcPts val="360"/>
              </a:spcBef>
              <a:tabLst>
                <a:tab pos="85870" algn="l"/>
              </a:tabLst>
              <a:defRPr sz="1800" b="0" i="0" u="none" strike="noStrike" kern="0" cap="none" spc="0" baseline="0">
                <a:solidFill>
                  <a:srgbClr val="000000"/>
                </a:solidFill>
                <a:uFillTx/>
              </a:defRPr>
            </a:pPr>
            <a:r>
              <a:rPr lang="el-GR" sz="1654" i="1" dirty="0">
                <a:solidFill>
                  <a:srgbClr val="000000"/>
                </a:solidFill>
                <a:latin typeface="Cambria" panose="02040503050406030204" pitchFamily="18" charset="0"/>
                <a:ea typeface="Noto Sans CJK SC Regular" pitchFamily="2"/>
                <a:cs typeface="Lohit Devanagari" pitchFamily="2"/>
              </a:rPr>
              <a:t>«</a:t>
            </a:r>
            <a:r>
              <a:rPr lang="fr-FR" sz="1654" i="1" dirty="0" err="1">
                <a:solidFill>
                  <a:srgbClr val="000000"/>
                </a:solidFill>
                <a:latin typeface="Cambria" panose="02040503050406030204" pitchFamily="18" charset="0"/>
                <a:ea typeface="Noto Sans CJK SC Regular" pitchFamily="2"/>
                <a:cs typeface="Lohit Devanagari" pitchFamily="2"/>
              </a:rPr>
              <a:t>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ολοκλήρωση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γοράς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a:t>
            </a:r>
            <a:r>
              <a:rPr lang="fr-FR" sz="1654" i="1" dirty="0">
                <a:solidFill>
                  <a:srgbClr val="000000"/>
                </a:solidFill>
                <a:latin typeface="Cambria" panose="02040503050406030204" pitchFamily="18" charset="0"/>
                <a:ea typeface="Noto Sans CJK SC Regular" pitchFamily="2"/>
                <a:cs typeface="Lohit Devanagari" pitchFamily="2"/>
              </a:rPr>
              <a:t>π</a:t>
            </a:r>
            <a:r>
              <a:rPr lang="fr-FR" sz="1654" i="1" dirty="0" err="1">
                <a:solidFill>
                  <a:srgbClr val="000000"/>
                </a:solidFill>
                <a:latin typeface="Cambria" panose="02040503050406030204" pitchFamily="18" charset="0"/>
                <a:ea typeface="Noto Sans CJK SC Regular" pitchFamily="2"/>
                <a:cs typeface="Lohit Devanagari" pitchFamily="2"/>
              </a:rPr>
              <a:t>ιδιώχθηκε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κυρίως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μέσω</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b="1" i="1" dirty="0" err="1">
                <a:solidFill>
                  <a:srgbClr val="000000"/>
                </a:solidFill>
                <a:latin typeface="Cambria" panose="02040503050406030204" pitchFamily="18" charset="0"/>
                <a:ea typeface="Noto Sans CJK SC Regular" pitchFamily="2"/>
                <a:cs typeface="Lohit Devanagari" pitchFamily="2"/>
              </a:rPr>
              <a:t>ρυθμιστικής</a:t>
            </a:r>
            <a:r>
              <a:rPr lang="fr-FR" sz="1654" b="1" i="1" dirty="0">
                <a:solidFill>
                  <a:srgbClr val="000000"/>
                </a:solidFill>
                <a:latin typeface="Cambria" panose="02040503050406030204" pitchFamily="18" charset="0"/>
                <a:ea typeface="Noto Sans CJK SC Regular" pitchFamily="2"/>
                <a:cs typeface="Lohit Devanagari" pitchFamily="2"/>
              </a:rPr>
              <a:t> π</a:t>
            </a:r>
            <a:r>
              <a:rPr lang="fr-FR" sz="1654" b="1" i="1" dirty="0" err="1">
                <a:solidFill>
                  <a:srgbClr val="000000"/>
                </a:solidFill>
                <a:latin typeface="Cambria" panose="02040503050406030204" pitchFamily="18" charset="0"/>
                <a:ea typeface="Noto Sans CJK SC Regular" pitchFamily="2"/>
                <a:cs typeface="Lohit Devanagari" pitchFamily="2"/>
              </a:rPr>
              <a:t>ροσέγγισης</a:t>
            </a:r>
            <a:r>
              <a:rPr lang="fr-FR" sz="1654" b="1" i="1" dirty="0">
                <a:solidFill>
                  <a:srgbClr val="000000"/>
                </a:solidFill>
                <a:latin typeface="Cambria" panose="02040503050406030204" pitchFamily="18" charset="0"/>
                <a:ea typeface="Noto Sans CJK SC Regular" pitchFamily="2"/>
                <a:cs typeface="Lohit Devanagari" pitchFamily="2"/>
              </a:rPr>
              <a:t> </a:t>
            </a:r>
            <a:r>
              <a:rPr lang="fr-FR" sz="1654" b="1" i="1" dirty="0" err="1">
                <a:solidFill>
                  <a:srgbClr val="000000"/>
                </a:solidFill>
                <a:latin typeface="Cambria" panose="02040503050406030204" pitchFamily="18" charset="0"/>
                <a:ea typeface="Noto Sans CJK SC Regular" pitchFamily="2"/>
                <a:cs typeface="Lohit Devanagari" pitchFamily="2"/>
              </a:rPr>
              <a:t>της</a:t>
            </a:r>
            <a:r>
              <a:rPr lang="fr-FR" sz="1654" b="1" i="1" dirty="0">
                <a:solidFill>
                  <a:srgbClr val="000000"/>
                </a:solidFill>
                <a:latin typeface="Cambria" panose="02040503050406030204" pitchFamily="18" charset="0"/>
                <a:ea typeface="Noto Sans CJK SC Regular" pitchFamily="2"/>
                <a:cs typeface="Lohit Devanagari" pitchFamily="2"/>
              </a:rPr>
              <a:t> </a:t>
            </a:r>
            <a:r>
              <a:rPr lang="fr-FR" sz="1654" b="1" i="1" dirty="0" err="1">
                <a:solidFill>
                  <a:srgbClr val="000000"/>
                </a:solidFill>
                <a:latin typeface="Cambria" panose="02040503050406030204" pitchFamily="18" charset="0"/>
                <a:ea typeface="Noto Sans CJK SC Regular" pitchFamily="2"/>
                <a:cs typeface="Lohit Devanagari" pitchFamily="2"/>
              </a:rPr>
              <a:t>δι</a:t>
            </a:r>
            <a:r>
              <a:rPr lang="fr-FR" sz="1654" b="1" i="1" dirty="0">
                <a:solidFill>
                  <a:srgbClr val="000000"/>
                </a:solidFill>
                <a:latin typeface="Cambria" panose="02040503050406030204" pitchFamily="18" charset="0"/>
                <a:ea typeface="Noto Sans CJK SC Regular" pitchFamily="2"/>
                <a:cs typeface="Lohit Devanagari" pitchFamily="2"/>
              </a:rPr>
              <a:t>α</a:t>
            </a:r>
            <a:r>
              <a:rPr lang="fr-FR" sz="1654" b="1" i="1" dirty="0" err="1">
                <a:solidFill>
                  <a:srgbClr val="000000"/>
                </a:solidFill>
                <a:latin typeface="Cambria" panose="02040503050406030204" pitchFamily="18" charset="0"/>
                <a:ea typeface="Noto Sans CJK SC Regular" pitchFamily="2"/>
                <a:cs typeface="Lohit Devanagari" pitchFamily="2"/>
              </a:rPr>
              <a:t>κυ</a:t>
            </a:r>
            <a:r>
              <a:rPr lang="fr-FR" sz="1654" b="1" i="1" dirty="0">
                <a:solidFill>
                  <a:srgbClr val="000000"/>
                </a:solidFill>
                <a:latin typeface="Cambria" panose="02040503050406030204" pitchFamily="18" charset="0"/>
                <a:ea typeface="Noto Sans CJK SC Regular" pitchFamily="2"/>
                <a:cs typeface="Lohit Devanagari" pitchFamily="2"/>
              </a:rPr>
              <a:t>β</a:t>
            </a:r>
            <a:r>
              <a:rPr lang="fr-FR" sz="1654" b="1" i="1" dirty="0" err="1">
                <a:solidFill>
                  <a:srgbClr val="000000"/>
                </a:solidFill>
                <a:latin typeface="Cambria" panose="02040503050406030204" pitchFamily="18" charset="0"/>
                <a:ea typeface="Noto Sans CJK SC Regular" pitchFamily="2"/>
                <a:cs typeface="Lohit Devanagari" pitchFamily="2"/>
              </a:rPr>
              <a:t>έρνησης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δηλ</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δή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μέθοδο</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μοι</a:t>
            </a:r>
            <a:r>
              <a:rPr lang="fr-FR" sz="1654" i="1" dirty="0">
                <a:solidFill>
                  <a:srgbClr val="000000"/>
                </a:solidFill>
                <a:latin typeface="Cambria" panose="02040503050406030204" pitchFamily="18" charset="0"/>
                <a:ea typeface="Noto Sans CJK SC Regular" pitchFamily="2"/>
                <a:cs typeface="Lohit Devanagari" pitchFamily="2"/>
              </a:rPr>
              <a:t>βα</a:t>
            </a:r>
            <a:r>
              <a:rPr lang="fr-FR" sz="1654" i="1" dirty="0" err="1">
                <a:solidFill>
                  <a:srgbClr val="000000"/>
                </a:solidFill>
                <a:latin typeface="Cambria" panose="02040503050406030204" pitchFamily="18" charset="0"/>
                <a:ea typeface="Noto Sans CJK SC Regular" pitchFamily="2"/>
                <a:cs typeface="Lohit Devanagari" pitchFamily="2"/>
              </a:rPr>
              <a:t>ί</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ς</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ν</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γνώρισης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θεωρώντ</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ότι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δεν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υ</a:t>
            </a:r>
            <a:r>
              <a:rPr lang="fr-FR" sz="1654" i="1" dirty="0">
                <a:solidFill>
                  <a:srgbClr val="000000"/>
                </a:solidFill>
                <a:latin typeface="Cambria" panose="02040503050406030204" pitchFamily="18" charset="0"/>
                <a:ea typeface="Noto Sans CJK SC Regular" pitchFamily="2"/>
                <a:cs typeface="Lohit Devanagari" pitchFamily="2"/>
              </a:rPr>
              <a:t>π</a:t>
            </a:r>
            <a:r>
              <a:rPr lang="fr-FR" sz="1654" i="1" dirty="0" err="1">
                <a:solidFill>
                  <a:srgbClr val="000000"/>
                </a:solidFill>
                <a:latin typeface="Cambria" panose="02040503050406030204" pitchFamily="18" charset="0"/>
                <a:ea typeface="Noto Sans CJK SC Regular" pitchFamily="2"/>
                <a:cs typeface="Lohit Devanagari" pitchFamily="2"/>
              </a:rPr>
              <a:t>ήρχε</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νάγκη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γι</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νονιστική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εν</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ρμόνιση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Αυτό</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εξηγεί</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γι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τί</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άνω</a:t>
            </a:r>
            <a:r>
              <a:rPr lang="fr-FR" sz="1654" i="1" dirty="0">
                <a:solidFill>
                  <a:srgbClr val="000000"/>
                </a:solidFill>
                <a:latin typeface="Cambria" panose="02040503050406030204" pitchFamily="18" charset="0"/>
                <a:ea typeface="Noto Sans CJK SC Regular" pitchFamily="2"/>
                <a:cs typeface="Lohit Devanagari" pitchFamily="2"/>
              </a:rPr>
              <a:t> απ'</a:t>
            </a:r>
            <a:r>
              <a:rPr lang="fr-FR" sz="1654" i="1" dirty="0" err="1">
                <a:solidFill>
                  <a:srgbClr val="000000"/>
                </a:solidFill>
                <a:latin typeface="Cambria" panose="02040503050406030204" pitchFamily="18" charset="0"/>
                <a:ea typeface="Noto Sans CJK SC Regular" pitchFamily="2"/>
                <a:cs typeface="Lohit Devanagari" pitchFamily="2"/>
              </a:rPr>
              <a:t>όλ</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δόθηκε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έμφ</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ση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σε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σχέση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χάρ</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ξη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ολιτικής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ΕΕ </a:t>
            </a:r>
            <a:r>
              <a:rPr lang="fr-FR" sz="1654" i="1" dirty="0" err="1">
                <a:solidFill>
                  <a:srgbClr val="000000"/>
                </a:solidFill>
                <a:latin typeface="Cambria" panose="02040503050406030204" pitchFamily="18" charset="0"/>
                <a:ea typeface="Noto Sans CJK SC Regular" pitchFamily="2"/>
                <a:cs typeface="Lohit Devanagari" pitchFamily="2"/>
              </a:rPr>
              <a:t>στις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δι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δικ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σίες</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ντί</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των</a:t>
            </a:r>
            <a:r>
              <a:rPr lang="fr-FR" sz="1654" i="1" dirty="0">
                <a:solidFill>
                  <a:srgbClr val="000000"/>
                </a:solidFill>
                <a:latin typeface="Cambria" panose="02040503050406030204" pitchFamily="18" charset="0"/>
                <a:ea typeface="Noto Sans CJK SC Regular" pitchFamily="2"/>
                <a:cs typeface="Lohit Devanagari" pitchFamily="2"/>
              </a:rPr>
              <a:t> απ</a:t>
            </a:r>
            <a:r>
              <a:rPr lang="fr-FR" sz="1654" i="1" dirty="0" err="1">
                <a:solidFill>
                  <a:srgbClr val="000000"/>
                </a:solidFill>
                <a:latin typeface="Cambria" panose="02040503050406030204" pitchFamily="18" charset="0"/>
                <a:ea typeface="Noto Sans CJK SC Regular" pitchFamily="2"/>
                <a:cs typeface="Lohit Devanagari" pitchFamily="2"/>
              </a:rPr>
              <a:t>οτελεσμάτων</a:t>
            </a:r>
            <a:r>
              <a:rPr lang="fr-FR" sz="1654" i="1" dirty="0">
                <a:solidFill>
                  <a:srgbClr val="000000"/>
                </a:solidFill>
                <a:latin typeface="Cambria" panose="02040503050406030204" pitchFamily="18" charset="0"/>
                <a:ea typeface="Noto Sans CJK SC Regular" pitchFamily="2"/>
                <a:cs typeface="Lohit Devanagari" pitchFamily="2"/>
              </a:rPr>
              <a:t>.</a:t>
            </a:r>
            <a:br>
              <a:rPr lang="fr-FR" sz="1654" i="1" dirty="0">
                <a:solidFill>
                  <a:srgbClr val="000000"/>
                </a:solidFill>
                <a:latin typeface="Cambria" panose="02040503050406030204" pitchFamily="18" charset="0"/>
                <a:ea typeface="Noto Sans CJK SC Regular" pitchFamily="2"/>
                <a:cs typeface="Lohit Devanagari" pitchFamily="2"/>
              </a:rPr>
            </a:br>
            <a:r>
              <a:rPr lang="fr-FR" sz="1654" i="1" dirty="0" err="1">
                <a:solidFill>
                  <a:srgbClr val="000000"/>
                </a:solidFill>
                <a:latin typeface="Cambria" panose="02040503050406030204" pitchFamily="18" charset="0"/>
                <a:ea typeface="Noto Sans CJK SC Regular" pitchFamily="2"/>
                <a:cs typeface="Lohit Devanagari" pitchFamily="2"/>
              </a:rPr>
              <a:t>Αυτή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η</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ολιτική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τάση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a:t>
            </a:r>
            <a:r>
              <a:rPr lang="fr-FR" sz="1654" i="1" dirty="0">
                <a:solidFill>
                  <a:srgbClr val="000000"/>
                </a:solidFill>
                <a:latin typeface="Cambria" panose="02040503050406030204" pitchFamily="18" charset="0"/>
                <a:ea typeface="Noto Sans CJK SC Regular" pitchFamily="2"/>
                <a:cs typeface="Lohit Devanagari" pitchFamily="2"/>
              </a:rPr>
              <a:t>π</a:t>
            </a:r>
            <a:r>
              <a:rPr lang="fr-FR" sz="1654" i="1" dirty="0" err="1">
                <a:solidFill>
                  <a:srgbClr val="000000"/>
                </a:solidFill>
                <a:latin typeface="Cambria" panose="02040503050406030204" pitchFamily="18" charset="0"/>
                <a:ea typeface="Noto Sans CJK SC Regular" pitchFamily="2"/>
                <a:cs typeface="Lohit Devanagari" pitchFamily="2"/>
              </a:rPr>
              <a:t>ηρέ</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σε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την</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δημ</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ϊκή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κοινότητ</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Υ</a:t>
            </a:r>
            <a:r>
              <a:rPr lang="fr-FR" sz="1654" i="1" dirty="0">
                <a:solidFill>
                  <a:srgbClr val="000000"/>
                </a:solidFill>
                <a:latin typeface="Cambria" panose="02040503050406030204" pitchFamily="18" charset="0"/>
                <a:ea typeface="Noto Sans CJK SC Regular" pitchFamily="2"/>
                <a:cs typeface="Lohit Devanagari" pitchFamily="2"/>
              </a:rPr>
              <a:t>π</a:t>
            </a:r>
            <a:r>
              <a:rPr lang="fr-FR" sz="1654" i="1" dirty="0" err="1">
                <a:solidFill>
                  <a:srgbClr val="000000"/>
                </a:solidFill>
                <a:latin typeface="Cambria" panose="02040503050406030204" pitchFamily="18" charset="0"/>
                <a:ea typeface="Noto Sans CJK SC Regular" pitchFamily="2"/>
                <a:cs typeface="Lohit Devanagari" pitchFamily="2"/>
              </a:rPr>
              <a:t>ήρξε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μι</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στροφή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στην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ημερήσι</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διάτ</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ξη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έρευν</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ς</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ρος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υιοθέτηση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ς</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ιο</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a:t>
            </a:r>
            <a:r>
              <a:rPr lang="fr-FR" sz="1654" i="1" dirty="0">
                <a:solidFill>
                  <a:srgbClr val="000000"/>
                </a:solidFill>
                <a:latin typeface="Cambria" panose="02040503050406030204" pitchFamily="18" charset="0"/>
                <a:ea typeface="Noto Sans CJK SC Regular" pitchFamily="2"/>
                <a:cs typeface="Lohit Devanagari" pitchFamily="2"/>
              </a:rPr>
              <a:t>π</a:t>
            </a:r>
            <a:r>
              <a:rPr lang="fr-FR" sz="1654" i="1" dirty="0" err="1">
                <a:solidFill>
                  <a:srgbClr val="000000"/>
                </a:solidFill>
                <a:latin typeface="Cambria" panose="02040503050406030204" pitchFamily="18" charset="0"/>
                <a:ea typeface="Noto Sans CJK SC Regular" pitchFamily="2"/>
                <a:cs typeface="Lohit Devanagari" pitchFamily="2"/>
              </a:rPr>
              <a:t>ιχειρησι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κής</a:t>
            </a:r>
            <a:r>
              <a:rPr lang="fr-FR" sz="1654" i="1" dirty="0">
                <a:solidFill>
                  <a:srgbClr val="000000"/>
                </a:solidFill>
                <a:latin typeface="Cambria" panose="02040503050406030204" pitchFamily="18" charset="0"/>
                <a:ea typeface="Noto Sans CJK SC Regular" pitchFamily="2"/>
                <a:cs typeface="Lohit Devanagari" pitchFamily="2"/>
              </a:rPr>
              <a:t>’ α</a:t>
            </a:r>
            <a:r>
              <a:rPr lang="fr-FR" sz="1654" i="1" dirty="0" err="1">
                <a:solidFill>
                  <a:srgbClr val="000000"/>
                </a:solidFill>
                <a:latin typeface="Cambria" panose="02040503050406030204" pitchFamily="18" charset="0"/>
                <a:ea typeface="Noto Sans CJK SC Regular" pitchFamily="2"/>
                <a:cs typeface="Lohit Devanagari" pitchFamily="2"/>
              </a:rPr>
              <a:t>ντίληψης</a:t>
            </a:r>
            <a:r>
              <a:rPr lang="fr-FR" sz="1654" i="1" dirty="0">
                <a:solidFill>
                  <a:srgbClr val="000000"/>
                </a:solidFill>
                <a:latin typeface="Cambria" panose="02040503050406030204" pitchFamily="18" charset="0"/>
                <a:ea typeface="Noto Sans CJK SC Regular" pitchFamily="2"/>
                <a:cs typeface="Lohit Devanagari" pitchFamily="2"/>
              </a:rPr>
              <a:t> απ</a:t>
            </a:r>
            <a:r>
              <a:rPr lang="fr-FR" sz="1654" i="1" dirty="0" err="1">
                <a:solidFill>
                  <a:srgbClr val="000000"/>
                </a:solidFill>
                <a:latin typeface="Cambria" panose="02040503050406030204" pitchFamily="18" charset="0"/>
                <a:ea typeface="Noto Sans CJK SC Regular" pitchFamily="2"/>
                <a:cs typeface="Lohit Devanagari" pitchFamily="2"/>
              </a:rPr>
              <a:t>ό</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τέλη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δεκ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ετί</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του</a:t>
            </a:r>
            <a:r>
              <a:rPr lang="fr-FR" sz="1654" i="1" dirty="0">
                <a:solidFill>
                  <a:srgbClr val="000000"/>
                </a:solidFill>
                <a:latin typeface="Cambria" panose="02040503050406030204" pitchFamily="18" charset="0"/>
                <a:ea typeface="Noto Sans CJK SC Regular" pitchFamily="2"/>
                <a:cs typeface="Lohit Devanagari" pitchFamily="2"/>
              </a:rPr>
              <a:t> 1980, </a:t>
            </a:r>
            <a:r>
              <a:rPr lang="fr-FR" sz="1654" i="1" dirty="0" err="1">
                <a:solidFill>
                  <a:srgbClr val="000000"/>
                </a:solidFill>
                <a:latin typeface="Cambria" panose="02040503050406030204" pitchFamily="18" charset="0"/>
                <a:ea typeface="Noto Sans CJK SC Regular" pitchFamily="2"/>
                <a:cs typeface="Lohit Devanagari" pitchFamily="2"/>
              </a:rPr>
              <a:t>σύμφων</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με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ο</a:t>
            </a:r>
            <a:r>
              <a:rPr lang="fr-FR" sz="1654" i="1" dirty="0">
                <a:solidFill>
                  <a:srgbClr val="000000"/>
                </a:solidFill>
                <a:latin typeface="Cambria" panose="02040503050406030204" pitchFamily="18" charset="0"/>
                <a:ea typeface="Noto Sans CJK SC Regular" pitchFamily="2"/>
                <a:cs typeface="Lohit Devanagari" pitchFamily="2"/>
              </a:rPr>
              <a:t>π</a:t>
            </a:r>
            <a:r>
              <a:rPr lang="fr-FR" sz="1654" i="1" dirty="0" err="1">
                <a:solidFill>
                  <a:srgbClr val="000000"/>
                </a:solidFill>
                <a:latin typeface="Cambria" panose="02040503050406030204" pitchFamily="18" charset="0"/>
                <a:ea typeface="Noto Sans CJK SC Regular" pitchFamily="2"/>
                <a:cs typeface="Lohit Devanagari" pitchFamily="2"/>
              </a:rPr>
              <a:t>οί</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μελέτη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ευρω</a:t>
            </a:r>
            <a:r>
              <a:rPr lang="fr-FR" sz="1654" i="1" dirty="0">
                <a:solidFill>
                  <a:srgbClr val="000000"/>
                </a:solidFill>
                <a:latin typeface="Cambria" panose="02040503050406030204" pitchFamily="18" charset="0"/>
                <a:ea typeface="Noto Sans CJK SC Regular" pitchFamily="2"/>
                <a:cs typeface="Lohit Devanagari" pitchFamily="2"/>
              </a:rPr>
              <a:t>πα</a:t>
            </a:r>
            <a:r>
              <a:rPr lang="fr-FR" sz="1654" i="1" dirty="0" err="1">
                <a:solidFill>
                  <a:srgbClr val="000000"/>
                </a:solidFill>
                <a:latin typeface="Cambria" panose="02040503050406030204" pitchFamily="18" charset="0"/>
                <a:ea typeface="Noto Sans CJK SC Regular" pitchFamily="2"/>
                <a:cs typeface="Lohit Devanagari" pitchFamily="2"/>
              </a:rPr>
              <a:t>ϊκής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dirty="0" err="1">
                <a:solidFill>
                  <a:srgbClr val="000000"/>
                </a:solidFill>
                <a:latin typeface="Cambria" panose="02040503050406030204" pitchFamily="18" charset="0"/>
                <a:ea typeface="Noto Sans CJK SC Regular" pitchFamily="2"/>
                <a:cs typeface="Lohit Devanagari" pitchFamily="2"/>
              </a:rPr>
              <a:t>ολοκλήρωσης</a:t>
            </a:r>
            <a:r>
              <a:rPr lang="fr-FR" sz="1654"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κινείτ</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ι</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λέον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σε</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μι</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μετά-οντολογική</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φάση</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ράγμ</a:t>
            </a:r>
            <a:r>
              <a:rPr lang="fr-FR" sz="1654" i="1" dirty="0">
                <a:solidFill>
                  <a:srgbClr val="000000"/>
                </a:solidFill>
                <a:latin typeface="Cambria" panose="02040503050406030204" pitchFamily="18" charset="0"/>
                <a:ea typeface="Noto Sans CJK SC Regular" pitchFamily="2"/>
                <a:cs typeface="Lohit Devanagari" pitchFamily="2"/>
              </a:rPr>
              <a:t>α π</a:t>
            </a:r>
            <a:r>
              <a:rPr lang="fr-FR" sz="1654" i="1" dirty="0" err="1">
                <a:solidFill>
                  <a:srgbClr val="000000"/>
                </a:solidFill>
                <a:latin typeface="Cambria" panose="02040503050406030204" pitchFamily="18" charset="0"/>
                <a:ea typeface="Noto Sans CJK SC Regular" pitchFamily="2"/>
                <a:cs typeface="Lohit Devanagari" pitchFamily="2"/>
              </a:rPr>
              <a:t>ου</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σημ</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ίνει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ότι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οι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μελετητές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ενδι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φέροντ</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ι</a:t>
            </a:r>
            <a:r>
              <a:rPr lang="fr-FR" sz="1654" i="1" dirty="0">
                <a:solidFill>
                  <a:srgbClr val="000000"/>
                </a:solidFill>
                <a:latin typeface="Cambria" panose="02040503050406030204" pitchFamily="18" charset="0"/>
                <a:ea typeface="Noto Sans CJK SC Regular" pitchFamily="2"/>
                <a:cs typeface="Lohit Devanagari" pitchFamily="2"/>
              </a:rPr>
              <a:t> π</a:t>
            </a:r>
            <a:r>
              <a:rPr lang="fr-FR" sz="1654" i="1" dirty="0" err="1">
                <a:solidFill>
                  <a:srgbClr val="000000"/>
                </a:solidFill>
                <a:latin typeface="Cambria" panose="02040503050406030204" pitchFamily="18" charset="0"/>
                <a:ea typeface="Noto Sans CJK SC Regular" pitchFamily="2"/>
                <a:cs typeface="Lohit Devanagari" pitchFamily="2"/>
              </a:rPr>
              <a:t>ερισσότερο</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ν</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εξηγήσουν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δι</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δικ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σί</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τους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νόνες</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κ</a:t>
            </a:r>
            <a:r>
              <a:rPr lang="fr-FR" sz="1654" i="1" dirty="0">
                <a:solidFill>
                  <a:srgbClr val="000000"/>
                </a:solidFill>
                <a:latin typeface="Cambria" panose="02040503050406030204" pitchFamily="18" charset="0"/>
                <a:ea typeface="Noto Sans CJK SC Regular" pitchFamily="2"/>
                <a:cs typeface="Lohit Devanagari" pitchFamily="2"/>
              </a:rPr>
              <a:t>α</a:t>
            </a:r>
            <a:r>
              <a:rPr lang="fr-FR" sz="1654" i="1" dirty="0" err="1">
                <a:solidFill>
                  <a:srgbClr val="000000"/>
                </a:solidFill>
                <a:latin typeface="Cambria" panose="02040503050406030204" pitchFamily="18" charset="0"/>
                <a:ea typeface="Noto Sans CJK SC Regular" pitchFamily="2"/>
                <a:cs typeface="Lohit Devanagari" pitchFamily="2"/>
              </a:rPr>
              <a:t>ι</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λιγότερο</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ν</a:t>
            </a:r>
            <a:r>
              <a:rPr lang="fr-FR" sz="1654" i="1" dirty="0">
                <a:solidFill>
                  <a:srgbClr val="000000"/>
                </a:solidFill>
                <a:latin typeface="Cambria" panose="02040503050406030204" pitchFamily="18" charset="0"/>
                <a:ea typeface="Noto Sans CJK SC Regular" pitchFamily="2"/>
                <a:cs typeface="Lohit Devanagari" pitchFamily="2"/>
              </a:rPr>
              <a:t>α </a:t>
            </a:r>
            <a:r>
              <a:rPr lang="fr-FR" sz="1654" i="1" dirty="0" err="1">
                <a:solidFill>
                  <a:srgbClr val="000000"/>
                </a:solidFill>
                <a:latin typeface="Cambria" panose="02040503050406030204" pitchFamily="18" charset="0"/>
                <a:ea typeface="Noto Sans CJK SC Regular" pitchFamily="2"/>
                <a:cs typeface="Lohit Devanagari" pitchFamily="2"/>
              </a:rPr>
              <a:t>εκτιμήσουν</a:t>
            </a:r>
            <a:r>
              <a:rPr lang="fr-FR" sz="1654" i="1" dirty="0">
                <a:solidFill>
                  <a:srgbClr val="000000"/>
                </a:solidFill>
                <a:latin typeface="Cambria" panose="02040503050406030204" pitchFamily="18" charset="0"/>
                <a:ea typeface="Noto Sans CJK SC Regular" pitchFamily="2"/>
                <a:cs typeface="Lohit Devanagari" pitchFamily="2"/>
              </a:rPr>
              <a:t>/απ</a:t>
            </a:r>
            <a:r>
              <a:rPr lang="fr-FR" sz="1654" i="1" dirty="0" err="1">
                <a:solidFill>
                  <a:srgbClr val="000000"/>
                </a:solidFill>
                <a:latin typeface="Cambria" panose="02040503050406030204" pitchFamily="18" charset="0"/>
                <a:ea typeface="Noto Sans CJK SC Regular" pitchFamily="2"/>
                <a:cs typeface="Lohit Devanagari" pitchFamily="2"/>
              </a:rPr>
              <a:t>οτιμήσουν</a:t>
            </a:r>
            <a:r>
              <a:rPr lang="fr-FR" sz="1654" i="1" dirty="0">
                <a:solidFill>
                  <a:srgbClr val="000000"/>
                </a:solidFill>
                <a:latin typeface="Cambria" panose="02040503050406030204" pitchFamily="18" charset="0"/>
                <a:ea typeface="Noto Sans CJK SC Regular" pitchFamily="2"/>
                <a:cs typeface="Lohit Devanagari" pitchFamily="2"/>
              </a:rPr>
              <a:t> </a:t>
            </a:r>
            <a:r>
              <a:rPr lang="fr-FR" sz="1654" i="1" dirty="0" err="1">
                <a:solidFill>
                  <a:srgbClr val="000000"/>
                </a:solidFill>
                <a:latin typeface="Cambria" panose="02040503050406030204" pitchFamily="18" charset="0"/>
                <a:ea typeface="Noto Sans CJK SC Regular" pitchFamily="2"/>
                <a:cs typeface="Lohit Devanagari" pitchFamily="2"/>
              </a:rPr>
              <a:t>την</a:t>
            </a:r>
            <a:r>
              <a:rPr lang="fr-FR" sz="1654" i="1" dirty="0">
                <a:solidFill>
                  <a:srgbClr val="000000"/>
                </a:solidFill>
                <a:latin typeface="Cambria" panose="02040503050406030204" pitchFamily="18" charset="0"/>
                <a:ea typeface="Noto Sans CJK SC Regular" pitchFamily="2"/>
                <a:cs typeface="Lohit Devanagari" pitchFamily="2"/>
              </a:rPr>
              <a:t> ΕΕ</a:t>
            </a:r>
            <a:r>
              <a:rPr lang="el-GR" sz="1654" i="1" dirty="0">
                <a:solidFill>
                  <a:srgbClr val="000000"/>
                </a:solidFill>
                <a:latin typeface="Cambria" panose="02040503050406030204" pitchFamily="18" charset="0"/>
                <a:ea typeface="Noto Sans CJK SC Regular" pitchFamily="2"/>
                <a:cs typeface="Lohit Devanagari" pitchFamily="2"/>
              </a:rPr>
              <a:t>» </a:t>
            </a:r>
            <a:r>
              <a:rPr lang="fr-FR" sz="1654" i="1" dirty="0">
                <a:solidFill>
                  <a:srgbClr val="000000"/>
                </a:solidFill>
                <a:latin typeface="Cambria" panose="02040503050406030204" pitchFamily="18" charset="0"/>
              </a:rPr>
              <a:t>(Schmidt, 2016)</a:t>
            </a:r>
            <a:r>
              <a:rPr lang="fr-FR" sz="1654" i="1" dirty="0">
                <a:solidFill>
                  <a:srgbClr val="000000"/>
                </a:solidFill>
                <a:latin typeface="Cambria" panose="02040503050406030204" pitchFamily="18" charset="0"/>
                <a:ea typeface="Noto Sans CJK SC Regular" pitchFamily="2"/>
                <a:cs typeface="Lohit Devanagari" pitchFamily="2"/>
              </a:rPr>
              <a:t>.</a:t>
            </a:r>
          </a:p>
          <a:p>
            <a:pPr marL="85870" defTabSz="685867">
              <a:spcBef>
                <a:spcPts val="330"/>
              </a:spcBef>
              <a:tabLst>
                <a:tab pos="85870" algn="l"/>
              </a:tabLst>
              <a:defRPr sz="1800" b="0" i="0" u="none" strike="noStrike" kern="0" cap="none" spc="0" baseline="0">
                <a:solidFill>
                  <a:srgbClr val="000000"/>
                </a:solidFill>
                <a:uFillTx/>
              </a:defRPr>
            </a:pPr>
            <a:endParaRPr lang="el-GR" sz="1650" dirty="0">
              <a:solidFill>
                <a:srgbClr val="000000"/>
              </a:solidFill>
              <a:latin typeface="Calibri" pitchFamily="18"/>
              <a:ea typeface="Noto Sans CJK SC Regular" pitchFamily="2"/>
              <a:cs typeface="Lohit Devanagari" pitchFamily="2"/>
            </a:endParaRPr>
          </a:p>
          <a:p>
            <a:pPr algn="l" rtl="0"/>
            <a:br>
              <a:rPr lang="en-GB" sz="1600" b="0" i="0" dirty="0">
                <a:effectLst/>
                <a:latin typeface="Roboto" panose="02000000000000000000" pitchFamily="2" charset="0"/>
              </a:rPr>
            </a:br>
            <a:endParaRPr lang="en-GB" sz="1600" b="0" i="0" dirty="0">
              <a:effectLst/>
              <a:latin typeface="Roboto" panose="02000000000000000000" pitchFamily="2" charset="0"/>
            </a:endParaRPr>
          </a:p>
          <a:p>
            <a:pPr rtl="0">
              <a:lnSpc>
                <a:spcPts val="2400"/>
              </a:lnSpc>
            </a:pPr>
            <a:r>
              <a:rPr lang="el-GR" sz="1600" dirty="0">
                <a:solidFill>
                  <a:srgbClr val="3C4043"/>
                </a:solidFill>
                <a:effectLst/>
              </a:rPr>
              <a:t>Η τεχνική εμπειρογνωμοσύνη για τη δημιουργία συναινετικών θέσεων.</a:t>
            </a:r>
          </a:p>
          <a:p>
            <a:pPr marL="85870" defTabSz="685867">
              <a:spcBef>
                <a:spcPts val="330"/>
              </a:spcBef>
              <a:tabLst>
                <a:tab pos="85870" algn="l"/>
              </a:tabLst>
              <a:defRPr sz="1800" b="0" i="0" u="none" strike="noStrike" kern="0" cap="none" spc="0" baseline="0">
                <a:solidFill>
                  <a:srgbClr val="000000"/>
                </a:solidFill>
                <a:uFillTx/>
              </a:defRPr>
            </a:pPr>
            <a:endParaRPr lang="fr-FR" sz="1650" dirty="0">
              <a:solidFill>
                <a:srgbClr val="000000"/>
              </a:solidFill>
              <a:latin typeface="Calibri" pitchFamily="18"/>
              <a:ea typeface="Noto Sans CJK SC Regular" pitchFamily="2"/>
              <a:cs typeface="Lohit Devanagari" pitchFamily="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A2DA329A-5B0D-2E46-8C95-9717B3AF7901}"/>
              </a:ext>
            </a:extLst>
          </p:cNvPr>
          <p:cNvSpPr txBox="1"/>
          <p:nvPr/>
        </p:nvSpPr>
        <p:spPr>
          <a:xfrm>
            <a:off x="3845207" y="6109765"/>
            <a:ext cx="2396497" cy="391269"/>
          </a:xfrm>
          <a:prstGeom prst="rect">
            <a:avLst/>
          </a:prstGeom>
          <a:noFill/>
          <a:ln cap="flat">
            <a:noFill/>
          </a:ln>
        </p:spPr>
        <p:txBody>
          <a:bodyPr vert="horz" wrap="square" lIns="0" tIns="0" rIns="0" bIns="0" anchor="t" anchorCtr="1" compatLnSpc="1">
            <a:noAutofit/>
          </a:bodyPr>
          <a:lstStyle/>
          <a:p>
            <a:pPr algn="ctr" defTabSz="685867" hangingPunct="0">
              <a:defRPr sz="1800" b="0" i="0" u="none" strike="noStrike" kern="0" cap="none" spc="0" baseline="0">
                <a:solidFill>
                  <a:srgbClr val="000000"/>
                </a:solidFill>
                <a:uFillTx/>
              </a:defRPr>
            </a:pPr>
            <a:endParaRPr lang="fr-FR" sz="1050" dirty="0">
              <a:solidFill>
                <a:srgbClr val="000000"/>
              </a:solidFill>
              <a:latin typeface="Noto Sans Regular" pitchFamily="2"/>
              <a:ea typeface="DejaVu Sans" pitchFamily="2"/>
              <a:cs typeface="DejaVu Sans" pitchFamily="2"/>
            </a:endParaRPr>
          </a:p>
        </p:txBody>
      </p:sp>
      <p:sp>
        <p:nvSpPr>
          <p:cNvPr id="8" name="Title 1">
            <a:extLst>
              <a:ext uri="{FF2B5EF4-FFF2-40B4-BE49-F238E27FC236}">
                <a16:creationId xmlns:a16="http://schemas.microsoft.com/office/drawing/2014/main" id="{3C72AFAB-5513-6844-83ED-7BDAF9CCB01E}"/>
              </a:ext>
            </a:extLst>
          </p:cNvPr>
          <p:cNvSpPr txBox="1">
            <a:spLocks noGrp="1"/>
          </p:cNvSpPr>
          <p:nvPr>
            <p:ph type="title" idx="4294967295"/>
          </p:nvPr>
        </p:nvSpPr>
        <p:spPr>
          <a:xfrm>
            <a:off x="358345" y="1058641"/>
            <a:ext cx="9567593" cy="945059"/>
          </a:xfrm>
        </p:spPr>
        <p:txBody>
          <a:bodyPr vert="horz" lIns="68587" tIns="34293" rIns="68587" bIns="34293" rtlCol="0" anchor="ctr">
            <a:noAutofit/>
          </a:bodyPr>
          <a:lstStyle/>
          <a:p>
            <a:pPr lvl="0" algn="l" hangingPunct="1"/>
            <a:r>
              <a:rPr lang="fr-FR" sz="3450" spc="-72" dirty="0" err="1">
                <a:solidFill>
                  <a:srgbClr val="000000"/>
                </a:solidFill>
                <a:latin typeface="Cambria" panose="02040503050406030204" pitchFamily="18" charset="0"/>
              </a:rPr>
              <a:t>Πολιτικ</a:t>
            </a:r>
            <a:r>
              <a:rPr lang="el-GR" sz="3450" spc="-72" dirty="0">
                <a:solidFill>
                  <a:srgbClr val="000000"/>
                </a:solidFill>
                <a:latin typeface="Cambria" panose="02040503050406030204" pitchFamily="18" charset="0"/>
              </a:rPr>
              <a:t>η</a:t>
            </a:r>
            <a:r>
              <a:rPr lang="fr-FR" sz="3450" spc="-72" dirty="0">
                <a:solidFill>
                  <a:srgbClr val="000000"/>
                </a:solidFill>
                <a:latin typeface="Cambria" panose="02040503050406030204" pitchFamily="18" charset="0"/>
              </a:rPr>
              <a:t> </a:t>
            </a:r>
            <a:r>
              <a:rPr lang="fr-FR" sz="3450" spc="-72" dirty="0" err="1">
                <a:solidFill>
                  <a:srgbClr val="000000"/>
                </a:solidFill>
                <a:latin typeface="Cambria" panose="02040503050406030204" pitchFamily="18" charset="0"/>
              </a:rPr>
              <a:t>χωρ</a:t>
            </a:r>
            <a:r>
              <a:rPr lang="el-GR" sz="3450" spc="-72" dirty="0">
                <a:solidFill>
                  <a:srgbClr val="000000"/>
                </a:solidFill>
                <a:latin typeface="Cambria" panose="02040503050406030204" pitchFamily="18" charset="0"/>
              </a:rPr>
              <a:t>ι</a:t>
            </a:r>
            <a:r>
              <a:rPr lang="fr-FR" sz="3450" spc="-72" dirty="0" err="1">
                <a:solidFill>
                  <a:srgbClr val="000000"/>
                </a:solidFill>
                <a:latin typeface="Cambria" panose="02040503050406030204" pitchFamily="18" charset="0"/>
              </a:rPr>
              <a:t>ς</a:t>
            </a:r>
            <a:r>
              <a:rPr lang="fr-FR" sz="3450" spc="-72" dirty="0">
                <a:solidFill>
                  <a:srgbClr val="000000"/>
                </a:solidFill>
                <a:latin typeface="Cambria" panose="02040503050406030204" pitchFamily="18" charset="0"/>
              </a:rPr>
              <a:t> π</a:t>
            </a:r>
            <a:r>
              <a:rPr lang="fr-FR" sz="3450" spc="-72" dirty="0" err="1">
                <a:solidFill>
                  <a:srgbClr val="000000"/>
                </a:solidFill>
                <a:latin typeface="Cambria" panose="02040503050406030204" pitchFamily="18" charset="0"/>
              </a:rPr>
              <a:t>ολιτικ</a:t>
            </a:r>
            <a:r>
              <a:rPr lang="el-GR" sz="3450" spc="-72" dirty="0">
                <a:solidFill>
                  <a:srgbClr val="000000"/>
                </a:solidFill>
                <a:latin typeface="Cambria" panose="02040503050406030204" pitchFamily="18" charset="0"/>
              </a:rPr>
              <a:t>ε</a:t>
            </a:r>
            <a:r>
              <a:rPr lang="fr-FR" sz="3450" spc="-72" dirty="0" err="1">
                <a:solidFill>
                  <a:srgbClr val="000000"/>
                </a:solidFill>
                <a:latin typeface="Cambria" panose="02040503050406030204" pitchFamily="18" charset="0"/>
              </a:rPr>
              <a:t>ς</a:t>
            </a:r>
            <a:endParaRPr lang="fr-FR" sz="2100" dirty="0">
              <a:solidFill>
                <a:srgbClr val="000000"/>
              </a:solidFill>
              <a:latin typeface="Cambria" panose="02040503050406030204" pitchFamily="18" charset="0"/>
            </a:endParaRPr>
          </a:p>
        </p:txBody>
      </p:sp>
      <p:sp>
        <p:nvSpPr>
          <p:cNvPr id="9" name="Content Placeholder 2">
            <a:extLst>
              <a:ext uri="{FF2B5EF4-FFF2-40B4-BE49-F238E27FC236}">
                <a16:creationId xmlns:a16="http://schemas.microsoft.com/office/drawing/2014/main" id="{928EDA3B-BF3D-5448-80EA-299929745362}"/>
              </a:ext>
            </a:extLst>
          </p:cNvPr>
          <p:cNvSpPr txBox="1"/>
          <p:nvPr/>
        </p:nvSpPr>
        <p:spPr>
          <a:xfrm>
            <a:off x="1720279" y="2431433"/>
            <a:ext cx="6533232" cy="3678331"/>
          </a:xfrm>
          <a:prstGeom prst="rect">
            <a:avLst/>
          </a:prstGeom>
          <a:noFill/>
          <a:ln cap="flat">
            <a:noFill/>
          </a:ln>
        </p:spPr>
        <p:txBody>
          <a:bodyPr vert="horz" wrap="square" lIns="68587" tIns="34293" rIns="68587" bIns="34293" anchor="t" anchorCtr="0" compatLnSpc="0">
            <a:normAutofit fontScale="92500" lnSpcReduction="10000"/>
          </a:bodyPr>
          <a:lstStyle/>
          <a:p>
            <a:pPr defTabSz="685867">
              <a:spcBef>
                <a:spcPts val="420"/>
              </a:spcBef>
              <a:defRPr sz="1800" b="0" i="0" u="none" strike="noStrike" kern="0" cap="none" spc="0" baseline="0">
                <a:solidFill>
                  <a:srgbClr val="000000"/>
                </a:solidFill>
                <a:uFillTx/>
              </a:defRPr>
            </a:pPr>
            <a:r>
              <a:rPr lang="el-GR" sz="1984" i="1" dirty="0">
                <a:solidFill>
                  <a:srgbClr val="000000"/>
                </a:solidFill>
                <a:latin typeface="Cambria" panose="02040503050406030204" pitchFamily="18" charset="0"/>
                <a:ea typeface="DejaVu Sans" pitchFamily="2"/>
                <a:cs typeface="DejaVu Sans" pitchFamily="2"/>
              </a:rPr>
              <a:t>«</a:t>
            </a:r>
            <a:r>
              <a:rPr lang="fr-FR" sz="1984" i="1" dirty="0" err="1">
                <a:solidFill>
                  <a:srgbClr val="000000"/>
                </a:solidFill>
                <a:latin typeface="Cambria" panose="02040503050406030204" pitchFamily="18" charset="0"/>
                <a:ea typeface="DejaVu Sans" pitchFamily="2"/>
                <a:cs typeface="DejaVu Sans" pitchFamily="2"/>
              </a:rPr>
              <a:t>Οι</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ολιτικές</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ου</a:t>
            </a:r>
            <a:r>
              <a:rPr lang="fr-FR" sz="1984" i="1" dirty="0">
                <a:solidFill>
                  <a:srgbClr val="000000"/>
                </a:solidFill>
                <a:latin typeface="Cambria" panose="02040503050406030204" pitchFamily="18" charset="0"/>
                <a:ea typeface="DejaVu Sans" pitchFamily="2"/>
                <a:cs typeface="DejaVu Sans" pitchFamily="2"/>
              </a:rPr>
              <a:t>) απ</a:t>
            </a:r>
            <a:r>
              <a:rPr lang="fr-FR" sz="1984" i="1" dirty="0" err="1">
                <a:solidFill>
                  <a:srgbClr val="000000"/>
                </a:solidFill>
                <a:latin typeface="Cambria" panose="02040503050406030204" pitchFamily="18" charset="0"/>
                <a:ea typeface="DejaVu Sans" pitchFamily="2"/>
                <a:cs typeface="DejaVu Sans" pitchFamily="2"/>
              </a:rPr>
              <a:t>οφ</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σίζοντ</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ι</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σε</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ε</a:t>
            </a:r>
            <a:r>
              <a:rPr lang="fr-FR" sz="1984" i="1" dirty="0">
                <a:solidFill>
                  <a:srgbClr val="000000"/>
                </a:solidFill>
                <a:latin typeface="Cambria" panose="02040503050406030204" pitchFamily="18" charset="0"/>
                <a:ea typeface="DejaVu Sans" pitchFamily="2"/>
                <a:cs typeface="DejaVu Sans" pitchFamily="2"/>
              </a:rPr>
              <a:t>π</a:t>
            </a:r>
            <a:r>
              <a:rPr lang="fr-FR" sz="1984" i="1" dirty="0" err="1">
                <a:solidFill>
                  <a:srgbClr val="000000"/>
                </a:solidFill>
                <a:latin typeface="Cambria" panose="02040503050406030204" pitchFamily="18" charset="0"/>
                <a:ea typeface="DejaVu Sans" pitchFamily="2"/>
                <a:cs typeface="DejaVu Sans" pitchFamily="2"/>
              </a:rPr>
              <a:t>ί</a:t>
            </a:r>
            <a:r>
              <a:rPr lang="fr-FR" sz="1984" i="1" dirty="0">
                <a:solidFill>
                  <a:srgbClr val="000000"/>
                </a:solidFill>
                <a:latin typeface="Cambria" panose="02040503050406030204" pitchFamily="18" charset="0"/>
                <a:ea typeface="DejaVu Sans" pitchFamily="2"/>
                <a:cs typeface="DejaVu Sans" pitchFamily="2"/>
              </a:rPr>
              <a:t>π</a:t>
            </a:r>
            <a:r>
              <a:rPr lang="fr-FR" sz="1984" i="1" dirty="0" err="1">
                <a:solidFill>
                  <a:srgbClr val="000000"/>
                </a:solidFill>
                <a:latin typeface="Cambria" panose="02040503050406030204" pitchFamily="18" charset="0"/>
                <a:ea typeface="DejaVu Sans" pitchFamily="2"/>
                <a:cs typeface="DejaVu Sans" pitchFamily="2"/>
              </a:rPr>
              <a:t>εδο</a:t>
            </a:r>
            <a:r>
              <a:rPr lang="fr-FR" sz="1984" i="1" dirty="0">
                <a:solidFill>
                  <a:srgbClr val="000000"/>
                </a:solidFill>
                <a:latin typeface="Cambria" panose="02040503050406030204" pitchFamily="18" charset="0"/>
                <a:ea typeface="DejaVu Sans" pitchFamily="2"/>
                <a:cs typeface="DejaVu Sans" pitchFamily="2"/>
              </a:rPr>
              <a:t> ΕΕ </a:t>
            </a:r>
            <a:r>
              <a:rPr lang="fr-FR" sz="1984" i="1" dirty="0" err="1">
                <a:solidFill>
                  <a:srgbClr val="000000"/>
                </a:solidFill>
                <a:latin typeface="Cambria" panose="02040503050406030204" pitchFamily="18" charset="0"/>
                <a:ea typeface="DejaVu Sans" pitchFamily="2"/>
                <a:cs typeface="DejaVu Sans" pitchFamily="2"/>
              </a:rPr>
              <a:t>με</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έν</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ν</a:t>
            </a:r>
            <a:r>
              <a:rPr lang="fr-FR" sz="1984" i="1" dirty="0">
                <a:solidFill>
                  <a:srgbClr val="000000"/>
                </a:solidFill>
                <a:latin typeface="Cambria" panose="02040503050406030204" pitchFamily="18" charset="0"/>
                <a:ea typeface="DejaVu Sans" pitchFamily="2"/>
                <a:cs typeface="DejaVu Sans" pitchFamily="2"/>
              </a:rPr>
              <a:t> απ</a:t>
            </a:r>
            <a:r>
              <a:rPr lang="fr-FR" sz="1984" i="1" dirty="0" err="1">
                <a:solidFill>
                  <a:srgbClr val="000000"/>
                </a:solidFill>
                <a:latin typeface="Cambria" panose="02040503050406030204" pitchFamily="18" charset="0"/>
                <a:ea typeface="DejaVu Sans" pitchFamily="2"/>
                <a:cs typeface="DejaVu Sans" pitchFamily="2"/>
              </a:rPr>
              <a:t>ολίτικο</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ή</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τεχνοκρ</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τικό</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τρό</a:t>
            </a:r>
            <a:r>
              <a:rPr lang="fr-FR" sz="1984" i="1" dirty="0">
                <a:solidFill>
                  <a:srgbClr val="000000"/>
                </a:solidFill>
                <a:latin typeface="Cambria" panose="02040503050406030204" pitchFamily="18" charset="0"/>
                <a:ea typeface="DejaVu Sans" pitchFamily="2"/>
                <a:cs typeface="DejaVu Sans" pitchFamily="2"/>
              </a:rPr>
              <a:t>π</a:t>
            </a:r>
            <a:r>
              <a:rPr lang="fr-FR" sz="1984" i="1" dirty="0" err="1">
                <a:solidFill>
                  <a:srgbClr val="000000"/>
                </a:solidFill>
                <a:latin typeface="Cambria" panose="02040503050406030204" pitchFamily="18" charset="0"/>
                <a:ea typeface="DejaVu Sans" pitchFamily="2"/>
                <a:cs typeface="DejaVu Sans" pitchFamily="2"/>
              </a:rPr>
              <a:t>ο</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ενώ</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η</a:t>
            </a:r>
            <a:r>
              <a:rPr lang="fr-FR" sz="1984" i="1" dirty="0">
                <a:solidFill>
                  <a:srgbClr val="000000"/>
                </a:solidFill>
                <a:latin typeface="Cambria" panose="02040503050406030204" pitchFamily="18" charset="0"/>
                <a:ea typeface="DejaVu Sans" pitchFamily="2"/>
                <a:cs typeface="DejaVu Sans" pitchFamily="2"/>
              </a:rPr>
              <a:t> </a:t>
            </a:r>
            <a:r>
              <a:rPr lang="fr-FR" sz="1984" b="1" i="1" dirty="0">
                <a:solidFill>
                  <a:srgbClr val="000000"/>
                </a:solidFill>
                <a:latin typeface="Cambria" panose="02040503050406030204" pitchFamily="18" charset="0"/>
                <a:ea typeface="DejaVu Sans" pitchFamily="2"/>
                <a:cs typeface="DejaVu Sans" pitchFamily="2"/>
              </a:rPr>
              <a:t>π</a:t>
            </a:r>
            <a:r>
              <a:rPr lang="fr-FR" sz="1984" b="1" i="1" dirty="0" err="1">
                <a:solidFill>
                  <a:srgbClr val="000000"/>
                </a:solidFill>
                <a:latin typeface="Cambria" panose="02040503050406030204" pitchFamily="18" charset="0"/>
                <a:ea typeface="DejaVu Sans" pitchFamily="2"/>
                <a:cs typeface="DejaVu Sans" pitchFamily="2"/>
              </a:rPr>
              <a:t>ολιτική</a:t>
            </a:r>
            <a:r>
              <a:rPr lang="fr-FR" sz="1984" b="1" i="1" dirty="0">
                <a:solidFill>
                  <a:srgbClr val="000000"/>
                </a:solidFill>
                <a:latin typeface="Cambria" panose="02040503050406030204" pitchFamily="18" charset="0"/>
                <a:ea typeface="DejaVu Sans" pitchFamily="2"/>
                <a:cs typeface="DejaVu Sans" pitchFamily="2"/>
              </a:rPr>
              <a:t> πα</a:t>
            </a:r>
            <a:r>
              <a:rPr lang="fr-FR" sz="1984" b="1" i="1" dirty="0" err="1">
                <a:solidFill>
                  <a:srgbClr val="000000"/>
                </a:solidFill>
                <a:latin typeface="Cambria" panose="02040503050406030204" pitchFamily="18" charset="0"/>
                <a:ea typeface="DejaVu Sans" pitchFamily="2"/>
                <a:cs typeface="DejaVu Sans" pitchFamily="2"/>
              </a:rPr>
              <a:t>ρ</a:t>
            </a:r>
            <a:r>
              <a:rPr lang="fr-FR" sz="1984" b="1" i="1" dirty="0">
                <a:solidFill>
                  <a:srgbClr val="000000"/>
                </a:solidFill>
                <a:latin typeface="Cambria" panose="02040503050406030204" pitchFamily="18" charset="0"/>
                <a:ea typeface="DejaVu Sans" pitchFamily="2"/>
                <a:cs typeface="DejaVu Sans" pitchFamily="2"/>
              </a:rPr>
              <a:t>α</a:t>
            </a:r>
            <a:r>
              <a:rPr lang="fr-FR" sz="1984" b="1" i="1" dirty="0" err="1">
                <a:solidFill>
                  <a:srgbClr val="000000"/>
                </a:solidFill>
                <a:latin typeface="Cambria" panose="02040503050406030204" pitchFamily="18" charset="0"/>
                <a:ea typeface="DejaVu Sans" pitchFamily="2"/>
                <a:cs typeface="DejaVu Sans" pitchFamily="2"/>
              </a:rPr>
              <a:t>μένει</a:t>
            </a:r>
            <a:r>
              <a:rPr lang="fr-FR" sz="1984" b="1" i="1" dirty="0">
                <a:solidFill>
                  <a:srgbClr val="000000"/>
                </a:solidFill>
                <a:latin typeface="Cambria" panose="02040503050406030204" pitchFamily="18" charset="0"/>
                <a:ea typeface="DejaVu Sans" pitchFamily="2"/>
                <a:cs typeface="DejaVu Sans" pitchFamily="2"/>
              </a:rPr>
              <a:t> </a:t>
            </a:r>
            <a:r>
              <a:rPr lang="fr-FR" sz="1984" b="1" i="1" dirty="0" err="1">
                <a:solidFill>
                  <a:srgbClr val="000000"/>
                </a:solidFill>
                <a:latin typeface="Cambria" panose="02040503050406030204" pitchFamily="18" charset="0"/>
                <a:ea typeface="DejaVu Sans" pitchFamily="2"/>
                <a:cs typeface="DejaVu Sans" pitchFamily="2"/>
              </a:rPr>
              <a:t>εθνική</a:t>
            </a:r>
            <a:r>
              <a:rPr lang="fr-FR" sz="1984" i="1" dirty="0">
                <a:solidFill>
                  <a:srgbClr val="000000"/>
                </a:solidFill>
                <a:latin typeface="Cambria" panose="02040503050406030204" pitchFamily="18" charset="0"/>
                <a:ea typeface="DejaVu Sans" pitchFamily="2"/>
                <a:cs typeface="DejaVu Sans" pitchFamily="2"/>
              </a:rPr>
              <a:t>.</a:t>
            </a:r>
            <a:br>
              <a:rPr lang="fr-FR" sz="1984" i="1" dirty="0">
                <a:solidFill>
                  <a:srgbClr val="000000"/>
                </a:solidFill>
                <a:latin typeface="Cambria" panose="02040503050406030204" pitchFamily="18" charset="0"/>
                <a:ea typeface="DejaVu Sans" pitchFamily="2"/>
                <a:cs typeface="DejaVu Sans" pitchFamily="2"/>
              </a:rPr>
            </a:br>
            <a:r>
              <a:rPr lang="fr-FR" sz="1984" i="1" dirty="0" err="1">
                <a:solidFill>
                  <a:srgbClr val="000000"/>
                </a:solidFill>
                <a:latin typeface="Cambria" panose="02040503050406030204" pitchFamily="18" charset="0"/>
                <a:ea typeface="DejaVu Sans" pitchFamily="2"/>
                <a:cs typeface="DejaVu Sans" pitchFamily="2"/>
              </a:rPr>
              <a:t>Ως</a:t>
            </a:r>
            <a:r>
              <a:rPr lang="fr-FR" sz="1984" i="1" dirty="0">
                <a:solidFill>
                  <a:srgbClr val="000000"/>
                </a:solidFill>
                <a:latin typeface="Cambria" panose="02040503050406030204" pitchFamily="18" charset="0"/>
                <a:ea typeface="DejaVu Sans" pitchFamily="2"/>
                <a:cs typeface="DejaVu Sans" pitchFamily="2"/>
              </a:rPr>
              <a:t> απ</a:t>
            </a:r>
            <a:r>
              <a:rPr lang="fr-FR" sz="1984" i="1" dirty="0" err="1">
                <a:solidFill>
                  <a:srgbClr val="000000"/>
                </a:solidFill>
                <a:latin typeface="Cambria" panose="02040503050406030204" pitchFamily="18" charset="0"/>
                <a:ea typeface="DejaVu Sans" pitchFamily="2"/>
                <a:cs typeface="DejaVu Sans" pitchFamily="2"/>
              </a:rPr>
              <a:t>οτέλεσμ</a:t>
            </a:r>
            <a:r>
              <a:rPr lang="fr-FR" sz="1984" i="1" dirty="0">
                <a:solidFill>
                  <a:srgbClr val="000000"/>
                </a:solidFill>
                <a:latin typeface="Cambria" panose="02040503050406030204" pitchFamily="18" charset="0"/>
                <a:ea typeface="DejaVu Sans" pitchFamily="2"/>
                <a:cs typeface="DejaVu Sans" pitchFamily="2"/>
              </a:rPr>
              <a:t>α, </a:t>
            </a:r>
            <a:r>
              <a:rPr lang="fr-FR" sz="1984" i="1" dirty="0" err="1">
                <a:solidFill>
                  <a:srgbClr val="000000"/>
                </a:solidFill>
                <a:latin typeface="Cambria" panose="02040503050406030204" pitchFamily="18" charset="0"/>
                <a:ea typeface="DejaVu Sans" pitchFamily="2"/>
                <a:cs typeface="DejaVu Sans" pitchFamily="2"/>
              </a:rPr>
              <a:t>οι</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εθνικές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δημοκρ</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τίες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γίνοντ</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ι</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όλο</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κ</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ι</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ερισσότερο</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ο</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τομέ</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της</a:t>
            </a:r>
            <a:r>
              <a:rPr lang="fr-FR" sz="1984" i="1" dirty="0">
                <a:solidFill>
                  <a:srgbClr val="000000"/>
                </a:solidFill>
                <a:latin typeface="Cambria" panose="02040503050406030204" pitchFamily="18" charset="0"/>
                <a:ea typeface="DejaVu Sans" pitchFamily="2"/>
                <a:cs typeface="DejaVu Sans" pitchFamily="2"/>
              </a:rPr>
              <a:t> «</a:t>
            </a:r>
            <a:r>
              <a:rPr lang="fr-FR" sz="1984" b="1" i="1" dirty="0">
                <a:solidFill>
                  <a:srgbClr val="000000"/>
                </a:solidFill>
                <a:latin typeface="Cambria" panose="02040503050406030204" pitchFamily="18" charset="0"/>
                <a:ea typeface="DejaVu Sans" pitchFamily="2"/>
                <a:cs typeface="DejaVu Sans" pitchFamily="2"/>
              </a:rPr>
              <a:t>π</a:t>
            </a:r>
            <a:r>
              <a:rPr lang="fr-FR" sz="1984" b="1" i="1" dirty="0" err="1">
                <a:solidFill>
                  <a:srgbClr val="000000"/>
                </a:solidFill>
                <a:latin typeface="Cambria" panose="02040503050406030204" pitchFamily="18" charset="0"/>
                <a:ea typeface="DejaVu Sans" pitchFamily="2"/>
                <a:cs typeface="DejaVu Sans" pitchFamily="2"/>
              </a:rPr>
              <a:t>ολιτικής</a:t>
            </a:r>
            <a:r>
              <a:rPr lang="fr-FR" sz="1984" b="1" i="1" dirty="0">
                <a:solidFill>
                  <a:srgbClr val="000000"/>
                </a:solidFill>
                <a:latin typeface="Cambria" panose="02040503050406030204" pitchFamily="18" charset="0"/>
                <a:ea typeface="DejaVu Sans" pitchFamily="2"/>
                <a:cs typeface="DejaVu Sans" pitchFamily="2"/>
              </a:rPr>
              <a:t> </a:t>
            </a:r>
            <a:r>
              <a:rPr lang="fr-FR" sz="1984" b="1" i="1" dirty="0" err="1">
                <a:solidFill>
                  <a:srgbClr val="000000"/>
                </a:solidFill>
                <a:latin typeface="Cambria" panose="02040503050406030204" pitchFamily="18" charset="0"/>
                <a:ea typeface="DejaVu Sans" pitchFamily="2"/>
                <a:cs typeface="DejaVu Sans" pitchFamily="2"/>
              </a:rPr>
              <a:t>χωρίς</a:t>
            </a:r>
            <a:r>
              <a:rPr lang="fr-FR" sz="1984" b="1" i="1" dirty="0">
                <a:solidFill>
                  <a:srgbClr val="000000"/>
                </a:solidFill>
                <a:latin typeface="Cambria" panose="02040503050406030204" pitchFamily="18" charset="0"/>
                <a:ea typeface="DejaVu Sans" pitchFamily="2"/>
                <a:cs typeface="DejaVu Sans" pitchFamily="2"/>
              </a:rPr>
              <a:t> π</a:t>
            </a:r>
            <a:r>
              <a:rPr lang="fr-FR" sz="1984" b="1" i="1" dirty="0" err="1">
                <a:solidFill>
                  <a:srgbClr val="000000"/>
                </a:solidFill>
                <a:latin typeface="Cambria" panose="02040503050406030204" pitchFamily="18" charset="0"/>
                <a:ea typeface="DejaVu Sans" pitchFamily="2"/>
                <a:cs typeface="DejaVu Sans" pitchFamily="2"/>
              </a:rPr>
              <a:t>ολιτικές</a:t>
            </a:r>
            <a:r>
              <a:rPr lang="fr-FR" sz="1984" b="1"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ενώ</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η</a:t>
            </a:r>
            <a:r>
              <a:rPr lang="fr-FR" sz="1984" i="1" dirty="0">
                <a:solidFill>
                  <a:srgbClr val="000000"/>
                </a:solidFill>
                <a:latin typeface="Cambria" panose="02040503050406030204" pitchFamily="18" charset="0"/>
                <a:ea typeface="DejaVu Sans" pitchFamily="2"/>
                <a:cs typeface="DejaVu Sans" pitchFamily="2"/>
              </a:rPr>
              <a:t> ΕΕ </a:t>
            </a:r>
            <a:r>
              <a:rPr lang="fr-FR" sz="1984" i="1" dirty="0" err="1">
                <a:solidFill>
                  <a:srgbClr val="000000"/>
                </a:solidFill>
                <a:latin typeface="Cambria" panose="02040503050406030204" pitchFamily="18" charset="0"/>
                <a:ea typeface="DejaVu Sans" pitchFamily="2"/>
                <a:cs typeface="DejaVu Sans" pitchFamily="2"/>
              </a:rPr>
              <a:t>εμφ</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νίζετ</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ι</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ως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το</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εδίο</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των</a:t>
            </a:r>
            <a:r>
              <a:rPr lang="fr-FR" sz="1984" i="1" dirty="0">
                <a:solidFill>
                  <a:srgbClr val="000000"/>
                </a:solidFill>
                <a:latin typeface="Cambria" panose="02040503050406030204" pitchFamily="18" charset="0"/>
                <a:ea typeface="DejaVu Sans" pitchFamily="2"/>
                <a:cs typeface="DejaVu Sans" pitchFamily="2"/>
              </a:rPr>
              <a:t> </a:t>
            </a:r>
            <a:r>
              <a:rPr lang="el-GR" sz="1984" i="1" dirty="0">
                <a:solidFill>
                  <a:srgbClr val="000000"/>
                </a:solidFill>
                <a:latin typeface="Cambria" panose="02040503050406030204" pitchFamily="18" charset="0"/>
                <a:ea typeface="DejaVu Sans" pitchFamily="2"/>
                <a:cs typeface="DejaVu Sans" pitchFamily="2"/>
              </a:rPr>
              <a:t>‘</a:t>
            </a:r>
            <a:r>
              <a:rPr lang="fr-FR" sz="1984" i="1" dirty="0">
                <a:solidFill>
                  <a:srgbClr val="000000"/>
                </a:solidFill>
                <a:latin typeface="Cambria" panose="02040503050406030204" pitchFamily="18" charset="0"/>
                <a:ea typeface="DejaVu Sans" pitchFamily="2"/>
                <a:cs typeface="DejaVu Sans" pitchFamily="2"/>
              </a:rPr>
              <a:t>π</a:t>
            </a:r>
            <a:r>
              <a:rPr lang="fr-FR" sz="1984" i="1" dirty="0" err="1">
                <a:solidFill>
                  <a:srgbClr val="000000"/>
                </a:solidFill>
                <a:latin typeface="Cambria" panose="02040503050406030204" pitchFamily="18" charset="0"/>
                <a:ea typeface="DejaVu Sans" pitchFamily="2"/>
                <a:cs typeface="DejaVu Sans" pitchFamily="2"/>
              </a:rPr>
              <a:t>ολιτικών</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χωρίς</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ολιτική</a:t>
            </a:r>
            <a:r>
              <a:rPr lang="el-GR" sz="1984" i="1" dirty="0">
                <a:solidFill>
                  <a:srgbClr val="000000"/>
                </a:solidFill>
                <a:latin typeface="Cambria" panose="02040503050406030204" pitchFamily="18" charset="0"/>
                <a:ea typeface="DejaVu Sans" pitchFamily="2"/>
                <a:cs typeface="DejaVu Sans" pitchFamily="2"/>
              </a:rPr>
              <a:t>’</a:t>
            </a:r>
            <a:r>
              <a:rPr lang="fr-FR" sz="1984" i="1" dirty="0">
                <a:solidFill>
                  <a:srgbClr val="000000"/>
                </a:solidFill>
                <a:latin typeface="Cambria" panose="02040503050406030204" pitchFamily="18" charset="0"/>
                <a:ea typeface="DejaVu Sans" pitchFamily="2"/>
                <a:cs typeface="DejaVu Sans" pitchFamily="2"/>
              </a:rPr>
              <a:t> - </a:t>
            </a:r>
            <a:r>
              <a:rPr lang="fr-FR" sz="1984" i="1" dirty="0" err="1">
                <a:solidFill>
                  <a:srgbClr val="000000"/>
                </a:solidFill>
                <a:latin typeface="Cambria" panose="02040503050406030204" pitchFamily="18" charset="0"/>
                <a:ea typeface="DejaVu Sans" pitchFamily="2"/>
                <a:cs typeface="DejaVu Sans" pitchFamily="2"/>
              </a:rPr>
              <a:t>όσο</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ολιτικές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ή</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ολιτικά</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φορτισμένες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μ</a:t>
            </a:r>
            <a:r>
              <a:rPr lang="fr-FR" sz="1984" i="1" dirty="0">
                <a:solidFill>
                  <a:srgbClr val="000000"/>
                </a:solidFill>
                <a:latin typeface="Cambria" panose="02040503050406030204" pitchFamily="18" charset="0"/>
                <a:ea typeface="DejaVu Sans" pitchFamily="2"/>
                <a:cs typeface="DejaVu Sans" pitchFamily="2"/>
              </a:rPr>
              <a:t>π</a:t>
            </a:r>
            <a:r>
              <a:rPr lang="fr-FR" sz="1984" i="1" dirty="0" err="1">
                <a:solidFill>
                  <a:srgbClr val="000000"/>
                </a:solidFill>
                <a:latin typeface="Cambria" panose="02040503050406030204" pitchFamily="18" charset="0"/>
                <a:ea typeface="DejaVu Sans" pitchFamily="2"/>
                <a:cs typeface="DejaVu Sans" pitchFamily="2"/>
              </a:rPr>
              <a:t>ορεί</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ν</a:t>
            </a:r>
            <a:r>
              <a:rPr lang="fr-FR" sz="1984" i="1" dirty="0">
                <a:solidFill>
                  <a:srgbClr val="000000"/>
                </a:solidFill>
                <a:latin typeface="Cambria" panose="02040503050406030204" pitchFamily="18" charset="0"/>
                <a:ea typeface="DejaVu Sans" pitchFamily="2"/>
                <a:cs typeface="DejaVu Sans" pitchFamily="2"/>
              </a:rPr>
              <a:t>α </a:t>
            </a:r>
            <a:r>
              <a:rPr lang="fr-FR" sz="1984" i="1" dirty="0" err="1">
                <a:solidFill>
                  <a:srgbClr val="000000"/>
                </a:solidFill>
                <a:latin typeface="Cambria" panose="02040503050406030204" pitchFamily="18" charset="0"/>
                <a:ea typeface="DejaVu Sans" pitchFamily="2"/>
                <a:cs typeface="DejaVu Sans" pitchFamily="2"/>
              </a:rPr>
              <a:t>είν</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ι</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οι</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ολιτικές</a:t>
            </a:r>
            <a:r>
              <a:rPr lang="fr-FR" sz="1984" i="1" dirty="0">
                <a:solidFill>
                  <a:srgbClr val="000000"/>
                </a:solidFill>
                <a:latin typeface="Cambria" panose="02040503050406030204" pitchFamily="18" charset="0"/>
                <a:ea typeface="DejaVu Sans" pitchFamily="2"/>
                <a:cs typeface="DejaVu Sans" pitchFamily="2"/>
              </a:rPr>
              <a:t> </a:t>
            </a:r>
            <a:r>
              <a:rPr lang="fr-FR" sz="1984" i="1" dirty="0" err="1">
                <a:solidFill>
                  <a:srgbClr val="000000"/>
                </a:solidFill>
                <a:latin typeface="Cambria" panose="02040503050406030204" pitchFamily="18" charset="0"/>
                <a:ea typeface="DejaVu Sans" pitchFamily="2"/>
                <a:cs typeface="DejaVu Sans" pitchFamily="2"/>
              </a:rPr>
              <a:t>στην</a:t>
            </a:r>
            <a:r>
              <a:rPr lang="fr-FR" sz="1984" i="1" dirty="0">
                <a:solidFill>
                  <a:srgbClr val="000000"/>
                </a:solidFill>
                <a:latin typeface="Cambria" panose="02040503050406030204" pitchFamily="18" charset="0"/>
                <a:ea typeface="DejaVu Sans" pitchFamily="2"/>
                <a:cs typeface="DejaVu Sans" pitchFamily="2"/>
              </a:rPr>
              <a:t> π</a:t>
            </a:r>
            <a:r>
              <a:rPr lang="fr-FR" sz="1984" i="1" dirty="0" err="1">
                <a:solidFill>
                  <a:srgbClr val="000000"/>
                </a:solidFill>
                <a:latin typeface="Cambria" panose="02040503050406030204" pitchFamily="18" charset="0"/>
                <a:ea typeface="DejaVu Sans" pitchFamily="2"/>
                <a:cs typeface="DejaVu Sans" pitchFamily="2"/>
              </a:rPr>
              <a:t>ρ</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γμ</a:t>
            </a:r>
            <a:r>
              <a:rPr lang="fr-FR" sz="1984" i="1" dirty="0">
                <a:solidFill>
                  <a:srgbClr val="000000"/>
                </a:solidFill>
                <a:latin typeface="Cambria" panose="02040503050406030204" pitchFamily="18" charset="0"/>
                <a:ea typeface="DejaVu Sans" pitchFamily="2"/>
                <a:cs typeface="DejaVu Sans" pitchFamily="2"/>
              </a:rPr>
              <a:t>α</a:t>
            </a:r>
            <a:r>
              <a:rPr lang="fr-FR" sz="1984" i="1" dirty="0" err="1">
                <a:solidFill>
                  <a:srgbClr val="000000"/>
                </a:solidFill>
                <a:latin typeface="Cambria" panose="02040503050406030204" pitchFamily="18" charset="0"/>
                <a:ea typeface="DejaVu Sans" pitchFamily="2"/>
                <a:cs typeface="DejaVu Sans" pitchFamily="2"/>
              </a:rPr>
              <a:t>τικότητ</a:t>
            </a:r>
            <a:r>
              <a:rPr lang="fr-FR" sz="1984" i="1" dirty="0">
                <a:solidFill>
                  <a:srgbClr val="000000"/>
                </a:solidFill>
                <a:latin typeface="Cambria" panose="02040503050406030204" pitchFamily="18" charset="0"/>
                <a:ea typeface="DejaVu Sans" pitchFamily="2"/>
                <a:cs typeface="DejaVu Sans" pitchFamily="2"/>
              </a:rPr>
              <a:t>α»</a:t>
            </a:r>
            <a:r>
              <a:rPr lang="el-GR" sz="1984" i="1" dirty="0">
                <a:solidFill>
                  <a:srgbClr val="000000"/>
                </a:solidFill>
                <a:latin typeface="Cambria" panose="02040503050406030204" pitchFamily="18" charset="0"/>
                <a:ea typeface="DejaVu Sans" pitchFamily="2"/>
                <a:cs typeface="DejaVu Sans" pitchFamily="2"/>
              </a:rPr>
              <a:t> </a:t>
            </a:r>
            <a:r>
              <a:rPr lang="fr-FR" sz="1984" i="1" dirty="0">
                <a:solidFill>
                  <a:srgbClr val="000000"/>
                </a:solidFill>
                <a:latin typeface="Cambria" panose="02040503050406030204" pitchFamily="18" charset="0"/>
              </a:rPr>
              <a:t>(Schmidt, 2016)</a:t>
            </a:r>
            <a:r>
              <a:rPr lang="fr-FR" sz="1984" i="1" dirty="0">
                <a:solidFill>
                  <a:srgbClr val="000000"/>
                </a:solidFill>
                <a:latin typeface="Cambria" panose="02040503050406030204" pitchFamily="18" charset="0"/>
                <a:ea typeface="Noto Sans CJK SC Regular" pitchFamily="2"/>
                <a:cs typeface="Lohit Devanagari" pitchFamily="2"/>
              </a:rPr>
              <a:t>.</a:t>
            </a:r>
          </a:p>
          <a:p>
            <a:pPr defTabSz="685867">
              <a:spcBef>
                <a:spcPts val="420"/>
              </a:spcBef>
              <a:defRPr sz="1800" b="0" i="0" u="none" strike="noStrike" kern="0" cap="none" spc="0" baseline="0">
                <a:solidFill>
                  <a:srgbClr val="000000"/>
                </a:solidFill>
                <a:uFillTx/>
              </a:defRPr>
            </a:pPr>
            <a:endParaRPr lang="fr-FR" sz="1984" i="1" dirty="0">
              <a:solidFill>
                <a:srgbClr val="000000"/>
              </a:solidFill>
              <a:latin typeface="Cambria" panose="02040503050406030204" pitchFamily="18" charset="0"/>
              <a:ea typeface="Noto Sans CJK SC Regular" pitchFamily="2"/>
              <a:cs typeface="Lohit Devanagari" pitchFamily="2"/>
            </a:endParaRPr>
          </a:p>
          <a:p>
            <a:pPr defTabSz="685867">
              <a:spcBef>
                <a:spcPts val="420"/>
              </a:spcBef>
              <a:defRPr sz="1800" b="0" i="0" u="none" strike="noStrike" kern="0" cap="none" spc="0" baseline="0">
                <a:solidFill>
                  <a:srgbClr val="000000"/>
                </a:solidFill>
                <a:uFillTx/>
              </a:defRPr>
            </a:pPr>
            <a:r>
              <a:rPr lang="el-GR" sz="2400" dirty="0"/>
              <a:t>Η Συνθήκη της Ευρωπαϊκής Πράξης </a:t>
            </a:r>
            <a:r>
              <a:rPr lang="en-US" sz="2400" dirty="0"/>
              <a:t>(Single European Act</a:t>
            </a:r>
            <a:r>
              <a:rPr lang="el-GR" sz="2400" dirty="0"/>
              <a:t>, 1985</a:t>
            </a:r>
            <a:r>
              <a:rPr lang="en-US" sz="2400" dirty="0"/>
              <a:t>) </a:t>
            </a:r>
            <a:r>
              <a:rPr lang="el-GR" sz="2400" dirty="0"/>
              <a:t> απονεύρωσε τις δυνατότητες της ιδεολογικής σύγκρουσης. Το ΕΚ πεδίο ιδεολογικής σύγκρουσης ή νομοθετικός παράγοντας;</a:t>
            </a:r>
            <a:endParaRPr lang="fr-FR" sz="2100" dirty="0">
              <a:solidFill>
                <a:srgbClr val="000000"/>
              </a:solidFill>
              <a:latin typeface="Calibri" pitchFamily="18"/>
              <a:ea typeface="DejaVu Sans" pitchFamily="2"/>
              <a:cs typeface="DejaVu Sans" pitchFamily="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C6A47366-AFE9-7D43-B67D-296CDB3FA8AB}"/>
              </a:ext>
            </a:extLst>
          </p:cNvPr>
          <p:cNvSpPr txBox="1">
            <a:spLocks noChangeArrowheads="1"/>
          </p:cNvSpPr>
          <p:nvPr/>
        </p:nvSpPr>
        <p:spPr bwMode="auto">
          <a:xfrm>
            <a:off x="8018378" y="945854"/>
            <a:ext cx="629907" cy="30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7" tIns="33753" rIns="67507" bIns="33753"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DejaVu Sans" charset="0"/>
                <a:cs typeface="DejaVu Sans" charset="0"/>
              </a:defRPr>
            </a:lvl9pPr>
          </a:lstStyle>
          <a:p>
            <a:pPr algn="r" hangingPunct="1">
              <a:lnSpc>
                <a:spcPct val="100000"/>
              </a:lnSpc>
              <a:buClrTx/>
              <a:buFontTx/>
              <a:buNone/>
            </a:pPr>
            <a:fld id="{7EEBFF26-1F3C-514E-9196-C8BCCB8C396A}" type="slidenum">
              <a:rPr lang="fr-FR" altLang="en-GR" sz="1350">
                <a:solidFill>
                  <a:srgbClr val="FFFFFF"/>
                </a:solidFill>
                <a:latin typeface="Georgia" panose="02040502050405020303" pitchFamily="18" charset="0"/>
              </a:rPr>
              <a:pPr algn="r" hangingPunct="1">
                <a:lnSpc>
                  <a:spcPct val="100000"/>
                </a:lnSpc>
                <a:buClrTx/>
                <a:buFontTx/>
                <a:buNone/>
              </a:pPr>
              <a:t>6</a:t>
            </a:fld>
            <a:endParaRPr lang="fr-FR" altLang="en-GR" sz="1350">
              <a:solidFill>
                <a:srgbClr val="FFFFFF"/>
              </a:solidFill>
              <a:latin typeface="Georgia" panose="02040502050405020303" pitchFamily="18" charset="0"/>
            </a:endParaRPr>
          </a:p>
        </p:txBody>
      </p:sp>
      <p:sp>
        <p:nvSpPr>
          <p:cNvPr id="25602" name="Text Box 2">
            <a:extLst>
              <a:ext uri="{FF2B5EF4-FFF2-40B4-BE49-F238E27FC236}">
                <a16:creationId xmlns:a16="http://schemas.microsoft.com/office/drawing/2014/main" id="{24BB9D56-26DB-0E4E-BEB0-5B2C2C4E0B3B}"/>
              </a:ext>
            </a:extLst>
          </p:cNvPr>
          <p:cNvSpPr txBox="1">
            <a:spLocks noChangeArrowheads="1"/>
          </p:cNvSpPr>
          <p:nvPr/>
        </p:nvSpPr>
        <p:spPr bwMode="auto">
          <a:xfrm>
            <a:off x="1259681" y="1106604"/>
            <a:ext cx="7344546" cy="5272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7" tIns="33753" rIns="67507" bIns="33753"/>
          <a:lstStyle>
            <a:lvl1pPr marL="361950" indent="-255588">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1pPr>
            <a:lvl2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2pPr>
            <a:lvl3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3pPr>
            <a:lvl4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4pPr>
            <a:lvl5pPr>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 pos="9434513" algn="l"/>
              </a:tabLst>
              <a:defRPr>
                <a:solidFill>
                  <a:srgbClr val="000000"/>
                </a:solidFill>
                <a:latin typeface="Arial" panose="020B0604020202020204" pitchFamily="34" charset="0"/>
                <a:ea typeface="DejaVu Sans" charset="0"/>
                <a:cs typeface="DejaVu Sans" charset="0"/>
              </a:defRPr>
            </a:lvl9pPr>
          </a:lstStyle>
          <a:p>
            <a:pPr>
              <a:spcBef>
                <a:spcPts val="225"/>
              </a:spcBef>
              <a:buClr>
                <a:srgbClr val="08A1D9"/>
              </a:buClr>
              <a:buFont typeface="Georgia" panose="02040502050405020303" pitchFamily="18" charset="0"/>
              <a:buChar char="•"/>
            </a:pPr>
            <a:r>
              <a:rPr lang="fr-FR" altLang="en-GR" sz="1500" b="1">
                <a:latin typeface="Georgia" panose="02040502050405020303" pitchFamily="18" charset="0"/>
              </a:rPr>
              <a:t>Ενοποίηση εκ του νόμου: </a:t>
            </a:r>
            <a:r>
              <a:rPr lang="fr-FR" altLang="en-GR" sz="1500">
                <a:latin typeface="Georgia" panose="02040502050405020303" pitchFamily="18" charset="0"/>
              </a:rPr>
              <a:t>Η μέθοδος του λειτουργικού ομοσπονδισμού, μια παλιά ιστορία... – </a:t>
            </a:r>
            <a:r>
              <a:rPr lang="fr-FR" altLang="en-GR" sz="1500" i="1">
                <a:latin typeface="Georgia" panose="02040502050405020303" pitchFamily="18" charset="0"/>
              </a:rPr>
              <a:t>βήματα προς περισσότερη οικονομική και θεσμική ενοποίηση, υπονοώντας </a:t>
            </a:r>
            <a:r>
              <a:rPr lang="fr-FR" altLang="en-GR" sz="1500" b="1" i="1">
                <a:latin typeface="Georgia" panose="02040502050405020303" pitchFamily="18" charset="0"/>
              </a:rPr>
              <a:t>ίσως</a:t>
            </a:r>
            <a:r>
              <a:rPr lang="fr-FR" altLang="en-GR" sz="1500" i="1">
                <a:latin typeface="Georgia" panose="02040502050405020303" pitchFamily="18" charset="0"/>
              </a:rPr>
              <a:t> την κατεύθυνση που στο μέλλον θα μπορούσε να πάρει η Ευρώπη προς έναν συνταγματικό και δημοκρατικό ομοσπονδισμό (μακροπρόθεσμός στόχος) </a:t>
            </a:r>
            <a:r>
              <a:rPr lang="fr-FR" altLang="en-GR" sz="1500">
                <a:latin typeface="Georgia" panose="02040502050405020303" pitchFamily="18" charset="0"/>
              </a:rPr>
              <a:t>– … που λειτούργησε στο πλαίσιο της ενοποίησης μέσω της αγοράς: </a:t>
            </a:r>
            <a:r>
              <a:rPr lang="fr-FR" altLang="en-GR" sz="1500" b="1">
                <a:latin typeface="Georgia" panose="02040502050405020303" pitchFamily="18" charset="0"/>
              </a:rPr>
              <a:t>κοινοτικές πολιτικές, αμοιβαία αναγνώριση, ρυθμιστική διακυβέρνηση και ανεκτική συναίνεση. </a:t>
            </a:r>
          </a:p>
          <a:p>
            <a:pPr>
              <a:spcBef>
                <a:spcPts val="225"/>
              </a:spcBef>
            </a:pPr>
            <a:endParaRPr lang="fr-FR" altLang="en-GR" sz="1500">
              <a:latin typeface="Georgia" panose="02040502050405020303" pitchFamily="18" charset="0"/>
            </a:endParaRPr>
          </a:p>
          <a:p>
            <a:pPr>
              <a:spcBef>
                <a:spcPts val="225"/>
              </a:spcBef>
              <a:buClr>
                <a:srgbClr val="08A1D9"/>
              </a:buClr>
              <a:buFont typeface="Georgia" panose="02040502050405020303" pitchFamily="18" charset="0"/>
              <a:buChar char="•"/>
            </a:pPr>
            <a:r>
              <a:rPr lang="fr-FR" altLang="en-GR" sz="1500" b="1">
                <a:latin typeface="Georgia" panose="02040502050405020303" pitchFamily="18" charset="0"/>
              </a:rPr>
              <a:t>Ενοποίηση χωρίς νόμο: </a:t>
            </a:r>
            <a:r>
              <a:rPr lang="fr-FR" altLang="en-GR" sz="1500">
                <a:latin typeface="Georgia" panose="02040502050405020303" pitchFamily="18" charset="0"/>
              </a:rPr>
              <a:t>Η άνοδος των «νέων πολιτικών» - μια νέα γενιά ευρωπαϊκών πολιτικών: </a:t>
            </a:r>
            <a:r>
              <a:rPr lang="fr-FR" altLang="en-GR" sz="1500" u="sng">
                <a:latin typeface="Georgia" panose="02040502050405020303" pitchFamily="18" charset="0"/>
              </a:rPr>
              <a:t>επιτήρηση των δημοσιονομικών και μακροοικονομικών πολιτικών, πολιτικές διαρθρωτικής προσαρμογής, πολιτικές ενοποίησης των χρηματοπιστωτικών αγορών, μεταναστευτική και προσφυγική πολιτική, πολιτικές εσωτερικής ασφάλειας και άμυνας</a:t>
            </a:r>
            <a:r>
              <a:rPr lang="fr-FR" altLang="en-GR" sz="1500">
                <a:latin typeface="Georgia" panose="02040502050405020303" pitchFamily="18" charset="0"/>
              </a:rPr>
              <a:t> - </a:t>
            </a:r>
            <a:r>
              <a:rPr lang="fr-FR" altLang="en-GR" sz="1500" b="1">
                <a:latin typeface="Georgia" panose="02040502050405020303" pitchFamily="18" charset="0"/>
              </a:rPr>
              <a:t>διακυβερνητικές πολιτικές, μέθοδος συντονισμού, ρυθμιστική διακυβέρνηση και περιοριστική διχογνωμία.</a:t>
            </a:r>
          </a:p>
          <a:p>
            <a:pPr marL="82162" indent="0">
              <a:spcBef>
                <a:spcPts val="225"/>
              </a:spcBef>
            </a:pPr>
            <a:endParaRPr lang="fr-FR" altLang="en-GR" sz="1500">
              <a:latin typeface="Georgia" panose="02040502050405020303" pitchFamily="18" charset="0"/>
            </a:endParaRPr>
          </a:p>
          <a:p>
            <a:pPr>
              <a:spcBef>
                <a:spcPts val="225"/>
              </a:spcBef>
            </a:pPr>
            <a:endParaRPr lang="fr-FR" altLang="en-GR" sz="1500">
              <a:latin typeface="Georgia" panose="02040502050405020303" pitchFamily="18" charset="0"/>
            </a:endParaRPr>
          </a:p>
          <a:p>
            <a:pPr algn="r">
              <a:spcBef>
                <a:spcPts val="225"/>
              </a:spcBef>
              <a:buClr>
                <a:srgbClr val="08A1D9"/>
              </a:buClr>
              <a:buFont typeface="Wingdings" pitchFamily="2" charset="2"/>
              <a:buChar char=""/>
            </a:pPr>
            <a:r>
              <a:rPr lang="fr-FR" altLang="en-GR" sz="1500" i="1" u="sng">
                <a:latin typeface="Georgia" panose="02040502050405020303" pitchFamily="18" charset="0"/>
              </a:rPr>
              <a:t>Αυτές οι νέες πολιτικές συνεπάγονται σοβαρά ζητήματα εθνικού δημοσίου συμφέροντος, και, υπό αυτή την έννοια, επηρρέαζουν τα εθνικά κοινωνικά, πολιτικά και πολιτιστικά πλαίσια των Κρατών μελών.</a:t>
            </a:r>
          </a:p>
          <a:p>
            <a:pPr marL="82162" indent="0">
              <a:spcBef>
                <a:spcPts val="225"/>
              </a:spcBef>
            </a:pPr>
            <a:endParaRPr lang="fr-FR" altLang="en-GR" sz="1950">
              <a:latin typeface="Georgia" panose="02040502050405020303" pitchFamily="18" charset="0"/>
            </a:endParaRPr>
          </a:p>
          <a:p>
            <a:pPr marL="82162" indent="0">
              <a:spcBef>
                <a:spcPts val="225"/>
              </a:spcBef>
            </a:pPr>
            <a:endParaRPr lang="fr-FR" altLang="en-GR" sz="2100">
              <a:latin typeface="Georgia" panose="02040502050405020303" pitchFamily="18" charset="0"/>
            </a:endParaRPr>
          </a:p>
          <a:p>
            <a:pPr>
              <a:spcBef>
                <a:spcPts val="225"/>
              </a:spcBef>
            </a:pPr>
            <a:endParaRPr lang="fr-FR" altLang="en-GR" sz="2100">
              <a:latin typeface="Georgia" panose="02040502050405020303" pitchFamily="18" charset="0"/>
            </a:endParaRPr>
          </a:p>
        </p:txBody>
      </p:sp>
    </p:spTree>
    <p:extLst>
      <p:ext uri="{BB962C8B-B14F-4D97-AF65-F5344CB8AC3E}">
        <p14:creationId xmlns:p14="http://schemas.microsoft.com/office/powerpoint/2010/main" val="12751363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Shape 1"/>
          <p:cNvSpPr txBox="1"/>
          <p:nvPr/>
        </p:nvSpPr>
        <p:spPr>
          <a:xfrm>
            <a:off x="0" y="571500"/>
            <a:ext cx="9071280" cy="6674580"/>
          </a:xfrm>
          <a:prstGeom prst="rect">
            <a:avLst/>
          </a:prstGeom>
          <a:noFill/>
          <a:ln>
            <a:noFill/>
          </a:ln>
        </p:spPr>
        <p:txBody>
          <a:bodyPr lIns="90000" tIns="45000" rIns="90000" bIns="45000">
            <a:normAutofit fontScale="85000" lnSpcReduction="20000"/>
          </a:bodyPr>
          <a:lstStyle/>
          <a:p>
            <a:pPr>
              <a:lnSpc>
                <a:spcPct val="80000"/>
              </a:lnSpc>
              <a:spcBef>
                <a:spcPts val="300"/>
              </a:spcBef>
              <a:buClr>
                <a:srgbClr val="08A1D9"/>
              </a:buClr>
              <a:buFont typeface="Georgia"/>
              <a:buChar char="•"/>
            </a:pPr>
            <a:r>
              <a:rPr lang="en-US" sz="2200" b="0" strike="noStrike" spc="-1" dirty="0" err="1">
                <a:solidFill>
                  <a:srgbClr val="000000"/>
                </a:solidFill>
                <a:latin typeface="Georgia"/>
              </a:rPr>
              <a:t>Τεχνοκρ</a:t>
            </a:r>
            <a:r>
              <a:rPr lang="en-US" sz="2200" b="0" strike="noStrike" spc="-1" dirty="0">
                <a:solidFill>
                  <a:srgbClr val="000000"/>
                </a:solidFill>
                <a:latin typeface="Georgia"/>
              </a:rPr>
              <a:t>α</a:t>
            </a:r>
            <a:r>
              <a:rPr lang="en-US" sz="2200" b="0" strike="noStrike" spc="-1" dirty="0" err="1">
                <a:solidFill>
                  <a:srgbClr val="000000"/>
                </a:solidFill>
                <a:latin typeface="Georgia"/>
              </a:rPr>
              <a:t>τί</a:t>
            </a:r>
            <a:r>
              <a:rPr lang="en-US" sz="2200" b="0" strike="noStrike" spc="-1" dirty="0">
                <a:solidFill>
                  <a:srgbClr val="000000"/>
                </a:solidFill>
                <a:latin typeface="Georgia"/>
              </a:rPr>
              <a:t>α – </a:t>
            </a:r>
            <a:r>
              <a:rPr lang="en-US" sz="2200" b="0" strike="noStrike" spc="-1" dirty="0" err="1">
                <a:solidFill>
                  <a:srgbClr val="000000"/>
                </a:solidFill>
                <a:latin typeface="Georgia"/>
              </a:rPr>
              <a:t>δι</a:t>
            </a:r>
            <a:r>
              <a:rPr lang="en-US" sz="2200" b="0" strike="noStrike" spc="-1" dirty="0">
                <a:solidFill>
                  <a:srgbClr val="000000"/>
                </a:solidFill>
                <a:latin typeface="Georgia"/>
              </a:rPr>
              <a:t>αβ</a:t>
            </a:r>
            <a:r>
              <a:rPr lang="en-US" sz="2200" b="0" strike="noStrike" spc="-1" dirty="0" err="1">
                <a:solidFill>
                  <a:srgbClr val="000000"/>
                </a:solidFill>
                <a:latin typeface="Georgia"/>
              </a:rPr>
              <a:t>ούλευση</a:t>
            </a: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0" strike="noStrike" spc="-1" dirty="0">
                <a:solidFill>
                  <a:srgbClr val="000000"/>
                </a:solidFill>
                <a:latin typeface="Georgia"/>
              </a:rPr>
              <a:t> π</a:t>
            </a:r>
            <a:r>
              <a:rPr lang="en-US" sz="2200" b="0" strike="noStrike" spc="-1" dirty="0" err="1">
                <a:solidFill>
                  <a:srgbClr val="000000"/>
                </a:solidFill>
                <a:latin typeface="Georgia"/>
              </a:rPr>
              <a:t>ολυε</a:t>
            </a:r>
            <a:r>
              <a:rPr lang="en-US" sz="2200" b="0" strike="noStrike" spc="-1" dirty="0">
                <a:solidFill>
                  <a:srgbClr val="000000"/>
                </a:solidFill>
                <a:latin typeface="Georgia"/>
              </a:rPr>
              <a:t>π</a:t>
            </a:r>
            <a:r>
              <a:rPr lang="en-US" sz="2200" b="0" strike="noStrike" spc="-1" dirty="0" err="1">
                <a:solidFill>
                  <a:srgbClr val="000000"/>
                </a:solidFill>
                <a:latin typeface="Georgia"/>
              </a:rPr>
              <a:t>ί</a:t>
            </a:r>
            <a:r>
              <a:rPr lang="en-US" sz="2200" b="0" strike="noStrike" spc="-1" dirty="0">
                <a:solidFill>
                  <a:srgbClr val="000000"/>
                </a:solidFill>
                <a:latin typeface="Georgia"/>
              </a:rPr>
              <a:t>π</a:t>
            </a:r>
            <a:r>
              <a:rPr lang="en-US" sz="2200" b="0" strike="noStrike" spc="-1" dirty="0" err="1">
                <a:solidFill>
                  <a:srgbClr val="000000"/>
                </a:solidFill>
                <a:latin typeface="Georgia"/>
              </a:rPr>
              <a:t>εδη</a:t>
            </a:r>
            <a:r>
              <a:rPr lang="en-US" sz="2200" b="0" strike="noStrike" spc="-1" dirty="0">
                <a:solidFill>
                  <a:srgbClr val="000000"/>
                </a:solidFill>
                <a:latin typeface="Georgia"/>
              </a:rPr>
              <a:t> </a:t>
            </a:r>
            <a:r>
              <a:rPr lang="en-US" sz="2200" b="0" strike="noStrike" spc="-1" dirty="0" err="1">
                <a:solidFill>
                  <a:srgbClr val="000000"/>
                </a:solidFill>
                <a:latin typeface="Georgia"/>
              </a:rPr>
              <a:t>υ</a:t>
            </a:r>
            <a:r>
              <a:rPr lang="en-US" sz="2200" b="0" strike="noStrike" spc="-1" dirty="0">
                <a:solidFill>
                  <a:srgbClr val="000000"/>
                </a:solidFill>
                <a:latin typeface="Georgia"/>
              </a:rPr>
              <a:t>π</a:t>
            </a:r>
            <a:r>
              <a:rPr lang="en-US" sz="2200" b="0" strike="noStrike" spc="-1" dirty="0" err="1">
                <a:solidFill>
                  <a:srgbClr val="000000"/>
                </a:solidFill>
                <a:latin typeface="Georgia"/>
              </a:rPr>
              <a:t>ερεθνική</a:t>
            </a:r>
            <a:r>
              <a:rPr lang="en-US" sz="2200" b="0" strike="noStrike" spc="-1" dirty="0">
                <a:solidFill>
                  <a:srgbClr val="000000"/>
                </a:solidFill>
                <a:latin typeface="Georgia"/>
              </a:rPr>
              <a:t> </a:t>
            </a:r>
            <a:r>
              <a:rPr lang="en-US" sz="2200" b="1" strike="noStrike" spc="-1" dirty="0" err="1">
                <a:solidFill>
                  <a:srgbClr val="000000"/>
                </a:solidFill>
                <a:latin typeface="Georgia"/>
              </a:rPr>
              <a:t>δι</a:t>
            </a:r>
            <a:r>
              <a:rPr lang="en-US" sz="2200" b="1" strike="noStrike" spc="-1" dirty="0">
                <a:solidFill>
                  <a:srgbClr val="000000"/>
                </a:solidFill>
                <a:latin typeface="Georgia"/>
              </a:rPr>
              <a:t>α</a:t>
            </a:r>
            <a:r>
              <a:rPr lang="en-US" sz="2200" b="1" strike="noStrike" spc="-1" dirty="0" err="1">
                <a:solidFill>
                  <a:srgbClr val="000000"/>
                </a:solidFill>
                <a:latin typeface="Georgia"/>
              </a:rPr>
              <a:t>κυ</a:t>
            </a:r>
            <a:r>
              <a:rPr lang="en-US" sz="2200" b="1" strike="noStrike" spc="-1" dirty="0">
                <a:solidFill>
                  <a:srgbClr val="000000"/>
                </a:solidFill>
                <a:latin typeface="Georgia"/>
              </a:rPr>
              <a:t>β</a:t>
            </a:r>
            <a:r>
              <a:rPr lang="en-US" sz="2200" b="1" strike="noStrike" spc="-1" dirty="0" err="1">
                <a:solidFill>
                  <a:srgbClr val="000000"/>
                </a:solidFill>
                <a:latin typeface="Georgia"/>
              </a:rPr>
              <a:t>έρνηση</a:t>
            </a:r>
            <a:r>
              <a:rPr lang="en-US" sz="2200" b="0" strike="noStrike" spc="-1" dirty="0">
                <a:solidFill>
                  <a:srgbClr val="000000"/>
                </a:solidFill>
                <a:latin typeface="Georgia"/>
              </a:rPr>
              <a:t> π</a:t>
            </a:r>
            <a:r>
              <a:rPr lang="en-US" sz="2200" b="0" strike="noStrike" spc="-1" dirty="0" err="1">
                <a:solidFill>
                  <a:srgbClr val="000000"/>
                </a:solidFill>
                <a:latin typeface="Georgia"/>
              </a:rPr>
              <a:t>έρ</a:t>
            </a:r>
            <a:r>
              <a:rPr lang="en-US" sz="2200" b="0" strike="noStrike" spc="-1" dirty="0">
                <a:solidFill>
                  <a:srgbClr val="000000"/>
                </a:solidFill>
                <a:latin typeface="Georgia"/>
              </a:rPr>
              <a:t>α απ</a:t>
            </a:r>
            <a:r>
              <a:rPr lang="en-US" sz="2200" b="0" strike="noStrike" spc="-1" dirty="0" err="1">
                <a:solidFill>
                  <a:srgbClr val="000000"/>
                </a:solidFill>
                <a:latin typeface="Georgia"/>
              </a:rPr>
              <a:t>ό</a:t>
            </a:r>
            <a:r>
              <a:rPr lang="en-US" sz="2200" b="0" strike="noStrike" spc="-1" dirty="0">
                <a:solidFill>
                  <a:srgbClr val="000000"/>
                </a:solidFill>
                <a:latin typeface="Georgia"/>
              </a:rPr>
              <a:t> </a:t>
            </a:r>
            <a:r>
              <a:rPr lang="en-US" sz="2200" b="0" strike="noStrike" spc="-1" dirty="0" err="1">
                <a:solidFill>
                  <a:srgbClr val="000000"/>
                </a:solidFill>
                <a:latin typeface="Georgia"/>
              </a:rPr>
              <a:t>το</a:t>
            </a:r>
            <a:r>
              <a:rPr lang="en-US" sz="2200" b="0" strike="noStrike" spc="-1" dirty="0">
                <a:solidFill>
                  <a:srgbClr val="000000"/>
                </a:solidFill>
                <a:latin typeface="Georgia"/>
              </a:rPr>
              <a:t> </a:t>
            </a:r>
            <a:r>
              <a:rPr lang="en-US" sz="2200" b="0" strike="noStrike" spc="-1" dirty="0" err="1">
                <a:solidFill>
                  <a:srgbClr val="000000"/>
                </a:solidFill>
                <a:latin typeface="Georgia"/>
              </a:rPr>
              <a:t>έθνος</a:t>
            </a:r>
            <a:r>
              <a:rPr lang="en-US" sz="2200" b="0" strike="noStrike" spc="-1" dirty="0">
                <a:solidFill>
                  <a:srgbClr val="000000"/>
                </a:solidFill>
                <a:latin typeface="Georgia"/>
              </a:rPr>
              <a:t> </a:t>
            </a:r>
            <a:r>
              <a:rPr lang="en-US" sz="2200" b="0" strike="noStrike" spc="-1" dirty="0" err="1">
                <a:solidFill>
                  <a:srgbClr val="000000"/>
                </a:solidFill>
                <a:latin typeface="Georgia"/>
              </a:rPr>
              <a:t>κράτος</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buClr>
                <a:srgbClr val="08A1D9"/>
              </a:buClr>
              <a:buFont typeface="Georgia"/>
              <a:buChar char="•"/>
            </a:pPr>
            <a:r>
              <a:rPr lang="en-US" sz="2200" b="0" strike="noStrike" spc="-1" dirty="0" err="1">
                <a:solidFill>
                  <a:srgbClr val="000000"/>
                </a:solidFill>
                <a:latin typeface="Georgia"/>
              </a:rPr>
              <a:t>Κοινότητ</a:t>
            </a:r>
            <a:r>
              <a:rPr lang="en-US" sz="2200" b="0" strike="noStrike" spc="-1" dirty="0">
                <a:solidFill>
                  <a:srgbClr val="000000"/>
                </a:solidFill>
                <a:latin typeface="Georgia"/>
              </a:rPr>
              <a:t>α – </a:t>
            </a:r>
            <a:r>
              <a:rPr lang="en-US" sz="2200" b="0" strike="noStrike" spc="-1" dirty="0" err="1">
                <a:solidFill>
                  <a:srgbClr val="000000"/>
                </a:solidFill>
                <a:latin typeface="Georgia"/>
              </a:rPr>
              <a:t>τ</a:t>
            </a:r>
            <a:r>
              <a:rPr lang="en-US" sz="2200" b="0" strike="noStrike" spc="-1" dirty="0">
                <a:solidFill>
                  <a:srgbClr val="000000"/>
                </a:solidFill>
                <a:latin typeface="Georgia"/>
              </a:rPr>
              <a:t>α</a:t>
            </a:r>
            <a:r>
              <a:rPr lang="en-US" sz="2200" b="0" strike="noStrike" spc="-1" dirty="0" err="1">
                <a:solidFill>
                  <a:srgbClr val="000000"/>
                </a:solidFill>
                <a:latin typeface="Georgia"/>
              </a:rPr>
              <a:t>υτότητ</a:t>
            </a:r>
            <a:r>
              <a:rPr lang="en-US" sz="2200" b="0" strike="noStrike" spc="-1" dirty="0">
                <a:solidFill>
                  <a:srgbClr val="000000"/>
                </a:solidFill>
                <a:latin typeface="Georgia"/>
              </a:rPr>
              <a:t>α; (</a:t>
            </a:r>
            <a:r>
              <a:rPr lang="en-US" sz="2200" b="0" strike="noStrike" spc="-1" dirty="0" err="1">
                <a:solidFill>
                  <a:srgbClr val="000000"/>
                </a:solidFill>
                <a:latin typeface="Georgia"/>
              </a:rPr>
              <a:t>ο</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ουλευτισμός</a:t>
            </a:r>
            <a:r>
              <a:rPr lang="en-US" sz="2200" b="0" strike="noStrike" spc="-1" dirty="0">
                <a:solidFill>
                  <a:srgbClr val="000000"/>
                </a:solidFill>
                <a:latin typeface="Georgia"/>
              </a:rPr>
              <a:t> </a:t>
            </a:r>
            <a:r>
              <a:rPr lang="en-US" sz="2200" b="0" strike="noStrike" spc="-1" dirty="0" err="1">
                <a:solidFill>
                  <a:srgbClr val="000000"/>
                </a:solidFill>
                <a:latin typeface="Georgia"/>
              </a:rPr>
              <a:t>συνδυάζει</a:t>
            </a:r>
            <a:r>
              <a:rPr lang="en-US" sz="2200" b="0" strike="noStrike" spc="-1" dirty="0">
                <a:solidFill>
                  <a:srgbClr val="000000"/>
                </a:solidFill>
                <a:latin typeface="Georgia"/>
              </a:rPr>
              <a:t> </a:t>
            </a:r>
            <a:r>
              <a:rPr lang="en-US" sz="2200" b="0" strike="noStrike" spc="-1" dirty="0" err="1">
                <a:solidFill>
                  <a:srgbClr val="000000"/>
                </a:solidFill>
                <a:latin typeface="Georgia"/>
              </a:rPr>
              <a:t>την</a:t>
            </a:r>
            <a:r>
              <a:rPr lang="en-US" sz="2200" b="0" strike="noStrike" spc="-1" dirty="0">
                <a:solidFill>
                  <a:srgbClr val="000000"/>
                </a:solidFill>
                <a:latin typeface="Georgia"/>
              </a:rPr>
              <a:t> α</a:t>
            </a:r>
            <a:r>
              <a:rPr lang="en-US" sz="2200" b="0" strike="noStrike" spc="-1" dirty="0" err="1">
                <a:solidFill>
                  <a:srgbClr val="000000"/>
                </a:solidFill>
                <a:latin typeface="Georgia"/>
              </a:rPr>
              <a:t>ρχή</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λ</a:t>
            </a:r>
            <a:r>
              <a:rPr lang="en-US" sz="2200" b="0" strike="noStrike" spc="-1" dirty="0">
                <a:solidFill>
                  <a:srgbClr val="000000"/>
                </a:solidFill>
                <a:latin typeface="Georgia"/>
              </a:rPr>
              <a:t>α</a:t>
            </a:r>
            <a:r>
              <a:rPr lang="en-US" sz="2200" b="0" strike="noStrike" spc="-1" dirty="0" err="1">
                <a:solidFill>
                  <a:srgbClr val="000000"/>
                </a:solidFill>
                <a:latin typeface="Georgia"/>
              </a:rPr>
              <a:t>ϊκής</a:t>
            </a:r>
            <a:r>
              <a:rPr lang="en-US" sz="2200" b="0" strike="noStrike" spc="-1" dirty="0">
                <a:solidFill>
                  <a:srgbClr val="000000"/>
                </a:solidFill>
                <a:latin typeface="Georgia"/>
              </a:rPr>
              <a:t> </a:t>
            </a:r>
            <a:r>
              <a:rPr lang="en-US" sz="2200" b="0" strike="noStrike" spc="-1" dirty="0" err="1">
                <a:solidFill>
                  <a:srgbClr val="000000"/>
                </a:solidFill>
                <a:latin typeface="Georgia"/>
              </a:rPr>
              <a:t>κυρι</a:t>
            </a:r>
            <a:r>
              <a:rPr lang="en-US" sz="2200" b="0" strike="noStrike" spc="-1" dirty="0">
                <a:solidFill>
                  <a:srgbClr val="000000"/>
                </a:solidFill>
                <a:latin typeface="Georgia"/>
              </a:rPr>
              <a:t>α</a:t>
            </a:r>
            <a:r>
              <a:rPr lang="en-US" sz="2200" b="0" strike="noStrike" spc="-1" dirty="0" err="1">
                <a:solidFill>
                  <a:srgbClr val="000000"/>
                </a:solidFill>
                <a:latin typeface="Georgia"/>
              </a:rPr>
              <a:t>ρχί</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την</a:t>
            </a:r>
            <a:r>
              <a:rPr lang="en-US" sz="2200" b="0" strike="noStrike" spc="-1" dirty="0">
                <a:solidFill>
                  <a:srgbClr val="000000"/>
                </a:solidFill>
                <a:latin typeface="Georgia"/>
              </a:rPr>
              <a:t> α</a:t>
            </a:r>
            <a:r>
              <a:rPr lang="en-US" sz="2200" b="0" strike="noStrike" spc="-1" dirty="0" err="1">
                <a:solidFill>
                  <a:srgbClr val="000000"/>
                </a:solidFill>
                <a:latin typeface="Georgia"/>
              </a:rPr>
              <a:t>ρχή</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π</a:t>
            </a:r>
            <a:r>
              <a:rPr lang="en-US" sz="2200" b="0" strike="noStrike" spc="-1" dirty="0" err="1">
                <a:solidFill>
                  <a:srgbClr val="000000"/>
                </a:solidFill>
                <a:latin typeface="Georgia"/>
              </a:rPr>
              <a:t>ολιτικής</a:t>
            </a:r>
            <a:r>
              <a:rPr lang="en-US" sz="2200" b="0" strike="noStrike" spc="-1" dirty="0">
                <a:solidFill>
                  <a:srgbClr val="000000"/>
                </a:solidFill>
                <a:latin typeface="Georgia"/>
              </a:rPr>
              <a:t> </a:t>
            </a:r>
            <a:r>
              <a:rPr lang="en-US" sz="2200" b="0" strike="noStrike" spc="-1" dirty="0" err="1">
                <a:solidFill>
                  <a:srgbClr val="000000"/>
                </a:solidFill>
                <a:latin typeface="Georgia"/>
              </a:rPr>
              <a:t>ισότητ</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r>
              <a:rPr lang="en-US" sz="2200" b="1" i="1" strike="noStrike" spc="-1" dirty="0">
                <a:solidFill>
                  <a:srgbClr val="000000"/>
                </a:solidFill>
                <a:latin typeface="Georgia"/>
              </a:rPr>
              <a:t>1. </a:t>
            </a:r>
            <a:r>
              <a:rPr lang="en-US" sz="2200" b="1" i="1" strike="noStrike" spc="-1" dirty="0" err="1">
                <a:solidFill>
                  <a:srgbClr val="000000"/>
                </a:solidFill>
                <a:latin typeface="Georgia"/>
              </a:rPr>
              <a:t>Δεν</a:t>
            </a:r>
            <a:r>
              <a:rPr lang="en-US" sz="2200" b="1" i="1" strike="noStrike" spc="-1" dirty="0">
                <a:solidFill>
                  <a:srgbClr val="000000"/>
                </a:solidFill>
                <a:latin typeface="Georgia"/>
              </a:rPr>
              <a:t> π</a:t>
            </a:r>
            <a:r>
              <a:rPr lang="en-US" sz="2200" b="1" i="1" strike="noStrike" spc="-1" dirty="0" err="1">
                <a:solidFill>
                  <a:srgbClr val="000000"/>
                </a:solidFill>
                <a:latin typeface="Georgia"/>
              </a:rPr>
              <a:t>ρέ</a:t>
            </a:r>
            <a:r>
              <a:rPr lang="en-US" sz="2200" b="1" i="1" strike="noStrike" spc="-1" dirty="0">
                <a:solidFill>
                  <a:srgbClr val="000000"/>
                </a:solidFill>
                <a:latin typeface="Georgia"/>
              </a:rPr>
              <a:t>π</a:t>
            </a:r>
            <a:r>
              <a:rPr lang="en-US" sz="2200" b="1" i="1" strike="noStrike" spc="-1" dirty="0" err="1">
                <a:solidFill>
                  <a:srgbClr val="000000"/>
                </a:solidFill>
                <a:latin typeface="Georgia"/>
              </a:rPr>
              <a:t>ει</a:t>
            </a:r>
            <a:r>
              <a:rPr lang="en-US" sz="2200" b="1" i="1" strike="noStrike" spc="-1" dirty="0">
                <a:solidFill>
                  <a:srgbClr val="000000"/>
                </a:solidFill>
                <a:latin typeface="Georgia"/>
              </a:rPr>
              <a:t> </a:t>
            </a:r>
            <a:r>
              <a:rPr lang="en-US" sz="2200" b="1" i="1" strike="noStrike" spc="-1" dirty="0" err="1">
                <a:solidFill>
                  <a:srgbClr val="000000"/>
                </a:solidFill>
                <a:latin typeface="Georgia"/>
              </a:rPr>
              <a:t>ν</a:t>
            </a:r>
            <a:r>
              <a:rPr lang="en-US" sz="2200" b="1" i="1" strike="noStrike" spc="-1" dirty="0">
                <a:solidFill>
                  <a:srgbClr val="000000"/>
                </a:solidFill>
                <a:latin typeface="Georgia"/>
              </a:rPr>
              <a:t>α </a:t>
            </a:r>
            <a:r>
              <a:rPr lang="en-US" sz="2200" b="1" i="1" strike="noStrike" spc="-1" dirty="0" err="1">
                <a:solidFill>
                  <a:srgbClr val="000000"/>
                </a:solidFill>
                <a:latin typeface="Georgia"/>
              </a:rPr>
              <a:t>συγχέουμε</a:t>
            </a:r>
            <a:r>
              <a:rPr lang="en-US" sz="2200" b="1" i="1" strike="noStrike" spc="-1" dirty="0">
                <a:solidFill>
                  <a:srgbClr val="000000"/>
                </a:solidFill>
                <a:latin typeface="Georgia"/>
              </a:rPr>
              <a:t> </a:t>
            </a:r>
            <a:r>
              <a:rPr lang="en-US" sz="2200" b="1" i="1" strike="noStrike" spc="-1" dirty="0" err="1">
                <a:solidFill>
                  <a:srgbClr val="000000"/>
                </a:solidFill>
                <a:latin typeface="Georgia"/>
              </a:rPr>
              <a:t>την</a:t>
            </a:r>
            <a:r>
              <a:rPr lang="en-US" sz="2200" b="1" i="1" strike="noStrike" spc="-1" dirty="0">
                <a:solidFill>
                  <a:srgbClr val="000000"/>
                </a:solidFill>
                <a:latin typeface="Georgia"/>
              </a:rPr>
              <a:t> </a:t>
            </a:r>
            <a:r>
              <a:rPr lang="en-US" sz="2200" b="1" i="1" strike="noStrike" spc="-1" dirty="0" err="1">
                <a:solidFill>
                  <a:srgbClr val="000000"/>
                </a:solidFill>
                <a:latin typeface="Georgia"/>
              </a:rPr>
              <a:t>συμμετοχή</a:t>
            </a:r>
            <a:r>
              <a:rPr lang="en-US" sz="2200" b="1" i="1" strike="noStrike" spc="-1" dirty="0">
                <a:solidFill>
                  <a:srgbClr val="000000"/>
                </a:solidFill>
                <a:latin typeface="Georgia"/>
              </a:rPr>
              <a:t> </a:t>
            </a:r>
            <a:r>
              <a:rPr lang="en-US" sz="2200" b="1" i="1" strike="noStrike" spc="-1" dirty="0" err="1">
                <a:solidFill>
                  <a:srgbClr val="000000"/>
                </a:solidFill>
                <a:latin typeface="Georgia"/>
              </a:rPr>
              <a:t>της</a:t>
            </a:r>
            <a:r>
              <a:rPr lang="en-US" sz="2200" b="1" i="1" strike="noStrike" spc="-1" dirty="0">
                <a:solidFill>
                  <a:srgbClr val="000000"/>
                </a:solidFill>
                <a:latin typeface="Georgia"/>
              </a:rPr>
              <a:t> </a:t>
            </a:r>
            <a:r>
              <a:rPr lang="en-US" sz="2200" b="1" i="1" strike="noStrike" spc="-1" dirty="0" err="1">
                <a:solidFill>
                  <a:srgbClr val="000000"/>
                </a:solidFill>
                <a:latin typeface="Georgia"/>
              </a:rPr>
              <a:t>Κοινωνί</a:t>
            </a:r>
            <a:r>
              <a:rPr lang="en-US" sz="2200" b="1" i="1" strike="noStrike" spc="-1" dirty="0">
                <a:solidFill>
                  <a:srgbClr val="000000"/>
                </a:solidFill>
                <a:latin typeface="Georgia"/>
              </a:rPr>
              <a:t>α</a:t>
            </a:r>
            <a:r>
              <a:rPr lang="en-US" sz="2200" b="1" i="1" strike="noStrike" spc="-1" dirty="0" err="1">
                <a:solidFill>
                  <a:srgbClr val="000000"/>
                </a:solidFill>
                <a:latin typeface="Georgia"/>
              </a:rPr>
              <a:t>ς</a:t>
            </a:r>
            <a:r>
              <a:rPr lang="en-US" sz="2200" b="1" i="1" strike="noStrike" spc="-1" dirty="0">
                <a:solidFill>
                  <a:srgbClr val="000000"/>
                </a:solidFill>
                <a:latin typeface="Georgia"/>
              </a:rPr>
              <a:t> </a:t>
            </a:r>
            <a:r>
              <a:rPr lang="en-US" sz="2200" b="1" i="1" strike="noStrike" spc="-1" dirty="0" err="1">
                <a:solidFill>
                  <a:srgbClr val="000000"/>
                </a:solidFill>
                <a:latin typeface="Georgia"/>
              </a:rPr>
              <a:t>των</a:t>
            </a:r>
            <a:r>
              <a:rPr lang="en-US" sz="2200" b="1" i="1" strike="noStrike" spc="-1" dirty="0">
                <a:solidFill>
                  <a:srgbClr val="000000"/>
                </a:solidFill>
                <a:latin typeface="Georgia"/>
              </a:rPr>
              <a:t> π</a:t>
            </a:r>
            <a:r>
              <a:rPr lang="en-US" sz="2200" b="1" i="1" strike="noStrike" spc="-1" dirty="0" err="1">
                <a:solidFill>
                  <a:srgbClr val="000000"/>
                </a:solidFill>
                <a:latin typeface="Georgia"/>
              </a:rPr>
              <a:t>ολιτών</a:t>
            </a:r>
            <a:r>
              <a:rPr lang="en-US" sz="2200" b="1" i="1" strike="noStrike" spc="-1" dirty="0">
                <a:solidFill>
                  <a:srgbClr val="000000"/>
                </a:solidFill>
                <a:latin typeface="Georgia"/>
              </a:rPr>
              <a:t> </a:t>
            </a:r>
            <a:r>
              <a:rPr lang="en-US" sz="2200" b="1" i="1" strike="noStrike" spc="-1" dirty="0" err="1">
                <a:solidFill>
                  <a:srgbClr val="000000"/>
                </a:solidFill>
                <a:latin typeface="Georgia"/>
              </a:rPr>
              <a:t>με</a:t>
            </a:r>
            <a:r>
              <a:rPr lang="en-US" sz="2200" b="1" i="1" strike="noStrike" spc="-1" dirty="0">
                <a:solidFill>
                  <a:srgbClr val="000000"/>
                </a:solidFill>
                <a:latin typeface="Georgia"/>
              </a:rPr>
              <a:t> </a:t>
            </a:r>
            <a:r>
              <a:rPr lang="en-US" sz="2200" b="1" i="1" strike="noStrike" spc="-1" dirty="0" err="1">
                <a:solidFill>
                  <a:srgbClr val="000000"/>
                </a:solidFill>
                <a:latin typeface="Georgia"/>
              </a:rPr>
              <a:t>την</a:t>
            </a:r>
            <a:r>
              <a:rPr lang="en-US" sz="2200" b="1" i="1" strike="noStrike" spc="-1" dirty="0">
                <a:solidFill>
                  <a:srgbClr val="000000"/>
                </a:solidFill>
                <a:latin typeface="Georgia"/>
              </a:rPr>
              <a:t> </a:t>
            </a:r>
            <a:r>
              <a:rPr lang="en-US" sz="2200" b="1" i="1" strike="noStrike" spc="-1" dirty="0" err="1">
                <a:solidFill>
                  <a:srgbClr val="000000"/>
                </a:solidFill>
                <a:latin typeface="Georgia"/>
              </a:rPr>
              <a:t>συμμετοχική</a:t>
            </a:r>
            <a:r>
              <a:rPr lang="en-US" sz="2200" b="1" i="1" strike="noStrike" spc="-1" dirty="0">
                <a:solidFill>
                  <a:srgbClr val="000000"/>
                </a:solidFill>
                <a:latin typeface="Georgia"/>
              </a:rPr>
              <a:t> </a:t>
            </a:r>
            <a:r>
              <a:rPr lang="en-US" sz="2200" b="1" i="1" strike="noStrike" spc="-1" dirty="0" err="1">
                <a:solidFill>
                  <a:srgbClr val="000000"/>
                </a:solidFill>
                <a:latin typeface="Georgia"/>
              </a:rPr>
              <a:t>δημοκρ</a:t>
            </a:r>
            <a:r>
              <a:rPr lang="en-US" sz="2200" b="1" i="1" strike="noStrike" spc="-1" dirty="0">
                <a:solidFill>
                  <a:srgbClr val="000000"/>
                </a:solidFill>
                <a:latin typeface="Georgia"/>
              </a:rPr>
              <a:t>α</a:t>
            </a:r>
            <a:r>
              <a:rPr lang="en-US" sz="2200" b="1" i="1" strike="noStrike" spc="-1" dirty="0" err="1">
                <a:solidFill>
                  <a:srgbClr val="000000"/>
                </a:solidFill>
                <a:latin typeface="Georgia"/>
              </a:rPr>
              <a:t>τί</a:t>
            </a:r>
            <a:r>
              <a:rPr lang="en-US" sz="2200" b="1" i="1" strike="noStrike" spc="-1" dirty="0">
                <a:solidFill>
                  <a:srgbClr val="000000"/>
                </a:solidFill>
                <a:latin typeface="Georgia"/>
              </a:rPr>
              <a:t>α.</a:t>
            </a: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r>
              <a:rPr lang="en-US" sz="2200" b="1" strike="noStrike" spc="-1" dirty="0">
                <a:solidFill>
                  <a:srgbClr val="000000"/>
                </a:solidFill>
                <a:latin typeface="Georgia"/>
              </a:rPr>
              <a:t>2. </a:t>
            </a:r>
            <a:r>
              <a:rPr lang="en-US" sz="2200" b="1" strike="noStrike" spc="-1" dirty="0" err="1">
                <a:solidFill>
                  <a:srgbClr val="000000"/>
                </a:solidFill>
                <a:latin typeface="Georgia"/>
              </a:rPr>
              <a:t>Τ</a:t>
            </a:r>
            <a:r>
              <a:rPr lang="en-US" sz="2200" b="1" strike="noStrike" spc="-1" dirty="0">
                <a:solidFill>
                  <a:srgbClr val="000000"/>
                </a:solidFill>
                <a:latin typeface="Georgia"/>
              </a:rPr>
              <a:t>α π</a:t>
            </a:r>
            <a:r>
              <a:rPr lang="en-US" sz="2200" b="1" strike="noStrike" spc="-1" dirty="0" err="1">
                <a:solidFill>
                  <a:srgbClr val="000000"/>
                </a:solidFill>
                <a:latin typeface="Georgia"/>
              </a:rPr>
              <a:t>ρο</a:t>
            </a:r>
            <a:r>
              <a:rPr lang="en-US" sz="2200" b="1" strike="noStrike" spc="-1" dirty="0">
                <a:solidFill>
                  <a:srgbClr val="000000"/>
                </a:solidFill>
                <a:latin typeface="Georgia"/>
              </a:rPr>
              <a:t>β</a:t>
            </a:r>
            <a:r>
              <a:rPr lang="en-US" sz="2200" b="1" strike="noStrike" spc="-1" dirty="0" err="1">
                <a:solidFill>
                  <a:srgbClr val="000000"/>
                </a:solidFill>
                <a:latin typeface="Georgia"/>
              </a:rPr>
              <a:t>λήμ</a:t>
            </a:r>
            <a:r>
              <a:rPr lang="en-US" sz="2200" b="1" strike="noStrike" spc="-1" dirty="0">
                <a:solidFill>
                  <a:srgbClr val="000000"/>
                </a:solidFill>
                <a:latin typeface="Georgia"/>
              </a:rPr>
              <a:t>α</a:t>
            </a:r>
            <a:r>
              <a:rPr lang="en-US" sz="2200" b="1" strike="noStrike" spc="-1" dirty="0" err="1">
                <a:solidFill>
                  <a:srgbClr val="000000"/>
                </a:solidFill>
                <a:latin typeface="Georgia"/>
              </a:rPr>
              <a:t>τ</a:t>
            </a:r>
            <a:r>
              <a:rPr lang="en-US" sz="2200" b="1" strike="noStrike" spc="-1" dirty="0">
                <a:solidFill>
                  <a:srgbClr val="000000"/>
                </a:solidFill>
                <a:latin typeface="Georgia"/>
              </a:rPr>
              <a:t>α </a:t>
            </a:r>
            <a:r>
              <a:rPr lang="en-US" sz="2200" b="1" strike="noStrike" spc="-1" dirty="0" err="1">
                <a:solidFill>
                  <a:srgbClr val="000000"/>
                </a:solidFill>
                <a:latin typeface="Georgia"/>
              </a:rPr>
              <a:t>της</a:t>
            </a:r>
            <a:r>
              <a:rPr lang="en-US" sz="2200" b="1" strike="noStrike" spc="-1" dirty="0">
                <a:solidFill>
                  <a:srgbClr val="000000"/>
                </a:solidFill>
                <a:latin typeface="Georgia"/>
              </a:rPr>
              <a:t> π</a:t>
            </a:r>
            <a:r>
              <a:rPr lang="en-US" sz="2200" b="1" strike="noStrike" spc="-1" dirty="0" err="1">
                <a:solidFill>
                  <a:srgbClr val="000000"/>
                </a:solidFill>
                <a:latin typeface="Georgia"/>
              </a:rPr>
              <a:t>ολιτικής</a:t>
            </a:r>
            <a:r>
              <a:rPr lang="en-US" sz="2200" b="1" strike="noStrike" spc="-1" dirty="0">
                <a:solidFill>
                  <a:srgbClr val="000000"/>
                </a:solidFill>
                <a:latin typeface="Georgia"/>
              </a:rPr>
              <a:t> </a:t>
            </a:r>
            <a:r>
              <a:rPr lang="en-US" sz="2200" b="1" strike="noStrike" spc="-1" dirty="0" err="1">
                <a:solidFill>
                  <a:srgbClr val="000000"/>
                </a:solidFill>
                <a:latin typeface="Georgia"/>
              </a:rPr>
              <a:t>ήτ</a:t>
            </a:r>
            <a:r>
              <a:rPr lang="en-US" sz="2200" b="1" strike="noStrike" spc="-1" dirty="0">
                <a:solidFill>
                  <a:srgbClr val="000000"/>
                </a:solidFill>
                <a:latin typeface="Georgia"/>
              </a:rPr>
              <a:t>α</a:t>
            </a:r>
            <a:r>
              <a:rPr lang="en-US" sz="2200" b="1" strike="noStrike" spc="-1" dirty="0" err="1">
                <a:solidFill>
                  <a:srgbClr val="000000"/>
                </a:solidFill>
                <a:latin typeface="Georgia"/>
              </a:rPr>
              <a:t>ν</a:t>
            </a:r>
            <a:r>
              <a:rPr lang="en-US" sz="2200" b="1" strike="noStrike" spc="-1" dirty="0">
                <a:solidFill>
                  <a:srgbClr val="000000"/>
                </a:solidFill>
                <a:latin typeface="Georgia"/>
              </a:rPr>
              <a:t> </a:t>
            </a:r>
            <a:r>
              <a:rPr lang="en-US" sz="2200" b="1" strike="noStrike" spc="-1" dirty="0" err="1">
                <a:solidFill>
                  <a:srgbClr val="000000"/>
                </a:solidFill>
                <a:latin typeface="Georgia"/>
              </a:rPr>
              <a:t>μέχρι</a:t>
            </a:r>
            <a:r>
              <a:rPr lang="en-US" sz="2200" b="1" strike="noStrike" spc="-1" dirty="0">
                <a:solidFill>
                  <a:srgbClr val="000000"/>
                </a:solidFill>
                <a:latin typeface="Georgia"/>
              </a:rPr>
              <a:t> π</a:t>
            </a:r>
            <a:r>
              <a:rPr lang="en-US" sz="2200" b="1" strike="noStrike" spc="-1" dirty="0" err="1">
                <a:solidFill>
                  <a:srgbClr val="000000"/>
                </a:solidFill>
                <a:latin typeface="Georgia"/>
              </a:rPr>
              <a:t>ριν</a:t>
            </a:r>
            <a:r>
              <a:rPr lang="en-US" sz="2200" b="1" strike="noStrike" spc="-1" dirty="0">
                <a:solidFill>
                  <a:srgbClr val="000000"/>
                </a:solidFill>
                <a:latin typeface="Georgia"/>
              </a:rPr>
              <a:t> </a:t>
            </a:r>
            <a:r>
              <a:rPr lang="el-GR" sz="2200" b="1" strike="noStrike" spc="-1" dirty="0">
                <a:solidFill>
                  <a:srgbClr val="000000"/>
                </a:solidFill>
                <a:latin typeface="Georgia"/>
              </a:rPr>
              <a:t>τις Κρίσεις </a:t>
            </a:r>
            <a:r>
              <a:rPr lang="en-US" sz="2200" b="1" strike="noStrike" spc="-1" dirty="0" err="1">
                <a:solidFill>
                  <a:srgbClr val="000000"/>
                </a:solidFill>
                <a:latin typeface="Georgia"/>
              </a:rPr>
              <a:t>κυρίως</a:t>
            </a:r>
            <a:r>
              <a:rPr lang="en-US" sz="2200" b="1" strike="noStrike" spc="-1" dirty="0">
                <a:solidFill>
                  <a:srgbClr val="000000"/>
                </a:solidFill>
                <a:latin typeface="Georgia"/>
              </a:rPr>
              <a:t> </a:t>
            </a:r>
            <a:r>
              <a:rPr lang="en-US" sz="2200" b="1" strike="noStrike" spc="-1" dirty="0" err="1">
                <a:solidFill>
                  <a:srgbClr val="000000"/>
                </a:solidFill>
                <a:latin typeface="Georgia"/>
              </a:rPr>
              <a:t>ρυθμιστικά</a:t>
            </a:r>
            <a:r>
              <a:rPr lang="en-US" sz="2200" b="1" strike="noStrike" spc="-1" dirty="0">
                <a:solidFill>
                  <a:srgbClr val="000000"/>
                </a:solidFill>
                <a:latin typeface="Georgia"/>
              </a:rPr>
              <a:t> </a:t>
            </a:r>
            <a:r>
              <a:rPr lang="en-US" sz="2200" b="1" strike="noStrike" spc="-1" dirty="0" err="1">
                <a:solidFill>
                  <a:srgbClr val="000000"/>
                </a:solidFill>
                <a:latin typeface="Georgia"/>
              </a:rPr>
              <a:t>κ</a:t>
            </a:r>
            <a:r>
              <a:rPr lang="en-US" sz="2200" b="1" strike="noStrike" spc="-1" dirty="0">
                <a:solidFill>
                  <a:srgbClr val="000000"/>
                </a:solidFill>
                <a:latin typeface="Georgia"/>
              </a:rPr>
              <a:t>α</a:t>
            </a:r>
            <a:r>
              <a:rPr lang="en-US" sz="2200" b="1" strike="noStrike" spc="-1" dirty="0" err="1">
                <a:solidFill>
                  <a:srgbClr val="000000"/>
                </a:solidFill>
                <a:latin typeface="Georgia"/>
              </a:rPr>
              <a:t>ι</a:t>
            </a:r>
            <a:r>
              <a:rPr lang="en-US" sz="2200" b="1" strike="noStrike" spc="-1" dirty="0">
                <a:solidFill>
                  <a:srgbClr val="000000"/>
                </a:solidFill>
                <a:latin typeface="Georgia"/>
              </a:rPr>
              <a:t> </a:t>
            </a:r>
            <a:r>
              <a:rPr lang="en-US" sz="2200" b="1" strike="noStrike" spc="-1" dirty="0" err="1">
                <a:solidFill>
                  <a:srgbClr val="000000"/>
                </a:solidFill>
                <a:latin typeface="Georgia"/>
              </a:rPr>
              <a:t>όχι</a:t>
            </a:r>
            <a:r>
              <a:rPr lang="en-US" sz="2200" b="1" strike="noStrike" spc="-1" dirty="0">
                <a:solidFill>
                  <a:srgbClr val="000000"/>
                </a:solidFill>
                <a:latin typeface="Georgia"/>
              </a:rPr>
              <a:t> α</a:t>
            </a:r>
            <a:r>
              <a:rPr lang="en-US" sz="2200" b="1" strike="noStrike" spc="-1" dirty="0" err="1">
                <a:solidFill>
                  <a:srgbClr val="000000"/>
                </a:solidFill>
                <a:latin typeface="Georgia"/>
              </a:rPr>
              <a:t>ν</a:t>
            </a:r>
            <a:r>
              <a:rPr lang="en-US" sz="2200" b="1" strike="noStrike" spc="-1" dirty="0">
                <a:solidFill>
                  <a:srgbClr val="000000"/>
                </a:solidFill>
                <a:latin typeface="Georgia"/>
              </a:rPr>
              <a:t>α</a:t>
            </a:r>
            <a:r>
              <a:rPr lang="en-US" sz="2200" b="1" strike="noStrike" spc="-1" dirty="0" err="1">
                <a:solidFill>
                  <a:srgbClr val="000000"/>
                </a:solidFill>
                <a:latin typeface="Georgia"/>
              </a:rPr>
              <a:t>δι</a:t>
            </a:r>
            <a:r>
              <a:rPr lang="en-US" sz="2200" b="1" strike="noStrike" spc="-1" dirty="0">
                <a:solidFill>
                  <a:srgbClr val="000000"/>
                </a:solidFill>
                <a:latin typeface="Georgia"/>
              </a:rPr>
              <a:t>α</a:t>
            </a:r>
            <a:r>
              <a:rPr lang="en-US" sz="2200" b="1" strike="noStrike" spc="-1" dirty="0" err="1">
                <a:solidFill>
                  <a:srgbClr val="000000"/>
                </a:solidFill>
                <a:latin typeface="Georgia"/>
              </a:rPr>
              <a:t>νεμητικά</a:t>
            </a:r>
            <a:r>
              <a:rPr lang="en-US" sz="2200" b="1" strike="noStrike" spc="-1" dirty="0">
                <a:solidFill>
                  <a:srgbClr val="000000"/>
                </a:solidFill>
                <a:latin typeface="Georgia"/>
              </a:rPr>
              <a:t>. </a:t>
            </a:r>
            <a:r>
              <a:rPr lang="en-US" sz="2200" strike="noStrike" spc="-1" dirty="0" err="1">
                <a:solidFill>
                  <a:srgbClr val="000000"/>
                </a:solidFill>
                <a:latin typeface="Georgia"/>
              </a:rPr>
              <a:t>Μ</a:t>
            </a:r>
            <a:r>
              <a:rPr lang="en-US" sz="2200" strike="noStrike" spc="-1" dirty="0">
                <a:solidFill>
                  <a:srgbClr val="000000"/>
                </a:solidFill>
                <a:latin typeface="Georgia"/>
              </a:rPr>
              <a:t>π</a:t>
            </a:r>
            <a:r>
              <a:rPr lang="en-US" sz="2200" strike="noStrike" spc="-1" dirty="0" err="1">
                <a:solidFill>
                  <a:srgbClr val="000000"/>
                </a:solidFill>
                <a:latin typeface="Georgia"/>
              </a:rPr>
              <a:t>ορούσ</a:t>
            </a:r>
            <a:r>
              <a:rPr lang="en-US" sz="2200" strike="noStrike" spc="-1" dirty="0">
                <a:solidFill>
                  <a:srgbClr val="000000"/>
                </a:solidFill>
                <a:latin typeface="Georgia"/>
              </a:rPr>
              <a:t>α</a:t>
            </a:r>
            <a:r>
              <a:rPr lang="en-US" sz="2200" strike="noStrike" spc="-1" dirty="0" err="1">
                <a:solidFill>
                  <a:srgbClr val="000000"/>
                </a:solidFill>
                <a:latin typeface="Georgia"/>
              </a:rPr>
              <a:t>ν</a:t>
            </a:r>
            <a:r>
              <a:rPr lang="en-US" sz="2200" strike="noStrike" spc="-1" dirty="0">
                <a:solidFill>
                  <a:srgbClr val="000000"/>
                </a:solidFill>
                <a:latin typeface="Georgia"/>
              </a:rPr>
              <a:t> </a:t>
            </a:r>
            <a:r>
              <a:rPr lang="en-US" sz="2200" strike="noStrike" spc="-1" dirty="0" err="1">
                <a:solidFill>
                  <a:srgbClr val="000000"/>
                </a:solidFill>
                <a:latin typeface="Georgia"/>
              </a:rPr>
              <a:t>ν</a:t>
            </a:r>
            <a:r>
              <a:rPr lang="en-US" sz="2200" strike="noStrike" spc="-1" dirty="0">
                <a:solidFill>
                  <a:srgbClr val="000000"/>
                </a:solidFill>
                <a:latin typeface="Georgia"/>
              </a:rPr>
              <a:t>α α</a:t>
            </a:r>
            <a:r>
              <a:rPr lang="en-US" sz="2200" strike="noStrike" spc="-1" dirty="0" err="1">
                <a:solidFill>
                  <a:srgbClr val="000000"/>
                </a:solidFill>
                <a:latin typeface="Georgia"/>
              </a:rPr>
              <a:t>ντιμετω</a:t>
            </a:r>
            <a:r>
              <a:rPr lang="en-US" sz="2200" strike="noStrike" spc="-1" dirty="0">
                <a:solidFill>
                  <a:srgbClr val="000000"/>
                </a:solidFill>
                <a:latin typeface="Georgia"/>
              </a:rPr>
              <a:t>π</a:t>
            </a:r>
            <a:r>
              <a:rPr lang="en-US" sz="2200" strike="noStrike" spc="-1" dirty="0" err="1">
                <a:solidFill>
                  <a:srgbClr val="000000"/>
                </a:solidFill>
                <a:latin typeface="Georgia"/>
              </a:rPr>
              <a:t>ιστούν</a:t>
            </a:r>
            <a:r>
              <a:rPr lang="en-US" sz="2200" strike="noStrike" spc="-1" dirty="0">
                <a:solidFill>
                  <a:srgbClr val="000000"/>
                </a:solidFill>
                <a:latin typeface="Georgia"/>
              </a:rPr>
              <a:t> </a:t>
            </a:r>
            <a:r>
              <a:rPr lang="en-US" sz="2200" strike="noStrike" spc="-1" dirty="0" err="1">
                <a:solidFill>
                  <a:srgbClr val="000000"/>
                </a:solidFill>
                <a:latin typeface="Georgia"/>
              </a:rPr>
              <a:t>με</a:t>
            </a:r>
            <a:r>
              <a:rPr lang="en-US" sz="2200" strike="noStrike" spc="-1" dirty="0">
                <a:solidFill>
                  <a:srgbClr val="000000"/>
                </a:solidFill>
                <a:latin typeface="Georgia"/>
              </a:rPr>
              <a:t> α</a:t>
            </a:r>
            <a:r>
              <a:rPr lang="en-US" sz="2200" strike="noStrike" spc="-1" dirty="0" err="1">
                <a:solidFill>
                  <a:srgbClr val="000000"/>
                </a:solidFill>
                <a:latin typeface="Georgia"/>
              </a:rPr>
              <a:t>νάθεση</a:t>
            </a:r>
            <a:r>
              <a:rPr lang="en-US" sz="2200" strike="noStrike" spc="-1" dirty="0">
                <a:solidFill>
                  <a:srgbClr val="000000"/>
                </a:solidFill>
                <a:latin typeface="Georgia"/>
              </a:rPr>
              <a:t> </a:t>
            </a:r>
            <a:r>
              <a:rPr lang="en-US" sz="2200" strike="noStrike" spc="-1" dirty="0" err="1">
                <a:solidFill>
                  <a:srgbClr val="000000"/>
                </a:solidFill>
                <a:latin typeface="Georgia"/>
              </a:rPr>
              <a:t>σε</a:t>
            </a:r>
            <a:r>
              <a:rPr lang="en-US" sz="2200" strike="noStrike" spc="-1" dirty="0">
                <a:solidFill>
                  <a:srgbClr val="000000"/>
                </a:solidFill>
                <a:latin typeface="Georgia"/>
              </a:rPr>
              <a:t> </a:t>
            </a:r>
            <a:r>
              <a:rPr lang="en-US" sz="2200" strike="noStrike" spc="-1" dirty="0" err="1">
                <a:solidFill>
                  <a:srgbClr val="000000"/>
                </a:solidFill>
                <a:latin typeface="Georgia"/>
              </a:rPr>
              <a:t>εξειδικευμένους</a:t>
            </a:r>
            <a:r>
              <a:rPr lang="en-US" sz="2200" strike="noStrike" spc="-1" dirty="0">
                <a:solidFill>
                  <a:srgbClr val="000000"/>
                </a:solidFill>
                <a:latin typeface="Georgia"/>
              </a:rPr>
              <a:t> </a:t>
            </a:r>
            <a:r>
              <a:rPr lang="en-US" sz="2200" strike="noStrike" spc="-1" dirty="0" err="1">
                <a:solidFill>
                  <a:srgbClr val="000000"/>
                </a:solidFill>
                <a:latin typeface="Georgia"/>
              </a:rPr>
              <a:t>κ</a:t>
            </a:r>
            <a:r>
              <a:rPr lang="en-US" sz="2200" strike="noStrike" spc="-1" dirty="0">
                <a:solidFill>
                  <a:srgbClr val="000000"/>
                </a:solidFill>
                <a:latin typeface="Georgia"/>
              </a:rPr>
              <a:t>α</a:t>
            </a:r>
            <a:r>
              <a:rPr lang="en-US" sz="2200" strike="noStrike" spc="-1" dirty="0" err="1">
                <a:solidFill>
                  <a:srgbClr val="000000"/>
                </a:solidFill>
                <a:latin typeface="Georgia"/>
              </a:rPr>
              <a:t>ι</a:t>
            </a:r>
            <a:r>
              <a:rPr lang="en-US" sz="2200" strike="noStrike" spc="-1" dirty="0">
                <a:solidFill>
                  <a:srgbClr val="000000"/>
                </a:solidFill>
                <a:latin typeface="Georgia"/>
              </a:rPr>
              <a:t> </a:t>
            </a:r>
            <a:r>
              <a:rPr lang="en-US" sz="2200" strike="noStrike" spc="-1" dirty="0" err="1">
                <a:solidFill>
                  <a:srgbClr val="000000"/>
                </a:solidFill>
                <a:latin typeface="Georgia"/>
              </a:rPr>
              <a:t>έμ</a:t>
            </a:r>
            <a:r>
              <a:rPr lang="en-US" sz="2200" strike="noStrike" spc="-1" dirty="0">
                <a:solidFill>
                  <a:srgbClr val="000000"/>
                </a:solidFill>
                <a:latin typeface="Georgia"/>
              </a:rPr>
              <a:t>π</a:t>
            </a:r>
            <a:r>
              <a:rPr lang="en-US" sz="2200" strike="noStrike" spc="-1" dirty="0" err="1">
                <a:solidFill>
                  <a:srgbClr val="000000"/>
                </a:solidFill>
                <a:latin typeface="Georgia"/>
              </a:rPr>
              <a:t>ειρους</a:t>
            </a:r>
            <a:r>
              <a:rPr lang="en-US" sz="2200" strike="noStrike" spc="-1" dirty="0">
                <a:solidFill>
                  <a:srgbClr val="000000"/>
                </a:solidFill>
                <a:latin typeface="Georgia"/>
              </a:rPr>
              <a:t> (non-majoritarian) </a:t>
            </a:r>
            <a:r>
              <a:rPr lang="en-US" sz="2200" strike="noStrike" spc="-1" dirty="0" err="1">
                <a:solidFill>
                  <a:srgbClr val="000000"/>
                </a:solidFill>
                <a:latin typeface="Georgia"/>
              </a:rPr>
              <a:t>θεσμούς</a:t>
            </a:r>
            <a:r>
              <a:rPr lang="en-US" sz="2200" strike="noStrike" spc="-1" dirty="0">
                <a:solidFill>
                  <a:srgbClr val="000000"/>
                </a:solidFill>
                <a:latin typeface="Georgia"/>
              </a:rPr>
              <a:t>. </a:t>
            </a:r>
            <a:r>
              <a:rPr lang="en-US" sz="2200" strike="noStrike" spc="-1" dirty="0" err="1">
                <a:solidFill>
                  <a:srgbClr val="000000"/>
                </a:solidFill>
                <a:latin typeface="Georgia"/>
              </a:rPr>
              <a:t>Πλέον</a:t>
            </a:r>
            <a:r>
              <a:rPr lang="en-US" sz="2200" strike="noStrike" spc="-1" dirty="0">
                <a:solidFill>
                  <a:srgbClr val="000000"/>
                </a:solidFill>
                <a:latin typeface="Georgia"/>
              </a:rPr>
              <a:t> α</a:t>
            </a:r>
            <a:r>
              <a:rPr lang="en-US" sz="2200" strike="noStrike" spc="-1" dirty="0" err="1">
                <a:solidFill>
                  <a:srgbClr val="000000"/>
                </a:solidFill>
                <a:latin typeface="Georgia"/>
              </a:rPr>
              <a:t>υτό</a:t>
            </a:r>
            <a:r>
              <a:rPr lang="en-US" sz="2200" strike="noStrike" spc="-1" dirty="0">
                <a:solidFill>
                  <a:srgbClr val="000000"/>
                </a:solidFill>
                <a:latin typeface="Georgia"/>
              </a:rPr>
              <a:t> </a:t>
            </a:r>
            <a:r>
              <a:rPr lang="en-US" sz="2200" strike="noStrike" spc="-1" dirty="0" err="1">
                <a:solidFill>
                  <a:srgbClr val="000000"/>
                </a:solidFill>
                <a:latin typeface="Georgia"/>
              </a:rPr>
              <a:t>δεν</a:t>
            </a:r>
            <a:r>
              <a:rPr lang="en-US" sz="2200" strike="noStrike" spc="-1" dirty="0">
                <a:solidFill>
                  <a:srgbClr val="000000"/>
                </a:solidFill>
                <a:latin typeface="Georgia"/>
              </a:rPr>
              <a:t> α</a:t>
            </a:r>
            <a:r>
              <a:rPr lang="en-US" sz="2200" strike="noStrike" spc="-1" dirty="0" err="1">
                <a:solidFill>
                  <a:srgbClr val="000000"/>
                </a:solidFill>
                <a:latin typeface="Georgia"/>
              </a:rPr>
              <a:t>ρκεί</a:t>
            </a:r>
            <a:r>
              <a:rPr lang="en-US" sz="2200" strike="noStrike" spc="-1" dirty="0">
                <a:solidFill>
                  <a:srgbClr val="000000"/>
                </a:solidFill>
                <a:latin typeface="Georgia"/>
              </a:rPr>
              <a:t>.</a:t>
            </a:r>
            <a:endParaRPr lang="en-US" sz="220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r>
              <a:rPr lang="en-US" sz="2200" b="1" strike="noStrike" spc="-1" dirty="0">
                <a:solidFill>
                  <a:srgbClr val="000000"/>
                </a:solidFill>
                <a:latin typeface="Georgia"/>
              </a:rPr>
              <a:t>3. </a:t>
            </a:r>
            <a:r>
              <a:rPr lang="en-US" sz="2200" b="0" strike="noStrike" spc="-1" dirty="0" err="1">
                <a:solidFill>
                  <a:srgbClr val="000000"/>
                </a:solidFill>
                <a:latin typeface="Georgia"/>
              </a:rPr>
              <a:t>Τ</a:t>
            </a:r>
            <a:r>
              <a:rPr lang="en-US" sz="2200" b="0" strike="noStrike" spc="-1" dirty="0">
                <a:solidFill>
                  <a:srgbClr val="000000"/>
                </a:solidFill>
                <a:latin typeface="Georgia"/>
              </a:rPr>
              <a:t>α </a:t>
            </a:r>
            <a:r>
              <a:rPr lang="en-US" sz="2200" b="0" strike="noStrike" spc="-1" dirty="0" err="1">
                <a:solidFill>
                  <a:srgbClr val="000000"/>
                </a:solidFill>
                <a:latin typeface="Georgia"/>
              </a:rPr>
              <a:t>εθνικά</a:t>
            </a:r>
            <a:r>
              <a:rPr lang="en-US" sz="2200" b="0" strike="noStrike" spc="-1" dirty="0">
                <a:solidFill>
                  <a:srgbClr val="000000"/>
                </a:solidFill>
                <a:latin typeface="Georgia"/>
              </a:rPr>
              <a:t> </a:t>
            </a:r>
            <a:r>
              <a:rPr lang="en-US" sz="2200" b="0" strike="noStrike" spc="-1" dirty="0" err="1">
                <a:solidFill>
                  <a:srgbClr val="000000"/>
                </a:solidFill>
                <a:latin typeface="Georgia"/>
              </a:rPr>
              <a:t>κοινωνικά</a:t>
            </a:r>
            <a:r>
              <a:rPr lang="en-US" sz="2200" b="0" strike="noStrike" spc="-1" dirty="0">
                <a:solidFill>
                  <a:srgbClr val="000000"/>
                </a:solidFill>
                <a:latin typeface="Georgia"/>
              </a:rPr>
              <a:t> </a:t>
            </a:r>
            <a:r>
              <a:rPr lang="en-US" sz="2200" b="0" strike="noStrike" spc="-1" dirty="0" err="1">
                <a:solidFill>
                  <a:srgbClr val="000000"/>
                </a:solidFill>
                <a:latin typeface="Georgia"/>
              </a:rPr>
              <a:t>μοντέλ</a:t>
            </a:r>
            <a:r>
              <a:rPr lang="en-US" sz="2200" b="0" strike="noStrike" spc="-1" dirty="0">
                <a:solidFill>
                  <a:srgbClr val="000000"/>
                </a:solidFill>
                <a:latin typeface="Georgia"/>
              </a:rPr>
              <a:t>α </a:t>
            </a:r>
            <a:r>
              <a:rPr lang="en-US" sz="2200" b="0" strike="noStrike" spc="-1" dirty="0" err="1">
                <a:solidFill>
                  <a:srgbClr val="000000"/>
                </a:solidFill>
                <a:latin typeface="Georgia"/>
              </a:rPr>
              <a:t>συρρικνώνοντ</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Το</a:t>
            </a:r>
            <a:r>
              <a:rPr lang="en-US" sz="2200" b="0" strike="noStrike" spc="-1" dirty="0">
                <a:solidFill>
                  <a:srgbClr val="000000"/>
                </a:solidFill>
                <a:latin typeface="Georgia"/>
              </a:rPr>
              <a:t> </a:t>
            </a:r>
            <a:r>
              <a:rPr lang="en-US" sz="2200" b="0" strike="noStrike" spc="-1" dirty="0" err="1">
                <a:solidFill>
                  <a:srgbClr val="000000"/>
                </a:solidFill>
                <a:latin typeface="Georgia"/>
              </a:rPr>
              <a:t>κοινωνικό</a:t>
            </a:r>
            <a:r>
              <a:rPr lang="en-US" sz="2200" b="0" strike="noStrike" spc="-1" dirty="0">
                <a:solidFill>
                  <a:srgbClr val="000000"/>
                </a:solidFill>
                <a:latin typeface="Georgia"/>
              </a:rPr>
              <a:t> </a:t>
            </a:r>
            <a:r>
              <a:rPr lang="en-US" sz="2200" b="0" strike="noStrike" spc="-1" dirty="0" err="1">
                <a:solidFill>
                  <a:srgbClr val="000000"/>
                </a:solidFill>
                <a:latin typeface="Georgia"/>
              </a:rPr>
              <a:t>κράτος</a:t>
            </a:r>
            <a:r>
              <a:rPr lang="en-US" sz="2200" b="0" strike="noStrike" spc="-1" dirty="0">
                <a:solidFill>
                  <a:srgbClr val="000000"/>
                </a:solidFill>
                <a:latin typeface="Georgia"/>
              </a:rPr>
              <a:t> </a:t>
            </a:r>
            <a:r>
              <a:rPr lang="en-US" sz="2200" b="0" strike="noStrike" spc="-1" dirty="0" err="1">
                <a:solidFill>
                  <a:srgbClr val="000000"/>
                </a:solidFill>
                <a:latin typeface="Georgia"/>
              </a:rPr>
              <a:t>ήτ</a:t>
            </a:r>
            <a:r>
              <a:rPr lang="en-US" sz="2200" b="0" strike="noStrike" spc="-1" dirty="0">
                <a:solidFill>
                  <a:srgbClr val="000000"/>
                </a:solidFill>
                <a:latin typeface="Georgia"/>
              </a:rPr>
              <a:t>α</a:t>
            </a:r>
            <a:r>
              <a:rPr lang="en-US" sz="2200" b="0" strike="noStrike" spc="-1" dirty="0" err="1">
                <a:solidFill>
                  <a:srgbClr val="000000"/>
                </a:solidFill>
                <a:latin typeface="Georgia"/>
              </a:rPr>
              <a:t>ν</a:t>
            </a: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0" strike="noStrike" spc="-1" dirty="0">
                <a:solidFill>
                  <a:srgbClr val="000000"/>
                </a:solidFill>
                <a:latin typeface="Georgia"/>
              </a:rPr>
              <a:t> β</a:t>
            </a:r>
            <a:r>
              <a:rPr lang="en-US" sz="2200" b="0" strike="noStrike" spc="-1" dirty="0" err="1">
                <a:solidFill>
                  <a:srgbClr val="000000"/>
                </a:solidFill>
                <a:latin typeface="Georgia"/>
              </a:rPr>
              <a:t>άση</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εθνικής</a:t>
            </a:r>
            <a:r>
              <a:rPr lang="en-US" sz="2200" b="0" strike="noStrike" spc="-1" dirty="0">
                <a:solidFill>
                  <a:srgbClr val="000000"/>
                </a:solidFill>
                <a:latin typeface="Georgia"/>
              </a:rPr>
              <a:t> </a:t>
            </a:r>
            <a:r>
              <a:rPr lang="en-US" sz="2200" b="0" strike="noStrike" spc="-1" dirty="0" err="1">
                <a:solidFill>
                  <a:srgbClr val="000000"/>
                </a:solidFill>
                <a:latin typeface="Georgia"/>
              </a:rPr>
              <a:t>δημοκρ</a:t>
            </a:r>
            <a:r>
              <a:rPr lang="en-US" sz="2200" b="0" strike="noStrike" spc="-1" dirty="0">
                <a:solidFill>
                  <a:srgbClr val="000000"/>
                </a:solidFill>
                <a:latin typeface="Georgia"/>
              </a:rPr>
              <a:t>α</a:t>
            </a:r>
            <a:r>
              <a:rPr lang="en-US" sz="2200" b="0" strike="noStrike" spc="-1" dirty="0" err="1">
                <a:solidFill>
                  <a:srgbClr val="000000"/>
                </a:solidFill>
                <a:latin typeface="Georgia"/>
              </a:rPr>
              <a:t>τί</a:t>
            </a:r>
            <a:r>
              <a:rPr lang="en-US" sz="2200" b="0" strike="noStrike" spc="-1" dirty="0">
                <a:solidFill>
                  <a:srgbClr val="000000"/>
                </a:solidFill>
                <a:latin typeface="Georgia"/>
              </a:rPr>
              <a:t>α</a:t>
            </a:r>
            <a:r>
              <a:rPr lang="en-US" sz="2200" b="0"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στην</a:t>
            </a:r>
            <a:r>
              <a:rPr lang="en-US" sz="2200" b="0" strike="noStrike" spc="-1" dirty="0">
                <a:solidFill>
                  <a:srgbClr val="000000"/>
                </a:solidFill>
                <a:latin typeface="Georgia"/>
              </a:rPr>
              <a:t> </a:t>
            </a:r>
            <a:r>
              <a:rPr lang="en-US" sz="2200" b="0" strike="noStrike" spc="-1" dirty="0" err="1">
                <a:solidFill>
                  <a:srgbClr val="000000"/>
                </a:solidFill>
                <a:latin typeface="Georgia"/>
              </a:rPr>
              <a:t>Ευρώ</a:t>
            </a:r>
            <a:r>
              <a:rPr lang="en-US" sz="2200" b="0" strike="noStrike" spc="-1" dirty="0">
                <a:solidFill>
                  <a:srgbClr val="000000"/>
                </a:solidFill>
                <a:latin typeface="Georgia"/>
              </a:rPr>
              <a:t>π</a:t>
            </a: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1" strike="noStrike" spc="-1" dirty="0">
                <a:solidFill>
                  <a:srgbClr val="000000"/>
                </a:solidFill>
                <a:latin typeface="Georgia"/>
              </a:rPr>
              <a:t> </a:t>
            </a:r>
            <a:r>
              <a:rPr lang="en-US" sz="2200" b="1" strike="noStrike" spc="-1" dirty="0" err="1">
                <a:solidFill>
                  <a:srgbClr val="000000"/>
                </a:solidFill>
                <a:latin typeface="Georgia"/>
              </a:rPr>
              <a:t>συσχέτιση</a:t>
            </a:r>
            <a:r>
              <a:rPr lang="en-US" sz="2200" b="1" strike="noStrike" spc="-1" dirty="0">
                <a:solidFill>
                  <a:srgbClr val="000000"/>
                </a:solidFill>
                <a:latin typeface="Georgia"/>
              </a:rPr>
              <a:t> </a:t>
            </a:r>
            <a:r>
              <a:rPr lang="en-US" sz="2200" b="1" strike="noStrike" spc="-1" dirty="0" err="1">
                <a:solidFill>
                  <a:srgbClr val="000000"/>
                </a:solidFill>
                <a:latin typeface="Georgia"/>
              </a:rPr>
              <a:t>μετ</a:t>
            </a:r>
            <a:r>
              <a:rPr lang="en-US" sz="2200" b="1" strike="noStrike" spc="-1" dirty="0">
                <a:solidFill>
                  <a:srgbClr val="000000"/>
                </a:solidFill>
                <a:latin typeface="Georgia"/>
              </a:rPr>
              <a:t>α</a:t>
            </a:r>
            <a:r>
              <a:rPr lang="en-US" sz="2200" b="1" strike="noStrike" spc="-1" dirty="0" err="1">
                <a:solidFill>
                  <a:srgbClr val="000000"/>
                </a:solidFill>
                <a:latin typeface="Georgia"/>
              </a:rPr>
              <a:t>ξύ</a:t>
            </a:r>
            <a:r>
              <a:rPr lang="en-US" sz="2200" b="1" strike="noStrike" spc="-1" dirty="0">
                <a:solidFill>
                  <a:srgbClr val="000000"/>
                </a:solidFill>
                <a:latin typeface="Georgia"/>
              </a:rPr>
              <a:t> </a:t>
            </a:r>
            <a:r>
              <a:rPr lang="en-US" sz="2200" b="1" strike="noStrike" spc="-1" dirty="0" err="1">
                <a:solidFill>
                  <a:srgbClr val="000000"/>
                </a:solidFill>
                <a:latin typeface="Georgia"/>
              </a:rPr>
              <a:t>κοινωνικού</a:t>
            </a:r>
            <a:r>
              <a:rPr lang="en-US" sz="2200" b="1" strike="noStrike" spc="-1" dirty="0">
                <a:solidFill>
                  <a:srgbClr val="000000"/>
                </a:solidFill>
                <a:latin typeface="Georgia"/>
              </a:rPr>
              <a:t> </a:t>
            </a:r>
            <a:r>
              <a:rPr lang="en-US" sz="2200" b="1" strike="noStrike" spc="-1" dirty="0" err="1">
                <a:solidFill>
                  <a:srgbClr val="000000"/>
                </a:solidFill>
                <a:latin typeface="Georgia"/>
              </a:rPr>
              <a:t>κράτους</a:t>
            </a:r>
            <a:r>
              <a:rPr lang="en-US" sz="2200" b="1" strike="noStrike" spc="-1" dirty="0">
                <a:solidFill>
                  <a:srgbClr val="000000"/>
                </a:solidFill>
                <a:latin typeface="Georgia"/>
              </a:rPr>
              <a:t> </a:t>
            </a:r>
            <a:r>
              <a:rPr lang="en-US" sz="2200" b="1" strike="noStrike" spc="-1" dirty="0" err="1">
                <a:solidFill>
                  <a:srgbClr val="000000"/>
                </a:solidFill>
                <a:latin typeface="Georgia"/>
              </a:rPr>
              <a:t>κ</a:t>
            </a:r>
            <a:r>
              <a:rPr lang="en-US" sz="2200" b="1" strike="noStrike" spc="-1" dirty="0">
                <a:solidFill>
                  <a:srgbClr val="000000"/>
                </a:solidFill>
                <a:latin typeface="Georgia"/>
              </a:rPr>
              <a:t>α</a:t>
            </a:r>
            <a:r>
              <a:rPr lang="en-US" sz="2200" b="1" strike="noStrike" spc="-1" dirty="0" err="1">
                <a:solidFill>
                  <a:srgbClr val="000000"/>
                </a:solidFill>
                <a:latin typeface="Georgia"/>
              </a:rPr>
              <a:t>ι</a:t>
            </a:r>
            <a:r>
              <a:rPr lang="en-US" sz="2200" b="1" strike="noStrike" spc="-1" dirty="0">
                <a:solidFill>
                  <a:srgbClr val="000000"/>
                </a:solidFill>
                <a:latin typeface="Georgia"/>
              </a:rPr>
              <a:t> </a:t>
            </a:r>
            <a:r>
              <a:rPr lang="en-US" sz="2200" b="1" strike="noStrike" spc="-1" dirty="0" err="1">
                <a:solidFill>
                  <a:srgbClr val="000000"/>
                </a:solidFill>
                <a:latin typeface="Georgia"/>
              </a:rPr>
              <a:t>δημοκρ</a:t>
            </a:r>
            <a:r>
              <a:rPr lang="en-US" sz="2200" b="1" strike="noStrike" spc="-1" dirty="0">
                <a:solidFill>
                  <a:srgbClr val="000000"/>
                </a:solidFill>
                <a:latin typeface="Georgia"/>
              </a:rPr>
              <a:t>α</a:t>
            </a:r>
            <a:r>
              <a:rPr lang="en-US" sz="2200" b="1" strike="noStrike" spc="-1" dirty="0" err="1">
                <a:solidFill>
                  <a:srgbClr val="000000"/>
                </a:solidFill>
                <a:latin typeface="Georgia"/>
              </a:rPr>
              <a:t>τί</a:t>
            </a:r>
            <a:r>
              <a:rPr lang="en-US" sz="2200" b="1" strike="noStrike" spc="-1" dirty="0">
                <a:solidFill>
                  <a:srgbClr val="000000"/>
                </a:solidFill>
                <a:latin typeface="Georgia"/>
              </a:rPr>
              <a:t>α</a:t>
            </a:r>
            <a:r>
              <a:rPr lang="en-US" sz="2200" b="1" strike="noStrike" spc="-1" dirty="0" err="1">
                <a:solidFill>
                  <a:srgbClr val="000000"/>
                </a:solidFill>
                <a:latin typeface="Georgia"/>
              </a:rPr>
              <a:t>ς</a:t>
            </a:r>
            <a:r>
              <a:rPr lang="en-US" sz="2200" b="0" strike="noStrike" spc="-1" dirty="0">
                <a:solidFill>
                  <a:srgbClr val="000000"/>
                </a:solidFill>
                <a:latin typeface="Georgia"/>
              </a:rPr>
              <a:t> </a:t>
            </a:r>
            <a:r>
              <a:rPr lang="en-US" sz="2200" b="0" strike="noStrike" spc="-1" dirty="0" err="1">
                <a:solidFill>
                  <a:srgbClr val="000000"/>
                </a:solidFill>
                <a:latin typeface="Georgia"/>
              </a:rPr>
              <a:t>έχει</a:t>
            </a:r>
            <a:r>
              <a:rPr lang="en-US" sz="2200" b="0" strike="noStrike" spc="-1" dirty="0">
                <a:solidFill>
                  <a:srgbClr val="000000"/>
                </a:solidFill>
                <a:latin typeface="Georgia"/>
              </a:rPr>
              <a:t> </a:t>
            </a:r>
            <a:r>
              <a:rPr lang="en-US" sz="2200" b="0" strike="noStrike" spc="-1" dirty="0" err="1">
                <a:solidFill>
                  <a:srgbClr val="000000"/>
                </a:solidFill>
                <a:latin typeface="Georgia"/>
              </a:rPr>
              <a:t>δι</a:t>
            </a:r>
            <a:r>
              <a:rPr lang="en-US" sz="2200" b="0" strike="noStrike" spc="-1" dirty="0">
                <a:solidFill>
                  <a:srgbClr val="000000"/>
                </a:solidFill>
                <a:latin typeface="Georgia"/>
              </a:rPr>
              <a:t>α</a:t>
            </a:r>
            <a:r>
              <a:rPr lang="en-US" sz="2200" b="0" strike="noStrike" spc="-1" dirty="0" err="1">
                <a:solidFill>
                  <a:srgbClr val="000000"/>
                </a:solidFill>
                <a:latin typeface="Georgia"/>
              </a:rPr>
              <a:t>ρρ</a:t>
            </a:r>
            <a:r>
              <a:rPr lang="en-US" sz="2200" b="0" strike="noStrike" spc="-1" dirty="0">
                <a:solidFill>
                  <a:srgbClr val="000000"/>
                </a:solidFill>
                <a:latin typeface="Georgia"/>
              </a:rPr>
              <a:t>α</a:t>
            </a:r>
            <a:r>
              <a:rPr lang="en-US" sz="2200" b="0" strike="noStrike" spc="-1" dirty="0" err="1">
                <a:solidFill>
                  <a:srgbClr val="000000"/>
                </a:solidFill>
                <a:latin typeface="Georgia"/>
              </a:rPr>
              <a:t>γεί</a:t>
            </a:r>
            <a:r>
              <a:rPr lang="en-US" sz="2200" b="0" strike="noStrike" spc="-1" dirty="0">
                <a:solidFill>
                  <a:srgbClr val="000000"/>
                </a:solidFill>
                <a:latin typeface="Georgia"/>
              </a:rPr>
              <a:t> α</a:t>
            </a:r>
            <a:r>
              <a:rPr lang="en-US" sz="2200" b="0" strike="noStrike" spc="-1" dirty="0" err="1">
                <a:solidFill>
                  <a:srgbClr val="000000"/>
                </a:solidFill>
                <a:latin typeface="Georgia"/>
              </a:rPr>
              <a:t>φού</a:t>
            </a:r>
            <a:r>
              <a:rPr lang="en-US" sz="2200" b="0" strike="noStrike" spc="-1" dirty="0">
                <a:solidFill>
                  <a:srgbClr val="000000"/>
                </a:solidFill>
                <a:latin typeface="Georgia"/>
              </a:rPr>
              <a:t> </a:t>
            </a:r>
            <a:r>
              <a:rPr lang="en-US" sz="2200" b="0" strike="noStrike" spc="-1" dirty="0" err="1">
                <a:solidFill>
                  <a:srgbClr val="000000"/>
                </a:solidFill>
                <a:latin typeface="Georgia"/>
              </a:rPr>
              <a:t>δεν</a:t>
            </a:r>
            <a:r>
              <a:rPr lang="en-US" sz="2200" b="0" strike="noStrike" spc="-1" dirty="0">
                <a:solidFill>
                  <a:srgbClr val="000000"/>
                </a:solidFill>
                <a:latin typeface="Georgia"/>
              </a:rPr>
              <a:t> α</a:t>
            </a:r>
            <a:r>
              <a:rPr lang="en-US" sz="2200" b="0" strike="noStrike" spc="-1" dirty="0" err="1">
                <a:solidFill>
                  <a:srgbClr val="000000"/>
                </a:solidFill>
                <a:latin typeface="Georgia"/>
              </a:rPr>
              <a:t>ντιστρέφετ</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εμ</a:t>
            </a:r>
            <a:r>
              <a:rPr lang="en-US" sz="2200" b="0" strike="noStrike" spc="-1" dirty="0">
                <a:solidFill>
                  <a:srgbClr val="000000"/>
                </a:solidFill>
                <a:latin typeface="Georgia"/>
              </a:rPr>
              <a:t>π</a:t>
            </a:r>
            <a:r>
              <a:rPr lang="en-US" sz="2200" b="0" strike="noStrike" spc="-1" dirty="0" err="1">
                <a:solidFill>
                  <a:srgbClr val="000000"/>
                </a:solidFill>
                <a:latin typeface="Georgia"/>
              </a:rPr>
              <a:t>ειρικά</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τ</a:t>
            </a:r>
            <a:r>
              <a:rPr lang="en-US" sz="2200" b="0" strike="noStrike" spc="-1" dirty="0">
                <a:solidFill>
                  <a:srgbClr val="000000"/>
                </a:solidFill>
                <a:latin typeface="Georgia"/>
              </a:rPr>
              <a:t>α</a:t>
            </a:r>
            <a:r>
              <a:rPr lang="en-US" sz="2200" b="0" strike="noStrike" spc="-1" dirty="0" err="1">
                <a:solidFill>
                  <a:srgbClr val="000000"/>
                </a:solidFill>
                <a:latin typeface="Georgia"/>
              </a:rPr>
              <a:t>γεγρ</a:t>
            </a:r>
            <a:r>
              <a:rPr lang="en-US" sz="2200" b="0" strike="noStrike" spc="-1" dirty="0">
                <a:solidFill>
                  <a:srgbClr val="000000"/>
                </a:solidFill>
                <a:latin typeface="Georgia"/>
              </a:rPr>
              <a:t>α</a:t>
            </a:r>
            <a:r>
              <a:rPr lang="en-US" sz="2200" b="0" strike="noStrike" spc="-1" dirty="0" err="1">
                <a:solidFill>
                  <a:srgbClr val="000000"/>
                </a:solidFill>
                <a:latin typeface="Georgia"/>
              </a:rPr>
              <a:t>μμένη</a:t>
            </a:r>
            <a:r>
              <a:rPr lang="en-US" sz="2200" b="0" strike="noStrike" spc="-1" dirty="0">
                <a:solidFill>
                  <a:srgbClr val="000000"/>
                </a:solidFill>
                <a:latin typeface="Georgia"/>
              </a:rPr>
              <a:t> </a:t>
            </a:r>
            <a:r>
              <a:rPr lang="en-US" sz="2200" b="0" strike="noStrike" spc="-1" dirty="0" err="1">
                <a:solidFill>
                  <a:srgbClr val="000000"/>
                </a:solidFill>
                <a:latin typeface="Georgia"/>
              </a:rPr>
              <a:t>τάση</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0" strike="noStrike" spc="-1" dirty="0" err="1">
                <a:solidFill>
                  <a:srgbClr val="000000"/>
                </a:solidFill>
                <a:latin typeface="Georgia"/>
              </a:rPr>
              <a:t>δι</a:t>
            </a:r>
            <a:r>
              <a:rPr lang="en-US" sz="2200" b="0" strike="noStrike" spc="-1" dirty="0">
                <a:solidFill>
                  <a:srgbClr val="000000"/>
                </a:solidFill>
                <a:latin typeface="Georgia"/>
              </a:rPr>
              <a:t>α</a:t>
            </a:r>
            <a:r>
              <a:rPr lang="en-US" sz="2200" b="0" strike="noStrike" spc="-1" dirty="0" err="1">
                <a:solidFill>
                  <a:srgbClr val="000000"/>
                </a:solidFill>
                <a:latin typeface="Georgia"/>
              </a:rPr>
              <a:t>ρκούς</a:t>
            </a:r>
            <a:r>
              <a:rPr lang="en-US" sz="2200" b="0" strike="noStrike" spc="-1" dirty="0">
                <a:solidFill>
                  <a:srgbClr val="000000"/>
                </a:solidFill>
                <a:latin typeface="Georgia"/>
              </a:rPr>
              <a:t> </a:t>
            </a:r>
            <a:r>
              <a:rPr lang="en-US" sz="2200" b="1" strike="noStrike" spc="-1" dirty="0">
                <a:solidFill>
                  <a:srgbClr val="000000"/>
                </a:solidFill>
                <a:latin typeface="Georgia"/>
              </a:rPr>
              <a:t>α</a:t>
            </a:r>
            <a:r>
              <a:rPr lang="en-US" sz="2200" b="1" strike="noStrike" spc="-1" dirty="0" err="1">
                <a:solidFill>
                  <a:srgbClr val="000000"/>
                </a:solidFill>
                <a:latin typeface="Georgia"/>
              </a:rPr>
              <a:t>ύξησης</a:t>
            </a:r>
            <a:r>
              <a:rPr lang="en-US" sz="2200" b="1" strike="noStrike" spc="-1" dirty="0">
                <a:solidFill>
                  <a:srgbClr val="000000"/>
                </a:solidFill>
                <a:latin typeface="Georgia"/>
              </a:rPr>
              <a:t> </a:t>
            </a:r>
            <a:r>
              <a:rPr lang="en-US" sz="2200" b="1" strike="noStrike" spc="-1" dirty="0" err="1">
                <a:solidFill>
                  <a:srgbClr val="000000"/>
                </a:solidFill>
                <a:latin typeface="Georgia"/>
              </a:rPr>
              <a:t>της</a:t>
            </a:r>
            <a:r>
              <a:rPr lang="en-US" sz="2200" b="1" strike="noStrike" spc="-1" dirty="0">
                <a:solidFill>
                  <a:srgbClr val="000000"/>
                </a:solidFill>
                <a:latin typeface="Georgia"/>
              </a:rPr>
              <a:t> </a:t>
            </a:r>
            <a:r>
              <a:rPr lang="en-US" sz="2200" b="1" strike="noStrike" spc="-1" dirty="0" err="1">
                <a:solidFill>
                  <a:srgbClr val="000000"/>
                </a:solidFill>
                <a:latin typeface="Georgia"/>
              </a:rPr>
              <a:t>κοινωνικής</a:t>
            </a:r>
            <a:r>
              <a:rPr lang="en-US" sz="2200" b="1" strike="noStrike" spc="-1" dirty="0">
                <a:solidFill>
                  <a:srgbClr val="000000"/>
                </a:solidFill>
                <a:latin typeface="Georgia"/>
              </a:rPr>
              <a:t> α</a:t>
            </a:r>
            <a:r>
              <a:rPr lang="en-US" sz="2200" b="1" strike="noStrike" spc="-1" dirty="0" err="1">
                <a:solidFill>
                  <a:srgbClr val="000000"/>
                </a:solidFill>
                <a:latin typeface="Georgia"/>
              </a:rPr>
              <a:t>νισότητ</a:t>
            </a:r>
            <a:r>
              <a:rPr lang="en-US" sz="2200" b="1" strike="noStrike" spc="-1" dirty="0">
                <a:solidFill>
                  <a:srgbClr val="000000"/>
                </a:solidFill>
                <a:latin typeface="Georgia"/>
              </a:rPr>
              <a:t>α</a:t>
            </a:r>
            <a:r>
              <a:rPr lang="en-US" sz="2200" b="1" strike="noStrike" spc="-1" dirty="0" err="1">
                <a:solidFill>
                  <a:srgbClr val="000000"/>
                </a:solidFill>
                <a:latin typeface="Georgia"/>
              </a:rPr>
              <a:t>ς</a:t>
            </a:r>
            <a:r>
              <a:rPr lang="en-US" sz="2200" b="1" strike="noStrike" spc="-1" dirty="0">
                <a:solidFill>
                  <a:srgbClr val="000000"/>
                </a:solidFill>
                <a:latin typeface="Georgia"/>
              </a:rPr>
              <a:t> </a:t>
            </a:r>
            <a:r>
              <a:rPr lang="en-US" sz="2200" b="0" strike="noStrike" spc="-1" dirty="0">
                <a:solidFill>
                  <a:srgbClr val="000000"/>
                </a:solidFill>
                <a:latin typeface="Georgia"/>
              </a:rPr>
              <a:t>π</a:t>
            </a:r>
            <a:r>
              <a:rPr lang="en-US" sz="2200" b="0" strike="noStrike" spc="-1" dirty="0" err="1">
                <a:solidFill>
                  <a:srgbClr val="000000"/>
                </a:solidFill>
                <a:latin typeface="Georgia"/>
              </a:rPr>
              <a:t>ου</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τ</a:t>
            </a:r>
            <a:r>
              <a:rPr lang="en-US" sz="2200" b="0" strike="noStrike" spc="-1" dirty="0">
                <a:solidFill>
                  <a:srgbClr val="000000"/>
                </a:solidFill>
                <a:latin typeface="Georgia"/>
              </a:rPr>
              <a:t>α</a:t>
            </a:r>
            <a:r>
              <a:rPr lang="en-US" sz="2200" b="0" strike="noStrike" spc="-1" dirty="0" err="1">
                <a:solidFill>
                  <a:srgbClr val="000000"/>
                </a:solidFill>
                <a:latin typeface="Georgia"/>
              </a:rPr>
              <a:t>γράφετ</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τουλάχιστον</a:t>
            </a:r>
            <a:r>
              <a:rPr lang="en-US" sz="2200" b="0" strike="noStrike" spc="-1" dirty="0">
                <a:solidFill>
                  <a:srgbClr val="000000"/>
                </a:solidFill>
                <a:latin typeface="Georgia"/>
              </a:rPr>
              <a:t> </a:t>
            </a:r>
            <a:r>
              <a:rPr lang="en-US" sz="2200" b="0" strike="noStrike" spc="-1" dirty="0" err="1">
                <a:solidFill>
                  <a:srgbClr val="000000"/>
                </a:solidFill>
                <a:latin typeface="Georgia"/>
              </a:rPr>
              <a:t>τις</a:t>
            </a:r>
            <a:r>
              <a:rPr lang="en-US" sz="2200" b="0" strike="noStrike" spc="-1" dirty="0">
                <a:solidFill>
                  <a:srgbClr val="000000"/>
                </a:solidFill>
                <a:latin typeface="Georgia"/>
              </a:rPr>
              <a:t> </a:t>
            </a:r>
            <a:r>
              <a:rPr lang="en-US" sz="2200" b="0" strike="noStrike" spc="-1" dirty="0" err="1">
                <a:solidFill>
                  <a:srgbClr val="000000"/>
                </a:solidFill>
                <a:latin typeface="Georgia"/>
              </a:rPr>
              <a:t>δύο</a:t>
            </a:r>
            <a:r>
              <a:rPr lang="en-US" sz="2200" b="0" strike="noStrike" spc="-1" dirty="0">
                <a:solidFill>
                  <a:srgbClr val="000000"/>
                </a:solidFill>
                <a:latin typeface="Georgia"/>
              </a:rPr>
              <a:t> </a:t>
            </a:r>
            <a:r>
              <a:rPr lang="en-US" sz="2200" b="0" strike="noStrike" spc="-1" dirty="0" err="1">
                <a:solidFill>
                  <a:srgbClr val="000000"/>
                </a:solidFill>
                <a:latin typeface="Georgia"/>
              </a:rPr>
              <a:t>τελευτ</a:t>
            </a:r>
            <a:r>
              <a:rPr lang="en-US" sz="2200" b="0" strike="noStrike" spc="-1" dirty="0">
                <a:solidFill>
                  <a:srgbClr val="000000"/>
                </a:solidFill>
                <a:latin typeface="Georgia"/>
              </a:rPr>
              <a:t>α</a:t>
            </a:r>
            <a:r>
              <a:rPr lang="en-US" sz="2200" b="0" strike="noStrike" spc="-1" dirty="0" err="1">
                <a:solidFill>
                  <a:srgbClr val="000000"/>
                </a:solidFill>
                <a:latin typeface="Georgia"/>
              </a:rPr>
              <a:t>ίες</a:t>
            </a:r>
            <a:r>
              <a:rPr lang="en-US" sz="2200" b="0" strike="noStrike" spc="-1" dirty="0">
                <a:solidFill>
                  <a:srgbClr val="000000"/>
                </a:solidFill>
                <a:latin typeface="Georgia"/>
              </a:rPr>
              <a:t> </a:t>
            </a:r>
            <a:r>
              <a:rPr lang="en-US" sz="2200" b="0" strike="noStrike" spc="-1" dirty="0" err="1">
                <a:solidFill>
                  <a:srgbClr val="000000"/>
                </a:solidFill>
                <a:latin typeface="Georgia"/>
              </a:rPr>
              <a:t>δεκ</a:t>
            </a:r>
            <a:r>
              <a:rPr lang="en-US" sz="2200" b="0" strike="noStrike" spc="-1" dirty="0">
                <a:solidFill>
                  <a:srgbClr val="000000"/>
                </a:solidFill>
                <a:latin typeface="Georgia"/>
              </a:rPr>
              <a:t>α</a:t>
            </a:r>
            <a:r>
              <a:rPr lang="en-US" sz="2200" b="0" strike="noStrike" spc="-1" dirty="0" err="1">
                <a:solidFill>
                  <a:srgbClr val="000000"/>
                </a:solidFill>
                <a:latin typeface="Georgia"/>
              </a:rPr>
              <a:t>ετίες</a:t>
            </a:r>
            <a:r>
              <a:rPr lang="en-US" sz="2200" b="0" strike="noStrike" spc="-1" dirty="0">
                <a:solidFill>
                  <a:srgbClr val="000000"/>
                </a:solidFill>
                <a:latin typeface="Georgia"/>
              </a:rPr>
              <a:t>.</a:t>
            </a:r>
            <a:endParaRPr lang="el-GR" sz="2200" b="0" strike="noStrike" spc="-1" dirty="0">
              <a:solidFill>
                <a:srgbClr val="000000"/>
              </a:solidFill>
              <a:latin typeface="Georgia"/>
            </a:endParaRPr>
          </a:p>
          <a:p>
            <a:pPr>
              <a:lnSpc>
                <a:spcPct val="80000"/>
              </a:lnSpc>
              <a:spcBef>
                <a:spcPts val="300"/>
              </a:spcBef>
            </a:pPr>
            <a:endParaRPr lang="el-GR" sz="2200" b="0" strike="noStrike" spc="-1" dirty="0">
              <a:solidFill>
                <a:srgbClr val="000000"/>
              </a:solidFill>
              <a:latin typeface="Georgia"/>
            </a:endParaRPr>
          </a:p>
          <a:p>
            <a:pPr>
              <a:lnSpc>
                <a:spcPct val="80000"/>
              </a:lnSpc>
              <a:spcBef>
                <a:spcPts val="300"/>
              </a:spcBef>
            </a:pPr>
            <a:br>
              <a:rPr lang="el-GR" altLang="en-GR" sz="2400" dirty="0">
                <a:solidFill>
                  <a:srgbClr val="000000"/>
                </a:solidFill>
                <a:latin typeface="Trebuchet MS" panose="020B0703020202090204" pitchFamily="34" charset="0"/>
                <a:ea typeface="DejaVu Sans" charset="0"/>
                <a:cs typeface="DejaVu Sans" charset="0"/>
              </a:rPr>
            </a:br>
            <a:r>
              <a:rPr lang="el-GR" altLang="en-GR" sz="2400" b="1" dirty="0">
                <a:solidFill>
                  <a:srgbClr val="000000"/>
                </a:solidFill>
                <a:latin typeface="Trebuchet MS" panose="020B0703020202090204" pitchFamily="34" charset="0"/>
                <a:ea typeface="DejaVu Sans" charset="0"/>
                <a:cs typeface="DejaVu Sans" charset="0"/>
              </a:rPr>
              <a:t>Η δημοκρατική έννομη ΄εξημέρωση΄ της Ευρωπαϊκής Ένωσης είναι πολύ δύσκολο να προωθηθεί γιατί 1) τα προβλήματα διανεμητικής δικαιοσύνης προκύπτουν από τη μη μετάβαση από την «αρνητική» σε «θετική» ενοποίηση 2) η ισορροπία μετατοπίζεται από την νομιμότητα των αποτελεσμάτων πολιτικής </a:t>
            </a:r>
            <a:r>
              <a:rPr lang="en-US" altLang="en-GR" sz="2400" b="1" dirty="0">
                <a:solidFill>
                  <a:srgbClr val="000000"/>
                </a:solidFill>
                <a:latin typeface="Trebuchet MS" panose="020B0703020202090204" pitchFamily="34" charset="0"/>
                <a:ea typeface="DejaVu Sans" charset="0"/>
                <a:cs typeface="DejaVu Sans" charset="0"/>
              </a:rPr>
              <a:t>(output legitimacy) </a:t>
            </a:r>
            <a:r>
              <a:rPr lang="el-GR" altLang="en-GR" sz="2400" b="1" dirty="0">
                <a:solidFill>
                  <a:srgbClr val="000000"/>
                </a:solidFill>
                <a:latin typeface="Trebuchet MS" panose="020B0703020202090204" pitchFamily="34" charset="0"/>
                <a:ea typeface="DejaVu Sans" charset="0"/>
                <a:cs typeface="DejaVu Sans" charset="0"/>
              </a:rPr>
              <a:t>στην νομιμότητα της διαδικασίας (</a:t>
            </a:r>
            <a:r>
              <a:rPr lang="en-US" altLang="en-GR" sz="2400" b="1" dirty="0">
                <a:solidFill>
                  <a:srgbClr val="000000"/>
                </a:solidFill>
                <a:latin typeface="Trebuchet MS" panose="020B0703020202090204" pitchFamily="34" charset="0"/>
                <a:ea typeface="DejaVu Sans" charset="0"/>
                <a:cs typeface="DejaVu Sans" charset="0"/>
              </a:rPr>
              <a:t>procedural legitimacy)</a:t>
            </a:r>
            <a:r>
              <a:rPr lang="el-GR" altLang="en-GR" sz="2400" b="1" dirty="0">
                <a:solidFill>
                  <a:srgbClr val="000000"/>
                </a:solidFill>
                <a:latin typeface="Trebuchet MS" panose="020B0703020202090204" pitchFamily="34" charset="0"/>
                <a:ea typeface="DejaVu Sans" charset="0"/>
                <a:cs typeface="DejaVu Sans" charset="0"/>
              </a:rPr>
              <a:t>.</a:t>
            </a:r>
            <a:br>
              <a:rPr lang="el-GR" altLang="en-GR" sz="2400" dirty="0">
                <a:solidFill>
                  <a:srgbClr val="000000"/>
                </a:solidFill>
                <a:latin typeface="Trebuchet MS" panose="020B0703020202090204" pitchFamily="34" charset="0"/>
                <a:ea typeface="DejaVu Sans" charset="0"/>
                <a:cs typeface="DejaVu Sans" charset="0"/>
              </a:rPr>
            </a:br>
            <a:endParaRPr lang="el-GR" sz="2200" b="0" strike="noStrike" spc="-1" dirty="0">
              <a:solidFill>
                <a:srgbClr val="000000"/>
              </a:solidFill>
              <a:latin typeface="Georgia"/>
            </a:endParaRPr>
          </a:p>
          <a:p>
            <a:pPr>
              <a:lnSpc>
                <a:spcPct val="80000"/>
              </a:lnSpc>
              <a:spcBef>
                <a:spcPts val="300"/>
              </a:spcBef>
            </a:pPr>
            <a:r>
              <a:rPr lang="el-GR" altLang="en-GR" sz="2400" b="1" i="1" dirty="0">
                <a:solidFill>
                  <a:srgbClr val="000000"/>
                </a:solidFill>
                <a:latin typeface="Trebuchet MS" panose="020B0703020202090204" pitchFamily="34" charset="0"/>
                <a:ea typeface="DejaVu Sans" charset="0"/>
                <a:cs typeface="DejaVu Sans" charset="0"/>
              </a:rPr>
              <a:t>Το κενό πολιτικής </a:t>
            </a:r>
            <a:r>
              <a:rPr lang="el-GR" altLang="en-GR" sz="2400" i="1" dirty="0">
                <a:solidFill>
                  <a:srgbClr val="000000"/>
                </a:solidFill>
                <a:latin typeface="Trebuchet MS" panose="020B0703020202090204" pitchFamily="34" charset="0"/>
                <a:ea typeface="DejaVu Sans" charset="0"/>
                <a:cs typeface="DejaVu Sans" charset="0"/>
              </a:rPr>
              <a:t>- Ποιοι θα αναλάβουν τις </a:t>
            </a:r>
            <a:r>
              <a:rPr lang="fr-FR" altLang="en-GR" sz="2400" i="1" dirty="0" err="1">
                <a:solidFill>
                  <a:srgbClr val="000000"/>
                </a:solidFill>
                <a:latin typeface="Trebuchet MS" panose="020B0703020202090204" pitchFamily="34" charset="0"/>
                <a:ea typeface="DejaVu Sans" charset="0"/>
                <a:cs typeface="DejaVu Sans" charset="0"/>
              </a:rPr>
              <a:t>σημ</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ντικές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λειτουργίες</a:t>
            </a:r>
            <a:r>
              <a:rPr lang="fr-FR" altLang="en-GR" sz="2400" i="1" dirty="0">
                <a:solidFill>
                  <a:srgbClr val="000000"/>
                </a:solidFill>
                <a:latin typeface="Trebuchet MS" panose="020B0703020202090204" pitchFamily="34" charset="0"/>
                <a:ea typeface="DejaVu Sans" charset="0"/>
                <a:cs typeface="DejaVu Sans" charset="0"/>
              </a:rPr>
              <a:t> π</a:t>
            </a:r>
            <a:r>
              <a:rPr lang="fr-FR" altLang="en-GR" sz="2400" i="1" dirty="0" err="1">
                <a:solidFill>
                  <a:srgbClr val="000000"/>
                </a:solidFill>
                <a:latin typeface="Trebuchet MS" panose="020B0703020202090204" pitchFamily="34" charset="0"/>
                <a:ea typeface="DejaVu Sans" charset="0"/>
                <a:cs typeface="DejaVu Sans" charset="0"/>
              </a:rPr>
              <a:t>ου</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εκτελούσε</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μέχρι</a:t>
            </a:r>
            <a:r>
              <a:rPr lang="fr-FR" altLang="en-GR" sz="2400" i="1" dirty="0">
                <a:solidFill>
                  <a:srgbClr val="000000"/>
                </a:solidFill>
                <a:latin typeface="Trebuchet MS" panose="020B0703020202090204" pitchFamily="34" charset="0"/>
                <a:ea typeface="DejaVu Sans" charset="0"/>
                <a:cs typeface="DejaVu Sans" charset="0"/>
              </a:rPr>
              <a:t> π</a:t>
            </a:r>
            <a:r>
              <a:rPr lang="fr-FR" altLang="en-GR" sz="2400" i="1" dirty="0" err="1">
                <a:solidFill>
                  <a:srgbClr val="000000"/>
                </a:solidFill>
                <a:latin typeface="Trebuchet MS" panose="020B0703020202090204" pitchFamily="34" charset="0"/>
                <a:ea typeface="DejaVu Sans" charset="0"/>
                <a:cs typeface="DejaVu Sans" charset="0"/>
              </a:rPr>
              <a:t>ρότινος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το</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έθνος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κράτος</a:t>
            </a:r>
            <a:r>
              <a:rPr lang="fr-FR" altLang="en-GR" sz="2400" i="1" dirty="0">
                <a:solidFill>
                  <a:srgbClr val="000000"/>
                </a:solidFill>
                <a:latin typeface="Trebuchet MS" panose="020B0703020202090204" pitchFamily="34" charset="0"/>
                <a:ea typeface="DejaVu Sans" charset="0"/>
                <a:cs typeface="DejaVu Sans" charset="0"/>
              </a:rPr>
              <a:t>/</a:t>
            </a:r>
            <a:r>
              <a:rPr lang="fr-FR" altLang="en-GR" sz="2400" i="1" dirty="0" err="1">
                <a:solidFill>
                  <a:srgbClr val="000000"/>
                </a:solidFill>
                <a:latin typeface="Trebuchet MS" panose="020B0703020202090204" pitchFamily="34" charset="0"/>
                <a:ea typeface="DejaVu Sans" charset="0"/>
                <a:cs typeface="DejaVu Sans" charset="0"/>
              </a:rPr>
              <a:t>κράτος</a:t>
            </a:r>
            <a:r>
              <a:rPr lang="fr-FR" altLang="en-GR" sz="2400" i="1" dirty="0">
                <a:solidFill>
                  <a:srgbClr val="000000"/>
                </a:solidFill>
                <a:latin typeface="Trebuchet MS" panose="020B0703020202090204" pitchFamily="34" charset="0"/>
                <a:ea typeface="DejaVu Sans" charset="0"/>
                <a:cs typeface="DejaVu Sans" charset="0"/>
              </a:rPr>
              <a:t> π</a:t>
            </a:r>
            <a:r>
              <a:rPr lang="fr-FR" altLang="en-GR" sz="2400" i="1" dirty="0" err="1">
                <a:solidFill>
                  <a:srgbClr val="000000"/>
                </a:solidFill>
                <a:latin typeface="Trebuchet MS" panose="020B0703020202090204" pitchFamily="34" charset="0"/>
                <a:ea typeface="DejaVu Sans" charset="0"/>
                <a:cs typeface="DejaVu Sans" charset="0"/>
              </a:rPr>
              <a:t>ρόνοι</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ς</a:t>
            </a:r>
            <a:r>
              <a:rPr lang="el-GR" altLang="en-GR" sz="2400" i="1" dirty="0">
                <a:solidFill>
                  <a:srgbClr val="000000"/>
                </a:solidFill>
                <a:latin typeface="Trebuchet MS" panose="020B0703020202090204" pitchFamily="34" charset="0"/>
                <a:ea typeface="DejaVu Sans" charset="0"/>
                <a:cs typeface="DejaVu Sans" charset="0"/>
              </a:rPr>
              <a:t>;</a:t>
            </a:r>
            <a:r>
              <a:rPr lang="fr-FR" altLang="en-GR" sz="2400" i="1" dirty="0">
                <a:solidFill>
                  <a:srgbClr val="000000"/>
                </a:solidFill>
                <a:latin typeface="Trebuchet MS" panose="020B0703020202090204" pitchFamily="34" charset="0"/>
                <a:ea typeface="DejaVu Sans" charset="0"/>
                <a:cs typeface="DejaVu Sans" charset="0"/>
              </a:rPr>
              <a:t> </a:t>
            </a:r>
            <a:r>
              <a:rPr lang="el-GR" altLang="en-GR" sz="2400" i="1" dirty="0">
                <a:solidFill>
                  <a:srgbClr val="000000"/>
                </a:solidFill>
                <a:latin typeface="Trebuchet MS" panose="020B0703020202090204" pitchFamily="34" charset="0"/>
                <a:ea typeface="DejaVu Sans" charset="0"/>
                <a:cs typeface="DejaVu Sans" charset="0"/>
              </a:rPr>
              <a:t>Οι </a:t>
            </a:r>
            <a:r>
              <a:rPr lang="fr-FR" altLang="en-GR" sz="2400" i="1" dirty="0" err="1">
                <a:solidFill>
                  <a:srgbClr val="000000"/>
                </a:solidFill>
                <a:latin typeface="Trebuchet MS" panose="020B0703020202090204" pitchFamily="34" charset="0"/>
                <a:ea typeface="DejaVu Sans" charset="0"/>
                <a:cs typeface="DejaVu Sans" charset="0"/>
              </a:rPr>
              <a:t>υ</a:t>
            </a:r>
            <a:r>
              <a:rPr lang="fr-FR" altLang="en-GR" sz="2400" i="1" dirty="0">
                <a:solidFill>
                  <a:srgbClr val="000000"/>
                </a:solidFill>
                <a:latin typeface="Trebuchet MS" panose="020B0703020202090204" pitchFamily="34" charset="0"/>
                <a:ea typeface="DejaVu Sans" charset="0"/>
                <a:cs typeface="DejaVu Sans" charset="0"/>
              </a:rPr>
              <a:t>π</a:t>
            </a:r>
            <a:r>
              <a:rPr lang="fr-FR" altLang="en-GR" sz="2400" i="1" dirty="0" err="1">
                <a:solidFill>
                  <a:srgbClr val="000000"/>
                </a:solidFill>
                <a:latin typeface="Trebuchet MS" panose="020B0703020202090204" pitchFamily="34" charset="0"/>
                <a:ea typeface="DejaVu Sans" charset="0"/>
                <a:cs typeface="DejaVu Sans" charset="0"/>
              </a:rPr>
              <a:t>ερεθνικές</a:t>
            </a:r>
            <a:r>
              <a:rPr lang="fr-FR" altLang="en-GR" sz="2400" i="1" dirty="0">
                <a:solidFill>
                  <a:srgbClr val="000000"/>
                </a:solidFill>
                <a:latin typeface="Trebuchet MS" panose="020B0703020202090204" pitchFamily="34" charset="0"/>
                <a:ea typeface="DejaVu Sans" charset="0"/>
                <a:cs typeface="DejaVu Sans" charset="0"/>
              </a:rPr>
              <a:t> α</a:t>
            </a:r>
            <a:r>
              <a:rPr lang="fr-FR" altLang="en-GR" sz="2400" i="1" dirty="0" err="1">
                <a:solidFill>
                  <a:srgbClr val="000000"/>
                </a:solidFill>
                <a:latin typeface="Trebuchet MS" panose="020B0703020202090204" pitchFamily="34" charset="0"/>
                <a:ea typeface="DejaVu Sans" charset="0"/>
                <a:cs typeface="DejaVu Sans" charset="0"/>
              </a:rPr>
              <a:t>ρχές</a:t>
            </a:r>
            <a:r>
              <a:rPr lang="fr-FR" altLang="en-GR" sz="2400" i="1" dirty="0">
                <a:solidFill>
                  <a:srgbClr val="000000"/>
                </a:solidFill>
                <a:latin typeface="Trebuchet MS" panose="020B0703020202090204" pitchFamily="34" charset="0"/>
                <a:ea typeface="DejaVu Sans" charset="0"/>
                <a:cs typeface="DejaVu Sans" charset="0"/>
              </a:rPr>
              <a:t> </a:t>
            </a:r>
            <a:r>
              <a:rPr lang="el-GR" altLang="en-GR" sz="2400" i="1" dirty="0">
                <a:solidFill>
                  <a:srgbClr val="000000"/>
                </a:solidFill>
                <a:latin typeface="Trebuchet MS" panose="020B0703020202090204" pitchFamily="34" charset="0"/>
                <a:ea typeface="DejaVu Sans" charset="0"/>
                <a:cs typeface="DejaVu Sans" charset="0"/>
              </a:rPr>
              <a:t>δεν αναλαμβάνουν </a:t>
            </a:r>
            <a:r>
              <a:rPr lang="fr-FR" altLang="en-GR" sz="2400" i="1" dirty="0" err="1">
                <a:solidFill>
                  <a:srgbClr val="000000"/>
                </a:solidFill>
                <a:latin typeface="Trebuchet MS" panose="020B0703020202090204" pitchFamily="34" charset="0"/>
                <a:ea typeface="DejaVu Sans" charset="0"/>
                <a:cs typeface="DejaVu Sans" charset="0"/>
              </a:rPr>
              <a:t>ν</a:t>
            </a:r>
            <a:r>
              <a:rPr lang="fr-FR" altLang="en-GR" sz="2400" i="1" dirty="0">
                <a:solidFill>
                  <a:srgbClr val="000000"/>
                </a:solidFill>
                <a:latin typeface="Trebuchet MS" panose="020B0703020202090204" pitchFamily="34" charset="0"/>
                <a:ea typeface="DejaVu Sans" charset="0"/>
                <a:cs typeface="DejaVu Sans" charset="0"/>
              </a:rPr>
              <a:t>α </a:t>
            </a:r>
            <a:r>
              <a:rPr lang="fr-FR" altLang="en-GR" sz="2400" i="1" dirty="0" err="1">
                <a:solidFill>
                  <a:srgbClr val="000000"/>
                </a:solidFill>
                <a:latin typeface="Trebuchet MS" panose="020B0703020202090204" pitchFamily="34" charset="0"/>
                <a:ea typeface="DejaVu Sans" charset="0"/>
                <a:cs typeface="DejaVu Sans" charset="0"/>
              </a:rPr>
              <a:t>δι</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χειρισθούν</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τις</a:t>
            </a:r>
            <a:r>
              <a:rPr lang="fr-FR" altLang="en-GR" sz="2400" i="1" dirty="0">
                <a:solidFill>
                  <a:srgbClr val="000000"/>
                </a:solidFill>
                <a:latin typeface="Trebuchet MS" panose="020B0703020202090204" pitchFamily="34" charset="0"/>
                <a:ea typeface="DejaVu Sans" charset="0"/>
                <a:cs typeface="DejaVu Sans" charset="0"/>
              </a:rPr>
              <a:t> α</a:t>
            </a:r>
            <a:r>
              <a:rPr lang="fr-FR" altLang="en-GR" sz="2400" i="1" dirty="0" err="1">
                <a:solidFill>
                  <a:srgbClr val="000000"/>
                </a:solidFill>
                <a:latin typeface="Trebuchet MS" panose="020B0703020202090204" pitchFamily="34" charset="0"/>
                <a:ea typeface="DejaVu Sans" charset="0"/>
                <a:cs typeface="DejaVu Sans" charset="0"/>
              </a:rPr>
              <a:t>νε</a:t>
            </a:r>
            <a:r>
              <a:rPr lang="fr-FR" altLang="en-GR" sz="2400" i="1" dirty="0">
                <a:solidFill>
                  <a:srgbClr val="000000"/>
                </a:solidFill>
                <a:latin typeface="Trebuchet MS" panose="020B0703020202090204" pitchFamily="34" charset="0"/>
                <a:ea typeface="DejaVu Sans" charset="0"/>
                <a:cs typeface="DejaVu Sans" charset="0"/>
              </a:rPr>
              <a:t>π</a:t>
            </a:r>
            <a:r>
              <a:rPr lang="fr-FR" altLang="en-GR" sz="2400" i="1" dirty="0" err="1">
                <a:solidFill>
                  <a:srgbClr val="000000"/>
                </a:solidFill>
                <a:latin typeface="Trebuchet MS" panose="020B0703020202090204" pitchFamily="34" charset="0"/>
                <a:ea typeface="DejaVu Sans" charset="0"/>
                <a:cs typeface="DejaVu Sans" charset="0"/>
              </a:rPr>
              <a:t>ιθύμητες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οικονομικές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κοινωνικές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κ</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ι</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οικολογικές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συνέ</a:t>
            </a:r>
            <a:r>
              <a:rPr lang="fr-FR" altLang="en-GR" sz="2400" i="1" dirty="0">
                <a:solidFill>
                  <a:srgbClr val="000000"/>
                </a:solidFill>
                <a:latin typeface="Trebuchet MS" panose="020B0703020202090204" pitchFamily="34" charset="0"/>
                <a:ea typeface="DejaVu Sans" charset="0"/>
                <a:cs typeface="DejaVu Sans" charset="0"/>
              </a:rPr>
              <a:t>π</a:t>
            </a:r>
            <a:r>
              <a:rPr lang="fr-FR" altLang="en-GR" sz="2400" i="1" dirty="0" err="1">
                <a:solidFill>
                  <a:srgbClr val="000000"/>
                </a:solidFill>
                <a:latin typeface="Trebuchet MS" panose="020B0703020202090204" pitchFamily="34" charset="0"/>
                <a:ea typeface="DejaVu Sans" charset="0"/>
                <a:cs typeface="DejaVu Sans" charset="0"/>
              </a:rPr>
              <a:t>ειες</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των</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δι</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κρ</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τικών</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δι</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δικ</a:t>
            </a:r>
            <a:r>
              <a:rPr lang="fr-FR" altLang="en-GR" sz="2400" i="1" dirty="0">
                <a:solidFill>
                  <a:srgbClr val="000000"/>
                </a:solidFill>
                <a:latin typeface="Trebuchet MS" panose="020B0703020202090204" pitchFamily="34" charset="0"/>
                <a:ea typeface="DejaVu Sans" charset="0"/>
                <a:cs typeface="DejaVu Sans" charset="0"/>
              </a:rPr>
              <a:t>α</a:t>
            </a:r>
            <a:r>
              <a:rPr lang="fr-FR" altLang="en-GR" sz="2400" i="1" dirty="0" err="1">
                <a:solidFill>
                  <a:srgbClr val="000000"/>
                </a:solidFill>
                <a:latin typeface="Trebuchet MS" panose="020B0703020202090204" pitchFamily="34" charset="0"/>
                <a:ea typeface="DejaVu Sans" charset="0"/>
                <a:cs typeface="DejaVu Sans" charset="0"/>
              </a:rPr>
              <a:t>σιών</a:t>
            </a:r>
            <a:r>
              <a:rPr lang="fr-FR" altLang="en-GR" sz="2400" i="1" dirty="0">
                <a:solidFill>
                  <a:srgbClr val="000000"/>
                </a:solidFill>
                <a:latin typeface="Trebuchet MS" panose="020B0703020202090204" pitchFamily="34" charset="0"/>
                <a:ea typeface="DejaVu Sans" charset="0"/>
                <a:cs typeface="DejaVu Sans" charset="0"/>
              </a:rPr>
              <a:t> </a:t>
            </a:r>
            <a:r>
              <a:rPr lang="fr-FR" altLang="en-GR" sz="2400" i="1" dirty="0" err="1">
                <a:solidFill>
                  <a:srgbClr val="000000"/>
                </a:solidFill>
                <a:latin typeface="Trebuchet MS" panose="020B0703020202090204" pitchFamily="34" charset="0"/>
                <a:ea typeface="DejaVu Sans" charset="0"/>
                <a:cs typeface="DejaVu Sans" charset="0"/>
              </a:rPr>
              <a:t>της</a:t>
            </a:r>
            <a:r>
              <a:rPr lang="fr-FR" altLang="en-GR" sz="2400" i="1" dirty="0">
                <a:solidFill>
                  <a:srgbClr val="000000"/>
                </a:solidFill>
                <a:latin typeface="Trebuchet MS" panose="020B0703020202090204" pitchFamily="34" charset="0"/>
                <a:ea typeface="DejaVu Sans" charset="0"/>
                <a:cs typeface="DejaVu Sans" charset="0"/>
              </a:rPr>
              <a:t> πα</a:t>
            </a:r>
            <a:r>
              <a:rPr lang="fr-FR" altLang="en-GR" sz="2400" i="1" dirty="0" err="1">
                <a:solidFill>
                  <a:srgbClr val="000000"/>
                </a:solidFill>
                <a:latin typeface="Trebuchet MS" panose="020B0703020202090204" pitchFamily="34" charset="0"/>
                <a:ea typeface="DejaVu Sans" charset="0"/>
                <a:cs typeface="DejaVu Sans" charset="0"/>
              </a:rPr>
              <a:t>γκοσμιο</a:t>
            </a:r>
            <a:r>
              <a:rPr lang="fr-FR" altLang="en-GR" sz="2400" i="1" dirty="0">
                <a:solidFill>
                  <a:srgbClr val="000000"/>
                </a:solidFill>
                <a:latin typeface="Trebuchet MS" panose="020B0703020202090204" pitchFamily="34" charset="0"/>
                <a:ea typeface="DejaVu Sans" charset="0"/>
                <a:cs typeface="DejaVu Sans" charset="0"/>
              </a:rPr>
              <a:t>π</a:t>
            </a:r>
            <a:r>
              <a:rPr lang="fr-FR" altLang="en-GR" sz="2400" i="1" dirty="0" err="1">
                <a:solidFill>
                  <a:srgbClr val="000000"/>
                </a:solidFill>
                <a:latin typeface="Trebuchet MS" panose="020B0703020202090204" pitchFamily="34" charset="0"/>
                <a:ea typeface="DejaVu Sans" charset="0"/>
                <a:cs typeface="DejaVu Sans" charset="0"/>
              </a:rPr>
              <a:t>οίησης</a:t>
            </a:r>
            <a:r>
              <a:rPr lang="el-GR" altLang="en-GR" sz="2400" i="1" dirty="0">
                <a:solidFill>
                  <a:srgbClr val="000000"/>
                </a:solidFill>
                <a:latin typeface="Trebuchet MS" panose="020B0703020202090204" pitchFamily="34" charset="0"/>
                <a:ea typeface="DejaVu Sans" charset="0"/>
                <a:cs typeface="DejaVu Sans" charset="0"/>
              </a:rPr>
              <a:t>.</a:t>
            </a:r>
            <a:endParaRPr lang="el-GR" sz="2200" b="0" strike="noStrike" spc="-1" dirty="0">
              <a:solidFill>
                <a:srgbClr val="000000"/>
              </a:solidFill>
              <a:latin typeface="Georgia"/>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Shape 1"/>
          <p:cNvSpPr txBox="1"/>
          <p:nvPr/>
        </p:nvSpPr>
        <p:spPr>
          <a:xfrm>
            <a:off x="503640" y="312876"/>
            <a:ext cx="8399160" cy="704556"/>
          </a:xfrm>
          <a:prstGeom prst="rect">
            <a:avLst/>
          </a:prstGeom>
          <a:noFill/>
          <a:ln>
            <a:noFill/>
          </a:ln>
        </p:spPr>
        <p:txBody>
          <a:bodyPr lIns="90000" tIns="45000" rIns="90000" bIns="45000" anchor="ctr">
            <a:normAutofit/>
          </a:bodyPr>
          <a:lstStyle/>
          <a:p>
            <a:pPr>
              <a:lnSpc>
                <a:spcPct val="100000"/>
              </a:lnSpc>
            </a:pPr>
            <a:r>
              <a:rPr lang="en-US" sz="2800" b="0" strike="noStrike" spc="-1" dirty="0" err="1">
                <a:solidFill>
                  <a:srgbClr val="434342"/>
                </a:solidFill>
                <a:latin typeface="Trebuchet MS"/>
              </a:rPr>
              <a:t>Μορφές</a:t>
            </a:r>
            <a:r>
              <a:rPr lang="en-US" sz="2800" b="0" strike="noStrike" spc="-1" dirty="0">
                <a:solidFill>
                  <a:srgbClr val="434342"/>
                </a:solidFill>
                <a:latin typeface="Trebuchet MS"/>
              </a:rPr>
              <a:t> α</a:t>
            </a:r>
            <a:r>
              <a:rPr lang="en-US" sz="2800" b="0" strike="noStrike" spc="-1" dirty="0" err="1">
                <a:solidFill>
                  <a:srgbClr val="434342"/>
                </a:solidFill>
                <a:latin typeface="Trebuchet MS"/>
              </a:rPr>
              <a:t>ντι</a:t>
            </a:r>
            <a:r>
              <a:rPr lang="en-US" sz="2800" b="0" strike="noStrike" spc="-1" dirty="0">
                <a:solidFill>
                  <a:srgbClr val="434342"/>
                </a:solidFill>
                <a:latin typeface="Trebuchet MS"/>
              </a:rPr>
              <a:t>π</a:t>
            </a:r>
            <a:r>
              <a:rPr lang="en-US" sz="2800" b="0" strike="noStrike" spc="-1" dirty="0" err="1">
                <a:solidFill>
                  <a:srgbClr val="434342"/>
                </a:solidFill>
                <a:latin typeface="Trebuchet MS"/>
              </a:rPr>
              <a:t>ροσώ</a:t>
            </a:r>
            <a:r>
              <a:rPr lang="en-US" sz="2800" b="0" strike="noStrike" spc="-1" dirty="0">
                <a:solidFill>
                  <a:srgbClr val="434342"/>
                </a:solidFill>
                <a:latin typeface="Trebuchet MS"/>
              </a:rPr>
              <a:t>π</a:t>
            </a:r>
            <a:r>
              <a:rPr lang="en-US" sz="2800" b="0" strike="noStrike" spc="-1" dirty="0" err="1">
                <a:solidFill>
                  <a:srgbClr val="434342"/>
                </a:solidFill>
                <a:latin typeface="Trebuchet MS"/>
              </a:rPr>
              <a:t>ευσης</a:t>
            </a:r>
            <a:r>
              <a:rPr lang="en-US" sz="2800" b="0" strike="noStrike" spc="-1" dirty="0">
                <a:solidFill>
                  <a:srgbClr val="434342"/>
                </a:solidFill>
                <a:latin typeface="Trebuchet MS"/>
              </a:rPr>
              <a:t> </a:t>
            </a:r>
            <a:r>
              <a:rPr lang="en-US" sz="2800" b="0" strike="noStrike" spc="-1" dirty="0" err="1">
                <a:solidFill>
                  <a:srgbClr val="434342"/>
                </a:solidFill>
                <a:latin typeface="Trebuchet MS"/>
              </a:rPr>
              <a:t>στην</a:t>
            </a:r>
            <a:r>
              <a:rPr lang="en-US" sz="2800" b="0" strike="noStrike" spc="-1" dirty="0">
                <a:solidFill>
                  <a:srgbClr val="434342"/>
                </a:solidFill>
                <a:latin typeface="Trebuchet MS"/>
              </a:rPr>
              <a:t> ΕΕ</a:t>
            </a:r>
            <a:endParaRPr lang="en-US" sz="2800" b="0" strike="noStrike" spc="-1" dirty="0">
              <a:solidFill>
                <a:srgbClr val="000000"/>
              </a:solidFill>
              <a:latin typeface="Calibri"/>
            </a:endParaRPr>
          </a:p>
        </p:txBody>
      </p:sp>
      <p:sp>
        <p:nvSpPr>
          <p:cNvPr id="93" name="TextShape 2"/>
          <p:cNvSpPr txBox="1"/>
          <p:nvPr/>
        </p:nvSpPr>
        <p:spPr>
          <a:xfrm>
            <a:off x="503640" y="1184856"/>
            <a:ext cx="9071280" cy="6061944"/>
          </a:xfrm>
          <a:prstGeom prst="rect">
            <a:avLst/>
          </a:prstGeom>
          <a:noFill/>
          <a:ln>
            <a:noFill/>
          </a:ln>
        </p:spPr>
        <p:txBody>
          <a:bodyPr lIns="90000" tIns="45000" rIns="90000" bIns="45000">
            <a:normAutofit/>
          </a:bodyPr>
          <a:lstStyle/>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H </a:t>
            </a:r>
            <a:r>
              <a:rPr lang="en-US" sz="2200" b="1" strike="noStrike" spc="-1" dirty="0">
                <a:solidFill>
                  <a:srgbClr val="000000"/>
                </a:solidFill>
                <a:latin typeface="Georgia"/>
              </a:rPr>
              <a:t>α</a:t>
            </a:r>
            <a:r>
              <a:rPr lang="en-US" sz="2200" b="1" strike="noStrike" spc="-1" dirty="0" err="1">
                <a:solidFill>
                  <a:srgbClr val="000000"/>
                </a:solidFill>
                <a:latin typeface="Georgia"/>
              </a:rPr>
              <a:t>ντι</a:t>
            </a:r>
            <a:r>
              <a:rPr lang="en-US" sz="2200" b="1" strike="noStrike" spc="-1" dirty="0">
                <a:solidFill>
                  <a:srgbClr val="000000"/>
                </a:solidFill>
                <a:latin typeface="Georgia"/>
              </a:rPr>
              <a:t>π</a:t>
            </a:r>
            <a:r>
              <a:rPr lang="en-US" sz="2200" b="1" strike="noStrike" spc="-1" dirty="0" err="1">
                <a:solidFill>
                  <a:srgbClr val="000000"/>
                </a:solidFill>
                <a:latin typeface="Georgia"/>
              </a:rPr>
              <a:t>ροσώ</a:t>
            </a:r>
            <a:r>
              <a:rPr lang="en-US" sz="2200" b="1" strike="noStrike" spc="-1" dirty="0">
                <a:solidFill>
                  <a:srgbClr val="000000"/>
                </a:solidFill>
                <a:latin typeface="Georgia"/>
              </a:rPr>
              <a:t>π</a:t>
            </a:r>
            <a:r>
              <a:rPr lang="en-US" sz="2200" b="1" strike="noStrike" spc="-1" dirty="0" err="1">
                <a:solidFill>
                  <a:srgbClr val="000000"/>
                </a:solidFill>
                <a:latin typeface="Georgia"/>
              </a:rPr>
              <a:t>ευση</a:t>
            </a:r>
            <a:r>
              <a:rPr lang="en-US" sz="2200" b="1" strike="noStrike" spc="-1" dirty="0">
                <a:solidFill>
                  <a:srgbClr val="000000"/>
                </a:solidFill>
                <a:latin typeface="Georgia"/>
              </a:rPr>
              <a:t> </a:t>
            </a:r>
            <a:r>
              <a:rPr lang="en-US" sz="2200" b="1" strike="noStrike" spc="-1" dirty="0" err="1">
                <a:solidFill>
                  <a:srgbClr val="000000"/>
                </a:solidFill>
                <a:latin typeface="Georgia"/>
              </a:rPr>
              <a:t>των</a:t>
            </a:r>
            <a:r>
              <a:rPr lang="en-US" sz="2200" b="1" strike="noStrike" spc="-1" dirty="0">
                <a:solidFill>
                  <a:srgbClr val="000000"/>
                </a:solidFill>
                <a:latin typeface="Georgia"/>
              </a:rPr>
              <a:t> π</a:t>
            </a:r>
            <a:r>
              <a:rPr lang="en-US" sz="2200" b="1" strike="noStrike" spc="-1" dirty="0" err="1">
                <a:solidFill>
                  <a:srgbClr val="000000"/>
                </a:solidFill>
                <a:latin typeface="Georgia"/>
              </a:rPr>
              <a:t>ολιτών</a:t>
            </a:r>
            <a:r>
              <a:rPr lang="en-US" sz="2200" b="1" strike="noStrike" spc="-1" dirty="0">
                <a:solidFill>
                  <a:srgbClr val="000000"/>
                </a:solidFill>
                <a:latin typeface="Georgia"/>
              </a:rPr>
              <a:t> </a:t>
            </a:r>
            <a:r>
              <a:rPr lang="en-US" sz="2200" b="1" strike="noStrike" spc="-1" dirty="0" err="1">
                <a:solidFill>
                  <a:srgbClr val="000000"/>
                </a:solidFill>
                <a:latin typeface="Georgia"/>
              </a:rPr>
              <a:t>στο</a:t>
            </a:r>
            <a:r>
              <a:rPr lang="en-US" sz="2200" b="1" strike="noStrike" spc="-1" dirty="0">
                <a:solidFill>
                  <a:srgbClr val="000000"/>
                </a:solidFill>
                <a:latin typeface="Georgia"/>
              </a:rPr>
              <a:t> ΕΚ</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1" strike="noStrike" spc="-1" dirty="0">
                <a:solidFill>
                  <a:srgbClr val="000000"/>
                </a:solidFill>
                <a:latin typeface="Georgia"/>
              </a:rPr>
              <a:t>α</a:t>
            </a:r>
            <a:r>
              <a:rPr lang="en-US" sz="2200" b="1" strike="noStrike" spc="-1" dirty="0" err="1">
                <a:solidFill>
                  <a:srgbClr val="000000"/>
                </a:solidFill>
                <a:latin typeface="Georgia"/>
              </a:rPr>
              <a:t>ντι</a:t>
            </a:r>
            <a:r>
              <a:rPr lang="en-US" sz="2200" b="1" strike="noStrike" spc="-1" dirty="0">
                <a:solidFill>
                  <a:srgbClr val="000000"/>
                </a:solidFill>
                <a:latin typeface="Georgia"/>
              </a:rPr>
              <a:t>π</a:t>
            </a:r>
            <a:r>
              <a:rPr lang="en-US" sz="2200" b="1" strike="noStrike" spc="-1" dirty="0" err="1">
                <a:solidFill>
                  <a:srgbClr val="000000"/>
                </a:solidFill>
                <a:latin typeface="Georgia"/>
              </a:rPr>
              <a:t>ροσώ</a:t>
            </a:r>
            <a:r>
              <a:rPr lang="en-US" sz="2200" b="1" strike="noStrike" spc="-1" dirty="0">
                <a:solidFill>
                  <a:srgbClr val="000000"/>
                </a:solidFill>
                <a:latin typeface="Georgia"/>
              </a:rPr>
              <a:t>π</a:t>
            </a:r>
            <a:r>
              <a:rPr lang="en-US" sz="2200" b="1" strike="noStrike" spc="-1" dirty="0" err="1">
                <a:solidFill>
                  <a:srgbClr val="000000"/>
                </a:solidFill>
                <a:latin typeface="Georgia"/>
              </a:rPr>
              <a:t>ευση</a:t>
            </a:r>
            <a:r>
              <a:rPr lang="en-US" sz="2200" b="1" strike="noStrike" spc="-1" dirty="0">
                <a:solidFill>
                  <a:srgbClr val="000000"/>
                </a:solidFill>
                <a:latin typeface="Georgia"/>
              </a:rPr>
              <a:t> </a:t>
            </a:r>
            <a:r>
              <a:rPr lang="en-US" sz="2200" b="1" strike="noStrike" spc="-1" dirty="0" err="1">
                <a:solidFill>
                  <a:srgbClr val="000000"/>
                </a:solidFill>
                <a:latin typeface="Georgia"/>
              </a:rPr>
              <a:t>των</a:t>
            </a:r>
            <a:r>
              <a:rPr lang="en-US" sz="2200" b="1" strike="noStrike" spc="-1" dirty="0">
                <a:solidFill>
                  <a:srgbClr val="000000"/>
                </a:solidFill>
                <a:latin typeface="Georgia"/>
              </a:rPr>
              <a:t> </a:t>
            </a:r>
            <a:r>
              <a:rPr lang="en-US" sz="2200" b="1" strike="noStrike" spc="-1" dirty="0" err="1">
                <a:solidFill>
                  <a:srgbClr val="000000"/>
                </a:solidFill>
                <a:latin typeface="Georgia"/>
              </a:rPr>
              <a:t>κρ</a:t>
            </a:r>
            <a:r>
              <a:rPr lang="en-US" sz="2200" b="1" strike="noStrike" spc="-1" dirty="0">
                <a:solidFill>
                  <a:srgbClr val="000000"/>
                </a:solidFill>
                <a:latin typeface="Georgia"/>
              </a:rPr>
              <a:t>α</a:t>
            </a:r>
            <a:r>
              <a:rPr lang="en-US" sz="2200" b="1" strike="noStrike" spc="-1" dirty="0" err="1">
                <a:solidFill>
                  <a:srgbClr val="000000"/>
                </a:solidFill>
                <a:latin typeface="Georgia"/>
              </a:rPr>
              <a:t>τών</a:t>
            </a:r>
            <a:r>
              <a:rPr lang="en-US" sz="2200" b="1" strike="noStrike" spc="-1" dirty="0">
                <a:solidFill>
                  <a:srgbClr val="000000"/>
                </a:solidFill>
                <a:latin typeface="Georgia"/>
              </a:rPr>
              <a:t> </a:t>
            </a:r>
            <a:r>
              <a:rPr lang="en-US" sz="2200" b="1" strike="noStrike" spc="-1" dirty="0" err="1">
                <a:solidFill>
                  <a:srgbClr val="000000"/>
                </a:solidFill>
                <a:latin typeface="Georgia"/>
              </a:rPr>
              <a:t>στο</a:t>
            </a:r>
            <a:r>
              <a:rPr lang="en-US" sz="2200" b="1" strike="noStrike" spc="-1" dirty="0">
                <a:solidFill>
                  <a:srgbClr val="000000"/>
                </a:solidFill>
                <a:latin typeface="Georgia"/>
              </a:rPr>
              <a:t> </a:t>
            </a:r>
            <a:r>
              <a:rPr lang="en-US" sz="2200" b="1" strike="noStrike" spc="-1" dirty="0" err="1">
                <a:solidFill>
                  <a:srgbClr val="000000"/>
                </a:solidFill>
                <a:latin typeface="Georgia"/>
              </a:rPr>
              <a:t>Ευρω</a:t>
            </a:r>
            <a:r>
              <a:rPr lang="en-US" sz="2200" b="1" strike="noStrike" spc="-1" dirty="0">
                <a:solidFill>
                  <a:srgbClr val="000000"/>
                </a:solidFill>
                <a:latin typeface="Georgia"/>
              </a:rPr>
              <a:t>πα</a:t>
            </a:r>
            <a:r>
              <a:rPr lang="en-US" sz="2200" b="1" strike="noStrike" spc="-1" dirty="0" err="1">
                <a:solidFill>
                  <a:srgbClr val="000000"/>
                </a:solidFill>
                <a:latin typeface="Georgia"/>
              </a:rPr>
              <a:t>ϊκό</a:t>
            </a:r>
            <a:r>
              <a:rPr lang="en-US" sz="2200" b="1" strike="noStrike" spc="-1" dirty="0">
                <a:solidFill>
                  <a:srgbClr val="000000"/>
                </a:solidFill>
                <a:latin typeface="Georgia"/>
              </a:rPr>
              <a:t> </a:t>
            </a:r>
            <a:r>
              <a:rPr lang="en-US" sz="2200" b="1" strike="noStrike" spc="-1" dirty="0" err="1">
                <a:solidFill>
                  <a:srgbClr val="000000"/>
                </a:solidFill>
                <a:latin typeface="Georgia"/>
              </a:rPr>
              <a:t>Συμ</a:t>
            </a:r>
            <a:r>
              <a:rPr lang="en-US" sz="2200" b="1" strike="noStrike" spc="-1" dirty="0">
                <a:solidFill>
                  <a:srgbClr val="000000"/>
                </a:solidFill>
                <a:latin typeface="Georgia"/>
              </a:rPr>
              <a:t>β</a:t>
            </a:r>
            <a:r>
              <a:rPr lang="en-US" sz="2200" b="1" strike="noStrike" spc="-1" dirty="0" err="1">
                <a:solidFill>
                  <a:srgbClr val="000000"/>
                </a:solidFill>
                <a:latin typeface="Georgia"/>
              </a:rPr>
              <a:t>ούλιο</a:t>
            </a:r>
            <a:r>
              <a:rPr lang="en-US" sz="2200" b="1" strike="noStrike" spc="-1" dirty="0">
                <a:solidFill>
                  <a:srgbClr val="000000"/>
                </a:solidFill>
                <a:latin typeface="Georgia"/>
              </a:rPr>
              <a:t> (</a:t>
            </a:r>
            <a:r>
              <a:rPr lang="en-US" sz="2200" b="1" strike="noStrike" spc="-1" dirty="0" err="1">
                <a:solidFill>
                  <a:srgbClr val="000000"/>
                </a:solidFill>
                <a:latin typeface="Georgia"/>
              </a:rPr>
              <a:t>μέσω</a:t>
            </a:r>
            <a:r>
              <a:rPr lang="en-US" sz="2200" b="1" strike="noStrike" spc="-1" dirty="0">
                <a:solidFill>
                  <a:srgbClr val="000000"/>
                </a:solidFill>
                <a:latin typeface="Georgia"/>
              </a:rPr>
              <a:t> </a:t>
            </a:r>
            <a:r>
              <a:rPr lang="en-US" sz="2200" b="1" strike="noStrike" spc="-1" dirty="0" err="1">
                <a:solidFill>
                  <a:srgbClr val="000000"/>
                </a:solidFill>
                <a:latin typeface="Georgia"/>
              </a:rPr>
              <a:t>των</a:t>
            </a:r>
            <a:r>
              <a:rPr lang="en-US" sz="2200" b="1" strike="noStrike" spc="-1" dirty="0">
                <a:solidFill>
                  <a:srgbClr val="000000"/>
                </a:solidFill>
                <a:latin typeface="Georgia"/>
              </a:rPr>
              <a:t> </a:t>
            </a:r>
            <a:r>
              <a:rPr lang="en-US" sz="2200" b="1" strike="noStrike" spc="-1" dirty="0" err="1">
                <a:solidFill>
                  <a:srgbClr val="000000"/>
                </a:solidFill>
                <a:latin typeface="Georgia"/>
              </a:rPr>
              <a:t>εθνικών</a:t>
            </a:r>
            <a:r>
              <a:rPr lang="en-US" sz="2200" b="1" strike="noStrike" spc="-1" dirty="0">
                <a:solidFill>
                  <a:srgbClr val="000000"/>
                </a:solidFill>
                <a:latin typeface="Georgia"/>
              </a:rPr>
              <a:t> </a:t>
            </a:r>
            <a:r>
              <a:rPr lang="en-US" sz="2200" b="1" strike="noStrike" spc="-1" dirty="0" err="1">
                <a:solidFill>
                  <a:srgbClr val="000000"/>
                </a:solidFill>
                <a:latin typeface="Georgia"/>
              </a:rPr>
              <a:t>δημοκρ</a:t>
            </a:r>
            <a:r>
              <a:rPr lang="en-US" sz="2200" b="1" strike="noStrike" spc="-1" dirty="0">
                <a:solidFill>
                  <a:srgbClr val="000000"/>
                </a:solidFill>
                <a:latin typeface="Georgia"/>
              </a:rPr>
              <a:t>α</a:t>
            </a:r>
            <a:r>
              <a:rPr lang="en-US" sz="2200" b="1" strike="noStrike" spc="-1" dirty="0" err="1">
                <a:solidFill>
                  <a:srgbClr val="000000"/>
                </a:solidFill>
                <a:latin typeface="Georgia"/>
              </a:rPr>
              <a:t>τιών</a:t>
            </a:r>
            <a:r>
              <a:rPr lang="en-US" sz="2200" b="1"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Char char=""/>
            </a:pPr>
            <a:r>
              <a:rPr lang="en-US" sz="2200" b="0" strike="noStrike" spc="-1" dirty="0">
                <a:solidFill>
                  <a:srgbClr val="000000"/>
                </a:solidFill>
                <a:latin typeface="Georgia"/>
              </a:rPr>
              <a:t> H α</a:t>
            </a:r>
            <a:r>
              <a:rPr lang="en-US" sz="2200" b="0" strike="noStrike" spc="-1" dirty="0" err="1">
                <a:solidFill>
                  <a:srgbClr val="000000"/>
                </a:solidFill>
                <a:latin typeface="Georgia"/>
              </a:rPr>
              <a:t>νά</a:t>
            </a:r>
            <a:r>
              <a:rPr lang="en-US" sz="2200" b="0" strike="noStrike" spc="-1" dirty="0">
                <a:solidFill>
                  <a:srgbClr val="000000"/>
                </a:solidFill>
                <a:latin typeface="Georgia"/>
              </a:rPr>
              <a:t>π</a:t>
            </a:r>
            <a:r>
              <a:rPr lang="en-US" sz="2200" b="0" strike="noStrike" spc="-1" dirty="0" err="1">
                <a:solidFill>
                  <a:srgbClr val="000000"/>
                </a:solidFill>
                <a:latin typeface="Georgia"/>
              </a:rPr>
              <a:t>τυξη</a:t>
            </a:r>
            <a:r>
              <a:rPr lang="en-US" sz="2200" b="0" strike="noStrike" spc="-1" dirty="0">
                <a:solidFill>
                  <a:srgbClr val="000000"/>
                </a:solidFill>
                <a:latin typeface="Georgia"/>
              </a:rPr>
              <a:t> </a:t>
            </a:r>
            <a:r>
              <a:rPr lang="en-US" sz="2200" b="1" strike="noStrike" spc="-1" dirty="0" err="1">
                <a:solidFill>
                  <a:srgbClr val="000000"/>
                </a:solidFill>
                <a:latin typeface="Georgia"/>
              </a:rPr>
              <a:t>μη</a:t>
            </a:r>
            <a:r>
              <a:rPr lang="en-US" sz="2200" b="1" strike="noStrike" spc="-1" dirty="0">
                <a:solidFill>
                  <a:srgbClr val="000000"/>
                </a:solidFill>
                <a:latin typeface="Georgia"/>
              </a:rPr>
              <a:t> </a:t>
            </a:r>
            <a:r>
              <a:rPr lang="en-US" sz="2200" b="1" strike="noStrike" spc="-1" dirty="0" err="1">
                <a:solidFill>
                  <a:srgbClr val="000000"/>
                </a:solidFill>
                <a:latin typeface="Georgia"/>
              </a:rPr>
              <a:t>εκλογικών</a:t>
            </a:r>
            <a:r>
              <a:rPr lang="en-US" sz="2200" b="1" strike="noStrike" spc="-1" dirty="0">
                <a:solidFill>
                  <a:srgbClr val="000000"/>
                </a:solidFill>
                <a:latin typeface="Georgia"/>
              </a:rPr>
              <a:t> </a:t>
            </a:r>
            <a:r>
              <a:rPr lang="en-US" sz="2200" b="1" strike="noStrike" spc="-1" dirty="0" err="1">
                <a:solidFill>
                  <a:srgbClr val="000000"/>
                </a:solidFill>
                <a:latin typeface="Georgia"/>
              </a:rPr>
              <a:t>κ</a:t>
            </a:r>
            <a:r>
              <a:rPr lang="en-US" sz="2200" b="1" strike="noStrike" spc="-1" dirty="0">
                <a:solidFill>
                  <a:srgbClr val="000000"/>
                </a:solidFill>
                <a:latin typeface="Georgia"/>
              </a:rPr>
              <a:t>α</a:t>
            </a:r>
            <a:r>
              <a:rPr lang="en-US" sz="2200" b="1" strike="noStrike" spc="-1" dirty="0" err="1">
                <a:solidFill>
                  <a:srgbClr val="000000"/>
                </a:solidFill>
                <a:latin typeface="Georgia"/>
              </a:rPr>
              <a:t>ι</a:t>
            </a:r>
            <a:r>
              <a:rPr lang="en-US" sz="2200" b="1" strike="noStrike" spc="-1" dirty="0">
                <a:solidFill>
                  <a:srgbClr val="000000"/>
                </a:solidFill>
                <a:latin typeface="Georgia"/>
              </a:rPr>
              <a:t> </a:t>
            </a:r>
            <a:r>
              <a:rPr lang="en-US" sz="2200" b="1" strike="noStrike" spc="-1" dirty="0" err="1">
                <a:solidFill>
                  <a:srgbClr val="000000"/>
                </a:solidFill>
                <a:latin typeface="Georgia"/>
              </a:rPr>
              <a:t>άτυ</a:t>
            </a:r>
            <a:r>
              <a:rPr lang="en-US" sz="2200" b="1" strike="noStrike" spc="-1" dirty="0">
                <a:solidFill>
                  <a:srgbClr val="000000"/>
                </a:solidFill>
                <a:latin typeface="Georgia"/>
              </a:rPr>
              <a:t>π</a:t>
            </a:r>
            <a:r>
              <a:rPr lang="en-US" sz="2200" b="1" strike="noStrike" spc="-1" dirty="0" err="1">
                <a:solidFill>
                  <a:srgbClr val="000000"/>
                </a:solidFill>
                <a:latin typeface="Georgia"/>
              </a:rPr>
              <a:t>ων</a:t>
            </a:r>
            <a:r>
              <a:rPr lang="en-US" sz="2200" b="1" strike="noStrike" spc="-1" dirty="0">
                <a:solidFill>
                  <a:srgbClr val="000000"/>
                </a:solidFill>
                <a:latin typeface="Georgia"/>
              </a:rPr>
              <a:t> </a:t>
            </a:r>
            <a:r>
              <a:rPr lang="en-US" sz="2200" b="1" strike="noStrike" spc="-1" dirty="0" err="1">
                <a:solidFill>
                  <a:srgbClr val="000000"/>
                </a:solidFill>
                <a:latin typeface="Georgia"/>
              </a:rPr>
              <a:t>μορφών</a:t>
            </a:r>
            <a:r>
              <a:rPr lang="en-US" sz="2200" b="1" strike="noStrike" spc="-1" dirty="0">
                <a:solidFill>
                  <a:srgbClr val="000000"/>
                </a:solidFill>
                <a:latin typeface="Georgia"/>
              </a:rPr>
              <a:t> </a:t>
            </a:r>
            <a:r>
              <a:rPr lang="en-US" sz="2200" b="1" strike="noStrike" spc="-1" dirty="0" err="1">
                <a:solidFill>
                  <a:srgbClr val="000000"/>
                </a:solidFill>
                <a:latin typeface="Georgia"/>
              </a:rPr>
              <a:t>της</a:t>
            </a:r>
            <a:r>
              <a:rPr lang="en-US" sz="2200" b="1" strike="noStrike" spc="-1" dirty="0">
                <a:solidFill>
                  <a:srgbClr val="000000"/>
                </a:solidFill>
                <a:latin typeface="Georgia"/>
              </a:rPr>
              <a:t> π</a:t>
            </a:r>
            <a:r>
              <a:rPr lang="en-US" sz="2200" b="1" strike="noStrike" spc="-1" dirty="0" err="1">
                <a:solidFill>
                  <a:srgbClr val="000000"/>
                </a:solidFill>
                <a:latin typeface="Georgia"/>
              </a:rPr>
              <a:t>ολιτικής</a:t>
            </a:r>
            <a:r>
              <a:rPr lang="en-US" sz="2200" b="1" strike="noStrike" spc="-1" dirty="0">
                <a:solidFill>
                  <a:srgbClr val="000000"/>
                </a:solidFill>
                <a:latin typeface="Georgia"/>
              </a:rPr>
              <a:t> α</a:t>
            </a:r>
            <a:r>
              <a:rPr lang="en-US" sz="2200" b="1" strike="noStrike" spc="-1" dirty="0" err="1">
                <a:solidFill>
                  <a:srgbClr val="000000"/>
                </a:solidFill>
                <a:latin typeface="Georgia"/>
              </a:rPr>
              <a:t>ντι</a:t>
            </a:r>
            <a:r>
              <a:rPr lang="en-US" sz="2200" b="1" strike="noStrike" spc="-1" dirty="0">
                <a:solidFill>
                  <a:srgbClr val="000000"/>
                </a:solidFill>
                <a:latin typeface="Georgia"/>
              </a:rPr>
              <a:t>π</a:t>
            </a:r>
            <a:r>
              <a:rPr lang="en-US" sz="2200" b="1" strike="noStrike" spc="-1" dirty="0" err="1">
                <a:solidFill>
                  <a:srgbClr val="000000"/>
                </a:solidFill>
                <a:latin typeface="Georgia"/>
              </a:rPr>
              <a:t>ροσώ</a:t>
            </a:r>
            <a:r>
              <a:rPr lang="en-US" sz="2200" b="1" strike="noStrike" spc="-1" dirty="0">
                <a:solidFill>
                  <a:srgbClr val="000000"/>
                </a:solidFill>
                <a:latin typeface="Georgia"/>
              </a:rPr>
              <a:t>π</a:t>
            </a:r>
            <a:r>
              <a:rPr lang="en-US" sz="2200" b="1" strike="noStrike" spc="-1" dirty="0" err="1">
                <a:solidFill>
                  <a:srgbClr val="000000"/>
                </a:solidFill>
                <a:latin typeface="Georgia"/>
              </a:rPr>
              <a:t>ευσης</a:t>
            </a:r>
            <a:r>
              <a:rPr lang="en-US" sz="2200" b="1" strike="noStrike" spc="-1" dirty="0">
                <a:solidFill>
                  <a:srgbClr val="000000"/>
                </a:solidFill>
                <a:latin typeface="Georgia"/>
              </a:rPr>
              <a:t>.</a:t>
            </a:r>
          </a:p>
          <a:p>
            <a:pPr>
              <a:lnSpc>
                <a:spcPct val="80000"/>
              </a:lnSpc>
              <a:spcBef>
                <a:spcPts val="300"/>
              </a:spcBef>
              <a:buClr>
                <a:srgbClr val="08A1D9"/>
              </a:buClr>
              <a:buFont typeface="Wingdings" charset="2"/>
              <a:buChar char=""/>
            </a:pPr>
            <a:r>
              <a:rPr lang="en-US" sz="2200" b="1" spc="-1" dirty="0">
                <a:solidFill>
                  <a:srgbClr val="000000"/>
                </a:solidFill>
                <a:latin typeface="Georgia"/>
              </a:rPr>
              <a:t>H </a:t>
            </a:r>
            <a:r>
              <a:rPr lang="el-GR" sz="2200" b="1" spc="-1" dirty="0">
                <a:solidFill>
                  <a:srgbClr val="000000"/>
                </a:solidFill>
                <a:latin typeface="Georgia"/>
              </a:rPr>
              <a:t>αν</a:t>
            </a:r>
            <a:r>
              <a:rPr lang="en-US" sz="2200" b="1" spc="-1" dirty="0" err="1">
                <a:solidFill>
                  <a:srgbClr val="000000"/>
                </a:solidFill>
                <a:latin typeface="Georgia"/>
              </a:rPr>
              <a:t>ά</a:t>
            </a:r>
            <a:r>
              <a:rPr lang="el-GR" sz="2200" b="1" spc="-1" dirty="0" err="1">
                <a:solidFill>
                  <a:srgbClr val="000000"/>
                </a:solidFill>
                <a:latin typeface="Georgia"/>
              </a:rPr>
              <a:t>πτυξη</a:t>
            </a:r>
            <a:r>
              <a:rPr lang="el-GR" sz="2200" b="1" spc="-1" dirty="0">
                <a:solidFill>
                  <a:srgbClr val="000000"/>
                </a:solidFill>
                <a:latin typeface="Georgia"/>
              </a:rPr>
              <a:t> </a:t>
            </a:r>
            <a:r>
              <a:rPr lang="el-GR" sz="2200" b="1" spc="-1" dirty="0" err="1">
                <a:solidFill>
                  <a:srgbClr val="000000"/>
                </a:solidFill>
                <a:latin typeface="Georgia"/>
              </a:rPr>
              <a:t>αμεσοδημοκρατικών</a:t>
            </a:r>
            <a:r>
              <a:rPr lang="el-GR" sz="2200" b="1" spc="-1" dirty="0">
                <a:solidFill>
                  <a:srgbClr val="000000"/>
                </a:solidFill>
                <a:latin typeface="Georgia"/>
              </a:rPr>
              <a:t> διαδικασιών. </a:t>
            </a:r>
          </a:p>
          <a:p>
            <a:pPr>
              <a:lnSpc>
                <a:spcPct val="80000"/>
              </a:lnSpc>
              <a:spcBef>
                <a:spcPts val="300"/>
              </a:spcBef>
              <a:buClr>
                <a:srgbClr val="08A1D9"/>
              </a:buClr>
            </a:pP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AutoNum type="arabicPeriod"/>
            </a:pPr>
            <a:r>
              <a:rPr lang="en-US" sz="2200" b="0" strike="noStrike" spc="-1" dirty="0" err="1">
                <a:solidFill>
                  <a:srgbClr val="000000"/>
                </a:solidFill>
                <a:latin typeface="Georgia"/>
              </a:rPr>
              <a:t>Η</a:t>
            </a:r>
            <a:r>
              <a:rPr lang="en-US" sz="2200" b="0" strike="noStrike" spc="-1" dirty="0">
                <a:solidFill>
                  <a:srgbClr val="000000"/>
                </a:solidFill>
                <a:latin typeface="Georgia"/>
              </a:rPr>
              <a:t> ΕΕ </a:t>
            </a:r>
            <a:r>
              <a:rPr lang="en-US" sz="2200" b="0" strike="noStrike" spc="-1" dirty="0" err="1">
                <a:solidFill>
                  <a:srgbClr val="000000"/>
                </a:solidFill>
                <a:latin typeface="Georgia"/>
              </a:rPr>
              <a:t>διοργ</a:t>
            </a:r>
            <a:r>
              <a:rPr lang="en-US" sz="2200" b="0" strike="noStrike" spc="-1" dirty="0">
                <a:solidFill>
                  <a:srgbClr val="000000"/>
                </a:solidFill>
                <a:latin typeface="Georgia"/>
              </a:rPr>
              <a:t>α</a:t>
            </a:r>
            <a:r>
              <a:rPr lang="en-US" sz="2200" b="0" strike="noStrike" spc="-1" dirty="0" err="1">
                <a:solidFill>
                  <a:srgbClr val="000000"/>
                </a:solidFill>
                <a:latin typeface="Georgia"/>
              </a:rPr>
              <a:t>νώνετ</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σύμφων</a:t>
            </a:r>
            <a:r>
              <a:rPr lang="en-US" sz="2200" b="0" strike="noStrike" spc="-1" dirty="0">
                <a:solidFill>
                  <a:srgbClr val="000000"/>
                </a:solidFill>
                <a:latin typeface="Georgia"/>
              </a:rPr>
              <a:t>α </a:t>
            </a:r>
            <a:r>
              <a:rPr lang="en-US" sz="2200" b="0" strike="noStrike" spc="-1" dirty="0" err="1">
                <a:solidFill>
                  <a:srgbClr val="000000"/>
                </a:solidFill>
                <a:latin typeface="Georgia"/>
              </a:rPr>
              <a:t>με</a:t>
            </a:r>
            <a:r>
              <a:rPr lang="en-US" sz="2200" b="0" strike="noStrike" spc="-1" dirty="0">
                <a:solidFill>
                  <a:srgbClr val="000000"/>
                </a:solidFill>
                <a:latin typeface="Georgia"/>
              </a:rPr>
              <a:t> </a:t>
            </a:r>
            <a:r>
              <a:rPr lang="en-US" sz="2200" b="0" strike="noStrike" spc="-1" dirty="0" err="1">
                <a:solidFill>
                  <a:srgbClr val="000000"/>
                </a:solidFill>
                <a:latin typeface="Georgia"/>
              </a:rPr>
              <a:t>τη</a:t>
            </a:r>
            <a:r>
              <a:rPr lang="en-US" sz="2200" b="0" strike="noStrike" spc="-1" dirty="0">
                <a:solidFill>
                  <a:srgbClr val="000000"/>
                </a:solidFill>
                <a:latin typeface="Georgia"/>
              </a:rPr>
              <a:t> (</a:t>
            </a:r>
            <a:r>
              <a:rPr lang="en-US" sz="2200" b="0" strike="noStrike" spc="-1" dirty="0" err="1">
                <a:solidFill>
                  <a:srgbClr val="000000"/>
                </a:solidFill>
                <a:latin typeface="Georgia"/>
              </a:rPr>
              <a:t>μη</a:t>
            </a:r>
            <a:r>
              <a:rPr lang="en-US" sz="2200" b="0" strike="noStrike" spc="-1" dirty="0">
                <a:solidFill>
                  <a:srgbClr val="000000"/>
                </a:solidFill>
                <a:latin typeface="Georgia"/>
              </a:rPr>
              <a:t> </a:t>
            </a:r>
            <a:r>
              <a:rPr lang="en-US" sz="2200" b="0" strike="noStrike" spc="-1" dirty="0" err="1">
                <a:solidFill>
                  <a:srgbClr val="000000"/>
                </a:solidFill>
                <a:latin typeface="Georgia"/>
              </a:rPr>
              <a:t>δημοκρ</a:t>
            </a:r>
            <a:r>
              <a:rPr lang="en-US" sz="2200" b="0" strike="noStrike" spc="-1" dirty="0">
                <a:solidFill>
                  <a:srgbClr val="000000"/>
                </a:solidFill>
                <a:latin typeface="Georgia"/>
              </a:rPr>
              <a:t>α</a:t>
            </a:r>
            <a:r>
              <a:rPr lang="en-US" sz="2200" b="0" strike="noStrike" spc="-1" dirty="0" err="1">
                <a:solidFill>
                  <a:srgbClr val="000000"/>
                </a:solidFill>
                <a:latin typeface="Georgia"/>
              </a:rPr>
              <a:t>τική</a:t>
            </a:r>
            <a:r>
              <a:rPr lang="en-US" sz="2200" b="0" strike="noStrike" spc="-1" dirty="0">
                <a:solidFill>
                  <a:srgbClr val="000000"/>
                </a:solidFill>
                <a:latin typeface="Georgia"/>
              </a:rPr>
              <a:t>) α</a:t>
            </a:r>
            <a:r>
              <a:rPr lang="en-US" sz="2200" b="0" strike="noStrike" spc="-1" dirty="0" err="1">
                <a:solidFill>
                  <a:srgbClr val="000000"/>
                </a:solidFill>
                <a:latin typeface="Georgia"/>
              </a:rPr>
              <a:t>ρχή</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1" strike="noStrike" spc="-1" dirty="0" err="1">
                <a:solidFill>
                  <a:srgbClr val="000000"/>
                </a:solidFill>
                <a:latin typeface="Georgia"/>
              </a:rPr>
              <a:t>σύγχυσης</a:t>
            </a:r>
            <a:r>
              <a:rPr lang="en-US" sz="2200" b="1" strike="noStrike" spc="-1" dirty="0">
                <a:solidFill>
                  <a:srgbClr val="000000"/>
                </a:solidFill>
                <a:latin typeface="Georgia"/>
              </a:rPr>
              <a:t> </a:t>
            </a:r>
            <a:r>
              <a:rPr lang="en-US" sz="2200" b="1" strike="noStrike" spc="-1" dirty="0" err="1">
                <a:solidFill>
                  <a:srgbClr val="000000"/>
                </a:solidFill>
                <a:latin typeface="Georgia"/>
              </a:rPr>
              <a:t>των</a:t>
            </a:r>
            <a:r>
              <a:rPr lang="en-US" sz="2200" b="1" strike="noStrike" spc="-1" dirty="0">
                <a:solidFill>
                  <a:srgbClr val="000000"/>
                </a:solidFill>
                <a:latin typeface="Georgia"/>
              </a:rPr>
              <a:t> </a:t>
            </a:r>
            <a:r>
              <a:rPr lang="en-US" sz="2200" b="1" strike="noStrike" spc="-1" dirty="0" err="1">
                <a:solidFill>
                  <a:srgbClr val="000000"/>
                </a:solidFill>
                <a:latin typeface="Georgia"/>
              </a:rPr>
              <a:t>εξουσιών</a:t>
            </a:r>
            <a:r>
              <a:rPr lang="en-US" sz="2200" b="1" strike="noStrike" spc="-1" dirty="0">
                <a:solidFill>
                  <a:srgbClr val="000000"/>
                </a:solidFill>
                <a:latin typeface="Georgia"/>
              </a:rPr>
              <a:t> </a:t>
            </a:r>
            <a:r>
              <a:rPr lang="en-US" sz="2200" b="0" strike="noStrike" spc="-1" dirty="0">
                <a:solidFill>
                  <a:srgbClr val="000000"/>
                </a:solidFill>
                <a:latin typeface="Georgia"/>
              </a:rPr>
              <a:t>(</a:t>
            </a:r>
            <a:r>
              <a:rPr lang="en-US" sz="2200" b="0" strike="noStrike" spc="-1" dirty="0" err="1">
                <a:solidFill>
                  <a:srgbClr val="000000"/>
                </a:solidFill>
                <a:latin typeface="Georgia"/>
              </a:rPr>
              <a:t>εκτελεστικών</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νομοθετικών</a:t>
            </a:r>
            <a:r>
              <a:rPr lang="en-US" sz="2200" b="0" strike="noStrike" spc="-1" dirty="0">
                <a:solidFill>
                  <a:srgbClr val="000000"/>
                </a:solidFill>
                <a:latin typeface="Georgia"/>
              </a:rPr>
              <a:t>)</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όχι</a:t>
            </a:r>
            <a:r>
              <a:rPr lang="en-US" sz="2200" b="0" strike="noStrike" spc="-1" dirty="0">
                <a:solidFill>
                  <a:srgbClr val="000000"/>
                </a:solidFill>
                <a:latin typeface="Georgia"/>
              </a:rPr>
              <a:t> </a:t>
            </a:r>
            <a:r>
              <a:rPr lang="en-US" sz="2200" b="0" strike="noStrike" spc="-1" dirty="0" err="1">
                <a:solidFill>
                  <a:srgbClr val="000000"/>
                </a:solidFill>
                <a:latin typeface="Georgia"/>
              </a:rPr>
              <a:t>με</a:t>
            </a:r>
            <a:r>
              <a:rPr lang="en-US" sz="2200" b="0" strike="noStrike" spc="-1" dirty="0">
                <a:solidFill>
                  <a:srgbClr val="000000"/>
                </a:solidFill>
                <a:latin typeface="Georgia"/>
              </a:rPr>
              <a:t> </a:t>
            </a:r>
            <a:r>
              <a:rPr lang="en-US" sz="2200" b="0" strike="noStrike" spc="-1" dirty="0" err="1">
                <a:solidFill>
                  <a:srgbClr val="000000"/>
                </a:solidFill>
                <a:latin typeface="Georgia"/>
              </a:rPr>
              <a:t>την</a:t>
            </a:r>
            <a:r>
              <a:rPr lang="en-US" sz="2200" b="0" strike="noStrike" spc="-1" dirty="0">
                <a:solidFill>
                  <a:srgbClr val="000000"/>
                </a:solidFill>
                <a:latin typeface="Georgia"/>
              </a:rPr>
              <a:t> (</a:t>
            </a:r>
            <a:r>
              <a:rPr lang="en-US" sz="2200" b="0" strike="noStrike" spc="-1" dirty="0" err="1">
                <a:solidFill>
                  <a:srgbClr val="000000"/>
                </a:solidFill>
                <a:latin typeface="Georgia"/>
              </a:rPr>
              <a:t>δημοκρ</a:t>
            </a:r>
            <a:r>
              <a:rPr lang="en-US" sz="2200" b="0" strike="noStrike" spc="-1" dirty="0">
                <a:solidFill>
                  <a:srgbClr val="000000"/>
                </a:solidFill>
                <a:latin typeface="Georgia"/>
              </a:rPr>
              <a:t>α</a:t>
            </a:r>
            <a:r>
              <a:rPr lang="en-US" sz="2200" b="0" strike="noStrike" spc="-1" dirty="0" err="1">
                <a:solidFill>
                  <a:srgbClr val="000000"/>
                </a:solidFill>
                <a:latin typeface="Georgia"/>
              </a:rPr>
              <a:t>τική</a:t>
            </a:r>
            <a:r>
              <a:rPr lang="en-US" sz="2200" b="0" strike="noStrike" spc="-1" dirty="0">
                <a:solidFill>
                  <a:srgbClr val="000000"/>
                </a:solidFill>
                <a:latin typeface="Georgia"/>
              </a:rPr>
              <a:t>) α</a:t>
            </a:r>
            <a:r>
              <a:rPr lang="en-US" sz="2200" b="0" strike="noStrike" spc="-1" dirty="0" err="1">
                <a:solidFill>
                  <a:srgbClr val="000000"/>
                </a:solidFill>
                <a:latin typeface="Georgia"/>
              </a:rPr>
              <a:t>ρχή</a:t>
            </a:r>
            <a:r>
              <a:rPr lang="en-US" sz="2200" b="0" strike="noStrike" spc="-1" dirty="0">
                <a:solidFill>
                  <a:srgbClr val="000000"/>
                </a:solidFill>
                <a:latin typeface="Georgia"/>
              </a:rPr>
              <a:t> </a:t>
            </a:r>
            <a:r>
              <a:rPr lang="en-US" sz="2200" b="0" strike="noStrike" spc="-1" dirty="0" err="1">
                <a:solidFill>
                  <a:srgbClr val="000000"/>
                </a:solidFill>
                <a:latin typeface="Georgia"/>
              </a:rPr>
              <a:t>της</a:t>
            </a:r>
            <a:r>
              <a:rPr lang="en-US" sz="2200" b="0" strike="noStrike" spc="-1" dirty="0">
                <a:solidFill>
                  <a:srgbClr val="000000"/>
                </a:solidFill>
                <a:latin typeface="Georgia"/>
              </a:rPr>
              <a:t> </a:t>
            </a:r>
            <a:r>
              <a:rPr lang="en-US" sz="2200" b="1" strike="noStrike" spc="-1" dirty="0" err="1">
                <a:solidFill>
                  <a:srgbClr val="000000"/>
                </a:solidFill>
                <a:latin typeface="Georgia"/>
              </a:rPr>
              <a:t>ε</a:t>
            </a:r>
            <a:r>
              <a:rPr lang="en-US" sz="2200" b="1" strike="noStrike" spc="-1" dirty="0">
                <a:solidFill>
                  <a:srgbClr val="000000"/>
                </a:solidFill>
                <a:latin typeface="Georgia"/>
              </a:rPr>
              <a:t>π</a:t>
            </a:r>
            <a:r>
              <a:rPr lang="en-US" sz="2200" b="1" strike="noStrike" spc="-1" dirty="0" err="1">
                <a:solidFill>
                  <a:srgbClr val="000000"/>
                </a:solidFill>
                <a:latin typeface="Georgia"/>
              </a:rPr>
              <a:t>ίσημης</a:t>
            </a:r>
            <a:r>
              <a:rPr lang="en-US" sz="2200" b="1" strike="noStrike" spc="-1" dirty="0">
                <a:solidFill>
                  <a:srgbClr val="000000"/>
                </a:solidFill>
                <a:latin typeface="Georgia"/>
              </a:rPr>
              <a:t> </a:t>
            </a:r>
            <a:r>
              <a:rPr lang="en-US" sz="2200" b="1" strike="noStrike" spc="-1" dirty="0" err="1">
                <a:solidFill>
                  <a:srgbClr val="000000"/>
                </a:solidFill>
                <a:latin typeface="Georgia"/>
              </a:rPr>
              <a:t>κ</a:t>
            </a:r>
            <a:r>
              <a:rPr lang="en-US" sz="2200" b="1" strike="noStrike" spc="-1" dirty="0">
                <a:solidFill>
                  <a:srgbClr val="000000"/>
                </a:solidFill>
                <a:latin typeface="Georgia"/>
              </a:rPr>
              <a:t>α</a:t>
            </a:r>
            <a:r>
              <a:rPr lang="en-US" sz="2200" b="1" strike="noStrike" spc="-1" dirty="0" err="1">
                <a:solidFill>
                  <a:srgbClr val="000000"/>
                </a:solidFill>
                <a:latin typeface="Georgia"/>
              </a:rPr>
              <a:t>τ</a:t>
            </a:r>
            <a:r>
              <a:rPr lang="en-US" sz="2200" b="1" strike="noStrike" spc="-1" dirty="0">
                <a:solidFill>
                  <a:srgbClr val="000000"/>
                </a:solidFill>
                <a:latin typeface="Georgia"/>
              </a:rPr>
              <a:t>α</a:t>
            </a:r>
            <a:r>
              <a:rPr lang="en-US" sz="2200" b="1" strike="noStrike" spc="-1" dirty="0" err="1">
                <a:solidFill>
                  <a:srgbClr val="000000"/>
                </a:solidFill>
                <a:latin typeface="Georgia"/>
              </a:rPr>
              <a:t>νομής</a:t>
            </a:r>
            <a:r>
              <a:rPr lang="en-US" sz="2200" b="1" strike="noStrike" spc="-1" dirty="0">
                <a:solidFill>
                  <a:srgbClr val="000000"/>
                </a:solidFill>
                <a:latin typeface="Georgia"/>
              </a:rPr>
              <a:t> </a:t>
            </a:r>
            <a:r>
              <a:rPr lang="en-US" sz="2200" b="1" strike="noStrike" spc="-1" dirty="0" err="1">
                <a:solidFill>
                  <a:srgbClr val="000000"/>
                </a:solidFill>
                <a:latin typeface="Georgia"/>
              </a:rPr>
              <a:t>των</a:t>
            </a:r>
            <a:r>
              <a:rPr lang="en-US" sz="2200" b="1" strike="noStrike" spc="-1" dirty="0">
                <a:solidFill>
                  <a:srgbClr val="000000"/>
                </a:solidFill>
                <a:latin typeface="Georgia"/>
              </a:rPr>
              <a:t> </a:t>
            </a:r>
            <a:r>
              <a:rPr lang="en-US" sz="2200" b="1" strike="noStrike" spc="-1" dirty="0" err="1">
                <a:solidFill>
                  <a:srgbClr val="000000"/>
                </a:solidFill>
                <a:latin typeface="Georgia"/>
              </a:rPr>
              <a:t>εξουσιών</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AutoNum type="arabicPeriod"/>
            </a:pP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κοινοτική</a:t>
            </a:r>
            <a:r>
              <a:rPr lang="en-US" sz="2200" b="0" strike="noStrike" spc="-1" dirty="0">
                <a:solidFill>
                  <a:srgbClr val="000000"/>
                </a:solidFill>
                <a:latin typeface="Georgia"/>
              </a:rPr>
              <a:t> </a:t>
            </a:r>
            <a:r>
              <a:rPr lang="en-US" sz="2200" b="0" strike="noStrike" spc="-1" dirty="0" err="1">
                <a:solidFill>
                  <a:srgbClr val="000000"/>
                </a:solidFill>
                <a:latin typeface="Georgia"/>
              </a:rPr>
              <a:t>μέθοδος</a:t>
            </a:r>
            <a:r>
              <a:rPr lang="en-US" sz="2200" b="0" strike="noStrike" spc="-1" dirty="0">
                <a:solidFill>
                  <a:srgbClr val="000000"/>
                </a:solidFill>
                <a:latin typeface="Georgia"/>
              </a:rPr>
              <a:t> α</a:t>
            </a:r>
            <a:r>
              <a:rPr lang="en-US" sz="2200" b="0" strike="noStrike" spc="-1" dirty="0" err="1">
                <a:solidFill>
                  <a:srgbClr val="000000"/>
                </a:solidFill>
                <a:latin typeface="Georgia"/>
              </a:rPr>
              <a:t>ντι</a:t>
            </a:r>
            <a:r>
              <a:rPr lang="en-US" sz="2200" b="0" strike="noStrike" spc="-1" dirty="0">
                <a:solidFill>
                  <a:srgbClr val="000000"/>
                </a:solidFill>
                <a:latin typeface="Georgia"/>
              </a:rPr>
              <a:t>π</a:t>
            </a:r>
            <a:r>
              <a:rPr lang="en-US" sz="2200" b="0" strike="noStrike" spc="-1" dirty="0" err="1">
                <a:solidFill>
                  <a:srgbClr val="000000"/>
                </a:solidFill>
                <a:latin typeface="Georgia"/>
              </a:rPr>
              <a:t>ροσω</a:t>
            </a:r>
            <a:r>
              <a:rPr lang="en-US" sz="2200" b="0" strike="noStrike" spc="-1" dirty="0">
                <a:solidFill>
                  <a:srgbClr val="000000"/>
                </a:solidFill>
                <a:latin typeface="Georgia"/>
              </a:rPr>
              <a:t>π</a:t>
            </a:r>
            <a:r>
              <a:rPr lang="en-US" sz="2200" b="0" strike="noStrike" spc="-1" dirty="0" err="1">
                <a:solidFill>
                  <a:srgbClr val="000000"/>
                </a:solidFill>
                <a:latin typeface="Georgia"/>
              </a:rPr>
              <a:t>εύει</a:t>
            </a:r>
            <a:r>
              <a:rPr lang="en-US" sz="2200" b="0" strike="noStrike" spc="-1" dirty="0">
                <a:solidFill>
                  <a:srgbClr val="000000"/>
                </a:solidFill>
                <a:latin typeface="Georgia"/>
              </a:rPr>
              <a:t> </a:t>
            </a:r>
            <a:r>
              <a:rPr lang="en-US" sz="2200" b="0" strike="noStrike" spc="-1" dirty="0" err="1">
                <a:solidFill>
                  <a:srgbClr val="000000"/>
                </a:solidFill>
                <a:latin typeface="Georgia"/>
              </a:rPr>
              <a:t>μι</a:t>
            </a:r>
            <a:r>
              <a:rPr lang="en-US" sz="2200" b="0" strike="noStrike" spc="-1" dirty="0">
                <a:solidFill>
                  <a:srgbClr val="000000"/>
                </a:solidFill>
                <a:latin typeface="Georgia"/>
              </a:rPr>
              <a:t>α </a:t>
            </a:r>
            <a:r>
              <a:rPr lang="en-US" sz="2200" b="1" strike="noStrike" spc="-1" dirty="0" err="1">
                <a:solidFill>
                  <a:srgbClr val="000000"/>
                </a:solidFill>
                <a:latin typeface="Georgia"/>
              </a:rPr>
              <a:t>μικτή</a:t>
            </a:r>
            <a:r>
              <a:rPr lang="en-US" sz="2200" b="1" strike="noStrike" spc="-1" dirty="0">
                <a:solidFill>
                  <a:srgbClr val="000000"/>
                </a:solidFill>
                <a:latin typeface="Georgia"/>
              </a:rPr>
              <a:t> </a:t>
            </a:r>
            <a:r>
              <a:rPr lang="en-US" sz="2200" b="1" strike="noStrike" spc="-1" dirty="0" err="1">
                <a:solidFill>
                  <a:srgbClr val="000000"/>
                </a:solidFill>
                <a:latin typeface="Georgia"/>
              </a:rPr>
              <a:t>κυ</a:t>
            </a:r>
            <a:r>
              <a:rPr lang="en-US" sz="2200" b="1" strike="noStrike" spc="-1" dirty="0">
                <a:solidFill>
                  <a:srgbClr val="000000"/>
                </a:solidFill>
                <a:latin typeface="Georgia"/>
              </a:rPr>
              <a:t>β</a:t>
            </a:r>
            <a:r>
              <a:rPr lang="en-US" sz="2200" b="1" strike="noStrike" spc="-1" dirty="0" err="1">
                <a:solidFill>
                  <a:srgbClr val="000000"/>
                </a:solidFill>
                <a:latin typeface="Georgia"/>
              </a:rPr>
              <a:t>έρνηση</a:t>
            </a:r>
            <a:r>
              <a:rPr lang="en-US" sz="2200" b="1" strike="noStrike" spc="-1" dirty="0">
                <a:solidFill>
                  <a:srgbClr val="000000"/>
                </a:solidFill>
                <a:latin typeface="Georgia"/>
              </a:rPr>
              <a:t> α</a:t>
            </a:r>
            <a:r>
              <a:rPr lang="en-US" sz="2200" b="1" strike="noStrike" spc="-1" dirty="0" err="1">
                <a:solidFill>
                  <a:srgbClr val="000000"/>
                </a:solidFill>
                <a:latin typeface="Georgia"/>
              </a:rPr>
              <a:t>ντι</a:t>
            </a:r>
            <a:r>
              <a:rPr lang="en-US" sz="2200" b="1" strike="noStrike" spc="-1" dirty="0">
                <a:solidFill>
                  <a:srgbClr val="000000"/>
                </a:solidFill>
                <a:latin typeface="Georgia"/>
              </a:rPr>
              <a:t>π</a:t>
            </a:r>
            <a:r>
              <a:rPr lang="en-US" sz="2200" b="1" strike="noStrike" spc="-1" dirty="0" err="1">
                <a:solidFill>
                  <a:srgbClr val="000000"/>
                </a:solidFill>
                <a:latin typeface="Georgia"/>
              </a:rPr>
              <a:t>ροσώ</a:t>
            </a:r>
            <a:r>
              <a:rPr lang="en-US" sz="2200" b="1" strike="noStrike" spc="-1" dirty="0">
                <a:solidFill>
                  <a:srgbClr val="000000"/>
                </a:solidFill>
                <a:latin typeface="Georgia"/>
              </a:rPr>
              <a:t>π</a:t>
            </a:r>
            <a:r>
              <a:rPr lang="en-US" sz="2200" b="1" strike="noStrike" spc="-1" dirty="0" err="1">
                <a:solidFill>
                  <a:srgbClr val="000000"/>
                </a:solidFill>
                <a:latin typeface="Georgia"/>
              </a:rPr>
              <a:t>ευσης</a:t>
            </a:r>
            <a:r>
              <a:rPr lang="en-US" sz="2200" b="0" strike="noStrike" spc="-1" dirty="0">
                <a:solidFill>
                  <a:srgbClr val="000000"/>
                </a:solidFill>
                <a:latin typeface="Georgia"/>
              </a:rPr>
              <a:t> (</a:t>
            </a:r>
            <a:r>
              <a:rPr lang="en-US" sz="2200" b="0" strike="noStrike" spc="-1" dirty="0" err="1">
                <a:solidFill>
                  <a:srgbClr val="000000"/>
                </a:solidFill>
                <a:latin typeface="Georgia"/>
              </a:rPr>
              <a:t>Majone</a:t>
            </a:r>
            <a:r>
              <a:rPr lang="en-US" sz="2200" b="0" strike="noStrike" spc="-1" dirty="0">
                <a:solidFill>
                  <a:srgbClr val="000000"/>
                </a:solidFill>
                <a:latin typeface="Georgia"/>
              </a:rPr>
              <a:t>): </a:t>
            </a:r>
            <a:r>
              <a:rPr lang="en-US" sz="2200" b="0" strike="noStrike" spc="-1" dirty="0" err="1">
                <a:solidFill>
                  <a:srgbClr val="000000"/>
                </a:solidFill>
                <a:latin typeface="Georgia"/>
              </a:rPr>
              <a:t>μερικός</a:t>
            </a:r>
            <a:r>
              <a:rPr lang="en-US" sz="2200" b="0" strike="noStrike" spc="-1" dirty="0">
                <a:solidFill>
                  <a:srgbClr val="000000"/>
                </a:solidFill>
                <a:latin typeface="Georgia"/>
              </a:rPr>
              <a:t> </a:t>
            </a:r>
            <a:r>
              <a:rPr lang="en-US" sz="2200" b="0" strike="noStrike" spc="-1" dirty="0" err="1">
                <a:solidFill>
                  <a:srgbClr val="000000"/>
                </a:solidFill>
                <a:latin typeface="Georgia"/>
              </a:rPr>
              <a:t>κοινο</a:t>
            </a:r>
            <a:r>
              <a:rPr lang="en-US" sz="2200" b="0" strike="noStrike" spc="-1" dirty="0">
                <a:solidFill>
                  <a:srgbClr val="000000"/>
                </a:solidFill>
                <a:latin typeface="Georgia"/>
              </a:rPr>
              <a:t>β</a:t>
            </a:r>
            <a:r>
              <a:rPr lang="en-US" sz="2200" b="0" strike="noStrike" spc="-1" dirty="0" err="1">
                <a:solidFill>
                  <a:srgbClr val="000000"/>
                </a:solidFill>
                <a:latin typeface="Georgia"/>
              </a:rPr>
              <a:t>ουλευτικός</a:t>
            </a:r>
            <a:r>
              <a:rPr lang="en-US" sz="2200" b="0" strike="noStrike" spc="-1" dirty="0">
                <a:solidFill>
                  <a:srgbClr val="000000"/>
                </a:solidFill>
                <a:latin typeface="Georgia"/>
              </a:rPr>
              <a:t> </a:t>
            </a:r>
            <a:r>
              <a:rPr lang="en-US" sz="2200" b="0" strike="noStrike" spc="-1" dirty="0" err="1">
                <a:solidFill>
                  <a:srgbClr val="000000"/>
                </a:solidFill>
                <a:latin typeface="Georgia"/>
              </a:rPr>
              <a:t>έλεγχος</a:t>
            </a:r>
            <a:r>
              <a:rPr lang="en-US" sz="2200" b="0" strike="noStrike" spc="-1" dirty="0">
                <a:solidFill>
                  <a:srgbClr val="000000"/>
                </a:solidFill>
                <a:latin typeface="Georgia"/>
              </a:rPr>
              <a:t>, </a:t>
            </a:r>
            <a:r>
              <a:rPr lang="en-US" sz="2200" b="0" strike="noStrike" spc="-1" dirty="0" err="1">
                <a:solidFill>
                  <a:srgbClr val="000000"/>
                </a:solidFill>
                <a:latin typeface="Georgia"/>
              </a:rPr>
              <a:t>διοικητική</a:t>
            </a:r>
            <a:r>
              <a:rPr lang="en-US" sz="2200" b="0" strike="noStrike" spc="-1" dirty="0">
                <a:solidFill>
                  <a:srgbClr val="000000"/>
                </a:solidFill>
                <a:latin typeface="Georgia"/>
              </a:rPr>
              <a:t> α</a:t>
            </a:r>
            <a:r>
              <a:rPr lang="en-US" sz="2200" b="0" strike="noStrike" spc="-1" dirty="0" err="1">
                <a:solidFill>
                  <a:srgbClr val="000000"/>
                </a:solidFill>
                <a:latin typeface="Georgia"/>
              </a:rPr>
              <a:t>νεξ</a:t>
            </a:r>
            <a:r>
              <a:rPr lang="en-US" sz="2200" b="0" strike="noStrike" spc="-1" dirty="0">
                <a:solidFill>
                  <a:srgbClr val="000000"/>
                </a:solidFill>
                <a:latin typeface="Georgia"/>
              </a:rPr>
              <a:t>α</a:t>
            </a:r>
            <a:r>
              <a:rPr lang="en-US" sz="2200" b="0" strike="noStrike" spc="-1" dirty="0" err="1">
                <a:solidFill>
                  <a:srgbClr val="000000"/>
                </a:solidFill>
                <a:latin typeface="Georgia"/>
              </a:rPr>
              <a:t>ρτησί</a:t>
            </a:r>
            <a:r>
              <a:rPr lang="en-US" sz="2200" b="0" strike="noStrike" spc="-1" dirty="0">
                <a:solidFill>
                  <a:srgbClr val="000000"/>
                </a:solidFill>
                <a:latin typeface="Georgia"/>
              </a:rPr>
              <a:t>α, π</a:t>
            </a:r>
            <a:r>
              <a:rPr lang="en-US" sz="2200" b="0" strike="noStrike" spc="-1" dirty="0" err="1">
                <a:solidFill>
                  <a:srgbClr val="000000"/>
                </a:solidFill>
                <a:latin typeface="Georgia"/>
              </a:rPr>
              <a:t>ροσφορά</a:t>
            </a:r>
            <a:r>
              <a:rPr lang="en-US" sz="2200" b="0" strike="noStrike" spc="-1" dirty="0">
                <a:solidFill>
                  <a:srgbClr val="000000"/>
                </a:solidFill>
                <a:latin typeface="Georgia"/>
              </a:rPr>
              <a:t> </a:t>
            </a:r>
            <a:r>
              <a:rPr lang="en-US" sz="2200" b="0" strike="noStrike" spc="-1" dirty="0" err="1">
                <a:solidFill>
                  <a:srgbClr val="000000"/>
                </a:solidFill>
                <a:latin typeface="Georgia"/>
              </a:rPr>
              <a:t>εγγυήσεων</a:t>
            </a:r>
            <a:r>
              <a:rPr lang="en-US" sz="2200" b="0" strike="noStrike" spc="-1" dirty="0">
                <a:solidFill>
                  <a:srgbClr val="000000"/>
                </a:solidFill>
                <a:latin typeface="Georgia"/>
              </a:rPr>
              <a:t> </a:t>
            </a:r>
            <a:r>
              <a:rPr lang="en-US" sz="2200" b="0" strike="noStrike" spc="-1" dirty="0" err="1">
                <a:solidFill>
                  <a:srgbClr val="000000"/>
                </a:solidFill>
                <a:latin typeface="Georgia"/>
              </a:rPr>
              <a:t>κ</a:t>
            </a:r>
            <a:r>
              <a:rPr lang="en-US" sz="2200" b="0" strike="noStrike" spc="-1" dirty="0">
                <a:solidFill>
                  <a:srgbClr val="000000"/>
                </a:solidFill>
                <a:latin typeface="Georgia"/>
              </a:rPr>
              <a:t>α</a:t>
            </a:r>
            <a:r>
              <a:rPr lang="en-US" sz="2200" b="0" strike="noStrike" spc="-1" dirty="0" err="1">
                <a:solidFill>
                  <a:srgbClr val="000000"/>
                </a:solidFill>
                <a:latin typeface="Georgia"/>
              </a:rPr>
              <a:t>ι</a:t>
            </a:r>
            <a:r>
              <a:rPr lang="en-US" sz="2200" b="0" strike="noStrike" spc="-1" dirty="0">
                <a:solidFill>
                  <a:srgbClr val="000000"/>
                </a:solidFill>
                <a:latin typeface="Georgia"/>
              </a:rPr>
              <a:t> </a:t>
            </a:r>
            <a:r>
              <a:rPr lang="en-US" sz="2200" b="0" strike="noStrike" spc="-1" dirty="0" err="1">
                <a:solidFill>
                  <a:srgbClr val="000000"/>
                </a:solidFill>
                <a:latin typeface="Georgia"/>
              </a:rPr>
              <a:t>ε</a:t>
            </a:r>
            <a:r>
              <a:rPr lang="en-US" sz="2200" b="0" strike="noStrike" spc="-1" dirty="0">
                <a:solidFill>
                  <a:srgbClr val="000000"/>
                </a:solidFill>
                <a:latin typeface="Georgia"/>
              </a:rPr>
              <a:t>π</a:t>
            </a:r>
            <a:r>
              <a:rPr lang="en-US" sz="2200" b="0" strike="noStrike" spc="-1" dirty="0" err="1">
                <a:solidFill>
                  <a:srgbClr val="000000"/>
                </a:solidFill>
                <a:latin typeface="Georgia"/>
              </a:rPr>
              <a:t>ι</a:t>
            </a:r>
            <a:r>
              <a:rPr lang="en-US" sz="2200" b="0" strike="noStrike" spc="-1" dirty="0">
                <a:solidFill>
                  <a:srgbClr val="000000"/>
                </a:solidFill>
                <a:latin typeface="Georgia"/>
              </a:rPr>
              <a:t>β</a:t>
            </a:r>
            <a:r>
              <a:rPr lang="en-US" sz="2200" b="0" strike="noStrike" spc="-1" dirty="0" err="1">
                <a:solidFill>
                  <a:srgbClr val="000000"/>
                </a:solidFill>
                <a:latin typeface="Georgia"/>
              </a:rPr>
              <a:t>ολή</a:t>
            </a:r>
            <a:r>
              <a:rPr lang="en-US" sz="2200" b="0" strike="noStrike" spc="-1" dirty="0">
                <a:solidFill>
                  <a:srgbClr val="000000"/>
                </a:solidFill>
                <a:latin typeface="Georgia"/>
              </a:rPr>
              <a:t> </a:t>
            </a:r>
            <a:r>
              <a:rPr lang="en-US" sz="2200" b="0" strike="noStrike" spc="-1" dirty="0" err="1">
                <a:solidFill>
                  <a:srgbClr val="000000"/>
                </a:solidFill>
                <a:latin typeface="Georgia"/>
              </a:rPr>
              <a:t>κυρώσεων</a:t>
            </a:r>
            <a:r>
              <a:rPr lang="en-US" sz="2200" b="0" strike="noStrike" spc="-1" dirty="0">
                <a:solidFill>
                  <a:srgbClr val="000000"/>
                </a:solidFill>
                <a:latin typeface="Georgia"/>
              </a:rPr>
              <a:t>, α</a:t>
            </a:r>
            <a:r>
              <a:rPr lang="en-US" sz="2200" b="0" strike="noStrike" spc="-1" dirty="0" err="1">
                <a:solidFill>
                  <a:srgbClr val="000000"/>
                </a:solidFill>
                <a:latin typeface="Georgia"/>
              </a:rPr>
              <a:t>νά</a:t>
            </a:r>
            <a:r>
              <a:rPr lang="en-US" sz="2200" b="0" strike="noStrike" spc="-1" dirty="0">
                <a:solidFill>
                  <a:srgbClr val="000000"/>
                </a:solidFill>
                <a:latin typeface="Georgia"/>
              </a:rPr>
              <a:t>π</a:t>
            </a:r>
            <a:r>
              <a:rPr lang="en-US" sz="2200" b="0" strike="noStrike" spc="-1" dirty="0" err="1">
                <a:solidFill>
                  <a:srgbClr val="000000"/>
                </a:solidFill>
                <a:latin typeface="Georgia"/>
              </a:rPr>
              <a:t>τυξη</a:t>
            </a:r>
            <a:r>
              <a:rPr lang="en-US" sz="2200" b="0" strike="noStrike" spc="-1" dirty="0">
                <a:solidFill>
                  <a:srgbClr val="000000"/>
                </a:solidFill>
                <a:latin typeface="Georgia"/>
              </a:rPr>
              <a:t> </a:t>
            </a:r>
            <a:r>
              <a:rPr lang="en-US" sz="2200" b="0" strike="noStrike" spc="-1" dirty="0" err="1">
                <a:solidFill>
                  <a:srgbClr val="000000"/>
                </a:solidFill>
                <a:latin typeface="Georgia"/>
              </a:rPr>
              <a:t>ευρω</a:t>
            </a:r>
            <a:r>
              <a:rPr lang="en-US" sz="2200" b="0" strike="noStrike" spc="-1" dirty="0">
                <a:solidFill>
                  <a:srgbClr val="000000"/>
                </a:solidFill>
                <a:latin typeface="Georgia"/>
              </a:rPr>
              <a:t>πα</a:t>
            </a:r>
            <a:r>
              <a:rPr lang="en-US" sz="2200" b="0" strike="noStrike" spc="-1" dirty="0" err="1">
                <a:solidFill>
                  <a:srgbClr val="000000"/>
                </a:solidFill>
                <a:latin typeface="Georgia"/>
              </a:rPr>
              <a:t>ϊκών</a:t>
            </a:r>
            <a:r>
              <a:rPr lang="en-US" sz="2200" b="0" strike="noStrike" spc="-1" dirty="0">
                <a:solidFill>
                  <a:srgbClr val="000000"/>
                </a:solidFill>
                <a:latin typeface="Georgia"/>
              </a:rPr>
              <a:t> </a:t>
            </a:r>
            <a:r>
              <a:rPr lang="en-US" sz="2200" b="0" strike="noStrike" spc="-1" dirty="0" err="1">
                <a:solidFill>
                  <a:srgbClr val="000000"/>
                </a:solidFill>
                <a:latin typeface="Georgia"/>
              </a:rPr>
              <a:t>γρ</a:t>
            </a:r>
            <a:r>
              <a:rPr lang="en-US" sz="2200" b="0" strike="noStrike" spc="-1" dirty="0">
                <a:solidFill>
                  <a:srgbClr val="000000"/>
                </a:solidFill>
                <a:latin typeface="Georgia"/>
              </a:rPr>
              <a:t>α</a:t>
            </a:r>
            <a:r>
              <a:rPr lang="en-US" sz="2200" b="0" strike="noStrike" spc="-1" dirty="0" err="1">
                <a:solidFill>
                  <a:srgbClr val="000000"/>
                </a:solidFill>
                <a:latin typeface="Georgia"/>
              </a:rPr>
              <a:t>φειοκρ</a:t>
            </a:r>
            <a:r>
              <a:rPr lang="en-US" sz="2200" b="0" strike="noStrike" spc="-1" dirty="0">
                <a:solidFill>
                  <a:srgbClr val="000000"/>
                </a:solidFill>
                <a:latin typeface="Georgia"/>
              </a:rPr>
              <a:t>α</a:t>
            </a:r>
            <a:r>
              <a:rPr lang="en-US" sz="2200" b="0" strike="noStrike" spc="-1" dirty="0" err="1">
                <a:solidFill>
                  <a:srgbClr val="000000"/>
                </a:solidFill>
                <a:latin typeface="Georgia"/>
              </a:rPr>
              <a:t>τικών</a:t>
            </a:r>
            <a:r>
              <a:rPr lang="en-US" sz="2200" b="0" strike="noStrike" spc="-1" dirty="0">
                <a:solidFill>
                  <a:srgbClr val="000000"/>
                </a:solidFill>
                <a:latin typeface="Georgia"/>
              </a:rPr>
              <a:t> </a:t>
            </a:r>
            <a:r>
              <a:rPr lang="en-US" sz="2200" b="0" strike="noStrike" spc="-1" dirty="0" err="1">
                <a:solidFill>
                  <a:srgbClr val="000000"/>
                </a:solidFill>
                <a:latin typeface="Georgia"/>
              </a:rPr>
              <a:t>δομών</a:t>
            </a:r>
            <a:r>
              <a:rPr lang="en-US" sz="2200" b="0" strike="noStrike" spc="-1" dirty="0">
                <a:solidFill>
                  <a:srgbClr val="000000"/>
                </a:solidFill>
                <a:latin typeface="Georgia"/>
              </a:rPr>
              <a:t>.</a:t>
            </a:r>
            <a:endParaRPr lang="en-US" sz="2200" b="0" strike="noStrike" spc="-1" dirty="0">
              <a:solidFill>
                <a:srgbClr val="333333"/>
              </a:solidFill>
              <a:latin typeface="Noto Sans Regular"/>
            </a:endParaRPr>
          </a:p>
          <a:p>
            <a:pPr>
              <a:lnSpc>
                <a:spcPct val="80000"/>
              </a:lnSpc>
              <a:spcBef>
                <a:spcPts val="300"/>
              </a:spcBef>
              <a:buClr>
                <a:srgbClr val="08A1D9"/>
              </a:buClr>
              <a:buFont typeface="Wingdings" charset="2"/>
              <a:buAutoNum type="arabicPeriod"/>
            </a:pPr>
            <a:r>
              <a:rPr lang="en-US" sz="2200" b="0" strike="noStrike" spc="-1" dirty="0" err="1">
                <a:solidFill>
                  <a:srgbClr val="000000"/>
                </a:solidFill>
                <a:latin typeface="Georgia"/>
              </a:rPr>
              <a:t>Η</a:t>
            </a:r>
            <a:r>
              <a:rPr lang="en-US" sz="2200" b="0" strike="noStrike" spc="-1" dirty="0">
                <a:solidFill>
                  <a:srgbClr val="000000"/>
                </a:solidFill>
                <a:latin typeface="Georgia"/>
              </a:rPr>
              <a:t> </a:t>
            </a:r>
            <a:r>
              <a:rPr lang="en-US" sz="2200" b="0" strike="noStrike" spc="-1" dirty="0" err="1">
                <a:solidFill>
                  <a:srgbClr val="000000"/>
                </a:solidFill>
                <a:latin typeface="Georgia"/>
              </a:rPr>
              <a:t>ενο</a:t>
            </a:r>
            <a:r>
              <a:rPr lang="en-US" sz="2200" b="0" strike="noStrike" spc="-1" dirty="0">
                <a:solidFill>
                  <a:srgbClr val="000000"/>
                </a:solidFill>
                <a:latin typeface="Georgia"/>
              </a:rPr>
              <a:t>π</a:t>
            </a:r>
            <a:r>
              <a:rPr lang="en-US" sz="2200" b="0" strike="noStrike" spc="-1" dirty="0" err="1">
                <a:solidFill>
                  <a:srgbClr val="000000"/>
                </a:solidFill>
                <a:latin typeface="Georgia"/>
              </a:rPr>
              <a:t>οίηση</a:t>
            </a:r>
            <a:r>
              <a:rPr lang="en-US" sz="2200" b="0" strike="noStrike" spc="-1" dirty="0">
                <a:solidFill>
                  <a:srgbClr val="000000"/>
                </a:solidFill>
                <a:latin typeface="Georgia"/>
              </a:rPr>
              <a:t> </a:t>
            </a:r>
            <a:r>
              <a:rPr lang="en-US" sz="2200" b="0" strike="noStrike" spc="-1" dirty="0" err="1">
                <a:solidFill>
                  <a:srgbClr val="000000"/>
                </a:solidFill>
                <a:latin typeface="Georgia"/>
              </a:rPr>
              <a:t>οδήγησε</a:t>
            </a:r>
            <a:r>
              <a:rPr lang="en-US" sz="2200" b="0" strike="noStrike" spc="-1" dirty="0">
                <a:solidFill>
                  <a:srgbClr val="000000"/>
                </a:solidFill>
                <a:latin typeface="Georgia"/>
              </a:rPr>
              <a:t> </a:t>
            </a:r>
            <a:r>
              <a:rPr lang="en-US" sz="2200" b="0" strike="noStrike" spc="-1" dirty="0" err="1">
                <a:solidFill>
                  <a:srgbClr val="000000"/>
                </a:solidFill>
                <a:latin typeface="Georgia"/>
              </a:rPr>
              <a:t>στην</a:t>
            </a:r>
            <a:r>
              <a:rPr lang="en-US" sz="2200" b="0" strike="noStrike" spc="-1" dirty="0">
                <a:solidFill>
                  <a:srgbClr val="000000"/>
                </a:solidFill>
                <a:latin typeface="Georgia"/>
              </a:rPr>
              <a:t> </a:t>
            </a:r>
            <a:r>
              <a:rPr lang="en-US" sz="2200" b="1" strike="noStrike" spc="-1" dirty="0">
                <a:solidFill>
                  <a:srgbClr val="000000"/>
                </a:solidFill>
                <a:latin typeface="Georgia"/>
              </a:rPr>
              <a:t>π</a:t>
            </a:r>
            <a:r>
              <a:rPr lang="en-US" sz="2200" b="1" strike="noStrike" spc="-1" dirty="0" err="1">
                <a:solidFill>
                  <a:srgbClr val="000000"/>
                </a:solidFill>
                <a:latin typeface="Georgia"/>
              </a:rPr>
              <a:t>ροώθηση</a:t>
            </a:r>
            <a:r>
              <a:rPr lang="en-US" sz="2200" b="1" strike="noStrike" spc="-1" dirty="0">
                <a:solidFill>
                  <a:srgbClr val="000000"/>
                </a:solidFill>
                <a:latin typeface="Georgia"/>
              </a:rPr>
              <a:t> </a:t>
            </a:r>
            <a:r>
              <a:rPr lang="en-US" sz="2200" b="1" strike="noStrike" spc="-1" dirty="0" err="1">
                <a:solidFill>
                  <a:srgbClr val="000000"/>
                </a:solidFill>
                <a:latin typeface="Georgia"/>
              </a:rPr>
              <a:t>έν</a:t>
            </a:r>
            <a:r>
              <a:rPr lang="en-US" sz="2200" b="1" strike="noStrike" spc="-1" dirty="0">
                <a:solidFill>
                  <a:srgbClr val="000000"/>
                </a:solidFill>
                <a:latin typeface="Georgia"/>
              </a:rPr>
              <a:t>α </a:t>
            </a:r>
            <a:r>
              <a:rPr lang="en-US" sz="2200" b="1" strike="noStrike" spc="-1" dirty="0" err="1">
                <a:solidFill>
                  <a:srgbClr val="000000"/>
                </a:solidFill>
                <a:latin typeface="Georgia"/>
              </a:rPr>
              <a:t>κράτους</a:t>
            </a:r>
            <a:r>
              <a:rPr lang="en-US" sz="2200" b="1" strike="noStrike" spc="-1" dirty="0">
                <a:solidFill>
                  <a:srgbClr val="000000"/>
                </a:solidFill>
                <a:latin typeface="Georgia"/>
              </a:rPr>
              <a:t> </a:t>
            </a:r>
            <a:r>
              <a:rPr lang="en-US" sz="2200" b="1" strike="noStrike" spc="-1" dirty="0" err="1">
                <a:solidFill>
                  <a:srgbClr val="000000"/>
                </a:solidFill>
                <a:latin typeface="Georgia"/>
              </a:rPr>
              <a:t>δικ</a:t>
            </a:r>
            <a:r>
              <a:rPr lang="en-US" sz="2200" b="1" strike="noStrike" spc="-1" dirty="0">
                <a:solidFill>
                  <a:srgbClr val="000000"/>
                </a:solidFill>
                <a:latin typeface="Georgia"/>
              </a:rPr>
              <a:t>α</a:t>
            </a:r>
            <a:r>
              <a:rPr lang="en-US" sz="2200" b="1" strike="noStrike" spc="-1" dirty="0" err="1">
                <a:solidFill>
                  <a:srgbClr val="000000"/>
                </a:solidFill>
                <a:latin typeface="Georgia"/>
              </a:rPr>
              <a:t>ίου</a:t>
            </a:r>
            <a:r>
              <a:rPr lang="en-US" sz="2200" b="1" strike="noStrike" spc="-1" dirty="0">
                <a:solidFill>
                  <a:srgbClr val="000000"/>
                </a:solidFill>
                <a:latin typeface="Georgia"/>
              </a:rPr>
              <a:t> </a:t>
            </a:r>
            <a:r>
              <a:rPr lang="en-US" sz="2200" b="1" strike="noStrike" spc="-1" dirty="0" err="1">
                <a:solidFill>
                  <a:srgbClr val="000000"/>
                </a:solidFill>
                <a:latin typeface="Georgia"/>
              </a:rPr>
              <a:t>χωρίς</a:t>
            </a:r>
            <a:r>
              <a:rPr lang="en-US" sz="2200" b="1" strike="noStrike" spc="-1" dirty="0">
                <a:solidFill>
                  <a:srgbClr val="000000"/>
                </a:solidFill>
                <a:latin typeface="Georgia"/>
              </a:rPr>
              <a:t> </a:t>
            </a:r>
            <a:r>
              <a:rPr lang="en-US" sz="2200" b="1" strike="noStrike" spc="-1" dirty="0" err="1">
                <a:solidFill>
                  <a:srgbClr val="000000"/>
                </a:solidFill>
                <a:latin typeface="Georgia"/>
              </a:rPr>
              <a:t>κοινωνικό</a:t>
            </a:r>
            <a:r>
              <a:rPr lang="en-US" sz="2200" b="1" strike="noStrike" spc="-1" dirty="0">
                <a:solidFill>
                  <a:srgbClr val="000000"/>
                </a:solidFill>
                <a:latin typeface="Georgia"/>
              </a:rPr>
              <a:t> </a:t>
            </a:r>
            <a:r>
              <a:rPr lang="en-US" sz="2200" b="1" strike="noStrike" spc="-1" dirty="0" err="1">
                <a:solidFill>
                  <a:srgbClr val="000000"/>
                </a:solidFill>
                <a:latin typeface="Georgia"/>
              </a:rPr>
              <a:t>κράτος</a:t>
            </a:r>
            <a:r>
              <a:rPr lang="en-US" sz="2200" b="1" strike="noStrike" spc="-1" dirty="0">
                <a:solidFill>
                  <a:srgbClr val="000000"/>
                </a:solidFill>
                <a:latin typeface="Georgia"/>
              </a:rPr>
              <a:t> </a:t>
            </a:r>
            <a:r>
              <a:rPr lang="en-US" sz="2200" b="0" u="sng" strike="noStrike" spc="-1" dirty="0" err="1">
                <a:solidFill>
                  <a:srgbClr val="000000"/>
                </a:solidFill>
                <a:latin typeface="Georgia"/>
              </a:rPr>
              <a:t>στη</a:t>
            </a:r>
            <a:r>
              <a:rPr lang="en-US" sz="2200" b="0" u="sng" strike="noStrike" spc="-1" dirty="0">
                <a:solidFill>
                  <a:srgbClr val="000000"/>
                </a:solidFill>
                <a:latin typeface="Georgia"/>
              </a:rPr>
              <a:t> </a:t>
            </a:r>
            <a:r>
              <a:rPr lang="en-US" sz="2200" b="0" u="sng" strike="noStrike" spc="-1" dirty="0" err="1">
                <a:solidFill>
                  <a:srgbClr val="000000"/>
                </a:solidFill>
                <a:latin typeface="Georgia"/>
              </a:rPr>
              <a:t>θέση</a:t>
            </a:r>
            <a:r>
              <a:rPr lang="en-US" sz="2200" b="0" u="sng" strike="noStrike" spc="-1" dirty="0">
                <a:solidFill>
                  <a:srgbClr val="000000"/>
                </a:solidFill>
                <a:latin typeface="Georgia"/>
              </a:rPr>
              <a:t> </a:t>
            </a:r>
            <a:r>
              <a:rPr lang="en-US" sz="2200" b="0" u="sng" strike="noStrike" spc="-1" dirty="0" err="1">
                <a:solidFill>
                  <a:srgbClr val="000000"/>
                </a:solidFill>
                <a:latin typeface="Georgia"/>
              </a:rPr>
              <a:t>της</a:t>
            </a:r>
            <a:r>
              <a:rPr lang="en-US" sz="2200" b="0" u="sng" strike="noStrike" spc="-1" dirty="0">
                <a:solidFill>
                  <a:srgbClr val="000000"/>
                </a:solidFill>
                <a:latin typeface="Georgia"/>
              </a:rPr>
              <a:t> </a:t>
            </a:r>
            <a:r>
              <a:rPr lang="en-US" sz="2200" b="0" u="sng" strike="noStrike" spc="-1" dirty="0" err="1">
                <a:solidFill>
                  <a:srgbClr val="000000"/>
                </a:solidFill>
                <a:latin typeface="Georgia"/>
              </a:rPr>
              <a:t>δημοκρ</a:t>
            </a:r>
            <a:r>
              <a:rPr lang="en-US" sz="2200" b="0" u="sng" strike="noStrike" spc="-1" dirty="0">
                <a:solidFill>
                  <a:srgbClr val="000000"/>
                </a:solidFill>
                <a:latin typeface="Georgia"/>
              </a:rPr>
              <a:t>α</a:t>
            </a:r>
            <a:r>
              <a:rPr lang="en-US" sz="2200" b="0" u="sng" strike="noStrike" spc="-1" dirty="0" err="1">
                <a:solidFill>
                  <a:srgbClr val="000000"/>
                </a:solidFill>
                <a:latin typeface="Georgia"/>
              </a:rPr>
              <a:t>τί</a:t>
            </a:r>
            <a:r>
              <a:rPr lang="en-US" sz="2200" b="0" u="sng" strike="noStrike" spc="-1" dirty="0">
                <a:solidFill>
                  <a:srgbClr val="000000"/>
                </a:solidFill>
                <a:latin typeface="Georgia"/>
              </a:rPr>
              <a:t>α</a:t>
            </a:r>
            <a:r>
              <a:rPr lang="en-US" sz="2200" b="0" u="sng" strike="noStrike" spc="-1" dirty="0" err="1">
                <a:solidFill>
                  <a:srgbClr val="000000"/>
                </a:solidFill>
                <a:latin typeface="Georgia"/>
              </a:rPr>
              <a:t>ς</a:t>
            </a:r>
            <a:r>
              <a:rPr lang="en-US" sz="2200" b="0" u="sng" strike="noStrike" spc="-1" dirty="0">
                <a:solidFill>
                  <a:srgbClr val="000000"/>
                </a:solidFill>
                <a:latin typeface="Georgia"/>
              </a:rPr>
              <a:t> </a:t>
            </a:r>
            <a:r>
              <a:rPr lang="en-US" sz="2200" b="0" strike="noStrike" spc="-1" dirty="0" err="1">
                <a:solidFill>
                  <a:srgbClr val="000000"/>
                </a:solidFill>
                <a:latin typeface="Georgia"/>
              </a:rPr>
              <a:t>με</a:t>
            </a:r>
            <a:r>
              <a:rPr lang="en-US" sz="2200" b="0" strike="noStrike" spc="-1" dirty="0">
                <a:solidFill>
                  <a:srgbClr val="000000"/>
                </a:solidFill>
                <a:latin typeface="Georgia"/>
              </a:rPr>
              <a:t> </a:t>
            </a:r>
            <a:r>
              <a:rPr lang="en-US" sz="2200" b="0" strike="noStrike" spc="-1" dirty="0" err="1">
                <a:solidFill>
                  <a:srgbClr val="000000"/>
                </a:solidFill>
                <a:latin typeface="Georgia"/>
              </a:rPr>
              <a:t>την</a:t>
            </a:r>
            <a:r>
              <a:rPr lang="en-US" sz="2200" b="0" strike="noStrike" spc="-1" dirty="0">
                <a:solidFill>
                  <a:srgbClr val="000000"/>
                </a:solidFill>
                <a:latin typeface="Georgia"/>
              </a:rPr>
              <a:t> </a:t>
            </a:r>
            <a:r>
              <a:rPr lang="en-US" sz="2200" b="0" strike="noStrike" spc="-1" dirty="0">
                <a:solidFill>
                  <a:srgbClr val="2E3A3C"/>
                </a:solidFill>
                <a:latin typeface="Georgia"/>
              </a:rPr>
              <a:t>α</a:t>
            </a:r>
            <a:r>
              <a:rPr lang="en-US" sz="2200" b="0" strike="noStrike" spc="-1" dirty="0" err="1">
                <a:solidFill>
                  <a:srgbClr val="2E3A3C"/>
                </a:solidFill>
                <a:latin typeface="Georgia"/>
              </a:rPr>
              <a:t>νά</a:t>
            </a:r>
            <a:r>
              <a:rPr lang="en-US" sz="2200" b="0" strike="noStrike" spc="-1" dirty="0">
                <a:solidFill>
                  <a:srgbClr val="2E3A3C"/>
                </a:solidFill>
                <a:latin typeface="Georgia"/>
              </a:rPr>
              <a:t>π</a:t>
            </a:r>
            <a:r>
              <a:rPr lang="en-US" sz="2200" b="0" strike="noStrike" spc="-1" dirty="0" err="1">
                <a:solidFill>
                  <a:srgbClr val="2E3A3C"/>
                </a:solidFill>
                <a:latin typeface="Georgia"/>
              </a:rPr>
              <a:t>τυξη</a:t>
            </a:r>
            <a:r>
              <a:rPr lang="en-US" sz="2200" b="0" strike="noStrike" spc="-1" dirty="0">
                <a:solidFill>
                  <a:srgbClr val="2E3A3C"/>
                </a:solidFill>
                <a:latin typeface="Georgia"/>
              </a:rPr>
              <a:t> </a:t>
            </a:r>
            <a:r>
              <a:rPr lang="en-US" sz="2200" b="0" strike="noStrike" spc="-1" dirty="0" err="1">
                <a:solidFill>
                  <a:srgbClr val="2E3A3C"/>
                </a:solidFill>
                <a:latin typeface="Georgia"/>
              </a:rPr>
              <a:t>συντ</a:t>
            </a:r>
            <a:r>
              <a:rPr lang="en-US" sz="2200" b="0" strike="noStrike" spc="-1" dirty="0">
                <a:solidFill>
                  <a:srgbClr val="2E3A3C"/>
                </a:solidFill>
                <a:latin typeface="Georgia"/>
              </a:rPr>
              <a:t>α</a:t>
            </a:r>
            <a:r>
              <a:rPr lang="en-US" sz="2200" b="0" strike="noStrike" spc="-1" dirty="0" err="1">
                <a:solidFill>
                  <a:srgbClr val="2E3A3C"/>
                </a:solidFill>
                <a:latin typeface="Georgia"/>
              </a:rPr>
              <a:t>γμ</a:t>
            </a:r>
            <a:r>
              <a:rPr lang="en-US" sz="2200" b="0" strike="noStrike" spc="-1" dirty="0">
                <a:solidFill>
                  <a:srgbClr val="2E3A3C"/>
                </a:solidFill>
                <a:latin typeface="Georgia"/>
              </a:rPr>
              <a:t>α</a:t>
            </a:r>
            <a:r>
              <a:rPr lang="en-US" sz="2200" b="0" strike="noStrike" spc="-1" dirty="0" err="1">
                <a:solidFill>
                  <a:srgbClr val="2E3A3C"/>
                </a:solidFill>
                <a:latin typeface="Georgia"/>
              </a:rPr>
              <a:t>τικών</a:t>
            </a:r>
            <a:r>
              <a:rPr lang="en-US" sz="2200" b="0" strike="noStrike" spc="-1" dirty="0">
                <a:solidFill>
                  <a:srgbClr val="2E3A3C"/>
                </a:solidFill>
                <a:latin typeface="Georgia"/>
              </a:rPr>
              <a:t> α</a:t>
            </a:r>
            <a:r>
              <a:rPr lang="en-US" sz="2200" b="0" strike="noStrike" spc="-1" dirty="0" err="1">
                <a:solidFill>
                  <a:srgbClr val="2E3A3C"/>
                </a:solidFill>
                <a:latin typeface="Georgia"/>
              </a:rPr>
              <a:t>ρχών</a:t>
            </a:r>
            <a:r>
              <a:rPr lang="en-US" sz="2200" b="0" strike="noStrike" spc="-1" dirty="0">
                <a:solidFill>
                  <a:srgbClr val="2E3A3C"/>
                </a:solidFill>
                <a:latin typeface="Georgia"/>
              </a:rPr>
              <a:t> </a:t>
            </a:r>
            <a:r>
              <a:rPr lang="en-US" sz="2200" b="0" strike="noStrike" spc="-1" dirty="0" err="1">
                <a:solidFill>
                  <a:srgbClr val="2E3A3C"/>
                </a:solidFill>
                <a:latin typeface="Georgia"/>
              </a:rPr>
              <a:t>δι</a:t>
            </a:r>
            <a:r>
              <a:rPr lang="en-US" sz="2200" b="0" strike="noStrike" spc="-1" dirty="0">
                <a:solidFill>
                  <a:srgbClr val="2E3A3C"/>
                </a:solidFill>
                <a:latin typeface="Georgia"/>
              </a:rPr>
              <a:t>α</a:t>
            </a:r>
            <a:r>
              <a:rPr lang="en-US" sz="2200" b="0" strike="noStrike" spc="-1" dirty="0" err="1">
                <a:solidFill>
                  <a:srgbClr val="2E3A3C"/>
                </a:solidFill>
                <a:latin typeface="Georgia"/>
              </a:rPr>
              <a:t>κυ</a:t>
            </a:r>
            <a:r>
              <a:rPr lang="en-US" sz="2200" b="0" strike="noStrike" spc="-1" dirty="0">
                <a:solidFill>
                  <a:srgbClr val="2E3A3C"/>
                </a:solidFill>
                <a:latin typeface="Georgia"/>
              </a:rPr>
              <a:t>β</a:t>
            </a:r>
            <a:r>
              <a:rPr lang="en-US" sz="2200" b="0" strike="noStrike" spc="-1" dirty="0" err="1">
                <a:solidFill>
                  <a:srgbClr val="2E3A3C"/>
                </a:solidFill>
                <a:latin typeface="Georgia"/>
              </a:rPr>
              <a:t>έρνησης</a:t>
            </a:r>
            <a:r>
              <a:rPr lang="en-US" sz="2200" b="0" strike="noStrike" spc="-1" dirty="0">
                <a:solidFill>
                  <a:srgbClr val="2E3A3C"/>
                </a:solidFill>
                <a:latin typeface="Georgia"/>
              </a:rPr>
              <a:t> </a:t>
            </a:r>
            <a:r>
              <a:rPr lang="en-US" sz="2200" b="0" strike="noStrike" spc="-1" dirty="0" err="1">
                <a:solidFill>
                  <a:srgbClr val="2E3A3C"/>
                </a:solidFill>
                <a:latin typeface="Georgia"/>
              </a:rPr>
              <a:t>μέσω</a:t>
            </a:r>
            <a:r>
              <a:rPr lang="en-US" sz="2200" b="0" strike="noStrike" spc="-1" dirty="0">
                <a:solidFill>
                  <a:srgbClr val="2E3A3C"/>
                </a:solidFill>
                <a:latin typeface="Georgia"/>
              </a:rPr>
              <a:t> </a:t>
            </a:r>
            <a:r>
              <a:rPr lang="en-US" sz="2200" b="0" strike="noStrike" spc="-1" dirty="0" err="1">
                <a:solidFill>
                  <a:srgbClr val="2E3A3C"/>
                </a:solidFill>
                <a:latin typeface="Georgia"/>
              </a:rPr>
              <a:t>των</a:t>
            </a:r>
            <a:r>
              <a:rPr lang="en-US" sz="2200" b="0" strike="noStrike" spc="-1" dirty="0">
                <a:solidFill>
                  <a:srgbClr val="2E3A3C"/>
                </a:solidFill>
                <a:latin typeface="Georgia"/>
              </a:rPr>
              <a:t> </a:t>
            </a:r>
            <a:r>
              <a:rPr lang="en-US" sz="2200" b="0" strike="noStrike" spc="-1" dirty="0" err="1">
                <a:solidFill>
                  <a:srgbClr val="2E3A3C"/>
                </a:solidFill>
                <a:latin typeface="Georgia"/>
              </a:rPr>
              <a:t>Συνθηκών</a:t>
            </a:r>
            <a:r>
              <a:rPr lang="en-US" sz="2200" b="0" strike="noStrike" spc="-1" dirty="0">
                <a:solidFill>
                  <a:srgbClr val="2E3A3C"/>
                </a:solidFill>
                <a:latin typeface="Georgia"/>
              </a:rPr>
              <a:t> (</a:t>
            </a:r>
            <a:r>
              <a:rPr lang="en-US" sz="2200" b="1" strike="noStrike" spc="-1" dirty="0" err="1">
                <a:solidFill>
                  <a:srgbClr val="2E3A3C"/>
                </a:solidFill>
                <a:latin typeface="Georgia"/>
              </a:rPr>
              <a:t>ευρω</a:t>
            </a:r>
            <a:r>
              <a:rPr lang="en-US" sz="2200" b="1" strike="noStrike" spc="-1" dirty="0">
                <a:solidFill>
                  <a:srgbClr val="2E3A3C"/>
                </a:solidFill>
                <a:latin typeface="Georgia"/>
              </a:rPr>
              <a:t>πα</a:t>
            </a:r>
            <a:r>
              <a:rPr lang="en-US" sz="2200" b="1" strike="noStrike" spc="-1" dirty="0" err="1">
                <a:solidFill>
                  <a:srgbClr val="2E3A3C"/>
                </a:solidFill>
                <a:latin typeface="Georgia"/>
              </a:rPr>
              <a:t>ϊκός</a:t>
            </a:r>
            <a:r>
              <a:rPr lang="en-US" sz="2200" b="1" strike="noStrike" spc="-1" dirty="0">
                <a:solidFill>
                  <a:srgbClr val="2E3A3C"/>
                </a:solidFill>
                <a:latin typeface="Georgia"/>
              </a:rPr>
              <a:t> </a:t>
            </a:r>
            <a:r>
              <a:rPr lang="en-US" sz="2200" b="1" strike="noStrike" spc="-1" dirty="0" err="1">
                <a:solidFill>
                  <a:srgbClr val="2E3A3C"/>
                </a:solidFill>
                <a:latin typeface="Georgia"/>
              </a:rPr>
              <a:t>φιλελεύθερος</a:t>
            </a:r>
            <a:r>
              <a:rPr lang="en-US" sz="2200" b="1" strike="noStrike" spc="-1" dirty="0">
                <a:solidFill>
                  <a:srgbClr val="2E3A3C"/>
                </a:solidFill>
                <a:latin typeface="Georgia"/>
              </a:rPr>
              <a:t> </a:t>
            </a:r>
            <a:r>
              <a:rPr lang="en-US" sz="2200" b="1" strike="noStrike" spc="-1" dirty="0" err="1">
                <a:solidFill>
                  <a:srgbClr val="2E3A3C"/>
                </a:solidFill>
                <a:latin typeface="Georgia"/>
              </a:rPr>
              <a:t>συντ</a:t>
            </a:r>
            <a:r>
              <a:rPr lang="en-US" sz="2200" b="1" strike="noStrike" spc="-1" dirty="0">
                <a:solidFill>
                  <a:srgbClr val="2E3A3C"/>
                </a:solidFill>
                <a:latin typeface="Georgia"/>
              </a:rPr>
              <a:t>α</a:t>
            </a:r>
            <a:r>
              <a:rPr lang="en-US" sz="2200" b="1" strike="noStrike" spc="-1" dirty="0" err="1">
                <a:solidFill>
                  <a:srgbClr val="2E3A3C"/>
                </a:solidFill>
                <a:latin typeface="Georgia"/>
              </a:rPr>
              <a:t>γμ</a:t>
            </a:r>
            <a:r>
              <a:rPr lang="en-US" sz="2200" b="1" strike="noStrike" spc="-1" dirty="0">
                <a:solidFill>
                  <a:srgbClr val="2E3A3C"/>
                </a:solidFill>
                <a:latin typeface="Georgia"/>
              </a:rPr>
              <a:t>α</a:t>
            </a:r>
            <a:r>
              <a:rPr lang="en-US" sz="2200" b="1" strike="noStrike" spc="-1" dirty="0" err="1">
                <a:solidFill>
                  <a:srgbClr val="2E3A3C"/>
                </a:solidFill>
                <a:latin typeface="Georgia"/>
              </a:rPr>
              <a:t>τισμός</a:t>
            </a:r>
            <a:r>
              <a:rPr lang="en-US" sz="2200" b="0" strike="noStrike" spc="-1" dirty="0">
                <a:solidFill>
                  <a:srgbClr val="2E3A3C"/>
                </a:solidFill>
                <a:latin typeface="Georgia"/>
              </a:rPr>
              <a:t>).</a:t>
            </a:r>
          </a:p>
          <a:p>
            <a:pPr>
              <a:lnSpc>
                <a:spcPct val="80000"/>
              </a:lnSpc>
              <a:spcBef>
                <a:spcPts val="300"/>
              </a:spcBef>
              <a:buClr>
                <a:srgbClr val="08A1D9"/>
              </a:buClr>
            </a:pPr>
            <a:endParaRPr lang="en-US" sz="2200" b="0" strike="noStrike" spc="-1" dirty="0">
              <a:solidFill>
                <a:srgbClr val="333333"/>
              </a:solidFill>
              <a:latin typeface="Noto Sans Regular"/>
            </a:endParaRPr>
          </a:p>
          <a:p>
            <a:pPr marL="109800">
              <a:lnSpc>
                <a:spcPct val="80000"/>
              </a:lnSpc>
              <a:spcBef>
                <a:spcPts val="300"/>
              </a:spcBef>
            </a:pPr>
            <a:endParaRPr lang="en-US" sz="2200" b="0" strike="noStrike" spc="-1" dirty="0">
              <a:solidFill>
                <a:srgbClr val="333333"/>
              </a:solidFill>
              <a:latin typeface="Noto Sans Regular"/>
            </a:endParaRPr>
          </a:p>
          <a:p>
            <a:pPr marL="109800">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a:p>
            <a:pPr>
              <a:lnSpc>
                <a:spcPct val="80000"/>
              </a:lnSpc>
              <a:spcBef>
                <a:spcPts val="300"/>
              </a:spcBef>
            </a:pPr>
            <a:endParaRPr lang="en-US" sz="2200" b="0" strike="noStrike" spc="-1" dirty="0">
              <a:solidFill>
                <a:srgbClr val="333333"/>
              </a:solidFill>
              <a:latin typeface="Noto Sans Regul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Shape 1"/>
          <p:cNvSpPr txBox="1"/>
          <p:nvPr/>
        </p:nvSpPr>
        <p:spPr>
          <a:xfrm>
            <a:off x="503640" y="216000"/>
            <a:ext cx="9071280" cy="1227600"/>
          </a:xfrm>
          <a:prstGeom prst="rect">
            <a:avLst/>
          </a:prstGeom>
          <a:noFill/>
          <a:ln>
            <a:noFill/>
          </a:ln>
        </p:spPr>
        <p:txBody>
          <a:bodyPr lIns="90000" tIns="45000" rIns="90000" bIns="45000" anchor="ctr">
            <a:normAutofit fontScale="55000" lnSpcReduction="20000"/>
          </a:bodyPr>
          <a:lstStyle/>
          <a:p>
            <a:pPr>
              <a:lnSpc>
                <a:spcPct val="100000"/>
              </a:lnSpc>
            </a:pPr>
            <a:br/>
            <a:r>
              <a:rPr lang="en-US" sz="4400" b="0" strike="noStrike" spc="-1">
                <a:solidFill>
                  <a:srgbClr val="434342"/>
                </a:solidFill>
                <a:latin typeface="Trebuchet MS"/>
              </a:rPr>
              <a:t>H ανάπτυξη </a:t>
            </a:r>
            <a:r>
              <a:rPr lang="en-US" sz="4400" b="1" strike="noStrike" spc="-1">
                <a:solidFill>
                  <a:srgbClr val="434342"/>
                </a:solidFill>
                <a:latin typeface="Trebuchet MS"/>
              </a:rPr>
              <a:t>μη εκλογικών και άτυπων μορφών της πολιτικής αντιπροσώπευσης.</a:t>
            </a:r>
            <a:br/>
            <a:endParaRPr lang="en-US" sz="4400" b="0" strike="noStrike" spc="-1">
              <a:solidFill>
                <a:srgbClr val="000000"/>
              </a:solidFill>
              <a:latin typeface="Calibri"/>
            </a:endParaRPr>
          </a:p>
        </p:txBody>
      </p:sp>
      <p:sp>
        <p:nvSpPr>
          <p:cNvPr id="95" name="TextShape 2"/>
          <p:cNvSpPr txBox="1"/>
          <p:nvPr/>
        </p:nvSpPr>
        <p:spPr>
          <a:xfrm>
            <a:off x="503640" y="1352282"/>
            <a:ext cx="9071280" cy="5894158"/>
          </a:xfrm>
          <a:prstGeom prst="rect">
            <a:avLst/>
          </a:prstGeom>
          <a:noFill/>
          <a:ln>
            <a:noFill/>
          </a:ln>
        </p:spPr>
        <p:txBody>
          <a:bodyPr lIns="90000" tIns="45000" rIns="90000" bIns="45000">
            <a:normAutofit fontScale="92500" lnSpcReduction="10000"/>
          </a:bodyPr>
          <a:lstStyle/>
          <a:p>
            <a:pPr algn="just">
              <a:lnSpc>
                <a:spcPct val="80000"/>
              </a:lnSpc>
              <a:spcBef>
                <a:spcPts val="300"/>
              </a:spcBef>
              <a:buClr>
                <a:srgbClr val="08A1D9"/>
              </a:buClr>
              <a:buFont typeface="Wingdings" charset="2"/>
              <a:buChar char=""/>
            </a:pPr>
            <a:r>
              <a:rPr lang="en-US" sz="2600" b="0" strike="noStrike" spc="-1" dirty="0" err="1">
                <a:solidFill>
                  <a:srgbClr val="2E3A3C"/>
                </a:solidFill>
                <a:latin typeface="Georgia"/>
              </a:rPr>
              <a:t>Σ΄ευρω</a:t>
            </a:r>
            <a:r>
              <a:rPr lang="en-US" sz="2600" b="0" strike="noStrike" spc="-1" dirty="0">
                <a:solidFill>
                  <a:srgbClr val="2E3A3C"/>
                </a:solidFill>
                <a:latin typeface="Georgia"/>
              </a:rPr>
              <a:t>πα</a:t>
            </a:r>
            <a:r>
              <a:rPr lang="en-US" sz="2600" b="0" strike="noStrike" spc="-1" dirty="0" err="1">
                <a:solidFill>
                  <a:srgbClr val="2E3A3C"/>
                </a:solidFill>
                <a:latin typeface="Georgia"/>
              </a:rPr>
              <a:t>ϊκό</a:t>
            </a:r>
            <a:r>
              <a:rPr lang="en-US" sz="2600" b="0" strike="noStrike" spc="-1" dirty="0">
                <a:solidFill>
                  <a:srgbClr val="2E3A3C"/>
                </a:solidFill>
                <a:latin typeface="Georgia"/>
              </a:rPr>
              <a:t> </a:t>
            </a:r>
            <a:r>
              <a:rPr lang="en-US" sz="2600" b="0" strike="noStrike" spc="-1" dirty="0" err="1">
                <a:solidFill>
                  <a:srgbClr val="2E3A3C"/>
                </a:solidFill>
                <a:latin typeface="Georgia"/>
              </a:rPr>
              <a:t>ε</a:t>
            </a:r>
            <a:r>
              <a:rPr lang="en-US" sz="2600" b="0" strike="noStrike" spc="-1" dirty="0">
                <a:solidFill>
                  <a:srgbClr val="2E3A3C"/>
                </a:solidFill>
                <a:latin typeface="Georgia"/>
              </a:rPr>
              <a:t>π</a:t>
            </a:r>
            <a:r>
              <a:rPr lang="en-US" sz="2600" b="0" strike="noStrike" spc="-1" dirty="0" err="1">
                <a:solidFill>
                  <a:srgbClr val="2E3A3C"/>
                </a:solidFill>
                <a:latin typeface="Georgia"/>
              </a:rPr>
              <a:t>ί</a:t>
            </a:r>
            <a:r>
              <a:rPr lang="en-US" sz="2600" b="0" strike="noStrike" spc="-1" dirty="0">
                <a:solidFill>
                  <a:srgbClr val="2E3A3C"/>
                </a:solidFill>
                <a:latin typeface="Georgia"/>
              </a:rPr>
              <a:t>π</a:t>
            </a:r>
            <a:r>
              <a:rPr lang="en-US" sz="2600" b="0" strike="noStrike" spc="-1" dirty="0" err="1">
                <a:solidFill>
                  <a:srgbClr val="2E3A3C"/>
                </a:solidFill>
                <a:latin typeface="Georgia"/>
              </a:rPr>
              <a:t>εδο</a:t>
            </a:r>
            <a:r>
              <a:rPr lang="en-US" sz="2600" b="0" strike="noStrike" spc="-1" dirty="0">
                <a:solidFill>
                  <a:srgbClr val="2E3A3C"/>
                </a:solidFill>
                <a:latin typeface="Georgia"/>
              </a:rPr>
              <a:t>, </a:t>
            </a:r>
            <a:r>
              <a:rPr lang="en-US" sz="2600" b="0" strike="noStrike" spc="-1" dirty="0" err="1">
                <a:solidFill>
                  <a:srgbClr val="2E3A3C"/>
                </a:solidFill>
                <a:latin typeface="Georgia"/>
              </a:rPr>
              <a:t>οι</a:t>
            </a:r>
            <a:r>
              <a:rPr lang="en-US" sz="2600" b="0" strike="noStrike" spc="-1" dirty="0">
                <a:solidFill>
                  <a:srgbClr val="2E3A3C"/>
                </a:solidFill>
                <a:latin typeface="Georgia"/>
              </a:rPr>
              <a:t> </a:t>
            </a:r>
            <a:r>
              <a:rPr lang="en-US" sz="2600" b="0" strike="noStrike" spc="-1" dirty="0" err="1">
                <a:solidFill>
                  <a:srgbClr val="2E3A3C"/>
                </a:solidFill>
                <a:latin typeface="Georgia"/>
              </a:rPr>
              <a:t>εθνικοί</a:t>
            </a:r>
            <a:r>
              <a:rPr lang="en-US" sz="2600" b="0" strike="noStrike" spc="-1" dirty="0">
                <a:solidFill>
                  <a:srgbClr val="2E3A3C"/>
                </a:solidFill>
                <a:latin typeface="Georgia"/>
              </a:rPr>
              <a:t> α</a:t>
            </a:r>
            <a:r>
              <a:rPr lang="en-US" sz="2600" b="0" strike="noStrike" spc="-1" dirty="0" err="1">
                <a:solidFill>
                  <a:srgbClr val="2E3A3C"/>
                </a:solidFill>
                <a:latin typeface="Georgia"/>
              </a:rPr>
              <a:t>ντι</a:t>
            </a:r>
            <a:r>
              <a:rPr lang="en-US" sz="2600" b="0" strike="noStrike" spc="-1" dirty="0">
                <a:solidFill>
                  <a:srgbClr val="2E3A3C"/>
                </a:solidFill>
                <a:latin typeface="Georgia"/>
              </a:rPr>
              <a:t>π</a:t>
            </a:r>
            <a:r>
              <a:rPr lang="en-US" sz="2600" b="0" strike="noStrike" spc="-1" dirty="0" err="1">
                <a:solidFill>
                  <a:srgbClr val="2E3A3C"/>
                </a:solidFill>
                <a:latin typeface="Georgia"/>
              </a:rPr>
              <a:t>ροσω</a:t>
            </a:r>
            <a:r>
              <a:rPr lang="en-US" sz="2600" b="0" strike="noStrike" spc="-1" dirty="0">
                <a:solidFill>
                  <a:srgbClr val="2E3A3C"/>
                </a:solidFill>
                <a:latin typeface="Georgia"/>
              </a:rPr>
              <a:t>π</a:t>
            </a:r>
            <a:r>
              <a:rPr lang="en-US" sz="2600" b="0" strike="noStrike" spc="-1" dirty="0" err="1">
                <a:solidFill>
                  <a:srgbClr val="2E3A3C"/>
                </a:solidFill>
                <a:latin typeface="Georgia"/>
              </a:rPr>
              <a:t>ευτικοί</a:t>
            </a:r>
            <a:r>
              <a:rPr lang="en-US" sz="2600" b="0" strike="noStrike" spc="-1" dirty="0">
                <a:solidFill>
                  <a:srgbClr val="2E3A3C"/>
                </a:solidFill>
                <a:latin typeface="Georgia"/>
              </a:rPr>
              <a:t> </a:t>
            </a:r>
            <a:r>
              <a:rPr lang="en-US" sz="2600" b="0" strike="noStrike" spc="-1" dirty="0" err="1">
                <a:solidFill>
                  <a:srgbClr val="2E3A3C"/>
                </a:solidFill>
                <a:latin typeface="Georgia"/>
              </a:rPr>
              <a:t>θεσμοί</a:t>
            </a:r>
            <a:r>
              <a:rPr lang="en-US" sz="2600" b="0" strike="noStrike" spc="-1" dirty="0">
                <a:solidFill>
                  <a:srgbClr val="2E3A3C"/>
                </a:solidFill>
                <a:latin typeface="Georgia"/>
              </a:rPr>
              <a:t> </a:t>
            </a:r>
            <a:r>
              <a:rPr lang="en-US" sz="2600" b="0" strike="noStrike" spc="-1" dirty="0" err="1">
                <a:solidFill>
                  <a:srgbClr val="2E3A3C"/>
                </a:solidFill>
                <a:latin typeface="Georgia"/>
              </a:rPr>
              <a:t>έχουν</a:t>
            </a:r>
            <a:r>
              <a:rPr lang="en-US" sz="2600" b="0" strike="noStrike" spc="-1" dirty="0">
                <a:solidFill>
                  <a:srgbClr val="2E3A3C"/>
                </a:solidFill>
                <a:latin typeface="Georgia"/>
              </a:rPr>
              <a:t> </a:t>
            </a:r>
            <a:r>
              <a:rPr lang="en-US" sz="2600" b="0" strike="noStrike" spc="-1" dirty="0" err="1">
                <a:solidFill>
                  <a:srgbClr val="2E3A3C"/>
                </a:solidFill>
                <a:latin typeface="Georgia"/>
              </a:rPr>
              <a:t>εν</a:t>
            </a:r>
            <a:r>
              <a:rPr lang="en-US" sz="2600" b="0" strike="noStrike" spc="-1" dirty="0">
                <a:solidFill>
                  <a:srgbClr val="2E3A3C"/>
                </a:solidFill>
                <a:latin typeface="Georgia"/>
              </a:rPr>
              <a:t> </a:t>
            </a:r>
            <a:r>
              <a:rPr lang="en-US" sz="2600" b="0" strike="noStrike" spc="-1" dirty="0" err="1">
                <a:solidFill>
                  <a:srgbClr val="2E3A3C"/>
                </a:solidFill>
                <a:latin typeface="Georgia"/>
              </a:rPr>
              <a:t>μέρει</a:t>
            </a:r>
            <a:r>
              <a:rPr lang="en-US" sz="2600" b="0" strike="noStrike" spc="-1" dirty="0">
                <a:solidFill>
                  <a:srgbClr val="2E3A3C"/>
                </a:solidFill>
                <a:latin typeface="Georgia"/>
              </a:rPr>
              <a:t> </a:t>
            </a:r>
            <a:r>
              <a:rPr lang="en-US" sz="2600" b="0" strike="noStrike" spc="-1" dirty="0" err="1">
                <a:solidFill>
                  <a:srgbClr val="2E3A3C"/>
                </a:solidFill>
                <a:latin typeface="Georgia"/>
              </a:rPr>
              <a:t>υ</a:t>
            </a:r>
            <a:r>
              <a:rPr lang="en-US" sz="2600" b="0" strike="noStrike" spc="-1" dirty="0">
                <a:solidFill>
                  <a:srgbClr val="2E3A3C"/>
                </a:solidFill>
                <a:latin typeface="Georgia"/>
              </a:rPr>
              <a:t>π</a:t>
            </a:r>
            <a:r>
              <a:rPr lang="en-US" sz="2600" b="0" strike="noStrike" spc="-1" dirty="0" err="1">
                <a:solidFill>
                  <a:srgbClr val="2E3A3C"/>
                </a:solidFill>
                <a:latin typeface="Georgia"/>
              </a:rPr>
              <a:t>οκ</a:t>
            </a:r>
            <a:r>
              <a:rPr lang="en-US" sz="2600" b="0" strike="noStrike" spc="-1" dirty="0">
                <a:solidFill>
                  <a:srgbClr val="2E3A3C"/>
                </a:solidFill>
                <a:latin typeface="Georgia"/>
              </a:rPr>
              <a:t>α</a:t>
            </a:r>
            <a:r>
              <a:rPr lang="en-US" sz="2600" b="0" strike="noStrike" spc="-1" dirty="0" err="1">
                <a:solidFill>
                  <a:srgbClr val="2E3A3C"/>
                </a:solidFill>
                <a:latin typeface="Georgia"/>
              </a:rPr>
              <a:t>τ</a:t>
            </a:r>
            <a:r>
              <a:rPr lang="en-US" sz="2600" b="0" strike="noStrike" spc="-1" dirty="0">
                <a:solidFill>
                  <a:srgbClr val="2E3A3C"/>
                </a:solidFill>
                <a:latin typeface="Georgia"/>
              </a:rPr>
              <a:t>α</a:t>
            </a:r>
            <a:r>
              <a:rPr lang="en-US" sz="2600" b="0" strike="noStrike" spc="-1" dirty="0" err="1">
                <a:solidFill>
                  <a:srgbClr val="2E3A3C"/>
                </a:solidFill>
                <a:latin typeface="Georgia"/>
              </a:rPr>
              <a:t>στ</a:t>
            </a:r>
            <a:r>
              <a:rPr lang="en-US" sz="2600" b="0" strike="noStrike" spc="-1" dirty="0">
                <a:solidFill>
                  <a:srgbClr val="2E3A3C"/>
                </a:solidFill>
                <a:latin typeface="Georgia"/>
              </a:rPr>
              <a:t>α</a:t>
            </a:r>
            <a:r>
              <a:rPr lang="en-US" sz="2600" b="0" strike="noStrike" spc="-1" dirty="0" err="1">
                <a:solidFill>
                  <a:srgbClr val="2E3A3C"/>
                </a:solidFill>
                <a:latin typeface="Georgia"/>
              </a:rPr>
              <a:t>θεί</a:t>
            </a:r>
            <a:r>
              <a:rPr lang="en-US" sz="2600" b="0" strike="noStrike" spc="-1" dirty="0">
                <a:solidFill>
                  <a:srgbClr val="2E3A3C"/>
                </a:solidFill>
                <a:latin typeface="Georgia"/>
              </a:rPr>
              <a:t> απ</a:t>
            </a:r>
            <a:r>
              <a:rPr lang="en-US" sz="2600" b="0" strike="noStrike" spc="-1" dirty="0" err="1">
                <a:solidFill>
                  <a:srgbClr val="2E3A3C"/>
                </a:solidFill>
                <a:latin typeface="Georgia"/>
              </a:rPr>
              <a:t>ό</a:t>
            </a:r>
            <a:r>
              <a:rPr lang="en-US" sz="2600" b="0" strike="noStrike" spc="-1" dirty="0">
                <a:solidFill>
                  <a:srgbClr val="2E3A3C"/>
                </a:solidFill>
                <a:latin typeface="Georgia"/>
              </a:rPr>
              <a:t> </a:t>
            </a:r>
            <a:r>
              <a:rPr lang="en-US" sz="2600" b="1" strike="noStrike" spc="-1" dirty="0" err="1">
                <a:solidFill>
                  <a:srgbClr val="2E3A3C"/>
                </a:solidFill>
                <a:latin typeface="Georgia"/>
              </a:rPr>
              <a:t>μη</a:t>
            </a:r>
            <a:r>
              <a:rPr lang="en-US" sz="2600" b="1" strike="noStrike" spc="-1" dirty="0">
                <a:solidFill>
                  <a:srgbClr val="2E3A3C"/>
                </a:solidFill>
                <a:latin typeface="Georgia"/>
              </a:rPr>
              <a:t> π</a:t>
            </a:r>
            <a:r>
              <a:rPr lang="en-US" sz="2600" b="1" strike="noStrike" spc="-1" dirty="0" err="1">
                <a:solidFill>
                  <a:srgbClr val="2E3A3C"/>
                </a:solidFill>
                <a:latin typeface="Georgia"/>
              </a:rPr>
              <a:t>λειοψηφικούς</a:t>
            </a:r>
            <a:r>
              <a:rPr lang="en-US" sz="2600" b="1" strike="noStrike" spc="-1" dirty="0">
                <a:solidFill>
                  <a:srgbClr val="2E3A3C"/>
                </a:solidFill>
                <a:latin typeface="Georgia"/>
              </a:rPr>
              <a:t> </a:t>
            </a:r>
            <a:r>
              <a:rPr lang="en-US" sz="2600" b="1" strike="noStrike" spc="-1" dirty="0" err="1">
                <a:solidFill>
                  <a:srgbClr val="2E3A3C"/>
                </a:solidFill>
                <a:latin typeface="Georgia"/>
              </a:rPr>
              <a:t>θεσμούς</a:t>
            </a:r>
            <a:r>
              <a:rPr lang="en-US" sz="2600" b="1" strike="noStrike" spc="-1" dirty="0">
                <a:solidFill>
                  <a:srgbClr val="2E3A3C"/>
                </a:solidFill>
                <a:latin typeface="Georgia"/>
              </a:rPr>
              <a:t> </a:t>
            </a:r>
            <a:r>
              <a:rPr lang="en-US" sz="2600" b="1" strike="noStrike" spc="-1" dirty="0" err="1">
                <a:solidFill>
                  <a:srgbClr val="2E3A3C"/>
                </a:solidFill>
                <a:latin typeface="Georgia"/>
              </a:rPr>
              <a:t>χωρίς</a:t>
            </a:r>
            <a:r>
              <a:rPr lang="en-US" sz="2600" b="1" strike="noStrike" spc="-1" dirty="0">
                <a:solidFill>
                  <a:srgbClr val="2E3A3C"/>
                </a:solidFill>
                <a:latin typeface="Georgia"/>
              </a:rPr>
              <a:t> </a:t>
            </a:r>
            <a:r>
              <a:rPr lang="en-US" sz="2600" b="1" strike="noStrike" spc="-1" dirty="0" err="1">
                <a:solidFill>
                  <a:srgbClr val="2E3A3C"/>
                </a:solidFill>
                <a:latin typeface="Georgia"/>
              </a:rPr>
              <a:t>μονο</a:t>
            </a:r>
            <a:r>
              <a:rPr lang="en-US" sz="2600" b="1" strike="noStrike" spc="-1" dirty="0">
                <a:solidFill>
                  <a:srgbClr val="2E3A3C"/>
                </a:solidFill>
                <a:latin typeface="Georgia"/>
              </a:rPr>
              <a:t>π</a:t>
            </a:r>
            <a:r>
              <a:rPr lang="en-US" sz="2600" b="1" strike="noStrike" spc="-1" dirty="0" err="1">
                <a:solidFill>
                  <a:srgbClr val="2E3A3C"/>
                </a:solidFill>
                <a:latin typeface="Georgia"/>
              </a:rPr>
              <a:t>ώλιο</a:t>
            </a:r>
            <a:r>
              <a:rPr lang="en-US" sz="2600" b="1" strike="noStrike" spc="-1" dirty="0">
                <a:solidFill>
                  <a:srgbClr val="2E3A3C"/>
                </a:solidFill>
                <a:latin typeface="Georgia"/>
              </a:rPr>
              <a:t> </a:t>
            </a:r>
            <a:r>
              <a:rPr lang="en-US" sz="2600" b="1" strike="noStrike" spc="-1" dirty="0" err="1">
                <a:solidFill>
                  <a:srgbClr val="2E3A3C"/>
                </a:solidFill>
                <a:latin typeface="Georgia"/>
              </a:rPr>
              <a:t>εξουσί</a:t>
            </a:r>
            <a:r>
              <a:rPr lang="en-US" sz="2600" b="1" strike="noStrike" spc="-1" dirty="0">
                <a:solidFill>
                  <a:srgbClr val="2E3A3C"/>
                </a:solidFill>
                <a:latin typeface="Georgia"/>
              </a:rPr>
              <a:t>α</a:t>
            </a:r>
            <a:r>
              <a:rPr lang="en-US" sz="2600" b="1" strike="noStrike" spc="-1" dirty="0" err="1">
                <a:solidFill>
                  <a:srgbClr val="2E3A3C"/>
                </a:solidFill>
                <a:latin typeface="Georgia"/>
              </a:rPr>
              <a:t>ς</a:t>
            </a:r>
            <a:r>
              <a:rPr lang="en-US" sz="2600" b="1" strike="noStrike" spc="-1" dirty="0">
                <a:solidFill>
                  <a:srgbClr val="2E3A3C"/>
                </a:solidFill>
                <a:latin typeface="Georgia"/>
              </a:rPr>
              <a:t> </a:t>
            </a:r>
            <a:r>
              <a:rPr lang="en-US" sz="2600" b="0" strike="noStrike" spc="-1" dirty="0">
                <a:solidFill>
                  <a:srgbClr val="2E3A3C"/>
                </a:solidFill>
                <a:latin typeface="Georgia"/>
              </a:rPr>
              <a:t>(non-majoritarian institutions, </a:t>
            </a:r>
            <a:r>
              <a:rPr lang="en-US" sz="2600" b="0" strike="noStrike" spc="-1" dirty="0" err="1">
                <a:solidFill>
                  <a:srgbClr val="2E3A3C"/>
                </a:solidFill>
                <a:latin typeface="Georgia"/>
              </a:rPr>
              <a:t>Ε</a:t>
            </a:r>
            <a:r>
              <a:rPr lang="en-US" sz="2600" b="0" strike="noStrike" spc="-1" dirty="0">
                <a:solidFill>
                  <a:srgbClr val="2E3A3C"/>
                </a:solidFill>
                <a:latin typeface="Georgia"/>
              </a:rPr>
              <a:t>π</a:t>
            </a:r>
            <a:r>
              <a:rPr lang="en-US" sz="2600" b="0" strike="noStrike" spc="-1" dirty="0" err="1">
                <a:solidFill>
                  <a:srgbClr val="2E3A3C"/>
                </a:solidFill>
                <a:latin typeface="Georgia"/>
              </a:rPr>
              <a:t>ιτρο</a:t>
            </a:r>
            <a:r>
              <a:rPr lang="en-US" sz="2600" b="0" strike="noStrike" spc="-1" dirty="0">
                <a:solidFill>
                  <a:srgbClr val="2E3A3C"/>
                </a:solidFill>
                <a:latin typeface="Georgia"/>
              </a:rPr>
              <a:t>π</a:t>
            </a:r>
            <a:r>
              <a:rPr lang="en-US" sz="2600" b="0" strike="noStrike" spc="-1" dirty="0" err="1">
                <a:solidFill>
                  <a:srgbClr val="2E3A3C"/>
                </a:solidFill>
                <a:latin typeface="Georgia"/>
              </a:rPr>
              <a:t>ή</a:t>
            </a:r>
            <a:r>
              <a:rPr lang="en-US" sz="2600" b="0" strike="noStrike" spc="-1" dirty="0">
                <a:solidFill>
                  <a:srgbClr val="2E3A3C"/>
                </a:solidFill>
                <a:latin typeface="Georgia"/>
              </a:rPr>
              <a:t>, ΕΚΤ, </a:t>
            </a:r>
            <a:r>
              <a:rPr lang="en-US" sz="2600" b="0" strike="noStrike" spc="-1" dirty="0" err="1">
                <a:solidFill>
                  <a:srgbClr val="2E3A3C"/>
                </a:solidFill>
                <a:latin typeface="Georgia"/>
              </a:rPr>
              <a:t>Δικ</a:t>
            </a:r>
            <a:r>
              <a:rPr lang="en-US" sz="2600" b="0" strike="noStrike" spc="-1" dirty="0">
                <a:solidFill>
                  <a:srgbClr val="2E3A3C"/>
                </a:solidFill>
                <a:latin typeface="Georgia"/>
              </a:rPr>
              <a:t>α</a:t>
            </a:r>
            <a:r>
              <a:rPr lang="en-US" sz="2600" b="0" strike="noStrike" spc="-1" dirty="0" err="1">
                <a:solidFill>
                  <a:srgbClr val="2E3A3C"/>
                </a:solidFill>
                <a:latin typeface="Georgia"/>
              </a:rPr>
              <a:t>στήριο</a:t>
            </a:r>
            <a:r>
              <a:rPr lang="en-US" sz="2600" b="0" strike="noStrike" spc="-1" dirty="0">
                <a:solidFill>
                  <a:srgbClr val="2E3A3C"/>
                </a:solidFill>
                <a:latin typeface="Georgia"/>
              </a:rPr>
              <a:t> ΕΕ).</a:t>
            </a:r>
            <a:endParaRPr lang="en-US" sz="2600" b="0" strike="noStrike" spc="-1" dirty="0">
              <a:solidFill>
                <a:srgbClr val="333333"/>
              </a:solidFill>
              <a:latin typeface="Noto Sans Regular"/>
            </a:endParaRPr>
          </a:p>
          <a:p>
            <a:pPr marL="109800" algn="just">
              <a:lnSpc>
                <a:spcPct val="80000"/>
              </a:lnSpc>
              <a:spcBef>
                <a:spcPts val="300"/>
              </a:spcBef>
            </a:pPr>
            <a:endParaRPr lang="en-US" sz="2600" b="0" strike="noStrike" spc="-1" dirty="0">
              <a:solidFill>
                <a:srgbClr val="333333"/>
              </a:solidFill>
              <a:latin typeface="Noto Sans Regular"/>
            </a:endParaRPr>
          </a:p>
          <a:p>
            <a:pPr marL="457200" indent="-457200" algn="just">
              <a:lnSpc>
                <a:spcPct val="80000"/>
              </a:lnSpc>
              <a:spcBef>
                <a:spcPts val="300"/>
              </a:spcBef>
              <a:buClr>
                <a:srgbClr val="08A1D9"/>
              </a:buClr>
              <a:buFont typeface="Wingdings" pitchFamily="2" charset="2"/>
              <a:buChar char="§"/>
            </a:pPr>
            <a:r>
              <a:rPr lang="en-US" sz="2600" b="0" strike="noStrike" spc="-1" dirty="0" err="1">
                <a:solidFill>
                  <a:srgbClr val="2E3A3C"/>
                </a:solidFill>
                <a:latin typeface="Georgia"/>
              </a:rPr>
              <a:t>Ανά</a:t>
            </a:r>
            <a:r>
              <a:rPr lang="en-US" sz="2600" b="0" strike="noStrike" spc="-1" dirty="0">
                <a:solidFill>
                  <a:srgbClr val="2E3A3C"/>
                </a:solidFill>
                <a:latin typeface="Georgia"/>
              </a:rPr>
              <a:t>π</a:t>
            </a:r>
            <a:r>
              <a:rPr lang="en-US" sz="2600" b="0" strike="noStrike" spc="-1" dirty="0" err="1">
                <a:solidFill>
                  <a:srgbClr val="2E3A3C"/>
                </a:solidFill>
                <a:latin typeface="Georgia"/>
              </a:rPr>
              <a:t>τυξη</a:t>
            </a:r>
            <a:r>
              <a:rPr lang="en-US" sz="2600" b="0" strike="noStrike" spc="-1" dirty="0">
                <a:solidFill>
                  <a:srgbClr val="2E3A3C"/>
                </a:solidFill>
                <a:latin typeface="Georgia"/>
              </a:rPr>
              <a:t> </a:t>
            </a:r>
            <a:r>
              <a:rPr lang="en-US" sz="2600" b="0" strike="noStrike" spc="-1" dirty="0" err="1">
                <a:solidFill>
                  <a:srgbClr val="2E3A3C"/>
                </a:solidFill>
                <a:latin typeface="Georgia"/>
              </a:rPr>
              <a:t>της</a:t>
            </a:r>
            <a:r>
              <a:rPr lang="en-US" sz="2600" b="0" strike="noStrike" spc="-1" dirty="0">
                <a:solidFill>
                  <a:srgbClr val="2E3A3C"/>
                </a:solidFill>
                <a:latin typeface="Georgia"/>
              </a:rPr>
              <a:t> </a:t>
            </a:r>
            <a:r>
              <a:rPr lang="en-US" sz="2600" b="1" strike="noStrike" spc="-1" dirty="0" err="1">
                <a:solidFill>
                  <a:srgbClr val="2E3A3C"/>
                </a:solidFill>
                <a:latin typeface="Georgia"/>
              </a:rPr>
              <a:t>συμ</a:t>
            </a:r>
            <a:r>
              <a:rPr lang="en-US" sz="2600" b="1" strike="noStrike" spc="-1" dirty="0">
                <a:solidFill>
                  <a:srgbClr val="2E3A3C"/>
                </a:solidFill>
                <a:latin typeface="Georgia"/>
              </a:rPr>
              <a:t>(</a:t>
            </a:r>
            <a:r>
              <a:rPr lang="en-US" sz="2600" b="1" strike="noStrike" spc="-1" dirty="0" err="1">
                <a:solidFill>
                  <a:srgbClr val="2E3A3C"/>
                </a:solidFill>
                <a:latin typeface="Georgia"/>
              </a:rPr>
              <a:t>κ</a:t>
            </a:r>
            <a:r>
              <a:rPr lang="en-US" sz="2600" b="1" strike="noStrike" spc="-1" dirty="0">
                <a:solidFill>
                  <a:srgbClr val="2E3A3C"/>
                </a:solidFill>
                <a:latin typeface="Georgia"/>
              </a:rPr>
              <a:t>α</a:t>
            </a:r>
            <a:r>
              <a:rPr lang="en-US" sz="2600" b="1" strike="noStrike" spc="-1" dirty="0" err="1">
                <a:solidFill>
                  <a:srgbClr val="2E3A3C"/>
                </a:solidFill>
                <a:latin typeface="Georgia"/>
              </a:rPr>
              <a:t>ι</a:t>
            </a:r>
            <a:r>
              <a:rPr lang="en-US" sz="2600" b="1" strike="noStrike" spc="-1" dirty="0">
                <a:solidFill>
                  <a:srgbClr val="2E3A3C"/>
                </a:solidFill>
                <a:latin typeface="Georgia"/>
              </a:rPr>
              <a:t> </a:t>
            </a:r>
            <a:r>
              <a:rPr lang="en-US" sz="2600" b="1" strike="noStrike" spc="-1" dirty="0" err="1">
                <a:solidFill>
                  <a:srgbClr val="2E3A3C"/>
                </a:solidFill>
                <a:latin typeface="Georgia"/>
              </a:rPr>
              <a:t>δι</a:t>
            </a:r>
            <a:r>
              <a:rPr lang="en-US" sz="2600" b="1" strike="noStrike" spc="-1" dirty="0">
                <a:solidFill>
                  <a:srgbClr val="2E3A3C"/>
                </a:solidFill>
                <a:latin typeface="Georgia"/>
              </a:rPr>
              <a:t>α)β</a:t>
            </a:r>
            <a:r>
              <a:rPr lang="en-US" sz="2600" b="1" strike="noStrike" spc="-1" dirty="0" err="1">
                <a:solidFill>
                  <a:srgbClr val="2E3A3C"/>
                </a:solidFill>
                <a:latin typeface="Georgia"/>
              </a:rPr>
              <a:t>ουλευτικής</a:t>
            </a:r>
            <a:r>
              <a:rPr lang="en-US" sz="2600" b="1" strike="noStrike" spc="-1" dirty="0">
                <a:solidFill>
                  <a:srgbClr val="2E3A3C"/>
                </a:solidFill>
                <a:latin typeface="Georgia"/>
              </a:rPr>
              <a:t> </a:t>
            </a:r>
            <a:r>
              <a:rPr lang="en-US" sz="2600" b="1" strike="noStrike" spc="-1" dirty="0" err="1">
                <a:solidFill>
                  <a:srgbClr val="2E3A3C"/>
                </a:solidFill>
                <a:latin typeface="Georgia"/>
              </a:rPr>
              <a:t>κ</a:t>
            </a:r>
            <a:r>
              <a:rPr lang="en-US" sz="2600" b="1" strike="noStrike" spc="-1" dirty="0">
                <a:solidFill>
                  <a:srgbClr val="2E3A3C"/>
                </a:solidFill>
                <a:latin typeface="Georgia"/>
              </a:rPr>
              <a:t>α</a:t>
            </a:r>
            <a:r>
              <a:rPr lang="en-US" sz="2600" b="1" strike="noStrike" spc="-1" dirty="0" err="1">
                <a:solidFill>
                  <a:srgbClr val="2E3A3C"/>
                </a:solidFill>
                <a:latin typeface="Georgia"/>
              </a:rPr>
              <a:t>ι</a:t>
            </a:r>
            <a:r>
              <a:rPr lang="en-US" sz="2600" b="1" strike="noStrike" spc="-1" dirty="0">
                <a:solidFill>
                  <a:srgbClr val="2E3A3C"/>
                </a:solidFill>
                <a:latin typeface="Georgia"/>
              </a:rPr>
              <a:t> (</a:t>
            </a:r>
            <a:r>
              <a:rPr lang="en-US" sz="2600" b="1" strike="noStrike" spc="-1" dirty="0" err="1">
                <a:solidFill>
                  <a:srgbClr val="2E3A3C"/>
                </a:solidFill>
                <a:latin typeface="Georgia"/>
              </a:rPr>
              <a:t>συμμετοχικής</a:t>
            </a:r>
            <a:r>
              <a:rPr lang="en-US" sz="2600" b="1" strike="noStrike" spc="-1" dirty="0">
                <a:solidFill>
                  <a:srgbClr val="2E3A3C"/>
                </a:solidFill>
                <a:latin typeface="Georgia"/>
              </a:rPr>
              <a:t>) </a:t>
            </a:r>
            <a:r>
              <a:rPr lang="en-US" sz="2600" b="1" strike="noStrike" spc="-1" dirty="0" err="1">
                <a:solidFill>
                  <a:srgbClr val="2E3A3C"/>
                </a:solidFill>
                <a:latin typeface="Georgia"/>
              </a:rPr>
              <a:t>κοινωνι</a:t>
            </a:r>
            <a:r>
              <a:rPr lang="en-US" sz="2600" b="1" strike="noStrike" spc="-1" dirty="0">
                <a:solidFill>
                  <a:srgbClr val="2E3A3C"/>
                </a:solidFill>
                <a:latin typeface="Georgia"/>
              </a:rPr>
              <a:t>α</a:t>
            </a:r>
            <a:r>
              <a:rPr lang="en-US" sz="2600" b="1" strike="noStrike" spc="-1" dirty="0" err="1">
                <a:solidFill>
                  <a:srgbClr val="2E3A3C"/>
                </a:solidFill>
                <a:latin typeface="Georgia"/>
              </a:rPr>
              <a:t>κής</a:t>
            </a:r>
            <a:r>
              <a:rPr lang="en-US" sz="2600" b="1" strike="noStrike" spc="-1" dirty="0">
                <a:solidFill>
                  <a:srgbClr val="2E3A3C"/>
                </a:solidFill>
                <a:latin typeface="Georgia"/>
              </a:rPr>
              <a:t> </a:t>
            </a:r>
            <a:r>
              <a:rPr lang="en-US" sz="2600" b="1" strike="noStrike" spc="-1" dirty="0" err="1">
                <a:solidFill>
                  <a:srgbClr val="2E3A3C"/>
                </a:solidFill>
                <a:latin typeface="Georgia"/>
              </a:rPr>
              <a:t>δι</a:t>
            </a:r>
            <a:r>
              <a:rPr lang="en-US" sz="2600" b="1" strike="noStrike" spc="-1" dirty="0">
                <a:solidFill>
                  <a:srgbClr val="2E3A3C"/>
                </a:solidFill>
                <a:latin typeface="Georgia"/>
              </a:rPr>
              <a:t>α</a:t>
            </a:r>
            <a:r>
              <a:rPr lang="en-US" sz="2600" b="1" strike="noStrike" spc="-1" dirty="0" err="1">
                <a:solidFill>
                  <a:srgbClr val="2E3A3C"/>
                </a:solidFill>
                <a:latin typeface="Georgia"/>
              </a:rPr>
              <a:t>κυ</a:t>
            </a:r>
            <a:r>
              <a:rPr lang="en-US" sz="2600" b="1" strike="noStrike" spc="-1" dirty="0">
                <a:solidFill>
                  <a:srgbClr val="2E3A3C"/>
                </a:solidFill>
                <a:latin typeface="Georgia"/>
              </a:rPr>
              <a:t>β</a:t>
            </a:r>
            <a:r>
              <a:rPr lang="en-US" sz="2600" b="1" strike="noStrike" spc="-1" dirty="0" err="1">
                <a:solidFill>
                  <a:srgbClr val="2E3A3C"/>
                </a:solidFill>
                <a:latin typeface="Georgia"/>
              </a:rPr>
              <a:t>έρνησης</a:t>
            </a:r>
            <a:r>
              <a:rPr lang="en-US" sz="2600" b="1" strike="noStrike" spc="-1" dirty="0">
                <a:solidFill>
                  <a:srgbClr val="2E3A3C"/>
                </a:solidFill>
                <a:latin typeface="Georgia"/>
              </a:rPr>
              <a:t>: </a:t>
            </a:r>
            <a:r>
              <a:rPr lang="en-US" sz="2600" b="0" strike="noStrike" spc="-1" dirty="0" err="1">
                <a:solidFill>
                  <a:srgbClr val="2E3A3C"/>
                </a:solidFill>
                <a:latin typeface="Georgia"/>
              </a:rPr>
              <a:t>ο</a:t>
            </a:r>
            <a:r>
              <a:rPr lang="en-US" sz="2600" b="0" strike="noStrike" spc="-1" dirty="0">
                <a:solidFill>
                  <a:srgbClr val="2E3A3C"/>
                </a:solidFill>
                <a:latin typeface="Georgia"/>
              </a:rPr>
              <a:t> </a:t>
            </a:r>
            <a:r>
              <a:rPr lang="en-US" sz="2600" b="0" strike="noStrike" spc="-1" dirty="0" err="1">
                <a:solidFill>
                  <a:srgbClr val="2E3A3C"/>
                </a:solidFill>
                <a:latin typeface="Georgia"/>
              </a:rPr>
              <a:t>ρόλος</a:t>
            </a:r>
            <a:r>
              <a:rPr lang="en-US" sz="2600" b="0" strike="noStrike" spc="-1" dirty="0">
                <a:solidFill>
                  <a:srgbClr val="2E3A3C"/>
                </a:solidFill>
                <a:latin typeface="Georgia"/>
              </a:rPr>
              <a:t> </a:t>
            </a:r>
            <a:r>
              <a:rPr lang="en-US" sz="2600" b="0" strike="noStrike" spc="-1" dirty="0" err="1">
                <a:solidFill>
                  <a:srgbClr val="2E3A3C"/>
                </a:solidFill>
                <a:latin typeface="Georgia"/>
              </a:rPr>
              <a:t>της</a:t>
            </a:r>
            <a:r>
              <a:rPr lang="en-US" sz="2600" b="0" strike="noStrike" spc="-1" dirty="0">
                <a:solidFill>
                  <a:srgbClr val="2E3A3C"/>
                </a:solidFill>
                <a:latin typeface="Georgia"/>
              </a:rPr>
              <a:t> </a:t>
            </a:r>
            <a:r>
              <a:rPr lang="en-US" sz="2600" b="0" strike="noStrike" spc="-1" dirty="0" err="1">
                <a:solidFill>
                  <a:srgbClr val="2E3A3C"/>
                </a:solidFill>
                <a:latin typeface="Georgia"/>
              </a:rPr>
              <a:t>θεσμοθετημένης</a:t>
            </a:r>
            <a:r>
              <a:rPr lang="en-US" sz="2600" b="0" strike="noStrike" spc="-1" dirty="0">
                <a:solidFill>
                  <a:srgbClr val="2E3A3C"/>
                </a:solidFill>
                <a:latin typeface="Georgia"/>
              </a:rPr>
              <a:t> </a:t>
            </a:r>
            <a:r>
              <a:rPr lang="en-US" sz="2600" b="0" strike="noStrike" spc="-1" dirty="0" err="1">
                <a:solidFill>
                  <a:srgbClr val="2E3A3C"/>
                </a:solidFill>
                <a:latin typeface="Georgia"/>
              </a:rPr>
              <a:t>τεχνοκρ</a:t>
            </a:r>
            <a:r>
              <a:rPr lang="en-US" sz="2600" b="0" strike="noStrike" spc="-1" dirty="0">
                <a:solidFill>
                  <a:srgbClr val="2E3A3C"/>
                </a:solidFill>
                <a:latin typeface="Georgia"/>
              </a:rPr>
              <a:t>α</a:t>
            </a:r>
            <a:r>
              <a:rPr lang="en-US" sz="2600" b="0" strike="noStrike" spc="-1" dirty="0" err="1">
                <a:solidFill>
                  <a:srgbClr val="2E3A3C"/>
                </a:solidFill>
                <a:latin typeface="Georgia"/>
              </a:rPr>
              <a:t>τί</a:t>
            </a:r>
            <a:r>
              <a:rPr lang="en-US" sz="2600" b="0" strike="noStrike" spc="-1" dirty="0">
                <a:solidFill>
                  <a:srgbClr val="2E3A3C"/>
                </a:solidFill>
                <a:latin typeface="Georgia"/>
              </a:rPr>
              <a:t>α</a:t>
            </a:r>
            <a:r>
              <a:rPr lang="en-US" sz="2600" b="0" strike="noStrike" spc="-1" dirty="0" err="1">
                <a:solidFill>
                  <a:srgbClr val="2E3A3C"/>
                </a:solidFill>
                <a:latin typeface="Georgia"/>
              </a:rPr>
              <a:t>ς</a:t>
            </a:r>
            <a:r>
              <a:rPr lang="en-US" sz="2600" b="0" strike="noStrike" spc="-1" dirty="0">
                <a:solidFill>
                  <a:srgbClr val="2E3A3C"/>
                </a:solidFill>
                <a:latin typeface="Georgia"/>
              </a:rPr>
              <a:t> </a:t>
            </a:r>
            <a:r>
              <a:rPr lang="en-US" sz="2600" b="0" strike="noStrike" spc="-1" dirty="0" err="1">
                <a:solidFill>
                  <a:srgbClr val="2E3A3C"/>
                </a:solidFill>
                <a:latin typeface="Georgia"/>
              </a:rPr>
              <a:t>κ</a:t>
            </a:r>
            <a:r>
              <a:rPr lang="en-US" sz="2600" b="0" strike="noStrike" spc="-1" dirty="0">
                <a:solidFill>
                  <a:srgbClr val="2E3A3C"/>
                </a:solidFill>
                <a:latin typeface="Georgia"/>
              </a:rPr>
              <a:t>α</a:t>
            </a:r>
            <a:r>
              <a:rPr lang="en-US" sz="2600" b="0" strike="noStrike" spc="-1" dirty="0" err="1">
                <a:solidFill>
                  <a:srgbClr val="2E3A3C"/>
                </a:solidFill>
                <a:latin typeface="Georgia"/>
              </a:rPr>
              <a:t>ι</a:t>
            </a:r>
            <a:r>
              <a:rPr lang="en-US" sz="2600" b="0" strike="noStrike" spc="-1" dirty="0">
                <a:solidFill>
                  <a:srgbClr val="2E3A3C"/>
                </a:solidFill>
                <a:latin typeface="Georgia"/>
              </a:rPr>
              <a:t> </a:t>
            </a:r>
            <a:r>
              <a:rPr lang="en-US" sz="2600" b="0" strike="noStrike" spc="-1" dirty="0" err="1">
                <a:solidFill>
                  <a:srgbClr val="2E3A3C"/>
                </a:solidFill>
                <a:latin typeface="Georgia"/>
              </a:rPr>
              <a:t>των</a:t>
            </a:r>
            <a:r>
              <a:rPr lang="en-US" sz="2600" b="0" strike="noStrike" spc="-1" dirty="0">
                <a:solidFill>
                  <a:srgbClr val="2E3A3C"/>
                </a:solidFill>
                <a:latin typeface="Georgia"/>
              </a:rPr>
              <a:t> </a:t>
            </a:r>
            <a:r>
              <a:rPr lang="en-US" sz="2600" b="0" strike="noStrike" spc="-1" dirty="0" err="1">
                <a:solidFill>
                  <a:srgbClr val="2E3A3C"/>
                </a:solidFill>
                <a:latin typeface="Georgia"/>
              </a:rPr>
              <a:t>εξω-θεσμικών</a:t>
            </a:r>
            <a:r>
              <a:rPr lang="en-US" sz="2600" b="0" strike="noStrike" spc="-1" dirty="0">
                <a:solidFill>
                  <a:srgbClr val="2E3A3C"/>
                </a:solidFill>
                <a:latin typeface="Georgia"/>
              </a:rPr>
              <a:t> </a:t>
            </a:r>
            <a:r>
              <a:rPr lang="en-US" sz="2600" b="0" strike="noStrike" spc="-1" dirty="0" err="1">
                <a:solidFill>
                  <a:srgbClr val="2E3A3C"/>
                </a:solidFill>
                <a:latin typeface="Georgia"/>
              </a:rPr>
              <a:t>δρώντων</a:t>
            </a:r>
            <a:r>
              <a:rPr lang="el-GR" sz="2600" spc="-1" dirty="0">
                <a:solidFill>
                  <a:srgbClr val="2E3A3C"/>
                </a:solidFill>
                <a:latin typeface="Georgia"/>
              </a:rPr>
              <a:t>, κυρίως των πιο ισχυρών οικονομικών δρώντων</a:t>
            </a:r>
            <a:r>
              <a:rPr lang="en-US" sz="2600" b="0" strike="noStrike" spc="-1" dirty="0">
                <a:solidFill>
                  <a:srgbClr val="2E3A3C"/>
                </a:solidFill>
                <a:latin typeface="Georgia"/>
              </a:rPr>
              <a:t>.</a:t>
            </a:r>
            <a:endParaRPr lang="el-GR" sz="2600" b="0" strike="noStrike" spc="-1" dirty="0">
              <a:solidFill>
                <a:srgbClr val="2E3A3C"/>
              </a:solidFill>
              <a:latin typeface="Georgia"/>
            </a:endParaRPr>
          </a:p>
          <a:p>
            <a:pPr marL="457200" indent="-457200" algn="just">
              <a:lnSpc>
                <a:spcPct val="80000"/>
              </a:lnSpc>
              <a:spcBef>
                <a:spcPts val="300"/>
              </a:spcBef>
              <a:buClr>
                <a:srgbClr val="08A1D9"/>
              </a:buClr>
              <a:buFont typeface="Wingdings" pitchFamily="2" charset="2"/>
              <a:buChar char="§"/>
            </a:pPr>
            <a:r>
              <a:rPr lang="en-US" sz="2600" b="0" strike="noStrike" spc="-1" dirty="0" err="1">
                <a:solidFill>
                  <a:srgbClr val="000000"/>
                </a:solidFill>
                <a:latin typeface="Georgia"/>
              </a:rPr>
              <a:t>Η</a:t>
            </a:r>
            <a:r>
              <a:rPr lang="en-US" sz="2600" b="0" strike="noStrike" spc="-1" dirty="0">
                <a:solidFill>
                  <a:srgbClr val="000000"/>
                </a:solidFill>
                <a:latin typeface="Georgia"/>
              </a:rPr>
              <a:t> </a:t>
            </a:r>
            <a:r>
              <a:rPr lang="en-US" sz="2600" b="0" strike="noStrike" spc="-1" dirty="0" err="1">
                <a:solidFill>
                  <a:srgbClr val="000000"/>
                </a:solidFill>
                <a:latin typeface="Georgia"/>
              </a:rPr>
              <a:t>Ευρω</a:t>
            </a:r>
            <a:r>
              <a:rPr lang="en-US" sz="2600" b="0" strike="noStrike" spc="-1" dirty="0">
                <a:solidFill>
                  <a:srgbClr val="000000"/>
                </a:solidFill>
                <a:latin typeface="Georgia"/>
              </a:rPr>
              <a:t>πα</a:t>
            </a:r>
            <a:r>
              <a:rPr lang="en-US" sz="2600" b="0" strike="noStrike" spc="-1" dirty="0" err="1">
                <a:solidFill>
                  <a:srgbClr val="000000"/>
                </a:solidFill>
                <a:latin typeface="Georgia"/>
              </a:rPr>
              <a:t>ϊκή</a:t>
            </a:r>
            <a:r>
              <a:rPr lang="en-US" sz="2600" b="0" strike="noStrike" spc="-1" dirty="0">
                <a:solidFill>
                  <a:srgbClr val="000000"/>
                </a:solidFill>
                <a:latin typeface="Georgia"/>
              </a:rPr>
              <a:t> </a:t>
            </a:r>
            <a:r>
              <a:rPr lang="en-US" sz="2600" b="0" strike="noStrike" spc="-1" dirty="0" err="1">
                <a:solidFill>
                  <a:srgbClr val="000000"/>
                </a:solidFill>
                <a:latin typeface="Georgia"/>
              </a:rPr>
              <a:t>Ένωση</a:t>
            </a:r>
            <a:r>
              <a:rPr lang="en-US" sz="2600" b="0" strike="noStrike" spc="-1" dirty="0">
                <a:solidFill>
                  <a:srgbClr val="000000"/>
                </a:solidFill>
                <a:latin typeface="Georgia"/>
              </a:rPr>
              <a:t> π</a:t>
            </a:r>
            <a:r>
              <a:rPr lang="en-US" sz="2600" b="0" strike="noStrike" spc="-1" dirty="0" err="1">
                <a:solidFill>
                  <a:srgbClr val="000000"/>
                </a:solidFill>
                <a:latin typeface="Georgia"/>
              </a:rPr>
              <a:t>ρο</a:t>
            </a:r>
            <a:r>
              <a:rPr lang="el-GR" sz="2600" b="0" strike="noStrike" spc="-1" dirty="0">
                <a:solidFill>
                  <a:srgbClr val="000000"/>
                </a:solidFill>
                <a:latin typeface="Georgia"/>
              </a:rPr>
              <a:t>ωθεί συστηματικά</a:t>
            </a:r>
            <a:r>
              <a:rPr lang="en-US" sz="2600" b="0" strike="noStrike" spc="-1" dirty="0">
                <a:solidFill>
                  <a:srgbClr val="000000"/>
                </a:solidFill>
                <a:latin typeface="Georgia"/>
              </a:rPr>
              <a:t> </a:t>
            </a:r>
            <a:r>
              <a:rPr lang="en-US" sz="2600" b="1" strike="noStrike" spc="-1" dirty="0" err="1">
                <a:solidFill>
                  <a:srgbClr val="000000"/>
                </a:solidFill>
                <a:latin typeface="Georgia"/>
              </a:rPr>
              <a:t>νέους</a:t>
            </a:r>
            <a:r>
              <a:rPr lang="en-US" sz="2600" b="1" strike="noStrike" spc="-1" dirty="0">
                <a:solidFill>
                  <a:srgbClr val="000000"/>
                </a:solidFill>
                <a:latin typeface="Georgia"/>
              </a:rPr>
              <a:t> </a:t>
            </a:r>
            <a:r>
              <a:rPr lang="en-US" sz="2600" b="1" strike="noStrike" spc="-1" dirty="0" err="1">
                <a:solidFill>
                  <a:srgbClr val="000000"/>
                </a:solidFill>
                <a:latin typeface="Georgia"/>
              </a:rPr>
              <a:t>τρό</a:t>
            </a:r>
            <a:r>
              <a:rPr lang="en-US" sz="2600" b="1" strike="noStrike" spc="-1" dirty="0">
                <a:solidFill>
                  <a:srgbClr val="000000"/>
                </a:solidFill>
                <a:latin typeface="Georgia"/>
              </a:rPr>
              <a:t>π</a:t>
            </a:r>
            <a:r>
              <a:rPr lang="en-US" sz="2600" b="1" strike="noStrike" spc="-1" dirty="0" err="1">
                <a:solidFill>
                  <a:srgbClr val="000000"/>
                </a:solidFill>
                <a:latin typeface="Georgia"/>
              </a:rPr>
              <a:t>ους</a:t>
            </a:r>
            <a:r>
              <a:rPr lang="en-US" sz="2600" b="1" strike="noStrike" spc="-1" dirty="0">
                <a:solidFill>
                  <a:srgbClr val="000000"/>
                </a:solidFill>
                <a:latin typeface="Georgia"/>
              </a:rPr>
              <a:t> </a:t>
            </a:r>
            <a:r>
              <a:rPr lang="en-US" sz="2600" b="1" strike="noStrike" spc="-1" dirty="0" err="1">
                <a:solidFill>
                  <a:srgbClr val="000000"/>
                </a:solidFill>
                <a:latin typeface="Georgia"/>
              </a:rPr>
              <a:t>δι</a:t>
            </a:r>
            <a:r>
              <a:rPr lang="en-US" sz="2600" b="1" strike="noStrike" spc="-1" dirty="0">
                <a:solidFill>
                  <a:srgbClr val="000000"/>
                </a:solidFill>
                <a:latin typeface="Georgia"/>
              </a:rPr>
              <a:t>α</a:t>
            </a:r>
            <a:r>
              <a:rPr lang="en-US" sz="2600" b="1" strike="noStrike" spc="-1" dirty="0" err="1">
                <a:solidFill>
                  <a:srgbClr val="000000"/>
                </a:solidFill>
                <a:latin typeface="Georgia"/>
              </a:rPr>
              <a:t>κυ</a:t>
            </a:r>
            <a:r>
              <a:rPr lang="en-US" sz="2600" b="1" strike="noStrike" spc="-1" dirty="0">
                <a:solidFill>
                  <a:srgbClr val="000000"/>
                </a:solidFill>
                <a:latin typeface="Georgia"/>
              </a:rPr>
              <a:t>β</a:t>
            </a:r>
            <a:r>
              <a:rPr lang="en-US" sz="2600" b="1" strike="noStrike" spc="-1" dirty="0" err="1">
                <a:solidFill>
                  <a:srgbClr val="000000"/>
                </a:solidFill>
                <a:latin typeface="Georgia"/>
              </a:rPr>
              <a:t>έρνησης</a:t>
            </a:r>
            <a:r>
              <a:rPr lang="en-US" sz="2600" b="1" strike="noStrike" spc="-1" dirty="0">
                <a:solidFill>
                  <a:srgbClr val="000000"/>
                </a:solidFill>
                <a:latin typeface="Georgia"/>
              </a:rPr>
              <a:t> (NMG</a:t>
            </a:r>
            <a:r>
              <a:rPr lang="en-US" sz="2600" b="0" strike="noStrike" spc="-1" dirty="0">
                <a:solidFill>
                  <a:srgbClr val="000000"/>
                </a:solidFill>
                <a:latin typeface="Georgia"/>
              </a:rPr>
              <a:t>) α</a:t>
            </a:r>
            <a:r>
              <a:rPr lang="en-US" sz="2600" b="0" strike="noStrike" spc="-1" dirty="0" err="1">
                <a:solidFill>
                  <a:srgbClr val="000000"/>
                </a:solidFill>
                <a:latin typeface="Georgia"/>
              </a:rPr>
              <a:t>ντιστ</a:t>
            </a:r>
            <a:r>
              <a:rPr lang="en-US" sz="2600" b="0" strike="noStrike" spc="-1" dirty="0">
                <a:solidFill>
                  <a:srgbClr val="000000"/>
                </a:solidFill>
                <a:latin typeface="Georgia"/>
              </a:rPr>
              <a:t>α</a:t>
            </a:r>
            <a:r>
              <a:rPr lang="en-US" sz="2600" b="0" strike="noStrike" spc="-1" dirty="0" err="1">
                <a:solidFill>
                  <a:srgbClr val="000000"/>
                </a:solidFill>
                <a:latin typeface="Georgia"/>
              </a:rPr>
              <a:t>θμίζοντ</a:t>
            </a:r>
            <a:r>
              <a:rPr lang="en-US" sz="2600" b="0" strike="noStrike" spc="-1" dirty="0">
                <a:solidFill>
                  <a:srgbClr val="000000"/>
                </a:solidFill>
                <a:latin typeface="Georgia"/>
              </a:rPr>
              <a:t>α</a:t>
            </a:r>
            <a:r>
              <a:rPr lang="en-US" sz="2600" b="0" strike="noStrike" spc="-1" dirty="0" err="1">
                <a:solidFill>
                  <a:srgbClr val="000000"/>
                </a:solidFill>
                <a:latin typeface="Georgia"/>
              </a:rPr>
              <a:t>ς</a:t>
            </a:r>
            <a:r>
              <a:rPr lang="en-US" sz="2600" b="0" strike="noStrike" spc="-1" dirty="0">
                <a:solidFill>
                  <a:srgbClr val="000000"/>
                </a:solidFill>
                <a:latin typeface="Georgia"/>
              </a:rPr>
              <a:t> </a:t>
            </a:r>
            <a:r>
              <a:rPr lang="en-US" sz="2600" b="0" strike="noStrike" spc="-1" dirty="0" err="1">
                <a:solidFill>
                  <a:srgbClr val="000000"/>
                </a:solidFill>
                <a:latin typeface="Georgia"/>
              </a:rPr>
              <a:t>έτσι</a:t>
            </a:r>
            <a:r>
              <a:rPr lang="en-US" sz="2600" b="0" strike="noStrike" spc="-1" dirty="0">
                <a:solidFill>
                  <a:srgbClr val="000000"/>
                </a:solidFill>
                <a:latin typeface="Georgia"/>
              </a:rPr>
              <a:t> </a:t>
            </a:r>
            <a:r>
              <a:rPr lang="en-US" sz="2600" b="0" strike="noStrike" spc="-1" dirty="0" err="1">
                <a:solidFill>
                  <a:srgbClr val="000000"/>
                </a:solidFill>
                <a:latin typeface="Georgia"/>
              </a:rPr>
              <a:t>την</a:t>
            </a:r>
            <a:r>
              <a:rPr lang="en-US" sz="2600" b="0" strike="noStrike" spc="-1" dirty="0">
                <a:solidFill>
                  <a:srgbClr val="000000"/>
                </a:solidFill>
                <a:latin typeface="Georgia"/>
              </a:rPr>
              <a:t> </a:t>
            </a:r>
            <a:r>
              <a:rPr lang="en-US" sz="2600" b="0" strike="noStrike" spc="-1" dirty="0" err="1">
                <a:solidFill>
                  <a:srgbClr val="000000"/>
                </a:solidFill>
                <a:latin typeface="Georgia"/>
              </a:rPr>
              <a:t>έλλειψη</a:t>
            </a:r>
            <a:r>
              <a:rPr lang="en-US" sz="2600" b="0" strike="noStrike" spc="-1" dirty="0">
                <a:solidFill>
                  <a:srgbClr val="000000"/>
                </a:solidFill>
                <a:latin typeface="Georgia"/>
              </a:rPr>
              <a:t> </a:t>
            </a:r>
            <a:r>
              <a:rPr lang="en-US" sz="2600" b="0" strike="noStrike" spc="-1" dirty="0" err="1">
                <a:solidFill>
                  <a:srgbClr val="000000"/>
                </a:solidFill>
                <a:latin typeface="Georgia"/>
              </a:rPr>
              <a:t>δημοκρ</a:t>
            </a:r>
            <a:r>
              <a:rPr lang="en-US" sz="2600" b="0" strike="noStrike" spc="-1" dirty="0">
                <a:solidFill>
                  <a:srgbClr val="000000"/>
                </a:solidFill>
                <a:latin typeface="Georgia"/>
              </a:rPr>
              <a:t>α</a:t>
            </a:r>
            <a:r>
              <a:rPr lang="en-US" sz="2600" b="0" strike="noStrike" spc="-1" dirty="0" err="1">
                <a:solidFill>
                  <a:srgbClr val="000000"/>
                </a:solidFill>
                <a:latin typeface="Georgia"/>
              </a:rPr>
              <a:t>τικής</a:t>
            </a:r>
            <a:r>
              <a:rPr lang="en-US" sz="2600" b="0" strike="noStrike" spc="-1" dirty="0">
                <a:solidFill>
                  <a:srgbClr val="000000"/>
                </a:solidFill>
                <a:latin typeface="Georgia"/>
              </a:rPr>
              <a:t> </a:t>
            </a:r>
            <a:r>
              <a:rPr lang="en-US" sz="2600" b="0" strike="noStrike" spc="-1" dirty="0" err="1">
                <a:solidFill>
                  <a:srgbClr val="000000"/>
                </a:solidFill>
                <a:latin typeface="Georgia"/>
              </a:rPr>
              <a:t>νομιμότητ</a:t>
            </a:r>
            <a:r>
              <a:rPr lang="en-US" sz="2600" b="0" strike="noStrike" spc="-1" dirty="0">
                <a:solidFill>
                  <a:srgbClr val="000000"/>
                </a:solidFill>
                <a:latin typeface="Georgia"/>
              </a:rPr>
              <a:t>α</a:t>
            </a:r>
            <a:r>
              <a:rPr lang="en-US" sz="2600" b="0" strike="noStrike" spc="-1" dirty="0" err="1">
                <a:solidFill>
                  <a:srgbClr val="000000"/>
                </a:solidFill>
                <a:latin typeface="Georgia"/>
              </a:rPr>
              <a:t>ς</a:t>
            </a:r>
            <a:r>
              <a:rPr lang="en-US" sz="2600" b="0" strike="noStrike" spc="-1" dirty="0">
                <a:solidFill>
                  <a:srgbClr val="000000"/>
                </a:solidFill>
                <a:latin typeface="Georgia"/>
              </a:rPr>
              <a:t> π</a:t>
            </a:r>
            <a:r>
              <a:rPr lang="en-US" sz="2600" b="0" strike="noStrike" spc="-1" dirty="0" err="1">
                <a:solidFill>
                  <a:srgbClr val="000000"/>
                </a:solidFill>
                <a:latin typeface="Georgia"/>
              </a:rPr>
              <a:t>ροσφέροντ</a:t>
            </a:r>
            <a:r>
              <a:rPr lang="en-US" sz="2600" b="0" strike="noStrike" spc="-1" dirty="0">
                <a:solidFill>
                  <a:srgbClr val="000000"/>
                </a:solidFill>
                <a:latin typeface="Georgia"/>
              </a:rPr>
              <a:t>α</a:t>
            </a:r>
            <a:r>
              <a:rPr lang="en-US" sz="2600" b="0" strike="noStrike" spc="-1" dirty="0" err="1">
                <a:solidFill>
                  <a:srgbClr val="000000"/>
                </a:solidFill>
                <a:latin typeface="Georgia"/>
              </a:rPr>
              <a:t>ς</a:t>
            </a:r>
            <a:r>
              <a:rPr lang="en-US" sz="2600" b="0" strike="noStrike" spc="-1" dirty="0">
                <a:solidFill>
                  <a:srgbClr val="000000"/>
                </a:solidFill>
                <a:latin typeface="Georgia"/>
              </a:rPr>
              <a:t> </a:t>
            </a:r>
            <a:r>
              <a:rPr lang="en-US" sz="2600" b="0" strike="noStrike" spc="-1" dirty="0" err="1">
                <a:solidFill>
                  <a:srgbClr val="000000"/>
                </a:solidFill>
                <a:latin typeface="Georgia"/>
              </a:rPr>
              <a:t>έν</a:t>
            </a:r>
            <a:r>
              <a:rPr lang="en-US" sz="2600" b="0" strike="noStrike" spc="-1" dirty="0">
                <a:solidFill>
                  <a:srgbClr val="000000"/>
                </a:solidFill>
                <a:latin typeface="Georgia"/>
              </a:rPr>
              <a:t>α π</a:t>
            </a:r>
            <a:r>
              <a:rPr lang="en-US" sz="2600" b="0" strike="noStrike" spc="-1" dirty="0" err="1">
                <a:solidFill>
                  <a:srgbClr val="000000"/>
                </a:solidFill>
                <a:latin typeface="Georgia"/>
              </a:rPr>
              <a:t>ιο</a:t>
            </a:r>
            <a:r>
              <a:rPr lang="en-US" sz="2600" b="0" strike="noStrike" spc="-1" dirty="0">
                <a:solidFill>
                  <a:srgbClr val="000000"/>
                </a:solidFill>
                <a:latin typeface="Georgia"/>
              </a:rPr>
              <a:t> </a:t>
            </a:r>
            <a:r>
              <a:rPr lang="en-US" sz="2600" b="1" strike="noStrike" spc="-1" dirty="0" err="1">
                <a:solidFill>
                  <a:srgbClr val="000000"/>
                </a:solidFill>
                <a:latin typeface="Georgia"/>
              </a:rPr>
              <a:t>δι</a:t>
            </a:r>
            <a:r>
              <a:rPr lang="en-US" sz="2600" b="1" strike="noStrike" spc="-1" dirty="0">
                <a:solidFill>
                  <a:srgbClr val="000000"/>
                </a:solidFill>
                <a:latin typeface="Georgia"/>
              </a:rPr>
              <a:t>αβ</a:t>
            </a:r>
            <a:r>
              <a:rPr lang="en-US" sz="2600" b="1" strike="noStrike" spc="-1" dirty="0" err="1">
                <a:solidFill>
                  <a:srgbClr val="000000"/>
                </a:solidFill>
                <a:latin typeface="Georgia"/>
              </a:rPr>
              <a:t>ουλευτικό</a:t>
            </a:r>
            <a:r>
              <a:rPr lang="en-US" sz="2600" b="1" strike="noStrike" spc="-1" dirty="0">
                <a:solidFill>
                  <a:srgbClr val="000000"/>
                </a:solidFill>
                <a:latin typeface="Georgia"/>
              </a:rPr>
              <a:t> </a:t>
            </a:r>
            <a:r>
              <a:rPr lang="en-US" sz="2600" b="1" strike="noStrike" spc="-1" dirty="0" err="1">
                <a:solidFill>
                  <a:srgbClr val="000000"/>
                </a:solidFill>
                <a:latin typeface="Georgia"/>
              </a:rPr>
              <a:t>κ</a:t>
            </a:r>
            <a:r>
              <a:rPr lang="en-US" sz="2600" b="1" strike="noStrike" spc="-1" dirty="0">
                <a:solidFill>
                  <a:srgbClr val="000000"/>
                </a:solidFill>
                <a:latin typeface="Georgia"/>
              </a:rPr>
              <a:t>α</a:t>
            </a:r>
            <a:r>
              <a:rPr lang="en-US" sz="2600" b="1" strike="noStrike" spc="-1" dirty="0" err="1">
                <a:solidFill>
                  <a:srgbClr val="000000"/>
                </a:solidFill>
                <a:latin typeface="Georgia"/>
              </a:rPr>
              <a:t>ι</a:t>
            </a:r>
            <a:r>
              <a:rPr lang="en-US" sz="2600" b="1" strike="noStrike" spc="-1" dirty="0">
                <a:solidFill>
                  <a:srgbClr val="000000"/>
                </a:solidFill>
                <a:latin typeface="Georgia"/>
              </a:rPr>
              <a:t> </a:t>
            </a:r>
            <a:r>
              <a:rPr lang="en-US" sz="2600" b="1" strike="noStrike" spc="-1" dirty="0" err="1">
                <a:solidFill>
                  <a:srgbClr val="000000"/>
                </a:solidFill>
                <a:latin typeface="Georgia"/>
              </a:rPr>
              <a:t>συμμετοχικό</a:t>
            </a:r>
            <a:r>
              <a:rPr lang="en-US" sz="2600" b="1" strike="noStrike" spc="-1" dirty="0">
                <a:solidFill>
                  <a:srgbClr val="000000"/>
                </a:solidFill>
                <a:latin typeface="Georgia"/>
              </a:rPr>
              <a:t> </a:t>
            </a:r>
            <a:r>
              <a:rPr lang="en-US" sz="2600" b="1" strike="noStrike" spc="-1" dirty="0" err="1">
                <a:solidFill>
                  <a:srgbClr val="000000"/>
                </a:solidFill>
                <a:latin typeface="Georgia"/>
              </a:rPr>
              <a:t>στυλ</a:t>
            </a:r>
            <a:r>
              <a:rPr lang="en-US" sz="2600" b="1" strike="noStrike" spc="-1" dirty="0">
                <a:solidFill>
                  <a:srgbClr val="000000"/>
                </a:solidFill>
                <a:latin typeface="Georgia"/>
              </a:rPr>
              <a:t> </a:t>
            </a:r>
            <a:r>
              <a:rPr lang="en-US" sz="2600" b="1" strike="noStrike" spc="-1" dirty="0" err="1">
                <a:solidFill>
                  <a:srgbClr val="000000"/>
                </a:solidFill>
                <a:latin typeface="Georgia"/>
              </a:rPr>
              <a:t>στην</a:t>
            </a:r>
            <a:r>
              <a:rPr lang="en-US" sz="2600" b="1" strike="noStrike" spc="-1" dirty="0">
                <a:solidFill>
                  <a:srgbClr val="000000"/>
                </a:solidFill>
                <a:latin typeface="Georgia"/>
              </a:rPr>
              <a:t> π</a:t>
            </a:r>
            <a:r>
              <a:rPr lang="en-US" sz="2600" b="1" strike="noStrike" spc="-1" dirty="0" err="1">
                <a:solidFill>
                  <a:srgbClr val="000000"/>
                </a:solidFill>
                <a:latin typeface="Georgia"/>
              </a:rPr>
              <a:t>ολιτική</a:t>
            </a:r>
            <a:r>
              <a:rPr lang="en-US" sz="2600" b="0" strike="noStrike" spc="-1" dirty="0">
                <a:solidFill>
                  <a:srgbClr val="000000"/>
                </a:solidFill>
                <a:latin typeface="Georgia"/>
              </a:rPr>
              <a:t> απ</a:t>
            </a:r>
            <a:r>
              <a:rPr lang="en-US" sz="2600" b="0" strike="noStrike" spc="-1" dirty="0" err="1">
                <a:solidFill>
                  <a:srgbClr val="000000"/>
                </a:solidFill>
                <a:latin typeface="Georgia"/>
              </a:rPr>
              <a:t>ό</a:t>
            </a:r>
            <a:r>
              <a:rPr lang="en-US" sz="2600" b="0" strike="noStrike" spc="-1" dirty="0">
                <a:solidFill>
                  <a:srgbClr val="000000"/>
                </a:solidFill>
                <a:latin typeface="Georgia"/>
              </a:rPr>
              <a:t> </a:t>
            </a:r>
            <a:r>
              <a:rPr lang="en-US" sz="2600" b="0" strike="noStrike" spc="-1" dirty="0" err="1">
                <a:solidFill>
                  <a:srgbClr val="000000"/>
                </a:solidFill>
                <a:latin typeface="Georgia"/>
              </a:rPr>
              <a:t>τις</a:t>
            </a:r>
            <a:r>
              <a:rPr lang="en-US" sz="2600" b="0" strike="noStrike" spc="-1" dirty="0">
                <a:solidFill>
                  <a:srgbClr val="000000"/>
                </a:solidFill>
                <a:latin typeface="Georgia"/>
              </a:rPr>
              <a:t> πα</a:t>
            </a:r>
            <a:r>
              <a:rPr lang="en-US" sz="2600" b="0" strike="noStrike" spc="-1" dirty="0" err="1">
                <a:solidFill>
                  <a:srgbClr val="000000"/>
                </a:solidFill>
                <a:latin typeface="Georgia"/>
              </a:rPr>
              <a:t>ρ</a:t>
            </a:r>
            <a:r>
              <a:rPr lang="en-US" sz="2600" b="0" strike="noStrike" spc="-1" dirty="0">
                <a:solidFill>
                  <a:srgbClr val="000000"/>
                </a:solidFill>
                <a:latin typeface="Georgia"/>
              </a:rPr>
              <a:t>α</a:t>
            </a:r>
            <a:r>
              <a:rPr lang="en-US" sz="2600" b="0" strike="noStrike" spc="-1" dirty="0" err="1">
                <a:solidFill>
                  <a:srgbClr val="000000"/>
                </a:solidFill>
                <a:latin typeface="Georgia"/>
              </a:rPr>
              <a:t>δοσι</a:t>
            </a:r>
            <a:r>
              <a:rPr lang="en-US" sz="2600" b="0" strike="noStrike" spc="-1" dirty="0">
                <a:solidFill>
                  <a:srgbClr val="000000"/>
                </a:solidFill>
                <a:latin typeface="Georgia"/>
              </a:rPr>
              <a:t>α</a:t>
            </a:r>
            <a:r>
              <a:rPr lang="en-US" sz="2600" b="0" strike="noStrike" spc="-1" dirty="0" err="1">
                <a:solidFill>
                  <a:srgbClr val="000000"/>
                </a:solidFill>
                <a:latin typeface="Georgia"/>
              </a:rPr>
              <a:t>κές</a:t>
            </a:r>
            <a:r>
              <a:rPr lang="en-US" sz="2600" b="0" strike="noStrike" spc="-1" dirty="0">
                <a:solidFill>
                  <a:srgbClr val="000000"/>
                </a:solidFill>
                <a:latin typeface="Georgia"/>
              </a:rPr>
              <a:t> </a:t>
            </a:r>
            <a:r>
              <a:rPr lang="en-US" sz="2600" b="0" strike="noStrike" spc="-1" dirty="0" err="1">
                <a:solidFill>
                  <a:srgbClr val="000000"/>
                </a:solidFill>
                <a:latin typeface="Georgia"/>
              </a:rPr>
              <a:t>εκλογικές</a:t>
            </a:r>
            <a:r>
              <a:rPr lang="en-US" sz="2600" b="0" strike="noStrike" spc="-1" dirty="0">
                <a:solidFill>
                  <a:srgbClr val="000000"/>
                </a:solidFill>
                <a:latin typeface="Georgia"/>
              </a:rPr>
              <a:t> </a:t>
            </a:r>
            <a:r>
              <a:rPr lang="en-US" sz="2600" b="0" strike="noStrike" spc="-1" dirty="0" err="1">
                <a:solidFill>
                  <a:srgbClr val="000000"/>
                </a:solidFill>
                <a:latin typeface="Georgia"/>
              </a:rPr>
              <a:t>κ</a:t>
            </a:r>
            <a:r>
              <a:rPr lang="en-US" sz="2600" b="0" strike="noStrike" spc="-1" dirty="0">
                <a:solidFill>
                  <a:srgbClr val="000000"/>
                </a:solidFill>
                <a:latin typeface="Georgia"/>
              </a:rPr>
              <a:t>α</a:t>
            </a:r>
            <a:r>
              <a:rPr lang="en-US" sz="2600" b="0" strike="noStrike" spc="-1" dirty="0" err="1">
                <a:solidFill>
                  <a:srgbClr val="000000"/>
                </a:solidFill>
                <a:latin typeface="Georgia"/>
              </a:rPr>
              <a:t>ι</a:t>
            </a:r>
            <a:r>
              <a:rPr lang="en-US" sz="2600" b="0" strike="noStrike" spc="-1" dirty="0">
                <a:solidFill>
                  <a:srgbClr val="000000"/>
                </a:solidFill>
                <a:latin typeface="Georgia"/>
              </a:rPr>
              <a:t> α</a:t>
            </a:r>
            <a:r>
              <a:rPr lang="en-US" sz="2600" b="0" strike="noStrike" spc="-1" dirty="0" err="1">
                <a:solidFill>
                  <a:srgbClr val="000000"/>
                </a:solidFill>
                <a:latin typeface="Georgia"/>
              </a:rPr>
              <a:t>ντι</a:t>
            </a:r>
            <a:r>
              <a:rPr lang="en-US" sz="2600" b="0" strike="noStrike" spc="-1" dirty="0">
                <a:solidFill>
                  <a:srgbClr val="000000"/>
                </a:solidFill>
                <a:latin typeface="Georgia"/>
              </a:rPr>
              <a:t>π</a:t>
            </a:r>
            <a:r>
              <a:rPr lang="en-US" sz="2600" b="0" strike="noStrike" spc="-1" dirty="0" err="1">
                <a:solidFill>
                  <a:srgbClr val="000000"/>
                </a:solidFill>
                <a:latin typeface="Georgia"/>
              </a:rPr>
              <a:t>ροσω</a:t>
            </a:r>
            <a:r>
              <a:rPr lang="en-US" sz="2600" b="0" strike="noStrike" spc="-1" dirty="0">
                <a:solidFill>
                  <a:srgbClr val="000000"/>
                </a:solidFill>
                <a:latin typeface="Georgia"/>
              </a:rPr>
              <a:t>π</a:t>
            </a:r>
            <a:r>
              <a:rPr lang="en-US" sz="2600" b="0" strike="noStrike" spc="-1" dirty="0" err="1">
                <a:solidFill>
                  <a:srgbClr val="000000"/>
                </a:solidFill>
                <a:latin typeface="Georgia"/>
              </a:rPr>
              <a:t>ευτικές</a:t>
            </a:r>
            <a:r>
              <a:rPr lang="en-US" sz="2600" b="0" strike="noStrike" spc="-1" dirty="0">
                <a:solidFill>
                  <a:srgbClr val="000000"/>
                </a:solidFill>
                <a:latin typeface="Georgia"/>
              </a:rPr>
              <a:t> </a:t>
            </a:r>
            <a:r>
              <a:rPr lang="en-US" sz="2600" b="0" strike="noStrike" spc="-1" dirty="0" err="1">
                <a:solidFill>
                  <a:srgbClr val="000000"/>
                </a:solidFill>
                <a:latin typeface="Georgia"/>
              </a:rPr>
              <a:t>μορφές</a:t>
            </a:r>
            <a:r>
              <a:rPr lang="en-US" sz="2600" b="0" strike="noStrike" spc="-1" dirty="0">
                <a:solidFill>
                  <a:srgbClr val="000000"/>
                </a:solidFill>
                <a:latin typeface="Georgia"/>
              </a:rPr>
              <a:t> </a:t>
            </a:r>
            <a:r>
              <a:rPr lang="en-US" sz="2600" b="0" strike="noStrike" spc="-1" dirty="0" err="1">
                <a:solidFill>
                  <a:srgbClr val="000000"/>
                </a:solidFill>
                <a:latin typeface="Georgia"/>
              </a:rPr>
              <a:t>δημοκρ</a:t>
            </a:r>
            <a:r>
              <a:rPr lang="en-US" sz="2600" b="0" strike="noStrike" spc="-1" dirty="0">
                <a:solidFill>
                  <a:srgbClr val="000000"/>
                </a:solidFill>
                <a:latin typeface="Georgia"/>
              </a:rPr>
              <a:t>α</a:t>
            </a:r>
            <a:r>
              <a:rPr lang="en-US" sz="2600" b="0" strike="noStrike" spc="-1" dirty="0" err="1">
                <a:solidFill>
                  <a:srgbClr val="000000"/>
                </a:solidFill>
                <a:latin typeface="Georgia"/>
              </a:rPr>
              <a:t>τί</a:t>
            </a:r>
            <a:r>
              <a:rPr lang="en-US" sz="2600" b="0" strike="noStrike" spc="-1" dirty="0">
                <a:solidFill>
                  <a:srgbClr val="000000"/>
                </a:solidFill>
                <a:latin typeface="Georgia"/>
              </a:rPr>
              <a:t>α</a:t>
            </a:r>
            <a:r>
              <a:rPr lang="en-US" sz="2600" b="0" strike="noStrike" spc="-1" dirty="0" err="1">
                <a:solidFill>
                  <a:srgbClr val="000000"/>
                </a:solidFill>
                <a:latin typeface="Georgia"/>
              </a:rPr>
              <a:t>ς</a:t>
            </a:r>
            <a:r>
              <a:rPr lang="en-US" sz="2600" b="0" strike="noStrike" spc="-1" dirty="0">
                <a:solidFill>
                  <a:srgbClr val="000000"/>
                </a:solidFill>
                <a:latin typeface="Georgia"/>
              </a:rPr>
              <a:t> π</a:t>
            </a:r>
            <a:r>
              <a:rPr lang="en-US" sz="2600" b="0" strike="noStrike" spc="-1" dirty="0" err="1">
                <a:solidFill>
                  <a:srgbClr val="000000"/>
                </a:solidFill>
                <a:latin typeface="Georgia"/>
              </a:rPr>
              <a:t>ου</a:t>
            </a:r>
            <a:r>
              <a:rPr lang="en-US" sz="2600" b="0" strike="noStrike" spc="-1" dirty="0">
                <a:solidFill>
                  <a:srgbClr val="000000"/>
                </a:solidFill>
                <a:latin typeface="Georgia"/>
              </a:rPr>
              <a:t> </a:t>
            </a:r>
            <a:r>
              <a:rPr lang="en-US" sz="2600" b="0" strike="noStrike" spc="-1" dirty="0" err="1">
                <a:solidFill>
                  <a:srgbClr val="000000"/>
                </a:solidFill>
                <a:latin typeface="Georgia"/>
              </a:rPr>
              <a:t>σχετίζοντ</a:t>
            </a:r>
            <a:r>
              <a:rPr lang="en-US" sz="2600" b="0" strike="noStrike" spc="-1" dirty="0">
                <a:solidFill>
                  <a:srgbClr val="000000"/>
                </a:solidFill>
                <a:latin typeface="Georgia"/>
              </a:rPr>
              <a:t>α</a:t>
            </a:r>
            <a:r>
              <a:rPr lang="en-US" sz="2600" b="0" strike="noStrike" spc="-1" dirty="0" err="1">
                <a:solidFill>
                  <a:srgbClr val="000000"/>
                </a:solidFill>
                <a:latin typeface="Georgia"/>
              </a:rPr>
              <a:t>ι</a:t>
            </a:r>
            <a:r>
              <a:rPr lang="en-US" sz="2600" b="0" strike="noStrike" spc="-1" dirty="0">
                <a:solidFill>
                  <a:srgbClr val="000000"/>
                </a:solidFill>
                <a:latin typeface="Georgia"/>
              </a:rPr>
              <a:t> </a:t>
            </a:r>
            <a:r>
              <a:rPr lang="en-US" sz="2600" b="0" strike="noStrike" spc="-1" dirty="0" err="1">
                <a:solidFill>
                  <a:srgbClr val="000000"/>
                </a:solidFill>
                <a:latin typeface="Georgia"/>
              </a:rPr>
              <a:t>με</a:t>
            </a:r>
            <a:r>
              <a:rPr lang="en-US" sz="2600" b="0" strike="noStrike" spc="-1" dirty="0">
                <a:solidFill>
                  <a:srgbClr val="000000"/>
                </a:solidFill>
                <a:latin typeface="Georgia"/>
              </a:rPr>
              <a:t> </a:t>
            </a:r>
            <a:r>
              <a:rPr lang="en-US" sz="2600" b="0" strike="noStrike" spc="-1" dirty="0" err="1">
                <a:solidFill>
                  <a:srgbClr val="000000"/>
                </a:solidFill>
                <a:latin typeface="Georgia"/>
              </a:rPr>
              <a:t>το</a:t>
            </a:r>
            <a:r>
              <a:rPr lang="en-US" sz="2600" b="0" strike="noStrike" spc="-1" dirty="0">
                <a:solidFill>
                  <a:srgbClr val="000000"/>
                </a:solidFill>
                <a:latin typeface="Georgia"/>
              </a:rPr>
              <a:t> </a:t>
            </a:r>
            <a:r>
              <a:rPr lang="en-US" sz="2600" b="0" strike="noStrike" spc="-1" dirty="0" err="1">
                <a:solidFill>
                  <a:srgbClr val="000000"/>
                </a:solidFill>
                <a:latin typeface="Georgia"/>
              </a:rPr>
              <a:t>έθνος-κράτος</a:t>
            </a:r>
            <a:r>
              <a:rPr lang="en-US" sz="2600" b="0" strike="noStrike" spc="-1" dirty="0">
                <a:solidFill>
                  <a:srgbClr val="000000"/>
                </a:solidFill>
                <a:latin typeface="Georgia"/>
              </a:rPr>
              <a:t>.</a:t>
            </a:r>
            <a:endParaRPr lang="el-GR" sz="2600" b="0" strike="noStrike" spc="-1" dirty="0">
              <a:solidFill>
                <a:srgbClr val="000000"/>
              </a:solidFill>
              <a:latin typeface="Georgia"/>
            </a:endParaRPr>
          </a:p>
          <a:p>
            <a:pPr marL="457200" indent="-457200" algn="just">
              <a:lnSpc>
                <a:spcPct val="80000"/>
              </a:lnSpc>
              <a:spcBef>
                <a:spcPts val="300"/>
              </a:spcBef>
              <a:buClr>
                <a:srgbClr val="08A1D9"/>
              </a:buClr>
              <a:buFont typeface="Wingdings" pitchFamily="2" charset="2"/>
              <a:buChar char="§"/>
            </a:pPr>
            <a:endParaRPr lang="el-GR" sz="2600" b="0" strike="noStrike" spc="-1" dirty="0">
              <a:solidFill>
                <a:srgbClr val="000000"/>
              </a:solidFill>
              <a:latin typeface="Georgia"/>
            </a:endParaRPr>
          </a:p>
          <a:p>
            <a:pPr algn="just">
              <a:lnSpc>
                <a:spcPct val="80000"/>
              </a:lnSpc>
              <a:spcBef>
                <a:spcPts val="300"/>
              </a:spcBef>
              <a:buClr>
                <a:srgbClr val="08A1D9"/>
              </a:buClr>
            </a:pPr>
            <a:r>
              <a:rPr lang="en-US" sz="2800" b="1" u="sng" spc="-1" dirty="0">
                <a:solidFill>
                  <a:srgbClr val="C00000"/>
                </a:solidFill>
                <a:latin typeface="Georgia"/>
              </a:rPr>
              <a:t>H </a:t>
            </a:r>
            <a:r>
              <a:rPr lang="el-GR" sz="2800" b="1" u="sng" spc="-1" dirty="0">
                <a:solidFill>
                  <a:srgbClr val="C00000"/>
                </a:solidFill>
                <a:latin typeface="Georgia"/>
              </a:rPr>
              <a:t>μετά-Δημοκρατία κατά </a:t>
            </a:r>
            <a:r>
              <a:rPr lang="en-US" sz="2800" b="1" u="sng" spc="-1" dirty="0">
                <a:solidFill>
                  <a:srgbClr val="C00000"/>
                </a:solidFill>
                <a:latin typeface="Georgia"/>
              </a:rPr>
              <a:t>Crouch</a:t>
            </a:r>
            <a:r>
              <a:rPr lang="en-US" sz="2800" b="1" u="sng" spc="-1" dirty="0">
                <a:solidFill>
                  <a:srgbClr val="C00000"/>
                </a:solidFill>
                <a:highlight>
                  <a:scrgbClr r="0" g="0" b="0">
                    <a:alpha val="0"/>
                  </a:scrgbClr>
                </a:highlight>
                <a:latin typeface="Georgia"/>
              </a:rPr>
              <a:t>: </a:t>
            </a:r>
            <a:r>
              <a:rPr lang="el-GR" sz="2800" b="1" u="sng" spc="-1" dirty="0">
                <a:solidFill>
                  <a:srgbClr val="C00000"/>
                </a:solidFill>
                <a:highlight>
                  <a:scrgbClr r="0" g="0" b="0">
                    <a:alpha val="0"/>
                  </a:scrgbClr>
                </a:highlight>
                <a:latin typeface="Georgia"/>
              </a:rPr>
              <a:t>οι οικονομικές και επιχειρηματικές ελίτ διαμορφώνουν τον προσανατολισμό των πολιτικών αποφάσεων. </a:t>
            </a:r>
            <a:endParaRPr lang="en-US" sz="2600" b="1" u="sng" strike="noStrike" spc="-1" dirty="0">
              <a:solidFill>
                <a:srgbClr val="C00000"/>
              </a:solidFill>
              <a:latin typeface="Noto Sans Regular"/>
            </a:endParaRPr>
          </a:p>
          <a:p>
            <a:pPr marL="109800" algn="just">
              <a:lnSpc>
                <a:spcPct val="80000"/>
              </a:lnSpc>
              <a:spcBef>
                <a:spcPts val="300"/>
              </a:spcBef>
            </a:pPr>
            <a:endParaRPr lang="en-US" sz="2600" b="0" strike="noStrike" spc="-1" dirty="0">
              <a:solidFill>
                <a:srgbClr val="333333"/>
              </a:solidFill>
              <a:latin typeface="Noto Sans Regular"/>
            </a:endParaRPr>
          </a:p>
          <a:p>
            <a:pPr marL="109800" algn="just">
              <a:lnSpc>
                <a:spcPct val="80000"/>
              </a:lnSpc>
              <a:spcBef>
                <a:spcPts val="300"/>
              </a:spcBef>
            </a:pPr>
            <a:endParaRPr lang="en-US" sz="2600" b="0" strike="noStrike" spc="-1" dirty="0">
              <a:solidFill>
                <a:srgbClr val="333333"/>
              </a:solidFill>
              <a:latin typeface="Noto Sans Regular"/>
            </a:endParaRPr>
          </a:p>
          <a:p>
            <a:pPr algn="just">
              <a:lnSpc>
                <a:spcPct val="80000"/>
              </a:lnSpc>
              <a:spcBef>
                <a:spcPts val="300"/>
              </a:spcBef>
            </a:pPr>
            <a:endParaRPr lang="en-US" sz="2600" b="0" strike="noStrike" spc="-1" dirty="0">
              <a:solidFill>
                <a:srgbClr val="333333"/>
              </a:solidFill>
              <a:latin typeface="Noto Sans Regular"/>
            </a:endParaRPr>
          </a:p>
          <a:p>
            <a:pPr>
              <a:lnSpc>
                <a:spcPct val="80000"/>
              </a:lnSpc>
              <a:spcBef>
                <a:spcPts val="300"/>
              </a:spcBef>
            </a:pPr>
            <a:endParaRPr lang="en-US" sz="2600" b="0" strike="noStrike" spc="-1" dirty="0">
              <a:solidFill>
                <a:srgbClr val="333333"/>
              </a:solidFill>
              <a:latin typeface="Noto Sans Regul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cel">
  <a:themeElements>
    <a:clrScheme name="Custom 5">
      <a:dk1>
        <a:srgbClr val="000000"/>
      </a:dk1>
      <a:lt1>
        <a:srgbClr val="FFFFFF"/>
      </a:lt1>
      <a:dk2>
        <a:srgbClr val="373545"/>
      </a:dk2>
      <a:lt2>
        <a:srgbClr val="DCD8DC"/>
      </a:lt2>
      <a:accent1>
        <a:srgbClr val="AD84C6"/>
      </a:accent1>
      <a:accent2>
        <a:srgbClr val="8784C7"/>
      </a:accent2>
      <a:accent3>
        <a:srgbClr val="431253"/>
      </a:accent3>
      <a:accent4>
        <a:srgbClr val="6997AF"/>
      </a:accent4>
      <a:accent5>
        <a:srgbClr val="84ACB6"/>
      </a:accent5>
      <a:accent6>
        <a:srgbClr val="6F8183"/>
      </a:accent6>
      <a:hlink>
        <a:srgbClr val="69A020"/>
      </a:hlink>
      <a:folHlink>
        <a:srgbClr val="8C8C8C"/>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12857</TotalTime>
  <Words>3598</Words>
  <Application>Microsoft Macintosh PowerPoint</Application>
  <PresentationFormat>Custom</PresentationFormat>
  <Paragraphs>301</Paragraphs>
  <Slides>24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Cambria</vt:lpstr>
      <vt:lpstr>Georgia</vt:lpstr>
      <vt:lpstr>Gill Sans MT</vt:lpstr>
      <vt:lpstr>Noto Sans Regular</vt:lpstr>
      <vt:lpstr>Roboto</vt:lpstr>
      <vt:lpstr>Times New Roman</vt:lpstr>
      <vt:lpstr>Trebuchet MS</vt:lpstr>
      <vt:lpstr>Wingdings</vt:lpstr>
      <vt:lpstr>Parcel</vt:lpstr>
      <vt:lpstr> ΠΟΛΙΤΙΚΕΣ ΙΔΕΟΛΟΓΙΕΣ kai κόμματα </vt:lpstr>
      <vt:lpstr>PowerPoint Presentation</vt:lpstr>
      <vt:lpstr>PowerPoint Presentation</vt:lpstr>
      <vt:lpstr>ΠολιτικΕς χωρΙς πολιτικη</vt:lpstr>
      <vt:lpstr>Πολιτικη χωρις πολιτικες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Impress</dc:title>
  <dc:subject/>
  <dc:creator>Filippa</dc:creator>
  <dc:description/>
  <cp:lastModifiedBy>Filippa Chatzistavrou</cp:lastModifiedBy>
  <cp:revision>181</cp:revision>
  <dcterms:created xsi:type="dcterms:W3CDTF">2019-06-30T22:27:08Z</dcterms:created>
  <dcterms:modified xsi:type="dcterms:W3CDTF">2024-12-02T22:03:58Z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14</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17</vt:i4>
  </property>
</Properties>
</file>