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34" r:id="rId1"/>
  </p:sldMasterIdLst>
  <p:notesMasterIdLst>
    <p:notesMasterId r:id="rId22"/>
  </p:notesMasterIdLst>
  <p:sldIdLst>
    <p:sldId id="289" r:id="rId2"/>
    <p:sldId id="308" r:id="rId3"/>
    <p:sldId id="270" r:id="rId4"/>
    <p:sldId id="306" r:id="rId5"/>
    <p:sldId id="307" r:id="rId6"/>
    <p:sldId id="309" r:id="rId7"/>
    <p:sldId id="300" r:id="rId8"/>
    <p:sldId id="296" r:id="rId9"/>
    <p:sldId id="298" r:id="rId10"/>
    <p:sldId id="299" r:id="rId11"/>
    <p:sldId id="261" r:id="rId12"/>
    <p:sldId id="257" r:id="rId13"/>
    <p:sldId id="281" r:id="rId14"/>
    <p:sldId id="304" r:id="rId15"/>
    <p:sldId id="291" r:id="rId16"/>
    <p:sldId id="290" r:id="rId17"/>
    <p:sldId id="258" r:id="rId18"/>
    <p:sldId id="302" r:id="rId19"/>
    <p:sldId id="30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57"/>
    <p:restoredTop sz="94741"/>
  </p:normalViewPr>
  <p:slideViewPr>
    <p:cSldViewPr snapToGrid="0">
      <p:cViewPr>
        <p:scale>
          <a:sx n="90" d="100"/>
          <a:sy n="90" d="100"/>
        </p:scale>
        <p:origin x="584"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1"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pPr algn="ctr"/>
            <a:r>
              <a:rPr lang="fr-FR" sz="4400" b="0" strike="noStrike" spc="-1">
                <a:latin typeface="Arial"/>
              </a:rPr>
              <a:t>Cliquez pour déplacer la diapo</a:t>
            </a:r>
          </a:p>
        </p:txBody>
      </p:sp>
      <p:sp>
        <p:nvSpPr>
          <p:cNvPr id="122" name="PlaceHolder 2"/>
          <p:cNvSpPr>
            <a:spLocks noGrp="1"/>
          </p:cNvSpPr>
          <p:nvPr>
            <p:ph type="body"/>
          </p:nvPr>
        </p:nvSpPr>
        <p:spPr>
          <a:xfrm>
            <a:off x="756000" y="5078520"/>
            <a:ext cx="6047640" cy="4811040"/>
          </a:xfrm>
          <a:prstGeom prst="rect">
            <a:avLst/>
          </a:prstGeom>
        </p:spPr>
        <p:txBody>
          <a:bodyPr lIns="0" tIns="0" rIns="0" bIns="0"/>
          <a:lstStyle/>
          <a:p>
            <a:r>
              <a:rPr lang="fr-FR" sz="2000" b="0" strike="noStrike" spc="-1">
                <a:latin typeface="Arial"/>
              </a:rPr>
              <a:t>Cliquez pour modifier le format des notes</a:t>
            </a:r>
          </a:p>
        </p:txBody>
      </p:sp>
      <p:sp>
        <p:nvSpPr>
          <p:cNvPr id="123" name="PlaceHolder 3"/>
          <p:cNvSpPr>
            <a:spLocks noGrp="1"/>
          </p:cNvSpPr>
          <p:nvPr>
            <p:ph type="hdr"/>
          </p:nvPr>
        </p:nvSpPr>
        <p:spPr>
          <a:xfrm>
            <a:off x="0" y="0"/>
            <a:ext cx="3280680" cy="534240"/>
          </a:xfrm>
          <a:prstGeom prst="rect">
            <a:avLst/>
          </a:prstGeom>
        </p:spPr>
        <p:txBody>
          <a:bodyPr lIns="0" tIns="0" rIns="0" bIns="0"/>
          <a:lstStyle/>
          <a:p>
            <a:r>
              <a:rPr lang="fr-FR" sz="1400" b="0" strike="noStrike" spc="-1">
                <a:latin typeface="Times New Roman"/>
              </a:rPr>
              <a:t> </a:t>
            </a:r>
          </a:p>
        </p:txBody>
      </p:sp>
      <p:sp>
        <p:nvSpPr>
          <p:cNvPr id="124" name="PlaceHolder 4"/>
          <p:cNvSpPr>
            <a:spLocks noGrp="1"/>
          </p:cNvSpPr>
          <p:nvPr>
            <p:ph type="dt"/>
          </p:nvPr>
        </p:nvSpPr>
        <p:spPr>
          <a:xfrm>
            <a:off x="4278960" y="0"/>
            <a:ext cx="3280680" cy="534240"/>
          </a:xfrm>
          <a:prstGeom prst="rect">
            <a:avLst/>
          </a:prstGeom>
        </p:spPr>
        <p:txBody>
          <a:bodyPr lIns="0" tIns="0" rIns="0" bIns="0"/>
          <a:lstStyle/>
          <a:p>
            <a:pPr algn="r"/>
            <a:r>
              <a:rPr lang="fr-FR" sz="1400" b="0" strike="noStrike" spc="-1">
                <a:latin typeface="Times New Roman"/>
              </a:rPr>
              <a:t> </a:t>
            </a:r>
          </a:p>
        </p:txBody>
      </p:sp>
      <p:sp>
        <p:nvSpPr>
          <p:cNvPr id="125" name="PlaceHolder 5"/>
          <p:cNvSpPr>
            <a:spLocks noGrp="1"/>
          </p:cNvSpPr>
          <p:nvPr>
            <p:ph type="ftr"/>
          </p:nvPr>
        </p:nvSpPr>
        <p:spPr>
          <a:xfrm>
            <a:off x="0" y="10157400"/>
            <a:ext cx="3280680" cy="534240"/>
          </a:xfrm>
          <a:prstGeom prst="rect">
            <a:avLst/>
          </a:prstGeom>
        </p:spPr>
        <p:txBody>
          <a:bodyPr lIns="0" tIns="0" rIns="0" bIns="0" anchor="b"/>
          <a:lstStyle/>
          <a:p>
            <a:r>
              <a:rPr lang="fr-FR" sz="1400" b="0" strike="noStrike" spc="-1">
                <a:latin typeface="Times New Roman"/>
              </a:rPr>
              <a:t> </a:t>
            </a:r>
          </a:p>
        </p:txBody>
      </p:sp>
      <p:sp>
        <p:nvSpPr>
          <p:cNvPr id="126" name="PlaceHolder 6"/>
          <p:cNvSpPr>
            <a:spLocks noGrp="1"/>
          </p:cNvSpPr>
          <p:nvPr>
            <p:ph type="sldNum"/>
          </p:nvPr>
        </p:nvSpPr>
        <p:spPr>
          <a:xfrm>
            <a:off x="4278960" y="10157400"/>
            <a:ext cx="3280680" cy="534240"/>
          </a:xfrm>
          <a:prstGeom prst="rect">
            <a:avLst/>
          </a:prstGeom>
        </p:spPr>
        <p:txBody>
          <a:bodyPr lIns="0" tIns="0" rIns="0" bIns="0" anchor="b"/>
          <a:lstStyle/>
          <a:p>
            <a:pPr algn="r"/>
            <a:fld id="{9A865C7B-58BC-4D7F-BA02-AC8BC7AC61B4}" type="slidenum">
              <a:rPr lang="fr-FR" sz="1400" b="0" strike="noStrike" spc="-1">
                <a:latin typeface="Times New Roman"/>
              </a:rPr>
              <a:t>‹#›</a:t>
            </a:fld>
            <a:endParaRPr lang="fr-F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488" y="812800"/>
            <a:ext cx="7124700" cy="4008438"/>
          </a:xfrm>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p:nvPr>
        </p:nvSpPr>
        <p:spPr/>
        <p:txBody>
          <a:bodyPr/>
          <a:lstStyle/>
          <a:p>
            <a:pPr algn="r"/>
            <a:fld id="{1DC3DA48-09B1-4EE4-8D24-6EF976C40232}" type="slidenum">
              <a:rPr lang="fr-FR" sz="1400" b="0" strike="noStrike" spc="-1" smtClean="0">
                <a:latin typeface="Times New Roman"/>
              </a:rPr>
              <a:t>1</a:t>
            </a:fld>
            <a:endParaRPr lang="fr-FR" sz="1400" b="0" strike="noStrike" spc="-1">
              <a:latin typeface="Times New Roman"/>
            </a:endParaRPr>
          </a:p>
        </p:txBody>
      </p:sp>
    </p:spTree>
    <p:extLst>
      <p:ext uri="{BB962C8B-B14F-4D97-AF65-F5344CB8AC3E}">
        <p14:creationId xmlns:p14="http://schemas.microsoft.com/office/powerpoint/2010/main" val="3497043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E8E7D9-EDD7-4799-982B-4AD2DEBF6166}"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173343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89C2CEAF-3A94-4F49-9F29-8EBD2E064442}" type="datetimeFigureOut">
              <a:rPr lang="en-GR" smtClean="0"/>
              <a:t>9/12/24</a:t>
            </a:fld>
            <a:endParaRPr lang="en-GR"/>
          </a:p>
        </p:txBody>
      </p:sp>
      <p:sp>
        <p:nvSpPr>
          <p:cNvPr id="8" name="Footer Placeholder 7"/>
          <p:cNvSpPr>
            <a:spLocks noGrp="1"/>
          </p:cNvSpPr>
          <p:nvPr>
            <p:ph type="ftr" sz="quarter" idx="11"/>
          </p:nvPr>
        </p:nvSpPr>
        <p:spPr/>
        <p:txBody>
          <a:bodyPr/>
          <a:lstStyle/>
          <a:p>
            <a:endParaRPr lang="en-GR"/>
          </a:p>
        </p:txBody>
      </p:sp>
      <p:sp>
        <p:nvSpPr>
          <p:cNvPr id="9" name="Slide Number Placeholder 8"/>
          <p:cNvSpPr>
            <a:spLocks noGrp="1"/>
          </p:cNvSpPr>
          <p:nvPr>
            <p:ph type="sldNum" sz="quarter" idx="12"/>
          </p:nvPr>
        </p:nvSpPr>
        <p:spPr/>
        <p:txBody>
          <a:bodyPr/>
          <a:lstStyle/>
          <a:p>
            <a:fld id="{97672147-C5E0-CB41-8D20-B3A6413192B9}" type="slidenum">
              <a:rPr lang="en-GR" smtClean="0"/>
              <a:t>‹#›</a:t>
            </a:fld>
            <a:endParaRPr lang="en-GR"/>
          </a:p>
        </p:txBody>
      </p:sp>
    </p:spTree>
    <p:extLst>
      <p:ext uri="{BB962C8B-B14F-4D97-AF65-F5344CB8AC3E}">
        <p14:creationId xmlns:p14="http://schemas.microsoft.com/office/powerpoint/2010/main" val="279918589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9C2CEAF-3A94-4F49-9F29-8EBD2E064442}" type="datetimeFigureOut">
              <a:rPr lang="en-GR" smtClean="0"/>
              <a:t>9/12/24</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97672147-C5E0-CB41-8D20-B3A6413192B9}" type="slidenum">
              <a:rPr lang="en-GR" smtClean="0"/>
              <a:t>‹#›</a:t>
            </a:fld>
            <a:endParaRPr lang="en-GR"/>
          </a:p>
        </p:txBody>
      </p:sp>
    </p:spTree>
    <p:extLst>
      <p:ext uri="{BB962C8B-B14F-4D97-AF65-F5344CB8AC3E}">
        <p14:creationId xmlns:p14="http://schemas.microsoft.com/office/powerpoint/2010/main" val="3510967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9C2CEAF-3A94-4F49-9F29-8EBD2E064442}" type="datetimeFigureOut">
              <a:rPr lang="en-GR" smtClean="0"/>
              <a:t>9/12/24</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97672147-C5E0-CB41-8D20-B3A6413192B9}" type="slidenum">
              <a:rPr lang="en-GR" smtClean="0"/>
              <a:t>‹#›</a:t>
            </a:fld>
            <a:endParaRPr lang="en-GR"/>
          </a:p>
        </p:txBody>
      </p:sp>
    </p:spTree>
    <p:extLst>
      <p:ext uri="{BB962C8B-B14F-4D97-AF65-F5344CB8AC3E}">
        <p14:creationId xmlns:p14="http://schemas.microsoft.com/office/powerpoint/2010/main" val="2777162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endParaRPr lang="fr-FR" sz="2177" b="0" strike="noStrike" spc="-1">
              <a:latin typeface="Times New Roman"/>
            </a:endParaRPr>
          </a:p>
        </p:txBody>
      </p:sp>
      <p:sp>
        <p:nvSpPr>
          <p:cNvPr id="8" name="Footer Placeholder 7"/>
          <p:cNvSpPr>
            <a:spLocks noGrp="1"/>
          </p:cNvSpPr>
          <p:nvPr>
            <p:ph type="ftr" sz="quarter" idx="11"/>
          </p:nvPr>
        </p:nvSpPr>
        <p:spPr/>
        <p:txBody>
          <a:bodyPr/>
          <a:lstStyle/>
          <a:p>
            <a:endParaRPr lang="fr-FR" sz="2177" b="0" strike="noStrike" spc="-1">
              <a:latin typeface="Times New Roman"/>
            </a:endParaRPr>
          </a:p>
        </p:txBody>
      </p:sp>
      <p:sp>
        <p:nvSpPr>
          <p:cNvPr id="9" name="Slide Number Placeholder 8"/>
          <p:cNvSpPr>
            <a:spLocks noGrp="1"/>
          </p:cNvSpPr>
          <p:nvPr>
            <p:ph type="sldNum" sz="quarter" idx="12"/>
          </p:nvPr>
        </p:nvSpPr>
        <p:spPr/>
        <p:txBody>
          <a:bodyPr/>
          <a:lstStyle/>
          <a:p>
            <a:pPr algn="r">
              <a:lnSpc>
                <a:spcPct val="100000"/>
              </a:lnSpc>
            </a:pPr>
            <a:fld id="{48435C22-1E1D-4F1F-8439-2DDD75765A38}" type="slidenum">
              <a:rPr lang="fr-FR" sz="1270" b="0" strike="noStrike" spc="-1" smtClean="0">
                <a:solidFill>
                  <a:srgbClr val="000000"/>
                </a:solidFill>
                <a:latin typeface="Noto Sans Regular"/>
                <a:ea typeface="DejaVu Sans"/>
              </a:rPr>
              <a:t>‹#›</a:t>
            </a:fld>
            <a:r>
              <a:rPr lang="fr-FR" sz="1270" b="0" strike="noStrike" spc="-1">
                <a:solidFill>
                  <a:srgbClr val="000000"/>
                </a:solidFill>
                <a:latin typeface="Noto Sans Regular"/>
                <a:ea typeface="DejaVu Sans"/>
              </a:rPr>
              <a:t> /</a:t>
            </a:r>
            <a:endParaRPr lang="fr-FR" sz="1270" b="0" strike="noStrike" spc="-1">
              <a:latin typeface="Times New Roman"/>
            </a:endParaRPr>
          </a:p>
        </p:txBody>
      </p:sp>
    </p:spTree>
    <p:extLst>
      <p:ext uri="{BB962C8B-B14F-4D97-AF65-F5344CB8AC3E}">
        <p14:creationId xmlns:p14="http://schemas.microsoft.com/office/powerpoint/2010/main" val="373055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89C2CEAF-3A94-4F49-9F29-8EBD2E064442}" type="datetimeFigureOut">
              <a:rPr lang="en-GR" smtClean="0"/>
              <a:t>9/12/24</a:t>
            </a:fld>
            <a:endParaRPr lang="en-GR"/>
          </a:p>
        </p:txBody>
      </p:sp>
      <p:sp>
        <p:nvSpPr>
          <p:cNvPr id="8" name="Footer Placeholder 7"/>
          <p:cNvSpPr>
            <a:spLocks noGrp="1"/>
          </p:cNvSpPr>
          <p:nvPr>
            <p:ph type="ftr" sz="quarter" idx="11"/>
          </p:nvPr>
        </p:nvSpPr>
        <p:spPr/>
        <p:txBody>
          <a:bodyPr/>
          <a:lstStyle/>
          <a:p>
            <a:endParaRPr lang="en-GR"/>
          </a:p>
        </p:txBody>
      </p:sp>
      <p:sp>
        <p:nvSpPr>
          <p:cNvPr id="9" name="Slide Number Placeholder 8"/>
          <p:cNvSpPr>
            <a:spLocks noGrp="1"/>
          </p:cNvSpPr>
          <p:nvPr>
            <p:ph type="sldNum" sz="quarter" idx="12"/>
          </p:nvPr>
        </p:nvSpPr>
        <p:spPr/>
        <p:txBody>
          <a:bodyPr/>
          <a:lstStyle/>
          <a:p>
            <a:fld id="{97672147-C5E0-CB41-8D20-B3A6413192B9}" type="slidenum">
              <a:rPr lang="en-GR" smtClean="0"/>
              <a:t>‹#›</a:t>
            </a:fld>
            <a:endParaRPr lang="en-GR"/>
          </a:p>
        </p:txBody>
      </p:sp>
    </p:spTree>
    <p:extLst>
      <p:ext uri="{BB962C8B-B14F-4D97-AF65-F5344CB8AC3E}">
        <p14:creationId xmlns:p14="http://schemas.microsoft.com/office/powerpoint/2010/main" val="25436215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89C2CEAF-3A94-4F49-9F29-8EBD2E064442}" type="datetimeFigureOut">
              <a:rPr lang="en-GR" smtClean="0"/>
              <a:t>9/12/24</a:t>
            </a:fld>
            <a:endParaRPr lang="en-GR"/>
          </a:p>
        </p:txBody>
      </p:sp>
      <p:sp>
        <p:nvSpPr>
          <p:cNvPr id="9" name="Footer Placeholder 8"/>
          <p:cNvSpPr>
            <a:spLocks noGrp="1"/>
          </p:cNvSpPr>
          <p:nvPr>
            <p:ph type="ftr" sz="quarter" idx="11"/>
          </p:nvPr>
        </p:nvSpPr>
        <p:spPr/>
        <p:txBody>
          <a:bodyPr/>
          <a:lstStyle/>
          <a:p>
            <a:endParaRPr lang="en-GR"/>
          </a:p>
        </p:txBody>
      </p:sp>
      <p:sp>
        <p:nvSpPr>
          <p:cNvPr id="10" name="Slide Number Placeholder 9"/>
          <p:cNvSpPr>
            <a:spLocks noGrp="1"/>
          </p:cNvSpPr>
          <p:nvPr>
            <p:ph type="sldNum" sz="quarter" idx="12"/>
          </p:nvPr>
        </p:nvSpPr>
        <p:spPr/>
        <p:txBody>
          <a:bodyPr/>
          <a:lstStyle/>
          <a:p>
            <a:fld id="{97672147-C5E0-CB41-8D20-B3A6413192B9}" type="slidenum">
              <a:rPr lang="en-GR" smtClean="0"/>
              <a:t>‹#›</a:t>
            </a:fld>
            <a:endParaRPr lang="en-GR"/>
          </a:p>
        </p:txBody>
      </p:sp>
    </p:spTree>
    <p:extLst>
      <p:ext uri="{BB962C8B-B14F-4D97-AF65-F5344CB8AC3E}">
        <p14:creationId xmlns:p14="http://schemas.microsoft.com/office/powerpoint/2010/main" val="3989716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89C2CEAF-3A94-4F49-9F29-8EBD2E064442}" type="datetimeFigureOut">
              <a:rPr lang="en-GR" smtClean="0"/>
              <a:t>9/12/24</a:t>
            </a:fld>
            <a:endParaRPr lang="en-GR"/>
          </a:p>
        </p:txBody>
      </p:sp>
      <p:sp>
        <p:nvSpPr>
          <p:cNvPr id="8" name="Footer Placeholder 7"/>
          <p:cNvSpPr>
            <a:spLocks noGrp="1"/>
          </p:cNvSpPr>
          <p:nvPr>
            <p:ph type="ftr" sz="quarter" idx="11"/>
          </p:nvPr>
        </p:nvSpPr>
        <p:spPr/>
        <p:txBody>
          <a:bodyPr/>
          <a:lstStyle/>
          <a:p>
            <a:endParaRPr lang="en-GR"/>
          </a:p>
        </p:txBody>
      </p:sp>
      <p:sp>
        <p:nvSpPr>
          <p:cNvPr id="9" name="Slide Number Placeholder 8"/>
          <p:cNvSpPr>
            <a:spLocks noGrp="1"/>
          </p:cNvSpPr>
          <p:nvPr>
            <p:ph type="sldNum" sz="quarter" idx="12"/>
          </p:nvPr>
        </p:nvSpPr>
        <p:spPr/>
        <p:txBody>
          <a:bodyPr/>
          <a:lstStyle/>
          <a:p>
            <a:fld id="{97672147-C5E0-CB41-8D20-B3A6413192B9}" type="slidenum">
              <a:rPr lang="en-GR" smtClean="0"/>
              <a:t>‹#›</a:t>
            </a:fld>
            <a:endParaRPr lang="en-GR"/>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3255237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9C2CEAF-3A94-4F49-9F29-8EBD2E064442}" type="datetimeFigureOut">
              <a:rPr lang="en-GR" smtClean="0"/>
              <a:t>9/12/24</a:t>
            </a:fld>
            <a:endParaRPr lang="en-GR"/>
          </a:p>
        </p:txBody>
      </p:sp>
      <p:sp>
        <p:nvSpPr>
          <p:cNvPr id="4" name="Footer Placeholder 3"/>
          <p:cNvSpPr>
            <a:spLocks noGrp="1"/>
          </p:cNvSpPr>
          <p:nvPr>
            <p:ph type="ftr" sz="quarter" idx="11"/>
          </p:nvPr>
        </p:nvSpPr>
        <p:spPr/>
        <p:txBody>
          <a:bodyPr/>
          <a:lstStyle/>
          <a:p>
            <a:endParaRPr lang="en-GR"/>
          </a:p>
        </p:txBody>
      </p:sp>
      <p:sp>
        <p:nvSpPr>
          <p:cNvPr id="5" name="Slide Number Placeholder 4"/>
          <p:cNvSpPr>
            <a:spLocks noGrp="1"/>
          </p:cNvSpPr>
          <p:nvPr>
            <p:ph type="sldNum" sz="quarter" idx="12"/>
          </p:nvPr>
        </p:nvSpPr>
        <p:spPr/>
        <p:txBody>
          <a:bodyPr/>
          <a:lstStyle/>
          <a:p>
            <a:fld id="{97672147-C5E0-CB41-8D20-B3A6413192B9}" type="slidenum">
              <a:rPr lang="en-GR" smtClean="0"/>
              <a:t>‹#›</a:t>
            </a:fld>
            <a:endParaRPr lang="en-GR"/>
          </a:p>
        </p:txBody>
      </p:sp>
    </p:spTree>
    <p:extLst>
      <p:ext uri="{BB962C8B-B14F-4D97-AF65-F5344CB8AC3E}">
        <p14:creationId xmlns:p14="http://schemas.microsoft.com/office/powerpoint/2010/main" val="3974482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2CEAF-3A94-4F49-9F29-8EBD2E064442}" type="datetimeFigureOut">
              <a:rPr lang="en-GR" smtClean="0"/>
              <a:t>9/12/24</a:t>
            </a:fld>
            <a:endParaRPr lang="en-GR"/>
          </a:p>
        </p:txBody>
      </p:sp>
      <p:sp>
        <p:nvSpPr>
          <p:cNvPr id="3" name="Footer Placeholder 2"/>
          <p:cNvSpPr>
            <a:spLocks noGrp="1"/>
          </p:cNvSpPr>
          <p:nvPr>
            <p:ph type="ftr" sz="quarter" idx="11"/>
          </p:nvPr>
        </p:nvSpPr>
        <p:spPr/>
        <p:txBody>
          <a:bodyPr/>
          <a:lstStyle/>
          <a:p>
            <a:endParaRPr lang="en-GR"/>
          </a:p>
        </p:txBody>
      </p:sp>
      <p:sp>
        <p:nvSpPr>
          <p:cNvPr id="4" name="Slide Number Placeholder 3"/>
          <p:cNvSpPr>
            <a:spLocks noGrp="1"/>
          </p:cNvSpPr>
          <p:nvPr>
            <p:ph type="sldNum" sz="quarter" idx="12"/>
          </p:nvPr>
        </p:nvSpPr>
        <p:spPr/>
        <p:txBody>
          <a:bodyPr/>
          <a:lstStyle/>
          <a:p>
            <a:fld id="{97672147-C5E0-CB41-8D20-B3A6413192B9}" type="slidenum">
              <a:rPr lang="en-GR" smtClean="0"/>
              <a:t>‹#›</a:t>
            </a:fld>
            <a:endParaRPr lang="en-GR"/>
          </a:p>
        </p:txBody>
      </p:sp>
    </p:spTree>
    <p:extLst>
      <p:ext uri="{BB962C8B-B14F-4D97-AF65-F5344CB8AC3E}">
        <p14:creationId xmlns:p14="http://schemas.microsoft.com/office/powerpoint/2010/main" val="35985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9C2CEAF-3A94-4F49-9F29-8EBD2E064442}" type="datetimeFigureOut">
              <a:rPr lang="en-GR" smtClean="0"/>
              <a:t>9/12/24</a:t>
            </a:fld>
            <a:endParaRPr lang="en-GR"/>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GR"/>
          </a:p>
        </p:txBody>
      </p:sp>
      <p:sp>
        <p:nvSpPr>
          <p:cNvPr id="7" name="Slide Number Placeholder 6"/>
          <p:cNvSpPr>
            <a:spLocks noGrp="1"/>
          </p:cNvSpPr>
          <p:nvPr>
            <p:ph type="sldNum" sz="quarter" idx="12"/>
          </p:nvPr>
        </p:nvSpPr>
        <p:spPr/>
        <p:txBody>
          <a:bodyPr/>
          <a:lstStyle/>
          <a:p>
            <a:fld id="{97672147-C5E0-CB41-8D20-B3A6413192B9}" type="slidenum">
              <a:rPr lang="en-GR" smtClean="0"/>
              <a:t>‹#›</a:t>
            </a:fld>
            <a:endParaRPr lang="en-GR"/>
          </a:p>
        </p:txBody>
      </p:sp>
    </p:spTree>
    <p:extLst>
      <p:ext uri="{BB962C8B-B14F-4D97-AF65-F5344CB8AC3E}">
        <p14:creationId xmlns:p14="http://schemas.microsoft.com/office/powerpoint/2010/main" val="4119177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89C2CEAF-3A94-4F49-9F29-8EBD2E064442}" type="datetimeFigureOut">
              <a:rPr lang="en-GR" smtClean="0"/>
              <a:t>9/12/24</a:t>
            </a:fld>
            <a:endParaRPr lang="en-GR"/>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GR"/>
          </a:p>
        </p:txBody>
      </p:sp>
      <p:sp>
        <p:nvSpPr>
          <p:cNvPr id="7" name="Slide Number Placeholder 6"/>
          <p:cNvSpPr>
            <a:spLocks noGrp="1"/>
          </p:cNvSpPr>
          <p:nvPr>
            <p:ph type="sldNum" sz="quarter" idx="12"/>
          </p:nvPr>
        </p:nvSpPr>
        <p:spPr/>
        <p:txBody>
          <a:bodyPr/>
          <a:lstStyle/>
          <a:p>
            <a:fld id="{97672147-C5E0-CB41-8D20-B3A6413192B9}" type="slidenum">
              <a:rPr lang="en-GR" smtClean="0"/>
              <a:t>‹#›</a:t>
            </a:fld>
            <a:endParaRPr lang="en-GR"/>
          </a:p>
        </p:txBody>
      </p:sp>
    </p:spTree>
    <p:extLst>
      <p:ext uri="{BB962C8B-B14F-4D97-AF65-F5344CB8AC3E}">
        <p14:creationId xmlns:p14="http://schemas.microsoft.com/office/powerpoint/2010/main" val="1189547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9C2CEAF-3A94-4F49-9F29-8EBD2E064442}" type="datetimeFigureOut">
              <a:rPr lang="en-GR" smtClean="0"/>
              <a:t>9/12/24</a:t>
            </a:fld>
            <a:endParaRPr lang="en-G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7672147-C5E0-CB41-8D20-B3A6413192B9}" type="slidenum">
              <a:rPr lang="en-GR" smtClean="0"/>
              <a:t>‹#›</a:t>
            </a:fld>
            <a:endParaRPr lang="en-GR"/>
          </a:p>
        </p:txBody>
      </p:sp>
    </p:spTree>
    <p:extLst>
      <p:ext uri="{BB962C8B-B14F-4D97-AF65-F5344CB8AC3E}">
        <p14:creationId xmlns:p14="http://schemas.microsoft.com/office/powerpoint/2010/main" val="186205481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c.europa.eu/info/publications/2020-rule-law-report-communication-and-country-chapters_en"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eur-lex.europa.eu/legal-content/EN/ALL/?uri=CELEX%3A32020R2092" TargetMode="External"/><Relationship Id="rId2" Type="http://schemas.openxmlformats.org/officeDocument/2006/relationships/hyperlink" Target="https://eur-lex.europa.eu/legal-content/EN/TXT/PDF/?uri=CELEX:52022DP007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europarl.europa.eu/doceo/document/A-9-2020-0226_EN.pdf" TargetMode="External"/><Relationship Id="rId2" Type="http://schemas.openxmlformats.org/officeDocument/2006/relationships/hyperlink" Target="file:///C:/Users/Filippa/AppData/Local/Temp/SSRN-id2681116.pdf" TargetMode="External"/><Relationship Id="rId1" Type="http://schemas.openxmlformats.org/officeDocument/2006/relationships/slideLayout" Target="../slideLayouts/slideLayout7.xml"/><Relationship Id="rId4" Type="http://schemas.openxmlformats.org/officeDocument/2006/relationships/hyperlink" Target="https://rm.coe.int/greek-fourth-evaluation-round-corruption-prevention-in-respect-of-memb/1680a06123"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5040E2-4101-9741-88C4-752417EDCE15}"/>
              </a:ext>
            </a:extLst>
          </p:cNvPr>
          <p:cNvSpPr>
            <a:spLocks noGrp="1"/>
          </p:cNvSpPr>
          <p:nvPr>
            <p:ph type="ctrTitle"/>
          </p:nvPr>
        </p:nvSpPr>
        <p:spPr>
          <a:xfrm>
            <a:off x="208126" y="4602942"/>
            <a:ext cx="8600208" cy="1817018"/>
          </a:xfrm>
        </p:spPr>
        <p:txBody>
          <a:bodyPr wrap="square" numCol="1" anchorCtr="0" compatLnSpc="1">
            <a:prstTxWarp prst="textNoShape">
              <a:avLst/>
            </a:prstTxWarp>
            <a:normAutofit fontScale="90000"/>
          </a:bodyPr>
          <a:lstStyle/>
          <a:p>
            <a:pPr marL="109800" algn="l">
              <a:lnSpc>
                <a:spcPct val="100000"/>
              </a:lnSpc>
            </a:pPr>
            <a:br>
              <a:rPr lang="en-GR" dirty="0"/>
            </a:br>
            <a:br>
              <a:rPr lang="el-GR" sz="3600" dirty="0"/>
            </a:br>
            <a:br>
              <a:rPr lang="en-US" sz="3600" dirty="0"/>
            </a:br>
            <a:br>
              <a:rPr lang="en-US" sz="3600" dirty="0"/>
            </a:br>
            <a:r>
              <a:rPr lang="el-GR" sz="3100" dirty="0">
                <a:solidFill>
                  <a:srgbClr val="000000"/>
                </a:solidFill>
                <a:effectLst/>
                <a:latin typeface="Times New Roman" panose="02020603050405020304" pitchFamily="18" charset="0"/>
                <a:ea typeface="Times New Roman" panose="02020603050405020304" pitchFamily="18" charset="0"/>
              </a:rPr>
              <a:t>Δημοκρατία,</a:t>
            </a:r>
            <a:r>
              <a:rPr lang="en-US" sz="3100" dirty="0">
                <a:solidFill>
                  <a:srgbClr val="000000"/>
                </a:solidFill>
                <a:effectLst/>
                <a:latin typeface="Times New Roman" panose="02020603050405020304" pitchFamily="18" charset="0"/>
                <a:ea typeface="Times New Roman" panose="02020603050405020304" pitchFamily="18" charset="0"/>
              </a:rPr>
              <a:t> </a:t>
            </a:r>
            <a:r>
              <a:rPr lang="el-GR" sz="3100" dirty="0">
                <a:solidFill>
                  <a:srgbClr val="000000"/>
                </a:solidFill>
                <a:effectLst/>
                <a:latin typeface="Times New Roman" panose="02020603050405020304" pitchFamily="18" charset="0"/>
                <a:ea typeface="Times New Roman" panose="02020603050405020304" pitchFamily="18" charset="0"/>
              </a:rPr>
              <a:t>κοινωνική δικαιοσύνη, κράτος</a:t>
            </a:r>
            <a:r>
              <a:rPr lang="en-US" sz="3100" dirty="0">
                <a:solidFill>
                  <a:srgbClr val="000000"/>
                </a:solidFill>
                <a:effectLst/>
                <a:latin typeface="Times New Roman" panose="02020603050405020304" pitchFamily="18" charset="0"/>
                <a:ea typeface="Times New Roman" panose="02020603050405020304" pitchFamily="18" charset="0"/>
              </a:rPr>
              <a:t> </a:t>
            </a:r>
            <a:r>
              <a:rPr lang="el-GR" sz="3100" dirty="0">
                <a:solidFill>
                  <a:srgbClr val="000000"/>
                </a:solidFill>
                <a:effectLst/>
                <a:latin typeface="Times New Roman" panose="02020603050405020304" pitchFamily="18" charset="0"/>
                <a:ea typeface="Times New Roman" panose="02020603050405020304" pitchFamily="18" charset="0"/>
              </a:rPr>
              <a:t>δικαίου στην</a:t>
            </a:r>
            <a:r>
              <a:rPr lang="en-US" sz="3100" dirty="0">
                <a:solidFill>
                  <a:srgbClr val="000000"/>
                </a:solidFill>
                <a:effectLst/>
                <a:latin typeface="Times New Roman" panose="02020603050405020304" pitchFamily="18" charset="0"/>
                <a:ea typeface="Times New Roman" panose="02020603050405020304" pitchFamily="18" charset="0"/>
              </a:rPr>
              <a:t> </a:t>
            </a:r>
            <a:r>
              <a:rPr lang="el-GR" sz="3100" dirty="0">
                <a:solidFill>
                  <a:srgbClr val="000000"/>
                </a:solidFill>
                <a:effectLst/>
                <a:latin typeface="Times New Roman" panose="02020603050405020304" pitchFamily="18" charset="0"/>
                <a:ea typeface="Times New Roman" panose="02020603050405020304" pitchFamily="18" charset="0"/>
              </a:rPr>
              <a:t>ΕΕ</a:t>
            </a:r>
            <a:r>
              <a:rPr lang="en-US" sz="3100" dirty="0">
                <a:solidFill>
                  <a:srgbClr val="000000"/>
                </a:solidFill>
                <a:effectLst/>
                <a:latin typeface="Times New Roman" panose="02020603050405020304" pitchFamily="18" charset="0"/>
                <a:ea typeface="Times New Roman" panose="02020603050405020304" pitchFamily="18" charset="0"/>
              </a:rPr>
              <a:t>.</a:t>
            </a:r>
            <a:br>
              <a:rPr lang="en-US" sz="3100" dirty="0">
                <a:solidFill>
                  <a:srgbClr val="000000"/>
                </a:solidFill>
                <a:effectLst/>
                <a:latin typeface="Times New Roman" panose="02020603050405020304" pitchFamily="18" charset="0"/>
                <a:ea typeface="Times New Roman" panose="02020603050405020304" pitchFamily="18" charset="0"/>
              </a:rPr>
            </a:br>
            <a:r>
              <a:rPr lang="en-GR" sz="3100" dirty="0">
                <a:effectLst/>
              </a:rPr>
              <a:t> </a:t>
            </a:r>
            <a:br>
              <a:rPr lang="fr-FR" sz="3100" b="0" strike="noStrike" spc="-1" dirty="0">
                <a:latin typeface="Arial"/>
              </a:rPr>
            </a:br>
            <a:br>
              <a:rPr lang="fr-FR" sz="3100" b="0" strike="noStrike" spc="-1" dirty="0">
                <a:latin typeface="Arial"/>
              </a:rPr>
            </a:br>
            <a:br>
              <a:rPr lang="en-GR" dirty="0"/>
            </a:br>
            <a:br>
              <a:rPr lang="en-GR" sz="3596" dirty="0"/>
            </a:br>
            <a:endParaRPr lang="en-GR" altLang="en-GR" sz="3625" dirty="0"/>
          </a:p>
        </p:txBody>
      </p:sp>
      <p:sp>
        <p:nvSpPr>
          <p:cNvPr id="4" name="Subtitle 3">
            <a:extLst>
              <a:ext uri="{FF2B5EF4-FFF2-40B4-BE49-F238E27FC236}">
                <a16:creationId xmlns:a16="http://schemas.microsoft.com/office/drawing/2014/main" id="{2CE9EAB1-D018-F940-BA9C-6232B59CF227}"/>
              </a:ext>
            </a:extLst>
          </p:cNvPr>
          <p:cNvSpPr>
            <a:spLocks noGrp="1"/>
          </p:cNvSpPr>
          <p:nvPr>
            <p:ph type="subTitle" idx="1"/>
          </p:nvPr>
        </p:nvSpPr>
        <p:spPr>
          <a:xfrm>
            <a:off x="8925933" y="4958289"/>
            <a:ext cx="2398234" cy="1461671"/>
          </a:xfrm>
        </p:spPr>
        <p:txBody>
          <a:bodyPr rtlCol="0">
            <a:normAutofit/>
          </a:bodyPr>
          <a:lstStyle/>
          <a:p>
            <a:pPr algn="r" defTabSz="913469">
              <a:defRPr/>
            </a:pPr>
            <a:r>
              <a:rPr lang="el-GR" sz="1631" b="1" i="1" dirty="0">
                <a:latin typeface="Times New Roman" panose="02020603050405020304" pitchFamily="18" charset="0"/>
                <a:cs typeface="Times New Roman" panose="02020603050405020304" pitchFamily="18" charset="0"/>
              </a:rPr>
              <a:t>ΠΜΣ ΔΕΔΠ 202</a:t>
            </a:r>
            <a:r>
              <a:rPr lang="en-US" sz="1631" b="1" i="1" dirty="0">
                <a:latin typeface="Times New Roman" panose="02020603050405020304" pitchFamily="18" charset="0"/>
                <a:cs typeface="Times New Roman" panose="02020603050405020304" pitchFamily="18" charset="0"/>
              </a:rPr>
              <a:t>2</a:t>
            </a:r>
            <a:r>
              <a:rPr lang="el-GR" sz="1631" b="1" i="1" dirty="0">
                <a:latin typeface="Times New Roman" panose="02020603050405020304" pitchFamily="18" charset="0"/>
                <a:cs typeface="Times New Roman" panose="02020603050405020304" pitchFamily="18" charset="0"/>
              </a:rPr>
              <a:t>-2</a:t>
            </a:r>
            <a:r>
              <a:rPr lang="en-US" sz="1631" b="1" i="1" dirty="0">
                <a:latin typeface="Times New Roman" panose="02020603050405020304" pitchFamily="18" charset="0"/>
                <a:cs typeface="Times New Roman" panose="02020603050405020304" pitchFamily="18" charset="0"/>
              </a:rPr>
              <a:t>3</a:t>
            </a:r>
            <a:r>
              <a:rPr lang="el-GR" sz="1631" i="1" dirty="0">
                <a:latin typeface="Times New Roman" panose="02020603050405020304" pitchFamily="18" charset="0"/>
                <a:cs typeface="Times New Roman" panose="02020603050405020304" pitchFamily="18" charset="0"/>
              </a:rPr>
              <a:t>	</a:t>
            </a:r>
            <a:r>
              <a:rPr lang="en-GR" sz="1631" i="1" dirty="0">
                <a:latin typeface="Times New Roman" panose="02020603050405020304" pitchFamily="18" charset="0"/>
                <a:cs typeface="Times New Roman" panose="02020603050405020304" pitchFamily="18" charset="0"/>
              </a:rPr>
              <a:t> </a:t>
            </a:r>
            <a:endParaRPr lang="en-US" sz="1631" i="1" dirty="0">
              <a:latin typeface="Times New Roman" panose="02020603050405020304" pitchFamily="18" charset="0"/>
              <a:cs typeface="Times New Roman" panose="02020603050405020304" pitchFamily="18" charset="0"/>
            </a:endParaRPr>
          </a:p>
          <a:p>
            <a:pPr algn="r" defTabSz="913469">
              <a:defRPr/>
            </a:pPr>
            <a:r>
              <a:rPr lang="el-GR" sz="1631" i="1" dirty="0" err="1">
                <a:latin typeface="Times New Roman" panose="02020603050405020304" pitchFamily="18" charset="0"/>
                <a:cs typeface="Times New Roman" panose="02020603050405020304" pitchFamily="18" charset="0"/>
              </a:rPr>
              <a:t>Φιλ</a:t>
            </a:r>
            <a:r>
              <a:rPr lang="en-GR" sz="1631" i="1" dirty="0">
                <a:latin typeface="Times New Roman" panose="02020603050405020304" pitchFamily="18" charset="0"/>
                <a:cs typeface="Times New Roman" panose="02020603050405020304" pitchFamily="18" charset="0"/>
              </a:rPr>
              <a:t>ί</a:t>
            </a:r>
            <a:r>
              <a:rPr lang="el-GR" sz="1631" i="1" dirty="0" err="1">
                <a:latin typeface="Times New Roman" panose="02020603050405020304" pitchFamily="18" charset="0"/>
                <a:cs typeface="Times New Roman" panose="02020603050405020304" pitchFamily="18" charset="0"/>
              </a:rPr>
              <a:t>ππα</a:t>
            </a:r>
            <a:r>
              <a:rPr lang="el-GR" sz="1631" i="1" dirty="0">
                <a:latin typeface="Times New Roman" panose="02020603050405020304" pitchFamily="18" charset="0"/>
                <a:cs typeface="Times New Roman" panose="02020603050405020304" pitchFamily="18" charset="0"/>
              </a:rPr>
              <a:t> </a:t>
            </a:r>
            <a:r>
              <a:rPr lang="el-GR" sz="1631" i="1" dirty="0" err="1">
                <a:latin typeface="Times New Roman" panose="02020603050405020304" pitchFamily="18" charset="0"/>
                <a:cs typeface="Times New Roman" panose="02020603050405020304" pitchFamily="18" charset="0"/>
              </a:rPr>
              <a:t>Χατζησταύρου</a:t>
            </a:r>
            <a:endParaRPr lang="el-GR" sz="1631" i="1" dirty="0">
              <a:latin typeface="Times New Roman" panose="02020603050405020304" pitchFamily="18" charset="0"/>
              <a:cs typeface="Times New Roman" panose="02020603050405020304" pitchFamily="18" charset="0"/>
            </a:endParaRPr>
          </a:p>
          <a:p>
            <a:pPr algn="r" defTabSz="913469">
              <a:defRPr/>
            </a:pPr>
            <a:r>
              <a:rPr lang="en-US" sz="1631" i="1" dirty="0" err="1">
                <a:latin typeface="Times New Roman" panose="02020603050405020304" pitchFamily="18" charset="0"/>
                <a:cs typeface="Times New Roman" panose="02020603050405020304" pitchFamily="18" charset="0"/>
              </a:rPr>
              <a:t>fchatzistav@pspa.uoa.gr</a:t>
            </a:r>
            <a:endParaRPr lang="en-GR" sz="1631" i="1" dirty="0">
              <a:latin typeface="Times New Roman" panose="02020603050405020304" pitchFamily="18" charset="0"/>
              <a:cs typeface="Times New Roman" panose="02020603050405020304" pitchFamily="18" charset="0"/>
            </a:endParaRPr>
          </a:p>
          <a:p>
            <a:pPr defTabSz="913469">
              <a:defRPr/>
            </a:pPr>
            <a:endParaRPr lang="en-GR" dirty="0"/>
          </a:p>
        </p:txBody>
      </p:sp>
      <p:sp>
        <p:nvSpPr>
          <p:cNvPr id="2" name="Slide Number Placeholder 1">
            <a:extLst>
              <a:ext uri="{FF2B5EF4-FFF2-40B4-BE49-F238E27FC236}">
                <a16:creationId xmlns:a16="http://schemas.microsoft.com/office/drawing/2014/main" id="{6CCF174C-5316-614F-A425-75E6ABA2FFE0}"/>
              </a:ext>
            </a:extLst>
          </p:cNvPr>
          <p:cNvSpPr>
            <a:spLocks noGrp="1"/>
          </p:cNvSpPr>
          <p:nvPr>
            <p:ph type="sldNum" sz="quarter" idx="12"/>
          </p:nvPr>
        </p:nvSpPr>
        <p:spPr/>
        <p:txBody>
          <a:bodyPr/>
          <a:lstStyle/>
          <a:p>
            <a:pPr algn="r">
              <a:lnSpc>
                <a:spcPct val="100000"/>
              </a:lnSpc>
            </a:pPr>
            <a:endParaRPr lang="fr-FR" sz="1798" spc="-1" dirty="0">
              <a:latin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574" y="857937"/>
            <a:ext cx="7729728" cy="1188720"/>
          </a:xfrm>
        </p:spPr>
        <p:txBody>
          <a:bodyPr/>
          <a:lstStyle/>
          <a:p>
            <a:r>
              <a:rPr lang="el-GR" dirty="0"/>
              <a:t>Η ευρωπαϊκή δημοκρατία (δεν) υπάρχει; 3</a:t>
            </a:r>
            <a:endParaRPr lang="fr-FR" dirty="0"/>
          </a:p>
        </p:txBody>
      </p:sp>
      <p:sp>
        <p:nvSpPr>
          <p:cNvPr id="3" name="Content Placeholder 2"/>
          <p:cNvSpPr>
            <a:spLocks noGrp="1"/>
          </p:cNvSpPr>
          <p:nvPr>
            <p:ph idx="1"/>
          </p:nvPr>
        </p:nvSpPr>
        <p:spPr>
          <a:xfrm>
            <a:off x="497711" y="2638044"/>
            <a:ext cx="10498238" cy="3579876"/>
          </a:xfrm>
        </p:spPr>
        <p:txBody>
          <a:bodyPr>
            <a:normAutofit/>
          </a:bodyPr>
          <a:lstStyle/>
          <a:p>
            <a:r>
              <a:rPr lang="el-GR" b="1" dirty="0"/>
              <a:t>Η δημοκρατία όχι μόνο ως αρχή νομιμοποίησης αλλά και ως οργανωτική αρχή</a:t>
            </a:r>
            <a:r>
              <a:rPr lang="fr-FR" b="1" dirty="0"/>
              <a:t> (</a:t>
            </a:r>
            <a:r>
              <a:rPr lang="el-GR" b="1" dirty="0"/>
              <a:t>κανονιστική διάσταση).</a:t>
            </a:r>
            <a:br>
              <a:rPr lang="el-GR" dirty="0"/>
            </a:br>
            <a:endParaRPr lang="el-GR" dirty="0"/>
          </a:p>
          <a:p>
            <a:pPr marL="109728" indent="0">
              <a:buNone/>
            </a:pPr>
            <a:r>
              <a:rPr lang="el-GR" dirty="0"/>
              <a:t>Μια </a:t>
            </a:r>
            <a:r>
              <a:rPr lang="el-GR" b="1" dirty="0"/>
              <a:t>ομοσπονδία</a:t>
            </a:r>
            <a:r>
              <a:rPr lang="el-GR" dirty="0"/>
              <a:t> θα απαιτούσε σίγουρα τη δημιουργία ενός ευρωπαϊκού συντάγματος στο οποίο </a:t>
            </a:r>
            <a:r>
              <a:rPr lang="el-GR" b="1" dirty="0"/>
              <a:t>οι αρμοδιότητες της ομοσπονδιακής κυβέρνησης και των ομόσπονδων κρατών μελών θα είναι σαφώς καθορισμένα με έναν ισορροπημένο και συμμετρικό τρόπο</a:t>
            </a:r>
            <a:r>
              <a:rPr lang="el-GR" dirty="0"/>
              <a:t>, με μηχανισμούς που θα διευκολύνουν έναν συνεργατικό αντί για ένα συγκρουσιακό περιβάλλον λήψης αποφάσεων, αποφεύγοντας έτσι «</a:t>
            </a:r>
            <a:r>
              <a:rPr lang="fr-FR" dirty="0"/>
              <a:t>‘joint-</a:t>
            </a:r>
            <a:r>
              <a:rPr lang="fr-FR" dirty="0" err="1"/>
              <a:t>decision</a:t>
            </a:r>
            <a:r>
              <a:rPr lang="fr-FR" dirty="0"/>
              <a:t> </a:t>
            </a:r>
            <a:r>
              <a:rPr lang="fr-FR" dirty="0" err="1"/>
              <a:t>traps</a:t>
            </a:r>
            <a:r>
              <a:rPr lang="fr-FR" dirty="0"/>
              <a:t>’</a:t>
            </a:r>
            <a:r>
              <a:rPr lang="el-GR" dirty="0"/>
              <a:t>» (Scharpf, 1988) και αποτελέσματα πολιτικής χαμηλού παρανομαστή. </a:t>
            </a:r>
            <a:br>
              <a:rPr lang="el-GR" dirty="0"/>
            </a:br>
            <a:r>
              <a:rPr lang="el-GR" dirty="0"/>
              <a:t>Η δημιουργία μιας τέτοιας ομοσπονδίας θα προωθούσε επίσης τη </a:t>
            </a:r>
            <a:r>
              <a:rPr lang="el-GR" b="1" dirty="0"/>
              <a:t>συμμετρική ένταξη όλων των περιοχών πολιτικής </a:t>
            </a:r>
            <a:r>
              <a:rPr lang="el-GR" dirty="0"/>
              <a:t>της Ένωσης (δηλαδή πολιτικές, οικονομικές, νομισματικές και κοινωνικές).</a:t>
            </a:r>
            <a:endParaRPr lang="fr-FR" dirty="0"/>
          </a:p>
        </p:txBody>
      </p:sp>
    </p:spTree>
    <p:extLst>
      <p:ext uri="{BB962C8B-B14F-4D97-AF65-F5344CB8AC3E}">
        <p14:creationId xmlns:p14="http://schemas.microsoft.com/office/powerpoint/2010/main" val="648050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1097280" y="286560"/>
            <a:ext cx="10057680" cy="123275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85000"/>
              </a:lnSpc>
            </a:pPr>
            <a:r>
              <a:rPr lang="el-GR" sz="3600" b="0" strike="noStrike" spc="-46" dirty="0">
                <a:solidFill>
                  <a:srgbClr val="404040"/>
                </a:solidFill>
                <a:latin typeface="Calibri Light"/>
              </a:rPr>
              <a:t>Βελτίωση της νομοθεσίας </a:t>
            </a:r>
            <a:r>
              <a:rPr lang="fr-FR" sz="3600" b="0" strike="noStrike" spc="-46" dirty="0">
                <a:solidFill>
                  <a:srgbClr val="404040"/>
                </a:solidFill>
                <a:latin typeface="Calibri Light"/>
              </a:rPr>
              <a:t>και κα</a:t>
            </a:r>
            <a:r>
              <a:rPr lang="fr-FR" sz="3600" b="0" strike="noStrike" spc="-46" dirty="0" err="1">
                <a:solidFill>
                  <a:srgbClr val="404040"/>
                </a:solidFill>
                <a:latin typeface="Calibri Light"/>
              </a:rPr>
              <a:t>λή</a:t>
            </a:r>
            <a:r>
              <a:rPr lang="fr-FR" sz="3600" b="0" strike="noStrike" spc="-46" dirty="0">
                <a:solidFill>
                  <a:srgbClr val="404040"/>
                </a:solidFill>
                <a:latin typeface="Calibri Light"/>
              </a:rPr>
              <a:t> </a:t>
            </a:r>
            <a:r>
              <a:rPr lang="fr-FR" sz="3600" b="0" strike="noStrike" spc="-46" dirty="0" err="1">
                <a:solidFill>
                  <a:srgbClr val="404040"/>
                </a:solidFill>
                <a:latin typeface="Calibri Light"/>
              </a:rPr>
              <a:t>δι</a:t>
            </a:r>
            <a:r>
              <a:rPr lang="fr-FR" sz="3600" b="0" strike="noStrike" spc="-46" dirty="0">
                <a:solidFill>
                  <a:srgbClr val="404040"/>
                </a:solidFill>
                <a:latin typeface="Calibri Light"/>
              </a:rPr>
              <a:t>ακυβέρνηση:</a:t>
            </a:r>
            <a:r>
              <a:rPr lang="el-GR" sz="3600" b="0" strike="noStrike" spc="-46" dirty="0">
                <a:solidFill>
                  <a:srgbClr val="404040"/>
                </a:solidFill>
                <a:latin typeface="Calibri Light"/>
              </a:rPr>
              <a:t> </a:t>
            </a:r>
            <a:r>
              <a:rPr lang="fr-FR" sz="3600" b="0" strike="noStrike" spc="-46" dirty="0">
                <a:solidFill>
                  <a:srgbClr val="404040"/>
                </a:solidFill>
                <a:latin typeface="Calibri Light"/>
              </a:rPr>
              <a:t>β</a:t>
            </a:r>
            <a:r>
              <a:rPr lang="fr-FR" sz="3600" b="0" strike="noStrike" spc="-46" dirty="0" err="1">
                <a:solidFill>
                  <a:srgbClr val="404040"/>
                </a:solidFill>
                <a:latin typeface="Calibri Light"/>
              </a:rPr>
              <a:t>ελτιώνοντ</a:t>
            </a:r>
            <a:r>
              <a:rPr lang="fr-FR" sz="3600" b="0" strike="noStrike" spc="-46" dirty="0">
                <a:solidFill>
                  <a:srgbClr val="404040"/>
                </a:solidFill>
                <a:latin typeface="Calibri Light"/>
              </a:rPr>
              <a:t>ας την ρυθμιστική αποτελεσματικότητα</a:t>
            </a:r>
            <a:endParaRPr lang="fr-FR" sz="3600" b="0" strike="noStrike" spc="-1" dirty="0">
              <a:latin typeface="Arial"/>
            </a:endParaRPr>
          </a:p>
        </p:txBody>
      </p:sp>
      <p:sp>
        <p:nvSpPr>
          <p:cNvPr id="148" name="CustomShape 2"/>
          <p:cNvSpPr/>
          <p:nvPr/>
        </p:nvSpPr>
        <p:spPr>
          <a:xfrm>
            <a:off x="1097280" y="1674055"/>
            <a:ext cx="10057680" cy="4194305"/>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ormAutofit fontScale="70000" lnSpcReduction="20000"/>
          </a:bodyPr>
          <a:lstStyle/>
          <a:p>
            <a:pPr marL="91440" indent="-90720">
              <a:lnSpc>
                <a:spcPct val="90000"/>
              </a:lnSpc>
              <a:spcBef>
                <a:spcPts val="1199"/>
              </a:spcBef>
              <a:spcAft>
                <a:spcPts val="201"/>
              </a:spcAft>
              <a:buClr>
                <a:srgbClr val="E48312"/>
              </a:buClr>
              <a:buFont typeface="Wingdings" charset="2"/>
              <a:buChar char=""/>
            </a:pPr>
            <a:r>
              <a:rPr lang="fr-FR" sz="2600" b="0" strike="noStrike" spc="-1" dirty="0">
                <a:solidFill>
                  <a:srgbClr val="404040"/>
                </a:solidFill>
                <a:latin typeface="Calibri"/>
              </a:rPr>
              <a:t>Ο </a:t>
            </a:r>
            <a:r>
              <a:rPr lang="fr-FR" sz="2600" b="0" strike="noStrike" spc="-1" dirty="0" err="1">
                <a:solidFill>
                  <a:srgbClr val="404040"/>
                </a:solidFill>
                <a:latin typeface="Calibri"/>
              </a:rPr>
              <a:t>ορισμός</a:t>
            </a:r>
            <a:r>
              <a:rPr lang="fr-FR" sz="2600" b="0" strike="noStrike" spc="-1" dirty="0">
                <a:solidFill>
                  <a:srgbClr val="404040"/>
                </a:solidFill>
                <a:latin typeface="Calibri"/>
              </a:rPr>
              <a:t> </a:t>
            </a:r>
            <a:r>
              <a:rPr lang="fr-FR" sz="2600" b="0" strike="noStrike" spc="-1" dirty="0" err="1">
                <a:solidFill>
                  <a:srgbClr val="404040"/>
                </a:solidFill>
                <a:latin typeface="Calibri"/>
              </a:rPr>
              <a:t>του</a:t>
            </a:r>
            <a:r>
              <a:rPr lang="fr-FR" sz="2600" b="0" strike="noStrike" spc="-1" dirty="0">
                <a:solidFill>
                  <a:srgbClr val="404040"/>
                </a:solidFill>
                <a:latin typeface="Calibri"/>
              </a:rPr>
              <a:t> </a:t>
            </a:r>
            <a:r>
              <a:rPr lang="fr-FR" sz="2600" b="1" strike="noStrike" spc="-1" dirty="0">
                <a:solidFill>
                  <a:srgbClr val="404040"/>
                </a:solidFill>
                <a:latin typeface="Calibri"/>
              </a:rPr>
              <a:t>ΟΟΣΑ</a:t>
            </a:r>
            <a:r>
              <a:rPr lang="fr-FR" sz="2600" b="0" strike="noStrike" spc="-1" dirty="0">
                <a:solidFill>
                  <a:srgbClr val="404040"/>
                </a:solidFill>
                <a:latin typeface="Calibri"/>
              </a:rPr>
              <a:t> </a:t>
            </a:r>
            <a:r>
              <a:rPr lang="fr-FR" sz="2600" b="0" strike="noStrike" spc="-1" dirty="0" err="1">
                <a:solidFill>
                  <a:srgbClr val="404040"/>
                </a:solidFill>
                <a:latin typeface="Calibri"/>
              </a:rPr>
              <a:t>γι</a:t>
            </a:r>
            <a:r>
              <a:rPr lang="fr-FR" sz="2600" b="0" strike="noStrike" spc="-1" dirty="0">
                <a:solidFill>
                  <a:srgbClr val="404040"/>
                </a:solidFill>
                <a:latin typeface="Calibri"/>
              </a:rPr>
              <a:t>α την ΄καλή διακυβέρνηση΄ (good governance): “ participation, transparency, </a:t>
            </a:r>
            <a:r>
              <a:rPr lang="fr-FR" sz="2600" b="1" strike="noStrike" spc="-1" dirty="0">
                <a:solidFill>
                  <a:srgbClr val="404040"/>
                </a:solidFill>
                <a:latin typeface="Calibri"/>
              </a:rPr>
              <a:t>accountability, rule of law, effectiveness, equity”</a:t>
            </a:r>
            <a:r>
              <a:rPr lang="el-GR" sz="2600" b="1" strike="noStrike" spc="-1" dirty="0">
                <a:solidFill>
                  <a:srgbClr val="404040"/>
                </a:solidFill>
                <a:latin typeface="Calibri"/>
              </a:rPr>
              <a:t>.</a:t>
            </a:r>
            <a:endParaRPr lang="fr-FR" sz="2600" b="1" strike="noStrike" spc="-1" dirty="0">
              <a:latin typeface="Arial"/>
            </a:endParaRPr>
          </a:p>
          <a:p>
            <a:pPr marL="91440" indent="-90720">
              <a:lnSpc>
                <a:spcPct val="90000"/>
              </a:lnSpc>
              <a:spcBef>
                <a:spcPts val="1199"/>
              </a:spcBef>
              <a:spcAft>
                <a:spcPts val="201"/>
              </a:spcAft>
              <a:buClr>
                <a:srgbClr val="E48312"/>
              </a:buClr>
              <a:buFont typeface="Wingdings" charset="2"/>
              <a:buChar char=""/>
            </a:pPr>
            <a:r>
              <a:rPr lang="fr-FR" sz="2600" b="0" strike="noStrike" spc="-1" dirty="0">
                <a:solidFill>
                  <a:srgbClr val="404040"/>
                </a:solidFill>
                <a:latin typeface="Calibri"/>
              </a:rPr>
              <a:t> </a:t>
            </a:r>
            <a:r>
              <a:rPr lang="fr-FR" sz="2600" b="1" strike="noStrike" spc="-1" dirty="0">
                <a:solidFill>
                  <a:srgbClr val="404040"/>
                </a:solidFill>
                <a:latin typeface="Calibri"/>
              </a:rPr>
              <a:t>IMF, </a:t>
            </a:r>
            <a:r>
              <a:rPr lang="fr-FR" sz="2600" b="0" strike="noStrike" spc="-1" dirty="0">
                <a:solidFill>
                  <a:srgbClr val="404040"/>
                </a:solidFill>
                <a:latin typeface="Calibri"/>
              </a:rPr>
              <a:t>2007, Manual on Fiscal </a:t>
            </a:r>
            <a:r>
              <a:rPr lang="fr-FR" sz="2600" b="0" strike="noStrike" spc="-1" dirty="0" err="1">
                <a:solidFill>
                  <a:srgbClr val="404040"/>
                </a:solidFill>
                <a:latin typeface="Calibri"/>
              </a:rPr>
              <a:t>Transparency</a:t>
            </a:r>
            <a:r>
              <a:rPr lang="fr-FR" sz="2600" b="0" strike="noStrike" spc="-1" dirty="0">
                <a:solidFill>
                  <a:srgbClr val="404040"/>
                </a:solidFill>
                <a:latin typeface="Calibri"/>
              </a:rPr>
              <a:t> : “Good </a:t>
            </a:r>
            <a:r>
              <a:rPr lang="fr-FR" sz="2600" b="0" strike="noStrike" spc="-1" dirty="0" err="1">
                <a:solidFill>
                  <a:srgbClr val="404040"/>
                </a:solidFill>
                <a:latin typeface="Calibri"/>
              </a:rPr>
              <a:t>governance</a:t>
            </a:r>
            <a:r>
              <a:rPr lang="fr-FR" sz="2600" b="0" strike="noStrike" spc="-1" dirty="0">
                <a:solidFill>
                  <a:srgbClr val="404040"/>
                </a:solidFill>
                <a:latin typeface="Calibri"/>
              </a:rPr>
              <a:t> </a:t>
            </a:r>
            <a:r>
              <a:rPr lang="fr-FR" sz="2600" b="0" strike="noStrike" spc="-1" dirty="0" err="1">
                <a:solidFill>
                  <a:srgbClr val="404040"/>
                </a:solidFill>
                <a:latin typeface="Calibri"/>
              </a:rPr>
              <a:t>refers</a:t>
            </a:r>
            <a:r>
              <a:rPr lang="fr-FR" sz="2600" b="0" strike="noStrike" spc="-1" dirty="0">
                <a:solidFill>
                  <a:srgbClr val="404040"/>
                </a:solidFill>
                <a:latin typeface="Calibri"/>
              </a:rPr>
              <a:t> to the management of </a:t>
            </a:r>
            <a:r>
              <a:rPr lang="fr-FR" sz="2600" b="0" strike="noStrike" spc="-1" dirty="0" err="1">
                <a:solidFill>
                  <a:srgbClr val="404040"/>
                </a:solidFill>
                <a:latin typeface="Calibri"/>
              </a:rPr>
              <a:t>government</a:t>
            </a:r>
            <a:r>
              <a:rPr lang="fr-FR" sz="2600" b="0" strike="noStrike" spc="-1" dirty="0">
                <a:solidFill>
                  <a:srgbClr val="404040"/>
                </a:solidFill>
                <a:latin typeface="Calibri"/>
              </a:rPr>
              <a:t> in a </a:t>
            </a:r>
            <a:r>
              <a:rPr lang="fr-FR" sz="2600" b="0" strike="noStrike" spc="-1" dirty="0" err="1">
                <a:solidFill>
                  <a:srgbClr val="404040"/>
                </a:solidFill>
                <a:latin typeface="Calibri"/>
              </a:rPr>
              <a:t>manner</a:t>
            </a:r>
            <a:r>
              <a:rPr lang="fr-FR" sz="2600" b="0" strike="noStrike" spc="-1" dirty="0">
                <a:solidFill>
                  <a:srgbClr val="404040"/>
                </a:solidFill>
                <a:latin typeface="Calibri"/>
              </a:rPr>
              <a:t> </a:t>
            </a:r>
            <a:r>
              <a:rPr lang="fr-FR" sz="2600" b="0" strike="noStrike" spc="-1" dirty="0" err="1">
                <a:solidFill>
                  <a:srgbClr val="404040"/>
                </a:solidFill>
                <a:latin typeface="Calibri"/>
              </a:rPr>
              <a:t>that</a:t>
            </a:r>
            <a:r>
              <a:rPr lang="fr-FR" sz="2600" b="0" strike="noStrike" spc="-1" dirty="0">
                <a:solidFill>
                  <a:srgbClr val="404040"/>
                </a:solidFill>
                <a:latin typeface="Calibri"/>
              </a:rPr>
              <a:t> </a:t>
            </a:r>
            <a:r>
              <a:rPr lang="fr-FR" sz="2600" b="0" strike="noStrike" spc="-1" dirty="0" err="1">
                <a:solidFill>
                  <a:srgbClr val="404040"/>
                </a:solidFill>
                <a:latin typeface="Calibri"/>
              </a:rPr>
              <a:t>is</a:t>
            </a:r>
            <a:r>
              <a:rPr lang="fr-FR" sz="2600" b="0" strike="noStrike" spc="-1" dirty="0">
                <a:solidFill>
                  <a:srgbClr val="404040"/>
                </a:solidFill>
                <a:latin typeface="Calibri"/>
              </a:rPr>
              <a:t> </a:t>
            </a:r>
            <a:r>
              <a:rPr lang="fr-FR" sz="2600" b="0" strike="noStrike" spc="-1" dirty="0" err="1">
                <a:solidFill>
                  <a:srgbClr val="404040"/>
                </a:solidFill>
                <a:latin typeface="Calibri"/>
              </a:rPr>
              <a:t>essentially</a:t>
            </a:r>
            <a:r>
              <a:rPr lang="fr-FR" sz="2600" b="0" strike="noStrike" spc="-1" dirty="0">
                <a:solidFill>
                  <a:srgbClr val="404040"/>
                </a:solidFill>
                <a:latin typeface="Calibri"/>
              </a:rPr>
              <a:t> free of abuse and corruption, and </a:t>
            </a:r>
            <a:r>
              <a:rPr lang="fr-FR" sz="2600" b="0" strike="noStrike" spc="-1" dirty="0" err="1">
                <a:solidFill>
                  <a:srgbClr val="404040"/>
                </a:solidFill>
                <a:latin typeface="Calibri"/>
              </a:rPr>
              <a:t>with</a:t>
            </a:r>
            <a:r>
              <a:rPr lang="fr-FR" sz="2600" b="0" strike="noStrike" spc="-1" dirty="0">
                <a:solidFill>
                  <a:srgbClr val="404040"/>
                </a:solidFill>
                <a:latin typeface="Calibri"/>
              </a:rPr>
              <a:t> due regard for the </a:t>
            </a:r>
            <a:r>
              <a:rPr lang="fr-FR" sz="2600" b="0" strike="noStrike" spc="-1" dirty="0" err="1">
                <a:solidFill>
                  <a:srgbClr val="404040"/>
                </a:solidFill>
                <a:latin typeface="Calibri"/>
              </a:rPr>
              <a:t>rule</a:t>
            </a:r>
            <a:r>
              <a:rPr lang="fr-FR" sz="2600" b="0" strike="noStrike" spc="-1" dirty="0">
                <a:solidFill>
                  <a:srgbClr val="404040"/>
                </a:solidFill>
                <a:latin typeface="Calibri"/>
              </a:rPr>
              <a:t> of </a:t>
            </a:r>
            <a:r>
              <a:rPr lang="fr-FR" sz="2600" b="0" strike="noStrike" spc="-1" dirty="0" err="1">
                <a:solidFill>
                  <a:srgbClr val="404040"/>
                </a:solidFill>
                <a:latin typeface="Calibri"/>
              </a:rPr>
              <a:t>law</a:t>
            </a:r>
            <a:r>
              <a:rPr lang="fr-FR" sz="2600" b="0" strike="noStrike" spc="-1" dirty="0">
                <a:solidFill>
                  <a:srgbClr val="404040"/>
                </a:solidFill>
                <a:latin typeface="Calibri"/>
              </a:rPr>
              <a:t>.”</a:t>
            </a:r>
            <a:endParaRPr lang="fr-FR" sz="2600" b="0" strike="noStrike" spc="-1" dirty="0">
              <a:latin typeface="Arial"/>
            </a:endParaRPr>
          </a:p>
          <a:p>
            <a:pPr marL="91440" indent="-90720">
              <a:lnSpc>
                <a:spcPct val="90000"/>
              </a:lnSpc>
              <a:spcBef>
                <a:spcPts val="1199"/>
              </a:spcBef>
              <a:spcAft>
                <a:spcPts val="201"/>
              </a:spcAft>
              <a:buClr>
                <a:srgbClr val="E48312"/>
              </a:buClr>
              <a:buFont typeface="Wingdings" charset="2"/>
              <a:buChar char=""/>
            </a:pPr>
            <a:r>
              <a:rPr lang="fr-FR" sz="2600" b="0" strike="noStrike" spc="-1" dirty="0">
                <a:solidFill>
                  <a:srgbClr val="404040"/>
                </a:solidFill>
                <a:latin typeface="Calibri"/>
              </a:rPr>
              <a:t> Η </a:t>
            </a:r>
            <a:r>
              <a:rPr lang="fr-FR" sz="2600" b="1" strike="noStrike" spc="-1" dirty="0" err="1">
                <a:solidFill>
                  <a:srgbClr val="404040"/>
                </a:solidFill>
                <a:latin typeface="Calibri"/>
              </a:rPr>
              <a:t>Λευκή</a:t>
            </a:r>
            <a:r>
              <a:rPr lang="fr-FR" sz="2600" b="1" strike="noStrike" spc="-1" dirty="0">
                <a:solidFill>
                  <a:srgbClr val="404040"/>
                </a:solidFill>
                <a:latin typeface="Calibri"/>
              </a:rPr>
              <a:t> βίβ</a:t>
            </a:r>
            <a:r>
              <a:rPr lang="fr-FR" sz="2600" b="1" strike="noStrike" spc="-1" dirty="0" err="1">
                <a:solidFill>
                  <a:srgbClr val="404040"/>
                </a:solidFill>
                <a:latin typeface="Calibri"/>
              </a:rPr>
              <a:t>λος</a:t>
            </a:r>
            <a:r>
              <a:rPr lang="fr-FR" sz="2600" b="1" strike="noStrike" spc="-1" dirty="0">
                <a:solidFill>
                  <a:srgbClr val="404040"/>
                </a:solidFill>
                <a:latin typeface="Calibri"/>
              </a:rPr>
              <a:t> 2001 </a:t>
            </a:r>
            <a:r>
              <a:rPr lang="fr-FR" sz="2600" b="1" strike="noStrike" spc="-1" dirty="0" err="1">
                <a:solidFill>
                  <a:srgbClr val="404040"/>
                </a:solidFill>
                <a:latin typeface="Calibri"/>
              </a:rPr>
              <a:t>της</a:t>
            </a:r>
            <a:r>
              <a:rPr lang="fr-FR" sz="2600" b="1" strike="noStrike" spc="-1" dirty="0">
                <a:solidFill>
                  <a:srgbClr val="404040"/>
                </a:solidFill>
                <a:latin typeface="Calibri"/>
              </a:rPr>
              <a:t> </a:t>
            </a:r>
            <a:r>
              <a:rPr lang="fr-FR" sz="2600" b="1" strike="noStrike" spc="-1" dirty="0" err="1">
                <a:solidFill>
                  <a:srgbClr val="404040"/>
                </a:solidFill>
                <a:latin typeface="Calibri"/>
              </a:rPr>
              <a:t>Ευρ</a:t>
            </a:r>
            <a:r>
              <a:rPr lang="fr-FR" sz="2600" b="1" strike="noStrike" spc="-1" dirty="0">
                <a:solidFill>
                  <a:srgbClr val="404040"/>
                </a:solidFill>
                <a:latin typeface="Calibri"/>
              </a:rPr>
              <a:t>. Επ</a:t>
            </a:r>
            <a:r>
              <a:rPr lang="fr-FR" sz="2600" b="1" strike="noStrike" spc="-1" dirty="0" err="1">
                <a:solidFill>
                  <a:srgbClr val="404040"/>
                </a:solidFill>
                <a:latin typeface="Calibri"/>
              </a:rPr>
              <a:t>ιτρο</a:t>
            </a:r>
            <a:r>
              <a:rPr lang="fr-FR" sz="2600" b="1" strike="noStrike" spc="-1" dirty="0">
                <a:solidFill>
                  <a:srgbClr val="404040"/>
                </a:solidFill>
                <a:latin typeface="Calibri"/>
              </a:rPr>
              <a:t>πής </a:t>
            </a:r>
            <a:r>
              <a:rPr lang="fr-FR" sz="2600" b="0" strike="noStrike" spc="-1" dirty="0">
                <a:solidFill>
                  <a:srgbClr val="404040"/>
                </a:solidFill>
                <a:latin typeface="Calibri"/>
              </a:rPr>
              <a:t>: </a:t>
            </a:r>
            <a:r>
              <a:rPr lang="fr-FR" sz="2600" b="0" i="1" strike="noStrike" spc="-1" dirty="0">
                <a:solidFill>
                  <a:srgbClr val="AB620D"/>
                </a:solidFill>
                <a:latin typeface="Calibri"/>
              </a:rPr>
              <a:t>openess, participation, accountability, effectiveness, coherence </a:t>
            </a:r>
            <a:r>
              <a:rPr lang="fr-FR" sz="2600" b="0" strike="noStrike" spc="-1" dirty="0">
                <a:solidFill>
                  <a:srgbClr val="595959"/>
                </a:solidFill>
                <a:latin typeface="Calibri"/>
              </a:rPr>
              <a:t>(ως ένα σύνολο αρχών) </a:t>
            </a:r>
            <a:r>
              <a:rPr lang="en-US" sz="2600" b="0" strike="noStrike" spc="-1" dirty="0">
                <a:solidFill>
                  <a:srgbClr val="595959"/>
                </a:solidFill>
                <a:latin typeface="Calibri"/>
              </a:rPr>
              <a:t>:</a:t>
            </a:r>
          </a:p>
          <a:p>
            <a:pPr marL="91440" indent="-90720">
              <a:lnSpc>
                <a:spcPct val="90000"/>
              </a:lnSpc>
              <a:spcBef>
                <a:spcPts val="1199"/>
              </a:spcBef>
              <a:spcAft>
                <a:spcPts val="201"/>
              </a:spcAft>
              <a:buClr>
                <a:srgbClr val="E48312"/>
              </a:buClr>
              <a:buFont typeface="Wingdings" charset="2"/>
              <a:buChar char=""/>
            </a:pPr>
            <a:endParaRPr lang="fr-FR" sz="2600" b="0" strike="noStrike" spc="-1" dirty="0">
              <a:latin typeface="Arial"/>
            </a:endParaRPr>
          </a:p>
          <a:p>
            <a:pPr marL="384120" lvl="1" indent="-182160">
              <a:lnSpc>
                <a:spcPct val="90000"/>
              </a:lnSpc>
              <a:spcBef>
                <a:spcPts val="201"/>
              </a:spcBef>
              <a:spcAft>
                <a:spcPts val="400"/>
              </a:spcAft>
              <a:buClr>
                <a:srgbClr val="E48312"/>
              </a:buClr>
              <a:buFont typeface="Courier New"/>
              <a:buChar char="o"/>
            </a:pPr>
            <a:r>
              <a:rPr lang="fr-FR" sz="2600" b="0" strike="noStrike" spc="-1" dirty="0">
                <a:solidFill>
                  <a:srgbClr val="404040"/>
                </a:solidFill>
                <a:latin typeface="Calibri"/>
              </a:rPr>
              <a:t>κα</a:t>
            </a:r>
            <a:r>
              <a:rPr lang="fr-FR" sz="2600" b="0" strike="noStrike" spc="-1" dirty="0" err="1">
                <a:solidFill>
                  <a:srgbClr val="404040"/>
                </a:solidFill>
                <a:latin typeface="Calibri"/>
              </a:rPr>
              <a:t>νόνες</a:t>
            </a:r>
            <a:r>
              <a:rPr lang="fr-FR" sz="2600" b="0" strike="noStrike" spc="-1" dirty="0">
                <a:solidFill>
                  <a:srgbClr val="404040"/>
                </a:solidFill>
                <a:latin typeface="Calibri"/>
              </a:rPr>
              <a:t>, </a:t>
            </a:r>
            <a:r>
              <a:rPr lang="fr-FR" sz="2600" b="0" strike="noStrike" spc="-1" dirty="0" err="1">
                <a:solidFill>
                  <a:srgbClr val="404040"/>
                </a:solidFill>
                <a:latin typeface="Calibri"/>
              </a:rPr>
              <a:t>δι</a:t>
            </a:r>
            <a:r>
              <a:rPr lang="fr-FR" sz="2600" b="0" strike="noStrike" spc="-1" dirty="0">
                <a:solidFill>
                  <a:srgbClr val="404040"/>
                </a:solidFill>
                <a:latin typeface="Calibri"/>
              </a:rPr>
              <a:t>αδικασίες και συμπεριφορές που επηρεάζουν τον</a:t>
            </a:r>
            <a:r>
              <a:rPr lang="fr-FR" sz="2600" b="0" u="sng" strike="noStrike" spc="-1" dirty="0">
                <a:solidFill>
                  <a:srgbClr val="404040"/>
                </a:solidFill>
                <a:uFillTx/>
                <a:latin typeface="Calibri"/>
              </a:rPr>
              <a:t> τρόπο άσκησης </a:t>
            </a:r>
            <a:r>
              <a:rPr lang="fr-FR" sz="2600" b="0" strike="noStrike" spc="-1" dirty="0">
                <a:solidFill>
                  <a:srgbClr val="404040"/>
                </a:solidFill>
                <a:latin typeface="Calibri"/>
              </a:rPr>
              <a:t>των εξουσιών στην ΕΕ </a:t>
            </a:r>
            <a:endParaRPr lang="fr-FR" sz="2600" b="0" strike="noStrike" spc="-1" dirty="0">
              <a:latin typeface="Arial"/>
            </a:endParaRPr>
          </a:p>
          <a:p>
            <a:pPr marL="384120" lvl="1" indent="-182160">
              <a:lnSpc>
                <a:spcPct val="90000"/>
              </a:lnSpc>
              <a:spcBef>
                <a:spcPts val="201"/>
              </a:spcBef>
              <a:spcAft>
                <a:spcPts val="400"/>
              </a:spcAft>
              <a:buClr>
                <a:srgbClr val="E48312"/>
              </a:buClr>
              <a:buFont typeface="Courier New"/>
              <a:buChar char="o"/>
            </a:pPr>
            <a:r>
              <a:rPr lang="fr-FR" sz="2600" b="0" strike="noStrike" spc="-1" dirty="0" err="1">
                <a:solidFill>
                  <a:srgbClr val="404040"/>
                </a:solidFill>
                <a:latin typeface="Calibri"/>
              </a:rPr>
              <a:t>μι</a:t>
            </a:r>
            <a:r>
              <a:rPr lang="fr-FR" sz="2600" b="0" strike="noStrike" spc="-1" dirty="0">
                <a:solidFill>
                  <a:srgbClr val="404040"/>
                </a:solidFill>
                <a:latin typeface="Calibri"/>
              </a:rPr>
              <a:t>α μαγική φόρμουλα της μελλοντικής ευρωπαϊκής δημοκρατίας</a:t>
            </a:r>
            <a:endParaRPr lang="fr-FR" sz="2600" b="0" strike="noStrike" spc="-1" dirty="0">
              <a:latin typeface="Arial"/>
            </a:endParaRPr>
          </a:p>
          <a:p>
            <a:pPr marL="384120" lvl="1" indent="-182160">
              <a:lnSpc>
                <a:spcPct val="90000"/>
              </a:lnSpc>
              <a:spcBef>
                <a:spcPts val="201"/>
              </a:spcBef>
              <a:spcAft>
                <a:spcPts val="400"/>
              </a:spcAft>
              <a:buClr>
                <a:srgbClr val="E48312"/>
              </a:buClr>
              <a:buFont typeface="Courier New"/>
              <a:buChar char="o"/>
            </a:pPr>
            <a:r>
              <a:rPr lang="fr-FR" sz="2600" b="0" strike="noStrike" spc="-1" dirty="0">
                <a:solidFill>
                  <a:srgbClr val="404040"/>
                </a:solidFill>
                <a:latin typeface="Calibri"/>
              </a:rPr>
              <a:t>η </a:t>
            </a:r>
            <a:r>
              <a:rPr lang="fr-FR" sz="2600" b="0" strike="noStrike" spc="-1" dirty="0" err="1">
                <a:solidFill>
                  <a:srgbClr val="404040"/>
                </a:solidFill>
                <a:latin typeface="Calibri"/>
              </a:rPr>
              <a:t>μη</a:t>
            </a:r>
            <a:r>
              <a:rPr lang="fr-FR" sz="2600" b="0" strike="noStrike" spc="-1" dirty="0">
                <a:solidFill>
                  <a:srgbClr val="404040"/>
                </a:solidFill>
                <a:latin typeface="Calibri"/>
              </a:rPr>
              <a:t> </a:t>
            </a:r>
            <a:r>
              <a:rPr lang="fr-FR" sz="2600" b="0" strike="noStrike" spc="-1" dirty="0" err="1">
                <a:solidFill>
                  <a:srgbClr val="404040"/>
                </a:solidFill>
                <a:latin typeface="Calibri"/>
              </a:rPr>
              <a:t>νομική</a:t>
            </a:r>
            <a:r>
              <a:rPr lang="fr-FR" sz="2600" b="0" strike="noStrike" spc="-1" dirty="0">
                <a:solidFill>
                  <a:srgbClr val="404040"/>
                </a:solidFill>
                <a:latin typeface="Calibri"/>
              </a:rPr>
              <a:t> και π</a:t>
            </a:r>
            <a:r>
              <a:rPr lang="fr-FR" sz="2600" b="0" strike="noStrike" spc="-1" dirty="0" err="1">
                <a:solidFill>
                  <a:srgbClr val="404040"/>
                </a:solidFill>
                <a:latin typeface="Calibri"/>
              </a:rPr>
              <a:t>εριορισμένη</a:t>
            </a:r>
            <a:r>
              <a:rPr lang="fr-FR" sz="2600" b="0" strike="noStrike" spc="-1" dirty="0">
                <a:solidFill>
                  <a:srgbClr val="404040"/>
                </a:solidFill>
                <a:latin typeface="Calibri"/>
              </a:rPr>
              <a:t> α</a:t>
            </a:r>
            <a:r>
              <a:rPr lang="fr-FR" sz="2600" b="0" strike="noStrike" spc="-1" dirty="0" err="1">
                <a:solidFill>
                  <a:srgbClr val="404040"/>
                </a:solidFill>
                <a:latin typeface="Calibri"/>
              </a:rPr>
              <a:t>ντίληψη</a:t>
            </a:r>
            <a:r>
              <a:rPr lang="fr-FR" sz="2600" b="0" strike="noStrike" spc="-1" dirty="0">
                <a:solidFill>
                  <a:srgbClr val="404040"/>
                </a:solidFill>
                <a:latin typeface="Calibri"/>
              </a:rPr>
              <a:t> </a:t>
            </a:r>
            <a:r>
              <a:rPr lang="fr-FR" sz="2600" b="0" strike="noStrike" spc="-1" dirty="0" err="1">
                <a:solidFill>
                  <a:srgbClr val="404040"/>
                </a:solidFill>
                <a:latin typeface="Calibri"/>
              </a:rPr>
              <a:t>της</a:t>
            </a:r>
            <a:r>
              <a:rPr lang="fr-FR" sz="2600" b="0" strike="noStrike" spc="-1" dirty="0">
                <a:solidFill>
                  <a:srgbClr val="404040"/>
                </a:solidFill>
                <a:latin typeface="Calibri"/>
              </a:rPr>
              <a:t> </a:t>
            </a:r>
            <a:r>
              <a:rPr lang="fr-FR" sz="2600" b="0" strike="noStrike" spc="-1" dirty="0" err="1">
                <a:solidFill>
                  <a:srgbClr val="404040"/>
                </a:solidFill>
                <a:latin typeface="Calibri"/>
              </a:rPr>
              <a:t>έννοι</a:t>
            </a:r>
            <a:r>
              <a:rPr lang="fr-FR" sz="2600" b="0" strike="noStrike" spc="-1" dirty="0">
                <a:solidFill>
                  <a:srgbClr val="404040"/>
                </a:solidFill>
                <a:latin typeface="Calibri"/>
              </a:rPr>
              <a:t>ας της διακυβέρνησης</a:t>
            </a:r>
          </a:p>
          <a:p>
            <a:pPr marL="201240">
              <a:lnSpc>
                <a:spcPct val="90000"/>
              </a:lnSpc>
              <a:spcBef>
                <a:spcPts val="201"/>
              </a:spcBef>
              <a:spcAft>
                <a:spcPts val="400"/>
              </a:spcAft>
            </a:pPr>
            <a:endParaRPr lang="fr-FR" sz="2600" b="0" strike="noStrike" spc="-1" dirty="0">
              <a:latin typeface="Arial"/>
            </a:endParaRPr>
          </a:p>
          <a:p>
            <a:pPr marL="251640" indent="-342360" algn="just">
              <a:lnSpc>
                <a:spcPct val="90000"/>
              </a:lnSpc>
              <a:spcBef>
                <a:spcPts val="1199"/>
              </a:spcBef>
              <a:spcAft>
                <a:spcPts val="201"/>
              </a:spcAft>
              <a:buClr>
                <a:srgbClr val="E48312"/>
              </a:buClr>
              <a:buFont typeface="Wingdings" charset="2"/>
              <a:buChar char=""/>
            </a:pPr>
            <a:r>
              <a:rPr lang="fr-FR" sz="2600" b="0" strike="noStrike" spc="-1" dirty="0">
                <a:solidFill>
                  <a:srgbClr val="404040"/>
                </a:solidFill>
                <a:latin typeface="Calibri"/>
              </a:rPr>
              <a:t>Η </a:t>
            </a:r>
            <a:r>
              <a:rPr lang="fr-FR" sz="2600" b="0" strike="noStrike" spc="-1" dirty="0" err="1">
                <a:solidFill>
                  <a:srgbClr val="404040"/>
                </a:solidFill>
                <a:latin typeface="Calibri"/>
              </a:rPr>
              <a:t>έννοι</a:t>
            </a:r>
            <a:r>
              <a:rPr lang="fr-FR" sz="2600" b="0" strike="noStrike" spc="-1" dirty="0">
                <a:solidFill>
                  <a:srgbClr val="404040"/>
                </a:solidFill>
                <a:latin typeface="Calibri"/>
              </a:rPr>
              <a:t>α της Διακυβέρνησης ως ΄νομική ιδιότητα΄, ως ποιότητα των ευρ. </a:t>
            </a:r>
            <a:r>
              <a:rPr lang="fr-FR" sz="2600" b="0" strike="noStrike" spc="-1" dirty="0" err="1">
                <a:solidFill>
                  <a:srgbClr val="404040"/>
                </a:solidFill>
                <a:latin typeface="Calibri"/>
              </a:rPr>
              <a:t>Θεσμών</a:t>
            </a:r>
            <a:r>
              <a:rPr lang="fr-FR" sz="2600" b="0" strike="noStrike" spc="-1" dirty="0">
                <a:solidFill>
                  <a:srgbClr val="404040"/>
                </a:solidFill>
                <a:latin typeface="Calibri"/>
              </a:rPr>
              <a:t> </a:t>
            </a:r>
            <a:r>
              <a:rPr lang="fr-FR" sz="2600" b="0" strike="noStrike" spc="-1" dirty="0" err="1">
                <a:solidFill>
                  <a:srgbClr val="404040"/>
                </a:solidFill>
                <a:latin typeface="Calibri"/>
              </a:rPr>
              <a:t>σε</a:t>
            </a:r>
            <a:r>
              <a:rPr lang="fr-FR" sz="2600" b="0" strike="noStrike" spc="-1" dirty="0">
                <a:solidFill>
                  <a:srgbClr val="404040"/>
                </a:solidFill>
                <a:latin typeface="Calibri"/>
              </a:rPr>
              <a:t> </a:t>
            </a:r>
            <a:r>
              <a:rPr lang="fr-FR" sz="2600" b="0" strike="noStrike" spc="-1" dirty="0" err="1">
                <a:solidFill>
                  <a:srgbClr val="404040"/>
                </a:solidFill>
                <a:latin typeface="Calibri"/>
              </a:rPr>
              <a:t>σχέση</a:t>
            </a:r>
            <a:r>
              <a:rPr lang="fr-FR" sz="2600" b="0" strike="noStrike" spc="-1" dirty="0">
                <a:solidFill>
                  <a:srgbClr val="404040"/>
                </a:solidFill>
                <a:latin typeface="Calibri"/>
              </a:rPr>
              <a:t> </a:t>
            </a:r>
            <a:r>
              <a:rPr lang="fr-FR" sz="2600" b="0" strike="noStrike" spc="-1" dirty="0" err="1">
                <a:solidFill>
                  <a:srgbClr val="404040"/>
                </a:solidFill>
                <a:latin typeface="Calibri"/>
              </a:rPr>
              <a:t>με</a:t>
            </a:r>
            <a:r>
              <a:rPr lang="fr-FR" sz="2600" b="0" strike="noStrike" spc="-1" dirty="0">
                <a:solidFill>
                  <a:srgbClr val="404040"/>
                </a:solidFill>
                <a:latin typeface="Calibri"/>
              </a:rPr>
              <a:t> </a:t>
            </a:r>
            <a:r>
              <a:rPr lang="fr-FR" sz="2600" b="0" strike="noStrike" spc="-1" dirty="0" err="1">
                <a:solidFill>
                  <a:srgbClr val="404040"/>
                </a:solidFill>
                <a:latin typeface="Calibri"/>
              </a:rPr>
              <a:t>τους</a:t>
            </a:r>
            <a:r>
              <a:rPr lang="fr-FR" sz="2600" b="0" strike="noStrike" spc="-1" dirty="0">
                <a:solidFill>
                  <a:srgbClr val="404040"/>
                </a:solidFill>
                <a:latin typeface="Calibri"/>
              </a:rPr>
              <a:t> </a:t>
            </a:r>
            <a:r>
              <a:rPr lang="fr-FR" sz="2600" b="0" strike="noStrike" spc="-1" dirty="0" err="1">
                <a:solidFill>
                  <a:srgbClr val="404040"/>
                </a:solidFill>
                <a:latin typeface="Calibri"/>
              </a:rPr>
              <a:t>άλλους</a:t>
            </a:r>
            <a:r>
              <a:rPr lang="fr-FR" sz="2600" b="0" strike="noStrike" spc="-1" dirty="0">
                <a:solidFill>
                  <a:srgbClr val="404040"/>
                </a:solidFill>
                <a:latin typeface="Calibri"/>
              </a:rPr>
              <a:t> </a:t>
            </a:r>
            <a:r>
              <a:rPr lang="fr-FR" sz="2600" b="0" strike="noStrike" spc="-1" dirty="0" err="1">
                <a:solidFill>
                  <a:srgbClr val="404040"/>
                </a:solidFill>
                <a:latin typeface="Calibri"/>
              </a:rPr>
              <a:t>δρώντες</a:t>
            </a:r>
            <a:r>
              <a:rPr lang="fr-FR" sz="2600" b="0" strike="noStrike" spc="-1" dirty="0">
                <a:solidFill>
                  <a:srgbClr val="404040"/>
                </a:solidFill>
                <a:latin typeface="Calibri"/>
              </a:rPr>
              <a:t> (</a:t>
            </a:r>
            <a:r>
              <a:rPr lang="fr-FR" sz="2600" b="0" strike="noStrike" spc="-1" dirty="0" err="1">
                <a:solidFill>
                  <a:srgbClr val="404040"/>
                </a:solidFill>
                <a:latin typeface="Calibri"/>
              </a:rPr>
              <a:t>νομική</a:t>
            </a:r>
            <a:r>
              <a:rPr lang="fr-FR" sz="2600" b="0" strike="noStrike" spc="-1" dirty="0">
                <a:solidFill>
                  <a:srgbClr val="404040"/>
                </a:solidFill>
                <a:latin typeface="Calibri"/>
              </a:rPr>
              <a:t> </a:t>
            </a:r>
            <a:r>
              <a:rPr lang="fr-FR" sz="2600" b="0" strike="noStrike" spc="-1" dirty="0" err="1">
                <a:solidFill>
                  <a:srgbClr val="404040"/>
                </a:solidFill>
                <a:latin typeface="Calibri"/>
              </a:rPr>
              <a:t>σύνδεση</a:t>
            </a:r>
            <a:r>
              <a:rPr lang="fr-FR" sz="2600" b="0" strike="noStrike" spc="-1" dirty="0">
                <a:solidFill>
                  <a:srgbClr val="404040"/>
                </a:solidFill>
                <a:latin typeface="Calibri"/>
              </a:rPr>
              <a:t>)</a:t>
            </a:r>
            <a:r>
              <a:rPr lang="el-GR" sz="2600" b="0" strike="noStrike" spc="-1" dirty="0">
                <a:solidFill>
                  <a:srgbClr val="404040"/>
                </a:solidFill>
                <a:latin typeface="Calibri"/>
              </a:rPr>
              <a:t>.</a:t>
            </a:r>
            <a:endParaRPr lang="fr-FR" sz="2600" b="0" strike="noStrike" spc="-1" dirty="0">
              <a:latin typeface="Arial"/>
            </a:endParaRPr>
          </a:p>
          <a:p>
            <a:pPr>
              <a:lnSpc>
                <a:spcPct val="90000"/>
              </a:lnSpc>
              <a:spcBef>
                <a:spcPts val="1199"/>
              </a:spcBef>
              <a:spcAft>
                <a:spcPts val="201"/>
              </a:spcAft>
            </a:pPr>
            <a:endParaRPr lang="fr-FR" sz="2700" b="0" strike="noStrike" spc="-1" dirty="0">
              <a:latin typeface="Arial"/>
            </a:endParaRPr>
          </a:p>
          <a:p>
            <a:pPr>
              <a:lnSpc>
                <a:spcPct val="90000"/>
              </a:lnSpc>
              <a:spcBef>
                <a:spcPts val="1199"/>
              </a:spcBef>
              <a:spcAft>
                <a:spcPts val="201"/>
              </a:spcAft>
            </a:pPr>
            <a:endParaRPr lang="fr-FR" sz="2700" b="0" strike="noStrike" spc="-1" dirty="0">
              <a:latin typeface="Arial"/>
            </a:endParaRPr>
          </a:p>
          <a:p>
            <a:pPr>
              <a:lnSpc>
                <a:spcPct val="90000"/>
              </a:lnSpc>
              <a:spcBef>
                <a:spcPts val="1199"/>
              </a:spcBef>
              <a:spcAft>
                <a:spcPts val="201"/>
              </a:spcAft>
            </a:pPr>
            <a:endParaRPr lang="fr-FR" sz="2700" b="0" strike="noStrike" spc="-1" dirty="0">
              <a:latin typeface="Arial"/>
            </a:endParaRPr>
          </a:p>
          <a:p>
            <a:pPr>
              <a:lnSpc>
                <a:spcPct val="90000"/>
              </a:lnSpc>
              <a:spcBef>
                <a:spcPts val="1199"/>
              </a:spcBef>
              <a:spcAft>
                <a:spcPts val="201"/>
              </a:spcAft>
            </a:pPr>
            <a:endParaRPr lang="fr-FR" sz="2700" b="0" strike="noStrike" spc="-1" dirty="0">
              <a:latin typeface="Arial"/>
            </a:endParaRPr>
          </a:p>
          <a:p>
            <a:pPr>
              <a:lnSpc>
                <a:spcPct val="90000"/>
              </a:lnSpc>
              <a:spcBef>
                <a:spcPts val="1199"/>
              </a:spcBef>
              <a:spcAft>
                <a:spcPts val="201"/>
              </a:spcAft>
            </a:pPr>
            <a:endParaRPr lang="fr-FR" sz="2700" b="0" strike="noStrike" spc="-1" dirty="0">
              <a:latin typeface="Arial"/>
            </a:endParaRPr>
          </a:p>
        </p:txBody>
      </p:sp>
    </p:spTree>
    <p:extLst>
      <p:ext uri="{BB962C8B-B14F-4D97-AF65-F5344CB8AC3E}">
        <p14:creationId xmlns:p14="http://schemas.microsoft.com/office/powerpoint/2010/main" val="2830704699"/>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1097280" y="286560"/>
            <a:ext cx="10057680" cy="33241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85000"/>
              </a:lnSpc>
            </a:pPr>
            <a:r>
              <a:rPr lang="fr-FR" sz="3600" b="1" strike="noStrike" spc="-46" dirty="0" err="1">
                <a:solidFill>
                  <a:srgbClr val="404040"/>
                </a:solidFill>
                <a:latin typeface="Calibri Light"/>
              </a:rPr>
              <a:t>Δείκτες</a:t>
            </a:r>
            <a:r>
              <a:rPr lang="fr-FR" sz="3600" b="1" strike="noStrike" spc="-46" dirty="0">
                <a:solidFill>
                  <a:srgbClr val="404040"/>
                </a:solidFill>
                <a:latin typeface="Calibri Light"/>
              </a:rPr>
              <a:t> </a:t>
            </a:r>
            <a:r>
              <a:rPr lang="el-GR" sz="3600" b="1" strike="noStrike" spc="-46" dirty="0">
                <a:solidFill>
                  <a:srgbClr val="404040"/>
                </a:solidFill>
                <a:latin typeface="Calibri Light"/>
              </a:rPr>
              <a:t>(καλής) </a:t>
            </a:r>
            <a:r>
              <a:rPr lang="fr-FR" sz="3600" b="1" strike="noStrike" spc="-46" dirty="0" err="1">
                <a:solidFill>
                  <a:srgbClr val="404040"/>
                </a:solidFill>
                <a:latin typeface="Calibri Light"/>
              </a:rPr>
              <a:t>δι</a:t>
            </a:r>
            <a:r>
              <a:rPr lang="fr-FR" sz="3600" b="1" strike="noStrike" spc="-46" dirty="0">
                <a:solidFill>
                  <a:srgbClr val="404040"/>
                </a:solidFill>
                <a:latin typeface="Calibri Light"/>
              </a:rPr>
              <a:t>ακυβέρνησης</a:t>
            </a:r>
            <a:endParaRPr lang="fr-FR" sz="3600" b="1" strike="noStrike" spc="-1" dirty="0">
              <a:latin typeface="Arial"/>
            </a:endParaRPr>
          </a:p>
        </p:txBody>
      </p:sp>
      <p:sp>
        <p:nvSpPr>
          <p:cNvPr id="132" name="CustomShape 2"/>
          <p:cNvSpPr/>
          <p:nvPr/>
        </p:nvSpPr>
        <p:spPr>
          <a:xfrm>
            <a:off x="1097280" y="618978"/>
            <a:ext cx="10057680" cy="5458265"/>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ormAutofit fontScale="62500" lnSpcReduction="20000"/>
          </a:bodyPr>
          <a:lstStyle/>
          <a:p>
            <a:pPr>
              <a:lnSpc>
                <a:spcPct val="90000"/>
              </a:lnSpc>
              <a:spcBef>
                <a:spcPts val="1199"/>
              </a:spcBef>
              <a:spcAft>
                <a:spcPts val="201"/>
              </a:spcAft>
            </a:pPr>
            <a:endParaRPr lang="fr-FR" sz="1800" b="0" strike="noStrike" spc="-1" dirty="0">
              <a:latin typeface="Arial"/>
            </a:endParaRPr>
          </a:p>
          <a:p>
            <a:pPr marL="720">
              <a:lnSpc>
                <a:spcPct val="90000"/>
              </a:lnSpc>
              <a:spcBef>
                <a:spcPts val="1199"/>
              </a:spcBef>
              <a:spcAft>
                <a:spcPts val="201"/>
              </a:spcAft>
              <a:buClr>
                <a:srgbClr val="E48312"/>
              </a:buClr>
            </a:pPr>
            <a:r>
              <a:rPr lang="fr-FR" sz="2600" b="0" strike="noStrike" spc="-1" dirty="0">
                <a:solidFill>
                  <a:srgbClr val="404040"/>
                </a:solidFill>
                <a:latin typeface="Calibri" panose="020F0502020204030204" pitchFamily="34" charset="0"/>
                <a:cs typeface="Calibri" panose="020F0502020204030204" pitchFamily="34" charset="0"/>
              </a:rPr>
              <a:t>Worldwide </a:t>
            </a:r>
            <a:r>
              <a:rPr lang="fr-FR" sz="2600" b="0" strike="noStrike" spc="-1" dirty="0" err="1">
                <a:solidFill>
                  <a:srgbClr val="404040"/>
                </a:solidFill>
                <a:latin typeface="Calibri" panose="020F0502020204030204" pitchFamily="34" charset="0"/>
                <a:cs typeface="Calibri" panose="020F0502020204030204" pitchFamily="34" charset="0"/>
              </a:rPr>
              <a:t>Governance</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indicators</a:t>
            </a:r>
            <a:r>
              <a:rPr lang="fr-FR" sz="2600" b="0" strike="noStrike" spc="-1" dirty="0">
                <a:solidFill>
                  <a:srgbClr val="404040"/>
                </a:solidFill>
                <a:latin typeface="Calibri" panose="020F0502020204030204" pitchFamily="34" charset="0"/>
                <a:cs typeface="Calibri" panose="020F0502020204030204" pitchFamily="34" charset="0"/>
              </a:rPr>
              <a:t> (6) (Πα</a:t>
            </a:r>
            <a:r>
              <a:rPr lang="fr-FR" sz="2600" b="0" strike="noStrike" spc="-1" dirty="0" err="1">
                <a:solidFill>
                  <a:srgbClr val="404040"/>
                </a:solidFill>
                <a:latin typeface="Calibri" panose="020F0502020204030204" pitchFamily="34" charset="0"/>
                <a:cs typeface="Calibri" panose="020F0502020204030204" pitchFamily="34" charset="0"/>
              </a:rPr>
              <a:t>γκόσμι</a:t>
            </a:r>
            <a:r>
              <a:rPr lang="fr-FR" sz="2600" b="0" strike="noStrike" spc="-1" dirty="0">
                <a:solidFill>
                  <a:srgbClr val="404040"/>
                </a:solidFill>
                <a:latin typeface="Calibri" panose="020F0502020204030204" pitchFamily="34" charset="0"/>
                <a:cs typeface="Calibri" panose="020F0502020204030204" pitchFamily="34" charset="0"/>
              </a:rPr>
              <a:t>α Τράπεζα) : </a:t>
            </a:r>
            <a:endParaRPr lang="el-GR" sz="2600" b="0" strike="noStrike" spc="-1" dirty="0">
              <a:solidFill>
                <a:srgbClr val="404040"/>
              </a:solidFill>
              <a:latin typeface="Calibri" panose="020F0502020204030204" pitchFamily="34" charset="0"/>
              <a:cs typeface="Calibri" panose="020F0502020204030204" pitchFamily="34" charset="0"/>
            </a:endParaRPr>
          </a:p>
          <a:p>
            <a:pPr marL="720">
              <a:lnSpc>
                <a:spcPct val="90000"/>
              </a:lnSpc>
              <a:spcBef>
                <a:spcPts val="1199"/>
              </a:spcBef>
              <a:spcAft>
                <a:spcPts val="201"/>
              </a:spcAft>
              <a:buClr>
                <a:srgbClr val="E48312"/>
              </a:buClr>
            </a:pPr>
            <a:endParaRPr lang="fr-FR" sz="2600" b="0" strike="noStrike" spc="-1" dirty="0">
              <a:latin typeface="Calibri" panose="020F0502020204030204" pitchFamily="34" charset="0"/>
              <a:cs typeface="Calibri" panose="020F0502020204030204" pitchFamily="34" charset="0"/>
            </a:endParaRPr>
          </a:p>
          <a:p>
            <a:pPr marL="384120" lvl="1" indent="-182160">
              <a:lnSpc>
                <a:spcPct val="90000"/>
              </a:lnSpc>
              <a:spcBef>
                <a:spcPts val="201"/>
              </a:spcBef>
              <a:spcAft>
                <a:spcPts val="400"/>
              </a:spcAft>
              <a:buClr>
                <a:srgbClr val="E48312"/>
              </a:buClr>
              <a:buFont typeface="Courier New"/>
              <a:buChar char="o"/>
            </a:pPr>
            <a:r>
              <a:rPr lang="fr-FR" sz="2600" spc="-1" dirty="0" err="1">
                <a:solidFill>
                  <a:srgbClr val="404040"/>
                </a:solidFill>
                <a:latin typeface="Calibri" panose="020F0502020204030204" pitchFamily="34" charset="0"/>
                <a:cs typeface="Calibri" panose="020F0502020204030204" pitchFamily="34" charset="0"/>
              </a:rPr>
              <a:t>Regulatory</a:t>
            </a:r>
            <a:r>
              <a:rPr lang="fr-FR" sz="2600" spc="-1" dirty="0">
                <a:solidFill>
                  <a:srgbClr val="404040"/>
                </a:solidFill>
                <a:latin typeface="Calibri" panose="020F0502020204030204" pitchFamily="34" charset="0"/>
                <a:cs typeface="Calibri" panose="020F0502020204030204" pitchFamily="34" charset="0"/>
              </a:rPr>
              <a:t> </a:t>
            </a:r>
            <a:r>
              <a:rPr lang="fr-FR" sz="2600" spc="-1" dirty="0" err="1">
                <a:solidFill>
                  <a:srgbClr val="404040"/>
                </a:solidFill>
                <a:latin typeface="Calibri" panose="020F0502020204030204" pitchFamily="34" charset="0"/>
                <a:cs typeface="Calibri" panose="020F0502020204030204" pitchFamily="34" charset="0"/>
              </a:rPr>
              <a:t>Quality</a:t>
            </a:r>
            <a:endParaRPr lang="fr-FR" sz="2600" spc="-1" dirty="0">
              <a:latin typeface="Calibri" panose="020F0502020204030204" pitchFamily="34" charset="0"/>
              <a:cs typeface="Calibri" panose="020F0502020204030204" pitchFamily="34" charset="0"/>
            </a:endParaRPr>
          </a:p>
          <a:p>
            <a:pPr marL="384120" lvl="1" indent="-182160">
              <a:lnSpc>
                <a:spcPct val="90000"/>
              </a:lnSpc>
              <a:spcBef>
                <a:spcPts val="201"/>
              </a:spcBef>
              <a:spcAft>
                <a:spcPts val="400"/>
              </a:spcAft>
              <a:buClr>
                <a:srgbClr val="E48312"/>
              </a:buClr>
              <a:buFont typeface="Courier New"/>
              <a:buChar char="o"/>
            </a:pPr>
            <a:r>
              <a:rPr lang="fr-FR" sz="2600" spc="-1" dirty="0" err="1">
                <a:solidFill>
                  <a:srgbClr val="404040"/>
                </a:solidFill>
                <a:latin typeface="Calibri" panose="020F0502020204030204" pitchFamily="34" charset="0"/>
                <a:cs typeface="Calibri" panose="020F0502020204030204" pitchFamily="34" charset="0"/>
              </a:rPr>
              <a:t>Government</a:t>
            </a:r>
            <a:r>
              <a:rPr lang="fr-FR" sz="2600" spc="-1" dirty="0">
                <a:solidFill>
                  <a:srgbClr val="404040"/>
                </a:solidFill>
                <a:latin typeface="Calibri" panose="020F0502020204030204" pitchFamily="34" charset="0"/>
                <a:cs typeface="Calibri" panose="020F0502020204030204" pitchFamily="34" charset="0"/>
              </a:rPr>
              <a:t> </a:t>
            </a:r>
            <a:r>
              <a:rPr lang="fr-FR" sz="2600" spc="-1" dirty="0" err="1">
                <a:solidFill>
                  <a:srgbClr val="404040"/>
                </a:solidFill>
                <a:latin typeface="Calibri" panose="020F0502020204030204" pitchFamily="34" charset="0"/>
                <a:cs typeface="Calibri" panose="020F0502020204030204" pitchFamily="34" charset="0"/>
              </a:rPr>
              <a:t>Effectiveness</a:t>
            </a:r>
            <a:endParaRPr lang="fr-FR" sz="2600" spc="-1" dirty="0">
              <a:latin typeface="Calibri" panose="020F0502020204030204" pitchFamily="34" charset="0"/>
              <a:cs typeface="Calibri" panose="020F0502020204030204" pitchFamily="34" charset="0"/>
            </a:endParaRPr>
          </a:p>
          <a:p>
            <a:pPr marL="384120" lvl="1" indent="-182160">
              <a:lnSpc>
                <a:spcPct val="90000"/>
              </a:lnSpc>
              <a:spcBef>
                <a:spcPts val="201"/>
              </a:spcBef>
              <a:spcAft>
                <a:spcPts val="400"/>
              </a:spcAft>
              <a:buClr>
                <a:srgbClr val="E48312"/>
              </a:buClr>
              <a:buFont typeface="Courier New"/>
              <a:buChar char="o"/>
            </a:pPr>
            <a:r>
              <a:rPr lang="fr-FR" sz="2600" strike="noStrike" spc="-1" dirty="0">
                <a:solidFill>
                  <a:srgbClr val="404040"/>
                </a:solidFill>
                <a:latin typeface="Calibri" panose="020F0502020204030204" pitchFamily="34" charset="0"/>
                <a:cs typeface="Calibri" panose="020F0502020204030204" pitchFamily="34" charset="0"/>
              </a:rPr>
              <a:t>Voice and </a:t>
            </a:r>
            <a:r>
              <a:rPr lang="fr-FR" sz="2600" strike="noStrike" spc="-1" dirty="0" err="1">
                <a:solidFill>
                  <a:srgbClr val="404040"/>
                </a:solidFill>
                <a:latin typeface="Calibri" panose="020F0502020204030204" pitchFamily="34" charset="0"/>
                <a:cs typeface="Calibri" panose="020F0502020204030204" pitchFamily="34" charset="0"/>
              </a:rPr>
              <a:t>Accountability</a:t>
            </a:r>
            <a:endParaRPr lang="fr-FR" sz="2600" strike="noStrike" spc="-1" dirty="0">
              <a:latin typeface="Calibri" panose="020F0502020204030204" pitchFamily="34" charset="0"/>
              <a:cs typeface="Calibri" panose="020F0502020204030204" pitchFamily="34" charset="0"/>
            </a:endParaRPr>
          </a:p>
          <a:p>
            <a:pPr marL="384120" lvl="1" indent="-182160">
              <a:lnSpc>
                <a:spcPct val="90000"/>
              </a:lnSpc>
              <a:spcBef>
                <a:spcPts val="201"/>
              </a:spcBef>
              <a:spcAft>
                <a:spcPts val="400"/>
              </a:spcAft>
              <a:buClr>
                <a:srgbClr val="E48312"/>
              </a:buClr>
              <a:buFont typeface="Courier New"/>
              <a:buChar char="o"/>
            </a:pPr>
            <a:r>
              <a:rPr lang="fr-FR" sz="2600" b="0" strike="noStrike" spc="-1" dirty="0" err="1">
                <a:solidFill>
                  <a:srgbClr val="404040"/>
                </a:solidFill>
                <a:latin typeface="Calibri" panose="020F0502020204030204" pitchFamily="34" charset="0"/>
                <a:cs typeface="Calibri" panose="020F0502020204030204" pitchFamily="34" charset="0"/>
              </a:rPr>
              <a:t>Political</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Stability</a:t>
            </a:r>
            <a:r>
              <a:rPr lang="fr-FR" sz="2600" b="0" strike="noStrike" spc="-1" dirty="0">
                <a:solidFill>
                  <a:srgbClr val="404040"/>
                </a:solidFill>
                <a:latin typeface="Calibri" panose="020F0502020204030204" pitchFamily="34" charset="0"/>
                <a:cs typeface="Calibri" panose="020F0502020204030204" pitchFamily="34" charset="0"/>
              </a:rPr>
              <a:t> and Absence of Violence</a:t>
            </a:r>
            <a:endParaRPr lang="fr-FR" sz="2600" b="0" strike="noStrike" spc="-1" dirty="0">
              <a:latin typeface="Calibri" panose="020F0502020204030204" pitchFamily="34" charset="0"/>
              <a:cs typeface="Calibri" panose="020F0502020204030204" pitchFamily="34" charset="0"/>
            </a:endParaRPr>
          </a:p>
          <a:p>
            <a:pPr marL="384120" lvl="1" indent="-182160">
              <a:lnSpc>
                <a:spcPct val="90000"/>
              </a:lnSpc>
              <a:spcBef>
                <a:spcPts val="201"/>
              </a:spcBef>
              <a:spcAft>
                <a:spcPts val="400"/>
              </a:spcAft>
              <a:buClr>
                <a:srgbClr val="E48312"/>
              </a:buClr>
              <a:buFont typeface="Courier New"/>
              <a:buChar char="o"/>
            </a:pPr>
            <a:r>
              <a:rPr lang="fr-FR" sz="2600" b="1" strike="noStrike" spc="-1" dirty="0">
                <a:solidFill>
                  <a:srgbClr val="404040"/>
                </a:solidFill>
                <a:latin typeface="Calibri" panose="020F0502020204030204" pitchFamily="34" charset="0"/>
                <a:cs typeface="Calibri" panose="020F0502020204030204" pitchFamily="34" charset="0"/>
              </a:rPr>
              <a:t>Rule of Law</a:t>
            </a:r>
            <a:r>
              <a:rPr lang="el-GR" sz="2600" b="1" strike="noStrike" spc="-1" dirty="0">
                <a:solidFill>
                  <a:srgbClr val="404040"/>
                </a:solidFill>
                <a:latin typeface="Calibri" panose="020F0502020204030204" pitchFamily="34" charset="0"/>
                <a:cs typeface="Calibri" panose="020F0502020204030204" pitchFamily="34" charset="0"/>
              </a:rPr>
              <a:t> </a:t>
            </a:r>
            <a:endParaRPr lang="fr-FR" sz="2600" b="1" strike="noStrike" spc="-1" dirty="0">
              <a:latin typeface="Calibri" panose="020F0502020204030204" pitchFamily="34" charset="0"/>
              <a:cs typeface="Calibri" panose="020F0502020204030204" pitchFamily="34" charset="0"/>
            </a:endParaRPr>
          </a:p>
          <a:p>
            <a:pPr marL="384120" lvl="1" indent="-182160">
              <a:lnSpc>
                <a:spcPct val="90000"/>
              </a:lnSpc>
              <a:spcBef>
                <a:spcPts val="201"/>
              </a:spcBef>
              <a:spcAft>
                <a:spcPts val="400"/>
              </a:spcAft>
              <a:buClr>
                <a:srgbClr val="E48312"/>
              </a:buClr>
              <a:buFont typeface="Courier New"/>
              <a:buChar char="o"/>
            </a:pPr>
            <a:r>
              <a:rPr lang="fr-FR" sz="2600" b="1" strike="noStrike" spc="-1" dirty="0">
                <a:solidFill>
                  <a:srgbClr val="404040"/>
                </a:solidFill>
                <a:latin typeface="Calibri" panose="020F0502020204030204" pitchFamily="34" charset="0"/>
                <a:cs typeface="Calibri" panose="020F0502020204030204" pitchFamily="34" charset="0"/>
              </a:rPr>
              <a:t>Control of Corruption</a:t>
            </a:r>
            <a:endParaRPr lang="fr-FR" sz="2600" b="1" strike="noStrike" spc="-1" dirty="0">
              <a:latin typeface="Calibri" panose="020F0502020204030204" pitchFamily="34" charset="0"/>
              <a:cs typeface="Calibri" panose="020F0502020204030204" pitchFamily="34" charset="0"/>
            </a:endParaRPr>
          </a:p>
          <a:p>
            <a:pPr marL="91440" indent="-90720">
              <a:lnSpc>
                <a:spcPct val="90000"/>
              </a:lnSpc>
              <a:spcBef>
                <a:spcPts val="1199"/>
              </a:spcBef>
              <a:spcAft>
                <a:spcPts val="201"/>
              </a:spcAft>
              <a:buClr>
                <a:srgbClr val="E48312"/>
              </a:buClr>
              <a:buFont typeface="Wingdings" charset="2"/>
              <a:buChar char=""/>
            </a:pP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i="1" u="sng" strike="noStrike" spc="-1" dirty="0" err="1">
                <a:solidFill>
                  <a:srgbClr val="404040"/>
                </a:solidFill>
                <a:uFillTx/>
                <a:latin typeface="Calibri" panose="020F0502020204030204" pitchFamily="34" charset="0"/>
                <a:cs typeface="Calibri" panose="020F0502020204030204" pitchFamily="34" charset="0"/>
              </a:rPr>
              <a:t>Indicators</a:t>
            </a:r>
            <a:r>
              <a:rPr lang="fr-FR" sz="2600" b="0" i="1" u="sng" strike="noStrike" spc="-1" dirty="0">
                <a:solidFill>
                  <a:srgbClr val="404040"/>
                </a:solidFill>
                <a:uFillTx/>
                <a:latin typeface="Calibri" panose="020F0502020204030204" pitchFamily="34" charset="0"/>
                <a:cs typeface="Calibri" panose="020F0502020204030204" pitchFamily="34" charset="0"/>
              </a:rPr>
              <a:t> </a:t>
            </a:r>
            <a:r>
              <a:rPr lang="fr-FR" sz="2600" b="0" i="1" u="sng" strike="noStrike" spc="-1" dirty="0" err="1">
                <a:solidFill>
                  <a:srgbClr val="404040"/>
                </a:solidFill>
                <a:uFillTx/>
                <a:latin typeface="Calibri" panose="020F0502020204030204" pitchFamily="34" charset="0"/>
                <a:cs typeface="Calibri" panose="020F0502020204030204" pitchFamily="34" charset="0"/>
              </a:rPr>
              <a:t>used</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quality</a:t>
            </a:r>
            <a:r>
              <a:rPr lang="fr-FR" sz="2600" b="0" strike="noStrike" spc="-1" dirty="0">
                <a:solidFill>
                  <a:srgbClr val="404040"/>
                </a:solidFill>
                <a:latin typeface="Calibri" panose="020F0502020204030204" pitchFamily="34" charset="0"/>
                <a:cs typeface="Calibri" panose="020F0502020204030204" pitchFamily="34" charset="0"/>
              </a:rPr>
              <a:t> of public services, the civil service and </a:t>
            </a:r>
            <a:r>
              <a:rPr lang="fr-FR" sz="2600" b="0" strike="noStrike" spc="-1" dirty="0" err="1">
                <a:solidFill>
                  <a:srgbClr val="404040"/>
                </a:solidFill>
                <a:latin typeface="Calibri" panose="020F0502020204030204" pitchFamily="34" charset="0"/>
                <a:cs typeface="Calibri" panose="020F0502020204030204" pitchFamily="34" charset="0"/>
              </a:rPr>
              <a:t>policy</a:t>
            </a:r>
            <a:r>
              <a:rPr lang="fr-FR" sz="2600" b="0" strike="noStrike" spc="-1" dirty="0">
                <a:solidFill>
                  <a:srgbClr val="404040"/>
                </a:solidFill>
                <a:latin typeface="Calibri" panose="020F0502020204030204" pitchFamily="34" charset="0"/>
                <a:cs typeface="Calibri" panose="020F0502020204030204" pitchFamily="34" charset="0"/>
              </a:rPr>
              <a:t> formulation and </a:t>
            </a:r>
            <a:r>
              <a:rPr lang="fr-FR" sz="2600" b="0" strike="noStrike" spc="-1" dirty="0" err="1">
                <a:solidFill>
                  <a:srgbClr val="404040"/>
                </a:solidFill>
                <a:latin typeface="Calibri" panose="020F0502020204030204" pitchFamily="34" charset="0"/>
                <a:cs typeface="Calibri" panose="020F0502020204030204" pitchFamily="34" charset="0"/>
              </a:rPr>
              <a:t>implementation</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degree</a:t>
            </a:r>
            <a:r>
              <a:rPr lang="fr-FR" sz="2600" b="0" strike="noStrike" spc="-1" dirty="0">
                <a:solidFill>
                  <a:srgbClr val="404040"/>
                </a:solidFill>
                <a:latin typeface="Calibri" panose="020F0502020204030204" pitchFamily="34" charset="0"/>
                <a:cs typeface="Calibri" panose="020F0502020204030204" pitchFamily="34" charset="0"/>
              </a:rPr>
              <a:t> of </a:t>
            </a:r>
            <a:r>
              <a:rPr lang="fr-FR" sz="2600" b="0" strike="noStrike" spc="-1" dirty="0" err="1">
                <a:solidFill>
                  <a:srgbClr val="404040"/>
                </a:solidFill>
                <a:latin typeface="Calibri" panose="020F0502020204030204" pitchFamily="34" charset="0"/>
                <a:cs typeface="Calibri" panose="020F0502020204030204" pitchFamily="34" charset="0"/>
              </a:rPr>
              <a:t>independence</a:t>
            </a:r>
            <a:r>
              <a:rPr lang="fr-FR" sz="2600" b="0" strike="noStrike" spc="-1" dirty="0">
                <a:solidFill>
                  <a:srgbClr val="404040"/>
                </a:solidFill>
                <a:latin typeface="Calibri" panose="020F0502020204030204" pitchFamily="34" charset="0"/>
                <a:cs typeface="Calibri" panose="020F0502020204030204" pitchFamily="34" charset="0"/>
              </a:rPr>
              <a:t> of the civil service </a:t>
            </a:r>
            <a:r>
              <a:rPr lang="fr-FR" sz="2600" b="0" strike="noStrike" spc="-1" dirty="0" err="1">
                <a:solidFill>
                  <a:srgbClr val="404040"/>
                </a:solidFill>
                <a:latin typeface="Calibri" panose="020F0502020204030204" pitchFamily="34" charset="0"/>
                <a:cs typeface="Calibri" panose="020F0502020204030204" pitchFamily="34" charset="0"/>
              </a:rPr>
              <a:t>from</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political</a:t>
            </a:r>
            <a:r>
              <a:rPr lang="fr-FR" sz="2600" b="0" strike="noStrike" spc="-1" dirty="0">
                <a:solidFill>
                  <a:srgbClr val="404040"/>
                </a:solidFill>
                <a:latin typeface="Calibri" panose="020F0502020204030204" pitchFamily="34" charset="0"/>
                <a:cs typeface="Calibri" panose="020F0502020204030204" pitchFamily="34" charset="0"/>
              </a:rPr>
              <a:t> pressures, </a:t>
            </a:r>
            <a:r>
              <a:rPr lang="fr-FR" sz="2600" b="0" strike="noStrike" spc="-1" dirty="0" err="1">
                <a:solidFill>
                  <a:srgbClr val="404040"/>
                </a:solidFill>
                <a:latin typeface="Calibri" panose="020F0502020204030204" pitchFamily="34" charset="0"/>
                <a:cs typeface="Calibri" panose="020F0502020204030204" pitchFamily="34" charset="0"/>
              </a:rPr>
              <a:t>credibility</a:t>
            </a:r>
            <a:r>
              <a:rPr lang="fr-FR" sz="2600" b="0" strike="noStrike" spc="-1" dirty="0">
                <a:solidFill>
                  <a:srgbClr val="404040"/>
                </a:solidFill>
                <a:latin typeface="Calibri" panose="020F0502020204030204" pitchFamily="34" charset="0"/>
                <a:cs typeface="Calibri" panose="020F0502020204030204" pitchFamily="34" charset="0"/>
              </a:rPr>
              <a:t> of </a:t>
            </a:r>
            <a:r>
              <a:rPr lang="fr-FR" sz="2600" b="0" strike="noStrike" spc="-1" dirty="0" err="1">
                <a:solidFill>
                  <a:srgbClr val="404040"/>
                </a:solidFill>
                <a:latin typeface="Calibri" panose="020F0502020204030204" pitchFamily="34" charset="0"/>
                <a:cs typeface="Calibri" panose="020F0502020204030204" pitchFamily="34" charset="0"/>
              </a:rPr>
              <a:t>government's</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commitment</a:t>
            </a:r>
            <a:r>
              <a:rPr lang="fr-FR" sz="2600" b="0" strike="noStrike" spc="-1" dirty="0">
                <a:solidFill>
                  <a:srgbClr val="404040"/>
                </a:solidFill>
                <a:latin typeface="Calibri" panose="020F0502020204030204" pitchFamily="34" charset="0"/>
                <a:cs typeface="Calibri" panose="020F0502020204030204" pitchFamily="34" charset="0"/>
              </a:rPr>
              <a:t> to </a:t>
            </a:r>
            <a:r>
              <a:rPr lang="fr-FR" sz="2600" b="0" strike="noStrike" spc="-1" dirty="0" err="1">
                <a:solidFill>
                  <a:srgbClr val="404040"/>
                </a:solidFill>
                <a:latin typeface="Calibri" panose="020F0502020204030204" pitchFamily="34" charset="0"/>
                <a:cs typeface="Calibri" panose="020F0502020204030204" pitchFamily="34" charset="0"/>
              </a:rPr>
              <a:t>policies</a:t>
            </a:r>
            <a:endParaRPr lang="fr-FR" sz="2600" b="0" strike="noStrike" spc="-1" dirty="0">
              <a:latin typeface="Calibri" panose="020F0502020204030204" pitchFamily="34" charset="0"/>
              <a:cs typeface="Calibri" panose="020F0502020204030204" pitchFamily="34" charset="0"/>
            </a:endParaRPr>
          </a:p>
          <a:p>
            <a:pPr marL="91440" indent="-90720">
              <a:lnSpc>
                <a:spcPct val="90000"/>
              </a:lnSpc>
              <a:spcBef>
                <a:spcPts val="1199"/>
              </a:spcBef>
              <a:spcAft>
                <a:spcPts val="201"/>
              </a:spcAft>
              <a:buClr>
                <a:srgbClr val="E48312"/>
              </a:buClr>
              <a:buFont typeface="Wingdings" charset="2"/>
              <a:buChar char=""/>
            </a:pP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Δι</a:t>
            </a:r>
            <a:r>
              <a:rPr lang="fr-FR" sz="2600" b="0" strike="noStrike" spc="-1" dirty="0">
                <a:solidFill>
                  <a:srgbClr val="404040"/>
                </a:solidFill>
                <a:latin typeface="Calibri" panose="020F0502020204030204" pitchFamily="34" charset="0"/>
                <a:cs typeface="Calibri" panose="020F0502020204030204" pitchFamily="34" charset="0"/>
              </a:rPr>
              <a:t>αδραστική Διακυβέρνηση (Interactive Governance) : Input / output legitimacy</a:t>
            </a:r>
            <a:endParaRPr lang="el-GR" sz="2600" b="0" strike="noStrike" spc="-1" dirty="0">
              <a:solidFill>
                <a:srgbClr val="404040"/>
              </a:solidFill>
              <a:latin typeface="Calibri" panose="020F0502020204030204" pitchFamily="34" charset="0"/>
              <a:cs typeface="Calibri" panose="020F0502020204030204" pitchFamily="34" charset="0"/>
            </a:endParaRPr>
          </a:p>
          <a:p>
            <a:pPr marL="720">
              <a:lnSpc>
                <a:spcPct val="90000"/>
              </a:lnSpc>
              <a:spcBef>
                <a:spcPts val="1199"/>
              </a:spcBef>
              <a:spcAft>
                <a:spcPts val="201"/>
              </a:spcAft>
              <a:buClr>
                <a:srgbClr val="E48312"/>
              </a:buClr>
            </a:pPr>
            <a:r>
              <a:rPr lang="fr-FR" sz="2600" b="1" strike="noStrike" spc="-1" dirty="0">
                <a:solidFill>
                  <a:srgbClr val="404040"/>
                </a:solidFill>
                <a:latin typeface="Calibri" panose="020F0502020204030204" pitchFamily="34" charset="0"/>
                <a:cs typeface="Calibri" panose="020F0502020204030204" pitchFamily="34" charset="0"/>
              </a:rPr>
              <a:t>EU </a:t>
            </a:r>
            <a:r>
              <a:rPr lang="fr-FR" sz="2600" b="1" strike="noStrike" spc="-1" dirty="0" err="1">
                <a:solidFill>
                  <a:srgbClr val="404040"/>
                </a:solidFill>
                <a:latin typeface="Calibri" panose="020F0502020204030204" pitchFamily="34" charset="0"/>
                <a:cs typeface="Calibri" panose="020F0502020204030204" pitchFamily="34" charset="0"/>
              </a:rPr>
              <a:t>Treaties</a:t>
            </a:r>
            <a:endParaRPr lang="el-GR" sz="2600" b="1" spc="-1" dirty="0">
              <a:solidFill>
                <a:srgbClr val="404040"/>
              </a:solidFill>
              <a:latin typeface="Calibri" panose="020F0502020204030204" pitchFamily="34" charset="0"/>
              <a:cs typeface="Calibri" panose="020F0502020204030204" pitchFamily="34" charset="0"/>
            </a:endParaRPr>
          </a:p>
          <a:p>
            <a:pPr marL="720">
              <a:lnSpc>
                <a:spcPct val="90000"/>
              </a:lnSpc>
              <a:spcBef>
                <a:spcPts val="1199"/>
              </a:spcBef>
              <a:spcAft>
                <a:spcPts val="201"/>
              </a:spcAft>
              <a:buClr>
                <a:srgbClr val="E48312"/>
              </a:buClr>
            </a:pPr>
            <a:r>
              <a:rPr lang="fr-FR" sz="2600" b="0" strike="noStrike" spc="-1" dirty="0">
                <a:solidFill>
                  <a:srgbClr val="404040"/>
                </a:solidFill>
                <a:latin typeface="Calibri" panose="020F0502020204030204" pitchFamily="34" charset="0"/>
                <a:cs typeface="Calibri" panose="020F0502020204030204" pitchFamily="34" charset="0"/>
              </a:rPr>
              <a:t> </a:t>
            </a:r>
            <a:r>
              <a:rPr lang="el-GR" sz="2600" b="0" strike="noStrike" spc="-1" dirty="0">
                <a:solidFill>
                  <a:srgbClr val="404040"/>
                </a:solidFill>
                <a:latin typeface="Calibri" panose="020F0502020204030204" pitchFamily="34" charset="0"/>
                <a:cs typeface="Calibri" panose="020F0502020204030204" pitchFamily="34" charset="0"/>
              </a:rPr>
              <a:t>1/ </a:t>
            </a:r>
            <a:r>
              <a:rPr lang="el-GR" sz="2600" spc="-1" dirty="0">
                <a:solidFill>
                  <a:srgbClr val="404040"/>
                </a:solidFill>
                <a:latin typeface="Calibri" panose="020F0502020204030204" pitchFamily="34" charset="0"/>
                <a:cs typeface="Calibri" panose="020F0502020204030204" pitchFamily="34" charset="0"/>
              </a:rPr>
              <a:t>Τ</a:t>
            </a:r>
            <a:r>
              <a:rPr lang="fr-FR" sz="2600" b="0" strike="noStrike" spc="-1" dirty="0" err="1">
                <a:solidFill>
                  <a:srgbClr val="404040"/>
                </a:solidFill>
                <a:latin typeface="Calibri" panose="020F0502020204030204" pitchFamily="34" charset="0"/>
                <a:cs typeface="Calibri" panose="020F0502020204030204" pitchFamily="34" charset="0"/>
              </a:rPr>
              <a:t>he</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principle</a:t>
            </a:r>
            <a:r>
              <a:rPr lang="fr-FR" sz="2600" b="0" strike="noStrike" spc="-1" dirty="0">
                <a:solidFill>
                  <a:srgbClr val="404040"/>
                </a:solidFill>
                <a:latin typeface="Calibri" panose="020F0502020204030204" pitchFamily="34" charset="0"/>
                <a:cs typeface="Calibri" panose="020F0502020204030204" pitchFamily="34" charset="0"/>
              </a:rPr>
              <a:t> of open Union </a:t>
            </a:r>
            <a:r>
              <a:rPr lang="fr-FR" sz="2600" b="0" strike="noStrike" spc="-1" dirty="0" err="1">
                <a:solidFill>
                  <a:srgbClr val="404040"/>
                </a:solidFill>
                <a:latin typeface="Calibri" panose="020F0502020204030204" pitchFamily="34" charset="0"/>
                <a:cs typeface="Calibri" panose="020F0502020204030204" pitchFamily="34" charset="0"/>
              </a:rPr>
              <a:t>decision-making</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which</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should</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be</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carried</a:t>
            </a:r>
            <a:r>
              <a:rPr lang="fr-FR" sz="2600" b="0" strike="noStrike" spc="-1" dirty="0">
                <a:solidFill>
                  <a:srgbClr val="404040"/>
                </a:solidFill>
                <a:latin typeface="Calibri" panose="020F0502020204030204" pitchFamily="34" charset="0"/>
                <a:cs typeface="Calibri" panose="020F0502020204030204" pitchFamily="34" charset="0"/>
              </a:rPr>
              <a:t> out </a:t>
            </a:r>
            <a:r>
              <a:rPr lang="fr-FR" sz="2600" b="1" strike="noStrike" spc="-1" dirty="0">
                <a:solidFill>
                  <a:srgbClr val="404040"/>
                </a:solidFill>
                <a:latin typeface="Calibri" panose="020F0502020204030204" pitchFamily="34" charset="0"/>
                <a:cs typeface="Calibri" panose="020F0502020204030204" pitchFamily="34" charset="0"/>
              </a:rPr>
              <a:t>'as </a:t>
            </a:r>
            <a:r>
              <a:rPr lang="fr-FR" sz="2600" b="1" strike="noStrike" spc="-1" dirty="0" err="1">
                <a:solidFill>
                  <a:srgbClr val="404040"/>
                </a:solidFill>
                <a:latin typeface="Calibri" panose="020F0502020204030204" pitchFamily="34" charset="0"/>
                <a:cs typeface="Calibri" panose="020F0502020204030204" pitchFamily="34" charset="0"/>
              </a:rPr>
              <a:t>closely</a:t>
            </a:r>
            <a:r>
              <a:rPr lang="fr-FR" sz="2600" b="1" strike="noStrike" spc="-1" dirty="0">
                <a:solidFill>
                  <a:srgbClr val="404040"/>
                </a:solidFill>
                <a:latin typeface="Calibri" panose="020F0502020204030204" pitchFamily="34" charset="0"/>
                <a:cs typeface="Calibri" panose="020F0502020204030204" pitchFamily="34" charset="0"/>
              </a:rPr>
              <a:t> as possible to the </a:t>
            </a:r>
            <a:r>
              <a:rPr lang="fr-FR" sz="2600" b="1" strike="noStrike" spc="-1" dirty="0" err="1">
                <a:solidFill>
                  <a:srgbClr val="404040"/>
                </a:solidFill>
                <a:latin typeface="Calibri" panose="020F0502020204030204" pitchFamily="34" charset="0"/>
                <a:cs typeface="Calibri" panose="020F0502020204030204" pitchFamily="34" charset="0"/>
              </a:rPr>
              <a:t>citizen</a:t>
            </a:r>
            <a:r>
              <a:rPr lang="fr-FR" sz="2600" b="0" strike="noStrike" spc="-1" dirty="0">
                <a:solidFill>
                  <a:srgbClr val="404040"/>
                </a:solidFill>
                <a:latin typeface="Calibri" panose="020F0502020204030204" pitchFamily="34" charset="0"/>
                <a:cs typeface="Calibri" panose="020F0502020204030204" pitchFamily="34" charset="0"/>
              </a:rPr>
              <a:t>'(Art. 10(3) TEU)</a:t>
            </a:r>
            <a:endParaRPr lang="el-GR" sz="2600" b="0" strike="noStrike" spc="-1" dirty="0">
              <a:solidFill>
                <a:srgbClr val="404040"/>
              </a:solidFill>
              <a:latin typeface="Calibri" panose="020F0502020204030204" pitchFamily="34" charset="0"/>
              <a:cs typeface="Calibri" panose="020F0502020204030204" pitchFamily="34" charset="0"/>
            </a:endParaRPr>
          </a:p>
          <a:p>
            <a:pPr marL="720">
              <a:lnSpc>
                <a:spcPct val="90000"/>
              </a:lnSpc>
              <a:spcBef>
                <a:spcPts val="1199"/>
              </a:spcBef>
              <a:spcAft>
                <a:spcPts val="201"/>
              </a:spcAft>
              <a:buClr>
                <a:srgbClr val="E48312"/>
              </a:buClr>
            </a:pPr>
            <a:r>
              <a:rPr lang="fr-FR" sz="2600" b="0" strike="noStrike" spc="-1" dirty="0">
                <a:solidFill>
                  <a:srgbClr val="404040"/>
                </a:solidFill>
                <a:latin typeface="Calibri" panose="020F0502020204030204" pitchFamily="34" charset="0"/>
                <a:cs typeface="Calibri" panose="020F0502020204030204" pitchFamily="34" charset="0"/>
              </a:rPr>
              <a:t> </a:t>
            </a:r>
            <a:r>
              <a:rPr lang="el-GR" sz="2600" spc="-1" dirty="0">
                <a:solidFill>
                  <a:srgbClr val="404040"/>
                </a:solidFill>
                <a:latin typeface="Calibri" panose="020F0502020204030204" pitchFamily="34" charset="0"/>
                <a:cs typeface="Calibri" panose="020F0502020204030204" pitchFamily="34" charset="0"/>
              </a:rPr>
              <a:t>2/ Β</a:t>
            </a:r>
            <a:r>
              <a:rPr lang="fr-FR" sz="2600" b="0" strike="noStrike" spc="-1" dirty="0" err="1">
                <a:solidFill>
                  <a:srgbClr val="404040"/>
                </a:solidFill>
                <a:latin typeface="Calibri" panose="020F0502020204030204" pitchFamily="34" charset="0"/>
                <a:cs typeface="Calibri" panose="020F0502020204030204" pitchFamily="34" charset="0"/>
              </a:rPr>
              <a:t>oth</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1" strike="noStrike" spc="-1" dirty="0" err="1">
                <a:solidFill>
                  <a:srgbClr val="404040"/>
                </a:solidFill>
                <a:latin typeface="Calibri" panose="020F0502020204030204" pitchFamily="34" charset="0"/>
                <a:cs typeface="Calibri" panose="020F0502020204030204" pitchFamily="34" charset="0"/>
              </a:rPr>
              <a:t>citizens</a:t>
            </a:r>
            <a:r>
              <a:rPr lang="fr-FR" sz="2600" b="1" strike="noStrike" spc="-1" dirty="0">
                <a:solidFill>
                  <a:srgbClr val="404040"/>
                </a:solidFill>
                <a:latin typeface="Calibri" panose="020F0502020204030204" pitchFamily="34" charset="0"/>
                <a:cs typeface="Calibri" panose="020F0502020204030204" pitchFamily="34" charset="0"/>
              </a:rPr>
              <a:t> and </a:t>
            </a:r>
            <a:r>
              <a:rPr lang="fr-FR" sz="2600" b="1" strike="noStrike" spc="-1" dirty="0" err="1">
                <a:solidFill>
                  <a:srgbClr val="404040"/>
                </a:solidFill>
                <a:latin typeface="Calibri" panose="020F0502020204030204" pitchFamily="34" charset="0"/>
                <a:cs typeface="Calibri" panose="020F0502020204030204" pitchFamily="34" charset="0"/>
              </a:rPr>
              <a:t>representative</a:t>
            </a:r>
            <a:r>
              <a:rPr lang="fr-FR" sz="2600" b="1" strike="noStrike" spc="-1" dirty="0">
                <a:solidFill>
                  <a:srgbClr val="404040"/>
                </a:solidFill>
                <a:latin typeface="Calibri" panose="020F0502020204030204" pitchFamily="34" charset="0"/>
                <a:cs typeface="Calibri" panose="020F0502020204030204" pitchFamily="34" charset="0"/>
              </a:rPr>
              <a:t> associations </a:t>
            </a:r>
            <a:r>
              <a:rPr lang="fr-FR" sz="2600" b="0" strike="noStrike" spc="-1" dirty="0" err="1">
                <a:solidFill>
                  <a:srgbClr val="404040"/>
                </a:solidFill>
                <a:latin typeface="Calibri" panose="020F0502020204030204" pitchFamily="34" charset="0"/>
                <a:cs typeface="Calibri" panose="020F0502020204030204" pitchFamily="34" charset="0"/>
              </a:rPr>
              <a:t>should</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be</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given</a:t>
            </a:r>
            <a:r>
              <a:rPr lang="fr-FR" sz="2600" b="0" strike="noStrike" spc="-1" dirty="0">
                <a:solidFill>
                  <a:srgbClr val="404040"/>
                </a:solidFill>
                <a:latin typeface="Calibri" panose="020F0502020204030204" pitchFamily="34" charset="0"/>
                <a:cs typeface="Calibri" panose="020F0502020204030204" pitchFamily="34" charset="0"/>
              </a:rPr>
              <a:t> the </a:t>
            </a:r>
            <a:r>
              <a:rPr lang="fr-FR" sz="2600" b="0" strike="noStrike" spc="-1" dirty="0" err="1">
                <a:solidFill>
                  <a:srgbClr val="404040"/>
                </a:solidFill>
                <a:latin typeface="Calibri" panose="020F0502020204030204" pitchFamily="34" charset="0"/>
                <a:cs typeface="Calibri" panose="020F0502020204030204" pitchFamily="34" charset="0"/>
              </a:rPr>
              <a:t>opportunity</a:t>
            </a:r>
            <a:r>
              <a:rPr lang="fr-FR" sz="2600" b="0" strike="noStrike" spc="-1" dirty="0">
                <a:solidFill>
                  <a:srgbClr val="404040"/>
                </a:solidFill>
                <a:latin typeface="Calibri" panose="020F0502020204030204" pitchFamily="34" charset="0"/>
                <a:cs typeface="Calibri" panose="020F0502020204030204" pitchFamily="34" charset="0"/>
              </a:rPr>
              <a:t> to ’</a:t>
            </a:r>
            <a:r>
              <a:rPr lang="fr-FR" sz="2600" b="0" strike="noStrike" spc="-1" dirty="0" err="1">
                <a:solidFill>
                  <a:srgbClr val="404040"/>
                </a:solidFill>
                <a:latin typeface="Calibri" panose="020F0502020204030204" pitchFamily="34" charset="0"/>
                <a:cs typeface="Calibri" panose="020F0502020204030204" pitchFamily="34" charset="0"/>
              </a:rPr>
              <a:t>make</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1" strike="noStrike" spc="-1" dirty="0" err="1">
                <a:solidFill>
                  <a:srgbClr val="404040"/>
                </a:solidFill>
                <a:latin typeface="Calibri" panose="020F0502020204030204" pitchFamily="34" charset="0"/>
                <a:cs typeface="Calibri" panose="020F0502020204030204" pitchFamily="34" charset="0"/>
              </a:rPr>
              <a:t>known</a:t>
            </a:r>
            <a:r>
              <a:rPr lang="fr-FR" sz="2600" b="1" strike="noStrike" spc="-1" dirty="0">
                <a:solidFill>
                  <a:srgbClr val="404040"/>
                </a:solidFill>
                <a:latin typeface="Calibri" panose="020F0502020204030204" pitchFamily="34" charset="0"/>
                <a:cs typeface="Calibri" panose="020F0502020204030204" pitchFamily="34" charset="0"/>
              </a:rPr>
              <a:t> and </a:t>
            </a:r>
            <a:r>
              <a:rPr lang="fr-FR" sz="2600" b="1" strike="noStrike" spc="-1" dirty="0" err="1">
                <a:solidFill>
                  <a:srgbClr val="404040"/>
                </a:solidFill>
                <a:latin typeface="Calibri" panose="020F0502020204030204" pitchFamily="34" charset="0"/>
                <a:cs typeface="Calibri" panose="020F0502020204030204" pitchFamily="34" charset="0"/>
              </a:rPr>
              <a:t>publicly</a:t>
            </a:r>
            <a:r>
              <a:rPr lang="fr-FR" sz="2600" b="1" strike="noStrike" spc="-1" dirty="0">
                <a:solidFill>
                  <a:srgbClr val="404040"/>
                </a:solidFill>
                <a:latin typeface="Calibri" panose="020F0502020204030204" pitchFamily="34" charset="0"/>
                <a:cs typeface="Calibri" panose="020F0502020204030204" pitchFamily="34" charset="0"/>
              </a:rPr>
              <a:t> exchange </a:t>
            </a:r>
            <a:r>
              <a:rPr lang="fr-FR" sz="2600" b="1" strike="noStrike" spc="-1" dirty="0" err="1">
                <a:solidFill>
                  <a:srgbClr val="404040"/>
                </a:solidFill>
                <a:latin typeface="Calibri" panose="020F0502020204030204" pitchFamily="34" charset="0"/>
                <a:cs typeface="Calibri" panose="020F0502020204030204" pitchFamily="34" charset="0"/>
              </a:rPr>
              <a:t>their</a:t>
            </a:r>
            <a:r>
              <a:rPr lang="fr-FR" sz="2600" b="1" strike="noStrike" spc="-1" dirty="0">
                <a:solidFill>
                  <a:srgbClr val="404040"/>
                </a:solidFill>
                <a:latin typeface="Calibri" panose="020F0502020204030204" pitchFamily="34" charset="0"/>
                <a:cs typeface="Calibri" panose="020F0502020204030204" pitchFamily="34" charset="0"/>
              </a:rPr>
              <a:t> </a:t>
            </a:r>
            <a:r>
              <a:rPr lang="fr-FR" sz="2600" b="1" strike="noStrike" spc="-1" dirty="0" err="1">
                <a:solidFill>
                  <a:srgbClr val="404040"/>
                </a:solidFill>
                <a:latin typeface="Calibri" panose="020F0502020204030204" pitchFamily="34" charset="0"/>
                <a:cs typeface="Calibri" panose="020F0502020204030204" pitchFamily="34" charset="0"/>
              </a:rPr>
              <a:t>views</a:t>
            </a:r>
            <a:r>
              <a:rPr lang="fr-FR" sz="2600" b="1"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a:solidFill>
                  <a:srgbClr val="404040"/>
                </a:solidFill>
                <a:latin typeface="Calibri" panose="020F0502020204030204" pitchFamily="34" charset="0"/>
                <a:cs typeface="Calibri" panose="020F0502020204030204" pitchFamily="34" charset="0"/>
              </a:rPr>
              <a:t>in all areas of Union action’ (Art. 11 (1) TEU). </a:t>
            </a:r>
            <a:endParaRPr lang="el-GR" sz="2600" b="0" strike="noStrike" spc="-1" dirty="0">
              <a:solidFill>
                <a:srgbClr val="404040"/>
              </a:solidFill>
              <a:latin typeface="Calibri" panose="020F0502020204030204" pitchFamily="34" charset="0"/>
              <a:cs typeface="Calibri" panose="020F0502020204030204" pitchFamily="34" charset="0"/>
            </a:endParaRPr>
          </a:p>
          <a:p>
            <a:pPr marL="720">
              <a:lnSpc>
                <a:spcPct val="90000"/>
              </a:lnSpc>
              <a:spcBef>
                <a:spcPts val="1199"/>
              </a:spcBef>
              <a:spcAft>
                <a:spcPts val="201"/>
              </a:spcAft>
              <a:buClr>
                <a:srgbClr val="E48312"/>
              </a:buClr>
            </a:pPr>
            <a:r>
              <a:rPr lang="el-GR" sz="2600" b="0" strike="noStrike" spc="-1" dirty="0">
                <a:solidFill>
                  <a:srgbClr val="404040"/>
                </a:solidFill>
                <a:latin typeface="Calibri" panose="020F0502020204030204" pitchFamily="34" charset="0"/>
                <a:cs typeface="Calibri" panose="020F0502020204030204" pitchFamily="34" charset="0"/>
              </a:rPr>
              <a:t>3/ </a:t>
            </a:r>
            <a:r>
              <a:rPr lang="el-GR" sz="2600" spc="-1" dirty="0">
                <a:solidFill>
                  <a:srgbClr val="404040"/>
                </a:solidFill>
                <a:latin typeface="Calibri" panose="020F0502020204030204" pitchFamily="34" charset="0"/>
                <a:cs typeface="Calibri" panose="020F0502020204030204" pitchFamily="34" charset="0"/>
              </a:rPr>
              <a:t>Ο</a:t>
            </a:r>
            <a:r>
              <a:rPr lang="fr-FR" sz="2600" b="0" strike="noStrike" spc="-1" dirty="0" err="1">
                <a:solidFill>
                  <a:srgbClr val="404040"/>
                </a:solidFill>
                <a:latin typeface="Calibri" panose="020F0502020204030204" pitchFamily="34" charset="0"/>
                <a:cs typeface="Calibri" panose="020F0502020204030204" pitchFamily="34" charset="0"/>
              </a:rPr>
              <a:t>bligation</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err="1">
                <a:solidFill>
                  <a:srgbClr val="404040"/>
                </a:solidFill>
                <a:latin typeface="Calibri" panose="020F0502020204030204" pitchFamily="34" charset="0"/>
                <a:cs typeface="Calibri" panose="020F0502020204030204" pitchFamily="34" charset="0"/>
              </a:rPr>
              <a:t>upon</a:t>
            </a:r>
            <a:r>
              <a:rPr lang="fr-FR" sz="2600" b="0" strike="noStrike" spc="-1" dirty="0">
                <a:solidFill>
                  <a:srgbClr val="404040"/>
                </a:solidFill>
                <a:latin typeface="Calibri" panose="020F0502020204030204" pitchFamily="34" charset="0"/>
                <a:cs typeface="Calibri" panose="020F0502020204030204" pitchFamily="34" charset="0"/>
              </a:rPr>
              <a:t> </a:t>
            </a:r>
            <a:r>
              <a:rPr lang="fr-FR" sz="2600" b="1" strike="noStrike" spc="-1" dirty="0">
                <a:solidFill>
                  <a:srgbClr val="404040"/>
                </a:solidFill>
                <a:latin typeface="Calibri" panose="020F0502020204030204" pitchFamily="34" charset="0"/>
                <a:cs typeface="Calibri" panose="020F0502020204030204" pitchFamily="34" charset="0"/>
              </a:rPr>
              <a:t>the institutions to </a:t>
            </a:r>
            <a:r>
              <a:rPr lang="fr-FR" sz="2600" b="1" strike="noStrike" spc="-1" dirty="0" err="1">
                <a:solidFill>
                  <a:srgbClr val="404040"/>
                </a:solidFill>
                <a:latin typeface="Calibri" panose="020F0502020204030204" pitchFamily="34" charset="0"/>
                <a:cs typeface="Calibri" panose="020F0502020204030204" pitchFamily="34" charset="0"/>
              </a:rPr>
              <a:t>act</a:t>
            </a:r>
            <a:r>
              <a:rPr lang="fr-FR" sz="2600" b="1" strike="noStrike" spc="-1" dirty="0">
                <a:solidFill>
                  <a:srgbClr val="404040"/>
                </a:solidFill>
                <a:latin typeface="Calibri" panose="020F0502020204030204" pitchFamily="34" charset="0"/>
                <a:cs typeface="Calibri" panose="020F0502020204030204" pitchFamily="34" charset="0"/>
              </a:rPr>
              <a:t> </a:t>
            </a:r>
            <a:r>
              <a:rPr lang="fr-FR" sz="2600" b="1" strike="noStrike" spc="-1" dirty="0" err="1">
                <a:solidFill>
                  <a:srgbClr val="404040"/>
                </a:solidFill>
                <a:latin typeface="Calibri" panose="020F0502020204030204" pitchFamily="34" charset="0"/>
                <a:cs typeface="Calibri" panose="020F0502020204030204" pitchFamily="34" charset="0"/>
              </a:rPr>
              <a:t>publicly</a:t>
            </a:r>
            <a:r>
              <a:rPr lang="el-GR" sz="2600" b="1" strike="noStrike" spc="-1" dirty="0">
                <a:solidFill>
                  <a:srgbClr val="404040"/>
                </a:solidFill>
                <a:latin typeface="Calibri" panose="020F0502020204030204" pitchFamily="34" charset="0"/>
                <a:cs typeface="Calibri" panose="020F0502020204030204" pitchFamily="34" charset="0"/>
              </a:rPr>
              <a:t> </a:t>
            </a:r>
            <a:r>
              <a:rPr lang="fr-FR" sz="2600" b="0" strike="noStrike" spc="-1" dirty="0">
                <a:solidFill>
                  <a:srgbClr val="404040"/>
                </a:solidFill>
                <a:latin typeface="Calibri" panose="020F0502020204030204" pitchFamily="34" charset="0"/>
                <a:cs typeface="Calibri" panose="020F0502020204030204" pitchFamily="34" charset="0"/>
              </a:rPr>
              <a:t>(Article 15(1) and (2) TFEU), and </a:t>
            </a:r>
            <a:r>
              <a:rPr lang="fr-FR" sz="2600" b="1" strike="noStrike" spc="-1" dirty="0" err="1">
                <a:solidFill>
                  <a:srgbClr val="404040"/>
                </a:solidFill>
                <a:latin typeface="Calibri" panose="020F0502020204030204" pitchFamily="34" charset="0"/>
                <a:cs typeface="Calibri" panose="020F0502020204030204" pitchFamily="34" charset="0"/>
              </a:rPr>
              <a:t>with</a:t>
            </a:r>
            <a:r>
              <a:rPr lang="fr-FR" sz="2600" b="1" strike="noStrike" spc="-1" dirty="0">
                <a:solidFill>
                  <a:srgbClr val="404040"/>
                </a:solidFill>
                <a:latin typeface="Calibri" panose="020F0502020204030204" pitchFamily="34" charset="0"/>
                <a:cs typeface="Calibri" panose="020F0502020204030204" pitchFamily="34" charset="0"/>
              </a:rPr>
              <a:t> </a:t>
            </a:r>
            <a:r>
              <a:rPr lang="fr-FR" sz="2600" b="1" strike="noStrike" spc="-1" dirty="0" err="1">
                <a:solidFill>
                  <a:srgbClr val="404040"/>
                </a:solidFill>
                <a:latin typeface="Calibri" panose="020F0502020204030204" pitchFamily="34" charset="0"/>
                <a:cs typeface="Calibri" panose="020F0502020204030204" pitchFamily="34" charset="0"/>
              </a:rPr>
              <a:t>citizens</a:t>
            </a:r>
            <a:r>
              <a:rPr lang="fr-FR" sz="2600" b="1" strike="noStrike" spc="-1" dirty="0">
                <a:solidFill>
                  <a:srgbClr val="404040"/>
                </a:solidFill>
                <a:latin typeface="Calibri" panose="020F0502020204030204" pitchFamily="34" charset="0"/>
                <a:cs typeface="Calibri" panose="020F0502020204030204" pitchFamily="34" charset="0"/>
              </a:rPr>
              <a:t>’ right to </a:t>
            </a:r>
            <a:r>
              <a:rPr lang="fr-FR" sz="2600" b="1" strike="noStrike" spc="-1" dirty="0" err="1">
                <a:solidFill>
                  <a:srgbClr val="404040"/>
                </a:solidFill>
                <a:latin typeface="Calibri" panose="020F0502020204030204" pitchFamily="34" charset="0"/>
                <a:cs typeface="Calibri" panose="020F0502020204030204" pitchFamily="34" charset="0"/>
              </a:rPr>
              <a:t>access</a:t>
            </a:r>
            <a:r>
              <a:rPr lang="fr-FR" sz="2600" b="1" strike="noStrike" spc="-1" dirty="0">
                <a:solidFill>
                  <a:srgbClr val="404040"/>
                </a:solidFill>
                <a:latin typeface="Calibri" panose="020F0502020204030204" pitchFamily="34" charset="0"/>
                <a:cs typeface="Calibri" panose="020F0502020204030204" pitchFamily="34" charset="0"/>
              </a:rPr>
              <a:t> documents </a:t>
            </a:r>
            <a:r>
              <a:rPr lang="fr-FR" sz="2600" b="0" strike="noStrike" spc="-1" dirty="0" err="1">
                <a:solidFill>
                  <a:srgbClr val="404040"/>
                </a:solidFill>
                <a:latin typeface="Calibri" panose="020F0502020204030204" pitchFamily="34" charset="0"/>
                <a:cs typeface="Calibri" panose="020F0502020204030204" pitchFamily="34" charset="0"/>
              </a:rPr>
              <a:t>held</a:t>
            </a:r>
            <a:r>
              <a:rPr lang="fr-FR" sz="2600" b="0" strike="noStrike" spc="-1" dirty="0">
                <a:solidFill>
                  <a:srgbClr val="404040"/>
                </a:solidFill>
                <a:latin typeface="Calibri" panose="020F0502020204030204" pitchFamily="34" charset="0"/>
                <a:cs typeface="Calibri" panose="020F0502020204030204" pitchFamily="34" charset="0"/>
              </a:rPr>
              <a:t> by Union institutions (Art.15 (3) TFEU).</a:t>
            </a:r>
            <a:endParaRPr lang="fr-FR" sz="2600" spc="-1" dirty="0">
              <a:latin typeface="Calibri" panose="020F0502020204030204" pitchFamily="34" charset="0"/>
              <a:cs typeface="Calibri" panose="020F0502020204030204" pitchFamily="34" charset="0"/>
            </a:endParaRPr>
          </a:p>
          <a:p>
            <a:pPr marL="720">
              <a:lnSpc>
                <a:spcPct val="90000"/>
              </a:lnSpc>
              <a:spcBef>
                <a:spcPts val="1199"/>
              </a:spcBef>
              <a:spcAft>
                <a:spcPts val="201"/>
              </a:spcAft>
              <a:buClr>
                <a:srgbClr val="E48312"/>
              </a:buClr>
            </a:pPr>
            <a:endParaRPr lang="fr-FR" sz="2000" b="0" strike="noStrike" spc="-1" dirty="0">
              <a:latin typeface="Arial"/>
            </a:endParaRPr>
          </a:p>
        </p:txBody>
      </p:sp>
      <p:sp>
        <p:nvSpPr>
          <p:cNvPr id="134" name="CustomShape 4"/>
          <p:cNvSpPr/>
          <p:nvPr/>
        </p:nvSpPr>
        <p:spPr>
          <a:xfrm>
            <a:off x="9900360" y="6459840"/>
            <a:ext cx="1311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89C6869D-98A2-46CA-8A5C-5ACEBA1406FD}" type="slidenum">
              <a:rPr lang="fr-FR" sz="1050" b="0" strike="noStrike" spc="-1">
                <a:solidFill>
                  <a:srgbClr val="FFFFFF"/>
                </a:solidFill>
                <a:latin typeface="Calibri"/>
              </a:rPr>
              <a:t>12</a:t>
            </a:fld>
            <a:endParaRPr lang="fr-FR" sz="1050" b="0" strike="noStrike" spc="-1">
              <a:latin typeface="Arial"/>
            </a:endParaRPr>
          </a:p>
        </p:txBody>
      </p:sp>
    </p:spTree>
    <p:extLst>
      <p:ext uri="{BB962C8B-B14F-4D97-AF65-F5344CB8AC3E}">
        <p14:creationId xmlns:p14="http://schemas.microsoft.com/office/powerpoint/2010/main" val="2008409227"/>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err="1"/>
              <a:t>κρατοσ</a:t>
            </a:r>
            <a:r>
              <a:rPr lang="el-GR" dirty="0"/>
              <a:t> </a:t>
            </a:r>
            <a:r>
              <a:rPr lang="el-GR" dirty="0" err="1"/>
              <a:t>δικαιου</a:t>
            </a:r>
            <a:r>
              <a:rPr lang="el-GR" dirty="0"/>
              <a:t> και Η έννοια της αλληλεγγύης στην ευρωπαϊκή έννομη τάξη -1</a:t>
            </a:r>
            <a:endParaRPr lang="fr-FR" dirty="0"/>
          </a:p>
        </p:txBody>
      </p:sp>
      <p:sp>
        <p:nvSpPr>
          <p:cNvPr id="3" name="Content Placeholder 2"/>
          <p:cNvSpPr>
            <a:spLocks noGrp="1"/>
          </p:cNvSpPr>
          <p:nvPr>
            <p:ph idx="1"/>
          </p:nvPr>
        </p:nvSpPr>
        <p:spPr>
          <a:xfrm>
            <a:off x="1600199" y="2153412"/>
            <a:ext cx="9661967" cy="4152795"/>
          </a:xfrm>
        </p:spPr>
        <p:txBody>
          <a:bodyPr>
            <a:normAutofit fontScale="92500"/>
          </a:bodyPr>
          <a:lstStyle/>
          <a:p>
            <a:pPr algn="ctr"/>
            <a:endParaRPr lang="en-US" dirty="0"/>
          </a:p>
          <a:p>
            <a:pPr marL="0" indent="0" algn="ctr">
              <a:buNone/>
            </a:pPr>
            <a:r>
              <a:rPr lang="el-GR" dirty="0"/>
              <a:t>Η έννοια της αλληλεγγύης μνημονεύτηκε για πρώτη φορά στο προοίμιο της </a:t>
            </a:r>
            <a:r>
              <a:rPr lang="el-GR" b="1" dirty="0"/>
              <a:t>Συνθήκης για την ίδρυση της Ευρωπαϊκής Κοινότητας Άνθρακα και Χάλυβα (ΕΚΑΧ</a:t>
            </a:r>
            <a:r>
              <a:rPr lang="el-GR" dirty="0"/>
              <a:t>), όπως υπογράφηκε στο Παρίσι το 1951 και σταδιακά απέκτησε </a:t>
            </a:r>
            <a:r>
              <a:rPr lang="el-GR" b="1" dirty="0"/>
              <a:t>νομικό περιεχόμενο στο πλαίσιο της Συνθήκης για την Ευρωπαϊκή Ένωση που υπογράφτηκε στο Μάαστριχτ το 1992</a:t>
            </a:r>
            <a:r>
              <a:rPr lang="el-GR" dirty="0"/>
              <a:t>. Στη Συνθήκη αυτή, πέραν του προοιμίου, η αλληλεγγύη απαντάται ρητώς και στο κείμενο των άρθρων των νομικά δεσμευτικών Συνθηκών, ως βασική αποστολή τόσο της </a:t>
            </a:r>
            <a:r>
              <a:rPr lang="el-GR" dirty="0" err="1"/>
              <a:t>νεοσυσταθείσας</a:t>
            </a:r>
            <a:r>
              <a:rPr lang="el-GR" dirty="0"/>
              <a:t> Ένωσης όσο και της Ευρωπαϊκής Κοινότητας. </a:t>
            </a:r>
          </a:p>
          <a:p>
            <a:endParaRPr lang="en-US" dirty="0"/>
          </a:p>
          <a:p>
            <a:r>
              <a:rPr lang="el-GR" dirty="0"/>
              <a:t>Η έννοια ως στόχος, σύμφυτη με την έννοια της ολοκλήρωσης</a:t>
            </a:r>
            <a:r>
              <a:rPr lang="fr-FR" dirty="0"/>
              <a:t> </a:t>
            </a:r>
            <a:r>
              <a:rPr lang="el-GR" dirty="0"/>
              <a:t>(Διακήρυξη Σούμαν, 1950)</a:t>
            </a:r>
          </a:p>
          <a:p>
            <a:r>
              <a:rPr lang="el-GR" dirty="0"/>
              <a:t>Η έννοια ως θεμελιώδη αξία στο άρθρο 5 της Συνθήκης ΕΟΚ (τα κρατη απέχουν από κάθε μέτρο που μπορεί να θέσει σε κίνδυνο τους στόχους της Συνθήκης, κοινοτική πίστη, θεσμική αλληλεγγύη)</a:t>
            </a:r>
          </a:p>
          <a:p>
            <a:r>
              <a:rPr lang="el-GR" dirty="0"/>
              <a:t>Η έννοια ως αρχή στο πλαίσιο της πολιτικής συνοχής (οικονομική αλληλεγγύη ως οριζόντια αλληλεγγύη, </a:t>
            </a:r>
            <a:r>
              <a:rPr lang="el-GR" dirty="0" err="1"/>
              <a:t>αρ</a:t>
            </a:r>
            <a:r>
              <a:rPr lang="el-GR" dirty="0"/>
              <a:t>. 3 ΣΕΕ). Εξαίρεση το </a:t>
            </a:r>
            <a:r>
              <a:rPr lang="fr-FR" dirty="0" err="1"/>
              <a:t>bailout</a:t>
            </a:r>
            <a:r>
              <a:rPr lang="fr-FR" dirty="0"/>
              <a:t> clause </a:t>
            </a:r>
            <a:r>
              <a:rPr lang="el-GR" dirty="0"/>
              <a:t>(αρ. 125 ΣΛΕΕ) από την αναδιανεμητική πολιτική.</a:t>
            </a:r>
            <a:endParaRPr lang="en-US" dirty="0"/>
          </a:p>
        </p:txBody>
      </p:sp>
    </p:spTree>
    <p:extLst>
      <p:ext uri="{BB962C8B-B14F-4D97-AF65-F5344CB8AC3E}">
        <p14:creationId xmlns:p14="http://schemas.microsoft.com/office/powerpoint/2010/main" val="1533120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0D5EA-1326-D965-3ECA-CECF0AF2E538}"/>
              </a:ext>
            </a:extLst>
          </p:cNvPr>
          <p:cNvSpPr>
            <a:spLocks noGrp="1"/>
          </p:cNvSpPr>
          <p:nvPr>
            <p:ph type="title"/>
          </p:nvPr>
        </p:nvSpPr>
        <p:spPr>
          <a:xfrm>
            <a:off x="2231136" y="540149"/>
            <a:ext cx="7729728" cy="1188720"/>
          </a:xfrm>
        </p:spPr>
        <p:txBody>
          <a:bodyPr>
            <a:normAutofit fontScale="90000"/>
          </a:bodyPr>
          <a:lstStyle/>
          <a:p>
            <a:r>
              <a:rPr lang="el-GR" dirty="0" err="1"/>
              <a:t>κρατοσ</a:t>
            </a:r>
            <a:r>
              <a:rPr lang="el-GR" dirty="0"/>
              <a:t> </a:t>
            </a:r>
            <a:r>
              <a:rPr lang="el-GR" dirty="0" err="1"/>
              <a:t>δικαιου</a:t>
            </a:r>
            <a:r>
              <a:rPr lang="el-GR" dirty="0"/>
              <a:t> και Η έννοια της αλληλεγγύης στην ευρωπαϊκή έννομη τάξη -</a:t>
            </a:r>
            <a:r>
              <a:rPr lang="en-US" dirty="0"/>
              <a:t>2</a:t>
            </a:r>
            <a:endParaRPr lang="en-GR" dirty="0"/>
          </a:p>
        </p:txBody>
      </p:sp>
      <p:sp>
        <p:nvSpPr>
          <p:cNvPr id="3" name="Content Placeholder 2">
            <a:extLst>
              <a:ext uri="{FF2B5EF4-FFF2-40B4-BE49-F238E27FC236}">
                <a16:creationId xmlns:a16="http://schemas.microsoft.com/office/drawing/2014/main" id="{4865EC26-B4A3-18A3-606B-32679E72BA03}"/>
              </a:ext>
            </a:extLst>
          </p:cNvPr>
          <p:cNvSpPr>
            <a:spLocks noGrp="1"/>
          </p:cNvSpPr>
          <p:nvPr>
            <p:ph idx="1"/>
          </p:nvPr>
        </p:nvSpPr>
        <p:spPr>
          <a:xfrm>
            <a:off x="930729" y="1943101"/>
            <a:ext cx="10140042" cy="5257800"/>
          </a:xfrm>
        </p:spPr>
        <p:txBody>
          <a:bodyPr>
            <a:normAutofit/>
          </a:bodyPr>
          <a:lstStyle/>
          <a:p>
            <a:endParaRPr lang="en-US" dirty="0"/>
          </a:p>
          <a:p>
            <a:pPr marL="0" indent="0">
              <a:buNone/>
            </a:pPr>
            <a:r>
              <a:rPr lang="el-GR" dirty="0"/>
              <a:t>Ποικίλες θολές αναφορές στη Συνθήκη της Λισαβόνας (αμοιβαία αλληλεγγύη, πνεύμα αλληλεγγύης)</a:t>
            </a:r>
            <a:r>
              <a:rPr lang="en-US" dirty="0"/>
              <a:t>.</a:t>
            </a:r>
            <a:r>
              <a:rPr lang="el-GR" dirty="0"/>
              <a:t> Χάρτα θεμελιωδών δικαιωμάτων της ΕΕ (κάθετη αλληλεγγύη).</a:t>
            </a:r>
            <a:endParaRPr lang="en-US" dirty="0"/>
          </a:p>
          <a:p>
            <a:pPr marL="0" indent="0">
              <a:buNone/>
            </a:pPr>
            <a:endParaRPr lang="el-GR" dirty="0"/>
          </a:p>
          <a:p>
            <a:r>
              <a:rPr lang="el-GR" dirty="0"/>
              <a:t>Πλέον, ρητά μετά την υπογραφή της </a:t>
            </a:r>
            <a:r>
              <a:rPr lang="el-GR" b="1" dirty="0"/>
              <a:t>Συνθήκης της Λισαβόνας συνιστά βασική νομική αρχή του πρωτογενούς ευρωπαϊκού δικαίο</a:t>
            </a:r>
            <a:r>
              <a:rPr lang="el-GR" dirty="0"/>
              <a:t>υ και αποτελεί βασικό συνεκτικό δεσμό τόσο μεταξύ των κρατών – μελών όσο και των πολιτών των κρατών – μελών μεταξύ τους, αποκτώντας έτσι δομική σημασία για το θεσμικό οικοδόμημα της Ευρωπαϊκής Ένωσης. Η αλληλεγγύη μπορεί να αντιμετωπισθεί αφενός ως ηθική αξία ή επιταγή συνδρομής σε κάποιον που βρίσκεται σε κατάσταση ανάγκης και αφετέρου ως συμβατική υποχρέωση αμοιβαίας συνδρομής, που συνδέει τα μέλη μιας κοινότητας. Έτσι, η αρχή της αλληλεγγύης έρχεται να αντισταθμίσει τον </a:t>
            </a:r>
            <a:r>
              <a:rPr lang="el-GR" b="1" dirty="0"/>
              <a:t>κίνδυνο κατάχρησης της ελευθερίας εις βάρος των άλλων</a:t>
            </a:r>
            <a:r>
              <a:rPr lang="el-GR" dirty="0"/>
              <a:t>. Για να μπορέσει η κοινοτική τάξη να έχει διάρκεια, οφείλει να αναγνωρίσει ως θεμελιώδη αρχή την αλληλεγγύη μεταξύ των μελών της και να κατανέμει ισότιμα και δίκαια σε αυτά τόσο τα πλεονεκτήματα δηλαδή την ευημερία, όσο και τα βάρη. Ως εκ τούτου, η Ευρωπαϊκή Ένωση δεν είναι απλά μια </a:t>
            </a:r>
            <a:r>
              <a:rPr lang="el-GR" b="1" dirty="0"/>
              <a:t>κοινότητα συμφερόντων, αλλά προπαντός μια κοινότητα αλληλεγγύης. </a:t>
            </a:r>
            <a:endParaRPr lang="en-GR" b="1" dirty="0"/>
          </a:p>
        </p:txBody>
      </p:sp>
    </p:spTree>
    <p:extLst>
      <p:ext uri="{BB962C8B-B14F-4D97-AF65-F5344CB8AC3E}">
        <p14:creationId xmlns:p14="http://schemas.microsoft.com/office/powerpoint/2010/main" val="256040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έννοια της </a:t>
            </a:r>
            <a:r>
              <a:rPr lang="el-GR" dirty="0" err="1"/>
              <a:t>οικονομικησ</a:t>
            </a:r>
            <a:r>
              <a:rPr lang="el-GR" dirty="0"/>
              <a:t> αλληλεγγύης στην ευρωπαϊκή έννομη τάξη </a:t>
            </a:r>
            <a:endParaRPr lang="fr-FR" dirty="0"/>
          </a:p>
        </p:txBody>
      </p:sp>
      <p:sp>
        <p:nvSpPr>
          <p:cNvPr id="3" name="Content Placeholder 2"/>
          <p:cNvSpPr>
            <a:spLocks noGrp="1"/>
          </p:cNvSpPr>
          <p:nvPr>
            <p:ph idx="1"/>
          </p:nvPr>
        </p:nvSpPr>
        <p:spPr>
          <a:xfrm>
            <a:off x="1075765" y="2153412"/>
            <a:ext cx="10488706" cy="4118801"/>
          </a:xfrm>
        </p:spPr>
        <p:txBody>
          <a:bodyPr>
            <a:normAutofit fontScale="85000" lnSpcReduction="20000"/>
          </a:bodyPr>
          <a:lstStyle/>
          <a:p>
            <a:pPr algn="ctr"/>
            <a:endParaRPr lang="el-GR" dirty="0"/>
          </a:p>
          <a:p>
            <a:endParaRPr lang="el-GR" dirty="0"/>
          </a:p>
          <a:p>
            <a:pPr>
              <a:buFont typeface="Wingdings" panose="05000000000000000000" pitchFamily="2" charset="2"/>
              <a:buChar char="Ø"/>
            </a:pPr>
            <a:r>
              <a:rPr lang="el-GR" dirty="0"/>
              <a:t> Η «αλληλεγγύη» υπό προϋποθέσεις</a:t>
            </a:r>
            <a:r>
              <a:rPr lang="en-US" dirty="0"/>
              <a:t>: </a:t>
            </a:r>
            <a:r>
              <a:rPr lang="el-GR" dirty="0"/>
              <a:t>Υπόθεση </a:t>
            </a:r>
            <a:r>
              <a:rPr lang="fr-FR" dirty="0"/>
              <a:t>Pringle, 2012</a:t>
            </a:r>
            <a:r>
              <a:rPr lang="el-GR" dirty="0"/>
              <a:t> (ΕΜΣ εκτός θεσμικού </a:t>
            </a:r>
            <a:r>
              <a:rPr lang="el-GR" dirty="0" err="1"/>
              <a:t>πλαίσιου</a:t>
            </a:r>
            <a:r>
              <a:rPr lang="el-GR" dirty="0"/>
              <a:t>). </a:t>
            </a:r>
            <a:r>
              <a:rPr lang="el-GR" sz="1800" spc="-1" dirty="0">
                <a:solidFill>
                  <a:srgbClr val="333333"/>
                </a:solidFill>
                <a:latin typeface="Calibri" panose="020F0502020204030204" pitchFamily="34" charset="0"/>
                <a:cs typeface="Calibri" panose="020F0502020204030204" pitchFamily="34" charset="0"/>
              </a:rPr>
              <a:t>Ταμείο Ανάκαμψης (</a:t>
            </a:r>
            <a:r>
              <a:rPr lang="fr-FR" sz="1800" spc="-1" dirty="0">
                <a:solidFill>
                  <a:srgbClr val="333333"/>
                </a:solidFill>
                <a:latin typeface="Calibri" panose="020F0502020204030204" pitchFamily="34" charset="0"/>
                <a:cs typeface="Calibri" panose="020F0502020204030204" pitchFamily="34" charset="0"/>
              </a:rPr>
              <a:t>Covid 19) </a:t>
            </a:r>
            <a:r>
              <a:rPr lang="el-GR" sz="1800" spc="-1" dirty="0">
                <a:solidFill>
                  <a:srgbClr val="333333"/>
                </a:solidFill>
                <a:latin typeface="Calibri" panose="020F0502020204030204" pitchFamily="34" charset="0"/>
                <a:cs typeface="Calibri" panose="020F0502020204030204" pitchFamily="34" charset="0"/>
              </a:rPr>
              <a:t>και </a:t>
            </a:r>
            <a:r>
              <a:rPr lang="en-US" sz="1800" dirty="0">
                <a:latin typeface="Calibri" panose="020F0502020204030204" pitchFamily="34" charset="0"/>
                <a:cs typeface="Calibri" panose="020F0502020204030204" pitchFamily="34" charset="0"/>
              </a:rPr>
              <a:t>rule-of-law conditionality</a:t>
            </a:r>
            <a:r>
              <a:rPr lang="el-GR" sz="1800" dirty="0">
                <a:latin typeface="Calibri" panose="020F0502020204030204" pitchFamily="34" charset="0"/>
                <a:cs typeface="Calibri" panose="020F0502020204030204" pitchFamily="34" charset="0"/>
              </a:rPr>
              <a:t>.</a:t>
            </a:r>
          </a:p>
          <a:p>
            <a:pPr>
              <a:buFont typeface="Wingdings" panose="05000000000000000000" pitchFamily="2" charset="2"/>
              <a:buChar char="Ø"/>
            </a:pPr>
            <a:r>
              <a:rPr lang="el-GR" b="1" dirty="0"/>
              <a:t>Το πρόβλημα της εννοιολογικής οριοθέτησης της </a:t>
            </a:r>
            <a:r>
              <a:rPr lang="el-GR" b="1" dirty="0" err="1"/>
              <a:t>ενωσιακής</a:t>
            </a:r>
            <a:r>
              <a:rPr lang="el-GR" b="1" dirty="0"/>
              <a:t> έννοιας της αλληλεγγύης</a:t>
            </a:r>
            <a:r>
              <a:rPr lang="fr-FR" dirty="0"/>
              <a:t>: </a:t>
            </a:r>
            <a:r>
              <a:rPr lang="el-GR" dirty="0"/>
              <a:t>η σχέση της αλληλεγγύης με την ευθύνη. Η υπευθυνότητα εξασφαλίζεται με την επιβολή όρων (</a:t>
            </a:r>
            <a:r>
              <a:rPr lang="el-GR" dirty="0" err="1"/>
              <a:t>αιρεσιμότητα</a:t>
            </a:r>
            <a:r>
              <a:rPr lang="el-GR" dirty="0"/>
              <a:t>) για παροχή βοήθειας. </a:t>
            </a:r>
            <a:r>
              <a:rPr lang="el-GR" b="1" dirty="0"/>
              <a:t>Διάχυση της αλληλεγγύης υπό προϋποθέσεις σε όλες τις αναδιανεμητικές πολιτικές.</a:t>
            </a:r>
            <a:endParaRPr lang="en-US" b="1" dirty="0"/>
          </a:p>
          <a:p>
            <a:pPr>
              <a:buFont typeface="Wingdings" panose="05000000000000000000" pitchFamily="2" charset="2"/>
              <a:buChar char="Ø"/>
            </a:pPr>
            <a:r>
              <a:rPr lang="fr-FR" b="1" dirty="0" err="1"/>
              <a:t>Ό</a:t>
            </a:r>
            <a:r>
              <a:rPr lang="el-GR" b="1" dirty="0" err="1"/>
              <a:t>μως</a:t>
            </a:r>
            <a:r>
              <a:rPr lang="el-GR" b="1" dirty="0"/>
              <a:t> εννοιολογικά ‘αλληλεγγύη’ σημαίνει διαμοιρασμός ευθύνης έτσι ώστε τα κόστη και τα βάρη να κατανέμονται με δίκαιο τρόπο και να διασφαλίζεται η κοινωνική δικαιοσύνη. Η </a:t>
            </a:r>
            <a:r>
              <a:rPr lang="el-GR" b="1" dirty="0" err="1"/>
              <a:t>καλ</a:t>
            </a:r>
            <a:r>
              <a:rPr lang="fr-FR" b="1" dirty="0" err="1"/>
              <a:t>ή</a:t>
            </a:r>
            <a:r>
              <a:rPr lang="el-GR" b="1" dirty="0"/>
              <a:t> εφαρμογή της αρχής της αλληλεγγύης ενδυναμώνει το κράτος δικαίου.</a:t>
            </a:r>
          </a:p>
          <a:p>
            <a:pPr algn="ctr"/>
            <a:endParaRPr lang="el-GR" dirty="0"/>
          </a:p>
          <a:p>
            <a:pPr algn="ctr"/>
            <a:r>
              <a:rPr lang="el-GR" dirty="0"/>
              <a:t>Εφόσον γίνει δεκτό ότι οι στόχοι της δημοσιονομικής πειθαρχίας και μειωμένου ελλείμματος συνιστούν σκοπούς της ΣΛΕΕ και του Συμφώνου Σταθερότητας και ότι η Ελλάδα έχει υπαχθεί με τη θέληση της στον ΕΜΣ, τότε το δημοσιονομικό πρόγραμμα του μνημονίου μπορεί να θεωρηθεί ως συνταγματικά θεμιτός σκοπός δημοσίου συμφέροντος που δικαιολογεί περιορισμούς στην εθνική κυριαρχία, στις ατομικές ελευθερίας και τα κοινωνικά δικαιώματα, υπό την προυπόθεση ότι τα </a:t>
            </a:r>
            <a:r>
              <a:rPr lang="el-GR" b="1" dirty="0"/>
              <a:t>μέτρα συνάπτονται με τον σκοπό και δεν επιφέρουν δυσανάλογα εν όψει του επιδιωκόμενου σκοπού προσβολές σε συνταγματικά δικαιώματα ή αγαθά</a:t>
            </a:r>
            <a:r>
              <a:rPr lang="el-GR" dirty="0"/>
              <a:t> (Μανιτάκης, 2011).</a:t>
            </a:r>
          </a:p>
        </p:txBody>
      </p:sp>
    </p:spTree>
    <p:extLst>
      <p:ext uri="{BB962C8B-B14F-4D97-AF65-F5344CB8AC3E}">
        <p14:creationId xmlns:p14="http://schemas.microsoft.com/office/powerpoint/2010/main" val="2459519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ustomShape 1"/>
          <p:cNvSpPr/>
          <p:nvPr/>
        </p:nvSpPr>
        <p:spPr>
          <a:xfrm>
            <a:off x="2097600" y="1085695"/>
            <a:ext cx="8001210" cy="193361"/>
          </a:xfrm>
          <a:prstGeom prst="rect">
            <a:avLst/>
          </a:prstGeom>
          <a:noFill/>
          <a:ln>
            <a:noFill/>
          </a:ln>
        </p:spPr>
        <p:style>
          <a:lnRef idx="0">
            <a:scrgbClr r="0" g="0" b="0"/>
          </a:lnRef>
          <a:fillRef idx="0">
            <a:scrgbClr r="0" g="0" b="0"/>
          </a:fillRef>
          <a:effectRef idx="0">
            <a:scrgbClr r="0" g="0" b="0"/>
          </a:effectRef>
          <a:fontRef idx="minor"/>
        </p:style>
        <p:txBody>
          <a:bodyPr lIns="67507" tIns="33754" rIns="67507" bIns="33754" anchor="b">
            <a:noAutofit/>
          </a:bodyPr>
          <a:lstStyle/>
          <a:p>
            <a:pPr>
              <a:lnSpc>
                <a:spcPct val="100000"/>
              </a:lnSpc>
            </a:pPr>
            <a:endParaRPr lang="fr-FR" sz="1501" spc="-1" dirty="0">
              <a:latin typeface="Calibri" panose="020F0502020204030204" pitchFamily="34" charset="0"/>
              <a:cs typeface="Calibri" panose="020F0502020204030204" pitchFamily="34" charset="0"/>
            </a:endParaRPr>
          </a:p>
        </p:txBody>
      </p:sp>
      <p:sp>
        <p:nvSpPr>
          <p:cNvPr id="169" name="CustomShape 2"/>
          <p:cNvSpPr/>
          <p:nvPr/>
        </p:nvSpPr>
        <p:spPr>
          <a:xfrm>
            <a:off x="1041722" y="821803"/>
            <a:ext cx="9942653" cy="5729467"/>
          </a:xfrm>
          <a:prstGeom prst="rect">
            <a:avLst/>
          </a:prstGeom>
          <a:noFill/>
          <a:ln>
            <a:noFill/>
          </a:ln>
        </p:spPr>
        <p:style>
          <a:lnRef idx="0">
            <a:scrgbClr r="0" g="0" b="0"/>
          </a:lnRef>
          <a:fillRef idx="0">
            <a:scrgbClr r="0" g="0" b="0"/>
          </a:fillRef>
          <a:effectRef idx="0">
            <a:scrgbClr r="0" g="0" b="0"/>
          </a:effectRef>
          <a:fontRef idx="minor"/>
        </p:style>
        <p:txBody>
          <a:bodyPr lIns="67507" tIns="33754" rIns="67507" bIns="33754">
            <a:noAutofit/>
          </a:bodyPr>
          <a:lstStyle/>
          <a:p>
            <a:endParaRPr lang="el-GR" spc="-1" dirty="0">
              <a:solidFill>
                <a:srgbClr val="333333"/>
              </a:solidFill>
              <a:latin typeface="Calibri" panose="020F0502020204030204" pitchFamily="34" charset="0"/>
              <a:cs typeface="Calibri" panose="020F0502020204030204" pitchFamily="34" charset="0"/>
            </a:endParaRPr>
          </a:p>
          <a:p>
            <a:pPr>
              <a:lnSpc>
                <a:spcPct val="100000"/>
              </a:lnSpc>
            </a:pPr>
            <a:endParaRPr lang="el-GR" i="1" spc="-1" dirty="0">
              <a:solidFill>
                <a:srgbClr val="333333"/>
              </a:solidFill>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The Treaty on the Functioning of the EU </a:t>
            </a:r>
            <a:r>
              <a:rPr lang="en-US" dirty="0" err="1">
                <a:latin typeface="Calibri" panose="020F0502020204030204" pitchFamily="34" charset="0"/>
                <a:cs typeface="Calibri" panose="020F0502020204030204" pitchFamily="34" charset="0"/>
              </a:rPr>
              <a:t>recognises</a:t>
            </a:r>
            <a:r>
              <a:rPr lang="en-US"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corruption as a "euro-crime</a:t>
            </a:r>
            <a:r>
              <a:rPr lang="en-US" dirty="0">
                <a:latin typeface="Calibri" panose="020F0502020204030204" pitchFamily="34" charset="0"/>
                <a:cs typeface="Calibri" panose="020F0502020204030204" pitchFamily="34" charset="0"/>
              </a:rPr>
              <a:t>", listing it among the particularly serious crimes with a cross-border dimension for which minimum rules on the definition of criminal offences and sanctions may be established (TFEU Art. 83.1).</a:t>
            </a:r>
            <a:endParaRPr lang="el-GR" dirty="0">
              <a:latin typeface="Calibri" panose="020F0502020204030204" pitchFamily="34" charset="0"/>
              <a:cs typeface="Calibri" panose="020F0502020204030204" pitchFamily="34" charset="0"/>
            </a:endParaRPr>
          </a:p>
          <a:p>
            <a:endParaRPr lang="el-GR" dirty="0">
              <a:latin typeface="Calibri" panose="020F0502020204030204" pitchFamily="34" charset="0"/>
              <a:cs typeface="Calibri" panose="020F0502020204030204" pitchFamily="34" charset="0"/>
            </a:endParaRPr>
          </a:p>
          <a:p>
            <a:r>
              <a:rPr lang="el-GR" b="1" dirty="0">
                <a:latin typeface="Calibri" panose="020F0502020204030204" pitchFamily="34" charset="0"/>
                <a:cs typeface="Calibri" panose="020F0502020204030204" pitchFamily="34" charset="0"/>
              </a:rPr>
              <a:t>Πλαίσιο ΕΕ  για τη διαφθορά</a:t>
            </a:r>
          </a:p>
          <a:p>
            <a:r>
              <a:rPr lang="el-GR" spc="-1" dirty="0">
                <a:solidFill>
                  <a:srgbClr val="333333"/>
                </a:solidFill>
                <a:latin typeface="Calibri" panose="020F0502020204030204" pitchFamily="34" charset="0"/>
                <a:ea typeface="DejaVu Sans"/>
                <a:cs typeface="Calibri" panose="020F0502020204030204" pitchFamily="34" charset="0"/>
              </a:rPr>
              <a:t>Πρόγραμμα Στοκχόλμης, 2010 μαζί με το Συμβούλιο της Ευρώπης</a:t>
            </a:r>
          </a:p>
          <a:p>
            <a:pPr>
              <a:lnSpc>
                <a:spcPct val="100000"/>
              </a:lnSpc>
            </a:pPr>
            <a:r>
              <a:rPr lang="en-US" spc="-1" dirty="0">
                <a:latin typeface="Calibri" panose="020F0502020204030204" pitchFamily="34" charset="0"/>
                <a:cs typeface="Calibri" panose="020F0502020204030204" pitchFamily="34" charset="0"/>
              </a:rPr>
              <a:t>1997 Convention on fighting corruption involving officials of the EU or officials of Member States </a:t>
            </a:r>
            <a:endParaRPr lang="el-GR" spc="-1" dirty="0">
              <a:latin typeface="Calibri" panose="020F0502020204030204" pitchFamily="34" charset="0"/>
              <a:cs typeface="Calibri" panose="020F0502020204030204" pitchFamily="34" charset="0"/>
            </a:endParaRPr>
          </a:p>
          <a:p>
            <a:pPr>
              <a:lnSpc>
                <a:spcPct val="100000"/>
              </a:lnSpc>
            </a:pPr>
            <a:r>
              <a:rPr lang="en-US" spc="-1" dirty="0">
                <a:latin typeface="Calibri" panose="020F0502020204030204" pitchFamily="34" charset="0"/>
                <a:cs typeface="Calibri" panose="020F0502020204030204" pitchFamily="34" charset="0"/>
              </a:rPr>
              <a:t>2003 Framework Decision on combating corruption in the private sector</a:t>
            </a:r>
            <a:r>
              <a:rPr lang="el-GR" spc="-1" dirty="0">
                <a:latin typeface="Calibri" panose="020F0502020204030204" pitchFamily="34" charset="0"/>
                <a:cs typeface="Calibri" panose="020F0502020204030204" pitchFamily="34" charset="0"/>
              </a:rPr>
              <a:t> </a:t>
            </a:r>
          </a:p>
          <a:p>
            <a:endParaRPr lang="el-GR" b="1" spc="-1" dirty="0">
              <a:latin typeface="Calibri" panose="020F0502020204030204" pitchFamily="34" charset="0"/>
              <a:cs typeface="Calibri" panose="020F0502020204030204" pitchFamily="34" charset="0"/>
            </a:endParaRPr>
          </a:p>
          <a:p>
            <a:endParaRPr lang="el-GR" b="1" spc="-1" dirty="0">
              <a:latin typeface="Calibri" panose="020F0502020204030204" pitchFamily="34" charset="0"/>
              <a:cs typeface="Calibri" panose="020F0502020204030204" pitchFamily="34" charset="0"/>
            </a:endParaRPr>
          </a:p>
          <a:p>
            <a:r>
              <a:rPr lang="el-GR" b="1" spc="-1" dirty="0">
                <a:latin typeface="Calibri" panose="020F0502020204030204" pitchFamily="34" charset="0"/>
                <a:cs typeface="Calibri" panose="020F0502020204030204" pitchFamily="34" charset="0"/>
              </a:rPr>
              <a:t>Τα ζητήματα διαφθοράς συνδέονται με την προστασία του ευρωπαϊκού προϋπολογισμού και του κράτους δικαίου.</a:t>
            </a:r>
            <a:endParaRPr lang="en-US" b="1" spc="-1" dirty="0">
              <a:latin typeface="Calibri" panose="020F0502020204030204" pitchFamily="34" charset="0"/>
              <a:cs typeface="Calibri" panose="020F0502020204030204" pitchFamily="34" charset="0"/>
            </a:endParaRPr>
          </a:p>
          <a:p>
            <a:pPr>
              <a:lnSpc>
                <a:spcPct val="100000"/>
              </a:lnSpc>
            </a:pPr>
            <a:endParaRPr lang="en-US" spc="-1" dirty="0">
              <a:latin typeface="Calibri" panose="020F0502020204030204" pitchFamily="34" charset="0"/>
              <a:cs typeface="Calibri" panose="020F0502020204030204" pitchFamily="34" charset="0"/>
            </a:endParaRPr>
          </a:p>
          <a:p>
            <a:pPr>
              <a:lnSpc>
                <a:spcPct val="100000"/>
              </a:lnSpc>
            </a:pPr>
            <a:r>
              <a:rPr lang="en-US" b="1" spc="-1" dirty="0">
                <a:latin typeface="Calibri" panose="020F0502020204030204" pitchFamily="34" charset="0"/>
                <a:cs typeface="Calibri" panose="020F0502020204030204" pitchFamily="34" charset="0"/>
              </a:rPr>
              <a:t>European Commission first </a:t>
            </a:r>
            <a:r>
              <a:rPr lang="en-US" b="1" dirty="0">
                <a:latin typeface="Calibri" panose="020F0502020204030204" pitchFamily="34" charset="0"/>
                <a:cs typeface="Calibri" panose="020F0502020204030204" pitchFamily="34" charset="0"/>
              </a:rPr>
              <a:t>Rule of Law report (2020): </a:t>
            </a:r>
            <a:r>
              <a:rPr lang="el-GR" dirty="0">
                <a:latin typeface="Calibri" panose="020F0502020204030204" pitchFamily="34" charset="0"/>
                <a:cs typeface="Calibri" panose="020F0502020204030204" pitchFamily="34" charset="0"/>
              </a:rPr>
              <a:t>ανεξαρτησία του δικαστικού σώματος, εξισορρόπηση των εξουσιών, πολιτική των ΚΜ ενάντια στη διαφθορά, σχέση ΜΜΕ και κράτους (πλουραλισμός), ΜΜΕ και προστασία της ελευθερίας του λόγου και της δημοκρατίας.</a:t>
            </a:r>
            <a:endParaRPr lang="en-US" dirty="0">
              <a:latin typeface="Calibri" panose="020F0502020204030204" pitchFamily="34" charset="0"/>
              <a:cs typeface="Calibri" panose="020F0502020204030204" pitchFamily="34" charset="0"/>
            </a:endParaRPr>
          </a:p>
          <a:p>
            <a:pPr>
              <a:lnSpc>
                <a:spcPct val="100000"/>
              </a:lnSpc>
            </a:pPr>
            <a:r>
              <a:rPr lang="en-US" dirty="0">
                <a:latin typeface="Calibri" panose="020F0502020204030204" pitchFamily="34" charset="0"/>
                <a:cs typeface="Calibri" panose="020F0502020204030204" pitchFamily="34" charset="0"/>
                <a:hlinkClick r:id="rId2"/>
              </a:rPr>
              <a:t>https://ec.europa.eu/info/publications/2020-rule-law-report-communication-and-country-chapters_en</a:t>
            </a:r>
            <a:endParaRPr lang="el-GR" i="1" spc="-1" dirty="0">
              <a:solidFill>
                <a:srgbClr val="333333"/>
              </a:solidFill>
              <a:latin typeface="Calibri" panose="020F0502020204030204" pitchFamily="34" charset="0"/>
              <a:cs typeface="Calibri" panose="020F0502020204030204" pitchFamily="34" charset="0"/>
            </a:endParaRPr>
          </a:p>
          <a:p>
            <a:pPr>
              <a:lnSpc>
                <a:spcPct val="100000"/>
              </a:lnSpc>
            </a:pPr>
            <a:endParaRPr lang="el-GR" sz="1350" i="1" spc="-1" dirty="0">
              <a:solidFill>
                <a:srgbClr val="333333"/>
              </a:solidFill>
              <a:latin typeface="Calibri" panose="020F0502020204030204" pitchFamily="34" charset="0"/>
              <a:cs typeface="Calibri" panose="020F0502020204030204" pitchFamily="34" charset="0"/>
            </a:endParaRPr>
          </a:p>
          <a:p>
            <a:pPr>
              <a:lnSpc>
                <a:spcPct val="100000"/>
              </a:lnSpc>
            </a:pPr>
            <a:endParaRPr lang="el-GR" sz="1350" b="1" spc="-1" dirty="0">
              <a:latin typeface="Calibri" panose="020F0502020204030204" pitchFamily="34" charset="0"/>
              <a:cs typeface="Calibri" panose="020F0502020204030204" pitchFamily="34" charset="0"/>
            </a:endParaRPr>
          </a:p>
          <a:p>
            <a:pPr>
              <a:lnSpc>
                <a:spcPct val="100000"/>
              </a:lnSpc>
            </a:pPr>
            <a:endParaRPr lang="el-GR" sz="1350" i="1" spc="-1" dirty="0">
              <a:solidFill>
                <a:srgbClr val="333333"/>
              </a:solidFill>
              <a:latin typeface="Calibri" panose="020F0502020204030204" pitchFamily="34" charset="0"/>
              <a:cs typeface="Calibri" panose="020F0502020204030204" pitchFamily="34" charset="0"/>
            </a:endParaRPr>
          </a:p>
          <a:p>
            <a:pPr>
              <a:lnSpc>
                <a:spcPct val="100000"/>
              </a:lnSpc>
            </a:pPr>
            <a:endParaRPr lang="el-GR" sz="1350" i="1" spc="-1" dirty="0">
              <a:solidFill>
                <a:srgbClr val="333333"/>
              </a:solidFill>
              <a:latin typeface="Calibri" panose="020F0502020204030204" pitchFamily="34" charset="0"/>
              <a:cs typeface="Calibri" panose="020F0502020204030204" pitchFamily="34" charset="0"/>
            </a:endParaRPr>
          </a:p>
          <a:p>
            <a:pPr>
              <a:lnSpc>
                <a:spcPct val="100000"/>
              </a:lnSpc>
            </a:pPr>
            <a:endParaRPr lang="el-GR" sz="1350" spc="-1" dirty="0">
              <a:solidFill>
                <a:srgbClr val="333333"/>
              </a:solidFill>
              <a:latin typeface="Calibri" panose="020F0502020204030204" pitchFamily="34" charset="0"/>
              <a:cs typeface="Calibri" panose="020F0502020204030204" pitchFamily="34" charset="0"/>
            </a:endParaRPr>
          </a:p>
          <a:p>
            <a:pPr>
              <a:lnSpc>
                <a:spcPct val="100000"/>
              </a:lnSpc>
            </a:pPr>
            <a:endParaRPr lang="el-GR" sz="1051" i="1" spc="-1" dirty="0">
              <a:solidFill>
                <a:srgbClr val="333333"/>
              </a:solidFill>
              <a:latin typeface="Calibri" panose="020F0502020204030204" pitchFamily="34" charset="0"/>
              <a:cs typeface="Calibri" panose="020F0502020204030204" pitchFamily="34" charset="0"/>
            </a:endParaRPr>
          </a:p>
          <a:p>
            <a:pPr>
              <a:lnSpc>
                <a:spcPct val="100000"/>
              </a:lnSpc>
            </a:pPr>
            <a:endParaRPr lang="el-GR" sz="1051" b="1" spc="-1" dirty="0">
              <a:solidFill>
                <a:srgbClr val="333333"/>
              </a:solidFill>
              <a:latin typeface="Calibri" panose="020F0502020204030204" pitchFamily="34" charset="0"/>
              <a:cs typeface="Calibri" panose="020F0502020204030204" pitchFamily="34" charset="0"/>
            </a:endParaRPr>
          </a:p>
          <a:p>
            <a:pPr>
              <a:lnSpc>
                <a:spcPct val="100000"/>
              </a:lnSpc>
            </a:pPr>
            <a:endParaRPr lang="fr-FR" sz="1051" spc="-1" dirty="0">
              <a:latin typeface="Calibri" panose="020F0502020204030204" pitchFamily="34" charset="0"/>
              <a:cs typeface="Calibri" panose="020F0502020204030204" pitchFamily="34" charset="0"/>
            </a:endParaRPr>
          </a:p>
        </p:txBody>
      </p:sp>
      <p:sp>
        <p:nvSpPr>
          <p:cNvPr id="3" name="Title 1">
            <a:extLst>
              <a:ext uri="{FF2B5EF4-FFF2-40B4-BE49-F238E27FC236}">
                <a16:creationId xmlns:a16="http://schemas.microsoft.com/office/drawing/2014/main" id="{AE66BF61-43CD-D1AC-D16A-28EE418E5814}"/>
              </a:ext>
            </a:extLst>
          </p:cNvPr>
          <p:cNvSpPr txBox="1">
            <a:spLocks/>
          </p:cNvSpPr>
          <p:nvPr/>
        </p:nvSpPr>
        <p:spPr>
          <a:xfrm>
            <a:off x="1503298" y="306730"/>
            <a:ext cx="7729728" cy="515073"/>
          </a:xfrm>
          <a:prstGeom prst="rect">
            <a:avLst/>
          </a:prstGeom>
          <a:solidFill>
            <a:schemeClr val="bg1"/>
          </a:solidFill>
        </p:spPr>
        <p:txBody>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dirty="0" err="1"/>
              <a:t>κρατοσ</a:t>
            </a:r>
            <a:r>
              <a:rPr lang="el-GR" dirty="0"/>
              <a:t> </a:t>
            </a:r>
            <a:r>
              <a:rPr lang="el-GR" dirty="0" err="1"/>
              <a:t>δικαιου</a:t>
            </a:r>
            <a:r>
              <a:rPr lang="el-GR" dirty="0"/>
              <a:t> και </a:t>
            </a:r>
            <a:r>
              <a:rPr lang="el-GR" dirty="0" err="1"/>
              <a:t>διαφθορα</a:t>
            </a:r>
            <a:r>
              <a:rPr lang="el-GR" dirty="0"/>
              <a:t> στην ΕΕ</a:t>
            </a:r>
            <a:endParaRPr lang="fr-FR"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CustomShape 1"/>
          <p:cNvSpPr/>
          <p:nvPr/>
        </p:nvSpPr>
        <p:spPr>
          <a:xfrm>
            <a:off x="1097280" y="286560"/>
            <a:ext cx="10057680" cy="43089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85000"/>
              </a:lnSpc>
            </a:pPr>
            <a:r>
              <a:rPr lang="fr-FR" sz="2400" b="0" strike="noStrike" spc="-46" dirty="0" err="1">
                <a:solidFill>
                  <a:srgbClr val="404040"/>
                </a:solidFill>
                <a:latin typeface="Calibri Light"/>
              </a:rPr>
              <a:t>Ευρω</a:t>
            </a:r>
            <a:r>
              <a:rPr lang="fr-FR" sz="2400" b="0" strike="noStrike" spc="-46" dirty="0">
                <a:solidFill>
                  <a:srgbClr val="404040"/>
                </a:solidFill>
                <a:latin typeface="Calibri Light"/>
              </a:rPr>
              <a:t>παϊκοί τρόποι </a:t>
            </a:r>
            <a:r>
              <a:rPr lang="fr-FR" sz="2400" b="0" strike="noStrike" spc="-46" dirty="0" err="1">
                <a:solidFill>
                  <a:srgbClr val="404040"/>
                </a:solidFill>
                <a:latin typeface="Calibri Light"/>
              </a:rPr>
              <a:t>δι</a:t>
            </a:r>
            <a:r>
              <a:rPr lang="fr-FR" sz="2400" b="0" strike="noStrike" spc="-46" dirty="0">
                <a:solidFill>
                  <a:srgbClr val="404040"/>
                </a:solidFill>
                <a:latin typeface="Calibri Light"/>
              </a:rPr>
              <a:t>α</a:t>
            </a:r>
            <a:r>
              <a:rPr lang="fr-FR" sz="2400" b="0" strike="noStrike" spc="-46" dirty="0" err="1">
                <a:solidFill>
                  <a:srgbClr val="404040"/>
                </a:solidFill>
                <a:latin typeface="Calibri Light"/>
              </a:rPr>
              <a:t>κυ</a:t>
            </a:r>
            <a:r>
              <a:rPr lang="fr-FR" sz="2400" b="0" strike="noStrike" spc="-46" dirty="0">
                <a:solidFill>
                  <a:srgbClr val="404040"/>
                </a:solidFill>
                <a:latin typeface="Calibri Light"/>
              </a:rPr>
              <a:t>β</a:t>
            </a:r>
            <a:r>
              <a:rPr lang="fr-FR" sz="2400" b="0" strike="noStrike" spc="-46" dirty="0" err="1">
                <a:solidFill>
                  <a:srgbClr val="404040"/>
                </a:solidFill>
                <a:latin typeface="Calibri Light"/>
              </a:rPr>
              <a:t>έρνησης</a:t>
            </a:r>
            <a:r>
              <a:rPr lang="fr-FR" sz="2400" b="0" strike="noStrike" spc="-46" dirty="0">
                <a:solidFill>
                  <a:srgbClr val="404040"/>
                </a:solidFill>
                <a:latin typeface="Calibri Light"/>
              </a:rPr>
              <a:t> </a:t>
            </a:r>
            <a:endParaRPr lang="fr-FR" sz="2400" b="0" strike="noStrike" spc="-1" dirty="0">
              <a:latin typeface="Arial"/>
            </a:endParaRPr>
          </a:p>
        </p:txBody>
      </p:sp>
      <p:sp>
        <p:nvSpPr>
          <p:cNvPr id="136" name="CustomShape 2"/>
          <p:cNvSpPr/>
          <p:nvPr/>
        </p:nvSpPr>
        <p:spPr>
          <a:xfrm>
            <a:off x="1097280" y="717452"/>
            <a:ext cx="10057680" cy="5742387"/>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ormAutofit lnSpcReduction="10000"/>
          </a:bodyPr>
          <a:lstStyle/>
          <a:p>
            <a:pPr marL="91440" indent="-90720">
              <a:lnSpc>
                <a:spcPct val="90000"/>
              </a:lnSpc>
              <a:spcBef>
                <a:spcPts val="1199"/>
              </a:spcBef>
              <a:spcAft>
                <a:spcPts val="201"/>
              </a:spcAft>
              <a:buClr>
                <a:srgbClr val="E48312"/>
              </a:buClr>
              <a:buFont typeface="Wingdings" charset="2"/>
              <a:buChar char=""/>
            </a:pPr>
            <a:endParaRPr lang="en-US" sz="1400" b="0" strike="noStrike" spc="-1" dirty="0">
              <a:solidFill>
                <a:srgbClr val="404040"/>
              </a:solidFill>
              <a:latin typeface="Calibri" panose="020F0502020204030204" pitchFamily="34" charset="0"/>
              <a:cs typeface="Calibri" panose="020F0502020204030204" pitchFamily="34" charset="0"/>
            </a:endParaRPr>
          </a:p>
          <a:p>
            <a:pPr marL="91440" indent="-90720">
              <a:lnSpc>
                <a:spcPct val="90000"/>
              </a:lnSpc>
              <a:spcBef>
                <a:spcPts val="1199"/>
              </a:spcBef>
              <a:spcAft>
                <a:spcPts val="201"/>
              </a:spcAft>
              <a:buClr>
                <a:srgbClr val="E48312"/>
              </a:buClr>
              <a:buFont typeface="Wingdings" charset="2"/>
              <a:buChar char=""/>
            </a:pPr>
            <a:r>
              <a:rPr lang="fr-FR" b="0" strike="noStrike" spc="-1" dirty="0" err="1">
                <a:solidFill>
                  <a:srgbClr val="404040"/>
                </a:solidFill>
                <a:latin typeface="Calibri" panose="020F0502020204030204" pitchFamily="34" charset="0"/>
                <a:cs typeface="Calibri" panose="020F0502020204030204" pitchFamily="34" charset="0"/>
              </a:rPr>
              <a:t>Το</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σύστημ</a:t>
            </a:r>
            <a:r>
              <a:rPr lang="fr-FR" b="0" strike="noStrike" spc="-1" dirty="0">
                <a:solidFill>
                  <a:srgbClr val="404040"/>
                </a:solidFill>
                <a:latin typeface="Calibri" panose="020F0502020204030204" pitchFamily="34" charset="0"/>
                <a:cs typeface="Calibri" panose="020F0502020204030204" pitchFamily="34" charset="0"/>
              </a:rPr>
              <a:t>α δικαστικού ελέγχου: το Δικαστήριο της Ευρωπαϊκής Ένωσης </a:t>
            </a:r>
            <a:endParaRPr lang="el-GR" spc="-1" dirty="0">
              <a:latin typeface="Calibri" panose="020F0502020204030204" pitchFamily="34" charset="0"/>
              <a:cs typeface="Calibri" panose="020F0502020204030204" pitchFamily="34" charset="0"/>
            </a:endParaRPr>
          </a:p>
          <a:p>
            <a:pPr marL="91440" indent="-90720">
              <a:lnSpc>
                <a:spcPct val="90000"/>
              </a:lnSpc>
              <a:spcBef>
                <a:spcPts val="1199"/>
              </a:spcBef>
              <a:spcAft>
                <a:spcPts val="201"/>
              </a:spcAft>
              <a:buClr>
                <a:srgbClr val="E48312"/>
              </a:buClr>
              <a:buFont typeface="Wingdings" charset="2"/>
              <a:buChar char=""/>
            </a:pPr>
            <a:r>
              <a:rPr lang="fr-FR" b="0" strike="noStrike" spc="-1" dirty="0" err="1">
                <a:solidFill>
                  <a:srgbClr val="404040"/>
                </a:solidFill>
                <a:latin typeface="Calibri" panose="020F0502020204030204" pitchFamily="34" charset="0"/>
                <a:cs typeface="Calibri" panose="020F0502020204030204" pitchFamily="34" charset="0"/>
              </a:rPr>
              <a:t>Το</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σύστημ</a:t>
            </a:r>
            <a:r>
              <a:rPr lang="fr-FR" b="0" strike="noStrike" spc="-1" dirty="0">
                <a:solidFill>
                  <a:srgbClr val="404040"/>
                </a:solidFill>
                <a:latin typeface="Calibri" panose="020F0502020204030204" pitchFamily="34" charset="0"/>
                <a:cs typeface="Calibri" panose="020F0502020204030204" pitchFamily="34" charset="0"/>
              </a:rPr>
              <a:t>α δημοσιονομικού ελέγχου: το Ελεγκτικό Συνέδριο</a:t>
            </a:r>
            <a:endParaRPr lang="el-GR" b="0" strike="noStrike" spc="-1" dirty="0">
              <a:solidFill>
                <a:srgbClr val="404040"/>
              </a:solidFill>
              <a:latin typeface="Calibri" panose="020F0502020204030204" pitchFamily="34" charset="0"/>
              <a:cs typeface="Calibri" panose="020F0502020204030204" pitchFamily="34" charset="0"/>
            </a:endParaRPr>
          </a:p>
          <a:p>
            <a:pPr marL="91440" indent="-90720">
              <a:lnSpc>
                <a:spcPct val="90000"/>
              </a:lnSpc>
              <a:spcBef>
                <a:spcPts val="1199"/>
              </a:spcBef>
              <a:spcAft>
                <a:spcPts val="201"/>
              </a:spcAft>
              <a:buClr>
                <a:srgbClr val="E48312"/>
              </a:buClr>
              <a:buFont typeface="Wingdings" charset="2"/>
              <a:buChar char=""/>
            </a:pPr>
            <a:r>
              <a:rPr lang="fr-FR" b="0" strike="noStrike" spc="-1" dirty="0" err="1">
                <a:solidFill>
                  <a:srgbClr val="404040"/>
                </a:solidFill>
                <a:latin typeface="Calibri" panose="020F0502020204030204" pitchFamily="34" charset="0"/>
                <a:cs typeface="Calibri" panose="020F0502020204030204" pitchFamily="34" charset="0"/>
              </a:rPr>
              <a:t>Ο</a:t>
            </a:r>
            <a:r>
              <a:rPr lang="fr-FR" b="0" strike="noStrike" spc="-1" dirty="0">
                <a:solidFill>
                  <a:srgbClr val="404040"/>
                </a:solidFill>
                <a:latin typeface="Calibri" panose="020F0502020204030204" pitchFamily="34" charset="0"/>
                <a:cs typeface="Calibri" panose="020F0502020204030204" pitchFamily="34" charset="0"/>
              </a:rPr>
              <a:t> </a:t>
            </a:r>
            <a:r>
              <a:rPr lang="fr-FR" b="1" strike="noStrike" spc="-1" dirty="0" err="1">
                <a:solidFill>
                  <a:srgbClr val="404040"/>
                </a:solidFill>
                <a:latin typeface="Calibri" panose="020F0502020204030204" pitchFamily="34" charset="0"/>
                <a:cs typeface="Calibri" panose="020F0502020204030204" pitchFamily="34" charset="0"/>
              </a:rPr>
              <a:t>Ευρω</a:t>
            </a:r>
            <a:r>
              <a:rPr lang="fr-FR" b="1" strike="noStrike" spc="-1" dirty="0">
                <a:solidFill>
                  <a:srgbClr val="404040"/>
                </a:solidFill>
                <a:latin typeface="Calibri" panose="020F0502020204030204" pitchFamily="34" charset="0"/>
                <a:cs typeface="Calibri" panose="020F0502020204030204" pitchFamily="34" charset="0"/>
              </a:rPr>
              <a:t>πα</a:t>
            </a:r>
            <a:r>
              <a:rPr lang="fr-FR" b="1" strike="noStrike" spc="-1" dirty="0" err="1">
                <a:solidFill>
                  <a:srgbClr val="404040"/>
                </a:solidFill>
                <a:latin typeface="Calibri" panose="020F0502020204030204" pitchFamily="34" charset="0"/>
                <a:cs typeface="Calibri" panose="020F0502020204030204" pitchFamily="34" charset="0"/>
              </a:rPr>
              <a:t>ίος</a:t>
            </a:r>
            <a:r>
              <a:rPr lang="fr-FR" b="1" strike="noStrike" spc="-1" dirty="0">
                <a:solidFill>
                  <a:srgbClr val="404040"/>
                </a:solidFill>
                <a:latin typeface="Calibri" panose="020F0502020204030204" pitchFamily="34" charset="0"/>
                <a:cs typeface="Calibri" panose="020F0502020204030204" pitchFamily="34" charset="0"/>
              </a:rPr>
              <a:t> </a:t>
            </a:r>
            <a:r>
              <a:rPr lang="fr-FR" b="1" strike="noStrike" spc="-1" dirty="0" err="1">
                <a:solidFill>
                  <a:srgbClr val="404040"/>
                </a:solidFill>
                <a:latin typeface="Calibri" panose="020F0502020204030204" pitchFamily="34" charset="0"/>
                <a:cs typeface="Calibri" panose="020F0502020204030204" pitchFamily="34" charset="0"/>
              </a:rPr>
              <a:t>δι</a:t>
            </a:r>
            <a:r>
              <a:rPr lang="fr-FR" b="1" strike="noStrike" spc="-1" dirty="0">
                <a:solidFill>
                  <a:srgbClr val="404040"/>
                </a:solidFill>
                <a:latin typeface="Calibri" panose="020F0502020204030204" pitchFamily="34" charset="0"/>
                <a:cs typeface="Calibri" panose="020F0502020204030204" pitchFamily="34" charset="0"/>
              </a:rPr>
              <a:t>α</a:t>
            </a:r>
            <a:r>
              <a:rPr lang="fr-FR" b="1" strike="noStrike" spc="-1" dirty="0" err="1">
                <a:solidFill>
                  <a:srgbClr val="404040"/>
                </a:solidFill>
                <a:latin typeface="Calibri" panose="020F0502020204030204" pitchFamily="34" charset="0"/>
                <a:cs typeface="Calibri" panose="020F0502020204030204" pitchFamily="34" charset="0"/>
              </a:rPr>
              <a:t>μεσολ</a:t>
            </a:r>
            <a:r>
              <a:rPr lang="fr-FR" b="1" strike="noStrike" spc="-1" dirty="0">
                <a:solidFill>
                  <a:srgbClr val="404040"/>
                </a:solidFill>
                <a:latin typeface="Calibri" panose="020F0502020204030204" pitchFamily="34" charset="0"/>
                <a:cs typeface="Calibri" panose="020F0502020204030204" pitchFamily="34" charset="0"/>
              </a:rPr>
              <a:t>αβ</a:t>
            </a:r>
            <a:r>
              <a:rPr lang="fr-FR" b="1" strike="noStrike" spc="-1" dirty="0" err="1">
                <a:solidFill>
                  <a:srgbClr val="404040"/>
                </a:solidFill>
                <a:latin typeface="Calibri" panose="020F0502020204030204" pitchFamily="34" charset="0"/>
                <a:cs typeface="Calibri" panose="020F0502020204030204" pitchFamily="34" charset="0"/>
              </a:rPr>
              <a:t>ητής</a:t>
            </a:r>
            <a:r>
              <a:rPr lang="fr-FR" b="1" strike="noStrike" spc="-1" dirty="0">
                <a:solidFill>
                  <a:srgbClr val="404040"/>
                </a:solidFill>
                <a:latin typeface="Calibri" panose="020F0502020204030204" pitchFamily="34" charset="0"/>
                <a:cs typeface="Calibri" panose="020F0502020204030204" pitchFamily="34" charset="0"/>
              </a:rPr>
              <a:t> </a:t>
            </a:r>
            <a:r>
              <a:rPr lang="fr-FR" b="0" strike="noStrike" spc="-1" dirty="0">
                <a:solidFill>
                  <a:srgbClr val="404040"/>
                </a:solidFill>
                <a:latin typeface="Calibri" panose="020F0502020204030204" pitchFamily="34" charset="0"/>
                <a:cs typeface="Calibri" panose="020F0502020204030204" pitchFamily="34" charset="0"/>
              </a:rPr>
              <a:t>(</a:t>
            </a:r>
            <a:r>
              <a:rPr lang="fr-FR" b="0" strike="noStrike" spc="-1" dirty="0" err="1">
                <a:solidFill>
                  <a:srgbClr val="404040"/>
                </a:solidFill>
                <a:latin typeface="Calibri" panose="020F0502020204030204" pitchFamily="34" charset="0"/>
                <a:cs typeface="Calibri" panose="020F0502020204030204" pitchFamily="34" charset="0"/>
              </a:rPr>
              <a:t>κώδικ</a:t>
            </a:r>
            <a:r>
              <a:rPr lang="fr-FR" b="0" strike="noStrike" spc="-1" dirty="0">
                <a:solidFill>
                  <a:srgbClr val="404040"/>
                </a:solidFill>
                <a:latin typeface="Calibri" panose="020F0502020204030204" pitchFamily="34" charset="0"/>
                <a:cs typeface="Calibri" panose="020F0502020204030204" pitchFamily="34" charset="0"/>
              </a:rPr>
              <a:t>α</a:t>
            </a:r>
            <a:r>
              <a:rPr lang="fr-FR" b="0" strike="noStrike" spc="-1" dirty="0" err="1">
                <a:solidFill>
                  <a:srgbClr val="404040"/>
                </a:solidFill>
                <a:latin typeface="Calibri" panose="020F0502020204030204" pitchFamily="34" charset="0"/>
                <a:cs typeface="Calibri" panose="020F0502020204030204" pitchFamily="34" charset="0"/>
              </a:rPr>
              <a:t>ς</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κ</a:t>
            </a:r>
            <a:r>
              <a:rPr lang="fr-FR" b="0" strike="noStrike" spc="-1" dirty="0">
                <a:solidFill>
                  <a:srgbClr val="404040"/>
                </a:solidFill>
                <a:latin typeface="Calibri" panose="020F0502020204030204" pitchFamily="34" charset="0"/>
                <a:cs typeface="Calibri" panose="020F0502020204030204" pitchFamily="34" charset="0"/>
              </a:rPr>
              <a:t>α</a:t>
            </a:r>
            <a:r>
              <a:rPr lang="fr-FR" b="0" strike="noStrike" spc="-1" dirty="0" err="1">
                <a:solidFill>
                  <a:srgbClr val="404040"/>
                </a:solidFill>
                <a:latin typeface="Calibri" panose="020F0502020204030204" pitchFamily="34" charset="0"/>
                <a:cs typeface="Calibri" panose="020F0502020204030204" pitchFamily="34" charset="0"/>
              </a:rPr>
              <a:t>λής</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διοικητικής</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συμ</a:t>
            </a:r>
            <a:r>
              <a:rPr lang="fr-FR" b="0" strike="noStrike" spc="-1" dirty="0">
                <a:solidFill>
                  <a:srgbClr val="404040"/>
                </a:solidFill>
                <a:latin typeface="Calibri" panose="020F0502020204030204" pitchFamily="34" charset="0"/>
                <a:cs typeface="Calibri" panose="020F0502020204030204" pitchFamily="34" charset="0"/>
              </a:rPr>
              <a:t>π</a:t>
            </a:r>
            <a:r>
              <a:rPr lang="fr-FR" b="0" strike="noStrike" spc="-1" dirty="0" err="1">
                <a:solidFill>
                  <a:srgbClr val="404040"/>
                </a:solidFill>
                <a:latin typeface="Calibri" panose="020F0502020204030204" pitchFamily="34" charset="0"/>
                <a:cs typeface="Calibri" panose="020F0502020204030204" pitchFamily="34" charset="0"/>
              </a:rPr>
              <a:t>εριφοράς</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εξετάζει</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κ</a:t>
            </a:r>
            <a:r>
              <a:rPr lang="fr-FR" b="0" strike="noStrike" spc="-1" dirty="0">
                <a:solidFill>
                  <a:srgbClr val="404040"/>
                </a:solidFill>
                <a:latin typeface="Calibri" panose="020F0502020204030204" pitchFamily="34" charset="0"/>
                <a:cs typeface="Calibri" panose="020F0502020204030204" pitchFamily="34" charset="0"/>
              </a:rPr>
              <a:t>α</a:t>
            </a:r>
            <a:r>
              <a:rPr lang="fr-FR" b="0" strike="noStrike" spc="-1" dirty="0" err="1">
                <a:solidFill>
                  <a:srgbClr val="404040"/>
                </a:solidFill>
                <a:latin typeface="Calibri" panose="020F0502020204030204" pitchFamily="34" charset="0"/>
                <a:cs typeface="Calibri" panose="020F0502020204030204" pitchFamily="34" charset="0"/>
              </a:rPr>
              <a:t>τ</a:t>
            </a:r>
            <a:r>
              <a:rPr lang="fr-FR" b="0" strike="noStrike" spc="-1" dirty="0">
                <a:solidFill>
                  <a:srgbClr val="404040"/>
                </a:solidFill>
                <a:latin typeface="Calibri" panose="020F0502020204030204" pitchFamily="34" charset="0"/>
                <a:cs typeface="Calibri" panose="020F0502020204030204" pitchFamily="34" charset="0"/>
              </a:rPr>
              <a:t>α</a:t>
            </a:r>
            <a:r>
              <a:rPr lang="fr-FR" b="0" strike="noStrike" spc="-1" dirty="0" err="1">
                <a:solidFill>
                  <a:srgbClr val="404040"/>
                </a:solidFill>
                <a:latin typeface="Calibri" panose="020F0502020204030204" pitchFamily="34" charset="0"/>
                <a:cs typeface="Calibri" panose="020F0502020204030204" pitchFamily="34" charset="0"/>
              </a:rPr>
              <a:t>γγελίες</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γι</a:t>
            </a:r>
            <a:r>
              <a:rPr lang="fr-FR" b="0" strike="noStrike" spc="-1" dirty="0">
                <a:solidFill>
                  <a:srgbClr val="404040"/>
                </a:solidFill>
                <a:latin typeface="Calibri" panose="020F0502020204030204" pitchFamily="34" charset="0"/>
                <a:cs typeface="Calibri" panose="020F0502020204030204" pitchFamily="34" charset="0"/>
              </a:rPr>
              <a:t>α π</a:t>
            </a:r>
            <a:r>
              <a:rPr lang="fr-FR" b="0" strike="noStrike" spc="-1" dirty="0" err="1">
                <a:solidFill>
                  <a:srgbClr val="404040"/>
                </a:solidFill>
                <a:latin typeface="Calibri" panose="020F0502020204030204" pitchFamily="34" charset="0"/>
                <a:cs typeface="Calibri" panose="020F0502020204030204" pitchFamily="34" charset="0"/>
              </a:rPr>
              <a:t>ερι</a:t>
            </a:r>
            <a:r>
              <a:rPr lang="fr-FR" b="0" strike="noStrike" spc="-1" dirty="0">
                <a:solidFill>
                  <a:srgbClr val="404040"/>
                </a:solidFill>
                <a:latin typeface="Calibri" panose="020F0502020204030204" pitchFamily="34" charset="0"/>
                <a:cs typeface="Calibri" panose="020F0502020204030204" pitchFamily="34" charset="0"/>
              </a:rPr>
              <a:t>π</a:t>
            </a:r>
            <a:r>
              <a:rPr lang="fr-FR" b="0" strike="noStrike" spc="-1" dirty="0" err="1">
                <a:solidFill>
                  <a:srgbClr val="404040"/>
                </a:solidFill>
                <a:latin typeface="Calibri" panose="020F0502020204030204" pitchFamily="34" charset="0"/>
                <a:cs typeface="Calibri" panose="020F0502020204030204" pitchFamily="34" charset="0"/>
              </a:rPr>
              <a:t>τώσεις</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κ</a:t>
            </a:r>
            <a:r>
              <a:rPr lang="fr-FR" b="0" strike="noStrike" spc="-1" dirty="0">
                <a:solidFill>
                  <a:srgbClr val="404040"/>
                </a:solidFill>
                <a:latin typeface="Calibri" panose="020F0502020204030204" pitchFamily="34" charset="0"/>
                <a:cs typeface="Calibri" panose="020F0502020204030204" pitchFamily="34" charset="0"/>
              </a:rPr>
              <a:t>α</a:t>
            </a:r>
            <a:r>
              <a:rPr lang="fr-FR" b="0" strike="noStrike" spc="-1" dirty="0" err="1">
                <a:solidFill>
                  <a:srgbClr val="404040"/>
                </a:solidFill>
                <a:latin typeface="Calibri" panose="020F0502020204030204" pitchFamily="34" charset="0"/>
                <a:cs typeface="Calibri" panose="020F0502020204030204" pitchFamily="34" charset="0"/>
              </a:rPr>
              <a:t>κής</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διοίκησης</a:t>
            </a:r>
            <a:r>
              <a:rPr lang="fr-FR" b="0" strike="noStrike" spc="-1" dirty="0">
                <a:solidFill>
                  <a:srgbClr val="404040"/>
                </a:solidFill>
                <a:latin typeface="Calibri" panose="020F0502020204030204" pitchFamily="34" charset="0"/>
                <a:cs typeface="Calibri" panose="020F0502020204030204" pitchFamily="34" charset="0"/>
              </a:rPr>
              <a:t> απ</a:t>
            </a:r>
            <a:r>
              <a:rPr lang="fr-FR" b="0" strike="noStrike" spc="-1" dirty="0" err="1">
                <a:solidFill>
                  <a:srgbClr val="404040"/>
                </a:solidFill>
                <a:latin typeface="Calibri" panose="020F0502020204030204" pitchFamily="34" charset="0"/>
                <a:cs typeface="Calibri" panose="020F0502020204030204" pitchFamily="34" charset="0"/>
              </a:rPr>
              <a:t>ό</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θεσμικά</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όργ</a:t>
            </a:r>
            <a:r>
              <a:rPr lang="fr-FR" b="0" strike="noStrike" spc="-1" dirty="0">
                <a:solidFill>
                  <a:srgbClr val="404040"/>
                </a:solidFill>
                <a:latin typeface="Calibri" panose="020F0502020204030204" pitchFamily="34" charset="0"/>
                <a:cs typeface="Calibri" panose="020F0502020204030204" pitchFamily="34" charset="0"/>
              </a:rPr>
              <a:t>α</a:t>
            </a:r>
            <a:r>
              <a:rPr lang="fr-FR" b="0" strike="noStrike" spc="-1" dirty="0" err="1">
                <a:solidFill>
                  <a:srgbClr val="404040"/>
                </a:solidFill>
                <a:latin typeface="Calibri" panose="020F0502020204030204" pitchFamily="34" charset="0"/>
                <a:cs typeface="Calibri" panose="020F0502020204030204" pitchFamily="34" charset="0"/>
              </a:rPr>
              <a:t>ν</a:t>
            </a:r>
            <a:r>
              <a:rPr lang="fr-FR" b="0" strike="noStrike" spc="-1" dirty="0">
                <a:solidFill>
                  <a:srgbClr val="404040"/>
                </a:solidFill>
                <a:latin typeface="Calibri" panose="020F0502020204030204" pitchFamily="34" charset="0"/>
                <a:cs typeface="Calibri" panose="020F0502020204030204" pitchFamily="34" charset="0"/>
              </a:rPr>
              <a:t>α, </a:t>
            </a:r>
            <a:r>
              <a:rPr lang="fr-FR" b="0" strike="noStrike" spc="-1" dirty="0" err="1">
                <a:solidFill>
                  <a:srgbClr val="404040"/>
                </a:solidFill>
                <a:latin typeface="Calibri" panose="020F0502020204030204" pitchFamily="34" charset="0"/>
                <a:cs typeface="Calibri" panose="020F0502020204030204" pitchFamily="34" charset="0"/>
              </a:rPr>
              <a:t>οργ</a:t>
            </a:r>
            <a:r>
              <a:rPr lang="fr-FR" b="0" strike="noStrike" spc="-1" dirty="0">
                <a:solidFill>
                  <a:srgbClr val="404040"/>
                </a:solidFill>
                <a:latin typeface="Calibri" panose="020F0502020204030204" pitchFamily="34" charset="0"/>
                <a:cs typeface="Calibri" panose="020F0502020204030204" pitchFamily="34" charset="0"/>
              </a:rPr>
              <a:t>α</a:t>
            </a:r>
            <a:r>
              <a:rPr lang="fr-FR" b="0" strike="noStrike" spc="-1" dirty="0" err="1">
                <a:solidFill>
                  <a:srgbClr val="404040"/>
                </a:solidFill>
                <a:latin typeface="Calibri" panose="020F0502020204030204" pitchFamily="34" charset="0"/>
                <a:cs typeface="Calibri" panose="020F0502020204030204" pitchFamily="34" charset="0"/>
              </a:rPr>
              <a:t>νισμούς</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κ</a:t>
            </a:r>
            <a:r>
              <a:rPr lang="fr-FR" b="0" strike="noStrike" spc="-1" dirty="0">
                <a:solidFill>
                  <a:srgbClr val="404040"/>
                </a:solidFill>
                <a:latin typeface="Calibri" panose="020F0502020204030204" pitchFamily="34" charset="0"/>
                <a:cs typeface="Calibri" panose="020F0502020204030204" pitchFamily="34" charset="0"/>
              </a:rPr>
              <a:t>α</a:t>
            </a:r>
            <a:r>
              <a:rPr lang="fr-FR" b="0" strike="noStrike" spc="-1" dirty="0" err="1">
                <a:solidFill>
                  <a:srgbClr val="404040"/>
                </a:solidFill>
                <a:latin typeface="Calibri" panose="020F0502020204030204" pitchFamily="34" charset="0"/>
                <a:cs typeface="Calibri" panose="020F0502020204030204" pitchFamily="34" charset="0"/>
              </a:rPr>
              <a:t>ι</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υ</a:t>
            </a:r>
            <a:r>
              <a:rPr lang="fr-FR" b="0" strike="noStrike" spc="-1" dirty="0">
                <a:solidFill>
                  <a:srgbClr val="404040"/>
                </a:solidFill>
                <a:latin typeface="Calibri" panose="020F0502020204030204" pitchFamily="34" charset="0"/>
                <a:cs typeface="Calibri" panose="020F0502020204030204" pitchFamily="34" charset="0"/>
              </a:rPr>
              <a:t>π</a:t>
            </a:r>
            <a:r>
              <a:rPr lang="fr-FR" b="0" strike="noStrike" spc="-1" dirty="0" err="1">
                <a:solidFill>
                  <a:srgbClr val="404040"/>
                </a:solidFill>
                <a:latin typeface="Calibri" panose="020F0502020204030204" pitchFamily="34" charset="0"/>
                <a:cs typeface="Calibri" panose="020F0502020204030204" pitchFamily="34" charset="0"/>
              </a:rPr>
              <a:t>ηρεσίες</a:t>
            </a:r>
            <a:r>
              <a:rPr lang="fr-FR" b="0" strike="noStrike" spc="-1" dirty="0">
                <a:solidFill>
                  <a:srgbClr val="404040"/>
                </a:solidFill>
                <a:latin typeface="Calibri" panose="020F0502020204030204" pitchFamily="34" charset="0"/>
                <a:cs typeface="Calibri" panose="020F0502020204030204" pitchFamily="34" charset="0"/>
              </a:rPr>
              <a:t> </a:t>
            </a:r>
            <a:r>
              <a:rPr lang="fr-FR" b="0" strike="noStrike" spc="-1" dirty="0" err="1">
                <a:solidFill>
                  <a:srgbClr val="404040"/>
                </a:solidFill>
                <a:latin typeface="Calibri" panose="020F0502020204030204" pitchFamily="34" charset="0"/>
                <a:cs typeface="Calibri" panose="020F0502020204030204" pitchFamily="34" charset="0"/>
              </a:rPr>
              <a:t>της</a:t>
            </a:r>
            <a:r>
              <a:rPr lang="fr-FR" b="0" strike="noStrike" spc="-1" dirty="0">
                <a:solidFill>
                  <a:srgbClr val="404040"/>
                </a:solidFill>
                <a:latin typeface="Calibri" panose="020F0502020204030204" pitchFamily="34" charset="0"/>
                <a:cs typeface="Calibri" panose="020F0502020204030204" pitchFamily="34" charset="0"/>
              </a:rPr>
              <a:t> ΕΕ.</a:t>
            </a:r>
            <a:endParaRPr lang="el-GR" spc="-1" dirty="0">
              <a:latin typeface="Calibri" panose="020F0502020204030204" pitchFamily="34" charset="0"/>
              <a:cs typeface="Calibri" panose="020F0502020204030204" pitchFamily="34" charset="0"/>
            </a:endParaRPr>
          </a:p>
          <a:p>
            <a:pPr marL="91440" indent="-90720">
              <a:lnSpc>
                <a:spcPct val="90000"/>
              </a:lnSpc>
              <a:spcBef>
                <a:spcPts val="1199"/>
              </a:spcBef>
              <a:spcAft>
                <a:spcPts val="201"/>
              </a:spcAft>
              <a:buClr>
                <a:srgbClr val="E48312"/>
              </a:buClr>
              <a:buFont typeface="Wingdings" charset="2"/>
              <a:buChar char=""/>
            </a:pPr>
            <a:r>
              <a:rPr lang="fr-FR" b="1" strike="noStrike" spc="-1" dirty="0" err="1">
                <a:solidFill>
                  <a:srgbClr val="404040"/>
                </a:solidFill>
                <a:latin typeface="Calibri" panose="020F0502020204030204" pitchFamily="34" charset="0"/>
                <a:cs typeface="Calibri" panose="020F0502020204030204" pitchFamily="34" charset="0"/>
              </a:rPr>
              <a:t>Η</a:t>
            </a:r>
            <a:r>
              <a:rPr lang="fr-FR" b="1" strike="noStrike" spc="-1" dirty="0">
                <a:solidFill>
                  <a:srgbClr val="404040"/>
                </a:solidFill>
                <a:latin typeface="Calibri" panose="020F0502020204030204" pitchFamily="34" charset="0"/>
                <a:cs typeface="Calibri" panose="020F0502020204030204" pitchFamily="34" charset="0"/>
              </a:rPr>
              <a:t> </a:t>
            </a:r>
            <a:r>
              <a:rPr lang="fr-FR" b="1" strike="noStrike" spc="-1" dirty="0" err="1">
                <a:solidFill>
                  <a:srgbClr val="404040"/>
                </a:solidFill>
                <a:latin typeface="Calibri" panose="020F0502020204030204" pitchFamily="34" charset="0"/>
                <a:cs typeface="Calibri" panose="020F0502020204030204" pitchFamily="34" charset="0"/>
              </a:rPr>
              <a:t>Ευρω</a:t>
            </a:r>
            <a:r>
              <a:rPr lang="fr-FR" b="1" strike="noStrike" spc="-1" dirty="0">
                <a:solidFill>
                  <a:srgbClr val="404040"/>
                </a:solidFill>
                <a:latin typeface="Calibri" panose="020F0502020204030204" pitchFamily="34" charset="0"/>
                <a:cs typeface="Calibri" panose="020F0502020204030204" pitchFamily="34" charset="0"/>
              </a:rPr>
              <a:t>παϊκή Υπηρεσία Καταπολέμησης της Απάτης </a:t>
            </a:r>
            <a:r>
              <a:rPr lang="fr-FR" b="0" strike="noStrike" spc="-1" dirty="0">
                <a:solidFill>
                  <a:srgbClr val="404040"/>
                </a:solidFill>
                <a:latin typeface="Calibri" panose="020F0502020204030204" pitchFamily="34" charset="0"/>
                <a:cs typeface="Calibri" panose="020F0502020204030204" pitchFamily="34" charset="0"/>
              </a:rPr>
              <a:t>(OLAF): </a:t>
            </a:r>
            <a:r>
              <a:rPr lang="el-GR" b="0" strike="noStrike" spc="-1" dirty="0">
                <a:solidFill>
                  <a:srgbClr val="404040"/>
                </a:solidFill>
                <a:latin typeface="Calibri" panose="020F0502020204030204" pitchFamily="34" charset="0"/>
                <a:cs typeface="Calibri" panose="020F0502020204030204" pitchFamily="34" charset="0"/>
              </a:rPr>
              <a:t>Η </a:t>
            </a:r>
            <a:r>
              <a:rPr lang="fr-FR" b="0" strike="noStrike" spc="-1" dirty="0">
                <a:solidFill>
                  <a:srgbClr val="404040"/>
                </a:solidFill>
                <a:latin typeface="Calibri" panose="020F0502020204030204" pitchFamily="34" charset="0"/>
                <a:cs typeface="Calibri" panose="020F0502020204030204" pitchFamily="34" charset="0"/>
              </a:rPr>
              <a:t>OLAF </a:t>
            </a:r>
            <a:r>
              <a:rPr lang="el-GR" b="0" strike="noStrike" spc="-1" dirty="0">
                <a:solidFill>
                  <a:srgbClr val="404040"/>
                </a:solidFill>
                <a:latin typeface="Calibri" panose="020F0502020204030204" pitchFamily="34" charset="0"/>
                <a:cs typeface="Calibri" panose="020F0502020204030204" pitchFamily="34" charset="0"/>
              </a:rPr>
              <a:t>διερευνά για απάτη (οικονομικά θέματα) κατά του προϋπολογισμού της ΕΕ, διαφθορά και σοβαρά παραπτώματα εντός των ευρωπαϊκών θεσμικών οργάνων, και αναπτύσσει πολιτική για την καταπολέμηση της απάτης για την Ευρωπαϊκή Επιτροπή. Αρμοδιότητες</a:t>
            </a:r>
            <a:r>
              <a:rPr lang="en-US" b="0" strike="noStrike" spc="-1" dirty="0">
                <a:solidFill>
                  <a:srgbClr val="404040"/>
                </a:solidFill>
                <a:latin typeface="Calibri" panose="020F0502020204030204" pitchFamily="34" charset="0"/>
                <a:cs typeface="Calibri" panose="020F0502020204030204" pitchFamily="34" charset="0"/>
              </a:rPr>
              <a:t>: </a:t>
            </a:r>
            <a:r>
              <a:rPr lang="el-GR" spc="-1" dirty="0" err="1">
                <a:solidFill>
                  <a:srgbClr val="404040"/>
                </a:solidFill>
                <a:latin typeface="Calibri" panose="020F0502020204030204" pitchFamily="34" charset="0"/>
                <a:cs typeface="Calibri" panose="020F0502020204030204" pitchFamily="34" charset="0"/>
              </a:rPr>
              <a:t>διεν</a:t>
            </a:r>
            <a:r>
              <a:rPr lang="en-US" spc="-1" dirty="0" err="1">
                <a:solidFill>
                  <a:srgbClr val="404040"/>
                </a:solidFill>
                <a:latin typeface="Calibri" panose="020F0502020204030204" pitchFamily="34" charset="0"/>
                <a:cs typeface="Calibri" panose="020F0502020204030204" pitchFamily="34" charset="0"/>
              </a:rPr>
              <a:t>έ</a:t>
            </a:r>
            <a:r>
              <a:rPr lang="el-GR" spc="-1" dirty="0" err="1">
                <a:solidFill>
                  <a:srgbClr val="404040"/>
                </a:solidFill>
                <a:latin typeface="Calibri" panose="020F0502020204030204" pitchFamily="34" charset="0"/>
                <a:cs typeface="Calibri" panose="020F0502020204030204" pitchFamily="34" charset="0"/>
              </a:rPr>
              <a:t>ργεια</a:t>
            </a:r>
            <a:r>
              <a:rPr lang="el-GR" b="0" strike="noStrike" spc="-1" dirty="0">
                <a:solidFill>
                  <a:srgbClr val="404040"/>
                </a:solidFill>
                <a:latin typeface="Calibri" panose="020F0502020204030204" pitchFamily="34" charset="0"/>
                <a:cs typeface="Calibri" panose="020F0502020204030204" pitchFamily="34" charset="0"/>
              </a:rPr>
              <a:t> διοικητικών </a:t>
            </a:r>
            <a:r>
              <a:rPr lang="el-GR" spc="-1" dirty="0">
                <a:solidFill>
                  <a:srgbClr val="404040"/>
                </a:solidFill>
                <a:latin typeface="Calibri" panose="020F0502020204030204" pitchFamily="34" charset="0"/>
                <a:cs typeface="Calibri" panose="020F0502020204030204" pitchFamily="34" charset="0"/>
              </a:rPr>
              <a:t>ερευνών, παραγωγή συστάσεων για επιβολή του νόμου προς τις εθνικές αρχές. </a:t>
            </a:r>
            <a:r>
              <a:rPr lang="el-GR" b="0" strike="noStrike" spc="-1" dirty="0">
                <a:solidFill>
                  <a:srgbClr val="404040"/>
                </a:solidFill>
                <a:latin typeface="Calibri" panose="020F0502020204030204" pitchFamily="34" charset="0"/>
                <a:cs typeface="Calibri" panose="020F0502020204030204" pitchFamily="34" charset="0"/>
              </a:rPr>
              <a:t>Δεν έχει δικαστικές εξουσίες. </a:t>
            </a:r>
            <a:r>
              <a:rPr lang="el-GR" b="0" i="1" strike="noStrike" spc="-1" dirty="0">
                <a:solidFill>
                  <a:srgbClr val="404040"/>
                </a:solidFill>
                <a:latin typeface="Calibri" panose="020F0502020204030204" pitchFamily="34" charset="0"/>
                <a:cs typeface="Calibri" panose="020F0502020204030204" pitchFamily="34" charset="0"/>
              </a:rPr>
              <a:t>Ρευστή δικαιοδοτική ταυτότητα νομιμότητας και συνταγματικότητας.</a:t>
            </a:r>
            <a:endParaRPr lang="el-GR" i="1" spc="-1" dirty="0">
              <a:latin typeface="Calibri" panose="020F0502020204030204" pitchFamily="34" charset="0"/>
              <a:cs typeface="Calibri" panose="020F0502020204030204" pitchFamily="34" charset="0"/>
            </a:endParaRPr>
          </a:p>
          <a:p>
            <a:pPr marL="91440" indent="-90720">
              <a:lnSpc>
                <a:spcPct val="90000"/>
              </a:lnSpc>
              <a:spcBef>
                <a:spcPts val="1199"/>
              </a:spcBef>
              <a:spcAft>
                <a:spcPts val="201"/>
              </a:spcAft>
              <a:buClr>
                <a:srgbClr val="E48312"/>
              </a:buClr>
              <a:buFont typeface="Wingdings" charset="2"/>
              <a:buChar char=""/>
            </a:pPr>
            <a:r>
              <a:rPr lang="el-GR" b="0" strike="noStrike" spc="-1" dirty="0">
                <a:solidFill>
                  <a:srgbClr val="404040"/>
                </a:solidFill>
                <a:latin typeface="Calibri" panose="020F0502020204030204" pitchFamily="34" charset="0"/>
                <a:cs typeface="Calibri" panose="020F0502020204030204" pitchFamily="34" charset="0"/>
              </a:rPr>
              <a:t> </a:t>
            </a:r>
            <a:r>
              <a:rPr lang="fr-FR" b="1" strike="noStrike" spc="-1" dirty="0" err="1">
                <a:solidFill>
                  <a:srgbClr val="404040"/>
                </a:solidFill>
                <a:latin typeface="Calibri" panose="020F0502020204030204" pitchFamily="34" charset="0"/>
                <a:cs typeface="Calibri" panose="020F0502020204030204" pitchFamily="34" charset="0"/>
              </a:rPr>
              <a:t>Ευρω</a:t>
            </a:r>
            <a:r>
              <a:rPr lang="fr-FR" b="1" strike="noStrike" spc="-1" dirty="0">
                <a:solidFill>
                  <a:srgbClr val="404040"/>
                </a:solidFill>
                <a:latin typeface="Calibri" panose="020F0502020204030204" pitchFamily="34" charset="0"/>
                <a:cs typeface="Calibri" panose="020F0502020204030204" pitchFamily="34" charset="0"/>
              </a:rPr>
              <a:t>πα</a:t>
            </a:r>
            <a:r>
              <a:rPr lang="fr-FR" b="1" strike="noStrike" spc="-1" dirty="0" err="1">
                <a:solidFill>
                  <a:srgbClr val="404040"/>
                </a:solidFill>
                <a:latin typeface="Calibri" panose="020F0502020204030204" pitchFamily="34" charset="0"/>
                <a:cs typeface="Calibri" panose="020F0502020204030204" pitchFamily="34" charset="0"/>
              </a:rPr>
              <a:t>ϊκή</a:t>
            </a:r>
            <a:r>
              <a:rPr lang="fr-FR" b="1" strike="noStrike" spc="-1" dirty="0">
                <a:solidFill>
                  <a:srgbClr val="404040"/>
                </a:solidFill>
                <a:latin typeface="Calibri" panose="020F0502020204030204" pitchFamily="34" charset="0"/>
                <a:cs typeface="Calibri" panose="020F0502020204030204" pitchFamily="34" charset="0"/>
              </a:rPr>
              <a:t> </a:t>
            </a:r>
            <a:r>
              <a:rPr lang="fr-FR" b="1" strike="noStrike" spc="-1" dirty="0" err="1">
                <a:solidFill>
                  <a:srgbClr val="404040"/>
                </a:solidFill>
                <a:latin typeface="Calibri" panose="020F0502020204030204" pitchFamily="34" charset="0"/>
                <a:cs typeface="Calibri" panose="020F0502020204030204" pitchFamily="34" charset="0"/>
              </a:rPr>
              <a:t>Εισ</a:t>
            </a:r>
            <a:r>
              <a:rPr lang="fr-FR" b="1" strike="noStrike" spc="-1" dirty="0">
                <a:solidFill>
                  <a:srgbClr val="404040"/>
                </a:solidFill>
                <a:latin typeface="Calibri" panose="020F0502020204030204" pitchFamily="34" charset="0"/>
                <a:cs typeface="Calibri" panose="020F0502020204030204" pitchFamily="34" charset="0"/>
              </a:rPr>
              <a:t>α</a:t>
            </a:r>
            <a:r>
              <a:rPr lang="fr-FR" b="1" strike="noStrike" spc="-1" dirty="0" err="1">
                <a:solidFill>
                  <a:srgbClr val="404040"/>
                </a:solidFill>
                <a:latin typeface="Calibri" panose="020F0502020204030204" pitchFamily="34" charset="0"/>
                <a:cs typeface="Calibri" panose="020F0502020204030204" pitchFamily="34" charset="0"/>
              </a:rPr>
              <a:t>γγελί</a:t>
            </a:r>
            <a:r>
              <a:rPr lang="fr-FR" b="1" strike="noStrike" spc="-1" dirty="0">
                <a:solidFill>
                  <a:srgbClr val="404040"/>
                </a:solidFill>
                <a:latin typeface="Calibri" panose="020F0502020204030204" pitchFamily="34" charset="0"/>
                <a:cs typeface="Calibri" panose="020F0502020204030204" pitchFamily="34" charset="0"/>
              </a:rPr>
              <a:t>α (22 KM</a:t>
            </a:r>
            <a:r>
              <a:rPr lang="el-GR" b="1" strike="noStrike" spc="-1" dirty="0">
                <a:solidFill>
                  <a:srgbClr val="404040"/>
                </a:solidFill>
                <a:latin typeface="Calibri" panose="020F0502020204030204" pitchFamily="34" charset="0"/>
                <a:cs typeface="Calibri" panose="020F0502020204030204" pitchFamily="34" charset="0"/>
              </a:rPr>
              <a:t>, ενισχυμένη συνεργασία</a:t>
            </a:r>
            <a:r>
              <a:rPr lang="fr-FR" b="1" strike="noStrike" spc="-1" dirty="0">
                <a:solidFill>
                  <a:srgbClr val="404040"/>
                </a:solidFill>
                <a:latin typeface="Calibri" panose="020F0502020204030204" pitchFamily="34" charset="0"/>
                <a:cs typeface="Calibri" panose="020F0502020204030204" pitchFamily="34" charset="0"/>
              </a:rPr>
              <a:t>). </a:t>
            </a:r>
            <a:r>
              <a:rPr lang="el-GR" strike="noStrike" spc="-1" dirty="0">
                <a:solidFill>
                  <a:srgbClr val="404040"/>
                </a:solidFill>
                <a:latin typeface="Calibri" panose="020F0502020204030204" pitchFamily="34" charset="0"/>
                <a:cs typeface="Calibri" panose="020F0502020204030204" pitchFamily="34" charset="0"/>
              </a:rPr>
              <a:t>Μπορεί να διερευνήσει, να διώξει και να δικάσει εγκλήματα κατά του προϋπολογισμού της ΕΕ.</a:t>
            </a:r>
            <a:endParaRPr lang="el-GR" spc="-1" dirty="0">
              <a:latin typeface="Calibri" panose="020F0502020204030204" pitchFamily="34" charset="0"/>
              <a:cs typeface="Calibri" panose="020F0502020204030204" pitchFamily="34" charset="0"/>
            </a:endParaRPr>
          </a:p>
          <a:p>
            <a:pPr marL="91440" indent="-90720">
              <a:lnSpc>
                <a:spcPct val="90000"/>
              </a:lnSpc>
              <a:spcBef>
                <a:spcPts val="1199"/>
              </a:spcBef>
              <a:spcAft>
                <a:spcPts val="201"/>
              </a:spcAft>
              <a:buClr>
                <a:srgbClr val="E48312"/>
              </a:buClr>
              <a:buFont typeface="Wingdings" charset="2"/>
              <a:buChar char=""/>
            </a:pPr>
            <a:r>
              <a:rPr lang="fr-FR" b="0" strike="noStrike" spc="-1" dirty="0" err="1">
                <a:solidFill>
                  <a:srgbClr val="404040"/>
                </a:solidFill>
                <a:latin typeface="Calibri" panose="020F0502020204030204" pitchFamily="34" charset="0"/>
                <a:cs typeface="Calibri" panose="020F0502020204030204" pitchFamily="34" charset="0"/>
              </a:rPr>
              <a:t>Οργ</a:t>
            </a:r>
            <a:r>
              <a:rPr lang="fr-FR" b="0" strike="noStrike" spc="-1" dirty="0">
                <a:solidFill>
                  <a:srgbClr val="404040"/>
                </a:solidFill>
                <a:latin typeface="Calibri" panose="020F0502020204030204" pitchFamily="34" charset="0"/>
                <a:cs typeface="Calibri" panose="020F0502020204030204" pitchFamily="34" charset="0"/>
              </a:rPr>
              <a:t>ανισμός Θεμελιωδών Δικαιωμάτων της Ευρωπαϊκής Ένωσης (</a:t>
            </a:r>
            <a:r>
              <a:rPr lang="en-US" b="0" strike="noStrike" spc="-1" dirty="0">
                <a:solidFill>
                  <a:srgbClr val="404040"/>
                </a:solidFill>
                <a:latin typeface="Calibri" panose="020F0502020204030204" pitchFamily="34" charset="0"/>
                <a:cs typeface="Calibri" panose="020F0502020204030204" pitchFamily="34" charset="0"/>
              </a:rPr>
              <a:t>European Union Agency for Fundamental Rights</a:t>
            </a:r>
            <a:r>
              <a:rPr lang="el-GR" b="0" strike="noStrike" spc="-1" dirty="0">
                <a:solidFill>
                  <a:srgbClr val="404040"/>
                </a:solidFill>
                <a:latin typeface="Calibri" panose="020F0502020204030204" pitchFamily="34" charset="0"/>
                <a:cs typeface="Calibri" panose="020F0502020204030204" pitchFamily="34" charset="0"/>
              </a:rPr>
              <a:t>, </a:t>
            </a:r>
            <a:r>
              <a:rPr lang="fr-FR" b="0" strike="noStrike" spc="-1" dirty="0">
                <a:solidFill>
                  <a:srgbClr val="404040"/>
                </a:solidFill>
                <a:latin typeface="Calibri" panose="020F0502020204030204" pitchFamily="34" charset="0"/>
                <a:cs typeface="Calibri" panose="020F0502020204030204" pitchFamily="34" charset="0"/>
              </a:rPr>
              <a:t>FRA)</a:t>
            </a:r>
            <a:endParaRPr lang="fr-FR" b="0" strike="noStrike" spc="-1" dirty="0">
              <a:latin typeface="Calibri" panose="020F0502020204030204" pitchFamily="34" charset="0"/>
              <a:cs typeface="Calibri" panose="020F0502020204030204" pitchFamily="34" charset="0"/>
            </a:endParaRPr>
          </a:p>
          <a:p>
            <a:pPr marL="91440" indent="-90720">
              <a:lnSpc>
                <a:spcPct val="90000"/>
              </a:lnSpc>
              <a:spcBef>
                <a:spcPts val="1199"/>
              </a:spcBef>
              <a:spcAft>
                <a:spcPts val="201"/>
              </a:spcAft>
              <a:buClr>
                <a:srgbClr val="E48312"/>
              </a:buClr>
              <a:buFont typeface="Wingdings" charset="2"/>
              <a:buChar char=""/>
            </a:pPr>
            <a:r>
              <a:rPr lang="fr-FR" b="0" strike="noStrike" spc="-1" dirty="0">
                <a:solidFill>
                  <a:srgbClr val="404040"/>
                </a:solidFill>
                <a:latin typeface="Calibri" panose="020F0502020204030204" pitchFamily="34" charset="0"/>
                <a:cs typeface="Calibri" panose="020F0502020204030204" pitchFamily="34" charset="0"/>
              </a:rPr>
              <a:t>Ο </a:t>
            </a:r>
            <a:r>
              <a:rPr lang="fr-FR" b="0" strike="noStrike" spc="-1" dirty="0" err="1">
                <a:solidFill>
                  <a:srgbClr val="404040"/>
                </a:solidFill>
                <a:latin typeface="Calibri" panose="020F0502020204030204" pitchFamily="34" charset="0"/>
                <a:cs typeface="Calibri" panose="020F0502020204030204" pitchFamily="34" charset="0"/>
              </a:rPr>
              <a:t>Ευρω</a:t>
            </a:r>
            <a:r>
              <a:rPr lang="fr-FR" b="0" strike="noStrike" spc="-1" dirty="0">
                <a:solidFill>
                  <a:srgbClr val="404040"/>
                </a:solidFill>
                <a:latin typeface="Calibri" panose="020F0502020204030204" pitchFamily="34" charset="0"/>
                <a:cs typeface="Calibri" panose="020F0502020204030204" pitchFamily="34" charset="0"/>
              </a:rPr>
              <a:t>παίος Επόπτης Προστασίας Δεδομένων (ΕΕΠΔ) είναι υπεύθυνος για να διασφαλίσει ότι τα θεσμικά όργανα και οι οργανισμοί της ΕΕ σέβονται το δικαίωμα των ατόμων στην ιδιωτική ζωή κατά την επεξεργασία προσωπικών </a:t>
            </a:r>
            <a:r>
              <a:rPr lang="fr-FR" b="0" strike="noStrike" spc="-1" dirty="0" err="1">
                <a:solidFill>
                  <a:srgbClr val="404040"/>
                </a:solidFill>
                <a:latin typeface="Calibri" panose="020F0502020204030204" pitchFamily="34" charset="0"/>
                <a:cs typeface="Calibri" panose="020F0502020204030204" pitchFamily="34" charset="0"/>
              </a:rPr>
              <a:t>δεδομένων</a:t>
            </a:r>
            <a:r>
              <a:rPr lang="fr-FR" b="0" strike="noStrike" spc="-1" dirty="0">
                <a:solidFill>
                  <a:srgbClr val="404040"/>
                </a:solidFill>
                <a:latin typeface="Calibri" panose="020F0502020204030204" pitchFamily="34" charset="0"/>
                <a:cs typeface="Calibri" panose="020F0502020204030204" pitchFamily="34" charset="0"/>
              </a:rPr>
              <a:t>.</a:t>
            </a:r>
          </a:p>
          <a:p>
            <a:pPr marL="91440" indent="-90720">
              <a:lnSpc>
                <a:spcPct val="90000"/>
              </a:lnSpc>
              <a:spcBef>
                <a:spcPts val="1199"/>
              </a:spcBef>
              <a:spcAft>
                <a:spcPts val="201"/>
              </a:spcAft>
              <a:buClr>
                <a:srgbClr val="E48312"/>
              </a:buClr>
              <a:buFont typeface="Wingdings" charset="2"/>
              <a:buChar char=""/>
            </a:pPr>
            <a:r>
              <a:rPr lang="fr-FR" spc="-1" dirty="0">
                <a:solidFill>
                  <a:srgbClr val="404040"/>
                </a:solidFill>
                <a:latin typeface="Calibri" panose="020F0502020204030204" pitchFamily="34" charset="0"/>
                <a:cs typeface="Calibri" panose="020F0502020204030204" pitchFamily="34" charset="0"/>
              </a:rPr>
              <a:t>E</a:t>
            </a:r>
            <a:r>
              <a:rPr lang="el-GR" spc="-1" dirty="0" err="1">
                <a:solidFill>
                  <a:srgbClr val="404040"/>
                </a:solidFill>
                <a:latin typeface="Calibri" panose="020F0502020204030204" pitchFamily="34" charset="0"/>
                <a:cs typeface="Calibri" panose="020F0502020204030204" pitchFamily="34" charset="0"/>
              </a:rPr>
              <a:t>υρωπαϊκό</a:t>
            </a:r>
            <a:r>
              <a:rPr lang="el-GR" spc="-1" dirty="0">
                <a:solidFill>
                  <a:srgbClr val="404040"/>
                </a:solidFill>
                <a:latin typeface="Calibri" panose="020F0502020204030204" pitchFamily="34" charset="0"/>
                <a:cs typeface="Calibri" panose="020F0502020204030204" pitchFamily="34" charset="0"/>
              </a:rPr>
              <a:t> Κοινοβούλιο (Εξεταστικές επιτροπές).</a:t>
            </a:r>
            <a:endParaRPr lang="fr-FR" b="0" strike="noStrike" spc="-1" dirty="0">
              <a:solidFill>
                <a:srgbClr val="404040"/>
              </a:solidFill>
              <a:latin typeface="Calibri" panose="020F0502020204030204" pitchFamily="34" charset="0"/>
              <a:cs typeface="Calibri" panose="020F0502020204030204" pitchFamily="34" charset="0"/>
            </a:endParaRPr>
          </a:p>
        </p:txBody>
      </p:sp>
      <p:sp>
        <p:nvSpPr>
          <p:cNvPr id="138" name="CustomShape 4"/>
          <p:cNvSpPr/>
          <p:nvPr/>
        </p:nvSpPr>
        <p:spPr>
          <a:xfrm>
            <a:off x="9900360" y="6459840"/>
            <a:ext cx="1311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37AAA132-A92B-42D5-814A-08EC0FCB64E5}" type="slidenum">
              <a:rPr lang="fr-FR" sz="1050" b="0" strike="noStrike" spc="-1">
                <a:solidFill>
                  <a:srgbClr val="FFFFFF"/>
                </a:solidFill>
                <a:latin typeface="Calibri"/>
              </a:rPr>
              <a:t>17</a:t>
            </a:fld>
            <a:endParaRPr lang="fr-FR" sz="105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0D03C-0DF0-E070-8FCA-159697F6DB2C}"/>
              </a:ext>
            </a:extLst>
          </p:cNvPr>
          <p:cNvSpPr>
            <a:spLocks noGrp="1"/>
          </p:cNvSpPr>
          <p:nvPr>
            <p:ph type="title"/>
          </p:nvPr>
        </p:nvSpPr>
        <p:spPr>
          <a:xfrm>
            <a:off x="968188" y="390951"/>
            <a:ext cx="9807388" cy="1188720"/>
          </a:xfrm>
        </p:spPr>
        <p:txBody>
          <a:bodyPr/>
          <a:lstStyle/>
          <a:p>
            <a:r>
              <a:rPr lang="el-GR" dirty="0" err="1"/>
              <a:t>Παραβιασεισ</a:t>
            </a:r>
            <a:r>
              <a:rPr lang="el-GR" dirty="0"/>
              <a:t> του </a:t>
            </a:r>
            <a:r>
              <a:rPr lang="el-GR" dirty="0" err="1"/>
              <a:t>κρατους</a:t>
            </a:r>
            <a:r>
              <a:rPr lang="el-GR" dirty="0"/>
              <a:t> </a:t>
            </a:r>
            <a:r>
              <a:rPr lang="el-GR" dirty="0" err="1"/>
              <a:t>Δικαιου</a:t>
            </a:r>
            <a:r>
              <a:rPr lang="el-GR" dirty="0"/>
              <a:t> στην ΕΕ</a:t>
            </a:r>
            <a:endParaRPr lang="en-GR" dirty="0"/>
          </a:p>
        </p:txBody>
      </p:sp>
      <p:sp>
        <p:nvSpPr>
          <p:cNvPr id="3" name="Content Placeholder 2">
            <a:extLst>
              <a:ext uri="{FF2B5EF4-FFF2-40B4-BE49-F238E27FC236}">
                <a16:creationId xmlns:a16="http://schemas.microsoft.com/office/drawing/2014/main" id="{B46B15FF-9B2E-B745-85C2-099B8F1C87C4}"/>
              </a:ext>
            </a:extLst>
          </p:cNvPr>
          <p:cNvSpPr>
            <a:spLocks noGrp="1"/>
          </p:cNvSpPr>
          <p:nvPr>
            <p:ph idx="1"/>
          </p:nvPr>
        </p:nvSpPr>
        <p:spPr>
          <a:xfrm>
            <a:off x="430306" y="1972236"/>
            <a:ext cx="11241741" cy="3767792"/>
          </a:xfrm>
        </p:spPr>
        <p:txBody>
          <a:bodyPr>
            <a:normAutofit/>
          </a:bodyPr>
          <a:lstStyle/>
          <a:p>
            <a:r>
              <a:rPr lang="en-US" sz="1800" dirty="0">
                <a:latin typeface="Times New Roman" panose="02020603050405020304" pitchFamily="18" charset="0"/>
                <a:cs typeface="Times New Roman" panose="02020603050405020304" pitchFamily="18" charset="0"/>
              </a:rPr>
              <a:t>Polish </a:t>
            </a:r>
            <a:r>
              <a:rPr lang="en-US" sz="1800" dirty="0" err="1">
                <a:latin typeface="Times New Roman" panose="02020603050405020304" pitchFamily="18" charset="0"/>
                <a:cs typeface="Times New Roman" panose="02020603050405020304" pitchFamily="18" charset="0"/>
              </a:rPr>
              <a:t>watergate</a:t>
            </a:r>
            <a:r>
              <a:rPr lang="en-US" dirty="0">
                <a:latin typeface="Times New Roman" panose="02020603050405020304" pitchFamily="18" charset="0"/>
                <a:cs typeface="Times New Roman" panose="02020603050405020304" pitchFamily="18" charset="0"/>
              </a:rPr>
              <a:t> - </a:t>
            </a:r>
            <a:r>
              <a:rPr lang="en-US" sz="1800" dirty="0">
                <a:latin typeface="Times New Roman" panose="02020603050405020304" pitchFamily="18" charset="0"/>
                <a:cs typeface="Times New Roman" panose="02020603050405020304" pitchFamily="18" charset="0"/>
              </a:rPr>
              <a:t>European Parliament, </a:t>
            </a:r>
            <a:r>
              <a:rPr lang="en-GB" sz="1800" dirty="0">
                <a:latin typeface="Times New Roman" panose="02020603050405020304" pitchFamily="18" charset="0"/>
                <a:cs typeface="Times New Roman" panose="02020603050405020304" pitchFamily="18" charset="0"/>
              </a:rPr>
              <a:t>Setting up a committee (PEGA Committee) of inquiry to investigate the use of the Pegasus and equivalent surveillance spyware within EU MS (March 2022). </a:t>
            </a:r>
            <a:r>
              <a:rPr lang="en-US" sz="1800" dirty="0">
                <a:latin typeface="Times New Roman" panose="02020603050405020304" pitchFamily="18" charset="0"/>
                <a:cs typeface="Times New Roman" panose="02020603050405020304" pitchFamily="18" charset="0"/>
              </a:rPr>
              <a:t>Greek </a:t>
            </a:r>
            <a:r>
              <a:rPr lang="en-US" sz="1800" dirty="0" err="1">
                <a:latin typeface="Times New Roman" panose="02020603050405020304" pitchFamily="18" charset="0"/>
                <a:cs typeface="Times New Roman" panose="02020603050405020304" pitchFamily="18" charset="0"/>
              </a:rPr>
              <a:t>watergate</a:t>
            </a:r>
            <a:r>
              <a:rPr lang="en-US" dirty="0">
                <a:latin typeface="Times New Roman" panose="02020603050405020304" pitchFamily="18" charset="0"/>
                <a:cs typeface="Times New Roman" panose="02020603050405020304" pitchFamily="18" charset="0"/>
              </a:rPr>
              <a:t>.</a:t>
            </a:r>
          </a:p>
          <a:p>
            <a:pPr marL="0" indent="0">
              <a:buNone/>
            </a:pPr>
            <a:r>
              <a:rPr lang="en-GB" sz="1800" dirty="0">
                <a:latin typeface="Times New Roman" panose="02020603050405020304" pitchFamily="18" charset="0"/>
                <a:cs typeface="Times New Roman" panose="02020603050405020304" pitchFamily="18" charset="0"/>
                <a:hlinkClick r:id="rId2"/>
              </a:rPr>
              <a:t>https://eur-lex.europa.eu/legal-content/EN/TXT/PDF/?uri=CELEX:52022DP0071</a:t>
            </a:r>
            <a:endParaRPr lang="en-GB"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l-GR" sz="1800" dirty="0">
                <a:latin typeface="Times New Roman" panose="02020603050405020304" pitchFamily="18" charset="0"/>
                <a:cs typeface="Times New Roman" panose="02020603050405020304" pitchFamily="18" charset="0"/>
              </a:rPr>
              <a:t>Παραβιάσεις κ</a:t>
            </a:r>
            <a:r>
              <a:rPr lang="el-GR" dirty="0">
                <a:latin typeface="Times New Roman" panose="02020603050405020304" pitchFamily="18" charset="0"/>
                <a:cs typeface="Times New Roman" panose="02020603050405020304" pitchFamily="18" charset="0"/>
              </a:rPr>
              <a:t>ράτους δικαίου και σύνδεση με την οικονομική </a:t>
            </a:r>
            <a:r>
              <a:rPr lang="el-GR" dirty="0" err="1">
                <a:latin typeface="Times New Roman" panose="02020603050405020304" pitchFamily="18" charset="0"/>
                <a:cs typeface="Times New Roman" panose="02020603050405020304" pitchFamily="18" charset="0"/>
              </a:rPr>
              <a:t>αιρεσιμότητα</a:t>
            </a:r>
            <a:r>
              <a:rPr lang="el-GR" dirty="0">
                <a:latin typeface="Times New Roman" panose="02020603050405020304" pitchFamily="18" charset="0"/>
                <a:cs typeface="Times New Roman" panose="02020603050405020304" pitchFamily="18" charset="0"/>
              </a:rPr>
              <a:t>. Πολωνία, Ουγγαρία (παρεμπόδιση της δικαστικής εξουσίας, επίθεση στα δικαιώματα των μειονοτήτων, ανελευθερία του τύπου). </a:t>
            </a:r>
            <a:r>
              <a:rPr lang="el-GR" sz="1800" dirty="0">
                <a:latin typeface="Times New Roman" panose="02020603050405020304" pitchFamily="18" charset="0"/>
                <a:cs typeface="Times New Roman" panose="02020603050405020304" pitchFamily="18" charset="0"/>
              </a:rPr>
              <a:t>Ευρωπαϊκός κανονισμός που επιτρέπει στην ΕΕ να περικόψει τα κονδύλια που χορηγούνται στα κράτη μέλη σε περίπτωση διαπιστωμένης παραβίασης του κράτους δικαίου από αυτά τα κράτη, </a:t>
            </a:r>
            <a:r>
              <a:rPr lang="el-GR" sz="1800" b="1" dirty="0">
                <a:latin typeface="Times New Roman" panose="02020603050405020304" pitchFamily="18" charset="0"/>
                <a:cs typeface="Times New Roman" panose="02020603050405020304" pitchFamily="18" charset="0"/>
              </a:rPr>
              <a:t>εάν αυτή η παραβίαση θέτει σε κίνδυνο τον προϋπολογισμό της ΕΕ</a:t>
            </a:r>
            <a:r>
              <a:rPr lang="en-GB" dirty="0">
                <a:latin typeface="Times New Roman" panose="02020603050405020304" pitchFamily="18" charset="0"/>
                <a:cs typeface="Times New Roman" panose="02020603050405020304" pitchFamily="18" charset="0"/>
              </a:rPr>
              <a:t>, </a:t>
            </a:r>
            <a:r>
              <a:rPr lang="en-GB" b="0" i="0" u="none" strike="noStrike" dirty="0">
                <a:solidFill>
                  <a:schemeClr val="tx1"/>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Regulation (EU, Euratom) 2020/2092</a:t>
            </a:r>
            <a:r>
              <a:rPr lang="en-GB" u="none" strike="noStrike" dirty="0">
                <a:solidFill>
                  <a:schemeClr val="tx1"/>
                </a:solidFill>
                <a:latin typeface="Times New Roman" panose="02020603050405020304" pitchFamily="18" charset="0"/>
                <a:cs typeface="Times New Roman" panose="02020603050405020304" pitchFamily="18" charset="0"/>
              </a:rPr>
              <a:t>.</a:t>
            </a:r>
            <a:endParaRPr lang="el-GR" u="none" strike="noStrike" dirty="0">
              <a:solidFill>
                <a:schemeClr val="tx1"/>
              </a:solidFill>
              <a:latin typeface="Times New Roman" panose="02020603050405020304" pitchFamily="18" charset="0"/>
              <a:cs typeface="Times New Roman" panose="02020603050405020304" pitchFamily="18" charset="0"/>
            </a:endParaRPr>
          </a:p>
          <a:p>
            <a:pPr marL="0" indent="0">
              <a:buNone/>
            </a:pPr>
            <a:r>
              <a:rPr lang="en-GB" sz="1800" dirty="0">
                <a:latin typeface="Times New Roman" panose="02020603050405020304" pitchFamily="18" charset="0"/>
                <a:cs typeface="Times New Roman" panose="02020603050405020304" pitchFamily="18" charset="0"/>
                <a:hlinkClick r:id="rId3"/>
              </a:rPr>
              <a:t>https://eur-lex.europa.eu/legal-content/EN/ALL/?uri=CELEX%3A32020R2092</a:t>
            </a:r>
            <a:endParaRPr lang="el-GR" sz="1800" dirty="0">
              <a:latin typeface="Times New Roman" panose="02020603050405020304" pitchFamily="18" charset="0"/>
              <a:cs typeface="Times New Roman" panose="02020603050405020304" pitchFamily="18" charset="0"/>
            </a:endParaRPr>
          </a:p>
          <a:p>
            <a:pPr marL="0" indent="0">
              <a:buNone/>
            </a:pPr>
            <a:endParaRPr lang="el-GR" dirty="0">
              <a:latin typeface="Times New Roman" panose="02020603050405020304" pitchFamily="18" charset="0"/>
              <a:cs typeface="Times New Roman" panose="02020603050405020304" pitchFamily="18" charset="0"/>
            </a:endParaRPr>
          </a:p>
          <a:p>
            <a:pPr marL="0" indent="0">
              <a:buNone/>
            </a:pPr>
            <a:endParaRPr lang="el-GR" sz="1800" dirty="0">
              <a:latin typeface="Times New Roman" panose="02020603050405020304" pitchFamily="18" charset="0"/>
              <a:cs typeface="Times New Roman" panose="02020603050405020304" pitchFamily="18" charset="0"/>
            </a:endParaRPr>
          </a:p>
          <a:p>
            <a:endParaRPr lang="en-GR" dirty="0"/>
          </a:p>
        </p:txBody>
      </p:sp>
    </p:spTree>
    <p:extLst>
      <p:ext uri="{BB962C8B-B14F-4D97-AF65-F5344CB8AC3E}">
        <p14:creationId xmlns:p14="http://schemas.microsoft.com/office/powerpoint/2010/main" val="3913191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866B8-D635-7822-2BEC-F2C113B86714}"/>
              </a:ext>
            </a:extLst>
          </p:cNvPr>
          <p:cNvSpPr>
            <a:spLocks noGrp="1"/>
          </p:cNvSpPr>
          <p:nvPr>
            <p:ph type="title"/>
          </p:nvPr>
        </p:nvSpPr>
        <p:spPr>
          <a:xfrm>
            <a:off x="2231136" y="462668"/>
            <a:ext cx="7729728" cy="523449"/>
          </a:xfrm>
        </p:spPr>
        <p:txBody>
          <a:bodyPr>
            <a:normAutofit fontScale="90000"/>
          </a:bodyPr>
          <a:lstStyle/>
          <a:p>
            <a:r>
              <a:rPr lang="el-GR" dirty="0"/>
              <a:t>ΜΕΤΑ ΤΟ </a:t>
            </a:r>
            <a:r>
              <a:rPr lang="en-US" dirty="0"/>
              <a:t>QATAR GATE</a:t>
            </a:r>
            <a:r>
              <a:rPr lang="el-GR" dirty="0"/>
              <a:t> </a:t>
            </a:r>
            <a:r>
              <a:rPr lang="en-US" dirty="0"/>
              <a:t>?</a:t>
            </a:r>
            <a:endParaRPr lang="en-GR" dirty="0"/>
          </a:p>
        </p:txBody>
      </p:sp>
      <p:sp>
        <p:nvSpPr>
          <p:cNvPr id="3" name="Content Placeholder 2">
            <a:extLst>
              <a:ext uri="{FF2B5EF4-FFF2-40B4-BE49-F238E27FC236}">
                <a16:creationId xmlns:a16="http://schemas.microsoft.com/office/drawing/2014/main" id="{5581FE53-ED34-8D8D-6821-E8DA1AAF343C}"/>
              </a:ext>
            </a:extLst>
          </p:cNvPr>
          <p:cNvSpPr>
            <a:spLocks noGrp="1"/>
          </p:cNvSpPr>
          <p:nvPr>
            <p:ph idx="1"/>
          </p:nvPr>
        </p:nvSpPr>
        <p:spPr>
          <a:xfrm>
            <a:off x="-1" y="1201272"/>
            <a:ext cx="11743765" cy="4538756"/>
          </a:xfrm>
        </p:spPr>
        <p:txBody>
          <a:bodyPr>
            <a:normAutofit lnSpcReduction="10000"/>
          </a:bodyPr>
          <a:lstStyle/>
          <a:p>
            <a:r>
              <a:rPr lang="el-GR" sz="2400" dirty="0"/>
              <a:t>Η ποιότητα της </a:t>
            </a:r>
            <a:r>
              <a:rPr lang="el-GR" sz="2400" dirty="0" err="1"/>
              <a:t>δημοκρατ</a:t>
            </a:r>
            <a:r>
              <a:rPr lang="en-US" sz="2400" dirty="0" err="1"/>
              <a:t>ί</a:t>
            </a:r>
            <a:r>
              <a:rPr lang="el-GR" sz="2400" dirty="0"/>
              <a:t>ας έχει να κάνει με το σε ποιο βαθμό η επιρροή αναπτύσσεται με ανεξέλεγκτο τρόπο.</a:t>
            </a:r>
            <a:endParaRPr lang="en-US" sz="2400" dirty="0"/>
          </a:p>
          <a:p>
            <a:r>
              <a:rPr lang="el-GR" sz="2400" dirty="0"/>
              <a:t>Το </a:t>
            </a:r>
            <a:r>
              <a:rPr lang="en-US" sz="2400" dirty="0"/>
              <a:t>Qatar gate </a:t>
            </a:r>
            <a:r>
              <a:rPr lang="el-GR" sz="2400" dirty="0"/>
              <a:t>δεν είναι απλώς ζήτημα αδιαφάνειας και (γραφειοκρατικής) διαφθοράς, είναι θέμα δημοκρατίας και αιχμαλώτισης της ΕΕ (</a:t>
            </a:r>
            <a:r>
              <a:rPr lang="en-US" sz="2400" dirty="0"/>
              <a:t>state capture) </a:t>
            </a:r>
            <a:r>
              <a:rPr lang="el-GR" sz="2400" dirty="0"/>
              <a:t>από εξωτερικούς </a:t>
            </a:r>
            <a:r>
              <a:rPr lang="en-GR" sz="2400" dirty="0">
                <a:effectLst/>
                <a:latin typeface="Calibri" panose="020F0502020204030204" pitchFamily="34" charset="0"/>
                <a:ea typeface="Calibri" panose="020F0502020204030204" pitchFamily="34" charset="0"/>
                <a:cs typeface="Times New Roman" panose="02020603050405020304" pitchFamily="18" charset="0"/>
              </a:rPr>
              <a:t>veto players.</a:t>
            </a:r>
            <a:r>
              <a:rPr lang="el-GR" sz="2400" dirty="0">
                <a:effectLst/>
                <a:latin typeface="Calibri" panose="020F0502020204030204" pitchFamily="34" charset="0"/>
                <a:ea typeface="Calibri" panose="020F0502020204030204" pitchFamily="34" charset="0"/>
                <a:cs typeface="Times New Roman" panose="02020603050405020304" pitchFamily="18" charset="0"/>
              </a:rPr>
              <a:t> Η </a:t>
            </a:r>
            <a:r>
              <a:rPr lang="el-GR" sz="2400" dirty="0" err="1">
                <a:effectLst/>
                <a:latin typeface="Calibri" panose="020F0502020204030204" pitchFamily="34" charset="0"/>
                <a:ea typeface="Calibri" panose="020F0502020204030204" pitchFamily="34" charset="0"/>
                <a:cs typeface="Times New Roman" panose="02020603050405020304" pitchFamily="18" charset="0"/>
              </a:rPr>
              <a:t>τεχνικοποίηση</a:t>
            </a:r>
            <a:r>
              <a:rPr lang="el-GR" sz="2400" dirty="0">
                <a:effectLst/>
                <a:latin typeface="Calibri" panose="020F0502020204030204" pitchFamily="34" charset="0"/>
                <a:ea typeface="Calibri" panose="020F0502020204030204" pitchFamily="34" charset="0"/>
                <a:cs typeface="Times New Roman" panose="02020603050405020304" pitchFamily="18" charset="0"/>
              </a:rPr>
              <a:t> της πολιτικής – που δεν σημαίνει ότι πρέπει να μπαίνει σε αμφισβήτηση η σημασία της εμπειρογνωμοσύνης – τροφοδοτεί τις στρεβλώσεις.</a:t>
            </a:r>
          </a:p>
          <a:p>
            <a:endParaRPr lang="el-GR" sz="2400" dirty="0"/>
          </a:p>
          <a:p>
            <a:r>
              <a:rPr lang="en-US" sz="2400" dirty="0"/>
              <a:t>T</a:t>
            </a:r>
            <a:r>
              <a:rPr lang="el-GR" sz="2400" dirty="0"/>
              <a:t>ο </a:t>
            </a:r>
            <a:r>
              <a:rPr lang="el-GR" sz="2400" dirty="0" err="1"/>
              <a:t>ευρωπαΪκό</a:t>
            </a:r>
            <a:r>
              <a:rPr lang="el-GR" sz="2400" dirty="0"/>
              <a:t> </a:t>
            </a:r>
            <a:r>
              <a:rPr lang="el-GR" sz="2400" dirty="0" err="1"/>
              <a:t>κοινοβουλιο</a:t>
            </a:r>
            <a:r>
              <a:rPr lang="el-GR" sz="2400" dirty="0"/>
              <a:t> </a:t>
            </a:r>
            <a:r>
              <a:rPr lang="el-GR" sz="2400" dirty="0" err="1"/>
              <a:t>υιοθ</a:t>
            </a:r>
            <a:r>
              <a:rPr lang="en-US" sz="2400" dirty="0" err="1"/>
              <a:t>έ</a:t>
            </a:r>
            <a:r>
              <a:rPr lang="el-GR" sz="2400" dirty="0" err="1"/>
              <a:t>τησε</a:t>
            </a:r>
            <a:r>
              <a:rPr lang="el-GR" sz="2400" dirty="0"/>
              <a:t> όπως  αλλαγή κανόνων ηθικής στο ΕΚ, ανεξάρτητο σώμα ηθικής για επίβλεψη της εφαρμογής των κανόνων. Ένας κανόνας που υπάρχει (αλλά δεν τηρείται) κάθε συνάντηση πρέπει να καταγράφεται</a:t>
            </a:r>
            <a:r>
              <a:rPr lang="en-US" sz="2400" dirty="0"/>
              <a:t>.</a:t>
            </a:r>
          </a:p>
          <a:p>
            <a:pPr marL="0" indent="0">
              <a:buNone/>
            </a:pPr>
            <a:r>
              <a:rPr lang="el-GR" sz="2400" dirty="0"/>
              <a:t>ΔΕΙΤΕ ΕΔΩ σχετικά           </a:t>
            </a:r>
            <a:r>
              <a:rPr lang="en-US" sz="2400" dirty="0"/>
              <a:t>https://</a:t>
            </a:r>
            <a:r>
              <a:rPr lang="en-US" sz="2400" dirty="0" err="1"/>
              <a:t>www.reportersunited.gr</a:t>
            </a:r>
            <a:r>
              <a:rPr lang="en-US" sz="2400" dirty="0"/>
              <a:t>/12259/</a:t>
            </a:r>
            <a:r>
              <a:rPr lang="en-US" sz="2400" dirty="0" err="1"/>
              <a:t>mep</a:t>
            </a:r>
            <a:r>
              <a:rPr lang="en-US" sz="2400" dirty="0"/>
              <a:t>-misconduct/</a:t>
            </a:r>
            <a:endParaRPr lang="el-GR" sz="2400" dirty="0"/>
          </a:p>
          <a:p>
            <a:endParaRPr lang="en-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5804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50">
            <a:extLst>
              <a:ext uri="{FF2B5EF4-FFF2-40B4-BE49-F238E27FC236}">
                <a16:creationId xmlns:a16="http://schemas.microsoft.com/office/drawing/2014/main" id="{2B5A31AD-41E7-2C4D-8655-C62CF86ACFF7}"/>
              </a:ext>
            </a:extLst>
          </p:cNvPr>
          <p:cNvPicPr>
            <a:picLocks noChangeAspect="1"/>
          </p:cNvPicPr>
          <p:nvPr/>
        </p:nvPicPr>
        <p:blipFill>
          <a:blip r:embed="rId2"/>
          <a:srcRect l="20443" t="35750" r="-20443" b="-35750"/>
          <a:stretch>
            <a:fillRect/>
          </a:stretch>
        </p:blipFill>
        <p:spPr>
          <a:xfrm>
            <a:off x="2347846" y="1806917"/>
            <a:ext cx="9017058" cy="5143773"/>
          </a:xfrm>
          <a:prstGeom prst="rect">
            <a:avLst/>
          </a:prstGeom>
          <a:noFill/>
          <a:ln cap="flat">
            <a:noFill/>
          </a:ln>
        </p:spPr>
      </p:pic>
      <p:graphicFrame>
        <p:nvGraphicFramePr>
          <p:cNvPr id="3" name="Table 2">
            <a:extLst>
              <a:ext uri="{FF2B5EF4-FFF2-40B4-BE49-F238E27FC236}">
                <a16:creationId xmlns:a16="http://schemas.microsoft.com/office/drawing/2014/main" id="{D9FA5961-2889-4840-859D-E97F7DB23579}"/>
              </a:ext>
            </a:extLst>
          </p:cNvPr>
          <p:cNvGraphicFramePr>
            <a:graphicFrameLocks noGrp="1"/>
          </p:cNvGraphicFramePr>
          <p:nvPr/>
        </p:nvGraphicFramePr>
        <p:xfrm>
          <a:off x="1523521" y="1131060"/>
          <a:ext cx="9323533" cy="4905974"/>
        </p:xfrm>
        <a:graphic>
          <a:graphicData uri="http://schemas.openxmlformats.org/drawingml/2006/table">
            <a:tbl>
              <a:tblPr>
                <a:effectLst/>
              </a:tblPr>
              <a:tblGrid>
                <a:gridCol w="1694698">
                  <a:extLst>
                    <a:ext uri="{9D8B030D-6E8A-4147-A177-3AD203B41FA5}">
                      <a16:colId xmlns:a16="http://schemas.microsoft.com/office/drawing/2014/main" val="3086434937"/>
                    </a:ext>
                  </a:extLst>
                </a:gridCol>
                <a:gridCol w="1454642">
                  <a:extLst>
                    <a:ext uri="{9D8B030D-6E8A-4147-A177-3AD203B41FA5}">
                      <a16:colId xmlns:a16="http://schemas.microsoft.com/office/drawing/2014/main" val="3147021343"/>
                    </a:ext>
                  </a:extLst>
                </a:gridCol>
                <a:gridCol w="1763558">
                  <a:extLst>
                    <a:ext uri="{9D8B030D-6E8A-4147-A177-3AD203B41FA5}">
                      <a16:colId xmlns:a16="http://schemas.microsoft.com/office/drawing/2014/main" val="1845153725"/>
                    </a:ext>
                  </a:extLst>
                </a:gridCol>
                <a:gridCol w="1430875">
                  <a:extLst>
                    <a:ext uri="{9D8B030D-6E8A-4147-A177-3AD203B41FA5}">
                      <a16:colId xmlns:a16="http://schemas.microsoft.com/office/drawing/2014/main" val="487209920"/>
                    </a:ext>
                  </a:extLst>
                </a:gridCol>
                <a:gridCol w="1528088">
                  <a:extLst>
                    <a:ext uri="{9D8B030D-6E8A-4147-A177-3AD203B41FA5}">
                      <a16:colId xmlns:a16="http://schemas.microsoft.com/office/drawing/2014/main" val="3641479454"/>
                    </a:ext>
                  </a:extLst>
                </a:gridCol>
                <a:gridCol w="164180">
                  <a:extLst>
                    <a:ext uri="{9D8B030D-6E8A-4147-A177-3AD203B41FA5}">
                      <a16:colId xmlns:a16="http://schemas.microsoft.com/office/drawing/2014/main" val="4169402652"/>
                    </a:ext>
                  </a:extLst>
                </a:gridCol>
                <a:gridCol w="1287492">
                  <a:extLst>
                    <a:ext uri="{9D8B030D-6E8A-4147-A177-3AD203B41FA5}">
                      <a16:colId xmlns:a16="http://schemas.microsoft.com/office/drawing/2014/main" val="952543840"/>
                    </a:ext>
                  </a:extLst>
                </a:gridCol>
              </a:tblGrid>
              <a:tr h="850862">
                <a:tc>
                  <a:txBody>
                    <a:bodyPr/>
                    <a:lstStyle/>
                    <a:p>
                      <a:pPr lvl="0">
                        <a:lnSpc>
                          <a:spcPct val="100000"/>
                        </a:lnSpc>
                      </a:pPr>
                      <a:r>
                        <a:rPr lang="fr-FR" sz="1400" b="1" strike="noStrike" spc="-1" dirty="0">
                          <a:solidFill>
                            <a:srgbClr val="000000"/>
                          </a:solidFill>
                          <a:latin typeface="Cambria" panose="02040503050406030204" pitchFamily="18" charset="0"/>
                          <a:ea typeface="DejaVu Sans"/>
                        </a:rPr>
                        <a:t>Democratic </a:t>
                      </a:r>
                      <a:r>
                        <a:rPr lang="fr-FR" sz="1400" b="1" strike="noStrike" spc="-1" dirty="0" err="1">
                          <a:solidFill>
                            <a:srgbClr val="000000"/>
                          </a:solidFill>
                          <a:latin typeface="Cambria" panose="02040503050406030204" pitchFamily="18" charset="0"/>
                          <a:ea typeface="DejaVu Sans"/>
                        </a:rPr>
                        <a:t>theory</a:t>
                      </a: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50000"/>
                      </a:schemeClr>
                    </a:solidFill>
                  </a:tcPr>
                </a:tc>
                <a:tc>
                  <a:txBody>
                    <a:bodyPr/>
                    <a:lstStyle/>
                    <a:p>
                      <a:pPr lvl="0">
                        <a:lnSpc>
                          <a:spcPct val="100000"/>
                        </a:lnSpc>
                      </a:pPr>
                      <a:r>
                        <a:rPr lang="fr-FR" sz="1400" b="0" strike="noStrike" spc="-1" dirty="0" err="1">
                          <a:solidFill>
                            <a:srgbClr val="000000"/>
                          </a:solidFill>
                          <a:highlight>
                            <a:srgbClr val="C0C0C0"/>
                          </a:highlight>
                          <a:latin typeface="Cambria" panose="02040503050406030204" pitchFamily="18" charset="0"/>
                          <a:ea typeface="DejaVu Sans"/>
                        </a:rPr>
                        <a:t>Representative</a:t>
                      </a:r>
                      <a:endParaRPr lang="fr-FR" sz="1400" b="0" strike="noStrike" spc="-1" dirty="0">
                        <a:highlight>
                          <a:srgbClr val="C0C0C0"/>
                        </a:highlight>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65000"/>
                      </a:schemeClr>
                    </a:solidFill>
                  </a:tcPr>
                </a:tc>
                <a:tc>
                  <a:txBody>
                    <a:bodyPr/>
                    <a:lstStyle/>
                    <a:p>
                      <a:pPr lvl="0">
                        <a:lnSpc>
                          <a:spcPct val="100000"/>
                        </a:lnSpc>
                      </a:pPr>
                      <a:r>
                        <a:rPr lang="fr-FR" sz="1400" b="0" strike="noStrike" spc="-1">
                          <a:solidFill>
                            <a:srgbClr val="000000"/>
                          </a:solidFill>
                          <a:latin typeface="Cambria" panose="02040503050406030204" pitchFamily="18" charset="0"/>
                          <a:ea typeface="DejaVu Sans"/>
                        </a:rPr>
                        <a:t>Representative</a:t>
                      </a:r>
                      <a:endParaRPr lang="fr-FR" sz="1400" b="0" strike="noStrike" spc="-1">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75000"/>
                      </a:schemeClr>
                    </a:solidFill>
                  </a:tcPr>
                </a:tc>
                <a:tc>
                  <a:txBody>
                    <a:bodyPr/>
                    <a:lstStyle/>
                    <a:p>
                      <a:pPr lvl="0">
                        <a:lnSpc>
                          <a:spcPct val="100000"/>
                        </a:lnSpc>
                      </a:pPr>
                      <a:r>
                        <a:rPr lang="fr-FR" sz="1400" b="0" strike="noStrike" spc="-1" dirty="0" err="1">
                          <a:solidFill>
                            <a:srgbClr val="000000"/>
                          </a:solidFill>
                          <a:latin typeface="Cambria" panose="02040503050406030204" pitchFamily="18" charset="0"/>
                          <a:ea typeface="DejaVu Sans"/>
                        </a:rPr>
                        <a:t>Representative</a:t>
                      </a:r>
                      <a:endParaRPr lang="fr-FR" sz="1400" b="0" strike="noStrike" spc="-1" dirty="0">
                        <a:latin typeface="Cambria" panose="02040503050406030204" pitchFamily="18" charset="0"/>
                      </a:endParaRPr>
                    </a:p>
                    <a:p>
                      <a:pPr lvl="0">
                        <a:lnSpc>
                          <a:spcPct val="100000"/>
                        </a:lnSpc>
                      </a:pP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85000"/>
                      </a:schemeClr>
                    </a:solidFill>
                  </a:tcPr>
                </a:tc>
                <a:tc>
                  <a:txBody>
                    <a:bodyPr/>
                    <a:lstStyle/>
                    <a:p>
                      <a:pPr lvl="0">
                        <a:lnSpc>
                          <a:spcPct val="100000"/>
                        </a:lnSpc>
                      </a:pPr>
                      <a:r>
                        <a:rPr lang="fr-FR" sz="1400" b="0" strike="noStrike" spc="-1" dirty="0" err="1">
                          <a:solidFill>
                            <a:srgbClr val="000000"/>
                          </a:solidFill>
                          <a:latin typeface="Cambria" panose="02040503050406030204" pitchFamily="18" charset="0"/>
                          <a:ea typeface="DejaVu Sans"/>
                        </a:rPr>
                        <a:t>Representative</a:t>
                      </a:r>
                      <a:endParaRPr lang="fr-FR" sz="1400" b="0" strike="noStrike" spc="-1" dirty="0">
                        <a:latin typeface="Cambria" panose="02040503050406030204" pitchFamily="18" charset="0"/>
                      </a:endParaRPr>
                    </a:p>
                    <a:p>
                      <a:pPr lvl="0">
                        <a:lnSpc>
                          <a:spcPct val="100000"/>
                        </a:lnSpc>
                      </a:pP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E7E9F8"/>
                    </a:solidFill>
                  </a:tcPr>
                </a:tc>
                <a:tc>
                  <a:txBody>
                    <a:bodyPr/>
                    <a:lstStyle/>
                    <a:p>
                      <a:pPr lvl="0"/>
                      <a:endParaRPr lang="en-GR" sz="140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FFC000"/>
                    </a:solidFill>
                  </a:tcPr>
                </a:tc>
                <a:tc>
                  <a:txBody>
                    <a:bodyPr/>
                    <a:lstStyle/>
                    <a:p>
                      <a:pPr lvl="0">
                        <a:lnSpc>
                          <a:spcPct val="100000"/>
                        </a:lnSpc>
                      </a:pPr>
                      <a:r>
                        <a:rPr lang="fr-FR" sz="1400" b="0" strike="noStrike" spc="-1" dirty="0" err="1">
                          <a:solidFill>
                            <a:srgbClr val="000000"/>
                          </a:solidFill>
                          <a:latin typeface="Cambria" panose="02040503050406030204" pitchFamily="18" charset="0"/>
                          <a:ea typeface="DejaVu Sans"/>
                        </a:rPr>
                        <a:t>Participatory</a:t>
                      </a: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648178510"/>
                  </a:ext>
                </a:extLst>
              </a:tr>
              <a:tr h="850862">
                <a:tc>
                  <a:txBody>
                    <a:bodyPr/>
                    <a:lstStyle/>
                    <a:p>
                      <a:pPr lvl="0">
                        <a:lnSpc>
                          <a:spcPct val="100000"/>
                        </a:lnSpc>
                      </a:pPr>
                      <a:r>
                        <a:rPr lang="fr-FR" sz="1400" b="1" strike="noStrike" spc="-1" dirty="0" err="1">
                          <a:solidFill>
                            <a:srgbClr val="000000"/>
                          </a:solidFill>
                          <a:latin typeface="Cambria" panose="02040503050406030204" pitchFamily="18" charset="0"/>
                          <a:ea typeface="DejaVu Sans"/>
                        </a:rPr>
                        <a:t>Citizenship</a:t>
                      </a: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50000"/>
                      </a:schemeClr>
                    </a:solidFill>
                  </a:tcPr>
                </a:tc>
                <a:tc>
                  <a:txBody>
                    <a:bodyPr/>
                    <a:lstStyle/>
                    <a:p>
                      <a:pPr lvl="0">
                        <a:lnSpc>
                          <a:spcPct val="100000"/>
                        </a:lnSpc>
                      </a:pPr>
                      <a:r>
                        <a:rPr lang="fr-FR" sz="1400" b="0" strike="noStrike" spc="-1" dirty="0">
                          <a:solidFill>
                            <a:srgbClr val="000000"/>
                          </a:solidFill>
                          <a:highlight>
                            <a:srgbClr val="C0C0C0"/>
                          </a:highlight>
                          <a:latin typeface="Cambria" panose="02040503050406030204" pitchFamily="18" charset="0"/>
                          <a:ea typeface="DejaVu Sans"/>
                        </a:rPr>
                        <a:t>National</a:t>
                      </a:r>
                      <a:endParaRPr lang="fr-FR" sz="1400" b="0" strike="noStrike" spc="-1" dirty="0">
                        <a:highlight>
                          <a:srgbClr val="C0C0C0"/>
                        </a:highlight>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65000"/>
                      </a:schemeClr>
                    </a:solidFill>
                  </a:tcPr>
                </a:tc>
                <a:tc>
                  <a:txBody>
                    <a:bodyPr/>
                    <a:lstStyle/>
                    <a:p>
                      <a:pPr lvl="0"/>
                      <a:endParaRPr lang="en-GR" sz="140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75000"/>
                      </a:schemeClr>
                    </a:solidFill>
                  </a:tcPr>
                </a:tc>
                <a:tc>
                  <a:txBody>
                    <a:bodyPr/>
                    <a:lstStyle/>
                    <a:p>
                      <a:pPr lvl="0">
                        <a:lnSpc>
                          <a:spcPct val="100000"/>
                        </a:lnSpc>
                      </a:pPr>
                      <a:endParaRPr lang="fr-FR" sz="1400" b="0" strike="noStrike" spc="-1" dirty="0">
                        <a:latin typeface="Cambria" panose="02040503050406030204" pitchFamily="18" charset="0"/>
                      </a:endParaRPr>
                    </a:p>
                    <a:p>
                      <a:pPr lvl="0">
                        <a:lnSpc>
                          <a:spcPct val="100000"/>
                        </a:lnSpc>
                      </a:pPr>
                      <a:r>
                        <a:rPr lang="fr-FR" sz="1400" b="0" strike="noStrike" spc="-1" dirty="0" err="1">
                          <a:solidFill>
                            <a:srgbClr val="000000"/>
                          </a:solidFill>
                          <a:latin typeface="Cambria" panose="02040503050406030204" pitchFamily="18" charset="0"/>
                          <a:ea typeface="DejaVu Sans"/>
                        </a:rPr>
                        <a:t>Consumerist</a:t>
                      </a:r>
                      <a:endParaRPr lang="fr-FR" sz="1400" b="0" strike="noStrike" spc="-1" dirty="0">
                        <a:latin typeface="Cambria" panose="02040503050406030204" pitchFamily="18" charset="0"/>
                      </a:endParaRPr>
                    </a:p>
                    <a:p>
                      <a:pPr lvl="0">
                        <a:lnSpc>
                          <a:spcPct val="100000"/>
                        </a:lnSpc>
                      </a:pP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85000"/>
                      </a:schemeClr>
                    </a:solidFill>
                  </a:tcPr>
                </a:tc>
                <a:tc>
                  <a:txBody>
                    <a:bodyPr/>
                    <a:lstStyle/>
                    <a:p>
                      <a:pPr lvl="0">
                        <a:lnSpc>
                          <a:spcPct val="100000"/>
                        </a:lnSpc>
                      </a:pPr>
                      <a:endParaRPr lang="fr-FR" sz="1400" b="0" strike="noStrike" spc="-1" dirty="0">
                        <a:latin typeface="Cambria" panose="02040503050406030204" pitchFamily="18" charset="0"/>
                      </a:endParaRPr>
                    </a:p>
                    <a:p>
                      <a:pPr lvl="0">
                        <a:lnSpc>
                          <a:spcPct val="100000"/>
                        </a:lnSpc>
                      </a:pPr>
                      <a:r>
                        <a:rPr lang="fr-FR" sz="1400" b="0" strike="noStrike" spc="-1" dirty="0" err="1">
                          <a:solidFill>
                            <a:srgbClr val="000000"/>
                          </a:solidFill>
                          <a:latin typeface="Cambria" panose="02040503050406030204" pitchFamily="18" charset="0"/>
                          <a:ea typeface="DejaVu Sans"/>
                        </a:rPr>
                        <a:t>Communautarian</a:t>
                      </a:r>
                      <a:endParaRPr lang="fr-FR" sz="1400" b="0" strike="noStrike" spc="-1" dirty="0">
                        <a:latin typeface="Cambria" panose="02040503050406030204" pitchFamily="18" charset="0"/>
                      </a:endParaRPr>
                    </a:p>
                    <a:p>
                      <a:pPr lvl="0">
                        <a:lnSpc>
                          <a:spcPct val="100000"/>
                        </a:lnSpc>
                      </a:pP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E7E9F8"/>
                    </a:solidFill>
                  </a:tcPr>
                </a:tc>
                <a:tc>
                  <a:txBody>
                    <a:bodyPr/>
                    <a:lstStyle/>
                    <a:p>
                      <a:pPr lvl="0"/>
                      <a:endParaRPr lang="en-GR" sz="1400"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FFC000"/>
                    </a:solidFill>
                  </a:tcPr>
                </a:tc>
                <a:tc>
                  <a:txBody>
                    <a:bodyPr/>
                    <a:lstStyle/>
                    <a:p>
                      <a:pPr lvl="0">
                        <a:lnSpc>
                          <a:spcPct val="100000"/>
                        </a:lnSpc>
                      </a:pPr>
                      <a:r>
                        <a:rPr lang="fr-FR" sz="1400" b="0" strike="noStrike" spc="-1">
                          <a:solidFill>
                            <a:srgbClr val="000000"/>
                          </a:solidFill>
                          <a:latin typeface="Cambria" panose="02040503050406030204" pitchFamily="18" charset="0"/>
                          <a:ea typeface="DejaVu Sans"/>
                        </a:rPr>
                        <a:t>Pluralist</a:t>
                      </a:r>
                      <a:endParaRPr lang="fr-FR" sz="1400" b="0" strike="noStrike" spc="-1">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980344865"/>
                  </a:ext>
                </a:extLst>
              </a:tr>
              <a:tr h="690730">
                <a:tc>
                  <a:txBody>
                    <a:bodyPr/>
                    <a:lstStyle/>
                    <a:p>
                      <a:pPr lvl="0">
                        <a:lnSpc>
                          <a:spcPct val="100000"/>
                        </a:lnSpc>
                      </a:pPr>
                      <a:r>
                        <a:rPr lang="fr-FR" sz="1400" b="1" strike="noStrike" spc="-1">
                          <a:solidFill>
                            <a:srgbClr val="000000"/>
                          </a:solidFill>
                          <a:latin typeface="Cambria" panose="02040503050406030204" pitchFamily="18" charset="0"/>
                          <a:ea typeface="DejaVu Sans"/>
                        </a:rPr>
                        <a:t>Rationality</a:t>
                      </a:r>
                      <a:endParaRPr lang="fr-FR" sz="1400" b="0" strike="noStrike" spc="-1">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50000"/>
                      </a:schemeClr>
                    </a:solidFill>
                  </a:tcPr>
                </a:tc>
                <a:tc>
                  <a:txBody>
                    <a:bodyPr/>
                    <a:lstStyle/>
                    <a:p>
                      <a:pPr lvl="0">
                        <a:lnSpc>
                          <a:spcPct val="100000"/>
                        </a:lnSpc>
                      </a:pPr>
                      <a:r>
                        <a:rPr lang="fr-FR" sz="1400" b="0" strike="noStrike" spc="-1">
                          <a:solidFill>
                            <a:srgbClr val="000000"/>
                          </a:solidFill>
                          <a:highlight>
                            <a:srgbClr val="C0C0C0"/>
                          </a:highlight>
                          <a:latin typeface="Cambria" panose="02040503050406030204" pitchFamily="18" charset="0"/>
                          <a:ea typeface="DejaVu Sans"/>
                        </a:rPr>
                        <a:t>Civilizational </a:t>
                      </a:r>
                      <a:endParaRPr lang="fr-FR" sz="1400" b="0" strike="noStrike" spc="-1">
                        <a:highlight>
                          <a:srgbClr val="C0C0C0"/>
                        </a:highlight>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65000"/>
                      </a:schemeClr>
                    </a:solidFill>
                  </a:tcPr>
                </a:tc>
                <a:tc>
                  <a:txBody>
                    <a:bodyPr/>
                    <a:lstStyle/>
                    <a:p>
                      <a:pPr lvl="0">
                        <a:lnSpc>
                          <a:spcPct val="100000"/>
                        </a:lnSpc>
                      </a:pPr>
                      <a:r>
                        <a:rPr lang="fr-FR" sz="1400" b="0" strike="noStrike" spc="-1">
                          <a:solidFill>
                            <a:srgbClr val="000000"/>
                          </a:solidFill>
                          <a:latin typeface="Cambria" panose="02040503050406030204" pitchFamily="18" charset="0"/>
                          <a:ea typeface="DejaVu Sans"/>
                        </a:rPr>
                        <a:t>Economic and sociological</a:t>
                      </a:r>
                      <a:endParaRPr lang="fr-FR" sz="1400" b="0" strike="noStrike" spc="-1">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75000"/>
                      </a:schemeClr>
                    </a:solidFill>
                  </a:tcPr>
                </a:tc>
                <a:tc>
                  <a:txBody>
                    <a:bodyPr/>
                    <a:lstStyle/>
                    <a:p>
                      <a:pPr lvl="0">
                        <a:lnSpc>
                          <a:spcPct val="100000"/>
                        </a:lnSpc>
                      </a:pPr>
                      <a:endParaRPr lang="fr-FR" sz="1400" b="0" strike="noStrike" spc="-1">
                        <a:latin typeface="Cambria" panose="02040503050406030204" pitchFamily="18" charset="0"/>
                      </a:endParaRPr>
                    </a:p>
                    <a:p>
                      <a:pPr lvl="0">
                        <a:lnSpc>
                          <a:spcPct val="100000"/>
                        </a:lnSpc>
                      </a:pPr>
                      <a:r>
                        <a:rPr lang="fr-FR" sz="1400" b="0" strike="noStrike" spc="-1">
                          <a:solidFill>
                            <a:srgbClr val="000000"/>
                          </a:solidFill>
                          <a:latin typeface="Cambria" panose="02040503050406030204" pitchFamily="18" charset="0"/>
                          <a:ea typeface="DejaVu Sans"/>
                        </a:rPr>
                        <a:t>Economic</a:t>
                      </a:r>
                      <a:endParaRPr lang="fr-FR" sz="1400" b="0" strike="noStrike" spc="-1">
                        <a:latin typeface="Cambria" panose="02040503050406030204" pitchFamily="18" charset="0"/>
                      </a:endParaRPr>
                    </a:p>
                    <a:p>
                      <a:pPr lvl="0">
                        <a:lnSpc>
                          <a:spcPct val="100000"/>
                        </a:lnSpc>
                      </a:pPr>
                      <a:endParaRPr lang="fr-FR" sz="1400" b="0" strike="noStrike" spc="-1">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85000"/>
                      </a:schemeClr>
                    </a:solidFill>
                  </a:tcPr>
                </a:tc>
                <a:tc>
                  <a:txBody>
                    <a:bodyPr/>
                    <a:lstStyle/>
                    <a:p>
                      <a:pPr lvl="0">
                        <a:lnSpc>
                          <a:spcPct val="100000"/>
                        </a:lnSpc>
                      </a:pPr>
                      <a:endParaRPr lang="fr-FR" sz="1400" b="0" strike="noStrike" spc="-1" dirty="0">
                        <a:latin typeface="Cambria" panose="02040503050406030204" pitchFamily="18" charset="0"/>
                      </a:endParaRPr>
                    </a:p>
                    <a:p>
                      <a:pPr lvl="0">
                        <a:lnSpc>
                          <a:spcPct val="100000"/>
                        </a:lnSpc>
                      </a:pPr>
                      <a:r>
                        <a:rPr lang="fr-FR" sz="1400" b="0" strike="noStrike" spc="-1" dirty="0" err="1">
                          <a:solidFill>
                            <a:srgbClr val="000000"/>
                          </a:solidFill>
                          <a:latin typeface="Cambria" panose="02040503050406030204" pitchFamily="18" charset="0"/>
                          <a:ea typeface="DejaVu Sans"/>
                        </a:rPr>
                        <a:t>Sociological</a:t>
                      </a:r>
                      <a:r>
                        <a:rPr lang="fr-FR" sz="1400" b="0" strike="noStrike" spc="-1" dirty="0">
                          <a:solidFill>
                            <a:srgbClr val="000000"/>
                          </a:solidFill>
                          <a:latin typeface="Cambria" panose="02040503050406030204" pitchFamily="18" charset="0"/>
                          <a:ea typeface="DejaVu Sans"/>
                        </a:rPr>
                        <a:t> </a:t>
                      </a:r>
                      <a:endParaRPr lang="fr-FR" sz="1400" b="0" strike="noStrike" spc="-1" dirty="0">
                        <a:latin typeface="Cambria" panose="02040503050406030204" pitchFamily="18" charset="0"/>
                      </a:endParaRPr>
                    </a:p>
                    <a:p>
                      <a:pPr lvl="0">
                        <a:lnSpc>
                          <a:spcPct val="100000"/>
                        </a:lnSpc>
                      </a:pP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E7E9F8"/>
                    </a:solidFill>
                  </a:tcPr>
                </a:tc>
                <a:tc>
                  <a:txBody>
                    <a:bodyPr/>
                    <a:lstStyle/>
                    <a:p>
                      <a:pPr lvl="0"/>
                      <a:endParaRPr lang="en-GR" sz="1400"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FFC000"/>
                    </a:solidFill>
                  </a:tcPr>
                </a:tc>
                <a:tc>
                  <a:txBody>
                    <a:bodyPr/>
                    <a:lstStyle/>
                    <a:p>
                      <a:pPr lvl="0">
                        <a:lnSpc>
                          <a:spcPct val="100000"/>
                        </a:lnSpc>
                      </a:pPr>
                      <a:r>
                        <a:rPr lang="fr-FR" sz="1400" b="0" strike="noStrike" spc="-1">
                          <a:solidFill>
                            <a:srgbClr val="000000"/>
                          </a:solidFill>
                          <a:latin typeface="Cambria" panose="02040503050406030204" pitchFamily="18" charset="0"/>
                          <a:ea typeface="DejaVu Sans"/>
                        </a:rPr>
                        <a:t>Local</a:t>
                      </a:r>
                      <a:endParaRPr lang="fr-FR" sz="1400" b="0" strike="noStrike" spc="-1">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460164400"/>
                  </a:ext>
                </a:extLst>
              </a:tr>
              <a:tr h="864898">
                <a:tc>
                  <a:txBody>
                    <a:bodyPr/>
                    <a:lstStyle/>
                    <a:p>
                      <a:pPr lvl="0">
                        <a:lnSpc>
                          <a:spcPct val="100000"/>
                        </a:lnSpc>
                      </a:pPr>
                      <a:r>
                        <a:rPr lang="fr-FR" sz="1400" b="1" strike="noStrike" spc="-1">
                          <a:solidFill>
                            <a:srgbClr val="000000"/>
                          </a:solidFill>
                          <a:latin typeface="Cambria" panose="02040503050406030204" pitchFamily="18" charset="0"/>
                          <a:ea typeface="DejaVu Sans"/>
                        </a:rPr>
                        <a:t>State</a:t>
                      </a:r>
                      <a:endParaRPr lang="fr-FR" sz="1400" b="0" strike="noStrike" spc="-1">
                        <a:latin typeface="Cambria" panose="02040503050406030204" pitchFamily="18" charset="0"/>
                      </a:endParaRPr>
                    </a:p>
                    <a:p>
                      <a:pPr lvl="0">
                        <a:lnSpc>
                          <a:spcPct val="100000"/>
                        </a:lnSpc>
                      </a:pPr>
                      <a:endParaRPr lang="fr-FR" sz="1400" b="0" strike="noStrike" spc="-1">
                        <a:latin typeface="Cambria" panose="02040503050406030204" pitchFamily="18" charset="0"/>
                      </a:endParaRPr>
                    </a:p>
                    <a:p>
                      <a:pPr lvl="0">
                        <a:lnSpc>
                          <a:spcPct val="100000"/>
                        </a:lnSpc>
                      </a:pPr>
                      <a:endParaRPr lang="fr-FR" sz="1400" b="0" strike="noStrike" spc="-1">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50000"/>
                      </a:schemeClr>
                    </a:solidFill>
                  </a:tcPr>
                </a:tc>
                <a:tc>
                  <a:txBody>
                    <a:bodyPr/>
                    <a:lstStyle/>
                    <a:p>
                      <a:pPr lvl="0">
                        <a:lnSpc>
                          <a:spcPct val="100000"/>
                        </a:lnSpc>
                      </a:pPr>
                      <a:r>
                        <a:rPr lang="fr-FR" sz="1400" b="0" strike="noStrike" spc="-1" dirty="0">
                          <a:solidFill>
                            <a:srgbClr val="000000"/>
                          </a:solidFill>
                          <a:highlight>
                            <a:srgbClr val="C0C0C0"/>
                          </a:highlight>
                          <a:latin typeface="Cambria" panose="02040503050406030204" pitchFamily="18" charset="0"/>
                          <a:ea typeface="DejaVu Sans"/>
                        </a:rPr>
                        <a:t>Nation</a:t>
                      </a:r>
                      <a:endParaRPr lang="fr-FR" sz="1400" b="0" strike="noStrike" spc="-1" dirty="0">
                        <a:highlight>
                          <a:srgbClr val="C0C0C0"/>
                        </a:highlight>
                        <a:latin typeface="Cambria" panose="02040503050406030204" pitchFamily="18" charset="0"/>
                      </a:endParaRPr>
                    </a:p>
                    <a:p>
                      <a:pPr lvl="0">
                        <a:lnSpc>
                          <a:spcPct val="100000"/>
                        </a:lnSpc>
                      </a:pPr>
                      <a:r>
                        <a:rPr lang="fr-FR" sz="1400" b="0" strike="noStrike" spc="-1" dirty="0">
                          <a:solidFill>
                            <a:srgbClr val="000000"/>
                          </a:solidFill>
                          <a:highlight>
                            <a:srgbClr val="C0C0C0"/>
                          </a:highlight>
                          <a:latin typeface="Cambria" panose="02040503050406030204" pitchFamily="18" charset="0"/>
                          <a:ea typeface="DejaVu Sans"/>
                        </a:rPr>
                        <a:t>state  </a:t>
                      </a:r>
                      <a:endParaRPr lang="fr-FR" sz="1400" b="0" strike="noStrike" spc="-1" dirty="0">
                        <a:highlight>
                          <a:srgbClr val="C0C0C0"/>
                        </a:highlight>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65000"/>
                      </a:schemeClr>
                    </a:solidFill>
                  </a:tcPr>
                </a:tc>
                <a:tc>
                  <a:txBody>
                    <a:bodyPr/>
                    <a:lstStyle/>
                    <a:p>
                      <a:pPr lvl="0">
                        <a:lnSpc>
                          <a:spcPct val="100000"/>
                        </a:lnSpc>
                      </a:pPr>
                      <a:r>
                        <a:rPr lang="fr-FR" sz="1400" b="0" strike="noStrike" spc="-1" dirty="0" err="1">
                          <a:solidFill>
                            <a:srgbClr val="000000"/>
                          </a:solidFill>
                          <a:latin typeface="Cambria" panose="02040503050406030204" pitchFamily="18" charset="0"/>
                          <a:ea typeface="DejaVu Sans"/>
                        </a:rPr>
                        <a:t>Corporate</a:t>
                      </a:r>
                      <a:r>
                        <a:rPr lang="fr-FR" sz="1400" b="0" strike="noStrike" spc="-1" dirty="0">
                          <a:solidFill>
                            <a:srgbClr val="000000"/>
                          </a:solidFill>
                          <a:latin typeface="Cambria" panose="02040503050406030204" pitchFamily="18" charset="0"/>
                          <a:ea typeface="DejaVu Sans"/>
                        </a:rPr>
                        <a:t> and </a:t>
                      </a:r>
                      <a:r>
                        <a:rPr lang="fr-FR" sz="1400" b="0" strike="noStrike" spc="-1" dirty="0" err="1">
                          <a:solidFill>
                            <a:srgbClr val="000000"/>
                          </a:solidFill>
                          <a:latin typeface="Cambria" panose="02040503050406030204" pitchFamily="18" charset="0"/>
                          <a:ea typeface="DejaVu Sans"/>
                        </a:rPr>
                        <a:t>welfare</a:t>
                      </a:r>
                      <a:r>
                        <a:rPr lang="fr-FR" sz="1400" b="0" strike="noStrike" spc="-1" dirty="0">
                          <a:solidFill>
                            <a:srgbClr val="000000"/>
                          </a:solidFill>
                          <a:latin typeface="Cambria" panose="02040503050406030204" pitchFamily="18" charset="0"/>
                          <a:ea typeface="DejaVu Sans"/>
                        </a:rPr>
                        <a:t> state and central </a:t>
                      </a:r>
                      <a:r>
                        <a:rPr lang="fr-FR" sz="1400" b="0" strike="noStrike" spc="-1" dirty="0" err="1">
                          <a:solidFill>
                            <a:srgbClr val="000000"/>
                          </a:solidFill>
                          <a:latin typeface="Cambria" panose="02040503050406030204" pitchFamily="18" charset="0"/>
                          <a:ea typeface="DejaVu Sans"/>
                        </a:rPr>
                        <a:t>bureaucracy</a:t>
                      </a: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75000"/>
                      </a:schemeClr>
                    </a:solidFill>
                  </a:tcPr>
                </a:tc>
                <a:tc>
                  <a:txBody>
                    <a:bodyPr/>
                    <a:lstStyle/>
                    <a:p>
                      <a:pPr lvl="0">
                        <a:lnSpc>
                          <a:spcPct val="100000"/>
                        </a:lnSpc>
                      </a:pPr>
                      <a:r>
                        <a:rPr lang="fr-FR" sz="1400" b="0" strike="noStrike" spc="-1">
                          <a:solidFill>
                            <a:srgbClr val="000000"/>
                          </a:solidFill>
                          <a:latin typeface="Cambria" panose="02040503050406030204" pitchFamily="18" charset="0"/>
                          <a:ea typeface="DejaVu Sans"/>
                        </a:rPr>
                        <a:t>Neoliberal state</a:t>
                      </a:r>
                      <a:endParaRPr lang="fr-FR" sz="1400" b="0" strike="noStrike" spc="-1">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85000"/>
                      </a:schemeClr>
                    </a:solidFill>
                  </a:tcPr>
                </a:tc>
                <a:tc>
                  <a:txBody>
                    <a:bodyPr/>
                    <a:lstStyle/>
                    <a:p>
                      <a:pPr lvl="0">
                        <a:lnSpc>
                          <a:spcPct val="100000"/>
                        </a:lnSpc>
                      </a:pPr>
                      <a:r>
                        <a:rPr lang="fr-FR" sz="1400" b="0" strike="noStrike" spc="-1" dirty="0" err="1">
                          <a:solidFill>
                            <a:srgbClr val="000000"/>
                          </a:solidFill>
                          <a:latin typeface="Cambria" panose="02040503050406030204" pitchFamily="18" charset="0"/>
                          <a:ea typeface="DejaVu Sans"/>
                        </a:rPr>
                        <a:t>Neoliberal</a:t>
                      </a:r>
                      <a:r>
                        <a:rPr lang="fr-FR" sz="1400" b="0" strike="noStrike" spc="-1" dirty="0">
                          <a:solidFill>
                            <a:srgbClr val="000000"/>
                          </a:solidFill>
                          <a:latin typeface="Cambria" panose="02040503050406030204" pitchFamily="18" charset="0"/>
                          <a:ea typeface="DejaVu Sans"/>
                        </a:rPr>
                        <a:t> and </a:t>
                      </a:r>
                      <a:endParaRPr lang="fr-FR" sz="1400" b="0" strike="noStrike" spc="-1" dirty="0">
                        <a:latin typeface="Cambria" panose="02040503050406030204" pitchFamily="18" charset="0"/>
                      </a:endParaRPr>
                    </a:p>
                    <a:p>
                      <a:pPr lvl="0">
                        <a:lnSpc>
                          <a:spcPct val="100000"/>
                        </a:lnSpc>
                      </a:pPr>
                      <a:r>
                        <a:rPr lang="fr-FR" sz="1400" b="0" strike="noStrike" spc="-1" dirty="0">
                          <a:solidFill>
                            <a:srgbClr val="000000"/>
                          </a:solidFill>
                          <a:latin typeface="Cambria" panose="02040503050406030204" pitchFamily="18" charset="0"/>
                          <a:ea typeface="DejaVu Sans"/>
                        </a:rPr>
                        <a:t>network state</a:t>
                      </a: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E7E9F8"/>
                    </a:solidFill>
                  </a:tcPr>
                </a:tc>
                <a:tc>
                  <a:txBody>
                    <a:bodyPr/>
                    <a:lstStyle/>
                    <a:p>
                      <a:pPr lvl="0"/>
                      <a:endParaRPr lang="en-GR" sz="1400"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FFC000"/>
                    </a:solidFill>
                  </a:tcPr>
                </a:tc>
                <a:tc>
                  <a:txBody>
                    <a:bodyPr/>
                    <a:lstStyle/>
                    <a:p>
                      <a:pPr lvl="0"/>
                      <a:endParaRPr lang="en-GR" sz="140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121314214"/>
                  </a:ext>
                </a:extLst>
              </a:tr>
              <a:tr h="898112">
                <a:tc>
                  <a:txBody>
                    <a:bodyPr/>
                    <a:lstStyle/>
                    <a:p>
                      <a:pPr lvl="0">
                        <a:lnSpc>
                          <a:spcPct val="100000"/>
                        </a:lnSpc>
                      </a:pPr>
                      <a:r>
                        <a:rPr lang="fr-FR" sz="1400" b="1" strike="noStrike" spc="-1" dirty="0">
                          <a:solidFill>
                            <a:srgbClr val="000000"/>
                          </a:solidFill>
                          <a:latin typeface="Cambria" panose="02040503050406030204" pitchFamily="18" charset="0"/>
                          <a:ea typeface="DejaVu Sans"/>
                        </a:rPr>
                        <a:t>Policy </a:t>
                      </a:r>
                      <a:r>
                        <a:rPr lang="fr-FR" sz="1400" b="1" strike="noStrike" spc="-1" dirty="0" err="1">
                          <a:solidFill>
                            <a:srgbClr val="000000"/>
                          </a:solidFill>
                          <a:latin typeface="Cambria" panose="02040503050406030204" pitchFamily="18" charset="0"/>
                          <a:ea typeface="DejaVu Sans"/>
                        </a:rPr>
                        <a:t>making</a:t>
                      </a: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50000"/>
                      </a:schemeClr>
                    </a:solidFill>
                  </a:tcPr>
                </a:tc>
                <a:tc>
                  <a:txBody>
                    <a:bodyPr/>
                    <a:lstStyle/>
                    <a:p>
                      <a:pPr lvl="0"/>
                      <a:endParaRPr lang="en-GR" sz="1400">
                        <a:highlight>
                          <a:srgbClr val="C0C0C0"/>
                        </a:highlight>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65000"/>
                      </a:schemeClr>
                    </a:solidFill>
                  </a:tcPr>
                </a:tc>
                <a:tc>
                  <a:txBody>
                    <a:bodyPr/>
                    <a:lstStyle/>
                    <a:p>
                      <a:pPr lvl="0">
                        <a:lnSpc>
                          <a:spcPct val="100000"/>
                        </a:lnSpc>
                      </a:pPr>
                      <a:r>
                        <a:rPr lang="fr-FR" sz="1400" b="0" strike="noStrike" spc="-1">
                          <a:solidFill>
                            <a:srgbClr val="000000"/>
                          </a:solidFill>
                          <a:latin typeface="Cambria" panose="02040503050406030204" pitchFamily="18" charset="0"/>
                          <a:ea typeface="DejaVu Sans"/>
                        </a:rPr>
                        <a:t>Expertise (neutral)</a:t>
                      </a:r>
                      <a:endParaRPr lang="fr-FR" sz="1400" b="0" strike="noStrike" spc="-1">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75000"/>
                      </a:schemeClr>
                    </a:solidFill>
                  </a:tcPr>
                </a:tc>
                <a:tc>
                  <a:txBody>
                    <a:bodyPr/>
                    <a:lstStyle/>
                    <a:p>
                      <a:pPr lvl="0">
                        <a:lnSpc>
                          <a:spcPct val="100000"/>
                        </a:lnSpc>
                      </a:pPr>
                      <a:endParaRPr lang="fr-FR" sz="1400" b="0" strike="noStrike" spc="-1" dirty="0">
                        <a:latin typeface="Cambria" panose="02040503050406030204" pitchFamily="18" charset="0"/>
                      </a:endParaRPr>
                    </a:p>
                    <a:p>
                      <a:pPr lvl="0">
                        <a:lnSpc>
                          <a:spcPct val="100000"/>
                        </a:lnSpc>
                      </a:pPr>
                      <a:r>
                        <a:rPr lang="fr-FR" sz="1400" b="0" strike="noStrike" spc="-1" dirty="0">
                          <a:solidFill>
                            <a:srgbClr val="000000"/>
                          </a:solidFill>
                          <a:latin typeface="Cambria" panose="02040503050406030204" pitchFamily="18" charset="0"/>
                          <a:ea typeface="DejaVu Sans"/>
                        </a:rPr>
                        <a:t>Expertise (</a:t>
                      </a:r>
                      <a:r>
                        <a:rPr lang="fr-FR" sz="1400" b="0" strike="noStrike" spc="-1" dirty="0" err="1">
                          <a:solidFill>
                            <a:srgbClr val="000000"/>
                          </a:solidFill>
                          <a:latin typeface="Cambria" panose="02040503050406030204" pitchFamily="18" charset="0"/>
                          <a:ea typeface="DejaVu Sans"/>
                        </a:rPr>
                        <a:t>markets</a:t>
                      </a:r>
                      <a:r>
                        <a:rPr lang="fr-FR" sz="1400" b="0" strike="noStrike" spc="-1" dirty="0">
                          <a:solidFill>
                            <a:srgbClr val="000000"/>
                          </a:solidFill>
                          <a:latin typeface="Cambria" panose="02040503050406030204" pitchFamily="18" charset="0"/>
                          <a:ea typeface="DejaVu Sans"/>
                        </a:rPr>
                        <a:t>)</a:t>
                      </a:r>
                      <a:endParaRPr lang="fr-FR" sz="1400" b="0" strike="noStrike" spc="-1" dirty="0">
                        <a:latin typeface="Cambria" panose="02040503050406030204" pitchFamily="18" charset="0"/>
                      </a:endParaRPr>
                    </a:p>
                    <a:p>
                      <a:pPr lvl="0">
                        <a:lnSpc>
                          <a:spcPct val="100000"/>
                        </a:lnSpc>
                      </a:pP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85000"/>
                      </a:schemeClr>
                    </a:solidFill>
                  </a:tcPr>
                </a:tc>
                <a:tc>
                  <a:txBody>
                    <a:bodyPr/>
                    <a:lstStyle/>
                    <a:p>
                      <a:pPr lvl="0">
                        <a:lnSpc>
                          <a:spcPct val="100000"/>
                        </a:lnSpc>
                      </a:pPr>
                      <a:r>
                        <a:rPr lang="fr-FR" sz="1400" b="0" strike="noStrike" spc="-1" dirty="0">
                          <a:solidFill>
                            <a:srgbClr val="000000"/>
                          </a:solidFill>
                          <a:latin typeface="Cambria" panose="02040503050406030204" pitchFamily="18" charset="0"/>
                          <a:ea typeface="DejaVu Sans"/>
                        </a:rPr>
                        <a:t>Expertise (networks)</a:t>
                      </a: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E7E9F8"/>
                    </a:solidFill>
                  </a:tcPr>
                </a:tc>
                <a:tc>
                  <a:txBody>
                    <a:bodyPr/>
                    <a:lstStyle/>
                    <a:p>
                      <a:pPr lvl="0"/>
                      <a:endParaRPr lang="en-GR" sz="140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FFC000"/>
                    </a:solidFill>
                  </a:tcPr>
                </a:tc>
                <a:tc>
                  <a:txBody>
                    <a:bodyPr/>
                    <a:lstStyle/>
                    <a:p>
                      <a:pPr lvl="0">
                        <a:lnSpc>
                          <a:spcPct val="100000"/>
                        </a:lnSpc>
                      </a:pPr>
                      <a:r>
                        <a:rPr lang="fr-FR" sz="1400" b="0" strike="noStrike" spc="-1">
                          <a:solidFill>
                            <a:srgbClr val="000000"/>
                          </a:solidFill>
                          <a:latin typeface="Cambria" panose="02040503050406030204" pitchFamily="18" charset="0"/>
                          <a:ea typeface="DejaVu Sans"/>
                        </a:rPr>
                        <a:t>Dialogic</a:t>
                      </a:r>
                      <a:endParaRPr lang="fr-FR" sz="1400" b="0" strike="noStrike" spc="-1">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686034355"/>
                  </a:ext>
                </a:extLst>
              </a:tr>
              <a:tr h="0">
                <a:tc>
                  <a:txBody>
                    <a:bodyPr/>
                    <a:lstStyle/>
                    <a:p>
                      <a:pPr lvl="0">
                        <a:lnSpc>
                          <a:spcPct val="100000"/>
                        </a:lnSpc>
                      </a:pPr>
                      <a:r>
                        <a:rPr lang="fr-FR" sz="1400" b="1" strike="noStrike" spc="-1" dirty="0">
                          <a:solidFill>
                            <a:srgbClr val="000000"/>
                          </a:solidFill>
                          <a:latin typeface="Cambria" panose="02040503050406030204" pitchFamily="18" charset="0"/>
                          <a:ea typeface="DejaVu Sans"/>
                        </a:rPr>
                        <a:t>Mode of </a:t>
                      </a:r>
                      <a:r>
                        <a:rPr lang="fr-FR" sz="1400" b="1" strike="noStrike" spc="-1" dirty="0" err="1">
                          <a:solidFill>
                            <a:srgbClr val="000000"/>
                          </a:solidFill>
                          <a:latin typeface="Cambria" panose="02040503050406030204" pitchFamily="18" charset="0"/>
                          <a:ea typeface="DejaVu Sans"/>
                        </a:rPr>
                        <a:t>accountability</a:t>
                      </a: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50000"/>
                      </a:schemeClr>
                    </a:solidFill>
                  </a:tcPr>
                </a:tc>
                <a:tc>
                  <a:txBody>
                    <a:bodyPr/>
                    <a:lstStyle/>
                    <a:p>
                      <a:pPr lvl="0">
                        <a:lnSpc>
                          <a:spcPct val="100000"/>
                        </a:lnSpc>
                      </a:pPr>
                      <a:r>
                        <a:rPr lang="fr-FR" sz="1400" b="0" strike="noStrike" spc="-1" dirty="0" err="1">
                          <a:solidFill>
                            <a:srgbClr val="000000"/>
                          </a:solidFill>
                          <a:highlight>
                            <a:srgbClr val="C0C0C0"/>
                          </a:highlight>
                          <a:latin typeface="Cambria" panose="02040503050406030204" pitchFamily="18" charset="0"/>
                          <a:ea typeface="DejaVu Sans"/>
                        </a:rPr>
                        <a:t>Responsible</a:t>
                      </a:r>
                      <a:r>
                        <a:rPr lang="fr-FR" sz="1400" b="0" strike="noStrike" spc="-1" dirty="0">
                          <a:solidFill>
                            <a:srgbClr val="000000"/>
                          </a:solidFill>
                          <a:highlight>
                            <a:srgbClr val="C0C0C0"/>
                          </a:highlight>
                          <a:latin typeface="Cambria" panose="02040503050406030204" pitchFamily="18" charset="0"/>
                          <a:ea typeface="DejaVu Sans"/>
                        </a:rPr>
                        <a:t> </a:t>
                      </a:r>
                      <a:r>
                        <a:rPr lang="fr-FR" sz="1400" b="0" strike="noStrike" spc="-1" dirty="0" err="1">
                          <a:solidFill>
                            <a:srgbClr val="000000"/>
                          </a:solidFill>
                          <a:highlight>
                            <a:srgbClr val="C0C0C0"/>
                          </a:highlight>
                          <a:latin typeface="Cambria" panose="02040503050406030204" pitchFamily="18" charset="0"/>
                          <a:ea typeface="DejaVu Sans"/>
                        </a:rPr>
                        <a:t>government</a:t>
                      </a:r>
                      <a:endParaRPr lang="fr-FR" sz="1400" b="0" strike="noStrike" spc="-1" dirty="0">
                        <a:highlight>
                          <a:srgbClr val="C0C0C0"/>
                        </a:highlight>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65000"/>
                      </a:schemeClr>
                    </a:solidFill>
                  </a:tcPr>
                </a:tc>
                <a:tc>
                  <a:txBody>
                    <a:bodyPr/>
                    <a:lstStyle/>
                    <a:p>
                      <a:pPr lvl="0">
                        <a:lnSpc>
                          <a:spcPct val="100000"/>
                        </a:lnSpc>
                      </a:pPr>
                      <a:r>
                        <a:rPr lang="fr-FR" sz="1400" b="0" strike="noStrike" spc="-1" dirty="0" err="1">
                          <a:solidFill>
                            <a:srgbClr val="000000"/>
                          </a:solidFill>
                          <a:latin typeface="Cambria" panose="02040503050406030204" pitchFamily="18" charset="0"/>
                          <a:ea typeface="DejaVu Sans"/>
                        </a:rPr>
                        <a:t>Procedural</a:t>
                      </a:r>
                      <a:r>
                        <a:rPr lang="fr-FR" sz="1400" b="0" strike="noStrike" spc="-1" dirty="0">
                          <a:solidFill>
                            <a:srgbClr val="000000"/>
                          </a:solidFill>
                          <a:latin typeface="Cambria" panose="02040503050406030204" pitchFamily="18" charset="0"/>
                          <a:ea typeface="DejaVu Sans"/>
                        </a:rPr>
                        <a:t> </a:t>
                      </a:r>
                      <a:r>
                        <a:rPr lang="fr-FR" sz="1400" b="0" strike="noStrike" spc="-1" dirty="0" err="1">
                          <a:solidFill>
                            <a:srgbClr val="000000"/>
                          </a:solidFill>
                          <a:latin typeface="Cambria" panose="02040503050406030204" pitchFamily="18" charset="0"/>
                          <a:ea typeface="DejaVu Sans"/>
                        </a:rPr>
                        <a:t>accountability</a:t>
                      </a: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75000"/>
                      </a:schemeClr>
                    </a:solidFill>
                  </a:tcPr>
                </a:tc>
                <a:tc>
                  <a:txBody>
                    <a:bodyPr/>
                    <a:lstStyle/>
                    <a:p>
                      <a:pPr lvl="0">
                        <a:lnSpc>
                          <a:spcPct val="100000"/>
                        </a:lnSpc>
                      </a:pPr>
                      <a:r>
                        <a:rPr lang="fr-FR" sz="1400" b="0" strike="noStrike" spc="-1" dirty="0">
                          <a:solidFill>
                            <a:srgbClr val="000000"/>
                          </a:solidFill>
                          <a:latin typeface="Cambria" panose="02040503050406030204" pitchFamily="18" charset="0"/>
                          <a:ea typeface="DejaVu Sans"/>
                        </a:rPr>
                        <a:t>Performance </a:t>
                      </a:r>
                      <a:r>
                        <a:rPr lang="fr-FR" sz="1400" b="0" strike="noStrike" spc="-1" dirty="0" err="1">
                          <a:solidFill>
                            <a:srgbClr val="000000"/>
                          </a:solidFill>
                          <a:latin typeface="Cambria" panose="02040503050406030204" pitchFamily="18" charset="0"/>
                          <a:ea typeface="DejaVu Sans"/>
                        </a:rPr>
                        <a:t>accountability</a:t>
                      </a: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bg1">
                        <a:lumMod val="85000"/>
                      </a:schemeClr>
                    </a:solidFill>
                  </a:tcPr>
                </a:tc>
                <a:tc>
                  <a:txBody>
                    <a:bodyPr/>
                    <a:lstStyle/>
                    <a:p>
                      <a:pPr lvl="0">
                        <a:lnSpc>
                          <a:spcPct val="100000"/>
                        </a:lnSpc>
                      </a:pPr>
                      <a:r>
                        <a:rPr lang="fr-FR" sz="1400" b="0" strike="noStrike" spc="-1" dirty="0">
                          <a:solidFill>
                            <a:srgbClr val="000000"/>
                          </a:solidFill>
                          <a:latin typeface="Cambria" panose="02040503050406030204" pitchFamily="18" charset="0"/>
                          <a:ea typeface="DejaVu Sans"/>
                        </a:rPr>
                        <a:t>Horizontal and network </a:t>
                      </a:r>
                      <a:r>
                        <a:rPr lang="fr-FR" sz="1400" b="0" strike="noStrike" spc="-1" dirty="0" err="1">
                          <a:solidFill>
                            <a:srgbClr val="000000"/>
                          </a:solidFill>
                          <a:latin typeface="Cambria" panose="02040503050406030204" pitchFamily="18" charset="0"/>
                          <a:ea typeface="DejaVu Sans"/>
                        </a:rPr>
                        <a:t>accountability</a:t>
                      </a:r>
                      <a:endParaRPr lang="fr-FR" sz="1400" b="0" strike="noStrike" spc="-1"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E7E9F8"/>
                    </a:solidFill>
                  </a:tcPr>
                </a:tc>
                <a:tc>
                  <a:txBody>
                    <a:bodyPr/>
                    <a:lstStyle/>
                    <a:p>
                      <a:pPr lvl="0"/>
                      <a:endParaRPr lang="en-GR" sz="140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rgbClr val="FFC000"/>
                    </a:solidFill>
                  </a:tcPr>
                </a:tc>
                <a:tc>
                  <a:txBody>
                    <a:bodyPr/>
                    <a:lstStyle/>
                    <a:p>
                      <a:pPr lvl="0"/>
                      <a:endParaRPr lang="en-GR" sz="1400" dirty="0">
                        <a:latin typeface="Cambria" panose="02040503050406030204" pitchFamily="18" charset="0"/>
                      </a:endParaRPr>
                    </a:p>
                  </a:txBody>
                  <a:tcPr marL="68585" marR="68585" marT="34292" marB="34292">
                    <a:lnL w="12243" cap="flat" cmpd="sng" algn="ctr">
                      <a:solidFill>
                        <a:srgbClr val="000000"/>
                      </a:solidFill>
                      <a:prstDash val="solid"/>
                      <a:round/>
                      <a:headEnd type="none" w="med" len="med"/>
                      <a:tailEnd type="none" w="med" len="med"/>
                    </a:lnL>
                    <a:lnR w="12243" cap="flat" cmpd="sng" algn="ctr">
                      <a:solidFill>
                        <a:srgbClr val="000000"/>
                      </a:solidFill>
                      <a:prstDash val="solid"/>
                      <a:round/>
                      <a:headEnd type="none" w="med" len="med"/>
                      <a:tailEnd type="none" w="med" len="med"/>
                    </a:lnR>
                    <a:lnT w="12243" cap="flat" cmpd="sng" algn="ctr">
                      <a:solidFill>
                        <a:srgbClr val="000000"/>
                      </a:solidFill>
                      <a:prstDash val="solid"/>
                      <a:round/>
                      <a:headEnd type="none" w="med" len="med"/>
                      <a:tailEnd type="none" w="med" len="med"/>
                    </a:lnT>
                    <a:lnB w="12243"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282058448"/>
                  </a:ext>
                </a:extLst>
              </a:tr>
            </a:tbl>
          </a:graphicData>
        </a:graphic>
      </p:graphicFrame>
      <p:sp>
        <p:nvSpPr>
          <p:cNvPr id="4" name="TextBox 3">
            <a:extLst>
              <a:ext uri="{FF2B5EF4-FFF2-40B4-BE49-F238E27FC236}">
                <a16:creationId xmlns:a16="http://schemas.microsoft.com/office/drawing/2014/main" id="{0B91426C-A2A7-28EB-E903-3ECD87C4A5C2}"/>
              </a:ext>
            </a:extLst>
          </p:cNvPr>
          <p:cNvSpPr txBox="1"/>
          <p:nvPr/>
        </p:nvSpPr>
        <p:spPr>
          <a:xfrm>
            <a:off x="1990846" y="347241"/>
            <a:ext cx="5370653" cy="369332"/>
          </a:xfrm>
          <a:prstGeom prst="rect">
            <a:avLst/>
          </a:prstGeom>
          <a:noFill/>
        </p:spPr>
        <p:txBody>
          <a:bodyPr wrap="square" rtlCol="0">
            <a:spAutoFit/>
          </a:bodyPr>
          <a:lstStyle/>
          <a:p>
            <a:r>
              <a:rPr lang="en-GR" dirty="0"/>
              <a:t>M. Bevir’s typology on the evolution of governance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ustomShape 1"/>
          <p:cNvSpPr/>
          <p:nvPr/>
        </p:nvSpPr>
        <p:spPr>
          <a:xfrm>
            <a:off x="765360" y="168812"/>
            <a:ext cx="10667160" cy="39389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lnSpcReduction="10000"/>
          </a:bodyPr>
          <a:lstStyle/>
          <a:p>
            <a:pPr>
              <a:lnSpc>
                <a:spcPct val="100000"/>
              </a:lnSpc>
            </a:pPr>
            <a:r>
              <a:rPr lang="el-GR" sz="2000" b="1" spc="-1" dirty="0">
                <a:solidFill>
                  <a:srgbClr val="333333"/>
                </a:solidFill>
                <a:latin typeface="Calibri" panose="020F0502020204030204" pitchFamily="34" charset="0"/>
                <a:ea typeface="DejaVu Sans"/>
                <a:cs typeface="Calibri" panose="020F0502020204030204" pitchFamily="34" charset="0"/>
              </a:rPr>
              <a:t>Βιβλιογραφία</a:t>
            </a:r>
            <a:endParaRPr lang="fr-FR" sz="2000" b="1" strike="noStrike" spc="-1" dirty="0">
              <a:latin typeface="Calibri" panose="020F0502020204030204" pitchFamily="34" charset="0"/>
              <a:cs typeface="Calibri" panose="020F0502020204030204" pitchFamily="34" charset="0"/>
            </a:endParaRPr>
          </a:p>
        </p:txBody>
      </p:sp>
      <p:sp>
        <p:nvSpPr>
          <p:cNvPr id="169" name="CustomShape 2"/>
          <p:cNvSpPr/>
          <p:nvPr/>
        </p:nvSpPr>
        <p:spPr>
          <a:xfrm>
            <a:off x="718920" y="562708"/>
            <a:ext cx="10667160" cy="547629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endParaRPr lang="en-US" sz="1400"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1/ </a:t>
            </a:r>
            <a:r>
              <a:rPr lang="en-US" dirty="0" err="1">
                <a:latin typeface="Calibri" panose="020F0502020204030204" pitchFamily="34" charset="0"/>
                <a:cs typeface="Calibri" panose="020F0502020204030204" pitchFamily="34" charset="0"/>
              </a:rPr>
              <a:t>Blokker</a:t>
            </a:r>
            <a:r>
              <a:rPr lang="en-US" dirty="0">
                <a:latin typeface="Calibri" panose="020F0502020204030204" pitchFamily="34" charset="0"/>
                <a:cs typeface="Calibri" panose="020F0502020204030204" pitchFamily="34" charset="0"/>
              </a:rPr>
              <a:t> P. (2016), </a:t>
            </a:r>
            <a:r>
              <a:rPr lang="en-US" b="1" dirty="0">
                <a:latin typeface="Calibri" panose="020F0502020204030204" pitchFamily="34" charset="0"/>
                <a:cs typeface="Calibri" panose="020F0502020204030204" pitchFamily="34" charset="0"/>
              </a:rPr>
              <a:t>EU Democratic Oversight and Domestic Deviation from the Rule of Law: Sociological Reflections, </a:t>
            </a:r>
            <a:r>
              <a:rPr lang="en-US" dirty="0">
                <a:latin typeface="Calibri" panose="020F0502020204030204" pitchFamily="34" charset="0"/>
                <a:cs typeface="Calibri" panose="020F0502020204030204" pitchFamily="34" charset="0"/>
              </a:rPr>
              <a:t>in C. </a:t>
            </a:r>
            <a:r>
              <a:rPr lang="en-US" dirty="0" err="1">
                <a:latin typeface="Calibri" panose="020F0502020204030204" pitchFamily="34" charset="0"/>
                <a:cs typeface="Calibri" panose="020F0502020204030204" pitchFamily="34" charset="0"/>
              </a:rPr>
              <a:t>Closa</a:t>
            </a:r>
            <a:r>
              <a:rPr lang="en-US" dirty="0">
                <a:latin typeface="Calibri" panose="020F0502020204030204" pitchFamily="34" charset="0"/>
                <a:cs typeface="Calibri" panose="020F0502020204030204" pitchFamily="34" charset="0"/>
              </a:rPr>
              <a:t> and D. </a:t>
            </a:r>
            <a:r>
              <a:rPr lang="en-US" dirty="0" err="1">
                <a:latin typeface="Calibri" panose="020F0502020204030204" pitchFamily="34" charset="0"/>
                <a:cs typeface="Calibri" panose="020F0502020204030204" pitchFamily="34" charset="0"/>
              </a:rPr>
              <a:t>Kochenov</a:t>
            </a:r>
            <a:r>
              <a:rPr lang="en-US" dirty="0">
                <a:latin typeface="Calibri" panose="020F0502020204030204" pitchFamily="34" charset="0"/>
                <a:cs typeface="Calibri" panose="020F0502020204030204" pitchFamily="34" charset="0"/>
              </a:rPr>
              <a:t> (eds), Reinforcing the Rule of Law Oversight in the European Union, Cambridge University Press.</a:t>
            </a:r>
          </a:p>
          <a:p>
            <a:r>
              <a:rPr lang="en-US" dirty="0">
                <a:latin typeface="Calibri" panose="020F0502020204030204" pitchFamily="34" charset="0"/>
                <a:cs typeface="Calibri" panose="020F0502020204030204" pitchFamily="34" charset="0"/>
                <a:hlinkClick r:id="rId2"/>
              </a:rPr>
              <a:t>file:///C:/Users/Filippa/AppData/Local/Temp/SSRN-id2681116</a:t>
            </a:r>
            <a:r>
              <a:rPr lang="en-US">
                <a:latin typeface="Calibri" panose="020F0502020204030204" pitchFamily="34" charset="0"/>
                <a:cs typeface="Calibri" panose="020F0502020204030204" pitchFamily="34" charset="0"/>
                <a:hlinkClick r:id="rId2"/>
              </a:rPr>
              <a:t>.pdf</a:t>
            </a:r>
            <a:endParaRPr lang="en-US">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GB" b="0" i="0" dirty="0">
                <a:solidFill>
                  <a:srgbClr val="000000"/>
                </a:solidFill>
                <a:effectLst/>
                <a:latin typeface="GT America Standard"/>
              </a:rPr>
              <a:t>2/Napoli, Ester di, and Deborah Russo (2018). “</a:t>
            </a:r>
            <a:r>
              <a:rPr lang="en-GB" b="1" i="0" dirty="0">
                <a:solidFill>
                  <a:srgbClr val="000000"/>
                </a:solidFill>
                <a:effectLst/>
                <a:latin typeface="GT America Standard"/>
              </a:rPr>
              <a:t>Solidarity in the European Union in Times of Crisis: Towards ‘European Solidarity</a:t>
            </a:r>
            <a:r>
              <a:rPr lang="en-GB" b="0" i="0" dirty="0">
                <a:solidFill>
                  <a:srgbClr val="000000"/>
                </a:solidFill>
                <a:effectLst/>
                <a:latin typeface="GT America Standard"/>
              </a:rPr>
              <a:t>’?” In </a:t>
            </a:r>
            <a:r>
              <a:rPr lang="en-GB" b="0" i="1" dirty="0">
                <a:solidFill>
                  <a:srgbClr val="000000"/>
                </a:solidFill>
                <a:effectLst/>
                <a:latin typeface="GT America Standard"/>
              </a:rPr>
              <a:t>Solidarity as a Public Virtue?: Law and Public Policies in the European Union</a:t>
            </a:r>
            <a:r>
              <a:rPr lang="en-GB" b="0" i="0" dirty="0">
                <a:solidFill>
                  <a:srgbClr val="000000"/>
                </a:solidFill>
                <a:effectLst/>
                <a:latin typeface="GT America Standard"/>
              </a:rPr>
              <a:t>, edited by Veronica Federico and Christian </a:t>
            </a:r>
            <a:r>
              <a:rPr lang="en-GB" b="0" i="0" dirty="0" err="1">
                <a:solidFill>
                  <a:srgbClr val="000000"/>
                </a:solidFill>
                <a:effectLst/>
                <a:latin typeface="GT America Standard"/>
              </a:rPr>
              <a:t>Lahusen</a:t>
            </a:r>
            <a:r>
              <a:rPr lang="en-GB" b="0" i="0" dirty="0">
                <a:solidFill>
                  <a:srgbClr val="000000"/>
                </a:solidFill>
                <a:effectLst/>
                <a:latin typeface="GT America Standard"/>
              </a:rPr>
              <a:t>, 1st ed., 195–248</a:t>
            </a:r>
            <a:r>
              <a:rPr lang="el-GR" b="0" i="0" dirty="0">
                <a:solidFill>
                  <a:srgbClr val="000000"/>
                </a:solidFill>
                <a:effectLst/>
                <a:latin typeface="GT America Standard"/>
              </a:rPr>
              <a:t>.</a:t>
            </a:r>
          </a:p>
          <a:p>
            <a:endParaRPr lang="en-US" b="1"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3/ </a:t>
            </a:r>
            <a:r>
              <a:rPr lang="en-US" b="1" dirty="0">
                <a:latin typeface="Calibri" panose="020F0502020204030204" pitchFamily="34" charset="0"/>
                <a:cs typeface="Calibri" panose="020F0502020204030204" pitchFamily="34" charset="0"/>
              </a:rPr>
              <a:t>European Parliament - REPORT on the situation of Fundamental Rights in the European Union, NOV. 2020</a:t>
            </a:r>
          </a:p>
          <a:p>
            <a:r>
              <a:rPr lang="en-US" dirty="0">
                <a:latin typeface="Calibri" panose="020F0502020204030204" pitchFamily="34" charset="0"/>
                <a:cs typeface="Calibri" panose="020F0502020204030204" pitchFamily="34" charset="0"/>
                <a:hlinkClick r:id="rId3"/>
              </a:rPr>
              <a:t>https://www.europarl.europa.eu/doceo/document/A-9-2020-0226_EN.pdf</a:t>
            </a:r>
            <a:endParaRPr lang="el-GR"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4/ </a:t>
            </a:r>
            <a:r>
              <a:rPr lang="en-US" b="1" dirty="0">
                <a:latin typeface="Calibri" panose="020F0502020204030204" pitchFamily="34" charset="0"/>
                <a:cs typeface="Calibri" panose="020F0502020204030204" pitchFamily="34" charset="0"/>
              </a:rPr>
              <a:t>GRECO</a:t>
            </a:r>
            <a:r>
              <a:rPr lang="el-GR" b="1" dirty="0">
                <a:latin typeface="Calibri" panose="020F0502020204030204" pitchFamily="34" charset="0"/>
                <a:cs typeface="Calibri" panose="020F0502020204030204" pitchFamily="34" charset="0"/>
              </a:rPr>
              <a:t> (</a:t>
            </a:r>
            <a:r>
              <a:rPr lang="en-US" i="1" spc="-1" dirty="0">
                <a:latin typeface="Calibri" panose="020F0502020204030204" pitchFamily="34" charset="0"/>
                <a:cs typeface="Calibri" panose="020F0502020204030204" pitchFamily="34" charset="0"/>
              </a:rPr>
              <a:t>Council of Europe - Group of States against corruption</a:t>
            </a:r>
            <a:r>
              <a:rPr lang="el-GR" i="1" spc="-1" dirty="0">
                <a:latin typeface="Calibri" panose="020F0502020204030204" pitchFamily="34" charset="0"/>
                <a:cs typeface="Calibri" panose="020F0502020204030204" pitchFamily="34" charset="0"/>
              </a:rPr>
              <a:t>)</a:t>
            </a:r>
            <a:r>
              <a:rPr lang="en-US" b="1" dirty="0">
                <a:latin typeface="Calibri" panose="020F0502020204030204" pitchFamily="34" charset="0"/>
                <a:cs typeface="Calibri" panose="020F0502020204030204" pitchFamily="34" charset="0"/>
              </a:rPr>
              <a:t> -</a:t>
            </a:r>
            <a:r>
              <a:rPr lang="el-GR" b="1"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Second Compliance Report on Greece of Fourth Evaluation Round (on Corruption prevention in respect of members of parliament, judges and prosecutors), </a:t>
            </a:r>
            <a:r>
              <a:rPr lang="en-US" dirty="0">
                <a:latin typeface="Calibri" panose="020F0502020204030204" pitchFamily="34" charset="0"/>
                <a:cs typeface="Calibri" panose="020F0502020204030204" pitchFamily="34" charset="0"/>
              </a:rPr>
              <a:t>as adopted by GRECO at its 85th Plenary Meeting (Strasbourg, 21 – 25 September 2020)</a:t>
            </a:r>
          </a:p>
          <a:p>
            <a:r>
              <a:rPr lang="en-US" dirty="0">
                <a:latin typeface="Calibri" panose="020F0502020204030204" pitchFamily="34" charset="0"/>
                <a:cs typeface="Calibri" panose="020F0502020204030204" pitchFamily="34" charset="0"/>
                <a:hlinkClick r:id="rId4"/>
              </a:rPr>
              <a:t>https://rm.coe.int/greek-fourth-evaluation-round-corruption-prevention-in-respect-of-memb/1680a06123</a:t>
            </a:r>
            <a:endParaRPr lang="en-US" b="0" strike="noStrike" spc="-1"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i="1" spc="-1" dirty="0">
                <a:latin typeface="Calibri" panose="020F0502020204030204" pitchFamily="34" charset="0"/>
                <a:cs typeface="Calibri" panose="020F0502020204030204" pitchFamily="34" charset="0"/>
              </a:rPr>
              <a:t>http://europam.eu/</a:t>
            </a:r>
            <a:endParaRPr lang="el-GR" b="0" i="1" strike="noStrike" spc="-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979058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p:txBody>
          <a:bodyPr/>
          <a:lstStyle/>
          <a:p>
            <a:r>
              <a:rPr lang="el-GR" dirty="0"/>
              <a:t>.</a:t>
            </a:r>
            <a:endParaRPr lang="en-US" dirty="0"/>
          </a:p>
        </p:txBody>
      </p:sp>
      <p:sp>
        <p:nvSpPr>
          <p:cNvPr id="3" name="Subtitle 2"/>
          <p:cNvSpPr>
            <a:spLocks noGrp="1"/>
          </p:cNvSpPr>
          <p:nvPr>
            <p:ph idx="1"/>
          </p:nvPr>
        </p:nvSpPr>
        <p:spPr>
          <a:xfrm>
            <a:off x="530773" y="709448"/>
            <a:ext cx="10972800" cy="5865088"/>
          </a:xfrm>
          <a:solidFill>
            <a:schemeClr val="accent4">
              <a:lumMod val="40000"/>
              <a:lumOff val="60000"/>
            </a:schemeClr>
          </a:solidFill>
          <a:ln>
            <a:solidFill>
              <a:srgbClr val="7030A0"/>
            </a:solidFill>
          </a:ln>
        </p:spPr>
        <p:txBody>
          <a:bodyPr>
            <a:normAutofit/>
          </a:bodyPr>
          <a:lstStyle/>
          <a:p>
            <a:pPr marL="0" indent="0" algn="ctr">
              <a:buNone/>
            </a:pPr>
            <a:r>
              <a:rPr lang="el-GR" b="1" dirty="0"/>
              <a:t>Βασικά σημεία</a:t>
            </a:r>
            <a:endParaRPr lang="el-GR" dirty="0"/>
          </a:p>
          <a:p>
            <a:pPr marL="514350" indent="-514350">
              <a:buFont typeface="+mj-lt"/>
              <a:buAutoNum type="arabicPeriod"/>
            </a:pPr>
            <a:r>
              <a:rPr lang="fr-FR" sz="2000" dirty="0"/>
              <a:t>H EE </a:t>
            </a:r>
            <a:r>
              <a:rPr lang="el-GR" sz="2000" dirty="0"/>
              <a:t>στηρίζεται στην </a:t>
            </a:r>
            <a:r>
              <a:rPr lang="el-GR" sz="2000" b="1" dirty="0"/>
              <a:t>έμμεση πολιτική νομιμοποίηση </a:t>
            </a:r>
            <a:r>
              <a:rPr lang="el-GR" sz="2000" dirty="0"/>
              <a:t>(εθνική δημοκρατία, ευρωβουλή) και στην </a:t>
            </a:r>
            <a:r>
              <a:rPr lang="el-GR" sz="2000" b="1" dirty="0"/>
              <a:t>άμεση τεχνοκρατική νομιμοποίηση</a:t>
            </a:r>
            <a:r>
              <a:rPr lang="el-GR" sz="2000" dirty="0"/>
              <a:t>.</a:t>
            </a:r>
            <a:endParaRPr lang="fr-FR" sz="2000" dirty="0"/>
          </a:p>
          <a:p>
            <a:pPr marL="514350" indent="-514350">
              <a:buFont typeface="+mj-lt"/>
              <a:buAutoNum type="arabicPeriod"/>
            </a:pPr>
            <a:r>
              <a:rPr lang="el-GR" sz="2000" dirty="0"/>
              <a:t>Η </a:t>
            </a:r>
            <a:r>
              <a:rPr lang="el-GR" sz="2000" b="1" dirty="0"/>
              <a:t>άμεση τεχνοκρατική νομιμοποίηση </a:t>
            </a:r>
            <a:r>
              <a:rPr lang="el-GR" sz="2000" dirty="0"/>
              <a:t>αφορά στην επιστημονική/τεχνική δικαιολόγηση των πολιτικών αποφάσεων (συζήτηση χωρίς δημοκρατία). Οι ρυθμίσεις αυξάνουν τη διακριτική ευχέρεια και δεν ανταποκρίνονται στα </a:t>
            </a:r>
            <a:r>
              <a:rPr lang="el-GR" sz="2000" b="1" dirty="0"/>
              <a:t>κριτήρια της αυτονομίας και της λογοδοσίας </a:t>
            </a:r>
            <a:r>
              <a:rPr lang="el-GR" sz="2000" dirty="0"/>
              <a:t>μέσω θεσμοθετημένης και μη θεσμοθετημένης </a:t>
            </a:r>
            <a:r>
              <a:rPr lang="el-GR" sz="2000" b="1" dirty="0"/>
              <a:t>δημόσιας διαβούλευσης</a:t>
            </a:r>
            <a:r>
              <a:rPr lang="el-GR" sz="2000" dirty="0"/>
              <a:t>, </a:t>
            </a:r>
            <a:r>
              <a:rPr lang="el-GR" sz="2000" b="1" i="1" dirty="0"/>
              <a:t>αντ’αυτού εμπειρογνώμονες, ιδιωτικοί φορείς, δημόσιοι υπάλληλοι λαμβάνουν αποφάσεις χωρίς λαϊκή εισροή (</a:t>
            </a:r>
            <a:r>
              <a:rPr lang="fr-FR" sz="2000" b="1" i="1" dirty="0" err="1"/>
              <a:t>popular</a:t>
            </a:r>
            <a:r>
              <a:rPr lang="fr-FR" sz="2000" b="1" i="1" dirty="0"/>
              <a:t> input)</a:t>
            </a:r>
            <a:r>
              <a:rPr lang="el-GR" sz="2000" dirty="0"/>
              <a:t>.</a:t>
            </a:r>
            <a:endParaRPr lang="fr-FR" sz="2000" dirty="0"/>
          </a:p>
          <a:p>
            <a:pPr marL="514350" indent="-514350">
              <a:buFont typeface="+mj-lt"/>
              <a:buAutoNum type="arabicPeriod"/>
            </a:pPr>
            <a:r>
              <a:rPr lang="el-GR" sz="2000" dirty="0"/>
              <a:t>Η ΕΕ αντιμετωπίζει μια σειρά από </a:t>
            </a:r>
            <a:r>
              <a:rPr lang="el-GR" sz="2000" b="1" dirty="0"/>
              <a:t>δομικά προβλήματα που λειτουργούν αναχαιτιστικά για τον εκδημοκρατισμό </a:t>
            </a:r>
            <a:r>
              <a:rPr lang="el-GR" sz="2000" dirty="0"/>
              <a:t>της και</a:t>
            </a:r>
            <a:r>
              <a:rPr lang="en-US" sz="2000" dirty="0"/>
              <a:t> </a:t>
            </a:r>
            <a:r>
              <a:rPr lang="el-GR" sz="2000" dirty="0"/>
              <a:t>για την </a:t>
            </a:r>
            <a:r>
              <a:rPr lang="el-GR" sz="2000" b="1" dirty="0"/>
              <a:t>προάσπιση του κράτους δικαίου</a:t>
            </a:r>
            <a:r>
              <a:rPr lang="el-GR" sz="2000" dirty="0"/>
              <a:t>, τα οποία </a:t>
            </a:r>
            <a:r>
              <a:rPr lang="el-GR" sz="2000" i="1" dirty="0"/>
              <a:t>αφορούν στις ασθενώς ανεπτυγμένες νομοθετικές δομές της ΕΕ, την έλλειψη ευρωπαϊκών πολιτικών κομμάτων, την έλλειψη κατάλληλης δημόσιας σφαίρας, τη χρονοβόρα εκτελεστικού χαρακτήρα διαδικασία πολιτικής και την ελλιπή συνταγματική ρύθμιση που χαρακτηρίζεται από ανεπαρκή διαχωρισμό των εξουσιών.</a:t>
            </a:r>
            <a:endParaRPr lang="fr-FR" sz="2000" i="1" dirty="0"/>
          </a:p>
          <a:p>
            <a:pPr marL="514350" indent="-514350">
              <a:buFont typeface="+mj-lt"/>
              <a:buAutoNum type="arabicPeriod"/>
            </a:pPr>
            <a:endParaRPr lang="en-US" dirty="0"/>
          </a:p>
          <a:p>
            <a:pPr marL="514350" indent="-514350">
              <a:buFont typeface="+mj-lt"/>
              <a:buAutoNum type="arabicPeriod"/>
            </a:pPr>
            <a:endParaRPr lang="el-GR" dirty="0"/>
          </a:p>
        </p:txBody>
      </p:sp>
      <p:sp>
        <p:nvSpPr>
          <p:cNvPr id="6" name="Content Placeholder 5"/>
          <p:cNvSpPr>
            <a:spLocks noGrp="1"/>
          </p:cNvSpPr>
          <p:nvPr>
            <p:ph sz="half" idx="4294967295"/>
          </p:nvPr>
        </p:nvSpPr>
        <p:spPr>
          <a:xfrm>
            <a:off x="11887200" y="2249488"/>
            <a:ext cx="304800" cy="4525962"/>
          </a:xfrm>
        </p:spPr>
        <p:txBody>
          <a:bodyPr>
            <a:normAutofit/>
          </a:bodyPr>
          <a:lstStyle/>
          <a:p>
            <a:pPr marL="457200" indent="-457200">
              <a:buFont typeface="+mj-lt"/>
              <a:buAutoNum type="arabicPeriod"/>
            </a:pPr>
            <a:endParaRPr lang="el-GR" dirty="0"/>
          </a:p>
          <a:p>
            <a:pPr marL="457200" indent="-457200">
              <a:buFont typeface="+mj-lt"/>
              <a:buAutoNum type="arabicPeriod"/>
            </a:pPr>
            <a:endParaRPr lang="en-US" b="1" dirty="0"/>
          </a:p>
          <a:p>
            <a:pPr marL="457200" indent="-457200">
              <a:buFont typeface="+mj-lt"/>
              <a:buAutoNum type="arabicPeriod"/>
            </a:pPr>
            <a:endParaRPr lang="en-US" dirty="0"/>
          </a:p>
        </p:txBody>
      </p:sp>
    </p:spTree>
    <p:extLst>
      <p:ext uri="{BB962C8B-B14F-4D97-AF65-F5344CB8AC3E}">
        <p14:creationId xmlns:p14="http://schemas.microsoft.com/office/powerpoint/2010/main" val="40119576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B5FCC-3C25-DDE6-7229-5F13CB23508E}"/>
              </a:ext>
            </a:extLst>
          </p:cNvPr>
          <p:cNvSpPr>
            <a:spLocks noGrp="1"/>
          </p:cNvSpPr>
          <p:nvPr>
            <p:ph type="title"/>
          </p:nvPr>
        </p:nvSpPr>
        <p:spPr/>
        <p:txBody>
          <a:bodyPr/>
          <a:lstStyle/>
          <a:p>
            <a:r>
              <a:rPr lang="el-GR" dirty="0" err="1"/>
              <a:t>μορφεσ</a:t>
            </a:r>
            <a:r>
              <a:rPr lang="el-GR" dirty="0"/>
              <a:t> </a:t>
            </a:r>
            <a:r>
              <a:rPr lang="el-GR" dirty="0" err="1"/>
              <a:t>νομιμοποιησης</a:t>
            </a:r>
            <a:endParaRPr lang="en-GR" dirty="0"/>
          </a:p>
        </p:txBody>
      </p:sp>
      <p:sp>
        <p:nvSpPr>
          <p:cNvPr id="3" name="Content Placeholder 2">
            <a:extLst>
              <a:ext uri="{FF2B5EF4-FFF2-40B4-BE49-F238E27FC236}">
                <a16:creationId xmlns:a16="http://schemas.microsoft.com/office/drawing/2014/main" id="{BA978FB3-D47A-E177-9D6F-DCD1E3FF9FEF}"/>
              </a:ext>
            </a:extLst>
          </p:cNvPr>
          <p:cNvSpPr>
            <a:spLocks noGrp="1"/>
          </p:cNvSpPr>
          <p:nvPr>
            <p:ph idx="1"/>
          </p:nvPr>
        </p:nvSpPr>
        <p:spPr/>
        <p:txBody>
          <a:bodyPr/>
          <a:lstStyle/>
          <a:p>
            <a:endParaRPr lang="en-GB" dirty="0"/>
          </a:p>
          <a:p>
            <a:r>
              <a:rPr lang="en-GB" dirty="0"/>
              <a:t>input legitimacy= </a:t>
            </a:r>
            <a:r>
              <a:rPr lang="el-GR" dirty="0"/>
              <a:t>δημοκρατική νομιμοποίηση δια της συμμετοχής (διακυβέρνηση από το λαό)</a:t>
            </a:r>
          </a:p>
          <a:p>
            <a:endParaRPr lang="el-GR" dirty="0"/>
          </a:p>
          <a:p>
            <a:r>
              <a:rPr lang="en-GB" dirty="0"/>
              <a:t>throughput legitimacy= (</a:t>
            </a:r>
            <a:r>
              <a:rPr lang="el-GR" dirty="0"/>
              <a:t>διαδικαστική) νομιμοποίηση δια της λογοδοσίας</a:t>
            </a:r>
          </a:p>
          <a:p>
            <a:endParaRPr lang="el-GR" dirty="0"/>
          </a:p>
          <a:p>
            <a:r>
              <a:rPr lang="en-GB" dirty="0"/>
              <a:t>output legitimacy= </a:t>
            </a:r>
            <a:r>
              <a:rPr lang="el-GR"/>
              <a:t>νομιμοποίηση δια της παραγωγής πολιτικών (διακυβέρνηση για τον λαό)</a:t>
            </a:r>
          </a:p>
          <a:p>
            <a:endParaRPr lang="en-GR"/>
          </a:p>
        </p:txBody>
      </p:sp>
    </p:spTree>
    <p:extLst>
      <p:ext uri="{BB962C8B-B14F-4D97-AF65-F5344CB8AC3E}">
        <p14:creationId xmlns:p14="http://schemas.microsoft.com/office/powerpoint/2010/main" val="3123732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ustomShape 1"/>
          <p:cNvSpPr/>
          <p:nvPr/>
        </p:nvSpPr>
        <p:spPr>
          <a:xfrm>
            <a:off x="2097600" y="1085695"/>
            <a:ext cx="8001210" cy="193361"/>
          </a:xfrm>
          <a:prstGeom prst="rect">
            <a:avLst/>
          </a:prstGeom>
          <a:noFill/>
          <a:ln>
            <a:noFill/>
          </a:ln>
        </p:spPr>
        <p:style>
          <a:lnRef idx="0">
            <a:scrgbClr r="0" g="0" b="0"/>
          </a:lnRef>
          <a:fillRef idx="0">
            <a:scrgbClr r="0" g="0" b="0"/>
          </a:fillRef>
          <a:effectRef idx="0">
            <a:scrgbClr r="0" g="0" b="0"/>
          </a:effectRef>
          <a:fontRef idx="minor"/>
        </p:style>
        <p:txBody>
          <a:bodyPr lIns="67507" tIns="33754" rIns="67507" bIns="33754" anchor="b">
            <a:noAutofit/>
          </a:bodyPr>
          <a:lstStyle/>
          <a:p>
            <a:pPr>
              <a:lnSpc>
                <a:spcPct val="100000"/>
              </a:lnSpc>
            </a:pPr>
            <a:r>
              <a:rPr lang="el-GR" sz="1501" spc="-1" dirty="0">
                <a:solidFill>
                  <a:srgbClr val="333333"/>
                </a:solidFill>
                <a:latin typeface="Calibri" panose="020F0502020204030204" pitchFamily="34" charset="0"/>
                <a:ea typeface="DejaVu Sans"/>
                <a:cs typeface="Calibri" panose="020F0502020204030204" pitchFamily="34" charset="0"/>
              </a:rPr>
              <a:t>Κράτος Δικαίου, </a:t>
            </a:r>
            <a:r>
              <a:rPr lang="fr-FR" sz="1501" spc="-1" dirty="0" err="1">
                <a:solidFill>
                  <a:srgbClr val="333333"/>
                </a:solidFill>
                <a:latin typeface="Calibri" panose="020F0502020204030204" pitchFamily="34" charset="0"/>
                <a:cs typeface="Calibri" panose="020F0502020204030204" pitchFamily="34" charset="0"/>
              </a:rPr>
              <a:t>άρθρου</a:t>
            </a:r>
            <a:r>
              <a:rPr lang="fr-FR" sz="1501" spc="-1" dirty="0">
                <a:solidFill>
                  <a:srgbClr val="333333"/>
                </a:solidFill>
                <a:latin typeface="Calibri" panose="020F0502020204030204" pitchFamily="34" charset="0"/>
                <a:cs typeface="Calibri" panose="020F0502020204030204" pitchFamily="34" charset="0"/>
              </a:rPr>
              <a:t> 2 </a:t>
            </a:r>
            <a:r>
              <a:rPr lang="fr-FR" sz="1501" spc="-1" dirty="0" err="1">
                <a:solidFill>
                  <a:srgbClr val="333333"/>
                </a:solidFill>
                <a:latin typeface="Calibri" panose="020F0502020204030204" pitchFamily="34" charset="0"/>
                <a:cs typeface="Calibri" panose="020F0502020204030204" pitchFamily="34" charset="0"/>
              </a:rPr>
              <a:t>της</a:t>
            </a:r>
            <a:r>
              <a:rPr lang="fr-FR" sz="1501" spc="-1" dirty="0">
                <a:solidFill>
                  <a:srgbClr val="333333"/>
                </a:solidFill>
                <a:latin typeface="Calibri" panose="020F0502020204030204" pitchFamily="34" charset="0"/>
                <a:cs typeface="Calibri" panose="020F0502020204030204" pitchFamily="34" charset="0"/>
              </a:rPr>
              <a:t> </a:t>
            </a:r>
            <a:r>
              <a:rPr lang="fr-FR" sz="1501" spc="-1" dirty="0" err="1">
                <a:solidFill>
                  <a:srgbClr val="333333"/>
                </a:solidFill>
                <a:latin typeface="Calibri" panose="020F0502020204030204" pitchFamily="34" charset="0"/>
                <a:cs typeface="Calibri" panose="020F0502020204030204" pitchFamily="34" charset="0"/>
              </a:rPr>
              <a:t>Συνθήκης</a:t>
            </a:r>
            <a:r>
              <a:rPr lang="fr-FR" sz="1501" spc="-1" dirty="0">
                <a:solidFill>
                  <a:srgbClr val="333333"/>
                </a:solidFill>
                <a:latin typeface="Calibri" panose="020F0502020204030204" pitchFamily="34" charset="0"/>
                <a:cs typeface="Calibri" panose="020F0502020204030204" pitchFamily="34" charset="0"/>
              </a:rPr>
              <a:t> </a:t>
            </a:r>
            <a:r>
              <a:rPr lang="fr-FR" sz="1501" spc="-1" dirty="0" err="1">
                <a:solidFill>
                  <a:srgbClr val="333333"/>
                </a:solidFill>
                <a:latin typeface="Calibri" panose="020F0502020204030204" pitchFamily="34" charset="0"/>
                <a:cs typeface="Calibri" panose="020F0502020204030204" pitchFamily="34" charset="0"/>
              </a:rPr>
              <a:t>της</a:t>
            </a:r>
            <a:r>
              <a:rPr lang="fr-FR" sz="1501" spc="-1" dirty="0">
                <a:solidFill>
                  <a:srgbClr val="333333"/>
                </a:solidFill>
                <a:latin typeface="Calibri" panose="020F0502020204030204" pitchFamily="34" charset="0"/>
                <a:cs typeface="Calibri" panose="020F0502020204030204" pitchFamily="34" charset="0"/>
              </a:rPr>
              <a:t> ΕΕ</a:t>
            </a:r>
            <a:r>
              <a:rPr lang="el-GR" sz="1501" spc="-1" dirty="0">
                <a:solidFill>
                  <a:srgbClr val="333333"/>
                </a:solidFill>
                <a:latin typeface="Calibri" panose="020F0502020204030204" pitchFamily="34" charset="0"/>
                <a:cs typeface="Calibri" panose="020F0502020204030204" pitchFamily="34" charset="0"/>
              </a:rPr>
              <a:t> 1/</a:t>
            </a:r>
            <a:r>
              <a:rPr lang="fr-FR" sz="1501" spc="-1" dirty="0">
                <a:solidFill>
                  <a:srgbClr val="333333"/>
                </a:solidFill>
                <a:latin typeface="Calibri" panose="020F0502020204030204" pitchFamily="34" charset="0"/>
                <a:cs typeface="Calibri" panose="020F0502020204030204" pitchFamily="34" charset="0"/>
              </a:rPr>
              <a:t> </a:t>
            </a:r>
            <a:endParaRPr lang="fr-FR" sz="1501" spc="-1" dirty="0">
              <a:latin typeface="Calibri" panose="020F0502020204030204" pitchFamily="34" charset="0"/>
              <a:cs typeface="Calibri" panose="020F0502020204030204" pitchFamily="34" charset="0"/>
            </a:endParaRPr>
          </a:p>
        </p:txBody>
      </p:sp>
      <p:sp>
        <p:nvSpPr>
          <p:cNvPr id="169" name="CustomShape 2"/>
          <p:cNvSpPr/>
          <p:nvPr/>
        </p:nvSpPr>
        <p:spPr>
          <a:xfrm>
            <a:off x="2062766" y="1690578"/>
            <a:ext cx="8001210" cy="4081727"/>
          </a:xfrm>
          <a:prstGeom prst="rect">
            <a:avLst/>
          </a:prstGeom>
          <a:noFill/>
          <a:ln>
            <a:noFill/>
          </a:ln>
        </p:spPr>
        <p:style>
          <a:lnRef idx="0">
            <a:scrgbClr r="0" g="0" b="0"/>
          </a:lnRef>
          <a:fillRef idx="0">
            <a:scrgbClr r="0" g="0" b="0"/>
          </a:fillRef>
          <a:effectRef idx="0">
            <a:scrgbClr r="0" g="0" b="0"/>
          </a:effectRef>
          <a:fontRef idx="minor"/>
        </p:style>
        <p:txBody>
          <a:bodyPr lIns="67507" tIns="33754" rIns="67507" bIns="33754">
            <a:noAutofit/>
          </a:bodyPr>
          <a:lstStyle/>
          <a:p>
            <a:endParaRPr lang="el-GR" sz="1350" spc="-1" dirty="0">
              <a:solidFill>
                <a:srgbClr val="333333"/>
              </a:solidFill>
              <a:latin typeface="Calibri" panose="020F0502020204030204" pitchFamily="34" charset="0"/>
              <a:cs typeface="Calibri" panose="020F0502020204030204" pitchFamily="34" charset="0"/>
            </a:endParaRPr>
          </a:p>
          <a:p>
            <a:r>
              <a:rPr lang="el-GR" sz="1350" spc="-1" dirty="0">
                <a:solidFill>
                  <a:srgbClr val="333333"/>
                </a:solidFill>
                <a:latin typeface="Calibri" panose="020F0502020204030204" pitchFamily="34" charset="0"/>
                <a:cs typeface="Calibri" panose="020F0502020204030204" pitchFamily="34" charset="0"/>
              </a:rPr>
              <a:t>Α</a:t>
            </a:r>
            <a:r>
              <a:rPr lang="fr-FR" sz="1350" spc="-1" dirty="0" err="1">
                <a:solidFill>
                  <a:srgbClr val="333333"/>
                </a:solidFill>
                <a:latin typeface="Calibri" panose="020F0502020204030204" pitchFamily="34" charset="0"/>
                <a:cs typeface="Calibri" panose="020F0502020204030204" pitchFamily="34" charset="0"/>
              </a:rPr>
              <a:t>ρθρο</a:t>
            </a:r>
            <a:r>
              <a:rPr lang="fr-FR" sz="1350" spc="-1" dirty="0">
                <a:solidFill>
                  <a:srgbClr val="333333"/>
                </a:solidFill>
                <a:latin typeface="Calibri" panose="020F0502020204030204" pitchFamily="34" charset="0"/>
                <a:cs typeface="Calibri" panose="020F0502020204030204" pitchFamily="34" charset="0"/>
              </a:rPr>
              <a:t> 2 </a:t>
            </a:r>
            <a:r>
              <a:rPr lang="el-GR" sz="1350" spc="-1" dirty="0">
                <a:solidFill>
                  <a:srgbClr val="333333"/>
                </a:solidFill>
                <a:latin typeface="Calibri" panose="020F0502020204030204" pitchFamily="34" charset="0"/>
                <a:cs typeface="Calibri" panose="020F0502020204030204" pitchFamily="34" charset="0"/>
              </a:rPr>
              <a:t>ΣΕΕ</a:t>
            </a:r>
            <a:r>
              <a:rPr lang="fr-FR" sz="1350" spc="-1" dirty="0">
                <a:solidFill>
                  <a:srgbClr val="333333"/>
                </a:solidFill>
                <a:latin typeface="Calibri" panose="020F0502020204030204" pitchFamily="34" charset="0"/>
                <a:cs typeface="Calibri" panose="020F0502020204030204" pitchFamily="34" charset="0"/>
              </a:rPr>
              <a:t> και </a:t>
            </a:r>
            <a:r>
              <a:rPr lang="fr-FR" sz="1350" spc="-1" dirty="0" err="1">
                <a:solidFill>
                  <a:srgbClr val="333333"/>
                </a:solidFill>
                <a:latin typeface="Calibri" panose="020F0502020204030204" pitchFamily="34" charset="0"/>
                <a:cs typeface="Calibri" panose="020F0502020204030204" pitchFamily="34" charset="0"/>
              </a:rPr>
              <a:t>Δι</a:t>
            </a:r>
            <a:r>
              <a:rPr lang="fr-FR" sz="1350" spc="-1" dirty="0">
                <a:solidFill>
                  <a:srgbClr val="333333"/>
                </a:solidFill>
                <a:latin typeface="Calibri" panose="020F0502020204030204" pitchFamily="34" charset="0"/>
                <a:cs typeface="Calibri" panose="020F0502020204030204" pitchFamily="34" charset="0"/>
              </a:rPr>
              <a:t>ασφάλιση της συμμόρφωσης των Κρατών Μελών με τις ευρωπαϊκές αξίες και την εφαρμογή του κράτους δικαίου</a:t>
            </a:r>
            <a:endParaRPr lang="el-GR" sz="1350" spc="-1" dirty="0">
              <a:solidFill>
                <a:srgbClr val="333333"/>
              </a:solidFill>
              <a:latin typeface="Calibri" panose="020F0502020204030204" pitchFamily="34" charset="0"/>
              <a:cs typeface="Calibri" panose="020F0502020204030204" pitchFamily="34" charset="0"/>
            </a:endParaRPr>
          </a:p>
          <a:p>
            <a:endParaRPr lang="fr-FR" sz="1350" spc="-1" dirty="0">
              <a:latin typeface="Calibri" panose="020F0502020204030204" pitchFamily="34" charset="0"/>
              <a:cs typeface="Calibri" panose="020F0502020204030204" pitchFamily="34" charset="0"/>
            </a:endParaRPr>
          </a:p>
          <a:p>
            <a:pPr>
              <a:lnSpc>
                <a:spcPct val="100000"/>
              </a:lnSpc>
            </a:pPr>
            <a:r>
              <a:rPr lang="el-GR" sz="1350" i="1" spc="-1" dirty="0">
                <a:solidFill>
                  <a:srgbClr val="333333"/>
                </a:solidFill>
                <a:latin typeface="Calibri" panose="020F0502020204030204" pitchFamily="34" charset="0"/>
                <a:cs typeface="Calibri" panose="020F0502020204030204" pitchFamily="34" charset="0"/>
              </a:rPr>
              <a:t>«</a:t>
            </a:r>
            <a:r>
              <a:rPr lang="fr-FR" sz="1350" i="1" spc="-1" dirty="0">
                <a:solidFill>
                  <a:srgbClr val="333333"/>
                </a:solidFill>
                <a:latin typeface="Calibri" panose="020F0502020204030204" pitchFamily="34" charset="0"/>
                <a:cs typeface="Calibri" panose="020F0502020204030204" pitchFamily="34" charset="0"/>
              </a:rPr>
              <a:t>Η ΕΕ βα</a:t>
            </a:r>
            <a:r>
              <a:rPr lang="fr-FR" sz="1350" i="1" spc="-1" dirty="0" err="1">
                <a:solidFill>
                  <a:srgbClr val="333333"/>
                </a:solidFill>
                <a:latin typeface="Calibri" panose="020F0502020204030204" pitchFamily="34" charset="0"/>
                <a:cs typeface="Calibri" panose="020F0502020204030204" pitchFamily="34" charset="0"/>
              </a:rPr>
              <a:t>σίζετ</a:t>
            </a:r>
            <a:r>
              <a:rPr lang="fr-FR" sz="1350" i="1" spc="-1" dirty="0">
                <a:solidFill>
                  <a:srgbClr val="333333"/>
                </a:solidFill>
                <a:latin typeface="Calibri" panose="020F0502020204030204" pitchFamily="34" charset="0"/>
                <a:cs typeface="Calibri" panose="020F0502020204030204" pitchFamily="34" charset="0"/>
              </a:rPr>
              <a:t>αι στις αξίες του σεβασμού της ανθρώπινης αξιοπρέπειας, της ελευθερίας, της δημοκρατίας, της ισότητας, </a:t>
            </a:r>
            <a:r>
              <a:rPr lang="fr-FR" sz="1350" b="1" i="1" spc="-1" dirty="0">
                <a:solidFill>
                  <a:srgbClr val="333333"/>
                </a:solidFill>
                <a:latin typeface="Calibri" panose="020F0502020204030204" pitchFamily="34" charset="0"/>
                <a:cs typeface="Calibri" panose="020F0502020204030204" pitchFamily="34" charset="0"/>
              </a:rPr>
              <a:t>του κράτους δικαίου και του σεβασμού των ανθρωπίνων δικαιωμάτων</a:t>
            </a:r>
            <a:r>
              <a:rPr lang="fr-FR" sz="1350" i="1" spc="-1" dirty="0">
                <a:solidFill>
                  <a:srgbClr val="333333"/>
                </a:solidFill>
                <a:latin typeface="Calibri" panose="020F0502020204030204" pitchFamily="34" charset="0"/>
                <a:cs typeface="Calibri" panose="020F0502020204030204" pitchFamily="34" charset="0"/>
              </a:rPr>
              <a:t>, συμπεριλαμβανομένων των δικαιωμάτων των προσώπων που ανήκουν σε μειονότητες.</a:t>
            </a:r>
            <a:r>
              <a:rPr lang="el-GR" sz="1350" dirty="0">
                <a:latin typeface="Calibri" panose="020F0502020204030204" pitchFamily="34" charset="0"/>
                <a:cs typeface="Calibri" panose="020F0502020204030204" pitchFamily="34" charset="0"/>
              </a:rPr>
              <a:t> </a:t>
            </a:r>
            <a:r>
              <a:rPr lang="el-GR" sz="1350" i="1" dirty="0">
                <a:latin typeface="Calibri" panose="020F0502020204030204" pitchFamily="34" charset="0"/>
                <a:cs typeface="Calibri" panose="020F0502020204030204" pitchFamily="34" charset="0"/>
              </a:rPr>
              <a:t>Αυτές οι αξίες είναι κοινές για τα κράτη μέλη σε μια κοινωνία στην οποία επικρατεί ο πλουραλισμός, η μη διάκριση, η ανοχή, η δικαιοσύνη, η αλληλεγγύη και η ισότητα μεταξύ γυναικών και ανδρών.</a:t>
            </a:r>
            <a:r>
              <a:rPr lang="el-GR" sz="1350" i="1" spc="-1" dirty="0">
                <a:solidFill>
                  <a:srgbClr val="333333"/>
                </a:solidFill>
                <a:latin typeface="Calibri" panose="020F0502020204030204" pitchFamily="34" charset="0"/>
                <a:cs typeface="Calibri" panose="020F0502020204030204" pitchFamily="34" charset="0"/>
              </a:rPr>
              <a:t>»</a:t>
            </a:r>
          </a:p>
          <a:p>
            <a:pPr>
              <a:lnSpc>
                <a:spcPct val="100000"/>
              </a:lnSpc>
            </a:pPr>
            <a:r>
              <a:rPr lang="el-GR" sz="1350" i="1" spc="-1" dirty="0">
                <a:solidFill>
                  <a:srgbClr val="333333"/>
                </a:solidFill>
                <a:latin typeface="Calibri" panose="020F0502020204030204" pitchFamily="34" charset="0"/>
                <a:cs typeface="Calibri" panose="020F0502020204030204" pitchFamily="34" charset="0"/>
              </a:rPr>
              <a:t> </a:t>
            </a:r>
            <a:r>
              <a:rPr lang="fr-FR" sz="1350" i="1" spc="-1" dirty="0" err="1">
                <a:solidFill>
                  <a:srgbClr val="333333"/>
                </a:solidFill>
                <a:latin typeface="Calibri" panose="020F0502020204030204" pitchFamily="34" charset="0"/>
                <a:cs typeface="Calibri" panose="020F0502020204030204" pitchFamily="34" charset="0"/>
              </a:rPr>
              <a:t>Μόνο</a:t>
            </a:r>
            <a:r>
              <a:rPr lang="fr-FR" sz="1350" i="1" spc="-1" dirty="0">
                <a:solidFill>
                  <a:srgbClr val="333333"/>
                </a:solidFill>
                <a:latin typeface="Calibri" panose="020F0502020204030204" pitchFamily="34" charset="0"/>
                <a:cs typeface="Calibri" panose="020F0502020204030204" pitchFamily="34" charset="0"/>
              </a:rPr>
              <a:t> τα </a:t>
            </a:r>
            <a:r>
              <a:rPr lang="fr-FR" sz="1350" i="1" spc="-1" dirty="0" err="1">
                <a:solidFill>
                  <a:srgbClr val="333333"/>
                </a:solidFill>
                <a:latin typeface="Calibri" panose="020F0502020204030204" pitchFamily="34" charset="0"/>
                <a:cs typeface="Calibri" panose="020F0502020204030204" pitchFamily="34" charset="0"/>
              </a:rPr>
              <a:t>ευρω</a:t>
            </a:r>
            <a:r>
              <a:rPr lang="fr-FR" sz="1350" i="1" spc="-1" dirty="0">
                <a:solidFill>
                  <a:srgbClr val="333333"/>
                </a:solidFill>
                <a:latin typeface="Calibri" panose="020F0502020204030204" pitchFamily="34" charset="0"/>
                <a:cs typeface="Calibri" panose="020F0502020204030204" pitchFamily="34" charset="0"/>
              </a:rPr>
              <a:t>παϊκά κράτη που σέβονται τις αρχές που αναφέρονται στο άρθρο 2 και έχουν δεσμευθεί για την προώθησή τους μπορούν να υποβάλουν αίτηση για να προσχωρήσουν στην ΕΕ (Άρθρο 49 ΣΕΕ).</a:t>
            </a:r>
            <a:endParaRPr lang="el-GR" sz="1350" i="1" spc="-1" dirty="0">
              <a:solidFill>
                <a:srgbClr val="333333"/>
              </a:solidFill>
              <a:latin typeface="Calibri" panose="020F0502020204030204" pitchFamily="34" charset="0"/>
              <a:cs typeface="Calibri" panose="020F0502020204030204" pitchFamily="34" charset="0"/>
            </a:endParaRPr>
          </a:p>
          <a:p>
            <a:pPr>
              <a:lnSpc>
                <a:spcPct val="100000"/>
              </a:lnSpc>
            </a:pPr>
            <a:endParaRPr lang="el-GR" sz="1350" i="1" spc="-1" dirty="0">
              <a:solidFill>
                <a:srgbClr val="333333"/>
              </a:solidFill>
              <a:latin typeface="Calibri" panose="020F0502020204030204" pitchFamily="34" charset="0"/>
              <a:cs typeface="Calibri" panose="020F0502020204030204" pitchFamily="34" charset="0"/>
            </a:endParaRPr>
          </a:p>
          <a:p>
            <a:pPr>
              <a:lnSpc>
                <a:spcPct val="100000"/>
              </a:lnSpc>
            </a:pPr>
            <a:endParaRPr lang="el-GR" sz="1350" spc="-1" dirty="0">
              <a:solidFill>
                <a:srgbClr val="333333"/>
              </a:solidFill>
              <a:latin typeface="Calibri" panose="020F0502020204030204" pitchFamily="34" charset="0"/>
              <a:cs typeface="Calibri" panose="020F0502020204030204" pitchFamily="34" charset="0"/>
            </a:endParaRPr>
          </a:p>
          <a:p>
            <a:pPr>
              <a:lnSpc>
                <a:spcPct val="100000"/>
              </a:lnSpc>
            </a:pPr>
            <a:r>
              <a:rPr lang="el-GR" sz="1350" spc="-1" dirty="0">
                <a:solidFill>
                  <a:srgbClr val="333333"/>
                </a:solidFill>
                <a:latin typeface="Calibri" panose="020F0502020204030204" pitchFamily="34" charset="0"/>
                <a:cs typeface="Calibri" panose="020F0502020204030204" pitchFamily="34" charset="0"/>
              </a:rPr>
              <a:t>Ταμείο Ανάκαμψης (</a:t>
            </a:r>
            <a:r>
              <a:rPr lang="fr-FR" sz="1350" spc="-1" dirty="0" err="1">
                <a:solidFill>
                  <a:srgbClr val="333333"/>
                </a:solidFill>
                <a:latin typeface="Calibri" panose="020F0502020204030204" pitchFamily="34" charset="0"/>
                <a:cs typeface="Calibri" panose="020F0502020204030204" pitchFamily="34" charset="0"/>
              </a:rPr>
              <a:t>Covid</a:t>
            </a:r>
            <a:r>
              <a:rPr lang="fr-FR" sz="1350" spc="-1" dirty="0">
                <a:solidFill>
                  <a:srgbClr val="333333"/>
                </a:solidFill>
                <a:latin typeface="Calibri" panose="020F0502020204030204" pitchFamily="34" charset="0"/>
                <a:cs typeface="Calibri" panose="020F0502020204030204" pitchFamily="34" charset="0"/>
              </a:rPr>
              <a:t> 19) </a:t>
            </a:r>
            <a:r>
              <a:rPr lang="el-GR" sz="1350" spc="-1" dirty="0">
                <a:solidFill>
                  <a:srgbClr val="333333"/>
                </a:solidFill>
                <a:latin typeface="Calibri" panose="020F0502020204030204" pitchFamily="34" charset="0"/>
                <a:cs typeface="Calibri" panose="020F0502020204030204" pitchFamily="34" charset="0"/>
              </a:rPr>
              <a:t>και </a:t>
            </a:r>
            <a:r>
              <a:rPr lang="en-US" sz="1350" dirty="0">
                <a:latin typeface="Calibri" panose="020F0502020204030204" pitchFamily="34" charset="0"/>
                <a:cs typeface="Calibri" panose="020F0502020204030204" pitchFamily="34" charset="0"/>
              </a:rPr>
              <a:t>rule-of-law conditionality</a:t>
            </a:r>
            <a:r>
              <a:rPr lang="el-GR" sz="1350" dirty="0">
                <a:latin typeface="Calibri" panose="020F0502020204030204" pitchFamily="34" charset="0"/>
                <a:cs typeface="Calibri" panose="020F0502020204030204" pitchFamily="34" charset="0"/>
              </a:rPr>
              <a:t>.</a:t>
            </a:r>
          </a:p>
          <a:p>
            <a:pPr>
              <a:lnSpc>
                <a:spcPct val="100000"/>
              </a:lnSpc>
            </a:pPr>
            <a:endParaRPr lang="el-GR" sz="1350" spc="-1" dirty="0">
              <a:latin typeface="Calibri" panose="020F0502020204030204" pitchFamily="34" charset="0"/>
              <a:cs typeface="Calibri" panose="020F0502020204030204" pitchFamily="34" charset="0"/>
            </a:endParaRPr>
          </a:p>
          <a:p>
            <a:pPr>
              <a:lnSpc>
                <a:spcPct val="100000"/>
              </a:lnSpc>
            </a:pPr>
            <a:r>
              <a:rPr lang="en-US" sz="1350" dirty="0"/>
              <a:t>Polish prime minister, Mateusz </a:t>
            </a:r>
            <a:r>
              <a:rPr lang="en-US" sz="1350" dirty="0" err="1"/>
              <a:t>Morawiecki</a:t>
            </a:r>
            <a:r>
              <a:rPr lang="en-US" sz="1350" dirty="0"/>
              <a:t>: </a:t>
            </a:r>
            <a:endParaRPr lang="el-GR" sz="1350" dirty="0"/>
          </a:p>
          <a:p>
            <a:pPr>
              <a:lnSpc>
                <a:spcPct val="100000"/>
              </a:lnSpc>
            </a:pPr>
            <a:r>
              <a:rPr lang="el-GR" sz="1350" dirty="0"/>
              <a:t>«</a:t>
            </a:r>
            <a:r>
              <a:rPr lang="en-US" sz="1200" i="1" dirty="0"/>
              <a:t>Today you think this instrument is directed against us, against Hungary, maybe against Slovenia, maybe against some other country in central Europe. In a few years, in two or three years, it could be directed against someone else. This is a turning point in the history of the EU. Making decisions based on arbitrary provisions in the regulations can lead to its collapse</a:t>
            </a:r>
            <a:r>
              <a:rPr lang="el-GR" sz="1350" dirty="0"/>
              <a:t>».</a:t>
            </a:r>
            <a:endParaRPr lang="fr-FR" sz="1350" spc="-1" dirty="0">
              <a:latin typeface="Calibri" panose="020F0502020204030204" pitchFamily="34" charset="0"/>
              <a:cs typeface="Calibri" panose="020F0502020204030204" pitchFamily="34" charset="0"/>
            </a:endParaRPr>
          </a:p>
          <a:p>
            <a:pPr>
              <a:lnSpc>
                <a:spcPct val="100000"/>
              </a:lnSpc>
            </a:pPr>
            <a:endParaRPr lang="el-GR" sz="1051" i="1" spc="-1" dirty="0">
              <a:solidFill>
                <a:srgbClr val="333333"/>
              </a:solidFill>
              <a:latin typeface="Calibri" panose="020F0502020204030204" pitchFamily="34" charset="0"/>
              <a:cs typeface="Calibri" panose="020F0502020204030204" pitchFamily="34" charset="0"/>
            </a:endParaRPr>
          </a:p>
          <a:p>
            <a:pPr>
              <a:lnSpc>
                <a:spcPct val="100000"/>
              </a:lnSpc>
            </a:pPr>
            <a:endParaRPr lang="el-GR" sz="1051" b="1" spc="-1" dirty="0">
              <a:solidFill>
                <a:srgbClr val="333333"/>
              </a:solidFill>
              <a:latin typeface="Calibri" panose="020F0502020204030204" pitchFamily="34" charset="0"/>
              <a:cs typeface="Calibri" panose="020F0502020204030204" pitchFamily="34" charset="0"/>
            </a:endParaRPr>
          </a:p>
          <a:p>
            <a:pPr>
              <a:lnSpc>
                <a:spcPct val="100000"/>
              </a:lnSpc>
            </a:pPr>
            <a:endParaRPr lang="fr-FR" sz="1051" spc="-1"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4A03D-503F-EBF3-1729-783CCF616563}"/>
              </a:ext>
            </a:extLst>
          </p:cNvPr>
          <p:cNvSpPr>
            <a:spLocks noGrp="1"/>
          </p:cNvSpPr>
          <p:nvPr>
            <p:ph type="title"/>
          </p:nvPr>
        </p:nvSpPr>
        <p:spPr/>
        <p:txBody>
          <a:bodyPr/>
          <a:lstStyle/>
          <a:p>
            <a:r>
              <a:rPr lang="el-GR" dirty="0"/>
              <a:t>ΚΡΑΤΟΣ ΔΙΚΑΙΟΥ</a:t>
            </a:r>
            <a:endParaRPr lang="en-GR" dirty="0"/>
          </a:p>
        </p:txBody>
      </p:sp>
      <p:sp>
        <p:nvSpPr>
          <p:cNvPr id="3" name="Content Placeholder 2">
            <a:extLst>
              <a:ext uri="{FF2B5EF4-FFF2-40B4-BE49-F238E27FC236}">
                <a16:creationId xmlns:a16="http://schemas.microsoft.com/office/drawing/2014/main" id="{E18E34F4-F2AA-9E55-1F29-0CD0F3283784}"/>
              </a:ext>
            </a:extLst>
          </p:cNvPr>
          <p:cNvSpPr>
            <a:spLocks noGrp="1"/>
          </p:cNvSpPr>
          <p:nvPr>
            <p:ph idx="1"/>
          </p:nvPr>
        </p:nvSpPr>
        <p:spPr/>
        <p:txBody>
          <a:bodyPr/>
          <a:lstStyle/>
          <a:p>
            <a:r>
              <a:rPr lang="el-GR" dirty="0"/>
              <a:t>1) Νομιμότητα, με τη διαδικασία έγκρισης νομικών κειμένων που βασίζονται στη διαφάνεια, τη λογοδοσία και τη δημοκρατία· </a:t>
            </a:r>
          </a:p>
          <a:p>
            <a:r>
              <a:rPr lang="el-GR" dirty="0"/>
              <a:t>2) ασφάλεια δικαίου. </a:t>
            </a:r>
          </a:p>
          <a:p>
            <a:r>
              <a:rPr lang="el-GR" dirty="0"/>
              <a:t>3) η απαγόρευση της αυθαιρεσίας</a:t>
            </a:r>
          </a:p>
          <a:p>
            <a:r>
              <a:rPr lang="el-GR" dirty="0"/>
              <a:t>4) πρόσβαση στη δικαιοσύνη ενώπιον ανεξάρτητων και αμερόληπτων δικαστηρίων, με έλεγχο...</a:t>
            </a:r>
            <a:endParaRPr lang="en-GR" dirty="0"/>
          </a:p>
        </p:txBody>
      </p:sp>
    </p:spTree>
    <p:extLst>
      <p:ext uri="{BB962C8B-B14F-4D97-AF65-F5344CB8AC3E}">
        <p14:creationId xmlns:p14="http://schemas.microsoft.com/office/powerpoint/2010/main" val="2596346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FC7D7-F247-120D-E662-1A93E1474AB3}"/>
              </a:ext>
            </a:extLst>
          </p:cNvPr>
          <p:cNvSpPr>
            <a:spLocks noGrp="1"/>
          </p:cNvSpPr>
          <p:nvPr>
            <p:ph type="title"/>
          </p:nvPr>
        </p:nvSpPr>
        <p:spPr>
          <a:xfrm>
            <a:off x="798653" y="428264"/>
            <a:ext cx="10000527" cy="983848"/>
          </a:xfrm>
        </p:spPr>
        <p:txBody>
          <a:bodyPr/>
          <a:lstStyle/>
          <a:p>
            <a:r>
              <a:rPr lang="el-GR" dirty="0"/>
              <a:t>Οι </a:t>
            </a:r>
            <a:r>
              <a:rPr lang="el-GR" dirty="0" err="1"/>
              <a:t>εννοιες</a:t>
            </a:r>
            <a:r>
              <a:rPr lang="el-GR" dirty="0"/>
              <a:t>- </a:t>
            </a:r>
            <a:r>
              <a:rPr lang="el-GR" dirty="0" err="1"/>
              <a:t>Δημοκρατια</a:t>
            </a:r>
            <a:r>
              <a:rPr lang="el-GR" dirty="0"/>
              <a:t>, </a:t>
            </a:r>
            <a:r>
              <a:rPr lang="el-GR" dirty="0" err="1"/>
              <a:t>Κρατοσ</a:t>
            </a:r>
            <a:r>
              <a:rPr lang="el-GR" dirty="0"/>
              <a:t> </a:t>
            </a:r>
            <a:r>
              <a:rPr lang="el-GR" dirty="0" err="1"/>
              <a:t>δικαιου</a:t>
            </a:r>
            <a:endParaRPr lang="en-GR" dirty="0"/>
          </a:p>
        </p:txBody>
      </p:sp>
      <p:sp>
        <p:nvSpPr>
          <p:cNvPr id="3" name="Content Placeholder 2">
            <a:extLst>
              <a:ext uri="{FF2B5EF4-FFF2-40B4-BE49-F238E27FC236}">
                <a16:creationId xmlns:a16="http://schemas.microsoft.com/office/drawing/2014/main" id="{CB00D9EB-E544-7D77-1A98-4EF0D0DE1A16}"/>
              </a:ext>
            </a:extLst>
          </p:cNvPr>
          <p:cNvSpPr>
            <a:spLocks noGrp="1"/>
          </p:cNvSpPr>
          <p:nvPr>
            <p:ph idx="1"/>
          </p:nvPr>
        </p:nvSpPr>
        <p:spPr>
          <a:xfrm>
            <a:off x="1041722" y="1817225"/>
            <a:ext cx="10000526" cy="4710897"/>
          </a:xfrm>
        </p:spPr>
        <p:txBody>
          <a:bodyPr>
            <a:normAutofit lnSpcReduction="10000"/>
          </a:bodyPr>
          <a:lstStyle/>
          <a:p>
            <a:r>
              <a:rPr lang="el-GR" dirty="0"/>
              <a:t>Η </a:t>
            </a:r>
            <a:r>
              <a:rPr lang="el-GR" b="1" dirty="0"/>
              <a:t>δημοκρατία </a:t>
            </a:r>
            <a:r>
              <a:rPr lang="el-GR" dirty="0"/>
              <a:t>εστιάζει στο (α) ποιος αποφασίζει για το περιεχόμενο πολιτικής και (β) πώς οι κοινωνίες επιλέγουν αυτούς που θα κατέχουν την εξουσία, ενώ </a:t>
            </a:r>
          </a:p>
          <a:p>
            <a:r>
              <a:rPr lang="el-GR" dirty="0"/>
              <a:t>Το </a:t>
            </a:r>
            <a:r>
              <a:rPr lang="el-GR" b="1" dirty="0"/>
              <a:t>κράτος δικαίου </a:t>
            </a:r>
            <a:r>
              <a:rPr lang="el-GR" dirty="0"/>
              <a:t>ασχολείται με τον τρόπο άσκησης της πολιτικής εξουσίας</a:t>
            </a:r>
            <a:r>
              <a:rPr lang="en-US" dirty="0"/>
              <a:t> (</a:t>
            </a:r>
            <a:r>
              <a:rPr lang="el-GR" dirty="0"/>
              <a:t>θεμελιώδη δικαιώματα και </a:t>
            </a:r>
            <a:r>
              <a:rPr lang="el-GR" dirty="0" err="1"/>
              <a:t>ισονομ</a:t>
            </a:r>
            <a:r>
              <a:rPr lang="en-US" dirty="0" err="1"/>
              <a:t>ί</a:t>
            </a:r>
            <a:r>
              <a:rPr lang="el-GR" dirty="0"/>
              <a:t>α, σταθεροί - δίκαιοι νόμοι και κανονιστική επιβολή, λογοδοσία, περιορισμοί στις κυβερνητικές εξουσίες και απουσία διαφθοράς, ανοιχτή διακυβέρνηση, πολιτική και ποινική δικαιοσύνη).  Η υποκείμενη αρχή του κράτους δικαίου συνεπάγεται ότι </a:t>
            </a:r>
            <a:r>
              <a:rPr lang="el-GR" b="1" dirty="0"/>
              <a:t>κάθε πολίτης υπόκειται και λογοδοτεί βάσει του νόμου,</a:t>
            </a:r>
            <a:r>
              <a:rPr lang="el-GR" dirty="0"/>
              <a:t> συμπεριλαμβανομένων των νομοθετών και εκείνων που βρίσκονται σε κυβερνητικές θέσεις (</a:t>
            </a:r>
            <a:r>
              <a:rPr lang="el-GR" b="1" dirty="0" err="1"/>
              <a:t>νομοκρατία</a:t>
            </a:r>
            <a:r>
              <a:rPr lang="el-GR" dirty="0"/>
              <a:t>). </a:t>
            </a:r>
          </a:p>
          <a:p>
            <a:r>
              <a:rPr lang="el-GR" dirty="0"/>
              <a:t>Το κράτος δικαίου ενθαρρύνει τη διακυβέρνηση μέσω της δημοκρατίας.</a:t>
            </a:r>
          </a:p>
          <a:p>
            <a:r>
              <a:rPr lang="el-GR" dirty="0"/>
              <a:t>Παραβίαση του κράτους δικαίου</a:t>
            </a:r>
            <a:r>
              <a:rPr lang="en-US" dirty="0"/>
              <a:t>: </a:t>
            </a:r>
            <a:r>
              <a:rPr lang="en-US" dirty="0" err="1"/>
              <a:t>Ό</a:t>
            </a:r>
            <a:r>
              <a:rPr lang="el-GR" dirty="0"/>
              <a:t>σοι βρίσκονται σε θέσεις εξουσίας και διακυβέρνησης και ασκούν τις υποθέσεις τους </a:t>
            </a:r>
            <a:r>
              <a:rPr lang="el-GR" b="1" dirty="0"/>
              <a:t>εκτός και πάνω από την αρμοδιότητα του νόμου. </a:t>
            </a:r>
          </a:p>
          <a:p>
            <a:endParaRPr lang="el-GR" dirty="0"/>
          </a:p>
          <a:p>
            <a:pPr marL="0" indent="0">
              <a:buNone/>
            </a:pPr>
            <a:r>
              <a:rPr lang="el-GR" dirty="0"/>
              <a:t>Προβλήματα</a:t>
            </a:r>
            <a:r>
              <a:rPr lang="en-US" dirty="0"/>
              <a:t>: </a:t>
            </a:r>
            <a:r>
              <a:rPr lang="en-US" b="1" dirty="0"/>
              <a:t>(1) </a:t>
            </a:r>
            <a:r>
              <a:rPr lang="el-GR" b="1" dirty="0"/>
              <a:t>η δημοκρατία είναι πιο στενά ευθυγραμμισμένη με τη διακυβέρνηση του κράτους δικαίου</a:t>
            </a:r>
            <a:r>
              <a:rPr lang="en-US" b="1" dirty="0"/>
              <a:t> (2) </a:t>
            </a:r>
            <a:r>
              <a:rPr lang="el-GR" b="1" dirty="0"/>
              <a:t>υπάρχει μια τάση από το κράτος δικαίου να γίνεται μια μετάβαση στο κράτος των κανόνων (</a:t>
            </a:r>
            <a:r>
              <a:rPr lang="en-US" b="1" dirty="0"/>
              <a:t>the rule of rules).</a:t>
            </a:r>
            <a:endParaRPr lang="en-GR" b="1" dirty="0"/>
          </a:p>
        </p:txBody>
      </p:sp>
    </p:spTree>
    <p:extLst>
      <p:ext uri="{BB962C8B-B14F-4D97-AF65-F5344CB8AC3E}">
        <p14:creationId xmlns:p14="http://schemas.microsoft.com/office/powerpoint/2010/main" val="346043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67104"/>
            <a:ext cx="10972800" cy="441434"/>
          </a:xfrm>
        </p:spPr>
        <p:txBody>
          <a:bodyPr>
            <a:normAutofit fontScale="90000"/>
          </a:bodyPr>
          <a:lstStyle/>
          <a:p>
            <a:r>
              <a:rPr lang="el-GR" dirty="0"/>
              <a:t>Η ευρωπαϊκή δημοκρατία (δεν) υπάρχει; 1</a:t>
            </a:r>
            <a:endParaRPr lang="fr-FR" dirty="0"/>
          </a:p>
        </p:txBody>
      </p:sp>
      <p:sp>
        <p:nvSpPr>
          <p:cNvPr id="3" name="Content Placeholder 2"/>
          <p:cNvSpPr>
            <a:spLocks noGrp="1"/>
          </p:cNvSpPr>
          <p:nvPr>
            <p:ph idx="1"/>
          </p:nvPr>
        </p:nvSpPr>
        <p:spPr>
          <a:xfrm>
            <a:off x="609600" y="1340069"/>
            <a:ext cx="10972800" cy="5234467"/>
          </a:xfrm>
        </p:spPr>
        <p:txBody>
          <a:bodyPr>
            <a:normAutofit fontScale="77500" lnSpcReduction="20000"/>
          </a:bodyPr>
          <a:lstStyle/>
          <a:p>
            <a:r>
              <a:rPr lang="el-GR" sz="2700" dirty="0"/>
              <a:t>Το μοντέλο της ΕΕ μπορεί να ορισθεί ως ένα </a:t>
            </a:r>
            <a:r>
              <a:rPr lang="el-GR" sz="2700" b="1" dirty="0"/>
              <a:t>σύστημα αυτόνομων διπλών κύκλων</a:t>
            </a:r>
            <a:r>
              <a:rPr lang="el-GR" sz="2700" dirty="0"/>
              <a:t>, το εθνικό επίπεδο και το επίπεδο της ΕΕ. Το καθένα έχει το δικό του κύκλο νομιμοποίησης, χωρίς να παρεμβάλλεται το ένα στο άλλο (</a:t>
            </a:r>
            <a:r>
              <a:rPr lang="en-US" sz="2700" dirty="0"/>
              <a:t>F. </a:t>
            </a:r>
            <a:r>
              <a:rPr lang="el-GR" sz="2700" dirty="0" err="1"/>
              <a:t>Scharpf</a:t>
            </a:r>
            <a:r>
              <a:rPr lang="el-GR" sz="2700" dirty="0"/>
              <a:t> ).</a:t>
            </a:r>
          </a:p>
          <a:p>
            <a:r>
              <a:rPr lang="el-GR" sz="2700" dirty="0"/>
              <a:t>Η μη σύνδεση των δύο κύκλων δεν επιτρέπει στους πολίτες να εκφράσουν την όποια αντιπαράθεση από μέσα (</a:t>
            </a:r>
            <a:r>
              <a:rPr lang="el-GR" sz="2700" b="1" dirty="0"/>
              <a:t>συμβατική αντιπολίτευση</a:t>
            </a:r>
            <a:r>
              <a:rPr lang="el-GR" sz="2700" dirty="0"/>
              <a:t>). Υπάρχουν </a:t>
            </a:r>
            <a:r>
              <a:rPr lang="el-GR" sz="2700" b="1" dirty="0"/>
              <a:t>ευρωπαϊκές κοινές γνώμες που παρακολουθούν </a:t>
            </a:r>
            <a:r>
              <a:rPr lang="el-GR" sz="2700" dirty="0"/>
              <a:t>τα τεκταινόμενα</a:t>
            </a:r>
            <a:r>
              <a:rPr lang="fr-FR" sz="2700" dirty="0"/>
              <a:t>. </a:t>
            </a:r>
            <a:endParaRPr lang="fr-FR" sz="2700" b="1" dirty="0"/>
          </a:p>
          <a:p>
            <a:r>
              <a:rPr lang="el-GR" sz="2700" dirty="0"/>
              <a:t>Οι πολίτες μπορούν να το κάνουν μόνο από έξω, δηλαδή επισημαίνοντας </a:t>
            </a:r>
            <a:r>
              <a:rPr lang="el-GR" sz="2700" dirty="0" err="1"/>
              <a:t>κατ'αρχήν</a:t>
            </a:r>
            <a:r>
              <a:rPr lang="el-GR" sz="2700" dirty="0"/>
              <a:t> την </a:t>
            </a:r>
            <a:r>
              <a:rPr lang="el-GR" sz="2700" b="1" dirty="0"/>
              <a:t>αντίθεσή τους στην ΕΕ</a:t>
            </a:r>
            <a:r>
              <a:rPr lang="fr-FR" sz="2700" b="1" dirty="0"/>
              <a:t> : </a:t>
            </a:r>
            <a:r>
              <a:rPr lang="el-GR" sz="2700" dirty="0"/>
              <a:t>«Εσωτερική πολιτικοποίηση» ως περιορισμό της «υπερεθνικής ολοκλήρωσης»</a:t>
            </a:r>
            <a:r>
              <a:rPr lang="fr-FR" sz="2700" dirty="0"/>
              <a:t>.</a:t>
            </a:r>
            <a:endParaRPr lang="el-GR" sz="2700" dirty="0"/>
          </a:p>
          <a:p>
            <a:pPr>
              <a:buFont typeface="Wingdings" panose="05000000000000000000" pitchFamily="2" charset="2"/>
              <a:buChar char="Ø"/>
            </a:pPr>
            <a:r>
              <a:rPr lang="en-US" sz="2700" b="1" dirty="0" err="1"/>
              <a:t>Έ</a:t>
            </a:r>
            <a:r>
              <a:rPr lang="el-GR" sz="2700" b="1" dirty="0" err="1"/>
              <a:t>νας</a:t>
            </a:r>
            <a:r>
              <a:rPr lang="el-GR" sz="2700" b="1" dirty="0"/>
              <a:t> ευρωπαϊκός δήμος </a:t>
            </a:r>
            <a:r>
              <a:rPr lang="el-GR" sz="2700" dirty="0"/>
              <a:t>θα οδηγούσε σε </a:t>
            </a:r>
            <a:r>
              <a:rPr lang="el-GR" sz="2700" i="1" dirty="0"/>
              <a:t>πολιτικοποίηση</a:t>
            </a:r>
            <a:r>
              <a:rPr lang="el-GR" sz="2700" dirty="0"/>
              <a:t> της Ευρώπης στη βάση ενός διαρκώς αυξανόμενου δημόσιου λόγου</a:t>
            </a:r>
            <a:r>
              <a:rPr lang="fr-FR" sz="2700" dirty="0"/>
              <a:t> </a:t>
            </a:r>
            <a:r>
              <a:rPr lang="el-GR" sz="2700" dirty="0"/>
              <a:t>αυξάνοντας την προσοχή του κοινού γύρω από το ζήτημα της</a:t>
            </a:r>
            <a:r>
              <a:rPr lang="fr-FR" sz="2700" dirty="0"/>
              <a:t> </a:t>
            </a:r>
            <a:r>
              <a:rPr lang="el-GR" sz="2700" dirty="0"/>
              <a:t>δημοκρατικής νομιμότητας της ΕΕ. </a:t>
            </a:r>
          </a:p>
          <a:p>
            <a:pPr marL="0" indent="0">
              <a:buNone/>
            </a:pPr>
            <a:r>
              <a:rPr lang="el-GR" sz="2800" dirty="0"/>
              <a:t>Αλλαγές – (1)</a:t>
            </a:r>
            <a:r>
              <a:rPr lang="el-GR" sz="2800" b="1" dirty="0"/>
              <a:t>ευρωπαϊκό σύστημα πολιτικών κομμάτων</a:t>
            </a:r>
            <a:r>
              <a:rPr lang="el-GR" sz="2800" dirty="0"/>
              <a:t> (για ενδυνάμωση της κοινωνικής και πολιτικής νομιμοποίησης)  (2) Ανάπτυξη της ισότητας και αλληλοσεβασμού των εθνικών δήμων (μέσω του </a:t>
            </a:r>
            <a:r>
              <a:rPr lang="el-GR" sz="2800" b="1" dirty="0"/>
              <a:t>εξευρωπαϊσμού των </a:t>
            </a:r>
            <a:r>
              <a:rPr lang="el-GR" sz="2800" b="1" dirty="0" err="1"/>
              <a:t>ΕθΚ</a:t>
            </a:r>
            <a:r>
              <a:rPr lang="el-GR" sz="2800" dirty="0"/>
              <a:t>) (3) </a:t>
            </a:r>
            <a:r>
              <a:rPr lang="el-GR" sz="2800" b="1" dirty="0"/>
              <a:t>πλουραλιστικά και συμμετοχικά μοντέλα δημοκρατίας </a:t>
            </a:r>
            <a:r>
              <a:rPr lang="el-GR" sz="2800" dirty="0"/>
              <a:t>(πολίτες υπεύθυνοι κατά τις διαδικασίες λήψης των σημαντικών αποφάσεων).</a:t>
            </a:r>
            <a:endParaRPr lang="el-GR" sz="2700" dirty="0"/>
          </a:p>
          <a:p>
            <a:pPr marL="109728" indent="0">
              <a:buNone/>
            </a:pPr>
            <a:endParaRPr lang="fr-FR" b="1" dirty="0"/>
          </a:p>
        </p:txBody>
      </p:sp>
    </p:spTree>
    <p:extLst>
      <p:ext uri="{BB962C8B-B14F-4D97-AF65-F5344CB8AC3E}">
        <p14:creationId xmlns:p14="http://schemas.microsoft.com/office/powerpoint/2010/main" val="2693672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622738"/>
          </a:xfrm>
        </p:spPr>
        <p:txBody>
          <a:bodyPr>
            <a:normAutofit fontScale="90000"/>
          </a:bodyPr>
          <a:lstStyle/>
          <a:p>
            <a:r>
              <a:rPr lang="el-GR" dirty="0"/>
              <a:t>Η ευρωπαϊκή δημοκρατία (δεν) υπάρχει; 2</a:t>
            </a:r>
            <a:endParaRPr lang="fr-FR" dirty="0"/>
          </a:p>
        </p:txBody>
      </p:sp>
      <p:sp>
        <p:nvSpPr>
          <p:cNvPr id="3" name="Content Placeholder 2"/>
          <p:cNvSpPr>
            <a:spLocks noGrp="1"/>
          </p:cNvSpPr>
          <p:nvPr>
            <p:ph idx="1"/>
          </p:nvPr>
        </p:nvSpPr>
        <p:spPr>
          <a:xfrm>
            <a:off x="609600" y="1734207"/>
            <a:ext cx="10972800" cy="4840329"/>
          </a:xfrm>
        </p:spPr>
        <p:txBody>
          <a:bodyPr>
            <a:normAutofit fontScale="92500" lnSpcReduction="10000"/>
          </a:bodyPr>
          <a:lstStyle/>
          <a:p>
            <a:pPr marL="285750" indent="-285750">
              <a:buFont typeface="Wingdings" panose="05000000000000000000" pitchFamily="2" charset="2"/>
              <a:buChar char="Ø"/>
            </a:pPr>
            <a:r>
              <a:rPr lang="el-GR" sz="2400" b="1" dirty="0">
                <a:solidFill>
                  <a:schemeClr val="bg2">
                    <a:lumMod val="25000"/>
                  </a:schemeClr>
                </a:solidFill>
              </a:rPr>
              <a:t>(</a:t>
            </a:r>
            <a:r>
              <a:rPr lang="fr-FR" sz="2400" b="1" dirty="0">
                <a:solidFill>
                  <a:schemeClr val="bg2">
                    <a:lumMod val="25000"/>
                  </a:schemeClr>
                </a:solidFill>
              </a:rPr>
              <a:t>Habermas: </a:t>
            </a:r>
            <a:r>
              <a:rPr lang="el-GR" sz="2400" b="1" dirty="0">
                <a:solidFill>
                  <a:schemeClr val="bg2">
                    <a:lumMod val="25000"/>
                  </a:schemeClr>
                </a:solidFill>
              </a:rPr>
              <a:t>1996, 2001) </a:t>
            </a:r>
            <a:r>
              <a:rPr lang="el-GR" sz="2400" dirty="0">
                <a:solidFill>
                  <a:schemeClr val="bg2">
                    <a:lumMod val="25000"/>
                  </a:schemeClr>
                </a:solidFill>
              </a:rPr>
              <a:t>μια κανονιστική αντίληψη για την ανάπτυξη της ευρωπαϊκής δημοκρατίας</a:t>
            </a:r>
            <a:r>
              <a:rPr lang="fr-FR" sz="2400" dirty="0">
                <a:solidFill>
                  <a:schemeClr val="bg2">
                    <a:lumMod val="25000"/>
                  </a:schemeClr>
                </a:solidFill>
              </a:rPr>
              <a:t>: </a:t>
            </a:r>
            <a:r>
              <a:rPr lang="el-GR" sz="2400" dirty="0">
                <a:solidFill>
                  <a:schemeClr val="bg2">
                    <a:lumMod val="25000"/>
                  </a:schemeClr>
                </a:solidFill>
              </a:rPr>
              <a:t>ανάπτυξη του </a:t>
            </a:r>
            <a:r>
              <a:rPr lang="el-GR" sz="2400" b="1" dirty="0">
                <a:solidFill>
                  <a:schemeClr val="bg2">
                    <a:lumMod val="25000"/>
                  </a:schemeClr>
                </a:solidFill>
              </a:rPr>
              <a:t>συνταγματικού πατριωτισμού </a:t>
            </a:r>
            <a:r>
              <a:rPr lang="el-GR" sz="2400" dirty="0">
                <a:solidFill>
                  <a:schemeClr val="bg2">
                    <a:lumMod val="25000"/>
                  </a:schemeClr>
                </a:solidFill>
              </a:rPr>
              <a:t>μέσω νομικών εργαλείων. Προς μια ευρωπαϊκή δημόσια σφαίρα μέσω μιας πανευρωπαϊκής επικοινωνιακής δράσης</a:t>
            </a:r>
            <a:r>
              <a:rPr lang="fr-FR" sz="2400" dirty="0">
                <a:solidFill>
                  <a:schemeClr val="bg2">
                    <a:lumMod val="25000"/>
                  </a:schemeClr>
                </a:solidFill>
              </a:rPr>
              <a:t> – </a:t>
            </a:r>
            <a:r>
              <a:rPr lang="el-GR" sz="2400" b="1" dirty="0">
                <a:solidFill>
                  <a:schemeClr val="bg2">
                    <a:lumMod val="25000"/>
                  </a:schemeClr>
                </a:solidFill>
              </a:rPr>
              <a:t>δημοκρατικός συνταγματισμός</a:t>
            </a:r>
          </a:p>
          <a:p>
            <a:pPr marL="285750" indent="-285750">
              <a:buFont typeface="Wingdings" panose="05000000000000000000" pitchFamily="2" charset="2"/>
              <a:buChar char="Ø"/>
            </a:pPr>
            <a:r>
              <a:rPr lang="fr-FR" sz="2400" b="1" dirty="0">
                <a:solidFill>
                  <a:schemeClr val="bg2">
                    <a:lumMod val="25000"/>
                  </a:schemeClr>
                </a:solidFill>
              </a:rPr>
              <a:t>(Beck: 2008) </a:t>
            </a:r>
            <a:r>
              <a:rPr lang="el-GR" sz="2400" dirty="0">
                <a:solidFill>
                  <a:schemeClr val="bg2">
                    <a:lumMod val="25000"/>
                  </a:schemeClr>
                </a:solidFill>
              </a:rPr>
              <a:t>μια κοσμοπολίτικη αντίληψη για την ανάπτυξη της ευρωπαϊκής δημοκρατίας (</a:t>
            </a:r>
            <a:r>
              <a:rPr lang="el-GR" sz="2400" b="1" dirty="0">
                <a:solidFill>
                  <a:schemeClr val="bg2">
                    <a:lumMod val="25000"/>
                  </a:schemeClr>
                </a:solidFill>
              </a:rPr>
              <a:t>διάρρηξη της εθνοκρατικής λογικής του διεθνούς δικαίου</a:t>
            </a:r>
            <a:r>
              <a:rPr lang="el-GR" sz="2400" dirty="0">
                <a:solidFill>
                  <a:schemeClr val="bg2">
                    <a:lumMod val="25000"/>
                  </a:schemeClr>
                </a:solidFill>
              </a:rPr>
              <a:t>, των εθνικών κατηγοριών της σκέψης</a:t>
            </a:r>
            <a:r>
              <a:rPr lang="fr-FR" sz="2400" dirty="0">
                <a:solidFill>
                  <a:schemeClr val="bg2">
                    <a:lumMod val="25000"/>
                  </a:schemeClr>
                </a:solidFill>
              </a:rPr>
              <a:t>, </a:t>
            </a:r>
            <a:r>
              <a:rPr lang="fr-FR" sz="2400" dirty="0" err="1">
                <a:solidFill>
                  <a:schemeClr val="bg2">
                    <a:lumMod val="25000"/>
                  </a:schemeClr>
                </a:solidFill>
              </a:rPr>
              <a:t>meta</a:t>
            </a:r>
            <a:r>
              <a:rPr lang="fr-FR" sz="2400" dirty="0">
                <a:solidFill>
                  <a:schemeClr val="bg2">
                    <a:lumMod val="25000"/>
                  </a:schemeClr>
                </a:solidFill>
              </a:rPr>
              <a:t>-power </a:t>
            </a:r>
            <a:r>
              <a:rPr lang="fr-FR" sz="2400" dirty="0" err="1">
                <a:solidFill>
                  <a:schemeClr val="bg2">
                    <a:lumMod val="25000"/>
                  </a:schemeClr>
                </a:solidFill>
              </a:rPr>
              <a:t>game</a:t>
            </a:r>
            <a:r>
              <a:rPr lang="el-GR" sz="2400" dirty="0">
                <a:solidFill>
                  <a:schemeClr val="bg2">
                    <a:lumMod val="25000"/>
                  </a:schemeClr>
                </a:solidFill>
              </a:rPr>
              <a:t>). Το πρόβλημα του ‘μεθοδολογικού εθνικισμού΄.</a:t>
            </a:r>
          </a:p>
          <a:p>
            <a:pPr marL="285750" indent="-285750">
              <a:buFont typeface="Wingdings" panose="05000000000000000000" pitchFamily="2" charset="2"/>
              <a:buChar char="Ø"/>
            </a:pPr>
            <a:endParaRPr lang="fr-FR" sz="2400" dirty="0">
              <a:solidFill>
                <a:schemeClr val="bg2">
                  <a:lumMod val="25000"/>
                </a:schemeClr>
              </a:solidFill>
            </a:endParaRPr>
          </a:p>
          <a:p>
            <a:pPr marL="109728" indent="0">
              <a:buNone/>
            </a:pPr>
            <a:r>
              <a:rPr lang="el-GR" sz="2400" b="1" dirty="0">
                <a:solidFill>
                  <a:schemeClr val="bg2">
                    <a:lumMod val="25000"/>
                  </a:schemeClr>
                </a:solidFill>
              </a:rPr>
              <a:t>Η προώθηση της διεθνικής - ευρωπαϊκής δημοκρατίας προϋποθέτει τον σχηματισμό υπερεθνικών κοινοτήτων που δεν αντιγράφουν δομικά το κράτος </a:t>
            </a:r>
            <a:r>
              <a:rPr lang="fr-FR" sz="2400" b="1" dirty="0">
                <a:solidFill>
                  <a:schemeClr val="bg2">
                    <a:lumMod val="25000"/>
                  </a:schemeClr>
                </a:solidFill>
              </a:rPr>
              <a:t>(</a:t>
            </a:r>
            <a:r>
              <a:rPr lang="fr-FR" sz="2400" b="1" dirty="0" err="1">
                <a:solidFill>
                  <a:schemeClr val="bg2">
                    <a:lumMod val="25000"/>
                  </a:schemeClr>
                </a:solidFill>
              </a:rPr>
              <a:t>government</a:t>
            </a:r>
            <a:r>
              <a:rPr lang="fr-FR" sz="2400" b="1" dirty="0">
                <a:solidFill>
                  <a:schemeClr val="bg2">
                    <a:lumMod val="25000"/>
                  </a:schemeClr>
                </a:solidFill>
              </a:rPr>
              <a:t> </a:t>
            </a:r>
            <a:r>
              <a:rPr lang="fr-FR" sz="2400" b="1" dirty="0" err="1">
                <a:solidFill>
                  <a:schemeClr val="bg2">
                    <a:lumMod val="25000"/>
                  </a:schemeClr>
                </a:solidFill>
              </a:rPr>
              <a:t>without</a:t>
            </a:r>
            <a:r>
              <a:rPr lang="fr-FR" sz="2400" b="1" dirty="0">
                <a:solidFill>
                  <a:schemeClr val="bg2">
                    <a:lumMod val="25000"/>
                  </a:schemeClr>
                </a:solidFill>
              </a:rPr>
              <a:t> state).</a:t>
            </a:r>
            <a:endParaRPr lang="el-GR" sz="2400" b="1" dirty="0">
              <a:solidFill>
                <a:schemeClr val="bg2">
                  <a:lumMod val="25000"/>
                </a:schemeClr>
              </a:solidFill>
            </a:endParaRPr>
          </a:p>
          <a:p>
            <a:pPr marL="395478" indent="-285750">
              <a:buFont typeface="Wingdings" pitchFamily="2" charset="2"/>
              <a:buChar char="ü"/>
            </a:pPr>
            <a:r>
              <a:rPr lang="fr-FR" sz="2400" dirty="0"/>
              <a:t>Replace </a:t>
            </a:r>
            <a:r>
              <a:rPr lang="fr-FR" sz="2400" dirty="0" err="1"/>
              <a:t>sovereignty</a:t>
            </a:r>
            <a:r>
              <a:rPr lang="fr-FR" sz="2400" dirty="0"/>
              <a:t> by </a:t>
            </a:r>
            <a:r>
              <a:rPr lang="fr-FR" sz="2400" dirty="0" err="1"/>
              <a:t>constitutionalism</a:t>
            </a:r>
            <a:r>
              <a:rPr lang="el-GR" sz="2400" dirty="0"/>
              <a:t>, </a:t>
            </a:r>
            <a:r>
              <a:rPr lang="fr-FR" sz="2400" dirty="0" err="1"/>
              <a:t>cosmopolitan</a:t>
            </a:r>
            <a:r>
              <a:rPr lang="fr-FR" sz="2400" dirty="0"/>
              <a:t> </a:t>
            </a:r>
            <a:r>
              <a:rPr lang="fr-FR" sz="2400" dirty="0" err="1"/>
              <a:t>democracy</a:t>
            </a:r>
            <a:r>
              <a:rPr lang="fr-FR" sz="2400" dirty="0"/>
              <a:t>, Kelsen 1920, 1944</a:t>
            </a:r>
            <a:r>
              <a:rPr lang="el-GR" sz="2400" dirty="0"/>
              <a:t>.</a:t>
            </a:r>
          </a:p>
          <a:p>
            <a:endParaRPr lang="fr-FR" dirty="0"/>
          </a:p>
        </p:txBody>
      </p:sp>
    </p:spTree>
    <p:extLst>
      <p:ext uri="{BB962C8B-B14F-4D97-AF65-F5344CB8AC3E}">
        <p14:creationId xmlns:p14="http://schemas.microsoft.com/office/powerpoint/2010/main" val="669403873"/>
      </p:ext>
    </p:extLst>
  </p:cSld>
  <p:clrMapOvr>
    <a:masterClrMapping/>
  </p:clrMapOvr>
</p:sld>
</file>

<file path=ppt/theme/theme1.xml><?xml version="1.0" encoding="utf-8"?>
<a:theme xmlns:a="http://schemas.openxmlformats.org/drawingml/2006/main" name="Parcel">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43811</TotalTime>
  <Words>3089</Words>
  <Application>Microsoft Macintosh PowerPoint</Application>
  <PresentationFormat>Widescreen</PresentationFormat>
  <Paragraphs>207</Paragraphs>
  <Slides>20</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Calibri</vt:lpstr>
      <vt:lpstr>Calibri Light</vt:lpstr>
      <vt:lpstr>Cambria</vt:lpstr>
      <vt:lpstr>Courier New</vt:lpstr>
      <vt:lpstr>Gill Sans MT</vt:lpstr>
      <vt:lpstr>GT America Standard</vt:lpstr>
      <vt:lpstr>Noto Sans Regular</vt:lpstr>
      <vt:lpstr>Times New Roman</vt:lpstr>
      <vt:lpstr>Wingdings</vt:lpstr>
      <vt:lpstr>Parcel</vt:lpstr>
      <vt:lpstr>    Δημοκρατία, κοινωνική δικαιοσύνη, κράτος δικαίου στην ΕΕ.      </vt:lpstr>
      <vt:lpstr>PowerPoint Presentation</vt:lpstr>
      <vt:lpstr>.</vt:lpstr>
      <vt:lpstr>μορφεσ νομιμοποιησης</vt:lpstr>
      <vt:lpstr>PowerPoint Presentation</vt:lpstr>
      <vt:lpstr>ΚΡΑΤΟΣ ΔΙΚΑΙΟΥ</vt:lpstr>
      <vt:lpstr>Οι εννοιες- Δημοκρατια, Κρατοσ δικαιου</vt:lpstr>
      <vt:lpstr>Η ευρωπαϊκή δημοκρατία (δεν) υπάρχει; 1</vt:lpstr>
      <vt:lpstr>Η ευρωπαϊκή δημοκρατία (δεν) υπάρχει; 2</vt:lpstr>
      <vt:lpstr>Η ευρωπαϊκή δημοκρατία (δεν) υπάρχει; 3</vt:lpstr>
      <vt:lpstr>PowerPoint Presentation</vt:lpstr>
      <vt:lpstr>PowerPoint Presentation</vt:lpstr>
      <vt:lpstr>κρατοσ δικαιου και Η έννοια της αλληλεγγύης στην ευρωπαϊκή έννομη τάξη -1</vt:lpstr>
      <vt:lpstr>κρατοσ δικαιου και Η έννοια της αλληλεγγύης στην ευρωπαϊκή έννομη τάξη -2</vt:lpstr>
      <vt:lpstr>Η έννοια της οικονομικησ αλληλεγγύης στην ευρωπαϊκή έννομη τάξη </vt:lpstr>
      <vt:lpstr>PowerPoint Presentation</vt:lpstr>
      <vt:lpstr>PowerPoint Presentation</vt:lpstr>
      <vt:lpstr>Παραβιασεισ του κρατους Δικαιου στην ΕΕ</vt:lpstr>
      <vt:lpstr>ΜΕΤΑ ΤΟ QATAR GATE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Ευρωπαϊκή Διακυβέρνηση</dc:title>
  <dc:subject/>
  <dc:creator>Filippa Chatzistavrou</dc:creator>
  <dc:description/>
  <cp:lastModifiedBy>Filippa Chatzistavrou</cp:lastModifiedBy>
  <cp:revision>319</cp:revision>
  <dcterms:created xsi:type="dcterms:W3CDTF">2014-09-19T09:02:27Z</dcterms:created>
  <dcterms:modified xsi:type="dcterms:W3CDTF">2024-12-10T15:56:41Z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3</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28</vt:i4>
  </property>
</Properties>
</file>