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37" r:id="rId1"/>
  </p:sldMasterIdLst>
  <p:notesMasterIdLst>
    <p:notesMasterId r:id="rId35"/>
  </p:notesMasterIdLst>
  <p:sldIdLst>
    <p:sldId id="289" r:id="rId2"/>
    <p:sldId id="313" r:id="rId3"/>
    <p:sldId id="259" r:id="rId4"/>
    <p:sldId id="260" r:id="rId5"/>
    <p:sldId id="261" r:id="rId6"/>
    <p:sldId id="262" r:id="rId7"/>
    <p:sldId id="263" r:id="rId8"/>
    <p:sldId id="264" r:id="rId9"/>
    <p:sldId id="265" r:id="rId10"/>
    <p:sldId id="266" r:id="rId11"/>
    <p:sldId id="275" r:id="rId12"/>
    <p:sldId id="291" r:id="rId13"/>
    <p:sldId id="314" r:id="rId14"/>
    <p:sldId id="258" r:id="rId15"/>
    <p:sldId id="281" r:id="rId16"/>
    <p:sldId id="268" r:id="rId17"/>
    <p:sldId id="272" r:id="rId18"/>
    <p:sldId id="276" r:id="rId19"/>
    <p:sldId id="286" r:id="rId20"/>
    <p:sldId id="287" r:id="rId21"/>
    <p:sldId id="267" r:id="rId22"/>
    <p:sldId id="295" r:id="rId23"/>
    <p:sldId id="292" r:id="rId24"/>
    <p:sldId id="285" r:id="rId25"/>
    <p:sldId id="294" r:id="rId26"/>
    <p:sldId id="269" r:id="rId27"/>
    <p:sldId id="270" r:id="rId28"/>
    <p:sldId id="274" r:id="rId29"/>
    <p:sldId id="273" r:id="rId30"/>
    <p:sldId id="271" r:id="rId31"/>
    <p:sldId id="298" r:id="rId32"/>
    <p:sldId id="277" r:id="rId33"/>
    <p:sldId id="278"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6765"/>
    <p:restoredTop sz="76360"/>
  </p:normalViewPr>
  <p:slideViewPr>
    <p:cSldViewPr snapToGrid="0">
      <p:cViewPr varScale="1">
        <p:scale>
          <a:sx n="81" d="100"/>
          <a:sy n="81" d="100"/>
        </p:scale>
        <p:origin x="256" y="184"/>
      </p:cViewPr>
      <p:guideLst/>
    </p:cSldViewPr>
  </p:slideViewPr>
  <p:outlineViewPr>
    <p:cViewPr>
      <p:scale>
        <a:sx n="33" d="100"/>
        <a:sy n="33" d="100"/>
      </p:scale>
      <p:origin x="0" y="-11576"/>
    </p:cViewPr>
  </p:outlin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9" name="PlaceHolder 1"/>
          <p:cNvSpPr>
            <a:spLocks noGrp="1" noRot="1" noChangeAspect="1"/>
          </p:cNvSpPr>
          <p:nvPr>
            <p:ph type="sldImg"/>
          </p:nvPr>
        </p:nvSpPr>
        <p:spPr>
          <a:xfrm>
            <a:off x="216000" y="812520"/>
            <a:ext cx="7127280" cy="4008960"/>
          </a:xfrm>
          <a:prstGeom prst="rect">
            <a:avLst/>
          </a:prstGeom>
        </p:spPr>
        <p:txBody>
          <a:bodyPr lIns="0" tIns="0" rIns="0" bIns="0" anchor="ctr"/>
          <a:lstStyle/>
          <a:p>
            <a:pPr algn="ctr"/>
            <a:r>
              <a:rPr lang="fr-FR" sz="4400" b="0" strike="noStrike" spc="-1">
                <a:latin typeface="Arial"/>
              </a:rPr>
              <a:t>Cliquez pour déplacer la diapo</a:t>
            </a:r>
          </a:p>
        </p:txBody>
      </p:sp>
      <p:sp>
        <p:nvSpPr>
          <p:cNvPr id="40" name="PlaceHolder 2"/>
          <p:cNvSpPr>
            <a:spLocks noGrp="1"/>
          </p:cNvSpPr>
          <p:nvPr>
            <p:ph type="body"/>
          </p:nvPr>
        </p:nvSpPr>
        <p:spPr>
          <a:xfrm>
            <a:off x="756000" y="5078520"/>
            <a:ext cx="6047640" cy="4811040"/>
          </a:xfrm>
          <a:prstGeom prst="rect">
            <a:avLst/>
          </a:prstGeom>
        </p:spPr>
        <p:txBody>
          <a:bodyPr lIns="0" tIns="0" rIns="0" bIns="0"/>
          <a:lstStyle/>
          <a:p>
            <a:r>
              <a:rPr lang="fr-FR" sz="2000" b="0" strike="noStrike" spc="-1">
                <a:latin typeface="Arial"/>
              </a:rPr>
              <a:t>Cliquez pour modifier le format des notes</a:t>
            </a:r>
          </a:p>
        </p:txBody>
      </p:sp>
      <p:sp>
        <p:nvSpPr>
          <p:cNvPr id="41" name="PlaceHolder 3"/>
          <p:cNvSpPr>
            <a:spLocks noGrp="1"/>
          </p:cNvSpPr>
          <p:nvPr>
            <p:ph type="hdr"/>
          </p:nvPr>
        </p:nvSpPr>
        <p:spPr>
          <a:xfrm>
            <a:off x="0" y="0"/>
            <a:ext cx="3280680" cy="534240"/>
          </a:xfrm>
          <a:prstGeom prst="rect">
            <a:avLst/>
          </a:prstGeom>
        </p:spPr>
        <p:txBody>
          <a:bodyPr lIns="0" tIns="0" rIns="0" bIns="0"/>
          <a:lstStyle/>
          <a:p>
            <a:r>
              <a:rPr lang="fr-FR" sz="1400" b="0" strike="noStrike" spc="-1">
                <a:latin typeface="Times New Roman"/>
              </a:rPr>
              <a:t> </a:t>
            </a:r>
          </a:p>
        </p:txBody>
      </p:sp>
      <p:sp>
        <p:nvSpPr>
          <p:cNvPr id="42" name="PlaceHolder 4"/>
          <p:cNvSpPr>
            <a:spLocks noGrp="1"/>
          </p:cNvSpPr>
          <p:nvPr>
            <p:ph type="dt"/>
          </p:nvPr>
        </p:nvSpPr>
        <p:spPr>
          <a:xfrm>
            <a:off x="4278960" y="0"/>
            <a:ext cx="3280680" cy="534240"/>
          </a:xfrm>
          <a:prstGeom prst="rect">
            <a:avLst/>
          </a:prstGeom>
        </p:spPr>
        <p:txBody>
          <a:bodyPr lIns="0" tIns="0" rIns="0" bIns="0"/>
          <a:lstStyle/>
          <a:p>
            <a:pPr algn="r"/>
            <a:r>
              <a:rPr lang="fr-FR" sz="1400" b="0" strike="noStrike" spc="-1">
                <a:latin typeface="Times New Roman"/>
              </a:rPr>
              <a:t> </a:t>
            </a:r>
          </a:p>
        </p:txBody>
      </p:sp>
      <p:sp>
        <p:nvSpPr>
          <p:cNvPr id="43" name="PlaceHolder 5"/>
          <p:cNvSpPr>
            <a:spLocks noGrp="1"/>
          </p:cNvSpPr>
          <p:nvPr>
            <p:ph type="ftr"/>
          </p:nvPr>
        </p:nvSpPr>
        <p:spPr>
          <a:xfrm>
            <a:off x="0" y="10157400"/>
            <a:ext cx="3280680" cy="534240"/>
          </a:xfrm>
          <a:prstGeom prst="rect">
            <a:avLst/>
          </a:prstGeom>
        </p:spPr>
        <p:txBody>
          <a:bodyPr lIns="0" tIns="0" rIns="0" bIns="0" anchor="b"/>
          <a:lstStyle/>
          <a:p>
            <a:r>
              <a:rPr lang="fr-FR" sz="1400" b="0" strike="noStrike" spc="-1">
                <a:latin typeface="Times New Roman"/>
              </a:rPr>
              <a:t> </a:t>
            </a:r>
          </a:p>
        </p:txBody>
      </p:sp>
      <p:sp>
        <p:nvSpPr>
          <p:cNvPr id="44" name="PlaceHolder 6"/>
          <p:cNvSpPr>
            <a:spLocks noGrp="1"/>
          </p:cNvSpPr>
          <p:nvPr>
            <p:ph type="sldNum"/>
          </p:nvPr>
        </p:nvSpPr>
        <p:spPr>
          <a:xfrm>
            <a:off x="4278960" y="10157400"/>
            <a:ext cx="3280680" cy="534240"/>
          </a:xfrm>
          <a:prstGeom prst="rect">
            <a:avLst/>
          </a:prstGeom>
        </p:spPr>
        <p:txBody>
          <a:bodyPr lIns="0" tIns="0" rIns="0" bIns="0" anchor="b"/>
          <a:lstStyle/>
          <a:p>
            <a:pPr algn="r"/>
            <a:fld id="{1DC3DA48-09B1-4EE4-8D24-6EF976C40232}" type="slidenum">
              <a:rPr lang="fr-FR" sz="1400" b="0" strike="noStrike" spc="-1">
                <a:latin typeface="Times New Roman"/>
              </a:rPr>
              <a:t>‹#›</a:t>
            </a:fld>
            <a:endParaRPr lang="fr-FR"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6">
            <a:extLst>
              <a:ext uri="{FF2B5EF4-FFF2-40B4-BE49-F238E27FC236}">
                <a16:creationId xmlns:a16="http://schemas.microsoft.com/office/drawing/2014/main" id="{63089262-CFDA-D247-9884-C42820C90B18}"/>
              </a:ext>
            </a:extLst>
          </p:cNvPr>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178CE064-35DE-C145-8457-A208090FD517}" type="slidenum">
              <a:t>2</a:t>
            </a:fld>
            <a:endParaRPr lang="fr-FR" sz="1400" b="0" i="0" u="none" strike="noStrike" kern="1200" cap="none" spc="0" baseline="0">
              <a:solidFill>
                <a:srgbClr val="000000"/>
              </a:solidFill>
              <a:uFillTx/>
              <a:latin typeface="Noto Sans Regular" pitchFamily="34"/>
              <a:ea typeface="DejaVu Sans" pitchFamily="2"/>
              <a:cs typeface="DejaVu Sans" pitchFamily="2"/>
            </a:endParaRPr>
          </a:p>
        </p:txBody>
      </p:sp>
      <p:sp>
        <p:nvSpPr>
          <p:cNvPr id="3" name="Slide Image Placeholder 1">
            <a:extLst>
              <a:ext uri="{FF2B5EF4-FFF2-40B4-BE49-F238E27FC236}">
                <a16:creationId xmlns:a16="http://schemas.microsoft.com/office/drawing/2014/main" id="{5F85432D-22D2-2F45-9B2E-0AC5A40B66F9}"/>
              </a:ext>
            </a:extLst>
          </p:cNvPr>
          <p:cNvSpPr>
            <a:spLocks noGrp="1" noRot="1" noChangeAspect="1"/>
          </p:cNvSpPr>
          <p:nvPr>
            <p:ph type="sldImg"/>
          </p:nvPr>
        </p:nvSpPr>
        <p:spPr>
          <a:xfrm>
            <a:off x="217488" y="801688"/>
            <a:ext cx="7126287" cy="4010025"/>
          </a:xfrm>
          <a:solidFill>
            <a:srgbClr val="729FCF"/>
          </a:solidFill>
          <a:ln w="25402">
            <a:solidFill>
              <a:srgbClr val="3465AF"/>
            </a:solidFill>
            <a:prstDash val="solid"/>
          </a:ln>
        </p:spPr>
      </p:sp>
      <p:sp>
        <p:nvSpPr>
          <p:cNvPr id="4" name="Notes Placeholder 2">
            <a:extLst>
              <a:ext uri="{FF2B5EF4-FFF2-40B4-BE49-F238E27FC236}">
                <a16:creationId xmlns:a16="http://schemas.microsoft.com/office/drawing/2014/main" id="{42BB677D-BDFF-5248-BBF4-EDA271FF36DF}"/>
              </a:ext>
            </a:extLst>
          </p:cNvPr>
          <p:cNvSpPr txBox="1">
            <a:spLocks noGrp="1"/>
          </p:cNvSpPr>
          <p:nvPr>
            <p:ph type="body" sz="quarter" idx="1"/>
          </p:nvPr>
        </p:nvSpPr>
        <p:spPr>
          <a:xfrm>
            <a:off x="755998" y="5078522"/>
            <a:ext cx="6047997" cy="4811399"/>
          </a:xfrm>
        </p:spPr>
        <p:txBody>
          <a:bodyPr/>
          <a:lstStyle/>
          <a:p>
            <a:endParaRPr lang="en-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noRot="1" noChangeAspect="1"/>
          </p:cNvSpPr>
          <p:nvPr>
            <p:ph type="sldImg"/>
          </p:nvPr>
        </p:nvSpPr>
        <p:spPr>
          <a:xfrm>
            <a:off x="685800" y="1143000"/>
            <a:ext cx="5484813" cy="3084513"/>
          </a:xfrm>
          <a:prstGeom prst="rect">
            <a:avLst/>
          </a:prstGeom>
        </p:spPr>
      </p:sp>
      <p:sp>
        <p:nvSpPr>
          <p:cNvPr id="140" name="PlaceHolder 2"/>
          <p:cNvSpPr>
            <a:spLocks noGrp="1"/>
          </p:cNvSpPr>
          <p:nvPr>
            <p:ph type="body"/>
          </p:nvPr>
        </p:nvSpPr>
        <p:spPr>
          <a:xfrm>
            <a:off x="685800" y="4400640"/>
            <a:ext cx="5485320" cy="3599280"/>
          </a:xfrm>
          <a:prstGeom prst="rect">
            <a:avLst/>
          </a:prstGeom>
        </p:spPr>
        <p:txBody>
          <a:bodyPr lIns="0" tIns="0" rIns="0" bIns="0"/>
          <a:lstStyle/>
          <a:p>
            <a:endParaRPr lang="fr-FR" sz="2000" b="0" strike="noStrike" spc="-1">
              <a:latin typeface="Arial"/>
            </a:endParaRPr>
          </a:p>
        </p:txBody>
      </p:sp>
      <p:sp>
        <p:nvSpPr>
          <p:cNvPr id="141" name="CustomShape 3"/>
          <p:cNvSpPr/>
          <p:nvPr/>
        </p:nvSpPr>
        <p:spPr>
          <a:xfrm>
            <a:off x="0" y="8685360"/>
            <a:ext cx="2970720" cy="457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fr-FR" sz="1200" b="0" strike="noStrike" spc="-1">
                <a:solidFill>
                  <a:srgbClr val="000000"/>
                </a:solidFill>
                <a:latin typeface="+mn-lt"/>
                <a:ea typeface="+mn-ea"/>
              </a:rPr>
              <a:t>΄Φιλίππα Χατζησταύρου</a:t>
            </a:r>
            <a:endParaRPr lang="fr-FR" sz="1200" b="0" strike="noStrike" spc="-1">
              <a:latin typeface="Arial"/>
            </a:endParaRPr>
          </a:p>
        </p:txBody>
      </p:sp>
      <p:sp>
        <p:nvSpPr>
          <p:cNvPr id="142" name="CustomShape 4"/>
          <p:cNvSpPr/>
          <p:nvPr/>
        </p:nvSpPr>
        <p:spPr>
          <a:xfrm>
            <a:off x="3884760" y="8685360"/>
            <a:ext cx="2970720" cy="457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16281781-6F78-418A-B9B9-A19553DADCCD}" type="slidenum">
              <a:rPr lang="fr-FR" sz="1200" b="0" strike="noStrike" spc="-1">
                <a:solidFill>
                  <a:srgbClr val="000000"/>
                </a:solidFill>
                <a:latin typeface="+mn-lt"/>
                <a:ea typeface="+mn-ea"/>
              </a:rPr>
              <a:t>18</a:t>
            </a:fld>
            <a:endParaRPr lang="fr-FR" sz="1200" b="0" strike="noStrike" spc="-1">
              <a:latin typeface="Arial"/>
            </a:endParaRPr>
          </a:p>
        </p:txBody>
      </p:sp>
    </p:spTree>
    <p:extLst>
      <p:ext uri="{BB962C8B-B14F-4D97-AF65-F5344CB8AC3E}">
        <p14:creationId xmlns:p14="http://schemas.microsoft.com/office/powerpoint/2010/main" val="1452604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488D239B-6D51-B64A-A93B-9DBA73DF6710}"/>
              </a:ext>
            </a:extLst>
          </p:cNvPr>
          <p:cNvSpPr txBox="1">
            <a:spLocks noGrp="1"/>
          </p:cNvSpPr>
          <p:nvPr>
            <p:ph type="sldNum" sz="quarter" idx="5"/>
          </p:nvPr>
        </p:nvSpPr>
        <p:spPr>
          <a:ln/>
        </p:spPr>
        <p:txBody>
          <a:bodyPr lIns="0" tIns="0" rIns="0" bIns="0" anchor="b" anchorCtr="0">
            <a:noAutofit/>
          </a:bodyPr>
          <a:lstStyle/>
          <a:p>
            <a:pPr lvl="0"/>
            <a:fld id="{9E9CEA80-643F-334A-B382-F385B9E7E563}" type="slidenum">
              <a:t>19</a:t>
            </a:fld>
            <a:endParaRPr lang="fr-FR"/>
          </a:p>
        </p:txBody>
      </p:sp>
      <p:sp>
        <p:nvSpPr>
          <p:cNvPr id="2" name="Slide Image Placeholder 1">
            <a:extLst>
              <a:ext uri="{FF2B5EF4-FFF2-40B4-BE49-F238E27FC236}">
                <a16:creationId xmlns:a16="http://schemas.microsoft.com/office/drawing/2014/main" id="{5F79242F-5645-0743-A702-DB123C592960}"/>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7E602A36-7ADD-6B4F-ACB5-4B7978081536}"/>
              </a:ext>
            </a:extLst>
          </p:cNvPr>
          <p:cNvSpPr txBox="1">
            <a:spLocks noGrp="1"/>
          </p:cNvSpPr>
          <p:nvPr>
            <p:ph type="body" sz="quarter" idx="1"/>
          </p:nvPr>
        </p:nvSpPr>
        <p:spPr/>
        <p:txBody>
          <a:bodyPr/>
          <a:lstStyle/>
          <a:p>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D4D3862B-8C84-E347-BC49-63710C93668A}"/>
              </a:ext>
            </a:extLst>
          </p:cNvPr>
          <p:cNvSpPr txBox="1">
            <a:spLocks noGrp="1"/>
          </p:cNvSpPr>
          <p:nvPr>
            <p:ph type="sldNum" sz="quarter" idx="5"/>
          </p:nvPr>
        </p:nvSpPr>
        <p:spPr>
          <a:ln/>
        </p:spPr>
        <p:txBody>
          <a:bodyPr lIns="0" tIns="0" rIns="0" bIns="0" anchor="b" anchorCtr="0">
            <a:noAutofit/>
          </a:bodyPr>
          <a:lstStyle/>
          <a:p>
            <a:pPr lvl="0"/>
            <a:fld id="{F44E19B6-E520-FB41-937C-59E6F61190CC}" type="slidenum">
              <a:t>20</a:t>
            </a:fld>
            <a:endParaRPr lang="fr-FR"/>
          </a:p>
        </p:txBody>
      </p:sp>
      <p:sp>
        <p:nvSpPr>
          <p:cNvPr id="2" name="Slide Image Placeholder 1">
            <a:extLst>
              <a:ext uri="{FF2B5EF4-FFF2-40B4-BE49-F238E27FC236}">
                <a16:creationId xmlns:a16="http://schemas.microsoft.com/office/drawing/2014/main" id="{F508E3CC-9D4A-034F-AC43-19D7C6E8A87F}"/>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18C891A8-25D5-264A-BD1E-7B4782348902}"/>
              </a:ext>
            </a:extLst>
          </p:cNvPr>
          <p:cNvSpPr txBox="1">
            <a:spLocks noGrp="1"/>
          </p:cNvSpPr>
          <p:nvPr>
            <p:ph type="body" sz="quarter" idx="1"/>
          </p:nvPr>
        </p:nvSpPr>
        <p:spPr/>
        <p:txBody>
          <a:bodyPr/>
          <a:lstStyle/>
          <a:p>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74B41246-5BAC-7843-94F4-A343DD8997A0}"/>
              </a:ext>
            </a:extLst>
          </p:cNvPr>
          <p:cNvSpPr txBox="1">
            <a:spLocks noGrp="1"/>
          </p:cNvSpPr>
          <p:nvPr>
            <p:ph type="sldNum" sz="quarter" idx="5"/>
          </p:nvPr>
        </p:nvSpPr>
        <p:spPr>
          <a:ln/>
        </p:spPr>
        <p:txBody>
          <a:bodyPr lIns="0" tIns="0" rIns="0" bIns="0" anchor="b" anchorCtr="0">
            <a:noAutofit/>
          </a:bodyPr>
          <a:lstStyle/>
          <a:p>
            <a:pPr lvl="0"/>
            <a:fld id="{C6F069E6-CB97-C049-810F-F7AC93677D48}" type="slidenum">
              <a:t>24</a:t>
            </a:fld>
            <a:endParaRPr lang="fr-FR"/>
          </a:p>
        </p:txBody>
      </p:sp>
      <p:sp>
        <p:nvSpPr>
          <p:cNvPr id="2" name="Slide Image Placeholder 1">
            <a:extLst>
              <a:ext uri="{FF2B5EF4-FFF2-40B4-BE49-F238E27FC236}">
                <a16:creationId xmlns:a16="http://schemas.microsoft.com/office/drawing/2014/main" id="{00FB9144-D93D-C048-8D4A-9F235AAC1E12}"/>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92ADC297-31D5-2740-A606-24011B85A67D}"/>
              </a:ext>
            </a:extLst>
          </p:cNvPr>
          <p:cNvSpPr txBox="1">
            <a:spLocks noGrp="1"/>
          </p:cNvSpPr>
          <p:nvPr>
            <p:ph type="body" sz="quarter" idx="1"/>
          </p:nvPr>
        </p:nvSpPr>
        <p:spPr/>
        <p:txBody>
          <a:bodyPr/>
          <a:lstStyle/>
          <a:p>
            <a:endParaRPr lang="fr-FR"/>
          </a:p>
        </p:txBody>
      </p:sp>
    </p:spTree>
    <p:extLst>
      <p:ext uri="{BB962C8B-B14F-4D97-AF65-F5344CB8AC3E}">
        <p14:creationId xmlns:p14="http://schemas.microsoft.com/office/powerpoint/2010/main" val="37805466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7488" y="812800"/>
            <a:ext cx="7124700" cy="4008438"/>
          </a:xfrm>
        </p:spPr>
      </p:sp>
      <p:sp>
        <p:nvSpPr>
          <p:cNvPr id="3" name="Notes Placeholder 2"/>
          <p:cNvSpPr>
            <a:spLocks noGrp="1"/>
          </p:cNvSpPr>
          <p:nvPr>
            <p:ph type="body" idx="1"/>
          </p:nvPr>
        </p:nvSpPr>
        <p:spPr/>
        <p:txBody>
          <a:bodyPr/>
          <a:lstStyle/>
          <a:p>
            <a:endParaRPr lang="en-GR" dirty="0"/>
          </a:p>
        </p:txBody>
      </p:sp>
      <p:sp>
        <p:nvSpPr>
          <p:cNvPr id="4" name="Slide Number Placeholder 3"/>
          <p:cNvSpPr>
            <a:spLocks noGrp="1"/>
          </p:cNvSpPr>
          <p:nvPr>
            <p:ph type="sldNum"/>
          </p:nvPr>
        </p:nvSpPr>
        <p:spPr/>
        <p:txBody>
          <a:bodyPr/>
          <a:lstStyle/>
          <a:p>
            <a:pPr algn="r"/>
            <a:fld id="{1DC3DA48-09B1-4EE4-8D24-6EF976C40232}" type="slidenum">
              <a:rPr lang="fr-FR" sz="1400" b="0" strike="noStrike" spc="-1" smtClean="0">
                <a:latin typeface="Times New Roman"/>
              </a:rPr>
              <a:t>31</a:t>
            </a:fld>
            <a:endParaRPr lang="fr-FR" sz="1400" b="0" strike="noStrike" spc="-1">
              <a:latin typeface="Times New Roman"/>
            </a:endParaRPr>
          </a:p>
        </p:txBody>
      </p:sp>
    </p:spTree>
    <p:extLst>
      <p:ext uri="{BB962C8B-B14F-4D97-AF65-F5344CB8AC3E}">
        <p14:creationId xmlns:p14="http://schemas.microsoft.com/office/powerpoint/2010/main" val="3271251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GB"/>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636B7392-CA2F-1E41-B71E-C685E9981FD4}" type="datetimeFigureOut">
              <a:rPr lang="en-GR" smtClean="0"/>
              <a:t>16/12/24</a:t>
            </a:fld>
            <a:endParaRPr lang="en-GR"/>
          </a:p>
        </p:txBody>
      </p:sp>
      <p:sp>
        <p:nvSpPr>
          <p:cNvPr id="5" name="Footer Placeholder 4"/>
          <p:cNvSpPr>
            <a:spLocks noGrp="1"/>
          </p:cNvSpPr>
          <p:nvPr>
            <p:ph type="ftr" sz="quarter" idx="11"/>
          </p:nvPr>
        </p:nvSpPr>
        <p:spPr/>
        <p:txBody>
          <a:bodyPr/>
          <a:lstStyle/>
          <a:p>
            <a:endParaRPr lang="en-GR"/>
          </a:p>
        </p:txBody>
      </p:sp>
      <p:sp>
        <p:nvSpPr>
          <p:cNvPr id="6" name="Slide Number Placeholder 5"/>
          <p:cNvSpPr>
            <a:spLocks noGrp="1"/>
          </p:cNvSpPr>
          <p:nvPr>
            <p:ph type="sldNum" sz="quarter" idx="12"/>
          </p:nvPr>
        </p:nvSpPr>
        <p:spPr/>
        <p:txBody>
          <a:bodyPr/>
          <a:lstStyle/>
          <a:p>
            <a:fld id="{D6B0AE03-2965-5F4A-85B4-4E38E8039CAD}" type="slidenum">
              <a:rPr lang="en-GR" smtClean="0"/>
              <a:t>‹#›</a:t>
            </a:fld>
            <a:endParaRPr lang="en-GR"/>
          </a:p>
        </p:txBody>
      </p:sp>
    </p:spTree>
    <p:extLst>
      <p:ext uri="{BB962C8B-B14F-4D97-AF65-F5344CB8AC3E}">
        <p14:creationId xmlns:p14="http://schemas.microsoft.com/office/powerpoint/2010/main" val="2530863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36B7392-CA2F-1E41-B71E-C685E9981FD4}" type="datetimeFigureOut">
              <a:rPr lang="en-GR" smtClean="0"/>
              <a:t>16/12/24</a:t>
            </a:fld>
            <a:endParaRPr lang="en-GR"/>
          </a:p>
        </p:txBody>
      </p:sp>
      <p:sp>
        <p:nvSpPr>
          <p:cNvPr id="5" name="Footer Placeholder 4"/>
          <p:cNvSpPr>
            <a:spLocks noGrp="1"/>
          </p:cNvSpPr>
          <p:nvPr>
            <p:ph type="ftr" sz="quarter" idx="11"/>
          </p:nvPr>
        </p:nvSpPr>
        <p:spPr/>
        <p:txBody>
          <a:bodyPr/>
          <a:lstStyle/>
          <a:p>
            <a:endParaRPr lang="en-GR"/>
          </a:p>
        </p:txBody>
      </p:sp>
      <p:sp>
        <p:nvSpPr>
          <p:cNvPr id="6" name="Slide Number Placeholder 5"/>
          <p:cNvSpPr>
            <a:spLocks noGrp="1"/>
          </p:cNvSpPr>
          <p:nvPr>
            <p:ph type="sldNum" sz="quarter" idx="12"/>
          </p:nvPr>
        </p:nvSpPr>
        <p:spPr/>
        <p:txBody>
          <a:bodyPr/>
          <a:lstStyle/>
          <a:p>
            <a:fld id="{D6B0AE03-2965-5F4A-85B4-4E38E8039CAD}" type="slidenum">
              <a:rPr lang="en-GR" smtClean="0"/>
              <a:t>‹#›</a:t>
            </a:fld>
            <a:endParaRPr lang="en-GR"/>
          </a:p>
        </p:txBody>
      </p:sp>
    </p:spTree>
    <p:extLst>
      <p:ext uri="{BB962C8B-B14F-4D97-AF65-F5344CB8AC3E}">
        <p14:creationId xmlns:p14="http://schemas.microsoft.com/office/powerpoint/2010/main" val="4029190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36B7392-CA2F-1E41-B71E-C685E9981FD4}" type="datetimeFigureOut">
              <a:rPr lang="en-GR" smtClean="0"/>
              <a:t>16/12/24</a:t>
            </a:fld>
            <a:endParaRPr lang="en-GR"/>
          </a:p>
        </p:txBody>
      </p:sp>
      <p:sp>
        <p:nvSpPr>
          <p:cNvPr id="5" name="Footer Placeholder 4"/>
          <p:cNvSpPr>
            <a:spLocks noGrp="1"/>
          </p:cNvSpPr>
          <p:nvPr>
            <p:ph type="ftr" sz="quarter" idx="11"/>
          </p:nvPr>
        </p:nvSpPr>
        <p:spPr/>
        <p:txBody>
          <a:bodyPr/>
          <a:lstStyle/>
          <a:p>
            <a:endParaRPr lang="en-GR"/>
          </a:p>
        </p:txBody>
      </p:sp>
      <p:sp>
        <p:nvSpPr>
          <p:cNvPr id="6" name="Slide Number Placeholder 5"/>
          <p:cNvSpPr>
            <a:spLocks noGrp="1"/>
          </p:cNvSpPr>
          <p:nvPr>
            <p:ph type="sldNum" sz="quarter" idx="12"/>
          </p:nvPr>
        </p:nvSpPr>
        <p:spPr/>
        <p:txBody>
          <a:bodyPr/>
          <a:lstStyle/>
          <a:p>
            <a:fld id="{D6B0AE03-2965-5F4A-85B4-4E38E8039CAD}" type="slidenum">
              <a:rPr lang="en-GR" smtClean="0"/>
              <a:t>‹#›</a:t>
            </a:fld>
            <a:endParaRPr lang="en-GR"/>
          </a:p>
        </p:txBody>
      </p:sp>
    </p:spTree>
    <p:extLst>
      <p:ext uri="{BB962C8B-B14F-4D97-AF65-F5344CB8AC3E}">
        <p14:creationId xmlns:p14="http://schemas.microsoft.com/office/powerpoint/2010/main" val="96316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636B7392-CA2F-1E41-B71E-C685E9981FD4}" type="datetimeFigureOut">
              <a:rPr lang="en-GR" smtClean="0"/>
              <a:t>16/12/24</a:t>
            </a:fld>
            <a:endParaRPr lang="en-GR"/>
          </a:p>
        </p:txBody>
      </p:sp>
      <p:sp>
        <p:nvSpPr>
          <p:cNvPr id="8" name="Footer Placeholder 7"/>
          <p:cNvSpPr>
            <a:spLocks noGrp="1"/>
          </p:cNvSpPr>
          <p:nvPr>
            <p:ph type="ftr" sz="quarter" idx="11"/>
          </p:nvPr>
        </p:nvSpPr>
        <p:spPr/>
        <p:txBody>
          <a:bodyPr/>
          <a:lstStyle/>
          <a:p>
            <a:endParaRPr lang="en-GR"/>
          </a:p>
        </p:txBody>
      </p:sp>
      <p:sp>
        <p:nvSpPr>
          <p:cNvPr id="9" name="Slide Number Placeholder 8"/>
          <p:cNvSpPr>
            <a:spLocks noGrp="1"/>
          </p:cNvSpPr>
          <p:nvPr>
            <p:ph type="sldNum" sz="quarter" idx="12"/>
          </p:nvPr>
        </p:nvSpPr>
        <p:spPr/>
        <p:txBody>
          <a:bodyPr/>
          <a:lstStyle/>
          <a:p>
            <a:fld id="{D6B0AE03-2965-5F4A-85B4-4E38E8039CAD}" type="slidenum">
              <a:rPr lang="en-GR" smtClean="0"/>
              <a:t>‹#›</a:t>
            </a:fld>
            <a:endParaRPr lang="en-GR"/>
          </a:p>
        </p:txBody>
      </p:sp>
    </p:spTree>
    <p:extLst>
      <p:ext uri="{BB962C8B-B14F-4D97-AF65-F5344CB8AC3E}">
        <p14:creationId xmlns:p14="http://schemas.microsoft.com/office/powerpoint/2010/main" val="2468050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GB"/>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36B7392-CA2F-1E41-B71E-C685E9981FD4}" type="datetimeFigureOut">
              <a:rPr lang="en-GR" smtClean="0"/>
              <a:t>16/12/24</a:t>
            </a:fld>
            <a:endParaRPr lang="en-GR"/>
          </a:p>
        </p:txBody>
      </p:sp>
      <p:sp>
        <p:nvSpPr>
          <p:cNvPr id="5" name="Footer Placeholder 4"/>
          <p:cNvSpPr>
            <a:spLocks noGrp="1"/>
          </p:cNvSpPr>
          <p:nvPr>
            <p:ph type="ftr" sz="quarter" idx="11"/>
          </p:nvPr>
        </p:nvSpPr>
        <p:spPr/>
        <p:txBody>
          <a:bodyPr/>
          <a:lstStyle/>
          <a:p>
            <a:endParaRPr lang="en-GR"/>
          </a:p>
        </p:txBody>
      </p:sp>
      <p:sp>
        <p:nvSpPr>
          <p:cNvPr id="6" name="Slide Number Placeholder 5"/>
          <p:cNvSpPr>
            <a:spLocks noGrp="1"/>
          </p:cNvSpPr>
          <p:nvPr>
            <p:ph type="sldNum" sz="quarter" idx="12"/>
          </p:nvPr>
        </p:nvSpPr>
        <p:spPr/>
        <p:txBody>
          <a:bodyPr/>
          <a:lstStyle/>
          <a:p>
            <a:fld id="{D6B0AE03-2965-5F4A-85B4-4E38E8039CAD}" type="slidenum">
              <a:rPr lang="en-GR" smtClean="0"/>
              <a:t>‹#›</a:t>
            </a:fld>
            <a:endParaRPr lang="en-GR"/>
          </a:p>
        </p:txBody>
      </p:sp>
    </p:spTree>
    <p:extLst>
      <p:ext uri="{BB962C8B-B14F-4D97-AF65-F5344CB8AC3E}">
        <p14:creationId xmlns:p14="http://schemas.microsoft.com/office/powerpoint/2010/main" val="3590978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Date Placeholder 7"/>
          <p:cNvSpPr>
            <a:spLocks noGrp="1"/>
          </p:cNvSpPr>
          <p:nvPr>
            <p:ph type="dt" sz="half" idx="10"/>
          </p:nvPr>
        </p:nvSpPr>
        <p:spPr/>
        <p:txBody>
          <a:bodyPr/>
          <a:lstStyle/>
          <a:p>
            <a:fld id="{636B7392-CA2F-1E41-B71E-C685E9981FD4}" type="datetimeFigureOut">
              <a:rPr lang="en-GR" smtClean="0"/>
              <a:t>16/12/24</a:t>
            </a:fld>
            <a:endParaRPr lang="en-GR"/>
          </a:p>
        </p:txBody>
      </p:sp>
      <p:sp>
        <p:nvSpPr>
          <p:cNvPr id="9" name="Footer Placeholder 8"/>
          <p:cNvSpPr>
            <a:spLocks noGrp="1"/>
          </p:cNvSpPr>
          <p:nvPr>
            <p:ph type="ftr" sz="quarter" idx="11"/>
          </p:nvPr>
        </p:nvSpPr>
        <p:spPr/>
        <p:txBody>
          <a:bodyPr/>
          <a:lstStyle/>
          <a:p>
            <a:endParaRPr lang="en-GR"/>
          </a:p>
        </p:txBody>
      </p:sp>
      <p:sp>
        <p:nvSpPr>
          <p:cNvPr id="10" name="Slide Number Placeholder 9"/>
          <p:cNvSpPr>
            <a:spLocks noGrp="1"/>
          </p:cNvSpPr>
          <p:nvPr>
            <p:ph type="sldNum" sz="quarter" idx="12"/>
          </p:nvPr>
        </p:nvSpPr>
        <p:spPr/>
        <p:txBody>
          <a:bodyPr/>
          <a:lstStyle/>
          <a:p>
            <a:fld id="{D6B0AE03-2965-5F4A-85B4-4E38E8039CAD}" type="slidenum">
              <a:rPr lang="en-GR" smtClean="0"/>
              <a:t>‹#›</a:t>
            </a:fld>
            <a:endParaRPr lang="en-GR"/>
          </a:p>
        </p:txBody>
      </p:sp>
    </p:spTree>
    <p:extLst>
      <p:ext uri="{BB962C8B-B14F-4D97-AF65-F5344CB8AC3E}">
        <p14:creationId xmlns:p14="http://schemas.microsoft.com/office/powerpoint/2010/main" val="239867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7" name="Date Placeholder 6"/>
          <p:cNvSpPr>
            <a:spLocks noGrp="1"/>
          </p:cNvSpPr>
          <p:nvPr>
            <p:ph type="dt" sz="half" idx="10"/>
          </p:nvPr>
        </p:nvSpPr>
        <p:spPr/>
        <p:txBody>
          <a:bodyPr/>
          <a:lstStyle/>
          <a:p>
            <a:fld id="{636B7392-CA2F-1E41-B71E-C685E9981FD4}" type="datetimeFigureOut">
              <a:rPr lang="en-GR" smtClean="0"/>
              <a:t>16/12/24</a:t>
            </a:fld>
            <a:endParaRPr lang="en-GR"/>
          </a:p>
        </p:txBody>
      </p:sp>
      <p:sp>
        <p:nvSpPr>
          <p:cNvPr id="8" name="Footer Placeholder 7"/>
          <p:cNvSpPr>
            <a:spLocks noGrp="1"/>
          </p:cNvSpPr>
          <p:nvPr>
            <p:ph type="ftr" sz="quarter" idx="11"/>
          </p:nvPr>
        </p:nvSpPr>
        <p:spPr/>
        <p:txBody>
          <a:bodyPr/>
          <a:lstStyle/>
          <a:p>
            <a:endParaRPr lang="en-GR"/>
          </a:p>
        </p:txBody>
      </p:sp>
      <p:sp>
        <p:nvSpPr>
          <p:cNvPr id="9" name="Slide Number Placeholder 8"/>
          <p:cNvSpPr>
            <a:spLocks noGrp="1"/>
          </p:cNvSpPr>
          <p:nvPr>
            <p:ph type="sldNum" sz="quarter" idx="12"/>
          </p:nvPr>
        </p:nvSpPr>
        <p:spPr/>
        <p:txBody>
          <a:bodyPr/>
          <a:lstStyle/>
          <a:p>
            <a:fld id="{D6B0AE03-2965-5F4A-85B4-4E38E8039CAD}" type="slidenum">
              <a:rPr lang="en-GR" smtClean="0"/>
              <a:t>‹#›</a:t>
            </a:fld>
            <a:endParaRPr lang="en-GR"/>
          </a:p>
        </p:txBody>
      </p:sp>
      <p:sp>
        <p:nvSpPr>
          <p:cNvPr id="10" name="Title 9"/>
          <p:cNvSpPr>
            <a:spLocks noGrp="1"/>
          </p:cNvSpPr>
          <p:nvPr>
            <p:ph type="title"/>
          </p:nvPr>
        </p:nvSpPr>
        <p:spPr/>
        <p:txBody>
          <a:bodyPr/>
          <a:lstStyle/>
          <a:p>
            <a:r>
              <a:rPr lang="en-GB"/>
              <a:t>Click to edit Master title style</a:t>
            </a:r>
            <a:endParaRPr lang="en-US" dirty="0"/>
          </a:p>
        </p:txBody>
      </p:sp>
    </p:spTree>
    <p:extLst>
      <p:ext uri="{BB962C8B-B14F-4D97-AF65-F5344CB8AC3E}">
        <p14:creationId xmlns:p14="http://schemas.microsoft.com/office/powerpoint/2010/main" val="3279872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636B7392-CA2F-1E41-B71E-C685E9981FD4}" type="datetimeFigureOut">
              <a:rPr lang="en-GR" smtClean="0"/>
              <a:t>16/12/24</a:t>
            </a:fld>
            <a:endParaRPr lang="en-GR"/>
          </a:p>
        </p:txBody>
      </p:sp>
      <p:sp>
        <p:nvSpPr>
          <p:cNvPr id="4" name="Footer Placeholder 3"/>
          <p:cNvSpPr>
            <a:spLocks noGrp="1"/>
          </p:cNvSpPr>
          <p:nvPr>
            <p:ph type="ftr" sz="quarter" idx="11"/>
          </p:nvPr>
        </p:nvSpPr>
        <p:spPr/>
        <p:txBody>
          <a:bodyPr/>
          <a:lstStyle/>
          <a:p>
            <a:endParaRPr lang="en-GR"/>
          </a:p>
        </p:txBody>
      </p:sp>
      <p:sp>
        <p:nvSpPr>
          <p:cNvPr id="5" name="Slide Number Placeholder 4"/>
          <p:cNvSpPr>
            <a:spLocks noGrp="1"/>
          </p:cNvSpPr>
          <p:nvPr>
            <p:ph type="sldNum" sz="quarter" idx="12"/>
          </p:nvPr>
        </p:nvSpPr>
        <p:spPr/>
        <p:txBody>
          <a:bodyPr/>
          <a:lstStyle/>
          <a:p>
            <a:fld id="{D6B0AE03-2965-5F4A-85B4-4E38E8039CAD}" type="slidenum">
              <a:rPr lang="en-GR" smtClean="0"/>
              <a:t>‹#›</a:t>
            </a:fld>
            <a:endParaRPr lang="en-GR"/>
          </a:p>
        </p:txBody>
      </p:sp>
    </p:spTree>
    <p:extLst>
      <p:ext uri="{BB962C8B-B14F-4D97-AF65-F5344CB8AC3E}">
        <p14:creationId xmlns:p14="http://schemas.microsoft.com/office/powerpoint/2010/main" val="300346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6B7392-CA2F-1E41-B71E-C685E9981FD4}" type="datetimeFigureOut">
              <a:rPr lang="en-GR" smtClean="0"/>
              <a:t>16/12/24</a:t>
            </a:fld>
            <a:endParaRPr lang="en-GR"/>
          </a:p>
        </p:txBody>
      </p:sp>
      <p:sp>
        <p:nvSpPr>
          <p:cNvPr id="3" name="Footer Placeholder 2"/>
          <p:cNvSpPr>
            <a:spLocks noGrp="1"/>
          </p:cNvSpPr>
          <p:nvPr>
            <p:ph type="ftr" sz="quarter" idx="11"/>
          </p:nvPr>
        </p:nvSpPr>
        <p:spPr/>
        <p:txBody>
          <a:bodyPr/>
          <a:lstStyle/>
          <a:p>
            <a:endParaRPr lang="en-GR"/>
          </a:p>
        </p:txBody>
      </p:sp>
      <p:sp>
        <p:nvSpPr>
          <p:cNvPr id="4" name="Slide Number Placeholder 3"/>
          <p:cNvSpPr>
            <a:spLocks noGrp="1"/>
          </p:cNvSpPr>
          <p:nvPr>
            <p:ph type="sldNum" sz="quarter" idx="12"/>
          </p:nvPr>
        </p:nvSpPr>
        <p:spPr/>
        <p:txBody>
          <a:bodyPr/>
          <a:lstStyle/>
          <a:p>
            <a:fld id="{D6B0AE03-2965-5F4A-85B4-4E38E8039CAD}" type="slidenum">
              <a:rPr lang="en-GR" smtClean="0"/>
              <a:t>‹#›</a:t>
            </a:fld>
            <a:endParaRPr lang="en-GR"/>
          </a:p>
        </p:txBody>
      </p:sp>
    </p:spTree>
    <p:extLst>
      <p:ext uri="{BB962C8B-B14F-4D97-AF65-F5344CB8AC3E}">
        <p14:creationId xmlns:p14="http://schemas.microsoft.com/office/powerpoint/2010/main" val="701715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GB"/>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9" name="Date Placeholder 8"/>
          <p:cNvSpPr>
            <a:spLocks noGrp="1"/>
          </p:cNvSpPr>
          <p:nvPr>
            <p:ph type="dt" sz="half" idx="10"/>
          </p:nvPr>
        </p:nvSpPr>
        <p:spPr/>
        <p:txBody>
          <a:bodyPr/>
          <a:lstStyle/>
          <a:p>
            <a:fld id="{636B7392-CA2F-1E41-B71E-C685E9981FD4}" type="datetimeFigureOut">
              <a:rPr lang="en-GR" smtClean="0"/>
              <a:t>16/12/24</a:t>
            </a:fld>
            <a:endParaRPr lang="en-GR"/>
          </a:p>
        </p:txBody>
      </p:sp>
      <p:sp>
        <p:nvSpPr>
          <p:cNvPr id="10" name="Footer Placeholder 9"/>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GR"/>
          </a:p>
        </p:txBody>
      </p:sp>
      <p:sp>
        <p:nvSpPr>
          <p:cNvPr id="11" name="Slide Number Placeholder 10"/>
          <p:cNvSpPr>
            <a:spLocks noGrp="1"/>
          </p:cNvSpPr>
          <p:nvPr>
            <p:ph type="sldNum" sz="quarter" idx="12"/>
          </p:nvPr>
        </p:nvSpPr>
        <p:spPr/>
        <p:txBody>
          <a:bodyPr/>
          <a:lstStyle/>
          <a:p>
            <a:fld id="{D6B0AE03-2965-5F4A-85B4-4E38E8039CAD}" type="slidenum">
              <a:rPr lang="en-GR" smtClean="0"/>
              <a:t>‹#›</a:t>
            </a:fld>
            <a:endParaRPr lang="en-GR"/>
          </a:p>
        </p:txBody>
      </p:sp>
    </p:spTree>
    <p:extLst>
      <p:ext uri="{BB962C8B-B14F-4D97-AF65-F5344CB8AC3E}">
        <p14:creationId xmlns:p14="http://schemas.microsoft.com/office/powerpoint/2010/main" val="2101013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GB"/>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85000"/>
            </a:schemeClr>
          </a:solidFill>
        </p:spPr>
        <p:txBody>
          <a:bodyPr anchor="t"/>
          <a:lstStyle>
            <a:lvl1pPr marL="0" indent="0">
              <a:buNone/>
              <a:defRPr sz="32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636B7392-CA2F-1E41-B71E-C685E9981FD4}" type="datetimeFigureOut">
              <a:rPr lang="en-GR" smtClean="0"/>
              <a:t>16/12/24</a:t>
            </a:fld>
            <a:endParaRPr lang="en-GR"/>
          </a:p>
        </p:txBody>
      </p:sp>
      <p:sp>
        <p:nvSpPr>
          <p:cNvPr id="9" name="Footer Placeholder 8"/>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GR"/>
          </a:p>
        </p:txBody>
      </p:sp>
      <p:sp>
        <p:nvSpPr>
          <p:cNvPr id="10" name="Slide Number Placeholder 9"/>
          <p:cNvSpPr>
            <a:spLocks noGrp="1"/>
          </p:cNvSpPr>
          <p:nvPr>
            <p:ph type="sldNum" sz="quarter" idx="12"/>
          </p:nvPr>
        </p:nvSpPr>
        <p:spPr/>
        <p:txBody>
          <a:bodyPr/>
          <a:lstStyle/>
          <a:p>
            <a:fld id="{D6B0AE03-2965-5F4A-85B4-4E38E8039CAD}" type="slidenum">
              <a:rPr lang="en-GR" smtClean="0"/>
              <a:t>‹#›</a:t>
            </a:fld>
            <a:endParaRPr lang="en-GR"/>
          </a:p>
        </p:txBody>
      </p:sp>
    </p:spTree>
    <p:extLst>
      <p:ext uri="{BB962C8B-B14F-4D97-AF65-F5344CB8AC3E}">
        <p14:creationId xmlns:p14="http://schemas.microsoft.com/office/powerpoint/2010/main" val="4161347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636B7392-CA2F-1E41-B71E-C685E9981FD4}" type="datetimeFigureOut">
              <a:rPr lang="en-GR" smtClean="0"/>
              <a:t>16/12/24</a:t>
            </a:fld>
            <a:endParaRPr lang="en-G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G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D6B0AE03-2965-5F4A-85B4-4E38E8039CAD}" type="slidenum">
              <a:rPr lang="en-GR" smtClean="0"/>
              <a:t>‹#›</a:t>
            </a:fld>
            <a:endParaRPr lang="en-GR"/>
          </a:p>
        </p:txBody>
      </p:sp>
    </p:spTree>
    <p:extLst>
      <p:ext uri="{BB962C8B-B14F-4D97-AF65-F5344CB8AC3E}">
        <p14:creationId xmlns:p14="http://schemas.microsoft.com/office/powerpoint/2010/main" val="3918172989"/>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s://ideas.repec.org/s/spr/homoec.html" TargetMode="External"/><Relationship Id="rId2" Type="http://schemas.openxmlformats.org/officeDocument/2006/relationships/hyperlink" Target="https://ideas.repec.org/a/spr/homoec/v35y2018i1d10.1007_s41412-018-0069-4.html"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hyperlink" Target="https://muse.jhu.edu/article/735456/pdf" TargetMode="External"/><Relationship Id="rId2" Type="http://schemas.openxmlformats.org/officeDocument/2006/relationships/hyperlink" Target="https://icct.nl/app/uploads/2019/09/Extreme-Right-Violence-and-Terrorism-Concepts-Patterns-and-Responses-4.pdf" TargetMode="External"/><Relationship Id="rId1" Type="http://schemas.openxmlformats.org/officeDocument/2006/relationships/slideLayout" Target="../slideLayouts/slideLayout7.xml"/><Relationship Id="rId6" Type="http://schemas.openxmlformats.org/officeDocument/2006/relationships/hyperlink" Target="https://www.tandfonline.com/doi/pdf/10.1080/13569317.2014.909266?casa_token=dB2F4M6Q3qcAAAAA:7EFqyh1astIeGpvFBNn0wCcVz7aPcKdXjKeytPDnbYPnE_YG6He5msZwP9ikUt9mCzkIqw2teUm5BA" TargetMode="External"/><Relationship Id="rId5" Type="http://schemas.openxmlformats.org/officeDocument/2006/relationships/hyperlink" Target="http://eds.a.ebscohost.com/eds/pdfviewer/pdfviewer?vid=0&amp;sid=44cad838-735a-40bd-85db-976550d832ae%40sdc-v-sessmgr03" TargetMode="External"/><Relationship Id="rId4" Type="http://schemas.openxmlformats.org/officeDocument/2006/relationships/hyperlink" Target="http://politiki.bg/downloads/261071628/popzeitgeist.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95040E2-4101-9741-88C4-752417EDCE15}"/>
              </a:ext>
            </a:extLst>
          </p:cNvPr>
          <p:cNvSpPr>
            <a:spLocks noGrp="1"/>
          </p:cNvSpPr>
          <p:nvPr>
            <p:ph type="ctrTitle"/>
          </p:nvPr>
        </p:nvSpPr>
        <p:spPr>
          <a:xfrm>
            <a:off x="208127" y="4602942"/>
            <a:ext cx="7486216" cy="1817018"/>
          </a:xfrm>
        </p:spPr>
        <p:txBody>
          <a:bodyPr wrap="square" numCol="1" anchorCtr="0" compatLnSpc="1">
            <a:prstTxWarp prst="textNoShape">
              <a:avLst/>
            </a:prstTxWarp>
            <a:normAutofit fontScale="90000"/>
          </a:bodyPr>
          <a:lstStyle/>
          <a:p>
            <a:br>
              <a:rPr lang="en-GR" dirty="0"/>
            </a:br>
            <a:r>
              <a:rPr lang="el-GR" sz="2700" dirty="0" err="1"/>
              <a:t>Ευρωσκεπτικισμοσ</a:t>
            </a:r>
            <a:r>
              <a:rPr lang="el-GR" sz="2700" dirty="0"/>
              <a:t> και </a:t>
            </a:r>
            <a:r>
              <a:rPr lang="el-GR" sz="2700" dirty="0" err="1"/>
              <a:t>Ακρα</a:t>
            </a:r>
            <a:r>
              <a:rPr lang="el-GR" sz="2700" dirty="0"/>
              <a:t> </a:t>
            </a:r>
            <a:r>
              <a:rPr lang="el-GR" sz="2700" dirty="0" err="1"/>
              <a:t>Δεξια</a:t>
            </a:r>
            <a:br>
              <a:rPr lang="en-GR" sz="2700" dirty="0"/>
            </a:br>
            <a:br>
              <a:rPr lang="en-GR" sz="3596" dirty="0"/>
            </a:br>
            <a:endParaRPr lang="en-GR" altLang="en-GR" sz="3625" dirty="0"/>
          </a:p>
        </p:txBody>
      </p:sp>
      <p:sp>
        <p:nvSpPr>
          <p:cNvPr id="4" name="Subtitle 3">
            <a:extLst>
              <a:ext uri="{FF2B5EF4-FFF2-40B4-BE49-F238E27FC236}">
                <a16:creationId xmlns:a16="http://schemas.microsoft.com/office/drawing/2014/main" id="{2CE9EAB1-D018-F940-BA9C-6232B59CF227}"/>
              </a:ext>
            </a:extLst>
          </p:cNvPr>
          <p:cNvSpPr>
            <a:spLocks noGrp="1"/>
          </p:cNvSpPr>
          <p:nvPr>
            <p:ph type="subTitle" idx="1"/>
          </p:nvPr>
        </p:nvSpPr>
        <p:spPr>
          <a:xfrm>
            <a:off x="7980636" y="4958288"/>
            <a:ext cx="2398234" cy="1461671"/>
          </a:xfrm>
        </p:spPr>
        <p:txBody>
          <a:bodyPr rtlCol="0">
            <a:normAutofit/>
          </a:bodyPr>
          <a:lstStyle/>
          <a:p>
            <a:pPr algn="r" defTabSz="913469">
              <a:defRPr/>
            </a:pPr>
            <a:r>
              <a:rPr lang="el-GR" sz="1631" b="1" i="1" dirty="0">
                <a:latin typeface="Times New Roman" panose="02020603050405020304" pitchFamily="18" charset="0"/>
                <a:cs typeface="Times New Roman" panose="02020603050405020304" pitchFamily="18" charset="0"/>
              </a:rPr>
              <a:t>ΠΜΣ ΔΕΔΠ 202</a:t>
            </a:r>
            <a:r>
              <a:rPr lang="en-US" sz="1631" b="1" i="1" dirty="0">
                <a:latin typeface="Times New Roman" panose="02020603050405020304" pitchFamily="18" charset="0"/>
                <a:cs typeface="Times New Roman" panose="02020603050405020304" pitchFamily="18" charset="0"/>
              </a:rPr>
              <a:t>4</a:t>
            </a:r>
            <a:r>
              <a:rPr lang="el-GR" sz="1631" b="1" i="1" dirty="0">
                <a:latin typeface="Times New Roman" panose="02020603050405020304" pitchFamily="18" charset="0"/>
                <a:cs typeface="Times New Roman" panose="02020603050405020304" pitchFamily="18" charset="0"/>
              </a:rPr>
              <a:t>-2</a:t>
            </a:r>
            <a:r>
              <a:rPr lang="en-US" sz="1631" b="1" i="1" dirty="0">
                <a:latin typeface="Times New Roman" panose="02020603050405020304" pitchFamily="18" charset="0"/>
                <a:cs typeface="Times New Roman" panose="02020603050405020304" pitchFamily="18" charset="0"/>
              </a:rPr>
              <a:t>5</a:t>
            </a:r>
            <a:r>
              <a:rPr lang="el-GR" sz="1631" i="1" dirty="0">
                <a:latin typeface="Times New Roman" panose="02020603050405020304" pitchFamily="18" charset="0"/>
                <a:cs typeface="Times New Roman" panose="02020603050405020304" pitchFamily="18" charset="0"/>
              </a:rPr>
              <a:t>	</a:t>
            </a:r>
            <a:r>
              <a:rPr lang="en-GR" sz="1631" i="1" dirty="0">
                <a:latin typeface="Times New Roman" panose="02020603050405020304" pitchFamily="18" charset="0"/>
                <a:cs typeface="Times New Roman" panose="02020603050405020304" pitchFamily="18" charset="0"/>
              </a:rPr>
              <a:t> </a:t>
            </a:r>
            <a:endParaRPr lang="en-US" sz="1631" i="1" dirty="0">
              <a:latin typeface="Times New Roman" panose="02020603050405020304" pitchFamily="18" charset="0"/>
              <a:cs typeface="Times New Roman" panose="02020603050405020304" pitchFamily="18" charset="0"/>
            </a:endParaRPr>
          </a:p>
          <a:p>
            <a:pPr algn="r" defTabSz="913469">
              <a:defRPr/>
            </a:pPr>
            <a:r>
              <a:rPr lang="el-GR" sz="1631" i="1" dirty="0" err="1">
                <a:latin typeface="Times New Roman" panose="02020603050405020304" pitchFamily="18" charset="0"/>
                <a:cs typeface="Times New Roman" panose="02020603050405020304" pitchFamily="18" charset="0"/>
              </a:rPr>
              <a:t>Φιλ</a:t>
            </a:r>
            <a:r>
              <a:rPr lang="en-GR" sz="1631" i="1" dirty="0">
                <a:latin typeface="Times New Roman" panose="02020603050405020304" pitchFamily="18" charset="0"/>
                <a:cs typeface="Times New Roman" panose="02020603050405020304" pitchFamily="18" charset="0"/>
              </a:rPr>
              <a:t>ί</a:t>
            </a:r>
            <a:r>
              <a:rPr lang="el-GR" sz="1631" i="1" dirty="0" err="1">
                <a:latin typeface="Times New Roman" panose="02020603050405020304" pitchFamily="18" charset="0"/>
                <a:cs typeface="Times New Roman" panose="02020603050405020304" pitchFamily="18" charset="0"/>
              </a:rPr>
              <a:t>ππα</a:t>
            </a:r>
            <a:r>
              <a:rPr lang="el-GR" sz="1631" i="1" dirty="0">
                <a:latin typeface="Times New Roman" panose="02020603050405020304" pitchFamily="18" charset="0"/>
                <a:cs typeface="Times New Roman" panose="02020603050405020304" pitchFamily="18" charset="0"/>
              </a:rPr>
              <a:t> </a:t>
            </a:r>
            <a:r>
              <a:rPr lang="el-GR" sz="1631" i="1" dirty="0" err="1">
                <a:latin typeface="Times New Roman" panose="02020603050405020304" pitchFamily="18" charset="0"/>
                <a:cs typeface="Times New Roman" panose="02020603050405020304" pitchFamily="18" charset="0"/>
              </a:rPr>
              <a:t>Χατζησταύρου</a:t>
            </a:r>
            <a:endParaRPr lang="el-GR" sz="1631" i="1" dirty="0">
              <a:latin typeface="Times New Roman" panose="02020603050405020304" pitchFamily="18" charset="0"/>
              <a:cs typeface="Times New Roman" panose="02020603050405020304" pitchFamily="18" charset="0"/>
            </a:endParaRPr>
          </a:p>
          <a:p>
            <a:pPr algn="r" defTabSz="913469">
              <a:defRPr/>
            </a:pPr>
            <a:r>
              <a:rPr lang="en-US" sz="1631" i="1" dirty="0" err="1">
                <a:latin typeface="Times New Roman" panose="02020603050405020304" pitchFamily="18" charset="0"/>
                <a:cs typeface="Times New Roman" panose="02020603050405020304" pitchFamily="18" charset="0"/>
              </a:rPr>
              <a:t>fchatzistav@pspa.uoa.gr</a:t>
            </a:r>
            <a:endParaRPr lang="en-GR" sz="1631" i="1" dirty="0">
              <a:latin typeface="Times New Roman" panose="02020603050405020304" pitchFamily="18" charset="0"/>
              <a:cs typeface="Times New Roman" panose="02020603050405020304" pitchFamily="18" charset="0"/>
            </a:endParaRPr>
          </a:p>
          <a:p>
            <a:pPr defTabSz="913469">
              <a:defRPr/>
            </a:pPr>
            <a:endParaRPr lang="en-GR" dirty="0"/>
          </a:p>
        </p:txBody>
      </p:sp>
      <p:sp>
        <p:nvSpPr>
          <p:cNvPr id="2" name="Slide Number Placeholder 1">
            <a:extLst>
              <a:ext uri="{FF2B5EF4-FFF2-40B4-BE49-F238E27FC236}">
                <a16:creationId xmlns:a16="http://schemas.microsoft.com/office/drawing/2014/main" id="{6CCF174C-5316-614F-A425-75E6ABA2FFE0}"/>
              </a:ext>
            </a:extLst>
          </p:cNvPr>
          <p:cNvSpPr>
            <a:spLocks noGrp="1"/>
          </p:cNvSpPr>
          <p:nvPr>
            <p:ph type="sldNum" sz="quarter" idx="12"/>
          </p:nvPr>
        </p:nvSpPr>
        <p:spPr/>
        <p:txBody>
          <a:bodyPr/>
          <a:lstStyle/>
          <a:p>
            <a:pPr algn="r">
              <a:lnSpc>
                <a:spcPct val="100000"/>
              </a:lnSpc>
            </a:pPr>
            <a:fld id="{B43BD4E8-C92D-47DC-A4E1-35B37531C4B8}" type="slidenum">
              <a:rPr lang="fr-FR" sz="1798" spc="-1">
                <a:solidFill>
                  <a:srgbClr val="B2B2B2"/>
                </a:solidFill>
                <a:latin typeface="Calibri"/>
              </a:rPr>
              <a:t>1</a:t>
            </a:fld>
            <a:endParaRPr lang="fr-FR" sz="1798" spc="-1">
              <a:latin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CustomShape 1"/>
          <p:cNvSpPr/>
          <p:nvPr/>
        </p:nvSpPr>
        <p:spPr>
          <a:xfrm>
            <a:off x="609480" y="731520"/>
            <a:ext cx="10971720" cy="5759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25000" lnSpcReduction="20000"/>
          </a:bodyPr>
          <a:lstStyle/>
          <a:p>
            <a:pPr marL="365760" indent="-254880">
              <a:lnSpc>
                <a:spcPct val="100000"/>
              </a:lnSpc>
              <a:spcBef>
                <a:spcPts val="300"/>
              </a:spcBef>
              <a:buClr>
                <a:srgbClr val="08A1D9"/>
              </a:buClr>
              <a:buFont typeface="Wingdings" charset="2"/>
              <a:buChar char=""/>
            </a:pPr>
            <a:endParaRPr lang="el-GR" sz="7200" b="0" strike="noStrike" spc="-1" dirty="0">
              <a:solidFill>
                <a:srgbClr val="000000"/>
              </a:solidFill>
              <a:latin typeface="Georgia"/>
              <a:ea typeface="DejaVu Sans"/>
            </a:endParaRPr>
          </a:p>
          <a:p>
            <a:pPr marL="365760" indent="-254880">
              <a:lnSpc>
                <a:spcPct val="100000"/>
              </a:lnSpc>
              <a:spcBef>
                <a:spcPts val="300"/>
              </a:spcBef>
              <a:buClr>
                <a:srgbClr val="08A1D9"/>
              </a:buClr>
              <a:buFont typeface="Wingdings" charset="2"/>
              <a:buChar char=""/>
            </a:pPr>
            <a:r>
              <a:rPr lang="fr-FR" sz="7200" b="1" strike="noStrike" spc="-1" dirty="0" err="1">
                <a:solidFill>
                  <a:srgbClr val="000000"/>
                </a:solidFill>
                <a:latin typeface="Georgia"/>
                <a:ea typeface="DejaVu Sans"/>
              </a:rPr>
              <a:t>Στην</a:t>
            </a:r>
            <a:r>
              <a:rPr lang="fr-FR" sz="7200" b="1" strike="noStrike" spc="-1" dirty="0">
                <a:solidFill>
                  <a:srgbClr val="000000"/>
                </a:solidFill>
                <a:latin typeface="Georgia"/>
                <a:ea typeface="DejaVu Sans"/>
              </a:rPr>
              <a:t> π</a:t>
            </a:r>
            <a:r>
              <a:rPr lang="fr-FR" sz="7200" b="1" strike="noStrike" spc="-1" dirty="0" err="1">
                <a:solidFill>
                  <a:srgbClr val="000000"/>
                </a:solidFill>
                <a:latin typeface="Georgia"/>
                <a:ea typeface="DejaVu Sans"/>
              </a:rPr>
              <a:t>ρο-Μά</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στριχτ</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a:t>
            </a:r>
            <a:r>
              <a:rPr lang="fr-FR" sz="7200" b="1" strike="noStrike" spc="-1" dirty="0">
                <a:solidFill>
                  <a:srgbClr val="000000"/>
                </a:solidFill>
                <a:latin typeface="Georgia"/>
                <a:ea typeface="DejaVu Sans"/>
              </a:rPr>
              <a:t>π</a:t>
            </a:r>
            <a:r>
              <a:rPr lang="fr-FR" sz="7200" b="1" strike="noStrike" spc="-1" dirty="0" err="1">
                <a:solidFill>
                  <a:srgbClr val="000000"/>
                </a:solidFill>
                <a:latin typeface="Georgia"/>
                <a:ea typeface="DejaVu Sans"/>
              </a:rPr>
              <a:t>οχή</a:t>
            </a:r>
            <a:r>
              <a:rPr lang="fr-FR" sz="7200" b="1"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οι</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ευρωσκε</a:t>
            </a:r>
            <a:r>
              <a:rPr lang="fr-FR" sz="7200" b="0" strike="noStrike" spc="-1" dirty="0">
                <a:solidFill>
                  <a:srgbClr val="000000"/>
                </a:solidFill>
                <a:latin typeface="Georgia"/>
                <a:ea typeface="DejaVu Sans"/>
              </a:rPr>
              <a:t>π</a:t>
            </a:r>
            <a:r>
              <a:rPr lang="fr-FR" sz="7200" b="0" strike="noStrike" spc="-1" dirty="0" err="1">
                <a:solidFill>
                  <a:srgbClr val="000000"/>
                </a:solidFill>
                <a:latin typeface="Georgia"/>
                <a:ea typeface="DejaVu Sans"/>
              </a:rPr>
              <a:t>τικιστές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ευρω</a:t>
            </a:r>
            <a:r>
              <a:rPr lang="fr-FR" sz="7200" b="0" strike="noStrike" spc="-1" dirty="0">
                <a:solidFill>
                  <a:srgbClr val="000000"/>
                </a:solidFill>
                <a:latin typeface="Georgia"/>
                <a:ea typeface="DejaVu Sans"/>
              </a:rPr>
              <a:t>β</a:t>
            </a:r>
            <a:r>
              <a:rPr lang="fr-FR" sz="7200" b="0" strike="noStrike" spc="-1" dirty="0" err="1">
                <a:solidFill>
                  <a:srgbClr val="000000"/>
                </a:solidFill>
                <a:latin typeface="Georgia"/>
                <a:ea typeface="DejaVu Sans"/>
              </a:rPr>
              <a:t>ουλευτές</a:t>
            </a:r>
            <a:r>
              <a:rPr lang="fr-FR" sz="7200" b="0" strike="noStrike" spc="-1" dirty="0">
                <a:solidFill>
                  <a:srgbClr val="000000"/>
                </a:solidFill>
                <a:latin typeface="Georgia"/>
                <a:ea typeface="DejaVu Sans"/>
              </a:rPr>
              <a:t> πα</a:t>
            </a:r>
            <a:r>
              <a:rPr lang="fr-FR" sz="7200" b="0" strike="noStrike" spc="-1" dirty="0" err="1">
                <a:solidFill>
                  <a:srgbClr val="000000"/>
                </a:solidFill>
                <a:latin typeface="Georgia"/>
                <a:ea typeface="DejaVu Sans"/>
              </a:rPr>
              <a:t>ρέμεν</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ν</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σε</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μεγάλο</a:t>
            </a:r>
            <a:r>
              <a:rPr lang="fr-FR" sz="7200" b="0" strike="noStrike" spc="-1" dirty="0">
                <a:solidFill>
                  <a:srgbClr val="000000"/>
                </a:solidFill>
                <a:latin typeface="Georgia"/>
                <a:ea typeface="DejaVu Sans"/>
              </a:rPr>
              <a:t> βα</a:t>
            </a:r>
            <a:r>
              <a:rPr lang="fr-FR" sz="7200" b="0" strike="noStrike" spc="-1" dirty="0" err="1">
                <a:solidFill>
                  <a:srgbClr val="000000"/>
                </a:solidFill>
                <a:latin typeface="Georgia"/>
                <a:ea typeface="DejaVu Sans"/>
              </a:rPr>
              <a:t>θμό</a:t>
            </a:r>
            <a:r>
              <a:rPr lang="fr-FR" sz="7200" b="0" strike="noStrike" spc="-1" dirty="0">
                <a:solidFill>
                  <a:srgbClr val="000000"/>
                </a:solidFill>
                <a:latin typeface="Georgia"/>
                <a:ea typeface="DejaVu Sans"/>
              </a:rPr>
              <a:t> α</a:t>
            </a:r>
            <a:r>
              <a:rPr lang="fr-FR" sz="7200" b="0" strike="noStrike" spc="-1" dirty="0" err="1">
                <a:solidFill>
                  <a:srgbClr val="000000"/>
                </a:solidFill>
                <a:latin typeface="Georgia"/>
                <a:ea typeface="DejaVu Sans"/>
              </a:rPr>
              <a:t>σύνδετοι</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ή</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σε</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άτυ</a:t>
            </a:r>
            <a:r>
              <a:rPr lang="fr-FR" sz="7200" b="0" strike="noStrike" spc="-1" dirty="0">
                <a:solidFill>
                  <a:srgbClr val="000000"/>
                </a:solidFill>
                <a:latin typeface="Georgia"/>
                <a:ea typeface="DejaVu Sans"/>
              </a:rPr>
              <a:t>π</a:t>
            </a:r>
            <a:r>
              <a:rPr lang="fr-FR" sz="7200" b="0" strike="noStrike" spc="-1" dirty="0" err="1">
                <a:solidFill>
                  <a:srgbClr val="000000"/>
                </a:solidFill>
                <a:latin typeface="Georgia"/>
                <a:ea typeface="DejaVu Sans"/>
              </a:rPr>
              <a:t>ες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ομάδες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ό</a:t>
            </a:r>
            <a:r>
              <a:rPr lang="fr-FR" sz="7200" b="0" strike="noStrike" spc="-1" dirty="0">
                <a:solidFill>
                  <a:srgbClr val="000000"/>
                </a:solidFill>
                <a:latin typeface="Georgia"/>
                <a:ea typeface="DejaVu Sans"/>
              </a:rPr>
              <a:t>π</a:t>
            </a:r>
            <a:r>
              <a:rPr lang="fr-FR" sz="7200" b="0" strike="noStrike" spc="-1" dirty="0" err="1">
                <a:solidFill>
                  <a:srgbClr val="000000"/>
                </a:solidFill>
                <a:latin typeface="Georgia"/>
                <a:ea typeface="DejaVu Sans"/>
              </a:rPr>
              <a:t>ως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η</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ομάδ</a:t>
            </a:r>
            <a:r>
              <a:rPr lang="fr-FR" sz="7200" b="0" strike="noStrike" spc="-1" dirty="0">
                <a:solidFill>
                  <a:srgbClr val="000000"/>
                </a:solidFill>
                <a:latin typeface="Georgia"/>
                <a:ea typeface="DejaVu Sans"/>
              </a:rPr>
              <a:t>α </a:t>
            </a:r>
            <a:r>
              <a:rPr lang="fr-FR" sz="7200" b="0" strike="noStrike" spc="-1" dirty="0" err="1">
                <a:solidFill>
                  <a:srgbClr val="000000"/>
                </a:solidFill>
                <a:latin typeface="Georgia"/>
                <a:ea typeface="DejaVu Sans"/>
              </a:rPr>
              <a:t>Ουράνιο</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Τόξο</a:t>
            </a:r>
            <a:r>
              <a:rPr lang="fr-FR" sz="7200" b="0" strike="noStrike" spc="-1" dirty="0">
                <a:solidFill>
                  <a:srgbClr val="000000"/>
                </a:solidFill>
                <a:latin typeface="Georgia"/>
                <a:ea typeface="DejaVu Sans"/>
              </a:rPr>
              <a:t>. </a:t>
            </a:r>
            <a:endParaRPr lang="fr-FR" sz="7200" b="0" strike="noStrike" spc="-1" dirty="0">
              <a:latin typeface="Arial"/>
            </a:endParaRPr>
          </a:p>
          <a:p>
            <a:pPr>
              <a:lnSpc>
                <a:spcPct val="100000"/>
              </a:lnSpc>
              <a:spcBef>
                <a:spcPts val="300"/>
              </a:spcBef>
            </a:pPr>
            <a:endParaRPr lang="fr-FR" sz="7200" b="0" strike="noStrike" spc="-1" dirty="0">
              <a:latin typeface="Arial"/>
            </a:endParaRPr>
          </a:p>
          <a:p>
            <a:pPr marL="365760" indent="-254880">
              <a:lnSpc>
                <a:spcPct val="100000"/>
              </a:lnSpc>
              <a:spcBef>
                <a:spcPts val="300"/>
              </a:spcBef>
              <a:buClr>
                <a:srgbClr val="08A1D9"/>
              </a:buClr>
              <a:buFont typeface="Wingdings" charset="2"/>
              <a:buChar char=""/>
            </a:pPr>
            <a:r>
              <a:rPr lang="fr-FR" sz="7200" b="1" strike="noStrike" spc="-1" dirty="0" err="1">
                <a:solidFill>
                  <a:srgbClr val="000000"/>
                </a:solidFill>
                <a:latin typeface="Georgia"/>
                <a:ea typeface="DejaVu Sans"/>
              </a:rPr>
              <a:t>Μετά</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τις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ευρω</a:t>
            </a:r>
            <a:r>
              <a:rPr lang="fr-FR" sz="7200" b="1" strike="noStrike" spc="-1" dirty="0">
                <a:solidFill>
                  <a:srgbClr val="000000"/>
                </a:solidFill>
                <a:latin typeface="Georgia"/>
                <a:ea typeface="DejaVu Sans"/>
              </a:rPr>
              <a:t>πα</a:t>
            </a:r>
            <a:r>
              <a:rPr lang="fr-FR" sz="7200" b="1" strike="noStrike" spc="-1" dirty="0" err="1">
                <a:solidFill>
                  <a:srgbClr val="000000"/>
                </a:solidFill>
                <a:latin typeface="Georgia"/>
                <a:ea typeface="DejaVu Sans"/>
              </a:rPr>
              <a:t>ϊκές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εκλογές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του</a:t>
            </a:r>
            <a:r>
              <a:rPr lang="fr-FR" sz="7200" b="1" strike="noStrike" spc="-1" dirty="0">
                <a:solidFill>
                  <a:srgbClr val="000000"/>
                </a:solidFill>
                <a:latin typeface="Georgia"/>
                <a:ea typeface="DejaVu Sans"/>
              </a:rPr>
              <a:t> 1994, </a:t>
            </a:r>
            <a:r>
              <a:rPr lang="fr-FR" sz="7200" b="0" strike="noStrike" spc="-1" dirty="0" err="1">
                <a:solidFill>
                  <a:srgbClr val="000000"/>
                </a:solidFill>
                <a:latin typeface="Georgia"/>
                <a:ea typeface="DejaVu Sans"/>
              </a:rPr>
              <a:t>εμφάνιση</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της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ή</a:t>
            </a:r>
            <a:r>
              <a:rPr lang="fr-FR" sz="7200" b="0" strike="noStrike" spc="-1" dirty="0">
                <a:solidFill>
                  <a:srgbClr val="000000"/>
                </a:solidFill>
                <a:latin typeface="Georgia"/>
                <a:ea typeface="DejaVu Sans"/>
              </a:rPr>
              <a:t>π</a:t>
            </a:r>
            <a:r>
              <a:rPr lang="fr-FR" sz="7200" b="0" strike="noStrike" spc="-1" dirty="0" err="1">
                <a:solidFill>
                  <a:srgbClr val="000000"/>
                </a:solidFill>
                <a:latin typeface="Georgia"/>
                <a:ea typeface="DejaVu Sans"/>
              </a:rPr>
              <a:t>ι</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ευρωσκε</a:t>
            </a:r>
            <a:r>
              <a:rPr lang="fr-FR" sz="7200" b="0" strike="noStrike" spc="-1" dirty="0">
                <a:solidFill>
                  <a:srgbClr val="000000"/>
                </a:solidFill>
                <a:latin typeface="Georgia"/>
                <a:ea typeface="DejaVu Sans"/>
              </a:rPr>
              <a:t>π</a:t>
            </a:r>
            <a:r>
              <a:rPr lang="fr-FR" sz="7200" b="0" strike="noStrike" spc="-1" dirty="0" err="1">
                <a:solidFill>
                  <a:srgbClr val="000000"/>
                </a:solidFill>
                <a:latin typeface="Georgia"/>
                <a:ea typeface="DejaVu Sans"/>
              </a:rPr>
              <a:t>τικιστικής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ομάδ</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Ένωση</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γι</a:t>
            </a:r>
            <a:r>
              <a:rPr lang="fr-FR" sz="7200" b="0" strike="noStrike" spc="-1" dirty="0">
                <a:solidFill>
                  <a:srgbClr val="000000"/>
                </a:solidFill>
                <a:latin typeface="Georgia"/>
                <a:ea typeface="DejaVu Sans"/>
              </a:rPr>
              <a:t>α </a:t>
            </a:r>
            <a:r>
              <a:rPr lang="fr-FR" sz="7200" b="0" strike="noStrike" spc="-1" dirty="0" err="1">
                <a:solidFill>
                  <a:srgbClr val="000000"/>
                </a:solidFill>
                <a:latin typeface="Georgia"/>
                <a:ea typeface="DejaVu Sans"/>
              </a:rPr>
              <a:t>την</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Ευρώ</a:t>
            </a:r>
            <a:r>
              <a:rPr lang="fr-FR" sz="7200" b="0" strike="noStrike" spc="-1" dirty="0">
                <a:solidFill>
                  <a:srgbClr val="000000"/>
                </a:solidFill>
                <a:latin typeface="Georgia"/>
                <a:ea typeface="DejaVu Sans"/>
              </a:rPr>
              <a:t>π</a:t>
            </a:r>
            <a:r>
              <a:rPr lang="fr-FR" sz="7200" b="0" strike="noStrike" spc="-1" dirty="0" err="1">
                <a:solidFill>
                  <a:srgbClr val="000000"/>
                </a:solidFill>
                <a:latin typeface="Georgia"/>
                <a:ea typeface="DejaVu Sans"/>
              </a:rPr>
              <a:t>η</a:t>
            </a:r>
            <a:r>
              <a:rPr lang="fr-FR" sz="7200" b="0" strike="noStrike" spc="-1" dirty="0">
                <a:solidFill>
                  <a:srgbClr val="000000"/>
                </a:solidFill>
                <a:latin typeface="Georgia"/>
                <a:ea typeface="DejaVu Sans"/>
              </a:rPr>
              <a:t>, π</a:t>
            </a:r>
            <a:r>
              <a:rPr lang="fr-FR" sz="7200" b="0" strike="noStrike" spc="-1" dirty="0" err="1">
                <a:solidFill>
                  <a:srgbClr val="000000"/>
                </a:solidFill>
                <a:latin typeface="Georgia"/>
                <a:ea typeface="DejaVu Sans"/>
              </a:rPr>
              <a:t>ου</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μετονομάστηκε</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Ένωση</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γι</a:t>
            </a:r>
            <a:r>
              <a:rPr lang="fr-FR" sz="7200" b="0" strike="noStrike" spc="-1" dirty="0">
                <a:solidFill>
                  <a:srgbClr val="000000"/>
                </a:solidFill>
                <a:latin typeface="Georgia"/>
                <a:ea typeface="DejaVu Sans"/>
              </a:rPr>
              <a:t>α </a:t>
            </a:r>
            <a:r>
              <a:rPr lang="fr-FR" sz="7200" b="0" strike="noStrike" spc="-1" dirty="0" err="1">
                <a:solidFill>
                  <a:srgbClr val="000000"/>
                </a:solidFill>
                <a:latin typeface="Georgia"/>
                <a:ea typeface="DejaVu Sans"/>
              </a:rPr>
              <a:t>την</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Ευρώ</a:t>
            </a:r>
            <a:r>
              <a:rPr lang="fr-FR" sz="7200" b="0" strike="noStrike" spc="-1" dirty="0">
                <a:solidFill>
                  <a:srgbClr val="000000"/>
                </a:solidFill>
                <a:latin typeface="Georgia"/>
                <a:ea typeface="DejaVu Sans"/>
              </a:rPr>
              <a:t>π</a:t>
            </a:r>
            <a:r>
              <a:rPr lang="fr-FR" sz="7200" b="0" strike="noStrike" spc="-1" dirty="0" err="1">
                <a:solidFill>
                  <a:srgbClr val="000000"/>
                </a:solidFill>
                <a:latin typeface="Georgia"/>
                <a:ea typeface="DejaVu Sans"/>
              </a:rPr>
              <a:t>η</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των</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Εθνών</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κ</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ι</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λειτούργησε</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κ</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τά</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τη</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διάρκει</a:t>
            </a:r>
            <a:r>
              <a:rPr lang="fr-FR" sz="7200" b="0" strike="noStrike" spc="-1" dirty="0">
                <a:solidFill>
                  <a:srgbClr val="000000"/>
                </a:solidFill>
                <a:latin typeface="Georgia"/>
                <a:ea typeface="DejaVu Sans"/>
              </a:rPr>
              <a:t>α </a:t>
            </a:r>
            <a:r>
              <a:rPr lang="fr-FR" sz="7200" b="0" strike="noStrike" spc="-1" dirty="0" err="1">
                <a:solidFill>
                  <a:srgbClr val="000000"/>
                </a:solidFill>
                <a:latin typeface="Georgia"/>
                <a:ea typeface="DejaVu Sans"/>
              </a:rPr>
              <a:t>της</a:t>
            </a:r>
            <a:r>
              <a:rPr lang="fr-FR" sz="7200" b="0" strike="noStrike" spc="-1" dirty="0">
                <a:solidFill>
                  <a:srgbClr val="000000"/>
                </a:solidFill>
                <a:latin typeface="Georgia"/>
                <a:ea typeface="DejaVu Sans"/>
              </a:rPr>
              <a:t> π</a:t>
            </a:r>
            <a:r>
              <a:rPr lang="fr-FR" sz="7200" b="0" strike="noStrike" spc="-1" dirty="0" err="1">
                <a:solidFill>
                  <a:srgbClr val="000000"/>
                </a:solidFill>
                <a:latin typeface="Georgia"/>
                <a:ea typeface="DejaVu Sans"/>
              </a:rPr>
              <a:t>εριόδου</a:t>
            </a:r>
            <a:r>
              <a:rPr lang="fr-FR" sz="7200" b="0" strike="noStrike" spc="-1" dirty="0">
                <a:solidFill>
                  <a:srgbClr val="000000"/>
                </a:solidFill>
                <a:latin typeface="Georgia"/>
                <a:ea typeface="DejaVu Sans"/>
              </a:rPr>
              <a:t> 1999 - 2009. </a:t>
            </a:r>
            <a:endParaRPr lang="fr-FR" sz="7200" b="0" strike="noStrike" spc="-1" dirty="0">
              <a:latin typeface="Arial"/>
            </a:endParaRPr>
          </a:p>
          <a:p>
            <a:pPr marL="365760" indent="-254880">
              <a:lnSpc>
                <a:spcPct val="100000"/>
              </a:lnSpc>
              <a:spcBef>
                <a:spcPts val="300"/>
              </a:spcBef>
              <a:buClr>
                <a:srgbClr val="08A1D9"/>
              </a:buClr>
              <a:buFont typeface="Wingdings" charset="2"/>
              <a:buChar char=""/>
            </a:pP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Η</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Ομάδ</a:t>
            </a:r>
            <a:r>
              <a:rPr lang="fr-FR" sz="7200" b="0" strike="noStrike" spc="-1" dirty="0">
                <a:solidFill>
                  <a:srgbClr val="000000"/>
                </a:solidFill>
                <a:latin typeface="Georgia"/>
                <a:ea typeface="DejaVu Sans"/>
              </a:rPr>
              <a:t>α </a:t>
            </a:r>
            <a:r>
              <a:rPr lang="fr-FR" sz="7200" b="0" strike="noStrike" spc="-1" dirty="0" err="1">
                <a:solidFill>
                  <a:srgbClr val="000000"/>
                </a:solidFill>
                <a:latin typeface="Georgia"/>
                <a:ea typeface="DejaVu Sans"/>
              </a:rPr>
              <a:t>γι</a:t>
            </a:r>
            <a:r>
              <a:rPr lang="fr-FR" sz="7200" b="0" strike="noStrike" spc="-1" dirty="0">
                <a:solidFill>
                  <a:srgbClr val="000000"/>
                </a:solidFill>
                <a:latin typeface="Georgia"/>
                <a:ea typeface="DejaVu Sans"/>
              </a:rPr>
              <a:t>α </a:t>
            </a:r>
            <a:r>
              <a:rPr lang="fr-FR" sz="7200" b="0" strike="noStrike" spc="-1" dirty="0" err="1">
                <a:solidFill>
                  <a:srgbClr val="000000"/>
                </a:solidFill>
                <a:latin typeface="Georgia"/>
                <a:ea typeface="DejaVu Sans"/>
              </a:rPr>
              <a:t>την</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Ευρώ</a:t>
            </a:r>
            <a:r>
              <a:rPr lang="fr-FR" sz="7200" b="0" strike="noStrike" spc="-1" dirty="0">
                <a:solidFill>
                  <a:srgbClr val="000000"/>
                </a:solidFill>
                <a:latin typeface="Georgia"/>
                <a:ea typeface="DejaVu Sans"/>
              </a:rPr>
              <a:t>π</a:t>
            </a:r>
            <a:r>
              <a:rPr lang="fr-FR" sz="7200" b="0" strike="noStrike" spc="-1" dirty="0" err="1">
                <a:solidFill>
                  <a:srgbClr val="000000"/>
                </a:solidFill>
                <a:latin typeface="Georgia"/>
                <a:ea typeface="DejaVu Sans"/>
              </a:rPr>
              <a:t>η</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της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Δημοκρ</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τί</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κ</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ι</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της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δι</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φοράς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μι</a:t>
            </a:r>
            <a:r>
              <a:rPr lang="fr-FR" sz="7200" b="0" strike="noStrike" spc="-1" dirty="0">
                <a:solidFill>
                  <a:srgbClr val="000000"/>
                </a:solidFill>
                <a:latin typeface="Georgia"/>
                <a:ea typeface="DejaVu Sans"/>
              </a:rPr>
              <a:t>α </a:t>
            </a:r>
            <a:r>
              <a:rPr lang="fr-FR" sz="7200" b="0" strike="noStrike" spc="-1" dirty="0" err="1">
                <a:solidFill>
                  <a:srgbClr val="000000"/>
                </a:solidFill>
                <a:latin typeface="Georgia"/>
                <a:ea typeface="DejaVu Sans"/>
              </a:rPr>
              <a:t>ομάδ</a:t>
            </a:r>
            <a:r>
              <a:rPr lang="fr-FR" sz="7200" b="0" strike="noStrike" spc="-1" dirty="0">
                <a:solidFill>
                  <a:srgbClr val="000000"/>
                </a:solidFill>
                <a:latin typeface="Georgia"/>
                <a:ea typeface="DejaVu Sans"/>
              </a:rPr>
              <a:t>α </a:t>
            </a:r>
            <a:r>
              <a:rPr lang="fr-FR" sz="7200" b="0" strike="noStrike" spc="-1" dirty="0" err="1">
                <a:solidFill>
                  <a:srgbClr val="000000"/>
                </a:solidFill>
                <a:latin typeface="Georgia"/>
                <a:ea typeface="DejaVu Sans"/>
              </a:rPr>
              <a:t>σκληρών</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ευρωσκε</a:t>
            </a:r>
            <a:r>
              <a:rPr lang="fr-FR" sz="7200" b="0" strike="noStrike" spc="-1" dirty="0">
                <a:solidFill>
                  <a:srgbClr val="000000"/>
                </a:solidFill>
                <a:latin typeface="Georgia"/>
                <a:ea typeface="DejaVu Sans"/>
              </a:rPr>
              <a:t>π</a:t>
            </a:r>
            <a:r>
              <a:rPr lang="fr-FR" sz="7200" b="0" strike="noStrike" spc="-1" dirty="0" err="1">
                <a:solidFill>
                  <a:srgbClr val="000000"/>
                </a:solidFill>
                <a:latin typeface="Georgia"/>
                <a:ea typeface="DejaVu Sans"/>
              </a:rPr>
              <a:t>τικιστών</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εμφ</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νίζετ</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ι</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το</a:t>
            </a:r>
            <a:r>
              <a:rPr lang="fr-FR" sz="7200" b="0" strike="noStrike" spc="-1" dirty="0">
                <a:solidFill>
                  <a:srgbClr val="000000"/>
                </a:solidFill>
                <a:latin typeface="Georgia"/>
                <a:ea typeface="DejaVu Sans"/>
              </a:rPr>
              <a:t> 1999, </a:t>
            </a:r>
            <a:r>
              <a:rPr lang="fr-FR" sz="7200" b="0" strike="noStrike" spc="-1" dirty="0" err="1">
                <a:solidFill>
                  <a:srgbClr val="000000"/>
                </a:solidFill>
                <a:latin typeface="Georgia"/>
                <a:ea typeface="DejaVu Sans"/>
              </a:rPr>
              <a:t>η</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ο</a:t>
            </a:r>
            <a:r>
              <a:rPr lang="fr-FR" sz="7200" b="0" strike="noStrike" spc="-1" dirty="0">
                <a:solidFill>
                  <a:srgbClr val="000000"/>
                </a:solidFill>
                <a:latin typeface="Georgia"/>
                <a:ea typeface="DejaVu Sans"/>
              </a:rPr>
              <a:t>π</a:t>
            </a:r>
            <a:r>
              <a:rPr lang="fr-FR" sz="7200" b="0" strike="noStrike" spc="-1" dirty="0" err="1">
                <a:solidFill>
                  <a:srgbClr val="000000"/>
                </a:solidFill>
                <a:latin typeface="Georgia"/>
                <a:ea typeface="DejaVu Sans"/>
              </a:rPr>
              <a:t>οί</a:t>
            </a:r>
            <a:r>
              <a:rPr lang="fr-FR" sz="7200" b="0" strike="noStrike" spc="-1" dirty="0">
                <a:solidFill>
                  <a:srgbClr val="000000"/>
                </a:solidFill>
                <a:latin typeface="Georgia"/>
                <a:ea typeface="DejaVu Sans"/>
              </a:rPr>
              <a:t>α </a:t>
            </a:r>
            <a:r>
              <a:rPr lang="fr-FR" sz="7200" b="0" strike="noStrike" spc="-1" dirty="0" err="1">
                <a:solidFill>
                  <a:srgbClr val="000000"/>
                </a:solidFill>
                <a:latin typeface="Georgia"/>
                <a:ea typeface="DejaVu Sans"/>
              </a:rPr>
              <a:t>ε</a:t>
            </a:r>
            <a:r>
              <a:rPr lang="fr-FR" sz="7200" b="0" strike="noStrike" spc="-1" dirty="0">
                <a:solidFill>
                  <a:srgbClr val="000000"/>
                </a:solidFill>
                <a:latin typeface="Georgia"/>
                <a:ea typeface="DejaVu Sans"/>
              </a:rPr>
              <a:t>πα</a:t>
            </a:r>
            <a:r>
              <a:rPr lang="fr-FR" sz="7200" b="0" strike="noStrike" spc="-1" dirty="0" err="1">
                <a:solidFill>
                  <a:srgbClr val="000000"/>
                </a:solidFill>
                <a:latin typeface="Georgia"/>
                <a:ea typeface="DejaVu Sans"/>
              </a:rPr>
              <a:t>νήλθε</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το</a:t>
            </a:r>
            <a:r>
              <a:rPr lang="fr-FR" sz="7200" b="0" strike="noStrike" spc="-1" dirty="0">
                <a:solidFill>
                  <a:srgbClr val="000000"/>
                </a:solidFill>
                <a:latin typeface="Georgia"/>
                <a:ea typeface="DejaVu Sans"/>
              </a:rPr>
              <a:t> 2004 </a:t>
            </a:r>
            <a:r>
              <a:rPr lang="fr-FR" sz="7200" b="0" strike="noStrike" spc="-1" dirty="0" err="1">
                <a:solidFill>
                  <a:srgbClr val="000000"/>
                </a:solidFill>
                <a:latin typeface="Georgia"/>
                <a:ea typeface="DejaVu Sans"/>
              </a:rPr>
              <a:t>υ</a:t>
            </a:r>
            <a:r>
              <a:rPr lang="fr-FR" sz="7200" b="0" strike="noStrike" spc="-1" dirty="0">
                <a:solidFill>
                  <a:srgbClr val="000000"/>
                </a:solidFill>
                <a:latin typeface="Georgia"/>
                <a:ea typeface="DejaVu Sans"/>
              </a:rPr>
              <a:t>π</a:t>
            </a:r>
            <a:r>
              <a:rPr lang="fr-FR" sz="7200" b="0" strike="noStrike" spc="-1" dirty="0" err="1">
                <a:solidFill>
                  <a:srgbClr val="000000"/>
                </a:solidFill>
                <a:latin typeface="Georgia"/>
                <a:ea typeface="DejaVu Sans"/>
              </a:rPr>
              <a:t>ό</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την</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ονομ</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σί</a:t>
            </a:r>
            <a:r>
              <a:rPr lang="fr-FR" sz="7200" b="0" strike="noStrike" spc="-1" dirty="0">
                <a:solidFill>
                  <a:srgbClr val="000000"/>
                </a:solidFill>
                <a:latin typeface="Georgia"/>
                <a:ea typeface="DejaVu Sans"/>
              </a:rPr>
              <a:t>α </a:t>
            </a:r>
            <a:r>
              <a:rPr lang="fr-FR" sz="7200" b="0" strike="noStrike" spc="-1" dirty="0" err="1">
                <a:solidFill>
                  <a:srgbClr val="000000"/>
                </a:solidFill>
                <a:latin typeface="Georgia"/>
                <a:ea typeface="DejaVu Sans"/>
              </a:rPr>
              <a:t>ομάδ</a:t>
            </a:r>
            <a:r>
              <a:rPr lang="fr-FR" sz="7200" b="0" strike="noStrike" spc="-1" dirty="0">
                <a:solidFill>
                  <a:srgbClr val="000000"/>
                </a:solidFill>
                <a:latin typeface="Georgia"/>
                <a:ea typeface="DejaVu Sans"/>
              </a:rPr>
              <a:t>α </a:t>
            </a:r>
            <a:r>
              <a:rPr lang="fr-FR" sz="7200" b="0" strike="noStrike" spc="-1" dirty="0" err="1">
                <a:solidFill>
                  <a:srgbClr val="000000"/>
                </a:solidFill>
                <a:latin typeface="Georgia"/>
                <a:ea typeface="DejaVu Sans"/>
              </a:rPr>
              <a:t>της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Ανεξ</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ρτησί</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κ</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ι</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της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Δημοκρ</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τί</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Η</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Συνομοσ</a:t>
            </a:r>
            <a:r>
              <a:rPr lang="fr-FR" sz="7200" b="0" strike="noStrike" spc="-1" dirty="0">
                <a:solidFill>
                  <a:srgbClr val="000000"/>
                </a:solidFill>
                <a:latin typeface="Georgia"/>
                <a:ea typeface="DejaVu Sans"/>
              </a:rPr>
              <a:t>π</a:t>
            </a:r>
            <a:r>
              <a:rPr lang="fr-FR" sz="7200" b="0" strike="noStrike" spc="-1" dirty="0" err="1">
                <a:solidFill>
                  <a:srgbClr val="000000"/>
                </a:solidFill>
                <a:latin typeface="Georgia"/>
                <a:ea typeface="DejaVu Sans"/>
              </a:rPr>
              <a:t>ονδι</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κή</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Ομάδ</a:t>
            </a:r>
            <a:r>
              <a:rPr lang="fr-FR" sz="7200" b="0" strike="noStrike" spc="-1" dirty="0">
                <a:solidFill>
                  <a:srgbClr val="000000"/>
                </a:solidFill>
                <a:latin typeface="Georgia"/>
                <a:ea typeface="DejaVu Sans"/>
              </a:rPr>
              <a:t>α </a:t>
            </a:r>
            <a:r>
              <a:rPr lang="fr-FR" sz="7200" b="0" strike="noStrike" spc="-1" dirty="0" err="1">
                <a:solidFill>
                  <a:srgbClr val="000000"/>
                </a:solidFill>
                <a:latin typeface="Georgia"/>
                <a:ea typeface="DejaVu Sans"/>
              </a:rPr>
              <a:t>της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Ευρω</a:t>
            </a:r>
            <a:r>
              <a:rPr lang="fr-FR" sz="7200" b="0" strike="noStrike" spc="-1" dirty="0">
                <a:solidFill>
                  <a:srgbClr val="000000"/>
                </a:solidFill>
                <a:latin typeface="Georgia"/>
                <a:ea typeface="DejaVu Sans"/>
              </a:rPr>
              <a:t>πα</a:t>
            </a:r>
            <a:r>
              <a:rPr lang="fr-FR" sz="7200" b="0" strike="noStrike" spc="-1" dirty="0" err="1">
                <a:solidFill>
                  <a:srgbClr val="000000"/>
                </a:solidFill>
                <a:latin typeface="Georgia"/>
                <a:ea typeface="DejaVu Sans"/>
              </a:rPr>
              <a:t>ϊκής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Ενωτικής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Αριστεράς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ως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η</a:t>
            </a:r>
            <a:r>
              <a:rPr lang="fr-FR" sz="7200" b="0" strike="noStrike" spc="-1" dirty="0">
                <a:solidFill>
                  <a:srgbClr val="000000"/>
                </a:solidFill>
                <a:latin typeface="Georgia"/>
                <a:ea typeface="DejaVu Sans"/>
              </a:rPr>
              <a:t> α</a:t>
            </a:r>
            <a:r>
              <a:rPr lang="fr-FR" sz="7200" b="0" strike="noStrike" spc="-1" dirty="0" err="1">
                <a:solidFill>
                  <a:srgbClr val="000000"/>
                </a:solidFill>
                <a:latin typeface="Georgia"/>
                <a:ea typeface="DejaVu Sans"/>
              </a:rPr>
              <a:t>ριστερή</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εκδοχή</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του</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ευρωσκε</a:t>
            </a:r>
            <a:r>
              <a:rPr lang="fr-FR" sz="7200" b="0" strike="noStrike" spc="-1" dirty="0">
                <a:solidFill>
                  <a:srgbClr val="000000"/>
                </a:solidFill>
                <a:latin typeface="Georgia"/>
                <a:ea typeface="DejaVu Sans"/>
              </a:rPr>
              <a:t>π</a:t>
            </a:r>
            <a:r>
              <a:rPr lang="fr-FR" sz="7200" b="0" strike="noStrike" spc="-1" dirty="0" err="1">
                <a:solidFill>
                  <a:srgbClr val="000000"/>
                </a:solidFill>
                <a:latin typeface="Georgia"/>
                <a:ea typeface="DejaVu Sans"/>
              </a:rPr>
              <a:t>τικισμού</a:t>
            </a:r>
            <a:r>
              <a:rPr lang="fr-FR" sz="7200" b="0" strike="noStrike" spc="-1" dirty="0">
                <a:solidFill>
                  <a:srgbClr val="000000"/>
                </a:solidFill>
                <a:latin typeface="Georgia"/>
                <a:ea typeface="DejaVu Sans"/>
              </a:rPr>
              <a:t> α</a:t>
            </a:r>
            <a:r>
              <a:rPr lang="fr-FR" sz="7200" b="0" strike="noStrike" spc="-1" dirty="0" err="1">
                <a:solidFill>
                  <a:srgbClr val="000000"/>
                </a:solidFill>
                <a:latin typeface="Georgia"/>
                <a:ea typeface="DejaVu Sans"/>
              </a:rPr>
              <a:t>ν</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δύετ</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ι</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το</a:t>
            </a:r>
            <a:r>
              <a:rPr lang="fr-FR" sz="7200" b="0" strike="noStrike" spc="-1" dirty="0">
                <a:solidFill>
                  <a:srgbClr val="000000"/>
                </a:solidFill>
                <a:latin typeface="Georgia"/>
                <a:ea typeface="DejaVu Sans"/>
              </a:rPr>
              <a:t> 1994 </a:t>
            </a:r>
            <a:r>
              <a:rPr lang="fr-FR" sz="7200" b="0" strike="noStrike" spc="-1" dirty="0" err="1">
                <a:solidFill>
                  <a:srgbClr val="000000"/>
                </a:solidFill>
                <a:latin typeface="Georgia"/>
                <a:ea typeface="DejaVu Sans"/>
              </a:rPr>
              <a:t>κ</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ι</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έχει</a:t>
            </a:r>
            <a:r>
              <a:rPr lang="fr-FR" sz="7200" b="0" strike="noStrike" spc="-1" dirty="0">
                <a:solidFill>
                  <a:srgbClr val="000000"/>
                </a:solidFill>
                <a:latin typeface="Georgia"/>
                <a:ea typeface="DejaVu Sans"/>
              </a:rPr>
              <a:t> α</a:t>
            </a:r>
            <a:r>
              <a:rPr lang="fr-FR" sz="7200" b="0" strike="noStrike" spc="-1" dirty="0" err="1">
                <a:solidFill>
                  <a:srgbClr val="000000"/>
                </a:solidFill>
                <a:latin typeface="Georgia"/>
                <a:ea typeface="DejaVu Sans"/>
              </a:rPr>
              <a:t>ν</a:t>
            </a:r>
            <a:r>
              <a:rPr lang="fr-FR" sz="7200" b="0" strike="noStrike" spc="-1" dirty="0">
                <a:solidFill>
                  <a:srgbClr val="000000"/>
                </a:solidFill>
                <a:latin typeface="Georgia"/>
                <a:ea typeface="DejaVu Sans"/>
              </a:rPr>
              <a:t>απ</a:t>
            </a:r>
            <a:r>
              <a:rPr lang="fr-FR" sz="7200" b="0" strike="noStrike" spc="-1" dirty="0" err="1">
                <a:solidFill>
                  <a:srgbClr val="000000"/>
                </a:solidFill>
                <a:latin typeface="Georgia"/>
                <a:ea typeface="DejaVu Sans"/>
              </a:rPr>
              <a:t>τυχθεί</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στ</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θερά</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τόσο</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όσον</a:t>
            </a:r>
            <a:r>
              <a:rPr lang="fr-FR" sz="7200" b="0" strike="noStrike" spc="-1" dirty="0">
                <a:solidFill>
                  <a:srgbClr val="000000"/>
                </a:solidFill>
                <a:latin typeface="Georgia"/>
                <a:ea typeface="DejaVu Sans"/>
              </a:rPr>
              <a:t> α</a:t>
            </a:r>
            <a:r>
              <a:rPr lang="fr-FR" sz="7200" b="0" strike="noStrike" spc="-1" dirty="0" err="1">
                <a:solidFill>
                  <a:srgbClr val="000000"/>
                </a:solidFill>
                <a:latin typeface="Georgia"/>
                <a:ea typeface="DejaVu Sans"/>
              </a:rPr>
              <a:t>φορά</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τον</a:t>
            </a:r>
            <a:r>
              <a:rPr lang="fr-FR" sz="7200" b="0" strike="noStrike" spc="-1" dirty="0">
                <a:solidFill>
                  <a:srgbClr val="000000"/>
                </a:solidFill>
                <a:latin typeface="Georgia"/>
                <a:ea typeface="DejaVu Sans"/>
              </a:rPr>
              <a:t> α</a:t>
            </a:r>
            <a:r>
              <a:rPr lang="fr-FR" sz="7200" b="0" strike="noStrike" spc="-1" dirty="0" err="1">
                <a:solidFill>
                  <a:srgbClr val="000000"/>
                </a:solidFill>
                <a:latin typeface="Georgia"/>
                <a:ea typeface="DejaVu Sans"/>
              </a:rPr>
              <a:t>ριθμό</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κ</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ι</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την</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ε</a:t>
            </a:r>
            <a:r>
              <a:rPr lang="fr-FR" sz="7200" b="0" strike="noStrike" spc="-1" dirty="0">
                <a:solidFill>
                  <a:srgbClr val="000000"/>
                </a:solidFill>
                <a:latin typeface="Georgia"/>
                <a:ea typeface="DejaVu Sans"/>
              </a:rPr>
              <a:t>π</a:t>
            </a:r>
            <a:r>
              <a:rPr lang="fr-FR" sz="7200" b="0" strike="noStrike" spc="-1" dirty="0" err="1">
                <a:solidFill>
                  <a:srgbClr val="000000"/>
                </a:solidFill>
                <a:latin typeface="Georgia"/>
                <a:ea typeface="DejaVu Sans"/>
              </a:rPr>
              <a:t>ιρροή</a:t>
            </a:r>
            <a:r>
              <a:rPr lang="fr-FR" sz="7200" b="0" strike="noStrike" spc="-1" dirty="0">
                <a:solidFill>
                  <a:srgbClr val="000000"/>
                </a:solidFill>
                <a:latin typeface="Georgia"/>
                <a:ea typeface="DejaVu Sans"/>
              </a:rPr>
              <a:t>.</a:t>
            </a:r>
            <a:endParaRPr lang="fr-FR" sz="7200" b="0" strike="noStrike" spc="-1" dirty="0">
              <a:latin typeface="Arial"/>
            </a:endParaRPr>
          </a:p>
          <a:p>
            <a:pPr>
              <a:lnSpc>
                <a:spcPct val="100000"/>
              </a:lnSpc>
              <a:spcBef>
                <a:spcPts val="300"/>
              </a:spcBef>
            </a:pPr>
            <a:endParaRPr lang="fr-FR" sz="7200" b="0" strike="noStrike" spc="-1" dirty="0">
              <a:latin typeface="Arial"/>
            </a:endParaRPr>
          </a:p>
          <a:p>
            <a:pPr marL="365760" indent="-254880">
              <a:lnSpc>
                <a:spcPct val="100000"/>
              </a:lnSpc>
              <a:spcBef>
                <a:spcPts val="300"/>
              </a:spcBef>
              <a:buClr>
                <a:srgbClr val="08A1D9"/>
              </a:buClr>
              <a:buFont typeface="Wingdings" charset="2"/>
              <a:buChar char=""/>
            </a:pP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Μετά</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τις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ευρωεκλογές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του</a:t>
            </a:r>
            <a:r>
              <a:rPr lang="fr-FR" sz="7200" b="1" strike="noStrike" spc="-1" dirty="0">
                <a:solidFill>
                  <a:srgbClr val="000000"/>
                </a:solidFill>
                <a:latin typeface="Georgia"/>
                <a:ea typeface="DejaVu Sans"/>
              </a:rPr>
              <a:t> 2009, </a:t>
            </a:r>
            <a:r>
              <a:rPr lang="fr-FR" sz="7200" b="1" strike="noStrike" spc="-1" dirty="0" err="1">
                <a:solidFill>
                  <a:srgbClr val="000000"/>
                </a:solidFill>
                <a:latin typeface="Georgia"/>
                <a:ea typeface="DejaVu Sans"/>
              </a:rPr>
              <a:t>ο</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ευρωσκε</a:t>
            </a:r>
            <a:r>
              <a:rPr lang="fr-FR" sz="7200" b="1" strike="noStrike" spc="-1" dirty="0">
                <a:solidFill>
                  <a:srgbClr val="000000"/>
                </a:solidFill>
                <a:latin typeface="Georgia"/>
                <a:ea typeface="DejaVu Sans"/>
              </a:rPr>
              <a:t>π</a:t>
            </a:r>
            <a:r>
              <a:rPr lang="fr-FR" sz="7200" b="1" strike="noStrike" spc="-1" dirty="0" err="1">
                <a:solidFill>
                  <a:srgbClr val="000000"/>
                </a:solidFill>
                <a:latin typeface="Georgia"/>
                <a:ea typeface="DejaVu Sans"/>
              </a:rPr>
              <a:t>τικιστικός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λόγος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ενσωμ</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τώνετ</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ι</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εντός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του</a:t>
            </a:r>
            <a:r>
              <a:rPr lang="fr-FR" sz="7200" b="1" strike="noStrike" spc="-1" dirty="0">
                <a:solidFill>
                  <a:srgbClr val="000000"/>
                </a:solidFill>
                <a:latin typeface="Georgia"/>
                <a:ea typeface="DejaVu Sans"/>
              </a:rPr>
              <a:t> ΕΚ (</a:t>
            </a:r>
            <a:r>
              <a:rPr lang="fr-FR" sz="7200" b="1" strike="noStrike" spc="-1" dirty="0" err="1">
                <a:solidFill>
                  <a:srgbClr val="000000"/>
                </a:solidFill>
                <a:latin typeface="Georgia"/>
                <a:ea typeface="DejaVu Sans"/>
              </a:rPr>
              <a:t>θεσμική</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ενσωμάτωση</a:t>
            </a:r>
            <a:r>
              <a:rPr lang="fr-FR" sz="7200" b="1" strike="noStrike" spc="-1" dirty="0">
                <a:solidFill>
                  <a:srgbClr val="000000"/>
                </a:solidFill>
                <a:latin typeface="Georgia"/>
                <a:ea typeface="DejaVu Sans"/>
              </a:rPr>
              <a:t>).</a:t>
            </a:r>
            <a:endParaRPr lang="fr-FR" sz="7200" b="0" strike="noStrike" spc="-1" dirty="0">
              <a:latin typeface="Arial"/>
            </a:endParaRPr>
          </a:p>
          <a:p>
            <a:pPr>
              <a:lnSpc>
                <a:spcPct val="100000"/>
              </a:lnSpc>
              <a:spcBef>
                <a:spcPts val="300"/>
              </a:spcBef>
            </a:pPr>
            <a:endParaRPr lang="fr-FR" sz="7200" b="0" strike="noStrike" spc="-1" dirty="0">
              <a:latin typeface="Arial"/>
            </a:endParaRPr>
          </a:p>
          <a:p>
            <a:pPr marL="365760" indent="-254880">
              <a:lnSpc>
                <a:spcPct val="100000"/>
              </a:lnSpc>
              <a:spcBef>
                <a:spcPts val="300"/>
              </a:spcBef>
              <a:buClr>
                <a:srgbClr val="08A1D9"/>
              </a:buClr>
              <a:buFont typeface="Wingdings" charset="2"/>
              <a:buChar char=""/>
            </a:pPr>
            <a:r>
              <a:rPr lang="fr-FR" sz="7200" b="1" strike="noStrike" spc="-1" dirty="0" err="1">
                <a:solidFill>
                  <a:srgbClr val="000000"/>
                </a:solidFill>
                <a:latin typeface="Georgia"/>
                <a:ea typeface="DejaVu Sans"/>
              </a:rPr>
              <a:t>Μετά</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τις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ευρωεκλογές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του</a:t>
            </a:r>
            <a:r>
              <a:rPr lang="fr-FR" sz="7200" b="1" strike="noStrike" spc="-1" dirty="0">
                <a:solidFill>
                  <a:srgbClr val="000000"/>
                </a:solidFill>
                <a:latin typeface="Georgia"/>
                <a:ea typeface="DejaVu Sans"/>
              </a:rPr>
              <a:t> 2014,</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κόμμ</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τ</a:t>
            </a:r>
            <a:r>
              <a:rPr lang="fr-FR" sz="7200" b="0" strike="noStrike" spc="-1" dirty="0">
                <a:solidFill>
                  <a:srgbClr val="000000"/>
                </a:solidFill>
                <a:latin typeface="Georgia"/>
                <a:ea typeface="DejaVu Sans"/>
              </a:rPr>
              <a:t>α α</a:t>
            </a:r>
            <a:r>
              <a:rPr lang="fr-FR" sz="7200" b="0" strike="noStrike" spc="-1" dirty="0" err="1">
                <a:solidFill>
                  <a:srgbClr val="000000"/>
                </a:solidFill>
                <a:latin typeface="Georgia"/>
                <a:ea typeface="DejaVu Sans"/>
              </a:rPr>
              <a:t>κροδεξιά</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με</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ν</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ζιστικές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ή</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φ</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σιστικές</a:t>
            </a:r>
            <a:r>
              <a:rPr lang="fr-FR" sz="7200" b="0" strike="noStrike" spc="-1" dirty="0">
                <a:solidFill>
                  <a:srgbClr val="000000"/>
                </a:solidFill>
                <a:latin typeface="Georgia"/>
                <a:ea typeface="DejaVu Sans"/>
              </a:rPr>
              <a:t> α</a:t>
            </a:r>
            <a:r>
              <a:rPr lang="fr-FR" sz="7200" b="0" strike="noStrike" spc="-1" dirty="0" err="1">
                <a:solidFill>
                  <a:srgbClr val="000000"/>
                </a:solidFill>
                <a:latin typeface="Georgia"/>
                <a:ea typeface="DejaVu Sans"/>
              </a:rPr>
              <a:t>ν</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φορές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κόμμ</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τ</a:t>
            </a:r>
            <a:r>
              <a:rPr lang="fr-FR" sz="7200" b="0" strike="noStrike" spc="-1" dirty="0">
                <a:solidFill>
                  <a:srgbClr val="000000"/>
                </a:solidFill>
                <a:latin typeface="Georgia"/>
                <a:ea typeface="DejaVu Sans"/>
              </a:rPr>
              <a:t>α </a:t>
            </a:r>
            <a:r>
              <a:rPr lang="fr-FR" sz="7200" b="0" strike="noStrike" spc="-1" dirty="0" err="1">
                <a:solidFill>
                  <a:srgbClr val="000000"/>
                </a:solidFill>
                <a:latin typeface="Georgia"/>
                <a:ea typeface="DejaVu Sans"/>
              </a:rPr>
              <a:t>εθνοσυντηρητικά</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με</a:t>
            </a:r>
            <a:r>
              <a:rPr lang="fr-FR" sz="7200" b="0" strike="noStrike" spc="-1" dirty="0">
                <a:solidFill>
                  <a:srgbClr val="000000"/>
                </a:solidFill>
                <a:latin typeface="Georgia"/>
                <a:ea typeface="DejaVu Sans"/>
              </a:rPr>
              <a:t> α</a:t>
            </a:r>
            <a:r>
              <a:rPr lang="fr-FR" sz="7200" b="0" strike="noStrike" spc="-1" dirty="0" err="1">
                <a:solidFill>
                  <a:srgbClr val="000000"/>
                </a:solidFill>
                <a:latin typeface="Georgia"/>
                <a:ea typeface="DejaVu Sans"/>
              </a:rPr>
              <a:t>ν</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φορές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στον</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οικονομικό</a:t>
            </a:r>
            <a:r>
              <a:rPr lang="fr-FR" sz="7200" b="0" strike="noStrike" spc="-1" dirty="0">
                <a:solidFill>
                  <a:srgbClr val="000000"/>
                </a:solidFill>
                <a:latin typeface="Georgia"/>
                <a:ea typeface="DejaVu Sans"/>
              </a:rPr>
              <a:t> π</a:t>
            </a:r>
            <a:r>
              <a:rPr lang="fr-FR" sz="7200" b="0" strike="noStrike" spc="-1" dirty="0" err="1">
                <a:solidFill>
                  <a:srgbClr val="000000"/>
                </a:solidFill>
                <a:latin typeface="Georgia"/>
                <a:ea typeface="DejaVu Sans"/>
              </a:rPr>
              <a:t>ροστ</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τευτισμό</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κτλ</a:t>
            </a:r>
            <a:r>
              <a:rPr lang="fr-FR" sz="7200" b="0"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Τρίτη</a:t>
            </a:r>
            <a:r>
              <a:rPr lang="fr-FR" sz="7200" b="1" strike="noStrike" spc="-1" dirty="0">
                <a:solidFill>
                  <a:srgbClr val="000000"/>
                </a:solidFill>
                <a:latin typeface="Georgia"/>
                <a:ea typeface="DejaVu Sans"/>
              </a:rPr>
              <a:t> π</a:t>
            </a:r>
            <a:r>
              <a:rPr lang="fr-FR" sz="7200" b="1" strike="noStrike" spc="-1" dirty="0" err="1">
                <a:solidFill>
                  <a:srgbClr val="000000"/>
                </a:solidFill>
                <a:latin typeface="Georgia"/>
                <a:ea typeface="DejaVu Sans"/>
              </a:rPr>
              <a:t>ολιτική</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ομάδ</a:t>
            </a:r>
            <a:r>
              <a:rPr lang="fr-FR" sz="7200" b="1" strike="noStrike" spc="-1" dirty="0">
                <a:solidFill>
                  <a:srgbClr val="000000"/>
                </a:solidFill>
                <a:latin typeface="Georgia"/>
                <a:ea typeface="DejaVu Sans"/>
              </a:rPr>
              <a:t>α </a:t>
            </a:r>
            <a:r>
              <a:rPr lang="fr-FR" sz="7200" b="1" strike="noStrike" spc="-1" dirty="0" err="1">
                <a:solidFill>
                  <a:srgbClr val="000000"/>
                </a:solidFill>
                <a:latin typeface="Georgia"/>
                <a:ea typeface="DejaVu Sans"/>
              </a:rPr>
              <a:t>με</a:t>
            </a:r>
            <a:r>
              <a:rPr lang="fr-FR" sz="7200" b="1" strike="noStrike" spc="-1" dirty="0">
                <a:solidFill>
                  <a:srgbClr val="000000"/>
                </a:solidFill>
                <a:latin typeface="Georgia"/>
                <a:ea typeface="DejaVu Sans"/>
              </a:rPr>
              <a:t> 70 </a:t>
            </a:r>
            <a:r>
              <a:rPr lang="fr-FR" sz="7200" b="1" strike="noStrike" spc="-1" dirty="0" err="1">
                <a:solidFill>
                  <a:srgbClr val="000000"/>
                </a:solidFill>
                <a:latin typeface="Georgia"/>
                <a:ea typeface="DejaVu Sans"/>
              </a:rPr>
              <a:t>έδρες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οι</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Ευρω</a:t>
            </a:r>
            <a:r>
              <a:rPr lang="fr-FR" sz="7200" b="1" strike="noStrike" spc="-1" dirty="0">
                <a:solidFill>
                  <a:srgbClr val="000000"/>
                </a:solidFill>
                <a:latin typeface="Georgia"/>
                <a:ea typeface="DejaVu Sans"/>
              </a:rPr>
              <a:t>πα</a:t>
            </a:r>
            <a:r>
              <a:rPr lang="fr-FR" sz="7200" b="1" strike="noStrike" spc="-1" dirty="0" err="1">
                <a:solidFill>
                  <a:srgbClr val="000000"/>
                </a:solidFill>
                <a:latin typeface="Georgia"/>
                <a:ea typeface="DejaVu Sans"/>
              </a:rPr>
              <a:t>ίοι</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Συντηρητικοί</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κ</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ι</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Ρεφορμιστές</a:t>
            </a:r>
            <a:r>
              <a:rPr lang="fr-FR" sz="7200" b="1" strike="noStrike" spc="-1" dirty="0">
                <a:solidFill>
                  <a:srgbClr val="000000"/>
                </a:solidFill>
                <a:latin typeface="Georgia"/>
                <a:ea typeface="DejaVu Sans"/>
              </a:rPr>
              <a:t> (9,32 %), </a:t>
            </a:r>
            <a:r>
              <a:rPr lang="fr-FR" sz="7200" b="1" strike="noStrike" spc="-1" dirty="0" err="1">
                <a:solidFill>
                  <a:srgbClr val="000000"/>
                </a:solidFill>
                <a:latin typeface="Georgia"/>
                <a:ea typeface="DejaVu Sans"/>
              </a:rPr>
              <a:t>μ</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ζί</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με</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την</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Ευρώ</a:t>
            </a:r>
            <a:r>
              <a:rPr lang="fr-FR" sz="7200" b="1" strike="noStrike" spc="-1" dirty="0">
                <a:solidFill>
                  <a:srgbClr val="000000"/>
                </a:solidFill>
                <a:latin typeface="Georgia"/>
                <a:ea typeface="DejaVu Sans"/>
              </a:rPr>
              <a:t>π</a:t>
            </a:r>
            <a:r>
              <a:rPr lang="fr-FR" sz="7200" b="1" strike="noStrike" spc="-1" dirty="0" err="1">
                <a:solidFill>
                  <a:srgbClr val="000000"/>
                </a:solidFill>
                <a:latin typeface="Georgia"/>
                <a:ea typeface="DejaVu Sans"/>
              </a:rPr>
              <a:t>η</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της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Ελευθερί</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κ</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ι</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άμεσης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δημοκρ</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τί</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κ</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ι</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τους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μη</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εγγεγρ</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μμένους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σύνολο</a:t>
            </a:r>
            <a:r>
              <a:rPr lang="fr-FR" sz="7200" b="1" strike="noStrike" spc="-1" dirty="0">
                <a:solidFill>
                  <a:srgbClr val="000000"/>
                </a:solidFill>
                <a:latin typeface="Georgia"/>
                <a:ea typeface="DejaVu Sans"/>
              </a:rPr>
              <a:t> 22,63%.</a:t>
            </a:r>
            <a:endParaRPr lang="el-GR" sz="7200" b="1" strike="noStrike" spc="-1" dirty="0">
              <a:solidFill>
                <a:srgbClr val="000000"/>
              </a:solidFill>
              <a:latin typeface="Georgia"/>
              <a:ea typeface="DejaVu Sans"/>
            </a:endParaRPr>
          </a:p>
          <a:p>
            <a:pPr marL="365760" indent="-254880">
              <a:lnSpc>
                <a:spcPct val="100000"/>
              </a:lnSpc>
              <a:spcBef>
                <a:spcPts val="300"/>
              </a:spcBef>
              <a:buClr>
                <a:srgbClr val="08A1D9"/>
              </a:buClr>
              <a:buFont typeface="Wingdings" charset="2"/>
              <a:buChar char=""/>
            </a:pPr>
            <a:endParaRPr lang="el-GR" sz="7200" b="1" spc="-1" dirty="0">
              <a:solidFill>
                <a:srgbClr val="000000"/>
              </a:solidFill>
              <a:latin typeface="Georgia"/>
            </a:endParaRPr>
          </a:p>
        </p:txBody>
      </p:sp>
      <p:sp>
        <p:nvSpPr>
          <p:cNvPr id="74" name="CustomShape 2"/>
          <p:cNvSpPr/>
          <p:nvPr/>
        </p:nvSpPr>
        <p:spPr>
          <a:xfrm>
            <a:off x="609480" y="366840"/>
            <a:ext cx="1097172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55000" lnSpcReduction="20000"/>
          </a:bodyPr>
          <a:lstStyle/>
          <a:p>
            <a:pPr>
              <a:lnSpc>
                <a:spcPct val="100000"/>
              </a:lnSpc>
            </a:pPr>
            <a:r>
              <a:rPr lang="fr-FR" sz="3600" b="0" strike="noStrike" spc="-1" dirty="0" err="1">
                <a:solidFill>
                  <a:srgbClr val="434342"/>
                </a:solidFill>
                <a:latin typeface="Trebuchet MS"/>
                <a:ea typeface="DejaVu Sans"/>
              </a:rPr>
              <a:t>Η</a:t>
            </a:r>
            <a:r>
              <a:rPr lang="fr-FR" sz="3600" b="0" strike="noStrike" spc="-1" dirty="0">
                <a:solidFill>
                  <a:srgbClr val="434342"/>
                </a:solidFill>
                <a:latin typeface="Trebuchet MS"/>
                <a:ea typeface="DejaVu Sans"/>
              </a:rPr>
              <a:t> </a:t>
            </a:r>
            <a:r>
              <a:rPr lang="fr-FR" sz="3600" b="0" strike="noStrike" spc="-1" dirty="0" err="1">
                <a:solidFill>
                  <a:srgbClr val="434342"/>
                </a:solidFill>
                <a:latin typeface="Trebuchet MS"/>
                <a:ea typeface="DejaVu Sans"/>
              </a:rPr>
              <a:t>άνοδος</a:t>
            </a:r>
            <a:r>
              <a:rPr lang="fr-FR" sz="3600" b="0" strike="noStrike" spc="-1" dirty="0">
                <a:solidFill>
                  <a:srgbClr val="434342"/>
                </a:solidFill>
                <a:latin typeface="Trebuchet MS"/>
                <a:ea typeface="DejaVu Sans"/>
              </a:rPr>
              <a:t> </a:t>
            </a:r>
            <a:r>
              <a:rPr lang="fr-FR" sz="3600" b="0" strike="noStrike" spc="-1" dirty="0" err="1">
                <a:solidFill>
                  <a:srgbClr val="434342"/>
                </a:solidFill>
                <a:latin typeface="Trebuchet MS"/>
                <a:ea typeface="DejaVu Sans"/>
              </a:rPr>
              <a:t>του</a:t>
            </a:r>
            <a:r>
              <a:rPr lang="fr-FR" sz="3600" b="0" strike="noStrike" spc="-1" dirty="0">
                <a:solidFill>
                  <a:srgbClr val="434342"/>
                </a:solidFill>
                <a:latin typeface="Trebuchet MS"/>
                <a:ea typeface="DejaVu Sans"/>
              </a:rPr>
              <a:t> </a:t>
            </a:r>
            <a:r>
              <a:rPr lang="fr-FR" sz="3600" b="0" strike="noStrike" spc="-1" dirty="0" err="1">
                <a:solidFill>
                  <a:srgbClr val="434342"/>
                </a:solidFill>
                <a:latin typeface="Trebuchet MS"/>
                <a:ea typeface="DejaVu Sans"/>
              </a:rPr>
              <a:t>ευρωσκε</a:t>
            </a:r>
            <a:r>
              <a:rPr lang="fr-FR" sz="3600" b="0" strike="noStrike" spc="-1" dirty="0">
                <a:solidFill>
                  <a:srgbClr val="434342"/>
                </a:solidFill>
                <a:latin typeface="Trebuchet MS"/>
                <a:ea typeface="DejaVu Sans"/>
              </a:rPr>
              <a:t>π</a:t>
            </a:r>
            <a:r>
              <a:rPr lang="fr-FR" sz="3600" b="0" strike="noStrike" spc="-1" dirty="0" err="1">
                <a:solidFill>
                  <a:srgbClr val="434342"/>
                </a:solidFill>
                <a:latin typeface="Trebuchet MS"/>
                <a:ea typeface="DejaVu Sans"/>
              </a:rPr>
              <a:t>τικισμού</a:t>
            </a:r>
            <a:r>
              <a:rPr lang="fr-FR" sz="3600" b="0" strike="noStrike" spc="-1" dirty="0">
                <a:solidFill>
                  <a:srgbClr val="434342"/>
                </a:solidFill>
                <a:latin typeface="Trebuchet MS"/>
                <a:ea typeface="DejaVu Sans"/>
              </a:rPr>
              <a:t> </a:t>
            </a:r>
            <a:r>
              <a:rPr lang="fr-FR" sz="3600" b="0" strike="noStrike" spc="-1" dirty="0" err="1">
                <a:solidFill>
                  <a:srgbClr val="434342"/>
                </a:solidFill>
                <a:latin typeface="Trebuchet MS"/>
                <a:ea typeface="DejaVu Sans"/>
              </a:rPr>
              <a:t>εντός</a:t>
            </a:r>
            <a:r>
              <a:rPr lang="fr-FR" sz="3600" b="0" strike="noStrike" spc="-1" dirty="0">
                <a:solidFill>
                  <a:srgbClr val="434342"/>
                </a:solidFill>
                <a:latin typeface="Trebuchet MS"/>
                <a:ea typeface="DejaVu Sans"/>
              </a:rPr>
              <a:t> </a:t>
            </a:r>
            <a:r>
              <a:rPr lang="fr-FR" sz="3600" b="0" strike="noStrike" spc="-1" dirty="0" err="1">
                <a:solidFill>
                  <a:srgbClr val="434342"/>
                </a:solidFill>
                <a:latin typeface="Trebuchet MS"/>
                <a:ea typeface="DejaVu Sans"/>
              </a:rPr>
              <a:t>του</a:t>
            </a:r>
            <a:r>
              <a:rPr lang="fr-FR" sz="3600" b="0" strike="noStrike" spc="-1" dirty="0">
                <a:solidFill>
                  <a:srgbClr val="434342"/>
                </a:solidFill>
                <a:latin typeface="Trebuchet MS"/>
                <a:ea typeface="DejaVu Sans"/>
              </a:rPr>
              <a:t> </a:t>
            </a:r>
            <a:r>
              <a:rPr lang="fr-FR" sz="3600" b="0" strike="noStrike" spc="-1" dirty="0" err="1">
                <a:solidFill>
                  <a:srgbClr val="434342"/>
                </a:solidFill>
                <a:latin typeface="Trebuchet MS"/>
                <a:ea typeface="DejaVu Sans"/>
              </a:rPr>
              <a:t>Ευρω</a:t>
            </a:r>
            <a:r>
              <a:rPr lang="fr-FR" sz="3600" b="0" strike="noStrike" spc="-1" dirty="0">
                <a:solidFill>
                  <a:srgbClr val="434342"/>
                </a:solidFill>
                <a:latin typeface="Trebuchet MS"/>
                <a:ea typeface="DejaVu Sans"/>
              </a:rPr>
              <a:t>πα</a:t>
            </a:r>
            <a:r>
              <a:rPr lang="fr-FR" sz="3600" b="0" strike="noStrike" spc="-1" dirty="0" err="1">
                <a:solidFill>
                  <a:srgbClr val="434342"/>
                </a:solidFill>
                <a:latin typeface="Trebuchet MS"/>
                <a:ea typeface="DejaVu Sans"/>
              </a:rPr>
              <a:t>ϊκού</a:t>
            </a:r>
            <a:r>
              <a:rPr lang="fr-FR" sz="3600" b="0" strike="noStrike" spc="-1" dirty="0">
                <a:solidFill>
                  <a:srgbClr val="434342"/>
                </a:solidFill>
                <a:latin typeface="Trebuchet MS"/>
                <a:ea typeface="DejaVu Sans"/>
              </a:rPr>
              <a:t> </a:t>
            </a:r>
            <a:r>
              <a:rPr lang="fr-FR" sz="3600" b="0" strike="noStrike" spc="-1" dirty="0" err="1">
                <a:solidFill>
                  <a:srgbClr val="434342"/>
                </a:solidFill>
                <a:latin typeface="Trebuchet MS"/>
                <a:ea typeface="DejaVu Sans"/>
              </a:rPr>
              <a:t>κοινο</a:t>
            </a:r>
            <a:r>
              <a:rPr lang="fr-FR" sz="3600" b="0" strike="noStrike" spc="-1" dirty="0">
                <a:solidFill>
                  <a:srgbClr val="434342"/>
                </a:solidFill>
                <a:latin typeface="Trebuchet MS"/>
                <a:ea typeface="DejaVu Sans"/>
              </a:rPr>
              <a:t>β</a:t>
            </a:r>
            <a:r>
              <a:rPr lang="fr-FR" sz="3600" b="0" strike="noStrike" spc="-1" dirty="0" err="1">
                <a:solidFill>
                  <a:srgbClr val="434342"/>
                </a:solidFill>
                <a:latin typeface="Trebuchet MS"/>
                <a:ea typeface="DejaVu Sans"/>
              </a:rPr>
              <a:t>ουλίου</a:t>
            </a:r>
            <a:endParaRPr lang="fr-FR" sz="3600" b="0" strike="noStrike" spc="-1" dirty="0">
              <a:latin typeface="Arial"/>
            </a:endParaRPr>
          </a:p>
        </p:txBody>
      </p:sp>
      <p:sp>
        <p:nvSpPr>
          <p:cNvPr id="75" name="CustomShape 3"/>
          <p:cNvSpPr/>
          <p:nvPr/>
        </p:nvSpPr>
        <p:spPr>
          <a:xfrm>
            <a:off x="10899720" y="2160"/>
            <a:ext cx="101484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46BF1589-E4A6-40E5-8011-C303DFC7584E}" type="slidenum">
              <a:rPr lang="fr-FR" sz="1800" b="0" strike="noStrike" spc="-1">
                <a:solidFill>
                  <a:srgbClr val="FFFFFF"/>
                </a:solidFill>
                <a:latin typeface="Georgia"/>
                <a:ea typeface="DejaVu Sans"/>
              </a:rPr>
              <a:t>10</a:t>
            </a:fld>
            <a:endParaRPr lang="fr-FR"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0" name="Table 1"/>
          <p:cNvGraphicFramePr/>
          <p:nvPr>
            <p:extLst>
              <p:ext uri="{D42A27DB-BD31-4B8C-83A1-F6EECF244321}">
                <p14:modId xmlns:p14="http://schemas.microsoft.com/office/powerpoint/2010/main" val="1597328203"/>
              </p:ext>
            </p:extLst>
          </p:nvPr>
        </p:nvGraphicFramePr>
        <p:xfrm>
          <a:off x="128789" y="26781"/>
          <a:ext cx="11874321" cy="9982200"/>
        </p:xfrm>
        <a:graphic>
          <a:graphicData uri="http://schemas.openxmlformats.org/drawingml/2006/table">
            <a:tbl>
              <a:tblPr/>
              <a:tblGrid>
                <a:gridCol w="1606043">
                  <a:extLst>
                    <a:ext uri="{9D8B030D-6E8A-4147-A177-3AD203B41FA5}">
                      <a16:colId xmlns:a16="http://schemas.microsoft.com/office/drawing/2014/main" val="20000"/>
                    </a:ext>
                  </a:extLst>
                </a:gridCol>
                <a:gridCol w="2516653">
                  <a:extLst>
                    <a:ext uri="{9D8B030D-6E8A-4147-A177-3AD203B41FA5}">
                      <a16:colId xmlns:a16="http://schemas.microsoft.com/office/drawing/2014/main" val="20001"/>
                    </a:ext>
                  </a:extLst>
                </a:gridCol>
                <a:gridCol w="2407851">
                  <a:extLst>
                    <a:ext uri="{9D8B030D-6E8A-4147-A177-3AD203B41FA5}">
                      <a16:colId xmlns:a16="http://schemas.microsoft.com/office/drawing/2014/main" val="20002"/>
                    </a:ext>
                  </a:extLst>
                </a:gridCol>
                <a:gridCol w="1949774">
                  <a:extLst>
                    <a:ext uri="{9D8B030D-6E8A-4147-A177-3AD203B41FA5}">
                      <a16:colId xmlns:a16="http://schemas.microsoft.com/office/drawing/2014/main" val="20003"/>
                    </a:ext>
                  </a:extLst>
                </a:gridCol>
                <a:gridCol w="3183326">
                  <a:extLst>
                    <a:ext uri="{9D8B030D-6E8A-4147-A177-3AD203B41FA5}">
                      <a16:colId xmlns:a16="http://schemas.microsoft.com/office/drawing/2014/main" val="20004"/>
                    </a:ext>
                  </a:extLst>
                </a:gridCol>
                <a:gridCol w="210674">
                  <a:extLst>
                    <a:ext uri="{9D8B030D-6E8A-4147-A177-3AD203B41FA5}">
                      <a16:colId xmlns:a16="http://schemas.microsoft.com/office/drawing/2014/main" val="20005"/>
                    </a:ext>
                  </a:extLst>
                </a:gridCol>
              </a:tblGrid>
              <a:tr h="1242377">
                <a:tc>
                  <a:txBody>
                    <a:bodyPr/>
                    <a:lstStyle/>
                    <a:p>
                      <a:pPr>
                        <a:lnSpc>
                          <a:spcPct val="100000"/>
                        </a:lnSpc>
                      </a:pPr>
                      <a:r>
                        <a:rPr lang="fr-FR" sz="1500" b="0" strike="noStrike" spc="-1" dirty="0">
                          <a:solidFill>
                            <a:srgbClr val="002060"/>
                          </a:solidFill>
                          <a:latin typeface="Ubuntu"/>
                          <a:ea typeface="Noto Sans CJK SC Regular"/>
                        </a:rPr>
                        <a:t> </a:t>
                      </a:r>
                      <a:r>
                        <a:rPr lang="fr-FR" sz="1400" b="0" strike="noStrike" spc="-1" dirty="0" err="1">
                          <a:solidFill>
                            <a:srgbClr val="434342"/>
                          </a:solidFill>
                          <a:latin typeface="Ubuntu"/>
                          <a:ea typeface="DejaVu Sans"/>
                        </a:rPr>
                        <a:t>Η</a:t>
                      </a:r>
                      <a:r>
                        <a:rPr lang="fr-FR" sz="1400" b="0" strike="noStrike" spc="-1" dirty="0">
                          <a:solidFill>
                            <a:srgbClr val="434342"/>
                          </a:solidFill>
                          <a:latin typeface="Ubuntu"/>
                          <a:ea typeface="DejaVu Sans"/>
                        </a:rPr>
                        <a:t> </a:t>
                      </a:r>
                      <a:r>
                        <a:rPr lang="fr-FR" sz="1400" b="0" strike="noStrike" spc="-1" dirty="0" err="1">
                          <a:solidFill>
                            <a:srgbClr val="434342"/>
                          </a:solidFill>
                          <a:latin typeface="Ubuntu"/>
                          <a:ea typeface="DejaVu Sans"/>
                        </a:rPr>
                        <a:t>τ</a:t>
                      </a:r>
                      <a:r>
                        <a:rPr lang="fr-FR" sz="1400" b="0" strike="noStrike" spc="-1" dirty="0">
                          <a:solidFill>
                            <a:srgbClr val="434342"/>
                          </a:solidFill>
                          <a:latin typeface="Ubuntu"/>
                          <a:ea typeface="DejaVu Sans"/>
                        </a:rPr>
                        <a:t>α</a:t>
                      </a:r>
                      <a:r>
                        <a:rPr lang="fr-FR" sz="1400" b="0" strike="noStrike" spc="-1" dirty="0" err="1">
                          <a:solidFill>
                            <a:srgbClr val="434342"/>
                          </a:solidFill>
                          <a:latin typeface="Ubuntu"/>
                          <a:ea typeface="DejaVu Sans"/>
                        </a:rPr>
                        <a:t>ξινόμηση</a:t>
                      </a:r>
                      <a:r>
                        <a:rPr lang="fr-FR" sz="1400" b="0" strike="noStrike" spc="-1" dirty="0">
                          <a:solidFill>
                            <a:srgbClr val="434342"/>
                          </a:solidFill>
                          <a:latin typeface="Ubuntu"/>
                          <a:ea typeface="DejaVu Sans"/>
                        </a:rPr>
                        <a:t> </a:t>
                      </a:r>
                      <a:r>
                        <a:rPr lang="fr-FR" sz="1400" b="0" strike="noStrike" spc="-1" dirty="0" err="1">
                          <a:solidFill>
                            <a:srgbClr val="434342"/>
                          </a:solidFill>
                          <a:latin typeface="Ubuntu"/>
                          <a:ea typeface="DejaVu Sans"/>
                        </a:rPr>
                        <a:t>ευρωσκε</a:t>
                      </a:r>
                      <a:r>
                        <a:rPr lang="fr-FR" sz="1400" b="0" strike="noStrike" spc="-1" dirty="0">
                          <a:solidFill>
                            <a:srgbClr val="434342"/>
                          </a:solidFill>
                          <a:latin typeface="Ubuntu"/>
                          <a:ea typeface="DejaVu Sans"/>
                        </a:rPr>
                        <a:t>π</a:t>
                      </a:r>
                      <a:r>
                        <a:rPr lang="fr-FR" sz="1400" b="0" strike="noStrike" spc="-1" dirty="0" err="1">
                          <a:solidFill>
                            <a:srgbClr val="434342"/>
                          </a:solidFill>
                          <a:latin typeface="Ubuntu"/>
                          <a:ea typeface="DejaVu Sans"/>
                        </a:rPr>
                        <a:t>τικιστικών</a:t>
                      </a:r>
                      <a:r>
                        <a:rPr lang="fr-FR" sz="1400" b="0" strike="noStrike" spc="-1" dirty="0">
                          <a:solidFill>
                            <a:srgbClr val="434342"/>
                          </a:solidFill>
                          <a:latin typeface="Ubuntu"/>
                          <a:ea typeface="DejaVu Sans"/>
                        </a:rPr>
                        <a:t> π</a:t>
                      </a:r>
                      <a:r>
                        <a:rPr lang="fr-FR" sz="1400" b="0" strike="noStrike" spc="-1" dirty="0" err="1">
                          <a:solidFill>
                            <a:srgbClr val="434342"/>
                          </a:solidFill>
                          <a:latin typeface="Ubuntu"/>
                          <a:ea typeface="DejaVu Sans"/>
                        </a:rPr>
                        <a:t>ολ</a:t>
                      </a:r>
                      <a:r>
                        <a:rPr lang="el-GR" sz="1400" b="0" strike="noStrike" spc="-1" dirty="0">
                          <a:solidFill>
                            <a:srgbClr val="434342"/>
                          </a:solidFill>
                          <a:latin typeface="Ubuntu"/>
                          <a:ea typeface="DejaVu Sans"/>
                        </a:rPr>
                        <a:t>.</a:t>
                      </a:r>
                      <a:r>
                        <a:rPr lang="fr-FR" sz="1400" b="0" strike="noStrike" spc="-1" dirty="0">
                          <a:solidFill>
                            <a:srgbClr val="434342"/>
                          </a:solidFill>
                          <a:latin typeface="Ubuntu"/>
                          <a:ea typeface="DejaVu Sans"/>
                        </a:rPr>
                        <a:t> </a:t>
                      </a:r>
                      <a:r>
                        <a:rPr lang="fr-FR" sz="1400" b="0" strike="noStrike" spc="-1" dirty="0" err="1">
                          <a:solidFill>
                            <a:srgbClr val="434342"/>
                          </a:solidFill>
                          <a:latin typeface="Ubuntu"/>
                          <a:ea typeface="DejaVu Sans"/>
                        </a:rPr>
                        <a:t>κομμάτων</a:t>
                      </a:r>
                      <a:r>
                        <a:rPr lang="fr-FR" sz="1400" b="0" strike="noStrike" spc="-1" dirty="0">
                          <a:solidFill>
                            <a:srgbClr val="434342"/>
                          </a:solidFill>
                          <a:latin typeface="Ubuntu"/>
                          <a:ea typeface="DejaVu Sans"/>
                        </a:rPr>
                        <a:t> </a:t>
                      </a:r>
                      <a:r>
                        <a:rPr lang="fr-FR" sz="1400" b="0" strike="noStrike" spc="-1" dirty="0" err="1">
                          <a:solidFill>
                            <a:srgbClr val="434342"/>
                          </a:solidFill>
                          <a:latin typeface="Ubuntu"/>
                          <a:ea typeface="DejaVu Sans"/>
                        </a:rPr>
                        <a:t>μετά</a:t>
                      </a:r>
                      <a:r>
                        <a:rPr lang="fr-FR" sz="1400" b="0" strike="noStrike" spc="-1" dirty="0">
                          <a:solidFill>
                            <a:srgbClr val="434342"/>
                          </a:solidFill>
                          <a:latin typeface="Ubuntu"/>
                          <a:ea typeface="DejaVu Sans"/>
                        </a:rPr>
                        <a:t> </a:t>
                      </a:r>
                      <a:r>
                        <a:rPr lang="fr-FR" sz="1400" b="0" strike="noStrike" spc="-1" dirty="0" err="1">
                          <a:solidFill>
                            <a:srgbClr val="434342"/>
                          </a:solidFill>
                          <a:latin typeface="Ubuntu"/>
                          <a:ea typeface="DejaVu Sans"/>
                        </a:rPr>
                        <a:t>τις</a:t>
                      </a:r>
                      <a:r>
                        <a:rPr lang="fr-FR" sz="1400" b="0" strike="noStrike" spc="-1" dirty="0">
                          <a:solidFill>
                            <a:srgbClr val="434342"/>
                          </a:solidFill>
                          <a:latin typeface="Ubuntu"/>
                          <a:ea typeface="DejaVu Sans"/>
                        </a:rPr>
                        <a:t> </a:t>
                      </a:r>
                      <a:r>
                        <a:rPr lang="fr-FR" sz="1400" b="0" strike="noStrike" spc="-1" dirty="0" err="1">
                          <a:solidFill>
                            <a:srgbClr val="434342"/>
                          </a:solidFill>
                          <a:latin typeface="Ubuntu"/>
                          <a:ea typeface="DejaVu Sans"/>
                        </a:rPr>
                        <a:t>Ευρωεκλογές</a:t>
                      </a:r>
                      <a:r>
                        <a:rPr lang="fr-FR" sz="1400" b="0" strike="noStrike" spc="-1" dirty="0">
                          <a:solidFill>
                            <a:srgbClr val="434342"/>
                          </a:solidFill>
                          <a:latin typeface="Ubuntu"/>
                          <a:ea typeface="DejaVu Sans"/>
                        </a:rPr>
                        <a:t> </a:t>
                      </a:r>
                      <a:r>
                        <a:rPr lang="fr-FR" sz="1400" b="0" strike="noStrike" spc="-1" dirty="0" err="1">
                          <a:solidFill>
                            <a:srgbClr val="434342"/>
                          </a:solidFill>
                          <a:latin typeface="Ubuntu"/>
                          <a:ea typeface="DejaVu Sans"/>
                        </a:rPr>
                        <a:t>του</a:t>
                      </a:r>
                      <a:r>
                        <a:rPr lang="fr-FR" sz="1400" b="0" strike="noStrike" spc="-1" dirty="0">
                          <a:solidFill>
                            <a:srgbClr val="434342"/>
                          </a:solidFill>
                          <a:latin typeface="Ubuntu"/>
                          <a:ea typeface="DejaVu Sans"/>
                        </a:rPr>
                        <a:t> 20</a:t>
                      </a:r>
                      <a:r>
                        <a:rPr lang="el-GR" sz="1400" b="0" strike="noStrike" spc="-1" dirty="0">
                          <a:solidFill>
                            <a:srgbClr val="434342"/>
                          </a:solidFill>
                          <a:latin typeface="Ubuntu"/>
                          <a:ea typeface="DejaVu Sans"/>
                        </a:rPr>
                        <a:t>24</a:t>
                      </a:r>
                      <a:endParaRPr lang="fr-FR" sz="1400" b="0" strike="noStrike" spc="-1" dirty="0">
                        <a:latin typeface="Ubuntu"/>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CEC11C"/>
                    </a:solidFill>
                  </a:tcPr>
                </a:tc>
                <a:tc>
                  <a:txBody>
                    <a:bodyPr/>
                    <a:lstStyle/>
                    <a:p>
                      <a:pPr>
                        <a:lnSpc>
                          <a:spcPct val="100000"/>
                        </a:lnSpc>
                      </a:pPr>
                      <a:r>
                        <a:rPr lang="fr-FR" sz="1300" b="1" strike="noStrike" spc="-1" dirty="0" err="1">
                          <a:solidFill>
                            <a:srgbClr val="002060"/>
                          </a:solidFill>
                          <a:latin typeface="Georgia"/>
                        </a:rPr>
                        <a:t>Εθνικιστικά</a:t>
                      </a:r>
                      <a:r>
                        <a:rPr lang="fr-FR" sz="1300" b="1" strike="noStrike" spc="-1" dirty="0">
                          <a:solidFill>
                            <a:srgbClr val="002060"/>
                          </a:solidFill>
                          <a:latin typeface="Georgia"/>
                        </a:rPr>
                        <a:t> </a:t>
                      </a:r>
                      <a:r>
                        <a:rPr lang="fr-FR" sz="1300" b="1" strike="noStrike" spc="-1" dirty="0" err="1">
                          <a:solidFill>
                            <a:srgbClr val="002060"/>
                          </a:solidFill>
                          <a:latin typeface="Georgia"/>
                        </a:rPr>
                        <a:t>κόμμ</a:t>
                      </a:r>
                      <a:r>
                        <a:rPr lang="fr-FR" sz="1300" b="1" strike="noStrike" spc="-1" dirty="0">
                          <a:solidFill>
                            <a:srgbClr val="002060"/>
                          </a:solidFill>
                          <a:latin typeface="Georgia"/>
                        </a:rPr>
                        <a:t>α</a:t>
                      </a:r>
                      <a:r>
                        <a:rPr lang="fr-FR" sz="1300" b="1" strike="noStrike" spc="-1" dirty="0" err="1">
                          <a:solidFill>
                            <a:srgbClr val="002060"/>
                          </a:solidFill>
                          <a:latin typeface="Georgia"/>
                        </a:rPr>
                        <a:t>τ</a:t>
                      </a:r>
                      <a:r>
                        <a:rPr lang="fr-FR" sz="1300" b="1" strike="noStrike" spc="-1" dirty="0">
                          <a:solidFill>
                            <a:srgbClr val="002060"/>
                          </a:solidFill>
                          <a:latin typeface="Georgia"/>
                        </a:rPr>
                        <a:t>α (single-issue pro-</a:t>
                      </a:r>
                      <a:r>
                        <a:rPr lang="fr-FR" sz="1300" b="1" strike="noStrike" spc="-1" dirty="0" err="1">
                          <a:solidFill>
                            <a:srgbClr val="002060"/>
                          </a:solidFill>
                          <a:latin typeface="Georgia"/>
                        </a:rPr>
                        <a:t>sovereignty</a:t>
                      </a:r>
                      <a:r>
                        <a:rPr lang="fr-FR" sz="1300" b="1" strike="noStrike" spc="-1" dirty="0">
                          <a:solidFill>
                            <a:srgbClr val="002060"/>
                          </a:solidFill>
                          <a:latin typeface="Georgia"/>
                        </a:rPr>
                        <a:t> parties)  </a:t>
                      </a:r>
                      <a:endParaRPr lang="fr-FR" sz="1300" b="0" strike="noStrike" spc="-1" dirty="0">
                        <a:latin typeface="Arial"/>
                      </a:endParaRPr>
                    </a:p>
                    <a:p>
                      <a:pPr>
                        <a:lnSpc>
                          <a:spcPct val="100000"/>
                        </a:lnSpc>
                      </a:pPr>
                      <a:endParaRPr lang="fr-FR" sz="1300" b="0" strike="noStrike" spc="-1" dirty="0">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CEC11C"/>
                    </a:solidFill>
                  </a:tcPr>
                </a:tc>
                <a:tc>
                  <a:txBody>
                    <a:bodyPr/>
                    <a:lstStyle/>
                    <a:p>
                      <a:pPr>
                        <a:lnSpc>
                          <a:spcPct val="100000"/>
                        </a:lnSpc>
                      </a:pPr>
                      <a:r>
                        <a:rPr lang="el-GR" sz="1300" b="1" strike="noStrike" spc="-1" dirty="0">
                          <a:solidFill>
                            <a:srgbClr val="002060"/>
                          </a:solidFill>
                          <a:latin typeface="Georgia"/>
                        </a:rPr>
                        <a:t>Ρ</a:t>
                      </a:r>
                      <a:r>
                        <a:rPr lang="fr-FR" sz="1300" b="1" strike="noStrike" spc="-1" dirty="0" err="1">
                          <a:solidFill>
                            <a:srgbClr val="002060"/>
                          </a:solidFill>
                          <a:latin typeface="Georgia"/>
                        </a:rPr>
                        <a:t>ιζοσ</a:t>
                      </a:r>
                      <a:r>
                        <a:rPr lang="fr-FR" sz="1300" b="1" strike="noStrike" spc="-1" dirty="0">
                          <a:solidFill>
                            <a:srgbClr val="002060"/>
                          </a:solidFill>
                          <a:latin typeface="Georgia"/>
                        </a:rPr>
                        <a:t>πα</a:t>
                      </a:r>
                      <a:r>
                        <a:rPr lang="fr-FR" sz="1300" b="1" strike="noStrike" spc="-1" dirty="0" err="1">
                          <a:solidFill>
                            <a:srgbClr val="002060"/>
                          </a:solidFill>
                          <a:latin typeface="Georgia"/>
                        </a:rPr>
                        <a:t>στικά</a:t>
                      </a:r>
                      <a:r>
                        <a:rPr lang="fr-FR" sz="1300" b="1" strike="noStrike" spc="-1" dirty="0">
                          <a:solidFill>
                            <a:srgbClr val="002060"/>
                          </a:solidFill>
                          <a:latin typeface="Georgia"/>
                        </a:rPr>
                        <a:t> </a:t>
                      </a:r>
                      <a:r>
                        <a:rPr lang="fr-FR" sz="1300" b="1" strike="noStrike" spc="-1" dirty="0" err="1">
                          <a:solidFill>
                            <a:srgbClr val="002060"/>
                          </a:solidFill>
                          <a:latin typeface="Georgia"/>
                        </a:rPr>
                        <a:t>δεξιά</a:t>
                      </a:r>
                      <a:r>
                        <a:rPr lang="fr-FR" sz="1300" b="1" strike="noStrike" spc="-1" dirty="0">
                          <a:solidFill>
                            <a:srgbClr val="002060"/>
                          </a:solidFill>
                          <a:latin typeface="Georgia"/>
                        </a:rPr>
                        <a:t> </a:t>
                      </a:r>
                      <a:r>
                        <a:rPr lang="fr-FR" sz="1300" b="1" strike="noStrike" spc="-1" dirty="0" err="1">
                          <a:solidFill>
                            <a:srgbClr val="002060"/>
                          </a:solidFill>
                          <a:latin typeface="Georgia"/>
                        </a:rPr>
                        <a:t>κόμμ</a:t>
                      </a:r>
                      <a:r>
                        <a:rPr lang="fr-FR" sz="1300" b="1" strike="noStrike" spc="-1" dirty="0">
                          <a:solidFill>
                            <a:srgbClr val="002060"/>
                          </a:solidFill>
                          <a:latin typeface="Georgia"/>
                        </a:rPr>
                        <a:t>α</a:t>
                      </a:r>
                      <a:r>
                        <a:rPr lang="fr-FR" sz="1300" b="1" strike="noStrike" spc="-1" dirty="0" err="1">
                          <a:solidFill>
                            <a:srgbClr val="002060"/>
                          </a:solidFill>
                          <a:latin typeface="Georgia"/>
                        </a:rPr>
                        <a:t>τ</a:t>
                      </a:r>
                      <a:r>
                        <a:rPr lang="fr-FR" sz="1300" b="1" strike="noStrike" spc="-1" dirty="0">
                          <a:solidFill>
                            <a:srgbClr val="002060"/>
                          </a:solidFill>
                          <a:latin typeface="Georgia"/>
                        </a:rPr>
                        <a:t>α (radical right parties) </a:t>
                      </a:r>
                      <a:endParaRPr lang="fr-FR" sz="1300" b="0" strike="noStrike" spc="-1" dirty="0">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CEC11C"/>
                    </a:solidFill>
                  </a:tcPr>
                </a:tc>
                <a:tc>
                  <a:txBody>
                    <a:bodyPr/>
                    <a:lstStyle/>
                    <a:p>
                      <a:pPr>
                        <a:lnSpc>
                          <a:spcPct val="100000"/>
                        </a:lnSpc>
                      </a:pPr>
                      <a:r>
                        <a:rPr lang="el-GR" sz="1300" b="0" strike="noStrike" spc="-1" dirty="0">
                          <a:solidFill>
                            <a:srgbClr val="002060"/>
                          </a:solidFill>
                          <a:latin typeface="Georgia"/>
                        </a:rPr>
                        <a:t>Α</a:t>
                      </a:r>
                      <a:r>
                        <a:rPr lang="fr-FR" sz="1300" b="0" strike="noStrike" spc="-1" dirty="0" err="1">
                          <a:solidFill>
                            <a:srgbClr val="002060"/>
                          </a:solidFill>
                          <a:latin typeface="Georgia"/>
                        </a:rPr>
                        <a:t>ριστερά</a:t>
                      </a:r>
                      <a:r>
                        <a:rPr lang="fr-FR" sz="1300" b="0" strike="noStrike" spc="-1" dirty="0">
                          <a:solidFill>
                            <a:srgbClr val="002060"/>
                          </a:solidFill>
                          <a:latin typeface="Georgia"/>
                        </a:rPr>
                        <a:t> </a:t>
                      </a:r>
                      <a:r>
                        <a:rPr lang="fr-FR" sz="1300" b="0" strike="noStrike" spc="-1" dirty="0" err="1">
                          <a:solidFill>
                            <a:srgbClr val="002060"/>
                          </a:solidFill>
                          <a:latin typeface="Georgia"/>
                        </a:rPr>
                        <a:t>κόμμ</a:t>
                      </a:r>
                      <a:r>
                        <a:rPr lang="fr-FR" sz="1300" b="0" strike="noStrike" spc="-1" dirty="0">
                          <a:solidFill>
                            <a:srgbClr val="002060"/>
                          </a:solidFill>
                          <a:latin typeface="Georgia"/>
                        </a:rPr>
                        <a:t>α</a:t>
                      </a:r>
                      <a:r>
                        <a:rPr lang="fr-FR" sz="1300" b="0" strike="noStrike" spc="-1" dirty="0" err="1">
                          <a:solidFill>
                            <a:srgbClr val="002060"/>
                          </a:solidFill>
                          <a:latin typeface="Georgia"/>
                        </a:rPr>
                        <a:t>τ</a:t>
                      </a:r>
                      <a:r>
                        <a:rPr lang="fr-FR" sz="1300" b="0" strike="noStrike" spc="-1" dirty="0">
                          <a:solidFill>
                            <a:srgbClr val="002060"/>
                          </a:solidFill>
                          <a:latin typeface="Georgia"/>
                        </a:rPr>
                        <a:t>α (απ</a:t>
                      </a:r>
                      <a:r>
                        <a:rPr lang="fr-FR" sz="1300" b="0" strike="noStrike" spc="-1" dirty="0" err="1">
                          <a:solidFill>
                            <a:srgbClr val="002060"/>
                          </a:solidFill>
                          <a:latin typeface="Georgia"/>
                        </a:rPr>
                        <a:t>ό</a:t>
                      </a:r>
                      <a:r>
                        <a:rPr lang="fr-FR" sz="1300" b="0" strike="noStrike" spc="-1" dirty="0">
                          <a:solidFill>
                            <a:srgbClr val="002060"/>
                          </a:solidFill>
                          <a:latin typeface="Georgia"/>
                        </a:rPr>
                        <a:t> </a:t>
                      </a:r>
                      <a:r>
                        <a:rPr lang="fr-FR" sz="1300" b="0" strike="noStrike" spc="-1" dirty="0" err="1">
                          <a:solidFill>
                            <a:srgbClr val="002060"/>
                          </a:solidFill>
                          <a:latin typeface="Georgia"/>
                        </a:rPr>
                        <a:t>την</a:t>
                      </a:r>
                      <a:r>
                        <a:rPr lang="fr-FR" sz="1300" b="0" strike="noStrike" spc="-1" dirty="0">
                          <a:solidFill>
                            <a:srgbClr val="002060"/>
                          </a:solidFill>
                          <a:latin typeface="Georgia"/>
                        </a:rPr>
                        <a:t> α</a:t>
                      </a:r>
                      <a:r>
                        <a:rPr lang="fr-FR" sz="1300" b="0" strike="noStrike" spc="-1" dirty="0" err="1">
                          <a:solidFill>
                            <a:srgbClr val="002060"/>
                          </a:solidFill>
                          <a:latin typeface="Georgia"/>
                        </a:rPr>
                        <a:t>ριστερά</a:t>
                      </a:r>
                      <a:r>
                        <a:rPr lang="fr-FR" sz="1300" b="0" strike="noStrike" spc="-1" dirty="0">
                          <a:solidFill>
                            <a:srgbClr val="002060"/>
                          </a:solidFill>
                          <a:latin typeface="Georgia"/>
                        </a:rPr>
                        <a:t> </a:t>
                      </a:r>
                      <a:r>
                        <a:rPr lang="fr-FR" sz="1300" b="0" strike="noStrike" spc="-1" dirty="0" err="1">
                          <a:solidFill>
                            <a:srgbClr val="002060"/>
                          </a:solidFill>
                          <a:latin typeface="Georgia"/>
                        </a:rPr>
                        <a:t>μέχρι</a:t>
                      </a:r>
                      <a:r>
                        <a:rPr lang="fr-FR" sz="1300" b="0" strike="noStrike" spc="-1" dirty="0">
                          <a:solidFill>
                            <a:srgbClr val="002060"/>
                          </a:solidFill>
                          <a:latin typeface="Georgia"/>
                        </a:rPr>
                        <a:t> </a:t>
                      </a:r>
                      <a:r>
                        <a:rPr lang="fr-FR" sz="1300" b="0" strike="noStrike" spc="-1" dirty="0" err="1">
                          <a:solidFill>
                            <a:srgbClr val="002060"/>
                          </a:solidFill>
                          <a:latin typeface="Georgia"/>
                        </a:rPr>
                        <a:t>την</a:t>
                      </a:r>
                      <a:r>
                        <a:rPr lang="fr-FR" sz="1300" b="0" strike="noStrike" spc="-1" dirty="0">
                          <a:solidFill>
                            <a:srgbClr val="002060"/>
                          </a:solidFill>
                          <a:latin typeface="Georgia"/>
                        </a:rPr>
                        <a:t> </a:t>
                      </a:r>
                      <a:r>
                        <a:rPr lang="fr-FR" sz="1300" b="0" strike="noStrike" spc="-1" dirty="0" err="1">
                          <a:solidFill>
                            <a:srgbClr val="002060"/>
                          </a:solidFill>
                          <a:latin typeface="Georgia"/>
                        </a:rPr>
                        <a:t>μετριο</a:t>
                      </a:r>
                      <a:r>
                        <a:rPr lang="fr-FR" sz="1300" b="0" strike="noStrike" spc="-1" dirty="0">
                          <a:solidFill>
                            <a:srgbClr val="002060"/>
                          </a:solidFill>
                          <a:latin typeface="Georgia"/>
                        </a:rPr>
                        <a:t>πα</a:t>
                      </a:r>
                      <a:r>
                        <a:rPr lang="fr-FR" sz="1300" b="0" strike="noStrike" spc="-1" dirty="0" err="1">
                          <a:solidFill>
                            <a:srgbClr val="002060"/>
                          </a:solidFill>
                          <a:latin typeface="Georgia"/>
                        </a:rPr>
                        <a:t>θή</a:t>
                      </a:r>
                      <a:r>
                        <a:rPr lang="fr-FR" sz="1300" b="0" strike="noStrike" spc="-1" dirty="0">
                          <a:solidFill>
                            <a:srgbClr val="002060"/>
                          </a:solidFill>
                          <a:latin typeface="Georgia"/>
                        </a:rPr>
                        <a:t> α</a:t>
                      </a:r>
                      <a:r>
                        <a:rPr lang="fr-FR" sz="1300" b="0" strike="noStrike" spc="-1" dirty="0" err="1">
                          <a:solidFill>
                            <a:srgbClr val="002060"/>
                          </a:solidFill>
                          <a:latin typeface="Georgia"/>
                        </a:rPr>
                        <a:t>ριστερά</a:t>
                      </a:r>
                      <a:r>
                        <a:rPr lang="fr-FR" sz="1300" b="0" strike="noStrike" spc="-1" dirty="0">
                          <a:solidFill>
                            <a:srgbClr val="002060"/>
                          </a:solidFill>
                          <a:latin typeface="Georgia"/>
                        </a:rPr>
                        <a:t>) </a:t>
                      </a:r>
                      <a:endParaRPr lang="fr-FR" sz="1300" b="0" strike="noStrike" spc="-1" dirty="0">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CEC11C"/>
                    </a:solidFill>
                  </a:tcPr>
                </a:tc>
                <a:tc>
                  <a:txBody>
                    <a:bodyPr/>
                    <a:lstStyle/>
                    <a:p>
                      <a:pPr>
                        <a:lnSpc>
                          <a:spcPct val="100000"/>
                        </a:lnSpc>
                      </a:pPr>
                      <a:r>
                        <a:rPr lang="el-GR" sz="1300" b="0" strike="noStrike" spc="-1" dirty="0">
                          <a:solidFill>
                            <a:srgbClr val="002060"/>
                          </a:solidFill>
                          <a:latin typeface="Georgia"/>
                        </a:rPr>
                        <a:t>(Σ</a:t>
                      </a:r>
                      <a:r>
                        <a:rPr lang="fr-FR" sz="1300" b="0" strike="noStrike" spc="-1" dirty="0" err="1">
                          <a:solidFill>
                            <a:srgbClr val="002060"/>
                          </a:solidFill>
                          <a:latin typeface="Georgia"/>
                        </a:rPr>
                        <a:t>υνήθως</a:t>
                      </a:r>
                      <a:r>
                        <a:rPr lang="fr-FR" sz="1300" b="0" strike="noStrike" spc="-1" dirty="0">
                          <a:solidFill>
                            <a:srgbClr val="002060"/>
                          </a:solidFill>
                          <a:latin typeface="Georgia"/>
                        </a:rPr>
                        <a:t> α</a:t>
                      </a:r>
                      <a:r>
                        <a:rPr lang="fr-FR" sz="1300" b="0" strike="noStrike" spc="-1" dirty="0" err="1">
                          <a:solidFill>
                            <a:srgbClr val="002060"/>
                          </a:solidFill>
                          <a:latin typeface="Georgia"/>
                        </a:rPr>
                        <a:t>λλά</a:t>
                      </a:r>
                      <a:r>
                        <a:rPr lang="fr-FR" sz="1300" b="0" strike="noStrike" spc="-1" dirty="0">
                          <a:solidFill>
                            <a:srgbClr val="002060"/>
                          </a:solidFill>
                          <a:latin typeface="Georgia"/>
                        </a:rPr>
                        <a:t> </a:t>
                      </a:r>
                      <a:r>
                        <a:rPr lang="fr-FR" sz="1300" b="0" strike="noStrike" spc="-1" dirty="0" err="1">
                          <a:solidFill>
                            <a:srgbClr val="002060"/>
                          </a:solidFill>
                          <a:latin typeface="Georgia"/>
                        </a:rPr>
                        <a:t>όχι</a:t>
                      </a:r>
                      <a:r>
                        <a:rPr lang="fr-FR" sz="1300" b="0" strike="noStrike" spc="-1" dirty="0">
                          <a:solidFill>
                            <a:srgbClr val="002060"/>
                          </a:solidFill>
                          <a:latin typeface="Georgia"/>
                        </a:rPr>
                        <a:t> απ</a:t>
                      </a:r>
                      <a:r>
                        <a:rPr lang="fr-FR" sz="1300" b="0" strike="noStrike" spc="-1" dirty="0" err="1">
                          <a:solidFill>
                            <a:srgbClr val="002060"/>
                          </a:solidFill>
                          <a:latin typeface="Georgia"/>
                        </a:rPr>
                        <a:t>οκλειστικά</a:t>
                      </a:r>
                      <a:r>
                        <a:rPr lang="el-GR" sz="1300" b="0" strike="noStrike" spc="-1" dirty="0">
                          <a:solidFill>
                            <a:srgbClr val="002060"/>
                          </a:solidFill>
                          <a:latin typeface="Georgia"/>
                        </a:rPr>
                        <a:t>)</a:t>
                      </a:r>
                      <a:r>
                        <a:rPr lang="fr-FR" sz="1300" b="0" strike="noStrike" spc="-1" dirty="0">
                          <a:solidFill>
                            <a:srgbClr val="002060"/>
                          </a:solidFill>
                          <a:latin typeface="Georgia"/>
                        </a:rPr>
                        <a:t> </a:t>
                      </a:r>
                      <a:r>
                        <a:rPr lang="el-GR" sz="1300" b="0" strike="noStrike" spc="-1" dirty="0">
                          <a:solidFill>
                            <a:srgbClr val="002060"/>
                          </a:solidFill>
                          <a:latin typeface="Georgia"/>
                        </a:rPr>
                        <a:t>Μ</a:t>
                      </a:r>
                      <a:r>
                        <a:rPr lang="fr-FR" sz="1300" b="0" strike="noStrike" spc="-1" dirty="0" err="1">
                          <a:solidFill>
                            <a:srgbClr val="002060"/>
                          </a:solidFill>
                          <a:latin typeface="Georgia"/>
                        </a:rPr>
                        <a:t>ετριο</a:t>
                      </a:r>
                      <a:r>
                        <a:rPr lang="fr-FR" sz="1300" b="0" strike="noStrike" spc="-1" dirty="0">
                          <a:solidFill>
                            <a:srgbClr val="002060"/>
                          </a:solidFill>
                          <a:latin typeface="Georgia"/>
                        </a:rPr>
                        <a:t>πα</a:t>
                      </a:r>
                      <a:r>
                        <a:rPr lang="fr-FR" sz="1300" b="0" strike="noStrike" spc="-1" dirty="0" err="1">
                          <a:solidFill>
                            <a:srgbClr val="002060"/>
                          </a:solidFill>
                          <a:latin typeface="Georgia"/>
                        </a:rPr>
                        <a:t>θή</a:t>
                      </a:r>
                      <a:r>
                        <a:rPr lang="fr-FR" sz="1300" b="0" strike="noStrike" spc="-1" dirty="0">
                          <a:solidFill>
                            <a:srgbClr val="002060"/>
                          </a:solidFill>
                          <a:latin typeface="Georgia"/>
                        </a:rPr>
                        <a:t> </a:t>
                      </a:r>
                      <a:r>
                        <a:rPr lang="fr-FR" sz="1300" b="0" strike="noStrike" spc="-1" dirty="0" err="1">
                          <a:solidFill>
                            <a:srgbClr val="002060"/>
                          </a:solidFill>
                          <a:latin typeface="Georgia"/>
                        </a:rPr>
                        <a:t>δεξιά</a:t>
                      </a:r>
                      <a:r>
                        <a:rPr lang="fr-FR" sz="1300" b="0" strike="noStrike" spc="-1" dirty="0">
                          <a:solidFill>
                            <a:srgbClr val="002060"/>
                          </a:solidFill>
                          <a:latin typeface="Georgia"/>
                        </a:rPr>
                        <a:t> </a:t>
                      </a:r>
                      <a:r>
                        <a:rPr lang="fr-FR" sz="1300" b="0" strike="noStrike" spc="-1" dirty="0" err="1">
                          <a:solidFill>
                            <a:srgbClr val="002060"/>
                          </a:solidFill>
                          <a:latin typeface="Georgia"/>
                        </a:rPr>
                        <a:t>κόμμ</a:t>
                      </a:r>
                      <a:r>
                        <a:rPr lang="fr-FR" sz="1300" b="0" strike="noStrike" spc="-1" dirty="0">
                          <a:solidFill>
                            <a:srgbClr val="002060"/>
                          </a:solidFill>
                          <a:latin typeface="Georgia"/>
                        </a:rPr>
                        <a:t>α</a:t>
                      </a:r>
                      <a:r>
                        <a:rPr lang="fr-FR" sz="1300" b="0" strike="noStrike" spc="-1" dirty="0" err="1">
                          <a:solidFill>
                            <a:srgbClr val="002060"/>
                          </a:solidFill>
                          <a:latin typeface="Georgia"/>
                        </a:rPr>
                        <a:t>τ</a:t>
                      </a:r>
                      <a:r>
                        <a:rPr lang="fr-FR" sz="1300" b="0" strike="noStrike" spc="-1" dirty="0">
                          <a:solidFill>
                            <a:srgbClr val="002060"/>
                          </a:solidFill>
                          <a:latin typeface="Georgia"/>
                        </a:rPr>
                        <a:t>α, πα</a:t>
                      </a:r>
                      <a:r>
                        <a:rPr lang="fr-FR" sz="1300" b="0" strike="noStrike" spc="-1" dirty="0" err="1">
                          <a:solidFill>
                            <a:srgbClr val="002060"/>
                          </a:solidFill>
                          <a:latin typeface="Georgia"/>
                        </a:rPr>
                        <a:t>ρ</a:t>
                      </a:r>
                      <a:r>
                        <a:rPr lang="fr-FR" sz="1300" b="0" strike="noStrike" spc="-1" dirty="0">
                          <a:solidFill>
                            <a:srgbClr val="002060"/>
                          </a:solidFill>
                          <a:latin typeface="Georgia"/>
                        </a:rPr>
                        <a:t>α</a:t>
                      </a:r>
                      <a:r>
                        <a:rPr lang="fr-FR" sz="1300" b="0" strike="noStrike" spc="-1" dirty="0" err="1">
                          <a:solidFill>
                            <a:srgbClr val="002060"/>
                          </a:solidFill>
                          <a:latin typeface="Georgia"/>
                        </a:rPr>
                        <a:t>δοσι</a:t>
                      </a:r>
                      <a:r>
                        <a:rPr lang="fr-FR" sz="1300" b="0" strike="noStrike" spc="-1" dirty="0">
                          <a:solidFill>
                            <a:srgbClr val="002060"/>
                          </a:solidFill>
                          <a:latin typeface="Georgia"/>
                        </a:rPr>
                        <a:t>α</a:t>
                      </a:r>
                      <a:r>
                        <a:rPr lang="fr-FR" sz="1300" b="0" strike="noStrike" spc="-1" dirty="0" err="1">
                          <a:solidFill>
                            <a:srgbClr val="002060"/>
                          </a:solidFill>
                          <a:latin typeface="Georgia"/>
                        </a:rPr>
                        <a:t>κά</a:t>
                      </a:r>
                      <a:r>
                        <a:rPr lang="fr-FR" sz="1300" b="0" strike="noStrike" spc="-1" dirty="0">
                          <a:solidFill>
                            <a:srgbClr val="002060"/>
                          </a:solidFill>
                          <a:latin typeface="Georgia"/>
                        </a:rPr>
                        <a:t> </a:t>
                      </a:r>
                      <a:r>
                        <a:rPr lang="fr-FR" sz="1300" b="0" strike="noStrike" spc="-1" dirty="0" err="1">
                          <a:solidFill>
                            <a:srgbClr val="002060"/>
                          </a:solidFill>
                          <a:latin typeface="Georgia"/>
                        </a:rPr>
                        <a:t>δεξιά</a:t>
                      </a:r>
                      <a:r>
                        <a:rPr lang="fr-FR" sz="1300" b="0" strike="noStrike" spc="-1" dirty="0">
                          <a:solidFill>
                            <a:srgbClr val="002060"/>
                          </a:solidFill>
                          <a:latin typeface="Georgia"/>
                        </a:rPr>
                        <a:t> </a:t>
                      </a:r>
                      <a:r>
                        <a:rPr lang="fr-FR" sz="1300" b="0" strike="noStrike" spc="-1" dirty="0" err="1">
                          <a:solidFill>
                            <a:srgbClr val="002060"/>
                          </a:solidFill>
                          <a:latin typeface="Georgia"/>
                        </a:rPr>
                        <a:t>κόμμ</a:t>
                      </a:r>
                      <a:r>
                        <a:rPr lang="fr-FR" sz="1300" b="0" strike="noStrike" spc="-1" dirty="0">
                          <a:solidFill>
                            <a:srgbClr val="002060"/>
                          </a:solidFill>
                          <a:latin typeface="Georgia"/>
                        </a:rPr>
                        <a:t>α</a:t>
                      </a:r>
                      <a:r>
                        <a:rPr lang="fr-FR" sz="1300" b="0" strike="noStrike" spc="-1" dirty="0" err="1">
                          <a:solidFill>
                            <a:srgbClr val="002060"/>
                          </a:solidFill>
                          <a:latin typeface="Georgia"/>
                        </a:rPr>
                        <a:t>τ</a:t>
                      </a:r>
                      <a:r>
                        <a:rPr lang="fr-FR" sz="1300" b="0" strike="noStrike" spc="-1" dirty="0">
                          <a:solidFill>
                            <a:srgbClr val="002060"/>
                          </a:solidFill>
                          <a:latin typeface="Georgia"/>
                        </a:rPr>
                        <a:t>α α</a:t>
                      </a:r>
                      <a:r>
                        <a:rPr lang="fr-FR" sz="1300" b="0" strike="noStrike" spc="-1" dirty="0" err="1">
                          <a:solidFill>
                            <a:srgbClr val="002060"/>
                          </a:solidFill>
                          <a:latin typeface="Georgia"/>
                        </a:rPr>
                        <a:t>λλά</a:t>
                      </a:r>
                      <a:r>
                        <a:rPr lang="fr-FR" sz="1300" b="0" strike="noStrike" spc="-1" dirty="0">
                          <a:solidFill>
                            <a:srgbClr val="002060"/>
                          </a:solidFill>
                          <a:latin typeface="Georgia"/>
                        </a:rPr>
                        <a:t> </a:t>
                      </a:r>
                      <a:r>
                        <a:rPr lang="fr-FR" sz="1300" b="0" strike="noStrike" spc="-1" dirty="0" err="1">
                          <a:solidFill>
                            <a:srgbClr val="002060"/>
                          </a:solidFill>
                          <a:latin typeface="Georgia"/>
                        </a:rPr>
                        <a:t>κ</a:t>
                      </a:r>
                      <a:r>
                        <a:rPr lang="fr-FR" sz="1300" b="0" strike="noStrike" spc="-1" dirty="0">
                          <a:solidFill>
                            <a:srgbClr val="002060"/>
                          </a:solidFill>
                          <a:latin typeface="Georgia"/>
                        </a:rPr>
                        <a:t>α</a:t>
                      </a:r>
                      <a:r>
                        <a:rPr lang="fr-FR" sz="1300" b="0" strike="noStrike" spc="-1" dirty="0" err="1">
                          <a:solidFill>
                            <a:srgbClr val="002060"/>
                          </a:solidFill>
                          <a:latin typeface="Georgia"/>
                        </a:rPr>
                        <a:t>ι</a:t>
                      </a:r>
                      <a:r>
                        <a:rPr lang="fr-FR" sz="1300" b="0" strike="noStrike" spc="-1" dirty="0">
                          <a:solidFill>
                            <a:srgbClr val="002060"/>
                          </a:solidFill>
                          <a:latin typeface="Georgia"/>
                        </a:rPr>
                        <a:t> </a:t>
                      </a:r>
                      <a:r>
                        <a:rPr lang="fr-FR" sz="1300" b="0" strike="noStrike" spc="-1" dirty="0" err="1">
                          <a:solidFill>
                            <a:srgbClr val="002060"/>
                          </a:solidFill>
                          <a:latin typeface="Georgia"/>
                        </a:rPr>
                        <a:t>εθνοσυντηρητικά</a:t>
                      </a:r>
                      <a:r>
                        <a:rPr lang="fr-FR" sz="1300" b="0" strike="noStrike" spc="-1" dirty="0">
                          <a:solidFill>
                            <a:srgbClr val="002060"/>
                          </a:solidFill>
                          <a:latin typeface="Georgia"/>
                        </a:rPr>
                        <a:t> (π</a:t>
                      </a:r>
                      <a:r>
                        <a:rPr lang="fr-FR" sz="1300" b="0" strike="noStrike" spc="-1" dirty="0" err="1">
                          <a:solidFill>
                            <a:srgbClr val="002060"/>
                          </a:solidFill>
                          <a:latin typeface="Georgia"/>
                        </a:rPr>
                        <a:t>ιο</a:t>
                      </a:r>
                      <a:r>
                        <a:rPr lang="fr-FR" sz="1300" b="0" strike="noStrike" spc="-1" dirty="0">
                          <a:solidFill>
                            <a:srgbClr val="002060"/>
                          </a:solidFill>
                          <a:latin typeface="Georgia"/>
                        </a:rPr>
                        <a:t>) </a:t>
                      </a:r>
                      <a:r>
                        <a:rPr lang="fr-FR" sz="1300" b="0" strike="noStrike" spc="-1" dirty="0" err="1">
                          <a:solidFill>
                            <a:srgbClr val="002060"/>
                          </a:solidFill>
                          <a:latin typeface="Georgia"/>
                        </a:rPr>
                        <a:t>δεξιά</a:t>
                      </a:r>
                      <a:r>
                        <a:rPr lang="fr-FR" sz="1300" b="0" strike="noStrike" spc="-1" dirty="0">
                          <a:solidFill>
                            <a:srgbClr val="002060"/>
                          </a:solidFill>
                          <a:latin typeface="Georgia"/>
                        </a:rPr>
                        <a:t> </a:t>
                      </a:r>
                      <a:r>
                        <a:rPr lang="fr-FR" sz="1300" b="0" strike="noStrike" spc="-1" dirty="0" err="1">
                          <a:solidFill>
                            <a:srgbClr val="002060"/>
                          </a:solidFill>
                          <a:latin typeface="Georgia"/>
                        </a:rPr>
                        <a:t>κόμμ</a:t>
                      </a:r>
                      <a:r>
                        <a:rPr lang="fr-FR" sz="1300" b="0" strike="noStrike" spc="-1" dirty="0">
                          <a:solidFill>
                            <a:srgbClr val="002060"/>
                          </a:solidFill>
                          <a:latin typeface="Georgia"/>
                        </a:rPr>
                        <a:t>α</a:t>
                      </a:r>
                      <a:r>
                        <a:rPr lang="fr-FR" sz="1300" b="0" strike="noStrike" spc="-1" dirty="0" err="1">
                          <a:solidFill>
                            <a:srgbClr val="002060"/>
                          </a:solidFill>
                          <a:latin typeface="Georgia"/>
                        </a:rPr>
                        <a:t>τ</a:t>
                      </a:r>
                      <a:r>
                        <a:rPr lang="fr-FR" sz="1300" b="0" strike="noStrike" spc="-1" dirty="0">
                          <a:solidFill>
                            <a:srgbClr val="002060"/>
                          </a:solidFill>
                          <a:latin typeface="Georgia"/>
                        </a:rPr>
                        <a:t>α</a:t>
                      </a:r>
                      <a:endParaRPr lang="fr-FR" sz="1300" b="0" strike="noStrike" spc="-1" dirty="0">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CEC11C"/>
                    </a:solidFill>
                  </a:tcPr>
                </a:tc>
                <a:tc rowSpan="4">
                  <a:txBody>
                    <a:bodyPr/>
                    <a:lstStyle/>
                    <a:p>
                      <a:endParaRPr lang="en-US"/>
                    </a:p>
                  </a:txBody>
                  <a:tcPr>
                    <a:lnL w="12240">
                      <a:solidFill>
                        <a:srgbClr val="FFFFFF"/>
                      </a:solidFill>
                    </a:lnL>
                    <a:lnR w="12240">
                      <a:solidFill>
                        <a:srgbClr val="FFFFFF"/>
                      </a:solidFill>
                    </a:lnR>
                    <a:lnT w="12240">
                      <a:solidFill>
                        <a:srgbClr val="FFFFFF"/>
                      </a:solidFill>
                    </a:lnT>
                    <a:lnB w="38160">
                      <a:solidFill>
                        <a:srgbClr val="FFFFFF"/>
                      </a:solidFill>
                    </a:lnB>
                    <a:solidFill>
                      <a:srgbClr val="DAE2EB"/>
                    </a:solidFill>
                  </a:tcPr>
                </a:tc>
                <a:extLst>
                  <a:ext uri="{0D108BD9-81ED-4DB2-BD59-A6C34878D82A}">
                    <a16:rowId xmlns:a16="http://schemas.microsoft.com/office/drawing/2014/main" val="10000"/>
                  </a:ext>
                </a:extLst>
              </a:tr>
              <a:tr h="1501775">
                <a:tc>
                  <a:txBody>
                    <a:bodyPr/>
                    <a:lstStyle/>
                    <a:p>
                      <a:pPr>
                        <a:lnSpc>
                          <a:spcPct val="100000"/>
                        </a:lnSpc>
                      </a:pPr>
                      <a:r>
                        <a:rPr lang="fr-FR" sz="1300" b="1" strike="noStrike" spc="-1">
                          <a:solidFill>
                            <a:srgbClr val="000000"/>
                          </a:solidFill>
                          <a:latin typeface="Georgia"/>
                        </a:rPr>
                        <a:t>Πολιτική θέση </a:t>
                      </a:r>
                      <a:endParaRPr lang="fr-FR" sz="13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ACEBB"/>
                    </a:solidFill>
                  </a:tcPr>
                </a:tc>
                <a:tc>
                  <a:txBody>
                    <a:bodyPr/>
                    <a:lstStyle/>
                    <a:p>
                      <a:pPr>
                        <a:lnSpc>
                          <a:spcPct val="100000"/>
                        </a:lnSpc>
                      </a:pPr>
                      <a:r>
                        <a:rPr lang="fr-FR" sz="1300" b="0" strike="noStrike" spc="-1">
                          <a:solidFill>
                            <a:srgbClr val="000000"/>
                          </a:solidFill>
                          <a:latin typeface="Georgia"/>
                        </a:rPr>
                        <a:t>αντίθεση στην ευρωπαϊκή ενοποίηση per se</a:t>
                      </a:r>
                      <a:endParaRPr lang="fr-FR" sz="1300" b="0" strike="noStrike" spc="-1">
                        <a:latin typeface="Arial"/>
                      </a:endParaRPr>
                    </a:p>
                    <a:p>
                      <a:pPr>
                        <a:lnSpc>
                          <a:spcPct val="100000"/>
                        </a:lnSpc>
                      </a:pPr>
                      <a:endParaRPr lang="fr-FR" sz="13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59C5C7"/>
                    </a:solidFill>
                  </a:tcPr>
                </a:tc>
                <a:tc>
                  <a:txBody>
                    <a:bodyPr/>
                    <a:lstStyle/>
                    <a:p>
                      <a:pPr>
                        <a:lnSpc>
                          <a:spcPct val="100000"/>
                        </a:lnSpc>
                      </a:pPr>
                      <a:r>
                        <a:rPr lang="fr-FR" sz="1300" b="0" strike="noStrike" spc="-1" dirty="0">
                          <a:solidFill>
                            <a:srgbClr val="000000"/>
                          </a:solidFill>
                          <a:latin typeface="Georgia"/>
                        </a:rPr>
                        <a:t>α</a:t>
                      </a:r>
                      <a:r>
                        <a:rPr lang="fr-FR" sz="1300" b="0" strike="noStrike" spc="-1" dirty="0" err="1">
                          <a:solidFill>
                            <a:srgbClr val="000000"/>
                          </a:solidFill>
                          <a:latin typeface="Georgia"/>
                        </a:rPr>
                        <a:t>ντίθεση</a:t>
                      </a:r>
                      <a:r>
                        <a:rPr lang="fr-FR" sz="1300" b="0" strike="noStrike" spc="-1" dirty="0">
                          <a:solidFill>
                            <a:srgbClr val="000000"/>
                          </a:solidFill>
                          <a:latin typeface="Georgia"/>
                        </a:rPr>
                        <a:t> (</a:t>
                      </a:r>
                      <a:r>
                        <a:rPr lang="fr-FR" sz="1300" b="0" strike="noStrike" spc="-1" dirty="0" err="1">
                          <a:solidFill>
                            <a:srgbClr val="000000"/>
                          </a:solidFill>
                          <a:latin typeface="Georgia"/>
                        </a:rPr>
                        <a:t>το</a:t>
                      </a:r>
                      <a:r>
                        <a:rPr lang="fr-FR" sz="1300" b="0" strike="noStrike" spc="-1" dirty="0">
                          <a:solidFill>
                            <a:srgbClr val="000000"/>
                          </a:solidFill>
                          <a:latin typeface="Georgia"/>
                        </a:rPr>
                        <a:t> </a:t>
                      </a:r>
                      <a:r>
                        <a:rPr lang="fr-FR" sz="1300" b="0" strike="noStrike" spc="-1" dirty="0" err="1">
                          <a:solidFill>
                            <a:srgbClr val="000000"/>
                          </a:solidFill>
                          <a:latin typeface="Georgia"/>
                        </a:rPr>
                        <a:t>μέγεθος</a:t>
                      </a:r>
                      <a:r>
                        <a:rPr lang="fr-FR" sz="1300" b="0" strike="noStrike" spc="-1" dirty="0">
                          <a:solidFill>
                            <a:srgbClr val="000000"/>
                          </a:solidFill>
                          <a:latin typeface="Georgia"/>
                        </a:rPr>
                        <a:t> </a:t>
                      </a:r>
                      <a:r>
                        <a:rPr lang="fr-FR" sz="1300" b="0" strike="noStrike" spc="-1" dirty="0" err="1">
                          <a:solidFill>
                            <a:srgbClr val="000000"/>
                          </a:solidFill>
                          <a:latin typeface="Georgia"/>
                        </a:rPr>
                        <a:t>της</a:t>
                      </a:r>
                      <a:r>
                        <a:rPr lang="fr-FR" sz="1300" b="0" strike="noStrike" spc="-1" dirty="0">
                          <a:solidFill>
                            <a:srgbClr val="000000"/>
                          </a:solidFill>
                          <a:latin typeface="Georgia"/>
                        </a:rPr>
                        <a:t> π</a:t>
                      </a:r>
                      <a:r>
                        <a:rPr lang="fr-FR" sz="1300" b="0" strike="noStrike" spc="-1" dirty="0" err="1">
                          <a:solidFill>
                            <a:srgbClr val="000000"/>
                          </a:solidFill>
                          <a:latin typeface="Georgia"/>
                        </a:rPr>
                        <a:t>οικίλλει</a:t>
                      </a:r>
                      <a:r>
                        <a:rPr lang="fr-FR" sz="1300" b="0" strike="noStrike" spc="-1" dirty="0">
                          <a:solidFill>
                            <a:srgbClr val="000000"/>
                          </a:solidFill>
                          <a:latin typeface="Georgia"/>
                        </a:rPr>
                        <a:t> α</a:t>
                      </a:r>
                      <a:r>
                        <a:rPr lang="fr-FR" sz="1300" b="0" strike="noStrike" spc="-1" dirty="0" err="1">
                          <a:solidFill>
                            <a:srgbClr val="000000"/>
                          </a:solidFill>
                          <a:latin typeface="Georgia"/>
                        </a:rPr>
                        <a:t>νάλογ</a:t>
                      </a:r>
                      <a:r>
                        <a:rPr lang="fr-FR" sz="1300" b="0" strike="noStrike" spc="-1" dirty="0">
                          <a:solidFill>
                            <a:srgbClr val="000000"/>
                          </a:solidFill>
                          <a:latin typeface="Georgia"/>
                        </a:rPr>
                        <a:t>α </a:t>
                      </a:r>
                      <a:r>
                        <a:rPr lang="fr-FR" sz="1300" b="0" strike="noStrike" spc="-1" dirty="0" err="1">
                          <a:solidFill>
                            <a:srgbClr val="000000"/>
                          </a:solidFill>
                          <a:latin typeface="Georgia"/>
                        </a:rPr>
                        <a:t>το</a:t>
                      </a:r>
                      <a:r>
                        <a:rPr lang="fr-FR" sz="1300" b="0" strike="noStrike" spc="-1" dirty="0">
                          <a:solidFill>
                            <a:srgbClr val="000000"/>
                          </a:solidFill>
                          <a:latin typeface="Georgia"/>
                        </a:rPr>
                        <a:t> </a:t>
                      </a:r>
                      <a:r>
                        <a:rPr lang="fr-FR" sz="1300" b="0" strike="noStrike" spc="-1" dirty="0" err="1">
                          <a:solidFill>
                            <a:srgbClr val="000000"/>
                          </a:solidFill>
                          <a:latin typeface="Georgia"/>
                        </a:rPr>
                        <a:t>κόμμ</a:t>
                      </a:r>
                      <a:r>
                        <a:rPr lang="fr-FR" sz="1300" b="0" strike="noStrike" spc="-1" dirty="0">
                          <a:solidFill>
                            <a:srgbClr val="000000"/>
                          </a:solidFill>
                          <a:latin typeface="Georgia"/>
                        </a:rPr>
                        <a:t>α </a:t>
                      </a:r>
                      <a:r>
                        <a:rPr lang="fr-FR" sz="1300" b="0" strike="noStrike" spc="-1" dirty="0" err="1">
                          <a:solidFill>
                            <a:srgbClr val="000000"/>
                          </a:solidFill>
                          <a:latin typeface="Georgia"/>
                        </a:rPr>
                        <a:t>κ</a:t>
                      </a:r>
                      <a:r>
                        <a:rPr lang="fr-FR" sz="1300" b="0" strike="noStrike" spc="-1" dirty="0">
                          <a:solidFill>
                            <a:srgbClr val="000000"/>
                          </a:solidFill>
                          <a:latin typeface="Georgia"/>
                        </a:rPr>
                        <a:t>α</a:t>
                      </a:r>
                      <a:r>
                        <a:rPr lang="fr-FR" sz="1300" b="0" strike="noStrike" spc="-1" dirty="0" err="1">
                          <a:solidFill>
                            <a:srgbClr val="000000"/>
                          </a:solidFill>
                          <a:latin typeface="Georgia"/>
                        </a:rPr>
                        <a:t>ι</a:t>
                      </a:r>
                      <a:r>
                        <a:rPr lang="fr-FR" sz="1300" b="0" strike="noStrike" spc="-1" dirty="0">
                          <a:solidFill>
                            <a:srgbClr val="000000"/>
                          </a:solidFill>
                          <a:latin typeface="Georgia"/>
                        </a:rPr>
                        <a:t> </a:t>
                      </a:r>
                      <a:r>
                        <a:rPr lang="fr-FR" sz="1300" b="0" strike="noStrike" spc="-1" dirty="0" err="1">
                          <a:solidFill>
                            <a:srgbClr val="000000"/>
                          </a:solidFill>
                          <a:latin typeface="Georgia"/>
                        </a:rPr>
                        <a:t>τη</a:t>
                      </a:r>
                      <a:r>
                        <a:rPr lang="fr-FR" sz="1300" b="0" strike="noStrike" spc="-1" dirty="0">
                          <a:solidFill>
                            <a:srgbClr val="000000"/>
                          </a:solidFill>
                          <a:latin typeface="Georgia"/>
                        </a:rPr>
                        <a:t> </a:t>
                      </a:r>
                      <a:r>
                        <a:rPr lang="fr-FR" sz="1300" b="0" strike="noStrike" spc="-1" dirty="0" err="1">
                          <a:solidFill>
                            <a:srgbClr val="000000"/>
                          </a:solidFill>
                          <a:latin typeface="Georgia"/>
                        </a:rPr>
                        <a:t>χώρ</a:t>
                      </a:r>
                      <a:r>
                        <a:rPr lang="fr-FR" sz="1300" b="0" strike="noStrike" spc="-1" dirty="0">
                          <a:solidFill>
                            <a:srgbClr val="000000"/>
                          </a:solidFill>
                          <a:latin typeface="Georgia"/>
                        </a:rPr>
                        <a:t>α) π</a:t>
                      </a:r>
                      <a:r>
                        <a:rPr lang="fr-FR" sz="1300" b="0" strike="noStrike" spc="-1" dirty="0" err="1">
                          <a:solidFill>
                            <a:srgbClr val="000000"/>
                          </a:solidFill>
                          <a:latin typeface="Georgia"/>
                        </a:rPr>
                        <a:t>ρος</a:t>
                      </a:r>
                      <a:r>
                        <a:rPr lang="fr-FR" sz="1300" b="0" strike="noStrike" spc="-1" dirty="0">
                          <a:solidFill>
                            <a:srgbClr val="000000"/>
                          </a:solidFill>
                          <a:latin typeface="Georgia"/>
                        </a:rPr>
                        <a:t> </a:t>
                      </a:r>
                      <a:r>
                        <a:rPr lang="fr-FR" sz="1300" b="0" strike="noStrike" spc="-1" dirty="0" err="1">
                          <a:solidFill>
                            <a:srgbClr val="000000"/>
                          </a:solidFill>
                          <a:latin typeface="Georgia"/>
                        </a:rPr>
                        <a:t>την</a:t>
                      </a:r>
                      <a:r>
                        <a:rPr lang="fr-FR" sz="1300" b="0" strike="noStrike" spc="-1" dirty="0">
                          <a:solidFill>
                            <a:srgbClr val="000000"/>
                          </a:solidFill>
                          <a:latin typeface="Georgia"/>
                        </a:rPr>
                        <a:t> ΕΕ </a:t>
                      </a:r>
                      <a:r>
                        <a:rPr lang="el-GR" sz="1300" b="0" strike="noStrike" spc="-1" dirty="0">
                          <a:solidFill>
                            <a:srgbClr val="000000"/>
                          </a:solidFill>
                          <a:latin typeface="Georgia"/>
                        </a:rPr>
                        <a:t>[λιγότερο πλέον προς </a:t>
                      </a:r>
                      <a:r>
                        <a:rPr lang="fr-FR" sz="1300" b="0" strike="noStrike" spc="-1" dirty="0" err="1">
                          <a:solidFill>
                            <a:srgbClr val="000000"/>
                          </a:solidFill>
                          <a:latin typeface="Georgia"/>
                        </a:rPr>
                        <a:t>την</a:t>
                      </a:r>
                      <a:r>
                        <a:rPr lang="fr-FR" sz="1300" b="0" strike="noStrike" spc="-1" dirty="0">
                          <a:solidFill>
                            <a:srgbClr val="000000"/>
                          </a:solidFill>
                          <a:latin typeface="Georgia"/>
                        </a:rPr>
                        <a:t> </a:t>
                      </a:r>
                      <a:r>
                        <a:rPr lang="fr-FR" sz="1300" b="0" strike="noStrike" spc="-1" dirty="0" err="1">
                          <a:solidFill>
                            <a:srgbClr val="000000"/>
                          </a:solidFill>
                          <a:latin typeface="Georgia"/>
                        </a:rPr>
                        <a:t>ευρωζώνη</a:t>
                      </a:r>
                      <a:r>
                        <a:rPr lang="el-GR" sz="1300" b="0" strike="noStrike" spc="-1" dirty="0">
                          <a:solidFill>
                            <a:srgbClr val="000000"/>
                          </a:solidFill>
                          <a:latin typeface="Georgia"/>
                        </a:rPr>
                        <a:t>]</a:t>
                      </a:r>
                      <a:r>
                        <a:rPr lang="fr-FR" sz="1300" b="0" strike="noStrike" spc="-1" dirty="0">
                          <a:solidFill>
                            <a:srgbClr val="000000"/>
                          </a:solidFill>
                          <a:latin typeface="Georgia"/>
                        </a:rPr>
                        <a:t> </a:t>
                      </a:r>
                      <a:r>
                        <a:rPr lang="fr-FR" sz="1300" b="0" strike="noStrike" spc="-1" dirty="0" err="1">
                          <a:solidFill>
                            <a:srgbClr val="000000"/>
                          </a:solidFill>
                          <a:latin typeface="Georgia"/>
                        </a:rPr>
                        <a:t>ως</a:t>
                      </a:r>
                      <a:r>
                        <a:rPr lang="fr-FR" sz="1300" b="0" strike="noStrike" spc="-1" dirty="0">
                          <a:solidFill>
                            <a:srgbClr val="000000"/>
                          </a:solidFill>
                          <a:latin typeface="Georgia"/>
                        </a:rPr>
                        <a:t> π</a:t>
                      </a:r>
                      <a:r>
                        <a:rPr lang="fr-FR" sz="1300" b="0" strike="noStrike" spc="-1" dirty="0" err="1">
                          <a:solidFill>
                            <a:srgbClr val="000000"/>
                          </a:solidFill>
                          <a:latin typeface="Georgia"/>
                        </a:rPr>
                        <a:t>λ</a:t>
                      </a:r>
                      <a:r>
                        <a:rPr lang="fr-FR" sz="1300" b="0" strike="noStrike" spc="-1" dirty="0">
                          <a:solidFill>
                            <a:srgbClr val="000000"/>
                          </a:solidFill>
                          <a:latin typeface="Georgia"/>
                        </a:rPr>
                        <a:t>α</a:t>
                      </a:r>
                      <a:r>
                        <a:rPr lang="fr-FR" sz="1300" b="0" strike="noStrike" spc="-1" dirty="0" err="1">
                          <a:solidFill>
                            <a:srgbClr val="000000"/>
                          </a:solidFill>
                          <a:latin typeface="Georgia"/>
                        </a:rPr>
                        <a:t>τφόρμ</a:t>
                      </a:r>
                      <a:r>
                        <a:rPr lang="fr-FR" sz="1300" b="0" strike="noStrike" spc="-1" dirty="0">
                          <a:solidFill>
                            <a:srgbClr val="000000"/>
                          </a:solidFill>
                          <a:latin typeface="Georgia"/>
                        </a:rPr>
                        <a:t>α </a:t>
                      </a:r>
                      <a:r>
                        <a:rPr lang="fr-FR" sz="1300" b="0" strike="noStrike" spc="-1" dirty="0" err="1">
                          <a:solidFill>
                            <a:srgbClr val="000000"/>
                          </a:solidFill>
                          <a:latin typeface="Georgia"/>
                        </a:rPr>
                        <a:t>γι</a:t>
                      </a:r>
                      <a:r>
                        <a:rPr lang="fr-FR" sz="1300" b="0" strike="noStrike" spc="-1" dirty="0">
                          <a:solidFill>
                            <a:srgbClr val="000000"/>
                          </a:solidFill>
                          <a:latin typeface="Georgia"/>
                        </a:rPr>
                        <a:t>α </a:t>
                      </a:r>
                      <a:r>
                        <a:rPr lang="fr-FR" sz="1300" b="0" strike="noStrike" spc="-1" dirty="0" err="1">
                          <a:solidFill>
                            <a:srgbClr val="000000"/>
                          </a:solidFill>
                          <a:latin typeface="Georgia"/>
                        </a:rPr>
                        <a:t>την</a:t>
                      </a:r>
                      <a:r>
                        <a:rPr lang="fr-FR" sz="1300" b="0" strike="noStrike" spc="-1" dirty="0">
                          <a:solidFill>
                            <a:srgbClr val="000000"/>
                          </a:solidFill>
                          <a:latin typeface="Georgia"/>
                        </a:rPr>
                        <a:t> π</a:t>
                      </a:r>
                      <a:r>
                        <a:rPr lang="fr-FR" sz="1300" b="0" strike="noStrike" spc="-1" dirty="0" err="1">
                          <a:solidFill>
                            <a:srgbClr val="000000"/>
                          </a:solidFill>
                          <a:latin typeface="Georgia"/>
                        </a:rPr>
                        <a:t>ροώθηση</a:t>
                      </a:r>
                      <a:r>
                        <a:rPr lang="fr-FR" sz="1300" b="0" strike="noStrike" spc="-1" dirty="0">
                          <a:solidFill>
                            <a:srgbClr val="000000"/>
                          </a:solidFill>
                          <a:latin typeface="Georgia"/>
                        </a:rPr>
                        <a:t> </a:t>
                      </a:r>
                      <a:r>
                        <a:rPr lang="fr-FR" sz="1300" b="0" strike="noStrike" spc="-1" dirty="0" err="1">
                          <a:solidFill>
                            <a:srgbClr val="000000"/>
                          </a:solidFill>
                          <a:latin typeface="Georgia"/>
                        </a:rPr>
                        <a:t>των</a:t>
                      </a:r>
                      <a:r>
                        <a:rPr lang="fr-FR" sz="1300" b="0" strike="noStrike" spc="-1" dirty="0">
                          <a:solidFill>
                            <a:srgbClr val="000000"/>
                          </a:solidFill>
                          <a:latin typeface="Georgia"/>
                        </a:rPr>
                        <a:t> </a:t>
                      </a:r>
                      <a:r>
                        <a:rPr lang="fr-FR" sz="1300" b="0" strike="noStrike" spc="-1" dirty="0" err="1">
                          <a:solidFill>
                            <a:srgbClr val="000000"/>
                          </a:solidFill>
                          <a:latin typeface="Georgia"/>
                        </a:rPr>
                        <a:t>θεμάτων</a:t>
                      </a:r>
                      <a:r>
                        <a:rPr lang="fr-FR" sz="1300" b="0" strike="noStrike" spc="-1" dirty="0">
                          <a:solidFill>
                            <a:srgbClr val="000000"/>
                          </a:solidFill>
                          <a:latin typeface="Georgia"/>
                        </a:rPr>
                        <a:t> </a:t>
                      </a:r>
                      <a:r>
                        <a:rPr lang="fr-FR" sz="1300" b="0" strike="noStrike" spc="-1" dirty="0" err="1">
                          <a:solidFill>
                            <a:srgbClr val="000000"/>
                          </a:solidFill>
                          <a:latin typeface="Georgia"/>
                        </a:rPr>
                        <a:t>της</a:t>
                      </a:r>
                      <a:r>
                        <a:rPr lang="fr-FR" sz="1300" b="0" strike="noStrike" spc="-1" dirty="0">
                          <a:solidFill>
                            <a:srgbClr val="000000"/>
                          </a:solidFill>
                          <a:latin typeface="Georgia"/>
                        </a:rPr>
                        <a:t> </a:t>
                      </a:r>
                      <a:r>
                        <a:rPr lang="fr-FR" sz="1300" b="0" strike="noStrike" spc="-1" dirty="0" err="1">
                          <a:solidFill>
                            <a:srgbClr val="000000"/>
                          </a:solidFill>
                          <a:latin typeface="Georgia"/>
                        </a:rPr>
                        <a:t>μετ</a:t>
                      </a:r>
                      <a:r>
                        <a:rPr lang="fr-FR" sz="1300" b="0" strike="noStrike" spc="-1" dirty="0">
                          <a:solidFill>
                            <a:srgbClr val="000000"/>
                          </a:solidFill>
                          <a:latin typeface="Georgia"/>
                        </a:rPr>
                        <a:t>α</a:t>
                      </a:r>
                      <a:r>
                        <a:rPr lang="fr-FR" sz="1300" b="0" strike="noStrike" spc="-1" dirty="0" err="1">
                          <a:solidFill>
                            <a:srgbClr val="000000"/>
                          </a:solidFill>
                          <a:latin typeface="Georgia"/>
                        </a:rPr>
                        <a:t>νάστευσης</a:t>
                      </a:r>
                      <a:r>
                        <a:rPr lang="fr-FR" sz="1300" b="0" strike="noStrike" spc="-1" dirty="0">
                          <a:solidFill>
                            <a:srgbClr val="000000"/>
                          </a:solidFill>
                          <a:latin typeface="Georgia"/>
                        </a:rPr>
                        <a:t> </a:t>
                      </a:r>
                      <a:r>
                        <a:rPr lang="fr-FR" sz="1300" b="0" strike="noStrike" spc="-1" dirty="0" err="1">
                          <a:solidFill>
                            <a:srgbClr val="000000"/>
                          </a:solidFill>
                          <a:latin typeface="Georgia"/>
                        </a:rPr>
                        <a:t>κ</a:t>
                      </a:r>
                      <a:r>
                        <a:rPr lang="fr-FR" sz="1300" b="0" strike="noStrike" spc="-1" dirty="0">
                          <a:solidFill>
                            <a:srgbClr val="000000"/>
                          </a:solidFill>
                          <a:latin typeface="Georgia"/>
                        </a:rPr>
                        <a:t>α</a:t>
                      </a:r>
                      <a:r>
                        <a:rPr lang="fr-FR" sz="1300" b="0" strike="noStrike" spc="-1" dirty="0" err="1">
                          <a:solidFill>
                            <a:srgbClr val="000000"/>
                          </a:solidFill>
                          <a:latin typeface="Georgia"/>
                        </a:rPr>
                        <a:t>ι</a:t>
                      </a:r>
                      <a:r>
                        <a:rPr lang="fr-FR" sz="1300" b="0" strike="noStrike" spc="-1" dirty="0">
                          <a:solidFill>
                            <a:srgbClr val="000000"/>
                          </a:solidFill>
                          <a:latin typeface="Georgia"/>
                        </a:rPr>
                        <a:t> </a:t>
                      </a:r>
                      <a:r>
                        <a:rPr lang="fr-FR" sz="1300" b="0" strike="noStrike" spc="-1" dirty="0" err="1">
                          <a:solidFill>
                            <a:srgbClr val="000000"/>
                          </a:solidFill>
                          <a:latin typeface="Georgia"/>
                        </a:rPr>
                        <a:t>της</a:t>
                      </a:r>
                      <a:r>
                        <a:rPr lang="fr-FR" sz="1300" b="0" strike="noStrike" spc="-1" dirty="0">
                          <a:solidFill>
                            <a:srgbClr val="000000"/>
                          </a:solidFill>
                          <a:latin typeface="Georgia"/>
                        </a:rPr>
                        <a:t> πα</a:t>
                      </a:r>
                      <a:r>
                        <a:rPr lang="fr-FR" sz="1300" b="0" strike="noStrike" spc="-1" dirty="0" err="1">
                          <a:solidFill>
                            <a:srgbClr val="000000"/>
                          </a:solidFill>
                          <a:latin typeface="Georgia"/>
                        </a:rPr>
                        <a:t>γκοσμιο</a:t>
                      </a:r>
                      <a:r>
                        <a:rPr lang="fr-FR" sz="1300" b="0" strike="noStrike" spc="-1" dirty="0">
                          <a:solidFill>
                            <a:srgbClr val="000000"/>
                          </a:solidFill>
                          <a:latin typeface="Georgia"/>
                        </a:rPr>
                        <a:t>π</a:t>
                      </a:r>
                      <a:r>
                        <a:rPr lang="fr-FR" sz="1300" b="0" strike="noStrike" spc="-1" dirty="0" err="1">
                          <a:solidFill>
                            <a:srgbClr val="000000"/>
                          </a:solidFill>
                          <a:latin typeface="Georgia"/>
                        </a:rPr>
                        <a:t>οίησης</a:t>
                      </a:r>
                      <a:endParaRPr lang="fr-FR" sz="1300" b="0" strike="noStrike" spc="-1" dirty="0">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91A7C4"/>
                    </a:solidFill>
                  </a:tcPr>
                </a:tc>
                <a:tc>
                  <a:txBody>
                    <a:bodyPr/>
                    <a:lstStyle/>
                    <a:p>
                      <a:pPr>
                        <a:lnSpc>
                          <a:spcPct val="100000"/>
                        </a:lnSpc>
                      </a:pPr>
                      <a:r>
                        <a:rPr lang="el-GR" sz="1300" b="0" strike="noStrike" spc="-1" dirty="0">
                          <a:solidFill>
                            <a:srgbClr val="000000"/>
                          </a:solidFill>
                          <a:latin typeface="Georgia"/>
                        </a:rPr>
                        <a:t>α</a:t>
                      </a:r>
                      <a:r>
                        <a:rPr lang="fr-FR" sz="1300" b="0" strike="noStrike" spc="-1" dirty="0" err="1">
                          <a:solidFill>
                            <a:srgbClr val="000000"/>
                          </a:solidFill>
                          <a:latin typeface="Georgia"/>
                        </a:rPr>
                        <a:t>ντίθεση</a:t>
                      </a:r>
                      <a:r>
                        <a:rPr lang="fr-FR" sz="1300" b="0" strike="noStrike" spc="-1" dirty="0">
                          <a:solidFill>
                            <a:srgbClr val="000000"/>
                          </a:solidFill>
                          <a:latin typeface="Georgia"/>
                        </a:rPr>
                        <a:t> π</a:t>
                      </a:r>
                      <a:r>
                        <a:rPr lang="fr-FR" sz="1300" b="0" strike="noStrike" spc="-1" dirty="0" err="1">
                          <a:solidFill>
                            <a:srgbClr val="000000"/>
                          </a:solidFill>
                          <a:latin typeface="Georgia"/>
                        </a:rPr>
                        <a:t>ρος</a:t>
                      </a:r>
                      <a:r>
                        <a:rPr lang="fr-FR" sz="1300" b="0" strike="noStrike" spc="-1" dirty="0">
                          <a:solidFill>
                            <a:srgbClr val="000000"/>
                          </a:solidFill>
                          <a:latin typeface="Georgia"/>
                        </a:rPr>
                        <a:t> </a:t>
                      </a:r>
                      <a:r>
                        <a:rPr lang="fr-FR" sz="1300" b="0" strike="noStrike" spc="-1" dirty="0" err="1">
                          <a:solidFill>
                            <a:srgbClr val="000000"/>
                          </a:solidFill>
                          <a:latin typeface="Georgia"/>
                        </a:rPr>
                        <a:t>τη</a:t>
                      </a:r>
                      <a:r>
                        <a:rPr lang="fr-FR" sz="1300" b="0" strike="noStrike" spc="-1" dirty="0">
                          <a:solidFill>
                            <a:srgbClr val="000000"/>
                          </a:solidFill>
                          <a:latin typeface="Georgia"/>
                        </a:rPr>
                        <a:t> </a:t>
                      </a:r>
                      <a:r>
                        <a:rPr lang="fr-FR" sz="1300" b="0" strike="noStrike" spc="-1" dirty="0" err="1">
                          <a:solidFill>
                            <a:srgbClr val="000000"/>
                          </a:solidFill>
                          <a:latin typeface="Georgia"/>
                        </a:rPr>
                        <a:t>νέο-φιλελεύθερη</a:t>
                      </a:r>
                      <a:r>
                        <a:rPr lang="fr-FR" sz="1300" b="0" strike="noStrike" spc="-1" dirty="0">
                          <a:solidFill>
                            <a:srgbClr val="000000"/>
                          </a:solidFill>
                          <a:latin typeface="Georgia"/>
                        </a:rPr>
                        <a:t> </a:t>
                      </a:r>
                      <a:r>
                        <a:rPr lang="fr-FR" sz="1300" b="0" strike="noStrike" spc="-1" dirty="0" err="1">
                          <a:solidFill>
                            <a:srgbClr val="000000"/>
                          </a:solidFill>
                          <a:latin typeface="Georgia"/>
                        </a:rPr>
                        <a:t>κ</a:t>
                      </a:r>
                      <a:r>
                        <a:rPr lang="fr-FR" sz="1300" b="0" strike="noStrike" spc="-1" dirty="0">
                          <a:solidFill>
                            <a:srgbClr val="000000"/>
                          </a:solidFill>
                          <a:latin typeface="Georgia"/>
                        </a:rPr>
                        <a:t>α</a:t>
                      </a:r>
                      <a:r>
                        <a:rPr lang="fr-FR" sz="1300" b="0" strike="noStrike" spc="-1" dirty="0" err="1">
                          <a:solidFill>
                            <a:srgbClr val="000000"/>
                          </a:solidFill>
                          <a:latin typeface="Georgia"/>
                        </a:rPr>
                        <a:t>τεύθυνση</a:t>
                      </a:r>
                      <a:r>
                        <a:rPr lang="fr-FR" sz="1300" b="0" strike="noStrike" spc="-1" dirty="0">
                          <a:solidFill>
                            <a:srgbClr val="000000"/>
                          </a:solidFill>
                          <a:latin typeface="Georgia"/>
                        </a:rPr>
                        <a:t> </a:t>
                      </a:r>
                      <a:r>
                        <a:rPr lang="fr-FR" sz="1300" b="0" strike="noStrike" spc="-1" dirty="0" err="1">
                          <a:solidFill>
                            <a:srgbClr val="000000"/>
                          </a:solidFill>
                          <a:latin typeface="Georgia"/>
                        </a:rPr>
                        <a:t>της</a:t>
                      </a:r>
                      <a:r>
                        <a:rPr lang="fr-FR" sz="1300" b="0" strike="noStrike" spc="-1" dirty="0">
                          <a:solidFill>
                            <a:srgbClr val="000000"/>
                          </a:solidFill>
                          <a:latin typeface="Georgia"/>
                        </a:rPr>
                        <a:t> </a:t>
                      </a:r>
                      <a:r>
                        <a:rPr lang="fr-FR" sz="1300" b="0" strike="noStrike" spc="-1" dirty="0" err="1">
                          <a:solidFill>
                            <a:srgbClr val="000000"/>
                          </a:solidFill>
                          <a:latin typeface="Georgia"/>
                        </a:rPr>
                        <a:t>ευρ</a:t>
                      </a:r>
                      <a:r>
                        <a:rPr lang="fr-FR" sz="1300" b="0" strike="noStrike" spc="-1" dirty="0">
                          <a:solidFill>
                            <a:srgbClr val="000000"/>
                          </a:solidFill>
                          <a:latin typeface="Georgia"/>
                        </a:rPr>
                        <a:t>. </a:t>
                      </a:r>
                      <a:r>
                        <a:rPr lang="fr-FR" sz="1300" b="0" strike="noStrike" spc="-1" dirty="0" err="1">
                          <a:solidFill>
                            <a:srgbClr val="000000"/>
                          </a:solidFill>
                          <a:latin typeface="Georgia"/>
                        </a:rPr>
                        <a:t>Ενο</a:t>
                      </a:r>
                      <a:r>
                        <a:rPr lang="fr-FR" sz="1300" b="0" strike="noStrike" spc="-1" dirty="0">
                          <a:solidFill>
                            <a:srgbClr val="000000"/>
                          </a:solidFill>
                          <a:latin typeface="Georgia"/>
                        </a:rPr>
                        <a:t>π</a:t>
                      </a:r>
                      <a:r>
                        <a:rPr lang="fr-FR" sz="1300" b="0" strike="noStrike" spc="-1" dirty="0" err="1">
                          <a:solidFill>
                            <a:srgbClr val="000000"/>
                          </a:solidFill>
                          <a:latin typeface="Georgia"/>
                        </a:rPr>
                        <a:t>οίησης</a:t>
                      </a:r>
                      <a:r>
                        <a:rPr lang="fr-FR" sz="1300" b="0" strike="noStrike" spc="-1" dirty="0">
                          <a:solidFill>
                            <a:srgbClr val="000000"/>
                          </a:solidFill>
                          <a:latin typeface="Georgia"/>
                        </a:rPr>
                        <a:t>. </a:t>
                      </a:r>
                      <a:r>
                        <a:rPr lang="fr-FR" sz="1300" b="0" strike="noStrike" spc="-1" dirty="0" err="1">
                          <a:solidFill>
                            <a:srgbClr val="000000"/>
                          </a:solidFill>
                          <a:latin typeface="Georgia"/>
                        </a:rPr>
                        <a:t>Η</a:t>
                      </a:r>
                      <a:r>
                        <a:rPr lang="fr-FR" sz="1300" b="0" strike="noStrike" spc="-1" dirty="0">
                          <a:solidFill>
                            <a:srgbClr val="000000"/>
                          </a:solidFill>
                          <a:latin typeface="Georgia"/>
                        </a:rPr>
                        <a:t> ΕΕ </a:t>
                      </a:r>
                      <a:r>
                        <a:rPr lang="fr-FR" sz="1300" b="0" strike="noStrike" spc="-1" dirty="0" err="1">
                          <a:solidFill>
                            <a:srgbClr val="000000"/>
                          </a:solidFill>
                          <a:latin typeface="Georgia"/>
                        </a:rPr>
                        <a:t>θεωρείτ</a:t>
                      </a:r>
                      <a:r>
                        <a:rPr lang="fr-FR" sz="1300" b="0" strike="noStrike" spc="-1" dirty="0">
                          <a:solidFill>
                            <a:srgbClr val="000000"/>
                          </a:solidFill>
                          <a:latin typeface="Georgia"/>
                        </a:rPr>
                        <a:t>α</a:t>
                      </a:r>
                      <a:r>
                        <a:rPr lang="fr-FR" sz="1300" b="0" strike="noStrike" spc="-1" dirty="0" err="1">
                          <a:solidFill>
                            <a:srgbClr val="000000"/>
                          </a:solidFill>
                          <a:latin typeface="Georgia"/>
                        </a:rPr>
                        <a:t>ι</a:t>
                      </a:r>
                      <a:r>
                        <a:rPr lang="fr-FR" sz="1300" b="0" strike="noStrike" spc="-1" dirty="0">
                          <a:solidFill>
                            <a:srgbClr val="000000"/>
                          </a:solidFill>
                          <a:latin typeface="Georgia"/>
                        </a:rPr>
                        <a:t> </a:t>
                      </a:r>
                      <a:r>
                        <a:rPr lang="fr-FR" sz="1300" b="0" strike="noStrike" spc="-1" dirty="0" err="1">
                          <a:solidFill>
                            <a:srgbClr val="000000"/>
                          </a:solidFill>
                          <a:latin typeface="Georgia"/>
                        </a:rPr>
                        <a:t>ότι</a:t>
                      </a:r>
                      <a:r>
                        <a:rPr lang="fr-FR" sz="1300" b="0" strike="noStrike" spc="-1" dirty="0">
                          <a:solidFill>
                            <a:srgbClr val="000000"/>
                          </a:solidFill>
                          <a:latin typeface="Georgia"/>
                        </a:rPr>
                        <a:t> </a:t>
                      </a:r>
                      <a:r>
                        <a:rPr lang="fr-FR" sz="1300" b="0" strike="noStrike" spc="-1" dirty="0" err="1">
                          <a:solidFill>
                            <a:srgbClr val="000000"/>
                          </a:solidFill>
                          <a:latin typeface="Georgia"/>
                        </a:rPr>
                        <a:t>λειτουργεί</a:t>
                      </a:r>
                      <a:r>
                        <a:rPr lang="fr-FR" sz="1300" b="0" strike="noStrike" spc="-1" dirty="0">
                          <a:solidFill>
                            <a:srgbClr val="000000"/>
                          </a:solidFill>
                          <a:latin typeface="Georgia"/>
                        </a:rPr>
                        <a:t> </a:t>
                      </a:r>
                      <a:r>
                        <a:rPr lang="fr-FR" sz="1300" b="0" strike="noStrike" spc="-1" dirty="0" err="1">
                          <a:solidFill>
                            <a:srgbClr val="000000"/>
                          </a:solidFill>
                          <a:latin typeface="Georgia"/>
                        </a:rPr>
                        <a:t>ως</a:t>
                      </a:r>
                      <a:r>
                        <a:rPr lang="fr-FR" sz="1300" b="0" strike="noStrike" spc="-1" dirty="0">
                          <a:solidFill>
                            <a:srgbClr val="000000"/>
                          </a:solidFill>
                          <a:latin typeface="Georgia"/>
                        </a:rPr>
                        <a:t> </a:t>
                      </a:r>
                      <a:r>
                        <a:rPr lang="fr-FR" sz="1300" b="0" strike="noStrike" spc="-1" dirty="0" err="1">
                          <a:solidFill>
                            <a:srgbClr val="000000"/>
                          </a:solidFill>
                          <a:latin typeface="Georgia"/>
                        </a:rPr>
                        <a:t>έν</a:t>
                      </a:r>
                      <a:r>
                        <a:rPr lang="fr-FR" sz="1300" b="0" strike="noStrike" spc="-1" dirty="0">
                          <a:solidFill>
                            <a:srgbClr val="000000"/>
                          </a:solidFill>
                          <a:latin typeface="Georgia"/>
                        </a:rPr>
                        <a:t>α </a:t>
                      </a:r>
                      <a:r>
                        <a:rPr lang="fr-FR" sz="1300" b="0" strike="noStrike" spc="-1" dirty="0" err="1">
                          <a:solidFill>
                            <a:srgbClr val="000000"/>
                          </a:solidFill>
                          <a:latin typeface="Georgia"/>
                        </a:rPr>
                        <a:t>κλ</a:t>
                      </a:r>
                      <a:r>
                        <a:rPr lang="fr-FR" sz="1300" b="0" strike="noStrike" spc="-1" dirty="0">
                          <a:solidFill>
                            <a:srgbClr val="000000"/>
                          </a:solidFill>
                          <a:latin typeface="Georgia"/>
                        </a:rPr>
                        <a:t>α</a:t>
                      </a:r>
                      <a:r>
                        <a:rPr lang="fr-FR" sz="1300" b="0" strike="noStrike" spc="-1" dirty="0" err="1">
                          <a:solidFill>
                            <a:srgbClr val="000000"/>
                          </a:solidFill>
                          <a:latin typeface="Georgia"/>
                        </a:rPr>
                        <a:t>μ</a:t>
                      </a:r>
                      <a:r>
                        <a:rPr lang="fr-FR" sz="1300" b="0" strike="noStrike" spc="-1" dirty="0">
                          <a:solidFill>
                            <a:srgbClr val="000000"/>
                          </a:solidFill>
                          <a:latin typeface="Georgia"/>
                        </a:rPr>
                        <a:t>π </a:t>
                      </a:r>
                      <a:r>
                        <a:rPr lang="fr-FR" sz="1300" b="0" strike="noStrike" spc="-1" dirty="0" err="1">
                          <a:solidFill>
                            <a:srgbClr val="000000"/>
                          </a:solidFill>
                          <a:latin typeface="Georgia"/>
                        </a:rPr>
                        <a:t>γι</a:t>
                      </a:r>
                      <a:r>
                        <a:rPr lang="fr-FR" sz="1300" b="0" strike="noStrike" spc="-1" dirty="0">
                          <a:solidFill>
                            <a:srgbClr val="000000"/>
                          </a:solidFill>
                          <a:latin typeface="Georgia"/>
                        </a:rPr>
                        <a:t>α </a:t>
                      </a:r>
                      <a:r>
                        <a:rPr lang="fr-FR" sz="1300" b="0" strike="noStrike" spc="-1" dirty="0" err="1">
                          <a:solidFill>
                            <a:srgbClr val="000000"/>
                          </a:solidFill>
                          <a:latin typeface="Georgia"/>
                        </a:rPr>
                        <a:t>λογ</a:t>
                      </a:r>
                      <a:r>
                        <a:rPr lang="fr-FR" sz="1300" b="0" strike="noStrike" spc="-1" dirty="0">
                          <a:solidFill>
                            <a:srgbClr val="000000"/>
                          </a:solidFill>
                          <a:latin typeface="Georgia"/>
                        </a:rPr>
                        <a:t>α</a:t>
                      </a:r>
                      <a:r>
                        <a:rPr lang="fr-FR" sz="1300" b="0" strike="noStrike" spc="-1" dirty="0" err="1">
                          <a:solidFill>
                            <a:srgbClr val="000000"/>
                          </a:solidFill>
                          <a:latin typeface="Georgia"/>
                        </a:rPr>
                        <a:t>ρι</a:t>
                      </a:r>
                      <a:r>
                        <a:rPr lang="fr-FR" sz="1300" b="0" strike="noStrike" spc="-1" dirty="0">
                          <a:solidFill>
                            <a:srgbClr val="000000"/>
                          </a:solidFill>
                          <a:latin typeface="Georgia"/>
                        </a:rPr>
                        <a:t>α</a:t>
                      </a:r>
                      <a:r>
                        <a:rPr lang="fr-FR" sz="1300" b="0" strike="noStrike" spc="-1" dirty="0" err="1">
                          <a:solidFill>
                            <a:srgbClr val="000000"/>
                          </a:solidFill>
                          <a:latin typeface="Georgia"/>
                        </a:rPr>
                        <a:t>σμό</a:t>
                      </a:r>
                      <a:r>
                        <a:rPr lang="fr-FR" sz="1300" b="0" strike="noStrike" spc="-1" dirty="0">
                          <a:solidFill>
                            <a:srgbClr val="000000"/>
                          </a:solidFill>
                          <a:latin typeface="Georgia"/>
                        </a:rPr>
                        <a:t> </a:t>
                      </a:r>
                      <a:r>
                        <a:rPr lang="fr-FR" sz="1300" b="0" strike="noStrike" spc="-1" dirty="0" err="1">
                          <a:solidFill>
                            <a:srgbClr val="000000"/>
                          </a:solidFill>
                          <a:latin typeface="Georgia"/>
                        </a:rPr>
                        <a:t>των</a:t>
                      </a:r>
                      <a:r>
                        <a:rPr lang="fr-FR" sz="1300" b="0" strike="noStrike" spc="-1" dirty="0">
                          <a:solidFill>
                            <a:srgbClr val="000000"/>
                          </a:solidFill>
                          <a:latin typeface="Georgia"/>
                        </a:rPr>
                        <a:t> </a:t>
                      </a:r>
                      <a:r>
                        <a:rPr lang="fr-FR" sz="1300" b="0" strike="noStrike" spc="-1" dirty="0" err="1">
                          <a:solidFill>
                            <a:srgbClr val="000000"/>
                          </a:solidFill>
                          <a:latin typeface="Georgia"/>
                        </a:rPr>
                        <a:t>κ</a:t>
                      </a:r>
                      <a:r>
                        <a:rPr lang="fr-FR" sz="1300" b="0" strike="noStrike" spc="-1" dirty="0">
                          <a:solidFill>
                            <a:srgbClr val="000000"/>
                          </a:solidFill>
                          <a:latin typeface="Georgia"/>
                        </a:rPr>
                        <a:t>απ</a:t>
                      </a:r>
                      <a:r>
                        <a:rPr lang="fr-FR" sz="1300" b="0" strike="noStrike" spc="-1" dirty="0" err="1">
                          <a:solidFill>
                            <a:srgbClr val="000000"/>
                          </a:solidFill>
                          <a:latin typeface="Georgia"/>
                        </a:rPr>
                        <a:t>ιτ</a:t>
                      </a:r>
                      <a:r>
                        <a:rPr lang="fr-FR" sz="1300" b="0" strike="noStrike" spc="-1" dirty="0">
                          <a:solidFill>
                            <a:srgbClr val="000000"/>
                          </a:solidFill>
                          <a:latin typeface="Georgia"/>
                        </a:rPr>
                        <a:t>α</a:t>
                      </a:r>
                      <a:r>
                        <a:rPr lang="fr-FR" sz="1300" b="0" strike="noStrike" spc="-1" dirty="0" err="1">
                          <a:solidFill>
                            <a:srgbClr val="000000"/>
                          </a:solidFill>
                          <a:latin typeface="Georgia"/>
                        </a:rPr>
                        <a:t>λιστών</a:t>
                      </a:r>
                      <a:r>
                        <a:rPr lang="fr-FR" sz="1300" b="0" strike="noStrike" spc="-1" dirty="0">
                          <a:solidFill>
                            <a:srgbClr val="000000"/>
                          </a:solidFill>
                          <a:latin typeface="Georgia"/>
                        </a:rPr>
                        <a:t> </a:t>
                      </a:r>
                      <a:endParaRPr lang="fr-FR" sz="1300" b="0" strike="noStrike" spc="-1" dirty="0">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B6C5D7"/>
                    </a:solidFill>
                  </a:tcPr>
                </a:tc>
                <a:tc>
                  <a:txBody>
                    <a:bodyPr/>
                    <a:lstStyle/>
                    <a:p>
                      <a:pPr>
                        <a:lnSpc>
                          <a:spcPct val="100000"/>
                        </a:lnSpc>
                      </a:pPr>
                      <a:r>
                        <a:rPr lang="el-GR" sz="1300" b="0" strike="noStrike" spc="-1" dirty="0">
                          <a:solidFill>
                            <a:srgbClr val="000000"/>
                          </a:solidFill>
                          <a:latin typeface="Georgia"/>
                        </a:rPr>
                        <a:t>Θεματικός </a:t>
                      </a:r>
                      <a:r>
                        <a:rPr lang="el-GR" sz="1300" b="0" strike="noStrike" spc="-1" dirty="0" err="1">
                          <a:solidFill>
                            <a:srgbClr val="000000"/>
                          </a:solidFill>
                          <a:latin typeface="Georgia"/>
                        </a:rPr>
                        <a:t>ευρωσκεπτικισμός</a:t>
                      </a:r>
                      <a:r>
                        <a:rPr lang="el-GR" sz="1300" b="0" strike="noStrike" spc="-1" dirty="0">
                          <a:solidFill>
                            <a:srgbClr val="000000"/>
                          </a:solidFill>
                          <a:latin typeface="Georgia"/>
                        </a:rPr>
                        <a:t>- </a:t>
                      </a:r>
                      <a:r>
                        <a:rPr lang="fr-FR" sz="1300" b="0" strike="noStrike" spc="-1" dirty="0" err="1">
                          <a:solidFill>
                            <a:srgbClr val="000000"/>
                          </a:solidFill>
                          <a:latin typeface="Georgia"/>
                        </a:rPr>
                        <a:t>ευρω</a:t>
                      </a:r>
                      <a:r>
                        <a:rPr lang="fr-FR" sz="1300" b="0" strike="noStrike" spc="-1" dirty="0">
                          <a:solidFill>
                            <a:srgbClr val="000000"/>
                          </a:solidFill>
                          <a:latin typeface="Georgia"/>
                        </a:rPr>
                        <a:t>πα</a:t>
                      </a:r>
                      <a:r>
                        <a:rPr lang="fr-FR" sz="1300" b="0" strike="noStrike" spc="-1" dirty="0" err="1">
                          <a:solidFill>
                            <a:srgbClr val="000000"/>
                          </a:solidFill>
                          <a:latin typeface="Georgia"/>
                        </a:rPr>
                        <a:t>ϊκός</a:t>
                      </a:r>
                      <a:r>
                        <a:rPr lang="fr-FR" sz="1300" b="0" strike="noStrike" spc="-1" dirty="0">
                          <a:solidFill>
                            <a:srgbClr val="000000"/>
                          </a:solidFill>
                          <a:latin typeface="Georgia"/>
                        </a:rPr>
                        <a:t> π</a:t>
                      </a:r>
                      <a:r>
                        <a:rPr lang="fr-FR" sz="1300" b="0" strike="noStrike" spc="-1" dirty="0" err="1">
                          <a:solidFill>
                            <a:srgbClr val="000000"/>
                          </a:solidFill>
                          <a:latin typeface="Georgia"/>
                        </a:rPr>
                        <a:t>ροϋ</a:t>
                      </a:r>
                      <a:r>
                        <a:rPr lang="fr-FR" sz="1300" b="0" strike="noStrike" spc="-1" dirty="0">
                          <a:solidFill>
                            <a:srgbClr val="000000"/>
                          </a:solidFill>
                          <a:latin typeface="Georgia"/>
                        </a:rPr>
                        <a:t>π</a:t>
                      </a:r>
                      <a:r>
                        <a:rPr lang="fr-FR" sz="1300" b="0" strike="noStrike" spc="-1" dirty="0" err="1">
                          <a:solidFill>
                            <a:srgbClr val="000000"/>
                          </a:solidFill>
                          <a:latin typeface="Georgia"/>
                        </a:rPr>
                        <a:t>ολογισμός</a:t>
                      </a:r>
                      <a:r>
                        <a:rPr lang="fr-FR" sz="1300" b="0" strike="noStrike" spc="-1" dirty="0">
                          <a:solidFill>
                            <a:srgbClr val="000000"/>
                          </a:solidFill>
                          <a:latin typeface="Georgia"/>
                        </a:rPr>
                        <a:t>, </a:t>
                      </a:r>
                      <a:r>
                        <a:rPr lang="fr-FR" sz="1300" b="0" strike="noStrike" spc="-1" dirty="0" err="1">
                          <a:solidFill>
                            <a:srgbClr val="000000"/>
                          </a:solidFill>
                          <a:latin typeface="Georgia"/>
                        </a:rPr>
                        <a:t>το</a:t>
                      </a:r>
                      <a:r>
                        <a:rPr lang="fr-FR" sz="1300" b="0" strike="noStrike" spc="-1" dirty="0">
                          <a:solidFill>
                            <a:srgbClr val="000000"/>
                          </a:solidFill>
                          <a:latin typeface="Georgia"/>
                        </a:rPr>
                        <a:t> </a:t>
                      </a:r>
                      <a:r>
                        <a:rPr lang="fr-FR" sz="1300" b="0" strike="noStrike" spc="-1" dirty="0" err="1">
                          <a:solidFill>
                            <a:srgbClr val="000000"/>
                          </a:solidFill>
                          <a:latin typeface="Georgia"/>
                        </a:rPr>
                        <a:t>μέλλον</a:t>
                      </a:r>
                      <a:r>
                        <a:rPr lang="fr-FR" sz="1300" b="0" strike="noStrike" spc="-1" dirty="0">
                          <a:solidFill>
                            <a:srgbClr val="000000"/>
                          </a:solidFill>
                          <a:latin typeface="Georgia"/>
                        </a:rPr>
                        <a:t> </a:t>
                      </a:r>
                      <a:r>
                        <a:rPr lang="fr-FR" sz="1300" b="0" strike="noStrike" spc="-1" dirty="0" err="1">
                          <a:solidFill>
                            <a:srgbClr val="000000"/>
                          </a:solidFill>
                          <a:latin typeface="Georgia"/>
                        </a:rPr>
                        <a:t>του</a:t>
                      </a:r>
                      <a:r>
                        <a:rPr lang="fr-FR" sz="1300" b="0" strike="noStrike" spc="-1" dirty="0">
                          <a:solidFill>
                            <a:srgbClr val="000000"/>
                          </a:solidFill>
                          <a:latin typeface="Georgia"/>
                        </a:rPr>
                        <a:t> </a:t>
                      </a:r>
                      <a:r>
                        <a:rPr lang="fr-FR" sz="1300" b="0" strike="noStrike" spc="-1" dirty="0" err="1">
                          <a:solidFill>
                            <a:srgbClr val="000000"/>
                          </a:solidFill>
                          <a:latin typeface="Georgia"/>
                        </a:rPr>
                        <a:t>ευρώ</a:t>
                      </a:r>
                      <a:r>
                        <a:rPr lang="fr-FR" sz="1300" b="0" strike="noStrike" spc="-1" dirty="0">
                          <a:solidFill>
                            <a:srgbClr val="000000"/>
                          </a:solidFill>
                          <a:latin typeface="Georgia"/>
                        </a:rPr>
                        <a:t> </a:t>
                      </a:r>
                      <a:r>
                        <a:rPr lang="fr-FR" sz="1300" b="0" strike="noStrike" spc="-1" dirty="0" err="1">
                          <a:solidFill>
                            <a:srgbClr val="000000"/>
                          </a:solidFill>
                          <a:latin typeface="Georgia"/>
                        </a:rPr>
                        <a:t>κ</a:t>
                      </a:r>
                      <a:r>
                        <a:rPr lang="fr-FR" sz="1300" b="0" strike="noStrike" spc="-1" dirty="0">
                          <a:solidFill>
                            <a:srgbClr val="000000"/>
                          </a:solidFill>
                          <a:latin typeface="Georgia"/>
                        </a:rPr>
                        <a:t>α</a:t>
                      </a:r>
                      <a:r>
                        <a:rPr lang="fr-FR" sz="1300" b="0" strike="noStrike" spc="-1" dirty="0" err="1">
                          <a:solidFill>
                            <a:srgbClr val="000000"/>
                          </a:solidFill>
                          <a:latin typeface="Georgia"/>
                        </a:rPr>
                        <a:t>ι</a:t>
                      </a:r>
                      <a:r>
                        <a:rPr lang="fr-FR" sz="1300" b="0" strike="noStrike" spc="-1" dirty="0">
                          <a:solidFill>
                            <a:srgbClr val="000000"/>
                          </a:solidFill>
                          <a:latin typeface="Georgia"/>
                        </a:rPr>
                        <a:t> </a:t>
                      </a:r>
                      <a:r>
                        <a:rPr lang="fr-FR" sz="1300" b="0" strike="noStrike" spc="-1" dirty="0" err="1">
                          <a:solidFill>
                            <a:srgbClr val="000000"/>
                          </a:solidFill>
                          <a:latin typeface="Georgia"/>
                        </a:rPr>
                        <a:t>η</a:t>
                      </a:r>
                      <a:r>
                        <a:rPr lang="fr-FR" sz="1300" b="0" strike="noStrike" spc="-1" dirty="0">
                          <a:solidFill>
                            <a:srgbClr val="000000"/>
                          </a:solidFill>
                          <a:latin typeface="Georgia"/>
                        </a:rPr>
                        <a:t> </a:t>
                      </a:r>
                      <a:r>
                        <a:rPr lang="fr-FR" sz="1300" b="0" strike="noStrike" spc="-1" dirty="0" err="1">
                          <a:solidFill>
                            <a:srgbClr val="000000"/>
                          </a:solidFill>
                          <a:latin typeface="Georgia"/>
                        </a:rPr>
                        <a:t>διεύρυνση</a:t>
                      </a:r>
                      <a:endParaRPr lang="fr-FR" sz="1300" b="0" strike="noStrike" spc="-1" dirty="0">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AE2EB"/>
                    </a:solidFill>
                  </a:tcPr>
                </a:tc>
                <a:tc vMerge="1">
                  <a:txBody>
                    <a:bodyPr/>
                    <a:lstStyle/>
                    <a:p>
                      <a:endParaRPr lang="en-US"/>
                    </a:p>
                  </a:txBody>
                  <a:tcPr>
                    <a:solidFill>
                      <a:srgbClr val="729FCF"/>
                    </a:solidFill>
                  </a:tcPr>
                </a:tc>
                <a:extLst>
                  <a:ext uri="{0D108BD9-81ED-4DB2-BD59-A6C34878D82A}">
                    <a16:rowId xmlns:a16="http://schemas.microsoft.com/office/drawing/2014/main" val="10001"/>
                  </a:ext>
                </a:extLst>
              </a:tr>
              <a:tr h="2921635">
                <a:tc>
                  <a:txBody>
                    <a:bodyPr/>
                    <a:lstStyle/>
                    <a:p>
                      <a:pPr>
                        <a:lnSpc>
                          <a:spcPct val="100000"/>
                        </a:lnSpc>
                      </a:pPr>
                      <a:r>
                        <a:rPr lang="fr-FR" sz="1300" b="1" strike="noStrike" spc="-1">
                          <a:solidFill>
                            <a:srgbClr val="000000"/>
                          </a:solidFill>
                          <a:latin typeface="Georgia"/>
                        </a:rPr>
                        <a:t>Παραδείγματα </a:t>
                      </a:r>
                      <a:endParaRPr lang="fr-FR" sz="13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ACEBB"/>
                    </a:solidFill>
                  </a:tcPr>
                </a:tc>
                <a:tc>
                  <a:txBody>
                    <a:bodyPr/>
                    <a:lstStyle/>
                    <a:p>
                      <a:pPr>
                        <a:lnSpc>
                          <a:spcPct val="100000"/>
                        </a:lnSpc>
                      </a:pPr>
                      <a:r>
                        <a:rPr lang="fr-FR" sz="1300" b="0" strike="noStrike" spc="-1" dirty="0">
                          <a:solidFill>
                            <a:srgbClr val="000000"/>
                          </a:solidFill>
                          <a:latin typeface="Georgia"/>
                          <a:ea typeface="Noto Sans CJK SC Regular"/>
                        </a:rPr>
                        <a:t>Greek </a:t>
                      </a:r>
                      <a:r>
                        <a:rPr lang="fr-FR" sz="1300" b="0" strike="noStrike" spc="-1" dirty="0" err="1">
                          <a:solidFill>
                            <a:srgbClr val="000000"/>
                          </a:solidFill>
                          <a:latin typeface="Georgia"/>
                          <a:ea typeface="Noto Sans CJK SC Regular"/>
                        </a:rPr>
                        <a:t>Communist</a:t>
                      </a:r>
                      <a:r>
                        <a:rPr lang="fr-FR" sz="1300" b="0" strike="noStrike" spc="-1" dirty="0">
                          <a:solidFill>
                            <a:srgbClr val="000000"/>
                          </a:solidFill>
                          <a:latin typeface="Georgia"/>
                          <a:ea typeface="Noto Sans CJK SC Regular"/>
                        </a:rPr>
                        <a:t> party, </a:t>
                      </a:r>
                      <a:r>
                        <a:rPr lang="fr-FR" sz="1300" b="0" strike="noStrike" spc="-1" dirty="0" err="1">
                          <a:solidFill>
                            <a:srgbClr val="000000"/>
                          </a:solidFill>
                          <a:latin typeface="Georgia"/>
                          <a:ea typeface="Noto Sans CJK SC Regular"/>
                        </a:rPr>
                        <a:t>Confederation</a:t>
                      </a:r>
                      <a:r>
                        <a:rPr lang="fr-FR" sz="1300" b="0" strike="noStrike" spc="-1" dirty="0">
                          <a:solidFill>
                            <a:srgbClr val="000000"/>
                          </a:solidFill>
                          <a:latin typeface="Georgia"/>
                          <a:ea typeface="Noto Sans CJK SC Regular"/>
                        </a:rPr>
                        <a:t> of the Polish Crown (non-inscrits)</a:t>
                      </a:r>
                    </a:p>
                    <a:p>
                      <a:pPr>
                        <a:lnSpc>
                          <a:spcPct val="100000"/>
                        </a:lnSpc>
                      </a:pPr>
                      <a:endParaRPr lang="fr-FR" sz="1300" b="0" strike="noStrike" spc="-1" dirty="0">
                        <a:solidFill>
                          <a:srgbClr val="000000"/>
                        </a:solidFill>
                        <a:latin typeface="Georgia"/>
                        <a:ea typeface="Noto Sans CJK SC Regular"/>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0" strike="noStrike" spc="-1" dirty="0">
                          <a:solidFill>
                            <a:srgbClr val="000000"/>
                          </a:solidFill>
                          <a:latin typeface="Georgia"/>
                        </a:rPr>
                        <a:t>Brexit party (</a:t>
                      </a:r>
                      <a:r>
                        <a:rPr lang="fr-FR" sz="1300" b="0" strike="noStrike" spc="-1" dirty="0" err="1">
                          <a:solidFill>
                            <a:srgbClr val="000000"/>
                          </a:solidFill>
                          <a:latin typeface="Georgia"/>
                        </a:rPr>
                        <a:t>Μεγάλη</a:t>
                      </a:r>
                      <a:r>
                        <a:rPr lang="fr-FR" sz="1300" b="0" strike="noStrike" spc="-1" dirty="0">
                          <a:solidFill>
                            <a:srgbClr val="000000"/>
                          </a:solidFill>
                          <a:latin typeface="Georgia"/>
                        </a:rPr>
                        <a:t> </a:t>
                      </a:r>
                      <a:r>
                        <a:rPr lang="fr-FR" sz="1300" b="0" strike="noStrike" spc="-1" dirty="0" err="1">
                          <a:solidFill>
                            <a:srgbClr val="000000"/>
                          </a:solidFill>
                          <a:latin typeface="Georgia"/>
                        </a:rPr>
                        <a:t>Βρετ</a:t>
                      </a:r>
                      <a:r>
                        <a:rPr lang="fr-FR" sz="1300" b="0" strike="noStrike" spc="-1" dirty="0">
                          <a:solidFill>
                            <a:srgbClr val="000000"/>
                          </a:solidFill>
                          <a:latin typeface="Georgia"/>
                        </a:rPr>
                        <a:t>α</a:t>
                      </a:r>
                      <a:r>
                        <a:rPr lang="fr-FR" sz="1300" b="0" strike="noStrike" spc="-1" dirty="0" err="1">
                          <a:solidFill>
                            <a:srgbClr val="000000"/>
                          </a:solidFill>
                          <a:latin typeface="Georgia"/>
                        </a:rPr>
                        <a:t>νί</a:t>
                      </a:r>
                      <a:r>
                        <a:rPr lang="fr-FR" sz="1300" b="0" strike="noStrike" spc="-1" dirty="0">
                          <a:solidFill>
                            <a:srgbClr val="000000"/>
                          </a:solidFill>
                          <a:latin typeface="Georgia"/>
                        </a:rPr>
                        <a:t>α)</a:t>
                      </a:r>
                    </a:p>
                    <a:p>
                      <a:pPr>
                        <a:lnSpc>
                          <a:spcPct val="100000"/>
                        </a:lnSpc>
                      </a:pPr>
                      <a:endParaRPr lang="fr-FR" sz="1300" b="0" strike="noStrike" spc="-1" dirty="0">
                        <a:solidFill>
                          <a:srgbClr val="000000"/>
                        </a:solidFill>
                        <a:latin typeface="Georgia"/>
                        <a:ea typeface="Noto Sans CJK SC Regular"/>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59C5C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i="1" strike="noStrike" spc="-1" dirty="0">
                          <a:solidFill>
                            <a:srgbClr val="000000"/>
                          </a:solidFill>
                          <a:latin typeface="Georgia"/>
                          <a:ea typeface="Noto Sans CJK SC Regular"/>
                        </a:rPr>
                        <a:t>PATRIOTS FOR EUROPE- </a:t>
                      </a:r>
                      <a:r>
                        <a:rPr lang="fr-FR" sz="1300" b="0" i="1" strike="noStrike" spc="-1" dirty="0">
                          <a:solidFill>
                            <a:srgbClr val="000000"/>
                          </a:solidFill>
                          <a:latin typeface="Georgia"/>
                          <a:ea typeface="Noto Sans CJK SC Regular"/>
                        </a:rPr>
                        <a:t>Ultra </a:t>
                      </a:r>
                      <a:r>
                        <a:rPr lang="fr-FR" sz="1300" b="0" i="1" strike="noStrike" spc="-1" dirty="0" err="1">
                          <a:solidFill>
                            <a:srgbClr val="000000"/>
                          </a:solidFill>
                          <a:latin typeface="Georgia"/>
                          <a:ea typeface="Noto Sans CJK SC Regular"/>
                        </a:rPr>
                        <a:t>sovereignist</a:t>
                      </a:r>
                      <a:r>
                        <a:rPr lang="fr-FR" sz="1300" b="0" i="1" strike="noStrike" spc="-1" dirty="0">
                          <a:solidFill>
                            <a:srgbClr val="000000"/>
                          </a:solidFill>
                          <a:latin typeface="Georgia"/>
                          <a:ea typeface="Noto Sans CJK SC Regular"/>
                        </a:rPr>
                        <a:t>:</a:t>
                      </a:r>
                      <a:r>
                        <a:rPr lang="fr-FR" sz="1300" b="0" strike="noStrike" spc="-1" dirty="0">
                          <a:solidFill>
                            <a:srgbClr val="000000"/>
                          </a:solidFill>
                          <a:latin typeface="Georgia"/>
                          <a:ea typeface="Noto Sans CJK SC Regular"/>
                        </a:rPr>
                        <a:t> Rassemblement National </a:t>
                      </a:r>
                      <a:r>
                        <a:rPr lang="fr-FR" sz="1300" b="0" strike="noStrike" spc="-1" dirty="0" err="1">
                          <a:solidFill>
                            <a:srgbClr val="000000"/>
                          </a:solidFill>
                          <a:latin typeface="Georgia"/>
                          <a:ea typeface="Noto Sans CJK SC Regular"/>
                        </a:rPr>
                        <a:t>της</a:t>
                      </a:r>
                      <a:r>
                        <a:rPr lang="fr-FR" sz="1300" b="0" strike="noStrike" spc="-1" dirty="0">
                          <a:solidFill>
                            <a:srgbClr val="000000"/>
                          </a:solidFill>
                          <a:latin typeface="Georgia"/>
                          <a:ea typeface="Noto Sans CJK SC Regular"/>
                        </a:rPr>
                        <a:t> Marine </a:t>
                      </a:r>
                      <a:r>
                        <a:rPr lang="fr-FR" sz="1300" b="0" strike="noStrike" spc="-1" dirty="0" err="1">
                          <a:solidFill>
                            <a:srgbClr val="000000"/>
                          </a:solidFill>
                          <a:latin typeface="Georgia"/>
                          <a:ea typeface="Noto Sans CJK SC Regular"/>
                        </a:rPr>
                        <a:t>Lepen</a:t>
                      </a:r>
                      <a:r>
                        <a:rPr lang="fr-FR" sz="1300" b="0" strike="noStrike" spc="-1" dirty="0">
                          <a:solidFill>
                            <a:srgbClr val="000000"/>
                          </a:solidFill>
                          <a:latin typeface="Georgia"/>
                          <a:ea typeface="Noto Sans CJK SC Regular"/>
                        </a:rPr>
                        <a:t> (</a:t>
                      </a:r>
                      <a:r>
                        <a:rPr lang="fr-FR" sz="1300" b="0" strike="noStrike" spc="-1" dirty="0" err="1">
                          <a:solidFill>
                            <a:srgbClr val="000000"/>
                          </a:solidFill>
                          <a:latin typeface="Georgia"/>
                          <a:ea typeface="Noto Sans CJK SC Regular"/>
                        </a:rPr>
                        <a:t>Γ</a:t>
                      </a:r>
                      <a:r>
                        <a:rPr lang="fr-FR" sz="1300" b="0" strike="noStrike" spc="-1" dirty="0">
                          <a:solidFill>
                            <a:srgbClr val="000000"/>
                          </a:solidFill>
                          <a:latin typeface="Georgia"/>
                          <a:ea typeface="Noto Sans CJK SC Regular"/>
                        </a:rPr>
                        <a:t>α</a:t>
                      </a:r>
                      <a:r>
                        <a:rPr lang="fr-FR" sz="1300" b="0" strike="noStrike" spc="-1" dirty="0" err="1">
                          <a:solidFill>
                            <a:srgbClr val="000000"/>
                          </a:solidFill>
                          <a:latin typeface="Georgia"/>
                          <a:ea typeface="Noto Sans CJK SC Regular"/>
                        </a:rPr>
                        <a:t>λλί</a:t>
                      </a:r>
                      <a:r>
                        <a:rPr lang="fr-FR" sz="1300" b="0" strike="noStrike" spc="-1" dirty="0">
                          <a:solidFill>
                            <a:srgbClr val="000000"/>
                          </a:solidFill>
                          <a:latin typeface="Georgia"/>
                          <a:ea typeface="Noto Sans CJK SC Regular"/>
                        </a:rPr>
                        <a:t>α), </a:t>
                      </a:r>
                      <a:r>
                        <a:rPr lang="fr-FR" sz="1300" b="0" strike="noStrike" spc="-1" dirty="0" err="1">
                          <a:solidFill>
                            <a:srgbClr val="000000"/>
                          </a:solidFill>
                          <a:latin typeface="Georgia"/>
                          <a:ea typeface="Noto Sans CJK SC Regular"/>
                        </a:rPr>
                        <a:t>Vlams</a:t>
                      </a:r>
                      <a:r>
                        <a:rPr lang="fr-FR" sz="1300" b="0" strike="noStrike" spc="-1" dirty="0">
                          <a:solidFill>
                            <a:srgbClr val="000000"/>
                          </a:solidFill>
                          <a:latin typeface="Georgia"/>
                          <a:ea typeface="Noto Sans CJK SC Regular"/>
                        </a:rPr>
                        <a:t> </a:t>
                      </a:r>
                      <a:r>
                        <a:rPr lang="fr-FR" sz="1300" b="0" strike="noStrike" spc="-1" dirty="0" err="1">
                          <a:solidFill>
                            <a:srgbClr val="000000"/>
                          </a:solidFill>
                          <a:latin typeface="Georgia"/>
                          <a:ea typeface="Noto Sans CJK SC Regular"/>
                        </a:rPr>
                        <a:t>Belang</a:t>
                      </a:r>
                      <a:r>
                        <a:rPr lang="fr-FR" sz="1300" b="0" strike="noStrike" spc="-1" dirty="0">
                          <a:solidFill>
                            <a:srgbClr val="000000"/>
                          </a:solidFill>
                          <a:latin typeface="Georgia"/>
                          <a:ea typeface="Noto Sans CJK SC Regular"/>
                        </a:rPr>
                        <a:t> (</a:t>
                      </a:r>
                      <a:r>
                        <a:rPr lang="fr-FR" sz="1300" b="0" strike="noStrike" spc="-1" dirty="0" err="1">
                          <a:solidFill>
                            <a:srgbClr val="000000"/>
                          </a:solidFill>
                          <a:latin typeface="Georgia"/>
                          <a:ea typeface="Noto Sans CJK SC Regular"/>
                        </a:rPr>
                        <a:t>Belgium</a:t>
                      </a:r>
                      <a:r>
                        <a:rPr lang="fr-FR" sz="1300" b="0" strike="noStrike" spc="-1" dirty="0">
                          <a:solidFill>
                            <a:srgbClr val="000000"/>
                          </a:solidFill>
                          <a:latin typeface="Georgia"/>
                          <a:ea typeface="Noto Sans CJK SC Regular"/>
                        </a:rPr>
                        <a:t>)</a:t>
                      </a:r>
                    </a:p>
                    <a:p>
                      <a:pPr>
                        <a:lnSpc>
                          <a:spcPct val="100000"/>
                        </a:lnSpc>
                      </a:pPr>
                      <a:endParaRPr lang="fr-FR" sz="1300" b="0" strike="noStrike" spc="-1" dirty="0">
                        <a:solidFill>
                          <a:srgbClr val="000000"/>
                        </a:solidFill>
                        <a:latin typeface="Georgia"/>
                        <a:ea typeface="Noto Sans CJK SC Regular"/>
                      </a:endParaRPr>
                    </a:p>
                    <a:p>
                      <a:pPr>
                        <a:lnSpc>
                          <a:spcPct val="100000"/>
                        </a:lnSpc>
                      </a:pPr>
                      <a:r>
                        <a:rPr lang="fr-FR" sz="1300" b="0" i="1" strike="noStrike" spc="-1" dirty="0">
                          <a:solidFill>
                            <a:srgbClr val="000000"/>
                          </a:solidFill>
                          <a:latin typeface="Georgia"/>
                          <a:ea typeface="Noto Sans CJK SC Regular"/>
                        </a:rPr>
                        <a:t>Non </a:t>
                      </a:r>
                      <a:r>
                        <a:rPr lang="fr-FR" sz="1300" b="0" i="1" strike="noStrike" spc="-1" dirty="0" err="1">
                          <a:solidFill>
                            <a:srgbClr val="000000"/>
                          </a:solidFill>
                          <a:latin typeface="Georgia"/>
                          <a:ea typeface="Noto Sans CJK SC Regular"/>
                        </a:rPr>
                        <a:t>isolationist</a:t>
                      </a:r>
                      <a:r>
                        <a:rPr lang="fr-FR" sz="1300" b="0" i="1" strike="noStrike" spc="-1" dirty="0">
                          <a:solidFill>
                            <a:srgbClr val="000000"/>
                          </a:solidFill>
                          <a:latin typeface="Georgia"/>
                          <a:ea typeface="Noto Sans CJK SC Regular"/>
                        </a:rPr>
                        <a:t>: </a:t>
                      </a:r>
                      <a:endParaRPr lang="fr-FR" sz="1300" b="0" strike="noStrike" spc="-1" dirty="0">
                        <a:latin typeface="Arial"/>
                      </a:endParaRPr>
                    </a:p>
                    <a:p>
                      <a:pPr>
                        <a:lnSpc>
                          <a:spcPct val="100000"/>
                        </a:lnSpc>
                      </a:pPr>
                      <a:r>
                        <a:rPr lang="fr-FR" sz="1300" b="0" strike="noStrike" spc="-1" dirty="0">
                          <a:solidFill>
                            <a:srgbClr val="000000"/>
                          </a:solidFill>
                          <a:latin typeface="Georgia"/>
                          <a:ea typeface="Noto Sans CJK SC Regular"/>
                        </a:rPr>
                        <a:t>FPÖ (</a:t>
                      </a:r>
                      <a:r>
                        <a:rPr lang="fr-FR" sz="1300" b="0" strike="noStrike" spc="-1" dirty="0" err="1">
                          <a:solidFill>
                            <a:srgbClr val="000000"/>
                          </a:solidFill>
                          <a:latin typeface="Georgia"/>
                          <a:ea typeface="Noto Sans CJK SC Regular"/>
                        </a:rPr>
                        <a:t>Αυστρί</a:t>
                      </a:r>
                      <a:r>
                        <a:rPr lang="fr-FR" sz="1300" b="0" strike="noStrike" spc="-1" dirty="0">
                          <a:solidFill>
                            <a:srgbClr val="000000"/>
                          </a:solidFill>
                          <a:latin typeface="Georgia"/>
                          <a:ea typeface="Noto Sans CJK SC Regular"/>
                        </a:rPr>
                        <a:t>α), Lega (</a:t>
                      </a:r>
                      <a:r>
                        <a:rPr lang="fr-FR" sz="1300" b="0" strike="noStrike" spc="-1" dirty="0" err="1">
                          <a:solidFill>
                            <a:srgbClr val="000000"/>
                          </a:solidFill>
                          <a:latin typeface="Georgia"/>
                          <a:ea typeface="Noto Sans CJK SC Regular"/>
                        </a:rPr>
                        <a:t>Ιτ</a:t>
                      </a:r>
                      <a:r>
                        <a:rPr lang="fr-FR" sz="1300" b="0" strike="noStrike" spc="-1" dirty="0">
                          <a:solidFill>
                            <a:srgbClr val="000000"/>
                          </a:solidFill>
                          <a:latin typeface="Georgia"/>
                          <a:ea typeface="Noto Sans CJK SC Regular"/>
                        </a:rPr>
                        <a:t>α</a:t>
                      </a:r>
                      <a:r>
                        <a:rPr lang="fr-FR" sz="1300" b="0" strike="noStrike" spc="-1" dirty="0" err="1">
                          <a:solidFill>
                            <a:srgbClr val="000000"/>
                          </a:solidFill>
                          <a:latin typeface="Georgia"/>
                          <a:ea typeface="Noto Sans CJK SC Regular"/>
                        </a:rPr>
                        <a:t>λί</a:t>
                      </a:r>
                      <a:r>
                        <a:rPr lang="fr-FR" sz="1300" b="0" strike="noStrike" spc="-1" dirty="0">
                          <a:solidFill>
                            <a:srgbClr val="000000"/>
                          </a:solidFill>
                          <a:latin typeface="Georgia"/>
                          <a:ea typeface="Noto Sans CJK SC Regular"/>
                        </a:rPr>
                        <a:t>α), </a:t>
                      </a:r>
                    </a:p>
                    <a:p>
                      <a:pPr>
                        <a:lnSpc>
                          <a:spcPct val="100000"/>
                        </a:lnSpc>
                      </a:pPr>
                      <a:endParaRPr lang="fr-FR" sz="1300" b="0" strike="noStrike" spc="-1" dirty="0">
                        <a:solidFill>
                          <a:srgbClr val="000000"/>
                        </a:solidFill>
                        <a:latin typeface="Georgia"/>
                        <a:ea typeface="Noto Sans CJK SC Regular"/>
                      </a:endParaRPr>
                    </a:p>
                    <a:p>
                      <a:pPr>
                        <a:lnSpc>
                          <a:spcPct val="100000"/>
                        </a:lnSpc>
                      </a:pPr>
                      <a:r>
                        <a:rPr lang="el-GR" sz="1300" b="0" strike="noStrike" spc="-1" dirty="0">
                          <a:solidFill>
                            <a:srgbClr val="000000"/>
                          </a:solidFill>
                          <a:latin typeface="Georgia"/>
                          <a:ea typeface="Noto Sans CJK SC Regular"/>
                        </a:rPr>
                        <a:t>Φωνή της Λογικής, </a:t>
                      </a:r>
                      <a:r>
                        <a:rPr lang="en-US" sz="1300" b="0" strike="noStrike" spc="-1" dirty="0">
                          <a:solidFill>
                            <a:srgbClr val="000000"/>
                          </a:solidFill>
                          <a:latin typeface="Georgia"/>
                          <a:ea typeface="Noto Sans CJK SC Regular"/>
                        </a:rPr>
                        <a:t>Fidesz, Vox</a:t>
                      </a:r>
                      <a:endParaRPr lang="fr-FR" sz="1300" b="0" strike="noStrike" spc="-1" dirty="0">
                        <a:solidFill>
                          <a:srgbClr val="000000"/>
                        </a:solidFill>
                        <a:latin typeface="Georgia"/>
                        <a:ea typeface="Noto Sans CJK SC Regular"/>
                      </a:endParaRPr>
                    </a:p>
                    <a:p>
                      <a:pPr>
                        <a:lnSpc>
                          <a:spcPct val="100000"/>
                        </a:lnSpc>
                      </a:pPr>
                      <a:endParaRPr lang="fr-FR" sz="1300" b="0" strike="noStrike" spc="-1" dirty="0">
                        <a:solidFill>
                          <a:srgbClr val="000000"/>
                        </a:solidFill>
                        <a:latin typeface="Georgia"/>
                        <a:ea typeface="Noto Sans CJK SC Regular"/>
                      </a:endParaRPr>
                    </a:p>
                    <a:p>
                      <a:pPr>
                        <a:lnSpc>
                          <a:spcPct val="100000"/>
                        </a:lnSpc>
                      </a:pPr>
                      <a:r>
                        <a:rPr lang="fr-FR" sz="1300" b="1" strike="noStrike" spc="-1" dirty="0">
                          <a:solidFill>
                            <a:srgbClr val="000000"/>
                          </a:solidFill>
                          <a:latin typeface="Georgia"/>
                          <a:ea typeface="Noto Sans CJK SC Regular"/>
                        </a:rPr>
                        <a:t>EUROPEAN CONSERVATIVE AND REFORMISTS- </a:t>
                      </a:r>
                    </a:p>
                    <a:p>
                      <a:pPr>
                        <a:lnSpc>
                          <a:spcPct val="100000"/>
                        </a:lnSpc>
                      </a:pPr>
                      <a:r>
                        <a:rPr lang="fr-FR" sz="1300" b="0" i="1" strike="noStrike" spc="-1" dirty="0">
                          <a:solidFill>
                            <a:srgbClr val="000000"/>
                          </a:solidFill>
                          <a:latin typeface="Georgia"/>
                          <a:ea typeface="Noto Sans CJK SC Regular"/>
                        </a:rPr>
                        <a:t>Ultra </a:t>
                      </a:r>
                      <a:r>
                        <a:rPr lang="fr-FR" sz="1300" b="0" i="1" strike="noStrike" spc="-1" dirty="0" err="1">
                          <a:solidFill>
                            <a:srgbClr val="000000"/>
                          </a:solidFill>
                          <a:latin typeface="Georgia"/>
                          <a:ea typeface="Noto Sans CJK SC Regular"/>
                        </a:rPr>
                        <a:t>sovereignist</a:t>
                      </a:r>
                      <a:r>
                        <a:rPr lang="fr-FR" sz="1300" b="0" i="1" strike="noStrike" spc="-1" dirty="0">
                          <a:solidFill>
                            <a:srgbClr val="000000"/>
                          </a:solidFill>
                          <a:latin typeface="Georgia"/>
                          <a:ea typeface="Noto Sans CJK SC Regular"/>
                        </a:rPr>
                        <a:t>:</a:t>
                      </a:r>
                      <a:r>
                        <a:rPr lang="fr-FR" sz="1300" b="0" strike="noStrike" spc="-1" dirty="0">
                          <a:solidFill>
                            <a:srgbClr val="000000"/>
                          </a:solidFill>
                          <a:latin typeface="Georgia"/>
                          <a:ea typeface="Noto Sans CJK SC Regular"/>
                        </a:rPr>
                        <a:t> </a:t>
                      </a:r>
                      <a:r>
                        <a:rPr lang="fr-FR" sz="1300" b="0" strike="noStrike" spc="-1" dirty="0" err="1">
                          <a:solidFill>
                            <a:srgbClr val="000000"/>
                          </a:solidFill>
                          <a:latin typeface="Georgia"/>
                          <a:ea typeface="Noto Sans CJK SC Regular"/>
                        </a:rPr>
                        <a:t>True</a:t>
                      </a:r>
                      <a:r>
                        <a:rPr lang="fr-FR" sz="1300" b="0" strike="noStrike" spc="-1" dirty="0">
                          <a:solidFill>
                            <a:srgbClr val="000000"/>
                          </a:solidFill>
                          <a:latin typeface="Georgia"/>
                          <a:ea typeface="Noto Sans CJK SC Regular"/>
                        </a:rPr>
                        <a:t> Finns (</a:t>
                      </a:r>
                      <a:r>
                        <a:rPr lang="fr-FR" sz="1300" b="0" strike="noStrike" spc="-1" dirty="0" err="1">
                          <a:solidFill>
                            <a:srgbClr val="000000"/>
                          </a:solidFill>
                          <a:latin typeface="Georgia"/>
                          <a:ea typeface="Noto Sans CJK SC Regular"/>
                        </a:rPr>
                        <a:t>Φινλ</a:t>
                      </a:r>
                      <a:r>
                        <a:rPr lang="fr-FR" sz="1300" b="0" strike="noStrike" spc="-1" dirty="0">
                          <a:solidFill>
                            <a:srgbClr val="000000"/>
                          </a:solidFill>
                          <a:latin typeface="Georgia"/>
                          <a:ea typeface="Noto Sans CJK SC Regular"/>
                        </a:rPr>
                        <a:t>α</a:t>
                      </a:r>
                      <a:r>
                        <a:rPr lang="fr-FR" sz="1300" b="0" strike="noStrike" spc="-1" dirty="0" err="1">
                          <a:solidFill>
                            <a:srgbClr val="000000"/>
                          </a:solidFill>
                          <a:latin typeface="Georgia"/>
                          <a:ea typeface="Noto Sans CJK SC Regular"/>
                        </a:rPr>
                        <a:t>νδί</a:t>
                      </a:r>
                      <a:r>
                        <a:rPr lang="fr-FR" sz="1300" b="0" strike="noStrike" spc="-1" dirty="0">
                          <a:solidFill>
                            <a:srgbClr val="000000"/>
                          </a:solidFill>
                          <a:latin typeface="Georgia"/>
                          <a:ea typeface="Noto Sans CJK SC Regular"/>
                        </a:rPr>
                        <a:t>α)</a:t>
                      </a:r>
                    </a:p>
                    <a:p>
                      <a:pPr>
                        <a:lnSpc>
                          <a:spcPct val="100000"/>
                        </a:lnSpc>
                      </a:pPr>
                      <a:r>
                        <a:rPr lang="fr-FR" sz="1300" b="0" strike="noStrike" spc="-1" dirty="0">
                          <a:solidFill>
                            <a:srgbClr val="000000"/>
                          </a:solidFill>
                          <a:latin typeface="Georgia"/>
                          <a:ea typeface="Noto Sans CJK SC Regular"/>
                        </a:rPr>
                        <a:t>Identity-</a:t>
                      </a:r>
                      <a:r>
                        <a:rPr lang="fr-FR" sz="1300" b="0" strike="noStrike" spc="-1" dirty="0" err="1">
                          <a:solidFill>
                            <a:srgbClr val="000000"/>
                          </a:solidFill>
                          <a:latin typeface="Georgia"/>
                          <a:ea typeface="Noto Sans CJK SC Regular"/>
                        </a:rPr>
                        <a:t>Freedoms</a:t>
                      </a:r>
                      <a:r>
                        <a:rPr lang="fr-FR" sz="1300" b="0" strike="noStrike" spc="-1" dirty="0">
                          <a:solidFill>
                            <a:srgbClr val="000000"/>
                          </a:solidFill>
                          <a:latin typeface="Georgia"/>
                          <a:ea typeface="Noto Sans CJK SC Regular"/>
                        </a:rPr>
                        <a:t> (Marion Maréchal)</a:t>
                      </a:r>
                      <a:endParaRPr lang="el-GR" sz="1300" b="0" strike="noStrike" spc="-1" dirty="0">
                        <a:solidFill>
                          <a:srgbClr val="000000"/>
                        </a:solidFill>
                        <a:latin typeface="Georgia"/>
                        <a:ea typeface="Noto Sans CJK SC Regular"/>
                      </a:endParaRPr>
                    </a:p>
                    <a:p>
                      <a:pPr>
                        <a:lnSpc>
                          <a:spcPct val="100000"/>
                        </a:lnSpc>
                      </a:pPr>
                      <a:r>
                        <a:rPr lang="fr-FR" sz="1300" b="0" strike="noStrike" spc="-1" dirty="0">
                          <a:solidFill>
                            <a:srgbClr val="000000"/>
                          </a:solidFill>
                          <a:latin typeface="Georgia"/>
                          <a:ea typeface="Noto Sans CJK SC Regular"/>
                        </a:rPr>
                        <a:t> </a:t>
                      </a:r>
                    </a:p>
                    <a:p>
                      <a:pPr>
                        <a:lnSpc>
                          <a:spcPct val="100000"/>
                        </a:lnSpc>
                      </a:pPr>
                      <a:r>
                        <a:rPr lang="fr-FR" sz="1300" b="1" strike="noStrike" spc="-1" dirty="0">
                          <a:solidFill>
                            <a:srgbClr val="000000"/>
                          </a:solidFill>
                          <a:latin typeface="Georgia"/>
                          <a:ea typeface="Noto Sans CJK SC Regular"/>
                        </a:rPr>
                        <a:t>EUROPE  FOR SOFEREIGN NATIONS GROUP – </a:t>
                      </a:r>
                    </a:p>
                    <a:p>
                      <a:pPr>
                        <a:lnSpc>
                          <a:spcPct val="100000"/>
                        </a:lnSpc>
                      </a:pPr>
                      <a:r>
                        <a:rPr lang="fr-FR" sz="1300" b="0" i="1" strike="noStrike" spc="-1" dirty="0">
                          <a:solidFill>
                            <a:srgbClr val="000000"/>
                          </a:solidFill>
                          <a:latin typeface="Georgia"/>
                          <a:ea typeface="Noto Sans CJK SC Regular"/>
                        </a:rPr>
                        <a:t>Ultra </a:t>
                      </a:r>
                      <a:r>
                        <a:rPr lang="fr-FR" sz="1300" b="0" i="1" strike="noStrike" spc="-1" dirty="0" err="1">
                          <a:solidFill>
                            <a:srgbClr val="000000"/>
                          </a:solidFill>
                          <a:latin typeface="Georgia"/>
                          <a:ea typeface="Noto Sans CJK SC Regular"/>
                        </a:rPr>
                        <a:t>sovereignist</a:t>
                      </a:r>
                      <a:r>
                        <a:rPr lang="fr-FR" sz="1300" b="0" i="1" strike="noStrike" spc="-1" dirty="0">
                          <a:solidFill>
                            <a:srgbClr val="000000"/>
                          </a:solidFill>
                          <a:latin typeface="Georgia"/>
                          <a:ea typeface="Noto Sans CJK SC Regular"/>
                        </a:rPr>
                        <a:t>:</a:t>
                      </a:r>
                      <a:r>
                        <a:rPr lang="fr-FR" sz="1300" b="0" strike="noStrike" spc="-1" dirty="0">
                          <a:solidFill>
                            <a:srgbClr val="000000"/>
                          </a:solidFill>
                          <a:latin typeface="Georgia"/>
                          <a:ea typeface="Noto Sans CJK SC Regular"/>
                        </a:rPr>
                        <a:t> AFD (</a:t>
                      </a:r>
                      <a:r>
                        <a:rPr lang="fr-FR" sz="1300" b="0" strike="noStrike" spc="-1" dirty="0" err="1">
                          <a:solidFill>
                            <a:srgbClr val="000000"/>
                          </a:solidFill>
                          <a:latin typeface="Georgia"/>
                          <a:ea typeface="Noto Sans CJK SC Regular"/>
                        </a:rPr>
                        <a:t>Γερμ</a:t>
                      </a:r>
                      <a:r>
                        <a:rPr lang="fr-FR" sz="1300" b="0" strike="noStrike" spc="-1" dirty="0">
                          <a:solidFill>
                            <a:srgbClr val="000000"/>
                          </a:solidFill>
                          <a:latin typeface="Georgia"/>
                          <a:ea typeface="Noto Sans CJK SC Regular"/>
                        </a:rPr>
                        <a:t>α</a:t>
                      </a:r>
                      <a:r>
                        <a:rPr lang="fr-FR" sz="1300" b="0" strike="noStrike" spc="-1" dirty="0" err="1">
                          <a:solidFill>
                            <a:srgbClr val="000000"/>
                          </a:solidFill>
                          <a:latin typeface="Georgia"/>
                          <a:ea typeface="Noto Sans CJK SC Regular"/>
                        </a:rPr>
                        <a:t>νί</a:t>
                      </a:r>
                      <a:r>
                        <a:rPr lang="fr-FR" sz="1300" b="0" strike="noStrike" spc="-1" dirty="0">
                          <a:solidFill>
                            <a:srgbClr val="000000"/>
                          </a:solidFill>
                          <a:latin typeface="Georgia"/>
                          <a:ea typeface="Noto Sans CJK SC Regular"/>
                        </a:rPr>
                        <a:t>α), </a:t>
                      </a:r>
                    </a:p>
                    <a:p>
                      <a:pPr>
                        <a:lnSpc>
                          <a:spcPct val="100000"/>
                        </a:lnSpc>
                      </a:pPr>
                      <a:r>
                        <a:rPr lang="fr-FR" sz="1300" b="0" strike="noStrike" spc="-1" dirty="0">
                          <a:solidFill>
                            <a:srgbClr val="000000"/>
                          </a:solidFill>
                          <a:latin typeface="Georgia"/>
                          <a:ea typeface="Noto Sans CJK SC Regular"/>
                        </a:rPr>
                        <a:t>Reconquête (</a:t>
                      </a:r>
                      <a:r>
                        <a:rPr lang="el-GR" sz="1300" b="0" strike="noStrike" spc="-1" dirty="0">
                          <a:solidFill>
                            <a:srgbClr val="000000"/>
                          </a:solidFill>
                          <a:latin typeface="Georgia"/>
                          <a:ea typeface="Noto Sans CJK SC Regular"/>
                        </a:rPr>
                        <a:t>Γαλλία)</a:t>
                      </a:r>
                      <a:endParaRPr lang="fr-FR" sz="1300" b="0" strike="noStrike" spc="-1" dirty="0">
                        <a:latin typeface="Arial"/>
                      </a:endParaRPr>
                    </a:p>
                    <a:p>
                      <a:pPr>
                        <a:lnSpc>
                          <a:spcPct val="100000"/>
                        </a:lnSpc>
                      </a:pPr>
                      <a:endParaRPr lang="fr-FR" sz="1300" b="0" strike="noStrike" spc="-1" dirty="0">
                        <a:latin typeface="Arial"/>
                      </a:endParaRPr>
                    </a:p>
                    <a:p>
                      <a:pPr>
                        <a:lnSpc>
                          <a:spcPct val="100000"/>
                        </a:lnSpc>
                      </a:pPr>
                      <a:endParaRPr lang="fr-FR" sz="1300" b="0" strike="noStrike" spc="-1" dirty="0">
                        <a:latin typeface="Arial"/>
                      </a:endParaRPr>
                    </a:p>
                    <a:p>
                      <a:pPr>
                        <a:lnSpc>
                          <a:spcPct val="100000"/>
                        </a:lnSpc>
                      </a:pPr>
                      <a:endParaRPr lang="fr-FR" sz="13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91A7C4"/>
                    </a:solidFill>
                  </a:tcPr>
                </a:tc>
                <a:tc>
                  <a:txBody>
                    <a:bodyPr/>
                    <a:lstStyle/>
                    <a:p>
                      <a:pPr>
                        <a:lnSpc>
                          <a:spcPct val="100000"/>
                        </a:lnSpc>
                      </a:pPr>
                      <a:r>
                        <a:rPr lang="fr-FR" sz="1300" b="0" strike="noStrike" spc="-1" dirty="0" err="1">
                          <a:solidFill>
                            <a:srgbClr val="000000"/>
                          </a:solidFill>
                          <a:latin typeface="Georgia"/>
                        </a:rPr>
                        <a:t>Socialistisk</a:t>
                      </a:r>
                      <a:r>
                        <a:rPr lang="fr-FR" sz="1300" b="0" strike="noStrike" spc="-1" dirty="0">
                          <a:solidFill>
                            <a:srgbClr val="000000"/>
                          </a:solidFill>
                          <a:latin typeface="Georgia"/>
                        </a:rPr>
                        <a:t> </a:t>
                      </a:r>
                      <a:r>
                        <a:rPr lang="fr-FR" sz="1300" b="0" strike="noStrike" spc="-1" dirty="0" err="1">
                          <a:solidFill>
                            <a:srgbClr val="000000"/>
                          </a:solidFill>
                          <a:latin typeface="Georgia"/>
                        </a:rPr>
                        <a:t>Folkeparti</a:t>
                      </a:r>
                      <a:r>
                        <a:rPr lang="fr-FR" sz="1300" b="0" strike="noStrike" spc="-1" dirty="0">
                          <a:solidFill>
                            <a:srgbClr val="000000"/>
                          </a:solidFill>
                          <a:latin typeface="Georgia"/>
                        </a:rPr>
                        <a:t> </a:t>
                      </a:r>
                      <a:r>
                        <a:rPr lang="fr-FR" sz="1300" b="0" strike="noStrike" spc="-1" dirty="0" err="1">
                          <a:solidFill>
                            <a:srgbClr val="000000"/>
                          </a:solidFill>
                          <a:latin typeface="Georgia"/>
                        </a:rPr>
                        <a:t>Δ</a:t>
                      </a:r>
                      <a:r>
                        <a:rPr lang="fr-FR" sz="1300" b="0" strike="noStrike" spc="-1" dirty="0">
                          <a:solidFill>
                            <a:srgbClr val="000000"/>
                          </a:solidFill>
                          <a:latin typeface="Georgia"/>
                        </a:rPr>
                        <a:t>α</a:t>
                      </a:r>
                      <a:r>
                        <a:rPr lang="fr-FR" sz="1300" b="0" strike="noStrike" spc="-1" dirty="0" err="1">
                          <a:solidFill>
                            <a:srgbClr val="000000"/>
                          </a:solidFill>
                          <a:latin typeface="Georgia"/>
                        </a:rPr>
                        <a:t>νί</a:t>
                      </a:r>
                      <a:r>
                        <a:rPr lang="fr-FR" sz="1300" b="0" strike="noStrike" spc="-1" dirty="0">
                          <a:solidFill>
                            <a:srgbClr val="000000"/>
                          </a:solidFill>
                          <a:latin typeface="Georgia"/>
                        </a:rPr>
                        <a:t>α) Die Linke (</a:t>
                      </a:r>
                      <a:r>
                        <a:rPr lang="fr-FR" sz="1300" b="0" strike="noStrike" spc="-1" dirty="0" err="1">
                          <a:solidFill>
                            <a:srgbClr val="000000"/>
                          </a:solidFill>
                          <a:latin typeface="Georgia"/>
                        </a:rPr>
                        <a:t>Γερμ</a:t>
                      </a:r>
                      <a:r>
                        <a:rPr lang="fr-FR" sz="1300" b="0" strike="noStrike" spc="-1" dirty="0">
                          <a:solidFill>
                            <a:srgbClr val="000000"/>
                          </a:solidFill>
                          <a:latin typeface="Georgia"/>
                        </a:rPr>
                        <a:t>α</a:t>
                      </a:r>
                      <a:r>
                        <a:rPr lang="fr-FR" sz="1300" b="0" strike="noStrike" spc="-1" dirty="0" err="1">
                          <a:solidFill>
                            <a:srgbClr val="000000"/>
                          </a:solidFill>
                          <a:latin typeface="Georgia"/>
                        </a:rPr>
                        <a:t>νί</a:t>
                      </a:r>
                      <a:r>
                        <a:rPr lang="fr-FR" sz="1300" b="0" strike="noStrike" spc="-1" dirty="0">
                          <a:solidFill>
                            <a:srgbClr val="000000"/>
                          </a:solidFill>
                          <a:latin typeface="Georgia"/>
                        </a:rPr>
                        <a:t>α) </a:t>
                      </a:r>
                      <a:r>
                        <a:rPr lang="fr-FR" sz="1300" b="0" strike="noStrike" spc="-1" dirty="0" err="1">
                          <a:solidFill>
                            <a:srgbClr val="000000"/>
                          </a:solidFill>
                          <a:latin typeface="Georgia"/>
                        </a:rPr>
                        <a:t>Vänsterpartiet</a:t>
                      </a:r>
                      <a:r>
                        <a:rPr lang="fr-FR" sz="1300" b="0" strike="noStrike" spc="-1" dirty="0">
                          <a:solidFill>
                            <a:srgbClr val="000000"/>
                          </a:solidFill>
                          <a:latin typeface="Georgia"/>
                        </a:rPr>
                        <a:t> (</a:t>
                      </a:r>
                      <a:r>
                        <a:rPr lang="fr-FR" sz="1300" b="0" strike="noStrike" spc="-1" dirty="0" err="1">
                          <a:solidFill>
                            <a:srgbClr val="000000"/>
                          </a:solidFill>
                          <a:latin typeface="Georgia"/>
                        </a:rPr>
                        <a:t>Σουηδί</a:t>
                      </a:r>
                      <a:r>
                        <a:rPr lang="fr-FR" sz="1300" b="0" strike="noStrike" spc="-1" dirty="0">
                          <a:solidFill>
                            <a:srgbClr val="000000"/>
                          </a:solidFill>
                          <a:latin typeface="Georgia"/>
                        </a:rPr>
                        <a:t>α), </a:t>
                      </a:r>
                      <a:r>
                        <a:rPr lang="fr-FR" sz="1300" b="0" strike="noStrike" spc="-1" dirty="0" err="1">
                          <a:solidFill>
                            <a:srgbClr val="000000"/>
                          </a:solidFill>
                          <a:latin typeface="Georgia"/>
                        </a:rPr>
                        <a:t>Bloco</a:t>
                      </a:r>
                      <a:r>
                        <a:rPr lang="fr-FR" sz="1300" b="0" strike="noStrike" spc="-1" dirty="0">
                          <a:solidFill>
                            <a:srgbClr val="000000"/>
                          </a:solidFill>
                          <a:latin typeface="Georgia"/>
                        </a:rPr>
                        <a:t> de </a:t>
                      </a:r>
                      <a:r>
                        <a:rPr lang="fr-FR" sz="1300" b="0" strike="noStrike" spc="-1" dirty="0" err="1">
                          <a:solidFill>
                            <a:srgbClr val="000000"/>
                          </a:solidFill>
                          <a:latin typeface="Georgia"/>
                        </a:rPr>
                        <a:t>Esquerda</a:t>
                      </a:r>
                      <a:r>
                        <a:rPr lang="fr-FR" sz="1300" b="0" strike="noStrike" spc="-1" dirty="0">
                          <a:solidFill>
                            <a:srgbClr val="000000"/>
                          </a:solidFill>
                          <a:latin typeface="Georgia"/>
                        </a:rPr>
                        <a:t> (</a:t>
                      </a:r>
                      <a:r>
                        <a:rPr lang="fr-FR" sz="1300" b="0" strike="noStrike" spc="-1" dirty="0" err="1">
                          <a:solidFill>
                            <a:srgbClr val="000000"/>
                          </a:solidFill>
                          <a:latin typeface="Georgia"/>
                        </a:rPr>
                        <a:t>Πορτογ</a:t>
                      </a:r>
                      <a:r>
                        <a:rPr lang="fr-FR" sz="1300" b="0" strike="noStrike" spc="-1" dirty="0">
                          <a:solidFill>
                            <a:srgbClr val="000000"/>
                          </a:solidFill>
                          <a:latin typeface="Georgia"/>
                        </a:rPr>
                        <a:t>α</a:t>
                      </a:r>
                      <a:r>
                        <a:rPr lang="fr-FR" sz="1300" b="0" strike="noStrike" spc="-1" dirty="0" err="1">
                          <a:solidFill>
                            <a:srgbClr val="000000"/>
                          </a:solidFill>
                          <a:latin typeface="Georgia"/>
                        </a:rPr>
                        <a:t>λί</a:t>
                      </a:r>
                      <a:r>
                        <a:rPr lang="fr-FR" sz="1300" b="0" strike="noStrike" spc="-1" dirty="0">
                          <a:solidFill>
                            <a:srgbClr val="000000"/>
                          </a:solidFill>
                          <a:latin typeface="Georgia"/>
                        </a:rPr>
                        <a:t>α)</a:t>
                      </a:r>
                      <a:endParaRPr lang="fr-FR" sz="1300" b="0" strike="noStrike" spc="-1" dirty="0">
                        <a:latin typeface="Arial"/>
                      </a:endParaRPr>
                    </a:p>
                    <a:p>
                      <a:pPr>
                        <a:lnSpc>
                          <a:spcPct val="100000"/>
                        </a:lnSpc>
                      </a:pPr>
                      <a:endParaRPr lang="fr-FR" sz="1300" b="0" strike="noStrike" spc="-1" dirty="0">
                        <a:latin typeface="Arial"/>
                      </a:endParaRPr>
                    </a:p>
                    <a:p>
                      <a:pPr>
                        <a:lnSpc>
                          <a:spcPct val="100000"/>
                        </a:lnSpc>
                      </a:pPr>
                      <a:r>
                        <a:rPr lang="fr-FR" sz="1300" b="0" strike="noStrike" spc="-1" dirty="0" err="1">
                          <a:solidFill>
                            <a:srgbClr val="000000"/>
                          </a:solidFill>
                          <a:latin typeface="Georgia"/>
                        </a:rPr>
                        <a:t>Ευρωσκε</a:t>
                      </a:r>
                      <a:r>
                        <a:rPr lang="fr-FR" sz="1300" b="0" strike="noStrike" spc="-1" dirty="0">
                          <a:solidFill>
                            <a:srgbClr val="000000"/>
                          </a:solidFill>
                          <a:latin typeface="Georgia"/>
                        </a:rPr>
                        <a:t>π</a:t>
                      </a:r>
                      <a:r>
                        <a:rPr lang="fr-FR" sz="1300" b="0" strike="noStrike" spc="-1" dirty="0" err="1">
                          <a:solidFill>
                            <a:srgbClr val="000000"/>
                          </a:solidFill>
                          <a:latin typeface="Georgia"/>
                        </a:rPr>
                        <a:t>τικιστικά</a:t>
                      </a:r>
                      <a:r>
                        <a:rPr lang="fr-FR" sz="1300" b="0" strike="noStrike" spc="-1" dirty="0">
                          <a:solidFill>
                            <a:srgbClr val="000000"/>
                          </a:solidFill>
                          <a:latin typeface="Georgia"/>
                        </a:rPr>
                        <a:t> π</a:t>
                      </a:r>
                      <a:r>
                        <a:rPr lang="fr-FR" sz="1300" b="0" strike="noStrike" spc="-1" dirty="0" err="1">
                          <a:solidFill>
                            <a:srgbClr val="000000"/>
                          </a:solidFill>
                          <a:latin typeface="Georgia"/>
                        </a:rPr>
                        <a:t>ράσιν</a:t>
                      </a:r>
                      <a:r>
                        <a:rPr lang="fr-FR" sz="1300" b="0" strike="noStrike" spc="-1" dirty="0">
                          <a:solidFill>
                            <a:srgbClr val="000000"/>
                          </a:solidFill>
                          <a:latin typeface="Georgia"/>
                        </a:rPr>
                        <a:t>α </a:t>
                      </a:r>
                      <a:r>
                        <a:rPr lang="fr-FR" sz="1300" b="0" strike="noStrike" spc="-1" dirty="0" err="1">
                          <a:solidFill>
                            <a:srgbClr val="000000"/>
                          </a:solidFill>
                          <a:latin typeface="Georgia"/>
                        </a:rPr>
                        <a:t>κόμμ</a:t>
                      </a:r>
                      <a:r>
                        <a:rPr lang="fr-FR" sz="1300" b="0" strike="noStrike" spc="-1" dirty="0">
                          <a:solidFill>
                            <a:srgbClr val="000000"/>
                          </a:solidFill>
                          <a:latin typeface="Georgia"/>
                        </a:rPr>
                        <a:t>α</a:t>
                      </a:r>
                      <a:r>
                        <a:rPr lang="fr-FR" sz="1300" b="0" strike="noStrike" spc="-1" dirty="0" err="1">
                          <a:solidFill>
                            <a:srgbClr val="000000"/>
                          </a:solidFill>
                          <a:latin typeface="Georgia"/>
                        </a:rPr>
                        <a:t>τ</a:t>
                      </a:r>
                      <a:r>
                        <a:rPr lang="fr-FR" sz="1300" b="0" strike="noStrike" spc="-1" dirty="0">
                          <a:solidFill>
                            <a:srgbClr val="000000"/>
                          </a:solidFill>
                          <a:latin typeface="Georgia"/>
                        </a:rPr>
                        <a:t>α (</a:t>
                      </a:r>
                      <a:r>
                        <a:rPr lang="fr-FR" sz="1300" b="0" strike="noStrike" spc="-1" dirty="0" err="1">
                          <a:solidFill>
                            <a:srgbClr val="000000"/>
                          </a:solidFill>
                          <a:latin typeface="Georgia" panose="02040502050405020303" pitchFamily="18" charset="0"/>
                        </a:rPr>
                        <a:t>Σκ</a:t>
                      </a:r>
                      <a:r>
                        <a:rPr lang="fr-FR" sz="1300" b="0" strike="noStrike" spc="-1" dirty="0">
                          <a:solidFill>
                            <a:srgbClr val="000000"/>
                          </a:solidFill>
                          <a:latin typeface="Georgia" panose="02040502050405020303" pitchFamily="18" charset="0"/>
                        </a:rPr>
                        <a:t>α</a:t>
                      </a:r>
                      <a:r>
                        <a:rPr lang="fr-FR" sz="1300" b="0" strike="noStrike" spc="-1" dirty="0" err="1">
                          <a:solidFill>
                            <a:srgbClr val="000000"/>
                          </a:solidFill>
                          <a:latin typeface="Georgia" panose="02040502050405020303" pitchFamily="18" charset="0"/>
                        </a:rPr>
                        <a:t>νδιν</a:t>
                      </a:r>
                      <a:r>
                        <a:rPr lang="fr-FR" sz="1300" b="0" strike="noStrike" spc="-1" dirty="0">
                          <a:solidFill>
                            <a:srgbClr val="000000"/>
                          </a:solidFill>
                          <a:latin typeface="Georgia" panose="02040502050405020303" pitchFamily="18" charset="0"/>
                        </a:rPr>
                        <a:t>αβ</a:t>
                      </a:r>
                      <a:r>
                        <a:rPr lang="fr-FR" sz="1300" b="0" strike="noStrike" spc="-1" dirty="0" err="1">
                          <a:solidFill>
                            <a:srgbClr val="000000"/>
                          </a:solidFill>
                          <a:latin typeface="Georgia" panose="02040502050405020303" pitchFamily="18" charset="0"/>
                        </a:rPr>
                        <a:t>ί</a:t>
                      </a:r>
                      <a:r>
                        <a:rPr lang="fr-FR" sz="1300" b="0" strike="noStrike" spc="-1" dirty="0">
                          <a:solidFill>
                            <a:srgbClr val="000000"/>
                          </a:solidFill>
                          <a:latin typeface="Georgia" panose="02040502050405020303" pitchFamily="18" charset="0"/>
                        </a:rPr>
                        <a:t>α, ΜΒ)</a:t>
                      </a:r>
                      <a:endParaRPr lang="el-GR" sz="1300" b="0" strike="noStrike" spc="-1" dirty="0">
                        <a:solidFill>
                          <a:srgbClr val="000000"/>
                        </a:solidFill>
                        <a:latin typeface="Georgia" panose="02040502050405020303" pitchFamily="18" charset="0"/>
                      </a:endParaRPr>
                    </a:p>
                    <a:p>
                      <a:pPr>
                        <a:lnSpc>
                          <a:spcPct val="100000"/>
                        </a:lnSpc>
                      </a:pPr>
                      <a:endParaRPr lang="el-GR" sz="1300" b="0" strike="noStrike" spc="-1" dirty="0">
                        <a:solidFill>
                          <a:srgbClr val="000000"/>
                        </a:solidFill>
                        <a:latin typeface="Georgia" panose="02040502050405020303" pitchFamily="18" charset="0"/>
                      </a:endParaRPr>
                    </a:p>
                    <a:p>
                      <a:pPr>
                        <a:lnSpc>
                          <a:spcPct val="100000"/>
                        </a:lnSpc>
                      </a:pPr>
                      <a:r>
                        <a:rPr lang="fr-FR" sz="1300" b="0" strike="noStrike" spc="-1" dirty="0" err="1">
                          <a:solidFill>
                            <a:srgbClr val="000000"/>
                          </a:solidFill>
                          <a:latin typeface="Georgia" panose="02040502050405020303" pitchFamily="18" charset="0"/>
                          <a:ea typeface="Noto Sans CJK SC Regular"/>
                        </a:rPr>
                        <a:t>Movimento</a:t>
                      </a:r>
                      <a:r>
                        <a:rPr lang="fr-FR" sz="1300" b="0" strike="noStrike" spc="-1" dirty="0">
                          <a:solidFill>
                            <a:srgbClr val="000000"/>
                          </a:solidFill>
                          <a:latin typeface="Georgia" panose="02040502050405020303" pitchFamily="18" charset="0"/>
                          <a:ea typeface="Noto Sans CJK SC Regular"/>
                        </a:rPr>
                        <a:t> 5 </a:t>
                      </a:r>
                      <a:r>
                        <a:rPr lang="fr-FR" sz="1300" b="0" strike="noStrike" spc="-1" dirty="0" err="1">
                          <a:solidFill>
                            <a:srgbClr val="000000"/>
                          </a:solidFill>
                          <a:latin typeface="Georgia" panose="02040502050405020303" pitchFamily="18" charset="0"/>
                          <a:ea typeface="Noto Sans CJK SC Regular"/>
                        </a:rPr>
                        <a:t>Stelle</a:t>
                      </a:r>
                      <a:r>
                        <a:rPr lang="fr-FR" sz="1300" b="0" strike="noStrike" spc="-1" dirty="0">
                          <a:solidFill>
                            <a:srgbClr val="000000"/>
                          </a:solidFill>
                          <a:latin typeface="Georgia" panose="02040502050405020303" pitchFamily="18" charset="0"/>
                          <a:ea typeface="Noto Sans CJK SC Regular"/>
                        </a:rPr>
                        <a:t> [</a:t>
                      </a:r>
                      <a:r>
                        <a:rPr lang="fr-FR" sz="1300" b="0" strike="noStrike" spc="-1" dirty="0" err="1">
                          <a:solidFill>
                            <a:srgbClr val="000000"/>
                          </a:solidFill>
                          <a:latin typeface="Georgia" panose="02040502050405020303" pitchFamily="18" charset="0"/>
                          <a:ea typeface="Noto Sans CJK SC Regular"/>
                        </a:rPr>
                        <a:t>Ιτ</a:t>
                      </a:r>
                      <a:r>
                        <a:rPr lang="fr-FR" sz="1300" b="0" strike="noStrike" spc="-1" dirty="0">
                          <a:solidFill>
                            <a:srgbClr val="000000"/>
                          </a:solidFill>
                          <a:latin typeface="Georgia" panose="02040502050405020303" pitchFamily="18" charset="0"/>
                          <a:ea typeface="Noto Sans CJK SC Regular"/>
                        </a:rPr>
                        <a:t>α</a:t>
                      </a:r>
                      <a:r>
                        <a:rPr lang="fr-FR" sz="1300" b="0" strike="noStrike" spc="-1" dirty="0" err="1">
                          <a:solidFill>
                            <a:srgbClr val="000000"/>
                          </a:solidFill>
                          <a:latin typeface="Georgia" panose="02040502050405020303" pitchFamily="18" charset="0"/>
                          <a:ea typeface="Noto Sans CJK SC Regular"/>
                        </a:rPr>
                        <a:t>λί</a:t>
                      </a:r>
                      <a:r>
                        <a:rPr lang="fr-FR" sz="1300" b="0" strike="noStrike" spc="-1" dirty="0">
                          <a:solidFill>
                            <a:srgbClr val="000000"/>
                          </a:solidFill>
                          <a:latin typeface="Georgia" panose="02040502050405020303" pitchFamily="18" charset="0"/>
                          <a:ea typeface="Noto Sans CJK SC Regular"/>
                        </a:rPr>
                        <a:t>α,</a:t>
                      </a:r>
                      <a:r>
                        <a:rPr lang="fr-FR" sz="1300" b="0" strike="noStrike" spc="-1" dirty="0" err="1">
                          <a:solidFill>
                            <a:srgbClr val="000000"/>
                          </a:solidFill>
                          <a:latin typeface="Georgia" panose="02040502050405020303" pitchFamily="18" charset="0"/>
                          <a:ea typeface="Noto Sans CJK SC Regular"/>
                        </a:rPr>
                        <a:t>non-isncrits</a:t>
                      </a:r>
                      <a:r>
                        <a:rPr lang="fr-FR" sz="1300" b="0" strike="noStrike" spc="-1" dirty="0">
                          <a:solidFill>
                            <a:srgbClr val="000000"/>
                          </a:solidFill>
                          <a:latin typeface="Georgia" panose="02040502050405020303" pitchFamily="18" charset="0"/>
                          <a:ea typeface="Noto Sans CJK SC Regular"/>
                        </a:rPr>
                        <a:t> 2019-2024, The </a:t>
                      </a:r>
                      <a:r>
                        <a:rPr lang="fr-FR" sz="1300" b="0" strike="noStrike" spc="-1" dirty="0" err="1">
                          <a:solidFill>
                            <a:srgbClr val="000000"/>
                          </a:solidFill>
                          <a:latin typeface="Georgia" panose="02040502050405020303" pitchFamily="18" charset="0"/>
                          <a:ea typeface="Noto Sans CJK SC Regular"/>
                        </a:rPr>
                        <a:t>Left</a:t>
                      </a:r>
                      <a:r>
                        <a:rPr lang="fr-FR" sz="1300" b="0" strike="noStrike" spc="-1" dirty="0">
                          <a:solidFill>
                            <a:srgbClr val="000000"/>
                          </a:solidFill>
                          <a:latin typeface="Georgia" panose="02040502050405020303" pitchFamily="18" charset="0"/>
                          <a:ea typeface="Noto Sans CJK SC Regular"/>
                        </a:rPr>
                        <a:t> (</a:t>
                      </a:r>
                      <a:r>
                        <a:rPr lang="fr-FR" sz="1300" b="0" strike="noStrike" spc="-1" dirty="0" err="1">
                          <a:solidFill>
                            <a:srgbClr val="000000"/>
                          </a:solidFill>
                          <a:latin typeface="Georgia" panose="02040502050405020303" pitchFamily="18" charset="0"/>
                          <a:ea typeface="Noto Sans CJK SC Regular"/>
                        </a:rPr>
                        <a:t>since</a:t>
                      </a:r>
                      <a:r>
                        <a:rPr lang="fr-FR" sz="1300" b="0" strike="noStrike" spc="-1" dirty="0">
                          <a:solidFill>
                            <a:srgbClr val="000000"/>
                          </a:solidFill>
                          <a:latin typeface="Georgia" panose="02040502050405020303" pitchFamily="18" charset="0"/>
                          <a:ea typeface="Noto Sans CJK SC Regular"/>
                        </a:rPr>
                        <a:t> 2024)</a:t>
                      </a:r>
                    </a:p>
                    <a:p>
                      <a:pPr>
                        <a:lnSpc>
                          <a:spcPct val="100000"/>
                        </a:lnSpc>
                      </a:pPr>
                      <a:endParaRPr lang="fr-FR" sz="1300" b="0" strike="noStrike" spc="-1" dirty="0">
                        <a:solidFill>
                          <a:srgbClr val="000000"/>
                        </a:solidFill>
                        <a:latin typeface="Georgia" panose="02040502050405020303" pitchFamily="18" charset="0"/>
                      </a:endParaRPr>
                    </a:p>
                    <a:p>
                      <a:pPr>
                        <a:lnSpc>
                          <a:spcPct val="100000"/>
                        </a:lnSpc>
                      </a:pPr>
                      <a:r>
                        <a:rPr lang="fr-FR" sz="1300" b="0" strike="noStrike" spc="-1" dirty="0" err="1">
                          <a:latin typeface="Georgia" panose="02040502050405020303" pitchFamily="18" charset="0"/>
                        </a:rPr>
                        <a:t>Sahra</a:t>
                      </a:r>
                      <a:r>
                        <a:rPr lang="fr-FR" sz="1300" b="0" strike="noStrike" spc="-1" dirty="0">
                          <a:latin typeface="Georgia" panose="02040502050405020303" pitchFamily="18" charset="0"/>
                        </a:rPr>
                        <a:t> </a:t>
                      </a:r>
                      <a:r>
                        <a:rPr lang="fr-FR" sz="1300" b="0" strike="noStrike" spc="-1" dirty="0" err="1">
                          <a:latin typeface="Georgia" panose="02040502050405020303" pitchFamily="18" charset="0"/>
                        </a:rPr>
                        <a:t>Wagenknecht</a:t>
                      </a:r>
                      <a:r>
                        <a:rPr lang="fr-FR" sz="1300" b="0" strike="noStrike" spc="-1" dirty="0">
                          <a:latin typeface="Georgia" panose="02040502050405020303" pitchFamily="18" charset="0"/>
                        </a:rPr>
                        <a:t> Alliance</a:t>
                      </a:r>
                    </a:p>
                    <a:p>
                      <a:pPr>
                        <a:lnSpc>
                          <a:spcPct val="100000"/>
                        </a:lnSpc>
                      </a:pPr>
                      <a:r>
                        <a:rPr lang="fr-FR" sz="1300" b="0" strike="noStrike" spc="-1" dirty="0">
                          <a:latin typeface="Georgia" panose="02040502050405020303" pitchFamily="18" charset="0"/>
                        </a:rPr>
                        <a:t>Course of Freedom (non-inscrits)</a:t>
                      </a:r>
                    </a:p>
                  </a:txBody>
                  <a:tcPr>
                    <a:lnL w="12240">
                      <a:solidFill>
                        <a:srgbClr val="FFFFFF"/>
                      </a:solidFill>
                    </a:lnL>
                    <a:lnR w="12240">
                      <a:solidFill>
                        <a:srgbClr val="FFFFFF"/>
                      </a:solidFill>
                    </a:lnR>
                    <a:lnT w="12240">
                      <a:solidFill>
                        <a:srgbClr val="FFFFFF"/>
                      </a:solidFill>
                    </a:lnT>
                    <a:lnB w="12240">
                      <a:solidFill>
                        <a:srgbClr val="FFFFFF"/>
                      </a:solidFill>
                    </a:lnB>
                    <a:solidFill>
                      <a:srgbClr val="B6C5D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strike="noStrike" spc="-1" dirty="0">
                          <a:solidFill>
                            <a:srgbClr val="000000"/>
                          </a:solidFill>
                          <a:latin typeface="Georgia"/>
                          <a:ea typeface="Noto Sans CJK SC Regular"/>
                        </a:rPr>
                        <a:t>EUROPEAN CONSERVATIVE AND REFORMISTS-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0" strike="noStrike" spc="-1" dirty="0" err="1">
                          <a:solidFill>
                            <a:srgbClr val="000000"/>
                          </a:solidFill>
                          <a:latin typeface="Georgia"/>
                        </a:rPr>
                        <a:t>Prawo</a:t>
                      </a:r>
                      <a:r>
                        <a:rPr lang="fr-FR" sz="1300" b="0" strike="noStrike" spc="-1" dirty="0">
                          <a:solidFill>
                            <a:srgbClr val="000000"/>
                          </a:solidFill>
                          <a:latin typeface="Georgia"/>
                        </a:rPr>
                        <a:t> i </a:t>
                      </a:r>
                      <a:r>
                        <a:rPr lang="fr-FR" sz="1300" b="0" strike="noStrike" spc="-1" dirty="0" err="1">
                          <a:solidFill>
                            <a:srgbClr val="000000"/>
                          </a:solidFill>
                          <a:latin typeface="Georgia"/>
                        </a:rPr>
                        <a:t>Sprawiedliwość</a:t>
                      </a:r>
                      <a:r>
                        <a:rPr lang="fr-FR" sz="1300" b="0" strike="noStrike" spc="-1" dirty="0">
                          <a:solidFill>
                            <a:srgbClr val="000000"/>
                          </a:solidFill>
                          <a:latin typeface="Georgia"/>
                        </a:rPr>
                        <a:t> (</a:t>
                      </a:r>
                      <a:r>
                        <a:rPr lang="fr-FR" sz="1300" b="0" strike="noStrike" spc="-1" dirty="0" err="1">
                          <a:solidFill>
                            <a:srgbClr val="000000"/>
                          </a:solidFill>
                          <a:latin typeface="Georgia"/>
                        </a:rPr>
                        <a:t>Πολωνί</a:t>
                      </a:r>
                      <a:r>
                        <a:rPr lang="fr-FR" sz="1300" b="0" strike="noStrike" spc="-1" dirty="0">
                          <a:solidFill>
                            <a:srgbClr val="000000"/>
                          </a:solidFill>
                          <a:latin typeface="Georgia"/>
                        </a:rPr>
                        <a:t>α),</a:t>
                      </a:r>
                      <a:r>
                        <a:rPr lang="fr-FR" sz="1300" b="0" strike="noStrike" spc="-1" dirty="0" err="1">
                          <a:solidFill>
                            <a:srgbClr val="000000"/>
                          </a:solidFill>
                          <a:latin typeface="Georgia"/>
                        </a:rPr>
                        <a:t>Občanská</a:t>
                      </a:r>
                      <a:r>
                        <a:rPr lang="fr-FR" sz="1300" b="0" strike="noStrike" spc="-1" dirty="0">
                          <a:solidFill>
                            <a:srgbClr val="000000"/>
                          </a:solidFill>
                          <a:latin typeface="Georgia"/>
                        </a:rPr>
                        <a:t> </a:t>
                      </a:r>
                      <a:r>
                        <a:rPr lang="fr-FR" sz="1300" b="0" strike="noStrike" spc="-1" dirty="0" err="1">
                          <a:solidFill>
                            <a:srgbClr val="000000"/>
                          </a:solidFill>
                          <a:latin typeface="Georgia"/>
                        </a:rPr>
                        <a:t>demokratická</a:t>
                      </a:r>
                      <a:r>
                        <a:rPr lang="fr-FR" sz="1300" b="0" strike="noStrike" spc="-1" dirty="0">
                          <a:solidFill>
                            <a:srgbClr val="000000"/>
                          </a:solidFill>
                          <a:latin typeface="Georgia"/>
                        </a:rPr>
                        <a:t> </a:t>
                      </a:r>
                      <a:r>
                        <a:rPr lang="fr-FR" sz="1300" b="0" strike="noStrike" spc="-1" dirty="0" err="1">
                          <a:solidFill>
                            <a:srgbClr val="000000"/>
                          </a:solidFill>
                          <a:latin typeface="Georgia"/>
                        </a:rPr>
                        <a:t>strana</a:t>
                      </a:r>
                      <a:r>
                        <a:rPr lang="fr-FR" sz="1300" b="0" strike="noStrike" spc="-1" dirty="0">
                          <a:solidFill>
                            <a:srgbClr val="000000"/>
                          </a:solidFill>
                          <a:latin typeface="Georgia"/>
                        </a:rPr>
                        <a:t> (</a:t>
                      </a:r>
                      <a:r>
                        <a:rPr lang="fr-FR" sz="1300" b="0" strike="noStrike" spc="-1" dirty="0" err="1">
                          <a:solidFill>
                            <a:srgbClr val="000000"/>
                          </a:solidFill>
                          <a:latin typeface="Georgia"/>
                        </a:rPr>
                        <a:t>Τσεχί</a:t>
                      </a:r>
                      <a:r>
                        <a:rPr lang="fr-FR" sz="1300" b="0" strike="noStrike" spc="-1" dirty="0">
                          <a:solidFill>
                            <a:srgbClr val="000000"/>
                          </a:solidFill>
                          <a:latin typeface="Georgia"/>
                        </a:rPr>
                        <a:t>α), </a:t>
                      </a:r>
                      <a:r>
                        <a:rPr lang="fr-FR" sz="1300" b="0" strike="noStrike" spc="-1" dirty="0" err="1">
                          <a:solidFill>
                            <a:srgbClr val="000000"/>
                          </a:solidFill>
                          <a:latin typeface="Georgia"/>
                        </a:rPr>
                        <a:t>Fratelli</a:t>
                      </a:r>
                      <a:r>
                        <a:rPr lang="fr-FR" sz="1300" b="0" strike="noStrike" spc="-1" dirty="0">
                          <a:solidFill>
                            <a:srgbClr val="000000"/>
                          </a:solidFill>
                          <a:latin typeface="Georgia"/>
                        </a:rPr>
                        <a:t> d'Italia, Forum for </a:t>
                      </a:r>
                      <a:r>
                        <a:rPr lang="fr-FR" sz="1300" b="0" strike="noStrike" spc="-1" dirty="0" err="1">
                          <a:solidFill>
                            <a:srgbClr val="000000"/>
                          </a:solidFill>
                          <a:latin typeface="Georgia"/>
                        </a:rPr>
                        <a:t>Democracy</a:t>
                      </a:r>
                      <a:r>
                        <a:rPr lang="fr-FR" sz="1300" b="0" strike="noStrike" spc="-1" dirty="0">
                          <a:solidFill>
                            <a:srgbClr val="000000"/>
                          </a:solidFill>
                          <a:latin typeface="Georgia"/>
                        </a:rPr>
                        <a:t> (</a:t>
                      </a:r>
                      <a:r>
                        <a:rPr lang="fr-FR" sz="1300" b="0" strike="noStrike" spc="-1" dirty="0" err="1">
                          <a:solidFill>
                            <a:srgbClr val="000000"/>
                          </a:solidFill>
                          <a:latin typeface="Georgia"/>
                        </a:rPr>
                        <a:t>Netherlands</a:t>
                      </a:r>
                      <a:r>
                        <a:rPr lang="fr-FR" sz="1300" b="0" strike="noStrike" spc="-1" dirty="0">
                          <a:solidFill>
                            <a:srgbClr val="000000"/>
                          </a:solidFill>
                          <a:latin typeface="Georgia"/>
                        </a:rPr>
                        <a:t>), </a:t>
                      </a:r>
                      <a:r>
                        <a:rPr lang="fr-FR" sz="1300" b="0" strike="noStrike" spc="-1" dirty="0" err="1">
                          <a:solidFill>
                            <a:srgbClr val="000000"/>
                          </a:solidFill>
                          <a:latin typeface="Georgia"/>
                        </a:rPr>
                        <a:t>Ελληνική</a:t>
                      </a:r>
                      <a:r>
                        <a:rPr lang="fr-FR" sz="1300" b="0" strike="noStrike" spc="-1" dirty="0">
                          <a:solidFill>
                            <a:srgbClr val="000000"/>
                          </a:solidFill>
                          <a:latin typeface="Georgia"/>
                        </a:rPr>
                        <a:t> </a:t>
                      </a:r>
                      <a:r>
                        <a:rPr lang="fr-FR" sz="1300" b="0" strike="noStrike" spc="-1" dirty="0" err="1">
                          <a:solidFill>
                            <a:srgbClr val="000000"/>
                          </a:solidFill>
                          <a:latin typeface="Georgia"/>
                        </a:rPr>
                        <a:t>Λύση</a:t>
                      </a:r>
                      <a:r>
                        <a:rPr lang="el-GR" sz="1300" b="0" strike="noStrike" spc="-1" dirty="0">
                          <a:solidFill>
                            <a:srgbClr val="000000"/>
                          </a:solidFill>
                          <a:latin typeface="Georgia"/>
                        </a:rPr>
                        <a:t>, </a:t>
                      </a:r>
                      <a:r>
                        <a:rPr lang="fr-FR" sz="1300" b="0" strike="noStrike" spc="-1" dirty="0" err="1">
                          <a:solidFill>
                            <a:srgbClr val="000000"/>
                          </a:solidFill>
                          <a:latin typeface="Georgia"/>
                          <a:ea typeface="Noto Sans CJK SC Regular"/>
                        </a:rPr>
                        <a:t>Sweden</a:t>
                      </a:r>
                      <a:r>
                        <a:rPr lang="fr-FR" sz="1300" b="0" strike="noStrike" spc="-1" dirty="0">
                          <a:solidFill>
                            <a:srgbClr val="000000"/>
                          </a:solidFill>
                          <a:latin typeface="Georgia"/>
                          <a:ea typeface="Noto Sans CJK SC Regular"/>
                        </a:rPr>
                        <a:t> </a:t>
                      </a:r>
                      <a:r>
                        <a:rPr lang="fr-FR" sz="1300" b="0" strike="noStrike" spc="-1" dirty="0" err="1">
                          <a:solidFill>
                            <a:srgbClr val="000000"/>
                          </a:solidFill>
                          <a:latin typeface="Georgia"/>
                          <a:ea typeface="Noto Sans CJK SC Regular"/>
                        </a:rPr>
                        <a:t>Democrats</a:t>
                      </a:r>
                      <a:r>
                        <a:rPr lang="el-GR" sz="1300" b="0" strike="noStrike" spc="-1" dirty="0">
                          <a:solidFill>
                            <a:srgbClr val="000000"/>
                          </a:solidFill>
                          <a:latin typeface="Georgia"/>
                          <a:ea typeface="Noto Sans CJK SC Regular"/>
                        </a:rPr>
                        <a:t> (όχι στην Ευρωζώνη και διατήρηση της κορώνας, </a:t>
                      </a:r>
                      <a:r>
                        <a:rPr lang="el-GR" sz="1300" b="0" strike="noStrike" spc="-1" dirty="0" err="1">
                          <a:solidFill>
                            <a:srgbClr val="000000"/>
                          </a:solidFill>
                          <a:latin typeface="Georgia"/>
                          <a:ea typeface="Noto Sans CJK SC Regular"/>
                        </a:rPr>
                        <a:t>ευρωσκεπτικισμός</a:t>
                      </a:r>
                      <a:r>
                        <a:rPr lang="el-GR" sz="1300" b="0" strike="noStrike" spc="-1" dirty="0">
                          <a:solidFill>
                            <a:srgbClr val="000000"/>
                          </a:solidFill>
                          <a:latin typeface="Georgia"/>
                          <a:ea typeface="Noto Sans CJK SC Regular"/>
                        </a:rPr>
                        <a:t> στα φορολογικά και εσωτερικά ζητήματα), </a:t>
                      </a:r>
                      <a:r>
                        <a:rPr lang="fr-FR" sz="1300" b="0" strike="noStrike" spc="-1" dirty="0">
                          <a:solidFill>
                            <a:srgbClr val="000000"/>
                          </a:solidFill>
                          <a:latin typeface="Georgia"/>
                          <a:ea typeface="Noto Sans CJK SC Regular"/>
                        </a:rPr>
                        <a:t>N-VA(</a:t>
                      </a:r>
                      <a:r>
                        <a:rPr lang="fr-FR" sz="1300" b="0" strike="noStrike" spc="-1" dirty="0" err="1">
                          <a:solidFill>
                            <a:srgbClr val="000000"/>
                          </a:solidFill>
                          <a:latin typeface="Georgia"/>
                          <a:ea typeface="Noto Sans CJK SC Regular"/>
                        </a:rPr>
                        <a:t>Βέλγιο</a:t>
                      </a:r>
                      <a:r>
                        <a:rPr lang="fr-FR" sz="1300" b="0" strike="noStrike" spc="-1" dirty="0">
                          <a:solidFill>
                            <a:srgbClr val="000000"/>
                          </a:solidFill>
                          <a:latin typeface="Georgia"/>
                          <a:ea typeface="Noto Sans CJK SC Regular"/>
                        </a:rPr>
                        <a:t>)</a:t>
                      </a:r>
                      <a:endParaRPr lang="el-GR" sz="1300" b="0" strike="noStrike" spc="-1" dirty="0">
                        <a:solidFill>
                          <a:srgbClr val="000000"/>
                        </a:solidFill>
                        <a:latin typeface="Georgia"/>
                        <a:ea typeface="Noto Sans CJK SC Regular"/>
                      </a:endParaRPr>
                    </a:p>
                    <a:p>
                      <a:pPr>
                        <a:lnSpc>
                          <a:spcPct val="100000"/>
                        </a:lnSpc>
                      </a:pPr>
                      <a:endParaRPr lang="fr-FR" sz="1300" b="0" strike="noStrike" spc="-1" dirty="0">
                        <a:latin typeface="Arial"/>
                      </a:endParaRPr>
                    </a:p>
                    <a:p>
                      <a:pPr>
                        <a:lnSpc>
                          <a:spcPct val="100000"/>
                        </a:lnSpc>
                      </a:pPr>
                      <a:endParaRPr lang="el-GR" sz="1300" b="0" strike="noStrike" spc="-1" dirty="0">
                        <a:latin typeface="Arial"/>
                      </a:endParaRPr>
                    </a:p>
                    <a:p>
                      <a:pPr>
                        <a:lnSpc>
                          <a:spcPct val="100000"/>
                        </a:lnSpc>
                      </a:pPr>
                      <a:endParaRPr lang="fr-FR" sz="1300" b="0" strike="noStrike" spc="-1" dirty="0">
                        <a:latin typeface="Arial"/>
                      </a:endParaRPr>
                    </a:p>
                    <a:p>
                      <a:pPr>
                        <a:lnSpc>
                          <a:spcPct val="100000"/>
                        </a:lnSpc>
                      </a:pPr>
                      <a:r>
                        <a:rPr lang="fr-FR" sz="1300" b="0" strike="noStrike" spc="-1" dirty="0" err="1">
                          <a:solidFill>
                            <a:srgbClr val="000000"/>
                          </a:solidFill>
                          <a:latin typeface="Georgia"/>
                        </a:rPr>
                        <a:t>Σκληρή</a:t>
                      </a:r>
                      <a:r>
                        <a:rPr lang="fr-FR" sz="1300" b="0" strike="noStrike" spc="-1" dirty="0">
                          <a:solidFill>
                            <a:srgbClr val="000000"/>
                          </a:solidFill>
                          <a:latin typeface="Georgia"/>
                        </a:rPr>
                        <a:t> </a:t>
                      </a:r>
                      <a:r>
                        <a:rPr lang="fr-FR" sz="1300" b="0" strike="noStrike" spc="-1" dirty="0" err="1">
                          <a:solidFill>
                            <a:srgbClr val="000000"/>
                          </a:solidFill>
                          <a:latin typeface="Georgia"/>
                        </a:rPr>
                        <a:t>θέση</a:t>
                      </a:r>
                      <a:r>
                        <a:rPr lang="fr-FR" sz="1300" b="0" strike="noStrike" spc="-1" dirty="0">
                          <a:solidFill>
                            <a:srgbClr val="000000"/>
                          </a:solidFill>
                          <a:latin typeface="Georgia"/>
                        </a:rPr>
                        <a:t> </a:t>
                      </a:r>
                      <a:r>
                        <a:rPr lang="fr-FR" sz="1300" b="0" strike="noStrike" spc="-1" dirty="0" err="1">
                          <a:solidFill>
                            <a:srgbClr val="000000"/>
                          </a:solidFill>
                          <a:latin typeface="Georgia"/>
                        </a:rPr>
                        <a:t>εντός</a:t>
                      </a:r>
                      <a:r>
                        <a:rPr lang="fr-FR" sz="1300" b="0" strike="noStrike" spc="-1" dirty="0">
                          <a:solidFill>
                            <a:srgbClr val="000000"/>
                          </a:solidFill>
                          <a:latin typeface="Georgia"/>
                        </a:rPr>
                        <a:t> </a:t>
                      </a:r>
                      <a:r>
                        <a:rPr lang="fr-FR" sz="1300" b="0" strike="noStrike" spc="-1" dirty="0" err="1">
                          <a:solidFill>
                            <a:srgbClr val="000000"/>
                          </a:solidFill>
                          <a:latin typeface="Georgia"/>
                        </a:rPr>
                        <a:t>κομμάτων</a:t>
                      </a:r>
                      <a:r>
                        <a:rPr lang="fr-FR" sz="1300" b="0" strike="noStrike" spc="-1" dirty="0">
                          <a:solidFill>
                            <a:srgbClr val="000000"/>
                          </a:solidFill>
                          <a:latin typeface="Georgia"/>
                        </a:rPr>
                        <a:t> </a:t>
                      </a:r>
                      <a:r>
                        <a:rPr lang="fr-FR" sz="1300" b="0" strike="noStrike" spc="-1" dirty="0" err="1">
                          <a:solidFill>
                            <a:srgbClr val="000000"/>
                          </a:solidFill>
                          <a:latin typeface="Georgia"/>
                        </a:rPr>
                        <a:t>εξουσί</a:t>
                      </a:r>
                      <a:r>
                        <a:rPr lang="fr-FR" sz="1300" b="0" strike="noStrike" spc="-1" dirty="0">
                          <a:solidFill>
                            <a:srgbClr val="000000"/>
                          </a:solidFill>
                          <a:latin typeface="Georgia"/>
                        </a:rPr>
                        <a:t>α</a:t>
                      </a:r>
                      <a:r>
                        <a:rPr lang="fr-FR" sz="1300" b="0" strike="noStrike" spc="-1" dirty="0" err="1">
                          <a:solidFill>
                            <a:srgbClr val="000000"/>
                          </a:solidFill>
                          <a:latin typeface="Georgia"/>
                        </a:rPr>
                        <a:t>ς</a:t>
                      </a:r>
                      <a:r>
                        <a:rPr lang="fr-FR" sz="1300" b="0" strike="noStrike" spc="-1" dirty="0">
                          <a:solidFill>
                            <a:srgbClr val="000000"/>
                          </a:solidFill>
                          <a:latin typeface="Georgia"/>
                        </a:rPr>
                        <a:t> </a:t>
                      </a:r>
                      <a:r>
                        <a:rPr lang="fr-FR" sz="1300" b="0" strike="noStrike" spc="-1" dirty="0" err="1">
                          <a:solidFill>
                            <a:srgbClr val="000000"/>
                          </a:solidFill>
                          <a:latin typeface="Georgia"/>
                        </a:rPr>
                        <a:t>γι</a:t>
                      </a:r>
                      <a:r>
                        <a:rPr lang="fr-FR" sz="1300" b="0" strike="noStrike" spc="-1" dirty="0">
                          <a:solidFill>
                            <a:srgbClr val="000000"/>
                          </a:solidFill>
                          <a:latin typeface="Georgia"/>
                        </a:rPr>
                        <a:t>α </a:t>
                      </a:r>
                      <a:r>
                        <a:rPr lang="fr-FR" sz="1300" b="0" strike="noStrike" spc="-1" dirty="0" err="1">
                          <a:solidFill>
                            <a:srgbClr val="000000"/>
                          </a:solidFill>
                          <a:latin typeface="Georgia"/>
                        </a:rPr>
                        <a:t>συγκεκριμένη</a:t>
                      </a:r>
                      <a:r>
                        <a:rPr lang="fr-FR" sz="1300" b="0" strike="noStrike" spc="-1" dirty="0">
                          <a:solidFill>
                            <a:srgbClr val="000000"/>
                          </a:solidFill>
                          <a:latin typeface="Georgia"/>
                        </a:rPr>
                        <a:t> π</a:t>
                      </a:r>
                      <a:r>
                        <a:rPr lang="fr-FR" sz="1300" b="0" strike="noStrike" spc="-1" dirty="0" err="1">
                          <a:solidFill>
                            <a:srgbClr val="000000"/>
                          </a:solidFill>
                          <a:latin typeface="Georgia"/>
                        </a:rPr>
                        <a:t>ολιτική</a:t>
                      </a:r>
                      <a:r>
                        <a:rPr lang="fr-FR" sz="1300" b="0" strike="noStrike" spc="-1" dirty="0">
                          <a:solidFill>
                            <a:srgbClr val="000000"/>
                          </a:solidFill>
                          <a:latin typeface="Georgia"/>
                        </a:rPr>
                        <a:t> (</a:t>
                      </a:r>
                      <a:r>
                        <a:rPr lang="fr-FR" sz="1300" b="0" strike="noStrike" spc="-1" dirty="0" err="1">
                          <a:solidFill>
                            <a:srgbClr val="000000"/>
                          </a:solidFill>
                          <a:latin typeface="Georgia"/>
                        </a:rPr>
                        <a:t>Sarkozy’s</a:t>
                      </a:r>
                      <a:r>
                        <a:rPr lang="fr-FR" sz="1300" b="0" strike="noStrike" spc="-1" dirty="0">
                          <a:solidFill>
                            <a:srgbClr val="000000"/>
                          </a:solidFill>
                          <a:latin typeface="Georgia"/>
                        </a:rPr>
                        <a:t> UMP </a:t>
                      </a:r>
                      <a:r>
                        <a:rPr lang="fr-FR" sz="1300" b="0" strike="noStrike" spc="-1" dirty="0" err="1">
                          <a:solidFill>
                            <a:srgbClr val="000000"/>
                          </a:solidFill>
                          <a:latin typeface="Georgia"/>
                        </a:rPr>
                        <a:t>γι</a:t>
                      </a:r>
                      <a:r>
                        <a:rPr lang="fr-FR" sz="1300" b="0" strike="noStrike" spc="-1" dirty="0">
                          <a:solidFill>
                            <a:srgbClr val="000000"/>
                          </a:solidFill>
                          <a:latin typeface="Georgia"/>
                        </a:rPr>
                        <a:t>α </a:t>
                      </a:r>
                      <a:r>
                        <a:rPr lang="fr-FR" sz="1300" b="0" strike="noStrike" spc="-1" dirty="0" err="1">
                          <a:solidFill>
                            <a:srgbClr val="000000"/>
                          </a:solidFill>
                          <a:latin typeface="Georgia"/>
                        </a:rPr>
                        <a:t>την</a:t>
                      </a:r>
                      <a:r>
                        <a:rPr lang="fr-FR" sz="1300" b="0" strike="noStrike" spc="-1" dirty="0">
                          <a:solidFill>
                            <a:srgbClr val="000000"/>
                          </a:solidFill>
                          <a:latin typeface="Georgia"/>
                        </a:rPr>
                        <a:t> </a:t>
                      </a:r>
                      <a:r>
                        <a:rPr lang="fr-FR" sz="1300" b="0" strike="noStrike" spc="-1" dirty="0" err="1">
                          <a:solidFill>
                            <a:srgbClr val="000000"/>
                          </a:solidFill>
                          <a:latin typeface="Georgia"/>
                        </a:rPr>
                        <a:t>τουρκική</a:t>
                      </a:r>
                      <a:r>
                        <a:rPr lang="fr-FR" sz="1300" b="0" strike="noStrike" spc="-1" dirty="0">
                          <a:solidFill>
                            <a:srgbClr val="000000"/>
                          </a:solidFill>
                          <a:latin typeface="Georgia"/>
                        </a:rPr>
                        <a:t> </a:t>
                      </a:r>
                      <a:r>
                        <a:rPr lang="fr-FR" sz="1300" b="0" strike="noStrike" spc="-1" dirty="0" err="1">
                          <a:solidFill>
                            <a:srgbClr val="000000"/>
                          </a:solidFill>
                          <a:latin typeface="Georgia"/>
                        </a:rPr>
                        <a:t>έντ</a:t>
                      </a:r>
                      <a:r>
                        <a:rPr lang="fr-FR" sz="1300" b="0" strike="noStrike" spc="-1" dirty="0">
                          <a:solidFill>
                            <a:srgbClr val="000000"/>
                          </a:solidFill>
                          <a:latin typeface="Georgia"/>
                        </a:rPr>
                        <a:t>α</a:t>
                      </a:r>
                      <a:r>
                        <a:rPr lang="fr-FR" sz="1300" b="0" strike="noStrike" spc="-1" dirty="0" err="1">
                          <a:solidFill>
                            <a:srgbClr val="000000"/>
                          </a:solidFill>
                          <a:latin typeface="Georgia"/>
                        </a:rPr>
                        <a:t>ξη</a:t>
                      </a:r>
                      <a:r>
                        <a:rPr lang="fr-FR" sz="1300" b="0" strike="noStrike" spc="-1" dirty="0">
                          <a:solidFill>
                            <a:srgbClr val="000000"/>
                          </a:solidFill>
                          <a:latin typeface="Georgia"/>
                        </a:rPr>
                        <a:t>, </a:t>
                      </a:r>
                      <a:r>
                        <a:rPr lang="fr-FR" sz="1300" b="0" strike="noStrike" spc="-1" dirty="0" err="1">
                          <a:solidFill>
                            <a:srgbClr val="000000"/>
                          </a:solidFill>
                          <a:latin typeface="Georgia"/>
                        </a:rPr>
                        <a:t>Merkεl’s</a:t>
                      </a:r>
                      <a:r>
                        <a:rPr lang="fr-FR" sz="1300" b="0" strike="noStrike" spc="-1" dirty="0">
                          <a:solidFill>
                            <a:srgbClr val="000000"/>
                          </a:solidFill>
                          <a:latin typeface="Georgia"/>
                        </a:rPr>
                        <a:t> CDU </a:t>
                      </a:r>
                      <a:r>
                        <a:rPr lang="fr-FR" sz="1300" b="0" strike="noStrike" spc="-1" dirty="0" err="1">
                          <a:solidFill>
                            <a:srgbClr val="000000"/>
                          </a:solidFill>
                          <a:latin typeface="Georgia"/>
                        </a:rPr>
                        <a:t>γι</a:t>
                      </a:r>
                      <a:r>
                        <a:rPr lang="fr-FR" sz="1300" b="0" strike="noStrike" spc="-1" dirty="0">
                          <a:solidFill>
                            <a:srgbClr val="000000"/>
                          </a:solidFill>
                          <a:latin typeface="Georgia"/>
                        </a:rPr>
                        <a:t>α </a:t>
                      </a:r>
                      <a:r>
                        <a:rPr lang="fr-FR" sz="1300" b="0" strike="noStrike" spc="-1" dirty="0" err="1">
                          <a:solidFill>
                            <a:srgbClr val="000000"/>
                          </a:solidFill>
                          <a:latin typeface="Georgia"/>
                        </a:rPr>
                        <a:t>το</a:t>
                      </a:r>
                      <a:r>
                        <a:rPr lang="fr-FR" sz="1300" b="0" strike="noStrike" spc="-1" dirty="0">
                          <a:solidFill>
                            <a:srgbClr val="000000"/>
                          </a:solidFill>
                          <a:latin typeface="Georgia"/>
                        </a:rPr>
                        <a:t> </a:t>
                      </a:r>
                      <a:r>
                        <a:rPr lang="fr-FR" sz="1300" b="0" strike="noStrike" spc="-1" dirty="0" err="1">
                          <a:solidFill>
                            <a:srgbClr val="000000"/>
                          </a:solidFill>
                          <a:latin typeface="Georgia"/>
                        </a:rPr>
                        <a:t>οικονομικό</a:t>
                      </a:r>
                      <a:r>
                        <a:rPr lang="fr-FR" sz="1300" b="0" strike="noStrike" spc="-1" dirty="0">
                          <a:solidFill>
                            <a:srgbClr val="000000"/>
                          </a:solidFill>
                          <a:latin typeface="Georgia"/>
                        </a:rPr>
                        <a:t> β</a:t>
                      </a:r>
                      <a:r>
                        <a:rPr lang="fr-FR" sz="1300" b="0" strike="noStrike" spc="-1" dirty="0" err="1">
                          <a:solidFill>
                            <a:srgbClr val="000000"/>
                          </a:solidFill>
                          <a:latin typeface="Georgia"/>
                        </a:rPr>
                        <a:t>άρος</a:t>
                      </a:r>
                      <a:r>
                        <a:rPr lang="fr-FR" sz="1300" b="0" strike="noStrike" spc="-1" dirty="0">
                          <a:solidFill>
                            <a:srgbClr val="000000"/>
                          </a:solidFill>
                          <a:latin typeface="Georgia"/>
                        </a:rPr>
                        <a:t> </a:t>
                      </a:r>
                      <a:r>
                        <a:rPr lang="fr-FR" sz="1300" b="0" strike="noStrike" spc="-1" dirty="0" err="1">
                          <a:solidFill>
                            <a:srgbClr val="000000"/>
                          </a:solidFill>
                          <a:latin typeface="Georgia"/>
                        </a:rPr>
                        <a:t>των</a:t>
                      </a:r>
                      <a:r>
                        <a:rPr lang="fr-FR" sz="1300" b="0" strike="noStrike" spc="-1" dirty="0">
                          <a:solidFill>
                            <a:srgbClr val="000000"/>
                          </a:solidFill>
                          <a:latin typeface="Georgia"/>
                        </a:rPr>
                        <a:t> π</a:t>
                      </a:r>
                      <a:r>
                        <a:rPr lang="fr-FR" sz="1300" b="0" strike="noStrike" spc="-1" dirty="0" err="1">
                          <a:solidFill>
                            <a:srgbClr val="000000"/>
                          </a:solidFill>
                          <a:latin typeface="Georgia"/>
                        </a:rPr>
                        <a:t>ρογρ</a:t>
                      </a:r>
                      <a:r>
                        <a:rPr lang="fr-FR" sz="1300" b="0" strike="noStrike" spc="-1" dirty="0">
                          <a:solidFill>
                            <a:srgbClr val="000000"/>
                          </a:solidFill>
                          <a:latin typeface="Georgia"/>
                        </a:rPr>
                        <a:t>α</a:t>
                      </a:r>
                      <a:r>
                        <a:rPr lang="fr-FR" sz="1300" b="0" strike="noStrike" spc="-1" dirty="0" err="1">
                          <a:solidFill>
                            <a:srgbClr val="000000"/>
                          </a:solidFill>
                          <a:latin typeface="Georgia"/>
                        </a:rPr>
                        <a:t>μμάτων</a:t>
                      </a:r>
                      <a:r>
                        <a:rPr lang="fr-FR" sz="1300" b="0" strike="noStrike" spc="-1" dirty="0">
                          <a:solidFill>
                            <a:srgbClr val="000000"/>
                          </a:solidFill>
                          <a:latin typeface="Georgia"/>
                        </a:rPr>
                        <a:t> π</a:t>
                      </a:r>
                      <a:r>
                        <a:rPr lang="fr-FR" sz="1300" b="0" strike="noStrike" spc="-1" dirty="0" err="1">
                          <a:solidFill>
                            <a:srgbClr val="000000"/>
                          </a:solidFill>
                          <a:latin typeface="Georgia"/>
                        </a:rPr>
                        <a:t>ροσ</a:t>
                      </a:r>
                      <a:r>
                        <a:rPr lang="fr-FR" sz="1300" b="0" strike="noStrike" spc="-1" dirty="0">
                          <a:solidFill>
                            <a:srgbClr val="000000"/>
                          </a:solidFill>
                          <a:latin typeface="Georgia"/>
                        </a:rPr>
                        <a:t>α</a:t>
                      </a:r>
                      <a:r>
                        <a:rPr lang="fr-FR" sz="1300" b="0" strike="noStrike" spc="-1" dirty="0" err="1">
                          <a:solidFill>
                            <a:srgbClr val="000000"/>
                          </a:solidFill>
                          <a:latin typeface="Georgia"/>
                        </a:rPr>
                        <a:t>ρμογής</a:t>
                      </a:r>
                      <a:r>
                        <a:rPr lang="fr-FR" sz="1300" b="0" strike="noStrike" spc="-1" dirty="0">
                          <a:solidFill>
                            <a:srgbClr val="000000"/>
                          </a:solidFill>
                          <a:latin typeface="Georgia"/>
                        </a:rPr>
                        <a:t>)</a:t>
                      </a:r>
                      <a:endParaRPr lang="el-GR" sz="1300" b="0" strike="noStrike" spc="-1" dirty="0">
                        <a:solidFill>
                          <a:srgbClr val="000000"/>
                        </a:solidFill>
                        <a:latin typeface="Georgia"/>
                      </a:endParaRPr>
                    </a:p>
                    <a:p>
                      <a:pPr>
                        <a:lnSpc>
                          <a:spcPct val="100000"/>
                        </a:lnSpc>
                      </a:pPr>
                      <a:endParaRPr lang="el-GR" sz="1300" b="0" strike="noStrike" spc="-1" dirty="0">
                        <a:solidFill>
                          <a:srgbClr val="000000"/>
                        </a:solidFill>
                        <a:latin typeface="Georgia"/>
                      </a:endParaRPr>
                    </a:p>
                    <a:p>
                      <a:pPr>
                        <a:lnSpc>
                          <a:spcPct val="100000"/>
                        </a:lnSpc>
                      </a:pPr>
                      <a:endParaRPr lang="fr-FR" sz="13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AE2EB"/>
                    </a:solidFill>
                  </a:tcPr>
                </a:tc>
                <a:tc vMerge="1">
                  <a:txBody>
                    <a:bodyPr/>
                    <a:lstStyle/>
                    <a:p>
                      <a:endParaRPr lang="en-US"/>
                    </a:p>
                  </a:txBody>
                  <a:tcPr>
                    <a:solidFill>
                      <a:srgbClr val="729FCF"/>
                    </a:solidFill>
                  </a:tcPr>
                </a:tc>
                <a:extLst>
                  <a:ext uri="{0D108BD9-81ED-4DB2-BD59-A6C34878D82A}">
                    <a16:rowId xmlns:a16="http://schemas.microsoft.com/office/drawing/2014/main" val="10002"/>
                  </a:ext>
                </a:extLst>
              </a:tr>
              <a:tr h="791845">
                <a:tc>
                  <a:txBody>
                    <a:bodyPr/>
                    <a:lstStyle/>
                    <a:p>
                      <a:pPr>
                        <a:lnSpc>
                          <a:spcPct val="100000"/>
                        </a:lnSpc>
                      </a:pPr>
                      <a:r>
                        <a:rPr lang="fr-FR" sz="1300" b="1" strike="noStrike" spc="-1">
                          <a:solidFill>
                            <a:srgbClr val="000000"/>
                          </a:solidFill>
                          <a:latin typeface="Georgia"/>
                        </a:rPr>
                        <a:t>Πολιτικός λόγος</a:t>
                      </a:r>
                      <a:endParaRPr lang="fr-FR" sz="13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ACEBB"/>
                    </a:solidFill>
                  </a:tcPr>
                </a:tc>
                <a:tc>
                  <a:txBody>
                    <a:bodyPr/>
                    <a:lstStyle/>
                    <a:p>
                      <a:pPr>
                        <a:lnSpc>
                          <a:spcPct val="100000"/>
                        </a:lnSpc>
                      </a:pPr>
                      <a:r>
                        <a:rPr lang="fr-FR" sz="1300" b="1" strike="noStrike" spc="-1">
                          <a:solidFill>
                            <a:srgbClr val="000000"/>
                          </a:solidFill>
                          <a:latin typeface="Georgia"/>
                        </a:rPr>
                        <a:t>εθνικιστικός λόγος (σκληρός ευρωσκεπτικιστικός λόγος)</a:t>
                      </a:r>
                      <a:endParaRPr lang="fr-FR" sz="1300" b="0" strike="noStrike" spc="-1">
                        <a:latin typeface="Arial"/>
                      </a:endParaRPr>
                    </a:p>
                    <a:p>
                      <a:pPr>
                        <a:lnSpc>
                          <a:spcPct val="100000"/>
                        </a:lnSpc>
                      </a:pPr>
                      <a:endParaRPr lang="fr-FR" sz="1300" b="0" strike="noStrike" spc="-1">
                        <a:latin typeface="Arial"/>
                      </a:endParaRPr>
                    </a:p>
                    <a:p>
                      <a:pPr>
                        <a:lnSpc>
                          <a:spcPct val="100000"/>
                        </a:lnSpc>
                      </a:pPr>
                      <a:endParaRPr lang="fr-FR" sz="13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BF95DF"/>
                    </a:solidFill>
                  </a:tcPr>
                </a:tc>
                <a:tc>
                  <a:txBody>
                    <a:bodyPr/>
                    <a:lstStyle/>
                    <a:p>
                      <a:pPr>
                        <a:lnSpc>
                          <a:spcPct val="100000"/>
                        </a:lnSpc>
                      </a:pPr>
                      <a:r>
                        <a:rPr lang="fr-FR" sz="1300" b="1" strike="noStrike" spc="-1" dirty="0" err="1">
                          <a:solidFill>
                            <a:srgbClr val="000000"/>
                          </a:solidFill>
                          <a:latin typeface="Georgia"/>
                        </a:rPr>
                        <a:t>λόγος</a:t>
                      </a:r>
                      <a:r>
                        <a:rPr lang="fr-FR" sz="1300" b="1" strike="noStrike" spc="-1" dirty="0">
                          <a:solidFill>
                            <a:srgbClr val="000000"/>
                          </a:solidFill>
                          <a:latin typeface="Georgia"/>
                        </a:rPr>
                        <a:t> </a:t>
                      </a:r>
                      <a:r>
                        <a:rPr lang="fr-FR" sz="1300" b="1" strike="noStrike" spc="-1" dirty="0" err="1">
                          <a:solidFill>
                            <a:srgbClr val="000000"/>
                          </a:solidFill>
                          <a:latin typeface="Georgia"/>
                        </a:rPr>
                        <a:t>στη</a:t>
                      </a:r>
                      <a:r>
                        <a:rPr lang="fr-FR" sz="1300" b="1" strike="noStrike" spc="-1" dirty="0">
                          <a:solidFill>
                            <a:srgbClr val="000000"/>
                          </a:solidFill>
                          <a:latin typeface="Georgia"/>
                        </a:rPr>
                        <a:t> β</a:t>
                      </a:r>
                      <a:r>
                        <a:rPr lang="fr-FR" sz="1300" b="1" strike="noStrike" spc="-1" dirty="0" err="1">
                          <a:solidFill>
                            <a:srgbClr val="000000"/>
                          </a:solidFill>
                          <a:latin typeface="Georgia"/>
                        </a:rPr>
                        <a:t>άση</a:t>
                      </a:r>
                      <a:r>
                        <a:rPr lang="fr-FR" sz="1300" b="1" strike="noStrike" spc="-1" dirty="0">
                          <a:solidFill>
                            <a:srgbClr val="000000"/>
                          </a:solidFill>
                          <a:latin typeface="Georgia"/>
                        </a:rPr>
                        <a:t> </a:t>
                      </a:r>
                      <a:r>
                        <a:rPr lang="fr-FR" sz="1300" b="1" strike="noStrike" spc="-1" dirty="0" err="1">
                          <a:solidFill>
                            <a:srgbClr val="000000"/>
                          </a:solidFill>
                          <a:latin typeface="Georgia"/>
                        </a:rPr>
                        <a:t>της</a:t>
                      </a:r>
                      <a:r>
                        <a:rPr lang="fr-FR" sz="1300" b="1" strike="noStrike" spc="-1" dirty="0">
                          <a:solidFill>
                            <a:srgbClr val="000000"/>
                          </a:solidFill>
                          <a:latin typeface="Georgia"/>
                        </a:rPr>
                        <a:t> </a:t>
                      </a:r>
                      <a:r>
                        <a:rPr lang="fr-FR" sz="1300" b="1" strike="noStrike" spc="-1" dirty="0" err="1">
                          <a:solidFill>
                            <a:srgbClr val="000000"/>
                          </a:solidFill>
                          <a:latin typeface="Georgia"/>
                        </a:rPr>
                        <a:t>ευρω</a:t>
                      </a:r>
                      <a:r>
                        <a:rPr lang="fr-FR" sz="1300" b="1" strike="noStrike" spc="-1" dirty="0">
                          <a:solidFill>
                            <a:srgbClr val="000000"/>
                          </a:solidFill>
                          <a:latin typeface="Georgia"/>
                        </a:rPr>
                        <a:t>-πα</a:t>
                      </a:r>
                      <a:r>
                        <a:rPr lang="fr-FR" sz="1300" b="1" strike="noStrike" spc="-1" dirty="0" err="1">
                          <a:solidFill>
                            <a:srgbClr val="000000"/>
                          </a:solidFill>
                          <a:latin typeface="Georgia"/>
                        </a:rPr>
                        <a:t>γκοσμιο</a:t>
                      </a:r>
                      <a:r>
                        <a:rPr lang="fr-FR" sz="1300" b="1" strike="noStrike" spc="-1" dirty="0">
                          <a:solidFill>
                            <a:srgbClr val="000000"/>
                          </a:solidFill>
                          <a:latin typeface="Georgia"/>
                        </a:rPr>
                        <a:t>π</a:t>
                      </a:r>
                      <a:r>
                        <a:rPr lang="fr-FR" sz="1300" b="1" strike="noStrike" spc="-1" dirty="0" err="1">
                          <a:solidFill>
                            <a:srgbClr val="000000"/>
                          </a:solidFill>
                          <a:latin typeface="Georgia"/>
                        </a:rPr>
                        <a:t>οίησης</a:t>
                      </a:r>
                      <a:r>
                        <a:rPr lang="fr-FR" sz="1300" b="1" strike="noStrike" spc="-1" dirty="0">
                          <a:solidFill>
                            <a:srgbClr val="000000"/>
                          </a:solidFill>
                          <a:latin typeface="Georgia"/>
                        </a:rPr>
                        <a:t> (</a:t>
                      </a:r>
                      <a:r>
                        <a:rPr lang="fr-FR" sz="1300" b="1" strike="noStrike" spc="-1" dirty="0" err="1">
                          <a:solidFill>
                            <a:srgbClr val="000000"/>
                          </a:solidFill>
                          <a:latin typeface="Georgia"/>
                        </a:rPr>
                        <a:t>Euromondialist</a:t>
                      </a:r>
                      <a:r>
                        <a:rPr lang="fr-FR" sz="1300" b="1" strike="noStrike" spc="-1" dirty="0">
                          <a:solidFill>
                            <a:srgbClr val="000000"/>
                          </a:solidFill>
                          <a:latin typeface="Georgia"/>
                        </a:rPr>
                        <a:t> </a:t>
                      </a:r>
                      <a:r>
                        <a:rPr lang="fr-FR" sz="1300" b="1" strike="noStrike" spc="-1" dirty="0" err="1">
                          <a:solidFill>
                            <a:srgbClr val="000000"/>
                          </a:solidFill>
                          <a:latin typeface="Georgia"/>
                        </a:rPr>
                        <a:t>discourse</a:t>
                      </a:r>
                      <a:r>
                        <a:rPr lang="fr-FR" sz="1300" b="1" strike="noStrike" spc="-1" dirty="0">
                          <a:solidFill>
                            <a:srgbClr val="000000"/>
                          </a:solidFill>
                          <a:latin typeface="Georgia"/>
                        </a:rPr>
                        <a:t>) </a:t>
                      </a:r>
                      <a:endParaRPr lang="fr-FR" sz="13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BF95DF"/>
                    </a:solidFill>
                  </a:tcPr>
                </a:tc>
                <a:tc>
                  <a:txBody>
                    <a:bodyPr/>
                    <a:lstStyle/>
                    <a:p>
                      <a:pPr>
                        <a:lnSpc>
                          <a:spcPct val="100000"/>
                        </a:lnSpc>
                      </a:pPr>
                      <a:r>
                        <a:rPr lang="fr-FR" sz="1300" b="1" strike="noStrike" spc="-1">
                          <a:solidFill>
                            <a:srgbClr val="000000"/>
                          </a:solidFill>
                          <a:latin typeface="Georgia"/>
                        </a:rPr>
                        <a:t>αντικαπιταλιστικός λόγος</a:t>
                      </a:r>
                      <a:endParaRPr lang="fr-FR" sz="13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BF95DF"/>
                    </a:solidFill>
                  </a:tcPr>
                </a:tc>
                <a:tc>
                  <a:txBody>
                    <a:bodyPr/>
                    <a:lstStyle/>
                    <a:p>
                      <a:pPr>
                        <a:lnSpc>
                          <a:spcPct val="100000"/>
                        </a:lnSpc>
                      </a:pPr>
                      <a:r>
                        <a:rPr lang="fr-FR" sz="1300" b="1" strike="noStrike" spc="-1" dirty="0" err="1">
                          <a:solidFill>
                            <a:srgbClr val="000000"/>
                          </a:solidFill>
                          <a:latin typeface="Georgia"/>
                        </a:rPr>
                        <a:t>λόγος</a:t>
                      </a:r>
                      <a:r>
                        <a:rPr lang="fr-FR" sz="1300" b="1" strike="noStrike" spc="-1" dirty="0">
                          <a:solidFill>
                            <a:srgbClr val="000000"/>
                          </a:solidFill>
                          <a:latin typeface="Georgia"/>
                        </a:rPr>
                        <a:t> </a:t>
                      </a:r>
                      <a:r>
                        <a:rPr lang="fr-FR" sz="1300" b="1" strike="noStrike" spc="-1" dirty="0" err="1">
                          <a:solidFill>
                            <a:srgbClr val="000000"/>
                          </a:solidFill>
                          <a:latin typeface="Georgia"/>
                        </a:rPr>
                        <a:t>στη</a:t>
                      </a:r>
                      <a:r>
                        <a:rPr lang="fr-FR" sz="1300" b="1" strike="noStrike" spc="-1" dirty="0">
                          <a:solidFill>
                            <a:srgbClr val="000000"/>
                          </a:solidFill>
                          <a:latin typeface="Georgia"/>
                        </a:rPr>
                        <a:t> β</a:t>
                      </a:r>
                      <a:r>
                        <a:rPr lang="fr-FR" sz="1300" b="1" strike="noStrike" spc="-1" dirty="0" err="1">
                          <a:solidFill>
                            <a:srgbClr val="000000"/>
                          </a:solidFill>
                          <a:latin typeface="Georgia"/>
                        </a:rPr>
                        <a:t>άση</a:t>
                      </a:r>
                      <a:r>
                        <a:rPr lang="fr-FR" sz="1300" b="1" strike="noStrike" spc="-1" dirty="0">
                          <a:solidFill>
                            <a:srgbClr val="000000"/>
                          </a:solidFill>
                          <a:latin typeface="Georgia"/>
                        </a:rPr>
                        <a:t> </a:t>
                      </a:r>
                      <a:r>
                        <a:rPr lang="fr-FR" sz="1300" b="1" strike="noStrike" spc="-1" dirty="0" err="1">
                          <a:solidFill>
                            <a:srgbClr val="000000"/>
                          </a:solidFill>
                          <a:latin typeface="Georgia"/>
                        </a:rPr>
                        <a:t>του</a:t>
                      </a:r>
                      <a:r>
                        <a:rPr lang="fr-FR" sz="1300" b="1" strike="noStrike" spc="-1" dirty="0">
                          <a:solidFill>
                            <a:srgbClr val="000000"/>
                          </a:solidFill>
                          <a:latin typeface="Georgia"/>
                        </a:rPr>
                        <a:t> πα</a:t>
                      </a:r>
                      <a:r>
                        <a:rPr lang="fr-FR" sz="1300" b="1" strike="noStrike" spc="-1" dirty="0" err="1">
                          <a:solidFill>
                            <a:srgbClr val="000000"/>
                          </a:solidFill>
                          <a:latin typeface="Georgia"/>
                        </a:rPr>
                        <a:t>ρ</a:t>
                      </a:r>
                      <a:r>
                        <a:rPr lang="fr-FR" sz="1300" b="1" strike="noStrike" spc="-1" dirty="0">
                          <a:solidFill>
                            <a:srgbClr val="000000"/>
                          </a:solidFill>
                          <a:latin typeface="Georgia"/>
                        </a:rPr>
                        <a:t>α</a:t>
                      </a:r>
                      <a:r>
                        <a:rPr lang="fr-FR" sz="1300" b="1" strike="noStrike" spc="-1" dirty="0" err="1">
                          <a:solidFill>
                            <a:srgbClr val="000000"/>
                          </a:solidFill>
                          <a:latin typeface="Georgia"/>
                        </a:rPr>
                        <a:t>δοσι</a:t>
                      </a:r>
                      <a:r>
                        <a:rPr lang="fr-FR" sz="1300" b="1" strike="noStrike" spc="-1" dirty="0">
                          <a:solidFill>
                            <a:srgbClr val="000000"/>
                          </a:solidFill>
                          <a:latin typeface="Georgia"/>
                        </a:rPr>
                        <a:t>α</a:t>
                      </a:r>
                      <a:r>
                        <a:rPr lang="fr-FR" sz="1300" b="1" strike="noStrike" spc="-1" dirty="0" err="1">
                          <a:solidFill>
                            <a:srgbClr val="000000"/>
                          </a:solidFill>
                          <a:latin typeface="Georgia"/>
                        </a:rPr>
                        <a:t>κού</a:t>
                      </a:r>
                      <a:r>
                        <a:rPr lang="fr-FR" sz="1300" b="1" strike="noStrike" spc="-1" dirty="0">
                          <a:solidFill>
                            <a:srgbClr val="000000"/>
                          </a:solidFill>
                          <a:latin typeface="Georgia"/>
                        </a:rPr>
                        <a:t> </a:t>
                      </a:r>
                      <a:r>
                        <a:rPr lang="fr-FR" sz="1300" b="1" strike="noStrike" spc="-1" dirty="0" err="1">
                          <a:solidFill>
                            <a:srgbClr val="000000"/>
                          </a:solidFill>
                          <a:latin typeface="Georgia"/>
                        </a:rPr>
                        <a:t>κοινοτισμού</a:t>
                      </a:r>
                      <a:endParaRPr lang="fr-FR" sz="1300" b="0" strike="noStrike" spc="-1" dirty="0">
                        <a:latin typeface="Arial"/>
                      </a:endParaRPr>
                    </a:p>
                    <a:p>
                      <a:pPr>
                        <a:lnSpc>
                          <a:spcPct val="100000"/>
                        </a:lnSpc>
                      </a:pPr>
                      <a:r>
                        <a:rPr lang="fr-FR" sz="1300" b="1" strike="noStrike" spc="-1" dirty="0">
                          <a:solidFill>
                            <a:srgbClr val="000000"/>
                          </a:solidFill>
                          <a:latin typeface="Georgia"/>
                        </a:rPr>
                        <a:t>(</a:t>
                      </a:r>
                      <a:r>
                        <a:rPr lang="fr-FR" sz="1300" b="1" strike="noStrike" spc="-1" dirty="0" err="1">
                          <a:solidFill>
                            <a:srgbClr val="000000"/>
                          </a:solidFill>
                          <a:latin typeface="Georgia"/>
                        </a:rPr>
                        <a:t>ή</a:t>
                      </a:r>
                      <a:r>
                        <a:rPr lang="fr-FR" sz="1300" b="1" strike="noStrike" spc="-1" dirty="0">
                          <a:solidFill>
                            <a:srgbClr val="000000"/>
                          </a:solidFill>
                          <a:latin typeface="Georgia"/>
                        </a:rPr>
                        <a:t>π</a:t>
                      </a:r>
                      <a:r>
                        <a:rPr lang="fr-FR" sz="1300" b="1" strike="noStrike" spc="-1" dirty="0" err="1">
                          <a:solidFill>
                            <a:srgbClr val="000000"/>
                          </a:solidFill>
                          <a:latin typeface="Georgia"/>
                        </a:rPr>
                        <a:t>ιος</a:t>
                      </a:r>
                      <a:r>
                        <a:rPr lang="fr-FR" sz="1300" b="1" strike="noStrike" spc="-1" dirty="0">
                          <a:solidFill>
                            <a:srgbClr val="000000"/>
                          </a:solidFill>
                          <a:latin typeface="Georgia"/>
                        </a:rPr>
                        <a:t> </a:t>
                      </a:r>
                      <a:r>
                        <a:rPr lang="fr-FR" sz="1300" b="1" strike="noStrike" spc="-1" dirty="0" err="1">
                          <a:solidFill>
                            <a:srgbClr val="000000"/>
                          </a:solidFill>
                          <a:latin typeface="Georgia"/>
                        </a:rPr>
                        <a:t>ευρωσκε</a:t>
                      </a:r>
                      <a:r>
                        <a:rPr lang="fr-FR" sz="1300" b="1" strike="noStrike" spc="-1" dirty="0">
                          <a:solidFill>
                            <a:srgbClr val="000000"/>
                          </a:solidFill>
                          <a:latin typeface="Georgia"/>
                        </a:rPr>
                        <a:t>π</a:t>
                      </a:r>
                      <a:r>
                        <a:rPr lang="fr-FR" sz="1300" b="1" strike="noStrike" spc="-1" dirty="0" err="1">
                          <a:solidFill>
                            <a:srgbClr val="000000"/>
                          </a:solidFill>
                          <a:latin typeface="Georgia"/>
                        </a:rPr>
                        <a:t>τικιστικός</a:t>
                      </a:r>
                      <a:r>
                        <a:rPr lang="fr-FR" sz="1300" b="1" strike="noStrike" spc="-1" dirty="0">
                          <a:solidFill>
                            <a:srgbClr val="000000"/>
                          </a:solidFill>
                          <a:latin typeface="Georgia"/>
                        </a:rPr>
                        <a:t> </a:t>
                      </a:r>
                      <a:r>
                        <a:rPr lang="fr-FR" sz="1300" b="1" strike="noStrike" spc="-1" dirty="0" err="1">
                          <a:solidFill>
                            <a:srgbClr val="000000"/>
                          </a:solidFill>
                          <a:latin typeface="Georgia"/>
                        </a:rPr>
                        <a:t>λόγος</a:t>
                      </a:r>
                      <a:r>
                        <a:rPr lang="fr-FR" sz="1300" b="1" strike="noStrike" spc="-1" dirty="0">
                          <a:solidFill>
                            <a:srgbClr val="000000"/>
                          </a:solidFill>
                          <a:latin typeface="Georgia"/>
                        </a:rPr>
                        <a:t>)</a:t>
                      </a:r>
                      <a:endParaRPr lang="fr-FR" sz="13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BF95DF"/>
                    </a:solidFill>
                  </a:tcPr>
                </a:tc>
                <a:tc vMerge="1">
                  <a:txBody>
                    <a:bodyPr/>
                    <a:lstStyle/>
                    <a:p>
                      <a:endParaRPr lang="en-US"/>
                    </a:p>
                  </a:txBody>
                  <a:tcPr>
                    <a:solidFill>
                      <a:srgbClr val="729FCF"/>
                    </a:solidFill>
                  </a:tcPr>
                </a:tc>
                <a:extLst>
                  <a:ext uri="{0D108BD9-81ED-4DB2-BD59-A6C34878D82A}">
                    <a16:rowId xmlns:a16="http://schemas.microsoft.com/office/drawing/2014/main" val="10003"/>
                  </a:ext>
                </a:extLst>
              </a:tr>
            </a:tbl>
          </a:graphicData>
        </a:graphic>
      </p:graphicFrame>
      <p:sp>
        <p:nvSpPr>
          <p:cNvPr id="101" name="CustomShape 2"/>
          <p:cNvSpPr/>
          <p:nvPr/>
        </p:nvSpPr>
        <p:spPr>
          <a:xfrm>
            <a:off x="648000" y="216000"/>
            <a:ext cx="10971720" cy="490680"/>
          </a:xfrm>
          <a:prstGeom prst="rect">
            <a:avLst/>
          </a:prstGeom>
          <a:noFill/>
          <a:ln>
            <a:noFill/>
          </a:ln>
        </p:spPr>
        <p:style>
          <a:lnRef idx="0">
            <a:scrgbClr r="0" g="0" b="0"/>
          </a:lnRef>
          <a:fillRef idx="0">
            <a:scrgbClr r="0" g="0" b="0"/>
          </a:fillRef>
          <a:effectRef idx="0">
            <a:scrgbClr r="0" g="0" b="0"/>
          </a:effectRef>
          <a:fontRef idx="minor"/>
        </p:style>
        <p:txBody>
          <a:bodyPr/>
          <a:lstStyle/>
          <a:p>
            <a:endParaRPr lang="en-GR"/>
          </a:p>
        </p:txBody>
      </p:sp>
    </p:spTree>
    <p:extLst>
      <p:ext uri="{BB962C8B-B14F-4D97-AF65-F5344CB8AC3E}">
        <p14:creationId xmlns:p14="http://schemas.microsoft.com/office/powerpoint/2010/main" val="71222593"/>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BD662-894A-9C44-96DB-A70835E9B240}"/>
              </a:ext>
            </a:extLst>
          </p:cNvPr>
          <p:cNvSpPr>
            <a:spLocks noGrp="1"/>
          </p:cNvSpPr>
          <p:nvPr>
            <p:ph type="title"/>
          </p:nvPr>
        </p:nvSpPr>
        <p:spPr>
          <a:xfrm>
            <a:off x="1024128" y="427703"/>
            <a:ext cx="9720072" cy="867205"/>
          </a:xfrm>
        </p:spPr>
        <p:txBody>
          <a:bodyPr>
            <a:normAutofit fontScale="90000"/>
          </a:bodyPr>
          <a:lstStyle/>
          <a:p>
            <a:r>
              <a:rPr lang="el-GR" sz="3600" dirty="0"/>
              <a:t>Από τον σκληρό </a:t>
            </a:r>
            <a:r>
              <a:rPr lang="el-GR" sz="3600" dirty="0" err="1"/>
              <a:t>ευρωσκεπτικισμό</a:t>
            </a:r>
            <a:r>
              <a:rPr lang="el-GR" sz="3600" dirty="0"/>
              <a:t> στους ήπιους </a:t>
            </a:r>
            <a:r>
              <a:rPr lang="el-GR" sz="3600" dirty="0" err="1"/>
              <a:t>ευρωσκεπτικισμούς</a:t>
            </a:r>
            <a:r>
              <a:rPr lang="el-GR" sz="3600" dirty="0"/>
              <a:t>;</a:t>
            </a:r>
            <a:endParaRPr lang="en-GR" sz="3600" dirty="0"/>
          </a:p>
        </p:txBody>
      </p:sp>
      <p:sp>
        <p:nvSpPr>
          <p:cNvPr id="3" name="Subtitle 2">
            <a:extLst>
              <a:ext uri="{FF2B5EF4-FFF2-40B4-BE49-F238E27FC236}">
                <a16:creationId xmlns:a16="http://schemas.microsoft.com/office/drawing/2014/main" id="{D423826E-EFBA-CE40-8FA0-4046F7FE55D2}"/>
              </a:ext>
            </a:extLst>
          </p:cNvPr>
          <p:cNvSpPr>
            <a:spLocks noGrp="1"/>
          </p:cNvSpPr>
          <p:nvPr>
            <p:ph idx="1"/>
          </p:nvPr>
        </p:nvSpPr>
        <p:spPr>
          <a:xfrm>
            <a:off x="1024128" y="1446415"/>
            <a:ext cx="9720071" cy="4862945"/>
          </a:xfrm>
        </p:spPr>
        <p:txBody>
          <a:bodyPr>
            <a:normAutofit/>
          </a:bodyPr>
          <a:lstStyle/>
          <a:p>
            <a:r>
              <a:rPr lang="el-GR" b="1" i="1" spc="-1" dirty="0">
                <a:solidFill>
                  <a:srgbClr val="C00000"/>
                </a:solidFill>
                <a:latin typeface="Georgia"/>
              </a:rPr>
              <a:t>Συνολική μετατόπιση προς διάφορες μορφές ήπιων </a:t>
            </a:r>
            <a:r>
              <a:rPr lang="el-GR" b="1" i="1" spc="-1" dirty="0" err="1">
                <a:solidFill>
                  <a:srgbClr val="C00000"/>
                </a:solidFill>
                <a:latin typeface="Georgia"/>
              </a:rPr>
              <a:t>ευρωσκεπτικισμών</a:t>
            </a:r>
            <a:r>
              <a:rPr lang="el-GR" b="1" i="1" spc="-1" dirty="0">
                <a:solidFill>
                  <a:srgbClr val="C00000"/>
                </a:solidFill>
                <a:latin typeface="Georgia"/>
              </a:rPr>
              <a:t> στη βάση ενός στρατηγικού </a:t>
            </a:r>
            <a:r>
              <a:rPr lang="el-GR" b="1" i="1" u="sng" spc="-1" dirty="0" err="1">
                <a:solidFill>
                  <a:srgbClr val="C00000"/>
                </a:solidFill>
                <a:latin typeface="Georgia"/>
              </a:rPr>
              <a:t>Ευρωρεαλισμού</a:t>
            </a:r>
            <a:r>
              <a:rPr lang="el-GR" b="1" i="1" spc="-1" dirty="0">
                <a:solidFill>
                  <a:srgbClr val="C00000"/>
                </a:solidFill>
                <a:latin typeface="Georgia"/>
              </a:rPr>
              <a:t> λόγω της σχετικά υψηλής συστημικής ενσωμάτωσης των σκληρών αντιθέσεων;</a:t>
            </a:r>
          </a:p>
          <a:p>
            <a:endParaRPr lang="el-GR" sz="2800" b="1" i="1" spc="-1" dirty="0">
              <a:solidFill>
                <a:srgbClr val="C00000"/>
              </a:solidFill>
            </a:endParaRPr>
          </a:p>
          <a:p>
            <a:pPr marL="0" indent="0" algn="ctr">
              <a:buNone/>
            </a:pPr>
            <a:r>
              <a:rPr lang="el-GR" sz="2800" i="1" spc="-1" dirty="0">
                <a:solidFill>
                  <a:srgbClr val="C00000"/>
                </a:solidFill>
              </a:rPr>
              <a:t>Ιδεολογικοί ανταγωνισμοί για την ΕΕ</a:t>
            </a:r>
            <a:endParaRPr lang="fr-FR" sz="2800" i="1" spc="-1" dirty="0">
              <a:solidFill>
                <a:srgbClr val="C00000"/>
              </a:solidFill>
            </a:endParaRPr>
          </a:p>
          <a:p>
            <a:r>
              <a:rPr lang="el-GR" sz="2800" b="1" dirty="0"/>
              <a:t>Ιδεολογίες της ευρωπαϊκής ενοποίησης</a:t>
            </a:r>
            <a:r>
              <a:rPr lang="en-US" sz="2800" dirty="0"/>
              <a:t>: </a:t>
            </a:r>
            <a:r>
              <a:rPr lang="el-GR" sz="2800" dirty="0" err="1"/>
              <a:t>υπερεθνισμός</a:t>
            </a:r>
            <a:r>
              <a:rPr lang="en-US" sz="2800" dirty="0"/>
              <a:t>/</a:t>
            </a:r>
            <a:r>
              <a:rPr lang="el-GR" sz="2800" dirty="0"/>
              <a:t>εθνικισμός</a:t>
            </a:r>
            <a:r>
              <a:rPr lang="en-US" sz="2800" dirty="0"/>
              <a:t> (</a:t>
            </a:r>
            <a:r>
              <a:rPr lang="el-GR" sz="2800" dirty="0"/>
              <a:t>πολιτική/θεσμική διάσταση), προστατευτισμός</a:t>
            </a:r>
            <a:r>
              <a:rPr lang="en-US" sz="2800" dirty="0"/>
              <a:t>/</a:t>
            </a:r>
            <a:r>
              <a:rPr lang="el-GR" sz="2800" dirty="0" err="1"/>
              <a:t>παγκοσμισμός</a:t>
            </a:r>
            <a:r>
              <a:rPr lang="el-GR" sz="2800" dirty="0"/>
              <a:t> (οικονομική διάσταση)</a:t>
            </a:r>
          </a:p>
          <a:p>
            <a:r>
              <a:rPr lang="en-US" sz="2800" b="1" dirty="0"/>
              <a:t>M</a:t>
            </a:r>
            <a:r>
              <a:rPr lang="el-GR" sz="2800" b="1" dirty="0" err="1"/>
              <a:t>έθοδοι</a:t>
            </a:r>
            <a:r>
              <a:rPr lang="el-GR" sz="2800" b="1" dirty="0"/>
              <a:t> ενοποίησης</a:t>
            </a:r>
            <a:r>
              <a:rPr lang="en-US" sz="2800" dirty="0"/>
              <a:t>: </a:t>
            </a:r>
            <a:r>
              <a:rPr lang="el-GR" sz="2800" dirty="0"/>
              <a:t>μαξιμαλιστική, </a:t>
            </a:r>
            <a:r>
              <a:rPr lang="el-GR" sz="2800" dirty="0" err="1"/>
              <a:t>ρεφορμιστικ</a:t>
            </a:r>
            <a:r>
              <a:rPr lang="en-US" sz="2800" dirty="0" err="1"/>
              <a:t>ή</a:t>
            </a:r>
            <a:r>
              <a:rPr lang="el-GR" sz="2800" dirty="0"/>
              <a:t>, </a:t>
            </a:r>
            <a:r>
              <a:rPr lang="el-GR" sz="2800" dirty="0" err="1"/>
              <a:t>διαβαθμιστική</a:t>
            </a:r>
            <a:r>
              <a:rPr lang="el-GR" sz="2800" dirty="0"/>
              <a:t>, μινιμαλιστική, ρεβιζιονιστική, αντιδραστική.</a:t>
            </a:r>
          </a:p>
          <a:p>
            <a:endParaRPr lang="en-GR" dirty="0"/>
          </a:p>
        </p:txBody>
      </p:sp>
    </p:spTree>
    <p:extLst>
      <p:ext uri="{BB962C8B-B14F-4D97-AF65-F5344CB8AC3E}">
        <p14:creationId xmlns:p14="http://schemas.microsoft.com/office/powerpoint/2010/main" val="3742259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34D61-E460-8013-F280-3546FD7AA916}"/>
              </a:ext>
            </a:extLst>
          </p:cNvPr>
          <p:cNvSpPr>
            <a:spLocks noGrp="1"/>
          </p:cNvSpPr>
          <p:nvPr>
            <p:ph type="title"/>
          </p:nvPr>
        </p:nvSpPr>
        <p:spPr>
          <a:xfrm>
            <a:off x="2231136" y="964692"/>
            <a:ext cx="7729728" cy="706453"/>
          </a:xfrm>
        </p:spPr>
        <p:txBody>
          <a:bodyPr>
            <a:normAutofit fontScale="90000"/>
          </a:bodyPr>
          <a:lstStyle/>
          <a:p>
            <a:r>
              <a:rPr lang="el-GR" dirty="0" err="1"/>
              <a:t>ΕυΡΩΣΚΕΠΤΙΚΙΣΜοσ</a:t>
            </a:r>
            <a:r>
              <a:rPr lang="el-GR" dirty="0"/>
              <a:t> και </a:t>
            </a:r>
            <a:r>
              <a:rPr lang="el-GR" dirty="0" err="1"/>
              <a:t>πολιτικοποιηση</a:t>
            </a:r>
            <a:endParaRPr lang="en-GR" dirty="0"/>
          </a:p>
        </p:txBody>
      </p:sp>
      <p:sp>
        <p:nvSpPr>
          <p:cNvPr id="3" name="Content Placeholder 2">
            <a:extLst>
              <a:ext uri="{FF2B5EF4-FFF2-40B4-BE49-F238E27FC236}">
                <a16:creationId xmlns:a16="http://schemas.microsoft.com/office/drawing/2014/main" id="{2949BC8B-7548-29A7-9BE0-B8BD262F66A7}"/>
              </a:ext>
            </a:extLst>
          </p:cNvPr>
          <p:cNvSpPr>
            <a:spLocks noGrp="1"/>
          </p:cNvSpPr>
          <p:nvPr>
            <p:ph idx="1"/>
          </p:nvPr>
        </p:nvSpPr>
        <p:spPr>
          <a:xfrm>
            <a:off x="2231136" y="1891862"/>
            <a:ext cx="7729728" cy="3848165"/>
          </a:xfrm>
        </p:spPr>
        <p:txBody>
          <a:bodyPr>
            <a:normAutofit fontScale="85000" lnSpcReduction="10000"/>
          </a:bodyPr>
          <a:lstStyle/>
          <a:p>
            <a:r>
              <a:rPr lang="el-GR" dirty="0" err="1"/>
              <a:t>Συμφωνα</a:t>
            </a:r>
            <a:r>
              <a:rPr lang="el-GR" dirty="0"/>
              <a:t> με την </a:t>
            </a:r>
            <a:r>
              <a:rPr lang="el-GR" b="1" dirty="0" err="1"/>
              <a:t>μετα</a:t>
            </a:r>
            <a:r>
              <a:rPr lang="el-GR" b="1" dirty="0"/>
              <a:t>-λειτουργική θεωρία</a:t>
            </a:r>
            <a:r>
              <a:rPr lang="el-GR" dirty="0"/>
              <a:t>, οι αλλεπάλληλες κρίσεις, η πολιτικοποίηση της ΕΕ σε περιόδους κρίσης ευνοεί τον </a:t>
            </a:r>
            <a:r>
              <a:rPr lang="el-GR" dirty="0" err="1"/>
              <a:t>ευρωσκεπτικισμό</a:t>
            </a:r>
            <a:r>
              <a:rPr lang="el-GR" dirty="0"/>
              <a:t>. Η πολιτικοποίηση εξισώνεται με τον </a:t>
            </a:r>
            <a:r>
              <a:rPr lang="el-GR" dirty="0" err="1"/>
              <a:t>ευρωσκεπτικισμό</a:t>
            </a:r>
            <a:r>
              <a:rPr lang="el-GR" dirty="0"/>
              <a:t>. Ο </a:t>
            </a:r>
            <a:r>
              <a:rPr lang="el-GR" dirty="0" err="1"/>
              <a:t>ευρωσκεπτικισμός</a:t>
            </a:r>
            <a:r>
              <a:rPr lang="el-GR" dirty="0"/>
              <a:t> συζητείται ως εγγενές φαινόμενο που η πολιτικοποίηση έχει αρνητικές συνέπειες. </a:t>
            </a:r>
          </a:p>
          <a:p>
            <a:pPr marL="0" indent="0">
              <a:buNone/>
            </a:pPr>
            <a:r>
              <a:rPr lang="el-GR" b="1" dirty="0"/>
              <a:t>#Αντίθετα ο δημοκρατικός λειτουργισμός </a:t>
            </a:r>
            <a:r>
              <a:rPr lang="el-GR" dirty="0"/>
              <a:t>θεωρεί ότι ένας διευρυμένος δημοκρατικός διάλογος ευνοεί τη δημοκρατία και την επίλυση των κρίσεων. Η άσκηση κριτικής μπορεί να είναι η έναρξη προσπάθειας αλλαγής. Η πολιτικοποίηση βοηθάει στην ανάπτυξη της δημόσιας σφαίρας.</a:t>
            </a:r>
          </a:p>
          <a:p>
            <a:r>
              <a:rPr lang="el-GR" dirty="0"/>
              <a:t> </a:t>
            </a:r>
            <a:r>
              <a:rPr lang="el-GR" dirty="0" err="1"/>
              <a:t>Ευρωσκεπτικιστικά</a:t>
            </a:r>
            <a:r>
              <a:rPr lang="el-GR" dirty="0"/>
              <a:t> κόμματα συμμετέχουν σε κυβερνήσεις συνασπισμού ή κυβερνούν σε ευρωπαϊκές χώρες χωρίς να αλλάζουν τον ευρωπαϊκό προσανατολισμό της χώρας τους κάνοντας ‘</a:t>
            </a:r>
            <a:r>
              <a:rPr lang="en-US" dirty="0"/>
              <a:t>exit’</a:t>
            </a:r>
            <a:r>
              <a:rPr lang="el-GR" dirty="0"/>
              <a:t>.</a:t>
            </a:r>
            <a:r>
              <a:rPr lang="en-US" dirty="0"/>
              <a:t> </a:t>
            </a:r>
            <a:endParaRPr lang="el-GR" dirty="0"/>
          </a:p>
          <a:p>
            <a:pPr marL="0" indent="0">
              <a:buNone/>
            </a:pPr>
            <a:r>
              <a:rPr lang="el-GR" dirty="0"/>
              <a:t>Εν τέλει η ασυμφωνία του κοινωνικού σώματος όπως αντανακλάται σε αυτά τα κόμματα μέσω της ψήφου δεν είναι πλέον κατά κύριο λόγο περιοριστική αλλά </a:t>
            </a:r>
            <a:r>
              <a:rPr lang="el-GR" b="1" dirty="0"/>
              <a:t>επιτρεπτική (</a:t>
            </a:r>
            <a:r>
              <a:rPr lang="en-US" b="1" dirty="0"/>
              <a:t>permissive dissensus).</a:t>
            </a:r>
            <a:r>
              <a:rPr lang="el-GR" b="1" dirty="0"/>
              <a:t> Ο </a:t>
            </a:r>
            <a:r>
              <a:rPr lang="el-GR" b="1" dirty="0" err="1"/>
              <a:t>ευρωσκεπτικισμός</a:t>
            </a:r>
            <a:r>
              <a:rPr lang="el-GR" b="1" dirty="0"/>
              <a:t> λειτουργεί ως </a:t>
            </a:r>
            <a:r>
              <a:rPr lang="el-GR" dirty="0"/>
              <a:t>μηχανισμός εκτόνωσης . </a:t>
            </a:r>
            <a:r>
              <a:rPr lang="el-GR" dirty="0" err="1"/>
              <a:t>Αντι</a:t>
            </a:r>
            <a:r>
              <a:rPr lang="el-GR" dirty="0"/>
              <a:t> να απειλεί την ΕΕ, αναπτύσσεται με τέτοιο τρόπο ώστε να μην απειλεί την ΕΕ.</a:t>
            </a:r>
            <a:endParaRPr lang="en-GR" dirty="0"/>
          </a:p>
        </p:txBody>
      </p:sp>
    </p:spTree>
    <p:extLst>
      <p:ext uri="{BB962C8B-B14F-4D97-AF65-F5344CB8AC3E}">
        <p14:creationId xmlns:p14="http://schemas.microsoft.com/office/powerpoint/2010/main" val="8452189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CustomShape 1"/>
          <p:cNvSpPr/>
          <p:nvPr/>
        </p:nvSpPr>
        <p:spPr>
          <a:xfrm>
            <a:off x="10899720" y="2160"/>
            <a:ext cx="101484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34F11EBC-FC33-425D-B920-F28FC3AAF95E}" type="slidenum">
              <a:rPr lang="fr-FR" sz="1800" b="0" strike="noStrike" spc="-1">
                <a:solidFill>
                  <a:srgbClr val="FFFFFF"/>
                </a:solidFill>
                <a:latin typeface="Georgia"/>
                <a:ea typeface="DejaVu Sans"/>
              </a:rPr>
              <a:t>14</a:t>
            </a:fld>
            <a:endParaRPr lang="fr-FR" sz="1800" b="0" strike="noStrike" spc="-1">
              <a:latin typeface="Arial"/>
            </a:endParaRPr>
          </a:p>
        </p:txBody>
      </p:sp>
      <p:sp>
        <p:nvSpPr>
          <p:cNvPr id="53" name="CustomShape 2"/>
          <p:cNvSpPr/>
          <p:nvPr/>
        </p:nvSpPr>
        <p:spPr>
          <a:xfrm>
            <a:off x="844560" y="72000"/>
            <a:ext cx="10026720" cy="612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1" i="1" u="sng" strike="noStrike" spc="-1" dirty="0" err="1">
                <a:solidFill>
                  <a:srgbClr val="C00000"/>
                </a:solidFill>
                <a:uFillTx/>
                <a:latin typeface="Georgia"/>
                <a:ea typeface="DejaVu Sans"/>
              </a:rPr>
              <a:t>Εarly</a:t>
            </a:r>
            <a:r>
              <a:rPr lang="fr-FR" sz="1800" b="1" i="1" u="sng" strike="noStrike" spc="-1" dirty="0">
                <a:solidFill>
                  <a:srgbClr val="C00000"/>
                </a:solidFill>
                <a:uFillTx/>
                <a:latin typeface="Georgia"/>
                <a:ea typeface="DejaVu Sans"/>
              </a:rPr>
              <a:t> </a:t>
            </a:r>
            <a:r>
              <a:rPr lang="fr-FR" sz="1800" b="1" i="1" u="sng" strike="noStrike" spc="-1" dirty="0" err="1">
                <a:solidFill>
                  <a:srgbClr val="C00000"/>
                </a:solidFill>
                <a:uFillTx/>
                <a:latin typeface="Georgia"/>
                <a:ea typeface="DejaVu Sans"/>
              </a:rPr>
              <a:t>signs</a:t>
            </a:r>
            <a:r>
              <a:rPr lang="fr-FR" sz="1800" b="1" i="1" u="sng" strike="noStrike" spc="-1" dirty="0">
                <a:solidFill>
                  <a:srgbClr val="C00000"/>
                </a:solidFill>
                <a:uFillTx/>
                <a:latin typeface="Georgia"/>
                <a:ea typeface="DejaVu Sans"/>
              </a:rPr>
              <a:t> of </a:t>
            </a:r>
            <a:r>
              <a:rPr lang="fr-FR" sz="1800" b="1" i="1" u="sng" strike="noStrike" spc="-1" dirty="0" err="1">
                <a:solidFill>
                  <a:srgbClr val="C00000"/>
                </a:solidFill>
                <a:uFillTx/>
                <a:latin typeface="Georgia"/>
                <a:ea typeface="DejaVu Sans"/>
              </a:rPr>
              <a:t>authoritarianism</a:t>
            </a:r>
            <a:r>
              <a:rPr lang="fr-FR" sz="1800" b="1" i="1" u="sng" strike="noStrike" spc="-1" dirty="0">
                <a:solidFill>
                  <a:srgbClr val="C00000"/>
                </a:solidFill>
                <a:uFillTx/>
                <a:latin typeface="Georgia"/>
                <a:ea typeface="DejaVu Sans"/>
              </a:rPr>
              <a:t> </a:t>
            </a:r>
            <a:r>
              <a:rPr lang="el-GR" sz="1800" b="1" i="1" u="sng" strike="noStrike" spc="-1" dirty="0">
                <a:solidFill>
                  <a:srgbClr val="C00000"/>
                </a:solidFill>
                <a:uFillTx/>
                <a:latin typeface="Georgia"/>
                <a:ea typeface="DejaVu Sans"/>
              </a:rPr>
              <a:t>(καθεστώς ή</a:t>
            </a:r>
            <a:r>
              <a:rPr lang="en-US" sz="1800" b="1" i="1" u="sng" strike="noStrike" spc="-1" dirty="0">
                <a:solidFill>
                  <a:srgbClr val="C00000"/>
                </a:solidFill>
                <a:uFillTx/>
                <a:latin typeface="Georgia"/>
                <a:ea typeface="DejaVu Sans"/>
              </a:rPr>
              <a:t> </a:t>
            </a:r>
            <a:r>
              <a:rPr lang="el-GR" sz="1800" b="1" i="1" u="sng" strike="noStrike" spc="-1" dirty="0">
                <a:solidFill>
                  <a:srgbClr val="C00000"/>
                </a:solidFill>
                <a:uFillTx/>
                <a:latin typeface="Georgia"/>
                <a:ea typeface="DejaVu Sans"/>
              </a:rPr>
              <a:t>μείγμα πολιτικών</a:t>
            </a:r>
            <a:r>
              <a:rPr lang="en-US" sz="1800" b="1" i="1" u="sng" strike="noStrike" spc="-1" dirty="0">
                <a:solidFill>
                  <a:srgbClr val="C00000"/>
                </a:solidFill>
                <a:uFillTx/>
                <a:latin typeface="Georgia"/>
                <a:ea typeface="DejaVu Sans"/>
              </a:rPr>
              <a:t> </a:t>
            </a:r>
            <a:r>
              <a:rPr lang="el-GR" sz="1800" b="1" i="1" u="sng" strike="noStrike" spc="-1" dirty="0">
                <a:solidFill>
                  <a:srgbClr val="C00000"/>
                </a:solidFill>
                <a:uFillTx/>
                <a:latin typeface="Georgia"/>
                <a:ea typeface="DejaVu Sans"/>
              </a:rPr>
              <a:t>δεξιών/ακροδεξιών κυβερνήσεων εντός των δημοκρατικών καθεστώτων – </a:t>
            </a:r>
            <a:r>
              <a:rPr lang="el-GR" sz="1600" b="1" i="1" u="sng" strike="noStrike" spc="-1" dirty="0">
                <a:solidFill>
                  <a:schemeClr val="accent1">
                    <a:lumMod val="75000"/>
                  </a:schemeClr>
                </a:solidFill>
                <a:uFillTx/>
                <a:latin typeface="Georgia"/>
                <a:ea typeface="DejaVu Sans"/>
              </a:rPr>
              <a:t>η έννοια του αριστερού αυταρχισμού</a:t>
            </a:r>
            <a:r>
              <a:rPr lang="en-US" sz="1600" b="1" i="1" u="sng" spc="-1" dirty="0">
                <a:solidFill>
                  <a:schemeClr val="accent1">
                    <a:lumMod val="75000"/>
                  </a:schemeClr>
                </a:solidFill>
                <a:latin typeface="Georgia"/>
                <a:ea typeface="DejaVu Sans"/>
              </a:rPr>
              <a:t> , </a:t>
            </a:r>
            <a:r>
              <a:rPr lang="en-US" sz="1600" b="1" i="1" u="sng" spc="-1" dirty="0" err="1">
                <a:solidFill>
                  <a:schemeClr val="accent1">
                    <a:lumMod val="75000"/>
                  </a:schemeClr>
                </a:solidFill>
                <a:latin typeface="Georgia"/>
                <a:ea typeface="DejaVu Sans"/>
              </a:rPr>
              <a:t>ie</a:t>
            </a:r>
            <a:r>
              <a:rPr lang="en-US" sz="1600" b="1" i="1" u="sng" spc="-1" dirty="0">
                <a:solidFill>
                  <a:schemeClr val="accent1">
                    <a:lumMod val="75000"/>
                  </a:schemeClr>
                </a:solidFill>
                <a:latin typeface="Georgia"/>
                <a:ea typeface="DejaVu Sans"/>
              </a:rPr>
              <a:t>. left-wing authoritarianism</a:t>
            </a:r>
            <a:r>
              <a:rPr lang="el-GR" sz="1800" b="1" i="1" u="sng" strike="noStrike" spc="-1" dirty="0">
                <a:solidFill>
                  <a:srgbClr val="C00000"/>
                </a:solidFill>
                <a:uFillTx/>
                <a:latin typeface="Georgia"/>
                <a:ea typeface="DejaVu Sans"/>
              </a:rPr>
              <a:t>)</a:t>
            </a:r>
          </a:p>
          <a:p>
            <a:pPr>
              <a:lnSpc>
                <a:spcPct val="100000"/>
              </a:lnSpc>
            </a:pPr>
            <a:endParaRPr lang="fr-FR" sz="1800" b="0" strike="noStrike" spc="-1" dirty="0">
              <a:latin typeface="Arial"/>
            </a:endParaRPr>
          </a:p>
          <a:p>
            <a:pPr>
              <a:lnSpc>
                <a:spcPct val="100000"/>
              </a:lnSpc>
            </a:pPr>
            <a:r>
              <a:rPr lang="fr-FR" sz="1800" b="0" strike="noStrike" spc="-1" dirty="0" err="1">
                <a:solidFill>
                  <a:srgbClr val="000000"/>
                </a:solidFill>
                <a:latin typeface="Georgia"/>
                <a:ea typeface="DejaVu Sans"/>
              </a:rPr>
              <a:t>Powerful</a:t>
            </a:r>
            <a:r>
              <a:rPr lang="fr-FR" sz="1800" b="0" strike="noStrike" spc="-1" dirty="0">
                <a:solidFill>
                  <a:srgbClr val="000000"/>
                </a:solidFill>
                <a:latin typeface="Georgia"/>
                <a:ea typeface="DejaVu Sans"/>
              </a:rPr>
              <a:t> and </a:t>
            </a:r>
            <a:r>
              <a:rPr lang="fr-FR" sz="1800" b="0" strike="noStrike" spc="-1" dirty="0" err="1">
                <a:solidFill>
                  <a:srgbClr val="000000"/>
                </a:solidFill>
                <a:latin typeface="Georgia"/>
                <a:ea typeface="DejaVu Sans"/>
              </a:rPr>
              <a:t>continuing</a:t>
            </a:r>
            <a:r>
              <a:rPr lang="fr-FR" sz="1800" b="0" strike="noStrike" spc="-1" dirty="0">
                <a:solidFill>
                  <a:srgbClr val="000000"/>
                </a:solidFill>
                <a:latin typeface="Georgia"/>
                <a:ea typeface="DejaVu Sans"/>
              </a:rPr>
              <a:t> </a:t>
            </a:r>
            <a:r>
              <a:rPr lang="fr-FR" sz="1800" b="1" strike="noStrike" spc="-1" dirty="0">
                <a:solidFill>
                  <a:srgbClr val="000000"/>
                </a:solidFill>
                <a:latin typeface="Georgia"/>
                <a:ea typeface="DejaVu Sans"/>
              </a:rPr>
              <a:t>expressions of </a:t>
            </a:r>
            <a:r>
              <a:rPr lang="fr-FR" sz="1800" b="1" strike="noStrike" spc="-1" dirty="0" err="1">
                <a:solidFill>
                  <a:srgbClr val="000000"/>
                </a:solidFill>
                <a:latin typeface="Georgia"/>
                <a:ea typeface="DejaVu Sans"/>
              </a:rPr>
              <a:t>nationalism</a:t>
            </a:r>
            <a:r>
              <a:rPr lang="fr-FR" sz="1800" b="1" strike="noStrike" spc="-1" dirty="0">
                <a:solidFill>
                  <a:srgbClr val="000000"/>
                </a:solidFill>
                <a:latin typeface="Georgia"/>
                <a:ea typeface="DejaVu Sans"/>
              </a:rPr>
              <a:t>, </a:t>
            </a:r>
            <a:endParaRPr lang="fr-FR" sz="1800" b="0" strike="noStrike" spc="-1" dirty="0">
              <a:latin typeface="Arial"/>
            </a:endParaRPr>
          </a:p>
          <a:p>
            <a:pPr>
              <a:lnSpc>
                <a:spcPct val="100000"/>
              </a:lnSpc>
            </a:pPr>
            <a:endParaRPr lang="fr-FR" sz="1800" b="0" strike="noStrike" spc="-1" dirty="0">
              <a:latin typeface="Arial"/>
            </a:endParaRPr>
          </a:p>
          <a:p>
            <a:pPr algn="r">
              <a:lnSpc>
                <a:spcPct val="100000"/>
              </a:lnSpc>
            </a:pPr>
            <a:r>
              <a:rPr lang="fr-FR" sz="1800" b="0" strike="noStrike" spc="-1" dirty="0" err="1">
                <a:solidFill>
                  <a:srgbClr val="000000"/>
                </a:solidFill>
                <a:latin typeface="Georgia"/>
                <a:ea typeface="DejaVu Sans"/>
              </a:rPr>
              <a:t>disdain</a:t>
            </a:r>
            <a:r>
              <a:rPr lang="fr-FR" sz="1800" b="0" strike="noStrike" spc="-1" dirty="0">
                <a:solidFill>
                  <a:srgbClr val="000000"/>
                </a:solidFill>
                <a:latin typeface="Georgia"/>
                <a:ea typeface="DejaVu Sans"/>
              </a:rPr>
              <a:t> for the importance of </a:t>
            </a:r>
            <a:r>
              <a:rPr lang="fr-FR" sz="1800" b="0" strike="noStrike" spc="-1" dirty="0" err="1">
                <a:solidFill>
                  <a:srgbClr val="000000"/>
                </a:solidFill>
                <a:latin typeface="Georgia"/>
                <a:ea typeface="DejaVu Sans"/>
              </a:rPr>
              <a:t>h</a:t>
            </a:r>
            <a:r>
              <a:rPr lang="fr-FR" sz="1800" b="1" strike="noStrike" spc="-1" dirty="0" err="1">
                <a:solidFill>
                  <a:srgbClr val="000000"/>
                </a:solidFill>
                <a:latin typeface="Georgia"/>
                <a:ea typeface="DejaVu Sans"/>
              </a:rPr>
              <a:t>uman</a:t>
            </a:r>
            <a:r>
              <a:rPr lang="fr-FR" sz="1800" b="1" strike="noStrike" spc="-1" dirty="0">
                <a:solidFill>
                  <a:srgbClr val="000000"/>
                </a:solidFill>
                <a:latin typeface="Georgia"/>
                <a:ea typeface="DejaVu Sans"/>
              </a:rPr>
              <a:t> </a:t>
            </a:r>
            <a:r>
              <a:rPr lang="fr-FR" sz="1800" b="1" strike="noStrike" spc="-1" dirty="0" err="1">
                <a:solidFill>
                  <a:srgbClr val="000000"/>
                </a:solidFill>
                <a:latin typeface="Georgia"/>
                <a:ea typeface="DejaVu Sans"/>
              </a:rPr>
              <a:t>rights</a:t>
            </a:r>
            <a:r>
              <a:rPr lang="fr-FR" sz="1800" b="0" strike="noStrike" spc="-1" dirty="0">
                <a:solidFill>
                  <a:srgbClr val="000000"/>
                </a:solidFill>
                <a:latin typeface="Georgia"/>
                <a:ea typeface="DejaVu Sans"/>
              </a:rPr>
              <a:t>,</a:t>
            </a:r>
            <a:endParaRPr lang="fr-FR" sz="1800" b="0" strike="noStrike" spc="-1" dirty="0">
              <a:latin typeface="Arial"/>
            </a:endParaRPr>
          </a:p>
          <a:p>
            <a:pPr algn="r">
              <a:lnSpc>
                <a:spcPct val="100000"/>
              </a:lnSpc>
            </a:pPr>
            <a:r>
              <a:rPr lang="fr-FR" sz="1800" b="0" strike="noStrike" spc="-1" dirty="0">
                <a:solidFill>
                  <a:srgbClr val="000000"/>
                </a:solidFill>
                <a:latin typeface="Georgia"/>
                <a:ea typeface="DejaVu Sans"/>
              </a:rPr>
              <a:t> </a:t>
            </a:r>
            <a:endParaRPr lang="fr-FR" sz="1800" b="0" strike="noStrike" spc="-1" dirty="0">
              <a:latin typeface="Arial"/>
            </a:endParaRPr>
          </a:p>
          <a:p>
            <a:pPr>
              <a:lnSpc>
                <a:spcPct val="100000"/>
              </a:lnSpc>
            </a:pPr>
            <a:r>
              <a:rPr lang="fr-FR" sz="1800" b="0" strike="noStrike" spc="-1" dirty="0">
                <a:solidFill>
                  <a:srgbClr val="000000"/>
                </a:solidFill>
                <a:latin typeface="Georgia"/>
                <a:ea typeface="DejaVu Sans"/>
              </a:rPr>
              <a:t>Identification of </a:t>
            </a:r>
            <a:r>
              <a:rPr lang="fr-FR" sz="1800" b="1" strike="noStrike" spc="-1" dirty="0" err="1">
                <a:solidFill>
                  <a:srgbClr val="000000"/>
                </a:solidFill>
                <a:latin typeface="Georgia"/>
                <a:ea typeface="DejaVu Sans"/>
              </a:rPr>
              <a:t>enemies</a:t>
            </a:r>
            <a:r>
              <a:rPr lang="fr-FR" sz="1800" b="1" strike="noStrike" spc="-1" dirty="0">
                <a:solidFill>
                  <a:srgbClr val="000000"/>
                </a:solidFill>
                <a:latin typeface="Georgia"/>
                <a:ea typeface="DejaVu Sans"/>
              </a:rPr>
              <a:t>/</a:t>
            </a:r>
            <a:r>
              <a:rPr lang="fr-FR" sz="1800" b="1" strike="noStrike" spc="-1" dirty="0" err="1">
                <a:solidFill>
                  <a:srgbClr val="000000"/>
                </a:solidFill>
                <a:latin typeface="Georgia"/>
                <a:ea typeface="DejaVu Sans"/>
              </a:rPr>
              <a:t>scapegoats</a:t>
            </a:r>
            <a:r>
              <a:rPr lang="fr-FR" sz="1800" b="1" strike="noStrike" spc="-1" dirty="0">
                <a:solidFill>
                  <a:srgbClr val="000000"/>
                </a:solidFill>
                <a:latin typeface="Georgia"/>
                <a:ea typeface="DejaVu Sans"/>
              </a:rPr>
              <a:t> as a </a:t>
            </a:r>
            <a:r>
              <a:rPr lang="fr-FR" sz="1800" b="1" strike="noStrike" spc="-1" dirty="0" err="1">
                <a:solidFill>
                  <a:srgbClr val="000000"/>
                </a:solidFill>
                <a:latin typeface="Georgia"/>
                <a:ea typeface="DejaVu Sans"/>
              </a:rPr>
              <a:t>unifying</a:t>
            </a:r>
            <a:r>
              <a:rPr lang="fr-FR" sz="1800" b="1" strike="noStrike" spc="-1" dirty="0">
                <a:solidFill>
                  <a:srgbClr val="000000"/>
                </a:solidFill>
                <a:latin typeface="Georgia"/>
                <a:ea typeface="DejaVu Sans"/>
              </a:rPr>
              <a:t> cause, </a:t>
            </a:r>
            <a:endParaRPr lang="fr-FR" sz="1800" b="0" strike="noStrike" spc="-1" dirty="0">
              <a:latin typeface="Arial"/>
            </a:endParaRPr>
          </a:p>
          <a:p>
            <a:pPr>
              <a:lnSpc>
                <a:spcPct val="100000"/>
              </a:lnSpc>
            </a:pPr>
            <a:endParaRPr lang="fr-FR" sz="1800" b="0" strike="noStrike" spc="-1" dirty="0">
              <a:latin typeface="Arial"/>
            </a:endParaRPr>
          </a:p>
          <a:p>
            <a:pPr algn="r">
              <a:lnSpc>
                <a:spcPct val="100000"/>
              </a:lnSpc>
            </a:pPr>
            <a:r>
              <a:rPr lang="fr-FR" sz="1800" b="0" strike="noStrike" spc="-1" dirty="0">
                <a:solidFill>
                  <a:srgbClr val="000000"/>
                </a:solidFill>
                <a:latin typeface="Georgia"/>
                <a:ea typeface="DejaVu Sans"/>
              </a:rPr>
              <a:t>the </a:t>
            </a:r>
            <a:r>
              <a:rPr lang="fr-FR" sz="1800" b="0" strike="noStrike" spc="-1" dirty="0" err="1">
                <a:solidFill>
                  <a:srgbClr val="000000"/>
                </a:solidFill>
                <a:latin typeface="Georgia"/>
                <a:ea typeface="DejaVu Sans"/>
              </a:rPr>
              <a:t>supremacy</a:t>
            </a:r>
            <a:r>
              <a:rPr lang="fr-FR" sz="1800" b="0" strike="noStrike" spc="-1" dirty="0">
                <a:solidFill>
                  <a:srgbClr val="000000"/>
                </a:solidFill>
                <a:latin typeface="Georgia"/>
                <a:ea typeface="DejaVu Sans"/>
              </a:rPr>
              <a:t> of the </a:t>
            </a:r>
            <a:r>
              <a:rPr lang="fr-FR" sz="1800" b="1" strike="noStrike" spc="-1" dirty="0" err="1">
                <a:solidFill>
                  <a:srgbClr val="000000"/>
                </a:solidFill>
                <a:latin typeface="Georgia"/>
                <a:ea typeface="DejaVu Sans"/>
              </a:rPr>
              <a:t>military</a:t>
            </a:r>
            <a:r>
              <a:rPr lang="fr-FR" sz="1800" b="1" strike="noStrike" spc="-1" dirty="0">
                <a:solidFill>
                  <a:srgbClr val="000000"/>
                </a:solidFill>
                <a:latin typeface="Georgia"/>
                <a:ea typeface="DejaVu Sans"/>
              </a:rPr>
              <a:t>/</a:t>
            </a:r>
            <a:r>
              <a:rPr lang="fr-FR" sz="1800" b="1" strike="noStrike" spc="-1" dirty="0" err="1">
                <a:solidFill>
                  <a:srgbClr val="000000"/>
                </a:solidFill>
                <a:latin typeface="Georgia"/>
                <a:ea typeface="DejaVu Sans"/>
              </a:rPr>
              <a:t>avid</a:t>
            </a:r>
            <a:r>
              <a:rPr lang="fr-FR" sz="1800" b="1" strike="noStrike" spc="-1" dirty="0">
                <a:solidFill>
                  <a:srgbClr val="000000"/>
                </a:solidFill>
                <a:latin typeface="Georgia"/>
                <a:ea typeface="DejaVu Sans"/>
              </a:rPr>
              <a:t> </a:t>
            </a:r>
            <a:r>
              <a:rPr lang="fr-FR" sz="1800" b="1" strike="noStrike" spc="-1" dirty="0" err="1">
                <a:solidFill>
                  <a:srgbClr val="000000"/>
                </a:solidFill>
                <a:latin typeface="Georgia"/>
                <a:ea typeface="DejaVu Sans"/>
              </a:rPr>
              <a:t>militarism</a:t>
            </a:r>
            <a:r>
              <a:rPr lang="fr-FR" sz="1800" b="0" strike="noStrike" spc="-1" dirty="0">
                <a:solidFill>
                  <a:srgbClr val="000000"/>
                </a:solidFill>
                <a:latin typeface="Georgia"/>
                <a:ea typeface="DejaVu Sans"/>
              </a:rPr>
              <a:t>, </a:t>
            </a:r>
            <a:endParaRPr lang="fr-FR" sz="1800" b="0" strike="noStrike" spc="-1" dirty="0">
              <a:latin typeface="Arial"/>
            </a:endParaRPr>
          </a:p>
          <a:p>
            <a:pPr>
              <a:lnSpc>
                <a:spcPct val="100000"/>
              </a:lnSpc>
            </a:pPr>
            <a:r>
              <a:rPr lang="fr-FR" sz="1800" b="0" strike="noStrike" spc="-1" dirty="0">
                <a:solidFill>
                  <a:srgbClr val="000000"/>
                </a:solidFill>
                <a:latin typeface="Georgia"/>
                <a:ea typeface="DejaVu Sans"/>
              </a:rPr>
              <a:t>rampant </a:t>
            </a:r>
            <a:r>
              <a:rPr lang="fr-FR" sz="1800" b="1" strike="noStrike" spc="-1" dirty="0" err="1">
                <a:solidFill>
                  <a:srgbClr val="000000"/>
                </a:solidFill>
                <a:latin typeface="Georgia"/>
                <a:ea typeface="DejaVu Sans"/>
              </a:rPr>
              <a:t>sexism</a:t>
            </a:r>
            <a:r>
              <a:rPr lang="fr-FR" sz="1800" b="0" strike="noStrike" spc="-1" dirty="0">
                <a:solidFill>
                  <a:srgbClr val="000000"/>
                </a:solidFill>
                <a:latin typeface="Georgia"/>
                <a:ea typeface="DejaVu Sans"/>
              </a:rPr>
              <a:t>, </a:t>
            </a:r>
            <a:endParaRPr lang="fr-FR" sz="1800" b="0" strike="noStrike" spc="-1" dirty="0">
              <a:latin typeface="Arial"/>
            </a:endParaRPr>
          </a:p>
          <a:p>
            <a:pPr algn="r">
              <a:lnSpc>
                <a:spcPct val="100000"/>
              </a:lnSpc>
            </a:pPr>
            <a:r>
              <a:rPr lang="fr-FR" sz="1800" b="0" strike="noStrike" spc="-1" dirty="0">
                <a:solidFill>
                  <a:srgbClr val="000000"/>
                </a:solidFill>
                <a:latin typeface="Georgia"/>
                <a:ea typeface="DejaVu Sans"/>
              </a:rPr>
              <a:t>a </a:t>
            </a:r>
            <a:r>
              <a:rPr lang="fr-FR" sz="1800" b="1" strike="noStrike" spc="-1" dirty="0" err="1">
                <a:solidFill>
                  <a:srgbClr val="000000"/>
                </a:solidFill>
                <a:latin typeface="Georgia"/>
                <a:ea typeface="DejaVu Sans"/>
              </a:rPr>
              <a:t>controlled</a:t>
            </a:r>
            <a:r>
              <a:rPr lang="fr-FR" sz="1800" b="1" strike="noStrike" spc="-1" dirty="0">
                <a:solidFill>
                  <a:srgbClr val="000000"/>
                </a:solidFill>
                <a:latin typeface="Georgia"/>
                <a:ea typeface="DejaVu Sans"/>
              </a:rPr>
              <a:t> mass media</a:t>
            </a:r>
            <a:r>
              <a:rPr lang="fr-FR" sz="1800" b="0" strike="noStrike" spc="-1" dirty="0">
                <a:solidFill>
                  <a:srgbClr val="000000"/>
                </a:solidFill>
                <a:latin typeface="Georgia"/>
                <a:ea typeface="DejaVu Sans"/>
              </a:rPr>
              <a:t>, </a:t>
            </a:r>
            <a:endParaRPr lang="fr-FR" sz="1800" b="0" strike="noStrike" spc="-1" dirty="0">
              <a:latin typeface="Arial"/>
            </a:endParaRPr>
          </a:p>
          <a:p>
            <a:pPr>
              <a:lnSpc>
                <a:spcPct val="100000"/>
              </a:lnSpc>
            </a:pPr>
            <a:r>
              <a:rPr lang="fr-FR" sz="1800" b="0" strike="noStrike" spc="-1" dirty="0">
                <a:solidFill>
                  <a:srgbClr val="000000"/>
                </a:solidFill>
                <a:latin typeface="Georgia"/>
                <a:ea typeface="DejaVu Sans"/>
              </a:rPr>
              <a:t>obsession </a:t>
            </a:r>
            <a:r>
              <a:rPr lang="fr-FR" sz="1800" b="0" strike="noStrike" spc="-1" dirty="0" err="1">
                <a:solidFill>
                  <a:srgbClr val="000000"/>
                </a:solidFill>
                <a:latin typeface="Georgia"/>
                <a:ea typeface="DejaVu Sans"/>
              </a:rPr>
              <a:t>with</a:t>
            </a:r>
            <a:r>
              <a:rPr lang="fr-FR" sz="1800" b="0" strike="noStrike" spc="-1" dirty="0">
                <a:solidFill>
                  <a:srgbClr val="000000"/>
                </a:solidFill>
                <a:latin typeface="Georgia"/>
                <a:ea typeface="DejaVu Sans"/>
              </a:rPr>
              <a:t> </a:t>
            </a:r>
            <a:r>
              <a:rPr lang="fr-FR" sz="1800" b="1" strike="noStrike" spc="-1" dirty="0">
                <a:solidFill>
                  <a:srgbClr val="000000"/>
                </a:solidFill>
                <a:latin typeface="Georgia"/>
                <a:ea typeface="DejaVu Sans"/>
              </a:rPr>
              <a:t>national </a:t>
            </a:r>
            <a:r>
              <a:rPr lang="fr-FR" sz="1800" b="1" strike="noStrike" spc="-1" dirty="0" err="1">
                <a:solidFill>
                  <a:srgbClr val="000000"/>
                </a:solidFill>
                <a:latin typeface="Georgia"/>
                <a:ea typeface="DejaVu Sans"/>
              </a:rPr>
              <a:t>security</a:t>
            </a:r>
            <a:r>
              <a:rPr lang="fr-FR" sz="1800" b="0" strike="noStrike" spc="-1" dirty="0">
                <a:solidFill>
                  <a:srgbClr val="000000"/>
                </a:solidFill>
                <a:latin typeface="Georgia"/>
                <a:ea typeface="DejaVu Sans"/>
              </a:rPr>
              <a:t>, </a:t>
            </a:r>
            <a:endParaRPr lang="fr-FR" sz="1800" b="0" strike="noStrike" spc="-1" dirty="0">
              <a:latin typeface="Arial"/>
            </a:endParaRPr>
          </a:p>
          <a:p>
            <a:pPr>
              <a:lnSpc>
                <a:spcPct val="100000"/>
              </a:lnSpc>
            </a:pPr>
            <a:endParaRPr lang="fr-FR" sz="1800" b="0" strike="noStrike" spc="-1" dirty="0">
              <a:latin typeface="Arial"/>
            </a:endParaRPr>
          </a:p>
          <a:p>
            <a:pPr algn="r">
              <a:lnSpc>
                <a:spcPct val="100000"/>
              </a:lnSpc>
            </a:pPr>
            <a:r>
              <a:rPr lang="fr-FR" sz="1800" b="1" strike="noStrike" spc="-1" dirty="0">
                <a:solidFill>
                  <a:srgbClr val="000000"/>
                </a:solidFill>
                <a:latin typeface="Georgia"/>
                <a:ea typeface="DejaVu Sans"/>
              </a:rPr>
              <a:t>religion and </a:t>
            </a:r>
            <a:r>
              <a:rPr lang="fr-FR" sz="1800" b="1" strike="noStrike" spc="-1" dirty="0" err="1">
                <a:solidFill>
                  <a:srgbClr val="000000"/>
                </a:solidFill>
                <a:latin typeface="Georgia"/>
                <a:ea typeface="DejaVu Sans"/>
              </a:rPr>
              <a:t>ruling</a:t>
            </a:r>
            <a:r>
              <a:rPr lang="fr-FR" sz="1800" b="1" strike="noStrike" spc="-1" dirty="0">
                <a:solidFill>
                  <a:srgbClr val="000000"/>
                </a:solidFill>
                <a:latin typeface="Georgia"/>
                <a:ea typeface="DejaVu Sans"/>
              </a:rPr>
              <a:t> </a:t>
            </a:r>
            <a:r>
              <a:rPr lang="fr-FR" sz="1800" b="1" strike="noStrike" spc="-1" dirty="0" err="1">
                <a:solidFill>
                  <a:srgbClr val="000000"/>
                </a:solidFill>
                <a:latin typeface="Georgia"/>
                <a:ea typeface="DejaVu Sans"/>
              </a:rPr>
              <a:t>elite</a:t>
            </a:r>
            <a:r>
              <a:rPr lang="fr-FR" sz="1800" b="1"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tied</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together</a:t>
            </a:r>
            <a:r>
              <a:rPr lang="fr-FR" sz="1800" b="0" strike="noStrike" spc="-1" dirty="0">
                <a:solidFill>
                  <a:srgbClr val="000000"/>
                </a:solidFill>
                <a:latin typeface="Georgia"/>
                <a:ea typeface="DejaVu Sans"/>
              </a:rPr>
              <a:t>, </a:t>
            </a:r>
            <a:endParaRPr lang="fr-FR" sz="1800" b="0" strike="noStrike" spc="-1" dirty="0">
              <a:latin typeface="Arial"/>
            </a:endParaRPr>
          </a:p>
          <a:p>
            <a:pPr>
              <a:lnSpc>
                <a:spcPct val="100000"/>
              </a:lnSpc>
            </a:pPr>
            <a:endParaRPr lang="fr-FR" sz="1800" b="0" strike="noStrike" spc="-1" dirty="0">
              <a:latin typeface="Arial"/>
            </a:endParaRPr>
          </a:p>
          <a:p>
            <a:pPr>
              <a:lnSpc>
                <a:spcPct val="100000"/>
              </a:lnSpc>
            </a:pPr>
            <a:r>
              <a:rPr lang="fr-FR" sz="1800" b="1" strike="noStrike" spc="-1" dirty="0">
                <a:solidFill>
                  <a:srgbClr val="000000"/>
                </a:solidFill>
                <a:latin typeface="Georgia"/>
                <a:ea typeface="DejaVu Sans"/>
              </a:rPr>
              <a:t>power of corporations </a:t>
            </a:r>
            <a:r>
              <a:rPr lang="fr-FR" sz="1800" b="0" strike="noStrike" spc="-1" dirty="0" err="1">
                <a:solidFill>
                  <a:srgbClr val="000000"/>
                </a:solidFill>
                <a:latin typeface="Georgia"/>
                <a:ea typeface="DejaVu Sans"/>
              </a:rPr>
              <a:t>protected</a:t>
            </a:r>
            <a:r>
              <a:rPr lang="fr-FR" sz="1800" b="0" strike="noStrike" spc="-1" dirty="0">
                <a:solidFill>
                  <a:srgbClr val="000000"/>
                </a:solidFill>
                <a:latin typeface="Georgia"/>
                <a:ea typeface="DejaVu Sans"/>
              </a:rPr>
              <a:t>, </a:t>
            </a:r>
            <a:endParaRPr lang="fr-FR" sz="1800" b="0" strike="noStrike" spc="-1" dirty="0">
              <a:latin typeface="Arial"/>
            </a:endParaRPr>
          </a:p>
          <a:p>
            <a:pPr algn="r">
              <a:lnSpc>
                <a:spcPct val="100000"/>
              </a:lnSpc>
            </a:pPr>
            <a:r>
              <a:rPr lang="fr-FR" sz="1800" b="1" strike="noStrike" spc="-1" dirty="0" err="1">
                <a:solidFill>
                  <a:srgbClr val="000000"/>
                </a:solidFill>
                <a:latin typeface="Georgia"/>
                <a:ea typeface="DejaVu Sans"/>
              </a:rPr>
              <a:t>labor</a:t>
            </a:r>
            <a:r>
              <a:rPr lang="fr-FR" sz="1800" b="1" strike="noStrike" spc="-1" dirty="0">
                <a:solidFill>
                  <a:srgbClr val="000000"/>
                </a:solidFill>
                <a:latin typeface="Georgia"/>
                <a:ea typeface="DejaVu Sans"/>
              </a:rPr>
              <a:t> power </a:t>
            </a:r>
            <a:r>
              <a:rPr lang="fr-FR" sz="1800" b="0" strike="noStrike" spc="-1" dirty="0" err="1">
                <a:solidFill>
                  <a:srgbClr val="000000"/>
                </a:solidFill>
                <a:latin typeface="Georgia"/>
                <a:ea typeface="DejaVu Sans"/>
              </a:rPr>
              <a:t>suppressed</a:t>
            </a:r>
            <a:r>
              <a:rPr lang="fr-FR" sz="1800" b="0" strike="noStrike" spc="-1" dirty="0">
                <a:solidFill>
                  <a:srgbClr val="000000"/>
                </a:solidFill>
                <a:latin typeface="Georgia"/>
                <a:ea typeface="DejaVu Sans"/>
              </a:rPr>
              <a:t>, </a:t>
            </a:r>
            <a:endParaRPr lang="fr-FR" sz="1800" b="0" strike="noStrike" spc="-1" dirty="0">
              <a:latin typeface="Arial"/>
            </a:endParaRPr>
          </a:p>
          <a:p>
            <a:pPr>
              <a:lnSpc>
                <a:spcPct val="100000"/>
              </a:lnSpc>
            </a:pPr>
            <a:r>
              <a:rPr lang="fr-FR" sz="1800" b="0" strike="noStrike" spc="-1" dirty="0" err="1">
                <a:solidFill>
                  <a:srgbClr val="000000"/>
                </a:solidFill>
                <a:latin typeface="Georgia"/>
                <a:ea typeface="DejaVu Sans"/>
              </a:rPr>
              <a:t>disdain</a:t>
            </a:r>
            <a:r>
              <a:rPr lang="fr-FR" sz="1800" b="0" strike="noStrike" spc="-1" dirty="0">
                <a:solidFill>
                  <a:srgbClr val="000000"/>
                </a:solidFill>
                <a:latin typeface="Georgia"/>
                <a:ea typeface="DejaVu Sans"/>
              </a:rPr>
              <a:t> and suppression of </a:t>
            </a:r>
            <a:r>
              <a:rPr lang="fr-FR" sz="1800" b="1" strike="noStrike" spc="-1" dirty="0" err="1">
                <a:solidFill>
                  <a:srgbClr val="000000"/>
                </a:solidFill>
                <a:latin typeface="Georgia"/>
                <a:ea typeface="DejaVu Sans"/>
              </a:rPr>
              <a:t>intellectuals</a:t>
            </a:r>
            <a:r>
              <a:rPr lang="fr-FR" sz="1800" b="1" strike="noStrike" spc="-1" dirty="0">
                <a:solidFill>
                  <a:srgbClr val="000000"/>
                </a:solidFill>
                <a:latin typeface="Georgia"/>
                <a:ea typeface="DejaVu Sans"/>
              </a:rPr>
              <a:t> and the arts</a:t>
            </a:r>
            <a:r>
              <a:rPr lang="fr-FR" sz="1800" b="0" strike="noStrike" spc="-1" dirty="0">
                <a:solidFill>
                  <a:srgbClr val="000000"/>
                </a:solidFill>
                <a:latin typeface="Georgia"/>
                <a:ea typeface="DejaVu Sans"/>
              </a:rPr>
              <a:t>, </a:t>
            </a:r>
            <a:endParaRPr lang="fr-FR" sz="1800" b="0" strike="noStrike" spc="-1" dirty="0">
              <a:latin typeface="Arial"/>
            </a:endParaRPr>
          </a:p>
          <a:p>
            <a:pPr>
              <a:lnSpc>
                <a:spcPct val="100000"/>
              </a:lnSpc>
            </a:pPr>
            <a:endParaRPr lang="fr-FR" sz="1800" b="0" strike="noStrike" spc="-1" dirty="0">
              <a:latin typeface="Arial"/>
            </a:endParaRPr>
          </a:p>
          <a:p>
            <a:pPr algn="r">
              <a:lnSpc>
                <a:spcPct val="100000"/>
              </a:lnSpc>
            </a:pPr>
            <a:r>
              <a:rPr lang="fr-FR" sz="1800" b="0" strike="noStrike" spc="-1" dirty="0">
                <a:solidFill>
                  <a:srgbClr val="000000"/>
                </a:solidFill>
                <a:latin typeface="Georgia"/>
                <a:ea typeface="DejaVu Sans"/>
              </a:rPr>
              <a:t>obsession </a:t>
            </a:r>
            <a:r>
              <a:rPr lang="fr-FR" sz="1800" b="0" strike="noStrike" spc="-1" dirty="0" err="1">
                <a:solidFill>
                  <a:srgbClr val="000000"/>
                </a:solidFill>
                <a:latin typeface="Georgia"/>
                <a:ea typeface="DejaVu Sans"/>
              </a:rPr>
              <a:t>with</a:t>
            </a:r>
            <a:r>
              <a:rPr lang="fr-FR" sz="1800" b="0" strike="noStrike" spc="-1" dirty="0">
                <a:solidFill>
                  <a:srgbClr val="000000"/>
                </a:solidFill>
                <a:latin typeface="Georgia"/>
                <a:ea typeface="DejaVu Sans"/>
              </a:rPr>
              <a:t> crime and </a:t>
            </a:r>
            <a:r>
              <a:rPr lang="fr-FR" sz="1800" b="1" strike="noStrike" spc="-1" dirty="0" err="1">
                <a:solidFill>
                  <a:srgbClr val="000000"/>
                </a:solidFill>
                <a:latin typeface="Georgia"/>
                <a:ea typeface="DejaVu Sans"/>
              </a:rPr>
              <a:t>punishment</a:t>
            </a:r>
            <a:r>
              <a:rPr lang="fr-FR" sz="1800" b="0" strike="noStrike" spc="-1" dirty="0">
                <a:solidFill>
                  <a:srgbClr val="000000"/>
                </a:solidFill>
                <a:latin typeface="Georgia"/>
                <a:ea typeface="DejaVu Sans"/>
              </a:rPr>
              <a:t>, </a:t>
            </a:r>
            <a:endParaRPr lang="fr-FR" sz="1800" b="0" strike="noStrike" spc="-1" dirty="0">
              <a:latin typeface="Arial"/>
            </a:endParaRPr>
          </a:p>
          <a:p>
            <a:pPr>
              <a:lnSpc>
                <a:spcPct val="100000"/>
              </a:lnSpc>
            </a:pPr>
            <a:r>
              <a:rPr lang="fr-FR" sz="1800" b="0" strike="noStrike" spc="-1" dirty="0">
                <a:solidFill>
                  <a:srgbClr val="000000"/>
                </a:solidFill>
                <a:latin typeface="Georgia"/>
                <a:ea typeface="DejaVu Sans"/>
              </a:rPr>
              <a:t>rampant </a:t>
            </a:r>
            <a:r>
              <a:rPr lang="fr-FR" sz="1800" b="0" strike="noStrike" spc="-1" dirty="0" err="1">
                <a:solidFill>
                  <a:srgbClr val="000000"/>
                </a:solidFill>
                <a:latin typeface="Georgia"/>
                <a:ea typeface="DejaVu Sans"/>
              </a:rPr>
              <a:t>cronyism</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ευνοιοκρ</a:t>
            </a:r>
            <a:r>
              <a:rPr lang="fr-FR" sz="1800" b="0" strike="noStrike" spc="-1" dirty="0">
                <a:solidFill>
                  <a:srgbClr val="000000"/>
                </a:solidFill>
                <a:latin typeface="Georgia"/>
                <a:ea typeface="DejaVu Sans"/>
              </a:rPr>
              <a:t>ατία) and </a:t>
            </a:r>
            <a:r>
              <a:rPr lang="fr-FR" sz="1800" b="1" strike="noStrike" spc="-1" dirty="0">
                <a:solidFill>
                  <a:srgbClr val="000000"/>
                </a:solidFill>
                <a:latin typeface="Georgia"/>
                <a:ea typeface="DejaVu Sans"/>
              </a:rPr>
              <a:t>corruption</a:t>
            </a:r>
            <a:r>
              <a:rPr lang="fr-FR" sz="1800" b="0" strike="noStrike" spc="-1" dirty="0">
                <a:solidFill>
                  <a:srgbClr val="000000"/>
                </a:solidFill>
                <a:latin typeface="Georgia"/>
                <a:ea typeface="DejaVu Sans"/>
              </a:rPr>
              <a:t>, </a:t>
            </a:r>
            <a:endParaRPr lang="fr-FR" sz="1800" b="0" strike="noStrike" spc="-1" dirty="0">
              <a:latin typeface="Arial"/>
            </a:endParaRPr>
          </a:p>
          <a:p>
            <a:pPr algn="r">
              <a:lnSpc>
                <a:spcPct val="100000"/>
              </a:lnSpc>
            </a:pPr>
            <a:r>
              <a:rPr lang="fr-FR" sz="1800" b="1" strike="noStrike" spc="-1" dirty="0" err="1">
                <a:solidFill>
                  <a:srgbClr val="000000"/>
                </a:solidFill>
                <a:latin typeface="Georgia"/>
                <a:ea typeface="DejaVu Sans"/>
              </a:rPr>
              <a:t>fraudulent</a:t>
            </a:r>
            <a:r>
              <a:rPr lang="fr-FR" sz="1800" b="1" strike="noStrike" spc="-1" dirty="0">
                <a:solidFill>
                  <a:srgbClr val="000000"/>
                </a:solidFill>
                <a:latin typeface="Georgia"/>
                <a:ea typeface="DejaVu Sans"/>
              </a:rPr>
              <a:t> </a:t>
            </a:r>
            <a:r>
              <a:rPr lang="fr-FR" sz="1800" b="1" strike="noStrike" spc="-1" dirty="0" err="1">
                <a:solidFill>
                  <a:srgbClr val="000000"/>
                </a:solidFill>
                <a:latin typeface="Georgia"/>
                <a:ea typeface="DejaVu Sans"/>
              </a:rPr>
              <a:t>elections</a:t>
            </a:r>
            <a:r>
              <a:rPr lang="fr-FR" sz="1800" b="0" strike="noStrike" spc="-1" dirty="0">
                <a:solidFill>
                  <a:srgbClr val="000000"/>
                </a:solidFill>
                <a:latin typeface="Georgia"/>
                <a:ea typeface="DejaVu Sans"/>
              </a:rPr>
              <a:t>.</a:t>
            </a:r>
            <a:endParaRPr lang="fr-FR" sz="1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CustomShape 1"/>
          <p:cNvSpPr/>
          <p:nvPr/>
        </p:nvSpPr>
        <p:spPr>
          <a:xfrm>
            <a:off x="765360" y="304920"/>
            <a:ext cx="10667160" cy="32812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fontScale="85000" lnSpcReduction="10000"/>
          </a:bodyPr>
          <a:lstStyle/>
          <a:p>
            <a:pPr>
              <a:lnSpc>
                <a:spcPct val="100000"/>
              </a:lnSpc>
            </a:pPr>
            <a:r>
              <a:rPr lang="fr-FR" b="1" spc="-1" dirty="0">
                <a:latin typeface="Times New Roman"/>
              </a:rPr>
              <a:t>K</a:t>
            </a:r>
            <a:r>
              <a:rPr lang="el-GR" b="1" spc="-1" dirty="0" err="1">
                <a:latin typeface="Times New Roman"/>
              </a:rPr>
              <a:t>ατάσταση</a:t>
            </a:r>
            <a:r>
              <a:rPr lang="el-GR" b="1" spc="-1" dirty="0">
                <a:latin typeface="Times New Roman"/>
              </a:rPr>
              <a:t> εξαίρεσης (</a:t>
            </a:r>
            <a:r>
              <a:rPr lang="fr-FR" b="1" spc="-1" dirty="0">
                <a:latin typeface="Times New Roman"/>
              </a:rPr>
              <a:t>State of exception; C</a:t>
            </a:r>
            <a:r>
              <a:rPr lang="en-US" b="1" spc="-1" dirty="0">
                <a:latin typeface="Times New Roman"/>
              </a:rPr>
              <a:t>. Schmitt, G. Agamben</a:t>
            </a:r>
            <a:r>
              <a:rPr lang="fr-FR" b="1" spc="-1" dirty="0">
                <a:latin typeface="Times New Roman"/>
              </a:rPr>
              <a:t>)</a:t>
            </a:r>
            <a:r>
              <a:rPr lang="el-GR" b="1" spc="-1" dirty="0">
                <a:latin typeface="Times New Roman"/>
              </a:rPr>
              <a:t> – εντός των δημοκρατικών καθεστώτων κατά </a:t>
            </a:r>
            <a:r>
              <a:rPr lang="en-US" b="1" spc="-1" dirty="0">
                <a:latin typeface="Times New Roman"/>
              </a:rPr>
              <a:t>Agamben</a:t>
            </a:r>
            <a:endParaRPr lang="fr-FR" sz="1800" b="0" strike="noStrike" spc="-1" dirty="0">
              <a:latin typeface="Arial"/>
            </a:endParaRPr>
          </a:p>
        </p:txBody>
      </p:sp>
      <p:sp>
        <p:nvSpPr>
          <p:cNvPr id="163" name="CustomShape 2"/>
          <p:cNvSpPr/>
          <p:nvPr/>
        </p:nvSpPr>
        <p:spPr>
          <a:xfrm>
            <a:off x="718920" y="633046"/>
            <a:ext cx="10667160" cy="5920033"/>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55000" lnSpcReduction="20000"/>
          </a:bodyPr>
          <a:lstStyle/>
          <a:p>
            <a:endParaRPr lang="en-GB" sz="2700" b="0" strike="noStrike" spc="-1" dirty="0">
              <a:latin typeface="Calibri" panose="020F0502020204030204" pitchFamily="34" charset="0"/>
              <a:cs typeface="Calibri" panose="020F0502020204030204" pitchFamily="34" charset="0"/>
            </a:endParaRPr>
          </a:p>
          <a:p>
            <a:pPr algn="just">
              <a:lnSpc>
                <a:spcPct val="100000"/>
              </a:lnSpc>
            </a:pPr>
            <a:r>
              <a:rPr lang="el-GR" sz="2700" b="0" strike="noStrike" spc="-1" dirty="0">
                <a:latin typeface="Calibri" panose="020F0502020204030204" pitchFamily="34" charset="0"/>
                <a:ea typeface="DejaVu Sans"/>
                <a:cs typeface="Calibri" panose="020F0502020204030204" pitchFamily="34" charset="0"/>
              </a:rPr>
              <a:t>Από συνταγματική άποψη, </a:t>
            </a:r>
            <a:r>
              <a:rPr lang="el-GR" sz="2700" b="1" strike="noStrike" spc="-1" dirty="0">
                <a:latin typeface="Calibri" panose="020F0502020204030204" pitchFamily="34" charset="0"/>
                <a:ea typeface="DejaVu Sans"/>
                <a:cs typeface="Calibri" panose="020F0502020204030204" pitchFamily="34" charset="0"/>
              </a:rPr>
              <a:t>Κατάσταση εξαίρεσης </a:t>
            </a:r>
            <a:r>
              <a:rPr lang="el-GR" sz="2700" b="0" strike="noStrike" spc="-1" dirty="0">
                <a:latin typeface="Calibri" panose="020F0502020204030204" pitchFamily="34" charset="0"/>
                <a:ea typeface="DejaVu Sans"/>
                <a:cs typeface="Calibri" panose="020F0502020204030204" pitchFamily="34" charset="0"/>
              </a:rPr>
              <a:t>σημαίνει αναστολή, ανατροπή ή κατάλυση πολιτεύματος (και των συνταγματικών ελευθεριών και δικαιωμάτων). </a:t>
            </a:r>
            <a:endParaRPr lang="en-US" sz="2700" b="0" strike="noStrike" spc="-1" dirty="0">
              <a:latin typeface="Calibri" panose="020F0502020204030204" pitchFamily="34" charset="0"/>
              <a:ea typeface="DejaVu Sans"/>
              <a:cs typeface="Calibri" panose="020F0502020204030204" pitchFamily="34" charset="0"/>
            </a:endParaRPr>
          </a:p>
          <a:p>
            <a:pPr algn="just">
              <a:lnSpc>
                <a:spcPct val="100000"/>
              </a:lnSpc>
            </a:pPr>
            <a:r>
              <a:rPr lang="el-GR" sz="2700" spc="-1" dirty="0">
                <a:latin typeface="Calibri" panose="020F0502020204030204" pitchFamily="34" charset="0"/>
                <a:ea typeface="Times New Roman"/>
                <a:cs typeface="Calibri" panose="020F0502020204030204" pitchFamily="34" charset="0"/>
              </a:rPr>
              <a:t>Στο πλαίσιο της </a:t>
            </a:r>
            <a:r>
              <a:rPr lang="el-GR" sz="2700" b="1" spc="-1" dirty="0">
                <a:latin typeface="Calibri" panose="020F0502020204030204" pitchFamily="34" charset="0"/>
                <a:ea typeface="Times New Roman"/>
                <a:cs typeface="Calibri" panose="020F0502020204030204" pitchFamily="34" charset="0"/>
              </a:rPr>
              <a:t>Κατάστασης εξαίρεσης </a:t>
            </a:r>
            <a:r>
              <a:rPr lang="el-GR" sz="2700" spc="-1" dirty="0">
                <a:latin typeface="Calibri" panose="020F0502020204030204" pitchFamily="34" charset="0"/>
                <a:ea typeface="Times New Roman"/>
                <a:cs typeface="Calibri" panose="020F0502020204030204" pitchFamily="34" charset="0"/>
              </a:rPr>
              <a:t>γίνεται </a:t>
            </a:r>
            <a:r>
              <a:rPr lang="el-GR" sz="2700" b="1" dirty="0">
                <a:latin typeface="Calibri" panose="020F0502020204030204" pitchFamily="34" charset="0"/>
                <a:cs typeface="Calibri" panose="020F0502020204030204" pitchFamily="34" charset="0"/>
              </a:rPr>
              <a:t>διεύρυνση της έννοιας ΄δημόσιο συμφέρον΄</a:t>
            </a:r>
            <a:r>
              <a:rPr lang="el-GR" sz="2700" dirty="0">
                <a:latin typeface="Calibri" panose="020F0502020204030204" pitchFamily="34" charset="0"/>
                <a:cs typeface="Calibri" panose="020F0502020204030204" pitchFamily="34" charset="0"/>
              </a:rPr>
              <a:t> με την εφαρμογή της αρχής της αναλογικότητας σε σχέση με τους επιδιωκόμενους στόχους. Δεν εξετάζονται ουσιαστικά οι επιλογές του νομοθέτη, παρά μόνο περιθωριακά ίσως εάν παραβιάζουν τα θεμελιώδη δικαιώματα. Τα θεμελιώδη δικαιώματα-ελευθερίες πρέπει να καμφθούν κάνοντας επίκληση στο </a:t>
            </a:r>
            <a:r>
              <a:rPr lang="el-GR" sz="2700" b="1" dirty="0">
                <a:latin typeface="Calibri" panose="020F0502020204030204" pitchFamily="34" charset="0"/>
                <a:cs typeface="Calibri" panose="020F0502020204030204" pitchFamily="34" charset="0"/>
              </a:rPr>
              <a:t>νέο περιεχόμενο δημόσιου ενδιαφέροντος</a:t>
            </a:r>
            <a:r>
              <a:rPr lang="el-GR" sz="2700" dirty="0">
                <a:latin typeface="Calibri" panose="020F0502020204030204" pitchFamily="34" charset="0"/>
                <a:cs typeface="Calibri" panose="020F0502020204030204" pitchFamily="34" charset="0"/>
              </a:rPr>
              <a:t>.</a:t>
            </a:r>
          </a:p>
          <a:p>
            <a:pPr algn="just">
              <a:lnSpc>
                <a:spcPct val="100000"/>
              </a:lnSpc>
            </a:pPr>
            <a:endParaRPr lang="el-GR" sz="2700" b="0" strike="noStrike" spc="-1" dirty="0">
              <a:latin typeface="Calibri" panose="020F0502020204030204" pitchFamily="34" charset="0"/>
              <a:ea typeface="Times New Roman"/>
              <a:cs typeface="Calibri" panose="020F0502020204030204" pitchFamily="34" charset="0"/>
            </a:endParaRPr>
          </a:p>
          <a:p>
            <a:pPr algn="just">
              <a:lnSpc>
                <a:spcPct val="100000"/>
              </a:lnSpc>
            </a:pPr>
            <a:r>
              <a:rPr lang="el-GR" sz="2700" dirty="0">
                <a:latin typeface="Calibri" panose="020F0502020204030204" pitchFamily="34" charset="0"/>
                <a:cs typeface="Calibri" panose="020F0502020204030204" pitchFamily="34" charset="0"/>
              </a:rPr>
              <a:t>Η καλλιέργεια του φόβου, η μετατροπή του σε μορφές διαχείρισης κρίσεων και η επίκληση θεατών </a:t>
            </a:r>
            <a:r>
              <a:rPr lang="el-GR" sz="2700" dirty="0" err="1">
                <a:latin typeface="Calibri" panose="020F0502020204030204" pitchFamily="34" charset="0"/>
                <a:cs typeface="Calibri" panose="020F0502020204030204" pitchFamily="34" charset="0"/>
              </a:rPr>
              <a:t>εκκρεμούσας</a:t>
            </a:r>
            <a:r>
              <a:rPr lang="el-GR" sz="2700" dirty="0">
                <a:latin typeface="Calibri" panose="020F0502020204030204" pitchFamily="34" charset="0"/>
                <a:cs typeface="Calibri" panose="020F0502020204030204" pitchFamily="34" charset="0"/>
              </a:rPr>
              <a:t> καταστροφής υποστηρίζουν αυτές τις </a:t>
            </a:r>
            <a:r>
              <a:rPr lang="el-GR" sz="2700" dirty="0" err="1">
                <a:latin typeface="Calibri" panose="020F0502020204030204" pitchFamily="34" charset="0"/>
                <a:cs typeface="Calibri" panose="020F0502020204030204" pitchFamily="34" charset="0"/>
              </a:rPr>
              <a:t>λαϊκιστικές</a:t>
            </a:r>
            <a:r>
              <a:rPr lang="el-GR" sz="2700" dirty="0">
                <a:latin typeface="Calibri" panose="020F0502020204030204" pitchFamily="34" charset="0"/>
                <a:cs typeface="Calibri" panose="020F0502020204030204" pitchFamily="34" charset="0"/>
              </a:rPr>
              <a:t> τακτικές. Η κινητοποίηση συζητήσεων κρίσης με την </a:t>
            </a:r>
            <a:r>
              <a:rPr lang="el-GR" sz="2700" b="1" dirty="0">
                <a:latin typeface="Calibri" panose="020F0502020204030204" pitchFamily="34" charset="0"/>
                <a:cs typeface="Calibri" panose="020F0502020204030204" pitchFamily="34" charset="0"/>
              </a:rPr>
              <a:t>σύμπραξη εμπειρογνωμόνων-δομών διακυβέρνησης</a:t>
            </a:r>
            <a:r>
              <a:rPr lang="el-GR" sz="2700" dirty="0">
                <a:latin typeface="Calibri" panose="020F0502020204030204" pitchFamily="34" charset="0"/>
                <a:cs typeface="Calibri" panose="020F0502020204030204" pitchFamily="34" charset="0"/>
              </a:rPr>
              <a:t> γύρω από ζητήματα όπως η ανταγωνιστικότητα, το περιβάλλον, η μετανάστευση, η τρομοκρατία, η πανδημία ….. </a:t>
            </a:r>
          </a:p>
          <a:p>
            <a:pPr algn="just">
              <a:lnSpc>
                <a:spcPct val="100000"/>
              </a:lnSpc>
            </a:pPr>
            <a:endParaRPr lang="el-GR" sz="2700" dirty="0">
              <a:latin typeface="Calibri" panose="020F0502020204030204" pitchFamily="34" charset="0"/>
              <a:cs typeface="Calibri" panose="020F0502020204030204" pitchFamily="34" charset="0"/>
            </a:endParaRPr>
          </a:p>
          <a:p>
            <a:pPr algn="just">
              <a:lnSpc>
                <a:spcPct val="100000"/>
              </a:lnSpc>
            </a:pPr>
            <a:r>
              <a:rPr lang="el-GR" sz="2700" b="1" u="sng" dirty="0">
                <a:latin typeface="Calibri" panose="020F0502020204030204" pitchFamily="34" charset="0"/>
                <a:cs typeface="Calibri" panose="020F0502020204030204" pitchFamily="34" charset="0"/>
              </a:rPr>
              <a:t>Οι συνέπειες της </a:t>
            </a:r>
            <a:r>
              <a:rPr lang="el-GR" sz="2700" b="1" u="sng" dirty="0" err="1">
                <a:latin typeface="Calibri" panose="020F0502020204030204" pitchFamily="34" charset="0"/>
                <a:cs typeface="Calibri" panose="020F0502020204030204" pitchFamily="34" charset="0"/>
              </a:rPr>
              <a:t>τεχνο</a:t>
            </a:r>
            <a:r>
              <a:rPr lang="el-GR" sz="2700" b="1" u="sng" dirty="0">
                <a:latin typeface="Calibri" panose="020F0502020204030204" pitchFamily="34" charset="0"/>
                <a:cs typeface="Calibri" panose="020F0502020204030204" pitchFamily="34" charset="0"/>
              </a:rPr>
              <a:t>-διαχειριστικής διακυβέρνησης</a:t>
            </a:r>
          </a:p>
          <a:p>
            <a:pPr algn="just">
              <a:lnSpc>
                <a:spcPct val="100000"/>
              </a:lnSpc>
            </a:pPr>
            <a:r>
              <a:rPr lang="el-GR" sz="2700" dirty="0">
                <a:latin typeface="Calibri" panose="020F0502020204030204" pitchFamily="34" charset="0"/>
                <a:cs typeface="Calibri" panose="020F0502020204030204" pitchFamily="34" charset="0"/>
              </a:rPr>
              <a:t>Ενώ μια καταστροφή αφορά καταρχήν αυτούς που βρίσκονται στον ανεμοστρόβιλο των αρνητικών επιπτώσεων, </a:t>
            </a:r>
            <a:r>
              <a:rPr lang="el-GR" sz="2700" b="1" dirty="0">
                <a:latin typeface="Calibri" panose="020F0502020204030204" pitchFamily="34" charset="0"/>
                <a:cs typeface="Calibri" panose="020F0502020204030204" pitchFamily="34" charset="0"/>
              </a:rPr>
              <a:t>η κρίση-για-διαχείριση απευθύνεται καταρχήν για αυτούς που είναι λιγότερο εκτεθειμένοι</a:t>
            </a:r>
            <a:r>
              <a:rPr lang="el-GR" sz="2700" dirty="0">
                <a:latin typeface="Calibri" panose="020F0502020204030204" pitchFamily="34" charset="0"/>
                <a:cs typeface="Calibri" panose="020F0502020204030204" pitchFamily="34" charset="0"/>
              </a:rPr>
              <a:t>. Η καταστροφή προορίζεται πάντα για τους αποκλεισμένους και αδύναμους. Ο φόβος ως </a:t>
            </a:r>
            <a:r>
              <a:rPr lang="el-GR" sz="2700" dirty="0" err="1">
                <a:latin typeface="Calibri" panose="020F0502020204030204" pitchFamily="34" charset="0"/>
                <a:cs typeface="Calibri" panose="020F0502020204030204" pitchFamily="34" charset="0"/>
              </a:rPr>
              <a:t>τεχνο</a:t>
            </a:r>
            <a:r>
              <a:rPr lang="el-GR" sz="2700" dirty="0">
                <a:latin typeface="Calibri" panose="020F0502020204030204" pitchFamily="34" charset="0"/>
                <a:cs typeface="Calibri" panose="020F0502020204030204" pitchFamily="34" charset="0"/>
              </a:rPr>
              <a:t>-διευθυντική στρατηγική που λειτουργεί και ως επαναλαμβανόμενη συναισθηματική διάθεση, </a:t>
            </a:r>
          </a:p>
          <a:p>
            <a:pPr algn="just">
              <a:lnSpc>
                <a:spcPct val="100000"/>
              </a:lnSpc>
            </a:pPr>
            <a:r>
              <a:rPr lang="el-GR" sz="2700" dirty="0">
                <a:latin typeface="Calibri" panose="020F0502020204030204" pitchFamily="34" charset="0"/>
                <a:cs typeface="Calibri" panose="020F0502020204030204" pitchFamily="34" charset="0"/>
              </a:rPr>
              <a:t>Η </a:t>
            </a:r>
            <a:r>
              <a:rPr lang="el-GR" sz="2700" dirty="0" err="1">
                <a:latin typeface="Calibri" panose="020F0502020204030204" pitchFamily="34" charset="0"/>
                <a:cs typeface="Calibri" panose="020F0502020204030204" pitchFamily="34" charset="0"/>
              </a:rPr>
              <a:t>τεχνο</a:t>
            </a:r>
            <a:r>
              <a:rPr lang="el-GR" sz="2700" dirty="0">
                <a:latin typeface="Calibri" panose="020F0502020204030204" pitchFamily="34" charset="0"/>
                <a:cs typeface="Calibri" panose="020F0502020204030204" pitchFamily="34" charset="0"/>
              </a:rPr>
              <a:t>-διαχειριστική διακυβέρνηση κάνει κατάλληλες παρεμβάσεις έτσι ώστε τίποτα δεν πρέπει να αλλάξει, με την προϋπόθεση ότι λαμβάνονται και εφαρμόζονται επείγοντα και απαραίτητα θεσμικά ή τεχνικά μέτρα. Αυτή η πολιτική μπορεί να υποστηριχθεί από την καλλιέργεια μιας </a:t>
            </a:r>
            <a:r>
              <a:rPr lang="el-GR" sz="2700" b="1" dirty="0">
                <a:latin typeface="Calibri" panose="020F0502020204030204" pitchFamily="34" charset="0"/>
                <a:cs typeface="Calibri" panose="020F0502020204030204" pitchFamily="34" charset="0"/>
              </a:rPr>
              <a:t>μόνιμης «κατάστασης έκτακτης ανάγκης», </a:t>
            </a:r>
            <a:r>
              <a:rPr lang="el-GR" sz="2700" dirty="0">
                <a:latin typeface="Calibri" panose="020F0502020204030204" pitchFamily="34" charset="0"/>
                <a:cs typeface="Calibri" panose="020F0502020204030204" pitchFamily="34" charset="0"/>
              </a:rPr>
              <a:t>που επιτρέπει την ακριβή ώθηση συγκεκριμένων οραμάτων και πρακτικών, ενώ απορρίπτουμε, αποκλείουμε ή </a:t>
            </a:r>
            <a:r>
              <a:rPr lang="el-GR" sz="2700" dirty="0" err="1">
                <a:latin typeface="Calibri" panose="020F0502020204030204" pitchFamily="34" charset="0"/>
                <a:cs typeface="Calibri" panose="020F0502020204030204" pitchFamily="34" charset="0"/>
              </a:rPr>
              <a:t>σιωπάζουμε</a:t>
            </a:r>
            <a:r>
              <a:rPr lang="el-GR" sz="2700" dirty="0">
                <a:latin typeface="Calibri" panose="020F0502020204030204" pitchFamily="34" charset="0"/>
                <a:cs typeface="Calibri" panose="020F0502020204030204" pitchFamily="34" charset="0"/>
              </a:rPr>
              <a:t> άλλες πιθανές οδούς.</a:t>
            </a:r>
          </a:p>
          <a:p>
            <a:pPr algn="just">
              <a:lnSpc>
                <a:spcPct val="100000"/>
              </a:lnSpc>
            </a:pPr>
            <a:endParaRPr lang="el-GR" sz="2700" dirty="0">
              <a:latin typeface="Calibri" panose="020F0502020204030204" pitchFamily="34" charset="0"/>
              <a:cs typeface="Calibri" panose="020F0502020204030204" pitchFamily="34" charset="0"/>
            </a:endParaRPr>
          </a:p>
          <a:p>
            <a:pPr algn="just">
              <a:lnSpc>
                <a:spcPct val="100000"/>
              </a:lnSpc>
            </a:pPr>
            <a:r>
              <a:rPr lang="el-GR" sz="2700" dirty="0">
                <a:latin typeface="Calibri" panose="020F0502020204030204" pitchFamily="34" charset="0"/>
                <a:cs typeface="Calibri" panose="020F0502020204030204" pitchFamily="34" charset="0"/>
              </a:rPr>
              <a:t>Ο </a:t>
            </a:r>
            <a:r>
              <a:rPr lang="el-GR" sz="2700" dirty="0" err="1">
                <a:latin typeface="Calibri" panose="020F0502020204030204" pitchFamily="34" charset="0"/>
                <a:cs typeface="Calibri" panose="020F0502020204030204" pitchFamily="34" charset="0"/>
              </a:rPr>
              <a:t>Agamben</a:t>
            </a:r>
            <a:r>
              <a:rPr lang="el-GR" sz="2700" dirty="0">
                <a:latin typeface="Calibri" panose="020F0502020204030204" pitchFamily="34" charset="0"/>
                <a:cs typeface="Calibri" panose="020F0502020204030204" pitchFamily="34" charset="0"/>
              </a:rPr>
              <a:t> με «το</a:t>
            </a:r>
            <a:r>
              <a:rPr lang="el-GR" sz="2700" b="1" dirty="0">
                <a:latin typeface="Calibri" panose="020F0502020204030204" pitchFamily="34" charset="0"/>
                <a:cs typeface="Calibri" panose="020F0502020204030204" pitchFamily="34" charset="0"/>
              </a:rPr>
              <a:t> Στρατόπεδο</a:t>
            </a:r>
            <a:r>
              <a:rPr lang="el-GR" sz="2700" dirty="0">
                <a:latin typeface="Calibri" panose="020F0502020204030204" pitchFamily="34" charset="0"/>
                <a:cs typeface="Calibri" panose="020F0502020204030204" pitchFamily="34" charset="0"/>
              </a:rPr>
              <a:t>» ορίζει τη βασική φιγούρα για να προσδιορίσει την κατάσταση της εποχής μας. </a:t>
            </a:r>
            <a:endParaRPr lang="en-US" sz="2700" dirty="0">
              <a:latin typeface="Calibri" panose="020F0502020204030204" pitchFamily="34" charset="0"/>
              <a:cs typeface="Calibri" panose="020F0502020204030204" pitchFamily="34" charset="0"/>
            </a:endParaRPr>
          </a:p>
          <a:p>
            <a:pPr algn="just">
              <a:lnSpc>
                <a:spcPct val="100000"/>
              </a:lnSpc>
            </a:pPr>
            <a:endParaRPr lang="el-GR" sz="2700" dirty="0">
              <a:latin typeface="Calibri" panose="020F0502020204030204" pitchFamily="34" charset="0"/>
              <a:cs typeface="Calibri" panose="020F0502020204030204" pitchFamily="34" charset="0"/>
            </a:endParaRPr>
          </a:p>
          <a:p>
            <a:pPr algn="just">
              <a:lnSpc>
                <a:spcPct val="100000"/>
              </a:lnSpc>
            </a:pPr>
            <a:r>
              <a:rPr lang="fr-FR" sz="2700" b="1" dirty="0" err="1">
                <a:latin typeface="Calibri" panose="020F0502020204030204" pitchFamily="34" charset="0"/>
                <a:cs typeface="Calibri" panose="020F0502020204030204" pitchFamily="34" charset="0"/>
              </a:rPr>
              <a:t>Schmittian</a:t>
            </a:r>
            <a:r>
              <a:rPr lang="fr-FR" sz="2700" b="1" dirty="0">
                <a:latin typeface="Calibri" panose="020F0502020204030204" pitchFamily="34" charset="0"/>
                <a:cs typeface="Calibri" panose="020F0502020204030204" pitchFamily="34" charset="0"/>
              </a:rPr>
              <a:t> ultra-</a:t>
            </a:r>
            <a:r>
              <a:rPr lang="fr-FR" sz="2700" b="1" dirty="0" err="1">
                <a:latin typeface="Calibri" panose="020F0502020204030204" pitchFamily="34" charset="0"/>
                <a:cs typeface="Calibri" panose="020F0502020204030204" pitchFamily="34" charset="0"/>
              </a:rPr>
              <a:t>politics</a:t>
            </a:r>
            <a:r>
              <a:rPr lang="en-US" sz="2700" b="1" dirty="0">
                <a:latin typeface="Calibri" panose="020F0502020204030204" pitchFamily="34" charset="0"/>
                <a:cs typeface="Calibri" panose="020F0502020204030204" pitchFamily="34" charset="0"/>
              </a:rPr>
              <a:t>: </a:t>
            </a:r>
            <a:r>
              <a:rPr lang="el-GR" sz="2700" dirty="0">
                <a:latin typeface="Calibri" panose="020F0502020204030204" pitchFamily="34" charset="0"/>
                <a:cs typeface="Calibri" panose="020F0502020204030204" pitchFamily="34" charset="0"/>
              </a:rPr>
              <a:t>συναινετική τάξη, ο κοινωνικός χώρος υπό την τυραννία του κράτους-αστυνομία, έλλειψη ανοχής για όσους είναι ‘έξω΄ (εργαζόμενοι χωρίς έγγραφα, αλλόθρησκοι, ριζοσπαστικοί περιβαλλοντολόγοι, κομμουνιστές, εξεγερμένοι διαφόρων ειδών, </a:t>
            </a:r>
            <a:r>
              <a:rPr lang="el-GR" sz="2700" dirty="0" err="1">
                <a:latin typeface="Calibri" panose="020F0502020204030204" pitchFamily="34" charset="0"/>
                <a:cs typeface="Calibri" panose="020F0502020204030204" pitchFamily="34" charset="0"/>
              </a:rPr>
              <a:t>κοινοτιστές</a:t>
            </a:r>
            <a:r>
              <a:rPr lang="el-GR" sz="2700" dirty="0">
                <a:latin typeface="Calibri" panose="020F0502020204030204" pitchFamily="34" charset="0"/>
                <a:cs typeface="Calibri" panose="020F0502020204030204" pitchFamily="34" charset="0"/>
              </a:rPr>
              <a:t>, </a:t>
            </a:r>
            <a:r>
              <a:rPr lang="fr-FR" sz="2700" dirty="0">
                <a:latin typeface="Calibri" panose="020F0502020204030204" pitchFamily="34" charset="0"/>
                <a:cs typeface="Calibri" panose="020F0502020204030204" pitchFamily="34" charset="0"/>
              </a:rPr>
              <a:t>alter-</a:t>
            </a:r>
            <a:r>
              <a:rPr lang="fr-FR" sz="2700" dirty="0" err="1">
                <a:latin typeface="Calibri" panose="020F0502020204030204" pitchFamily="34" charset="0"/>
                <a:cs typeface="Calibri" panose="020F0502020204030204" pitchFamily="34" charset="0"/>
              </a:rPr>
              <a:t>globalists</a:t>
            </a:r>
            <a:r>
              <a:rPr lang="fr-FR" sz="2700" dirty="0">
                <a:latin typeface="Calibri" panose="020F0502020204030204" pitchFamily="34" charset="0"/>
                <a:cs typeface="Calibri" panose="020F0502020204030204" pitchFamily="34" charset="0"/>
              </a:rPr>
              <a:t> </a:t>
            </a:r>
            <a:r>
              <a:rPr lang="el-GR" sz="2700" dirty="0">
                <a:latin typeface="Calibri" panose="020F0502020204030204" pitchFamily="34" charset="0"/>
                <a:cs typeface="Calibri" panose="020F0502020204030204" pitchFamily="34" charset="0"/>
              </a:rPr>
              <a:t>ή οι κατά τα άλλα περιθωριοποιημένοι ή πολιτικά ανύπαρκτοι).</a:t>
            </a:r>
            <a:endParaRPr lang="en-GB" sz="2700" b="0" strike="noStrike" spc="-1" dirty="0">
              <a:latin typeface="Calibri" panose="020F0502020204030204" pitchFamily="34" charset="0"/>
              <a:ea typeface="Times New Roman"/>
              <a:cs typeface="Calibri" panose="020F0502020204030204" pitchFamily="34" charset="0"/>
            </a:endParaRPr>
          </a:p>
          <a:p>
            <a:pPr algn="just">
              <a:lnSpc>
                <a:spcPct val="100000"/>
              </a:lnSpc>
            </a:pPr>
            <a:endParaRPr lang="en-GB" sz="2200" b="0" strike="noStrike" spc="-1" dirty="0">
              <a:latin typeface="Calibri" panose="020F0502020204030204" pitchFamily="34" charset="0"/>
              <a:ea typeface="Times New Roman"/>
              <a:cs typeface="Calibri" panose="020F0502020204030204" pitchFamily="34" charset="0"/>
            </a:endParaRPr>
          </a:p>
          <a:p>
            <a:pPr algn="just">
              <a:lnSpc>
                <a:spcPct val="100000"/>
              </a:lnSpc>
            </a:pPr>
            <a:endParaRPr lang="en-GB" sz="1800" b="0" strike="noStrike" spc="-1" dirty="0">
              <a:latin typeface="Times New Roman"/>
              <a:ea typeface="Times New Roman"/>
            </a:endParaRPr>
          </a:p>
          <a:p>
            <a:pPr algn="just">
              <a:lnSpc>
                <a:spcPct val="100000"/>
              </a:lnSpc>
            </a:pPr>
            <a:endParaRPr lang="en-GB" sz="1800" b="0" strike="noStrike" spc="-1" dirty="0">
              <a:latin typeface="Times New Roman"/>
              <a:ea typeface="Times New Roman"/>
            </a:endParaRPr>
          </a:p>
          <a:p>
            <a:pPr algn="just">
              <a:lnSpc>
                <a:spcPct val="100000"/>
              </a:lnSpc>
            </a:pPr>
            <a:r>
              <a:rPr lang="en-GB" sz="1800" b="0" strike="noStrike" spc="-1" dirty="0">
                <a:solidFill>
                  <a:srgbClr val="000000"/>
                </a:solidFill>
                <a:latin typeface="Times New Roman"/>
                <a:ea typeface="Times New Roman"/>
              </a:rPr>
              <a:t>,</a:t>
            </a:r>
            <a:endParaRPr lang="en-GB" sz="1800" b="0" strike="noStrike" spc="-1" dirty="0">
              <a:latin typeface="Times New Roman"/>
              <a:ea typeface="Times New Roman"/>
            </a:endParaRPr>
          </a:p>
        </p:txBody>
      </p:sp>
    </p:spTree>
    <p:extLst>
      <p:ext uri="{BB962C8B-B14F-4D97-AF65-F5344CB8AC3E}">
        <p14:creationId xmlns:p14="http://schemas.microsoft.com/office/powerpoint/2010/main" val="4203333244"/>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CustomShape 1"/>
          <p:cNvSpPr/>
          <p:nvPr/>
        </p:nvSpPr>
        <p:spPr>
          <a:xfrm>
            <a:off x="609480" y="777240"/>
            <a:ext cx="10971720" cy="1019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fr-FR" sz="2800" b="0" strike="noStrike" spc="-1">
                <a:solidFill>
                  <a:srgbClr val="434342"/>
                </a:solidFill>
                <a:latin typeface="Trebuchet MS"/>
                <a:ea typeface="DejaVu Sans"/>
              </a:rPr>
              <a:t>Πως εξηγείται η άνοδος της άκρας και ριζοσπαστικής δεξιάς στην Ευρώπη; </a:t>
            </a:r>
            <a:endParaRPr lang="fr-FR" sz="2800" b="0" strike="noStrike" spc="-1">
              <a:latin typeface="Arial"/>
            </a:endParaRPr>
          </a:p>
        </p:txBody>
      </p:sp>
      <p:sp>
        <p:nvSpPr>
          <p:cNvPr id="80" name="CustomShape 2"/>
          <p:cNvSpPr/>
          <p:nvPr/>
        </p:nvSpPr>
        <p:spPr>
          <a:xfrm>
            <a:off x="609480" y="1797840"/>
            <a:ext cx="10971720" cy="4775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65760" indent="-254880">
              <a:lnSpc>
                <a:spcPct val="100000"/>
              </a:lnSpc>
              <a:spcBef>
                <a:spcPts val="300"/>
              </a:spcBef>
              <a:buClr>
                <a:srgbClr val="08A1D9"/>
              </a:buClr>
              <a:buFont typeface="Wingdings" charset="2"/>
              <a:buChar char=""/>
            </a:pPr>
            <a:r>
              <a:rPr lang="fr-FR" sz="2800" b="0" strike="noStrike" spc="-1">
                <a:solidFill>
                  <a:srgbClr val="000000"/>
                </a:solidFill>
                <a:latin typeface="Georgia"/>
                <a:ea typeface="DejaVu Sans"/>
              </a:rPr>
              <a:t> Οι μετα-υλιστικές αξίες των προηγμένων βιομηχανικών κοινωνιών (Inglehart, 1977)</a:t>
            </a:r>
            <a:endParaRPr lang="fr-FR" sz="2800" b="0" strike="noStrike" spc="-1">
              <a:latin typeface="Arial"/>
            </a:endParaRPr>
          </a:p>
          <a:p>
            <a:pPr>
              <a:lnSpc>
                <a:spcPct val="100000"/>
              </a:lnSpc>
              <a:spcBef>
                <a:spcPts val="300"/>
              </a:spcBef>
            </a:pPr>
            <a:endParaRPr lang="fr-FR" sz="2800" b="0" strike="noStrike" spc="-1">
              <a:latin typeface="Arial"/>
            </a:endParaRPr>
          </a:p>
          <a:p>
            <a:pPr marL="365760" indent="-254880">
              <a:lnSpc>
                <a:spcPct val="100000"/>
              </a:lnSpc>
              <a:spcBef>
                <a:spcPts val="300"/>
              </a:spcBef>
              <a:buClr>
                <a:srgbClr val="08A1D9"/>
              </a:buClr>
              <a:buFont typeface="Wingdings" charset="2"/>
              <a:buChar char=""/>
            </a:pPr>
            <a:r>
              <a:rPr lang="fr-FR" sz="2800" b="0" strike="noStrike" spc="-1">
                <a:solidFill>
                  <a:srgbClr val="000000"/>
                </a:solidFill>
                <a:latin typeface="Georgia"/>
                <a:ea typeface="DejaVu Sans"/>
              </a:rPr>
              <a:t> H ιδεολογική σύγκλιση μεταξύ κεντροδεξιάς και κεντροαριστεράς ως σύμπτωμα της καρτελοποίησης της πολιτικής (Katz, Blyth, 2005; Mair, 2002)</a:t>
            </a:r>
            <a:endParaRPr lang="fr-FR" sz="2800" b="0" strike="noStrike" spc="-1">
              <a:latin typeface="Arial"/>
            </a:endParaRPr>
          </a:p>
          <a:p>
            <a:pPr>
              <a:lnSpc>
                <a:spcPct val="100000"/>
              </a:lnSpc>
              <a:spcBef>
                <a:spcPts val="300"/>
              </a:spcBef>
            </a:pPr>
            <a:endParaRPr lang="fr-FR" sz="2800" b="0" strike="noStrike" spc="-1">
              <a:latin typeface="Arial"/>
            </a:endParaRPr>
          </a:p>
          <a:p>
            <a:pPr marL="365760" indent="-254880">
              <a:lnSpc>
                <a:spcPct val="100000"/>
              </a:lnSpc>
              <a:spcBef>
                <a:spcPts val="300"/>
              </a:spcBef>
              <a:buClr>
                <a:srgbClr val="08A1D9"/>
              </a:buClr>
              <a:buFont typeface="Wingdings" charset="2"/>
              <a:buChar char=""/>
            </a:pPr>
            <a:r>
              <a:rPr lang="fr-FR" sz="2800" b="0" strike="noStrike" spc="-1">
                <a:solidFill>
                  <a:srgbClr val="000000"/>
                </a:solidFill>
                <a:latin typeface="Georgia"/>
                <a:ea typeface="DejaVu Sans"/>
              </a:rPr>
              <a:t> Οι τεχνο-πολιτικές υπέρ του οικονομικού ανταγωνισμού και της ελεύθερης κυκλοφορίας των προϊόντων, των υπηρεσιών, του κεφαλαίου.</a:t>
            </a:r>
            <a:endParaRPr lang="fr-FR" sz="2800" b="0" strike="noStrike" spc="-1">
              <a:latin typeface="Arial"/>
            </a:endParaRPr>
          </a:p>
        </p:txBody>
      </p:sp>
      <p:sp>
        <p:nvSpPr>
          <p:cNvPr id="81" name="CustomShape 3"/>
          <p:cNvSpPr/>
          <p:nvPr/>
        </p:nvSpPr>
        <p:spPr>
          <a:xfrm>
            <a:off x="10899720" y="2160"/>
            <a:ext cx="101484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C44A31AA-7C81-434E-A069-CDDD589CD74D}" type="slidenum">
              <a:rPr lang="fr-FR" sz="1800" b="0" strike="noStrike" spc="-1">
                <a:solidFill>
                  <a:srgbClr val="FFFFFF"/>
                </a:solidFill>
                <a:latin typeface="Georgia"/>
                <a:ea typeface="DejaVu Sans"/>
              </a:rPr>
              <a:t>16</a:t>
            </a:fld>
            <a:endParaRPr lang="fr-FR"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CustomShape 1"/>
          <p:cNvSpPr/>
          <p:nvPr/>
        </p:nvSpPr>
        <p:spPr>
          <a:xfrm>
            <a:off x="10899720" y="2160"/>
            <a:ext cx="101484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6230FDD3-2B09-4618-8AFF-F6412573481F}" type="slidenum">
              <a:rPr lang="fr-FR" sz="1800" b="0" strike="noStrike" spc="-1">
                <a:solidFill>
                  <a:srgbClr val="FFFFFF"/>
                </a:solidFill>
                <a:latin typeface="Georgia"/>
                <a:ea typeface="DejaVu Sans"/>
              </a:rPr>
              <a:t>17</a:t>
            </a:fld>
            <a:endParaRPr lang="fr-FR" sz="1800" b="0" strike="noStrike" spc="-1">
              <a:latin typeface="Arial"/>
            </a:endParaRPr>
          </a:p>
        </p:txBody>
      </p:sp>
      <p:sp>
        <p:nvSpPr>
          <p:cNvPr id="94" name="CustomShape 2"/>
          <p:cNvSpPr/>
          <p:nvPr/>
        </p:nvSpPr>
        <p:spPr>
          <a:xfrm>
            <a:off x="0" y="1493640"/>
            <a:ext cx="10971720" cy="5079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65760" indent="-254880">
              <a:lnSpc>
                <a:spcPct val="200000"/>
              </a:lnSpc>
              <a:spcBef>
                <a:spcPts val="300"/>
              </a:spcBef>
              <a:buClr>
                <a:srgbClr val="08A1D9"/>
              </a:buClr>
              <a:buFont typeface="Georgia"/>
              <a:buChar char="•"/>
            </a:pPr>
            <a:r>
              <a:rPr lang="fr-FR" sz="2800" b="0" strike="noStrike" spc="-1">
                <a:solidFill>
                  <a:srgbClr val="000000"/>
                </a:solidFill>
                <a:latin typeface="Georgia"/>
                <a:ea typeface="DejaVu Sans"/>
              </a:rPr>
              <a:t>“</a:t>
            </a:r>
            <a:r>
              <a:rPr lang="fr-FR" sz="2800" b="1" i="1" strike="noStrike" spc="-1">
                <a:solidFill>
                  <a:srgbClr val="000000"/>
                </a:solidFill>
                <a:latin typeface="Georgia"/>
                <a:ea typeface="DejaVu Sans"/>
              </a:rPr>
              <a:t>Societies that have a liberal-minded democracy will probably be unable to maintain their competitiveness in the coming decades</a:t>
            </a:r>
            <a:r>
              <a:rPr lang="fr-FR" sz="2800" b="0" strike="noStrike" spc="-1">
                <a:solidFill>
                  <a:srgbClr val="000000"/>
                </a:solidFill>
                <a:latin typeface="Georgia"/>
                <a:ea typeface="DejaVu Sans"/>
              </a:rPr>
              <a:t>”.</a:t>
            </a:r>
            <a:endParaRPr lang="fr-FR" sz="2800" b="0" strike="noStrike" spc="-1">
              <a:latin typeface="Arial"/>
            </a:endParaRPr>
          </a:p>
          <a:p>
            <a:pPr marL="109800">
              <a:lnSpc>
                <a:spcPct val="100000"/>
              </a:lnSpc>
              <a:spcBef>
                <a:spcPts val="300"/>
              </a:spcBef>
            </a:pPr>
            <a:endParaRPr lang="fr-FR" sz="2800" b="0" strike="noStrike" spc="-1">
              <a:latin typeface="Arial"/>
            </a:endParaRPr>
          </a:p>
          <a:p>
            <a:pPr marL="109800">
              <a:lnSpc>
                <a:spcPct val="100000"/>
              </a:lnSpc>
              <a:spcBef>
                <a:spcPts val="300"/>
              </a:spcBef>
            </a:pPr>
            <a:endParaRPr lang="fr-FR" sz="2800" b="0" strike="noStrike" spc="-1">
              <a:latin typeface="Arial"/>
            </a:endParaRPr>
          </a:p>
          <a:p>
            <a:pPr marL="109800" algn="r">
              <a:lnSpc>
                <a:spcPct val="100000"/>
              </a:lnSpc>
              <a:spcBef>
                <a:spcPts val="300"/>
              </a:spcBef>
            </a:pPr>
            <a:r>
              <a:rPr lang="fr-FR" sz="2800" b="0" i="1" strike="noStrike" spc="-1">
                <a:solidFill>
                  <a:srgbClr val="000000"/>
                </a:solidFill>
                <a:latin typeface="Georgia"/>
                <a:ea typeface="DejaVu Sans"/>
              </a:rPr>
              <a:t>Prime minister Viktor Orbán’s speech, Summer Free University and Student Camp, 30 juillet 2014</a:t>
            </a:r>
            <a:endParaRPr lang="fr-FR" sz="2800" b="0" strike="noStrike" spc="-1">
              <a:latin typeface="Arial"/>
            </a:endParaRPr>
          </a:p>
        </p:txBody>
      </p:sp>
    </p:spTree>
    <p:extLst>
      <p:ext uri="{BB962C8B-B14F-4D97-AF65-F5344CB8AC3E}">
        <p14:creationId xmlns:p14="http://schemas.microsoft.com/office/powerpoint/2010/main" val="3116708550"/>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CustomShape 1"/>
          <p:cNvSpPr/>
          <p:nvPr/>
        </p:nvSpPr>
        <p:spPr>
          <a:xfrm>
            <a:off x="8782200" y="612720"/>
            <a:ext cx="1275120" cy="456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800" b="0" strike="noStrike" spc="-1">
                <a:solidFill>
                  <a:srgbClr val="F96A1B"/>
                </a:solidFill>
                <a:latin typeface="Georgia"/>
                <a:ea typeface="DejaVu Sans"/>
              </a:rPr>
              <a:t>13/12/2018</a:t>
            </a:r>
            <a:endParaRPr lang="fr-FR" sz="800" b="0" strike="noStrike" spc="-1">
              <a:latin typeface="Arial"/>
            </a:endParaRPr>
          </a:p>
        </p:txBody>
      </p:sp>
      <p:sp>
        <p:nvSpPr>
          <p:cNvPr id="103" name="CustomShape 2"/>
          <p:cNvSpPr/>
          <p:nvPr/>
        </p:nvSpPr>
        <p:spPr>
          <a:xfrm>
            <a:off x="7010280" y="612720"/>
            <a:ext cx="1766880" cy="456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r">
              <a:lnSpc>
                <a:spcPct val="100000"/>
              </a:lnSpc>
            </a:pPr>
            <a:r>
              <a:rPr lang="fr-FR" sz="800" b="0" strike="noStrike" spc="-1">
                <a:solidFill>
                  <a:srgbClr val="F96A1B"/>
                </a:solidFill>
                <a:latin typeface="Georgia"/>
                <a:ea typeface="DejaVu Sans"/>
              </a:rPr>
              <a:t>Φιλίππα Χατζησταύρου</a:t>
            </a:r>
            <a:endParaRPr lang="fr-FR" sz="800" b="0" strike="noStrike" spc="-1">
              <a:latin typeface="Arial"/>
            </a:endParaRPr>
          </a:p>
        </p:txBody>
      </p:sp>
      <p:sp>
        <p:nvSpPr>
          <p:cNvPr id="104" name="CustomShape 3"/>
          <p:cNvSpPr/>
          <p:nvPr/>
        </p:nvSpPr>
        <p:spPr>
          <a:xfrm>
            <a:off x="10899720" y="2160"/>
            <a:ext cx="101484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5A4A7D36-0773-4224-B00F-8DD26342F99E}" type="slidenum">
              <a:rPr lang="fr-FR" sz="1800" b="0" strike="noStrike" spc="-1">
                <a:solidFill>
                  <a:srgbClr val="FFFFFF"/>
                </a:solidFill>
                <a:latin typeface="Georgia"/>
                <a:ea typeface="DejaVu Sans"/>
              </a:rPr>
              <a:t>18</a:t>
            </a:fld>
            <a:endParaRPr lang="fr-FR" sz="1800" b="0" strike="noStrike" spc="-1">
              <a:latin typeface="Arial"/>
            </a:endParaRPr>
          </a:p>
        </p:txBody>
      </p:sp>
      <p:sp>
        <p:nvSpPr>
          <p:cNvPr id="105" name="CustomShape 4"/>
          <p:cNvSpPr/>
          <p:nvPr/>
        </p:nvSpPr>
        <p:spPr>
          <a:xfrm>
            <a:off x="93240" y="196200"/>
            <a:ext cx="12290760" cy="5866560"/>
          </a:xfrm>
          <a:prstGeom prst="ellipse">
            <a:avLst/>
          </a:prstGeom>
          <a:solidFill>
            <a:schemeClr val="tx1">
              <a:lumMod val="95000"/>
              <a:lumOff val="5000"/>
            </a:schemeClr>
          </a:solidFill>
          <a:ln>
            <a:round/>
          </a:ln>
        </p:spPr>
        <p:style>
          <a:lnRef idx="2">
            <a:schemeClr val="accent1">
              <a:shade val="50000"/>
            </a:schemeClr>
          </a:lnRef>
          <a:fillRef idx="1">
            <a:schemeClr val="accent1"/>
          </a:fillRef>
          <a:effectRef idx="0">
            <a:schemeClr val="accent1"/>
          </a:effectRef>
          <a:fontRef idx="minor"/>
        </p:style>
        <p:txBody>
          <a:bodyPr/>
          <a:lstStyle/>
          <a:p>
            <a:endParaRPr lang="en-GR"/>
          </a:p>
        </p:txBody>
      </p:sp>
      <p:sp>
        <p:nvSpPr>
          <p:cNvPr id="106" name="CustomShape 5"/>
          <p:cNvSpPr/>
          <p:nvPr/>
        </p:nvSpPr>
        <p:spPr>
          <a:xfrm>
            <a:off x="4795560" y="584280"/>
            <a:ext cx="2404440" cy="763920"/>
          </a:xfrm>
          <a:prstGeom prst="rect">
            <a:avLst/>
          </a:prstGeom>
          <a:solidFill>
            <a:schemeClr val="bg1">
              <a:lumMod val="65000"/>
            </a:schemeClr>
          </a:solidFill>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fr-FR" sz="1800" b="0" strike="noStrike" spc="-1">
                <a:solidFill>
                  <a:srgbClr val="FFFFFF"/>
                </a:solidFill>
                <a:latin typeface="Georgia"/>
                <a:ea typeface="DejaVu Sans"/>
              </a:rPr>
              <a:t>Πολιτικός     αυταρχισμός</a:t>
            </a:r>
            <a:endParaRPr lang="fr-FR" sz="1800" b="0" strike="noStrike" spc="-1">
              <a:latin typeface="Arial"/>
            </a:endParaRPr>
          </a:p>
        </p:txBody>
      </p:sp>
      <p:sp>
        <p:nvSpPr>
          <p:cNvPr id="107" name="CustomShape 6"/>
          <p:cNvSpPr/>
          <p:nvPr/>
        </p:nvSpPr>
        <p:spPr>
          <a:xfrm>
            <a:off x="914400" y="857520"/>
            <a:ext cx="5088960" cy="3991680"/>
          </a:xfrm>
          <a:prstGeom prst="ellipse">
            <a:avLst/>
          </a:prstGeom>
          <a:solidFill>
            <a:schemeClr val="accent1">
              <a:lumMod val="75000"/>
            </a:schemeClr>
          </a:solidFill>
          <a:ln>
            <a:solidFill>
              <a:srgbClr val="002060"/>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nSpc>
                <a:spcPct val="100000"/>
              </a:lnSpc>
            </a:pPr>
            <a:endParaRPr lang="fr-FR" sz="1800" b="0" strike="noStrike" spc="-1">
              <a:latin typeface="Arial"/>
            </a:endParaRPr>
          </a:p>
          <a:p>
            <a:pPr>
              <a:lnSpc>
                <a:spcPct val="100000"/>
              </a:lnSpc>
            </a:pPr>
            <a:r>
              <a:rPr lang="fr-FR" sz="1800" b="1" u="sng" strike="noStrike" spc="-1">
                <a:solidFill>
                  <a:srgbClr val="FFFFFF"/>
                </a:solidFill>
                <a:uFillTx/>
                <a:latin typeface="Georgia"/>
                <a:ea typeface="DejaVu Sans"/>
              </a:rPr>
              <a:t>ΡΙΖΟΣΠΑΣΤΙΚΗ ΔΕΞΙΑ</a:t>
            </a:r>
            <a:endParaRPr lang="fr-FR" sz="1800" b="0" strike="noStrike" spc="-1">
              <a:latin typeface="Arial"/>
            </a:endParaRPr>
          </a:p>
        </p:txBody>
      </p:sp>
      <p:sp>
        <p:nvSpPr>
          <p:cNvPr id="108" name="CustomShape 7"/>
          <p:cNvSpPr/>
          <p:nvPr/>
        </p:nvSpPr>
        <p:spPr>
          <a:xfrm>
            <a:off x="698400" y="32760"/>
            <a:ext cx="3405600" cy="1064880"/>
          </a:xfrm>
          <a:prstGeom prst="downArrow">
            <a:avLst>
              <a:gd name="adj1" fmla="val 50000"/>
              <a:gd name="adj2" fmla="val 50000"/>
            </a:avLst>
          </a:prstGeom>
          <a:solidFill>
            <a:schemeClr val="accent4">
              <a:lumMod val="75000"/>
            </a:schemeClr>
          </a:solidFill>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fr-FR" sz="1400" b="1" strike="noStrike" spc="-1">
                <a:solidFill>
                  <a:srgbClr val="FBA676"/>
                </a:solidFill>
                <a:latin typeface="Georgia"/>
                <a:ea typeface="DejaVu Sans"/>
              </a:rPr>
              <a:t>Λαϊκισμό</a:t>
            </a:r>
            <a:r>
              <a:rPr lang="fr-FR" sz="1800" b="1" strike="noStrike" spc="-1">
                <a:solidFill>
                  <a:srgbClr val="FBA676"/>
                </a:solidFill>
                <a:latin typeface="Georgia"/>
                <a:ea typeface="DejaVu Sans"/>
              </a:rPr>
              <a:t>ς</a:t>
            </a:r>
            <a:endParaRPr lang="fr-FR" sz="1800" b="0" strike="noStrike" spc="-1">
              <a:latin typeface="Arial"/>
            </a:endParaRPr>
          </a:p>
          <a:p>
            <a:pPr algn="ctr">
              <a:lnSpc>
                <a:spcPct val="100000"/>
              </a:lnSpc>
            </a:pPr>
            <a:r>
              <a:rPr lang="fr-FR" sz="1800" b="0" strike="noStrike" spc="-1">
                <a:solidFill>
                  <a:srgbClr val="FFFFFF"/>
                </a:solidFill>
                <a:latin typeface="Georgia"/>
                <a:ea typeface="DejaVu Sans"/>
              </a:rPr>
              <a:t>αποκλεισμού</a:t>
            </a:r>
            <a:endParaRPr lang="fr-FR" sz="1800" b="0" strike="noStrike" spc="-1">
              <a:latin typeface="Arial"/>
            </a:endParaRPr>
          </a:p>
        </p:txBody>
      </p:sp>
      <p:sp>
        <p:nvSpPr>
          <p:cNvPr id="109" name="CustomShape 8"/>
          <p:cNvSpPr/>
          <p:nvPr/>
        </p:nvSpPr>
        <p:spPr>
          <a:xfrm>
            <a:off x="-144000" y="3816000"/>
            <a:ext cx="2895480" cy="995760"/>
          </a:xfrm>
          <a:prstGeom prst="ellipse">
            <a:avLst/>
          </a:prstGeom>
          <a:solidFill>
            <a:schemeClr val="accent6">
              <a:lumMod val="75000"/>
            </a:schemeClr>
          </a:solidFill>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el-GR" sz="1800" b="0" strike="noStrike" spc="-1" dirty="0">
                <a:solidFill>
                  <a:srgbClr val="FFFFFF"/>
                </a:solidFill>
                <a:latin typeface="Georgia"/>
                <a:ea typeface="DejaVu Sans"/>
              </a:rPr>
              <a:t>Ε</a:t>
            </a:r>
            <a:r>
              <a:rPr lang="fr-FR" sz="1800" b="0" strike="noStrike" spc="-1" dirty="0" err="1">
                <a:solidFill>
                  <a:srgbClr val="FFFFFF"/>
                </a:solidFill>
                <a:latin typeface="Georgia"/>
                <a:ea typeface="DejaVu Sans"/>
              </a:rPr>
              <a:t>θνοκεντρισμός</a:t>
            </a:r>
            <a:endParaRPr lang="fr-FR" sz="1800" b="0" strike="noStrike" spc="-1" dirty="0">
              <a:solidFill>
                <a:srgbClr val="FFFFFF"/>
              </a:solidFill>
              <a:latin typeface="Georgia"/>
              <a:ea typeface="DejaVu Sans"/>
            </a:endParaRPr>
          </a:p>
          <a:p>
            <a:pPr algn="ctr">
              <a:lnSpc>
                <a:spcPct val="100000"/>
              </a:lnSpc>
            </a:pPr>
            <a:r>
              <a:rPr lang="fr-FR" sz="1800" b="0" strike="noStrike" spc="-1" dirty="0" err="1">
                <a:solidFill>
                  <a:srgbClr val="FFFFFF"/>
                </a:solidFill>
                <a:latin typeface="Georgia"/>
                <a:ea typeface="DejaVu Sans"/>
              </a:rPr>
              <a:t>εθνοκρ</a:t>
            </a:r>
            <a:r>
              <a:rPr lang="fr-FR" sz="1800" b="0" strike="noStrike" spc="-1" dirty="0">
                <a:solidFill>
                  <a:srgbClr val="FFFFFF"/>
                </a:solidFill>
                <a:latin typeface="Georgia"/>
                <a:ea typeface="DejaVu Sans"/>
              </a:rPr>
              <a:t>ατισμός εντοπιότητα</a:t>
            </a:r>
            <a:endParaRPr lang="fr-FR" sz="1800" b="0" strike="noStrike" spc="-1" dirty="0">
              <a:latin typeface="Arial"/>
            </a:endParaRPr>
          </a:p>
        </p:txBody>
      </p:sp>
      <p:sp>
        <p:nvSpPr>
          <p:cNvPr id="110" name="CustomShape 9"/>
          <p:cNvSpPr/>
          <p:nvPr/>
        </p:nvSpPr>
        <p:spPr>
          <a:xfrm>
            <a:off x="6660000" y="784440"/>
            <a:ext cx="4718520" cy="4105800"/>
          </a:xfrm>
          <a:prstGeom prst="ellipse">
            <a:avLst/>
          </a:prstGeom>
          <a:solidFill>
            <a:schemeClr val="accent1">
              <a:lumMod val="50000"/>
            </a:schemeClr>
          </a:solidFill>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nSpc>
                <a:spcPct val="100000"/>
              </a:lnSpc>
            </a:pPr>
            <a:r>
              <a:rPr lang="fr-FR" sz="1800" b="1" strike="noStrike" spc="-1">
                <a:solidFill>
                  <a:srgbClr val="FFFFFF"/>
                </a:solidFill>
                <a:latin typeface="Georgia"/>
                <a:ea typeface="DejaVu Sans"/>
              </a:rPr>
              <a:t>                 </a:t>
            </a:r>
            <a:endParaRPr lang="fr-FR" sz="1800" b="0" strike="noStrike" spc="-1">
              <a:latin typeface="Arial"/>
            </a:endParaRPr>
          </a:p>
          <a:p>
            <a:pPr>
              <a:lnSpc>
                <a:spcPct val="100000"/>
              </a:lnSpc>
            </a:pPr>
            <a:r>
              <a:rPr lang="fr-FR" sz="1800" b="1" strike="noStrike" spc="-1">
                <a:solidFill>
                  <a:srgbClr val="FFFFFF"/>
                </a:solidFill>
                <a:latin typeface="Georgia"/>
                <a:ea typeface="DejaVu Sans"/>
              </a:rPr>
              <a:t>	</a:t>
            </a:r>
            <a:endParaRPr lang="fr-FR" sz="1800" b="0" strike="noStrike" spc="-1">
              <a:latin typeface="Arial"/>
            </a:endParaRPr>
          </a:p>
          <a:p>
            <a:pPr algn="ctr">
              <a:lnSpc>
                <a:spcPct val="100000"/>
              </a:lnSpc>
            </a:pPr>
            <a:r>
              <a:rPr lang="fr-FR" sz="1800" b="1" strike="noStrike" spc="-1">
                <a:solidFill>
                  <a:srgbClr val="FFFFFF"/>
                </a:solidFill>
                <a:latin typeface="Georgia"/>
                <a:ea typeface="DejaVu Sans"/>
              </a:rPr>
              <a:t>       </a:t>
            </a:r>
            <a:r>
              <a:rPr lang="fr-FR" sz="1800" b="1" u="sng" strike="noStrike" spc="-1">
                <a:solidFill>
                  <a:srgbClr val="FFFFFF"/>
                </a:solidFill>
                <a:uFillTx/>
                <a:latin typeface="Georgia"/>
                <a:ea typeface="DejaVu Sans"/>
              </a:rPr>
              <a:t> ΑΚΡΑ ΔΕΞΙΑ</a:t>
            </a:r>
            <a:endParaRPr lang="fr-FR" sz="1800" b="0" strike="noStrike" spc="-1">
              <a:latin typeface="Arial"/>
            </a:endParaRPr>
          </a:p>
        </p:txBody>
      </p:sp>
      <p:sp>
        <p:nvSpPr>
          <p:cNvPr id="111" name="CustomShape 10"/>
          <p:cNvSpPr/>
          <p:nvPr/>
        </p:nvSpPr>
        <p:spPr>
          <a:xfrm>
            <a:off x="7855200" y="857520"/>
            <a:ext cx="2697480" cy="1416240"/>
          </a:xfrm>
          <a:prstGeom prst="ellipse">
            <a:avLst/>
          </a:prstGeom>
          <a:solidFill>
            <a:schemeClr val="tx2">
              <a:lumMod val="50000"/>
            </a:schemeClr>
          </a:solidFill>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fr-FR" sz="1600" b="1" strike="noStrike" spc="-1">
                <a:solidFill>
                  <a:srgbClr val="E6E119"/>
                </a:solidFill>
                <a:latin typeface="Georgia"/>
                <a:ea typeface="DejaVu Sans"/>
              </a:rPr>
              <a:t>Εξτρεμισμός</a:t>
            </a:r>
            <a:r>
              <a:rPr lang="fr-FR" sz="1600" b="0" strike="noStrike" spc="-1">
                <a:solidFill>
                  <a:srgbClr val="FFFFFF"/>
                </a:solidFill>
                <a:latin typeface="Georgia"/>
                <a:ea typeface="DejaVu Sans"/>
              </a:rPr>
              <a:t>:  </a:t>
            </a:r>
            <a:r>
              <a:rPr lang="fr-FR" sz="1400" b="0" strike="noStrike" spc="-1">
                <a:solidFill>
                  <a:srgbClr val="FFFFFF"/>
                </a:solidFill>
                <a:latin typeface="Georgia"/>
                <a:ea typeface="DejaVu Sans"/>
              </a:rPr>
              <a:t>εξάλειξη όλων των μορφών δημοκρατίας, </a:t>
            </a:r>
            <a:endParaRPr lang="fr-FR" sz="1400" b="0" strike="noStrike" spc="-1">
              <a:latin typeface="Arial"/>
            </a:endParaRPr>
          </a:p>
          <a:p>
            <a:pPr algn="ctr">
              <a:lnSpc>
                <a:spcPct val="100000"/>
              </a:lnSpc>
            </a:pPr>
            <a:r>
              <a:rPr lang="fr-FR" sz="1400" b="0" strike="noStrike" spc="-1">
                <a:solidFill>
                  <a:srgbClr val="FFFFFF"/>
                </a:solidFill>
                <a:latin typeface="Georgia"/>
                <a:ea typeface="DejaVu Sans"/>
              </a:rPr>
              <a:t>α-συνταγματισμός </a:t>
            </a:r>
            <a:endParaRPr lang="fr-FR" sz="1400" b="0" strike="noStrike" spc="-1">
              <a:latin typeface="Arial"/>
            </a:endParaRPr>
          </a:p>
        </p:txBody>
      </p:sp>
      <p:sp>
        <p:nvSpPr>
          <p:cNvPr id="112" name="CustomShape 11"/>
          <p:cNvSpPr/>
          <p:nvPr/>
        </p:nvSpPr>
        <p:spPr>
          <a:xfrm>
            <a:off x="5591520" y="4438440"/>
            <a:ext cx="4206960" cy="821880"/>
          </a:xfrm>
          <a:prstGeom prst="ellipse">
            <a:avLst/>
          </a:prstGeom>
          <a:solidFill>
            <a:schemeClr val="accent6">
              <a:lumMod val="60000"/>
              <a:lumOff val="40000"/>
            </a:schemeClr>
          </a:solidFill>
          <a:ln>
            <a:solidFill>
              <a:srgbClr val="000000"/>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fr-FR" sz="1800" b="1" strike="noStrike" spc="-1" dirty="0" err="1">
                <a:solidFill>
                  <a:srgbClr val="000000"/>
                </a:solidFill>
                <a:latin typeface="Georgia"/>
                <a:ea typeface="DejaVu Sans"/>
              </a:rPr>
              <a:t>Νεο-φ</a:t>
            </a:r>
            <a:r>
              <a:rPr lang="fr-FR" sz="1800" b="1" strike="noStrike" spc="-1" dirty="0">
                <a:solidFill>
                  <a:srgbClr val="000000"/>
                </a:solidFill>
                <a:latin typeface="Georgia"/>
                <a:ea typeface="DejaVu Sans"/>
              </a:rPr>
              <a:t>α</a:t>
            </a:r>
            <a:r>
              <a:rPr lang="fr-FR" sz="1800" b="1" strike="noStrike" spc="-1" dirty="0" err="1">
                <a:solidFill>
                  <a:srgbClr val="000000"/>
                </a:solidFill>
                <a:latin typeface="Georgia"/>
                <a:ea typeface="DejaVu Sans"/>
              </a:rPr>
              <a:t>σισμός</a:t>
            </a:r>
            <a:endParaRPr lang="fr-FR" sz="1800" b="1" strike="noStrike" spc="-1" dirty="0">
              <a:solidFill>
                <a:srgbClr val="000000"/>
              </a:solidFill>
              <a:latin typeface="Georgia"/>
              <a:ea typeface="DejaVu Sans"/>
            </a:endParaRPr>
          </a:p>
          <a:p>
            <a:pPr algn="ctr">
              <a:lnSpc>
                <a:spcPct val="100000"/>
              </a:lnSpc>
            </a:pPr>
            <a:r>
              <a:rPr lang="fr-FR" b="1" spc="-1" dirty="0">
                <a:solidFill>
                  <a:srgbClr val="000000"/>
                </a:solidFill>
                <a:latin typeface="Georgia"/>
                <a:ea typeface="DejaVu Sans"/>
              </a:rPr>
              <a:t>Alt-Right, 2010</a:t>
            </a:r>
            <a:r>
              <a:rPr lang="fr-FR" sz="1800" b="1" strike="noStrike" spc="-1" dirty="0">
                <a:solidFill>
                  <a:srgbClr val="000000"/>
                </a:solidFill>
                <a:latin typeface="Georgia"/>
                <a:ea typeface="DejaVu Sans"/>
              </a:rPr>
              <a:t> </a:t>
            </a:r>
            <a:endParaRPr lang="fr-FR" sz="1800" b="0" strike="noStrike" spc="-1" dirty="0">
              <a:latin typeface="Arial"/>
            </a:endParaRPr>
          </a:p>
        </p:txBody>
      </p:sp>
      <p:sp>
        <p:nvSpPr>
          <p:cNvPr id="113" name="CustomShape 12"/>
          <p:cNvSpPr/>
          <p:nvPr/>
        </p:nvSpPr>
        <p:spPr>
          <a:xfrm>
            <a:off x="5202720" y="1549440"/>
            <a:ext cx="2446560" cy="2887920"/>
          </a:xfrm>
          <a:prstGeom prst="rect">
            <a:avLst/>
          </a:prstGeom>
          <a:solidFill>
            <a:schemeClr val="accent2">
              <a:lumMod val="50000"/>
            </a:schemeClr>
          </a:solidFill>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fr-FR" sz="1800" b="0" strike="noStrike" spc="-1">
                <a:solidFill>
                  <a:srgbClr val="FFFFFF"/>
                </a:solidFill>
                <a:latin typeface="Georgia"/>
                <a:ea typeface="DejaVu Sans"/>
              </a:rPr>
              <a:t>Νεοφιλελεύθερη οικονομική πολιτική ή/και ανάκτηση των σοσιαλιστικών παρεμβατικών πολιτικών (προνοιακός σωβινισμός, πολιτικές εθνικής προτίμησης)</a:t>
            </a:r>
            <a:endParaRPr lang="fr-FR" sz="1800" b="0" strike="noStrike" spc="-1">
              <a:latin typeface="Arial"/>
            </a:endParaRPr>
          </a:p>
        </p:txBody>
      </p:sp>
      <p:sp>
        <p:nvSpPr>
          <p:cNvPr id="114" name="CustomShape 13"/>
          <p:cNvSpPr/>
          <p:nvPr/>
        </p:nvSpPr>
        <p:spPr>
          <a:xfrm>
            <a:off x="7650360" y="3229200"/>
            <a:ext cx="3376440" cy="1294200"/>
          </a:xfrm>
          <a:prstGeom prst="ellipse">
            <a:avLst/>
          </a:prstGeom>
          <a:solidFill>
            <a:schemeClr val="accent6">
              <a:lumMod val="50000"/>
            </a:schemeClr>
          </a:solidFill>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fr-FR" sz="1800" b="1" strike="noStrike" spc="-1" dirty="0" err="1">
                <a:solidFill>
                  <a:srgbClr val="E6E119"/>
                </a:solidFill>
                <a:latin typeface="Georgia"/>
                <a:ea typeface="DejaVu Sans"/>
              </a:rPr>
              <a:t>Ακρ</a:t>
            </a:r>
            <a:r>
              <a:rPr lang="fr-FR" sz="1800" b="1" strike="noStrike" spc="-1" dirty="0">
                <a:solidFill>
                  <a:srgbClr val="E6E119"/>
                </a:solidFill>
                <a:latin typeface="Georgia"/>
                <a:ea typeface="DejaVu Sans"/>
              </a:rPr>
              <a:t>α</a:t>
            </a:r>
            <a:r>
              <a:rPr lang="fr-FR" sz="1800" b="1" strike="noStrike" spc="-1" dirty="0" err="1">
                <a:solidFill>
                  <a:srgbClr val="E6E119"/>
                </a:solidFill>
                <a:latin typeface="Georgia"/>
                <a:ea typeface="DejaVu Sans"/>
              </a:rPr>
              <a:t>ίος</a:t>
            </a:r>
            <a:r>
              <a:rPr lang="fr-FR" sz="1800" b="1" strike="noStrike" spc="-1" dirty="0">
                <a:solidFill>
                  <a:srgbClr val="E6E119"/>
                </a:solidFill>
                <a:latin typeface="Georgia"/>
                <a:ea typeface="DejaVu Sans"/>
              </a:rPr>
              <a:t> </a:t>
            </a:r>
            <a:r>
              <a:rPr lang="fr-FR" sz="1800" b="1" strike="noStrike" spc="-1" dirty="0" err="1">
                <a:solidFill>
                  <a:srgbClr val="E6E119"/>
                </a:solidFill>
                <a:latin typeface="Georgia"/>
                <a:ea typeface="DejaVu Sans"/>
              </a:rPr>
              <a:t>εθνικισμός</a:t>
            </a:r>
            <a:r>
              <a:rPr lang="fr-FR" sz="1800" b="1" strike="noStrike" spc="-1" dirty="0">
                <a:solidFill>
                  <a:srgbClr val="E6E119"/>
                </a:solidFill>
                <a:latin typeface="Georgia"/>
                <a:ea typeface="DejaVu Sans"/>
              </a:rPr>
              <a:t> </a:t>
            </a:r>
            <a:r>
              <a:rPr lang="fr-FR" sz="1800" b="1" strike="noStrike" spc="-1" dirty="0">
                <a:solidFill>
                  <a:srgbClr val="FFFFFF"/>
                </a:solidFill>
                <a:latin typeface="Georgia"/>
                <a:ea typeface="DejaVu Sans"/>
              </a:rPr>
              <a:t>(</a:t>
            </a:r>
            <a:r>
              <a:rPr lang="fr-FR" sz="1800" b="1" strike="noStrike" spc="-1" dirty="0" err="1">
                <a:solidFill>
                  <a:srgbClr val="FFFFFF"/>
                </a:solidFill>
                <a:latin typeface="Georgia"/>
                <a:ea typeface="DejaVu Sans"/>
              </a:rPr>
              <a:t>εθνοτικός</a:t>
            </a:r>
            <a:r>
              <a:rPr lang="fr-FR" sz="1800" b="1" strike="noStrike" spc="-1" dirty="0">
                <a:solidFill>
                  <a:srgbClr val="FFFFFF"/>
                </a:solidFill>
                <a:latin typeface="Georgia"/>
                <a:ea typeface="DejaVu Sans"/>
              </a:rPr>
              <a:t> </a:t>
            </a:r>
            <a:r>
              <a:rPr lang="fr-FR" sz="1800" b="1" strike="noStrike" spc="-1" dirty="0" err="1">
                <a:solidFill>
                  <a:srgbClr val="FFFFFF"/>
                </a:solidFill>
                <a:latin typeface="Georgia"/>
                <a:ea typeface="DejaVu Sans"/>
              </a:rPr>
              <a:t>ή</a:t>
            </a:r>
            <a:r>
              <a:rPr lang="fr-FR" sz="1800" b="1" strike="noStrike" spc="-1" dirty="0">
                <a:solidFill>
                  <a:srgbClr val="FFFFFF"/>
                </a:solidFill>
                <a:latin typeface="Georgia"/>
                <a:ea typeface="DejaVu Sans"/>
              </a:rPr>
              <a:t> </a:t>
            </a:r>
            <a:r>
              <a:rPr lang="el-GR" sz="1800" b="1" strike="noStrike" spc="-1" dirty="0">
                <a:solidFill>
                  <a:srgbClr val="FFFFFF"/>
                </a:solidFill>
                <a:latin typeface="Georgia"/>
                <a:ea typeface="DejaVu Sans"/>
              </a:rPr>
              <a:t>φυλετικός</a:t>
            </a:r>
            <a:r>
              <a:rPr lang="fr-FR" sz="1800" b="1" strike="noStrike" spc="-1" dirty="0">
                <a:solidFill>
                  <a:srgbClr val="FFFFFF"/>
                </a:solidFill>
                <a:latin typeface="Georgia"/>
                <a:ea typeface="DejaVu Sans"/>
              </a:rPr>
              <a:t> </a:t>
            </a:r>
            <a:r>
              <a:rPr lang="fr-FR" sz="1800" b="1" strike="noStrike" spc="-1" dirty="0" err="1">
                <a:solidFill>
                  <a:srgbClr val="FFFFFF"/>
                </a:solidFill>
                <a:latin typeface="Georgia"/>
                <a:ea typeface="DejaVu Sans"/>
              </a:rPr>
              <a:t>εθνικισμός</a:t>
            </a:r>
            <a:r>
              <a:rPr lang="fr-FR" sz="1800" b="1" strike="noStrike" spc="-1" dirty="0">
                <a:solidFill>
                  <a:srgbClr val="FFFFFF"/>
                </a:solidFill>
                <a:latin typeface="Georgia"/>
                <a:ea typeface="DejaVu Sans"/>
              </a:rPr>
              <a:t>)</a:t>
            </a:r>
            <a:endParaRPr lang="fr-FR" sz="1800" b="0" strike="noStrike" spc="-1" dirty="0">
              <a:latin typeface="Arial"/>
            </a:endParaRPr>
          </a:p>
        </p:txBody>
      </p:sp>
      <p:sp>
        <p:nvSpPr>
          <p:cNvPr id="115" name="CustomShape 14"/>
          <p:cNvSpPr/>
          <p:nvPr/>
        </p:nvSpPr>
        <p:spPr>
          <a:xfrm>
            <a:off x="10279800" y="2134440"/>
            <a:ext cx="1912320" cy="1491840"/>
          </a:xfrm>
          <a:prstGeom prst="ellipse">
            <a:avLst/>
          </a:prstGeom>
          <a:solidFill>
            <a:srgbClr val="002060"/>
          </a:solidFill>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fr-FR" sz="1800" b="0" strike="noStrike" spc="-1">
                <a:solidFill>
                  <a:srgbClr val="FFFFFF"/>
                </a:solidFill>
                <a:latin typeface="Georgia"/>
                <a:ea typeface="DejaVu Sans"/>
              </a:rPr>
              <a:t>Ναζισμός</a:t>
            </a:r>
            <a:endParaRPr lang="fr-FR" sz="1800" b="0" strike="noStrike" spc="-1">
              <a:latin typeface="Arial"/>
            </a:endParaRPr>
          </a:p>
        </p:txBody>
      </p:sp>
      <p:sp>
        <p:nvSpPr>
          <p:cNvPr id="116" name="CustomShape 15"/>
          <p:cNvSpPr/>
          <p:nvPr/>
        </p:nvSpPr>
        <p:spPr>
          <a:xfrm>
            <a:off x="7582860" y="4911519"/>
            <a:ext cx="4397400" cy="2468520"/>
          </a:xfrm>
          <a:prstGeom prst="ellipse">
            <a:avLst/>
          </a:prstGeom>
          <a:solidFill>
            <a:schemeClr val="accent6">
              <a:lumMod val="60000"/>
              <a:lumOff val="40000"/>
            </a:schemeClr>
          </a:solidFill>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fr-FR" sz="1400" b="1" strike="noStrike" spc="-1" dirty="0" err="1">
                <a:solidFill>
                  <a:srgbClr val="000000"/>
                </a:solidFill>
                <a:latin typeface="Georgia"/>
                <a:ea typeface="DejaVu Sans"/>
              </a:rPr>
              <a:t>Συνθήκες</a:t>
            </a:r>
            <a:r>
              <a:rPr lang="fr-FR" sz="1400" b="1" strike="noStrike" spc="-1" dirty="0">
                <a:solidFill>
                  <a:srgbClr val="000000"/>
                </a:solidFill>
                <a:latin typeface="Georgia"/>
                <a:ea typeface="DejaVu Sans"/>
              </a:rPr>
              <a:t> α</a:t>
            </a:r>
            <a:r>
              <a:rPr lang="fr-FR" sz="1400" b="1" strike="noStrike" spc="-1" dirty="0" err="1">
                <a:solidFill>
                  <a:srgbClr val="000000"/>
                </a:solidFill>
                <a:latin typeface="Georgia"/>
                <a:ea typeface="DejaVu Sans"/>
              </a:rPr>
              <a:t>νά</a:t>
            </a:r>
            <a:r>
              <a:rPr lang="fr-FR" sz="1400" b="1" strike="noStrike" spc="-1" dirty="0">
                <a:solidFill>
                  <a:srgbClr val="000000"/>
                </a:solidFill>
                <a:latin typeface="Georgia"/>
                <a:ea typeface="DejaVu Sans"/>
              </a:rPr>
              <a:t>π</a:t>
            </a:r>
            <a:r>
              <a:rPr lang="fr-FR" sz="1400" b="1" strike="noStrike" spc="-1" dirty="0" err="1">
                <a:solidFill>
                  <a:srgbClr val="000000"/>
                </a:solidFill>
                <a:latin typeface="Georgia"/>
                <a:ea typeface="DejaVu Sans"/>
              </a:rPr>
              <a:t>τυξης</a:t>
            </a:r>
            <a:r>
              <a:rPr lang="fr-FR" sz="1400" b="1" strike="noStrike" spc="-1" dirty="0">
                <a:solidFill>
                  <a:srgbClr val="000000"/>
                </a:solidFill>
                <a:latin typeface="Georgia"/>
                <a:ea typeface="DejaVu Sans"/>
              </a:rPr>
              <a:t> </a:t>
            </a:r>
            <a:r>
              <a:rPr lang="fr-FR" sz="1400" b="1" strike="noStrike" spc="-1" dirty="0" err="1">
                <a:solidFill>
                  <a:srgbClr val="000000"/>
                </a:solidFill>
                <a:latin typeface="Georgia"/>
                <a:ea typeface="DejaVu Sans"/>
              </a:rPr>
              <a:t>του</a:t>
            </a:r>
            <a:r>
              <a:rPr lang="fr-FR" sz="1400" b="1" strike="noStrike" spc="-1" dirty="0">
                <a:solidFill>
                  <a:srgbClr val="000000"/>
                </a:solidFill>
                <a:latin typeface="Georgia"/>
                <a:ea typeface="DejaVu Sans"/>
              </a:rPr>
              <a:t> </a:t>
            </a:r>
            <a:endParaRPr lang="fr-FR" sz="1400" b="0" strike="noStrike" spc="-1" dirty="0">
              <a:latin typeface="Arial"/>
            </a:endParaRPr>
          </a:p>
          <a:p>
            <a:pPr algn="ctr">
              <a:lnSpc>
                <a:spcPct val="100000"/>
              </a:lnSpc>
            </a:pPr>
            <a:r>
              <a:rPr lang="fr-FR" sz="1400" b="1" strike="noStrike" spc="-1" dirty="0" err="1">
                <a:solidFill>
                  <a:srgbClr val="000000"/>
                </a:solidFill>
                <a:latin typeface="Georgia"/>
                <a:ea typeface="DejaVu Sans"/>
              </a:rPr>
              <a:t>Νεο-φ</a:t>
            </a:r>
            <a:r>
              <a:rPr lang="fr-FR" sz="1400" b="1" strike="noStrike" spc="-1" dirty="0">
                <a:solidFill>
                  <a:srgbClr val="000000"/>
                </a:solidFill>
                <a:latin typeface="Georgia"/>
                <a:ea typeface="DejaVu Sans"/>
              </a:rPr>
              <a:t>α</a:t>
            </a:r>
            <a:r>
              <a:rPr lang="fr-FR" sz="1400" b="1" strike="noStrike" spc="-1" dirty="0" err="1">
                <a:solidFill>
                  <a:srgbClr val="000000"/>
                </a:solidFill>
                <a:latin typeface="Georgia"/>
                <a:ea typeface="DejaVu Sans"/>
              </a:rPr>
              <a:t>σισμού</a:t>
            </a:r>
            <a:r>
              <a:rPr lang="fr-FR" sz="1400" b="0" strike="noStrike" spc="-1" dirty="0">
                <a:solidFill>
                  <a:srgbClr val="000000"/>
                </a:solidFill>
                <a:latin typeface="Georgia"/>
                <a:ea typeface="DejaVu Sans"/>
              </a:rPr>
              <a:t>: </a:t>
            </a:r>
            <a:endParaRPr lang="fr-FR" sz="1400" b="0" strike="noStrike" spc="-1" dirty="0">
              <a:latin typeface="Arial"/>
            </a:endParaRPr>
          </a:p>
          <a:p>
            <a:pPr algn="ctr">
              <a:lnSpc>
                <a:spcPct val="100000"/>
              </a:lnSpc>
            </a:pPr>
            <a:r>
              <a:rPr lang="fr-FR" sz="1400" b="0" strike="noStrike" spc="-1" dirty="0">
                <a:solidFill>
                  <a:srgbClr val="000000"/>
                </a:solidFill>
                <a:latin typeface="Georgia"/>
                <a:ea typeface="DejaVu Sans"/>
              </a:rPr>
              <a:t>π</a:t>
            </a:r>
            <a:r>
              <a:rPr lang="fr-FR" sz="1400" b="0" strike="noStrike" spc="-1" dirty="0" err="1">
                <a:solidFill>
                  <a:srgbClr val="000000"/>
                </a:solidFill>
                <a:latin typeface="Georgia"/>
                <a:ea typeface="DejaVu Sans"/>
              </a:rPr>
              <a:t>ολυ</a:t>
            </a:r>
            <a:r>
              <a:rPr lang="fr-FR" sz="1400" b="0" strike="noStrike" spc="-1" dirty="0">
                <a:solidFill>
                  <a:srgbClr val="000000"/>
                </a:solidFill>
                <a:latin typeface="Georgia"/>
                <a:ea typeface="DejaVu Sans"/>
              </a:rPr>
              <a:t>π</a:t>
            </a:r>
            <a:r>
              <a:rPr lang="fr-FR" sz="1400" b="0" strike="noStrike" spc="-1" dirty="0" err="1">
                <a:solidFill>
                  <a:srgbClr val="000000"/>
                </a:solidFill>
                <a:latin typeface="Georgia"/>
                <a:ea typeface="DejaVu Sans"/>
              </a:rPr>
              <a:t>ολιτισμική</a:t>
            </a:r>
            <a:r>
              <a:rPr lang="fr-FR" sz="1400" b="0" strike="noStrike" spc="-1" dirty="0">
                <a:solidFill>
                  <a:srgbClr val="000000"/>
                </a:solidFill>
                <a:latin typeface="Georgia"/>
                <a:ea typeface="DejaVu Sans"/>
              </a:rPr>
              <a:t> </a:t>
            </a:r>
            <a:r>
              <a:rPr lang="fr-FR" sz="1400" b="0" strike="noStrike" spc="-1" dirty="0" err="1">
                <a:solidFill>
                  <a:srgbClr val="000000"/>
                </a:solidFill>
                <a:latin typeface="Georgia"/>
                <a:ea typeface="DejaVu Sans"/>
              </a:rPr>
              <a:t>κοινωνί</a:t>
            </a:r>
            <a:r>
              <a:rPr lang="fr-FR" sz="1400" b="0" strike="noStrike" spc="-1" dirty="0">
                <a:solidFill>
                  <a:srgbClr val="000000"/>
                </a:solidFill>
                <a:latin typeface="Georgia"/>
                <a:ea typeface="DejaVu Sans"/>
              </a:rPr>
              <a:t>α, απ</a:t>
            </a:r>
            <a:r>
              <a:rPr lang="fr-FR" sz="1400" b="0" strike="noStrike" spc="-1" dirty="0" err="1">
                <a:solidFill>
                  <a:srgbClr val="000000"/>
                </a:solidFill>
                <a:latin typeface="Georgia"/>
                <a:ea typeface="DejaVu Sans"/>
              </a:rPr>
              <a:t>ο</a:t>
            </a:r>
            <a:r>
              <a:rPr lang="fr-FR" sz="1400" b="0" strike="noStrike" spc="-1" dirty="0">
                <a:solidFill>
                  <a:srgbClr val="000000"/>
                </a:solidFill>
                <a:latin typeface="Georgia"/>
                <a:ea typeface="DejaVu Sans"/>
              </a:rPr>
              <a:t>-απ</a:t>
            </a:r>
            <a:r>
              <a:rPr lang="fr-FR" sz="1400" b="0" strike="noStrike" spc="-1" dirty="0" err="1">
                <a:solidFill>
                  <a:srgbClr val="000000"/>
                </a:solidFill>
                <a:latin typeface="Georgia"/>
                <a:ea typeface="DejaVu Sans"/>
              </a:rPr>
              <a:t>οικισμός</a:t>
            </a:r>
            <a:r>
              <a:rPr lang="fr-FR" sz="1400" b="0" strike="noStrike" spc="-1" dirty="0">
                <a:solidFill>
                  <a:srgbClr val="000000"/>
                </a:solidFill>
                <a:latin typeface="Georgia"/>
                <a:ea typeface="DejaVu Sans"/>
              </a:rPr>
              <a:t>, </a:t>
            </a:r>
            <a:r>
              <a:rPr lang="fr-FR" sz="1400" b="0" strike="noStrike" spc="-1" dirty="0" err="1">
                <a:solidFill>
                  <a:srgbClr val="000000"/>
                </a:solidFill>
                <a:latin typeface="Georgia"/>
                <a:ea typeface="DejaVu Sans"/>
              </a:rPr>
              <a:t>μ</a:t>
            </a:r>
            <a:r>
              <a:rPr lang="fr-FR" sz="1400" b="0" strike="noStrike" spc="-1" dirty="0">
                <a:solidFill>
                  <a:srgbClr val="000000"/>
                </a:solidFill>
                <a:latin typeface="Georgia"/>
                <a:ea typeface="DejaVu Sans"/>
              </a:rPr>
              <a:t>α</a:t>
            </a:r>
            <a:r>
              <a:rPr lang="fr-FR" sz="1400" b="0" strike="noStrike" spc="-1" dirty="0" err="1">
                <a:solidFill>
                  <a:srgbClr val="000000"/>
                </a:solidFill>
                <a:latin typeface="Georgia"/>
                <a:ea typeface="DejaVu Sans"/>
              </a:rPr>
              <a:t>κρά</a:t>
            </a:r>
            <a:r>
              <a:rPr lang="fr-FR" sz="1400" b="0" strike="noStrike" spc="-1" dirty="0">
                <a:solidFill>
                  <a:srgbClr val="000000"/>
                </a:solidFill>
                <a:latin typeface="Georgia"/>
                <a:ea typeface="DejaVu Sans"/>
              </a:rPr>
              <a:t> π</a:t>
            </a:r>
            <a:r>
              <a:rPr lang="fr-FR" sz="1400" b="0" strike="noStrike" spc="-1" dirty="0" err="1">
                <a:solidFill>
                  <a:srgbClr val="000000"/>
                </a:solidFill>
                <a:latin typeface="Georgia"/>
                <a:ea typeface="DejaVu Sans"/>
              </a:rPr>
              <a:t>ερίοδος</a:t>
            </a:r>
            <a:r>
              <a:rPr lang="fr-FR" sz="1400" b="0" strike="noStrike" spc="-1" dirty="0">
                <a:solidFill>
                  <a:srgbClr val="000000"/>
                </a:solidFill>
                <a:latin typeface="Georgia"/>
                <a:ea typeface="DejaVu Sans"/>
              </a:rPr>
              <a:t> </a:t>
            </a:r>
            <a:r>
              <a:rPr lang="fr-FR" sz="1400" b="0" strike="noStrike" spc="-1" dirty="0" err="1">
                <a:solidFill>
                  <a:srgbClr val="000000"/>
                </a:solidFill>
                <a:latin typeface="Georgia"/>
                <a:ea typeface="DejaVu Sans"/>
              </a:rPr>
              <a:t>ειρήνης</a:t>
            </a:r>
            <a:r>
              <a:rPr lang="fr-FR" sz="1400" b="0" strike="noStrike" spc="-1" dirty="0">
                <a:solidFill>
                  <a:srgbClr val="000000"/>
                </a:solidFill>
                <a:latin typeface="Georgia"/>
                <a:ea typeface="DejaVu Sans"/>
              </a:rPr>
              <a:t>,  </a:t>
            </a:r>
            <a:r>
              <a:rPr lang="fr-FR" sz="1400" b="0" strike="noStrike" spc="-1" dirty="0" err="1">
                <a:solidFill>
                  <a:srgbClr val="000000"/>
                </a:solidFill>
                <a:latin typeface="Georgia"/>
                <a:ea typeface="DejaVu Sans"/>
              </a:rPr>
              <a:t>μέχρι</a:t>
            </a:r>
            <a:r>
              <a:rPr lang="fr-FR" sz="1400" b="0" strike="noStrike" spc="-1" dirty="0">
                <a:solidFill>
                  <a:srgbClr val="000000"/>
                </a:solidFill>
                <a:latin typeface="Georgia"/>
                <a:ea typeface="DejaVu Sans"/>
              </a:rPr>
              <a:t> π</a:t>
            </a:r>
            <a:r>
              <a:rPr lang="fr-FR" sz="1400" b="0" strike="noStrike" spc="-1" dirty="0" err="1">
                <a:solidFill>
                  <a:srgbClr val="000000"/>
                </a:solidFill>
                <a:latin typeface="Georgia"/>
                <a:ea typeface="DejaVu Sans"/>
              </a:rPr>
              <a:t>ρότινος</a:t>
            </a:r>
            <a:r>
              <a:rPr lang="fr-FR" sz="1400" b="0" strike="noStrike" spc="-1" dirty="0">
                <a:solidFill>
                  <a:srgbClr val="000000"/>
                </a:solidFill>
                <a:latin typeface="Georgia"/>
                <a:ea typeface="DejaVu Sans"/>
              </a:rPr>
              <a:t> π</a:t>
            </a:r>
            <a:r>
              <a:rPr lang="fr-FR" sz="1400" b="0" strike="noStrike" spc="-1" dirty="0" err="1">
                <a:solidFill>
                  <a:srgbClr val="000000"/>
                </a:solidFill>
                <a:latin typeface="Georgia"/>
                <a:ea typeface="DejaVu Sans"/>
              </a:rPr>
              <a:t>ολιτικά</a:t>
            </a:r>
            <a:r>
              <a:rPr lang="fr-FR" sz="1400" b="0" strike="noStrike" spc="-1" dirty="0">
                <a:solidFill>
                  <a:srgbClr val="000000"/>
                </a:solidFill>
                <a:latin typeface="Georgia"/>
                <a:ea typeface="DejaVu Sans"/>
              </a:rPr>
              <a:t> </a:t>
            </a:r>
            <a:r>
              <a:rPr lang="fr-FR" sz="1400" b="0" strike="noStrike" spc="-1" dirty="0" err="1">
                <a:solidFill>
                  <a:srgbClr val="000000"/>
                </a:solidFill>
                <a:latin typeface="Georgia"/>
                <a:ea typeface="DejaVu Sans"/>
              </a:rPr>
              <a:t>στ</a:t>
            </a:r>
            <a:r>
              <a:rPr lang="fr-FR" sz="1400" b="0" strike="noStrike" spc="-1" dirty="0">
                <a:solidFill>
                  <a:srgbClr val="000000"/>
                </a:solidFill>
                <a:latin typeface="Georgia"/>
                <a:ea typeface="DejaVu Sans"/>
              </a:rPr>
              <a:t>α</a:t>
            </a:r>
            <a:r>
              <a:rPr lang="fr-FR" sz="1400" b="0" strike="noStrike" spc="-1" dirty="0" err="1">
                <a:solidFill>
                  <a:srgbClr val="000000"/>
                </a:solidFill>
                <a:latin typeface="Georgia"/>
                <a:ea typeface="DejaVu Sans"/>
              </a:rPr>
              <a:t>θερή</a:t>
            </a:r>
            <a:r>
              <a:rPr lang="fr-FR" sz="1400" b="0" strike="noStrike" spc="-1" dirty="0">
                <a:solidFill>
                  <a:srgbClr val="000000"/>
                </a:solidFill>
                <a:latin typeface="Georgia"/>
                <a:ea typeface="DejaVu Sans"/>
              </a:rPr>
              <a:t> </a:t>
            </a:r>
            <a:r>
              <a:rPr lang="fr-FR" sz="1400" b="0" strike="noStrike" spc="-1" dirty="0" err="1">
                <a:solidFill>
                  <a:srgbClr val="000000"/>
                </a:solidFill>
                <a:latin typeface="Georgia"/>
                <a:ea typeface="DejaVu Sans"/>
              </a:rPr>
              <a:t>κ</a:t>
            </a:r>
            <a:r>
              <a:rPr lang="fr-FR" sz="1400" b="0" strike="noStrike" spc="-1" dirty="0">
                <a:solidFill>
                  <a:srgbClr val="000000"/>
                </a:solidFill>
                <a:latin typeface="Georgia"/>
                <a:ea typeface="DejaVu Sans"/>
              </a:rPr>
              <a:t>α</a:t>
            </a:r>
            <a:r>
              <a:rPr lang="fr-FR" sz="1400" b="0" strike="noStrike" spc="-1" dirty="0" err="1">
                <a:solidFill>
                  <a:srgbClr val="000000"/>
                </a:solidFill>
                <a:latin typeface="Georgia"/>
                <a:ea typeface="DejaVu Sans"/>
              </a:rPr>
              <a:t>τ</a:t>
            </a:r>
            <a:r>
              <a:rPr lang="fr-FR" sz="1400" b="0" strike="noStrike" spc="-1" dirty="0">
                <a:solidFill>
                  <a:srgbClr val="000000"/>
                </a:solidFill>
                <a:latin typeface="Georgia"/>
                <a:ea typeface="DejaVu Sans"/>
              </a:rPr>
              <a:t>α</a:t>
            </a:r>
            <a:r>
              <a:rPr lang="fr-FR" sz="1400" b="0" strike="noStrike" spc="-1" dirty="0" err="1">
                <a:solidFill>
                  <a:srgbClr val="000000"/>
                </a:solidFill>
                <a:latin typeface="Georgia"/>
                <a:ea typeface="DejaVu Sans"/>
              </a:rPr>
              <a:t>ν</a:t>
            </a:r>
            <a:r>
              <a:rPr lang="fr-FR" sz="1400" b="0" strike="noStrike" spc="-1" dirty="0">
                <a:solidFill>
                  <a:srgbClr val="000000"/>
                </a:solidFill>
                <a:latin typeface="Georgia"/>
                <a:ea typeface="DejaVu Sans"/>
              </a:rPr>
              <a:t>α</a:t>
            </a:r>
            <a:r>
              <a:rPr lang="fr-FR" sz="1400" b="0" strike="noStrike" spc="-1" dirty="0" err="1">
                <a:solidFill>
                  <a:srgbClr val="000000"/>
                </a:solidFill>
                <a:latin typeface="Georgia"/>
                <a:ea typeface="DejaVu Sans"/>
              </a:rPr>
              <a:t>λωτική</a:t>
            </a:r>
            <a:r>
              <a:rPr lang="fr-FR" sz="1400" b="0" strike="noStrike" spc="-1" dirty="0">
                <a:solidFill>
                  <a:srgbClr val="000000"/>
                </a:solidFill>
                <a:latin typeface="Georgia"/>
                <a:ea typeface="DejaVu Sans"/>
              </a:rPr>
              <a:t> </a:t>
            </a:r>
            <a:r>
              <a:rPr lang="fr-FR" sz="1400" b="0" strike="noStrike" spc="-1" dirty="0" err="1">
                <a:solidFill>
                  <a:srgbClr val="000000"/>
                </a:solidFill>
                <a:latin typeface="Georgia"/>
                <a:ea typeface="DejaVu Sans"/>
              </a:rPr>
              <a:t>κοινωνί</a:t>
            </a:r>
            <a:r>
              <a:rPr lang="fr-FR" sz="1400" b="0" strike="noStrike" spc="-1" dirty="0">
                <a:solidFill>
                  <a:srgbClr val="000000"/>
                </a:solidFill>
                <a:latin typeface="Georgia"/>
                <a:ea typeface="DejaVu Sans"/>
              </a:rPr>
              <a:t>α </a:t>
            </a:r>
            <a:r>
              <a:rPr lang="fr-FR" sz="1400" b="0" strike="noStrike" spc="-1" dirty="0" err="1">
                <a:solidFill>
                  <a:srgbClr val="000000"/>
                </a:solidFill>
                <a:latin typeface="Georgia"/>
                <a:ea typeface="DejaVu Sans"/>
              </a:rPr>
              <a:t>με</a:t>
            </a:r>
            <a:r>
              <a:rPr lang="fr-FR" sz="1400" b="0" strike="noStrike" spc="-1" dirty="0">
                <a:solidFill>
                  <a:srgbClr val="000000"/>
                </a:solidFill>
                <a:latin typeface="Georgia"/>
                <a:ea typeface="DejaVu Sans"/>
              </a:rPr>
              <a:t> </a:t>
            </a:r>
            <a:r>
              <a:rPr lang="fr-FR" sz="1400" b="0" strike="noStrike" spc="-1" dirty="0" err="1">
                <a:solidFill>
                  <a:srgbClr val="000000"/>
                </a:solidFill>
                <a:latin typeface="Georgia"/>
                <a:ea typeface="DejaVu Sans"/>
              </a:rPr>
              <a:t>ευρεί</a:t>
            </a:r>
            <a:r>
              <a:rPr lang="fr-FR" sz="1400" b="0" strike="noStrike" spc="-1" dirty="0">
                <a:solidFill>
                  <a:srgbClr val="000000"/>
                </a:solidFill>
                <a:latin typeface="Georgia"/>
                <a:ea typeface="DejaVu Sans"/>
              </a:rPr>
              <a:t>α απ</a:t>
            </a:r>
            <a:r>
              <a:rPr lang="fr-FR" sz="1400" b="0" strike="noStrike" spc="-1" dirty="0" err="1">
                <a:solidFill>
                  <a:srgbClr val="000000"/>
                </a:solidFill>
                <a:latin typeface="Georgia"/>
                <a:ea typeface="DejaVu Sans"/>
              </a:rPr>
              <a:t>οδοχή</a:t>
            </a:r>
            <a:r>
              <a:rPr lang="fr-FR" sz="1400" b="0" strike="noStrike" spc="-1" dirty="0">
                <a:solidFill>
                  <a:srgbClr val="000000"/>
                </a:solidFill>
                <a:latin typeface="Georgia"/>
                <a:ea typeface="DejaVu Sans"/>
              </a:rPr>
              <a:t> </a:t>
            </a:r>
            <a:r>
              <a:rPr lang="fr-FR" sz="1400" b="0" strike="noStrike" spc="-1" dirty="0" err="1">
                <a:solidFill>
                  <a:srgbClr val="000000"/>
                </a:solidFill>
                <a:latin typeface="Georgia"/>
                <a:ea typeface="DejaVu Sans"/>
              </a:rPr>
              <a:t>των</a:t>
            </a:r>
            <a:r>
              <a:rPr lang="fr-FR" sz="1400" b="0" strike="noStrike" spc="-1" dirty="0">
                <a:solidFill>
                  <a:srgbClr val="000000"/>
                </a:solidFill>
                <a:latin typeface="Georgia"/>
                <a:ea typeface="DejaVu Sans"/>
              </a:rPr>
              <a:t> </a:t>
            </a:r>
            <a:r>
              <a:rPr lang="fr-FR" sz="1400" b="0" strike="noStrike" spc="-1" dirty="0" err="1">
                <a:solidFill>
                  <a:srgbClr val="000000"/>
                </a:solidFill>
                <a:latin typeface="Georgia"/>
                <a:ea typeface="DejaVu Sans"/>
              </a:rPr>
              <a:t>δημοκρ</a:t>
            </a:r>
            <a:r>
              <a:rPr lang="fr-FR" sz="1400" b="0" strike="noStrike" spc="-1" dirty="0">
                <a:solidFill>
                  <a:srgbClr val="000000"/>
                </a:solidFill>
                <a:latin typeface="Georgia"/>
                <a:ea typeface="DejaVu Sans"/>
              </a:rPr>
              <a:t>α</a:t>
            </a:r>
            <a:r>
              <a:rPr lang="fr-FR" sz="1400" b="0" strike="noStrike" spc="-1" dirty="0" err="1">
                <a:solidFill>
                  <a:srgbClr val="000000"/>
                </a:solidFill>
                <a:latin typeface="Georgia"/>
                <a:ea typeface="DejaVu Sans"/>
              </a:rPr>
              <a:t>τικών</a:t>
            </a:r>
            <a:r>
              <a:rPr lang="fr-FR" sz="1400" b="0" strike="noStrike" spc="-1" dirty="0">
                <a:solidFill>
                  <a:srgbClr val="000000"/>
                </a:solidFill>
                <a:latin typeface="Georgia"/>
                <a:ea typeface="DejaVu Sans"/>
              </a:rPr>
              <a:t> </a:t>
            </a:r>
            <a:r>
              <a:rPr lang="fr-FR" sz="1400" b="0" strike="noStrike" spc="-1" dirty="0" err="1">
                <a:solidFill>
                  <a:srgbClr val="000000"/>
                </a:solidFill>
                <a:latin typeface="Georgia"/>
                <a:ea typeface="DejaVu Sans"/>
              </a:rPr>
              <a:t>κ</a:t>
            </a:r>
            <a:r>
              <a:rPr lang="fr-FR" sz="1400" b="0" strike="noStrike" spc="-1" dirty="0">
                <a:solidFill>
                  <a:srgbClr val="000000"/>
                </a:solidFill>
                <a:latin typeface="Georgia"/>
                <a:ea typeface="DejaVu Sans"/>
              </a:rPr>
              <a:t>α</a:t>
            </a:r>
            <a:r>
              <a:rPr lang="fr-FR" sz="1400" b="0" strike="noStrike" spc="-1" dirty="0" err="1">
                <a:solidFill>
                  <a:srgbClr val="000000"/>
                </a:solidFill>
                <a:latin typeface="Georgia"/>
                <a:ea typeface="DejaVu Sans"/>
              </a:rPr>
              <a:t>νόνων</a:t>
            </a:r>
            <a:r>
              <a:rPr lang="fr-FR" sz="1400" b="0" strike="noStrike" spc="-1" dirty="0">
                <a:solidFill>
                  <a:srgbClr val="000000"/>
                </a:solidFill>
                <a:latin typeface="Georgia"/>
                <a:ea typeface="DejaVu Sans"/>
              </a:rPr>
              <a:t> </a:t>
            </a:r>
            <a:r>
              <a:rPr lang="fr-FR" sz="1400" b="0" strike="noStrike" spc="-1" dirty="0" err="1">
                <a:solidFill>
                  <a:srgbClr val="000000"/>
                </a:solidFill>
                <a:latin typeface="Georgia"/>
                <a:ea typeface="DejaVu Sans"/>
              </a:rPr>
              <a:t>κ</a:t>
            </a:r>
            <a:r>
              <a:rPr lang="fr-FR" sz="1400" b="0" strike="noStrike" spc="-1" dirty="0">
                <a:solidFill>
                  <a:srgbClr val="000000"/>
                </a:solidFill>
                <a:latin typeface="Georgia"/>
                <a:ea typeface="DejaVu Sans"/>
              </a:rPr>
              <a:t>α</a:t>
            </a:r>
            <a:r>
              <a:rPr lang="fr-FR" sz="1400" b="0" strike="noStrike" spc="-1" dirty="0" err="1">
                <a:solidFill>
                  <a:srgbClr val="000000"/>
                </a:solidFill>
                <a:latin typeface="Georgia"/>
                <a:ea typeface="DejaVu Sans"/>
              </a:rPr>
              <a:t>ι</a:t>
            </a:r>
            <a:r>
              <a:rPr lang="fr-FR" sz="1400" b="0" strike="noStrike" spc="-1" dirty="0">
                <a:solidFill>
                  <a:srgbClr val="000000"/>
                </a:solidFill>
                <a:latin typeface="Georgia"/>
                <a:ea typeface="DejaVu Sans"/>
              </a:rPr>
              <a:t> </a:t>
            </a:r>
            <a:r>
              <a:rPr lang="fr-FR" sz="1400" b="0" strike="noStrike" spc="-1" dirty="0" err="1">
                <a:solidFill>
                  <a:srgbClr val="000000"/>
                </a:solidFill>
                <a:latin typeface="Georgia"/>
                <a:ea typeface="DejaVu Sans"/>
              </a:rPr>
              <a:t>έντονη</a:t>
            </a:r>
            <a:r>
              <a:rPr lang="fr-FR" sz="1400" b="0" strike="noStrike" spc="-1" dirty="0">
                <a:solidFill>
                  <a:srgbClr val="000000"/>
                </a:solidFill>
                <a:latin typeface="Georgia"/>
                <a:ea typeface="DejaVu Sans"/>
              </a:rPr>
              <a:t> α</a:t>
            </a:r>
            <a:r>
              <a:rPr lang="fr-FR" sz="1400" b="0" strike="noStrike" spc="-1" dirty="0" err="1">
                <a:solidFill>
                  <a:srgbClr val="000000"/>
                </a:solidFill>
                <a:latin typeface="Georgia"/>
                <a:ea typeface="DejaVu Sans"/>
              </a:rPr>
              <a:t>στικο</a:t>
            </a:r>
            <a:r>
              <a:rPr lang="fr-FR" sz="1400" b="0" strike="noStrike" spc="-1" dirty="0">
                <a:solidFill>
                  <a:srgbClr val="000000"/>
                </a:solidFill>
                <a:latin typeface="Georgia"/>
                <a:ea typeface="DejaVu Sans"/>
              </a:rPr>
              <a:t>π</a:t>
            </a:r>
            <a:r>
              <a:rPr lang="fr-FR" sz="1400" b="0" strike="noStrike" spc="-1" dirty="0" err="1">
                <a:solidFill>
                  <a:srgbClr val="000000"/>
                </a:solidFill>
                <a:latin typeface="Georgia"/>
                <a:ea typeface="DejaVu Sans"/>
              </a:rPr>
              <a:t>οίηση</a:t>
            </a:r>
            <a:r>
              <a:rPr lang="fr-FR" sz="1800" b="0" strike="noStrike" spc="-1" dirty="0">
                <a:solidFill>
                  <a:srgbClr val="000000"/>
                </a:solidFill>
                <a:latin typeface="Georgia"/>
                <a:ea typeface="DejaVu Sans"/>
              </a:rPr>
              <a:t> </a:t>
            </a:r>
            <a:r>
              <a:rPr lang="fr-FR" sz="1400" b="0" strike="noStrike" spc="-1" dirty="0">
                <a:solidFill>
                  <a:srgbClr val="000000"/>
                </a:solidFill>
                <a:latin typeface="Georgia"/>
                <a:ea typeface="DejaVu Sans"/>
              </a:rPr>
              <a:t>(</a:t>
            </a:r>
            <a:r>
              <a:rPr lang="fr-FR" sz="1400" b="0" strike="noStrike" spc="-1" dirty="0" err="1">
                <a:solidFill>
                  <a:srgbClr val="000000"/>
                </a:solidFill>
                <a:latin typeface="Georgia"/>
                <a:ea typeface="DejaVu Sans"/>
              </a:rPr>
              <a:t>Prowe</a:t>
            </a:r>
            <a:r>
              <a:rPr lang="fr-FR" sz="1400" b="0" strike="noStrike" spc="-1" dirty="0">
                <a:solidFill>
                  <a:srgbClr val="000000"/>
                </a:solidFill>
                <a:latin typeface="Georgia"/>
                <a:ea typeface="DejaVu Sans"/>
              </a:rPr>
              <a:t>, 1994)</a:t>
            </a:r>
            <a:endParaRPr lang="fr-FR" sz="1400" b="0" strike="noStrike" spc="-1" dirty="0">
              <a:latin typeface="Arial"/>
            </a:endParaRPr>
          </a:p>
        </p:txBody>
      </p:sp>
      <p:sp>
        <p:nvSpPr>
          <p:cNvPr id="117" name="CustomShape 16"/>
          <p:cNvSpPr/>
          <p:nvPr/>
        </p:nvSpPr>
        <p:spPr>
          <a:xfrm>
            <a:off x="4373280" y="4876920"/>
            <a:ext cx="3488760" cy="1445400"/>
          </a:xfrm>
          <a:prstGeom prst="upArrow">
            <a:avLst>
              <a:gd name="adj1" fmla="val 50000"/>
              <a:gd name="adj2" fmla="val 50000"/>
            </a:avLst>
          </a:prstGeom>
          <a:solidFill>
            <a:schemeClr val="accent4">
              <a:lumMod val="75000"/>
            </a:schemeClr>
          </a:solidFill>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fr-FR" sz="1400" b="1" strike="noStrike" spc="-1">
                <a:solidFill>
                  <a:srgbClr val="E6E119"/>
                </a:solidFill>
                <a:latin typeface="Georgia"/>
                <a:ea typeface="DejaVu Sans"/>
              </a:rPr>
              <a:t>Λαϊκισμό</a:t>
            </a:r>
            <a:r>
              <a:rPr lang="fr-FR" sz="1800" b="1" strike="noStrike" spc="-1">
                <a:solidFill>
                  <a:srgbClr val="E6E119"/>
                </a:solidFill>
                <a:latin typeface="Georgia"/>
                <a:ea typeface="DejaVu Sans"/>
              </a:rPr>
              <a:t>ς</a:t>
            </a:r>
            <a:endParaRPr lang="fr-FR" sz="1800" b="0" strike="noStrike" spc="-1">
              <a:latin typeface="Arial"/>
            </a:endParaRPr>
          </a:p>
          <a:p>
            <a:pPr algn="ctr">
              <a:lnSpc>
                <a:spcPct val="100000"/>
              </a:lnSpc>
            </a:pPr>
            <a:r>
              <a:rPr lang="fr-FR" sz="1800" b="0" strike="noStrike" spc="-1">
                <a:solidFill>
                  <a:srgbClr val="FFFFFF"/>
                </a:solidFill>
                <a:latin typeface="Georgia"/>
                <a:ea typeface="DejaVu Sans"/>
              </a:rPr>
              <a:t>αποκλεισμού</a:t>
            </a:r>
            <a:endParaRPr lang="fr-FR" sz="1800" b="0" strike="noStrike" spc="-1">
              <a:latin typeface="Arial"/>
            </a:endParaRPr>
          </a:p>
        </p:txBody>
      </p:sp>
      <p:pic>
        <p:nvPicPr>
          <p:cNvPr id="118" name="Picture 2"/>
          <p:cNvPicPr/>
          <p:nvPr/>
        </p:nvPicPr>
        <p:blipFill>
          <a:blip r:embed="rId3"/>
          <a:stretch/>
        </p:blipFill>
        <p:spPr>
          <a:xfrm>
            <a:off x="8188920" y="2357280"/>
            <a:ext cx="2089800" cy="767160"/>
          </a:xfrm>
          <a:prstGeom prst="rect">
            <a:avLst/>
          </a:prstGeom>
          <a:ln>
            <a:noFill/>
          </a:ln>
        </p:spPr>
      </p:pic>
      <p:sp>
        <p:nvSpPr>
          <p:cNvPr id="119" name="CustomShape 17"/>
          <p:cNvSpPr/>
          <p:nvPr/>
        </p:nvSpPr>
        <p:spPr>
          <a:xfrm>
            <a:off x="9919800" y="2044080"/>
            <a:ext cx="483480" cy="707760"/>
          </a:xfrm>
          <a:prstGeom prst="down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txBody>
          <a:bodyPr/>
          <a:lstStyle/>
          <a:p>
            <a:endParaRPr lang="en-GR"/>
          </a:p>
        </p:txBody>
      </p:sp>
      <p:sp>
        <p:nvSpPr>
          <p:cNvPr id="120" name="CustomShape 18"/>
          <p:cNvSpPr/>
          <p:nvPr/>
        </p:nvSpPr>
        <p:spPr>
          <a:xfrm>
            <a:off x="10279800" y="3773520"/>
            <a:ext cx="2104200" cy="1116360"/>
          </a:xfrm>
          <a:prstGeom prst="ellipse">
            <a:avLst/>
          </a:prstGeom>
          <a:solidFill>
            <a:schemeClr val="accent6">
              <a:lumMod val="50000"/>
            </a:schemeClr>
          </a:solidFill>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fr-FR" sz="1600" b="0" strike="noStrike" spc="-1" dirty="0" err="1">
                <a:solidFill>
                  <a:srgbClr val="FFFFFF"/>
                </a:solidFill>
                <a:latin typeface="Georgia"/>
                <a:ea typeface="DejaVu Sans"/>
              </a:rPr>
              <a:t>Ξενοφο</a:t>
            </a:r>
            <a:r>
              <a:rPr lang="fr-FR" sz="1600" b="0" strike="noStrike" spc="-1" dirty="0">
                <a:solidFill>
                  <a:srgbClr val="FFFFFF"/>
                </a:solidFill>
                <a:latin typeface="Georgia"/>
                <a:ea typeface="DejaVu Sans"/>
              </a:rPr>
              <a:t>β</a:t>
            </a:r>
            <a:r>
              <a:rPr lang="fr-FR" sz="1600" b="0" strike="noStrike" spc="-1" dirty="0" err="1">
                <a:solidFill>
                  <a:srgbClr val="FFFFFF"/>
                </a:solidFill>
                <a:latin typeface="Georgia"/>
                <a:ea typeface="DejaVu Sans"/>
              </a:rPr>
              <a:t>ί</a:t>
            </a:r>
            <a:r>
              <a:rPr lang="fr-FR" sz="1600" b="0" strike="noStrike" spc="-1" dirty="0">
                <a:solidFill>
                  <a:srgbClr val="FFFFFF"/>
                </a:solidFill>
                <a:latin typeface="Georgia"/>
                <a:ea typeface="DejaVu Sans"/>
              </a:rPr>
              <a:t>α</a:t>
            </a:r>
            <a:endParaRPr lang="el-GR" sz="1600" b="0" strike="noStrike" spc="-1" dirty="0">
              <a:solidFill>
                <a:srgbClr val="FFFFFF"/>
              </a:solidFill>
              <a:latin typeface="Georgia"/>
              <a:ea typeface="DejaVu Sans"/>
            </a:endParaRPr>
          </a:p>
          <a:p>
            <a:pPr algn="ctr">
              <a:lnSpc>
                <a:spcPct val="100000"/>
              </a:lnSpc>
            </a:pPr>
            <a:r>
              <a:rPr lang="fr-FR" sz="1600" b="0" strike="noStrike" spc="-1" dirty="0" err="1">
                <a:solidFill>
                  <a:srgbClr val="FFFFFF"/>
                </a:solidFill>
                <a:latin typeface="Georgia"/>
                <a:ea typeface="DejaVu Sans"/>
              </a:rPr>
              <a:t>ρ</a:t>
            </a:r>
            <a:r>
              <a:rPr lang="fr-FR" sz="1600" b="0" strike="noStrike" spc="-1" dirty="0">
                <a:solidFill>
                  <a:srgbClr val="FFFFFF"/>
                </a:solidFill>
                <a:latin typeface="Georgia"/>
                <a:ea typeface="DejaVu Sans"/>
              </a:rPr>
              <a:t>α</a:t>
            </a:r>
            <a:r>
              <a:rPr lang="fr-FR" sz="1600" b="0" strike="noStrike" spc="-1" dirty="0" err="1">
                <a:solidFill>
                  <a:srgbClr val="FFFFFF"/>
                </a:solidFill>
                <a:latin typeface="Georgia"/>
                <a:ea typeface="DejaVu Sans"/>
              </a:rPr>
              <a:t>τσισμός</a:t>
            </a:r>
            <a:endParaRPr lang="fr-FR" sz="1600" b="0" strike="noStrike" spc="-1" dirty="0">
              <a:latin typeface="Arial"/>
            </a:endParaRPr>
          </a:p>
        </p:txBody>
      </p:sp>
      <p:sp>
        <p:nvSpPr>
          <p:cNvPr id="121" name="CustomShape 19"/>
          <p:cNvSpPr/>
          <p:nvPr/>
        </p:nvSpPr>
        <p:spPr>
          <a:xfrm>
            <a:off x="3672000" y="4258440"/>
            <a:ext cx="2110320" cy="617400"/>
          </a:xfrm>
          <a:prstGeom prst="ellipse">
            <a:avLst/>
          </a:prstGeom>
          <a:solidFill>
            <a:schemeClr val="accent6">
              <a:lumMod val="75000"/>
            </a:schemeClr>
          </a:solidFill>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fr-FR" sz="1800" b="0" strike="noStrike" spc="-1">
                <a:solidFill>
                  <a:srgbClr val="FFFFFF"/>
                </a:solidFill>
                <a:latin typeface="Georgia"/>
                <a:ea typeface="DejaVu Sans"/>
              </a:rPr>
              <a:t>Ξενοφοβία</a:t>
            </a:r>
            <a:endParaRPr lang="fr-FR" sz="1800" b="0" strike="noStrike" spc="-1">
              <a:latin typeface="Arial"/>
            </a:endParaRPr>
          </a:p>
        </p:txBody>
      </p:sp>
      <p:sp>
        <p:nvSpPr>
          <p:cNvPr id="122" name="CustomShape 20"/>
          <p:cNvSpPr/>
          <p:nvPr/>
        </p:nvSpPr>
        <p:spPr>
          <a:xfrm>
            <a:off x="1571760" y="1135080"/>
            <a:ext cx="3828240" cy="1717560"/>
          </a:xfrm>
          <a:prstGeom prst="ellipse">
            <a:avLst/>
          </a:prstGeom>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nSpc>
                <a:spcPct val="100000"/>
              </a:lnSpc>
            </a:pPr>
            <a:r>
              <a:rPr lang="fr-FR" sz="1800" b="1" strike="noStrike" spc="-1">
                <a:solidFill>
                  <a:srgbClr val="FBA676"/>
                </a:solidFill>
                <a:latin typeface="Georgia"/>
                <a:ea typeface="DejaVu Sans"/>
              </a:rPr>
              <a:t>Ραντικαλισμός</a:t>
            </a:r>
            <a:r>
              <a:rPr lang="fr-FR" sz="1800" b="0" strike="noStrike" spc="-1">
                <a:solidFill>
                  <a:srgbClr val="FBA676"/>
                </a:solidFill>
                <a:latin typeface="Georgia"/>
                <a:ea typeface="DejaVu Sans"/>
              </a:rPr>
              <a:t>: </a:t>
            </a:r>
            <a:r>
              <a:rPr lang="fr-FR" sz="1600" b="0" strike="noStrike" spc="-1">
                <a:solidFill>
                  <a:srgbClr val="FFFFFF"/>
                </a:solidFill>
                <a:latin typeface="Georgia"/>
                <a:ea typeface="DejaVu Sans"/>
              </a:rPr>
              <a:t>(ριζική) μεταρρύθμιση </a:t>
            </a:r>
            <a:endParaRPr lang="fr-FR" sz="1600" b="0" strike="noStrike" spc="-1">
              <a:latin typeface="Arial"/>
            </a:endParaRPr>
          </a:p>
          <a:p>
            <a:pPr>
              <a:lnSpc>
                <a:spcPct val="100000"/>
              </a:lnSpc>
            </a:pPr>
            <a:r>
              <a:rPr lang="fr-FR" sz="1600" b="0" strike="noStrike" spc="-1">
                <a:solidFill>
                  <a:srgbClr val="FFFFFF"/>
                </a:solidFill>
                <a:latin typeface="Georgia"/>
                <a:ea typeface="DejaVu Sans"/>
              </a:rPr>
              <a:t>του πολιτικού  συστήματος, ή και ‘ήπιος αντισυνταγματισμός’</a:t>
            </a:r>
            <a:endParaRPr lang="fr-FR" sz="1600" b="0" strike="noStrike" spc="-1">
              <a:latin typeface="Arial"/>
            </a:endParaRPr>
          </a:p>
        </p:txBody>
      </p:sp>
      <p:sp>
        <p:nvSpPr>
          <p:cNvPr id="123" name="CustomShape 21"/>
          <p:cNvSpPr/>
          <p:nvPr/>
        </p:nvSpPr>
        <p:spPr>
          <a:xfrm>
            <a:off x="2207160" y="3125520"/>
            <a:ext cx="2791440" cy="1294200"/>
          </a:xfrm>
          <a:prstGeom prst="ellipse">
            <a:avLst/>
          </a:prstGeom>
          <a:solidFill>
            <a:schemeClr val="accent6">
              <a:lumMod val="75000"/>
            </a:schemeClr>
          </a:solidFill>
          <a:ln>
            <a:solidFill>
              <a:srgbClr val="333333"/>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fr-FR" sz="1800" b="1" strike="noStrike" spc="-1" dirty="0" err="1">
                <a:solidFill>
                  <a:srgbClr val="FBA676"/>
                </a:solidFill>
                <a:latin typeface="Georgia"/>
                <a:ea typeface="DejaVu Sans"/>
              </a:rPr>
              <a:t>Εθνικισμός</a:t>
            </a:r>
            <a:endParaRPr lang="fr-FR" sz="1800" b="0" strike="noStrike" spc="-1" dirty="0">
              <a:latin typeface="Arial"/>
            </a:endParaRPr>
          </a:p>
          <a:p>
            <a:pPr algn="ctr">
              <a:lnSpc>
                <a:spcPct val="100000"/>
              </a:lnSpc>
            </a:pPr>
            <a:r>
              <a:rPr lang="fr-FR" sz="1800" b="0" strike="noStrike" spc="-1" dirty="0">
                <a:solidFill>
                  <a:srgbClr val="FFFFFF"/>
                </a:solidFill>
                <a:latin typeface="Georgia"/>
                <a:ea typeface="DejaVu Sans"/>
              </a:rPr>
              <a:t>(π</a:t>
            </a:r>
            <a:r>
              <a:rPr lang="fr-FR" sz="1800" b="0" strike="noStrike" spc="-1" dirty="0" err="1">
                <a:solidFill>
                  <a:srgbClr val="FFFFFF"/>
                </a:solidFill>
                <a:latin typeface="Georgia"/>
                <a:ea typeface="DejaVu Sans"/>
              </a:rPr>
              <a:t>ολιτικός</a:t>
            </a:r>
            <a:r>
              <a:rPr lang="fr-FR" sz="1800" b="0" strike="noStrike" spc="-1" dirty="0">
                <a:solidFill>
                  <a:srgbClr val="FFFFFF"/>
                </a:solidFill>
                <a:latin typeface="Georgia"/>
                <a:ea typeface="DejaVu Sans"/>
              </a:rPr>
              <a:t> </a:t>
            </a:r>
            <a:r>
              <a:rPr lang="fr-FR" sz="1800" b="0" strike="noStrike" spc="-1" dirty="0" err="1">
                <a:solidFill>
                  <a:srgbClr val="FFFFFF"/>
                </a:solidFill>
                <a:latin typeface="Georgia"/>
                <a:ea typeface="DejaVu Sans"/>
              </a:rPr>
              <a:t>ή</a:t>
            </a:r>
            <a:endParaRPr lang="fr-FR" sz="1800" b="0" strike="noStrike" spc="-1" dirty="0">
              <a:solidFill>
                <a:srgbClr val="FFFFFF"/>
              </a:solidFill>
              <a:latin typeface="Georgia"/>
              <a:ea typeface="DejaVu Sans"/>
            </a:endParaRPr>
          </a:p>
          <a:p>
            <a:pPr algn="ctr">
              <a:lnSpc>
                <a:spcPct val="100000"/>
              </a:lnSpc>
            </a:pPr>
            <a:r>
              <a:rPr lang="fr-FR" spc="-1" dirty="0">
                <a:solidFill>
                  <a:srgbClr val="FFFFFF"/>
                </a:solidFill>
                <a:latin typeface="Georgia"/>
                <a:ea typeface="DejaVu Sans"/>
              </a:rPr>
              <a:t>π</a:t>
            </a:r>
            <a:r>
              <a:rPr lang="fr-FR" spc="-1" dirty="0" err="1">
                <a:solidFill>
                  <a:srgbClr val="FFFFFF"/>
                </a:solidFill>
                <a:latin typeface="Georgia"/>
                <a:ea typeface="DejaVu Sans"/>
              </a:rPr>
              <a:t>ολιτισμικός</a:t>
            </a:r>
            <a:r>
              <a:rPr lang="fr-FR" spc="-1" dirty="0">
                <a:solidFill>
                  <a:srgbClr val="FFFFFF"/>
                </a:solidFill>
                <a:latin typeface="Georgia"/>
                <a:ea typeface="DejaVu Sans"/>
              </a:rPr>
              <a:t> </a:t>
            </a:r>
            <a:r>
              <a:rPr lang="fr-FR" spc="-1" dirty="0" err="1">
                <a:solidFill>
                  <a:srgbClr val="FFFFFF"/>
                </a:solidFill>
                <a:latin typeface="Georgia"/>
                <a:ea typeface="DejaVu Sans"/>
              </a:rPr>
              <a:t>ή</a:t>
            </a:r>
            <a:r>
              <a:rPr lang="fr-FR" spc="-1" dirty="0">
                <a:solidFill>
                  <a:srgbClr val="FFFFFF"/>
                </a:solidFill>
                <a:latin typeface="Georgia"/>
                <a:ea typeface="DejaVu Sans"/>
              </a:rPr>
              <a:t> </a:t>
            </a:r>
            <a:r>
              <a:rPr lang="fr-FR" sz="1800" b="0" strike="noStrike" spc="-1" dirty="0" err="1">
                <a:solidFill>
                  <a:srgbClr val="FFFFFF"/>
                </a:solidFill>
                <a:latin typeface="Georgia"/>
                <a:ea typeface="DejaVu Sans"/>
              </a:rPr>
              <a:t>εθνοτικός</a:t>
            </a:r>
            <a:r>
              <a:rPr lang="fr-FR" sz="1800" b="0" strike="noStrike" spc="-1" dirty="0">
                <a:solidFill>
                  <a:srgbClr val="FFFFFF"/>
                </a:solidFill>
                <a:latin typeface="Georgia"/>
                <a:ea typeface="DejaVu Sans"/>
              </a:rPr>
              <a:t> </a:t>
            </a:r>
            <a:r>
              <a:rPr lang="fr-FR" sz="1800" b="0" strike="noStrike" spc="-1" dirty="0" err="1">
                <a:solidFill>
                  <a:srgbClr val="FFFFFF"/>
                </a:solidFill>
                <a:latin typeface="Georgia"/>
                <a:ea typeface="DejaVu Sans"/>
              </a:rPr>
              <a:t>εθνικισμός</a:t>
            </a:r>
            <a:r>
              <a:rPr lang="fr-FR" sz="1800" b="0" strike="noStrike" spc="-1" dirty="0">
                <a:solidFill>
                  <a:srgbClr val="FFFFFF"/>
                </a:solidFill>
                <a:latin typeface="Georgia"/>
                <a:ea typeface="DejaVu Sans"/>
              </a:rPr>
              <a:t>)</a:t>
            </a:r>
            <a:endParaRPr lang="fr-FR" sz="1800" b="0" strike="noStrike" spc="-1" dirty="0">
              <a:latin typeface="Arial"/>
            </a:endParaRPr>
          </a:p>
        </p:txBody>
      </p:sp>
    </p:spTree>
    <p:extLst>
      <p:ext uri="{BB962C8B-B14F-4D97-AF65-F5344CB8AC3E}">
        <p14:creationId xmlns:p14="http://schemas.microsoft.com/office/powerpoint/2010/main" val="1189253389"/>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98B28-7BC0-DA4F-ADF0-8F3CC91BC12B}"/>
              </a:ext>
            </a:extLst>
          </p:cNvPr>
          <p:cNvSpPr txBox="1">
            <a:spLocks noGrp="1"/>
          </p:cNvSpPr>
          <p:nvPr>
            <p:ph type="title"/>
          </p:nvPr>
        </p:nvSpPr>
        <p:spPr>
          <a:xfrm>
            <a:off x="1024128" y="182881"/>
            <a:ext cx="9720072" cy="365760"/>
          </a:xfrm>
          <a:noFill/>
          <a:ln>
            <a:noFill/>
          </a:ln>
        </p:spPr>
        <p:txBody>
          <a:bodyPr wrap="square" lIns="90000" tIns="45000" rIns="90000" bIns="45000">
            <a:noAutofit/>
          </a:bodyPr>
          <a:lstStyle/>
          <a:p>
            <a:pPr lvl="0">
              <a:lnSpc>
                <a:spcPct val="100000"/>
              </a:lnSpc>
              <a:spcBef>
                <a:spcPts val="0"/>
              </a:spcBef>
            </a:pPr>
            <a:r>
              <a:rPr lang="el-GR" sz="3200" dirty="0" err="1">
                <a:solidFill>
                  <a:srgbClr val="434342"/>
                </a:solidFill>
                <a:highlight>
                  <a:scrgbClr r="0" g="0" b="0">
                    <a:alpha val="0"/>
                  </a:scrgbClr>
                </a:highlight>
                <a:latin typeface="Trebuchet MS"/>
              </a:rPr>
              <a:t>Νεοφασισμοσ</a:t>
            </a:r>
            <a:r>
              <a:rPr lang="el-GR" sz="3200" dirty="0">
                <a:solidFill>
                  <a:srgbClr val="434342"/>
                </a:solidFill>
                <a:highlight>
                  <a:scrgbClr r="0" g="0" b="0">
                    <a:alpha val="0"/>
                  </a:scrgbClr>
                </a:highlight>
                <a:latin typeface="Trebuchet MS"/>
              </a:rPr>
              <a:t> στην </a:t>
            </a:r>
            <a:r>
              <a:rPr lang="el-GR" sz="3200" dirty="0" err="1">
                <a:solidFill>
                  <a:srgbClr val="434342"/>
                </a:solidFill>
                <a:highlight>
                  <a:scrgbClr r="0" g="0" b="0">
                    <a:alpha val="0"/>
                  </a:scrgbClr>
                </a:highlight>
                <a:latin typeface="Trebuchet MS"/>
              </a:rPr>
              <a:t>Ευρωπη</a:t>
            </a:r>
            <a:endParaRPr lang="en-US" sz="3200" dirty="0">
              <a:solidFill>
                <a:srgbClr val="434342"/>
              </a:solidFill>
              <a:highlight>
                <a:scrgbClr r="0" g="0" b="0">
                  <a:alpha val="0"/>
                </a:scrgbClr>
              </a:highlight>
              <a:latin typeface="Trebuchet MS"/>
            </a:endParaRPr>
          </a:p>
        </p:txBody>
      </p:sp>
      <p:sp>
        <p:nvSpPr>
          <p:cNvPr id="3" name="Content Placeholder 2">
            <a:extLst>
              <a:ext uri="{FF2B5EF4-FFF2-40B4-BE49-F238E27FC236}">
                <a16:creationId xmlns:a16="http://schemas.microsoft.com/office/drawing/2014/main" id="{FD8525AE-9F16-2B46-9C05-5FD3012774DF}"/>
              </a:ext>
            </a:extLst>
          </p:cNvPr>
          <p:cNvSpPr txBox="1">
            <a:spLocks noGrp="1"/>
          </p:cNvSpPr>
          <p:nvPr>
            <p:ph idx="1"/>
          </p:nvPr>
        </p:nvSpPr>
        <p:spPr>
          <a:xfrm>
            <a:off x="1024128" y="548641"/>
            <a:ext cx="9720071" cy="5760719"/>
          </a:xfrm>
          <a:noFill/>
          <a:ln>
            <a:noFill/>
          </a:ln>
        </p:spPr>
        <p:txBody>
          <a:bodyPr wrap="square" lIns="90000" tIns="45000" rIns="90000" bIns="45000" anchor="t">
            <a:noAutofit/>
          </a:bodyPr>
          <a:lstStyle/>
          <a:p>
            <a:pPr marL="0" indent="0">
              <a:lnSpc>
                <a:spcPct val="100000"/>
              </a:lnSpc>
              <a:spcBef>
                <a:spcPts val="300"/>
              </a:spcBef>
              <a:buClr>
                <a:srgbClr val="08A1D9"/>
              </a:buClr>
              <a:buNone/>
            </a:pPr>
            <a:r>
              <a:rPr lang="el-GR" sz="1600" b="1" dirty="0">
                <a:solidFill>
                  <a:srgbClr val="000000"/>
                </a:solidFill>
                <a:highlight>
                  <a:scrgbClr r="0" g="0" b="0">
                    <a:alpha val="0"/>
                  </a:scrgbClr>
                </a:highlight>
                <a:latin typeface="Georgia"/>
              </a:rPr>
              <a:t>ΑΚΡΟΔΕΞΙΑ</a:t>
            </a:r>
            <a:r>
              <a:rPr lang="el-GR" sz="1600" dirty="0">
                <a:solidFill>
                  <a:srgbClr val="000000"/>
                </a:solidFill>
                <a:highlight>
                  <a:scrgbClr r="0" g="0" b="0">
                    <a:alpha val="0"/>
                  </a:scrgbClr>
                </a:highlight>
                <a:latin typeface="Georgia"/>
              </a:rPr>
              <a:t>: Ιδεολογία που δομείται σύμφωνα με τις «φυσικές» διαφορές (ανισότητα στη φυσική τάξη) που υπάρχουν στην κοινωνία, καθώς και ένα σύστημα νόμου και τάξης που τιμωρεί αυστηρά την αποκλίνουσα συμπεριφορά. </a:t>
            </a:r>
            <a:r>
              <a:rPr lang="el-GR" sz="1600" b="1" spc="-1" dirty="0" err="1">
                <a:solidFill>
                  <a:srgbClr val="000000"/>
                </a:solidFill>
                <a:highlight>
                  <a:scrgbClr r="0" g="0" b="0">
                    <a:alpha val="0"/>
                  </a:scrgbClr>
                </a:highlight>
                <a:latin typeface="Georgia"/>
              </a:rPr>
              <a:t>Μπορε</a:t>
            </a:r>
            <a:r>
              <a:rPr lang="fr-FR" sz="1600" b="1" spc="-1" dirty="0" err="1">
                <a:solidFill>
                  <a:srgbClr val="000000"/>
                </a:solidFill>
                <a:highlight>
                  <a:scrgbClr r="0" g="0" b="0">
                    <a:alpha val="0"/>
                  </a:scrgbClr>
                </a:highlight>
                <a:latin typeface="Georgia"/>
              </a:rPr>
              <a:t>ί</a:t>
            </a:r>
            <a:r>
              <a:rPr lang="el-GR" sz="1600" b="1" spc="-1" dirty="0">
                <a:solidFill>
                  <a:srgbClr val="000000"/>
                </a:solidFill>
                <a:highlight>
                  <a:scrgbClr r="0" g="0" b="0">
                    <a:alpha val="0"/>
                  </a:scrgbClr>
                </a:highlight>
                <a:latin typeface="Georgia"/>
              </a:rPr>
              <a:t> να α</a:t>
            </a:r>
            <a:r>
              <a:rPr lang="fr-FR" sz="1600" b="1" spc="-1" dirty="0" err="1">
                <a:solidFill>
                  <a:srgbClr val="000000"/>
                </a:solidFill>
                <a:highlight>
                  <a:scrgbClr r="0" g="0" b="0">
                    <a:alpha val="0"/>
                  </a:scrgbClr>
                </a:highlight>
                <a:latin typeface="Georgia"/>
              </a:rPr>
              <a:t>σκεί</a:t>
            </a:r>
            <a:r>
              <a:rPr lang="fr-FR" sz="1600" b="1" spc="-1" dirty="0">
                <a:solidFill>
                  <a:srgbClr val="000000"/>
                </a:solidFill>
                <a:highlight>
                  <a:scrgbClr r="0" g="0" b="0">
                    <a:alpha val="0"/>
                  </a:scrgbClr>
                </a:highlight>
                <a:latin typeface="Georgia"/>
              </a:rPr>
              <a:t> </a:t>
            </a:r>
            <a:r>
              <a:rPr lang="fr-FR" sz="1600" b="1" spc="-1" dirty="0" err="1">
                <a:solidFill>
                  <a:srgbClr val="000000"/>
                </a:solidFill>
                <a:highlight>
                  <a:scrgbClr r="0" g="0" b="0">
                    <a:alpha val="0"/>
                  </a:scrgbClr>
                </a:highlight>
                <a:latin typeface="Georgia"/>
              </a:rPr>
              <a:t>σκληρή</a:t>
            </a:r>
            <a:r>
              <a:rPr lang="fr-FR" sz="1600" b="1" spc="-1" dirty="0">
                <a:solidFill>
                  <a:srgbClr val="000000"/>
                </a:solidFill>
                <a:highlight>
                  <a:scrgbClr r="0" g="0" b="0">
                    <a:alpha val="0"/>
                  </a:scrgbClr>
                </a:highlight>
                <a:latin typeface="Georgia"/>
              </a:rPr>
              <a:t> </a:t>
            </a:r>
            <a:r>
              <a:rPr lang="fr-FR" sz="1600" b="1" spc="-1" dirty="0" err="1">
                <a:solidFill>
                  <a:srgbClr val="000000"/>
                </a:solidFill>
                <a:highlight>
                  <a:scrgbClr r="0" g="0" b="0">
                    <a:alpha val="0"/>
                  </a:scrgbClr>
                </a:highlight>
                <a:latin typeface="Georgia"/>
              </a:rPr>
              <a:t>κριτική</a:t>
            </a:r>
            <a:r>
              <a:rPr lang="fr-FR" sz="1600" b="1" spc="-1" dirty="0">
                <a:solidFill>
                  <a:srgbClr val="000000"/>
                </a:solidFill>
                <a:highlight>
                  <a:scrgbClr r="0" g="0" b="0">
                    <a:alpha val="0"/>
                  </a:scrgbClr>
                </a:highlight>
                <a:latin typeface="Georgia"/>
              </a:rPr>
              <a:t> </a:t>
            </a:r>
            <a:r>
              <a:rPr lang="fr-FR" sz="1600" b="1" spc="-1" dirty="0" err="1">
                <a:solidFill>
                  <a:srgbClr val="000000"/>
                </a:solidFill>
                <a:highlight>
                  <a:scrgbClr r="0" g="0" b="0">
                    <a:alpha val="0"/>
                  </a:scrgbClr>
                </a:highlight>
                <a:latin typeface="Georgia"/>
              </a:rPr>
              <a:t>κ</a:t>
            </a:r>
            <a:r>
              <a:rPr lang="fr-FR" sz="1600" b="1" spc="-1" dirty="0">
                <a:solidFill>
                  <a:srgbClr val="000000"/>
                </a:solidFill>
                <a:highlight>
                  <a:scrgbClr r="0" g="0" b="0">
                    <a:alpha val="0"/>
                  </a:scrgbClr>
                </a:highlight>
                <a:latin typeface="Georgia"/>
              </a:rPr>
              <a:t>α</a:t>
            </a:r>
            <a:r>
              <a:rPr lang="fr-FR" sz="1600" b="1" spc="-1" dirty="0" err="1">
                <a:solidFill>
                  <a:srgbClr val="000000"/>
                </a:solidFill>
                <a:highlight>
                  <a:scrgbClr r="0" g="0" b="0">
                    <a:alpha val="0"/>
                  </a:scrgbClr>
                </a:highlight>
                <a:latin typeface="Georgia"/>
              </a:rPr>
              <a:t>τά</a:t>
            </a:r>
            <a:r>
              <a:rPr lang="fr-FR" sz="1600" b="1" spc="-1" dirty="0">
                <a:solidFill>
                  <a:srgbClr val="000000"/>
                </a:solidFill>
                <a:highlight>
                  <a:scrgbClr r="0" g="0" b="0">
                    <a:alpha val="0"/>
                  </a:scrgbClr>
                </a:highlight>
                <a:latin typeface="Georgia"/>
              </a:rPr>
              <a:t> </a:t>
            </a:r>
            <a:r>
              <a:rPr lang="fr-FR" sz="1600" b="1" spc="-1" dirty="0" err="1">
                <a:solidFill>
                  <a:srgbClr val="000000"/>
                </a:solidFill>
                <a:highlight>
                  <a:scrgbClr r="0" g="0" b="0">
                    <a:alpha val="0"/>
                  </a:scrgbClr>
                </a:highlight>
                <a:latin typeface="Georgia"/>
              </a:rPr>
              <a:t>της</a:t>
            </a:r>
            <a:r>
              <a:rPr lang="fr-FR" sz="1600" b="1" spc="-1" dirty="0">
                <a:solidFill>
                  <a:srgbClr val="000000"/>
                </a:solidFill>
                <a:highlight>
                  <a:scrgbClr r="0" g="0" b="0">
                    <a:alpha val="0"/>
                  </a:scrgbClr>
                </a:highlight>
                <a:latin typeface="Georgia"/>
              </a:rPr>
              <a:t> </a:t>
            </a:r>
            <a:r>
              <a:rPr lang="fr-FR" sz="1600" b="1" spc="-1" dirty="0" err="1">
                <a:solidFill>
                  <a:srgbClr val="000000"/>
                </a:solidFill>
                <a:highlight>
                  <a:scrgbClr r="0" g="0" b="0">
                    <a:alpha val="0"/>
                  </a:scrgbClr>
                </a:highlight>
                <a:latin typeface="Georgia"/>
              </a:rPr>
              <a:t>δημοκρ</a:t>
            </a:r>
            <a:r>
              <a:rPr lang="fr-FR" sz="1600" b="1" spc="-1" dirty="0">
                <a:solidFill>
                  <a:srgbClr val="000000"/>
                </a:solidFill>
                <a:highlight>
                  <a:scrgbClr r="0" g="0" b="0">
                    <a:alpha val="0"/>
                  </a:scrgbClr>
                </a:highlight>
                <a:latin typeface="Georgia"/>
              </a:rPr>
              <a:t>α</a:t>
            </a:r>
            <a:r>
              <a:rPr lang="fr-FR" sz="1600" b="1" spc="-1" dirty="0" err="1">
                <a:solidFill>
                  <a:srgbClr val="000000"/>
                </a:solidFill>
                <a:highlight>
                  <a:scrgbClr r="0" g="0" b="0">
                    <a:alpha val="0"/>
                  </a:scrgbClr>
                </a:highlight>
                <a:latin typeface="Georgia"/>
              </a:rPr>
              <a:t>τί</a:t>
            </a:r>
            <a:r>
              <a:rPr lang="fr-FR" sz="1600" b="1" spc="-1" dirty="0">
                <a:solidFill>
                  <a:srgbClr val="000000"/>
                </a:solidFill>
                <a:highlight>
                  <a:scrgbClr r="0" g="0" b="0">
                    <a:alpha val="0"/>
                  </a:scrgbClr>
                </a:highlight>
                <a:latin typeface="Georgia"/>
              </a:rPr>
              <a:t>α</a:t>
            </a:r>
            <a:r>
              <a:rPr lang="fr-FR" sz="1600" b="1" spc="-1" dirty="0" err="1">
                <a:solidFill>
                  <a:srgbClr val="000000"/>
                </a:solidFill>
                <a:highlight>
                  <a:scrgbClr r="0" g="0" b="0">
                    <a:alpha val="0"/>
                  </a:scrgbClr>
                </a:highlight>
                <a:latin typeface="Georgia"/>
              </a:rPr>
              <a:t>ς</a:t>
            </a:r>
            <a:r>
              <a:rPr lang="fr-FR" sz="1600" b="1" spc="-1" dirty="0">
                <a:solidFill>
                  <a:srgbClr val="000000"/>
                </a:solidFill>
                <a:highlight>
                  <a:scrgbClr r="0" g="0" b="0">
                    <a:alpha val="0"/>
                  </a:scrgbClr>
                </a:highlight>
                <a:latin typeface="Georgia"/>
              </a:rPr>
              <a:t> α</a:t>
            </a:r>
            <a:r>
              <a:rPr lang="fr-FR" sz="1600" b="1" spc="-1" dirty="0" err="1">
                <a:solidFill>
                  <a:srgbClr val="000000"/>
                </a:solidFill>
                <a:highlight>
                  <a:scrgbClr r="0" g="0" b="0">
                    <a:alpha val="0"/>
                  </a:scrgbClr>
                </a:highlight>
                <a:latin typeface="Georgia"/>
              </a:rPr>
              <a:t>μφισ</a:t>
            </a:r>
            <a:r>
              <a:rPr lang="fr-FR" sz="1600" b="1" spc="-1" dirty="0">
                <a:solidFill>
                  <a:srgbClr val="000000"/>
                </a:solidFill>
                <a:highlight>
                  <a:scrgbClr r="0" g="0" b="0">
                    <a:alpha val="0"/>
                  </a:scrgbClr>
                </a:highlight>
                <a:latin typeface="Georgia"/>
              </a:rPr>
              <a:t>β</a:t>
            </a:r>
            <a:r>
              <a:rPr lang="fr-FR" sz="1600" b="1" spc="-1" dirty="0" err="1">
                <a:solidFill>
                  <a:srgbClr val="000000"/>
                </a:solidFill>
                <a:highlight>
                  <a:scrgbClr r="0" g="0" b="0">
                    <a:alpha val="0"/>
                  </a:scrgbClr>
                </a:highlight>
                <a:latin typeface="Georgia"/>
              </a:rPr>
              <a:t>ητώντ</a:t>
            </a:r>
            <a:r>
              <a:rPr lang="fr-FR" sz="1600" b="1" spc="-1" dirty="0">
                <a:solidFill>
                  <a:srgbClr val="000000"/>
                </a:solidFill>
                <a:highlight>
                  <a:scrgbClr r="0" g="0" b="0">
                    <a:alpha val="0"/>
                  </a:scrgbClr>
                </a:highlight>
                <a:latin typeface="Georgia"/>
              </a:rPr>
              <a:t>α</a:t>
            </a:r>
            <a:r>
              <a:rPr lang="fr-FR" sz="1600" b="1" spc="-1" dirty="0" err="1">
                <a:solidFill>
                  <a:srgbClr val="000000"/>
                </a:solidFill>
                <a:highlight>
                  <a:scrgbClr r="0" g="0" b="0">
                    <a:alpha val="0"/>
                  </a:scrgbClr>
                </a:highlight>
                <a:latin typeface="Georgia"/>
              </a:rPr>
              <a:t>ς</a:t>
            </a:r>
            <a:r>
              <a:rPr lang="fr-FR" sz="1600" b="1" spc="-1" dirty="0">
                <a:solidFill>
                  <a:srgbClr val="000000"/>
                </a:solidFill>
                <a:highlight>
                  <a:scrgbClr r="0" g="0" b="0">
                    <a:alpha val="0"/>
                  </a:scrgbClr>
                </a:highlight>
                <a:latin typeface="Georgia"/>
              </a:rPr>
              <a:t> </a:t>
            </a:r>
            <a:r>
              <a:rPr lang="fr-FR" sz="1600" b="1" spc="-1" dirty="0" err="1">
                <a:solidFill>
                  <a:srgbClr val="000000"/>
                </a:solidFill>
                <a:highlight>
                  <a:scrgbClr r="0" g="0" b="0">
                    <a:alpha val="0"/>
                  </a:scrgbClr>
                </a:highlight>
                <a:latin typeface="Georgia"/>
              </a:rPr>
              <a:t>την</a:t>
            </a:r>
            <a:r>
              <a:rPr lang="fr-FR" sz="1600" b="1" spc="-1" dirty="0">
                <a:solidFill>
                  <a:srgbClr val="000000"/>
                </a:solidFill>
                <a:highlight>
                  <a:scrgbClr r="0" g="0" b="0">
                    <a:alpha val="0"/>
                  </a:scrgbClr>
                </a:highlight>
                <a:latin typeface="Georgia"/>
              </a:rPr>
              <a:t> </a:t>
            </a:r>
            <a:r>
              <a:rPr lang="fr-FR" sz="1600" b="1" spc="-1" dirty="0" err="1">
                <a:solidFill>
                  <a:srgbClr val="000000"/>
                </a:solidFill>
                <a:highlight>
                  <a:scrgbClr r="0" g="0" b="0">
                    <a:alpha val="0"/>
                  </a:scrgbClr>
                </a:highlight>
                <a:latin typeface="Georgia"/>
              </a:rPr>
              <a:t>σημ</a:t>
            </a:r>
            <a:r>
              <a:rPr lang="fr-FR" sz="1600" b="1" spc="-1" dirty="0">
                <a:solidFill>
                  <a:srgbClr val="000000"/>
                </a:solidFill>
                <a:highlight>
                  <a:scrgbClr r="0" g="0" b="0">
                    <a:alpha val="0"/>
                  </a:scrgbClr>
                </a:highlight>
                <a:latin typeface="Georgia"/>
              </a:rPr>
              <a:t>α</a:t>
            </a:r>
            <a:r>
              <a:rPr lang="fr-FR" sz="1600" b="1" spc="-1" dirty="0" err="1">
                <a:solidFill>
                  <a:srgbClr val="000000"/>
                </a:solidFill>
                <a:highlight>
                  <a:scrgbClr r="0" g="0" b="0">
                    <a:alpha val="0"/>
                  </a:scrgbClr>
                </a:highlight>
                <a:latin typeface="Georgia"/>
              </a:rPr>
              <a:t>σί</a:t>
            </a:r>
            <a:r>
              <a:rPr lang="fr-FR" sz="1600" b="1" spc="-1" dirty="0">
                <a:solidFill>
                  <a:srgbClr val="000000"/>
                </a:solidFill>
                <a:highlight>
                  <a:scrgbClr r="0" g="0" b="0">
                    <a:alpha val="0"/>
                  </a:scrgbClr>
                </a:highlight>
                <a:latin typeface="Georgia"/>
              </a:rPr>
              <a:t>α </a:t>
            </a:r>
            <a:r>
              <a:rPr lang="fr-FR" sz="1600" b="1" spc="-1" dirty="0" err="1">
                <a:solidFill>
                  <a:srgbClr val="000000"/>
                </a:solidFill>
                <a:highlight>
                  <a:scrgbClr r="0" g="0" b="0">
                    <a:alpha val="0"/>
                  </a:scrgbClr>
                </a:highlight>
                <a:latin typeface="Georgia"/>
              </a:rPr>
              <a:t>της</a:t>
            </a:r>
            <a:r>
              <a:rPr lang="fr-FR" sz="1600" b="1" spc="-1" dirty="0">
                <a:solidFill>
                  <a:srgbClr val="000000"/>
                </a:solidFill>
                <a:highlight>
                  <a:scrgbClr r="0" g="0" b="0">
                    <a:alpha val="0"/>
                  </a:scrgbClr>
                </a:highlight>
                <a:latin typeface="Georgia"/>
              </a:rPr>
              <a:t> (α</a:t>
            </a:r>
            <a:r>
              <a:rPr lang="fr-FR" sz="1600" b="1" spc="-1" dirty="0" err="1">
                <a:solidFill>
                  <a:srgbClr val="000000"/>
                </a:solidFill>
                <a:highlight>
                  <a:scrgbClr r="0" g="0" b="0">
                    <a:alpha val="0"/>
                  </a:scrgbClr>
                </a:highlight>
                <a:latin typeface="Georgia"/>
              </a:rPr>
              <a:t>ντισυντ</a:t>
            </a:r>
            <a:r>
              <a:rPr lang="fr-FR" sz="1600" b="1" spc="-1" dirty="0">
                <a:solidFill>
                  <a:srgbClr val="000000"/>
                </a:solidFill>
                <a:highlight>
                  <a:scrgbClr r="0" g="0" b="0">
                    <a:alpha val="0"/>
                  </a:scrgbClr>
                </a:highlight>
                <a:latin typeface="Georgia"/>
              </a:rPr>
              <a:t>α</a:t>
            </a:r>
            <a:r>
              <a:rPr lang="fr-FR" sz="1600" b="1" spc="-1" dirty="0" err="1">
                <a:solidFill>
                  <a:srgbClr val="000000"/>
                </a:solidFill>
                <a:highlight>
                  <a:scrgbClr r="0" g="0" b="0">
                    <a:alpha val="0"/>
                  </a:scrgbClr>
                </a:highlight>
                <a:latin typeface="Georgia"/>
              </a:rPr>
              <a:t>γμ</a:t>
            </a:r>
            <a:r>
              <a:rPr lang="fr-FR" sz="1600" b="1" spc="-1" dirty="0">
                <a:solidFill>
                  <a:srgbClr val="000000"/>
                </a:solidFill>
                <a:highlight>
                  <a:scrgbClr r="0" g="0" b="0">
                    <a:alpha val="0"/>
                  </a:scrgbClr>
                </a:highlight>
                <a:latin typeface="Georgia"/>
              </a:rPr>
              <a:t>α</a:t>
            </a:r>
            <a:r>
              <a:rPr lang="fr-FR" sz="1600" b="1" spc="-1" dirty="0" err="1">
                <a:solidFill>
                  <a:srgbClr val="000000"/>
                </a:solidFill>
                <a:highlight>
                  <a:scrgbClr r="0" g="0" b="0">
                    <a:alpha val="0"/>
                  </a:scrgbClr>
                </a:highlight>
                <a:latin typeface="Georgia"/>
              </a:rPr>
              <a:t>τισμός</a:t>
            </a:r>
            <a:r>
              <a:rPr lang="fr-FR" sz="1600" b="1" spc="-1" dirty="0">
                <a:solidFill>
                  <a:srgbClr val="000000"/>
                </a:solidFill>
                <a:highlight>
                  <a:scrgbClr r="0" g="0" b="0">
                    <a:alpha val="0"/>
                  </a:scrgbClr>
                </a:highlight>
                <a:latin typeface="Georgia"/>
              </a:rPr>
              <a:t>). </a:t>
            </a:r>
            <a:endParaRPr lang="el-GR" sz="1600" dirty="0">
              <a:solidFill>
                <a:srgbClr val="000000"/>
              </a:solidFill>
              <a:highlight>
                <a:scrgbClr r="0" g="0" b="0">
                  <a:alpha val="0"/>
                </a:scrgbClr>
              </a:highlight>
              <a:latin typeface="Georgia"/>
            </a:endParaRPr>
          </a:p>
          <a:p>
            <a:pPr marL="0" indent="0">
              <a:lnSpc>
                <a:spcPct val="100000"/>
              </a:lnSpc>
              <a:spcBef>
                <a:spcPts val="300"/>
              </a:spcBef>
              <a:buClr>
                <a:srgbClr val="08A1D9"/>
              </a:buClr>
              <a:buNone/>
            </a:pPr>
            <a:endParaRPr lang="en-US" sz="1600" dirty="0">
              <a:solidFill>
                <a:srgbClr val="000000"/>
              </a:solidFill>
              <a:highlight>
                <a:scrgbClr r="0" g="0" b="0">
                  <a:alpha val="0"/>
                </a:scrgbClr>
              </a:highlight>
              <a:latin typeface="Georgia"/>
            </a:endParaRPr>
          </a:p>
          <a:p>
            <a:pPr marL="0" lvl="0" indent="0">
              <a:lnSpc>
                <a:spcPct val="100000"/>
              </a:lnSpc>
              <a:spcBef>
                <a:spcPts val="300"/>
              </a:spcBef>
              <a:buClr>
                <a:srgbClr val="08A1D9"/>
              </a:buClr>
              <a:buSzPct val="100000"/>
              <a:buNone/>
            </a:pPr>
            <a:r>
              <a:rPr lang="en-US" sz="1600" i="1" u="sng" dirty="0">
                <a:solidFill>
                  <a:srgbClr val="000000"/>
                </a:solidFill>
                <a:highlight>
                  <a:scrgbClr r="0" g="0" b="0">
                    <a:alpha val="0"/>
                  </a:scrgbClr>
                </a:highlight>
                <a:latin typeface="Georgia"/>
              </a:rPr>
              <a:t>Neo-fascist or anti system parties </a:t>
            </a:r>
            <a:r>
              <a:rPr lang="en-US" sz="1600" i="1" dirty="0">
                <a:solidFill>
                  <a:srgbClr val="000000"/>
                </a:solidFill>
                <a:highlight>
                  <a:scrgbClr r="0" g="0" b="0">
                    <a:alpha val="0"/>
                  </a:scrgbClr>
                </a:highlight>
                <a:latin typeface="Georgia"/>
              </a:rPr>
              <a:t>are «the result of the conflicts of postindustrial society, where </a:t>
            </a:r>
            <a:r>
              <a:rPr lang="en-US" sz="1600" i="1" u="sng" dirty="0">
                <a:solidFill>
                  <a:srgbClr val="000000"/>
                </a:solidFill>
                <a:highlight>
                  <a:scrgbClr r="0" g="0" b="0">
                    <a:alpha val="0"/>
                  </a:scrgbClr>
                </a:highlight>
                <a:latin typeface="Georgia"/>
              </a:rPr>
              <a:t>material interests are no longer central</a:t>
            </a:r>
            <a:r>
              <a:rPr lang="en-US" sz="1600" i="1" dirty="0">
                <a:solidFill>
                  <a:srgbClr val="000000"/>
                </a:solidFill>
                <a:highlight>
                  <a:scrgbClr r="0" g="0" b="0">
                    <a:alpha val="0"/>
                  </a:scrgbClr>
                </a:highlight>
                <a:latin typeface="Georgia"/>
              </a:rPr>
              <a:t>, and the bourgeoisie and working class are neither so neatly defined nor so radically antagonistic» (</a:t>
            </a:r>
            <a:r>
              <a:rPr lang="en-US" sz="1600" i="1" dirty="0" err="1">
                <a:solidFill>
                  <a:srgbClr val="000000"/>
                </a:solidFill>
                <a:highlight>
                  <a:scrgbClr r="0" g="0" b="0">
                    <a:alpha val="0"/>
                  </a:scrgbClr>
                </a:highlight>
                <a:latin typeface="Georgia"/>
              </a:rPr>
              <a:t>Ignazi</a:t>
            </a:r>
            <a:r>
              <a:rPr lang="en-US" sz="1600" i="1" dirty="0">
                <a:solidFill>
                  <a:srgbClr val="000000"/>
                </a:solidFill>
                <a:highlight>
                  <a:scrgbClr r="0" g="0" b="0">
                    <a:alpha val="0"/>
                  </a:scrgbClr>
                </a:highlight>
                <a:latin typeface="Georgia"/>
              </a:rPr>
              <a:t> 2003</a:t>
            </a:r>
            <a:r>
              <a:rPr lang="el-GR" sz="1600" i="1" dirty="0">
                <a:solidFill>
                  <a:srgbClr val="000000"/>
                </a:solidFill>
                <a:highlight>
                  <a:scrgbClr r="0" g="0" b="0">
                    <a:alpha val="0"/>
                  </a:scrgbClr>
                </a:highlight>
                <a:latin typeface="Georgia"/>
              </a:rPr>
              <a:t>).</a:t>
            </a:r>
          </a:p>
          <a:p>
            <a:pPr marL="0" lvl="0" indent="0">
              <a:lnSpc>
                <a:spcPct val="100000"/>
              </a:lnSpc>
              <a:spcBef>
                <a:spcPts val="300"/>
              </a:spcBef>
              <a:buClr>
                <a:srgbClr val="08A1D9"/>
              </a:buClr>
              <a:buSzPct val="100000"/>
              <a:buFont typeface="Georgia"/>
            </a:pPr>
            <a:endParaRPr lang="el-GR" sz="1600" dirty="0">
              <a:solidFill>
                <a:srgbClr val="000000"/>
              </a:solidFill>
              <a:highlight>
                <a:scrgbClr r="0" g="0" b="0">
                  <a:alpha val="0"/>
                </a:scrgbClr>
              </a:highlight>
              <a:latin typeface="Georgia"/>
            </a:endParaRPr>
          </a:p>
          <a:p>
            <a:pPr marL="0" lvl="0" indent="0" algn="ctr">
              <a:lnSpc>
                <a:spcPct val="100000"/>
              </a:lnSpc>
              <a:spcBef>
                <a:spcPts val="300"/>
              </a:spcBef>
              <a:buClr>
                <a:srgbClr val="08A1D9"/>
              </a:buClr>
              <a:buSzPct val="100000"/>
              <a:buFont typeface="Georgia"/>
            </a:pPr>
            <a:r>
              <a:rPr lang="el-GR" sz="1600" dirty="0">
                <a:solidFill>
                  <a:srgbClr val="C00000"/>
                </a:solidFill>
                <a:highlight>
                  <a:scrgbClr r="0" g="0" b="0">
                    <a:alpha val="0"/>
                  </a:scrgbClr>
                </a:highlight>
                <a:latin typeface="Georgia"/>
              </a:rPr>
              <a:t>Πόσο ισχύει σήμερα (μια μεταμοντέρνα αντίληψη); Δικαιολογεί την ανοχή του πολιτικού συστήματος σε ευρωπαϊκές χώρες απέναντι σε ακροδεξιές πολιτικές δυνάμεις;</a:t>
            </a:r>
          </a:p>
          <a:p>
            <a:pPr marL="0" lvl="0" indent="0">
              <a:lnSpc>
                <a:spcPct val="100000"/>
              </a:lnSpc>
              <a:spcBef>
                <a:spcPts val="300"/>
              </a:spcBef>
              <a:buClr>
                <a:srgbClr val="08A1D9"/>
              </a:buClr>
              <a:buSzPct val="100000"/>
              <a:buFont typeface="Georgia"/>
            </a:pPr>
            <a:endParaRPr lang="el-GR" sz="1600" dirty="0">
              <a:solidFill>
                <a:srgbClr val="C00000"/>
              </a:solidFill>
              <a:highlight>
                <a:scrgbClr r="0" g="0" b="0">
                  <a:alpha val="0"/>
                </a:scrgbClr>
              </a:highlight>
              <a:latin typeface="Georgia"/>
            </a:endParaRPr>
          </a:p>
          <a:p>
            <a:pPr marL="0" lvl="0" indent="0">
              <a:lnSpc>
                <a:spcPct val="100000"/>
              </a:lnSpc>
              <a:spcBef>
                <a:spcPts val="300"/>
              </a:spcBef>
              <a:buClr>
                <a:srgbClr val="08A1D9"/>
              </a:buClr>
              <a:buFont typeface="Georgia"/>
            </a:pPr>
            <a:r>
              <a:rPr lang="el-GR" sz="1600" dirty="0">
                <a:solidFill>
                  <a:srgbClr val="000000"/>
                </a:solidFill>
                <a:latin typeface="Georgia"/>
              </a:rPr>
              <a:t>Το γερμανικό κράτος έχει αναγνωρίσει αυτή τη διάκριση μεταξύ «εξτρεμιστικών» κομμάτων που είναι αντιδημοκρατικά (</a:t>
            </a:r>
            <a:r>
              <a:rPr lang="en-US" sz="1600" dirty="0" err="1">
                <a:solidFill>
                  <a:srgbClr val="000000"/>
                </a:solidFill>
                <a:latin typeface="Georgia"/>
              </a:rPr>
              <a:t>verfassungswidrig</a:t>
            </a:r>
            <a:r>
              <a:rPr lang="en-US" sz="1600" dirty="0">
                <a:solidFill>
                  <a:srgbClr val="000000"/>
                </a:solidFill>
                <a:latin typeface="Georgia"/>
              </a:rPr>
              <a:t>, </a:t>
            </a:r>
            <a:r>
              <a:rPr lang="en-US" sz="1600" b="1" dirty="0">
                <a:solidFill>
                  <a:srgbClr val="000000"/>
                </a:solidFill>
                <a:latin typeface="Georgia"/>
              </a:rPr>
              <a:t>unconstitutional</a:t>
            </a:r>
            <a:r>
              <a:rPr lang="el-GR" sz="1600" dirty="0">
                <a:solidFill>
                  <a:srgbClr val="000000"/>
                </a:solidFill>
                <a:latin typeface="Georgia"/>
              </a:rPr>
              <a:t>) και πρέπει να απαγορευθούν, και «ριζοσπαστικών» κομμάτων που αμφισβητούν απλώς βασικές πτυχές της συνταγματικής τάξης (</a:t>
            </a:r>
            <a:r>
              <a:rPr lang="en-US" sz="1600" dirty="0" err="1">
                <a:solidFill>
                  <a:srgbClr val="000000"/>
                </a:solidFill>
                <a:latin typeface="Georgia"/>
              </a:rPr>
              <a:t>verfassungsfeindlich</a:t>
            </a:r>
            <a:r>
              <a:rPr lang="en-US" sz="1600" dirty="0">
                <a:solidFill>
                  <a:srgbClr val="000000"/>
                </a:solidFill>
                <a:latin typeface="Georgia"/>
              </a:rPr>
              <a:t>, </a:t>
            </a:r>
            <a:r>
              <a:rPr lang="en-US" sz="1600" b="1" dirty="0" err="1">
                <a:solidFill>
                  <a:srgbClr val="000000"/>
                </a:solidFill>
                <a:latin typeface="Georgia"/>
              </a:rPr>
              <a:t>anticonstitutional</a:t>
            </a:r>
            <a:r>
              <a:rPr lang="el-GR" sz="1600" dirty="0">
                <a:solidFill>
                  <a:srgbClr val="000000"/>
                </a:solidFill>
                <a:latin typeface="Georgia"/>
              </a:rPr>
              <a:t>) και πρέπει να γίνονται ανεκτά (</a:t>
            </a:r>
            <a:r>
              <a:rPr lang="en-US" sz="1600" dirty="0">
                <a:solidFill>
                  <a:srgbClr val="000000"/>
                </a:solidFill>
                <a:latin typeface="Georgia"/>
              </a:rPr>
              <a:t>Eatwell, 2000; </a:t>
            </a:r>
            <a:r>
              <a:rPr lang="en-US" sz="1600" dirty="0" err="1">
                <a:solidFill>
                  <a:srgbClr val="000000"/>
                </a:solidFill>
                <a:latin typeface="Georgia"/>
              </a:rPr>
              <a:t>Mudde</a:t>
            </a:r>
            <a:r>
              <a:rPr lang="en-US" sz="1600" dirty="0">
                <a:solidFill>
                  <a:srgbClr val="000000"/>
                </a:solidFill>
                <a:latin typeface="Georgia"/>
              </a:rPr>
              <a:t>, 2000).</a:t>
            </a:r>
          </a:p>
          <a:p>
            <a:pPr marL="0" lvl="0" indent="0">
              <a:lnSpc>
                <a:spcPct val="100000"/>
              </a:lnSpc>
              <a:spcBef>
                <a:spcPts val="300"/>
              </a:spcBef>
              <a:buClr>
                <a:srgbClr val="08A1D9"/>
              </a:buClr>
              <a:buFont typeface="Georgia"/>
            </a:pPr>
            <a:r>
              <a:rPr lang="el-GR" sz="1600" dirty="0">
                <a:solidFill>
                  <a:srgbClr val="000000"/>
                </a:solidFill>
                <a:latin typeface="Georgia"/>
              </a:rPr>
              <a:t>Ο </a:t>
            </a:r>
            <a:r>
              <a:rPr lang="el-GR" sz="1600" dirty="0" err="1">
                <a:solidFill>
                  <a:srgbClr val="000000"/>
                </a:solidFill>
                <a:latin typeface="Georgia"/>
              </a:rPr>
              <a:t>ακροδεξι</a:t>
            </a:r>
            <a:r>
              <a:rPr lang="en-US" sz="1600" dirty="0" err="1">
                <a:solidFill>
                  <a:srgbClr val="000000"/>
                </a:solidFill>
                <a:latin typeface="Georgia"/>
              </a:rPr>
              <a:t>ό</a:t>
            </a:r>
            <a:r>
              <a:rPr lang="el-GR" sz="1600" dirty="0">
                <a:solidFill>
                  <a:srgbClr val="000000"/>
                </a:solidFill>
                <a:latin typeface="Georgia"/>
              </a:rPr>
              <a:t>ς ριζοσπαστισμός δεν είναι μια μέτρια μορφή εξτρεμισμού. Η διαχωριστική γραμμή μεταξύ τους, ωστόσο, μπορεί να είναι δύσκολο να διακριθεί στην πράξη, καθώς </a:t>
            </a:r>
            <a:r>
              <a:rPr lang="el-GR" sz="1600" b="1" dirty="0">
                <a:solidFill>
                  <a:srgbClr val="000000"/>
                </a:solidFill>
                <a:latin typeface="Georgia"/>
              </a:rPr>
              <a:t>τα κόμματα έχουν συχνά κίνητρα να κρύψουν τον εξτρεμισμό τους </a:t>
            </a:r>
            <a:r>
              <a:rPr lang="el-GR" sz="1600" dirty="0">
                <a:solidFill>
                  <a:srgbClr val="000000"/>
                </a:solidFill>
                <a:latin typeface="Georgia"/>
              </a:rPr>
              <a:t>για να αποφύγουν νομικές επιπτώσεις ή </a:t>
            </a:r>
            <a:r>
              <a:rPr lang="el-GR" sz="1600" b="1" dirty="0">
                <a:solidFill>
                  <a:srgbClr val="000000"/>
                </a:solidFill>
                <a:latin typeface="Georgia"/>
              </a:rPr>
              <a:t>γίνονται ηπιότερα για λόγους στρατηγικής επιβίωσης στην εξουσία.</a:t>
            </a:r>
          </a:p>
        </p:txBody>
      </p:sp>
      <p:sp>
        <p:nvSpPr>
          <p:cNvPr id="6" name="Slide Number Placeholder 5">
            <a:extLst>
              <a:ext uri="{FF2B5EF4-FFF2-40B4-BE49-F238E27FC236}">
                <a16:creationId xmlns:a16="http://schemas.microsoft.com/office/drawing/2014/main" id="{3D441BE1-1874-5C45-962E-0CD02332E0AF}"/>
              </a:ext>
            </a:extLst>
          </p:cNvPr>
          <p:cNvSpPr txBox="1">
            <a:spLocks noGrp="1"/>
          </p:cNvSpPr>
          <p:nvPr>
            <p:ph type="sldNum" sz="quarter" idx="12"/>
          </p:nvPr>
        </p:nvSpPr>
        <p:spPr>
          <a:prstGeom prst="rect">
            <a:avLst/>
          </a:prstGeom>
          <a:noFill/>
          <a:ln>
            <a:noFill/>
          </a:ln>
        </p:spPr>
        <p:txBody>
          <a:bodyPr wrap="square" lIns="90000" tIns="45000" rIns="90000" bIns="45000" anchor="b" anchorCtr="0">
            <a:noAutofit/>
          </a:bodyPr>
          <a:lstStyle/>
          <a:p>
            <a:pPr lvl="0" algn="r"/>
            <a:fld id="{9ACF3FD9-FDD1-364D-A129-39420EF7039D}" type="slidenum">
              <a:rPr/>
              <a:t>19</a:t>
            </a:fld>
            <a:endParaRPr lang="fr-FR">
              <a:solidFill>
                <a:srgbClr val="FFFFFF"/>
              </a:solidFill>
              <a:latin typeface="Georgi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62116BF6-514C-B147-8CFF-5C37CD150498}"/>
              </a:ext>
            </a:extLst>
          </p:cNvPr>
          <p:cNvSpPr txBox="1"/>
          <p:nvPr/>
        </p:nvSpPr>
        <p:spPr>
          <a:xfrm>
            <a:off x="5012065" y="5543159"/>
            <a:ext cx="2174059" cy="354461"/>
          </a:xfrm>
          <a:prstGeom prst="rect">
            <a:avLst/>
          </a:prstGeom>
          <a:noFill/>
          <a:ln cap="flat">
            <a:noFill/>
          </a:ln>
        </p:spPr>
        <p:txBody>
          <a:bodyPr vert="horz" wrap="square" lIns="0" tIns="0" rIns="0" bIns="0" anchor="t" anchorCtr="1" compatLnSpc="1">
            <a:noAutofit/>
          </a:bodyPr>
          <a:lstStyle/>
          <a:p>
            <a:pPr algn="ctr" defTabSz="622219" hangingPunct="0">
              <a:defRPr sz="1800" b="0" i="0" u="none" strike="noStrike" kern="0" cap="none" spc="0" baseline="0">
                <a:solidFill>
                  <a:srgbClr val="000000"/>
                </a:solidFill>
                <a:uFillTx/>
              </a:defRPr>
            </a:pPr>
            <a:endParaRPr lang="fr-FR" sz="953" dirty="0">
              <a:solidFill>
                <a:srgbClr val="000000"/>
              </a:solidFill>
              <a:latin typeface="Liberation Serif" pitchFamily="18"/>
              <a:ea typeface="DejaVu Sans" pitchFamily="2"/>
              <a:cs typeface="DejaVu Sans" pitchFamily="2"/>
            </a:endParaRPr>
          </a:p>
        </p:txBody>
      </p:sp>
      <p:sp>
        <p:nvSpPr>
          <p:cNvPr id="5" name="Date Placeholder 3">
            <a:extLst>
              <a:ext uri="{FF2B5EF4-FFF2-40B4-BE49-F238E27FC236}">
                <a16:creationId xmlns:a16="http://schemas.microsoft.com/office/drawing/2014/main" id="{EB44F36B-1429-1944-9744-982C4D7838BA}"/>
              </a:ext>
            </a:extLst>
          </p:cNvPr>
          <p:cNvSpPr/>
          <p:nvPr/>
        </p:nvSpPr>
        <p:spPr>
          <a:xfrm>
            <a:off x="3123388" y="5541443"/>
            <a:ext cx="1486199" cy="357160"/>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cap="flat">
            <a:noFill/>
            <a:prstDash val="solid"/>
          </a:ln>
        </p:spPr>
        <p:txBody>
          <a:bodyPr vert="horz" wrap="square" lIns="61244" tIns="31844" rIns="61244" bIns="31844" anchor="t" anchorCtr="0" compatLnSpc="1">
            <a:noAutofit/>
          </a:bodyPr>
          <a:lstStyle/>
          <a:p>
            <a:pPr defTabSz="622219">
              <a:tabLst>
                <a:tab pos="0" algn="l"/>
                <a:tab pos="622219" algn="l"/>
                <a:tab pos="1244436" algn="l"/>
                <a:tab pos="1866655" algn="l"/>
                <a:tab pos="2488873" algn="l"/>
                <a:tab pos="3111091" algn="l"/>
                <a:tab pos="3733309" algn="l"/>
                <a:tab pos="4355528" algn="l"/>
                <a:tab pos="4977746" algn="l"/>
                <a:tab pos="5599964" algn="l"/>
                <a:tab pos="6222183" algn="l"/>
                <a:tab pos="6844400" algn="l"/>
              </a:tabLst>
              <a:defRPr sz="1800" b="0" i="0" u="none" strike="noStrike" kern="0" cap="none" spc="0" baseline="0">
                <a:solidFill>
                  <a:srgbClr val="000000"/>
                </a:solidFill>
                <a:uFillTx/>
              </a:defRPr>
            </a:pPr>
            <a:endParaRPr lang="fr-FR" sz="1225">
              <a:solidFill>
                <a:srgbClr val="000000"/>
              </a:solidFill>
              <a:latin typeface="Verdana" pitchFamily="34"/>
              <a:ea typeface="Arial" pitchFamily="2"/>
              <a:cs typeface="Arial" pitchFamily="2"/>
            </a:endParaRPr>
          </a:p>
        </p:txBody>
      </p:sp>
      <p:sp>
        <p:nvSpPr>
          <p:cNvPr id="6" name="Footer Placeholder 4">
            <a:extLst>
              <a:ext uri="{FF2B5EF4-FFF2-40B4-BE49-F238E27FC236}">
                <a16:creationId xmlns:a16="http://schemas.microsoft.com/office/drawing/2014/main" id="{D1F4EF7D-604F-BC46-87B2-0103AAA820D9}"/>
              </a:ext>
            </a:extLst>
          </p:cNvPr>
          <p:cNvSpPr/>
          <p:nvPr/>
        </p:nvSpPr>
        <p:spPr>
          <a:xfrm>
            <a:off x="5009613" y="5541443"/>
            <a:ext cx="2172349" cy="357403"/>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cap="flat">
            <a:noFill/>
            <a:prstDash val="solid"/>
          </a:ln>
        </p:spPr>
        <p:txBody>
          <a:bodyPr vert="horz" wrap="square" lIns="61244" tIns="31844" rIns="61244" bIns="31844" anchor="t" anchorCtr="0" compatLnSpc="1">
            <a:noAutofit/>
          </a:bodyPr>
          <a:lstStyle/>
          <a:p>
            <a:pPr defTabSz="622219">
              <a:tabLst>
                <a:tab pos="0" algn="l"/>
                <a:tab pos="622219" algn="l"/>
                <a:tab pos="1244436" algn="l"/>
                <a:tab pos="1866655" algn="l"/>
                <a:tab pos="2488873" algn="l"/>
                <a:tab pos="3111091" algn="l"/>
                <a:tab pos="3733309" algn="l"/>
                <a:tab pos="4355528" algn="l"/>
                <a:tab pos="4977746" algn="l"/>
                <a:tab pos="5599964" algn="l"/>
                <a:tab pos="6222183" algn="l"/>
                <a:tab pos="6844400" algn="l"/>
              </a:tabLst>
              <a:defRPr sz="1800" b="0" i="0" u="none" strike="noStrike" kern="0" cap="none" spc="0" baseline="0">
                <a:solidFill>
                  <a:srgbClr val="000000"/>
                </a:solidFill>
                <a:uFillTx/>
              </a:defRPr>
            </a:pPr>
            <a:endParaRPr lang="fr-FR" sz="1225">
              <a:solidFill>
                <a:srgbClr val="000000"/>
              </a:solidFill>
              <a:latin typeface="Verdana" pitchFamily="34"/>
              <a:ea typeface="Arial" pitchFamily="2"/>
              <a:cs typeface="Arial" pitchFamily="2"/>
            </a:endParaRPr>
          </a:p>
        </p:txBody>
      </p:sp>
      <p:sp>
        <p:nvSpPr>
          <p:cNvPr id="7" name="Title 3">
            <a:extLst>
              <a:ext uri="{FF2B5EF4-FFF2-40B4-BE49-F238E27FC236}">
                <a16:creationId xmlns:a16="http://schemas.microsoft.com/office/drawing/2014/main" id="{03D89C17-BD04-1441-BD72-689A07F97EE9}"/>
              </a:ext>
            </a:extLst>
          </p:cNvPr>
          <p:cNvSpPr txBox="1">
            <a:spLocks noGrp="1"/>
          </p:cNvSpPr>
          <p:nvPr>
            <p:ph type="title" idx="4294967295"/>
          </p:nvPr>
        </p:nvSpPr>
        <p:spPr>
          <a:xfrm>
            <a:off x="1523520" y="451467"/>
            <a:ext cx="9300099" cy="1176631"/>
          </a:xfrm>
        </p:spPr>
        <p:txBody>
          <a:bodyPr vert="horz" lIns="62221" tIns="31110" rIns="62221" bIns="31110" rtlCol="0" anchor="b">
            <a:normAutofit/>
          </a:bodyPr>
          <a:lstStyle/>
          <a:p>
            <a:pPr lvl="0" hangingPunct="1"/>
            <a:r>
              <a:rPr lang="el-GR" sz="2518" b="1" dirty="0">
                <a:latin typeface="Times New Roman" pitchFamily="18"/>
              </a:rPr>
              <a:t>		</a:t>
            </a:r>
            <a:r>
              <a:rPr lang="el-GR" sz="2518" b="1" dirty="0">
                <a:latin typeface="Cambria" panose="02040503050406030204" pitchFamily="18" charset="0"/>
              </a:rPr>
              <a:t>Το ζήτημα της συναίνεσης στην 										ευρωπαϊκή πολιτική</a:t>
            </a:r>
          </a:p>
        </p:txBody>
      </p:sp>
      <p:sp>
        <p:nvSpPr>
          <p:cNvPr id="8" name="Text Placeholder 4">
            <a:extLst>
              <a:ext uri="{FF2B5EF4-FFF2-40B4-BE49-F238E27FC236}">
                <a16:creationId xmlns:a16="http://schemas.microsoft.com/office/drawing/2014/main" id="{FCE675AD-8B68-8B47-9E0D-362267E03EE4}"/>
              </a:ext>
            </a:extLst>
          </p:cNvPr>
          <p:cNvSpPr txBox="1">
            <a:spLocks noGrp="1"/>
          </p:cNvSpPr>
          <p:nvPr>
            <p:ph type="body" idx="4294967295"/>
          </p:nvPr>
        </p:nvSpPr>
        <p:spPr>
          <a:xfrm>
            <a:off x="1539562" y="2187048"/>
            <a:ext cx="8900006" cy="3626174"/>
          </a:xfrm>
        </p:spPr>
        <p:txBody>
          <a:bodyPr vert="horz" lIns="62221" tIns="31110" rIns="62221" bIns="31110" rtlCol="0">
            <a:normAutofit/>
          </a:bodyPr>
          <a:lstStyle/>
          <a:p>
            <a:pPr marL="0" indent="0">
              <a:lnSpc>
                <a:spcPct val="80000"/>
              </a:lnSpc>
              <a:spcBef>
                <a:spcPts val="255"/>
              </a:spcBef>
              <a:buNone/>
            </a:pPr>
            <a:endParaRPr lang="el-GR" sz="1200" b="1" dirty="0">
              <a:solidFill>
                <a:srgbClr val="336699"/>
              </a:solidFill>
              <a:latin typeface="Cambria" panose="02040503050406030204" pitchFamily="18" charset="0"/>
            </a:endParaRPr>
          </a:p>
          <a:p>
            <a:pPr marL="0" indent="0">
              <a:lnSpc>
                <a:spcPct val="80000"/>
              </a:lnSpc>
              <a:spcBef>
                <a:spcPts val="255"/>
              </a:spcBef>
              <a:buNone/>
            </a:pPr>
            <a:r>
              <a:rPr lang="el-GR" sz="1200" b="1" dirty="0" err="1">
                <a:solidFill>
                  <a:srgbClr val="336699"/>
                </a:solidFill>
                <a:latin typeface="Cambria" panose="02040503050406030204" pitchFamily="18" charset="0"/>
              </a:rPr>
              <a:t>Μεταλειτουργισμός</a:t>
            </a:r>
            <a:r>
              <a:rPr lang="el-GR" sz="1200" b="1" dirty="0">
                <a:solidFill>
                  <a:srgbClr val="336699"/>
                </a:solidFill>
                <a:latin typeface="Cambria" panose="02040503050406030204" pitchFamily="18" charset="0"/>
              </a:rPr>
              <a:t> (</a:t>
            </a:r>
            <a:r>
              <a:rPr lang="en-US" sz="1200" b="1" dirty="0" err="1">
                <a:solidFill>
                  <a:srgbClr val="336699"/>
                </a:solidFill>
                <a:latin typeface="Cambria" panose="02040503050406030204" pitchFamily="18" charset="0"/>
              </a:rPr>
              <a:t>Hooghe</a:t>
            </a:r>
            <a:r>
              <a:rPr lang="en-US" sz="1200" b="1" dirty="0">
                <a:solidFill>
                  <a:srgbClr val="336699"/>
                </a:solidFill>
                <a:latin typeface="Cambria" panose="02040503050406030204" pitchFamily="18" charset="0"/>
              </a:rPr>
              <a:t> &amp; Marks)</a:t>
            </a:r>
            <a:endParaRPr lang="el-GR" sz="1200" b="1" dirty="0">
              <a:solidFill>
                <a:srgbClr val="336699"/>
              </a:solidFill>
              <a:latin typeface="Cambria" panose="02040503050406030204" pitchFamily="18" charset="0"/>
            </a:endParaRPr>
          </a:p>
          <a:p>
            <a:pPr marL="319684" indent="-319684">
              <a:lnSpc>
                <a:spcPct val="80000"/>
              </a:lnSpc>
              <a:spcBef>
                <a:spcPts val="255"/>
              </a:spcBef>
            </a:pPr>
            <a:r>
              <a:rPr lang="el-GR" sz="1200" b="1" dirty="0">
                <a:solidFill>
                  <a:srgbClr val="336699"/>
                </a:solidFill>
                <a:latin typeface="Cambria" panose="02040503050406030204" pitchFamily="18" charset="0"/>
              </a:rPr>
              <a:t>Η </a:t>
            </a:r>
            <a:r>
              <a:rPr lang="el-GR" sz="1200" b="1" u="sng" dirty="0">
                <a:solidFill>
                  <a:srgbClr val="336699"/>
                </a:solidFill>
                <a:latin typeface="Cambria" panose="02040503050406030204" pitchFamily="18" charset="0"/>
              </a:rPr>
              <a:t>κινητοποίηση της μαζικής δημόσιας γνώμης</a:t>
            </a:r>
            <a:r>
              <a:rPr lang="el-GR" sz="1200" b="1" dirty="0">
                <a:solidFill>
                  <a:srgbClr val="336699"/>
                </a:solidFill>
                <a:latin typeface="Cambria" panose="02040503050406030204" pitchFamily="18" charset="0"/>
              </a:rPr>
              <a:t> στις ευρωπαϊκές χώρες σε σχέση με την ευρωπαϊκή πολιτική και τους θεσμούς της ΕΕ</a:t>
            </a:r>
          </a:p>
          <a:p>
            <a:pPr marL="319684" indent="-319684">
              <a:lnSpc>
                <a:spcPct val="80000"/>
              </a:lnSpc>
              <a:spcBef>
                <a:spcPts val="255"/>
              </a:spcBef>
            </a:pPr>
            <a:endParaRPr lang="el-GR" sz="1200" i="1" dirty="0">
              <a:latin typeface="Cambria" panose="02040503050406030204" pitchFamily="18" charset="0"/>
            </a:endParaRPr>
          </a:p>
          <a:p>
            <a:pPr marL="319684" indent="-319684">
              <a:lnSpc>
                <a:spcPct val="80000"/>
              </a:lnSpc>
              <a:spcBef>
                <a:spcPts val="255"/>
              </a:spcBef>
            </a:pPr>
            <a:r>
              <a:rPr lang="el-GR" sz="1200" dirty="0">
                <a:solidFill>
                  <a:srgbClr val="CC0000"/>
                </a:solidFill>
                <a:latin typeface="Cambria" panose="02040503050406030204" pitchFamily="18" charset="0"/>
              </a:rPr>
              <a:t>Από την επιτρεπτική συναίνεση</a:t>
            </a:r>
          </a:p>
          <a:p>
            <a:pPr marL="319684" indent="-319684">
              <a:lnSpc>
                <a:spcPct val="80000"/>
              </a:lnSpc>
              <a:spcBef>
                <a:spcPts val="255"/>
              </a:spcBef>
              <a:tabLst>
                <a:tab pos="319684" algn="l"/>
                <a:tab pos="621975" algn="l"/>
                <a:tab pos="1244193" algn="l"/>
                <a:tab pos="1866411" algn="l"/>
                <a:tab pos="2488629" algn="l"/>
                <a:tab pos="3110848" algn="l"/>
                <a:tab pos="3733066" algn="l"/>
                <a:tab pos="4355284" algn="l"/>
                <a:tab pos="4977502" algn="l"/>
                <a:tab pos="5599721" algn="l"/>
                <a:tab pos="6221940" algn="l"/>
                <a:tab pos="6844158" algn="l"/>
              </a:tabLst>
            </a:pPr>
            <a:r>
              <a:rPr lang="fr-FR" sz="1200" dirty="0">
                <a:solidFill>
                  <a:srgbClr val="CC0000"/>
                </a:solidFill>
                <a:latin typeface="Cambria" panose="02040503050406030204" pitchFamily="18" charset="0"/>
              </a:rPr>
              <a:t>(</a:t>
            </a:r>
            <a:r>
              <a:rPr lang="fr-FR" sz="1200" i="1" dirty="0">
                <a:solidFill>
                  <a:srgbClr val="CC0000"/>
                </a:solidFill>
                <a:latin typeface="Cambria" panose="02040503050406030204" pitchFamily="18" charset="0"/>
              </a:rPr>
              <a:t>permissive consensus</a:t>
            </a:r>
            <a:r>
              <a:rPr lang="fr-FR" sz="1200" dirty="0">
                <a:solidFill>
                  <a:srgbClr val="CC0000"/>
                </a:solidFill>
                <a:latin typeface="Cambria" panose="02040503050406030204" pitchFamily="18" charset="0"/>
              </a:rPr>
              <a:t>)</a:t>
            </a:r>
            <a:r>
              <a:rPr lang="el-GR" sz="1200" dirty="0">
                <a:solidFill>
                  <a:srgbClr val="CC0000"/>
                </a:solidFill>
                <a:latin typeface="Cambria" panose="02040503050406030204" pitchFamily="18" charset="0"/>
              </a:rPr>
              <a:t> 			</a:t>
            </a:r>
          </a:p>
          <a:p>
            <a:pPr marL="319684" indent="-319684" algn="r">
              <a:lnSpc>
                <a:spcPct val="80000"/>
              </a:lnSpc>
              <a:spcBef>
                <a:spcPts val="255"/>
              </a:spcBef>
              <a:tabLst>
                <a:tab pos="319684" algn="l"/>
                <a:tab pos="621975" algn="l"/>
                <a:tab pos="1244193" algn="l"/>
                <a:tab pos="1866411" algn="l"/>
                <a:tab pos="2488629" algn="l"/>
                <a:tab pos="3110848" algn="l"/>
                <a:tab pos="3733066" algn="l"/>
                <a:tab pos="4355284" algn="l"/>
                <a:tab pos="4977502" algn="l"/>
                <a:tab pos="5599721" algn="l"/>
                <a:tab pos="6221940" algn="l"/>
                <a:tab pos="6844158" algn="l"/>
              </a:tabLst>
            </a:pPr>
            <a:r>
              <a:rPr lang="fr-FR" sz="1200" dirty="0">
                <a:solidFill>
                  <a:srgbClr val="CC0000"/>
                </a:solidFill>
                <a:latin typeface="Cambria" panose="02040503050406030204" pitchFamily="18" charset="0"/>
              </a:rPr>
              <a:t>				</a:t>
            </a:r>
            <a:endParaRPr lang="el-GR" sz="1200" dirty="0">
              <a:solidFill>
                <a:srgbClr val="CC0000"/>
              </a:solidFill>
              <a:latin typeface="Cambria" panose="02040503050406030204" pitchFamily="18" charset="0"/>
            </a:endParaRPr>
          </a:p>
          <a:p>
            <a:pPr marL="319684" indent="-319684" algn="r">
              <a:lnSpc>
                <a:spcPct val="80000"/>
              </a:lnSpc>
              <a:spcBef>
                <a:spcPts val="255"/>
              </a:spcBef>
              <a:tabLst>
                <a:tab pos="319684" algn="l"/>
                <a:tab pos="621975" algn="l"/>
                <a:tab pos="1244193" algn="l"/>
                <a:tab pos="1866411" algn="l"/>
                <a:tab pos="2488629" algn="l"/>
                <a:tab pos="3110848" algn="l"/>
                <a:tab pos="3733066" algn="l"/>
                <a:tab pos="4355284" algn="l"/>
                <a:tab pos="4977502" algn="l"/>
                <a:tab pos="5599721" algn="l"/>
                <a:tab pos="6221940" algn="l"/>
                <a:tab pos="6844158" algn="l"/>
              </a:tabLst>
            </a:pPr>
            <a:endParaRPr lang="el-GR" sz="1200" dirty="0">
              <a:solidFill>
                <a:srgbClr val="CC0000"/>
              </a:solidFill>
              <a:latin typeface="Cambria" panose="02040503050406030204" pitchFamily="18" charset="0"/>
            </a:endParaRPr>
          </a:p>
          <a:p>
            <a:pPr marL="319684" indent="-319684" algn="r">
              <a:lnSpc>
                <a:spcPct val="80000"/>
              </a:lnSpc>
              <a:spcBef>
                <a:spcPts val="255"/>
              </a:spcBef>
              <a:tabLst>
                <a:tab pos="319684" algn="l"/>
                <a:tab pos="621975" algn="l"/>
                <a:tab pos="1244193" algn="l"/>
                <a:tab pos="1866411" algn="l"/>
                <a:tab pos="2488629" algn="l"/>
                <a:tab pos="3110848" algn="l"/>
                <a:tab pos="3733066" algn="l"/>
                <a:tab pos="4355284" algn="l"/>
                <a:tab pos="4977502" algn="l"/>
                <a:tab pos="5599721" algn="l"/>
                <a:tab pos="6221940" algn="l"/>
                <a:tab pos="6844158" algn="l"/>
              </a:tabLst>
            </a:pPr>
            <a:r>
              <a:rPr lang="el-GR" sz="1200" dirty="0">
                <a:solidFill>
                  <a:srgbClr val="CC0000"/>
                </a:solidFill>
                <a:latin typeface="Cambria" panose="02040503050406030204" pitchFamily="18" charset="0"/>
              </a:rPr>
              <a:t>στην περιοριστική ασυμφωνία</a:t>
            </a:r>
          </a:p>
          <a:p>
            <a:pPr marL="319684" indent="-319684" algn="r">
              <a:lnSpc>
                <a:spcPct val="80000"/>
              </a:lnSpc>
              <a:spcBef>
                <a:spcPts val="255"/>
              </a:spcBef>
              <a:tabLst>
                <a:tab pos="319684" algn="l"/>
                <a:tab pos="621975" algn="l"/>
                <a:tab pos="1244193" algn="l"/>
                <a:tab pos="1866411" algn="l"/>
                <a:tab pos="2488629" algn="l"/>
                <a:tab pos="3110848" algn="l"/>
                <a:tab pos="3733066" algn="l"/>
                <a:tab pos="4355284" algn="l"/>
                <a:tab pos="4977502" algn="l"/>
                <a:tab pos="5599721" algn="l"/>
                <a:tab pos="6221940" algn="l"/>
                <a:tab pos="6844158" algn="l"/>
              </a:tabLst>
            </a:pPr>
            <a:r>
              <a:rPr lang="fr-FR" sz="1200" dirty="0">
                <a:solidFill>
                  <a:srgbClr val="CC0000"/>
                </a:solidFill>
                <a:latin typeface="Cambria" panose="02040503050406030204" pitchFamily="18" charset="0"/>
              </a:rPr>
              <a:t>				(</a:t>
            </a:r>
            <a:r>
              <a:rPr lang="fr-FR" sz="1200" i="1" dirty="0" err="1">
                <a:solidFill>
                  <a:srgbClr val="CC0000"/>
                </a:solidFill>
                <a:latin typeface="Cambria" panose="02040503050406030204" pitchFamily="18" charset="0"/>
              </a:rPr>
              <a:t>constraining</a:t>
            </a:r>
            <a:r>
              <a:rPr lang="fr-FR" sz="1200" i="1" dirty="0">
                <a:solidFill>
                  <a:srgbClr val="CC0000"/>
                </a:solidFill>
                <a:latin typeface="Cambria" panose="02040503050406030204" pitchFamily="18" charset="0"/>
              </a:rPr>
              <a:t> </a:t>
            </a:r>
            <a:r>
              <a:rPr lang="en-US" sz="1200" i="1" dirty="0">
                <a:solidFill>
                  <a:srgbClr val="CC0000"/>
                </a:solidFill>
                <a:latin typeface="Cambria" panose="02040503050406030204" pitchFamily="18" charset="0"/>
              </a:rPr>
              <a:t>dissensus</a:t>
            </a:r>
            <a:r>
              <a:rPr lang="fr-FR" sz="1200" dirty="0">
                <a:solidFill>
                  <a:srgbClr val="CC0000"/>
                </a:solidFill>
                <a:latin typeface="Cambria" panose="02040503050406030204" pitchFamily="18" charset="0"/>
              </a:rPr>
              <a:t>)</a:t>
            </a:r>
          </a:p>
          <a:p>
            <a:pPr marL="319684" indent="-319684">
              <a:lnSpc>
                <a:spcPct val="80000"/>
              </a:lnSpc>
              <a:spcBef>
                <a:spcPts val="255"/>
              </a:spcBef>
            </a:pPr>
            <a:endParaRPr lang="fr-FR" sz="1200" b="1" dirty="0">
              <a:latin typeface="Cambria" panose="02040503050406030204" pitchFamily="18" charset="0"/>
            </a:endParaRPr>
          </a:p>
          <a:p>
            <a:pPr marL="319684" indent="-319684">
              <a:lnSpc>
                <a:spcPct val="80000"/>
              </a:lnSpc>
              <a:spcBef>
                <a:spcPts val="255"/>
              </a:spcBef>
            </a:pPr>
            <a:endParaRPr lang="el-GR" sz="1200" dirty="0">
              <a:latin typeface="Cambria" panose="02040503050406030204" pitchFamily="18" charset="0"/>
            </a:endParaRPr>
          </a:p>
          <a:p>
            <a:pPr marL="319684" indent="-319684">
              <a:lnSpc>
                <a:spcPct val="80000"/>
              </a:lnSpc>
              <a:spcBef>
                <a:spcPts val="255"/>
              </a:spcBef>
            </a:pPr>
            <a:endParaRPr lang="el-GR" sz="1200" dirty="0">
              <a:latin typeface="Cambria" panose="02040503050406030204" pitchFamily="18" charset="0"/>
            </a:endParaRPr>
          </a:p>
          <a:p>
            <a:pPr marL="319684" indent="-319684">
              <a:lnSpc>
                <a:spcPct val="80000"/>
              </a:lnSpc>
              <a:spcBef>
                <a:spcPts val="255"/>
              </a:spcBef>
            </a:pPr>
            <a:endParaRPr lang="el-GR" sz="1200" dirty="0">
              <a:latin typeface="Cambria" panose="02040503050406030204" pitchFamily="18" charset="0"/>
            </a:endParaRPr>
          </a:p>
          <a:p>
            <a:pPr marL="319684" indent="-319684">
              <a:lnSpc>
                <a:spcPct val="80000"/>
              </a:lnSpc>
              <a:spcBef>
                <a:spcPts val="255"/>
              </a:spcBef>
            </a:pPr>
            <a:endParaRPr lang="el-GR" sz="1200" dirty="0">
              <a:latin typeface="Cambria" panose="02040503050406030204" pitchFamily="18" charset="0"/>
            </a:endParaRPr>
          </a:p>
          <a:p>
            <a:pPr marL="319684" indent="-319684">
              <a:lnSpc>
                <a:spcPct val="80000"/>
              </a:lnSpc>
              <a:spcBef>
                <a:spcPts val="255"/>
              </a:spcBef>
            </a:pPr>
            <a:endParaRPr lang="el-GR" sz="1200" dirty="0">
              <a:latin typeface="Cambria" panose="02040503050406030204" pitchFamily="18" charset="0"/>
            </a:endParaRPr>
          </a:p>
          <a:p>
            <a:pPr marL="319684" indent="-319684">
              <a:lnSpc>
                <a:spcPct val="80000"/>
              </a:lnSpc>
              <a:spcBef>
                <a:spcPts val="255"/>
              </a:spcBef>
            </a:pPr>
            <a:r>
              <a:rPr lang="el-GR" sz="1200" dirty="0">
                <a:latin typeface="Cambria" panose="02040503050406030204" pitchFamily="18" charset="0"/>
              </a:rPr>
              <a:t>Μεγάλο χάσμα μεταξύ των ελίτ και των μαζών έχει δημιουργηθεί όπου </a:t>
            </a:r>
            <a:r>
              <a:rPr lang="el-GR" sz="1200" u="sng" dirty="0">
                <a:latin typeface="Cambria" panose="02040503050406030204" pitchFamily="18" charset="0"/>
              </a:rPr>
              <a:t>οι μάζες αντιστέκονται</a:t>
            </a:r>
            <a:r>
              <a:rPr lang="el-GR" sz="1200" dirty="0">
                <a:latin typeface="Cambria" panose="02040503050406030204" pitchFamily="18" charset="0"/>
              </a:rPr>
              <a:t> στην αύξηση της αυτονομίας για αποφάσεις των ελίτ σε ευρωπαϊκό επίπεδο και </a:t>
            </a:r>
            <a:r>
              <a:rPr lang="el-GR" sz="1200" u="sng" dirty="0">
                <a:latin typeface="Cambria" panose="02040503050406030204" pitchFamily="18" charset="0"/>
              </a:rPr>
              <a:t>στην ανάπτυξη των ευρωπαϊκών θεσμών</a:t>
            </a:r>
            <a:r>
              <a:rPr lang="el-GR" sz="1200" dirty="0">
                <a:latin typeface="Cambria" panose="02040503050406030204" pitchFamily="18" charset="0"/>
              </a:rPr>
              <a:t> (χρήση του </a:t>
            </a:r>
            <a:r>
              <a:rPr lang="el-GR" sz="1200" dirty="0" err="1">
                <a:latin typeface="Cambria" panose="02040503050406030204" pitchFamily="18" charset="0"/>
              </a:rPr>
              <a:t>ευρωβαρόμετρου</a:t>
            </a:r>
            <a:r>
              <a:rPr lang="el-GR" sz="1200" dirty="0">
                <a:latin typeface="Cambria" panose="02040503050406030204" pitchFamily="18" charset="0"/>
              </a:rPr>
              <a:t>, ανάλυση της δημόσιας γνώμης, μέσα και από τα δημοψηφίσματα).</a:t>
            </a:r>
          </a:p>
          <a:p>
            <a:pPr marL="319684" indent="-319684">
              <a:lnSpc>
                <a:spcPct val="80000"/>
              </a:lnSpc>
              <a:spcBef>
                <a:spcPts val="255"/>
              </a:spcBef>
            </a:pPr>
            <a:endParaRPr lang="el-GR" sz="1021" i="1" dirty="0">
              <a:solidFill>
                <a:srgbClr val="CC0000"/>
              </a:solidFill>
            </a:endParaRPr>
          </a:p>
        </p:txBody>
      </p:sp>
      <p:sp>
        <p:nvSpPr>
          <p:cNvPr id="9" name="Line 7">
            <a:extLst>
              <a:ext uri="{FF2B5EF4-FFF2-40B4-BE49-F238E27FC236}">
                <a16:creationId xmlns:a16="http://schemas.microsoft.com/office/drawing/2014/main" id="{22CC6260-BD17-9E46-AB29-1C79135B49A4}"/>
              </a:ext>
            </a:extLst>
          </p:cNvPr>
          <p:cNvSpPr/>
          <p:nvPr/>
        </p:nvSpPr>
        <p:spPr>
          <a:xfrm>
            <a:off x="3899577" y="3363679"/>
            <a:ext cx="4539819" cy="443899"/>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363" cap="sq">
            <a:solidFill>
              <a:srgbClr val="000000"/>
            </a:solidFill>
            <a:prstDash val="solid"/>
            <a:miter/>
            <a:tailEnd type="arrow"/>
          </a:ln>
        </p:spPr>
        <p:txBody>
          <a:bodyPr vert="horz" wrap="square" lIns="61244" tIns="31844" rIns="61244" bIns="31844" anchor="t" anchorCtr="0" compatLnSpc="1">
            <a:noAutofit/>
          </a:bodyPr>
          <a:lstStyle/>
          <a:p>
            <a:pPr defTabSz="622219">
              <a:tabLst>
                <a:tab pos="0" algn="l"/>
                <a:tab pos="622219" algn="l"/>
                <a:tab pos="1244436" algn="l"/>
                <a:tab pos="1866655" algn="l"/>
                <a:tab pos="2488873" algn="l"/>
                <a:tab pos="3111091" algn="l"/>
                <a:tab pos="3733309" algn="l"/>
                <a:tab pos="4355528" algn="l"/>
                <a:tab pos="4977746" algn="l"/>
                <a:tab pos="5599964" algn="l"/>
                <a:tab pos="6222183" algn="l"/>
                <a:tab pos="6844400" algn="l"/>
              </a:tabLst>
              <a:defRPr sz="1800" b="0" i="0" u="none" strike="noStrike" kern="0" cap="none" spc="0" baseline="0">
                <a:solidFill>
                  <a:srgbClr val="000000"/>
                </a:solidFill>
                <a:uFillTx/>
              </a:defRPr>
            </a:pPr>
            <a:endParaRPr lang="fr-FR" sz="1225">
              <a:solidFill>
                <a:srgbClr val="000000"/>
              </a:solidFill>
              <a:latin typeface="Verdana" pitchFamily="34"/>
              <a:ea typeface="Arial" pitchFamily="2"/>
              <a:cs typeface="Arial" pitchFamily="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843BDAE-E042-8540-BAF2-5AD01420C0C5}"/>
              </a:ext>
            </a:extLst>
          </p:cNvPr>
          <p:cNvSpPr txBox="1">
            <a:spLocks noGrp="1"/>
          </p:cNvSpPr>
          <p:nvPr>
            <p:ph type="sldNum" sz="quarter" idx="12"/>
          </p:nvPr>
        </p:nvSpPr>
        <p:spPr>
          <a:prstGeom prst="rect">
            <a:avLst/>
          </a:prstGeom>
          <a:noFill/>
          <a:ln>
            <a:noFill/>
          </a:ln>
        </p:spPr>
        <p:txBody>
          <a:bodyPr wrap="square" lIns="90000" tIns="45000" rIns="90000" bIns="45000" anchor="b" anchorCtr="0">
            <a:noAutofit/>
          </a:bodyPr>
          <a:lstStyle/>
          <a:p>
            <a:pPr lvl="0" algn="r"/>
            <a:fld id="{B13C1563-BD5E-3949-83FE-64222795DE9F}" type="slidenum">
              <a:rPr/>
              <a:t>20</a:t>
            </a:fld>
            <a:endParaRPr lang="fr-FR">
              <a:solidFill>
                <a:srgbClr val="FFFFFF"/>
              </a:solidFill>
              <a:latin typeface="Georgia"/>
            </a:endParaRPr>
          </a:p>
        </p:txBody>
      </p:sp>
      <p:sp>
        <p:nvSpPr>
          <p:cNvPr id="2" name="Title 1">
            <a:extLst>
              <a:ext uri="{FF2B5EF4-FFF2-40B4-BE49-F238E27FC236}">
                <a16:creationId xmlns:a16="http://schemas.microsoft.com/office/drawing/2014/main" id="{BC58DDF1-4AE2-5F4D-AFE7-34F40BE7AADD}"/>
              </a:ext>
            </a:extLst>
          </p:cNvPr>
          <p:cNvSpPr txBox="1">
            <a:spLocks noGrp="1"/>
          </p:cNvSpPr>
          <p:nvPr>
            <p:ph type="title" idx="4294967295"/>
          </p:nvPr>
        </p:nvSpPr>
        <p:spPr>
          <a:xfrm>
            <a:off x="0" y="284163"/>
            <a:ext cx="10972800" cy="1195387"/>
          </a:xfrm>
          <a:noFill/>
          <a:ln>
            <a:noFill/>
          </a:ln>
        </p:spPr>
        <p:txBody>
          <a:bodyPr wrap="square" lIns="90000" tIns="45000" rIns="90000" bIns="45000">
            <a:noAutofit/>
          </a:bodyPr>
          <a:lstStyle/>
          <a:p>
            <a:pPr lvl="0">
              <a:lnSpc>
                <a:spcPct val="100000"/>
              </a:lnSpc>
              <a:spcBef>
                <a:spcPts val="0"/>
              </a:spcBef>
            </a:pPr>
            <a:r>
              <a:rPr lang="el-GR" sz="2400" dirty="0">
                <a:solidFill>
                  <a:srgbClr val="434342"/>
                </a:solidFill>
                <a:latin typeface="Trebuchet MS"/>
              </a:rPr>
              <a:t>η ακροδεξιά κομματική οικογένεια</a:t>
            </a:r>
            <a:r>
              <a:rPr lang="en-US" sz="2400" dirty="0">
                <a:solidFill>
                  <a:srgbClr val="434342"/>
                </a:solidFill>
                <a:latin typeface="Trebuchet MS"/>
              </a:rPr>
              <a:t> (far-right)</a:t>
            </a:r>
            <a:r>
              <a:rPr lang="el-GR" sz="2400" dirty="0">
                <a:solidFill>
                  <a:srgbClr val="434342"/>
                </a:solidFill>
                <a:latin typeface="Trebuchet MS"/>
              </a:rPr>
              <a:t> είναι ιδεολογικά πιο ετερογενής από άλλες κομματικές οικογένειες (</a:t>
            </a:r>
            <a:r>
              <a:rPr lang="el-GR" sz="2400" dirty="0" err="1">
                <a:solidFill>
                  <a:srgbClr val="434342"/>
                </a:solidFill>
                <a:latin typeface="Trebuchet MS"/>
              </a:rPr>
              <a:t>πολλεσ</a:t>
            </a:r>
            <a:r>
              <a:rPr lang="el-GR" sz="2400" dirty="0">
                <a:solidFill>
                  <a:srgbClr val="434342"/>
                </a:solidFill>
                <a:latin typeface="Trebuchet MS"/>
              </a:rPr>
              <a:t> </a:t>
            </a:r>
            <a:r>
              <a:rPr lang="el-GR" sz="2400" dirty="0" err="1">
                <a:solidFill>
                  <a:srgbClr val="434342"/>
                </a:solidFill>
                <a:latin typeface="Trebuchet MS"/>
              </a:rPr>
              <a:t>παραλλαγεσ</a:t>
            </a:r>
            <a:r>
              <a:rPr lang="el-GR" sz="2400" dirty="0">
                <a:solidFill>
                  <a:srgbClr val="434342"/>
                </a:solidFill>
                <a:latin typeface="Trebuchet MS"/>
              </a:rPr>
              <a:t>)</a:t>
            </a:r>
            <a:endParaRPr lang="en-US" sz="2400" dirty="0">
              <a:solidFill>
                <a:srgbClr val="434342"/>
              </a:solidFill>
              <a:highlight>
                <a:scrgbClr r="0" g="0" b="0">
                  <a:alpha val="0"/>
                </a:scrgbClr>
              </a:highlight>
              <a:latin typeface="Trebuchet MS"/>
            </a:endParaRPr>
          </a:p>
        </p:txBody>
      </p:sp>
      <p:sp>
        <p:nvSpPr>
          <p:cNvPr id="3" name="Content Placeholder 2">
            <a:extLst>
              <a:ext uri="{FF2B5EF4-FFF2-40B4-BE49-F238E27FC236}">
                <a16:creationId xmlns:a16="http://schemas.microsoft.com/office/drawing/2014/main" id="{57C845B6-CB2E-6D42-869C-B3E61B5EBA01}"/>
              </a:ext>
            </a:extLst>
          </p:cNvPr>
          <p:cNvSpPr txBox="1">
            <a:spLocks noGrp="1"/>
          </p:cNvSpPr>
          <p:nvPr>
            <p:ph type="body" idx="4294967295"/>
          </p:nvPr>
        </p:nvSpPr>
        <p:spPr>
          <a:xfrm>
            <a:off x="0" y="1628775"/>
            <a:ext cx="10972800" cy="4945063"/>
          </a:xfrm>
          <a:noFill/>
          <a:ln>
            <a:noFill/>
          </a:ln>
        </p:spPr>
        <p:txBody>
          <a:bodyPr wrap="square" lIns="90000" tIns="45000" rIns="90000" bIns="45000" anchor="t">
            <a:normAutofit/>
          </a:bodyPr>
          <a:lstStyle/>
          <a:p>
            <a:pPr marL="0" lvl="0" indent="0">
              <a:lnSpc>
                <a:spcPct val="100000"/>
              </a:lnSpc>
              <a:spcBef>
                <a:spcPts val="300"/>
              </a:spcBef>
              <a:buClr>
                <a:srgbClr val="08A1D9"/>
              </a:buClr>
              <a:buFont typeface="Georgia"/>
            </a:pPr>
            <a:r>
              <a:rPr lang="el-GR" dirty="0">
                <a:solidFill>
                  <a:srgbClr val="000000"/>
                </a:solidFill>
                <a:latin typeface="Georgia"/>
              </a:rPr>
              <a:t>Οι περιοχές επικάλυψης δείχνουν ότι τα ακροδεξιά κόμματα </a:t>
            </a:r>
            <a:r>
              <a:rPr lang="el-GR" i="1" dirty="0">
                <a:solidFill>
                  <a:srgbClr val="7030A0"/>
                </a:solidFill>
                <a:latin typeface="Georgia"/>
              </a:rPr>
              <a:t>δεν υποστηρίζουν απαραίτητα μια ριζικά διαφορετική ιδεολογία από πολλά κυρίαρχα κόμματα (!)</a:t>
            </a:r>
            <a:r>
              <a:rPr lang="el-GR" dirty="0">
                <a:solidFill>
                  <a:srgbClr val="000000"/>
                </a:solidFill>
                <a:latin typeface="Georgia"/>
              </a:rPr>
              <a:t>, απλώς μια πιο ριζοσπαστική (ή ακραία) εκδοχή της (</a:t>
            </a:r>
            <a:r>
              <a:rPr lang="en-US" dirty="0">
                <a:solidFill>
                  <a:srgbClr val="000000"/>
                </a:solidFill>
                <a:latin typeface="Georgia"/>
              </a:rPr>
              <a:t>Betz, 2003· </a:t>
            </a:r>
            <a:r>
              <a:rPr lang="en-US" dirty="0" err="1">
                <a:solidFill>
                  <a:srgbClr val="000000"/>
                </a:solidFill>
                <a:latin typeface="Georgia"/>
              </a:rPr>
              <a:t>Mudde</a:t>
            </a:r>
            <a:r>
              <a:rPr lang="en-US" dirty="0">
                <a:solidFill>
                  <a:srgbClr val="000000"/>
                </a:solidFill>
                <a:latin typeface="Georgia"/>
              </a:rPr>
              <a:t>, 2010) </a:t>
            </a:r>
            <a:r>
              <a:rPr lang="el-GR" dirty="0">
                <a:solidFill>
                  <a:srgbClr val="000000"/>
                </a:solidFill>
                <a:latin typeface="Georgia"/>
              </a:rPr>
              <a:t>Τα ακροδεξιά κόμματα μπορούν να κινηθούν μέσα στον ιδεολογικό χώρο διαχρονικά. </a:t>
            </a:r>
            <a:endParaRPr lang="en-US" dirty="0">
              <a:solidFill>
                <a:srgbClr val="000000"/>
              </a:solidFill>
              <a:latin typeface="Georgia"/>
            </a:endParaRPr>
          </a:p>
          <a:p>
            <a:pPr marL="0" lvl="0" indent="0">
              <a:lnSpc>
                <a:spcPct val="100000"/>
              </a:lnSpc>
              <a:spcBef>
                <a:spcPts val="300"/>
              </a:spcBef>
              <a:buClr>
                <a:srgbClr val="08A1D9"/>
              </a:buClr>
              <a:buFont typeface="Georgia"/>
            </a:pPr>
            <a:r>
              <a:rPr lang="el-GR" dirty="0">
                <a:solidFill>
                  <a:srgbClr val="000000"/>
                </a:solidFill>
                <a:latin typeface="Georgia"/>
              </a:rPr>
              <a:t>Για παράδειγμα, το Γαλλικό Εθνικό Μέτωπο και το Βελγικό </a:t>
            </a:r>
            <a:r>
              <a:rPr lang="en-US" dirty="0" err="1">
                <a:solidFill>
                  <a:srgbClr val="000000"/>
                </a:solidFill>
                <a:latin typeface="Georgia"/>
              </a:rPr>
              <a:t>Vlaams</a:t>
            </a:r>
            <a:r>
              <a:rPr lang="en-US" dirty="0">
                <a:solidFill>
                  <a:srgbClr val="000000"/>
                </a:solidFill>
                <a:latin typeface="Georgia"/>
              </a:rPr>
              <a:t> Blok </a:t>
            </a:r>
            <a:r>
              <a:rPr lang="el-GR" dirty="0">
                <a:solidFill>
                  <a:srgbClr val="000000"/>
                </a:solidFill>
                <a:latin typeface="Georgia"/>
              </a:rPr>
              <a:t>ξεκίνησαν ως </a:t>
            </a:r>
            <a:r>
              <a:rPr lang="el-GR" b="1" dirty="0">
                <a:solidFill>
                  <a:srgbClr val="000000"/>
                </a:solidFill>
                <a:latin typeface="Georgia"/>
              </a:rPr>
              <a:t>ριζοσπαστικά εθνικιστικά </a:t>
            </a:r>
            <a:r>
              <a:rPr lang="el-GR" dirty="0">
                <a:solidFill>
                  <a:srgbClr val="000000"/>
                </a:solidFill>
                <a:latin typeface="Georgia"/>
              </a:rPr>
              <a:t>κόμματα τη δεκαετία του 1970 πριν προσθέσουν ένα </a:t>
            </a:r>
            <a:r>
              <a:rPr lang="el-GR" b="1" dirty="0" err="1">
                <a:solidFill>
                  <a:srgbClr val="000000"/>
                </a:solidFill>
                <a:latin typeface="Georgia"/>
              </a:rPr>
              <a:t>λαϊκιστικό</a:t>
            </a:r>
            <a:r>
              <a:rPr lang="el-GR" b="1" dirty="0">
                <a:solidFill>
                  <a:srgbClr val="000000"/>
                </a:solidFill>
                <a:latin typeface="Georgia"/>
              </a:rPr>
              <a:t> στοιχείο </a:t>
            </a:r>
            <a:r>
              <a:rPr lang="el-GR" dirty="0">
                <a:solidFill>
                  <a:srgbClr val="000000"/>
                </a:solidFill>
                <a:latin typeface="Georgia"/>
              </a:rPr>
              <a:t>τη δεκαετία του 1980</a:t>
            </a:r>
            <a:r>
              <a:rPr lang="en-US" dirty="0">
                <a:solidFill>
                  <a:srgbClr val="000000"/>
                </a:solidFill>
                <a:latin typeface="Georgia"/>
              </a:rPr>
              <a:t>. </a:t>
            </a:r>
            <a:r>
              <a:rPr lang="el-GR" dirty="0">
                <a:solidFill>
                  <a:srgbClr val="000000"/>
                </a:solidFill>
                <a:latin typeface="Georgia"/>
              </a:rPr>
              <a:t>Το Νορβηγικό </a:t>
            </a:r>
            <a:r>
              <a:rPr lang="en-US" dirty="0">
                <a:solidFill>
                  <a:srgbClr val="000000"/>
                </a:solidFill>
                <a:latin typeface="Georgia"/>
              </a:rPr>
              <a:t>Progress Party </a:t>
            </a:r>
            <a:r>
              <a:rPr lang="el-GR" dirty="0">
                <a:solidFill>
                  <a:srgbClr val="000000"/>
                </a:solidFill>
                <a:latin typeface="Georgia"/>
              </a:rPr>
              <a:t>ξεκίνησε ως </a:t>
            </a:r>
            <a:r>
              <a:rPr lang="el-GR" b="1" dirty="0">
                <a:solidFill>
                  <a:srgbClr val="000000"/>
                </a:solidFill>
                <a:latin typeface="Georgia"/>
              </a:rPr>
              <a:t>ριζοσπαστικό </a:t>
            </a:r>
            <a:r>
              <a:rPr lang="el-GR" b="1" dirty="0" err="1">
                <a:solidFill>
                  <a:srgbClr val="000000"/>
                </a:solidFill>
                <a:latin typeface="Georgia"/>
              </a:rPr>
              <a:t>δεξι</a:t>
            </a:r>
            <a:r>
              <a:rPr lang="en-US" b="1" dirty="0" err="1">
                <a:solidFill>
                  <a:srgbClr val="000000"/>
                </a:solidFill>
                <a:latin typeface="Georgia"/>
              </a:rPr>
              <a:t>ό</a:t>
            </a:r>
            <a:r>
              <a:rPr lang="el-GR" b="1" dirty="0">
                <a:solidFill>
                  <a:srgbClr val="000000"/>
                </a:solidFill>
                <a:latin typeface="Georgia"/>
              </a:rPr>
              <a:t> κόμμα με </a:t>
            </a:r>
            <a:r>
              <a:rPr lang="el-GR" b="1" dirty="0" err="1">
                <a:solidFill>
                  <a:srgbClr val="000000"/>
                </a:solidFill>
                <a:latin typeface="Georgia"/>
              </a:rPr>
              <a:t>λαϊκιστικά</a:t>
            </a:r>
            <a:r>
              <a:rPr lang="el-GR" b="1" dirty="0">
                <a:solidFill>
                  <a:srgbClr val="000000"/>
                </a:solidFill>
                <a:latin typeface="Georgia"/>
              </a:rPr>
              <a:t> χαρακτηριστικά </a:t>
            </a:r>
            <a:r>
              <a:rPr lang="el-GR" dirty="0">
                <a:solidFill>
                  <a:srgbClr val="000000"/>
                </a:solidFill>
                <a:latin typeface="Georgia"/>
              </a:rPr>
              <a:t>τη δεκαετία του 1970 πριν προσθέσει ένα </a:t>
            </a:r>
            <a:r>
              <a:rPr lang="el-GR" b="1" dirty="0">
                <a:solidFill>
                  <a:srgbClr val="000000"/>
                </a:solidFill>
                <a:latin typeface="Georgia"/>
              </a:rPr>
              <a:t>εθνικιστικό στοιχείο</a:t>
            </a:r>
            <a:r>
              <a:rPr lang="el-GR" dirty="0">
                <a:solidFill>
                  <a:srgbClr val="000000"/>
                </a:solidFill>
                <a:latin typeface="Georgia"/>
              </a:rPr>
              <a:t>. Το Αυστριακό </a:t>
            </a:r>
            <a:r>
              <a:rPr lang="en-US" dirty="0">
                <a:solidFill>
                  <a:srgbClr val="000000"/>
                </a:solidFill>
                <a:latin typeface="Georgia"/>
              </a:rPr>
              <a:t>Freedom Party </a:t>
            </a:r>
            <a:r>
              <a:rPr lang="el-GR" dirty="0">
                <a:solidFill>
                  <a:srgbClr val="000000"/>
                </a:solidFill>
                <a:latin typeface="Georgia"/>
              </a:rPr>
              <a:t>ήταν ένα </a:t>
            </a:r>
            <a:r>
              <a:rPr lang="el-GR" b="1" dirty="0">
                <a:solidFill>
                  <a:srgbClr val="000000"/>
                </a:solidFill>
                <a:latin typeface="Georgia"/>
              </a:rPr>
              <a:t>δεξιό εθνικιστικό </a:t>
            </a:r>
            <a:r>
              <a:rPr lang="el-GR" dirty="0">
                <a:solidFill>
                  <a:srgbClr val="000000"/>
                </a:solidFill>
                <a:latin typeface="Georgia"/>
              </a:rPr>
              <a:t>κόμμα που πρόσθεσε </a:t>
            </a:r>
            <a:r>
              <a:rPr lang="el-GR" b="1" dirty="0">
                <a:solidFill>
                  <a:srgbClr val="000000"/>
                </a:solidFill>
                <a:latin typeface="Georgia"/>
              </a:rPr>
              <a:t>ριζοσπαστισμό και ένα </a:t>
            </a:r>
            <a:r>
              <a:rPr lang="el-GR" b="1" dirty="0" err="1">
                <a:solidFill>
                  <a:srgbClr val="000000"/>
                </a:solidFill>
                <a:latin typeface="Georgia"/>
              </a:rPr>
              <a:t>λαϊκιστικό</a:t>
            </a:r>
            <a:r>
              <a:rPr lang="el-GR" b="1" dirty="0">
                <a:solidFill>
                  <a:srgbClr val="000000"/>
                </a:solidFill>
                <a:latin typeface="Georgia"/>
              </a:rPr>
              <a:t> στοιχείο</a:t>
            </a:r>
            <a:r>
              <a:rPr lang="el-GR" dirty="0">
                <a:solidFill>
                  <a:srgbClr val="000000"/>
                </a:solidFill>
                <a:latin typeface="Georgia"/>
              </a:rPr>
              <a:t> μετά την ανάληψη της εξουσίας του </a:t>
            </a:r>
            <a:r>
              <a:rPr lang="en-US" dirty="0" err="1">
                <a:solidFill>
                  <a:srgbClr val="000000"/>
                </a:solidFill>
                <a:latin typeface="Georgia"/>
              </a:rPr>
              <a:t>Jörg</a:t>
            </a:r>
            <a:r>
              <a:rPr lang="en-US" dirty="0">
                <a:solidFill>
                  <a:srgbClr val="000000"/>
                </a:solidFill>
                <a:latin typeface="Georgia"/>
              </a:rPr>
              <a:t> Haider </a:t>
            </a:r>
            <a:r>
              <a:rPr lang="el-GR" dirty="0">
                <a:solidFill>
                  <a:srgbClr val="000000"/>
                </a:solidFill>
                <a:latin typeface="Georgia"/>
              </a:rPr>
              <a:t>το 1986. </a:t>
            </a:r>
          </a:p>
          <a:p>
            <a:pPr marL="0" lvl="0" indent="0">
              <a:lnSpc>
                <a:spcPct val="100000"/>
              </a:lnSpc>
              <a:spcBef>
                <a:spcPts val="300"/>
              </a:spcBef>
              <a:buClr>
                <a:srgbClr val="08A1D9"/>
              </a:buClr>
              <a:buFont typeface="Georgia"/>
            </a:pPr>
            <a:r>
              <a:rPr lang="el-GR" dirty="0">
                <a:solidFill>
                  <a:srgbClr val="000000"/>
                </a:solidFill>
                <a:latin typeface="Georgia"/>
              </a:rPr>
              <a:t>Από τη δεκαετία του </a:t>
            </a:r>
            <a:r>
              <a:rPr lang="el-GR" b="1" dirty="0">
                <a:solidFill>
                  <a:srgbClr val="000000"/>
                </a:solidFill>
                <a:latin typeface="Georgia"/>
              </a:rPr>
              <a:t>1990, </a:t>
            </a:r>
            <a:r>
              <a:rPr lang="el-GR" dirty="0">
                <a:solidFill>
                  <a:srgbClr val="000000"/>
                </a:solidFill>
                <a:latin typeface="Georgia"/>
              </a:rPr>
              <a:t>ωστόσο, η ιδεολογία πολλών κομμάτων σε αυτό το χώρο έχει </a:t>
            </a:r>
            <a:r>
              <a:rPr lang="el-GR" b="1" dirty="0">
                <a:solidFill>
                  <a:srgbClr val="000000"/>
                </a:solidFill>
                <a:latin typeface="Georgia"/>
              </a:rPr>
              <a:t>συγκλίνει στον συνδυασμό χαρακτηριστικών </a:t>
            </a:r>
            <a:r>
              <a:rPr lang="el-GR" dirty="0">
                <a:solidFill>
                  <a:srgbClr val="000000"/>
                </a:solidFill>
                <a:latin typeface="Georgia"/>
              </a:rPr>
              <a:t>- ριζοσπαστισμός, εθνικισμός με </a:t>
            </a:r>
            <a:r>
              <a:rPr lang="el-GR" dirty="0" err="1">
                <a:solidFill>
                  <a:srgbClr val="000000"/>
                </a:solidFill>
                <a:latin typeface="Georgia"/>
              </a:rPr>
              <a:t>λαϊκιστικά</a:t>
            </a:r>
            <a:r>
              <a:rPr lang="el-GR" dirty="0">
                <a:solidFill>
                  <a:srgbClr val="000000"/>
                </a:solidFill>
                <a:latin typeface="Georgia"/>
              </a:rPr>
              <a:t> χαρακτηριστικά. Ορισμένα ακροδεξιά κόμματα έχουν άμεση σχέση με τον (νέο)φασισμό και τον (νέο)ναζισμό, όπως το αυστριακό </a:t>
            </a:r>
            <a:r>
              <a:rPr lang="en-GB" dirty="0">
                <a:solidFill>
                  <a:srgbClr val="000000"/>
                </a:solidFill>
                <a:latin typeface="Georgia"/>
              </a:rPr>
              <a:t>FPÖ, </a:t>
            </a:r>
            <a:r>
              <a:rPr lang="el-GR" dirty="0">
                <a:solidFill>
                  <a:srgbClr val="000000"/>
                </a:solidFill>
                <a:latin typeface="Georgia"/>
              </a:rPr>
              <a:t>ενώ άλλα όχι.</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CustomShape 1"/>
          <p:cNvSpPr/>
          <p:nvPr/>
        </p:nvSpPr>
        <p:spPr>
          <a:xfrm>
            <a:off x="609480" y="685800"/>
            <a:ext cx="10971720" cy="465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92500" lnSpcReduction="20000"/>
          </a:bodyPr>
          <a:lstStyle/>
          <a:p>
            <a:pPr>
              <a:lnSpc>
                <a:spcPct val="100000"/>
              </a:lnSpc>
            </a:pPr>
            <a:r>
              <a:rPr lang="fr-FR" sz="3200" b="0" strike="noStrike" spc="-1">
                <a:solidFill>
                  <a:srgbClr val="434342"/>
                </a:solidFill>
                <a:latin typeface="Trebuchet MS"/>
                <a:ea typeface="DejaVu Sans"/>
              </a:rPr>
              <a:t>Ταυτοτικές πολιτικές και ευρωπαϊκή ταυτότητα</a:t>
            </a:r>
            <a:endParaRPr lang="fr-FR" sz="3200" b="0" strike="noStrike" spc="-1">
              <a:latin typeface="Arial"/>
            </a:endParaRPr>
          </a:p>
        </p:txBody>
      </p:sp>
      <p:sp>
        <p:nvSpPr>
          <p:cNvPr id="77" name="CustomShape 2"/>
          <p:cNvSpPr/>
          <p:nvPr/>
        </p:nvSpPr>
        <p:spPr>
          <a:xfrm>
            <a:off x="609480" y="1152000"/>
            <a:ext cx="10971720" cy="4967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70000" lnSpcReduction="20000"/>
          </a:bodyPr>
          <a:lstStyle/>
          <a:p>
            <a:pPr marL="365760" indent="-254880">
              <a:lnSpc>
                <a:spcPct val="100000"/>
              </a:lnSpc>
              <a:spcBef>
                <a:spcPts val="300"/>
              </a:spcBef>
              <a:buClr>
                <a:srgbClr val="08A1D9"/>
              </a:buClr>
              <a:buFont typeface="Georgia"/>
              <a:buChar char="•"/>
            </a:pPr>
            <a:r>
              <a:rPr lang="fr-FR" sz="2800" b="1" strike="noStrike" spc="-1" dirty="0" err="1">
                <a:solidFill>
                  <a:srgbClr val="000000"/>
                </a:solidFill>
                <a:latin typeface="Georgia"/>
                <a:ea typeface="DejaVu Sans"/>
              </a:rPr>
              <a:t>Τ</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υτοτική</a:t>
            </a:r>
            <a:r>
              <a:rPr lang="fr-FR" sz="2800" b="1" strike="noStrike" spc="-1" dirty="0">
                <a:solidFill>
                  <a:srgbClr val="000000"/>
                </a:solidFill>
                <a:latin typeface="Georgia"/>
                <a:ea typeface="DejaVu Sans"/>
              </a:rPr>
              <a:t> π</a:t>
            </a:r>
            <a:r>
              <a:rPr lang="fr-FR" sz="2800" b="1" strike="noStrike" spc="-1" dirty="0" err="1">
                <a:solidFill>
                  <a:srgbClr val="000000"/>
                </a:solidFill>
                <a:latin typeface="Georgia"/>
                <a:ea typeface="DejaVu Sans"/>
              </a:rPr>
              <a:t>ολιτική</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ροτερ</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ιότητ</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στ</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συμφέροντ</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των</a:t>
            </a:r>
            <a:r>
              <a:rPr lang="fr-FR" sz="2800" b="0" strike="noStrike" spc="-1" dirty="0">
                <a:solidFill>
                  <a:srgbClr val="000000"/>
                </a:solidFill>
                <a:latin typeface="Georgia"/>
                <a:ea typeface="DejaVu Sans"/>
              </a:rPr>
              <a:t> α</a:t>
            </a:r>
            <a:r>
              <a:rPr lang="fr-FR" sz="2800" b="0" strike="noStrike" spc="-1" dirty="0" err="1">
                <a:solidFill>
                  <a:srgbClr val="000000"/>
                </a:solidFill>
                <a:latin typeface="Georgia"/>
                <a:ea typeface="DejaVu Sans"/>
              </a:rPr>
              <a:t>τόμων</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ου</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ως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μέλη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μι</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συγκεκριμένης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ομάδ</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έχουν</a:t>
            </a:r>
            <a:r>
              <a:rPr lang="fr-FR" sz="2800" b="0" strike="noStrike" spc="-1" dirty="0">
                <a:solidFill>
                  <a:srgbClr val="000000"/>
                </a:solidFill>
                <a:latin typeface="Georgia"/>
                <a:ea typeface="DejaVu Sans"/>
              </a:rPr>
              <a:t> α</a:t>
            </a:r>
            <a:r>
              <a:rPr lang="fr-FR" sz="2800" b="0" strike="noStrike" spc="-1" dirty="0" err="1">
                <a:solidFill>
                  <a:srgbClr val="000000"/>
                </a:solidFill>
                <a:latin typeface="Georgia"/>
                <a:ea typeface="DejaVu Sans"/>
              </a:rPr>
              <a:t>νησυχίες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σχετικά</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με</a:t>
            </a:r>
            <a:r>
              <a:rPr lang="fr-FR" sz="2800" b="0" strike="noStrike" spc="-1" dirty="0">
                <a:solidFill>
                  <a:srgbClr val="000000"/>
                </a:solidFill>
                <a:latin typeface="Georgia"/>
                <a:ea typeface="DejaVu Sans"/>
              </a:rPr>
              <a:t> α</a:t>
            </a:r>
            <a:r>
              <a:rPr lang="fr-FR" sz="2800" b="0" strike="noStrike" spc="-1" dirty="0" err="1">
                <a:solidFill>
                  <a:srgbClr val="000000"/>
                </a:solidFill>
                <a:latin typeface="Georgia"/>
                <a:ea typeface="DejaVu Sans"/>
              </a:rPr>
              <a:t>υτή</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την</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τυχή</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της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υτότητάς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τους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θρησκεί</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κοινωνική</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τάξη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ηλικί</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φύλο</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άγγελμ</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κουλτούρ</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γλώσσ</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σεξου</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λικός</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ροσ</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ν</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τολισμός</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ολιτική</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ιδεολογί</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κομμ</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τική</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υτότητ</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κτλ</a:t>
            </a:r>
            <a:r>
              <a:rPr lang="fr-FR" sz="2800" b="0" strike="noStrike" spc="-1" dirty="0">
                <a:solidFill>
                  <a:srgbClr val="000000"/>
                </a:solidFill>
                <a:latin typeface="Georgia"/>
                <a:ea typeface="DejaVu Sans"/>
              </a:rPr>
              <a:t>.).</a:t>
            </a:r>
            <a:endParaRPr lang="fr-FR" sz="2800" b="0" strike="noStrike" spc="-1" dirty="0">
              <a:latin typeface="Arial"/>
            </a:endParaRPr>
          </a:p>
          <a:p>
            <a:pPr marL="365760" indent="-254880">
              <a:lnSpc>
                <a:spcPct val="100000"/>
              </a:lnSpc>
              <a:spcBef>
                <a:spcPts val="300"/>
              </a:spcBef>
              <a:buClr>
                <a:srgbClr val="08A1D9"/>
              </a:buClr>
              <a:buFont typeface="Georgia"/>
              <a:buChar char="•"/>
            </a:pPr>
            <a:r>
              <a:rPr lang="fr-FR" sz="2800" b="1" strike="noStrike" spc="-1" dirty="0" err="1">
                <a:solidFill>
                  <a:srgbClr val="000000"/>
                </a:solidFill>
                <a:latin typeface="Georgia"/>
                <a:ea typeface="DejaVu Sans"/>
              </a:rPr>
              <a:t>Φυλετισμός</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ροτερ</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ιότητ</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στ</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συμφέροντ</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μι</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ς</a:t>
            </a:r>
            <a:r>
              <a:rPr lang="el-GR" sz="2800" spc="-1" dirty="0">
                <a:solidFill>
                  <a:srgbClr val="000000"/>
                </a:solidFill>
                <a:latin typeface="Georgia"/>
                <a:ea typeface="DejaVu Sans"/>
              </a:rPr>
              <a:t> (*</a:t>
            </a:r>
            <a:r>
              <a:rPr lang="el-GR" sz="2800" spc="-1" dirty="0" err="1">
                <a:solidFill>
                  <a:srgbClr val="000000"/>
                </a:solidFill>
                <a:latin typeface="Georgia"/>
                <a:ea typeface="DejaVu Sans"/>
              </a:rPr>
              <a:t>βιολογικ</a:t>
            </a:r>
            <a:r>
              <a:rPr lang="fr-FR" sz="2800" spc="-1" dirty="0" err="1">
                <a:solidFill>
                  <a:srgbClr val="000000"/>
                </a:solidFill>
                <a:latin typeface="Georgia"/>
                <a:ea typeface="DejaVu Sans"/>
              </a:rPr>
              <a:t>ή</a:t>
            </a:r>
            <a:r>
              <a:rPr lang="el-GR" sz="2800" spc="-1" dirty="0">
                <a:solidFill>
                  <a:srgbClr val="000000"/>
                </a:solidFill>
                <a:latin typeface="Georgia"/>
                <a:ea typeface="DejaVu Sans"/>
              </a:rPr>
              <a:t>ς) </a:t>
            </a:r>
            <a:r>
              <a:rPr lang="fr-FR" sz="2800" b="0" strike="noStrike" spc="-1" dirty="0" err="1">
                <a:solidFill>
                  <a:srgbClr val="000000"/>
                </a:solidFill>
                <a:latin typeface="Georgia"/>
                <a:ea typeface="DejaVu Sans"/>
              </a:rPr>
              <a:t>ομάδ</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συνήθως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σε</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σχέση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με</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άλλες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ομάδες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μι</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κοινωνί</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ς</a:t>
            </a:r>
            <a:r>
              <a:rPr lang="fr-FR" sz="2800" b="0" strike="noStrike" spc="-1" dirty="0">
                <a:solidFill>
                  <a:srgbClr val="000000"/>
                </a:solidFill>
                <a:latin typeface="Georgia"/>
                <a:ea typeface="DejaVu Sans"/>
              </a:rPr>
              <a:t>. </a:t>
            </a:r>
            <a:endParaRPr lang="fr-FR" sz="2800" b="0" strike="noStrike" spc="-1" dirty="0">
              <a:latin typeface="Arial"/>
            </a:endParaRPr>
          </a:p>
          <a:p>
            <a:pPr>
              <a:lnSpc>
                <a:spcPct val="100000"/>
              </a:lnSpc>
              <a:spcBef>
                <a:spcPts val="300"/>
              </a:spcBef>
            </a:pPr>
            <a:endParaRPr lang="fr-FR" sz="2800" b="0" strike="noStrike" spc="-1" dirty="0">
              <a:latin typeface="Arial"/>
            </a:endParaRPr>
          </a:p>
          <a:p>
            <a:pPr marL="365760" indent="-254880" algn="ctr">
              <a:lnSpc>
                <a:spcPct val="100000"/>
              </a:lnSpc>
              <a:spcBef>
                <a:spcPts val="300"/>
              </a:spcBef>
              <a:buClr>
                <a:srgbClr val="08A1D9"/>
              </a:buClr>
              <a:buFont typeface="Georgia"/>
              <a:buChar char="•"/>
            </a:pPr>
            <a:r>
              <a:rPr lang="fr-FR" sz="2800" b="1" u="sng" strike="noStrike" spc="-1" dirty="0" err="1">
                <a:solidFill>
                  <a:srgbClr val="000000"/>
                </a:solidFill>
                <a:uFillTx/>
                <a:latin typeface="Georgia"/>
                <a:ea typeface="DejaVu Sans"/>
              </a:rPr>
              <a:t>Οι</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τ</a:t>
            </a:r>
            <a:r>
              <a:rPr lang="fr-FR" sz="2800" b="1" u="sng" strike="noStrike" spc="-1" dirty="0">
                <a:solidFill>
                  <a:srgbClr val="000000"/>
                </a:solidFill>
                <a:uFillTx/>
                <a:latin typeface="Georgia"/>
                <a:ea typeface="DejaVu Sans"/>
              </a:rPr>
              <a:t>α</a:t>
            </a:r>
            <a:r>
              <a:rPr lang="fr-FR" sz="2800" b="1" u="sng" strike="noStrike" spc="-1" dirty="0" err="1">
                <a:solidFill>
                  <a:srgbClr val="000000"/>
                </a:solidFill>
                <a:uFillTx/>
                <a:latin typeface="Georgia"/>
                <a:ea typeface="DejaVu Sans"/>
              </a:rPr>
              <a:t>υτοτικές</a:t>
            </a:r>
            <a:r>
              <a:rPr lang="fr-FR" sz="2800" b="1" u="sng" strike="noStrike" spc="-1" dirty="0">
                <a:solidFill>
                  <a:srgbClr val="000000"/>
                </a:solidFill>
                <a:uFillTx/>
                <a:latin typeface="Georgia"/>
                <a:ea typeface="DejaVu Sans"/>
              </a:rPr>
              <a:t> π</a:t>
            </a:r>
            <a:r>
              <a:rPr lang="fr-FR" sz="2800" b="1" u="sng" strike="noStrike" spc="-1" dirty="0" err="1">
                <a:solidFill>
                  <a:srgbClr val="000000"/>
                </a:solidFill>
                <a:uFillTx/>
                <a:latin typeface="Georgia"/>
                <a:ea typeface="DejaVu Sans"/>
              </a:rPr>
              <a:t>ολιτικές</a:t>
            </a:r>
            <a:r>
              <a:rPr lang="fr-FR" sz="2800" b="1" u="sng" strike="noStrike" spc="-1" dirty="0">
                <a:solidFill>
                  <a:srgbClr val="000000"/>
                </a:solidFill>
                <a:uFillTx/>
                <a:latin typeface="Georgia"/>
                <a:ea typeface="DejaVu Sans"/>
              </a:rPr>
              <a:t> π</a:t>
            </a:r>
            <a:r>
              <a:rPr lang="fr-FR" sz="2800" b="1" u="sng" strike="noStrike" spc="-1" dirty="0" err="1">
                <a:solidFill>
                  <a:srgbClr val="000000"/>
                </a:solidFill>
                <a:uFillTx/>
                <a:latin typeface="Georgia"/>
                <a:ea typeface="DejaVu Sans"/>
              </a:rPr>
              <a:t>ου</a:t>
            </a:r>
            <a:r>
              <a:rPr lang="fr-FR" sz="2800" b="1" u="sng" strike="noStrike" spc="-1" dirty="0">
                <a:solidFill>
                  <a:srgbClr val="000000"/>
                </a:solidFill>
                <a:uFillTx/>
                <a:latin typeface="Georgia"/>
                <a:ea typeface="DejaVu Sans"/>
              </a:rPr>
              <a:t> π</a:t>
            </a:r>
            <a:r>
              <a:rPr lang="fr-FR" sz="2800" b="1" u="sng" strike="noStrike" spc="-1" dirty="0" err="1">
                <a:solidFill>
                  <a:srgbClr val="000000"/>
                </a:solidFill>
                <a:uFillTx/>
                <a:latin typeface="Georgia"/>
                <a:ea typeface="DejaVu Sans"/>
              </a:rPr>
              <a:t>ροωθούντ</a:t>
            </a:r>
            <a:r>
              <a:rPr lang="fr-FR" sz="2800" b="1" u="sng" strike="noStrike" spc="-1" dirty="0">
                <a:solidFill>
                  <a:srgbClr val="000000"/>
                </a:solidFill>
                <a:uFillTx/>
                <a:latin typeface="Georgia"/>
                <a:ea typeface="DejaVu Sans"/>
              </a:rPr>
              <a:t>α</a:t>
            </a:r>
            <a:r>
              <a:rPr lang="fr-FR" sz="2800" b="1" u="sng" strike="noStrike" spc="-1" dirty="0" err="1">
                <a:solidFill>
                  <a:srgbClr val="000000"/>
                </a:solidFill>
                <a:uFillTx/>
                <a:latin typeface="Georgia"/>
                <a:ea typeface="DejaVu Sans"/>
              </a:rPr>
              <a:t>ι</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σε</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χώρες</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της</a:t>
            </a:r>
            <a:r>
              <a:rPr lang="fr-FR" sz="2800" b="1" u="sng" strike="noStrike" spc="-1" dirty="0">
                <a:solidFill>
                  <a:srgbClr val="000000"/>
                </a:solidFill>
                <a:uFillTx/>
                <a:latin typeface="Georgia"/>
                <a:ea typeface="DejaVu Sans"/>
              </a:rPr>
              <a:t> ΕΕ </a:t>
            </a:r>
            <a:r>
              <a:rPr lang="fr-FR" sz="2800" b="1" u="sng" strike="noStrike" spc="-1" dirty="0" err="1">
                <a:solidFill>
                  <a:srgbClr val="000000"/>
                </a:solidFill>
                <a:uFillTx/>
                <a:latin typeface="Georgia"/>
                <a:ea typeface="DejaVu Sans"/>
              </a:rPr>
              <a:t>είν</a:t>
            </a:r>
            <a:r>
              <a:rPr lang="fr-FR" sz="2800" b="1" u="sng" strike="noStrike" spc="-1" dirty="0">
                <a:solidFill>
                  <a:srgbClr val="000000"/>
                </a:solidFill>
                <a:uFillTx/>
                <a:latin typeface="Georgia"/>
                <a:ea typeface="DejaVu Sans"/>
              </a:rPr>
              <a:t>α</a:t>
            </a:r>
            <a:r>
              <a:rPr lang="fr-FR" sz="2800" b="1" u="sng" strike="noStrike" spc="-1" dirty="0" err="1">
                <a:solidFill>
                  <a:srgbClr val="000000"/>
                </a:solidFill>
                <a:uFillTx/>
                <a:latin typeface="Georgia"/>
                <a:ea typeface="DejaVu Sans"/>
              </a:rPr>
              <a:t>ι</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δι</a:t>
            </a:r>
            <a:r>
              <a:rPr lang="fr-FR" sz="2800" b="1" u="sng" strike="noStrike" spc="-1" dirty="0">
                <a:solidFill>
                  <a:srgbClr val="000000"/>
                </a:solidFill>
                <a:uFillTx/>
                <a:latin typeface="Georgia"/>
                <a:ea typeface="DejaVu Sans"/>
              </a:rPr>
              <a:t>α</a:t>
            </a:r>
            <a:r>
              <a:rPr lang="fr-FR" sz="2800" b="1" u="sng" strike="noStrike" spc="-1" dirty="0" err="1">
                <a:solidFill>
                  <a:srgbClr val="000000"/>
                </a:solidFill>
                <a:uFillTx/>
                <a:latin typeface="Georgia"/>
                <a:ea typeface="DejaVu Sans"/>
              </a:rPr>
              <a:t>ιρετικές</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εργ</a:t>
            </a:r>
            <a:r>
              <a:rPr lang="fr-FR" sz="2800" b="1" u="sng" strike="noStrike" spc="-1" dirty="0">
                <a:solidFill>
                  <a:srgbClr val="000000"/>
                </a:solidFill>
                <a:uFillTx/>
                <a:latin typeface="Georgia"/>
                <a:ea typeface="DejaVu Sans"/>
              </a:rPr>
              <a:t>α</a:t>
            </a:r>
            <a:r>
              <a:rPr lang="fr-FR" sz="2800" b="1" u="sng" strike="noStrike" spc="-1" dirty="0" err="1">
                <a:solidFill>
                  <a:srgbClr val="000000"/>
                </a:solidFill>
                <a:uFillTx/>
                <a:latin typeface="Georgia"/>
                <a:ea typeface="DejaVu Sans"/>
              </a:rPr>
              <a:t>λειο</a:t>
            </a:r>
            <a:r>
              <a:rPr lang="fr-FR" sz="2800" b="1" u="sng" strike="noStrike" spc="-1" dirty="0">
                <a:solidFill>
                  <a:srgbClr val="000000"/>
                </a:solidFill>
                <a:uFillTx/>
                <a:latin typeface="Georgia"/>
                <a:ea typeface="DejaVu Sans"/>
              </a:rPr>
              <a:t>π</a:t>
            </a:r>
            <a:r>
              <a:rPr lang="fr-FR" sz="2800" b="1" u="sng" strike="noStrike" spc="-1" dirty="0" err="1">
                <a:solidFill>
                  <a:srgbClr val="000000"/>
                </a:solidFill>
                <a:uFillTx/>
                <a:latin typeface="Georgia"/>
                <a:ea typeface="DejaVu Sans"/>
              </a:rPr>
              <a:t>οιώντ</a:t>
            </a:r>
            <a:r>
              <a:rPr lang="fr-FR" sz="2800" b="1" u="sng" strike="noStrike" spc="-1" dirty="0">
                <a:solidFill>
                  <a:srgbClr val="000000"/>
                </a:solidFill>
                <a:uFillTx/>
                <a:latin typeface="Georgia"/>
                <a:ea typeface="DejaVu Sans"/>
              </a:rPr>
              <a:t>α</a:t>
            </a:r>
            <a:r>
              <a:rPr lang="fr-FR" sz="2800" b="1" u="sng" strike="noStrike" spc="-1" dirty="0" err="1">
                <a:solidFill>
                  <a:srgbClr val="000000"/>
                </a:solidFill>
                <a:uFillTx/>
                <a:latin typeface="Georgia"/>
                <a:ea typeface="DejaVu Sans"/>
              </a:rPr>
              <a:t>ς</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τις</a:t>
            </a:r>
            <a:r>
              <a:rPr lang="fr-FR" sz="2800" b="1" u="sng" strike="noStrike" spc="-1" dirty="0">
                <a:solidFill>
                  <a:srgbClr val="000000"/>
                </a:solidFill>
                <a:uFillTx/>
                <a:latin typeface="Georgia"/>
                <a:ea typeface="DejaVu Sans"/>
              </a:rPr>
              <a:t> α</a:t>
            </a:r>
            <a:r>
              <a:rPr lang="fr-FR" sz="2800" b="1" u="sng" strike="noStrike" spc="-1" dirty="0" err="1">
                <a:solidFill>
                  <a:srgbClr val="000000"/>
                </a:solidFill>
                <a:uFillTx/>
                <a:latin typeface="Georgia"/>
                <a:ea typeface="DejaVu Sans"/>
              </a:rPr>
              <a:t>ρνητικές</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κοινωνικο-οικονομικές</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συνέ</a:t>
            </a:r>
            <a:r>
              <a:rPr lang="fr-FR" sz="2800" b="1" u="sng" strike="noStrike" spc="-1" dirty="0">
                <a:solidFill>
                  <a:srgbClr val="000000"/>
                </a:solidFill>
                <a:uFillTx/>
                <a:latin typeface="Georgia"/>
                <a:ea typeface="DejaVu Sans"/>
              </a:rPr>
              <a:t>π</a:t>
            </a:r>
            <a:r>
              <a:rPr lang="fr-FR" sz="2800" b="1" u="sng" strike="noStrike" spc="-1" dirty="0" err="1">
                <a:solidFill>
                  <a:srgbClr val="000000"/>
                </a:solidFill>
                <a:uFillTx/>
                <a:latin typeface="Georgia"/>
                <a:ea typeface="DejaVu Sans"/>
              </a:rPr>
              <a:t>ειες</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της</a:t>
            </a:r>
            <a:r>
              <a:rPr lang="fr-FR" sz="2800" b="1" u="sng" strike="noStrike" spc="-1" dirty="0">
                <a:solidFill>
                  <a:srgbClr val="000000"/>
                </a:solidFill>
                <a:uFillTx/>
                <a:latin typeface="Georgia"/>
                <a:ea typeface="DejaVu Sans"/>
              </a:rPr>
              <a:t> πα</a:t>
            </a:r>
            <a:r>
              <a:rPr lang="fr-FR" sz="2800" b="1" u="sng" strike="noStrike" spc="-1" dirty="0" err="1">
                <a:solidFill>
                  <a:srgbClr val="000000"/>
                </a:solidFill>
                <a:uFillTx/>
                <a:latin typeface="Georgia"/>
                <a:ea typeface="DejaVu Sans"/>
              </a:rPr>
              <a:t>γκοσμιο</a:t>
            </a:r>
            <a:r>
              <a:rPr lang="fr-FR" sz="2800" b="1" u="sng" strike="noStrike" spc="-1" dirty="0">
                <a:solidFill>
                  <a:srgbClr val="000000"/>
                </a:solidFill>
                <a:uFillTx/>
                <a:latin typeface="Georgia"/>
                <a:ea typeface="DejaVu Sans"/>
              </a:rPr>
              <a:t>π</a:t>
            </a:r>
            <a:r>
              <a:rPr lang="fr-FR" sz="2800" b="1" u="sng" strike="noStrike" spc="-1" dirty="0" err="1">
                <a:solidFill>
                  <a:srgbClr val="000000"/>
                </a:solidFill>
                <a:uFillTx/>
                <a:latin typeface="Georgia"/>
                <a:ea typeface="DejaVu Sans"/>
              </a:rPr>
              <a:t>οίησης</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κ</a:t>
            </a:r>
            <a:r>
              <a:rPr lang="fr-FR" sz="2800" b="1" u="sng" strike="noStrike" spc="-1" dirty="0">
                <a:solidFill>
                  <a:srgbClr val="000000"/>
                </a:solidFill>
                <a:uFillTx/>
                <a:latin typeface="Georgia"/>
                <a:ea typeface="DejaVu Sans"/>
              </a:rPr>
              <a:t>α</a:t>
            </a:r>
            <a:r>
              <a:rPr lang="fr-FR" sz="2800" b="1" u="sng" strike="noStrike" spc="-1" dirty="0" err="1">
                <a:solidFill>
                  <a:srgbClr val="000000"/>
                </a:solidFill>
                <a:uFillTx/>
                <a:latin typeface="Georgia"/>
                <a:ea typeface="DejaVu Sans"/>
              </a:rPr>
              <a:t>ι</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της</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ευρω</a:t>
            </a:r>
            <a:r>
              <a:rPr lang="fr-FR" sz="2800" b="1" u="sng" strike="noStrike" spc="-1" dirty="0">
                <a:solidFill>
                  <a:srgbClr val="000000"/>
                </a:solidFill>
                <a:uFillTx/>
                <a:latin typeface="Georgia"/>
                <a:ea typeface="DejaVu Sans"/>
              </a:rPr>
              <a:t>πα</a:t>
            </a:r>
            <a:r>
              <a:rPr lang="fr-FR" sz="2800" b="1" u="sng" strike="noStrike" spc="-1" dirty="0" err="1">
                <a:solidFill>
                  <a:srgbClr val="000000"/>
                </a:solidFill>
                <a:uFillTx/>
                <a:latin typeface="Georgia"/>
                <a:ea typeface="DejaVu Sans"/>
              </a:rPr>
              <a:t>ϊκής</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οικονομικής</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δι</a:t>
            </a:r>
            <a:r>
              <a:rPr lang="fr-FR" sz="2800" b="1" u="sng" strike="noStrike" spc="-1" dirty="0">
                <a:solidFill>
                  <a:srgbClr val="000000"/>
                </a:solidFill>
                <a:uFillTx/>
                <a:latin typeface="Georgia"/>
                <a:ea typeface="DejaVu Sans"/>
              </a:rPr>
              <a:t>α</a:t>
            </a:r>
            <a:r>
              <a:rPr lang="fr-FR" sz="2800" b="1" u="sng" strike="noStrike" spc="-1" dirty="0" err="1">
                <a:solidFill>
                  <a:srgbClr val="000000"/>
                </a:solidFill>
                <a:uFillTx/>
                <a:latin typeface="Georgia"/>
                <a:ea typeface="DejaVu Sans"/>
              </a:rPr>
              <a:t>κυ</a:t>
            </a:r>
            <a:r>
              <a:rPr lang="fr-FR" sz="2800" b="1" u="sng" strike="noStrike" spc="-1" dirty="0">
                <a:solidFill>
                  <a:srgbClr val="000000"/>
                </a:solidFill>
                <a:uFillTx/>
                <a:latin typeface="Georgia"/>
                <a:ea typeface="DejaVu Sans"/>
              </a:rPr>
              <a:t>β</a:t>
            </a:r>
            <a:r>
              <a:rPr lang="fr-FR" sz="2800" b="1" u="sng" strike="noStrike" spc="-1" dirty="0" err="1">
                <a:solidFill>
                  <a:srgbClr val="000000"/>
                </a:solidFill>
                <a:uFillTx/>
                <a:latin typeface="Georgia"/>
                <a:ea typeface="DejaVu Sans"/>
              </a:rPr>
              <a:t>έρνησης</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φό</a:t>
            </a:r>
            <a:r>
              <a:rPr lang="fr-FR" sz="2800" b="1" u="sng" strike="noStrike" spc="-1" dirty="0">
                <a:solidFill>
                  <a:srgbClr val="000000"/>
                </a:solidFill>
                <a:uFillTx/>
                <a:latin typeface="Georgia"/>
                <a:ea typeface="DejaVu Sans"/>
              </a:rPr>
              <a:t>β</a:t>
            </a:r>
            <a:r>
              <a:rPr lang="fr-FR" sz="2800" b="1" u="sng" strike="noStrike" spc="-1" dirty="0" err="1">
                <a:solidFill>
                  <a:srgbClr val="000000"/>
                </a:solidFill>
                <a:uFillTx/>
                <a:latin typeface="Georgia"/>
                <a:ea typeface="DejaVu Sans"/>
              </a:rPr>
              <a:t>ος</a:t>
            </a:r>
            <a:r>
              <a:rPr lang="fr-FR" sz="2800" b="1" u="sng" strike="noStrike" spc="-1" dirty="0">
                <a:solidFill>
                  <a:srgbClr val="000000"/>
                </a:solidFill>
                <a:uFillTx/>
                <a:latin typeface="Georgia"/>
                <a:ea typeface="DejaVu Sans"/>
              </a:rPr>
              <a:t>, απ</a:t>
            </a:r>
            <a:r>
              <a:rPr lang="fr-FR" sz="2800" b="1" u="sng" strike="noStrike" spc="-1" dirty="0" err="1">
                <a:solidFill>
                  <a:srgbClr val="000000"/>
                </a:solidFill>
                <a:uFillTx/>
                <a:latin typeface="Georgia"/>
                <a:ea typeface="DejaVu Sans"/>
              </a:rPr>
              <a:t>ειλή</a:t>
            </a:r>
            <a:r>
              <a:rPr lang="fr-FR" sz="2800" b="1" u="sng" strike="noStrike" spc="-1" dirty="0">
                <a:solidFill>
                  <a:srgbClr val="000000"/>
                </a:solidFill>
                <a:uFillTx/>
                <a:latin typeface="Georgia"/>
                <a:ea typeface="DejaVu Sans"/>
              </a:rPr>
              <a:t>).</a:t>
            </a:r>
            <a:endParaRPr lang="fr-FR" sz="2800" b="0" strike="noStrike" spc="-1" dirty="0">
              <a:latin typeface="Arial"/>
            </a:endParaRPr>
          </a:p>
          <a:p>
            <a:pPr marL="365760" indent="-254880" algn="ctr">
              <a:lnSpc>
                <a:spcPct val="100000"/>
              </a:lnSpc>
              <a:spcBef>
                <a:spcPts val="300"/>
              </a:spcBef>
              <a:buClr>
                <a:srgbClr val="08A1D9"/>
              </a:buClr>
              <a:buFont typeface="Georgia"/>
              <a:buChar char="•"/>
            </a:pPr>
            <a:r>
              <a:rPr lang="fr-FR" sz="2800" b="1" u="sng" strike="noStrike" spc="-1" dirty="0" err="1">
                <a:solidFill>
                  <a:srgbClr val="000000"/>
                </a:solidFill>
                <a:uFillTx/>
                <a:latin typeface="Georgia"/>
                <a:ea typeface="DejaVu Sans"/>
              </a:rPr>
              <a:t>Οι</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τ</a:t>
            </a:r>
            <a:r>
              <a:rPr lang="fr-FR" sz="2800" b="1" u="sng" strike="noStrike" spc="-1" dirty="0">
                <a:solidFill>
                  <a:srgbClr val="000000"/>
                </a:solidFill>
                <a:uFillTx/>
                <a:latin typeface="Georgia"/>
                <a:ea typeface="DejaVu Sans"/>
              </a:rPr>
              <a:t>α</a:t>
            </a:r>
            <a:r>
              <a:rPr lang="fr-FR" sz="2800" b="1" u="sng" strike="noStrike" spc="-1" dirty="0" err="1">
                <a:solidFill>
                  <a:srgbClr val="000000"/>
                </a:solidFill>
                <a:uFillTx/>
                <a:latin typeface="Georgia"/>
                <a:ea typeface="DejaVu Sans"/>
              </a:rPr>
              <a:t>υτοτικές</a:t>
            </a:r>
            <a:r>
              <a:rPr lang="fr-FR" sz="2800" b="1" u="sng" strike="noStrike" spc="-1" dirty="0">
                <a:solidFill>
                  <a:srgbClr val="000000"/>
                </a:solidFill>
                <a:uFillTx/>
                <a:latin typeface="Georgia"/>
                <a:ea typeface="DejaVu Sans"/>
              </a:rPr>
              <a:t> π</a:t>
            </a:r>
            <a:r>
              <a:rPr lang="fr-FR" sz="2800" b="1" u="sng" strike="noStrike" spc="-1" dirty="0" err="1">
                <a:solidFill>
                  <a:srgbClr val="000000"/>
                </a:solidFill>
                <a:uFillTx/>
                <a:latin typeface="Georgia"/>
                <a:ea typeface="DejaVu Sans"/>
              </a:rPr>
              <a:t>ολιτικές</a:t>
            </a:r>
            <a:r>
              <a:rPr lang="fr-FR" sz="2800" b="1" u="sng" strike="noStrike" spc="-1" dirty="0">
                <a:solidFill>
                  <a:srgbClr val="000000"/>
                </a:solidFill>
                <a:uFillTx/>
                <a:latin typeface="Georgia"/>
                <a:ea typeface="DejaVu Sans"/>
              </a:rPr>
              <a:t> π</a:t>
            </a:r>
            <a:r>
              <a:rPr lang="fr-FR" sz="2800" b="1" u="sng" strike="noStrike" spc="-1" dirty="0" err="1">
                <a:solidFill>
                  <a:srgbClr val="000000"/>
                </a:solidFill>
                <a:uFillTx/>
                <a:latin typeface="Georgia"/>
                <a:ea typeface="DejaVu Sans"/>
              </a:rPr>
              <a:t>ου</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γίνοντ</a:t>
            </a:r>
            <a:r>
              <a:rPr lang="fr-FR" sz="2800" b="1" u="sng" strike="noStrike" spc="-1" dirty="0">
                <a:solidFill>
                  <a:srgbClr val="000000"/>
                </a:solidFill>
                <a:uFillTx/>
                <a:latin typeface="Georgia"/>
                <a:ea typeface="DejaVu Sans"/>
              </a:rPr>
              <a:t>α</a:t>
            </a:r>
            <a:r>
              <a:rPr lang="fr-FR" sz="2800" b="1" u="sng" strike="noStrike" spc="-1" dirty="0" err="1">
                <a:solidFill>
                  <a:srgbClr val="000000"/>
                </a:solidFill>
                <a:uFillTx/>
                <a:latin typeface="Georgia"/>
                <a:ea typeface="DejaVu Sans"/>
              </a:rPr>
              <a:t>ι</a:t>
            </a:r>
            <a:r>
              <a:rPr lang="fr-FR" sz="2800" b="1" u="sng" strike="noStrike" spc="-1" dirty="0">
                <a:solidFill>
                  <a:srgbClr val="000000"/>
                </a:solidFill>
                <a:uFillTx/>
                <a:latin typeface="Georgia"/>
                <a:ea typeface="DejaVu Sans"/>
              </a:rPr>
              <a:t> απ</a:t>
            </a:r>
            <a:r>
              <a:rPr lang="fr-FR" sz="2800" b="1" u="sng" strike="noStrike" spc="-1" dirty="0" err="1">
                <a:solidFill>
                  <a:srgbClr val="000000"/>
                </a:solidFill>
                <a:uFillTx/>
                <a:latin typeface="Georgia"/>
                <a:ea typeface="DejaVu Sans"/>
              </a:rPr>
              <a:t>ό</a:t>
            </a:r>
            <a:r>
              <a:rPr lang="fr-FR" sz="2800" b="1" u="sng" strike="noStrike" spc="-1" dirty="0">
                <a:solidFill>
                  <a:srgbClr val="000000"/>
                </a:solidFill>
                <a:uFillTx/>
                <a:latin typeface="Georgia"/>
                <a:ea typeface="DejaVu Sans"/>
              </a:rPr>
              <a:t> π</a:t>
            </a:r>
            <a:r>
              <a:rPr lang="fr-FR" sz="2800" b="1" u="sng" strike="noStrike" spc="-1" dirty="0" err="1">
                <a:solidFill>
                  <a:srgbClr val="000000"/>
                </a:solidFill>
                <a:uFillTx/>
                <a:latin typeface="Georgia"/>
                <a:ea typeface="DejaVu Sans"/>
              </a:rPr>
              <a:t>εριεκτικές</a:t>
            </a:r>
            <a:r>
              <a:rPr lang="fr-FR" sz="2800" b="1" u="sng" strike="noStrike" spc="-1" dirty="0">
                <a:solidFill>
                  <a:srgbClr val="000000"/>
                </a:solidFill>
                <a:uFillTx/>
                <a:latin typeface="Georgia"/>
                <a:ea typeface="DejaVu Sans"/>
              </a:rPr>
              <a:t> (1960, 1970 </a:t>
            </a:r>
            <a:r>
              <a:rPr lang="fr-FR" sz="2800" b="1" u="sng" strike="noStrike" spc="-1" dirty="0" err="1">
                <a:solidFill>
                  <a:srgbClr val="000000"/>
                </a:solidFill>
                <a:uFillTx/>
                <a:latin typeface="Georgia"/>
                <a:ea typeface="DejaVu Sans"/>
              </a:rPr>
              <a:t>μ</a:t>
            </a:r>
            <a:r>
              <a:rPr lang="fr-FR" sz="2800" b="1" u="sng" strike="noStrike" spc="-1" dirty="0">
                <a:solidFill>
                  <a:srgbClr val="000000"/>
                </a:solidFill>
                <a:uFillTx/>
                <a:latin typeface="Georgia"/>
                <a:ea typeface="DejaVu Sans"/>
              </a:rPr>
              <a:t>α</a:t>
            </a:r>
            <a:r>
              <a:rPr lang="fr-FR" sz="2800" b="1" u="sng" strike="noStrike" spc="-1" dirty="0" err="1">
                <a:solidFill>
                  <a:srgbClr val="000000"/>
                </a:solidFill>
                <a:uFillTx/>
                <a:latin typeface="Georgia"/>
                <a:ea typeface="DejaVu Sans"/>
              </a:rPr>
              <a:t>ύρος</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φεμινισμός</a:t>
            </a:r>
            <a:r>
              <a:rPr lang="fr-FR" sz="2800" b="1" u="sng" strike="noStrike" spc="-1" dirty="0">
                <a:solidFill>
                  <a:srgbClr val="000000"/>
                </a:solidFill>
                <a:uFillTx/>
                <a:latin typeface="Georgia"/>
                <a:ea typeface="DejaVu Sans"/>
              </a:rPr>
              <a:t>, LGTB) </a:t>
            </a:r>
            <a:r>
              <a:rPr lang="fr-FR" sz="2800" b="1" u="sng" strike="noStrike" spc="-1" dirty="0" err="1">
                <a:solidFill>
                  <a:srgbClr val="000000"/>
                </a:solidFill>
                <a:uFillTx/>
                <a:latin typeface="Georgia"/>
                <a:ea typeface="DejaVu Sans"/>
              </a:rPr>
              <a:t>δι</a:t>
            </a:r>
            <a:r>
              <a:rPr lang="fr-FR" sz="2800" b="1" u="sng" strike="noStrike" spc="-1" dirty="0">
                <a:solidFill>
                  <a:srgbClr val="000000"/>
                </a:solidFill>
                <a:uFillTx/>
                <a:latin typeface="Georgia"/>
                <a:ea typeface="DejaVu Sans"/>
              </a:rPr>
              <a:t>α</a:t>
            </a:r>
            <a:r>
              <a:rPr lang="fr-FR" sz="2800" b="1" u="sng" strike="noStrike" spc="-1" dirty="0" err="1">
                <a:solidFill>
                  <a:srgbClr val="000000"/>
                </a:solidFill>
                <a:uFillTx/>
                <a:latin typeface="Georgia"/>
                <a:ea typeface="DejaVu Sans"/>
              </a:rPr>
              <a:t>ιρετικές</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ενισχύουν</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τον</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φυλετισμό</a:t>
            </a:r>
            <a:r>
              <a:rPr lang="fr-FR" sz="2800" b="1" u="sng" strike="noStrike" spc="-1" dirty="0">
                <a:solidFill>
                  <a:srgbClr val="000000"/>
                </a:solidFill>
                <a:uFillTx/>
                <a:latin typeface="Georgia"/>
                <a:ea typeface="DejaVu Sans"/>
              </a:rPr>
              <a:t> </a:t>
            </a:r>
            <a:r>
              <a:rPr lang="fr-FR" sz="2800" b="0" strike="noStrike" spc="-1" dirty="0">
                <a:solidFill>
                  <a:srgbClr val="000000"/>
                </a:solidFill>
                <a:latin typeface="Georgia"/>
                <a:ea typeface="DejaVu Sans"/>
              </a:rPr>
              <a:t>(</a:t>
            </a:r>
            <a:r>
              <a:rPr lang="fr-FR" sz="2800" b="0" strike="noStrike" spc="-1" dirty="0" err="1">
                <a:solidFill>
                  <a:srgbClr val="000000"/>
                </a:solidFill>
                <a:latin typeface="Georgia"/>
                <a:ea typeface="DejaVu Sans"/>
              </a:rPr>
              <a:t>χριστι</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νοί</a:t>
            </a:r>
            <a:r>
              <a:rPr lang="fr-FR" sz="2800" b="0" strike="noStrike" spc="-1" dirty="0">
                <a:solidFill>
                  <a:srgbClr val="000000"/>
                </a:solidFill>
                <a:latin typeface="Georgia"/>
                <a:ea typeface="DejaVu Sans"/>
              </a:rPr>
              <a:t>/</a:t>
            </a:r>
            <a:r>
              <a:rPr lang="fr-FR" sz="2800" b="0" strike="noStrike" spc="-1" dirty="0" err="1">
                <a:solidFill>
                  <a:srgbClr val="000000"/>
                </a:solidFill>
                <a:latin typeface="Georgia"/>
                <a:ea typeface="DejaVu Sans"/>
              </a:rPr>
              <a:t>μουσουλμάνοι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νέοι</a:t>
            </a:r>
            <a:r>
              <a:rPr lang="fr-FR" sz="2800" b="0" strike="noStrike" spc="-1" dirty="0">
                <a:solidFill>
                  <a:srgbClr val="000000"/>
                </a:solidFill>
                <a:latin typeface="Georgia"/>
                <a:ea typeface="DejaVu Sans"/>
              </a:rPr>
              <a:t>/</a:t>
            </a:r>
            <a:r>
              <a:rPr lang="fr-FR" sz="2800" b="0" strike="noStrike" spc="-1" dirty="0" err="1">
                <a:solidFill>
                  <a:srgbClr val="000000"/>
                </a:solidFill>
                <a:latin typeface="Georgia"/>
                <a:ea typeface="DejaVu Sans"/>
              </a:rPr>
              <a:t>συντ</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ξιούχοι</a:t>
            </a:r>
            <a:r>
              <a:rPr lang="fr-FR" sz="2800" b="0" strike="noStrike" spc="-1" dirty="0">
                <a:solidFill>
                  <a:srgbClr val="000000"/>
                </a:solidFill>
                <a:latin typeface="Georgia"/>
                <a:ea typeface="DejaVu Sans"/>
              </a:rPr>
              <a:t>, α</a:t>
            </a:r>
            <a:r>
              <a:rPr lang="fr-FR" sz="2800" b="0" strike="noStrike" spc="-1" dirty="0" err="1">
                <a:solidFill>
                  <a:srgbClr val="000000"/>
                </a:solidFill>
                <a:latin typeface="Georgia"/>
                <a:ea typeface="DejaVu Sans"/>
              </a:rPr>
              <a:t>στοί</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γρότες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μικρομεσ</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ίοι</a:t>
            </a:r>
            <a:r>
              <a:rPr lang="fr-FR" sz="2800" b="0" strike="noStrike" spc="-1" dirty="0">
                <a:solidFill>
                  <a:srgbClr val="000000"/>
                </a:solidFill>
                <a:latin typeface="Georgia"/>
                <a:ea typeface="DejaVu Sans"/>
              </a:rPr>
              <a:t>/</a:t>
            </a:r>
            <a:r>
              <a:rPr lang="fr-FR" sz="2800" b="0" strike="noStrike" spc="-1" dirty="0" err="1">
                <a:solidFill>
                  <a:srgbClr val="000000"/>
                </a:solidFill>
                <a:latin typeface="Georgia"/>
                <a:ea typeface="DejaVu Sans"/>
              </a:rPr>
              <a:t>μεγάλο</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κεφάλ</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ιο</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μισθωτοί</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δημοσίου</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υτο</a:t>
            </a:r>
            <a:r>
              <a:rPr lang="fr-FR" sz="2800" b="0" strike="noStrike" spc="-1" dirty="0">
                <a:solidFill>
                  <a:srgbClr val="000000"/>
                </a:solidFill>
                <a:latin typeface="Georgia"/>
                <a:ea typeface="DejaVu Sans"/>
              </a:rPr>
              <a:t>απα</a:t>
            </a:r>
            <a:r>
              <a:rPr lang="fr-FR" sz="2800" b="0" strike="noStrike" spc="-1" dirty="0" err="1">
                <a:solidFill>
                  <a:srgbClr val="000000"/>
                </a:solidFill>
                <a:latin typeface="Georgia"/>
                <a:ea typeface="DejaVu Sans"/>
              </a:rPr>
              <a:t>σχολούμενοι</a:t>
            </a:r>
            <a:r>
              <a:rPr lang="fr-FR" sz="2800" b="0" strike="noStrike" spc="-1" dirty="0">
                <a:solidFill>
                  <a:srgbClr val="000000"/>
                </a:solidFill>
                <a:latin typeface="Georgia"/>
                <a:ea typeface="DejaVu Sans"/>
              </a:rPr>
              <a:t>, β</a:t>
            </a:r>
            <a:r>
              <a:rPr lang="fr-FR" sz="2800" b="0" strike="noStrike" spc="-1" dirty="0" err="1">
                <a:solidFill>
                  <a:srgbClr val="000000"/>
                </a:solidFill>
                <a:latin typeface="Georgia"/>
                <a:ea typeface="DejaVu Sans"/>
              </a:rPr>
              <a:t>όρειοι</a:t>
            </a:r>
            <a:r>
              <a:rPr lang="fr-FR" sz="2800" b="0" strike="noStrike" spc="-1" dirty="0">
                <a:solidFill>
                  <a:srgbClr val="000000"/>
                </a:solidFill>
                <a:latin typeface="Georgia"/>
                <a:ea typeface="DejaVu Sans"/>
              </a:rPr>
              <a:t>/</a:t>
            </a:r>
            <a:r>
              <a:rPr lang="fr-FR" sz="2800" b="0" strike="noStrike" spc="-1" dirty="0" err="1">
                <a:solidFill>
                  <a:srgbClr val="000000"/>
                </a:solidFill>
                <a:latin typeface="Georgia"/>
                <a:ea typeface="DejaVu Sans"/>
              </a:rPr>
              <a:t>νότιοι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κτλ</a:t>
            </a:r>
            <a:r>
              <a:rPr lang="fr-FR" sz="2800" b="0" strike="noStrike" spc="-1" dirty="0">
                <a:solidFill>
                  <a:srgbClr val="000000"/>
                </a:solidFill>
                <a:latin typeface="Georgia"/>
                <a:ea typeface="DejaVu Sans"/>
              </a:rPr>
              <a:t>) .</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Κ</a:t>
            </a:r>
            <a:r>
              <a:rPr lang="fr-FR" sz="2800" b="1" u="sng" strike="noStrike" spc="-1" dirty="0">
                <a:solidFill>
                  <a:srgbClr val="000000"/>
                </a:solidFill>
                <a:uFillTx/>
                <a:latin typeface="Georgia"/>
                <a:ea typeface="DejaVu Sans"/>
              </a:rPr>
              <a:t>α</a:t>
            </a:r>
            <a:r>
              <a:rPr lang="fr-FR" sz="2800" b="1" u="sng" strike="noStrike" spc="-1" dirty="0" err="1">
                <a:solidFill>
                  <a:srgbClr val="000000"/>
                </a:solidFill>
                <a:uFillTx/>
                <a:latin typeface="Georgia"/>
                <a:ea typeface="DejaVu Sans"/>
              </a:rPr>
              <a:t>τ</a:t>
            </a:r>
            <a:r>
              <a:rPr lang="fr-FR" sz="2800" b="1" u="sng" strike="noStrike" spc="-1" dirty="0">
                <a:solidFill>
                  <a:srgbClr val="000000"/>
                </a:solidFill>
                <a:uFillTx/>
                <a:latin typeface="Georgia"/>
                <a:ea typeface="DejaVu Sans"/>
              </a:rPr>
              <a:t>απ</a:t>
            </a:r>
            <a:r>
              <a:rPr lang="fr-FR" sz="2800" b="1" u="sng" strike="noStrike" spc="-1" dirty="0" err="1">
                <a:solidFill>
                  <a:srgbClr val="000000"/>
                </a:solidFill>
                <a:uFillTx/>
                <a:latin typeface="Georgia"/>
                <a:ea typeface="DejaVu Sans"/>
              </a:rPr>
              <a:t>ίεση</a:t>
            </a:r>
            <a:r>
              <a:rPr lang="fr-FR" sz="2800" b="1" u="sng" strike="noStrike" spc="-1" dirty="0">
                <a:solidFill>
                  <a:srgbClr val="000000"/>
                </a:solidFill>
                <a:uFillTx/>
                <a:latin typeface="Georgia"/>
                <a:ea typeface="DejaVu Sans"/>
              </a:rPr>
              <a:t> VS απ</a:t>
            </a:r>
            <a:r>
              <a:rPr lang="fr-FR" sz="2800" b="1" u="sng" strike="noStrike" spc="-1" dirty="0" err="1">
                <a:solidFill>
                  <a:srgbClr val="000000"/>
                </a:solidFill>
                <a:uFillTx/>
                <a:latin typeface="Georgia"/>
                <a:ea typeface="DejaVu Sans"/>
              </a:rPr>
              <a:t>οκλεισμός</a:t>
            </a:r>
            <a:r>
              <a:rPr lang="fr-FR" sz="2800" b="1" u="sng" strike="noStrike" spc="-1" dirty="0">
                <a:solidFill>
                  <a:srgbClr val="000000"/>
                </a:solidFill>
                <a:uFillTx/>
                <a:latin typeface="Georgia"/>
                <a:ea typeface="DejaVu Sans"/>
              </a:rPr>
              <a:t>.</a:t>
            </a:r>
            <a:endParaRPr lang="fr-FR" sz="2800" b="0" strike="noStrike" spc="-1" dirty="0">
              <a:latin typeface="Arial"/>
            </a:endParaRPr>
          </a:p>
          <a:p>
            <a:pPr marL="365760" indent="-254880" algn="ctr">
              <a:lnSpc>
                <a:spcPct val="100000"/>
              </a:lnSpc>
              <a:spcBef>
                <a:spcPts val="300"/>
              </a:spcBef>
              <a:buClr>
                <a:srgbClr val="08A1D9"/>
              </a:buClr>
              <a:buFont typeface="Georgia"/>
              <a:buChar char="•"/>
            </a:pPr>
            <a:r>
              <a:rPr lang="fr-FR" sz="2800" b="1" u="sng" strike="noStrike" spc="-1" dirty="0" err="1">
                <a:solidFill>
                  <a:srgbClr val="000000"/>
                </a:solidFill>
                <a:uFillTx/>
                <a:latin typeface="Georgia"/>
                <a:ea typeface="DejaVu Sans"/>
              </a:rPr>
              <a:t>Οι</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εθνοσυντηρητικές</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κ</a:t>
            </a:r>
            <a:r>
              <a:rPr lang="fr-FR" sz="2800" b="1" u="sng" strike="noStrike" spc="-1" dirty="0">
                <a:solidFill>
                  <a:srgbClr val="000000"/>
                </a:solidFill>
                <a:uFillTx/>
                <a:latin typeface="Georgia"/>
                <a:ea typeface="DejaVu Sans"/>
              </a:rPr>
              <a:t>α</a:t>
            </a:r>
            <a:r>
              <a:rPr lang="fr-FR" sz="2800" b="1" u="sng" strike="noStrike" spc="-1" dirty="0" err="1">
                <a:solidFill>
                  <a:srgbClr val="000000"/>
                </a:solidFill>
                <a:uFillTx/>
                <a:latin typeface="Georgia"/>
                <a:ea typeface="DejaVu Sans"/>
              </a:rPr>
              <a:t>ι</a:t>
            </a:r>
            <a:r>
              <a:rPr lang="fr-FR" sz="2800" b="1" u="sng" strike="noStrike" spc="-1" dirty="0">
                <a:solidFill>
                  <a:srgbClr val="000000"/>
                </a:solidFill>
                <a:uFillTx/>
                <a:latin typeface="Georgia"/>
                <a:ea typeface="DejaVu Sans"/>
              </a:rPr>
              <a:t> α</a:t>
            </a:r>
            <a:r>
              <a:rPr lang="fr-FR" sz="2800" b="1" u="sng" strike="noStrike" spc="-1" dirty="0" err="1">
                <a:solidFill>
                  <a:srgbClr val="000000"/>
                </a:solidFill>
                <a:uFillTx/>
                <a:latin typeface="Georgia"/>
                <a:ea typeface="DejaVu Sans"/>
              </a:rPr>
              <a:t>κροδεξιές</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δυνάμεις</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εκμετ</a:t>
            </a:r>
            <a:r>
              <a:rPr lang="fr-FR" sz="2800" b="1" u="sng" strike="noStrike" spc="-1" dirty="0">
                <a:solidFill>
                  <a:srgbClr val="000000"/>
                </a:solidFill>
                <a:uFillTx/>
                <a:latin typeface="Georgia"/>
                <a:ea typeface="DejaVu Sans"/>
              </a:rPr>
              <a:t>α</a:t>
            </a:r>
            <a:r>
              <a:rPr lang="fr-FR" sz="2800" b="1" u="sng" strike="noStrike" spc="-1" dirty="0" err="1">
                <a:solidFill>
                  <a:srgbClr val="000000"/>
                </a:solidFill>
                <a:uFillTx/>
                <a:latin typeface="Georgia"/>
                <a:ea typeface="DejaVu Sans"/>
              </a:rPr>
              <a:t>λλεύοντ</a:t>
            </a:r>
            <a:r>
              <a:rPr lang="fr-FR" sz="2800" b="1" u="sng" strike="noStrike" spc="-1" dirty="0">
                <a:solidFill>
                  <a:srgbClr val="000000"/>
                </a:solidFill>
                <a:uFillTx/>
                <a:latin typeface="Georgia"/>
                <a:ea typeface="DejaVu Sans"/>
              </a:rPr>
              <a:t>α</a:t>
            </a:r>
            <a:r>
              <a:rPr lang="fr-FR" sz="2800" b="1" u="sng" strike="noStrike" spc="-1" dirty="0" err="1">
                <a:solidFill>
                  <a:srgbClr val="000000"/>
                </a:solidFill>
                <a:uFillTx/>
                <a:latin typeface="Georgia"/>
                <a:ea typeface="DejaVu Sans"/>
              </a:rPr>
              <a:t>ι</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τις</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εσωτερικές</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δι</a:t>
            </a:r>
            <a:r>
              <a:rPr lang="fr-FR" sz="2800" b="1" u="sng" strike="noStrike" spc="-1" dirty="0">
                <a:solidFill>
                  <a:srgbClr val="000000"/>
                </a:solidFill>
                <a:uFillTx/>
                <a:latin typeface="Georgia"/>
                <a:ea typeface="DejaVu Sans"/>
              </a:rPr>
              <a:t>α</a:t>
            </a:r>
            <a:r>
              <a:rPr lang="fr-FR" sz="2800" b="1" u="sng" strike="noStrike" spc="-1" dirty="0" err="1">
                <a:solidFill>
                  <a:srgbClr val="000000"/>
                </a:solidFill>
                <a:uFillTx/>
                <a:latin typeface="Georgia"/>
                <a:ea typeface="DejaVu Sans"/>
              </a:rPr>
              <a:t>ιρέσεις</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γι</a:t>
            </a:r>
            <a:r>
              <a:rPr lang="fr-FR" sz="2800" b="1" u="sng" strike="noStrike" spc="-1" dirty="0">
                <a:solidFill>
                  <a:srgbClr val="000000"/>
                </a:solidFill>
                <a:uFillTx/>
                <a:latin typeface="Georgia"/>
                <a:ea typeface="DejaVu Sans"/>
              </a:rPr>
              <a:t>α </a:t>
            </a:r>
            <a:r>
              <a:rPr lang="fr-FR" sz="2800" b="1" u="sng" strike="noStrike" spc="-1" dirty="0" err="1">
                <a:solidFill>
                  <a:srgbClr val="000000"/>
                </a:solidFill>
                <a:uFillTx/>
                <a:latin typeface="Georgia"/>
                <a:ea typeface="DejaVu Sans"/>
              </a:rPr>
              <a:t>ν</a:t>
            </a:r>
            <a:r>
              <a:rPr lang="fr-FR" sz="2800" b="1" u="sng" strike="noStrike" spc="-1" dirty="0">
                <a:solidFill>
                  <a:srgbClr val="000000"/>
                </a:solidFill>
                <a:uFillTx/>
                <a:latin typeface="Georgia"/>
                <a:ea typeface="DejaVu Sans"/>
              </a:rPr>
              <a:t>α </a:t>
            </a:r>
            <a:r>
              <a:rPr lang="fr-FR" sz="2800" b="1" u="sng" strike="noStrike" spc="-1" dirty="0" err="1">
                <a:solidFill>
                  <a:srgbClr val="000000"/>
                </a:solidFill>
                <a:uFillTx/>
                <a:latin typeface="Georgia"/>
                <a:ea typeface="DejaVu Sans"/>
              </a:rPr>
              <a:t>ενισχύσουν</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την</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εθνικιστική</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κ</a:t>
            </a:r>
            <a:r>
              <a:rPr lang="fr-FR" sz="2800" b="1" u="sng" strike="noStrike" spc="-1" dirty="0">
                <a:solidFill>
                  <a:srgbClr val="000000"/>
                </a:solidFill>
                <a:uFillTx/>
                <a:latin typeface="Georgia"/>
                <a:ea typeface="DejaVu Sans"/>
              </a:rPr>
              <a:t>α</a:t>
            </a:r>
            <a:r>
              <a:rPr lang="fr-FR" sz="2800" b="1" u="sng" strike="noStrike" spc="-1" dirty="0" err="1">
                <a:solidFill>
                  <a:srgbClr val="000000"/>
                </a:solidFill>
                <a:uFillTx/>
                <a:latin typeface="Georgia"/>
                <a:ea typeface="DejaVu Sans"/>
              </a:rPr>
              <a:t>ι</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όχι</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την</a:t>
            </a:r>
            <a:r>
              <a:rPr lang="fr-FR" sz="2800" b="1" u="sng" strike="noStrike" spc="-1" dirty="0">
                <a:solidFill>
                  <a:srgbClr val="000000"/>
                </a:solidFill>
                <a:uFillTx/>
                <a:latin typeface="Georgia"/>
                <a:ea typeface="DejaVu Sans"/>
              </a:rPr>
              <a:t> π</a:t>
            </a:r>
            <a:r>
              <a:rPr lang="fr-FR" sz="2800" b="1" u="sng" strike="noStrike" spc="-1" dirty="0" err="1">
                <a:solidFill>
                  <a:srgbClr val="000000"/>
                </a:solidFill>
                <a:uFillTx/>
                <a:latin typeface="Georgia"/>
                <a:ea typeface="DejaVu Sans"/>
              </a:rPr>
              <a:t>ολιτει</a:t>
            </a:r>
            <a:r>
              <a:rPr lang="fr-FR" sz="2800" b="1" u="sng" strike="noStrike" spc="-1" dirty="0">
                <a:solidFill>
                  <a:srgbClr val="000000"/>
                </a:solidFill>
                <a:uFillTx/>
                <a:latin typeface="Georgia"/>
                <a:ea typeface="DejaVu Sans"/>
              </a:rPr>
              <a:t>α</a:t>
            </a:r>
            <a:r>
              <a:rPr lang="fr-FR" sz="2800" b="1" u="sng" strike="noStrike" spc="-1" dirty="0" err="1">
                <a:solidFill>
                  <a:srgbClr val="000000"/>
                </a:solidFill>
                <a:uFillTx/>
                <a:latin typeface="Georgia"/>
                <a:ea typeface="DejaVu Sans"/>
              </a:rPr>
              <a:t>κή</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τ</a:t>
            </a:r>
            <a:r>
              <a:rPr lang="fr-FR" sz="2800" b="1" u="sng" strike="noStrike" spc="-1" dirty="0">
                <a:solidFill>
                  <a:srgbClr val="000000"/>
                </a:solidFill>
                <a:uFillTx/>
                <a:latin typeface="Georgia"/>
                <a:ea typeface="DejaVu Sans"/>
              </a:rPr>
              <a:t>α</a:t>
            </a:r>
            <a:r>
              <a:rPr lang="fr-FR" sz="2800" b="1" u="sng" strike="noStrike" spc="-1" dirty="0" err="1">
                <a:solidFill>
                  <a:srgbClr val="000000"/>
                </a:solidFill>
                <a:uFillTx/>
                <a:latin typeface="Georgia"/>
                <a:ea typeface="DejaVu Sans"/>
              </a:rPr>
              <a:t>υτότητ</a:t>
            </a:r>
            <a:r>
              <a:rPr lang="fr-FR" sz="2800" b="1" u="sng" strike="noStrike" spc="-1" dirty="0">
                <a:solidFill>
                  <a:srgbClr val="000000"/>
                </a:solidFill>
                <a:uFillTx/>
                <a:latin typeface="Georgia"/>
                <a:ea typeface="DejaVu Sans"/>
              </a:rPr>
              <a:t>α </a:t>
            </a:r>
            <a:r>
              <a:rPr lang="fr-FR" sz="2800" b="1" u="sng" strike="noStrike" spc="-1" dirty="0" err="1">
                <a:solidFill>
                  <a:srgbClr val="000000"/>
                </a:solidFill>
                <a:uFillTx/>
                <a:latin typeface="Georgia"/>
                <a:ea typeface="DejaVu Sans"/>
              </a:rPr>
              <a:t>στην</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Ευρώ</a:t>
            </a:r>
            <a:r>
              <a:rPr lang="fr-FR" sz="2800" b="1" u="sng" strike="noStrike" spc="-1" dirty="0">
                <a:solidFill>
                  <a:srgbClr val="000000"/>
                </a:solidFill>
                <a:uFillTx/>
                <a:latin typeface="Georgia"/>
                <a:ea typeface="DejaVu Sans"/>
              </a:rPr>
              <a:t>π</a:t>
            </a:r>
            <a:r>
              <a:rPr lang="fr-FR" sz="2800" b="1" u="sng" strike="noStrike" spc="-1" dirty="0" err="1">
                <a:solidFill>
                  <a:srgbClr val="000000"/>
                </a:solidFill>
                <a:uFillTx/>
                <a:latin typeface="Georgia"/>
                <a:ea typeface="DejaVu Sans"/>
              </a:rPr>
              <a:t>η</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υ</a:t>
            </a:r>
            <a:r>
              <a:rPr lang="fr-FR" sz="2800" b="1" u="sng" strike="noStrike" spc="-1" dirty="0">
                <a:solidFill>
                  <a:srgbClr val="000000"/>
                </a:solidFill>
                <a:uFillTx/>
                <a:latin typeface="Georgia"/>
                <a:ea typeface="DejaVu Sans"/>
              </a:rPr>
              <a:t>π</a:t>
            </a:r>
            <a:r>
              <a:rPr lang="fr-FR" sz="2800" b="1" u="sng" strike="noStrike" spc="-1" dirty="0" err="1">
                <a:solidFill>
                  <a:srgbClr val="000000"/>
                </a:solidFill>
                <a:uFillTx/>
                <a:latin typeface="Georgia"/>
                <a:ea typeface="DejaVu Sans"/>
              </a:rPr>
              <a:t>ονομεύοντ</a:t>
            </a:r>
            <a:r>
              <a:rPr lang="fr-FR" sz="2800" b="1" u="sng" strike="noStrike" spc="-1" dirty="0">
                <a:solidFill>
                  <a:srgbClr val="000000"/>
                </a:solidFill>
                <a:uFillTx/>
                <a:latin typeface="Georgia"/>
                <a:ea typeface="DejaVu Sans"/>
              </a:rPr>
              <a:t>α</a:t>
            </a:r>
            <a:r>
              <a:rPr lang="fr-FR" sz="2800" b="1" u="sng" strike="noStrike" spc="-1" dirty="0" err="1">
                <a:solidFill>
                  <a:srgbClr val="000000"/>
                </a:solidFill>
                <a:uFillTx/>
                <a:latin typeface="Georgia"/>
                <a:ea typeface="DejaVu Sans"/>
              </a:rPr>
              <a:t>ς</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έτσι</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την</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ευρω</a:t>
            </a:r>
            <a:r>
              <a:rPr lang="fr-FR" sz="2800" b="1" u="sng" strike="noStrike" spc="-1" dirty="0">
                <a:solidFill>
                  <a:srgbClr val="000000"/>
                </a:solidFill>
                <a:uFillTx/>
                <a:latin typeface="Georgia"/>
                <a:ea typeface="DejaVu Sans"/>
              </a:rPr>
              <a:t>πα</a:t>
            </a:r>
            <a:r>
              <a:rPr lang="fr-FR" sz="2800" b="1" u="sng" strike="noStrike" spc="-1" dirty="0" err="1">
                <a:solidFill>
                  <a:srgbClr val="000000"/>
                </a:solidFill>
                <a:uFillTx/>
                <a:latin typeface="Georgia"/>
                <a:ea typeface="DejaVu Sans"/>
              </a:rPr>
              <a:t>ϊκή</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τ</a:t>
            </a:r>
            <a:r>
              <a:rPr lang="fr-FR" sz="2800" b="1" u="sng" strike="noStrike" spc="-1" dirty="0">
                <a:solidFill>
                  <a:srgbClr val="000000"/>
                </a:solidFill>
                <a:uFillTx/>
                <a:latin typeface="Georgia"/>
                <a:ea typeface="DejaVu Sans"/>
              </a:rPr>
              <a:t>α</a:t>
            </a:r>
            <a:r>
              <a:rPr lang="fr-FR" sz="2800" b="1" u="sng" strike="noStrike" spc="-1" dirty="0" err="1">
                <a:solidFill>
                  <a:srgbClr val="000000"/>
                </a:solidFill>
                <a:uFillTx/>
                <a:latin typeface="Georgia"/>
                <a:ea typeface="DejaVu Sans"/>
              </a:rPr>
              <a:t>υτότητ</a:t>
            </a:r>
            <a:r>
              <a:rPr lang="fr-FR" sz="2800" b="1" u="sng" strike="noStrike" spc="-1" dirty="0">
                <a:solidFill>
                  <a:srgbClr val="000000"/>
                </a:solidFill>
                <a:uFillTx/>
                <a:latin typeface="Georgia"/>
                <a:ea typeface="DejaVu Sans"/>
              </a:rPr>
              <a:t>α </a:t>
            </a:r>
            <a:r>
              <a:rPr lang="fr-FR" sz="2800" b="1" u="sng" strike="noStrike" spc="-1" dirty="0" err="1">
                <a:solidFill>
                  <a:srgbClr val="000000"/>
                </a:solidFill>
                <a:uFillTx/>
                <a:latin typeface="Georgia"/>
                <a:ea typeface="DejaVu Sans"/>
              </a:rPr>
              <a:t>κ</a:t>
            </a:r>
            <a:r>
              <a:rPr lang="fr-FR" sz="2800" b="1" u="sng" strike="noStrike" spc="-1" dirty="0">
                <a:solidFill>
                  <a:srgbClr val="000000"/>
                </a:solidFill>
                <a:uFillTx/>
                <a:latin typeface="Georgia"/>
                <a:ea typeface="DejaVu Sans"/>
              </a:rPr>
              <a:t>α</a:t>
            </a:r>
            <a:r>
              <a:rPr lang="fr-FR" sz="2800" b="1" u="sng" strike="noStrike" spc="-1" dirty="0" err="1">
                <a:solidFill>
                  <a:srgbClr val="000000"/>
                </a:solidFill>
                <a:uFillTx/>
                <a:latin typeface="Georgia"/>
                <a:ea typeface="DejaVu Sans"/>
              </a:rPr>
              <a:t>ι</a:t>
            </a:r>
            <a:r>
              <a:rPr lang="fr-FR" sz="2800" b="1" u="sng" strike="noStrike" spc="-1" dirty="0">
                <a:solidFill>
                  <a:srgbClr val="000000"/>
                </a:solidFill>
                <a:uFillTx/>
                <a:latin typeface="Georgia"/>
                <a:ea typeface="DejaVu Sans"/>
              </a:rPr>
              <a:t> α</a:t>
            </a:r>
            <a:r>
              <a:rPr lang="fr-FR" sz="2800" b="1" u="sng" strike="noStrike" spc="-1" dirty="0" err="1">
                <a:solidFill>
                  <a:srgbClr val="000000"/>
                </a:solidFill>
                <a:uFillTx/>
                <a:latin typeface="Georgia"/>
                <a:ea typeface="DejaVu Sans"/>
              </a:rPr>
              <a:t>μφισ</a:t>
            </a:r>
            <a:r>
              <a:rPr lang="fr-FR" sz="2800" b="1" u="sng" strike="noStrike" spc="-1" dirty="0">
                <a:solidFill>
                  <a:srgbClr val="000000"/>
                </a:solidFill>
                <a:uFillTx/>
                <a:latin typeface="Georgia"/>
                <a:ea typeface="DejaVu Sans"/>
              </a:rPr>
              <a:t>β</a:t>
            </a:r>
            <a:r>
              <a:rPr lang="fr-FR" sz="2800" b="1" u="sng" strike="noStrike" spc="-1" dirty="0" err="1">
                <a:solidFill>
                  <a:srgbClr val="000000"/>
                </a:solidFill>
                <a:uFillTx/>
                <a:latin typeface="Georgia"/>
                <a:ea typeface="DejaVu Sans"/>
              </a:rPr>
              <a:t>ητώντ</a:t>
            </a:r>
            <a:r>
              <a:rPr lang="fr-FR" sz="2800" b="1" u="sng" strike="noStrike" spc="-1" dirty="0">
                <a:solidFill>
                  <a:srgbClr val="000000"/>
                </a:solidFill>
                <a:uFillTx/>
                <a:latin typeface="Georgia"/>
                <a:ea typeface="DejaVu Sans"/>
              </a:rPr>
              <a:t>α</a:t>
            </a:r>
            <a:r>
              <a:rPr lang="fr-FR" sz="2800" b="1" u="sng" strike="noStrike" spc="-1" dirty="0" err="1">
                <a:solidFill>
                  <a:srgbClr val="000000"/>
                </a:solidFill>
                <a:uFillTx/>
                <a:latin typeface="Georgia"/>
                <a:ea typeface="DejaVu Sans"/>
              </a:rPr>
              <a:t>ς</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την</a:t>
            </a:r>
            <a:r>
              <a:rPr lang="fr-FR" sz="2800" b="1" u="sng" strike="noStrike" spc="-1" dirty="0">
                <a:solidFill>
                  <a:srgbClr val="000000"/>
                </a:solidFill>
                <a:uFillTx/>
                <a:latin typeface="Georgia"/>
                <a:ea typeface="DejaVu Sans"/>
              </a:rPr>
              <a:t> α</a:t>
            </a:r>
            <a:r>
              <a:rPr lang="fr-FR" sz="2800" b="1" u="sng" strike="noStrike" spc="-1" dirty="0" err="1">
                <a:solidFill>
                  <a:srgbClr val="000000"/>
                </a:solidFill>
                <a:uFillTx/>
                <a:latin typeface="Georgia"/>
                <a:ea typeface="DejaVu Sans"/>
              </a:rPr>
              <a:t>ρχή</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της</a:t>
            </a:r>
            <a:r>
              <a:rPr lang="fr-FR" sz="2800" b="1" u="sng" strike="noStrike" spc="-1" dirty="0">
                <a:solidFill>
                  <a:srgbClr val="000000"/>
                </a:solidFill>
                <a:uFillTx/>
                <a:latin typeface="Georgia"/>
                <a:ea typeface="DejaVu Sans"/>
              </a:rPr>
              <a:t> </a:t>
            </a:r>
            <a:r>
              <a:rPr lang="fr-FR" sz="2800" b="1" u="sng" strike="noStrike" spc="-1" dirty="0" err="1">
                <a:solidFill>
                  <a:srgbClr val="000000"/>
                </a:solidFill>
                <a:uFillTx/>
                <a:latin typeface="Georgia"/>
                <a:ea typeface="DejaVu Sans"/>
              </a:rPr>
              <a:t>δι</a:t>
            </a:r>
            <a:r>
              <a:rPr lang="fr-FR" sz="2800" b="1" u="sng" strike="noStrike" spc="-1" dirty="0">
                <a:solidFill>
                  <a:srgbClr val="000000"/>
                </a:solidFill>
                <a:uFillTx/>
                <a:latin typeface="Georgia"/>
                <a:ea typeface="DejaVu Sans"/>
              </a:rPr>
              <a:t>α</a:t>
            </a:r>
            <a:r>
              <a:rPr lang="fr-FR" sz="2800" b="1" u="sng" strike="noStrike" spc="-1" dirty="0" err="1">
                <a:solidFill>
                  <a:srgbClr val="000000"/>
                </a:solidFill>
                <a:uFillTx/>
                <a:latin typeface="Georgia"/>
                <a:ea typeface="DejaVu Sans"/>
              </a:rPr>
              <a:t>φορο</a:t>
            </a:r>
            <a:r>
              <a:rPr lang="fr-FR" sz="2800" b="1" u="sng" strike="noStrike" spc="-1" dirty="0">
                <a:solidFill>
                  <a:srgbClr val="000000"/>
                </a:solidFill>
                <a:uFillTx/>
                <a:latin typeface="Georgia"/>
                <a:ea typeface="DejaVu Sans"/>
              </a:rPr>
              <a:t>π</a:t>
            </a:r>
            <a:r>
              <a:rPr lang="fr-FR" sz="2800" b="1" u="sng" strike="noStrike" spc="-1" dirty="0" err="1">
                <a:solidFill>
                  <a:srgbClr val="000000"/>
                </a:solidFill>
                <a:uFillTx/>
                <a:latin typeface="Georgia"/>
                <a:ea typeface="DejaVu Sans"/>
              </a:rPr>
              <a:t>οίησης</a:t>
            </a:r>
            <a:r>
              <a:rPr lang="fr-FR" sz="2800" b="1" u="sng" strike="noStrike" spc="-1" dirty="0">
                <a:solidFill>
                  <a:srgbClr val="000000"/>
                </a:solidFill>
                <a:uFillTx/>
                <a:latin typeface="Georgia"/>
                <a:ea typeface="DejaVu Sans"/>
              </a:rPr>
              <a:t> (π</a:t>
            </a:r>
            <a:r>
              <a:rPr lang="fr-FR" sz="2800" b="1" u="sng" strike="noStrike" spc="-1" dirty="0" err="1">
                <a:solidFill>
                  <a:srgbClr val="000000"/>
                </a:solidFill>
                <a:uFillTx/>
                <a:latin typeface="Georgia"/>
                <a:ea typeface="DejaVu Sans"/>
              </a:rPr>
              <a:t>ολυ</a:t>
            </a:r>
            <a:r>
              <a:rPr lang="fr-FR" sz="2800" b="1" u="sng" strike="noStrike" spc="-1" dirty="0">
                <a:solidFill>
                  <a:srgbClr val="000000"/>
                </a:solidFill>
                <a:uFillTx/>
                <a:latin typeface="Georgia"/>
                <a:ea typeface="DejaVu Sans"/>
              </a:rPr>
              <a:t>π</a:t>
            </a:r>
            <a:r>
              <a:rPr lang="fr-FR" sz="2800" b="1" u="sng" strike="noStrike" spc="-1" dirty="0" err="1">
                <a:solidFill>
                  <a:srgbClr val="000000"/>
                </a:solidFill>
                <a:uFillTx/>
                <a:latin typeface="Georgia"/>
                <a:ea typeface="DejaVu Sans"/>
              </a:rPr>
              <a:t>ολιτισμικότητ</a:t>
            </a:r>
            <a:r>
              <a:rPr lang="fr-FR" sz="2800" b="1" u="sng" strike="noStrike" spc="-1" dirty="0">
                <a:solidFill>
                  <a:srgbClr val="000000"/>
                </a:solidFill>
                <a:uFillTx/>
                <a:latin typeface="Georgia"/>
                <a:ea typeface="DejaVu Sans"/>
              </a:rPr>
              <a:t>α, π</a:t>
            </a:r>
            <a:r>
              <a:rPr lang="fr-FR" sz="2800" b="1" u="sng" strike="noStrike" spc="-1" dirty="0" err="1">
                <a:solidFill>
                  <a:srgbClr val="000000"/>
                </a:solidFill>
                <a:uFillTx/>
                <a:latin typeface="Georgia"/>
                <a:ea typeface="DejaVu Sans"/>
              </a:rPr>
              <a:t>ολυεθνισμός</a:t>
            </a:r>
            <a:r>
              <a:rPr lang="fr-FR" sz="2800" b="1" u="sng" strike="noStrike" spc="-1" dirty="0">
                <a:solidFill>
                  <a:srgbClr val="000000"/>
                </a:solidFill>
                <a:uFillTx/>
                <a:latin typeface="Georgia"/>
                <a:ea typeface="DejaVu Sans"/>
              </a:rPr>
              <a:t>).</a:t>
            </a:r>
            <a:endParaRPr lang="fr-FR" sz="2800" b="0" strike="noStrike" spc="-1" dirty="0">
              <a:latin typeface="Arial"/>
            </a:endParaRPr>
          </a:p>
        </p:txBody>
      </p:sp>
      <p:sp>
        <p:nvSpPr>
          <p:cNvPr id="78" name="CustomShape 3"/>
          <p:cNvSpPr/>
          <p:nvPr/>
        </p:nvSpPr>
        <p:spPr>
          <a:xfrm>
            <a:off x="10899720" y="2160"/>
            <a:ext cx="101484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5590AD76-43E9-4E5B-87A8-5ACF3586B1F7}" type="slidenum">
              <a:rPr lang="fr-FR" sz="1800" b="0" strike="noStrike" spc="-1">
                <a:solidFill>
                  <a:srgbClr val="FFFFFF"/>
                </a:solidFill>
                <a:latin typeface="Georgia"/>
                <a:ea typeface="DejaVu Sans"/>
              </a:rPr>
              <a:t>21</a:t>
            </a:fld>
            <a:endParaRPr lang="fr-FR"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7D063-1CFB-8F49-805D-1895AC5C0E4A}"/>
              </a:ext>
            </a:extLst>
          </p:cNvPr>
          <p:cNvSpPr>
            <a:spLocks noGrp="1"/>
          </p:cNvSpPr>
          <p:nvPr>
            <p:ph type="title"/>
          </p:nvPr>
        </p:nvSpPr>
        <p:spPr>
          <a:xfrm>
            <a:off x="1024128" y="315884"/>
            <a:ext cx="9720072" cy="482138"/>
          </a:xfrm>
        </p:spPr>
        <p:txBody>
          <a:bodyPr>
            <a:normAutofit fontScale="90000"/>
          </a:bodyPr>
          <a:lstStyle/>
          <a:p>
            <a:r>
              <a:rPr lang="el-GR" dirty="0" err="1"/>
              <a:t>Ακροδεξια</a:t>
            </a:r>
            <a:r>
              <a:rPr lang="el-GR" dirty="0"/>
              <a:t> και </a:t>
            </a:r>
            <a:r>
              <a:rPr lang="el-GR" dirty="0" err="1"/>
              <a:t>εθνικισμος</a:t>
            </a:r>
            <a:endParaRPr lang="en-GR" dirty="0"/>
          </a:p>
        </p:txBody>
      </p:sp>
      <p:sp>
        <p:nvSpPr>
          <p:cNvPr id="3" name="Content Placeholder 2">
            <a:extLst>
              <a:ext uri="{FF2B5EF4-FFF2-40B4-BE49-F238E27FC236}">
                <a16:creationId xmlns:a16="http://schemas.microsoft.com/office/drawing/2014/main" id="{E15FF773-D2C1-3E48-8B60-24640CDDA9F4}"/>
              </a:ext>
            </a:extLst>
          </p:cNvPr>
          <p:cNvSpPr>
            <a:spLocks noGrp="1"/>
          </p:cNvSpPr>
          <p:nvPr>
            <p:ph idx="1"/>
          </p:nvPr>
        </p:nvSpPr>
        <p:spPr>
          <a:xfrm>
            <a:off x="1024128" y="1030778"/>
            <a:ext cx="9720071" cy="5278582"/>
          </a:xfrm>
        </p:spPr>
        <p:txBody>
          <a:bodyPr>
            <a:normAutofit/>
          </a:bodyPr>
          <a:lstStyle/>
          <a:p>
            <a:pPr>
              <a:buFont typeface="Wingdings" pitchFamily="2" charset="2"/>
              <a:buChar char="§"/>
            </a:pPr>
            <a:r>
              <a:rPr lang="el-GR" dirty="0"/>
              <a:t> Ορισμένα ακροδεξιά κόμματα προωθούν τον </a:t>
            </a:r>
            <a:r>
              <a:rPr lang="el-GR" b="1" dirty="0"/>
              <a:t>πολιτικό εθνικισμό </a:t>
            </a:r>
            <a:r>
              <a:rPr lang="en-US" dirty="0"/>
              <a:t>(civic nationalism)</a:t>
            </a:r>
            <a:r>
              <a:rPr lang="el-GR" dirty="0"/>
              <a:t>, ενώ άλλα προωθούν τον </a:t>
            </a:r>
            <a:r>
              <a:rPr lang="el-GR" b="1" dirty="0"/>
              <a:t>εθνικό</a:t>
            </a:r>
            <a:r>
              <a:rPr lang="en-US" b="1" dirty="0"/>
              <a:t>/</a:t>
            </a:r>
            <a:r>
              <a:rPr lang="el-GR" b="1" dirty="0" err="1"/>
              <a:t>εθνοτικό</a:t>
            </a:r>
            <a:r>
              <a:rPr lang="el-GR" b="1" dirty="0"/>
              <a:t> εθνικισμό</a:t>
            </a:r>
            <a:r>
              <a:rPr lang="en-US" b="1" dirty="0"/>
              <a:t> </a:t>
            </a:r>
            <a:r>
              <a:rPr lang="en-US" dirty="0"/>
              <a:t>(ethnic nationalism).</a:t>
            </a:r>
            <a:r>
              <a:rPr lang="el-GR" dirty="0"/>
              <a:t> Ενώ ο πολιτικός εθνικισμός είναι περιεκτικός, ο εθνικός/</a:t>
            </a:r>
            <a:r>
              <a:rPr lang="el-GR" dirty="0" err="1"/>
              <a:t>εθνοτικός</a:t>
            </a:r>
            <a:r>
              <a:rPr lang="el-GR" dirty="0"/>
              <a:t> εθνικισμός είναι αποκλειστικός.</a:t>
            </a:r>
          </a:p>
          <a:p>
            <a:pPr>
              <a:buFont typeface="Wingdings" pitchFamily="2" charset="2"/>
              <a:buChar char="§"/>
            </a:pPr>
            <a:r>
              <a:rPr lang="el-GR" dirty="0"/>
              <a:t> Ο </a:t>
            </a:r>
            <a:r>
              <a:rPr lang="el-GR" b="1" dirty="0"/>
              <a:t>νατιβισμός </a:t>
            </a:r>
            <a:r>
              <a:rPr lang="el-GR" dirty="0"/>
              <a:t>συνδυάζει τον εθνικισμό με την ξενοφοβία καθώς ζητά από τα κράτη να αποτελούνται μόνο από μέλη της ιθαγενούς ομάδας και θεωρεί τα μη ιθαγενή στοιχεία ως θεμελιωδώς απειλητικά για το </a:t>
            </a:r>
            <a:r>
              <a:rPr lang="el-GR" dirty="0" err="1"/>
              <a:t>μονοπολιτισμικό</a:t>
            </a:r>
            <a:r>
              <a:rPr lang="el-GR" dirty="0"/>
              <a:t> έθνος-κράτος.</a:t>
            </a:r>
          </a:p>
          <a:p>
            <a:r>
              <a:rPr lang="el-GR" dirty="0"/>
              <a:t>Ο νατιβισμός ορισμένων ακροδεξιών κομμάτων είναι </a:t>
            </a:r>
            <a:r>
              <a:rPr lang="el-GR" u="sng" dirty="0"/>
              <a:t>βιολογικά ή πολιτισμικά ρατσιστικός</a:t>
            </a:r>
            <a:r>
              <a:rPr lang="el-GR" dirty="0"/>
              <a:t>, υπονοώντας μια φυσική ιεραρχία μεταξύ των ομάδων. </a:t>
            </a:r>
          </a:p>
          <a:p>
            <a:pPr>
              <a:buFont typeface="Wingdings" pitchFamily="2" charset="2"/>
              <a:buChar char="§"/>
            </a:pPr>
            <a:r>
              <a:rPr lang="el-GR" dirty="0"/>
              <a:t> Ο </a:t>
            </a:r>
            <a:r>
              <a:rPr lang="el-GR" b="1" dirty="0" err="1"/>
              <a:t>εθνοπλουραλισμός</a:t>
            </a:r>
            <a:r>
              <a:rPr lang="el-GR" dirty="0"/>
              <a:t> θεωρεί διαφορετικούς πολιτισμούς ίσους, αλλά διακριτούς και ως εκ τούτου ασυμβίβαστους.</a:t>
            </a:r>
          </a:p>
          <a:p>
            <a:pPr marL="0" indent="0" algn="ctr">
              <a:buNone/>
            </a:pPr>
            <a:r>
              <a:rPr lang="el-GR" dirty="0">
                <a:solidFill>
                  <a:srgbClr val="C00000"/>
                </a:solidFill>
              </a:rPr>
              <a:t>Τα περισσότερα ακροδεξιά κόμματα, τουλάχιστον δημόσια, υιοθετούν μια </a:t>
            </a:r>
            <a:r>
              <a:rPr lang="el-GR" b="1" dirty="0" err="1">
                <a:solidFill>
                  <a:srgbClr val="C00000"/>
                </a:solidFill>
              </a:rPr>
              <a:t>εθνοπλουραλιστική</a:t>
            </a:r>
            <a:r>
              <a:rPr lang="el-GR" b="1" dirty="0">
                <a:solidFill>
                  <a:srgbClr val="C00000"/>
                </a:solidFill>
              </a:rPr>
              <a:t> μορφή νατιβισμού</a:t>
            </a:r>
            <a:r>
              <a:rPr lang="el-GR" dirty="0">
                <a:solidFill>
                  <a:srgbClr val="C00000"/>
                </a:solidFill>
              </a:rPr>
              <a:t> που είναι πιο ευχάριστη στους ψηφοφόρους (</a:t>
            </a:r>
            <a:r>
              <a:rPr lang="en-GB" dirty="0" err="1">
                <a:solidFill>
                  <a:srgbClr val="C00000"/>
                </a:solidFill>
              </a:rPr>
              <a:t>Rydgren</a:t>
            </a:r>
            <a:r>
              <a:rPr lang="en-GB" dirty="0">
                <a:solidFill>
                  <a:srgbClr val="C00000"/>
                </a:solidFill>
              </a:rPr>
              <a:t>, 2004, 2005). </a:t>
            </a:r>
            <a:endParaRPr lang="el-GR" dirty="0">
              <a:solidFill>
                <a:srgbClr val="C00000"/>
              </a:solidFill>
            </a:endParaRPr>
          </a:p>
        </p:txBody>
      </p:sp>
    </p:spTree>
    <p:extLst>
      <p:ext uri="{BB962C8B-B14F-4D97-AF65-F5344CB8AC3E}">
        <p14:creationId xmlns:p14="http://schemas.microsoft.com/office/powerpoint/2010/main" val="4540714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CustomShape 1"/>
          <p:cNvSpPr/>
          <p:nvPr/>
        </p:nvSpPr>
        <p:spPr>
          <a:xfrm>
            <a:off x="609480" y="366840"/>
            <a:ext cx="10971720" cy="64641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100000"/>
              </a:lnSpc>
            </a:pPr>
            <a:r>
              <a:rPr lang="el-GR" sz="3200" spc="-1" dirty="0">
                <a:solidFill>
                  <a:srgbClr val="434342"/>
                </a:solidFill>
                <a:latin typeface="Trebuchet MS"/>
              </a:rPr>
              <a:t>Η έννοια της </a:t>
            </a:r>
            <a:r>
              <a:rPr lang="el-GR" sz="3200" spc="-1" dirty="0" err="1">
                <a:solidFill>
                  <a:srgbClr val="434342"/>
                </a:solidFill>
                <a:latin typeface="Trebuchet MS"/>
              </a:rPr>
              <a:t>διατομεακότητας</a:t>
            </a:r>
            <a:r>
              <a:rPr lang="el-GR" sz="3200" spc="-1" dirty="0">
                <a:solidFill>
                  <a:srgbClr val="434342"/>
                </a:solidFill>
                <a:latin typeface="Trebuchet MS"/>
              </a:rPr>
              <a:t> (</a:t>
            </a:r>
            <a:r>
              <a:rPr lang="en-US" sz="3200" spc="-1" dirty="0">
                <a:solidFill>
                  <a:srgbClr val="434342"/>
                </a:solidFill>
                <a:latin typeface="Trebuchet MS"/>
              </a:rPr>
              <a:t>intersectionality)</a:t>
            </a:r>
            <a:endParaRPr lang="fr-FR" sz="3200" b="0" strike="noStrike" spc="-1" dirty="0">
              <a:latin typeface="Arial"/>
            </a:endParaRPr>
          </a:p>
        </p:txBody>
      </p:sp>
      <p:sp>
        <p:nvSpPr>
          <p:cNvPr id="77" name="CustomShape 2"/>
          <p:cNvSpPr/>
          <p:nvPr/>
        </p:nvSpPr>
        <p:spPr>
          <a:xfrm>
            <a:off x="609480" y="1013254"/>
            <a:ext cx="10971720" cy="510530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20000"/>
          </a:bodyPr>
          <a:lstStyle/>
          <a:p>
            <a:pPr marL="625230" indent="-514350">
              <a:spcBef>
                <a:spcPts val="300"/>
              </a:spcBef>
              <a:buClr>
                <a:srgbClr val="08A1D9"/>
              </a:buClr>
              <a:buFont typeface="Wingdings" pitchFamily="2" charset="2"/>
              <a:buChar char="q"/>
            </a:pPr>
            <a:endParaRPr lang="en-US" sz="2800" spc="-1" dirty="0">
              <a:solidFill>
                <a:srgbClr val="434342"/>
              </a:solidFill>
              <a:highlight>
                <a:scrgbClr r="0" g="0" b="0">
                  <a:alpha val="0"/>
                </a:scrgbClr>
              </a:highlight>
              <a:latin typeface="Trebuchet MS"/>
            </a:endParaRPr>
          </a:p>
          <a:p>
            <a:pPr marL="625230" indent="-514350">
              <a:spcBef>
                <a:spcPts val="300"/>
              </a:spcBef>
              <a:buClr>
                <a:srgbClr val="08A1D9"/>
              </a:buClr>
              <a:buFont typeface="Wingdings" pitchFamily="2" charset="2"/>
              <a:buChar char="q"/>
            </a:pPr>
            <a:r>
              <a:rPr lang="el-GR" sz="2800" spc="-1" dirty="0">
                <a:solidFill>
                  <a:srgbClr val="434342"/>
                </a:solidFill>
                <a:highlight>
                  <a:scrgbClr r="0" g="0" b="0">
                    <a:alpha val="0"/>
                  </a:scrgbClr>
                </a:highlight>
                <a:latin typeface="Trebuchet MS"/>
              </a:rPr>
              <a:t>Η θέση της </a:t>
            </a:r>
            <a:r>
              <a:rPr lang="el-GR" sz="2800" spc="-1" dirty="0" err="1">
                <a:solidFill>
                  <a:srgbClr val="434342"/>
                </a:solidFill>
                <a:highlight>
                  <a:scrgbClr r="0" g="0" b="0">
                    <a:alpha val="0"/>
                  </a:scrgbClr>
                </a:highlight>
                <a:latin typeface="Trebuchet MS"/>
              </a:rPr>
              <a:t>κεντρο-αριστεράς</a:t>
            </a:r>
            <a:r>
              <a:rPr lang="el-GR" sz="2800" spc="-1" dirty="0">
                <a:solidFill>
                  <a:srgbClr val="434342"/>
                </a:solidFill>
                <a:highlight>
                  <a:scrgbClr r="0" g="0" b="0">
                    <a:alpha val="0"/>
                  </a:scrgbClr>
                </a:highlight>
                <a:latin typeface="Trebuchet MS"/>
              </a:rPr>
              <a:t> και της νέας ευρωπαϊκής </a:t>
            </a:r>
            <a:r>
              <a:rPr lang="el-GR" sz="2800" spc="-1" dirty="0" err="1">
                <a:solidFill>
                  <a:srgbClr val="434342"/>
                </a:solidFill>
                <a:highlight>
                  <a:scrgbClr r="0" g="0" b="0">
                    <a:alpha val="0"/>
                  </a:scrgbClr>
                </a:highlight>
                <a:latin typeface="Trebuchet MS"/>
              </a:rPr>
              <a:t>Αριστεράς</a:t>
            </a:r>
            <a:r>
              <a:rPr lang="el-GR" sz="2800" spc="-1" dirty="0">
                <a:solidFill>
                  <a:srgbClr val="434342"/>
                </a:solidFill>
                <a:highlight>
                  <a:scrgbClr r="0" g="0" b="0">
                    <a:alpha val="0"/>
                  </a:scrgbClr>
                </a:highlight>
                <a:latin typeface="Trebuchet MS"/>
              </a:rPr>
              <a:t> </a:t>
            </a:r>
            <a:r>
              <a:rPr lang="el-GR" sz="2800" i="1" spc="-1" dirty="0">
                <a:solidFill>
                  <a:srgbClr val="C00000"/>
                </a:solidFill>
                <a:highlight>
                  <a:scrgbClr r="0" g="0" b="0">
                    <a:alpha val="0"/>
                  </a:scrgbClr>
                </a:highlight>
                <a:latin typeface="Trebuchet MS"/>
              </a:rPr>
              <a:t>(#</a:t>
            </a:r>
            <a:r>
              <a:rPr lang="en-US" sz="2800" i="1" spc="-1" dirty="0">
                <a:solidFill>
                  <a:srgbClr val="C00000"/>
                </a:solidFill>
                <a:highlight>
                  <a:scrgbClr r="0" g="0" b="0">
                    <a:alpha val="0"/>
                  </a:scrgbClr>
                </a:highlight>
                <a:latin typeface="Trebuchet MS"/>
              </a:rPr>
              <a:t> New Left, 1960s-</a:t>
            </a:r>
            <a:r>
              <a:rPr lang="en-US" sz="2800" spc="-1" dirty="0">
                <a:solidFill>
                  <a:srgbClr val="434342"/>
                </a:solidFill>
                <a:highlight>
                  <a:scrgbClr r="0" g="0" b="0">
                    <a:alpha val="0"/>
                  </a:scrgbClr>
                </a:highlight>
                <a:latin typeface="Trebuchet MS"/>
              </a:rPr>
              <a:t>)</a:t>
            </a:r>
            <a:endParaRPr lang="el-GR" sz="2800" spc="-1" dirty="0">
              <a:solidFill>
                <a:srgbClr val="434342"/>
              </a:solidFill>
              <a:highlight>
                <a:scrgbClr r="0" g="0" b="0">
                  <a:alpha val="0"/>
                </a:scrgbClr>
              </a:highlight>
              <a:latin typeface="Trebuchet MS"/>
            </a:endParaRPr>
          </a:p>
          <a:p>
            <a:pPr marL="625230" indent="-514350">
              <a:spcBef>
                <a:spcPts val="300"/>
              </a:spcBef>
              <a:buClr>
                <a:srgbClr val="08A1D9"/>
              </a:buClr>
              <a:buFont typeface="Wingdings" pitchFamily="2" charset="2"/>
              <a:buChar char="q"/>
            </a:pPr>
            <a:r>
              <a:rPr lang="el-GR" sz="2800" b="1" u="sng" spc="-1" dirty="0">
                <a:solidFill>
                  <a:srgbClr val="434342"/>
                </a:solidFill>
                <a:highlight>
                  <a:scrgbClr r="0" g="0" b="0">
                    <a:alpha val="0"/>
                  </a:scrgbClr>
                </a:highlight>
                <a:latin typeface="Trebuchet MS"/>
              </a:rPr>
              <a:t>Κριτική προσέγγιση- </a:t>
            </a:r>
            <a:r>
              <a:rPr lang="en-US" sz="2800" spc="-1" dirty="0">
                <a:solidFill>
                  <a:srgbClr val="434342"/>
                </a:solidFill>
                <a:highlight>
                  <a:scrgbClr r="0" g="0" b="0">
                    <a:alpha val="0"/>
                  </a:scrgbClr>
                </a:highlight>
                <a:latin typeface="Trebuchet MS"/>
              </a:rPr>
              <a:t>O </a:t>
            </a:r>
            <a:r>
              <a:rPr lang="el-GR" sz="2800" spc="-1" dirty="0">
                <a:solidFill>
                  <a:srgbClr val="434342"/>
                </a:solidFill>
                <a:highlight>
                  <a:scrgbClr r="0" g="0" b="0">
                    <a:alpha val="0"/>
                  </a:scrgbClr>
                </a:highlight>
                <a:latin typeface="Trebuchet MS"/>
              </a:rPr>
              <a:t>«</a:t>
            </a:r>
            <a:r>
              <a:rPr lang="el-GR" sz="2800" spc="-1" dirty="0" err="1">
                <a:solidFill>
                  <a:srgbClr val="434342"/>
                </a:solidFill>
                <a:highlight>
                  <a:scrgbClr r="0" g="0" b="0">
                    <a:alpha val="0"/>
                  </a:scrgbClr>
                </a:highlight>
                <a:latin typeface="Trebuchet MS"/>
              </a:rPr>
              <a:t>προοδευτικ</a:t>
            </a:r>
            <a:r>
              <a:rPr lang="fr-FR" sz="2800" spc="-1" dirty="0" err="1">
                <a:solidFill>
                  <a:srgbClr val="434342"/>
                </a:solidFill>
                <a:highlight>
                  <a:scrgbClr r="0" g="0" b="0">
                    <a:alpha val="0"/>
                  </a:scrgbClr>
                </a:highlight>
                <a:latin typeface="Trebuchet MS"/>
              </a:rPr>
              <a:t>ό</a:t>
            </a:r>
            <a:r>
              <a:rPr lang="el-GR" sz="2800" spc="-1" dirty="0">
                <a:solidFill>
                  <a:srgbClr val="434342"/>
                </a:solidFill>
                <a:highlight>
                  <a:scrgbClr r="0" g="0" b="0">
                    <a:alpha val="0"/>
                  </a:scrgbClr>
                </a:highlight>
                <a:latin typeface="Trebuchet MS"/>
              </a:rPr>
              <a:t>ς νεοφιλελευθερισμός» κατά </a:t>
            </a:r>
            <a:r>
              <a:rPr lang="en-US" sz="2800" spc="-1" dirty="0">
                <a:solidFill>
                  <a:srgbClr val="434342"/>
                </a:solidFill>
                <a:highlight>
                  <a:scrgbClr r="0" g="0" b="0">
                    <a:alpha val="0"/>
                  </a:scrgbClr>
                </a:highlight>
                <a:latin typeface="Trebuchet MS"/>
              </a:rPr>
              <a:t>Nancy Fraser</a:t>
            </a:r>
            <a:r>
              <a:rPr lang="el-GR" sz="2800" spc="-1" dirty="0">
                <a:solidFill>
                  <a:srgbClr val="434342"/>
                </a:solidFill>
                <a:highlight>
                  <a:scrgbClr r="0" g="0" b="0">
                    <a:alpha val="0"/>
                  </a:scrgbClr>
                </a:highlight>
                <a:latin typeface="Trebuchet MS"/>
              </a:rPr>
              <a:t> τρέφει τον ριζοσπαστικό </a:t>
            </a:r>
            <a:r>
              <a:rPr lang="el-GR" sz="2800" spc="-1" dirty="0" err="1">
                <a:solidFill>
                  <a:srgbClr val="434342"/>
                </a:solidFill>
                <a:highlight>
                  <a:scrgbClr r="0" g="0" b="0">
                    <a:alpha val="0"/>
                  </a:scrgbClr>
                </a:highlight>
                <a:latin typeface="Trebuchet MS"/>
              </a:rPr>
              <a:t>νεοφυλετισμό</a:t>
            </a:r>
            <a:r>
              <a:rPr lang="el-GR" sz="2800" spc="-1" dirty="0">
                <a:solidFill>
                  <a:srgbClr val="434342"/>
                </a:solidFill>
                <a:highlight>
                  <a:scrgbClr r="0" g="0" b="0">
                    <a:alpha val="0"/>
                  </a:scrgbClr>
                </a:highlight>
                <a:latin typeface="Trebuchet MS"/>
              </a:rPr>
              <a:t>.</a:t>
            </a:r>
            <a:r>
              <a:rPr lang="en-US" sz="2800" spc="-1" dirty="0">
                <a:solidFill>
                  <a:srgbClr val="434342"/>
                </a:solidFill>
                <a:highlight>
                  <a:scrgbClr r="0" g="0" b="0">
                    <a:alpha val="0"/>
                  </a:scrgbClr>
                </a:highlight>
                <a:latin typeface="Trebuchet MS"/>
              </a:rPr>
              <a:t> </a:t>
            </a:r>
            <a:endParaRPr lang="el-GR" sz="2800" spc="-1" dirty="0">
              <a:solidFill>
                <a:srgbClr val="434342"/>
              </a:solidFill>
              <a:highlight>
                <a:scrgbClr r="0" g="0" b="0">
                  <a:alpha val="0"/>
                </a:scrgbClr>
              </a:highlight>
              <a:latin typeface="Trebuchet MS"/>
            </a:endParaRPr>
          </a:p>
          <a:p>
            <a:pPr marL="110880">
              <a:spcBef>
                <a:spcPts val="300"/>
              </a:spcBef>
              <a:buClr>
                <a:srgbClr val="08A1D9"/>
              </a:buClr>
            </a:pPr>
            <a:r>
              <a:rPr lang="el-GR" sz="2800" dirty="0">
                <a:highlight>
                  <a:scrgbClr r="0" g="0" b="0">
                    <a:alpha val="0"/>
                  </a:scrgbClr>
                </a:highlight>
              </a:rPr>
              <a:t>Το πάγωμα της οικονομικής αναδιανομής οδήγησε τις μεσαίες τάξεις σε πολιτισμικό άγχος. </a:t>
            </a:r>
          </a:p>
          <a:p>
            <a:pPr marL="110880">
              <a:spcBef>
                <a:spcPts val="300"/>
              </a:spcBef>
              <a:buClr>
                <a:srgbClr val="08A1D9"/>
              </a:buClr>
            </a:pPr>
            <a:r>
              <a:rPr lang="el-GR" sz="2800" dirty="0">
                <a:highlight>
                  <a:scrgbClr r="0" g="0" b="0">
                    <a:alpha val="0"/>
                  </a:scrgbClr>
                </a:highlight>
              </a:rPr>
              <a:t>Όσοι σκέφτονται υπερβολικά τη δική τους ταυτότητα μπαίνουν σε έναν ανταγωνισμό για το ποιος είναι το θύμα, προσπαθώντας να ξεπεράσουν ο ένας τον άλλον εφαρμόζοντας τη «</a:t>
            </a:r>
            <a:r>
              <a:rPr lang="el-GR" sz="2800" dirty="0" err="1">
                <a:highlight>
                  <a:scrgbClr r="0" g="0" b="0">
                    <a:alpha val="0"/>
                  </a:scrgbClr>
                </a:highlight>
              </a:rPr>
              <a:t>διατομεακότητα</a:t>
            </a:r>
            <a:r>
              <a:rPr lang="el-GR" sz="2800" dirty="0">
                <a:highlight>
                  <a:scrgbClr r="0" g="0" b="0">
                    <a:alpha val="0"/>
                  </a:scrgbClr>
                </a:highlight>
              </a:rPr>
              <a:t>». Αυτό τους καθιστά ολοένα και πιο ανήμπορους να αναγνωρίσουν τα πιο πιεστικά ζητήματα που υπάρχουν, και να ενώσουν τις δυνάμεις τους με άλλες ομάδες ταυτότητας για να τα επιδιώξουν. Μακριά από το κράτος δικαίου, ίσοι ενώπιον του νόμου.</a:t>
            </a:r>
            <a:endParaRPr lang="fr-FR" sz="2800" b="0" strike="noStrike" spc="-1" dirty="0">
              <a:latin typeface="Arial"/>
            </a:endParaRPr>
          </a:p>
        </p:txBody>
      </p:sp>
      <p:sp>
        <p:nvSpPr>
          <p:cNvPr id="78" name="CustomShape 3"/>
          <p:cNvSpPr/>
          <p:nvPr/>
        </p:nvSpPr>
        <p:spPr>
          <a:xfrm>
            <a:off x="10899720" y="2160"/>
            <a:ext cx="101484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5590AD76-43E9-4E5B-87A8-5ACF3586B1F7}" type="slidenum">
              <a:rPr lang="fr-FR" sz="1800" b="0" strike="noStrike" spc="-1">
                <a:solidFill>
                  <a:srgbClr val="FFFFFF"/>
                </a:solidFill>
                <a:latin typeface="Georgia"/>
                <a:ea typeface="DejaVu Sans"/>
              </a:rPr>
              <a:t>23</a:t>
            </a:fld>
            <a:endParaRPr lang="fr-FR" sz="1800" b="0" strike="noStrike" spc="-1">
              <a:latin typeface="Arial"/>
            </a:endParaRPr>
          </a:p>
        </p:txBody>
      </p:sp>
    </p:spTree>
    <p:extLst>
      <p:ext uri="{BB962C8B-B14F-4D97-AF65-F5344CB8AC3E}">
        <p14:creationId xmlns:p14="http://schemas.microsoft.com/office/powerpoint/2010/main" val="1906067662"/>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A422B-235E-3D48-94F8-2FC6FBCF9FCD}"/>
              </a:ext>
            </a:extLst>
          </p:cNvPr>
          <p:cNvSpPr txBox="1">
            <a:spLocks noGrp="1"/>
          </p:cNvSpPr>
          <p:nvPr>
            <p:ph type="title"/>
          </p:nvPr>
        </p:nvSpPr>
        <p:spPr>
          <a:xfrm>
            <a:off x="1024128" y="112976"/>
            <a:ext cx="10786872" cy="737030"/>
          </a:xfrm>
          <a:noFill/>
          <a:ln>
            <a:noFill/>
          </a:ln>
        </p:spPr>
        <p:txBody>
          <a:bodyPr wrap="square" lIns="90000" tIns="45000" rIns="90000" bIns="45000">
            <a:noAutofit/>
          </a:bodyPr>
          <a:lstStyle/>
          <a:p>
            <a:pPr lvl="0">
              <a:lnSpc>
                <a:spcPct val="100000"/>
              </a:lnSpc>
              <a:spcBef>
                <a:spcPts val="0"/>
              </a:spcBef>
            </a:pPr>
            <a:r>
              <a:rPr lang="el-GR" sz="2800" dirty="0" err="1">
                <a:solidFill>
                  <a:srgbClr val="434342"/>
                </a:solidFill>
                <a:highlight>
                  <a:scrgbClr r="0" g="0" b="0">
                    <a:alpha val="0"/>
                  </a:scrgbClr>
                </a:highlight>
                <a:latin typeface="Trebuchet MS"/>
              </a:rPr>
              <a:t>λαικισμοσ</a:t>
            </a:r>
            <a:r>
              <a:rPr lang="el-GR" sz="2800" dirty="0">
                <a:solidFill>
                  <a:srgbClr val="434342"/>
                </a:solidFill>
                <a:highlight>
                  <a:scrgbClr r="0" g="0" b="0">
                    <a:alpha val="0"/>
                  </a:scrgbClr>
                </a:highlight>
                <a:latin typeface="Trebuchet MS"/>
              </a:rPr>
              <a:t>-</a:t>
            </a:r>
            <a:br>
              <a:rPr lang="el-GR" sz="2800" dirty="0">
                <a:solidFill>
                  <a:srgbClr val="434342"/>
                </a:solidFill>
                <a:highlight>
                  <a:scrgbClr r="0" g="0" b="0">
                    <a:alpha val="0"/>
                  </a:scrgbClr>
                </a:highlight>
                <a:latin typeface="Trebuchet MS"/>
              </a:rPr>
            </a:br>
            <a:r>
              <a:rPr lang="el-GR" sz="2800" dirty="0">
                <a:solidFill>
                  <a:srgbClr val="434342"/>
                </a:solidFill>
                <a:highlight>
                  <a:scrgbClr r="0" g="0" b="0">
                    <a:alpha val="0"/>
                  </a:scrgbClr>
                </a:highlight>
                <a:latin typeface="Trebuchet MS"/>
              </a:rPr>
              <a:t>Η </a:t>
            </a:r>
            <a:r>
              <a:rPr lang="el-GR" sz="2800" dirty="0" err="1">
                <a:solidFill>
                  <a:srgbClr val="434342"/>
                </a:solidFill>
                <a:highlight>
                  <a:scrgbClr r="0" g="0" b="0">
                    <a:alpha val="0"/>
                  </a:scrgbClr>
                </a:highlight>
                <a:latin typeface="Trebuchet MS"/>
              </a:rPr>
              <a:t>εξελιξη</a:t>
            </a:r>
            <a:r>
              <a:rPr lang="el-GR" sz="2800" dirty="0">
                <a:solidFill>
                  <a:srgbClr val="434342"/>
                </a:solidFill>
                <a:highlight>
                  <a:scrgbClr r="0" g="0" b="0">
                    <a:alpha val="0"/>
                  </a:scrgbClr>
                </a:highlight>
                <a:latin typeface="Trebuchet MS"/>
              </a:rPr>
              <a:t> της </a:t>
            </a:r>
            <a:r>
              <a:rPr lang="el-GR" sz="2800" dirty="0" err="1">
                <a:solidFill>
                  <a:srgbClr val="434342"/>
                </a:solidFill>
                <a:highlight>
                  <a:scrgbClr r="0" g="0" b="0">
                    <a:alpha val="0"/>
                  </a:scrgbClr>
                </a:highlight>
                <a:latin typeface="Trebuchet MS"/>
              </a:rPr>
              <a:t>εννοιασ</a:t>
            </a:r>
            <a:r>
              <a:rPr lang="en-US" sz="2800" dirty="0">
                <a:solidFill>
                  <a:srgbClr val="434342"/>
                </a:solidFill>
                <a:highlight>
                  <a:scrgbClr r="0" g="0" b="0">
                    <a:alpha val="0"/>
                  </a:scrgbClr>
                </a:highlight>
                <a:latin typeface="Trebuchet MS"/>
              </a:rPr>
              <a:t> (populism, popular)</a:t>
            </a:r>
          </a:p>
        </p:txBody>
      </p:sp>
      <p:sp>
        <p:nvSpPr>
          <p:cNvPr id="3" name="Content Placeholder 2">
            <a:extLst>
              <a:ext uri="{FF2B5EF4-FFF2-40B4-BE49-F238E27FC236}">
                <a16:creationId xmlns:a16="http://schemas.microsoft.com/office/drawing/2014/main" id="{B88BF9E4-5D0B-FD4E-8CB2-CAEF5AA23CE0}"/>
              </a:ext>
            </a:extLst>
          </p:cNvPr>
          <p:cNvSpPr txBox="1">
            <a:spLocks noGrp="1"/>
          </p:cNvSpPr>
          <p:nvPr>
            <p:ph idx="1"/>
          </p:nvPr>
        </p:nvSpPr>
        <p:spPr>
          <a:xfrm>
            <a:off x="1024128" y="953037"/>
            <a:ext cx="9720071" cy="5791987"/>
          </a:xfrm>
          <a:noFill/>
          <a:ln>
            <a:noFill/>
          </a:ln>
        </p:spPr>
        <p:txBody>
          <a:bodyPr wrap="square" lIns="90000" tIns="45000" rIns="90000" bIns="45000" anchor="t">
            <a:normAutofit fontScale="85000" lnSpcReduction="10000"/>
          </a:bodyPr>
          <a:lstStyle/>
          <a:p>
            <a:pPr marL="0" lvl="0" indent="0">
              <a:lnSpc>
                <a:spcPct val="100000"/>
              </a:lnSpc>
              <a:spcBef>
                <a:spcPts val="300"/>
              </a:spcBef>
              <a:buClr>
                <a:srgbClr val="08A1D9"/>
              </a:buClr>
              <a:buSzPct val="100000"/>
              <a:buFont typeface="Georgia"/>
            </a:pPr>
            <a:r>
              <a:rPr lang="en-US" dirty="0">
                <a:solidFill>
                  <a:srgbClr val="000000"/>
                </a:solidFill>
                <a:highlight>
                  <a:scrgbClr r="0" g="0" b="0">
                    <a:alpha val="0"/>
                  </a:scrgbClr>
                </a:highlight>
                <a:latin typeface="Georgia"/>
              </a:rPr>
              <a:t> </a:t>
            </a:r>
            <a:r>
              <a:rPr lang="el-GR" dirty="0">
                <a:solidFill>
                  <a:srgbClr val="000000"/>
                </a:solidFill>
                <a:highlight>
                  <a:scrgbClr r="0" g="0" b="0">
                    <a:alpha val="0"/>
                  </a:scrgbClr>
                </a:highlight>
                <a:latin typeface="Georgia"/>
              </a:rPr>
              <a:t>- Ιστορικά </a:t>
            </a:r>
            <a:r>
              <a:rPr lang="el-GR" dirty="0" err="1">
                <a:solidFill>
                  <a:srgbClr val="000000"/>
                </a:solidFill>
                <a:highlight>
                  <a:scrgbClr r="0" g="0" b="0">
                    <a:alpha val="0"/>
                  </a:scrgbClr>
                </a:highlight>
                <a:latin typeface="Georgia"/>
              </a:rPr>
              <a:t>λαϊκιστικά</a:t>
            </a:r>
            <a:r>
              <a:rPr lang="el-GR" dirty="0">
                <a:solidFill>
                  <a:srgbClr val="000000"/>
                </a:solidFill>
                <a:highlight>
                  <a:scrgbClr r="0" g="0" b="0">
                    <a:alpha val="0"/>
                  </a:scrgbClr>
                </a:highlight>
                <a:latin typeface="Georgia"/>
              </a:rPr>
              <a:t> κινήματα </a:t>
            </a:r>
            <a:r>
              <a:rPr lang="en-US" dirty="0">
                <a:solidFill>
                  <a:srgbClr val="000000"/>
                </a:solidFill>
                <a:highlight>
                  <a:scrgbClr r="0" g="0" b="0">
                    <a:alpha val="0"/>
                  </a:scrgbClr>
                </a:highlight>
                <a:latin typeface="Georgia"/>
              </a:rPr>
              <a:t>(</a:t>
            </a:r>
            <a:r>
              <a:rPr lang="el-GR" dirty="0">
                <a:solidFill>
                  <a:srgbClr val="000000"/>
                </a:solidFill>
                <a:highlight>
                  <a:scrgbClr r="0" g="0" b="0">
                    <a:alpha val="0"/>
                  </a:scrgbClr>
                </a:highlight>
                <a:latin typeface="Georgia"/>
              </a:rPr>
              <a:t>Ρωσία, ΗΠΑ, 19</a:t>
            </a:r>
            <a:r>
              <a:rPr lang="el-GR" baseline="30000" dirty="0">
                <a:solidFill>
                  <a:srgbClr val="000000"/>
                </a:solidFill>
                <a:highlight>
                  <a:scrgbClr r="0" g="0" b="0">
                    <a:alpha val="0"/>
                  </a:scrgbClr>
                </a:highlight>
                <a:latin typeface="Georgia"/>
              </a:rPr>
              <a:t>οσ</a:t>
            </a:r>
            <a:r>
              <a:rPr lang="el-GR" dirty="0">
                <a:solidFill>
                  <a:srgbClr val="000000"/>
                </a:solidFill>
                <a:highlight>
                  <a:scrgbClr r="0" g="0" b="0">
                    <a:alpha val="0"/>
                  </a:scrgbClr>
                </a:highlight>
                <a:latin typeface="Georgia"/>
              </a:rPr>
              <a:t> και 20οος αι.)</a:t>
            </a:r>
          </a:p>
          <a:p>
            <a:pPr marL="0" lvl="0" indent="0">
              <a:lnSpc>
                <a:spcPct val="100000"/>
              </a:lnSpc>
              <a:spcBef>
                <a:spcPts val="300"/>
              </a:spcBef>
              <a:buClr>
                <a:srgbClr val="08A1D9"/>
              </a:buClr>
              <a:buFont typeface="Georgia"/>
            </a:pPr>
            <a:r>
              <a:rPr lang="el-GR" dirty="0">
                <a:solidFill>
                  <a:srgbClr val="000000"/>
                </a:solidFill>
                <a:latin typeface="Georgia"/>
              </a:rPr>
              <a:t>Η Χάνα </a:t>
            </a:r>
            <a:r>
              <a:rPr lang="el-GR" dirty="0" err="1">
                <a:solidFill>
                  <a:srgbClr val="000000"/>
                </a:solidFill>
                <a:latin typeface="Georgia"/>
              </a:rPr>
              <a:t>Άρεντ</a:t>
            </a:r>
            <a:r>
              <a:rPr lang="el-GR" dirty="0">
                <a:solidFill>
                  <a:srgbClr val="000000"/>
                </a:solidFill>
                <a:latin typeface="Georgia"/>
              </a:rPr>
              <a:t> υποστήριξε ότι η ναζιστική Γερμανία και η ΕΣΣΔ του Στάλιν ξεκίνησαν ως </a:t>
            </a:r>
            <a:r>
              <a:rPr lang="el-GR" dirty="0" err="1">
                <a:solidFill>
                  <a:srgbClr val="000000"/>
                </a:solidFill>
                <a:latin typeface="Georgia"/>
              </a:rPr>
              <a:t>λαϊκιστικά</a:t>
            </a:r>
            <a:r>
              <a:rPr lang="el-GR" dirty="0">
                <a:solidFill>
                  <a:srgbClr val="000000"/>
                </a:solidFill>
                <a:latin typeface="Georgia"/>
              </a:rPr>
              <a:t> κινήματα.</a:t>
            </a:r>
          </a:p>
          <a:p>
            <a:pPr marL="0" lvl="0" indent="0">
              <a:lnSpc>
                <a:spcPct val="100000"/>
              </a:lnSpc>
              <a:spcBef>
                <a:spcPts val="300"/>
              </a:spcBef>
              <a:buClr>
                <a:srgbClr val="08A1D9"/>
              </a:buClr>
              <a:buFont typeface="Georgia"/>
            </a:pPr>
            <a:endParaRPr lang="en-US" dirty="0">
              <a:solidFill>
                <a:srgbClr val="000000"/>
              </a:solidFill>
              <a:highlight>
                <a:scrgbClr r="0" g="0" b="0">
                  <a:alpha val="0"/>
                </a:scrgbClr>
              </a:highlight>
              <a:latin typeface="Georgia"/>
            </a:endParaRPr>
          </a:p>
          <a:p>
            <a:pPr marL="0" lvl="0" indent="0">
              <a:lnSpc>
                <a:spcPct val="100000"/>
              </a:lnSpc>
              <a:spcBef>
                <a:spcPts val="300"/>
              </a:spcBef>
              <a:buClr>
                <a:srgbClr val="08A1D9"/>
              </a:buClr>
              <a:buSzPct val="100000"/>
              <a:buFont typeface="Georgia"/>
            </a:pPr>
            <a:r>
              <a:rPr lang="el-GR" dirty="0">
                <a:solidFill>
                  <a:srgbClr val="000000"/>
                </a:solidFill>
                <a:highlight>
                  <a:scrgbClr r="0" g="0" b="0">
                    <a:alpha val="0"/>
                  </a:scrgbClr>
                </a:highlight>
                <a:latin typeface="Georgia"/>
              </a:rPr>
              <a:t>- 1980- η αποκατάσταση του όρου στον </a:t>
            </a:r>
            <a:r>
              <a:rPr lang="el-GR" dirty="0" err="1">
                <a:solidFill>
                  <a:srgbClr val="000000"/>
                </a:solidFill>
                <a:highlight>
                  <a:scrgbClr r="0" g="0" b="0">
                    <a:alpha val="0"/>
                  </a:scrgbClr>
                </a:highlight>
                <a:latin typeface="Georgia"/>
              </a:rPr>
              <a:t>μετα</a:t>
            </a:r>
            <a:r>
              <a:rPr lang="el-GR" dirty="0">
                <a:solidFill>
                  <a:srgbClr val="000000"/>
                </a:solidFill>
                <a:highlight>
                  <a:scrgbClr r="0" g="0" b="0">
                    <a:alpha val="0"/>
                  </a:scrgbClr>
                </a:highlight>
                <a:latin typeface="Georgia"/>
              </a:rPr>
              <a:t>-μαρξισμό (</a:t>
            </a:r>
            <a:r>
              <a:rPr lang="en-US" dirty="0" err="1">
                <a:solidFill>
                  <a:srgbClr val="000000"/>
                </a:solidFill>
                <a:highlight>
                  <a:scrgbClr r="0" g="0" b="0">
                    <a:alpha val="0"/>
                  </a:scrgbClr>
                </a:highlight>
                <a:latin typeface="Georgia"/>
              </a:rPr>
              <a:t>Laclau</a:t>
            </a:r>
            <a:r>
              <a:rPr lang="en-US" dirty="0">
                <a:solidFill>
                  <a:srgbClr val="000000"/>
                </a:solidFill>
                <a:highlight>
                  <a:scrgbClr r="0" g="0" b="0">
                    <a:alpha val="0"/>
                  </a:scrgbClr>
                </a:highlight>
                <a:latin typeface="Georgia"/>
              </a:rPr>
              <a:t>, 1978); </a:t>
            </a:r>
            <a:r>
              <a:rPr lang="el-GR" dirty="0">
                <a:solidFill>
                  <a:srgbClr val="000000"/>
                </a:solidFill>
                <a:highlight>
                  <a:scrgbClr r="0" g="0" b="0">
                    <a:alpha val="0"/>
                  </a:scrgbClr>
                </a:highlight>
                <a:latin typeface="Georgia"/>
              </a:rPr>
              <a:t>η χρήση του όρου από </a:t>
            </a:r>
            <a:r>
              <a:rPr lang="el-GR" dirty="0" err="1">
                <a:solidFill>
                  <a:srgbClr val="000000"/>
                </a:solidFill>
                <a:highlight>
                  <a:scrgbClr r="0" g="0" b="0">
                    <a:alpha val="0"/>
                  </a:scrgbClr>
                </a:highlight>
                <a:latin typeface="Georgia"/>
              </a:rPr>
              <a:t>νεο</a:t>
            </a:r>
            <a:r>
              <a:rPr lang="el-GR" dirty="0">
                <a:solidFill>
                  <a:srgbClr val="000000"/>
                </a:solidFill>
                <a:highlight>
                  <a:scrgbClr r="0" g="0" b="0">
                    <a:alpha val="0"/>
                  </a:scrgbClr>
                </a:highlight>
                <a:latin typeface="Georgia"/>
              </a:rPr>
              <a:t>-μαρξιστές ως ερμηνεία του </a:t>
            </a:r>
            <a:r>
              <a:rPr lang="el-GR" dirty="0" err="1">
                <a:solidFill>
                  <a:srgbClr val="000000"/>
                </a:solidFill>
                <a:highlight>
                  <a:scrgbClr r="0" g="0" b="0">
                    <a:alpha val="0"/>
                  </a:scrgbClr>
                </a:highlight>
                <a:latin typeface="Georgia"/>
              </a:rPr>
              <a:t>θατσερισμού</a:t>
            </a:r>
            <a:r>
              <a:rPr lang="el-GR" dirty="0">
                <a:solidFill>
                  <a:srgbClr val="000000"/>
                </a:solidFill>
                <a:highlight>
                  <a:scrgbClr r="0" g="0" b="0">
                    <a:alpha val="0"/>
                  </a:scrgbClr>
                </a:highlight>
                <a:latin typeface="Georgia"/>
              </a:rPr>
              <a:t> (</a:t>
            </a:r>
            <a:r>
              <a:rPr lang="en-US" dirty="0">
                <a:solidFill>
                  <a:srgbClr val="000000"/>
                </a:solidFill>
                <a:highlight>
                  <a:scrgbClr r="0" g="0" b="0">
                    <a:alpha val="0"/>
                  </a:scrgbClr>
                </a:highlight>
                <a:latin typeface="Georgia"/>
              </a:rPr>
              <a:t>Hall [authoritarian populism]</a:t>
            </a:r>
            <a:r>
              <a:rPr lang="el-GR" dirty="0">
                <a:solidFill>
                  <a:srgbClr val="000000"/>
                </a:solidFill>
                <a:highlight>
                  <a:scrgbClr r="0" g="0" b="0">
                    <a:alpha val="0"/>
                  </a:scrgbClr>
                </a:highlight>
                <a:latin typeface="Georgia"/>
              </a:rPr>
              <a:t>)</a:t>
            </a:r>
            <a:r>
              <a:rPr lang="en-US" dirty="0">
                <a:solidFill>
                  <a:srgbClr val="000000"/>
                </a:solidFill>
                <a:highlight>
                  <a:scrgbClr r="0" g="0" b="0">
                    <a:alpha val="0"/>
                  </a:scrgbClr>
                </a:highlight>
                <a:latin typeface="Georgia"/>
              </a:rPr>
              <a:t>.</a:t>
            </a:r>
            <a:endParaRPr lang="el-GR" dirty="0">
              <a:solidFill>
                <a:srgbClr val="000000"/>
              </a:solidFill>
              <a:highlight>
                <a:scrgbClr r="0" g="0" b="0">
                  <a:alpha val="0"/>
                </a:scrgbClr>
              </a:highlight>
              <a:latin typeface="Georgia"/>
            </a:endParaRPr>
          </a:p>
          <a:p>
            <a:pPr marL="0" lvl="0" indent="0">
              <a:lnSpc>
                <a:spcPct val="100000"/>
              </a:lnSpc>
              <a:spcBef>
                <a:spcPts val="300"/>
              </a:spcBef>
              <a:buClr>
                <a:srgbClr val="08A1D9"/>
              </a:buClr>
              <a:buSzPct val="100000"/>
              <a:buFont typeface="Georgia"/>
            </a:pPr>
            <a:endParaRPr lang="en-US" dirty="0">
              <a:solidFill>
                <a:srgbClr val="000000"/>
              </a:solidFill>
              <a:highlight>
                <a:scrgbClr r="0" g="0" b="0">
                  <a:alpha val="0"/>
                </a:scrgbClr>
              </a:highlight>
              <a:latin typeface="Georgia"/>
            </a:endParaRPr>
          </a:p>
          <a:p>
            <a:pPr marL="0" indent="0">
              <a:lnSpc>
                <a:spcPct val="100000"/>
              </a:lnSpc>
              <a:spcBef>
                <a:spcPts val="300"/>
              </a:spcBef>
              <a:buClr>
                <a:srgbClr val="08A1D9"/>
              </a:buClr>
              <a:buFont typeface="Georgia"/>
              <a:buChar char=" "/>
            </a:pPr>
            <a:r>
              <a:rPr lang="el-GR" dirty="0">
                <a:solidFill>
                  <a:srgbClr val="C00000"/>
                </a:solidFill>
                <a:highlight>
                  <a:scrgbClr r="0" g="0" b="0">
                    <a:alpha val="0"/>
                  </a:scrgbClr>
                </a:highlight>
                <a:latin typeface="Georgia"/>
              </a:rPr>
              <a:t>1. . </a:t>
            </a:r>
            <a:r>
              <a:rPr lang="el-GR" b="1" dirty="0">
                <a:solidFill>
                  <a:srgbClr val="000000"/>
                </a:solidFill>
                <a:highlight>
                  <a:scrgbClr r="0" g="0" b="0">
                    <a:alpha val="0"/>
                  </a:scrgbClr>
                </a:highlight>
                <a:latin typeface="Georgia"/>
              </a:rPr>
              <a:t>Ο Λαϊκισμός ως στρατηγική </a:t>
            </a:r>
            <a:r>
              <a:rPr lang="en-US" dirty="0">
                <a:solidFill>
                  <a:srgbClr val="000000"/>
                </a:solidFill>
                <a:highlight>
                  <a:scrgbClr r="0" g="0" b="0">
                    <a:alpha val="0"/>
                  </a:scrgbClr>
                </a:highlight>
                <a:latin typeface="Georgia"/>
              </a:rPr>
              <a:t>(Moffit</a:t>
            </a:r>
            <a:r>
              <a:rPr lang="el-GR" dirty="0">
                <a:solidFill>
                  <a:srgbClr val="000000"/>
                </a:solidFill>
                <a:highlight>
                  <a:scrgbClr r="0" g="0" b="0">
                    <a:alpha val="0"/>
                  </a:scrgbClr>
                </a:highlight>
                <a:latin typeface="Georgia"/>
              </a:rPr>
              <a:t>, </a:t>
            </a:r>
            <a:r>
              <a:rPr lang="en-US" dirty="0" err="1">
                <a:solidFill>
                  <a:srgbClr val="000000"/>
                </a:solidFill>
                <a:highlight>
                  <a:scrgbClr r="0" g="0" b="0">
                    <a:alpha val="0"/>
                  </a:scrgbClr>
                </a:highlight>
                <a:latin typeface="Georgia"/>
              </a:rPr>
              <a:t>Weyland</a:t>
            </a:r>
            <a:r>
              <a:rPr lang="en-US" dirty="0">
                <a:solidFill>
                  <a:srgbClr val="000000"/>
                </a:solidFill>
                <a:highlight>
                  <a:scrgbClr r="0" g="0" b="0">
                    <a:alpha val="0"/>
                  </a:scrgbClr>
                </a:highlight>
                <a:latin typeface="Georgia"/>
              </a:rPr>
              <a:t>…): </a:t>
            </a:r>
            <a:r>
              <a:rPr lang="el-GR" dirty="0">
                <a:solidFill>
                  <a:srgbClr val="000000"/>
                </a:solidFill>
                <a:highlight>
                  <a:scrgbClr r="0" g="0" b="0">
                    <a:alpha val="0"/>
                  </a:scrgbClr>
                </a:highlight>
                <a:latin typeface="Georgia"/>
              </a:rPr>
              <a:t>επικοινωνία, λόγος, αφηγήματα</a:t>
            </a:r>
            <a:r>
              <a:rPr lang="en-US" dirty="0">
                <a:solidFill>
                  <a:srgbClr val="000000"/>
                </a:solidFill>
                <a:highlight>
                  <a:scrgbClr r="0" g="0" b="0">
                    <a:alpha val="0"/>
                  </a:scrgbClr>
                </a:highlight>
                <a:latin typeface="Georgia"/>
              </a:rPr>
              <a:t>,  </a:t>
            </a:r>
            <a:r>
              <a:rPr lang="el-GR" dirty="0">
                <a:solidFill>
                  <a:srgbClr val="000000"/>
                </a:solidFill>
                <a:highlight>
                  <a:scrgbClr r="0" g="0" b="0">
                    <a:alpha val="0"/>
                  </a:scrgbClr>
                </a:highlight>
                <a:latin typeface="Georgia"/>
              </a:rPr>
              <a:t>προσωποπαγείς ηγεσίες/ ιδεολογικό </a:t>
            </a:r>
            <a:r>
              <a:rPr lang="el-GR" dirty="0" err="1">
                <a:solidFill>
                  <a:srgbClr val="000000"/>
                </a:solidFill>
                <a:highlight>
                  <a:scrgbClr r="0" g="0" b="0">
                    <a:alpha val="0"/>
                  </a:scrgbClr>
                </a:highlight>
                <a:latin typeface="Georgia"/>
              </a:rPr>
              <a:t>λόμπινγκ</a:t>
            </a:r>
            <a:r>
              <a:rPr lang="el-GR" dirty="0">
                <a:solidFill>
                  <a:srgbClr val="000000"/>
                </a:solidFill>
                <a:highlight>
                  <a:scrgbClr r="0" g="0" b="0">
                    <a:alpha val="0"/>
                  </a:scrgbClr>
                </a:highlight>
                <a:latin typeface="Georgia"/>
              </a:rPr>
              <a:t>/συνωμοσιολογία ως τρόπος σκέψης και διάταξης του λόγου.</a:t>
            </a:r>
            <a:endParaRPr lang="en-US" dirty="0">
              <a:solidFill>
                <a:srgbClr val="000000"/>
              </a:solidFill>
              <a:highlight>
                <a:scrgbClr r="0" g="0" b="0">
                  <a:alpha val="0"/>
                </a:scrgbClr>
              </a:highlight>
              <a:latin typeface="Georgia"/>
            </a:endParaRPr>
          </a:p>
          <a:p>
            <a:pPr marL="0" indent="0">
              <a:lnSpc>
                <a:spcPct val="100000"/>
              </a:lnSpc>
              <a:spcBef>
                <a:spcPts val="300"/>
              </a:spcBef>
              <a:buClr>
                <a:srgbClr val="08A1D9"/>
              </a:buClr>
              <a:buFont typeface="Georgia"/>
              <a:buChar char=" "/>
            </a:pPr>
            <a:endParaRPr lang="en-US" dirty="0">
              <a:solidFill>
                <a:srgbClr val="000000"/>
              </a:solidFill>
              <a:highlight>
                <a:scrgbClr r="0" g="0" b="0">
                  <a:alpha val="0"/>
                </a:scrgbClr>
              </a:highlight>
              <a:latin typeface="Georgia"/>
            </a:endParaRPr>
          </a:p>
          <a:p>
            <a:pPr marL="0" indent="0">
              <a:lnSpc>
                <a:spcPct val="100000"/>
              </a:lnSpc>
              <a:spcBef>
                <a:spcPts val="300"/>
              </a:spcBef>
              <a:buClr>
                <a:srgbClr val="08A1D9"/>
              </a:buClr>
              <a:buFont typeface="Georgia"/>
              <a:buChar char=" "/>
            </a:pPr>
            <a:r>
              <a:rPr lang="en-US" dirty="0">
                <a:solidFill>
                  <a:srgbClr val="C00000"/>
                </a:solidFill>
                <a:highlight>
                  <a:scrgbClr r="0" g="0" b="0">
                    <a:alpha val="0"/>
                  </a:scrgbClr>
                </a:highlight>
                <a:latin typeface="Georgia"/>
              </a:rPr>
              <a:t>2. </a:t>
            </a:r>
            <a:r>
              <a:rPr lang="el-GR" b="1" dirty="0">
                <a:solidFill>
                  <a:srgbClr val="000000"/>
                </a:solidFill>
                <a:highlight>
                  <a:scrgbClr r="0" g="0" b="0">
                    <a:alpha val="0"/>
                  </a:scrgbClr>
                </a:highlight>
                <a:latin typeface="Georgia"/>
              </a:rPr>
              <a:t>Φιλελεύθερη κριτική του λαϊκισμού στη λογική των δύο άκρων </a:t>
            </a:r>
            <a:r>
              <a:rPr lang="en-US" dirty="0">
                <a:solidFill>
                  <a:srgbClr val="000000"/>
                </a:solidFill>
                <a:highlight>
                  <a:scrgbClr r="0" g="0" b="0">
                    <a:alpha val="0"/>
                  </a:scrgbClr>
                </a:highlight>
                <a:latin typeface="Georgia"/>
              </a:rPr>
              <a:t>(</a:t>
            </a:r>
            <a:r>
              <a:rPr lang="en-US" dirty="0" err="1">
                <a:solidFill>
                  <a:srgbClr val="000000"/>
                </a:solidFill>
                <a:highlight>
                  <a:scrgbClr r="0" g="0" b="0">
                    <a:alpha val="0"/>
                  </a:scrgbClr>
                </a:highlight>
                <a:latin typeface="Georgia"/>
              </a:rPr>
              <a:t>Mudde</a:t>
            </a:r>
            <a:r>
              <a:rPr lang="en-US" dirty="0">
                <a:solidFill>
                  <a:srgbClr val="000000"/>
                </a:solidFill>
                <a:highlight>
                  <a:scrgbClr r="0" g="0" b="0">
                    <a:alpha val="0"/>
                  </a:scrgbClr>
                </a:highlight>
                <a:latin typeface="Georgia"/>
              </a:rPr>
              <a:t>, </a:t>
            </a:r>
            <a:r>
              <a:rPr lang="en-US" dirty="0" err="1">
                <a:solidFill>
                  <a:srgbClr val="000000"/>
                </a:solidFill>
                <a:highlight>
                  <a:scrgbClr r="0" g="0" b="0">
                    <a:alpha val="0"/>
                  </a:scrgbClr>
                </a:highlight>
                <a:latin typeface="Georgia"/>
              </a:rPr>
              <a:t>Kaltvasser</a:t>
            </a:r>
            <a:r>
              <a:rPr lang="en-US" dirty="0">
                <a:solidFill>
                  <a:srgbClr val="000000"/>
                </a:solidFill>
                <a:highlight>
                  <a:scrgbClr r="0" g="0" b="0">
                    <a:alpha val="0"/>
                  </a:scrgbClr>
                </a:highlight>
                <a:latin typeface="Georgia"/>
              </a:rPr>
              <a:t>, Pappas..): </a:t>
            </a:r>
            <a:r>
              <a:rPr lang="el-GR" dirty="0">
                <a:solidFill>
                  <a:srgbClr val="000000"/>
                </a:solidFill>
                <a:highlight>
                  <a:scrgbClr r="0" g="0" b="0">
                    <a:alpha val="0"/>
                  </a:scrgbClr>
                </a:highlight>
                <a:latin typeface="Georgia"/>
              </a:rPr>
              <a:t>ο λαϊκισμός προωθεί μια σαφώς ανελεύθερη εκδοχή της δημοκρατίας, οι υποστηρικτές του θεωρούν τους εαυτούς τους υπερασπιστές της αληθινής δημοκρατίας</a:t>
            </a:r>
            <a:r>
              <a:rPr lang="en-US" dirty="0">
                <a:solidFill>
                  <a:srgbClr val="000000"/>
                </a:solidFill>
                <a:highlight>
                  <a:scrgbClr r="0" g="0" b="0">
                    <a:alpha val="0"/>
                  </a:scrgbClr>
                </a:highlight>
                <a:latin typeface="Georgia"/>
              </a:rPr>
              <a:t>. </a:t>
            </a:r>
          </a:p>
          <a:p>
            <a:pPr marL="0" indent="0">
              <a:lnSpc>
                <a:spcPct val="100000"/>
              </a:lnSpc>
              <a:spcBef>
                <a:spcPts val="300"/>
              </a:spcBef>
              <a:buClr>
                <a:srgbClr val="08A1D9"/>
              </a:buClr>
              <a:buFont typeface="Georgia"/>
              <a:buChar char=" "/>
            </a:pPr>
            <a:r>
              <a:rPr lang="el-GR" dirty="0">
                <a:solidFill>
                  <a:srgbClr val="000000"/>
                </a:solidFill>
                <a:latin typeface="Georgia"/>
              </a:rPr>
              <a:t>Η αισιόδοξη άποψη του λαϊκισμού για την κυριαρχία της πλειοψηφίας </a:t>
            </a:r>
            <a:r>
              <a:rPr lang="en-US" dirty="0">
                <a:solidFill>
                  <a:srgbClr val="000000"/>
                </a:solidFill>
                <a:latin typeface="Georgia"/>
              </a:rPr>
              <a:t>(majoritarianism) </a:t>
            </a:r>
            <a:r>
              <a:rPr lang="el-GR" dirty="0">
                <a:solidFill>
                  <a:srgbClr val="000000"/>
                </a:solidFill>
                <a:latin typeface="Georgia"/>
              </a:rPr>
              <a:t>τον θέτει σε αντίθεση με τη φιλελεύθερη δημοκρατία, η οποία απαιτεί η βούληση της πλειοψηφίας να περιορίζεται από συνταγματικούς ελέγχους και ισορροπίες που προστατεύουν τις μειονότητες και τα ατομικά δικαιώματα (</a:t>
            </a:r>
            <a:r>
              <a:rPr lang="en-US" dirty="0" err="1">
                <a:solidFill>
                  <a:srgbClr val="000000"/>
                </a:solidFill>
                <a:latin typeface="Georgia"/>
              </a:rPr>
              <a:t>Pelinka</a:t>
            </a:r>
            <a:r>
              <a:rPr lang="en-US" dirty="0">
                <a:solidFill>
                  <a:srgbClr val="000000"/>
                </a:solidFill>
                <a:latin typeface="Georgia"/>
              </a:rPr>
              <a:t>, 2013). </a:t>
            </a:r>
          </a:p>
          <a:p>
            <a:pPr marL="0" indent="0">
              <a:lnSpc>
                <a:spcPct val="100000"/>
              </a:lnSpc>
              <a:spcBef>
                <a:spcPts val="300"/>
              </a:spcBef>
              <a:buClr>
                <a:srgbClr val="08A1D9"/>
              </a:buClr>
              <a:buFont typeface="Georgia"/>
              <a:buChar char=" "/>
            </a:pPr>
            <a:r>
              <a:rPr lang="el-GR" dirty="0">
                <a:solidFill>
                  <a:srgbClr val="C00000"/>
                </a:solidFill>
                <a:latin typeface="Georgia"/>
              </a:rPr>
              <a:t>3</a:t>
            </a:r>
            <a:r>
              <a:rPr lang="el-GR" dirty="0">
                <a:solidFill>
                  <a:srgbClr val="000000"/>
                </a:solidFill>
                <a:highlight>
                  <a:scrgbClr r="0" g="0" b="0">
                    <a:alpha val="0"/>
                  </a:scrgbClr>
                </a:highlight>
                <a:latin typeface="Georgia"/>
              </a:rPr>
              <a:t>. </a:t>
            </a:r>
            <a:r>
              <a:rPr lang="el-GR" b="1" dirty="0" err="1">
                <a:solidFill>
                  <a:srgbClr val="000000"/>
                </a:solidFill>
                <a:latin typeface="Georgia"/>
              </a:rPr>
              <a:t>Αριστερ</a:t>
            </a:r>
            <a:r>
              <a:rPr lang="en-US" b="1" dirty="0" err="1">
                <a:solidFill>
                  <a:srgbClr val="000000"/>
                </a:solidFill>
                <a:latin typeface="Georgia"/>
              </a:rPr>
              <a:t>ή</a:t>
            </a:r>
            <a:r>
              <a:rPr lang="el-GR" b="1" dirty="0">
                <a:solidFill>
                  <a:srgbClr val="000000"/>
                </a:solidFill>
                <a:latin typeface="Georgia"/>
              </a:rPr>
              <a:t> </a:t>
            </a:r>
            <a:r>
              <a:rPr lang="el-GR" b="1" dirty="0" err="1">
                <a:solidFill>
                  <a:srgbClr val="000000"/>
                </a:solidFill>
                <a:latin typeface="Georgia"/>
              </a:rPr>
              <a:t>θεωρητικοποίηση</a:t>
            </a:r>
            <a:r>
              <a:rPr lang="el-GR" b="1" dirty="0">
                <a:solidFill>
                  <a:srgbClr val="000000"/>
                </a:solidFill>
                <a:latin typeface="Georgia"/>
              </a:rPr>
              <a:t> του λαϊκισμού </a:t>
            </a:r>
            <a:r>
              <a:rPr lang="el-GR" dirty="0">
                <a:solidFill>
                  <a:srgbClr val="000000"/>
                </a:solidFill>
                <a:latin typeface="Georgia"/>
              </a:rPr>
              <a:t>(Σχολή </a:t>
            </a:r>
            <a:r>
              <a:rPr lang="en-US" dirty="0">
                <a:solidFill>
                  <a:srgbClr val="000000"/>
                </a:solidFill>
                <a:latin typeface="Georgia"/>
              </a:rPr>
              <a:t>Essex, </a:t>
            </a:r>
            <a:r>
              <a:rPr lang="en-US" dirty="0" err="1">
                <a:solidFill>
                  <a:srgbClr val="000000"/>
                </a:solidFill>
                <a:latin typeface="Georgia"/>
              </a:rPr>
              <a:t>Laclau</a:t>
            </a:r>
            <a:r>
              <a:rPr lang="en-US" dirty="0">
                <a:solidFill>
                  <a:srgbClr val="000000"/>
                </a:solidFill>
                <a:latin typeface="Georgia"/>
              </a:rPr>
              <a:t>, </a:t>
            </a:r>
            <a:r>
              <a:rPr lang="en-US" dirty="0" err="1">
                <a:solidFill>
                  <a:srgbClr val="000000"/>
                </a:solidFill>
                <a:latin typeface="Georgia"/>
              </a:rPr>
              <a:t>Stavrakakis</a:t>
            </a:r>
            <a:r>
              <a:rPr lang="en-US" dirty="0">
                <a:solidFill>
                  <a:srgbClr val="000000"/>
                </a:solidFill>
                <a:latin typeface="Georgia"/>
              </a:rPr>
              <a:t>, </a:t>
            </a:r>
            <a:r>
              <a:rPr lang="en-US" dirty="0" err="1">
                <a:solidFill>
                  <a:srgbClr val="000000"/>
                </a:solidFill>
                <a:latin typeface="Georgia"/>
              </a:rPr>
              <a:t>Katsabekis</a:t>
            </a:r>
            <a:r>
              <a:rPr lang="en-US" dirty="0">
                <a:solidFill>
                  <a:srgbClr val="000000"/>
                </a:solidFill>
                <a:latin typeface="Georgia"/>
              </a:rPr>
              <a:t>…</a:t>
            </a:r>
            <a:r>
              <a:rPr lang="el-GR" dirty="0">
                <a:solidFill>
                  <a:srgbClr val="000000"/>
                </a:solidFill>
                <a:latin typeface="Georgia"/>
              </a:rPr>
              <a:t>)</a:t>
            </a:r>
            <a:r>
              <a:rPr lang="en-US" dirty="0">
                <a:solidFill>
                  <a:srgbClr val="000000"/>
                </a:solidFill>
                <a:latin typeface="Georgia"/>
              </a:rPr>
              <a:t>: </a:t>
            </a:r>
            <a:r>
              <a:rPr lang="el-GR" dirty="0">
                <a:solidFill>
                  <a:srgbClr val="000000"/>
                </a:solidFill>
                <a:latin typeface="Georgia"/>
              </a:rPr>
              <a:t>ο λαϊκισμός ως όχημα κινητοποίησης της λαϊκής βάσης. Ο συμμετοχικός λαϊκισμός, ο οποίος θεωρείται κοινός μεταξύ των σύγχρονων αριστερών κομμάτων στη Λατινική Αμερική, απαιτεί να επεκταθούν τα υλικά οφέλη και τα πολιτικά δικαιώματα σε ιστορικά μειονεκτούσες και αποκλεισμένες ομάδες.</a:t>
            </a:r>
          </a:p>
          <a:p>
            <a:pPr marL="0" indent="0">
              <a:lnSpc>
                <a:spcPct val="100000"/>
              </a:lnSpc>
              <a:spcBef>
                <a:spcPts val="300"/>
              </a:spcBef>
              <a:buClr>
                <a:srgbClr val="08A1D9"/>
              </a:buClr>
              <a:buFont typeface="Georgia"/>
              <a:buChar char=" "/>
            </a:pPr>
            <a:endParaRPr lang="el-GR" dirty="0">
              <a:solidFill>
                <a:srgbClr val="000000"/>
              </a:solidFill>
              <a:latin typeface="Georgia"/>
            </a:endParaRPr>
          </a:p>
          <a:p>
            <a:pPr>
              <a:lnSpc>
                <a:spcPct val="100000"/>
              </a:lnSpc>
              <a:spcBef>
                <a:spcPts val="300"/>
              </a:spcBef>
              <a:buClr>
                <a:srgbClr val="08A1D9"/>
              </a:buClr>
              <a:buFont typeface="Wingdings" pitchFamily="2" charset="2"/>
              <a:buChar char="Ø"/>
            </a:pPr>
            <a:r>
              <a:rPr lang="el-GR" i="1" dirty="0">
                <a:solidFill>
                  <a:srgbClr val="000000"/>
                </a:solidFill>
                <a:latin typeface="Georgia"/>
              </a:rPr>
              <a:t> Η ισοπέδωση του ιδεολογιών (για το 2) και η πολιτική της εξαπάτησης (για το 3) (Σεφεριάδης, 2021).</a:t>
            </a:r>
          </a:p>
        </p:txBody>
      </p:sp>
      <p:sp>
        <p:nvSpPr>
          <p:cNvPr id="6" name="Slide Number Placeholder 5">
            <a:extLst>
              <a:ext uri="{FF2B5EF4-FFF2-40B4-BE49-F238E27FC236}">
                <a16:creationId xmlns:a16="http://schemas.microsoft.com/office/drawing/2014/main" id="{40977780-63B3-7D4C-A129-17AC4C9C06FF}"/>
              </a:ext>
            </a:extLst>
          </p:cNvPr>
          <p:cNvSpPr txBox="1">
            <a:spLocks noGrp="1"/>
          </p:cNvSpPr>
          <p:nvPr>
            <p:ph type="sldNum" sz="quarter" idx="12"/>
          </p:nvPr>
        </p:nvSpPr>
        <p:spPr>
          <a:prstGeom prst="rect">
            <a:avLst/>
          </a:prstGeom>
          <a:noFill/>
          <a:ln>
            <a:noFill/>
          </a:ln>
        </p:spPr>
        <p:txBody>
          <a:bodyPr wrap="square" lIns="90000" tIns="45000" rIns="90000" bIns="45000" anchor="b" anchorCtr="0">
            <a:noAutofit/>
          </a:bodyPr>
          <a:lstStyle/>
          <a:p>
            <a:pPr lvl="0" algn="r"/>
            <a:fld id="{3BD59E0D-18CE-A944-83DB-FBE6A87D1A48}" type="slidenum">
              <a:rPr/>
              <a:t>24</a:t>
            </a:fld>
            <a:endParaRPr lang="fr-FR">
              <a:solidFill>
                <a:srgbClr val="FFFFFF"/>
              </a:solidFill>
              <a:latin typeface="Georgia"/>
            </a:endParaRPr>
          </a:p>
        </p:txBody>
      </p:sp>
    </p:spTree>
    <p:extLst>
      <p:ext uri="{BB962C8B-B14F-4D97-AF65-F5344CB8AC3E}">
        <p14:creationId xmlns:p14="http://schemas.microsoft.com/office/powerpoint/2010/main" val="42367818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CustomShape 1"/>
          <p:cNvSpPr/>
          <p:nvPr/>
        </p:nvSpPr>
        <p:spPr>
          <a:xfrm>
            <a:off x="609480" y="366840"/>
            <a:ext cx="10971720" cy="64641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70000" lnSpcReduction="20000"/>
          </a:bodyPr>
          <a:lstStyle/>
          <a:p>
            <a:pPr>
              <a:lnSpc>
                <a:spcPct val="100000"/>
              </a:lnSpc>
            </a:pPr>
            <a:r>
              <a:rPr lang="fr-FR" sz="3200" b="1" spc="-1" dirty="0" err="1">
                <a:solidFill>
                  <a:srgbClr val="000000"/>
                </a:solidFill>
                <a:latin typeface="Georgia"/>
              </a:rPr>
              <a:t>Ο</a:t>
            </a:r>
            <a:r>
              <a:rPr lang="fr-FR" sz="3200" b="1" spc="-1" dirty="0">
                <a:solidFill>
                  <a:srgbClr val="000000"/>
                </a:solidFill>
                <a:latin typeface="Georgia"/>
              </a:rPr>
              <a:t> </a:t>
            </a:r>
            <a:r>
              <a:rPr lang="fr-FR" sz="3200" b="1" spc="-1" dirty="0" err="1">
                <a:solidFill>
                  <a:srgbClr val="000000"/>
                </a:solidFill>
                <a:latin typeface="Georgia"/>
              </a:rPr>
              <a:t>λ</a:t>
            </a:r>
            <a:r>
              <a:rPr lang="fr-FR" sz="3200" b="1" spc="-1" dirty="0">
                <a:solidFill>
                  <a:srgbClr val="000000"/>
                </a:solidFill>
                <a:latin typeface="Georgia"/>
              </a:rPr>
              <a:t>α</a:t>
            </a:r>
            <a:r>
              <a:rPr lang="fr-FR" sz="3200" b="1" spc="-1" dirty="0" err="1">
                <a:solidFill>
                  <a:srgbClr val="000000"/>
                </a:solidFill>
                <a:latin typeface="Georgia"/>
              </a:rPr>
              <a:t>ϊκισμ</a:t>
            </a:r>
            <a:r>
              <a:rPr lang="en-US" sz="3200" b="1" spc="-1" dirty="0" err="1">
                <a:solidFill>
                  <a:srgbClr val="000000"/>
                </a:solidFill>
                <a:latin typeface="Georgia"/>
              </a:rPr>
              <a:t>ό</a:t>
            </a:r>
            <a:r>
              <a:rPr lang="fr-FR" sz="3200" b="1" spc="-1" dirty="0" err="1">
                <a:solidFill>
                  <a:srgbClr val="000000"/>
                </a:solidFill>
                <a:latin typeface="Georgia"/>
              </a:rPr>
              <a:t>ς</a:t>
            </a:r>
            <a:r>
              <a:rPr lang="el-GR" sz="3200" b="1" spc="-1" dirty="0">
                <a:solidFill>
                  <a:srgbClr val="000000"/>
                </a:solidFill>
                <a:latin typeface="Georgia"/>
              </a:rPr>
              <a:t> από τη δεκαετία του 1990 και μετά</a:t>
            </a:r>
            <a:r>
              <a:rPr lang="fr-FR" sz="3200" b="1" spc="-1" dirty="0">
                <a:solidFill>
                  <a:srgbClr val="000000"/>
                </a:solidFill>
                <a:latin typeface="Georgia"/>
              </a:rPr>
              <a:t>: </a:t>
            </a:r>
            <a:r>
              <a:rPr lang="el-GR" sz="3200" b="1" spc="-1" dirty="0">
                <a:solidFill>
                  <a:srgbClr val="000000"/>
                </a:solidFill>
                <a:latin typeface="Georgia"/>
              </a:rPr>
              <a:t>η</a:t>
            </a:r>
            <a:r>
              <a:rPr lang="fr-FR" sz="3200" b="1" spc="-1" dirty="0">
                <a:solidFill>
                  <a:srgbClr val="000000"/>
                </a:solidFill>
                <a:latin typeface="Georgia"/>
              </a:rPr>
              <a:t> </a:t>
            </a:r>
            <a:r>
              <a:rPr lang="el-GR" sz="3200" b="1" spc="-1" dirty="0">
                <a:solidFill>
                  <a:srgbClr val="000000"/>
                </a:solidFill>
                <a:latin typeface="Georgia"/>
              </a:rPr>
              <a:t>πολιτική προσφορά της </a:t>
            </a:r>
            <a:r>
              <a:rPr lang="en-US" sz="3200" b="1" spc="-1" dirty="0">
                <a:solidFill>
                  <a:srgbClr val="000000"/>
                </a:solidFill>
                <a:latin typeface="Georgia"/>
              </a:rPr>
              <a:t>“</a:t>
            </a:r>
            <a:r>
              <a:rPr lang="el-GR" sz="3200" b="1" spc="-1" dirty="0">
                <a:solidFill>
                  <a:srgbClr val="000000"/>
                </a:solidFill>
                <a:latin typeface="Georgia"/>
              </a:rPr>
              <a:t>ολότητας</a:t>
            </a:r>
            <a:r>
              <a:rPr lang="en-US" sz="3200" b="1" spc="-1" dirty="0">
                <a:solidFill>
                  <a:srgbClr val="000000"/>
                </a:solidFill>
                <a:latin typeface="Georgia"/>
              </a:rPr>
              <a:t>”</a:t>
            </a:r>
            <a:endParaRPr lang="fr-FR" sz="3200" b="0" strike="noStrike" spc="-1" dirty="0">
              <a:latin typeface="Arial"/>
            </a:endParaRPr>
          </a:p>
        </p:txBody>
      </p:sp>
      <p:sp>
        <p:nvSpPr>
          <p:cNvPr id="77" name="CustomShape 2"/>
          <p:cNvSpPr/>
          <p:nvPr/>
        </p:nvSpPr>
        <p:spPr>
          <a:xfrm>
            <a:off x="609480" y="1013254"/>
            <a:ext cx="10971720" cy="510530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70000" lnSpcReduction="20000"/>
          </a:bodyPr>
          <a:lstStyle/>
          <a:p>
            <a:pPr marL="625230" indent="-514350">
              <a:spcBef>
                <a:spcPts val="300"/>
              </a:spcBef>
              <a:buClr>
                <a:srgbClr val="08A1D9"/>
              </a:buClr>
              <a:buFont typeface="Wingdings" pitchFamily="2" charset="2"/>
              <a:buChar char="q"/>
            </a:pPr>
            <a:endParaRPr lang="en-US" sz="2800" spc="-1" dirty="0">
              <a:solidFill>
                <a:srgbClr val="434342"/>
              </a:solidFill>
              <a:highlight>
                <a:scrgbClr r="0" g="0" b="0">
                  <a:alpha val="0"/>
                </a:scrgbClr>
              </a:highlight>
              <a:latin typeface="Trebuchet MS"/>
            </a:endParaRPr>
          </a:p>
          <a:p>
            <a:pPr algn="ctr">
              <a:lnSpc>
                <a:spcPct val="100000"/>
              </a:lnSpc>
              <a:spcBef>
                <a:spcPts val="300"/>
              </a:spcBef>
            </a:pPr>
            <a:r>
              <a:rPr lang="fr-FR" sz="2800" b="1" i="1" spc="-1" dirty="0" err="1">
                <a:solidFill>
                  <a:srgbClr val="000000"/>
                </a:solidFill>
                <a:highlight>
                  <a:scrgbClr r="0" g="0" b="0">
                    <a:alpha val="0"/>
                  </a:scrgbClr>
                </a:highlight>
                <a:latin typeface="Georgia"/>
              </a:rPr>
              <a:t>ʻAs</a:t>
            </a:r>
            <a:r>
              <a:rPr lang="fr-FR" sz="2800" b="1" i="1" spc="-1" dirty="0">
                <a:solidFill>
                  <a:srgbClr val="000000"/>
                </a:solidFill>
                <a:highlight>
                  <a:scrgbClr r="0" g="0" b="0">
                    <a:alpha val="0"/>
                  </a:scrgbClr>
                </a:highlight>
                <a:latin typeface="Georgia"/>
              </a:rPr>
              <a:t> an </a:t>
            </a:r>
            <a:r>
              <a:rPr lang="fr-FR" sz="2800" b="1" i="1" spc="-1" dirty="0" err="1">
                <a:solidFill>
                  <a:srgbClr val="000000"/>
                </a:solidFill>
                <a:highlight>
                  <a:scrgbClr r="0" g="0" b="0">
                    <a:alpha val="0"/>
                  </a:scrgbClr>
                </a:highlight>
                <a:latin typeface="Georgia"/>
              </a:rPr>
              <a:t>appeal</a:t>
            </a:r>
            <a:r>
              <a:rPr lang="fr-FR" sz="2800" b="1" i="1" spc="-1" dirty="0">
                <a:solidFill>
                  <a:srgbClr val="000000"/>
                </a:solidFill>
                <a:highlight>
                  <a:scrgbClr r="0" g="0" b="0">
                    <a:alpha val="0"/>
                  </a:scrgbClr>
                </a:highlight>
                <a:latin typeface="Georgia"/>
              </a:rPr>
              <a:t> to “the people” </a:t>
            </a:r>
            <a:r>
              <a:rPr lang="fr-FR" sz="2800" b="1" i="1" spc="-1" dirty="0" err="1">
                <a:solidFill>
                  <a:srgbClr val="000000"/>
                </a:solidFill>
                <a:highlight>
                  <a:scrgbClr r="0" g="0" b="0">
                    <a:alpha val="0"/>
                  </a:scrgbClr>
                </a:highlight>
                <a:latin typeface="Georgia"/>
              </a:rPr>
              <a:t>against</a:t>
            </a:r>
            <a:r>
              <a:rPr lang="fr-FR" sz="2800" b="1" i="1" spc="-1" dirty="0">
                <a:solidFill>
                  <a:srgbClr val="000000"/>
                </a:solidFill>
                <a:highlight>
                  <a:scrgbClr r="0" g="0" b="0">
                    <a:alpha val="0"/>
                  </a:scrgbClr>
                </a:highlight>
                <a:latin typeface="Georgia"/>
              </a:rPr>
              <a:t> </a:t>
            </a:r>
            <a:r>
              <a:rPr lang="fr-FR" sz="2800" b="1" i="1" spc="-1" dirty="0" err="1">
                <a:solidFill>
                  <a:srgbClr val="000000"/>
                </a:solidFill>
                <a:highlight>
                  <a:scrgbClr r="0" g="0" b="0">
                    <a:alpha val="0"/>
                  </a:scrgbClr>
                </a:highlight>
                <a:latin typeface="Georgia"/>
              </a:rPr>
              <a:t>both</a:t>
            </a:r>
            <a:r>
              <a:rPr lang="fr-FR" sz="2800" b="1" i="1" spc="-1" dirty="0">
                <a:solidFill>
                  <a:srgbClr val="000000"/>
                </a:solidFill>
                <a:highlight>
                  <a:scrgbClr r="0" g="0" b="0">
                    <a:alpha val="0"/>
                  </a:scrgbClr>
                </a:highlight>
                <a:latin typeface="Georgia"/>
              </a:rPr>
              <a:t> the </a:t>
            </a:r>
            <a:r>
              <a:rPr lang="fr-FR" sz="2800" b="1" i="1" spc="-1" dirty="0" err="1">
                <a:solidFill>
                  <a:srgbClr val="000000"/>
                </a:solidFill>
                <a:highlight>
                  <a:scrgbClr r="0" g="0" b="0">
                    <a:alpha val="0"/>
                  </a:scrgbClr>
                </a:highlight>
                <a:latin typeface="Georgia"/>
              </a:rPr>
              <a:t>established</a:t>
            </a:r>
            <a:r>
              <a:rPr lang="fr-FR" sz="2800" b="1" i="1" spc="-1" dirty="0">
                <a:solidFill>
                  <a:srgbClr val="000000"/>
                </a:solidFill>
                <a:highlight>
                  <a:scrgbClr r="0" g="0" b="0">
                    <a:alpha val="0"/>
                  </a:scrgbClr>
                </a:highlight>
                <a:latin typeface="Georgia"/>
              </a:rPr>
              <a:t> structure of power and the dominant </a:t>
            </a:r>
            <a:r>
              <a:rPr lang="fr-FR" sz="2800" b="1" i="1" spc="-1" dirty="0" err="1">
                <a:solidFill>
                  <a:srgbClr val="000000"/>
                </a:solidFill>
                <a:highlight>
                  <a:scrgbClr r="0" g="0" b="0">
                    <a:alpha val="0"/>
                  </a:scrgbClr>
                </a:highlight>
                <a:latin typeface="Georgia"/>
              </a:rPr>
              <a:t>ideas</a:t>
            </a:r>
            <a:r>
              <a:rPr lang="fr-FR" sz="2800" b="1" i="1" spc="-1" dirty="0">
                <a:solidFill>
                  <a:srgbClr val="000000"/>
                </a:solidFill>
                <a:highlight>
                  <a:scrgbClr r="0" g="0" b="0">
                    <a:alpha val="0"/>
                  </a:scrgbClr>
                </a:highlight>
                <a:latin typeface="Georgia"/>
              </a:rPr>
              <a:t> and values of the </a:t>
            </a:r>
            <a:r>
              <a:rPr lang="fr-FR" sz="2800" b="1" i="1" spc="-1" dirty="0" err="1">
                <a:solidFill>
                  <a:srgbClr val="000000"/>
                </a:solidFill>
                <a:highlight>
                  <a:scrgbClr r="0" g="0" b="0">
                    <a:alpha val="0"/>
                  </a:scrgbClr>
                </a:highlight>
                <a:latin typeface="Georgia"/>
              </a:rPr>
              <a:t>societyʼ</a:t>
            </a:r>
            <a:r>
              <a:rPr lang="fr-FR" sz="2800" b="1" i="1" spc="-1" dirty="0">
                <a:solidFill>
                  <a:srgbClr val="000000"/>
                </a:solidFill>
                <a:highlight>
                  <a:scrgbClr r="0" g="0" b="0">
                    <a:alpha val="0"/>
                  </a:scrgbClr>
                </a:highlight>
                <a:latin typeface="Georgia"/>
              </a:rPr>
              <a:t> (</a:t>
            </a:r>
            <a:r>
              <a:rPr lang="fr-FR" sz="2800" b="1" i="1" spc="-1" dirty="0" err="1">
                <a:solidFill>
                  <a:srgbClr val="000000"/>
                </a:solidFill>
                <a:highlight>
                  <a:scrgbClr r="0" g="0" b="0">
                    <a:alpha val="0"/>
                  </a:scrgbClr>
                </a:highlight>
                <a:latin typeface="Georgia"/>
              </a:rPr>
              <a:t>Canovan</a:t>
            </a:r>
            <a:r>
              <a:rPr lang="fr-FR" sz="2800" b="1" i="1" spc="-1" dirty="0">
                <a:solidFill>
                  <a:srgbClr val="000000"/>
                </a:solidFill>
                <a:highlight>
                  <a:scrgbClr r="0" g="0" b="0">
                    <a:alpha val="0"/>
                  </a:scrgbClr>
                </a:highlight>
                <a:latin typeface="Georgia"/>
              </a:rPr>
              <a:t>: 1999).</a:t>
            </a:r>
            <a:endParaRPr lang="el-GR" sz="2800" b="1" i="1" spc="-1" dirty="0">
              <a:solidFill>
                <a:srgbClr val="000000"/>
              </a:solidFill>
              <a:highlight>
                <a:scrgbClr r="0" g="0" b="0">
                  <a:alpha val="0"/>
                </a:scrgbClr>
              </a:highlight>
              <a:latin typeface="Georgia"/>
            </a:endParaRPr>
          </a:p>
          <a:p>
            <a:pPr algn="ctr">
              <a:lnSpc>
                <a:spcPct val="100000"/>
              </a:lnSpc>
              <a:spcBef>
                <a:spcPts val="300"/>
              </a:spcBef>
            </a:pPr>
            <a:r>
              <a:rPr lang="fr-FR" sz="2800" b="1" i="1" spc="-1" dirty="0">
                <a:solidFill>
                  <a:srgbClr val="000000"/>
                </a:solidFill>
                <a:highlight>
                  <a:scrgbClr r="0" g="0" b="0">
                    <a:alpha val="0"/>
                  </a:scrgbClr>
                </a:highlight>
                <a:latin typeface="Georgia"/>
              </a:rPr>
              <a:t> </a:t>
            </a:r>
            <a:endParaRPr lang="fr-FR" sz="2800" spc="-1" dirty="0">
              <a:highlight>
                <a:scrgbClr r="0" g="0" b="0">
                  <a:alpha val="0"/>
                </a:scrgbClr>
              </a:highlight>
            </a:endParaRPr>
          </a:p>
          <a:p>
            <a:pPr algn="ctr">
              <a:lnSpc>
                <a:spcPct val="100000"/>
              </a:lnSpc>
              <a:spcBef>
                <a:spcPts val="300"/>
              </a:spcBef>
            </a:pPr>
            <a:r>
              <a:rPr lang="fr-FR" sz="2800" spc="-1" dirty="0" err="1">
                <a:solidFill>
                  <a:srgbClr val="000000"/>
                </a:solidFill>
                <a:highlight>
                  <a:scrgbClr r="0" g="0" b="0">
                    <a:alpha val="0"/>
                  </a:scrgbClr>
                </a:highlight>
                <a:latin typeface="Georgia"/>
              </a:rPr>
              <a:t>Ο</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λ</a:t>
            </a:r>
            <a:r>
              <a:rPr lang="fr-FR" sz="2800" spc="-1" dirty="0">
                <a:solidFill>
                  <a:srgbClr val="000000"/>
                </a:solidFill>
                <a:highlight>
                  <a:scrgbClr r="0" g="0" b="0">
                    <a:alpha val="0"/>
                  </a:scrgbClr>
                </a:highlight>
                <a:latin typeface="Georgia"/>
              </a:rPr>
              <a:t>α</a:t>
            </a:r>
            <a:r>
              <a:rPr lang="fr-FR" sz="2800" spc="-1" dirty="0" err="1">
                <a:solidFill>
                  <a:srgbClr val="000000"/>
                </a:solidFill>
                <a:highlight>
                  <a:scrgbClr r="0" g="0" b="0">
                    <a:alpha val="0"/>
                  </a:scrgbClr>
                </a:highlight>
                <a:latin typeface="Georgia"/>
              </a:rPr>
              <a:t>ϊκισμός</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είν</a:t>
            </a:r>
            <a:r>
              <a:rPr lang="fr-FR" sz="2800" spc="-1" dirty="0">
                <a:solidFill>
                  <a:srgbClr val="000000"/>
                </a:solidFill>
                <a:highlight>
                  <a:scrgbClr r="0" g="0" b="0">
                    <a:alpha val="0"/>
                  </a:scrgbClr>
                </a:highlight>
                <a:latin typeface="Georgia"/>
              </a:rPr>
              <a:t>α</a:t>
            </a:r>
            <a:r>
              <a:rPr lang="fr-FR" sz="2800" spc="-1" dirty="0" err="1">
                <a:solidFill>
                  <a:srgbClr val="000000"/>
                </a:solidFill>
                <a:highlight>
                  <a:scrgbClr r="0" g="0" b="0">
                    <a:alpha val="0"/>
                  </a:scrgbClr>
                </a:highlight>
                <a:latin typeface="Georgia"/>
              </a:rPr>
              <a:t>ι</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έν</a:t>
            </a:r>
            <a:r>
              <a:rPr lang="fr-FR" sz="2800" spc="-1" dirty="0">
                <a:solidFill>
                  <a:srgbClr val="000000"/>
                </a:solidFill>
                <a:highlight>
                  <a:scrgbClr r="0" g="0" b="0">
                    <a:alpha val="0"/>
                  </a:scrgbClr>
                </a:highlight>
                <a:latin typeface="Georgia"/>
              </a:rPr>
              <a:t>α </a:t>
            </a:r>
            <a:r>
              <a:rPr lang="fr-FR" sz="2800" b="1" spc="-1" dirty="0" err="1">
                <a:solidFill>
                  <a:srgbClr val="000000"/>
                </a:solidFill>
                <a:highlight>
                  <a:scrgbClr r="0" g="0" b="0">
                    <a:alpha val="0"/>
                  </a:scrgbClr>
                </a:highlight>
                <a:latin typeface="Georgia"/>
              </a:rPr>
              <a:t>φιλοσοφικό</a:t>
            </a:r>
            <a:r>
              <a:rPr lang="fr-FR" sz="2800" b="1" spc="-1" dirty="0">
                <a:solidFill>
                  <a:srgbClr val="000000"/>
                </a:solidFill>
                <a:highlight>
                  <a:scrgbClr r="0" g="0" b="0">
                    <a:alpha val="0"/>
                  </a:scrgbClr>
                </a:highlight>
                <a:latin typeface="Georgia"/>
              </a:rPr>
              <a:t> </a:t>
            </a:r>
            <a:r>
              <a:rPr lang="fr-FR" sz="2800" b="1" spc="-1" dirty="0" err="1">
                <a:solidFill>
                  <a:srgbClr val="000000"/>
                </a:solidFill>
                <a:highlight>
                  <a:scrgbClr r="0" g="0" b="0">
                    <a:alpha val="0"/>
                  </a:scrgbClr>
                </a:highlight>
                <a:latin typeface="Georgia"/>
              </a:rPr>
              <a:t>δόγμ</a:t>
            </a:r>
            <a:r>
              <a:rPr lang="fr-FR" sz="2800" b="1" spc="-1" dirty="0">
                <a:solidFill>
                  <a:srgbClr val="000000"/>
                </a:solidFill>
                <a:highlight>
                  <a:scrgbClr r="0" g="0" b="0">
                    <a:alpha val="0"/>
                  </a:scrgbClr>
                </a:highlight>
                <a:latin typeface="Georgia"/>
              </a:rPr>
              <a:t>α (</a:t>
            </a:r>
            <a:r>
              <a:rPr lang="fr-FR" sz="2800" i="1" spc="-1" dirty="0" err="1">
                <a:solidFill>
                  <a:srgbClr val="000000"/>
                </a:solidFill>
                <a:highlight>
                  <a:scrgbClr r="0" g="0" b="0">
                    <a:alpha val="0"/>
                  </a:scrgbClr>
                </a:highlight>
                <a:latin typeface="Georgia"/>
              </a:rPr>
              <a:t>thin-centred</a:t>
            </a:r>
            <a:r>
              <a:rPr lang="fr-FR" sz="2800" i="1" spc="-1" dirty="0">
                <a:solidFill>
                  <a:srgbClr val="000000"/>
                </a:solidFill>
                <a:highlight>
                  <a:scrgbClr r="0" g="0" b="0">
                    <a:alpha val="0"/>
                  </a:scrgbClr>
                </a:highlight>
                <a:latin typeface="Georgia"/>
              </a:rPr>
              <a:t> </a:t>
            </a:r>
            <a:r>
              <a:rPr lang="fr-FR" sz="2800" i="1" spc="-1" dirty="0" err="1">
                <a:solidFill>
                  <a:srgbClr val="000000"/>
                </a:solidFill>
                <a:highlight>
                  <a:scrgbClr r="0" g="0" b="0">
                    <a:alpha val="0"/>
                  </a:scrgbClr>
                </a:highlight>
                <a:latin typeface="Georgia"/>
              </a:rPr>
              <a:t>ideology</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Taggart</a:t>
            </a:r>
            <a:r>
              <a:rPr lang="fr-FR" sz="2800" spc="-1" dirty="0">
                <a:solidFill>
                  <a:srgbClr val="000000"/>
                </a:solidFill>
                <a:highlight>
                  <a:scrgbClr r="0" g="0" b="0">
                    <a:alpha val="0"/>
                  </a:scrgbClr>
                </a:highlight>
                <a:latin typeface="Georgia"/>
              </a:rPr>
              <a:t>) </a:t>
            </a:r>
            <a:r>
              <a:rPr lang="fr-FR" sz="2800" b="1" spc="-1" dirty="0" err="1">
                <a:solidFill>
                  <a:srgbClr val="000000"/>
                </a:solidFill>
                <a:highlight>
                  <a:scrgbClr r="0" g="0" b="0">
                    <a:alpha val="0"/>
                  </a:scrgbClr>
                </a:highlight>
                <a:latin typeface="Georgia"/>
              </a:rPr>
              <a:t>κ</a:t>
            </a:r>
            <a:r>
              <a:rPr lang="fr-FR" sz="2800" b="1" spc="-1" dirty="0">
                <a:solidFill>
                  <a:srgbClr val="000000"/>
                </a:solidFill>
                <a:highlight>
                  <a:scrgbClr r="0" g="0" b="0">
                    <a:alpha val="0"/>
                  </a:scrgbClr>
                </a:highlight>
                <a:latin typeface="Georgia"/>
              </a:rPr>
              <a:t>α</a:t>
            </a:r>
            <a:r>
              <a:rPr lang="fr-FR" sz="2800" b="1" spc="-1" dirty="0" err="1">
                <a:solidFill>
                  <a:srgbClr val="000000"/>
                </a:solidFill>
                <a:highlight>
                  <a:scrgbClr r="0" g="0" b="0">
                    <a:alpha val="0"/>
                  </a:scrgbClr>
                </a:highlight>
                <a:latin typeface="Georgia"/>
              </a:rPr>
              <a:t>ι</a:t>
            </a:r>
            <a:r>
              <a:rPr lang="fr-FR" sz="2800" b="1" spc="-1" dirty="0">
                <a:solidFill>
                  <a:srgbClr val="000000"/>
                </a:solidFill>
                <a:highlight>
                  <a:scrgbClr r="0" g="0" b="0">
                    <a:alpha val="0"/>
                  </a:scrgbClr>
                </a:highlight>
                <a:latin typeface="Georgia"/>
              </a:rPr>
              <a:t> </a:t>
            </a:r>
            <a:r>
              <a:rPr lang="fr-FR" sz="2800" b="1" spc="-1" dirty="0" err="1">
                <a:solidFill>
                  <a:srgbClr val="000000"/>
                </a:solidFill>
                <a:highlight>
                  <a:scrgbClr r="0" g="0" b="0">
                    <a:alpha val="0"/>
                  </a:scrgbClr>
                </a:highlight>
                <a:latin typeface="Georgia"/>
              </a:rPr>
              <a:t>μι</a:t>
            </a:r>
            <a:r>
              <a:rPr lang="fr-FR" sz="2800" b="1" spc="-1" dirty="0">
                <a:solidFill>
                  <a:srgbClr val="000000"/>
                </a:solidFill>
                <a:highlight>
                  <a:scrgbClr r="0" g="0" b="0">
                    <a:alpha val="0"/>
                  </a:scrgbClr>
                </a:highlight>
                <a:latin typeface="Georgia"/>
              </a:rPr>
              <a:t>α π</a:t>
            </a:r>
            <a:r>
              <a:rPr lang="fr-FR" sz="2800" b="1" spc="-1" dirty="0" err="1">
                <a:solidFill>
                  <a:srgbClr val="000000"/>
                </a:solidFill>
                <a:highlight>
                  <a:scrgbClr r="0" g="0" b="0">
                    <a:alpha val="0"/>
                  </a:scrgbClr>
                </a:highlight>
                <a:latin typeface="Georgia"/>
              </a:rPr>
              <a:t>ολιτική</a:t>
            </a:r>
            <a:r>
              <a:rPr lang="fr-FR" sz="2800" b="1" spc="-1" dirty="0">
                <a:solidFill>
                  <a:srgbClr val="000000"/>
                </a:solidFill>
                <a:highlight>
                  <a:scrgbClr r="0" g="0" b="0">
                    <a:alpha val="0"/>
                  </a:scrgbClr>
                </a:highlight>
                <a:latin typeface="Georgia"/>
              </a:rPr>
              <a:t> </a:t>
            </a:r>
            <a:r>
              <a:rPr lang="fr-FR" sz="2800" b="1" spc="-1" dirty="0" err="1">
                <a:solidFill>
                  <a:srgbClr val="000000"/>
                </a:solidFill>
                <a:highlight>
                  <a:scrgbClr r="0" g="0" b="0">
                    <a:alpha val="0"/>
                  </a:scrgbClr>
                </a:highlight>
                <a:latin typeface="Georgia"/>
              </a:rPr>
              <a:t>στρ</a:t>
            </a:r>
            <a:r>
              <a:rPr lang="fr-FR" sz="2800" b="1" spc="-1" dirty="0">
                <a:solidFill>
                  <a:srgbClr val="000000"/>
                </a:solidFill>
                <a:highlight>
                  <a:scrgbClr r="0" g="0" b="0">
                    <a:alpha val="0"/>
                  </a:scrgbClr>
                </a:highlight>
                <a:latin typeface="Georgia"/>
              </a:rPr>
              <a:t>α</a:t>
            </a:r>
            <a:r>
              <a:rPr lang="fr-FR" sz="2800" b="1" spc="-1" dirty="0" err="1">
                <a:solidFill>
                  <a:srgbClr val="000000"/>
                </a:solidFill>
                <a:highlight>
                  <a:scrgbClr r="0" g="0" b="0">
                    <a:alpha val="0"/>
                  </a:scrgbClr>
                </a:highlight>
                <a:latin typeface="Georgia"/>
              </a:rPr>
              <a:t>τηγική</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γι</a:t>
            </a:r>
            <a:r>
              <a:rPr lang="fr-FR" sz="2800" spc="-1" dirty="0">
                <a:solidFill>
                  <a:srgbClr val="000000"/>
                </a:solidFill>
                <a:highlight>
                  <a:scrgbClr r="0" g="0" b="0">
                    <a:alpha val="0"/>
                  </a:scrgbClr>
                </a:highlight>
                <a:latin typeface="Georgia"/>
              </a:rPr>
              <a:t>α </a:t>
            </a:r>
            <a:r>
              <a:rPr lang="fr-FR" sz="2800" spc="-1" dirty="0" err="1">
                <a:solidFill>
                  <a:srgbClr val="000000"/>
                </a:solidFill>
                <a:highlight>
                  <a:scrgbClr r="0" g="0" b="0">
                    <a:alpha val="0"/>
                  </a:scrgbClr>
                </a:highlight>
                <a:latin typeface="Georgia"/>
              </a:rPr>
              <a:t>το</a:t>
            </a:r>
            <a:r>
              <a:rPr lang="fr-FR" sz="2800" spc="-1" dirty="0">
                <a:solidFill>
                  <a:srgbClr val="000000"/>
                </a:solidFill>
                <a:highlight>
                  <a:scrgbClr r="0" g="0" b="0">
                    <a:alpha val="0"/>
                  </a:scrgbClr>
                </a:highlight>
                <a:latin typeface="Georgia"/>
              </a:rPr>
              <a:t> π</a:t>
            </a:r>
            <a:r>
              <a:rPr lang="fr-FR" sz="2800" spc="-1" dirty="0" err="1">
                <a:solidFill>
                  <a:srgbClr val="000000"/>
                </a:solidFill>
                <a:highlight>
                  <a:scrgbClr r="0" g="0" b="0">
                    <a:alpha val="0"/>
                  </a:scrgbClr>
                </a:highlight>
                <a:latin typeface="Georgia"/>
              </a:rPr>
              <a:t>ώς</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είν</a:t>
            </a:r>
            <a:r>
              <a:rPr lang="fr-FR" sz="2800" spc="-1" dirty="0">
                <a:solidFill>
                  <a:srgbClr val="000000"/>
                </a:solidFill>
                <a:highlight>
                  <a:scrgbClr r="0" g="0" b="0">
                    <a:alpha val="0"/>
                  </a:scrgbClr>
                </a:highlight>
                <a:latin typeface="Georgia"/>
              </a:rPr>
              <a:t>α</a:t>
            </a:r>
            <a:r>
              <a:rPr lang="fr-FR" sz="2800" spc="-1" dirty="0" err="1">
                <a:solidFill>
                  <a:srgbClr val="000000"/>
                </a:solidFill>
                <a:highlight>
                  <a:scrgbClr r="0" g="0" b="0">
                    <a:alpha val="0"/>
                  </a:scrgbClr>
                </a:highlight>
                <a:latin typeface="Georgia"/>
              </a:rPr>
              <a:t>ι</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κ</a:t>
            </a:r>
            <a:r>
              <a:rPr lang="fr-FR" sz="2800" spc="-1" dirty="0">
                <a:solidFill>
                  <a:srgbClr val="000000"/>
                </a:solidFill>
                <a:highlight>
                  <a:scrgbClr r="0" g="0" b="0">
                    <a:alpha val="0"/>
                  </a:scrgbClr>
                </a:highlight>
                <a:latin typeface="Georgia"/>
              </a:rPr>
              <a:t>α</a:t>
            </a:r>
            <a:r>
              <a:rPr lang="fr-FR" sz="2800" spc="-1" dirty="0" err="1">
                <a:solidFill>
                  <a:srgbClr val="000000"/>
                </a:solidFill>
                <a:highlight>
                  <a:scrgbClr r="0" g="0" b="0">
                    <a:alpha val="0"/>
                  </a:scrgbClr>
                </a:highlight>
                <a:latin typeface="Georgia"/>
              </a:rPr>
              <a:t>ι</a:t>
            </a:r>
            <a:r>
              <a:rPr lang="fr-FR" sz="2800" spc="-1" dirty="0">
                <a:solidFill>
                  <a:srgbClr val="000000"/>
                </a:solidFill>
                <a:highlight>
                  <a:scrgbClr r="0" g="0" b="0">
                    <a:alpha val="0"/>
                  </a:scrgbClr>
                </a:highlight>
                <a:latin typeface="Georgia"/>
              </a:rPr>
              <a:t> π</a:t>
            </a:r>
            <a:r>
              <a:rPr lang="fr-FR" sz="2800" spc="-1" dirty="0" err="1">
                <a:solidFill>
                  <a:srgbClr val="000000"/>
                </a:solidFill>
                <a:highlight>
                  <a:scrgbClr r="0" g="0" b="0">
                    <a:alpha val="0"/>
                  </a:scrgbClr>
                </a:highlight>
                <a:latin typeface="Georgia"/>
              </a:rPr>
              <a:t>ρέ</a:t>
            </a:r>
            <a:r>
              <a:rPr lang="fr-FR" sz="2800" spc="-1" dirty="0">
                <a:solidFill>
                  <a:srgbClr val="000000"/>
                </a:solidFill>
                <a:highlight>
                  <a:scrgbClr r="0" g="0" b="0">
                    <a:alpha val="0"/>
                  </a:scrgbClr>
                </a:highlight>
                <a:latin typeface="Georgia"/>
              </a:rPr>
              <a:t>π</a:t>
            </a:r>
            <a:r>
              <a:rPr lang="fr-FR" sz="2800" spc="-1" dirty="0" err="1">
                <a:solidFill>
                  <a:srgbClr val="000000"/>
                </a:solidFill>
                <a:highlight>
                  <a:scrgbClr r="0" g="0" b="0">
                    <a:alpha val="0"/>
                  </a:scrgbClr>
                </a:highlight>
                <a:latin typeface="Georgia"/>
              </a:rPr>
              <a:t>ει</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ν</a:t>
            </a:r>
            <a:r>
              <a:rPr lang="fr-FR" sz="2800" spc="-1" dirty="0">
                <a:solidFill>
                  <a:srgbClr val="000000"/>
                </a:solidFill>
                <a:highlight>
                  <a:scrgbClr r="0" g="0" b="0">
                    <a:alpha val="0"/>
                  </a:scrgbClr>
                </a:highlight>
                <a:latin typeface="Georgia"/>
              </a:rPr>
              <a:t>α </a:t>
            </a:r>
            <a:r>
              <a:rPr lang="fr-FR" sz="2800" spc="-1" dirty="0" err="1">
                <a:solidFill>
                  <a:srgbClr val="000000"/>
                </a:solidFill>
                <a:highlight>
                  <a:scrgbClr r="0" g="0" b="0">
                    <a:alpha val="0"/>
                  </a:scrgbClr>
                </a:highlight>
                <a:latin typeface="Georgia"/>
              </a:rPr>
              <a:t>δομηθεί</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η</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κοινωνί</a:t>
            </a:r>
            <a:r>
              <a:rPr lang="fr-FR" sz="2800" spc="-1" dirty="0">
                <a:solidFill>
                  <a:srgbClr val="000000"/>
                </a:solidFill>
                <a:highlight>
                  <a:scrgbClr r="0" g="0" b="0">
                    <a:alpha val="0"/>
                  </a:scrgbClr>
                </a:highlight>
                <a:latin typeface="Georgia"/>
              </a:rPr>
              <a:t>α. </a:t>
            </a:r>
            <a:r>
              <a:rPr lang="fr-FR" sz="2800" spc="-1" dirty="0" err="1">
                <a:solidFill>
                  <a:srgbClr val="000000"/>
                </a:solidFill>
                <a:highlight>
                  <a:scrgbClr r="0" g="0" b="0">
                    <a:alpha val="0"/>
                  </a:scrgbClr>
                </a:highlight>
                <a:latin typeface="Georgia"/>
              </a:rPr>
              <a:t>Θεωρεί</a:t>
            </a:r>
            <a:r>
              <a:rPr lang="fr-FR" sz="2800" spc="-1" dirty="0">
                <a:solidFill>
                  <a:srgbClr val="000000"/>
                </a:solidFill>
                <a:highlight>
                  <a:scrgbClr r="0" g="0" b="0">
                    <a:alpha val="0"/>
                  </a:scrgbClr>
                </a:highlight>
                <a:latin typeface="Georgia"/>
              </a:rPr>
              <a:t> 1) </a:t>
            </a:r>
            <a:r>
              <a:rPr lang="fr-FR" sz="2800" spc="-1" dirty="0" err="1">
                <a:solidFill>
                  <a:srgbClr val="000000"/>
                </a:solidFill>
                <a:highlight>
                  <a:scrgbClr r="0" g="0" b="0">
                    <a:alpha val="0"/>
                  </a:scrgbClr>
                </a:highlight>
                <a:latin typeface="Georgia"/>
              </a:rPr>
              <a:t>ότι</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η</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κοινωνί</a:t>
            </a:r>
            <a:r>
              <a:rPr lang="fr-FR" sz="2800" spc="-1" dirty="0">
                <a:solidFill>
                  <a:srgbClr val="000000"/>
                </a:solidFill>
                <a:highlight>
                  <a:scrgbClr r="0" g="0" b="0">
                    <a:alpha val="0"/>
                  </a:scrgbClr>
                </a:highlight>
                <a:latin typeface="Georgia"/>
              </a:rPr>
              <a:t>α </a:t>
            </a:r>
            <a:r>
              <a:rPr lang="fr-FR" sz="2800" spc="-1" dirty="0" err="1">
                <a:solidFill>
                  <a:srgbClr val="000000"/>
                </a:solidFill>
                <a:highlight>
                  <a:scrgbClr r="0" g="0" b="0">
                    <a:alpha val="0"/>
                  </a:scrgbClr>
                </a:highlight>
                <a:latin typeface="Georgia"/>
              </a:rPr>
              <a:t>τελικά</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χωρίζετ</a:t>
            </a:r>
            <a:r>
              <a:rPr lang="fr-FR" sz="2800" spc="-1" dirty="0">
                <a:solidFill>
                  <a:srgbClr val="000000"/>
                </a:solidFill>
                <a:highlight>
                  <a:scrgbClr r="0" g="0" b="0">
                    <a:alpha val="0"/>
                  </a:scrgbClr>
                </a:highlight>
                <a:latin typeface="Georgia"/>
              </a:rPr>
              <a:t>α</a:t>
            </a:r>
            <a:r>
              <a:rPr lang="fr-FR" sz="2800" spc="-1" dirty="0" err="1">
                <a:solidFill>
                  <a:srgbClr val="000000"/>
                </a:solidFill>
                <a:highlight>
                  <a:scrgbClr r="0" g="0" b="0">
                    <a:alpha val="0"/>
                  </a:scrgbClr>
                </a:highlight>
                <a:latin typeface="Georgia"/>
              </a:rPr>
              <a:t>ι</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σε</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δύο</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ομοιογενείς</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κ</a:t>
            </a:r>
            <a:r>
              <a:rPr lang="fr-FR" sz="2800" spc="-1" dirty="0">
                <a:solidFill>
                  <a:srgbClr val="000000"/>
                </a:solidFill>
                <a:highlight>
                  <a:scrgbClr r="0" g="0" b="0">
                    <a:alpha val="0"/>
                  </a:scrgbClr>
                </a:highlight>
                <a:latin typeface="Georgia"/>
              </a:rPr>
              <a:t>α</a:t>
            </a:r>
            <a:r>
              <a:rPr lang="fr-FR" sz="2800" spc="-1" dirty="0" err="1">
                <a:solidFill>
                  <a:srgbClr val="000000"/>
                </a:solidFill>
                <a:highlight>
                  <a:scrgbClr r="0" g="0" b="0">
                    <a:alpha val="0"/>
                  </a:scrgbClr>
                </a:highlight>
                <a:latin typeface="Georgia"/>
              </a:rPr>
              <a:t>ι</a:t>
            </a:r>
            <a:r>
              <a:rPr lang="fr-FR" sz="2800" spc="-1" dirty="0">
                <a:solidFill>
                  <a:srgbClr val="000000"/>
                </a:solidFill>
                <a:highlight>
                  <a:scrgbClr r="0" g="0" b="0">
                    <a:alpha val="0"/>
                  </a:scrgbClr>
                </a:highlight>
                <a:latin typeface="Georgia"/>
              </a:rPr>
              <a:t> α</a:t>
            </a:r>
            <a:r>
              <a:rPr lang="fr-FR" sz="2800" spc="-1" dirty="0" err="1">
                <a:solidFill>
                  <a:srgbClr val="000000"/>
                </a:solidFill>
                <a:highlight>
                  <a:scrgbClr r="0" g="0" b="0">
                    <a:alpha val="0"/>
                  </a:scrgbClr>
                </a:highlight>
                <a:latin typeface="Georgia"/>
              </a:rPr>
              <a:t>ντ</a:t>
            </a:r>
            <a:r>
              <a:rPr lang="fr-FR" sz="2800" spc="-1" dirty="0">
                <a:solidFill>
                  <a:srgbClr val="000000"/>
                </a:solidFill>
                <a:highlight>
                  <a:scrgbClr r="0" g="0" b="0">
                    <a:alpha val="0"/>
                  </a:scrgbClr>
                </a:highlight>
                <a:latin typeface="Georgia"/>
              </a:rPr>
              <a:t>α</a:t>
            </a:r>
            <a:r>
              <a:rPr lang="fr-FR" sz="2800" spc="-1" dirty="0" err="1">
                <a:solidFill>
                  <a:srgbClr val="000000"/>
                </a:solidFill>
                <a:highlight>
                  <a:scrgbClr r="0" g="0" b="0">
                    <a:alpha val="0"/>
                  </a:scrgbClr>
                </a:highlight>
                <a:latin typeface="Georgia"/>
              </a:rPr>
              <a:t>γωνιστικές</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ομάδες</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ο</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κ</a:t>
            </a:r>
            <a:r>
              <a:rPr lang="fr-FR" sz="2800" spc="-1" dirty="0">
                <a:solidFill>
                  <a:srgbClr val="000000"/>
                </a:solidFill>
                <a:highlight>
                  <a:scrgbClr r="0" g="0" b="0">
                    <a:alpha val="0"/>
                  </a:scrgbClr>
                </a:highlight>
                <a:latin typeface="Georgia"/>
              </a:rPr>
              <a:t>α</a:t>
            </a:r>
            <a:r>
              <a:rPr lang="fr-FR" sz="2800" spc="-1" dirty="0" err="1">
                <a:solidFill>
                  <a:srgbClr val="000000"/>
                </a:solidFill>
                <a:highlight>
                  <a:scrgbClr r="0" g="0" b="0">
                    <a:alpha val="0"/>
                  </a:scrgbClr>
                </a:highlight>
                <a:latin typeface="Georgia"/>
              </a:rPr>
              <a:t>θ</a:t>
            </a:r>
            <a:r>
              <a:rPr lang="fr-FR" sz="2800" spc="-1" dirty="0">
                <a:solidFill>
                  <a:srgbClr val="000000"/>
                </a:solidFill>
                <a:highlight>
                  <a:scrgbClr r="0" g="0" b="0">
                    <a:alpha val="0"/>
                  </a:scrgbClr>
                </a:highlight>
                <a:latin typeface="Georgia"/>
              </a:rPr>
              <a:t>α</a:t>
            </a:r>
            <a:r>
              <a:rPr lang="fr-FR" sz="2800" spc="-1" dirty="0" err="1">
                <a:solidFill>
                  <a:srgbClr val="000000"/>
                </a:solidFill>
                <a:highlight>
                  <a:scrgbClr r="0" g="0" b="0">
                    <a:alpha val="0"/>
                  </a:scrgbClr>
                </a:highlight>
                <a:latin typeface="Georgia"/>
              </a:rPr>
              <a:t>ρός</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λ</a:t>
            </a:r>
            <a:r>
              <a:rPr lang="fr-FR" sz="2800" spc="-1" dirty="0">
                <a:solidFill>
                  <a:srgbClr val="000000"/>
                </a:solidFill>
                <a:highlight>
                  <a:scrgbClr r="0" g="0" b="0">
                    <a:alpha val="0"/>
                  </a:scrgbClr>
                </a:highlight>
                <a:latin typeface="Georgia"/>
              </a:rPr>
              <a:t>α</a:t>
            </a:r>
            <a:r>
              <a:rPr lang="fr-FR" sz="2800" spc="-1" dirty="0" err="1">
                <a:solidFill>
                  <a:srgbClr val="000000"/>
                </a:solidFill>
                <a:highlight>
                  <a:scrgbClr r="0" g="0" b="0">
                    <a:alpha val="0"/>
                  </a:scrgbClr>
                </a:highlight>
                <a:latin typeface="Georgia"/>
              </a:rPr>
              <a:t>ός</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κ</a:t>
            </a:r>
            <a:r>
              <a:rPr lang="fr-FR" sz="2800" spc="-1" dirty="0">
                <a:solidFill>
                  <a:srgbClr val="000000"/>
                </a:solidFill>
                <a:highlight>
                  <a:scrgbClr r="0" g="0" b="0">
                    <a:alpha val="0"/>
                  </a:scrgbClr>
                </a:highlight>
                <a:latin typeface="Georgia"/>
              </a:rPr>
              <a:t>α</a:t>
            </a:r>
            <a:r>
              <a:rPr lang="fr-FR" sz="2800" spc="-1" dirty="0" err="1">
                <a:solidFill>
                  <a:srgbClr val="000000"/>
                </a:solidFill>
                <a:highlight>
                  <a:scrgbClr r="0" g="0" b="0">
                    <a:alpha val="0"/>
                  </a:scrgbClr>
                </a:highlight>
                <a:latin typeface="Georgia"/>
              </a:rPr>
              <a:t>ι</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η</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διεφθ</a:t>
            </a:r>
            <a:r>
              <a:rPr lang="fr-FR" sz="2800" spc="-1" dirty="0">
                <a:solidFill>
                  <a:srgbClr val="000000"/>
                </a:solidFill>
                <a:highlight>
                  <a:scrgbClr r="0" g="0" b="0">
                    <a:alpha val="0"/>
                  </a:scrgbClr>
                </a:highlight>
                <a:latin typeface="Georgia"/>
              </a:rPr>
              <a:t>α</a:t>
            </a:r>
            <a:r>
              <a:rPr lang="fr-FR" sz="2800" spc="-1" dirty="0" err="1">
                <a:solidFill>
                  <a:srgbClr val="000000"/>
                </a:solidFill>
                <a:highlight>
                  <a:scrgbClr r="0" g="0" b="0">
                    <a:alpha val="0"/>
                  </a:scrgbClr>
                </a:highlight>
                <a:latin typeface="Georgia"/>
              </a:rPr>
              <a:t>ρμένη</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συνωμοτική</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ελίτ-ολιγ</a:t>
            </a:r>
            <a:r>
              <a:rPr lang="fr-FR" sz="2800" spc="-1" dirty="0">
                <a:solidFill>
                  <a:srgbClr val="000000"/>
                </a:solidFill>
                <a:highlight>
                  <a:scrgbClr r="0" g="0" b="0">
                    <a:alpha val="0"/>
                  </a:scrgbClr>
                </a:highlight>
                <a:latin typeface="Georgia"/>
              </a:rPr>
              <a:t>α</a:t>
            </a:r>
            <a:r>
              <a:rPr lang="fr-FR" sz="2800" spc="-1" dirty="0" err="1">
                <a:solidFill>
                  <a:srgbClr val="000000"/>
                </a:solidFill>
                <a:highlight>
                  <a:scrgbClr r="0" g="0" b="0">
                    <a:alpha val="0"/>
                  </a:scrgbClr>
                </a:highlight>
                <a:latin typeface="Georgia"/>
              </a:rPr>
              <a:t>ρχί</a:t>
            </a:r>
            <a:r>
              <a:rPr lang="fr-FR" sz="2800" spc="-1" dirty="0">
                <a:solidFill>
                  <a:srgbClr val="000000"/>
                </a:solidFill>
                <a:highlight>
                  <a:scrgbClr r="0" g="0" b="0">
                    <a:alpha val="0"/>
                  </a:scrgbClr>
                </a:highlight>
                <a:latin typeface="Georgia"/>
              </a:rPr>
              <a:t>α» </a:t>
            </a:r>
            <a:r>
              <a:rPr lang="fr-FR" sz="2800" b="1" spc="-1" dirty="0" err="1">
                <a:solidFill>
                  <a:srgbClr val="000000"/>
                </a:solidFill>
                <a:highlight>
                  <a:scrgbClr r="0" g="0" b="0">
                    <a:alpha val="0"/>
                  </a:scrgbClr>
                </a:highlight>
                <a:latin typeface="Georgia"/>
              </a:rPr>
              <a:t>εργ</a:t>
            </a:r>
            <a:r>
              <a:rPr lang="fr-FR" sz="2800" b="1" spc="-1" dirty="0">
                <a:solidFill>
                  <a:srgbClr val="000000"/>
                </a:solidFill>
                <a:highlight>
                  <a:scrgbClr r="0" g="0" b="0">
                    <a:alpha val="0"/>
                  </a:scrgbClr>
                </a:highlight>
                <a:latin typeface="Georgia"/>
              </a:rPr>
              <a:t>α</a:t>
            </a:r>
            <a:r>
              <a:rPr lang="fr-FR" sz="2800" b="1" spc="-1" dirty="0" err="1">
                <a:solidFill>
                  <a:srgbClr val="000000"/>
                </a:solidFill>
                <a:highlight>
                  <a:scrgbClr r="0" g="0" b="0">
                    <a:alpha val="0"/>
                  </a:scrgbClr>
                </a:highlight>
                <a:latin typeface="Georgia"/>
              </a:rPr>
              <a:t>λειο</a:t>
            </a:r>
            <a:r>
              <a:rPr lang="fr-FR" sz="2800" b="1" spc="-1" dirty="0">
                <a:solidFill>
                  <a:srgbClr val="000000"/>
                </a:solidFill>
                <a:highlight>
                  <a:scrgbClr r="0" g="0" b="0">
                    <a:alpha val="0"/>
                  </a:scrgbClr>
                </a:highlight>
                <a:latin typeface="Georgia"/>
              </a:rPr>
              <a:t>π</a:t>
            </a:r>
            <a:r>
              <a:rPr lang="fr-FR" sz="2800" b="1" spc="-1" dirty="0" err="1">
                <a:solidFill>
                  <a:srgbClr val="000000"/>
                </a:solidFill>
                <a:highlight>
                  <a:scrgbClr r="0" g="0" b="0">
                    <a:alpha val="0"/>
                  </a:scrgbClr>
                </a:highlight>
                <a:latin typeface="Georgia"/>
              </a:rPr>
              <a:t>οιώντ</a:t>
            </a:r>
            <a:r>
              <a:rPr lang="fr-FR" sz="2800" b="1" spc="-1" dirty="0">
                <a:solidFill>
                  <a:srgbClr val="000000"/>
                </a:solidFill>
                <a:highlight>
                  <a:scrgbClr r="0" g="0" b="0">
                    <a:alpha val="0"/>
                  </a:scrgbClr>
                </a:highlight>
                <a:latin typeface="Georgia"/>
              </a:rPr>
              <a:t>α</a:t>
            </a:r>
            <a:r>
              <a:rPr lang="fr-FR" sz="2800" b="1" spc="-1" dirty="0" err="1">
                <a:solidFill>
                  <a:srgbClr val="000000"/>
                </a:solidFill>
                <a:highlight>
                  <a:scrgbClr r="0" g="0" b="0">
                    <a:alpha val="0"/>
                  </a:scrgbClr>
                </a:highlight>
                <a:latin typeface="Georgia"/>
              </a:rPr>
              <a:t>ς</a:t>
            </a:r>
            <a:r>
              <a:rPr lang="fr-FR" sz="2800" b="1" spc="-1" dirty="0">
                <a:solidFill>
                  <a:srgbClr val="000000"/>
                </a:solidFill>
                <a:highlight>
                  <a:scrgbClr r="0" g="0" b="0">
                    <a:alpha val="0"/>
                  </a:scrgbClr>
                </a:highlight>
                <a:latin typeface="Georgia"/>
              </a:rPr>
              <a:t> </a:t>
            </a:r>
            <a:r>
              <a:rPr lang="fr-FR" sz="2800" b="1" spc="-1" dirty="0" err="1">
                <a:solidFill>
                  <a:srgbClr val="000000"/>
                </a:solidFill>
                <a:highlight>
                  <a:scrgbClr r="0" g="0" b="0">
                    <a:alpha val="0"/>
                  </a:scrgbClr>
                </a:highlight>
                <a:latin typeface="Georgia"/>
              </a:rPr>
              <a:t>το</a:t>
            </a:r>
            <a:r>
              <a:rPr lang="fr-FR" sz="2800" b="1" spc="-1" dirty="0">
                <a:solidFill>
                  <a:srgbClr val="000000"/>
                </a:solidFill>
                <a:highlight>
                  <a:scrgbClr r="0" g="0" b="0">
                    <a:alpha val="0"/>
                  </a:scrgbClr>
                </a:highlight>
                <a:latin typeface="Georgia"/>
              </a:rPr>
              <a:t> βα</a:t>
            </a:r>
            <a:r>
              <a:rPr lang="fr-FR" sz="2800" b="1" spc="-1" dirty="0" err="1">
                <a:solidFill>
                  <a:srgbClr val="000000"/>
                </a:solidFill>
                <a:highlight>
                  <a:scrgbClr r="0" g="0" b="0">
                    <a:alpha val="0"/>
                  </a:scrgbClr>
                </a:highlight>
                <a:latin typeface="Georgia"/>
              </a:rPr>
              <a:t>σικό</a:t>
            </a:r>
            <a:r>
              <a:rPr lang="fr-FR" sz="2800" b="1" spc="-1" dirty="0">
                <a:solidFill>
                  <a:srgbClr val="000000"/>
                </a:solidFill>
                <a:highlight>
                  <a:scrgbClr r="0" g="0" b="0">
                    <a:alpha val="0"/>
                  </a:scrgbClr>
                </a:highlight>
                <a:latin typeface="Georgia"/>
              </a:rPr>
              <a:t> </a:t>
            </a:r>
            <a:r>
              <a:rPr lang="fr-FR" sz="2800" b="1" spc="-1" dirty="0" err="1">
                <a:solidFill>
                  <a:srgbClr val="000000"/>
                </a:solidFill>
                <a:highlight>
                  <a:scrgbClr r="0" g="0" b="0">
                    <a:alpha val="0"/>
                  </a:scrgbClr>
                </a:highlight>
                <a:latin typeface="Georgia"/>
              </a:rPr>
              <a:t>μότο</a:t>
            </a:r>
            <a:r>
              <a:rPr lang="fr-FR" sz="2800" b="1" spc="-1" dirty="0">
                <a:solidFill>
                  <a:srgbClr val="000000"/>
                </a:solidFill>
                <a:highlight>
                  <a:scrgbClr r="0" g="0" b="0">
                    <a:alpha val="0"/>
                  </a:scrgbClr>
                </a:highlight>
                <a:latin typeface="Georgia"/>
              </a:rPr>
              <a:t> </a:t>
            </a:r>
            <a:r>
              <a:rPr lang="fr-FR" sz="2800" b="1" spc="-1" dirty="0" err="1">
                <a:solidFill>
                  <a:srgbClr val="000000"/>
                </a:solidFill>
                <a:highlight>
                  <a:scrgbClr r="0" g="0" b="0">
                    <a:alpha val="0"/>
                  </a:scrgbClr>
                </a:highlight>
                <a:latin typeface="Georgia"/>
              </a:rPr>
              <a:t>του</a:t>
            </a:r>
            <a:r>
              <a:rPr lang="fr-FR" sz="2800" b="1" spc="-1" dirty="0">
                <a:solidFill>
                  <a:srgbClr val="000000"/>
                </a:solidFill>
                <a:highlight>
                  <a:scrgbClr r="0" g="0" b="0">
                    <a:alpha val="0"/>
                  </a:scrgbClr>
                </a:highlight>
                <a:latin typeface="Georgia"/>
              </a:rPr>
              <a:t> </a:t>
            </a:r>
            <a:r>
              <a:rPr lang="fr-FR" sz="2800" b="1" spc="-1" dirty="0" err="1">
                <a:solidFill>
                  <a:srgbClr val="000000"/>
                </a:solidFill>
                <a:highlight>
                  <a:scrgbClr r="0" g="0" b="0">
                    <a:alpha val="0"/>
                  </a:scrgbClr>
                </a:highlight>
                <a:latin typeface="Georgia"/>
              </a:rPr>
              <a:t>γ</a:t>
            </a:r>
            <a:r>
              <a:rPr lang="fr-FR" sz="2800" b="1" spc="-1" dirty="0">
                <a:solidFill>
                  <a:srgbClr val="000000"/>
                </a:solidFill>
                <a:highlight>
                  <a:scrgbClr r="0" g="0" b="0">
                    <a:alpha val="0"/>
                  </a:scrgbClr>
                </a:highlight>
                <a:latin typeface="Georgia"/>
              </a:rPr>
              <a:t>α</a:t>
            </a:r>
            <a:r>
              <a:rPr lang="fr-FR" sz="2800" b="1" spc="-1" dirty="0" err="1">
                <a:solidFill>
                  <a:srgbClr val="000000"/>
                </a:solidFill>
                <a:highlight>
                  <a:scrgbClr r="0" g="0" b="0">
                    <a:alpha val="0"/>
                  </a:scrgbClr>
                </a:highlight>
                <a:latin typeface="Georgia"/>
              </a:rPr>
              <a:t>λλικού</a:t>
            </a:r>
            <a:r>
              <a:rPr lang="fr-FR" sz="2800" b="1" spc="-1" dirty="0">
                <a:solidFill>
                  <a:srgbClr val="000000"/>
                </a:solidFill>
                <a:highlight>
                  <a:scrgbClr r="0" g="0" b="0">
                    <a:alpha val="0"/>
                  </a:scrgbClr>
                </a:highlight>
                <a:latin typeface="Georgia"/>
              </a:rPr>
              <a:t> </a:t>
            </a:r>
            <a:r>
              <a:rPr lang="fr-FR" sz="2800" b="1" spc="-1" dirty="0" err="1">
                <a:solidFill>
                  <a:srgbClr val="000000"/>
                </a:solidFill>
                <a:highlight>
                  <a:scrgbClr r="0" g="0" b="0">
                    <a:alpha val="0"/>
                  </a:scrgbClr>
                </a:highlight>
                <a:latin typeface="Georgia"/>
              </a:rPr>
              <a:t>δι</a:t>
            </a:r>
            <a:r>
              <a:rPr lang="fr-FR" sz="2800" b="1" spc="-1" dirty="0">
                <a:solidFill>
                  <a:srgbClr val="000000"/>
                </a:solidFill>
                <a:highlight>
                  <a:scrgbClr r="0" g="0" b="0">
                    <a:alpha val="0"/>
                  </a:scrgbClr>
                </a:highlight>
                <a:latin typeface="Georgia"/>
              </a:rPr>
              <a:t>α</a:t>
            </a:r>
            <a:r>
              <a:rPr lang="fr-FR" sz="2800" b="1" spc="-1" dirty="0" err="1">
                <a:solidFill>
                  <a:srgbClr val="000000"/>
                </a:solidFill>
                <a:highlight>
                  <a:scrgbClr r="0" g="0" b="0">
                    <a:alpha val="0"/>
                  </a:scrgbClr>
                </a:highlight>
                <a:latin typeface="Georgia"/>
              </a:rPr>
              <a:t>φωτισμού</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ότι</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η</a:t>
            </a:r>
            <a:r>
              <a:rPr lang="fr-FR" sz="2800" spc="-1" dirty="0">
                <a:solidFill>
                  <a:srgbClr val="000000"/>
                </a:solidFill>
                <a:highlight>
                  <a:scrgbClr r="0" g="0" b="0">
                    <a:alpha val="0"/>
                  </a:scrgbClr>
                </a:highlight>
                <a:latin typeface="Georgia"/>
              </a:rPr>
              <a:t> π</a:t>
            </a:r>
            <a:r>
              <a:rPr lang="fr-FR" sz="2800" spc="-1" dirty="0" err="1">
                <a:solidFill>
                  <a:srgbClr val="000000"/>
                </a:solidFill>
                <a:highlight>
                  <a:scrgbClr r="0" g="0" b="0">
                    <a:alpha val="0"/>
                  </a:scrgbClr>
                </a:highlight>
                <a:latin typeface="Georgia"/>
              </a:rPr>
              <a:t>ολιτική</a:t>
            </a:r>
            <a:r>
              <a:rPr lang="fr-FR" sz="2800" spc="-1" dirty="0">
                <a:solidFill>
                  <a:srgbClr val="000000"/>
                </a:solidFill>
                <a:highlight>
                  <a:scrgbClr r="0" g="0" b="0">
                    <a:alpha val="0"/>
                  </a:scrgbClr>
                </a:highlight>
                <a:latin typeface="Georgia"/>
              </a:rPr>
              <a:t> π</a:t>
            </a:r>
            <a:r>
              <a:rPr lang="fr-FR" sz="2800" spc="-1" dirty="0" err="1">
                <a:solidFill>
                  <a:srgbClr val="000000"/>
                </a:solidFill>
                <a:highlight>
                  <a:scrgbClr r="0" g="0" b="0">
                    <a:alpha val="0"/>
                  </a:scrgbClr>
                </a:highlight>
                <a:latin typeface="Georgia"/>
              </a:rPr>
              <a:t>ρέ</a:t>
            </a:r>
            <a:r>
              <a:rPr lang="fr-FR" sz="2800" spc="-1" dirty="0">
                <a:solidFill>
                  <a:srgbClr val="000000"/>
                </a:solidFill>
                <a:highlight>
                  <a:scrgbClr r="0" g="0" b="0">
                    <a:alpha val="0"/>
                  </a:scrgbClr>
                </a:highlight>
                <a:latin typeface="Georgia"/>
              </a:rPr>
              <a:t>π</a:t>
            </a:r>
            <a:r>
              <a:rPr lang="fr-FR" sz="2800" spc="-1" dirty="0" err="1">
                <a:solidFill>
                  <a:srgbClr val="000000"/>
                </a:solidFill>
                <a:highlight>
                  <a:scrgbClr r="0" g="0" b="0">
                    <a:alpha val="0"/>
                  </a:scrgbClr>
                </a:highlight>
                <a:latin typeface="Georgia"/>
              </a:rPr>
              <a:t>ει</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ν</a:t>
            </a:r>
            <a:r>
              <a:rPr lang="fr-FR" sz="2800" spc="-1" dirty="0">
                <a:solidFill>
                  <a:srgbClr val="000000"/>
                </a:solidFill>
                <a:highlight>
                  <a:scrgbClr r="0" g="0" b="0">
                    <a:alpha val="0"/>
                  </a:scrgbClr>
                </a:highlight>
                <a:latin typeface="Georgia"/>
              </a:rPr>
              <a:t>α </a:t>
            </a:r>
            <a:r>
              <a:rPr lang="fr-FR" sz="2800" spc="-1" dirty="0" err="1">
                <a:solidFill>
                  <a:srgbClr val="000000"/>
                </a:solidFill>
                <a:highlight>
                  <a:scrgbClr r="0" g="0" b="0">
                    <a:alpha val="0"/>
                  </a:scrgbClr>
                </a:highlight>
                <a:latin typeface="Georgia"/>
              </a:rPr>
              <a:t>είν</a:t>
            </a:r>
            <a:r>
              <a:rPr lang="fr-FR" sz="2800" spc="-1" dirty="0">
                <a:solidFill>
                  <a:srgbClr val="000000"/>
                </a:solidFill>
                <a:highlight>
                  <a:scrgbClr r="0" g="0" b="0">
                    <a:alpha val="0"/>
                  </a:scrgbClr>
                </a:highlight>
                <a:latin typeface="Georgia"/>
              </a:rPr>
              <a:t>α</a:t>
            </a:r>
            <a:r>
              <a:rPr lang="fr-FR" sz="2800" spc="-1" dirty="0" err="1">
                <a:solidFill>
                  <a:srgbClr val="000000"/>
                </a:solidFill>
                <a:highlight>
                  <a:scrgbClr r="0" g="0" b="0">
                    <a:alpha val="0"/>
                  </a:scrgbClr>
                </a:highlight>
                <a:latin typeface="Georgia"/>
              </a:rPr>
              <a:t>ι</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μι</a:t>
            </a:r>
            <a:r>
              <a:rPr lang="fr-FR" sz="2800" spc="-1" dirty="0">
                <a:solidFill>
                  <a:srgbClr val="000000"/>
                </a:solidFill>
                <a:highlight>
                  <a:scrgbClr r="0" g="0" b="0">
                    <a:alpha val="0"/>
                  </a:scrgbClr>
                </a:highlight>
                <a:latin typeface="Georgia"/>
              </a:rPr>
              <a:t>α </a:t>
            </a:r>
            <a:r>
              <a:rPr lang="fr-FR" sz="2800" spc="-1" dirty="0" err="1">
                <a:solidFill>
                  <a:srgbClr val="000000"/>
                </a:solidFill>
                <a:highlight>
                  <a:scrgbClr r="0" g="0" b="0">
                    <a:alpha val="0"/>
                  </a:scrgbClr>
                </a:highlight>
                <a:latin typeface="Georgia"/>
              </a:rPr>
              <a:t>έκφρ</a:t>
            </a:r>
            <a:r>
              <a:rPr lang="fr-FR" sz="2800" spc="-1" dirty="0">
                <a:solidFill>
                  <a:srgbClr val="000000"/>
                </a:solidFill>
                <a:highlight>
                  <a:scrgbClr r="0" g="0" b="0">
                    <a:alpha val="0"/>
                  </a:scrgbClr>
                </a:highlight>
                <a:latin typeface="Georgia"/>
              </a:rPr>
              <a:t>α</a:t>
            </a:r>
            <a:r>
              <a:rPr lang="fr-FR" sz="2800" spc="-1" dirty="0" err="1">
                <a:solidFill>
                  <a:srgbClr val="000000"/>
                </a:solidFill>
                <a:highlight>
                  <a:scrgbClr r="0" g="0" b="0">
                    <a:alpha val="0"/>
                  </a:scrgbClr>
                </a:highlight>
                <a:latin typeface="Georgia"/>
              </a:rPr>
              <a:t>ση</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της</a:t>
            </a:r>
            <a:r>
              <a:rPr lang="fr-FR" sz="2800" spc="-1" dirty="0">
                <a:solidFill>
                  <a:srgbClr val="000000"/>
                </a:solidFill>
                <a:highlight>
                  <a:scrgbClr r="0" g="0" b="0">
                    <a:alpha val="0"/>
                  </a:scrgbClr>
                </a:highlight>
                <a:latin typeface="Georgia"/>
              </a:rPr>
              <a:t> volonté générale (</a:t>
            </a:r>
            <a:r>
              <a:rPr lang="fr-FR" sz="2800" b="1" spc="-1" dirty="0" err="1">
                <a:solidFill>
                  <a:srgbClr val="000000"/>
                </a:solidFill>
                <a:highlight>
                  <a:scrgbClr r="0" g="0" b="0">
                    <a:alpha val="0"/>
                  </a:scrgbClr>
                </a:highlight>
                <a:latin typeface="Georgia"/>
              </a:rPr>
              <a:t>κάθετη</a:t>
            </a:r>
            <a:r>
              <a:rPr lang="fr-FR" sz="2800" b="1" spc="-1" dirty="0">
                <a:solidFill>
                  <a:srgbClr val="000000"/>
                </a:solidFill>
                <a:highlight>
                  <a:scrgbClr r="0" g="0" b="0">
                    <a:alpha val="0"/>
                  </a:scrgbClr>
                </a:highlight>
                <a:latin typeface="Georgia"/>
              </a:rPr>
              <a:t> </a:t>
            </a:r>
            <a:r>
              <a:rPr lang="fr-FR" sz="2800" b="1" spc="-1" dirty="0" err="1">
                <a:solidFill>
                  <a:srgbClr val="000000"/>
                </a:solidFill>
                <a:highlight>
                  <a:scrgbClr r="0" g="0" b="0">
                    <a:alpha val="0"/>
                  </a:scrgbClr>
                </a:highlight>
                <a:latin typeface="Georgia"/>
              </a:rPr>
              <a:t>διάστ</a:t>
            </a:r>
            <a:r>
              <a:rPr lang="fr-FR" sz="2800" b="1" spc="-1" dirty="0">
                <a:solidFill>
                  <a:srgbClr val="000000"/>
                </a:solidFill>
                <a:highlight>
                  <a:scrgbClr r="0" g="0" b="0">
                    <a:alpha val="0"/>
                  </a:scrgbClr>
                </a:highlight>
                <a:latin typeface="Georgia"/>
              </a:rPr>
              <a:t>α</a:t>
            </a:r>
            <a:r>
              <a:rPr lang="fr-FR" sz="2800" b="1" spc="-1" dirty="0" err="1">
                <a:solidFill>
                  <a:srgbClr val="000000"/>
                </a:solidFill>
                <a:highlight>
                  <a:scrgbClr r="0" g="0" b="0">
                    <a:alpha val="0"/>
                  </a:scrgbClr>
                </a:highlight>
                <a:latin typeface="Georgia"/>
              </a:rPr>
              <a:t>ση</a:t>
            </a:r>
            <a:r>
              <a:rPr lang="fr-FR" sz="2800" spc="-1" dirty="0">
                <a:solidFill>
                  <a:srgbClr val="000000"/>
                </a:solidFill>
                <a:highlight>
                  <a:scrgbClr r="0" g="0" b="0">
                    <a:alpha val="0"/>
                  </a:scrgbClr>
                </a:highlight>
                <a:latin typeface="Georgia"/>
              </a:rPr>
              <a:t>), 2) </a:t>
            </a:r>
            <a:r>
              <a:rPr lang="fr-FR" sz="2800" spc="-1" dirty="0" err="1">
                <a:solidFill>
                  <a:srgbClr val="000000"/>
                </a:solidFill>
                <a:highlight>
                  <a:scrgbClr r="0" g="0" b="0">
                    <a:alpha val="0"/>
                  </a:scrgbClr>
                </a:highlight>
                <a:latin typeface="Georgia"/>
              </a:rPr>
              <a:t>ότι</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η</a:t>
            </a:r>
            <a:r>
              <a:rPr lang="fr-FR" sz="2800" spc="-1" dirty="0">
                <a:solidFill>
                  <a:srgbClr val="000000"/>
                </a:solidFill>
                <a:highlight>
                  <a:scrgbClr r="0" g="0" b="0">
                    <a:alpha val="0"/>
                  </a:scrgbClr>
                </a:highlight>
                <a:latin typeface="Georgia"/>
              </a:rPr>
              <a:t> β</a:t>
            </a:r>
            <a:r>
              <a:rPr lang="fr-FR" sz="2800" spc="-1" dirty="0" err="1">
                <a:solidFill>
                  <a:srgbClr val="000000"/>
                </a:solidFill>
                <a:highlight>
                  <a:scrgbClr r="0" g="0" b="0">
                    <a:alpha val="0"/>
                  </a:scrgbClr>
                </a:highlight>
                <a:latin typeface="Georgia"/>
              </a:rPr>
              <a:t>ιωσιμότητ</a:t>
            </a:r>
            <a:r>
              <a:rPr lang="fr-FR" sz="2800" spc="-1" dirty="0">
                <a:solidFill>
                  <a:srgbClr val="000000"/>
                </a:solidFill>
                <a:highlight>
                  <a:scrgbClr r="0" g="0" b="0">
                    <a:alpha val="0"/>
                  </a:scrgbClr>
                </a:highlight>
                <a:latin typeface="Georgia"/>
              </a:rPr>
              <a:t>α </a:t>
            </a:r>
            <a:r>
              <a:rPr lang="fr-FR" sz="2800" spc="-1" dirty="0" err="1">
                <a:solidFill>
                  <a:srgbClr val="000000"/>
                </a:solidFill>
                <a:highlight>
                  <a:scrgbClr r="0" g="0" b="0">
                    <a:alpha val="0"/>
                  </a:scrgbClr>
                </a:highlight>
                <a:latin typeface="Georgia"/>
              </a:rPr>
              <a:t>της</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κοινωνί</a:t>
            </a:r>
            <a:r>
              <a:rPr lang="fr-FR" sz="2800" spc="-1" dirty="0">
                <a:solidFill>
                  <a:srgbClr val="000000"/>
                </a:solidFill>
                <a:highlight>
                  <a:scrgbClr r="0" g="0" b="0">
                    <a:alpha val="0"/>
                  </a:scrgbClr>
                </a:highlight>
                <a:latin typeface="Georgia"/>
              </a:rPr>
              <a:t>α</a:t>
            </a:r>
            <a:r>
              <a:rPr lang="fr-FR" sz="2800" spc="-1" dirty="0" err="1">
                <a:solidFill>
                  <a:srgbClr val="000000"/>
                </a:solidFill>
                <a:highlight>
                  <a:scrgbClr r="0" g="0" b="0">
                    <a:alpha val="0"/>
                  </a:scrgbClr>
                </a:highlight>
                <a:latin typeface="Georgia"/>
              </a:rPr>
              <a:t>ς</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insiders</a:t>
            </a:r>
            <a:r>
              <a:rPr lang="fr-FR" sz="2800" spc="-1" dirty="0">
                <a:solidFill>
                  <a:srgbClr val="000000"/>
                </a:solidFill>
                <a:highlight>
                  <a:scrgbClr r="0" g="0" b="0">
                    <a:alpha val="0"/>
                  </a:scrgbClr>
                </a:highlight>
                <a:latin typeface="Georgia"/>
              </a:rPr>
              <a:t>) απ</a:t>
            </a:r>
            <a:r>
              <a:rPr lang="fr-FR" sz="2800" spc="-1" dirty="0" err="1">
                <a:solidFill>
                  <a:srgbClr val="000000"/>
                </a:solidFill>
                <a:highlight>
                  <a:scrgbClr r="0" g="0" b="0">
                    <a:alpha val="0"/>
                  </a:scrgbClr>
                </a:highlight>
                <a:latin typeface="Georgia"/>
              </a:rPr>
              <a:t>ειλείτ</a:t>
            </a:r>
            <a:r>
              <a:rPr lang="fr-FR" sz="2800" spc="-1" dirty="0">
                <a:solidFill>
                  <a:srgbClr val="000000"/>
                </a:solidFill>
                <a:highlight>
                  <a:scrgbClr r="0" g="0" b="0">
                    <a:alpha val="0"/>
                  </a:scrgbClr>
                </a:highlight>
                <a:latin typeface="Georgia"/>
              </a:rPr>
              <a:t>α</a:t>
            </a:r>
            <a:r>
              <a:rPr lang="fr-FR" sz="2800" spc="-1" dirty="0" err="1">
                <a:solidFill>
                  <a:srgbClr val="000000"/>
                </a:solidFill>
                <a:highlight>
                  <a:scrgbClr r="0" g="0" b="0">
                    <a:alpha val="0"/>
                  </a:scrgbClr>
                </a:highlight>
                <a:latin typeface="Georgia"/>
              </a:rPr>
              <a:t>ι</a:t>
            </a:r>
            <a:r>
              <a:rPr lang="fr-FR" sz="2800" spc="-1" dirty="0">
                <a:solidFill>
                  <a:srgbClr val="000000"/>
                </a:solidFill>
                <a:highlight>
                  <a:scrgbClr r="0" g="0" b="0">
                    <a:alpha val="0"/>
                  </a:scrgbClr>
                </a:highlight>
                <a:latin typeface="Georgia"/>
              </a:rPr>
              <a:t> απ</a:t>
            </a:r>
            <a:r>
              <a:rPr lang="fr-FR" sz="2800" spc="-1" dirty="0" err="1">
                <a:solidFill>
                  <a:srgbClr val="000000"/>
                </a:solidFill>
                <a:highlight>
                  <a:scrgbClr r="0" g="0" b="0">
                    <a:alpha val="0"/>
                  </a:scrgbClr>
                </a:highlight>
                <a:latin typeface="Georgia"/>
              </a:rPr>
              <a:t>ό</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εξωτερικούς</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κινδύνους</a:t>
            </a:r>
            <a:r>
              <a:rPr lang="fr-FR" sz="2800" spc="-1" dirty="0">
                <a:solidFill>
                  <a:srgbClr val="000000"/>
                </a:solidFill>
                <a:highlight>
                  <a:scrgbClr r="0" g="0" b="0">
                    <a:alpha val="0"/>
                  </a:scrgbClr>
                </a:highlight>
                <a:latin typeface="Georgia"/>
              </a:rPr>
              <a:t> (outsiders) (</a:t>
            </a:r>
            <a:r>
              <a:rPr lang="fr-FR" sz="2800" b="1" spc="-1" dirty="0" err="1">
                <a:solidFill>
                  <a:srgbClr val="000000"/>
                </a:solidFill>
                <a:highlight>
                  <a:scrgbClr r="0" g="0" b="0">
                    <a:alpha val="0"/>
                  </a:scrgbClr>
                </a:highlight>
                <a:latin typeface="Georgia"/>
              </a:rPr>
              <a:t>οριζόντι</a:t>
            </a:r>
            <a:r>
              <a:rPr lang="fr-FR" sz="2800" b="1" spc="-1" dirty="0">
                <a:solidFill>
                  <a:srgbClr val="000000"/>
                </a:solidFill>
                <a:highlight>
                  <a:scrgbClr r="0" g="0" b="0">
                    <a:alpha val="0"/>
                  </a:scrgbClr>
                </a:highlight>
                <a:latin typeface="Georgia"/>
              </a:rPr>
              <a:t>α </a:t>
            </a:r>
            <a:r>
              <a:rPr lang="fr-FR" sz="2800" b="1" spc="-1" dirty="0" err="1">
                <a:solidFill>
                  <a:srgbClr val="000000"/>
                </a:solidFill>
                <a:highlight>
                  <a:scrgbClr r="0" g="0" b="0">
                    <a:alpha val="0"/>
                  </a:scrgbClr>
                </a:highlight>
                <a:latin typeface="Georgia"/>
              </a:rPr>
              <a:t>διάστ</a:t>
            </a:r>
            <a:r>
              <a:rPr lang="fr-FR" sz="2800" b="1" spc="-1" dirty="0">
                <a:solidFill>
                  <a:srgbClr val="000000"/>
                </a:solidFill>
                <a:highlight>
                  <a:scrgbClr r="0" g="0" b="0">
                    <a:alpha val="0"/>
                  </a:scrgbClr>
                </a:highlight>
                <a:latin typeface="Georgia"/>
              </a:rPr>
              <a:t>α</a:t>
            </a:r>
            <a:r>
              <a:rPr lang="fr-FR" sz="2800" b="1" spc="-1" dirty="0" err="1">
                <a:solidFill>
                  <a:srgbClr val="000000"/>
                </a:solidFill>
                <a:highlight>
                  <a:scrgbClr r="0" g="0" b="0">
                    <a:alpha val="0"/>
                  </a:scrgbClr>
                </a:highlight>
                <a:latin typeface="Georgia"/>
              </a:rPr>
              <a:t>ση</a:t>
            </a:r>
            <a:r>
              <a:rPr lang="fr-FR" sz="2800" spc="-1" dirty="0">
                <a:solidFill>
                  <a:srgbClr val="000000"/>
                </a:solidFill>
                <a:highlight>
                  <a:scrgbClr r="0" g="0" b="0">
                    <a:alpha val="0"/>
                  </a:scrgbClr>
                </a:highlight>
                <a:latin typeface="Georgia"/>
              </a:rPr>
              <a:t>).</a:t>
            </a:r>
            <a:endParaRPr lang="fr-FR" sz="2800" spc="-1" dirty="0">
              <a:highlight>
                <a:scrgbClr r="0" g="0" b="0">
                  <a:alpha val="0"/>
                </a:scrgbClr>
              </a:highlight>
            </a:endParaRPr>
          </a:p>
          <a:p>
            <a:pPr algn="ctr">
              <a:lnSpc>
                <a:spcPct val="100000"/>
              </a:lnSpc>
              <a:spcBef>
                <a:spcPts val="300"/>
              </a:spcBef>
            </a:pPr>
            <a:r>
              <a:rPr lang="fr-FR" sz="2800" spc="-1" dirty="0" err="1">
                <a:solidFill>
                  <a:srgbClr val="000000"/>
                </a:solidFill>
                <a:highlight>
                  <a:scrgbClr r="0" g="0" b="0">
                    <a:alpha val="0"/>
                  </a:scrgbClr>
                </a:highlight>
                <a:latin typeface="Georgia"/>
              </a:rPr>
              <a:t>Οι</a:t>
            </a:r>
            <a:r>
              <a:rPr lang="fr-FR" sz="2800" spc="-1" dirty="0">
                <a:solidFill>
                  <a:srgbClr val="000000"/>
                </a:solidFill>
                <a:highlight>
                  <a:scrgbClr r="0" g="0" b="0">
                    <a:alpha val="0"/>
                  </a:scrgbClr>
                </a:highlight>
                <a:latin typeface="Georgia"/>
              </a:rPr>
              <a:t> π</a:t>
            </a:r>
            <a:r>
              <a:rPr lang="fr-FR" sz="2800" spc="-1" dirty="0" err="1">
                <a:solidFill>
                  <a:srgbClr val="000000"/>
                </a:solidFill>
                <a:highlight>
                  <a:scrgbClr r="0" g="0" b="0">
                    <a:alpha val="0"/>
                  </a:scrgbClr>
                </a:highlight>
                <a:latin typeface="Georgia"/>
              </a:rPr>
              <a:t>ολιτικοί</a:t>
            </a:r>
            <a:r>
              <a:rPr lang="fr-FR" sz="2800" spc="-1" dirty="0">
                <a:solidFill>
                  <a:srgbClr val="000000"/>
                </a:solidFill>
                <a:highlight>
                  <a:scrgbClr r="0" g="0" b="0">
                    <a:alpha val="0"/>
                  </a:scrgbClr>
                </a:highlight>
                <a:latin typeface="Georgia"/>
              </a:rPr>
              <a:t> π</a:t>
            </a:r>
            <a:r>
              <a:rPr lang="fr-FR" sz="2800" spc="-1" dirty="0" err="1">
                <a:solidFill>
                  <a:srgbClr val="000000"/>
                </a:solidFill>
                <a:highlight>
                  <a:scrgbClr r="0" g="0" b="0">
                    <a:alpha val="0"/>
                  </a:scrgbClr>
                </a:highlight>
                <a:latin typeface="Georgia"/>
              </a:rPr>
              <a:t>ου</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χρησιμο</a:t>
            </a:r>
            <a:r>
              <a:rPr lang="fr-FR" sz="2800" spc="-1" dirty="0">
                <a:solidFill>
                  <a:srgbClr val="000000"/>
                </a:solidFill>
                <a:highlight>
                  <a:scrgbClr r="0" g="0" b="0">
                    <a:alpha val="0"/>
                  </a:scrgbClr>
                </a:highlight>
                <a:latin typeface="Georgia"/>
              </a:rPr>
              <a:t>π</a:t>
            </a:r>
            <a:r>
              <a:rPr lang="fr-FR" sz="2800" spc="-1" dirty="0" err="1">
                <a:solidFill>
                  <a:srgbClr val="000000"/>
                </a:solidFill>
                <a:highlight>
                  <a:scrgbClr r="0" g="0" b="0">
                    <a:alpha val="0"/>
                  </a:scrgbClr>
                </a:highlight>
                <a:latin typeface="Georgia"/>
              </a:rPr>
              <a:t>οιούν</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το</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λ</a:t>
            </a:r>
            <a:r>
              <a:rPr lang="fr-FR" sz="2800" spc="-1" dirty="0">
                <a:solidFill>
                  <a:srgbClr val="000000"/>
                </a:solidFill>
                <a:highlight>
                  <a:scrgbClr r="0" g="0" b="0">
                    <a:alpha val="0"/>
                  </a:scrgbClr>
                </a:highlight>
                <a:latin typeface="Georgia"/>
              </a:rPr>
              <a:t>α</a:t>
            </a:r>
            <a:r>
              <a:rPr lang="fr-FR" sz="2800" spc="-1" dirty="0" err="1">
                <a:solidFill>
                  <a:srgbClr val="000000"/>
                </a:solidFill>
                <a:highlight>
                  <a:scrgbClr r="0" g="0" b="0">
                    <a:alpha val="0"/>
                  </a:scrgbClr>
                </a:highlight>
                <a:latin typeface="Georgia"/>
              </a:rPr>
              <a:t>ϊκισμό</a:t>
            </a:r>
            <a:r>
              <a:rPr lang="fr-FR" sz="2800" spc="-1" dirty="0">
                <a:solidFill>
                  <a:srgbClr val="000000"/>
                </a:solidFill>
                <a:highlight>
                  <a:scrgbClr r="0" g="0" b="0">
                    <a:alpha val="0"/>
                  </a:scrgbClr>
                </a:highlight>
                <a:latin typeface="Georgia"/>
              </a:rPr>
              <a:t> βα</a:t>
            </a:r>
            <a:r>
              <a:rPr lang="fr-FR" sz="2800" spc="-1" dirty="0" err="1">
                <a:solidFill>
                  <a:srgbClr val="000000"/>
                </a:solidFill>
                <a:highlight>
                  <a:scrgbClr r="0" g="0" b="0">
                    <a:alpha val="0"/>
                  </a:scrgbClr>
                </a:highlight>
                <a:latin typeface="Georgia"/>
              </a:rPr>
              <a:t>σίζουν</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τις</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θέσεις</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τους</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στην</a:t>
            </a:r>
            <a:r>
              <a:rPr lang="fr-FR" sz="2800" spc="-1" dirty="0">
                <a:solidFill>
                  <a:srgbClr val="000000"/>
                </a:solidFill>
                <a:highlight>
                  <a:scrgbClr r="0" g="0" b="0">
                    <a:alpha val="0"/>
                  </a:scrgbClr>
                </a:highlight>
                <a:latin typeface="Georgia"/>
              </a:rPr>
              <a:t> </a:t>
            </a:r>
            <a:r>
              <a:rPr lang="fr-FR" sz="2800" b="1" spc="-1" dirty="0" err="1">
                <a:solidFill>
                  <a:srgbClr val="000000"/>
                </a:solidFill>
                <a:highlight>
                  <a:scrgbClr r="0" g="0" b="0">
                    <a:alpha val="0"/>
                  </a:scrgbClr>
                </a:highlight>
                <a:latin typeface="Georgia"/>
              </a:rPr>
              <a:t>ηθική</a:t>
            </a:r>
            <a:r>
              <a:rPr lang="fr-FR" sz="2800" b="1" spc="-1" dirty="0">
                <a:solidFill>
                  <a:srgbClr val="000000"/>
                </a:solidFill>
                <a:highlight>
                  <a:scrgbClr r="0" g="0" b="0">
                    <a:alpha val="0"/>
                  </a:scrgbClr>
                </a:highlight>
                <a:latin typeface="Georgia"/>
              </a:rPr>
              <a:t> </a:t>
            </a:r>
            <a:r>
              <a:rPr lang="fr-FR" sz="2800" b="1" spc="-1" dirty="0" err="1">
                <a:solidFill>
                  <a:srgbClr val="000000"/>
                </a:solidFill>
                <a:highlight>
                  <a:scrgbClr r="0" g="0" b="0">
                    <a:alpha val="0"/>
                  </a:scrgbClr>
                </a:highlight>
                <a:latin typeface="Georgia"/>
              </a:rPr>
              <a:t>κ</a:t>
            </a:r>
            <a:r>
              <a:rPr lang="fr-FR" sz="2800" b="1" spc="-1" dirty="0">
                <a:solidFill>
                  <a:srgbClr val="000000"/>
                </a:solidFill>
                <a:highlight>
                  <a:scrgbClr r="0" g="0" b="0">
                    <a:alpha val="0"/>
                  </a:scrgbClr>
                </a:highlight>
                <a:latin typeface="Georgia"/>
              </a:rPr>
              <a:t>α</a:t>
            </a:r>
            <a:r>
              <a:rPr lang="fr-FR" sz="2800" b="1" spc="-1" dirty="0" err="1">
                <a:solidFill>
                  <a:srgbClr val="000000"/>
                </a:solidFill>
                <a:highlight>
                  <a:scrgbClr r="0" g="0" b="0">
                    <a:alpha val="0"/>
                  </a:scrgbClr>
                </a:highlight>
                <a:latin typeface="Georgia"/>
              </a:rPr>
              <a:t>ι</a:t>
            </a:r>
            <a:r>
              <a:rPr lang="fr-FR" sz="2800" b="1" spc="-1" dirty="0">
                <a:solidFill>
                  <a:srgbClr val="000000"/>
                </a:solidFill>
                <a:highlight>
                  <a:scrgbClr r="0" g="0" b="0">
                    <a:alpha val="0"/>
                  </a:scrgbClr>
                </a:highlight>
                <a:latin typeface="Georgia"/>
              </a:rPr>
              <a:t> </a:t>
            </a:r>
            <a:r>
              <a:rPr lang="fr-FR" sz="2800" b="1" spc="-1" dirty="0" err="1">
                <a:solidFill>
                  <a:srgbClr val="000000"/>
                </a:solidFill>
                <a:highlight>
                  <a:scrgbClr r="0" g="0" b="0">
                    <a:alpha val="0"/>
                  </a:scrgbClr>
                </a:highlight>
                <a:latin typeface="Georgia"/>
              </a:rPr>
              <a:t>τον</a:t>
            </a:r>
            <a:r>
              <a:rPr lang="fr-FR" sz="2800" b="1" spc="-1" dirty="0">
                <a:solidFill>
                  <a:srgbClr val="000000"/>
                </a:solidFill>
                <a:highlight>
                  <a:scrgbClr r="0" g="0" b="0">
                    <a:alpha val="0"/>
                  </a:scrgbClr>
                </a:highlight>
                <a:latin typeface="Georgia"/>
              </a:rPr>
              <a:t> </a:t>
            </a:r>
            <a:r>
              <a:rPr lang="fr-FR" sz="2800" b="1" spc="-1" dirty="0" err="1">
                <a:solidFill>
                  <a:srgbClr val="000000"/>
                </a:solidFill>
                <a:highlight>
                  <a:scrgbClr r="0" g="0" b="0">
                    <a:alpha val="0"/>
                  </a:scrgbClr>
                </a:highlight>
                <a:latin typeface="Georgia"/>
              </a:rPr>
              <a:t>μονισμό</a:t>
            </a:r>
            <a:r>
              <a:rPr lang="fr-FR" sz="2800" b="1"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κ</a:t>
            </a:r>
            <a:r>
              <a:rPr lang="fr-FR" sz="2800" spc="-1" dirty="0">
                <a:solidFill>
                  <a:srgbClr val="000000"/>
                </a:solidFill>
                <a:highlight>
                  <a:scrgbClr r="0" g="0" b="0">
                    <a:alpha val="0"/>
                  </a:scrgbClr>
                </a:highlight>
                <a:latin typeface="Georgia"/>
              </a:rPr>
              <a:t>α</a:t>
            </a:r>
            <a:r>
              <a:rPr lang="fr-FR" sz="2800" spc="-1" dirty="0" err="1">
                <a:solidFill>
                  <a:srgbClr val="000000"/>
                </a:solidFill>
                <a:highlight>
                  <a:scrgbClr r="0" g="0" b="0">
                    <a:alpha val="0"/>
                  </a:scrgbClr>
                </a:highlight>
                <a:latin typeface="Georgia"/>
              </a:rPr>
              <a:t>ι</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σχεδόν</a:t>
            </a:r>
            <a:r>
              <a:rPr lang="fr-FR" sz="2800" spc="-1" dirty="0">
                <a:solidFill>
                  <a:srgbClr val="000000"/>
                </a:solidFill>
                <a:highlight>
                  <a:scrgbClr r="0" g="0" b="0">
                    <a:alpha val="0"/>
                  </a:scrgbClr>
                </a:highlight>
                <a:latin typeface="Georgia"/>
              </a:rPr>
              <a:t> π</a:t>
            </a:r>
            <a:r>
              <a:rPr lang="fr-FR" sz="2800" spc="-1" dirty="0" err="1">
                <a:solidFill>
                  <a:srgbClr val="000000"/>
                </a:solidFill>
                <a:highlight>
                  <a:scrgbClr r="0" g="0" b="0">
                    <a:alpha val="0"/>
                  </a:scrgbClr>
                </a:highlight>
                <a:latin typeface="Georgia"/>
              </a:rPr>
              <a:t>άντ</a:t>
            </a:r>
            <a:r>
              <a:rPr lang="fr-FR" sz="2800" spc="-1" dirty="0">
                <a:solidFill>
                  <a:srgbClr val="000000"/>
                </a:solidFill>
                <a:highlight>
                  <a:scrgbClr r="0" g="0" b="0">
                    <a:alpha val="0"/>
                  </a:scrgbClr>
                </a:highlight>
                <a:latin typeface="Georgia"/>
              </a:rPr>
              <a:t>α </a:t>
            </a:r>
            <a:r>
              <a:rPr lang="fr-FR" sz="2800" spc="-1" dirty="0" err="1">
                <a:solidFill>
                  <a:srgbClr val="000000"/>
                </a:solidFill>
                <a:highlight>
                  <a:scrgbClr r="0" g="0" b="0">
                    <a:alpha val="0"/>
                  </a:scrgbClr>
                </a:highlight>
                <a:latin typeface="Georgia"/>
              </a:rPr>
              <a:t>τον</a:t>
            </a:r>
            <a:r>
              <a:rPr lang="fr-FR" sz="2800" spc="-1" dirty="0">
                <a:solidFill>
                  <a:srgbClr val="000000"/>
                </a:solidFill>
                <a:highlight>
                  <a:scrgbClr r="0" g="0" b="0">
                    <a:alpha val="0"/>
                  </a:scrgbClr>
                </a:highlight>
                <a:latin typeface="Georgia"/>
              </a:rPr>
              <a:t> </a:t>
            </a:r>
            <a:r>
              <a:rPr lang="fr-FR" sz="2800" b="1" spc="-1" dirty="0" err="1">
                <a:solidFill>
                  <a:srgbClr val="000000"/>
                </a:solidFill>
                <a:highlight>
                  <a:scrgbClr r="0" g="0" b="0">
                    <a:alpha val="0"/>
                  </a:scrgbClr>
                </a:highlight>
                <a:latin typeface="Georgia"/>
              </a:rPr>
              <a:t>συνδυάζουν</a:t>
            </a:r>
            <a:r>
              <a:rPr lang="fr-FR" sz="2800" b="1" spc="-1" dirty="0">
                <a:solidFill>
                  <a:srgbClr val="000000"/>
                </a:solidFill>
                <a:highlight>
                  <a:scrgbClr r="0" g="0" b="0">
                    <a:alpha val="0"/>
                  </a:scrgbClr>
                </a:highlight>
                <a:latin typeface="Georgia"/>
              </a:rPr>
              <a:t> </a:t>
            </a:r>
            <a:r>
              <a:rPr lang="fr-FR" sz="2800" b="1" spc="-1" dirty="0" err="1">
                <a:solidFill>
                  <a:srgbClr val="000000"/>
                </a:solidFill>
                <a:highlight>
                  <a:scrgbClr r="0" g="0" b="0">
                    <a:alpha val="0"/>
                  </a:scrgbClr>
                </a:highlight>
                <a:latin typeface="Georgia"/>
              </a:rPr>
              <a:t>με</a:t>
            </a:r>
            <a:r>
              <a:rPr lang="fr-FR" sz="2800" b="1" spc="-1" dirty="0">
                <a:solidFill>
                  <a:srgbClr val="000000"/>
                </a:solidFill>
                <a:highlight>
                  <a:scrgbClr r="0" g="0" b="0">
                    <a:alpha val="0"/>
                  </a:scrgbClr>
                </a:highlight>
                <a:latin typeface="Georgia"/>
              </a:rPr>
              <a:t> </a:t>
            </a:r>
            <a:r>
              <a:rPr lang="fr-FR" sz="2800" b="1" spc="-1" dirty="0" err="1">
                <a:solidFill>
                  <a:srgbClr val="000000"/>
                </a:solidFill>
                <a:highlight>
                  <a:scrgbClr r="0" g="0" b="0">
                    <a:alpha val="0"/>
                  </a:scrgbClr>
                </a:highlight>
                <a:latin typeface="Georgia"/>
              </a:rPr>
              <a:t>ιδεολογίες</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ό</a:t>
            </a:r>
            <a:r>
              <a:rPr lang="fr-FR" sz="2800" spc="-1" dirty="0">
                <a:solidFill>
                  <a:srgbClr val="000000"/>
                </a:solidFill>
                <a:highlight>
                  <a:scrgbClr r="0" g="0" b="0">
                    <a:alpha val="0"/>
                  </a:scrgbClr>
                </a:highlight>
                <a:latin typeface="Georgia"/>
              </a:rPr>
              <a:t>π</a:t>
            </a:r>
            <a:r>
              <a:rPr lang="fr-FR" sz="2800" spc="-1" dirty="0" err="1">
                <a:solidFill>
                  <a:srgbClr val="000000"/>
                </a:solidFill>
                <a:highlight>
                  <a:scrgbClr r="0" g="0" b="0">
                    <a:alpha val="0"/>
                  </a:scrgbClr>
                </a:highlight>
                <a:latin typeface="Georgia"/>
              </a:rPr>
              <a:t>ως</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ο</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εθνικισμός</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στ</a:t>
            </a:r>
            <a:r>
              <a:rPr lang="fr-FR" sz="2800" spc="-1" dirty="0">
                <a:solidFill>
                  <a:srgbClr val="000000"/>
                </a:solidFill>
                <a:highlight>
                  <a:scrgbClr r="0" g="0" b="0">
                    <a:alpha val="0"/>
                  </a:scrgbClr>
                </a:highlight>
                <a:latin typeface="Georgia"/>
              </a:rPr>
              <a:t>α </a:t>
            </a:r>
            <a:r>
              <a:rPr lang="fr-FR" sz="2800" spc="-1" dirty="0" err="1">
                <a:solidFill>
                  <a:srgbClr val="000000"/>
                </a:solidFill>
                <a:highlight>
                  <a:scrgbClr r="0" g="0" b="0">
                    <a:alpha val="0"/>
                  </a:scrgbClr>
                </a:highlight>
                <a:latin typeface="Georgia"/>
              </a:rPr>
              <a:t>δεξιά</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κ</a:t>
            </a:r>
            <a:r>
              <a:rPr lang="fr-FR" sz="2800" spc="-1" dirty="0">
                <a:solidFill>
                  <a:srgbClr val="000000"/>
                </a:solidFill>
                <a:highlight>
                  <a:scrgbClr r="0" g="0" b="0">
                    <a:alpha val="0"/>
                  </a:scrgbClr>
                </a:highlight>
                <a:latin typeface="Georgia"/>
              </a:rPr>
              <a:t>α</a:t>
            </a:r>
            <a:r>
              <a:rPr lang="fr-FR" sz="2800" spc="-1" dirty="0" err="1">
                <a:solidFill>
                  <a:srgbClr val="000000"/>
                </a:solidFill>
                <a:highlight>
                  <a:scrgbClr r="0" g="0" b="0">
                    <a:alpha val="0"/>
                  </a:scrgbClr>
                </a:highlight>
                <a:latin typeface="Georgia"/>
              </a:rPr>
              <a:t>ι</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ο</a:t>
            </a:r>
            <a:r>
              <a:rPr lang="fr-FR" sz="2800" spc="-1" dirty="0">
                <a:solidFill>
                  <a:srgbClr val="000000"/>
                </a:solidFill>
                <a:highlight>
                  <a:scrgbClr r="0" g="0" b="0">
                    <a:alpha val="0"/>
                  </a:scrgbClr>
                </a:highlight>
                <a:latin typeface="Georgia"/>
              </a:rPr>
              <a:t> </a:t>
            </a:r>
            <a:r>
              <a:rPr lang="fr-FR" sz="2800" spc="-1" dirty="0" err="1">
                <a:solidFill>
                  <a:srgbClr val="000000"/>
                </a:solidFill>
                <a:highlight>
                  <a:scrgbClr r="0" g="0" b="0">
                    <a:alpha val="0"/>
                  </a:scrgbClr>
                </a:highlight>
                <a:latin typeface="Georgia"/>
              </a:rPr>
              <a:t>σοσι</a:t>
            </a:r>
            <a:r>
              <a:rPr lang="fr-FR" sz="2800" spc="-1" dirty="0">
                <a:solidFill>
                  <a:srgbClr val="000000"/>
                </a:solidFill>
                <a:highlight>
                  <a:scrgbClr r="0" g="0" b="0">
                    <a:alpha val="0"/>
                  </a:scrgbClr>
                </a:highlight>
                <a:latin typeface="Georgia"/>
              </a:rPr>
              <a:t>α</a:t>
            </a:r>
            <a:r>
              <a:rPr lang="fr-FR" sz="2800" spc="-1" dirty="0" err="1">
                <a:solidFill>
                  <a:srgbClr val="000000"/>
                </a:solidFill>
                <a:highlight>
                  <a:scrgbClr r="0" g="0" b="0">
                    <a:alpha val="0"/>
                  </a:scrgbClr>
                </a:highlight>
                <a:latin typeface="Georgia"/>
              </a:rPr>
              <a:t>λισμός</a:t>
            </a:r>
            <a:r>
              <a:rPr lang="fr-FR" sz="2800" spc="-1" dirty="0">
                <a:solidFill>
                  <a:srgbClr val="000000"/>
                </a:solidFill>
                <a:highlight>
                  <a:scrgbClr r="0" g="0" b="0">
                    <a:alpha val="0"/>
                  </a:scrgbClr>
                </a:highlight>
                <a:latin typeface="Georgia"/>
              </a:rPr>
              <a:t> </a:t>
            </a:r>
            <a:r>
              <a:rPr lang="el-GR" sz="2800" spc="-1" dirty="0">
                <a:solidFill>
                  <a:srgbClr val="000000"/>
                </a:solidFill>
                <a:highlight>
                  <a:scrgbClr r="0" g="0" b="0">
                    <a:alpha val="0"/>
                  </a:scrgbClr>
                </a:highlight>
                <a:latin typeface="Georgia"/>
              </a:rPr>
              <a:t>(από την </a:t>
            </a:r>
            <a:r>
              <a:rPr lang="fr-FR" sz="2800" spc="-1" dirty="0">
                <a:solidFill>
                  <a:srgbClr val="000000"/>
                </a:solidFill>
                <a:highlight>
                  <a:scrgbClr r="0" g="0" b="0">
                    <a:alpha val="0"/>
                  </a:scrgbClr>
                </a:highlight>
                <a:latin typeface="Georgia"/>
              </a:rPr>
              <a:t>α</a:t>
            </a:r>
            <a:r>
              <a:rPr lang="fr-FR" sz="2800" spc="-1" dirty="0" err="1">
                <a:solidFill>
                  <a:srgbClr val="000000"/>
                </a:solidFill>
                <a:highlight>
                  <a:scrgbClr r="0" g="0" b="0">
                    <a:alpha val="0"/>
                  </a:scrgbClr>
                </a:highlight>
                <a:latin typeface="Georgia"/>
              </a:rPr>
              <a:t>ριστερά</a:t>
            </a:r>
            <a:r>
              <a:rPr lang="el-GR" sz="2800" spc="-1" dirty="0">
                <a:solidFill>
                  <a:srgbClr val="000000"/>
                </a:solidFill>
                <a:highlight>
                  <a:scrgbClr r="0" g="0" b="0">
                    <a:alpha val="0"/>
                  </a:scrgbClr>
                </a:highlight>
                <a:latin typeface="Georgia"/>
              </a:rPr>
              <a:t>)</a:t>
            </a:r>
            <a:r>
              <a:rPr lang="fr-FR" sz="2800" spc="-1" dirty="0">
                <a:solidFill>
                  <a:srgbClr val="000000"/>
                </a:solidFill>
                <a:highlight>
                  <a:scrgbClr r="0" g="0" b="0">
                    <a:alpha val="0"/>
                  </a:scrgbClr>
                </a:highlight>
                <a:latin typeface="Georgia"/>
              </a:rPr>
              <a:t>. </a:t>
            </a:r>
            <a:endParaRPr lang="fr-FR" sz="2800" spc="-1" dirty="0">
              <a:highlight>
                <a:scrgbClr r="0" g="0" b="0">
                  <a:alpha val="0"/>
                </a:scrgbClr>
              </a:highlight>
            </a:endParaRPr>
          </a:p>
          <a:p>
            <a:pPr algn="ctr">
              <a:lnSpc>
                <a:spcPct val="100000"/>
              </a:lnSpc>
              <a:spcBef>
                <a:spcPts val="300"/>
              </a:spcBef>
            </a:pPr>
            <a:r>
              <a:rPr lang="fr-FR" sz="2800" b="1" spc="-1" dirty="0" err="1">
                <a:solidFill>
                  <a:srgbClr val="000000"/>
                </a:solidFill>
                <a:highlight>
                  <a:scrgbClr r="0" g="0" b="0">
                    <a:alpha val="0"/>
                  </a:scrgbClr>
                </a:highlight>
                <a:latin typeface="Georgia"/>
              </a:rPr>
              <a:t>Τέτοιοι</a:t>
            </a:r>
            <a:r>
              <a:rPr lang="fr-FR" sz="2800" b="1" spc="-1" dirty="0">
                <a:solidFill>
                  <a:srgbClr val="000000"/>
                </a:solidFill>
                <a:highlight>
                  <a:scrgbClr r="0" g="0" b="0">
                    <a:alpha val="0"/>
                  </a:scrgbClr>
                </a:highlight>
                <a:latin typeface="Georgia"/>
              </a:rPr>
              <a:t> </a:t>
            </a:r>
            <a:r>
              <a:rPr lang="fr-FR" sz="2800" b="1" spc="-1" dirty="0" err="1">
                <a:solidFill>
                  <a:srgbClr val="000000"/>
                </a:solidFill>
                <a:highlight>
                  <a:scrgbClr r="0" g="0" b="0">
                    <a:alpha val="0"/>
                  </a:scrgbClr>
                </a:highlight>
                <a:latin typeface="Georgia"/>
              </a:rPr>
              <a:t>ηγέτες</a:t>
            </a:r>
            <a:r>
              <a:rPr lang="fr-FR" sz="2800" b="1" spc="-1" dirty="0">
                <a:solidFill>
                  <a:srgbClr val="000000"/>
                </a:solidFill>
                <a:highlight>
                  <a:scrgbClr r="0" g="0" b="0">
                    <a:alpha val="0"/>
                  </a:scrgbClr>
                </a:highlight>
                <a:latin typeface="Georgia"/>
              </a:rPr>
              <a:t> </a:t>
            </a:r>
            <a:r>
              <a:rPr lang="fr-FR" sz="2800" b="1" spc="-1" dirty="0" err="1">
                <a:solidFill>
                  <a:srgbClr val="000000"/>
                </a:solidFill>
                <a:highlight>
                  <a:scrgbClr r="0" g="0" b="0">
                    <a:alpha val="0"/>
                  </a:scrgbClr>
                </a:highlight>
                <a:latin typeface="Georgia"/>
              </a:rPr>
              <a:t>τείνουν</a:t>
            </a:r>
            <a:r>
              <a:rPr lang="fr-FR" sz="2800" b="1" spc="-1" dirty="0">
                <a:solidFill>
                  <a:srgbClr val="000000"/>
                </a:solidFill>
                <a:highlight>
                  <a:scrgbClr r="0" g="0" b="0">
                    <a:alpha val="0"/>
                  </a:scrgbClr>
                </a:highlight>
                <a:latin typeface="Georgia"/>
              </a:rPr>
              <a:t> </a:t>
            </a:r>
            <a:r>
              <a:rPr lang="fr-FR" sz="2800" b="1" spc="-1" dirty="0" err="1">
                <a:solidFill>
                  <a:srgbClr val="000000"/>
                </a:solidFill>
                <a:highlight>
                  <a:scrgbClr r="0" g="0" b="0">
                    <a:alpha val="0"/>
                  </a:scrgbClr>
                </a:highlight>
                <a:latin typeface="Georgia"/>
              </a:rPr>
              <a:t>ν</a:t>
            </a:r>
            <a:r>
              <a:rPr lang="fr-FR" sz="2800" b="1" spc="-1" dirty="0">
                <a:solidFill>
                  <a:srgbClr val="000000"/>
                </a:solidFill>
                <a:highlight>
                  <a:scrgbClr r="0" g="0" b="0">
                    <a:alpha val="0"/>
                  </a:scrgbClr>
                </a:highlight>
                <a:latin typeface="Georgia"/>
              </a:rPr>
              <a:t>α πα</a:t>
            </a:r>
            <a:r>
              <a:rPr lang="fr-FR" sz="2800" b="1" spc="-1" dirty="0" err="1">
                <a:solidFill>
                  <a:srgbClr val="000000"/>
                </a:solidFill>
                <a:highlight>
                  <a:scrgbClr r="0" g="0" b="0">
                    <a:alpha val="0"/>
                  </a:scrgbClr>
                </a:highlight>
                <a:latin typeface="Georgia"/>
              </a:rPr>
              <a:t>ρ</a:t>
            </a:r>
            <a:r>
              <a:rPr lang="fr-FR" sz="2800" b="1" spc="-1" dirty="0">
                <a:solidFill>
                  <a:srgbClr val="000000"/>
                </a:solidFill>
                <a:highlight>
                  <a:scrgbClr r="0" g="0" b="0">
                    <a:alpha val="0"/>
                  </a:scrgbClr>
                </a:highlight>
                <a:latin typeface="Georgia"/>
              </a:rPr>
              <a:t>α</a:t>
            </a:r>
            <a:r>
              <a:rPr lang="fr-FR" sz="2800" b="1" spc="-1" dirty="0" err="1">
                <a:solidFill>
                  <a:srgbClr val="000000"/>
                </a:solidFill>
                <a:highlight>
                  <a:scrgbClr r="0" g="0" b="0">
                    <a:alpha val="0"/>
                  </a:scrgbClr>
                </a:highlight>
                <a:latin typeface="Georgia"/>
              </a:rPr>
              <a:t>κάμ</a:t>
            </a:r>
            <a:r>
              <a:rPr lang="fr-FR" sz="2800" b="1" spc="-1" dirty="0">
                <a:solidFill>
                  <a:srgbClr val="000000"/>
                </a:solidFill>
                <a:highlight>
                  <a:scrgbClr r="0" g="0" b="0">
                    <a:alpha val="0"/>
                  </a:scrgbClr>
                </a:highlight>
                <a:latin typeface="Georgia"/>
              </a:rPr>
              <a:t>π</a:t>
            </a:r>
            <a:r>
              <a:rPr lang="fr-FR" sz="2800" b="1" spc="-1" dirty="0" err="1">
                <a:solidFill>
                  <a:srgbClr val="000000"/>
                </a:solidFill>
                <a:highlight>
                  <a:scrgbClr r="0" g="0" b="0">
                    <a:alpha val="0"/>
                  </a:scrgbClr>
                </a:highlight>
                <a:latin typeface="Georgia"/>
              </a:rPr>
              <a:t>τουν</a:t>
            </a:r>
            <a:r>
              <a:rPr lang="fr-FR" sz="2800" b="1" spc="-1" dirty="0">
                <a:solidFill>
                  <a:srgbClr val="000000"/>
                </a:solidFill>
                <a:highlight>
                  <a:scrgbClr r="0" g="0" b="0">
                    <a:alpha val="0"/>
                  </a:scrgbClr>
                </a:highlight>
                <a:latin typeface="Georgia"/>
              </a:rPr>
              <a:t> </a:t>
            </a:r>
            <a:r>
              <a:rPr lang="fr-FR" sz="2800" b="1" spc="-1" dirty="0" err="1">
                <a:solidFill>
                  <a:srgbClr val="000000"/>
                </a:solidFill>
                <a:highlight>
                  <a:scrgbClr r="0" g="0" b="0">
                    <a:alpha val="0"/>
                  </a:scrgbClr>
                </a:highlight>
                <a:latin typeface="Georgia"/>
              </a:rPr>
              <a:t>το</a:t>
            </a:r>
            <a:r>
              <a:rPr lang="fr-FR" sz="2800" b="1" spc="-1" dirty="0">
                <a:solidFill>
                  <a:srgbClr val="000000"/>
                </a:solidFill>
                <a:highlight>
                  <a:scrgbClr r="0" g="0" b="0">
                    <a:alpha val="0"/>
                  </a:scrgbClr>
                </a:highlight>
                <a:latin typeface="Georgia"/>
              </a:rPr>
              <a:t> </a:t>
            </a:r>
            <a:r>
              <a:rPr lang="fr-FR" sz="2800" b="1" spc="-1" dirty="0" err="1">
                <a:solidFill>
                  <a:srgbClr val="000000"/>
                </a:solidFill>
                <a:highlight>
                  <a:scrgbClr r="0" g="0" b="0">
                    <a:alpha val="0"/>
                  </a:scrgbClr>
                </a:highlight>
                <a:latin typeface="Georgia"/>
              </a:rPr>
              <a:t>κόμμ</a:t>
            </a:r>
            <a:r>
              <a:rPr lang="fr-FR" sz="2800" b="1" spc="-1" dirty="0">
                <a:solidFill>
                  <a:srgbClr val="000000"/>
                </a:solidFill>
                <a:highlight>
                  <a:scrgbClr r="0" g="0" b="0">
                    <a:alpha val="0"/>
                  </a:scrgbClr>
                </a:highlight>
                <a:latin typeface="Georgia"/>
              </a:rPr>
              <a:t>α </a:t>
            </a:r>
            <a:r>
              <a:rPr lang="fr-FR" sz="2800" b="1" spc="-1" dirty="0" err="1">
                <a:solidFill>
                  <a:srgbClr val="000000"/>
                </a:solidFill>
                <a:highlight>
                  <a:scrgbClr r="0" g="0" b="0">
                    <a:alpha val="0"/>
                  </a:scrgbClr>
                </a:highlight>
                <a:latin typeface="Georgia"/>
              </a:rPr>
              <a:t>τους</a:t>
            </a:r>
            <a:r>
              <a:rPr lang="el-GR" sz="2800" b="1" spc="-1" dirty="0">
                <a:solidFill>
                  <a:srgbClr val="000000"/>
                </a:solidFill>
                <a:highlight>
                  <a:scrgbClr r="0" g="0" b="0">
                    <a:alpha val="0"/>
                  </a:scrgbClr>
                </a:highlight>
                <a:latin typeface="Georgia"/>
              </a:rPr>
              <a:t> (η 1</a:t>
            </a:r>
            <a:r>
              <a:rPr lang="el-GR" sz="2800" b="1" spc="-1" baseline="30000" dirty="0">
                <a:solidFill>
                  <a:srgbClr val="000000"/>
                </a:solidFill>
                <a:highlight>
                  <a:scrgbClr r="0" g="0" b="0">
                    <a:alpha val="0"/>
                  </a:scrgbClr>
                </a:highlight>
                <a:latin typeface="Georgia"/>
              </a:rPr>
              <a:t>η</a:t>
            </a:r>
            <a:r>
              <a:rPr lang="el-GR" sz="2800" b="1" spc="-1" dirty="0">
                <a:solidFill>
                  <a:srgbClr val="000000"/>
                </a:solidFill>
                <a:highlight>
                  <a:scrgbClr r="0" g="0" b="0">
                    <a:alpha val="0"/>
                  </a:scrgbClr>
                </a:highlight>
                <a:latin typeface="Georgia"/>
              </a:rPr>
              <a:t> εκδοχή της έννοιας μπορεί να είναι πιο </a:t>
            </a:r>
            <a:r>
              <a:rPr lang="el-GR" sz="2800" b="1" spc="-1" dirty="0" err="1">
                <a:solidFill>
                  <a:srgbClr val="000000"/>
                </a:solidFill>
                <a:highlight>
                  <a:scrgbClr r="0" g="0" b="0">
                    <a:alpha val="0"/>
                  </a:scrgbClr>
                </a:highlight>
                <a:latin typeface="Georgia"/>
              </a:rPr>
              <a:t>προσωποκεντρική</a:t>
            </a:r>
            <a:r>
              <a:rPr lang="el-GR" sz="2800" b="1" spc="-1" dirty="0">
                <a:solidFill>
                  <a:srgbClr val="000000"/>
                </a:solidFill>
                <a:highlight>
                  <a:scrgbClr r="0" g="0" b="0">
                    <a:alpha val="0"/>
                  </a:scrgbClr>
                </a:highlight>
                <a:latin typeface="Georgia"/>
              </a:rPr>
              <a:t>)</a:t>
            </a:r>
            <a:r>
              <a:rPr lang="fr-FR" sz="2800" b="1" spc="-1" dirty="0">
                <a:solidFill>
                  <a:srgbClr val="000000"/>
                </a:solidFill>
                <a:highlight>
                  <a:scrgbClr r="0" g="0" b="0">
                    <a:alpha val="0"/>
                  </a:scrgbClr>
                </a:highlight>
                <a:latin typeface="Georgia"/>
              </a:rPr>
              <a:t>.</a:t>
            </a:r>
            <a:endParaRPr lang="fr-FR" sz="2800" spc="-1" dirty="0">
              <a:highlight>
                <a:scrgbClr r="0" g="0" b="0">
                  <a:alpha val="0"/>
                </a:scrgbClr>
              </a:highlight>
            </a:endParaRPr>
          </a:p>
          <a:p>
            <a:pPr algn="ctr">
              <a:lnSpc>
                <a:spcPct val="100000"/>
              </a:lnSpc>
              <a:spcBef>
                <a:spcPts val="300"/>
              </a:spcBef>
            </a:pPr>
            <a:endParaRPr lang="fr-FR" sz="2800" spc="-1" dirty="0">
              <a:highlight>
                <a:scrgbClr r="0" g="0" b="0">
                  <a:alpha val="0"/>
                </a:scrgbClr>
              </a:highlight>
            </a:endParaRPr>
          </a:p>
          <a:p>
            <a:pPr algn="ctr">
              <a:lnSpc>
                <a:spcPct val="100000"/>
              </a:lnSpc>
              <a:spcBef>
                <a:spcPts val="300"/>
              </a:spcBef>
            </a:pPr>
            <a:r>
              <a:rPr lang="fr-FR" sz="2800" b="1" spc="-1" dirty="0" err="1">
                <a:solidFill>
                  <a:srgbClr val="000000"/>
                </a:solidFill>
                <a:highlight>
                  <a:scrgbClr r="0" g="0" b="0">
                    <a:alpha val="0"/>
                  </a:scrgbClr>
                </a:highlight>
                <a:latin typeface="Georgia"/>
              </a:rPr>
              <a:t>Μ</a:t>
            </a:r>
            <a:r>
              <a:rPr lang="fr-FR" sz="2800" b="1" spc="-1" dirty="0">
                <a:solidFill>
                  <a:srgbClr val="000000"/>
                </a:solidFill>
                <a:highlight>
                  <a:scrgbClr r="0" g="0" b="0">
                    <a:alpha val="0"/>
                  </a:scrgbClr>
                </a:highlight>
                <a:latin typeface="Georgia"/>
              </a:rPr>
              <a:t>π</a:t>
            </a:r>
            <a:r>
              <a:rPr lang="fr-FR" sz="2800" b="1" spc="-1" dirty="0" err="1">
                <a:solidFill>
                  <a:srgbClr val="000000"/>
                </a:solidFill>
                <a:highlight>
                  <a:scrgbClr r="0" g="0" b="0">
                    <a:alpha val="0"/>
                  </a:scrgbClr>
                </a:highlight>
                <a:latin typeface="Georgia"/>
              </a:rPr>
              <a:t>ορεί</a:t>
            </a:r>
            <a:r>
              <a:rPr lang="fr-FR" sz="2800" b="1" spc="-1" dirty="0">
                <a:solidFill>
                  <a:srgbClr val="000000"/>
                </a:solidFill>
                <a:highlight>
                  <a:scrgbClr r="0" g="0" b="0">
                    <a:alpha val="0"/>
                  </a:scrgbClr>
                </a:highlight>
                <a:latin typeface="Georgia"/>
              </a:rPr>
              <a:t> </a:t>
            </a:r>
            <a:r>
              <a:rPr lang="fr-FR" sz="2800" b="1" spc="-1" dirty="0" err="1">
                <a:solidFill>
                  <a:srgbClr val="000000"/>
                </a:solidFill>
                <a:highlight>
                  <a:scrgbClr r="0" g="0" b="0">
                    <a:alpha val="0"/>
                  </a:scrgbClr>
                </a:highlight>
                <a:latin typeface="Georgia"/>
              </a:rPr>
              <a:t>ν</a:t>
            </a:r>
            <a:r>
              <a:rPr lang="fr-FR" sz="2800" b="1" spc="-1" dirty="0">
                <a:solidFill>
                  <a:srgbClr val="000000"/>
                </a:solidFill>
                <a:highlight>
                  <a:scrgbClr r="0" g="0" b="0">
                    <a:alpha val="0"/>
                  </a:scrgbClr>
                </a:highlight>
                <a:latin typeface="Georgia"/>
              </a:rPr>
              <a:t>α </a:t>
            </a:r>
            <a:r>
              <a:rPr lang="fr-FR" sz="2800" b="1" spc="-1" dirty="0" err="1">
                <a:solidFill>
                  <a:srgbClr val="000000"/>
                </a:solidFill>
                <a:highlight>
                  <a:scrgbClr r="0" g="0" b="0">
                    <a:alpha val="0"/>
                  </a:scrgbClr>
                </a:highlight>
                <a:latin typeface="Georgia"/>
              </a:rPr>
              <a:t>γίνει</a:t>
            </a:r>
            <a:r>
              <a:rPr lang="fr-FR" sz="2800" b="1" spc="-1" dirty="0">
                <a:solidFill>
                  <a:srgbClr val="000000"/>
                </a:solidFill>
                <a:highlight>
                  <a:scrgbClr r="0" g="0" b="0">
                    <a:alpha val="0"/>
                  </a:scrgbClr>
                </a:highlight>
                <a:latin typeface="Georgia"/>
              </a:rPr>
              <a:t> </a:t>
            </a:r>
            <a:r>
              <a:rPr lang="fr-FR" sz="2800" b="1" spc="-1" dirty="0" err="1">
                <a:solidFill>
                  <a:srgbClr val="000000"/>
                </a:solidFill>
                <a:highlight>
                  <a:scrgbClr r="0" g="0" b="0">
                    <a:alpha val="0"/>
                  </a:scrgbClr>
                </a:highlight>
                <a:latin typeface="Georgia"/>
              </a:rPr>
              <a:t>κ</a:t>
            </a:r>
            <a:r>
              <a:rPr lang="fr-FR" sz="2800" b="1" spc="-1" dirty="0">
                <a:solidFill>
                  <a:srgbClr val="000000"/>
                </a:solidFill>
                <a:highlight>
                  <a:scrgbClr r="0" g="0" b="0">
                    <a:alpha val="0"/>
                  </a:scrgbClr>
                </a:highlight>
                <a:latin typeface="Georgia"/>
              </a:rPr>
              <a:t>α</a:t>
            </a:r>
            <a:r>
              <a:rPr lang="fr-FR" sz="2800" b="1" spc="-1" dirty="0" err="1">
                <a:solidFill>
                  <a:srgbClr val="000000"/>
                </a:solidFill>
                <a:highlight>
                  <a:scrgbClr r="0" g="0" b="0">
                    <a:alpha val="0"/>
                  </a:scrgbClr>
                </a:highlight>
                <a:latin typeface="Georgia"/>
              </a:rPr>
              <a:t>ι</a:t>
            </a:r>
            <a:r>
              <a:rPr lang="fr-FR" sz="2800" b="1" spc="-1" dirty="0">
                <a:solidFill>
                  <a:srgbClr val="000000"/>
                </a:solidFill>
                <a:highlight>
                  <a:scrgbClr r="0" g="0" b="0">
                    <a:alpha val="0"/>
                  </a:scrgbClr>
                </a:highlight>
                <a:latin typeface="Georgia"/>
              </a:rPr>
              <a:t> </a:t>
            </a:r>
            <a:r>
              <a:rPr lang="fr-FR" sz="2800" b="1" spc="-1" dirty="0" err="1">
                <a:solidFill>
                  <a:srgbClr val="000000"/>
                </a:solidFill>
                <a:highlight>
                  <a:scrgbClr r="0" g="0" b="0">
                    <a:alpha val="0"/>
                  </a:scrgbClr>
                </a:highlight>
                <a:latin typeface="Georgia"/>
              </a:rPr>
              <a:t>ιδεολογί</a:t>
            </a:r>
            <a:r>
              <a:rPr lang="fr-FR" sz="2800" b="1" spc="-1" dirty="0">
                <a:solidFill>
                  <a:srgbClr val="000000"/>
                </a:solidFill>
                <a:highlight>
                  <a:scrgbClr r="0" g="0" b="0">
                    <a:alpha val="0"/>
                  </a:scrgbClr>
                </a:highlight>
                <a:latin typeface="Georgia"/>
              </a:rPr>
              <a:t>α α</a:t>
            </a:r>
            <a:r>
              <a:rPr lang="fr-FR" sz="2800" b="1" spc="-1" dirty="0" err="1">
                <a:solidFill>
                  <a:srgbClr val="000000"/>
                </a:solidFill>
                <a:highlight>
                  <a:scrgbClr r="0" g="0" b="0">
                    <a:alpha val="0"/>
                  </a:scrgbClr>
                </a:highlight>
                <a:latin typeface="Georgia"/>
              </a:rPr>
              <a:t>υτή</a:t>
            </a:r>
            <a:r>
              <a:rPr lang="fr-FR" sz="2800" b="1" spc="-1" dirty="0">
                <a:solidFill>
                  <a:srgbClr val="000000"/>
                </a:solidFill>
                <a:highlight>
                  <a:scrgbClr r="0" g="0" b="0">
                    <a:alpha val="0"/>
                  </a:scrgbClr>
                </a:highlight>
                <a:latin typeface="Georgia"/>
              </a:rPr>
              <a:t> </a:t>
            </a:r>
            <a:r>
              <a:rPr lang="fr-FR" sz="2800" b="1" spc="-1" dirty="0" err="1">
                <a:solidFill>
                  <a:srgbClr val="000000"/>
                </a:solidFill>
                <a:highlight>
                  <a:scrgbClr r="0" g="0" b="0">
                    <a:alpha val="0"/>
                  </a:scrgbClr>
                </a:highlight>
                <a:latin typeface="Georgia"/>
              </a:rPr>
              <a:t>κ</a:t>
            </a:r>
            <a:r>
              <a:rPr lang="fr-FR" sz="2800" b="1" spc="-1" dirty="0">
                <a:solidFill>
                  <a:srgbClr val="000000"/>
                </a:solidFill>
                <a:highlight>
                  <a:scrgbClr r="0" g="0" b="0">
                    <a:alpha val="0"/>
                  </a:scrgbClr>
                </a:highlight>
                <a:latin typeface="Georgia"/>
              </a:rPr>
              <a:t>α</a:t>
            </a:r>
            <a:r>
              <a:rPr lang="fr-FR" sz="2800" b="1" spc="-1" dirty="0" err="1">
                <a:solidFill>
                  <a:srgbClr val="000000"/>
                </a:solidFill>
                <a:highlight>
                  <a:scrgbClr r="0" g="0" b="0">
                    <a:alpha val="0"/>
                  </a:scrgbClr>
                </a:highlight>
                <a:latin typeface="Georgia"/>
              </a:rPr>
              <a:t>θε</a:t>
            </a:r>
            <a:r>
              <a:rPr lang="fr-FR" sz="2800" b="1" spc="-1" dirty="0">
                <a:solidFill>
                  <a:srgbClr val="000000"/>
                </a:solidFill>
                <a:highlight>
                  <a:scrgbClr r="0" g="0" b="0">
                    <a:alpha val="0"/>
                  </a:scrgbClr>
                </a:highlight>
                <a:latin typeface="Georgia"/>
              </a:rPr>
              <a:t>α</a:t>
            </a:r>
            <a:r>
              <a:rPr lang="fr-FR" sz="2800" b="1" spc="-1" dirty="0" err="1">
                <a:solidFill>
                  <a:srgbClr val="000000"/>
                </a:solidFill>
                <a:highlight>
                  <a:scrgbClr r="0" g="0" b="0">
                    <a:alpha val="0"/>
                  </a:scrgbClr>
                </a:highlight>
                <a:latin typeface="Georgia"/>
              </a:rPr>
              <a:t>υτή</a:t>
            </a:r>
            <a:r>
              <a:rPr lang="fr-FR" sz="2800" b="1" spc="-1" dirty="0">
                <a:solidFill>
                  <a:srgbClr val="000000"/>
                </a:solidFill>
                <a:highlight>
                  <a:scrgbClr r="0" g="0" b="0">
                    <a:alpha val="0"/>
                  </a:scrgbClr>
                </a:highlight>
                <a:latin typeface="Georgia"/>
              </a:rPr>
              <a:t>, α</a:t>
            </a:r>
            <a:r>
              <a:rPr lang="fr-FR" sz="2800" b="1" spc="-1" dirty="0" err="1">
                <a:solidFill>
                  <a:srgbClr val="000000"/>
                </a:solidFill>
                <a:highlight>
                  <a:scrgbClr r="0" g="0" b="0">
                    <a:alpha val="0"/>
                  </a:scrgbClr>
                </a:highlight>
                <a:latin typeface="Georgia"/>
              </a:rPr>
              <a:t>κροδεξιά</a:t>
            </a:r>
            <a:r>
              <a:rPr lang="fr-FR" sz="2800" b="1" spc="-1" dirty="0">
                <a:solidFill>
                  <a:srgbClr val="000000"/>
                </a:solidFill>
                <a:highlight>
                  <a:scrgbClr r="0" g="0" b="0">
                    <a:alpha val="0"/>
                  </a:scrgbClr>
                </a:highlight>
                <a:latin typeface="Georgia"/>
              </a:rPr>
              <a:t> </a:t>
            </a:r>
            <a:r>
              <a:rPr lang="fr-FR" sz="2800" b="1" spc="-1" dirty="0" err="1">
                <a:solidFill>
                  <a:srgbClr val="000000"/>
                </a:solidFill>
                <a:highlight>
                  <a:scrgbClr r="0" g="0" b="0">
                    <a:alpha val="0"/>
                  </a:scrgbClr>
                </a:highlight>
                <a:latin typeface="Georgia"/>
              </a:rPr>
              <a:t>ιδεολογί</a:t>
            </a:r>
            <a:r>
              <a:rPr lang="fr-FR" sz="2800" b="1" spc="-1" dirty="0">
                <a:solidFill>
                  <a:srgbClr val="000000"/>
                </a:solidFill>
                <a:highlight>
                  <a:scrgbClr r="0" g="0" b="0">
                    <a:alpha val="0"/>
                  </a:scrgbClr>
                </a:highlight>
                <a:latin typeface="Georgia"/>
              </a:rPr>
              <a:t>α</a:t>
            </a:r>
            <a:endParaRPr lang="fr-FR" sz="2800" spc="-1" dirty="0">
              <a:highlight>
                <a:scrgbClr r="0" g="0" b="0">
                  <a:alpha val="0"/>
                </a:scrgbClr>
              </a:highlight>
            </a:endParaRPr>
          </a:p>
        </p:txBody>
      </p:sp>
      <p:sp>
        <p:nvSpPr>
          <p:cNvPr id="78" name="CustomShape 3"/>
          <p:cNvSpPr/>
          <p:nvPr/>
        </p:nvSpPr>
        <p:spPr>
          <a:xfrm>
            <a:off x="10899720" y="2160"/>
            <a:ext cx="101484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5590AD76-43E9-4E5B-87A8-5ACF3586B1F7}" type="slidenum">
              <a:rPr lang="fr-FR" sz="1800" b="0" strike="noStrike" spc="-1">
                <a:solidFill>
                  <a:srgbClr val="FFFFFF"/>
                </a:solidFill>
                <a:latin typeface="Georgia"/>
                <a:ea typeface="DejaVu Sans"/>
              </a:rPr>
              <a:t>25</a:t>
            </a:fld>
            <a:endParaRPr lang="fr-FR" sz="1800" b="0" strike="noStrike" spc="-1">
              <a:latin typeface="Arial"/>
            </a:endParaRPr>
          </a:p>
        </p:txBody>
      </p:sp>
    </p:spTree>
    <p:extLst>
      <p:ext uri="{BB962C8B-B14F-4D97-AF65-F5344CB8AC3E}">
        <p14:creationId xmlns:p14="http://schemas.microsoft.com/office/powerpoint/2010/main" val="1201186316"/>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CustomShape 1"/>
          <p:cNvSpPr/>
          <p:nvPr/>
        </p:nvSpPr>
        <p:spPr>
          <a:xfrm>
            <a:off x="609480" y="1224000"/>
            <a:ext cx="10971720" cy="4751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5000" lnSpcReduction="20000"/>
          </a:bodyPr>
          <a:lstStyle/>
          <a:p>
            <a:pPr marL="1080">
              <a:lnSpc>
                <a:spcPct val="100000"/>
              </a:lnSpc>
              <a:spcBef>
                <a:spcPts val="300"/>
              </a:spcBef>
              <a:buClr>
                <a:srgbClr val="08A1D9"/>
              </a:buClr>
            </a:pPr>
            <a:r>
              <a:rPr lang="fr-FR" sz="3200" b="1" i="1" strike="noStrike" spc="-1" dirty="0" err="1">
                <a:solidFill>
                  <a:srgbClr val="000000"/>
                </a:solidFill>
                <a:latin typeface="Georgia"/>
                <a:ea typeface="DejaVu Sans"/>
              </a:rPr>
              <a:t>Λ</a:t>
            </a:r>
            <a:r>
              <a:rPr lang="fr-FR" sz="3200" b="1" i="1" strike="noStrike" spc="-1" dirty="0">
                <a:solidFill>
                  <a:srgbClr val="000000"/>
                </a:solidFill>
                <a:latin typeface="Georgia"/>
                <a:ea typeface="DejaVu Sans"/>
              </a:rPr>
              <a:t>α</a:t>
            </a:r>
            <a:r>
              <a:rPr lang="fr-FR" sz="3200" b="1" i="1" strike="noStrike" spc="-1" dirty="0" err="1">
                <a:solidFill>
                  <a:srgbClr val="000000"/>
                </a:solidFill>
                <a:latin typeface="Georgia"/>
                <a:ea typeface="DejaVu Sans"/>
              </a:rPr>
              <a:t>ϊκισμός</a:t>
            </a:r>
            <a:r>
              <a:rPr lang="el-GR" sz="3200" b="1" i="1" strike="noStrike" spc="-1" dirty="0">
                <a:solidFill>
                  <a:srgbClr val="000000"/>
                </a:solidFill>
                <a:latin typeface="Georgia"/>
                <a:ea typeface="DejaVu Sans"/>
              </a:rPr>
              <a:t> - 3</a:t>
            </a:r>
            <a:r>
              <a:rPr lang="el-GR" sz="3200" b="1" i="1" strike="noStrike" spc="-1" baseline="30000" dirty="0">
                <a:solidFill>
                  <a:srgbClr val="000000"/>
                </a:solidFill>
                <a:latin typeface="Georgia"/>
                <a:ea typeface="DejaVu Sans"/>
              </a:rPr>
              <a:t>η</a:t>
            </a:r>
            <a:r>
              <a:rPr lang="el-GR" sz="3200" b="1" i="1" strike="noStrike" spc="-1" dirty="0">
                <a:solidFill>
                  <a:srgbClr val="000000"/>
                </a:solidFill>
                <a:latin typeface="Georgia"/>
                <a:ea typeface="DejaVu Sans"/>
              </a:rPr>
              <a:t> εκδοχή</a:t>
            </a:r>
            <a:endParaRPr lang="fr-FR" sz="3200" b="0" strike="noStrike" spc="-1" dirty="0">
              <a:latin typeface="Arial"/>
            </a:endParaRPr>
          </a:p>
          <a:p>
            <a:pPr marL="743040" indent="-741960">
              <a:lnSpc>
                <a:spcPct val="100000"/>
              </a:lnSpc>
              <a:spcBef>
                <a:spcPts val="300"/>
              </a:spcBef>
              <a:buClr>
                <a:srgbClr val="08A1D9"/>
              </a:buClr>
              <a:buFont typeface="Georgia"/>
              <a:buAutoNum type="arabicParenR"/>
            </a:pPr>
            <a:r>
              <a:rPr lang="fr-FR" sz="3200" b="1" i="1" strike="noStrike" spc="-1" dirty="0">
                <a:solidFill>
                  <a:srgbClr val="000000"/>
                </a:solidFill>
                <a:latin typeface="Georgia"/>
                <a:ea typeface="DejaVu Sans"/>
              </a:rPr>
              <a:t>1- </a:t>
            </a:r>
            <a:r>
              <a:rPr lang="fr-FR" sz="3200" b="1" i="1" strike="noStrike" spc="-1" dirty="0" err="1">
                <a:solidFill>
                  <a:srgbClr val="000000"/>
                </a:solidFill>
                <a:latin typeface="Georgia"/>
                <a:ea typeface="DejaVu Sans"/>
              </a:rPr>
              <a:t>Μ</a:t>
            </a:r>
            <a:r>
              <a:rPr lang="fr-FR" sz="3200" b="1" i="1" strike="noStrike" spc="-1" dirty="0">
                <a:solidFill>
                  <a:srgbClr val="000000"/>
                </a:solidFill>
                <a:latin typeface="Georgia"/>
                <a:ea typeface="DejaVu Sans"/>
              </a:rPr>
              <a:t>α</a:t>
            </a:r>
            <a:r>
              <a:rPr lang="fr-FR" sz="3200" b="1" i="1" strike="noStrike" spc="-1" dirty="0" err="1">
                <a:solidFill>
                  <a:srgbClr val="000000"/>
                </a:solidFill>
                <a:latin typeface="Georgia"/>
                <a:ea typeface="DejaVu Sans"/>
              </a:rPr>
              <a:t>νιχ</a:t>
            </a:r>
            <a:r>
              <a:rPr lang="fr-FR" sz="3200" b="1" i="1" strike="noStrike" spc="-1" dirty="0">
                <a:solidFill>
                  <a:srgbClr val="000000"/>
                </a:solidFill>
                <a:latin typeface="Georgia"/>
                <a:ea typeface="DejaVu Sans"/>
              </a:rPr>
              <a:t>α</a:t>
            </a:r>
            <a:r>
              <a:rPr lang="fr-FR" sz="3200" b="1" i="1" strike="noStrike" spc="-1" dirty="0" err="1">
                <a:solidFill>
                  <a:srgbClr val="000000"/>
                </a:solidFill>
                <a:latin typeface="Georgia"/>
                <a:ea typeface="DejaVu Sans"/>
              </a:rPr>
              <a:t>ϊστική</a:t>
            </a:r>
            <a:r>
              <a:rPr lang="fr-FR" sz="3200" b="1" i="1" strike="noStrike" spc="-1" dirty="0">
                <a:solidFill>
                  <a:srgbClr val="000000"/>
                </a:solidFill>
                <a:latin typeface="Georgia"/>
                <a:ea typeface="DejaVu Sans"/>
              </a:rPr>
              <a:t> α</a:t>
            </a:r>
            <a:r>
              <a:rPr lang="fr-FR" sz="3200" b="1" i="1" strike="noStrike" spc="-1" dirty="0" err="1">
                <a:solidFill>
                  <a:srgbClr val="000000"/>
                </a:solidFill>
                <a:latin typeface="Georgia"/>
                <a:ea typeface="DejaVu Sans"/>
              </a:rPr>
              <a:t>ντίληψη</a:t>
            </a:r>
            <a:r>
              <a:rPr lang="fr-FR" sz="3200" b="1" i="1" strike="noStrike" spc="-1" dirty="0">
                <a:solidFill>
                  <a:srgbClr val="000000"/>
                </a:solidFill>
                <a:latin typeface="Georgia"/>
                <a:ea typeface="DejaVu Sans"/>
              </a:rPr>
              <a:t> </a:t>
            </a:r>
            <a:r>
              <a:rPr lang="fr-FR" sz="3200" b="1" i="1" strike="noStrike" spc="-1" dirty="0" err="1">
                <a:solidFill>
                  <a:srgbClr val="000000"/>
                </a:solidFill>
                <a:latin typeface="Georgia"/>
                <a:ea typeface="DejaVu Sans"/>
              </a:rPr>
              <a:t>γι</a:t>
            </a:r>
            <a:r>
              <a:rPr lang="fr-FR" sz="3200" b="1" i="1" strike="noStrike" spc="-1" dirty="0">
                <a:solidFill>
                  <a:srgbClr val="000000"/>
                </a:solidFill>
                <a:latin typeface="Georgia"/>
                <a:ea typeface="DejaVu Sans"/>
              </a:rPr>
              <a:t>α </a:t>
            </a:r>
            <a:r>
              <a:rPr lang="fr-FR" sz="3200" b="1" i="1" strike="noStrike" spc="-1" dirty="0" err="1">
                <a:solidFill>
                  <a:srgbClr val="000000"/>
                </a:solidFill>
                <a:latin typeface="Georgia"/>
                <a:ea typeface="DejaVu Sans"/>
              </a:rPr>
              <a:t>την</a:t>
            </a:r>
            <a:r>
              <a:rPr lang="fr-FR" sz="3200" b="1" i="1" strike="noStrike" spc="-1" dirty="0">
                <a:solidFill>
                  <a:srgbClr val="000000"/>
                </a:solidFill>
                <a:latin typeface="Georgia"/>
                <a:ea typeface="DejaVu Sans"/>
              </a:rPr>
              <a:t> π</a:t>
            </a:r>
            <a:r>
              <a:rPr lang="fr-FR" sz="3200" b="1" i="1" strike="noStrike" spc="-1" dirty="0" err="1">
                <a:solidFill>
                  <a:srgbClr val="000000"/>
                </a:solidFill>
                <a:latin typeface="Georgia"/>
                <a:ea typeface="DejaVu Sans"/>
              </a:rPr>
              <a:t>ολιτική</a:t>
            </a:r>
            <a:r>
              <a:rPr lang="fr-FR" sz="3200" b="1" i="1" strike="noStrike" spc="-1" dirty="0">
                <a:solidFill>
                  <a:srgbClr val="000000"/>
                </a:solidFill>
                <a:latin typeface="Georgia"/>
                <a:ea typeface="DejaVu Sans"/>
              </a:rPr>
              <a:t> </a:t>
            </a:r>
            <a:r>
              <a:rPr lang="fr-FR" sz="3200" b="1" i="1" strike="noStrike" spc="-1" dirty="0" err="1">
                <a:solidFill>
                  <a:srgbClr val="000000"/>
                </a:solidFill>
                <a:latin typeface="Georgia"/>
                <a:ea typeface="DejaVu Sans"/>
              </a:rPr>
              <a:t>κ</a:t>
            </a:r>
            <a:r>
              <a:rPr lang="fr-FR" sz="3200" b="1" i="1" strike="noStrike" spc="-1" dirty="0">
                <a:solidFill>
                  <a:srgbClr val="000000"/>
                </a:solidFill>
                <a:latin typeface="Georgia"/>
                <a:ea typeface="DejaVu Sans"/>
              </a:rPr>
              <a:t>α</a:t>
            </a:r>
            <a:r>
              <a:rPr lang="fr-FR" sz="3200" b="1" i="1" strike="noStrike" spc="-1" dirty="0" err="1">
                <a:solidFill>
                  <a:srgbClr val="000000"/>
                </a:solidFill>
                <a:latin typeface="Georgia"/>
                <a:ea typeface="DejaVu Sans"/>
              </a:rPr>
              <a:t>ι</a:t>
            </a:r>
            <a:r>
              <a:rPr lang="fr-FR" sz="3200" b="1" i="1" strike="noStrike" spc="-1" dirty="0">
                <a:solidFill>
                  <a:srgbClr val="000000"/>
                </a:solidFill>
                <a:latin typeface="Georgia"/>
                <a:ea typeface="DejaVu Sans"/>
              </a:rPr>
              <a:t> </a:t>
            </a:r>
            <a:r>
              <a:rPr lang="fr-FR" sz="3200" b="1" i="1" strike="noStrike" spc="-1" dirty="0" err="1">
                <a:solidFill>
                  <a:srgbClr val="000000"/>
                </a:solidFill>
                <a:latin typeface="Georgia"/>
                <a:ea typeface="DejaVu Sans"/>
              </a:rPr>
              <a:t>κοινωνική</a:t>
            </a:r>
            <a:r>
              <a:rPr lang="fr-FR" sz="3200" b="1" i="1" strike="noStrike" spc="-1" dirty="0">
                <a:solidFill>
                  <a:srgbClr val="000000"/>
                </a:solidFill>
                <a:latin typeface="Georgia"/>
                <a:ea typeface="DejaVu Sans"/>
              </a:rPr>
              <a:t> </a:t>
            </a:r>
            <a:r>
              <a:rPr lang="fr-FR" sz="3200" b="1" i="1" strike="noStrike" spc="-1" dirty="0" err="1">
                <a:solidFill>
                  <a:srgbClr val="000000"/>
                </a:solidFill>
                <a:latin typeface="Georgia"/>
                <a:ea typeface="DejaVu Sans"/>
              </a:rPr>
              <a:t>τάξη</a:t>
            </a:r>
            <a:endParaRPr lang="fr-FR" sz="3200" b="0" strike="noStrike" spc="-1" dirty="0">
              <a:latin typeface="Arial"/>
            </a:endParaRPr>
          </a:p>
          <a:p>
            <a:pPr marL="743040" indent="-741960">
              <a:lnSpc>
                <a:spcPct val="100000"/>
              </a:lnSpc>
              <a:spcBef>
                <a:spcPts val="300"/>
              </a:spcBef>
              <a:buClr>
                <a:srgbClr val="08A1D9"/>
              </a:buClr>
              <a:buFont typeface="Georgia"/>
              <a:buAutoNum type="arabicParenR"/>
            </a:pPr>
            <a:r>
              <a:rPr lang="fr-FR" sz="3200" b="1" i="1" strike="noStrike" spc="-1" dirty="0">
                <a:solidFill>
                  <a:srgbClr val="000000"/>
                </a:solidFill>
                <a:latin typeface="Georgia"/>
                <a:ea typeface="DejaVu Sans"/>
              </a:rPr>
              <a:t>2- </a:t>
            </a:r>
            <a:r>
              <a:rPr lang="fr-FR" sz="3200" b="1" i="1" strike="noStrike" spc="-1" dirty="0" err="1">
                <a:solidFill>
                  <a:srgbClr val="000000"/>
                </a:solidFill>
                <a:latin typeface="Georgia"/>
                <a:ea typeface="DejaVu Sans"/>
              </a:rPr>
              <a:t>Ρήξη</a:t>
            </a:r>
            <a:r>
              <a:rPr lang="fr-FR" sz="3200" b="1" i="1" strike="noStrike" spc="-1" dirty="0">
                <a:solidFill>
                  <a:srgbClr val="000000"/>
                </a:solidFill>
                <a:latin typeface="Georgia"/>
                <a:ea typeface="DejaVu Sans"/>
              </a:rPr>
              <a:t> </a:t>
            </a:r>
            <a:r>
              <a:rPr lang="fr-FR" sz="3200" b="1" i="1" strike="noStrike" spc="-1" dirty="0" err="1">
                <a:solidFill>
                  <a:srgbClr val="000000"/>
                </a:solidFill>
                <a:latin typeface="Georgia"/>
                <a:ea typeface="DejaVu Sans"/>
              </a:rPr>
              <a:t>με</a:t>
            </a:r>
            <a:r>
              <a:rPr lang="fr-FR" sz="3200" b="1" i="1" strike="noStrike" spc="-1" dirty="0">
                <a:solidFill>
                  <a:srgbClr val="000000"/>
                </a:solidFill>
                <a:latin typeface="Georgia"/>
                <a:ea typeface="DejaVu Sans"/>
              </a:rPr>
              <a:t> </a:t>
            </a:r>
            <a:r>
              <a:rPr lang="fr-FR" sz="3200" b="1" i="1" strike="noStrike" spc="-1" dirty="0" err="1">
                <a:solidFill>
                  <a:srgbClr val="000000"/>
                </a:solidFill>
                <a:latin typeface="Georgia"/>
                <a:ea typeface="DejaVu Sans"/>
              </a:rPr>
              <a:t>το</a:t>
            </a:r>
            <a:r>
              <a:rPr lang="fr-FR" sz="3200" b="1" i="1" strike="noStrike" spc="-1" dirty="0">
                <a:solidFill>
                  <a:srgbClr val="000000"/>
                </a:solidFill>
                <a:latin typeface="Georgia"/>
                <a:ea typeface="DejaVu Sans"/>
              </a:rPr>
              <a:t> statut quo </a:t>
            </a:r>
            <a:r>
              <a:rPr lang="fr-FR" sz="3200" b="1" i="1" strike="noStrike" spc="-1" dirty="0" err="1">
                <a:solidFill>
                  <a:srgbClr val="000000"/>
                </a:solidFill>
                <a:latin typeface="Georgia"/>
                <a:ea typeface="DejaVu Sans"/>
              </a:rPr>
              <a:t>κ</a:t>
            </a:r>
            <a:r>
              <a:rPr lang="fr-FR" sz="3200" b="1" i="1" strike="noStrike" spc="-1" dirty="0">
                <a:solidFill>
                  <a:srgbClr val="000000"/>
                </a:solidFill>
                <a:latin typeface="Georgia"/>
                <a:ea typeface="DejaVu Sans"/>
              </a:rPr>
              <a:t>α</a:t>
            </a:r>
            <a:r>
              <a:rPr lang="fr-FR" sz="3200" b="1" i="1" strike="noStrike" spc="-1" dirty="0" err="1">
                <a:solidFill>
                  <a:srgbClr val="000000"/>
                </a:solidFill>
                <a:latin typeface="Georgia"/>
                <a:ea typeface="DejaVu Sans"/>
              </a:rPr>
              <a:t>ι</a:t>
            </a:r>
            <a:r>
              <a:rPr lang="fr-FR" sz="3200" b="1" i="1" strike="noStrike" spc="-1" dirty="0">
                <a:solidFill>
                  <a:srgbClr val="000000"/>
                </a:solidFill>
                <a:latin typeface="Georgia"/>
                <a:ea typeface="DejaVu Sans"/>
              </a:rPr>
              <a:t> α</a:t>
            </a:r>
            <a:r>
              <a:rPr lang="fr-FR" sz="3200" b="1" i="1" strike="noStrike" spc="-1" dirty="0" err="1">
                <a:solidFill>
                  <a:srgbClr val="000000"/>
                </a:solidFill>
                <a:latin typeface="Georgia"/>
                <a:ea typeface="DejaVu Sans"/>
              </a:rPr>
              <a:t>νάγκη</a:t>
            </a:r>
            <a:r>
              <a:rPr lang="fr-FR" sz="3200" b="1" i="1" strike="noStrike" spc="-1" dirty="0">
                <a:solidFill>
                  <a:srgbClr val="000000"/>
                </a:solidFill>
                <a:latin typeface="Georgia"/>
                <a:ea typeface="DejaVu Sans"/>
              </a:rPr>
              <a:t> </a:t>
            </a:r>
            <a:r>
              <a:rPr lang="fr-FR" sz="3200" b="1" i="1" strike="noStrike" spc="-1" dirty="0" err="1">
                <a:solidFill>
                  <a:srgbClr val="000000"/>
                </a:solidFill>
                <a:latin typeface="Georgia"/>
                <a:ea typeface="DejaVu Sans"/>
              </a:rPr>
              <a:t>γι</a:t>
            </a:r>
            <a:r>
              <a:rPr lang="fr-FR" sz="3200" b="1" i="1" strike="noStrike" spc="-1" dirty="0">
                <a:solidFill>
                  <a:srgbClr val="000000"/>
                </a:solidFill>
                <a:latin typeface="Georgia"/>
                <a:ea typeface="DejaVu Sans"/>
              </a:rPr>
              <a:t>α </a:t>
            </a:r>
            <a:r>
              <a:rPr lang="fr-FR" sz="3200" b="1" i="1" strike="noStrike" spc="-1" dirty="0" err="1">
                <a:solidFill>
                  <a:srgbClr val="000000"/>
                </a:solidFill>
                <a:latin typeface="Georgia"/>
                <a:ea typeface="DejaVu Sans"/>
              </a:rPr>
              <a:t>συστημική</a:t>
            </a:r>
            <a:r>
              <a:rPr lang="fr-FR" sz="3200" b="1" i="1" strike="noStrike" spc="-1" dirty="0">
                <a:solidFill>
                  <a:srgbClr val="000000"/>
                </a:solidFill>
                <a:latin typeface="Georgia"/>
                <a:ea typeface="DejaVu Sans"/>
              </a:rPr>
              <a:t> α</a:t>
            </a:r>
            <a:r>
              <a:rPr lang="fr-FR" sz="3200" b="1" i="1" strike="noStrike" spc="-1" dirty="0" err="1">
                <a:solidFill>
                  <a:srgbClr val="000000"/>
                </a:solidFill>
                <a:latin typeface="Georgia"/>
                <a:ea typeface="DejaVu Sans"/>
              </a:rPr>
              <a:t>λλ</a:t>
            </a:r>
            <a:r>
              <a:rPr lang="fr-FR" sz="3200" b="1" i="1" strike="noStrike" spc="-1" dirty="0">
                <a:solidFill>
                  <a:srgbClr val="000000"/>
                </a:solidFill>
                <a:latin typeface="Georgia"/>
                <a:ea typeface="DejaVu Sans"/>
              </a:rPr>
              <a:t>α</a:t>
            </a:r>
            <a:r>
              <a:rPr lang="fr-FR" sz="3200" b="1" i="1" strike="noStrike" spc="-1" dirty="0" err="1">
                <a:solidFill>
                  <a:srgbClr val="000000"/>
                </a:solidFill>
                <a:latin typeface="Georgia"/>
                <a:ea typeface="DejaVu Sans"/>
              </a:rPr>
              <a:t>γή</a:t>
            </a:r>
            <a:r>
              <a:rPr lang="fr-FR" sz="3200" b="1" i="1" strike="noStrike" spc="-1" dirty="0">
                <a:solidFill>
                  <a:srgbClr val="000000"/>
                </a:solidFill>
                <a:latin typeface="Georgia"/>
                <a:ea typeface="DejaVu Sans"/>
              </a:rPr>
              <a:t> (α</a:t>
            </a:r>
            <a:r>
              <a:rPr lang="fr-FR" sz="3200" b="1" i="1" strike="noStrike" spc="-1" dirty="0" err="1">
                <a:solidFill>
                  <a:srgbClr val="000000"/>
                </a:solidFill>
                <a:latin typeface="Georgia"/>
                <a:ea typeface="DejaVu Sans"/>
              </a:rPr>
              <a:t>ντι-κ</a:t>
            </a:r>
            <a:r>
              <a:rPr lang="fr-FR" sz="3200" b="1" i="1" strike="noStrike" spc="-1" dirty="0">
                <a:solidFill>
                  <a:srgbClr val="000000"/>
                </a:solidFill>
                <a:latin typeface="Georgia"/>
                <a:ea typeface="DejaVu Sans"/>
              </a:rPr>
              <a:t>α</a:t>
            </a:r>
            <a:r>
              <a:rPr lang="fr-FR" sz="3200" b="1" i="1" strike="noStrike" spc="-1" dirty="0" err="1">
                <a:solidFill>
                  <a:srgbClr val="000000"/>
                </a:solidFill>
                <a:latin typeface="Georgia"/>
                <a:ea typeface="DejaVu Sans"/>
              </a:rPr>
              <a:t>θεστωτισμός</a:t>
            </a:r>
            <a:r>
              <a:rPr lang="fr-FR" sz="3200" b="1" i="1" strike="noStrike" spc="-1" dirty="0">
                <a:solidFill>
                  <a:srgbClr val="000000"/>
                </a:solidFill>
                <a:latin typeface="Georgia"/>
                <a:ea typeface="DejaVu Sans"/>
              </a:rPr>
              <a:t>)</a:t>
            </a:r>
            <a:endParaRPr lang="fr-FR" sz="3200" b="0" strike="noStrike" spc="-1" dirty="0">
              <a:latin typeface="Arial"/>
            </a:endParaRPr>
          </a:p>
          <a:p>
            <a:pPr marL="743040" indent="-741960">
              <a:lnSpc>
                <a:spcPct val="100000"/>
              </a:lnSpc>
              <a:spcBef>
                <a:spcPts val="300"/>
              </a:spcBef>
              <a:buClr>
                <a:srgbClr val="08A1D9"/>
              </a:buClr>
              <a:buFont typeface="Georgia"/>
              <a:buAutoNum type="arabicParenR"/>
            </a:pPr>
            <a:r>
              <a:rPr lang="fr-FR" sz="3200" b="1" i="1" strike="noStrike" spc="-1" dirty="0">
                <a:solidFill>
                  <a:srgbClr val="000000"/>
                </a:solidFill>
                <a:latin typeface="Georgia"/>
                <a:ea typeface="DejaVu Sans"/>
              </a:rPr>
              <a:t>3- </a:t>
            </a:r>
            <a:r>
              <a:rPr lang="fr-FR" sz="3200" b="1" i="1" strike="noStrike" spc="-1" dirty="0" err="1">
                <a:solidFill>
                  <a:srgbClr val="000000"/>
                </a:solidFill>
                <a:latin typeface="Georgia"/>
                <a:ea typeface="DejaVu Sans"/>
              </a:rPr>
              <a:t>Α</a:t>
            </a:r>
            <a:r>
              <a:rPr lang="fr-FR" sz="3200" b="1" i="1" strike="noStrike" spc="-1" dirty="0">
                <a:solidFill>
                  <a:srgbClr val="000000"/>
                </a:solidFill>
                <a:latin typeface="Georgia"/>
                <a:ea typeface="DejaVu Sans"/>
              </a:rPr>
              <a:t>π</a:t>
            </a:r>
            <a:r>
              <a:rPr lang="fr-FR" sz="3200" b="1" i="1" strike="noStrike" spc="-1" dirty="0" err="1">
                <a:solidFill>
                  <a:srgbClr val="000000"/>
                </a:solidFill>
                <a:latin typeface="Georgia"/>
                <a:ea typeface="DejaVu Sans"/>
              </a:rPr>
              <a:t>ό</a:t>
            </a:r>
            <a:r>
              <a:rPr lang="fr-FR" sz="3200" b="1" i="1" strike="noStrike" spc="-1" dirty="0">
                <a:solidFill>
                  <a:srgbClr val="000000"/>
                </a:solidFill>
                <a:latin typeface="Georgia"/>
                <a:ea typeface="DejaVu Sans"/>
              </a:rPr>
              <a:t> </a:t>
            </a:r>
            <a:r>
              <a:rPr lang="fr-FR" sz="3200" b="1" i="1" strike="noStrike" spc="-1" dirty="0" err="1">
                <a:solidFill>
                  <a:srgbClr val="000000"/>
                </a:solidFill>
                <a:latin typeface="Georgia"/>
                <a:ea typeface="DejaVu Sans"/>
              </a:rPr>
              <a:t>το</a:t>
            </a:r>
            <a:r>
              <a:rPr lang="fr-FR" sz="3200" b="1" i="1" strike="noStrike" spc="-1" dirty="0">
                <a:solidFill>
                  <a:srgbClr val="000000"/>
                </a:solidFill>
                <a:latin typeface="Georgia"/>
                <a:ea typeface="DejaVu Sans"/>
              </a:rPr>
              <a:t> </a:t>
            </a:r>
            <a:r>
              <a:rPr lang="fr-FR" sz="3200" b="1" i="1" strike="noStrike" spc="-1" dirty="0" err="1">
                <a:solidFill>
                  <a:srgbClr val="000000"/>
                </a:solidFill>
                <a:latin typeface="Georgia"/>
                <a:ea typeface="DejaVu Sans"/>
              </a:rPr>
              <a:t>κ</a:t>
            </a:r>
            <a:r>
              <a:rPr lang="fr-FR" sz="3200" b="1" i="1" strike="noStrike" spc="-1" dirty="0">
                <a:solidFill>
                  <a:srgbClr val="000000"/>
                </a:solidFill>
                <a:latin typeface="Georgia"/>
                <a:ea typeface="DejaVu Sans"/>
              </a:rPr>
              <a:t>α</a:t>
            </a:r>
            <a:r>
              <a:rPr lang="fr-FR" sz="3200" b="1" i="1" strike="noStrike" spc="-1" dirty="0" err="1">
                <a:solidFill>
                  <a:srgbClr val="000000"/>
                </a:solidFill>
                <a:latin typeface="Georgia"/>
                <a:ea typeface="DejaVu Sans"/>
              </a:rPr>
              <a:t>θεστώς</a:t>
            </a:r>
            <a:r>
              <a:rPr lang="fr-FR" sz="3200" b="1" i="1" strike="noStrike" spc="-1" dirty="0">
                <a:solidFill>
                  <a:srgbClr val="000000"/>
                </a:solidFill>
                <a:latin typeface="Georgia"/>
                <a:ea typeface="DejaVu Sans"/>
              </a:rPr>
              <a:t> ‘α</a:t>
            </a:r>
            <a:r>
              <a:rPr lang="fr-FR" sz="3200" b="1" i="1" strike="noStrike" spc="-1" dirty="0" err="1">
                <a:solidFill>
                  <a:srgbClr val="000000"/>
                </a:solidFill>
                <a:latin typeface="Georgia"/>
                <a:ea typeface="DejaVu Sans"/>
              </a:rPr>
              <a:t>νομί</a:t>
            </a:r>
            <a:r>
              <a:rPr lang="fr-FR" sz="3200" b="1" i="1" strike="noStrike" spc="-1" dirty="0">
                <a:solidFill>
                  <a:srgbClr val="000000"/>
                </a:solidFill>
                <a:latin typeface="Georgia"/>
                <a:ea typeface="DejaVu Sans"/>
              </a:rPr>
              <a:t>α</a:t>
            </a:r>
            <a:r>
              <a:rPr lang="fr-FR" sz="3200" b="1" i="1" strike="noStrike" spc="-1" dirty="0" err="1">
                <a:solidFill>
                  <a:srgbClr val="000000"/>
                </a:solidFill>
                <a:latin typeface="Georgia"/>
                <a:ea typeface="DejaVu Sans"/>
              </a:rPr>
              <a:t>ς</a:t>
            </a:r>
            <a:r>
              <a:rPr lang="fr-FR" sz="3200" b="1" i="1" strike="noStrike" spc="-1" dirty="0">
                <a:solidFill>
                  <a:srgbClr val="000000"/>
                </a:solidFill>
                <a:latin typeface="Georgia"/>
                <a:ea typeface="DejaVu Sans"/>
              </a:rPr>
              <a:t>’ </a:t>
            </a:r>
            <a:r>
              <a:rPr lang="fr-FR" sz="3200" b="1" i="1" strike="noStrike" spc="-1" dirty="0" err="1">
                <a:solidFill>
                  <a:srgbClr val="000000"/>
                </a:solidFill>
                <a:latin typeface="Georgia"/>
                <a:ea typeface="DejaVu Sans"/>
              </a:rPr>
              <a:t>κ</a:t>
            </a:r>
            <a:r>
              <a:rPr lang="fr-FR" sz="3200" b="1" i="1" strike="noStrike" spc="-1" dirty="0">
                <a:solidFill>
                  <a:srgbClr val="000000"/>
                </a:solidFill>
                <a:latin typeface="Georgia"/>
                <a:ea typeface="DejaVu Sans"/>
              </a:rPr>
              <a:t>α</a:t>
            </a:r>
            <a:r>
              <a:rPr lang="fr-FR" sz="3200" b="1" i="1" strike="noStrike" spc="-1" dirty="0" err="1">
                <a:solidFill>
                  <a:srgbClr val="000000"/>
                </a:solidFill>
                <a:latin typeface="Georgia"/>
                <a:ea typeface="DejaVu Sans"/>
              </a:rPr>
              <a:t>ι</a:t>
            </a:r>
            <a:r>
              <a:rPr lang="fr-FR" sz="3200" b="1" i="1" strike="noStrike" spc="-1" dirty="0">
                <a:solidFill>
                  <a:srgbClr val="000000"/>
                </a:solidFill>
                <a:latin typeface="Georgia"/>
                <a:ea typeface="DejaVu Sans"/>
              </a:rPr>
              <a:t> ‘απ</a:t>
            </a:r>
            <a:r>
              <a:rPr lang="fr-FR" sz="3200" b="1" i="1" strike="noStrike" spc="-1" dirty="0" err="1">
                <a:solidFill>
                  <a:srgbClr val="000000"/>
                </a:solidFill>
                <a:latin typeface="Georgia"/>
                <a:ea typeface="DejaVu Sans"/>
              </a:rPr>
              <a:t>οδόμησης</a:t>
            </a:r>
            <a:r>
              <a:rPr lang="fr-FR" sz="3200" b="1" i="1" strike="noStrike" spc="-1" dirty="0">
                <a:solidFill>
                  <a:srgbClr val="000000"/>
                </a:solidFill>
                <a:latin typeface="Georgia"/>
                <a:ea typeface="DejaVu Sans"/>
              </a:rPr>
              <a:t>’, </a:t>
            </a:r>
            <a:r>
              <a:rPr lang="fr-FR" sz="3200" b="1" i="1" strike="noStrike" spc="-1" dirty="0" err="1">
                <a:solidFill>
                  <a:srgbClr val="000000"/>
                </a:solidFill>
                <a:latin typeface="Georgia"/>
                <a:ea typeface="DejaVu Sans"/>
              </a:rPr>
              <a:t>ε</a:t>
            </a:r>
            <a:r>
              <a:rPr lang="fr-FR" sz="3200" b="1" i="1" strike="noStrike" spc="-1" dirty="0">
                <a:solidFill>
                  <a:srgbClr val="000000"/>
                </a:solidFill>
                <a:latin typeface="Georgia"/>
                <a:ea typeface="DejaVu Sans"/>
              </a:rPr>
              <a:t>πα</a:t>
            </a:r>
            <a:r>
              <a:rPr lang="fr-FR" sz="3200" b="1" i="1" strike="noStrike" spc="-1" dirty="0" err="1">
                <a:solidFill>
                  <a:srgbClr val="000000"/>
                </a:solidFill>
                <a:latin typeface="Georgia"/>
                <a:ea typeface="DejaVu Sans"/>
              </a:rPr>
              <a:t>ν</a:t>
            </a:r>
            <a:r>
              <a:rPr lang="fr-FR" sz="3200" b="1" i="1" strike="noStrike" spc="-1" dirty="0">
                <a:solidFill>
                  <a:srgbClr val="000000"/>
                </a:solidFill>
                <a:latin typeface="Georgia"/>
                <a:ea typeface="DejaVu Sans"/>
              </a:rPr>
              <a:t>α</a:t>
            </a:r>
            <a:r>
              <a:rPr lang="fr-FR" sz="3200" b="1" i="1" strike="noStrike" spc="-1" dirty="0" err="1">
                <a:solidFill>
                  <a:srgbClr val="000000"/>
                </a:solidFill>
                <a:latin typeface="Georgia"/>
                <a:ea typeface="DejaVu Sans"/>
              </a:rPr>
              <a:t>φορά</a:t>
            </a:r>
            <a:r>
              <a:rPr lang="fr-FR" sz="3200" b="1" i="1" strike="noStrike" spc="-1" dirty="0">
                <a:solidFill>
                  <a:srgbClr val="000000"/>
                </a:solidFill>
                <a:latin typeface="Georgia"/>
                <a:ea typeface="DejaVu Sans"/>
              </a:rPr>
              <a:t> </a:t>
            </a:r>
            <a:r>
              <a:rPr lang="fr-FR" sz="3200" b="1" i="1" strike="noStrike" spc="-1" dirty="0" err="1">
                <a:solidFill>
                  <a:srgbClr val="000000"/>
                </a:solidFill>
                <a:latin typeface="Georgia"/>
                <a:ea typeface="DejaVu Sans"/>
              </a:rPr>
              <a:t>στην</a:t>
            </a:r>
            <a:r>
              <a:rPr lang="fr-FR" sz="3200" b="1" i="1" strike="noStrike" spc="-1" dirty="0">
                <a:solidFill>
                  <a:srgbClr val="000000"/>
                </a:solidFill>
                <a:latin typeface="Georgia"/>
                <a:ea typeface="DejaVu Sans"/>
              </a:rPr>
              <a:t> ‘</a:t>
            </a:r>
            <a:r>
              <a:rPr lang="fr-FR" sz="3200" b="1" i="1" strike="noStrike" spc="-1" dirty="0" err="1">
                <a:solidFill>
                  <a:srgbClr val="000000"/>
                </a:solidFill>
                <a:latin typeface="Georgia"/>
                <a:ea typeface="DejaVu Sans"/>
              </a:rPr>
              <a:t>τάξη</a:t>
            </a:r>
            <a:r>
              <a:rPr lang="fr-FR" sz="3200" b="1" i="1" strike="noStrike" spc="-1" dirty="0">
                <a:solidFill>
                  <a:srgbClr val="000000"/>
                </a:solidFill>
                <a:latin typeface="Georgia"/>
                <a:ea typeface="DejaVu Sans"/>
              </a:rPr>
              <a:t>’ (α</a:t>
            </a:r>
            <a:r>
              <a:rPr lang="fr-FR" sz="3200" b="1" i="1" strike="noStrike" spc="-1" dirty="0" err="1">
                <a:solidFill>
                  <a:srgbClr val="000000"/>
                </a:solidFill>
                <a:latin typeface="Georgia"/>
                <a:ea typeface="DejaVu Sans"/>
              </a:rPr>
              <a:t>ντε</a:t>
            </a:r>
            <a:r>
              <a:rPr lang="fr-FR" sz="3200" b="1" i="1" strike="noStrike" spc="-1" dirty="0">
                <a:solidFill>
                  <a:srgbClr val="000000"/>
                </a:solidFill>
                <a:latin typeface="Georgia"/>
                <a:ea typeface="DejaVu Sans"/>
              </a:rPr>
              <a:t>πα</a:t>
            </a:r>
            <a:r>
              <a:rPr lang="fr-FR" sz="3200" b="1" i="1" strike="noStrike" spc="-1" dirty="0" err="1">
                <a:solidFill>
                  <a:srgbClr val="000000"/>
                </a:solidFill>
                <a:latin typeface="Georgia"/>
                <a:ea typeface="DejaVu Sans"/>
              </a:rPr>
              <a:t>νάστ</a:t>
            </a:r>
            <a:r>
              <a:rPr lang="fr-FR" sz="3200" b="1" i="1" strike="noStrike" spc="-1" dirty="0">
                <a:solidFill>
                  <a:srgbClr val="000000"/>
                </a:solidFill>
                <a:latin typeface="Georgia"/>
                <a:ea typeface="DejaVu Sans"/>
              </a:rPr>
              <a:t>α</a:t>
            </a:r>
            <a:r>
              <a:rPr lang="fr-FR" sz="3200" b="1" i="1" strike="noStrike" spc="-1" dirty="0" err="1">
                <a:solidFill>
                  <a:srgbClr val="000000"/>
                </a:solidFill>
                <a:latin typeface="Georgia"/>
                <a:ea typeface="DejaVu Sans"/>
              </a:rPr>
              <a:t>ση</a:t>
            </a:r>
            <a:r>
              <a:rPr lang="fr-FR" sz="3200" b="1" i="1" strike="noStrike" spc="-1" dirty="0">
                <a:solidFill>
                  <a:srgbClr val="000000"/>
                </a:solidFill>
                <a:latin typeface="Georgia"/>
                <a:ea typeface="DejaVu Sans"/>
              </a:rPr>
              <a:t>).</a:t>
            </a:r>
            <a:endParaRPr lang="fr-FR" sz="3200" b="0" strike="noStrike" spc="-1" dirty="0">
              <a:latin typeface="Arial"/>
            </a:endParaRPr>
          </a:p>
          <a:p>
            <a:pPr marL="743040" indent="-741960">
              <a:lnSpc>
                <a:spcPct val="100000"/>
              </a:lnSpc>
              <a:spcBef>
                <a:spcPts val="300"/>
              </a:spcBef>
              <a:buClr>
                <a:srgbClr val="08A1D9"/>
              </a:buClr>
              <a:buFont typeface="Georgia"/>
              <a:buAutoNum type="arabicParenR"/>
            </a:pPr>
            <a:r>
              <a:rPr lang="fr-FR" sz="3200" b="1" i="1" strike="noStrike" spc="-1" dirty="0">
                <a:solidFill>
                  <a:srgbClr val="000000"/>
                </a:solidFill>
                <a:latin typeface="Georgia"/>
                <a:ea typeface="DejaVu Sans"/>
              </a:rPr>
              <a:t>4- </a:t>
            </a:r>
            <a:r>
              <a:rPr lang="fr-FR" sz="3200" b="1" i="1" strike="noStrike" spc="-1" dirty="0" err="1">
                <a:solidFill>
                  <a:srgbClr val="000000"/>
                </a:solidFill>
                <a:latin typeface="Georgia"/>
                <a:ea typeface="DejaVu Sans"/>
              </a:rPr>
              <a:t>Θεωρεί</a:t>
            </a:r>
            <a:r>
              <a:rPr lang="fr-FR" sz="3200" b="1" i="1" strike="noStrike" spc="-1" dirty="0">
                <a:solidFill>
                  <a:srgbClr val="000000"/>
                </a:solidFill>
                <a:latin typeface="Georgia"/>
                <a:ea typeface="DejaVu Sans"/>
              </a:rPr>
              <a:t> </a:t>
            </a:r>
            <a:r>
              <a:rPr lang="fr-FR" sz="3200" b="1" i="1" strike="noStrike" spc="-1" dirty="0" err="1">
                <a:solidFill>
                  <a:srgbClr val="000000"/>
                </a:solidFill>
                <a:latin typeface="Georgia"/>
                <a:ea typeface="DejaVu Sans"/>
              </a:rPr>
              <a:t>τους</a:t>
            </a:r>
            <a:r>
              <a:rPr lang="fr-FR" sz="3200" b="1" i="1" strike="noStrike" spc="-1" dirty="0">
                <a:solidFill>
                  <a:srgbClr val="000000"/>
                </a:solidFill>
                <a:latin typeface="Georgia"/>
                <a:ea typeface="DejaVu Sans"/>
              </a:rPr>
              <a:t> </a:t>
            </a:r>
            <a:r>
              <a:rPr lang="fr-FR" sz="3200" b="1" i="1" strike="noStrike" spc="-1" dirty="0" err="1">
                <a:solidFill>
                  <a:srgbClr val="000000"/>
                </a:solidFill>
                <a:latin typeface="Georgia"/>
                <a:ea typeface="DejaVu Sans"/>
              </a:rPr>
              <a:t>λ</a:t>
            </a:r>
            <a:r>
              <a:rPr lang="fr-FR" sz="3200" b="1" i="1" strike="noStrike" spc="-1" dirty="0">
                <a:solidFill>
                  <a:srgbClr val="000000"/>
                </a:solidFill>
                <a:latin typeface="Georgia"/>
                <a:ea typeface="DejaVu Sans"/>
              </a:rPr>
              <a:t>α</a:t>
            </a:r>
            <a:r>
              <a:rPr lang="fr-FR" sz="3200" b="1" i="1" strike="noStrike" spc="-1" dirty="0" err="1">
                <a:solidFill>
                  <a:srgbClr val="000000"/>
                </a:solidFill>
                <a:latin typeface="Georgia"/>
                <a:ea typeface="DejaVu Sans"/>
              </a:rPr>
              <a:t>ούς</a:t>
            </a:r>
            <a:r>
              <a:rPr lang="fr-FR" sz="3200" b="1" i="1" strike="noStrike" spc="-1" dirty="0">
                <a:solidFill>
                  <a:srgbClr val="000000"/>
                </a:solidFill>
                <a:latin typeface="Georgia"/>
                <a:ea typeface="DejaVu Sans"/>
              </a:rPr>
              <a:t> </a:t>
            </a:r>
            <a:r>
              <a:rPr lang="fr-FR" sz="3200" b="1" i="1" strike="noStrike" spc="-1" dirty="0" err="1">
                <a:solidFill>
                  <a:srgbClr val="000000"/>
                </a:solidFill>
                <a:latin typeface="Georgia"/>
                <a:ea typeface="DejaVu Sans"/>
              </a:rPr>
              <a:t>ως</a:t>
            </a:r>
            <a:r>
              <a:rPr lang="fr-FR" sz="3200" b="1" i="1" strike="noStrike" spc="-1" dirty="0">
                <a:solidFill>
                  <a:srgbClr val="000000"/>
                </a:solidFill>
                <a:latin typeface="Georgia"/>
                <a:ea typeface="DejaVu Sans"/>
              </a:rPr>
              <a:t> </a:t>
            </a:r>
            <a:r>
              <a:rPr lang="fr-FR" sz="3200" b="1" i="1" strike="noStrike" spc="-1" dirty="0" err="1">
                <a:solidFill>
                  <a:srgbClr val="000000"/>
                </a:solidFill>
                <a:latin typeface="Georgia"/>
                <a:ea typeface="DejaVu Sans"/>
              </a:rPr>
              <a:t>μονολιθικές</a:t>
            </a:r>
            <a:r>
              <a:rPr lang="fr-FR" sz="3200" b="1" i="1" strike="noStrike" spc="-1" dirty="0">
                <a:solidFill>
                  <a:srgbClr val="000000"/>
                </a:solidFill>
                <a:latin typeface="Georgia"/>
                <a:ea typeface="DejaVu Sans"/>
              </a:rPr>
              <a:t> </a:t>
            </a:r>
            <a:r>
              <a:rPr lang="fr-FR" sz="3200" b="1" i="1" strike="noStrike" spc="-1" dirty="0" err="1">
                <a:solidFill>
                  <a:srgbClr val="000000"/>
                </a:solidFill>
                <a:latin typeface="Georgia"/>
                <a:ea typeface="DejaVu Sans"/>
              </a:rPr>
              <a:t>ομάδες</a:t>
            </a:r>
            <a:r>
              <a:rPr lang="fr-FR" sz="3200" b="1" i="1" strike="noStrike" spc="-1" dirty="0">
                <a:solidFill>
                  <a:srgbClr val="000000"/>
                </a:solidFill>
                <a:latin typeface="Georgia"/>
                <a:ea typeface="DejaVu Sans"/>
              </a:rPr>
              <a:t> </a:t>
            </a:r>
            <a:r>
              <a:rPr lang="fr-FR" sz="3200" b="1" i="1" strike="noStrike" spc="-1" dirty="0" err="1">
                <a:solidFill>
                  <a:srgbClr val="000000"/>
                </a:solidFill>
                <a:latin typeface="Georgia"/>
                <a:ea typeface="DejaVu Sans"/>
              </a:rPr>
              <a:t>χωρίς</a:t>
            </a:r>
            <a:r>
              <a:rPr lang="fr-FR" sz="3200" b="1" i="1" strike="noStrike" spc="-1" dirty="0">
                <a:solidFill>
                  <a:srgbClr val="000000"/>
                </a:solidFill>
                <a:latin typeface="Georgia"/>
                <a:ea typeface="DejaVu Sans"/>
              </a:rPr>
              <a:t> </a:t>
            </a:r>
            <a:r>
              <a:rPr lang="fr-FR" sz="3200" b="1" i="1" strike="noStrike" spc="-1" dirty="0" err="1">
                <a:solidFill>
                  <a:srgbClr val="000000"/>
                </a:solidFill>
                <a:latin typeface="Georgia"/>
                <a:ea typeface="DejaVu Sans"/>
              </a:rPr>
              <a:t>εσωτερικές</a:t>
            </a:r>
            <a:r>
              <a:rPr lang="fr-FR" sz="3200" b="1" i="1" strike="noStrike" spc="-1" dirty="0">
                <a:solidFill>
                  <a:srgbClr val="000000"/>
                </a:solidFill>
                <a:latin typeface="Georgia"/>
                <a:ea typeface="DejaVu Sans"/>
              </a:rPr>
              <a:t> </a:t>
            </a:r>
            <a:r>
              <a:rPr lang="fr-FR" sz="3200" b="1" i="1" strike="noStrike" spc="-1" dirty="0" err="1">
                <a:solidFill>
                  <a:srgbClr val="000000"/>
                </a:solidFill>
                <a:latin typeface="Georgia"/>
                <a:ea typeface="DejaVu Sans"/>
              </a:rPr>
              <a:t>δι</a:t>
            </a:r>
            <a:r>
              <a:rPr lang="fr-FR" sz="3200" b="1" i="1" strike="noStrike" spc="-1" dirty="0">
                <a:solidFill>
                  <a:srgbClr val="000000"/>
                </a:solidFill>
                <a:latin typeface="Georgia"/>
                <a:ea typeface="DejaVu Sans"/>
              </a:rPr>
              <a:t>α</a:t>
            </a:r>
            <a:r>
              <a:rPr lang="fr-FR" sz="3200" b="1" i="1" strike="noStrike" spc="-1" dirty="0" err="1">
                <a:solidFill>
                  <a:srgbClr val="000000"/>
                </a:solidFill>
                <a:latin typeface="Georgia"/>
                <a:ea typeface="DejaVu Sans"/>
              </a:rPr>
              <a:t>φορές</a:t>
            </a:r>
            <a:r>
              <a:rPr lang="fr-FR" sz="3200" b="1" i="1" strike="noStrike" spc="-1" dirty="0">
                <a:solidFill>
                  <a:srgbClr val="000000"/>
                </a:solidFill>
                <a:latin typeface="Georgia"/>
                <a:ea typeface="DejaVu Sans"/>
              </a:rPr>
              <a:t> </a:t>
            </a:r>
            <a:r>
              <a:rPr lang="fr-FR" sz="3200" b="1" i="1" strike="noStrike" spc="-1" dirty="0" err="1">
                <a:solidFill>
                  <a:srgbClr val="000000"/>
                </a:solidFill>
                <a:latin typeface="Georgia"/>
                <a:ea typeface="DejaVu Sans"/>
              </a:rPr>
              <a:t>εκτός</a:t>
            </a:r>
            <a:r>
              <a:rPr lang="fr-FR" sz="3200" b="1" i="1" strike="noStrike" spc="-1" dirty="0">
                <a:solidFill>
                  <a:srgbClr val="000000"/>
                </a:solidFill>
                <a:latin typeface="Georgia"/>
                <a:ea typeface="DejaVu Sans"/>
              </a:rPr>
              <a:t> απ</a:t>
            </a:r>
            <a:r>
              <a:rPr lang="fr-FR" sz="3200" b="1" i="1" strike="noStrike" spc="-1" dirty="0" err="1">
                <a:solidFill>
                  <a:srgbClr val="000000"/>
                </a:solidFill>
                <a:latin typeface="Georgia"/>
                <a:ea typeface="DejaVu Sans"/>
              </a:rPr>
              <a:t>ό</a:t>
            </a:r>
            <a:r>
              <a:rPr lang="fr-FR" sz="3200" b="1" i="1" strike="noStrike" spc="-1" dirty="0">
                <a:solidFill>
                  <a:srgbClr val="000000"/>
                </a:solidFill>
                <a:latin typeface="Georgia"/>
                <a:ea typeface="DejaVu Sans"/>
              </a:rPr>
              <a:t> </a:t>
            </a:r>
            <a:r>
              <a:rPr lang="fr-FR" sz="3200" b="1" i="1" strike="noStrike" spc="-1" dirty="0" err="1">
                <a:solidFill>
                  <a:srgbClr val="000000"/>
                </a:solidFill>
                <a:latin typeface="Georgia"/>
                <a:ea typeface="DejaVu Sans"/>
              </a:rPr>
              <a:t>εκείνες</a:t>
            </a:r>
            <a:r>
              <a:rPr lang="fr-FR" sz="3200" b="1" i="1" strike="noStrike" spc="-1" dirty="0">
                <a:solidFill>
                  <a:srgbClr val="000000"/>
                </a:solidFill>
                <a:latin typeface="Georgia"/>
                <a:ea typeface="DejaVu Sans"/>
              </a:rPr>
              <a:t> </a:t>
            </a:r>
            <a:r>
              <a:rPr lang="fr-FR" sz="3200" b="1" i="1" strike="noStrike" spc="-1" dirty="0" err="1">
                <a:solidFill>
                  <a:srgbClr val="000000"/>
                </a:solidFill>
                <a:latin typeface="Georgia"/>
                <a:ea typeface="DejaVu Sans"/>
              </a:rPr>
              <a:t>τις</a:t>
            </a:r>
            <a:r>
              <a:rPr lang="fr-FR" sz="3200" b="1" i="1" strike="noStrike" spc="-1" dirty="0">
                <a:solidFill>
                  <a:srgbClr val="000000"/>
                </a:solidFill>
                <a:latin typeface="Georgia"/>
                <a:ea typeface="DejaVu Sans"/>
              </a:rPr>
              <a:t> </a:t>
            </a:r>
            <a:r>
              <a:rPr lang="fr-FR" sz="3200" b="1" i="1" strike="noStrike" spc="-1" dirty="0" err="1">
                <a:solidFill>
                  <a:srgbClr val="000000"/>
                </a:solidFill>
                <a:latin typeface="Georgia"/>
                <a:ea typeface="DejaVu Sans"/>
              </a:rPr>
              <a:t>κ</a:t>
            </a:r>
            <a:r>
              <a:rPr lang="fr-FR" sz="3200" b="1" i="1" strike="noStrike" spc="-1" dirty="0">
                <a:solidFill>
                  <a:srgbClr val="000000"/>
                </a:solidFill>
                <a:latin typeface="Georgia"/>
                <a:ea typeface="DejaVu Sans"/>
              </a:rPr>
              <a:t>α</a:t>
            </a:r>
            <a:r>
              <a:rPr lang="fr-FR" sz="3200" b="1" i="1" strike="noStrike" spc="-1" dirty="0" err="1">
                <a:solidFill>
                  <a:srgbClr val="000000"/>
                </a:solidFill>
                <a:latin typeface="Georgia"/>
                <a:ea typeface="DejaVu Sans"/>
              </a:rPr>
              <a:t>τηγορίες</a:t>
            </a:r>
            <a:r>
              <a:rPr lang="fr-FR" sz="3200" b="1" i="1" strike="noStrike" spc="-1" dirty="0">
                <a:solidFill>
                  <a:srgbClr val="000000"/>
                </a:solidFill>
                <a:latin typeface="Georgia"/>
                <a:ea typeface="DejaVu Sans"/>
              </a:rPr>
              <a:t> π</a:t>
            </a:r>
            <a:r>
              <a:rPr lang="fr-FR" sz="3200" b="1" i="1" strike="noStrike" spc="-1" dirty="0" err="1">
                <a:solidFill>
                  <a:srgbClr val="000000"/>
                </a:solidFill>
                <a:latin typeface="Georgia"/>
                <a:ea typeface="DejaVu Sans"/>
              </a:rPr>
              <a:t>ου</a:t>
            </a:r>
            <a:r>
              <a:rPr lang="fr-FR" sz="3200" b="1" i="1" strike="noStrike" spc="-1" dirty="0">
                <a:solidFill>
                  <a:srgbClr val="000000"/>
                </a:solidFill>
                <a:latin typeface="Georgia"/>
                <a:ea typeface="DejaVu Sans"/>
              </a:rPr>
              <a:t> π</a:t>
            </a:r>
            <a:r>
              <a:rPr lang="fr-FR" sz="3200" b="1" i="1" strike="noStrike" spc="-1" dirty="0" err="1">
                <a:solidFill>
                  <a:srgbClr val="000000"/>
                </a:solidFill>
                <a:latin typeface="Georgia"/>
                <a:ea typeface="DejaVu Sans"/>
              </a:rPr>
              <a:t>ρέ</a:t>
            </a:r>
            <a:r>
              <a:rPr lang="fr-FR" sz="3200" b="1" i="1" strike="noStrike" spc="-1" dirty="0">
                <a:solidFill>
                  <a:srgbClr val="000000"/>
                </a:solidFill>
                <a:latin typeface="Georgia"/>
                <a:ea typeface="DejaVu Sans"/>
              </a:rPr>
              <a:t>π</a:t>
            </a:r>
            <a:r>
              <a:rPr lang="fr-FR" sz="3200" b="1" i="1" strike="noStrike" spc="-1" dirty="0" err="1">
                <a:solidFill>
                  <a:srgbClr val="000000"/>
                </a:solidFill>
                <a:latin typeface="Georgia"/>
                <a:ea typeface="DejaVu Sans"/>
              </a:rPr>
              <a:t>ει</a:t>
            </a:r>
            <a:r>
              <a:rPr lang="fr-FR" sz="3200" b="1" i="1" strike="noStrike" spc="-1" dirty="0">
                <a:solidFill>
                  <a:srgbClr val="000000"/>
                </a:solidFill>
                <a:latin typeface="Georgia"/>
                <a:ea typeface="DejaVu Sans"/>
              </a:rPr>
              <a:t> </a:t>
            </a:r>
            <a:r>
              <a:rPr lang="fr-FR" sz="3200" b="1" i="1" strike="noStrike" spc="-1" dirty="0" err="1">
                <a:solidFill>
                  <a:srgbClr val="000000"/>
                </a:solidFill>
                <a:latin typeface="Georgia"/>
                <a:ea typeface="DejaVu Sans"/>
              </a:rPr>
              <a:t>ν</a:t>
            </a:r>
            <a:r>
              <a:rPr lang="fr-FR" sz="3200" b="1" i="1" strike="noStrike" spc="-1" dirty="0">
                <a:solidFill>
                  <a:srgbClr val="000000"/>
                </a:solidFill>
                <a:latin typeface="Georgia"/>
                <a:ea typeface="DejaVu Sans"/>
              </a:rPr>
              <a:t>α απ</a:t>
            </a:r>
            <a:r>
              <a:rPr lang="fr-FR" sz="3200" b="1" i="1" strike="noStrike" spc="-1" dirty="0" err="1">
                <a:solidFill>
                  <a:srgbClr val="000000"/>
                </a:solidFill>
                <a:latin typeface="Georgia"/>
                <a:ea typeface="DejaVu Sans"/>
              </a:rPr>
              <a:t>οκλεισθούν</a:t>
            </a:r>
            <a:r>
              <a:rPr lang="fr-FR" sz="3200" b="1" i="1" strike="noStrike" spc="-1" dirty="0">
                <a:solidFill>
                  <a:srgbClr val="000000"/>
                </a:solidFill>
                <a:latin typeface="Georgia"/>
                <a:ea typeface="DejaVu Sans"/>
              </a:rPr>
              <a:t> (</a:t>
            </a:r>
            <a:r>
              <a:rPr lang="fr-FR" sz="3200" b="1" i="1" strike="noStrike" spc="-1" dirty="0" err="1">
                <a:solidFill>
                  <a:srgbClr val="000000"/>
                </a:solidFill>
                <a:latin typeface="Georgia"/>
                <a:ea typeface="DejaVu Sans"/>
              </a:rPr>
              <a:t>exclusionary</a:t>
            </a:r>
            <a:r>
              <a:rPr lang="fr-FR" sz="3200" b="1" i="1" strike="noStrike" spc="-1" dirty="0">
                <a:solidFill>
                  <a:srgbClr val="000000"/>
                </a:solidFill>
                <a:latin typeface="Georgia"/>
                <a:ea typeface="DejaVu Sans"/>
              </a:rPr>
              <a:t> </a:t>
            </a:r>
            <a:r>
              <a:rPr lang="fr-FR" sz="3200" b="1" i="1" strike="noStrike" spc="-1" dirty="0" err="1">
                <a:solidFill>
                  <a:srgbClr val="000000"/>
                </a:solidFill>
                <a:latin typeface="Georgia"/>
                <a:ea typeface="DejaVu Sans"/>
              </a:rPr>
              <a:t>populism</a:t>
            </a:r>
            <a:r>
              <a:rPr lang="fr-FR" sz="3200" b="1" i="1" strike="noStrike" spc="-1" dirty="0">
                <a:solidFill>
                  <a:srgbClr val="000000"/>
                </a:solidFill>
                <a:latin typeface="Georgia"/>
                <a:ea typeface="DejaVu Sans"/>
              </a:rPr>
              <a:t>).</a:t>
            </a:r>
          </a:p>
          <a:p>
            <a:pPr marL="1080">
              <a:lnSpc>
                <a:spcPct val="100000"/>
              </a:lnSpc>
              <a:spcBef>
                <a:spcPts val="300"/>
              </a:spcBef>
              <a:buClr>
                <a:srgbClr val="08A1D9"/>
              </a:buClr>
            </a:pPr>
            <a:endParaRPr lang="el-GR" sz="3200" b="1" i="1" strike="noStrike" spc="-1" dirty="0">
              <a:solidFill>
                <a:srgbClr val="000000"/>
              </a:solidFill>
              <a:latin typeface="Georgia"/>
              <a:ea typeface="DejaVu Sans"/>
            </a:endParaRPr>
          </a:p>
          <a:p>
            <a:pPr marL="1080">
              <a:spcBef>
                <a:spcPts val="300"/>
              </a:spcBef>
              <a:buClr>
                <a:srgbClr val="08A1D9"/>
              </a:buClr>
            </a:pPr>
            <a:r>
              <a:rPr lang="el-GR" sz="3200" dirty="0">
                <a:solidFill>
                  <a:srgbClr val="000000"/>
                </a:solidFill>
                <a:highlight>
                  <a:scrgbClr r="0" g="0" b="0">
                    <a:alpha val="0"/>
                  </a:scrgbClr>
                </a:highlight>
                <a:latin typeface="Georgia"/>
              </a:rPr>
              <a:t> </a:t>
            </a:r>
            <a:r>
              <a:rPr lang="en-US" sz="3200" dirty="0">
                <a:solidFill>
                  <a:srgbClr val="000000"/>
                </a:solidFill>
                <a:highlight>
                  <a:scrgbClr r="0" g="0" b="0">
                    <a:alpha val="0"/>
                  </a:scrgbClr>
                </a:highlight>
                <a:latin typeface="Georgia"/>
              </a:rPr>
              <a:t>Fascism’s core ideology </a:t>
            </a:r>
            <a:r>
              <a:rPr lang="en-US" sz="3200" b="1" u="sng" dirty="0">
                <a:solidFill>
                  <a:srgbClr val="000000"/>
                </a:solidFill>
                <a:highlight>
                  <a:scrgbClr r="0" g="0" b="0">
                    <a:alpha val="0"/>
                  </a:scrgbClr>
                </a:highlight>
                <a:latin typeface="Georgia"/>
              </a:rPr>
              <a:t>IS</a:t>
            </a:r>
            <a:r>
              <a:rPr lang="en-US" sz="3200" dirty="0">
                <a:solidFill>
                  <a:srgbClr val="000000"/>
                </a:solidFill>
                <a:highlight>
                  <a:scrgbClr r="0" g="0" b="0">
                    <a:alpha val="0"/>
                  </a:scrgbClr>
                </a:highlight>
                <a:latin typeface="Georgia"/>
              </a:rPr>
              <a:t> a “palingenetic form of populist ultra-nationalism” (Griffin 2004</a:t>
            </a:r>
            <a:r>
              <a:rPr lang="el-GR" sz="3200" dirty="0">
                <a:solidFill>
                  <a:srgbClr val="000000"/>
                </a:solidFill>
                <a:highlight>
                  <a:scrgbClr r="0" g="0" b="0">
                    <a:alpha val="0"/>
                  </a:scrgbClr>
                </a:highlight>
                <a:latin typeface="Georgia"/>
              </a:rPr>
              <a:t>, </a:t>
            </a:r>
            <a:r>
              <a:rPr lang="en-US" sz="3200" dirty="0">
                <a:solidFill>
                  <a:srgbClr val="000000"/>
                </a:solidFill>
                <a:highlight>
                  <a:scrgbClr r="0" g="0" b="0">
                    <a:alpha val="0"/>
                  </a:scrgbClr>
                </a:highlight>
                <a:latin typeface="Georgia"/>
              </a:rPr>
              <a:t>1993</a:t>
            </a:r>
            <a:r>
              <a:rPr lang="el-GR" sz="3200" dirty="0">
                <a:solidFill>
                  <a:srgbClr val="000000"/>
                </a:solidFill>
                <a:highlight>
                  <a:scrgbClr r="0" g="0" b="0">
                    <a:alpha val="0"/>
                  </a:scrgbClr>
                </a:highlight>
                <a:latin typeface="Georgia"/>
              </a:rPr>
              <a:t>)</a:t>
            </a:r>
            <a:r>
              <a:rPr lang="en-US" sz="3200" dirty="0">
                <a:solidFill>
                  <a:srgbClr val="000000"/>
                </a:solidFill>
                <a:highlight>
                  <a:scrgbClr r="0" g="0" b="0">
                    <a:alpha val="0"/>
                  </a:scrgbClr>
                </a:highlight>
                <a:latin typeface="Georgia"/>
              </a:rPr>
              <a:t>.       </a:t>
            </a:r>
            <a:r>
              <a:rPr lang="en-US" sz="3200" dirty="0">
                <a:solidFill>
                  <a:srgbClr val="C00000"/>
                </a:solidFill>
                <a:highlight>
                  <a:scrgbClr r="0" g="0" b="0">
                    <a:alpha val="0"/>
                  </a:scrgbClr>
                </a:highlight>
                <a:latin typeface="Georgia"/>
              </a:rPr>
              <a:t>#</a:t>
            </a:r>
            <a:r>
              <a:rPr lang="en-US" sz="3200" dirty="0">
                <a:solidFill>
                  <a:srgbClr val="000000"/>
                </a:solidFill>
                <a:highlight>
                  <a:scrgbClr r="0" g="0" b="0">
                    <a:alpha val="0"/>
                  </a:scrgbClr>
                </a:highlight>
                <a:latin typeface="Georgia"/>
              </a:rPr>
              <a:t> </a:t>
            </a:r>
            <a:r>
              <a:rPr lang="en-US" sz="3200" dirty="0">
                <a:solidFill>
                  <a:srgbClr val="C00000"/>
                </a:solidFill>
                <a:highlight>
                  <a:scrgbClr r="0" g="0" b="0">
                    <a:alpha val="0"/>
                  </a:scrgbClr>
                </a:highlight>
                <a:latin typeface="Georgia"/>
              </a:rPr>
              <a:t>better “INCLUDES”</a:t>
            </a:r>
          </a:p>
          <a:p>
            <a:pPr marL="1080">
              <a:lnSpc>
                <a:spcPct val="100000"/>
              </a:lnSpc>
              <a:spcBef>
                <a:spcPts val="300"/>
              </a:spcBef>
              <a:buClr>
                <a:srgbClr val="08A1D9"/>
              </a:buClr>
            </a:pPr>
            <a:endParaRPr lang="fr-FR" sz="3200" b="0" strike="noStrike" spc="-1" dirty="0">
              <a:latin typeface="Arial"/>
            </a:endParaRPr>
          </a:p>
          <a:p>
            <a:pPr>
              <a:lnSpc>
                <a:spcPct val="100000"/>
              </a:lnSpc>
              <a:spcBef>
                <a:spcPts val="300"/>
              </a:spcBef>
            </a:pPr>
            <a:endParaRPr lang="fr-FR" sz="3200" b="0" strike="noStrike" spc="-1" dirty="0">
              <a:latin typeface="Arial"/>
            </a:endParaRPr>
          </a:p>
          <a:p>
            <a:pPr>
              <a:lnSpc>
                <a:spcPct val="100000"/>
              </a:lnSpc>
              <a:spcBef>
                <a:spcPts val="300"/>
              </a:spcBef>
            </a:pPr>
            <a:endParaRPr lang="fr-FR" sz="3200" b="0" strike="noStrike" spc="-1" dirty="0">
              <a:latin typeface="Arial"/>
            </a:endParaRPr>
          </a:p>
          <a:p>
            <a:pPr>
              <a:lnSpc>
                <a:spcPct val="100000"/>
              </a:lnSpc>
              <a:spcBef>
                <a:spcPts val="300"/>
              </a:spcBef>
            </a:pPr>
            <a:endParaRPr lang="fr-FR" sz="3200" b="0" strike="noStrike" spc="-1" dirty="0">
              <a:latin typeface="Arial"/>
            </a:endParaRPr>
          </a:p>
        </p:txBody>
      </p:sp>
      <p:sp>
        <p:nvSpPr>
          <p:cNvPr id="83" name="CustomShape 2"/>
          <p:cNvSpPr/>
          <p:nvPr/>
        </p:nvSpPr>
        <p:spPr>
          <a:xfrm>
            <a:off x="609480" y="731520"/>
            <a:ext cx="10971720" cy="349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40000" lnSpcReduction="20000"/>
          </a:bodyPr>
          <a:lstStyle/>
          <a:p>
            <a:pPr>
              <a:lnSpc>
                <a:spcPct val="100000"/>
              </a:lnSpc>
            </a:pPr>
            <a:br/>
            <a:br/>
            <a:endParaRPr lang="fr-FR"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CustomShape 1"/>
          <p:cNvSpPr/>
          <p:nvPr/>
        </p:nvSpPr>
        <p:spPr>
          <a:xfrm>
            <a:off x="609480" y="685800"/>
            <a:ext cx="10971720" cy="465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47500" lnSpcReduction="20000"/>
          </a:bodyPr>
          <a:lstStyle/>
          <a:p>
            <a:pPr>
              <a:lnSpc>
                <a:spcPct val="100000"/>
              </a:lnSpc>
            </a:pPr>
            <a:r>
              <a:rPr lang="fr-FR" sz="6000" b="0" strike="noStrike" spc="-1">
                <a:solidFill>
                  <a:srgbClr val="434342"/>
                </a:solidFill>
                <a:latin typeface="Trebuchet MS"/>
                <a:ea typeface="DejaVu Sans"/>
              </a:rPr>
              <a:t>Πως δουλεύει ο λαϊκισμός στο πλαίσιο της ΕΕ;</a:t>
            </a:r>
            <a:endParaRPr lang="fr-FR" sz="6000" b="0" strike="noStrike" spc="-1">
              <a:latin typeface="Arial"/>
            </a:endParaRPr>
          </a:p>
        </p:txBody>
      </p:sp>
      <p:sp>
        <p:nvSpPr>
          <p:cNvPr id="85" name="CustomShape 2"/>
          <p:cNvSpPr/>
          <p:nvPr/>
        </p:nvSpPr>
        <p:spPr>
          <a:xfrm>
            <a:off x="609480" y="1151999"/>
            <a:ext cx="10971720" cy="5531433"/>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62500" lnSpcReduction="20000"/>
          </a:bodyPr>
          <a:lstStyle/>
          <a:p>
            <a:pPr marL="432000" indent="-323280">
              <a:lnSpc>
                <a:spcPct val="100000"/>
              </a:lnSpc>
              <a:spcBef>
                <a:spcPts val="300"/>
              </a:spcBef>
              <a:buClr>
                <a:srgbClr val="333333"/>
              </a:buClr>
              <a:buSzPct val="45000"/>
              <a:buFont typeface="Wingdings" charset="2"/>
              <a:buChar char=""/>
            </a:pPr>
            <a:r>
              <a:rPr lang="fr-FR" sz="3600" b="0" strike="noStrike" spc="-1" dirty="0">
                <a:solidFill>
                  <a:srgbClr val="000000"/>
                </a:solidFill>
                <a:latin typeface="Georgia"/>
                <a:ea typeface="DejaVu Sans"/>
              </a:rPr>
              <a:t>H πα</a:t>
            </a:r>
            <a:r>
              <a:rPr lang="fr-FR" sz="3600" b="0" strike="noStrike" spc="-1" dirty="0" err="1">
                <a:solidFill>
                  <a:srgbClr val="000000"/>
                </a:solidFill>
                <a:latin typeface="Georgia"/>
                <a:ea typeface="DejaVu Sans"/>
              </a:rPr>
              <a:t>γκοσμιο</a:t>
            </a:r>
            <a:r>
              <a:rPr lang="fr-FR" sz="3600" b="0" strike="noStrike" spc="-1" dirty="0">
                <a:solidFill>
                  <a:srgbClr val="000000"/>
                </a:solidFill>
                <a:latin typeface="Georgia"/>
                <a:ea typeface="DejaVu Sans"/>
              </a:rPr>
              <a:t>π</a:t>
            </a:r>
            <a:r>
              <a:rPr lang="fr-FR" sz="3600" b="0" strike="noStrike" spc="-1" dirty="0" err="1">
                <a:solidFill>
                  <a:srgbClr val="000000"/>
                </a:solidFill>
                <a:latin typeface="Georgia"/>
                <a:ea typeface="DejaVu Sans"/>
              </a:rPr>
              <a:t>οίηση</a:t>
            </a:r>
            <a:r>
              <a:rPr lang="fr-FR" sz="3600" b="0" strike="noStrike" spc="-1" dirty="0">
                <a:solidFill>
                  <a:srgbClr val="000000"/>
                </a:solidFill>
                <a:latin typeface="Georgia"/>
                <a:ea typeface="DejaVu Sans"/>
              </a:rPr>
              <a:t>, </a:t>
            </a:r>
            <a:r>
              <a:rPr lang="fr-FR" sz="3600" b="0" strike="noStrike" spc="-1" dirty="0" err="1">
                <a:solidFill>
                  <a:srgbClr val="000000"/>
                </a:solidFill>
                <a:latin typeface="Georgia"/>
                <a:ea typeface="DejaVu Sans"/>
              </a:rPr>
              <a:t>η</a:t>
            </a:r>
            <a:r>
              <a:rPr lang="fr-FR" sz="3600" b="0" strike="noStrike" spc="-1" dirty="0">
                <a:solidFill>
                  <a:srgbClr val="000000"/>
                </a:solidFill>
                <a:latin typeface="Georgia"/>
                <a:ea typeface="DejaVu Sans"/>
              </a:rPr>
              <a:t> </a:t>
            </a:r>
            <a:r>
              <a:rPr lang="fr-FR" sz="3600" b="0" strike="noStrike" spc="-1" dirty="0" err="1">
                <a:solidFill>
                  <a:srgbClr val="000000"/>
                </a:solidFill>
                <a:latin typeface="Georgia"/>
                <a:ea typeface="DejaVu Sans"/>
              </a:rPr>
              <a:t>μετ</a:t>
            </a:r>
            <a:r>
              <a:rPr lang="fr-FR" sz="3600" b="0" strike="noStrike" spc="-1" dirty="0">
                <a:solidFill>
                  <a:srgbClr val="000000"/>
                </a:solidFill>
                <a:latin typeface="Georgia"/>
                <a:ea typeface="DejaVu Sans"/>
              </a:rPr>
              <a:t>α</a:t>
            </a:r>
            <a:r>
              <a:rPr lang="fr-FR" sz="3600" b="0" strike="noStrike" spc="-1" dirty="0" err="1">
                <a:solidFill>
                  <a:srgbClr val="000000"/>
                </a:solidFill>
                <a:latin typeface="Georgia"/>
                <a:ea typeface="DejaVu Sans"/>
              </a:rPr>
              <a:t>νάστευση</a:t>
            </a:r>
            <a:r>
              <a:rPr lang="fr-FR" sz="3600" b="0" strike="noStrike" spc="-1" dirty="0">
                <a:solidFill>
                  <a:srgbClr val="000000"/>
                </a:solidFill>
                <a:latin typeface="Georgia"/>
                <a:ea typeface="DejaVu Sans"/>
              </a:rPr>
              <a:t> </a:t>
            </a:r>
            <a:r>
              <a:rPr lang="fr-FR" sz="3600" b="0" strike="noStrike" spc="-1" dirty="0" err="1">
                <a:solidFill>
                  <a:srgbClr val="000000"/>
                </a:solidFill>
                <a:latin typeface="Georgia"/>
                <a:ea typeface="DejaVu Sans"/>
              </a:rPr>
              <a:t>κ</a:t>
            </a:r>
            <a:r>
              <a:rPr lang="fr-FR" sz="3600" b="0" strike="noStrike" spc="-1" dirty="0">
                <a:solidFill>
                  <a:srgbClr val="000000"/>
                </a:solidFill>
                <a:latin typeface="Georgia"/>
                <a:ea typeface="DejaVu Sans"/>
              </a:rPr>
              <a:t>α</a:t>
            </a:r>
            <a:r>
              <a:rPr lang="fr-FR" sz="3600" b="0" strike="noStrike" spc="-1" dirty="0" err="1">
                <a:solidFill>
                  <a:srgbClr val="000000"/>
                </a:solidFill>
                <a:latin typeface="Georgia"/>
                <a:ea typeface="DejaVu Sans"/>
              </a:rPr>
              <a:t>ι</a:t>
            </a:r>
            <a:r>
              <a:rPr lang="fr-FR" sz="3600" b="0" strike="noStrike" spc="-1" dirty="0">
                <a:solidFill>
                  <a:srgbClr val="000000"/>
                </a:solidFill>
                <a:latin typeface="Georgia"/>
                <a:ea typeface="DejaVu Sans"/>
              </a:rPr>
              <a:t> </a:t>
            </a:r>
            <a:r>
              <a:rPr lang="fr-FR" sz="3600" b="0" strike="noStrike" spc="-1" dirty="0" err="1">
                <a:solidFill>
                  <a:srgbClr val="000000"/>
                </a:solidFill>
                <a:latin typeface="Georgia"/>
                <a:ea typeface="DejaVu Sans"/>
              </a:rPr>
              <a:t>η</a:t>
            </a:r>
            <a:r>
              <a:rPr lang="fr-FR" sz="3600" b="0" strike="noStrike" spc="-1" dirty="0">
                <a:solidFill>
                  <a:srgbClr val="000000"/>
                </a:solidFill>
                <a:latin typeface="Georgia"/>
                <a:ea typeface="DejaVu Sans"/>
              </a:rPr>
              <a:t> </a:t>
            </a:r>
            <a:r>
              <a:rPr lang="fr-FR" sz="3600" b="0" strike="noStrike" spc="-1" dirty="0" err="1">
                <a:solidFill>
                  <a:srgbClr val="000000"/>
                </a:solidFill>
                <a:latin typeface="Georgia"/>
                <a:ea typeface="DejaVu Sans"/>
              </a:rPr>
              <a:t>τεχνολογική</a:t>
            </a:r>
            <a:r>
              <a:rPr lang="fr-FR" sz="3600" b="0" strike="noStrike" spc="-1" dirty="0">
                <a:solidFill>
                  <a:srgbClr val="000000"/>
                </a:solidFill>
                <a:latin typeface="Georgia"/>
                <a:ea typeface="DejaVu Sans"/>
              </a:rPr>
              <a:t> α</a:t>
            </a:r>
            <a:r>
              <a:rPr lang="fr-FR" sz="3600" b="0" strike="noStrike" spc="-1" dirty="0" err="1">
                <a:solidFill>
                  <a:srgbClr val="000000"/>
                </a:solidFill>
                <a:latin typeface="Georgia"/>
                <a:ea typeface="DejaVu Sans"/>
              </a:rPr>
              <a:t>λλ</a:t>
            </a:r>
            <a:r>
              <a:rPr lang="fr-FR" sz="3600" b="0" strike="noStrike" spc="-1" dirty="0">
                <a:solidFill>
                  <a:srgbClr val="000000"/>
                </a:solidFill>
                <a:latin typeface="Georgia"/>
                <a:ea typeface="DejaVu Sans"/>
              </a:rPr>
              <a:t>α</a:t>
            </a:r>
            <a:r>
              <a:rPr lang="fr-FR" sz="3600" b="0" strike="noStrike" spc="-1" dirty="0" err="1">
                <a:solidFill>
                  <a:srgbClr val="000000"/>
                </a:solidFill>
                <a:latin typeface="Georgia"/>
                <a:ea typeface="DejaVu Sans"/>
              </a:rPr>
              <a:t>γή</a:t>
            </a:r>
            <a:r>
              <a:rPr lang="fr-FR" sz="3600" b="0" strike="noStrike" spc="-1" dirty="0">
                <a:solidFill>
                  <a:srgbClr val="000000"/>
                </a:solidFill>
                <a:latin typeface="Georgia"/>
                <a:ea typeface="DejaVu Sans"/>
              </a:rPr>
              <a:t> α</a:t>
            </a:r>
            <a:r>
              <a:rPr lang="fr-FR" sz="3600" b="0" strike="noStrike" spc="-1" dirty="0" err="1">
                <a:solidFill>
                  <a:srgbClr val="000000"/>
                </a:solidFill>
                <a:latin typeface="Georgia"/>
                <a:ea typeface="DejaVu Sans"/>
              </a:rPr>
              <a:t>λλά</a:t>
            </a:r>
            <a:r>
              <a:rPr lang="fr-FR" sz="3600" b="0" strike="noStrike" spc="-1" dirty="0">
                <a:solidFill>
                  <a:srgbClr val="000000"/>
                </a:solidFill>
                <a:latin typeface="Georgia"/>
                <a:ea typeface="DejaVu Sans"/>
              </a:rPr>
              <a:t> </a:t>
            </a:r>
            <a:r>
              <a:rPr lang="fr-FR" sz="3600" b="0" strike="noStrike" spc="-1" dirty="0" err="1">
                <a:solidFill>
                  <a:srgbClr val="000000"/>
                </a:solidFill>
                <a:latin typeface="Georgia"/>
                <a:ea typeface="DejaVu Sans"/>
              </a:rPr>
              <a:t>κ</a:t>
            </a:r>
            <a:r>
              <a:rPr lang="fr-FR" sz="3600" b="0" strike="noStrike" spc="-1" dirty="0">
                <a:solidFill>
                  <a:srgbClr val="000000"/>
                </a:solidFill>
                <a:latin typeface="Georgia"/>
                <a:ea typeface="DejaVu Sans"/>
              </a:rPr>
              <a:t>α</a:t>
            </a:r>
            <a:r>
              <a:rPr lang="fr-FR" sz="3600" b="0" strike="noStrike" spc="-1" dirty="0" err="1">
                <a:solidFill>
                  <a:srgbClr val="000000"/>
                </a:solidFill>
                <a:latin typeface="Georgia"/>
                <a:ea typeface="DejaVu Sans"/>
              </a:rPr>
              <a:t>ι</a:t>
            </a:r>
            <a:r>
              <a:rPr lang="fr-FR" sz="3600" b="0" strike="noStrike" spc="-1" dirty="0">
                <a:solidFill>
                  <a:srgbClr val="000000"/>
                </a:solidFill>
                <a:latin typeface="Georgia"/>
                <a:ea typeface="DejaVu Sans"/>
              </a:rPr>
              <a:t> </a:t>
            </a:r>
            <a:r>
              <a:rPr lang="fr-FR" sz="3600" b="0" strike="noStrike" spc="-1" dirty="0" err="1">
                <a:solidFill>
                  <a:srgbClr val="000000"/>
                </a:solidFill>
                <a:latin typeface="Georgia"/>
                <a:ea typeface="DejaVu Sans"/>
              </a:rPr>
              <a:t>οι</a:t>
            </a:r>
            <a:r>
              <a:rPr lang="fr-FR" sz="3600" b="0" strike="noStrike" spc="-1" dirty="0">
                <a:solidFill>
                  <a:srgbClr val="000000"/>
                </a:solidFill>
                <a:latin typeface="Georgia"/>
                <a:ea typeface="DejaVu Sans"/>
              </a:rPr>
              <a:t> </a:t>
            </a:r>
            <a:r>
              <a:rPr lang="fr-FR" sz="3600" b="0" strike="noStrike" spc="-1" dirty="0" err="1">
                <a:solidFill>
                  <a:srgbClr val="000000"/>
                </a:solidFill>
                <a:latin typeface="Georgia"/>
                <a:ea typeface="DejaVu Sans"/>
              </a:rPr>
              <a:t>κρίσεις</a:t>
            </a:r>
            <a:r>
              <a:rPr lang="fr-FR" sz="3600" b="0" strike="noStrike" spc="-1" dirty="0">
                <a:solidFill>
                  <a:srgbClr val="000000"/>
                </a:solidFill>
                <a:latin typeface="Georgia"/>
                <a:ea typeface="DejaVu Sans"/>
              </a:rPr>
              <a:t> απ</a:t>
            </a:r>
            <a:r>
              <a:rPr lang="fr-FR" sz="3600" b="0" strike="noStrike" spc="-1" dirty="0" err="1">
                <a:solidFill>
                  <a:srgbClr val="000000"/>
                </a:solidFill>
                <a:latin typeface="Georgia"/>
                <a:ea typeface="DejaVu Sans"/>
              </a:rPr>
              <a:t>ο</a:t>
            </a:r>
            <a:r>
              <a:rPr lang="fr-FR" sz="3600" b="0" strike="noStrike" spc="-1" dirty="0">
                <a:solidFill>
                  <a:srgbClr val="000000"/>
                </a:solidFill>
                <a:latin typeface="Georgia"/>
                <a:ea typeface="DejaVu Sans"/>
              </a:rPr>
              <a:t>π</a:t>
            </a:r>
            <a:r>
              <a:rPr lang="fr-FR" sz="3600" b="0" strike="noStrike" spc="-1" dirty="0" err="1">
                <a:solidFill>
                  <a:srgbClr val="000000"/>
                </a:solidFill>
                <a:latin typeface="Georgia"/>
                <a:ea typeface="DejaVu Sans"/>
              </a:rPr>
              <a:t>ροσ</a:t>
            </a:r>
            <a:r>
              <a:rPr lang="fr-FR" sz="3600" b="0" strike="noStrike" spc="-1" dirty="0">
                <a:solidFill>
                  <a:srgbClr val="000000"/>
                </a:solidFill>
                <a:latin typeface="Georgia"/>
                <a:ea typeface="DejaVu Sans"/>
              </a:rPr>
              <a:t>α</a:t>
            </a:r>
            <a:r>
              <a:rPr lang="fr-FR" sz="3600" b="0" strike="noStrike" spc="-1" dirty="0" err="1">
                <a:solidFill>
                  <a:srgbClr val="000000"/>
                </a:solidFill>
                <a:latin typeface="Georgia"/>
                <a:ea typeface="DejaVu Sans"/>
              </a:rPr>
              <a:t>ν</a:t>
            </a:r>
            <a:r>
              <a:rPr lang="fr-FR" sz="3600" b="0" strike="noStrike" spc="-1" dirty="0">
                <a:solidFill>
                  <a:srgbClr val="000000"/>
                </a:solidFill>
                <a:latin typeface="Georgia"/>
                <a:ea typeface="DejaVu Sans"/>
              </a:rPr>
              <a:t>α</a:t>
            </a:r>
            <a:r>
              <a:rPr lang="fr-FR" sz="3600" b="0" strike="noStrike" spc="-1" dirty="0" err="1">
                <a:solidFill>
                  <a:srgbClr val="000000"/>
                </a:solidFill>
                <a:latin typeface="Georgia"/>
                <a:ea typeface="DejaVu Sans"/>
              </a:rPr>
              <a:t>τολίζουν</a:t>
            </a:r>
            <a:r>
              <a:rPr lang="fr-FR" sz="3600" b="0" strike="noStrike" spc="-1" dirty="0">
                <a:solidFill>
                  <a:srgbClr val="000000"/>
                </a:solidFill>
                <a:latin typeface="Georgia"/>
                <a:ea typeface="DejaVu Sans"/>
              </a:rPr>
              <a:t> </a:t>
            </a:r>
            <a:r>
              <a:rPr lang="fr-FR" sz="3600" b="0" strike="noStrike" spc="-1" dirty="0" err="1">
                <a:solidFill>
                  <a:srgbClr val="000000"/>
                </a:solidFill>
                <a:latin typeface="Georgia"/>
                <a:ea typeface="DejaVu Sans"/>
              </a:rPr>
              <a:t>τ</a:t>
            </a:r>
            <a:r>
              <a:rPr lang="fr-FR" sz="3600" b="0" strike="noStrike" spc="-1" dirty="0">
                <a:solidFill>
                  <a:srgbClr val="000000"/>
                </a:solidFill>
                <a:latin typeface="Georgia"/>
                <a:ea typeface="DejaVu Sans"/>
              </a:rPr>
              <a:t>α </a:t>
            </a:r>
            <a:r>
              <a:rPr lang="fr-FR" sz="3600" b="0" strike="noStrike" spc="-1" dirty="0" err="1">
                <a:solidFill>
                  <a:srgbClr val="000000"/>
                </a:solidFill>
                <a:latin typeface="Georgia"/>
                <a:ea typeface="DejaVu Sans"/>
              </a:rPr>
              <a:t>κόμμ</a:t>
            </a:r>
            <a:r>
              <a:rPr lang="fr-FR" sz="3600" b="0" strike="noStrike" spc="-1" dirty="0">
                <a:solidFill>
                  <a:srgbClr val="000000"/>
                </a:solidFill>
                <a:latin typeface="Georgia"/>
                <a:ea typeface="DejaVu Sans"/>
              </a:rPr>
              <a:t>α</a:t>
            </a:r>
            <a:r>
              <a:rPr lang="fr-FR" sz="3600" b="0" strike="noStrike" spc="-1" dirty="0" err="1">
                <a:solidFill>
                  <a:srgbClr val="000000"/>
                </a:solidFill>
                <a:latin typeface="Georgia"/>
                <a:ea typeface="DejaVu Sans"/>
              </a:rPr>
              <a:t>τ</a:t>
            </a:r>
            <a:r>
              <a:rPr lang="fr-FR" sz="3600" b="0" strike="noStrike" spc="-1" dirty="0">
                <a:solidFill>
                  <a:srgbClr val="000000"/>
                </a:solidFill>
                <a:latin typeface="Georgia"/>
                <a:ea typeface="DejaVu Sans"/>
              </a:rPr>
              <a:t>α, </a:t>
            </a:r>
            <a:r>
              <a:rPr lang="fr-FR" sz="3600" b="0" strike="noStrike" spc="-1" dirty="0" err="1">
                <a:solidFill>
                  <a:srgbClr val="000000"/>
                </a:solidFill>
                <a:latin typeface="Georgia"/>
                <a:ea typeface="DejaVu Sans"/>
              </a:rPr>
              <a:t>τ</a:t>
            </a:r>
            <a:r>
              <a:rPr lang="fr-FR" sz="3600" b="0" strike="noStrike" spc="-1" dirty="0">
                <a:solidFill>
                  <a:srgbClr val="000000"/>
                </a:solidFill>
                <a:latin typeface="Georgia"/>
                <a:ea typeface="DejaVu Sans"/>
              </a:rPr>
              <a:t>α </a:t>
            </a:r>
            <a:r>
              <a:rPr lang="fr-FR" sz="3600" b="1" strike="noStrike" spc="-1" dirty="0" err="1">
                <a:solidFill>
                  <a:srgbClr val="000000"/>
                </a:solidFill>
                <a:latin typeface="Georgia"/>
                <a:ea typeface="DejaVu Sans"/>
              </a:rPr>
              <a:t>κεντρο</a:t>
            </a:r>
            <a:r>
              <a:rPr lang="fr-FR" sz="3600" b="1" strike="noStrike" spc="-1" dirty="0">
                <a:solidFill>
                  <a:srgbClr val="000000"/>
                </a:solidFill>
                <a:latin typeface="Georgia"/>
                <a:ea typeface="DejaVu Sans"/>
              </a:rPr>
              <a:t>α</a:t>
            </a:r>
            <a:r>
              <a:rPr lang="fr-FR" sz="3600" b="1" strike="noStrike" spc="-1" dirty="0" err="1">
                <a:solidFill>
                  <a:srgbClr val="000000"/>
                </a:solidFill>
                <a:latin typeface="Georgia"/>
                <a:ea typeface="DejaVu Sans"/>
              </a:rPr>
              <a:t>ριστερά</a:t>
            </a:r>
            <a:r>
              <a:rPr lang="fr-FR" sz="3600" b="1" strike="noStrike" spc="-1" dirty="0">
                <a:solidFill>
                  <a:srgbClr val="000000"/>
                </a:solidFill>
                <a:latin typeface="Georgia"/>
                <a:ea typeface="DejaVu Sans"/>
              </a:rPr>
              <a:t> </a:t>
            </a:r>
            <a:r>
              <a:rPr lang="fr-FR" sz="3600" b="1" strike="noStrike" spc="-1" dirty="0" err="1">
                <a:solidFill>
                  <a:srgbClr val="000000"/>
                </a:solidFill>
                <a:latin typeface="Georgia"/>
                <a:ea typeface="DejaVu Sans"/>
              </a:rPr>
              <a:t>κόμμ</a:t>
            </a:r>
            <a:r>
              <a:rPr lang="fr-FR" sz="3600" b="1" strike="noStrike" spc="-1" dirty="0">
                <a:solidFill>
                  <a:srgbClr val="000000"/>
                </a:solidFill>
                <a:latin typeface="Georgia"/>
                <a:ea typeface="DejaVu Sans"/>
              </a:rPr>
              <a:t>α</a:t>
            </a:r>
            <a:r>
              <a:rPr lang="fr-FR" sz="3600" b="1" strike="noStrike" spc="-1" dirty="0" err="1">
                <a:solidFill>
                  <a:srgbClr val="000000"/>
                </a:solidFill>
                <a:latin typeface="Georgia"/>
                <a:ea typeface="DejaVu Sans"/>
              </a:rPr>
              <a:t>τ</a:t>
            </a:r>
            <a:r>
              <a:rPr lang="fr-FR" sz="3600" b="1" strike="noStrike" spc="-1" dirty="0">
                <a:solidFill>
                  <a:srgbClr val="000000"/>
                </a:solidFill>
                <a:latin typeface="Georgia"/>
                <a:ea typeface="DejaVu Sans"/>
              </a:rPr>
              <a:t>α </a:t>
            </a:r>
            <a:r>
              <a:rPr lang="fr-FR" sz="3600" b="0" strike="noStrike" spc="-1" dirty="0" err="1">
                <a:solidFill>
                  <a:srgbClr val="000000"/>
                </a:solidFill>
                <a:latin typeface="Georgia"/>
                <a:ea typeface="DejaVu Sans"/>
              </a:rPr>
              <a:t>δεν</a:t>
            </a:r>
            <a:r>
              <a:rPr lang="fr-FR" sz="3600" b="0" strike="noStrike" spc="-1" dirty="0">
                <a:solidFill>
                  <a:srgbClr val="000000"/>
                </a:solidFill>
                <a:latin typeface="Georgia"/>
                <a:ea typeface="DejaVu Sans"/>
              </a:rPr>
              <a:t> </a:t>
            </a:r>
            <a:r>
              <a:rPr lang="fr-FR" sz="3600" b="0" strike="noStrike" spc="-1" dirty="0" err="1">
                <a:solidFill>
                  <a:srgbClr val="000000"/>
                </a:solidFill>
                <a:latin typeface="Georgia"/>
                <a:ea typeface="DejaVu Sans"/>
              </a:rPr>
              <a:t>μ</a:t>
            </a:r>
            <a:r>
              <a:rPr lang="fr-FR" sz="3600" b="0" strike="noStrike" spc="-1" dirty="0">
                <a:solidFill>
                  <a:srgbClr val="000000"/>
                </a:solidFill>
                <a:latin typeface="Georgia"/>
                <a:ea typeface="DejaVu Sans"/>
              </a:rPr>
              <a:t>π</a:t>
            </a:r>
            <a:r>
              <a:rPr lang="fr-FR" sz="3600" b="0" strike="noStrike" spc="-1" dirty="0" err="1">
                <a:solidFill>
                  <a:srgbClr val="000000"/>
                </a:solidFill>
                <a:latin typeface="Georgia"/>
                <a:ea typeface="DejaVu Sans"/>
              </a:rPr>
              <a:t>ορούν</a:t>
            </a:r>
            <a:r>
              <a:rPr lang="fr-FR" sz="3600" b="0" strike="noStrike" spc="-1" dirty="0">
                <a:solidFill>
                  <a:srgbClr val="000000"/>
                </a:solidFill>
                <a:latin typeface="Georgia"/>
                <a:ea typeface="DejaVu Sans"/>
              </a:rPr>
              <a:t> π</a:t>
            </a:r>
            <a:r>
              <a:rPr lang="fr-FR" sz="3600" b="0" strike="noStrike" spc="-1" dirty="0" err="1">
                <a:solidFill>
                  <a:srgbClr val="000000"/>
                </a:solidFill>
                <a:latin typeface="Georgia"/>
                <a:ea typeface="DejaVu Sans"/>
              </a:rPr>
              <a:t>λέον</a:t>
            </a:r>
            <a:r>
              <a:rPr lang="fr-FR" sz="3600" b="0" strike="noStrike" spc="-1" dirty="0">
                <a:solidFill>
                  <a:srgbClr val="000000"/>
                </a:solidFill>
                <a:latin typeface="Georgia"/>
                <a:ea typeface="DejaVu Sans"/>
              </a:rPr>
              <a:t> </a:t>
            </a:r>
            <a:r>
              <a:rPr lang="fr-FR" sz="3600" b="0" strike="noStrike" spc="-1" dirty="0" err="1">
                <a:solidFill>
                  <a:srgbClr val="000000"/>
                </a:solidFill>
                <a:latin typeface="Georgia"/>
                <a:ea typeface="DejaVu Sans"/>
              </a:rPr>
              <a:t>ν</a:t>
            </a:r>
            <a:r>
              <a:rPr lang="fr-FR" sz="3600" b="0" strike="noStrike" spc="-1" dirty="0">
                <a:solidFill>
                  <a:srgbClr val="000000"/>
                </a:solidFill>
                <a:latin typeface="Georgia"/>
                <a:ea typeface="DejaVu Sans"/>
              </a:rPr>
              <a:t>α </a:t>
            </a:r>
            <a:r>
              <a:rPr lang="fr-FR" sz="3600" b="0" strike="noStrike" spc="-1" dirty="0" err="1">
                <a:solidFill>
                  <a:srgbClr val="000000"/>
                </a:solidFill>
                <a:latin typeface="Georgia"/>
                <a:ea typeface="DejaVu Sans"/>
              </a:rPr>
              <a:t>υ</a:t>
            </a:r>
            <a:r>
              <a:rPr lang="fr-FR" sz="3600" b="0" strike="noStrike" spc="-1" dirty="0">
                <a:solidFill>
                  <a:srgbClr val="000000"/>
                </a:solidFill>
                <a:latin typeface="Georgia"/>
                <a:ea typeface="DejaVu Sans"/>
              </a:rPr>
              <a:t>π</a:t>
            </a:r>
            <a:r>
              <a:rPr lang="fr-FR" sz="3600" b="0" strike="noStrike" spc="-1" dirty="0" err="1">
                <a:solidFill>
                  <a:srgbClr val="000000"/>
                </a:solidFill>
                <a:latin typeface="Georgia"/>
                <a:ea typeface="DejaVu Sans"/>
              </a:rPr>
              <a:t>όσχοντ</a:t>
            </a:r>
            <a:r>
              <a:rPr lang="fr-FR" sz="3600" b="0" strike="noStrike" spc="-1" dirty="0">
                <a:solidFill>
                  <a:srgbClr val="000000"/>
                </a:solidFill>
                <a:latin typeface="Georgia"/>
                <a:ea typeface="DejaVu Sans"/>
              </a:rPr>
              <a:t>α</a:t>
            </a:r>
            <a:r>
              <a:rPr lang="fr-FR" sz="3600" b="0" strike="noStrike" spc="-1" dirty="0" err="1">
                <a:solidFill>
                  <a:srgbClr val="000000"/>
                </a:solidFill>
                <a:latin typeface="Georgia"/>
                <a:ea typeface="DejaVu Sans"/>
              </a:rPr>
              <a:t>ι</a:t>
            </a:r>
            <a:r>
              <a:rPr lang="fr-FR" sz="3600" b="0" strike="noStrike" spc="-1" dirty="0">
                <a:solidFill>
                  <a:srgbClr val="000000"/>
                </a:solidFill>
                <a:latin typeface="Georgia"/>
                <a:ea typeface="DejaVu Sans"/>
              </a:rPr>
              <a:t> α</a:t>
            </a:r>
            <a:r>
              <a:rPr lang="fr-FR" sz="3600" b="0" strike="noStrike" spc="-1" dirty="0" err="1">
                <a:solidFill>
                  <a:srgbClr val="000000"/>
                </a:solidFill>
                <a:latin typeface="Georgia"/>
                <a:ea typeface="DejaVu Sans"/>
              </a:rPr>
              <a:t>ξιό</a:t>
            </a:r>
            <a:r>
              <a:rPr lang="fr-FR" sz="3600" b="0" strike="noStrike" spc="-1" dirty="0">
                <a:solidFill>
                  <a:srgbClr val="000000"/>
                </a:solidFill>
                <a:latin typeface="Georgia"/>
                <a:ea typeface="DejaVu Sans"/>
              </a:rPr>
              <a:t>π</a:t>
            </a:r>
            <a:r>
              <a:rPr lang="fr-FR" sz="3600" b="0" strike="noStrike" spc="-1" dirty="0" err="1">
                <a:solidFill>
                  <a:srgbClr val="000000"/>
                </a:solidFill>
                <a:latin typeface="Georgia"/>
                <a:ea typeface="DejaVu Sans"/>
              </a:rPr>
              <a:t>ιστ</a:t>
            </a:r>
            <a:r>
              <a:rPr lang="fr-FR" sz="3600" b="0" strike="noStrike" spc="-1" dirty="0">
                <a:solidFill>
                  <a:srgbClr val="000000"/>
                </a:solidFill>
                <a:latin typeface="Georgia"/>
                <a:ea typeface="DejaVu Sans"/>
              </a:rPr>
              <a:t>α </a:t>
            </a:r>
            <a:r>
              <a:rPr lang="fr-FR" sz="3600" b="0" strike="noStrike" spc="-1" dirty="0" err="1">
                <a:solidFill>
                  <a:srgbClr val="000000"/>
                </a:solidFill>
                <a:latin typeface="Georgia"/>
                <a:ea typeface="DejaVu Sans"/>
              </a:rPr>
              <a:t>θέσεις</a:t>
            </a:r>
            <a:r>
              <a:rPr lang="fr-FR" sz="3600" b="0" strike="noStrike" spc="-1" dirty="0">
                <a:solidFill>
                  <a:srgbClr val="000000"/>
                </a:solidFill>
                <a:latin typeface="Georgia"/>
                <a:ea typeface="DejaVu Sans"/>
              </a:rPr>
              <a:t> </a:t>
            </a:r>
            <a:r>
              <a:rPr lang="fr-FR" sz="3600" b="0" strike="noStrike" spc="-1" dirty="0" err="1">
                <a:solidFill>
                  <a:srgbClr val="000000"/>
                </a:solidFill>
                <a:latin typeface="Georgia"/>
                <a:ea typeface="DejaVu Sans"/>
              </a:rPr>
              <a:t>εργ</a:t>
            </a:r>
            <a:r>
              <a:rPr lang="fr-FR" sz="3600" b="0" strike="noStrike" spc="-1" dirty="0">
                <a:solidFill>
                  <a:srgbClr val="000000"/>
                </a:solidFill>
                <a:latin typeface="Georgia"/>
                <a:ea typeface="DejaVu Sans"/>
              </a:rPr>
              <a:t>α</a:t>
            </a:r>
            <a:r>
              <a:rPr lang="fr-FR" sz="3600" b="0" strike="noStrike" spc="-1" dirty="0" err="1">
                <a:solidFill>
                  <a:srgbClr val="000000"/>
                </a:solidFill>
                <a:latin typeface="Georgia"/>
                <a:ea typeface="DejaVu Sans"/>
              </a:rPr>
              <a:t>σί</a:t>
            </a:r>
            <a:r>
              <a:rPr lang="fr-FR" sz="3600" b="0" strike="noStrike" spc="-1" dirty="0">
                <a:solidFill>
                  <a:srgbClr val="000000"/>
                </a:solidFill>
                <a:latin typeface="Georgia"/>
                <a:ea typeface="DejaVu Sans"/>
              </a:rPr>
              <a:t>α</a:t>
            </a:r>
            <a:r>
              <a:rPr lang="fr-FR" sz="3600" b="0" strike="noStrike" spc="-1" dirty="0" err="1">
                <a:solidFill>
                  <a:srgbClr val="000000"/>
                </a:solidFill>
                <a:latin typeface="Georgia"/>
                <a:ea typeface="DejaVu Sans"/>
              </a:rPr>
              <a:t>ς</a:t>
            </a:r>
            <a:r>
              <a:rPr lang="fr-FR" sz="3600" b="0" strike="noStrike" spc="-1" dirty="0">
                <a:solidFill>
                  <a:srgbClr val="000000"/>
                </a:solidFill>
                <a:latin typeface="Georgia"/>
                <a:ea typeface="DejaVu Sans"/>
              </a:rPr>
              <a:t> </a:t>
            </a:r>
            <a:r>
              <a:rPr lang="fr-FR" sz="3600" b="0" strike="noStrike" spc="-1" dirty="0" err="1">
                <a:solidFill>
                  <a:srgbClr val="000000"/>
                </a:solidFill>
                <a:latin typeface="Georgia"/>
                <a:ea typeface="DejaVu Sans"/>
              </a:rPr>
              <a:t>κ</a:t>
            </a:r>
            <a:r>
              <a:rPr lang="fr-FR" sz="3600" b="0" strike="noStrike" spc="-1" dirty="0">
                <a:solidFill>
                  <a:srgbClr val="000000"/>
                </a:solidFill>
                <a:latin typeface="Georgia"/>
                <a:ea typeface="DejaVu Sans"/>
              </a:rPr>
              <a:t>α</a:t>
            </a:r>
            <a:r>
              <a:rPr lang="fr-FR" sz="3600" b="0" strike="noStrike" spc="-1" dirty="0" err="1">
                <a:solidFill>
                  <a:srgbClr val="000000"/>
                </a:solidFill>
                <a:latin typeface="Georgia"/>
                <a:ea typeface="DejaVu Sans"/>
              </a:rPr>
              <a:t>ι</a:t>
            </a:r>
            <a:r>
              <a:rPr lang="fr-FR" sz="3600" b="0" strike="noStrike" spc="-1" dirty="0">
                <a:solidFill>
                  <a:srgbClr val="000000"/>
                </a:solidFill>
                <a:latin typeface="Georgia"/>
                <a:ea typeface="DejaVu Sans"/>
              </a:rPr>
              <a:t> </a:t>
            </a:r>
            <a:r>
              <a:rPr lang="fr-FR" sz="3600" b="0" strike="noStrike" spc="-1" dirty="0" err="1">
                <a:solidFill>
                  <a:srgbClr val="000000"/>
                </a:solidFill>
                <a:latin typeface="Georgia"/>
                <a:ea typeface="DejaVu Sans"/>
              </a:rPr>
              <a:t>κοινωνική</a:t>
            </a:r>
            <a:r>
              <a:rPr lang="fr-FR" sz="3600" b="0" strike="noStrike" spc="-1" dirty="0">
                <a:solidFill>
                  <a:srgbClr val="000000"/>
                </a:solidFill>
                <a:latin typeface="Georgia"/>
                <a:ea typeface="DejaVu Sans"/>
              </a:rPr>
              <a:t> α</a:t>
            </a:r>
            <a:r>
              <a:rPr lang="fr-FR" sz="3600" b="0" strike="noStrike" spc="-1" dirty="0" err="1">
                <a:solidFill>
                  <a:srgbClr val="000000"/>
                </a:solidFill>
                <a:latin typeface="Georgia"/>
                <a:ea typeface="DejaVu Sans"/>
              </a:rPr>
              <a:t>σφάλιση</a:t>
            </a:r>
            <a:r>
              <a:rPr lang="fr-FR" sz="3600" b="0" strike="noStrike" spc="-1" dirty="0">
                <a:solidFill>
                  <a:srgbClr val="000000"/>
                </a:solidFill>
                <a:latin typeface="Georgia"/>
                <a:ea typeface="DejaVu Sans"/>
              </a:rPr>
              <a:t>, </a:t>
            </a:r>
            <a:r>
              <a:rPr lang="fr-FR" sz="3600" b="0" strike="noStrike" spc="-1" dirty="0" err="1">
                <a:solidFill>
                  <a:srgbClr val="000000"/>
                </a:solidFill>
                <a:latin typeface="Georgia"/>
                <a:ea typeface="DejaVu Sans"/>
              </a:rPr>
              <a:t>ενώ</a:t>
            </a:r>
            <a:r>
              <a:rPr lang="fr-FR" sz="3600" b="0" strike="noStrike" spc="-1" dirty="0">
                <a:solidFill>
                  <a:srgbClr val="000000"/>
                </a:solidFill>
                <a:latin typeface="Georgia"/>
                <a:ea typeface="DejaVu Sans"/>
              </a:rPr>
              <a:t> </a:t>
            </a:r>
            <a:r>
              <a:rPr lang="fr-FR" sz="3600" b="0" strike="noStrike" spc="-1" dirty="0" err="1">
                <a:solidFill>
                  <a:srgbClr val="000000"/>
                </a:solidFill>
                <a:latin typeface="Georgia"/>
                <a:ea typeface="DejaVu Sans"/>
              </a:rPr>
              <a:t>τ</a:t>
            </a:r>
            <a:r>
              <a:rPr lang="fr-FR" sz="3600" b="0" strike="noStrike" spc="-1" dirty="0">
                <a:solidFill>
                  <a:srgbClr val="000000"/>
                </a:solidFill>
                <a:latin typeface="Georgia"/>
                <a:ea typeface="DejaVu Sans"/>
              </a:rPr>
              <a:t>α </a:t>
            </a:r>
            <a:r>
              <a:rPr lang="fr-FR" sz="3600" b="1" strike="noStrike" spc="-1" dirty="0" err="1">
                <a:solidFill>
                  <a:srgbClr val="000000"/>
                </a:solidFill>
                <a:latin typeface="Georgia"/>
                <a:ea typeface="DejaVu Sans"/>
              </a:rPr>
              <a:t>κεντροδεξιά</a:t>
            </a:r>
            <a:r>
              <a:rPr lang="fr-FR" sz="3600" b="0" strike="noStrike" spc="-1" dirty="0">
                <a:solidFill>
                  <a:srgbClr val="000000"/>
                </a:solidFill>
                <a:latin typeface="Georgia"/>
                <a:ea typeface="DejaVu Sans"/>
              </a:rPr>
              <a:t> </a:t>
            </a:r>
            <a:r>
              <a:rPr lang="el-GR" sz="3600" b="1" strike="noStrike" spc="-1" dirty="0">
                <a:solidFill>
                  <a:srgbClr val="000000"/>
                </a:solidFill>
                <a:latin typeface="Georgia"/>
                <a:ea typeface="DejaVu Sans"/>
              </a:rPr>
              <a:t>κόμματα</a:t>
            </a:r>
            <a:r>
              <a:rPr lang="el-GR" sz="3600" b="0" strike="noStrike" spc="-1" dirty="0">
                <a:solidFill>
                  <a:srgbClr val="000000"/>
                </a:solidFill>
                <a:latin typeface="Georgia"/>
                <a:ea typeface="DejaVu Sans"/>
              </a:rPr>
              <a:t> </a:t>
            </a:r>
            <a:r>
              <a:rPr lang="fr-FR" sz="3600" b="0" strike="noStrike" spc="-1" dirty="0" err="1">
                <a:solidFill>
                  <a:srgbClr val="000000"/>
                </a:solidFill>
                <a:latin typeface="Georgia"/>
                <a:ea typeface="DejaVu Sans"/>
              </a:rPr>
              <a:t>δεν</a:t>
            </a:r>
            <a:r>
              <a:rPr lang="fr-FR" sz="3600" b="0" strike="noStrike" spc="-1" dirty="0">
                <a:solidFill>
                  <a:srgbClr val="000000"/>
                </a:solidFill>
                <a:latin typeface="Georgia"/>
                <a:ea typeface="DejaVu Sans"/>
              </a:rPr>
              <a:t> </a:t>
            </a:r>
            <a:r>
              <a:rPr lang="fr-FR" sz="3600" b="0" strike="noStrike" spc="-1" dirty="0" err="1">
                <a:solidFill>
                  <a:srgbClr val="000000"/>
                </a:solidFill>
                <a:latin typeface="Georgia"/>
                <a:ea typeface="DejaVu Sans"/>
              </a:rPr>
              <a:t>μ</a:t>
            </a:r>
            <a:r>
              <a:rPr lang="fr-FR" sz="3600" b="0" strike="noStrike" spc="-1" dirty="0">
                <a:solidFill>
                  <a:srgbClr val="000000"/>
                </a:solidFill>
                <a:latin typeface="Georgia"/>
                <a:ea typeface="DejaVu Sans"/>
              </a:rPr>
              <a:t>π</a:t>
            </a:r>
            <a:r>
              <a:rPr lang="fr-FR" sz="3600" b="0" strike="noStrike" spc="-1" dirty="0" err="1">
                <a:solidFill>
                  <a:srgbClr val="000000"/>
                </a:solidFill>
                <a:latin typeface="Georgia"/>
                <a:ea typeface="DejaVu Sans"/>
              </a:rPr>
              <a:t>ορούν</a:t>
            </a:r>
            <a:r>
              <a:rPr lang="fr-FR" sz="3600" b="0" strike="noStrike" spc="-1" dirty="0">
                <a:solidFill>
                  <a:srgbClr val="000000"/>
                </a:solidFill>
                <a:latin typeface="Georgia"/>
                <a:ea typeface="DejaVu Sans"/>
              </a:rPr>
              <a:t> </a:t>
            </a:r>
            <a:r>
              <a:rPr lang="fr-FR" sz="3600" b="0" strike="noStrike" spc="-1" dirty="0" err="1">
                <a:solidFill>
                  <a:srgbClr val="000000"/>
                </a:solidFill>
                <a:latin typeface="Georgia"/>
                <a:ea typeface="DejaVu Sans"/>
              </a:rPr>
              <a:t>ν</a:t>
            </a:r>
            <a:r>
              <a:rPr lang="fr-FR" sz="3600" b="0" strike="noStrike" spc="-1" dirty="0">
                <a:solidFill>
                  <a:srgbClr val="000000"/>
                </a:solidFill>
                <a:latin typeface="Georgia"/>
                <a:ea typeface="DejaVu Sans"/>
              </a:rPr>
              <a:t>α </a:t>
            </a:r>
            <a:r>
              <a:rPr lang="fr-FR" sz="3600" b="0" strike="noStrike" spc="-1" dirty="0" err="1">
                <a:solidFill>
                  <a:srgbClr val="000000"/>
                </a:solidFill>
                <a:latin typeface="Georgia"/>
                <a:ea typeface="DejaVu Sans"/>
              </a:rPr>
              <a:t>υ</a:t>
            </a:r>
            <a:r>
              <a:rPr lang="fr-FR" sz="3600" b="0" strike="noStrike" spc="-1" dirty="0">
                <a:solidFill>
                  <a:srgbClr val="000000"/>
                </a:solidFill>
                <a:latin typeface="Georgia"/>
                <a:ea typeface="DejaVu Sans"/>
              </a:rPr>
              <a:t>π</a:t>
            </a:r>
            <a:r>
              <a:rPr lang="fr-FR" sz="3600" b="0" strike="noStrike" spc="-1" dirty="0" err="1">
                <a:solidFill>
                  <a:srgbClr val="000000"/>
                </a:solidFill>
                <a:latin typeface="Georgia"/>
                <a:ea typeface="DejaVu Sans"/>
              </a:rPr>
              <a:t>όσχοντ</a:t>
            </a:r>
            <a:r>
              <a:rPr lang="fr-FR" sz="3600" b="0" strike="noStrike" spc="-1" dirty="0">
                <a:solidFill>
                  <a:srgbClr val="000000"/>
                </a:solidFill>
                <a:latin typeface="Georgia"/>
                <a:ea typeface="DejaVu Sans"/>
              </a:rPr>
              <a:t>α</a:t>
            </a:r>
            <a:r>
              <a:rPr lang="fr-FR" sz="3600" b="0" strike="noStrike" spc="-1" dirty="0" err="1">
                <a:solidFill>
                  <a:srgbClr val="000000"/>
                </a:solidFill>
                <a:latin typeface="Georgia"/>
                <a:ea typeface="DejaVu Sans"/>
              </a:rPr>
              <a:t>ι</a:t>
            </a:r>
            <a:r>
              <a:rPr lang="fr-FR" sz="3600" b="0" strike="noStrike" spc="-1" dirty="0">
                <a:solidFill>
                  <a:srgbClr val="000000"/>
                </a:solidFill>
                <a:latin typeface="Georgia"/>
                <a:ea typeface="DejaVu Sans"/>
              </a:rPr>
              <a:t> α</a:t>
            </a:r>
            <a:r>
              <a:rPr lang="fr-FR" sz="3600" b="0" strike="noStrike" spc="-1" dirty="0" err="1">
                <a:solidFill>
                  <a:srgbClr val="000000"/>
                </a:solidFill>
                <a:latin typeface="Georgia"/>
                <a:ea typeface="DejaVu Sans"/>
              </a:rPr>
              <a:t>ξιό</a:t>
            </a:r>
            <a:r>
              <a:rPr lang="fr-FR" sz="3600" b="0" strike="noStrike" spc="-1" dirty="0">
                <a:solidFill>
                  <a:srgbClr val="000000"/>
                </a:solidFill>
                <a:latin typeface="Georgia"/>
                <a:ea typeface="DejaVu Sans"/>
              </a:rPr>
              <a:t>π</a:t>
            </a:r>
            <a:r>
              <a:rPr lang="fr-FR" sz="3600" b="0" strike="noStrike" spc="-1" dirty="0" err="1">
                <a:solidFill>
                  <a:srgbClr val="000000"/>
                </a:solidFill>
                <a:latin typeface="Georgia"/>
                <a:ea typeface="DejaVu Sans"/>
              </a:rPr>
              <a:t>ιστ</a:t>
            </a:r>
            <a:r>
              <a:rPr lang="fr-FR" sz="3600" b="0" strike="noStrike" spc="-1" dirty="0">
                <a:solidFill>
                  <a:srgbClr val="000000"/>
                </a:solidFill>
                <a:latin typeface="Georgia"/>
                <a:ea typeface="DejaVu Sans"/>
              </a:rPr>
              <a:t>α α</a:t>
            </a:r>
            <a:r>
              <a:rPr lang="fr-FR" sz="3600" b="0" strike="noStrike" spc="-1" dirty="0" err="1">
                <a:solidFill>
                  <a:srgbClr val="000000"/>
                </a:solidFill>
                <a:latin typeface="Georgia"/>
                <a:ea typeface="DejaVu Sans"/>
              </a:rPr>
              <a:t>σφάλει</a:t>
            </a:r>
            <a:r>
              <a:rPr lang="fr-FR" sz="3600" b="0" strike="noStrike" spc="-1" dirty="0">
                <a:solidFill>
                  <a:srgbClr val="000000"/>
                </a:solidFill>
                <a:latin typeface="Georgia"/>
                <a:ea typeface="DejaVu Sans"/>
              </a:rPr>
              <a:t>α, </a:t>
            </a:r>
            <a:r>
              <a:rPr lang="fr-FR" sz="3600" b="0" strike="noStrike" spc="-1" dirty="0" err="1">
                <a:solidFill>
                  <a:srgbClr val="000000"/>
                </a:solidFill>
                <a:latin typeface="Georgia"/>
                <a:ea typeface="DejaVu Sans"/>
              </a:rPr>
              <a:t>ενίσχυση</a:t>
            </a:r>
            <a:r>
              <a:rPr lang="fr-FR" sz="3600" b="0" strike="noStrike" spc="-1" dirty="0">
                <a:solidFill>
                  <a:srgbClr val="000000"/>
                </a:solidFill>
                <a:latin typeface="Georgia"/>
                <a:ea typeface="DejaVu Sans"/>
              </a:rPr>
              <a:t> </a:t>
            </a:r>
            <a:r>
              <a:rPr lang="fr-FR" sz="3600" b="0" strike="noStrike" spc="-1" dirty="0" err="1">
                <a:solidFill>
                  <a:srgbClr val="000000"/>
                </a:solidFill>
                <a:latin typeface="Georgia"/>
                <a:ea typeface="DejaVu Sans"/>
              </a:rPr>
              <a:t>της</a:t>
            </a:r>
            <a:r>
              <a:rPr lang="fr-FR" sz="3600" b="0" strike="noStrike" spc="-1" dirty="0">
                <a:solidFill>
                  <a:srgbClr val="000000"/>
                </a:solidFill>
                <a:latin typeface="Georgia"/>
                <a:ea typeface="DejaVu Sans"/>
              </a:rPr>
              <a:t> α</a:t>
            </a:r>
            <a:r>
              <a:rPr lang="fr-FR" sz="3600" b="0" strike="noStrike" spc="-1" dirty="0" err="1">
                <a:solidFill>
                  <a:srgbClr val="000000"/>
                </a:solidFill>
                <a:latin typeface="Georgia"/>
                <a:ea typeface="DejaVu Sans"/>
              </a:rPr>
              <a:t>τομικής</a:t>
            </a:r>
            <a:r>
              <a:rPr lang="fr-FR" sz="3600" b="0" strike="noStrike" spc="-1" dirty="0">
                <a:solidFill>
                  <a:srgbClr val="000000"/>
                </a:solidFill>
                <a:latin typeface="Georgia"/>
                <a:ea typeface="DejaVu Sans"/>
              </a:rPr>
              <a:t> </a:t>
            </a:r>
            <a:r>
              <a:rPr lang="fr-FR" sz="3600" b="0" strike="noStrike" spc="-1" dirty="0" err="1">
                <a:solidFill>
                  <a:srgbClr val="000000"/>
                </a:solidFill>
                <a:latin typeface="Georgia"/>
                <a:ea typeface="DejaVu Sans"/>
              </a:rPr>
              <a:t>ευθύνης</a:t>
            </a:r>
            <a:r>
              <a:rPr lang="fr-FR" sz="3600" b="0" strike="noStrike" spc="-1" dirty="0">
                <a:solidFill>
                  <a:srgbClr val="000000"/>
                </a:solidFill>
                <a:latin typeface="Georgia"/>
                <a:ea typeface="DejaVu Sans"/>
              </a:rPr>
              <a:t>, π</a:t>
            </a:r>
            <a:r>
              <a:rPr lang="fr-FR" sz="3600" b="0" strike="noStrike" spc="-1" dirty="0" err="1">
                <a:solidFill>
                  <a:srgbClr val="000000"/>
                </a:solidFill>
                <a:latin typeface="Georgia"/>
                <a:ea typeface="DejaVu Sans"/>
              </a:rPr>
              <a:t>ροστ</a:t>
            </a:r>
            <a:r>
              <a:rPr lang="fr-FR" sz="3600" b="0" strike="noStrike" spc="-1" dirty="0">
                <a:solidFill>
                  <a:srgbClr val="000000"/>
                </a:solidFill>
                <a:latin typeface="Georgia"/>
                <a:ea typeface="DejaVu Sans"/>
              </a:rPr>
              <a:t>α</a:t>
            </a:r>
            <a:r>
              <a:rPr lang="fr-FR" sz="3600" b="0" strike="noStrike" spc="-1" dirty="0" err="1">
                <a:solidFill>
                  <a:srgbClr val="000000"/>
                </a:solidFill>
                <a:latin typeface="Georgia"/>
                <a:ea typeface="DejaVu Sans"/>
              </a:rPr>
              <a:t>σί</a:t>
            </a:r>
            <a:r>
              <a:rPr lang="fr-FR" sz="3600" b="0" strike="noStrike" spc="-1" dirty="0">
                <a:solidFill>
                  <a:srgbClr val="000000"/>
                </a:solidFill>
                <a:latin typeface="Georgia"/>
                <a:ea typeface="DejaVu Sans"/>
              </a:rPr>
              <a:t>α </a:t>
            </a:r>
            <a:r>
              <a:rPr lang="fr-FR" sz="3600" b="0" strike="noStrike" spc="-1" dirty="0" err="1">
                <a:solidFill>
                  <a:srgbClr val="000000"/>
                </a:solidFill>
                <a:latin typeface="Georgia"/>
                <a:ea typeface="DejaVu Sans"/>
              </a:rPr>
              <a:t>της</a:t>
            </a:r>
            <a:r>
              <a:rPr lang="fr-FR" sz="3600" b="0" strike="noStrike" spc="-1" dirty="0">
                <a:solidFill>
                  <a:srgbClr val="000000"/>
                </a:solidFill>
                <a:latin typeface="Georgia"/>
                <a:ea typeface="DejaVu Sans"/>
              </a:rPr>
              <a:t> </a:t>
            </a:r>
            <a:r>
              <a:rPr lang="fr-FR" sz="3600" b="0" strike="noStrike" spc="-1" dirty="0" err="1">
                <a:solidFill>
                  <a:srgbClr val="000000"/>
                </a:solidFill>
                <a:latin typeface="Georgia"/>
                <a:ea typeface="DejaVu Sans"/>
              </a:rPr>
              <a:t>οικογένει</a:t>
            </a:r>
            <a:r>
              <a:rPr lang="fr-FR" sz="3600" b="0" strike="noStrike" spc="-1" dirty="0">
                <a:solidFill>
                  <a:srgbClr val="000000"/>
                </a:solidFill>
                <a:latin typeface="Georgia"/>
                <a:ea typeface="DejaVu Sans"/>
              </a:rPr>
              <a:t>α</a:t>
            </a:r>
            <a:r>
              <a:rPr lang="fr-FR" sz="3600" b="0" strike="noStrike" spc="-1" dirty="0" err="1">
                <a:solidFill>
                  <a:srgbClr val="000000"/>
                </a:solidFill>
                <a:latin typeface="Georgia"/>
                <a:ea typeface="DejaVu Sans"/>
              </a:rPr>
              <a:t>ς</a:t>
            </a:r>
            <a:r>
              <a:rPr lang="fr-FR" sz="3600" b="0" strike="noStrike" spc="-1" dirty="0">
                <a:solidFill>
                  <a:srgbClr val="000000"/>
                </a:solidFill>
                <a:latin typeface="Georgia"/>
                <a:ea typeface="DejaVu Sans"/>
              </a:rPr>
              <a:t> </a:t>
            </a:r>
            <a:r>
              <a:rPr lang="fr-FR" sz="3600" b="0" strike="noStrike" spc="-1" dirty="0" err="1">
                <a:solidFill>
                  <a:srgbClr val="000000"/>
                </a:solidFill>
                <a:latin typeface="Georgia"/>
                <a:ea typeface="DejaVu Sans"/>
              </a:rPr>
              <a:t>κ</a:t>
            </a:r>
            <a:r>
              <a:rPr lang="fr-FR" sz="3600" b="0" strike="noStrike" spc="-1" dirty="0">
                <a:solidFill>
                  <a:srgbClr val="000000"/>
                </a:solidFill>
                <a:latin typeface="Georgia"/>
                <a:ea typeface="DejaVu Sans"/>
              </a:rPr>
              <a:t>α</a:t>
            </a:r>
            <a:r>
              <a:rPr lang="fr-FR" sz="3600" b="0" strike="noStrike" spc="-1" dirty="0" err="1">
                <a:solidFill>
                  <a:srgbClr val="000000"/>
                </a:solidFill>
                <a:latin typeface="Georgia"/>
                <a:ea typeface="DejaVu Sans"/>
              </a:rPr>
              <a:t>ι</a:t>
            </a:r>
            <a:r>
              <a:rPr lang="fr-FR" sz="3600" b="0" strike="noStrike" spc="-1" dirty="0">
                <a:solidFill>
                  <a:srgbClr val="000000"/>
                </a:solidFill>
                <a:latin typeface="Georgia"/>
                <a:ea typeface="DejaVu Sans"/>
              </a:rPr>
              <a:t> </a:t>
            </a:r>
            <a:r>
              <a:rPr lang="fr-FR" sz="3600" b="0" strike="noStrike" spc="-1" dirty="0" err="1">
                <a:solidFill>
                  <a:srgbClr val="000000"/>
                </a:solidFill>
                <a:latin typeface="Georgia"/>
                <a:ea typeface="DejaVu Sans"/>
              </a:rPr>
              <a:t>των</a:t>
            </a:r>
            <a:r>
              <a:rPr lang="fr-FR" sz="3600" b="0" strike="noStrike" spc="-1" dirty="0">
                <a:solidFill>
                  <a:srgbClr val="000000"/>
                </a:solidFill>
                <a:latin typeface="Georgia"/>
                <a:ea typeface="DejaVu Sans"/>
              </a:rPr>
              <a:t> πα</a:t>
            </a:r>
            <a:r>
              <a:rPr lang="fr-FR" sz="3600" b="0" strike="noStrike" spc="-1" dirty="0" err="1">
                <a:solidFill>
                  <a:srgbClr val="000000"/>
                </a:solidFill>
                <a:latin typeface="Georgia"/>
                <a:ea typeface="DejaVu Sans"/>
              </a:rPr>
              <a:t>ρ</a:t>
            </a:r>
            <a:r>
              <a:rPr lang="fr-FR" sz="3600" b="0" strike="noStrike" spc="-1" dirty="0">
                <a:solidFill>
                  <a:srgbClr val="000000"/>
                </a:solidFill>
                <a:latin typeface="Georgia"/>
                <a:ea typeface="DejaVu Sans"/>
              </a:rPr>
              <a:t>α</a:t>
            </a:r>
            <a:r>
              <a:rPr lang="fr-FR" sz="3600" b="0" strike="noStrike" spc="-1" dirty="0" err="1">
                <a:solidFill>
                  <a:srgbClr val="000000"/>
                </a:solidFill>
                <a:latin typeface="Georgia"/>
                <a:ea typeface="DejaVu Sans"/>
              </a:rPr>
              <a:t>δοσι</a:t>
            </a:r>
            <a:r>
              <a:rPr lang="fr-FR" sz="3600" b="0" strike="noStrike" spc="-1" dirty="0">
                <a:solidFill>
                  <a:srgbClr val="000000"/>
                </a:solidFill>
                <a:latin typeface="Georgia"/>
                <a:ea typeface="DejaVu Sans"/>
              </a:rPr>
              <a:t>α</a:t>
            </a:r>
            <a:r>
              <a:rPr lang="fr-FR" sz="3600" b="0" strike="noStrike" spc="-1" dirty="0" err="1">
                <a:solidFill>
                  <a:srgbClr val="000000"/>
                </a:solidFill>
                <a:latin typeface="Georgia"/>
                <a:ea typeface="DejaVu Sans"/>
              </a:rPr>
              <a:t>κών</a:t>
            </a:r>
            <a:r>
              <a:rPr lang="fr-FR" sz="3600" b="0" strike="noStrike" spc="-1" dirty="0">
                <a:solidFill>
                  <a:srgbClr val="000000"/>
                </a:solidFill>
                <a:latin typeface="Georgia"/>
                <a:ea typeface="DejaVu Sans"/>
              </a:rPr>
              <a:t> α</a:t>
            </a:r>
            <a:r>
              <a:rPr lang="fr-FR" sz="3600" b="0" strike="noStrike" spc="-1" dirty="0" err="1">
                <a:solidFill>
                  <a:srgbClr val="000000"/>
                </a:solidFill>
                <a:latin typeface="Georgia"/>
                <a:ea typeface="DejaVu Sans"/>
              </a:rPr>
              <a:t>ξιών</a:t>
            </a:r>
            <a:r>
              <a:rPr lang="fr-FR" sz="3600" b="0" strike="noStrike" spc="-1" dirty="0">
                <a:solidFill>
                  <a:srgbClr val="000000"/>
                </a:solidFill>
                <a:latin typeface="Georgia"/>
                <a:ea typeface="DejaVu Sans"/>
              </a:rPr>
              <a:t>. </a:t>
            </a:r>
            <a:endParaRPr lang="fr-FR" sz="3600" b="0" strike="noStrike" spc="-1" dirty="0">
              <a:latin typeface="Arial"/>
            </a:endParaRPr>
          </a:p>
          <a:p>
            <a:pPr marL="432000" indent="-323280">
              <a:lnSpc>
                <a:spcPct val="100000"/>
              </a:lnSpc>
              <a:spcBef>
                <a:spcPts val="300"/>
              </a:spcBef>
              <a:buClr>
                <a:srgbClr val="333333"/>
              </a:buClr>
              <a:buSzPct val="45000"/>
              <a:buFont typeface="Wingdings" charset="2"/>
              <a:buChar char=""/>
            </a:pPr>
            <a:r>
              <a:rPr lang="fr-FR" sz="3600" i="1" strike="noStrike" spc="-1" dirty="0" err="1">
                <a:solidFill>
                  <a:srgbClr val="000000"/>
                </a:solidFill>
                <a:latin typeface="Georgia"/>
                <a:ea typeface="DejaVu Sans"/>
              </a:rPr>
              <a:t>Ο</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λ</a:t>
            </a:r>
            <a:r>
              <a:rPr lang="fr-FR" sz="3600" i="1" strike="noStrike" spc="-1" dirty="0">
                <a:solidFill>
                  <a:srgbClr val="000000"/>
                </a:solidFill>
                <a:latin typeface="Georgia"/>
                <a:ea typeface="DejaVu Sans"/>
              </a:rPr>
              <a:t>α</a:t>
            </a:r>
            <a:r>
              <a:rPr lang="fr-FR" sz="3600" i="1" strike="noStrike" spc="-1" dirty="0" err="1">
                <a:solidFill>
                  <a:srgbClr val="000000"/>
                </a:solidFill>
                <a:latin typeface="Georgia"/>
                <a:ea typeface="DejaVu Sans"/>
              </a:rPr>
              <a:t>ϊκισμός</a:t>
            </a:r>
            <a:r>
              <a:rPr lang="fr-FR" sz="3600" i="1" strike="noStrike" spc="-1" dirty="0">
                <a:solidFill>
                  <a:srgbClr val="000000"/>
                </a:solidFill>
                <a:latin typeface="Georgia"/>
                <a:ea typeface="DejaVu Sans"/>
              </a:rPr>
              <a:t> </a:t>
            </a:r>
            <a:r>
              <a:rPr lang="el-GR" sz="3600" i="1" spc="-1" dirty="0">
                <a:solidFill>
                  <a:srgbClr val="000000"/>
                </a:solidFill>
                <a:latin typeface="Georgia"/>
                <a:ea typeface="DejaVu Sans"/>
              </a:rPr>
              <a:t>ως εργαλείο επικοινωνίας (1</a:t>
            </a:r>
            <a:r>
              <a:rPr lang="el-GR" sz="3600" i="1" spc="-1" baseline="30000" dirty="0">
                <a:solidFill>
                  <a:srgbClr val="000000"/>
                </a:solidFill>
                <a:latin typeface="Georgia"/>
                <a:ea typeface="DejaVu Sans"/>
              </a:rPr>
              <a:t>η</a:t>
            </a:r>
            <a:r>
              <a:rPr lang="el-GR" sz="3600" i="1" spc="-1" dirty="0">
                <a:solidFill>
                  <a:srgbClr val="000000"/>
                </a:solidFill>
                <a:latin typeface="Georgia"/>
                <a:ea typeface="DejaVu Sans"/>
              </a:rPr>
              <a:t> εκδοχή) τρέφει τις ιδέες υπέρ της </a:t>
            </a:r>
            <a:r>
              <a:rPr lang="fr-FR" sz="3600" i="1" strike="noStrike" spc="-1" dirty="0" err="1">
                <a:solidFill>
                  <a:srgbClr val="000000"/>
                </a:solidFill>
                <a:latin typeface="Georgia"/>
                <a:ea typeface="DejaVu Sans"/>
              </a:rPr>
              <a:t>ενίσχυση</a:t>
            </a:r>
            <a:r>
              <a:rPr lang="el-GR" sz="3600" i="1" strike="noStrike" spc="-1" dirty="0">
                <a:solidFill>
                  <a:srgbClr val="000000"/>
                </a:solidFill>
                <a:latin typeface="Georgia"/>
                <a:ea typeface="DejaVu Sans"/>
              </a:rPr>
              <a:t>ς</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του</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κοινωνικού</a:t>
            </a:r>
            <a:r>
              <a:rPr lang="fr-FR" sz="3600" i="1" strike="noStrike" spc="-1" dirty="0">
                <a:solidFill>
                  <a:srgbClr val="000000"/>
                </a:solidFill>
                <a:latin typeface="Georgia"/>
                <a:ea typeface="DejaVu Sans"/>
              </a:rPr>
              <a:t> απ</a:t>
            </a:r>
            <a:r>
              <a:rPr lang="fr-FR" sz="3600" i="1" strike="noStrike" spc="-1" dirty="0" err="1">
                <a:solidFill>
                  <a:srgbClr val="000000"/>
                </a:solidFill>
                <a:latin typeface="Georgia"/>
                <a:ea typeface="DejaVu Sans"/>
              </a:rPr>
              <a:t>οκλεισμού</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κ</a:t>
            </a:r>
            <a:r>
              <a:rPr lang="fr-FR" sz="3600" i="1" strike="noStrike" spc="-1" dirty="0">
                <a:solidFill>
                  <a:srgbClr val="000000"/>
                </a:solidFill>
                <a:latin typeface="Georgia"/>
                <a:ea typeface="DejaVu Sans"/>
              </a:rPr>
              <a:t>α</a:t>
            </a:r>
            <a:r>
              <a:rPr lang="fr-FR" sz="3600" i="1" strike="noStrike" spc="-1" dirty="0" err="1">
                <a:solidFill>
                  <a:srgbClr val="000000"/>
                </a:solidFill>
                <a:latin typeface="Georgia"/>
                <a:ea typeface="DejaVu Sans"/>
              </a:rPr>
              <a:t>ι</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της</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δι</a:t>
            </a:r>
            <a:r>
              <a:rPr lang="fr-FR" sz="3600" i="1" strike="noStrike" spc="-1" dirty="0">
                <a:solidFill>
                  <a:srgbClr val="000000"/>
                </a:solidFill>
                <a:latin typeface="Georgia"/>
                <a:ea typeface="DejaVu Sans"/>
              </a:rPr>
              <a:t>π</a:t>
            </a:r>
            <a:r>
              <a:rPr lang="fr-FR" sz="3600" i="1" strike="noStrike" spc="-1" dirty="0" err="1">
                <a:solidFill>
                  <a:srgbClr val="000000"/>
                </a:solidFill>
                <a:latin typeface="Georgia"/>
                <a:ea typeface="DejaVu Sans"/>
              </a:rPr>
              <a:t>ολικής</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λογικής</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υ</a:t>
            </a:r>
            <a:r>
              <a:rPr lang="fr-FR" sz="3600" i="1" strike="noStrike" spc="-1" dirty="0">
                <a:solidFill>
                  <a:srgbClr val="000000"/>
                </a:solidFill>
                <a:latin typeface="Georgia"/>
                <a:ea typeface="DejaVu Sans"/>
              </a:rPr>
              <a:t>π</a:t>
            </a:r>
            <a:r>
              <a:rPr lang="fr-FR" sz="3600" i="1" strike="noStrike" spc="-1" dirty="0" err="1">
                <a:solidFill>
                  <a:srgbClr val="000000"/>
                </a:solidFill>
                <a:latin typeface="Georgia"/>
                <a:ea typeface="DejaVu Sans"/>
              </a:rPr>
              <a:t>ερ</a:t>
            </a:r>
            <a:r>
              <a:rPr lang="fr-FR" sz="3600" i="1" strike="noStrike" spc="-1" dirty="0">
                <a:solidFill>
                  <a:srgbClr val="000000"/>
                </a:solidFill>
                <a:latin typeface="Georgia"/>
                <a:ea typeface="DejaVu Sans"/>
              </a:rPr>
              <a:t>-α</a:t>
            </a:r>
            <a:r>
              <a:rPr lang="fr-FR" sz="3600" i="1" strike="noStrike" spc="-1" dirty="0" err="1">
                <a:solidFill>
                  <a:srgbClr val="000000"/>
                </a:solidFill>
                <a:latin typeface="Georgia"/>
                <a:ea typeface="DejaVu Sans"/>
              </a:rPr>
              <a:t>ντί</a:t>
            </a:r>
            <a:r>
              <a:rPr lang="fr-FR" sz="3600" i="1" strike="noStrike" spc="-1" dirty="0">
                <a:solidFill>
                  <a:srgbClr val="000000"/>
                </a:solidFill>
                <a:latin typeface="Georgia"/>
                <a:ea typeface="DejaVu Sans"/>
              </a:rPr>
              <a:t> </a:t>
            </a:r>
            <a:r>
              <a:rPr lang="el-GR" sz="3600" i="1" strike="noStrike" spc="-1" dirty="0">
                <a:solidFill>
                  <a:srgbClr val="000000"/>
                </a:solidFill>
                <a:latin typeface="Georgia"/>
                <a:ea typeface="DejaVu Sans"/>
              </a:rPr>
              <a:t>της ευρωπαϊκής ενοποίησης</a:t>
            </a:r>
            <a:r>
              <a:rPr lang="fr-FR" sz="3600" i="1" strike="noStrike" spc="-1" dirty="0">
                <a:solidFill>
                  <a:srgbClr val="000000"/>
                </a:solidFill>
                <a:latin typeface="Georgia"/>
                <a:ea typeface="DejaVu Sans"/>
              </a:rPr>
              <a:t>. </a:t>
            </a:r>
            <a:r>
              <a:rPr lang="el-GR" sz="3600" i="1" spc="-1" dirty="0">
                <a:solidFill>
                  <a:srgbClr val="000000"/>
                </a:solidFill>
                <a:latin typeface="Georgia"/>
                <a:ea typeface="DejaVu Sans"/>
              </a:rPr>
              <a:t>Θ</a:t>
            </a:r>
            <a:r>
              <a:rPr lang="fr-FR" sz="3600" i="1" strike="noStrike" spc="-1" dirty="0" err="1">
                <a:solidFill>
                  <a:srgbClr val="000000"/>
                </a:solidFill>
                <a:latin typeface="Georgia"/>
                <a:ea typeface="DejaVu Sans"/>
              </a:rPr>
              <a:t>ολώνει</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τις</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γρ</a:t>
            </a:r>
            <a:r>
              <a:rPr lang="fr-FR" sz="3600" i="1" strike="noStrike" spc="-1" dirty="0">
                <a:solidFill>
                  <a:srgbClr val="000000"/>
                </a:solidFill>
                <a:latin typeface="Georgia"/>
                <a:ea typeface="DejaVu Sans"/>
              </a:rPr>
              <a:t>α</a:t>
            </a:r>
            <a:r>
              <a:rPr lang="fr-FR" sz="3600" i="1" strike="noStrike" spc="-1" dirty="0" err="1">
                <a:solidFill>
                  <a:srgbClr val="000000"/>
                </a:solidFill>
                <a:latin typeface="Georgia"/>
                <a:ea typeface="DejaVu Sans"/>
              </a:rPr>
              <a:t>μμές</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σε</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ιδεολογικό</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ε</a:t>
            </a:r>
            <a:r>
              <a:rPr lang="fr-FR" sz="3600" i="1" strike="noStrike" spc="-1" dirty="0">
                <a:solidFill>
                  <a:srgbClr val="000000"/>
                </a:solidFill>
                <a:latin typeface="Georgia"/>
                <a:ea typeface="DejaVu Sans"/>
              </a:rPr>
              <a:t>π</a:t>
            </a:r>
            <a:r>
              <a:rPr lang="fr-FR" sz="3600" i="1" strike="noStrike" spc="-1" dirty="0" err="1">
                <a:solidFill>
                  <a:srgbClr val="000000"/>
                </a:solidFill>
                <a:latin typeface="Georgia"/>
                <a:ea typeface="DejaVu Sans"/>
              </a:rPr>
              <a:t>ί</a:t>
            </a:r>
            <a:r>
              <a:rPr lang="fr-FR" sz="3600" i="1" strike="noStrike" spc="-1" dirty="0">
                <a:solidFill>
                  <a:srgbClr val="000000"/>
                </a:solidFill>
                <a:latin typeface="Georgia"/>
                <a:ea typeface="DejaVu Sans"/>
              </a:rPr>
              <a:t>π</a:t>
            </a:r>
            <a:r>
              <a:rPr lang="fr-FR" sz="3600" i="1" strike="noStrike" spc="-1" dirty="0" err="1">
                <a:solidFill>
                  <a:srgbClr val="000000"/>
                </a:solidFill>
                <a:latin typeface="Georgia"/>
                <a:ea typeface="DejaVu Sans"/>
              </a:rPr>
              <a:t>εδο</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κ</a:t>
            </a:r>
            <a:r>
              <a:rPr lang="fr-FR" sz="3600" i="1" strike="noStrike" spc="-1" dirty="0">
                <a:solidFill>
                  <a:srgbClr val="000000"/>
                </a:solidFill>
                <a:latin typeface="Georgia"/>
                <a:ea typeface="DejaVu Sans"/>
              </a:rPr>
              <a:t>α</a:t>
            </a:r>
            <a:r>
              <a:rPr lang="fr-FR" sz="3600" i="1" strike="noStrike" spc="-1" dirty="0" err="1">
                <a:solidFill>
                  <a:srgbClr val="000000"/>
                </a:solidFill>
                <a:latin typeface="Georgia"/>
                <a:ea typeface="DejaVu Sans"/>
              </a:rPr>
              <a:t>ι</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εισάγει</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έν</a:t>
            </a:r>
            <a:r>
              <a:rPr lang="fr-FR" sz="3600" i="1" strike="noStrike" spc="-1" dirty="0">
                <a:solidFill>
                  <a:srgbClr val="000000"/>
                </a:solidFill>
                <a:latin typeface="Georgia"/>
                <a:ea typeface="DejaVu Sans"/>
              </a:rPr>
              <a:t>α </a:t>
            </a:r>
            <a:r>
              <a:rPr lang="fr-FR" sz="3600" i="1" strike="noStrike" spc="-1" dirty="0" err="1">
                <a:solidFill>
                  <a:srgbClr val="000000"/>
                </a:solidFill>
                <a:latin typeface="Georgia"/>
                <a:ea typeface="DejaVu Sans"/>
              </a:rPr>
              <a:t>κλίμ</a:t>
            </a:r>
            <a:r>
              <a:rPr lang="fr-FR" sz="3600" i="1" strike="noStrike" spc="-1" dirty="0">
                <a:solidFill>
                  <a:srgbClr val="000000"/>
                </a:solidFill>
                <a:latin typeface="Georgia"/>
                <a:ea typeface="DejaVu Sans"/>
              </a:rPr>
              <a:t>α </a:t>
            </a:r>
            <a:r>
              <a:rPr lang="fr-FR" sz="3600" i="1" strike="noStrike" spc="-1" dirty="0" err="1">
                <a:solidFill>
                  <a:srgbClr val="000000"/>
                </a:solidFill>
                <a:latin typeface="Georgia"/>
                <a:ea typeface="DejaVu Sans"/>
              </a:rPr>
              <a:t>μερικής</a:t>
            </a:r>
            <a:r>
              <a:rPr lang="fr-FR" sz="3600" i="1" strike="noStrike" spc="-1" dirty="0">
                <a:solidFill>
                  <a:srgbClr val="000000"/>
                </a:solidFill>
                <a:latin typeface="Georgia"/>
                <a:ea typeface="DejaVu Sans"/>
              </a:rPr>
              <a:t> απ</a:t>
            </a:r>
            <a:r>
              <a:rPr lang="fr-FR" sz="3600" i="1" strike="noStrike" spc="-1" dirty="0" err="1">
                <a:solidFill>
                  <a:srgbClr val="000000"/>
                </a:solidFill>
                <a:latin typeface="Georgia"/>
                <a:ea typeface="DejaVu Sans"/>
              </a:rPr>
              <a:t>ο-ιδεολογικο</a:t>
            </a:r>
            <a:r>
              <a:rPr lang="fr-FR" sz="3600" i="1" strike="noStrike" spc="-1" dirty="0">
                <a:solidFill>
                  <a:srgbClr val="000000"/>
                </a:solidFill>
                <a:latin typeface="Georgia"/>
                <a:ea typeface="DejaVu Sans"/>
              </a:rPr>
              <a:t>π</a:t>
            </a:r>
            <a:r>
              <a:rPr lang="fr-FR" sz="3600" i="1" strike="noStrike" spc="-1" dirty="0" err="1">
                <a:solidFill>
                  <a:srgbClr val="000000"/>
                </a:solidFill>
                <a:latin typeface="Georgia"/>
                <a:ea typeface="DejaVu Sans"/>
              </a:rPr>
              <a:t>οίησης</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ε</a:t>
            </a:r>
            <a:r>
              <a:rPr lang="fr-FR" sz="3600" i="1" strike="noStrike" spc="-1" dirty="0">
                <a:solidFill>
                  <a:srgbClr val="000000"/>
                </a:solidFill>
                <a:latin typeface="Georgia"/>
                <a:ea typeface="DejaVu Sans"/>
              </a:rPr>
              <a:t>π</a:t>
            </a:r>
            <a:r>
              <a:rPr lang="fr-FR" sz="3600" i="1" strike="noStrike" spc="-1" dirty="0" err="1">
                <a:solidFill>
                  <a:srgbClr val="000000"/>
                </a:solidFill>
                <a:latin typeface="Georgia"/>
                <a:ea typeface="DejaVu Sans"/>
              </a:rPr>
              <a:t>ιτρέ</a:t>
            </a:r>
            <a:r>
              <a:rPr lang="fr-FR" sz="3600" i="1" strike="noStrike" spc="-1" dirty="0">
                <a:solidFill>
                  <a:srgbClr val="000000"/>
                </a:solidFill>
                <a:latin typeface="Georgia"/>
                <a:ea typeface="DejaVu Sans"/>
              </a:rPr>
              <a:t>π</a:t>
            </a:r>
            <a:r>
              <a:rPr lang="fr-FR" sz="3600" i="1" strike="noStrike" spc="-1" dirty="0" err="1">
                <a:solidFill>
                  <a:srgbClr val="000000"/>
                </a:solidFill>
                <a:latin typeface="Georgia"/>
                <a:ea typeface="DejaVu Sans"/>
              </a:rPr>
              <a:t>οντ</a:t>
            </a:r>
            <a:r>
              <a:rPr lang="fr-FR" sz="3600" i="1" strike="noStrike" spc="-1" dirty="0">
                <a:solidFill>
                  <a:srgbClr val="000000"/>
                </a:solidFill>
                <a:latin typeface="Georgia"/>
                <a:ea typeface="DejaVu Sans"/>
              </a:rPr>
              <a:t>α</a:t>
            </a:r>
            <a:r>
              <a:rPr lang="fr-FR" sz="3600" i="1" strike="noStrike" spc="-1" dirty="0" err="1">
                <a:solidFill>
                  <a:srgbClr val="000000"/>
                </a:solidFill>
                <a:latin typeface="Georgia"/>
                <a:ea typeface="DejaVu Sans"/>
              </a:rPr>
              <a:t>ς</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την</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ενδυνάμωση</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της</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δι</a:t>
            </a:r>
            <a:r>
              <a:rPr lang="fr-FR" sz="3600" i="1" strike="noStrike" spc="-1" dirty="0">
                <a:solidFill>
                  <a:srgbClr val="000000"/>
                </a:solidFill>
                <a:latin typeface="Georgia"/>
                <a:ea typeface="DejaVu Sans"/>
              </a:rPr>
              <a:t>απ</a:t>
            </a:r>
            <a:r>
              <a:rPr lang="fr-FR" sz="3600" i="1" strike="noStrike" spc="-1" dirty="0" err="1">
                <a:solidFill>
                  <a:srgbClr val="000000"/>
                </a:solidFill>
                <a:latin typeface="Georgia"/>
                <a:ea typeface="DejaVu Sans"/>
              </a:rPr>
              <a:t>ίστωσης</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ότι</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δεν</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υ</a:t>
            </a:r>
            <a:r>
              <a:rPr lang="fr-FR" sz="3600" i="1" strike="noStrike" spc="-1" dirty="0">
                <a:solidFill>
                  <a:srgbClr val="000000"/>
                </a:solidFill>
                <a:latin typeface="Georgia"/>
                <a:ea typeface="DejaVu Sans"/>
              </a:rPr>
              <a:t>π</a:t>
            </a:r>
            <a:r>
              <a:rPr lang="fr-FR" sz="3600" i="1" strike="noStrike" spc="-1" dirty="0" err="1">
                <a:solidFill>
                  <a:srgbClr val="000000"/>
                </a:solidFill>
                <a:latin typeface="Georgia"/>
                <a:ea typeface="DejaVu Sans"/>
              </a:rPr>
              <a:t>άρχει</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Δεξιά</a:t>
            </a:r>
            <a:r>
              <a:rPr lang="fr-FR" sz="3600" i="1" strike="noStrike" spc="-1" dirty="0">
                <a:solidFill>
                  <a:srgbClr val="000000"/>
                </a:solidFill>
                <a:latin typeface="Georgia"/>
                <a:ea typeface="DejaVu Sans"/>
              </a:rPr>
              <a:t> – </a:t>
            </a:r>
            <a:r>
              <a:rPr lang="fr-FR" sz="3600" i="1" strike="noStrike" spc="-1" dirty="0" err="1">
                <a:solidFill>
                  <a:srgbClr val="000000"/>
                </a:solidFill>
                <a:latin typeface="Georgia"/>
                <a:ea typeface="DejaVu Sans"/>
              </a:rPr>
              <a:t>Αριστερά</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στην</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ευρω</a:t>
            </a:r>
            <a:r>
              <a:rPr lang="fr-FR" sz="3600" i="1" strike="noStrike" spc="-1" dirty="0">
                <a:solidFill>
                  <a:srgbClr val="000000"/>
                </a:solidFill>
                <a:latin typeface="Georgia"/>
                <a:ea typeface="DejaVu Sans"/>
              </a:rPr>
              <a:t>πα</a:t>
            </a:r>
            <a:r>
              <a:rPr lang="fr-FR" sz="3600" i="1" strike="noStrike" spc="-1" dirty="0" err="1">
                <a:solidFill>
                  <a:srgbClr val="000000"/>
                </a:solidFill>
                <a:latin typeface="Georgia"/>
                <a:ea typeface="DejaVu Sans"/>
              </a:rPr>
              <a:t>ϊκή</a:t>
            </a:r>
            <a:r>
              <a:rPr lang="fr-FR" sz="3600" i="1" strike="noStrike" spc="-1" dirty="0">
                <a:solidFill>
                  <a:srgbClr val="000000"/>
                </a:solidFill>
                <a:latin typeface="Georgia"/>
                <a:ea typeface="DejaVu Sans"/>
              </a:rPr>
              <a:t> π</a:t>
            </a:r>
            <a:r>
              <a:rPr lang="fr-FR" sz="3600" i="1" strike="noStrike" spc="-1" dirty="0" err="1">
                <a:solidFill>
                  <a:srgbClr val="000000"/>
                </a:solidFill>
                <a:latin typeface="Georgia"/>
                <a:ea typeface="DejaVu Sans"/>
              </a:rPr>
              <a:t>ολιτική</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σφ</a:t>
            </a:r>
            <a:r>
              <a:rPr lang="fr-FR" sz="3600" i="1" strike="noStrike" spc="-1" dirty="0">
                <a:solidFill>
                  <a:srgbClr val="000000"/>
                </a:solidFill>
                <a:latin typeface="Georgia"/>
                <a:ea typeface="DejaVu Sans"/>
              </a:rPr>
              <a:t>α</a:t>
            </a:r>
            <a:r>
              <a:rPr lang="fr-FR" sz="3600" i="1" strike="noStrike" spc="-1" dirty="0" err="1">
                <a:solidFill>
                  <a:srgbClr val="000000"/>
                </a:solidFill>
                <a:latin typeface="Georgia"/>
                <a:ea typeface="DejaVu Sans"/>
              </a:rPr>
              <a:t>ίρ</a:t>
            </a:r>
            <a:r>
              <a:rPr lang="fr-FR" sz="3600" i="1" strike="noStrike" spc="-1" dirty="0">
                <a:solidFill>
                  <a:srgbClr val="000000"/>
                </a:solidFill>
                <a:latin typeface="Georgia"/>
                <a:ea typeface="DejaVu Sans"/>
              </a:rPr>
              <a:t>α</a:t>
            </a:r>
            <a:r>
              <a:rPr lang="el-GR" sz="3600" i="1" strike="noStrike" spc="-1" dirty="0">
                <a:solidFill>
                  <a:srgbClr val="000000"/>
                </a:solidFill>
                <a:latin typeface="Georgia"/>
                <a:ea typeface="DejaVu Sans"/>
              </a:rPr>
              <a:t> .</a:t>
            </a:r>
          </a:p>
          <a:p>
            <a:pPr marL="432000" indent="-323280">
              <a:lnSpc>
                <a:spcPct val="100000"/>
              </a:lnSpc>
              <a:spcBef>
                <a:spcPts val="300"/>
              </a:spcBef>
              <a:buClr>
                <a:srgbClr val="333333"/>
              </a:buClr>
              <a:buSzPct val="45000"/>
              <a:buFont typeface="Wingdings" charset="2"/>
              <a:buChar char=""/>
            </a:pPr>
            <a:endParaRPr lang="fr-FR" sz="3600" b="0" strike="noStrike" spc="-1" dirty="0">
              <a:latin typeface="Arial"/>
            </a:endParaRPr>
          </a:p>
          <a:p>
            <a:pPr marL="432000" indent="-323280">
              <a:lnSpc>
                <a:spcPct val="100000"/>
              </a:lnSpc>
              <a:spcAft>
                <a:spcPts val="1704"/>
              </a:spcAft>
              <a:buClr>
                <a:srgbClr val="333333"/>
              </a:buClr>
              <a:buSzPct val="45000"/>
              <a:buFont typeface="Wingdings" charset="2"/>
              <a:buChar char=""/>
            </a:pPr>
            <a:r>
              <a:rPr lang="fr-FR" sz="3600" b="1" i="1" strike="noStrike" spc="-1" dirty="0" err="1">
                <a:solidFill>
                  <a:srgbClr val="000000"/>
                </a:solidFill>
                <a:latin typeface="Georgia"/>
                <a:ea typeface="DejaVu Sans"/>
              </a:rPr>
              <a:t>Ο</a:t>
            </a:r>
            <a:r>
              <a:rPr lang="fr-FR" sz="3600" b="1" i="1" strike="noStrike" spc="-1" dirty="0">
                <a:solidFill>
                  <a:srgbClr val="000000"/>
                </a:solidFill>
                <a:latin typeface="Georgia"/>
                <a:ea typeface="DejaVu Sans"/>
              </a:rPr>
              <a:t> </a:t>
            </a:r>
            <a:r>
              <a:rPr lang="fr-FR" sz="3600" b="1" i="1" strike="noStrike" spc="-1" dirty="0" err="1">
                <a:solidFill>
                  <a:srgbClr val="000000"/>
                </a:solidFill>
                <a:latin typeface="Georgia"/>
                <a:ea typeface="DejaVu Sans"/>
              </a:rPr>
              <a:t>λ</a:t>
            </a:r>
            <a:r>
              <a:rPr lang="fr-FR" sz="3600" b="1" i="1" strike="noStrike" spc="-1" dirty="0">
                <a:solidFill>
                  <a:srgbClr val="000000"/>
                </a:solidFill>
                <a:latin typeface="Georgia"/>
                <a:ea typeface="DejaVu Sans"/>
              </a:rPr>
              <a:t>α</a:t>
            </a:r>
            <a:r>
              <a:rPr lang="fr-FR" sz="3600" b="1" i="1" strike="noStrike" spc="-1" dirty="0" err="1">
                <a:solidFill>
                  <a:srgbClr val="000000"/>
                </a:solidFill>
                <a:latin typeface="Georgia"/>
                <a:ea typeface="DejaVu Sans"/>
              </a:rPr>
              <a:t>ϊκισμός</a:t>
            </a:r>
            <a:r>
              <a:rPr lang="fr-FR" sz="3600" b="1" i="1" strike="noStrike" spc="-1" dirty="0">
                <a:solidFill>
                  <a:srgbClr val="000000"/>
                </a:solidFill>
                <a:latin typeface="Georgia"/>
                <a:ea typeface="DejaVu Sans"/>
              </a:rPr>
              <a:t> </a:t>
            </a:r>
            <a:r>
              <a:rPr lang="fr-FR" sz="3600" b="1" i="1" strike="noStrike" spc="-1" dirty="0" err="1">
                <a:solidFill>
                  <a:srgbClr val="000000"/>
                </a:solidFill>
                <a:latin typeface="Georgia"/>
                <a:ea typeface="DejaVu Sans"/>
              </a:rPr>
              <a:t>κ</a:t>
            </a:r>
            <a:r>
              <a:rPr lang="fr-FR" sz="3600" b="1" i="1" strike="noStrike" spc="-1" dirty="0">
                <a:solidFill>
                  <a:srgbClr val="000000"/>
                </a:solidFill>
                <a:latin typeface="Georgia"/>
                <a:ea typeface="DejaVu Sans"/>
              </a:rPr>
              <a:t>α</a:t>
            </a:r>
            <a:r>
              <a:rPr lang="fr-FR" sz="3600" b="1" i="1" strike="noStrike" spc="-1" dirty="0" err="1">
                <a:solidFill>
                  <a:srgbClr val="000000"/>
                </a:solidFill>
                <a:latin typeface="Georgia"/>
                <a:ea typeface="DejaVu Sans"/>
              </a:rPr>
              <a:t>ι</a:t>
            </a:r>
            <a:r>
              <a:rPr lang="fr-FR" sz="3600" b="1" i="1" strike="noStrike" spc="-1" dirty="0">
                <a:solidFill>
                  <a:srgbClr val="000000"/>
                </a:solidFill>
                <a:latin typeface="Georgia"/>
                <a:ea typeface="DejaVu Sans"/>
              </a:rPr>
              <a:t> </a:t>
            </a:r>
            <a:r>
              <a:rPr lang="fr-FR" sz="3600" b="1" i="1" strike="noStrike" spc="-1" dirty="0" err="1">
                <a:solidFill>
                  <a:srgbClr val="000000"/>
                </a:solidFill>
                <a:latin typeface="Georgia"/>
                <a:ea typeface="DejaVu Sans"/>
              </a:rPr>
              <a:t>η</a:t>
            </a:r>
            <a:r>
              <a:rPr lang="fr-FR" sz="3600" b="1" i="1" strike="noStrike" spc="-1" dirty="0">
                <a:solidFill>
                  <a:srgbClr val="000000"/>
                </a:solidFill>
                <a:latin typeface="Georgia"/>
                <a:ea typeface="DejaVu Sans"/>
              </a:rPr>
              <a:t> α</a:t>
            </a:r>
            <a:r>
              <a:rPr lang="fr-FR" sz="3600" b="1" i="1" strike="noStrike" spc="-1" dirty="0" err="1">
                <a:solidFill>
                  <a:srgbClr val="000000"/>
                </a:solidFill>
                <a:latin typeface="Georgia"/>
                <a:ea typeface="DejaVu Sans"/>
              </a:rPr>
              <a:t>μεσοδημοκρ</a:t>
            </a:r>
            <a:r>
              <a:rPr lang="fr-FR" sz="3600" b="1" i="1" strike="noStrike" spc="-1" dirty="0">
                <a:solidFill>
                  <a:srgbClr val="000000"/>
                </a:solidFill>
                <a:latin typeface="Georgia"/>
                <a:ea typeface="DejaVu Sans"/>
              </a:rPr>
              <a:t>α</a:t>
            </a:r>
            <a:r>
              <a:rPr lang="fr-FR" sz="3600" b="1" i="1" strike="noStrike" spc="-1" dirty="0" err="1">
                <a:solidFill>
                  <a:srgbClr val="000000"/>
                </a:solidFill>
                <a:latin typeface="Georgia"/>
                <a:ea typeface="DejaVu Sans"/>
              </a:rPr>
              <a:t>τί</a:t>
            </a:r>
            <a:r>
              <a:rPr lang="fr-FR" sz="3600" b="1" i="1" strike="noStrike" spc="-1" dirty="0">
                <a:solidFill>
                  <a:srgbClr val="000000"/>
                </a:solidFill>
                <a:latin typeface="Georgia"/>
                <a:ea typeface="DejaVu Sans"/>
              </a:rPr>
              <a:t>α: </a:t>
            </a:r>
            <a:r>
              <a:rPr lang="fr-FR" sz="3600" i="1" strike="noStrike" spc="-1" dirty="0">
                <a:solidFill>
                  <a:srgbClr val="000000"/>
                </a:solidFill>
                <a:latin typeface="Georgia"/>
                <a:ea typeface="DejaVu Sans"/>
              </a:rPr>
              <a:t>o </a:t>
            </a:r>
            <a:r>
              <a:rPr lang="fr-FR" sz="3600" i="1" strike="noStrike" spc="-1" dirty="0" err="1">
                <a:solidFill>
                  <a:srgbClr val="000000"/>
                </a:solidFill>
                <a:latin typeface="Georgia"/>
                <a:ea typeface="DejaVu Sans"/>
              </a:rPr>
              <a:t>κίνδυνος</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της</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τ</a:t>
            </a:r>
            <a:r>
              <a:rPr lang="fr-FR" sz="3600" i="1" strike="noStrike" spc="-1" dirty="0">
                <a:solidFill>
                  <a:srgbClr val="000000"/>
                </a:solidFill>
                <a:latin typeface="Georgia"/>
                <a:ea typeface="DejaVu Sans"/>
              </a:rPr>
              <a:t>α</a:t>
            </a:r>
            <a:r>
              <a:rPr lang="fr-FR" sz="3600" i="1" strike="noStrike" spc="-1" dirty="0" err="1">
                <a:solidFill>
                  <a:srgbClr val="000000"/>
                </a:solidFill>
                <a:latin typeface="Georgia"/>
                <a:ea typeface="DejaVu Sans"/>
              </a:rPr>
              <a:t>υτοτικής</a:t>
            </a:r>
            <a:r>
              <a:rPr lang="fr-FR" sz="3600" i="1" strike="noStrike" spc="-1" dirty="0">
                <a:solidFill>
                  <a:srgbClr val="000000"/>
                </a:solidFill>
                <a:latin typeface="Georgia"/>
                <a:ea typeface="DejaVu Sans"/>
              </a:rPr>
              <a:t> π</a:t>
            </a:r>
            <a:r>
              <a:rPr lang="fr-FR" sz="3600" i="1" strike="noStrike" spc="-1" dirty="0" err="1">
                <a:solidFill>
                  <a:srgbClr val="000000"/>
                </a:solidFill>
                <a:latin typeface="Georgia"/>
                <a:ea typeface="DejaVu Sans"/>
              </a:rPr>
              <a:t>ολιτικής</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ως</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ο</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νέος</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φυλετισμός</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ο</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κίνδυνος</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της</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μονο</a:t>
            </a:r>
            <a:r>
              <a:rPr lang="fr-FR" sz="3600" i="1" strike="noStrike" spc="-1" dirty="0">
                <a:solidFill>
                  <a:srgbClr val="000000"/>
                </a:solidFill>
                <a:latin typeface="Georgia"/>
                <a:ea typeface="DejaVu Sans"/>
              </a:rPr>
              <a:t>π</a:t>
            </a:r>
            <a:r>
              <a:rPr lang="fr-FR" sz="3600" i="1" strike="noStrike" spc="-1" dirty="0" err="1">
                <a:solidFill>
                  <a:srgbClr val="000000"/>
                </a:solidFill>
                <a:latin typeface="Georgia"/>
                <a:ea typeface="DejaVu Sans"/>
              </a:rPr>
              <a:t>ωλιστικής</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δι</a:t>
            </a:r>
            <a:r>
              <a:rPr lang="fr-FR" sz="3600" i="1" strike="noStrike" spc="-1" dirty="0">
                <a:solidFill>
                  <a:srgbClr val="000000"/>
                </a:solidFill>
                <a:latin typeface="Georgia"/>
                <a:ea typeface="DejaVu Sans"/>
              </a:rPr>
              <a:t>α</a:t>
            </a:r>
            <a:r>
              <a:rPr lang="fr-FR" sz="3600" i="1" strike="noStrike" spc="-1" dirty="0" err="1">
                <a:solidFill>
                  <a:srgbClr val="000000"/>
                </a:solidFill>
                <a:latin typeface="Georgia"/>
                <a:ea typeface="DejaVu Sans"/>
              </a:rPr>
              <a:t>χείρισης</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της</a:t>
            </a:r>
            <a:r>
              <a:rPr lang="fr-FR" sz="3600" i="1" strike="noStrike" spc="-1" dirty="0">
                <a:solidFill>
                  <a:srgbClr val="000000"/>
                </a:solidFill>
                <a:latin typeface="Georgia"/>
                <a:ea typeface="DejaVu Sans"/>
              </a:rPr>
              <a:t> α</a:t>
            </a:r>
            <a:r>
              <a:rPr lang="fr-FR" sz="3600" i="1" strike="noStrike" spc="-1" dirty="0" err="1">
                <a:solidFill>
                  <a:srgbClr val="000000"/>
                </a:solidFill>
                <a:latin typeface="Georgia"/>
                <a:ea typeface="DejaVu Sans"/>
              </a:rPr>
              <a:t>τζέντ</a:t>
            </a:r>
            <a:r>
              <a:rPr lang="fr-FR" sz="3600" i="1" strike="noStrike" spc="-1" dirty="0">
                <a:solidFill>
                  <a:srgbClr val="000000"/>
                </a:solidFill>
                <a:latin typeface="Georgia"/>
                <a:ea typeface="DejaVu Sans"/>
              </a:rPr>
              <a:t>α</a:t>
            </a:r>
            <a:r>
              <a:rPr lang="fr-FR" sz="3600" i="1" strike="noStrike" spc="-1" dirty="0" err="1">
                <a:solidFill>
                  <a:srgbClr val="000000"/>
                </a:solidFill>
                <a:latin typeface="Georgia"/>
                <a:ea typeface="DejaVu Sans"/>
              </a:rPr>
              <a:t>ς</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ο</a:t>
            </a:r>
            <a:r>
              <a:rPr lang="fr-FR" sz="3600" i="1" strike="noStrike" spc="-1" dirty="0">
                <a:solidFill>
                  <a:srgbClr val="000000"/>
                </a:solidFill>
                <a:latin typeface="Georgia"/>
                <a:ea typeface="DejaVu Sans"/>
              </a:rPr>
              <a:t> π</a:t>
            </a:r>
            <a:r>
              <a:rPr lang="fr-FR" sz="3600" i="1" strike="noStrike" spc="-1" dirty="0" err="1">
                <a:solidFill>
                  <a:srgbClr val="000000"/>
                </a:solidFill>
                <a:latin typeface="Georgia"/>
                <a:ea typeface="DejaVu Sans"/>
              </a:rPr>
              <a:t>όλεμος</a:t>
            </a:r>
            <a:r>
              <a:rPr lang="fr-FR" sz="3600" i="1" strike="noStrike" spc="-1" dirty="0">
                <a:solidFill>
                  <a:srgbClr val="000000"/>
                </a:solidFill>
                <a:latin typeface="Georgia"/>
                <a:ea typeface="DejaVu Sans"/>
              </a:rPr>
              <a:t> </a:t>
            </a:r>
            <a:r>
              <a:rPr lang="fr-FR" sz="3600" i="1" strike="noStrike" spc="-1" dirty="0" err="1">
                <a:solidFill>
                  <a:srgbClr val="000000"/>
                </a:solidFill>
                <a:latin typeface="Georgia"/>
                <a:ea typeface="DejaVu Sans"/>
              </a:rPr>
              <a:t>της</a:t>
            </a:r>
            <a:r>
              <a:rPr lang="fr-FR" sz="3600" i="1" strike="noStrike" spc="-1" dirty="0">
                <a:solidFill>
                  <a:srgbClr val="000000"/>
                </a:solidFill>
                <a:latin typeface="Georgia"/>
                <a:ea typeface="DejaVu Sans"/>
              </a:rPr>
              <a:t> ‘π</a:t>
            </a:r>
            <a:r>
              <a:rPr lang="fr-FR" sz="3600" i="1" strike="noStrike" spc="-1" dirty="0" err="1">
                <a:solidFill>
                  <a:srgbClr val="000000"/>
                </a:solidFill>
                <a:latin typeface="Georgia"/>
                <a:ea typeface="DejaVu Sans"/>
              </a:rPr>
              <a:t>ληροφορί</a:t>
            </a:r>
            <a:r>
              <a:rPr lang="fr-FR" sz="3600" i="1" strike="noStrike" spc="-1" dirty="0">
                <a:solidFill>
                  <a:srgbClr val="000000"/>
                </a:solidFill>
                <a:latin typeface="Georgia"/>
                <a:ea typeface="DejaVu Sans"/>
              </a:rPr>
              <a:t>α</a:t>
            </a:r>
            <a:r>
              <a:rPr lang="fr-FR" sz="3600" i="1" strike="noStrike" spc="-1" dirty="0" err="1">
                <a:solidFill>
                  <a:srgbClr val="000000"/>
                </a:solidFill>
                <a:latin typeface="Georgia"/>
                <a:ea typeface="DejaVu Sans"/>
              </a:rPr>
              <a:t>ς</a:t>
            </a:r>
            <a:r>
              <a:rPr lang="fr-FR" sz="3600" i="1" strike="noStrike" spc="-1" dirty="0">
                <a:solidFill>
                  <a:srgbClr val="000000"/>
                </a:solidFill>
                <a:latin typeface="Georgia"/>
                <a:ea typeface="DejaVu Sans"/>
              </a:rPr>
              <a:t>΄ (</a:t>
            </a:r>
            <a:r>
              <a:rPr lang="fr-FR" sz="3600" strike="noStrike" spc="-1" dirty="0">
                <a:solidFill>
                  <a:srgbClr val="000000"/>
                </a:solidFill>
                <a:latin typeface="Georgia"/>
                <a:ea typeface="DejaVu Sans"/>
              </a:rPr>
              <a:t>George </a:t>
            </a:r>
            <a:r>
              <a:rPr lang="fr-FR" sz="3600" strike="noStrike" spc="-1" dirty="0" err="1">
                <a:solidFill>
                  <a:srgbClr val="000000"/>
                </a:solidFill>
                <a:latin typeface="Georgia"/>
                <a:ea typeface="DejaVu Sans"/>
              </a:rPr>
              <a:t>Tsebelis</a:t>
            </a:r>
            <a:r>
              <a:rPr lang="fr-FR" sz="3600" strike="noStrike" spc="-1" dirty="0">
                <a:solidFill>
                  <a:srgbClr val="000000"/>
                </a:solidFill>
                <a:latin typeface="Georgia"/>
                <a:ea typeface="DejaVu Sans"/>
              </a:rPr>
              <a:t> (2018) "</a:t>
            </a:r>
            <a:r>
              <a:rPr lang="fr-FR" sz="3600" u="sng" strike="noStrike" spc="-1" dirty="0">
                <a:solidFill>
                  <a:srgbClr val="0000FF"/>
                </a:solidFill>
                <a:uFillTx/>
                <a:latin typeface="Georgia"/>
                <a:ea typeface="DejaVu Sans"/>
                <a:hlinkClick r:id="rId2"/>
              </a:rPr>
              <a:t>How Can We Keep Direct Democracy and Avoid “</a:t>
            </a:r>
            <a:r>
              <a:rPr lang="fr-FR" sz="3600" u="sng" strike="noStrike" spc="-1" dirty="0">
                <a:solidFill>
                  <a:srgbClr val="0000FF"/>
                </a:solidFill>
                <a:uFillTx/>
                <a:latin typeface="Georgia"/>
                <a:ea typeface="DejaVu Sans"/>
                <a:hlinkClick r:id="rId3"/>
              </a:rPr>
              <a:t>Homo Homo </a:t>
            </a:r>
            <a:r>
              <a:rPr lang="fr-FR" sz="3600" u="sng" strike="noStrike" spc="-1" dirty="0">
                <a:solidFill>
                  <a:srgbClr val="0000FF"/>
                </a:solidFill>
                <a:uFillTx/>
                <a:latin typeface="Georgia"/>
                <a:ea typeface="DejaVu Sans"/>
                <a:hlinkClick r:id="rId2"/>
              </a:rPr>
              <a:t>Kolotoumba”</a:t>
            </a:r>
            <a:r>
              <a:rPr lang="fr-FR" sz="3600" strike="noStrike" spc="-1" dirty="0">
                <a:solidFill>
                  <a:srgbClr val="000000"/>
                </a:solidFill>
                <a:latin typeface="Georgia"/>
                <a:ea typeface="DejaVu Sans"/>
              </a:rPr>
              <a:t>," </a:t>
            </a:r>
            <a:r>
              <a:rPr lang="fr-FR" sz="3600" u="sng" strike="noStrike" spc="-1" dirty="0">
                <a:solidFill>
                  <a:srgbClr val="0000FF"/>
                </a:solidFill>
                <a:uFillTx/>
                <a:latin typeface="Georgia"/>
                <a:ea typeface="DejaVu Sans"/>
                <a:hlinkClick r:id="rId3"/>
              </a:rPr>
              <a:t>Oeconomicus: Journal of Behavioral and Institutional Economics</a:t>
            </a:r>
            <a:r>
              <a:rPr lang="fr-FR" sz="3600" strike="noStrike" spc="-1" dirty="0">
                <a:solidFill>
                  <a:srgbClr val="000000"/>
                </a:solidFill>
                <a:latin typeface="Georgia"/>
                <a:ea typeface="DejaVu Sans"/>
              </a:rPr>
              <a:t>, Springer, vol. 35(1), pages 81-90, </a:t>
            </a:r>
            <a:r>
              <a:rPr lang="fr-FR" sz="3600" strike="noStrike" spc="-1" dirty="0" err="1">
                <a:solidFill>
                  <a:srgbClr val="000000"/>
                </a:solidFill>
                <a:latin typeface="Georgia"/>
                <a:ea typeface="DejaVu Sans"/>
              </a:rPr>
              <a:t>June</a:t>
            </a:r>
            <a:r>
              <a:rPr lang="fr-FR" sz="3600" strike="noStrike" spc="-1" dirty="0">
                <a:solidFill>
                  <a:srgbClr val="000000"/>
                </a:solidFill>
                <a:latin typeface="Georgia"/>
                <a:ea typeface="DejaVu Sans"/>
              </a:rPr>
              <a:t>.</a:t>
            </a:r>
            <a:r>
              <a:rPr lang="fr-FR" sz="3600" i="1" strike="noStrike" spc="-1" dirty="0">
                <a:solidFill>
                  <a:srgbClr val="000000"/>
                </a:solidFill>
                <a:latin typeface="Georgia"/>
                <a:ea typeface="DejaVu Sans"/>
              </a:rPr>
              <a:t>)</a:t>
            </a:r>
            <a:endParaRPr lang="fr-FR" sz="3600" strike="noStrike" spc="-1" dirty="0">
              <a:latin typeface="Arial"/>
            </a:endParaRPr>
          </a:p>
        </p:txBody>
      </p:sp>
      <p:sp>
        <p:nvSpPr>
          <p:cNvPr id="86" name="CustomShape 3"/>
          <p:cNvSpPr/>
          <p:nvPr/>
        </p:nvSpPr>
        <p:spPr>
          <a:xfrm>
            <a:off x="10899720" y="2160"/>
            <a:ext cx="101484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EE08D908-15B4-4AE7-B91F-BEE7AA13BB0B}" type="slidenum">
              <a:rPr lang="fr-FR" sz="1800" b="0" strike="noStrike" spc="-1">
                <a:solidFill>
                  <a:srgbClr val="FFFFFF"/>
                </a:solidFill>
                <a:latin typeface="Georgia"/>
                <a:ea typeface="DejaVu Sans"/>
              </a:rPr>
              <a:t>27</a:t>
            </a:fld>
            <a:endParaRPr lang="fr-FR"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609480" y="266700"/>
            <a:ext cx="10971720" cy="4699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70000" lnSpcReduction="20000"/>
          </a:bodyPr>
          <a:lstStyle/>
          <a:p>
            <a:pPr>
              <a:lnSpc>
                <a:spcPct val="100000"/>
              </a:lnSpc>
            </a:pPr>
            <a:r>
              <a:rPr lang="fr-FR" sz="4000" b="1" strike="noStrike" spc="-1" dirty="0" err="1">
                <a:solidFill>
                  <a:srgbClr val="434342"/>
                </a:solidFill>
                <a:latin typeface="Trebuchet MS"/>
                <a:ea typeface="DejaVu Sans"/>
              </a:rPr>
              <a:t>Ποικιλίες</a:t>
            </a:r>
            <a:r>
              <a:rPr lang="fr-FR" sz="4000" b="1" strike="noStrike" spc="-1" dirty="0">
                <a:solidFill>
                  <a:srgbClr val="434342"/>
                </a:solidFill>
                <a:latin typeface="Trebuchet MS"/>
                <a:ea typeface="DejaVu Sans"/>
              </a:rPr>
              <a:t> </a:t>
            </a:r>
            <a:r>
              <a:rPr lang="fr-FR" sz="4000" b="1" strike="noStrike" spc="-1" dirty="0" err="1">
                <a:solidFill>
                  <a:srgbClr val="434342"/>
                </a:solidFill>
                <a:latin typeface="Trebuchet MS"/>
                <a:ea typeface="DejaVu Sans"/>
              </a:rPr>
              <a:t>των</a:t>
            </a:r>
            <a:r>
              <a:rPr lang="fr-FR" sz="4000" b="1" strike="noStrike" spc="-1" dirty="0">
                <a:solidFill>
                  <a:srgbClr val="434342"/>
                </a:solidFill>
                <a:latin typeface="Trebuchet MS"/>
                <a:ea typeface="DejaVu Sans"/>
              </a:rPr>
              <a:t> </a:t>
            </a:r>
            <a:r>
              <a:rPr lang="el-GR" sz="4000" b="1" strike="noStrike" spc="-1" dirty="0">
                <a:solidFill>
                  <a:srgbClr val="434342"/>
                </a:solidFill>
                <a:latin typeface="Trebuchet MS"/>
                <a:ea typeface="DejaVu Sans"/>
              </a:rPr>
              <a:t>ακροδεξιών </a:t>
            </a:r>
            <a:r>
              <a:rPr lang="fr-FR" sz="4000" b="1" strike="noStrike" spc="-1" dirty="0" err="1">
                <a:solidFill>
                  <a:srgbClr val="434342"/>
                </a:solidFill>
                <a:latin typeface="Trebuchet MS"/>
                <a:ea typeface="DejaVu Sans"/>
              </a:rPr>
              <a:t>λ</a:t>
            </a:r>
            <a:r>
              <a:rPr lang="fr-FR" sz="4000" b="1" strike="noStrike" spc="-1" dirty="0">
                <a:solidFill>
                  <a:srgbClr val="434342"/>
                </a:solidFill>
                <a:latin typeface="Trebuchet MS"/>
                <a:ea typeface="DejaVu Sans"/>
              </a:rPr>
              <a:t>α</a:t>
            </a:r>
            <a:r>
              <a:rPr lang="fr-FR" sz="4000" b="1" strike="noStrike" spc="-1" dirty="0" err="1">
                <a:solidFill>
                  <a:srgbClr val="434342"/>
                </a:solidFill>
                <a:latin typeface="Trebuchet MS"/>
                <a:ea typeface="DejaVu Sans"/>
              </a:rPr>
              <a:t>ϊκισμών</a:t>
            </a:r>
            <a:r>
              <a:rPr lang="fr-FR" sz="4000" b="1" strike="noStrike" spc="-1" dirty="0">
                <a:solidFill>
                  <a:srgbClr val="434342"/>
                </a:solidFill>
                <a:latin typeface="Trebuchet MS"/>
                <a:ea typeface="DejaVu Sans"/>
              </a:rPr>
              <a:t> (</a:t>
            </a:r>
            <a:r>
              <a:rPr lang="el-GR" sz="4000" b="1" strike="noStrike" spc="-1" dirty="0">
                <a:solidFill>
                  <a:srgbClr val="434342"/>
                </a:solidFill>
                <a:latin typeface="Trebuchet MS"/>
                <a:ea typeface="DejaVu Sans"/>
              </a:rPr>
              <a:t>1</a:t>
            </a:r>
            <a:r>
              <a:rPr lang="el-GR" sz="4000" b="1" strike="noStrike" spc="-1" baseline="30000" dirty="0">
                <a:solidFill>
                  <a:srgbClr val="434342"/>
                </a:solidFill>
                <a:latin typeface="Trebuchet MS"/>
                <a:ea typeface="DejaVu Sans"/>
              </a:rPr>
              <a:t>η</a:t>
            </a:r>
            <a:r>
              <a:rPr lang="el-GR" sz="4000" b="1" strike="noStrike" spc="-1" dirty="0">
                <a:solidFill>
                  <a:srgbClr val="434342"/>
                </a:solidFill>
                <a:latin typeface="Trebuchet MS"/>
                <a:ea typeface="DejaVu Sans"/>
              </a:rPr>
              <a:t> εκδοχή) </a:t>
            </a:r>
            <a:r>
              <a:rPr lang="fr-FR" sz="4000" b="1" strike="noStrike" spc="-1" dirty="0" err="1">
                <a:solidFill>
                  <a:srgbClr val="434342"/>
                </a:solidFill>
                <a:latin typeface="Trebuchet MS"/>
                <a:ea typeface="DejaVu Sans"/>
              </a:rPr>
              <a:t>στην</a:t>
            </a:r>
            <a:r>
              <a:rPr lang="fr-FR" sz="4000" b="1" strike="noStrike" spc="-1" dirty="0">
                <a:solidFill>
                  <a:srgbClr val="434342"/>
                </a:solidFill>
                <a:latin typeface="Trebuchet MS"/>
                <a:ea typeface="DejaVu Sans"/>
              </a:rPr>
              <a:t> </a:t>
            </a:r>
            <a:r>
              <a:rPr lang="fr-FR" sz="4000" b="1" strike="noStrike" spc="-1" dirty="0" err="1">
                <a:solidFill>
                  <a:srgbClr val="434342"/>
                </a:solidFill>
                <a:latin typeface="Trebuchet MS"/>
                <a:ea typeface="DejaVu Sans"/>
              </a:rPr>
              <a:t>Ευρώ</a:t>
            </a:r>
            <a:r>
              <a:rPr lang="fr-FR" sz="4000" b="1" strike="noStrike" spc="-1" dirty="0">
                <a:solidFill>
                  <a:srgbClr val="434342"/>
                </a:solidFill>
                <a:latin typeface="Trebuchet MS"/>
                <a:ea typeface="DejaVu Sans"/>
              </a:rPr>
              <a:t>π</a:t>
            </a:r>
            <a:r>
              <a:rPr lang="fr-FR" sz="4000" b="1" strike="noStrike" spc="-1" dirty="0" err="1">
                <a:solidFill>
                  <a:srgbClr val="434342"/>
                </a:solidFill>
                <a:latin typeface="Trebuchet MS"/>
                <a:ea typeface="DejaVu Sans"/>
              </a:rPr>
              <a:t>η</a:t>
            </a:r>
            <a:endParaRPr lang="fr-FR" sz="4000" b="0" strike="noStrike" spc="-1" dirty="0">
              <a:latin typeface="Arial"/>
            </a:endParaRPr>
          </a:p>
        </p:txBody>
      </p:sp>
      <p:sp>
        <p:nvSpPr>
          <p:cNvPr id="98" name="CustomShape 2"/>
          <p:cNvSpPr/>
          <p:nvPr/>
        </p:nvSpPr>
        <p:spPr>
          <a:xfrm>
            <a:off x="609480" y="965200"/>
            <a:ext cx="10971720" cy="54737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70000" lnSpcReduction="20000"/>
          </a:bodyPr>
          <a:lstStyle/>
          <a:p>
            <a:pPr marL="365760" indent="-254880">
              <a:lnSpc>
                <a:spcPct val="100000"/>
              </a:lnSpc>
              <a:spcBef>
                <a:spcPts val="300"/>
              </a:spcBef>
              <a:buClr>
                <a:srgbClr val="08A1D9"/>
              </a:buClr>
              <a:buFont typeface="Georgia"/>
              <a:buChar char="•"/>
            </a:pPr>
            <a:r>
              <a:rPr lang="el-GR" sz="2800" b="1" spc="-1" dirty="0">
                <a:solidFill>
                  <a:srgbClr val="000000"/>
                </a:solidFill>
                <a:latin typeface="Georgia"/>
                <a:ea typeface="DejaVu Sans"/>
              </a:rPr>
              <a:t>Ακροδεξιοί λ</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ϊκισμοί</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της</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δυτικής</a:t>
            </a:r>
            <a:r>
              <a:rPr lang="fr-FR" sz="2800" b="1" strike="noStrike" spc="-1" dirty="0">
                <a:solidFill>
                  <a:srgbClr val="000000"/>
                </a:solidFill>
                <a:latin typeface="Georgia"/>
                <a:ea typeface="DejaVu Sans"/>
              </a:rPr>
              <a:t>/β</a:t>
            </a:r>
            <a:r>
              <a:rPr lang="fr-FR" sz="2800" b="1" strike="noStrike" spc="-1" dirty="0" err="1">
                <a:solidFill>
                  <a:srgbClr val="000000"/>
                </a:solidFill>
                <a:latin typeface="Georgia"/>
                <a:ea typeface="DejaVu Sans"/>
              </a:rPr>
              <a:t>όρει</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ς</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Ευρώ</a:t>
            </a:r>
            <a:r>
              <a:rPr lang="fr-FR" sz="2800" b="1" strike="noStrike" spc="-1" dirty="0">
                <a:solidFill>
                  <a:srgbClr val="000000"/>
                </a:solidFill>
                <a:latin typeface="Georgia"/>
                <a:ea typeface="DejaVu Sans"/>
              </a:rPr>
              <a:t>π</a:t>
            </a:r>
            <a:r>
              <a:rPr lang="fr-FR" sz="2800" b="1" strike="noStrike" spc="-1" dirty="0" err="1">
                <a:solidFill>
                  <a:srgbClr val="000000"/>
                </a:solidFill>
                <a:latin typeface="Georgia"/>
                <a:ea typeface="DejaVu Sans"/>
              </a:rPr>
              <a:t>ης</a:t>
            </a:r>
            <a:r>
              <a:rPr lang="fr-FR" sz="2800" b="1" strike="noStrike" spc="-1" dirty="0">
                <a:solidFill>
                  <a:srgbClr val="000000"/>
                </a:solidFill>
                <a:latin typeface="Georgia"/>
                <a:ea typeface="DejaVu Sans"/>
              </a:rPr>
              <a:t> </a:t>
            </a:r>
            <a:r>
              <a:rPr lang="fr-FR" sz="2800" b="0" strike="noStrike" spc="-1" dirty="0">
                <a:solidFill>
                  <a:srgbClr val="000000"/>
                </a:solidFill>
                <a:latin typeface="Georgia"/>
                <a:ea typeface="DejaVu Sans"/>
              </a:rPr>
              <a:t>(</a:t>
            </a:r>
            <a:r>
              <a:rPr lang="fr-FR" sz="2800" b="0" i="1" strike="noStrike" spc="-1" dirty="0" err="1">
                <a:solidFill>
                  <a:srgbClr val="000000"/>
                </a:solidFill>
                <a:latin typeface="Georgia"/>
                <a:ea typeface="DejaVu Sans"/>
              </a:rPr>
              <a:t>εκτός</a:t>
            </a: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το</a:t>
            </a: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Ηνωμένο</a:t>
            </a: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Β</a:t>
            </a:r>
            <a:r>
              <a:rPr lang="fr-FR" sz="2800" b="0" i="1" strike="noStrike" spc="-1" dirty="0">
                <a:solidFill>
                  <a:srgbClr val="000000"/>
                </a:solidFill>
                <a:latin typeface="Georgia"/>
                <a:ea typeface="DejaVu Sans"/>
              </a:rPr>
              <a:t>α</a:t>
            </a:r>
            <a:r>
              <a:rPr lang="fr-FR" sz="2800" b="0" i="1" strike="noStrike" spc="-1" dirty="0" err="1">
                <a:solidFill>
                  <a:srgbClr val="000000"/>
                </a:solidFill>
                <a:latin typeface="Georgia"/>
                <a:ea typeface="DejaVu Sans"/>
              </a:rPr>
              <a:t>σίλειο</a:t>
            </a: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κ</a:t>
            </a:r>
            <a:r>
              <a:rPr lang="fr-FR" sz="2800" b="0" i="1" strike="noStrike" spc="-1" dirty="0">
                <a:solidFill>
                  <a:srgbClr val="000000"/>
                </a:solidFill>
                <a:latin typeface="Georgia"/>
                <a:ea typeface="DejaVu Sans"/>
              </a:rPr>
              <a:t>α</a:t>
            </a:r>
            <a:r>
              <a:rPr lang="fr-FR" sz="2800" b="0" i="1" strike="noStrike" spc="-1" dirty="0" err="1">
                <a:solidFill>
                  <a:srgbClr val="000000"/>
                </a:solidFill>
                <a:latin typeface="Georgia"/>
                <a:ea typeface="DejaVu Sans"/>
              </a:rPr>
              <a:t>ι</a:t>
            </a: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η</a:t>
            </a: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Γερμ</a:t>
            </a:r>
            <a:r>
              <a:rPr lang="fr-FR" sz="2800" b="0" i="1" strike="noStrike" spc="-1" dirty="0">
                <a:solidFill>
                  <a:srgbClr val="000000"/>
                </a:solidFill>
                <a:latin typeface="Georgia"/>
                <a:ea typeface="DejaVu Sans"/>
              </a:rPr>
              <a:t>α</a:t>
            </a:r>
            <a:r>
              <a:rPr lang="fr-FR" sz="2800" b="0" i="1" strike="noStrike" spc="-1" dirty="0" err="1">
                <a:solidFill>
                  <a:srgbClr val="000000"/>
                </a:solidFill>
                <a:latin typeface="Georgia"/>
                <a:ea typeface="DejaVu Sans"/>
              </a:rPr>
              <a:t>νί</a:t>
            </a:r>
            <a:r>
              <a:rPr lang="fr-FR" sz="2800" b="0" i="1" strike="noStrike" spc="-1" dirty="0">
                <a:solidFill>
                  <a:srgbClr val="000000"/>
                </a:solidFill>
                <a:latin typeface="Georgia"/>
                <a:ea typeface="DejaVu Sans"/>
              </a:rPr>
              <a:t>α</a:t>
            </a:r>
            <a:r>
              <a:rPr lang="fr-FR" sz="2800" b="0" strike="noStrike" spc="-1" dirty="0">
                <a:solidFill>
                  <a:srgbClr val="000000"/>
                </a:solidFill>
                <a:latin typeface="Georgia"/>
                <a:ea typeface="DejaVu Sans"/>
              </a:rPr>
              <a:t>):</a:t>
            </a:r>
            <a:endParaRPr lang="fr-FR" sz="2800" b="0" strike="noStrike" spc="-1" dirty="0">
              <a:latin typeface="Arial"/>
            </a:endParaRPr>
          </a:p>
          <a:p>
            <a:pPr marL="109800">
              <a:lnSpc>
                <a:spcPct val="100000"/>
              </a:lnSpc>
              <a:spcBef>
                <a:spcPts val="300"/>
              </a:spcBef>
            </a:pPr>
            <a:r>
              <a:rPr lang="fr-FR" sz="2800" b="0" strike="noStrike" spc="-1" dirty="0" err="1">
                <a:solidFill>
                  <a:srgbClr val="000000"/>
                </a:solidFill>
                <a:latin typeface="Georgia"/>
                <a:ea typeface="DejaVu Sans"/>
              </a:rPr>
              <a:t>Πολιτισμικός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λ</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ϊκισμός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our</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way</a:t>
            </a:r>
            <a:r>
              <a:rPr lang="fr-FR" sz="2800" b="0" strike="noStrike" spc="-1" dirty="0">
                <a:solidFill>
                  <a:srgbClr val="000000"/>
                </a:solidFill>
                <a:latin typeface="Georgia"/>
                <a:ea typeface="DejaVu Sans"/>
              </a:rPr>
              <a:t> of life’ (π</a:t>
            </a:r>
            <a:r>
              <a:rPr lang="fr-FR" sz="2800" b="0" strike="noStrike" spc="-1" dirty="0" err="1">
                <a:solidFill>
                  <a:srgbClr val="000000"/>
                </a:solidFill>
                <a:latin typeface="Georgia"/>
                <a:ea typeface="DejaVu Sans"/>
              </a:rPr>
              <a:t>ολιτική</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της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υτότητ</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χριστι</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νισμός</a:t>
            </a:r>
            <a:r>
              <a:rPr lang="fr-FR" sz="2800" b="0" strike="noStrike" spc="-1" dirty="0">
                <a:solidFill>
                  <a:srgbClr val="000000"/>
                </a:solidFill>
                <a:latin typeface="Georgia"/>
                <a:ea typeface="DejaVu Sans"/>
              </a:rPr>
              <a:t> – α</a:t>
            </a:r>
            <a:r>
              <a:rPr lang="fr-FR" sz="2800" b="0" strike="noStrike" spc="-1" dirty="0" err="1">
                <a:solidFill>
                  <a:srgbClr val="000000"/>
                </a:solidFill>
                <a:latin typeface="Georgia"/>
                <a:ea typeface="DejaVu Sans"/>
              </a:rPr>
              <a:t>νελεύθερος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μουσουλμ</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νισμός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νεο-κοσμικότητ</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φιλοσημιτισμός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κοινωνικός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φιλελευθερισμός</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ροστ</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τευτισμός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ρονοι</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κό</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κράτος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γι</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την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χριστι</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νική</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μεσ</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ί</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τάξη</a:t>
            </a:r>
            <a:r>
              <a:rPr lang="fr-FR" sz="2800" b="0"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internalized</a:t>
            </a: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political</a:t>
            </a:r>
            <a:r>
              <a:rPr lang="fr-FR" sz="2800" b="0" i="1" strike="noStrike" spc="-1" dirty="0">
                <a:solidFill>
                  <a:srgbClr val="000000"/>
                </a:solidFill>
                <a:latin typeface="Georgia"/>
                <a:ea typeface="DejaVu Sans"/>
              </a:rPr>
              <a:t> and cultural) </a:t>
            </a:r>
            <a:r>
              <a:rPr lang="fr-FR" sz="2800" b="0" i="1" strike="noStrike" spc="-1" dirty="0" err="1">
                <a:solidFill>
                  <a:srgbClr val="000000"/>
                </a:solidFill>
                <a:latin typeface="Georgia"/>
                <a:ea typeface="DejaVu Sans"/>
              </a:rPr>
              <a:t>liberalism</a:t>
            </a:r>
            <a:r>
              <a:rPr lang="fr-FR" sz="2800" b="0" i="1" strike="noStrike" spc="-1" dirty="0">
                <a:solidFill>
                  <a:srgbClr val="000000"/>
                </a:solidFill>
                <a:latin typeface="Georgia"/>
                <a:ea typeface="DejaVu Sans"/>
              </a:rPr>
              <a:t>, </a:t>
            </a:r>
            <a:r>
              <a:rPr lang="el-GR" sz="2800" b="0" i="1" strike="noStrike" spc="-1" dirty="0">
                <a:solidFill>
                  <a:srgbClr val="000000"/>
                </a:solidFill>
                <a:latin typeface="Georgia"/>
                <a:ea typeface="DejaVu Sans"/>
              </a:rPr>
              <a:t>Ευρωπαϊκός </a:t>
            </a:r>
            <a:r>
              <a:rPr lang="el-GR" sz="2800" b="0" i="1" strike="noStrike" spc="-1" dirty="0" err="1">
                <a:solidFill>
                  <a:srgbClr val="000000"/>
                </a:solidFill>
                <a:latin typeface="Georgia"/>
                <a:ea typeface="DejaVu Sans"/>
              </a:rPr>
              <a:t>εθνο</a:t>
            </a:r>
            <a:r>
              <a:rPr lang="el-GR" sz="2800" b="0" i="1" strike="noStrike" spc="-1" dirty="0">
                <a:solidFill>
                  <a:srgbClr val="000000"/>
                </a:solidFill>
                <a:latin typeface="Georgia"/>
                <a:ea typeface="DejaVu Sans"/>
              </a:rPr>
              <a:t>-πλουραλισμός, (</a:t>
            </a:r>
            <a:r>
              <a:rPr lang="en-US" sz="2800" b="0" i="1" strike="noStrike" spc="-1" dirty="0">
                <a:solidFill>
                  <a:srgbClr val="000000"/>
                </a:solidFill>
                <a:latin typeface="Georgia"/>
                <a:ea typeface="DejaVu Sans"/>
              </a:rPr>
              <a:t>extreme) </a:t>
            </a:r>
            <a:r>
              <a:rPr lang="fr-FR" sz="2800" dirty="0">
                <a:solidFill>
                  <a:srgbClr val="000000"/>
                </a:solidFill>
                <a:latin typeface="Georgia" pitchFamily="18"/>
                <a:ea typeface="Noto Sans CJK SC Regular" pitchFamily="2"/>
                <a:cs typeface="Lohit Devanagari" pitchFamily="2"/>
              </a:rPr>
              <a:t>right-</a:t>
            </a:r>
            <a:r>
              <a:rPr lang="fr-FR" sz="2800" dirty="0" err="1">
                <a:solidFill>
                  <a:srgbClr val="000000"/>
                </a:solidFill>
                <a:latin typeface="Georgia" pitchFamily="18"/>
                <a:ea typeface="Noto Sans CJK SC Regular" pitchFamily="2"/>
                <a:cs typeface="Lohit Devanagari" pitchFamily="2"/>
              </a:rPr>
              <a:t>wing</a:t>
            </a:r>
            <a:r>
              <a:rPr lang="fr-FR" sz="2800" dirty="0">
                <a:solidFill>
                  <a:srgbClr val="000000"/>
                </a:solidFill>
                <a:latin typeface="Georgia" pitchFamily="18"/>
                <a:ea typeface="Noto Sans CJK SC Regular" pitchFamily="2"/>
                <a:cs typeface="Lohit Devanagari" pitchFamily="2"/>
              </a:rPr>
              <a:t> </a:t>
            </a:r>
            <a:r>
              <a:rPr lang="fr-FR" sz="2800" dirty="0" err="1">
                <a:solidFill>
                  <a:srgbClr val="000000"/>
                </a:solidFill>
                <a:latin typeface="Georgia" pitchFamily="18"/>
                <a:ea typeface="Noto Sans CJK SC Regular" pitchFamily="2"/>
                <a:cs typeface="Lohit Devanagari" pitchFamily="2"/>
              </a:rPr>
              <a:t>collectivism</a:t>
            </a:r>
            <a:r>
              <a:rPr lang="fr-FR" sz="2800" b="0" strike="noStrike" spc="-1" dirty="0">
                <a:solidFill>
                  <a:srgbClr val="000000"/>
                </a:solidFill>
                <a:latin typeface="Georgia"/>
                <a:ea typeface="DejaVu Sans"/>
              </a:rPr>
              <a:t>)</a:t>
            </a:r>
            <a:endParaRPr lang="fr-FR" sz="2800" b="0" strike="noStrike" spc="-1" dirty="0">
              <a:latin typeface="Arial"/>
            </a:endParaRPr>
          </a:p>
          <a:p>
            <a:pPr marL="109800">
              <a:spcBef>
                <a:spcPts val="300"/>
              </a:spcBef>
            </a:pPr>
            <a:r>
              <a:rPr lang="fr-FR" sz="2800" b="1" strike="noStrike" spc="-1" dirty="0" err="1">
                <a:solidFill>
                  <a:srgbClr val="000000"/>
                </a:solidFill>
                <a:latin typeface="Georgia"/>
                <a:ea typeface="DejaVu Sans"/>
              </a:rPr>
              <a:t>Κίνδυνοι</a:t>
            </a:r>
            <a:r>
              <a:rPr lang="el-GR" sz="2800" b="1" strike="noStrike" spc="-1" dirty="0">
                <a:solidFill>
                  <a:srgbClr val="000000"/>
                </a:solidFill>
                <a:latin typeface="Georgia"/>
                <a:ea typeface="DejaVu Sans"/>
              </a:rPr>
              <a:t>-αφηγήματα</a:t>
            </a:r>
            <a:r>
              <a:rPr lang="fr-FR" sz="2800" b="1" strike="noStrike" spc="-1" dirty="0">
                <a:solidFill>
                  <a:srgbClr val="000000"/>
                </a:solidFill>
                <a:latin typeface="Georgia"/>
                <a:ea typeface="DejaVu Sans"/>
              </a:rPr>
              <a:t>: </a:t>
            </a:r>
            <a:r>
              <a:rPr lang="fr-FR" sz="2800" b="0" strike="noStrike" spc="-1" dirty="0">
                <a:solidFill>
                  <a:srgbClr val="000000"/>
                </a:solidFill>
                <a:latin typeface="Georgia"/>
                <a:ea typeface="DejaVu Sans"/>
              </a:rPr>
              <a:t>πα</a:t>
            </a:r>
            <a:r>
              <a:rPr lang="fr-FR" sz="2800" b="0" strike="noStrike" spc="-1" dirty="0" err="1">
                <a:solidFill>
                  <a:srgbClr val="000000"/>
                </a:solidFill>
                <a:latin typeface="Georgia"/>
                <a:ea typeface="DejaVu Sans"/>
              </a:rPr>
              <a:t>γκοσμιο</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οίηση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ελεύθερο</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εμ</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όριο</a:t>
            </a:r>
            <a:r>
              <a:rPr lang="fr-FR" sz="2800" b="0" strike="noStrike" spc="-1" dirty="0">
                <a:solidFill>
                  <a:srgbClr val="000000"/>
                </a:solidFill>
                <a:latin typeface="Georgia"/>
                <a:ea typeface="DejaVu Sans"/>
              </a:rPr>
              <a:t>, ΕΕ, </a:t>
            </a:r>
            <a:r>
              <a:rPr lang="fr-FR" sz="2800" b="0" strike="noStrike" spc="-1" dirty="0" err="1">
                <a:solidFill>
                  <a:srgbClr val="000000"/>
                </a:solidFill>
                <a:latin typeface="Georgia"/>
                <a:ea typeface="DejaVu Sans"/>
              </a:rPr>
              <a:t>ισλάμ</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κοσμο</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ολίτικες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ελίτ</a:t>
            </a:r>
            <a:r>
              <a:rPr lang="fr-FR" sz="2800" b="0" strike="noStrike" spc="-1" dirty="0">
                <a:solidFill>
                  <a:srgbClr val="000000"/>
                </a:solidFill>
                <a:latin typeface="Georgia"/>
                <a:ea typeface="DejaVu Sans"/>
              </a:rPr>
              <a:t>.</a:t>
            </a:r>
            <a:endParaRPr lang="fr-FR" sz="2800" b="0" strike="noStrike" spc="-1" dirty="0">
              <a:latin typeface="Arial"/>
            </a:endParaRPr>
          </a:p>
          <a:p>
            <a:pPr marL="109800">
              <a:lnSpc>
                <a:spcPct val="100000"/>
              </a:lnSpc>
              <a:spcBef>
                <a:spcPts val="300"/>
              </a:spcBef>
            </a:pPr>
            <a:endParaRPr lang="fr-FR" sz="2800" b="0" strike="noStrike" spc="-1" dirty="0">
              <a:latin typeface="Arial"/>
            </a:endParaRPr>
          </a:p>
          <a:p>
            <a:pPr marL="365760" indent="-254880">
              <a:lnSpc>
                <a:spcPct val="100000"/>
              </a:lnSpc>
              <a:spcBef>
                <a:spcPts val="300"/>
              </a:spcBef>
              <a:buClr>
                <a:srgbClr val="08A1D9"/>
              </a:buClr>
              <a:buFont typeface="Georgia"/>
              <a:buChar char="•"/>
            </a:pPr>
            <a:r>
              <a:rPr lang="el-GR" sz="2800" b="1" spc="-1" dirty="0" err="1">
                <a:solidFill>
                  <a:srgbClr val="000000"/>
                </a:solidFill>
                <a:latin typeface="Georgia"/>
                <a:ea typeface="DejaVu Sans"/>
              </a:rPr>
              <a:t>Ακροδεξιο</a:t>
            </a:r>
            <a:r>
              <a:rPr lang="fr-FR" sz="2800" b="1" spc="-1" dirty="0" err="1">
                <a:solidFill>
                  <a:srgbClr val="000000"/>
                </a:solidFill>
                <a:latin typeface="Georgia"/>
                <a:ea typeface="DejaVu Sans"/>
              </a:rPr>
              <a:t>ί</a:t>
            </a:r>
            <a:r>
              <a:rPr lang="el-GR" sz="2800" b="1" spc="-1" dirty="0">
                <a:solidFill>
                  <a:srgbClr val="000000"/>
                </a:solidFill>
                <a:latin typeface="Georgia"/>
                <a:ea typeface="DejaVu Sans"/>
              </a:rPr>
              <a:t> λ</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ϊκισμοί</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της</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Αν</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τολικής</a:t>
            </a:r>
            <a:r>
              <a:rPr lang="fr-FR" sz="2800" b="1" strike="noStrike" spc="-1" dirty="0">
                <a:solidFill>
                  <a:srgbClr val="000000"/>
                </a:solidFill>
                <a:latin typeface="Georgia"/>
                <a:ea typeface="DejaVu Sans"/>
              </a:rPr>
              <a:t>/</a:t>
            </a:r>
            <a:r>
              <a:rPr lang="fr-FR" sz="2800" b="1" strike="noStrike" spc="-1" dirty="0" err="1">
                <a:solidFill>
                  <a:srgbClr val="000000"/>
                </a:solidFill>
                <a:latin typeface="Georgia"/>
                <a:ea typeface="DejaVu Sans"/>
              </a:rPr>
              <a:t>Κεντρικής</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Ευρώ</a:t>
            </a:r>
            <a:r>
              <a:rPr lang="fr-FR" sz="2800" b="1" strike="noStrike" spc="-1" dirty="0">
                <a:solidFill>
                  <a:srgbClr val="000000"/>
                </a:solidFill>
                <a:latin typeface="Georgia"/>
                <a:ea typeface="DejaVu Sans"/>
              </a:rPr>
              <a:t>π</a:t>
            </a:r>
            <a:r>
              <a:rPr lang="fr-FR" sz="2800" b="1" strike="noStrike" spc="-1" dirty="0" err="1">
                <a:solidFill>
                  <a:srgbClr val="000000"/>
                </a:solidFill>
                <a:latin typeface="Georgia"/>
                <a:ea typeface="DejaVu Sans"/>
              </a:rPr>
              <a:t>ης</a:t>
            </a:r>
            <a:r>
              <a:rPr lang="fr-FR" sz="2800" b="1" strike="noStrike" spc="-1" dirty="0">
                <a:solidFill>
                  <a:srgbClr val="000000"/>
                </a:solidFill>
                <a:latin typeface="Georgia"/>
                <a:ea typeface="DejaVu Sans"/>
              </a:rPr>
              <a:t> </a:t>
            </a:r>
            <a:r>
              <a:rPr lang="fr-FR" sz="2800" b="0" strike="noStrike" spc="-1" dirty="0">
                <a:solidFill>
                  <a:srgbClr val="000000"/>
                </a:solidFill>
                <a:latin typeface="Georgia"/>
                <a:ea typeface="DejaVu Sans"/>
              </a:rPr>
              <a:t>(</a:t>
            </a:r>
            <a:r>
              <a:rPr lang="fr-FR" sz="2800" b="0" strike="noStrike" spc="-1" dirty="0" err="1">
                <a:solidFill>
                  <a:srgbClr val="000000"/>
                </a:solidFill>
                <a:latin typeface="Georgia"/>
                <a:ea typeface="DejaVu Sans"/>
              </a:rPr>
              <a:t>ο</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Τρ</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μ</a:t>
            </a:r>
            <a:r>
              <a:rPr lang="fr-FR" sz="2800" b="0" strike="noStrike" spc="-1" dirty="0">
                <a:solidFill>
                  <a:srgbClr val="000000"/>
                </a:solidFill>
                <a:latin typeface="Georgia"/>
                <a:ea typeface="DejaVu Sans"/>
              </a:rPr>
              <a:t>π π</a:t>
            </a:r>
            <a:r>
              <a:rPr lang="fr-FR" sz="2800" b="0" strike="noStrike" spc="-1" dirty="0" err="1">
                <a:solidFill>
                  <a:srgbClr val="000000"/>
                </a:solidFill>
                <a:latin typeface="Georgia"/>
                <a:ea typeface="DejaVu Sans"/>
              </a:rPr>
              <a:t>ροσιδιάζει</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ερισσότερο</a:t>
            </a:r>
            <a:r>
              <a:rPr lang="fr-FR" sz="2800" b="0" strike="noStrike" spc="-1" dirty="0">
                <a:solidFill>
                  <a:srgbClr val="000000"/>
                </a:solidFill>
                <a:latin typeface="Georgia"/>
                <a:ea typeface="DejaVu Sans"/>
              </a:rPr>
              <a:t>):</a:t>
            </a:r>
            <a:endParaRPr lang="fr-FR" sz="2800" b="0" strike="noStrike" spc="-1" dirty="0">
              <a:latin typeface="Arial"/>
            </a:endParaRPr>
          </a:p>
          <a:p>
            <a:pPr marL="109800">
              <a:lnSpc>
                <a:spcPct val="100000"/>
              </a:lnSpc>
              <a:spcBef>
                <a:spcPts val="300"/>
              </a:spcBef>
            </a:pPr>
            <a:r>
              <a:rPr lang="fr-FR" sz="2800" b="0" strike="noStrike" spc="-1" dirty="0" err="1">
                <a:solidFill>
                  <a:srgbClr val="000000"/>
                </a:solidFill>
                <a:latin typeface="Georgia"/>
                <a:ea typeface="DejaVu Sans"/>
              </a:rPr>
              <a:t>Εθνικιστικός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λ</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ϊκισμός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εθνοχριστι</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νισμός</a:t>
            </a:r>
            <a:r>
              <a:rPr lang="fr-FR" sz="2800" b="0" strike="noStrike" spc="-1" dirty="0">
                <a:solidFill>
                  <a:srgbClr val="000000"/>
                </a:solidFill>
                <a:latin typeface="Georgia"/>
                <a:ea typeface="DejaVu Sans"/>
              </a:rPr>
              <a:t>, α</a:t>
            </a:r>
            <a:r>
              <a:rPr lang="fr-FR" sz="2800" b="0" strike="noStrike" spc="-1" dirty="0" err="1">
                <a:solidFill>
                  <a:srgbClr val="000000"/>
                </a:solidFill>
                <a:latin typeface="Georgia"/>
                <a:ea typeface="DejaVu Sans"/>
              </a:rPr>
              <a:t>ντιμουσουλμ</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νισμός-τ</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υτόσημος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με</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το</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έγκλημ</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εισ</a:t>
            </a:r>
            <a:r>
              <a:rPr lang="fr-FR" sz="2800" b="0" strike="noStrike" spc="-1" dirty="0">
                <a:solidFill>
                  <a:srgbClr val="000000"/>
                </a:solidFill>
                <a:latin typeface="Georgia"/>
                <a:ea typeface="DejaVu Sans"/>
              </a:rPr>
              <a:t>β</a:t>
            </a:r>
            <a:r>
              <a:rPr lang="fr-FR" sz="2800" b="0" strike="noStrike" spc="-1" dirty="0" err="1">
                <a:solidFill>
                  <a:srgbClr val="000000"/>
                </a:solidFill>
                <a:latin typeface="Georgia"/>
                <a:ea typeface="DejaVu Sans"/>
              </a:rPr>
              <a:t>ολή</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ιδεολογί</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της</a:t>
            </a:r>
            <a:r>
              <a:rPr lang="fr-FR" sz="2800" b="0" strike="noStrike" spc="-1" dirty="0">
                <a:solidFill>
                  <a:srgbClr val="000000"/>
                </a:solidFill>
                <a:latin typeface="Georgia"/>
                <a:ea typeface="DejaVu Sans"/>
              </a:rPr>
              <a:t> α</a:t>
            </a:r>
            <a:r>
              <a:rPr lang="fr-FR" sz="2800" b="0" strike="noStrike" spc="-1" dirty="0" err="1">
                <a:solidFill>
                  <a:srgbClr val="000000"/>
                </a:solidFill>
                <a:latin typeface="Georgia"/>
                <a:ea typeface="DejaVu Sans"/>
              </a:rPr>
              <a:t>σφ</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λειο</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οίησης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εδ</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φικός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εθνικισμός</a:t>
            </a:r>
            <a:r>
              <a:rPr lang="fr-FR" sz="2800" b="0"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externalized</a:t>
            </a: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political</a:t>
            </a:r>
            <a:r>
              <a:rPr lang="fr-FR" sz="2800" b="0" i="1" strike="noStrike" spc="-1" dirty="0">
                <a:solidFill>
                  <a:srgbClr val="000000"/>
                </a:solidFill>
                <a:latin typeface="Georgia"/>
                <a:ea typeface="DejaVu Sans"/>
              </a:rPr>
              <a:t> and cultural) </a:t>
            </a:r>
            <a:r>
              <a:rPr lang="fr-FR" sz="2800" b="0" i="1" strike="noStrike" spc="-1" dirty="0" err="1">
                <a:solidFill>
                  <a:srgbClr val="000000"/>
                </a:solidFill>
                <a:latin typeface="Georgia"/>
                <a:ea typeface="DejaVu Sans"/>
              </a:rPr>
              <a:t>liberalism</a:t>
            </a:r>
            <a:r>
              <a:rPr lang="fr-FR" sz="2800" b="0" strike="noStrike" spc="-1" dirty="0">
                <a:solidFill>
                  <a:srgbClr val="000000"/>
                </a:solidFill>
                <a:latin typeface="Georgia"/>
                <a:ea typeface="DejaVu Sans"/>
              </a:rPr>
              <a:t>)</a:t>
            </a:r>
            <a:endParaRPr lang="fr-FR" sz="2800" b="0" strike="noStrike" spc="-1" dirty="0">
              <a:latin typeface="Arial"/>
            </a:endParaRPr>
          </a:p>
          <a:p>
            <a:pPr marL="109800">
              <a:lnSpc>
                <a:spcPct val="100000"/>
              </a:lnSpc>
              <a:spcBef>
                <a:spcPts val="300"/>
              </a:spcBef>
            </a:pPr>
            <a:r>
              <a:rPr lang="fr-FR" sz="2800" b="1" strike="noStrike" spc="-1" dirty="0" err="1">
                <a:solidFill>
                  <a:srgbClr val="000000"/>
                </a:solidFill>
                <a:latin typeface="Georgia"/>
                <a:ea typeface="DejaVu Sans"/>
              </a:rPr>
              <a:t>Κίνδυνοι</a:t>
            </a:r>
            <a:r>
              <a:rPr lang="el-GR" sz="2800" b="1" strike="noStrike" spc="-1" dirty="0">
                <a:solidFill>
                  <a:srgbClr val="000000"/>
                </a:solidFill>
                <a:latin typeface="Georgia"/>
                <a:ea typeface="DejaVu Sans"/>
              </a:rPr>
              <a:t>-αφηγήματα</a:t>
            </a:r>
            <a:r>
              <a:rPr lang="fr-FR" sz="2800" b="1"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το</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ξένο</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κεφάλ</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ιο</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ολυ</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ολιτισμικότητ</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μειονότητες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a:t>
            </a:r>
            <a:r>
              <a:rPr lang="fr-FR" sz="2800" b="0" strike="noStrike" spc="-1" dirty="0">
                <a:solidFill>
                  <a:srgbClr val="000000"/>
                </a:solidFill>
                <a:latin typeface="Georgia"/>
                <a:ea typeface="DejaVu Sans"/>
              </a:rPr>
              <a:t>β</a:t>
            </a:r>
            <a:r>
              <a:rPr lang="fr-FR" sz="2800" b="0" strike="noStrike" spc="-1" dirty="0" err="1">
                <a:solidFill>
                  <a:srgbClr val="000000"/>
                </a:solidFill>
                <a:latin typeface="Georgia"/>
                <a:ea typeface="DejaVu Sans"/>
              </a:rPr>
              <a:t>ρ</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ϊκή</a:t>
            </a:r>
            <a:r>
              <a:rPr lang="fr-FR" sz="2800" b="0" strike="noStrike" spc="-1" dirty="0">
                <a:solidFill>
                  <a:srgbClr val="000000"/>
                </a:solidFill>
                <a:latin typeface="Georgia"/>
                <a:ea typeface="DejaVu Sans"/>
              </a:rPr>
              <a:t> intelligentsia, </a:t>
            </a:r>
            <a:r>
              <a:rPr lang="fr-FR" sz="2800" b="0" strike="noStrike" spc="-1" dirty="0" err="1">
                <a:solidFill>
                  <a:srgbClr val="000000"/>
                </a:solidFill>
                <a:latin typeface="Georgia"/>
                <a:ea typeface="DejaVu Sans"/>
              </a:rPr>
              <a:t>ο</a:t>
            </a:r>
            <a:r>
              <a:rPr lang="fr-FR" sz="2800" b="0" strike="noStrike" spc="-1" dirty="0">
                <a:solidFill>
                  <a:srgbClr val="000000"/>
                </a:solidFill>
                <a:latin typeface="Georgia"/>
                <a:ea typeface="DejaVu Sans"/>
              </a:rPr>
              <a:t> α</a:t>
            </a:r>
            <a:r>
              <a:rPr lang="fr-FR" sz="2800" b="0" strike="noStrike" spc="-1" dirty="0" err="1">
                <a:solidFill>
                  <a:srgbClr val="000000"/>
                </a:solidFill>
                <a:latin typeface="Georgia"/>
                <a:ea typeface="DejaVu Sans"/>
              </a:rPr>
              <a:t>ντεθνικός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κοινωνικός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φιλελευθερισμός</a:t>
            </a:r>
            <a:r>
              <a:rPr lang="fr-FR" sz="2800" b="0" strike="noStrike" spc="-1" dirty="0">
                <a:solidFill>
                  <a:srgbClr val="000000"/>
                </a:solidFill>
                <a:latin typeface="Georgia"/>
                <a:ea typeface="DejaVu Sans"/>
              </a:rPr>
              <a:t>.</a:t>
            </a:r>
            <a:endParaRPr lang="el-GR" sz="2800" b="0" strike="noStrike" spc="-1" dirty="0">
              <a:solidFill>
                <a:srgbClr val="000000"/>
              </a:solidFill>
              <a:latin typeface="Georgia"/>
              <a:ea typeface="DejaVu Sans"/>
            </a:endParaRPr>
          </a:p>
          <a:p>
            <a:pPr marL="109800">
              <a:lnSpc>
                <a:spcPct val="100000"/>
              </a:lnSpc>
              <a:spcBef>
                <a:spcPts val="300"/>
              </a:spcBef>
            </a:pPr>
            <a:endParaRPr lang="el-GR" sz="2800" spc="-1" dirty="0">
              <a:solidFill>
                <a:srgbClr val="000000"/>
              </a:solidFill>
              <a:latin typeface="Georgia"/>
            </a:endParaRPr>
          </a:p>
          <a:p>
            <a:pPr marL="567000" indent="-457200" algn="r">
              <a:spcBef>
                <a:spcPts val="300"/>
              </a:spcBef>
              <a:buFont typeface="Wingdings" pitchFamily="2" charset="2"/>
              <a:buChar char="ü"/>
            </a:pPr>
            <a:r>
              <a:rPr lang="en-US" sz="2800" b="1" u="sng" spc="-1" dirty="0">
                <a:solidFill>
                  <a:srgbClr val="C00000"/>
                </a:solidFill>
                <a:latin typeface="Georgia"/>
              </a:rPr>
              <a:t>N</a:t>
            </a:r>
            <a:r>
              <a:rPr lang="el-GR" sz="2800" b="1" u="sng" spc="-1" dirty="0" err="1">
                <a:solidFill>
                  <a:srgbClr val="C00000"/>
                </a:solidFill>
                <a:latin typeface="Georgia"/>
              </a:rPr>
              <a:t>έες</a:t>
            </a:r>
            <a:r>
              <a:rPr lang="el-GR" sz="2800" b="1" u="sng" spc="-1" dirty="0">
                <a:solidFill>
                  <a:srgbClr val="C00000"/>
                </a:solidFill>
                <a:latin typeface="Georgia"/>
              </a:rPr>
              <a:t> μορφές</a:t>
            </a:r>
            <a:r>
              <a:rPr lang="en-US" sz="2800" b="1" u="sng" spc="-1" dirty="0">
                <a:solidFill>
                  <a:srgbClr val="C00000"/>
                </a:solidFill>
                <a:latin typeface="Georgia"/>
              </a:rPr>
              <a:t>:</a:t>
            </a:r>
            <a:r>
              <a:rPr lang="el-GR" sz="2800" b="1" u="sng" spc="-1" dirty="0">
                <a:solidFill>
                  <a:srgbClr val="C00000"/>
                </a:solidFill>
                <a:latin typeface="Georgia"/>
              </a:rPr>
              <a:t> </a:t>
            </a:r>
            <a:r>
              <a:rPr lang="fr-FR" sz="2800" b="1" u="sng" spc="-1" dirty="0" err="1">
                <a:solidFill>
                  <a:srgbClr val="C00000"/>
                </a:solidFill>
                <a:latin typeface="Georgia"/>
              </a:rPr>
              <a:t>Technopopulism</a:t>
            </a:r>
            <a:r>
              <a:rPr lang="fr-FR" sz="2800" b="1" u="sng" spc="-1" dirty="0">
                <a:solidFill>
                  <a:srgbClr val="C00000"/>
                </a:solidFill>
                <a:latin typeface="Georgia"/>
              </a:rPr>
              <a:t>, Green </a:t>
            </a:r>
            <a:r>
              <a:rPr lang="fr-FR" sz="2800" b="1" u="sng" spc="-1" dirty="0" err="1">
                <a:solidFill>
                  <a:srgbClr val="C00000"/>
                </a:solidFill>
                <a:latin typeface="Georgia"/>
              </a:rPr>
              <a:t>nationalism</a:t>
            </a:r>
            <a:r>
              <a:rPr lang="fr-FR" sz="2800" b="1" u="sng" spc="-1" dirty="0">
                <a:solidFill>
                  <a:srgbClr val="C00000"/>
                </a:solidFill>
                <a:latin typeface="Georgia"/>
              </a:rPr>
              <a:t> (climat and </a:t>
            </a:r>
            <a:r>
              <a:rPr lang="fr-FR" sz="2800" b="1" u="sng" spc="-1" dirty="0" err="1">
                <a:solidFill>
                  <a:srgbClr val="C00000"/>
                </a:solidFill>
                <a:latin typeface="Georgia"/>
              </a:rPr>
              <a:t>borders</a:t>
            </a:r>
            <a:r>
              <a:rPr lang="fr-FR" sz="2800" b="1" u="sng" spc="-1" dirty="0">
                <a:solidFill>
                  <a:srgbClr val="C00000"/>
                </a:solidFill>
                <a:latin typeface="Georgia"/>
              </a:rPr>
              <a:t>)</a:t>
            </a:r>
            <a:endParaRPr lang="fr-FR" sz="2800" u="sng" spc="-1" dirty="0">
              <a:solidFill>
                <a:srgbClr val="C00000"/>
              </a:solidFill>
              <a:latin typeface="Arial"/>
            </a:endParaRPr>
          </a:p>
          <a:p>
            <a:pPr marL="109800">
              <a:lnSpc>
                <a:spcPct val="100000"/>
              </a:lnSpc>
              <a:spcBef>
                <a:spcPts val="300"/>
              </a:spcBef>
            </a:pPr>
            <a:endParaRPr lang="fr-FR" sz="2800" b="0" strike="noStrike" spc="-1" dirty="0">
              <a:latin typeface="Arial"/>
            </a:endParaRPr>
          </a:p>
          <a:p>
            <a:pPr marL="109800">
              <a:lnSpc>
                <a:spcPct val="100000"/>
              </a:lnSpc>
              <a:spcBef>
                <a:spcPts val="300"/>
              </a:spcBef>
            </a:pPr>
            <a:endParaRPr lang="fr-FR" sz="2800" b="0" strike="noStrike" spc="-1" dirty="0">
              <a:latin typeface="Arial"/>
            </a:endParaRPr>
          </a:p>
          <a:p>
            <a:pPr marL="109800">
              <a:lnSpc>
                <a:spcPct val="100000"/>
              </a:lnSpc>
              <a:spcBef>
                <a:spcPts val="300"/>
              </a:spcBef>
            </a:pPr>
            <a:endParaRPr lang="fr-FR" sz="2800" b="0" strike="noStrike" spc="-1" dirty="0">
              <a:latin typeface="Arial"/>
            </a:endParaRPr>
          </a:p>
          <a:p>
            <a:pPr marL="109800">
              <a:lnSpc>
                <a:spcPct val="100000"/>
              </a:lnSpc>
              <a:spcBef>
                <a:spcPts val="300"/>
              </a:spcBef>
            </a:pPr>
            <a:endParaRPr lang="fr-FR" sz="2800" b="0" strike="noStrike" spc="-1" dirty="0">
              <a:latin typeface="Arial"/>
            </a:endParaRPr>
          </a:p>
        </p:txBody>
      </p:sp>
      <p:sp>
        <p:nvSpPr>
          <p:cNvPr id="99" name="CustomShape 3"/>
          <p:cNvSpPr/>
          <p:nvPr/>
        </p:nvSpPr>
        <p:spPr>
          <a:xfrm>
            <a:off x="10899720" y="2160"/>
            <a:ext cx="101484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82602009-70F8-44DA-97D0-205FCB23E835}" type="slidenum">
              <a:rPr lang="fr-FR" sz="1800" b="0" strike="noStrike" spc="-1">
                <a:solidFill>
                  <a:srgbClr val="FFFFFF"/>
                </a:solidFill>
                <a:latin typeface="Georgia"/>
                <a:ea typeface="DejaVu Sans"/>
              </a:rPr>
              <a:t>28</a:t>
            </a:fld>
            <a:endParaRPr lang="fr-FR" sz="1800" b="0" strike="noStrike" spc="-1">
              <a:latin typeface="Arial"/>
            </a:endParaRPr>
          </a:p>
        </p:txBody>
      </p:sp>
    </p:spTree>
    <p:extLst>
      <p:ext uri="{BB962C8B-B14F-4D97-AF65-F5344CB8AC3E}">
        <p14:creationId xmlns:p14="http://schemas.microsoft.com/office/powerpoint/2010/main" val="3322396551"/>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1"/>
          <p:cNvSpPr/>
          <p:nvPr/>
        </p:nvSpPr>
        <p:spPr>
          <a:xfrm>
            <a:off x="10899720" y="2160"/>
            <a:ext cx="101484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D7839525-585E-4EEA-8015-8AB84A0A5C88}" type="slidenum">
              <a:rPr lang="fr-FR" sz="1800" b="0" strike="noStrike" spc="-1">
                <a:solidFill>
                  <a:srgbClr val="FFFFFF"/>
                </a:solidFill>
                <a:latin typeface="Georgia"/>
                <a:ea typeface="DejaVu Sans"/>
              </a:rPr>
              <a:t>29</a:t>
            </a:fld>
            <a:endParaRPr lang="fr-FR" sz="1800" b="0" strike="noStrike" spc="-1">
              <a:latin typeface="Arial"/>
            </a:endParaRPr>
          </a:p>
        </p:txBody>
      </p:sp>
      <p:sp>
        <p:nvSpPr>
          <p:cNvPr id="96" name="CustomShape 2"/>
          <p:cNvSpPr/>
          <p:nvPr/>
        </p:nvSpPr>
        <p:spPr>
          <a:xfrm>
            <a:off x="0" y="868680"/>
            <a:ext cx="10971720" cy="5704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65760" indent="-254880">
              <a:lnSpc>
                <a:spcPct val="100000"/>
              </a:lnSpc>
              <a:spcBef>
                <a:spcPts val="300"/>
              </a:spcBef>
              <a:buClr>
                <a:srgbClr val="08A1D9"/>
              </a:buClr>
              <a:buFont typeface="Georgia"/>
              <a:buChar char="•"/>
            </a:pPr>
            <a:r>
              <a:rPr lang="el-GR" sz="2800" b="1" spc="-1" dirty="0">
                <a:solidFill>
                  <a:srgbClr val="000000"/>
                </a:solidFill>
                <a:latin typeface="Georgia"/>
                <a:ea typeface="DejaVu Sans"/>
              </a:rPr>
              <a:t>Το </a:t>
            </a:r>
            <a:r>
              <a:rPr lang="el-GR" sz="2800" b="1" spc="-1" dirty="0" err="1">
                <a:solidFill>
                  <a:srgbClr val="000000"/>
                </a:solidFill>
                <a:latin typeface="Georgia"/>
                <a:ea typeface="DejaVu Sans"/>
              </a:rPr>
              <a:t>πολιτικ</a:t>
            </a:r>
            <a:r>
              <a:rPr lang="fr-FR" sz="2800" b="1" spc="-1" dirty="0" err="1">
                <a:solidFill>
                  <a:srgbClr val="000000"/>
                </a:solidFill>
                <a:latin typeface="Georgia"/>
                <a:ea typeface="DejaVu Sans"/>
              </a:rPr>
              <a:t>ό</a:t>
            </a:r>
            <a:r>
              <a:rPr lang="el-GR" sz="2800" b="1" spc="-1" dirty="0">
                <a:solidFill>
                  <a:srgbClr val="000000"/>
                </a:solidFill>
                <a:latin typeface="Georgia"/>
                <a:ea typeface="DejaVu Sans"/>
              </a:rPr>
              <a:t> παιχνίδι του π</a:t>
            </a:r>
            <a:r>
              <a:rPr lang="fr-FR" sz="2800" b="1" strike="noStrike" spc="-1" dirty="0" err="1">
                <a:solidFill>
                  <a:srgbClr val="000000"/>
                </a:solidFill>
                <a:latin typeface="Georgia"/>
                <a:ea typeface="DejaVu Sans"/>
              </a:rPr>
              <a:t>οιος</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είν</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ι</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λ</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ϊκιστής</a:t>
            </a:r>
            <a:r>
              <a:rPr lang="fr-FR" sz="2800" b="1" strike="noStrike" spc="-1" dirty="0">
                <a:solidFill>
                  <a:srgbClr val="000000"/>
                </a:solidFill>
                <a:latin typeface="Georgia"/>
                <a:ea typeface="DejaVu Sans"/>
              </a:rPr>
              <a:t>;</a:t>
            </a:r>
            <a:endParaRPr lang="fr-FR" sz="2800" b="0" strike="noStrike" spc="-1" dirty="0">
              <a:latin typeface="Arial"/>
            </a:endParaRPr>
          </a:p>
          <a:p>
            <a:pPr>
              <a:lnSpc>
                <a:spcPct val="100000"/>
              </a:lnSpc>
              <a:spcBef>
                <a:spcPts val="300"/>
              </a:spcBef>
            </a:pPr>
            <a:endParaRPr lang="fr-FR" sz="2800" b="0" strike="noStrike" spc="-1" dirty="0">
              <a:latin typeface="Arial"/>
            </a:endParaRPr>
          </a:p>
          <a:p>
            <a:pPr marL="109800">
              <a:lnSpc>
                <a:spcPct val="100000"/>
              </a:lnSpc>
              <a:spcBef>
                <a:spcPts val="300"/>
              </a:spcBef>
            </a:pPr>
            <a:r>
              <a:rPr lang="fr-FR" sz="2800" b="0" strike="noStrike" spc="-1" dirty="0" err="1">
                <a:solidFill>
                  <a:srgbClr val="000000"/>
                </a:solidFill>
                <a:latin typeface="Georgia"/>
                <a:ea typeface="DejaVu Sans"/>
              </a:rPr>
              <a:t>Γι</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τον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δεξιό</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τύ</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ο</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οι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λ</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ϊκιστές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είν</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οι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άνθρω</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οι</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ου</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ζητούν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υψηλότερους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φόρους</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ερισσότερη</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ρόνοι</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κ</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ροστ</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σί</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των</a:t>
            </a:r>
            <a:r>
              <a:rPr lang="fr-FR" sz="2800" b="0" strike="noStrike" spc="-1" dirty="0">
                <a:solidFill>
                  <a:srgbClr val="000000"/>
                </a:solidFill>
                <a:latin typeface="Georgia"/>
                <a:ea typeface="DejaVu Sans"/>
              </a:rPr>
              <a:t> β</a:t>
            </a:r>
            <a:r>
              <a:rPr lang="fr-FR" sz="2800" b="0" strike="noStrike" spc="-1" dirty="0" err="1">
                <a:solidFill>
                  <a:srgbClr val="000000"/>
                </a:solidFill>
                <a:latin typeface="Georgia"/>
                <a:ea typeface="DejaVu Sans"/>
              </a:rPr>
              <a:t>ιομηχ</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νιών</a:t>
            </a:r>
            <a:r>
              <a:rPr lang="fr-FR" sz="2800" b="0" strike="noStrike" spc="-1" dirty="0">
                <a:solidFill>
                  <a:srgbClr val="000000"/>
                </a:solidFill>
                <a:latin typeface="Georgia"/>
                <a:ea typeface="DejaVu Sans"/>
              </a:rPr>
              <a:t>. </a:t>
            </a:r>
            <a:endParaRPr lang="fr-FR" sz="2800" b="0" strike="noStrike" spc="-1" dirty="0">
              <a:latin typeface="Arial"/>
            </a:endParaRPr>
          </a:p>
          <a:p>
            <a:pPr marL="109800">
              <a:lnSpc>
                <a:spcPct val="100000"/>
              </a:lnSpc>
              <a:spcBef>
                <a:spcPts val="300"/>
              </a:spcBef>
            </a:pPr>
            <a:endParaRPr lang="fr-FR" sz="2800" b="0" strike="noStrike" spc="-1" dirty="0">
              <a:latin typeface="Arial"/>
            </a:endParaRPr>
          </a:p>
          <a:p>
            <a:pPr marL="109800">
              <a:lnSpc>
                <a:spcPct val="100000"/>
              </a:lnSpc>
              <a:spcBef>
                <a:spcPts val="300"/>
              </a:spcBef>
            </a:pPr>
            <a:endParaRPr lang="fr-FR" sz="2800" b="0" strike="noStrike" spc="-1" dirty="0">
              <a:latin typeface="Arial"/>
            </a:endParaRPr>
          </a:p>
          <a:p>
            <a:pPr marL="109800">
              <a:lnSpc>
                <a:spcPct val="100000"/>
              </a:lnSpc>
              <a:spcBef>
                <a:spcPts val="300"/>
              </a:spcBef>
            </a:pPr>
            <a:r>
              <a:rPr lang="fr-FR" sz="2800" b="0" strike="noStrike" spc="-1" dirty="0" err="1">
                <a:solidFill>
                  <a:srgbClr val="000000"/>
                </a:solidFill>
                <a:latin typeface="Georgia"/>
                <a:ea typeface="DejaVu Sans"/>
              </a:rPr>
              <a:t>Γι</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τ</a:t>
            </a:r>
            <a:r>
              <a:rPr lang="fr-FR" sz="2800" b="0" strike="noStrike" spc="-1" dirty="0">
                <a:solidFill>
                  <a:srgbClr val="000000"/>
                </a:solidFill>
                <a:latin typeface="Georgia"/>
                <a:ea typeface="DejaVu Sans"/>
              </a:rPr>
              <a:t>α α</a:t>
            </a:r>
            <a:r>
              <a:rPr lang="fr-FR" sz="2800" b="0" strike="noStrike" spc="-1" dirty="0" err="1">
                <a:solidFill>
                  <a:srgbClr val="000000"/>
                </a:solidFill>
                <a:latin typeface="Georgia"/>
                <a:ea typeface="DejaVu Sans"/>
              </a:rPr>
              <a:t>ριστερά</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μέσ</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μ</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ζικής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ενημέρωσης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λ</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ϊκιστές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είν</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α</a:t>
            </a:r>
            <a:r>
              <a:rPr lang="fr-FR" sz="2800" b="0" strike="noStrike" spc="-1" dirty="0" err="1">
                <a:solidFill>
                  <a:srgbClr val="000000"/>
                </a:solidFill>
                <a:latin typeface="Georgia"/>
                <a:ea typeface="DejaVu Sans"/>
              </a:rPr>
              <a:t>υτοί</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ου</a:t>
            </a:r>
            <a:r>
              <a:rPr lang="fr-FR" sz="2800" b="0" strike="noStrike" spc="-1" dirty="0">
                <a:solidFill>
                  <a:srgbClr val="000000"/>
                </a:solidFill>
                <a:latin typeface="Georgia"/>
                <a:ea typeface="DejaVu Sans"/>
              </a:rPr>
              <a:t> α</a:t>
            </a:r>
            <a:r>
              <a:rPr lang="fr-FR" sz="2800" b="0" strike="noStrike" spc="-1" dirty="0" err="1">
                <a:solidFill>
                  <a:srgbClr val="000000"/>
                </a:solidFill>
                <a:latin typeface="Georgia"/>
                <a:ea typeface="DejaVu Sans"/>
              </a:rPr>
              <a:t>ντιτίθεντ</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στη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μετ</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νάστευση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στην</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οικιλομορφί</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κ</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στην</a:t>
            </a:r>
            <a:r>
              <a:rPr lang="fr-FR" sz="2800" b="0" strike="noStrike" spc="-1" dirty="0">
                <a:solidFill>
                  <a:srgbClr val="000000"/>
                </a:solidFill>
                <a:latin typeface="Georgia"/>
                <a:ea typeface="DejaVu Sans"/>
              </a:rPr>
              <a:t> ΕΕ.</a:t>
            </a:r>
            <a:endParaRPr lang="fr-FR" sz="2800" b="0" strike="noStrike" spc="-1" dirty="0">
              <a:latin typeface="Arial"/>
            </a:endParaRPr>
          </a:p>
          <a:p>
            <a:pPr marL="109800">
              <a:lnSpc>
                <a:spcPct val="100000"/>
              </a:lnSpc>
              <a:spcBef>
                <a:spcPts val="300"/>
              </a:spcBef>
            </a:pPr>
            <a:r>
              <a:rPr lang="fr-FR" sz="2800" b="0" i="1" u="sng" strike="noStrike" spc="-1" dirty="0">
                <a:solidFill>
                  <a:srgbClr val="000000"/>
                </a:solidFill>
                <a:uFillTx/>
                <a:latin typeface="Georgia"/>
                <a:ea typeface="DejaVu Sans"/>
              </a:rPr>
              <a:t> O </a:t>
            </a:r>
            <a:r>
              <a:rPr lang="fr-FR" sz="2800" b="0" i="1" u="sng" strike="noStrike" spc="-1" dirty="0" err="1">
                <a:solidFill>
                  <a:srgbClr val="000000"/>
                </a:solidFill>
                <a:uFillTx/>
                <a:latin typeface="Georgia"/>
                <a:ea typeface="DejaVu Sans"/>
              </a:rPr>
              <a:t>ευρωσκε</a:t>
            </a:r>
            <a:r>
              <a:rPr lang="fr-FR" sz="2800" b="0" i="1" u="sng" strike="noStrike" spc="-1" dirty="0">
                <a:solidFill>
                  <a:srgbClr val="000000"/>
                </a:solidFill>
                <a:uFillTx/>
                <a:latin typeface="Georgia"/>
                <a:ea typeface="DejaVu Sans"/>
              </a:rPr>
              <a:t>π</a:t>
            </a:r>
            <a:r>
              <a:rPr lang="fr-FR" sz="2800" b="0" i="1" u="sng" strike="noStrike" spc="-1" dirty="0" err="1">
                <a:solidFill>
                  <a:srgbClr val="000000"/>
                </a:solidFill>
                <a:uFillTx/>
                <a:latin typeface="Georgia"/>
                <a:ea typeface="DejaVu Sans"/>
              </a:rPr>
              <a:t>τικιστής</a:t>
            </a:r>
            <a:r>
              <a:rPr lang="fr-FR" sz="2800" b="0" i="1" u="sng" strike="noStrike" spc="-1" dirty="0">
                <a:solidFill>
                  <a:srgbClr val="000000"/>
                </a:solidFill>
                <a:uFillTx/>
                <a:latin typeface="Georgia"/>
                <a:ea typeface="DejaVu Sans"/>
              </a:rPr>
              <a:t> </a:t>
            </a:r>
            <a:r>
              <a:rPr lang="fr-FR" sz="2800" b="0" i="1" u="sng" strike="noStrike" spc="-1" dirty="0" err="1">
                <a:solidFill>
                  <a:srgbClr val="000000"/>
                </a:solidFill>
                <a:uFillTx/>
                <a:latin typeface="Georgia"/>
                <a:ea typeface="DejaVu Sans"/>
              </a:rPr>
              <a:t>είν</a:t>
            </a:r>
            <a:r>
              <a:rPr lang="fr-FR" sz="2800" b="0" i="1" u="sng" strike="noStrike" spc="-1" dirty="0">
                <a:solidFill>
                  <a:srgbClr val="000000"/>
                </a:solidFill>
                <a:uFillTx/>
                <a:latin typeface="Georgia"/>
                <a:ea typeface="DejaVu Sans"/>
              </a:rPr>
              <a:t>α</a:t>
            </a:r>
            <a:r>
              <a:rPr lang="fr-FR" sz="2800" b="0" i="1" u="sng" strike="noStrike" spc="-1" dirty="0" err="1">
                <a:solidFill>
                  <a:srgbClr val="000000"/>
                </a:solidFill>
                <a:uFillTx/>
                <a:latin typeface="Georgia"/>
                <a:ea typeface="DejaVu Sans"/>
              </a:rPr>
              <a:t>ι</a:t>
            </a:r>
            <a:r>
              <a:rPr lang="fr-FR" sz="2800" b="0" i="1" u="sng" strike="noStrike" spc="-1" dirty="0">
                <a:solidFill>
                  <a:srgbClr val="000000"/>
                </a:solidFill>
                <a:uFillTx/>
                <a:latin typeface="Georgia"/>
                <a:ea typeface="DejaVu Sans"/>
              </a:rPr>
              <a:t> π</a:t>
            </a:r>
            <a:r>
              <a:rPr lang="fr-FR" sz="2800" b="0" i="1" u="sng" strike="noStrike" spc="-1" dirty="0" err="1">
                <a:solidFill>
                  <a:srgbClr val="000000"/>
                </a:solidFill>
                <a:uFillTx/>
                <a:latin typeface="Georgia"/>
                <a:ea typeface="DejaVu Sans"/>
              </a:rPr>
              <a:t>άντ</a:t>
            </a:r>
            <a:r>
              <a:rPr lang="fr-FR" sz="2800" b="0" i="1" u="sng" strike="noStrike" spc="-1" dirty="0">
                <a:solidFill>
                  <a:srgbClr val="000000"/>
                </a:solidFill>
                <a:uFillTx/>
                <a:latin typeface="Georgia"/>
                <a:ea typeface="DejaVu Sans"/>
              </a:rPr>
              <a:t>α </a:t>
            </a:r>
            <a:r>
              <a:rPr lang="fr-FR" sz="2800" b="0" i="1" u="sng" strike="noStrike" spc="-1" dirty="0" err="1">
                <a:solidFill>
                  <a:srgbClr val="000000"/>
                </a:solidFill>
                <a:uFillTx/>
                <a:latin typeface="Georgia"/>
                <a:ea typeface="DejaVu Sans"/>
              </a:rPr>
              <a:t>λ</a:t>
            </a:r>
            <a:r>
              <a:rPr lang="fr-FR" sz="2800" b="0" i="1" u="sng" strike="noStrike" spc="-1" dirty="0">
                <a:solidFill>
                  <a:srgbClr val="000000"/>
                </a:solidFill>
                <a:uFillTx/>
                <a:latin typeface="Georgia"/>
                <a:ea typeface="DejaVu Sans"/>
              </a:rPr>
              <a:t>α</a:t>
            </a:r>
            <a:r>
              <a:rPr lang="fr-FR" sz="2800" b="0" i="1" u="sng" strike="noStrike" spc="-1" dirty="0" err="1">
                <a:solidFill>
                  <a:srgbClr val="000000"/>
                </a:solidFill>
                <a:uFillTx/>
                <a:latin typeface="Georgia"/>
                <a:ea typeface="DejaVu Sans"/>
              </a:rPr>
              <a:t>ϊκιστής</a:t>
            </a:r>
            <a:r>
              <a:rPr lang="fr-FR" sz="2800" b="0" i="1" u="sng" strike="noStrike" spc="-1" dirty="0">
                <a:solidFill>
                  <a:srgbClr val="000000"/>
                </a:solidFill>
                <a:uFillTx/>
                <a:latin typeface="Georgia"/>
                <a:ea typeface="DejaVu Sans"/>
              </a:rPr>
              <a:t>;</a:t>
            </a:r>
            <a:endParaRPr lang="fr-FR" sz="2800" b="0" strike="noStrike" spc="-1" dirty="0">
              <a:latin typeface="Arial"/>
            </a:endParaRPr>
          </a:p>
          <a:p>
            <a:pPr marL="109800">
              <a:lnSpc>
                <a:spcPct val="100000"/>
              </a:lnSpc>
              <a:spcBef>
                <a:spcPts val="300"/>
              </a:spcBef>
            </a:pPr>
            <a:endParaRPr lang="fr-FR"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CustomShape 1"/>
          <p:cNvSpPr/>
          <p:nvPr/>
        </p:nvSpPr>
        <p:spPr>
          <a:xfrm>
            <a:off x="1097280" y="1463040"/>
            <a:ext cx="10057320" cy="4673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77500" lnSpcReduction="20000"/>
          </a:bodyPr>
          <a:lstStyle/>
          <a:p>
            <a:pPr marL="365760" indent="-254880">
              <a:lnSpc>
                <a:spcPct val="100000"/>
              </a:lnSpc>
              <a:spcBef>
                <a:spcPts val="300"/>
              </a:spcBef>
              <a:buClr>
                <a:srgbClr val="08A1D9"/>
              </a:buClr>
              <a:buFont typeface="Wingdings" charset="2"/>
              <a:buChar char=""/>
            </a:pP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Ο</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Taggart</a:t>
            </a:r>
            <a:r>
              <a:rPr lang="fr-FR" sz="2800" b="0" strike="noStrike" spc="-1" dirty="0">
                <a:solidFill>
                  <a:srgbClr val="000000"/>
                </a:solidFill>
                <a:latin typeface="Georgia"/>
                <a:ea typeface="DejaVu Sans"/>
              </a:rPr>
              <a:t> (1998) </a:t>
            </a:r>
            <a:r>
              <a:rPr lang="fr-FR" sz="2800" b="0" strike="noStrike" spc="-1" dirty="0" err="1">
                <a:solidFill>
                  <a:srgbClr val="000000"/>
                </a:solidFill>
                <a:latin typeface="Georgia"/>
                <a:ea typeface="DejaVu Sans"/>
              </a:rPr>
              <a:t>ορίζει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το</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φ</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ινόμενο</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στη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Δυτική</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Ευρώ</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ως</a:t>
            </a:r>
            <a:r>
              <a:rPr lang="fr-FR" sz="2800" b="0" strike="noStrike" spc="-1" dirty="0">
                <a:solidFill>
                  <a:srgbClr val="000000"/>
                </a:solidFill>
                <a:latin typeface="Georgia"/>
                <a:ea typeface="DejaVu Sans"/>
              </a:rPr>
              <a:t> ‘the </a:t>
            </a:r>
            <a:r>
              <a:rPr lang="fr-FR" sz="2800" b="1" u="sng" strike="noStrike" spc="-1" dirty="0" err="1">
                <a:solidFill>
                  <a:srgbClr val="000000"/>
                </a:solidFill>
                <a:latin typeface="Georgia"/>
                <a:ea typeface="DejaVu Sans"/>
              </a:rPr>
              <a:t>idea</a:t>
            </a:r>
            <a:r>
              <a:rPr lang="fr-FR" sz="2800" b="0" strike="noStrike" spc="-1" dirty="0">
                <a:solidFill>
                  <a:srgbClr val="000000"/>
                </a:solidFill>
                <a:latin typeface="Georgia"/>
                <a:ea typeface="DejaVu Sans"/>
              </a:rPr>
              <a:t> of contingent or </a:t>
            </a:r>
            <a:r>
              <a:rPr lang="fr-FR" sz="2800" b="0" strike="noStrike" spc="-1" dirty="0" err="1">
                <a:solidFill>
                  <a:srgbClr val="000000"/>
                </a:solidFill>
                <a:latin typeface="Georgia"/>
                <a:ea typeface="DejaVu Sans"/>
              </a:rPr>
              <a:t>qualified</a:t>
            </a:r>
            <a:r>
              <a:rPr lang="fr-FR" sz="2800" b="0" strike="noStrike" spc="-1" dirty="0">
                <a:solidFill>
                  <a:srgbClr val="000000"/>
                </a:solidFill>
                <a:latin typeface="Georgia"/>
                <a:ea typeface="DejaVu Sans"/>
              </a:rPr>
              <a:t> </a:t>
            </a:r>
            <a:r>
              <a:rPr lang="fr-FR" sz="2800" b="1" strike="noStrike" spc="-1" dirty="0">
                <a:solidFill>
                  <a:srgbClr val="000000"/>
                </a:solidFill>
                <a:latin typeface="Georgia"/>
                <a:ea typeface="DejaVu Sans"/>
              </a:rPr>
              <a:t>opposition</a:t>
            </a:r>
            <a:r>
              <a:rPr lang="fr-FR" sz="2800" b="0" strike="noStrike" spc="-1" dirty="0">
                <a:solidFill>
                  <a:srgbClr val="000000"/>
                </a:solidFill>
                <a:latin typeface="Georgia"/>
                <a:ea typeface="DejaVu Sans"/>
              </a:rPr>
              <a:t>, as </a:t>
            </a:r>
            <a:r>
              <a:rPr lang="fr-FR" sz="2800" b="0" strike="noStrike" spc="-1" dirty="0" err="1">
                <a:solidFill>
                  <a:srgbClr val="000000"/>
                </a:solidFill>
                <a:latin typeface="Georgia"/>
                <a:ea typeface="DejaVu Sans"/>
              </a:rPr>
              <a:t>well</a:t>
            </a:r>
            <a:r>
              <a:rPr lang="fr-FR" sz="2800" b="0" strike="noStrike" spc="-1" dirty="0">
                <a:solidFill>
                  <a:srgbClr val="000000"/>
                </a:solidFill>
                <a:latin typeface="Georgia"/>
                <a:ea typeface="DejaVu Sans"/>
              </a:rPr>
              <a:t> as </a:t>
            </a:r>
            <a:r>
              <a:rPr lang="fr-FR" sz="2800" b="0" strike="noStrike" spc="-1" dirty="0" err="1">
                <a:solidFill>
                  <a:srgbClr val="000000"/>
                </a:solidFill>
                <a:latin typeface="Georgia"/>
                <a:ea typeface="DejaVu Sans"/>
              </a:rPr>
              <a:t>incorporating</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outright</a:t>
            </a:r>
            <a:r>
              <a:rPr lang="fr-FR" sz="2800" b="0" strike="noStrike" spc="-1" dirty="0">
                <a:solidFill>
                  <a:srgbClr val="000000"/>
                </a:solidFill>
                <a:latin typeface="Georgia"/>
                <a:ea typeface="DejaVu Sans"/>
              </a:rPr>
              <a:t> and </a:t>
            </a:r>
            <a:r>
              <a:rPr lang="fr-FR" sz="2800" b="0" strike="noStrike" spc="-1" dirty="0" err="1">
                <a:solidFill>
                  <a:srgbClr val="000000"/>
                </a:solidFill>
                <a:latin typeface="Georgia"/>
                <a:ea typeface="DejaVu Sans"/>
              </a:rPr>
              <a:t>qualified</a:t>
            </a:r>
            <a:r>
              <a:rPr lang="fr-FR" sz="2800" b="0" strike="noStrike" spc="-1" dirty="0">
                <a:solidFill>
                  <a:srgbClr val="000000"/>
                </a:solidFill>
                <a:latin typeface="Georgia"/>
                <a:ea typeface="DejaVu Sans"/>
              </a:rPr>
              <a:t> opposition to the </a:t>
            </a:r>
            <a:r>
              <a:rPr lang="fr-FR" sz="2800" b="0" strike="noStrike" spc="-1" dirty="0" err="1">
                <a:solidFill>
                  <a:srgbClr val="000000"/>
                </a:solidFill>
                <a:latin typeface="Georgia"/>
                <a:ea typeface="DejaVu Sans"/>
              </a:rPr>
              <a:t>process</a:t>
            </a:r>
            <a:r>
              <a:rPr lang="fr-FR" sz="2800" b="0" strike="noStrike" spc="-1" dirty="0">
                <a:solidFill>
                  <a:srgbClr val="000000"/>
                </a:solidFill>
                <a:latin typeface="Georgia"/>
                <a:ea typeface="DejaVu Sans"/>
              </a:rPr>
              <a:t> of </a:t>
            </a:r>
            <a:r>
              <a:rPr lang="fr-FR" sz="2800" b="0" strike="noStrike" spc="-1" dirty="0" err="1">
                <a:solidFill>
                  <a:srgbClr val="000000"/>
                </a:solidFill>
                <a:latin typeface="Georgia"/>
                <a:ea typeface="DejaVu Sans"/>
              </a:rPr>
              <a:t>European</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integration</a:t>
            </a:r>
            <a:r>
              <a:rPr lang="fr-FR" sz="2800" b="0" strike="noStrike" spc="-1" dirty="0">
                <a:solidFill>
                  <a:srgbClr val="000000"/>
                </a:solidFill>
                <a:latin typeface="Georgia"/>
                <a:ea typeface="DejaVu Sans"/>
              </a:rPr>
              <a:t>’.</a:t>
            </a:r>
            <a:endParaRPr lang="fr-FR" sz="2800" b="0" strike="noStrike" spc="-1" dirty="0">
              <a:latin typeface="Arial"/>
            </a:endParaRPr>
          </a:p>
          <a:p>
            <a:pPr marL="110880">
              <a:lnSpc>
                <a:spcPct val="100000"/>
              </a:lnSpc>
              <a:spcBef>
                <a:spcPts val="300"/>
              </a:spcBef>
              <a:buClr>
                <a:srgbClr val="08A1D9"/>
              </a:buClr>
            </a:pPr>
            <a:endParaRPr lang="fr-FR" sz="2800" b="0" strike="noStrike" spc="-1" dirty="0">
              <a:latin typeface="Arial"/>
            </a:endParaRPr>
          </a:p>
          <a:p>
            <a:pPr marL="365760" indent="-254880">
              <a:lnSpc>
                <a:spcPct val="100000"/>
              </a:lnSpc>
              <a:spcBef>
                <a:spcPts val="300"/>
              </a:spcBef>
              <a:buClr>
                <a:srgbClr val="08A1D9"/>
              </a:buClr>
              <a:buFont typeface="Wingdings" charset="2"/>
              <a:buChar char=""/>
            </a:pPr>
            <a:r>
              <a:rPr lang="fr-FR" sz="2800" b="0" strike="noStrike" spc="-1" dirty="0" err="1">
                <a:solidFill>
                  <a:srgbClr val="000000"/>
                </a:solidFill>
                <a:latin typeface="Georgia"/>
                <a:ea typeface="DejaVu Sans"/>
              </a:rPr>
              <a:t>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εμφάνιση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του</a:t>
            </a:r>
            <a:r>
              <a:rPr lang="fr-FR" sz="2800" b="0"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εθνικού</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ευρωσκε</a:t>
            </a:r>
            <a:r>
              <a:rPr lang="fr-FR" sz="2800" b="1" strike="noStrike" spc="-1" dirty="0">
                <a:solidFill>
                  <a:srgbClr val="000000"/>
                </a:solidFill>
                <a:latin typeface="Georgia"/>
                <a:ea typeface="DejaVu Sans"/>
              </a:rPr>
              <a:t>π</a:t>
            </a:r>
            <a:r>
              <a:rPr lang="fr-FR" sz="2800" b="1" strike="noStrike" spc="-1" dirty="0" err="1">
                <a:solidFill>
                  <a:srgbClr val="000000"/>
                </a:solidFill>
                <a:latin typeface="Georgia"/>
                <a:ea typeface="DejaVu Sans"/>
              </a:rPr>
              <a:t>τικισμού</a:t>
            </a:r>
            <a:r>
              <a:rPr lang="fr-FR" sz="2800" b="1" strike="noStrike" spc="-1" dirty="0">
                <a:solidFill>
                  <a:srgbClr val="000000"/>
                </a:solidFill>
                <a:latin typeface="Georgia"/>
                <a:ea typeface="DejaVu Sans"/>
              </a:rPr>
              <a:t> </a:t>
            </a:r>
            <a:r>
              <a:rPr lang="fr-FR" sz="2800" b="0" strike="noStrike" spc="-1" dirty="0">
                <a:solidFill>
                  <a:srgbClr val="000000"/>
                </a:solidFill>
                <a:latin typeface="Georgia"/>
                <a:ea typeface="DejaVu Sans"/>
              </a:rPr>
              <a:t>(ΜΒ) – </a:t>
            </a:r>
            <a:r>
              <a:rPr lang="fr-FR" sz="2800" b="0" strike="noStrike" spc="-1" dirty="0" err="1">
                <a:solidFill>
                  <a:srgbClr val="000000"/>
                </a:solidFill>
                <a:latin typeface="Georgia"/>
                <a:ea typeface="DejaVu Sans"/>
              </a:rPr>
              <a:t>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ενσωμάτωση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του</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ευρωσκε</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τικισμού</a:t>
            </a:r>
            <a:r>
              <a:rPr lang="fr-FR" sz="2800" b="0"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embedded</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euroscepticism</a:t>
            </a:r>
            <a:r>
              <a:rPr lang="fr-FR" sz="2800" b="0" strike="noStrike" spc="-1" dirty="0">
                <a:solidFill>
                  <a:srgbClr val="000000"/>
                </a:solidFill>
                <a:latin typeface="Georgia"/>
                <a:ea typeface="DejaVu Sans"/>
              </a:rPr>
              <a:t>) απ</a:t>
            </a:r>
            <a:r>
              <a:rPr lang="fr-FR" sz="2800" b="0" strike="noStrike" spc="-1" dirty="0" err="1">
                <a:solidFill>
                  <a:srgbClr val="000000"/>
                </a:solidFill>
                <a:latin typeface="Georgia"/>
                <a:ea typeface="DejaVu Sans"/>
              </a:rPr>
              <a:t>ό</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την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Συνθήκη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του</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a:t>
            </a:r>
            <a:r>
              <a:rPr lang="fr-FR" sz="2800" b="0" strike="noStrike" spc="-1" dirty="0">
                <a:solidFill>
                  <a:srgbClr val="000000"/>
                </a:solidFill>
                <a:latin typeface="Georgia"/>
                <a:ea typeface="DejaVu Sans"/>
              </a:rPr>
              <a:t>αα</a:t>
            </a:r>
            <a:r>
              <a:rPr lang="fr-FR" sz="2800" b="0" strike="noStrike" spc="-1" dirty="0" err="1">
                <a:solidFill>
                  <a:srgbClr val="000000"/>
                </a:solidFill>
                <a:latin typeface="Georgia"/>
                <a:ea typeface="DejaVu Sans"/>
              </a:rPr>
              <a:t>στριχτ</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μετά</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δημοψηφίσμ</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τ</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ευρωεκλογές</a:t>
            </a:r>
            <a:r>
              <a:rPr lang="fr-FR" sz="2800" b="0" strike="noStrike" spc="-1" dirty="0">
                <a:solidFill>
                  <a:srgbClr val="000000"/>
                </a:solidFill>
                <a:latin typeface="Georgia"/>
                <a:ea typeface="DejaVu Sans"/>
              </a:rPr>
              <a:t>…) - </a:t>
            </a:r>
            <a:r>
              <a:rPr lang="fr-FR" sz="2800" b="0" strike="noStrike" spc="-1" dirty="0" err="1">
                <a:solidFill>
                  <a:srgbClr val="000000"/>
                </a:solidFill>
                <a:latin typeface="Georgia"/>
                <a:ea typeface="DejaVu Sans"/>
              </a:rPr>
              <a:t>η</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ροοδευτική</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ενίσχυση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του</a:t>
            </a:r>
            <a:r>
              <a:rPr lang="fr-FR" sz="2800" b="0"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διεθνικού</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ευρωσκε</a:t>
            </a:r>
            <a:r>
              <a:rPr lang="fr-FR" sz="2800" b="1" strike="noStrike" spc="-1" dirty="0">
                <a:solidFill>
                  <a:srgbClr val="000000"/>
                </a:solidFill>
                <a:latin typeface="Georgia"/>
                <a:ea typeface="DejaVu Sans"/>
              </a:rPr>
              <a:t>π</a:t>
            </a:r>
            <a:r>
              <a:rPr lang="fr-FR" sz="2800" b="1" strike="noStrike" spc="-1" dirty="0" err="1">
                <a:solidFill>
                  <a:srgbClr val="000000"/>
                </a:solidFill>
                <a:latin typeface="Georgia"/>
                <a:ea typeface="DejaVu Sans"/>
              </a:rPr>
              <a:t>τικισμο</a:t>
            </a:r>
            <a:r>
              <a:rPr lang="fr-FR" sz="2800" b="0" strike="noStrike" spc="-1" dirty="0" err="1">
                <a:solidFill>
                  <a:srgbClr val="000000"/>
                </a:solidFill>
                <a:latin typeface="Georgia"/>
                <a:ea typeface="DejaVu Sans"/>
              </a:rPr>
              <a:t>ύ</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στην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μετά-Μά</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στριχτ</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οχή</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έχει</a:t>
            </a:r>
            <a:r>
              <a:rPr lang="fr-FR" sz="2800" b="0" strike="noStrike" spc="-1" dirty="0">
                <a:solidFill>
                  <a:srgbClr val="000000"/>
                </a:solidFill>
                <a:latin typeface="Georgia"/>
                <a:ea typeface="DejaVu Sans"/>
              </a:rPr>
              <a:t> απ</a:t>
            </a:r>
            <a:r>
              <a:rPr lang="fr-FR" sz="2800" b="0" strike="noStrike" spc="-1" dirty="0" err="1">
                <a:solidFill>
                  <a:srgbClr val="000000"/>
                </a:solidFill>
                <a:latin typeface="Georgia"/>
                <a:ea typeface="DejaVu Sans"/>
              </a:rPr>
              <a:t>οκτήσει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συστημικό</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χ</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ρ</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κτήρ</a:t>
            </a:r>
            <a:r>
              <a:rPr lang="fr-FR" sz="2800" b="0" strike="noStrike" spc="-1" dirty="0">
                <a:solidFill>
                  <a:srgbClr val="000000"/>
                </a:solidFill>
                <a:latin typeface="Georgia"/>
                <a:ea typeface="DejaVu Sans"/>
              </a:rPr>
              <a:t>α απ</a:t>
            </a:r>
            <a:r>
              <a:rPr lang="fr-FR" sz="2800" b="0" strike="noStrike" spc="-1" dirty="0" err="1">
                <a:solidFill>
                  <a:srgbClr val="000000"/>
                </a:solidFill>
                <a:latin typeface="Georgia"/>
                <a:ea typeface="DejaVu Sans"/>
              </a:rPr>
              <a:t>ό</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την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κρίση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του</a:t>
            </a:r>
            <a:r>
              <a:rPr lang="fr-FR" sz="2800" b="0" strike="noStrike" spc="-1" dirty="0">
                <a:solidFill>
                  <a:srgbClr val="000000"/>
                </a:solidFill>
                <a:latin typeface="Georgia"/>
                <a:ea typeface="DejaVu Sans"/>
              </a:rPr>
              <a:t> 2008 </a:t>
            </a:r>
            <a:r>
              <a:rPr lang="fr-FR" sz="2800" b="0" strike="noStrike" spc="-1" dirty="0" err="1">
                <a:solidFill>
                  <a:srgbClr val="000000"/>
                </a:solidFill>
                <a:latin typeface="Georgia"/>
                <a:ea typeface="DejaVu Sans"/>
              </a:rPr>
              <a:t>κ</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μετά</a:t>
            </a:r>
            <a:r>
              <a:rPr lang="fr-FR" sz="2800" b="0" strike="noStrike" spc="-1" dirty="0">
                <a:solidFill>
                  <a:srgbClr val="000000"/>
                </a:solidFill>
                <a:latin typeface="Georgia"/>
                <a:ea typeface="DejaVu Sans"/>
              </a:rPr>
              <a:t>.</a:t>
            </a:r>
            <a:endParaRPr lang="fr-FR" sz="2800" b="0" strike="noStrike" spc="-1" dirty="0">
              <a:latin typeface="Arial"/>
            </a:endParaRPr>
          </a:p>
          <a:p>
            <a:pPr marL="365760" indent="-254880">
              <a:lnSpc>
                <a:spcPct val="100000"/>
              </a:lnSpc>
              <a:spcBef>
                <a:spcPts val="300"/>
              </a:spcBef>
              <a:buClr>
                <a:srgbClr val="08A1D9"/>
              </a:buClr>
              <a:buFont typeface="Wingdings" charset="2"/>
              <a:buChar char=""/>
            </a:pPr>
            <a:r>
              <a:rPr lang="fr-FR" sz="2800" b="0" strike="noStrike" spc="-1" dirty="0" err="1">
                <a:solidFill>
                  <a:srgbClr val="000000"/>
                </a:solidFill>
                <a:latin typeface="Georgia"/>
                <a:ea typeface="DejaVu Sans"/>
              </a:rPr>
              <a:t>Αντίθεση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στην</a:t>
            </a:r>
            <a:r>
              <a:rPr lang="fr-FR" sz="2800" b="0" strike="noStrike" spc="-1" dirty="0">
                <a:solidFill>
                  <a:srgbClr val="000000"/>
                </a:solidFill>
                <a:latin typeface="Georgia"/>
                <a:ea typeface="DejaVu Sans"/>
              </a:rPr>
              <a:t> ΕΕ </a:t>
            </a:r>
            <a:r>
              <a:rPr lang="fr-FR" sz="2800" b="0" strike="noStrike" spc="-1" dirty="0" err="1">
                <a:solidFill>
                  <a:srgbClr val="000000"/>
                </a:solidFill>
                <a:latin typeface="Georgia"/>
                <a:ea typeface="DejaVu Sans"/>
              </a:rPr>
              <a:t>ή</a:t>
            </a:r>
            <a:r>
              <a:rPr lang="fr-FR" sz="2800" b="0" strike="noStrike" spc="-1" dirty="0">
                <a:solidFill>
                  <a:srgbClr val="000000"/>
                </a:solidFill>
                <a:latin typeface="Georgia"/>
                <a:ea typeface="DejaVu Sans"/>
              </a:rPr>
              <a:t> α</a:t>
            </a:r>
            <a:r>
              <a:rPr lang="fr-FR" sz="2800" b="0" strike="noStrike" spc="-1" dirty="0" err="1">
                <a:solidFill>
                  <a:srgbClr val="000000"/>
                </a:solidFill>
                <a:latin typeface="Georgia"/>
                <a:ea typeface="DejaVu Sans"/>
              </a:rPr>
              <a:t>λλ</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γή</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της</a:t>
            </a:r>
            <a:r>
              <a:rPr lang="fr-FR" sz="2800" b="0" strike="noStrike" spc="-1" dirty="0">
                <a:solidFill>
                  <a:srgbClr val="000000"/>
                </a:solidFill>
                <a:latin typeface="Georgia"/>
                <a:ea typeface="DejaVu Sans"/>
              </a:rPr>
              <a:t> ΕΕ</a:t>
            </a:r>
            <a:endParaRPr lang="fr-FR" sz="2800" b="0" strike="noStrike" spc="-1" dirty="0">
              <a:latin typeface="Arial"/>
            </a:endParaRPr>
          </a:p>
          <a:p>
            <a:pPr marL="365760" indent="-254880">
              <a:lnSpc>
                <a:spcPct val="100000"/>
              </a:lnSpc>
              <a:spcBef>
                <a:spcPts val="300"/>
              </a:spcBef>
              <a:buClr>
                <a:srgbClr val="08A1D9"/>
              </a:buClr>
              <a:buFont typeface="Wingdings" charset="2"/>
              <a:buChar char=""/>
            </a:pP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Είδος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σχέσης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με</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την</a:t>
            </a:r>
            <a:r>
              <a:rPr lang="fr-FR" sz="2800" b="0" strike="noStrike" spc="-1" dirty="0">
                <a:solidFill>
                  <a:srgbClr val="000000"/>
                </a:solidFill>
                <a:latin typeface="Georgia"/>
                <a:ea typeface="DejaVu Sans"/>
              </a:rPr>
              <a:t> ΕΕ: </a:t>
            </a:r>
            <a:r>
              <a:rPr lang="fr-FR" sz="2800" b="0" strike="noStrike" spc="-1" dirty="0" err="1">
                <a:solidFill>
                  <a:srgbClr val="000000"/>
                </a:solidFill>
                <a:latin typeface="Georgia"/>
                <a:ea typeface="DejaVu Sans"/>
              </a:rPr>
              <a:t>σχέση</a:t>
            </a:r>
            <a:r>
              <a:rPr lang="fr-FR" sz="2800" b="0"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ενδογενής</a:t>
            </a:r>
            <a:r>
              <a:rPr lang="fr-FR" sz="2800" b="1" strike="noStrike" spc="-1" dirty="0">
                <a:solidFill>
                  <a:srgbClr val="000000"/>
                </a:solidFill>
                <a:latin typeface="Georgia"/>
                <a:ea typeface="DejaVu Sans"/>
              </a:rPr>
              <a:t> </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ουσι</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στικά</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ροσωρινή</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εξ</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ρτάτ</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απ</a:t>
            </a:r>
            <a:r>
              <a:rPr lang="fr-FR" sz="2800" b="0" strike="noStrike" spc="-1" dirty="0" err="1">
                <a:solidFill>
                  <a:srgbClr val="000000"/>
                </a:solidFill>
                <a:latin typeface="Georgia"/>
                <a:ea typeface="DejaVu Sans"/>
              </a:rPr>
              <a:t>οκλειστικά</a:t>
            </a:r>
            <a:r>
              <a:rPr lang="fr-FR" sz="2800" b="0" strike="noStrike" spc="-1" dirty="0">
                <a:solidFill>
                  <a:srgbClr val="000000"/>
                </a:solidFill>
                <a:latin typeface="Georgia"/>
                <a:ea typeface="DejaVu Sans"/>
              </a:rPr>
              <a:t> απ</a:t>
            </a:r>
            <a:r>
              <a:rPr lang="fr-FR" sz="2800" b="0" strike="noStrike" spc="-1" dirty="0" err="1">
                <a:solidFill>
                  <a:srgbClr val="000000"/>
                </a:solidFill>
                <a:latin typeface="Georgia"/>
                <a:ea typeface="DejaVu Sans"/>
              </a:rPr>
              <a:t>ό</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ενδογενή</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ερίστ</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ση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στο</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εσωτερικό</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μι</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χώρ</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ς</a:t>
            </a:r>
            <a:r>
              <a:rPr lang="fr-FR" sz="2800" b="0" strike="noStrike" spc="-1" dirty="0">
                <a:solidFill>
                  <a:srgbClr val="000000"/>
                </a:solidFill>
                <a:latin typeface="Georgia"/>
                <a:ea typeface="DejaVu Sans"/>
              </a:rPr>
              <a:t> (Benoit:1997)- </a:t>
            </a:r>
            <a:r>
              <a:rPr lang="fr-FR" sz="2800" b="0" strike="noStrike" spc="-1" dirty="0" err="1">
                <a:solidFill>
                  <a:srgbClr val="000000"/>
                </a:solidFill>
                <a:latin typeface="Georgia"/>
                <a:ea typeface="DejaVu Sans"/>
              </a:rPr>
              <a:t>ή</a:t>
            </a:r>
            <a:r>
              <a:rPr lang="fr-FR" sz="2800" b="0"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εξωγενής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λόγω</a:t>
            </a:r>
            <a:r>
              <a:rPr lang="fr-FR" sz="2800" b="0" strike="noStrike" spc="-1" dirty="0">
                <a:solidFill>
                  <a:srgbClr val="000000"/>
                </a:solidFill>
                <a:latin typeface="Georgia"/>
                <a:ea typeface="DejaVu Sans"/>
              </a:rPr>
              <a:t> απ</a:t>
            </a:r>
            <a:r>
              <a:rPr lang="fr-FR" sz="2800" b="0" strike="noStrike" spc="-1" dirty="0" err="1">
                <a:solidFill>
                  <a:srgbClr val="000000"/>
                </a:solidFill>
                <a:latin typeface="Georgia"/>
                <a:ea typeface="DejaVu Sans"/>
              </a:rPr>
              <a:t>οτυχί</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στην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ικοινωνί</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κ</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μετάδοση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increasing</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knowledge</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being</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associated</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with</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increasing</a:t>
            </a:r>
            <a:r>
              <a:rPr lang="fr-FR" sz="2800" b="0" strike="noStrike" spc="-1" dirty="0">
                <a:solidFill>
                  <a:srgbClr val="000000"/>
                </a:solidFill>
                <a:latin typeface="Georgia"/>
                <a:ea typeface="DejaVu Sans"/>
              </a:rPr>
              <a:t> support, </a:t>
            </a:r>
            <a:r>
              <a:rPr lang="fr-FR" sz="2800" b="0" strike="noStrike" spc="-1" dirty="0" err="1">
                <a:solidFill>
                  <a:srgbClr val="000000"/>
                </a:solidFill>
                <a:latin typeface="Georgia"/>
                <a:ea typeface="DejaVu Sans"/>
              </a:rPr>
              <a:t>Gabel</a:t>
            </a:r>
            <a:r>
              <a:rPr lang="fr-FR" sz="2800" b="0" strike="noStrike" spc="-1" dirty="0">
                <a:solidFill>
                  <a:srgbClr val="000000"/>
                </a:solidFill>
                <a:latin typeface="Georgia"/>
                <a:ea typeface="DejaVu Sans"/>
              </a:rPr>
              <a:t> 1998).</a:t>
            </a:r>
            <a:endParaRPr lang="fr-FR" sz="2800" b="0" strike="noStrike" spc="-1" dirty="0">
              <a:latin typeface="Arial"/>
            </a:endParaRPr>
          </a:p>
          <a:p>
            <a:pPr>
              <a:lnSpc>
                <a:spcPct val="100000"/>
              </a:lnSpc>
              <a:spcBef>
                <a:spcPts val="300"/>
              </a:spcBef>
            </a:pPr>
            <a:endParaRPr lang="fr-FR" sz="2800" b="0" strike="noStrike" spc="-1" dirty="0">
              <a:latin typeface="Arial"/>
            </a:endParaRPr>
          </a:p>
        </p:txBody>
      </p:sp>
      <p:sp>
        <p:nvSpPr>
          <p:cNvPr id="55" name="CustomShape 2"/>
          <p:cNvSpPr/>
          <p:nvPr/>
        </p:nvSpPr>
        <p:spPr>
          <a:xfrm>
            <a:off x="609480" y="868680"/>
            <a:ext cx="10971720" cy="532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100000"/>
              </a:lnSpc>
            </a:pPr>
            <a:r>
              <a:rPr lang="fr-FR" sz="2800" b="0" strike="noStrike" spc="-1" dirty="0" err="1">
                <a:solidFill>
                  <a:srgbClr val="434342"/>
                </a:solidFill>
                <a:latin typeface="Trebuchet MS"/>
                <a:ea typeface="DejaVu Sans"/>
              </a:rPr>
              <a:t>Η</a:t>
            </a:r>
            <a:r>
              <a:rPr lang="fr-FR" sz="2800" b="0" strike="noStrike" spc="-1" dirty="0">
                <a:solidFill>
                  <a:srgbClr val="434342"/>
                </a:solidFill>
                <a:latin typeface="Trebuchet MS"/>
                <a:ea typeface="DejaVu Sans"/>
              </a:rPr>
              <a:t>  α</a:t>
            </a:r>
            <a:r>
              <a:rPr lang="fr-FR" sz="2800" b="0" strike="noStrike" spc="-1" dirty="0" err="1">
                <a:solidFill>
                  <a:srgbClr val="434342"/>
                </a:solidFill>
                <a:latin typeface="Trebuchet MS"/>
                <a:ea typeface="DejaVu Sans"/>
              </a:rPr>
              <a:t>νά</a:t>
            </a:r>
            <a:r>
              <a:rPr lang="fr-FR" sz="2800" b="0" strike="noStrike" spc="-1" dirty="0">
                <a:solidFill>
                  <a:srgbClr val="434342"/>
                </a:solidFill>
                <a:latin typeface="Trebuchet MS"/>
                <a:ea typeface="DejaVu Sans"/>
              </a:rPr>
              <a:t>π</a:t>
            </a:r>
            <a:r>
              <a:rPr lang="fr-FR" sz="2800" b="0" strike="noStrike" spc="-1" dirty="0" err="1">
                <a:solidFill>
                  <a:srgbClr val="434342"/>
                </a:solidFill>
                <a:latin typeface="Trebuchet MS"/>
                <a:ea typeface="DejaVu Sans"/>
              </a:rPr>
              <a:t>τυξη</a:t>
            </a:r>
            <a:r>
              <a:rPr lang="fr-FR" sz="2800" b="0" strike="noStrike" spc="-1" dirty="0">
                <a:solidFill>
                  <a:srgbClr val="434342"/>
                </a:solidFill>
                <a:latin typeface="Trebuchet MS"/>
                <a:ea typeface="DejaVu Sans"/>
              </a:rPr>
              <a:t> </a:t>
            </a:r>
            <a:r>
              <a:rPr lang="fr-FR" sz="2800" b="0" strike="noStrike" spc="-1" dirty="0" err="1">
                <a:solidFill>
                  <a:srgbClr val="434342"/>
                </a:solidFill>
                <a:latin typeface="Trebuchet MS"/>
                <a:ea typeface="DejaVu Sans"/>
              </a:rPr>
              <a:t>του</a:t>
            </a:r>
            <a:r>
              <a:rPr lang="fr-FR" sz="2800" b="0" strike="noStrike" spc="-1" dirty="0">
                <a:solidFill>
                  <a:srgbClr val="434342"/>
                </a:solidFill>
                <a:latin typeface="Trebuchet MS"/>
                <a:ea typeface="DejaVu Sans"/>
              </a:rPr>
              <a:t> </a:t>
            </a:r>
            <a:r>
              <a:rPr lang="fr-FR" sz="2800" b="0" strike="noStrike" spc="-1" dirty="0" err="1">
                <a:solidFill>
                  <a:srgbClr val="434342"/>
                </a:solidFill>
                <a:latin typeface="Trebuchet MS"/>
                <a:ea typeface="DejaVu Sans"/>
              </a:rPr>
              <a:t>ευρωσκε</a:t>
            </a:r>
            <a:r>
              <a:rPr lang="fr-FR" sz="2800" b="0" strike="noStrike" spc="-1" dirty="0">
                <a:solidFill>
                  <a:srgbClr val="434342"/>
                </a:solidFill>
                <a:latin typeface="Trebuchet MS"/>
                <a:ea typeface="DejaVu Sans"/>
              </a:rPr>
              <a:t>π</a:t>
            </a:r>
            <a:r>
              <a:rPr lang="fr-FR" sz="2800" b="0" strike="noStrike" spc="-1" dirty="0" err="1">
                <a:solidFill>
                  <a:srgbClr val="434342"/>
                </a:solidFill>
                <a:latin typeface="Trebuchet MS"/>
                <a:ea typeface="DejaVu Sans"/>
              </a:rPr>
              <a:t>τικισμού</a:t>
            </a:r>
            <a:r>
              <a:rPr lang="el-GR" sz="2800" b="0" strike="noStrike" spc="-1" dirty="0">
                <a:solidFill>
                  <a:srgbClr val="434342"/>
                </a:solidFill>
                <a:latin typeface="Trebuchet MS"/>
                <a:ea typeface="DejaVu Sans"/>
              </a:rPr>
              <a:t> (ιδέα, στάσεις)</a:t>
            </a:r>
            <a:r>
              <a:rPr lang="fr-FR" sz="2800" b="0" strike="noStrike" spc="-1" dirty="0">
                <a:solidFill>
                  <a:srgbClr val="434342"/>
                </a:solidFill>
                <a:latin typeface="Trebuchet MS"/>
                <a:ea typeface="DejaVu Sans"/>
              </a:rPr>
              <a:t> </a:t>
            </a:r>
            <a:endParaRPr lang="fr-FR" sz="2800" b="0" strike="noStrike" spc="-1" dirty="0">
              <a:latin typeface="Arial"/>
            </a:endParaRPr>
          </a:p>
        </p:txBody>
      </p:sp>
      <p:sp>
        <p:nvSpPr>
          <p:cNvPr id="56" name="CustomShape 3"/>
          <p:cNvSpPr/>
          <p:nvPr/>
        </p:nvSpPr>
        <p:spPr>
          <a:xfrm>
            <a:off x="10899720" y="2160"/>
            <a:ext cx="101484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5809F66D-8424-4F0C-8F80-84CDBED02FDD}" type="slidenum">
              <a:rPr lang="fr-FR" sz="1800" b="0" strike="noStrike" spc="-1">
                <a:solidFill>
                  <a:srgbClr val="FFFFFF"/>
                </a:solidFill>
                <a:latin typeface="Georgia"/>
                <a:ea typeface="DejaVu Sans"/>
              </a:rPr>
              <a:t>3</a:t>
            </a:fld>
            <a:endParaRPr lang="fr-FR"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CustomShape 1"/>
          <p:cNvSpPr/>
          <p:nvPr/>
        </p:nvSpPr>
        <p:spPr>
          <a:xfrm>
            <a:off x="507960" y="244798"/>
            <a:ext cx="11174760" cy="562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100000"/>
              </a:lnSpc>
            </a:pPr>
            <a:r>
              <a:rPr lang="fr-FR" sz="2000" b="1" strike="noStrike" spc="-1" dirty="0">
                <a:solidFill>
                  <a:srgbClr val="434342"/>
                </a:solidFill>
                <a:latin typeface="Trebuchet MS"/>
                <a:ea typeface="DejaVu Sans"/>
              </a:rPr>
              <a:t>(</a:t>
            </a:r>
            <a:r>
              <a:rPr lang="fr-FR" sz="2000" b="1" strike="noStrike" spc="-1" dirty="0" err="1">
                <a:solidFill>
                  <a:srgbClr val="434342"/>
                </a:solidFill>
                <a:latin typeface="Trebuchet MS"/>
                <a:ea typeface="DejaVu Sans"/>
              </a:rPr>
              <a:t>εννοιολογικές</a:t>
            </a:r>
            <a:r>
              <a:rPr lang="fr-FR" sz="2000" b="1" strike="noStrike" spc="-1" dirty="0">
                <a:solidFill>
                  <a:srgbClr val="434342"/>
                </a:solidFill>
                <a:latin typeface="Trebuchet MS"/>
                <a:ea typeface="DejaVu Sans"/>
              </a:rPr>
              <a:t>) </a:t>
            </a:r>
            <a:r>
              <a:rPr lang="fr-FR" sz="2000" b="1" strike="noStrike" spc="-1" dirty="0" err="1">
                <a:solidFill>
                  <a:srgbClr val="434342"/>
                </a:solidFill>
                <a:latin typeface="Trebuchet MS"/>
                <a:ea typeface="DejaVu Sans"/>
              </a:rPr>
              <a:t>Αν</a:t>
            </a:r>
            <a:r>
              <a:rPr lang="fr-FR" sz="2000" b="1" strike="noStrike" spc="-1" dirty="0">
                <a:solidFill>
                  <a:srgbClr val="434342"/>
                </a:solidFill>
                <a:latin typeface="Trebuchet MS"/>
                <a:ea typeface="DejaVu Sans"/>
              </a:rPr>
              <a:t>α</a:t>
            </a:r>
            <a:r>
              <a:rPr lang="fr-FR" sz="2000" b="1" strike="noStrike" spc="-1" dirty="0" err="1">
                <a:solidFill>
                  <a:srgbClr val="434342"/>
                </a:solidFill>
                <a:latin typeface="Trebuchet MS"/>
                <a:ea typeface="DejaVu Sans"/>
              </a:rPr>
              <a:t>λογίες</a:t>
            </a:r>
            <a:r>
              <a:rPr lang="fr-FR" sz="2000" b="1" strike="noStrike" spc="-1" dirty="0">
                <a:solidFill>
                  <a:srgbClr val="434342"/>
                </a:solidFill>
                <a:latin typeface="Trebuchet MS"/>
                <a:ea typeface="DejaVu Sans"/>
              </a:rPr>
              <a:t>: </a:t>
            </a:r>
            <a:r>
              <a:rPr lang="fr-FR" sz="2000" b="1" strike="noStrike" spc="-1" dirty="0" err="1">
                <a:solidFill>
                  <a:srgbClr val="434342"/>
                </a:solidFill>
                <a:latin typeface="Trebuchet MS"/>
                <a:ea typeface="DejaVu Sans"/>
              </a:rPr>
              <a:t>δι</a:t>
            </a:r>
            <a:r>
              <a:rPr lang="fr-FR" sz="2000" b="1" strike="noStrike" spc="-1" dirty="0">
                <a:solidFill>
                  <a:srgbClr val="434342"/>
                </a:solidFill>
                <a:latin typeface="Trebuchet MS"/>
                <a:ea typeface="DejaVu Sans"/>
              </a:rPr>
              <a:t>π</a:t>
            </a:r>
            <a:r>
              <a:rPr lang="fr-FR" sz="2000" b="1" strike="noStrike" spc="-1" dirty="0" err="1">
                <a:solidFill>
                  <a:srgbClr val="434342"/>
                </a:solidFill>
                <a:latin typeface="Trebuchet MS"/>
                <a:ea typeface="DejaVu Sans"/>
              </a:rPr>
              <a:t>ολικός</a:t>
            </a:r>
            <a:r>
              <a:rPr lang="fr-FR" sz="2000" b="1" strike="noStrike" spc="-1" dirty="0">
                <a:solidFill>
                  <a:srgbClr val="434342"/>
                </a:solidFill>
                <a:latin typeface="Trebuchet MS"/>
                <a:ea typeface="DejaVu Sans"/>
              </a:rPr>
              <a:t> α</a:t>
            </a:r>
            <a:r>
              <a:rPr lang="fr-FR" sz="2000" b="1" strike="noStrike" spc="-1" dirty="0" err="1">
                <a:solidFill>
                  <a:srgbClr val="434342"/>
                </a:solidFill>
                <a:latin typeface="Trebuchet MS"/>
                <a:ea typeface="DejaVu Sans"/>
              </a:rPr>
              <a:t>ντ</a:t>
            </a:r>
            <a:r>
              <a:rPr lang="fr-FR" sz="2000" b="1" strike="noStrike" spc="-1" dirty="0">
                <a:solidFill>
                  <a:srgbClr val="434342"/>
                </a:solidFill>
                <a:latin typeface="Trebuchet MS"/>
                <a:ea typeface="DejaVu Sans"/>
              </a:rPr>
              <a:t>α</a:t>
            </a:r>
            <a:r>
              <a:rPr lang="fr-FR" sz="2000" b="1" strike="noStrike" spc="-1" dirty="0" err="1">
                <a:solidFill>
                  <a:srgbClr val="434342"/>
                </a:solidFill>
                <a:latin typeface="Trebuchet MS"/>
                <a:ea typeface="DejaVu Sans"/>
              </a:rPr>
              <a:t>γωνισμός</a:t>
            </a:r>
            <a:r>
              <a:rPr lang="fr-FR" sz="2000" b="1" strike="noStrike" spc="-1" dirty="0">
                <a:solidFill>
                  <a:srgbClr val="434342"/>
                </a:solidFill>
                <a:latin typeface="Trebuchet MS"/>
                <a:ea typeface="DejaVu Sans"/>
              </a:rPr>
              <a:t>, </a:t>
            </a:r>
            <a:r>
              <a:rPr lang="fr-FR" sz="2000" b="1" strike="noStrike" spc="-1" dirty="0" err="1">
                <a:solidFill>
                  <a:srgbClr val="434342"/>
                </a:solidFill>
                <a:latin typeface="Trebuchet MS"/>
                <a:ea typeface="DejaVu Sans"/>
              </a:rPr>
              <a:t>ομοιογένει</a:t>
            </a:r>
            <a:r>
              <a:rPr lang="fr-FR" sz="2000" b="1" strike="noStrike" spc="-1" dirty="0">
                <a:solidFill>
                  <a:srgbClr val="434342"/>
                </a:solidFill>
                <a:latin typeface="Trebuchet MS"/>
                <a:ea typeface="DejaVu Sans"/>
              </a:rPr>
              <a:t>α, </a:t>
            </a:r>
            <a:r>
              <a:rPr lang="fr-FR" sz="2000" b="1" strike="noStrike" spc="-1" dirty="0" err="1">
                <a:solidFill>
                  <a:srgbClr val="434342"/>
                </a:solidFill>
                <a:latin typeface="Trebuchet MS"/>
                <a:ea typeface="DejaVu Sans"/>
              </a:rPr>
              <a:t>ουτο</a:t>
            </a:r>
            <a:r>
              <a:rPr lang="fr-FR" sz="2000" b="1" strike="noStrike" spc="-1" dirty="0">
                <a:solidFill>
                  <a:srgbClr val="434342"/>
                </a:solidFill>
                <a:latin typeface="Trebuchet MS"/>
                <a:ea typeface="DejaVu Sans"/>
              </a:rPr>
              <a:t>π</a:t>
            </a:r>
            <a:r>
              <a:rPr lang="fr-FR" sz="2000" b="1" strike="noStrike" spc="-1" dirty="0" err="1">
                <a:solidFill>
                  <a:srgbClr val="434342"/>
                </a:solidFill>
                <a:latin typeface="Trebuchet MS"/>
                <a:ea typeface="DejaVu Sans"/>
              </a:rPr>
              <a:t>ί</a:t>
            </a:r>
            <a:r>
              <a:rPr lang="fr-FR" sz="2000" b="1" strike="noStrike" spc="-1" dirty="0">
                <a:solidFill>
                  <a:srgbClr val="434342"/>
                </a:solidFill>
                <a:latin typeface="Trebuchet MS"/>
                <a:ea typeface="DejaVu Sans"/>
              </a:rPr>
              <a:t>α (</a:t>
            </a:r>
            <a:r>
              <a:rPr lang="fr-FR" sz="2000" b="1" strike="noStrike" spc="-1" dirty="0" err="1">
                <a:solidFill>
                  <a:srgbClr val="434342"/>
                </a:solidFill>
                <a:latin typeface="Trebuchet MS"/>
                <a:ea typeface="DejaVu Sans"/>
              </a:rPr>
              <a:t>Pühringer</a:t>
            </a:r>
            <a:r>
              <a:rPr lang="fr-FR" sz="2000" b="1" strike="noStrike" spc="-1" dirty="0">
                <a:solidFill>
                  <a:srgbClr val="434342"/>
                </a:solidFill>
                <a:latin typeface="Trebuchet MS"/>
                <a:ea typeface="DejaVu Sans"/>
              </a:rPr>
              <a:t> &amp; </a:t>
            </a:r>
            <a:r>
              <a:rPr lang="fr-FR" sz="2000" b="1" strike="noStrike" spc="-1" dirty="0" err="1">
                <a:solidFill>
                  <a:srgbClr val="434342"/>
                </a:solidFill>
                <a:latin typeface="Trebuchet MS"/>
                <a:ea typeface="DejaVu Sans"/>
              </a:rPr>
              <a:t>Ötsch</a:t>
            </a:r>
            <a:r>
              <a:rPr lang="fr-FR" sz="2000" b="1" strike="noStrike" spc="-1" dirty="0">
                <a:solidFill>
                  <a:srgbClr val="434342"/>
                </a:solidFill>
                <a:latin typeface="Trebuchet MS"/>
                <a:ea typeface="DejaVu Sans"/>
              </a:rPr>
              <a:t>, 2018)</a:t>
            </a:r>
            <a:endParaRPr lang="fr-FR" sz="2000" b="1" strike="noStrike" spc="-1" dirty="0">
              <a:latin typeface="Arial"/>
            </a:endParaRPr>
          </a:p>
        </p:txBody>
      </p:sp>
      <p:sp>
        <p:nvSpPr>
          <p:cNvPr id="88" name="CustomShape 2"/>
          <p:cNvSpPr/>
          <p:nvPr/>
        </p:nvSpPr>
        <p:spPr>
          <a:xfrm>
            <a:off x="546480" y="1080720"/>
            <a:ext cx="5387760" cy="516960"/>
          </a:xfrm>
          <a:prstGeom prst="rect">
            <a:avLst/>
          </a:prstGeom>
          <a:solidFill>
            <a:srgbClr val="FF6815">
              <a:alpha val="25000"/>
            </a:srgbClr>
          </a:solidFill>
          <a:ln w="12600">
            <a:solidFill>
              <a:srgbClr val="F96A1B"/>
            </a:solidFill>
            <a:round/>
          </a:ln>
        </p:spPr>
        <p:style>
          <a:lnRef idx="0">
            <a:scrgbClr r="0" g="0" b="0"/>
          </a:lnRef>
          <a:fillRef idx="0">
            <a:scrgbClr r="0" g="0" b="0"/>
          </a:fillRef>
          <a:effectRef idx="0">
            <a:scrgbClr r="0" g="0" b="0"/>
          </a:effectRef>
          <a:fontRef idx="minor"/>
        </p:style>
        <p:txBody>
          <a:bodyPr lIns="90000" tIns="45000" rIns="90000" bIns="45000" anchor="ctr"/>
          <a:lstStyle/>
          <a:p>
            <a:pPr marL="45720">
              <a:lnSpc>
                <a:spcPct val="100000"/>
              </a:lnSpc>
              <a:spcBef>
                <a:spcPts val="300"/>
              </a:spcBef>
            </a:pPr>
            <a:r>
              <a:rPr lang="fr-FR" sz="1900" b="1" strike="noStrike" spc="-1" dirty="0" err="1">
                <a:solidFill>
                  <a:srgbClr val="454545"/>
                </a:solidFill>
                <a:latin typeface="Georgia"/>
                <a:ea typeface="DejaVu Sans"/>
              </a:rPr>
              <a:t>Νεο-φιλελευθερισμού</a:t>
            </a:r>
            <a:r>
              <a:rPr lang="fr-FR" sz="1900" b="1" strike="noStrike" spc="-1" dirty="0">
                <a:solidFill>
                  <a:srgbClr val="454545"/>
                </a:solidFill>
                <a:latin typeface="Georgia"/>
                <a:ea typeface="DejaVu Sans"/>
              </a:rPr>
              <a:t> </a:t>
            </a:r>
            <a:endParaRPr lang="fr-FR" sz="1900" b="0" strike="noStrike" spc="-1" dirty="0">
              <a:latin typeface="Arial"/>
            </a:endParaRPr>
          </a:p>
        </p:txBody>
      </p:sp>
      <p:sp>
        <p:nvSpPr>
          <p:cNvPr id="89" name="CustomShape 3"/>
          <p:cNvSpPr/>
          <p:nvPr/>
        </p:nvSpPr>
        <p:spPr>
          <a:xfrm>
            <a:off x="6096000" y="1080720"/>
            <a:ext cx="5540280" cy="516960"/>
          </a:xfrm>
          <a:prstGeom prst="rect">
            <a:avLst/>
          </a:prstGeom>
          <a:solidFill>
            <a:srgbClr val="FF6815">
              <a:alpha val="25000"/>
            </a:srgbClr>
          </a:solidFill>
          <a:ln w="12600">
            <a:solidFill>
              <a:srgbClr val="F96A1B"/>
            </a:solidFill>
            <a:round/>
          </a:ln>
        </p:spPr>
        <p:style>
          <a:lnRef idx="0">
            <a:scrgbClr r="0" g="0" b="0"/>
          </a:lnRef>
          <a:fillRef idx="0">
            <a:scrgbClr r="0" g="0" b="0"/>
          </a:fillRef>
          <a:effectRef idx="0">
            <a:scrgbClr r="0" g="0" b="0"/>
          </a:effectRef>
          <a:fontRef idx="minor"/>
        </p:style>
        <p:txBody>
          <a:bodyPr lIns="90000" tIns="45000" rIns="90000" bIns="45000" anchor="ctr"/>
          <a:lstStyle/>
          <a:p>
            <a:pPr marL="45720">
              <a:lnSpc>
                <a:spcPct val="100000"/>
              </a:lnSpc>
              <a:spcBef>
                <a:spcPts val="300"/>
              </a:spcBef>
            </a:pPr>
            <a:endParaRPr lang="fr-FR" sz="1800" b="0" strike="noStrike" spc="-1" dirty="0">
              <a:latin typeface="Arial"/>
            </a:endParaRPr>
          </a:p>
          <a:p>
            <a:pPr marL="45720">
              <a:lnSpc>
                <a:spcPct val="100000"/>
              </a:lnSpc>
              <a:spcBef>
                <a:spcPts val="300"/>
              </a:spcBef>
            </a:pPr>
            <a:r>
              <a:rPr lang="fr-FR" sz="1900" b="1" strike="noStrike" spc="-1" dirty="0">
                <a:solidFill>
                  <a:srgbClr val="454545"/>
                </a:solidFill>
                <a:latin typeface="Georgia"/>
                <a:ea typeface="DejaVu Sans"/>
              </a:rPr>
              <a:t>(</a:t>
            </a:r>
            <a:r>
              <a:rPr lang="fr-FR" sz="1900" b="1" strike="noStrike" spc="-1" dirty="0" err="1">
                <a:solidFill>
                  <a:srgbClr val="454545"/>
                </a:solidFill>
                <a:latin typeface="Georgia"/>
                <a:ea typeface="DejaVu Sans"/>
              </a:rPr>
              <a:t>ριζοσ</a:t>
            </a:r>
            <a:r>
              <a:rPr lang="fr-FR" sz="1900" b="1" strike="noStrike" spc="-1" dirty="0">
                <a:solidFill>
                  <a:srgbClr val="454545"/>
                </a:solidFill>
                <a:latin typeface="Georgia"/>
                <a:ea typeface="DejaVu Sans"/>
              </a:rPr>
              <a:t>παστικού ή ακρο)</a:t>
            </a:r>
            <a:r>
              <a:rPr lang="fr-FR" sz="1900" b="1" strike="noStrike" spc="-1" dirty="0" err="1">
                <a:solidFill>
                  <a:srgbClr val="454545"/>
                </a:solidFill>
                <a:latin typeface="Georgia"/>
                <a:ea typeface="DejaVu Sans"/>
              </a:rPr>
              <a:t>δεξιού</a:t>
            </a:r>
            <a:r>
              <a:rPr lang="fr-FR" sz="1900" b="1" strike="noStrike" spc="-1" dirty="0">
                <a:solidFill>
                  <a:srgbClr val="454545"/>
                </a:solidFill>
                <a:latin typeface="Georgia"/>
                <a:ea typeface="DejaVu Sans"/>
              </a:rPr>
              <a:t> </a:t>
            </a:r>
            <a:r>
              <a:rPr lang="fr-FR" sz="1900" b="1" strike="noStrike" spc="-1" dirty="0" err="1">
                <a:solidFill>
                  <a:srgbClr val="454545"/>
                </a:solidFill>
                <a:latin typeface="Georgia"/>
                <a:ea typeface="DejaVu Sans"/>
              </a:rPr>
              <a:t>λ</a:t>
            </a:r>
            <a:r>
              <a:rPr lang="fr-FR" sz="1900" b="1" strike="noStrike" spc="-1" dirty="0">
                <a:solidFill>
                  <a:srgbClr val="454545"/>
                </a:solidFill>
                <a:latin typeface="Georgia"/>
                <a:ea typeface="DejaVu Sans"/>
              </a:rPr>
              <a:t>α</a:t>
            </a:r>
            <a:r>
              <a:rPr lang="fr-FR" sz="1900" b="1" strike="noStrike" spc="-1" dirty="0" err="1">
                <a:solidFill>
                  <a:srgbClr val="454545"/>
                </a:solidFill>
                <a:latin typeface="Georgia"/>
                <a:ea typeface="DejaVu Sans"/>
              </a:rPr>
              <a:t>ϊκισμού</a:t>
            </a:r>
            <a:r>
              <a:rPr lang="el-GR" sz="1900" b="1" strike="noStrike" spc="-1" dirty="0">
                <a:solidFill>
                  <a:srgbClr val="454545"/>
                </a:solidFill>
                <a:latin typeface="Georgia"/>
                <a:ea typeface="DejaVu Sans"/>
              </a:rPr>
              <a:t> (ως φιλοσοφικό και διανοητικό μοτίβο) </a:t>
            </a:r>
            <a:endParaRPr lang="fr-FR" sz="1900" b="0" strike="noStrike" spc="-1" dirty="0">
              <a:latin typeface="Arial"/>
            </a:endParaRPr>
          </a:p>
          <a:p>
            <a:pPr marL="45720">
              <a:lnSpc>
                <a:spcPct val="100000"/>
              </a:lnSpc>
              <a:spcBef>
                <a:spcPts val="300"/>
              </a:spcBef>
            </a:pPr>
            <a:endParaRPr lang="fr-FR" sz="1900" b="0" strike="noStrike" spc="-1" dirty="0">
              <a:latin typeface="Arial"/>
            </a:endParaRPr>
          </a:p>
        </p:txBody>
      </p:sp>
      <p:sp>
        <p:nvSpPr>
          <p:cNvPr id="90" name="CustomShape 4"/>
          <p:cNvSpPr/>
          <p:nvPr/>
        </p:nvSpPr>
        <p:spPr>
          <a:xfrm>
            <a:off x="534960" y="1580399"/>
            <a:ext cx="5387760" cy="5032803"/>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65760" indent="-254880">
              <a:lnSpc>
                <a:spcPct val="100000"/>
              </a:lnSpc>
              <a:spcBef>
                <a:spcPts val="300"/>
              </a:spcBef>
              <a:buClr>
                <a:srgbClr val="08A1D9"/>
              </a:buClr>
              <a:buFont typeface="Georgia"/>
              <a:buChar char="•"/>
            </a:pPr>
            <a:endParaRPr lang="el-GR" sz="2000" b="0" strike="noStrike" spc="-1" dirty="0">
              <a:solidFill>
                <a:srgbClr val="000000"/>
              </a:solidFill>
              <a:latin typeface="Georgia"/>
              <a:ea typeface="DejaVu Sans"/>
            </a:endParaRPr>
          </a:p>
          <a:p>
            <a:pPr marL="365760" indent="-254880">
              <a:lnSpc>
                <a:spcPct val="100000"/>
              </a:lnSpc>
              <a:spcBef>
                <a:spcPts val="300"/>
              </a:spcBef>
              <a:buClr>
                <a:srgbClr val="08A1D9"/>
              </a:buClr>
              <a:buFont typeface="Georgia"/>
              <a:buChar char="•"/>
            </a:pPr>
            <a:r>
              <a:rPr lang="fr-FR" sz="2000" b="0" strike="noStrike" spc="-1" dirty="0" err="1">
                <a:solidFill>
                  <a:srgbClr val="000000"/>
                </a:solidFill>
                <a:latin typeface="Georgia"/>
                <a:ea typeface="DejaVu Sans"/>
              </a:rPr>
              <a:t>Δι</a:t>
            </a:r>
            <a:r>
              <a:rPr lang="fr-FR" sz="2000" b="0" strike="noStrike" spc="-1" dirty="0">
                <a:solidFill>
                  <a:srgbClr val="000000"/>
                </a:solidFill>
                <a:latin typeface="Georgia"/>
                <a:ea typeface="DejaVu Sans"/>
              </a:rPr>
              <a:t>α</a:t>
            </a:r>
            <a:r>
              <a:rPr lang="fr-FR" sz="2000" b="0" strike="noStrike" spc="-1" dirty="0" err="1">
                <a:solidFill>
                  <a:srgbClr val="000000"/>
                </a:solidFill>
                <a:latin typeface="Georgia"/>
                <a:ea typeface="DejaVu Sans"/>
              </a:rPr>
              <a:t>ίρεση</a:t>
            </a:r>
            <a:r>
              <a:rPr lang="fr-FR" sz="2000" b="0" strike="noStrike" spc="-1" dirty="0">
                <a:solidFill>
                  <a:srgbClr val="000000"/>
                </a:solidFill>
                <a:latin typeface="Georgia"/>
                <a:ea typeface="DejaVu Sans"/>
              </a:rPr>
              <a:t> </a:t>
            </a:r>
            <a:r>
              <a:rPr lang="fr-FR" sz="2000" b="0" strike="noStrike" spc="-1" dirty="0" err="1">
                <a:solidFill>
                  <a:srgbClr val="000000"/>
                </a:solidFill>
                <a:latin typeface="Georgia"/>
                <a:ea typeface="DejaVu Sans"/>
              </a:rPr>
              <a:t>της</a:t>
            </a:r>
            <a:r>
              <a:rPr lang="fr-FR" sz="2000" b="0" strike="noStrike" spc="-1" dirty="0">
                <a:solidFill>
                  <a:srgbClr val="000000"/>
                </a:solidFill>
                <a:latin typeface="Georgia"/>
                <a:ea typeface="DejaVu Sans"/>
              </a:rPr>
              <a:t> </a:t>
            </a:r>
            <a:r>
              <a:rPr lang="fr-FR" sz="2000" b="0" strike="noStrike" spc="-1" dirty="0" err="1">
                <a:solidFill>
                  <a:srgbClr val="000000"/>
                </a:solidFill>
                <a:latin typeface="Georgia"/>
                <a:ea typeface="DejaVu Sans"/>
              </a:rPr>
              <a:t>οικονομικής</a:t>
            </a:r>
            <a:r>
              <a:rPr lang="fr-FR" sz="2000" b="0" strike="noStrike" spc="-1" dirty="0">
                <a:solidFill>
                  <a:srgbClr val="000000"/>
                </a:solidFill>
                <a:latin typeface="Georgia"/>
                <a:ea typeface="DejaVu Sans"/>
              </a:rPr>
              <a:t> </a:t>
            </a:r>
            <a:r>
              <a:rPr lang="fr-FR" sz="2000" b="0" strike="noStrike" spc="-1" dirty="0" err="1">
                <a:solidFill>
                  <a:srgbClr val="000000"/>
                </a:solidFill>
                <a:latin typeface="Georgia"/>
                <a:ea typeface="DejaVu Sans"/>
              </a:rPr>
              <a:t>τάξης</a:t>
            </a:r>
            <a:r>
              <a:rPr lang="fr-FR" sz="2000" b="0" strike="noStrike" spc="-1" dirty="0">
                <a:solidFill>
                  <a:srgbClr val="000000"/>
                </a:solidFill>
                <a:latin typeface="Georgia"/>
                <a:ea typeface="DejaVu Sans"/>
              </a:rPr>
              <a:t> ‘α</a:t>
            </a:r>
            <a:r>
              <a:rPr lang="fr-FR" sz="2000" b="0" strike="noStrike" spc="-1" dirty="0" err="1">
                <a:solidFill>
                  <a:srgbClr val="000000"/>
                </a:solidFill>
                <a:latin typeface="Georgia"/>
                <a:ea typeface="DejaVu Sans"/>
              </a:rPr>
              <a:t>γορά</a:t>
            </a:r>
            <a:r>
              <a:rPr lang="fr-FR" sz="2000" b="0" strike="noStrike" spc="-1" dirty="0">
                <a:solidFill>
                  <a:srgbClr val="000000"/>
                </a:solidFill>
                <a:latin typeface="Georgia"/>
                <a:ea typeface="DejaVu Sans"/>
              </a:rPr>
              <a:t> – </a:t>
            </a:r>
            <a:r>
              <a:rPr lang="fr-FR" sz="2000" b="0" strike="noStrike" spc="-1" dirty="0" err="1">
                <a:solidFill>
                  <a:srgbClr val="000000"/>
                </a:solidFill>
                <a:latin typeface="Georgia"/>
                <a:ea typeface="DejaVu Sans"/>
              </a:rPr>
              <a:t>μη</a:t>
            </a:r>
            <a:r>
              <a:rPr lang="fr-FR" sz="2000" b="0" strike="noStrike" spc="-1" dirty="0">
                <a:solidFill>
                  <a:srgbClr val="000000"/>
                </a:solidFill>
                <a:latin typeface="Georgia"/>
                <a:ea typeface="DejaVu Sans"/>
              </a:rPr>
              <a:t> α</a:t>
            </a:r>
            <a:r>
              <a:rPr lang="fr-FR" sz="2000" b="0" strike="noStrike" spc="-1" dirty="0" err="1">
                <a:solidFill>
                  <a:srgbClr val="000000"/>
                </a:solidFill>
                <a:latin typeface="Georgia"/>
                <a:ea typeface="DejaVu Sans"/>
              </a:rPr>
              <a:t>γορά</a:t>
            </a:r>
            <a:r>
              <a:rPr lang="fr-FR" sz="2000" b="0" strike="noStrike" spc="-1" dirty="0">
                <a:solidFill>
                  <a:srgbClr val="000000"/>
                </a:solidFill>
                <a:latin typeface="Georgia"/>
                <a:ea typeface="DejaVu Sans"/>
              </a:rPr>
              <a:t>΄ (</a:t>
            </a:r>
            <a:r>
              <a:rPr lang="fr-FR" sz="2000" b="0" strike="noStrike" spc="-1" dirty="0" err="1">
                <a:solidFill>
                  <a:srgbClr val="000000"/>
                </a:solidFill>
                <a:latin typeface="Georgia"/>
                <a:ea typeface="DejaVu Sans"/>
              </a:rPr>
              <a:t>ελεύθερη</a:t>
            </a:r>
            <a:r>
              <a:rPr lang="fr-FR" sz="2000" b="0" strike="noStrike" spc="-1" dirty="0">
                <a:solidFill>
                  <a:srgbClr val="000000"/>
                </a:solidFill>
                <a:latin typeface="Georgia"/>
                <a:ea typeface="DejaVu Sans"/>
              </a:rPr>
              <a:t> </a:t>
            </a:r>
            <a:r>
              <a:rPr lang="fr-FR" sz="2000" b="0" strike="noStrike" spc="-1" dirty="0" err="1">
                <a:solidFill>
                  <a:srgbClr val="000000"/>
                </a:solidFill>
                <a:latin typeface="Georgia"/>
                <a:ea typeface="DejaVu Sans"/>
              </a:rPr>
              <a:t>ε</a:t>
            </a:r>
            <a:r>
              <a:rPr lang="fr-FR" sz="2000" b="0" strike="noStrike" spc="-1" dirty="0">
                <a:solidFill>
                  <a:srgbClr val="000000"/>
                </a:solidFill>
                <a:latin typeface="Georgia"/>
                <a:ea typeface="DejaVu Sans"/>
              </a:rPr>
              <a:t>π</a:t>
            </a:r>
            <a:r>
              <a:rPr lang="fr-FR" sz="2000" b="0" strike="noStrike" spc="-1" dirty="0" err="1">
                <a:solidFill>
                  <a:srgbClr val="000000"/>
                </a:solidFill>
                <a:latin typeface="Georgia"/>
                <a:ea typeface="DejaVu Sans"/>
              </a:rPr>
              <a:t>ιχειρημ</a:t>
            </a:r>
            <a:r>
              <a:rPr lang="fr-FR" sz="2000" b="0" strike="noStrike" spc="-1" dirty="0">
                <a:solidFill>
                  <a:srgbClr val="000000"/>
                </a:solidFill>
                <a:latin typeface="Georgia"/>
                <a:ea typeface="DejaVu Sans"/>
              </a:rPr>
              <a:t>α</a:t>
            </a:r>
            <a:r>
              <a:rPr lang="fr-FR" sz="2000" b="0" strike="noStrike" spc="-1" dirty="0" err="1">
                <a:solidFill>
                  <a:srgbClr val="000000"/>
                </a:solidFill>
                <a:latin typeface="Georgia"/>
                <a:ea typeface="DejaVu Sans"/>
              </a:rPr>
              <a:t>τικότητ</a:t>
            </a:r>
            <a:r>
              <a:rPr lang="fr-FR" sz="2000" b="0" strike="noStrike" spc="-1" dirty="0">
                <a:solidFill>
                  <a:srgbClr val="000000"/>
                </a:solidFill>
                <a:latin typeface="Georgia"/>
                <a:ea typeface="DejaVu Sans"/>
              </a:rPr>
              <a:t>α</a:t>
            </a:r>
            <a:r>
              <a:rPr lang="el-GR" sz="2000" b="0" strike="noStrike" spc="-1" dirty="0">
                <a:solidFill>
                  <a:srgbClr val="000000"/>
                </a:solidFill>
                <a:latin typeface="Georgia"/>
                <a:ea typeface="DejaVu Sans"/>
              </a:rPr>
              <a:t>/</a:t>
            </a:r>
            <a:r>
              <a:rPr lang="fr-FR" sz="2000" b="0" strike="noStrike" spc="-1" dirty="0" err="1">
                <a:solidFill>
                  <a:srgbClr val="000000"/>
                </a:solidFill>
                <a:latin typeface="Georgia"/>
                <a:ea typeface="DejaVu Sans"/>
              </a:rPr>
              <a:t>γρ</a:t>
            </a:r>
            <a:r>
              <a:rPr lang="fr-FR" sz="2000" b="0" strike="noStrike" spc="-1" dirty="0">
                <a:solidFill>
                  <a:srgbClr val="000000"/>
                </a:solidFill>
                <a:latin typeface="Georgia"/>
                <a:ea typeface="DejaVu Sans"/>
              </a:rPr>
              <a:t>α</a:t>
            </a:r>
            <a:r>
              <a:rPr lang="fr-FR" sz="2000" b="0" strike="noStrike" spc="-1" dirty="0" err="1">
                <a:solidFill>
                  <a:srgbClr val="000000"/>
                </a:solidFill>
                <a:latin typeface="Georgia"/>
                <a:ea typeface="DejaVu Sans"/>
              </a:rPr>
              <a:t>φειοκρ</a:t>
            </a:r>
            <a:r>
              <a:rPr lang="fr-FR" sz="2000" b="0" strike="noStrike" spc="-1" dirty="0">
                <a:solidFill>
                  <a:srgbClr val="000000"/>
                </a:solidFill>
                <a:latin typeface="Georgia"/>
                <a:ea typeface="DejaVu Sans"/>
              </a:rPr>
              <a:t>α</a:t>
            </a:r>
            <a:r>
              <a:rPr lang="fr-FR" sz="2000" b="0" strike="noStrike" spc="-1" dirty="0" err="1">
                <a:solidFill>
                  <a:srgbClr val="000000"/>
                </a:solidFill>
                <a:latin typeface="Georgia"/>
                <a:ea typeface="DejaVu Sans"/>
              </a:rPr>
              <a:t>τί</a:t>
            </a:r>
            <a:r>
              <a:rPr lang="fr-FR" sz="2000" b="0" strike="noStrike" spc="-1" dirty="0">
                <a:solidFill>
                  <a:srgbClr val="000000"/>
                </a:solidFill>
                <a:latin typeface="Georgia"/>
                <a:ea typeface="DejaVu Sans"/>
              </a:rPr>
              <a:t>α, </a:t>
            </a:r>
            <a:r>
              <a:rPr lang="fr-FR" sz="2000" b="0" strike="noStrike" spc="-1" dirty="0" err="1">
                <a:solidFill>
                  <a:srgbClr val="000000"/>
                </a:solidFill>
                <a:latin typeface="Georgia"/>
                <a:ea typeface="DejaVu Sans"/>
              </a:rPr>
              <a:t>ελεύθερη</a:t>
            </a:r>
            <a:r>
              <a:rPr lang="fr-FR" sz="2000" b="0" strike="noStrike" spc="-1" dirty="0">
                <a:solidFill>
                  <a:srgbClr val="000000"/>
                </a:solidFill>
                <a:latin typeface="Georgia"/>
                <a:ea typeface="DejaVu Sans"/>
              </a:rPr>
              <a:t> </a:t>
            </a:r>
            <a:r>
              <a:rPr lang="fr-FR" sz="2000" b="0" strike="noStrike" spc="-1" dirty="0" err="1">
                <a:solidFill>
                  <a:srgbClr val="000000"/>
                </a:solidFill>
                <a:latin typeface="Georgia"/>
                <a:ea typeface="DejaVu Sans"/>
              </a:rPr>
              <a:t>οικονομί</a:t>
            </a:r>
            <a:r>
              <a:rPr lang="fr-FR" sz="2000" b="0" strike="noStrike" spc="-1" dirty="0">
                <a:solidFill>
                  <a:srgbClr val="000000"/>
                </a:solidFill>
                <a:latin typeface="Georgia"/>
                <a:ea typeface="DejaVu Sans"/>
              </a:rPr>
              <a:t>α</a:t>
            </a:r>
            <a:r>
              <a:rPr lang="el-GR" sz="2000" b="0" strike="noStrike" spc="-1" dirty="0">
                <a:solidFill>
                  <a:srgbClr val="000000"/>
                </a:solidFill>
                <a:latin typeface="Georgia"/>
                <a:ea typeface="DejaVu Sans"/>
              </a:rPr>
              <a:t>/</a:t>
            </a:r>
            <a:r>
              <a:rPr lang="fr-FR" sz="2000" b="0" strike="noStrike" spc="-1" dirty="0">
                <a:solidFill>
                  <a:srgbClr val="000000"/>
                </a:solidFill>
                <a:latin typeface="Georgia"/>
                <a:ea typeface="DejaVu Sans"/>
              </a:rPr>
              <a:t>π</a:t>
            </a:r>
            <a:r>
              <a:rPr lang="fr-FR" sz="2000" b="0" strike="noStrike" spc="-1" dirty="0" err="1">
                <a:solidFill>
                  <a:srgbClr val="000000"/>
                </a:solidFill>
                <a:latin typeface="Georgia"/>
                <a:ea typeface="DejaVu Sans"/>
              </a:rPr>
              <a:t>ρογρ</a:t>
            </a:r>
            <a:r>
              <a:rPr lang="fr-FR" sz="2000" b="0" strike="noStrike" spc="-1" dirty="0">
                <a:solidFill>
                  <a:srgbClr val="000000"/>
                </a:solidFill>
                <a:latin typeface="Georgia"/>
                <a:ea typeface="DejaVu Sans"/>
              </a:rPr>
              <a:t>α</a:t>
            </a:r>
            <a:r>
              <a:rPr lang="fr-FR" sz="2000" b="0" strike="noStrike" spc="-1" dirty="0" err="1">
                <a:solidFill>
                  <a:srgbClr val="000000"/>
                </a:solidFill>
                <a:latin typeface="Georgia"/>
                <a:ea typeface="DejaVu Sans"/>
              </a:rPr>
              <a:t>μμ</a:t>
            </a:r>
            <a:r>
              <a:rPr lang="fr-FR" sz="2000" b="0" strike="noStrike" spc="-1" dirty="0">
                <a:solidFill>
                  <a:srgbClr val="000000"/>
                </a:solidFill>
                <a:latin typeface="Georgia"/>
                <a:ea typeface="DejaVu Sans"/>
              </a:rPr>
              <a:t>α</a:t>
            </a:r>
            <a:r>
              <a:rPr lang="fr-FR" sz="2000" b="0" strike="noStrike" spc="-1" dirty="0" err="1">
                <a:solidFill>
                  <a:srgbClr val="000000"/>
                </a:solidFill>
                <a:latin typeface="Georgia"/>
                <a:ea typeface="DejaVu Sans"/>
              </a:rPr>
              <a:t>τισμένη</a:t>
            </a:r>
            <a:r>
              <a:rPr lang="fr-FR" sz="2000" b="0" strike="noStrike" spc="-1" dirty="0">
                <a:solidFill>
                  <a:srgbClr val="000000"/>
                </a:solidFill>
                <a:latin typeface="Georgia"/>
                <a:ea typeface="DejaVu Sans"/>
              </a:rPr>
              <a:t> </a:t>
            </a:r>
            <a:r>
              <a:rPr lang="fr-FR" sz="2000" b="0" strike="noStrike" spc="-1" dirty="0" err="1">
                <a:solidFill>
                  <a:srgbClr val="000000"/>
                </a:solidFill>
                <a:latin typeface="Georgia"/>
                <a:ea typeface="DejaVu Sans"/>
              </a:rPr>
              <a:t>οικονομί</a:t>
            </a:r>
            <a:r>
              <a:rPr lang="fr-FR" sz="2000" b="0" strike="noStrike" spc="-1" dirty="0">
                <a:solidFill>
                  <a:srgbClr val="000000"/>
                </a:solidFill>
                <a:latin typeface="Georgia"/>
                <a:ea typeface="DejaVu Sans"/>
              </a:rPr>
              <a:t>α)</a:t>
            </a:r>
            <a:endParaRPr lang="el-GR" sz="2000" b="0" strike="noStrike" spc="-1" dirty="0">
              <a:solidFill>
                <a:srgbClr val="000000"/>
              </a:solidFill>
              <a:latin typeface="Georgia"/>
              <a:ea typeface="DejaVu Sans"/>
            </a:endParaRPr>
          </a:p>
          <a:p>
            <a:pPr marL="365760" indent="-254880">
              <a:lnSpc>
                <a:spcPct val="100000"/>
              </a:lnSpc>
              <a:spcBef>
                <a:spcPts val="300"/>
              </a:spcBef>
              <a:buClr>
                <a:srgbClr val="08A1D9"/>
              </a:buClr>
              <a:buFont typeface="Georgia"/>
              <a:buChar char="•"/>
            </a:pPr>
            <a:endParaRPr lang="el-GR" sz="2000" spc="-1" dirty="0">
              <a:solidFill>
                <a:srgbClr val="000000"/>
              </a:solidFill>
              <a:latin typeface="Arial"/>
              <a:ea typeface="DejaVu Sans"/>
            </a:endParaRPr>
          </a:p>
          <a:p>
            <a:pPr marL="365760" indent="-254880">
              <a:lnSpc>
                <a:spcPct val="100000"/>
              </a:lnSpc>
              <a:spcBef>
                <a:spcPts val="300"/>
              </a:spcBef>
              <a:buClr>
                <a:srgbClr val="08A1D9"/>
              </a:buClr>
              <a:buFont typeface="Georgia"/>
              <a:buChar char="•"/>
            </a:pPr>
            <a:r>
              <a:rPr lang="fr-FR" sz="2000" b="0" strike="noStrike" spc="-1" dirty="0">
                <a:solidFill>
                  <a:srgbClr val="000000"/>
                </a:solidFill>
                <a:latin typeface="Georgia"/>
                <a:ea typeface="DejaVu Sans"/>
              </a:rPr>
              <a:t> </a:t>
            </a:r>
            <a:r>
              <a:rPr lang="fr-FR" sz="2000" b="0" strike="noStrike" spc="-1" dirty="0" err="1">
                <a:solidFill>
                  <a:srgbClr val="000000"/>
                </a:solidFill>
                <a:latin typeface="Georgia"/>
                <a:ea typeface="DejaVu Sans"/>
              </a:rPr>
              <a:t>Ελευθερί</a:t>
            </a:r>
            <a:r>
              <a:rPr lang="fr-FR" sz="2000" b="0" strike="noStrike" spc="-1" dirty="0">
                <a:solidFill>
                  <a:srgbClr val="000000"/>
                </a:solidFill>
                <a:latin typeface="Georgia"/>
                <a:ea typeface="DejaVu Sans"/>
              </a:rPr>
              <a:t>α VS </a:t>
            </a:r>
            <a:r>
              <a:rPr lang="fr-FR" sz="2000" b="0" strike="noStrike" spc="-1" dirty="0" err="1">
                <a:solidFill>
                  <a:srgbClr val="000000"/>
                </a:solidFill>
                <a:latin typeface="Georgia"/>
                <a:ea typeface="DejaVu Sans"/>
              </a:rPr>
              <a:t>εξ</a:t>
            </a:r>
            <a:r>
              <a:rPr lang="fr-FR" sz="2000" b="0" strike="noStrike" spc="-1" dirty="0">
                <a:solidFill>
                  <a:srgbClr val="000000"/>
                </a:solidFill>
                <a:latin typeface="Georgia"/>
                <a:ea typeface="DejaVu Sans"/>
              </a:rPr>
              <a:t>α</a:t>
            </a:r>
            <a:r>
              <a:rPr lang="fr-FR" sz="2000" b="0" strike="noStrike" spc="-1" dirty="0" err="1">
                <a:solidFill>
                  <a:srgbClr val="000000"/>
                </a:solidFill>
                <a:latin typeface="Georgia"/>
                <a:ea typeface="DejaVu Sans"/>
              </a:rPr>
              <a:t>ν</a:t>
            </a:r>
            <a:r>
              <a:rPr lang="fr-FR" sz="2000" b="0" strike="noStrike" spc="-1" dirty="0">
                <a:solidFill>
                  <a:srgbClr val="000000"/>
                </a:solidFill>
                <a:latin typeface="Georgia"/>
                <a:ea typeface="DejaVu Sans"/>
              </a:rPr>
              <a:t>α</a:t>
            </a:r>
            <a:r>
              <a:rPr lang="fr-FR" sz="2000" b="0" strike="noStrike" spc="-1" dirty="0" err="1">
                <a:solidFill>
                  <a:srgbClr val="000000"/>
                </a:solidFill>
                <a:latin typeface="Georgia"/>
                <a:ea typeface="DejaVu Sans"/>
              </a:rPr>
              <a:t>γκ</a:t>
            </a:r>
            <a:r>
              <a:rPr lang="fr-FR" sz="2000" b="0" strike="noStrike" spc="-1" dirty="0">
                <a:solidFill>
                  <a:srgbClr val="000000"/>
                </a:solidFill>
                <a:latin typeface="Georgia"/>
                <a:ea typeface="DejaVu Sans"/>
              </a:rPr>
              <a:t>α</a:t>
            </a:r>
            <a:r>
              <a:rPr lang="fr-FR" sz="2000" b="0" strike="noStrike" spc="-1" dirty="0" err="1">
                <a:solidFill>
                  <a:srgbClr val="000000"/>
                </a:solidFill>
                <a:latin typeface="Georgia"/>
                <a:ea typeface="DejaVu Sans"/>
              </a:rPr>
              <a:t>σμός</a:t>
            </a:r>
            <a:endParaRPr lang="el-GR" sz="2000" b="0" strike="noStrike" spc="-1" dirty="0">
              <a:solidFill>
                <a:srgbClr val="000000"/>
              </a:solidFill>
              <a:latin typeface="Georgia"/>
              <a:ea typeface="DejaVu Sans"/>
            </a:endParaRPr>
          </a:p>
          <a:p>
            <a:pPr marL="110880">
              <a:lnSpc>
                <a:spcPct val="100000"/>
              </a:lnSpc>
              <a:spcBef>
                <a:spcPts val="300"/>
              </a:spcBef>
              <a:buClr>
                <a:srgbClr val="08A1D9"/>
              </a:buClr>
            </a:pPr>
            <a:r>
              <a:rPr lang="el-GR" sz="2000" spc="-1" dirty="0">
                <a:solidFill>
                  <a:srgbClr val="000000"/>
                </a:solidFill>
                <a:latin typeface="Georgia"/>
                <a:ea typeface="DejaVu Sans"/>
              </a:rPr>
              <a:t>	</a:t>
            </a:r>
            <a:r>
              <a:rPr lang="fr-FR" sz="2000" spc="-1" dirty="0">
                <a:solidFill>
                  <a:srgbClr val="000000"/>
                </a:solidFill>
                <a:latin typeface="Georgia"/>
                <a:ea typeface="DejaVu Sans"/>
              </a:rPr>
              <a:t>‘</a:t>
            </a:r>
            <a:r>
              <a:rPr lang="fr-FR" sz="2000" spc="-1" dirty="0" err="1">
                <a:solidFill>
                  <a:srgbClr val="000000"/>
                </a:solidFill>
                <a:latin typeface="Georgia"/>
                <a:ea typeface="DejaVu Sans"/>
              </a:rPr>
              <a:t>εχνοκρ</a:t>
            </a:r>
            <a:r>
              <a:rPr lang="fr-FR" sz="2000" spc="-1" dirty="0">
                <a:solidFill>
                  <a:srgbClr val="000000"/>
                </a:solidFill>
                <a:latin typeface="Georgia"/>
                <a:ea typeface="DejaVu Sans"/>
              </a:rPr>
              <a:t>α</a:t>
            </a:r>
            <a:r>
              <a:rPr lang="fr-FR" sz="2000" spc="-1" dirty="0" err="1">
                <a:solidFill>
                  <a:srgbClr val="000000"/>
                </a:solidFill>
                <a:latin typeface="Georgia"/>
                <a:ea typeface="DejaVu Sans"/>
              </a:rPr>
              <a:t>τί</a:t>
            </a:r>
            <a:r>
              <a:rPr lang="fr-FR" sz="2000" spc="-1" dirty="0">
                <a:solidFill>
                  <a:srgbClr val="000000"/>
                </a:solidFill>
                <a:latin typeface="Georgia"/>
                <a:ea typeface="DejaVu Sans"/>
              </a:rPr>
              <a:t>α VS </a:t>
            </a:r>
            <a:r>
              <a:rPr lang="fr-FR" sz="2000" spc="-1" dirty="0" err="1">
                <a:solidFill>
                  <a:srgbClr val="000000"/>
                </a:solidFill>
                <a:latin typeface="Georgia"/>
                <a:ea typeface="DejaVu Sans"/>
              </a:rPr>
              <a:t>ιδεολογί</a:t>
            </a:r>
            <a:r>
              <a:rPr lang="fr-FR" sz="2000" spc="-1" dirty="0">
                <a:solidFill>
                  <a:srgbClr val="000000"/>
                </a:solidFill>
                <a:latin typeface="Georgia"/>
                <a:ea typeface="DejaVu Sans"/>
              </a:rPr>
              <a:t>α</a:t>
            </a:r>
            <a:r>
              <a:rPr lang="el-GR" sz="2000" spc="-1" dirty="0">
                <a:latin typeface="Arial"/>
              </a:rPr>
              <a:t> 	</a:t>
            </a:r>
            <a:r>
              <a:rPr lang="fr-FR" sz="2000" spc="-1" dirty="0" err="1">
                <a:solidFill>
                  <a:srgbClr val="000000"/>
                </a:solidFill>
                <a:latin typeface="Georgia"/>
                <a:ea typeface="DejaVu Sans"/>
              </a:rPr>
              <a:t>Α</a:t>
            </a:r>
            <a:r>
              <a:rPr lang="fr-FR" sz="2000" spc="-1" dirty="0">
                <a:solidFill>
                  <a:srgbClr val="000000"/>
                </a:solidFill>
                <a:latin typeface="Georgia"/>
                <a:ea typeface="DejaVu Sans"/>
              </a:rPr>
              <a:t>π</a:t>
            </a:r>
            <a:r>
              <a:rPr lang="fr-FR" sz="2000" spc="-1" dirty="0" err="1">
                <a:solidFill>
                  <a:srgbClr val="000000"/>
                </a:solidFill>
                <a:latin typeface="Georgia"/>
                <a:ea typeface="DejaVu Sans"/>
              </a:rPr>
              <a:t>οτελεσμ</a:t>
            </a:r>
            <a:r>
              <a:rPr lang="fr-FR" sz="2000" spc="-1" dirty="0">
                <a:solidFill>
                  <a:srgbClr val="000000"/>
                </a:solidFill>
                <a:latin typeface="Georgia"/>
                <a:ea typeface="DejaVu Sans"/>
              </a:rPr>
              <a:t>α</a:t>
            </a:r>
            <a:r>
              <a:rPr lang="fr-FR" sz="2000" spc="-1" dirty="0" err="1">
                <a:solidFill>
                  <a:srgbClr val="000000"/>
                </a:solidFill>
                <a:latin typeface="Georgia"/>
                <a:ea typeface="DejaVu Sans"/>
              </a:rPr>
              <a:t>τικότητ</a:t>
            </a:r>
            <a:r>
              <a:rPr lang="fr-FR" sz="2000" spc="-1" dirty="0">
                <a:solidFill>
                  <a:srgbClr val="000000"/>
                </a:solidFill>
                <a:latin typeface="Georgia"/>
                <a:ea typeface="DejaVu Sans"/>
              </a:rPr>
              <a:t>α VS </a:t>
            </a:r>
            <a:r>
              <a:rPr lang="el-GR" sz="2000" spc="-1" dirty="0">
                <a:solidFill>
                  <a:srgbClr val="000000"/>
                </a:solidFill>
                <a:latin typeface="Georgia"/>
                <a:ea typeface="DejaVu Sans"/>
              </a:rPr>
              <a:t>	</a:t>
            </a:r>
            <a:r>
              <a:rPr lang="fr-FR" sz="2000" spc="-1" dirty="0">
                <a:solidFill>
                  <a:srgbClr val="000000"/>
                </a:solidFill>
                <a:latin typeface="Georgia"/>
                <a:ea typeface="DejaVu Sans"/>
              </a:rPr>
              <a:t>α</a:t>
            </a:r>
            <a:r>
              <a:rPr lang="fr-FR" sz="2000" spc="-1" dirty="0" err="1">
                <a:solidFill>
                  <a:srgbClr val="000000"/>
                </a:solidFill>
                <a:latin typeface="Georgia"/>
                <a:ea typeface="DejaVu Sans"/>
              </a:rPr>
              <a:t>ν</a:t>
            </a:r>
            <a:r>
              <a:rPr lang="fr-FR" sz="2000" spc="-1" dirty="0">
                <a:solidFill>
                  <a:srgbClr val="000000"/>
                </a:solidFill>
                <a:latin typeface="Georgia"/>
                <a:ea typeface="DejaVu Sans"/>
              </a:rPr>
              <a:t>απ</a:t>
            </a:r>
            <a:r>
              <a:rPr lang="fr-FR" sz="2000" spc="-1" dirty="0" err="1">
                <a:solidFill>
                  <a:srgbClr val="000000"/>
                </a:solidFill>
                <a:latin typeface="Georgia"/>
                <a:ea typeface="DejaVu Sans"/>
              </a:rPr>
              <a:t>οτελεσμ</a:t>
            </a:r>
            <a:r>
              <a:rPr lang="fr-FR" sz="2000" spc="-1" dirty="0">
                <a:solidFill>
                  <a:srgbClr val="000000"/>
                </a:solidFill>
                <a:latin typeface="Georgia"/>
                <a:ea typeface="DejaVu Sans"/>
              </a:rPr>
              <a:t>α</a:t>
            </a:r>
            <a:r>
              <a:rPr lang="fr-FR" sz="2000" spc="-1" dirty="0" err="1">
                <a:solidFill>
                  <a:srgbClr val="000000"/>
                </a:solidFill>
                <a:latin typeface="Georgia"/>
                <a:ea typeface="DejaVu Sans"/>
              </a:rPr>
              <a:t>τικότητ</a:t>
            </a:r>
            <a:r>
              <a:rPr lang="fr-FR" sz="2000" spc="-1" dirty="0">
                <a:solidFill>
                  <a:srgbClr val="000000"/>
                </a:solidFill>
                <a:latin typeface="Georgia"/>
                <a:ea typeface="DejaVu Sans"/>
              </a:rPr>
              <a:t>α</a:t>
            </a:r>
            <a:endParaRPr lang="el-GR" sz="2000" spc="-1" dirty="0">
              <a:solidFill>
                <a:srgbClr val="000000"/>
              </a:solidFill>
              <a:latin typeface="Georgia"/>
              <a:ea typeface="DejaVu Sans"/>
            </a:endParaRPr>
          </a:p>
          <a:p>
            <a:pPr marL="110880">
              <a:lnSpc>
                <a:spcPct val="100000"/>
              </a:lnSpc>
              <a:spcBef>
                <a:spcPts val="300"/>
              </a:spcBef>
              <a:buClr>
                <a:srgbClr val="08A1D9"/>
              </a:buClr>
            </a:pPr>
            <a:endParaRPr lang="el-GR" sz="2000" b="0" strike="noStrike" spc="-1" dirty="0">
              <a:solidFill>
                <a:srgbClr val="000000"/>
              </a:solidFill>
              <a:latin typeface="Georgia"/>
              <a:ea typeface="DejaVu Sans"/>
            </a:endParaRPr>
          </a:p>
          <a:p>
            <a:pPr marL="365760" indent="-254880">
              <a:spcBef>
                <a:spcPts val="300"/>
              </a:spcBef>
              <a:buClr>
                <a:srgbClr val="08A1D9"/>
              </a:buClr>
              <a:buFont typeface="Georgia"/>
              <a:buChar char="•"/>
            </a:pPr>
            <a:r>
              <a:rPr lang="fr-FR" sz="2000" spc="-1" dirty="0" err="1">
                <a:solidFill>
                  <a:srgbClr val="000000"/>
                </a:solidFill>
                <a:latin typeface="Georgia"/>
                <a:ea typeface="DejaVu Sans"/>
              </a:rPr>
              <a:t>Η</a:t>
            </a:r>
            <a:r>
              <a:rPr lang="fr-FR" sz="2000" spc="-1" dirty="0">
                <a:solidFill>
                  <a:srgbClr val="000000"/>
                </a:solidFill>
                <a:latin typeface="Georgia"/>
                <a:ea typeface="DejaVu Sans"/>
              </a:rPr>
              <a:t> </a:t>
            </a:r>
            <a:r>
              <a:rPr lang="fr-FR" sz="2000" spc="-1" dirty="0" err="1">
                <a:solidFill>
                  <a:srgbClr val="000000"/>
                </a:solidFill>
                <a:latin typeface="Georgia"/>
                <a:ea typeface="DejaVu Sans"/>
              </a:rPr>
              <a:t>ουτο</a:t>
            </a:r>
            <a:r>
              <a:rPr lang="fr-FR" sz="2000" spc="-1" dirty="0">
                <a:solidFill>
                  <a:srgbClr val="000000"/>
                </a:solidFill>
                <a:latin typeface="Georgia"/>
                <a:ea typeface="DejaVu Sans"/>
              </a:rPr>
              <a:t>π</a:t>
            </a:r>
            <a:r>
              <a:rPr lang="fr-FR" sz="2000" spc="-1" dirty="0" err="1">
                <a:solidFill>
                  <a:srgbClr val="000000"/>
                </a:solidFill>
                <a:latin typeface="Georgia"/>
                <a:ea typeface="DejaVu Sans"/>
              </a:rPr>
              <a:t>ί</a:t>
            </a:r>
            <a:r>
              <a:rPr lang="fr-FR" sz="2000" spc="-1" dirty="0">
                <a:solidFill>
                  <a:srgbClr val="000000"/>
                </a:solidFill>
                <a:latin typeface="Georgia"/>
                <a:ea typeface="DejaVu Sans"/>
              </a:rPr>
              <a:t>α </a:t>
            </a:r>
            <a:r>
              <a:rPr lang="fr-FR" sz="2000" spc="-1" dirty="0" err="1">
                <a:solidFill>
                  <a:srgbClr val="000000"/>
                </a:solidFill>
                <a:latin typeface="Georgia"/>
                <a:ea typeface="DejaVu Sans"/>
              </a:rPr>
              <a:t>της</a:t>
            </a:r>
            <a:r>
              <a:rPr lang="fr-FR" sz="2000" spc="-1" dirty="0">
                <a:solidFill>
                  <a:srgbClr val="000000"/>
                </a:solidFill>
                <a:latin typeface="Georgia"/>
                <a:ea typeface="DejaVu Sans"/>
              </a:rPr>
              <a:t> pure </a:t>
            </a:r>
            <a:r>
              <a:rPr lang="fr-FR" sz="2000" spc="-1" dirty="0" err="1">
                <a:solidFill>
                  <a:srgbClr val="000000"/>
                </a:solidFill>
                <a:latin typeface="Georgia"/>
                <a:ea typeface="DejaVu Sans"/>
              </a:rPr>
              <a:t>market</a:t>
            </a:r>
            <a:r>
              <a:rPr lang="fr-FR" sz="2000" spc="-1" dirty="0">
                <a:solidFill>
                  <a:srgbClr val="000000"/>
                </a:solidFill>
                <a:latin typeface="Georgia"/>
                <a:ea typeface="DejaVu Sans"/>
              </a:rPr>
              <a:t> society</a:t>
            </a:r>
            <a:endParaRPr lang="fr-FR" sz="2000" spc="-1" dirty="0">
              <a:latin typeface="Arial"/>
            </a:endParaRPr>
          </a:p>
          <a:p>
            <a:pPr marL="365760" indent="-254880">
              <a:lnSpc>
                <a:spcPct val="100000"/>
              </a:lnSpc>
              <a:spcBef>
                <a:spcPts val="300"/>
              </a:spcBef>
              <a:buClr>
                <a:srgbClr val="08A1D9"/>
              </a:buClr>
              <a:buFont typeface="Georgia"/>
              <a:buChar char="•"/>
            </a:pPr>
            <a:endParaRPr lang="fr-FR" sz="2000" b="0" strike="noStrike" spc="-1" dirty="0">
              <a:latin typeface="Arial"/>
            </a:endParaRPr>
          </a:p>
          <a:p>
            <a:pPr marL="109800">
              <a:lnSpc>
                <a:spcPct val="100000"/>
              </a:lnSpc>
              <a:spcBef>
                <a:spcPts val="300"/>
              </a:spcBef>
            </a:pPr>
            <a:endParaRPr lang="fr-FR" sz="2000" b="0" strike="noStrike" spc="-1" dirty="0">
              <a:latin typeface="Arial"/>
            </a:endParaRPr>
          </a:p>
        </p:txBody>
      </p:sp>
      <p:sp>
        <p:nvSpPr>
          <p:cNvPr id="91" name="CustomShape 5"/>
          <p:cNvSpPr/>
          <p:nvPr/>
        </p:nvSpPr>
        <p:spPr>
          <a:xfrm>
            <a:off x="6192000" y="1693800"/>
            <a:ext cx="5388120" cy="4656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65760" indent="-254880">
              <a:lnSpc>
                <a:spcPct val="100000"/>
              </a:lnSpc>
              <a:spcBef>
                <a:spcPts val="300"/>
              </a:spcBef>
              <a:buClr>
                <a:srgbClr val="08A1D9"/>
              </a:buClr>
              <a:buFont typeface="Georgia"/>
              <a:buChar char="•"/>
            </a:pPr>
            <a:endParaRPr lang="el-GR" sz="2000" b="0" strike="noStrike" spc="-1" dirty="0">
              <a:solidFill>
                <a:srgbClr val="000000"/>
              </a:solidFill>
              <a:latin typeface="Georgia"/>
              <a:ea typeface="DejaVu Sans"/>
            </a:endParaRPr>
          </a:p>
          <a:p>
            <a:pPr marL="365760" indent="-254880">
              <a:lnSpc>
                <a:spcPct val="100000"/>
              </a:lnSpc>
              <a:spcBef>
                <a:spcPts val="300"/>
              </a:spcBef>
              <a:buClr>
                <a:srgbClr val="08A1D9"/>
              </a:buClr>
              <a:buFont typeface="Georgia"/>
              <a:buChar char="•"/>
            </a:pPr>
            <a:r>
              <a:rPr lang="fr-FR" sz="2000" b="0" strike="noStrike" spc="-1" dirty="0" err="1">
                <a:solidFill>
                  <a:srgbClr val="000000"/>
                </a:solidFill>
                <a:latin typeface="Georgia"/>
                <a:ea typeface="DejaVu Sans"/>
              </a:rPr>
              <a:t>Διχ</a:t>
            </a:r>
            <a:r>
              <a:rPr lang="fr-FR" sz="2000" b="0" strike="noStrike" spc="-1" dirty="0">
                <a:solidFill>
                  <a:srgbClr val="000000"/>
                </a:solidFill>
                <a:latin typeface="Georgia"/>
                <a:ea typeface="DejaVu Sans"/>
              </a:rPr>
              <a:t>α</a:t>
            </a:r>
            <a:r>
              <a:rPr lang="fr-FR" sz="2000" b="0" strike="noStrike" spc="-1" dirty="0" err="1">
                <a:solidFill>
                  <a:srgbClr val="000000"/>
                </a:solidFill>
                <a:latin typeface="Georgia"/>
                <a:ea typeface="DejaVu Sans"/>
              </a:rPr>
              <a:t>σμένη</a:t>
            </a:r>
            <a:r>
              <a:rPr lang="fr-FR" sz="2000" b="0" strike="noStrike" spc="-1" dirty="0">
                <a:solidFill>
                  <a:srgbClr val="000000"/>
                </a:solidFill>
                <a:latin typeface="Georgia"/>
                <a:ea typeface="DejaVu Sans"/>
              </a:rPr>
              <a:t> κοινωνία ‘Εμείς και οι άλλοι’ (in-group and out-group): ο λαός και η ελίτ, ο λαός και οι ξένοι.</a:t>
            </a:r>
            <a:endParaRPr lang="fr-FR" sz="2000" b="0" strike="noStrike" spc="-1" dirty="0">
              <a:latin typeface="Arial"/>
            </a:endParaRPr>
          </a:p>
          <a:p>
            <a:pPr>
              <a:lnSpc>
                <a:spcPct val="100000"/>
              </a:lnSpc>
              <a:spcBef>
                <a:spcPts val="300"/>
              </a:spcBef>
            </a:pPr>
            <a:endParaRPr lang="fr-FR" sz="2000" b="0" strike="noStrike" spc="-1" dirty="0">
              <a:latin typeface="Arial"/>
            </a:endParaRPr>
          </a:p>
          <a:p>
            <a:pPr marL="109800">
              <a:lnSpc>
                <a:spcPct val="100000"/>
              </a:lnSpc>
              <a:spcBef>
                <a:spcPts val="300"/>
              </a:spcBef>
            </a:pPr>
            <a:endParaRPr lang="fr-FR" sz="2000" b="0" strike="noStrike" spc="-1" dirty="0">
              <a:latin typeface="Arial"/>
            </a:endParaRPr>
          </a:p>
          <a:p>
            <a:pPr marL="365760" indent="-254880">
              <a:lnSpc>
                <a:spcPct val="100000"/>
              </a:lnSpc>
              <a:spcBef>
                <a:spcPts val="300"/>
              </a:spcBef>
              <a:buClr>
                <a:srgbClr val="08A1D9"/>
              </a:buClr>
              <a:buFont typeface="Georgia"/>
              <a:buChar char="•"/>
            </a:pPr>
            <a:r>
              <a:rPr lang="fr-FR" sz="2000" b="0" strike="noStrike" spc="-1" dirty="0">
                <a:solidFill>
                  <a:srgbClr val="000000"/>
                </a:solidFill>
                <a:latin typeface="Georgia"/>
                <a:ea typeface="DejaVu Sans"/>
              </a:rPr>
              <a:t>Κα</a:t>
            </a:r>
            <a:r>
              <a:rPr lang="fr-FR" sz="2000" b="0" strike="noStrike" spc="-1" dirty="0" err="1">
                <a:solidFill>
                  <a:srgbClr val="000000"/>
                </a:solidFill>
                <a:latin typeface="Georgia"/>
                <a:ea typeface="DejaVu Sans"/>
              </a:rPr>
              <a:t>λοί</a:t>
            </a:r>
            <a:r>
              <a:rPr lang="fr-FR" sz="2000" b="0" strike="noStrike" spc="-1" dirty="0">
                <a:solidFill>
                  <a:srgbClr val="000000"/>
                </a:solidFill>
                <a:latin typeface="Georgia"/>
                <a:ea typeface="DejaVu Sans"/>
              </a:rPr>
              <a:t> VS κα</a:t>
            </a:r>
            <a:r>
              <a:rPr lang="fr-FR" sz="2000" b="0" strike="noStrike" spc="-1" dirty="0" err="1">
                <a:solidFill>
                  <a:srgbClr val="000000"/>
                </a:solidFill>
                <a:latin typeface="Georgia"/>
                <a:ea typeface="DejaVu Sans"/>
              </a:rPr>
              <a:t>κοί</a:t>
            </a:r>
            <a:endParaRPr lang="fr-FR" sz="2000" b="0" strike="noStrike" spc="-1" dirty="0">
              <a:latin typeface="Arial"/>
            </a:endParaRPr>
          </a:p>
          <a:p>
            <a:pPr marL="109800">
              <a:lnSpc>
                <a:spcPct val="100000"/>
              </a:lnSpc>
              <a:spcBef>
                <a:spcPts val="300"/>
              </a:spcBef>
            </a:pPr>
            <a:r>
              <a:rPr lang="fr-FR" sz="2000" b="0" strike="noStrike" spc="-1" dirty="0">
                <a:solidFill>
                  <a:srgbClr val="000000"/>
                </a:solidFill>
                <a:latin typeface="Georgia"/>
                <a:ea typeface="DejaVu Sans"/>
              </a:rPr>
              <a:t>    </a:t>
            </a:r>
            <a:r>
              <a:rPr lang="fr-FR" sz="2000" b="0" strike="noStrike" spc="-1" dirty="0" err="1">
                <a:solidFill>
                  <a:srgbClr val="000000"/>
                </a:solidFill>
                <a:latin typeface="Georgia"/>
                <a:ea typeface="DejaVu Sans"/>
              </a:rPr>
              <a:t>Τιμιότητ</a:t>
            </a:r>
            <a:r>
              <a:rPr lang="fr-FR" sz="2000" b="0" strike="noStrike" spc="-1" dirty="0">
                <a:solidFill>
                  <a:srgbClr val="000000"/>
                </a:solidFill>
                <a:latin typeface="Georgia"/>
                <a:ea typeface="DejaVu Sans"/>
              </a:rPr>
              <a:t>α, αλήθεια VS Fake news</a:t>
            </a:r>
            <a:endParaRPr lang="fr-FR" sz="2000" b="0" strike="noStrike" spc="-1" dirty="0">
              <a:latin typeface="Arial"/>
            </a:endParaRPr>
          </a:p>
          <a:p>
            <a:pPr marL="109800">
              <a:lnSpc>
                <a:spcPct val="100000"/>
              </a:lnSpc>
              <a:spcBef>
                <a:spcPts val="300"/>
              </a:spcBef>
            </a:pPr>
            <a:r>
              <a:rPr lang="fr-FR" sz="2000" b="0" strike="noStrike" spc="-1" dirty="0">
                <a:solidFill>
                  <a:srgbClr val="000000"/>
                </a:solidFill>
                <a:latin typeface="Georgia"/>
                <a:ea typeface="DejaVu Sans"/>
              </a:rPr>
              <a:t>     </a:t>
            </a:r>
            <a:r>
              <a:rPr lang="fr-FR" sz="2000" b="0" strike="noStrike" spc="-1" dirty="0" err="1">
                <a:solidFill>
                  <a:srgbClr val="000000"/>
                </a:solidFill>
                <a:latin typeface="Georgia"/>
                <a:ea typeface="DejaVu Sans"/>
              </a:rPr>
              <a:t>Θύμ</a:t>
            </a:r>
            <a:r>
              <a:rPr lang="fr-FR" sz="2000" b="0" strike="noStrike" spc="-1" dirty="0">
                <a:solidFill>
                  <a:srgbClr val="000000"/>
                </a:solidFill>
                <a:latin typeface="Georgia"/>
                <a:ea typeface="DejaVu Sans"/>
              </a:rPr>
              <a:t>ατα VS παραβάτες</a:t>
            </a:r>
            <a:endParaRPr lang="fr-FR" sz="2000" b="0" strike="noStrike" spc="-1" dirty="0">
              <a:latin typeface="Arial"/>
            </a:endParaRPr>
          </a:p>
          <a:p>
            <a:pPr marL="109800">
              <a:lnSpc>
                <a:spcPct val="100000"/>
              </a:lnSpc>
              <a:spcBef>
                <a:spcPts val="300"/>
              </a:spcBef>
            </a:pPr>
            <a:endParaRPr lang="fr-FR" sz="2000" b="0" strike="noStrike" spc="-1" dirty="0">
              <a:latin typeface="Arial"/>
            </a:endParaRPr>
          </a:p>
          <a:p>
            <a:pPr marL="109800">
              <a:lnSpc>
                <a:spcPct val="100000"/>
              </a:lnSpc>
              <a:spcBef>
                <a:spcPts val="300"/>
              </a:spcBef>
            </a:pPr>
            <a:endParaRPr lang="fr-FR" sz="2000" b="0" strike="noStrike" spc="-1" dirty="0">
              <a:latin typeface="Arial"/>
            </a:endParaRPr>
          </a:p>
          <a:p>
            <a:pPr marL="365760" indent="-254880">
              <a:lnSpc>
                <a:spcPct val="100000"/>
              </a:lnSpc>
              <a:spcBef>
                <a:spcPts val="300"/>
              </a:spcBef>
              <a:buClr>
                <a:srgbClr val="08A1D9"/>
              </a:buClr>
              <a:buFont typeface="Arial"/>
              <a:buChar char="•"/>
            </a:pPr>
            <a:r>
              <a:rPr lang="fr-FR" sz="2000" b="0" strike="noStrike" spc="-1" dirty="0">
                <a:solidFill>
                  <a:srgbClr val="000000"/>
                </a:solidFill>
                <a:latin typeface="Georgia"/>
                <a:ea typeface="DejaVu Sans"/>
              </a:rPr>
              <a:t>H </a:t>
            </a:r>
            <a:r>
              <a:rPr lang="fr-FR" sz="2000" b="0" strike="noStrike" spc="-1" dirty="0" err="1">
                <a:solidFill>
                  <a:srgbClr val="000000"/>
                </a:solidFill>
                <a:latin typeface="Georgia"/>
                <a:ea typeface="DejaVu Sans"/>
              </a:rPr>
              <a:t>ουτο</a:t>
            </a:r>
            <a:r>
              <a:rPr lang="fr-FR" sz="2000" b="0" strike="noStrike" spc="-1" dirty="0">
                <a:solidFill>
                  <a:srgbClr val="000000"/>
                </a:solidFill>
                <a:latin typeface="Georgia"/>
                <a:ea typeface="DejaVu Sans"/>
              </a:rPr>
              <a:t>πία της we-society</a:t>
            </a:r>
            <a:endParaRPr lang="fr-FR" sz="2000" b="0" strike="noStrike" spc="-1" dirty="0">
              <a:latin typeface="Arial"/>
            </a:endParaRPr>
          </a:p>
          <a:p>
            <a:pPr>
              <a:lnSpc>
                <a:spcPct val="100000"/>
              </a:lnSpc>
              <a:spcBef>
                <a:spcPts val="300"/>
              </a:spcBef>
            </a:pPr>
            <a:endParaRPr lang="fr-FR" sz="2000" b="0" strike="noStrike" spc="-1" dirty="0">
              <a:latin typeface="Arial"/>
            </a:endParaRPr>
          </a:p>
          <a:p>
            <a:pPr marL="109800">
              <a:lnSpc>
                <a:spcPct val="100000"/>
              </a:lnSpc>
              <a:spcBef>
                <a:spcPts val="300"/>
              </a:spcBef>
            </a:pPr>
            <a:endParaRPr lang="fr-FR" sz="20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0" name="Table 1"/>
          <p:cNvGraphicFramePr/>
          <p:nvPr>
            <p:extLst>
              <p:ext uri="{D42A27DB-BD31-4B8C-83A1-F6EECF244321}">
                <p14:modId xmlns:p14="http://schemas.microsoft.com/office/powerpoint/2010/main" val="3176110667"/>
              </p:ext>
            </p:extLst>
          </p:nvPr>
        </p:nvGraphicFramePr>
        <p:xfrm>
          <a:off x="117988" y="2"/>
          <a:ext cx="11946194" cy="6770837"/>
        </p:xfrm>
        <a:graphic>
          <a:graphicData uri="http://schemas.openxmlformats.org/drawingml/2006/table">
            <a:tbl>
              <a:tblPr/>
              <a:tblGrid>
                <a:gridCol w="1614189">
                  <a:extLst>
                    <a:ext uri="{9D8B030D-6E8A-4147-A177-3AD203B41FA5}">
                      <a16:colId xmlns:a16="http://schemas.microsoft.com/office/drawing/2014/main" val="20000"/>
                    </a:ext>
                  </a:extLst>
                </a:gridCol>
                <a:gridCol w="2553543">
                  <a:extLst>
                    <a:ext uri="{9D8B030D-6E8A-4147-A177-3AD203B41FA5}">
                      <a16:colId xmlns:a16="http://schemas.microsoft.com/office/drawing/2014/main" val="20001"/>
                    </a:ext>
                  </a:extLst>
                </a:gridCol>
                <a:gridCol w="2297352">
                  <a:extLst>
                    <a:ext uri="{9D8B030D-6E8A-4147-A177-3AD203B41FA5}">
                      <a16:colId xmlns:a16="http://schemas.microsoft.com/office/drawing/2014/main" val="20002"/>
                    </a:ext>
                  </a:extLst>
                </a:gridCol>
                <a:gridCol w="2038277">
                  <a:extLst>
                    <a:ext uri="{9D8B030D-6E8A-4147-A177-3AD203B41FA5}">
                      <a16:colId xmlns:a16="http://schemas.microsoft.com/office/drawing/2014/main" val="20003"/>
                    </a:ext>
                  </a:extLst>
                </a:gridCol>
                <a:gridCol w="3227299">
                  <a:extLst>
                    <a:ext uri="{9D8B030D-6E8A-4147-A177-3AD203B41FA5}">
                      <a16:colId xmlns:a16="http://schemas.microsoft.com/office/drawing/2014/main" val="20004"/>
                    </a:ext>
                  </a:extLst>
                </a:gridCol>
                <a:gridCol w="215534">
                  <a:extLst>
                    <a:ext uri="{9D8B030D-6E8A-4147-A177-3AD203B41FA5}">
                      <a16:colId xmlns:a16="http://schemas.microsoft.com/office/drawing/2014/main" val="20005"/>
                    </a:ext>
                  </a:extLst>
                </a:gridCol>
              </a:tblGrid>
              <a:tr h="875463">
                <a:tc>
                  <a:txBody>
                    <a:bodyPr/>
                    <a:lstStyle/>
                    <a:p>
                      <a:pPr>
                        <a:lnSpc>
                          <a:spcPct val="100000"/>
                        </a:lnSpc>
                      </a:pPr>
                      <a:r>
                        <a:rPr lang="el-GR" sz="1050" b="1" strike="noStrike" spc="-1" dirty="0">
                          <a:latin typeface="Times New Roman" panose="02020603050405020304" pitchFamily="18" charset="0"/>
                          <a:cs typeface="Times New Roman" panose="02020603050405020304" pitchFamily="18" charset="0"/>
                        </a:rPr>
                        <a:t>Σχέση</a:t>
                      </a:r>
                    </a:p>
                    <a:p>
                      <a:pPr>
                        <a:lnSpc>
                          <a:spcPct val="100000"/>
                        </a:lnSpc>
                      </a:pPr>
                      <a:r>
                        <a:rPr lang="el-GR" sz="1050" b="1" strike="noStrike" spc="-1" dirty="0">
                          <a:latin typeface="Times New Roman" panose="02020603050405020304" pitchFamily="18" charset="0"/>
                          <a:cs typeface="Times New Roman" panose="02020603050405020304" pitchFamily="18" charset="0"/>
                        </a:rPr>
                        <a:t>(1) </a:t>
                      </a:r>
                      <a:r>
                        <a:rPr lang="el-GR" sz="1050" b="1" strike="noStrike" spc="-1" dirty="0" err="1">
                          <a:latin typeface="Times New Roman" panose="02020603050405020304" pitchFamily="18" charset="0"/>
                          <a:cs typeface="Times New Roman" panose="02020603050405020304" pitchFamily="18" charset="0"/>
                        </a:rPr>
                        <a:t>Οικονομ</a:t>
                      </a:r>
                      <a:r>
                        <a:rPr lang="en-US" sz="1050" b="1" strike="noStrike" spc="-1" dirty="0" err="1">
                          <a:latin typeface="Times New Roman" panose="02020603050405020304" pitchFamily="18" charset="0"/>
                          <a:cs typeface="Times New Roman" panose="02020603050405020304" pitchFamily="18" charset="0"/>
                        </a:rPr>
                        <a:t>ί</a:t>
                      </a:r>
                      <a:r>
                        <a:rPr lang="el-GR" sz="1050" b="1" strike="noStrike" spc="-1" dirty="0">
                          <a:latin typeface="Times New Roman" panose="02020603050405020304" pitchFamily="18" charset="0"/>
                          <a:cs typeface="Times New Roman" panose="02020603050405020304" pitchFamily="18" charset="0"/>
                        </a:rPr>
                        <a:t>ας-ρόλου του κράτους </a:t>
                      </a:r>
                      <a:r>
                        <a:rPr lang="en-US" sz="1050" b="1" strike="noStrike" spc="-1" dirty="0">
                          <a:latin typeface="Times New Roman" panose="02020603050405020304" pitchFamily="18" charset="0"/>
                          <a:cs typeface="Times New Roman" panose="02020603050405020304" pitchFamily="18" charset="0"/>
                        </a:rPr>
                        <a:t>/</a:t>
                      </a:r>
                      <a:r>
                        <a:rPr lang="el-GR" sz="1050" b="1" strike="noStrike" spc="-1" dirty="0">
                          <a:latin typeface="Times New Roman" panose="02020603050405020304" pitchFamily="18" charset="0"/>
                          <a:cs typeface="Times New Roman" panose="02020603050405020304" pitchFamily="18" charset="0"/>
                        </a:rPr>
                        <a:t> (2) Εθνικισμού-συντηρητισμού</a:t>
                      </a:r>
                      <a:endParaRPr lang="fr-FR" sz="1050" b="1" strike="noStrike" spc="-1" dirty="0">
                        <a:latin typeface="Times New Roman" panose="02020603050405020304" pitchFamily="18" charset="0"/>
                        <a:cs typeface="Times New Roman" panose="02020603050405020304" pitchFamily="18" charset="0"/>
                      </a:endParaRPr>
                    </a:p>
                  </a:txBody>
                  <a:tcPr>
                    <a:lnL w="12240">
                      <a:solidFill>
                        <a:srgbClr val="FFFFFF"/>
                      </a:solidFill>
                    </a:lnL>
                    <a:lnR w="12240">
                      <a:solidFill>
                        <a:srgbClr val="FFFFFF"/>
                      </a:solidFill>
                    </a:lnR>
                    <a:lnT w="12240">
                      <a:solidFill>
                        <a:srgbClr val="FFFFFF"/>
                      </a:solidFill>
                    </a:lnT>
                    <a:lnB w="38160">
                      <a:solidFill>
                        <a:srgbClr val="FFFFFF"/>
                      </a:solidFill>
                    </a:lnB>
                    <a:solidFill>
                      <a:schemeClr val="bg1">
                        <a:lumMod val="85000"/>
                      </a:schemeClr>
                    </a:solidFill>
                  </a:tcPr>
                </a:tc>
                <a:tc>
                  <a:txBody>
                    <a:bodyPr/>
                    <a:lstStyle/>
                    <a:p>
                      <a:pPr>
                        <a:lnSpc>
                          <a:spcPct val="100000"/>
                        </a:lnSpc>
                      </a:pPr>
                      <a:r>
                        <a:rPr lang="fr-FR" sz="1050" b="1" strike="noStrike" spc="-1" dirty="0">
                          <a:solidFill>
                            <a:srgbClr val="002060"/>
                          </a:solidFill>
                          <a:latin typeface="Times New Roman" panose="02020603050405020304" pitchFamily="18" charset="0"/>
                          <a:cs typeface="Times New Roman" panose="02020603050405020304" pitchFamily="18" charset="0"/>
                        </a:rPr>
                        <a:t>  </a:t>
                      </a:r>
                      <a:endParaRPr lang="fr-FR" sz="1050" b="0" strike="noStrike" spc="-1" dirty="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1050" b="0" strike="noStrike" spc="-1" dirty="0">
                          <a:latin typeface="Times New Roman" panose="02020603050405020304" pitchFamily="18" charset="0"/>
                          <a:cs typeface="Times New Roman" panose="02020603050405020304" pitchFamily="18" charset="0"/>
                        </a:rPr>
                        <a:t>Παρεμβατικό κράτος στην αγορά </a:t>
                      </a:r>
                      <a:r>
                        <a:rPr lang="fr-FR" sz="1050" b="0" strike="noStrike" spc="-1" dirty="0">
                          <a:latin typeface="Times New Roman" panose="02020603050405020304" pitchFamily="18" charset="0"/>
                          <a:cs typeface="Times New Roman" panose="02020603050405020304" pitchFamily="18" charset="0"/>
                        </a:rPr>
                        <a:t>/</a:t>
                      </a:r>
                      <a:endParaRPr lang="el-GR" sz="1050" b="0" strike="noStrike" spc="-1" dirty="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1050" b="0" i="0" u="none" strike="noStrike" kern="1200" cap="none" spc="-1" baseline="0" dirty="0">
                          <a:ln>
                            <a:noFill/>
                          </a:ln>
                          <a:solidFill>
                            <a:schemeClr val="tx1"/>
                          </a:solidFill>
                          <a:latin typeface="Times New Roman" panose="02020603050405020304" pitchFamily="18" charset="0"/>
                          <a:ea typeface="Noto Sans CJK SC Regular" pitchFamily="2"/>
                          <a:cs typeface="Times New Roman" panose="02020603050405020304" pitchFamily="18" charset="0"/>
                        </a:rPr>
                        <a:t>Πολιτισμικός-κοινωνικός εθνικισμός/συντηρητισμός</a:t>
                      </a:r>
                      <a:endParaRPr lang="en-US" sz="1050" b="1" i="0" u="none" strike="noStrike" kern="1200" cap="none" spc="0" baseline="0" dirty="0">
                        <a:ln>
                          <a:noFill/>
                        </a:ln>
                        <a:solidFill>
                          <a:schemeClr val="tx1"/>
                        </a:solidFill>
                        <a:latin typeface="Times New Roman" panose="02020603050405020304" pitchFamily="18" charset="0"/>
                        <a:ea typeface="Noto Sans CJK SC Regular" pitchFamily="2"/>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1050" b="0" strike="noStrike" spc="-1" dirty="0">
                        <a:latin typeface="Times New Roman" panose="02020603050405020304" pitchFamily="18" charset="0"/>
                        <a:cs typeface="Times New Roman" panose="02020603050405020304" pitchFamily="18" charset="0"/>
                      </a:endParaRPr>
                    </a:p>
                  </a:txBody>
                  <a:tcPr>
                    <a:lnL w="12240">
                      <a:solidFill>
                        <a:srgbClr val="FFFFFF"/>
                      </a:solidFill>
                    </a:lnL>
                    <a:lnR w="12240">
                      <a:solidFill>
                        <a:srgbClr val="FFFFFF"/>
                      </a:solidFill>
                    </a:lnR>
                    <a:lnT w="12240">
                      <a:solidFill>
                        <a:srgbClr val="FFFFFF"/>
                      </a:solidFill>
                    </a:lnT>
                    <a:lnB w="38160">
                      <a:solidFill>
                        <a:srgbClr val="FFFFFF"/>
                      </a:solidFill>
                    </a:lnB>
                    <a:solidFill>
                      <a:schemeClr val="bg1">
                        <a:lumMod val="6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50" b="1" strike="noStrike" spc="-1" dirty="0">
                          <a:solidFill>
                            <a:srgbClr val="002060"/>
                          </a:solidFill>
                          <a:latin typeface="Times New Roman" panose="02020603050405020304" pitchFamily="18" charset="0"/>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1050" b="0" strike="noStrike" spc="-1" dirty="0">
                          <a:latin typeface="Times New Roman" panose="02020603050405020304" pitchFamily="18" charset="0"/>
                          <a:cs typeface="Times New Roman" panose="02020603050405020304" pitchFamily="18" charset="0"/>
                        </a:rPr>
                        <a:t>Ελεύθερη αγορά </a:t>
                      </a:r>
                      <a:r>
                        <a:rPr lang="fr-FR" sz="1050" b="0" strike="noStrike" spc="-1" dirty="0">
                          <a:latin typeface="Times New Roman" panose="02020603050405020304" pitchFamily="18" charset="0"/>
                          <a:cs typeface="Times New Roman" panose="02020603050405020304" pitchFamily="18" charset="0"/>
                        </a:rPr>
                        <a:t>/</a:t>
                      </a:r>
                      <a:endParaRPr lang="el-GR" sz="1050" b="0" strike="noStrike" spc="-1" dirty="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1050" b="0" i="0" u="none" strike="noStrike" kern="1200" cap="none" spc="-1" baseline="0" dirty="0">
                          <a:ln>
                            <a:noFill/>
                          </a:ln>
                          <a:solidFill>
                            <a:schemeClr val="tx1"/>
                          </a:solidFill>
                          <a:latin typeface="Times New Roman" panose="02020603050405020304" pitchFamily="18" charset="0"/>
                          <a:ea typeface="Noto Sans CJK SC Regular" pitchFamily="2"/>
                          <a:cs typeface="Times New Roman" panose="02020603050405020304" pitchFamily="18" charset="0"/>
                        </a:rPr>
                        <a:t>Πολιτισμικός-κοινωνικός εθνικισμός/συντηρητισμός</a:t>
                      </a:r>
                      <a:endParaRPr lang="en-US" sz="1050" b="1" i="0" u="none" strike="noStrike" kern="1200" cap="none" spc="0" baseline="0" dirty="0">
                        <a:ln>
                          <a:noFill/>
                        </a:ln>
                        <a:solidFill>
                          <a:schemeClr val="tx1"/>
                        </a:solidFill>
                        <a:latin typeface="Times New Roman" panose="02020603050405020304" pitchFamily="18" charset="0"/>
                        <a:ea typeface="Noto Sans CJK SC Regular" pitchFamily="2"/>
                        <a:cs typeface="Times New Roman" panose="02020603050405020304" pitchFamily="18" charset="0"/>
                      </a:endParaRPr>
                    </a:p>
                  </a:txBody>
                  <a:tcPr>
                    <a:lnL w="12240">
                      <a:solidFill>
                        <a:srgbClr val="FFFFFF"/>
                      </a:solidFill>
                    </a:lnL>
                    <a:lnR w="12240">
                      <a:solidFill>
                        <a:srgbClr val="FFFFFF"/>
                      </a:solidFill>
                    </a:lnR>
                    <a:lnT w="12240">
                      <a:solidFill>
                        <a:srgbClr val="FFFFFF"/>
                      </a:solidFill>
                    </a:lnT>
                    <a:lnB w="38160">
                      <a:solidFill>
                        <a:srgbClr val="FFFFFF"/>
                      </a:solidFill>
                    </a:lnB>
                    <a:solidFill>
                      <a:schemeClr val="bg1">
                        <a:lumMod val="6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l-GR" sz="1050" b="0" strike="noStrike" spc="-1" dirty="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1050" b="0" strike="noStrike" spc="-1" dirty="0">
                          <a:latin typeface="Times New Roman" panose="02020603050405020304" pitchFamily="18" charset="0"/>
                          <a:cs typeface="Times New Roman" panose="02020603050405020304" pitchFamily="18" charset="0"/>
                        </a:rPr>
                        <a:t>Ελεύθερη αγορά </a:t>
                      </a:r>
                      <a:r>
                        <a:rPr lang="fr-FR" sz="1050" b="0" strike="noStrike" spc="-1" dirty="0">
                          <a:latin typeface="Times New Roman" panose="02020603050405020304" pitchFamily="18" charset="0"/>
                          <a:cs typeface="Times New Roman" panose="02020603050405020304" pitchFamily="18" charset="0"/>
                        </a:rPr>
                        <a:t>/</a:t>
                      </a:r>
                      <a:endParaRPr lang="el-GR" sz="1050" b="0" strike="noStrike" spc="-1" dirty="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1050" b="0" i="0" u="none" strike="noStrike" kern="1200" cap="none" spc="-1" baseline="0" dirty="0">
                          <a:ln>
                            <a:noFill/>
                          </a:ln>
                          <a:solidFill>
                            <a:schemeClr val="tx1"/>
                          </a:solidFill>
                          <a:latin typeface="Times New Roman" panose="02020603050405020304" pitchFamily="18" charset="0"/>
                          <a:ea typeface="Noto Sans CJK SC Regular" pitchFamily="2"/>
                          <a:cs typeface="Times New Roman" panose="02020603050405020304" pitchFamily="18" charset="0"/>
                        </a:rPr>
                        <a:t>Πολιτισμικός-κοινωνικός προοδευτισμός</a:t>
                      </a:r>
                      <a:endParaRPr lang="en-US" sz="1050" b="1" i="0" u="none" strike="noStrike" kern="1200" cap="none" spc="0" baseline="0" dirty="0">
                        <a:ln>
                          <a:noFill/>
                        </a:ln>
                        <a:solidFill>
                          <a:schemeClr val="tx1"/>
                        </a:solidFill>
                        <a:latin typeface="Times New Roman" panose="02020603050405020304" pitchFamily="18" charset="0"/>
                        <a:ea typeface="Noto Sans CJK SC Regular" pitchFamily="2"/>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1" i="0" u="none" strike="noStrike" kern="1200" cap="none" spc="0" baseline="0" dirty="0">
                        <a:ln>
                          <a:noFill/>
                        </a:ln>
                        <a:solidFill>
                          <a:schemeClr val="tx1"/>
                        </a:solidFill>
                        <a:latin typeface="Times New Roman" panose="02020603050405020304" pitchFamily="18" charset="0"/>
                        <a:ea typeface="Noto Sans CJK SC Regular" pitchFamily="2"/>
                        <a:cs typeface="Times New Roman" panose="02020603050405020304" pitchFamily="18" charset="0"/>
                      </a:endParaRPr>
                    </a:p>
                  </a:txBody>
                  <a:tcPr>
                    <a:lnL w="12240">
                      <a:solidFill>
                        <a:srgbClr val="FFFFFF"/>
                      </a:solidFill>
                    </a:lnL>
                    <a:lnR w="12240">
                      <a:solidFill>
                        <a:srgbClr val="FFFFFF"/>
                      </a:solidFill>
                    </a:lnR>
                    <a:lnT w="12240">
                      <a:solidFill>
                        <a:srgbClr val="FFFFFF"/>
                      </a:solidFill>
                    </a:lnT>
                    <a:lnB w="38160">
                      <a:solidFill>
                        <a:srgbClr val="FFFFFF"/>
                      </a:solidFill>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l-GR" sz="1050" b="0" strike="noStrike" spc="-1" dirty="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1050" b="0" strike="noStrike" spc="-1" dirty="0">
                          <a:latin typeface="Times New Roman" panose="02020603050405020304" pitchFamily="18" charset="0"/>
                          <a:cs typeface="Times New Roman" panose="02020603050405020304" pitchFamily="18" charset="0"/>
                        </a:rPr>
                        <a:t>Παρεμβατικό κράτος στην αγορά </a:t>
                      </a:r>
                      <a:r>
                        <a:rPr lang="fr-FR" sz="1050" b="0" strike="noStrike" spc="-1" dirty="0">
                          <a:latin typeface="Times New Roman" panose="02020603050405020304" pitchFamily="18" charset="0"/>
                          <a:cs typeface="Times New Roman" panose="02020603050405020304" pitchFamily="18" charset="0"/>
                        </a:rPr>
                        <a:t>/</a:t>
                      </a:r>
                      <a:endParaRPr lang="el-GR" sz="1050" b="0" strike="noStrike" spc="-1" dirty="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1050" b="0" i="0" u="none" strike="noStrike" kern="1200" cap="none" spc="-1" baseline="0" dirty="0">
                          <a:ln>
                            <a:noFill/>
                          </a:ln>
                          <a:solidFill>
                            <a:schemeClr val="tx1"/>
                          </a:solidFill>
                          <a:latin typeface="Times New Roman" panose="02020603050405020304" pitchFamily="18" charset="0"/>
                          <a:ea typeface="Noto Sans CJK SC Regular" pitchFamily="2"/>
                          <a:cs typeface="Times New Roman" panose="02020603050405020304" pitchFamily="18" charset="0"/>
                        </a:rPr>
                        <a:t>Πολιτισμικός-κοινωνικός</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1050" b="0" i="0" u="none" strike="noStrike" kern="1200" cap="none" spc="-1" baseline="0" dirty="0">
                          <a:ln>
                            <a:noFill/>
                          </a:ln>
                          <a:solidFill>
                            <a:schemeClr val="tx1"/>
                          </a:solidFill>
                          <a:latin typeface="Times New Roman" panose="02020603050405020304" pitchFamily="18" charset="0"/>
                          <a:ea typeface="Noto Sans CJK SC Regular" pitchFamily="2"/>
                          <a:cs typeface="Times New Roman" panose="02020603050405020304" pitchFamily="18" charset="0"/>
                        </a:rPr>
                        <a:t>προοδευτισμός</a:t>
                      </a:r>
                      <a:endParaRPr lang="en-US" sz="1050" b="1" i="0" u="none" strike="noStrike" kern="1200" cap="none" spc="0" baseline="0" dirty="0">
                        <a:ln>
                          <a:noFill/>
                        </a:ln>
                        <a:solidFill>
                          <a:schemeClr val="tx1"/>
                        </a:solidFill>
                        <a:latin typeface="Times New Roman" panose="02020603050405020304" pitchFamily="18" charset="0"/>
                        <a:ea typeface="Noto Sans CJK SC Regular" pitchFamily="2"/>
                        <a:cs typeface="Times New Roman" panose="02020603050405020304" pitchFamily="18" charset="0"/>
                      </a:endParaRPr>
                    </a:p>
                    <a:p>
                      <a:pPr>
                        <a:lnSpc>
                          <a:spcPct val="100000"/>
                        </a:lnSpc>
                      </a:pPr>
                      <a:endParaRPr lang="fr-FR" sz="1050" b="0" strike="noStrike" spc="-1" dirty="0">
                        <a:latin typeface="Times New Roman" panose="02020603050405020304" pitchFamily="18" charset="0"/>
                        <a:cs typeface="Times New Roman" panose="02020603050405020304" pitchFamily="18" charset="0"/>
                      </a:endParaRPr>
                    </a:p>
                  </a:txBody>
                  <a:tcPr>
                    <a:lnL w="12240">
                      <a:solidFill>
                        <a:srgbClr val="FFFFFF"/>
                      </a:solidFill>
                    </a:lnL>
                    <a:lnR w="12240">
                      <a:solidFill>
                        <a:srgbClr val="FFFFFF"/>
                      </a:solidFill>
                    </a:lnR>
                    <a:lnT w="12240">
                      <a:solidFill>
                        <a:srgbClr val="FFFFFF"/>
                      </a:solidFill>
                    </a:lnT>
                    <a:lnB w="38160">
                      <a:solidFill>
                        <a:srgbClr val="FFFFFF"/>
                      </a:solidFill>
                    </a:lnB>
                    <a:solidFill>
                      <a:schemeClr val="accent2">
                        <a:lumMod val="40000"/>
                        <a:lumOff val="60000"/>
                      </a:schemeClr>
                    </a:solidFill>
                  </a:tcPr>
                </a:tc>
                <a:tc rowSpan="4">
                  <a:txBody>
                    <a:bodyPr/>
                    <a:lstStyle/>
                    <a:p>
                      <a:endParaRPr lang="en-US" sz="1400" dirty="0"/>
                    </a:p>
                  </a:txBody>
                  <a:tcPr>
                    <a:lnL w="12240">
                      <a:solidFill>
                        <a:srgbClr val="FFFFFF"/>
                      </a:solidFill>
                    </a:lnL>
                    <a:lnR w="12240">
                      <a:solidFill>
                        <a:srgbClr val="FFFFFF"/>
                      </a:solidFill>
                    </a:lnR>
                    <a:lnT w="12240">
                      <a:solidFill>
                        <a:srgbClr val="FFFFFF"/>
                      </a:solidFill>
                    </a:lnT>
                    <a:lnB w="38160">
                      <a:solidFill>
                        <a:srgbClr val="FFFFFF"/>
                      </a:solidFill>
                    </a:lnB>
                    <a:solidFill>
                      <a:srgbClr val="DAE2EB"/>
                    </a:solidFill>
                  </a:tcPr>
                </a:tc>
                <a:extLst>
                  <a:ext uri="{0D108BD9-81ED-4DB2-BD59-A6C34878D82A}">
                    <a16:rowId xmlns:a16="http://schemas.microsoft.com/office/drawing/2014/main" val="10000"/>
                  </a:ext>
                </a:extLst>
              </a:tr>
              <a:tr h="1050626">
                <a:tc>
                  <a:txBody>
                    <a:bodyPr/>
                    <a:lstStyle/>
                    <a:p>
                      <a:pPr>
                        <a:lnSpc>
                          <a:spcPct val="100000"/>
                        </a:lnSpc>
                      </a:pPr>
                      <a:r>
                        <a:rPr lang="fr-FR" sz="1050" b="1" strike="noStrike" spc="-1" dirty="0" err="1">
                          <a:solidFill>
                            <a:srgbClr val="000000"/>
                          </a:solidFill>
                          <a:latin typeface="Times New Roman" panose="02020603050405020304" pitchFamily="18" charset="0"/>
                          <a:cs typeface="Times New Roman" panose="02020603050405020304" pitchFamily="18" charset="0"/>
                        </a:rPr>
                        <a:t>Π</a:t>
                      </a:r>
                      <a:r>
                        <a:rPr lang="el-GR" sz="1050" b="1" strike="noStrike" spc="-1" dirty="0" err="1">
                          <a:solidFill>
                            <a:srgbClr val="000000"/>
                          </a:solidFill>
                          <a:latin typeface="Times New Roman" panose="02020603050405020304" pitchFamily="18" charset="0"/>
                          <a:cs typeface="Times New Roman" panose="02020603050405020304" pitchFamily="18" charset="0"/>
                        </a:rPr>
                        <a:t>αραδείγματα</a:t>
                      </a:r>
                      <a:r>
                        <a:rPr lang="fr-FR" sz="1050" b="1" strike="noStrike" spc="-1" dirty="0">
                          <a:solidFill>
                            <a:srgbClr val="000000"/>
                          </a:solidFill>
                          <a:latin typeface="Times New Roman" panose="02020603050405020304" pitchFamily="18" charset="0"/>
                          <a:cs typeface="Times New Roman" panose="02020603050405020304" pitchFamily="18" charset="0"/>
                        </a:rPr>
                        <a:t> </a:t>
                      </a:r>
                      <a:endParaRPr lang="fr-FR" sz="1050" b="0" strike="noStrike" spc="-1" dirty="0">
                        <a:latin typeface="Times New Roman" panose="02020603050405020304" pitchFamily="18" charset="0"/>
                        <a:cs typeface="Times New Roman" panose="02020603050405020304" pitchFamily="18" charset="0"/>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chemeClr val="accent2">
                        <a:lumMod val="75000"/>
                      </a:schemeClr>
                    </a:solidFill>
                  </a:tcPr>
                </a:tc>
                <a:tc>
                  <a:txBody>
                    <a:bodyPr/>
                    <a:lstStyle/>
                    <a:p>
                      <a:pPr>
                        <a:lnSpc>
                          <a:spcPct val="100000"/>
                        </a:lnSpc>
                      </a:pPr>
                      <a:r>
                        <a:rPr lang="fr-FR" sz="1050" b="0" strike="noStrike" spc="-1" dirty="0">
                          <a:latin typeface="Times New Roman" panose="02020603050405020304" pitchFamily="18" charset="0"/>
                          <a:cs typeface="Times New Roman" panose="02020603050405020304" pitchFamily="18" charset="0"/>
                        </a:rPr>
                        <a:t>Casa Pound, Rassemblement National, </a:t>
                      </a:r>
                      <a:r>
                        <a:rPr lang="fr-FR" sz="1050" b="0" strike="noStrike" spc="-1" dirty="0" err="1">
                          <a:latin typeface="Times New Roman" panose="02020603050405020304" pitchFamily="18" charset="0"/>
                          <a:cs typeface="Times New Roman" panose="02020603050405020304" pitchFamily="18" charset="0"/>
                        </a:rPr>
                        <a:t>Trump</a:t>
                      </a:r>
                      <a:r>
                        <a:rPr lang="fr-FR" sz="1050" b="0" strike="noStrike" spc="-1" dirty="0">
                          <a:latin typeface="Times New Roman" panose="02020603050405020304" pitchFamily="18" charset="0"/>
                          <a:cs typeface="Times New Roman" panose="02020603050405020304" pitchFamily="18" charset="0"/>
                        </a:rPr>
                        <a:t> (</a:t>
                      </a:r>
                      <a:r>
                        <a:rPr lang="fr-FR" sz="1050" b="0" strike="noStrike" spc="-1" dirty="0" err="1">
                          <a:latin typeface="Times New Roman" panose="02020603050405020304" pitchFamily="18" charset="0"/>
                          <a:cs typeface="Times New Roman" panose="02020603050405020304" pitchFamily="18" charset="0"/>
                        </a:rPr>
                        <a:t>Republicans</a:t>
                      </a:r>
                      <a:r>
                        <a:rPr lang="fr-FR" sz="1050" b="0" strike="noStrike" spc="-1" dirty="0">
                          <a:latin typeface="Times New Roman" panose="02020603050405020304" pitchFamily="18" charset="0"/>
                          <a:cs typeface="Times New Roman" panose="02020603050405020304" pitchFamily="18" charset="0"/>
                        </a:rPr>
                        <a:t>), </a:t>
                      </a:r>
                      <a:r>
                        <a:rPr lang="en-GB" sz="1050" b="0" i="0" kern="1200" dirty="0">
                          <a:solidFill>
                            <a:schemeClr val="tx1"/>
                          </a:solidFill>
                          <a:effectLst/>
                          <a:latin typeface="Times New Roman" panose="02020603050405020304" pitchFamily="18" charset="0"/>
                          <a:ea typeface="+mn-ea"/>
                          <a:cs typeface="Times New Roman" panose="02020603050405020304" pitchFamily="18" charset="0"/>
                        </a:rPr>
                        <a:t>Dansk </a:t>
                      </a:r>
                      <a:r>
                        <a:rPr lang="en-GB" sz="1050" b="0" i="0" kern="1200" dirty="0" err="1">
                          <a:solidFill>
                            <a:schemeClr val="tx1"/>
                          </a:solidFill>
                          <a:effectLst/>
                          <a:latin typeface="Times New Roman" panose="02020603050405020304" pitchFamily="18" charset="0"/>
                          <a:ea typeface="+mn-ea"/>
                          <a:cs typeface="Times New Roman" panose="02020603050405020304" pitchFamily="18" charset="0"/>
                        </a:rPr>
                        <a:t>Folkeparti</a:t>
                      </a:r>
                      <a:r>
                        <a:rPr lang="en-GB" sz="1050" b="0" i="0" kern="1200" dirty="0">
                          <a:solidFill>
                            <a:schemeClr val="tx1"/>
                          </a:solidFill>
                          <a:effectLst/>
                          <a:latin typeface="Times New Roman" panose="02020603050405020304" pitchFamily="18" charset="0"/>
                          <a:ea typeface="+mn-ea"/>
                          <a:cs typeface="Times New Roman" panose="02020603050405020304" pitchFamily="18" charset="0"/>
                        </a:rPr>
                        <a:t>, Finns Party</a:t>
                      </a:r>
                      <a:endParaRPr lang="fr-FR" sz="1050" b="0" strike="noStrike" spc="-1" dirty="0">
                        <a:latin typeface="Times New Roman" panose="02020603050405020304" pitchFamily="18" charset="0"/>
                        <a:cs typeface="Times New Roman" panose="02020603050405020304" pitchFamily="18" charset="0"/>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chemeClr val="accent2">
                        <a:lumMod val="75000"/>
                      </a:schemeClr>
                    </a:solidFill>
                  </a:tcPr>
                </a:tc>
                <a:tc>
                  <a:txBody>
                    <a:bodyPr/>
                    <a:lstStyle/>
                    <a:p>
                      <a:pPr>
                        <a:lnSpc>
                          <a:spcPct val="100000"/>
                        </a:lnSpc>
                      </a:pPr>
                      <a:r>
                        <a:rPr lang="fr-FR" sz="1050" b="0" strike="noStrike" spc="-1" dirty="0">
                          <a:latin typeface="Times New Roman" panose="02020603050405020304" pitchFamily="18" charset="0"/>
                          <a:cs typeface="Times New Roman" panose="02020603050405020304" pitchFamily="18" charset="0"/>
                        </a:rPr>
                        <a:t>AFD, </a:t>
                      </a:r>
                      <a:r>
                        <a:rPr lang="fr-FR" sz="1050" b="0" strike="noStrike" spc="-1" dirty="0" err="1">
                          <a:latin typeface="Times New Roman" panose="02020603050405020304" pitchFamily="18" charset="0"/>
                          <a:cs typeface="Times New Roman" panose="02020603050405020304" pitchFamily="18" charset="0"/>
                        </a:rPr>
                        <a:t>Brothers</a:t>
                      </a:r>
                      <a:r>
                        <a:rPr lang="fr-FR" sz="1050" b="0" strike="noStrike" spc="-1" dirty="0">
                          <a:latin typeface="Times New Roman" panose="02020603050405020304" pitchFamily="18" charset="0"/>
                          <a:cs typeface="Times New Roman" panose="02020603050405020304" pitchFamily="18" charset="0"/>
                        </a:rPr>
                        <a:t> of </a:t>
                      </a:r>
                      <a:r>
                        <a:rPr lang="fr-FR" sz="1050" b="0" strike="noStrike" spc="-1" dirty="0" err="1">
                          <a:latin typeface="Times New Roman" panose="02020603050405020304" pitchFamily="18" charset="0"/>
                          <a:cs typeface="Times New Roman" panose="02020603050405020304" pitchFamily="18" charset="0"/>
                        </a:rPr>
                        <a:t>Italy</a:t>
                      </a:r>
                      <a:r>
                        <a:rPr lang="el-GR" sz="1050" b="0" strike="noStrike" spc="-1" dirty="0">
                          <a:latin typeface="Times New Roman" panose="02020603050405020304" pitchFamily="18" charset="0"/>
                          <a:cs typeface="Times New Roman" panose="02020603050405020304" pitchFamily="18" charset="0"/>
                        </a:rPr>
                        <a:t>,</a:t>
                      </a:r>
                      <a:r>
                        <a:rPr lang="en-US" sz="1050" b="0" strike="noStrike" spc="-1" dirty="0">
                          <a:latin typeface="Times New Roman" panose="02020603050405020304" pitchFamily="18" charset="0"/>
                          <a:cs typeface="Times New Roman" panose="02020603050405020304" pitchFamily="18" charset="0"/>
                        </a:rPr>
                        <a:t> </a:t>
                      </a:r>
                      <a:r>
                        <a:rPr lang="en-US" sz="1050" b="0" strike="noStrike" spc="-1" dirty="0" err="1">
                          <a:latin typeface="Times New Roman" panose="02020603050405020304" pitchFamily="18" charset="0"/>
                          <a:cs typeface="Times New Roman" panose="02020603050405020304" pitchFamily="18" charset="0"/>
                        </a:rPr>
                        <a:t>Fidesz</a:t>
                      </a:r>
                      <a:r>
                        <a:rPr lang="en-US" sz="1050" b="0" strike="noStrike" spc="-1" dirty="0">
                          <a:latin typeface="Times New Roman" panose="02020603050405020304" pitchFamily="18" charset="0"/>
                          <a:cs typeface="Times New Roman" panose="02020603050405020304" pitchFamily="18" charset="0"/>
                        </a:rPr>
                        <a:t>, The Tories of Brexit, FP</a:t>
                      </a:r>
                      <a:r>
                        <a:rPr lang="en-GB" sz="1050" b="0" i="0" kern="1200" dirty="0" err="1">
                          <a:solidFill>
                            <a:schemeClr val="tx1"/>
                          </a:solidFill>
                          <a:effectLst/>
                          <a:latin typeface="Times New Roman" panose="02020603050405020304" pitchFamily="18" charset="0"/>
                          <a:ea typeface="+mn-ea"/>
                          <a:cs typeface="Times New Roman" panose="02020603050405020304" pitchFamily="18" charset="0"/>
                        </a:rPr>
                        <a:t>Ö</a:t>
                      </a:r>
                      <a:r>
                        <a:rPr lang="en-US" sz="1050" b="0" strike="noStrike" spc="-1" dirty="0">
                          <a:latin typeface="Times New Roman" panose="02020603050405020304" pitchFamily="18" charset="0"/>
                          <a:cs typeface="Times New Roman" panose="02020603050405020304" pitchFamily="18" charset="0"/>
                        </a:rPr>
                        <a:t>, UKIP, </a:t>
                      </a:r>
                      <a:r>
                        <a:rPr lang="en-GB" sz="1050" b="0" i="0" kern="1200" dirty="0">
                          <a:solidFill>
                            <a:schemeClr val="tx1"/>
                          </a:solidFill>
                          <a:effectLst/>
                          <a:latin typeface="Times New Roman" panose="02020603050405020304" pitchFamily="18" charset="0"/>
                          <a:ea typeface="+mn-ea"/>
                          <a:cs typeface="Times New Roman" panose="02020603050405020304" pitchFamily="18" charset="0"/>
                        </a:rPr>
                        <a:t>Swiss People's Party, Progress Party (N), Lega Nord, VB (B), Sweden Democrats - </a:t>
                      </a:r>
                      <a:r>
                        <a:rPr lang="en-US" sz="1050" b="0" strike="noStrike" spc="-1" dirty="0">
                          <a:latin typeface="Times New Roman" panose="02020603050405020304" pitchFamily="18" charset="0"/>
                          <a:cs typeface="Times New Roman" panose="02020603050405020304" pitchFamily="18" charset="0"/>
                        </a:rPr>
                        <a:t>Bolsonaro</a:t>
                      </a:r>
                      <a:endParaRPr lang="fr-FR" sz="1050" b="0" strike="noStrike" spc="-1" dirty="0">
                        <a:latin typeface="Times New Roman" panose="02020603050405020304" pitchFamily="18" charset="0"/>
                        <a:cs typeface="Times New Roman" panose="02020603050405020304" pitchFamily="18" charset="0"/>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chemeClr val="accent2">
                        <a:lumMod val="75000"/>
                      </a:schemeClr>
                    </a:solidFill>
                  </a:tcPr>
                </a:tc>
                <a:tc>
                  <a:txBody>
                    <a:bodyPr/>
                    <a:lstStyle/>
                    <a:p>
                      <a:pPr>
                        <a:lnSpc>
                          <a:spcPct val="100000"/>
                        </a:lnSpc>
                      </a:pPr>
                      <a:r>
                        <a:rPr lang="fr-FR" sz="1050" b="0" strike="noStrike" spc="-1" dirty="0">
                          <a:latin typeface="Times New Roman" panose="02020603050405020304" pitchFamily="18" charset="0"/>
                          <a:cs typeface="Times New Roman" panose="02020603050405020304" pitchFamily="18" charset="0"/>
                        </a:rPr>
                        <a:t>FDP, La République en Marche </a:t>
                      </a: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chemeClr val="accent2">
                        <a:lumMod val="75000"/>
                      </a:schemeClr>
                    </a:solidFill>
                  </a:tcPr>
                </a:tc>
                <a:tc>
                  <a:txBody>
                    <a:bodyPr/>
                    <a:lstStyle/>
                    <a:p>
                      <a:pPr>
                        <a:lnSpc>
                          <a:spcPct val="100000"/>
                        </a:lnSpc>
                      </a:pPr>
                      <a:r>
                        <a:rPr lang="en-US" sz="1050" b="0" strike="noStrike" spc="-1" dirty="0">
                          <a:latin typeface="Times New Roman" panose="02020603050405020304" pitchFamily="18" charset="0"/>
                          <a:cs typeface="Times New Roman" panose="02020603050405020304" pitchFamily="18" charset="0"/>
                        </a:rPr>
                        <a:t>Les Verts</a:t>
                      </a:r>
                      <a:r>
                        <a:rPr lang="fr-FR" sz="1050" b="0" strike="noStrike" spc="-1" dirty="0">
                          <a:latin typeface="Times New Roman" panose="02020603050405020304" pitchFamily="18" charset="0"/>
                          <a:cs typeface="Times New Roman" panose="02020603050405020304" pitchFamily="18" charset="0"/>
                        </a:rPr>
                        <a:t>, Die Linke</a:t>
                      </a:r>
                      <a:r>
                        <a:rPr lang="el-GR" sz="1050" b="0" strike="noStrike" spc="-1" dirty="0">
                          <a:latin typeface="Times New Roman" panose="02020603050405020304" pitchFamily="18" charset="0"/>
                          <a:cs typeface="Times New Roman" panose="02020603050405020304" pitchFamily="18" charset="0"/>
                        </a:rPr>
                        <a:t>, </a:t>
                      </a:r>
                      <a:r>
                        <a:rPr lang="en-US" sz="1050" b="0" strike="noStrike" spc="-1" dirty="0">
                          <a:latin typeface="Times New Roman" panose="02020603050405020304" pitchFamily="18" charset="0"/>
                          <a:cs typeface="Times New Roman" panose="02020603050405020304" pitchFamily="18" charset="0"/>
                        </a:rPr>
                        <a:t>SPD…</a:t>
                      </a:r>
                      <a:endParaRPr lang="fr-FR" sz="1050" b="0" strike="noStrike" spc="-1" dirty="0">
                        <a:latin typeface="Times New Roman" panose="02020603050405020304" pitchFamily="18" charset="0"/>
                        <a:cs typeface="Times New Roman" panose="02020603050405020304" pitchFamily="18" charset="0"/>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chemeClr val="accent2">
                        <a:lumMod val="75000"/>
                      </a:schemeClr>
                    </a:solidFill>
                  </a:tcPr>
                </a:tc>
                <a:tc vMerge="1">
                  <a:txBody>
                    <a:bodyPr/>
                    <a:lstStyle/>
                    <a:p>
                      <a:endParaRPr lang="en-US"/>
                    </a:p>
                  </a:txBody>
                  <a:tcPr>
                    <a:solidFill>
                      <a:srgbClr val="729FCF"/>
                    </a:solidFill>
                  </a:tcPr>
                </a:tc>
                <a:extLst>
                  <a:ext uri="{0D108BD9-81ED-4DB2-BD59-A6C34878D82A}">
                    <a16:rowId xmlns:a16="http://schemas.microsoft.com/office/drawing/2014/main" val="10001"/>
                  </a:ext>
                </a:extLst>
              </a:tr>
              <a:tr h="2067595">
                <a:tc>
                  <a:txBody>
                    <a:bodyPr/>
                    <a:lstStyle/>
                    <a:p>
                      <a:pPr>
                        <a:lnSpc>
                          <a:spcPct val="100000"/>
                        </a:lnSpc>
                      </a:pPr>
                      <a:r>
                        <a:rPr lang="el-GR" sz="1050" b="1" strike="noStrike" spc="-1" dirty="0" err="1">
                          <a:solidFill>
                            <a:srgbClr val="000000"/>
                          </a:solidFill>
                          <a:latin typeface="Times New Roman" panose="02020603050405020304" pitchFamily="18" charset="0"/>
                          <a:cs typeface="Times New Roman" panose="02020603050405020304" pitchFamily="18" charset="0"/>
                        </a:rPr>
                        <a:t>Εννοιολ</a:t>
                      </a:r>
                      <a:r>
                        <a:rPr lang="fr-FR" sz="1050" b="1" strike="noStrike" spc="-1" dirty="0" err="1">
                          <a:solidFill>
                            <a:srgbClr val="000000"/>
                          </a:solidFill>
                          <a:latin typeface="Times New Roman" panose="02020603050405020304" pitchFamily="18" charset="0"/>
                          <a:cs typeface="Times New Roman" panose="02020603050405020304" pitchFamily="18" charset="0"/>
                        </a:rPr>
                        <a:t>ό</a:t>
                      </a:r>
                      <a:r>
                        <a:rPr lang="el-GR" sz="1050" b="1" strike="noStrike" spc="-1" dirty="0" err="1">
                          <a:solidFill>
                            <a:srgbClr val="000000"/>
                          </a:solidFill>
                          <a:latin typeface="Times New Roman" panose="02020603050405020304" pitchFamily="18" charset="0"/>
                          <a:cs typeface="Times New Roman" panose="02020603050405020304" pitchFamily="18" charset="0"/>
                        </a:rPr>
                        <a:t>γηση</a:t>
                      </a:r>
                      <a:r>
                        <a:rPr lang="fr-FR" sz="1050" b="1" strike="noStrike" spc="-1" dirty="0">
                          <a:solidFill>
                            <a:srgbClr val="000000"/>
                          </a:solidFill>
                          <a:latin typeface="Times New Roman" panose="02020603050405020304" pitchFamily="18" charset="0"/>
                          <a:cs typeface="Times New Roman" panose="02020603050405020304" pitchFamily="18" charset="0"/>
                        </a:rPr>
                        <a:t> </a:t>
                      </a:r>
                      <a:r>
                        <a:rPr lang="el-GR" sz="1050" b="1" strike="noStrike" spc="-1" dirty="0">
                          <a:solidFill>
                            <a:srgbClr val="000000"/>
                          </a:solidFill>
                          <a:latin typeface="Times New Roman" panose="02020603050405020304" pitchFamily="18" charset="0"/>
                          <a:cs typeface="Times New Roman" panose="02020603050405020304" pitchFamily="18" charset="0"/>
                        </a:rPr>
                        <a:t>(1)</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1050" b="0" strike="noStrike" spc="-1" dirty="0">
                          <a:latin typeface="Times New Roman" panose="02020603050405020304" pitchFamily="18" charset="0"/>
                          <a:cs typeface="Times New Roman" panose="02020603050405020304" pitchFamily="18" charset="0"/>
                        </a:rPr>
                        <a:t>Σε καπιταλιστικά καθεστώτα συσσώρευσης</a:t>
                      </a:r>
                      <a:endParaRPr lang="en-US" sz="1050" b="0" strike="noStrike" spc="-1" dirty="0">
                        <a:latin typeface="Times New Roman" panose="02020603050405020304" pitchFamily="18" charset="0"/>
                        <a:cs typeface="Times New Roman" panose="02020603050405020304" pitchFamily="18" charset="0"/>
                      </a:endParaRPr>
                    </a:p>
                    <a:p>
                      <a:pPr>
                        <a:lnSpc>
                          <a:spcPct val="100000"/>
                        </a:lnSpc>
                      </a:pPr>
                      <a:endParaRPr lang="el-GR" sz="1050" b="1"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pPr>
                      <a:endParaRPr lang="el-GR" sz="1050" b="1"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pPr>
                      <a:r>
                        <a:rPr lang="el-GR" sz="1050" b="1" strike="noStrike" spc="-1" dirty="0">
                          <a:solidFill>
                            <a:srgbClr val="C00000"/>
                          </a:solidFill>
                          <a:latin typeface="Times New Roman" panose="02020603050405020304" pitchFamily="18" charset="0"/>
                          <a:cs typeface="Times New Roman" panose="02020603050405020304" pitchFamily="18" charset="0"/>
                        </a:rPr>
                        <a:t># Φασισμός της δεκαετίας 1930 (Σοσιαλισμός + Εθνικισμός)</a:t>
                      </a:r>
                      <a:endParaRPr lang="fr-FR" sz="1050" b="0" strike="noStrike" spc="-1" dirty="0">
                        <a:solidFill>
                          <a:srgbClr val="C00000"/>
                        </a:solidFill>
                        <a:latin typeface="Times New Roman" panose="02020603050405020304" pitchFamily="18" charset="0"/>
                        <a:cs typeface="Times New Roman" panose="02020603050405020304" pitchFamily="18" charset="0"/>
                      </a:endParaRPr>
                    </a:p>
                  </a:txBody>
                  <a:tcPr>
                    <a:lnL w="12240">
                      <a:solidFill>
                        <a:srgbClr val="FFFFFF"/>
                      </a:solidFill>
                    </a:lnL>
                    <a:lnR w="12240">
                      <a:solidFill>
                        <a:srgbClr val="FFFFFF"/>
                      </a:solidFill>
                    </a:lnR>
                    <a:lnT w="12240">
                      <a:solidFill>
                        <a:srgbClr val="FFFFFF"/>
                      </a:solidFill>
                    </a:lnT>
                    <a:lnB w="12240">
                      <a:solidFill>
                        <a:srgbClr val="FFFFFF"/>
                      </a:solidFill>
                    </a:lnB>
                    <a:solidFill>
                      <a:schemeClr val="accent2">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l-GR" sz="1050" b="0" strike="noStrike" spc="-1" dirty="0" err="1">
                          <a:latin typeface="Times New Roman" panose="02020603050405020304" pitchFamily="18" charset="0"/>
                          <a:cs typeface="Times New Roman" panose="02020603050405020304" pitchFamily="18" charset="0"/>
                        </a:rPr>
                        <a:t>Οικονομικ</a:t>
                      </a:r>
                      <a:r>
                        <a:rPr lang="fr-FR" sz="1050" b="0" strike="noStrike" spc="-1" dirty="0" err="1">
                          <a:latin typeface="Times New Roman" panose="02020603050405020304" pitchFamily="18" charset="0"/>
                          <a:cs typeface="Times New Roman" panose="02020603050405020304" pitchFamily="18" charset="0"/>
                        </a:rPr>
                        <a:t>ό</a:t>
                      </a:r>
                      <a:r>
                        <a:rPr lang="el-GR" sz="1050" b="0" strike="noStrike" spc="-1" dirty="0">
                          <a:latin typeface="Times New Roman" panose="02020603050405020304" pitchFamily="18" charset="0"/>
                          <a:cs typeface="Times New Roman" panose="02020603050405020304" pitchFamily="18" charset="0"/>
                        </a:rPr>
                        <a:t>ς προστατευτισμός/πατριωτισμός/Ενάντια στην οικονομική παγκοσμιοποίηση</a:t>
                      </a:r>
                      <a:r>
                        <a:rPr lang="en-US" sz="1050" b="0" strike="noStrike" spc="-1" dirty="0">
                          <a:latin typeface="Times New Roman" panose="02020603050405020304" pitchFamily="18" charset="0"/>
                          <a:cs typeface="Times New Roman" panose="02020603050405020304" pitchFamily="18" charset="0"/>
                        </a:rPr>
                        <a:t> (discourse) – </a:t>
                      </a:r>
                      <a:r>
                        <a:rPr lang="el-GR" sz="1050" b="0" strike="noStrike" spc="-1" dirty="0" err="1">
                          <a:latin typeface="Times New Roman" panose="02020603050405020304" pitchFamily="18" charset="0"/>
                          <a:cs typeface="Times New Roman" panose="02020603050405020304" pitchFamily="18" charset="0"/>
                        </a:rPr>
                        <a:t>λογικ</a:t>
                      </a:r>
                      <a:r>
                        <a:rPr lang="en-US" sz="1050" b="0" strike="noStrike" spc="-1" dirty="0" err="1">
                          <a:latin typeface="Times New Roman" panose="02020603050405020304" pitchFamily="18" charset="0"/>
                          <a:cs typeface="Times New Roman" panose="02020603050405020304" pitchFamily="18" charset="0"/>
                        </a:rPr>
                        <a:t>ή</a:t>
                      </a:r>
                      <a:r>
                        <a:rPr lang="el-GR" sz="1050" b="0" strike="noStrike" spc="-1" dirty="0">
                          <a:latin typeface="Times New Roman" panose="02020603050405020304" pitchFamily="18" charset="0"/>
                          <a:cs typeface="Times New Roman" panose="02020603050405020304" pitchFamily="18" charset="0"/>
                        </a:rPr>
                        <a:t> της μη αμοιβαιότητας</a:t>
                      </a:r>
                      <a:r>
                        <a:rPr lang="en-US" sz="1050" b="0" strike="noStrike" spc="-1" dirty="0">
                          <a:latin typeface="Times New Roman" panose="02020603050405020304" pitchFamily="18" charset="0"/>
                          <a:cs typeface="Times New Roman" panose="02020603050405020304" pitchFamily="18" charset="0"/>
                        </a:rPr>
                        <a:t>/</a:t>
                      </a:r>
                      <a:r>
                        <a:rPr lang="el-GR" sz="1050" b="0" strike="noStrike" spc="-1" dirty="0">
                          <a:latin typeface="Times New Roman" panose="02020603050405020304" pitchFamily="18" charset="0"/>
                          <a:cs typeface="Times New Roman" panose="02020603050405020304" pitchFamily="18" charset="0"/>
                        </a:rPr>
                        <a:t>εθνική προτίμηση- μονομερής φιλελευθερισμός</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050" b="1" strike="noStrike" spc="-1" dirty="0">
                          <a:latin typeface="Times New Roman" panose="02020603050405020304" pitchFamily="18" charset="0"/>
                          <a:cs typeface="Times New Roman" panose="02020603050405020304" pitchFamily="18" charset="0"/>
                        </a:rPr>
                        <a:t>A</a:t>
                      </a:r>
                      <a:r>
                        <a:rPr lang="el-GR" sz="1050" b="1" strike="noStrike" spc="-1" dirty="0" err="1">
                          <a:latin typeface="Times New Roman" panose="02020603050405020304" pitchFamily="18" charset="0"/>
                          <a:cs typeface="Times New Roman" panose="02020603050405020304" pitchFamily="18" charset="0"/>
                        </a:rPr>
                        <a:t>ποπαρεμβατισμός</a:t>
                      </a:r>
                      <a:r>
                        <a:rPr lang="el-GR" sz="1050" b="1" strike="noStrike" spc="-1" dirty="0">
                          <a:latin typeface="Times New Roman" panose="02020603050405020304" pitchFamily="18" charset="0"/>
                          <a:cs typeface="Times New Roman" panose="02020603050405020304" pitchFamily="18" charset="0"/>
                        </a:rPr>
                        <a:t> </a:t>
                      </a:r>
                      <a:r>
                        <a:rPr lang="el-GR" sz="1050" b="0" strike="noStrike" spc="-1" dirty="0">
                          <a:latin typeface="Times New Roman" panose="02020603050405020304" pitchFamily="18" charset="0"/>
                          <a:cs typeface="Times New Roman" panose="02020603050405020304" pitchFamily="18" charset="0"/>
                        </a:rPr>
                        <a:t>στην εγχώρια οικονομική αγορά/πολιτικές υπέρ της επιχειρηματικότητας</a:t>
                      </a:r>
                    </a:p>
                    <a:p>
                      <a:pPr marL="171450" indent="-171450">
                        <a:lnSpc>
                          <a:spcPct val="100000"/>
                        </a:lnSpc>
                        <a:buFontTx/>
                        <a:buChar char="-"/>
                      </a:pPr>
                      <a:r>
                        <a:rPr lang="el-GR" sz="1050" b="0" strike="noStrike" spc="-1" dirty="0">
                          <a:latin typeface="Times New Roman" panose="02020603050405020304" pitchFamily="18" charset="0"/>
                          <a:cs typeface="Times New Roman" panose="02020603050405020304" pitchFamily="18" charset="0"/>
                        </a:rPr>
                        <a:t>Νέο-μερκαντιλισμός</a:t>
                      </a:r>
                    </a:p>
                    <a:p>
                      <a:pPr marL="171450" indent="-171450">
                        <a:lnSpc>
                          <a:spcPct val="100000"/>
                        </a:lnSpc>
                        <a:buFontTx/>
                        <a:buChar char="-"/>
                      </a:pPr>
                      <a:r>
                        <a:rPr lang="el-GR" sz="1050" b="0" strike="noStrike" spc="-1" dirty="0">
                          <a:latin typeface="Times New Roman" panose="02020603050405020304" pitchFamily="18" charset="0"/>
                          <a:cs typeface="Times New Roman" panose="02020603050405020304" pitchFamily="18" charset="0"/>
                        </a:rPr>
                        <a:t>Οικονομικός εθνικισμός/</a:t>
                      </a:r>
                      <a:r>
                        <a:rPr lang="el-GR" sz="1050" b="1" strike="noStrike" spc="-1" dirty="0">
                          <a:latin typeface="Times New Roman" panose="02020603050405020304" pitchFamily="18" charset="0"/>
                          <a:cs typeface="Times New Roman" panose="02020603050405020304" pitchFamily="18" charset="0"/>
                        </a:rPr>
                        <a:t>Φυλετική </a:t>
                      </a:r>
                      <a:r>
                        <a:rPr lang="el-GR" sz="1050" b="1" strike="noStrike" spc="-1" dirty="0" err="1">
                          <a:latin typeface="Times New Roman" panose="02020603050405020304" pitchFamily="18" charset="0"/>
                          <a:cs typeface="Times New Roman" panose="02020603050405020304" pitchFamily="18" charset="0"/>
                        </a:rPr>
                        <a:t>προνοιακή</a:t>
                      </a:r>
                      <a:r>
                        <a:rPr lang="el-GR" sz="1050" b="1" strike="noStrike" spc="-1" dirty="0">
                          <a:latin typeface="Times New Roman" panose="02020603050405020304" pitchFamily="18" charset="0"/>
                          <a:cs typeface="Times New Roman" panose="02020603050405020304" pitchFamily="18" charset="0"/>
                        </a:rPr>
                        <a:t> </a:t>
                      </a:r>
                      <a:r>
                        <a:rPr lang="el-GR" sz="1050" b="0" strike="noStrike" spc="-1" dirty="0">
                          <a:latin typeface="Times New Roman" panose="02020603050405020304" pitchFamily="18" charset="0"/>
                          <a:cs typeface="Times New Roman" panose="02020603050405020304" pitchFamily="18" charset="0"/>
                        </a:rPr>
                        <a:t>πολιτική</a:t>
                      </a:r>
                      <a:endParaRPr lang="en-US" sz="1050" b="0" strike="noStrike" spc="-1" dirty="0">
                        <a:latin typeface="Times New Roman" panose="02020603050405020304" pitchFamily="18" charset="0"/>
                        <a:cs typeface="Times New Roman" panose="02020603050405020304" pitchFamily="18" charset="0"/>
                      </a:endParaRPr>
                    </a:p>
                  </a:txBody>
                  <a:tcPr>
                    <a:lnL w="12240">
                      <a:solidFill>
                        <a:srgbClr val="FFFFFF"/>
                      </a:solidFill>
                    </a:lnL>
                    <a:lnR w="12240">
                      <a:solidFill>
                        <a:srgbClr val="FFFFFF"/>
                      </a:solidFill>
                    </a:lnR>
                    <a:lnT w="12240">
                      <a:solidFill>
                        <a:srgbClr val="FFFFFF"/>
                      </a:solidFill>
                    </a:lnT>
                    <a:lnB w="12240">
                      <a:solidFill>
                        <a:srgbClr val="FFFFFF"/>
                      </a:solidFill>
                    </a:lnB>
                    <a:solidFill>
                      <a:schemeClr val="accent4">
                        <a:lumMod val="40000"/>
                        <a:lumOff val="60000"/>
                      </a:schemeClr>
                    </a:solidFill>
                  </a:tcPr>
                </a:tc>
                <a:tc>
                  <a:txBody>
                    <a:bodyPr/>
                    <a:lstStyle/>
                    <a:p>
                      <a:pPr>
                        <a:lnSpc>
                          <a:spcPct val="100000"/>
                        </a:lnSpc>
                      </a:pPr>
                      <a:r>
                        <a:rPr lang="el-GR" sz="1050" b="0" strike="noStrike" spc="-1" dirty="0">
                          <a:latin typeface="Times New Roman" panose="02020603050405020304" pitchFamily="18" charset="0"/>
                          <a:cs typeface="Times New Roman" panose="02020603050405020304" pitchFamily="18" charset="0"/>
                        </a:rPr>
                        <a:t>- </a:t>
                      </a:r>
                      <a:r>
                        <a:rPr lang="el-GR" sz="1050" b="0" strike="noStrike" spc="-1" dirty="0" err="1">
                          <a:latin typeface="Times New Roman" panose="02020603050405020304" pitchFamily="18" charset="0"/>
                          <a:cs typeface="Times New Roman" panose="02020603050405020304" pitchFamily="18" charset="0"/>
                        </a:rPr>
                        <a:t>Αποπαρεμβατισμός</a:t>
                      </a:r>
                      <a:endParaRPr lang="el-GR" sz="1050" b="0" strike="noStrike" spc="-1" dirty="0">
                        <a:latin typeface="Times New Roman" panose="02020603050405020304" pitchFamily="18" charset="0"/>
                        <a:cs typeface="Times New Roman" panose="02020603050405020304" pitchFamily="18" charset="0"/>
                      </a:endParaRPr>
                    </a:p>
                    <a:p>
                      <a:pPr>
                        <a:lnSpc>
                          <a:spcPct val="100000"/>
                        </a:lnSpc>
                      </a:pPr>
                      <a:r>
                        <a:rPr lang="el-GR" sz="1050" b="0" strike="noStrike" spc="-1" dirty="0">
                          <a:latin typeface="Times New Roman" panose="02020603050405020304" pitchFamily="18" charset="0"/>
                          <a:cs typeface="Times New Roman" panose="02020603050405020304" pitchFamily="18" charset="0"/>
                        </a:rPr>
                        <a:t>- Υπέρ της οικονομικής παγκοσμιοποίησης, των ελεύθερων συναλλαγών</a:t>
                      </a:r>
                      <a:r>
                        <a:rPr lang="en-US" sz="1050" b="0" strike="noStrike" spc="-1" dirty="0">
                          <a:latin typeface="Times New Roman" panose="02020603050405020304" pitchFamily="18" charset="0"/>
                          <a:cs typeface="Times New Roman" panose="02020603050405020304" pitchFamily="18" charset="0"/>
                        </a:rPr>
                        <a:t> (ultra-liberal)</a:t>
                      </a:r>
                      <a:endParaRPr lang="el-GR" sz="1050" b="0" strike="noStrike" spc="-1" dirty="0">
                        <a:latin typeface="Times New Roman" panose="02020603050405020304" pitchFamily="18" charset="0"/>
                        <a:cs typeface="Times New Roman" panose="02020603050405020304" pitchFamily="18" charset="0"/>
                      </a:endParaRPr>
                    </a:p>
                  </a:txBody>
                  <a:tcPr>
                    <a:lnL w="12240">
                      <a:solidFill>
                        <a:srgbClr val="FFFFFF"/>
                      </a:solidFill>
                    </a:lnL>
                    <a:lnR w="12240">
                      <a:solidFill>
                        <a:srgbClr val="FFFFFF"/>
                      </a:solidFill>
                    </a:lnR>
                    <a:lnT w="12240">
                      <a:solidFill>
                        <a:srgbClr val="FFFFFF"/>
                      </a:solidFill>
                    </a:lnT>
                    <a:lnB w="12240">
                      <a:solidFill>
                        <a:srgbClr val="FFFFFF"/>
                      </a:solidFill>
                    </a:lnB>
                    <a:solidFill>
                      <a:schemeClr val="accent4">
                        <a:lumMod val="40000"/>
                        <a:lumOff val="60000"/>
                      </a:schemeClr>
                    </a:solidFill>
                  </a:tcPr>
                </a:tc>
                <a:tc>
                  <a:txBody>
                    <a:bodyPr/>
                    <a:lstStyle/>
                    <a:p>
                      <a:pPr marL="171450" marR="0" lvl="0" indent="-171450" algn="l" rtl="0" hangingPunct="1">
                        <a:lnSpc>
                          <a:spcPct val="100000"/>
                        </a:lnSpc>
                        <a:spcBef>
                          <a:spcPts val="0"/>
                        </a:spcBef>
                        <a:spcAft>
                          <a:spcPts val="0"/>
                        </a:spcAft>
                        <a:buFontTx/>
                        <a:buChar char="-"/>
                        <a:tabLst/>
                      </a:pPr>
                      <a:r>
                        <a:rPr lang="el-GR" sz="1050" b="0" i="0" u="none" strike="noStrike" kern="1200" cap="none" spc="0" baseline="0" dirty="0">
                          <a:ln>
                            <a:noFill/>
                          </a:ln>
                          <a:solidFill>
                            <a:srgbClr val="000000"/>
                          </a:solidFill>
                          <a:latin typeface="Times New Roman" panose="02020603050405020304" pitchFamily="18" charset="0"/>
                          <a:ea typeface="Noto Sans CJK SC Regular" pitchFamily="2"/>
                          <a:cs typeface="Times New Roman" panose="02020603050405020304" pitchFamily="18" charset="0"/>
                        </a:rPr>
                        <a:t>Υπέρ της οικονομικής παγκοσμιοποίησης</a:t>
                      </a:r>
                    </a:p>
                    <a:p>
                      <a:pPr marL="171450" marR="0" lvl="0" indent="-171450" algn="l" rtl="0" hangingPunct="1">
                        <a:lnSpc>
                          <a:spcPct val="100000"/>
                        </a:lnSpc>
                        <a:spcBef>
                          <a:spcPts val="0"/>
                        </a:spcBef>
                        <a:spcAft>
                          <a:spcPts val="0"/>
                        </a:spcAft>
                        <a:buFontTx/>
                        <a:buChar char="-"/>
                        <a:tabLst/>
                      </a:pPr>
                      <a:r>
                        <a:rPr lang="el-GR" sz="1050" b="0" i="0" u="none" strike="noStrike" kern="1200" cap="none" spc="0" baseline="0" dirty="0" err="1">
                          <a:ln>
                            <a:noFill/>
                          </a:ln>
                          <a:solidFill>
                            <a:srgbClr val="000000"/>
                          </a:solidFill>
                          <a:latin typeface="Times New Roman" panose="02020603050405020304" pitchFamily="18" charset="0"/>
                          <a:ea typeface="Noto Sans CJK SC Regular" pitchFamily="2"/>
                          <a:cs typeface="Times New Roman" panose="02020603050405020304" pitchFamily="18" charset="0"/>
                        </a:rPr>
                        <a:t>Νεοφιλελε</a:t>
                      </a:r>
                      <a:r>
                        <a:rPr lang="fr-FR" sz="1050" b="0" i="0" u="none" strike="noStrike" kern="1200" cap="none" spc="0" baseline="0" dirty="0" err="1">
                          <a:ln>
                            <a:noFill/>
                          </a:ln>
                          <a:solidFill>
                            <a:srgbClr val="000000"/>
                          </a:solidFill>
                          <a:latin typeface="Times New Roman" panose="02020603050405020304" pitchFamily="18" charset="0"/>
                          <a:ea typeface="Noto Sans CJK SC Regular" pitchFamily="2"/>
                          <a:cs typeface="Times New Roman" panose="02020603050405020304" pitchFamily="18" charset="0"/>
                        </a:rPr>
                        <a:t>ύ</a:t>
                      </a:r>
                      <a:r>
                        <a:rPr lang="el-GR" sz="1050" b="0" i="0" u="none" strike="noStrike" kern="1200" cap="none" spc="0" baseline="0" dirty="0" err="1">
                          <a:ln>
                            <a:noFill/>
                          </a:ln>
                          <a:solidFill>
                            <a:srgbClr val="000000"/>
                          </a:solidFill>
                          <a:latin typeface="Times New Roman" panose="02020603050405020304" pitchFamily="18" charset="0"/>
                          <a:ea typeface="Noto Sans CJK SC Regular" pitchFamily="2"/>
                          <a:cs typeface="Times New Roman" panose="02020603050405020304" pitchFamily="18" charset="0"/>
                        </a:rPr>
                        <a:t>θερος</a:t>
                      </a:r>
                      <a:r>
                        <a:rPr lang="el-GR" sz="1050" b="0" i="0" u="none" strike="noStrike" kern="1200" cap="none" spc="0" baseline="0" dirty="0">
                          <a:ln>
                            <a:noFill/>
                          </a:ln>
                          <a:solidFill>
                            <a:srgbClr val="000000"/>
                          </a:solidFill>
                          <a:latin typeface="Times New Roman" panose="02020603050405020304" pitchFamily="18" charset="0"/>
                          <a:ea typeface="Noto Sans CJK SC Regular" pitchFamily="2"/>
                          <a:cs typeface="Times New Roman" panose="02020603050405020304" pitchFamily="18" charset="0"/>
                        </a:rPr>
                        <a:t> κοσμοπολιτισμός</a:t>
                      </a:r>
                    </a:p>
                    <a:p>
                      <a:pPr marL="171450" marR="0" lvl="0" indent="-171450" algn="l" rtl="0" hangingPunct="1">
                        <a:lnSpc>
                          <a:spcPct val="100000"/>
                        </a:lnSpc>
                        <a:spcBef>
                          <a:spcPts val="0"/>
                        </a:spcBef>
                        <a:spcAft>
                          <a:spcPts val="0"/>
                        </a:spcAft>
                        <a:buFontTx/>
                        <a:buChar char="-"/>
                        <a:tabLst/>
                      </a:pPr>
                      <a:r>
                        <a:rPr lang="el-GR" sz="1050" b="0" i="0" u="none" strike="noStrike" kern="1200" cap="none" spc="0" baseline="0" dirty="0">
                          <a:ln>
                            <a:noFill/>
                          </a:ln>
                          <a:solidFill>
                            <a:srgbClr val="000000"/>
                          </a:solidFill>
                          <a:latin typeface="Times New Roman" panose="02020603050405020304" pitchFamily="18" charset="0"/>
                          <a:ea typeface="Noto Sans CJK SC Regular" pitchFamily="2"/>
                          <a:cs typeface="Times New Roman" panose="02020603050405020304" pitchFamily="18" charset="0"/>
                        </a:rPr>
                        <a:t>Ριζοσπαστικός ατομισμός/υπεροχή των ιδιωτικών δικαιωμάτων (ιδιωτική ιδιοκτησία, ατομισμός με βάση το προσωπικό συμφέρον)</a:t>
                      </a:r>
                    </a:p>
                    <a:p>
                      <a:pPr marL="171450" marR="0" lvl="0" indent="-171450" algn="ctr" rtl="0" hangingPunct="1">
                        <a:lnSpc>
                          <a:spcPct val="100000"/>
                        </a:lnSpc>
                        <a:spcBef>
                          <a:spcPts val="0"/>
                        </a:spcBef>
                        <a:spcAft>
                          <a:spcPts val="0"/>
                        </a:spcAft>
                        <a:buFontTx/>
                        <a:buChar char="-"/>
                        <a:tabLst/>
                      </a:pPr>
                      <a:endParaRPr lang="el-GR" sz="1050" b="0" i="0" u="none" strike="noStrike" kern="1200" cap="none" spc="0" baseline="0" dirty="0">
                        <a:ln>
                          <a:noFill/>
                        </a:ln>
                        <a:solidFill>
                          <a:srgbClr val="000000"/>
                        </a:solidFill>
                        <a:latin typeface="Times New Roman" panose="02020603050405020304" pitchFamily="18" charset="0"/>
                        <a:ea typeface="Noto Sans CJK SC Regular" pitchFamily="2"/>
                        <a:cs typeface="Times New Roman" panose="02020603050405020304" pitchFamily="18" charset="0"/>
                      </a:endParaRPr>
                    </a:p>
                  </a:txBody>
                  <a:tcPr>
                    <a:lnL w="12240">
                      <a:solidFill>
                        <a:srgbClr val="FFFFFF"/>
                      </a:solidFill>
                    </a:lnL>
                    <a:lnR w="12240">
                      <a:solidFill>
                        <a:srgbClr val="FFFFFF"/>
                      </a:solidFill>
                    </a:lnR>
                    <a:lnT w="12240">
                      <a:solidFill>
                        <a:srgbClr val="FFFFFF"/>
                      </a:solidFill>
                    </a:lnT>
                    <a:lnB w="12240">
                      <a:solidFill>
                        <a:srgbClr val="FFFFFF"/>
                      </a:solidFill>
                    </a:lnB>
                    <a:solidFill>
                      <a:schemeClr val="accent6">
                        <a:lumMod val="20000"/>
                        <a:lumOff val="80000"/>
                      </a:schemeClr>
                    </a:solidFill>
                  </a:tcPr>
                </a:tc>
                <a:tc>
                  <a:txBody>
                    <a:bodyPr/>
                    <a:lstStyle/>
                    <a:p>
                      <a:pPr marL="171450" indent="-171450">
                        <a:lnSpc>
                          <a:spcPct val="100000"/>
                        </a:lnSpc>
                        <a:buFontTx/>
                        <a:buChar char="-"/>
                      </a:pPr>
                      <a:r>
                        <a:rPr lang="el-GR" sz="1050" b="0" strike="noStrike" spc="-1" dirty="0">
                          <a:latin typeface="Times New Roman" panose="02020603050405020304" pitchFamily="18" charset="0"/>
                          <a:cs typeface="Times New Roman" panose="02020603050405020304" pitchFamily="18" charset="0"/>
                        </a:rPr>
                        <a:t>Εναλλακτική οικονομική παγκοσμιοποίηση</a:t>
                      </a:r>
                    </a:p>
                    <a:p>
                      <a:pPr marL="171450" indent="-171450">
                        <a:lnSpc>
                          <a:spcPct val="100000"/>
                        </a:lnSpc>
                        <a:buFontTx/>
                        <a:buChar char="-"/>
                      </a:pPr>
                      <a:r>
                        <a:rPr lang="el-GR" sz="1050" b="0" strike="noStrike" spc="-1" dirty="0">
                          <a:latin typeface="Times New Roman" panose="02020603050405020304" pitchFamily="18" charset="0"/>
                          <a:cs typeface="Times New Roman" panose="02020603050405020304" pitchFamily="18" charset="0"/>
                        </a:rPr>
                        <a:t>Κοινωνικός </a:t>
                      </a:r>
                      <a:r>
                        <a:rPr lang="el-GR" sz="1050" b="0" strike="noStrike" spc="-1" dirty="0" err="1">
                          <a:latin typeface="Times New Roman" panose="02020603050405020304" pitchFamily="18" charset="0"/>
                          <a:cs typeface="Times New Roman" panose="02020603050405020304" pitchFamily="18" charset="0"/>
                        </a:rPr>
                        <a:t>δικαιωματισμός</a:t>
                      </a:r>
                      <a:endParaRPr lang="fr-FR" sz="1050" b="0" strike="noStrike" spc="-1" dirty="0">
                        <a:latin typeface="Times New Roman" panose="02020603050405020304" pitchFamily="18" charset="0"/>
                        <a:cs typeface="Times New Roman" panose="02020603050405020304" pitchFamily="18" charset="0"/>
                      </a:endParaRPr>
                    </a:p>
                  </a:txBody>
                  <a:tcPr>
                    <a:lnL w="12240">
                      <a:solidFill>
                        <a:srgbClr val="FFFFFF"/>
                      </a:solidFill>
                    </a:lnL>
                    <a:lnR w="12240">
                      <a:solidFill>
                        <a:srgbClr val="FFFFFF"/>
                      </a:solidFill>
                    </a:lnR>
                    <a:lnT w="12240">
                      <a:solidFill>
                        <a:srgbClr val="FFFFFF"/>
                      </a:solidFill>
                    </a:lnT>
                    <a:lnB w="12240">
                      <a:solidFill>
                        <a:srgbClr val="FFFFFF"/>
                      </a:solidFill>
                    </a:lnB>
                    <a:solidFill>
                      <a:schemeClr val="accent6">
                        <a:lumMod val="20000"/>
                        <a:lumOff val="80000"/>
                      </a:schemeClr>
                    </a:solidFill>
                  </a:tcPr>
                </a:tc>
                <a:tc vMerge="1">
                  <a:txBody>
                    <a:bodyPr/>
                    <a:lstStyle/>
                    <a:p>
                      <a:endParaRPr lang="en-US"/>
                    </a:p>
                  </a:txBody>
                  <a:tcPr>
                    <a:solidFill>
                      <a:srgbClr val="729FCF"/>
                    </a:solidFill>
                  </a:tcPr>
                </a:tc>
                <a:extLst>
                  <a:ext uri="{0D108BD9-81ED-4DB2-BD59-A6C34878D82A}">
                    <a16:rowId xmlns:a16="http://schemas.microsoft.com/office/drawing/2014/main" val="10002"/>
                  </a:ext>
                </a:extLst>
              </a:tr>
              <a:tr h="2761076">
                <a:tc>
                  <a:txBody>
                    <a:bodyPr/>
                    <a:lstStyle/>
                    <a:p>
                      <a:pPr>
                        <a:lnSpc>
                          <a:spcPct val="100000"/>
                        </a:lnSpc>
                      </a:pPr>
                      <a:r>
                        <a:rPr lang="el-GR" sz="1050" b="1" strike="noStrike" spc="-1" dirty="0" err="1">
                          <a:latin typeface="Times New Roman" panose="02020603050405020304" pitchFamily="18" charset="0"/>
                          <a:cs typeface="Times New Roman" panose="02020603050405020304" pitchFamily="18" charset="0"/>
                        </a:rPr>
                        <a:t>Εννοιολόγηση</a:t>
                      </a:r>
                      <a:r>
                        <a:rPr lang="el-GR" sz="1050" b="1" strike="noStrike" spc="-1" dirty="0">
                          <a:latin typeface="Times New Roman" panose="02020603050405020304" pitchFamily="18" charset="0"/>
                          <a:cs typeface="Times New Roman" panose="02020603050405020304" pitchFamily="18" charset="0"/>
                        </a:rPr>
                        <a:t> (2)</a:t>
                      </a:r>
                      <a:endParaRPr lang="fr-FR" sz="1050" b="1" strike="noStrike" spc="-1" dirty="0">
                        <a:latin typeface="Times New Roman" panose="02020603050405020304" pitchFamily="18" charset="0"/>
                        <a:cs typeface="Times New Roman" panose="02020603050405020304" pitchFamily="18" charset="0"/>
                      </a:endParaRPr>
                    </a:p>
                  </a:txBody>
                  <a:tcPr>
                    <a:lnL w="12240">
                      <a:solidFill>
                        <a:srgbClr val="FFFFFF"/>
                      </a:solidFill>
                    </a:lnL>
                    <a:lnR w="12240">
                      <a:solidFill>
                        <a:srgbClr val="FFFFFF"/>
                      </a:solidFill>
                    </a:lnR>
                    <a:lnT w="12240">
                      <a:solidFill>
                        <a:srgbClr val="FFFFFF"/>
                      </a:solidFill>
                    </a:lnT>
                    <a:lnB w="12240">
                      <a:solidFill>
                        <a:srgbClr val="FFFFFF"/>
                      </a:solidFill>
                    </a:lnB>
                    <a:solidFill>
                      <a:schemeClr val="accent2">
                        <a:lumMod val="20000"/>
                        <a:lumOff val="80000"/>
                      </a:schemeClr>
                    </a:solidFill>
                  </a:tcPr>
                </a:tc>
                <a:tc gridSpan="2">
                  <a:txBody>
                    <a:bodyPr/>
                    <a:lstStyle/>
                    <a:p>
                      <a:pPr marL="171450" indent="-171450">
                        <a:lnSpc>
                          <a:spcPct val="100000"/>
                        </a:lnSpc>
                        <a:buFontTx/>
                        <a:buChar char="-"/>
                      </a:pPr>
                      <a:r>
                        <a:rPr lang="el-GR" sz="1050" b="0" i="0" u="none" strike="noStrike" kern="1200" cap="none" spc="0" baseline="0" dirty="0" err="1">
                          <a:ln>
                            <a:noFill/>
                          </a:ln>
                          <a:solidFill>
                            <a:schemeClr val="tx1"/>
                          </a:solidFill>
                          <a:latin typeface="Times New Roman" panose="02020603050405020304" pitchFamily="18" charset="0"/>
                          <a:ea typeface="Noto Sans CJK SC Regular" pitchFamily="2"/>
                          <a:cs typeface="Times New Roman" panose="02020603050405020304" pitchFamily="18" charset="0"/>
                        </a:rPr>
                        <a:t>Εθνο</a:t>
                      </a:r>
                      <a:r>
                        <a:rPr lang="el-GR" sz="1050" b="0" i="0" u="none" strike="noStrike" kern="1200" cap="none" spc="0" baseline="0" dirty="0">
                          <a:ln>
                            <a:noFill/>
                          </a:ln>
                          <a:solidFill>
                            <a:schemeClr val="tx1"/>
                          </a:solidFill>
                          <a:latin typeface="Times New Roman" panose="02020603050405020304" pitchFamily="18" charset="0"/>
                          <a:ea typeface="Noto Sans CJK SC Regular" pitchFamily="2"/>
                          <a:cs typeface="Times New Roman" panose="02020603050405020304" pitchFamily="18" charset="0"/>
                        </a:rPr>
                        <a:t>-πλουραλισμός (δυτική κουλτούρα) ή αντιδ</a:t>
                      </a:r>
                      <a:r>
                        <a:rPr lang="el-GR" sz="1050" b="1" i="0" u="none" strike="noStrike" kern="1200" cap="none" spc="0" baseline="0" dirty="0">
                          <a:ln>
                            <a:noFill/>
                          </a:ln>
                          <a:solidFill>
                            <a:schemeClr val="tx1"/>
                          </a:solidFill>
                          <a:latin typeface="Times New Roman" panose="02020603050405020304" pitchFamily="18" charset="0"/>
                          <a:ea typeface="Noto Sans CJK SC Regular" pitchFamily="2"/>
                          <a:cs typeface="Times New Roman" panose="02020603050405020304" pitchFamily="18" charset="0"/>
                        </a:rPr>
                        <a:t>ραστικός/αφομοιωτικός εθνικισμός </a:t>
                      </a:r>
                      <a:r>
                        <a:rPr lang="el-GR" sz="1050" b="0" i="0" u="none" strike="noStrike" kern="1200" cap="none" spc="0" baseline="0" dirty="0">
                          <a:ln>
                            <a:noFill/>
                          </a:ln>
                          <a:solidFill>
                            <a:schemeClr val="tx1"/>
                          </a:solidFill>
                          <a:latin typeface="Times New Roman" panose="02020603050405020304" pitchFamily="18" charset="0"/>
                          <a:ea typeface="Noto Sans CJK SC Regular" pitchFamily="2"/>
                          <a:cs typeface="Times New Roman" panose="02020603050405020304" pitchFamily="18" charset="0"/>
                        </a:rPr>
                        <a:t>(</a:t>
                      </a:r>
                      <a:r>
                        <a:rPr lang="el-GR" sz="1050" b="0" i="0" u="none" strike="noStrike" kern="1200" cap="none" spc="0" baseline="0" dirty="0" err="1">
                          <a:ln>
                            <a:noFill/>
                          </a:ln>
                          <a:solidFill>
                            <a:schemeClr val="tx1"/>
                          </a:solidFill>
                          <a:latin typeface="Times New Roman" panose="02020603050405020304" pitchFamily="18" charset="0"/>
                          <a:ea typeface="Noto Sans CJK SC Regular" pitchFamily="2"/>
                          <a:cs typeface="Times New Roman" panose="02020603050405020304" pitchFamily="18" charset="0"/>
                        </a:rPr>
                        <a:t>οργανικιστική</a:t>
                      </a:r>
                      <a:r>
                        <a:rPr lang="el-GR" sz="1050" b="0" i="0" u="none" strike="noStrike" kern="1200" cap="none" spc="0" baseline="0" dirty="0">
                          <a:ln>
                            <a:noFill/>
                          </a:ln>
                          <a:solidFill>
                            <a:schemeClr val="tx1"/>
                          </a:solidFill>
                          <a:latin typeface="Times New Roman" panose="02020603050405020304" pitchFamily="18" charset="0"/>
                          <a:ea typeface="Noto Sans CJK SC Regular" pitchFamily="2"/>
                          <a:cs typeface="Times New Roman" panose="02020603050405020304" pitchFamily="18" charset="0"/>
                        </a:rPr>
                        <a:t> ιδεολογία της κοινωνίας για μια άλλη «ηγεμονία»)</a:t>
                      </a:r>
                    </a:p>
                    <a:p>
                      <a:pPr marL="171450" indent="-171450">
                        <a:lnSpc>
                          <a:spcPct val="100000"/>
                        </a:lnSpc>
                        <a:buFontTx/>
                        <a:buChar char="-"/>
                      </a:pPr>
                      <a:r>
                        <a:rPr lang="el-GR" sz="1050" b="0" i="0" u="none" strike="noStrike" kern="1200" cap="none" spc="0" baseline="0" dirty="0">
                          <a:ln>
                            <a:noFill/>
                          </a:ln>
                          <a:solidFill>
                            <a:schemeClr val="tx1"/>
                          </a:solidFill>
                          <a:latin typeface="Times New Roman" panose="02020603050405020304" pitchFamily="18" charset="0"/>
                          <a:ea typeface="Noto Sans CJK SC Regular" pitchFamily="2"/>
                          <a:cs typeface="Times New Roman" panose="02020603050405020304" pitchFamily="18" charset="0"/>
                        </a:rPr>
                        <a:t>Ενάντια στην ελεύθερη κυκλοφορία προσώπων</a:t>
                      </a:r>
                    </a:p>
                    <a:p>
                      <a:pPr marL="171450" indent="-171450">
                        <a:lnSpc>
                          <a:spcPct val="100000"/>
                        </a:lnSpc>
                        <a:buFontTx/>
                        <a:buChar char="-"/>
                      </a:pPr>
                      <a:r>
                        <a:rPr lang="el-GR" sz="1050" b="0" i="0" u="none" strike="noStrike" kern="1200" cap="none" spc="0" baseline="0" dirty="0">
                          <a:ln>
                            <a:noFill/>
                          </a:ln>
                          <a:solidFill>
                            <a:schemeClr val="tx1"/>
                          </a:solidFill>
                          <a:latin typeface="Times New Roman" panose="02020603050405020304" pitchFamily="18" charset="0"/>
                          <a:cs typeface="Times New Roman" panose="02020603050405020304" pitchFamily="18" charset="0"/>
                        </a:rPr>
                        <a:t>Κοινωνική και οικολογική </a:t>
                      </a:r>
                      <a:r>
                        <a:rPr lang="el-GR" sz="1050" b="1" i="0" u="none" strike="noStrike" kern="1200" cap="none" spc="0" baseline="0" dirty="0">
                          <a:ln>
                            <a:noFill/>
                          </a:ln>
                          <a:solidFill>
                            <a:schemeClr val="tx1"/>
                          </a:solidFill>
                          <a:latin typeface="Times New Roman" panose="02020603050405020304" pitchFamily="18" charset="0"/>
                          <a:cs typeface="Times New Roman" panose="02020603050405020304" pitchFamily="18" charset="0"/>
                        </a:rPr>
                        <a:t>παραδοσιοκρατία</a:t>
                      </a:r>
                      <a:r>
                        <a:rPr lang="el-GR" sz="1050" b="0" i="0" u="none" strike="noStrike" kern="1200" cap="none" spc="0" baseline="0" dirty="0">
                          <a:ln>
                            <a:noFill/>
                          </a:ln>
                          <a:solidFill>
                            <a:schemeClr val="tx1"/>
                          </a:solidFill>
                          <a:latin typeface="Times New Roman" panose="02020603050405020304" pitchFamily="18" charset="0"/>
                          <a:cs typeface="Times New Roman" panose="02020603050405020304" pitchFamily="18" charset="0"/>
                        </a:rPr>
                        <a:t>, εδαφική ταυτότητα</a:t>
                      </a:r>
                      <a:r>
                        <a:rPr lang="el-GR" sz="1050" b="0" i="0" u="none" strike="noStrike" kern="1200" cap="none" spc="0" baseline="0" dirty="0">
                          <a:ln>
                            <a:noFill/>
                          </a:ln>
                          <a:solidFill>
                            <a:schemeClr val="tx1"/>
                          </a:solidFill>
                          <a:latin typeface="Times New Roman" panose="02020603050405020304" pitchFamily="18" charset="0"/>
                          <a:ea typeface="+mn-ea"/>
                          <a:cs typeface="Times New Roman" panose="02020603050405020304" pitchFamily="18" charset="0"/>
                        </a:rPr>
                        <a:t>, </a:t>
                      </a:r>
                      <a:r>
                        <a:rPr lang="el-GR" sz="1050" b="0" i="0" u="none" strike="noStrike" kern="1200" cap="none" spc="0" baseline="0" dirty="0" err="1">
                          <a:ln>
                            <a:noFill/>
                          </a:ln>
                          <a:solidFill>
                            <a:schemeClr val="tx1"/>
                          </a:solidFill>
                          <a:latin typeface="Times New Roman" panose="02020603050405020304" pitchFamily="18" charset="0"/>
                          <a:ea typeface="+mn-ea"/>
                          <a:cs typeface="Times New Roman" panose="02020603050405020304" pitchFamily="18" charset="0"/>
                        </a:rPr>
                        <a:t>περιβαλλοντικ</a:t>
                      </a:r>
                      <a:r>
                        <a:rPr lang="fr-FR" sz="1050" b="0" i="0" u="none" strike="noStrike" kern="1200" cap="none" spc="0" baseline="0" dirty="0" err="1">
                          <a:ln>
                            <a:noFill/>
                          </a:ln>
                          <a:solidFill>
                            <a:schemeClr val="tx1"/>
                          </a:solidFill>
                          <a:latin typeface="Times New Roman" panose="02020603050405020304" pitchFamily="18" charset="0"/>
                          <a:ea typeface="+mn-ea"/>
                          <a:cs typeface="Times New Roman" panose="02020603050405020304" pitchFamily="18" charset="0"/>
                        </a:rPr>
                        <a:t>ό</a:t>
                      </a:r>
                      <a:r>
                        <a:rPr lang="el-GR" sz="1050" b="0" i="0" u="none" strike="noStrike" kern="1200" cap="none" spc="0" baseline="0" dirty="0">
                          <a:ln>
                            <a:noFill/>
                          </a:ln>
                          <a:solidFill>
                            <a:schemeClr val="tx1"/>
                          </a:solidFill>
                          <a:latin typeface="Times New Roman" panose="02020603050405020304" pitchFamily="18" charset="0"/>
                          <a:ea typeface="+mn-ea"/>
                          <a:cs typeface="Times New Roman" panose="02020603050405020304" pitchFamily="18" charset="0"/>
                        </a:rPr>
                        <a:t>ς τοπικισμός  </a:t>
                      </a:r>
                    </a:p>
                    <a:p>
                      <a:pPr marL="171450" indent="-171450">
                        <a:lnSpc>
                          <a:spcPct val="100000"/>
                        </a:lnSpc>
                        <a:buFontTx/>
                        <a:buChar char="-"/>
                      </a:pPr>
                      <a:r>
                        <a:rPr lang="el-GR" sz="1050" b="0" i="0" u="none" strike="noStrike" kern="1200" cap="none" spc="0" baseline="0" dirty="0">
                          <a:ln>
                            <a:noFill/>
                          </a:ln>
                          <a:solidFill>
                            <a:schemeClr val="tx1"/>
                          </a:solidFill>
                          <a:latin typeface="Times New Roman" panose="02020603050405020304" pitchFamily="18" charset="0"/>
                          <a:ea typeface="+mn-ea"/>
                          <a:cs typeface="Times New Roman" panose="02020603050405020304" pitchFamily="18" charset="0"/>
                        </a:rPr>
                        <a:t>Υπέρ μιας αντιδραστικής πολιτισμικής επανάστασης (μερικές φορές αποσχιστικές διαθέσεις πχ. </a:t>
                      </a:r>
                      <a:r>
                        <a:rPr lang="en-US" sz="1050" b="0" i="0" u="none" strike="noStrike" kern="1200" cap="none" spc="0" baseline="0" dirty="0">
                          <a:ln>
                            <a:noFill/>
                          </a:ln>
                          <a:solidFill>
                            <a:schemeClr val="tx1"/>
                          </a:solidFill>
                          <a:latin typeface="Times New Roman" panose="02020603050405020304" pitchFamily="18" charset="0"/>
                          <a:ea typeface="+mn-ea"/>
                          <a:cs typeface="Times New Roman" panose="02020603050405020304" pitchFamily="18" charset="0"/>
                        </a:rPr>
                        <a:t>Lega Nord)</a:t>
                      </a:r>
                      <a:endParaRPr lang="el-GR" sz="1050" b="0" i="0" u="none" strike="noStrike" kern="1200" cap="none" spc="0" baseline="0" dirty="0">
                        <a:ln>
                          <a:noFill/>
                        </a:ln>
                        <a:solidFill>
                          <a:schemeClr val="tx1"/>
                        </a:solidFill>
                        <a:latin typeface="Times New Roman" panose="02020603050405020304" pitchFamily="18" charset="0"/>
                        <a:ea typeface="+mn-ea"/>
                        <a:cs typeface="Times New Roman" panose="02020603050405020304" pitchFamily="18" charset="0"/>
                      </a:endParaRPr>
                    </a:p>
                    <a:p>
                      <a:pPr marL="171450" indent="-171450">
                        <a:lnSpc>
                          <a:spcPct val="100000"/>
                        </a:lnSpc>
                        <a:buFontTx/>
                        <a:buChar char="-"/>
                      </a:pPr>
                      <a:r>
                        <a:rPr lang="el-GR" sz="1050" b="0" i="0" u="none" strike="noStrike" kern="1200" cap="none" spc="0" baseline="0" dirty="0">
                          <a:ln>
                            <a:noFill/>
                          </a:ln>
                          <a:solidFill>
                            <a:schemeClr val="tx1"/>
                          </a:solidFill>
                          <a:latin typeface="Times New Roman" panose="02020603050405020304" pitchFamily="18" charset="0"/>
                          <a:ea typeface="+mn-ea"/>
                          <a:cs typeface="Times New Roman" panose="02020603050405020304" pitchFamily="18" charset="0"/>
                        </a:rPr>
                        <a:t>Ισχυρό κράτος για την τάξη και ασφάλεια (</a:t>
                      </a:r>
                      <a:r>
                        <a:rPr lang="fr-FR" sz="1050" b="0" i="0" u="none" strike="noStrike" kern="1200" cap="none" spc="0" baseline="0" dirty="0" err="1">
                          <a:ln>
                            <a:noFill/>
                          </a:ln>
                          <a:solidFill>
                            <a:srgbClr val="000000"/>
                          </a:solidFill>
                          <a:latin typeface="Times New Roman" panose="02020603050405020304" pitchFamily="18" charset="0"/>
                          <a:ea typeface="Noto Sans CJK SC Regular" pitchFamily="2"/>
                          <a:cs typeface="Times New Roman" panose="02020603050405020304" pitchFamily="18" charset="0"/>
                        </a:rPr>
                        <a:t>Regalian</a:t>
                      </a:r>
                      <a:r>
                        <a:rPr lang="fr-FR" sz="1050" b="0" i="0" u="none" strike="noStrike" kern="1200" cap="none" spc="0" baseline="0" dirty="0">
                          <a:ln>
                            <a:noFill/>
                          </a:ln>
                          <a:solidFill>
                            <a:srgbClr val="000000"/>
                          </a:solidFill>
                          <a:latin typeface="Times New Roman" panose="02020603050405020304" pitchFamily="18" charset="0"/>
                          <a:ea typeface="Noto Sans CJK SC Regular" pitchFamily="2"/>
                          <a:cs typeface="Times New Roman" panose="02020603050405020304" pitchFamily="18" charset="0"/>
                        </a:rPr>
                        <a:t> State</a:t>
                      </a:r>
                      <a:r>
                        <a:rPr lang="el-GR" sz="1050" b="0" i="0" u="none" strike="noStrike" kern="1200" cap="none" spc="0" baseline="0" dirty="0">
                          <a:ln>
                            <a:noFill/>
                          </a:ln>
                          <a:solidFill>
                            <a:srgbClr val="000000"/>
                          </a:solidFill>
                          <a:latin typeface="Times New Roman" panose="02020603050405020304" pitchFamily="18" charset="0"/>
                          <a:ea typeface="Noto Sans CJK SC Regular" pitchFamily="2"/>
                          <a:cs typeface="Times New Roman" panose="02020603050405020304" pitchFamily="18" charset="0"/>
                        </a:rPr>
                        <a:t>)</a:t>
                      </a:r>
                    </a:p>
                    <a:p>
                      <a:pPr marL="171450" indent="-171450">
                        <a:lnSpc>
                          <a:spcPct val="100000"/>
                        </a:lnSpc>
                        <a:buFontTx/>
                        <a:buChar char="-"/>
                      </a:pPr>
                      <a:r>
                        <a:rPr lang="el-GR" sz="1050" b="0" i="0" u="none" strike="noStrike" kern="1200" cap="none" spc="0" baseline="0" dirty="0">
                          <a:ln>
                            <a:noFill/>
                          </a:ln>
                          <a:solidFill>
                            <a:srgbClr val="000000"/>
                          </a:solidFill>
                          <a:latin typeface="Times New Roman" panose="02020603050405020304" pitchFamily="18" charset="0"/>
                          <a:ea typeface="Noto Sans CJK SC Regular" pitchFamily="2"/>
                          <a:cs typeface="Times New Roman" panose="02020603050405020304" pitchFamily="18" charset="0"/>
                        </a:rPr>
                        <a:t>Συντηρητικές κοινωνικές δημόσιες πολιτικές</a:t>
                      </a:r>
                    </a:p>
                    <a:p>
                      <a:pPr marL="171450" indent="-171450">
                        <a:lnSpc>
                          <a:spcPct val="100000"/>
                        </a:lnSpc>
                        <a:buFontTx/>
                        <a:buChar char="-"/>
                      </a:pPr>
                      <a:r>
                        <a:rPr lang="el-GR" sz="1050" b="0" i="0" u="none" strike="noStrike" kern="1200" cap="none" spc="0" baseline="0" dirty="0">
                          <a:ln>
                            <a:noFill/>
                          </a:ln>
                          <a:solidFill>
                            <a:srgbClr val="000000"/>
                          </a:solidFill>
                          <a:latin typeface="Times New Roman" panose="02020603050405020304" pitchFamily="18" charset="0"/>
                          <a:ea typeface="Noto Sans CJK SC Regular" pitchFamily="2"/>
                          <a:cs typeface="Times New Roman" panose="02020603050405020304" pitchFamily="18" charset="0"/>
                        </a:rPr>
                        <a:t>Η </a:t>
                      </a:r>
                      <a:r>
                        <a:rPr lang="el-GR" sz="1050" b="0" i="0" u="none" strike="noStrike" kern="1200" cap="none" spc="0" baseline="0" dirty="0" err="1">
                          <a:ln>
                            <a:noFill/>
                          </a:ln>
                          <a:solidFill>
                            <a:srgbClr val="000000"/>
                          </a:solidFill>
                          <a:latin typeface="Times New Roman" panose="02020603050405020304" pitchFamily="18" charset="0"/>
                          <a:ea typeface="Noto Sans CJK SC Regular" pitchFamily="2"/>
                          <a:cs typeface="Times New Roman" panose="02020603050405020304" pitchFamily="18" charset="0"/>
                        </a:rPr>
                        <a:t>θρησκε</a:t>
                      </a:r>
                      <a:r>
                        <a:rPr lang="fr-FR" sz="1050" b="0" i="0" u="none" strike="noStrike" kern="1200" cap="none" spc="0" baseline="0" dirty="0" err="1">
                          <a:ln>
                            <a:noFill/>
                          </a:ln>
                          <a:solidFill>
                            <a:srgbClr val="000000"/>
                          </a:solidFill>
                          <a:latin typeface="Times New Roman" panose="02020603050405020304" pitchFamily="18" charset="0"/>
                          <a:ea typeface="Noto Sans CJK SC Regular" pitchFamily="2"/>
                          <a:cs typeface="Times New Roman" panose="02020603050405020304" pitchFamily="18" charset="0"/>
                        </a:rPr>
                        <a:t>ί</a:t>
                      </a:r>
                      <a:r>
                        <a:rPr lang="el-GR" sz="1050" b="0" i="0" u="none" strike="noStrike" kern="1200" cap="none" spc="0" baseline="0" dirty="0">
                          <a:ln>
                            <a:noFill/>
                          </a:ln>
                          <a:solidFill>
                            <a:srgbClr val="000000"/>
                          </a:solidFill>
                          <a:latin typeface="Times New Roman" panose="02020603050405020304" pitchFamily="18" charset="0"/>
                          <a:ea typeface="Noto Sans CJK SC Regular" pitchFamily="2"/>
                          <a:cs typeface="Times New Roman" panose="02020603050405020304" pitchFamily="18" charset="0"/>
                        </a:rPr>
                        <a:t>α ως κοινωνική και πολιτική ταυτότητα (μερικές φορές </a:t>
                      </a:r>
                      <a:r>
                        <a:rPr lang="el-GR" sz="1050" b="0" i="0" u="none" strike="noStrike" kern="1200" cap="none" spc="0" baseline="0" dirty="0" err="1">
                          <a:ln>
                            <a:noFill/>
                          </a:ln>
                          <a:solidFill>
                            <a:srgbClr val="000000"/>
                          </a:solidFill>
                          <a:latin typeface="Times New Roman" panose="02020603050405020304" pitchFamily="18" charset="0"/>
                          <a:ea typeface="Noto Sans CJK SC Regular" pitchFamily="2"/>
                          <a:cs typeface="Times New Roman" panose="02020603050405020304" pitchFamily="18" charset="0"/>
                        </a:rPr>
                        <a:t>αντι</a:t>
                      </a:r>
                      <a:r>
                        <a:rPr lang="el-GR" sz="1050" b="0" i="0" u="none" strike="noStrike" kern="1200" cap="none" spc="0" baseline="0" dirty="0">
                          <a:ln>
                            <a:noFill/>
                          </a:ln>
                          <a:solidFill>
                            <a:srgbClr val="000000"/>
                          </a:solidFill>
                          <a:latin typeface="Times New Roman" panose="02020603050405020304" pitchFamily="18" charset="0"/>
                          <a:ea typeface="Noto Sans CJK SC Regular" pitchFamily="2"/>
                          <a:cs typeface="Times New Roman" panose="02020603050405020304" pitchFamily="18" charset="0"/>
                        </a:rPr>
                        <a:t>-κοσμικότητα)</a:t>
                      </a:r>
                    </a:p>
                    <a:p>
                      <a:pPr marL="171450" indent="-171450">
                        <a:lnSpc>
                          <a:spcPct val="100000"/>
                        </a:lnSpc>
                        <a:buFontTx/>
                        <a:buChar char="-"/>
                      </a:pPr>
                      <a:r>
                        <a:rPr lang="el-GR" sz="1050" b="0" i="0" u="none" strike="noStrike" kern="1200" cap="none" spc="0" baseline="0" dirty="0" err="1">
                          <a:ln>
                            <a:noFill/>
                          </a:ln>
                          <a:solidFill>
                            <a:srgbClr val="000000"/>
                          </a:solidFill>
                          <a:latin typeface="Times New Roman" panose="02020603050405020304" pitchFamily="18" charset="0"/>
                          <a:ea typeface="Noto Sans CJK SC Regular" pitchFamily="2"/>
                          <a:cs typeface="Times New Roman" panose="02020603050405020304" pitchFamily="18" charset="0"/>
                        </a:rPr>
                        <a:t>Ταυτοτικός</a:t>
                      </a:r>
                      <a:r>
                        <a:rPr lang="el-GR" sz="1050" b="0" i="0" u="none" strike="noStrike" kern="1200" cap="none" spc="0" baseline="0" dirty="0">
                          <a:ln>
                            <a:noFill/>
                          </a:ln>
                          <a:solidFill>
                            <a:srgbClr val="000000"/>
                          </a:solidFill>
                          <a:latin typeface="Times New Roman" panose="02020603050405020304" pitchFamily="18" charset="0"/>
                          <a:ea typeface="Noto Sans CJK SC Regular" pitchFamily="2"/>
                          <a:cs typeface="Times New Roman" panose="02020603050405020304" pitchFamily="18" charset="0"/>
                        </a:rPr>
                        <a:t> φεμινισμός (</a:t>
                      </a:r>
                      <a:r>
                        <a:rPr lang="fr-FR" sz="1050" b="0" i="0" u="none" strike="noStrike" kern="1200" cap="none" spc="0" baseline="0" dirty="0">
                          <a:ln>
                            <a:noFill/>
                          </a:ln>
                          <a:solidFill>
                            <a:srgbClr val="000000"/>
                          </a:solidFill>
                          <a:latin typeface="Times New Roman" panose="02020603050405020304" pitchFamily="18" charset="0"/>
                          <a:ea typeface="Noto Sans CJK SC Regular" pitchFamily="2"/>
                          <a:cs typeface="Times New Roman" panose="02020603050405020304" pitchFamily="18" charset="0"/>
                        </a:rPr>
                        <a:t>alter-</a:t>
                      </a:r>
                      <a:r>
                        <a:rPr lang="fr-FR" sz="1050" b="0" i="0" u="none" strike="noStrike" kern="1200" cap="none" spc="0" baseline="0" dirty="0" err="1">
                          <a:ln>
                            <a:noFill/>
                          </a:ln>
                          <a:solidFill>
                            <a:srgbClr val="000000"/>
                          </a:solidFill>
                          <a:latin typeface="Times New Roman" panose="02020603050405020304" pitchFamily="18" charset="0"/>
                          <a:ea typeface="Noto Sans CJK SC Regular" pitchFamily="2"/>
                          <a:cs typeface="Times New Roman" panose="02020603050405020304" pitchFamily="18" charset="0"/>
                        </a:rPr>
                        <a:t>feminism</a:t>
                      </a:r>
                      <a:r>
                        <a:rPr lang="el-GR" sz="1050" b="0" i="0" u="none" strike="noStrike" kern="1200" cap="none" spc="0" baseline="0" dirty="0">
                          <a:ln>
                            <a:noFill/>
                          </a:ln>
                          <a:solidFill>
                            <a:srgbClr val="000000"/>
                          </a:solidFill>
                          <a:latin typeface="Times New Roman" panose="02020603050405020304" pitchFamily="18" charset="0"/>
                          <a:ea typeface="Noto Sans CJK SC Regular" pitchFamily="2"/>
                          <a:cs typeface="Times New Roman" panose="02020603050405020304" pitchFamily="18" charset="0"/>
                        </a:rPr>
                        <a:t>)</a:t>
                      </a:r>
                      <a:r>
                        <a:rPr lang="en-US" sz="1050" b="0" i="0" u="none" strike="noStrike" kern="1200" cap="none" spc="0" baseline="0" dirty="0">
                          <a:ln>
                            <a:noFill/>
                          </a:ln>
                          <a:solidFill>
                            <a:srgbClr val="000000"/>
                          </a:solidFill>
                          <a:latin typeface="Times New Roman" panose="02020603050405020304" pitchFamily="18" charset="0"/>
                          <a:ea typeface="Noto Sans CJK SC Regular" pitchFamily="2"/>
                          <a:cs typeface="Times New Roman" panose="02020603050405020304" pitchFamily="18" charset="0"/>
                        </a:rPr>
                        <a:t>/ </a:t>
                      </a:r>
                      <a:r>
                        <a:rPr lang="el-GR" sz="1050" b="0" i="0" u="none" strike="noStrike" kern="1200" cap="none" spc="0" baseline="0" dirty="0" err="1">
                          <a:ln>
                            <a:noFill/>
                          </a:ln>
                          <a:solidFill>
                            <a:srgbClr val="000000"/>
                          </a:solidFill>
                          <a:latin typeface="Times New Roman" panose="02020603050405020304" pitchFamily="18" charset="0"/>
                          <a:ea typeface="Noto Sans CJK SC Regular" pitchFamily="2"/>
                          <a:cs typeface="Times New Roman" panose="02020603050405020304" pitchFamily="18" charset="0"/>
                        </a:rPr>
                        <a:t>μασκουλινισμός</a:t>
                      </a:r>
                      <a:endParaRPr lang="en-US" sz="1050" b="0" i="0" u="none" strike="noStrike" kern="1200" cap="none" spc="0" baseline="0" dirty="0">
                        <a:ln>
                          <a:noFill/>
                        </a:ln>
                        <a:solidFill>
                          <a:srgbClr val="000000"/>
                        </a:solidFill>
                        <a:latin typeface="Times New Roman" panose="02020603050405020304" pitchFamily="18" charset="0"/>
                        <a:ea typeface="Noto Sans CJK SC Regular" pitchFamily="2"/>
                        <a:cs typeface="Times New Roman" panose="02020603050405020304" pitchFamily="18" charset="0"/>
                      </a:endParaRPr>
                    </a:p>
                    <a:p>
                      <a:pPr marL="171450" indent="-171450">
                        <a:lnSpc>
                          <a:spcPct val="100000"/>
                        </a:lnSpc>
                        <a:buFontTx/>
                        <a:buChar char="-"/>
                      </a:pPr>
                      <a:endParaRPr lang="el-GR" sz="1050" b="0" i="0" u="none" strike="noStrike" kern="1200" cap="none" spc="0" baseline="0" dirty="0">
                        <a:ln>
                          <a:noFill/>
                        </a:ln>
                        <a:solidFill>
                          <a:srgbClr val="000000"/>
                        </a:solidFill>
                        <a:latin typeface="Times New Roman" panose="02020603050405020304" pitchFamily="18" charset="0"/>
                        <a:ea typeface="Noto Sans CJK SC Regular" pitchFamily="2"/>
                        <a:cs typeface="Times New Roman" panose="02020603050405020304" pitchFamily="18" charset="0"/>
                      </a:endParaRPr>
                    </a:p>
                    <a:p>
                      <a:pPr marL="171450" indent="-171450">
                        <a:lnSpc>
                          <a:spcPct val="100000"/>
                        </a:lnSpc>
                        <a:buFontTx/>
                        <a:buChar char="-"/>
                      </a:pPr>
                      <a:endParaRPr lang="el-GR" sz="1050" b="0" i="0" u="none" strike="noStrike" kern="1200" cap="none" spc="0" baseline="0" dirty="0">
                        <a:ln>
                          <a:noFill/>
                        </a:ln>
                        <a:solidFill>
                          <a:srgbClr val="000000"/>
                        </a:solidFill>
                        <a:latin typeface="Times New Roman" panose="02020603050405020304" pitchFamily="18" charset="0"/>
                        <a:ea typeface="Noto Sans CJK SC Regular" pitchFamily="2"/>
                        <a:cs typeface="Times New Roman" panose="02020603050405020304" pitchFamily="18" charset="0"/>
                      </a:endParaRPr>
                    </a:p>
                    <a:p>
                      <a:pPr marL="171450" indent="-171450" algn="r">
                        <a:lnSpc>
                          <a:spcPct val="100000"/>
                        </a:lnSpc>
                        <a:buFontTx/>
                        <a:buChar char="-"/>
                      </a:pPr>
                      <a:r>
                        <a:rPr lang="el-GR" sz="1050" b="0" i="1" u="none" strike="noStrike" kern="1200" cap="none" spc="0" baseline="0" dirty="0">
                          <a:ln>
                            <a:noFill/>
                          </a:ln>
                          <a:solidFill>
                            <a:srgbClr val="C00000"/>
                          </a:solidFill>
                          <a:latin typeface="Times New Roman" panose="02020603050405020304" pitchFamily="18" charset="0"/>
                          <a:ea typeface="Noto Sans CJK SC Regular" pitchFamily="2"/>
                          <a:cs typeface="Times New Roman" panose="02020603050405020304" pitchFamily="18" charset="0"/>
                        </a:rPr>
                        <a:t>Μέρος της μεσαίας/εργατικής τάξης θεωρεί ότι υπάρχει ανεξέλεγκτη ροή μεταναστών λόγω της </a:t>
                      </a:r>
                      <a:r>
                        <a:rPr lang="el-GR" sz="1050" b="0" i="1" u="none" strike="noStrike" kern="1200" cap="none" spc="0" baseline="0" dirty="0" err="1">
                          <a:ln>
                            <a:noFill/>
                          </a:ln>
                          <a:solidFill>
                            <a:srgbClr val="C00000"/>
                          </a:solidFill>
                          <a:latin typeface="Times New Roman" panose="02020603050405020304" pitchFamily="18" charset="0"/>
                          <a:ea typeface="Noto Sans CJK SC Regular" pitchFamily="2"/>
                          <a:cs typeface="Times New Roman" panose="02020603050405020304" pitchFamily="18" charset="0"/>
                        </a:rPr>
                        <a:t>παγκοσμιοποιημένης</a:t>
                      </a:r>
                      <a:r>
                        <a:rPr lang="el-GR" sz="1050" b="0" i="1" u="none" strike="noStrike" kern="1200" cap="none" spc="0" baseline="0" dirty="0">
                          <a:ln>
                            <a:noFill/>
                          </a:ln>
                          <a:solidFill>
                            <a:srgbClr val="C00000"/>
                          </a:solidFill>
                          <a:latin typeface="Times New Roman" panose="02020603050405020304" pitchFamily="18" charset="0"/>
                          <a:ea typeface="Noto Sans CJK SC Regular" pitchFamily="2"/>
                          <a:cs typeface="Times New Roman" panose="02020603050405020304" pitchFamily="18" charset="0"/>
                        </a:rPr>
                        <a:t> οικονομίας </a:t>
                      </a:r>
                    </a:p>
                  </a:txBody>
                  <a:tcPr>
                    <a:lnL w="12240">
                      <a:solidFill>
                        <a:srgbClr val="FFFFFF"/>
                      </a:solidFill>
                    </a:lnL>
                    <a:lnR w="12240">
                      <a:solidFill>
                        <a:srgbClr val="FFFFFF"/>
                      </a:solidFill>
                    </a:lnR>
                    <a:lnT w="12240">
                      <a:solidFill>
                        <a:srgbClr val="FFFFFF"/>
                      </a:solidFill>
                    </a:lnT>
                    <a:lnB w="12240">
                      <a:solidFill>
                        <a:srgbClr val="FFFFFF"/>
                      </a:solidFill>
                    </a:lnB>
                    <a:solidFill>
                      <a:schemeClr val="accent4">
                        <a:lumMod val="40000"/>
                        <a:lumOff val="60000"/>
                      </a:schemeClr>
                    </a:solidFill>
                  </a:tcPr>
                </a:tc>
                <a:tc hMerge="1">
                  <a:txBody>
                    <a:bodyPr/>
                    <a:lstStyle/>
                    <a:p>
                      <a:pPr>
                        <a:lnSpc>
                          <a:spcPct val="100000"/>
                        </a:lnSpc>
                      </a:pPr>
                      <a:endParaRPr lang="fr-FR" sz="13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chemeClr val="accent2">
                        <a:lumMod val="40000"/>
                        <a:lumOff val="6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l-GR" sz="1050" b="0" i="0" u="none" strike="noStrike" kern="1200" cap="none" spc="0" baseline="0" dirty="0">
                          <a:ln>
                            <a:noFill/>
                          </a:ln>
                          <a:solidFill>
                            <a:srgbClr val="000000"/>
                          </a:solidFill>
                          <a:latin typeface="Times New Roman" panose="02020603050405020304" pitchFamily="18" charset="0"/>
                          <a:ea typeface="Noto Sans CJK SC Regular" pitchFamily="2"/>
                          <a:cs typeface="Times New Roman" panose="02020603050405020304" pitchFamily="18" charset="0"/>
                        </a:rPr>
                        <a:t>Κοσμικό κράτος/ηθικά και θρησκευτικά θέματα σε προσωπικό επίπεδο</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l-GR" sz="1050" b="0" i="0" u="none" strike="noStrike" kern="1200" cap="none" spc="0" baseline="0" dirty="0">
                          <a:ln>
                            <a:noFill/>
                          </a:ln>
                          <a:solidFill>
                            <a:srgbClr val="000000"/>
                          </a:solidFill>
                          <a:latin typeface="Times New Roman" panose="02020603050405020304" pitchFamily="18" charset="0"/>
                          <a:ea typeface="Noto Sans CJK SC Regular" pitchFamily="2"/>
                          <a:cs typeface="Times New Roman" panose="02020603050405020304" pitchFamily="18" charset="0"/>
                        </a:rPr>
                        <a:t>Πολύ-εθνικισμός/</a:t>
                      </a:r>
                      <a:r>
                        <a:rPr lang="el-GR" sz="1050" b="0" i="0" u="none" strike="noStrike" kern="1200" cap="none" spc="0" baseline="0" dirty="0" err="1">
                          <a:ln>
                            <a:noFill/>
                          </a:ln>
                          <a:solidFill>
                            <a:srgbClr val="000000"/>
                          </a:solidFill>
                          <a:latin typeface="Times New Roman" panose="02020603050405020304" pitchFamily="18" charset="0"/>
                          <a:ea typeface="Noto Sans CJK SC Regular" pitchFamily="2"/>
                          <a:cs typeface="Times New Roman" panose="02020603050405020304" pitchFamily="18" charset="0"/>
                        </a:rPr>
                        <a:t>Πολυπολιτισμικότητα</a:t>
                      </a:r>
                      <a:endParaRPr lang="el-GR" sz="1050" b="0" i="0" u="none" strike="noStrike" kern="1200" cap="none" spc="0" baseline="0" dirty="0">
                        <a:ln>
                          <a:noFill/>
                        </a:ln>
                        <a:solidFill>
                          <a:srgbClr val="000000"/>
                        </a:solidFill>
                        <a:latin typeface="Times New Roman" panose="02020603050405020304" pitchFamily="18" charset="0"/>
                        <a:ea typeface="Noto Sans CJK SC Regular" pitchFamily="2"/>
                        <a:cs typeface="Times New Roman" panose="02020603050405020304" pitchFamily="18" charset="0"/>
                      </a:endParaRPr>
                    </a:p>
                    <a:p>
                      <a:pPr>
                        <a:lnSpc>
                          <a:spcPct val="100000"/>
                        </a:lnSpc>
                      </a:pPr>
                      <a:endParaRPr lang="fr-FR" sz="1050" b="0" strike="noStrike" spc="-1" dirty="0">
                        <a:latin typeface="Times New Roman" panose="02020603050405020304" pitchFamily="18" charset="0"/>
                        <a:cs typeface="Times New Roman" panose="02020603050405020304" pitchFamily="18" charset="0"/>
                      </a:endParaRPr>
                    </a:p>
                  </a:txBody>
                  <a:tcPr>
                    <a:lnL w="12240">
                      <a:solidFill>
                        <a:srgbClr val="FFFFFF"/>
                      </a:solidFill>
                    </a:lnL>
                    <a:lnR w="12240">
                      <a:solidFill>
                        <a:srgbClr val="FFFFFF"/>
                      </a:solidFill>
                    </a:lnR>
                    <a:lnT w="12240">
                      <a:solidFill>
                        <a:srgbClr val="FFFFFF"/>
                      </a:solidFill>
                    </a:lnT>
                    <a:lnB w="12240">
                      <a:solidFill>
                        <a:srgbClr val="FFFFFF"/>
                      </a:solidFill>
                    </a:lnB>
                    <a:solidFill>
                      <a:schemeClr val="accent6">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l-GR" sz="1050" b="0" i="0" u="none" strike="noStrike" kern="1200" cap="none" spc="0" baseline="0" dirty="0">
                          <a:ln>
                            <a:noFill/>
                          </a:ln>
                          <a:solidFill>
                            <a:srgbClr val="000000"/>
                          </a:solidFill>
                          <a:latin typeface="Times New Roman" panose="02020603050405020304" pitchFamily="18" charset="0"/>
                          <a:ea typeface="Noto Sans CJK SC Regular" pitchFamily="2"/>
                          <a:cs typeface="Times New Roman" panose="02020603050405020304" pitchFamily="18" charset="0"/>
                        </a:rPr>
                        <a:t>Κοσμικό κράτος/ηθικά και θρησκευτικά θέματα σε προσωπικό επίπεδο</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l-GR" sz="1050" b="0" i="0" u="none" strike="noStrike" kern="1200" cap="none" spc="0" baseline="0" dirty="0">
                          <a:ln>
                            <a:noFill/>
                          </a:ln>
                          <a:solidFill>
                            <a:srgbClr val="000000"/>
                          </a:solidFill>
                          <a:latin typeface="Times New Roman" panose="02020603050405020304" pitchFamily="18" charset="0"/>
                          <a:ea typeface="Noto Sans CJK SC Regular" pitchFamily="2"/>
                          <a:cs typeface="Times New Roman" panose="02020603050405020304" pitchFamily="18" charset="0"/>
                        </a:rPr>
                        <a:t>Πολύ-εθνικισμός/</a:t>
                      </a:r>
                      <a:r>
                        <a:rPr lang="el-GR" sz="1050" b="0" i="0" u="none" strike="noStrike" kern="1200" cap="none" spc="0" baseline="0" dirty="0" err="1">
                          <a:ln>
                            <a:noFill/>
                          </a:ln>
                          <a:solidFill>
                            <a:srgbClr val="000000"/>
                          </a:solidFill>
                          <a:latin typeface="Times New Roman" panose="02020603050405020304" pitchFamily="18" charset="0"/>
                          <a:ea typeface="Noto Sans CJK SC Regular" pitchFamily="2"/>
                          <a:cs typeface="Times New Roman" panose="02020603050405020304" pitchFamily="18" charset="0"/>
                        </a:rPr>
                        <a:t>Πολυπολιτισμικότητα</a:t>
                      </a:r>
                      <a:endParaRPr lang="el-GR" sz="1050" b="0" i="0" u="none" strike="noStrike" kern="1200" cap="none" spc="0" baseline="0" dirty="0">
                        <a:ln>
                          <a:noFill/>
                        </a:ln>
                        <a:solidFill>
                          <a:srgbClr val="000000"/>
                        </a:solidFill>
                        <a:latin typeface="Times New Roman" panose="02020603050405020304" pitchFamily="18" charset="0"/>
                        <a:ea typeface="Noto Sans CJK SC Regular" pitchFamily="2"/>
                        <a:cs typeface="Times New Roman" panose="02020603050405020304" pitchFamily="18" charset="0"/>
                      </a:endParaRPr>
                    </a:p>
                    <a:p>
                      <a:pPr>
                        <a:lnSpc>
                          <a:spcPct val="100000"/>
                        </a:lnSpc>
                      </a:pPr>
                      <a:endParaRPr lang="fr-FR" sz="1050" b="0" strike="noStrike" spc="-1" dirty="0">
                        <a:latin typeface="Times New Roman" panose="02020603050405020304" pitchFamily="18" charset="0"/>
                        <a:cs typeface="Times New Roman" panose="02020603050405020304" pitchFamily="18" charset="0"/>
                      </a:endParaRPr>
                    </a:p>
                  </a:txBody>
                  <a:tcPr>
                    <a:lnL w="12240">
                      <a:solidFill>
                        <a:srgbClr val="FFFFFF"/>
                      </a:solidFill>
                    </a:lnL>
                    <a:lnR w="12240">
                      <a:solidFill>
                        <a:srgbClr val="FFFFFF"/>
                      </a:solidFill>
                    </a:lnR>
                    <a:lnT w="12240">
                      <a:solidFill>
                        <a:srgbClr val="FFFFFF"/>
                      </a:solidFill>
                    </a:lnT>
                    <a:lnB w="12240">
                      <a:solidFill>
                        <a:srgbClr val="FFFFFF"/>
                      </a:solidFill>
                    </a:lnB>
                    <a:solidFill>
                      <a:schemeClr val="accent6">
                        <a:lumMod val="20000"/>
                        <a:lumOff val="80000"/>
                      </a:schemeClr>
                    </a:solidFill>
                  </a:tcPr>
                </a:tc>
                <a:tc vMerge="1">
                  <a:txBody>
                    <a:bodyPr/>
                    <a:lstStyle/>
                    <a:p>
                      <a:endParaRPr lang="en-US"/>
                    </a:p>
                  </a:txBody>
                  <a:tcPr>
                    <a:solidFill>
                      <a:srgbClr val="729FCF"/>
                    </a:solidFill>
                  </a:tcPr>
                </a:tc>
                <a:extLst>
                  <a:ext uri="{0D108BD9-81ED-4DB2-BD59-A6C34878D82A}">
                    <a16:rowId xmlns:a16="http://schemas.microsoft.com/office/drawing/2014/main" val="10003"/>
                  </a:ext>
                </a:extLst>
              </a:tr>
            </a:tbl>
          </a:graphicData>
        </a:graphic>
      </p:graphicFrame>
      <p:sp>
        <p:nvSpPr>
          <p:cNvPr id="101" name="CustomShape 2"/>
          <p:cNvSpPr/>
          <p:nvPr/>
        </p:nvSpPr>
        <p:spPr>
          <a:xfrm>
            <a:off x="648000" y="216000"/>
            <a:ext cx="10971720" cy="490680"/>
          </a:xfrm>
          <a:prstGeom prst="rect">
            <a:avLst/>
          </a:prstGeom>
          <a:noFill/>
          <a:ln>
            <a:noFill/>
          </a:ln>
        </p:spPr>
        <p:style>
          <a:lnRef idx="0">
            <a:scrgbClr r="0" g="0" b="0"/>
          </a:lnRef>
          <a:fillRef idx="0">
            <a:scrgbClr r="0" g="0" b="0"/>
          </a:fillRef>
          <a:effectRef idx="0">
            <a:scrgbClr r="0" g="0" b="0"/>
          </a:effectRef>
          <a:fontRef idx="minor"/>
        </p:style>
        <p:txBody>
          <a:bodyPr/>
          <a:lstStyle/>
          <a:p>
            <a:endParaRPr lang="en-GR"/>
          </a:p>
        </p:txBody>
      </p:sp>
      <p:sp>
        <p:nvSpPr>
          <p:cNvPr id="4" name="TextBox 3">
            <a:extLst>
              <a:ext uri="{FF2B5EF4-FFF2-40B4-BE49-F238E27FC236}">
                <a16:creationId xmlns:a16="http://schemas.microsoft.com/office/drawing/2014/main" id="{4366EF72-0A89-F74A-997F-C53BD4DD1FB5}"/>
              </a:ext>
            </a:extLst>
          </p:cNvPr>
          <p:cNvSpPr txBox="1"/>
          <p:nvPr/>
        </p:nvSpPr>
        <p:spPr>
          <a:xfrm>
            <a:off x="9601200" y="6115050"/>
            <a:ext cx="2343149" cy="1015663"/>
          </a:xfrm>
          <a:prstGeom prst="rect">
            <a:avLst/>
          </a:prstGeom>
          <a:noFill/>
        </p:spPr>
        <p:txBody>
          <a:bodyPr wrap="square" rtlCol="0">
            <a:spAutoFit/>
          </a:bodyPr>
          <a:lstStyle/>
          <a:p>
            <a:r>
              <a:rPr lang="el-GR" sz="1400" i="1" dirty="0">
                <a:latin typeface="Times New Roman" panose="02020603050405020304" pitchFamily="18" charset="0"/>
                <a:cs typeface="Times New Roman" panose="02020603050405020304" pitchFamily="18" charset="0"/>
              </a:rPr>
              <a:t>Πηγή</a:t>
            </a:r>
            <a:r>
              <a:rPr lang="en-US" sz="1400" dirty="0">
                <a:latin typeface="Times New Roman" panose="02020603050405020304" pitchFamily="18" charset="0"/>
                <a:cs typeface="Times New Roman" panose="02020603050405020304" pitchFamily="18" charset="0"/>
              </a:rPr>
              <a:t>: </a:t>
            </a:r>
            <a:r>
              <a:rPr lang="el-GR" sz="1400" dirty="0" err="1">
                <a:latin typeface="Times New Roman" panose="02020603050405020304" pitchFamily="18" charset="0"/>
                <a:cs typeface="Times New Roman" panose="02020603050405020304" pitchFamily="18" charset="0"/>
              </a:rPr>
              <a:t>Διδ</a:t>
            </a:r>
            <a:r>
              <a:rPr lang="en-GB" sz="1400" dirty="0" err="1">
                <a:latin typeface="Times New Roman" panose="02020603050405020304" pitchFamily="18" charset="0"/>
                <a:cs typeface="Times New Roman" panose="02020603050405020304" pitchFamily="18" charset="0"/>
              </a:rPr>
              <a:t>ά</a:t>
            </a:r>
            <a:r>
              <a:rPr lang="el-GR" sz="1400" dirty="0" err="1">
                <a:latin typeface="Times New Roman" panose="02020603050405020304" pitchFamily="18" charset="0"/>
                <a:cs typeface="Times New Roman" panose="02020603050405020304" pitchFamily="18" charset="0"/>
              </a:rPr>
              <a:t>σκουσες</a:t>
            </a:r>
            <a:r>
              <a:rPr lang="en-US" sz="1400" dirty="0">
                <a:latin typeface="Times New Roman" panose="02020603050405020304" pitchFamily="18" charset="0"/>
                <a:cs typeface="Times New Roman" panose="02020603050405020304" pitchFamily="18" charset="0"/>
              </a:rPr>
              <a:t>; </a:t>
            </a:r>
            <a:r>
              <a:rPr lang="en-GB" sz="1400" dirty="0" err="1">
                <a:latin typeface="Times New Roman" panose="02020603050405020304" pitchFamily="18" charset="0"/>
                <a:cs typeface="Times New Roman" panose="02020603050405020304" pitchFamily="18" charset="0"/>
              </a:rPr>
              <a:t>Otjes</a:t>
            </a:r>
            <a:r>
              <a:rPr lang="en-GB" sz="1400" dirty="0">
                <a:latin typeface="Times New Roman" panose="02020603050405020304" pitchFamily="18" charset="0"/>
                <a:cs typeface="Times New Roman" panose="02020603050405020304" pitchFamily="18" charset="0"/>
              </a:rPr>
              <a:t> </a:t>
            </a:r>
            <a:r>
              <a:rPr lang="en-GB" sz="1400" dirty="0" err="1">
                <a:latin typeface="Times New Roman" panose="02020603050405020304" pitchFamily="18" charset="0"/>
                <a:cs typeface="Times New Roman" panose="02020603050405020304" pitchFamily="18" charset="0"/>
              </a:rPr>
              <a:t>et.al</a:t>
            </a:r>
            <a:r>
              <a:rPr lang="en-GB" sz="1400" dirty="0">
                <a:latin typeface="Times New Roman" panose="02020603050405020304" pitchFamily="18" charset="0"/>
                <a:cs typeface="Times New Roman" panose="02020603050405020304" pitchFamily="18" charset="0"/>
              </a:rPr>
              <a:t>  2018; </a:t>
            </a:r>
            <a:r>
              <a:rPr lang="fr-FR" sz="1400" spc="-1" dirty="0" err="1">
                <a:solidFill>
                  <a:srgbClr val="000000"/>
                </a:solidFill>
                <a:latin typeface="Times New Roman" panose="02020603050405020304" pitchFamily="18" charset="0"/>
                <a:ea typeface="DejaVu Sans"/>
                <a:cs typeface="Times New Roman" panose="02020603050405020304" pitchFamily="18" charset="0"/>
              </a:rPr>
              <a:t>Piccolino</a:t>
            </a:r>
            <a:r>
              <a:rPr lang="fr-FR" sz="1400" spc="-1" dirty="0">
                <a:solidFill>
                  <a:srgbClr val="000000"/>
                </a:solidFill>
                <a:latin typeface="Times New Roman" panose="02020603050405020304" pitchFamily="18" charset="0"/>
                <a:ea typeface="DejaVu Sans"/>
                <a:cs typeface="Times New Roman" panose="02020603050405020304" pitchFamily="18" charset="0"/>
              </a:rPr>
              <a:t> &amp;</a:t>
            </a:r>
            <a:r>
              <a:rPr lang="fr-FR" sz="1400" spc="-1" dirty="0">
                <a:latin typeface="Times New Roman" panose="02020603050405020304" pitchFamily="18" charset="0"/>
                <a:cs typeface="Times New Roman" panose="02020603050405020304" pitchFamily="18" charset="0"/>
              </a:rPr>
              <a:t> </a:t>
            </a:r>
            <a:r>
              <a:rPr lang="fr-FR" sz="1400" spc="-1" dirty="0" err="1">
                <a:solidFill>
                  <a:srgbClr val="000000"/>
                </a:solidFill>
                <a:latin typeface="Times New Roman" panose="02020603050405020304" pitchFamily="18" charset="0"/>
                <a:ea typeface="DejaVu Sans"/>
                <a:cs typeface="Times New Roman" panose="02020603050405020304" pitchFamily="18" charset="0"/>
              </a:rPr>
              <a:t>Henrichsen</a:t>
            </a:r>
            <a:r>
              <a:rPr lang="fr-FR" sz="1400" spc="-1" dirty="0">
                <a:solidFill>
                  <a:srgbClr val="000000"/>
                </a:solidFill>
                <a:latin typeface="Times New Roman" panose="02020603050405020304" pitchFamily="18" charset="0"/>
                <a:ea typeface="DejaVu Sans"/>
                <a:cs typeface="Times New Roman" panose="02020603050405020304" pitchFamily="18" charset="0"/>
              </a:rPr>
              <a:t>, 2017.</a:t>
            </a:r>
            <a:endParaRPr lang="fr-FR" sz="1400" spc="-1" dirty="0">
              <a:latin typeface="Times New Roman" panose="02020603050405020304" pitchFamily="18" charset="0"/>
              <a:cs typeface="Times New Roman" panose="02020603050405020304" pitchFamily="18" charset="0"/>
            </a:endParaRPr>
          </a:p>
          <a:p>
            <a:endParaRPr lang="en-US" dirty="0"/>
          </a:p>
        </p:txBody>
      </p:sp>
      <p:sp>
        <p:nvSpPr>
          <p:cNvPr id="5" name="TextBox 4">
            <a:extLst>
              <a:ext uri="{FF2B5EF4-FFF2-40B4-BE49-F238E27FC236}">
                <a16:creationId xmlns:a16="http://schemas.microsoft.com/office/drawing/2014/main" id="{E845A11B-83CE-7942-897B-B4F2A2AB207E}"/>
              </a:ext>
            </a:extLst>
          </p:cNvPr>
          <p:cNvSpPr txBox="1"/>
          <p:nvPr/>
        </p:nvSpPr>
        <p:spPr>
          <a:xfrm>
            <a:off x="3529013" y="1228725"/>
            <a:ext cx="1843088" cy="276999"/>
          </a:xfrm>
          <a:prstGeom prst="rect">
            <a:avLst/>
          </a:prstGeom>
          <a:noFill/>
        </p:spPr>
        <p:txBody>
          <a:bodyPr wrap="square" rtlCol="0">
            <a:spAutoFit/>
          </a:bodyPr>
          <a:lstStyle/>
          <a:p>
            <a:r>
              <a:rPr lang="en-GB" sz="1200" dirty="0">
                <a:latin typeface="Times New Roman" panose="02020603050405020304" pitchFamily="18" charset="0"/>
                <a:cs typeface="Times New Roman" panose="02020603050405020304" pitchFamily="18" charset="0"/>
              </a:rPr>
              <a:t>Party for Freedom (NL)</a:t>
            </a:r>
            <a:endParaRPr lang="en-GR"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7281165"/>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CustomShape 1"/>
          <p:cNvSpPr/>
          <p:nvPr/>
        </p:nvSpPr>
        <p:spPr>
          <a:xfrm>
            <a:off x="8782200" y="612720"/>
            <a:ext cx="1275120" cy="456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800" b="0" strike="noStrike" spc="-1">
                <a:solidFill>
                  <a:srgbClr val="F96A1B"/>
                </a:solidFill>
                <a:latin typeface="Georgia"/>
                <a:ea typeface="DejaVu Sans"/>
              </a:rPr>
              <a:t>13/12/2018</a:t>
            </a:r>
            <a:endParaRPr lang="fr-FR" sz="800" b="0" strike="noStrike" spc="-1">
              <a:latin typeface="Arial"/>
            </a:endParaRPr>
          </a:p>
        </p:txBody>
      </p:sp>
      <p:sp>
        <p:nvSpPr>
          <p:cNvPr id="125" name="CustomShape 2"/>
          <p:cNvSpPr/>
          <p:nvPr/>
        </p:nvSpPr>
        <p:spPr>
          <a:xfrm>
            <a:off x="7010280" y="612720"/>
            <a:ext cx="1766880" cy="456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r">
              <a:lnSpc>
                <a:spcPct val="100000"/>
              </a:lnSpc>
            </a:pPr>
            <a:r>
              <a:rPr lang="fr-FR" sz="800" b="0" strike="noStrike" spc="-1">
                <a:solidFill>
                  <a:srgbClr val="F96A1B"/>
                </a:solidFill>
                <a:latin typeface="Georgia"/>
                <a:ea typeface="DejaVu Sans"/>
              </a:rPr>
              <a:t>Φιλίππα Χατζησταύρου</a:t>
            </a:r>
            <a:endParaRPr lang="fr-FR" sz="800" b="0" strike="noStrike" spc="-1">
              <a:latin typeface="Arial"/>
            </a:endParaRPr>
          </a:p>
        </p:txBody>
      </p:sp>
      <p:sp>
        <p:nvSpPr>
          <p:cNvPr id="126" name="CustomShape 3"/>
          <p:cNvSpPr/>
          <p:nvPr/>
        </p:nvSpPr>
        <p:spPr>
          <a:xfrm>
            <a:off x="10899720" y="2160"/>
            <a:ext cx="101484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349AC418-4D2B-4F52-B5D8-F2BDF2C17930}" type="slidenum">
              <a:rPr lang="fr-FR" sz="1800" b="0" strike="noStrike" spc="-1">
                <a:solidFill>
                  <a:srgbClr val="FFFFFF"/>
                </a:solidFill>
                <a:latin typeface="Georgia"/>
                <a:ea typeface="DejaVu Sans"/>
              </a:rPr>
              <a:t>32</a:t>
            </a:fld>
            <a:endParaRPr lang="fr-FR" sz="1800" b="0" strike="noStrike" spc="-1">
              <a:latin typeface="Arial"/>
            </a:endParaRPr>
          </a:p>
        </p:txBody>
      </p:sp>
      <p:pic>
        <p:nvPicPr>
          <p:cNvPr id="127" name="Picture 4"/>
          <p:cNvPicPr/>
          <p:nvPr/>
        </p:nvPicPr>
        <p:blipFill>
          <a:blip r:embed="rId2"/>
          <a:stretch/>
        </p:blipFill>
        <p:spPr>
          <a:xfrm>
            <a:off x="-409020" y="109417"/>
            <a:ext cx="13010040" cy="7009200"/>
          </a:xfrm>
          <a:prstGeom prst="rect">
            <a:avLst/>
          </a:prstGeom>
          <a:ln>
            <a:noFill/>
          </a:ln>
        </p:spPr>
      </p:pic>
      <p:sp>
        <p:nvSpPr>
          <p:cNvPr id="128" name="CustomShape 4"/>
          <p:cNvSpPr/>
          <p:nvPr/>
        </p:nvSpPr>
        <p:spPr>
          <a:xfrm>
            <a:off x="9083160" y="1883160"/>
            <a:ext cx="2864160" cy="638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r">
              <a:lnSpc>
                <a:spcPct val="100000"/>
              </a:lnSpc>
            </a:pPr>
            <a:r>
              <a:rPr lang="fr-FR" sz="1800" b="1" strike="noStrike" spc="-1" dirty="0" err="1">
                <a:solidFill>
                  <a:srgbClr val="000000"/>
                </a:solidFill>
                <a:latin typeface="Georgia"/>
                <a:ea typeface="DejaVu Sans"/>
              </a:rPr>
              <a:t>Piccolino</a:t>
            </a:r>
            <a:r>
              <a:rPr lang="fr-FR" sz="1800" b="1" strike="noStrike" spc="-1" dirty="0">
                <a:solidFill>
                  <a:srgbClr val="000000"/>
                </a:solidFill>
                <a:latin typeface="Georgia"/>
                <a:ea typeface="DejaVu Sans"/>
              </a:rPr>
              <a:t> &amp;</a:t>
            </a:r>
            <a:endParaRPr lang="fr-FR" sz="1800" b="0" strike="noStrike" spc="-1" dirty="0">
              <a:latin typeface="Arial"/>
            </a:endParaRPr>
          </a:p>
          <a:p>
            <a:pPr algn="r">
              <a:lnSpc>
                <a:spcPct val="100000"/>
              </a:lnSpc>
            </a:pPr>
            <a:r>
              <a:rPr lang="fr-FR" sz="1800" b="1" strike="noStrike" spc="-1" dirty="0">
                <a:solidFill>
                  <a:srgbClr val="000000"/>
                </a:solidFill>
                <a:latin typeface="Georgia"/>
                <a:ea typeface="DejaVu Sans"/>
              </a:rPr>
              <a:t> </a:t>
            </a:r>
            <a:r>
              <a:rPr lang="fr-FR" sz="1800" b="1" strike="noStrike" spc="-1" dirty="0" err="1">
                <a:solidFill>
                  <a:srgbClr val="000000"/>
                </a:solidFill>
                <a:latin typeface="Georgia"/>
                <a:ea typeface="DejaVu Sans"/>
              </a:rPr>
              <a:t>Henrichsen</a:t>
            </a:r>
            <a:r>
              <a:rPr lang="fr-FR" sz="1800" b="1" strike="noStrike" spc="-1" dirty="0">
                <a:solidFill>
                  <a:srgbClr val="000000"/>
                </a:solidFill>
                <a:latin typeface="Georgia"/>
                <a:ea typeface="DejaVu Sans"/>
              </a:rPr>
              <a:t>, 201</a:t>
            </a:r>
            <a:r>
              <a:rPr lang="fr-FR" sz="1800" b="0" strike="noStrike" spc="-1" dirty="0">
                <a:solidFill>
                  <a:srgbClr val="000000"/>
                </a:solidFill>
                <a:latin typeface="Georgia"/>
                <a:ea typeface="DejaVu Sans"/>
              </a:rPr>
              <a:t>7</a:t>
            </a:r>
            <a:endParaRPr lang="fr-FR" sz="1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CustomShape 1"/>
          <p:cNvSpPr/>
          <p:nvPr/>
        </p:nvSpPr>
        <p:spPr>
          <a:xfrm>
            <a:off x="609480" y="203200"/>
            <a:ext cx="10971720" cy="2667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100000"/>
              </a:lnSpc>
            </a:pPr>
            <a:r>
              <a:rPr lang="fr-FR" sz="2000" b="1" strike="noStrike" spc="-1" dirty="0" err="1">
                <a:solidFill>
                  <a:srgbClr val="000000"/>
                </a:solidFill>
                <a:latin typeface="Georgia"/>
                <a:ea typeface="DejaVu Sans"/>
              </a:rPr>
              <a:t>Βι</a:t>
            </a:r>
            <a:r>
              <a:rPr lang="fr-FR" sz="2000" b="1" strike="noStrike" spc="-1" dirty="0">
                <a:solidFill>
                  <a:srgbClr val="000000"/>
                </a:solidFill>
                <a:latin typeface="Georgia"/>
                <a:ea typeface="DejaVu Sans"/>
              </a:rPr>
              <a:t>β</a:t>
            </a:r>
            <a:r>
              <a:rPr lang="fr-FR" sz="2000" b="1" strike="noStrike" spc="-1" dirty="0" err="1">
                <a:solidFill>
                  <a:srgbClr val="000000"/>
                </a:solidFill>
                <a:latin typeface="Georgia"/>
                <a:ea typeface="DejaVu Sans"/>
              </a:rPr>
              <a:t>λιογρ</a:t>
            </a:r>
            <a:r>
              <a:rPr lang="fr-FR" sz="2000" b="1" strike="noStrike" spc="-1" dirty="0">
                <a:solidFill>
                  <a:srgbClr val="000000"/>
                </a:solidFill>
                <a:latin typeface="Georgia"/>
                <a:ea typeface="DejaVu Sans"/>
              </a:rPr>
              <a:t>α</a:t>
            </a:r>
            <a:r>
              <a:rPr lang="fr-FR" sz="2000" b="1" strike="noStrike" spc="-1" dirty="0" err="1">
                <a:solidFill>
                  <a:srgbClr val="000000"/>
                </a:solidFill>
                <a:latin typeface="Georgia"/>
                <a:ea typeface="DejaVu Sans"/>
              </a:rPr>
              <a:t>φί</a:t>
            </a:r>
            <a:r>
              <a:rPr lang="fr-FR" sz="2000" b="1" strike="noStrike" spc="-1" dirty="0">
                <a:solidFill>
                  <a:srgbClr val="000000"/>
                </a:solidFill>
                <a:latin typeface="Georgia"/>
                <a:ea typeface="DejaVu Sans"/>
              </a:rPr>
              <a:t>α</a:t>
            </a:r>
            <a:endParaRPr lang="fr-FR" sz="2000" b="0" strike="noStrike" spc="-1" dirty="0">
              <a:latin typeface="Arial"/>
            </a:endParaRPr>
          </a:p>
        </p:txBody>
      </p:sp>
      <p:sp>
        <p:nvSpPr>
          <p:cNvPr id="130" name="CustomShape 2"/>
          <p:cNvSpPr/>
          <p:nvPr/>
        </p:nvSpPr>
        <p:spPr>
          <a:xfrm>
            <a:off x="609480" y="1224000"/>
            <a:ext cx="10971720" cy="4823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109800">
              <a:lnSpc>
                <a:spcPct val="100000"/>
              </a:lnSpc>
              <a:spcBef>
                <a:spcPts val="300"/>
              </a:spcBef>
            </a:pPr>
            <a:endParaRPr lang="fr-FR" sz="1800" b="0" strike="noStrike" spc="-1">
              <a:latin typeface="Arial"/>
            </a:endParaRPr>
          </a:p>
          <a:p>
            <a:pPr marL="109800">
              <a:lnSpc>
                <a:spcPct val="100000"/>
              </a:lnSpc>
              <a:spcBef>
                <a:spcPts val="300"/>
              </a:spcBef>
            </a:pPr>
            <a:endParaRPr lang="fr-FR" sz="1800" b="0" strike="noStrike" spc="-1">
              <a:latin typeface="Arial"/>
            </a:endParaRPr>
          </a:p>
          <a:p>
            <a:pPr marL="109800">
              <a:lnSpc>
                <a:spcPct val="100000"/>
              </a:lnSpc>
              <a:spcBef>
                <a:spcPts val="300"/>
              </a:spcBef>
            </a:pPr>
            <a:endParaRPr lang="fr-FR" sz="1800" b="0" strike="noStrike" spc="-1">
              <a:latin typeface="Arial"/>
            </a:endParaRPr>
          </a:p>
          <a:p>
            <a:pPr marL="109800">
              <a:lnSpc>
                <a:spcPct val="100000"/>
              </a:lnSpc>
              <a:spcBef>
                <a:spcPts val="300"/>
              </a:spcBef>
            </a:pPr>
            <a:endParaRPr lang="fr-FR" sz="1800" b="0" strike="noStrike" spc="-1">
              <a:latin typeface="Arial"/>
            </a:endParaRPr>
          </a:p>
        </p:txBody>
      </p:sp>
      <p:sp>
        <p:nvSpPr>
          <p:cNvPr id="131" name="CustomShape 3"/>
          <p:cNvSpPr/>
          <p:nvPr/>
        </p:nvSpPr>
        <p:spPr>
          <a:xfrm>
            <a:off x="10899720" y="2160"/>
            <a:ext cx="101484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DC50D5D7-C498-404D-8496-0B092FCF1398}" type="slidenum">
              <a:rPr lang="fr-FR" sz="1800" b="0" strike="noStrike" spc="-1">
                <a:solidFill>
                  <a:srgbClr val="FFFFFF"/>
                </a:solidFill>
                <a:latin typeface="Georgia"/>
                <a:ea typeface="DejaVu Sans"/>
              </a:rPr>
              <a:t>33</a:t>
            </a:fld>
            <a:endParaRPr lang="fr-FR" sz="1800" b="0" strike="noStrike" spc="-1">
              <a:latin typeface="Arial"/>
            </a:endParaRPr>
          </a:p>
        </p:txBody>
      </p:sp>
      <p:sp>
        <p:nvSpPr>
          <p:cNvPr id="132" name="CustomShape 4"/>
          <p:cNvSpPr/>
          <p:nvPr/>
        </p:nvSpPr>
        <p:spPr>
          <a:xfrm>
            <a:off x="936000" y="469900"/>
            <a:ext cx="11159280" cy="55773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l-GR" sz="1600" dirty="0">
                <a:latin typeface="Times New Roman" panose="02020603050405020304" pitchFamily="18" charset="0"/>
                <a:cs typeface="Times New Roman" panose="02020603050405020304" pitchFamily="18" charset="0"/>
              </a:rPr>
              <a:t>1-</a:t>
            </a:r>
            <a:r>
              <a:rPr lang="en-GB" sz="1600" dirty="0">
                <a:latin typeface="Times New Roman" panose="02020603050405020304" pitchFamily="18" charset="0"/>
                <a:cs typeface="Times New Roman" panose="02020603050405020304" pitchFamily="18" charset="0"/>
              </a:rPr>
              <a:t>Tore </a:t>
            </a:r>
            <a:r>
              <a:rPr lang="en-GB" sz="1600" dirty="0" err="1">
                <a:latin typeface="Times New Roman" panose="02020603050405020304" pitchFamily="18" charset="0"/>
                <a:cs typeface="Times New Roman" panose="02020603050405020304" pitchFamily="18" charset="0"/>
              </a:rPr>
              <a:t>Bjørgo</a:t>
            </a:r>
            <a:r>
              <a:rPr lang="en-GB" sz="1600" dirty="0">
                <a:latin typeface="Times New Roman" panose="02020603050405020304" pitchFamily="18" charset="0"/>
                <a:cs typeface="Times New Roman" panose="02020603050405020304" pitchFamily="18" charset="0"/>
              </a:rPr>
              <a:t> &amp; Jacob </a:t>
            </a:r>
            <a:r>
              <a:rPr lang="en-GB" sz="1600" dirty="0" err="1">
                <a:latin typeface="Times New Roman" panose="02020603050405020304" pitchFamily="18" charset="0"/>
                <a:cs typeface="Times New Roman" panose="02020603050405020304" pitchFamily="18" charset="0"/>
              </a:rPr>
              <a:t>Aasland</a:t>
            </a:r>
            <a:r>
              <a:rPr lang="en-GB" sz="1600" dirty="0">
                <a:latin typeface="Times New Roman" panose="02020603050405020304" pitchFamily="18" charset="0"/>
                <a:cs typeface="Times New Roman" panose="02020603050405020304" pitchFamily="18" charset="0"/>
              </a:rPr>
              <a:t> </a:t>
            </a:r>
            <a:r>
              <a:rPr lang="en-GB" sz="1600" dirty="0" err="1">
                <a:latin typeface="Times New Roman" panose="02020603050405020304" pitchFamily="18" charset="0"/>
                <a:cs typeface="Times New Roman" panose="02020603050405020304" pitchFamily="18" charset="0"/>
              </a:rPr>
              <a:t>Ravndal</a:t>
            </a:r>
            <a:r>
              <a:rPr lang="el-GR" sz="1600" dirty="0">
                <a:latin typeface="Times New Roman" panose="02020603050405020304" pitchFamily="18" charset="0"/>
                <a:cs typeface="Times New Roman" panose="02020603050405020304" pitchFamily="18" charset="0"/>
              </a:rPr>
              <a:t> (2019) </a:t>
            </a:r>
            <a:r>
              <a:rPr lang="en-GB" sz="1600" b="1" dirty="0">
                <a:latin typeface="Times New Roman" panose="02020603050405020304" pitchFamily="18" charset="0"/>
                <a:cs typeface="Times New Roman" panose="02020603050405020304" pitchFamily="18" charset="0"/>
              </a:rPr>
              <a:t>Extreme-Right Violence and Terrorism: Concepts, Patterns, and Responses</a:t>
            </a:r>
            <a:r>
              <a:rPr lang="el-GR" sz="1600" b="1" dirty="0">
                <a:latin typeface="Times New Roman" panose="02020603050405020304" pitchFamily="18" charset="0"/>
                <a:cs typeface="Times New Roman" panose="02020603050405020304" pitchFamily="18" charset="0"/>
              </a:rPr>
              <a:t>, </a:t>
            </a:r>
            <a:r>
              <a:rPr lang="en-GB" sz="1600" dirty="0">
                <a:latin typeface="Times New Roman" panose="02020603050405020304" pitchFamily="18" charset="0"/>
                <a:cs typeface="Times New Roman" panose="02020603050405020304" pitchFamily="18" charset="0"/>
              </a:rPr>
              <a:t>ICCT Policy Brief September 2019</a:t>
            </a:r>
            <a:r>
              <a:rPr lang="el-GR" sz="1600" dirty="0">
                <a:latin typeface="Times New Roman" panose="02020603050405020304" pitchFamily="18" charset="0"/>
                <a:cs typeface="Times New Roman" panose="02020603050405020304" pitchFamily="18" charset="0"/>
              </a:rPr>
              <a:t>.</a:t>
            </a:r>
          </a:p>
          <a:p>
            <a:pPr>
              <a:lnSpc>
                <a:spcPct val="100000"/>
              </a:lnSpc>
            </a:pPr>
            <a:r>
              <a:rPr lang="en-GB" sz="1600" spc="-1" dirty="0">
                <a:solidFill>
                  <a:srgbClr val="000000"/>
                </a:solidFill>
                <a:latin typeface="Times New Roman" panose="02020603050405020304" pitchFamily="18" charset="0"/>
                <a:ea typeface="DejaVu Sans"/>
                <a:cs typeface="Times New Roman" panose="02020603050405020304" pitchFamily="18" charset="0"/>
                <a:hlinkClick r:id="rId2"/>
              </a:rPr>
              <a:t>https://icct.nl/app/uploads/2019/09/Extreme-Right-Violence-and-Terrorism-Concepts-Patterns-and-Responses-4.pdf</a:t>
            </a:r>
            <a:endParaRPr lang="el-GR" sz="1600" b="1" strike="noStrike" spc="-1" dirty="0">
              <a:solidFill>
                <a:srgbClr val="000000"/>
              </a:solidFill>
              <a:latin typeface="Times New Roman" panose="02020603050405020304" pitchFamily="18" charset="0"/>
              <a:ea typeface="DejaVu Sans"/>
              <a:cs typeface="Times New Roman" panose="02020603050405020304" pitchFamily="18" charset="0"/>
            </a:endParaRPr>
          </a:p>
          <a:p>
            <a:pPr>
              <a:lnSpc>
                <a:spcPct val="100000"/>
              </a:lnSpc>
            </a:pPr>
            <a:endParaRPr lang="el-GR" sz="1600" b="1" spc="-1" dirty="0">
              <a:solidFill>
                <a:srgbClr val="000000"/>
              </a:solidFill>
              <a:latin typeface="Georgia"/>
              <a:ea typeface="DejaVu Sans"/>
            </a:endParaRPr>
          </a:p>
          <a:p>
            <a:r>
              <a:rPr lang="el-GR" sz="1600" spc="-1" dirty="0">
                <a:solidFill>
                  <a:srgbClr val="000000"/>
                </a:solidFill>
                <a:latin typeface="Times New Roman" panose="02020603050405020304" pitchFamily="18" charset="0"/>
                <a:ea typeface="DejaVu Sans"/>
                <a:cs typeface="Times New Roman" panose="02020603050405020304" pitchFamily="18" charset="0"/>
              </a:rPr>
              <a:t>2-</a:t>
            </a:r>
            <a:r>
              <a:rPr lang="fr-FR" sz="1600" spc="-1" dirty="0" err="1">
                <a:solidFill>
                  <a:srgbClr val="000000"/>
                </a:solidFill>
                <a:latin typeface="Times New Roman" panose="02020603050405020304" pitchFamily="18" charset="0"/>
                <a:ea typeface="DejaVu Sans"/>
                <a:cs typeface="Times New Roman" panose="02020603050405020304" pitchFamily="18" charset="0"/>
              </a:rPr>
              <a:t>Χ</a:t>
            </a:r>
            <a:r>
              <a:rPr lang="fr-FR" sz="1600" spc="-1" dirty="0">
                <a:solidFill>
                  <a:srgbClr val="000000"/>
                </a:solidFill>
                <a:latin typeface="Times New Roman" panose="02020603050405020304" pitchFamily="18" charset="0"/>
                <a:ea typeface="DejaVu Sans"/>
                <a:cs typeface="Times New Roman" panose="02020603050405020304" pitchFamily="18" charset="0"/>
              </a:rPr>
              <a:t>α</a:t>
            </a:r>
            <a:r>
              <a:rPr lang="fr-FR" sz="1600" spc="-1" dirty="0" err="1">
                <a:solidFill>
                  <a:srgbClr val="000000"/>
                </a:solidFill>
                <a:latin typeface="Times New Roman" panose="02020603050405020304" pitchFamily="18" charset="0"/>
                <a:ea typeface="DejaVu Sans"/>
                <a:cs typeface="Times New Roman" panose="02020603050405020304" pitchFamily="18" charset="0"/>
              </a:rPr>
              <a:t>τζηστ</a:t>
            </a:r>
            <a:r>
              <a:rPr lang="fr-FR" sz="1600" spc="-1" dirty="0">
                <a:solidFill>
                  <a:srgbClr val="000000"/>
                </a:solidFill>
                <a:latin typeface="Times New Roman" panose="02020603050405020304" pitchFamily="18" charset="0"/>
                <a:ea typeface="DejaVu Sans"/>
                <a:cs typeface="Times New Roman" panose="02020603050405020304" pitchFamily="18" charset="0"/>
              </a:rPr>
              <a:t>α</a:t>
            </a:r>
            <a:r>
              <a:rPr lang="fr-FR" sz="1600" spc="-1" dirty="0" err="1">
                <a:solidFill>
                  <a:srgbClr val="000000"/>
                </a:solidFill>
                <a:latin typeface="Times New Roman" panose="02020603050405020304" pitchFamily="18" charset="0"/>
                <a:ea typeface="DejaVu Sans"/>
                <a:cs typeface="Times New Roman" panose="02020603050405020304" pitchFamily="18" charset="0"/>
              </a:rPr>
              <a:t>ύρου</a:t>
            </a:r>
            <a:r>
              <a:rPr lang="fr-FR" sz="1600" spc="-1" dirty="0">
                <a:solidFill>
                  <a:srgbClr val="000000"/>
                </a:solidFill>
                <a:latin typeface="Times New Roman" panose="02020603050405020304" pitchFamily="18" charset="0"/>
                <a:ea typeface="DejaVu Sans"/>
                <a:cs typeface="Times New Roman" panose="02020603050405020304" pitchFamily="18" charset="0"/>
              </a:rPr>
              <a:t> </a:t>
            </a:r>
            <a:r>
              <a:rPr lang="fr-FR" sz="1600" spc="-1" dirty="0" err="1">
                <a:solidFill>
                  <a:srgbClr val="000000"/>
                </a:solidFill>
                <a:latin typeface="Times New Roman" panose="02020603050405020304" pitchFamily="18" charset="0"/>
                <a:ea typeface="DejaVu Sans"/>
                <a:cs typeface="Times New Roman" panose="02020603050405020304" pitchFamily="18" charset="0"/>
              </a:rPr>
              <a:t>Φ</a:t>
            </a:r>
            <a:r>
              <a:rPr lang="fr-FR" sz="1600" spc="-1" dirty="0">
                <a:solidFill>
                  <a:srgbClr val="000000"/>
                </a:solidFill>
                <a:latin typeface="Times New Roman" panose="02020603050405020304" pitchFamily="18" charset="0"/>
                <a:ea typeface="DejaVu Sans"/>
                <a:cs typeface="Times New Roman" panose="02020603050405020304" pitchFamily="18" charset="0"/>
              </a:rPr>
              <a:t>. (2018) </a:t>
            </a:r>
            <a:r>
              <a:rPr lang="fr-FR" sz="1600" b="1" u="sng" spc="-1" dirty="0" err="1">
                <a:solidFill>
                  <a:srgbClr val="000000"/>
                </a:solidFill>
                <a:latin typeface="Times New Roman" panose="02020603050405020304" pitchFamily="18" charset="0"/>
                <a:ea typeface="DejaVu Sans"/>
                <a:cs typeface="Times New Roman" panose="02020603050405020304" pitchFamily="18" charset="0"/>
              </a:rPr>
              <a:t>Ιδεολογικές</a:t>
            </a:r>
            <a:r>
              <a:rPr lang="fr-FR" sz="1600" b="1" u="sng" spc="-1" dirty="0">
                <a:solidFill>
                  <a:srgbClr val="000000"/>
                </a:solidFill>
                <a:latin typeface="Times New Roman" panose="02020603050405020304" pitchFamily="18" charset="0"/>
                <a:ea typeface="DejaVu Sans"/>
                <a:cs typeface="Times New Roman" panose="02020603050405020304" pitchFamily="18" charset="0"/>
              </a:rPr>
              <a:t> </a:t>
            </a:r>
            <a:r>
              <a:rPr lang="fr-FR" sz="1600" b="1" u="sng" spc="-1" dirty="0" err="1">
                <a:solidFill>
                  <a:srgbClr val="000000"/>
                </a:solidFill>
                <a:latin typeface="Times New Roman" panose="02020603050405020304" pitchFamily="18" charset="0"/>
                <a:ea typeface="DejaVu Sans"/>
                <a:cs typeface="Times New Roman" panose="02020603050405020304" pitchFamily="18" charset="0"/>
              </a:rPr>
              <a:t>συγκλίσεις</a:t>
            </a:r>
            <a:r>
              <a:rPr lang="fr-FR" sz="1600" b="1" u="sng" spc="-1" dirty="0">
                <a:solidFill>
                  <a:srgbClr val="000000"/>
                </a:solidFill>
                <a:latin typeface="Times New Roman" panose="02020603050405020304" pitchFamily="18" charset="0"/>
                <a:ea typeface="DejaVu Sans"/>
                <a:cs typeface="Times New Roman" panose="02020603050405020304" pitchFamily="18" charset="0"/>
              </a:rPr>
              <a:t> </a:t>
            </a:r>
            <a:r>
              <a:rPr lang="fr-FR" sz="1600" b="1" u="sng" spc="-1" dirty="0" err="1">
                <a:solidFill>
                  <a:srgbClr val="000000"/>
                </a:solidFill>
                <a:latin typeface="Times New Roman" panose="02020603050405020304" pitchFamily="18" charset="0"/>
                <a:ea typeface="DejaVu Sans"/>
                <a:cs typeface="Times New Roman" panose="02020603050405020304" pitchFamily="18" charset="0"/>
              </a:rPr>
              <a:t>κ</a:t>
            </a:r>
            <a:r>
              <a:rPr lang="fr-FR" sz="1600" b="1" u="sng" spc="-1" dirty="0">
                <a:solidFill>
                  <a:srgbClr val="000000"/>
                </a:solidFill>
                <a:latin typeface="Times New Roman" panose="02020603050405020304" pitchFamily="18" charset="0"/>
                <a:ea typeface="DejaVu Sans"/>
                <a:cs typeface="Times New Roman" panose="02020603050405020304" pitchFamily="18" charset="0"/>
              </a:rPr>
              <a:t>α</a:t>
            </a:r>
            <a:r>
              <a:rPr lang="fr-FR" sz="1600" b="1" u="sng" spc="-1" dirty="0" err="1">
                <a:solidFill>
                  <a:srgbClr val="000000"/>
                </a:solidFill>
                <a:latin typeface="Times New Roman" panose="02020603050405020304" pitchFamily="18" charset="0"/>
                <a:ea typeface="DejaVu Sans"/>
                <a:cs typeface="Times New Roman" panose="02020603050405020304" pitchFamily="18" charset="0"/>
              </a:rPr>
              <a:t>ι</a:t>
            </a:r>
            <a:r>
              <a:rPr lang="fr-FR" sz="1600" b="1" u="sng" spc="-1" dirty="0">
                <a:solidFill>
                  <a:srgbClr val="000000"/>
                </a:solidFill>
                <a:latin typeface="Times New Roman" panose="02020603050405020304" pitchFamily="18" charset="0"/>
                <a:ea typeface="DejaVu Sans"/>
                <a:cs typeface="Times New Roman" panose="02020603050405020304" pitchFamily="18" charset="0"/>
              </a:rPr>
              <a:t> π</a:t>
            </a:r>
            <a:r>
              <a:rPr lang="fr-FR" sz="1600" b="1" u="sng" spc="-1" dirty="0" err="1">
                <a:solidFill>
                  <a:srgbClr val="000000"/>
                </a:solidFill>
                <a:latin typeface="Times New Roman" panose="02020603050405020304" pitchFamily="18" charset="0"/>
                <a:ea typeface="DejaVu Sans"/>
                <a:cs typeface="Times New Roman" panose="02020603050405020304" pitchFamily="18" charset="0"/>
              </a:rPr>
              <a:t>ολιτικές</a:t>
            </a:r>
            <a:r>
              <a:rPr lang="fr-FR" sz="1600" b="1" u="sng" spc="-1" dirty="0">
                <a:solidFill>
                  <a:srgbClr val="000000"/>
                </a:solidFill>
                <a:latin typeface="Times New Roman" panose="02020603050405020304" pitchFamily="18" charset="0"/>
                <a:ea typeface="DejaVu Sans"/>
                <a:cs typeface="Times New Roman" panose="02020603050405020304" pitchFamily="18" charset="0"/>
              </a:rPr>
              <a:t> </a:t>
            </a:r>
            <a:r>
              <a:rPr lang="fr-FR" sz="1600" b="1" u="sng" spc="-1" dirty="0" err="1">
                <a:solidFill>
                  <a:srgbClr val="000000"/>
                </a:solidFill>
                <a:latin typeface="Times New Roman" panose="02020603050405020304" pitchFamily="18" charset="0"/>
                <a:ea typeface="DejaVu Sans"/>
                <a:cs typeface="Times New Roman" panose="02020603050405020304" pitchFamily="18" charset="0"/>
              </a:rPr>
              <a:t>δι</a:t>
            </a:r>
            <a:r>
              <a:rPr lang="fr-FR" sz="1600" b="1" u="sng" spc="-1" dirty="0">
                <a:solidFill>
                  <a:srgbClr val="000000"/>
                </a:solidFill>
                <a:latin typeface="Times New Roman" panose="02020603050405020304" pitchFamily="18" charset="0"/>
                <a:ea typeface="DejaVu Sans"/>
                <a:cs typeface="Times New Roman" panose="02020603050405020304" pitchFamily="18" charset="0"/>
              </a:rPr>
              <a:t>α</a:t>
            </a:r>
            <a:r>
              <a:rPr lang="fr-FR" sz="1600" b="1" u="sng" spc="-1" dirty="0" err="1">
                <a:solidFill>
                  <a:srgbClr val="000000"/>
                </a:solidFill>
                <a:latin typeface="Times New Roman" panose="02020603050405020304" pitchFamily="18" charset="0"/>
                <a:ea typeface="DejaVu Sans"/>
                <a:cs typeface="Times New Roman" panose="02020603050405020304" pitchFamily="18" charset="0"/>
              </a:rPr>
              <a:t>ιρέσεις</a:t>
            </a:r>
            <a:r>
              <a:rPr lang="fr-FR" sz="1600" b="1" u="sng" spc="-1" dirty="0">
                <a:solidFill>
                  <a:srgbClr val="000000"/>
                </a:solidFill>
                <a:latin typeface="Times New Roman" panose="02020603050405020304" pitchFamily="18" charset="0"/>
                <a:ea typeface="DejaVu Sans"/>
                <a:cs typeface="Times New Roman" panose="02020603050405020304" pitchFamily="18" charset="0"/>
              </a:rPr>
              <a:t> </a:t>
            </a:r>
            <a:r>
              <a:rPr lang="fr-FR" sz="1600" spc="-1" dirty="0" err="1">
                <a:solidFill>
                  <a:srgbClr val="000000"/>
                </a:solidFill>
                <a:latin typeface="Times New Roman" panose="02020603050405020304" pitchFamily="18" charset="0"/>
                <a:ea typeface="DejaVu Sans"/>
                <a:cs typeface="Times New Roman" panose="02020603050405020304" pitchFamily="18" charset="0"/>
              </a:rPr>
              <a:t>στο</a:t>
            </a:r>
            <a:r>
              <a:rPr lang="fr-FR" sz="1600" spc="-1" dirty="0">
                <a:solidFill>
                  <a:srgbClr val="000000"/>
                </a:solidFill>
                <a:latin typeface="Times New Roman" panose="02020603050405020304" pitchFamily="18" charset="0"/>
                <a:ea typeface="DejaVu Sans"/>
                <a:cs typeface="Times New Roman" panose="02020603050405020304" pitchFamily="18" charset="0"/>
              </a:rPr>
              <a:t> </a:t>
            </a:r>
            <a:r>
              <a:rPr lang="fr-FR" sz="1600" u="sng" spc="-1" dirty="0" err="1">
                <a:solidFill>
                  <a:srgbClr val="000000"/>
                </a:solidFill>
                <a:latin typeface="Times New Roman" panose="02020603050405020304" pitchFamily="18" charset="0"/>
                <a:ea typeface="DejaVu Sans"/>
                <a:cs typeface="Times New Roman" panose="02020603050405020304" pitchFamily="18" charset="0"/>
              </a:rPr>
              <a:t>Ποιος</a:t>
            </a:r>
            <a:r>
              <a:rPr lang="fr-FR" sz="1600" u="sng" spc="-1" dirty="0">
                <a:solidFill>
                  <a:srgbClr val="000000"/>
                </a:solidFill>
                <a:latin typeface="Times New Roman" panose="02020603050405020304" pitchFamily="18" charset="0"/>
                <a:ea typeface="DejaVu Sans"/>
                <a:cs typeface="Times New Roman" panose="02020603050405020304" pitchFamily="18" charset="0"/>
              </a:rPr>
              <a:t> </a:t>
            </a:r>
            <a:r>
              <a:rPr lang="fr-FR" sz="1600" u="sng" spc="-1" dirty="0" err="1">
                <a:solidFill>
                  <a:srgbClr val="000000"/>
                </a:solidFill>
                <a:latin typeface="Times New Roman" panose="02020603050405020304" pitchFamily="18" charset="0"/>
                <a:ea typeface="DejaVu Sans"/>
                <a:cs typeface="Times New Roman" panose="02020603050405020304" pitchFamily="18" charset="0"/>
              </a:rPr>
              <a:t>Κυ</a:t>
            </a:r>
            <a:r>
              <a:rPr lang="fr-FR" sz="1600" u="sng" spc="-1" dirty="0">
                <a:solidFill>
                  <a:srgbClr val="000000"/>
                </a:solidFill>
                <a:latin typeface="Times New Roman" panose="02020603050405020304" pitchFamily="18" charset="0"/>
                <a:ea typeface="DejaVu Sans"/>
                <a:cs typeface="Times New Roman" panose="02020603050405020304" pitchFamily="18" charset="0"/>
              </a:rPr>
              <a:t>β</a:t>
            </a:r>
            <a:r>
              <a:rPr lang="fr-FR" sz="1600" u="sng" spc="-1" dirty="0" err="1">
                <a:solidFill>
                  <a:srgbClr val="000000"/>
                </a:solidFill>
                <a:latin typeface="Times New Roman" panose="02020603050405020304" pitchFamily="18" charset="0"/>
                <a:ea typeface="DejaVu Sans"/>
                <a:cs typeface="Times New Roman" panose="02020603050405020304" pitchFamily="18" charset="0"/>
              </a:rPr>
              <a:t>ερνά</a:t>
            </a:r>
            <a:r>
              <a:rPr lang="fr-FR" sz="1600" u="sng" spc="-1" dirty="0">
                <a:solidFill>
                  <a:srgbClr val="000000"/>
                </a:solidFill>
                <a:latin typeface="Times New Roman" panose="02020603050405020304" pitchFamily="18" charset="0"/>
                <a:ea typeface="DejaVu Sans"/>
                <a:cs typeface="Times New Roman" panose="02020603050405020304" pitchFamily="18" charset="0"/>
              </a:rPr>
              <a:t> </a:t>
            </a:r>
            <a:r>
              <a:rPr lang="fr-FR" sz="1600" u="sng" spc="-1" dirty="0" err="1">
                <a:solidFill>
                  <a:srgbClr val="000000"/>
                </a:solidFill>
                <a:latin typeface="Times New Roman" panose="02020603050405020304" pitchFamily="18" charset="0"/>
                <a:ea typeface="DejaVu Sans"/>
                <a:cs typeface="Times New Roman" panose="02020603050405020304" pitchFamily="18" charset="0"/>
              </a:rPr>
              <a:t>την</a:t>
            </a:r>
            <a:r>
              <a:rPr lang="fr-FR" sz="1600" u="sng" spc="-1" dirty="0">
                <a:solidFill>
                  <a:srgbClr val="000000"/>
                </a:solidFill>
                <a:latin typeface="Times New Roman" panose="02020603050405020304" pitchFamily="18" charset="0"/>
                <a:ea typeface="DejaVu Sans"/>
                <a:cs typeface="Times New Roman" panose="02020603050405020304" pitchFamily="18" charset="0"/>
              </a:rPr>
              <a:t> </a:t>
            </a:r>
            <a:r>
              <a:rPr lang="fr-FR" sz="1600" u="sng" spc="-1" dirty="0" err="1">
                <a:solidFill>
                  <a:srgbClr val="000000"/>
                </a:solidFill>
                <a:latin typeface="Times New Roman" panose="02020603050405020304" pitchFamily="18" charset="0"/>
                <a:ea typeface="DejaVu Sans"/>
                <a:cs typeface="Times New Roman" panose="02020603050405020304" pitchFamily="18" charset="0"/>
              </a:rPr>
              <a:t>Ευρώ</a:t>
            </a:r>
            <a:r>
              <a:rPr lang="fr-FR" sz="1600" u="sng" spc="-1" dirty="0">
                <a:solidFill>
                  <a:srgbClr val="000000"/>
                </a:solidFill>
                <a:latin typeface="Times New Roman" panose="02020603050405020304" pitchFamily="18" charset="0"/>
                <a:ea typeface="DejaVu Sans"/>
                <a:cs typeface="Times New Roman" panose="02020603050405020304" pitchFamily="18" charset="0"/>
              </a:rPr>
              <a:t>π</a:t>
            </a:r>
            <a:r>
              <a:rPr lang="fr-FR" sz="1600" u="sng" spc="-1" dirty="0" err="1">
                <a:solidFill>
                  <a:srgbClr val="000000"/>
                </a:solidFill>
                <a:latin typeface="Times New Roman" panose="02020603050405020304" pitchFamily="18" charset="0"/>
                <a:ea typeface="DejaVu Sans"/>
                <a:cs typeface="Times New Roman" panose="02020603050405020304" pitchFamily="18" charset="0"/>
              </a:rPr>
              <a:t>η</a:t>
            </a:r>
            <a:r>
              <a:rPr lang="fr-FR" sz="1600" u="sng" spc="-1" dirty="0">
                <a:solidFill>
                  <a:srgbClr val="000000"/>
                </a:solidFill>
                <a:latin typeface="Times New Roman" panose="02020603050405020304" pitchFamily="18" charset="0"/>
                <a:ea typeface="DejaVu Sans"/>
                <a:cs typeface="Times New Roman" panose="02020603050405020304" pitchFamily="18" charset="0"/>
              </a:rPr>
              <a:t>, </a:t>
            </a:r>
            <a:r>
              <a:rPr lang="fr-FR" sz="1600" b="1" u="sng" spc="-1" dirty="0" err="1">
                <a:solidFill>
                  <a:srgbClr val="000000"/>
                </a:solidFill>
                <a:latin typeface="Times New Roman" panose="02020603050405020304" pitchFamily="18" charset="0"/>
                <a:ea typeface="DejaVu Sans"/>
                <a:cs typeface="Times New Roman" panose="02020603050405020304" pitchFamily="18" charset="0"/>
              </a:rPr>
              <a:t>Κεφάλ</a:t>
            </a:r>
            <a:r>
              <a:rPr lang="fr-FR" sz="1600" b="1" u="sng" spc="-1" dirty="0">
                <a:solidFill>
                  <a:srgbClr val="000000"/>
                </a:solidFill>
                <a:latin typeface="Times New Roman" panose="02020603050405020304" pitchFamily="18" charset="0"/>
                <a:ea typeface="DejaVu Sans"/>
                <a:cs typeface="Times New Roman" panose="02020603050405020304" pitchFamily="18" charset="0"/>
              </a:rPr>
              <a:t>α</a:t>
            </a:r>
            <a:r>
              <a:rPr lang="fr-FR" sz="1600" b="1" u="sng" spc="-1" dirty="0" err="1">
                <a:solidFill>
                  <a:srgbClr val="000000"/>
                </a:solidFill>
                <a:latin typeface="Times New Roman" panose="02020603050405020304" pitchFamily="18" charset="0"/>
                <a:ea typeface="DejaVu Sans"/>
                <a:cs typeface="Times New Roman" panose="02020603050405020304" pitchFamily="18" charset="0"/>
              </a:rPr>
              <a:t>ιο</a:t>
            </a:r>
            <a:r>
              <a:rPr lang="fr-FR" sz="1600" b="1" u="sng" spc="-1" dirty="0">
                <a:solidFill>
                  <a:srgbClr val="000000"/>
                </a:solidFill>
                <a:latin typeface="Times New Roman" panose="02020603050405020304" pitchFamily="18" charset="0"/>
                <a:ea typeface="DejaVu Sans"/>
                <a:cs typeface="Times New Roman" panose="02020603050405020304" pitchFamily="18" charset="0"/>
              </a:rPr>
              <a:t> 10.</a:t>
            </a:r>
            <a:endParaRPr lang="el-GR" sz="1600" b="1" u="sng" spc="-1" dirty="0">
              <a:solidFill>
                <a:srgbClr val="000000"/>
              </a:solidFill>
              <a:latin typeface="Times New Roman" panose="02020603050405020304" pitchFamily="18" charset="0"/>
              <a:ea typeface="DejaVu Sans"/>
              <a:cs typeface="Times New Roman" panose="02020603050405020304" pitchFamily="18" charset="0"/>
            </a:endParaRPr>
          </a:p>
          <a:p>
            <a:pPr>
              <a:lnSpc>
                <a:spcPct val="100000"/>
              </a:lnSpc>
            </a:pPr>
            <a:endParaRPr lang="el-GR" sz="1600" b="1" strike="noStrike" spc="-1" dirty="0">
              <a:solidFill>
                <a:srgbClr val="000000"/>
              </a:solidFill>
              <a:latin typeface="Times New Roman" panose="02020603050405020304" pitchFamily="18" charset="0"/>
              <a:ea typeface="DejaVu Sans"/>
              <a:cs typeface="Times New Roman" panose="02020603050405020304" pitchFamily="18" charset="0"/>
            </a:endParaRPr>
          </a:p>
          <a:p>
            <a:pPr>
              <a:lnSpc>
                <a:spcPct val="100000"/>
              </a:lnSpc>
            </a:pPr>
            <a:r>
              <a:rPr lang="el-GR" sz="1600" b="1" strike="noStrike" spc="-1" dirty="0">
                <a:solidFill>
                  <a:srgbClr val="000000"/>
                </a:solidFill>
                <a:latin typeface="Times New Roman" panose="02020603050405020304" pitchFamily="18" charset="0"/>
                <a:ea typeface="DejaVu Sans"/>
                <a:cs typeface="Times New Roman" panose="02020603050405020304" pitchFamily="18" charset="0"/>
              </a:rPr>
              <a:t>Λαϊκισμός (εκδοχή 2) </a:t>
            </a:r>
          </a:p>
          <a:p>
            <a:pPr>
              <a:lnSpc>
                <a:spcPct val="100000"/>
              </a:lnSpc>
            </a:pPr>
            <a:r>
              <a:rPr lang="el-GR" sz="1600" b="0" strike="noStrike" spc="-1" dirty="0">
                <a:solidFill>
                  <a:srgbClr val="000000"/>
                </a:solidFill>
                <a:latin typeface="Times New Roman" panose="02020603050405020304" pitchFamily="18" charset="0"/>
                <a:ea typeface="DejaVu Sans"/>
                <a:cs typeface="Times New Roman" panose="02020603050405020304" pitchFamily="18" charset="0"/>
              </a:rPr>
              <a:t>3-</a:t>
            </a:r>
            <a:r>
              <a:rPr lang="fr-FR" sz="1600" b="0" strike="noStrike" spc="-1" dirty="0" err="1">
                <a:solidFill>
                  <a:srgbClr val="000000"/>
                </a:solidFill>
                <a:latin typeface="Times New Roman" panose="02020603050405020304" pitchFamily="18" charset="0"/>
                <a:ea typeface="DejaVu Sans"/>
                <a:cs typeface="Times New Roman" panose="02020603050405020304" pitchFamily="18" charset="0"/>
              </a:rPr>
              <a:t>Mudde</a:t>
            </a:r>
            <a:r>
              <a:rPr lang="fr-FR" sz="1600" b="0" strike="noStrike" spc="-1" dirty="0">
                <a:solidFill>
                  <a:srgbClr val="000000"/>
                </a:solidFill>
                <a:latin typeface="Times New Roman" panose="02020603050405020304" pitchFamily="18" charset="0"/>
                <a:ea typeface="DejaVu Sans"/>
                <a:cs typeface="Times New Roman" panose="02020603050405020304" pitchFamily="18" charset="0"/>
              </a:rPr>
              <a:t>, C. (2019) </a:t>
            </a:r>
            <a:r>
              <a:rPr lang="fr-FR" sz="1600" b="1" strike="noStrike" spc="-1" dirty="0">
                <a:solidFill>
                  <a:srgbClr val="000000"/>
                </a:solidFill>
                <a:latin typeface="Times New Roman" panose="02020603050405020304" pitchFamily="18" charset="0"/>
                <a:ea typeface="DejaVu Sans"/>
                <a:cs typeface="Times New Roman" panose="02020603050405020304" pitchFamily="18" charset="0"/>
              </a:rPr>
              <a:t>The 2019 EU Elections: Moving the Center</a:t>
            </a:r>
            <a:r>
              <a:rPr lang="fr-FR" sz="1600" b="0" strike="noStrike" spc="-1" dirty="0">
                <a:solidFill>
                  <a:srgbClr val="000000"/>
                </a:solidFill>
                <a:latin typeface="Times New Roman" panose="02020603050405020304" pitchFamily="18" charset="0"/>
                <a:ea typeface="DejaVu Sans"/>
                <a:cs typeface="Times New Roman" panose="02020603050405020304" pitchFamily="18" charset="0"/>
              </a:rPr>
              <a:t>, Journal of </a:t>
            </a:r>
            <a:r>
              <a:rPr lang="fr-FR" sz="1600" b="0" strike="noStrike" spc="-1" dirty="0" err="1">
                <a:solidFill>
                  <a:srgbClr val="000000"/>
                </a:solidFill>
                <a:latin typeface="Times New Roman" panose="02020603050405020304" pitchFamily="18" charset="0"/>
                <a:ea typeface="DejaVu Sans"/>
                <a:cs typeface="Times New Roman" panose="02020603050405020304" pitchFamily="18" charset="0"/>
              </a:rPr>
              <a:t>Democracy</a:t>
            </a:r>
            <a:r>
              <a:rPr lang="fr-FR" sz="1600" b="0" strike="noStrike" spc="-1" dirty="0">
                <a:solidFill>
                  <a:srgbClr val="000000"/>
                </a:solidFill>
                <a:latin typeface="Times New Roman" panose="02020603050405020304" pitchFamily="18" charset="0"/>
                <a:ea typeface="DejaVu Sans"/>
                <a:cs typeface="Times New Roman" panose="02020603050405020304" pitchFamily="18" charset="0"/>
              </a:rPr>
              <a:t>, Volume 30, </a:t>
            </a:r>
            <a:r>
              <a:rPr lang="fr-FR" sz="1600" b="0" strike="noStrike" spc="-1" dirty="0" err="1">
                <a:solidFill>
                  <a:srgbClr val="000000"/>
                </a:solidFill>
                <a:latin typeface="Times New Roman" panose="02020603050405020304" pitchFamily="18" charset="0"/>
                <a:ea typeface="DejaVu Sans"/>
                <a:cs typeface="Times New Roman" panose="02020603050405020304" pitchFamily="18" charset="0"/>
              </a:rPr>
              <a:t>Number</a:t>
            </a:r>
            <a:r>
              <a:rPr lang="fr-FR" sz="1600" b="0" strike="noStrike" spc="-1" dirty="0">
                <a:solidFill>
                  <a:srgbClr val="000000"/>
                </a:solidFill>
                <a:latin typeface="Times New Roman" panose="02020603050405020304" pitchFamily="18" charset="0"/>
                <a:ea typeface="DejaVu Sans"/>
                <a:cs typeface="Times New Roman" panose="02020603050405020304" pitchFamily="18" charset="0"/>
              </a:rPr>
              <a:t> 4, </a:t>
            </a:r>
            <a:r>
              <a:rPr lang="fr-FR" sz="1600" b="0" strike="noStrike" spc="-1" dirty="0" err="1">
                <a:solidFill>
                  <a:srgbClr val="000000"/>
                </a:solidFill>
                <a:latin typeface="Times New Roman" panose="02020603050405020304" pitchFamily="18" charset="0"/>
                <a:ea typeface="DejaVu Sans"/>
                <a:cs typeface="Times New Roman" panose="02020603050405020304" pitchFamily="18" charset="0"/>
              </a:rPr>
              <a:t>October</a:t>
            </a:r>
            <a:r>
              <a:rPr lang="fr-FR" sz="1600" b="0" strike="noStrike" spc="-1" dirty="0">
                <a:solidFill>
                  <a:srgbClr val="000000"/>
                </a:solidFill>
                <a:latin typeface="Times New Roman" panose="02020603050405020304" pitchFamily="18" charset="0"/>
                <a:ea typeface="DejaVu Sans"/>
                <a:cs typeface="Times New Roman" panose="02020603050405020304" pitchFamily="18" charset="0"/>
              </a:rPr>
              <a:t> 2019, pp. 20-34.</a:t>
            </a:r>
            <a:endParaRPr lang="fr-FR" sz="1600" b="0" strike="noStrike" spc="-1" dirty="0">
              <a:latin typeface="Times New Roman" panose="02020603050405020304" pitchFamily="18" charset="0"/>
              <a:cs typeface="Times New Roman" panose="02020603050405020304" pitchFamily="18" charset="0"/>
            </a:endParaRPr>
          </a:p>
          <a:p>
            <a:pPr>
              <a:lnSpc>
                <a:spcPct val="100000"/>
              </a:lnSpc>
            </a:pPr>
            <a:r>
              <a:rPr lang="fr-FR" sz="1600" b="0" strike="noStrike" spc="-1" dirty="0">
                <a:solidFill>
                  <a:srgbClr val="000000"/>
                </a:solidFill>
                <a:latin typeface="Times New Roman" panose="02020603050405020304" pitchFamily="18" charset="0"/>
                <a:ea typeface="DejaVu Sans"/>
                <a:cs typeface="Times New Roman" panose="02020603050405020304" pitchFamily="18" charset="0"/>
                <a:hlinkClick r:id="rId3"/>
              </a:rPr>
              <a:t>https://muse.jhu.edu/article/735456/pdf</a:t>
            </a:r>
            <a:endParaRPr lang="fr-FR" sz="1600" b="0" strike="noStrike" spc="-1" dirty="0">
              <a:solidFill>
                <a:srgbClr val="000000"/>
              </a:solidFill>
              <a:latin typeface="Times New Roman" panose="02020603050405020304" pitchFamily="18" charset="0"/>
              <a:ea typeface="DejaVu Sans"/>
              <a:cs typeface="Times New Roman" panose="02020603050405020304" pitchFamily="18" charset="0"/>
            </a:endParaRPr>
          </a:p>
          <a:p>
            <a:r>
              <a:rPr lang="el-GR" sz="1600" spc="-1" dirty="0">
                <a:solidFill>
                  <a:srgbClr val="000000"/>
                </a:solidFill>
                <a:latin typeface="Times New Roman" panose="02020603050405020304" pitchFamily="18" charset="0"/>
                <a:ea typeface="DejaVu Sans"/>
                <a:cs typeface="Times New Roman" panose="02020603050405020304" pitchFamily="18" charset="0"/>
              </a:rPr>
              <a:t>4-</a:t>
            </a:r>
            <a:r>
              <a:rPr lang="fr-FR" sz="1600" spc="-1" dirty="0" err="1">
                <a:solidFill>
                  <a:srgbClr val="000000"/>
                </a:solidFill>
                <a:latin typeface="Times New Roman" panose="02020603050405020304" pitchFamily="18" charset="0"/>
                <a:ea typeface="DejaVu Sans"/>
                <a:cs typeface="Times New Roman" panose="02020603050405020304" pitchFamily="18" charset="0"/>
              </a:rPr>
              <a:t>Mudde</a:t>
            </a:r>
            <a:r>
              <a:rPr lang="fr-FR" sz="1600" spc="-1" dirty="0">
                <a:solidFill>
                  <a:srgbClr val="000000"/>
                </a:solidFill>
                <a:latin typeface="Times New Roman" panose="02020603050405020304" pitchFamily="18" charset="0"/>
                <a:ea typeface="DejaVu Sans"/>
                <a:cs typeface="Times New Roman" panose="02020603050405020304" pitchFamily="18" charset="0"/>
              </a:rPr>
              <a:t> C. (2004), </a:t>
            </a:r>
            <a:r>
              <a:rPr lang="fr-FR" sz="1600" b="1" spc="-1" dirty="0">
                <a:solidFill>
                  <a:srgbClr val="000000"/>
                </a:solidFill>
                <a:latin typeface="Times New Roman" panose="02020603050405020304" pitchFamily="18" charset="0"/>
                <a:ea typeface="DejaVu Sans"/>
                <a:cs typeface="Times New Roman" panose="02020603050405020304" pitchFamily="18" charset="0"/>
              </a:rPr>
              <a:t>The </a:t>
            </a:r>
            <a:r>
              <a:rPr lang="fr-FR" sz="1600" b="1" spc="-1" dirty="0" err="1">
                <a:solidFill>
                  <a:srgbClr val="000000"/>
                </a:solidFill>
                <a:latin typeface="Times New Roman" panose="02020603050405020304" pitchFamily="18" charset="0"/>
                <a:ea typeface="DejaVu Sans"/>
                <a:cs typeface="Times New Roman" panose="02020603050405020304" pitchFamily="18" charset="0"/>
              </a:rPr>
              <a:t>populist</a:t>
            </a:r>
            <a:r>
              <a:rPr lang="fr-FR" sz="1600" b="1" spc="-1" dirty="0">
                <a:solidFill>
                  <a:srgbClr val="000000"/>
                </a:solidFill>
                <a:latin typeface="Times New Roman" panose="02020603050405020304" pitchFamily="18" charset="0"/>
                <a:ea typeface="DejaVu Sans"/>
                <a:cs typeface="Times New Roman" panose="02020603050405020304" pitchFamily="18" charset="0"/>
              </a:rPr>
              <a:t> </a:t>
            </a:r>
            <a:r>
              <a:rPr lang="fr-FR" sz="1600" b="1" spc="-1" dirty="0" err="1">
                <a:solidFill>
                  <a:srgbClr val="000000"/>
                </a:solidFill>
                <a:latin typeface="Times New Roman" panose="02020603050405020304" pitchFamily="18" charset="0"/>
                <a:ea typeface="DejaVu Sans"/>
                <a:cs typeface="Times New Roman" panose="02020603050405020304" pitchFamily="18" charset="0"/>
              </a:rPr>
              <a:t>Zeitgeist</a:t>
            </a:r>
            <a:r>
              <a:rPr lang="fr-FR" sz="1600" spc="-1" dirty="0">
                <a:solidFill>
                  <a:srgbClr val="000000"/>
                </a:solidFill>
                <a:latin typeface="Times New Roman" panose="02020603050405020304" pitchFamily="18" charset="0"/>
                <a:ea typeface="DejaVu Sans"/>
                <a:cs typeface="Times New Roman" panose="02020603050405020304" pitchFamily="18" charset="0"/>
              </a:rPr>
              <a:t>, </a:t>
            </a:r>
            <a:r>
              <a:rPr lang="fr-FR" sz="1600" i="1" spc="-1" dirty="0" err="1">
                <a:solidFill>
                  <a:srgbClr val="000000"/>
                </a:solidFill>
                <a:latin typeface="Times New Roman" panose="02020603050405020304" pitchFamily="18" charset="0"/>
                <a:ea typeface="DejaVu Sans"/>
                <a:cs typeface="Times New Roman" panose="02020603050405020304" pitchFamily="18" charset="0"/>
              </a:rPr>
              <a:t>Government</a:t>
            </a:r>
            <a:r>
              <a:rPr lang="fr-FR" sz="1600" i="1" spc="-1" dirty="0">
                <a:solidFill>
                  <a:srgbClr val="000000"/>
                </a:solidFill>
                <a:latin typeface="Times New Roman" panose="02020603050405020304" pitchFamily="18" charset="0"/>
                <a:ea typeface="DejaVu Sans"/>
                <a:cs typeface="Times New Roman" panose="02020603050405020304" pitchFamily="18" charset="0"/>
              </a:rPr>
              <a:t> and Opposition</a:t>
            </a:r>
            <a:r>
              <a:rPr lang="fr-FR" sz="1600" spc="-1" dirty="0">
                <a:solidFill>
                  <a:srgbClr val="000000"/>
                </a:solidFill>
                <a:latin typeface="Times New Roman" panose="02020603050405020304" pitchFamily="18" charset="0"/>
                <a:ea typeface="DejaVu Sans"/>
                <a:cs typeface="Times New Roman" panose="02020603050405020304" pitchFamily="18" charset="0"/>
              </a:rPr>
              <a:t>, vol. 39: 4, </a:t>
            </a:r>
            <a:r>
              <a:rPr lang="fr-FR" sz="1600" spc="-1" dirty="0" err="1">
                <a:solidFill>
                  <a:srgbClr val="000000"/>
                </a:solidFill>
                <a:latin typeface="Times New Roman" panose="02020603050405020304" pitchFamily="18" charset="0"/>
                <a:ea typeface="DejaVu Sans"/>
                <a:cs typeface="Times New Roman" panose="02020603050405020304" pitchFamily="18" charset="0"/>
              </a:rPr>
              <a:t>Autumn</a:t>
            </a:r>
            <a:r>
              <a:rPr lang="fr-FR" sz="1600" spc="-1" dirty="0">
                <a:solidFill>
                  <a:srgbClr val="000000"/>
                </a:solidFill>
                <a:latin typeface="Times New Roman" panose="02020603050405020304" pitchFamily="18" charset="0"/>
                <a:ea typeface="DejaVu Sans"/>
                <a:cs typeface="Times New Roman" panose="02020603050405020304" pitchFamily="18" charset="0"/>
              </a:rPr>
              <a:t>, pp. 541–</a:t>
            </a:r>
            <a:r>
              <a:rPr lang="fr-FR" sz="1600" b="1" u="sng" spc="-1" dirty="0">
                <a:solidFill>
                  <a:srgbClr val="000000"/>
                </a:solidFill>
                <a:latin typeface="Times New Roman" panose="02020603050405020304" pitchFamily="18" charset="0"/>
                <a:ea typeface="DejaVu Sans"/>
                <a:cs typeface="Times New Roman" panose="02020603050405020304" pitchFamily="18" charset="0"/>
              </a:rPr>
              <a:t>551 (</a:t>
            </a:r>
            <a:r>
              <a:rPr lang="fr-FR" sz="1600" b="1" u="sng" spc="-1" dirty="0" err="1">
                <a:solidFill>
                  <a:srgbClr val="000000"/>
                </a:solidFill>
                <a:latin typeface="Times New Roman" panose="02020603050405020304" pitchFamily="18" charset="0"/>
                <a:ea typeface="DejaVu Sans"/>
                <a:cs typeface="Times New Roman" panose="02020603050405020304" pitchFamily="18" charset="0"/>
              </a:rPr>
              <a:t>όχι</a:t>
            </a:r>
            <a:r>
              <a:rPr lang="fr-FR" sz="1600" b="1" u="sng" spc="-1" dirty="0">
                <a:solidFill>
                  <a:srgbClr val="000000"/>
                </a:solidFill>
                <a:latin typeface="Times New Roman" panose="02020603050405020304" pitchFamily="18" charset="0"/>
                <a:ea typeface="DejaVu Sans"/>
                <a:cs typeface="Times New Roman" panose="02020603050405020304" pitchFamily="18" charset="0"/>
              </a:rPr>
              <a:t> </a:t>
            </a:r>
            <a:r>
              <a:rPr lang="fr-FR" sz="1600" b="1" u="sng" spc="-1" dirty="0" err="1">
                <a:solidFill>
                  <a:srgbClr val="000000"/>
                </a:solidFill>
                <a:latin typeface="Times New Roman" panose="02020603050405020304" pitchFamily="18" charset="0"/>
                <a:ea typeface="DejaVu Sans"/>
                <a:cs typeface="Times New Roman" panose="02020603050405020304" pitchFamily="18" charset="0"/>
              </a:rPr>
              <a:t>όλο</a:t>
            </a:r>
            <a:r>
              <a:rPr lang="fr-FR" sz="1600" b="1" u="sng" spc="-1" dirty="0">
                <a:solidFill>
                  <a:srgbClr val="000000"/>
                </a:solidFill>
                <a:latin typeface="Times New Roman" panose="02020603050405020304" pitchFamily="18" charset="0"/>
                <a:ea typeface="DejaVu Sans"/>
                <a:cs typeface="Times New Roman" panose="02020603050405020304" pitchFamily="18" charset="0"/>
              </a:rPr>
              <a:t>). </a:t>
            </a:r>
            <a:r>
              <a:rPr lang="fr-FR" sz="1600" u="sng" spc="-1" dirty="0">
                <a:solidFill>
                  <a:srgbClr val="0000FF"/>
                </a:solidFill>
                <a:latin typeface="Times New Roman" panose="02020603050405020304" pitchFamily="18" charset="0"/>
                <a:ea typeface="DejaVu Sans"/>
                <a:cs typeface="Times New Roman" panose="02020603050405020304" pitchFamily="18" charset="0"/>
                <a:hlinkClick r:id="rId4"/>
              </a:rPr>
              <a:t>http://politiki.bg/downloads/261071628/popzeitgeist.pdf</a:t>
            </a:r>
            <a:endParaRPr lang="fr-FR" sz="1600" b="0" strike="noStrike" spc="-1" dirty="0">
              <a:latin typeface="Times New Roman" panose="02020603050405020304" pitchFamily="18" charset="0"/>
              <a:cs typeface="Times New Roman" panose="02020603050405020304" pitchFamily="18" charset="0"/>
            </a:endParaRPr>
          </a:p>
          <a:p>
            <a:pPr>
              <a:lnSpc>
                <a:spcPct val="100000"/>
              </a:lnSpc>
            </a:pPr>
            <a:endParaRPr lang="fr-FR" sz="1600" b="0" strike="noStrike" spc="-1" dirty="0">
              <a:latin typeface="Times New Roman" panose="02020603050405020304" pitchFamily="18" charset="0"/>
              <a:cs typeface="Times New Roman" panose="02020603050405020304" pitchFamily="18" charset="0"/>
            </a:endParaRPr>
          </a:p>
          <a:p>
            <a:pPr>
              <a:lnSpc>
                <a:spcPct val="100000"/>
              </a:lnSpc>
            </a:pPr>
            <a:r>
              <a:rPr lang="el-GR" sz="1600" b="0" strike="noStrike" spc="-1" dirty="0">
                <a:solidFill>
                  <a:srgbClr val="000000"/>
                </a:solidFill>
                <a:latin typeface="Times New Roman" panose="02020603050405020304" pitchFamily="18" charset="0"/>
                <a:ea typeface="DejaVu Sans"/>
                <a:cs typeface="Times New Roman" panose="02020603050405020304" pitchFamily="18" charset="0"/>
              </a:rPr>
              <a:t>5-</a:t>
            </a:r>
            <a:r>
              <a:rPr lang="fr-FR" sz="1600" b="0" strike="noStrike" spc="-1" dirty="0" err="1">
                <a:solidFill>
                  <a:srgbClr val="000000"/>
                </a:solidFill>
                <a:latin typeface="Times New Roman" panose="02020603050405020304" pitchFamily="18" charset="0"/>
                <a:ea typeface="DejaVu Sans"/>
                <a:cs typeface="Times New Roman" panose="02020603050405020304" pitchFamily="18" charset="0"/>
              </a:rPr>
              <a:t>Pirro</a:t>
            </a:r>
            <a:r>
              <a:rPr lang="fr-FR" sz="1600" b="0" strike="noStrike" spc="-1" dirty="0">
                <a:solidFill>
                  <a:srgbClr val="000000"/>
                </a:solidFill>
                <a:latin typeface="Times New Roman" panose="02020603050405020304" pitchFamily="18" charset="0"/>
                <a:ea typeface="DejaVu Sans"/>
                <a:cs typeface="Times New Roman" panose="02020603050405020304" pitchFamily="18" charset="0"/>
              </a:rPr>
              <a:t> A. &amp; </a:t>
            </a:r>
            <a:r>
              <a:rPr lang="fr-FR" sz="1600" b="0" strike="noStrike" spc="-1" dirty="0" err="1">
                <a:solidFill>
                  <a:srgbClr val="000000"/>
                </a:solidFill>
                <a:latin typeface="Times New Roman" panose="02020603050405020304" pitchFamily="18" charset="0"/>
                <a:ea typeface="DejaVu Sans"/>
                <a:cs typeface="Times New Roman" panose="02020603050405020304" pitchFamily="18" charset="0"/>
              </a:rPr>
              <a:t>Taggart</a:t>
            </a:r>
            <a:r>
              <a:rPr lang="fr-FR" sz="1600" b="0" strike="noStrike" spc="-1" dirty="0">
                <a:solidFill>
                  <a:srgbClr val="000000"/>
                </a:solidFill>
                <a:latin typeface="Times New Roman" panose="02020603050405020304" pitchFamily="18" charset="0"/>
                <a:ea typeface="DejaVu Sans"/>
                <a:cs typeface="Times New Roman" panose="02020603050405020304" pitchFamily="18" charset="0"/>
              </a:rPr>
              <a:t> P. (2018), </a:t>
            </a:r>
            <a:r>
              <a:rPr lang="fr-FR" sz="1600" b="1" strike="noStrike" spc="-1" dirty="0">
                <a:solidFill>
                  <a:srgbClr val="000000"/>
                </a:solidFill>
                <a:latin typeface="Times New Roman" panose="02020603050405020304" pitchFamily="18" charset="0"/>
                <a:ea typeface="DejaVu Sans"/>
                <a:cs typeface="Times New Roman" panose="02020603050405020304" pitchFamily="18" charset="0"/>
              </a:rPr>
              <a:t>The </a:t>
            </a:r>
            <a:r>
              <a:rPr lang="fr-FR" sz="1600" b="1" strike="noStrike" spc="-1" dirty="0" err="1">
                <a:solidFill>
                  <a:srgbClr val="000000"/>
                </a:solidFill>
                <a:latin typeface="Times New Roman" panose="02020603050405020304" pitchFamily="18" charset="0"/>
                <a:ea typeface="DejaVu Sans"/>
                <a:cs typeface="Times New Roman" panose="02020603050405020304" pitchFamily="18" charset="0"/>
              </a:rPr>
              <a:t>populist</a:t>
            </a:r>
            <a:r>
              <a:rPr lang="fr-FR" sz="1600" b="1"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1600" b="1" strike="noStrike" spc="-1" dirty="0" err="1">
                <a:solidFill>
                  <a:srgbClr val="000000"/>
                </a:solidFill>
                <a:latin typeface="Times New Roman" panose="02020603050405020304" pitchFamily="18" charset="0"/>
                <a:ea typeface="DejaVu Sans"/>
                <a:cs typeface="Times New Roman" panose="02020603050405020304" pitchFamily="18" charset="0"/>
              </a:rPr>
              <a:t>politics</a:t>
            </a:r>
            <a:r>
              <a:rPr lang="fr-FR" sz="1600" b="1" strike="noStrike" spc="-1" dirty="0">
                <a:solidFill>
                  <a:srgbClr val="000000"/>
                </a:solidFill>
                <a:latin typeface="Times New Roman" panose="02020603050405020304" pitchFamily="18" charset="0"/>
                <a:ea typeface="DejaVu Sans"/>
                <a:cs typeface="Times New Roman" panose="02020603050405020304" pitchFamily="18" charset="0"/>
              </a:rPr>
              <a:t> of </a:t>
            </a:r>
            <a:r>
              <a:rPr lang="fr-FR" sz="1600" b="1" strike="noStrike" spc="-1" dirty="0" err="1">
                <a:solidFill>
                  <a:srgbClr val="000000"/>
                </a:solidFill>
                <a:latin typeface="Times New Roman" panose="02020603050405020304" pitchFamily="18" charset="0"/>
                <a:ea typeface="DejaVu Sans"/>
                <a:cs typeface="Times New Roman" panose="02020603050405020304" pitchFamily="18" charset="0"/>
              </a:rPr>
              <a:t>Euroscepticism</a:t>
            </a:r>
            <a:r>
              <a:rPr lang="fr-FR" sz="1600" b="1" strike="noStrike" spc="-1" dirty="0">
                <a:solidFill>
                  <a:srgbClr val="000000"/>
                </a:solidFill>
                <a:latin typeface="Times New Roman" panose="02020603050405020304" pitchFamily="18" charset="0"/>
                <a:ea typeface="DejaVu Sans"/>
                <a:cs typeface="Times New Roman" panose="02020603050405020304" pitchFamily="18" charset="0"/>
              </a:rPr>
              <a:t> in times of </a:t>
            </a:r>
            <a:r>
              <a:rPr lang="fr-FR" sz="1600" b="1" strike="noStrike" spc="-1" dirty="0" err="1">
                <a:solidFill>
                  <a:srgbClr val="000000"/>
                </a:solidFill>
                <a:latin typeface="Times New Roman" panose="02020603050405020304" pitchFamily="18" charset="0"/>
                <a:ea typeface="DejaVu Sans"/>
                <a:cs typeface="Times New Roman" panose="02020603050405020304" pitchFamily="18" charset="0"/>
              </a:rPr>
              <a:t>crisis</a:t>
            </a:r>
            <a:r>
              <a:rPr lang="fr-FR" sz="1600" b="1" strike="noStrike" spc="-1" dirty="0">
                <a:solidFill>
                  <a:srgbClr val="000000"/>
                </a:solidFill>
                <a:latin typeface="Times New Roman" panose="02020603050405020304" pitchFamily="18" charset="0"/>
                <a:ea typeface="DejaVu Sans"/>
                <a:cs typeface="Times New Roman" panose="02020603050405020304" pitchFamily="18" charset="0"/>
              </a:rPr>
              <a:t>: A </a:t>
            </a:r>
            <a:r>
              <a:rPr lang="fr-FR" sz="1600" b="1" strike="noStrike" spc="-1" dirty="0" err="1">
                <a:solidFill>
                  <a:srgbClr val="000000"/>
                </a:solidFill>
                <a:latin typeface="Times New Roman" panose="02020603050405020304" pitchFamily="18" charset="0"/>
                <a:ea typeface="DejaVu Sans"/>
                <a:cs typeface="Times New Roman" panose="02020603050405020304" pitchFamily="18" charset="0"/>
              </a:rPr>
              <a:t>framework</a:t>
            </a:r>
            <a:r>
              <a:rPr lang="fr-FR" sz="1600" b="1" strike="noStrike" spc="-1" dirty="0">
                <a:solidFill>
                  <a:srgbClr val="000000"/>
                </a:solidFill>
                <a:latin typeface="Times New Roman" panose="02020603050405020304" pitchFamily="18" charset="0"/>
                <a:ea typeface="DejaVu Sans"/>
                <a:cs typeface="Times New Roman" panose="02020603050405020304" pitchFamily="18" charset="0"/>
              </a:rPr>
              <a:t> for </a:t>
            </a:r>
            <a:r>
              <a:rPr lang="fr-FR" sz="1600" b="1" strike="noStrike" spc="-1" dirty="0" err="1">
                <a:solidFill>
                  <a:srgbClr val="000000"/>
                </a:solidFill>
                <a:latin typeface="Times New Roman" panose="02020603050405020304" pitchFamily="18" charset="0"/>
                <a:ea typeface="DejaVu Sans"/>
                <a:cs typeface="Times New Roman" panose="02020603050405020304" pitchFamily="18" charset="0"/>
              </a:rPr>
              <a:t>analysis</a:t>
            </a:r>
            <a:r>
              <a:rPr lang="fr-FR" sz="16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1600" b="1" strike="noStrike" spc="-1" dirty="0">
                <a:solidFill>
                  <a:srgbClr val="000000"/>
                </a:solidFill>
                <a:latin typeface="Times New Roman" panose="02020603050405020304" pitchFamily="18" charset="0"/>
                <a:ea typeface="DejaVu Sans"/>
                <a:cs typeface="Times New Roman" panose="02020603050405020304" pitchFamily="18" charset="0"/>
              </a:rPr>
              <a:t>and comparative conclusions, </a:t>
            </a:r>
            <a:r>
              <a:rPr lang="fr-FR" sz="1600" b="0" i="1" strike="noStrike" spc="-1" dirty="0" err="1">
                <a:solidFill>
                  <a:srgbClr val="000000"/>
                </a:solidFill>
                <a:latin typeface="Times New Roman" panose="02020603050405020304" pitchFamily="18" charset="0"/>
                <a:ea typeface="DejaVu Sans"/>
                <a:cs typeface="Times New Roman" panose="02020603050405020304" pitchFamily="18" charset="0"/>
              </a:rPr>
              <a:t>Politics</a:t>
            </a:r>
            <a:r>
              <a:rPr lang="fr-FR" sz="1600" b="0" strike="noStrike" spc="-1" dirty="0">
                <a:solidFill>
                  <a:srgbClr val="000000"/>
                </a:solidFill>
                <a:latin typeface="Times New Roman" panose="02020603050405020304" pitchFamily="18" charset="0"/>
                <a:ea typeface="DejaVu Sans"/>
                <a:cs typeface="Times New Roman" panose="02020603050405020304" pitchFamily="18" charset="0"/>
              </a:rPr>
              <a:t>, vol. 38: 3, pp. 253-262, 378-390.</a:t>
            </a:r>
          </a:p>
          <a:p>
            <a:pPr>
              <a:lnSpc>
                <a:spcPct val="100000"/>
              </a:lnSpc>
            </a:pPr>
            <a:r>
              <a:rPr lang="fr-FR" sz="1600" spc="-1" dirty="0">
                <a:latin typeface="Times New Roman" panose="02020603050405020304" pitchFamily="18" charset="0"/>
                <a:cs typeface="Times New Roman" panose="02020603050405020304" pitchFamily="18" charset="0"/>
                <a:hlinkClick r:id="rId5"/>
              </a:rPr>
              <a:t>http://eds.a.ebscohost.com/eds/pdfviewer/pdfviewer?vid=0&amp;sid=44cad838-735a-40bd-85db-976550d832ae%40sdc-v-sessmgr03</a:t>
            </a:r>
            <a:endParaRPr lang="el-GR" sz="1600" spc="-1" dirty="0">
              <a:latin typeface="Times New Roman" panose="02020603050405020304" pitchFamily="18" charset="0"/>
              <a:cs typeface="Times New Roman" panose="02020603050405020304" pitchFamily="18" charset="0"/>
            </a:endParaRPr>
          </a:p>
          <a:p>
            <a:endParaRPr lang="en-US" sz="1600" b="1" spc="-1" dirty="0">
              <a:solidFill>
                <a:srgbClr val="000000"/>
              </a:solidFill>
              <a:latin typeface="Times New Roman" panose="02020603050405020304" pitchFamily="18" charset="0"/>
              <a:ea typeface="DejaVu Sans"/>
              <a:cs typeface="Times New Roman" panose="02020603050405020304" pitchFamily="18" charset="0"/>
            </a:endParaRPr>
          </a:p>
          <a:p>
            <a:r>
              <a:rPr lang="el-GR" sz="1600" b="1" spc="-1" dirty="0">
                <a:solidFill>
                  <a:srgbClr val="000000"/>
                </a:solidFill>
                <a:latin typeface="Times New Roman" panose="02020603050405020304" pitchFamily="18" charset="0"/>
                <a:ea typeface="DejaVu Sans"/>
                <a:cs typeface="Times New Roman" panose="02020603050405020304" pitchFamily="18" charset="0"/>
              </a:rPr>
              <a:t>Λαϊκισμός (εκδοχή 3) </a:t>
            </a:r>
          </a:p>
          <a:p>
            <a:pPr>
              <a:lnSpc>
                <a:spcPct val="100000"/>
              </a:lnSpc>
            </a:pPr>
            <a:r>
              <a:rPr lang="el-GR" sz="1600" dirty="0">
                <a:latin typeface="Times New Roman" panose="02020603050405020304" pitchFamily="18" charset="0"/>
                <a:cs typeface="Times New Roman" panose="02020603050405020304" pitchFamily="18" charset="0"/>
              </a:rPr>
              <a:t>6-</a:t>
            </a:r>
            <a:r>
              <a:rPr lang="en-GB" sz="1600" dirty="0">
                <a:latin typeface="Times New Roman" panose="02020603050405020304" pitchFamily="18" charset="0"/>
                <a:cs typeface="Times New Roman" panose="02020603050405020304" pitchFamily="18" charset="0"/>
              </a:rPr>
              <a:t>Yannis </a:t>
            </a:r>
            <a:r>
              <a:rPr lang="en-GB" sz="1600" dirty="0" err="1">
                <a:latin typeface="Times New Roman" panose="02020603050405020304" pitchFamily="18" charset="0"/>
                <a:cs typeface="Times New Roman" panose="02020603050405020304" pitchFamily="18" charset="0"/>
              </a:rPr>
              <a:t>Stavrakakis</a:t>
            </a:r>
            <a:r>
              <a:rPr lang="en-GB" sz="1600" dirty="0">
                <a:latin typeface="Times New Roman" panose="02020603050405020304" pitchFamily="18" charset="0"/>
                <a:cs typeface="Times New Roman" panose="02020603050405020304" pitchFamily="18" charset="0"/>
              </a:rPr>
              <a:t> &amp; </a:t>
            </a:r>
            <a:r>
              <a:rPr lang="en-GB" sz="1600" dirty="0" err="1">
                <a:latin typeface="Times New Roman" panose="02020603050405020304" pitchFamily="18" charset="0"/>
                <a:cs typeface="Times New Roman" panose="02020603050405020304" pitchFamily="18" charset="0"/>
              </a:rPr>
              <a:t>Giorgos</a:t>
            </a:r>
            <a:r>
              <a:rPr lang="en-GB" sz="1600" dirty="0">
                <a:latin typeface="Times New Roman" panose="02020603050405020304" pitchFamily="18" charset="0"/>
                <a:cs typeface="Times New Roman" panose="02020603050405020304" pitchFamily="18" charset="0"/>
              </a:rPr>
              <a:t> </a:t>
            </a:r>
            <a:r>
              <a:rPr lang="en-GB" sz="1600" dirty="0" err="1">
                <a:latin typeface="Times New Roman" panose="02020603050405020304" pitchFamily="18" charset="0"/>
                <a:cs typeface="Times New Roman" panose="02020603050405020304" pitchFamily="18" charset="0"/>
              </a:rPr>
              <a:t>Katsambekis</a:t>
            </a:r>
            <a:r>
              <a:rPr lang="en-GB" sz="1600" dirty="0">
                <a:latin typeface="Times New Roman" panose="02020603050405020304" pitchFamily="18" charset="0"/>
                <a:cs typeface="Times New Roman" panose="02020603050405020304" pitchFamily="18" charset="0"/>
              </a:rPr>
              <a:t> (2014) </a:t>
            </a:r>
            <a:r>
              <a:rPr lang="en-GB" sz="1600" b="1" dirty="0">
                <a:latin typeface="Times New Roman" panose="02020603050405020304" pitchFamily="18" charset="0"/>
                <a:cs typeface="Times New Roman" panose="02020603050405020304" pitchFamily="18" charset="0"/>
              </a:rPr>
              <a:t>Left-wing populism in the European periphery: the case of SYRIZA</a:t>
            </a:r>
            <a:r>
              <a:rPr lang="en-GB" sz="1600" dirty="0">
                <a:latin typeface="Times New Roman" panose="02020603050405020304" pitchFamily="18" charset="0"/>
                <a:cs typeface="Times New Roman" panose="02020603050405020304" pitchFamily="18" charset="0"/>
              </a:rPr>
              <a:t>, Journal of Political Ideologies, 19:2, 119-142.</a:t>
            </a:r>
          </a:p>
          <a:p>
            <a:pPr>
              <a:lnSpc>
                <a:spcPct val="100000"/>
              </a:lnSpc>
            </a:pPr>
            <a:r>
              <a:rPr lang="fr-FR" sz="1600" spc="-1" dirty="0">
                <a:latin typeface="Times New Roman" panose="02020603050405020304" pitchFamily="18" charset="0"/>
                <a:cs typeface="Times New Roman" panose="02020603050405020304" pitchFamily="18" charset="0"/>
                <a:hlinkClick r:id="rId6"/>
              </a:rPr>
              <a:t>https://www.tandfonline.com/doi/pdf/10.1080/13569317.2014.909266?casa_token=dB2F4M6Q3qcAAAAA:7EFqyh1astIeGpvFBNn0wCcVz7aPcKdXjKeytPDnbYPnE_YG6He5msZwP9ikUt9mCzkIqw2teUm5BA</a:t>
            </a:r>
            <a:endParaRPr lang="fr-FR" sz="1600" spc="-1" dirty="0">
              <a:latin typeface="Times New Roman" panose="02020603050405020304" pitchFamily="18" charset="0"/>
              <a:cs typeface="Times New Roman" panose="02020603050405020304" pitchFamily="18" charset="0"/>
            </a:endParaRPr>
          </a:p>
          <a:p>
            <a:pPr>
              <a:lnSpc>
                <a:spcPct val="100000"/>
              </a:lnSpc>
            </a:pPr>
            <a:endParaRPr lang="fr-FR" sz="1600" spc="-1" dirty="0">
              <a:latin typeface="Times New Roman" panose="02020603050405020304" pitchFamily="18" charset="0"/>
              <a:cs typeface="Times New Roman" panose="02020603050405020304" pitchFamily="18" charset="0"/>
            </a:endParaRPr>
          </a:p>
          <a:p>
            <a:pPr>
              <a:lnSpc>
                <a:spcPct val="100000"/>
              </a:lnSpc>
            </a:pPr>
            <a:endParaRPr lang="fr-FR" sz="1600" spc="-1" dirty="0">
              <a:latin typeface="Times New Roman" panose="02020603050405020304" pitchFamily="18" charset="0"/>
              <a:cs typeface="Times New Roman" panose="02020603050405020304" pitchFamily="18" charset="0"/>
            </a:endParaRPr>
          </a:p>
          <a:p>
            <a:pPr>
              <a:lnSpc>
                <a:spcPct val="100000"/>
              </a:lnSpc>
            </a:pPr>
            <a:endParaRPr lang="fr-FR" sz="1600" spc="-1" dirty="0">
              <a:latin typeface="Times New Roman" panose="02020603050405020304" pitchFamily="18" charset="0"/>
              <a:cs typeface="Times New Roman" panose="02020603050405020304" pitchFamily="18" charset="0"/>
            </a:endParaRPr>
          </a:p>
          <a:p>
            <a:pPr>
              <a:lnSpc>
                <a:spcPct val="100000"/>
              </a:lnSpc>
            </a:pPr>
            <a:endParaRPr lang="fr-FR" sz="1600" spc="-1" dirty="0"/>
          </a:p>
          <a:p>
            <a:pPr>
              <a:lnSpc>
                <a:spcPct val="100000"/>
              </a:lnSpc>
            </a:pPr>
            <a:endParaRPr lang="fr-FR" sz="1600" spc="-1" dirty="0">
              <a:latin typeface="Arial"/>
            </a:endParaRPr>
          </a:p>
          <a:p>
            <a:pPr>
              <a:lnSpc>
                <a:spcPct val="100000"/>
              </a:lnSpc>
            </a:pPr>
            <a:endParaRPr lang="fr-FR" sz="1600" b="0" strike="noStrike" spc="-1" dirty="0">
              <a:latin typeface="Arial"/>
            </a:endParaRPr>
          </a:p>
          <a:p>
            <a:pPr>
              <a:lnSpc>
                <a:spcPct val="100000"/>
              </a:lnSpc>
            </a:pPr>
            <a:endParaRPr lang="fr-FR" sz="16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CustomShape 1"/>
          <p:cNvSpPr/>
          <p:nvPr/>
        </p:nvSpPr>
        <p:spPr>
          <a:xfrm>
            <a:off x="1097280" y="1080000"/>
            <a:ext cx="10057320" cy="4751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62500" lnSpcReduction="20000"/>
          </a:bodyPr>
          <a:lstStyle/>
          <a:p>
            <a:pPr algn="ctr">
              <a:lnSpc>
                <a:spcPct val="100000"/>
              </a:lnSpc>
              <a:spcBef>
                <a:spcPts val="300"/>
              </a:spcBef>
            </a:pPr>
            <a:r>
              <a:rPr lang="fr-FR" sz="2800" b="1" strike="noStrike" spc="-1" dirty="0" err="1">
                <a:solidFill>
                  <a:srgbClr val="000000"/>
                </a:solidFill>
                <a:latin typeface="Georgia"/>
                <a:ea typeface="DejaVu Sans"/>
              </a:rPr>
              <a:t>Ορισμός</a:t>
            </a:r>
            <a:r>
              <a:rPr lang="fr-FR" sz="2800" b="1" strike="noStrike" spc="-1" dirty="0">
                <a:solidFill>
                  <a:srgbClr val="000000"/>
                </a:solidFill>
                <a:latin typeface="Georgia"/>
                <a:ea typeface="DejaVu Sans"/>
              </a:rPr>
              <a:t> (2001): </a:t>
            </a:r>
            <a:endParaRPr lang="fr-FR" sz="2800" b="0" strike="noStrike" spc="-1" dirty="0">
              <a:latin typeface="Arial"/>
            </a:endParaRPr>
          </a:p>
          <a:p>
            <a:pPr marL="365760" indent="-254880" algn="ctr">
              <a:lnSpc>
                <a:spcPct val="100000"/>
              </a:lnSpc>
              <a:spcBef>
                <a:spcPts val="300"/>
              </a:spcBef>
              <a:buClr>
                <a:srgbClr val="08A1D9"/>
              </a:buClr>
              <a:buFont typeface="Wingdings" charset="2"/>
              <a:buChar char=""/>
            </a:pPr>
            <a:r>
              <a:rPr lang="fr-FR" sz="2800" b="1" strike="noStrike" spc="-1" dirty="0">
                <a:solidFill>
                  <a:srgbClr val="000000"/>
                </a:solidFill>
                <a:latin typeface="Georgia"/>
                <a:ea typeface="DejaVu Sans"/>
              </a:rPr>
              <a:t> Hard </a:t>
            </a:r>
            <a:r>
              <a:rPr lang="fr-FR" sz="2800" b="1" strike="noStrike" spc="-1" dirty="0" err="1">
                <a:solidFill>
                  <a:srgbClr val="000000"/>
                </a:solidFill>
                <a:latin typeface="Georgia"/>
                <a:ea typeface="DejaVu Sans"/>
              </a:rPr>
              <a:t>Euroscepticism</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τηγορημ</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τική</a:t>
            </a:r>
            <a:r>
              <a:rPr lang="fr-FR" sz="2800" b="0" strike="noStrike" spc="-1" dirty="0">
                <a:solidFill>
                  <a:srgbClr val="000000"/>
                </a:solidFill>
                <a:latin typeface="Georgia"/>
                <a:ea typeface="DejaVu Sans"/>
              </a:rPr>
              <a:t> απ</a:t>
            </a:r>
            <a:r>
              <a:rPr lang="fr-FR" sz="2800" b="0" strike="noStrike" spc="-1" dirty="0" err="1">
                <a:solidFill>
                  <a:srgbClr val="000000"/>
                </a:solidFill>
                <a:latin typeface="Georgia"/>
                <a:ea typeface="DejaVu Sans"/>
              </a:rPr>
              <a:t>όρριψη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του</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συνόλου</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του</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σχεδίου</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της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ευρω</a:t>
            </a:r>
            <a:r>
              <a:rPr lang="fr-FR" sz="2800" b="0" strike="noStrike" spc="-1" dirty="0">
                <a:solidFill>
                  <a:srgbClr val="000000"/>
                </a:solidFill>
                <a:latin typeface="Georgia"/>
                <a:ea typeface="DejaVu Sans"/>
              </a:rPr>
              <a:t>πα</a:t>
            </a:r>
            <a:r>
              <a:rPr lang="fr-FR" sz="2800" b="0" strike="noStrike" spc="-1" dirty="0" err="1">
                <a:solidFill>
                  <a:srgbClr val="000000"/>
                </a:solidFill>
                <a:latin typeface="Georgia"/>
                <a:ea typeface="DejaVu Sans"/>
              </a:rPr>
              <a:t>ϊκής</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ολιτικής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της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οικονομικής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ολοκλήρωσης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α</a:t>
            </a:r>
            <a:r>
              <a:rPr lang="fr-FR" sz="2800" b="0" strike="noStrike" spc="-1" dirty="0" err="1">
                <a:solidFill>
                  <a:srgbClr val="000000"/>
                </a:solidFill>
                <a:latin typeface="Georgia"/>
                <a:ea typeface="DejaVu Sans"/>
              </a:rPr>
              <a:t>ντίθεση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στην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έντ</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ξη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της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χώρ</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τους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ή</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στην</a:t>
            </a:r>
            <a:r>
              <a:rPr lang="fr-FR" sz="2800" b="0" strike="noStrike" spc="-1" dirty="0">
                <a:solidFill>
                  <a:srgbClr val="000000"/>
                </a:solidFill>
                <a:latin typeface="Georgia"/>
                <a:ea typeface="DejaVu Sans"/>
              </a:rPr>
              <a:t> πα</a:t>
            </a:r>
            <a:r>
              <a:rPr lang="fr-FR" sz="2800" b="0" strike="noStrike" spc="-1" dirty="0" err="1">
                <a:solidFill>
                  <a:srgbClr val="000000"/>
                </a:solidFill>
                <a:latin typeface="Georgia"/>
                <a:ea typeface="DejaVu Sans"/>
              </a:rPr>
              <a:t>ρ</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μονή</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τους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ως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μέλη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της</a:t>
            </a:r>
            <a:r>
              <a:rPr lang="fr-FR" sz="2800" b="0" strike="noStrike" spc="-1" dirty="0">
                <a:solidFill>
                  <a:srgbClr val="000000"/>
                </a:solidFill>
                <a:latin typeface="Georgia"/>
                <a:ea typeface="DejaVu Sans"/>
              </a:rPr>
              <a:t> ΕΕ</a:t>
            </a:r>
            <a:endParaRPr lang="fr-FR" sz="2800" b="0" strike="noStrike" spc="-1" dirty="0">
              <a:latin typeface="Arial"/>
            </a:endParaRPr>
          </a:p>
          <a:p>
            <a:pPr marL="365760" indent="-254880" algn="ctr">
              <a:lnSpc>
                <a:spcPct val="100000"/>
              </a:lnSpc>
              <a:spcBef>
                <a:spcPts val="300"/>
              </a:spcBef>
              <a:buClr>
                <a:srgbClr val="08A1D9"/>
              </a:buClr>
              <a:buFont typeface="Wingdings" charset="2"/>
              <a:buChar char=""/>
            </a:pPr>
            <a:r>
              <a:rPr lang="fr-FR" sz="2800" b="0" strike="noStrike" spc="-1" dirty="0">
                <a:solidFill>
                  <a:srgbClr val="000000"/>
                </a:solidFill>
                <a:latin typeface="Georgia"/>
                <a:ea typeface="DejaVu Sans"/>
              </a:rPr>
              <a:t> </a:t>
            </a:r>
            <a:r>
              <a:rPr lang="fr-FR" sz="2800" b="1" strike="noStrike" spc="-1" dirty="0">
                <a:solidFill>
                  <a:srgbClr val="000000"/>
                </a:solidFill>
                <a:latin typeface="Georgia"/>
                <a:ea typeface="DejaVu Sans"/>
              </a:rPr>
              <a:t>Soft </a:t>
            </a:r>
            <a:r>
              <a:rPr lang="fr-FR" sz="2800" b="1" strike="noStrike" spc="-1" dirty="0" err="1">
                <a:solidFill>
                  <a:srgbClr val="000000"/>
                </a:solidFill>
                <a:latin typeface="Georgia"/>
                <a:ea typeface="DejaVu Sans"/>
              </a:rPr>
              <a:t>Euroscepticism</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υ</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ό</a:t>
            </a:r>
            <a:r>
              <a:rPr lang="fr-FR" sz="2800" b="0" strike="noStrike" spc="-1" dirty="0">
                <a:solidFill>
                  <a:srgbClr val="000000"/>
                </a:solidFill>
                <a:latin typeface="Georgia"/>
                <a:ea typeface="DejaVu Sans"/>
              </a:rPr>
              <a:t> α</a:t>
            </a:r>
            <a:r>
              <a:rPr lang="fr-FR" sz="2800" b="0" strike="noStrike" spc="-1" dirty="0" err="1">
                <a:solidFill>
                  <a:srgbClr val="000000"/>
                </a:solidFill>
                <a:latin typeface="Georgia"/>
                <a:ea typeface="DejaVu Sans"/>
              </a:rPr>
              <a:t>ίρεση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ή</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συγκεκριμένη</a:t>
            </a:r>
            <a:r>
              <a:rPr lang="fr-FR" sz="2800" b="0" strike="noStrike" spc="-1" dirty="0">
                <a:solidFill>
                  <a:srgbClr val="000000"/>
                </a:solidFill>
                <a:latin typeface="Georgia"/>
                <a:ea typeface="DejaVu Sans"/>
              </a:rPr>
              <a:t> α</a:t>
            </a:r>
            <a:r>
              <a:rPr lang="fr-FR" sz="2800" b="0" strike="noStrike" spc="-1" dirty="0" err="1">
                <a:solidFill>
                  <a:srgbClr val="000000"/>
                </a:solidFill>
                <a:latin typeface="Georgia"/>
                <a:ea typeface="DejaVu Sans"/>
              </a:rPr>
              <a:t>ντίθεση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στην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ευρω</a:t>
            </a:r>
            <a:r>
              <a:rPr lang="fr-FR" sz="2800" b="0" strike="noStrike" spc="-1" dirty="0">
                <a:solidFill>
                  <a:srgbClr val="000000"/>
                </a:solidFill>
                <a:latin typeface="Georgia"/>
                <a:ea typeface="DejaVu Sans"/>
              </a:rPr>
              <a:t>πα</a:t>
            </a:r>
            <a:r>
              <a:rPr lang="fr-FR" sz="2800" b="0" strike="noStrike" spc="-1" dirty="0" err="1">
                <a:solidFill>
                  <a:srgbClr val="000000"/>
                </a:solidFill>
                <a:latin typeface="Georgia"/>
                <a:ea typeface="DejaVu Sans"/>
              </a:rPr>
              <a:t>ϊκή</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ολοκλήρωση</a:t>
            </a:r>
            <a:r>
              <a:rPr lang="fr-FR" sz="2800" b="0" strike="noStrike" spc="-1" dirty="0">
                <a:solidFill>
                  <a:srgbClr val="000000"/>
                </a:solidFill>
                <a:latin typeface="Georgia"/>
                <a:ea typeface="DejaVu Sans"/>
              </a:rPr>
              <a:t>.</a:t>
            </a:r>
            <a:endParaRPr lang="fr-FR" sz="2800" b="0" strike="noStrike" spc="-1" dirty="0">
              <a:latin typeface="Arial"/>
            </a:endParaRPr>
          </a:p>
          <a:p>
            <a:pPr algn="ctr">
              <a:lnSpc>
                <a:spcPct val="100000"/>
              </a:lnSpc>
              <a:spcBef>
                <a:spcPts val="300"/>
              </a:spcBef>
            </a:pPr>
            <a:endParaRPr lang="fr-FR" sz="2800" b="0" strike="noStrike" spc="-1" dirty="0">
              <a:latin typeface="Arial"/>
            </a:endParaRPr>
          </a:p>
          <a:p>
            <a:pPr marL="365760" indent="-254880" algn="ctr">
              <a:lnSpc>
                <a:spcPct val="100000"/>
              </a:lnSpc>
              <a:spcBef>
                <a:spcPts val="300"/>
              </a:spcBef>
              <a:buClr>
                <a:srgbClr val="08A1D9"/>
              </a:buClr>
              <a:buFont typeface="Wingdings" charset="2"/>
              <a:buChar char=""/>
            </a:pPr>
            <a:r>
              <a:rPr lang="fr-FR" sz="2800" b="0" i="1" strike="noStrike" spc="-1" dirty="0" err="1">
                <a:solidFill>
                  <a:srgbClr val="000000"/>
                </a:solidFill>
                <a:latin typeface="Georgia"/>
                <a:ea typeface="DejaVu Sans"/>
              </a:rPr>
              <a:t>Η</a:t>
            </a: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δυσ</a:t>
            </a:r>
            <a:r>
              <a:rPr lang="fr-FR" sz="2800" b="0" i="1" strike="noStrike" spc="-1" dirty="0">
                <a:solidFill>
                  <a:srgbClr val="000000"/>
                </a:solidFill>
                <a:latin typeface="Georgia"/>
                <a:ea typeface="DejaVu Sans"/>
              </a:rPr>
              <a:t>α</a:t>
            </a:r>
            <a:r>
              <a:rPr lang="fr-FR" sz="2800" b="0" i="1" strike="noStrike" spc="-1" dirty="0" err="1">
                <a:solidFill>
                  <a:srgbClr val="000000"/>
                </a:solidFill>
                <a:latin typeface="Georgia"/>
                <a:ea typeface="DejaVu Sans"/>
              </a:rPr>
              <a:t>ρέσκει</a:t>
            </a:r>
            <a:r>
              <a:rPr lang="fr-FR" sz="2800" b="0" i="1" strike="noStrike" spc="-1" dirty="0">
                <a:solidFill>
                  <a:srgbClr val="000000"/>
                </a:solidFill>
                <a:latin typeface="Georgia"/>
                <a:ea typeface="DejaVu Sans"/>
              </a:rPr>
              <a:t>α </a:t>
            </a:r>
            <a:r>
              <a:rPr lang="fr-FR" sz="2800" b="0" i="1" strike="noStrike" spc="-1" dirty="0" err="1">
                <a:solidFill>
                  <a:srgbClr val="000000"/>
                </a:solidFill>
                <a:latin typeface="Georgia"/>
                <a:ea typeface="DejaVu Sans"/>
              </a:rPr>
              <a:t>με</a:t>
            </a: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μί</a:t>
            </a:r>
            <a:r>
              <a:rPr lang="fr-FR" sz="2800" b="0" i="1" strike="noStrike" spc="-1" dirty="0">
                <a:solidFill>
                  <a:srgbClr val="000000"/>
                </a:solidFill>
                <a:latin typeface="Georgia"/>
                <a:ea typeface="DejaVu Sans"/>
              </a:rPr>
              <a:t>α </a:t>
            </a:r>
            <a:r>
              <a:rPr lang="fr-FR" sz="2800" b="0" i="1" strike="noStrike" spc="-1" dirty="0" err="1">
                <a:solidFill>
                  <a:srgbClr val="000000"/>
                </a:solidFill>
                <a:latin typeface="Georgia"/>
                <a:ea typeface="DejaVu Sans"/>
              </a:rPr>
              <a:t>ή</a:t>
            </a:r>
            <a:r>
              <a:rPr lang="fr-FR" sz="2800" b="0" i="1" strike="noStrike" spc="-1" dirty="0">
                <a:solidFill>
                  <a:srgbClr val="000000"/>
                </a:solidFill>
                <a:latin typeface="Georgia"/>
                <a:ea typeface="DejaVu Sans"/>
              </a:rPr>
              <a:t> π</a:t>
            </a:r>
            <a:r>
              <a:rPr lang="fr-FR" sz="2800" b="0" i="1" strike="noStrike" spc="-1" dirty="0" err="1">
                <a:solidFill>
                  <a:srgbClr val="000000"/>
                </a:solidFill>
                <a:latin typeface="Georgia"/>
                <a:ea typeface="DejaVu Sans"/>
              </a:rPr>
              <a:t>ερισσότερες</a:t>
            </a:r>
            <a:r>
              <a:rPr lang="fr-FR" sz="2800" b="0" i="1" strike="noStrike" spc="-1" dirty="0">
                <a:solidFill>
                  <a:srgbClr val="000000"/>
                </a:solidFill>
                <a:latin typeface="Georgia"/>
                <a:ea typeface="DejaVu Sans"/>
              </a:rPr>
              <a:t> π</a:t>
            </a:r>
            <a:r>
              <a:rPr lang="fr-FR" sz="2800" b="0" i="1" strike="noStrike" spc="-1" dirty="0" err="1">
                <a:solidFill>
                  <a:srgbClr val="000000"/>
                </a:solidFill>
                <a:latin typeface="Georgia"/>
                <a:ea typeface="DejaVu Sans"/>
              </a:rPr>
              <a:t>ολιτικές</a:t>
            </a: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της</a:t>
            </a:r>
            <a:r>
              <a:rPr lang="fr-FR" sz="2800" b="0" i="1" strike="noStrike" spc="-1" dirty="0">
                <a:solidFill>
                  <a:srgbClr val="000000"/>
                </a:solidFill>
                <a:latin typeface="Georgia"/>
                <a:ea typeface="DejaVu Sans"/>
              </a:rPr>
              <a:t> ΕΕ </a:t>
            </a:r>
            <a:r>
              <a:rPr lang="fr-FR" sz="2800" b="0" i="1" strike="noStrike" spc="-1" dirty="0" err="1">
                <a:solidFill>
                  <a:srgbClr val="000000"/>
                </a:solidFill>
                <a:latin typeface="Georgia"/>
                <a:ea typeface="DejaVu Sans"/>
              </a:rPr>
              <a:t>δεν</a:t>
            </a: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ισοδυν</a:t>
            </a:r>
            <a:r>
              <a:rPr lang="fr-FR" sz="2800" b="0" i="1" strike="noStrike" spc="-1" dirty="0">
                <a:solidFill>
                  <a:srgbClr val="000000"/>
                </a:solidFill>
                <a:latin typeface="Georgia"/>
                <a:ea typeface="DejaVu Sans"/>
              </a:rPr>
              <a:t>α</a:t>
            </a:r>
            <a:r>
              <a:rPr lang="fr-FR" sz="2800" b="0" i="1" strike="noStrike" spc="-1" dirty="0" err="1">
                <a:solidFill>
                  <a:srgbClr val="000000"/>
                </a:solidFill>
                <a:latin typeface="Georgia"/>
                <a:ea typeface="DejaVu Sans"/>
              </a:rPr>
              <a:t>μεί</a:t>
            </a: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με</a:t>
            </a: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ευρωσκε</a:t>
            </a:r>
            <a:r>
              <a:rPr lang="fr-FR" sz="2800" b="0" i="1" strike="noStrike" spc="-1" dirty="0">
                <a:solidFill>
                  <a:srgbClr val="000000"/>
                </a:solidFill>
                <a:latin typeface="Georgia"/>
                <a:ea typeface="DejaVu Sans"/>
              </a:rPr>
              <a:t>π</a:t>
            </a:r>
            <a:r>
              <a:rPr lang="fr-FR" sz="2800" b="0" i="1" strike="noStrike" spc="-1" dirty="0" err="1">
                <a:solidFill>
                  <a:srgbClr val="000000"/>
                </a:solidFill>
                <a:latin typeface="Georgia"/>
                <a:ea typeface="DejaVu Sans"/>
              </a:rPr>
              <a:t>τικισμό</a:t>
            </a: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Οι</a:t>
            </a:r>
            <a:r>
              <a:rPr lang="fr-FR" sz="2800" b="0" i="1" strike="noStrike" spc="-1" dirty="0">
                <a:solidFill>
                  <a:srgbClr val="000000"/>
                </a:solidFill>
                <a:latin typeface="Georgia"/>
                <a:ea typeface="DejaVu Sans"/>
              </a:rPr>
              <a:t> π</a:t>
            </a:r>
            <a:r>
              <a:rPr lang="fr-FR" sz="2800" b="0" i="1" strike="noStrike" spc="-1" dirty="0" err="1">
                <a:solidFill>
                  <a:srgbClr val="000000"/>
                </a:solidFill>
                <a:latin typeface="Georgia"/>
                <a:ea typeface="DejaVu Sans"/>
              </a:rPr>
              <a:t>ολιτικές</a:t>
            </a: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της</a:t>
            </a:r>
            <a:r>
              <a:rPr lang="fr-FR" sz="2800" b="0" i="1" strike="noStrike" spc="-1" dirty="0">
                <a:solidFill>
                  <a:srgbClr val="000000"/>
                </a:solidFill>
                <a:latin typeface="Georgia"/>
                <a:ea typeface="DejaVu Sans"/>
              </a:rPr>
              <a:t> ΕΕ </a:t>
            </a:r>
            <a:r>
              <a:rPr lang="fr-FR" sz="2800" b="0" i="1" strike="noStrike" spc="-1" dirty="0" err="1">
                <a:solidFill>
                  <a:srgbClr val="000000"/>
                </a:solidFill>
                <a:latin typeface="Georgia"/>
                <a:ea typeface="DejaVu Sans"/>
              </a:rPr>
              <a:t>θ</a:t>
            </a:r>
            <a:r>
              <a:rPr lang="fr-FR" sz="2800" b="0" i="1" strike="noStrike" spc="-1" dirty="0">
                <a:solidFill>
                  <a:srgbClr val="000000"/>
                </a:solidFill>
                <a:latin typeface="Georgia"/>
                <a:ea typeface="DejaVu Sans"/>
              </a:rPr>
              <a:t>α π</a:t>
            </a:r>
            <a:r>
              <a:rPr lang="fr-FR" sz="2800" b="0" i="1" strike="noStrike" spc="-1" dirty="0" err="1">
                <a:solidFill>
                  <a:srgbClr val="000000"/>
                </a:solidFill>
                <a:latin typeface="Georgia"/>
                <a:ea typeface="DejaVu Sans"/>
              </a:rPr>
              <a:t>ρέ</a:t>
            </a:r>
            <a:r>
              <a:rPr lang="fr-FR" sz="2800" b="0" i="1" strike="noStrike" spc="-1" dirty="0">
                <a:solidFill>
                  <a:srgbClr val="000000"/>
                </a:solidFill>
                <a:latin typeface="Georgia"/>
                <a:ea typeface="DejaVu Sans"/>
              </a:rPr>
              <a:t>π</a:t>
            </a:r>
            <a:r>
              <a:rPr lang="fr-FR" sz="2800" b="0" i="1" strike="noStrike" spc="-1" dirty="0" err="1">
                <a:solidFill>
                  <a:srgbClr val="000000"/>
                </a:solidFill>
                <a:latin typeface="Georgia"/>
                <a:ea typeface="DejaVu Sans"/>
              </a:rPr>
              <a:t>ει</a:t>
            </a: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ν</a:t>
            </a:r>
            <a:r>
              <a:rPr lang="fr-FR" sz="2800" b="0" i="1" strike="noStrike" spc="-1" dirty="0">
                <a:solidFill>
                  <a:srgbClr val="000000"/>
                </a:solidFill>
                <a:latin typeface="Georgia"/>
                <a:ea typeface="DejaVu Sans"/>
              </a:rPr>
              <a:t>α </a:t>
            </a:r>
            <a:r>
              <a:rPr lang="fr-FR" sz="2800" b="0" i="1" strike="noStrike" spc="-1" dirty="0" err="1">
                <a:solidFill>
                  <a:srgbClr val="000000"/>
                </a:solidFill>
                <a:latin typeface="Georgia"/>
                <a:ea typeface="DejaVu Sans"/>
              </a:rPr>
              <a:t>δι</a:t>
            </a:r>
            <a:r>
              <a:rPr lang="fr-FR" sz="2800" b="0" i="1" strike="noStrike" spc="-1" dirty="0">
                <a:solidFill>
                  <a:srgbClr val="000000"/>
                </a:solidFill>
                <a:latin typeface="Georgia"/>
                <a:ea typeface="DejaVu Sans"/>
              </a:rPr>
              <a:t>α</a:t>
            </a:r>
            <a:r>
              <a:rPr lang="fr-FR" sz="2800" b="0" i="1" strike="noStrike" spc="-1" dirty="0" err="1">
                <a:solidFill>
                  <a:srgbClr val="000000"/>
                </a:solidFill>
                <a:latin typeface="Georgia"/>
                <a:ea typeface="DejaVu Sans"/>
              </a:rPr>
              <a:t>κρίνοντ</a:t>
            </a:r>
            <a:r>
              <a:rPr lang="fr-FR" sz="2800" b="0" i="1" strike="noStrike" spc="-1" dirty="0">
                <a:solidFill>
                  <a:srgbClr val="000000"/>
                </a:solidFill>
                <a:latin typeface="Georgia"/>
                <a:ea typeface="DejaVu Sans"/>
              </a:rPr>
              <a:t>α</a:t>
            </a:r>
            <a:r>
              <a:rPr lang="fr-FR" sz="2800" b="0" i="1" strike="noStrike" spc="-1" dirty="0" err="1">
                <a:solidFill>
                  <a:srgbClr val="000000"/>
                </a:solidFill>
                <a:latin typeface="Georgia"/>
                <a:ea typeface="DejaVu Sans"/>
              </a:rPr>
              <a:t>ι</a:t>
            </a: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σε</a:t>
            </a:r>
            <a:r>
              <a:rPr lang="fr-FR" sz="2800" b="0" i="1" strike="noStrike" spc="-1" dirty="0">
                <a:solidFill>
                  <a:srgbClr val="000000"/>
                </a:solidFill>
                <a:latin typeface="Georgia"/>
                <a:ea typeface="DejaVu Sans"/>
              </a:rPr>
              <a:t> «π</a:t>
            </a:r>
            <a:r>
              <a:rPr lang="fr-FR" sz="2800" b="0" i="1" strike="noStrike" spc="-1" dirty="0" err="1">
                <a:solidFill>
                  <a:srgbClr val="000000"/>
                </a:solidFill>
                <a:latin typeface="Georgia"/>
                <a:ea typeface="DejaVu Sans"/>
              </a:rPr>
              <a:t>εριφερει</a:t>
            </a:r>
            <a:r>
              <a:rPr lang="fr-FR" sz="2800" b="0" i="1" strike="noStrike" spc="-1" dirty="0">
                <a:solidFill>
                  <a:srgbClr val="000000"/>
                </a:solidFill>
                <a:latin typeface="Georgia"/>
                <a:ea typeface="DejaVu Sans"/>
              </a:rPr>
              <a:t>α</a:t>
            </a:r>
            <a:r>
              <a:rPr lang="fr-FR" sz="2800" b="0" i="1" strike="noStrike" spc="-1" dirty="0" err="1">
                <a:solidFill>
                  <a:srgbClr val="000000"/>
                </a:solidFill>
                <a:latin typeface="Georgia"/>
                <a:ea typeface="DejaVu Sans"/>
              </a:rPr>
              <a:t>κές</a:t>
            </a:r>
            <a:r>
              <a:rPr lang="fr-FR" sz="2800" b="0" i="1" strike="noStrike" spc="-1" dirty="0">
                <a:solidFill>
                  <a:srgbClr val="000000"/>
                </a:solidFill>
                <a:latin typeface="Georgia"/>
                <a:ea typeface="DejaVu Sans"/>
              </a:rPr>
              <a:t>» π</a:t>
            </a:r>
            <a:r>
              <a:rPr lang="fr-FR" sz="2800" b="0" i="1" strike="noStrike" spc="-1" dirty="0" err="1">
                <a:solidFill>
                  <a:srgbClr val="000000"/>
                </a:solidFill>
                <a:latin typeface="Georgia"/>
                <a:ea typeface="DejaVu Sans"/>
              </a:rPr>
              <a:t>ολιτικές</a:t>
            </a: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κ</a:t>
            </a:r>
            <a:r>
              <a:rPr lang="fr-FR" sz="2800" b="0" i="1" strike="noStrike" spc="-1" dirty="0">
                <a:solidFill>
                  <a:srgbClr val="000000"/>
                </a:solidFill>
                <a:latin typeface="Georgia"/>
                <a:ea typeface="DejaVu Sans"/>
              </a:rPr>
              <a:t>α</a:t>
            </a:r>
            <a:r>
              <a:rPr lang="fr-FR" sz="2800" b="0" i="1" strike="noStrike" spc="-1" dirty="0" err="1">
                <a:solidFill>
                  <a:srgbClr val="000000"/>
                </a:solidFill>
                <a:latin typeface="Georgia"/>
                <a:ea typeface="DejaVu Sans"/>
              </a:rPr>
              <a:t>ι</a:t>
            </a: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σε</a:t>
            </a:r>
            <a:r>
              <a:rPr lang="fr-FR" sz="2800" b="0" i="1" strike="noStrike" spc="-1" dirty="0">
                <a:solidFill>
                  <a:srgbClr val="000000"/>
                </a:solidFill>
                <a:latin typeface="Georgia"/>
                <a:ea typeface="DejaVu Sans"/>
              </a:rPr>
              <a:t> π</a:t>
            </a:r>
            <a:r>
              <a:rPr lang="fr-FR" sz="2800" b="0" i="1" strike="noStrike" spc="-1" dirty="0" err="1">
                <a:solidFill>
                  <a:srgbClr val="000000"/>
                </a:solidFill>
                <a:latin typeface="Georgia"/>
                <a:ea typeface="DejaVu Sans"/>
              </a:rPr>
              <a:t>ολιτικές</a:t>
            </a: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του</a:t>
            </a:r>
            <a:r>
              <a:rPr lang="fr-FR" sz="2800" b="0" i="1" strike="noStrike" spc="-1" dirty="0">
                <a:solidFill>
                  <a:srgbClr val="000000"/>
                </a:solidFill>
                <a:latin typeface="Georgia"/>
                <a:ea typeface="DejaVu Sans"/>
              </a:rPr>
              <a:t> «π</a:t>
            </a:r>
            <a:r>
              <a:rPr lang="fr-FR" sz="2800" b="0" i="1" strike="noStrike" spc="-1" dirty="0" err="1">
                <a:solidFill>
                  <a:srgbClr val="000000"/>
                </a:solidFill>
                <a:latin typeface="Georgia"/>
                <a:ea typeface="DejaVu Sans"/>
              </a:rPr>
              <a:t>υρήν</a:t>
            </a:r>
            <a:r>
              <a:rPr lang="fr-FR" sz="2800" b="0" i="1" strike="noStrike" spc="-1" dirty="0">
                <a:solidFill>
                  <a:srgbClr val="000000"/>
                </a:solidFill>
                <a:latin typeface="Georgia"/>
                <a:ea typeface="DejaVu Sans"/>
              </a:rPr>
              <a:t>α» (</a:t>
            </a:r>
            <a:r>
              <a:rPr lang="fr-FR" sz="2800" b="0" i="1" strike="noStrike" spc="-1" dirty="0" err="1">
                <a:solidFill>
                  <a:srgbClr val="000000"/>
                </a:solidFill>
                <a:latin typeface="Georgia"/>
                <a:ea typeface="DejaVu Sans"/>
              </a:rPr>
              <a:t>Taggart</a:t>
            </a:r>
            <a:r>
              <a:rPr lang="fr-FR" sz="2800" b="0" i="1" strike="noStrike" spc="-1" dirty="0">
                <a:solidFill>
                  <a:srgbClr val="000000"/>
                </a:solidFill>
                <a:latin typeface="Georgia"/>
                <a:ea typeface="DejaVu Sans"/>
              </a:rPr>
              <a:t> and </a:t>
            </a:r>
            <a:r>
              <a:rPr lang="fr-FR" sz="2800" b="0" i="1" strike="noStrike" spc="-1" dirty="0" err="1">
                <a:solidFill>
                  <a:srgbClr val="000000"/>
                </a:solidFill>
                <a:latin typeface="Georgia"/>
                <a:ea typeface="DejaVu Sans"/>
              </a:rPr>
              <a:t>Szczerbiak</a:t>
            </a:r>
            <a:r>
              <a:rPr lang="fr-FR" sz="2800" b="0" i="1" strike="noStrike" spc="-1" dirty="0">
                <a:solidFill>
                  <a:srgbClr val="000000"/>
                </a:solidFill>
                <a:latin typeface="Georgia"/>
                <a:ea typeface="DejaVu Sans"/>
              </a:rPr>
              <a:t>: </a:t>
            </a:r>
            <a:r>
              <a:rPr lang="fr-FR" sz="2800" b="1" i="1" strike="noStrike" spc="-1" dirty="0">
                <a:solidFill>
                  <a:srgbClr val="000000"/>
                </a:solidFill>
                <a:latin typeface="Georgia"/>
                <a:ea typeface="DejaVu Sans"/>
              </a:rPr>
              <a:t>2003</a:t>
            </a:r>
            <a:r>
              <a:rPr lang="fr-FR" sz="2800" b="0" i="1" strike="noStrike" spc="-1" dirty="0">
                <a:solidFill>
                  <a:srgbClr val="000000"/>
                </a:solidFill>
                <a:latin typeface="Georgia"/>
                <a:ea typeface="DejaVu Sans"/>
              </a:rPr>
              <a:t>) </a:t>
            </a:r>
            <a:endParaRPr lang="fr-FR" sz="2800" b="0" strike="noStrike" spc="-1" dirty="0">
              <a:latin typeface="Arial"/>
            </a:endParaRPr>
          </a:p>
          <a:p>
            <a:pPr marL="365760" indent="-254880" algn="ctr">
              <a:lnSpc>
                <a:spcPct val="100000"/>
              </a:lnSpc>
              <a:spcBef>
                <a:spcPts val="300"/>
              </a:spcBef>
              <a:buClr>
                <a:srgbClr val="08A1D9"/>
              </a:buClr>
              <a:buFont typeface="Georgia"/>
              <a:buChar char="•"/>
            </a:pPr>
            <a:r>
              <a:rPr lang="fr-FR" sz="2800" b="1" strike="noStrike" spc="-1" dirty="0" err="1">
                <a:solidFill>
                  <a:srgbClr val="000000"/>
                </a:solidFill>
                <a:latin typeface="Georgia"/>
                <a:ea typeface="DejaVu Sans"/>
              </a:rPr>
              <a:t>Νέος</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ορισμός</a:t>
            </a:r>
            <a:r>
              <a:rPr lang="fr-FR" sz="2800" b="1" strike="noStrike" spc="-1" dirty="0">
                <a:solidFill>
                  <a:srgbClr val="000000"/>
                </a:solidFill>
                <a:latin typeface="Georgia"/>
                <a:ea typeface="DejaVu Sans"/>
              </a:rPr>
              <a:t> (2002, 2008): </a:t>
            </a:r>
            <a:endParaRPr lang="fr-FR" sz="2800" b="0" strike="noStrike" spc="-1" dirty="0">
              <a:latin typeface="Arial"/>
            </a:endParaRPr>
          </a:p>
          <a:p>
            <a:pPr marL="365760" indent="-254880">
              <a:lnSpc>
                <a:spcPct val="100000"/>
              </a:lnSpc>
              <a:spcBef>
                <a:spcPts val="300"/>
              </a:spcBef>
              <a:buClr>
                <a:srgbClr val="08A1D9"/>
              </a:buClr>
              <a:buFont typeface="Wingdings" charset="2"/>
              <a:buChar char=""/>
            </a:pPr>
            <a:r>
              <a:rPr lang="fr-FR" sz="2800" b="0" strike="noStrike" spc="-1" dirty="0">
                <a:solidFill>
                  <a:srgbClr val="000000"/>
                </a:solidFill>
                <a:latin typeface="Georgia"/>
                <a:ea typeface="DejaVu Sans"/>
              </a:rPr>
              <a:t> </a:t>
            </a:r>
            <a:r>
              <a:rPr lang="fr-FR" sz="2800" b="1" strike="noStrike" spc="-1" dirty="0">
                <a:solidFill>
                  <a:srgbClr val="000000"/>
                </a:solidFill>
                <a:latin typeface="Georgia"/>
                <a:ea typeface="DejaVu Sans"/>
              </a:rPr>
              <a:t>Hard </a:t>
            </a:r>
            <a:r>
              <a:rPr lang="fr-FR" sz="2800" b="1" strike="noStrike" spc="-1" dirty="0" err="1">
                <a:solidFill>
                  <a:srgbClr val="000000"/>
                </a:solidFill>
                <a:latin typeface="Georgia"/>
                <a:ea typeface="DejaVu Sans"/>
              </a:rPr>
              <a:t>Euroscepticism</a:t>
            </a:r>
            <a:r>
              <a:rPr lang="fr-FR" sz="2800" b="0" strike="noStrike" spc="-1" dirty="0">
                <a:solidFill>
                  <a:srgbClr val="000000"/>
                </a:solidFill>
                <a:latin typeface="Georgia"/>
                <a:ea typeface="DejaVu Sans"/>
              </a:rPr>
              <a:t>: α</a:t>
            </a:r>
            <a:r>
              <a:rPr lang="fr-FR" sz="2800" b="0" strike="noStrike" spc="-1" dirty="0" err="1">
                <a:solidFill>
                  <a:srgbClr val="000000"/>
                </a:solidFill>
                <a:latin typeface="Georgia"/>
                <a:ea typeface="DejaVu Sans"/>
              </a:rPr>
              <a:t>ντίθεση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στην</a:t>
            </a:r>
            <a:r>
              <a:rPr lang="fr-FR" sz="2800" b="0" strike="noStrike" spc="-1" dirty="0">
                <a:solidFill>
                  <a:srgbClr val="000000"/>
                </a:solidFill>
                <a:latin typeface="Georgia"/>
                <a:ea typeface="DejaVu Sans"/>
              </a:rPr>
              <a:t> ΕΕ </a:t>
            </a:r>
            <a:r>
              <a:rPr lang="fr-FR" sz="2800" b="0" strike="noStrike" spc="-1" dirty="0" err="1">
                <a:solidFill>
                  <a:srgbClr val="000000"/>
                </a:solidFill>
                <a:latin typeface="Georgia"/>
                <a:ea typeface="DejaVu Sans"/>
              </a:rPr>
              <a:t>κ</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στην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ευρω</a:t>
            </a:r>
            <a:r>
              <a:rPr lang="fr-FR" sz="2800" b="0" strike="noStrike" spc="-1" dirty="0">
                <a:solidFill>
                  <a:srgbClr val="000000"/>
                </a:solidFill>
                <a:latin typeface="Georgia"/>
                <a:ea typeface="DejaVu Sans"/>
              </a:rPr>
              <a:t>πα</a:t>
            </a:r>
            <a:r>
              <a:rPr lang="fr-FR" sz="2800" b="0" strike="noStrike" spc="-1" dirty="0" err="1">
                <a:solidFill>
                  <a:srgbClr val="000000"/>
                </a:solidFill>
                <a:latin typeface="Georgia"/>
                <a:ea typeface="DejaVu Sans"/>
              </a:rPr>
              <a:t>ϊκή</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ολοκλήρωση</a:t>
            </a:r>
            <a:r>
              <a:rPr lang="fr-FR" sz="2800" b="0"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ε</a:t>
            </a:r>
            <a:r>
              <a:rPr lang="fr-FR" sz="2800" b="1" strike="noStrike" spc="-1" dirty="0">
                <a:solidFill>
                  <a:srgbClr val="000000"/>
                </a:solidFill>
                <a:latin typeface="Georgia"/>
                <a:ea typeface="DejaVu Sans"/>
              </a:rPr>
              <a:t>π</a:t>
            </a:r>
            <a:r>
              <a:rPr lang="fr-FR" sz="2800" b="1" strike="noStrike" spc="-1" dirty="0" err="1">
                <a:solidFill>
                  <a:srgbClr val="000000"/>
                </a:solidFill>
                <a:latin typeface="Georgia"/>
                <a:ea typeface="DejaVu Sans"/>
              </a:rPr>
              <a:t>ί</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της</a:t>
            </a:r>
            <a:r>
              <a:rPr lang="fr-FR" sz="2800" b="1" strike="noStrike" spc="-1" dirty="0">
                <a:solidFill>
                  <a:srgbClr val="000000"/>
                </a:solidFill>
                <a:latin typeface="Georgia"/>
                <a:ea typeface="DejaVu Sans"/>
              </a:rPr>
              <a:t> α</a:t>
            </a:r>
            <a:r>
              <a:rPr lang="fr-FR" sz="2800" b="1" strike="noStrike" spc="-1" dirty="0" err="1">
                <a:solidFill>
                  <a:srgbClr val="000000"/>
                </a:solidFill>
                <a:latin typeface="Georgia"/>
                <a:ea typeface="DejaVu Sans"/>
              </a:rPr>
              <a:t>ρχής</a:t>
            </a:r>
            <a:r>
              <a:rPr lang="fr-FR" sz="2800" b="1"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ομένως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κόμμ</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τ</a:t>
            </a:r>
            <a:r>
              <a:rPr lang="fr-FR" sz="2800" b="0" strike="noStrike" spc="-1" dirty="0">
                <a:solidFill>
                  <a:srgbClr val="000000"/>
                </a:solidFill>
                <a:latin typeface="Georgia"/>
                <a:ea typeface="DejaVu Sans"/>
              </a:rPr>
              <a:t>α π</a:t>
            </a:r>
            <a:r>
              <a:rPr lang="fr-FR" sz="2800" b="0" strike="noStrike" spc="-1" dirty="0" err="1">
                <a:solidFill>
                  <a:srgbClr val="000000"/>
                </a:solidFill>
                <a:latin typeface="Georgia"/>
                <a:ea typeface="DejaVu Sans"/>
              </a:rPr>
              <a:t>ου</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ιστεύουν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ότι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οι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χώρες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τους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θ</a:t>
            </a:r>
            <a:r>
              <a:rPr lang="fr-FR" sz="2800" b="0" strike="noStrike" spc="-1" dirty="0">
                <a:solidFill>
                  <a:srgbClr val="000000"/>
                </a:solidFill>
                <a:latin typeface="Georgia"/>
                <a:ea typeface="DejaVu Sans"/>
              </a:rPr>
              <a:t>α π</a:t>
            </a:r>
            <a:r>
              <a:rPr lang="fr-FR" sz="2800" b="0" strike="noStrike" spc="-1" dirty="0" err="1">
                <a:solidFill>
                  <a:srgbClr val="000000"/>
                </a:solidFill>
                <a:latin typeface="Georgia"/>
                <a:ea typeface="DejaVu Sans"/>
              </a:rPr>
              <a:t>ρέ</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ει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ν</a:t>
            </a:r>
            <a:r>
              <a:rPr lang="fr-FR" sz="2800" b="0" strike="noStrike" spc="-1" dirty="0">
                <a:solidFill>
                  <a:srgbClr val="000000"/>
                </a:solidFill>
                <a:latin typeface="Georgia"/>
                <a:ea typeface="DejaVu Sans"/>
              </a:rPr>
              <a:t>α απ</a:t>
            </a:r>
            <a:r>
              <a:rPr lang="fr-FR" sz="2800" b="0" strike="noStrike" spc="-1" dirty="0" err="1">
                <a:solidFill>
                  <a:srgbClr val="000000"/>
                </a:solidFill>
                <a:latin typeface="Georgia"/>
                <a:ea typeface="DejaVu Sans"/>
              </a:rPr>
              <a:t>οσυρθούν</a:t>
            </a:r>
            <a:r>
              <a:rPr lang="fr-FR" sz="2800" b="0" strike="noStrike" spc="-1" dirty="0">
                <a:solidFill>
                  <a:srgbClr val="000000"/>
                </a:solidFill>
                <a:latin typeface="Georgia"/>
                <a:ea typeface="DejaVu Sans"/>
              </a:rPr>
              <a:t> απ</a:t>
            </a:r>
            <a:r>
              <a:rPr lang="fr-FR" sz="2800" b="0" strike="noStrike" spc="-1" dirty="0" err="1">
                <a:solidFill>
                  <a:srgbClr val="000000"/>
                </a:solidFill>
                <a:latin typeface="Georgia"/>
                <a:ea typeface="DejaVu Sans"/>
              </a:rPr>
              <a:t>ό</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την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ιδιότητ</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του</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μέλους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ή</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των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ο</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οίων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οι</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ολιτικές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έν</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ντι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της</a:t>
            </a:r>
            <a:r>
              <a:rPr lang="fr-FR" sz="2800" b="0" strike="noStrike" spc="-1" dirty="0">
                <a:solidFill>
                  <a:srgbClr val="000000"/>
                </a:solidFill>
                <a:latin typeface="Georgia"/>
                <a:ea typeface="DejaVu Sans"/>
              </a:rPr>
              <a:t> ΕΕ </a:t>
            </a:r>
            <a:r>
              <a:rPr lang="fr-FR" sz="2800" b="0" strike="noStrike" spc="-1" dirty="0" err="1">
                <a:solidFill>
                  <a:srgbClr val="000000"/>
                </a:solidFill>
                <a:latin typeface="Georgia"/>
                <a:ea typeface="DejaVu Sans"/>
              </a:rPr>
              <a:t>έρχοντ</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σε</a:t>
            </a:r>
            <a:r>
              <a:rPr lang="fr-FR" sz="2800" b="0" strike="noStrike" spc="-1" dirty="0">
                <a:solidFill>
                  <a:srgbClr val="000000"/>
                </a:solidFill>
                <a:latin typeface="Georgia"/>
                <a:ea typeface="DejaVu Sans"/>
              </a:rPr>
              <a:t> α</a:t>
            </a:r>
            <a:r>
              <a:rPr lang="fr-FR" sz="2800" b="0" strike="noStrike" spc="-1" dirty="0" err="1">
                <a:solidFill>
                  <a:srgbClr val="000000"/>
                </a:solidFill>
                <a:latin typeface="Georgia"/>
                <a:ea typeface="DejaVu Sans"/>
              </a:rPr>
              <a:t>ντίθεση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με</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το</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σύνολο</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του</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έργου</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της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ευρω</a:t>
            </a:r>
            <a:r>
              <a:rPr lang="fr-FR" sz="2800" b="0" strike="noStrike" spc="-1" dirty="0">
                <a:solidFill>
                  <a:srgbClr val="000000"/>
                </a:solidFill>
                <a:latin typeface="Georgia"/>
                <a:ea typeface="DejaVu Sans"/>
              </a:rPr>
              <a:t>πα</a:t>
            </a:r>
            <a:r>
              <a:rPr lang="fr-FR" sz="2800" b="0" strike="noStrike" spc="-1" dirty="0" err="1">
                <a:solidFill>
                  <a:srgbClr val="000000"/>
                </a:solidFill>
                <a:latin typeface="Georgia"/>
                <a:ea typeface="DejaVu Sans"/>
              </a:rPr>
              <a:t>ϊκής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ολοκλήρωσης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ό</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ως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έχει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συλληφθεί</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μέχρι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σήμερ</a:t>
            </a:r>
            <a:r>
              <a:rPr lang="fr-FR" sz="2800" b="0" strike="noStrike" spc="-1" dirty="0">
                <a:solidFill>
                  <a:srgbClr val="000000"/>
                </a:solidFill>
                <a:latin typeface="Georgia"/>
                <a:ea typeface="DejaVu Sans"/>
              </a:rPr>
              <a:t>α.</a:t>
            </a:r>
            <a:endParaRPr lang="fr-FR" sz="2800" b="0" strike="noStrike" spc="-1" dirty="0">
              <a:latin typeface="Arial"/>
            </a:endParaRPr>
          </a:p>
          <a:p>
            <a:pPr marL="365760" indent="-254880" algn="ctr">
              <a:lnSpc>
                <a:spcPct val="100000"/>
              </a:lnSpc>
              <a:spcBef>
                <a:spcPts val="300"/>
              </a:spcBef>
              <a:buClr>
                <a:srgbClr val="08A1D9"/>
              </a:buClr>
              <a:buFont typeface="Wingdings" charset="2"/>
              <a:buChar char=""/>
            </a:pPr>
            <a:r>
              <a:rPr lang="fr-FR" sz="2800" b="0" strike="noStrike" spc="-1" dirty="0">
                <a:solidFill>
                  <a:srgbClr val="000000"/>
                </a:solidFill>
                <a:latin typeface="Georgia"/>
                <a:ea typeface="DejaVu Sans"/>
              </a:rPr>
              <a:t> </a:t>
            </a:r>
            <a:r>
              <a:rPr lang="fr-FR" sz="2800" b="1" strike="noStrike" spc="-1" dirty="0">
                <a:solidFill>
                  <a:srgbClr val="000000"/>
                </a:solidFill>
                <a:latin typeface="Georgia"/>
                <a:ea typeface="DejaVu Sans"/>
              </a:rPr>
              <a:t>Soft </a:t>
            </a:r>
            <a:r>
              <a:rPr lang="fr-FR" sz="2800" b="1" strike="noStrike" spc="-1" dirty="0" err="1">
                <a:solidFill>
                  <a:srgbClr val="000000"/>
                </a:solidFill>
                <a:latin typeface="Georgia"/>
                <a:ea typeface="DejaVu Sans"/>
              </a:rPr>
              <a:t>Euroscepticism</a:t>
            </a:r>
            <a:r>
              <a:rPr lang="fr-FR" sz="2800" b="0" strike="noStrike" spc="-1" dirty="0">
                <a:solidFill>
                  <a:srgbClr val="000000"/>
                </a:solidFill>
                <a:latin typeface="Georgia"/>
                <a:ea typeface="DejaVu Sans"/>
              </a:rPr>
              <a:t>: α</a:t>
            </a:r>
            <a:r>
              <a:rPr lang="fr-FR" sz="2800" b="0" strike="noStrike" spc="-1" dirty="0" err="1">
                <a:solidFill>
                  <a:srgbClr val="000000"/>
                </a:solidFill>
                <a:latin typeface="Georgia"/>
                <a:ea typeface="DejaVu Sans"/>
              </a:rPr>
              <a:t>ντίρρηση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ί</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της</a:t>
            </a:r>
            <a:r>
              <a:rPr lang="fr-FR" sz="2800" b="0" strike="noStrike" spc="-1" dirty="0">
                <a:solidFill>
                  <a:srgbClr val="000000"/>
                </a:solidFill>
                <a:latin typeface="Georgia"/>
                <a:ea typeface="DejaVu Sans"/>
              </a:rPr>
              <a:t> α</a:t>
            </a:r>
            <a:r>
              <a:rPr lang="fr-FR" sz="2800" b="0" strike="noStrike" spc="-1" dirty="0" err="1">
                <a:solidFill>
                  <a:srgbClr val="000000"/>
                </a:solidFill>
                <a:latin typeface="Georgia"/>
                <a:ea typeface="DejaVu Sans"/>
              </a:rPr>
              <a:t>ρχής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γι</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την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ευρω</a:t>
            </a:r>
            <a:r>
              <a:rPr lang="fr-FR" sz="2800" b="0" strike="noStrike" spc="-1" dirty="0">
                <a:solidFill>
                  <a:srgbClr val="000000"/>
                </a:solidFill>
                <a:latin typeface="Georgia"/>
                <a:ea typeface="DejaVu Sans"/>
              </a:rPr>
              <a:t>πα</a:t>
            </a:r>
            <a:r>
              <a:rPr lang="fr-FR" sz="2800" b="0" strike="noStrike" spc="-1" dirty="0" err="1">
                <a:solidFill>
                  <a:srgbClr val="000000"/>
                </a:solidFill>
                <a:latin typeface="Georgia"/>
                <a:ea typeface="DejaVu Sans"/>
              </a:rPr>
              <a:t>ϊκή</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ολοκλήρωση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ή</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την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έντ</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ξη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στην</a:t>
            </a:r>
            <a:r>
              <a:rPr lang="fr-FR" sz="2800" b="0" strike="noStrike" spc="-1" dirty="0">
                <a:solidFill>
                  <a:srgbClr val="000000"/>
                </a:solidFill>
                <a:latin typeface="Georgia"/>
                <a:ea typeface="DejaVu Sans"/>
              </a:rPr>
              <a:t> ΕΕ, </a:t>
            </a:r>
            <a:r>
              <a:rPr lang="fr-FR" sz="2800" b="0" strike="noStrike" spc="-1" dirty="0" err="1">
                <a:solidFill>
                  <a:srgbClr val="000000"/>
                </a:solidFill>
                <a:latin typeface="Georgia"/>
                <a:ea typeface="DejaVu Sans"/>
              </a:rPr>
              <a:t>ό</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ου</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οι</a:t>
            </a:r>
            <a:r>
              <a:rPr lang="fr-FR" sz="2800" b="0" strike="noStrike" spc="-1" dirty="0">
                <a:solidFill>
                  <a:srgbClr val="000000"/>
                </a:solidFill>
                <a:latin typeface="Georgia"/>
                <a:ea typeface="DejaVu Sans"/>
              </a:rPr>
              <a:t> α</a:t>
            </a:r>
            <a:r>
              <a:rPr lang="fr-FR" sz="2800" b="0" strike="noStrike" spc="-1" dirty="0" err="1">
                <a:solidFill>
                  <a:srgbClr val="000000"/>
                </a:solidFill>
                <a:latin typeface="Georgia"/>
                <a:ea typeface="DejaVu Sans"/>
              </a:rPr>
              <a:t>νησυχίες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γι</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έν</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ή</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ερισσότερων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τομέων</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ολιτικής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οδηγούν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στην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έκφρ</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ση</a:t>
            </a:r>
            <a:r>
              <a:rPr lang="fr-FR" sz="2800" b="0"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ειδικής</a:t>
            </a:r>
            <a:r>
              <a:rPr lang="fr-FR" sz="2800" b="1" strike="noStrike" spc="-1" dirty="0">
                <a:solidFill>
                  <a:srgbClr val="000000"/>
                </a:solidFill>
                <a:latin typeface="Georgia"/>
                <a:ea typeface="DejaVu Sans"/>
              </a:rPr>
              <a:t> α</a:t>
            </a:r>
            <a:r>
              <a:rPr lang="fr-FR" sz="2800" b="1" strike="noStrike" spc="-1" dirty="0" err="1">
                <a:solidFill>
                  <a:srgbClr val="000000"/>
                </a:solidFill>
                <a:latin typeface="Georgia"/>
                <a:ea typeface="DejaVu Sans"/>
              </a:rPr>
              <a:t>ντίθεσης</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με</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την</a:t>
            </a:r>
            <a:r>
              <a:rPr lang="fr-FR" sz="2800" b="1" strike="noStrike" spc="-1" dirty="0">
                <a:solidFill>
                  <a:srgbClr val="000000"/>
                </a:solidFill>
                <a:latin typeface="Georgia"/>
                <a:ea typeface="DejaVu Sans"/>
              </a:rPr>
              <a:t> ΕΕ </a:t>
            </a:r>
            <a:r>
              <a:rPr lang="fr-FR" sz="2800" b="1" strike="noStrike" spc="-1" dirty="0" err="1">
                <a:solidFill>
                  <a:srgbClr val="000000"/>
                </a:solidFill>
                <a:latin typeface="Georgia"/>
                <a:ea typeface="DejaVu Sans"/>
              </a:rPr>
              <a:t>ή</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υ</a:t>
            </a:r>
            <a:r>
              <a:rPr lang="fr-FR" sz="2800" b="1" strike="noStrike" spc="-1" dirty="0">
                <a:solidFill>
                  <a:srgbClr val="000000"/>
                </a:solidFill>
                <a:latin typeface="Georgia"/>
                <a:ea typeface="DejaVu Sans"/>
              </a:rPr>
              <a:t>π</a:t>
            </a:r>
            <a:r>
              <a:rPr lang="fr-FR" sz="2800" b="1" strike="noStrike" spc="-1" dirty="0" err="1">
                <a:solidFill>
                  <a:srgbClr val="000000"/>
                </a:solidFill>
                <a:latin typeface="Georgia"/>
                <a:ea typeface="DejaVu Sans"/>
              </a:rPr>
              <a:t>άρχει</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μι</a:t>
            </a:r>
            <a:r>
              <a:rPr lang="fr-FR" sz="2800" b="1" strike="noStrike" spc="-1" dirty="0">
                <a:solidFill>
                  <a:srgbClr val="000000"/>
                </a:solidFill>
                <a:latin typeface="Georgia"/>
                <a:ea typeface="DejaVu Sans"/>
              </a:rPr>
              <a:t>α α</a:t>
            </a:r>
            <a:r>
              <a:rPr lang="fr-FR" sz="2800" b="1" strike="noStrike" spc="-1" dirty="0" err="1">
                <a:solidFill>
                  <a:srgbClr val="000000"/>
                </a:solidFill>
                <a:latin typeface="Georgia"/>
                <a:ea typeface="DejaVu Sans"/>
              </a:rPr>
              <a:t>ίσθηση</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ότι</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το</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εθνικό</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συμφέρον</a:t>
            </a:r>
            <a:r>
              <a:rPr lang="fr-FR" sz="2800" b="1" strike="noStrike" spc="-1" dirty="0">
                <a:solidFill>
                  <a:srgbClr val="000000"/>
                </a:solidFill>
                <a:latin typeface="Georgia"/>
                <a:ea typeface="DejaVu Sans"/>
              </a:rPr>
              <a:t>» β</a:t>
            </a:r>
            <a:r>
              <a:rPr lang="fr-FR" sz="2800" b="1" strike="noStrike" spc="-1" dirty="0" err="1">
                <a:solidFill>
                  <a:srgbClr val="000000"/>
                </a:solidFill>
                <a:latin typeface="Georgia"/>
                <a:ea typeface="DejaVu Sans"/>
              </a:rPr>
              <a:t>ρίσκετ</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ι</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ε</a:t>
            </a:r>
            <a:r>
              <a:rPr lang="fr-FR" sz="2800" b="1" strike="noStrike" spc="-1" dirty="0">
                <a:solidFill>
                  <a:srgbClr val="000000"/>
                </a:solidFill>
                <a:latin typeface="Georgia"/>
                <a:ea typeface="DejaVu Sans"/>
              </a:rPr>
              <a:t>π</a:t>
            </a:r>
            <a:r>
              <a:rPr lang="fr-FR" sz="2800" b="1" strike="noStrike" spc="-1" dirty="0" err="1">
                <a:solidFill>
                  <a:srgbClr val="000000"/>
                </a:solidFill>
                <a:latin typeface="Georgia"/>
                <a:ea typeface="DejaVu Sans"/>
              </a:rPr>
              <a:t>ί</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του</a:t>
            </a:r>
            <a:r>
              <a:rPr lang="fr-FR" sz="2800" b="1" strike="noStrike" spc="-1" dirty="0">
                <a:solidFill>
                  <a:srgbClr val="000000"/>
                </a:solidFill>
                <a:latin typeface="Georgia"/>
                <a:ea typeface="DejaVu Sans"/>
              </a:rPr>
              <a:t> πα</a:t>
            </a:r>
            <a:r>
              <a:rPr lang="fr-FR" sz="2800" b="1" strike="noStrike" spc="-1" dirty="0" err="1">
                <a:solidFill>
                  <a:srgbClr val="000000"/>
                </a:solidFill>
                <a:latin typeface="Georgia"/>
                <a:ea typeface="DejaVu Sans"/>
              </a:rPr>
              <a:t>ρόντος</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σε</a:t>
            </a:r>
            <a:r>
              <a:rPr lang="fr-FR" sz="2800" b="1" strike="noStrike" spc="-1" dirty="0">
                <a:solidFill>
                  <a:srgbClr val="000000"/>
                </a:solidFill>
                <a:latin typeface="Georgia"/>
                <a:ea typeface="DejaVu Sans"/>
              </a:rPr>
              <a:t> α</a:t>
            </a:r>
            <a:r>
              <a:rPr lang="fr-FR" sz="2800" b="1" strike="noStrike" spc="-1" dirty="0" err="1">
                <a:solidFill>
                  <a:srgbClr val="000000"/>
                </a:solidFill>
                <a:latin typeface="Georgia"/>
                <a:ea typeface="DejaVu Sans"/>
              </a:rPr>
              <a:t>ντίθεση</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με</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την</a:t>
            </a:r>
            <a:r>
              <a:rPr lang="fr-FR" sz="2800" b="1" strike="noStrike" spc="-1" dirty="0">
                <a:solidFill>
                  <a:srgbClr val="000000"/>
                </a:solidFill>
                <a:latin typeface="Georgia"/>
                <a:ea typeface="DejaVu Sans"/>
              </a:rPr>
              <a:t> π</a:t>
            </a:r>
            <a:r>
              <a:rPr lang="fr-FR" sz="2800" b="1" strike="noStrike" spc="-1" dirty="0" err="1">
                <a:solidFill>
                  <a:srgbClr val="000000"/>
                </a:solidFill>
                <a:latin typeface="Georgia"/>
                <a:ea typeface="DejaVu Sans"/>
              </a:rPr>
              <a:t>ορεί</a:t>
            </a:r>
            <a:r>
              <a:rPr lang="fr-FR" sz="2800" b="1" strike="noStrike" spc="-1" dirty="0">
                <a:solidFill>
                  <a:srgbClr val="000000"/>
                </a:solidFill>
                <a:latin typeface="Georgia"/>
                <a:ea typeface="DejaVu Sans"/>
              </a:rPr>
              <a:t>α </a:t>
            </a:r>
            <a:r>
              <a:rPr lang="fr-FR" sz="2800" b="1" strike="noStrike" spc="-1" dirty="0" err="1">
                <a:solidFill>
                  <a:srgbClr val="000000"/>
                </a:solidFill>
                <a:latin typeface="Georgia"/>
                <a:ea typeface="DejaVu Sans"/>
              </a:rPr>
              <a:t>της</a:t>
            </a:r>
            <a:r>
              <a:rPr lang="fr-FR" sz="2800" b="1" strike="noStrike" spc="-1" dirty="0">
                <a:solidFill>
                  <a:srgbClr val="000000"/>
                </a:solidFill>
                <a:latin typeface="Georgia"/>
                <a:ea typeface="DejaVu Sans"/>
              </a:rPr>
              <a:t> Ε</a:t>
            </a:r>
            <a:r>
              <a:rPr lang="fr-FR" sz="2800" b="0" strike="noStrike" spc="-1" dirty="0">
                <a:solidFill>
                  <a:srgbClr val="000000"/>
                </a:solidFill>
                <a:latin typeface="Georgia"/>
                <a:ea typeface="DejaVu Sans"/>
              </a:rPr>
              <a:t>Ε.</a:t>
            </a:r>
            <a:endParaRPr lang="fr-FR" sz="2800" b="0" strike="noStrike" spc="-1" dirty="0">
              <a:latin typeface="Arial"/>
            </a:endParaRPr>
          </a:p>
          <a:p>
            <a:pPr algn="ctr">
              <a:lnSpc>
                <a:spcPct val="100000"/>
              </a:lnSpc>
              <a:spcBef>
                <a:spcPts val="300"/>
              </a:spcBef>
            </a:pPr>
            <a:endParaRPr lang="fr-FR" sz="2800" b="0" strike="noStrike" spc="-1" dirty="0">
              <a:latin typeface="Arial"/>
            </a:endParaRPr>
          </a:p>
          <a:p>
            <a:pPr algn="ctr">
              <a:lnSpc>
                <a:spcPct val="100000"/>
              </a:lnSpc>
              <a:spcBef>
                <a:spcPts val="300"/>
              </a:spcBef>
            </a:pPr>
            <a:endParaRPr lang="fr-FR" sz="2800" b="0" strike="noStrike" spc="-1" dirty="0">
              <a:latin typeface="Arial"/>
            </a:endParaRPr>
          </a:p>
          <a:p>
            <a:pPr>
              <a:lnSpc>
                <a:spcPct val="100000"/>
              </a:lnSpc>
              <a:spcBef>
                <a:spcPts val="300"/>
              </a:spcBef>
            </a:pPr>
            <a:endParaRPr lang="fr-FR" sz="2800" b="0" strike="noStrike" spc="-1" dirty="0">
              <a:latin typeface="Arial"/>
            </a:endParaRPr>
          </a:p>
        </p:txBody>
      </p:sp>
      <p:sp>
        <p:nvSpPr>
          <p:cNvPr id="58" name="CustomShape 2"/>
          <p:cNvSpPr/>
          <p:nvPr/>
        </p:nvSpPr>
        <p:spPr>
          <a:xfrm>
            <a:off x="739080" y="214200"/>
            <a:ext cx="10971720" cy="684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85000" lnSpcReduction="20000"/>
          </a:bodyPr>
          <a:lstStyle/>
          <a:p>
            <a:pPr>
              <a:lnSpc>
                <a:spcPct val="100000"/>
              </a:lnSpc>
            </a:pPr>
            <a:r>
              <a:rPr lang="fr-FR" sz="2800" b="0" strike="noStrike" spc="-1">
                <a:solidFill>
                  <a:srgbClr val="434342"/>
                </a:solidFill>
                <a:latin typeface="Trebuchet MS"/>
                <a:ea typeface="DejaVu Sans"/>
              </a:rPr>
              <a:t> Ο ορισμός των Taggart and Szczerbiak για τον Ευρωσκεπτικισμό: το κυρίαρχο θεωρητικό μοντέλο </a:t>
            </a:r>
            <a:endParaRPr lang="fr-FR" sz="2800" b="0" strike="noStrike" spc="-1">
              <a:latin typeface="Arial"/>
            </a:endParaRPr>
          </a:p>
        </p:txBody>
      </p:sp>
      <p:sp>
        <p:nvSpPr>
          <p:cNvPr id="59" name="CustomShape 3"/>
          <p:cNvSpPr/>
          <p:nvPr/>
        </p:nvSpPr>
        <p:spPr>
          <a:xfrm>
            <a:off x="10899720" y="2160"/>
            <a:ext cx="101484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D2793869-8DEB-4853-AAFE-00C72ED749EE}" type="slidenum">
              <a:rPr lang="fr-FR" sz="1800" b="0" strike="noStrike" spc="-1">
                <a:solidFill>
                  <a:srgbClr val="FFFFFF"/>
                </a:solidFill>
                <a:latin typeface="Georgia"/>
                <a:ea typeface="DejaVu Sans"/>
              </a:rPr>
              <a:t>4</a:t>
            </a:fld>
            <a:endParaRPr lang="fr-FR"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CustomShape 1"/>
          <p:cNvSpPr/>
          <p:nvPr/>
        </p:nvSpPr>
        <p:spPr>
          <a:xfrm>
            <a:off x="1097280" y="1845720"/>
            <a:ext cx="10057320" cy="4291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10000"/>
          </a:bodyPr>
          <a:lstStyle/>
          <a:p>
            <a:pPr marL="457200" indent="-456120">
              <a:lnSpc>
                <a:spcPct val="100000"/>
              </a:lnSpc>
              <a:spcBef>
                <a:spcPts val="300"/>
              </a:spcBef>
              <a:buClr>
                <a:srgbClr val="08A1D9"/>
              </a:buClr>
              <a:buFont typeface="Trebuchet MS"/>
              <a:buAutoNum type="arabicPeriod"/>
            </a:pPr>
            <a:r>
              <a:rPr lang="fr-FR" sz="2300" b="0" strike="noStrike" spc="-1">
                <a:solidFill>
                  <a:srgbClr val="000000"/>
                </a:solidFill>
                <a:latin typeface="Georgia"/>
                <a:ea typeface="DejaVu Sans"/>
              </a:rPr>
              <a:t>Μια προσέγγιση που αναλύει τον ευρωσκεπτικισμό ΄μέσω της δυναμικής λογικής κυβέρνηση – αντιπολίτευση (</a:t>
            </a:r>
            <a:r>
              <a:rPr lang="fr-FR" sz="2400" b="0" strike="noStrike" spc="-1">
                <a:solidFill>
                  <a:srgbClr val="000000"/>
                </a:solidFill>
                <a:latin typeface="Georgia"/>
                <a:ea typeface="DejaVu Sans"/>
              </a:rPr>
              <a:t>politics of opposition, </a:t>
            </a:r>
            <a:r>
              <a:rPr lang="fr-FR" sz="2300" b="0" strike="noStrike" spc="-1">
                <a:solidFill>
                  <a:srgbClr val="000000"/>
                </a:solidFill>
                <a:latin typeface="Georgia"/>
                <a:ea typeface="DejaVu Sans"/>
              </a:rPr>
              <a:t>Sitter:2001) </a:t>
            </a:r>
            <a:endParaRPr lang="fr-FR" sz="2300" b="0" strike="noStrike" spc="-1">
              <a:latin typeface="Arial"/>
            </a:endParaRPr>
          </a:p>
          <a:p>
            <a:pPr marL="457200" indent="-456120">
              <a:lnSpc>
                <a:spcPct val="100000"/>
              </a:lnSpc>
              <a:spcBef>
                <a:spcPts val="300"/>
              </a:spcBef>
              <a:buClr>
                <a:srgbClr val="08A1D9"/>
              </a:buClr>
              <a:buFont typeface="Trebuchet MS"/>
              <a:buAutoNum type="arabicPeriod"/>
            </a:pPr>
            <a:r>
              <a:rPr lang="fr-FR" sz="2300" b="0" strike="noStrike" spc="-1">
                <a:solidFill>
                  <a:srgbClr val="000000"/>
                </a:solidFill>
                <a:latin typeface="Georgia"/>
                <a:ea typeface="DejaVu Sans"/>
              </a:rPr>
              <a:t> Η χρήση του όρου για την κατανόηση των ελίτ (Flood: 2002)</a:t>
            </a:r>
            <a:endParaRPr lang="fr-FR" sz="2300" b="0" strike="noStrike" spc="-1">
              <a:latin typeface="Arial"/>
            </a:endParaRPr>
          </a:p>
          <a:p>
            <a:pPr marL="457200" indent="-456120">
              <a:lnSpc>
                <a:spcPct val="100000"/>
              </a:lnSpc>
              <a:spcBef>
                <a:spcPts val="300"/>
              </a:spcBef>
              <a:buClr>
                <a:srgbClr val="08A1D9"/>
              </a:buClr>
              <a:buFont typeface="Trebuchet MS"/>
              <a:buAutoNum type="arabicPeriod"/>
            </a:pPr>
            <a:r>
              <a:rPr lang="fr-FR" sz="2300" b="0" strike="noStrike" spc="-1">
                <a:solidFill>
                  <a:srgbClr val="000000"/>
                </a:solidFill>
                <a:latin typeface="Georgia"/>
                <a:ea typeface="DejaVu Sans"/>
              </a:rPr>
              <a:t>΄Ενας λιγότερο περιεκτικός ορισμός του ευρωσκεπτικισμού με τέσσερεις διαστάσεις: Euroenthusiasts, Eurorejects, Eurosceptics, and Europragmatists (Kopecký and Mudde: 2002)</a:t>
            </a:r>
            <a:endParaRPr lang="fr-FR" sz="2300" b="0" strike="noStrike" spc="-1">
              <a:latin typeface="Arial"/>
            </a:endParaRPr>
          </a:p>
          <a:p>
            <a:pPr marL="457200" indent="-456120">
              <a:lnSpc>
                <a:spcPct val="100000"/>
              </a:lnSpc>
              <a:spcBef>
                <a:spcPts val="300"/>
              </a:spcBef>
              <a:buClr>
                <a:srgbClr val="08A1D9"/>
              </a:buClr>
              <a:buFont typeface="Trebuchet MS"/>
              <a:buAutoNum type="arabicPeriod"/>
            </a:pPr>
            <a:r>
              <a:rPr lang="fr-FR" sz="2300" b="0" strike="noStrike" spc="-1">
                <a:solidFill>
                  <a:srgbClr val="000000"/>
                </a:solidFill>
                <a:latin typeface="Georgia"/>
                <a:ea typeface="DejaVu Sans"/>
              </a:rPr>
              <a:t>Ένας τρυαδικός ορισμός: adamant Eurosceptics, Eurosceptics and critical Europeans (Wessels: 2007) </a:t>
            </a:r>
            <a:endParaRPr lang="fr-FR" sz="2300" b="0" strike="noStrike" spc="-1">
              <a:latin typeface="Arial"/>
            </a:endParaRPr>
          </a:p>
          <a:p>
            <a:pPr marL="457200" indent="-456120">
              <a:lnSpc>
                <a:spcPct val="100000"/>
              </a:lnSpc>
              <a:spcBef>
                <a:spcPts val="300"/>
              </a:spcBef>
              <a:buClr>
                <a:srgbClr val="08A1D9"/>
              </a:buClr>
              <a:buFont typeface="Trebuchet MS"/>
              <a:buAutoNum type="arabicPeriod"/>
            </a:pPr>
            <a:r>
              <a:rPr lang="fr-FR" sz="2300" b="0" strike="noStrike" spc="-1">
                <a:solidFill>
                  <a:srgbClr val="000000"/>
                </a:solidFill>
                <a:latin typeface="Georgia"/>
                <a:ea typeface="DejaVu Sans"/>
              </a:rPr>
              <a:t> Μια κατηγοριοποίηση στη βάση πέντε διακρίσεων μεταξύ σκεπτικισμού και ευρωπαϊσμού : hard Euroscepticism, soft Euroscepticism, no commitment, functional Europeanism and identity Europeanism (Conti: 2003).</a:t>
            </a:r>
            <a:endParaRPr lang="fr-FR" sz="2300" b="0" strike="noStrike" spc="-1">
              <a:latin typeface="Arial"/>
            </a:endParaRPr>
          </a:p>
          <a:p>
            <a:pPr marL="457200" indent="-456120">
              <a:lnSpc>
                <a:spcPct val="100000"/>
              </a:lnSpc>
              <a:spcBef>
                <a:spcPts val="300"/>
              </a:spcBef>
              <a:buClr>
                <a:srgbClr val="08A1D9"/>
              </a:buClr>
              <a:buFont typeface="Trebuchet MS"/>
              <a:buAutoNum type="arabicPeriod"/>
            </a:pPr>
            <a:r>
              <a:rPr lang="fr-FR" sz="2300" b="0" strike="noStrike" spc="-1">
                <a:solidFill>
                  <a:srgbClr val="000000"/>
                </a:solidFill>
                <a:latin typeface="Georgia"/>
                <a:ea typeface="Times New Roman"/>
              </a:rPr>
              <a:t>Rejectionist, conditional and expansionist/integrationist Euroscepticism (Vasilopoulou, 2011). </a:t>
            </a:r>
            <a:endParaRPr lang="fr-FR" sz="2300" b="0" strike="noStrike" spc="-1">
              <a:latin typeface="Arial"/>
            </a:endParaRPr>
          </a:p>
          <a:p>
            <a:pPr>
              <a:lnSpc>
                <a:spcPct val="100000"/>
              </a:lnSpc>
              <a:spcBef>
                <a:spcPts val="300"/>
              </a:spcBef>
            </a:pPr>
            <a:endParaRPr lang="fr-FR" sz="2300" b="0" strike="noStrike" spc="-1">
              <a:latin typeface="Arial"/>
            </a:endParaRPr>
          </a:p>
          <a:p>
            <a:pPr>
              <a:lnSpc>
                <a:spcPct val="100000"/>
              </a:lnSpc>
              <a:spcBef>
                <a:spcPts val="300"/>
              </a:spcBef>
            </a:pPr>
            <a:endParaRPr lang="fr-FR" sz="2300" b="0" strike="noStrike" spc="-1">
              <a:latin typeface="Arial"/>
            </a:endParaRPr>
          </a:p>
        </p:txBody>
      </p:sp>
      <p:sp>
        <p:nvSpPr>
          <p:cNvPr id="61" name="CustomShape 2"/>
          <p:cNvSpPr/>
          <p:nvPr/>
        </p:nvSpPr>
        <p:spPr>
          <a:xfrm>
            <a:off x="609480" y="864000"/>
            <a:ext cx="10971720" cy="431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85000" lnSpcReduction="20000"/>
          </a:bodyPr>
          <a:lstStyle/>
          <a:p>
            <a:pPr>
              <a:lnSpc>
                <a:spcPct val="100000"/>
              </a:lnSpc>
            </a:pPr>
            <a:r>
              <a:rPr lang="fr-FR" sz="3200" b="1" strike="noStrike" spc="-1">
                <a:solidFill>
                  <a:srgbClr val="434342"/>
                </a:solidFill>
                <a:latin typeface="Trebuchet MS"/>
                <a:ea typeface="DejaVu Sans"/>
              </a:rPr>
              <a:t>Οι άλλοι ορισμοί του ευρωσκεπτικισμού</a:t>
            </a:r>
            <a:endParaRPr lang="fr-FR" sz="3200" b="0" strike="noStrike" spc="-1">
              <a:latin typeface="Arial"/>
            </a:endParaRPr>
          </a:p>
        </p:txBody>
      </p:sp>
      <p:sp>
        <p:nvSpPr>
          <p:cNvPr id="62" name="CustomShape 3"/>
          <p:cNvSpPr/>
          <p:nvPr/>
        </p:nvSpPr>
        <p:spPr>
          <a:xfrm>
            <a:off x="10899720" y="2160"/>
            <a:ext cx="101484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B5A85BBB-1123-46EF-8433-7EAC5143D909}" type="slidenum">
              <a:rPr lang="fr-FR" sz="1800" b="0" strike="noStrike" spc="-1">
                <a:solidFill>
                  <a:srgbClr val="FFFFFF"/>
                </a:solidFill>
                <a:latin typeface="Georgia"/>
                <a:ea typeface="DejaVu Sans"/>
              </a:rPr>
              <a:t>5</a:t>
            </a:fld>
            <a:endParaRPr lang="fr-FR"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CustomShape 1"/>
          <p:cNvSpPr/>
          <p:nvPr/>
        </p:nvSpPr>
        <p:spPr>
          <a:xfrm>
            <a:off x="10899720" y="2160"/>
            <a:ext cx="101484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23C784B7-EB96-429A-870A-F69BE228AE24}" type="slidenum">
              <a:rPr lang="fr-FR" sz="1800" b="0" strike="noStrike" spc="-1">
                <a:solidFill>
                  <a:srgbClr val="FFFFFF"/>
                </a:solidFill>
                <a:latin typeface="Georgia"/>
                <a:ea typeface="DejaVu Sans"/>
              </a:rPr>
              <a:t>6</a:t>
            </a:fld>
            <a:endParaRPr lang="fr-FR" sz="1800" b="0" strike="noStrike" spc="-1">
              <a:latin typeface="Arial"/>
            </a:endParaRPr>
          </a:p>
        </p:txBody>
      </p:sp>
      <p:sp>
        <p:nvSpPr>
          <p:cNvPr id="64" name="CustomShape 2"/>
          <p:cNvSpPr/>
          <p:nvPr/>
        </p:nvSpPr>
        <p:spPr>
          <a:xfrm>
            <a:off x="648000" y="323640"/>
            <a:ext cx="10971720" cy="5795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109800" algn="ctr">
              <a:lnSpc>
                <a:spcPct val="100000"/>
              </a:lnSpc>
              <a:spcBef>
                <a:spcPts val="300"/>
              </a:spcBef>
            </a:pPr>
            <a:r>
              <a:rPr lang="fr-FR" sz="1600" b="1" strike="noStrike" spc="-1">
                <a:solidFill>
                  <a:srgbClr val="000000"/>
                </a:solidFill>
                <a:latin typeface="Georgia"/>
                <a:ea typeface="DejaVu Sans"/>
              </a:rPr>
              <a:t>Η πολυπλοκότητα των ευρωπαϊκών πολιτικών φυλών;</a:t>
            </a:r>
            <a:endParaRPr lang="fr-FR" sz="1600" b="0" strike="noStrike" spc="-1">
              <a:latin typeface="Arial"/>
            </a:endParaRPr>
          </a:p>
          <a:p>
            <a:pPr marL="109800" algn="ctr">
              <a:lnSpc>
                <a:spcPct val="100000"/>
              </a:lnSpc>
              <a:spcBef>
                <a:spcPts val="300"/>
              </a:spcBef>
            </a:pPr>
            <a:r>
              <a:rPr lang="fr-FR" sz="1600" b="0" strike="noStrike" spc="-1">
                <a:solidFill>
                  <a:srgbClr val="000000"/>
                </a:solidFill>
                <a:latin typeface="Georgia"/>
                <a:ea typeface="DejaVu Sans"/>
              </a:rPr>
              <a:t>Μελέτη του Chatham House όσον αφορά στον αυτοπροσδιορισμό των Ευρωπαίων διαμορφώνονται </a:t>
            </a:r>
            <a:r>
              <a:rPr lang="fr-FR" sz="1600" b="1" strike="noStrike" spc="-1">
                <a:solidFill>
                  <a:srgbClr val="000000"/>
                </a:solidFill>
                <a:latin typeface="Georgia"/>
                <a:ea typeface="DejaVu Sans"/>
              </a:rPr>
              <a:t>έξι διαφορετικές «πολιτικές φυλές», </a:t>
            </a:r>
            <a:r>
              <a:rPr lang="fr-FR" sz="1600" b="0" strike="noStrike" spc="-1">
                <a:solidFill>
                  <a:srgbClr val="000000"/>
                </a:solidFill>
                <a:latin typeface="Georgia"/>
                <a:ea typeface="DejaVu Sans"/>
              </a:rPr>
              <a:t>ρωτήθηκαν πάνω από 10.000 Ευρωπαίοι σε 10 χώρες της Ε.Ε, 2017. </a:t>
            </a:r>
            <a:endParaRPr lang="fr-FR" sz="1600" b="0" strike="noStrike" spc="-1">
              <a:latin typeface="Arial"/>
            </a:endParaRPr>
          </a:p>
          <a:p>
            <a:pPr marL="109800">
              <a:lnSpc>
                <a:spcPct val="100000"/>
              </a:lnSpc>
              <a:spcBef>
                <a:spcPts val="300"/>
              </a:spcBef>
            </a:pPr>
            <a:endParaRPr lang="fr-FR" sz="1600" b="0" strike="noStrike" spc="-1">
              <a:latin typeface="Arial"/>
            </a:endParaRPr>
          </a:p>
          <a:p>
            <a:pPr marL="109800">
              <a:lnSpc>
                <a:spcPct val="100000"/>
              </a:lnSpc>
              <a:spcBef>
                <a:spcPts val="300"/>
              </a:spcBef>
            </a:pPr>
            <a:r>
              <a:rPr lang="fr-FR" sz="1600" b="1" strike="noStrike" spc="-1">
                <a:solidFill>
                  <a:srgbClr val="000000"/>
                </a:solidFill>
                <a:latin typeface="Georgia"/>
                <a:ea typeface="DejaVu Sans"/>
              </a:rPr>
              <a:t>«Διστακτικοί Ευρωπαίοι» </a:t>
            </a:r>
            <a:r>
              <a:rPr lang="fr-FR" sz="1600" b="0" strike="noStrike" spc="-1">
                <a:solidFill>
                  <a:srgbClr val="000000"/>
                </a:solidFill>
                <a:latin typeface="Georgia"/>
                <a:ea typeface="DejaVu Sans"/>
              </a:rPr>
              <a:t>36% </a:t>
            </a:r>
            <a:r>
              <a:rPr lang="fr-FR" sz="1600" b="1" strike="noStrike" spc="-1">
                <a:solidFill>
                  <a:srgbClr val="000000"/>
                </a:solidFill>
                <a:latin typeface="Georgia"/>
                <a:ea typeface="DejaVu Sans"/>
              </a:rPr>
              <a:t>:</a:t>
            </a:r>
            <a:r>
              <a:rPr lang="fr-FR" sz="1600" b="0" strike="noStrike" spc="-1">
                <a:solidFill>
                  <a:srgbClr val="000000"/>
                </a:solidFill>
                <a:latin typeface="Georgia"/>
                <a:ea typeface="DejaVu Sans"/>
              </a:rPr>
              <a:t> περήφανοι που ανήκουν στην Ε.Ε., αλλά ανησυχούν επίσης για θέματα όπως η μετανάστευση. </a:t>
            </a:r>
            <a:endParaRPr lang="fr-FR" sz="1600" b="0" strike="noStrike" spc="-1">
              <a:latin typeface="Arial"/>
            </a:endParaRPr>
          </a:p>
          <a:p>
            <a:pPr marL="109800">
              <a:lnSpc>
                <a:spcPct val="100000"/>
              </a:lnSpc>
              <a:spcBef>
                <a:spcPts val="300"/>
              </a:spcBef>
            </a:pPr>
            <a:endParaRPr lang="fr-FR" sz="1600" b="0" strike="noStrike" spc="-1">
              <a:latin typeface="Arial"/>
            </a:endParaRPr>
          </a:p>
          <a:p>
            <a:pPr marL="109800">
              <a:lnSpc>
                <a:spcPct val="100000"/>
              </a:lnSpc>
              <a:spcBef>
                <a:spcPts val="300"/>
              </a:spcBef>
            </a:pPr>
            <a:r>
              <a:rPr lang="fr-FR" sz="1600" b="1" strike="noStrike" spc="-1">
                <a:solidFill>
                  <a:srgbClr val="000000"/>
                </a:solidFill>
                <a:latin typeface="Georgia"/>
                <a:ea typeface="DejaVu Sans"/>
              </a:rPr>
              <a:t>«Ικανοποιημένοι Ευρωπαίοι»</a:t>
            </a:r>
            <a:r>
              <a:rPr lang="fr-FR" sz="1600" b="0" strike="noStrike" spc="-1">
                <a:solidFill>
                  <a:srgbClr val="000000"/>
                </a:solidFill>
                <a:latin typeface="Georgia"/>
                <a:ea typeface="DejaVu Sans"/>
              </a:rPr>
              <a:t>  23% </a:t>
            </a:r>
            <a:r>
              <a:rPr lang="fr-FR" sz="1600" b="1" strike="noStrike" spc="-1">
                <a:solidFill>
                  <a:srgbClr val="000000"/>
                </a:solidFill>
                <a:latin typeface="Georgia"/>
                <a:ea typeface="DejaVu Sans"/>
              </a:rPr>
              <a:t>:</a:t>
            </a:r>
            <a:r>
              <a:rPr lang="fr-FR" sz="1600" b="0" strike="noStrike" spc="-1">
                <a:solidFill>
                  <a:srgbClr val="000000"/>
                </a:solidFill>
                <a:latin typeface="Georgia"/>
                <a:ea typeface="DejaVu Sans"/>
              </a:rPr>
              <a:t> είναι «αισιόδοξοι» υπέρ της Ε.Ε, όμως όταν πρόκειται για το ζήτημα της περαιτέρω ολοκλήρωσης, αυτή η φυλή προτιμά το υπάρχον  status quo. </a:t>
            </a:r>
            <a:endParaRPr lang="fr-FR" sz="1600" b="0" strike="noStrike" spc="-1">
              <a:latin typeface="Arial"/>
            </a:endParaRPr>
          </a:p>
          <a:p>
            <a:pPr marL="109800">
              <a:lnSpc>
                <a:spcPct val="100000"/>
              </a:lnSpc>
              <a:spcBef>
                <a:spcPts val="300"/>
              </a:spcBef>
            </a:pPr>
            <a:endParaRPr lang="fr-FR" sz="1600" b="0" strike="noStrike" spc="-1">
              <a:latin typeface="Arial"/>
            </a:endParaRPr>
          </a:p>
          <a:p>
            <a:pPr marL="109800">
              <a:lnSpc>
                <a:spcPct val="100000"/>
              </a:lnSpc>
              <a:spcBef>
                <a:spcPts val="300"/>
              </a:spcBef>
            </a:pPr>
            <a:r>
              <a:rPr lang="fr-FR" sz="1600" b="1" strike="noStrike" spc="-1">
                <a:solidFill>
                  <a:srgbClr val="000000"/>
                </a:solidFill>
                <a:latin typeface="Georgia"/>
                <a:ea typeface="DejaVu Sans"/>
              </a:rPr>
              <a:t>«Επαναστάτες κατά της λιτότητας»</a:t>
            </a:r>
            <a:r>
              <a:rPr lang="fr-FR" sz="1600" b="0" strike="noStrike" spc="-1">
                <a:solidFill>
                  <a:srgbClr val="000000"/>
                </a:solidFill>
                <a:latin typeface="Georgia"/>
                <a:ea typeface="DejaVu Sans"/>
              </a:rPr>
              <a:t> (“austerity rebels”) 9%, , κατά της βαθύτερης ολοκλήρωσης απαιτούν μία χαλαρότερη και πιο δημοκρατική Ε.Ε. που θα καθοδηγείται από την αλληλεγγύη και τις εξουσίες θα τις έχει το κράτος-μέλος. </a:t>
            </a:r>
            <a:endParaRPr lang="fr-FR" sz="1600" b="0" strike="noStrike" spc="-1">
              <a:latin typeface="Arial"/>
            </a:endParaRPr>
          </a:p>
          <a:p>
            <a:pPr marL="109800">
              <a:lnSpc>
                <a:spcPct val="100000"/>
              </a:lnSpc>
              <a:spcBef>
                <a:spcPts val="300"/>
              </a:spcBef>
            </a:pPr>
            <a:endParaRPr lang="fr-FR" sz="1600" b="0" strike="noStrike" spc="-1">
              <a:latin typeface="Arial"/>
            </a:endParaRPr>
          </a:p>
          <a:p>
            <a:pPr marL="109800">
              <a:lnSpc>
                <a:spcPct val="100000"/>
              </a:lnSpc>
              <a:spcBef>
                <a:spcPts val="300"/>
              </a:spcBef>
            </a:pPr>
            <a:r>
              <a:rPr lang="fr-FR" sz="1600" b="0" strike="noStrike" spc="-1">
                <a:solidFill>
                  <a:srgbClr val="000000"/>
                </a:solidFill>
                <a:latin typeface="Georgia"/>
                <a:ea typeface="DejaVu Sans"/>
              </a:rPr>
              <a:t>«</a:t>
            </a:r>
            <a:r>
              <a:rPr lang="fr-FR" sz="1600" b="1" strike="noStrike" spc="-1">
                <a:solidFill>
                  <a:srgbClr val="000000"/>
                </a:solidFill>
                <a:latin typeface="Georgia"/>
                <a:ea typeface="DejaVu Sans"/>
              </a:rPr>
              <a:t>EU rejecters</a:t>
            </a:r>
            <a:r>
              <a:rPr lang="fr-FR" sz="1600" b="0" strike="noStrike" spc="-1">
                <a:solidFill>
                  <a:srgbClr val="000000"/>
                </a:solidFill>
                <a:latin typeface="Georgia"/>
                <a:ea typeface="DejaVu Sans"/>
              </a:rPr>
              <a:t>» με 14% , Ε.Ε. ως «αντιδημοκρατική» </a:t>
            </a:r>
            <a:endParaRPr lang="fr-FR" sz="1600" b="0" strike="noStrike" spc="-1">
              <a:latin typeface="Arial"/>
            </a:endParaRPr>
          </a:p>
          <a:p>
            <a:pPr marL="109800">
              <a:lnSpc>
                <a:spcPct val="100000"/>
              </a:lnSpc>
              <a:spcBef>
                <a:spcPts val="300"/>
              </a:spcBef>
            </a:pPr>
            <a:endParaRPr lang="fr-FR" sz="1600" b="0" strike="noStrike" spc="-1">
              <a:latin typeface="Arial"/>
            </a:endParaRPr>
          </a:p>
          <a:p>
            <a:pPr marL="109800">
              <a:lnSpc>
                <a:spcPct val="100000"/>
              </a:lnSpc>
              <a:spcBef>
                <a:spcPts val="300"/>
              </a:spcBef>
            </a:pPr>
            <a:r>
              <a:rPr lang="fr-FR" sz="1600" b="1" strike="noStrike" spc="-1">
                <a:solidFill>
                  <a:srgbClr val="000000"/>
                </a:solidFill>
                <a:latin typeface="Georgia"/>
                <a:ea typeface="DejaVu Sans"/>
              </a:rPr>
              <a:t>«Απογοητευμένοι υπέρ της Ευρώπης» </a:t>
            </a:r>
            <a:r>
              <a:rPr lang="fr-FR" sz="1600" b="0" strike="noStrike" spc="-1">
                <a:solidFill>
                  <a:srgbClr val="000000"/>
                </a:solidFill>
                <a:latin typeface="Georgia"/>
                <a:ea typeface="DejaVu Sans"/>
              </a:rPr>
              <a:t>(“frustrated pro-Europeans”) 9%, επιθυμούν μία περισσότερο ολοκληρωμένη Ε.Ε. που θα καθοδηγείται από προοδευτικές αξίες.</a:t>
            </a:r>
            <a:endParaRPr lang="fr-FR" sz="1600" b="0" strike="noStrike" spc="-1">
              <a:latin typeface="Arial"/>
            </a:endParaRPr>
          </a:p>
          <a:p>
            <a:pPr marL="109800">
              <a:lnSpc>
                <a:spcPct val="100000"/>
              </a:lnSpc>
              <a:spcBef>
                <a:spcPts val="300"/>
              </a:spcBef>
            </a:pPr>
            <a:r>
              <a:rPr lang="fr-FR" sz="1600" b="0" strike="noStrike" spc="-1">
                <a:solidFill>
                  <a:srgbClr val="000000"/>
                </a:solidFill>
                <a:latin typeface="Georgia"/>
                <a:ea typeface="DejaVu Sans"/>
              </a:rPr>
              <a:t> </a:t>
            </a:r>
            <a:endParaRPr lang="fr-FR" sz="1600" b="0" strike="noStrike" spc="-1">
              <a:latin typeface="Arial"/>
            </a:endParaRPr>
          </a:p>
          <a:p>
            <a:pPr marL="109800">
              <a:lnSpc>
                <a:spcPct val="100000"/>
              </a:lnSpc>
              <a:spcBef>
                <a:spcPts val="300"/>
              </a:spcBef>
            </a:pPr>
            <a:r>
              <a:rPr lang="fr-FR" sz="1600" b="0" strike="noStrike" spc="-1">
                <a:solidFill>
                  <a:srgbClr val="000000"/>
                </a:solidFill>
                <a:latin typeface="Georgia"/>
                <a:ea typeface="DejaVu Sans"/>
              </a:rPr>
              <a:t> </a:t>
            </a:r>
            <a:r>
              <a:rPr lang="fr-FR" sz="1600" b="1" strike="noStrike" spc="-1">
                <a:solidFill>
                  <a:srgbClr val="000000"/>
                </a:solidFill>
                <a:latin typeface="Georgia"/>
                <a:ea typeface="DejaVu Sans"/>
              </a:rPr>
              <a:t>«Φεντεραλιστές</a:t>
            </a:r>
            <a:r>
              <a:rPr lang="fr-FR" sz="1600" b="0" strike="noStrike" spc="-1">
                <a:solidFill>
                  <a:srgbClr val="000000"/>
                </a:solidFill>
                <a:latin typeface="Georgia"/>
                <a:ea typeface="DejaVu Sans"/>
              </a:rPr>
              <a:t>» με 8%,  υπέρ της βαθύτερης ολοκλήρωσης των  «Ηνωμένων Πολιτειών της Ευρώπης»</a:t>
            </a:r>
            <a:endParaRPr lang="fr-FR" sz="1600" b="0" strike="noStrike" spc="-1">
              <a:latin typeface="Arial"/>
            </a:endParaRPr>
          </a:p>
          <a:p>
            <a:pPr marL="109800">
              <a:lnSpc>
                <a:spcPct val="100000"/>
              </a:lnSpc>
              <a:spcBef>
                <a:spcPts val="300"/>
              </a:spcBef>
            </a:pPr>
            <a:endParaRPr lang="fr-FR" sz="16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CustomShape 1"/>
          <p:cNvSpPr/>
          <p:nvPr/>
        </p:nvSpPr>
        <p:spPr>
          <a:xfrm>
            <a:off x="1097280" y="1097280"/>
            <a:ext cx="10057320" cy="5273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514440" indent="-513360">
              <a:lnSpc>
                <a:spcPct val="100000"/>
              </a:lnSpc>
              <a:spcBef>
                <a:spcPts val="300"/>
              </a:spcBef>
              <a:buClr>
                <a:srgbClr val="08A1D9"/>
              </a:buClr>
              <a:buFont typeface="Trebuchet MS"/>
              <a:buAutoNum type="romanUcPeriod"/>
            </a:pP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Τ</a:t>
            </a:r>
            <a:r>
              <a:rPr lang="fr-FR" sz="1500" b="0" strike="noStrike" spc="-1" dirty="0">
                <a:solidFill>
                  <a:srgbClr val="000000"/>
                </a:solidFill>
                <a:latin typeface="Georgia"/>
                <a:ea typeface="DejaVu Sans"/>
              </a:rPr>
              <a:t>α π</a:t>
            </a:r>
            <a:r>
              <a:rPr lang="fr-FR" sz="1500" b="0" strike="noStrike" spc="-1" dirty="0" err="1">
                <a:solidFill>
                  <a:srgbClr val="000000"/>
                </a:solidFill>
                <a:latin typeface="Georgia"/>
                <a:ea typeface="DejaVu Sans"/>
              </a:rPr>
              <a:t>ολιτικά</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κόμμ</a:t>
            </a:r>
            <a:r>
              <a:rPr lang="fr-FR" sz="1500" b="0" strike="noStrike" spc="-1" dirty="0">
                <a:solidFill>
                  <a:srgbClr val="000000"/>
                </a:solidFill>
                <a:latin typeface="Georgia"/>
                <a:ea typeface="DejaVu Sans"/>
              </a:rPr>
              <a:t>α</a:t>
            </a:r>
            <a:r>
              <a:rPr lang="fr-FR" sz="1500" b="0" strike="noStrike" spc="-1" dirty="0" err="1">
                <a:solidFill>
                  <a:srgbClr val="000000"/>
                </a:solidFill>
                <a:latin typeface="Georgia"/>
                <a:ea typeface="DejaVu Sans"/>
              </a:rPr>
              <a:t>τ</a:t>
            </a:r>
            <a:r>
              <a:rPr lang="fr-FR" sz="1500" b="0" strike="noStrike" spc="-1" dirty="0">
                <a:solidFill>
                  <a:srgbClr val="000000"/>
                </a:solidFill>
                <a:latin typeface="Georgia"/>
                <a:ea typeface="DejaVu Sans"/>
              </a:rPr>
              <a:t>α (</a:t>
            </a:r>
            <a:r>
              <a:rPr lang="fr-FR" sz="1500" b="0" strike="noStrike" spc="-1" dirty="0" err="1">
                <a:solidFill>
                  <a:srgbClr val="000000"/>
                </a:solidFill>
                <a:latin typeface="Georgia"/>
                <a:ea typeface="DejaVu Sans"/>
              </a:rPr>
              <a:t>κ</a:t>
            </a:r>
            <a:r>
              <a:rPr lang="fr-FR" sz="1500" b="0" strike="noStrike" spc="-1" dirty="0">
                <a:solidFill>
                  <a:srgbClr val="000000"/>
                </a:solidFill>
                <a:latin typeface="Georgia"/>
                <a:ea typeface="DejaVu Sans"/>
              </a:rPr>
              <a:t>α</a:t>
            </a:r>
            <a:r>
              <a:rPr lang="fr-FR" sz="1500" b="0" strike="noStrike" spc="-1" dirty="0" err="1">
                <a:solidFill>
                  <a:srgbClr val="000000"/>
                </a:solidFill>
                <a:latin typeface="Georgia"/>
                <a:ea typeface="DejaVu Sans"/>
              </a:rPr>
              <a:t>ι</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άλλ</a:t>
            </a:r>
            <a:r>
              <a:rPr lang="fr-FR" sz="1500" b="0" strike="noStrike" spc="-1" dirty="0">
                <a:solidFill>
                  <a:srgbClr val="000000"/>
                </a:solidFill>
                <a:latin typeface="Georgia"/>
                <a:ea typeface="DejaVu Sans"/>
              </a:rPr>
              <a:t>α </a:t>
            </a:r>
            <a:r>
              <a:rPr lang="fr-FR" sz="1500" b="0" strike="noStrike" spc="-1" dirty="0" err="1">
                <a:solidFill>
                  <a:srgbClr val="000000"/>
                </a:solidFill>
                <a:latin typeface="Georgia"/>
                <a:ea typeface="DejaVu Sans"/>
              </a:rPr>
              <a:t>κινήμ</a:t>
            </a:r>
            <a:r>
              <a:rPr lang="fr-FR" sz="1500" b="0" strike="noStrike" spc="-1" dirty="0">
                <a:solidFill>
                  <a:srgbClr val="000000"/>
                </a:solidFill>
                <a:latin typeface="Georgia"/>
                <a:ea typeface="DejaVu Sans"/>
              </a:rPr>
              <a:t>α</a:t>
            </a:r>
            <a:r>
              <a:rPr lang="fr-FR" sz="1500" b="0" strike="noStrike" spc="-1" dirty="0" err="1">
                <a:solidFill>
                  <a:srgbClr val="000000"/>
                </a:solidFill>
                <a:latin typeface="Georgia"/>
                <a:ea typeface="DejaVu Sans"/>
              </a:rPr>
              <a:t>τ</a:t>
            </a:r>
            <a:r>
              <a:rPr lang="fr-FR" sz="1500" b="0" strike="noStrike" spc="-1" dirty="0">
                <a:solidFill>
                  <a:srgbClr val="000000"/>
                </a:solidFill>
                <a:latin typeface="Georgia"/>
                <a:ea typeface="DejaVu Sans"/>
              </a:rPr>
              <a:t>α </a:t>
            </a:r>
            <a:r>
              <a:rPr lang="fr-FR" sz="1500" b="0" strike="noStrike" spc="-1" dirty="0" err="1">
                <a:solidFill>
                  <a:srgbClr val="000000"/>
                </a:solidFill>
                <a:latin typeface="Georgia"/>
                <a:ea typeface="DejaVu Sans"/>
              </a:rPr>
              <a:t>της</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κοινωνί</a:t>
            </a:r>
            <a:r>
              <a:rPr lang="fr-FR" sz="1500" b="0" strike="noStrike" spc="-1" dirty="0">
                <a:solidFill>
                  <a:srgbClr val="000000"/>
                </a:solidFill>
                <a:latin typeface="Georgia"/>
                <a:ea typeface="DejaVu Sans"/>
              </a:rPr>
              <a:t>α</a:t>
            </a:r>
            <a:r>
              <a:rPr lang="fr-FR" sz="1500" b="0" strike="noStrike" spc="-1" dirty="0" err="1">
                <a:solidFill>
                  <a:srgbClr val="000000"/>
                </a:solidFill>
                <a:latin typeface="Georgia"/>
                <a:ea typeface="DejaVu Sans"/>
              </a:rPr>
              <a:t>ς</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των</a:t>
            </a:r>
            <a:r>
              <a:rPr lang="fr-FR" sz="1500" b="0" strike="noStrike" spc="-1" dirty="0">
                <a:solidFill>
                  <a:srgbClr val="000000"/>
                </a:solidFill>
                <a:latin typeface="Georgia"/>
                <a:ea typeface="DejaVu Sans"/>
              </a:rPr>
              <a:t> π</a:t>
            </a:r>
            <a:r>
              <a:rPr lang="fr-FR" sz="1500" b="0" strike="noStrike" spc="-1" dirty="0" err="1">
                <a:solidFill>
                  <a:srgbClr val="000000"/>
                </a:solidFill>
                <a:latin typeface="Georgia"/>
                <a:ea typeface="DejaVu Sans"/>
              </a:rPr>
              <a:t>ολιτών</a:t>
            </a:r>
            <a:r>
              <a:rPr lang="fr-FR" sz="1500" b="0" strike="noStrike" spc="-1" dirty="0">
                <a:solidFill>
                  <a:srgbClr val="000000"/>
                </a:solidFill>
                <a:latin typeface="Georgia"/>
                <a:ea typeface="DejaVu Sans"/>
              </a:rPr>
              <a:t>) α</a:t>
            </a:r>
            <a:r>
              <a:rPr lang="fr-FR" sz="1500" b="0" strike="noStrike" spc="-1" dirty="0" err="1">
                <a:solidFill>
                  <a:srgbClr val="000000"/>
                </a:solidFill>
                <a:latin typeface="Georgia"/>
                <a:ea typeface="DejaVu Sans"/>
              </a:rPr>
              <a:t>ν</a:t>
            </a:r>
            <a:r>
              <a:rPr lang="fr-FR" sz="1500" b="0" strike="noStrike" spc="-1" dirty="0">
                <a:solidFill>
                  <a:srgbClr val="000000"/>
                </a:solidFill>
                <a:latin typeface="Georgia"/>
                <a:ea typeface="DejaVu Sans"/>
              </a:rPr>
              <a:t>απ</a:t>
            </a:r>
            <a:r>
              <a:rPr lang="fr-FR" sz="1500" b="0" strike="noStrike" spc="-1" dirty="0" err="1">
                <a:solidFill>
                  <a:srgbClr val="000000"/>
                </a:solidFill>
                <a:latin typeface="Georgia"/>
                <a:ea typeface="DejaVu Sans"/>
              </a:rPr>
              <a:t>τύσσουν</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ευρωσκε</a:t>
            </a:r>
            <a:r>
              <a:rPr lang="fr-FR" sz="1500" b="0" strike="noStrike" spc="-1" dirty="0">
                <a:solidFill>
                  <a:srgbClr val="000000"/>
                </a:solidFill>
                <a:latin typeface="Georgia"/>
                <a:ea typeface="DejaVu Sans"/>
              </a:rPr>
              <a:t>π</a:t>
            </a:r>
            <a:r>
              <a:rPr lang="fr-FR" sz="1500" b="0" strike="noStrike" spc="-1" dirty="0" err="1">
                <a:solidFill>
                  <a:srgbClr val="000000"/>
                </a:solidFill>
                <a:latin typeface="Georgia"/>
                <a:ea typeface="DejaVu Sans"/>
              </a:rPr>
              <a:t>τικιστικές</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θέσεις</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στη</a:t>
            </a:r>
            <a:r>
              <a:rPr lang="fr-FR" sz="1500" b="0" strike="noStrike" spc="-1" dirty="0">
                <a:solidFill>
                  <a:srgbClr val="000000"/>
                </a:solidFill>
                <a:latin typeface="Georgia"/>
                <a:ea typeface="DejaVu Sans"/>
              </a:rPr>
              <a:t> </a:t>
            </a:r>
            <a:r>
              <a:rPr lang="fr-FR" sz="1500" b="1" strike="noStrike" spc="-1" dirty="0">
                <a:solidFill>
                  <a:srgbClr val="000000"/>
                </a:solidFill>
                <a:latin typeface="Georgia"/>
                <a:ea typeface="DejaVu Sans"/>
              </a:rPr>
              <a:t>β</a:t>
            </a:r>
            <a:r>
              <a:rPr lang="fr-FR" sz="1500" b="1" strike="noStrike" spc="-1" dirty="0" err="1">
                <a:solidFill>
                  <a:srgbClr val="000000"/>
                </a:solidFill>
                <a:latin typeface="Georgia"/>
                <a:ea typeface="DejaVu Sans"/>
              </a:rPr>
              <a:t>άση</a:t>
            </a:r>
            <a:r>
              <a:rPr lang="fr-FR" sz="1500" b="1" strike="noStrike" spc="-1" dirty="0">
                <a:solidFill>
                  <a:srgbClr val="000000"/>
                </a:solidFill>
                <a:latin typeface="Georgia"/>
                <a:ea typeface="DejaVu Sans"/>
              </a:rPr>
              <a:t> </a:t>
            </a:r>
            <a:r>
              <a:rPr lang="fr-FR" sz="1500" b="1" strike="noStrike" spc="-1" dirty="0" err="1">
                <a:solidFill>
                  <a:srgbClr val="000000"/>
                </a:solidFill>
                <a:latin typeface="Georgia"/>
                <a:ea typeface="DejaVu Sans"/>
              </a:rPr>
              <a:t>της</a:t>
            </a:r>
            <a:r>
              <a:rPr lang="fr-FR" sz="1500" b="1" strike="noStrike" spc="-1" dirty="0">
                <a:solidFill>
                  <a:srgbClr val="000000"/>
                </a:solidFill>
                <a:latin typeface="Georgia"/>
                <a:ea typeface="DejaVu Sans"/>
              </a:rPr>
              <a:t> </a:t>
            </a:r>
            <a:r>
              <a:rPr lang="fr-FR" sz="1500" b="1" strike="noStrike" spc="-1" dirty="0" err="1">
                <a:solidFill>
                  <a:srgbClr val="000000"/>
                </a:solidFill>
                <a:latin typeface="Georgia"/>
                <a:ea typeface="DejaVu Sans"/>
              </a:rPr>
              <a:t>ιδεολογικής</a:t>
            </a:r>
            <a:r>
              <a:rPr lang="fr-FR" sz="1500" b="1" strike="noStrike" spc="-1" dirty="0">
                <a:solidFill>
                  <a:srgbClr val="000000"/>
                </a:solidFill>
                <a:latin typeface="Georgia"/>
                <a:ea typeface="DejaVu Sans"/>
              </a:rPr>
              <a:t> </a:t>
            </a:r>
            <a:r>
              <a:rPr lang="fr-FR" sz="1500" b="1" strike="noStrike" spc="-1" dirty="0" err="1">
                <a:solidFill>
                  <a:srgbClr val="000000"/>
                </a:solidFill>
                <a:latin typeface="Georgia"/>
                <a:ea typeface="DejaVu Sans"/>
              </a:rPr>
              <a:t>τους</a:t>
            </a:r>
            <a:r>
              <a:rPr lang="fr-FR" sz="1500" b="1" strike="noStrike" spc="-1" dirty="0">
                <a:solidFill>
                  <a:srgbClr val="000000"/>
                </a:solidFill>
                <a:latin typeface="Georgia"/>
                <a:ea typeface="DejaVu Sans"/>
              </a:rPr>
              <a:t> </a:t>
            </a:r>
            <a:r>
              <a:rPr lang="fr-FR" sz="1500" b="1" strike="noStrike" spc="-1" dirty="0" err="1">
                <a:solidFill>
                  <a:srgbClr val="000000"/>
                </a:solidFill>
                <a:latin typeface="Georgia"/>
                <a:ea typeface="DejaVu Sans"/>
              </a:rPr>
              <a:t>τ</a:t>
            </a:r>
            <a:r>
              <a:rPr lang="fr-FR" sz="1500" b="1" strike="noStrike" spc="-1" dirty="0">
                <a:solidFill>
                  <a:srgbClr val="000000"/>
                </a:solidFill>
                <a:latin typeface="Georgia"/>
                <a:ea typeface="DejaVu Sans"/>
              </a:rPr>
              <a:t>α</a:t>
            </a:r>
            <a:r>
              <a:rPr lang="fr-FR" sz="1500" b="1" strike="noStrike" spc="-1" dirty="0" err="1">
                <a:solidFill>
                  <a:srgbClr val="000000"/>
                </a:solidFill>
                <a:latin typeface="Georgia"/>
                <a:ea typeface="DejaVu Sans"/>
              </a:rPr>
              <a:t>υτότητ</a:t>
            </a:r>
            <a:r>
              <a:rPr lang="fr-FR" sz="1500" b="1" strike="noStrike" spc="-1" dirty="0">
                <a:solidFill>
                  <a:srgbClr val="000000"/>
                </a:solidFill>
                <a:latin typeface="Georgia"/>
                <a:ea typeface="DejaVu Sans"/>
              </a:rPr>
              <a:t>α</a:t>
            </a:r>
            <a:r>
              <a:rPr lang="fr-FR" sz="1500" b="1" strike="noStrike" spc="-1" dirty="0" err="1">
                <a:solidFill>
                  <a:srgbClr val="000000"/>
                </a:solidFill>
                <a:latin typeface="Georgia"/>
                <a:ea typeface="DejaVu Sans"/>
              </a:rPr>
              <a:t>ς</a:t>
            </a:r>
            <a:r>
              <a:rPr lang="fr-FR" sz="1500" b="1" strike="noStrike" spc="-1" dirty="0">
                <a:solidFill>
                  <a:srgbClr val="000000"/>
                </a:solidFill>
                <a:latin typeface="Georgia"/>
                <a:ea typeface="DejaVu Sans"/>
              </a:rPr>
              <a:t> </a:t>
            </a:r>
            <a:r>
              <a:rPr lang="fr-FR" sz="1500" b="0" strike="noStrike" spc="-1" dirty="0">
                <a:solidFill>
                  <a:srgbClr val="000000"/>
                </a:solidFill>
                <a:latin typeface="Georgia"/>
                <a:ea typeface="DejaVu Sans"/>
              </a:rPr>
              <a:t>(π</a:t>
            </a:r>
            <a:r>
              <a:rPr lang="fr-FR" sz="1500" b="0" strike="noStrike" spc="-1" dirty="0" err="1">
                <a:solidFill>
                  <a:srgbClr val="000000"/>
                </a:solidFill>
                <a:latin typeface="Georgia"/>
                <a:ea typeface="DejaVu Sans"/>
              </a:rPr>
              <a:t>ρογρ</a:t>
            </a:r>
            <a:r>
              <a:rPr lang="fr-FR" sz="1500" b="0" strike="noStrike" spc="-1" dirty="0">
                <a:solidFill>
                  <a:srgbClr val="000000"/>
                </a:solidFill>
                <a:latin typeface="Georgia"/>
                <a:ea typeface="DejaVu Sans"/>
              </a:rPr>
              <a:t>α</a:t>
            </a:r>
            <a:r>
              <a:rPr lang="fr-FR" sz="1500" b="0" strike="noStrike" spc="-1" dirty="0" err="1">
                <a:solidFill>
                  <a:srgbClr val="000000"/>
                </a:solidFill>
                <a:latin typeface="Georgia"/>
                <a:ea typeface="DejaVu Sans"/>
              </a:rPr>
              <a:t>μμ</a:t>
            </a:r>
            <a:r>
              <a:rPr lang="fr-FR" sz="1500" b="0" strike="noStrike" spc="-1" dirty="0">
                <a:solidFill>
                  <a:srgbClr val="000000"/>
                </a:solidFill>
                <a:latin typeface="Georgia"/>
                <a:ea typeface="DejaVu Sans"/>
              </a:rPr>
              <a:t>α</a:t>
            </a:r>
            <a:r>
              <a:rPr lang="fr-FR" sz="1500" b="0" strike="noStrike" spc="-1" dirty="0" err="1">
                <a:solidFill>
                  <a:srgbClr val="000000"/>
                </a:solidFill>
                <a:latin typeface="Georgia"/>
                <a:ea typeface="DejaVu Sans"/>
              </a:rPr>
              <a:t>τικοί</a:t>
            </a:r>
            <a:r>
              <a:rPr lang="fr-FR" sz="1500" b="0" strike="noStrike" spc="-1" dirty="0">
                <a:solidFill>
                  <a:srgbClr val="000000"/>
                </a:solidFill>
                <a:latin typeface="Georgia"/>
                <a:ea typeface="DejaVu Sans"/>
              </a:rPr>
              <a:t> πα</a:t>
            </a:r>
            <a:r>
              <a:rPr lang="fr-FR" sz="1500" b="0" strike="noStrike" spc="-1" dirty="0" err="1">
                <a:solidFill>
                  <a:srgbClr val="000000"/>
                </a:solidFill>
                <a:latin typeface="Georgia"/>
                <a:ea typeface="DejaVu Sans"/>
              </a:rPr>
              <a:t>ράγοντες</a:t>
            </a:r>
            <a:r>
              <a:rPr lang="fr-FR" sz="1500" b="0" strike="noStrike" spc="-1" dirty="0">
                <a:solidFill>
                  <a:srgbClr val="000000"/>
                </a:solidFill>
                <a:latin typeface="Georgia"/>
                <a:ea typeface="DejaVu Sans"/>
              </a:rPr>
              <a:t>): </a:t>
            </a:r>
            <a:r>
              <a:rPr lang="fr-FR" sz="1500" b="0" i="1" strike="noStrike" spc="-1" dirty="0" err="1">
                <a:solidFill>
                  <a:srgbClr val="000000"/>
                </a:solidFill>
                <a:latin typeface="Georgia"/>
                <a:ea typeface="DejaVu Sans"/>
              </a:rPr>
              <a:t>κομμουνιστές</a:t>
            </a:r>
            <a:r>
              <a:rPr lang="fr-FR" sz="1500" b="0" i="1" strike="noStrike" spc="-1" dirty="0">
                <a:solidFill>
                  <a:srgbClr val="000000"/>
                </a:solidFill>
                <a:latin typeface="Georgia"/>
                <a:ea typeface="DejaVu Sans"/>
              </a:rPr>
              <a:t>, </a:t>
            </a:r>
            <a:r>
              <a:rPr lang="fr-FR" sz="1500" b="0" i="1" strike="noStrike" spc="-1" dirty="0" err="1">
                <a:solidFill>
                  <a:srgbClr val="000000"/>
                </a:solidFill>
                <a:latin typeface="Georgia"/>
                <a:ea typeface="DejaVu Sans"/>
              </a:rPr>
              <a:t>η</a:t>
            </a:r>
            <a:r>
              <a:rPr lang="fr-FR" sz="1500" b="0" i="1" strike="noStrike" spc="-1" dirty="0">
                <a:solidFill>
                  <a:srgbClr val="000000"/>
                </a:solidFill>
                <a:latin typeface="Georgia"/>
                <a:ea typeface="DejaVu Sans"/>
              </a:rPr>
              <a:t> ΕΕ </a:t>
            </a:r>
            <a:r>
              <a:rPr lang="fr-FR" sz="1500" b="0" i="1" strike="noStrike" spc="-1" dirty="0" err="1">
                <a:solidFill>
                  <a:srgbClr val="000000"/>
                </a:solidFill>
                <a:latin typeface="Georgia"/>
                <a:ea typeface="DejaVu Sans"/>
              </a:rPr>
              <a:t>ενσάρκωση</a:t>
            </a:r>
            <a:r>
              <a:rPr lang="fr-FR" sz="1500" b="0" i="1" strike="noStrike" spc="-1" dirty="0">
                <a:solidFill>
                  <a:srgbClr val="000000"/>
                </a:solidFill>
                <a:latin typeface="Georgia"/>
                <a:ea typeface="DejaVu Sans"/>
              </a:rPr>
              <a:t> </a:t>
            </a:r>
            <a:r>
              <a:rPr lang="fr-FR" sz="1500" b="0" i="1" strike="noStrike" spc="-1" dirty="0" err="1">
                <a:solidFill>
                  <a:srgbClr val="000000"/>
                </a:solidFill>
                <a:latin typeface="Georgia"/>
                <a:ea typeface="DejaVu Sans"/>
              </a:rPr>
              <a:t>του</a:t>
            </a:r>
            <a:r>
              <a:rPr lang="fr-FR" sz="1500" b="0" i="1" strike="noStrike" spc="-1" dirty="0">
                <a:solidFill>
                  <a:srgbClr val="000000"/>
                </a:solidFill>
                <a:latin typeface="Georgia"/>
                <a:ea typeface="DejaVu Sans"/>
              </a:rPr>
              <a:t> </a:t>
            </a:r>
            <a:r>
              <a:rPr lang="fr-FR" sz="1500" b="0" i="1" strike="noStrike" spc="-1" dirty="0" err="1">
                <a:solidFill>
                  <a:srgbClr val="000000"/>
                </a:solidFill>
                <a:latin typeface="Georgia"/>
                <a:ea typeface="DejaVu Sans"/>
              </a:rPr>
              <a:t>κ</a:t>
            </a:r>
            <a:r>
              <a:rPr lang="fr-FR" sz="1500" b="0" i="1" strike="noStrike" spc="-1" dirty="0">
                <a:solidFill>
                  <a:srgbClr val="000000"/>
                </a:solidFill>
                <a:latin typeface="Georgia"/>
                <a:ea typeface="DejaVu Sans"/>
              </a:rPr>
              <a:t>απ</a:t>
            </a:r>
            <a:r>
              <a:rPr lang="fr-FR" sz="1500" b="0" i="1" strike="noStrike" spc="-1" dirty="0" err="1">
                <a:solidFill>
                  <a:srgbClr val="000000"/>
                </a:solidFill>
                <a:latin typeface="Georgia"/>
                <a:ea typeface="DejaVu Sans"/>
              </a:rPr>
              <a:t>ιτ</a:t>
            </a:r>
            <a:r>
              <a:rPr lang="fr-FR" sz="1500" b="0" i="1" strike="noStrike" spc="-1" dirty="0">
                <a:solidFill>
                  <a:srgbClr val="000000"/>
                </a:solidFill>
                <a:latin typeface="Georgia"/>
                <a:ea typeface="DejaVu Sans"/>
              </a:rPr>
              <a:t>α</a:t>
            </a:r>
            <a:r>
              <a:rPr lang="fr-FR" sz="1500" b="0" i="1" strike="noStrike" spc="-1" dirty="0" err="1">
                <a:solidFill>
                  <a:srgbClr val="000000"/>
                </a:solidFill>
                <a:latin typeface="Georgia"/>
                <a:ea typeface="DejaVu Sans"/>
              </a:rPr>
              <a:t>λισμού</a:t>
            </a:r>
            <a:r>
              <a:rPr lang="fr-FR" sz="1500" b="0" i="1" strike="noStrike" spc="-1" dirty="0">
                <a:solidFill>
                  <a:srgbClr val="000000"/>
                </a:solidFill>
                <a:latin typeface="Georgia"/>
                <a:ea typeface="DejaVu Sans"/>
              </a:rPr>
              <a:t>/   </a:t>
            </a:r>
            <a:r>
              <a:rPr lang="fr-FR" sz="1500" b="0" i="1" strike="noStrike" spc="-1" dirty="0" err="1">
                <a:solidFill>
                  <a:srgbClr val="000000"/>
                </a:solidFill>
                <a:latin typeface="Georgia"/>
                <a:ea typeface="DejaVu Sans"/>
              </a:rPr>
              <a:t>δεξιοί</a:t>
            </a:r>
            <a:r>
              <a:rPr lang="fr-FR" sz="1500" b="0" i="1" strike="noStrike" spc="-1" dirty="0">
                <a:solidFill>
                  <a:srgbClr val="000000"/>
                </a:solidFill>
                <a:latin typeface="Georgia"/>
                <a:ea typeface="DejaVu Sans"/>
              </a:rPr>
              <a:t>, </a:t>
            </a:r>
            <a:r>
              <a:rPr lang="fr-FR" sz="1500" b="0" i="1" strike="noStrike" spc="-1" dirty="0" err="1">
                <a:solidFill>
                  <a:srgbClr val="000000"/>
                </a:solidFill>
                <a:latin typeface="Georgia"/>
                <a:ea typeface="DejaVu Sans"/>
              </a:rPr>
              <a:t>η</a:t>
            </a:r>
            <a:r>
              <a:rPr lang="fr-FR" sz="1500" b="0" i="1" strike="noStrike" spc="-1" dirty="0">
                <a:solidFill>
                  <a:srgbClr val="000000"/>
                </a:solidFill>
                <a:latin typeface="Georgia"/>
                <a:ea typeface="DejaVu Sans"/>
              </a:rPr>
              <a:t> ΕΕ </a:t>
            </a:r>
            <a:r>
              <a:rPr lang="fr-FR" sz="1500" b="0" i="1" strike="noStrike" spc="-1" dirty="0" err="1">
                <a:solidFill>
                  <a:srgbClr val="000000"/>
                </a:solidFill>
                <a:latin typeface="Georgia"/>
                <a:ea typeface="DejaVu Sans"/>
              </a:rPr>
              <a:t>ενσάρκωση</a:t>
            </a:r>
            <a:r>
              <a:rPr lang="fr-FR" sz="1500" b="0" i="1" strike="noStrike" spc="-1" dirty="0">
                <a:solidFill>
                  <a:srgbClr val="000000"/>
                </a:solidFill>
                <a:latin typeface="Georgia"/>
                <a:ea typeface="DejaVu Sans"/>
              </a:rPr>
              <a:t> </a:t>
            </a:r>
            <a:r>
              <a:rPr lang="fr-FR" sz="1500" b="0" i="1" strike="noStrike" spc="-1" dirty="0" err="1">
                <a:solidFill>
                  <a:srgbClr val="000000"/>
                </a:solidFill>
                <a:latin typeface="Georgia"/>
                <a:ea typeface="DejaVu Sans"/>
              </a:rPr>
              <a:t>του</a:t>
            </a:r>
            <a:r>
              <a:rPr lang="fr-FR" sz="1500" b="0" i="1" strike="noStrike" spc="-1" dirty="0">
                <a:solidFill>
                  <a:srgbClr val="000000"/>
                </a:solidFill>
                <a:latin typeface="Georgia"/>
                <a:ea typeface="DejaVu Sans"/>
              </a:rPr>
              <a:t> </a:t>
            </a:r>
            <a:r>
              <a:rPr lang="fr-FR" sz="1500" b="0" i="1" strike="noStrike" spc="-1" dirty="0" err="1">
                <a:solidFill>
                  <a:srgbClr val="000000"/>
                </a:solidFill>
                <a:latin typeface="Georgia"/>
                <a:ea typeface="DejaVu Sans"/>
              </a:rPr>
              <a:t>σοσι</a:t>
            </a:r>
            <a:r>
              <a:rPr lang="fr-FR" sz="1500" b="0" i="1" strike="noStrike" spc="-1" dirty="0">
                <a:solidFill>
                  <a:srgbClr val="000000"/>
                </a:solidFill>
                <a:latin typeface="Georgia"/>
                <a:ea typeface="DejaVu Sans"/>
              </a:rPr>
              <a:t>α</a:t>
            </a:r>
            <a:r>
              <a:rPr lang="fr-FR" sz="1500" b="0" i="1" strike="noStrike" spc="-1" dirty="0" err="1">
                <a:solidFill>
                  <a:srgbClr val="000000"/>
                </a:solidFill>
                <a:latin typeface="Georgia"/>
                <a:ea typeface="DejaVu Sans"/>
              </a:rPr>
              <a:t>λισμού</a:t>
            </a:r>
            <a:r>
              <a:rPr lang="fr-FR" sz="1500" b="0" i="1" strike="noStrike" spc="-1" dirty="0">
                <a:solidFill>
                  <a:srgbClr val="000000"/>
                </a:solidFill>
                <a:latin typeface="Georgia"/>
                <a:ea typeface="DejaVu Sans"/>
              </a:rPr>
              <a:t>/   </a:t>
            </a:r>
            <a:r>
              <a:rPr lang="fr-FR" sz="1500" b="0" i="1" strike="noStrike" spc="-1" dirty="0" err="1">
                <a:solidFill>
                  <a:srgbClr val="000000"/>
                </a:solidFill>
                <a:latin typeface="Georgia"/>
                <a:ea typeface="DejaVu Sans"/>
              </a:rPr>
              <a:t>εθνικιστές</a:t>
            </a:r>
            <a:r>
              <a:rPr lang="fr-FR" sz="1500" b="0" i="1" strike="noStrike" spc="-1" dirty="0">
                <a:solidFill>
                  <a:srgbClr val="000000"/>
                </a:solidFill>
                <a:latin typeface="Georgia"/>
                <a:ea typeface="DejaVu Sans"/>
              </a:rPr>
              <a:t>, </a:t>
            </a:r>
            <a:r>
              <a:rPr lang="fr-FR" sz="1500" b="0" i="1" strike="noStrike" spc="-1" dirty="0" err="1">
                <a:solidFill>
                  <a:srgbClr val="000000"/>
                </a:solidFill>
                <a:latin typeface="Georgia"/>
                <a:ea typeface="DejaVu Sans"/>
              </a:rPr>
              <a:t>η</a:t>
            </a:r>
            <a:r>
              <a:rPr lang="fr-FR" sz="1500" b="0" i="1" strike="noStrike" spc="-1" dirty="0">
                <a:solidFill>
                  <a:srgbClr val="000000"/>
                </a:solidFill>
                <a:latin typeface="Georgia"/>
                <a:ea typeface="DejaVu Sans"/>
              </a:rPr>
              <a:t> ΕΕ </a:t>
            </a:r>
            <a:r>
              <a:rPr lang="fr-FR" sz="1500" b="0" i="1" strike="noStrike" spc="-1" dirty="0" err="1">
                <a:solidFill>
                  <a:srgbClr val="000000"/>
                </a:solidFill>
                <a:latin typeface="Georgia"/>
                <a:ea typeface="DejaVu Sans"/>
              </a:rPr>
              <a:t>ενσάρκωση</a:t>
            </a:r>
            <a:r>
              <a:rPr lang="fr-FR" sz="1500" b="0" i="1" strike="noStrike" spc="-1" dirty="0">
                <a:solidFill>
                  <a:srgbClr val="000000"/>
                </a:solidFill>
                <a:latin typeface="Georgia"/>
                <a:ea typeface="DejaVu Sans"/>
              </a:rPr>
              <a:t> </a:t>
            </a:r>
            <a:r>
              <a:rPr lang="fr-FR" sz="1500" b="0" i="1" strike="noStrike" spc="-1" dirty="0" err="1">
                <a:solidFill>
                  <a:srgbClr val="000000"/>
                </a:solidFill>
                <a:latin typeface="Georgia"/>
                <a:ea typeface="DejaVu Sans"/>
              </a:rPr>
              <a:t>της</a:t>
            </a:r>
            <a:r>
              <a:rPr lang="fr-FR" sz="1500" b="0" i="1" strike="noStrike" spc="-1" dirty="0">
                <a:solidFill>
                  <a:srgbClr val="000000"/>
                </a:solidFill>
                <a:latin typeface="Georgia"/>
                <a:ea typeface="DejaVu Sans"/>
              </a:rPr>
              <a:t> </a:t>
            </a:r>
            <a:r>
              <a:rPr lang="fr-FR" sz="1500" b="0" i="1" strike="noStrike" spc="-1" dirty="0" err="1">
                <a:solidFill>
                  <a:srgbClr val="000000"/>
                </a:solidFill>
                <a:latin typeface="Georgia"/>
                <a:ea typeface="DejaVu Sans"/>
              </a:rPr>
              <a:t>συγκεντρωτικής</a:t>
            </a:r>
            <a:r>
              <a:rPr lang="fr-FR" sz="1500" b="0" i="1" strike="noStrike" spc="-1" dirty="0">
                <a:solidFill>
                  <a:srgbClr val="000000"/>
                </a:solidFill>
                <a:latin typeface="Georgia"/>
                <a:ea typeface="DejaVu Sans"/>
              </a:rPr>
              <a:t> </a:t>
            </a:r>
            <a:r>
              <a:rPr lang="fr-FR" sz="1500" b="0" i="1" strike="noStrike" spc="-1" dirty="0" err="1">
                <a:solidFill>
                  <a:srgbClr val="000000"/>
                </a:solidFill>
                <a:latin typeface="Georgia"/>
                <a:ea typeface="DejaVu Sans"/>
              </a:rPr>
              <a:t>γρ</a:t>
            </a:r>
            <a:r>
              <a:rPr lang="fr-FR" sz="1500" b="0" i="1" strike="noStrike" spc="-1" dirty="0">
                <a:solidFill>
                  <a:srgbClr val="000000"/>
                </a:solidFill>
                <a:latin typeface="Georgia"/>
                <a:ea typeface="DejaVu Sans"/>
              </a:rPr>
              <a:t>α</a:t>
            </a:r>
            <a:r>
              <a:rPr lang="fr-FR" sz="1500" b="0" i="1" strike="noStrike" spc="-1" dirty="0" err="1">
                <a:solidFill>
                  <a:srgbClr val="000000"/>
                </a:solidFill>
                <a:latin typeface="Georgia"/>
                <a:ea typeface="DejaVu Sans"/>
              </a:rPr>
              <a:t>φειοκρ</a:t>
            </a:r>
            <a:r>
              <a:rPr lang="fr-FR" sz="1500" b="0" i="1" strike="noStrike" spc="-1" dirty="0">
                <a:solidFill>
                  <a:srgbClr val="000000"/>
                </a:solidFill>
                <a:latin typeface="Georgia"/>
                <a:ea typeface="DejaVu Sans"/>
              </a:rPr>
              <a:t>α</a:t>
            </a:r>
            <a:r>
              <a:rPr lang="fr-FR" sz="1500" b="0" i="1" strike="noStrike" spc="-1" dirty="0" err="1">
                <a:solidFill>
                  <a:srgbClr val="000000"/>
                </a:solidFill>
                <a:latin typeface="Georgia"/>
                <a:ea typeface="DejaVu Sans"/>
              </a:rPr>
              <a:t>τί</a:t>
            </a:r>
            <a:r>
              <a:rPr lang="fr-FR" sz="1500" b="0" i="1" strike="noStrike" spc="-1" dirty="0">
                <a:solidFill>
                  <a:srgbClr val="000000"/>
                </a:solidFill>
                <a:latin typeface="Georgia"/>
                <a:ea typeface="DejaVu Sans"/>
              </a:rPr>
              <a:t>α</a:t>
            </a:r>
            <a:r>
              <a:rPr lang="fr-FR" sz="1500" b="0" i="1" strike="noStrike" spc="-1" dirty="0" err="1">
                <a:solidFill>
                  <a:srgbClr val="000000"/>
                </a:solidFill>
                <a:latin typeface="Georgia"/>
                <a:ea typeface="DejaVu Sans"/>
              </a:rPr>
              <a:t>ς</a:t>
            </a:r>
            <a:r>
              <a:rPr lang="fr-FR" sz="1500" b="0" i="1" strike="noStrike" spc="-1" dirty="0">
                <a:solidFill>
                  <a:srgbClr val="000000"/>
                </a:solidFill>
                <a:latin typeface="Georgia"/>
                <a:ea typeface="DejaVu Sans"/>
              </a:rPr>
              <a:t> </a:t>
            </a:r>
            <a:r>
              <a:rPr lang="fr-FR" sz="1500" b="0" i="1" strike="noStrike" spc="-1" dirty="0" err="1">
                <a:solidFill>
                  <a:srgbClr val="000000"/>
                </a:solidFill>
                <a:latin typeface="Georgia"/>
                <a:ea typeface="DejaVu Sans"/>
              </a:rPr>
              <a:t>ή</a:t>
            </a:r>
            <a:r>
              <a:rPr lang="fr-FR" sz="1500" b="0" i="1" strike="noStrike" spc="-1" dirty="0">
                <a:solidFill>
                  <a:srgbClr val="000000"/>
                </a:solidFill>
                <a:latin typeface="Georgia"/>
                <a:ea typeface="DejaVu Sans"/>
              </a:rPr>
              <a:t>/</a:t>
            </a:r>
            <a:r>
              <a:rPr lang="fr-FR" sz="1500" b="0" i="1" strike="noStrike" spc="-1" dirty="0" err="1">
                <a:solidFill>
                  <a:srgbClr val="000000"/>
                </a:solidFill>
                <a:latin typeface="Georgia"/>
                <a:ea typeface="DejaVu Sans"/>
              </a:rPr>
              <a:t>κ</a:t>
            </a:r>
            <a:r>
              <a:rPr lang="fr-FR" sz="1500" b="0" i="1" strike="noStrike" spc="-1" dirty="0">
                <a:solidFill>
                  <a:srgbClr val="000000"/>
                </a:solidFill>
                <a:latin typeface="Georgia"/>
                <a:ea typeface="DejaVu Sans"/>
              </a:rPr>
              <a:t>α</a:t>
            </a:r>
            <a:r>
              <a:rPr lang="fr-FR" sz="1500" b="0" i="1" strike="noStrike" spc="-1" dirty="0" err="1">
                <a:solidFill>
                  <a:srgbClr val="000000"/>
                </a:solidFill>
                <a:latin typeface="Georgia"/>
                <a:ea typeface="DejaVu Sans"/>
              </a:rPr>
              <a:t>ι</a:t>
            </a:r>
            <a:r>
              <a:rPr lang="fr-FR" sz="1500" b="0" i="1" strike="noStrike" spc="-1" dirty="0">
                <a:solidFill>
                  <a:srgbClr val="000000"/>
                </a:solidFill>
                <a:latin typeface="Georgia"/>
                <a:ea typeface="DejaVu Sans"/>
              </a:rPr>
              <a:t> </a:t>
            </a:r>
            <a:r>
              <a:rPr lang="fr-FR" sz="1500" b="0" i="1" strike="noStrike" spc="-1" dirty="0" err="1">
                <a:solidFill>
                  <a:srgbClr val="000000"/>
                </a:solidFill>
                <a:latin typeface="Georgia"/>
                <a:ea typeface="DejaVu Sans"/>
              </a:rPr>
              <a:t>του</a:t>
            </a:r>
            <a:r>
              <a:rPr lang="fr-FR" sz="1500" b="0" i="1" strike="noStrike" spc="-1" dirty="0">
                <a:solidFill>
                  <a:srgbClr val="000000"/>
                </a:solidFill>
                <a:latin typeface="Georgia"/>
                <a:ea typeface="DejaVu Sans"/>
              </a:rPr>
              <a:t> </a:t>
            </a:r>
            <a:r>
              <a:rPr lang="fr-FR" sz="1500" b="0" i="1" strike="noStrike" spc="-1" dirty="0" err="1">
                <a:solidFill>
                  <a:srgbClr val="000000"/>
                </a:solidFill>
                <a:latin typeface="Georgia"/>
                <a:ea typeface="DejaVu Sans"/>
              </a:rPr>
              <a:t>υ</a:t>
            </a:r>
            <a:r>
              <a:rPr lang="fr-FR" sz="1500" b="0" i="1" strike="noStrike" spc="-1" dirty="0">
                <a:solidFill>
                  <a:srgbClr val="000000"/>
                </a:solidFill>
                <a:latin typeface="Georgia"/>
                <a:ea typeface="DejaVu Sans"/>
              </a:rPr>
              <a:t>π</a:t>
            </a:r>
            <a:r>
              <a:rPr lang="fr-FR" sz="1500" b="0" i="1" strike="noStrike" spc="-1" dirty="0" err="1">
                <a:solidFill>
                  <a:srgbClr val="000000"/>
                </a:solidFill>
                <a:latin typeface="Georgia"/>
                <a:ea typeface="DejaVu Sans"/>
              </a:rPr>
              <a:t>ερεθνισμού</a:t>
            </a:r>
            <a:r>
              <a:rPr lang="fr-FR" sz="1500" b="0" i="1" strike="noStrike" spc="-1" dirty="0">
                <a:solidFill>
                  <a:srgbClr val="000000"/>
                </a:solidFill>
                <a:latin typeface="Georgia"/>
                <a:ea typeface="DejaVu Sans"/>
              </a:rPr>
              <a:t>).</a:t>
            </a:r>
            <a:endParaRPr lang="fr-FR" sz="1500" b="0" strike="noStrike" spc="-1" dirty="0">
              <a:latin typeface="Arial"/>
            </a:endParaRPr>
          </a:p>
          <a:p>
            <a:pPr marL="514440" indent="-513360">
              <a:lnSpc>
                <a:spcPct val="100000"/>
              </a:lnSpc>
              <a:spcBef>
                <a:spcPts val="300"/>
              </a:spcBef>
              <a:buClr>
                <a:srgbClr val="08A1D9"/>
              </a:buClr>
              <a:buFont typeface="Trebuchet MS"/>
              <a:buAutoNum type="romanUcPeriod"/>
            </a:pPr>
            <a:r>
              <a:rPr lang="fr-FR" sz="1500" b="0" strike="noStrike" spc="-1" dirty="0" err="1">
                <a:solidFill>
                  <a:srgbClr val="000000"/>
                </a:solidFill>
                <a:latin typeface="Georgia"/>
                <a:ea typeface="DejaVu Sans"/>
              </a:rPr>
              <a:t>Τ</a:t>
            </a:r>
            <a:r>
              <a:rPr lang="fr-FR" sz="1500" b="0" strike="noStrike" spc="-1" dirty="0">
                <a:solidFill>
                  <a:srgbClr val="000000"/>
                </a:solidFill>
                <a:latin typeface="Georgia"/>
                <a:ea typeface="DejaVu Sans"/>
              </a:rPr>
              <a:t>α π</a:t>
            </a:r>
            <a:r>
              <a:rPr lang="fr-FR" sz="1500" b="0" strike="noStrike" spc="-1" dirty="0" err="1">
                <a:solidFill>
                  <a:srgbClr val="000000"/>
                </a:solidFill>
                <a:latin typeface="Georgia"/>
                <a:ea typeface="DejaVu Sans"/>
              </a:rPr>
              <a:t>ολιτικά</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κόμμ</a:t>
            </a:r>
            <a:r>
              <a:rPr lang="fr-FR" sz="1500" b="0" strike="noStrike" spc="-1" dirty="0">
                <a:solidFill>
                  <a:srgbClr val="000000"/>
                </a:solidFill>
                <a:latin typeface="Georgia"/>
                <a:ea typeface="DejaVu Sans"/>
              </a:rPr>
              <a:t>α</a:t>
            </a:r>
            <a:r>
              <a:rPr lang="fr-FR" sz="1500" b="0" strike="noStrike" spc="-1" dirty="0" err="1">
                <a:solidFill>
                  <a:srgbClr val="000000"/>
                </a:solidFill>
                <a:latin typeface="Georgia"/>
                <a:ea typeface="DejaVu Sans"/>
              </a:rPr>
              <a:t>τ</a:t>
            </a:r>
            <a:r>
              <a:rPr lang="fr-FR" sz="1500" b="0" strike="noStrike" spc="-1" dirty="0">
                <a:solidFill>
                  <a:srgbClr val="000000"/>
                </a:solidFill>
                <a:latin typeface="Georgia"/>
                <a:ea typeface="DejaVu Sans"/>
              </a:rPr>
              <a:t>α (</a:t>
            </a:r>
            <a:r>
              <a:rPr lang="fr-FR" sz="1500" b="0" strike="noStrike" spc="-1" dirty="0" err="1">
                <a:solidFill>
                  <a:srgbClr val="000000"/>
                </a:solidFill>
                <a:latin typeface="Georgia"/>
                <a:ea typeface="DejaVu Sans"/>
              </a:rPr>
              <a:t>κ</a:t>
            </a:r>
            <a:r>
              <a:rPr lang="fr-FR" sz="1500" b="0" strike="noStrike" spc="-1" dirty="0">
                <a:solidFill>
                  <a:srgbClr val="000000"/>
                </a:solidFill>
                <a:latin typeface="Georgia"/>
                <a:ea typeface="DejaVu Sans"/>
              </a:rPr>
              <a:t>α</a:t>
            </a:r>
            <a:r>
              <a:rPr lang="fr-FR" sz="1500" b="0" strike="noStrike" spc="-1" dirty="0" err="1">
                <a:solidFill>
                  <a:srgbClr val="000000"/>
                </a:solidFill>
                <a:latin typeface="Georgia"/>
                <a:ea typeface="DejaVu Sans"/>
              </a:rPr>
              <a:t>ι</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άλλ</a:t>
            </a:r>
            <a:r>
              <a:rPr lang="fr-FR" sz="1500" b="0" strike="noStrike" spc="-1" dirty="0">
                <a:solidFill>
                  <a:srgbClr val="000000"/>
                </a:solidFill>
                <a:latin typeface="Georgia"/>
                <a:ea typeface="DejaVu Sans"/>
              </a:rPr>
              <a:t>α </a:t>
            </a:r>
            <a:r>
              <a:rPr lang="fr-FR" sz="1500" b="0" strike="noStrike" spc="-1" dirty="0" err="1">
                <a:solidFill>
                  <a:srgbClr val="000000"/>
                </a:solidFill>
                <a:latin typeface="Georgia"/>
                <a:ea typeface="DejaVu Sans"/>
              </a:rPr>
              <a:t>κινήμ</a:t>
            </a:r>
            <a:r>
              <a:rPr lang="fr-FR" sz="1500" b="0" strike="noStrike" spc="-1" dirty="0">
                <a:solidFill>
                  <a:srgbClr val="000000"/>
                </a:solidFill>
                <a:latin typeface="Georgia"/>
                <a:ea typeface="DejaVu Sans"/>
              </a:rPr>
              <a:t>α</a:t>
            </a:r>
            <a:r>
              <a:rPr lang="fr-FR" sz="1500" b="0" strike="noStrike" spc="-1" dirty="0" err="1">
                <a:solidFill>
                  <a:srgbClr val="000000"/>
                </a:solidFill>
                <a:latin typeface="Georgia"/>
                <a:ea typeface="DejaVu Sans"/>
              </a:rPr>
              <a:t>τ</a:t>
            </a:r>
            <a:r>
              <a:rPr lang="fr-FR" sz="1500" b="0" strike="noStrike" spc="-1" dirty="0">
                <a:solidFill>
                  <a:srgbClr val="000000"/>
                </a:solidFill>
                <a:latin typeface="Georgia"/>
                <a:ea typeface="DejaVu Sans"/>
              </a:rPr>
              <a:t>α </a:t>
            </a:r>
            <a:r>
              <a:rPr lang="fr-FR" sz="1500" b="0" strike="noStrike" spc="-1" dirty="0" err="1">
                <a:solidFill>
                  <a:srgbClr val="000000"/>
                </a:solidFill>
                <a:latin typeface="Georgia"/>
                <a:ea typeface="DejaVu Sans"/>
              </a:rPr>
              <a:t>της</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κοινωνί</a:t>
            </a:r>
            <a:r>
              <a:rPr lang="fr-FR" sz="1500" b="0" strike="noStrike" spc="-1" dirty="0">
                <a:solidFill>
                  <a:srgbClr val="000000"/>
                </a:solidFill>
                <a:latin typeface="Georgia"/>
                <a:ea typeface="DejaVu Sans"/>
              </a:rPr>
              <a:t>α</a:t>
            </a:r>
            <a:r>
              <a:rPr lang="fr-FR" sz="1500" b="0" strike="noStrike" spc="-1" dirty="0" err="1">
                <a:solidFill>
                  <a:srgbClr val="000000"/>
                </a:solidFill>
                <a:latin typeface="Georgia"/>
                <a:ea typeface="DejaVu Sans"/>
              </a:rPr>
              <a:t>ς</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των</a:t>
            </a:r>
            <a:r>
              <a:rPr lang="fr-FR" sz="1500" b="0" strike="noStrike" spc="-1" dirty="0">
                <a:solidFill>
                  <a:srgbClr val="000000"/>
                </a:solidFill>
                <a:latin typeface="Georgia"/>
                <a:ea typeface="DejaVu Sans"/>
              </a:rPr>
              <a:t> π</a:t>
            </a:r>
            <a:r>
              <a:rPr lang="fr-FR" sz="1500" b="0" strike="noStrike" spc="-1" dirty="0" err="1">
                <a:solidFill>
                  <a:srgbClr val="000000"/>
                </a:solidFill>
                <a:latin typeface="Georgia"/>
                <a:ea typeface="DejaVu Sans"/>
              </a:rPr>
              <a:t>ολιτών</a:t>
            </a:r>
            <a:r>
              <a:rPr lang="fr-FR" sz="1500" b="0" strike="noStrike" spc="-1" dirty="0">
                <a:solidFill>
                  <a:srgbClr val="000000"/>
                </a:solidFill>
                <a:latin typeface="Georgia"/>
                <a:ea typeface="DejaVu Sans"/>
              </a:rPr>
              <a:t>) α</a:t>
            </a:r>
            <a:r>
              <a:rPr lang="fr-FR" sz="1500" b="0" strike="noStrike" spc="-1" dirty="0" err="1">
                <a:solidFill>
                  <a:srgbClr val="000000"/>
                </a:solidFill>
                <a:latin typeface="Georgia"/>
                <a:ea typeface="DejaVu Sans"/>
              </a:rPr>
              <a:t>ν</a:t>
            </a:r>
            <a:r>
              <a:rPr lang="fr-FR" sz="1500" b="0" strike="noStrike" spc="-1" dirty="0">
                <a:solidFill>
                  <a:srgbClr val="000000"/>
                </a:solidFill>
                <a:latin typeface="Georgia"/>
                <a:ea typeface="DejaVu Sans"/>
              </a:rPr>
              <a:t>απ</a:t>
            </a:r>
            <a:r>
              <a:rPr lang="fr-FR" sz="1500" b="0" strike="noStrike" spc="-1" dirty="0" err="1">
                <a:solidFill>
                  <a:srgbClr val="000000"/>
                </a:solidFill>
                <a:latin typeface="Georgia"/>
                <a:ea typeface="DejaVu Sans"/>
              </a:rPr>
              <a:t>τύσσουν</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ευρωσκε</a:t>
            </a:r>
            <a:r>
              <a:rPr lang="fr-FR" sz="1500" b="0" strike="noStrike" spc="-1" dirty="0">
                <a:solidFill>
                  <a:srgbClr val="000000"/>
                </a:solidFill>
                <a:latin typeface="Georgia"/>
                <a:ea typeface="DejaVu Sans"/>
              </a:rPr>
              <a:t>π</a:t>
            </a:r>
            <a:r>
              <a:rPr lang="fr-FR" sz="1500" b="0" strike="noStrike" spc="-1" dirty="0" err="1">
                <a:solidFill>
                  <a:srgbClr val="000000"/>
                </a:solidFill>
                <a:latin typeface="Georgia"/>
                <a:ea typeface="DejaVu Sans"/>
              </a:rPr>
              <a:t>τικιστικές</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θέσεις</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στη</a:t>
            </a:r>
            <a:r>
              <a:rPr lang="fr-FR" sz="1500" b="0" strike="noStrike" spc="-1" dirty="0">
                <a:solidFill>
                  <a:srgbClr val="000000"/>
                </a:solidFill>
                <a:latin typeface="Georgia"/>
                <a:ea typeface="DejaVu Sans"/>
              </a:rPr>
              <a:t> </a:t>
            </a:r>
            <a:r>
              <a:rPr lang="fr-FR" sz="1500" b="1" strike="noStrike" spc="-1" dirty="0">
                <a:solidFill>
                  <a:srgbClr val="000000"/>
                </a:solidFill>
                <a:latin typeface="Georgia"/>
                <a:ea typeface="DejaVu Sans"/>
              </a:rPr>
              <a:t>β</a:t>
            </a:r>
            <a:r>
              <a:rPr lang="fr-FR" sz="1500" b="1" strike="noStrike" spc="-1" dirty="0" err="1">
                <a:solidFill>
                  <a:srgbClr val="000000"/>
                </a:solidFill>
                <a:latin typeface="Georgia"/>
                <a:ea typeface="DejaVu Sans"/>
              </a:rPr>
              <a:t>άση</a:t>
            </a:r>
            <a:r>
              <a:rPr lang="fr-FR" sz="1500" b="1" strike="noStrike" spc="-1" dirty="0">
                <a:solidFill>
                  <a:srgbClr val="000000"/>
                </a:solidFill>
                <a:latin typeface="Georgia"/>
                <a:ea typeface="DejaVu Sans"/>
              </a:rPr>
              <a:t> </a:t>
            </a:r>
            <a:r>
              <a:rPr lang="fr-FR" sz="1500" b="1" strike="noStrike" spc="-1" dirty="0" err="1">
                <a:solidFill>
                  <a:srgbClr val="000000"/>
                </a:solidFill>
                <a:latin typeface="Georgia"/>
                <a:ea typeface="DejaVu Sans"/>
              </a:rPr>
              <a:t>μι</a:t>
            </a:r>
            <a:r>
              <a:rPr lang="fr-FR" sz="1500" b="1" strike="noStrike" spc="-1" dirty="0">
                <a:solidFill>
                  <a:srgbClr val="000000"/>
                </a:solidFill>
                <a:latin typeface="Georgia"/>
                <a:ea typeface="DejaVu Sans"/>
              </a:rPr>
              <a:t>α</a:t>
            </a:r>
            <a:r>
              <a:rPr lang="fr-FR" sz="1500" b="1" strike="noStrike" spc="-1" dirty="0" err="1">
                <a:solidFill>
                  <a:srgbClr val="000000"/>
                </a:solidFill>
                <a:latin typeface="Georgia"/>
                <a:ea typeface="DejaVu Sans"/>
              </a:rPr>
              <a:t>ς</a:t>
            </a:r>
            <a:r>
              <a:rPr lang="fr-FR" sz="1500" b="1" strike="noStrike" spc="-1" dirty="0">
                <a:solidFill>
                  <a:srgbClr val="000000"/>
                </a:solidFill>
                <a:latin typeface="Georgia"/>
                <a:ea typeface="DejaVu Sans"/>
              </a:rPr>
              <a:t> </a:t>
            </a:r>
            <a:r>
              <a:rPr lang="fr-FR" sz="1500" b="1" strike="noStrike" spc="-1" dirty="0" err="1">
                <a:solidFill>
                  <a:srgbClr val="000000"/>
                </a:solidFill>
                <a:latin typeface="Georgia"/>
                <a:ea typeface="DejaVu Sans"/>
              </a:rPr>
              <a:t>ωφελιμιστικής</a:t>
            </a:r>
            <a:r>
              <a:rPr lang="fr-FR" sz="1500" b="1" strike="noStrike" spc="-1" dirty="0">
                <a:solidFill>
                  <a:srgbClr val="000000"/>
                </a:solidFill>
                <a:latin typeface="Georgia"/>
                <a:ea typeface="DejaVu Sans"/>
              </a:rPr>
              <a:t> </a:t>
            </a:r>
            <a:r>
              <a:rPr lang="fr-FR" sz="1500" b="1" strike="noStrike" spc="-1" dirty="0" err="1">
                <a:solidFill>
                  <a:srgbClr val="000000"/>
                </a:solidFill>
                <a:latin typeface="Georgia"/>
                <a:ea typeface="DejaVu Sans"/>
              </a:rPr>
              <a:t>λογικής</a:t>
            </a:r>
            <a:r>
              <a:rPr lang="fr-FR" sz="1500" b="1"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εφόσον</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έχουν</a:t>
            </a:r>
            <a:r>
              <a:rPr lang="fr-FR" sz="1500" b="0" strike="noStrike" spc="-1" dirty="0">
                <a:solidFill>
                  <a:srgbClr val="000000"/>
                </a:solidFill>
                <a:latin typeface="Georgia"/>
                <a:ea typeface="DejaVu Sans"/>
              </a:rPr>
              <a:t> π</a:t>
            </a:r>
            <a:r>
              <a:rPr lang="fr-FR" sz="1500" b="0" strike="noStrike" spc="-1" dirty="0" err="1">
                <a:solidFill>
                  <a:srgbClr val="000000"/>
                </a:solidFill>
                <a:latin typeface="Georgia"/>
                <a:ea typeface="DejaVu Sans"/>
              </a:rPr>
              <a:t>ερισσότερ</a:t>
            </a:r>
            <a:r>
              <a:rPr lang="fr-FR" sz="1500" b="0" strike="noStrike" spc="-1" dirty="0">
                <a:solidFill>
                  <a:srgbClr val="000000"/>
                </a:solidFill>
                <a:latin typeface="Georgia"/>
                <a:ea typeface="DejaVu Sans"/>
              </a:rPr>
              <a:t>α </a:t>
            </a:r>
            <a:r>
              <a:rPr lang="fr-FR" sz="1500" b="0" strike="noStrike" spc="-1" dirty="0" err="1">
                <a:solidFill>
                  <a:srgbClr val="000000"/>
                </a:solidFill>
                <a:latin typeface="Georgia"/>
                <a:ea typeface="DejaVu Sans"/>
              </a:rPr>
              <a:t>οφέλη</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στρ</a:t>
            </a:r>
            <a:r>
              <a:rPr lang="fr-FR" sz="1500" b="0" strike="noStrike" spc="-1" dirty="0">
                <a:solidFill>
                  <a:srgbClr val="000000"/>
                </a:solidFill>
                <a:latin typeface="Georgia"/>
                <a:ea typeface="DejaVu Sans"/>
              </a:rPr>
              <a:t>α</a:t>
            </a:r>
            <a:r>
              <a:rPr lang="fr-FR" sz="1500" b="0" strike="noStrike" spc="-1" dirty="0" err="1">
                <a:solidFill>
                  <a:srgbClr val="000000"/>
                </a:solidFill>
                <a:latin typeface="Georgia"/>
                <a:ea typeface="DejaVu Sans"/>
              </a:rPr>
              <a:t>τηγικοί</a:t>
            </a:r>
            <a:r>
              <a:rPr lang="fr-FR" sz="1500" b="0" strike="noStrike" spc="-1" dirty="0">
                <a:solidFill>
                  <a:srgbClr val="000000"/>
                </a:solidFill>
                <a:latin typeface="Georgia"/>
                <a:ea typeface="DejaVu Sans"/>
              </a:rPr>
              <a:t> πα</a:t>
            </a:r>
            <a:r>
              <a:rPr lang="fr-FR" sz="1500" b="0" strike="noStrike" spc="-1" dirty="0" err="1">
                <a:solidFill>
                  <a:srgbClr val="000000"/>
                </a:solidFill>
                <a:latin typeface="Georgia"/>
                <a:ea typeface="DejaVu Sans"/>
              </a:rPr>
              <a:t>ράγοντες</a:t>
            </a:r>
            <a:r>
              <a:rPr lang="fr-FR" sz="1500" b="0" strike="noStrike" spc="-1" dirty="0">
                <a:solidFill>
                  <a:srgbClr val="000000"/>
                </a:solidFill>
                <a:latin typeface="Georgia"/>
                <a:ea typeface="DejaVu Sans"/>
              </a:rPr>
              <a:t>, π</a:t>
            </a:r>
            <a:r>
              <a:rPr lang="fr-FR" sz="1500" b="0" strike="noStrike" spc="-1" dirty="0" err="1">
                <a:solidFill>
                  <a:srgbClr val="000000"/>
                </a:solidFill>
                <a:latin typeface="Georgia"/>
                <a:ea typeface="DejaVu Sans"/>
              </a:rPr>
              <a:t>ολιτικός</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ο</a:t>
            </a:r>
            <a:r>
              <a:rPr lang="fr-FR" sz="1500" b="0" strike="noStrike" spc="-1" dirty="0">
                <a:solidFill>
                  <a:srgbClr val="000000"/>
                </a:solidFill>
                <a:latin typeface="Georgia"/>
                <a:ea typeface="DejaVu Sans"/>
              </a:rPr>
              <a:t>π</a:t>
            </a:r>
            <a:r>
              <a:rPr lang="fr-FR" sz="1500" b="0" strike="noStrike" spc="-1" dirty="0" err="1">
                <a:solidFill>
                  <a:srgbClr val="000000"/>
                </a:solidFill>
                <a:latin typeface="Georgia"/>
                <a:ea typeface="DejaVu Sans"/>
              </a:rPr>
              <a:t>ορτουνισμός</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οικονομικό</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συμφέρον</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Η</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στρ</a:t>
            </a:r>
            <a:r>
              <a:rPr lang="fr-FR" sz="1500" b="0" strike="noStrike" spc="-1" dirty="0">
                <a:solidFill>
                  <a:srgbClr val="000000"/>
                </a:solidFill>
                <a:latin typeface="Georgia"/>
                <a:ea typeface="DejaVu Sans"/>
              </a:rPr>
              <a:t>α</a:t>
            </a:r>
            <a:r>
              <a:rPr lang="fr-FR" sz="1500" b="0" strike="noStrike" spc="-1" dirty="0" err="1">
                <a:solidFill>
                  <a:srgbClr val="000000"/>
                </a:solidFill>
                <a:latin typeface="Georgia"/>
                <a:ea typeface="DejaVu Sans"/>
              </a:rPr>
              <a:t>τηγική</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των</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κομμάτων</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εξ</a:t>
            </a:r>
            <a:r>
              <a:rPr lang="fr-FR" sz="1500" b="0" strike="noStrike" spc="-1" dirty="0">
                <a:solidFill>
                  <a:srgbClr val="000000"/>
                </a:solidFill>
                <a:latin typeface="Georgia"/>
                <a:ea typeface="DejaVu Sans"/>
              </a:rPr>
              <a:t>α</a:t>
            </a:r>
            <a:r>
              <a:rPr lang="fr-FR" sz="1500" b="0" strike="noStrike" spc="-1" dirty="0" err="1">
                <a:solidFill>
                  <a:srgbClr val="000000"/>
                </a:solidFill>
                <a:latin typeface="Georgia"/>
                <a:ea typeface="DejaVu Sans"/>
              </a:rPr>
              <a:t>ρτάτ</a:t>
            </a:r>
            <a:r>
              <a:rPr lang="fr-FR" sz="1500" b="0" strike="noStrike" spc="-1" dirty="0">
                <a:solidFill>
                  <a:srgbClr val="000000"/>
                </a:solidFill>
                <a:latin typeface="Georgia"/>
                <a:ea typeface="DejaVu Sans"/>
              </a:rPr>
              <a:t>α</a:t>
            </a:r>
            <a:r>
              <a:rPr lang="fr-FR" sz="1500" b="0" strike="noStrike" spc="-1" dirty="0" err="1">
                <a:solidFill>
                  <a:srgbClr val="000000"/>
                </a:solidFill>
                <a:latin typeface="Georgia"/>
                <a:ea typeface="DejaVu Sans"/>
              </a:rPr>
              <a:t>ι</a:t>
            </a:r>
            <a:r>
              <a:rPr lang="fr-FR" sz="1500" b="0" strike="noStrike" spc="-1" dirty="0">
                <a:solidFill>
                  <a:srgbClr val="000000"/>
                </a:solidFill>
                <a:latin typeface="Georgia"/>
                <a:ea typeface="DejaVu Sans"/>
              </a:rPr>
              <a:t> απ</a:t>
            </a:r>
            <a:r>
              <a:rPr lang="fr-FR" sz="1500" b="0" strike="noStrike" spc="-1" dirty="0" err="1">
                <a:solidFill>
                  <a:srgbClr val="000000"/>
                </a:solidFill>
                <a:latin typeface="Georgia"/>
                <a:ea typeface="DejaVu Sans"/>
              </a:rPr>
              <a:t>ό</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το</a:t>
            </a:r>
            <a:r>
              <a:rPr lang="fr-FR" sz="1500" b="0" strike="noStrike" spc="-1" dirty="0">
                <a:solidFill>
                  <a:srgbClr val="000000"/>
                </a:solidFill>
                <a:latin typeface="Georgia"/>
                <a:ea typeface="DejaVu Sans"/>
              </a:rPr>
              <a:t> α</a:t>
            </a:r>
            <a:r>
              <a:rPr lang="fr-FR" sz="1500" b="0" strike="noStrike" spc="-1" dirty="0" err="1">
                <a:solidFill>
                  <a:srgbClr val="000000"/>
                </a:solidFill>
                <a:latin typeface="Georgia"/>
                <a:ea typeface="DejaVu Sans"/>
              </a:rPr>
              <a:t>ν</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ε</a:t>
            </a:r>
            <a:r>
              <a:rPr lang="fr-FR" sz="1500" b="0" strike="noStrike" spc="-1" dirty="0">
                <a:solidFill>
                  <a:srgbClr val="000000"/>
                </a:solidFill>
                <a:latin typeface="Georgia"/>
                <a:ea typeface="DejaVu Sans"/>
              </a:rPr>
              <a:t>π</a:t>
            </a:r>
            <a:r>
              <a:rPr lang="fr-FR" sz="1500" b="0" strike="noStrike" spc="-1" dirty="0" err="1">
                <a:solidFill>
                  <a:srgbClr val="000000"/>
                </a:solidFill>
                <a:latin typeface="Georgia"/>
                <a:ea typeface="DejaVu Sans"/>
              </a:rPr>
              <a:t>ιδιώκουν</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ν</a:t>
            </a:r>
            <a:r>
              <a:rPr lang="fr-FR" sz="1500" b="0" strike="noStrike" spc="-1" dirty="0">
                <a:solidFill>
                  <a:srgbClr val="000000"/>
                </a:solidFill>
                <a:latin typeface="Georgia"/>
                <a:ea typeface="DejaVu Sans"/>
              </a:rPr>
              <a:t>α α</a:t>
            </a:r>
            <a:r>
              <a:rPr lang="fr-FR" sz="1500" b="0" strike="noStrike" spc="-1" dirty="0" err="1">
                <a:solidFill>
                  <a:srgbClr val="000000"/>
                </a:solidFill>
                <a:latin typeface="Georgia"/>
                <a:ea typeface="DejaVu Sans"/>
              </a:rPr>
              <a:t>σκήσουν</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ή</a:t>
            </a:r>
            <a:r>
              <a:rPr lang="fr-FR" sz="1500" b="0" strike="noStrike" spc="-1" dirty="0">
                <a:solidFill>
                  <a:srgbClr val="000000"/>
                </a:solidFill>
                <a:latin typeface="Georgia"/>
                <a:ea typeface="DejaVu Sans"/>
              </a:rPr>
              <a:t> α</a:t>
            </a:r>
            <a:r>
              <a:rPr lang="fr-FR" sz="1500" b="0" strike="noStrike" spc="-1" dirty="0" err="1">
                <a:solidFill>
                  <a:srgbClr val="000000"/>
                </a:solidFill>
                <a:latin typeface="Georgia"/>
                <a:ea typeface="DejaVu Sans"/>
              </a:rPr>
              <a:t>ν</a:t>
            </a:r>
            <a:r>
              <a:rPr lang="fr-FR" sz="1500" b="0" strike="noStrike" spc="-1" dirty="0">
                <a:solidFill>
                  <a:srgbClr val="000000"/>
                </a:solidFill>
                <a:latin typeface="Georgia"/>
                <a:ea typeface="DejaVu Sans"/>
              </a:rPr>
              <a:t> α</a:t>
            </a:r>
            <a:r>
              <a:rPr lang="fr-FR" sz="1500" b="0" strike="noStrike" spc="-1" dirty="0" err="1">
                <a:solidFill>
                  <a:srgbClr val="000000"/>
                </a:solidFill>
                <a:latin typeface="Georgia"/>
                <a:ea typeface="DejaVu Sans"/>
              </a:rPr>
              <a:t>σκούν</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εξουσί</a:t>
            </a:r>
            <a:r>
              <a:rPr lang="fr-FR" sz="1500" b="0" strike="noStrike" spc="-1" dirty="0">
                <a:solidFill>
                  <a:srgbClr val="000000"/>
                </a:solidFill>
                <a:latin typeface="Georgia"/>
                <a:ea typeface="DejaVu Sans"/>
              </a:rPr>
              <a:t>α. </a:t>
            </a:r>
            <a:r>
              <a:rPr lang="fr-FR" sz="1500" b="0" strike="noStrike" spc="-1" dirty="0" err="1">
                <a:solidFill>
                  <a:srgbClr val="000000"/>
                </a:solidFill>
                <a:latin typeface="Georgia"/>
                <a:ea typeface="DejaVu Sans"/>
              </a:rPr>
              <a:t>Ο</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Ευρωσκε</a:t>
            </a:r>
            <a:r>
              <a:rPr lang="fr-FR" sz="1500" b="0" strike="noStrike" spc="-1" dirty="0">
                <a:solidFill>
                  <a:srgbClr val="000000"/>
                </a:solidFill>
                <a:latin typeface="Georgia"/>
                <a:ea typeface="DejaVu Sans"/>
              </a:rPr>
              <a:t>π</a:t>
            </a:r>
            <a:r>
              <a:rPr lang="fr-FR" sz="1500" b="0" strike="noStrike" spc="-1" dirty="0" err="1">
                <a:solidFill>
                  <a:srgbClr val="000000"/>
                </a:solidFill>
                <a:latin typeface="Georgia"/>
                <a:ea typeface="DejaVu Sans"/>
              </a:rPr>
              <a:t>τικισμός</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ως</a:t>
            </a:r>
            <a:r>
              <a:rPr lang="fr-FR" sz="1500" b="0" strike="noStrike" spc="-1" dirty="0">
                <a:solidFill>
                  <a:srgbClr val="000000"/>
                </a:solidFill>
                <a:latin typeface="Georgia"/>
                <a:ea typeface="DejaVu Sans"/>
              </a:rPr>
              <a:t> π</a:t>
            </a:r>
            <a:r>
              <a:rPr lang="fr-FR" sz="1500" b="0" strike="noStrike" spc="-1" dirty="0" err="1">
                <a:solidFill>
                  <a:srgbClr val="000000"/>
                </a:solidFill>
                <a:latin typeface="Georgia"/>
                <a:ea typeface="DejaVu Sans"/>
              </a:rPr>
              <a:t>ροϊόν</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του</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κομμ</a:t>
            </a:r>
            <a:r>
              <a:rPr lang="fr-FR" sz="1500" b="0" strike="noStrike" spc="-1" dirty="0">
                <a:solidFill>
                  <a:srgbClr val="000000"/>
                </a:solidFill>
                <a:latin typeface="Georgia"/>
                <a:ea typeface="DejaVu Sans"/>
              </a:rPr>
              <a:t>α</a:t>
            </a:r>
            <a:r>
              <a:rPr lang="fr-FR" sz="1500" b="0" strike="noStrike" spc="-1" dirty="0" err="1">
                <a:solidFill>
                  <a:srgbClr val="000000"/>
                </a:solidFill>
                <a:latin typeface="Georgia"/>
                <a:ea typeface="DejaVu Sans"/>
              </a:rPr>
              <a:t>τικού</a:t>
            </a:r>
            <a:r>
              <a:rPr lang="fr-FR" sz="1500" b="0" strike="noStrike" spc="-1" dirty="0">
                <a:solidFill>
                  <a:srgbClr val="000000"/>
                </a:solidFill>
                <a:latin typeface="Georgia"/>
                <a:ea typeface="DejaVu Sans"/>
              </a:rPr>
              <a:t> α</a:t>
            </a:r>
            <a:r>
              <a:rPr lang="fr-FR" sz="1500" b="0" strike="noStrike" spc="-1" dirty="0" err="1">
                <a:solidFill>
                  <a:srgbClr val="000000"/>
                </a:solidFill>
                <a:latin typeface="Georgia"/>
                <a:ea typeface="DejaVu Sans"/>
              </a:rPr>
              <a:t>ντ</a:t>
            </a:r>
            <a:r>
              <a:rPr lang="fr-FR" sz="1500" b="0" strike="noStrike" spc="-1" dirty="0">
                <a:solidFill>
                  <a:srgbClr val="000000"/>
                </a:solidFill>
                <a:latin typeface="Georgia"/>
                <a:ea typeface="DejaVu Sans"/>
              </a:rPr>
              <a:t>α</a:t>
            </a:r>
            <a:r>
              <a:rPr lang="fr-FR" sz="1500" b="0" strike="noStrike" spc="-1" dirty="0" err="1">
                <a:solidFill>
                  <a:srgbClr val="000000"/>
                </a:solidFill>
                <a:latin typeface="Georgia"/>
                <a:ea typeface="DejaVu Sans"/>
              </a:rPr>
              <a:t>γωνισμού</a:t>
            </a:r>
            <a:r>
              <a:rPr lang="fr-FR" sz="1500" b="0" strike="noStrike" spc="-1" dirty="0">
                <a:solidFill>
                  <a:srgbClr val="000000"/>
                </a:solidFill>
                <a:latin typeface="Georgia"/>
                <a:ea typeface="DejaVu Sans"/>
              </a:rPr>
              <a:t> (vote, office and </a:t>
            </a:r>
            <a:r>
              <a:rPr lang="fr-FR" sz="1500" b="0" strike="noStrike" spc="-1" dirty="0" err="1">
                <a:solidFill>
                  <a:srgbClr val="000000"/>
                </a:solidFill>
                <a:latin typeface="Georgia"/>
                <a:ea typeface="DejaVu Sans"/>
              </a:rPr>
              <a:t>policy</a:t>
            </a:r>
            <a:r>
              <a:rPr lang="fr-FR" sz="1500" b="0" strike="noStrike" spc="-1" dirty="0">
                <a:solidFill>
                  <a:srgbClr val="000000"/>
                </a:solidFill>
                <a:latin typeface="Georgia"/>
                <a:ea typeface="DejaVu Sans"/>
              </a:rPr>
              <a:t> </a:t>
            </a:r>
            <a:r>
              <a:rPr lang="fr-FR" sz="1500" b="0" strike="noStrike" spc="-1" dirty="0" err="1">
                <a:solidFill>
                  <a:srgbClr val="000000"/>
                </a:solidFill>
                <a:latin typeface="Georgia"/>
                <a:ea typeface="DejaVu Sans"/>
              </a:rPr>
              <a:t>seeking</a:t>
            </a:r>
            <a:r>
              <a:rPr lang="fr-FR" sz="1500" b="0" strike="noStrike" spc="-1" dirty="0">
                <a:solidFill>
                  <a:srgbClr val="000000"/>
                </a:solidFill>
                <a:latin typeface="Georgia"/>
                <a:ea typeface="DejaVu Sans"/>
              </a:rPr>
              <a:t> parties, </a:t>
            </a:r>
            <a:r>
              <a:rPr lang="fr-FR" sz="1500" b="0" strike="noStrike" spc="-1" dirty="0" err="1">
                <a:solidFill>
                  <a:srgbClr val="000000"/>
                </a:solidFill>
                <a:latin typeface="Georgia"/>
                <a:ea typeface="DejaVu Sans"/>
              </a:rPr>
              <a:t>Strøm</a:t>
            </a:r>
            <a:r>
              <a:rPr lang="fr-FR" sz="1500" b="0" strike="noStrike" spc="-1" dirty="0">
                <a:solidFill>
                  <a:srgbClr val="000000"/>
                </a:solidFill>
                <a:latin typeface="Georgia"/>
                <a:ea typeface="DejaVu Sans"/>
              </a:rPr>
              <a:t>, K. and Mueller, W.: 1999). </a:t>
            </a:r>
            <a:endParaRPr lang="fr-FR" sz="1500" b="0" strike="noStrike" spc="-1" dirty="0">
              <a:latin typeface="Arial"/>
            </a:endParaRPr>
          </a:p>
          <a:p>
            <a:pPr marL="658440" lvl="1" indent="-245880">
              <a:lnSpc>
                <a:spcPct val="100000"/>
              </a:lnSpc>
              <a:spcBef>
                <a:spcPts val="300"/>
              </a:spcBef>
              <a:buClr>
                <a:srgbClr val="F96A1B"/>
              </a:buClr>
              <a:buFont typeface="Wingdings" charset="2"/>
              <a:buChar char=""/>
            </a:pPr>
            <a:r>
              <a:rPr lang="fr-FR" sz="1500" b="0" i="1" strike="noStrike" spc="-1" dirty="0" err="1">
                <a:solidFill>
                  <a:srgbClr val="F96A1B"/>
                </a:solidFill>
                <a:latin typeface="Georgia"/>
                <a:ea typeface="DejaVu Sans"/>
              </a:rPr>
              <a:t>Τ</a:t>
            </a:r>
            <a:r>
              <a:rPr lang="fr-FR" sz="1500" b="0" i="1" strike="noStrike" spc="-1" dirty="0">
                <a:solidFill>
                  <a:srgbClr val="F96A1B"/>
                </a:solidFill>
                <a:latin typeface="Georgia"/>
                <a:ea typeface="DejaVu Sans"/>
              </a:rPr>
              <a:t>α </a:t>
            </a:r>
            <a:r>
              <a:rPr lang="fr-FR" sz="1500" b="1" i="1" strike="noStrike" spc="-1" dirty="0" err="1">
                <a:solidFill>
                  <a:srgbClr val="F96A1B"/>
                </a:solidFill>
                <a:latin typeface="Georgia"/>
                <a:ea typeface="DejaVu Sans"/>
              </a:rPr>
              <a:t>κόμμ</a:t>
            </a:r>
            <a:r>
              <a:rPr lang="fr-FR" sz="1500" b="1" i="1" strike="noStrike" spc="-1" dirty="0">
                <a:solidFill>
                  <a:srgbClr val="F96A1B"/>
                </a:solidFill>
                <a:latin typeface="Georgia"/>
                <a:ea typeface="DejaVu Sans"/>
              </a:rPr>
              <a:t>α</a:t>
            </a:r>
            <a:r>
              <a:rPr lang="fr-FR" sz="1500" b="1" i="1" strike="noStrike" spc="-1" dirty="0" err="1">
                <a:solidFill>
                  <a:srgbClr val="F96A1B"/>
                </a:solidFill>
                <a:latin typeface="Georgia"/>
                <a:ea typeface="DejaVu Sans"/>
              </a:rPr>
              <a:t>τ</a:t>
            </a:r>
            <a:r>
              <a:rPr lang="fr-FR" sz="1500" b="1" i="1" strike="noStrike" spc="-1" dirty="0">
                <a:solidFill>
                  <a:srgbClr val="F96A1B"/>
                </a:solidFill>
                <a:latin typeface="Georgia"/>
                <a:ea typeface="DejaVu Sans"/>
              </a:rPr>
              <a:t>α </a:t>
            </a:r>
            <a:r>
              <a:rPr lang="fr-FR" sz="1500" b="1" i="1" strike="noStrike" spc="-1" dirty="0" err="1">
                <a:solidFill>
                  <a:srgbClr val="F96A1B"/>
                </a:solidFill>
                <a:latin typeface="Georgia"/>
                <a:ea typeface="DejaVu Sans"/>
              </a:rPr>
              <a:t>εξουσί</a:t>
            </a:r>
            <a:r>
              <a:rPr lang="fr-FR" sz="1500" b="1" i="1" strike="noStrike" spc="-1" dirty="0">
                <a:solidFill>
                  <a:srgbClr val="F96A1B"/>
                </a:solidFill>
                <a:latin typeface="Georgia"/>
                <a:ea typeface="DejaVu Sans"/>
              </a:rPr>
              <a:t>α</a:t>
            </a:r>
            <a:r>
              <a:rPr lang="fr-FR" sz="1500" b="1" i="1" strike="noStrike" spc="-1" dirty="0" err="1">
                <a:solidFill>
                  <a:srgbClr val="F96A1B"/>
                </a:solidFill>
                <a:latin typeface="Georgia"/>
                <a:ea typeface="DejaVu Sans"/>
              </a:rPr>
              <a:t>ς</a:t>
            </a:r>
            <a:r>
              <a:rPr lang="fr-FR" sz="1500" b="1"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δεν</a:t>
            </a:r>
            <a:r>
              <a:rPr lang="fr-FR" sz="1500" b="0" i="1" strike="noStrike" spc="-1" dirty="0">
                <a:solidFill>
                  <a:srgbClr val="F96A1B"/>
                </a:solidFill>
                <a:latin typeface="Georgia"/>
                <a:ea typeface="DejaVu Sans"/>
              </a:rPr>
              <a:t> α</a:t>
            </a:r>
            <a:r>
              <a:rPr lang="fr-FR" sz="1500" b="0" i="1" strike="noStrike" spc="-1" dirty="0" err="1">
                <a:solidFill>
                  <a:srgbClr val="F96A1B"/>
                </a:solidFill>
                <a:latin typeface="Georgia"/>
                <a:ea typeface="DejaVu Sans"/>
              </a:rPr>
              <a:t>ν</a:t>
            </a:r>
            <a:r>
              <a:rPr lang="fr-FR" sz="1500" b="0" i="1" strike="noStrike" spc="-1" dirty="0">
                <a:solidFill>
                  <a:srgbClr val="F96A1B"/>
                </a:solidFill>
                <a:latin typeface="Georgia"/>
                <a:ea typeface="DejaVu Sans"/>
              </a:rPr>
              <a:t>απ</a:t>
            </a:r>
            <a:r>
              <a:rPr lang="fr-FR" sz="1500" b="0" i="1" strike="noStrike" spc="-1" dirty="0" err="1">
                <a:solidFill>
                  <a:srgbClr val="F96A1B"/>
                </a:solidFill>
                <a:latin typeface="Georgia"/>
                <a:ea typeface="DejaVu Sans"/>
              </a:rPr>
              <a:t>τύσσουν</a:t>
            </a:r>
            <a:r>
              <a:rPr lang="fr-FR" sz="1500" b="0"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ιδι</a:t>
            </a:r>
            <a:r>
              <a:rPr lang="fr-FR" sz="1500" b="0" i="1" strike="noStrike" spc="-1" dirty="0">
                <a:solidFill>
                  <a:srgbClr val="F96A1B"/>
                </a:solidFill>
                <a:latin typeface="Georgia"/>
                <a:ea typeface="DejaVu Sans"/>
              </a:rPr>
              <a:t>α</a:t>
            </a:r>
            <a:r>
              <a:rPr lang="fr-FR" sz="1500" b="0" i="1" strike="noStrike" spc="-1" dirty="0" err="1">
                <a:solidFill>
                  <a:srgbClr val="F96A1B"/>
                </a:solidFill>
                <a:latin typeface="Georgia"/>
                <a:ea typeface="DejaVu Sans"/>
              </a:rPr>
              <a:t>ίτερ</a:t>
            </a:r>
            <a:r>
              <a:rPr lang="fr-FR" sz="1500" b="0" i="1" strike="noStrike" spc="-1" dirty="0">
                <a:solidFill>
                  <a:srgbClr val="F96A1B"/>
                </a:solidFill>
                <a:latin typeface="Georgia"/>
                <a:ea typeface="DejaVu Sans"/>
              </a:rPr>
              <a:t>α α</a:t>
            </a:r>
            <a:r>
              <a:rPr lang="fr-FR" sz="1500" b="0" i="1" strike="noStrike" spc="-1" dirty="0" err="1">
                <a:solidFill>
                  <a:srgbClr val="F96A1B"/>
                </a:solidFill>
                <a:latin typeface="Georgia"/>
                <a:ea typeface="DejaVu Sans"/>
              </a:rPr>
              <a:t>ντι</a:t>
            </a:r>
            <a:r>
              <a:rPr lang="fr-FR" sz="1500" b="0" i="1" strike="noStrike" spc="-1" dirty="0">
                <a:solidFill>
                  <a:srgbClr val="F96A1B"/>
                </a:solidFill>
                <a:latin typeface="Georgia"/>
                <a:ea typeface="DejaVu Sans"/>
              </a:rPr>
              <a:t>-ΕΕ </a:t>
            </a:r>
            <a:r>
              <a:rPr lang="fr-FR" sz="1500" b="0" i="1" strike="noStrike" spc="-1" dirty="0" err="1">
                <a:solidFill>
                  <a:srgbClr val="F96A1B"/>
                </a:solidFill>
                <a:latin typeface="Georgia"/>
                <a:ea typeface="DejaVu Sans"/>
              </a:rPr>
              <a:t>θέσεις</a:t>
            </a:r>
            <a:r>
              <a:rPr lang="fr-FR" sz="1500" b="0"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ή</a:t>
            </a:r>
            <a:r>
              <a:rPr lang="fr-FR" sz="1500" b="0"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σκληρό</a:t>
            </a:r>
            <a:r>
              <a:rPr lang="fr-FR" sz="1500" b="0"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ευρωσκε</a:t>
            </a:r>
            <a:r>
              <a:rPr lang="fr-FR" sz="1500" b="0" i="1" strike="noStrike" spc="-1" dirty="0">
                <a:solidFill>
                  <a:srgbClr val="F96A1B"/>
                </a:solidFill>
                <a:latin typeface="Georgia"/>
                <a:ea typeface="DejaVu Sans"/>
              </a:rPr>
              <a:t>π</a:t>
            </a:r>
            <a:r>
              <a:rPr lang="fr-FR" sz="1500" b="0" i="1" strike="noStrike" spc="-1" dirty="0" err="1">
                <a:solidFill>
                  <a:srgbClr val="F96A1B"/>
                </a:solidFill>
                <a:latin typeface="Georgia"/>
                <a:ea typeface="DejaVu Sans"/>
              </a:rPr>
              <a:t>τικισμό</a:t>
            </a:r>
            <a:r>
              <a:rPr lang="fr-FR" sz="1500" b="0"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Εκτιμούν</a:t>
            </a:r>
            <a:r>
              <a:rPr lang="fr-FR" sz="1500" b="0"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το</a:t>
            </a:r>
            <a:r>
              <a:rPr lang="fr-FR" sz="1500" b="0"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κόστος</a:t>
            </a:r>
            <a:r>
              <a:rPr lang="fr-FR" sz="1500" b="0"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μι</a:t>
            </a:r>
            <a:r>
              <a:rPr lang="fr-FR" sz="1500" b="0" i="1" strike="noStrike" spc="-1" dirty="0">
                <a:solidFill>
                  <a:srgbClr val="F96A1B"/>
                </a:solidFill>
                <a:latin typeface="Georgia"/>
                <a:ea typeface="DejaVu Sans"/>
              </a:rPr>
              <a:t>α</a:t>
            </a:r>
            <a:r>
              <a:rPr lang="fr-FR" sz="1500" b="0" i="1" strike="noStrike" spc="-1" dirty="0" err="1">
                <a:solidFill>
                  <a:srgbClr val="F96A1B"/>
                </a:solidFill>
                <a:latin typeface="Georgia"/>
                <a:ea typeface="DejaVu Sans"/>
              </a:rPr>
              <a:t>ς</a:t>
            </a:r>
            <a:r>
              <a:rPr lang="fr-FR" sz="1500" b="0"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ενδεχόμενης</a:t>
            </a:r>
            <a:r>
              <a:rPr lang="fr-FR" sz="1500" b="0"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εξόδου</a:t>
            </a:r>
            <a:r>
              <a:rPr lang="fr-FR" sz="1500" b="0" i="1" strike="noStrike" spc="-1" dirty="0">
                <a:solidFill>
                  <a:srgbClr val="F96A1B"/>
                </a:solidFill>
                <a:latin typeface="Georgia"/>
                <a:ea typeface="DejaVu Sans"/>
              </a:rPr>
              <a:t> απ</a:t>
            </a:r>
            <a:r>
              <a:rPr lang="fr-FR" sz="1500" b="0" i="1" strike="noStrike" spc="-1" dirty="0" err="1">
                <a:solidFill>
                  <a:srgbClr val="F96A1B"/>
                </a:solidFill>
                <a:latin typeface="Georgia"/>
                <a:ea typeface="DejaVu Sans"/>
              </a:rPr>
              <a:t>ό</a:t>
            </a:r>
            <a:r>
              <a:rPr lang="fr-FR" sz="1500" b="0"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την</a:t>
            </a:r>
            <a:r>
              <a:rPr lang="fr-FR" sz="1500" b="0" i="1" strike="noStrike" spc="-1" dirty="0">
                <a:solidFill>
                  <a:srgbClr val="F96A1B"/>
                </a:solidFill>
                <a:latin typeface="Georgia"/>
                <a:ea typeface="DejaVu Sans"/>
              </a:rPr>
              <a:t> ΕΕ </a:t>
            </a:r>
            <a:r>
              <a:rPr lang="fr-FR" sz="1500" b="0" i="1" strike="noStrike" spc="-1" dirty="0" err="1">
                <a:solidFill>
                  <a:srgbClr val="F96A1B"/>
                </a:solidFill>
                <a:latin typeface="Georgia"/>
                <a:ea typeface="DejaVu Sans"/>
              </a:rPr>
              <a:t>ως</a:t>
            </a:r>
            <a:r>
              <a:rPr lang="fr-FR" sz="1500" b="0"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τεράστι</a:t>
            </a:r>
            <a:r>
              <a:rPr lang="fr-FR" sz="1500" b="0" i="1" strike="noStrike" spc="-1" dirty="0">
                <a:solidFill>
                  <a:srgbClr val="F96A1B"/>
                </a:solidFill>
                <a:latin typeface="Georgia"/>
                <a:ea typeface="DejaVu Sans"/>
              </a:rPr>
              <a:t>α </a:t>
            </a:r>
            <a:r>
              <a:rPr lang="fr-FR" sz="1500" b="0" i="1" strike="noStrike" spc="-1" dirty="0" err="1">
                <a:solidFill>
                  <a:srgbClr val="F96A1B"/>
                </a:solidFill>
                <a:latin typeface="Georgia"/>
                <a:ea typeface="DejaVu Sans"/>
              </a:rPr>
              <a:t>κ</a:t>
            </a:r>
            <a:r>
              <a:rPr lang="fr-FR" sz="1500" b="0" i="1" strike="noStrike" spc="-1" dirty="0">
                <a:solidFill>
                  <a:srgbClr val="F96A1B"/>
                </a:solidFill>
                <a:latin typeface="Georgia"/>
                <a:ea typeface="DejaVu Sans"/>
              </a:rPr>
              <a:t>α</a:t>
            </a:r>
            <a:r>
              <a:rPr lang="fr-FR" sz="1500" b="0" i="1" strike="noStrike" spc="-1" dirty="0" err="1">
                <a:solidFill>
                  <a:srgbClr val="F96A1B"/>
                </a:solidFill>
                <a:latin typeface="Georgia"/>
                <a:ea typeface="DejaVu Sans"/>
              </a:rPr>
              <a:t>ι</a:t>
            </a:r>
            <a:r>
              <a:rPr lang="fr-FR" sz="1500" b="0"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εφόσον</a:t>
            </a:r>
            <a:r>
              <a:rPr lang="fr-FR" sz="1500" b="0"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είν</a:t>
            </a:r>
            <a:r>
              <a:rPr lang="fr-FR" sz="1500" b="0" i="1" strike="noStrike" spc="-1" dirty="0">
                <a:solidFill>
                  <a:srgbClr val="F96A1B"/>
                </a:solidFill>
                <a:latin typeface="Georgia"/>
                <a:ea typeface="DejaVu Sans"/>
              </a:rPr>
              <a:t>α</a:t>
            </a:r>
            <a:r>
              <a:rPr lang="fr-FR" sz="1500" b="0" i="1" strike="noStrike" spc="-1" dirty="0" err="1">
                <a:solidFill>
                  <a:srgbClr val="F96A1B"/>
                </a:solidFill>
                <a:latin typeface="Georgia"/>
                <a:ea typeface="DejaVu Sans"/>
              </a:rPr>
              <a:t>ι</a:t>
            </a:r>
            <a:r>
              <a:rPr lang="fr-FR" sz="1500" b="0"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στην</a:t>
            </a:r>
            <a:r>
              <a:rPr lang="fr-FR" sz="1500" b="0"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κυ</a:t>
            </a:r>
            <a:r>
              <a:rPr lang="fr-FR" sz="1500" b="0" i="1" strike="noStrike" spc="-1" dirty="0">
                <a:solidFill>
                  <a:srgbClr val="F96A1B"/>
                </a:solidFill>
                <a:latin typeface="Georgia"/>
                <a:ea typeface="DejaVu Sans"/>
              </a:rPr>
              <a:t>β</a:t>
            </a:r>
            <a:r>
              <a:rPr lang="fr-FR" sz="1500" b="0" i="1" strike="noStrike" spc="-1" dirty="0" err="1">
                <a:solidFill>
                  <a:srgbClr val="F96A1B"/>
                </a:solidFill>
                <a:latin typeface="Georgia"/>
                <a:ea typeface="DejaVu Sans"/>
              </a:rPr>
              <a:t>έρνηση</a:t>
            </a:r>
            <a:r>
              <a:rPr lang="fr-FR" sz="1500" b="0" i="1" strike="noStrike" spc="-1" dirty="0">
                <a:solidFill>
                  <a:srgbClr val="F96A1B"/>
                </a:solidFill>
                <a:latin typeface="Georgia"/>
                <a:ea typeface="DejaVu Sans"/>
              </a:rPr>
              <a:t> α</a:t>
            </a:r>
            <a:r>
              <a:rPr lang="fr-FR" sz="1500" b="0" i="1" strike="noStrike" spc="-1" dirty="0" err="1">
                <a:solidFill>
                  <a:srgbClr val="F96A1B"/>
                </a:solidFill>
                <a:latin typeface="Georgia"/>
                <a:ea typeface="DejaVu Sans"/>
              </a:rPr>
              <a:t>σχολούντ</a:t>
            </a:r>
            <a:r>
              <a:rPr lang="fr-FR" sz="1500" b="0" i="1" strike="noStrike" spc="-1" dirty="0">
                <a:solidFill>
                  <a:srgbClr val="F96A1B"/>
                </a:solidFill>
                <a:latin typeface="Georgia"/>
                <a:ea typeface="DejaVu Sans"/>
              </a:rPr>
              <a:t>α</a:t>
            </a:r>
            <a:r>
              <a:rPr lang="fr-FR" sz="1500" b="0" i="1" strike="noStrike" spc="-1" dirty="0" err="1">
                <a:solidFill>
                  <a:srgbClr val="F96A1B"/>
                </a:solidFill>
                <a:latin typeface="Georgia"/>
                <a:ea typeface="DejaVu Sans"/>
              </a:rPr>
              <a:t>ι</a:t>
            </a:r>
            <a:r>
              <a:rPr lang="fr-FR" sz="1500" b="0"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με</a:t>
            </a:r>
            <a:r>
              <a:rPr lang="fr-FR" sz="1500" b="0"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την</a:t>
            </a:r>
            <a:r>
              <a:rPr lang="fr-FR" sz="1500" b="0" i="1" strike="noStrike" spc="-1" dirty="0">
                <a:solidFill>
                  <a:srgbClr val="F96A1B"/>
                </a:solidFill>
                <a:latin typeface="Georgia"/>
                <a:ea typeface="DejaVu Sans"/>
              </a:rPr>
              <a:t> π</a:t>
            </a:r>
            <a:r>
              <a:rPr lang="fr-FR" sz="1500" b="0" i="1" strike="noStrike" spc="-1" dirty="0" err="1">
                <a:solidFill>
                  <a:srgbClr val="F96A1B"/>
                </a:solidFill>
                <a:latin typeface="Georgia"/>
                <a:ea typeface="DejaVu Sans"/>
              </a:rPr>
              <a:t>ρ</a:t>
            </a:r>
            <a:r>
              <a:rPr lang="fr-FR" sz="1500" b="0" i="1" strike="noStrike" spc="-1" dirty="0">
                <a:solidFill>
                  <a:srgbClr val="F96A1B"/>
                </a:solidFill>
                <a:latin typeface="Georgia"/>
                <a:ea typeface="DejaVu Sans"/>
              </a:rPr>
              <a:t>α</a:t>
            </a:r>
            <a:r>
              <a:rPr lang="fr-FR" sz="1500" b="0" i="1" strike="noStrike" spc="-1" dirty="0" err="1">
                <a:solidFill>
                  <a:srgbClr val="F96A1B"/>
                </a:solidFill>
                <a:latin typeface="Georgia"/>
                <a:ea typeface="DejaVu Sans"/>
              </a:rPr>
              <a:t>γμ</a:t>
            </a:r>
            <a:r>
              <a:rPr lang="fr-FR" sz="1500" b="0" i="1" strike="noStrike" spc="-1" dirty="0">
                <a:solidFill>
                  <a:srgbClr val="F96A1B"/>
                </a:solidFill>
                <a:latin typeface="Georgia"/>
                <a:ea typeface="DejaVu Sans"/>
              </a:rPr>
              <a:t>α</a:t>
            </a:r>
            <a:r>
              <a:rPr lang="fr-FR" sz="1500" b="0" i="1" strike="noStrike" spc="-1" dirty="0" err="1">
                <a:solidFill>
                  <a:srgbClr val="F96A1B"/>
                </a:solidFill>
                <a:latin typeface="Georgia"/>
                <a:ea typeface="DejaVu Sans"/>
              </a:rPr>
              <a:t>τικότητ</a:t>
            </a:r>
            <a:r>
              <a:rPr lang="fr-FR" sz="1500" b="0" i="1" strike="noStrike" spc="-1" dirty="0">
                <a:solidFill>
                  <a:srgbClr val="F96A1B"/>
                </a:solidFill>
                <a:latin typeface="Georgia"/>
                <a:ea typeface="DejaVu Sans"/>
              </a:rPr>
              <a:t>α </a:t>
            </a:r>
            <a:r>
              <a:rPr lang="fr-FR" sz="1500" b="0" i="1" strike="noStrike" spc="-1" dirty="0" err="1">
                <a:solidFill>
                  <a:srgbClr val="F96A1B"/>
                </a:solidFill>
                <a:latin typeface="Georgia"/>
                <a:ea typeface="DejaVu Sans"/>
              </a:rPr>
              <a:t>της</a:t>
            </a:r>
            <a:r>
              <a:rPr lang="fr-FR" sz="1500" b="0"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έντ</a:t>
            </a:r>
            <a:r>
              <a:rPr lang="fr-FR" sz="1500" b="0" i="1" strike="noStrike" spc="-1" dirty="0">
                <a:solidFill>
                  <a:srgbClr val="F96A1B"/>
                </a:solidFill>
                <a:latin typeface="Georgia"/>
                <a:ea typeface="DejaVu Sans"/>
              </a:rPr>
              <a:t>α</a:t>
            </a:r>
            <a:r>
              <a:rPr lang="fr-FR" sz="1500" b="0" i="1" strike="noStrike" spc="-1" dirty="0" err="1">
                <a:solidFill>
                  <a:srgbClr val="F96A1B"/>
                </a:solidFill>
                <a:latin typeface="Georgia"/>
                <a:ea typeface="DejaVu Sans"/>
              </a:rPr>
              <a:t>ξης</a:t>
            </a:r>
            <a:r>
              <a:rPr lang="fr-FR" sz="1500" b="0"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στην</a:t>
            </a:r>
            <a:r>
              <a:rPr lang="fr-FR" sz="1500" b="0" i="1" strike="noStrike" spc="-1" dirty="0">
                <a:solidFill>
                  <a:srgbClr val="F96A1B"/>
                </a:solidFill>
                <a:latin typeface="Georgia"/>
                <a:ea typeface="DejaVu Sans"/>
              </a:rPr>
              <a:t> ΕΕ. </a:t>
            </a:r>
            <a:r>
              <a:rPr lang="fr-FR" sz="1500" b="1" i="1" strike="noStrike" spc="-1" dirty="0" err="1">
                <a:solidFill>
                  <a:srgbClr val="F96A1B"/>
                </a:solidFill>
                <a:latin typeface="Georgia"/>
                <a:ea typeface="DejaVu Sans"/>
              </a:rPr>
              <a:t>Η</a:t>
            </a:r>
            <a:r>
              <a:rPr lang="fr-FR" sz="1500" b="1" i="1" strike="noStrike" spc="-1" dirty="0">
                <a:solidFill>
                  <a:srgbClr val="F96A1B"/>
                </a:solidFill>
                <a:latin typeface="Georgia"/>
                <a:ea typeface="DejaVu Sans"/>
              </a:rPr>
              <a:t> α</a:t>
            </a:r>
            <a:r>
              <a:rPr lang="fr-FR" sz="1500" b="1" i="1" strike="noStrike" spc="-1" dirty="0" err="1">
                <a:solidFill>
                  <a:srgbClr val="F96A1B"/>
                </a:solidFill>
                <a:latin typeface="Georgia"/>
                <a:ea typeface="DejaVu Sans"/>
              </a:rPr>
              <a:t>ύξηση</a:t>
            </a:r>
            <a:r>
              <a:rPr lang="fr-FR" sz="1500" b="1" i="1" strike="noStrike" spc="-1" dirty="0">
                <a:solidFill>
                  <a:srgbClr val="F96A1B"/>
                </a:solidFill>
                <a:latin typeface="Georgia"/>
                <a:ea typeface="DejaVu Sans"/>
              </a:rPr>
              <a:t> </a:t>
            </a:r>
            <a:r>
              <a:rPr lang="fr-FR" sz="1500" b="1" i="1" strike="noStrike" spc="-1" dirty="0" err="1">
                <a:solidFill>
                  <a:srgbClr val="F96A1B"/>
                </a:solidFill>
                <a:latin typeface="Georgia"/>
                <a:ea typeface="DejaVu Sans"/>
              </a:rPr>
              <a:t>των</a:t>
            </a:r>
            <a:r>
              <a:rPr lang="fr-FR" sz="1500" b="1" i="1" strike="noStrike" spc="-1" dirty="0">
                <a:solidFill>
                  <a:srgbClr val="F96A1B"/>
                </a:solidFill>
                <a:latin typeface="Georgia"/>
                <a:ea typeface="DejaVu Sans"/>
              </a:rPr>
              <a:t> </a:t>
            </a:r>
            <a:r>
              <a:rPr lang="fr-FR" sz="1500" b="1" i="1" strike="noStrike" spc="-1" dirty="0" err="1">
                <a:solidFill>
                  <a:srgbClr val="F96A1B"/>
                </a:solidFill>
                <a:latin typeface="Georgia"/>
                <a:ea typeface="DejaVu Sans"/>
              </a:rPr>
              <a:t>ε</a:t>
            </a:r>
            <a:r>
              <a:rPr lang="fr-FR" sz="1500" b="1" i="1" strike="noStrike" spc="-1" dirty="0">
                <a:solidFill>
                  <a:srgbClr val="F96A1B"/>
                </a:solidFill>
                <a:latin typeface="Georgia"/>
                <a:ea typeface="DejaVu Sans"/>
              </a:rPr>
              <a:t>πα</a:t>
            </a:r>
            <a:r>
              <a:rPr lang="fr-FR" sz="1500" b="1" i="1" strike="noStrike" spc="-1" dirty="0" err="1">
                <a:solidFill>
                  <a:srgbClr val="F96A1B"/>
                </a:solidFill>
                <a:latin typeface="Georgia"/>
                <a:ea typeface="DejaVu Sans"/>
              </a:rPr>
              <a:t>φών</a:t>
            </a:r>
            <a:r>
              <a:rPr lang="fr-FR" sz="1500" b="1" i="1" strike="noStrike" spc="-1" dirty="0">
                <a:solidFill>
                  <a:srgbClr val="F96A1B"/>
                </a:solidFill>
                <a:latin typeface="Georgia"/>
                <a:ea typeface="DejaVu Sans"/>
              </a:rPr>
              <a:t> </a:t>
            </a:r>
            <a:r>
              <a:rPr lang="fr-FR" sz="1500" b="1" i="1" strike="noStrike" spc="-1" dirty="0" err="1">
                <a:solidFill>
                  <a:srgbClr val="F96A1B"/>
                </a:solidFill>
                <a:latin typeface="Georgia"/>
                <a:ea typeface="DejaVu Sans"/>
              </a:rPr>
              <a:t>με</a:t>
            </a:r>
            <a:r>
              <a:rPr lang="fr-FR" sz="1500" b="1" i="1" strike="noStrike" spc="-1" dirty="0">
                <a:solidFill>
                  <a:srgbClr val="F96A1B"/>
                </a:solidFill>
                <a:latin typeface="Georgia"/>
                <a:ea typeface="DejaVu Sans"/>
              </a:rPr>
              <a:t> </a:t>
            </a:r>
            <a:r>
              <a:rPr lang="fr-FR" sz="1500" b="1" i="1" strike="noStrike" spc="-1" dirty="0" err="1">
                <a:solidFill>
                  <a:srgbClr val="F96A1B"/>
                </a:solidFill>
                <a:latin typeface="Georgia"/>
                <a:ea typeface="DejaVu Sans"/>
              </a:rPr>
              <a:t>τις</a:t>
            </a:r>
            <a:r>
              <a:rPr lang="fr-FR" sz="1500" b="1" i="1" strike="noStrike" spc="-1" dirty="0">
                <a:solidFill>
                  <a:srgbClr val="F96A1B"/>
                </a:solidFill>
                <a:latin typeface="Georgia"/>
                <a:ea typeface="DejaVu Sans"/>
              </a:rPr>
              <a:t> α</a:t>
            </a:r>
            <a:r>
              <a:rPr lang="fr-FR" sz="1500" b="1" i="1" strike="noStrike" spc="-1" dirty="0" err="1">
                <a:solidFill>
                  <a:srgbClr val="F96A1B"/>
                </a:solidFill>
                <a:latin typeface="Georgia"/>
                <a:ea typeface="DejaVu Sans"/>
              </a:rPr>
              <a:t>ρχές</a:t>
            </a:r>
            <a:r>
              <a:rPr lang="fr-FR" sz="1500" b="1" i="1" strike="noStrike" spc="-1" dirty="0">
                <a:solidFill>
                  <a:srgbClr val="F96A1B"/>
                </a:solidFill>
                <a:latin typeface="Georgia"/>
                <a:ea typeface="DejaVu Sans"/>
              </a:rPr>
              <a:t> </a:t>
            </a:r>
            <a:r>
              <a:rPr lang="fr-FR" sz="1500" b="1" i="1" strike="noStrike" spc="-1" dirty="0" err="1">
                <a:solidFill>
                  <a:srgbClr val="F96A1B"/>
                </a:solidFill>
                <a:latin typeface="Georgia"/>
                <a:ea typeface="DejaVu Sans"/>
              </a:rPr>
              <a:t>της</a:t>
            </a:r>
            <a:r>
              <a:rPr lang="fr-FR" sz="1500" b="1" i="1" strike="noStrike" spc="-1" dirty="0">
                <a:solidFill>
                  <a:srgbClr val="F96A1B"/>
                </a:solidFill>
                <a:latin typeface="Georgia"/>
                <a:ea typeface="DejaVu Sans"/>
              </a:rPr>
              <a:t> ΕΕ (</a:t>
            </a:r>
            <a:r>
              <a:rPr lang="fr-FR" sz="1500" b="1" i="1" strike="noStrike" spc="-1" dirty="0" err="1">
                <a:solidFill>
                  <a:srgbClr val="F96A1B"/>
                </a:solidFill>
                <a:latin typeface="Georgia"/>
                <a:ea typeface="DejaVu Sans"/>
              </a:rPr>
              <a:t>κοινωνικο</a:t>
            </a:r>
            <a:r>
              <a:rPr lang="fr-FR" sz="1500" b="1" i="1" strike="noStrike" spc="-1" dirty="0">
                <a:solidFill>
                  <a:srgbClr val="F96A1B"/>
                </a:solidFill>
                <a:latin typeface="Georgia"/>
                <a:ea typeface="DejaVu Sans"/>
              </a:rPr>
              <a:t>π</a:t>
            </a:r>
            <a:r>
              <a:rPr lang="fr-FR" sz="1500" b="1" i="1" strike="noStrike" spc="-1" dirty="0" err="1">
                <a:solidFill>
                  <a:srgbClr val="F96A1B"/>
                </a:solidFill>
                <a:latin typeface="Georgia"/>
                <a:ea typeface="DejaVu Sans"/>
              </a:rPr>
              <a:t>οίηση</a:t>
            </a:r>
            <a:r>
              <a:rPr lang="fr-FR" sz="1500" b="1" i="1" strike="noStrike" spc="-1" dirty="0">
                <a:solidFill>
                  <a:srgbClr val="F96A1B"/>
                </a:solidFill>
                <a:latin typeface="Georgia"/>
                <a:ea typeface="DejaVu Sans"/>
              </a:rPr>
              <a:t>) </a:t>
            </a:r>
            <a:r>
              <a:rPr lang="fr-FR" sz="1500" b="1" i="1" strike="noStrike" spc="-1" dirty="0" err="1">
                <a:solidFill>
                  <a:srgbClr val="F96A1B"/>
                </a:solidFill>
                <a:latin typeface="Georgia"/>
                <a:ea typeface="DejaVu Sans"/>
              </a:rPr>
              <a:t>μειώνει</a:t>
            </a:r>
            <a:r>
              <a:rPr lang="fr-FR" sz="1500" b="1" i="1" strike="noStrike" spc="-1" dirty="0">
                <a:solidFill>
                  <a:srgbClr val="F96A1B"/>
                </a:solidFill>
                <a:latin typeface="Georgia"/>
                <a:ea typeface="DejaVu Sans"/>
              </a:rPr>
              <a:t> </a:t>
            </a:r>
            <a:r>
              <a:rPr lang="fr-FR" sz="1500" b="1" i="1" strike="noStrike" spc="-1" dirty="0" err="1">
                <a:solidFill>
                  <a:srgbClr val="F96A1B"/>
                </a:solidFill>
                <a:latin typeface="Georgia"/>
                <a:ea typeface="DejaVu Sans"/>
              </a:rPr>
              <a:t>τις</a:t>
            </a:r>
            <a:r>
              <a:rPr lang="fr-FR" sz="1500" b="1" i="1" strike="noStrike" spc="-1" dirty="0">
                <a:solidFill>
                  <a:srgbClr val="F96A1B"/>
                </a:solidFill>
                <a:latin typeface="Georgia"/>
                <a:ea typeface="DejaVu Sans"/>
              </a:rPr>
              <a:t> </a:t>
            </a:r>
            <a:r>
              <a:rPr lang="fr-FR" sz="1500" b="1" i="1" strike="noStrike" spc="-1" dirty="0" err="1">
                <a:solidFill>
                  <a:srgbClr val="F96A1B"/>
                </a:solidFill>
                <a:latin typeface="Georgia"/>
                <a:ea typeface="DejaVu Sans"/>
              </a:rPr>
              <a:t>ευρωσκε</a:t>
            </a:r>
            <a:r>
              <a:rPr lang="fr-FR" sz="1500" b="1" i="1" strike="noStrike" spc="-1" dirty="0">
                <a:solidFill>
                  <a:srgbClr val="F96A1B"/>
                </a:solidFill>
                <a:latin typeface="Georgia"/>
                <a:ea typeface="DejaVu Sans"/>
              </a:rPr>
              <a:t>π</a:t>
            </a:r>
            <a:r>
              <a:rPr lang="fr-FR" sz="1500" b="1" i="1" strike="noStrike" spc="-1" dirty="0" err="1">
                <a:solidFill>
                  <a:srgbClr val="F96A1B"/>
                </a:solidFill>
                <a:latin typeface="Georgia"/>
                <a:ea typeface="DejaVu Sans"/>
              </a:rPr>
              <a:t>τικιστικές</a:t>
            </a:r>
            <a:r>
              <a:rPr lang="fr-FR" sz="1500" b="1" i="1" strike="noStrike" spc="-1" dirty="0">
                <a:solidFill>
                  <a:srgbClr val="F96A1B"/>
                </a:solidFill>
                <a:latin typeface="Georgia"/>
                <a:ea typeface="DejaVu Sans"/>
              </a:rPr>
              <a:t> </a:t>
            </a:r>
            <a:r>
              <a:rPr lang="fr-FR" sz="1500" b="1" i="1" strike="noStrike" spc="-1" dirty="0" err="1">
                <a:solidFill>
                  <a:srgbClr val="F96A1B"/>
                </a:solidFill>
                <a:latin typeface="Georgia"/>
                <a:ea typeface="DejaVu Sans"/>
              </a:rPr>
              <a:t>τάσεις</a:t>
            </a:r>
            <a:r>
              <a:rPr lang="fr-FR" sz="1500" b="1" i="1" strike="noStrike" spc="-1" dirty="0">
                <a:solidFill>
                  <a:srgbClr val="F96A1B"/>
                </a:solidFill>
                <a:latin typeface="Georgia"/>
                <a:ea typeface="DejaVu Sans"/>
              </a:rPr>
              <a:t>.</a:t>
            </a:r>
            <a:endParaRPr lang="fr-FR" sz="1500" b="0" strike="noStrike" spc="-1" dirty="0">
              <a:latin typeface="Arial"/>
            </a:endParaRPr>
          </a:p>
          <a:p>
            <a:pPr marL="658440" lvl="1" indent="-245880">
              <a:lnSpc>
                <a:spcPct val="100000"/>
              </a:lnSpc>
              <a:spcBef>
                <a:spcPts val="300"/>
              </a:spcBef>
              <a:buClr>
                <a:srgbClr val="F96A1B"/>
              </a:buClr>
              <a:buFont typeface="Wingdings" charset="2"/>
              <a:buChar char=""/>
            </a:pPr>
            <a:r>
              <a:rPr lang="fr-FR" sz="1500" b="0"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Τ</a:t>
            </a:r>
            <a:r>
              <a:rPr lang="fr-FR" sz="1500" b="0" i="1" strike="noStrike" spc="-1" dirty="0">
                <a:solidFill>
                  <a:srgbClr val="F96A1B"/>
                </a:solidFill>
                <a:latin typeface="Georgia"/>
                <a:ea typeface="DejaVu Sans"/>
              </a:rPr>
              <a:t>α </a:t>
            </a:r>
            <a:r>
              <a:rPr lang="fr-FR" sz="1500" b="1" i="1" strike="noStrike" spc="-1" dirty="0" err="1">
                <a:solidFill>
                  <a:srgbClr val="F96A1B"/>
                </a:solidFill>
                <a:latin typeface="Georgia"/>
                <a:ea typeface="DejaVu Sans"/>
              </a:rPr>
              <a:t>κόμμ</a:t>
            </a:r>
            <a:r>
              <a:rPr lang="fr-FR" sz="1500" b="1" i="1" strike="noStrike" spc="-1" dirty="0">
                <a:solidFill>
                  <a:srgbClr val="F96A1B"/>
                </a:solidFill>
                <a:latin typeface="Georgia"/>
                <a:ea typeface="DejaVu Sans"/>
              </a:rPr>
              <a:t>α</a:t>
            </a:r>
            <a:r>
              <a:rPr lang="fr-FR" sz="1500" b="1" i="1" strike="noStrike" spc="-1" dirty="0" err="1">
                <a:solidFill>
                  <a:srgbClr val="F96A1B"/>
                </a:solidFill>
                <a:latin typeface="Georgia"/>
                <a:ea typeface="DejaVu Sans"/>
              </a:rPr>
              <a:t>τ</a:t>
            </a:r>
            <a:r>
              <a:rPr lang="fr-FR" sz="1500" b="1" i="1" strike="noStrike" spc="-1" dirty="0">
                <a:solidFill>
                  <a:srgbClr val="F96A1B"/>
                </a:solidFill>
                <a:latin typeface="Georgia"/>
                <a:ea typeface="DejaVu Sans"/>
              </a:rPr>
              <a:t>α </a:t>
            </a:r>
            <a:r>
              <a:rPr lang="fr-FR" sz="1500" b="1" i="1" strike="noStrike" spc="-1" dirty="0" err="1">
                <a:solidFill>
                  <a:srgbClr val="F96A1B"/>
                </a:solidFill>
                <a:latin typeface="Georgia"/>
                <a:ea typeface="DejaVu Sans"/>
              </a:rPr>
              <a:t>δι</a:t>
            </a:r>
            <a:r>
              <a:rPr lang="fr-FR" sz="1500" b="1" i="1" strike="noStrike" spc="-1" dirty="0">
                <a:solidFill>
                  <a:srgbClr val="F96A1B"/>
                </a:solidFill>
                <a:latin typeface="Georgia"/>
                <a:ea typeface="DejaVu Sans"/>
              </a:rPr>
              <a:t>α</a:t>
            </a:r>
            <a:r>
              <a:rPr lang="fr-FR" sz="1500" b="1" i="1" strike="noStrike" spc="-1" dirty="0" err="1">
                <a:solidFill>
                  <a:srgbClr val="F96A1B"/>
                </a:solidFill>
                <a:latin typeface="Georgia"/>
                <a:ea typeface="DejaVu Sans"/>
              </a:rPr>
              <a:t>μ</a:t>
            </a:r>
            <a:r>
              <a:rPr lang="fr-FR" sz="1500" b="1" i="1" strike="noStrike" spc="-1" dirty="0">
                <a:solidFill>
                  <a:srgbClr val="F96A1B"/>
                </a:solidFill>
                <a:latin typeface="Georgia"/>
                <a:ea typeface="DejaVu Sans"/>
              </a:rPr>
              <a:t>α</a:t>
            </a:r>
            <a:r>
              <a:rPr lang="fr-FR" sz="1500" b="1" i="1" strike="noStrike" spc="-1" dirty="0" err="1">
                <a:solidFill>
                  <a:srgbClr val="F96A1B"/>
                </a:solidFill>
                <a:latin typeface="Georgia"/>
                <a:ea typeface="DejaVu Sans"/>
              </a:rPr>
              <a:t>ρτυρί</a:t>
            </a:r>
            <a:r>
              <a:rPr lang="fr-FR" sz="1500" b="1" i="1" strike="noStrike" spc="-1" dirty="0">
                <a:solidFill>
                  <a:srgbClr val="F96A1B"/>
                </a:solidFill>
                <a:latin typeface="Georgia"/>
                <a:ea typeface="DejaVu Sans"/>
              </a:rPr>
              <a:t>α</a:t>
            </a:r>
            <a:r>
              <a:rPr lang="fr-FR" sz="1500" b="1" i="1" strike="noStrike" spc="-1" dirty="0" err="1">
                <a:solidFill>
                  <a:srgbClr val="F96A1B"/>
                </a:solidFill>
                <a:latin typeface="Georgia"/>
                <a:ea typeface="DejaVu Sans"/>
              </a:rPr>
              <a:t>ς</a:t>
            </a:r>
            <a:r>
              <a:rPr lang="fr-FR" sz="1500" b="1"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ε</a:t>
            </a:r>
            <a:r>
              <a:rPr lang="fr-FR" sz="1500" b="0" i="1" strike="noStrike" spc="-1" dirty="0">
                <a:solidFill>
                  <a:srgbClr val="F96A1B"/>
                </a:solidFill>
                <a:latin typeface="Georgia"/>
                <a:ea typeface="DejaVu Sans"/>
              </a:rPr>
              <a:t>π</a:t>
            </a:r>
            <a:r>
              <a:rPr lang="fr-FR" sz="1500" b="0" i="1" strike="noStrike" spc="-1" dirty="0" err="1">
                <a:solidFill>
                  <a:srgbClr val="F96A1B"/>
                </a:solidFill>
                <a:latin typeface="Georgia"/>
                <a:ea typeface="DejaVu Sans"/>
              </a:rPr>
              <a:t>ιδιώκουν</a:t>
            </a:r>
            <a:r>
              <a:rPr lang="fr-FR" sz="1500" b="0"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ν</a:t>
            </a:r>
            <a:r>
              <a:rPr lang="fr-FR" sz="1500" b="0" i="1" strike="noStrike" spc="-1" dirty="0">
                <a:solidFill>
                  <a:srgbClr val="F96A1B"/>
                </a:solidFill>
                <a:latin typeface="Georgia"/>
                <a:ea typeface="DejaVu Sans"/>
              </a:rPr>
              <a:t>α α</a:t>
            </a:r>
            <a:r>
              <a:rPr lang="fr-FR" sz="1500" b="0" i="1" strike="noStrike" spc="-1" dirty="0" err="1">
                <a:solidFill>
                  <a:srgbClr val="F96A1B"/>
                </a:solidFill>
                <a:latin typeface="Georgia"/>
                <a:ea typeface="DejaVu Sans"/>
              </a:rPr>
              <a:t>γγίξουν</a:t>
            </a:r>
            <a:r>
              <a:rPr lang="fr-FR" sz="1500" b="0"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συγκεκριμένο</a:t>
            </a:r>
            <a:r>
              <a:rPr lang="fr-FR" sz="1500" b="0"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μέρος</a:t>
            </a:r>
            <a:r>
              <a:rPr lang="fr-FR" sz="1500" b="0"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του</a:t>
            </a:r>
            <a:r>
              <a:rPr lang="fr-FR" sz="1500" b="0"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εκλογικού</a:t>
            </a:r>
            <a:r>
              <a:rPr lang="fr-FR" sz="1500" b="0"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σώμ</a:t>
            </a:r>
            <a:r>
              <a:rPr lang="fr-FR" sz="1500" b="0" i="1" strike="noStrike" spc="-1" dirty="0">
                <a:solidFill>
                  <a:srgbClr val="F96A1B"/>
                </a:solidFill>
                <a:latin typeface="Georgia"/>
                <a:ea typeface="DejaVu Sans"/>
              </a:rPr>
              <a:t>α</a:t>
            </a:r>
            <a:r>
              <a:rPr lang="fr-FR" sz="1500" b="0" i="1" strike="noStrike" spc="-1" dirty="0" err="1">
                <a:solidFill>
                  <a:srgbClr val="F96A1B"/>
                </a:solidFill>
                <a:latin typeface="Georgia"/>
                <a:ea typeface="DejaVu Sans"/>
              </a:rPr>
              <a:t>τος</a:t>
            </a:r>
            <a:r>
              <a:rPr lang="fr-FR" sz="1500" b="0"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γι</a:t>
            </a:r>
            <a:r>
              <a:rPr lang="fr-FR" sz="1500" b="0" i="1" strike="noStrike" spc="-1" dirty="0">
                <a:solidFill>
                  <a:srgbClr val="F96A1B"/>
                </a:solidFill>
                <a:latin typeface="Georgia"/>
                <a:ea typeface="DejaVu Sans"/>
              </a:rPr>
              <a:t>΄α</a:t>
            </a:r>
            <a:r>
              <a:rPr lang="fr-FR" sz="1500" b="0" i="1" strike="noStrike" spc="-1" dirty="0" err="1">
                <a:solidFill>
                  <a:srgbClr val="F96A1B"/>
                </a:solidFill>
                <a:latin typeface="Georgia"/>
                <a:ea typeface="DejaVu Sans"/>
              </a:rPr>
              <a:t>υτό</a:t>
            </a:r>
            <a:r>
              <a:rPr lang="fr-FR" sz="1500" b="0" i="1" strike="noStrike" spc="-1" dirty="0">
                <a:solidFill>
                  <a:srgbClr val="F96A1B"/>
                </a:solidFill>
                <a:latin typeface="Georgia"/>
                <a:ea typeface="DejaVu Sans"/>
              </a:rPr>
              <a:t> α</a:t>
            </a:r>
            <a:r>
              <a:rPr lang="fr-FR" sz="1500" b="0" i="1" strike="noStrike" spc="-1" dirty="0" err="1">
                <a:solidFill>
                  <a:srgbClr val="F96A1B"/>
                </a:solidFill>
                <a:latin typeface="Georgia"/>
                <a:ea typeface="DejaVu Sans"/>
              </a:rPr>
              <a:t>ν</a:t>
            </a:r>
            <a:r>
              <a:rPr lang="fr-FR" sz="1500" b="0" i="1" strike="noStrike" spc="-1" dirty="0">
                <a:solidFill>
                  <a:srgbClr val="F96A1B"/>
                </a:solidFill>
                <a:latin typeface="Georgia"/>
                <a:ea typeface="DejaVu Sans"/>
              </a:rPr>
              <a:t>απ</a:t>
            </a:r>
            <a:r>
              <a:rPr lang="fr-FR" sz="1500" b="0" i="1" strike="noStrike" spc="-1" dirty="0" err="1">
                <a:solidFill>
                  <a:srgbClr val="F96A1B"/>
                </a:solidFill>
                <a:latin typeface="Georgia"/>
                <a:ea typeface="DejaVu Sans"/>
              </a:rPr>
              <a:t>τύσσουν</a:t>
            </a:r>
            <a:r>
              <a:rPr lang="fr-FR" sz="1500" b="0"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ευρωσκε</a:t>
            </a:r>
            <a:r>
              <a:rPr lang="fr-FR" sz="1500" b="0" i="1" strike="noStrike" spc="-1" dirty="0">
                <a:solidFill>
                  <a:srgbClr val="F96A1B"/>
                </a:solidFill>
                <a:latin typeface="Georgia"/>
                <a:ea typeface="DejaVu Sans"/>
              </a:rPr>
              <a:t>π</a:t>
            </a:r>
            <a:r>
              <a:rPr lang="fr-FR" sz="1500" b="0" i="1" strike="noStrike" spc="-1" dirty="0" err="1">
                <a:solidFill>
                  <a:srgbClr val="F96A1B"/>
                </a:solidFill>
                <a:latin typeface="Georgia"/>
                <a:ea typeface="DejaVu Sans"/>
              </a:rPr>
              <a:t>τικιστικές</a:t>
            </a:r>
            <a:r>
              <a:rPr lang="fr-FR" sz="1500" b="0" i="1" strike="noStrike" spc="-1" dirty="0">
                <a:solidFill>
                  <a:srgbClr val="F96A1B"/>
                </a:solidFill>
                <a:latin typeface="Georgia"/>
                <a:ea typeface="DejaVu Sans"/>
              </a:rPr>
              <a:t> </a:t>
            </a:r>
            <a:r>
              <a:rPr lang="fr-FR" sz="1500" b="0" i="1" strike="noStrike" spc="-1" dirty="0" err="1">
                <a:solidFill>
                  <a:srgbClr val="F96A1B"/>
                </a:solidFill>
                <a:latin typeface="Georgia"/>
                <a:ea typeface="DejaVu Sans"/>
              </a:rPr>
              <a:t>θέσεις</a:t>
            </a:r>
            <a:r>
              <a:rPr lang="fr-FR" sz="1500" b="0" i="1" strike="noStrike" spc="-1" dirty="0">
                <a:solidFill>
                  <a:srgbClr val="F96A1B"/>
                </a:solidFill>
                <a:latin typeface="Georgia"/>
                <a:ea typeface="DejaVu Sans"/>
              </a:rPr>
              <a:t>.</a:t>
            </a:r>
            <a:endParaRPr lang="fr-FR" sz="1500" b="0" strike="noStrike" spc="-1" dirty="0">
              <a:latin typeface="Arial"/>
            </a:endParaRPr>
          </a:p>
          <a:p>
            <a:pPr marL="365760" indent="-254880">
              <a:lnSpc>
                <a:spcPct val="100000"/>
              </a:lnSpc>
              <a:spcBef>
                <a:spcPts val="300"/>
              </a:spcBef>
              <a:buClr>
                <a:srgbClr val="08A1D9"/>
              </a:buClr>
              <a:buFont typeface="Wingdings" charset="2"/>
              <a:buChar char=""/>
            </a:pPr>
            <a:r>
              <a:rPr lang="fr-FR" sz="1500" b="1" strike="noStrike" spc="-1" dirty="0" err="1">
                <a:solidFill>
                  <a:srgbClr val="000000"/>
                </a:solidFill>
                <a:latin typeface="Georgia"/>
                <a:ea typeface="DejaVu Sans"/>
              </a:rPr>
              <a:t>Οι</a:t>
            </a:r>
            <a:r>
              <a:rPr lang="fr-FR" sz="1500" b="1" strike="noStrike" spc="-1" dirty="0">
                <a:solidFill>
                  <a:srgbClr val="000000"/>
                </a:solidFill>
                <a:latin typeface="Georgia"/>
                <a:ea typeface="DejaVu Sans"/>
              </a:rPr>
              <a:t> </a:t>
            </a:r>
            <a:r>
              <a:rPr lang="fr-FR" sz="1500" b="1" i="1" strike="noStrike" spc="-1" dirty="0" err="1">
                <a:solidFill>
                  <a:srgbClr val="000000"/>
                </a:solidFill>
                <a:latin typeface="Georgia"/>
                <a:ea typeface="DejaVu Sans"/>
              </a:rPr>
              <a:t>Taggart</a:t>
            </a:r>
            <a:r>
              <a:rPr lang="fr-FR" sz="1500" b="1" i="1" strike="noStrike" spc="-1" dirty="0">
                <a:solidFill>
                  <a:srgbClr val="000000"/>
                </a:solidFill>
                <a:latin typeface="Georgia"/>
                <a:ea typeface="DejaVu Sans"/>
              </a:rPr>
              <a:t> and </a:t>
            </a:r>
            <a:r>
              <a:rPr lang="fr-FR" sz="1500" b="1" i="1" strike="noStrike" spc="-1" dirty="0" err="1">
                <a:solidFill>
                  <a:srgbClr val="000000"/>
                </a:solidFill>
                <a:latin typeface="Georgia"/>
                <a:ea typeface="DejaVu Sans"/>
              </a:rPr>
              <a:t>Szczerbiak</a:t>
            </a:r>
            <a:r>
              <a:rPr lang="fr-FR" sz="1500" b="1" i="1" strike="noStrike" spc="-1" dirty="0">
                <a:solidFill>
                  <a:srgbClr val="000000"/>
                </a:solidFill>
                <a:latin typeface="Georgia"/>
                <a:ea typeface="DejaVu Sans"/>
              </a:rPr>
              <a:t> </a:t>
            </a:r>
            <a:r>
              <a:rPr lang="fr-FR" sz="1500" b="1" strike="noStrike" spc="-1" dirty="0" err="1">
                <a:solidFill>
                  <a:srgbClr val="000000"/>
                </a:solidFill>
                <a:latin typeface="Georgia"/>
                <a:ea typeface="DejaVu Sans"/>
              </a:rPr>
              <a:t>δεν</a:t>
            </a:r>
            <a:r>
              <a:rPr lang="fr-FR" sz="1500" b="1" strike="noStrike" spc="-1" dirty="0">
                <a:solidFill>
                  <a:srgbClr val="000000"/>
                </a:solidFill>
                <a:latin typeface="Georgia"/>
                <a:ea typeface="DejaVu Sans"/>
              </a:rPr>
              <a:t> α</a:t>
            </a:r>
            <a:r>
              <a:rPr lang="fr-FR" sz="1500" b="1" strike="noStrike" spc="-1" dirty="0" err="1">
                <a:solidFill>
                  <a:srgbClr val="000000"/>
                </a:solidFill>
                <a:latin typeface="Georgia"/>
                <a:ea typeface="DejaVu Sans"/>
              </a:rPr>
              <a:t>ν</a:t>
            </a:r>
            <a:r>
              <a:rPr lang="fr-FR" sz="1500" b="1" strike="noStrike" spc="-1" dirty="0">
                <a:solidFill>
                  <a:srgbClr val="000000"/>
                </a:solidFill>
                <a:latin typeface="Georgia"/>
                <a:ea typeface="DejaVu Sans"/>
              </a:rPr>
              <a:t>α</a:t>
            </a:r>
            <a:r>
              <a:rPr lang="fr-FR" sz="1500" b="1" strike="noStrike" spc="-1" dirty="0" err="1">
                <a:solidFill>
                  <a:srgbClr val="000000"/>
                </a:solidFill>
                <a:latin typeface="Georgia"/>
                <a:ea typeface="DejaVu Sans"/>
              </a:rPr>
              <a:t>γνωρίζουν</a:t>
            </a:r>
            <a:r>
              <a:rPr lang="fr-FR" sz="1500" b="1" strike="noStrike" spc="-1" dirty="0">
                <a:solidFill>
                  <a:srgbClr val="000000"/>
                </a:solidFill>
                <a:latin typeface="Georgia"/>
                <a:ea typeface="DejaVu Sans"/>
              </a:rPr>
              <a:t> </a:t>
            </a:r>
            <a:r>
              <a:rPr lang="fr-FR" sz="1500" b="1" strike="noStrike" spc="-1" dirty="0" err="1">
                <a:solidFill>
                  <a:srgbClr val="000000"/>
                </a:solidFill>
                <a:latin typeface="Georgia"/>
                <a:ea typeface="DejaVu Sans"/>
              </a:rPr>
              <a:t>εκ</a:t>
            </a:r>
            <a:r>
              <a:rPr lang="fr-FR" sz="1500" b="1" strike="noStrike" spc="-1" dirty="0">
                <a:solidFill>
                  <a:srgbClr val="000000"/>
                </a:solidFill>
                <a:latin typeface="Georgia"/>
                <a:ea typeface="DejaVu Sans"/>
              </a:rPr>
              <a:t> </a:t>
            </a:r>
            <a:r>
              <a:rPr lang="fr-FR" sz="1500" b="1" strike="noStrike" spc="-1" dirty="0" err="1">
                <a:solidFill>
                  <a:srgbClr val="000000"/>
                </a:solidFill>
                <a:latin typeface="Georgia"/>
                <a:ea typeface="DejaVu Sans"/>
              </a:rPr>
              <a:t>των</a:t>
            </a:r>
            <a:r>
              <a:rPr lang="fr-FR" sz="1500" b="1" strike="noStrike" spc="-1" dirty="0">
                <a:solidFill>
                  <a:srgbClr val="000000"/>
                </a:solidFill>
                <a:latin typeface="Georgia"/>
                <a:ea typeface="DejaVu Sans"/>
              </a:rPr>
              <a:t> π</a:t>
            </a:r>
            <a:r>
              <a:rPr lang="fr-FR" sz="1500" b="1" strike="noStrike" spc="-1" dirty="0" err="1">
                <a:solidFill>
                  <a:srgbClr val="000000"/>
                </a:solidFill>
                <a:latin typeface="Georgia"/>
                <a:ea typeface="DejaVu Sans"/>
              </a:rPr>
              <a:t>ροτέρων</a:t>
            </a:r>
            <a:r>
              <a:rPr lang="fr-FR" sz="1500" b="1" strike="noStrike" spc="-1" dirty="0">
                <a:solidFill>
                  <a:srgbClr val="000000"/>
                </a:solidFill>
                <a:latin typeface="Georgia"/>
                <a:ea typeface="DejaVu Sans"/>
              </a:rPr>
              <a:t> </a:t>
            </a:r>
            <a:r>
              <a:rPr lang="fr-FR" sz="1500" b="1" strike="noStrike" spc="-1" dirty="0" err="1">
                <a:solidFill>
                  <a:srgbClr val="000000"/>
                </a:solidFill>
                <a:latin typeface="Georgia"/>
                <a:ea typeface="DejaVu Sans"/>
              </a:rPr>
              <a:t>λόγο</a:t>
            </a:r>
            <a:r>
              <a:rPr lang="fr-FR" sz="1500" b="1" strike="noStrike" spc="-1" dirty="0">
                <a:solidFill>
                  <a:srgbClr val="000000"/>
                </a:solidFill>
                <a:latin typeface="Georgia"/>
                <a:ea typeface="DejaVu Sans"/>
              </a:rPr>
              <a:t> </a:t>
            </a:r>
            <a:r>
              <a:rPr lang="fr-FR" sz="1500" b="1" strike="noStrike" spc="-1" dirty="0" err="1">
                <a:solidFill>
                  <a:srgbClr val="000000"/>
                </a:solidFill>
                <a:latin typeface="Georgia"/>
                <a:ea typeface="DejaVu Sans"/>
              </a:rPr>
              <a:t>γι</a:t>
            </a:r>
            <a:r>
              <a:rPr lang="fr-FR" sz="1500" b="1" strike="noStrike" spc="-1" dirty="0">
                <a:solidFill>
                  <a:srgbClr val="000000"/>
                </a:solidFill>
                <a:latin typeface="Georgia"/>
                <a:ea typeface="DejaVu Sans"/>
              </a:rPr>
              <a:t>α </a:t>
            </a:r>
            <a:r>
              <a:rPr lang="fr-FR" sz="1500" b="1" strike="noStrike" spc="-1" dirty="0" err="1">
                <a:solidFill>
                  <a:srgbClr val="000000"/>
                </a:solidFill>
                <a:latin typeface="Georgia"/>
                <a:ea typeface="DejaVu Sans"/>
              </a:rPr>
              <a:t>την</a:t>
            </a:r>
            <a:r>
              <a:rPr lang="fr-FR" sz="1500" b="1" strike="noStrike" spc="-1" dirty="0">
                <a:solidFill>
                  <a:srgbClr val="000000"/>
                </a:solidFill>
                <a:latin typeface="Georgia"/>
                <a:ea typeface="DejaVu Sans"/>
              </a:rPr>
              <a:t> </a:t>
            </a:r>
            <a:r>
              <a:rPr lang="fr-FR" sz="1500" b="1" strike="noStrike" spc="-1" dirty="0" err="1">
                <a:solidFill>
                  <a:srgbClr val="000000"/>
                </a:solidFill>
                <a:latin typeface="Georgia"/>
                <a:ea typeface="DejaVu Sans"/>
              </a:rPr>
              <a:t>ύ</a:t>
            </a:r>
            <a:r>
              <a:rPr lang="fr-FR" sz="1500" b="1" strike="noStrike" spc="-1" dirty="0">
                <a:solidFill>
                  <a:srgbClr val="000000"/>
                </a:solidFill>
                <a:latin typeface="Georgia"/>
                <a:ea typeface="DejaVu Sans"/>
              </a:rPr>
              <a:t>πα</a:t>
            </a:r>
            <a:r>
              <a:rPr lang="fr-FR" sz="1500" b="1" strike="noStrike" spc="-1" dirty="0" err="1">
                <a:solidFill>
                  <a:srgbClr val="000000"/>
                </a:solidFill>
                <a:latin typeface="Georgia"/>
                <a:ea typeface="DejaVu Sans"/>
              </a:rPr>
              <a:t>ρξη</a:t>
            </a:r>
            <a:r>
              <a:rPr lang="fr-FR" sz="1500" b="1" strike="noStrike" spc="-1" dirty="0">
                <a:solidFill>
                  <a:srgbClr val="000000"/>
                </a:solidFill>
                <a:latin typeface="Georgia"/>
                <a:ea typeface="DejaVu Sans"/>
              </a:rPr>
              <a:t> </a:t>
            </a:r>
            <a:r>
              <a:rPr lang="fr-FR" sz="1500" b="1" strike="noStrike" spc="-1" dirty="0" err="1">
                <a:solidFill>
                  <a:srgbClr val="000000"/>
                </a:solidFill>
                <a:latin typeface="Georgia"/>
                <a:ea typeface="DejaVu Sans"/>
              </a:rPr>
              <a:t>του</a:t>
            </a:r>
            <a:r>
              <a:rPr lang="fr-FR" sz="1500" b="1" strike="noStrike" spc="-1" dirty="0">
                <a:solidFill>
                  <a:srgbClr val="000000"/>
                </a:solidFill>
                <a:latin typeface="Georgia"/>
                <a:ea typeface="DejaVu Sans"/>
              </a:rPr>
              <a:t> </a:t>
            </a:r>
            <a:r>
              <a:rPr lang="fr-FR" sz="1500" b="1" strike="noStrike" spc="-1" dirty="0" err="1">
                <a:solidFill>
                  <a:srgbClr val="000000"/>
                </a:solidFill>
                <a:latin typeface="Georgia"/>
                <a:ea typeface="DejaVu Sans"/>
              </a:rPr>
              <a:t>ευρωσκε</a:t>
            </a:r>
            <a:r>
              <a:rPr lang="fr-FR" sz="1500" b="1" strike="noStrike" spc="-1" dirty="0">
                <a:solidFill>
                  <a:srgbClr val="000000"/>
                </a:solidFill>
                <a:latin typeface="Georgia"/>
                <a:ea typeface="DejaVu Sans"/>
              </a:rPr>
              <a:t>π</a:t>
            </a:r>
            <a:r>
              <a:rPr lang="fr-FR" sz="1500" b="1" strike="noStrike" spc="-1" dirty="0" err="1">
                <a:solidFill>
                  <a:srgbClr val="000000"/>
                </a:solidFill>
                <a:latin typeface="Georgia"/>
                <a:ea typeface="DejaVu Sans"/>
              </a:rPr>
              <a:t>τικισμού</a:t>
            </a:r>
            <a:r>
              <a:rPr lang="fr-FR" sz="1500" b="1" strike="noStrike" spc="-1" dirty="0">
                <a:solidFill>
                  <a:srgbClr val="000000"/>
                </a:solidFill>
                <a:latin typeface="Georgia"/>
                <a:ea typeface="DejaVu Sans"/>
              </a:rPr>
              <a:t>, πα</a:t>
            </a:r>
            <a:r>
              <a:rPr lang="fr-FR" sz="1500" b="1" strike="noStrike" spc="-1" dirty="0" err="1">
                <a:solidFill>
                  <a:srgbClr val="000000"/>
                </a:solidFill>
                <a:latin typeface="Georgia"/>
                <a:ea typeface="DejaVu Sans"/>
              </a:rPr>
              <a:t>ρά</a:t>
            </a:r>
            <a:r>
              <a:rPr lang="fr-FR" sz="1500" b="1" strike="noStrike" spc="-1" dirty="0">
                <a:solidFill>
                  <a:srgbClr val="000000"/>
                </a:solidFill>
                <a:latin typeface="Georgia"/>
                <a:ea typeface="DejaVu Sans"/>
              </a:rPr>
              <a:t> </a:t>
            </a:r>
            <a:r>
              <a:rPr lang="fr-FR" sz="1500" b="1" strike="noStrike" spc="-1" dirty="0" err="1">
                <a:solidFill>
                  <a:srgbClr val="000000"/>
                </a:solidFill>
                <a:latin typeface="Georgia"/>
                <a:ea typeface="DejaVu Sans"/>
              </a:rPr>
              <a:t>μόνο</a:t>
            </a:r>
            <a:r>
              <a:rPr lang="fr-FR" sz="1500" b="1" strike="noStrike" spc="-1" dirty="0">
                <a:solidFill>
                  <a:srgbClr val="000000"/>
                </a:solidFill>
                <a:latin typeface="Georgia"/>
                <a:ea typeface="DejaVu Sans"/>
              </a:rPr>
              <a:t> </a:t>
            </a:r>
            <a:r>
              <a:rPr lang="fr-FR" sz="1500" b="1" strike="noStrike" spc="-1" dirty="0" err="1">
                <a:solidFill>
                  <a:srgbClr val="000000"/>
                </a:solidFill>
                <a:latin typeface="Georgia"/>
                <a:ea typeface="DejaVu Sans"/>
              </a:rPr>
              <a:t>ως</a:t>
            </a:r>
            <a:r>
              <a:rPr lang="fr-FR" sz="1500" b="1" strike="noStrike" spc="-1" dirty="0">
                <a:solidFill>
                  <a:srgbClr val="000000"/>
                </a:solidFill>
                <a:latin typeface="Georgia"/>
                <a:ea typeface="DejaVu Sans"/>
              </a:rPr>
              <a:t> </a:t>
            </a:r>
            <a:r>
              <a:rPr lang="fr-FR" sz="1500" b="1" u="sng" strike="noStrike" spc="-1" dirty="0" err="1">
                <a:solidFill>
                  <a:srgbClr val="000000"/>
                </a:solidFill>
                <a:uFillTx/>
                <a:latin typeface="Georgia"/>
                <a:ea typeface="DejaVu Sans"/>
              </a:rPr>
              <a:t>μέσο</a:t>
            </a:r>
            <a:r>
              <a:rPr lang="fr-FR" sz="1500" b="1" u="sng" strike="noStrike" spc="-1" dirty="0">
                <a:solidFill>
                  <a:srgbClr val="000000"/>
                </a:solidFill>
                <a:uFillTx/>
                <a:latin typeface="Georgia"/>
                <a:ea typeface="DejaVu Sans"/>
              </a:rPr>
              <a:t> </a:t>
            </a:r>
            <a:r>
              <a:rPr lang="fr-FR" sz="1500" b="1" u="sng" strike="noStrike" spc="-1" dirty="0" err="1">
                <a:solidFill>
                  <a:srgbClr val="000000"/>
                </a:solidFill>
                <a:uFillTx/>
                <a:latin typeface="Georgia"/>
                <a:ea typeface="DejaVu Sans"/>
              </a:rPr>
              <a:t>δι</a:t>
            </a:r>
            <a:r>
              <a:rPr lang="fr-FR" sz="1500" b="1" u="sng" strike="noStrike" spc="-1" dirty="0">
                <a:solidFill>
                  <a:srgbClr val="000000"/>
                </a:solidFill>
                <a:uFillTx/>
                <a:latin typeface="Georgia"/>
                <a:ea typeface="DejaVu Sans"/>
              </a:rPr>
              <a:t>α</a:t>
            </a:r>
            <a:r>
              <a:rPr lang="fr-FR" sz="1500" b="1" u="sng" strike="noStrike" spc="-1" dirty="0" err="1">
                <a:solidFill>
                  <a:srgbClr val="000000"/>
                </a:solidFill>
                <a:uFillTx/>
                <a:latin typeface="Georgia"/>
                <a:ea typeface="DejaVu Sans"/>
              </a:rPr>
              <a:t>φορο</a:t>
            </a:r>
            <a:r>
              <a:rPr lang="fr-FR" sz="1500" b="1" u="sng" strike="noStrike" spc="-1" dirty="0">
                <a:solidFill>
                  <a:srgbClr val="000000"/>
                </a:solidFill>
                <a:uFillTx/>
                <a:latin typeface="Georgia"/>
                <a:ea typeface="DejaVu Sans"/>
              </a:rPr>
              <a:t>π</a:t>
            </a:r>
            <a:r>
              <a:rPr lang="fr-FR" sz="1500" b="1" u="sng" strike="noStrike" spc="-1" dirty="0" err="1">
                <a:solidFill>
                  <a:srgbClr val="000000"/>
                </a:solidFill>
                <a:uFillTx/>
                <a:latin typeface="Georgia"/>
                <a:ea typeface="DejaVu Sans"/>
              </a:rPr>
              <a:t>οίησης</a:t>
            </a:r>
            <a:r>
              <a:rPr lang="fr-FR" sz="1500" b="1" u="sng" strike="noStrike" spc="-1" dirty="0">
                <a:solidFill>
                  <a:srgbClr val="000000"/>
                </a:solidFill>
                <a:uFillTx/>
                <a:latin typeface="Georgia"/>
                <a:ea typeface="DejaVu Sans"/>
              </a:rPr>
              <a:t> </a:t>
            </a:r>
            <a:r>
              <a:rPr lang="fr-FR" sz="1500" b="1" u="sng" strike="noStrike" spc="-1" dirty="0" err="1">
                <a:solidFill>
                  <a:srgbClr val="000000"/>
                </a:solidFill>
                <a:uFillTx/>
                <a:latin typeface="Georgia"/>
                <a:ea typeface="DejaVu Sans"/>
              </a:rPr>
              <a:t>της</a:t>
            </a:r>
            <a:r>
              <a:rPr lang="fr-FR" sz="1500" b="1" u="sng" strike="noStrike" spc="-1" dirty="0">
                <a:solidFill>
                  <a:srgbClr val="000000"/>
                </a:solidFill>
                <a:uFillTx/>
                <a:latin typeface="Georgia"/>
                <a:ea typeface="DejaVu Sans"/>
              </a:rPr>
              <a:t> π</a:t>
            </a:r>
            <a:r>
              <a:rPr lang="fr-FR" sz="1500" b="1" u="sng" strike="noStrike" spc="-1" dirty="0" err="1">
                <a:solidFill>
                  <a:srgbClr val="000000"/>
                </a:solidFill>
                <a:uFillTx/>
                <a:latin typeface="Georgia"/>
                <a:ea typeface="DejaVu Sans"/>
              </a:rPr>
              <a:t>ολιτικής</a:t>
            </a:r>
            <a:r>
              <a:rPr lang="fr-FR" sz="1500" b="1" u="sng" strike="noStrike" spc="-1" dirty="0">
                <a:solidFill>
                  <a:srgbClr val="000000"/>
                </a:solidFill>
                <a:uFillTx/>
                <a:latin typeface="Georgia"/>
                <a:ea typeface="DejaVu Sans"/>
              </a:rPr>
              <a:t> </a:t>
            </a:r>
            <a:r>
              <a:rPr lang="fr-FR" sz="1500" b="1" u="sng" strike="noStrike" spc="-1" dirty="0" err="1">
                <a:solidFill>
                  <a:srgbClr val="000000"/>
                </a:solidFill>
                <a:uFillTx/>
                <a:latin typeface="Georgia"/>
                <a:ea typeface="DejaVu Sans"/>
              </a:rPr>
              <a:t>δράσης</a:t>
            </a:r>
            <a:r>
              <a:rPr lang="fr-FR" sz="1500" b="1" u="sng" strike="noStrike" spc="-1" dirty="0">
                <a:solidFill>
                  <a:srgbClr val="000000"/>
                </a:solidFill>
                <a:uFillTx/>
                <a:latin typeface="Georgia"/>
                <a:ea typeface="DejaVu Sans"/>
              </a:rPr>
              <a:t> </a:t>
            </a:r>
            <a:r>
              <a:rPr lang="fr-FR" sz="1500" b="1" strike="noStrike" spc="-1" dirty="0" err="1">
                <a:solidFill>
                  <a:srgbClr val="000000"/>
                </a:solidFill>
                <a:latin typeface="Georgia"/>
                <a:ea typeface="DejaVu Sans"/>
              </a:rPr>
              <a:t>μετ</a:t>
            </a:r>
            <a:r>
              <a:rPr lang="fr-FR" sz="1500" b="1" strike="noStrike" spc="-1" dirty="0">
                <a:solidFill>
                  <a:srgbClr val="000000"/>
                </a:solidFill>
                <a:latin typeface="Georgia"/>
                <a:ea typeface="DejaVu Sans"/>
              </a:rPr>
              <a:t>α</a:t>
            </a:r>
            <a:r>
              <a:rPr lang="fr-FR" sz="1500" b="1" strike="noStrike" spc="-1" dirty="0" err="1">
                <a:solidFill>
                  <a:srgbClr val="000000"/>
                </a:solidFill>
                <a:latin typeface="Georgia"/>
                <a:ea typeface="DejaVu Sans"/>
              </a:rPr>
              <a:t>ξύ</a:t>
            </a:r>
            <a:r>
              <a:rPr lang="fr-FR" sz="1500" b="1" strike="noStrike" spc="-1" dirty="0">
                <a:solidFill>
                  <a:srgbClr val="000000"/>
                </a:solidFill>
                <a:latin typeface="Georgia"/>
                <a:ea typeface="DejaVu Sans"/>
              </a:rPr>
              <a:t> α</a:t>
            </a:r>
            <a:r>
              <a:rPr lang="fr-FR" sz="1500" b="1" strike="noStrike" spc="-1" dirty="0" err="1">
                <a:solidFill>
                  <a:srgbClr val="000000"/>
                </a:solidFill>
                <a:latin typeface="Georgia"/>
                <a:ea typeface="DejaVu Sans"/>
              </a:rPr>
              <a:t>κρ</a:t>
            </a:r>
            <a:r>
              <a:rPr lang="fr-FR" sz="1500" b="1" strike="noStrike" spc="-1" dirty="0">
                <a:solidFill>
                  <a:srgbClr val="000000"/>
                </a:solidFill>
                <a:latin typeface="Georgia"/>
                <a:ea typeface="DejaVu Sans"/>
              </a:rPr>
              <a:t>α</a:t>
            </a:r>
            <a:r>
              <a:rPr lang="fr-FR" sz="1500" b="1" strike="noStrike" spc="-1" dirty="0" err="1">
                <a:solidFill>
                  <a:srgbClr val="000000"/>
                </a:solidFill>
                <a:latin typeface="Georgia"/>
                <a:ea typeface="DejaVu Sans"/>
              </a:rPr>
              <a:t>ίων</a:t>
            </a:r>
            <a:r>
              <a:rPr lang="fr-FR" sz="1500" b="1" strike="noStrike" spc="-1" dirty="0">
                <a:solidFill>
                  <a:srgbClr val="000000"/>
                </a:solidFill>
                <a:latin typeface="Georgia"/>
                <a:ea typeface="DejaVu Sans"/>
              </a:rPr>
              <a:t> </a:t>
            </a:r>
            <a:r>
              <a:rPr lang="fr-FR" sz="1500" b="1" strike="noStrike" spc="-1" dirty="0" err="1">
                <a:solidFill>
                  <a:srgbClr val="000000"/>
                </a:solidFill>
                <a:latin typeface="Georgia"/>
                <a:ea typeface="DejaVu Sans"/>
              </a:rPr>
              <a:t>ή</a:t>
            </a:r>
            <a:r>
              <a:rPr lang="fr-FR" sz="1500" b="1" strike="noStrike" spc="-1" dirty="0">
                <a:solidFill>
                  <a:srgbClr val="000000"/>
                </a:solidFill>
                <a:latin typeface="Georgia"/>
                <a:ea typeface="DejaVu Sans"/>
              </a:rPr>
              <a:t> </a:t>
            </a:r>
            <a:r>
              <a:rPr lang="fr-FR" sz="1500" b="1" strike="noStrike" spc="-1" dirty="0" err="1">
                <a:solidFill>
                  <a:srgbClr val="000000"/>
                </a:solidFill>
                <a:latin typeface="Georgia"/>
                <a:ea typeface="DejaVu Sans"/>
              </a:rPr>
              <a:t>ριζοσ</a:t>
            </a:r>
            <a:r>
              <a:rPr lang="fr-FR" sz="1500" b="1" strike="noStrike" spc="-1" dirty="0">
                <a:solidFill>
                  <a:srgbClr val="000000"/>
                </a:solidFill>
                <a:latin typeface="Georgia"/>
                <a:ea typeface="DejaVu Sans"/>
              </a:rPr>
              <a:t>πα</a:t>
            </a:r>
            <a:r>
              <a:rPr lang="fr-FR" sz="1500" b="1" strike="noStrike" spc="-1" dirty="0" err="1">
                <a:solidFill>
                  <a:srgbClr val="000000"/>
                </a:solidFill>
                <a:latin typeface="Georgia"/>
                <a:ea typeface="DejaVu Sans"/>
              </a:rPr>
              <a:t>στικών</a:t>
            </a:r>
            <a:r>
              <a:rPr lang="fr-FR" sz="1500" b="1" strike="noStrike" spc="-1" dirty="0">
                <a:solidFill>
                  <a:srgbClr val="000000"/>
                </a:solidFill>
                <a:latin typeface="Georgia"/>
                <a:ea typeface="DejaVu Sans"/>
              </a:rPr>
              <a:t> </a:t>
            </a:r>
            <a:r>
              <a:rPr lang="fr-FR" sz="1500" b="1" strike="noStrike" spc="-1" dirty="0" err="1">
                <a:solidFill>
                  <a:srgbClr val="000000"/>
                </a:solidFill>
                <a:latin typeface="Georgia"/>
                <a:ea typeface="DejaVu Sans"/>
              </a:rPr>
              <a:t>κομμάτων</a:t>
            </a:r>
            <a:r>
              <a:rPr lang="fr-FR" sz="1500" b="1" strike="noStrike" spc="-1" dirty="0">
                <a:solidFill>
                  <a:srgbClr val="000000"/>
                </a:solidFill>
                <a:latin typeface="Georgia"/>
                <a:ea typeface="DejaVu Sans"/>
              </a:rPr>
              <a:t> </a:t>
            </a:r>
            <a:r>
              <a:rPr lang="fr-FR" sz="1500" b="1" strike="noStrike" spc="-1" dirty="0" err="1">
                <a:solidFill>
                  <a:srgbClr val="000000"/>
                </a:solidFill>
                <a:latin typeface="Georgia"/>
                <a:ea typeface="DejaVu Sans"/>
              </a:rPr>
              <a:t>κ</a:t>
            </a:r>
            <a:r>
              <a:rPr lang="fr-FR" sz="1500" b="1" strike="noStrike" spc="-1" dirty="0">
                <a:solidFill>
                  <a:srgbClr val="000000"/>
                </a:solidFill>
                <a:latin typeface="Georgia"/>
                <a:ea typeface="DejaVu Sans"/>
              </a:rPr>
              <a:t>α</a:t>
            </a:r>
            <a:r>
              <a:rPr lang="fr-FR" sz="1500" b="1" strike="noStrike" spc="-1" dirty="0" err="1">
                <a:solidFill>
                  <a:srgbClr val="000000"/>
                </a:solidFill>
                <a:latin typeface="Georgia"/>
                <a:ea typeface="DejaVu Sans"/>
              </a:rPr>
              <a:t>ι</a:t>
            </a:r>
            <a:r>
              <a:rPr lang="fr-FR" sz="1500" b="1" strike="noStrike" spc="-1" dirty="0">
                <a:solidFill>
                  <a:srgbClr val="000000"/>
                </a:solidFill>
                <a:latin typeface="Georgia"/>
                <a:ea typeface="DejaVu Sans"/>
              </a:rPr>
              <a:t> </a:t>
            </a:r>
            <a:r>
              <a:rPr lang="fr-FR" sz="1500" b="1" strike="noStrike" spc="-1" dirty="0" err="1">
                <a:solidFill>
                  <a:srgbClr val="000000"/>
                </a:solidFill>
                <a:latin typeface="Georgia"/>
                <a:ea typeface="DejaVu Sans"/>
              </a:rPr>
              <a:t>μετριο</a:t>
            </a:r>
            <a:r>
              <a:rPr lang="fr-FR" sz="1500" b="1" strike="noStrike" spc="-1" dirty="0">
                <a:solidFill>
                  <a:srgbClr val="000000"/>
                </a:solidFill>
                <a:latin typeface="Georgia"/>
                <a:ea typeface="DejaVu Sans"/>
              </a:rPr>
              <a:t>πα</a:t>
            </a:r>
            <a:r>
              <a:rPr lang="fr-FR" sz="1500" b="1" strike="noStrike" spc="-1" dirty="0" err="1">
                <a:solidFill>
                  <a:srgbClr val="000000"/>
                </a:solidFill>
                <a:latin typeface="Georgia"/>
                <a:ea typeface="DejaVu Sans"/>
              </a:rPr>
              <a:t>θών</a:t>
            </a:r>
            <a:r>
              <a:rPr lang="fr-FR" sz="1500" b="1" strike="noStrike" spc="-1" dirty="0">
                <a:solidFill>
                  <a:srgbClr val="000000"/>
                </a:solidFill>
                <a:latin typeface="Georgia"/>
                <a:ea typeface="DejaVu Sans"/>
              </a:rPr>
              <a:t> </a:t>
            </a:r>
            <a:r>
              <a:rPr lang="fr-FR" sz="1500" b="1" strike="noStrike" spc="-1" dirty="0" err="1">
                <a:solidFill>
                  <a:srgbClr val="000000"/>
                </a:solidFill>
                <a:latin typeface="Georgia"/>
                <a:ea typeface="DejaVu Sans"/>
              </a:rPr>
              <a:t>ή</a:t>
            </a:r>
            <a:r>
              <a:rPr lang="fr-FR" sz="1500" b="1" strike="noStrike" spc="-1" dirty="0">
                <a:solidFill>
                  <a:srgbClr val="000000"/>
                </a:solidFill>
                <a:latin typeface="Georgia"/>
                <a:ea typeface="DejaVu Sans"/>
              </a:rPr>
              <a:t> </a:t>
            </a:r>
            <a:r>
              <a:rPr lang="fr-FR" sz="1500" b="1" strike="noStrike" spc="-1" dirty="0" err="1">
                <a:solidFill>
                  <a:srgbClr val="000000"/>
                </a:solidFill>
                <a:latin typeface="Georgia"/>
                <a:ea typeface="DejaVu Sans"/>
              </a:rPr>
              <a:t>κεντρώων</a:t>
            </a:r>
            <a:r>
              <a:rPr lang="fr-FR" sz="1500" b="1" strike="noStrike" spc="-1" dirty="0">
                <a:solidFill>
                  <a:srgbClr val="000000"/>
                </a:solidFill>
                <a:latin typeface="Georgia"/>
                <a:ea typeface="DejaVu Sans"/>
              </a:rPr>
              <a:t> </a:t>
            </a:r>
            <a:r>
              <a:rPr lang="fr-FR" sz="1500" b="1" strike="noStrike" spc="-1" dirty="0" err="1">
                <a:solidFill>
                  <a:srgbClr val="000000"/>
                </a:solidFill>
                <a:latin typeface="Georgia"/>
                <a:ea typeface="DejaVu Sans"/>
              </a:rPr>
              <a:t>κομμάτων</a:t>
            </a:r>
            <a:r>
              <a:rPr lang="fr-FR" sz="1500" b="1" strike="noStrike" spc="-1" dirty="0">
                <a:solidFill>
                  <a:srgbClr val="000000"/>
                </a:solidFill>
                <a:latin typeface="Georgia"/>
                <a:ea typeface="DejaVu Sans"/>
              </a:rPr>
              <a:t>.</a:t>
            </a:r>
            <a:endParaRPr lang="fr-FR" sz="1500" b="0" strike="noStrike" spc="-1" dirty="0">
              <a:latin typeface="Arial"/>
            </a:endParaRPr>
          </a:p>
          <a:p>
            <a:pPr>
              <a:lnSpc>
                <a:spcPct val="100000"/>
              </a:lnSpc>
              <a:spcBef>
                <a:spcPts val="300"/>
              </a:spcBef>
            </a:pPr>
            <a:endParaRPr lang="fr-FR" sz="1700" b="0" strike="noStrike" spc="-1" dirty="0">
              <a:latin typeface="Arial"/>
            </a:endParaRPr>
          </a:p>
        </p:txBody>
      </p:sp>
      <p:sp>
        <p:nvSpPr>
          <p:cNvPr id="66" name="CustomShape 2"/>
          <p:cNvSpPr/>
          <p:nvPr/>
        </p:nvSpPr>
        <p:spPr>
          <a:xfrm>
            <a:off x="609480" y="746640"/>
            <a:ext cx="10971720" cy="562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62500" lnSpcReduction="20000"/>
          </a:bodyPr>
          <a:lstStyle/>
          <a:p>
            <a:pPr>
              <a:lnSpc>
                <a:spcPct val="100000"/>
              </a:lnSpc>
            </a:pPr>
            <a:r>
              <a:rPr lang="fr-FR" sz="2800" b="0" strike="noStrike" spc="-1">
                <a:solidFill>
                  <a:srgbClr val="434342"/>
                </a:solidFill>
                <a:latin typeface="Trebuchet MS"/>
                <a:ea typeface="DejaVu Sans"/>
              </a:rPr>
              <a:t>Ο ευρωσκεπτικισμός έχει ιδεολογικό ή/και στρατηγικό υπόβαθρο;</a:t>
            </a:r>
            <a:br/>
            <a:endParaRPr lang="fr-FR" sz="2800" b="0" strike="noStrike" spc="-1">
              <a:latin typeface="Arial"/>
            </a:endParaRPr>
          </a:p>
        </p:txBody>
      </p:sp>
      <p:sp>
        <p:nvSpPr>
          <p:cNvPr id="67" name="CustomShape 3"/>
          <p:cNvSpPr/>
          <p:nvPr/>
        </p:nvSpPr>
        <p:spPr>
          <a:xfrm>
            <a:off x="10899720" y="2160"/>
            <a:ext cx="101484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D5EAB5FF-008E-42AE-A851-7B5A97C1CE8F}" type="slidenum">
              <a:rPr lang="fr-FR" sz="1800" b="0" strike="noStrike" spc="-1">
                <a:solidFill>
                  <a:srgbClr val="FFFFFF"/>
                </a:solidFill>
                <a:latin typeface="Georgia"/>
                <a:ea typeface="DejaVu Sans"/>
              </a:rPr>
              <a:t>7</a:t>
            </a:fld>
            <a:endParaRPr lang="fr-FR"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CustomShape 1"/>
          <p:cNvSpPr/>
          <p:nvPr/>
        </p:nvSpPr>
        <p:spPr>
          <a:xfrm>
            <a:off x="1097280" y="1173600"/>
            <a:ext cx="10057320" cy="5110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25000" lnSpcReduction="20000"/>
          </a:bodyPr>
          <a:lstStyle/>
          <a:p>
            <a:pPr marL="365760" indent="-254880">
              <a:lnSpc>
                <a:spcPct val="100000"/>
              </a:lnSpc>
              <a:spcBef>
                <a:spcPts val="300"/>
              </a:spcBef>
              <a:buClr>
                <a:srgbClr val="08A1D9"/>
              </a:buClr>
              <a:buFont typeface="Wingdings" charset="2"/>
              <a:buChar char=""/>
            </a:pPr>
            <a:r>
              <a:rPr lang="fr-FR" sz="7200" b="0"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Η</a:t>
            </a:r>
            <a:r>
              <a:rPr lang="fr-FR" sz="7200" b="1" strike="noStrike" spc="-1" dirty="0">
                <a:solidFill>
                  <a:srgbClr val="000000"/>
                </a:solidFill>
                <a:latin typeface="Georgia"/>
                <a:ea typeface="DejaVu Sans"/>
              </a:rPr>
              <a:t> π</a:t>
            </a:r>
            <a:r>
              <a:rPr lang="fr-FR" sz="7200" b="1" strike="noStrike" spc="-1" dirty="0" err="1">
                <a:solidFill>
                  <a:srgbClr val="000000"/>
                </a:solidFill>
                <a:latin typeface="Georgia"/>
                <a:ea typeface="DejaVu Sans"/>
              </a:rPr>
              <a:t>ίστη</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στο</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ευρω</a:t>
            </a:r>
            <a:r>
              <a:rPr lang="fr-FR" sz="7200" b="1" strike="noStrike" spc="-1" dirty="0">
                <a:solidFill>
                  <a:srgbClr val="000000"/>
                </a:solidFill>
                <a:latin typeface="Georgia"/>
                <a:ea typeface="DejaVu Sans"/>
              </a:rPr>
              <a:t>πα</a:t>
            </a:r>
            <a:r>
              <a:rPr lang="fr-FR" sz="7200" b="1" strike="noStrike" spc="-1" dirty="0" err="1">
                <a:solidFill>
                  <a:srgbClr val="000000"/>
                </a:solidFill>
                <a:latin typeface="Georgia"/>
                <a:ea typeface="DejaVu Sans"/>
              </a:rPr>
              <a:t>ϊκό</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σχέδιο</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κ</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ι</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στην</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ενο</a:t>
            </a:r>
            <a:r>
              <a:rPr lang="fr-FR" sz="7200" b="1" strike="noStrike" spc="-1" dirty="0">
                <a:solidFill>
                  <a:srgbClr val="000000"/>
                </a:solidFill>
                <a:latin typeface="Georgia"/>
                <a:ea typeface="DejaVu Sans"/>
              </a:rPr>
              <a:t>π</a:t>
            </a:r>
            <a:r>
              <a:rPr lang="fr-FR" sz="7200" b="1" strike="noStrike" spc="-1" dirty="0" err="1">
                <a:solidFill>
                  <a:srgbClr val="000000"/>
                </a:solidFill>
                <a:latin typeface="Georgia"/>
                <a:ea typeface="DejaVu Sans"/>
              </a:rPr>
              <a:t>οίηση</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μέσω</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της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ιστορικής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νεοθεσμικής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ερμηνεί</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path-dependency</a:t>
            </a:r>
            <a:r>
              <a:rPr lang="fr-FR" sz="7200" b="1" strike="noStrike" spc="-1" dirty="0">
                <a:solidFill>
                  <a:srgbClr val="000000"/>
                </a:solidFill>
                <a:latin typeface="Georgia"/>
                <a:ea typeface="DejaVu Sans"/>
              </a:rPr>
              <a:t>, Pierson: 1996) </a:t>
            </a:r>
            <a:r>
              <a:rPr lang="fr-FR" sz="7200" b="1" strike="noStrike" spc="-1" dirty="0" err="1">
                <a:solidFill>
                  <a:srgbClr val="000000"/>
                </a:solidFill>
                <a:latin typeface="Georgia"/>
                <a:ea typeface="DejaVu Sans"/>
              </a:rPr>
              <a:t>ή</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μέσω</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της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λειτουργιστικής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a:t>
            </a:r>
            <a:r>
              <a:rPr lang="fr-FR" sz="7200" b="1" strike="noStrike" spc="-1" dirty="0">
                <a:solidFill>
                  <a:srgbClr val="000000"/>
                </a:solidFill>
                <a:latin typeface="Georgia"/>
                <a:ea typeface="DejaVu Sans"/>
              </a:rPr>
              <a:t>πα</a:t>
            </a:r>
            <a:r>
              <a:rPr lang="fr-FR" sz="7200" b="1" strike="noStrike" spc="-1" dirty="0" err="1">
                <a:solidFill>
                  <a:srgbClr val="000000"/>
                </a:solidFill>
                <a:latin typeface="Georgia"/>
                <a:ea typeface="DejaVu Sans"/>
              </a:rPr>
              <a:t>νευθυγράμμισης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της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νομιμοφροσύνης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στο</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ευρω</a:t>
            </a:r>
            <a:r>
              <a:rPr lang="fr-FR" sz="7200" b="1" strike="noStrike" spc="-1" dirty="0">
                <a:solidFill>
                  <a:srgbClr val="000000"/>
                </a:solidFill>
                <a:latin typeface="Georgia"/>
                <a:ea typeface="DejaVu Sans"/>
              </a:rPr>
              <a:t>πα</a:t>
            </a:r>
            <a:r>
              <a:rPr lang="fr-FR" sz="7200" b="1" strike="noStrike" spc="-1" dirty="0" err="1">
                <a:solidFill>
                  <a:srgbClr val="000000"/>
                </a:solidFill>
                <a:latin typeface="Georgia"/>
                <a:ea typeface="DejaVu Sans"/>
              </a:rPr>
              <a:t>ϊκό</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a:t>
            </a:r>
            <a:r>
              <a:rPr lang="fr-FR" sz="7200" b="1" strike="noStrike" spc="-1" dirty="0">
                <a:solidFill>
                  <a:srgbClr val="000000"/>
                </a:solidFill>
                <a:latin typeface="Georgia"/>
                <a:ea typeface="DejaVu Sans"/>
              </a:rPr>
              <a:t>π</a:t>
            </a:r>
            <a:r>
              <a:rPr lang="fr-FR" sz="7200" b="1" strike="noStrike" spc="-1" dirty="0" err="1">
                <a:solidFill>
                  <a:srgbClr val="000000"/>
                </a:solidFill>
                <a:latin typeface="Georgia"/>
                <a:ea typeface="DejaVu Sans"/>
              </a:rPr>
              <a:t>ί</a:t>
            </a:r>
            <a:r>
              <a:rPr lang="fr-FR" sz="7200" b="1" strike="noStrike" spc="-1" dirty="0">
                <a:solidFill>
                  <a:srgbClr val="000000"/>
                </a:solidFill>
                <a:latin typeface="Georgia"/>
                <a:ea typeface="DejaVu Sans"/>
              </a:rPr>
              <a:t>π</a:t>
            </a:r>
            <a:r>
              <a:rPr lang="fr-FR" sz="7200" b="1" strike="noStrike" spc="-1" dirty="0" err="1">
                <a:solidFill>
                  <a:srgbClr val="000000"/>
                </a:solidFill>
                <a:latin typeface="Georgia"/>
                <a:ea typeface="DejaVu Sans"/>
              </a:rPr>
              <a:t>εδο</a:t>
            </a:r>
            <a:r>
              <a:rPr lang="fr-FR" sz="7200" b="1" strike="noStrike" spc="-1" dirty="0">
                <a:solidFill>
                  <a:srgbClr val="000000"/>
                </a:solidFill>
                <a:latin typeface="Georgia"/>
                <a:ea typeface="DejaVu Sans"/>
              </a:rPr>
              <a:t> (Haas:1968), </a:t>
            </a:r>
            <a:r>
              <a:rPr lang="fr-FR" sz="7200" b="1" strike="noStrike" spc="-1" dirty="0" err="1">
                <a:solidFill>
                  <a:srgbClr val="000000"/>
                </a:solidFill>
                <a:latin typeface="Georgia"/>
                <a:ea typeface="DejaVu Sans"/>
              </a:rPr>
              <a:t>υ</a:t>
            </a:r>
            <a:r>
              <a:rPr lang="fr-FR" sz="7200" b="1" strike="noStrike" spc="-1" dirty="0">
                <a:solidFill>
                  <a:srgbClr val="000000"/>
                </a:solidFill>
                <a:latin typeface="Georgia"/>
                <a:ea typeface="DejaVu Sans"/>
              </a:rPr>
              <a:t>π</a:t>
            </a:r>
            <a:r>
              <a:rPr lang="fr-FR" sz="7200" b="1" strike="noStrike" spc="-1" dirty="0" err="1">
                <a:solidFill>
                  <a:srgbClr val="000000"/>
                </a:solidFill>
                <a:latin typeface="Georgia"/>
                <a:ea typeface="DejaVu Sans"/>
              </a:rPr>
              <a:t>ήρξε</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σε</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μεγάλο</a:t>
            </a:r>
            <a:r>
              <a:rPr lang="fr-FR" sz="7200" b="1" strike="noStrike" spc="-1" dirty="0">
                <a:solidFill>
                  <a:srgbClr val="000000"/>
                </a:solidFill>
                <a:latin typeface="Georgia"/>
                <a:ea typeface="DejaVu Sans"/>
              </a:rPr>
              <a:t> βα</a:t>
            </a:r>
            <a:r>
              <a:rPr lang="fr-FR" sz="7200" b="1" strike="noStrike" spc="-1" dirty="0" err="1">
                <a:solidFill>
                  <a:srgbClr val="000000"/>
                </a:solidFill>
                <a:latin typeface="Georgia"/>
                <a:ea typeface="DejaVu Sans"/>
              </a:rPr>
              <a:t>θμό</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a:t>
            </a:r>
            <a:r>
              <a:rPr lang="fr-FR" sz="7200" b="1" strike="noStrike" spc="-1" dirty="0">
                <a:solidFill>
                  <a:srgbClr val="000000"/>
                </a:solidFill>
                <a:latin typeface="Georgia"/>
                <a:ea typeface="DejaVu Sans"/>
              </a:rPr>
              <a:t>π</a:t>
            </a:r>
            <a:r>
              <a:rPr lang="fr-FR" sz="7200" b="1" strike="noStrike" spc="-1" dirty="0" err="1">
                <a:solidFill>
                  <a:srgbClr val="000000"/>
                </a:solidFill>
                <a:latin typeface="Georgia"/>
                <a:ea typeface="DejaVu Sans"/>
              </a:rPr>
              <a:t>ιτυχής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στη</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δι</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τήρηση</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της</a:t>
            </a:r>
            <a:r>
              <a:rPr lang="fr-FR" sz="7200" b="1" strike="noStrike" spc="-1" dirty="0">
                <a:solidFill>
                  <a:srgbClr val="000000"/>
                </a:solidFill>
                <a:latin typeface="Georgia"/>
                <a:ea typeface="DejaVu Sans"/>
              </a:rPr>
              <a:t> α</a:t>
            </a:r>
            <a:r>
              <a:rPr lang="fr-FR" sz="7200" b="1" strike="noStrike" spc="-1" dirty="0" err="1">
                <a:solidFill>
                  <a:srgbClr val="000000"/>
                </a:solidFill>
                <a:latin typeface="Georgia"/>
                <a:ea typeface="DejaVu Sans"/>
              </a:rPr>
              <a:t>ντίθεσης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κ</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ι</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της</a:t>
            </a:r>
            <a:r>
              <a:rPr lang="fr-FR" sz="7200" b="1" strike="noStrike" spc="-1" dirty="0">
                <a:solidFill>
                  <a:srgbClr val="000000"/>
                </a:solidFill>
                <a:latin typeface="Georgia"/>
                <a:ea typeface="DejaVu Sans"/>
              </a:rPr>
              <a:t> α</a:t>
            </a:r>
            <a:r>
              <a:rPr lang="fr-FR" sz="7200" b="1" strike="noStrike" spc="-1" dirty="0" err="1">
                <a:solidFill>
                  <a:srgbClr val="000000"/>
                </a:solidFill>
                <a:latin typeface="Georgia"/>
                <a:ea typeface="DejaVu Sans"/>
              </a:rPr>
              <a:t>μφισ</a:t>
            </a:r>
            <a:r>
              <a:rPr lang="fr-FR" sz="7200" b="1" strike="noStrike" spc="-1" dirty="0">
                <a:solidFill>
                  <a:srgbClr val="000000"/>
                </a:solidFill>
                <a:latin typeface="Georgia"/>
                <a:ea typeface="DejaVu Sans"/>
              </a:rPr>
              <a:t>β</a:t>
            </a:r>
            <a:r>
              <a:rPr lang="fr-FR" sz="7200" b="1" strike="noStrike" spc="-1" dirty="0" err="1">
                <a:solidFill>
                  <a:srgbClr val="000000"/>
                </a:solidFill>
                <a:latin typeface="Georgia"/>
                <a:ea typeface="DejaVu Sans"/>
              </a:rPr>
              <a:t>ήτησης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ως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μειοψηφική</a:t>
            </a:r>
            <a:r>
              <a:rPr lang="fr-FR" sz="7200" b="1" strike="noStrike" spc="-1" dirty="0">
                <a:solidFill>
                  <a:srgbClr val="000000"/>
                </a:solidFill>
                <a:latin typeface="Georgia"/>
                <a:ea typeface="DejaVu Sans"/>
              </a:rPr>
              <a:t> α</a:t>
            </a:r>
            <a:r>
              <a:rPr lang="fr-FR" sz="7200" b="1" strike="noStrike" spc="-1" dirty="0" err="1">
                <a:solidFill>
                  <a:srgbClr val="000000"/>
                </a:solidFill>
                <a:latin typeface="Georgia"/>
                <a:ea typeface="DejaVu Sans"/>
              </a:rPr>
              <a:t>ντίληψη</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μέχρι</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τις</a:t>
            </a:r>
            <a:r>
              <a:rPr lang="fr-FR" sz="7200" b="1" strike="noStrike" spc="-1" dirty="0">
                <a:solidFill>
                  <a:srgbClr val="000000"/>
                </a:solidFill>
                <a:latin typeface="Georgia"/>
                <a:ea typeface="DejaVu Sans"/>
              </a:rPr>
              <a:t> α</a:t>
            </a:r>
            <a:r>
              <a:rPr lang="fr-FR" sz="7200" b="1" strike="noStrike" spc="-1" dirty="0" err="1">
                <a:solidFill>
                  <a:srgbClr val="000000"/>
                </a:solidFill>
                <a:latin typeface="Georgia"/>
                <a:ea typeface="DejaVu Sans"/>
              </a:rPr>
              <a:t>ρχές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της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δεκ</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ετί</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του</a:t>
            </a:r>
            <a:r>
              <a:rPr lang="fr-FR" sz="7200" b="1" strike="noStrike" spc="-1" dirty="0">
                <a:solidFill>
                  <a:srgbClr val="000000"/>
                </a:solidFill>
                <a:latin typeface="Georgia"/>
                <a:ea typeface="DejaVu Sans"/>
              </a:rPr>
              <a:t> 90.</a:t>
            </a:r>
            <a:endParaRPr lang="fr-FR" sz="7200" b="1" strike="noStrike" spc="-1" dirty="0">
              <a:latin typeface="Arial"/>
            </a:endParaRPr>
          </a:p>
          <a:p>
            <a:pPr marL="365760" indent="-254880">
              <a:lnSpc>
                <a:spcPct val="100000"/>
              </a:lnSpc>
              <a:spcBef>
                <a:spcPts val="300"/>
              </a:spcBef>
              <a:buClr>
                <a:srgbClr val="08A1D9"/>
              </a:buClr>
              <a:buFont typeface="Wingdings" charset="2"/>
              <a:buChar char=""/>
            </a:pP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Α</a:t>
            </a:r>
            <a:r>
              <a:rPr lang="fr-FR" sz="7200" b="0" strike="noStrike" spc="-1" dirty="0">
                <a:solidFill>
                  <a:srgbClr val="000000"/>
                </a:solidFill>
                <a:latin typeface="Georgia"/>
                <a:ea typeface="DejaVu Sans"/>
              </a:rPr>
              <a:t>π</a:t>
            </a:r>
            <a:r>
              <a:rPr lang="fr-FR" sz="7200" b="0" strike="noStrike" spc="-1" dirty="0" err="1">
                <a:solidFill>
                  <a:srgbClr val="000000"/>
                </a:solidFill>
                <a:latin typeface="Georgia"/>
                <a:ea typeface="DejaVu Sans"/>
              </a:rPr>
              <a:t>ό</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τη</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δεκ</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ετί</a:t>
            </a:r>
            <a:r>
              <a:rPr lang="fr-FR" sz="7200" b="0" strike="noStrike" spc="-1" dirty="0">
                <a:solidFill>
                  <a:srgbClr val="000000"/>
                </a:solidFill>
                <a:latin typeface="Georgia"/>
                <a:ea typeface="DejaVu Sans"/>
              </a:rPr>
              <a:t>α </a:t>
            </a:r>
            <a:r>
              <a:rPr lang="fr-FR" sz="7200" b="0" strike="noStrike" spc="-1" dirty="0" err="1">
                <a:solidFill>
                  <a:srgbClr val="000000"/>
                </a:solidFill>
                <a:latin typeface="Georgia"/>
                <a:ea typeface="DejaVu Sans"/>
              </a:rPr>
              <a:t>του</a:t>
            </a:r>
            <a:r>
              <a:rPr lang="fr-FR" sz="7200" b="0" strike="noStrike" spc="-1" dirty="0">
                <a:solidFill>
                  <a:srgbClr val="000000"/>
                </a:solidFill>
                <a:latin typeface="Georgia"/>
                <a:ea typeface="DejaVu Sans"/>
              </a:rPr>
              <a:t> 90 </a:t>
            </a:r>
            <a:r>
              <a:rPr lang="fr-FR" sz="7200" b="0" strike="noStrike" spc="-1" dirty="0" err="1">
                <a:solidFill>
                  <a:srgbClr val="000000"/>
                </a:solidFill>
                <a:latin typeface="Georgia"/>
                <a:ea typeface="DejaVu Sans"/>
              </a:rPr>
              <a:t>κ</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ι</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μετά</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η</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άνοδος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του</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ευρωσκε</a:t>
            </a:r>
            <a:r>
              <a:rPr lang="fr-FR" sz="7200" b="0" strike="noStrike" spc="-1" dirty="0">
                <a:solidFill>
                  <a:srgbClr val="000000"/>
                </a:solidFill>
                <a:latin typeface="Georgia"/>
                <a:ea typeface="DejaVu Sans"/>
              </a:rPr>
              <a:t>π</a:t>
            </a:r>
            <a:r>
              <a:rPr lang="fr-FR" sz="7200" b="0" strike="noStrike" spc="-1" dirty="0" err="1">
                <a:solidFill>
                  <a:srgbClr val="000000"/>
                </a:solidFill>
                <a:latin typeface="Georgia"/>
                <a:ea typeface="DejaVu Sans"/>
              </a:rPr>
              <a:t>τικισμού</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σημ</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ίνει</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ότι</a:t>
            </a:r>
            <a:r>
              <a:rPr lang="fr-FR" sz="7200" b="0"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το</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σχέδιο</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της</a:t>
            </a:r>
            <a:r>
              <a:rPr lang="fr-FR" sz="7200" b="1" strike="noStrike" spc="-1" dirty="0">
                <a:solidFill>
                  <a:srgbClr val="000000"/>
                </a:solidFill>
                <a:latin typeface="Georgia"/>
                <a:ea typeface="DejaVu Sans"/>
              </a:rPr>
              <a:t> ΕΕ α</a:t>
            </a:r>
            <a:r>
              <a:rPr lang="fr-FR" sz="7200" b="1" strike="noStrike" spc="-1" dirty="0" err="1">
                <a:solidFill>
                  <a:srgbClr val="000000"/>
                </a:solidFill>
                <a:latin typeface="Georgia"/>
                <a:ea typeface="DejaVu Sans"/>
              </a:rPr>
              <a:t>ντιμετω</a:t>
            </a:r>
            <a:r>
              <a:rPr lang="fr-FR" sz="7200" b="1" strike="noStrike" spc="-1" dirty="0">
                <a:solidFill>
                  <a:srgbClr val="000000"/>
                </a:solidFill>
                <a:latin typeface="Georgia"/>
                <a:ea typeface="DejaVu Sans"/>
              </a:rPr>
              <a:t>π</a:t>
            </a:r>
            <a:r>
              <a:rPr lang="fr-FR" sz="7200" b="1" strike="noStrike" spc="-1" dirty="0" err="1">
                <a:solidFill>
                  <a:srgbClr val="000000"/>
                </a:solidFill>
                <a:latin typeface="Georgia"/>
                <a:ea typeface="DejaVu Sans"/>
              </a:rPr>
              <a:t>ίζει</a:t>
            </a:r>
            <a:r>
              <a:rPr lang="fr-FR" sz="7200" b="1" strike="noStrike" spc="-1" dirty="0">
                <a:solidFill>
                  <a:srgbClr val="000000"/>
                </a:solidFill>
                <a:latin typeface="Georgia"/>
                <a:ea typeface="DejaVu Sans"/>
              </a:rPr>
              <a:t> π</a:t>
            </a:r>
            <a:r>
              <a:rPr lang="fr-FR" sz="7200" b="1" strike="noStrike" spc="-1" dirty="0" err="1">
                <a:solidFill>
                  <a:srgbClr val="000000"/>
                </a:solidFill>
                <a:latin typeface="Georgia"/>
                <a:ea typeface="DejaVu Sans"/>
              </a:rPr>
              <a:t>λέον</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δι</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φωνίες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σε</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a:t>
            </a:r>
            <a:r>
              <a:rPr lang="fr-FR" sz="7200" b="1" strike="noStrike" spc="-1" dirty="0">
                <a:solidFill>
                  <a:srgbClr val="000000"/>
                </a:solidFill>
                <a:latin typeface="Georgia"/>
                <a:ea typeface="DejaVu Sans"/>
              </a:rPr>
              <a:t>π</a:t>
            </a:r>
            <a:r>
              <a:rPr lang="fr-FR" sz="7200" b="1" strike="noStrike" spc="-1" dirty="0" err="1">
                <a:solidFill>
                  <a:srgbClr val="000000"/>
                </a:solidFill>
                <a:latin typeface="Georgia"/>
                <a:ea typeface="DejaVu Sans"/>
              </a:rPr>
              <a:t>ί</a:t>
            </a:r>
            <a:r>
              <a:rPr lang="fr-FR" sz="7200" b="1" strike="noStrike" spc="-1" dirty="0">
                <a:solidFill>
                  <a:srgbClr val="000000"/>
                </a:solidFill>
                <a:latin typeface="Georgia"/>
                <a:ea typeface="DejaVu Sans"/>
              </a:rPr>
              <a:t>π</a:t>
            </a:r>
            <a:r>
              <a:rPr lang="fr-FR" sz="7200" b="1" strike="noStrike" spc="-1" dirty="0" err="1">
                <a:solidFill>
                  <a:srgbClr val="000000"/>
                </a:solidFill>
                <a:latin typeface="Georgia"/>
                <a:ea typeface="DejaVu Sans"/>
              </a:rPr>
              <a:t>εδο</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κοινών</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γνωμών</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κ</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ι</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της</a:t>
            </a:r>
            <a:r>
              <a:rPr lang="fr-FR" sz="7200" b="1" strike="noStrike" spc="-1" dirty="0">
                <a:solidFill>
                  <a:srgbClr val="000000"/>
                </a:solidFill>
                <a:latin typeface="Georgia"/>
                <a:ea typeface="DejaVu Sans"/>
              </a:rPr>
              <a:t> π</a:t>
            </a:r>
            <a:r>
              <a:rPr lang="fr-FR" sz="7200" b="1" strike="noStrike" spc="-1" dirty="0" err="1">
                <a:solidFill>
                  <a:srgbClr val="000000"/>
                </a:solidFill>
                <a:latin typeface="Georgia"/>
                <a:ea typeface="DejaVu Sans"/>
              </a:rPr>
              <a:t>ολιτικής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κ</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ι</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κομμ</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τικής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δράσης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κ</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ι</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εντός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κυ</a:t>
            </a:r>
            <a:r>
              <a:rPr lang="fr-FR" sz="7200" b="1" strike="noStrike" spc="-1" dirty="0">
                <a:solidFill>
                  <a:srgbClr val="000000"/>
                </a:solidFill>
                <a:latin typeface="Georgia"/>
                <a:ea typeface="DejaVu Sans"/>
              </a:rPr>
              <a:t>β</a:t>
            </a:r>
            <a:r>
              <a:rPr lang="fr-FR" sz="7200" b="1" strike="noStrike" spc="-1" dirty="0" err="1">
                <a:solidFill>
                  <a:srgbClr val="000000"/>
                </a:solidFill>
                <a:latin typeface="Georgia"/>
                <a:ea typeface="DejaVu Sans"/>
              </a:rPr>
              <a:t>ερνήσεων</a:t>
            </a:r>
            <a:r>
              <a:rPr lang="fr-FR" sz="7200" b="1" strike="noStrike" spc="-1" dirty="0">
                <a:solidFill>
                  <a:srgbClr val="000000"/>
                </a:solidFill>
                <a:latin typeface="Georgia"/>
                <a:ea typeface="DejaVu Sans"/>
              </a:rPr>
              <a:t>, α</a:t>
            </a:r>
            <a:r>
              <a:rPr lang="fr-FR" sz="7200" b="1" strike="noStrike" spc="-1" dirty="0" err="1">
                <a:solidFill>
                  <a:srgbClr val="000000"/>
                </a:solidFill>
                <a:latin typeface="Georgia"/>
                <a:ea typeface="DejaVu Sans"/>
              </a:rPr>
              <a:t>λλά</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κ</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ι</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στ</a:t>
            </a:r>
            <a:r>
              <a:rPr lang="fr-FR" sz="7200" b="1" strike="noStrike" spc="-1" dirty="0">
                <a:solidFill>
                  <a:srgbClr val="000000"/>
                </a:solidFill>
                <a:latin typeface="Georgia"/>
                <a:ea typeface="DejaVu Sans"/>
              </a:rPr>
              <a:t>α </a:t>
            </a:r>
            <a:r>
              <a:rPr lang="fr-FR" sz="7200" b="1" strike="noStrike" spc="-1" dirty="0" err="1">
                <a:solidFill>
                  <a:srgbClr val="000000"/>
                </a:solidFill>
                <a:latin typeface="Georgia"/>
                <a:ea typeface="DejaVu Sans"/>
              </a:rPr>
              <a:t>μέσ</a:t>
            </a:r>
            <a:r>
              <a:rPr lang="fr-FR" sz="7200" b="1" strike="noStrike" spc="-1" dirty="0">
                <a:solidFill>
                  <a:srgbClr val="000000"/>
                </a:solidFill>
                <a:latin typeface="Georgia"/>
                <a:ea typeface="DejaVu Sans"/>
              </a:rPr>
              <a:t>α </a:t>
            </a:r>
            <a:r>
              <a:rPr lang="fr-FR" sz="7200" b="1" strike="noStrike" spc="-1" dirty="0" err="1">
                <a:solidFill>
                  <a:srgbClr val="000000"/>
                </a:solidFill>
                <a:latin typeface="Georgia"/>
                <a:ea typeface="DejaVu Sans"/>
              </a:rPr>
              <a:t>ε</a:t>
            </a:r>
            <a:r>
              <a:rPr lang="fr-FR" sz="7200" b="1" strike="noStrike" spc="-1" dirty="0">
                <a:solidFill>
                  <a:srgbClr val="000000"/>
                </a:solidFill>
                <a:latin typeface="Georgia"/>
                <a:ea typeface="DejaVu Sans"/>
              </a:rPr>
              <a:t>π</a:t>
            </a:r>
            <a:r>
              <a:rPr lang="fr-FR" sz="7200" b="1" strike="noStrike" spc="-1" dirty="0" err="1">
                <a:solidFill>
                  <a:srgbClr val="000000"/>
                </a:solidFill>
                <a:latin typeface="Georgia"/>
                <a:ea typeface="DejaVu Sans"/>
              </a:rPr>
              <a:t>ικοινωνί</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ς</a:t>
            </a:r>
            <a:r>
              <a:rPr lang="fr-FR" sz="7200" b="1" strike="noStrike" spc="-1" dirty="0">
                <a:solidFill>
                  <a:srgbClr val="000000"/>
                </a:solidFill>
                <a:latin typeface="Georgia"/>
                <a:ea typeface="DejaVu Sans"/>
              </a:rPr>
              <a:t>)</a:t>
            </a:r>
            <a:endParaRPr lang="fr-FR" sz="7200" b="0" strike="noStrike" spc="-1" dirty="0">
              <a:latin typeface="Arial"/>
            </a:endParaRPr>
          </a:p>
          <a:p>
            <a:pPr marL="365760" indent="-254880">
              <a:lnSpc>
                <a:spcPct val="100000"/>
              </a:lnSpc>
              <a:spcBef>
                <a:spcPts val="300"/>
              </a:spcBef>
              <a:buClr>
                <a:srgbClr val="08A1D9"/>
              </a:buClr>
              <a:buFont typeface="Wingdings" charset="2"/>
              <a:buChar char=""/>
            </a:pPr>
            <a:r>
              <a:rPr lang="fr-FR" sz="7200" b="0" strike="noStrike" spc="-1" dirty="0">
                <a:solidFill>
                  <a:srgbClr val="000000"/>
                </a:solidFill>
                <a:latin typeface="Georgia"/>
                <a:ea typeface="DejaVu Sans"/>
              </a:rPr>
              <a:t> O </a:t>
            </a:r>
            <a:r>
              <a:rPr lang="fr-FR" sz="7200" b="0" strike="noStrike" spc="-1" dirty="0" err="1">
                <a:solidFill>
                  <a:srgbClr val="000000"/>
                </a:solidFill>
                <a:latin typeface="Georgia"/>
                <a:ea typeface="DejaVu Sans"/>
              </a:rPr>
              <a:t>μετ</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λειτουργισμός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εξηγεί</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την</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εμφάνιση</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του</a:t>
            </a:r>
            <a:r>
              <a:rPr lang="fr-FR" sz="7200" b="0" strike="noStrike" spc="-1" dirty="0">
                <a:solidFill>
                  <a:srgbClr val="000000"/>
                </a:solidFill>
                <a:latin typeface="Georgia"/>
                <a:ea typeface="DejaVu Sans"/>
              </a:rPr>
              <a:t> </a:t>
            </a:r>
            <a:r>
              <a:rPr lang="fr-FR" sz="7200" b="1" strike="noStrike" spc="-1" dirty="0">
                <a:solidFill>
                  <a:srgbClr val="000000"/>
                </a:solidFill>
                <a:latin typeface="Georgia"/>
                <a:ea typeface="DejaVu Sans"/>
              </a:rPr>
              <a:t>dissensus </a:t>
            </a:r>
            <a:r>
              <a:rPr lang="fr-FR" sz="7200" b="0" strike="noStrike" spc="-1" dirty="0">
                <a:solidFill>
                  <a:srgbClr val="000000"/>
                </a:solidFill>
                <a:latin typeface="Georgia"/>
                <a:ea typeface="DejaVu Sans"/>
              </a:rPr>
              <a:t>(Marks &amp; Hooghe: 2008). </a:t>
            </a:r>
            <a:endParaRPr lang="fr-FR" sz="7200" b="0" strike="noStrike" spc="-1" dirty="0">
              <a:latin typeface="Arial"/>
            </a:endParaRPr>
          </a:p>
          <a:p>
            <a:pPr marL="365760" indent="-254880">
              <a:lnSpc>
                <a:spcPct val="100000"/>
              </a:lnSpc>
              <a:spcBef>
                <a:spcPts val="300"/>
              </a:spcBef>
              <a:buClr>
                <a:srgbClr val="08A1D9"/>
              </a:buClr>
              <a:buFont typeface="Wingdings" charset="2"/>
              <a:buChar char=""/>
            </a:pP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Η</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άνοδος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του</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ευρωσκε</a:t>
            </a:r>
            <a:r>
              <a:rPr lang="fr-FR" sz="7200" b="0" strike="noStrike" spc="-1" dirty="0">
                <a:solidFill>
                  <a:srgbClr val="000000"/>
                </a:solidFill>
                <a:latin typeface="Georgia"/>
                <a:ea typeface="DejaVu Sans"/>
              </a:rPr>
              <a:t>π</a:t>
            </a:r>
            <a:r>
              <a:rPr lang="fr-FR" sz="7200" b="0" strike="noStrike" spc="-1" dirty="0" err="1">
                <a:solidFill>
                  <a:srgbClr val="000000"/>
                </a:solidFill>
                <a:latin typeface="Georgia"/>
                <a:ea typeface="DejaVu Sans"/>
              </a:rPr>
              <a:t>τικισμού</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μ</a:t>
            </a:r>
            <a:r>
              <a:rPr lang="fr-FR" sz="7200" b="0" strike="noStrike" spc="-1" dirty="0">
                <a:solidFill>
                  <a:srgbClr val="000000"/>
                </a:solidFill>
                <a:latin typeface="Georgia"/>
                <a:ea typeface="DejaVu Sans"/>
              </a:rPr>
              <a:t>π</a:t>
            </a:r>
            <a:r>
              <a:rPr lang="fr-FR" sz="7200" b="0" strike="noStrike" spc="-1" dirty="0" err="1">
                <a:solidFill>
                  <a:srgbClr val="000000"/>
                </a:solidFill>
                <a:latin typeface="Georgia"/>
                <a:ea typeface="DejaVu Sans"/>
              </a:rPr>
              <a:t>ορεί</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ν</a:t>
            </a:r>
            <a:r>
              <a:rPr lang="fr-FR" sz="7200" b="0" strike="noStrike" spc="-1" dirty="0">
                <a:solidFill>
                  <a:srgbClr val="000000"/>
                </a:solidFill>
                <a:latin typeface="Georgia"/>
                <a:ea typeface="DejaVu Sans"/>
              </a:rPr>
              <a:t>α </a:t>
            </a:r>
            <a:r>
              <a:rPr lang="fr-FR" sz="7200" b="0" strike="noStrike" spc="-1" dirty="0" err="1">
                <a:solidFill>
                  <a:srgbClr val="000000"/>
                </a:solidFill>
                <a:latin typeface="Georgia"/>
                <a:ea typeface="DejaVu Sans"/>
              </a:rPr>
              <a:t>εξηγηθεί</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μέσω</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της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κονστρουκτι</a:t>
            </a:r>
            <a:r>
              <a:rPr lang="fr-FR" sz="7200" b="0" strike="noStrike" spc="-1" dirty="0">
                <a:solidFill>
                  <a:srgbClr val="000000"/>
                </a:solidFill>
                <a:latin typeface="Georgia"/>
                <a:ea typeface="DejaVu Sans"/>
              </a:rPr>
              <a:t>β</a:t>
            </a:r>
            <a:r>
              <a:rPr lang="fr-FR" sz="7200" b="0" strike="noStrike" spc="-1" dirty="0" err="1">
                <a:solidFill>
                  <a:srgbClr val="000000"/>
                </a:solidFill>
                <a:latin typeface="Georgia"/>
                <a:ea typeface="DejaVu Sans"/>
              </a:rPr>
              <a:t>ιστικής</a:t>
            </a:r>
            <a:r>
              <a:rPr lang="fr-FR" sz="7200" b="0" strike="noStrike" spc="-1" dirty="0">
                <a:solidFill>
                  <a:srgbClr val="000000"/>
                </a:solidFill>
                <a:latin typeface="Georgia"/>
                <a:ea typeface="DejaVu Sans"/>
              </a:rPr>
              <a:t> α</a:t>
            </a:r>
            <a:r>
              <a:rPr lang="fr-FR" sz="7200" b="0" strike="noStrike" spc="-1" dirty="0" err="1">
                <a:solidFill>
                  <a:srgbClr val="000000"/>
                </a:solidFill>
                <a:latin typeface="Georgia"/>
                <a:ea typeface="DejaVu Sans"/>
              </a:rPr>
              <a:t>νάλυσης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Ο</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ρόλος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των</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ιδεών</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κ</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ι</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η</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δι</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δικ</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σί</a:t>
            </a:r>
            <a:r>
              <a:rPr lang="fr-FR" sz="7200" b="0" strike="noStrike" spc="-1" dirty="0">
                <a:solidFill>
                  <a:srgbClr val="000000"/>
                </a:solidFill>
                <a:latin typeface="Georgia"/>
                <a:ea typeface="DejaVu Sans"/>
              </a:rPr>
              <a:t>α </a:t>
            </a:r>
            <a:r>
              <a:rPr lang="fr-FR" sz="7200" b="0" strike="noStrike" spc="-1" dirty="0" err="1">
                <a:solidFill>
                  <a:srgbClr val="000000"/>
                </a:solidFill>
                <a:latin typeface="Georgia"/>
                <a:ea typeface="DejaVu Sans"/>
              </a:rPr>
              <a:t>δι</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μόρφωσης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των</a:t>
            </a:r>
            <a:r>
              <a:rPr lang="fr-FR" sz="7200" b="0" strike="noStrike" spc="-1" dirty="0">
                <a:solidFill>
                  <a:srgbClr val="000000"/>
                </a:solidFill>
                <a:latin typeface="Georgia"/>
                <a:ea typeface="DejaVu Sans"/>
              </a:rPr>
              <a:t> α</a:t>
            </a:r>
            <a:r>
              <a:rPr lang="fr-FR" sz="7200" b="0" strike="noStrike" spc="-1" dirty="0" err="1">
                <a:solidFill>
                  <a:srgbClr val="000000"/>
                </a:solidFill>
                <a:latin typeface="Georgia"/>
                <a:ea typeface="DejaVu Sans"/>
              </a:rPr>
              <a:t>ξιών</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η</a:t>
            </a:r>
            <a:r>
              <a:rPr lang="fr-FR" sz="7200" b="0" strike="noStrike" spc="-1" dirty="0">
                <a:solidFill>
                  <a:srgbClr val="000000"/>
                </a:solidFill>
                <a:latin typeface="Georgia"/>
                <a:ea typeface="DejaVu Sans"/>
              </a:rPr>
              <a:t> απ</a:t>
            </a:r>
            <a:r>
              <a:rPr lang="fr-FR" sz="7200" b="0" strike="noStrike" spc="-1" dirty="0" err="1">
                <a:solidFill>
                  <a:srgbClr val="000000"/>
                </a:solidFill>
                <a:latin typeface="Georgia"/>
                <a:ea typeface="DejaVu Sans"/>
              </a:rPr>
              <a:t>οτυχί</a:t>
            </a:r>
            <a:r>
              <a:rPr lang="fr-FR" sz="7200" b="0" strike="noStrike" spc="-1" dirty="0">
                <a:solidFill>
                  <a:srgbClr val="000000"/>
                </a:solidFill>
                <a:latin typeface="Georgia"/>
                <a:ea typeface="DejaVu Sans"/>
              </a:rPr>
              <a:t>α </a:t>
            </a:r>
            <a:r>
              <a:rPr lang="fr-FR" sz="7200" b="0" strike="noStrike" spc="-1" dirty="0" err="1">
                <a:solidFill>
                  <a:srgbClr val="000000"/>
                </a:solidFill>
                <a:latin typeface="Georgia"/>
                <a:ea typeface="DejaVu Sans"/>
              </a:rPr>
              <a:t>του</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εξευρω</a:t>
            </a:r>
            <a:r>
              <a:rPr lang="fr-FR" sz="7200" b="0" strike="noStrike" spc="-1" dirty="0">
                <a:solidFill>
                  <a:srgbClr val="000000"/>
                </a:solidFill>
                <a:latin typeface="Georgia"/>
                <a:ea typeface="DejaVu Sans"/>
              </a:rPr>
              <a:t>πα</a:t>
            </a:r>
            <a:r>
              <a:rPr lang="fr-FR" sz="7200" b="0" strike="noStrike" spc="-1" dirty="0" err="1">
                <a:solidFill>
                  <a:srgbClr val="000000"/>
                </a:solidFill>
                <a:latin typeface="Georgia"/>
                <a:ea typeface="DejaVu Sans"/>
              </a:rPr>
              <a:t>ϊσμού</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κ</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ι</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η</a:t>
            </a:r>
            <a:r>
              <a:rPr lang="fr-FR" sz="7200" b="0"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διάρρηξη</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της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εκ</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των</a:t>
            </a:r>
            <a:r>
              <a:rPr lang="fr-FR" sz="7200" b="1" strike="noStrike" spc="-1" dirty="0">
                <a:solidFill>
                  <a:srgbClr val="000000"/>
                </a:solidFill>
                <a:latin typeface="Georgia"/>
                <a:ea typeface="DejaVu Sans"/>
              </a:rPr>
              <a:t> π</a:t>
            </a:r>
            <a:r>
              <a:rPr lang="fr-FR" sz="7200" b="1" strike="noStrike" spc="-1" dirty="0" err="1">
                <a:solidFill>
                  <a:srgbClr val="000000"/>
                </a:solidFill>
                <a:latin typeface="Georgia"/>
                <a:ea typeface="DejaVu Sans"/>
              </a:rPr>
              <a:t>ρ</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γμάτων</a:t>
            </a:r>
            <a:r>
              <a:rPr lang="fr-FR" sz="7200" b="1" strike="noStrike" spc="-1" dirty="0">
                <a:solidFill>
                  <a:srgbClr val="000000"/>
                </a:solidFill>
                <a:latin typeface="Georgia"/>
                <a:ea typeface="DejaVu Sans"/>
              </a:rPr>
              <a:t> α</a:t>
            </a:r>
            <a:r>
              <a:rPr lang="fr-FR" sz="7200" b="1" strike="noStrike" spc="-1" dirty="0" err="1">
                <a:solidFill>
                  <a:srgbClr val="000000"/>
                </a:solidFill>
                <a:latin typeface="Georgia"/>
                <a:ea typeface="DejaVu Sans"/>
              </a:rPr>
              <a:t>δύν</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μης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ευρω</a:t>
            </a:r>
            <a:r>
              <a:rPr lang="fr-FR" sz="7200" b="1" strike="noStrike" spc="-1" dirty="0">
                <a:solidFill>
                  <a:srgbClr val="000000"/>
                </a:solidFill>
                <a:latin typeface="Georgia"/>
                <a:ea typeface="DejaVu Sans"/>
              </a:rPr>
              <a:t>πα</a:t>
            </a:r>
            <a:r>
              <a:rPr lang="fr-FR" sz="7200" b="1" strike="noStrike" spc="-1" dirty="0" err="1">
                <a:solidFill>
                  <a:srgbClr val="000000"/>
                </a:solidFill>
                <a:latin typeface="Georgia"/>
                <a:ea typeface="DejaVu Sans"/>
              </a:rPr>
              <a:t>ϊκής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υτότητ</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στις</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δύο</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δι</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στάσεις</a:t>
            </a:r>
            <a:r>
              <a:rPr lang="fr-FR" sz="7200" b="0" strike="noStrike" spc="-1" dirty="0">
                <a:solidFill>
                  <a:srgbClr val="000000"/>
                </a:solidFill>
                <a:latin typeface="Georgia"/>
                <a:ea typeface="DejaVu Sans"/>
              </a:rPr>
              <a:t>, π</a:t>
            </a:r>
            <a:r>
              <a:rPr lang="fr-FR" sz="7200" b="0" strike="noStrike" spc="-1" dirty="0" err="1">
                <a:solidFill>
                  <a:srgbClr val="000000"/>
                </a:solidFill>
                <a:latin typeface="Georgia"/>
                <a:ea typeface="DejaVu Sans"/>
              </a:rPr>
              <a:t>ολιτει</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κή</a:t>
            </a:r>
            <a:r>
              <a:rPr lang="fr-FR" sz="7200" b="0" strike="noStrike" spc="-1" dirty="0">
                <a:solidFill>
                  <a:srgbClr val="000000"/>
                </a:solidFill>
                <a:latin typeface="Georgia"/>
                <a:ea typeface="DejaVu Sans"/>
              </a:rPr>
              <a:t> </a:t>
            </a:r>
            <a:r>
              <a:rPr lang="fr-FR" sz="7200" b="0" strike="noStrike" spc="-1" dirty="0" err="1">
                <a:solidFill>
                  <a:srgbClr val="000000"/>
                </a:solidFill>
                <a:latin typeface="Georgia"/>
                <a:ea typeface="DejaVu Sans"/>
              </a:rPr>
              <a:t>κ</a:t>
            </a:r>
            <a:r>
              <a:rPr lang="fr-FR" sz="7200" b="0" strike="noStrike" spc="-1" dirty="0">
                <a:solidFill>
                  <a:srgbClr val="000000"/>
                </a:solidFill>
                <a:latin typeface="Georgia"/>
                <a:ea typeface="DejaVu Sans"/>
              </a:rPr>
              <a:t>α</a:t>
            </a:r>
            <a:r>
              <a:rPr lang="fr-FR" sz="7200" b="0" strike="noStrike" spc="-1" dirty="0" err="1">
                <a:solidFill>
                  <a:srgbClr val="000000"/>
                </a:solidFill>
                <a:latin typeface="Georgia"/>
                <a:ea typeface="DejaVu Sans"/>
              </a:rPr>
              <a:t>ι</a:t>
            </a:r>
            <a:r>
              <a:rPr lang="fr-FR" sz="7200" b="0" strike="noStrike" spc="-1" dirty="0">
                <a:solidFill>
                  <a:srgbClr val="000000"/>
                </a:solidFill>
                <a:latin typeface="Georgia"/>
                <a:ea typeface="DejaVu Sans"/>
              </a:rPr>
              <a:t> π</a:t>
            </a:r>
            <a:r>
              <a:rPr lang="fr-FR" sz="7200" b="0" strike="noStrike" spc="-1" dirty="0" err="1">
                <a:solidFill>
                  <a:srgbClr val="000000"/>
                </a:solidFill>
                <a:latin typeface="Georgia"/>
                <a:ea typeface="DejaVu Sans"/>
              </a:rPr>
              <a:t>ολιτιστική</a:t>
            </a:r>
            <a:r>
              <a:rPr lang="fr-FR" sz="7200" b="0" strike="noStrike" spc="-1" dirty="0">
                <a:solidFill>
                  <a:srgbClr val="000000"/>
                </a:solidFill>
                <a:latin typeface="Georgia"/>
                <a:ea typeface="DejaVu Sans"/>
              </a:rPr>
              <a:t> (</a:t>
            </a:r>
            <a:r>
              <a:rPr lang="fr-FR" sz="7200" b="0" u="sng" strike="noStrike" spc="-1" dirty="0">
                <a:solidFill>
                  <a:srgbClr val="000000"/>
                </a:solidFill>
                <a:uFillTx/>
                <a:latin typeface="Georgia"/>
                <a:ea typeface="DejaVu Sans"/>
              </a:rPr>
              <a:t>The Europe as a hostile </a:t>
            </a:r>
            <a:r>
              <a:rPr lang="fr-FR" sz="7200" b="0" u="sng" strike="noStrike" spc="-1" dirty="0" err="1">
                <a:solidFill>
                  <a:srgbClr val="000000"/>
                </a:solidFill>
                <a:uFillTx/>
                <a:latin typeface="Georgia"/>
                <a:ea typeface="DejaVu Sans"/>
              </a:rPr>
              <a:t>Other</a:t>
            </a:r>
            <a:r>
              <a:rPr lang="fr-FR" sz="7200" b="0" strike="noStrike" spc="-1" dirty="0">
                <a:solidFill>
                  <a:srgbClr val="000000"/>
                </a:solidFill>
                <a:latin typeface="Georgia"/>
                <a:ea typeface="DejaVu Sans"/>
              </a:rPr>
              <a:t>).</a:t>
            </a:r>
            <a:endParaRPr lang="fr-FR" sz="7200" b="0" strike="noStrike" spc="-1" dirty="0">
              <a:latin typeface="Arial"/>
            </a:endParaRPr>
          </a:p>
          <a:p>
            <a:pPr marL="365760" indent="-254880">
              <a:lnSpc>
                <a:spcPct val="100000"/>
              </a:lnSpc>
              <a:spcBef>
                <a:spcPts val="300"/>
              </a:spcBef>
              <a:buClr>
                <a:srgbClr val="08A1D9"/>
              </a:buClr>
              <a:buFont typeface="Wingdings" charset="2"/>
              <a:buChar char=""/>
            </a:pP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Οι</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δύο</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συνιστώσες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της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ευρω</a:t>
            </a:r>
            <a:r>
              <a:rPr lang="fr-FR" sz="7200" b="1" strike="noStrike" spc="-1" dirty="0">
                <a:solidFill>
                  <a:srgbClr val="000000"/>
                </a:solidFill>
                <a:latin typeface="Georgia"/>
                <a:ea typeface="DejaVu Sans"/>
              </a:rPr>
              <a:t>πα</a:t>
            </a:r>
            <a:r>
              <a:rPr lang="fr-FR" sz="7200" b="1" strike="noStrike" spc="-1" dirty="0" err="1">
                <a:solidFill>
                  <a:srgbClr val="000000"/>
                </a:solidFill>
                <a:latin typeface="Georgia"/>
                <a:ea typeface="DejaVu Sans"/>
              </a:rPr>
              <a:t>ϊκής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υτότητ</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ς</a:t>
            </a:r>
            <a:endParaRPr lang="fr-FR" sz="7200" b="0" strike="noStrike" spc="-1" dirty="0">
              <a:latin typeface="Arial"/>
            </a:endParaRPr>
          </a:p>
          <a:p>
            <a:pPr marL="365760" indent="-254880" algn="r">
              <a:lnSpc>
                <a:spcPct val="100000"/>
              </a:lnSpc>
              <a:spcBef>
                <a:spcPts val="300"/>
              </a:spcBef>
              <a:buClr>
                <a:srgbClr val="08A1D9"/>
              </a:buClr>
              <a:buFont typeface="Wingdings" charset="2"/>
              <a:buChar char=""/>
            </a:pP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η</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υτότητ</a:t>
            </a:r>
            <a:r>
              <a:rPr lang="fr-FR" sz="7200" b="1" strike="noStrike" spc="-1" dirty="0">
                <a:solidFill>
                  <a:srgbClr val="000000"/>
                </a:solidFill>
                <a:latin typeface="Georgia"/>
                <a:ea typeface="DejaVu Sans"/>
              </a:rPr>
              <a:t>α </a:t>
            </a:r>
            <a:r>
              <a:rPr lang="fr-FR" sz="7200" b="1" strike="noStrike" spc="-1" dirty="0" err="1">
                <a:solidFill>
                  <a:srgbClr val="000000"/>
                </a:solidFill>
                <a:latin typeface="Georgia"/>
                <a:ea typeface="DejaVu Sans"/>
              </a:rPr>
              <a:t>του</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ευρω</a:t>
            </a:r>
            <a:r>
              <a:rPr lang="fr-FR" sz="7200" b="1" strike="noStrike" spc="-1" dirty="0">
                <a:solidFill>
                  <a:srgbClr val="000000"/>
                </a:solidFill>
                <a:latin typeface="Georgia"/>
                <a:ea typeface="DejaVu Sans"/>
              </a:rPr>
              <a:t>πα</a:t>
            </a:r>
            <a:r>
              <a:rPr lang="fr-FR" sz="7200" b="1" strike="noStrike" spc="-1" dirty="0" err="1">
                <a:solidFill>
                  <a:srgbClr val="000000"/>
                </a:solidFill>
                <a:latin typeface="Georgia"/>
                <a:ea typeface="DejaVu Sans"/>
              </a:rPr>
              <a:t>ίου</a:t>
            </a:r>
            <a:r>
              <a:rPr lang="fr-FR" sz="7200" b="1" strike="noStrike" spc="-1" dirty="0">
                <a:solidFill>
                  <a:srgbClr val="000000"/>
                </a:solidFill>
                <a:latin typeface="Georgia"/>
                <a:ea typeface="DejaVu Sans"/>
              </a:rPr>
              <a:t> π</a:t>
            </a:r>
            <a:r>
              <a:rPr lang="fr-FR" sz="7200" b="1" strike="noStrike" spc="-1" dirty="0" err="1">
                <a:solidFill>
                  <a:srgbClr val="000000"/>
                </a:solidFill>
                <a:latin typeface="Georgia"/>
                <a:ea typeface="DejaVu Sans"/>
              </a:rPr>
              <a:t>ολίτη</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civic</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identity</a:t>
            </a:r>
            <a:r>
              <a:rPr lang="fr-FR" sz="7200" b="1" strike="noStrike" spc="-1" dirty="0">
                <a:solidFill>
                  <a:srgbClr val="000000"/>
                </a:solidFill>
                <a:latin typeface="Georgia"/>
                <a:ea typeface="DejaVu Sans"/>
              </a:rPr>
              <a:t>) : </a:t>
            </a:r>
            <a:r>
              <a:rPr lang="fr-FR" sz="7200" b="1" strike="noStrike" spc="-1" dirty="0" err="1">
                <a:solidFill>
                  <a:srgbClr val="000000"/>
                </a:solidFill>
                <a:latin typeface="Georgia"/>
                <a:ea typeface="DejaVu Sans"/>
              </a:rPr>
              <a:t>η</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Ευρω</a:t>
            </a:r>
            <a:r>
              <a:rPr lang="fr-FR" sz="7200" b="1" strike="noStrike" spc="-1" dirty="0">
                <a:solidFill>
                  <a:srgbClr val="000000"/>
                </a:solidFill>
                <a:latin typeface="Georgia"/>
                <a:ea typeface="DejaVu Sans"/>
              </a:rPr>
              <a:t>πα</a:t>
            </a:r>
            <a:r>
              <a:rPr lang="fr-FR" sz="7200" b="1" strike="noStrike" spc="-1" dirty="0" err="1">
                <a:solidFill>
                  <a:srgbClr val="000000"/>
                </a:solidFill>
                <a:latin typeface="Georgia"/>
                <a:ea typeface="DejaVu Sans"/>
              </a:rPr>
              <a:t>ϊκή</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Ένωση</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ως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έν</a:t>
            </a:r>
            <a:r>
              <a:rPr lang="fr-FR" sz="7200" b="1" strike="noStrike" spc="-1" dirty="0">
                <a:solidFill>
                  <a:srgbClr val="000000"/>
                </a:solidFill>
                <a:latin typeface="Georgia"/>
                <a:ea typeface="DejaVu Sans"/>
              </a:rPr>
              <a:t>α π</a:t>
            </a:r>
            <a:r>
              <a:rPr lang="fr-FR" sz="7200" b="1" strike="noStrike" spc="-1" dirty="0" err="1">
                <a:solidFill>
                  <a:srgbClr val="000000"/>
                </a:solidFill>
                <a:latin typeface="Georgia"/>
                <a:ea typeface="DejaVu Sans"/>
              </a:rPr>
              <a:t>ολιτικό</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σύστημ</a:t>
            </a:r>
            <a:r>
              <a:rPr lang="fr-FR" sz="7200" b="1" strike="noStrike" spc="-1" dirty="0">
                <a:solidFill>
                  <a:srgbClr val="000000"/>
                </a:solidFill>
                <a:latin typeface="Georgia"/>
                <a:ea typeface="DejaVu Sans"/>
              </a:rPr>
              <a:t>α π</a:t>
            </a:r>
            <a:r>
              <a:rPr lang="fr-FR" sz="7200" b="1" strike="noStrike" spc="-1" dirty="0" err="1">
                <a:solidFill>
                  <a:srgbClr val="000000"/>
                </a:solidFill>
                <a:latin typeface="Georgia"/>
                <a:ea typeface="DejaVu Sans"/>
              </a:rPr>
              <a:t>ου</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κ</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θορίζει</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a:t>
            </a:r>
            <a:r>
              <a:rPr lang="fr-FR" sz="7200" b="1" strike="noStrike" spc="-1" dirty="0">
                <a:solidFill>
                  <a:srgbClr val="000000"/>
                </a:solidFill>
                <a:latin typeface="Georgia"/>
                <a:ea typeface="DejaVu Sans"/>
              </a:rPr>
              <a:t>α </a:t>
            </a:r>
            <a:r>
              <a:rPr lang="fr-FR" sz="7200" b="1" strike="noStrike" spc="-1" dirty="0" err="1">
                <a:solidFill>
                  <a:srgbClr val="000000"/>
                </a:solidFill>
                <a:latin typeface="Georgia"/>
                <a:ea typeface="DejaVu Sans"/>
              </a:rPr>
              <a:t>δικ</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ιώμ</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τ</a:t>
            </a:r>
            <a:r>
              <a:rPr lang="fr-FR" sz="7200" b="1" strike="noStrike" spc="-1" dirty="0">
                <a:solidFill>
                  <a:srgbClr val="000000"/>
                </a:solidFill>
                <a:latin typeface="Georgia"/>
                <a:ea typeface="DejaVu Sans"/>
              </a:rPr>
              <a:t>α, </a:t>
            </a:r>
            <a:r>
              <a:rPr lang="fr-FR" sz="7200" b="1" strike="noStrike" spc="-1" dirty="0" err="1">
                <a:solidFill>
                  <a:srgbClr val="000000"/>
                </a:solidFill>
                <a:latin typeface="Georgia"/>
                <a:ea typeface="DejaVu Sans"/>
              </a:rPr>
              <a:t>τ</a:t>
            </a:r>
            <a:r>
              <a:rPr lang="fr-FR" sz="7200" b="1" strike="noStrike" spc="-1" dirty="0">
                <a:solidFill>
                  <a:srgbClr val="000000"/>
                </a:solidFill>
                <a:latin typeface="Georgia"/>
                <a:ea typeface="DejaVu Sans"/>
              </a:rPr>
              <a:t>α </a:t>
            </a:r>
            <a:r>
              <a:rPr lang="fr-FR" sz="7200" b="1" strike="noStrike" spc="-1" dirty="0" err="1">
                <a:solidFill>
                  <a:srgbClr val="000000"/>
                </a:solidFill>
                <a:latin typeface="Georgia"/>
                <a:ea typeface="DejaVu Sans"/>
              </a:rPr>
              <a:t>κ</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θήκοντ</a:t>
            </a:r>
            <a:r>
              <a:rPr lang="fr-FR" sz="7200" b="1" strike="noStrike" spc="-1" dirty="0">
                <a:solidFill>
                  <a:srgbClr val="000000"/>
                </a:solidFill>
                <a:latin typeface="Georgia"/>
                <a:ea typeface="DejaVu Sans"/>
              </a:rPr>
              <a:t>α </a:t>
            </a:r>
            <a:r>
              <a:rPr lang="fr-FR" sz="7200" b="1" strike="noStrike" spc="-1" dirty="0" err="1">
                <a:solidFill>
                  <a:srgbClr val="000000"/>
                </a:solidFill>
                <a:latin typeface="Georgia"/>
                <a:ea typeface="DejaVu Sans"/>
              </a:rPr>
              <a:t>κ</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ι</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a:t>
            </a:r>
            <a:r>
              <a:rPr lang="fr-FR" sz="7200" b="1" strike="noStrike" spc="-1" dirty="0">
                <a:solidFill>
                  <a:srgbClr val="000000"/>
                </a:solidFill>
                <a:latin typeface="Georgia"/>
                <a:ea typeface="DejaVu Sans"/>
              </a:rPr>
              <a:t>α </a:t>
            </a:r>
            <a:r>
              <a:rPr lang="fr-FR" sz="7200" b="1" strike="noStrike" spc="-1" dirty="0" err="1">
                <a:solidFill>
                  <a:srgbClr val="000000"/>
                </a:solidFill>
                <a:latin typeface="Georgia"/>
                <a:ea typeface="DejaVu Sans"/>
              </a:rPr>
              <a:t>συμφέροντ</a:t>
            </a:r>
            <a:r>
              <a:rPr lang="fr-FR" sz="7200" b="1" strike="noStrike" spc="-1" dirty="0">
                <a:solidFill>
                  <a:srgbClr val="000000"/>
                </a:solidFill>
                <a:latin typeface="Georgia"/>
                <a:ea typeface="DejaVu Sans"/>
              </a:rPr>
              <a:t>α </a:t>
            </a:r>
            <a:r>
              <a:rPr lang="fr-FR" sz="7200" b="1" strike="noStrike" spc="-1" dirty="0" err="1">
                <a:solidFill>
                  <a:srgbClr val="000000"/>
                </a:solidFill>
                <a:latin typeface="Georgia"/>
                <a:ea typeface="DejaVu Sans"/>
              </a:rPr>
              <a:t>του</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ευρω</a:t>
            </a:r>
            <a:r>
              <a:rPr lang="fr-FR" sz="7200" b="1" strike="noStrike" spc="-1" dirty="0">
                <a:solidFill>
                  <a:srgbClr val="000000"/>
                </a:solidFill>
                <a:latin typeface="Georgia"/>
                <a:ea typeface="DejaVu Sans"/>
              </a:rPr>
              <a:t>πα</a:t>
            </a:r>
            <a:r>
              <a:rPr lang="fr-FR" sz="7200" b="1" strike="noStrike" spc="-1" dirty="0" err="1">
                <a:solidFill>
                  <a:srgbClr val="000000"/>
                </a:solidFill>
                <a:latin typeface="Georgia"/>
                <a:ea typeface="DejaVu Sans"/>
              </a:rPr>
              <a:t>ίου</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ως</a:t>
            </a:r>
            <a:r>
              <a:rPr lang="fr-FR" sz="7200" b="1" strike="noStrike" spc="-1" dirty="0">
                <a:solidFill>
                  <a:srgbClr val="000000"/>
                </a:solidFill>
                <a:latin typeface="Georgia"/>
                <a:ea typeface="DejaVu Sans"/>
              </a:rPr>
              <a:t> π</a:t>
            </a:r>
            <a:r>
              <a:rPr lang="fr-FR" sz="7200" b="1" strike="noStrike" spc="-1" dirty="0" err="1">
                <a:solidFill>
                  <a:srgbClr val="000000"/>
                </a:solidFill>
                <a:latin typeface="Georgia"/>
                <a:ea typeface="DejaVu Sans"/>
              </a:rPr>
              <a:t>ολίτη</a:t>
            </a:r>
            <a:endParaRPr lang="fr-FR" sz="7200" b="0" strike="noStrike" spc="-1" dirty="0">
              <a:latin typeface="Arial"/>
            </a:endParaRPr>
          </a:p>
          <a:p>
            <a:pPr marL="365760" indent="-254880" algn="r">
              <a:lnSpc>
                <a:spcPct val="100000"/>
              </a:lnSpc>
              <a:spcBef>
                <a:spcPts val="300"/>
              </a:spcBef>
              <a:buClr>
                <a:srgbClr val="08A1D9"/>
              </a:buClr>
              <a:buFont typeface="Wingdings" charset="2"/>
              <a:buChar char=""/>
            </a:pP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η</a:t>
            </a:r>
            <a:r>
              <a:rPr lang="fr-FR" sz="7200" b="1" strike="noStrike" spc="-1" dirty="0">
                <a:solidFill>
                  <a:srgbClr val="000000"/>
                </a:solidFill>
                <a:latin typeface="Georgia"/>
                <a:ea typeface="DejaVu Sans"/>
              </a:rPr>
              <a:t> π</a:t>
            </a:r>
            <a:r>
              <a:rPr lang="fr-FR" sz="7200" b="1" strike="noStrike" spc="-1" dirty="0" err="1">
                <a:solidFill>
                  <a:srgbClr val="000000"/>
                </a:solidFill>
                <a:latin typeface="Georgia"/>
                <a:ea typeface="DejaVu Sans"/>
              </a:rPr>
              <a:t>ολιτιστική</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υτότητ</a:t>
            </a:r>
            <a:r>
              <a:rPr lang="fr-FR" sz="7200" b="1" strike="noStrike" spc="-1" dirty="0">
                <a:solidFill>
                  <a:srgbClr val="000000"/>
                </a:solidFill>
                <a:latin typeface="Georgia"/>
                <a:ea typeface="DejaVu Sans"/>
              </a:rPr>
              <a:t>α (cultural </a:t>
            </a:r>
            <a:r>
              <a:rPr lang="fr-FR" sz="7200" b="1" strike="noStrike" spc="-1" dirty="0" err="1">
                <a:solidFill>
                  <a:srgbClr val="000000"/>
                </a:solidFill>
                <a:latin typeface="Georgia"/>
                <a:ea typeface="DejaVu Sans"/>
              </a:rPr>
              <a:t>identity</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οι</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άνθρω</a:t>
            </a:r>
            <a:r>
              <a:rPr lang="fr-FR" sz="7200" b="1" strike="noStrike" spc="-1" dirty="0">
                <a:solidFill>
                  <a:srgbClr val="000000"/>
                </a:solidFill>
                <a:latin typeface="Georgia"/>
                <a:ea typeface="DejaVu Sans"/>
              </a:rPr>
              <a:t>π</a:t>
            </a:r>
            <a:r>
              <a:rPr lang="fr-FR" sz="7200" b="1" strike="noStrike" spc="-1" dirty="0" err="1">
                <a:solidFill>
                  <a:srgbClr val="000000"/>
                </a:solidFill>
                <a:latin typeface="Georgia"/>
                <a:ea typeface="DejaVu Sans"/>
              </a:rPr>
              <a:t>οι</a:t>
            </a:r>
            <a:r>
              <a:rPr lang="fr-FR" sz="7200" b="1" strike="noStrike" spc="-1" dirty="0">
                <a:solidFill>
                  <a:srgbClr val="000000"/>
                </a:solidFill>
                <a:latin typeface="Georgia"/>
                <a:ea typeface="DejaVu Sans"/>
              </a:rPr>
              <a:t> α</a:t>
            </a:r>
            <a:r>
              <a:rPr lang="fr-FR" sz="7200" b="1" strike="noStrike" spc="-1" dirty="0" err="1">
                <a:solidFill>
                  <a:srgbClr val="000000"/>
                </a:solidFill>
                <a:latin typeface="Georgia"/>
                <a:ea typeface="DejaVu Sans"/>
              </a:rPr>
              <a:t>ισθάνοντ</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ι</a:t>
            </a:r>
            <a:r>
              <a:rPr lang="fr-FR" sz="7200" b="1" strike="noStrike" spc="-1" dirty="0">
                <a:solidFill>
                  <a:srgbClr val="000000"/>
                </a:solidFill>
                <a:latin typeface="Georgia"/>
                <a:ea typeface="DejaVu Sans"/>
              </a:rPr>
              <a:t> π</a:t>
            </a:r>
            <a:r>
              <a:rPr lang="fr-FR" sz="7200" b="1" strike="noStrike" spc="-1" dirty="0" err="1">
                <a:solidFill>
                  <a:srgbClr val="000000"/>
                </a:solidFill>
                <a:latin typeface="Georgia"/>
                <a:ea typeface="DejaVu Sans"/>
              </a:rPr>
              <a:t>ιο</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κοντά</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στους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ευρω</a:t>
            </a:r>
            <a:r>
              <a:rPr lang="fr-FR" sz="7200" b="1" strike="noStrike" spc="-1" dirty="0">
                <a:solidFill>
                  <a:srgbClr val="000000"/>
                </a:solidFill>
                <a:latin typeface="Georgia"/>
                <a:ea typeface="DejaVu Sans"/>
              </a:rPr>
              <a:t>πα</a:t>
            </a:r>
            <a:r>
              <a:rPr lang="fr-FR" sz="7200" b="1" strike="noStrike" spc="-1" dirty="0" err="1">
                <a:solidFill>
                  <a:srgbClr val="000000"/>
                </a:solidFill>
                <a:latin typeface="Georgia"/>
                <a:ea typeface="DejaVu Sans"/>
              </a:rPr>
              <a:t>ίους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συμ</a:t>
            </a:r>
            <a:r>
              <a:rPr lang="fr-FR" sz="7200" b="1" strike="noStrike" spc="-1" dirty="0">
                <a:solidFill>
                  <a:srgbClr val="000000"/>
                </a:solidFill>
                <a:latin typeface="Georgia"/>
                <a:ea typeface="DejaVu Sans"/>
              </a:rPr>
              <a:t>π</a:t>
            </a:r>
            <a:r>
              <a:rPr lang="fr-FR" sz="7200" b="1" strike="noStrike" spc="-1" dirty="0" err="1">
                <a:solidFill>
                  <a:srgbClr val="000000"/>
                </a:solidFill>
                <a:latin typeface="Georgia"/>
                <a:ea typeface="DejaVu Sans"/>
              </a:rPr>
              <a:t>ολίτες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τους</a:t>
            </a:r>
            <a:r>
              <a:rPr lang="fr-FR" sz="7200" b="1" strike="noStrike" spc="-1" dirty="0">
                <a:solidFill>
                  <a:srgbClr val="000000"/>
                </a:solidFill>
                <a:latin typeface="Georgia"/>
                <a:ea typeface="DejaVu Sans"/>
              </a:rPr>
              <a:t> πα</a:t>
            </a:r>
            <a:r>
              <a:rPr lang="fr-FR" sz="7200" b="1" strike="noStrike" spc="-1" dirty="0" err="1">
                <a:solidFill>
                  <a:srgbClr val="000000"/>
                </a:solidFill>
                <a:latin typeface="Georgia"/>
                <a:ea typeface="DejaVu Sans"/>
              </a:rPr>
              <a:t>ρά</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στους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μη</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ευρω</a:t>
            </a:r>
            <a:r>
              <a:rPr lang="fr-FR" sz="7200" b="1" strike="noStrike" spc="-1" dirty="0">
                <a:solidFill>
                  <a:srgbClr val="000000"/>
                </a:solidFill>
                <a:latin typeface="Georgia"/>
                <a:ea typeface="DejaVu Sans"/>
              </a:rPr>
              <a:t>πα</a:t>
            </a:r>
            <a:r>
              <a:rPr lang="fr-FR" sz="7200" b="1" strike="noStrike" spc="-1" dirty="0" err="1">
                <a:solidFill>
                  <a:srgbClr val="000000"/>
                </a:solidFill>
                <a:latin typeface="Georgia"/>
                <a:ea typeface="DejaVu Sans"/>
              </a:rPr>
              <a:t>ίους</a:t>
            </a:r>
            <a:endParaRPr lang="fr-FR" sz="7200" b="0" strike="noStrike" spc="-1" dirty="0">
              <a:latin typeface="Arial"/>
            </a:endParaRPr>
          </a:p>
          <a:p>
            <a:pPr marL="365760" indent="-254880" algn="r">
              <a:lnSpc>
                <a:spcPct val="100000"/>
              </a:lnSpc>
              <a:spcBef>
                <a:spcPts val="300"/>
              </a:spcBef>
              <a:buClr>
                <a:srgbClr val="08A1D9"/>
              </a:buClr>
              <a:buFont typeface="Wingdings" charset="2"/>
              <a:buChar char=""/>
            </a:pPr>
            <a:r>
              <a:rPr lang="fr-FR" sz="7200" b="1" strike="noStrike" spc="-1" dirty="0" err="1">
                <a:solidFill>
                  <a:srgbClr val="000000"/>
                </a:solidFill>
                <a:latin typeface="Georgia"/>
                <a:ea typeface="DejaVu Sans"/>
              </a:rPr>
              <a:t>Η</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υτότητ</a:t>
            </a:r>
            <a:r>
              <a:rPr lang="fr-FR" sz="7200" b="1" strike="noStrike" spc="-1" dirty="0">
                <a:solidFill>
                  <a:srgbClr val="000000"/>
                </a:solidFill>
                <a:latin typeface="Georgia"/>
                <a:ea typeface="DejaVu Sans"/>
              </a:rPr>
              <a:t>α </a:t>
            </a:r>
            <a:r>
              <a:rPr lang="fr-FR" sz="7200" b="1" strike="noStrike" spc="-1" dirty="0" err="1">
                <a:solidFill>
                  <a:srgbClr val="000000"/>
                </a:solidFill>
                <a:latin typeface="Georgia"/>
                <a:ea typeface="DejaVu Sans"/>
              </a:rPr>
              <a:t>του</a:t>
            </a:r>
            <a:r>
              <a:rPr lang="fr-FR" sz="7200" b="1" strike="noStrike" spc="-1" dirty="0">
                <a:solidFill>
                  <a:srgbClr val="000000"/>
                </a:solidFill>
                <a:latin typeface="Georgia"/>
                <a:ea typeface="DejaVu Sans"/>
              </a:rPr>
              <a:t> π</a:t>
            </a:r>
            <a:r>
              <a:rPr lang="fr-FR" sz="7200" b="1" strike="noStrike" spc="-1" dirty="0" err="1">
                <a:solidFill>
                  <a:srgbClr val="000000"/>
                </a:solidFill>
                <a:latin typeface="Georgia"/>
                <a:ea typeface="DejaVu Sans"/>
              </a:rPr>
              <a:t>ολίτη</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είν</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ι</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ισχυρότερη</a:t>
            </a:r>
            <a:r>
              <a:rPr lang="fr-FR" sz="7200" b="1" strike="noStrike" spc="-1" dirty="0">
                <a:solidFill>
                  <a:srgbClr val="000000"/>
                </a:solidFill>
                <a:latin typeface="Georgia"/>
                <a:ea typeface="DejaVu Sans"/>
              </a:rPr>
              <a:t> απ</a:t>
            </a:r>
            <a:r>
              <a:rPr lang="fr-FR" sz="7200" b="1" strike="noStrike" spc="-1" dirty="0" err="1">
                <a:solidFill>
                  <a:srgbClr val="000000"/>
                </a:solidFill>
                <a:latin typeface="Georgia"/>
                <a:ea typeface="DejaVu Sans"/>
              </a:rPr>
              <a:t>ό</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την</a:t>
            </a:r>
            <a:r>
              <a:rPr lang="fr-FR" sz="7200" b="1" strike="noStrike" spc="-1" dirty="0">
                <a:solidFill>
                  <a:srgbClr val="000000"/>
                </a:solidFill>
                <a:latin typeface="Georgia"/>
                <a:ea typeface="DejaVu Sans"/>
              </a:rPr>
              <a:t> π</a:t>
            </a:r>
            <a:r>
              <a:rPr lang="fr-FR" sz="7200" b="1" strike="noStrike" spc="-1" dirty="0" err="1">
                <a:solidFill>
                  <a:srgbClr val="000000"/>
                </a:solidFill>
                <a:latin typeface="Georgia"/>
                <a:ea typeface="DejaVu Sans"/>
              </a:rPr>
              <a:t>ολιτιστική</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υτότητ</a:t>
            </a:r>
            <a:r>
              <a:rPr lang="fr-FR" sz="7200" b="1" strike="noStrike" spc="-1" dirty="0">
                <a:solidFill>
                  <a:srgbClr val="000000"/>
                </a:solidFill>
                <a:latin typeface="Georgia"/>
                <a:ea typeface="DejaVu Sans"/>
              </a:rPr>
              <a:t>α </a:t>
            </a:r>
            <a:r>
              <a:rPr lang="fr-FR" sz="7200" b="1" strike="noStrike" spc="-1" dirty="0" err="1">
                <a:solidFill>
                  <a:srgbClr val="000000"/>
                </a:solidFill>
                <a:latin typeface="Georgia"/>
                <a:ea typeface="DejaVu Sans"/>
              </a:rPr>
              <a:t>στις</a:t>
            </a:r>
            <a:r>
              <a:rPr lang="fr-FR" sz="7200" b="1" strike="noStrike" spc="-1" dirty="0">
                <a:solidFill>
                  <a:srgbClr val="000000"/>
                </a:solidFill>
                <a:latin typeface="Georgia"/>
                <a:ea typeface="DejaVu Sans"/>
              </a:rPr>
              <a:t> π</a:t>
            </a:r>
            <a:r>
              <a:rPr lang="fr-FR" sz="7200" b="1" strike="noStrike" spc="-1" dirty="0" err="1">
                <a:solidFill>
                  <a:srgbClr val="000000"/>
                </a:solidFill>
                <a:latin typeface="Georgia"/>
                <a:ea typeface="DejaVu Sans"/>
              </a:rPr>
              <a:t>ερισσότερες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χώρες</a:t>
            </a:r>
            <a:r>
              <a:rPr lang="fr-FR" sz="7200" b="1" strike="noStrike" spc="-1" dirty="0">
                <a:solidFill>
                  <a:srgbClr val="000000"/>
                </a:solidFill>
                <a:latin typeface="Georgia"/>
                <a:ea typeface="DejaVu Sans"/>
              </a:rPr>
              <a:t>, α</a:t>
            </a:r>
            <a:r>
              <a:rPr lang="fr-FR" sz="7200" b="1" strike="noStrike" spc="-1" dirty="0" err="1">
                <a:solidFill>
                  <a:srgbClr val="000000"/>
                </a:solidFill>
                <a:latin typeface="Georgia"/>
                <a:ea typeface="DejaVu Sans"/>
              </a:rPr>
              <a:t>λλά</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η</a:t>
            </a:r>
            <a:r>
              <a:rPr lang="fr-FR" sz="7200" b="1" strike="noStrike" spc="-1" dirty="0">
                <a:solidFill>
                  <a:srgbClr val="000000"/>
                </a:solidFill>
                <a:latin typeface="Georgia"/>
                <a:ea typeface="DejaVu Sans"/>
              </a:rPr>
              <a:t> π</a:t>
            </a:r>
            <a:r>
              <a:rPr lang="fr-FR" sz="7200" b="1" strike="noStrike" spc="-1" dirty="0" err="1">
                <a:solidFill>
                  <a:srgbClr val="000000"/>
                </a:solidFill>
                <a:latin typeface="Georgia"/>
                <a:ea typeface="DejaVu Sans"/>
              </a:rPr>
              <a:t>ολιτιστική</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υτότητ</a:t>
            </a:r>
            <a:r>
              <a:rPr lang="fr-FR" sz="7200" b="1" strike="noStrike" spc="-1" dirty="0">
                <a:solidFill>
                  <a:srgbClr val="000000"/>
                </a:solidFill>
                <a:latin typeface="Georgia"/>
                <a:ea typeface="DejaVu Sans"/>
              </a:rPr>
              <a:t>α </a:t>
            </a:r>
            <a:r>
              <a:rPr lang="fr-FR" sz="7200" b="1" strike="noStrike" spc="-1" dirty="0" err="1">
                <a:solidFill>
                  <a:srgbClr val="000000"/>
                </a:solidFill>
                <a:latin typeface="Georgia"/>
                <a:ea typeface="DejaVu Sans"/>
              </a:rPr>
              <a:t>εξ</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κολουθεί</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ν</a:t>
            </a:r>
            <a:r>
              <a:rPr lang="fr-FR" sz="7200" b="1" strike="noStrike" spc="-1" dirty="0">
                <a:solidFill>
                  <a:srgbClr val="000000"/>
                </a:solidFill>
                <a:latin typeface="Georgia"/>
                <a:ea typeface="DejaVu Sans"/>
              </a:rPr>
              <a:t>α </a:t>
            </a:r>
            <a:r>
              <a:rPr lang="fr-FR" sz="7200" b="1" strike="noStrike" spc="-1" dirty="0" err="1">
                <a:solidFill>
                  <a:srgbClr val="000000"/>
                </a:solidFill>
                <a:latin typeface="Georgia"/>
                <a:ea typeface="DejaVu Sans"/>
              </a:rPr>
              <a:t>είν</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ι</a:t>
            </a:r>
            <a:r>
              <a:rPr lang="fr-FR" sz="7200" b="1" strike="noStrike" spc="-1" dirty="0">
                <a:solidFill>
                  <a:srgbClr val="000000"/>
                </a:solidFill>
                <a:latin typeface="Georgia"/>
                <a:ea typeface="DejaVu Sans"/>
              </a:rPr>
              <a:t> π</a:t>
            </a:r>
            <a:r>
              <a:rPr lang="fr-FR" sz="7200" b="1" strike="noStrike" spc="-1" dirty="0" err="1">
                <a:solidFill>
                  <a:srgbClr val="000000"/>
                </a:solidFill>
                <a:latin typeface="Georgia"/>
                <a:ea typeface="DejaVu Sans"/>
              </a:rPr>
              <a:t>ολύ</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συγκεκριμένη</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γι</a:t>
            </a:r>
            <a:r>
              <a:rPr lang="fr-FR" sz="7200" b="1" strike="noStrike" spc="-1" dirty="0">
                <a:solidFill>
                  <a:srgbClr val="000000"/>
                </a:solidFill>
                <a:latin typeface="Georgia"/>
                <a:ea typeface="DejaVu Sans"/>
              </a:rPr>
              <a:t>α </a:t>
            </a:r>
            <a:r>
              <a:rPr lang="fr-FR" sz="7200" b="1" strike="noStrike" spc="-1" dirty="0" err="1">
                <a:solidFill>
                  <a:srgbClr val="000000"/>
                </a:solidFill>
                <a:latin typeface="Georgia"/>
                <a:ea typeface="DejaVu Sans"/>
              </a:rPr>
              <a:t>την</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Ευρώ</a:t>
            </a:r>
            <a:r>
              <a:rPr lang="fr-FR" sz="7200" b="1" strike="noStrike" spc="-1" dirty="0">
                <a:solidFill>
                  <a:srgbClr val="000000"/>
                </a:solidFill>
                <a:latin typeface="Georgia"/>
                <a:ea typeface="DejaVu Sans"/>
              </a:rPr>
              <a:t>π</a:t>
            </a:r>
            <a:r>
              <a:rPr lang="fr-FR" sz="7200" b="1" strike="noStrike" spc="-1" dirty="0" err="1">
                <a:solidFill>
                  <a:srgbClr val="000000"/>
                </a:solidFill>
                <a:latin typeface="Georgia"/>
                <a:ea typeface="DejaVu Sans"/>
              </a:rPr>
              <a:t>η</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κ</a:t>
            </a:r>
            <a:r>
              <a:rPr lang="fr-FR" sz="7200" b="1" strike="noStrike" spc="-1" dirty="0">
                <a:solidFill>
                  <a:srgbClr val="000000"/>
                </a:solidFill>
                <a:latin typeface="Georgia"/>
                <a:ea typeface="DejaVu Sans"/>
              </a:rPr>
              <a:t>α</a:t>
            </a:r>
            <a:r>
              <a:rPr lang="fr-FR" sz="7200" b="1" strike="noStrike" spc="-1" dirty="0" err="1">
                <a:solidFill>
                  <a:srgbClr val="000000"/>
                </a:solidFill>
                <a:latin typeface="Georgia"/>
                <a:ea typeface="DejaVu Sans"/>
              </a:rPr>
              <a:t>ι</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δεν</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έχει</a:t>
            </a:r>
            <a:r>
              <a:rPr lang="fr-FR" sz="7200" b="1" strike="noStrike" spc="-1" dirty="0">
                <a:solidFill>
                  <a:srgbClr val="000000"/>
                </a:solidFill>
                <a:latin typeface="Georgia"/>
                <a:ea typeface="DejaVu Sans"/>
              </a:rPr>
              <a:t> β</a:t>
            </a:r>
            <a:r>
              <a:rPr lang="fr-FR" sz="7200" b="1" strike="noStrike" spc="-1" dirty="0" err="1">
                <a:solidFill>
                  <a:srgbClr val="000000"/>
                </a:solidFill>
                <a:latin typeface="Georgia"/>
                <a:ea typeface="DejaVu Sans"/>
              </a:rPr>
              <a:t>ρεθεί</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με</a:t>
            </a:r>
            <a:r>
              <a:rPr lang="fr-FR" sz="7200" b="1" strike="noStrike" spc="-1" dirty="0">
                <a:solidFill>
                  <a:srgbClr val="000000"/>
                </a:solidFill>
                <a:latin typeface="Georgia"/>
                <a:ea typeface="DejaVu Sans"/>
              </a:rPr>
              <a:t> πα</a:t>
            </a:r>
            <a:r>
              <a:rPr lang="fr-FR" sz="7200" b="1" strike="noStrike" spc="-1" dirty="0" err="1">
                <a:solidFill>
                  <a:srgbClr val="000000"/>
                </a:solidFill>
                <a:latin typeface="Georgia"/>
                <a:ea typeface="DejaVu Sans"/>
              </a:rPr>
              <a:t>ρόμοιους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τρό</a:t>
            </a:r>
            <a:r>
              <a:rPr lang="fr-FR" sz="7200" b="1" strike="noStrike" spc="-1" dirty="0">
                <a:solidFill>
                  <a:srgbClr val="000000"/>
                </a:solidFill>
                <a:latin typeface="Georgia"/>
                <a:ea typeface="DejaVu Sans"/>
              </a:rPr>
              <a:t>π</a:t>
            </a:r>
            <a:r>
              <a:rPr lang="fr-FR" sz="7200" b="1" strike="noStrike" spc="-1" dirty="0" err="1">
                <a:solidFill>
                  <a:srgbClr val="000000"/>
                </a:solidFill>
                <a:latin typeface="Georgia"/>
                <a:ea typeface="DejaVu Sans"/>
              </a:rPr>
              <a:t>ους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σε</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άλλες</a:t>
            </a:r>
            <a:r>
              <a:rPr lang="fr-FR" sz="7200" b="1" strike="noStrike" spc="-1" dirty="0">
                <a:solidFill>
                  <a:srgbClr val="000000"/>
                </a:solidFill>
                <a:latin typeface="Georgia"/>
                <a:ea typeface="DejaVu Sans"/>
              </a:rPr>
              <a:t> </a:t>
            </a:r>
            <a:r>
              <a:rPr lang="fr-FR" sz="7200" b="1" strike="noStrike" spc="-1" dirty="0" err="1">
                <a:solidFill>
                  <a:srgbClr val="000000"/>
                </a:solidFill>
                <a:latin typeface="Georgia"/>
                <a:ea typeface="DejaVu Sans"/>
              </a:rPr>
              <a:t>η</a:t>
            </a:r>
            <a:r>
              <a:rPr lang="fr-FR" sz="7200" b="1" strike="noStrike" spc="-1" dirty="0">
                <a:solidFill>
                  <a:srgbClr val="000000"/>
                </a:solidFill>
                <a:latin typeface="Georgia"/>
                <a:ea typeface="DejaVu Sans"/>
              </a:rPr>
              <a:t>π</a:t>
            </a:r>
            <a:r>
              <a:rPr lang="fr-FR" sz="7200" b="1" strike="noStrike" spc="-1" dirty="0" err="1">
                <a:solidFill>
                  <a:srgbClr val="000000"/>
                </a:solidFill>
                <a:latin typeface="Georgia"/>
                <a:ea typeface="DejaVu Sans"/>
              </a:rPr>
              <a:t>είρους</a:t>
            </a:r>
            <a:endParaRPr lang="fr-FR" sz="7200" b="0" strike="noStrike" spc="-1" dirty="0">
              <a:latin typeface="Arial"/>
            </a:endParaRPr>
          </a:p>
          <a:p>
            <a:pPr>
              <a:lnSpc>
                <a:spcPct val="100000"/>
              </a:lnSpc>
              <a:spcBef>
                <a:spcPts val="300"/>
              </a:spcBef>
            </a:pPr>
            <a:endParaRPr lang="fr-FR" sz="7200" b="0" strike="noStrike" spc="-1" dirty="0">
              <a:latin typeface="Arial"/>
            </a:endParaRPr>
          </a:p>
          <a:p>
            <a:pPr>
              <a:lnSpc>
                <a:spcPct val="100000"/>
              </a:lnSpc>
              <a:spcBef>
                <a:spcPts val="300"/>
              </a:spcBef>
            </a:pPr>
            <a:endParaRPr lang="fr-FR" sz="7200" b="0" strike="noStrike" spc="-1" dirty="0">
              <a:latin typeface="Arial"/>
            </a:endParaRPr>
          </a:p>
        </p:txBody>
      </p:sp>
      <p:sp>
        <p:nvSpPr>
          <p:cNvPr id="69" name="CustomShape 2"/>
          <p:cNvSpPr/>
          <p:nvPr/>
        </p:nvSpPr>
        <p:spPr>
          <a:xfrm>
            <a:off x="609480" y="746640"/>
            <a:ext cx="10971720" cy="532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100000"/>
              </a:lnSpc>
            </a:pPr>
            <a:r>
              <a:rPr lang="fr-FR" sz="2800" b="0" strike="noStrike" spc="-1">
                <a:solidFill>
                  <a:srgbClr val="434342"/>
                </a:solidFill>
                <a:latin typeface="Trebuchet MS"/>
                <a:ea typeface="DejaVu Sans"/>
              </a:rPr>
              <a:t> Η εξήγηση της ανόδου του ευρωσκεπτικισμού</a:t>
            </a:r>
            <a:endParaRPr lang="fr-FR"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CustomShape 1"/>
          <p:cNvSpPr/>
          <p:nvPr/>
        </p:nvSpPr>
        <p:spPr>
          <a:xfrm>
            <a:off x="609480" y="1173892"/>
            <a:ext cx="10971720" cy="539934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20000"/>
          </a:bodyPr>
          <a:lstStyle/>
          <a:p>
            <a:pPr marL="365760" indent="-254880">
              <a:lnSpc>
                <a:spcPct val="100000"/>
              </a:lnSpc>
              <a:spcBef>
                <a:spcPts val="300"/>
              </a:spcBef>
              <a:buClr>
                <a:srgbClr val="08A1D9"/>
              </a:buClr>
              <a:buFont typeface="Wingdings" charset="2"/>
              <a:buChar char=""/>
            </a:pPr>
            <a:r>
              <a:rPr lang="fr-FR" sz="1900" b="1" strike="noStrike" spc="-1" dirty="0">
                <a:solidFill>
                  <a:srgbClr val="000000"/>
                </a:solidFill>
                <a:latin typeface="Georgia"/>
                <a:ea typeface="DejaVu Sans"/>
              </a:rPr>
              <a:t> </a:t>
            </a:r>
            <a:r>
              <a:rPr lang="fr-FR" sz="1900" b="1" strike="noStrike" spc="-1" dirty="0" err="1">
                <a:solidFill>
                  <a:srgbClr val="000000"/>
                </a:solidFill>
                <a:latin typeface="Georgia"/>
                <a:ea typeface="DejaVu Sans"/>
              </a:rPr>
              <a:t>Στην</a:t>
            </a:r>
            <a:r>
              <a:rPr lang="fr-FR" sz="1900" b="1" strike="noStrike" spc="-1" dirty="0">
                <a:solidFill>
                  <a:srgbClr val="000000"/>
                </a:solidFill>
                <a:latin typeface="Georgia"/>
                <a:ea typeface="DejaVu Sans"/>
              </a:rPr>
              <a:t> π</a:t>
            </a:r>
            <a:r>
              <a:rPr lang="fr-FR" sz="1900" b="1" strike="noStrike" spc="-1" dirty="0" err="1">
                <a:solidFill>
                  <a:srgbClr val="000000"/>
                </a:solidFill>
                <a:latin typeface="Georgia"/>
                <a:ea typeface="DejaVu Sans"/>
              </a:rPr>
              <a:t>ρο-Μά</a:t>
            </a:r>
            <a:r>
              <a:rPr lang="fr-FR" sz="1900" b="1" strike="noStrike" spc="-1" dirty="0">
                <a:solidFill>
                  <a:srgbClr val="000000"/>
                </a:solidFill>
                <a:latin typeface="Georgia"/>
                <a:ea typeface="DejaVu Sans"/>
              </a:rPr>
              <a:t>α</a:t>
            </a:r>
            <a:r>
              <a:rPr lang="fr-FR" sz="1900" b="1" strike="noStrike" spc="-1" dirty="0" err="1">
                <a:solidFill>
                  <a:srgbClr val="000000"/>
                </a:solidFill>
                <a:latin typeface="Georgia"/>
                <a:ea typeface="DejaVu Sans"/>
              </a:rPr>
              <a:t>στριχτ</a:t>
            </a:r>
            <a:r>
              <a:rPr lang="fr-FR" sz="1900" b="1" strike="noStrike" spc="-1" dirty="0">
                <a:solidFill>
                  <a:srgbClr val="000000"/>
                </a:solidFill>
                <a:latin typeface="Georgia"/>
                <a:ea typeface="DejaVu Sans"/>
              </a:rPr>
              <a:t> </a:t>
            </a:r>
            <a:r>
              <a:rPr lang="fr-FR" sz="1900" b="1" strike="noStrike" spc="-1" dirty="0" err="1">
                <a:solidFill>
                  <a:srgbClr val="000000"/>
                </a:solidFill>
                <a:latin typeface="Georgia"/>
                <a:ea typeface="DejaVu Sans"/>
              </a:rPr>
              <a:t>ε</a:t>
            </a:r>
            <a:r>
              <a:rPr lang="fr-FR" sz="1900" b="1" strike="noStrike" spc="-1" dirty="0">
                <a:solidFill>
                  <a:srgbClr val="000000"/>
                </a:solidFill>
                <a:latin typeface="Georgia"/>
                <a:ea typeface="DejaVu Sans"/>
              </a:rPr>
              <a:t>π</a:t>
            </a:r>
            <a:r>
              <a:rPr lang="fr-FR" sz="1900" b="1" strike="noStrike" spc="-1" dirty="0" err="1">
                <a:solidFill>
                  <a:srgbClr val="000000"/>
                </a:solidFill>
                <a:latin typeface="Georgia"/>
                <a:ea typeface="DejaVu Sans"/>
              </a:rPr>
              <a:t>οχή</a:t>
            </a:r>
            <a:r>
              <a:rPr lang="fr-FR" sz="1900" b="1" strike="noStrike" spc="-1" dirty="0">
                <a:solidFill>
                  <a:srgbClr val="000000"/>
                </a:solidFill>
                <a:latin typeface="Georgia"/>
                <a:ea typeface="DejaVu Sans"/>
              </a:rPr>
              <a:t>, </a:t>
            </a:r>
            <a:r>
              <a:rPr lang="fr-FR" sz="1900" b="0" strike="noStrike" spc="-1" dirty="0" err="1">
                <a:solidFill>
                  <a:srgbClr val="000000"/>
                </a:solidFill>
                <a:latin typeface="Georgia"/>
                <a:ea typeface="DejaVu Sans"/>
              </a:rPr>
              <a:t>το</a:t>
            </a:r>
            <a:r>
              <a:rPr lang="fr-FR" sz="1900" b="0" strike="noStrike" spc="-1" dirty="0">
                <a:solidFill>
                  <a:srgbClr val="000000"/>
                </a:solidFill>
                <a:latin typeface="Georgia"/>
                <a:ea typeface="DejaVu Sans"/>
              </a:rPr>
              <a:t> </a:t>
            </a:r>
            <a:r>
              <a:rPr lang="fr-FR" sz="1800" b="0" strike="noStrike" spc="-1" dirty="0">
                <a:solidFill>
                  <a:srgbClr val="000000"/>
                </a:solidFill>
                <a:latin typeface="Georgia"/>
                <a:ea typeface="DejaVu Sans"/>
              </a:rPr>
              <a:t>71% </a:t>
            </a:r>
            <a:r>
              <a:rPr lang="fr-FR" sz="1800" b="0" strike="noStrike" spc="-1" dirty="0" err="1">
                <a:solidFill>
                  <a:srgbClr val="000000"/>
                </a:solidFill>
                <a:latin typeface="Georgia"/>
                <a:ea typeface="DejaVu Sans"/>
              </a:rPr>
              <a:t>των</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ευρω</a:t>
            </a:r>
            <a:r>
              <a:rPr lang="fr-FR" sz="1800" b="0" strike="noStrike" spc="-1" dirty="0">
                <a:solidFill>
                  <a:srgbClr val="000000"/>
                </a:solidFill>
                <a:latin typeface="Georgia"/>
                <a:ea typeface="DejaVu Sans"/>
              </a:rPr>
              <a:t>πα</a:t>
            </a:r>
            <a:r>
              <a:rPr lang="fr-FR" sz="1800" b="0" strike="noStrike" spc="-1" dirty="0" err="1">
                <a:solidFill>
                  <a:srgbClr val="000000"/>
                </a:solidFill>
                <a:latin typeface="Georgia"/>
                <a:ea typeface="DejaVu Sans"/>
              </a:rPr>
              <a:t>ίων</a:t>
            </a:r>
            <a:r>
              <a:rPr lang="fr-FR" sz="1800" b="0" strike="noStrike" spc="-1" dirty="0">
                <a:solidFill>
                  <a:srgbClr val="000000"/>
                </a:solidFill>
                <a:latin typeface="Georgia"/>
                <a:ea typeface="DejaVu Sans"/>
              </a:rPr>
              <a:t> π</a:t>
            </a:r>
            <a:r>
              <a:rPr lang="fr-FR" sz="1800" b="0" strike="noStrike" spc="-1" dirty="0" err="1">
                <a:solidFill>
                  <a:srgbClr val="000000"/>
                </a:solidFill>
                <a:latin typeface="Georgia"/>
                <a:ea typeface="DejaVu Sans"/>
              </a:rPr>
              <a:t>ολιτών</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δήλωσε</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ότι</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η</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έντ</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ξη</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στην</a:t>
            </a:r>
            <a:r>
              <a:rPr lang="fr-FR" sz="1800" b="0" strike="noStrike" spc="-1" dirty="0">
                <a:solidFill>
                  <a:srgbClr val="000000"/>
                </a:solidFill>
                <a:latin typeface="Georgia"/>
                <a:ea typeface="DejaVu Sans"/>
              </a:rPr>
              <a:t> ΕΕ </a:t>
            </a:r>
            <a:r>
              <a:rPr lang="fr-FR" sz="1800" b="0" strike="noStrike" spc="-1" dirty="0" err="1">
                <a:solidFill>
                  <a:srgbClr val="000000"/>
                </a:solidFill>
                <a:latin typeface="Georgia"/>
                <a:ea typeface="DejaVu Sans"/>
              </a:rPr>
              <a:t>ήτ</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ν</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έν</a:t>
            </a:r>
            <a:r>
              <a:rPr lang="fr-FR" sz="1800" b="0" strike="noStrike" spc="-1" dirty="0">
                <a:solidFill>
                  <a:srgbClr val="000000"/>
                </a:solidFill>
                <a:latin typeface="Georgia"/>
                <a:ea typeface="DejaVu Sans"/>
              </a:rPr>
              <a:t>α </a:t>
            </a:r>
            <a:r>
              <a:rPr lang="fr-FR" sz="1800" b="0" strike="noStrike" spc="-1" dirty="0" err="1">
                <a:solidFill>
                  <a:srgbClr val="000000"/>
                </a:solidFill>
                <a:latin typeface="Georgia"/>
                <a:ea typeface="DejaVu Sans"/>
              </a:rPr>
              <a:t>κ</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λό</a:t>
            </a:r>
            <a:r>
              <a:rPr lang="fr-FR" sz="1800" b="0" strike="noStrike" spc="-1" dirty="0">
                <a:solidFill>
                  <a:srgbClr val="000000"/>
                </a:solidFill>
                <a:latin typeface="Georgia"/>
                <a:ea typeface="DejaVu Sans"/>
              </a:rPr>
              <a:t> π</a:t>
            </a:r>
            <a:r>
              <a:rPr lang="fr-FR" sz="1800" b="0" strike="noStrike" spc="-1" dirty="0" err="1">
                <a:solidFill>
                  <a:srgbClr val="000000"/>
                </a:solidFill>
                <a:latin typeface="Georgia"/>
                <a:ea typeface="DejaVu Sans"/>
              </a:rPr>
              <a:t>ράγμ</a:t>
            </a:r>
            <a:r>
              <a:rPr lang="fr-FR" sz="1800" b="0" strike="noStrike" spc="-1" dirty="0">
                <a:solidFill>
                  <a:srgbClr val="000000"/>
                </a:solidFill>
                <a:latin typeface="Georgia"/>
                <a:ea typeface="DejaVu Sans"/>
              </a:rPr>
              <a:t>α </a:t>
            </a:r>
            <a:r>
              <a:rPr lang="fr-FR" sz="1800" b="0" strike="noStrike" spc="-1" dirty="0" err="1">
                <a:solidFill>
                  <a:srgbClr val="000000"/>
                </a:solidFill>
                <a:latin typeface="Georgia"/>
                <a:ea typeface="DejaVu Sans"/>
              </a:rPr>
              <a:t>κ</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ι</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το</a:t>
            </a:r>
            <a:r>
              <a:rPr lang="fr-FR" sz="1800" b="0" strike="noStrike" spc="-1" dirty="0">
                <a:solidFill>
                  <a:srgbClr val="000000"/>
                </a:solidFill>
                <a:latin typeface="Georgia"/>
                <a:ea typeface="DejaVu Sans"/>
              </a:rPr>
              <a:t> 59% </a:t>
            </a:r>
            <a:r>
              <a:rPr lang="fr-FR" sz="1800" b="0" strike="noStrike" spc="-1" dirty="0" err="1">
                <a:solidFill>
                  <a:srgbClr val="000000"/>
                </a:solidFill>
                <a:latin typeface="Georgia"/>
                <a:ea typeface="DejaVu Sans"/>
              </a:rPr>
              <a:t>δήλωσε</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ότι</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η</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χώρ</a:t>
            </a:r>
            <a:r>
              <a:rPr lang="fr-FR" sz="1800" b="0" strike="noStrike" spc="-1" dirty="0">
                <a:solidFill>
                  <a:srgbClr val="000000"/>
                </a:solidFill>
                <a:latin typeface="Georgia"/>
                <a:ea typeface="DejaVu Sans"/>
              </a:rPr>
              <a:t>α </a:t>
            </a:r>
            <a:r>
              <a:rPr lang="fr-FR" sz="1800" b="0" strike="noStrike" spc="-1" dirty="0" err="1">
                <a:solidFill>
                  <a:srgbClr val="000000"/>
                </a:solidFill>
                <a:latin typeface="Georgia"/>
                <a:ea typeface="DejaVu Sans"/>
              </a:rPr>
              <a:t>τους</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είχε</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ωφεληθεί</a:t>
            </a:r>
            <a:r>
              <a:rPr lang="fr-FR" sz="1800" b="0" strike="noStrike" spc="-1" dirty="0">
                <a:solidFill>
                  <a:srgbClr val="000000"/>
                </a:solidFill>
                <a:latin typeface="Georgia"/>
                <a:ea typeface="DejaVu Sans"/>
              </a:rPr>
              <a:t> απ</a:t>
            </a:r>
            <a:r>
              <a:rPr lang="fr-FR" sz="1800" b="0" strike="noStrike" spc="-1" dirty="0" err="1">
                <a:solidFill>
                  <a:srgbClr val="000000"/>
                </a:solidFill>
                <a:latin typeface="Georgia"/>
                <a:ea typeface="DejaVu Sans"/>
              </a:rPr>
              <a:t>ό</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την</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έντ</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ξη</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στην</a:t>
            </a:r>
            <a:r>
              <a:rPr lang="fr-FR" sz="1800" b="0" strike="noStrike" spc="-1" dirty="0">
                <a:solidFill>
                  <a:srgbClr val="000000"/>
                </a:solidFill>
                <a:latin typeface="Georgia"/>
                <a:ea typeface="DejaVu Sans"/>
              </a:rPr>
              <a:t> ΕΕ</a:t>
            </a:r>
            <a:endParaRPr lang="fr-FR" sz="1800" b="0" strike="noStrike" spc="-1" dirty="0">
              <a:latin typeface="Arial"/>
            </a:endParaRPr>
          </a:p>
          <a:p>
            <a:pPr marL="365760" indent="-254880">
              <a:lnSpc>
                <a:spcPct val="100000"/>
              </a:lnSpc>
              <a:spcBef>
                <a:spcPts val="300"/>
              </a:spcBef>
              <a:buClr>
                <a:srgbClr val="08A1D9"/>
              </a:buClr>
              <a:buFont typeface="Wingdings" charset="2"/>
              <a:buChar char=""/>
            </a:pPr>
            <a:r>
              <a:rPr lang="fr-FR" sz="1800" b="0" strike="noStrike" spc="-1" dirty="0">
                <a:solidFill>
                  <a:srgbClr val="000000"/>
                </a:solidFill>
                <a:latin typeface="Georgia"/>
                <a:ea typeface="DejaVu Sans"/>
              </a:rPr>
              <a:t> </a:t>
            </a:r>
            <a:r>
              <a:rPr lang="fr-FR" sz="1800" b="1" strike="noStrike" spc="-1" dirty="0" err="1">
                <a:solidFill>
                  <a:srgbClr val="000000"/>
                </a:solidFill>
                <a:latin typeface="Georgia"/>
                <a:ea typeface="DejaVu Sans"/>
              </a:rPr>
              <a:t>Στην</a:t>
            </a:r>
            <a:r>
              <a:rPr lang="fr-FR" sz="1800" b="1" strike="noStrike" spc="-1" dirty="0">
                <a:solidFill>
                  <a:srgbClr val="000000"/>
                </a:solidFill>
                <a:latin typeface="Georgia"/>
                <a:ea typeface="DejaVu Sans"/>
              </a:rPr>
              <a:t> </a:t>
            </a:r>
            <a:r>
              <a:rPr lang="fr-FR" sz="1800" b="1" strike="noStrike" spc="-1" dirty="0" err="1">
                <a:solidFill>
                  <a:srgbClr val="000000"/>
                </a:solidFill>
                <a:latin typeface="Georgia"/>
                <a:ea typeface="DejaVu Sans"/>
              </a:rPr>
              <a:t>μετά-Μά</a:t>
            </a:r>
            <a:r>
              <a:rPr lang="fr-FR" sz="1800" b="1" strike="noStrike" spc="-1" dirty="0">
                <a:solidFill>
                  <a:srgbClr val="000000"/>
                </a:solidFill>
                <a:latin typeface="Georgia"/>
                <a:ea typeface="DejaVu Sans"/>
              </a:rPr>
              <a:t>α</a:t>
            </a:r>
            <a:r>
              <a:rPr lang="fr-FR" sz="1800" b="1" strike="noStrike" spc="-1" dirty="0" err="1">
                <a:solidFill>
                  <a:srgbClr val="000000"/>
                </a:solidFill>
                <a:latin typeface="Georgia"/>
                <a:ea typeface="DejaVu Sans"/>
              </a:rPr>
              <a:t>στριχτ</a:t>
            </a:r>
            <a:r>
              <a:rPr lang="fr-FR" sz="1800" b="1" strike="noStrike" spc="-1" dirty="0">
                <a:solidFill>
                  <a:srgbClr val="000000"/>
                </a:solidFill>
                <a:latin typeface="Georgia"/>
                <a:ea typeface="DejaVu Sans"/>
              </a:rPr>
              <a:t> </a:t>
            </a:r>
            <a:r>
              <a:rPr lang="fr-FR" sz="1800" b="1" strike="noStrike" spc="-1" dirty="0" err="1">
                <a:solidFill>
                  <a:srgbClr val="000000"/>
                </a:solidFill>
                <a:latin typeface="Georgia"/>
                <a:ea typeface="DejaVu Sans"/>
              </a:rPr>
              <a:t>ε</a:t>
            </a:r>
            <a:r>
              <a:rPr lang="fr-FR" sz="1800" b="1" strike="noStrike" spc="-1" dirty="0">
                <a:solidFill>
                  <a:srgbClr val="000000"/>
                </a:solidFill>
                <a:latin typeface="Georgia"/>
                <a:ea typeface="DejaVu Sans"/>
              </a:rPr>
              <a:t>π</a:t>
            </a:r>
            <a:r>
              <a:rPr lang="fr-FR" sz="1800" b="1" strike="noStrike" spc="-1" dirty="0" err="1">
                <a:solidFill>
                  <a:srgbClr val="000000"/>
                </a:solidFill>
                <a:latin typeface="Georgia"/>
                <a:ea typeface="DejaVu Sans"/>
              </a:rPr>
              <a:t>οχή</a:t>
            </a:r>
            <a:r>
              <a:rPr lang="fr-FR" sz="1800" b="1"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μετ</a:t>
            </a:r>
            <a:r>
              <a:rPr lang="fr-FR" sz="1800" b="0" strike="noStrike" spc="-1" dirty="0">
                <a:solidFill>
                  <a:srgbClr val="000000"/>
                </a:solidFill>
                <a:latin typeface="Georgia"/>
                <a:ea typeface="DejaVu Sans"/>
              </a:rPr>
              <a:t>αβ</a:t>
            </a:r>
            <a:r>
              <a:rPr lang="fr-FR" sz="1800" b="0" strike="noStrike" spc="-1" dirty="0" err="1">
                <a:solidFill>
                  <a:srgbClr val="000000"/>
                </a:solidFill>
                <a:latin typeface="Georgia"/>
                <a:ea typeface="DejaVu Sans"/>
              </a:rPr>
              <a:t>λητότητ</a:t>
            </a:r>
            <a:r>
              <a:rPr lang="fr-FR" sz="1800" b="0" strike="noStrike" spc="-1" dirty="0">
                <a:solidFill>
                  <a:srgbClr val="000000"/>
                </a:solidFill>
                <a:latin typeface="Georgia"/>
                <a:ea typeface="DejaVu Sans"/>
              </a:rPr>
              <a:t>α </a:t>
            </a:r>
            <a:r>
              <a:rPr lang="fr-FR" sz="1800" b="0" strike="noStrike" spc="-1" dirty="0" err="1">
                <a:solidFill>
                  <a:srgbClr val="000000"/>
                </a:solidFill>
                <a:latin typeface="Georgia"/>
                <a:ea typeface="DejaVu Sans"/>
              </a:rPr>
              <a:t>κ</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ι</a:t>
            </a:r>
            <a:r>
              <a:rPr lang="fr-FR" sz="1800" b="0" strike="noStrike" spc="-1" dirty="0">
                <a:solidFill>
                  <a:srgbClr val="000000"/>
                </a:solidFill>
                <a:latin typeface="Georgia"/>
                <a:ea typeface="DejaVu Sans"/>
              </a:rPr>
              <a:t> α</a:t>
            </a:r>
            <a:r>
              <a:rPr lang="fr-FR" sz="1800" b="0" strike="noStrike" spc="-1" dirty="0" err="1">
                <a:solidFill>
                  <a:srgbClr val="000000"/>
                </a:solidFill>
                <a:latin typeface="Georgia"/>
                <a:ea typeface="DejaVu Sans"/>
              </a:rPr>
              <a:t>υξημένη</a:t>
            </a:r>
            <a:r>
              <a:rPr lang="fr-FR" sz="1800" b="0" strike="noStrike" spc="-1" dirty="0">
                <a:solidFill>
                  <a:srgbClr val="000000"/>
                </a:solidFill>
                <a:latin typeface="Georgia"/>
                <a:ea typeface="DejaVu Sans"/>
              </a:rPr>
              <a:t> α</a:t>
            </a:r>
            <a:r>
              <a:rPr lang="fr-FR" sz="1800" b="0" strike="noStrike" spc="-1" dirty="0" err="1">
                <a:solidFill>
                  <a:srgbClr val="000000"/>
                </a:solidFill>
                <a:latin typeface="Georgia"/>
                <a:ea typeface="DejaVu Sans"/>
              </a:rPr>
              <a:t>ρνητικότητ</a:t>
            </a:r>
            <a:r>
              <a:rPr lang="fr-FR" sz="1800" b="0" strike="noStrike" spc="-1" dirty="0">
                <a:solidFill>
                  <a:srgbClr val="000000"/>
                </a:solidFill>
                <a:latin typeface="Georgia"/>
                <a:ea typeface="DejaVu Sans"/>
              </a:rPr>
              <a:t>α </a:t>
            </a:r>
            <a:r>
              <a:rPr lang="fr-FR" sz="1800" b="0" strike="noStrike" spc="-1" dirty="0" err="1">
                <a:solidFill>
                  <a:srgbClr val="000000"/>
                </a:solidFill>
                <a:latin typeface="Georgia"/>
                <a:ea typeface="DejaVu Sans"/>
              </a:rPr>
              <a:t>της</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κοινής</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γνώμης</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όσον</a:t>
            </a:r>
            <a:r>
              <a:rPr lang="fr-FR" sz="1800" b="0" strike="noStrike" spc="-1" dirty="0">
                <a:solidFill>
                  <a:srgbClr val="000000"/>
                </a:solidFill>
                <a:latin typeface="Georgia"/>
                <a:ea typeface="DejaVu Sans"/>
              </a:rPr>
              <a:t> α</a:t>
            </a:r>
            <a:r>
              <a:rPr lang="fr-FR" sz="1800" b="0" strike="noStrike" spc="-1" dirty="0" err="1">
                <a:solidFill>
                  <a:srgbClr val="000000"/>
                </a:solidFill>
                <a:latin typeface="Georgia"/>
                <a:ea typeface="DejaVu Sans"/>
              </a:rPr>
              <a:t>φορά</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τη</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στάση</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της</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έν</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ντι</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της</a:t>
            </a:r>
            <a:r>
              <a:rPr lang="fr-FR" sz="1800" b="0" strike="noStrike" spc="-1" dirty="0">
                <a:solidFill>
                  <a:srgbClr val="000000"/>
                </a:solidFill>
                <a:latin typeface="Georgia"/>
                <a:ea typeface="DejaVu Sans"/>
              </a:rPr>
              <a:t> ΕΕ </a:t>
            </a:r>
            <a:r>
              <a:rPr lang="fr-FR" sz="1800" b="0" strike="noStrike" spc="-1" dirty="0" err="1">
                <a:solidFill>
                  <a:srgbClr val="000000"/>
                </a:solidFill>
                <a:latin typeface="Georgia"/>
                <a:ea typeface="DejaVu Sans"/>
              </a:rPr>
              <a:t>όχι</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μόνο</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σε</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χώρες</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με</a:t>
            </a:r>
            <a:r>
              <a:rPr lang="fr-FR" sz="1800" b="0" strike="noStrike" spc="-1" dirty="0">
                <a:solidFill>
                  <a:srgbClr val="000000"/>
                </a:solidFill>
                <a:latin typeface="Georgia"/>
                <a:ea typeface="DejaVu Sans"/>
              </a:rPr>
              <a:t> πα</a:t>
            </a:r>
            <a:r>
              <a:rPr lang="fr-FR" sz="1800" b="0" strike="noStrike" spc="-1" dirty="0" err="1">
                <a:solidFill>
                  <a:srgbClr val="000000"/>
                </a:solidFill>
                <a:latin typeface="Georgia"/>
                <a:ea typeface="DejaVu Sans"/>
              </a:rPr>
              <a:t>ρ</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δοσι</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κά</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υψηλά</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ε</a:t>
            </a:r>
            <a:r>
              <a:rPr lang="fr-FR" sz="1800" b="0" strike="noStrike" spc="-1" dirty="0">
                <a:solidFill>
                  <a:srgbClr val="000000"/>
                </a:solidFill>
                <a:latin typeface="Georgia"/>
                <a:ea typeface="DejaVu Sans"/>
              </a:rPr>
              <a:t>π</a:t>
            </a:r>
            <a:r>
              <a:rPr lang="fr-FR" sz="1800" b="0" strike="noStrike" spc="-1" dirty="0" err="1">
                <a:solidFill>
                  <a:srgbClr val="000000"/>
                </a:solidFill>
                <a:latin typeface="Georgia"/>
                <a:ea typeface="DejaVu Sans"/>
              </a:rPr>
              <a:t>ί</a:t>
            </a:r>
            <a:r>
              <a:rPr lang="fr-FR" sz="1800" b="0" strike="noStrike" spc="-1" dirty="0">
                <a:solidFill>
                  <a:srgbClr val="000000"/>
                </a:solidFill>
                <a:latin typeface="Georgia"/>
                <a:ea typeface="DejaVu Sans"/>
              </a:rPr>
              <a:t>π</a:t>
            </a:r>
            <a:r>
              <a:rPr lang="fr-FR" sz="1800" b="0" strike="noStrike" spc="-1" dirty="0" err="1">
                <a:solidFill>
                  <a:srgbClr val="000000"/>
                </a:solidFill>
                <a:latin typeface="Georgia"/>
                <a:ea typeface="DejaVu Sans"/>
              </a:rPr>
              <a:t>εδ</a:t>
            </a:r>
            <a:r>
              <a:rPr lang="fr-FR" sz="1800" b="0" strike="noStrike" spc="-1" dirty="0">
                <a:solidFill>
                  <a:srgbClr val="000000"/>
                </a:solidFill>
                <a:latin typeface="Georgia"/>
                <a:ea typeface="DejaVu Sans"/>
              </a:rPr>
              <a:t>α </a:t>
            </a:r>
            <a:r>
              <a:rPr lang="fr-FR" sz="1800" b="0" strike="noStrike" spc="-1" dirty="0" err="1">
                <a:solidFill>
                  <a:srgbClr val="000000"/>
                </a:solidFill>
                <a:latin typeface="Georgia"/>
                <a:ea typeface="DejaVu Sans"/>
              </a:rPr>
              <a:t>του</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ευρωσκε</a:t>
            </a:r>
            <a:r>
              <a:rPr lang="fr-FR" sz="1800" b="0" strike="noStrike" spc="-1" dirty="0">
                <a:solidFill>
                  <a:srgbClr val="000000"/>
                </a:solidFill>
                <a:latin typeface="Georgia"/>
                <a:ea typeface="DejaVu Sans"/>
              </a:rPr>
              <a:t>π</a:t>
            </a:r>
            <a:r>
              <a:rPr lang="fr-FR" sz="1800" b="0" strike="noStrike" spc="-1" dirty="0" err="1">
                <a:solidFill>
                  <a:srgbClr val="000000"/>
                </a:solidFill>
                <a:latin typeface="Georgia"/>
                <a:ea typeface="DejaVu Sans"/>
              </a:rPr>
              <a:t>τικισμού</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ό</a:t>
            </a:r>
            <a:r>
              <a:rPr lang="fr-FR" sz="1800" b="0" strike="noStrike" spc="-1" dirty="0">
                <a:solidFill>
                  <a:srgbClr val="000000"/>
                </a:solidFill>
                <a:latin typeface="Georgia"/>
                <a:ea typeface="DejaVu Sans"/>
              </a:rPr>
              <a:t>π</a:t>
            </a:r>
            <a:r>
              <a:rPr lang="fr-FR" sz="1800" b="0" strike="noStrike" spc="-1" dirty="0" err="1">
                <a:solidFill>
                  <a:srgbClr val="000000"/>
                </a:solidFill>
                <a:latin typeface="Georgia"/>
                <a:ea typeface="DejaVu Sans"/>
              </a:rPr>
              <a:t>ως</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το</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Ηνωμένο</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Β</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σίλειο</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κ</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ι</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τη</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Δ</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νί</a:t>
            </a:r>
            <a:r>
              <a:rPr lang="fr-FR" sz="1800" b="0" strike="noStrike" spc="-1" dirty="0">
                <a:solidFill>
                  <a:srgbClr val="000000"/>
                </a:solidFill>
                <a:latin typeface="Georgia"/>
                <a:ea typeface="DejaVu Sans"/>
              </a:rPr>
              <a:t>α, α</a:t>
            </a:r>
            <a:r>
              <a:rPr lang="fr-FR" sz="1800" b="0" strike="noStrike" spc="-1" dirty="0" err="1">
                <a:solidFill>
                  <a:srgbClr val="000000"/>
                </a:solidFill>
                <a:latin typeface="Georgia"/>
                <a:ea typeface="DejaVu Sans"/>
              </a:rPr>
              <a:t>λλά</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κ</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ι</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στις</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μεγάλες</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ιδρυτικές</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χώρες</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Γερμ</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νί</a:t>
            </a:r>
            <a:r>
              <a:rPr lang="fr-FR" sz="1800" b="0" strike="noStrike" spc="-1" dirty="0">
                <a:solidFill>
                  <a:srgbClr val="000000"/>
                </a:solidFill>
                <a:latin typeface="Georgia"/>
                <a:ea typeface="DejaVu Sans"/>
              </a:rPr>
              <a:t>α </a:t>
            </a:r>
            <a:r>
              <a:rPr lang="fr-FR" sz="1800" b="0" strike="noStrike" spc="-1" dirty="0" err="1">
                <a:solidFill>
                  <a:srgbClr val="000000"/>
                </a:solidFill>
                <a:latin typeface="Georgia"/>
                <a:ea typeface="DejaVu Sans"/>
              </a:rPr>
              <a:t>κ</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ι</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Γ</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λλί</a:t>
            </a:r>
            <a:r>
              <a:rPr lang="fr-FR" sz="1800" b="0" strike="noStrike" spc="-1" dirty="0">
                <a:solidFill>
                  <a:srgbClr val="000000"/>
                </a:solidFill>
                <a:latin typeface="Georgia"/>
                <a:ea typeface="DejaVu Sans"/>
              </a:rPr>
              <a:t>α), </a:t>
            </a:r>
            <a:r>
              <a:rPr lang="fr-FR" sz="1800" b="0" strike="noStrike" spc="-1" dirty="0" err="1">
                <a:solidFill>
                  <a:srgbClr val="000000"/>
                </a:solidFill>
                <a:latin typeface="Georgia"/>
                <a:ea typeface="DejaVu Sans"/>
              </a:rPr>
              <a:t>σε</a:t>
            </a:r>
            <a:r>
              <a:rPr lang="fr-FR" sz="1800" b="0" strike="noStrike" spc="-1" dirty="0">
                <a:solidFill>
                  <a:srgbClr val="000000"/>
                </a:solidFill>
                <a:latin typeface="Georgia"/>
                <a:ea typeface="DejaVu Sans"/>
              </a:rPr>
              <a:t> πα</a:t>
            </a:r>
            <a:r>
              <a:rPr lang="fr-FR" sz="1800" b="0" strike="noStrike" spc="-1" dirty="0" err="1">
                <a:solidFill>
                  <a:srgbClr val="000000"/>
                </a:solidFill>
                <a:latin typeface="Georgia"/>
                <a:ea typeface="DejaVu Sans"/>
              </a:rPr>
              <a:t>ρ</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δοσι</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κά</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φιλοευρω</a:t>
            </a:r>
            <a:r>
              <a:rPr lang="fr-FR" sz="1800" b="0" strike="noStrike" spc="-1" dirty="0">
                <a:solidFill>
                  <a:srgbClr val="000000"/>
                </a:solidFill>
                <a:latin typeface="Georgia"/>
                <a:ea typeface="DejaVu Sans"/>
              </a:rPr>
              <a:t>πα</a:t>
            </a:r>
            <a:r>
              <a:rPr lang="fr-FR" sz="1800" b="0" strike="noStrike" spc="-1" dirty="0" err="1">
                <a:solidFill>
                  <a:srgbClr val="000000"/>
                </a:solidFill>
                <a:latin typeface="Georgia"/>
                <a:ea typeface="DejaVu Sans"/>
              </a:rPr>
              <a:t>ϊκές</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χώρες</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ό</a:t>
            </a:r>
            <a:r>
              <a:rPr lang="fr-FR" sz="1800" b="0" strike="noStrike" spc="-1" dirty="0">
                <a:solidFill>
                  <a:srgbClr val="000000"/>
                </a:solidFill>
                <a:latin typeface="Georgia"/>
                <a:ea typeface="DejaVu Sans"/>
              </a:rPr>
              <a:t>π</a:t>
            </a:r>
            <a:r>
              <a:rPr lang="fr-FR" sz="1800" b="0" strike="noStrike" spc="-1" dirty="0" err="1">
                <a:solidFill>
                  <a:srgbClr val="000000"/>
                </a:solidFill>
                <a:latin typeface="Georgia"/>
                <a:ea typeface="DejaVu Sans"/>
              </a:rPr>
              <a:t>ως</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η</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Ιρλ</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νδί</a:t>
            </a:r>
            <a:r>
              <a:rPr lang="fr-FR" sz="1800" b="0" strike="noStrike" spc="-1" dirty="0">
                <a:solidFill>
                  <a:srgbClr val="000000"/>
                </a:solidFill>
                <a:latin typeface="Georgia"/>
                <a:ea typeface="DejaVu Sans"/>
              </a:rPr>
              <a:t>α </a:t>
            </a:r>
            <a:r>
              <a:rPr lang="fr-FR" sz="1800" b="0" strike="noStrike" spc="-1" dirty="0" err="1">
                <a:solidFill>
                  <a:srgbClr val="000000"/>
                </a:solidFill>
                <a:latin typeface="Georgia"/>
                <a:ea typeface="DejaVu Sans"/>
              </a:rPr>
              <a:t>κ</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ι</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τις</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Κάτω</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Χώρες</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κ</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ι</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τις</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χώρες</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της</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κεντρικής</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κ</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ι</a:t>
            </a:r>
            <a:r>
              <a:rPr lang="fr-FR" sz="1800" b="0" strike="noStrike" spc="-1" dirty="0">
                <a:solidFill>
                  <a:srgbClr val="000000"/>
                </a:solidFill>
                <a:latin typeface="Georgia"/>
                <a:ea typeface="DejaVu Sans"/>
              </a:rPr>
              <a:t> α</a:t>
            </a:r>
            <a:r>
              <a:rPr lang="fr-FR" sz="1800" b="0" strike="noStrike" spc="-1" dirty="0" err="1">
                <a:solidFill>
                  <a:srgbClr val="000000"/>
                </a:solidFill>
                <a:latin typeface="Georgia"/>
                <a:ea typeface="DejaVu Sans"/>
              </a:rPr>
              <a:t>ν</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τολικής</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Ευρώ</a:t>
            </a:r>
            <a:r>
              <a:rPr lang="fr-FR" sz="1800" b="0" strike="noStrike" spc="-1" dirty="0">
                <a:solidFill>
                  <a:srgbClr val="000000"/>
                </a:solidFill>
                <a:latin typeface="Georgia"/>
                <a:ea typeface="DejaVu Sans"/>
              </a:rPr>
              <a:t>π</a:t>
            </a:r>
            <a:r>
              <a:rPr lang="fr-FR" sz="1800" b="0" strike="noStrike" spc="-1" dirty="0" err="1">
                <a:solidFill>
                  <a:srgbClr val="000000"/>
                </a:solidFill>
                <a:latin typeface="Georgia"/>
                <a:ea typeface="DejaVu Sans"/>
              </a:rPr>
              <a:t>ης</a:t>
            </a:r>
            <a:r>
              <a:rPr lang="fr-FR" sz="1800" b="0" strike="noStrike" spc="-1" dirty="0">
                <a:solidFill>
                  <a:srgbClr val="000000"/>
                </a:solidFill>
                <a:latin typeface="Georgia"/>
                <a:ea typeface="DejaVu Sans"/>
              </a:rPr>
              <a:t>.</a:t>
            </a:r>
            <a:endParaRPr lang="fr-FR" sz="1800" b="0" strike="noStrike" spc="-1" dirty="0">
              <a:latin typeface="Arial"/>
            </a:endParaRPr>
          </a:p>
          <a:p>
            <a:pPr marL="365760" indent="-254880">
              <a:lnSpc>
                <a:spcPct val="100000"/>
              </a:lnSpc>
              <a:spcBef>
                <a:spcPts val="300"/>
              </a:spcBef>
              <a:buClr>
                <a:srgbClr val="08A1D9"/>
              </a:buClr>
              <a:buFont typeface="Wingdings" charset="2"/>
              <a:buChar char=""/>
            </a:pPr>
            <a:r>
              <a:rPr lang="fr-FR" sz="1800" b="0" strike="noStrike" spc="-1" dirty="0">
                <a:solidFill>
                  <a:srgbClr val="000000"/>
                </a:solidFill>
                <a:latin typeface="Georgia"/>
                <a:ea typeface="DejaVu Sans"/>
              </a:rPr>
              <a:t> </a:t>
            </a:r>
            <a:r>
              <a:rPr lang="fr-FR" sz="1800" b="1" strike="noStrike" spc="-1" dirty="0" err="1">
                <a:solidFill>
                  <a:srgbClr val="000000"/>
                </a:solidFill>
                <a:latin typeface="Georgia"/>
                <a:ea typeface="DejaVu Sans"/>
              </a:rPr>
              <a:t>Α</a:t>
            </a:r>
            <a:r>
              <a:rPr lang="fr-FR" sz="1800" b="1" strike="noStrike" spc="-1" dirty="0">
                <a:solidFill>
                  <a:srgbClr val="000000"/>
                </a:solidFill>
                <a:latin typeface="Georgia"/>
                <a:ea typeface="DejaVu Sans"/>
              </a:rPr>
              <a:t>π</a:t>
            </a:r>
            <a:r>
              <a:rPr lang="fr-FR" sz="1800" b="1" strike="noStrike" spc="-1" dirty="0" err="1">
                <a:solidFill>
                  <a:srgbClr val="000000"/>
                </a:solidFill>
                <a:latin typeface="Georgia"/>
                <a:ea typeface="DejaVu Sans"/>
              </a:rPr>
              <a:t>ό</a:t>
            </a:r>
            <a:r>
              <a:rPr lang="fr-FR" sz="1800" b="1" strike="noStrike" spc="-1" dirty="0">
                <a:solidFill>
                  <a:srgbClr val="000000"/>
                </a:solidFill>
                <a:latin typeface="Georgia"/>
                <a:ea typeface="DejaVu Sans"/>
              </a:rPr>
              <a:t> </a:t>
            </a:r>
            <a:r>
              <a:rPr lang="fr-FR" sz="1800" b="1" strike="noStrike" spc="-1" dirty="0" err="1">
                <a:solidFill>
                  <a:srgbClr val="000000"/>
                </a:solidFill>
                <a:latin typeface="Georgia"/>
                <a:ea typeface="DejaVu Sans"/>
              </a:rPr>
              <a:t>την</a:t>
            </a:r>
            <a:r>
              <a:rPr lang="fr-FR" sz="1800" b="1" strike="noStrike" spc="-1" dirty="0">
                <a:solidFill>
                  <a:srgbClr val="000000"/>
                </a:solidFill>
                <a:latin typeface="Georgia"/>
                <a:ea typeface="DejaVu Sans"/>
              </a:rPr>
              <a:t> </a:t>
            </a:r>
            <a:r>
              <a:rPr lang="fr-FR" sz="1800" b="1" strike="noStrike" spc="-1" dirty="0" err="1">
                <a:solidFill>
                  <a:srgbClr val="000000"/>
                </a:solidFill>
                <a:latin typeface="Georgia"/>
                <a:ea typeface="DejaVu Sans"/>
              </a:rPr>
              <a:t>κρίση</a:t>
            </a:r>
            <a:r>
              <a:rPr lang="fr-FR" sz="1800" b="1" strike="noStrike" spc="-1" dirty="0">
                <a:solidFill>
                  <a:srgbClr val="000000"/>
                </a:solidFill>
                <a:latin typeface="Georgia"/>
                <a:ea typeface="DejaVu Sans"/>
              </a:rPr>
              <a:t> </a:t>
            </a:r>
            <a:r>
              <a:rPr lang="fr-FR" sz="1800" b="1" strike="noStrike" spc="-1" dirty="0" err="1">
                <a:solidFill>
                  <a:srgbClr val="000000"/>
                </a:solidFill>
                <a:latin typeface="Georgia"/>
                <a:ea typeface="DejaVu Sans"/>
              </a:rPr>
              <a:t>του</a:t>
            </a:r>
            <a:r>
              <a:rPr lang="fr-FR" sz="1800" b="1" strike="noStrike" spc="-1" dirty="0">
                <a:solidFill>
                  <a:srgbClr val="000000"/>
                </a:solidFill>
                <a:latin typeface="Georgia"/>
                <a:ea typeface="DejaVu Sans"/>
              </a:rPr>
              <a:t> 2008 </a:t>
            </a:r>
            <a:r>
              <a:rPr lang="fr-FR" sz="1800" b="1" strike="noStrike" spc="-1" dirty="0" err="1">
                <a:solidFill>
                  <a:srgbClr val="000000"/>
                </a:solidFill>
                <a:latin typeface="Georgia"/>
                <a:ea typeface="DejaVu Sans"/>
              </a:rPr>
              <a:t>κ</a:t>
            </a:r>
            <a:r>
              <a:rPr lang="fr-FR" sz="1800" b="1" strike="noStrike" spc="-1" dirty="0">
                <a:solidFill>
                  <a:srgbClr val="000000"/>
                </a:solidFill>
                <a:latin typeface="Georgia"/>
                <a:ea typeface="DejaVu Sans"/>
              </a:rPr>
              <a:t>α</a:t>
            </a:r>
            <a:r>
              <a:rPr lang="fr-FR" sz="1800" b="1" strike="noStrike" spc="-1" dirty="0" err="1">
                <a:solidFill>
                  <a:srgbClr val="000000"/>
                </a:solidFill>
                <a:latin typeface="Georgia"/>
                <a:ea typeface="DejaVu Sans"/>
              </a:rPr>
              <a:t>ι</a:t>
            </a:r>
            <a:r>
              <a:rPr lang="fr-FR" sz="1800" b="1" strike="noStrike" spc="-1" dirty="0">
                <a:solidFill>
                  <a:srgbClr val="000000"/>
                </a:solidFill>
                <a:latin typeface="Georgia"/>
                <a:ea typeface="DejaVu Sans"/>
              </a:rPr>
              <a:t> </a:t>
            </a:r>
            <a:r>
              <a:rPr lang="fr-FR" sz="1800" b="1" strike="noStrike" spc="-1" dirty="0" err="1">
                <a:solidFill>
                  <a:srgbClr val="000000"/>
                </a:solidFill>
                <a:latin typeface="Georgia"/>
                <a:ea typeface="DejaVu Sans"/>
              </a:rPr>
              <a:t>μετά</a:t>
            </a:r>
            <a:r>
              <a:rPr lang="fr-FR" sz="1800" b="1" strike="noStrike" spc="-1" dirty="0">
                <a:solidFill>
                  <a:srgbClr val="000000"/>
                </a:solidFill>
                <a:latin typeface="Georgia"/>
                <a:ea typeface="DejaVu Sans"/>
              </a:rPr>
              <a:t>, </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υξ</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νόμενες</a:t>
            </a:r>
            <a:r>
              <a:rPr lang="fr-FR" sz="1800" b="0" strike="noStrike" spc="-1" dirty="0">
                <a:solidFill>
                  <a:srgbClr val="000000"/>
                </a:solidFill>
                <a:latin typeface="Georgia"/>
                <a:ea typeface="DejaVu Sans"/>
              </a:rPr>
              <a:t> π</a:t>
            </a:r>
            <a:r>
              <a:rPr lang="fr-FR" sz="1800" b="0" strike="noStrike" spc="-1" dirty="0" err="1">
                <a:solidFill>
                  <a:srgbClr val="000000"/>
                </a:solidFill>
                <a:latin typeface="Georgia"/>
                <a:ea typeface="DejaVu Sans"/>
              </a:rPr>
              <a:t>ιέσεις</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όλο</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κ</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ι</a:t>
            </a:r>
            <a:r>
              <a:rPr lang="fr-FR" sz="1800" b="0" strike="noStrike" spc="-1" dirty="0">
                <a:solidFill>
                  <a:srgbClr val="000000"/>
                </a:solidFill>
                <a:latin typeface="Georgia"/>
                <a:ea typeface="DejaVu Sans"/>
              </a:rPr>
              <a:t> π</a:t>
            </a:r>
            <a:r>
              <a:rPr lang="fr-FR" sz="1800" b="0" strike="noStrike" spc="-1" dirty="0" err="1">
                <a:solidFill>
                  <a:srgbClr val="000000"/>
                </a:solidFill>
                <a:latin typeface="Georgia"/>
                <a:ea typeface="DejaVu Sans"/>
              </a:rPr>
              <a:t>ερισσότερο</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ενσωμ</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τωμένος</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ο</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ευρωσκε</a:t>
            </a:r>
            <a:r>
              <a:rPr lang="fr-FR" sz="1800" b="0" strike="noStrike" spc="-1" dirty="0">
                <a:solidFill>
                  <a:srgbClr val="000000"/>
                </a:solidFill>
                <a:latin typeface="Georgia"/>
                <a:ea typeface="DejaVu Sans"/>
              </a:rPr>
              <a:t>π</a:t>
            </a:r>
            <a:r>
              <a:rPr lang="fr-FR" sz="1800" b="0" strike="noStrike" spc="-1" dirty="0" err="1">
                <a:solidFill>
                  <a:srgbClr val="000000"/>
                </a:solidFill>
                <a:latin typeface="Georgia"/>
                <a:ea typeface="DejaVu Sans"/>
              </a:rPr>
              <a:t>τικισμός</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στο</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ε</a:t>
            </a:r>
            <a:r>
              <a:rPr lang="fr-FR" sz="1800" b="0" strike="noStrike" spc="-1" dirty="0">
                <a:solidFill>
                  <a:srgbClr val="000000"/>
                </a:solidFill>
                <a:latin typeface="Georgia"/>
                <a:ea typeface="DejaVu Sans"/>
              </a:rPr>
              <a:t>π</a:t>
            </a:r>
            <a:r>
              <a:rPr lang="fr-FR" sz="1800" b="0" strike="noStrike" spc="-1" dirty="0" err="1">
                <a:solidFill>
                  <a:srgbClr val="000000"/>
                </a:solidFill>
                <a:latin typeface="Georgia"/>
                <a:ea typeface="DejaVu Sans"/>
              </a:rPr>
              <a:t>ί</a:t>
            </a:r>
            <a:r>
              <a:rPr lang="fr-FR" sz="1800" b="0" strike="noStrike" spc="-1" dirty="0">
                <a:solidFill>
                  <a:srgbClr val="000000"/>
                </a:solidFill>
                <a:latin typeface="Georgia"/>
                <a:ea typeface="DejaVu Sans"/>
              </a:rPr>
              <a:t>π</a:t>
            </a:r>
            <a:r>
              <a:rPr lang="fr-FR" sz="1800" b="0" strike="noStrike" spc="-1" dirty="0" err="1">
                <a:solidFill>
                  <a:srgbClr val="000000"/>
                </a:solidFill>
                <a:latin typeface="Georgia"/>
                <a:ea typeface="DejaVu Sans"/>
              </a:rPr>
              <a:t>εδο</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της</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κοινής</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γνώμης</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Το</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έν</a:t>
            </a:r>
            <a:r>
              <a:rPr lang="fr-FR" sz="1800" b="0" strike="noStrike" spc="-1" dirty="0">
                <a:solidFill>
                  <a:srgbClr val="000000"/>
                </a:solidFill>
                <a:latin typeface="Georgia"/>
                <a:ea typeface="DejaVu Sans"/>
              </a:rPr>
              <a:t>α </a:t>
            </a:r>
            <a:r>
              <a:rPr lang="fr-FR" sz="1800" b="0" strike="noStrike" spc="-1" dirty="0" err="1">
                <a:solidFill>
                  <a:srgbClr val="000000"/>
                </a:solidFill>
                <a:latin typeface="Georgia"/>
                <a:ea typeface="DejaVu Sans"/>
              </a:rPr>
              <a:t>τρίτο</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των</a:t>
            </a:r>
            <a:r>
              <a:rPr lang="fr-FR" sz="1800" b="0" strike="noStrike" spc="-1" dirty="0">
                <a:solidFill>
                  <a:srgbClr val="000000"/>
                </a:solidFill>
                <a:latin typeface="Georgia"/>
                <a:ea typeface="DejaVu Sans"/>
              </a:rPr>
              <a:t> π</a:t>
            </a:r>
            <a:r>
              <a:rPr lang="fr-FR" sz="1800" b="0" strike="noStrike" spc="-1" dirty="0" err="1">
                <a:solidFill>
                  <a:srgbClr val="000000"/>
                </a:solidFill>
                <a:latin typeface="Georgia"/>
                <a:ea typeface="DejaVu Sans"/>
              </a:rPr>
              <a:t>ολιτών</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της</a:t>
            </a:r>
            <a:r>
              <a:rPr lang="fr-FR" sz="1800" b="0" strike="noStrike" spc="-1" dirty="0">
                <a:solidFill>
                  <a:srgbClr val="000000"/>
                </a:solidFill>
                <a:latin typeface="Georgia"/>
                <a:ea typeface="DejaVu Sans"/>
              </a:rPr>
              <a:t> ΕΕ </a:t>
            </a:r>
            <a:r>
              <a:rPr lang="fr-FR" sz="1800" b="0" strike="noStrike" spc="-1" dirty="0" err="1">
                <a:solidFill>
                  <a:srgbClr val="000000"/>
                </a:solidFill>
                <a:latin typeface="Georgia"/>
                <a:ea typeface="DejaVu Sans"/>
              </a:rPr>
              <a:t>θεωρούν</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ότι</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η</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χώρ</a:t>
            </a:r>
            <a:r>
              <a:rPr lang="fr-FR" sz="1800" b="0" strike="noStrike" spc="-1" dirty="0">
                <a:solidFill>
                  <a:srgbClr val="000000"/>
                </a:solidFill>
                <a:latin typeface="Georgia"/>
                <a:ea typeface="DejaVu Sans"/>
              </a:rPr>
              <a:t>α </a:t>
            </a:r>
            <a:r>
              <a:rPr lang="fr-FR" sz="1800" b="0" strike="noStrike" spc="-1" dirty="0" err="1">
                <a:solidFill>
                  <a:srgbClr val="000000"/>
                </a:solidFill>
                <a:latin typeface="Georgia"/>
                <a:ea typeface="DejaVu Sans"/>
              </a:rPr>
              <a:t>τους</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δεν</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έχει</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ωφεληθεί</a:t>
            </a:r>
            <a:r>
              <a:rPr lang="fr-FR" sz="1800" b="0" strike="noStrike" spc="-1" dirty="0">
                <a:solidFill>
                  <a:srgbClr val="000000"/>
                </a:solidFill>
                <a:latin typeface="Georgia"/>
                <a:ea typeface="DejaVu Sans"/>
              </a:rPr>
              <a:t> απ</a:t>
            </a:r>
            <a:r>
              <a:rPr lang="fr-FR" sz="1800" b="0" strike="noStrike" spc="-1" dirty="0" err="1">
                <a:solidFill>
                  <a:srgbClr val="000000"/>
                </a:solidFill>
                <a:latin typeface="Georgia"/>
                <a:ea typeface="DejaVu Sans"/>
              </a:rPr>
              <a:t>ό</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την</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έντ</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ξη</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στην</a:t>
            </a:r>
            <a:r>
              <a:rPr lang="fr-FR" sz="1800" b="0" strike="noStrike" spc="-1" dirty="0">
                <a:solidFill>
                  <a:srgbClr val="000000"/>
                </a:solidFill>
                <a:latin typeface="Georgia"/>
                <a:ea typeface="DejaVu Sans"/>
              </a:rPr>
              <a:t> ΕΕ </a:t>
            </a:r>
            <a:r>
              <a:rPr lang="fr-FR" sz="1800" b="0" strike="noStrike" spc="-1" dirty="0" err="1">
                <a:solidFill>
                  <a:srgbClr val="000000"/>
                </a:solidFill>
                <a:latin typeface="Georgia"/>
                <a:ea typeface="DejaVu Sans"/>
              </a:rPr>
              <a:t>κ</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τά</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την</a:t>
            </a:r>
            <a:r>
              <a:rPr lang="fr-FR" sz="1800" b="0" strike="noStrike" spc="-1" dirty="0">
                <a:solidFill>
                  <a:srgbClr val="000000"/>
                </a:solidFill>
                <a:latin typeface="Georgia"/>
                <a:ea typeface="DejaVu Sans"/>
              </a:rPr>
              <a:t> </a:t>
            </a:r>
            <a:r>
              <a:rPr lang="fr-FR" sz="1800" b="0" strike="noStrike" spc="-1" dirty="0" err="1">
                <a:solidFill>
                  <a:srgbClr val="000000"/>
                </a:solidFill>
                <a:latin typeface="Georgia"/>
                <a:ea typeface="DejaVu Sans"/>
              </a:rPr>
              <a:t>τελευτ</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ί</a:t>
            </a:r>
            <a:r>
              <a:rPr lang="fr-FR" sz="1800" b="0" strike="noStrike" spc="-1" dirty="0">
                <a:solidFill>
                  <a:srgbClr val="000000"/>
                </a:solidFill>
                <a:latin typeface="Georgia"/>
                <a:ea typeface="DejaVu Sans"/>
              </a:rPr>
              <a:t>α </a:t>
            </a:r>
            <a:r>
              <a:rPr lang="fr-FR" sz="1800" b="0" strike="noStrike" spc="-1" dirty="0" err="1">
                <a:solidFill>
                  <a:srgbClr val="000000"/>
                </a:solidFill>
                <a:latin typeface="Georgia"/>
                <a:ea typeface="DejaVu Sans"/>
              </a:rPr>
              <a:t>δεκ</a:t>
            </a:r>
            <a:r>
              <a:rPr lang="fr-FR" sz="1800" b="0" strike="noStrike" spc="-1" dirty="0">
                <a:solidFill>
                  <a:srgbClr val="000000"/>
                </a:solidFill>
                <a:latin typeface="Georgia"/>
                <a:ea typeface="DejaVu Sans"/>
              </a:rPr>
              <a:t>α</a:t>
            </a:r>
            <a:r>
              <a:rPr lang="fr-FR" sz="1800" b="0" strike="noStrike" spc="-1" dirty="0" err="1">
                <a:solidFill>
                  <a:srgbClr val="000000"/>
                </a:solidFill>
                <a:latin typeface="Georgia"/>
                <a:ea typeface="DejaVu Sans"/>
              </a:rPr>
              <a:t>ετί</a:t>
            </a:r>
            <a:r>
              <a:rPr lang="fr-FR" sz="1800" b="0" strike="noStrike" spc="-1" dirty="0">
                <a:solidFill>
                  <a:srgbClr val="000000"/>
                </a:solidFill>
                <a:latin typeface="Georgia"/>
                <a:ea typeface="DejaVu Sans"/>
              </a:rPr>
              <a:t>α (</a:t>
            </a:r>
            <a:r>
              <a:rPr lang="fr-FR" sz="1800" b="0" strike="noStrike" spc="-1" dirty="0" err="1">
                <a:solidFill>
                  <a:srgbClr val="000000"/>
                </a:solidFill>
                <a:latin typeface="Georgia"/>
                <a:ea typeface="DejaVu Sans"/>
              </a:rPr>
              <a:t>Ευρω</a:t>
            </a:r>
            <a:r>
              <a:rPr lang="fr-FR" sz="1800" b="0" strike="noStrike" spc="-1" dirty="0">
                <a:solidFill>
                  <a:srgbClr val="000000"/>
                </a:solidFill>
                <a:latin typeface="Georgia"/>
                <a:ea typeface="DejaVu Sans"/>
              </a:rPr>
              <a:t>βα</a:t>
            </a:r>
            <a:r>
              <a:rPr lang="fr-FR" sz="1800" b="0" strike="noStrike" spc="-1" dirty="0" err="1">
                <a:solidFill>
                  <a:srgbClr val="000000"/>
                </a:solidFill>
                <a:latin typeface="Georgia"/>
                <a:ea typeface="DejaVu Sans"/>
              </a:rPr>
              <a:t>ρόμετρο</a:t>
            </a:r>
            <a:r>
              <a:rPr lang="fr-FR" sz="1800" b="0" strike="noStrike" spc="-1" dirty="0">
                <a:solidFill>
                  <a:srgbClr val="000000"/>
                </a:solidFill>
                <a:latin typeface="Georgia"/>
                <a:ea typeface="DejaVu Sans"/>
              </a:rPr>
              <a:t>, 2011).</a:t>
            </a:r>
            <a:endParaRPr lang="fr-FR" sz="1800" b="0" strike="noStrike" spc="-1" dirty="0">
              <a:latin typeface="Arial"/>
            </a:endParaRPr>
          </a:p>
          <a:p>
            <a:pPr marL="365760" indent="-254880">
              <a:lnSpc>
                <a:spcPct val="100000"/>
              </a:lnSpc>
              <a:spcBef>
                <a:spcPts val="300"/>
              </a:spcBef>
              <a:buClr>
                <a:srgbClr val="08A1D9"/>
              </a:buClr>
              <a:buFont typeface="Wingdings" charset="2"/>
              <a:buChar char=""/>
            </a:pPr>
            <a:r>
              <a:rPr lang="fr-FR" sz="1900" b="1" strike="noStrike" spc="-1" dirty="0">
                <a:solidFill>
                  <a:srgbClr val="000000"/>
                </a:solidFill>
                <a:latin typeface="Georgia"/>
                <a:ea typeface="DejaVu Sans"/>
              </a:rPr>
              <a:t> </a:t>
            </a:r>
            <a:r>
              <a:rPr lang="el-GR" sz="1900" b="1" strike="noStrike" spc="-1" dirty="0">
                <a:solidFill>
                  <a:srgbClr val="000000"/>
                </a:solidFill>
                <a:latin typeface="Georgia"/>
                <a:ea typeface="DejaVu Sans"/>
              </a:rPr>
              <a:t>Στην Ελλάδα, οι αντιλήψεις για την ένταξη της στην ΕΟΚ </a:t>
            </a:r>
            <a:r>
              <a:rPr lang="el-GR" sz="1900" b="1" spc="-1" dirty="0">
                <a:solidFill>
                  <a:srgbClr val="000000"/>
                </a:solidFill>
                <a:latin typeface="Georgia"/>
                <a:ea typeface="DejaVu Sans"/>
              </a:rPr>
              <a:t>ή</a:t>
            </a:r>
            <a:r>
              <a:rPr lang="el-GR" sz="1900" b="1" strike="noStrike" spc="-1" dirty="0">
                <a:solidFill>
                  <a:srgbClr val="000000"/>
                </a:solidFill>
                <a:latin typeface="Georgia"/>
                <a:ea typeface="DejaVu Sans"/>
              </a:rPr>
              <a:t>ταν ιδιαίτερα συγκρουσιακή κατά τη διάρκεια των διαπραγματεύσεων. </a:t>
            </a:r>
            <a:r>
              <a:rPr lang="el-GR" sz="1900" b="1" spc="-1" dirty="0">
                <a:solidFill>
                  <a:srgbClr val="000000"/>
                </a:solidFill>
                <a:latin typeface="Georgia"/>
                <a:ea typeface="DejaVu Sans"/>
              </a:rPr>
              <a:t>Μετά την ένταξη, θα δημιουργηθεί μια συναίνεση και το θέμα θα αποκτήσει μια ουδετερότητα </a:t>
            </a:r>
            <a:r>
              <a:rPr lang="fr-FR" sz="1900" b="1" strike="noStrike" spc="-1" dirty="0">
                <a:solidFill>
                  <a:srgbClr val="000000"/>
                </a:solidFill>
                <a:latin typeface="Georgia"/>
                <a:ea typeface="DejaVu Sans"/>
              </a:rPr>
              <a:t> </a:t>
            </a:r>
            <a:r>
              <a:rPr lang="fr-FR" sz="1900" b="0" strike="noStrike" spc="-1" dirty="0">
                <a:solidFill>
                  <a:srgbClr val="000000"/>
                </a:solidFill>
                <a:latin typeface="Georgia"/>
                <a:ea typeface="DejaVu Sans"/>
              </a:rPr>
              <a:t>2000-2012 α</a:t>
            </a:r>
            <a:r>
              <a:rPr lang="fr-FR" sz="1900" b="0" strike="noStrike" spc="-1" dirty="0" err="1">
                <a:solidFill>
                  <a:srgbClr val="000000"/>
                </a:solidFill>
                <a:latin typeface="Georgia"/>
                <a:ea typeface="DejaVu Sans"/>
              </a:rPr>
              <a:t>ύξηση</a:t>
            </a:r>
            <a:r>
              <a:rPr lang="fr-FR" sz="1900" b="0" strike="noStrike" spc="-1" dirty="0">
                <a:solidFill>
                  <a:srgbClr val="000000"/>
                </a:solidFill>
                <a:latin typeface="Georgia"/>
                <a:ea typeface="DejaVu Sans"/>
              </a:rPr>
              <a:t> </a:t>
            </a:r>
            <a:r>
              <a:rPr lang="fr-FR" sz="1900" b="0" strike="noStrike" spc="-1" dirty="0" err="1">
                <a:solidFill>
                  <a:srgbClr val="000000"/>
                </a:solidFill>
                <a:latin typeface="Georgia"/>
                <a:ea typeface="DejaVu Sans"/>
              </a:rPr>
              <a:t>του</a:t>
            </a:r>
            <a:r>
              <a:rPr lang="fr-FR" sz="1900" b="0" strike="noStrike" spc="-1" dirty="0">
                <a:solidFill>
                  <a:srgbClr val="000000"/>
                </a:solidFill>
                <a:latin typeface="Georgia"/>
                <a:ea typeface="DejaVu Sans"/>
              </a:rPr>
              <a:t> </a:t>
            </a:r>
            <a:r>
              <a:rPr lang="fr-FR" sz="1900" b="0" strike="noStrike" spc="-1" dirty="0" err="1">
                <a:solidFill>
                  <a:srgbClr val="000000"/>
                </a:solidFill>
                <a:latin typeface="Georgia"/>
                <a:ea typeface="DejaVu Sans"/>
              </a:rPr>
              <a:t>ευρωσκε</a:t>
            </a:r>
            <a:r>
              <a:rPr lang="fr-FR" sz="1900" b="0" strike="noStrike" spc="-1" dirty="0">
                <a:solidFill>
                  <a:srgbClr val="000000"/>
                </a:solidFill>
                <a:latin typeface="Georgia"/>
                <a:ea typeface="DejaVu Sans"/>
              </a:rPr>
              <a:t>π</a:t>
            </a:r>
            <a:r>
              <a:rPr lang="fr-FR" sz="1900" b="0" strike="noStrike" spc="-1" dirty="0" err="1">
                <a:solidFill>
                  <a:srgbClr val="000000"/>
                </a:solidFill>
                <a:latin typeface="Georgia"/>
                <a:ea typeface="DejaVu Sans"/>
              </a:rPr>
              <a:t>τικισμού</a:t>
            </a:r>
            <a:r>
              <a:rPr lang="fr-FR" sz="1900" b="0" strike="noStrike" spc="-1" dirty="0">
                <a:solidFill>
                  <a:srgbClr val="000000"/>
                </a:solidFill>
                <a:latin typeface="Georgia"/>
                <a:ea typeface="DejaVu Sans"/>
              </a:rPr>
              <a:t> </a:t>
            </a:r>
            <a:r>
              <a:rPr lang="fr-FR" sz="1900" b="0" strike="noStrike" spc="-1" dirty="0" err="1">
                <a:solidFill>
                  <a:srgbClr val="000000"/>
                </a:solidFill>
                <a:latin typeface="Georgia"/>
                <a:ea typeface="DejaVu Sans"/>
              </a:rPr>
              <a:t>της</a:t>
            </a:r>
            <a:r>
              <a:rPr lang="fr-FR" sz="1900" b="0" strike="noStrike" spc="-1" dirty="0">
                <a:solidFill>
                  <a:srgbClr val="000000"/>
                </a:solidFill>
                <a:latin typeface="Georgia"/>
                <a:ea typeface="DejaVu Sans"/>
              </a:rPr>
              <a:t> </a:t>
            </a:r>
            <a:r>
              <a:rPr lang="fr-FR" sz="1900" b="0" strike="noStrike" spc="-1" dirty="0" err="1">
                <a:solidFill>
                  <a:srgbClr val="000000"/>
                </a:solidFill>
                <a:latin typeface="Georgia"/>
                <a:ea typeface="DejaVu Sans"/>
              </a:rPr>
              <a:t>ελληνικής</a:t>
            </a:r>
            <a:r>
              <a:rPr lang="fr-FR" sz="1900" b="0" strike="noStrike" spc="-1" dirty="0">
                <a:solidFill>
                  <a:srgbClr val="000000"/>
                </a:solidFill>
                <a:latin typeface="Georgia"/>
                <a:ea typeface="DejaVu Sans"/>
              </a:rPr>
              <a:t> </a:t>
            </a:r>
            <a:r>
              <a:rPr lang="fr-FR" sz="1900" b="0" strike="noStrike" spc="-1" dirty="0" err="1">
                <a:solidFill>
                  <a:srgbClr val="000000"/>
                </a:solidFill>
                <a:latin typeface="Georgia"/>
                <a:ea typeface="DejaVu Sans"/>
              </a:rPr>
              <a:t>κοινής</a:t>
            </a:r>
            <a:r>
              <a:rPr lang="fr-FR" sz="1900" b="0" strike="noStrike" spc="-1" dirty="0">
                <a:solidFill>
                  <a:srgbClr val="000000"/>
                </a:solidFill>
                <a:latin typeface="Georgia"/>
                <a:ea typeface="DejaVu Sans"/>
              </a:rPr>
              <a:t> </a:t>
            </a:r>
            <a:r>
              <a:rPr lang="fr-FR" sz="1900" b="0" strike="noStrike" spc="-1" dirty="0" err="1">
                <a:solidFill>
                  <a:srgbClr val="000000"/>
                </a:solidFill>
                <a:latin typeface="Georgia"/>
                <a:ea typeface="DejaVu Sans"/>
              </a:rPr>
              <a:t>γνώμης</a:t>
            </a:r>
            <a:r>
              <a:rPr lang="fr-FR" sz="1900" b="0" strike="noStrike" spc="-1" dirty="0">
                <a:solidFill>
                  <a:srgbClr val="000000"/>
                </a:solidFill>
                <a:latin typeface="Georgia"/>
                <a:ea typeface="DejaVu Sans"/>
              </a:rPr>
              <a:t> (</a:t>
            </a:r>
            <a:r>
              <a:rPr lang="fr-FR" sz="1900" b="0" strike="noStrike" spc="-1" dirty="0" err="1">
                <a:solidFill>
                  <a:srgbClr val="000000"/>
                </a:solidFill>
                <a:latin typeface="Georgia"/>
                <a:ea typeface="DejaVu Sans"/>
              </a:rPr>
              <a:t>ευρω</a:t>
            </a:r>
            <a:r>
              <a:rPr lang="fr-FR" sz="1900" b="0" strike="noStrike" spc="-1" dirty="0">
                <a:solidFill>
                  <a:srgbClr val="000000"/>
                </a:solidFill>
                <a:latin typeface="Georgia"/>
                <a:ea typeface="DejaVu Sans"/>
              </a:rPr>
              <a:t>βα</a:t>
            </a:r>
            <a:r>
              <a:rPr lang="fr-FR" sz="1900" b="0" strike="noStrike" spc="-1" dirty="0" err="1">
                <a:solidFill>
                  <a:srgbClr val="000000"/>
                </a:solidFill>
                <a:latin typeface="Georgia"/>
                <a:ea typeface="DejaVu Sans"/>
              </a:rPr>
              <a:t>ρόμετρο</a:t>
            </a:r>
            <a:r>
              <a:rPr lang="fr-FR" sz="1900" b="0" strike="noStrike" spc="-1" dirty="0">
                <a:solidFill>
                  <a:srgbClr val="000000"/>
                </a:solidFill>
                <a:latin typeface="Georgia"/>
                <a:ea typeface="DejaVu Sans"/>
              </a:rPr>
              <a:t>)</a:t>
            </a:r>
            <a:endParaRPr lang="fr-FR" sz="1900" b="0" strike="noStrike" spc="-1" dirty="0">
              <a:latin typeface="Arial"/>
            </a:endParaRPr>
          </a:p>
          <a:p>
            <a:pPr marL="658440" lvl="1" indent="-245880">
              <a:lnSpc>
                <a:spcPct val="100000"/>
              </a:lnSpc>
              <a:spcBef>
                <a:spcPts val="300"/>
              </a:spcBef>
              <a:buClr>
                <a:srgbClr val="F96A1B"/>
              </a:buClr>
              <a:buFont typeface="Wingdings" charset="2"/>
              <a:buChar char=""/>
            </a:pPr>
            <a:r>
              <a:rPr lang="fr-FR" sz="1900" b="1" strike="noStrike" spc="-1" dirty="0">
                <a:solidFill>
                  <a:srgbClr val="F96A1B"/>
                </a:solidFill>
                <a:latin typeface="Georgia"/>
                <a:ea typeface="DejaVu Sans"/>
              </a:rPr>
              <a:t> </a:t>
            </a:r>
            <a:r>
              <a:rPr lang="fr-FR" sz="1900" b="1" strike="noStrike" spc="-1" dirty="0" err="1">
                <a:solidFill>
                  <a:srgbClr val="F96A1B"/>
                </a:solidFill>
                <a:latin typeface="Georgia"/>
                <a:ea typeface="DejaVu Sans"/>
              </a:rPr>
              <a:t>άνοδος</a:t>
            </a:r>
            <a:r>
              <a:rPr lang="fr-FR" sz="1900" b="1" strike="noStrike" spc="-1" dirty="0">
                <a:solidFill>
                  <a:srgbClr val="F96A1B"/>
                </a:solidFill>
                <a:latin typeface="Georgia"/>
                <a:ea typeface="DejaVu Sans"/>
              </a:rPr>
              <a:t> </a:t>
            </a:r>
            <a:r>
              <a:rPr lang="fr-FR" sz="1900" b="1" strike="noStrike" spc="-1" dirty="0" err="1">
                <a:solidFill>
                  <a:srgbClr val="F96A1B"/>
                </a:solidFill>
                <a:latin typeface="Georgia"/>
                <a:ea typeface="DejaVu Sans"/>
              </a:rPr>
              <a:t>της</a:t>
            </a:r>
            <a:r>
              <a:rPr lang="fr-FR" sz="1900" b="1" strike="noStrike" spc="-1" dirty="0">
                <a:solidFill>
                  <a:srgbClr val="F96A1B"/>
                </a:solidFill>
                <a:latin typeface="Georgia"/>
                <a:ea typeface="DejaVu Sans"/>
              </a:rPr>
              <a:t> </a:t>
            </a:r>
            <a:r>
              <a:rPr lang="fr-FR" sz="1900" b="1" strike="noStrike" spc="-1" dirty="0" err="1">
                <a:solidFill>
                  <a:srgbClr val="F96A1B"/>
                </a:solidFill>
                <a:latin typeface="Georgia"/>
                <a:ea typeface="DejaVu Sans"/>
              </a:rPr>
              <a:t>μη</a:t>
            </a:r>
            <a:r>
              <a:rPr lang="fr-FR" sz="1900" b="1" strike="noStrike" spc="-1" dirty="0">
                <a:solidFill>
                  <a:srgbClr val="F96A1B"/>
                </a:solidFill>
                <a:latin typeface="Georgia"/>
                <a:ea typeface="DejaVu Sans"/>
              </a:rPr>
              <a:t> </a:t>
            </a:r>
            <a:r>
              <a:rPr lang="fr-FR" sz="1900" b="1" strike="noStrike" spc="-1" dirty="0" err="1">
                <a:solidFill>
                  <a:srgbClr val="F96A1B"/>
                </a:solidFill>
                <a:latin typeface="Georgia"/>
                <a:ea typeface="DejaVu Sans"/>
              </a:rPr>
              <a:t>εμ</a:t>
            </a:r>
            <a:r>
              <a:rPr lang="fr-FR" sz="1900" b="1" strike="noStrike" spc="-1" dirty="0">
                <a:solidFill>
                  <a:srgbClr val="F96A1B"/>
                </a:solidFill>
                <a:latin typeface="Georgia"/>
                <a:ea typeface="DejaVu Sans"/>
              </a:rPr>
              <a:t>π</a:t>
            </a:r>
            <a:r>
              <a:rPr lang="fr-FR" sz="1900" b="1" strike="noStrike" spc="-1" dirty="0" err="1">
                <a:solidFill>
                  <a:srgbClr val="F96A1B"/>
                </a:solidFill>
                <a:latin typeface="Georgia"/>
                <a:ea typeface="DejaVu Sans"/>
              </a:rPr>
              <a:t>ιστοσύνης</a:t>
            </a:r>
            <a:r>
              <a:rPr lang="fr-FR" sz="1900" b="1" strike="noStrike" spc="-1" dirty="0">
                <a:solidFill>
                  <a:srgbClr val="F96A1B"/>
                </a:solidFill>
                <a:latin typeface="Georgia"/>
                <a:ea typeface="DejaVu Sans"/>
              </a:rPr>
              <a:t> </a:t>
            </a:r>
            <a:r>
              <a:rPr lang="fr-FR" sz="1900" b="1" strike="noStrike" spc="-1" dirty="0" err="1">
                <a:solidFill>
                  <a:srgbClr val="F96A1B"/>
                </a:solidFill>
                <a:latin typeface="Georgia"/>
                <a:ea typeface="DejaVu Sans"/>
              </a:rPr>
              <a:t>στην</a:t>
            </a:r>
            <a:r>
              <a:rPr lang="fr-FR" sz="1900" b="1" strike="noStrike" spc="-1" dirty="0">
                <a:solidFill>
                  <a:srgbClr val="F96A1B"/>
                </a:solidFill>
                <a:latin typeface="Georgia"/>
                <a:ea typeface="DejaVu Sans"/>
              </a:rPr>
              <a:t> ΕΕ: απ</a:t>
            </a:r>
            <a:r>
              <a:rPr lang="fr-FR" sz="1900" b="1" strike="noStrike" spc="-1" dirty="0" err="1">
                <a:solidFill>
                  <a:srgbClr val="F96A1B"/>
                </a:solidFill>
                <a:latin typeface="Georgia"/>
                <a:ea typeface="DejaVu Sans"/>
              </a:rPr>
              <a:t>ό</a:t>
            </a:r>
            <a:r>
              <a:rPr lang="fr-FR" sz="1900" b="1" strike="noStrike" spc="-1" dirty="0">
                <a:solidFill>
                  <a:srgbClr val="F96A1B"/>
                </a:solidFill>
                <a:latin typeface="Georgia"/>
                <a:ea typeface="DejaVu Sans"/>
              </a:rPr>
              <a:t> 30% (2003) – </a:t>
            </a:r>
            <a:r>
              <a:rPr lang="fr-FR" sz="1900" b="1" strike="noStrike" spc="-1" dirty="0" err="1">
                <a:solidFill>
                  <a:srgbClr val="F96A1B"/>
                </a:solidFill>
                <a:latin typeface="Georgia"/>
                <a:ea typeface="DejaVu Sans"/>
              </a:rPr>
              <a:t>στο</a:t>
            </a:r>
            <a:r>
              <a:rPr lang="fr-FR" sz="1900" b="1" strike="noStrike" spc="-1" dirty="0">
                <a:solidFill>
                  <a:srgbClr val="F96A1B"/>
                </a:solidFill>
                <a:latin typeface="Georgia"/>
                <a:ea typeface="DejaVu Sans"/>
              </a:rPr>
              <a:t> 80% (2012) </a:t>
            </a:r>
            <a:r>
              <a:rPr lang="fr-FR" sz="1900" b="1" strike="noStrike" spc="-1" dirty="0" err="1">
                <a:solidFill>
                  <a:srgbClr val="F96A1B"/>
                </a:solidFill>
                <a:latin typeface="Georgia"/>
                <a:ea typeface="DejaVu Sans"/>
              </a:rPr>
              <a:t>η</a:t>
            </a:r>
            <a:r>
              <a:rPr lang="fr-FR" sz="1900" b="1" strike="noStrike" spc="-1" dirty="0">
                <a:solidFill>
                  <a:srgbClr val="F96A1B"/>
                </a:solidFill>
                <a:latin typeface="Georgia"/>
                <a:ea typeface="DejaVu Sans"/>
              </a:rPr>
              <a:t> ΕΕ π</a:t>
            </a:r>
            <a:r>
              <a:rPr lang="fr-FR" sz="1900" b="1" strike="noStrike" spc="-1" dirty="0" err="1">
                <a:solidFill>
                  <a:srgbClr val="F96A1B"/>
                </a:solidFill>
                <a:latin typeface="Georgia"/>
                <a:ea typeface="DejaVu Sans"/>
              </a:rPr>
              <a:t>άει</a:t>
            </a:r>
            <a:r>
              <a:rPr lang="fr-FR" sz="1900" b="1" strike="noStrike" spc="-1" dirty="0">
                <a:solidFill>
                  <a:srgbClr val="F96A1B"/>
                </a:solidFill>
                <a:latin typeface="Georgia"/>
                <a:ea typeface="DejaVu Sans"/>
              </a:rPr>
              <a:t> π</a:t>
            </a:r>
            <a:r>
              <a:rPr lang="fr-FR" sz="1900" b="1" strike="noStrike" spc="-1" dirty="0" err="1">
                <a:solidFill>
                  <a:srgbClr val="F96A1B"/>
                </a:solidFill>
                <a:latin typeface="Georgia"/>
                <a:ea typeface="DejaVu Sans"/>
              </a:rPr>
              <a:t>ρος</a:t>
            </a:r>
            <a:r>
              <a:rPr lang="fr-FR" sz="1900" b="1" strike="noStrike" spc="-1" dirty="0">
                <a:solidFill>
                  <a:srgbClr val="F96A1B"/>
                </a:solidFill>
                <a:latin typeface="Georgia"/>
                <a:ea typeface="DejaVu Sans"/>
              </a:rPr>
              <a:t> </a:t>
            </a:r>
            <a:r>
              <a:rPr lang="fr-FR" sz="1900" b="1" strike="noStrike" spc="-1" dirty="0" err="1">
                <a:solidFill>
                  <a:srgbClr val="F96A1B"/>
                </a:solidFill>
                <a:latin typeface="Georgia"/>
                <a:ea typeface="DejaVu Sans"/>
              </a:rPr>
              <a:t>λάθος</a:t>
            </a:r>
            <a:r>
              <a:rPr lang="fr-FR" sz="1900" b="1" strike="noStrike" spc="-1" dirty="0">
                <a:solidFill>
                  <a:srgbClr val="F96A1B"/>
                </a:solidFill>
                <a:latin typeface="Georgia"/>
                <a:ea typeface="DejaVu Sans"/>
              </a:rPr>
              <a:t> </a:t>
            </a:r>
            <a:r>
              <a:rPr lang="fr-FR" sz="1900" b="1" strike="noStrike" spc="-1" dirty="0" err="1">
                <a:solidFill>
                  <a:srgbClr val="F96A1B"/>
                </a:solidFill>
                <a:latin typeface="Georgia"/>
                <a:ea typeface="DejaVu Sans"/>
              </a:rPr>
              <a:t>κ</a:t>
            </a:r>
            <a:r>
              <a:rPr lang="fr-FR" sz="1900" b="1" strike="noStrike" spc="-1" dirty="0">
                <a:solidFill>
                  <a:srgbClr val="F96A1B"/>
                </a:solidFill>
                <a:latin typeface="Georgia"/>
                <a:ea typeface="DejaVu Sans"/>
              </a:rPr>
              <a:t>α</a:t>
            </a:r>
            <a:r>
              <a:rPr lang="fr-FR" sz="1900" b="1" strike="noStrike" spc="-1" dirty="0" err="1">
                <a:solidFill>
                  <a:srgbClr val="F96A1B"/>
                </a:solidFill>
                <a:latin typeface="Georgia"/>
                <a:ea typeface="DejaVu Sans"/>
              </a:rPr>
              <a:t>τεύθυνση</a:t>
            </a:r>
            <a:r>
              <a:rPr lang="fr-FR" sz="1900" b="1" strike="noStrike" spc="-1" dirty="0">
                <a:solidFill>
                  <a:srgbClr val="F96A1B"/>
                </a:solidFill>
                <a:latin typeface="Georgia"/>
                <a:ea typeface="DejaVu Sans"/>
              </a:rPr>
              <a:t> : απ</a:t>
            </a:r>
            <a:r>
              <a:rPr lang="fr-FR" sz="1900" b="1" strike="noStrike" spc="-1" dirty="0" err="1">
                <a:solidFill>
                  <a:srgbClr val="F96A1B"/>
                </a:solidFill>
                <a:latin typeface="Georgia"/>
                <a:ea typeface="DejaVu Sans"/>
              </a:rPr>
              <a:t>ό</a:t>
            </a:r>
            <a:r>
              <a:rPr lang="fr-FR" sz="1900" b="1" strike="noStrike" spc="-1" dirty="0">
                <a:solidFill>
                  <a:srgbClr val="F96A1B"/>
                </a:solidFill>
                <a:latin typeface="Georgia"/>
                <a:ea typeface="DejaVu Sans"/>
              </a:rPr>
              <a:t> 30% (2003) – </a:t>
            </a:r>
            <a:r>
              <a:rPr lang="fr-FR" sz="1900" b="1" strike="noStrike" spc="-1" dirty="0" err="1">
                <a:solidFill>
                  <a:srgbClr val="F96A1B"/>
                </a:solidFill>
                <a:latin typeface="Georgia"/>
                <a:ea typeface="DejaVu Sans"/>
              </a:rPr>
              <a:t>στο</a:t>
            </a:r>
            <a:r>
              <a:rPr lang="fr-FR" sz="1900" b="1" strike="noStrike" spc="-1" dirty="0">
                <a:solidFill>
                  <a:srgbClr val="F96A1B"/>
                </a:solidFill>
                <a:latin typeface="Georgia"/>
                <a:ea typeface="DejaVu Sans"/>
              </a:rPr>
              <a:t> 70% (2012) </a:t>
            </a:r>
            <a:endParaRPr lang="fr-FR" sz="1900" b="0" strike="noStrike" spc="-1" dirty="0">
              <a:latin typeface="Arial"/>
            </a:endParaRPr>
          </a:p>
          <a:p>
            <a:pPr marL="658440" lvl="1" indent="-245880">
              <a:lnSpc>
                <a:spcPct val="100000"/>
              </a:lnSpc>
              <a:spcBef>
                <a:spcPts val="300"/>
              </a:spcBef>
              <a:buClr>
                <a:srgbClr val="F96A1B"/>
              </a:buClr>
              <a:buFont typeface="Wingdings" charset="2"/>
              <a:buChar char=""/>
            </a:pPr>
            <a:r>
              <a:rPr lang="fr-FR" sz="1900" b="0" strike="noStrike" spc="-1" dirty="0">
                <a:solidFill>
                  <a:srgbClr val="F96A1B"/>
                </a:solidFill>
                <a:latin typeface="Georgia"/>
                <a:ea typeface="DejaVu Sans"/>
              </a:rPr>
              <a:t> </a:t>
            </a:r>
            <a:r>
              <a:rPr lang="fr-FR" sz="1900" b="0" strike="noStrike" spc="-1" dirty="0" err="1">
                <a:solidFill>
                  <a:srgbClr val="F96A1B"/>
                </a:solidFill>
                <a:latin typeface="Georgia"/>
                <a:ea typeface="DejaVu Sans"/>
              </a:rPr>
              <a:t>Ενώ</a:t>
            </a:r>
            <a:r>
              <a:rPr lang="fr-FR" sz="1900" b="0" strike="noStrike" spc="-1" dirty="0">
                <a:solidFill>
                  <a:srgbClr val="F96A1B"/>
                </a:solidFill>
                <a:latin typeface="Georgia"/>
                <a:ea typeface="DejaVu Sans"/>
              </a:rPr>
              <a:t> </a:t>
            </a:r>
            <a:r>
              <a:rPr lang="fr-FR" sz="1900" b="0" strike="noStrike" spc="-1" dirty="0" err="1">
                <a:solidFill>
                  <a:srgbClr val="F96A1B"/>
                </a:solidFill>
                <a:latin typeface="Georgia"/>
                <a:ea typeface="DejaVu Sans"/>
              </a:rPr>
              <a:t>το</a:t>
            </a:r>
            <a:r>
              <a:rPr lang="fr-FR" sz="1900" b="0" strike="noStrike" spc="-1" dirty="0">
                <a:solidFill>
                  <a:srgbClr val="F96A1B"/>
                </a:solidFill>
                <a:latin typeface="Georgia"/>
                <a:ea typeface="DejaVu Sans"/>
              </a:rPr>
              <a:t> π</a:t>
            </a:r>
            <a:r>
              <a:rPr lang="fr-FR" sz="1900" b="0" strike="noStrike" spc="-1" dirty="0" err="1">
                <a:solidFill>
                  <a:srgbClr val="F96A1B"/>
                </a:solidFill>
                <a:latin typeface="Georgia"/>
                <a:ea typeface="DejaVu Sans"/>
              </a:rPr>
              <a:t>οσοστό</a:t>
            </a:r>
            <a:r>
              <a:rPr lang="fr-FR" sz="1900" b="0" strike="noStrike" spc="-1" dirty="0">
                <a:solidFill>
                  <a:srgbClr val="F96A1B"/>
                </a:solidFill>
                <a:latin typeface="Georgia"/>
                <a:ea typeface="DejaVu Sans"/>
              </a:rPr>
              <a:t> </a:t>
            </a:r>
            <a:r>
              <a:rPr lang="fr-FR" sz="1900" b="0" strike="noStrike" spc="-1" dirty="0" err="1">
                <a:solidFill>
                  <a:srgbClr val="F96A1B"/>
                </a:solidFill>
                <a:latin typeface="Georgia"/>
                <a:ea typeface="DejaVu Sans"/>
              </a:rPr>
              <a:t>υ</a:t>
            </a:r>
            <a:r>
              <a:rPr lang="fr-FR" sz="1900" b="0" strike="noStrike" spc="-1" dirty="0">
                <a:solidFill>
                  <a:srgbClr val="F96A1B"/>
                </a:solidFill>
                <a:latin typeface="Georgia"/>
                <a:ea typeface="DejaVu Sans"/>
              </a:rPr>
              <a:t>π</a:t>
            </a:r>
            <a:r>
              <a:rPr lang="fr-FR" sz="1900" b="0" strike="noStrike" spc="-1" dirty="0" err="1">
                <a:solidFill>
                  <a:srgbClr val="F96A1B"/>
                </a:solidFill>
                <a:latin typeface="Georgia"/>
                <a:ea typeface="DejaVu Sans"/>
              </a:rPr>
              <a:t>έρ</a:t>
            </a:r>
            <a:r>
              <a:rPr lang="fr-FR" sz="1900" b="0" strike="noStrike" spc="-1" dirty="0">
                <a:solidFill>
                  <a:srgbClr val="F96A1B"/>
                </a:solidFill>
                <a:latin typeface="Georgia"/>
                <a:ea typeface="DejaVu Sans"/>
              </a:rPr>
              <a:t> </a:t>
            </a:r>
            <a:r>
              <a:rPr lang="fr-FR" sz="1900" b="0" strike="noStrike" spc="-1" dirty="0" err="1">
                <a:solidFill>
                  <a:srgbClr val="F96A1B"/>
                </a:solidFill>
                <a:latin typeface="Georgia"/>
                <a:ea typeface="DejaVu Sans"/>
              </a:rPr>
              <a:t>του</a:t>
            </a:r>
            <a:r>
              <a:rPr lang="fr-FR" sz="1900" b="0" strike="noStrike" spc="-1" dirty="0">
                <a:solidFill>
                  <a:srgbClr val="F96A1B"/>
                </a:solidFill>
                <a:latin typeface="Georgia"/>
                <a:ea typeface="DejaVu Sans"/>
              </a:rPr>
              <a:t> </a:t>
            </a:r>
            <a:r>
              <a:rPr lang="fr-FR" sz="1900" b="0" strike="noStrike" spc="-1" dirty="0" err="1">
                <a:solidFill>
                  <a:srgbClr val="F96A1B"/>
                </a:solidFill>
                <a:latin typeface="Georgia"/>
                <a:ea typeface="DejaVu Sans"/>
              </a:rPr>
              <a:t>ευρώ</a:t>
            </a:r>
            <a:r>
              <a:rPr lang="fr-FR" sz="1900" b="0" strike="noStrike" spc="-1" dirty="0">
                <a:solidFill>
                  <a:srgbClr val="F96A1B"/>
                </a:solidFill>
                <a:latin typeface="Georgia"/>
                <a:ea typeface="DejaVu Sans"/>
              </a:rPr>
              <a:t> (65</a:t>
            </a:r>
            <a:r>
              <a:rPr lang="fr-FR" sz="1900" b="1" strike="noStrike" spc="-1" dirty="0">
                <a:solidFill>
                  <a:srgbClr val="F96A1B"/>
                </a:solidFill>
                <a:latin typeface="Georgia"/>
                <a:ea typeface="DejaVu Sans"/>
              </a:rPr>
              <a:t> %</a:t>
            </a:r>
            <a:r>
              <a:rPr lang="fr-FR" sz="1900" b="0" strike="noStrike" spc="-1" dirty="0">
                <a:solidFill>
                  <a:srgbClr val="F96A1B"/>
                </a:solidFill>
                <a:latin typeface="Georgia"/>
                <a:ea typeface="DejaVu Sans"/>
              </a:rPr>
              <a:t>, </a:t>
            </a:r>
            <a:r>
              <a:rPr lang="fr-FR" sz="1900" b="0" strike="noStrike" spc="-1" dirty="0" err="1">
                <a:solidFill>
                  <a:srgbClr val="F96A1B"/>
                </a:solidFill>
                <a:latin typeface="Georgia"/>
                <a:ea typeface="DejaVu Sans"/>
              </a:rPr>
              <a:t>Ευρω</a:t>
            </a:r>
            <a:r>
              <a:rPr lang="fr-FR" sz="1900" b="0" strike="noStrike" spc="-1" dirty="0">
                <a:solidFill>
                  <a:srgbClr val="F96A1B"/>
                </a:solidFill>
                <a:latin typeface="Georgia"/>
                <a:ea typeface="DejaVu Sans"/>
              </a:rPr>
              <a:t>βα</a:t>
            </a:r>
            <a:r>
              <a:rPr lang="fr-FR" sz="1900" b="0" strike="noStrike" spc="-1" dirty="0" err="1">
                <a:solidFill>
                  <a:srgbClr val="F96A1B"/>
                </a:solidFill>
                <a:latin typeface="Georgia"/>
                <a:ea typeface="DejaVu Sans"/>
              </a:rPr>
              <a:t>ρόμετρο</a:t>
            </a:r>
            <a:r>
              <a:rPr lang="fr-FR" sz="1900" b="0" strike="noStrike" spc="-1" dirty="0">
                <a:solidFill>
                  <a:srgbClr val="F96A1B"/>
                </a:solidFill>
                <a:latin typeface="Georgia"/>
                <a:ea typeface="DejaVu Sans"/>
              </a:rPr>
              <a:t> </a:t>
            </a:r>
            <a:r>
              <a:rPr lang="fr-FR" sz="1900" b="0" strike="noStrike" spc="-1" dirty="0" err="1">
                <a:solidFill>
                  <a:srgbClr val="F96A1B"/>
                </a:solidFill>
                <a:latin typeface="Georgia"/>
                <a:ea typeface="DejaVu Sans"/>
              </a:rPr>
              <a:t>φθιν</a:t>
            </a:r>
            <a:r>
              <a:rPr lang="fr-FR" sz="1900" b="0" strike="noStrike" spc="-1" dirty="0">
                <a:solidFill>
                  <a:srgbClr val="F96A1B"/>
                </a:solidFill>
                <a:latin typeface="Georgia"/>
                <a:ea typeface="DejaVu Sans"/>
              </a:rPr>
              <a:t>. 2015) </a:t>
            </a:r>
            <a:r>
              <a:rPr lang="fr-FR" sz="1900" b="0" strike="noStrike" spc="-1" dirty="0" err="1">
                <a:solidFill>
                  <a:srgbClr val="F96A1B"/>
                </a:solidFill>
                <a:latin typeface="Georgia"/>
                <a:ea typeface="DejaVu Sans"/>
              </a:rPr>
              <a:t>κ</a:t>
            </a:r>
            <a:r>
              <a:rPr lang="fr-FR" sz="1900" b="0" strike="noStrike" spc="-1" dirty="0">
                <a:solidFill>
                  <a:srgbClr val="F96A1B"/>
                </a:solidFill>
                <a:latin typeface="Georgia"/>
                <a:ea typeface="DejaVu Sans"/>
              </a:rPr>
              <a:t>α</a:t>
            </a:r>
            <a:r>
              <a:rPr lang="fr-FR" sz="1900" b="0" strike="noStrike" spc="-1" dirty="0" err="1">
                <a:solidFill>
                  <a:srgbClr val="F96A1B"/>
                </a:solidFill>
                <a:latin typeface="Georgia"/>
                <a:ea typeface="DejaVu Sans"/>
              </a:rPr>
              <a:t>ι</a:t>
            </a:r>
            <a:r>
              <a:rPr lang="fr-FR" sz="1900" b="0" strike="noStrike" spc="-1" dirty="0">
                <a:solidFill>
                  <a:srgbClr val="F96A1B"/>
                </a:solidFill>
                <a:latin typeface="Georgia"/>
                <a:ea typeface="DejaVu Sans"/>
              </a:rPr>
              <a:t> </a:t>
            </a:r>
            <a:r>
              <a:rPr lang="fr-FR" sz="1900" b="0" strike="noStrike" spc="-1" dirty="0" err="1">
                <a:solidFill>
                  <a:srgbClr val="F96A1B"/>
                </a:solidFill>
                <a:latin typeface="Georgia"/>
                <a:ea typeface="DejaVu Sans"/>
              </a:rPr>
              <a:t>υ</a:t>
            </a:r>
            <a:r>
              <a:rPr lang="fr-FR" sz="1900" b="0" strike="noStrike" spc="-1" dirty="0">
                <a:solidFill>
                  <a:srgbClr val="F96A1B"/>
                </a:solidFill>
                <a:latin typeface="Georgia"/>
                <a:ea typeface="DejaVu Sans"/>
              </a:rPr>
              <a:t>π</a:t>
            </a:r>
            <a:r>
              <a:rPr lang="fr-FR" sz="1900" b="0" strike="noStrike" spc="-1" dirty="0" err="1">
                <a:solidFill>
                  <a:srgbClr val="F96A1B"/>
                </a:solidFill>
                <a:latin typeface="Georgia"/>
                <a:ea typeface="DejaVu Sans"/>
              </a:rPr>
              <a:t>έρ</a:t>
            </a:r>
            <a:r>
              <a:rPr lang="fr-FR" sz="1900" b="0" strike="noStrike" spc="-1" dirty="0">
                <a:solidFill>
                  <a:srgbClr val="F96A1B"/>
                </a:solidFill>
                <a:latin typeface="Georgia"/>
                <a:ea typeface="DejaVu Sans"/>
              </a:rPr>
              <a:t> </a:t>
            </a:r>
            <a:r>
              <a:rPr lang="fr-FR" sz="1900" b="0" strike="noStrike" spc="-1" dirty="0" err="1">
                <a:solidFill>
                  <a:srgbClr val="F96A1B"/>
                </a:solidFill>
                <a:latin typeface="Georgia"/>
                <a:ea typeface="DejaVu Sans"/>
              </a:rPr>
              <a:t>της</a:t>
            </a:r>
            <a:r>
              <a:rPr lang="fr-FR" sz="1900" b="0" strike="noStrike" spc="-1" dirty="0">
                <a:solidFill>
                  <a:srgbClr val="F96A1B"/>
                </a:solidFill>
                <a:latin typeface="Georgia"/>
                <a:ea typeface="DejaVu Sans"/>
              </a:rPr>
              <a:t> </a:t>
            </a:r>
            <a:r>
              <a:rPr lang="fr-FR" sz="1900" b="0" strike="noStrike" spc="-1" dirty="0" err="1">
                <a:solidFill>
                  <a:srgbClr val="F96A1B"/>
                </a:solidFill>
                <a:latin typeface="Georgia"/>
                <a:ea typeface="DejaVu Sans"/>
              </a:rPr>
              <a:t>ιδιότητ</a:t>
            </a:r>
            <a:r>
              <a:rPr lang="fr-FR" sz="1900" b="0" strike="noStrike" spc="-1" dirty="0">
                <a:solidFill>
                  <a:srgbClr val="F96A1B"/>
                </a:solidFill>
                <a:latin typeface="Georgia"/>
                <a:ea typeface="DejaVu Sans"/>
              </a:rPr>
              <a:t>α</a:t>
            </a:r>
            <a:r>
              <a:rPr lang="fr-FR" sz="1900" b="0" strike="noStrike" spc="-1" dirty="0" err="1">
                <a:solidFill>
                  <a:srgbClr val="F96A1B"/>
                </a:solidFill>
                <a:latin typeface="Georgia"/>
                <a:ea typeface="DejaVu Sans"/>
              </a:rPr>
              <a:t>ς</a:t>
            </a:r>
            <a:r>
              <a:rPr lang="fr-FR" sz="1900" b="0" strike="noStrike" spc="-1" dirty="0">
                <a:solidFill>
                  <a:srgbClr val="F96A1B"/>
                </a:solidFill>
                <a:latin typeface="Georgia"/>
                <a:ea typeface="DejaVu Sans"/>
              </a:rPr>
              <a:t> </a:t>
            </a:r>
            <a:r>
              <a:rPr lang="fr-FR" sz="1900" b="0" strike="noStrike" spc="-1" dirty="0" err="1">
                <a:solidFill>
                  <a:srgbClr val="F96A1B"/>
                </a:solidFill>
                <a:latin typeface="Georgia"/>
                <a:ea typeface="DejaVu Sans"/>
              </a:rPr>
              <a:t>μέλους</a:t>
            </a:r>
            <a:r>
              <a:rPr lang="fr-FR" sz="1900" b="0" strike="noStrike" spc="-1" dirty="0">
                <a:solidFill>
                  <a:srgbClr val="F96A1B"/>
                </a:solidFill>
                <a:latin typeface="Georgia"/>
                <a:ea typeface="DejaVu Sans"/>
              </a:rPr>
              <a:t> ΕΕ πα</a:t>
            </a:r>
            <a:r>
              <a:rPr lang="fr-FR" sz="1900" b="0" strike="noStrike" spc="-1" dirty="0" err="1">
                <a:solidFill>
                  <a:srgbClr val="F96A1B"/>
                </a:solidFill>
                <a:latin typeface="Georgia"/>
                <a:ea typeface="DejaVu Sans"/>
              </a:rPr>
              <a:t>ρ</a:t>
            </a:r>
            <a:r>
              <a:rPr lang="el-GR" sz="1900" spc="-1" dirty="0">
                <a:solidFill>
                  <a:srgbClr val="F96A1B"/>
                </a:solidFill>
                <a:latin typeface="Georgia"/>
                <a:ea typeface="DejaVu Sans"/>
              </a:rPr>
              <a:t>’</a:t>
            </a:r>
            <a:r>
              <a:rPr lang="el-GR" sz="1900" spc="-1" dirty="0" err="1">
                <a:solidFill>
                  <a:srgbClr val="F96A1B"/>
                </a:solidFill>
                <a:latin typeface="Georgia"/>
                <a:ea typeface="DejaVu Sans"/>
              </a:rPr>
              <a:t>εμενε</a:t>
            </a:r>
            <a:r>
              <a:rPr lang="fr-FR" sz="1900" b="0" strike="noStrike" spc="-1" dirty="0">
                <a:solidFill>
                  <a:srgbClr val="F96A1B"/>
                </a:solidFill>
                <a:latin typeface="Georgia"/>
                <a:ea typeface="DejaVu Sans"/>
              </a:rPr>
              <a:t> α</a:t>
            </a:r>
            <a:r>
              <a:rPr lang="fr-FR" sz="1900" b="0" strike="noStrike" spc="-1" dirty="0" err="1">
                <a:solidFill>
                  <a:srgbClr val="F96A1B"/>
                </a:solidFill>
                <a:latin typeface="Georgia"/>
                <a:ea typeface="DejaVu Sans"/>
              </a:rPr>
              <a:t>ρκετά</a:t>
            </a:r>
            <a:r>
              <a:rPr lang="fr-FR" sz="1900" b="0" strike="noStrike" spc="-1" dirty="0">
                <a:solidFill>
                  <a:srgbClr val="F96A1B"/>
                </a:solidFill>
                <a:latin typeface="Georgia"/>
                <a:ea typeface="DejaVu Sans"/>
              </a:rPr>
              <a:t> </a:t>
            </a:r>
            <a:r>
              <a:rPr lang="fr-FR" sz="1900" b="0" strike="noStrike" spc="-1" dirty="0" err="1">
                <a:solidFill>
                  <a:srgbClr val="F96A1B"/>
                </a:solidFill>
                <a:latin typeface="Georgia"/>
                <a:ea typeface="DejaVu Sans"/>
              </a:rPr>
              <a:t>υψηλό</a:t>
            </a:r>
            <a:r>
              <a:rPr lang="fr-FR" sz="1900" b="0" strike="noStrike" spc="-1" dirty="0">
                <a:solidFill>
                  <a:srgbClr val="F96A1B"/>
                </a:solidFill>
                <a:latin typeface="Georgia"/>
                <a:ea typeface="DejaVu Sans"/>
              </a:rPr>
              <a:t> </a:t>
            </a:r>
            <a:r>
              <a:rPr lang="fr-FR" sz="1900" b="0" strike="noStrike" spc="-1" dirty="0" err="1">
                <a:solidFill>
                  <a:srgbClr val="F96A1B"/>
                </a:solidFill>
                <a:latin typeface="Georgia"/>
                <a:ea typeface="DejaVu Sans"/>
              </a:rPr>
              <a:t>χωρίς</a:t>
            </a:r>
            <a:r>
              <a:rPr lang="fr-FR" sz="1900" b="0" strike="noStrike" spc="-1" dirty="0">
                <a:solidFill>
                  <a:srgbClr val="F96A1B"/>
                </a:solidFill>
                <a:latin typeface="Georgia"/>
                <a:ea typeface="DejaVu Sans"/>
              </a:rPr>
              <a:t> </a:t>
            </a:r>
            <a:r>
              <a:rPr lang="fr-FR" sz="1900" b="0" strike="noStrike" spc="-1" dirty="0" err="1">
                <a:solidFill>
                  <a:srgbClr val="F96A1B"/>
                </a:solidFill>
                <a:latin typeface="Georgia"/>
                <a:ea typeface="DejaVu Sans"/>
              </a:rPr>
              <a:t>δι</a:t>
            </a:r>
            <a:r>
              <a:rPr lang="fr-FR" sz="1900" b="0" strike="noStrike" spc="-1" dirty="0">
                <a:solidFill>
                  <a:srgbClr val="F96A1B"/>
                </a:solidFill>
                <a:latin typeface="Georgia"/>
                <a:ea typeface="DejaVu Sans"/>
              </a:rPr>
              <a:t>α</a:t>
            </a:r>
            <a:r>
              <a:rPr lang="fr-FR" sz="1900" b="0" strike="noStrike" spc="-1" dirty="0" err="1">
                <a:solidFill>
                  <a:srgbClr val="F96A1B"/>
                </a:solidFill>
                <a:latin typeface="Georgia"/>
                <a:ea typeface="DejaVu Sans"/>
              </a:rPr>
              <a:t>κυμάνσεις</a:t>
            </a:r>
            <a:r>
              <a:rPr lang="fr-FR" sz="1900" b="0" strike="noStrike" spc="-1" dirty="0">
                <a:solidFill>
                  <a:srgbClr val="F96A1B"/>
                </a:solidFill>
                <a:latin typeface="Georgia"/>
                <a:ea typeface="DejaVu Sans"/>
              </a:rPr>
              <a:t> α</a:t>
            </a:r>
            <a:r>
              <a:rPr lang="fr-FR" sz="1900" b="0" strike="noStrike" spc="-1" dirty="0" err="1">
                <a:solidFill>
                  <a:srgbClr val="F96A1B"/>
                </a:solidFill>
                <a:latin typeface="Georgia"/>
                <a:ea typeface="DejaVu Sans"/>
              </a:rPr>
              <a:t>γγίζοντ</a:t>
            </a:r>
            <a:r>
              <a:rPr lang="fr-FR" sz="1900" b="0" strike="noStrike" spc="-1" dirty="0">
                <a:solidFill>
                  <a:srgbClr val="F96A1B"/>
                </a:solidFill>
                <a:latin typeface="Georgia"/>
                <a:ea typeface="DejaVu Sans"/>
              </a:rPr>
              <a:t>α</a:t>
            </a:r>
            <a:r>
              <a:rPr lang="fr-FR" sz="1900" b="0" strike="noStrike" spc="-1" dirty="0" err="1">
                <a:solidFill>
                  <a:srgbClr val="F96A1B"/>
                </a:solidFill>
                <a:latin typeface="Georgia"/>
                <a:ea typeface="DejaVu Sans"/>
              </a:rPr>
              <a:t>ς</a:t>
            </a:r>
            <a:r>
              <a:rPr lang="fr-FR" sz="1900" b="0" strike="noStrike" spc="-1" dirty="0">
                <a:solidFill>
                  <a:srgbClr val="F96A1B"/>
                </a:solidFill>
                <a:latin typeface="Georgia"/>
                <a:ea typeface="DejaVu Sans"/>
              </a:rPr>
              <a:t> </a:t>
            </a:r>
            <a:r>
              <a:rPr lang="fr-FR" sz="1900" b="0" strike="noStrike" spc="-1" dirty="0" err="1">
                <a:solidFill>
                  <a:srgbClr val="F96A1B"/>
                </a:solidFill>
                <a:latin typeface="Georgia"/>
                <a:ea typeface="DejaVu Sans"/>
              </a:rPr>
              <a:t>το</a:t>
            </a:r>
            <a:r>
              <a:rPr lang="fr-FR" sz="1900" b="0" strike="noStrike" spc="-1" dirty="0">
                <a:solidFill>
                  <a:srgbClr val="F96A1B"/>
                </a:solidFill>
                <a:latin typeface="Georgia"/>
                <a:ea typeface="DejaVu Sans"/>
              </a:rPr>
              <a:t> 70% (</a:t>
            </a:r>
            <a:r>
              <a:rPr lang="fr-FR" sz="1900" b="0" strike="noStrike" spc="-1" dirty="0" err="1">
                <a:solidFill>
                  <a:srgbClr val="F96A1B"/>
                </a:solidFill>
                <a:latin typeface="Georgia"/>
                <a:ea typeface="DejaVu Sans"/>
              </a:rPr>
              <a:t>Ευρω</a:t>
            </a:r>
            <a:r>
              <a:rPr lang="fr-FR" sz="1900" b="0" strike="noStrike" spc="-1" dirty="0">
                <a:solidFill>
                  <a:srgbClr val="F96A1B"/>
                </a:solidFill>
                <a:latin typeface="Georgia"/>
                <a:ea typeface="DejaVu Sans"/>
              </a:rPr>
              <a:t>βα</a:t>
            </a:r>
            <a:r>
              <a:rPr lang="fr-FR" sz="1900" b="0" strike="noStrike" spc="-1" dirty="0" err="1">
                <a:solidFill>
                  <a:srgbClr val="F96A1B"/>
                </a:solidFill>
                <a:latin typeface="Georgia"/>
                <a:ea typeface="DejaVu Sans"/>
              </a:rPr>
              <a:t>ρόμετρο</a:t>
            </a:r>
            <a:r>
              <a:rPr lang="fr-FR" sz="1900" b="0" strike="noStrike" spc="-1" dirty="0">
                <a:solidFill>
                  <a:srgbClr val="F96A1B"/>
                </a:solidFill>
                <a:latin typeface="Georgia"/>
                <a:ea typeface="DejaVu Sans"/>
              </a:rPr>
              <a:t> </a:t>
            </a:r>
            <a:r>
              <a:rPr lang="fr-FR" sz="1900" b="0" strike="noStrike" spc="-1" dirty="0" err="1">
                <a:solidFill>
                  <a:srgbClr val="F96A1B"/>
                </a:solidFill>
                <a:latin typeface="Georgia"/>
                <a:ea typeface="DejaVu Sans"/>
              </a:rPr>
              <a:t>φθιν</a:t>
            </a:r>
            <a:r>
              <a:rPr lang="fr-FR" sz="1900" b="0" strike="noStrike" spc="-1" dirty="0">
                <a:solidFill>
                  <a:srgbClr val="F96A1B"/>
                </a:solidFill>
                <a:latin typeface="Georgia"/>
                <a:ea typeface="DejaVu Sans"/>
              </a:rPr>
              <a:t>. 2015). </a:t>
            </a:r>
            <a:endParaRPr lang="el-GR" sz="1900" b="0" strike="noStrike" spc="-1" dirty="0">
              <a:solidFill>
                <a:srgbClr val="F96A1B"/>
              </a:solidFill>
              <a:latin typeface="Georgia"/>
              <a:ea typeface="DejaVu Sans"/>
            </a:endParaRPr>
          </a:p>
          <a:p>
            <a:pPr marL="658440" lvl="1" indent="-245880">
              <a:spcBef>
                <a:spcPts val="300"/>
              </a:spcBef>
              <a:buClr>
                <a:srgbClr val="F96A1B"/>
              </a:buClr>
              <a:buFont typeface="Wingdings" charset="2"/>
              <a:buChar char=""/>
            </a:pPr>
            <a:r>
              <a:rPr lang="el-GR" sz="1900" b="1" strike="noStrike" spc="-1" dirty="0">
                <a:solidFill>
                  <a:srgbClr val="F96A1B"/>
                </a:solidFill>
                <a:latin typeface="Georgia"/>
                <a:ea typeface="DejaVu Sans"/>
              </a:rPr>
              <a:t>ΕΥΡΟΒΑΡΟΜΕΤΡΟ 2021 Η ΕΛΛΑΔΑ ΠΡΩΤΗ ΣΕ ΕΥΡΩΣΚΕΠΤΙΚΙΣΜΟ</a:t>
            </a:r>
            <a:endParaRPr lang="en-US" sz="1900" b="1" strike="noStrike" spc="-1" dirty="0">
              <a:solidFill>
                <a:srgbClr val="F96A1B"/>
              </a:solidFill>
              <a:latin typeface="Georgia"/>
              <a:ea typeface="DejaVu Sans"/>
            </a:endParaRPr>
          </a:p>
          <a:p>
            <a:pPr marL="658440" lvl="1" indent="-245880">
              <a:spcBef>
                <a:spcPts val="300"/>
              </a:spcBef>
              <a:buClr>
                <a:srgbClr val="F96A1B"/>
              </a:buClr>
              <a:buFont typeface="Wingdings" charset="2"/>
              <a:buChar char=""/>
            </a:pPr>
            <a:r>
              <a:rPr lang="el-GR" sz="1900" b="0" strike="noStrike" spc="-1" dirty="0">
                <a:latin typeface="Arial"/>
              </a:rPr>
              <a:t>Ευρωβαρόμετρο Ελλάδα </a:t>
            </a:r>
            <a:r>
              <a:rPr lang="el-GR" sz="1900" b="0" strike="noStrike" spc="-1" dirty="0" err="1">
                <a:latin typeface="Arial"/>
              </a:rPr>
              <a:t>Φθιν</a:t>
            </a:r>
            <a:r>
              <a:rPr lang="el-GR" sz="1900" b="0" strike="noStrike" spc="-1" dirty="0">
                <a:latin typeface="Arial"/>
              </a:rPr>
              <a:t>. 2024 </a:t>
            </a:r>
            <a:r>
              <a:rPr lang="en-GB" sz="1900" b="0" strike="noStrike" spc="-1" dirty="0">
                <a:latin typeface="Arial"/>
              </a:rPr>
              <a:t>file:///Users/</a:t>
            </a:r>
            <a:r>
              <a:rPr lang="en-GB" sz="1900" b="0" strike="noStrike" spc="-1" dirty="0" err="1">
                <a:latin typeface="Arial"/>
              </a:rPr>
              <a:t>filippachatzistavrou</a:t>
            </a:r>
            <a:r>
              <a:rPr lang="en-GB" sz="1900" b="0" strike="noStrike" spc="-1" dirty="0">
                <a:latin typeface="Arial"/>
              </a:rPr>
              <a:t>/Downloads/Eurobarometer_Standard_STD102_Autumn_2024_factsheet_el_en.pdf</a:t>
            </a:r>
            <a:endParaRPr lang="fr-FR" sz="1900" b="0" strike="noStrike" spc="-1" dirty="0">
              <a:latin typeface="Arial"/>
            </a:endParaRPr>
          </a:p>
          <a:p>
            <a:pPr marL="658440" lvl="1" indent="-245880">
              <a:lnSpc>
                <a:spcPct val="100000"/>
              </a:lnSpc>
              <a:spcBef>
                <a:spcPts val="300"/>
              </a:spcBef>
              <a:buClr>
                <a:srgbClr val="F96A1B"/>
              </a:buClr>
              <a:buFont typeface="Wingdings" charset="2"/>
              <a:buChar char=""/>
            </a:pPr>
            <a:endParaRPr lang="fr-FR" sz="1900" b="0" strike="noStrike" spc="-1" dirty="0">
              <a:latin typeface="Arial"/>
            </a:endParaRPr>
          </a:p>
        </p:txBody>
      </p:sp>
      <p:sp>
        <p:nvSpPr>
          <p:cNvPr id="71" name="CustomShape 2"/>
          <p:cNvSpPr/>
          <p:nvPr/>
        </p:nvSpPr>
        <p:spPr>
          <a:xfrm>
            <a:off x="609480" y="0"/>
            <a:ext cx="10971720" cy="98854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92500" lnSpcReduction="20000"/>
          </a:bodyPr>
          <a:lstStyle/>
          <a:p>
            <a:pPr>
              <a:lnSpc>
                <a:spcPct val="100000"/>
              </a:lnSpc>
            </a:pPr>
            <a:r>
              <a:rPr lang="fr-FR" sz="3600" b="0" strike="noStrike" spc="-1" dirty="0" err="1">
                <a:solidFill>
                  <a:srgbClr val="434342"/>
                </a:solidFill>
                <a:latin typeface="Trebuchet MS"/>
                <a:ea typeface="DejaVu Sans"/>
              </a:rPr>
              <a:t>Η</a:t>
            </a:r>
            <a:r>
              <a:rPr lang="fr-FR" sz="3600" b="0" strike="noStrike" spc="-1" dirty="0">
                <a:solidFill>
                  <a:srgbClr val="434342"/>
                </a:solidFill>
                <a:latin typeface="Trebuchet MS"/>
                <a:ea typeface="DejaVu Sans"/>
              </a:rPr>
              <a:t> </a:t>
            </a:r>
            <a:r>
              <a:rPr lang="fr-FR" sz="3600" b="0" strike="noStrike" spc="-1" dirty="0" err="1">
                <a:solidFill>
                  <a:srgbClr val="434342"/>
                </a:solidFill>
                <a:latin typeface="Trebuchet MS"/>
                <a:ea typeface="DejaVu Sans"/>
              </a:rPr>
              <a:t>άνοδος</a:t>
            </a:r>
            <a:r>
              <a:rPr lang="fr-FR" sz="3600" b="0" strike="noStrike" spc="-1" dirty="0">
                <a:solidFill>
                  <a:srgbClr val="434342"/>
                </a:solidFill>
                <a:latin typeface="Trebuchet MS"/>
                <a:ea typeface="DejaVu Sans"/>
              </a:rPr>
              <a:t> </a:t>
            </a:r>
            <a:r>
              <a:rPr lang="fr-FR" sz="3600" b="0" strike="noStrike" spc="-1" dirty="0" err="1">
                <a:solidFill>
                  <a:srgbClr val="434342"/>
                </a:solidFill>
                <a:latin typeface="Trebuchet MS"/>
                <a:ea typeface="DejaVu Sans"/>
              </a:rPr>
              <a:t>του</a:t>
            </a:r>
            <a:r>
              <a:rPr lang="fr-FR" sz="3600" b="0" strike="noStrike" spc="-1" dirty="0">
                <a:solidFill>
                  <a:srgbClr val="434342"/>
                </a:solidFill>
                <a:latin typeface="Trebuchet MS"/>
                <a:ea typeface="DejaVu Sans"/>
              </a:rPr>
              <a:t> </a:t>
            </a:r>
            <a:r>
              <a:rPr lang="fr-FR" sz="3600" b="0" strike="noStrike" spc="-1" dirty="0" err="1">
                <a:solidFill>
                  <a:srgbClr val="434342"/>
                </a:solidFill>
                <a:latin typeface="Trebuchet MS"/>
                <a:ea typeface="DejaVu Sans"/>
              </a:rPr>
              <a:t>ευρωσκε</a:t>
            </a:r>
            <a:r>
              <a:rPr lang="fr-FR" sz="3600" b="0" strike="noStrike" spc="-1" dirty="0">
                <a:solidFill>
                  <a:srgbClr val="434342"/>
                </a:solidFill>
                <a:latin typeface="Trebuchet MS"/>
                <a:ea typeface="DejaVu Sans"/>
              </a:rPr>
              <a:t>π</a:t>
            </a:r>
            <a:r>
              <a:rPr lang="fr-FR" sz="3600" b="0" strike="noStrike" spc="-1" dirty="0" err="1">
                <a:solidFill>
                  <a:srgbClr val="434342"/>
                </a:solidFill>
                <a:latin typeface="Trebuchet MS"/>
                <a:ea typeface="DejaVu Sans"/>
              </a:rPr>
              <a:t>τικισμού</a:t>
            </a:r>
            <a:r>
              <a:rPr lang="fr-FR" sz="3600" b="0" strike="noStrike" spc="-1" dirty="0">
                <a:solidFill>
                  <a:srgbClr val="434342"/>
                </a:solidFill>
                <a:latin typeface="Trebuchet MS"/>
                <a:ea typeface="DejaVu Sans"/>
              </a:rPr>
              <a:t> </a:t>
            </a:r>
            <a:r>
              <a:rPr lang="fr-FR" sz="3600" b="0" strike="noStrike" spc="-1" dirty="0" err="1">
                <a:solidFill>
                  <a:srgbClr val="434342"/>
                </a:solidFill>
                <a:latin typeface="Trebuchet MS"/>
                <a:ea typeface="DejaVu Sans"/>
              </a:rPr>
              <a:t>στις</a:t>
            </a:r>
            <a:r>
              <a:rPr lang="fr-FR" sz="3600" b="0" strike="noStrike" spc="-1" dirty="0">
                <a:solidFill>
                  <a:srgbClr val="434342"/>
                </a:solidFill>
                <a:latin typeface="Trebuchet MS"/>
                <a:ea typeface="DejaVu Sans"/>
              </a:rPr>
              <a:t> </a:t>
            </a:r>
            <a:r>
              <a:rPr lang="fr-FR" sz="3600" b="0" strike="noStrike" spc="-1" dirty="0" err="1">
                <a:solidFill>
                  <a:srgbClr val="434342"/>
                </a:solidFill>
                <a:latin typeface="Trebuchet MS"/>
                <a:ea typeface="DejaVu Sans"/>
              </a:rPr>
              <a:t>ευρω</a:t>
            </a:r>
            <a:r>
              <a:rPr lang="fr-FR" sz="3600" b="0" strike="noStrike" spc="-1" dirty="0">
                <a:solidFill>
                  <a:srgbClr val="434342"/>
                </a:solidFill>
                <a:latin typeface="Trebuchet MS"/>
                <a:ea typeface="DejaVu Sans"/>
              </a:rPr>
              <a:t>πα</a:t>
            </a:r>
            <a:r>
              <a:rPr lang="fr-FR" sz="3600" b="0" strike="noStrike" spc="-1" dirty="0" err="1">
                <a:solidFill>
                  <a:srgbClr val="434342"/>
                </a:solidFill>
                <a:latin typeface="Trebuchet MS"/>
                <a:ea typeface="DejaVu Sans"/>
              </a:rPr>
              <a:t>ϊκές</a:t>
            </a:r>
            <a:r>
              <a:rPr lang="fr-FR" sz="3600" b="0" strike="noStrike" spc="-1" dirty="0">
                <a:solidFill>
                  <a:srgbClr val="434342"/>
                </a:solidFill>
                <a:latin typeface="Trebuchet MS"/>
                <a:ea typeface="DejaVu Sans"/>
              </a:rPr>
              <a:t> </a:t>
            </a:r>
            <a:r>
              <a:rPr lang="fr-FR" sz="3600" b="0" strike="noStrike" spc="-1" dirty="0" err="1">
                <a:solidFill>
                  <a:srgbClr val="434342"/>
                </a:solidFill>
                <a:latin typeface="Trebuchet MS"/>
                <a:ea typeface="DejaVu Sans"/>
              </a:rPr>
              <a:t>κοινές</a:t>
            </a:r>
            <a:r>
              <a:rPr lang="fr-FR" sz="3600" b="0" strike="noStrike" spc="-1" dirty="0">
                <a:solidFill>
                  <a:srgbClr val="434342"/>
                </a:solidFill>
                <a:latin typeface="Trebuchet MS"/>
                <a:ea typeface="DejaVu Sans"/>
              </a:rPr>
              <a:t> </a:t>
            </a:r>
            <a:r>
              <a:rPr lang="fr-FR" sz="3600" b="0" strike="noStrike" spc="-1" dirty="0" err="1">
                <a:solidFill>
                  <a:srgbClr val="434342"/>
                </a:solidFill>
                <a:latin typeface="Trebuchet MS"/>
                <a:ea typeface="DejaVu Sans"/>
              </a:rPr>
              <a:t>γνώμες</a:t>
            </a:r>
            <a:r>
              <a:rPr lang="fr-FR" sz="3600" b="0" strike="noStrike" spc="-1" dirty="0">
                <a:solidFill>
                  <a:srgbClr val="434342"/>
                </a:solidFill>
                <a:latin typeface="Trebuchet MS"/>
                <a:ea typeface="DejaVu Sans"/>
              </a:rPr>
              <a:t> </a:t>
            </a:r>
            <a:endParaRPr lang="fr-FR" sz="3600" b="0" strike="noStrike" spc="-1" dirty="0">
              <a:latin typeface="Arial"/>
            </a:endParaRPr>
          </a:p>
        </p:txBody>
      </p:sp>
      <p:sp>
        <p:nvSpPr>
          <p:cNvPr id="72" name="CustomShape 3"/>
          <p:cNvSpPr/>
          <p:nvPr/>
        </p:nvSpPr>
        <p:spPr>
          <a:xfrm>
            <a:off x="10899720" y="2160"/>
            <a:ext cx="101484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DD812A1C-E0C6-40DB-9983-2E981A4EAE8E}" type="slidenum">
              <a:rPr lang="fr-FR" sz="1800" b="0" strike="noStrike" spc="-1">
                <a:solidFill>
                  <a:srgbClr val="FFFFFF"/>
                </a:solidFill>
                <a:latin typeface="Georgia"/>
                <a:ea typeface="DejaVu Sans"/>
              </a:rPr>
              <a:t>9</a:t>
            </a:fld>
            <a:endParaRPr lang="fr-FR"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arcel">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71C241A9-A460-4AD1-916F-25308628A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48910</TotalTime>
  <Words>5985</Words>
  <Application>Microsoft Macintosh PowerPoint</Application>
  <PresentationFormat>Widescreen</PresentationFormat>
  <Paragraphs>456</Paragraphs>
  <Slides>33</Slides>
  <Notes>6</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33</vt:i4>
      </vt:variant>
    </vt:vector>
  </HeadingPairs>
  <TitlesOfParts>
    <vt:vector size="46" baseType="lpstr">
      <vt:lpstr>Arial</vt:lpstr>
      <vt:lpstr>Calibri</vt:lpstr>
      <vt:lpstr>Cambria</vt:lpstr>
      <vt:lpstr>Georgia</vt:lpstr>
      <vt:lpstr>Gill Sans MT</vt:lpstr>
      <vt:lpstr>Liberation Serif</vt:lpstr>
      <vt:lpstr>Noto Sans Regular</vt:lpstr>
      <vt:lpstr>Times New Roman</vt:lpstr>
      <vt:lpstr>Trebuchet MS</vt:lpstr>
      <vt:lpstr>Ubuntu</vt:lpstr>
      <vt:lpstr>Verdana</vt:lpstr>
      <vt:lpstr>Wingdings</vt:lpstr>
      <vt:lpstr>Parcel</vt:lpstr>
      <vt:lpstr> Ευρωσκεπτικισμοσ και Ακρα Δεξια  </vt:lpstr>
      <vt:lpstr>  Το ζήτημα της συναίνεσης στην           ευρωπαϊκή πολιτική</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Από τον σκληρό ευρωσκεπτικισμό στους ήπιους ευρωσκεπτικισμούς;</vt:lpstr>
      <vt:lpstr>ΕυΡΩΣΚΕΠΤΙΚΙΣΜοσ και πολιτικοποιηση</vt:lpstr>
      <vt:lpstr>PowerPoint Presentation</vt:lpstr>
      <vt:lpstr>PowerPoint Presentation</vt:lpstr>
      <vt:lpstr>PowerPoint Presentation</vt:lpstr>
      <vt:lpstr>PowerPoint Presentation</vt:lpstr>
      <vt:lpstr>PowerPoint Presentation</vt:lpstr>
      <vt:lpstr>Νεοφασισμοσ στην Ευρωπη</vt:lpstr>
      <vt:lpstr>η ακροδεξιά κομματική οικογένεια (far-right) είναι ιδεολογικά πιο ετερογενής από άλλες κομματικές οικογένειες (πολλεσ παραλλαγεσ)</vt:lpstr>
      <vt:lpstr>PowerPoint Presentation</vt:lpstr>
      <vt:lpstr>Ακροδεξια και εθνικισμος</vt:lpstr>
      <vt:lpstr>PowerPoint Presentation</vt:lpstr>
      <vt:lpstr>λαικισμοσ- Η εξελιξη της εννοιασ (populism, popular)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Ευρωπαϊκή Διακυβέρνηση</dc:title>
  <dc:subject/>
  <dc:creator>Filippa Chatzistavrou</dc:creator>
  <dc:description/>
  <cp:lastModifiedBy>Filippa Chatzistavrou</cp:lastModifiedBy>
  <cp:revision>386</cp:revision>
  <dcterms:created xsi:type="dcterms:W3CDTF">2014-09-19T09:02:27Z</dcterms:created>
  <dcterms:modified xsi:type="dcterms:W3CDTF">2024-12-17T10:00:02Z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4</vt:i4>
  </property>
  <property fmtid="{D5CDD505-2E9C-101B-9397-08002B2CF9AE}" pid="8" name="PresentationFormat">
    <vt:lpwstr>Custom</vt:lpwstr>
  </property>
  <property fmtid="{D5CDD505-2E9C-101B-9397-08002B2CF9AE}" pid="9" name="ScaleCrop">
    <vt:bool>false</vt:bool>
  </property>
  <property fmtid="{D5CDD505-2E9C-101B-9397-08002B2CF9AE}" pid="10" name="ShareDoc">
    <vt:bool>false</vt:bool>
  </property>
  <property fmtid="{D5CDD505-2E9C-101B-9397-08002B2CF9AE}" pid="11" name="Slides">
    <vt:i4>22</vt:i4>
  </property>
</Properties>
</file>