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4" r:id="rId9"/>
    <p:sldId id="265" r:id="rId10"/>
    <p:sldId id="266" r:id="rId11"/>
    <p:sldId id="263"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28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4CD4B09-5C95-493F-8755-67B065073560}" type="datetimeFigureOut">
              <a:rPr lang="en-US" smtClean="0"/>
              <a:t>7/17/2014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7C1A27-3626-4826-9F4C-B7FEF1F75414}" type="slidenum">
              <a:rPr lang="en-US" smtClean="0"/>
              <a:t>‹#›</a:t>
            </a:fld>
            <a:endParaRPr lang="en-US"/>
          </a:p>
        </p:txBody>
      </p:sp>
    </p:spTree>
    <p:extLst>
      <p:ext uri="{BB962C8B-B14F-4D97-AF65-F5344CB8AC3E}">
        <p14:creationId xmlns:p14="http://schemas.microsoft.com/office/powerpoint/2010/main" val="1795270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CD4B09-5C95-493F-8755-67B065073560}" type="datetimeFigureOut">
              <a:rPr lang="en-US" smtClean="0"/>
              <a:t>7/17/2014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7C1A27-3626-4826-9F4C-B7FEF1F75414}" type="slidenum">
              <a:rPr lang="en-US" smtClean="0"/>
              <a:t>‹#›</a:t>
            </a:fld>
            <a:endParaRPr lang="en-US"/>
          </a:p>
        </p:txBody>
      </p:sp>
    </p:spTree>
    <p:extLst>
      <p:ext uri="{BB962C8B-B14F-4D97-AF65-F5344CB8AC3E}">
        <p14:creationId xmlns:p14="http://schemas.microsoft.com/office/powerpoint/2010/main" val="17040719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CD4B09-5C95-493F-8755-67B065073560}" type="datetimeFigureOut">
              <a:rPr lang="en-US" smtClean="0"/>
              <a:t>7/17/2014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7C1A27-3626-4826-9F4C-B7FEF1F75414}" type="slidenum">
              <a:rPr lang="en-US" smtClean="0"/>
              <a:t>‹#›</a:t>
            </a:fld>
            <a:endParaRPr lang="en-US"/>
          </a:p>
        </p:txBody>
      </p:sp>
    </p:spTree>
    <p:extLst>
      <p:ext uri="{BB962C8B-B14F-4D97-AF65-F5344CB8AC3E}">
        <p14:creationId xmlns:p14="http://schemas.microsoft.com/office/powerpoint/2010/main" val="17111239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CD4B09-5C95-493F-8755-67B065073560}" type="datetimeFigureOut">
              <a:rPr lang="en-US" smtClean="0"/>
              <a:t>7/17/2014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7C1A27-3626-4826-9F4C-B7FEF1F75414}" type="slidenum">
              <a:rPr lang="en-US" smtClean="0"/>
              <a:t>‹#›</a:t>
            </a:fld>
            <a:endParaRPr lang="en-US"/>
          </a:p>
        </p:txBody>
      </p:sp>
    </p:spTree>
    <p:extLst>
      <p:ext uri="{BB962C8B-B14F-4D97-AF65-F5344CB8AC3E}">
        <p14:creationId xmlns:p14="http://schemas.microsoft.com/office/powerpoint/2010/main" val="4068191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4CD4B09-5C95-493F-8755-67B065073560}" type="datetimeFigureOut">
              <a:rPr lang="en-US" smtClean="0"/>
              <a:t>7/17/2014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7C1A27-3626-4826-9F4C-B7FEF1F75414}" type="slidenum">
              <a:rPr lang="en-US" smtClean="0"/>
              <a:t>‹#›</a:t>
            </a:fld>
            <a:endParaRPr lang="en-US"/>
          </a:p>
        </p:txBody>
      </p:sp>
    </p:spTree>
    <p:extLst>
      <p:ext uri="{BB962C8B-B14F-4D97-AF65-F5344CB8AC3E}">
        <p14:creationId xmlns:p14="http://schemas.microsoft.com/office/powerpoint/2010/main" val="6857874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4CD4B09-5C95-493F-8755-67B065073560}" type="datetimeFigureOut">
              <a:rPr lang="en-US" smtClean="0"/>
              <a:t>7/17/2014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7C1A27-3626-4826-9F4C-B7FEF1F75414}" type="slidenum">
              <a:rPr lang="en-US" smtClean="0"/>
              <a:t>‹#›</a:t>
            </a:fld>
            <a:endParaRPr lang="en-US"/>
          </a:p>
        </p:txBody>
      </p:sp>
    </p:spTree>
    <p:extLst>
      <p:ext uri="{BB962C8B-B14F-4D97-AF65-F5344CB8AC3E}">
        <p14:creationId xmlns:p14="http://schemas.microsoft.com/office/powerpoint/2010/main" val="962101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4CD4B09-5C95-493F-8755-67B065073560}" type="datetimeFigureOut">
              <a:rPr lang="en-US" smtClean="0"/>
              <a:t>7/17/2014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77C1A27-3626-4826-9F4C-B7FEF1F75414}" type="slidenum">
              <a:rPr lang="en-US" smtClean="0"/>
              <a:t>‹#›</a:t>
            </a:fld>
            <a:endParaRPr lang="en-US"/>
          </a:p>
        </p:txBody>
      </p:sp>
    </p:spTree>
    <p:extLst>
      <p:ext uri="{BB962C8B-B14F-4D97-AF65-F5344CB8AC3E}">
        <p14:creationId xmlns:p14="http://schemas.microsoft.com/office/powerpoint/2010/main" val="3033118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4CD4B09-5C95-493F-8755-67B065073560}" type="datetimeFigureOut">
              <a:rPr lang="en-US" smtClean="0"/>
              <a:t>7/17/2014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77C1A27-3626-4826-9F4C-B7FEF1F75414}" type="slidenum">
              <a:rPr lang="en-US" smtClean="0"/>
              <a:t>‹#›</a:t>
            </a:fld>
            <a:endParaRPr lang="en-US"/>
          </a:p>
        </p:txBody>
      </p:sp>
    </p:spTree>
    <p:extLst>
      <p:ext uri="{BB962C8B-B14F-4D97-AF65-F5344CB8AC3E}">
        <p14:creationId xmlns:p14="http://schemas.microsoft.com/office/powerpoint/2010/main" val="10039055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CD4B09-5C95-493F-8755-67B065073560}" type="datetimeFigureOut">
              <a:rPr lang="en-US" smtClean="0"/>
              <a:t>7/17/2014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77C1A27-3626-4826-9F4C-B7FEF1F75414}" type="slidenum">
              <a:rPr lang="en-US" smtClean="0"/>
              <a:t>‹#›</a:t>
            </a:fld>
            <a:endParaRPr lang="en-US"/>
          </a:p>
        </p:txBody>
      </p:sp>
    </p:spTree>
    <p:extLst>
      <p:ext uri="{BB962C8B-B14F-4D97-AF65-F5344CB8AC3E}">
        <p14:creationId xmlns:p14="http://schemas.microsoft.com/office/powerpoint/2010/main" val="6278895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CD4B09-5C95-493F-8755-67B065073560}" type="datetimeFigureOut">
              <a:rPr lang="en-US" smtClean="0"/>
              <a:t>7/17/2014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7C1A27-3626-4826-9F4C-B7FEF1F75414}" type="slidenum">
              <a:rPr lang="en-US" smtClean="0"/>
              <a:t>‹#›</a:t>
            </a:fld>
            <a:endParaRPr lang="en-US"/>
          </a:p>
        </p:txBody>
      </p:sp>
    </p:spTree>
    <p:extLst>
      <p:ext uri="{BB962C8B-B14F-4D97-AF65-F5344CB8AC3E}">
        <p14:creationId xmlns:p14="http://schemas.microsoft.com/office/powerpoint/2010/main" val="15166270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4CD4B09-5C95-493F-8755-67B065073560}" type="datetimeFigureOut">
              <a:rPr lang="en-US" smtClean="0"/>
              <a:t>7/17/2014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7C1A27-3626-4826-9F4C-B7FEF1F75414}" type="slidenum">
              <a:rPr lang="en-US" smtClean="0"/>
              <a:t>‹#›</a:t>
            </a:fld>
            <a:endParaRPr lang="en-US"/>
          </a:p>
        </p:txBody>
      </p:sp>
    </p:spTree>
    <p:extLst>
      <p:ext uri="{BB962C8B-B14F-4D97-AF65-F5344CB8AC3E}">
        <p14:creationId xmlns:p14="http://schemas.microsoft.com/office/powerpoint/2010/main" val="877253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4CD4B09-5C95-493F-8755-67B065073560}" type="datetimeFigureOut">
              <a:rPr lang="en-US" smtClean="0"/>
              <a:t>7/17/2014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7C1A27-3626-4826-9F4C-B7FEF1F75414}" type="slidenum">
              <a:rPr lang="en-US" smtClean="0"/>
              <a:t>‹#›</a:t>
            </a:fld>
            <a:endParaRPr lang="en-US"/>
          </a:p>
        </p:txBody>
      </p:sp>
    </p:spTree>
    <p:extLst>
      <p:ext uri="{BB962C8B-B14F-4D97-AF65-F5344CB8AC3E}">
        <p14:creationId xmlns:p14="http://schemas.microsoft.com/office/powerpoint/2010/main" val="630692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Session 4</a:t>
            </a:r>
            <a:br>
              <a:rPr lang="en-US" dirty="0" smtClean="0"/>
            </a:br>
            <a:r>
              <a:rPr lang="en-US" dirty="0" smtClean="0"/>
              <a:t>Written on the Body: the body as signifying space</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7694528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Sex and the body</a:t>
            </a:r>
            <a:endParaRPr lang="en-US" dirty="0"/>
          </a:p>
        </p:txBody>
      </p:sp>
      <p:sp>
        <p:nvSpPr>
          <p:cNvPr id="3" name="Content Placeholder 2"/>
          <p:cNvSpPr>
            <a:spLocks noGrp="1"/>
          </p:cNvSpPr>
          <p:nvPr>
            <p:ph idx="1"/>
          </p:nvPr>
        </p:nvSpPr>
        <p:spPr/>
        <p:txBody>
          <a:bodyPr/>
          <a:lstStyle/>
          <a:p>
            <a:r>
              <a:rPr lang="en-US" dirty="0" smtClean="0"/>
              <a:t>Crossing sex or crossing gender?</a:t>
            </a:r>
          </a:p>
          <a:p>
            <a:r>
              <a:rPr lang="en-US" dirty="0" smtClean="0"/>
              <a:t>Sex reassignment?</a:t>
            </a:r>
          </a:p>
          <a:p>
            <a:r>
              <a:rPr lang="en-US" dirty="0" smtClean="0"/>
              <a:t>The limits of sex/gender</a:t>
            </a:r>
          </a:p>
          <a:p>
            <a:r>
              <a:rPr lang="en-US" dirty="0" smtClean="0"/>
              <a:t>The body as inscriptive surface?</a:t>
            </a:r>
            <a:endParaRPr lang="en-US" dirty="0"/>
          </a:p>
        </p:txBody>
      </p:sp>
    </p:spTree>
    <p:extLst>
      <p:ext uri="{BB962C8B-B14F-4D97-AF65-F5344CB8AC3E}">
        <p14:creationId xmlns:p14="http://schemas.microsoft.com/office/powerpoint/2010/main" val="297728234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122"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71600" y="1772816"/>
            <a:ext cx="7272808"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16778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From Maurice </a:t>
            </a:r>
            <a:r>
              <a:rPr lang="en-US" dirty="0" err="1" smtClean="0"/>
              <a:t>Merleau-Ponty</a:t>
            </a:r>
            <a:r>
              <a:rPr lang="en-US" dirty="0" smtClean="0"/>
              <a:t>, </a:t>
            </a:r>
            <a:r>
              <a:rPr lang="en-US" i="1" dirty="0" smtClean="0"/>
              <a:t>Phenomenology of Perception</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62500" lnSpcReduction="20000"/>
          </a:bodyPr>
          <a:lstStyle/>
          <a:p>
            <a:endParaRPr lang="en-US" dirty="0" smtClean="0"/>
          </a:p>
          <a:p>
            <a:endParaRPr lang="en-US" dirty="0" smtClean="0"/>
          </a:p>
          <a:p>
            <a:pPr marL="0" indent="0">
              <a:buNone/>
            </a:pPr>
            <a:r>
              <a:rPr lang="en-US" dirty="0" smtClean="0"/>
              <a:t>“I cannot understand the function of the living body except by enacting it myself, and except in so far as I am a body which rises to the world.”</a:t>
            </a:r>
          </a:p>
          <a:p>
            <a:pPr marL="0" indent="0">
              <a:buNone/>
            </a:pPr>
            <a:r>
              <a:rPr lang="en-US" dirty="0" smtClean="0"/>
              <a:t>	</a:t>
            </a:r>
          </a:p>
          <a:p>
            <a:pPr marL="0" indent="0">
              <a:buNone/>
            </a:pPr>
            <a:r>
              <a:rPr lang="en-US" dirty="0" smtClean="0"/>
              <a:t>“The body is the vehicle of being in the world, and having a body is, for a living creature, to be intervolved in a definite environment, to identify oneself with certain projects and be continually committed to them (81).”</a:t>
            </a:r>
          </a:p>
          <a:p>
            <a:endParaRPr lang="en-US" dirty="0" smtClean="0"/>
          </a:p>
          <a:p>
            <a:pPr marL="0" indent="0">
              <a:buNone/>
            </a:pPr>
            <a:r>
              <a:rPr lang="en-US" dirty="0" smtClean="0"/>
              <a:t>“[W]e are literally what others think of us and what our world is (102).”</a:t>
            </a:r>
          </a:p>
          <a:p>
            <a:endParaRPr lang="en-US" dirty="0" smtClean="0"/>
          </a:p>
          <a:p>
            <a:pPr marL="0" indent="0">
              <a:buNone/>
            </a:pPr>
            <a:r>
              <a:rPr lang="en-US" dirty="0" smtClean="0"/>
              <a:t>“[W]e must, as we shall see, </a:t>
            </a:r>
            <a:r>
              <a:rPr lang="en-US" dirty="0" err="1" smtClean="0"/>
              <a:t>recognise</a:t>
            </a:r>
            <a:r>
              <a:rPr lang="en-US" dirty="0" smtClean="0"/>
              <a:t> a primary process of signification in which the thing expressed does not exist apart from the expression, and in which the signs themselves induce their significance externally. In this way the body expresses total existence, but because existence </a:t>
            </a:r>
            <a:r>
              <a:rPr lang="en-US" dirty="0" err="1" smtClean="0"/>
              <a:t>realises</a:t>
            </a:r>
            <a:r>
              <a:rPr lang="en-US" dirty="0" smtClean="0"/>
              <a:t> itself in the body (166).”</a:t>
            </a:r>
          </a:p>
          <a:p>
            <a:endParaRPr lang="en-US" dirty="0"/>
          </a:p>
        </p:txBody>
      </p:sp>
    </p:spTree>
    <p:extLst>
      <p:ext uri="{BB962C8B-B14F-4D97-AF65-F5344CB8AC3E}">
        <p14:creationId xmlns:p14="http://schemas.microsoft.com/office/powerpoint/2010/main" val="3982921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From Simone de Beauvoir, </a:t>
            </a:r>
            <a:r>
              <a:rPr lang="en-US" i="1" dirty="0" smtClean="0"/>
              <a:t>The Second Sex</a:t>
            </a:r>
            <a:endParaRPr lang="en-US" i="1" dirty="0"/>
          </a:p>
        </p:txBody>
      </p:sp>
      <p:sp>
        <p:nvSpPr>
          <p:cNvPr id="3" name="Content Placeholder 2"/>
          <p:cNvSpPr>
            <a:spLocks noGrp="1"/>
          </p:cNvSpPr>
          <p:nvPr>
            <p:ph idx="1"/>
          </p:nvPr>
        </p:nvSpPr>
        <p:spPr/>
        <p:txBody>
          <a:bodyPr>
            <a:normAutofit fontScale="32500" lnSpcReduction="20000"/>
          </a:bodyPr>
          <a:lstStyle/>
          <a:p>
            <a:pPr marL="0" indent="0">
              <a:buNone/>
            </a:pPr>
            <a:r>
              <a:rPr lang="en-US" sz="4900" dirty="0" smtClean="0"/>
              <a:t>“It is during her periods that she feels her body most painfully as an obscure, alien thing; it is indeed, the prey of a stubborn and foreign life that each month constructs and then tears down a cradle within it; each month all things are made ready for a child and then aborted in the crimson flow. Woman like man is her body; but her body is something other than herself (61).”</a:t>
            </a:r>
          </a:p>
          <a:p>
            <a:endParaRPr lang="en-US" sz="4900" dirty="0" smtClean="0"/>
          </a:p>
          <a:p>
            <a:pPr marL="0" indent="0">
              <a:buNone/>
            </a:pPr>
            <a:r>
              <a:rPr lang="en-US" sz="4900" dirty="0" smtClean="0"/>
              <a:t>“Nevertheless it will be said that if the body is not a thing, it is a situation, as viewed in the perspective I am adopting—that of Heidegger, Sartre and </a:t>
            </a:r>
            <a:r>
              <a:rPr lang="en-US" sz="4900" dirty="0" err="1" smtClean="0"/>
              <a:t>Merleau-Ponty</a:t>
            </a:r>
            <a:r>
              <a:rPr lang="en-US" sz="4900" dirty="0" smtClean="0"/>
              <a:t>: it is the instrument of our grasp upon the world, a limiting factor for our projects [my emphasis] (66).”</a:t>
            </a:r>
          </a:p>
          <a:p>
            <a:endParaRPr lang="en-US" sz="3800" dirty="0" smtClean="0"/>
          </a:p>
          <a:p>
            <a:pPr marL="0" indent="0">
              <a:buNone/>
            </a:pPr>
            <a:r>
              <a:rPr lang="en-US" sz="4900" dirty="0" smtClean="0"/>
              <a:t>“One is not born, but rather becomes, a woman. No biological, psychological, or economic fate determines the figure that the human female presents in society; it is civilization as a whole that produces this creature, intermediate between male and eunuch, which is described as feminine. Only the intervention of someone else can establish an individual as an Other. In so far as he exists in and for himself, the child would hardly be able to think of himself as sexually differentiated. In girls as in boys the body is first of all the radiation of a subjectivity, the instrument that makes possible the comprehension of the world: it is through the eyes, the hands, that children apprehend the universe, and not through the sexual parts (295). “</a:t>
            </a:r>
          </a:p>
          <a:p>
            <a:endParaRPr lang="en-US" dirty="0"/>
          </a:p>
        </p:txBody>
      </p:sp>
    </p:spTree>
    <p:extLst>
      <p:ext uri="{BB962C8B-B14F-4D97-AF65-F5344CB8AC3E}">
        <p14:creationId xmlns:p14="http://schemas.microsoft.com/office/powerpoint/2010/main" val="7535161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Judith Butler, </a:t>
            </a:r>
            <a:r>
              <a:rPr lang="en-US" i="1" dirty="0" smtClean="0"/>
              <a:t>Gender Trouble: Feminism and the Subversion of Identity</a:t>
            </a:r>
            <a:endParaRPr lang="en-US" i="1" dirty="0"/>
          </a:p>
        </p:txBody>
      </p:sp>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043608" y="1988841"/>
            <a:ext cx="7056784"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601549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403648" y="1700808"/>
            <a:ext cx="6552728" cy="42484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58787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99593" y="2060849"/>
            <a:ext cx="7344816"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86015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09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331640" y="1700808"/>
            <a:ext cx="6696743"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746112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14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043609" y="1904358"/>
            <a:ext cx="7056784" cy="4548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6453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Industries of the body</a:t>
            </a:r>
            <a:endParaRPr lang="en-US" dirty="0"/>
          </a:p>
        </p:txBody>
      </p:sp>
      <p:sp>
        <p:nvSpPr>
          <p:cNvPr id="3" name="Content Placeholder 2"/>
          <p:cNvSpPr>
            <a:spLocks noGrp="1"/>
          </p:cNvSpPr>
          <p:nvPr>
            <p:ph idx="1"/>
          </p:nvPr>
        </p:nvSpPr>
        <p:spPr/>
        <p:txBody>
          <a:bodyPr/>
          <a:lstStyle/>
          <a:p>
            <a:r>
              <a:rPr lang="en-US" dirty="0" smtClean="0"/>
              <a:t>Foucault: power, discipline and the body</a:t>
            </a:r>
          </a:p>
          <a:p>
            <a:pPr lvl="1"/>
            <a:r>
              <a:rPr lang="en-US" dirty="0" err="1" smtClean="0"/>
              <a:t>Panopticism</a:t>
            </a:r>
            <a:r>
              <a:rPr lang="en-US" dirty="0" smtClean="0"/>
              <a:t>: surveillance as a form (self)discipline</a:t>
            </a:r>
          </a:p>
          <a:p>
            <a:pPr lvl="1"/>
            <a:r>
              <a:rPr lang="en-US" dirty="0" smtClean="0"/>
              <a:t> inscriptions on (the surface of the body) or beyond the skin? What are the limits of the flesh</a:t>
            </a:r>
          </a:p>
          <a:p>
            <a:pPr lvl="1"/>
            <a:endParaRPr lang="en-US" dirty="0" smtClean="0"/>
          </a:p>
        </p:txBody>
      </p:sp>
    </p:spTree>
    <p:extLst>
      <p:ext uri="{BB962C8B-B14F-4D97-AF65-F5344CB8AC3E}">
        <p14:creationId xmlns:p14="http://schemas.microsoft.com/office/powerpoint/2010/main" val="285122800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TotalTime>
  <Words>413</Words>
  <Application>Microsoft Office PowerPoint</Application>
  <PresentationFormat>On-screen Show (4:3)</PresentationFormat>
  <Paragraphs>27</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Session 4 Written on the Body: the body as signifying space</vt:lpstr>
      <vt:lpstr>From Maurice Merleau-Ponty, Phenomenology of Perception </vt:lpstr>
      <vt:lpstr>From Simone de Beauvoir, The Second Sex</vt:lpstr>
      <vt:lpstr>Judith Butler, Gender Trouble: Feminism and the Subversion of Identity</vt:lpstr>
      <vt:lpstr>PowerPoint Presentation</vt:lpstr>
      <vt:lpstr>PowerPoint Presentation</vt:lpstr>
      <vt:lpstr>PowerPoint Presentation</vt:lpstr>
      <vt:lpstr>PowerPoint Presentation</vt:lpstr>
      <vt:lpstr>Industries of the body</vt:lpstr>
      <vt:lpstr>Sex and the body</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4 Written on the Body: the body as signifying space</dc:title>
  <dc:creator>S. P. Nath</dc:creator>
  <cp:lastModifiedBy>S. P. Nath</cp:lastModifiedBy>
  <cp:revision>5</cp:revision>
  <dcterms:created xsi:type="dcterms:W3CDTF">2014-07-17T09:53:47Z</dcterms:created>
  <dcterms:modified xsi:type="dcterms:W3CDTF">2014-07-17T11:26:38Z</dcterms:modified>
</cp:coreProperties>
</file>