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74" r:id="rId8"/>
    <p:sldId id="275" r:id="rId9"/>
    <p:sldId id="276" r:id="rId10"/>
    <p:sldId id="277" r:id="rId11"/>
    <p:sldId id="262" r:id="rId12"/>
    <p:sldId id="263" r:id="rId13"/>
    <p:sldId id="264" r:id="rId14"/>
    <p:sldId id="265" r:id="rId15"/>
    <p:sldId id="266" r:id="rId16"/>
    <p:sldId id="268" r:id="rId17"/>
    <p:sldId id="267" r:id="rId18"/>
    <p:sldId id="269" r:id="rId19"/>
    <p:sldId id="270" r:id="rId20"/>
    <p:sldId id="271" r:id="rId21"/>
    <p:sldId id="272" r:id="rId22"/>
    <p:sldId id="273"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10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6089035-82B5-4486-BF08-0127DB528232}" type="datetimeFigureOut">
              <a:rPr lang="en-US" smtClean="0"/>
              <a:t>8/6/2014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0085D-92C8-419A-A8FC-FC220E562526}" type="slidenum">
              <a:rPr lang="en-US" smtClean="0"/>
              <a:t>‹#›</a:t>
            </a:fld>
            <a:endParaRPr lang="en-US"/>
          </a:p>
        </p:txBody>
      </p:sp>
    </p:spTree>
    <p:extLst>
      <p:ext uri="{BB962C8B-B14F-4D97-AF65-F5344CB8AC3E}">
        <p14:creationId xmlns:p14="http://schemas.microsoft.com/office/powerpoint/2010/main" val="38605777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089035-82B5-4486-BF08-0127DB528232}" type="datetimeFigureOut">
              <a:rPr lang="en-US" smtClean="0"/>
              <a:t>8/6/2014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0085D-92C8-419A-A8FC-FC220E562526}" type="slidenum">
              <a:rPr lang="en-US" smtClean="0"/>
              <a:t>‹#›</a:t>
            </a:fld>
            <a:endParaRPr lang="en-US"/>
          </a:p>
        </p:txBody>
      </p:sp>
    </p:spTree>
    <p:extLst>
      <p:ext uri="{BB962C8B-B14F-4D97-AF65-F5344CB8AC3E}">
        <p14:creationId xmlns:p14="http://schemas.microsoft.com/office/powerpoint/2010/main" val="29056534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089035-82B5-4486-BF08-0127DB528232}" type="datetimeFigureOut">
              <a:rPr lang="en-US" smtClean="0"/>
              <a:t>8/6/2014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0085D-92C8-419A-A8FC-FC220E562526}" type="slidenum">
              <a:rPr lang="en-US" smtClean="0"/>
              <a:t>‹#›</a:t>
            </a:fld>
            <a:endParaRPr lang="en-US"/>
          </a:p>
        </p:txBody>
      </p:sp>
    </p:spTree>
    <p:extLst>
      <p:ext uri="{BB962C8B-B14F-4D97-AF65-F5344CB8AC3E}">
        <p14:creationId xmlns:p14="http://schemas.microsoft.com/office/powerpoint/2010/main" val="3543645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089035-82B5-4486-BF08-0127DB528232}" type="datetimeFigureOut">
              <a:rPr lang="en-US" smtClean="0"/>
              <a:t>8/6/2014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0085D-92C8-419A-A8FC-FC220E562526}" type="slidenum">
              <a:rPr lang="en-US" smtClean="0"/>
              <a:t>‹#›</a:t>
            </a:fld>
            <a:endParaRPr lang="en-US"/>
          </a:p>
        </p:txBody>
      </p:sp>
    </p:spTree>
    <p:extLst>
      <p:ext uri="{BB962C8B-B14F-4D97-AF65-F5344CB8AC3E}">
        <p14:creationId xmlns:p14="http://schemas.microsoft.com/office/powerpoint/2010/main" val="1132772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6089035-82B5-4486-BF08-0127DB528232}" type="datetimeFigureOut">
              <a:rPr lang="en-US" smtClean="0"/>
              <a:t>8/6/2014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80085D-92C8-419A-A8FC-FC220E562526}" type="slidenum">
              <a:rPr lang="en-US" smtClean="0"/>
              <a:t>‹#›</a:t>
            </a:fld>
            <a:endParaRPr lang="en-US"/>
          </a:p>
        </p:txBody>
      </p:sp>
    </p:spTree>
    <p:extLst>
      <p:ext uri="{BB962C8B-B14F-4D97-AF65-F5344CB8AC3E}">
        <p14:creationId xmlns:p14="http://schemas.microsoft.com/office/powerpoint/2010/main" val="26472245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089035-82B5-4486-BF08-0127DB528232}" type="datetimeFigureOut">
              <a:rPr lang="en-US" smtClean="0"/>
              <a:t>8/6/2014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80085D-92C8-419A-A8FC-FC220E562526}" type="slidenum">
              <a:rPr lang="en-US" smtClean="0"/>
              <a:t>‹#›</a:t>
            </a:fld>
            <a:endParaRPr lang="en-US"/>
          </a:p>
        </p:txBody>
      </p:sp>
    </p:spTree>
    <p:extLst>
      <p:ext uri="{BB962C8B-B14F-4D97-AF65-F5344CB8AC3E}">
        <p14:creationId xmlns:p14="http://schemas.microsoft.com/office/powerpoint/2010/main" val="2298793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6089035-82B5-4486-BF08-0127DB528232}" type="datetimeFigureOut">
              <a:rPr lang="en-US" smtClean="0"/>
              <a:t>8/6/2014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80085D-92C8-419A-A8FC-FC220E562526}" type="slidenum">
              <a:rPr lang="en-US" smtClean="0"/>
              <a:t>‹#›</a:t>
            </a:fld>
            <a:endParaRPr lang="en-US"/>
          </a:p>
        </p:txBody>
      </p:sp>
    </p:spTree>
    <p:extLst>
      <p:ext uri="{BB962C8B-B14F-4D97-AF65-F5344CB8AC3E}">
        <p14:creationId xmlns:p14="http://schemas.microsoft.com/office/powerpoint/2010/main" val="632561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089035-82B5-4486-BF08-0127DB528232}" type="datetimeFigureOut">
              <a:rPr lang="en-US" smtClean="0"/>
              <a:t>8/6/2014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80085D-92C8-419A-A8FC-FC220E562526}" type="slidenum">
              <a:rPr lang="en-US" smtClean="0"/>
              <a:t>‹#›</a:t>
            </a:fld>
            <a:endParaRPr lang="en-US"/>
          </a:p>
        </p:txBody>
      </p:sp>
    </p:spTree>
    <p:extLst>
      <p:ext uri="{BB962C8B-B14F-4D97-AF65-F5344CB8AC3E}">
        <p14:creationId xmlns:p14="http://schemas.microsoft.com/office/powerpoint/2010/main" val="22080935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089035-82B5-4486-BF08-0127DB528232}" type="datetimeFigureOut">
              <a:rPr lang="en-US" smtClean="0"/>
              <a:t>8/6/2014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80085D-92C8-419A-A8FC-FC220E562526}" type="slidenum">
              <a:rPr lang="en-US" smtClean="0"/>
              <a:t>‹#›</a:t>
            </a:fld>
            <a:endParaRPr lang="en-US"/>
          </a:p>
        </p:txBody>
      </p:sp>
    </p:spTree>
    <p:extLst>
      <p:ext uri="{BB962C8B-B14F-4D97-AF65-F5344CB8AC3E}">
        <p14:creationId xmlns:p14="http://schemas.microsoft.com/office/powerpoint/2010/main" val="3209960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089035-82B5-4486-BF08-0127DB528232}" type="datetimeFigureOut">
              <a:rPr lang="en-US" smtClean="0"/>
              <a:t>8/6/2014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80085D-92C8-419A-A8FC-FC220E562526}" type="slidenum">
              <a:rPr lang="en-US" smtClean="0"/>
              <a:t>‹#›</a:t>
            </a:fld>
            <a:endParaRPr lang="en-US"/>
          </a:p>
        </p:txBody>
      </p:sp>
    </p:spTree>
    <p:extLst>
      <p:ext uri="{BB962C8B-B14F-4D97-AF65-F5344CB8AC3E}">
        <p14:creationId xmlns:p14="http://schemas.microsoft.com/office/powerpoint/2010/main" val="27028668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089035-82B5-4486-BF08-0127DB528232}" type="datetimeFigureOut">
              <a:rPr lang="en-US" smtClean="0"/>
              <a:t>8/6/2014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80085D-92C8-419A-A8FC-FC220E562526}" type="slidenum">
              <a:rPr lang="en-US" smtClean="0"/>
              <a:t>‹#›</a:t>
            </a:fld>
            <a:endParaRPr lang="en-US"/>
          </a:p>
        </p:txBody>
      </p:sp>
    </p:spTree>
    <p:extLst>
      <p:ext uri="{BB962C8B-B14F-4D97-AF65-F5344CB8AC3E}">
        <p14:creationId xmlns:p14="http://schemas.microsoft.com/office/powerpoint/2010/main" val="38764303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089035-82B5-4486-BF08-0127DB528232}" type="datetimeFigureOut">
              <a:rPr lang="en-US" smtClean="0"/>
              <a:t>8/6/2014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80085D-92C8-419A-A8FC-FC220E562526}" type="slidenum">
              <a:rPr lang="en-US" smtClean="0"/>
              <a:t>‹#›</a:t>
            </a:fld>
            <a:endParaRPr lang="en-US"/>
          </a:p>
        </p:txBody>
      </p:sp>
    </p:spTree>
    <p:extLst>
      <p:ext uri="{BB962C8B-B14F-4D97-AF65-F5344CB8AC3E}">
        <p14:creationId xmlns:p14="http://schemas.microsoft.com/office/powerpoint/2010/main" val="32108334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youtube.com/watch?v=c6aeqXaXOSg" TargetMode="External"/><Relationship Id="rId2" Type="http://schemas.openxmlformats.org/officeDocument/2006/relationships/hyperlink" Target="https://www.familyforce.ca/sites/AllLocations/EN/Relocation/Documents/Iceberg_EN.sw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CULTURE AND COMMUNICATION </a:t>
            </a:r>
            <a:br>
              <a:rPr lang="en-US" dirty="0" smtClean="0"/>
            </a:br>
            <a:r>
              <a:rPr lang="en-US" sz="3100" dirty="0" err="1" smtClean="0"/>
              <a:t>Dr</a:t>
            </a:r>
            <a:r>
              <a:rPr lang="en-US" sz="3100" dirty="0" smtClean="0"/>
              <a:t> </a:t>
            </a:r>
            <a:r>
              <a:rPr lang="en-US" sz="3100" dirty="0" err="1" smtClean="0"/>
              <a:t>Charis</a:t>
            </a:r>
            <a:r>
              <a:rPr lang="en-US" sz="3100" dirty="0" smtClean="0"/>
              <a:t> </a:t>
            </a:r>
            <a:r>
              <a:rPr lang="en-US" sz="3100" dirty="0" err="1" smtClean="0"/>
              <a:t>Xinari</a:t>
            </a:r>
            <a:r>
              <a:rPr lang="en-US" sz="3100" dirty="0" smtClean="0"/>
              <a:t>, </a:t>
            </a:r>
            <a:br>
              <a:rPr lang="en-US" sz="3100" dirty="0" smtClean="0"/>
            </a:br>
            <a:r>
              <a:rPr lang="en-US" sz="3100" dirty="0" smtClean="0"/>
              <a:t>European University Cyprus</a:t>
            </a:r>
            <a:endParaRPr lang="en-US" sz="3100" dirty="0"/>
          </a:p>
        </p:txBody>
      </p:sp>
      <p:sp>
        <p:nvSpPr>
          <p:cNvPr id="3" name="Subtitle 2"/>
          <p:cNvSpPr>
            <a:spLocks noGrp="1"/>
          </p:cNvSpPr>
          <p:nvPr>
            <p:ph type="subTitle" idx="1"/>
          </p:nvPr>
        </p:nvSpPr>
        <p:spPr/>
        <p:txBody>
          <a:bodyPr/>
          <a:lstStyle/>
          <a:p>
            <a:r>
              <a:rPr lang="en-US" dirty="0" smtClean="0"/>
              <a:t>Session 1</a:t>
            </a:r>
          </a:p>
          <a:p>
            <a:r>
              <a:rPr lang="en-US" b="1" dirty="0" smtClean="0"/>
              <a:t>Language, Power, Representation</a:t>
            </a:r>
            <a:endParaRPr lang="en-US" b="1" dirty="0"/>
          </a:p>
        </p:txBody>
      </p:sp>
    </p:spTree>
    <p:extLst>
      <p:ext uri="{BB962C8B-B14F-4D97-AF65-F5344CB8AC3E}">
        <p14:creationId xmlns:p14="http://schemas.microsoft.com/office/powerpoint/2010/main" val="1160362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7841" y="1600200"/>
            <a:ext cx="6028318" cy="4525963"/>
          </a:xfrm>
        </p:spPr>
      </p:pic>
    </p:spTree>
    <p:extLst>
      <p:ext uri="{BB962C8B-B14F-4D97-AF65-F5344CB8AC3E}">
        <p14:creationId xmlns:p14="http://schemas.microsoft.com/office/powerpoint/2010/main" val="3210803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Culture?</a:t>
            </a:r>
            <a:endParaRPr lang="en-US" dirty="0"/>
          </a:p>
        </p:txBody>
      </p:sp>
      <p:sp>
        <p:nvSpPr>
          <p:cNvPr id="3" name="Content Placeholder 2"/>
          <p:cNvSpPr>
            <a:spLocks noGrp="1"/>
          </p:cNvSpPr>
          <p:nvPr>
            <p:ph idx="1"/>
          </p:nvPr>
        </p:nvSpPr>
        <p:spPr/>
        <p:txBody>
          <a:bodyPr>
            <a:normAutofit fontScale="92500"/>
          </a:bodyPr>
          <a:lstStyle/>
          <a:p>
            <a:r>
              <a:rPr lang="en-US" dirty="0" smtClean="0"/>
              <a:t>Culture as a process, a set of practices, rather than things; based on the production and exchange of meaning between members of a society or a group</a:t>
            </a:r>
          </a:p>
          <a:p>
            <a:r>
              <a:rPr lang="en-US" dirty="0" smtClean="0"/>
              <a:t>It is the participants in a culture who give meaning; things in themselves have no meaning; something </a:t>
            </a:r>
            <a:r>
              <a:rPr lang="en-US" i="1" dirty="0" smtClean="0"/>
              <a:t>means</a:t>
            </a:r>
            <a:r>
              <a:rPr lang="en-US" dirty="0" smtClean="0"/>
              <a:t> in a particular context</a:t>
            </a:r>
          </a:p>
          <a:p>
            <a:r>
              <a:rPr lang="en-US" dirty="0" smtClean="0"/>
              <a:t>In </a:t>
            </a:r>
            <a:r>
              <a:rPr lang="en-US" i="1" dirty="0" smtClean="0"/>
              <a:t>representing</a:t>
            </a:r>
            <a:r>
              <a:rPr lang="en-US" dirty="0" smtClean="0"/>
              <a:t> we give </a:t>
            </a:r>
            <a:r>
              <a:rPr lang="en-US" i="1" dirty="0" smtClean="0"/>
              <a:t>meaning (language </a:t>
            </a:r>
            <a:r>
              <a:rPr lang="en-US" dirty="0" smtClean="0"/>
              <a:t>plays a key role in this process)</a:t>
            </a:r>
            <a:endParaRPr lang="en-US" i="1" dirty="0" smtClean="0"/>
          </a:p>
          <a:p>
            <a:endParaRPr lang="en-US" dirty="0"/>
          </a:p>
        </p:txBody>
      </p:sp>
    </p:spTree>
    <p:extLst>
      <p:ext uri="{BB962C8B-B14F-4D97-AF65-F5344CB8AC3E}">
        <p14:creationId xmlns:p14="http://schemas.microsoft.com/office/powerpoint/2010/main" val="1968183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Meaning, Language and Representation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Language as representation?</a:t>
            </a:r>
          </a:p>
          <a:p>
            <a:r>
              <a:rPr lang="en-US" dirty="0" smtClean="0"/>
              <a:t>Meaning as a dialogue, always only partially understood</a:t>
            </a:r>
          </a:p>
          <a:p>
            <a:r>
              <a:rPr lang="en-US" dirty="0" smtClean="0"/>
              <a:t>Signs and Signification; language as a signifying practice</a:t>
            </a:r>
          </a:p>
          <a:p>
            <a:r>
              <a:rPr lang="en-US" dirty="0" smtClean="0"/>
              <a:t>Representation tied up with identity (national, </a:t>
            </a:r>
            <a:r>
              <a:rPr lang="en-US" dirty="0"/>
              <a:t>g</a:t>
            </a:r>
            <a:r>
              <a:rPr lang="en-US" dirty="0" smtClean="0"/>
              <a:t>ender, sexual </a:t>
            </a:r>
            <a:r>
              <a:rPr lang="en-US" dirty="0" err="1" smtClean="0"/>
              <a:t>etc</a:t>
            </a:r>
            <a:r>
              <a:rPr lang="en-US" dirty="0" smtClean="0"/>
              <a:t>).</a:t>
            </a:r>
          </a:p>
          <a:p>
            <a:r>
              <a:rPr lang="en-US" b="1" dirty="0" smtClean="0"/>
              <a:t>Stop and Think: </a:t>
            </a:r>
            <a:r>
              <a:rPr lang="en-US" dirty="0" smtClean="0"/>
              <a:t>What does it </a:t>
            </a:r>
            <a:r>
              <a:rPr lang="en-US" i="1" dirty="0" smtClean="0"/>
              <a:t>mean</a:t>
            </a:r>
            <a:r>
              <a:rPr lang="en-US" dirty="0" smtClean="0"/>
              <a:t> to be one identity or another? How ‘fixed’ or ‘fluid’ are identities?</a:t>
            </a:r>
          </a:p>
          <a:p>
            <a:r>
              <a:rPr lang="en-US" dirty="0" smtClean="0"/>
              <a:t>Meaning as </a:t>
            </a:r>
            <a:r>
              <a:rPr lang="en-US" i="1" dirty="0" smtClean="0"/>
              <a:t>produced</a:t>
            </a:r>
            <a:r>
              <a:rPr lang="en-US" dirty="0" smtClean="0"/>
              <a:t>/</a:t>
            </a:r>
            <a:r>
              <a:rPr lang="en-US" i="1" dirty="0" smtClean="0"/>
              <a:t>constructed</a:t>
            </a:r>
            <a:r>
              <a:rPr lang="en-US" dirty="0" smtClean="0"/>
              <a:t> rather than found</a:t>
            </a:r>
            <a:endParaRPr lang="en-US" dirty="0"/>
          </a:p>
        </p:txBody>
      </p:sp>
    </p:spTree>
    <p:extLst>
      <p:ext uri="{BB962C8B-B14F-4D97-AF65-F5344CB8AC3E}">
        <p14:creationId xmlns:p14="http://schemas.microsoft.com/office/powerpoint/2010/main" val="17347717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Language and Culture</a:t>
            </a:r>
            <a:endParaRPr lang="en-US" dirty="0"/>
          </a:p>
        </p:txBody>
      </p:sp>
      <p:sp>
        <p:nvSpPr>
          <p:cNvPr id="3" name="Content Placeholder 2"/>
          <p:cNvSpPr>
            <a:spLocks noGrp="1"/>
          </p:cNvSpPr>
          <p:nvPr>
            <p:ph idx="1"/>
          </p:nvPr>
        </p:nvSpPr>
        <p:spPr/>
        <p:txBody>
          <a:bodyPr/>
          <a:lstStyle/>
          <a:p>
            <a:r>
              <a:rPr lang="en-US" dirty="0" smtClean="0"/>
              <a:t>The </a:t>
            </a:r>
            <a:r>
              <a:rPr lang="en-US" b="1" dirty="0" smtClean="0"/>
              <a:t>semiotic</a:t>
            </a:r>
            <a:r>
              <a:rPr lang="en-US" dirty="0" smtClean="0"/>
              <a:t> approach: </a:t>
            </a:r>
            <a:r>
              <a:rPr lang="en-US" i="1" dirty="0" smtClean="0"/>
              <a:t>how</a:t>
            </a:r>
            <a:r>
              <a:rPr lang="en-US" dirty="0" smtClean="0"/>
              <a:t> language produces meaning</a:t>
            </a:r>
          </a:p>
          <a:p>
            <a:r>
              <a:rPr lang="en-US" dirty="0" smtClean="0"/>
              <a:t>The </a:t>
            </a:r>
            <a:r>
              <a:rPr lang="en-US" b="1" dirty="0" smtClean="0"/>
              <a:t>discursive</a:t>
            </a:r>
            <a:r>
              <a:rPr lang="en-US" dirty="0" smtClean="0"/>
              <a:t> approach: concerned with the </a:t>
            </a:r>
            <a:r>
              <a:rPr lang="en-US" i="1" dirty="0" smtClean="0"/>
              <a:t>effects and consequences </a:t>
            </a:r>
            <a:r>
              <a:rPr lang="en-US" dirty="0" smtClean="0"/>
              <a:t>of representation; how the knowledge produce by a particular discourse forms, shapes, defines (identities, subjectivities, representations)--</a:t>
            </a:r>
            <a:r>
              <a:rPr lang="en-US" b="1" dirty="0" smtClean="0"/>
              <a:t>power</a:t>
            </a:r>
            <a:endParaRPr lang="en-US" b="1" dirty="0"/>
          </a:p>
        </p:txBody>
      </p:sp>
    </p:spTree>
    <p:extLst>
      <p:ext uri="{BB962C8B-B14F-4D97-AF65-F5344CB8AC3E}">
        <p14:creationId xmlns:p14="http://schemas.microsoft.com/office/powerpoint/2010/main" val="38271269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Theories of Representation</a:t>
            </a:r>
            <a:endParaRPr lang="en-US" dirty="0"/>
          </a:p>
        </p:txBody>
      </p:sp>
      <p:sp>
        <p:nvSpPr>
          <p:cNvPr id="3" name="Content Placeholder 2"/>
          <p:cNvSpPr>
            <a:spLocks noGrp="1"/>
          </p:cNvSpPr>
          <p:nvPr>
            <p:ph idx="1"/>
          </p:nvPr>
        </p:nvSpPr>
        <p:spPr/>
        <p:txBody>
          <a:bodyPr/>
          <a:lstStyle/>
          <a:p>
            <a:r>
              <a:rPr lang="en-US" dirty="0" smtClean="0"/>
              <a:t>The </a:t>
            </a:r>
            <a:r>
              <a:rPr lang="en-US" b="1" dirty="0" smtClean="0"/>
              <a:t>reflective</a:t>
            </a:r>
            <a:r>
              <a:rPr lang="en-US" dirty="0" smtClean="0"/>
              <a:t> approach: mimesis</a:t>
            </a:r>
          </a:p>
          <a:p>
            <a:r>
              <a:rPr lang="en-US" dirty="0"/>
              <a:t>T</a:t>
            </a:r>
            <a:r>
              <a:rPr lang="en-US" dirty="0" smtClean="0"/>
              <a:t>he </a:t>
            </a:r>
            <a:r>
              <a:rPr lang="en-US" b="1" dirty="0" smtClean="0"/>
              <a:t>intentional</a:t>
            </a:r>
            <a:r>
              <a:rPr lang="en-US" dirty="0" smtClean="0"/>
              <a:t> approach: the author </a:t>
            </a:r>
          </a:p>
          <a:p>
            <a:r>
              <a:rPr lang="en-US" dirty="0"/>
              <a:t>T</a:t>
            </a:r>
            <a:r>
              <a:rPr lang="en-US" dirty="0" smtClean="0"/>
              <a:t>he </a:t>
            </a:r>
            <a:r>
              <a:rPr lang="en-US" b="1" dirty="0" smtClean="0"/>
              <a:t>constructivist</a:t>
            </a:r>
            <a:r>
              <a:rPr lang="en-US" dirty="0" smtClean="0"/>
              <a:t> or </a:t>
            </a:r>
            <a:r>
              <a:rPr lang="en-US" b="1" dirty="0" smtClean="0"/>
              <a:t>constructionist</a:t>
            </a:r>
            <a:r>
              <a:rPr lang="en-US" dirty="0" smtClean="0"/>
              <a:t> approach: things don’t </a:t>
            </a:r>
            <a:r>
              <a:rPr lang="en-US" i="1" dirty="0" smtClean="0"/>
              <a:t>mean</a:t>
            </a:r>
            <a:r>
              <a:rPr lang="en-US" dirty="0" smtClean="0"/>
              <a:t>, we </a:t>
            </a:r>
            <a:r>
              <a:rPr lang="en-US" i="1" dirty="0" smtClean="0"/>
              <a:t>construct</a:t>
            </a:r>
            <a:r>
              <a:rPr lang="en-US" dirty="0" smtClean="0"/>
              <a:t> meanings through systems of representation</a:t>
            </a:r>
            <a:endParaRPr lang="en-US" dirty="0"/>
          </a:p>
        </p:txBody>
      </p:sp>
    </p:spTree>
    <p:extLst>
      <p:ext uri="{BB962C8B-B14F-4D97-AF65-F5344CB8AC3E}">
        <p14:creationId xmlns:p14="http://schemas.microsoft.com/office/powerpoint/2010/main" val="4285537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60648"/>
            <a:ext cx="8229600" cy="1143000"/>
          </a:xfrm>
        </p:spPr>
        <p:txBody>
          <a:bodyPr>
            <a:normAutofit fontScale="90000"/>
          </a:bodyPr>
          <a:lstStyle/>
          <a:p>
            <a:r>
              <a:rPr lang="en-US" dirty="0" smtClean="0"/>
              <a:t>Signs of the fathers: Saussure’s Legacy</a:t>
            </a:r>
            <a:br>
              <a:rPr lang="en-US" dirty="0" smtClean="0"/>
            </a:br>
            <a:r>
              <a:rPr lang="en-US" sz="3100" dirty="0" smtClean="0"/>
              <a:t>Language is </a:t>
            </a:r>
            <a:r>
              <a:rPr lang="en-US" sz="3100" b="1" dirty="0" smtClean="0"/>
              <a:t>arbitrary</a:t>
            </a:r>
            <a:r>
              <a:rPr lang="en-US" sz="3100" dirty="0" smtClean="0"/>
              <a:t>, </a:t>
            </a:r>
            <a:r>
              <a:rPr lang="en-US" sz="3100" b="1" dirty="0" smtClean="0"/>
              <a:t>relational</a:t>
            </a:r>
            <a:r>
              <a:rPr lang="en-US" sz="3100" dirty="0" smtClean="0"/>
              <a:t> and </a:t>
            </a:r>
            <a:r>
              <a:rPr lang="en-US" sz="3100" b="1" dirty="0" smtClean="0"/>
              <a:t>constitutive</a:t>
            </a:r>
            <a:endParaRPr lang="en-US" sz="3100" b="1" dirty="0"/>
          </a:p>
        </p:txBody>
      </p:sp>
      <p:sp>
        <p:nvSpPr>
          <p:cNvPr id="3" name="Content Placeholder 2"/>
          <p:cNvSpPr>
            <a:spLocks noGrp="1"/>
          </p:cNvSpPr>
          <p:nvPr>
            <p:ph idx="1"/>
          </p:nvPr>
        </p:nvSpPr>
        <p:spPr/>
        <p:txBody>
          <a:bodyPr>
            <a:normAutofit fontScale="77500" lnSpcReduction="20000"/>
          </a:bodyPr>
          <a:lstStyle/>
          <a:p>
            <a:r>
              <a:rPr lang="en-US" dirty="0" smtClean="0"/>
              <a:t>Ferdinand de Saussure- Swiss linguist, father of Structural linguistics</a:t>
            </a:r>
          </a:p>
          <a:p>
            <a:r>
              <a:rPr lang="en-US" dirty="0" smtClean="0"/>
              <a:t>Saussure is interested in how language works not how it developed (the evolution of sounds and words across time was the preoccupation of previous linguistic approaches)</a:t>
            </a:r>
          </a:p>
          <a:p>
            <a:r>
              <a:rPr lang="en-US" dirty="0" smtClean="0"/>
              <a:t>The manifest appearance of phenomena is underpinned and made possible by underlying systems and structures (this consideration is also shared by Freud and Marx); system of language (a set of elements located in relation to each other)</a:t>
            </a:r>
          </a:p>
          <a:p>
            <a:r>
              <a:rPr lang="en-US" dirty="0" smtClean="0"/>
              <a:t>Structural linguistics: meaning is produced through the play of those elements and their relations in two ways</a:t>
            </a:r>
          </a:p>
          <a:p>
            <a:endParaRPr lang="en-US" dirty="0" smtClean="0"/>
          </a:p>
        </p:txBody>
      </p:sp>
    </p:spTree>
    <p:extLst>
      <p:ext uri="{BB962C8B-B14F-4D97-AF65-F5344CB8AC3E}">
        <p14:creationId xmlns:p14="http://schemas.microsoft.com/office/powerpoint/2010/main" val="146203312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continued</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	meaning is produced in the formation of signs as two-sided entities</a:t>
            </a:r>
          </a:p>
          <a:p>
            <a:r>
              <a:rPr lang="en-US" dirty="0" smtClean="0"/>
              <a:t>(b)	meaning is also produced in a play of differences</a:t>
            </a:r>
          </a:p>
          <a:p>
            <a:r>
              <a:rPr lang="en-US" dirty="0" smtClean="0"/>
              <a:t>underlying system of conventions (words and grammar) by virtue of which a sign (word) can ‘mean’=&gt; the object of study of linguistics</a:t>
            </a:r>
          </a:p>
          <a:p>
            <a:pPr marL="0" indent="0">
              <a:buNone/>
            </a:pPr>
            <a:r>
              <a:rPr lang="en-US" dirty="0" smtClean="0"/>
              <a:t>		signifier (‘word image’, visual or acoustic)</a:t>
            </a:r>
          </a:p>
          <a:p>
            <a:r>
              <a:rPr lang="en-US" dirty="0" smtClean="0"/>
              <a:t>sign</a:t>
            </a:r>
          </a:p>
          <a:p>
            <a:pPr marL="0" indent="0">
              <a:buNone/>
            </a:pPr>
            <a:r>
              <a:rPr lang="en-US" dirty="0" smtClean="0"/>
              <a:t>		signified (mental concept)</a:t>
            </a:r>
          </a:p>
          <a:p>
            <a:endParaRPr lang="en-US" dirty="0"/>
          </a:p>
        </p:txBody>
      </p:sp>
    </p:spTree>
    <p:extLst>
      <p:ext uri="{BB962C8B-B14F-4D97-AF65-F5344CB8AC3E}">
        <p14:creationId xmlns:p14="http://schemas.microsoft.com/office/powerpoint/2010/main" val="24650507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continued</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the distinction is between the word image and the concept, not between a name and a thing</a:t>
            </a:r>
          </a:p>
          <a:p>
            <a:r>
              <a:rPr lang="en-US" dirty="0" smtClean="0"/>
              <a:t>the sign is arbitrary</a:t>
            </a:r>
          </a:p>
          <a:p>
            <a:r>
              <a:rPr lang="en-US" dirty="0" smtClean="0"/>
              <a:t> the relation between the signifier and the signified is a matter of convention</a:t>
            </a:r>
          </a:p>
          <a:p>
            <a:r>
              <a:rPr lang="en-US" dirty="0" smtClean="0"/>
              <a:t>His theory suggests that our world is constructed for us by our language and that things don’t have fixed essences or cores of meaning which pre-exist linguistic representation</a:t>
            </a:r>
          </a:p>
          <a:p>
            <a:r>
              <a:rPr lang="en-US" dirty="0" smtClean="0"/>
              <a:t>Language is a system of difference where any one term has meaning only by virtue of its differential place within that system</a:t>
            </a:r>
          </a:p>
          <a:p>
            <a:r>
              <a:rPr lang="en-US" dirty="0" smtClean="0"/>
              <a:t>langue: the system of language (the rules, codes, conventions)</a:t>
            </a:r>
          </a:p>
          <a:p>
            <a:r>
              <a:rPr lang="en-US" dirty="0" smtClean="0"/>
              <a:t> parole: the actual speech acts made possible by language</a:t>
            </a:r>
          </a:p>
          <a:p>
            <a:r>
              <a:rPr lang="en-US" dirty="0" smtClean="0"/>
              <a:t>Linguists study what makes ‘paroles’ possible - the underlying system</a:t>
            </a:r>
          </a:p>
          <a:p>
            <a:endParaRPr lang="en-US" dirty="0" smtClean="0"/>
          </a:p>
          <a:p>
            <a:r>
              <a:rPr lang="en-US" dirty="0" smtClean="0"/>
              <a:t>‘Whether we take the signified or the signifier, language has neither ideas nor sounds that existed before the linguistic system but only conceptual and phonic differences that have issued from the system’—Ferdinand de Saussure</a:t>
            </a:r>
          </a:p>
          <a:p>
            <a:endParaRPr lang="en-US" dirty="0" smtClean="0"/>
          </a:p>
          <a:p>
            <a:endParaRPr lang="en-US" dirty="0"/>
          </a:p>
        </p:txBody>
      </p:sp>
    </p:spTree>
    <p:extLst>
      <p:ext uri="{BB962C8B-B14F-4D97-AF65-F5344CB8AC3E}">
        <p14:creationId xmlns:p14="http://schemas.microsoft.com/office/powerpoint/2010/main" val="1278472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Saussure and Structuralism</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also called semiotics</a:t>
            </a:r>
          </a:p>
          <a:p>
            <a:r>
              <a:rPr lang="en-US" dirty="0" smtClean="0"/>
              <a:t>developed out of Saussure’s work on language</a:t>
            </a:r>
          </a:p>
          <a:p>
            <a:r>
              <a:rPr lang="en-US" dirty="0" smtClean="0"/>
              <a:t>It is not interested in meaning as such it is interested in how meaning is made possible; attempts to describe and understand the conventions and modes of signification which make meaning possible; it seeks to discover the conditions of meaning</a:t>
            </a:r>
          </a:p>
          <a:p>
            <a:r>
              <a:rPr lang="en-US" dirty="0" smtClean="0"/>
              <a:t>the possibility of a science of literature (as in the Russian Formalism); such a science means it could potentially master and explain the world of signs through exhaustive detailing and </a:t>
            </a:r>
            <a:r>
              <a:rPr lang="en-US" dirty="0" err="1" smtClean="0"/>
              <a:t>analysing</a:t>
            </a:r>
            <a:r>
              <a:rPr lang="en-US" dirty="0" smtClean="0"/>
              <a:t> of the systems that allowed those signs to speak</a:t>
            </a:r>
          </a:p>
          <a:p>
            <a:r>
              <a:rPr lang="en-US" dirty="0" smtClean="0"/>
              <a:t>the language of criticism as a ‘</a:t>
            </a:r>
            <a:r>
              <a:rPr lang="en-US" dirty="0" err="1" smtClean="0"/>
              <a:t>metalanguage</a:t>
            </a:r>
            <a:r>
              <a:rPr lang="en-US" dirty="0" smtClean="0"/>
              <a:t>’</a:t>
            </a:r>
          </a:p>
          <a:p>
            <a:r>
              <a:rPr lang="en-US" dirty="0" err="1" smtClean="0"/>
              <a:t>Semiologists</a:t>
            </a:r>
            <a:r>
              <a:rPr lang="en-US" dirty="0" smtClean="0"/>
              <a:t>: Roland Barthes, Gerard Genet, Claude Levi-Strauss</a:t>
            </a:r>
          </a:p>
          <a:p>
            <a:r>
              <a:rPr lang="en-US" dirty="0" smtClean="0"/>
              <a:t>For Barthes anything, any aspect of culture can be read and interpreted just like a text; the importance of </a:t>
            </a:r>
            <a:r>
              <a:rPr lang="en-US" dirty="0" err="1" smtClean="0"/>
              <a:t>textuality</a:t>
            </a:r>
            <a:r>
              <a:rPr lang="en-US" dirty="0"/>
              <a:t> </a:t>
            </a:r>
            <a:r>
              <a:rPr lang="en-US" dirty="0" smtClean="0"/>
              <a:t>(see Barthes’ </a:t>
            </a:r>
            <a:r>
              <a:rPr lang="en-US" i="1" dirty="0" smtClean="0"/>
              <a:t>Mythologies</a:t>
            </a:r>
            <a:r>
              <a:rPr lang="en-US" dirty="0" smtClean="0"/>
              <a:t>)</a:t>
            </a:r>
            <a:endParaRPr lang="en-US" i="1" dirty="0" smtClean="0"/>
          </a:p>
          <a:p>
            <a:pPr marL="0" indent="0">
              <a:buNone/>
            </a:pPr>
            <a:endParaRPr lang="en-US" dirty="0"/>
          </a:p>
        </p:txBody>
      </p:sp>
    </p:spTree>
    <p:extLst>
      <p:ext uri="{BB962C8B-B14F-4D97-AF65-F5344CB8AC3E}">
        <p14:creationId xmlns:p14="http://schemas.microsoft.com/office/powerpoint/2010/main" val="33389394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Poststructuralism</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a matter of a more radical reading of Saussure / the moment when Structuralism becomes self-reflexive</a:t>
            </a:r>
          </a:p>
          <a:p>
            <a:r>
              <a:rPr lang="en-US" dirty="0" smtClean="0"/>
              <a:t>Jacques Derrida-deconstruction</a:t>
            </a:r>
          </a:p>
          <a:p>
            <a:r>
              <a:rPr lang="en-US" dirty="0" smtClean="0"/>
              <a:t> Roland Barthes-’the death of the author’</a:t>
            </a:r>
          </a:p>
          <a:p>
            <a:r>
              <a:rPr lang="en-US" dirty="0" smtClean="0"/>
              <a:t>challenges the idea that the relationship between signifier and signified is fixed;</a:t>
            </a:r>
          </a:p>
          <a:p>
            <a:r>
              <a:rPr lang="en-US" dirty="0" smtClean="0"/>
              <a:t> meaning slips beneath the circularity of signifiers</a:t>
            </a:r>
          </a:p>
          <a:p>
            <a:r>
              <a:rPr lang="en-US" dirty="0" smtClean="0"/>
              <a:t> Derrida and </a:t>
            </a:r>
            <a:r>
              <a:rPr lang="en-US" dirty="0" err="1" smtClean="0"/>
              <a:t>différance</a:t>
            </a:r>
            <a:r>
              <a:rPr lang="en-US" dirty="0" smtClean="0"/>
              <a:t>-meaning is deferred </a:t>
            </a:r>
          </a:p>
          <a:p>
            <a:r>
              <a:rPr lang="en-US" dirty="0" smtClean="0"/>
              <a:t>the sign is not stable; indeterminacy and </a:t>
            </a:r>
            <a:r>
              <a:rPr lang="en-US" dirty="0" err="1" smtClean="0"/>
              <a:t>undecidability</a:t>
            </a:r>
            <a:r>
              <a:rPr lang="en-US" dirty="0" smtClean="0"/>
              <a:t> about meaning which is subject to slippage from signifier to signifier</a:t>
            </a:r>
          </a:p>
          <a:p>
            <a:r>
              <a:rPr lang="en-US" dirty="0" smtClean="0"/>
              <a:t> literature, the author and the text no longer have an identity outside difference and neither do they have a fixed and determinate identity and meaning; they are </a:t>
            </a:r>
            <a:r>
              <a:rPr lang="en-US" dirty="0" err="1" smtClean="0"/>
              <a:t>relativised</a:t>
            </a:r>
            <a:r>
              <a:rPr lang="en-US" dirty="0" smtClean="0"/>
              <a:t> and unstable</a:t>
            </a:r>
          </a:p>
          <a:p>
            <a:r>
              <a:rPr lang="en-US" dirty="0" smtClean="0"/>
              <a:t>radical </a:t>
            </a:r>
            <a:r>
              <a:rPr lang="en-US" dirty="0" err="1" smtClean="0"/>
              <a:t>decentring</a:t>
            </a:r>
            <a:r>
              <a:rPr lang="en-US" dirty="0" smtClean="0"/>
              <a:t> of identities and an emphasis on the signifier over the signified</a:t>
            </a:r>
          </a:p>
          <a:p>
            <a:r>
              <a:rPr lang="en-US" dirty="0" smtClean="0"/>
              <a:t>post-colonialism: the political implications of </a:t>
            </a:r>
            <a:r>
              <a:rPr lang="en-US" dirty="0" err="1" smtClean="0"/>
              <a:t>poststructuralism’s</a:t>
            </a:r>
            <a:r>
              <a:rPr lang="en-US" dirty="0" smtClean="0"/>
              <a:t> critique of difference</a:t>
            </a:r>
          </a:p>
          <a:p>
            <a:r>
              <a:rPr lang="en-US" dirty="0" smtClean="0"/>
              <a:t> postmodernism: the epistemological considerations of that critique</a:t>
            </a:r>
          </a:p>
          <a:p>
            <a:endParaRPr lang="en-US" dirty="0"/>
          </a:p>
        </p:txBody>
      </p:sp>
    </p:spTree>
    <p:extLst>
      <p:ext uri="{BB962C8B-B14F-4D97-AF65-F5344CB8AC3E}">
        <p14:creationId xmlns:p14="http://schemas.microsoft.com/office/powerpoint/2010/main" val="38926780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smtClean="0"/>
              <a:t>Culture as Iceberg, </a:t>
            </a:r>
            <a:r>
              <a:rPr lang="en-US" dirty="0" smtClean="0"/>
              <a:t/>
            </a:r>
            <a:br>
              <a:rPr lang="en-US" dirty="0" smtClean="0"/>
            </a:br>
            <a:r>
              <a:rPr lang="en-US" sz="2200" dirty="0" smtClean="0"/>
              <a:t>Edward </a:t>
            </a:r>
            <a:r>
              <a:rPr lang="en-US" sz="2200" dirty="0" err="1" smtClean="0"/>
              <a:t>T.Hall</a:t>
            </a:r>
            <a:r>
              <a:rPr lang="en-US" sz="2200" dirty="0" smtClean="0"/>
              <a:t> circa 1976</a:t>
            </a:r>
            <a:endParaRPr lang="en-US" sz="22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71800" y="1138951"/>
            <a:ext cx="3399740" cy="5652000"/>
          </a:xfrm>
        </p:spPr>
      </p:pic>
    </p:spTree>
    <p:extLst>
      <p:ext uri="{BB962C8B-B14F-4D97-AF65-F5344CB8AC3E}">
        <p14:creationId xmlns:p14="http://schemas.microsoft.com/office/powerpoint/2010/main" val="5595017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From Language to Discourse: Michel Foucault</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‘Discourse is about the production of </a:t>
            </a:r>
            <a:r>
              <a:rPr lang="en-US" dirty="0" smtClean="0"/>
              <a:t>knowledge </a:t>
            </a:r>
            <a:r>
              <a:rPr lang="en-US" dirty="0" smtClean="0"/>
              <a:t>through language’ (Hall)</a:t>
            </a:r>
          </a:p>
          <a:p>
            <a:r>
              <a:rPr lang="en-US" dirty="0" smtClean="0"/>
              <a:t>Nothing which is meaningful exists outside discourse</a:t>
            </a:r>
          </a:p>
          <a:p>
            <a:r>
              <a:rPr lang="en-US" dirty="0" smtClean="0"/>
              <a:t>Stop and Think: does Foucault say, as his critics often argue, that nothing exists outside discourse, ‘</a:t>
            </a:r>
            <a:r>
              <a:rPr lang="en-US" i="1" dirty="0" smtClean="0"/>
              <a:t>nothing has any meaning outside discourse</a:t>
            </a:r>
            <a:r>
              <a:rPr lang="en-US" dirty="0" smtClean="0"/>
              <a:t>’ (Foucault, 1972)? Does language have material effects? What is the relationship between discourse and materiality? </a:t>
            </a:r>
            <a:endParaRPr lang="en-US" dirty="0"/>
          </a:p>
        </p:txBody>
      </p:sp>
    </p:spTree>
    <p:extLst>
      <p:ext uri="{BB962C8B-B14F-4D97-AF65-F5344CB8AC3E}">
        <p14:creationId xmlns:p14="http://schemas.microsoft.com/office/powerpoint/2010/main" val="6043111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Discursive Practices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For Foucault things ‘meant’ something only within a specific historical context; definitions of e.g. madness are ‘true’ only within a specific historical context</a:t>
            </a:r>
            <a:r>
              <a:rPr lang="en-US" dirty="0" smtClean="0">
                <a:sym typeface="Wingdings" panose="05000000000000000000" pitchFamily="2" charset="2"/>
              </a:rPr>
              <a:t> </a:t>
            </a:r>
            <a:r>
              <a:rPr lang="en-US" dirty="0" err="1" smtClean="0">
                <a:sym typeface="Wingdings" panose="05000000000000000000" pitchFamily="2" charset="2"/>
              </a:rPr>
              <a:t>historicisation</a:t>
            </a:r>
            <a:r>
              <a:rPr lang="en-US" dirty="0" smtClean="0">
                <a:sym typeface="Wingdings" panose="05000000000000000000" pitchFamily="2" charset="2"/>
              </a:rPr>
              <a:t> of discourse</a:t>
            </a:r>
          </a:p>
          <a:p>
            <a:r>
              <a:rPr lang="en-US" dirty="0" smtClean="0">
                <a:sym typeface="Wingdings" panose="05000000000000000000" pitchFamily="2" charset="2"/>
              </a:rPr>
              <a:t>For Foucault, ‘knowledge linked to power not only assumes the authority of the “truth”, but has the power to </a:t>
            </a:r>
            <a:r>
              <a:rPr lang="en-US" i="1" dirty="0" smtClean="0">
                <a:sym typeface="Wingdings" panose="05000000000000000000" pitchFamily="2" charset="2"/>
              </a:rPr>
              <a:t>make itself true</a:t>
            </a:r>
            <a:r>
              <a:rPr lang="en-US" dirty="0" smtClean="0">
                <a:sym typeface="Wingdings" panose="05000000000000000000" pitchFamily="2" charset="2"/>
              </a:rPr>
              <a:t>’</a:t>
            </a:r>
          </a:p>
          <a:p>
            <a:r>
              <a:rPr lang="en-US" dirty="0" smtClean="0">
                <a:sym typeface="Wingdings" panose="05000000000000000000" pitchFamily="2" charset="2"/>
              </a:rPr>
              <a:t>Knowledge is put to work through the certain technologies and strategies of application—Impact/effect on our bodies (discipline, punishment, regulation)</a:t>
            </a:r>
            <a:endParaRPr lang="en-US" dirty="0"/>
          </a:p>
        </p:txBody>
      </p:sp>
    </p:spTree>
    <p:extLst>
      <p:ext uri="{BB962C8B-B14F-4D97-AF65-F5344CB8AC3E}">
        <p14:creationId xmlns:p14="http://schemas.microsoft.com/office/powerpoint/2010/main" val="41356531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a:t>
            </a:r>
            <a:endParaRPr lang="en-US" dirty="0"/>
          </a:p>
        </p:txBody>
      </p:sp>
      <p:sp>
        <p:nvSpPr>
          <p:cNvPr id="3" name="Content Placeholder 2"/>
          <p:cNvSpPr>
            <a:spLocks noGrp="1"/>
          </p:cNvSpPr>
          <p:nvPr>
            <p:ph idx="1"/>
          </p:nvPr>
        </p:nvSpPr>
        <p:spPr/>
        <p:txBody>
          <a:bodyPr>
            <a:normAutofit fontScale="92500"/>
          </a:bodyPr>
          <a:lstStyle/>
          <a:p>
            <a:r>
              <a:rPr lang="en-US" dirty="0" smtClean="0"/>
              <a:t>According to Hall reality exists outside language but is constantly mediated through language.</a:t>
            </a:r>
          </a:p>
          <a:p>
            <a:r>
              <a:rPr lang="en-US" dirty="0" smtClean="0"/>
              <a:t>Stop and Think: What is the role of the Mass Media in the construction of reality/Reality? What is their relationship to culture especially if we accept the argument that we live in a </a:t>
            </a:r>
            <a:r>
              <a:rPr lang="en-US" dirty="0" err="1" smtClean="0"/>
              <a:t>mediatised</a:t>
            </a:r>
            <a:r>
              <a:rPr lang="en-US" dirty="0" smtClean="0"/>
              <a:t> world? How does that affect our experience of reality (whose reality is it anyway?)? </a:t>
            </a:r>
            <a:endParaRPr lang="en-US" dirty="0"/>
          </a:p>
        </p:txBody>
      </p:sp>
    </p:spTree>
    <p:extLst>
      <p:ext uri="{BB962C8B-B14F-4D97-AF65-F5344CB8AC3E}">
        <p14:creationId xmlns:p14="http://schemas.microsoft.com/office/powerpoint/2010/main" val="8909624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US" dirty="0"/>
          </a:p>
        </p:txBody>
      </p:sp>
      <p:sp>
        <p:nvSpPr>
          <p:cNvPr id="3" name="Content Placeholder 2"/>
          <p:cNvSpPr>
            <a:spLocks noGrp="1"/>
          </p:cNvSpPr>
          <p:nvPr>
            <p:ph idx="1"/>
          </p:nvPr>
        </p:nvSpPr>
        <p:spPr/>
        <p:txBody>
          <a:bodyPr/>
          <a:lstStyle/>
          <a:p>
            <a:r>
              <a:rPr lang="en-US" dirty="0" smtClean="0">
                <a:hlinkClick r:id="rId2"/>
              </a:rPr>
              <a:t>https://www.familyforce.ca/sites/AllLocations/EN/Relocation/Documents/Iceberg_EN.swf</a:t>
            </a:r>
            <a:endParaRPr lang="en-US" dirty="0" smtClean="0"/>
          </a:p>
          <a:p>
            <a:r>
              <a:rPr lang="en-US" dirty="0" smtClean="0">
                <a:hlinkClick r:id="rId3"/>
              </a:rPr>
              <a:t>http://www.youtube.com/watch?v=c6aeqXaXOSg</a:t>
            </a:r>
            <a:endParaRPr lang="en-US" dirty="0" smtClean="0"/>
          </a:p>
          <a:p>
            <a:endParaRPr lang="en-US" dirty="0" smtClean="0"/>
          </a:p>
          <a:p>
            <a:pPr marL="0" indent="0">
              <a:buNone/>
            </a:pPr>
            <a:endParaRPr lang="en-US" dirty="0"/>
          </a:p>
        </p:txBody>
      </p:sp>
    </p:spTree>
    <p:extLst>
      <p:ext uri="{BB962C8B-B14F-4D97-AF65-F5344CB8AC3E}">
        <p14:creationId xmlns:p14="http://schemas.microsoft.com/office/powerpoint/2010/main" val="2292777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1600" dirty="0" smtClean="0"/>
              <a:t>Culture as Iceberg –Image 2</a:t>
            </a:r>
            <a:endParaRPr lang="en-US" sz="16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34667" y="1600200"/>
            <a:ext cx="3674665" cy="4925144"/>
          </a:xfrm>
        </p:spPr>
      </p:pic>
    </p:spTree>
    <p:extLst>
      <p:ext uri="{BB962C8B-B14F-4D97-AF65-F5344CB8AC3E}">
        <p14:creationId xmlns:p14="http://schemas.microsoft.com/office/powerpoint/2010/main" val="1753240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 and Representation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Culture is about ‘shared meanings’—What does this mean?</a:t>
            </a:r>
          </a:p>
          <a:p>
            <a:r>
              <a:rPr lang="en-US" dirty="0" smtClean="0"/>
              <a:t>Language is the medium through which we ‘make sense of things’</a:t>
            </a:r>
          </a:p>
          <a:p>
            <a:r>
              <a:rPr lang="en-US" dirty="0" smtClean="0"/>
              <a:t>Language as a key repository of cultural values and meanings</a:t>
            </a:r>
          </a:p>
          <a:p>
            <a:r>
              <a:rPr lang="en-US" b="1" dirty="0" smtClean="0"/>
              <a:t>Stop and think</a:t>
            </a:r>
            <a:r>
              <a:rPr lang="en-US" dirty="0" smtClean="0"/>
              <a:t>: The importance of language for a nation/state? What is at stake in contemporary debates around official or national languages? What is the relationship between language and power? Can you think of specific cases where the issue of language becomes a highly contested political issue? What is at stake when it comes to the decision of adopting one language or another (in education, government, intercultural communication)?</a:t>
            </a:r>
            <a:endParaRPr lang="en-US" dirty="0"/>
          </a:p>
        </p:txBody>
      </p:sp>
    </p:spTree>
    <p:extLst>
      <p:ext uri="{BB962C8B-B14F-4D97-AF65-F5344CB8AC3E}">
        <p14:creationId xmlns:p14="http://schemas.microsoft.com/office/powerpoint/2010/main" val="3704268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Circuit of Culture,</a:t>
            </a:r>
            <a:br>
              <a:rPr lang="en-US" dirty="0" smtClean="0"/>
            </a:br>
            <a:r>
              <a:rPr lang="en-US" dirty="0" smtClean="0"/>
              <a:t>Stuart Hall</a:t>
            </a:r>
            <a:br>
              <a:rPr lang="en-US" dirty="0" smtClean="0"/>
            </a:br>
            <a:endParaRPr lang="en-US"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85785" y="1600200"/>
            <a:ext cx="6972429"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81380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7841" y="1600200"/>
            <a:ext cx="6028318" cy="4525963"/>
          </a:xfrm>
        </p:spPr>
      </p:pic>
    </p:spTree>
    <p:extLst>
      <p:ext uri="{BB962C8B-B14F-4D97-AF65-F5344CB8AC3E}">
        <p14:creationId xmlns:p14="http://schemas.microsoft.com/office/powerpoint/2010/main" val="7915402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7841" y="1600200"/>
            <a:ext cx="6028318" cy="4525963"/>
          </a:xfrm>
        </p:spPr>
      </p:pic>
    </p:spTree>
    <p:extLst>
      <p:ext uri="{BB962C8B-B14F-4D97-AF65-F5344CB8AC3E}">
        <p14:creationId xmlns:p14="http://schemas.microsoft.com/office/powerpoint/2010/main" val="21005562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57841" y="1600200"/>
            <a:ext cx="6028318" cy="4525963"/>
          </a:xfrm>
        </p:spPr>
      </p:pic>
    </p:spTree>
    <p:extLst>
      <p:ext uri="{BB962C8B-B14F-4D97-AF65-F5344CB8AC3E}">
        <p14:creationId xmlns:p14="http://schemas.microsoft.com/office/powerpoint/2010/main" val="352066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2974</TotalTime>
  <Words>1151</Words>
  <Application>Microsoft Office PowerPoint</Application>
  <PresentationFormat>On-screen Show (4:3)</PresentationFormat>
  <Paragraphs>86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CULTURE AND COMMUNICATION  Dr Charis Xinari,  European University Cyprus</vt:lpstr>
      <vt:lpstr>Culture as Iceberg,  Edward T.Hall circa 1976</vt:lpstr>
      <vt:lpstr>Activity</vt:lpstr>
      <vt:lpstr>Culture as Iceberg –Image 2</vt:lpstr>
      <vt:lpstr>Culture and Representation</vt:lpstr>
      <vt:lpstr>Circuit of Culture, Stuart Hall </vt:lpstr>
      <vt:lpstr>PowerPoint Presentation</vt:lpstr>
      <vt:lpstr>PowerPoint Presentation</vt:lpstr>
      <vt:lpstr>PowerPoint Presentation</vt:lpstr>
      <vt:lpstr>PowerPoint Presentation</vt:lpstr>
      <vt:lpstr>What is Culture?</vt:lpstr>
      <vt:lpstr>Meaning, Language and Representation</vt:lpstr>
      <vt:lpstr>Language and Culture</vt:lpstr>
      <vt:lpstr>Theories of Representation</vt:lpstr>
      <vt:lpstr>Signs of the fathers: Saussure’s Legacy Language is arbitrary, relational and constitutive</vt:lpstr>
      <vt:lpstr>… continued</vt:lpstr>
      <vt:lpstr>… continued</vt:lpstr>
      <vt:lpstr>Saussure and Structuralism</vt:lpstr>
      <vt:lpstr>Poststructuralism</vt:lpstr>
      <vt:lpstr>From Language to Discourse: Michel Foucault</vt:lpstr>
      <vt:lpstr>Discursive Practices</vt:lpstr>
      <vt:lpstr>Communication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CULTURE AND COMMUNICATION  Dr Charis Xinari,  European University Cyprus</dc:title>
  <dc:creator>S. P. Nath</dc:creator>
  <cp:lastModifiedBy>S. P. Nath</cp:lastModifiedBy>
  <cp:revision>13</cp:revision>
  <dcterms:created xsi:type="dcterms:W3CDTF">2014-07-13T15:19:21Z</dcterms:created>
  <dcterms:modified xsi:type="dcterms:W3CDTF">2014-08-08T14:09:52Z</dcterms:modified>
</cp:coreProperties>
</file>