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4" r:id="rId7"/>
    <p:sldId id="265" r:id="rId8"/>
    <p:sldId id="266" r:id="rId9"/>
    <p:sldId id="267" r:id="rId10"/>
    <p:sldId id="268" r:id="rId11"/>
    <p:sldId id="269" r:id="rId12"/>
    <p:sldId id="270" r:id="rId13"/>
    <p:sldId id="271" r:id="rId14"/>
    <p:sldId id="273" r:id="rId15"/>
    <p:sldId id="274" r:id="rId16"/>
    <p:sldId id="261" r:id="rId17"/>
    <p:sldId id="262" r:id="rId18"/>
    <p:sldId id="276" r:id="rId19"/>
    <p:sldId id="277" r:id="rId20"/>
    <p:sldId id="263" r:id="rId21"/>
    <p:sldId id="275"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3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90FB165-940D-487A-88C7-89CB51D05260}" type="datetimeFigureOut">
              <a:rPr lang="en-US" smtClean="0"/>
              <a:t>7/15/2014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403C78-BA0E-4E1D-A20A-3E506D7B9D3B}" type="slidenum">
              <a:rPr lang="en-US" smtClean="0"/>
              <a:t>‹#›</a:t>
            </a:fld>
            <a:endParaRPr lang="en-US"/>
          </a:p>
        </p:txBody>
      </p:sp>
    </p:spTree>
    <p:extLst>
      <p:ext uri="{BB962C8B-B14F-4D97-AF65-F5344CB8AC3E}">
        <p14:creationId xmlns:p14="http://schemas.microsoft.com/office/powerpoint/2010/main" val="22816441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0FB165-940D-487A-88C7-89CB51D05260}" type="datetimeFigureOut">
              <a:rPr lang="en-US" smtClean="0"/>
              <a:t>7/15/2014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403C78-BA0E-4E1D-A20A-3E506D7B9D3B}" type="slidenum">
              <a:rPr lang="en-US" smtClean="0"/>
              <a:t>‹#›</a:t>
            </a:fld>
            <a:endParaRPr lang="en-US"/>
          </a:p>
        </p:txBody>
      </p:sp>
    </p:spTree>
    <p:extLst>
      <p:ext uri="{BB962C8B-B14F-4D97-AF65-F5344CB8AC3E}">
        <p14:creationId xmlns:p14="http://schemas.microsoft.com/office/powerpoint/2010/main" val="5686529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0FB165-940D-487A-88C7-89CB51D05260}" type="datetimeFigureOut">
              <a:rPr lang="en-US" smtClean="0"/>
              <a:t>7/15/2014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403C78-BA0E-4E1D-A20A-3E506D7B9D3B}" type="slidenum">
              <a:rPr lang="en-US" smtClean="0"/>
              <a:t>‹#›</a:t>
            </a:fld>
            <a:endParaRPr lang="en-US"/>
          </a:p>
        </p:txBody>
      </p:sp>
    </p:spTree>
    <p:extLst>
      <p:ext uri="{BB962C8B-B14F-4D97-AF65-F5344CB8AC3E}">
        <p14:creationId xmlns:p14="http://schemas.microsoft.com/office/powerpoint/2010/main" val="15701425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0FB165-940D-487A-88C7-89CB51D05260}" type="datetimeFigureOut">
              <a:rPr lang="en-US" smtClean="0"/>
              <a:t>7/15/2014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403C78-BA0E-4E1D-A20A-3E506D7B9D3B}" type="slidenum">
              <a:rPr lang="en-US" smtClean="0"/>
              <a:t>‹#›</a:t>
            </a:fld>
            <a:endParaRPr lang="en-US"/>
          </a:p>
        </p:txBody>
      </p:sp>
    </p:spTree>
    <p:extLst>
      <p:ext uri="{BB962C8B-B14F-4D97-AF65-F5344CB8AC3E}">
        <p14:creationId xmlns:p14="http://schemas.microsoft.com/office/powerpoint/2010/main" val="13559228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0FB165-940D-487A-88C7-89CB51D05260}" type="datetimeFigureOut">
              <a:rPr lang="en-US" smtClean="0"/>
              <a:t>7/15/2014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403C78-BA0E-4E1D-A20A-3E506D7B9D3B}" type="slidenum">
              <a:rPr lang="en-US" smtClean="0"/>
              <a:t>‹#›</a:t>
            </a:fld>
            <a:endParaRPr lang="en-US"/>
          </a:p>
        </p:txBody>
      </p:sp>
    </p:spTree>
    <p:extLst>
      <p:ext uri="{BB962C8B-B14F-4D97-AF65-F5344CB8AC3E}">
        <p14:creationId xmlns:p14="http://schemas.microsoft.com/office/powerpoint/2010/main" val="10094312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90FB165-940D-487A-88C7-89CB51D05260}" type="datetimeFigureOut">
              <a:rPr lang="en-US" smtClean="0"/>
              <a:t>7/15/2014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403C78-BA0E-4E1D-A20A-3E506D7B9D3B}" type="slidenum">
              <a:rPr lang="en-US" smtClean="0"/>
              <a:t>‹#›</a:t>
            </a:fld>
            <a:endParaRPr lang="en-US"/>
          </a:p>
        </p:txBody>
      </p:sp>
    </p:spTree>
    <p:extLst>
      <p:ext uri="{BB962C8B-B14F-4D97-AF65-F5344CB8AC3E}">
        <p14:creationId xmlns:p14="http://schemas.microsoft.com/office/powerpoint/2010/main" val="29734297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90FB165-940D-487A-88C7-89CB51D05260}" type="datetimeFigureOut">
              <a:rPr lang="en-US" smtClean="0"/>
              <a:t>7/15/2014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3403C78-BA0E-4E1D-A20A-3E506D7B9D3B}" type="slidenum">
              <a:rPr lang="en-US" smtClean="0"/>
              <a:t>‹#›</a:t>
            </a:fld>
            <a:endParaRPr lang="en-US"/>
          </a:p>
        </p:txBody>
      </p:sp>
    </p:spTree>
    <p:extLst>
      <p:ext uri="{BB962C8B-B14F-4D97-AF65-F5344CB8AC3E}">
        <p14:creationId xmlns:p14="http://schemas.microsoft.com/office/powerpoint/2010/main" val="17410904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90FB165-940D-487A-88C7-89CB51D05260}" type="datetimeFigureOut">
              <a:rPr lang="en-US" smtClean="0"/>
              <a:t>7/15/2014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3403C78-BA0E-4E1D-A20A-3E506D7B9D3B}" type="slidenum">
              <a:rPr lang="en-US" smtClean="0"/>
              <a:t>‹#›</a:t>
            </a:fld>
            <a:endParaRPr lang="en-US"/>
          </a:p>
        </p:txBody>
      </p:sp>
    </p:spTree>
    <p:extLst>
      <p:ext uri="{BB962C8B-B14F-4D97-AF65-F5344CB8AC3E}">
        <p14:creationId xmlns:p14="http://schemas.microsoft.com/office/powerpoint/2010/main" val="30714317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90FB165-940D-487A-88C7-89CB51D05260}" type="datetimeFigureOut">
              <a:rPr lang="en-US" smtClean="0"/>
              <a:t>7/15/2014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3403C78-BA0E-4E1D-A20A-3E506D7B9D3B}" type="slidenum">
              <a:rPr lang="en-US" smtClean="0"/>
              <a:t>‹#›</a:t>
            </a:fld>
            <a:endParaRPr lang="en-US"/>
          </a:p>
        </p:txBody>
      </p:sp>
    </p:spTree>
    <p:extLst>
      <p:ext uri="{BB962C8B-B14F-4D97-AF65-F5344CB8AC3E}">
        <p14:creationId xmlns:p14="http://schemas.microsoft.com/office/powerpoint/2010/main" val="34969122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0FB165-940D-487A-88C7-89CB51D05260}" type="datetimeFigureOut">
              <a:rPr lang="en-US" smtClean="0"/>
              <a:t>7/15/2014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403C78-BA0E-4E1D-A20A-3E506D7B9D3B}" type="slidenum">
              <a:rPr lang="en-US" smtClean="0"/>
              <a:t>‹#›</a:t>
            </a:fld>
            <a:endParaRPr lang="en-US"/>
          </a:p>
        </p:txBody>
      </p:sp>
    </p:spTree>
    <p:extLst>
      <p:ext uri="{BB962C8B-B14F-4D97-AF65-F5344CB8AC3E}">
        <p14:creationId xmlns:p14="http://schemas.microsoft.com/office/powerpoint/2010/main" val="42389267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90FB165-940D-487A-88C7-89CB51D05260}" type="datetimeFigureOut">
              <a:rPr lang="en-US" smtClean="0"/>
              <a:t>7/15/2014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403C78-BA0E-4E1D-A20A-3E506D7B9D3B}" type="slidenum">
              <a:rPr lang="en-US" smtClean="0"/>
              <a:t>‹#›</a:t>
            </a:fld>
            <a:endParaRPr lang="en-US"/>
          </a:p>
        </p:txBody>
      </p:sp>
    </p:spTree>
    <p:extLst>
      <p:ext uri="{BB962C8B-B14F-4D97-AF65-F5344CB8AC3E}">
        <p14:creationId xmlns:p14="http://schemas.microsoft.com/office/powerpoint/2010/main" val="32559479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90FB165-940D-487A-88C7-89CB51D05260}" type="datetimeFigureOut">
              <a:rPr lang="en-US" smtClean="0"/>
              <a:t>7/15/2014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403C78-BA0E-4E1D-A20A-3E506D7B9D3B}" type="slidenum">
              <a:rPr lang="en-US" smtClean="0"/>
              <a:t>‹#›</a:t>
            </a:fld>
            <a:endParaRPr lang="en-US"/>
          </a:p>
        </p:txBody>
      </p:sp>
    </p:spTree>
    <p:extLst>
      <p:ext uri="{BB962C8B-B14F-4D97-AF65-F5344CB8AC3E}">
        <p14:creationId xmlns:p14="http://schemas.microsoft.com/office/powerpoint/2010/main" val="16515856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Multiculturalism and </a:t>
            </a:r>
            <a:r>
              <a:rPr lang="en-US" i="1" dirty="0"/>
              <a:t>O</a:t>
            </a:r>
            <a:r>
              <a:rPr lang="en-US" i="1" dirty="0" smtClean="0"/>
              <a:t>ther</a:t>
            </a:r>
            <a:r>
              <a:rPr lang="en-US" dirty="0" smtClean="0"/>
              <a:t> stories</a:t>
            </a:r>
            <a:endParaRPr lang="en-US" dirty="0"/>
          </a:p>
        </p:txBody>
      </p:sp>
      <p:sp>
        <p:nvSpPr>
          <p:cNvPr id="3" name="Subtitle 2"/>
          <p:cNvSpPr>
            <a:spLocks noGrp="1"/>
          </p:cNvSpPr>
          <p:nvPr>
            <p:ph type="subTitle" idx="1"/>
          </p:nvPr>
        </p:nvSpPr>
        <p:spPr/>
        <p:txBody>
          <a:bodyPr/>
          <a:lstStyle/>
          <a:p>
            <a:r>
              <a:rPr lang="en-US" dirty="0" err="1" smtClean="0"/>
              <a:t>Postcolonialism</a:t>
            </a:r>
            <a:r>
              <a:rPr lang="en-US" dirty="0" smtClean="0"/>
              <a:t>, </a:t>
            </a:r>
            <a:r>
              <a:rPr lang="en-US" dirty="0" err="1" smtClean="0"/>
              <a:t>Postcoloniality</a:t>
            </a:r>
            <a:r>
              <a:rPr lang="en-US" dirty="0" smtClean="0"/>
              <a:t>, Race</a:t>
            </a:r>
            <a:endParaRPr lang="en-US" dirty="0"/>
          </a:p>
        </p:txBody>
      </p:sp>
    </p:spTree>
    <p:extLst>
      <p:ext uri="{BB962C8B-B14F-4D97-AF65-F5344CB8AC3E}">
        <p14:creationId xmlns:p14="http://schemas.microsoft.com/office/powerpoint/2010/main" val="357755348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4691" y="1600200"/>
            <a:ext cx="6034617" cy="4525963"/>
          </a:xfrm>
        </p:spPr>
      </p:pic>
    </p:spTree>
    <p:extLst>
      <p:ext uri="{BB962C8B-B14F-4D97-AF65-F5344CB8AC3E}">
        <p14:creationId xmlns:p14="http://schemas.microsoft.com/office/powerpoint/2010/main" val="12380401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4691" y="1600200"/>
            <a:ext cx="6034617" cy="4525963"/>
          </a:xfrm>
        </p:spPr>
      </p:pic>
    </p:spTree>
    <p:extLst>
      <p:ext uri="{BB962C8B-B14F-4D97-AF65-F5344CB8AC3E}">
        <p14:creationId xmlns:p14="http://schemas.microsoft.com/office/powerpoint/2010/main" val="5037450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4691" y="1600200"/>
            <a:ext cx="6034617" cy="4525963"/>
          </a:xfrm>
        </p:spPr>
      </p:pic>
    </p:spTree>
    <p:extLst>
      <p:ext uri="{BB962C8B-B14F-4D97-AF65-F5344CB8AC3E}">
        <p14:creationId xmlns:p14="http://schemas.microsoft.com/office/powerpoint/2010/main" val="27316257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4691" y="1600200"/>
            <a:ext cx="6034617" cy="4525963"/>
          </a:xfrm>
        </p:spPr>
      </p:pic>
    </p:spTree>
    <p:extLst>
      <p:ext uri="{BB962C8B-B14F-4D97-AF65-F5344CB8AC3E}">
        <p14:creationId xmlns:p14="http://schemas.microsoft.com/office/powerpoint/2010/main" val="13981585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4691" y="1600200"/>
            <a:ext cx="6034617" cy="4525963"/>
          </a:xfrm>
        </p:spPr>
      </p:pic>
    </p:spTree>
    <p:extLst>
      <p:ext uri="{BB962C8B-B14F-4D97-AF65-F5344CB8AC3E}">
        <p14:creationId xmlns:p14="http://schemas.microsoft.com/office/powerpoint/2010/main" val="14461085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4691" y="1600200"/>
            <a:ext cx="6034617" cy="4525963"/>
          </a:xfrm>
        </p:spPr>
      </p:pic>
    </p:spTree>
    <p:extLst>
      <p:ext uri="{BB962C8B-B14F-4D97-AF65-F5344CB8AC3E}">
        <p14:creationId xmlns:p14="http://schemas.microsoft.com/office/powerpoint/2010/main" val="32110526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Orientalism and Otherness</a:t>
            </a:r>
            <a:endParaRPr lang="en-US" dirty="0"/>
          </a:p>
        </p:txBody>
      </p:sp>
      <p:sp>
        <p:nvSpPr>
          <p:cNvPr id="3" name="Content Placeholder 2"/>
          <p:cNvSpPr>
            <a:spLocks noGrp="1"/>
          </p:cNvSpPr>
          <p:nvPr>
            <p:ph idx="1"/>
          </p:nvPr>
        </p:nvSpPr>
        <p:spPr/>
        <p:txBody>
          <a:bodyPr/>
          <a:lstStyle/>
          <a:p>
            <a:r>
              <a:rPr lang="en-US" dirty="0" smtClean="0"/>
              <a:t>Edward Said, </a:t>
            </a:r>
            <a:r>
              <a:rPr lang="en-US" i="1" dirty="0" smtClean="0"/>
              <a:t>Orientalism</a:t>
            </a:r>
            <a:r>
              <a:rPr lang="en-US" dirty="0" smtClean="0"/>
              <a:t> (1978)</a:t>
            </a:r>
          </a:p>
          <a:p>
            <a:pPr lvl="1"/>
            <a:r>
              <a:rPr lang="en-US" dirty="0" smtClean="0"/>
              <a:t>a general patronizing Western attitude towards Middle Eastern, Asian and North African societies </a:t>
            </a:r>
            <a:endParaRPr lang="en-US" dirty="0"/>
          </a:p>
        </p:txBody>
      </p:sp>
    </p:spTree>
    <p:extLst>
      <p:ext uri="{BB962C8B-B14F-4D97-AF65-F5344CB8AC3E}">
        <p14:creationId xmlns:p14="http://schemas.microsoft.com/office/powerpoint/2010/main" val="24992150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Excerpts from Edward Said, Orientalism, New York 1978:</a:t>
            </a:r>
            <a:br>
              <a:rPr lang="en-US" sz="3200" dirty="0" smtClean="0"/>
            </a:br>
            <a:endParaRPr lang="en-US" sz="3200" dirty="0"/>
          </a:p>
        </p:txBody>
      </p:sp>
      <p:sp>
        <p:nvSpPr>
          <p:cNvPr id="3" name="Content Placeholder 2"/>
          <p:cNvSpPr>
            <a:spLocks noGrp="1"/>
          </p:cNvSpPr>
          <p:nvPr>
            <p:ph idx="1"/>
          </p:nvPr>
        </p:nvSpPr>
        <p:spPr/>
        <p:txBody>
          <a:bodyPr>
            <a:normAutofit fontScale="47500" lnSpcReduction="20000"/>
          </a:bodyPr>
          <a:lstStyle/>
          <a:p>
            <a:endParaRPr lang="en-US" dirty="0" smtClean="0"/>
          </a:p>
          <a:p>
            <a:r>
              <a:rPr lang="en-US" dirty="0" smtClean="0"/>
              <a:t>p. 1: Unlike the Americans, the French and British...have had a long tradition of what I shall be calling Orientalism, a way of coming to terms with the Orient that is based on the Orient's special place in European experience. The Orient is not only adjacent to Europe; it is also the place of Europe's greatest and richest and oldest colonies, the source of its civilizations and languages, its cultural contestant. In addition, the Orient has helped to define Europe (or the West) /</a:t>
            </a:r>
          </a:p>
          <a:p>
            <a:r>
              <a:rPr lang="en-US" dirty="0" smtClean="0"/>
              <a:t>p. 2: as its contrasting image, idea, personality, experience. Yet none of this Orient is merely imaginative. The Orient is an integral part of European material civilization and culture. Orientalism expresses and represents that part culturally and even ideologically as a mode of discourse with supporting institutions, vocabulary, scholarship, imagery, doctrines, even colonial bureaucracies and colonial styles....</a:t>
            </a:r>
          </a:p>
          <a:p>
            <a:endParaRPr lang="en-US" dirty="0" smtClean="0"/>
          </a:p>
          <a:p>
            <a:r>
              <a:rPr lang="en-US" dirty="0" smtClean="0"/>
              <a:t>P. 3 Orientalism is a style of thought based upon an ontological and epistemological distinction between "the Orient" and (most of the time) "the occident." Thus a very large mass of writers, among whom are poets, novelists, philosophers, political theorists, economists, and imperial administrators, have accepted the basic distinction between East and West as the starting point for elaborate theories, epics, novels, social descriptions, and political accounts concerning the Orient, its people, "mind," destiny, and so on....</a:t>
            </a:r>
          </a:p>
          <a:p>
            <a:endParaRPr lang="en-US" dirty="0" smtClean="0"/>
          </a:p>
          <a:p>
            <a:endParaRPr lang="en-US" dirty="0"/>
          </a:p>
        </p:txBody>
      </p:sp>
    </p:spTree>
    <p:extLst>
      <p:ext uri="{BB962C8B-B14F-4D97-AF65-F5344CB8AC3E}">
        <p14:creationId xmlns:p14="http://schemas.microsoft.com/office/powerpoint/2010/main" val="9640539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smtClean="0"/>
              <a:t>H. K. </a:t>
            </a:r>
            <a:r>
              <a:rPr lang="en-US" sz="2400" dirty="0" err="1" smtClean="0"/>
              <a:t>Bhabha</a:t>
            </a:r>
            <a:r>
              <a:rPr lang="en-US" sz="2400" dirty="0" smtClean="0"/>
              <a:t>, ‘The Other Question’, in </a:t>
            </a:r>
            <a:r>
              <a:rPr lang="en-US" sz="2400" dirty="0" err="1" smtClean="0"/>
              <a:t>Padmini</a:t>
            </a:r>
            <a:r>
              <a:rPr lang="en-US" sz="2400" dirty="0" smtClean="0"/>
              <a:t> </a:t>
            </a:r>
            <a:r>
              <a:rPr lang="en-US" sz="2400" dirty="0" err="1" smtClean="0"/>
              <a:t>Mongia</a:t>
            </a:r>
            <a:r>
              <a:rPr lang="en-US" sz="2400" dirty="0" smtClean="0"/>
              <a:t>, Contemporary Postcolonial Theory, Arnold 1996)</a:t>
            </a:r>
            <a:br>
              <a:rPr lang="en-US" sz="2400" dirty="0" smtClean="0"/>
            </a:br>
            <a:endParaRPr lang="en-US" sz="2400" dirty="0"/>
          </a:p>
        </p:txBody>
      </p:sp>
      <p:sp>
        <p:nvSpPr>
          <p:cNvPr id="3" name="Content Placeholder 2"/>
          <p:cNvSpPr>
            <a:spLocks noGrp="1"/>
          </p:cNvSpPr>
          <p:nvPr>
            <p:ph idx="1"/>
          </p:nvPr>
        </p:nvSpPr>
        <p:spPr/>
        <p:txBody>
          <a:bodyPr>
            <a:normAutofit fontScale="25000" lnSpcReduction="20000"/>
          </a:bodyPr>
          <a:lstStyle/>
          <a:p>
            <a:endParaRPr lang="en-US" dirty="0" smtClean="0"/>
          </a:p>
          <a:p>
            <a:r>
              <a:rPr lang="en-US" sz="7200" dirty="0" smtClean="0"/>
              <a:t>‘The objective of colonial discourse is to construe the </a:t>
            </a:r>
            <a:r>
              <a:rPr lang="en-US" sz="7200" dirty="0" err="1" smtClean="0"/>
              <a:t>colonised</a:t>
            </a:r>
            <a:r>
              <a:rPr lang="en-US" sz="7200" dirty="0" smtClean="0"/>
              <a:t> as a population of degenerate types on the basis of racial origin … colonial discourse produces the </a:t>
            </a:r>
            <a:r>
              <a:rPr lang="en-US" sz="7200" dirty="0" err="1" smtClean="0"/>
              <a:t>colonised</a:t>
            </a:r>
            <a:r>
              <a:rPr lang="en-US" sz="7200" dirty="0" smtClean="0"/>
              <a:t> as a fixed reality which is at once an “other” and yet entirely knowable and visible.’ (p.41; quoted in Klaus Gunnar Schneider, ‘</a:t>
            </a:r>
            <a:r>
              <a:rPr lang="en-US" sz="7200" dirty="0" err="1" smtClean="0"/>
              <a:t>Irishness</a:t>
            </a:r>
            <a:r>
              <a:rPr lang="en-US" sz="7200" dirty="0" smtClean="0"/>
              <a:t> and </a:t>
            </a:r>
            <a:r>
              <a:rPr lang="en-US" sz="7200" dirty="0" err="1" smtClean="0"/>
              <a:t>Postcoloniality</a:t>
            </a:r>
            <a:r>
              <a:rPr lang="en-US" sz="7200" dirty="0" smtClean="0"/>
              <a:t> in Glenn Patterson’s Burning Your Own, in Irish Studies Review, Vol. 6, No. 1, 1998, pp.55-62.)</a:t>
            </a:r>
          </a:p>
          <a:p>
            <a:endParaRPr lang="en-US" sz="7200" dirty="0" smtClean="0"/>
          </a:p>
          <a:p>
            <a:r>
              <a:rPr lang="en-US" sz="7200" dirty="0" smtClean="0"/>
              <a:t>‘The visibility of the racial/colonial other is at once a point of identity and at the same time a problem for the attempted closure within discourse. For the recognition of difference as “imaginary” points to identity and origin [and] is disrupted by the representation of splitting in the discourse.’ (ibid. p.50; Klaus Gunnar, op. cit., 1998, p.59.)</a:t>
            </a:r>
          </a:p>
          <a:p>
            <a:endParaRPr lang="en-US" sz="7200" dirty="0" smtClean="0"/>
          </a:p>
          <a:p>
            <a:r>
              <a:rPr lang="en-US" sz="7200" dirty="0" smtClean="0"/>
              <a:t>‘Stereotyping is not the setting up of a false image which becomes the scapegoat of discriminatory practices. It is a much more ambivalent text of projection and introjections, metaphoric and metonymic strategies, displacement, </a:t>
            </a:r>
            <a:r>
              <a:rPr lang="en-US" sz="7200" dirty="0" err="1" smtClean="0"/>
              <a:t>overdetermination</a:t>
            </a:r>
            <a:r>
              <a:rPr lang="en-US" sz="7200" dirty="0" smtClean="0"/>
              <a:t> … It is the scenario of colonial fantasy which, in staging the ambivalence of desire, articulates the demand of the Negro which the Negro disrupts.’ (ibid. p.41; Klaus Gunnar, op. cit., 1998.) </a:t>
            </a:r>
          </a:p>
          <a:p>
            <a:endParaRPr lang="en-US" sz="5600" dirty="0" smtClean="0"/>
          </a:p>
          <a:p>
            <a:endParaRPr lang="en-US" sz="5600" dirty="0"/>
          </a:p>
        </p:txBody>
      </p:sp>
    </p:spTree>
    <p:extLst>
      <p:ext uri="{BB962C8B-B14F-4D97-AF65-F5344CB8AC3E}">
        <p14:creationId xmlns:p14="http://schemas.microsoft.com/office/powerpoint/2010/main" val="7211926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continued</a:t>
            </a:r>
            <a:endParaRPr lang="en-US" dirty="0"/>
          </a:p>
        </p:txBody>
      </p:sp>
      <p:sp>
        <p:nvSpPr>
          <p:cNvPr id="3" name="Content Placeholder 2"/>
          <p:cNvSpPr>
            <a:spLocks noGrp="1"/>
          </p:cNvSpPr>
          <p:nvPr>
            <p:ph idx="1"/>
          </p:nvPr>
        </p:nvSpPr>
        <p:spPr/>
        <p:txBody>
          <a:bodyPr>
            <a:noAutofit/>
          </a:bodyPr>
          <a:lstStyle/>
          <a:p>
            <a:r>
              <a:rPr lang="en-US" sz="1600" dirty="0" smtClean="0"/>
              <a:t>‘My reading of colonial discourse suggests that the point of intervention should shift from the identification of images as positive or negative, to an understanding of the process of </a:t>
            </a:r>
            <a:r>
              <a:rPr lang="en-US" sz="1600" dirty="0" err="1" smtClean="0"/>
              <a:t>subjectification</a:t>
            </a:r>
            <a:r>
              <a:rPr lang="en-US" sz="1600" dirty="0" smtClean="0"/>
              <a:t> made possible (and plausible) through stereotypical discourse. To judge the stereotyped image on the basis of a prior political normativity is to dismiss it, not to displace it, which is only possibly by engaging with its effectivity; with the repertoire of positions of power and resistance, domination and dependence that constructs the colonial subject (both </a:t>
            </a:r>
            <a:r>
              <a:rPr lang="en-US" sz="1600" dirty="0" err="1" smtClean="0"/>
              <a:t>coloniser</a:t>
            </a:r>
            <a:r>
              <a:rPr lang="en-US" sz="1600" dirty="0" smtClean="0"/>
              <a:t> and </a:t>
            </a:r>
            <a:r>
              <a:rPr lang="en-US" sz="1600" dirty="0" err="1" smtClean="0"/>
              <a:t>colonised</a:t>
            </a:r>
            <a:r>
              <a:rPr lang="en-US" sz="1600" dirty="0" smtClean="0"/>
              <a:t>). (ibid., pp.37-38; Klaus Gunnar, op. cit., 1998.)</a:t>
            </a:r>
          </a:p>
          <a:p>
            <a:endParaRPr lang="en-US" sz="1600" dirty="0" smtClean="0"/>
          </a:p>
          <a:p>
            <a:endParaRPr lang="en-US" sz="1600" dirty="0" smtClean="0"/>
          </a:p>
          <a:p>
            <a:r>
              <a:rPr lang="en-US" sz="1600" dirty="0" smtClean="0"/>
              <a:t>Further: ‘The fetish or stereotype gives access to an “identity” which is predicated as much on mastery and pleasure as it is on anxiety and </a:t>
            </a:r>
            <a:r>
              <a:rPr lang="en-US" sz="1600" dirty="0" err="1" smtClean="0"/>
              <a:t>defence</a:t>
            </a:r>
            <a:r>
              <a:rPr lang="en-US" sz="1600" dirty="0" smtClean="0"/>
              <a:t>, for it is a form of multiple and contradictory belief in its recognition of difference, and disavowal of it. This conflict of pleasure/</a:t>
            </a:r>
            <a:r>
              <a:rPr lang="en-US" sz="1600" dirty="0" err="1" smtClean="0"/>
              <a:t>unpleasure</a:t>
            </a:r>
            <a:r>
              <a:rPr lang="en-US" sz="1600" dirty="0" smtClean="0"/>
              <a:t>, mastery/</a:t>
            </a:r>
            <a:r>
              <a:rPr lang="en-US" sz="1600" dirty="0" err="1" smtClean="0"/>
              <a:t>defence</a:t>
            </a:r>
            <a:r>
              <a:rPr lang="en-US" sz="1600" dirty="0" smtClean="0"/>
              <a:t>, knowledge/disavowal, absence/presence, has a fundamental significance for colonial discourse. For the scene of fetishism is also the scene of the reactivation and repetition of primal fantasy - the subject's desire for a pure origin that is always threatened by its division, for the subject must be gendered to be engendered. (‘The Other Question: Difference, </a:t>
            </a:r>
            <a:r>
              <a:rPr lang="en-US" sz="1600" dirty="0" err="1" smtClean="0"/>
              <a:t>Discriminiation</a:t>
            </a:r>
            <a:r>
              <a:rPr lang="en-US" sz="1600" dirty="0" smtClean="0"/>
              <a:t> and the Discourse of Colonialism’, in Literature, Politics and Theory, ed. Peter </a:t>
            </a:r>
            <a:r>
              <a:rPr lang="en-US" sz="1600" dirty="0" err="1" smtClean="0"/>
              <a:t>Hulme</a:t>
            </a:r>
            <a:r>
              <a:rPr lang="en-US" sz="1600" dirty="0" smtClean="0"/>
              <a:t>, Methuen 1986, pp.161-62; quoted in Susan </a:t>
            </a:r>
            <a:r>
              <a:rPr lang="en-US" sz="1600" dirty="0" err="1" smtClean="0"/>
              <a:t>Bazargan</a:t>
            </a:r>
            <a:r>
              <a:rPr lang="en-US" sz="1600" dirty="0" smtClean="0"/>
              <a:t>, ‘Mapping Gibraltar: Colonialism, Time, and Narrative in “Penelope"”’, in Molly Blooms: A </a:t>
            </a:r>
            <a:r>
              <a:rPr lang="en-US" sz="1600" dirty="0" err="1" smtClean="0"/>
              <a:t>Polylogue</a:t>
            </a:r>
            <a:r>
              <a:rPr lang="en-US" sz="1600" dirty="0" smtClean="0"/>
              <a:t> on “Penelope” and Cultural Studies, ed., Richard Pearce, Wisconsin UP 1994, p.124.)</a:t>
            </a:r>
          </a:p>
          <a:p>
            <a:endParaRPr lang="en-US" sz="1600" dirty="0"/>
          </a:p>
        </p:txBody>
      </p:sp>
    </p:spTree>
    <p:extLst>
      <p:ext uri="{BB962C8B-B14F-4D97-AF65-F5344CB8AC3E}">
        <p14:creationId xmlns:p14="http://schemas.microsoft.com/office/powerpoint/2010/main" val="36013172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55000" lnSpcReduction="20000"/>
          </a:bodyPr>
          <a:lstStyle/>
          <a:p>
            <a:pPr marL="0" indent="0">
              <a:buNone/>
            </a:pPr>
            <a:r>
              <a:rPr lang="en-US" b="1" dirty="0" smtClean="0"/>
              <a:t>Multiculturalism: </a:t>
            </a:r>
            <a:r>
              <a:rPr lang="en-US" dirty="0" smtClean="0"/>
              <a:t>Multiculturalism is a body of thought in political philosophy about the proper way to respond to cultural and religious diversity. Mere toleration of group differences is said to fall short of treating members of minority groups as equal citizens; recognition and positive accommodation of group differences are required through “group-differentiated rights,” a term coined by Will </a:t>
            </a:r>
            <a:r>
              <a:rPr lang="en-US" dirty="0" err="1" smtClean="0"/>
              <a:t>Kymlicka</a:t>
            </a:r>
            <a:r>
              <a:rPr lang="en-US" dirty="0" smtClean="0"/>
              <a:t> (1995). […] While multiculturalism has been used as an umbrella term to characterize the moral and political claims of a wide range of disadvantaged groups, including African Americans, women, gays and lesbians, and the disabled, most theorists of multiculturalism tend to focus their arguments on immigrants who are ethnic and religious minorities (e.g. Latinos in the U.S., Muslims in Western Europe), minority nations (e.g. Catalans, Basque, Welsh, Québécois), and indigenous peoples (e.g. Native peoples in North America, Maori in New Zealand). […]</a:t>
            </a:r>
          </a:p>
          <a:p>
            <a:pPr marL="0" indent="0">
              <a:buNone/>
            </a:pPr>
            <a:r>
              <a:rPr lang="en-US" dirty="0" smtClean="0"/>
              <a:t>	Cultural or linguistic advantage can translate into economic and political advantage since members of the dominant cultural community have a leg up in schools, the workplace, and politics. Cultural advantage also takes a symbolic form. When state action extends symbolic affirmation to some groups and not others in establishing the state language and public symbols ad holidays, it has a normalizing effect, suggesting that one group's language and customs are more valued than those of other groups.</a:t>
            </a:r>
          </a:p>
          <a:p>
            <a:pPr marL="0" indent="0">
              <a:buNone/>
            </a:pPr>
            <a:endParaRPr lang="en-US" dirty="0" smtClean="0"/>
          </a:p>
          <a:p>
            <a:pPr marL="0" indent="0">
              <a:buNone/>
            </a:pPr>
            <a:endParaRPr lang="en-US" dirty="0" smtClean="0"/>
          </a:p>
        </p:txBody>
      </p:sp>
    </p:spTree>
    <p:extLst>
      <p:ext uri="{BB962C8B-B14F-4D97-AF65-F5344CB8AC3E}">
        <p14:creationId xmlns:p14="http://schemas.microsoft.com/office/powerpoint/2010/main" val="25662259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continued</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Taking the late eighteenth century as a very roughly defined starting point Orientalism can be discussed and analyzed as the corporate institution for dealing with the Orient --dealing with it by making statements about it, authorizing views of it, describing it, by teaching it, settling it, ruling over it: in short, Orientalism as a Western style for dominating, restructuring, and having authority over the Orient... My contention is that without examining Orientalism as a discourse one cannot possibly understand the enormously systematic discipline by which European culture was able to manage --and even produce-- the Orient politically, sociologically, militarily, ideologically, scientifically, and imaginatively during the post-Enlightenment period. Moreover, so authoritative a position did Orientalism have that I believe no one writing, thinking, or acting on the Orient could do so without taking account of the limitations on thought and action imposed by Orientalism. In brief, because of Orientalism the Orient was not (and is not) a free subject of thought or action.... European culture gained in strength and identity by setting itself off against the Orient as a sort of surrogate and even underground self.</a:t>
            </a:r>
          </a:p>
          <a:p>
            <a:endParaRPr lang="en-US" dirty="0"/>
          </a:p>
        </p:txBody>
      </p:sp>
    </p:spTree>
    <p:extLst>
      <p:ext uri="{BB962C8B-B14F-4D97-AF65-F5344CB8AC3E}">
        <p14:creationId xmlns:p14="http://schemas.microsoft.com/office/powerpoint/2010/main" val="12700455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Influential Postcolonial Theorists</a:t>
            </a:r>
            <a:endParaRPr lang="en-US" dirty="0"/>
          </a:p>
        </p:txBody>
      </p:sp>
      <p:sp>
        <p:nvSpPr>
          <p:cNvPr id="3" name="Content Placeholder 2"/>
          <p:cNvSpPr>
            <a:spLocks noGrp="1"/>
          </p:cNvSpPr>
          <p:nvPr>
            <p:ph idx="1"/>
          </p:nvPr>
        </p:nvSpPr>
        <p:spPr/>
        <p:txBody>
          <a:bodyPr>
            <a:normAutofit fontScale="47500" lnSpcReduction="20000"/>
          </a:bodyPr>
          <a:lstStyle/>
          <a:p>
            <a:r>
              <a:rPr lang="en-US" dirty="0" smtClean="0"/>
              <a:t>Frantz Fanon</a:t>
            </a:r>
          </a:p>
          <a:p>
            <a:endParaRPr lang="en-US" dirty="0" smtClean="0"/>
          </a:p>
          <a:p>
            <a:pPr marL="0" indent="0">
              <a:buNone/>
            </a:pPr>
            <a:r>
              <a:rPr lang="en-US" dirty="0" smtClean="0"/>
              <a:t>Frantz Fanon was born on the Caribbean island of Martinique, under the colonial rule of France. As a young man, Fanon served in the French military during World War II. Later in life, he became a psychiatrist, philosopher, writer, revolutionary, and a founding theorist of postcolonial thought. His first book, Black Skin, White Masks, is a powerful account of the social-psychological effects of colonialism. In it, Fanon vividly describes the sense of dependency, inferiority, and shame felt by Black colonial subjects, arguing, much like Du Bois, that the constant need to see one’s self through the colonizers’ eyes leads to a divided perception of the world and one’s self. </a:t>
            </a:r>
          </a:p>
          <a:p>
            <a:endParaRPr lang="en-US" dirty="0" smtClean="0"/>
          </a:p>
          <a:p>
            <a:endParaRPr lang="en-US" dirty="0" smtClean="0"/>
          </a:p>
          <a:p>
            <a:endParaRPr lang="en-US" dirty="0" smtClean="0"/>
          </a:p>
          <a:p>
            <a:r>
              <a:rPr lang="en-US" dirty="0" err="1" smtClean="0"/>
              <a:t>Gayatri</a:t>
            </a:r>
            <a:r>
              <a:rPr lang="en-US" dirty="0" smtClean="0"/>
              <a:t> </a:t>
            </a:r>
            <a:r>
              <a:rPr lang="en-US" dirty="0" err="1" smtClean="0"/>
              <a:t>Spivak</a:t>
            </a:r>
            <a:endParaRPr lang="en-US" dirty="0" smtClean="0"/>
          </a:p>
          <a:p>
            <a:endParaRPr lang="en-US" dirty="0" smtClean="0"/>
          </a:p>
          <a:p>
            <a:pPr marL="0" indent="0">
              <a:buNone/>
            </a:pPr>
            <a:r>
              <a:rPr lang="en-US" dirty="0" err="1" smtClean="0"/>
              <a:t>Gayatri</a:t>
            </a:r>
            <a:r>
              <a:rPr lang="en-US" dirty="0" smtClean="0"/>
              <a:t> </a:t>
            </a:r>
            <a:r>
              <a:rPr lang="en-US" dirty="0" err="1" smtClean="0"/>
              <a:t>Chakravorty</a:t>
            </a:r>
            <a:r>
              <a:rPr lang="en-US" dirty="0" smtClean="0"/>
              <a:t> </a:t>
            </a:r>
            <a:r>
              <a:rPr lang="en-US" dirty="0" err="1" smtClean="0"/>
              <a:t>Spivak</a:t>
            </a:r>
            <a:r>
              <a:rPr lang="en-US" dirty="0" smtClean="0"/>
              <a:t> is an Indian literary critic and postcolonial theorist, and the only woman of color to ever hold the title of University Professor at Columbia University (Columbia’s highest academic rank). She has gained notoriety as one of the world’s top postcolonial and feminist theorists, and her work is largely concerned with the situations of “subaltern” women, a term used to describe people who are excluded from or marginalized by dominant political, cultural, and social structures. Her most famous work of theory, Can the Subaltern Speak?, explores the many forces that make it impossible, in her view, for subaltern people to be heard outside of the dominant discourses of colonial rule.</a:t>
            </a:r>
          </a:p>
          <a:p>
            <a:endParaRPr lang="en-US" dirty="0"/>
          </a:p>
        </p:txBody>
      </p:sp>
    </p:spTree>
    <p:extLst>
      <p:ext uri="{BB962C8B-B14F-4D97-AF65-F5344CB8AC3E}">
        <p14:creationId xmlns:p14="http://schemas.microsoft.com/office/powerpoint/2010/main" val="12062940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continued</a:t>
            </a:r>
            <a:endParaRPr lang="en-US" dirty="0"/>
          </a:p>
        </p:txBody>
      </p:sp>
      <p:sp>
        <p:nvSpPr>
          <p:cNvPr id="3" name="Content Placeholder 2"/>
          <p:cNvSpPr>
            <a:spLocks noGrp="1"/>
          </p:cNvSpPr>
          <p:nvPr>
            <p:ph idx="1"/>
          </p:nvPr>
        </p:nvSpPr>
        <p:spPr/>
        <p:txBody>
          <a:bodyPr>
            <a:normAutofit fontScale="55000" lnSpcReduction="20000"/>
          </a:bodyPr>
          <a:lstStyle/>
          <a:p>
            <a:r>
              <a:rPr lang="en-US" dirty="0" smtClean="0"/>
              <a:t>[…] In addition to state support of certain cultures over others, </a:t>
            </a:r>
            <a:r>
              <a:rPr lang="en-US" dirty="0" smtClean="0">
                <a:solidFill>
                  <a:srgbClr val="FF0000"/>
                </a:solidFill>
              </a:rPr>
              <a:t>state laws may place constraints on some cultural groups over others</a:t>
            </a:r>
            <a:r>
              <a:rPr lang="en-US" dirty="0" smtClean="0"/>
              <a:t>. Consider the case of </a:t>
            </a:r>
            <a:r>
              <a:rPr lang="en-US" dirty="0" smtClean="0">
                <a:solidFill>
                  <a:srgbClr val="FF0000"/>
                </a:solidFill>
              </a:rPr>
              <a:t>dress code regulations in public schools or the workplace</a:t>
            </a:r>
            <a:r>
              <a:rPr lang="en-US" dirty="0" smtClean="0"/>
              <a:t>. A ban on religious dress burdens religious individuals, as in the case of </a:t>
            </a:r>
            <a:r>
              <a:rPr lang="en-US" dirty="0" err="1" smtClean="0"/>
              <a:t>Simcha</a:t>
            </a:r>
            <a:r>
              <a:rPr lang="en-US" dirty="0" smtClean="0"/>
              <a:t> Goldman, a U.S. Air Force officer, who was also an ordained rabbi and wished to wear a yarmulke out of respect to an omnipresent God (Goldman v. Weinberger, 475 US 503 (1986)). The case of the French state's ban on religious dress in public schools, which burdens Muslim girls who wish to wear headscarves to school, is another example (Bowen 2007, </a:t>
            </a:r>
            <a:r>
              <a:rPr lang="en-US" dirty="0" err="1" smtClean="0"/>
              <a:t>Laborde</a:t>
            </a:r>
            <a:r>
              <a:rPr lang="en-US" dirty="0" smtClean="0"/>
              <a:t> 2008). Religion may command that believers dress in a certain way (what Peter Jones calls an “intrinsic burden”), not that believers refrain from attending school or going to work (Jones 1994). Yet, burdens on believers do not stem from the dictates of religion alone; they also arise from the intersection of the demands of religion and the demands of the state (“extrinsic burden”). While intrinsic burdens are not of collective concern (bearing the burdens of the dictates of one's faith—prayer, worship, fasting—is an obligation of faith), when it comes to extrinsic burdens, liberal multiculturalists argue that assisting cultural minorities through exemptions and accommodations is what egalitarian justice requires. </a:t>
            </a:r>
            <a:r>
              <a:rPr lang="en-US" dirty="0" smtClean="0">
                <a:solidFill>
                  <a:schemeClr val="accent1"/>
                </a:solidFill>
              </a:rPr>
              <a:t>(http://plato.stanford.edu/entries/multiculturalism/#ClaMul)</a:t>
            </a:r>
          </a:p>
          <a:p>
            <a:endParaRPr lang="en-US" dirty="0" smtClean="0"/>
          </a:p>
          <a:p>
            <a:endParaRPr lang="en-US" dirty="0"/>
          </a:p>
        </p:txBody>
      </p:sp>
    </p:spTree>
    <p:extLst>
      <p:ext uri="{BB962C8B-B14F-4D97-AF65-F5344CB8AC3E}">
        <p14:creationId xmlns:p14="http://schemas.microsoft.com/office/powerpoint/2010/main" val="12427197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Content Placeholder 2"/>
          <p:cNvSpPr>
            <a:spLocks noGrp="1"/>
          </p:cNvSpPr>
          <p:nvPr>
            <p:ph idx="1"/>
          </p:nvPr>
        </p:nvSpPr>
        <p:spPr/>
        <p:txBody>
          <a:bodyPr/>
          <a:lstStyle/>
          <a:p>
            <a:r>
              <a:rPr lang="en-US" dirty="0" smtClean="0"/>
              <a:t>Is multiculturalism about </a:t>
            </a:r>
            <a:r>
              <a:rPr lang="en-US" u="sng" dirty="0" smtClean="0"/>
              <a:t>tolerance</a:t>
            </a:r>
            <a:r>
              <a:rPr lang="en-US" dirty="0" smtClean="0"/>
              <a:t>? What does tolerance presuppose, entail and/or imply? Is tolerance enough?</a:t>
            </a:r>
          </a:p>
          <a:p>
            <a:r>
              <a:rPr lang="en-US" dirty="0" smtClean="0"/>
              <a:t>How does race and </a:t>
            </a:r>
            <a:r>
              <a:rPr lang="en-US" i="1" dirty="0" smtClean="0"/>
              <a:t>otherness </a:t>
            </a:r>
            <a:r>
              <a:rPr lang="en-US" dirty="0" smtClean="0"/>
              <a:t>(or racial otherness, if you like) relate to multiculturalism?</a:t>
            </a:r>
            <a:endParaRPr lang="en-US" i="1" dirty="0"/>
          </a:p>
        </p:txBody>
      </p:sp>
    </p:spTree>
    <p:extLst>
      <p:ext uri="{BB962C8B-B14F-4D97-AF65-F5344CB8AC3E}">
        <p14:creationId xmlns:p14="http://schemas.microsoft.com/office/powerpoint/2010/main" val="19107590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Postcolonialism</a:t>
            </a:r>
            <a:r>
              <a:rPr lang="en-US" dirty="0" smtClean="0"/>
              <a:t> and </a:t>
            </a:r>
            <a:r>
              <a:rPr lang="en-US" dirty="0" err="1" smtClean="0"/>
              <a:t>Postcoloniality</a:t>
            </a:r>
            <a:endParaRPr lang="en-US" dirty="0"/>
          </a:p>
        </p:txBody>
      </p:sp>
      <p:sp>
        <p:nvSpPr>
          <p:cNvPr id="3" name="Content Placeholder 2"/>
          <p:cNvSpPr>
            <a:spLocks noGrp="1"/>
          </p:cNvSpPr>
          <p:nvPr>
            <p:ph idx="1"/>
          </p:nvPr>
        </p:nvSpPr>
        <p:spPr/>
        <p:txBody>
          <a:bodyPr/>
          <a:lstStyle/>
          <a:p>
            <a:r>
              <a:rPr lang="en-US" dirty="0" smtClean="0"/>
              <a:t>Stop and Think: Consider the </a:t>
            </a:r>
            <a:r>
              <a:rPr lang="en-US" b="1" dirty="0" smtClean="0"/>
              <a:t>post-</a:t>
            </a:r>
            <a:r>
              <a:rPr lang="en-US" dirty="0" smtClean="0"/>
              <a:t> in </a:t>
            </a:r>
            <a:r>
              <a:rPr lang="en-US" dirty="0" err="1" smtClean="0"/>
              <a:t>postcolonialism</a:t>
            </a:r>
            <a:r>
              <a:rPr lang="en-US" dirty="0" smtClean="0"/>
              <a:t>? What is the meaning of the prefix here and what is the implied relationship to colonialism?</a:t>
            </a:r>
            <a:endParaRPr lang="en-US" dirty="0"/>
          </a:p>
        </p:txBody>
      </p:sp>
    </p:spTree>
    <p:extLst>
      <p:ext uri="{BB962C8B-B14F-4D97-AF65-F5344CB8AC3E}">
        <p14:creationId xmlns:p14="http://schemas.microsoft.com/office/powerpoint/2010/main" val="40452906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4691" y="1600200"/>
            <a:ext cx="6034617" cy="4525963"/>
          </a:xfrm>
        </p:spPr>
      </p:pic>
    </p:spTree>
    <p:extLst>
      <p:ext uri="{BB962C8B-B14F-4D97-AF65-F5344CB8AC3E}">
        <p14:creationId xmlns:p14="http://schemas.microsoft.com/office/powerpoint/2010/main" val="34702718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4691" y="1600200"/>
            <a:ext cx="6034617" cy="4525963"/>
          </a:xfrm>
        </p:spPr>
      </p:pic>
    </p:spTree>
    <p:extLst>
      <p:ext uri="{BB962C8B-B14F-4D97-AF65-F5344CB8AC3E}">
        <p14:creationId xmlns:p14="http://schemas.microsoft.com/office/powerpoint/2010/main" val="27568065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4691" y="1600200"/>
            <a:ext cx="6034617" cy="4525963"/>
          </a:xfrm>
        </p:spPr>
      </p:pic>
    </p:spTree>
    <p:extLst>
      <p:ext uri="{BB962C8B-B14F-4D97-AF65-F5344CB8AC3E}">
        <p14:creationId xmlns:p14="http://schemas.microsoft.com/office/powerpoint/2010/main" val="15991566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4691" y="1600200"/>
            <a:ext cx="6034617" cy="4525963"/>
          </a:xfrm>
        </p:spPr>
      </p:pic>
    </p:spTree>
    <p:extLst>
      <p:ext uri="{BB962C8B-B14F-4D97-AF65-F5344CB8AC3E}">
        <p14:creationId xmlns:p14="http://schemas.microsoft.com/office/powerpoint/2010/main" val="34020266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TotalTime>
  <Words>1851</Words>
  <Application>Microsoft Office PowerPoint</Application>
  <PresentationFormat>On-screen Show (4:3)</PresentationFormat>
  <Paragraphs>44</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Multiculturalism and Other stories</vt:lpstr>
      <vt:lpstr>PowerPoint Presentation</vt:lpstr>
      <vt:lpstr>… continued</vt:lpstr>
      <vt:lpstr>Questions</vt:lpstr>
      <vt:lpstr>Postcolonialism and Postcoloniality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Orientalism and Otherness</vt:lpstr>
      <vt:lpstr>Excerpts from Edward Said, Orientalism, New York 1978: </vt:lpstr>
      <vt:lpstr>H. K. Bhabha, ‘The Other Question’, in Padmini Mongia, Contemporary Postcolonial Theory, Arnold 1996) </vt:lpstr>
      <vt:lpstr>… continued</vt:lpstr>
      <vt:lpstr>… continued</vt:lpstr>
      <vt:lpstr>Influential Postcolonial Theorists</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Multiculturalism and Other stories</dc:title>
  <dc:creator>S. P. Nath</dc:creator>
  <cp:lastModifiedBy>S. P. Nath</cp:lastModifiedBy>
  <cp:revision>7</cp:revision>
  <dcterms:created xsi:type="dcterms:W3CDTF">2014-07-15T08:11:18Z</dcterms:created>
  <dcterms:modified xsi:type="dcterms:W3CDTF">2014-07-15T09:53:06Z</dcterms:modified>
</cp:coreProperties>
</file>