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264" r:id="rId2"/>
    <p:sldId id="269" r:id="rId3"/>
    <p:sldId id="267" r:id="rId4"/>
    <p:sldId id="268" r:id="rId5"/>
    <p:sldId id="258"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A0A58D-1F94-4D46-AEA6-52555CA6BC11}" type="datetimeFigureOut">
              <a:rPr lang="en-US" smtClean="0"/>
              <a:t>7/16/2014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D39AA1-5383-41E4-AB5F-AE758584747B}" type="slidenum">
              <a:rPr lang="en-US" smtClean="0"/>
              <a:t>‹#›</a:t>
            </a:fld>
            <a:endParaRPr lang="en-US"/>
          </a:p>
        </p:txBody>
      </p:sp>
    </p:spTree>
    <p:extLst>
      <p:ext uri="{BB962C8B-B14F-4D97-AF65-F5344CB8AC3E}">
        <p14:creationId xmlns:p14="http://schemas.microsoft.com/office/powerpoint/2010/main" val="15553794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process of </a:t>
            </a:r>
            <a:r>
              <a:rPr lang="en-US" dirty="0" err="1" smtClean="0"/>
              <a:t>mediatisation</a:t>
            </a:r>
            <a:r>
              <a:rPr lang="en-US" dirty="0" smtClean="0"/>
              <a:t> is directly relevant to this. There is therefore a need for theoretical development to better understand whether and in which respects various aspects of society and everyday life are becoming more </a:t>
            </a:r>
            <a:r>
              <a:rPr lang="en-US" dirty="0" err="1" smtClean="0"/>
              <a:t>mediatised</a:t>
            </a:r>
            <a:r>
              <a:rPr lang="en-US" dirty="0" smtClean="0"/>
              <a:t> and in what sense. Although often developments related to this are taken for granted this only really stresses the need for a deeper understanding of how media texts, technologies and practices interact and affect identity formation on both an individual and a collective level.</a:t>
            </a:r>
          </a:p>
          <a:p>
            <a:r>
              <a:rPr lang="en-US" dirty="0" smtClean="0"/>
              <a:t> Serious efforts are made today to uphold a reasonable balance so that the social effects of new media technologies are fully acknowledged but not overestimated. The focus on 'new' as opposed to old media should take into account that processes of remediation imply that the older media forms and practices largely remain in place too. Furthermore, </a:t>
            </a:r>
          </a:p>
          <a:p>
            <a:endParaRPr lang="en-US" dirty="0" smtClean="0"/>
          </a:p>
          <a:p>
            <a:r>
              <a:rPr lang="en-US" dirty="0" smtClean="0"/>
              <a:t>Who </a:t>
            </a:r>
            <a:r>
              <a:rPr lang="en-US" i="1" dirty="0" smtClean="0"/>
              <a:t>tells</a:t>
            </a:r>
            <a:r>
              <a:rPr lang="en-US" dirty="0" smtClean="0"/>
              <a:t> the story (class,</a:t>
            </a:r>
            <a:r>
              <a:rPr lang="en-US" baseline="0" dirty="0" smtClean="0"/>
              <a:t> gender, ethnicity, age may be defining factors here especially as issues relating to the digital divides are concerned) and the discursive as well as the material power any news story or information has if the flow of it is controlled by huge, private media corporations (networks, websites, newspapers both print and online). Such developments further emphasize the digital divide and reinforce the binary between dominant cultural </a:t>
            </a:r>
            <a:r>
              <a:rPr lang="en-US" baseline="0" dirty="0" err="1" smtClean="0"/>
              <a:t>centres</a:t>
            </a:r>
            <a:r>
              <a:rPr lang="en-US" baseline="0" dirty="0" smtClean="0"/>
              <a:t> and silenced cultural margins.</a:t>
            </a:r>
            <a:endParaRPr lang="en-US" dirty="0" smtClean="0"/>
          </a:p>
          <a:p>
            <a:endParaRPr lang="en-US" dirty="0" smtClean="0"/>
          </a:p>
          <a:p>
            <a:r>
              <a:rPr lang="en-US" dirty="0" smtClean="0"/>
              <a:t>Moreover, we need to take into account that in a media saturated world, audiences are bombarded with messages and information. Perhaps, however, we need to reconsider how individuals and institutions cope in a media saturated world: how much content do we really absorb and how much goes through the 'filter bubble'. Perhaps what is needed is to empower people in their need to break the bubble.</a:t>
            </a:r>
          </a:p>
          <a:p>
            <a:endParaRPr lang="en-US" dirty="0" smtClean="0"/>
          </a:p>
          <a:p>
            <a:r>
              <a:rPr lang="en-US" dirty="0" smtClean="0"/>
              <a:t>This is particularly important when it comes to issues of media literacy as that is a condition of knowledge for the formation of identity and subjectivity. Knowledge involves technical qualification but also ethical wisdom and aesthetic appreciation. We should however bear in mind that issues of media literacy and identity implicate issues of power where problematic imbalances tend to appear between different social groups as well as between individual citizens and political and commercial institutions.</a:t>
            </a:r>
          </a:p>
          <a:p>
            <a:endParaRPr lang="en-US" dirty="0"/>
          </a:p>
        </p:txBody>
      </p:sp>
      <p:sp>
        <p:nvSpPr>
          <p:cNvPr id="4" name="Slide Number Placeholder 3"/>
          <p:cNvSpPr>
            <a:spLocks noGrp="1"/>
          </p:cNvSpPr>
          <p:nvPr>
            <p:ph type="sldNum" sz="quarter" idx="10"/>
          </p:nvPr>
        </p:nvSpPr>
        <p:spPr/>
        <p:txBody>
          <a:bodyPr/>
          <a:lstStyle/>
          <a:p>
            <a:fld id="{4AD39AA1-5383-41E4-AB5F-AE758584747B}" type="slidenum">
              <a:rPr lang="en-US" smtClean="0"/>
              <a:t>1</a:t>
            </a:fld>
            <a:endParaRPr lang="en-US"/>
          </a:p>
        </p:txBody>
      </p:sp>
    </p:spTree>
    <p:extLst>
      <p:ext uri="{BB962C8B-B14F-4D97-AF65-F5344CB8AC3E}">
        <p14:creationId xmlns:p14="http://schemas.microsoft.com/office/powerpoint/2010/main" val="41939115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4779617-B06B-4609-AAA9-2690E22D3D28}" type="datetimeFigureOut">
              <a:rPr lang="en-US" smtClean="0"/>
              <a:t>7/16/2014</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6191AA8-1F09-468C-B2CB-4C40BE8A2A2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191AA8-1F09-468C-B2CB-4C40BE8A2A2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191AA8-1F09-468C-B2CB-4C40BE8A2A2A}"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191AA8-1F09-468C-B2CB-4C40BE8A2A2A}" type="slidenum">
              <a:rPr lang="en-US" smtClean="0"/>
              <a:t>‹#›</a:t>
            </a:fld>
            <a:endParaRPr lang="en-US"/>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6191AA8-1F09-468C-B2CB-4C40BE8A2A2A}"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191AA8-1F09-468C-B2CB-4C40BE8A2A2A}" type="slidenum">
              <a:rPr lang="en-US" smtClean="0"/>
              <a:t>‹#›</a:t>
            </a:fld>
            <a:endParaRPr lang="en-US"/>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86191AA8-1F09-468C-B2CB-4C40BE8A2A2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6191AA8-1F09-468C-B2CB-4C40BE8A2A2A}" type="slidenum">
              <a:rPr lang="en-US" smtClean="0"/>
              <a:t>‹#›</a:t>
            </a:fld>
            <a:endParaRPr lang="en-US"/>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4779617-B06B-4609-AAA9-2690E22D3D28}" type="datetimeFigureOut">
              <a:rPr lang="en-US" smtClean="0"/>
              <a:t>7/16/2014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6191AA8-1F09-468C-B2CB-4C40BE8A2A2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4779617-B06B-4609-AAA9-2690E22D3D28}" type="datetimeFigureOut">
              <a:rPr lang="en-US" smtClean="0"/>
              <a:t>7/16/2014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86191AA8-1F09-468C-B2CB-4C40BE8A2A2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4779617-B06B-4609-AAA9-2690E22D3D28}" type="datetimeFigureOut">
              <a:rPr lang="en-US" smtClean="0"/>
              <a:t>7/16/2014</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6191AA8-1F09-468C-B2CB-4C40BE8A2A2A}"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4779617-B06B-4609-AAA9-2690E22D3D28}" type="datetimeFigureOut">
              <a:rPr lang="en-US" smtClean="0"/>
              <a:t>7/16/2014</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6191AA8-1F09-468C-B2CB-4C40BE8A2A2A}"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r>
              <a:rPr lang="en-US" dirty="0"/>
              <a:t>“No part of the world, no human activity, is untouched by the new media. Societies worldwide are being reshaped, for better or for worse, by changes in the global media and information environment. So too are the everyday lives of their citizens. National and subnational forms of social, political and economic inclusion and exclusion are reconfigured by the increasing reliance on information and communication technologies in mediating almost every dimension of social life</a:t>
            </a:r>
            <a:r>
              <a:rPr lang="en-US" dirty="0" smtClean="0"/>
              <a:t>.” (</a:t>
            </a:r>
            <a:r>
              <a:rPr lang="en-US" dirty="0" err="1" smtClean="0"/>
              <a:t>Livingston&amp;Lievrouw</a:t>
            </a:r>
            <a:r>
              <a:rPr lang="en-US" dirty="0" smtClean="0"/>
              <a:t>, 2009)</a:t>
            </a:r>
            <a:endParaRPr lang="en-US" dirty="0"/>
          </a:p>
          <a:p>
            <a:r>
              <a:rPr lang="en-US" dirty="0" err="1" smtClean="0"/>
              <a:t>Mediatisation</a:t>
            </a:r>
            <a:r>
              <a:rPr lang="en-US" dirty="0" smtClean="0"/>
              <a:t>: </a:t>
            </a:r>
            <a:r>
              <a:rPr lang="en-US" dirty="0"/>
              <a:t>a theory that </a:t>
            </a:r>
            <a:r>
              <a:rPr lang="en-US" dirty="0" smtClean="0"/>
              <a:t>supports </a:t>
            </a:r>
            <a:r>
              <a:rPr lang="en-US" dirty="0"/>
              <a:t>that the media shapes and frames the processes and discourse of political communication as well as the society in which that communication takes </a:t>
            </a:r>
            <a:r>
              <a:rPr lang="en-US" dirty="0" smtClean="0"/>
              <a:t>place</a:t>
            </a:r>
          </a:p>
          <a:p>
            <a:pPr lvl="1"/>
            <a:r>
              <a:rPr lang="en-US" dirty="0" smtClean="0"/>
              <a:t>The mass media shape society</a:t>
            </a:r>
          </a:p>
          <a:p>
            <a:endParaRPr lang="en-US" dirty="0" smtClean="0"/>
          </a:p>
          <a:p>
            <a:endParaRPr lang="en-US" dirty="0"/>
          </a:p>
        </p:txBody>
      </p:sp>
      <p:sp>
        <p:nvSpPr>
          <p:cNvPr id="3" name="Title 2"/>
          <p:cNvSpPr>
            <a:spLocks noGrp="1"/>
          </p:cNvSpPr>
          <p:nvPr>
            <p:ph type="title"/>
          </p:nvPr>
        </p:nvSpPr>
        <p:spPr/>
        <p:txBody>
          <a:bodyPr>
            <a:normAutofit fontScale="90000"/>
          </a:bodyPr>
          <a:lstStyle/>
          <a:p>
            <a:r>
              <a:rPr lang="en-US" dirty="0" smtClean="0"/>
              <a:t>Challenges posed by the development of “new” media</a:t>
            </a:r>
            <a:endParaRPr lang="en-US" dirty="0"/>
          </a:p>
        </p:txBody>
      </p:sp>
    </p:spTree>
    <p:extLst>
      <p:ext uri="{BB962C8B-B14F-4D97-AF65-F5344CB8AC3E}">
        <p14:creationId xmlns:p14="http://schemas.microsoft.com/office/powerpoint/2010/main" val="31049289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dirty="0"/>
              <a:t>‘In earlier societies, social institutions like family, school and church were the most important providers of information, tradition and moral orientation for the individual member of society. Today, these institutions have lost some of their former authority, and the media have to some extent taken over their role as providers of information and moral orientation, at the same time as the media have become society’s most important storyteller about society itself.’ (</a:t>
            </a:r>
            <a:r>
              <a:rPr lang="en-US" dirty="0" err="1" smtClean="0"/>
              <a:t>Hjarvard</a:t>
            </a:r>
            <a:r>
              <a:rPr lang="en-US" dirty="0" smtClean="0"/>
              <a:t>, 2008, </a:t>
            </a:r>
            <a:r>
              <a:rPr lang="en-US" dirty="0"/>
              <a:t>13)</a:t>
            </a:r>
          </a:p>
        </p:txBody>
      </p:sp>
      <p:sp>
        <p:nvSpPr>
          <p:cNvPr id="3" name="Title 2"/>
          <p:cNvSpPr>
            <a:spLocks noGrp="1"/>
          </p:cNvSpPr>
          <p:nvPr>
            <p:ph type="title"/>
          </p:nvPr>
        </p:nvSpPr>
        <p:spPr/>
        <p:txBody>
          <a:bodyPr/>
          <a:lstStyle/>
          <a:p>
            <a:r>
              <a:rPr lang="en-US" dirty="0" smtClean="0"/>
              <a:t>…continued</a:t>
            </a:r>
            <a:endParaRPr lang="en-US" dirty="0"/>
          </a:p>
        </p:txBody>
      </p:sp>
    </p:spTree>
    <p:extLst>
      <p:ext uri="{BB962C8B-B14F-4D97-AF65-F5344CB8AC3E}">
        <p14:creationId xmlns:p14="http://schemas.microsoft.com/office/powerpoint/2010/main" val="3726792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err="1"/>
              <a:t>mediatisation</a:t>
            </a:r>
            <a:r>
              <a:rPr lang="en-US" dirty="0"/>
              <a:t> of political life (Kent Asp) referring to media’s impact on political life-&gt; mediated politics: media become a necessary intermediary between politicians, those in government and those who are governed</a:t>
            </a:r>
          </a:p>
          <a:p>
            <a:r>
              <a:rPr lang="en-US" dirty="0"/>
              <a:t>=&gt; media shapes politics because all information is mediated</a:t>
            </a:r>
          </a:p>
          <a:p>
            <a:endParaRPr lang="en-US" dirty="0"/>
          </a:p>
        </p:txBody>
      </p:sp>
      <p:sp>
        <p:nvSpPr>
          <p:cNvPr id="3" name="Title 2"/>
          <p:cNvSpPr>
            <a:spLocks noGrp="1"/>
          </p:cNvSpPr>
          <p:nvPr>
            <p:ph type="title"/>
          </p:nvPr>
        </p:nvSpPr>
        <p:spPr/>
        <p:txBody>
          <a:bodyPr/>
          <a:lstStyle/>
          <a:p>
            <a:r>
              <a:rPr lang="en-US" dirty="0" smtClean="0"/>
              <a:t>…continued</a:t>
            </a:r>
            <a:endParaRPr lang="en-US" dirty="0"/>
          </a:p>
        </p:txBody>
      </p:sp>
    </p:spTree>
    <p:extLst>
      <p:ext uri="{BB962C8B-B14F-4D97-AF65-F5344CB8AC3E}">
        <p14:creationId xmlns:p14="http://schemas.microsoft.com/office/powerpoint/2010/main" val="28821487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smtClean="0"/>
              <a:t>“old” vs “new” media? </a:t>
            </a:r>
          </a:p>
          <a:p>
            <a:pPr lvl="1"/>
            <a:r>
              <a:rPr lang="en-US" dirty="0" smtClean="0"/>
              <a:t>Remediation; media convergence; technological innovation</a:t>
            </a:r>
          </a:p>
          <a:p>
            <a:r>
              <a:rPr lang="en-US" dirty="0" smtClean="0"/>
              <a:t>Deregulation of media and democratic participation: whose story is it anyway?</a:t>
            </a:r>
          </a:p>
          <a:p>
            <a:r>
              <a:rPr lang="en-US" dirty="0" smtClean="0"/>
              <a:t>Media saturated world creates the need for </a:t>
            </a:r>
            <a:r>
              <a:rPr lang="en-US" b="1" dirty="0" smtClean="0"/>
              <a:t>critical media literacy </a:t>
            </a:r>
            <a:r>
              <a:rPr lang="en-US" dirty="0" smtClean="0"/>
              <a:t>and raises issues concerning: </a:t>
            </a:r>
          </a:p>
          <a:p>
            <a:pPr lvl="1"/>
            <a:r>
              <a:rPr lang="en-US" b="1" dirty="0" smtClean="0"/>
              <a:t>political engagement in an age of </a:t>
            </a:r>
            <a:r>
              <a:rPr lang="en-US" b="1" dirty="0" err="1" smtClean="0"/>
              <a:t>mediatization</a:t>
            </a:r>
            <a:r>
              <a:rPr lang="en-US" b="1" dirty="0" smtClean="0"/>
              <a:t> </a:t>
            </a:r>
          </a:p>
          <a:p>
            <a:pPr lvl="1"/>
            <a:r>
              <a:rPr lang="en-US" b="1" dirty="0" smtClean="0"/>
              <a:t>Digital </a:t>
            </a:r>
            <a:r>
              <a:rPr lang="en-US" b="1" dirty="0"/>
              <a:t>divides and their relation to class, gender, generation, ethnicity and region </a:t>
            </a:r>
          </a:p>
          <a:p>
            <a:pPr lvl="1"/>
            <a:r>
              <a:rPr lang="en-US" b="1" dirty="0"/>
              <a:t>Content creation and creative industries</a:t>
            </a:r>
          </a:p>
          <a:p>
            <a:pPr lvl="1"/>
            <a:r>
              <a:rPr lang="en-US" b="1" dirty="0"/>
              <a:t>Identity-formation: From Facebook networks to institutional forms of cultural heritage. </a:t>
            </a:r>
          </a:p>
          <a:p>
            <a:endParaRPr lang="en-US" b="1" dirty="0" smtClean="0"/>
          </a:p>
          <a:p>
            <a:endParaRPr lang="en-US" dirty="0"/>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23865699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85000" lnSpcReduction="10000"/>
          </a:bodyPr>
          <a:lstStyle/>
          <a:p>
            <a:r>
              <a:rPr lang="en-US" b="1" dirty="0" smtClean="0">
                <a:solidFill>
                  <a:schemeClr val="accent1"/>
                </a:solidFill>
              </a:rPr>
              <a:t>(critical) media literacy</a:t>
            </a:r>
            <a:r>
              <a:rPr lang="en-US" dirty="0" smtClean="0">
                <a:solidFill>
                  <a:schemeClr val="accent1"/>
                </a:solidFill>
                <a:sym typeface="Wingdings" panose="05000000000000000000" pitchFamily="2" charset="2"/>
              </a:rPr>
              <a:t></a:t>
            </a:r>
            <a:r>
              <a:rPr lang="en-US" dirty="0" smtClean="0">
                <a:solidFill>
                  <a:schemeClr val="accent1"/>
                </a:solidFill>
              </a:rPr>
              <a:t> how to </a:t>
            </a:r>
            <a:r>
              <a:rPr lang="en-US" i="1" dirty="0" smtClean="0">
                <a:solidFill>
                  <a:schemeClr val="accent1"/>
                </a:solidFill>
              </a:rPr>
              <a:t>access</a:t>
            </a:r>
            <a:r>
              <a:rPr lang="en-US" dirty="0" smtClean="0">
                <a:solidFill>
                  <a:schemeClr val="accent1"/>
                </a:solidFill>
              </a:rPr>
              <a:t> and </a:t>
            </a:r>
            <a:r>
              <a:rPr lang="en-US" i="1" dirty="0" smtClean="0">
                <a:solidFill>
                  <a:schemeClr val="accent1"/>
                </a:solidFill>
              </a:rPr>
              <a:t>assess</a:t>
            </a:r>
            <a:r>
              <a:rPr lang="en-US" dirty="0" smtClean="0">
                <a:solidFill>
                  <a:schemeClr val="accent1"/>
                </a:solidFill>
              </a:rPr>
              <a:t> information</a:t>
            </a:r>
          </a:p>
          <a:p>
            <a:pPr marL="0" indent="0">
              <a:buNone/>
            </a:pPr>
            <a:r>
              <a:rPr lang="en-US" dirty="0" smtClean="0">
                <a:solidFill>
                  <a:schemeClr val="accent1"/>
                </a:solidFill>
              </a:rPr>
              <a:t>◊ information or manipulation?</a:t>
            </a:r>
          </a:p>
          <a:p>
            <a:pPr marL="0" indent="0">
              <a:buNone/>
            </a:pPr>
            <a:r>
              <a:rPr lang="en-US" dirty="0" smtClean="0">
                <a:solidFill>
                  <a:schemeClr val="accent1"/>
                </a:solidFill>
              </a:rPr>
              <a:t>◊ social media:       and welcome to “the dark side”</a:t>
            </a:r>
          </a:p>
          <a:p>
            <a:pPr marL="0" indent="0">
              <a:buNone/>
            </a:pPr>
            <a:r>
              <a:rPr lang="en-US" dirty="0" smtClean="0">
                <a:solidFill>
                  <a:schemeClr val="accent1"/>
                </a:solidFill>
              </a:rPr>
              <a:t>	Critical </a:t>
            </a:r>
            <a:r>
              <a:rPr lang="en-US" dirty="0">
                <a:solidFill>
                  <a:schemeClr val="accent1"/>
                </a:solidFill>
              </a:rPr>
              <a:t>revaluation of our engagement with them </a:t>
            </a:r>
            <a:r>
              <a:rPr lang="en-US" dirty="0" smtClean="0">
                <a:solidFill>
                  <a:schemeClr val="accent1"/>
                </a:solidFill>
              </a:rPr>
              <a:t>	is </a:t>
            </a:r>
            <a:r>
              <a:rPr lang="en-US" dirty="0">
                <a:solidFill>
                  <a:schemeClr val="accent1"/>
                </a:solidFill>
              </a:rPr>
              <a:t>both necessary and urgent</a:t>
            </a:r>
          </a:p>
          <a:p>
            <a:pPr marL="0" indent="0">
              <a:buNone/>
            </a:pPr>
            <a:endParaRPr lang="en-US" dirty="0" smtClean="0">
              <a:solidFill>
                <a:schemeClr val="accent1"/>
              </a:solidFill>
            </a:endParaRPr>
          </a:p>
          <a:p>
            <a:pPr marL="0" indent="0">
              <a:buNone/>
            </a:pPr>
            <a:r>
              <a:rPr lang="en-US" dirty="0" smtClean="0">
                <a:solidFill>
                  <a:schemeClr val="accent1"/>
                </a:solidFill>
              </a:rPr>
              <a:t>◊ does increased participation necessarily 	imply liberation from restrictive identity 	orders of the past, or does it perhaps  trap 	the individual/subject in a different set of restrictions?</a:t>
            </a:r>
          </a:p>
          <a:p>
            <a:pPr marL="0" indent="0">
              <a:buNone/>
            </a:pPr>
            <a:r>
              <a:rPr lang="en-US" dirty="0" smtClean="0">
                <a:solidFill>
                  <a:schemeClr val="accent1"/>
                </a:solidFill>
              </a:rPr>
              <a:t>◊ new links between people or new ways  	of ‘being alone together’ (</a:t>
            </a:r>
            <a:r>
              <a:rPr lang="en-US" dirty="0" err="1" smtClean="0">
                <a:solidFill>
                  <a:schemeClr val="accent1"/>
                </a:solidFill>
              </a:rPr>
              <a:t>Turkle</a:t>
            </a:r>
            <a:r>
              <a:rPr lang="en-US" dirty="0" smtClean="0">
                <a:solidFill>
                  <a:schemeClr val="accent1"/>
                </a:solidFill>
              </a:rPr>
              <a:t> 2011)?</a:t>
            </a:r>
          </a:p>
          <a:p>
            <a:endParaRPr lang="en-US" dirty="0"/>
          </a:p>
        </p:txBody>
      </p:sp>
      <p:sp>
        <p:nvSpPr>
          <p:cNvPr id="2" name="Title 1"/>
          <p:cNvSpPr>
            <a:spLocks noGrp="1"/>
          </p:cNvSpPr>
          <p:nvPr>
            <p:ph type="title"/>
          </p:nvPr>
        </p:nvSpPr>
        <p:spPr/>
        <p:txBody>
          <a:bodyPr>
            <a:normAutofit/>
          </a:bodyPr>
          <a:lstStyle/>
          <a:p>
            <a:r>
              <a:rPr lang="en-US" sz="2000" dirty="0" smtClean="0">
                <a:solidFill>
                  <a:schemeClr val="accent1"/>
                </a:solidFill>
              </a:rPr>
              <a:t>continued</a:t>
            </a:r>
            <a:endParaRPr lang="en-US" sz="2000" dirty="0">
              <a:solidFill>
                <a:schemeClr val="accent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792" y="2454618"/>
            <a:ext cx="603250" cy="490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445893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62500" lnSpcReduction="20000"/>
          </a:bodyPr>
          <a:lstStyle/>
          <a:p>
            <a:pPr marL="0" indent="0">
              <a:buNone/>
            </a:pPr>
            <a:r>
              <a:rPr lang="en-US" dirty="0">
                <a:sym typeface="Wingdings" panose="05000000000000000000" pitchFamily="2" charset="2"/>
              </a:rPr>
              <a:t> </a:t>
            </a:r>
            <a:r>
              <a:rPr lang="en-US" sz="2900" dirty="0" smtClean="0">
                <a:solidFill>
                  <a:schemeClr val="accent1"/>
                </a:solidFill>
                <a:sym typeface="Wingdings" panose="05000000000000000000" pitchFamily="2" charset="2"/>
              </a:rPr>
              <a:t></a:t>
            </a:r>
            <a:r>
              <a:rPr lang="en-US" sz="2900" dirty="0" smtClean="0">
                <a:solidFill>
                  <a:schemeClr val="accent1"/>
                </a:solidFill>
              </a:rPr>
              <a:t>Brings into crisis definitions of the </a:t>
            </a:r>
            <a:r>
              <a:rPr lang="en-US" sz="2900" b="1" dirty="0" smtClean="0">
                <a:solidFill>
                  <a:schemeClr val="accent1"/>
                </a:solidFill>
              </a:rPr>
              <a:t>authenticity of experience </a:t>
            </a:r>
            <a:r>
              <a:rPr lang="en-US" sz="2900" dirty="0" smtClean="0">
                <a:solidFill>
                  <a:schemeClr val="accent1"/>
                </a:solidFill>
              </a:rPr>
              <a:t>and </a:t>
            </a:r>
            <a:r>
              <a:rPr lang="en-US" sz="2900" b="1" dirty="0" smtClean="0">
                <a:solidFill>
                  <a:schemeClr val="accent1"/>
                </a:solidFill>
              </a:rPr>
              <a:t>materiality</a:t>
            </a:r>
          </a:p>
          <a:p>
            <a:r>
              <a:rPr lang="en-US" sz="2900" dirty="0" err="1" smtClean="0">
                <a:solidFill>
                  <a:schemeClr val="accent1"/>
                </a:solidFill>
              </a:rPr>
              <a:t>theorisations</a:t>
            </a:r>
            <a:r>
              <a:rPr lang="en-US" sz="2900" dirty="0" smtClean="0">
                <a:solidFill>
                  <a:schemeClr val="accent1"/>
                </a:solidFill>
              </a:rPr>
              <a:t> of the human: from cyborgs onwards; the post-cyborg era </a:t>
            </a:r>
            <a:r>
              <a:rPr lang="en-US" sz="2900" dirty="0" smtClean="0">
                <a:solidFill>
                  <a:schemeClr val="accent1"/>
                </a:solidFill>
                <a:sym typeface="Wingdings" panose="05000000000000000000" pitchFamily="2" charset="2"/>
              </a:rPr>
              <a:t> </a:t>
            </a:r>
            <a:r>
              <a:rPr lang="en-US" sz="2900" dirty="0" smtClean="0">
                <a:solidFill>
                  <a:schemeClr val="accent1"/>
                </a:solidFill>
              </a:rPr>
              <a:t>an examination of relating to virtual world becomes necessary (from gaming, avatars, profiles on social networks to bodily extensions)</a:t>
            </a:r>
          </a:p>
          <a:p>
            <a:r>
              <a:rPr lang="en-US" sz="2900" dirty="0" smtClean="0">
                <a:solidFill>
                  <a:schemeClr val="accent1"/>
                </a:solidFill>
              </a:rPr>
              <a:t>“companionship without intimacy” (</a:t>
            </a:r>
            <a:r>
              <a:rPr lang="en-US" sz="2900" dirty="0" err="1" smtClean="0">
                <a:solidFill>
                  <a:schemeClr val="accent1"/>
                </a:solidFill>
              </a:rPr>
              <a:t>Turkle</a:t>
            </a:r>
            <a:r>
              <a:rPr lang="en-US" sz="2900" dirty="0" smtClean="0">
                <a:solidFill>
                  <a:schemeClr val="accent1"/>
                </a:solidFill>
              </a:rPr>
              <a:t>, 2011)</a:t>
            </a:r>
            <a:r>
              <a:rPr lang="en-US" sz="2900" dirty="0" smtClean="0">
                <a:solidFill>
                  <a:schemeClr val="accent1"/>
                </a:solidFill>
                <a:sym typeface="Wingdings" panose="05000000000000000000" pitchFamily="2" charset="2"/>
              </a:rPr>
              <a:t>what brings us close keeps us apart; the ‘being there and not-there’ of social interaction </a:t>
            </a:r>
            <a:endParaRPr lang="en-US" sz="2900" dirty="0" smtClean="0">
              <a:solidFill>
                <a:schemeClr val="accent1"/>
              </a:solidFill>
            </a:endParaRPr>
          </a:p>
          <a:p>
            <a:r>
              <a:rPr lang="en-US" sz="2900" dirty="0" smtClean="0">
                <a:solidFill>
                  <a:schemeClr val="accent1"/>
                </a:solidFill>
              </a:rPr>
              <a:t>virtual lives, virtual bodies, matter in/of cyberspace</a:t>
            </a:r>
          </a:p>
          <a:p>
            <a:r>
              <a:rPr lang="en-US" sz="2900" dirty="0" smtClean="0">
                <a:solidFill>
                  <a:schemeClr val="accent1"/>
                </a:solidFill>
              </a:rPr>
              <a:t>gender identity and </a:t>
            </a:r>
            <a:r>
              <a:rPr lang="en-US" sz="2900" dirty="0" err="1" smtClean="0">
                <a:solidFill>
                  <a:schemeClr val="accent1"/>
                </a:solidFill>
              </a:rPr>
              <a:t>sexualisation</a:t>
            </a:r>
            <a:r>
              <a:rPr lang="en-US" sz="2900" dirty="0" smtClean="0">
                <a:solidFill>
                  <a:schemeClr val="accent1"/>
                </a:solidFill>
              </a:rPr>
              <a:t> of teenagers and young adults through the use of social media</a:t>
            </a:r>
          </a:p>
          <a:p>
            <a:r>
              <a:rPr lang="en-US" sz="2900" dirty="0" smtClean="0">
                <a:solidFill>
                  <a:schemeClr val="accent1"/>
                </a:solidFill>
              </a:rPr>
              <a:t>surveillance (being watched by an authority; watching from above)  and </a:t>
            </a:r>
            <a:r>
              <a:rPr lang="en-US" sz="2900" dirty="0" err="1" smtClean="0">
                <a:solidFill>
                  <a:schemeClr val="accent1"/>
                </a:solidFill>
              </a:rPr>
              <a:t>sousveillance</a:t>
            </a:r>
            <a:r>
              <a:rPr lang="en-US" sz="2900" dirty="0" smtClean="0">
                <a:solidFill>
                  <a:schemeClr val="accent1"/>
                </a:solidFill>
              </a:rPr>
              <a:t> (being watched by a non-authority; from below); there is an overlap with ambiguous and contradictory effects</a:t>
            </a:r>
            <a:r>
              <a:rPr lang="en-US" sz="2900" dirty="0" smtClean="0">
                <a:solidFill>
                  <a:schemeClr val="accent1"/>
                </a:solidFill>
                <a:sym typeface="Wingdings" panose="05000000000000000000" pitchFamily="2" charset="2"/>
              </a:rPr>
              <a:t> theories of </a:t>
            </a:r>
            <a:r>
              <a:rPr lang="en-US" sz="2900" dirty="0" err="1" smtClean="0">
                <a:solidFill>
                  <a:schemeClr val="accent1"/>
                </a:solidFill>
                <a:sym typeface="Wingdings" panose="05000000000000000000" pitchFamily="2" charset="2"/>
              </a:rPr>
              <a:t>panopticism</a:t>
            </a:r>
            <a:endParaRPr lang="en-US" sz="2900" dirty="0" smtClean="0">
              <a:solidFill>
                <a:schemeClr val="accent1"/>
              </a:solidFill>
            </a:endParaRPr>
          </a:p>
          <a:p>
            <a:pPr marL="0" indent="0">
              <a:buNone/>
            </a:pPr>
            <a:r>
              <a:rPr lang="en-US" sz="2900" dirty="0" smtClean="0">
                <a:solidFill>
                  <a:schemeClr val="accent1"/>
                </a:solidFill>
              </a:rPr>
              <a:t>	e.g. Related to uses of social media (uploading photos, being 	tagged, location tracking)</a:t>
            </a:r>
          </a:p>
          <a:p>
            <a:endParaRPr lang="en-US" dirty="0"/>
          </a:p>
        </p:txBody>
      </p:sp>
      <p:sp>
        <p:nvSpPr>
          <p:cNvPr id="2" name="Title 1"/>
          <p:cNvSpPr>
            <a:spLocks noGrp="1"/>
          </p:cNvSpPr>
          <p:nvPr>
            <p:ph type="title"/>
          </p:nvPr>
        </p:nvSpPr>
        <p:spPr/>
        <p:txBody>
          <a:bodyPr>
            <a:normAutofit/>
          </a:bodyPr>
          <a:lstStyle/>
          <a:p>
            <a:r>
              <a:rPr lang="en-US" sz="2400" dirty="0" smtClean="0">
                <a:solidFill>
                  <a:schemeClr val="accent1"/>
                </a:solidFill>
              </a:rPr>
              <a:t>New Ways of Relating </a:t>
            </a:r>
            <a:r>
              <a:rPr lang="en-US" sz="2400" dirty="0" smtClean="0">
                <a:solidFill>
                  <a:schemeClr val="accent1"/>
                </a:solidFill>
              </a:rPr>
              <a:t>to </a:t>
            </a:r>
            <a:r>
              <a:rPr lang="en-US" sz="2400" dirty="0" smtClean="0">
                <a:solidFill>
                  <a:schemeClr val="accent1"/>
                </a:solidFill>
              </a:rPr>
              <a:t>oneself </a:t>
            </a:r>
            <a:r>
              <a:rPr lang="en-US" sz="2400" dirty="0" smtClean="0">
                <a:solidFill>
                  <a:schemeClr val="accent1"/>
                </a:solidFill>
              </a:rPr>
              <a:t>and with others</a:t>
            </a:r>
            <a:endParaRPr lang="en-US" sz="2400" dirty="0">
              <a:solidFill>
                <a:schemeClr val="accent1"/>
              </a:solidFill>
            </a:endParaRPr>
          </a:p>
        </p:txBody>
      </p:sp>
    </p:spTree>
    <p:extLst>
      <p:ext uri="{BB962C8B-B14F-4D97-AF65-F5344CB8AC3E}">
        <p14:creationId xmlns:p14="http://schemas.microsoft.com/office/powerpoint/2010/main" val="166789189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328</TotalTime>
  <Words>915</Words>
  <Application>Microsoft Office PowerPoint</Application>
  <PresentationFormat>On-screen Show (4:3)</PresentationFormat>
  <Paragraphs>42</Paragraphs>
  <Slides>6</Slides>
  <Notes>1</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Challenges posed by the development of “new” media</vt:lpstr>
      <vt:lpstr>…continued</vt:lpstr>
      <vt:lpstr>…continued</vt:lpstr>
      <vt:lpstr>PowerPoint Presentation</vt:lpstr>
      <vt:lpstr>continued</vt:lpstr>
      <vt:lpstr>New Ways of Relating to oneself and with others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EJC/ESF Symposium European University Cyprus, 16 May 2014</dc:title>
  <dc:creator>S. P. Nath</dc:creator>
  <cp:lastModifiedBy>S. P. Nath</cp:lastModifiedBy>
  <cp:revision>23</cp:revision>
  <dcterms:created xsi:type="dcterms:W3CDTF">2014-05-15T12:05:56Z</dcterms:created>
  <dcterms:modified xsi:type="dcterms:W3CDTF">2014-07-15T22:56:36Z</dcterms:modified>
</cp:coreProperties>
</file>