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260" r:id="rId4"/>
    <p:sldId id="300" r:id="rId5"/>
    <p:sldId id="298" r:id="rId6"/>
    <p:sldId id="301" r:id="rId7"/>
    <p:sldId id="302" r:id="rId8"/>
    <p:sldId id="303" r:id="rId9"/>
    <p:sldId id="299" r:id="rId10"/>
  </p:sldIdLst>
  <p:sldSz cx="12192000" cy="6858000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57D575F-B3B7-4216-95C8-B7E43D45CD67}">
          <p14:sldIdLst>
            <p14:sldId id="256"/>
            <p14:sldId id="281"/>
            <p14:sldId id="260"/>
            <p14:sldId id="300"/>
            <p14:sldId id="298"/>
            <p14:sldId id="301"/>
            <p14:sldId id="302"/>
            <p14:sldId id="303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BAD3"/>
    <a:srgbClr val="13A983"/>
    <a:srgbClr val="009BA4"/>
    <a:srgbClr val="93C356"/>
    <a:srgbClr val="BCCF02"/>
    <a:srgbClr val="28618C"/>
    <a:srgbClr val="539DC5"/>
    <a:srgbClr val="02ACA8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5" autoAdjust="0"/>
    <p:restoredTop sz="95481" autoAdjust="0"/>
  </p:normalViewPr>
  <p:slideViewPr>
    <p:cSldViewPr snapToGrid="0" snapToObjects="1">
      <p:cViewPr>
        <p:scale>
          <a:sx n="82" d="100"/>
          <a:sy n="82" d="100"/>
        </p:scale>
        <p:origin x="4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Rechteck 3"/>
          <p:cNvSpPr/>
          <p:nvPr/>
        </p:nvSpPr>
        <p:spPr>
          <a:xfrm>
            <a:off x="0" y="972000"/>
            <a:ext cx="12192000" cy="171451"/>
          </a:xfrm>
          <a:prstGeom prst="rect">
            <a:avLst/>
          </a:prstGeom>
          <a:solidFill>
            <a:srgbClr val="99B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Textfeld 16"/>
          <p:cNvSpPr txBox="1">
            <a:spLocks noChangeArrowheads="1"/>
          </p:cNvSpPr>
          <p:nvPr userDrawn="1"/>
        </p:nvSpPr>
        <p:spPr bwMode="auto">
          <a:xfrm>
            <a:off x="863600" y="2016955"/>
            <a:ext cx="99700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International Institutions in Managing and/or Resolving Intra-State or Inter-Ethnic Conflict in Southeast Europe</a:t>
            </a:r>
            <a:br>
              <a:rPr lang="en-US" alt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32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UN and NATO in Kosovo.</a:t>
            </a:r>
          </a:p>
        </p:txBody>
      </p:sp>
      <p:sp>
        <p:nvSpPr>
          <p:cNvPr id="16" name="Textfeld 19"/>
          <p:cNvSpPr txBox="1">
            <a:spLocks noChangeArrowheads="1"/>
          </p:cNvSpPr>
          <p:nvPr userDrawn="1"/>
        </p:nvSpPr>
        <p:spPr bwMode="auto">
          <a:xfrm>
            <a:off x="863600" y="5122595"/>
            <a:ext cx="651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Security and Stability in Southeast Europe</a:t>
            </a:r>
            <a:b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</a:b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Summer Term 2024</a:t>
            </a:r>
            <a:b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</a:b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Prof. Panayotis </a:t>
            </a:r>
            <a:r>
              <a:rPr lang="de-DE" altLang="en-US" sz="1600" dirty="0" err="1">
                <a:solidFill>
                  <a:schemeClr val="bg1">
                    <a:alpha val="80000"/>
                  </a:schemeClr>
                </a:solidFill>
                <a:latin typeface="+mj-lt"/>
              </a:rPr>
              <a:t>Tsakonas</a:t>
            </a:r>
            <a:endParaRPr lang="de-DE" altLang="en-US" sz="1600" dirty="0">
              <a:solidFill>
                <a:schemeClr val="bg1">
                  <a:alpha val="80000"/>
                </a:schemeClr>
              </a:solidFill>
              <a:latin typeface="+mj-lt"/>
            </a:endParaRPr>
          </a:p>
        </p:txBody>
      </p:sp>
      <p:sp>
        <p:nvSpPr>
          <p:cNvPr id="17" name="Textfeld 20"/>
          <p:cNvSpPr txBox="1">
            <a:spLocks noChangeArrowheads="1"/>
          </p:cNvSpPr>
          <p:nvPr userDrawn="1"/>
        </p:nvSpPr>
        <p:spPr bwMode="auto">
          <a:xfrm>
            <a:off x="821213" y="4512945"/>
            <a:ext cx="10181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Niklas Graßhoff                                                                                                                                        1st March 2024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 marR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lang="de-DE" sz="2000" b="0" i="0" u="none" strike="noStrike" kern="1200" cap="none" spc="0" normalizeH="0" baseline="0" dirty="0" smtClean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1pPr>
            <a:lvl2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2000" b="0" i="0" u="none" strike="noStrike" kern="1200" cap="none" spc="0" normalizeH="0" baseline="0" dirty="0" smtClean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2pPr>
            <a:lvl3pPr marR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3pPr>
            <a:lvl4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4pPr>
            <a:lvl5pPr marR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EF4A56-1394-2F09-BB57-D149777F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Erste Textebene (16pt)</a:t>
            </a:r>
          </a:p>
          <a:p>
            <a:pPr marL="39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Zweite Textebene für Aufzählungen</a:t>
            </a:r>
          </a:p>
          <a:p>
            <a:pPr marL="46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Dritte Textebene bei viel Text (14pt)</a:t>
            </a:r>
          </a:p>
          <a:p>
            <a:pPr marL="576000" marR="0" lvl="3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Vierte Textebene für Aufzählungen bei viel Text</a:t>
            </a:r>
          </a:p>
          <a:p>
            <a:pPr marL="648000" marR="0" lvl="4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Fünfte Ebene</a:t>
            </a:r>
          </a:p>
          <a:p>
            <a:pPr lvl="6"/>
            <a:r>
              <a:rPr lang="de-DE" dirty="0"/>
              <a:t>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196687"/>
            <a:ext cx="5187950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International Institutions in Managing and/or Resolving Intra-State or Inter-Ethnic Conflict in Southeast Europe. The UN and NATO in Kosovo.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Niklas Graßhoff, 1st March 2024</a:t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and </a:t>
            </a:r>
            <a:r>
              <a:rPr lang="de-DE" sz="800" baseline="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Stability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Southeast Europe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429555"/>
            <a:ext cx="7048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1" r:id="rId8"/>
    <p:sldLayoutId id="2147483902" r:id="rId9"/>
    <p:sldLayoutId id="2147483903" r:id="rId1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000" marR="0" indent="-324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Open Sans" panose="020B0606030504020204" pitchFamily="34" charset="0"/>
        <a:buChar char="—"/>
        <a:tabLst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468000" marR="0" indent="-216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576000" marR="0" indent="-252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648000" marR="0" indent="-252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pnews.com/article/kosovo-serbia-tension-eu-us-cf2637072cd88f3bcf0d902236d3631b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lkaninsight.com/2018/12/18/has-the-un-s-kosovo-mission-become-obsolete-12-17-2018/" TargetMode="External"/><Relationship Id="rId2" Type="http://schemas.openxmlformats.org/officeDocument/2006/relationships/hyperlink" Target="https://www.byarcadia.org/post/effectiveness-of-humanitarian-intervention-in-kosovo-c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news.com/article/kosovo-serbia-tension-eu-us-cf2637072cd88f3bcf0d902236d3631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C4FD-093E-4E16-BA49-8BD2C41E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Structure </a:t>
            </a:r>
            <a:endParaRPr lang="en-US" dirty="0">
              <a:ea typeface="Open Sans"/>
              <a:cs typeface="Open Sa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CFB5A-0B16-4279-866E-9B2E4E18E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2" y="1030075"/>
            <a:ext cx="10576068" cy="4344985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Historical Context: The Kosovo War and NATO’s Intervention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International Organizations and the Attempt to Manage and Resolve Intra-State and Inter-Ethnic Conflict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UNMIK and KFOR from 1999-2008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Critical Assessment of UNMIK: Why Did it Fail?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Conclusion: The Developments after 2008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Open Sans"/>
                <a:ea typeface="Open Sans"/>
                <a:cs typeface="Open Sans"/>
              </a:rPr>
              <a:t>Bibliography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4236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E8D9-60F7-18F9-FB6F-A76A4D19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4B389-F99C-963B-5960-73A29EF0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sz="2400" dirty="0">
                <a:latin typeface="Open Sans"/>
                <a:ea typeface="Open Sans"/>
                <a:cs typeface="Open Sans"/>
              </a:rPr>
              <a:t>Introduction</a:t>
            </a:r>
            <a:endParaRPr lang="de-DE" dirty="0"/>
          </a:p>
        </p:txBody>
      </p:sp>
      <p:pic>
        <p:nvPicPr>
          <p:cNvPr id="7" name="Bildplatzhalter 6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DD522D47-6B3D-6048-83A5-AB299BD1E7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13040"/>
          <a:stretch>
            <a:fillRect/>
          </a:stretch>
        </p:blipFill>
        <p:spPr>
          <a:xfrm>
            <a:off x="467018" y="1030075"/>
            <a:ext cx="4479497" cy="3751645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0B2806-5962-6947-28BF-AB1A9840B3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0757" y="5040715"/>
            <a:ext cx="1845908" cy="352829"/>
          </a:xfrm>
        </p:spPr>
        <p:txBody>
          <a:bodyPr/>
          <a:lstStyle/>
          <a:p>
            <a:r>
              <a:rPr lang="de-DE" sz="1600" b="1" dirty="0"/>
              <a:t>Northern Kosovo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Ethnicity</a:t>
            </a:r>
            <a:br>
              <a:rPr lang="de-DE" sz="1600" dirty="0"/>
            </a:br>
            <a:r>
              <a:rPr lang="de-DE" sz="1600" dirty="0" err="1"/>
              <a:t>Albanians</a:t>
            </a:r>
            <a:r>
              <a:rPr lang="de-DE" sz="1600" dirty="0"/>
              <a:t>: 10%, </a:t>
            </a:r>
            <a:r>
              <a:rPr lang="de-DE" sz="1600" dirty="0" err="1"/>
              <a:t>Serbs</a:t>
            </a:r>
            <a:r>
              <a:rPr lang="de-DE" sz="1600" dirty="0"/>
              <a:t>: 87%</a:t>
            </a:r>
          </a:p>
        </p:txBody>
      </p:sp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C7A3B16-84AB-69C7-8E0A-853985EF3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5" y="3616830"/>
            <a:ext cx="1995231" cy="2277264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A0ECD8E-BF18-5C6A-7AD2-4BB6DFC91DFF}"/>
              </a:ext>
            </a:extLst>
          </p:cNvPr>
          <p:cNvSpPr txBox="1">
            <a:spLocks/>
          </p:cNvSpPr>
          <p:nvPr/>
        </p:nvSpPr>
        <p:spPr>
          <a:xfrm>
            <a:off x="6095999" y="2623339"/>
            <a:ext cx="3458495" cy="32707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66501A2-5DE9-5CA6-2113-9BCEE52A2C87}"/>
              </a:ext>
            </a:extLst>
          </p:cNvPr>
          <p:cNvSpPr txBox="1">
            <a:spLocks/>
          </p:cNvSpPr>
          <p:nvPr/>
        </p:nvSpPr>
        <p:spPr>
          <a:xfrm>
            <a:off x="461734" y="4789992"/>
            <a:ext cx="825955" cy="35282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Kosovo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E16F675-808F-4620-07AC-1F9BA2438915}"/>
              </a:ext>
            </a:extLst>
          </p:cNvPr>
          <p:cNvSpPr txBox="1"/>
          <p:nvPr/>
        </p:nvSpPr>
        <p:spPr>
          <a:xfrm>
            <a:off x="7825246" y="3621933"/>
            <a:ext cx="596463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sz="1600" dirty="0" err="1"/>
              <a:t>Riots</a:t>
            </a:r>
            <a:r>
              <a:rPr lang="de-DE" sz="1600" dirty="0"/>
              <a:t> in Northern Kosovo, May 2023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D6E4DFC4-83BA-A8F2-CEE0-E2168FDC0595}"/>
              </a:ext>
            </a:extLst>
          </p:cNvPr>
          <p:cNvSpPr/>
          <p:nvPr/>
        </p:nvSpPr>
        <p:spPr>
          <a:xfrm rot="2409366">
            <a:off x="2073242" y="2869812"/>
            <a:ext cx="3656797" cy="198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16462B6-F50B-3210-A833-E57B6F7D78BE}"/>
              </a:ext>
            </a:extLst>
          </p:cNvPr>
          <p:cNvSpPr txBox="1"/>
          <p:nvPr/>
        </p:nvSpPr>
        <p:spPr>
          <a:xfrm>
            <a:off x="3627226" y="1011386"/>
            <a:ext cx="210224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Kosovo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Ethnicity</a:t>
            </a:r>
            <a:r>
              <a:rPr lang="de-DE" dirty="0"/>
              <a:t> </a:t>
            </a:r>
            <a:r>
              <a:rPr lang="pt-BR" dirty="0"/>
              <a:t>Albanians: 92.9%; Serbs: 1.5%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69723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 descr="Ein Bild, das Kleidung, draußen, Gewalt, Person enthält.&#10;&#10;Automatisch generierte Beschreibung">
            <a:extLst>
              <a:ext uri="{FF2B5EF4-FFF2-40B4-BE49-F238E27FC236}">
                <a16:creationId xmlns:a16="http://schemas.microsoft.com/office/drawing/2014/main" id="{220566D9-341C-E594-47F5-5620D205E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13" y="465074"/>
            <a:ext cx="5605070" cy="31517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45E46FB-40A5-1BF4-9AFE-98B8AA5A87C8}"/>
              </a:ext>
            </a:extLst>
          </p:cNvPr>
          <p:cNvSpPr txBox="1"/>
          <p:nvPr/>
        </p:nvSpPr>
        <p:spPr>
          <a:xfrm>
            <a:off x="6043598" y="212443"/>
            <a:ext cx="55465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https://apnews.com/article/kosovo-serbia-tension-eu-us-cf2637072cd88f3bcf0d902236d3631b</a:t>
            </a:r>
            <a:r>
              <a:rPr lang="de-DE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98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E469A-4A0A-45E8-8BE3-B761BEB9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2. Historical Context: The Kosovo War and NATO’s Intervention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24739AD-C7BD-4BA7-BC89-F431BAD1DB03}"/>
              </a:ext>
            </a:extLst>
          </p:cNvPr>
          <p:cNvSpPr/>
          <p:nvPr/>
        </p:nvSpPr>
        <p:spPr>
          <a:xfrm>
            <a:off x="874711" y="1908697"/>
            <a:ext cx="2667000" cy="1353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Escalation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conflict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Yugoslav</a:t>
            </a:r>
            <a:r>
              <a:rPr lang="de-DE" dirty="0"/>
              <a:t> </a:t>
            </a:r>
            <a:r>
              <a:rPr lang="de-DE" dirty="0" err="1"/>
              <a:t>Army</a:t>
            </a:r>
            <a:r>
              <a:rPr lang="de-DE" dirty="0"/>
              <a:t> and KLA </a:t>
            </a:r>
            <a:r>
              <a:rPr lang="de-DE" dirty="0" err="1"/>
              <a:t>summer</a:t>
            </a:r>
            <a:r>
              <a:rPr lang="de-DE" dirty="0"/>
              <a:t>/ </a:t>
            </a:r>
            <a:r>
              <a:rPr lang="de-DE" dirty="0" err="1"/>
              <a:t>autumn</a:t>
            </a:r>
            <a:r>
              <a:rPr lang="de-DE" dirty="0"/>
              <a:t> 1998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4C5056D-F109-4913-96C1-D0EC7D2007B3}"/>
              </a:ext>
            </a:extLst>
          </p:cNvPr>
          <p:cNvSpPr/>
          <p:nvPr/>
        </p:nvSpPr>
        <p:spPr>
          <a:xfrm rot="3048928">
            <a:off x="2943486" y="3499922"/>
            <a:ext cx="800100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172069D-46A6-444B-9602-1BFB843DBF92}"/>
              </a:ext>
            </a:extLst>
          </p:cNvPr>
          <p:cNvSpPr/>
          <p:nvPr/>
        </p:nvSpPr>
        <p:spPr>
          <a:xfrm>
            <a:off x="2838450" y="4090988"/>
            <a:ext cx="2667000" cy="1102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October</a:t>
            </a:r>
            <a:r>
              <a:rPr lang="de-DE" dirty="0"/>
              <a:t> 1998: </a:t>
            </a:r>
            <a:r>
              <a:rPr lang="de-DE" dirty="0" err="1"/>
              <a:t>Ceasefire</a:t>
            </a:r>
            <a:r>
              <a:rPr lang="de-DE" dirty="0"/>
              <a:t> Agreement and OSCE-</a:t>
            </a:r>
            <a:r>
              <a:rPr lang="de-DE" dirty="0" err="1"/>
              <a:t>Verification</a:t>
            </a:r>
            <a:r>
              <a:rPr lang="de-DE" dirty="0"/>
              <a:t> (KVM)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935F05-AF58-4AB8-B424-F108C51C2961}"/>
              </a:ext>
            </a:extLst>
          </p:cNvPr>
          <p:cNvSpPr/>
          <p:nvPr/>
        </p:nvSpPr>
        <p:spPr>
          <a:xfrm>
            <a:off x="8650289" y="2750053"/>
            <a:ext cx="2667000" cy="878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24 March </a:t>
            </a:r>
            <a:r>
              <a:rPr lang="de-DE" dirty="0" err="1"/>
              <a:t>until</a:t>
            </a:r>
            <a:r>
              <a:rPr lang="de-DE" dirty="0"/>
              <a:t> 9 June 1999: NATO-</a:t>
            </a:r>
            <a:r>
              <a:rPr lang="de-DE" dirty="0" err="1"/>
              <a:t>bombing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Serbia</a:t>
            </a: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4B6E42D-9753-46B1-93B5-07955737564F}"/>
              </a:ext>
            </a:extLst>
          </p:cNvPr>
          <p:cNvSpPr/>
          <p:nvPr/>
        </p:nvSpPr>
        <p:spPr>
          <a:xfrm>
            <a:off x="7945442" y="1002512"/>
            <a:ext cx="2667000" cy="1019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/>
              <a:t>March 1999: Peace Treaty </a:t>
            </a:r>
            <a:r>
              <a:rPr lang="de-DE" b="1" dirty="0" err="1"/>
              <a:t>of</a:t>
            </a:r>
            <a:r>
              <a:rPr lang="de-DE" b="1" dirty="0"/>
              <a:t> Rambouillet </a:t>
            </a:r>
            <a:r>
              <a:rPr lang="de-DE" b="1" dirty="0" err="1"/>
              <a:t>fails</a:t>
            </a:r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761F692-6270-4E89-BBEB-7AF8BFEF9A09}"/>
              </a:ext>
            </a:extLst>
          </p:cNvPr>
          <p:cNvSpPr/>
          <p:nvPr/>
        </p:nvSpPr>
        <p:spPr>
          <a:xfrm>
            <a:off x="4831555" y="2263776"/>
            <a:ext cx="2667000" cy="984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15 </a:t>
            </a:r>
            <a:r>
              <a:rPr lang="de-DE" dirty="0" err="1"/>
              <a:t>January</a:t>
            </a:r>
            <a:r>
              <a:rPr lang="de-DE" dirty="0"/>
              <a:t> 1999: „Massacre“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Râcak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„</a:t>
            </a:r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“.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BC5879B-70C3-4A4C-8173-77B120A92C89}"/>
              </a:ext>
            </a:extLst>
          </p:cNvPr>
          <p:cNvSpPr/>
          <p:nvPr/>
        </p:nvSpPr>
        <p:spPr>
          <a:xfrm rot="19592116">
            <a:off x="7098504" y="1608778"/>
            <a:ext cx="800100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EBFEFFF-CD84-4188-B337-EF61A1100E7A}"/>
              </a:ext>
            </a:extLst>
          </p:cNvPr>
          <p:cNvSpPr/>
          <p:nvPr/>
        </p:nvSpPr>
        <p:spPr>
          <a:xfrm rot="5400000">
            <a:off x="9014477" y="2189017"/>
            <a:ext cx="528929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B94D7359-7199-47BC-9E66-F73FB87C9CBA}"/>
              </a:ext>
            </a:extLst>
          </p:cNvPr>
          <p:cNvSpPr/>
          <p:nvPr/>
        </p:nvSpPr>
        <p:spPr>
          <a:xfrm rot="18361883">
            <a:off x="4436269" y="3454828"/>
            <a:ext cx="800100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6CD2F7C-8579-66F7-0D19-303C3DE0EBEF}"/>
              </a:ext>
            </a:extLst>
          </p:cNvPr>
          <p:cNvSpPr/>
          <p:nvPr/>
        </p:nvSpPr>
        <p:spPr>
          <a:xfrm>
            <a:off x="8650289" y="4600575"/>
            <a:ext cx="2667000" cy="1398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10 June 1999: UNSC Resolution 1244, </a:t>
            </a:r>
            <a:r>
              <a:rPr lang="de-DE" dirty="0" err="1"/>
              <a:t>withdrawal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Serbian</a:t>
            </a:r>
            <a:r>
              <a:rPr lang="de-DE" dirty="0"/>
              <a:t> </a:t>
            </a:r>
            <a:r>
              <a:rPr lang="de-DE" dirty="0" err="1"/>
              <a:t>Army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Kosovo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D472446-51A1-F96C-9F7A-C5458EA0918C}"/>
              </a:ext>
            </a:extLst>
          </p:cNvPr>
          <p:cNvSpPr/>
          <p:nvPr/>
        </p:nvSpPr>
        <p:spPr>
          <a:xfrm rot="5400000">
            <a:off x="8878892" y="3944859"/>
            <a:ext cx="800100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87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5B78F-3380-7027-46E3-DFF17E26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International Organizations and the Attempt to Manage and Resolve Intra-State and Inter-Ethnic Conflict </a:t>
            </a:r>
            <a:br>
              <a:rPr lang="en-US" dirty="0"/>
            </a:br>
            <a:br>
              <a:rPr lang="de-DE" dirty="0">
                <a:latin typeface="Open Sans"/>
                <a:ea typeface="Open Sans"/>
                <a:cs typeface="Open Sans"/>
              </a:rPr>
            </a:b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8595E8-3CED-2C54-29EA-30744851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0381" y="1484314"/>
            <a:ext cx="5187950" cy="4344985"/>
          </a:xfrm>
        </p:spPr>
        <p:txBody>
          <a:bodyPr/>
          <a:lstStyle/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B25C81-A7AD-FB8F-90CE-A7189B0D91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International </a:t>
            </a:r>
            <a:r>
              <a:rPr lang="de-DE" sz="2000" dirty="0" err="1"/>
              <a:t>Organizations</a:t>
            </a:r>
            <a:r>
              <a:rPr lang="de-DE" sz="2000" dirty="0"/>
              <a:t> </a:t>
            </a:r>
            <a:r>
              <a:rPr lang="de-DE" sz="2000" dirty="0" err="1"/>
              <a:t>becoming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and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peace</a:t>
            </a:r>
            <a:r>
              <a:rPr lang="de-DE" sz="2000" dirty="0"/>
              <a:t>-building and </a:t>
            </a:r>
            <a:r>
              <a:rPr lang="de-DE" sz="2000" dirty="0" err="1"/>
              <a:t>peace-keeping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NATOs war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dirty="0" err="1"/>
              <a:t>Yugoslavia</a:t>
            </a:r>
            <a:r>
              <a:rPr lang="de-DE" sz="2000" dirty="0"/>
              <a:t> and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administration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UN and NATO </a:t>
            </a:r>
            <a:r>
              <a:rPr lang="de-DE" sz="2000" dirty="0" err="1"/>
              <a:t>relied</a:t>
            </a:r>
            <a:r>
              <a:rPr lang="de-DE" sz="2000" dirty="0"/>
              <a:t> </a:t>
            </a:r>
            <a:r>
              <a:rPr lang="de-DE" sz="2000" dirty="0" err="1"/>
              <a:t>mostly</a:t>
            </a:r>
            <a:r>
              <a:rPr lang="de-DE" sz="2000" dirty="0"/>
              <a:t> on </a:t>
            </a:r>
            <a:r>
              <a:rPr lang="de-DE" sz="2000" b="1" dirty="0" err="1"/>
              <a:t>humanitarian</a:t>
            </a:r>
            <a:r>
              <a:rPr lang="de-DE" sz="2000" b="1" dirty="0"/>
              <a:t> </a:t>
            </a:r>
            <a:r>
              <a:rPr lang="de-DE" sz="2000" b="1" dirty="0" err="1"/>
              <a:t>motives</a:t>
            </a:r>
            <a:r>
              <a:rPr lang="de-DE" sz="2000" b="1" dirty="0"/>
              <a:t> and </a:t>
            </a:r>
            <a:r>
              <a:rPr lang="de-DE" sz="2000" b="1" dirty="0" err="1"/>
              <a:t>objectives</a:t>
            </a:r>
            <a:r>
              <a:rPr lang="de-DE" sz="2000" b="1" dirty="0"/>
              <a:t> 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8ED94DB-77F5-5217-5B94-84969789634C}"/>
              </a:ext>
            </a:extLst>
          </p:cNvPr>
          <p:cNvSpPr/>
          <p:nvPr/>
        </p:nvSpPr>
        <p:spPr>
          <a:xfrm rot="1633702">
            <a:off x="3456677" y="3777071"/>
            <a:ext cx="1741733" cy="393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B7E291B-B9E1-2AA6-A385-668589FFD2AF}"/>
              </a:ext>
            </a:extLst>
          </p:cNvPr>
          <p:cNvSpPr/>
          <p:nvPr/>
        </p:nvSpPr>
        <p:spPr>
          <a:xfrm>
            <a:off x="5191975" y="4002115"/>
            <a:ext cx="5246689" cy="1827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‚</a:t>
            </a:r>
            <a:r>
              <a:rPr lang="de-DE" sz="2000" b="1" dirty="0" err="1"/>
              <a:t>Humanitarian</a:t>
            </a:r>
            <a:r>
              <a:rPr lang="de-DE" sz="2000" b="1" dirty="0"/>
              <a:t> Intervention‘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use of military force on the territory of a third state in pursuit of humanitarian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Highly controversial and contested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9617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A458B-EE9A-DE06-66F4-AC7E8594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United Nations Interim Administration Mission in Kosovo (UNMIK) and Kosovo Force (KFOR) from 1999-2008</a:t>
            </a:r>
            <a:br>
              <a:rPr lang="en-US" dirty="0"/>
            </a:br>
            <a:endParaRPr lang="de-DE" dirty="0"/>
          </a:p>
        </p:txBody>
      </p:sp>
      <p:pic>
        <p:nvPicPr>
          <p:cNvPr id="20" name="Grafik 1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3EF16F0-370B-D72B-36B9-D473C92D0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5" y="1440105"/>
            <a:ext cx="4274365" cy="1874594"/>
          </a:xfrm>
          <a:prstGeom prst="rect">
            <a:avLst/>
          </a:prstGeom>
        </p:spPr>
      </p:pic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0F958549-31DA-EA1B-D04A-17930E664D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5055" y="1142207"/>
            <a:ext cx="5187950" cy="4344985"/>
          </a:xfrm>
        </p:spPr>
        <p:txBody>
          <a:bodyPr/>
          <a:lstStyle/>
          <a:p>
            <a:r>
              <a:rPr lang="en-US" sz="2000" dirty="0"/>
              <a:t>UNMIK’s wide-reaching mandate is threefold: </a:t>
            </a:r>
          </a:p>
          <a:p>
            <a:r>
              <a:rPr lang="en-US" sz="2000" dirty="0"/>
              <a:t>(1) to establish a functioning interim </a:t>
            </a:r>
            <a:r>
              <a:rPr lang="en-US" sz="2000" b="1" dirty="0"/>
              <a:t>civil administration</a:t>
            </a:r>
            <a:r>
              <a:rPr lang="en-US" sz="2000" dirty="0"/>
              <a:t>, while fully replacing Yugoslav authorities in Kosovo, including law and order </a:t>
            </a:r>
          </a:p>
          <a:p>
            <a:r>
              <a:rPr lang="en-US" sz="2000" dirty="0"/>
              <a:t>(2) to promote the establishment of substantial autonomy and self-government; and, finally, </a:t>
            </a:r>
          </a:p>
          <a:p>
            <a:r>
              <a:rPr lang="en-US" sz="2000" dirty="0"/>
              <a:t>(3) to facilitate a </a:t>
            </a:r>
            <a:r>
              <a:rPr lang="en-US" sz="2000" b="1" dirty="0"/>
              <a:t>political process </a:t>
            </a:r>
            <a:r>
              <a:rPr lang="en-US" sz="2000" dirty="0"/>
              <a:t>to determine Kosovo’s future international status. </a:t>
            </a:r>
          </a:p>
          <a:p>
            <a:r>
              <a:rPr lang="en-US" sz="2000" dirty="0"/>
              <a:t>KFOR was asked to assist in this process through the establishment of a </a:t>
            </a:r>
            <a:r>
              <a:rPr lang="en-US" sz="2000" b="1" dirty="0"/>
              <a:t>secure environment.</a:t>
            </a:r>
            <a:endParaRPr lang="de-DE" sz="2000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8A38C7D-D21A-BF11-0AB2-1B7259B7F43E}"/>
              </a:ext>
            </a:extLst>
          </p:cNvPr>
          <p:cNvSpPr txBox="1"/>
          <p:nvPr/>
        </p:nvSpPr>
        <p:spPr>
          <a:xfrm>
            <a:off x="397648" y="3895957"/>
            <a:ext cx="50601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Open Sans" panose="020B0606030504020204" pitchFamily="34" charset="0"/>
              </a:rPr>
              <a:t>Regulation No. 1999/1 of 25 July 1999 </a:t>
            </a: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( “The mother of all Regulations”) stated that all legislative and executive authority with respect to Kosovo, including the administration of the judiciary, is vested in UNMIK.</a:t>
            </a:r>
            <a:endParaRPr lang="de-DE" sz="2000" dirty="0">
              <a:solidFill>
                <a:schemeClr val="tx2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99C91-4041-B722-5254-1E143EC4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Critical Assessment of UNMIK: Why Did it Fail?</a:t>
            </a:r>
            <a:br>
              <a:rPr lang="en-US" dirty="0"/>
            </a:b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7E6DC7-C7FB-9F3E-B6B3-94340A3275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13008-1398-3D4B-BE44-910D93CF2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342900" rtl="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DE" sz="20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16CD41C-ED5B-6031-8487-B90F90823F96}"/>
              </a:ext>
            </a:extLst>
          </p:cNvPr>
          <p:cNvSpPr/>
          <p:nvPr/>
        </p:nvSpPr>
        <p:spPr>
          <a:xfrm>
            <a:off x="508535" y="2968612"/>
            <a:ext cx="5246689" cy="2405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Identifying </a:t>
            </a:r>
            <a:r>
              <a:rPr lang="en-US" sz="2000" b="1" u="sng" dirty="0"/>
              <a:t>Ethnicity</a:t>
            </a:r>
            <a:r>
              <a:rPr lang="en-US" sz="2000" dirty="0"/>
              <a:t> as the main, ancient reason for conflict and hatred and adopting </a:t>
            </a:r>
            <a:r>
              <a:rPr lang="en-US" sz="2000" b="1" u="sng" dirty="0"/>
              <a:t>ethnic categorization </a:t>
            </a:r>
            <a:r>
              <a:rPr lang="en-US" sz="2000" dirty="0"/>
              <a:t>it in the administration was the main failure of UNMIK. Ethnic conflict, nationalism and insecurity could not be tackled. effectively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41F89F6-4CBA-D750-A343-BF901E07EFCE}"/>
              </a:ext>
            </a:extLst>
          </p:cNvPr>
          <p:cNvSpPr/>
          <p:nvPr/>
        </p:nvSpPr>
        <p:spPr>
          <a:xfrm>
            <a:off x="2507635" y="1141428"/>
            <a:ext cx="5246689" cy="137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UNMIK and KFOR: </a:t>
            </a:r>
            <a:r>
              <a:rPr lang="en-US" sz="2000" b="1" u="sng" dirty="0"/>
              <a:t>unprecedented scale and nature of the project and internal problems</a:t>
            </a:r>
            <a:r>
              <a:rPr lang="en-US" sz="2000" b="1" dirty="0"/>
              <a:t> </a:t>
            </a:r>
            <a:r>
              <a:rPr lang="en-US" sz="2000" dirty="0"/>
              <a:t>(poor funding, institutional problems in cooperation, …)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0D3D426-FF2A-A892-4E8A-EE2F76D9BACC}"/>
              </a:ext>
            </a:extLst>
          </p:cNvPr>
          <p:cNvSpPr/>
          <p:nvPr/>
        </p:nvSpPr>
        <p:spPr>
          <a:xfrm>
            <a:off x="6405559" y="2680666"/>
            <a:ext cx="5246689" cy="3202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/>
              <a:t>Low and Contested Legitimacy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Legitimacy paradox of international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cultural sensitivity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Expansive and unaccountable international executive, legislative, judicative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Dissatisfaction and resistance rose, for example riots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99972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99C1C-C8BA-25EA-1D0B-64923642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Conclusion: The Developments after 2008 </a:t>
            </a:r>
            <a:br>
              <a:rPr lang="en-US" dirty="0"/>
            </a:b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3A22F3E-0659-8B0B-C996-C4EC881FF4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Co-ordinated declaration of independence by the Pristina government in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UNMIK and Resolution 1244 are still in force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Most </a:t>
            </a:r>
            <a:r>
              <a:rPr lang="de-DE" sz="2000" dirty="0" err="1"/>
              <a:t>of</a:t>
            </a:r>
            <a:r>
              <a:rPr lang="de-DE" sz="2000" dirty="0"/>
              <a:t> UNMIKs </a:t>
            </a:r>
            <a:r>
              <a:rPr lang="de-DE" sz="2000" dirty="0" err="1"/>
              <a:t>functions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now</a:t>
            </a:r>
            <a:r>
              <a:rPr lang="de-DE" sz="2000" dirty="0"/>
              <a:t> </a:t>
            </a:r>
            <a:r>
              <a:rPr lang="de-DE" sz="2000" dirty="0" err="1"/>
              <a:t>executed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en-US" sz="2000" dirty="0"/>
              <a:t>EU’s rule-of-law mission EULEX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US, Kosovo and wester allies want UNMIK to withdraw, Serbia and Russia block this plan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1A2754C-20F3-46E2-8D35-29C351F0C865}"/>
              </a:ext>
            </a:extLst>
          </p:cNvPr>
          <p:cNvSpPr/>
          <p:nvPr/>
        </p:nvSpPr>
        <p:spPr>
          <a:xfrm>
            <a:off x="6616652" y="2512071"/>
            <a:ext cx="5246689" cy="1833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UNMIK has failed in the long-term, since ethnic Kosovar Serbs do not recognize Kosovar authorities; nationalism and ethnic violence remain as driving political factors in the region. </a:t>
            </a:r>
          </a:p>
        </p:txBody>
      </p:sp>
    </p:spTree>
    <p:extLst>
      <p:ext uri="{BB962C8B-B14F-4D97-AF65-F5344CB8AC3E}">
        <p14:creationId xmlns:p14="http://schemas.microsoft.com/office/powerpoint/2010/main" val="19977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4016CE-CC64-3058-F770-018E9776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Bibliography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BCC5C7-39CC-B52E-FD8B-2C10737D24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809565"/>
            <a:ext cx="10580688" cy="4501382"/>
          </a:xfrm>
        </p:spPr>
        <p:txBody>
          <a:bodyPr/>
          <a:lstStyle/>
          <a:p>
            <a:r>
              <a:rPr lang="de-DE" sz="1200" dirty="0">
                <a:effectLst/>
              </a:rPr>
              <a:t>Akkaya, </a:t>
            </a:r>
            <a:r>
              <a:rPr lang="de-DE" sz="1200" dirty="0" err="1">
                <a:effectLst/>
              </a:rPr>
              <a:t>Yaprak</a:t>
            </a:r>
            <a:r>
              <a:rPr lang="de-DE" sz="1200" dirty="0">
                <a:effectLst/>
              </a:rPr>
              <a:t>. ‘Kosovo 1999: An </a:t>
            </a:r>
            <a:r>
              <a:rPr lang="de-DE" sz="1200" dirty="0" err="1">
                <a:effectLst/>
              </a:rPr>
              <a:t>Example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of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Effective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Humanitarian</a:t>
            </a:r>
            <a:r>
              <a:rPr lang="de-DE" sz="1200" dirty="0">
                <a:effectLst/>
              </a:rPr>
              <a:t> Intervention?’, 2022. </a:t>
            </a:r>
            <a:r>
              <a:rPr lang="de-DE" sz="1200" dirty="0">
                <a:effectLst/>
                <a:hlinkClick r:id="rId2"/>
              </a:rPr>
              <a:t>https://www.byarcadia.org/post/effectiveness-of-humanitarian-intervention-in-kosovo-case</a:t>
            </a:r>
            <a:r>
              <a:rPr lang="de-DE" sz="1200" dirty="0">
                <a:effectLst/>
              </a:rPr>
              <a:t>.</a:t>
            </a:r>
          </a:p>
          <a:p>
            <a:r>
              <a:rPr lang="de-DE" sz="1200" dirty="0" err="1">
                <a:effectLst/>
              </a:rPr>
              <a:t>Beha</a:t>
            </a:r>
            <a:r>
              <a:rPr lang="de-DE" sz="1200" dirty="0">
                <a:effectLst/>
              </a:rPr>
              <a:t>, Arben, Adem. ‘Soft </a:t>
            </a:r>
            <a:r>
              <a:rPr lang="de-DE" sz="1200" dirty="0" err="1">
                <a:effectLst/>
              </a:rPr>
              <a:t>Competitive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Authoritarianism</a:t>
            </a:r>
            <a:r>
              <a:rPr lang="de-DE" sz="1200" dirty="0">
                <a:effectLst/>
              </a:rPr>
              <a:t> and Negative </a:t>
            </a:r>
            <a:r>
              <a:rPr lang="de-DE" sz="1200" dirty="0" err="1">
                <a:effectLst/>
              </a:rPr>
              <a:t>Stability</a:t>
            </a:r>
            <a:r>
              <a:rPr lang="de-DE" sz="1200" dirty="0">
                <a:effectLst/>
              </a:rPr>
              <a:t> in Kosovo: </a:t>
            </a:r>
            <a:r>
              <a:rPr lang="de-DE" sz="1200" dirty="0" err="1">
                <a:effectLst/>
              </a:rPr>
              <a:t>Statebuilding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from</a:t>
            </a:r>
            <a:r>
              <a:rPr lang="de-DE" sz="1200" dirty="0">
                <a:effectLst/>
              </a:rPr>
              <a:t> UNMIK </a:t>
            </a:r>
            <a:r>
              <a:rPr lang="de-DE" sz="1200" dirty="0" err="1">
                <a:effectLst/>
              </a:rPr>
              <a:t>to</a:t>
            </a:r>
            <a:r>
              <a:rPr lang="de-DE" sz="1200" dirty="0">
                <a:effectLst/>
              </a:rPr>
              <a:t> EULEX and </a:t>
            </a:r>
            <a:r>
              <a:rPr lang="de-DE" sz="1200" dirty="0" err="1">
                <a:effectLst/>
              </a:rPr>
              <a:t>Beyond</a:t>
            </a:r>
            <a:r>
              <a:rPr lang="de-DE" sz="1200" dirty="0">
                <a:effectLst/>
              </a:rPr>
              <a:t>’. In </a:t>
            </a:r>
            <a:r>
              <a:rPr lang="de-DE" sz="1200" i="1" dirty="0">
                <a:effectLst/>
              </a:rPr>
              <a:t>Illiberal Politics in Southeast Europe</a:t>
            </a:r>
            <a:r>
              <a:rPr lang="de-DE" sz="1200" dirty="0">
                <a:effectLst/>
              </a:rPr>
              <a:t>. Routledge, 2021.</a:t>
            </a:r>
          </a:p>
          <a:p>
            <a:r>
              <a:rPr lang="de-DE" sz="1200" dirty="0" err="1">
                <a:effectLst/>
              </a:rPr>
              <a:t>Gow</a:t>
            </a:r>
            <a:r>
              <a:rPr lang="de-DE" sz="1200" dirty="0">
                <a:effectLst/>
              </a:rPr>
              <a:t>, James. ‘Kosovo – The Final Frontier? </a:t>
            </a:r>
            <a:r>
              <a:rPr lang="de-DE" sz="1200" dirty="0" err="1">
                <a:effectLst/>
              </a:rPr>
              <a:t>From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Transitional</a:t>
            </a:r>
            <a:r>
              <a:rPr lang="de-DE" sz="1200" dirty="0">
                <a:effectLst/>
              </a:rPr>
              <a:t> Administration </a:t>
            </a:r>
            <a:r>
              <a:rPr lang="de-DE" sz="1200" dirty="0" err="1">
                <a:effectLst/>
              </a:rPr>
              <a:t>to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Transitional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Statehood</a:t>
            </a:r>
            <a:r>
              <a:rPr lang="de-DE" sz="1200" dirty="0">
                <a:effectLst/>
              </a:rPr>
              <a:t>’. </a:t>
            </a:r>
            <a:r>
              <a:rPr lang="de-DE" sz="1200" i="1" dirty="0">
                <a:effectLst/>
              </a:rPr>
              <a:t>Journal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Intervention and </a:t>
            </a:r>
            <a:r>
              <a:rPr lang="de-DE" sz="1200" i="1" dirty="0" err="1">
                <a:effectLst/>
              </a:rPr>
              <a:t>Statebuilding</a:t>
            </a:r>
            <a:r>
              <a:rPr lang="de-DE" sz="1200" dirty="0">
                <a:effectLst/>
              </a:rPr>
              <a:t> 3, no. 2 (2009): 239–57. </a:t>
            </a:r>
          </a:p>
          <a:p>
            <a:r>
              <a:rPr lang="de-DE" sz="1200" dirty="0" err="1">
                <a:effectLst/>
              </a:rPr>
              <a:t>Haxhiaj</a:t>
            </a:r>
            <a:r>
              <a:rPr lang="de-DE" sz="1200" dirty="0">
                <a:effectLst/>
              </a:rPr>
              <a:t>, </a:t>
            </a:r>
            <a:r>
              <a:rPr lang="de-DE" sz="1200" dirty="0" err="1">
                <a:effectLst/>
              </a:rPr>
              <a:t>Serbeze</a:t>
            </a:r>
            <a:r>
              <a:rPr lang="de-DE" sz="1200" dirty="0">
                <a:effectLst/>
              </a:rPr>
              <a:t>. ‘</a:t>
            </a:r>
            <a:r>
              <a:rPr lang="de-DE" sz="1200" dirty="0" err="1">
                <a:effectLst/>
              </a:rPr>
              <a:t>Has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the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UN’s</a:t>
            </a:r>
            <a:r>
              <a:rPr lang="de-DE" sz="1200" dirty="0">
                <a:effectLst/>
              </a:rPr>
              <a:t> Kosovo Mission </a:t>
            </a:r>
            <a:r>
              <a:rPr lang="de-DE" sz="1200" dirty="0" err="1">
                <a:effectLst/>
              </a:rPr>
              <a:t>Become</a:t>
            </a:r>
            <a:r>
              <a:rPr lang="de-DE" sz="1200" dirty="0">
                <a:effectLst/>
              </a:rPr>
              <a:t> Obsolete?’ </a:t>
            </a:r>
            <a:r>
              <a:rPr lang="de-DE" sz="1200" i="1" dirty="0">
                <a:effectLst/>
              </a:rPr>
              <a:t>Balkan Insight</a:t>
            </a:r>
            <a:r>
              <a:rPr lang="de-DE" sz="1200" dirty="0">
                <a:effectLst/>
              </a:rPr>
              <a:t> (</a:t>
            </a:r>
            <a:r>
              <a:rPr lang="de-DE" sz="1200" dirty="0" err="1">
                <a:effectLst/>
              </a:rPr>
              <a:t>blog</a:t>
            </a:r>
            <a:r>
              <a:rPr lang="de-DE" sz="1200" dirty="0">
                <a:effectLst/>
              </a:rPr>
              <a:t>), 2018. </a:t>
            </a:r>
            <a:r>
              <a:rPr lang="de-DE" sz="1200" dirty="0">
                <a:effectLst/>
                <a:hlinkClick r:id="rId3"/>
              </a:rPr>
              <a:t>https://balkaninsight.com/2018/12/18/has-the-un-s-kosovo-mission-become-obsolete-12-17-2018/</a:t>
            </a:r>
            <a:r>
              <a:rPr lang="de-DE" sz="1200" dirty="0">
                <a:effectLst/>
              </a:rPr>
              <a:t>.</a:t>
            </a:r>
          </a:p>
          <a:p>
            <a:r>
              <a:rPr lang="de-DE" sz="1200" dirty="0" err="1">
                <a:effectLst/>
              </a:rPr>
              <a:t>Hehir</a:t>
            </a:r>
            <a:r>
              <a:rPr lang="de-DE" sz="1200" dirty="0">
                <a:effectLst/>
              </a:rPr>
              <a:t>, Aidan. ‘</a:t>
            </a:r>
            <a:r>
              <a:rPr lang="de-DE" sz="1200" dirty="0" err="1">
                <a:effectLst/>
              </a:rPr>
              <a:t>Autonomous</a:t>
            </a:r>
            <a:r>
              <a:rPr lang="de-DE" sz="1200" dirty="0">
                <a:effectLst/>
              </a:rPr>
              <a:t> Province Building: </a:t>
            </a:r>
            <a:r>
              <a:rPr lang="de-DE" sz="1200" dirty="0" err="1">
                <a:effectLst/>
              </a:rPr>
              <a:t>Identification</a:t>
            </a:r>
            <a:r>
              <a:rPr lang="de-DE" sz="1200" dirty="0">
                <a:effectLst/>
              </a:rPr>
              <a:t> Theory and </a:t>
            </a:r>
            <a:r>
              <a:rPr lang="de-DE" sz="1200" dirty="0" err="1">
                <a:effectLst/>
              </a:rPr>
              <a:t>the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Failure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of</a:t>
            </a:r>
            <a:r>
              <a:rPr lang="de-DE" sz="1200" dirty="0">
                <a:effectLst/>
              </a:rPr>
              <a:t> UNMIK’. </a:t>
            </a:r>
            <a:r>
              <a:rPr lang="de-DE" sz="1200" i="1" dirty="0">
                <a:effectLst/>
              </a:rPr>
              <a:t>International </a:t>
            </a:r>
            <a:r>
              <a:rPr lang="de-DE" sz="1200" i="1" dirty="0" err="1">
                <a:effectLst/>
              </a:rPr>
              <a:t>Peacekeeping</a:t>
            </a:r>
            <a:r>
              <a:rPr lang="de-DE" sz="1200" dirty="0">
                <a:effectLst/>
              </a:rPr>
              <a:t>, 2006.</a:t>
            </a:r>
          </a:p>
          <a:p>
            <a:r>
              <a:rPr lang="de-DE" sz="1200" dirty="0">
                <a:effectLst/>
              </a:rPr>
              <a:t>———. ‘The Impact </a:t>
            </a:r>
            <a:r>
              <a:rPr lang="de-DE" sz="1200" dirty="0" err="1">
                <a:effectLst/>
              </a:rPr>
              <a:t>of</a:t>
            </a:r>
            <a:r>
              <a:rPr lang="de-DE" sz="1200" dirty="0">
                <a:effectLst/>
              </a:rPr>
              <a:t> Analogical </a:t>
            </a:r>
            <a:r>
              <a:rPr lang="de-DE" sz="1200" dirty="0" err="1">
                <a:effectLst/>
              </a:rPr>
              <a:t>Reasoning</a:t>
            </a:r>
            <a:r>
              <a:rPr lang="de-DE" sz="1200" dirty="0">
                <a:effectLst/>
              </a:rPr>
              <a:t> on US </a:t>
            </a:r>
            <a:r>
              <a:rPr lang="de-DE" sz="1200" dirty="0" err="1">
                <a:effectLst/>
              </a:rPr>
              <a:t>Foreign</a:t>
            </a:r>
            <a:r>
              <a:rPr lang="de-DE" sz="1200" dirty="0">
                <a:effectLst/>
              </a:rPr>
              <a:t> Policy </a:t>
            </a:r>
            <a:r>
              <a:rPr lang="de-DE" sz="1200" dirty="0" err="1">
                <a:effectLst/>
              </a:rPr>
              <a:t>Towards</a:t>
            </a:r>
            <a:r>
              <a:rPr lang="de-DE" sz="1200" dirty="0">
                <a:effectLst/>
              </a:rPr>
              <a:t> Kosovo’. </a:t>
            </a:r>
            <a:r>
              <a:rPr lang="de-DE" sz="1200" i="1" dirty="0">
                <a:effectLst/>
              </a:rPr>
              <a:t>Journal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Peace Research</a:t>
            </a:r>
            <a:r>
              <a:rPr lang="de-DE" sz="1200" dirty="0">
                <a:effectLst/>
              </a:rPr>
              <a:t> 43, no. 1 (2006): 67–81. </a:t>
            </a:r>
          </a:p>
          <a:p>
            <a:r>
              <a:rPr lang="de-DE" sz="1200" dirty="0">
                <a:effectLst/>
              </a:rPr>
              <a:t>Heywood, Andrew. </a:t>
            </a:r>
            <a:r>
              <a:rPr lang="de-DE" sz="1200" i="1" dirty="0">
                <a:effectLst/>
              </a:rPr>
              <a:t>Global Politics</a:t>
            </a:r>
            <a:r>
              <a:rPr lang="de-DE" sz="1200" dirty="0">
                <a:effectLst/>
              </a:rPr>
              <a:t>. Bloomsbury Publishing, 2014.</a:t>
            </a:r>
          </a:p>
          <a:p>
            <a:r>
              <a:rPr lang="de-DE" sz="1200" dirty="0">
                <a:effectLst/>
              </a:rPr>
              <a:t>Ivanov, Ivan Dinev. ‘</a:t>
            </a:r>
            <a:r>
              <a:rPr lang="de-DE" sz="1200" dirty="0" err="1">
                <a:effectLst/>
              </a:rPr>
              <a:t>Emergence</a:t>
            </a:r>
            <a:r>
              <a:rPr lang="de-DE" sz="1200" dirty="0">
                <a:effectLst/>
              </a:rPr>
              <a:t>, Dynamics and </a:t>
            </a:r>
            <a:r>
              <a:rPr lang="de-DE" sz="1200" dirty="0" err="1">
                <a:effectLst/>
              </a:rPr>
              <a:t>Institutionalisation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of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Un</a:t>
            </a:r>
            <a:r>
              <a:rPr lang="de-DE" sz="1200" dirty="0">
                <a:effectLst/>
              </a:rPr>
              <a:t>-Nato </a:t>
            </a:r>
            <a:r>
              <a:rPr lang="de-DE" sz="1200" dirty="0" err="1">
                <a:effectLst/>
              </a:rPr>
              <a:t>Cooperation</a:t>
            </a:r>
            <a:r>
              <a:rPr lang="de-DE" sz="1200" dirty="0">
                <a:effectLst/>
              </a:rPr>
              <a:t> in Kosovo and Afghanistan’. </a:t>
            </a:r>
            <a:r>
              <a:rPr lang="de-DE" sz="1200" i="1" dirty="0">
                <a:effectLst/>
              </a:rPr>
              <a:t>European Review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International Studies</a:t>
            </a:r>
            <a:r>
              <a:rPr lang="de-DE" sz="1200" dirty="0">
                <a:effectLst/>
              </a:rPr>
              <a:t> 2, no. 3 (2015): 69–85.</a:t>
            </a:r>
          </a:p>
          <a:p>
            <a:r>
              <a:rPr lang="de-DE" sz="1200" dirty="0" err="1">
                <a:effectLst/>
              </a:rPr>
              <a:t>Lemay-Hébert</a:t>
            </a:r>
            <a:r>
              <a:rPr lang="de-DE" sz="1200" dirty="0">
                <a:effectLst/>
              </a:rPr>
              <a:t>, Nicolas. ‘State-Building </a:t>
            </a:r>
            <a:r>
              <a:rPr lang="de-DE" sz="1200" dirty="0" err="1">
                <a:effectLst/>
              </a:rPr>
              <a:t>from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the</a:t>
            </a:r>
            <a:r>
              <a:rPr lang="de-DE" sz="1200" dirty="0">
                <a:effectLst/>
              </a:rPr>
              <a:t> Outside-In: UNMIK and </a:t>
            </a:r>
            <a:r>
              <a:rPr lang="de-DE" sz="1200" dirty="0" err="1">
                <a:effectLst/>
              </a:rPr>
              <a:t>Its</a:t>
            </a:r>
            <a:r>
              <a:rPr lang="de-DE" sz="1200" dirty="0">
                <a:effectLst/>
              </a:rPr>
              <a:t> Paradox’. </a:t>
            </a:r>
            <a:r>
              <a:rPr lang="de-DE" sz="1200" i="1" dirty="0">
                <a:effectLst/>
              </a:rPr>
              <a:t>Journal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Public and International Affairs</a:t>
            </a:r>
            <a:r>
              <a:rPr lang="de-DE" sz="1200" dirty="0">
                <a:effectLst/>
              </a:rPr>
              <a:t> 20 (2009): 65–86.</a:t>
            </a:r>
          </a:p>
          <a:p>
            <a:r>
              <a:rPr lang="de-DE" sz="1200" dirty="0">
                <a:effectLst/>
              </a:rPr>
              <a:t>Mustafa, Artan. ‘</a:t>
            </a:r>
            <a:r>
              <a:rPr lang="de-DE" sz="1200" dirty="0" err="1">
                <a:effectLst/>
              </a:rPr>
              <a:t>Kosovo’s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Social</a:t>
            </a:r>
            <a:r>
              <a:rPr lang="de-DE" sz="1200" dirty="0">
                <a:effectLst/>
              </a:rPr>
              <a:t> Policy </a:t>
            </a:r>
            <a:r>
              <a:rPr lang="de-DE" sz="1200" dirty="0" err="1">
                <a:effectLst/>
              </a:rPr>
              <a:t>during</a:t>
            </a:r>
            <a:r>
              <a:rPr lang="de-DE" sz="1200" dirty="0">
                <a:effectLst/>
              </a:rPr>
              <a:t> Self-Management, UNMIK and Independence: </a:t>
            </a:r>
            <a:r>
              <a:rPr lang="de-DE" sz="1200" dirty="0" err="1">
                <a:effectLst/>
              </a:rPr>
              <a:t>Persisting</a:t>
            </a:r>
            <a:r>
              <a:rPr lang="de-DE" sz="1200" dirty="0">
                <a:effectLst/>
              </a:rPr>
              <a:t> High </a:t>
            </a:r>
            <a:r>
              <a:rPr lang="de-DE" sz="1200" dirty="0" err="1">
                <a:effectLst/>
              </a:rPr>
              <a:t>Inequality</a:t>
            </a:r>
            <a:r>
              <a:rPr lang="de-DE" sz="1200" dirty="0">
                <a:effectLst/>
              </a:rPr>
              <a:t> and </a:t>
            </a:r>
            <a:r>
              <a:rPr lang="de-DE" sz="1200" dirty="0" err="1">
                <a:effectLst/>
              </a:rPr>
              <a:t>Social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Exclusion</a:t>
            </a:r>
            <a:r>
              <a:rPr lang="de-DE" sz="1200" dirty="0">
                <a:effectLst/>
              </a:rPr>
              <a:t>’. </a:t>
            </a:r>
            <a:r>
              <a:rPr lang="de-DE" sz="1200" i="1" dirty="0">
                <a:effectLst/>
              </a:rPr>
              <a:t>International Journal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Social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Welfare</a:t>
            </a:r>
            <a:r>
              <a:rPr lang="de-DE" sz="1200" dirty="0">
                <a:effectLst/>
              </a:rPr>
              <a:t> 29, no. 1 (2020): 96–108. </a:t>
            </a:r>
          </a:p>
          <a:p>
            <a:r>
              <a:rPr lang="de-DE" sz="1200" dirty="0">
                <a:effectLst/>
              </a:rPr>
              <a:t>Press, Associated. ‘25 NATO-Led </a:t>
            </a:r>
            <a:r>
              <a:rPr lang="de-DE" sz="1200" dirty="0" err="1">
                <a:effectLst/>
              </a:rPr>
              <a:t>Peacekeepers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Injured</a:t>
            </a:r>
            <a:r>
              <a:rPr lang="de-DE" sz="1200" dirty="0">
                <a:effectLst/>
              </a:rPr>
              <a:t> in Kosovo in </a:t>
            </a:r>
            <a:r>
              <a:rPr lang="de-DE" sz="1200" dirty="0" err="1">
                <a:effectLst/>
              </a:rPr>
              <a:t>Clashes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with</a:t>
            </a:r>
            <a:r>
              <a:rPr lang="de-DE" sz="1200" dirty="0">
                <a:effectLst/>
              </a:rPr>
              <a:t> </a:t>
            </a:r>
            <a:r>
              <a:rPr lang="de-DE" sz="1200" dirty="0" err="1">
                <a:effectLst/>
              </a:rPr>
              <a:t>Serbs</a:t>
            </a:r>
            <a:r>
              <a:rPr lang="de-DE" sz="1200" dirty="0">
                <a:effectLst/>
              </a:rPr>
              <a:t> Outside Municipal Building | AP News’. AP News, 2023. </a:t>
            </a:r>
            <a:r>
              <a:rPr lang="de-DE" sz="1200" dirty="0">
                <a:effectLst/>
                <a:hlinkClick r:id="rId4"/>
              </a:rPr>
              <a:t>https://apnews.com/article/kosovo-serbia-tension-eu-us-cf2637072cd88f3bcf0d902236d3631b</a:t>
            </a:r>
            <a:r>
              <a:rPr lang="de-DE" sz="1200" dirty="0">
                <a:effectLst/>
              </a:rPr>
              <a:t>.</a:t>
            </a:r>
          </a:p>
          <a:p>
            <a:r>
              <a:rPr lang="de-DE" sz="1200" dirty="0">
                <a:effectLst/>
              </a:rPr>
              <a:t>Yannis, Alexandros. ‘The UN </a:t>
            </a:r>
            <a:r>
              <a:rPr lang="de-DE" sz="1200" dirty="0" err="1">
                <a:effectLst/>
              </a:rPr>
              <a:t>as</a:t>
            </a:r>
            <a:r>
              <a:rPr lang="de-DE" sz="1200" dirty="0">
                <a:effectLst/>
              </a:rPr>
              <a:t> Government in Kosovo’. </a:t>
            </a:r>
            <a:r>
              <a:rPr lang="de-DE" sz="1200" i="1" dirty="0">
                <a:effectLst/>
              </a:rPr>
              <a:t>Global </a:t>
            </a:r>
            <a:r>
              <a:rPr lang="de-DE" sz="1200" i="1" dirty="0" err="1">
                <a:effectLst/>
              </a:rPr>
              <a:t>Governance</a:t>
            </a:r>
            <a:r>
              <a:rPr lang="de-DE" sz="1200" dirty="0">
                <a:effectLst/>
              </a:rPr>
              <a:t> 10 (2004): 67.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86793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926</Words>
  <Application>Microsoft Office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Open Sans</vt:lpstr>
      <vt:lpstr>Courier New</vt:lpstr>
      <vt:lpstr>Arial</vt:lpstr>
      <vt:lpstr>Symbol</vt:lpstr>
      <vt:lpstr>TUD_2018_16zu9</vt:lpstr>
      <vt:lpstr>PowerPoint-Präsentation</vt:lpstr>
      <vt:lpstr>Structure </vt:lpstr>
      <vt:lpstr>1. Introduction</vt:lpstr>
      <vt:lpstr>2. Historical Context: The Kosovo War and NATO’s Intervention</vt:lpstr>
      <vt:lpstr>3. International Organizations and the Attempt to Manage and Resolve Intra-State and Inter-Ethnic Conflict   </vt:lpstr>
      <vt:lpstr>4. United Nations Interim Administration Mission in Kosovo (UNMIK) and Kosovo Force (KFOR) from 1999-2008 </vt:lpstr>
      <vt:lpstr>5. Critical Assessment of UNMIK: Why Did it Fail? </vt:lpstr>
      <vt:lpstr>6. Conclusion: The Developments after 2008  </vt:lpstr>
      <vt:lpstr>5. 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Luise Fitzthum</dc:creator>
  <cp:lastModifiedBy>dfb70f83, 6b7ad195</cp:lastModifiedBy>
  <cp:revision>76</cp:revision>
  <dcterms:created xsi:type="dcterms:W3CDTF">2018-06-15T09:17:35Z</dcterms:created>
  <dcterms:modified xsi:type="dcterms:W3CDTF">2024-03-01T12:43:08Z</dcterms:modified>
</cp:coreProperties>
</file>