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17"/>
  </p:notesMasterIdLst>
  <p:sldIdLst>
    <p:sldId id="256" r:id="rId2"/>
    <p:sldId id="257" r:id="rId3"/>
    <p:sldId id="265" r:id="rId4"/>
    <p:sldId id="259" r:id="rId5"/>
    <p:sldId id="258" r:id="rId6"/>
    <p:sldId id="260" r:id="rId7"/>
    <p:sldId id="262" r:id="rId8"/>
    <p:sldId id="261" r:id="rId9"/>
    <p:sldId id="267" r:id="rId10"/>
    <p:sldId id="263" r:id="rId11"/>
    <p:sldId id="272" r:id="rId12"/>
    <p:sldId id="269" r:id="rId13"/>
    <p:sldId id="270" r:id="rId14"/>
    <p:sldId id="271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66"/>
    <p:restoredTop sz="95884"/>
  </p:normalViewPr>
  <p:slideViewPr>
    <p:cSldViewPr snapToGrid="0">
      <p:cViewPr varScale="1">
        <p:scale>
          <a:sx n="107" d="100"/>
          <a:sy n="107" d="100"/>
        </p:scale>
        <p:origin x="126" y="426"/>
      </p:cViewPr>
      <p:guideLst/>
    </p:cSldViewPr>
  </p:slideViewPr>
  <p:outlineViewPr>
    <p:cViewPr>
      <p:scale>
        <a:sx n="33" d="100"/>
        <a:sy n="33" d="100"/>
      </p:scale>
      <p:origin x="0" y="-141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9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0AE45-E94F-6046-BFBA-F1EE6AA55C5A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3E4F9-C4FD-3440-B519-30BE98945EE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7305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Είθισται </a:t>
            </a:r>
            <a:r>
              <a:rPr lang="el-GR" dirty="0" err="1"/>
              <a:t>πλεον</a:t>
            </a:r>
            <a:r>
              <a:rPr lang="el-GR" dirty="0"/>
              <a:t> να </a:t>
            </a:r>
            <a:r>
              <a:rPr lang="el-GR" dirty="0" err="1"/>
              <a:t>αποκαλουνται</a:t>
            </a:r>
            <a:r>
              <a:rPr lang="el-GR" dirty="0"/>
              <a:t> </a:t>
            </a:r>
            <a:r>
              <a:rPr lang="el-GR" dirty="0" err="1"/>
              <a:t>αναπτυσσομενες</a:t>
            </a:r>
            <a:r>
              <a:rPr lang="el-GR" dirty="0"/>
              <a:t> κ όχι </a:t>
            </a:r>
            <a:r>
              <a:rPr lang="el-GR" dirty="0" err="1"/>
              <a:t>υπαναπτυκτες</a:t>
            </a:r>
            <a:r>
              <a:rPr lang="el-GR" dirty="0"/>
              <a:t> </a:t>
            </a:r>
            <a:r>
              <a:rPr lang="el-GR" dirty="0" err="1"/>
              <a:t>χωρες</a:t>
            </a:r>
            <a:r>
              <a:rPr lang="el-GR" dirty="0"/>
              <a:t> </a:t>
            </a:r>
            <a:r>
              <a:rPr lang="el-GR" dirty="0" err="1"/>
              <a:t>καθως</a:t>
            </a:r>
            <a:r>
              <a:rPr lang="el-GR" dirty="0"/>
              <a:t> ο </a:t>
            </a:r>
            <a:r>
              <a:rPr lang="el-GR" dirty="0" err="1"/>
              <a:t>ορος</a:t>
            </a:r>
            <a:r>
              <a:rPr lang="el-GR" dirty="0"/>
              <a:t> </a:t>
            </a:r>
            <a:r>
              <a:rPr lang="el-GR" dirty="0" err="1"/>
              <a:t>υπαναπτυκτες</a:t>
            </a:r>
            <a:r>
              <a:rPr lang="el-GR" dirty="0"/>
              <a:t> είναι </a:t>
            </a:r>
            <a:r>
              <a:rPr lang="el-GR" dirty="0" err="1"/>
              <a:t>αρκετα</a:t>
            </a:r>
            <a:r>
              <a:rPr lang="el-GR" dirty="0"/>
              <a:t> </a:t>
            </a:r>
            <a:r>
              <a:rPr lang="el-GR" dirty="0" err="1"/>
              <a:t>φορτισμενος</a:t>
            </a:r>
            <a:r>
              <a:rPr lang="el-GR" dirty="0"/>
              <a:t> </a:t>
            </a:r>
            <a:r>
              <a:rPr lang="el-GR" dirty="0" err="1"/>
              <a:t>αλλα</a:t>
            </a:r>
            <a:r>
              <a:rPr lang="el-GR" dirty="0"/>
              <a:t> το </a:t>
            </a:r>
            <a:r>
              <a:rPr lang="el-GR" dirty="0" err="1"/>
              <a:t>κρατω</a:t>
            </a:r>
            <a:r>
              <a:rPr lang="el-GR" dirty="0"/>
              <a:t> για </a:t>
            </a:r>
            <a:r>
              <a:rPr lang="el-GR" dirty="0" err="1"/>
              <a:t>λογους</a:t>
            </a:r>
            <a:r>
              <a:rPr lang="el-GR" dirty="0"/>
              <a:t> </a:t>
            </a:r>
            <a:r>
              <a:rPr lang="el-GR" dirty="0" err="1"/>
              <a:t>εμφασης</a:t>
            </a:r>
            <a:r>
              <a:rPr lang="el-GR" dirty="0"/>
              <a:t>.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2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59402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τα </a:t>
            </a:r>
            <a:r>
              <a:rPr lang="el-GR" dirty="0" err="1"/>
              <a:t>κρατη</a:t>
            </a:r>
            <a:r>
              <a:rPr lang="el-GR" dirty="0"/>
              <a:t> που </a:t>
            </a:r>
            <a:r>
              <a:rPr lang="el-GR" dirty="0" err="1"/>
              <a:t>παραγουν</a:t>
            </a:r>
            <a:r>
              <a:rPr lang="el-GR" dirty="0"/>
              <a:t> </a:t>
            </a:r>
            <a:r>
              <a:rPr lang="el-GR" dirty="0" err="1"/>
              <a:t>πρωτες</a:t>
            </a:r>
            <a:r>
              <a:rPr lang="el-GR" dirty="0"/>
              <a:t> </a:t>
            </a:r>
            <a:r>
              <a:rPr lang="el-GR" dirty="0" err="1"/>
              <a:t>υλες</a:t>
            </a:r>
            <a:r>
              <a:rPr lang="el-GR" dirty="0"/>
              <a:t> </a:t>
            </a:r>
            <a:r>
              <a:rPr lang="el-GR" dirty="0" err="1"/>
              <a:t>ειναι</a:t>
            </a:r>
            <a:r>
              <a:rPr lang="el-GR" dirty="0"/>
              <a:t> σε </a:t>
            </a:r>
            <a:r>
              <a:rPr lang="el-GR" dirty="0" err="1"/>
              <a:t>δυσμενεστερη</a:t>
            </a:r>
            <a:r>
              <a:rPr lang="el-GR" dirty="0"/>
              <a:t> </a:t>
            </a:r>
            <a:r>
              <a:rPr lang="el-GR" dirty="0" err="1"/>
              <a:t>θεση</a:t>
            </a:r>
            <a:r>
              <a:rPr lang="el-GR" dirty="0"/>
              <a:t>. </a:t>
            </a:r>
            <a:r>
              <a:rPr lang="el-GR" dirty="0" err="1"/>
              <a:t>ενω</a:t>
            </a:r>
            <a:r>
              <a:rPr lang="el-GR" dirty="0"/>
              <a:t> τα </a:t>
            </a:r>
            <a:r>
              <a:rPr lang="el-GR" dirty="0" err="1"/>
              <a:t>περιφερειακα</a:t>
            </a:r>
            <a:r>
              <a:rPr lang="el-GR" dirty="0"/>
              <a:t> </a:t>
            </a:r>
            <a:r>
              <a:rPr lang="el-GR" dirty="0" err="1"/>
              <a:t>κρατη</a:t>
            </a:r>
            <a:r>
              <a:rPr lang="el-GR" dirty="0"/>
              <a:t> </a:t>
            </a:r>
            <a:r>
              <a:rPr lang="el-GR" dirty="0" err="1"/>
              <a:t>εχουν</a:t>
            </a:r>
            <a:r>
              <a:rPr lang="el-GR" dirty="0"/>
              <a:t> </a:t>
            </a:r>
            <a:r>
              <a:rPr lang="el-GR" dirty="0" err="1"/>
              <a:t>ευνοικοτερους</a:t>
            </a:r>
            <a:r>
              <a:rPr lang="el-GR" dirty="0"/>
              <a:t> </a:t>
            </a:r>
            <a:r>
              <a:rPr lang="el-GR" dirty="0" err="1"/>
              <a:t>ορους</a:t>
            </a:r>
            <a:r>
              <a:rPr lang="el-GR" dirty="0"/>
              <a:t> </a:t>
            </a:r>
            <a:r>
              <a:rPr lang="el-GR" dirty="0" err="1"/>
              <a:t>εμποριου</a:t>
            </a:r>
            <a:r>
              <a:rPr lang="el-GR" dirty="0"/>
              <a:t> με τα </a:t>
            </a:r>
            <a:r>
              <a:rPr lang="el-GR" dirty="0" err="1"/>
              <a:t>κρατη</a:t>
            </a:r>
            <a:r>
              <a:rPr lang="el-GR" dirty="0"/>
              <a:t> των </a:t>
            </a:r>
            <a:r>
              <a:rPr lang="el-GR" dirty="0" err="1"/>
              <a:t>πρωτων</a:t>
            </a:r>
            <a:r>
              <a:rPr lang="el-GR" dirty="0"/>
              <a:t> </a:t>
            </a:r>
            <a:r>
              <a:rPr lang="el-GR" dirty="0" err="1"/>
              <a:t>υλων</a:t>
            </a:r>
            <a:r>
              <a:rPr lang="el-GR" dirty="0"/>
              <a:t> </a:t>
            </a:r>
            <a:r>
              <a:rPr lang="el-GR" dirty="0" err="1"/>
              <a:t>αλλα</a:t>
            </a:r>
            <a:r>
              <a:rPr lang="el-GR" dirty="0"/>
              <a:t> </a:t>
            </a:r>
            <a:r>
              <a:rPr lang="el-GR" dirty="0" err="1"/>
              <a:t>δυσμενεστερους</a:t>
            </a:r>
            <a:r>
              <a:rPr lang="el-GR" dirty="0"/>
              <a:t> με τις χώρες του πυρήνα.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14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90793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Η υπανάπτυξη απαρτίζεται από ορισμένα χαρακτηριστικά τα </a:t>
            </a:r>
            <a:r>
              <a:rPr lang="el-GR" dirty="0" err="1"/>
              <a:t>οποια</a:t>
            </a:r>
            <a:r>
              <a:rPr lang="el-GR" dirty="0"/>
              <a:t> </a:t>
            </a:r>
            <a:r>
              <a:rPr lang="el-GR" dirty="0" err="1"/>
              <a:t>μεταξυ</a:t>
            </a:r>
            <a:r>
              <a:rPr lang="el-GR" dirty="0"/>
              <a:t> </a:t>
            </a:r>
            <a:r>
              <a:rPr lang="el-GR" dirty="0" err="1"/>
              <a:t>αλλων</a:t>
            </a:r>
            <a:r>
              <a:rPr lang="el-GR" dirty="0"/>
              <a:t> </a:t>
            </a:r>
            <a:r>
              <a:rPr lang="el-GR" dirty="0" err="1"/>
              <a:t>ειναι</a:t>
            </a:r>
            <a:r>
              <a:rPr lang="en-US" dirty="0"/>
              <a:t>: 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3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3612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Εκμεταλλέυονται</a:t>
            </a:r>
            <a:r>
              <a:rPr lang="el-GR" dirty="0"/>
              <a:t> την εργατική τους τάξη την ώρα που οι μητροπόλεις </a:t>
            </a:r>
            <a:r>
              <a:rPr lang="el-GR" dirty="0" err="1"/>
              <a:t>εκμεταλλέυονται</a:t>
            </a:r>
            <a:r>
              <a:rPr lang="el-GR" dirty="0"/>
              <a:t> τις ίδιες (</a:t>
            </a:r>
            <a:r>
              <a:rPr lang="el-GR" dirty="0" err="1"/>
              <a:t>σσ</a:t>
            </a:r>
            <a:r>
              <a:rPr lang="el-GR" dirty="0"/>
              <a:t> τις χώρες). Αν δεν αποκοπούν από το παγκόσμιο καπιταλιστικό σύστημα δεν θα αναπτυχθούν ποτέ.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4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49679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Μάλιστα, ο </a:t>
            </a:r>
            <a:r>
              <a:rPr lang="el-GR" dirty="0" err="1"/>
              <a:t>Σαμίν</a:t>
            </a:r>
            <a:r>
              <a:rPr lang="el-GR" dirty="0"/>
              <a:t> </a:t>
            </a:r>
            <a:r>
              <a:rPr lang="el-GR" dirty="0" err="1"/>
              <a:t>Αμιν</a:t>
            </a:r>
            <a:r>
              <a:rPr lang="el-GR" dirty="0"/>
              <a:t> </a:t>
            </a:r>
            <a:r>
              <a:rPr lang="el-GR" dirty="0" err="1"/>
              <a:t>υποστηριξε</a:t>
            </a:r>
            <a:r>
              <a:rPr lang="el-GR" dirty="0"/>
              <a:t> ότι </a:t>
            </a:r>
            <a:r>
              <a:rPr lang="el-GR" dirty="0" err="1"/>
              <a:t>μεγαλο</a:t>
            </a:r>
            <a:r>
              <a:rPr lang="el-GR" dirty="0"/>
              <a:t> </a:t>
            </a:r>
            <a:r>
              <a:rPr lang="el-GR" dirty="0" err="1"/>
              <a:t>μερος</a:t>
            </a:r>
            <a:r>
              <a:rPr lang="el-GR" dirty="0"/>
              <a:t> του </a:t>
            </a:r>
            <a:r>
              <a:rPr lang="el-GR" dirty="0" err="1"/>
              <a:t>πλουτου</a:t>
            </a:r>
            <a:r>
              <a:rPr lang="el-GR" dirty="0"/>
              <a:t> των </a:t>
            </a:r>
            <a:r>
              <a:rPr lang="el-GR" dirty="0" err="1"/>
              <a:t>μητροπολεων</a:t>
            </a:r>
            <a:r>
              <a:rPr lang="el-GR" dirty="0"/>
              <a:t> </a:t>
            </a:r>
            <a:r>
              <a:rPr lang="el-GR" dirty="0" err="1"/>
              <a:t>ερχεται</a:t>
            </a:r>
            <a:r>
              <a:rPr lang="el-GR" dirty="0"/>
              <a:t> από τις </a:t>
            </a:r>
            <a:r>
              <a:rPr lang="el-GR" dirty="0" err="1"/>
              <a:t>πρωην</a:t>
            </a:r>
            <a:r>
              <a:rPr lang="el-GR" dirty="0"/>
              <a:t> </a:t>
            </a:r>
            <a:r>
              <a:rPr lang="el-GR" dirty="0" err="1"/>
              <a:t>αποικιες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5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922135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Ο </a:t>
            </a:r>
            <a:r>
              <a:rPr lang="en-US" dirty="0"/>
              <a:t>Wallerstein </a:t>
            </a:r>
            <a:r>
              <a:rPr lang="el-GR" dirty="0"/>
              <a:t>εξήγησε το παγκόσμιο </a:t>
            </a:r>
            <a:r>
              <a:rPr lang="el-GR" dirty="0" err="1"/>
              <a:t>κοινωνικο</a:t>
            </a:r>
            <a:r>
              <a:rPr lang="el-GR" dirty="0"/>
              <a:t> και οικονομικό σύστημα μέσα από  μια ακολουθία σταδίων για να καταδείξει με ποιόν τρόπο οι χώρες του κέντρου κρατούν στάσιμες τις χώρες της περιφέρειας. (</a:t>
            </a:r>
            <a:r>
              <a:rPr lang="el-GR" dirty="0" err="1"/>
              <a:t>στοχος</a:t>
            </a:r>
            <a:r>
              <a:rPr lang="el-GR" dirty="0"/>
              <a:t> το </a:t>
            </a:r>
            <a:r>
              <a:rPr lang="el-GR" dirty="0" err="1"/>
              <a:t>κεφαλαιο</a:t>
            </a:r>
            <a:r>
              <a:rPr lang="el-GR" dirty="0"/>
              <a:t>)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7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96146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Με την θεωρία του </a:t>
            </a:r>
            <a:r>
              <a:rPr lang="el-GR" dirty="0" err="1"/>
              <a:t>κοσμοσυστήματος</a:t>
            </a:r>
            <a:r>
              <a:rPr lang="el-GR" dirty="0"/>
              <a:t> ο </a:t>
            </a:r>
            <a:r>
              <a:rPr lang="en-US" dirty="0" err="1"/>
              <a:t>wallerstein</a:t>
            </a:r>
            <a:r>
              <a:rPr lang="en-US" dirty="0"/>
              <a:t> </a:t>
            </a:r>
            <a:r>
              <a:rPr lang="el-GR" dirty="0"/>
              <a:t>θέλησε να εξηγήσει κατά βάση τον καπιταλισμό</a:t>
            </a:r>
          </a:p>
          <a:p>
            <a:r>
              <a:rPr lang="el-GR" dirty="0"/>
              <a:t>Ο </a:t>
            </a:r>
            <a:r>
              <a:rPr lang="el-GR" dirty="0" err="1"/>
              <a:t>σοσιαλισμος</a:t>
            </a:r>
            <a:r>
              <a:rPr lang="el-GR" dirty="0"/>
              <a:t> και ο </a:t>
            </a:r>
            <a:r>
              <a:rPr lang="el-GR" dirty="0" err="1"/>
              <a:t>καπιταλισμος</a:t>
            </a:r>
            <a:r>
              <a:rPr lang="el-GR" dirty="0"/>
              <a:t> είναι </a:t>
            </a:r>
            <a:r>
              <a:rPr lang="el-GR" dirty="0" err="1"/>
              <a:t>παραλλαγες</a:t>
            </a:r>
            <a:r>
              <a:rPr lang="el-GR" dirty="0"/>
              <a:t> μιας </a:t>
            </a:r>
            <a:r>
              <a:rPr lang="el-GR" dirty="0" err="1"/>
              <a:t>βιομηχανικης</a:t>
            </a:r>
            <a:r>
              <a:rPr lang="el-GR" dirty="0"/>
              <a:t> </a:t>
            </a:r>
            <a:r>
              <a:rPr lang="el-GR" dirty="0" err="1"/>
              <a:t>κοινωνιας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8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35294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9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84220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Κατά τον </a:t>
            </a:r>
            <a:r>
              <a:rPr lang="en-US" dirty="0"/>
              <a:t>Wallerstein</a:t>
            </a:r>
            <a:r>
              <a:rPr lang="el-GR" dirty="0"/>
              <a:t>, </a:t>
            </a:r>
            <a:r>
              <a:rPr lang="el-GR" dirty="0" err="1"/>
              <a:t>οσον</a:t>
            </a:r>
            <a:r>
              <a:rPr lang="el-GR" dirty="0"/>
              <a:t> </a:t>
            </a:r>
            <a:r>
              <a:rPr lang="el-GR" dirty="0" err="1"/>
              <a:t>αφορα</a:t>
            </a:r>
            <a:r>
              <a:rPr lang="el-GR" dirty="0"/>
              <a:t> την ΔΙΑΜΟΡΦΩΣΗ του ΚΕΝΤΡΟΥ και της ΠΕΡΙΦΕΡΕΙΑΣ στην ΕΥΡΩΠΗ, αυτή </a:t>
            </a:r>
            <a:r>
              <a:rPr lang="el-GR" dirty="0" err="1"/>
              <a:t>αρχισε</a:t>
            </a:r>
            <a:r>
              <a:rPr lang="el-GR" dirty="0"/>
              <a:t> να </a:t>
            </a:r>
            <a:r>
              <a:rPr lang="el-GR" dirty="0" err="1"/>
              <a:t>φαινεται</a:t>
            </a:r>
            <a:r>
              <a:rPr lang="el-GR" dirty="0"/>
              <a:t> από τον 16</a:t>
            </a:r>
            <a:r>
              <a:rPr lang="el-GR" baseline="30000" dirty="0"/>
              <a:t>ο</a:t>
            </a:r>
            <a:r>
              <a:rPr lang="el-GR" dirty="0"/>
              <a:t> </a:t>
            </a:r>
            <a:r>
              <a:rPr lang="el-GR" dirty="0" err="1"/>
              <a:t>αιωνα</a:t>
            </a:r>
            <a:r>
              <a:rPr lang="el-GR" dirty="0"/>
              <a:t>, όταν η ΒΔ </a:t>
            </a:r>
            <a:r>
              <a:rPr lang="el-GR" dirty="0" err="1"/>
              <a:t>ευρωπη</a:t>
            </a:r>
            <a:r>
              <a:rPr lang="el-GR" dirty="0"/>
              <a:t> </a:t>
            </a:r>
            <a:r>
              <a:rPr lang="el-GR" dirty="0" err="1"/>
              <a:t>ηταν</a:t>
            </a:r>
            <a:r>
              <a:rPr lang="el-GR" dirty="0"/>
              <a:t> σε </a:t>
            </a:r>
            <a:r>
              <a:rPr lang="el-GR" dirty="0" err="1"/>
              <a:t>καλυτερη</a:t>
            </a:r>
            <a:r>
              <a:rPr lang="el-GR" dirty="0"/>
              <a:t> </a:t>
            </a:r>
            <a:r>
              <a:rPr lang="el-GR" dirty="0" err="1"/>
              <a:t>συγκυρια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10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1916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Με αφορμή το </a:t>
            </a:r>
            <a:r>
              <a:rPr lang="el-GR" dirty="0" err="1"/>
              <a:t>κοστος</a:t>
            </a:r>
            <a:r>
              <a:rPr lang="el-GR" dirty="0"/>
              <a:t> των </a:t>
            </a:r>
            <a:r>
              <a:rPr lang="el-GR" dirty="0" err="1"/>
              <a:t>τροφιμων</a:t>
            </a:r>
            <a:r>
              <a:rPr lang="el-GR" dirty="0"/>
              <a:t> Στις </a:t>
            </a:r>
            <a:r>
              <a:rPr lang="el-GR" dirty="0" err="1"/>
              <a:t>αρχες</a:t>
            </a:r>
            <a:r>
              <a:rPr lang="el-GR" dirty="0"/>
              <a:t> του 2008 </a:t>
            </a:r>
            <a:r>
              <a:rPr lang="el-GR" dirty="0" err="1"/>
              <a:t>ξεσπασαν</a:t>
            </a:r>
            <a:r>
              <a:rPr lang="el-GR" dirty="0"/>
              <a:t> </a:t>
            </a:r>
            <a:r>
              <a:rPr lang="el-GR" dirty="0" err="1"/>
              <a:t>εξεγ</a:t>
            </a:r>
            <a:r>
              <a:rPr lang="en-US" dirty="0" err="1"/>
              <a:t>έ</a:t>
            </a:r>
            <a:r>
              <a:rPr lang="el-GR" dirty="0" err="1"/>
              <a:t>ρσεις</a:t>
            </a:r>
            <a:r>
              <a:rPr lang="el-GR" dirty="0"/>
              <a:t>  στην </a:t>
            </a:r>
            <a:r>
              <a:rPr lang="el-GR" dirty="0" err="1"/>
              <a:t>Αιτη</a:t>
            </a:r>
            <a:r>
              <a:rPr lang="el-GR" dirty="0"/>
              <a:t>, Μαυριτανία, τη Μπουρκίνα Φάσο, το Καμερούν, την Σενεγάλη, την Αίγυπτο και την Μοζαμβίκη. </a:t>
            </a:r>
            <a:r>
              <a:rPr lang="el-GR" dirty="0" err="1"/>
              <a:t>Πακισταν</a:t>
            </a:r>
            <a:r>
              <a:rPr lang="el-GR" dirty="0"/>
              <a:t> κ </a:t>
            </a:r>
            <a:r>
              <a:rPr lang="el-GR" dirty="0" err="1"/>
              <a:t>Αφγανισταν</a:t>
            </a:r>
            <a:r>
              <a:rPr lang="el-GR" dirty="0"/>
              <a:t> κατέβηκε ο στρατός για να προστατεύσει τις μεταφορές τροφίμων. </a:t>
            </a:r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3E4F9-C4FD-3440-B519-30BE98945EE8}" type="slidenum">
              <a:rPr lang="en-GR" smtClean="0"/>
              <a:t>12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0515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4148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0101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08605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745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20096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70091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96804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481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7698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0522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4275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7516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3002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001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7194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763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1912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8536BEB-B41C-6546-842D-C40D60CB3D7F}" type="datetimeFigureOut">
              <a:rPr lang="en-GR" smtClean="0"/>
              <a:t>01/20/2023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44B70-755C-6B4F-8AC3-CB99581DCF8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779100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E1B43-A5BC-7231-BB3F-E648ED2DD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000" dirty="0"/>
              <a:t>Θεωρίες Κέντρου-Περιφέρειας και Θεωρίες Εξάρτησης στην Παγκόσμια Πολιτική Οικονομία </a:t>
            </a:r>
            <a:endParaRPr lang="en-G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DE4D7-3418-DB90-72B8-69A41CB3D0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err="1"/>
              <a:t>Διεθνησ</a:t>
            </a:r>
            <a:r>
              <a:rPr lang="el-GR" dirty="0"/>
              <a:t> </a:t>
            </a:r>
            <a:r>
              <a:rPr lang="el-GR" dirty="0" err="1"/>
              <a:t>Πολιτικη</a:t>
            </a:r>
            <a:r>
              <a:rPr lang="el-GR" dirty="0"/>
              <a:t> </a:t>
            </a:r>
            <a:r>
              <a:rPr lang="el-GR" dirty="0" err="1"/>
              <a:t>Οικονομια</a:t>
            </a:r>
            <a:r>
              <a:rPr lang="el-GR" dirty="0"/>
              <a:t> </a:t>
            </a:r>
          </a:p>
          <a:p>
            <a:r>
              <a:rPr lang="el-GR" dirty="0"/>
              <a:t>Ηρώ </a:t>
            </a:r>
            <a:r>
              <a:rPr lang="el-GR" dirty="0" err="1"/>
              <a:t>Τσουφιου</a:t>
            </a:r>
            <a:endParaRPr lang="el-GR" dirty="0"/>
          </a:p>
          <a:p>
            <a:r>
              <a:rPr lang="el-GR" dirty="0" err="1"/>
              <a:t>Χειμερινο</a:t>
            </a:r>
            <a:r>
              <a:rPr lang="el-GR" dirty="0"/>
              <a:t> </a:t>
            </a:r>
            <a:r>
              <a:rPr lang="el-GR" dirty="0" err="1"/>
              <a:t>εξαμηνο</a:t>
            </a:r>
            <a:r>
              <a:rPr lang="el-GR" dirty="0"/>
              <a:t> 2022-2023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799233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593DA-7384-2A84-1F13-4144C70E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517797" cy="989220"/>
          </a:xfrm>
        </p:spPr>
        <p:txBody>
          <a:bodyPr/>
          <a:lstStyle/>
          <a:p>
            <a:r>
              <a:rPr lang="el-GR" dirty="0"/>
              <a:t>Ιστορικές συγκυρίες στην Ευρώπη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B72CA-7F67-23AA-5794-3A56E64DE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589" y="1654334"/>
            <a:ext cx="8946541" cy="4195481"/>
          </a:xfrm>
        </p:spPr>
        <p:txBody>
          <a:bodyPr/>
          <a:lstStyle/>
          <a:p>
            <a:r>
              <a:rPr lang="el-GR" dirty="0"/>
              <a:t>Στη διάρκεια του 16</a:t>
            </a:r>
            <a:r>
              <a:rPr lang="el-GR" baseline="30000" dirty="0"/>
              <a:t>ου</a:t>
            </a:r>
            <a:r>
              <a:rPr lang="el-GR" dirty="0"/>
              <a:t> αι. η Βορειοδυτική Ευρώπη ήταν σε καλύτερη συγκυρία ώστε να εξελίξει την αγροτική της εξειδίκευση και να προσθέσει νέες </a:t>
            </a:r>
            <a:r>
              <a:rPr lang="el-GR" dirty="0" err="1"/>
              <a:t>βιομηχαν</a:t>
            </a:r>
            <a:r>
              <a:rPr lang="en-US" dirty="0" err="1"/>
              <a:t>ί</a:t>
            </a:r>
            <a:r>
              <a:rPr lang="el-GR" dirty="0" err="1"/>
              <a:t>ες</a:t>
            </a:r>
            <a:endParaRPr lang="el-GR" dirty="0"/>
          </a:p>
          <a:p>
            <a:r>
              <a:rPr lang="el-GR" dirty="0"/>
              <a:t>Η Ανατολική Ευρώπη και το Δυτικό Ημισφαίριο αποτέλεσαν περιφερειακές περιοχές που εξειδικεύονταν στην εξαγωγή βαμβακιού, ζάχαρης ξυλείας, χρυσού και αργυρού</a:t>
            </a:r>
          </a:p>
          <a:p>
            <a:r>
              <a:rPr lang="el-GR" dirty="0"/>
              <a:t>Η Μεσογειακή Ευρώπη έγινε </a:t>
            </a:r>
            <a:r>
              <a:rPr lang="el-GR" dirty="0" err="1"/>
              <a:t>ημι</a:t>
            </a:r>
            <a:r>
              <a:rPr lang="el-GR" dirty="0"/>
              <a:t>-περιφερειακή και εξειδικεύτηκε στην παραγωγή βιομηχανικών </a:t>
            </a:r>
            <a:r>
              <a:rPr lang="el-GR" dirty="0" err="1"/>
              <a:t>προιόντων</a:t>
            </a:r>
            <a:r>
              <a:rPr lang="el-GR" dirty="0"/>
              <a:t> υψηλού κόστους όπως μετάξι, αλλά και στις συναλλαγές </a:t>
            </a:r>
            <a:r>
              <a:rPr lang="el-GR" dirty="0" err="1"/>
              <a:t>επι</a:t>
            </a:r>
            <a:r>
              <a:rPr lang="el-GR" dirty="0"/>
              <a:t> πιστώσει και σε ρευστό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503038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721BB-DAF4-1442-D7AE-21B879BB2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Διχασμός Κέντρου-Περιφέρειας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82C70-2483-342C-0393-EC746D634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474949"/>
            <a:ext cx="8946541" cy="2179114"/>
          </a:xfrm>
        </p:spPr>
        <p:txBody>
          <a:bodyPr/>
          <a:lstStyle/>
          <a:p>
            <a:r>
              <a:rPr lang="el-GR" dirty="0"/>
              <a:t>Οι χώρες του Κέντρου, με στρατηγικής σημασίας γεωγραφική θέση και με διόδους επικοινωνίας προσέλκυσαν κεφάλαιο, έγιναν οικονομίες κλίμακας, εκβιομηχανίστηκαν και ανταγωνίστηκαν με ευκολία τις χώρες της περιφέρειας </a:t>
            </a:r>
          </a:p>
          <a:p>
            <a:endParaRPr lang="el-GR" dirty="0"/>
          </a:p>
          <a:p>
            <a:endParaRPr lang="en-G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F5480E-6271-8540-380E-0CB770557E8F}"/>
              </a:ext>
            </a:extLst>
          </p:cNvPr>
          <p:cNvSpPr txBox="1"/>
          <p:nvPr/>
        </p:nvSpPr>
        <p:spPr>
          <a:xfrm>
            <a:off x="1104293" y="4404588"/>
            <a:ext cx="99834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Στον καπιταλιστικό καταμερισμό της εργασίας διακρίνεται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Η περιφερειακή παραγωγική διαδικασία (</a:t>
            </a:r>
            <a:r>
              <a:rPr lang="en-US" b="1" dirty="0"/>
              <a:t>peripheral</a:t>
            </a:r>
            <a:r>
              <a:rPr lang="el-GR" b="1" dirty="0"/>
              <a:t> </a:t>
            </a:r>
            <a:r>
              <a:rPr lang="en-US" b="1" dirty="0"/>
              <a:t>products</a:t>
            </a:r>
            <a:r>
              <a:rPr lang="el-GR" dirty="0"/>
              <a:t>)</a:t>
            </a:r>
            <a:endParaRPr lang="el-GR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Η κεντρική παραγωγική διαδικασία (</a:t>
            </a:r>
            <a:r>
              <a:rPr lang="en-US" b="1" dirty="0"/>
              <a:t>leading products</a:t>
            </a:r>
            <a:r>
              <a:rPr lang="en-US" dirty="0"/>
              <a:t>)</a:t>
            </a:r>
            <a:r>
              <a:rPr lang="el-GR" dirty="0"/>
              <a:t>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Το Κέντρο έχει το πλεονέκτημα να καθορίζει </a:t>
            </a:r>
            <a:r>
              <a:rPr lang="el-GR" dirty="0" err="1"/>
              <a:t>εξ’ολοκλήρου</a:t>
            </a:r>
            <a:r>
              <a:rPr lang="el-GR" dirty="0"/>
              <a:t> τις τιμές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846125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B7DB-00C8-35A4-95D3-4DFE927F1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Σχέσεις Κέντρου - Περιφέρειας</a:t>
            </a:r>
            <a:endParaRPr lang="en-GR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C58130-20B0-C560-6DED-242E53E4E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560549"/>
            <a:ext cx="9404723" cy="4969205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 κύκλος ζωής των </a:t>
            </a:r>
            <a:r>
              <a:rPr lang="en-US" dirty="0"/>
              <a:t>leading products </a:t>
            </a:r>
            <a:r>
              <a:rPr lang="el-GR" dirty="0"/>
              <a:t>είναι περίπου 30 χρόνια και το κέντρο τείνει να μεταφέρει την παραγωγή τους στην περιφέρεια (αφού δεν είναι </a:t>
            </a:r>
            <a:r>
              <a:rPr lang="el-GR" dirty="0" err="1"/>
              <a:t>πλεον</a:t>
            </a:r>
            <a:r>
              <a:rPr lang="el-GR" dirty="0"/>
              <a:t> κερδοφόρα για το κέντρο)</a:t>
            </a:r>
          </a:p>
          <a:p>
            <a:r>
              <a:rPr lang="el-GR" dirty="0"/>
              <a:t>Δρα θετικά τόσο για την </a:t>
            </a:r>
            <a:r>
              <a:rPr lang="el-GR" b="1" dirty="0"/>
              <a:t>οικονομία</a:t>
            </a:r>
            <a:r>
              <a:rPr lang="el-GR" dirty="0"/>
              <a:t> του κέντρου όσο και για την </a:t>
            </a:r>
            <a:r>
              <a:rPr lang="el-GR" b="1" dirty="0"/>
              <a:t>κοινωνική ευημερία </a:t>
            </a:r>
            <a:r>
              <a:rPr lang="el-GR" dirty="0"/>
              <a:t>των </a:t>
            </a:r>
            <a:r>
              <a:rPr lang="el-GR" dirty="0" err="1"/>
              <a:t>χαμηλ</a:t>
            </a:r>
            <a:r>
              <a:rPr lang="en-US" dirty="0" err="1"/>
              <a:t>ό</a:t>
            </a:r>
            <a:r>
              <a:rPr lang="el-GR" dirty="0" err="1"/>
              <a:t>τερων</a:t>
            </a:r>
            <a:r>
              <a:rPr lang="el-GR" dirty="0"/>
              <a:t> στρωμάτων</a:t>
            </a:r>
            <a:r>
              <a:rPr lang="en-US" dirty="0"/>
              <a:t> </a:t>
            </a:r>
            <a:r>
              <a:rPr lang="el-GR" dirty="0"/>
              <a:t>του</a:t>
            </a:r>
            <a:endParaRPr lang="en-US" dirty="0"/>
          </a:p>
          <a:p>
            <a:pPr lvl="1"/>
            <a:r>
              <a:rPr lang="en-US" dirty="0"/>
              <a:t>“The transfer of of declining industries to “world factories” counteracts a lowering of living standards and indirectly contributes to political stability in core nations” (</a:t>
            </a:r>
            <a:r>
              <a:rPr lang="en-US" dirty="0" err="1"/>
              <a:t>Hryniewicz</a:t>
            </a:r>
            <a:r>
              <a:rPr lang="en-US" dirty="0"/>
              <a:t>, 2014)</a:t>
            </a:r>
          </a:p>
          <a:p>
            <a:r>
              <a:rPr lang="el-GR" dirty="0"/>
              <a:t>Το κυνήγι της κερδοσκοπίας στο Κέντρο οδηγεί στην πολιτική αποσταθεροποίηση της Περιφέρειας </a:t>
            </a:r>
          </a:p>
          <a:p>
            <a:pPr lvl="1"/>
            <a:r>
              <a:rPr lang="el-GR" dirty="0"/>
              <a:t>Τα έτη 2007-2008 η προσφορά και η ζήτηση πετρελαίου στις αμερικανικές αγορές ήταν ίδια, ωστόσο η τιμή αυξήθηκε κατά 2,5 φορές.</a:t>
            </a:r>
          </a:p>
          <a:p>
            <a:pPr lvl="1"/>
            <a:r>
              <a:rPr lang="el-GR" dirty="0"/>
              <a:t>Η τιμή του σιταριού στην Μαυριτανία διπλασιάστηκε την ώρα που στο Η.Β. σημείωσε αύξηση μόλις 6,6% (ομοίως και σε άλλες ευρωπαϊκές χώρες), χάρη στην κοινή αγροτική πολιτική της ΕΕ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6031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94119-9698-AFE0-C0D6-880CEB8E2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143" y="1331259"/>
            <a:ext cx="8946541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u="sng" dirty="0"/>
              <a:t>Οι αυξήσεις των τιμών τα προηγούμενα έτη ήταν ως </a:t>
            </a:r>
            <a:r>
              <a:rPr lang="el-GR" b="1" u="sng" dirty="0" err="1"/>
              <a:t>επι</a:t>
            </a:r>
            <a:r>
              <a:rPr lang="el-GR" b="1" u="sng" dirty="0"/>
              <a:t> τω </a:t>
            </a:r>
            <a:r>
              <a:rPr lang="el-GR" b="1" u="sng" dirty="0" err="1"/>
              <a:t>πλείστον</a:t>
            </a:r>
            <a:r>
              <a:rPr lang="el-GR" b="1" u="sng" dirty="0"/>
              <a:t> κερδοσκοπικές </a:t>
            </a:r>
            <a:endParaRPr lang="en-US" b="1" u="sng" dirty="0"/>
          </a:p>
          <a:p>
            <a:endParaRPr lang="el-GR" dirty="0"/>
          </a:p>
          <a:p>
            <a:r>
              <a:rPr lang="el-GR" dirty="0"/>
              <a:t>Με την κρίση του 2008 τα επενδυτικά κεφάλαια αποδυναμώθηκαν</a:t>
            </a:r>
          </a:p>
          <a:p>
            <a:r>
              <a:rPr lang="el-GR" dirty="0" err="1"/>
              <a:t>Υπ</a:t>
            </a:r>
            <a:r>
              <a:rPr lang="en-US" dirty="0" err="1"/>
              <a:t>έ</a:t>
            </a:r>
            <a:r>
              <a:rPr lang="el-GR" dirty="0" err="1"/>
              <a:t>στησαν</a:t>
            </a:r>
            <a:r>
              <a:rPr lang="el-GR" dirty="0"/>
              <a:t> απώλειες στο χρηματιστήριο με αποτέλεσμα οι μέτοχοι να αποσύρουν τις επενδύσεις τους </a:t>
            </a:r>
          </a:p>
          <a:p>
            <a:r>
              <a:rPr lang="el-GR" dirty="0"/>
              <a:t>Μείωση πόρων</a:t>
            </a:r>
            <a:endParaRPr lang="en-US" dirty="0"/>
          </a:p>
          <a:p>
            <a:r>
              <a:rPr lang="en-US" dirty="0"/>
              <a:t>T</a:t>
            </a:r>
            <a:r>
              <a:rPr lang="el-GR" dirty="0"/>
              <a:t>α επενδυτικά κεφάλαια δεν μπορούν να χειραγωγήσουν τις τιμές στις αγορές εμπορευμάτων</a:t>
            </a:r>
          </a:p>
          <a:p>
            <a:r>
              <a:rPr lang="el-GR" dirty="0"/>
              <a:t>Στα τέλη του 2008 η ζήτηση πετρελαίου και τροφίμων ήταν ίδια με το 2007, ωστόσο η τιμή σημείωνε πτωτική πορεία </a:t>
            </a:r>
          </a:p>
        </p:txBody>
      </p:sp>
    </p:spTree>
    <p:extLst>
      <p:ext uri="{BB962C8B-B14F-4D97-AF65-F5344CB8AC3E}">
        <p14:creationId xmlns:p14="http://schemas.microsoft.com/office/powerpoint/2010/main" val="2179616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B41AC-9522-5A2A-5BAB-755927538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09565"/>
            <a:ext cx="9130934" cy="4863697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Η συμμετοχή των περιφερειακών χωρών στην παγκόσμια αγορά τις </a:t>
            </a:r>
            <a:r>
              <a:rPr lang="el-GR" b="1" dirty="0" err="1"/>
              <a:t>επωφελεί</a:t>
            </a:r>
            <a:r>
              <a:rPr lang="el-GR" b="1" dirty="0"/>
              <a:t> </a:t>
            </a:r>
            <a:r>
              <a:rPr lang="el-GR" b="1" u="sng" dirty="0"/>
              <a:t>περισσότερο</a:t>
            </a:r>
            <a:r>
              <a:rPr lang="el-GR" b="1" dirty="0"/>
              <a:t> από την μη συμμετοχή τους. </a:t>
            </a:r>
          </a:p>
          <a:p>
            <a:pPr lvl="1"/>
            <a:r>
              <a:rPr lang="el-GR" dirty="0"/>
              <a:t>Παράδειγμα αποτελούν η Κίνα, η Ινδία και το Βιετνάμ </a:t>
            </a:r>
          </a:p>
          <a:p>
            <a:pPr lvl="1"/>
            <a:r>
              <a:rPr lang="el-GR" dirty="0"/>
              <a:t>Από το 1982 </a:t>
            </a:r>
            <a:r>
              <a:rPr lang="el-GR" dirty="0" err="1"/>
              <a:t>μεχρι</a:t>
            </a:r>
            <a:r>
              <a:rPr lang="el-GR" dirty="0"/>
              <a:t> το 2007 αυξήθηκαν οι ρυθμοί ανάπτυξής τους </a:t>
            </a:r>
            <a:endParaRPr lang="en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Η συνεχώς αυξανόμενη ζήτηση για </a:t>
            </a:r>
            <a:r>
              <a:rPr lang="el-GR" dirty="0" err="1"/>
              <a:t>κατασκευαζόμενα</a:t>
            </a:r>
            <a:r>
              <a:rPr lang="el-GR" dirty="0"/>
              <a:t> αγαθά (</a:t>
            </a:r>
            <a:r>
              <a:rPr lang="en-US" dirty="0"/>
              <a:t>manufactured goods) </a:t>
            </a:r>
            <a:r>
              <a:rPr lang="en-US" dirty="0" err="1"/>
              <a:t>έ</a:t>
            </a:r>
            <a:r>
              <a:rPr lang="el-GR" dirty="0" err="1"/>
              <a:t>χει</a:t>
            </a:r>
            <a:r>
              <a:rPr lang="el-GR" dirty="0"/>
              <a:t> διαχωρίσει την παραγωγική διαδικασία σε</a:t>
            </a:r>
            <a:r>
              <a:rPr lang="en-US" dirty="0"/>
              <a:t>: 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Κατασκευή πρώτων υλών (</a:t>
            </a:r>
            <a:r>
              <a:rPr lang="en-US" dirty="0"/>
              <a:t>raw good nations/ world villages)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Κατασκευή βιομηχανικών προϊόντων</a:t>
            </a:r>
            <a:r>
              <a:rPr lang="en-US" dirty="0"/>
              <a:t> (industrial periphery nations/ world factories)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Η επεξεργασία της γνώσης για την παραγωγή προϊόντων και υπηρεσιών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Τα κράτη ιεραρχούνται πλέον με βάση τον τομέα παραγωγής που εξυπηρετούν </a:t>
            </a:r>
          </a:p>
        </p:txBody>
      </p:sp>
    </p:spTree>
    <p:extLst>
      <p:ext uri="{BB962C8B-B14F-4D97-AF65-F5344CB8AC3E}">
        <p14:creationId xmlns:p14="http://schemas.microsoft.com/office/powerpoint/2010/main" val="2165234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2FEB-BA78-C227-B160-32DB6E2D6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338" y="2860430"/>
            <a:ext cx="11054861" cy="1137139"/>
          </a:xfrm>
        </p:spPr>
        <p:txBody>
          <a:bodyPr/>
          <a:lstStyle/>
          <a:p>
            <a:r>
              <a:rPr lang="el-GR" dirty="0"/>
              <a:t>Σας ευχαριστώ πολύ για τον χρόνο σας 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72438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F12F1-C6B3-A94E-4126-77770F734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</a:t>
            </a:r>
            <a:r>
              <a:rPr lang="el-GR" dirty="0" err="1"/>
              <a:t>Υπ</a:t>
            </a:r>
            <a:r>
              <a:rPr lang="en-US" dirty="0"/>
              <a:t>o-a</a:t>
            </a:r>
            <a:r>
              <a:rPr lang="el-GR" dirty="0" err="1"/>
              <a:t>νάπτυξης</a:t>
            </a:r>
            <a:r>
              <a:rPr lang="el-GR" dirty="0"/>
              <a:t> και Θεωρίες Εξάρτησης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94BB8-11BB-3A2C-473B-99B27810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Εμφανίστηκαν ως αντίδραση στις </a:t>
            </a:r>
            <a:r>
              <a:rPr lang="el-GR" i="1" dirty="0"/>
              <a:t>θεωρίες εκσυγχρονισμού</a:t>
            </a:r>
          </a:p>
          <a:p>
            <a:r>
              <a:rPr lang="el-GR" dirty="0"/>
              <a:t>Αφορμή</a:t>
            </a:r>
            <a:r>
              <a:rPr lang="en-US" dirty="0"/>
              <a:t>: </a:t>
            </a:r>
            <a:r>
              <a:rPr lang="el-GR" dirty="0"/>
              <a:t>χώρες της Λατινικής Αμερικής </a:t>
            </a:r>
          </a:p>
          <a:p>
            <a:r>
              <a:rPr lang="el-GR" dirty="0"/>
              <a:t>Τα κυρίαρχα κράτη επιθυμούσαν αφενός να «αναστρέψουν» την μέχρι τότε ανάπτυξη των χωρών του τρίτου κόσμου και αφετέρου να παρεμποδίσουν την περεταίρω ανάπτυξή τους</a:t>
            </a:r>
          </a:p>
          <a:p>
            <a:r>
              <a:rPr lang="el-GR" dirty="0"/>
              <a:t>Οι χώρες του Βορρά επωφελούνται από τους διεθνείς καπιταλιστικούς δεσμούς και την ανάγκη (εξάρτηση) των χωρών του Νότου </a:t>
            </a:r>
          </a:p>
          <a:p>
            <a:r>
              <a:rPr lang="en-US" dirty="0" err="1"/>
              <a:t>Gunder</a:t>
            </a:r>
            <a:r>
              <a:rPr lang="en-US" dirty="0"/>
              <a:t> Frank: </a:t>
            </a:r>
            <a:r>
              <a:rPr lang="el-GR" dirty="0"/>
              <a:t>ευθύνονται </a:t>
            </a:r>
            <a:r>
              <a:rPr lang="el-GR" b="1" dirty="0"/>
              <a:t>εξωτερικοί</a:t>
            </a:r>
            <a:r>
              <a:rPr lang="el-GR" dirty="0"/>
              <a:t> παράγοντες</a:t>
            </a:r>
          </a:p>
          <a:p>
            <a:r>
              <a:rPr lang="en-US" dirty="0"/>
              <a:t>Cardoso &amp; </a:t>
            </a:r>
            <a:r>
              <a:rPr lang="en-US" dirty="0" err="1"/>
              <a:t>Faletto</a:t>
            </a:r>
            <a:r>
              <a:rPr lang="en-US" dirty="0"/>
              <a:t>: </a:t>
            </a:r>
            <a:r>
              <a:rPr lang="el-GR" dirty="0"/>
              <a:t>ευθύνονται τόσο </a:t>
            </a:r>
            <a:r>
              <a:rPr lang="el-GR" b="1" dirty="0"/>
              <a:t>εξωτερικοί </a:t>
            </a:r>
            <a:r>
              <a:rPr lang="el-GR" dirty="0"/>
              <a:t>όσο και </a:t>
            </a:r>
            <a:r>
              <a:rPr lang="el-GR" b="1" dirty="0"/>
              <a:t>εσωτερικοί</a:t>
            </a:r>
            <a:r>
              <a:rPr lang="el-GR" dirty="0"/>
              <a:t> παράγοντες.</a:t>
            </a:r>
            <a:endParaRPr lang="en-GR" b="1" dirty="0"/>
          </a:p>
        </p:txBody>
      </p:sp>
    </p:spTree>
    <p:extLst>
      <p:ext uri="{BB962C8B-B14F-4D97-AF65-F5344CB8AC3E}">
        <p14:creationId xmlns:p14="http://schemas.microsoft.com/office/powerpoint/2010/main" val="387910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333EE-7715-BCB8-D525-38257F61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Υπανάπτυξη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6F20-8C8F-2780-9CBA-F9EE2D2DB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Χαμηλό βοιωτικό επίπεδο και χαμηλή</a:t>
            </a:r>
            <a:r>
              <a:rPr lang="en-US" dirty="0"/>
              <a:t> </a:t>
            </a:r>
            <a:r>
              <a:rPr lang="el-GR" dirty="0" err="1"/>
              <a:t>ποι</a:t>
            </a:r>
            <a:r>
              <a:rPr lang="en-US" dirty="0" err="1"/>
              <a:t>ό</a:t>
            </a:r>
            <a:r>
              <a:rPr lang="el-GR" dirty="0" err="1"/>
              <a:t>τητα</a:t>
            </a:r>
            <a:r>
              <a:rPr lang="el-GR" dirty="0"/>
              <a:t> ζωής</a:t>
            </a:r>
          </a:p>
          <a:p>
            <a:r>
              <a:rPr lang="el-GR" dirty="0"/>
              <a:t>Μεγάλη συμμετοχή του αγροτικού τομέα στο ΑΕΠ και μικρότερη αυτού των υπηρεσιών</a:t>
            </a:r>
          </a:p>
          <a:p>
            <a:r>
              <a:rPr lang="el-GR" dirty="0"/>
              <a:t>Χαμηλή παραγωγικότητα της εργασίας</a:t>
            </a:r>
          </a:p>
          <a:p>
            <a:r>
              <a:rPr lang="el-GR" dirty="0"/>
              <a:t>Παιδική εργασία</a:t>
            </a:r>
          </a:p>
          <a:p>
            <a:r>
              <a:rPr lang="el-GR" dirty="0"/>
              <a:t>Μεγάλη </a:t>
            </a:r>
            <a:r>
              <a:rPr lang="el-GR" dirty="0" err="1"/>
              <a:t>ανισοδιανομή</a:t>
            </a:r>
            <a:r>
              <a:rPr lang="el-GR" dirty="0"/>
              <a:t> του εισοδήματος</a:t>
            </a:r>
          </a:p>
          <a:p>
            <a:r>
              <a:rPr lang="el-GR" dirty="0"/>
              <a:t>Υποαπασχόληση</a:t>
            </a:r>
          </a:p>
          <a:p>
            <a:r>
              <a:rPr lang="el-GR" dirty="0" err="1"/>
              <a:t>Διευρυνόμενη</a:t>
            </a:r>
            <a:r>
              <a:rPr lang="el-GR" dirty="0"/>
              <a:t> απόκλιση του μέσου κατά κεφαλήν εισοδήματος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42889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76829-B32D-22EA-F633-39736C7F2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428"/>
          </a:xfrm>
        </p:spPr>
        <p:txBody>
          <a:bodyPr/>
          <a:lstStyle/>
          <a:p>
            <a:r>
              <a:rPr lang="en-GB" dirty="0"/>
              <a:t>G</a:t>
            </a:r>
            <a:r>
              <a:rPr lang="en-GR" dirty="0"/>
              <a:t>under Frank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05542-1962-7C5C-B2DC-EBBA654FA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υπανάπτυξη είναι αποτέλεσμα της επαφής των χωρών του τρίτου κόσμου με τον </a:t>
            </a:r>
            <a:r>
              <a:rPr lang="el-GR" b="1" dirty="0"/>
              <a:t>καπιταλισμό</a:t>
            </a:r>
          </a:p>
          <a:p>
            <a:r>
              <a:rPr lang="el-GR" dirty="0"/>
              <a:t>Χάρη στις </a:t>
            </a:r>
            <a:r>
              <a:rPr lang="el-GR" u="sng" dirty="0" err="1"/>
              <a:t>υποανεπτυγμένες</a:t>
            </a:r>
            <a:r>
              <a:rPr lang="el-GR" dirty="0"/>
              <a:t> χώρες αναπτύσσονται οι χώρες της Δύσης</a:t>
            </a:r>
          </a:p>
          <a:p>
            <a:pPr lvl="1"/>
            <a:r>
              <a:rPr lang="el-GR" dirty="0"/>
              <a:t>Αναγκάστηκαν να παράγουν για εξαγωγές</a:t>
            </a:r>
          </a:p>
          <a:p>
            <a:pPr lvl="1"/>
            <a:r>
              <a:rPr lang="el-GR" dirty="0"/>
              <a:t>Τα μονοπώλια είχαν </a:t>
            </a:r>
            <a:r>
              <a:rPr lang="el-GR" dirty="0" err="1"/>
              <a:t>υπο</a:t>
            </a:r>
            <a:r>
              <a:rPr lang="el-GR" dirty="0"/>
              <a:t> τον έλεγχό τους βασικούς τομείς </a:t>
            </a:r>
          </a:p>
          <a:p>
            <a:pPr lvl="1"/>
            <a:r>
              <a:rPr lang="el-GR" dirty="0"/>
              <a:t>Τους </a:t>
            </a:r>
            <a:r>
              <a:rPr lang="el-GR" dirty="0" err="1"/>
              <a:t>επεβλήθησαν</a:t>
            </a:r>
            <a:r>
              <a:rPr lang="el-GR" dirty="0"/>
              <a:t> άνισοι εμπορικοί όροι</a:t>
            </a:r>
          </a:p>
          <a:p>
            <a:r>
              <a:rPr lang="el-GR" dirty="0"/>
              <a:t>Μίλησε για χώρες «Μητροπόλεις» και </a:t>
            </a:r>
            <a:r>
              <a:rPr lang="el-GR" b="1" dirty="0"/>
              <a:t>χώρες</a:t>
            </a:r>
            <a:r>
              <a:rPr lang="el-GR" dirty="0"/>
              <a:t> «δορυφόρους», </a:t>
            </a:r>
            <a:r>
              <a:rPr lang="el-GR" dirty="0" err="1"/>
              <a:t>αλλ</a:t>
            </a:r>
            <a:r>
              <a:rPr lang="en-GR" dirty="0"/>
              <a:t>ά</a:t>
            </a:r>
            <a:r>
              <a:rPr lang="el-GR" dirty="0"/>
              <a:t> οι ίδιες σχέσεις μπορούν να παρατηρηθούν και στο </a:t>
            </a:r>
            <a:r>
              <a:rPr lang="el-GR" b="1" dirty="0"/>
              <a:t>εσωτερικό</a:t>
            </a:r>
            <a:r>
              <a:rPr lang="el-GR" dirty="0"/>
              <a:t> </a:t>
            </a:r>
            <a:r>
              <a:rPr lang="el-GR" b="1" dirty="0"/>
              <a:t>των</a:t>
            </a:r>
            <a:r>
              <a:rPr lang="el-GR" dirty="0"/>
              <a:t> </a:t>
            </a:r>
            <a:r>
              <a:rPr lang="el-GR" b="1" dirty="0"/>
              <a:t>χωρών</a:t>
            </a:r>
            <a:r>
              <a:rPr lang="el-GR" dirty="0"/>
              <a:t> του τρίτου κόσμου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785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B4D96-CFE5-5E5C-E9DD-8EB6FB51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6219"/>
          </a:xfrm>
        </p:spPr>
        <p:txBody>
          <a:bodyPr/>
          <a:lstStyle/>
          <a:p>
            <a:r>
              <a:rPr lang="en-US" dirty="0"/>
              <a:t>Paul Baran 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FE593-5C56-6271-27AD-068BF1CB9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461903"/>
            <a:ext cx="8946541" cy="5072712"/>
          </a:xfrm>
        </p:spPr>
        <p:txBody>
          <a:bodyPr>
            <a:normAutofit/>
          </a:bodyPr>
          <a:lstStyle/>
          <a:p>
            <a:r>
              <a:rPr lang="el-GR" dirty="0" err="1"/>
              <a:t>Βασ</a:t>
            </a:r>
            <a:r>
              <a:rPr lang="en-GR" dirty="0"/>
              <a:t>ί</a:t>
            </a:r>
            <a:r>
              <a:rPr lang="el-GR" dirty="0" err="1"/>
              <a:t>στηκε</a:t>
            </a:r>
            <a:r>
              <a:rPr lang="el-GR" dirty="0"/>
              <a:t> στην Μαρξιστική θεωρία </a:t>
            </a:r>
          </a:p>
          <a:p>
            <a:r>
              <a:rPr lang="el-GR" dirty="0"/>
              <a:t>Υποστήριξε πως οι διαδικασίες αφαίμαξης των χωρών του τρίτου κόσμου δεν σταμάτησαν στην αποικιοκρατία αλλά συνεχίστηκαν μετέπειτα με άλλα μέσα</a:t>
            </a:r>
          </a:p>
          <a:p>
            <a:r>
              <a:rPr lang="el-GR" dirty="0"/>
              <a:t>Ο καπιταλισμός χρειάζεται τις χώρες του τρίτου κόσμου (υπανάπτυκτα κράτη) ώστε να εφοδιάζονται οι ανεπτυγμένες χώρες με φθηνές πρώτες ύλες </a:t>
            </a:r>
          </a:p>
          <a:p>
            <a:r>
              <a:rPr lang="el-GR" dirty="0"/>
              <a:t>Η υπεραξία παράγεται τόσο μέσω της μισθωτής εργασίας όσο και μέσω του </a:t>
            </a:r>
            <a:r>
              <a:rPr lang="el-GR" b="1" dirty="0"/>
              <a:t>εμπορίου</a:t>
            </a:r>
            <a:r>
              <a:rPr lang="el-GR" dirty="0"/>
              <a:t> και των αγροτών</a:t>
            </a:r>
          </a:p>
          <a:p>
            <a:r>
              <a:rPr lang="el-GR" dirty="0"/>
              <a:t>Η υπεραξία καταλήγει αντικείμενο εκμετάλλευσης της εγχώριας ελίτ (</a:t>
            </a:r>
            <a:r>
              <a:rPr lang="en-US" dirty="0" err="1"/>
              <a:t>compradores</a:t>
            </a:r>
            <a:r>
              <a:rPr lang="en-US" dirty="0"/>
              <a:t>)</a:t>
            </a:r>
            <a:r>
              <a:rPr lang="el-GR" dirty="0"/>
              <a:t>, των τοκογλύφων, των γαιοκτημόνων, των ξένων επιχειρήσεων και των εγχώριων επιχειρηματιών που στέλνουν  κεφάλαιο στο εξωτερικό 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15678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16E-F07A-9E62-20E7-DE6AF460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Fernando Henrique Cardoso &amp; Enzo </a:t>
            </a:r>
            <a:r>
              <a:rPr lang="en-US" dirty="0" err="1"/>
              <a:t>Faletto</a:t>
            </a:r>
            <a:r>
              <a:rPr lang="en-US" dirty="0"/>
              <a:t> 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32B74-164B-6ADB-3412-722A44FE7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την </a:t>
            </a:r>
            <a:r>
              <a:rPr lang="el-GR" dirty="0" err="1"/>
              <a:t>υπαν</a:t>
            </a:r>
            <a:r>
              <a:rPr lang="en-GR" dirty="0"/>
              <a:t>ά</a:t>
            </a:r>
            <a:r>
              <a:rPr lang="el-GR" dirty="0" err="1"/>
              <a:t>πτυξη</a:t>
            </a:r>
            <a:r>
              <a:rPr lang="el-GR" dirty="0"/>
              <a:t> ευθύνονται τόσο </a:t>
            </a:r>
            <a:r>
              <a:rPr lang="el-GR" b="1" dirty="0"/>
              <a:t>εξωτερικοί</a:t>
            </a:r>
            <a:r>
              <a:rPr lang="el-GR" dirty="0"/>
              <a:t> όσο και </a:t>
            </a:r>
            <a:r>
              <a:rPr lang="el-GR" b="1" dirty="0"/>
              <a:t>εσωτερικοί</a:t>
            </a:r>
            <a:r>
              <a:rPr lang="el-GR" dirty="0"/>
              <a:t> παράγοντες </a:t>
            </a:r>
          </a:p>
          <a:p>
            <a:r>
              <a:rPr lang="el-GR" dirty="0"/>
              <a:t>Πχ. στις χώρες του Νότου η ελίτ </a:t>
            </a:r>
            <a:r>
              <a:rPr lang="el-GR" dirty="0" err="1"/>
              <a:t>δρά</a:t>
            </a:r>
            <a:r>
              <a:rPr lang="el-GR" dirty="0"/>
              <a:t> σαν ”εθνική μπουρζουαζία» που αναπτύσσει δεσμούς με τους καπιταλιστές του Βορρά και ενισχύουν την εξάρτηση των λιγότερο ανεπτυγμένων χωρών από τις ανεπτυγμένες</a:t>
            </a:r>
          </a:p>
          <a:p>
            <a:r>
              <a:rPr lang="el-GR" dirty="0"/>
              <a:t>Κατέδειξαν την δυνατότητα των περιφερειών να αναπτυχθούν και να </a:t>
            </a:r>
            <a:r>
              <a:rPr lang="el-GR" dirty="0" err="1"/>
              <a:t>παράξουν</a:t>
            </a:r>
            <a:r>
              <a:rPr lang="el-GR" dirty="0"/>
              <a:t> αγαθά</a:t>
            </a:r>
          </a:p>
          <a:p>
            <a:pPr lvl="1"/>
            <a:r>
              <a:rPr lang="el-GR" dirty="0"/>
              <a:t>Βασίζονται στις μητροπόλεις για την εισαγωγή τεχνολογικού εξοπλισμού και επενδύσεων</a:t>
            </a:r>
          </a:p>
          <a:p>
            <a:pPr lvl="1"/>
            <a:r>
              <a:rPr lang="el-GR" dirty="0"/>
              <a:t>Υπάρχει η δυνατότητα της </a:t>
            </a:r>
            <a:r>
              <a:rPr lang="el-GR" b="1" dirty="0"/>
              <a:t>εξαρτημένης</a:t>
            </a:r>
            <a:r>
              <a:rPr lang="el-GR" dirty="0"/>
              <a:t> ανάπτυξης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56190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DC331-570D-01B3-AB22-1AE1346DC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9403742" cy="672697"/>
          </a:xfrm>
        </p:spPr>
        <p:txBody>
          <a:bodyPr/>
          <a:lstStyle/>
          <a:p>
            <a:r>
              <a:rPr lang="en-US" dirty="0"/>
              <a:t>Immanuel Wallerstein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DDBEB-E820-8DAF-997E-579F47803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028" y="1888068"/>
            <a:ext cx="2067618" cy="482860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Στάδια</a:t>
            </a:r>
            <a:endParaRPr lang="en-US" dirty="0"/>
          </a:p>
          <a:p>
            <a:pPr marL="0" indent="0">
              <a:buNone/>
            </a:pPr>
            <a:endParaRPr lang="en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7E1B91-1F2B-7C2D-94B0-9612A487D526}"/>
              </a:ext>
            </a:extLst>
          </p:cNvPr>
          <p:cNvSpPr txBox="1"/>
          <p:nvPr/>
        </p:nvSpPr>
        <p:spPr>
          <a:xfrm>
            <a:off x="646112" y="2989385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/>
              <a:t>Μικροσύστημα</a:t>
            </a:r>
            <a:endParaRPr lang="en-GR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98B33A-0ABA-BEA4-6C1A-AB1C9B3C220A}"/>
              </a:ext>
            </a:extLst>
          </p:cNvPr>
          <p:cNvSpPr txBox="1"/>
          <p:nvPr/>
        </p:nvSpPr>
        <p:spPr>
          <a:xfrm>
            <a:off x="5955324" y="2989385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 err="1"/>
              <a:t>Κοσμοσύστημα</a:t>
            </a:r>
            <a:endParaRPr lang="en-GR" b="1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17349-53CE-D4F9-642B-1AA6805B31F0}"/>
              </a:ext>
            </a:extLst>
          </p:cNvPr>
          <p:cNvSpPr txBox="1"/>
          <p:nvPr/>
        </p:nvSpPr>
        <p:spPr>
          <a:xfrm>
            <a:off x="531657" y="3499284"/>
            <a:ext cx="3977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err="1"/>
              <a:t>Ενια</a:t>
            </a:r>
            <a:r>
              <a:rPr lang="en-GR" dirty="0"/>
              <a:t>ί</a:t>
            </a:r>
            <a:r>
              <a:rPr lang="el-GR" dirty="0" err="1"/>
              <a:t>ος</a:t>
            </a:r>
            <a:r>
              <a:rPr lang="el-GR" dirty="0"/>
              <a:t> καταμερισμός εργασίας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Ενιαίο πολιτισμικό πλαίσιο </a:t>
            </a:r>
          </a:p>
          <a:p>
            <a:endParaRPr lang="en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C81D35-DBE4-21DB-3B15-A9ACC82649FE}"/>
              </a:ext>
            </a:extLst>
          </p:cNvPr>
          <p:cNvSpPr txBox="1"/>
          <p:nvPr/>
        </p:nvSpPr>
        <p:spPr>
          <a:xfrm>
            <a:off x="5884151" y="3499284"/>
            <a:ext cx="3977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Ενιαίος καταμερισμός εργασίας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Πολλαπλά πολιτισμικά πλαίσια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02244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AABA7-9580-77F1-3F37-A580A0792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0267"/>
          </a:xfrm>
        </p:spPr>
        <p:txBody>
          <a:bodyPr/>
          <a:lstStyle/>
          <a:p>
            <a:r>
              <a:rPr lang="el-GR" dirty="0" err="1"/>
              <a:t>Κοσμοσύστημα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36133-8C8C-C328-5147-0AC41828C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224719" cy="147572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i="1" dirty="0"/>
              <a:t>Παγκόσμια κλίμακα</a:t>
            </a:r>
          </a:p>
          <a:p>
            <a:pPr>
              <a:buFont typeface="Wingdings" pitchFamily="2" charset="2"/>
              <a:buChar char="Ø"/>
            </a:pPr>
            <a:endParaRPr lang="el-GR" i="1" dirty="0"/>
          </a:p>
          <a:p>
            <a:pPr marL="0" indent="0">
              <a:buNone/>
            </a:pPr>
            <a:r>
              <a:rPr lang="el-GR" b="1" u="sng" dirty="0" err="1"/>
              <a:t>Κοσμοαυτοκρατορίες</a:t>
            </a:r>
            <a:r>
              <a:rPr lang="el-GR" dirty="0"/>
              <a:t>                                                 </a:t>
            </a:r>
            <a:r>
              <a:rPr lang="el-GR" b="1" u="sng" dirty="0" err="1"/>
              <a:t>Κοσμοοικονομίες</a:t>
            </a:r>
            <a:endParaRPr lang="el-GR" b="1" u="sng" dirty="0"/>
          </a:p>
          <a:p>
            <a:pPr marL="0" indent="0">
              <a:buNone/>
            </a:pPr>
            <a:endParaRPr lang="en-GR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186F0-2D14-BC0B-ADDF-E77904AEF5B8}"/>
              </a:ext>
            </a:extLst>
          </p:cNvPr>
          <p:cNvSpPr txBox="1"/>
          <p:nvPr/>
        </p:nvSpPr>
        <p:spPr>
          <a:xfrm>
            <a:off x="1103312" y="3634154"/>
            <a:ext cx="3609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l-GR" dirty="0"/>
              <a:t>Μια πολιτική οντότητα </a:t>
            </a:r>
          </a:p>
          <a:p>
            <a:pPr marL="0" indent="0">
              <a:buNone/>
            </a:pPr>
            <a:r>
              <a:rPr lang="el-GR" dirty="0"/>
              <a:t>θέτει </a:t>
            </a:r>
            <a:r>
              <a:rPr lang="el-GR" dirty="0" err="1"/>
              <a:t>υπο</a:t>
            </a:r>
            <a:r>
              <a:rPr lang="el-GR" dirty="0"/>
              <a:t> τον έλεγχό της </a:t>
            </a:r>
          </a:p>
          <a:p>
            <a:pPr marL="0" indent="0">
              <a:buNone/>
            </a:pPr>
            <a:r>
              <a:rPr lang="el-GR" dirty="0"/>
              <a:t>τον καταμερισμό εργασίας </a:t>
            </a:r>
          </a:p>
          <a:p>
            <a:pPr marL="0" indent="0">
              <a:buNone/>
            </a:pPr>
            <a:r>
              <a:rPr lang="el-GR" dirty="0"/>
              <a:t>μεταξύ κέντρου και περιφέρειας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E705D4-208B-DA83-2531-EA1A6C53DA60}"/>
              </a:ext>
            </a:extLst>
          </p:cNvPr>
          <p:cNvSpPr txBox="1"/>
          <p:nvPr/>
        </p:nvSpPr>
        <p:spPr>
          <a:xfrm rot="10800000" flipV="1">
            <a:off x="6461178" y="3429000"/>
            <a:ext cx="5531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Ασταθείς δομές, είναι αναπόφευκτος ο μετασχηματισμός ή η αποσύνθεσή τους</a:t>
            </a:r>
          </a:p>
          <a:p>
            <a:endParaRPr lang="el-GR" dirty="0"/>
          </a:p>
          <a:p>
            <a:r>
              <a:rPr lang="el-GR" dirty="0"/>
              <a:t>Εθνικά κράτη με αποικιακές προσαρτήσεις </a:t>
            </a:r>
          </a:p>
          <a:p>
            <a:r>
              <a:rPr lang="el-GR" dirty="0"/>
              <a:t>(πχ </a:t>
            </a:r>
            <a:r>
              <a:rPr lang="el-GR" dirty="0" err="1"/>
              <a:t>Μ.Βρετανία</a:t>
            </a:r>
            <a:r>
              <a:rPr lang="el-GR" dirty="0"/>
              <a:t>, Γαλλία)</a:t>
            </a:r>
          </a:p>
          <a:p>
            <a:endParaRPr lang="el-GR" dirty="0"/>
          </a:p>
          <a:p>
            <a:r>
              <a:rPr lang="el-GR" dirty="0"/>
              <a:t>Ο καπιταλισμός και η </a:t>
            </a:r>
            <a:r>
              <a:rPr lang="el-GR" dirty="0" err="1"/>
              <a:t>κοσμοοικονομία</a:t>
            </a:r>
            <a:r>
              <a:rPr lang="el-GR" dirty="0"/>
              <a:t> είναι η άλλη πλευρά του ίδιου νομίσματος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24481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412FD-9FA6-E03F-B7AE-B14526722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79" y="879013"/>
            <a:ext cx="4746503" cy="2061882"/>
          </a:xfrm>
        </p:spPr>
        <p:txBody>
          <a:bodyPr>
            <a:normAutofit/>
          </a:bodyPr>
          <a:lstStyle/>
          <a:p>
            <a:r>
              <a:rPr lang="el-GR" dirty="0" err="1"/>
              <a:t>Κυριαρχικ</a:t>
            </a:r>
            <a:r>
              <a:rPr lang="en-GR" dirty="0"/>
              <a:t>ό</a:t>
            </a:r>
            <a:r>
              <a:rPr lang="el-GR" dirty="0"/>
              <a:t>ς ρόλος </a:t>
            </a:r>
          </a:p>
          <a:p>
            <a:pPr lvl="1"/>
            <a:r>
              <a:rPr lang="el-GR" dirty="0"/>
              <a:t>Παγκόσμιος Βορράς</a:t>
            </a:r>
          </a:p>
          <a:p>
            <a:pPr lvl="1"/>
            <a:endParaRPr lang="el-GR" dirty="0"/>
          </a:p>
          <a:p>
            <a:r>
              <a:rPr lang="el-GR" dirty="0"/>
              <a:t>Δευτερεύον ρόλος</a:t>
            </a:r>
          </a:p>
          <a:p>
            <a:pPr lvl="1"/>
            <a:r>
              <a:rPr lang="el-GR" dirty="0"/>
              <a:t>Παγκόσμιος Νότος</a:t>
            </a:r>
          </a:p>
          <a:p>
            <a:pPr marL="457200" lvl="1" indent="0">
              <a:buNone/>
            </a:pP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FE8F0D-3C56-03CF-E0EB-24A62B741773}"/>
              </a:ext>
            </a:extLst>
          </p:cNvPr>
          <p:cNvSpPr txBox="1"/>
          <p:nvPr/>
        </p:nvSpPr>
        <p:spPr>
          <a:xfrm>
            <a:off x="274217" y="3429000"/>
            <a:ext cx="11035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 ρόλος του Κέντρου είναι πολύ συχνά και </a:t>
            </a:r>
            <a:r>
              <a:rPr lang="el-GR" b="1" dirty="0"/>
              <a:t>πολιτικός</a:t>
            </a:r>
            <a:r>
              <a:rPr lang="el-GR" dirty="0"/>
              <a:t> -&gt; πολιτικές παρεμβάσεις</a:t>
            </a:r>
          </a:p>
          <a:p>
            <a:endParaRPr lang="en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</a:t>
            </a:r>
            <a:r>
              <a:rPr lang="en-GR" dirty="0"/>
              <a:t> Wallerstein</a:t>
            </a:r>
            <a:r>
              <a:rPr lang="el-GR" dirty="0"/>
              <a:t>, εκτός από το </a:t>
            </a:r>
            <a:r>
              <a:rPr lang="el-GR" i="1" dirty="0"/>
              <a:t>Κέντρο</a:t>
            </a:r>
            <a:r>
              <a:rPr lang="el-GR" dirty="0"/>
              <a:t> και την </a:t>
            </a:r>
            <a:r>
              <a:rPr lang="el-GR" i="1" dirty="0"/>
              <a:t>Περιφέρεια, </a:t>
            </a:r>
            <a:r>
              <a:rPr lang="el-GR" dirty="0"/>
              <a:t>διακρίνει και την </a:t>
            </a:r>
            <a:r>
              <a:rPr lang="el-GR" b="1" i="1" dirty="0" err="1"/>
              <a:t>ημι</a:t>
            </a:r>
            <a:r>
              <a:rPr lang="el-GR" b="1" i="1" dirty="0"/>
              <a:t>-περιφέρεια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Έχει κυρίως πολιτικό ρόλο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Διατηρεί τις ισορροπίες ανάμεσα στο Κέντρο και την Περιφέρεια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786299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{44D549F9-0C56-E64A-BC46-9B2E15BE1F8C}tf10001062</Template>
  <TotalTime>8760</TotalTime>
  <Words>1260</Words>
  <Application>Microsoft Office PowerPoint</Application>
  <PresentationFormat>Ευρεία οθόνη</PresentationFormat>
  <Paragraphs>125</Paragraphs>
  <Slides>15</Slides>
  <Notes>10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</vt:lpstr>
      <vt:lpstr>Wingdings 3</vt:lpstr>
      <vt:lpstr>Ion</vt:lpstr>
      <vt:lpstr>Θεωρίες Κέντρου-Περιφέρειας και Θεωρίες Εξάρτησης στην Παγκόσμια Πολιτική Οικονομία </vt:lpstr>
      <vt:lpstr>Θεωρίες Υπo-aνάπτυξης και Θεωρίες Εξάρτησης</vt:lpstr>
      <vt:lpstr>Υπανάπτυξη</vt:lpstr>
      <vt:lpstr>Gunder Frank</vt:lpstr>
      <vt:lpstr>Paul Baran </vt:lpstr>
      <vt:lpstr>Fernando Henrique Cardoso &amp; Enzo Faletto </vt:lpstr>
      <vt:lpstr>Immanuel Wallerstein</vt:lpstr>
      <vt:lpstr>Κοσμοσύστημα</vt:lpstr>
      <vt:lpstr>Παρουσίαση του PowerPoint</vt:lpstr>
      <vt:lpstr>Ιστορικές συγκυρίες στην Ευρώπη</vt:lpstr>
      <vt:lpstr>Διχασμός Κέντρου-Περιφέρειας</vt:lpstr>
      <vt:lpstr>Σχέσεις Κέντρου - Περιφέρειας</vt:lpstr>
      <vt:lpstr>Παρουσίαση του PowerPoint</vt:lpstr>
      <vt:lpstr>Παρουσίαση του PowerPoint</vt:lpstr>
      <vt:lpstr>Σας ευχαριστώ πολύ για τον χρόνο σας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Θεωρίες Κέντρου-Περιφέρειας και Θεωρίες εξάρτησης στην Παγκόσμια Πολιτική Οικονομία</dc:title>
  <dc:creator>Ηρώ Τσούφιου</dc:creator>
  <cp:lastModifiedBy>Anastassios Chardas</cp:lastModifiedBy>
  <cp:revision>107</cp:revision>
  <dcterms:created xsi:type="dcterms:W3CDTF">2023-01-11T10:21:09Z</dcterms:created>
  <dcterms:modified xsi:type="dcterms:W3CDTF">2023-01-20T10:17:24Z</dcterms:modified>
</cp:coreProperties>
</file>