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3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hasCustomPrompt="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hasCustomPrompt="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hasCustomPrompt="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p:cNvSpPr>
            <a:spLocks noGrp="1"/>
          </p:cNvSpPr>
          <p:nvPr>
            <p:ph type="dt" sz="half" idx="10"/>
          </p:nvPr>
        </p:nvSpPr>
        <p:spPr/>
        <p:txBody>
          <a:bodyPr/>
          <a:lstStyle/>
          <a:p>
            <a:fld id="{6AFD52C5-8559-429A-A899-5359014BDC76}" type="datetimeFigureOut">
              <a:rPr lang="el-GR" smtClean="0"/>
              <a:t>27/1/2023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hasCustomPrompt="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p:cNvSpPr>
            <a:spLocks noGrp="1"/>
          </p:cNvSpPr>
          <p:nvPr>
            <p:ph sz="half" idx="2" hasCustomPrompt="1"/>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p:cNvSpPr>
            <a:spLocks noGrp="1"/>
          </p:cNvSpPr>
          <p:nvPr>
            <p:ph type="dt" sz="half" idx="10"/>
          </p:nvPr>
        </p:nvSpPr>
        <p:spPr/>
        <p:txBody>
          <a:bodyPr/>
          <a:lstStyle/>
          <a:p>
            <a:fld id="{6AFD52C5-8559-429A-A899-5359014BDC76}" type="datetimeFigureOut">
              <a:rPr lang="el-GR" smtClean="0"/>
              <a:t>27/1/2023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p:cNvSpPr>
            <a:spLocks noGrp="1"/>
          </p:cNvSpPr>
          <p:nvPr>
            <p:ph sz="half" idx="2" hasCustomPrompt="1"/>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p:cNvSpPr>
            <a:spLocks noGrp="1"/>
          </p:cNvSpPr>
          <p:nvPr>
            <p:ph sz="quarter" idx="4" hasCustomPrompt="1"/>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p:cNvSpPr>
            <a:spLocks noGrp="1"/>
          </p:cNvSpPr>
          <p:nvPr>
            <p:ph type="dt" sz="half" idx="10"/>
          </p:nvPr>
        </p:nvSpPr>
        <p:spPr/>
        <p:txBody>
          <a:bodyPr/>
          <a:lstStyle/>
          <a:p>
            <a:fld id="{6AFD52C5-8559-429A-A899-5359014BDC76}" type="datetimeFigureOut">
              <a:rPr lang="el-GR" smtClean="0"/>
              <a:t>27/1/2023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ημερομηνίας 2"/>
          <p:cNvSpPr>
            <a:spLocks noGrp="1"/>
          </p:cNvSpPr>
          <p:nvPr>
            <p:ph type="dt" sz="half" idx="10"/>
          </p:nvPr>
        </p:nvSpPr>
        <p:spPr/>
        <p:txBody>
          <a:bodyPr/>
          <a:lstStyle/>
          <a:p>
            <a:fld id="{6AFD52C5-8559-429A-A899-5359014BDC76}" type="datetimeFigureOut">
              <a:rPr lang="el-GR" smtClean="0"/>
              <a:t>27/1/2023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AFD52C5-8559-429A-A899-5359014BDC76}" type="datetimeFigureOut">
              <a:rPr lang="el-GR" smtClean="0"/>
              <a:t>27/1/2023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p:cNvSpPr>
            <a:spLocks noGrp="1"/>
          </p:cNvSpPr>
          <p:nvPr>
            <p:ph type="dt" sz="half" idx="10"/>
          </p:nvPr>
        </p:nvSpPr>
        <p:spPr/>
        <p:txBody>
          <a:bodyPr/>
          <a:lstStyle/>
          <a:p>
            <a:fld id="{6AFD52C5-8559-429A-A899-5359014BDC76}" type="datetimeFigureOut">
              <a:rPr lang="el-GR" smtClean="0"/>
              <a:t>27/1/2023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p:cNvSpPr>
            <a:spLocks noGrp="1"/>
          </p:cNvSpPr>
          <p:nvPr>
            <p:ph type="dt" sz="half" idx="10"/>
          </p:nvPr>
        </p:nvSpPr>
        <p:spPr/>
        <p:txBody>
          <a:bodyPr/>
          <a:lstStyle/>
          <a:p>
            <a:fld id="{6AFD52C5-8559-429A-A899-5359014BDC76}" type="datetimeFigureOut">
              <a:rPr lang="el-GR" smtClean="0"/>
              <a:t>27/1/2023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CF366FB-1784-4A61-9C78-83CC9269A4F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DD"/>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D52C5-8559-429A-A899-5359014BDC76}" type="datetimeFigureOut">
              <a:rPr lang="el-GR" smtClean="0"/>
              <a:t>27/1/2023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F366FB-1784-4A61-9C78-83CC9269A4F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36884"/>
            <a:ext cx="9144000" cy="4900941"/>
          </a:xfrm>
        </p:spPr>
        <p:txBody>
          <a:bodyPr>
            <a:normAutofit fontScale="90000"/>
          </a:bodyPr>
          <a:lstStyle/>
          <a:p>
            <a:pPr>
              <a:lnSpc>
                <a:spcPct val="114000"/>
              </a:lnSpc>
            </a:pPr>
            <a:br>
              <a:rPr lang="en-US" sz="3600" i="1" dirty="0">
                <a:solidFill>
                  <a:srgbClr val="000000"/>
                </a:solidFill>
                <a:effectLst/>
                <a:latin typeface="Times New Roman" panose="02020603050405020304" pitchFamily="18" charset="0"/>
                <a:cs typeface="Times New Roman" panose="02020603050405020304" pitchFamily="18" charset="0"/>
              </a:rPr>
            </a:br>
            <a:br>
              <a:rPr lang="en-US" sz="3600" i="1" dirty="0">
                <a:solidFill>
                  <a:srgbClr val="000000"/>
                </a:solidFill>
                <a:effectLst/>
                <a:latin typeface="Times New Roman" panose="02020603050405020304" pitchFamily="18" charset="0"/>
                <a:cs typeface="Times New Roman" panose="02020603050405020304" pitchFamily="18" charset="0"/>
              </a:rPr>
            </a:br>
            <a:br>
              <a:rPr lang="en-US" sz="3600" i="1" dirty="0">
                <a:solidFill>
                  <a:srgbClr val="000000"/>
                </a:solidFill>
                <a:effectLst/>
                <a:latin typeface="Times New Roman" panose="02020603050405020304" pitchFamily="18" charset="0"/>
                <a:cs typeface="Times New Roman" panose="02020603050405020304" pitchFamily="18" charset="0"/>
              </a:rPr>
            </a:br>
            <a:br>
              <a:rPr lang="en-US" sz="3600" i="1" dirty="0">
                <a:solidFill>
                  <a:srgbClr val="000000"/>
                </a:solidFill>
                <a:effectLst/>
                <a:latin typeface="Times New Roman" panose="02020603050405020304" pitchFamily="18" charset="0"/>
                <a:cs typeface="Times New Roman" panose="02020603050405020304" pitchFamily="18" charset="0"/>
              </a:rPr>
            </a:br>
            <a:br>
              <a:rPr lang="en-US" sz="3600" i="1" dirty="0">
                <a:solidFill>
                  <a:srgbClr val="000000"/>
                </a:solidFill>
                <a:effectLst/>
                <a:latin typeface="Times New Roman" panose="02020603050405020304" pitchFamily="18" charset="0"/>
                <a:cs typeface="Times New Roman" panose="02020603050405020304" pitchFamily="18" charset="0"/>
              </a:rPr>
            </a:br>
            <a:r>
              <a:rPr lang="el-GR" sz="3600" i="1" dirty="0">
                <a:solidFill>
                  <a:srgbClr val="000000"/>
                </a:solidFill>
                <a:latin typeface="Times New Roman" panose="02020603050405020304" pitchFamily="18" charset="0"/>
                <a:cs typeface="Times New Roman" panose="02020603050405020304" pitchFamily="18" charset="0"/>
              </a:rPr>
              <a:t>Παρουσίαση στο μάθημα:</a:t>
            </a:r>
            <a:br>
              <a:rPr lang="el-GR" sz="3600" i="1" dirty="0">
                <a:solidFill>
                  <a:srgbClr val="000000"/>
                </a:solidFill>
                <a:latin typeface="Times New Roman" panose="02020603050405020304" pitchFamily="18" charset="0"/>
                <a:cs typeface="Times New Roman" panose="02020603050405020304" pitchFamily="18" charset="0"/>
              </a:rPr>
            </a:br>
            <a:r>
              <a:rPr lang="el-GR" sz="3600" i="1" dirty="0">
                <a:solidFill>
                  <a:srgbClr val="000000"/>
                </a:solidFill>
                <a:latin typeface="Times New Roman" panose="02020603050405020304" pitchFamily="18" charset="0"/>
                <a:cs typeface="Times New Roman" panose="02020603050405020304" pitchFamily="18" charset="0"/>
              </a:rPr>
              <a:t>ΔΙΕΘΝΗΣ ΠΟΛΙΤΙΚΗ ΟΙΚΟΝΟΜΙΑ</a:t>
            </a:r>
            <a:br>
              <a:rPr lang="el-GR" sz="3600" i="1" dirty="0">
                <a:solidFill>
                  <a:srgbClr val="000000"/>
                </a:solidFill>
                <a:latin typeface="Times New Roman" panose="02020603050405020304" pitchFamily="18" charset="0"/>
                <a:cs typeface="Times New Roman" panose="02020603050405020304" pitchFamily="18" charset="0"/>
              </a:rPr>
            </a:br>
            <a:br>
              <a:rPr lang="en-US" sz="3600" i="1" dirty="0">
                <a:solidFill>
                  <a:srgbClr val="000000"/>
                </a:solidFill>
                <a:effectLst/>
                <a:latin typeface="Times New Roman" panose="02020603050405020304" pitchFamily="18" charset="0"/>
                <a:cs typeface="Times New Roman" panose="02020603050405020304" pitchFamily="18" charset="0"/>
              </a:rPr>
            </a:br>
            <a:r>
              <a:rPr lang="el-GR" sz="3600" i="1" dirty="0">
                <a:solidFill>
                  <a:srgbClr val="000000"/>
                </a:solidFill>
                <a:effectLst/>
                <a:latin typeface="Times New Roman" panose="02020603050405020304" pitchFamily="18" charset="0"/>
                <a:cs typeface="Times New Roman" panose="02020603050405020304" pitchFamily="18" charset="0"/>
              </a:rPr>
              <a:t>ΕΠΙΠΤΩΣΕΙΣ ΣΤΗΝ ΠΑΓΚΟΣΜΙΑ ΠΟΛΙΤΙΚΗ ΟΙΚΟΝΟΜΙΑ ΑΠΟ ΤΙΣ ΕΜΠΟΡΙΚΕΣ ΚΥΡΩΣΕΙΣ ΠΟΥ ΕΧΟΥΝ ΕΠΙΒΑΛΕΙ Η Ε.Ε ΚΑΙ ΟΙ Η.Π.Α ΣΤΗΝ ΡΩΣΙΑ</a:t>
            </a:r>
            <a:br>
              <a:rPr lang="el-GR" dirty="0">
                <a:effectLst/>
                <a:latin typeface="Calibri" panose="020F0502020204030204" pitchFamily="34"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612777" y="5469735"/>
            <a:ext cx="9144000" cy="1126374"/>
          </a:xfrm>
        </p:spPr>
        <p:txBody>
          <a:bodyPr/>
          <a:lstStyle/>
          <a:p>
            <a:pPr>
              <a:lnSpc>
                <a:spcPct val="114000"/>
              </a:lnSpc>
            </a:pPr>
            <a:r>
              <a:rPr lang="el-GR" dirty="0">
                <a:solidFill>
                  <a:srgbClr val="000000"/>
                </a:solidFill>
                <a:effectLst/>
                <a:latin typeface="Times New Roman" panose="02020603050405020304" pitchFamily="18" charset="0"/>
                <a:cs typeface="Times New Roman" panose="02020603050405020304" pitchFamily="18" charset="0"/>
              </a:rPr>
              <a:t>ΦΟΙΤΗΤΡΙΑ: ΣΑΡΑΚΙΩΤΗ ΟΛΓΑ</a:t>
            </a:r>
            <a:endParaRPr lang="el-GR" dirty="0">
              <a:effectLst/>
              <a:latin typeface="Calibri" panose="020F0502020204030204" pitchFamily="34" charset="0"/>
              <a:cs typeface="Times New Roman" panose="02020603050405020304" pitchFamily="18" charset="0"/>
            </a:endParaRPr>
          </a:p>
          <a:p>
            <a:pPr>
              <a:lnSpc>
                <a:spcPct val="114000"/>
              </a:lnSpc>
            </a:pPr>
            <a:r>
              <a:rPr lang="el-GR" dirty="0">
                <a:solidFill>
                  <a:srgbClr val="000000"/>
                </a:solidFill>
                <a:effectLst/>
                <a:latin typeface="Times New Roman" panose="02020603050405020304" pitchFamily="18" charset="0"/>
                <a:cs typeface="Times New Roman" panose="02020603050405020304" pitchFamily="18" charset="0"/>
              </a:rPr>
              <a:t>ΥΠΕΥΘΥΝΟΣ ΚΑΘΗΓΗΤΗΣ: ΧΑΡΔΑΣ ΑΝΑΣΤΑΣΙΟΣ</a:t>
            </a:r>
            <a:endParaRPr lang="el-GR" dirty="0">
              <a:effectLst/>
              <a:latin typeface="Calibri" panose="020F0502020204030204" pitchFamily="34" charset="0"/>
              <a:cs typeface="Times New Roman" panose="02020603050405020304" pitchFamily="18" charset="0"/>
            </a:endParaRP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4000" dirty="0">
                <a:effectLst/>
                <a:latin typeface="Times New Roman" panose="02020603050405020304" pitchFamily="18" charset="0"/>
                <a:cs typeface="Times New Roman" panose="02020603050405020304" pitchFamily="18" charset="0"/>
              </a:rPr>
              <a:t>Επιπτώσεις Κυρώσεων Ⅱ</a:t>
            </a:r>
            <a:endParaRPr lang="el-GR" sz="4000" dirty="0"/>
          </a:p>
        </p:txBody>
      </p:sp>
      <p:sp>
        <p:nvSpPr>
          <p:cNvPr id="3" name="Θέση περιεχομένου 2"/>
          <p:cNvSpPr>
            <a:spLocks noGrp="1"/>
          </p:cNvSpPr>
          <p:nvPr>
            <p:ph idx="1"/>
          </p:nvPr>
        </p:nvSpPr>
        <p:spPr>
          <a:xfrm>
            <a:off x="838200" y="1607185"/>
            <a:ext cx="10373995" cy="4361815"/>
          </a:xfrm>
        </p:spPr>
        <p:txBody>
          <a:bodyPr>
            <a:normAutofit fontScale="60000" lnSpcReduction="20000"/>
          </a:bodyPr>
          <a:lstStyle/>
          <a:p>
            <a:r>
              <a:rPr lang="el-GR" sz="4665" dirty="0">
                <a:effectLst/>
                <a:latin typeface="Times New Roman" panose="02020603050405020304" pitchFamily="18" charset="0"/>
                <a:cs typeface="Times New Roman" panose="02020603050405020304" pitchFamily="18" charset="0"/>
              </a:rPr>
              <a:t>αύξηση τιμών σιτηρών παγκοσμίως</a:t>
            </a:r>
          </a:p>
          <a:p>
            <a:r>
              <a:rPr lang="el-GR" sz="4665" dirty="0">
                <a:effectLst/>
                <a:latin typeface="Times New Roman" panose="02020603050405020304" pitchFamily="18" charset="0"/>
                <a:cs typeface="Times New Roman" panose="02020603050405020304" pitchFamily="18" charset="0"/>
              </a:rPr>
              <a:t>Ρωσία και Ουκρανία→ μεγάλο ποσοστό της παγκόσμιας παραγωγής σιτηρών</a:t>
            </a:r>
          </a:p>
          <a:p>
            <a:r>
              <a:rPr lang="el-GR" sz="4665" dirty="0">
                <a:effectLst/>
                <a:latin typeface="Times New Roman" panose="02020603050405020304" pitchFamily="18" charset="0"/>
                <a:cs typeface="Times New Roman" panose="02020603050405020304" pitchFamily="18" charset="0"/>
              </a:rPr>
              <a:t>αύξηση τιμών ενέργειας→ αύξηση κόστους μεταφορών</a:t>
            </a:r>
          </a:p>
          <a:p>
            <a:r>
              <a:rPr lang="el-GR" sz="4665" dirty="0">
                <a:effectLst/>
                <a:latin typeface="Times New Roman" panose="02020603050405020304" pitchFamily="18" charset="0"/>
                <a:cs typeface="Times New Roman" panose="02020603050405020304" pitchFamily="18" charset="0"/>
              </a:rPr>
              <a:t>περιοχές με μεγαλύτερο επισιτιστικό πρόβλημα→ Αφρική και Μέση Ανατολή</a:t>
            </a:r>
          </a:p>
          <a:p>
            <a:pPr marL="0" indent="0">
              <a:buNone/>
            </a:pPr>
            <a:r>
              <a:rPr lang="el-GR" sz="4665" dirty="0"/>
              <a:t> </a:t>
            </a:r>
          </a:p>
          <a:p>
            <a:pPr>
              <a:buFont typeface="Wingdings" panose="05000000000000000000" pitchFamily="2" charset="2"/>
              <a:buChar char="v"/>
            </a:pPr>
            <a:endParaRPr lang="el-GR" sz="4665" dirty="0"/>
          </a:p>
          <a:p>
            <a:pPr>
              <a:buFont typeface="Wingdings" panose="05000000000000000000" pitchFamily="2" charset="2"/>
              <a:buChar char="v"/>
            </a:pPr>
            <a:r>
              <a:rPr lang="el-GR" sz="4665" dirty="0"/>
              <a:t> </a:t>
            </a:r>
            <a:r>
              <a:rPr lang="el-GR" sz="4665" dirty="0">
                <a:effectLst/>
                <a:latin typeface="Times New Roman" panose="02020603050405020304" pitchFamily="18" charset="0"/>
                <a:cs typeface="Times New Roman" panose="02020603050405020304" pitchFamily="18" charset="0"/>
              </a:rPr>
              <a:t>Η Ε.Ε έχει δηλώσει πως για την παγκόσμια επισιτιστική κρίση ευθύνεται αποκλειστικά η Ρωσία και οι παράνομες ενέργειες της </a:t>
            </a:r>
          </a:p>
          <a:p>
            <a:pPr marL="0" indent="0">
              <a:buNone/>
            </a:pPr>
            <a:endParaRPr lang="el-GR" sz="4665" dirty="0"/>
          </a:p>
          <a:p>
            <a:pPr marL="0" indent="0">
              <a:buNone/>
            </a:pPr>
            <a:endParaRPr lang="el-GR" dirty="0"/>
          </a:p>
          <a:p>
            <a:endParaRPr lang="el-GR" dirty="0"/>
          </a:p>
          <a:p>
            <a:endParaRPr lang="el-GR" dirty="0"/>
          </a:p>
          <a:p>
            <a:pPr marL="0" indent="0">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latin typeface="Times New Roman" panose="02020603050405020304" pitchFamily="18" charset="0"/>
                <a:cs typeface="Times New Roman" panose="02020603050405020304" pitchFamily="18" charset="0"/>
              </a:rPr>
              <a:t>Δράσεις ΟΗΕ</a:t>
            </a:r>
          </a:p>
        </p:txBody>
      </p:sp>
      <p:sp>
        <p:nvSpPr>
          <p:cNvPr id="3" name="Θέση περιεχομένου 2"/>
          <p:cNvSpPr>
            <a:spLocks noGrp="1"/>
          </p:cNvSpPr>
          <p:nvPr>
            <p:ph idx="1"/>
          </p:nvPr>
        </p:nvSpPr>
        <p:spPr>
          <a:xfrm>
            <a:off x="838200" y="1510144"/>
            <a:ext cx="10515600" cy="5140037"/>
          </a:xfrm>
        </p:spPr>
        <p:txBody>
          <a:bodyPr>
            <a:normAutofit/>
          </a:bodyPr>
          <a:lstStyle/>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Ομάδα Παγκόσμιας Αντιμετώπισης Κρίσεων για τα Τρόφιμα, την Ενέργεια και τα Οικονομικά→ Γ.Γ ΟΗΕ</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Συστάσεις του Γ.Γ για την επίλυση του επισιτιστικού προβλήματος εξαιτίας του πολέμου</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 Ανοιχτές αγορές κρατών στα τρόφιμα</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Αντίσταση στις περιττές εξαγωγές </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Προσφορά τροφίμων στις χώρες που πλήττονται περισσότερο</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Ταχεία ανάπτυξη ανανεώσιμων πηγών ενέργειας</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Καλεί την </a:t>
            </a:r>
            <a:r>
              <a:rPr lang="en-US" dirty="0">
                <a:latin typeface="Times New Roman" panose="02020603050405020304" pitchFamily="18" charset="0"/>
                <a:cs typeface="Times New Roman" panose="02020603050405020304" pitchFamily="18" charset="0"/>
              </a:rPr>
              <a:t>G20 </a:t>
            </a:r>
            <a:r>
              <a:rPr lang="el-GR" dirty="0">
                <a:latin typeface="Times New Roman" panose="02020603050405020304" pitchFamily="18" charset="0"/>
                <a:cs typeface="Times New Roman" panose="02020603050405020304" pitchFamily="18" charset="0"/>
              </a:rPr>
              <a:t>για άνοιγμα της ρευστότητας για εκμετάλλευση των κυβερνήσεων </a:t>
            </a:r>
          </a:p>
          <a:p>
            <a:pPr marL="0" indent="0">
              <a:buNone/>
            </a:pPr>
            <a:endParaRPr lang="el-G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altLang="en-US"/>
              <a:t>Συμπεράσματα</a:t>
            </a:r>
          </a:p>
        </p:txBody>
      </p:sp>
      <p:sp>
        <p:nvSpPr>
          <p:cNvPr id="5" name="Content Placeholder 4"/>
          <p:cNvSpPr>
            <a:spLocks noGrp="1"/>
          </p:cNvSpPr>
          <p:nvPr>
            <p:ph idx="1"/>
          </p:nvPr>
        </p:nvSpPr>
        <p:spPr>
          <a:xfrm>
            <a:off x="411480" y="1245870"/>
            <a:ext cx="10942955" cy="5526405"/>
          </a:xfrm>
        </p:spPr>
        <p:txBody>
          <a:bodyPr>
            <a:normAutofit fontScale="90000" lnSpcReduction="10000"/>
          </a:bodyPr>
          <a:lstStyle/>
          <a:p>
            <a:pPr marL="0" indent="0">
              <a:buNone/>
            </a:pPr>
            <a:endParaRPr lang="en-US"/>
          </a:p>
          <a:p>
            <a:pPr marL="0" indent="0">
              <a:buNone/>
            </a:pPr>
            <a:r>
              <a:rPr lang="en-US" sz="3110">
                <a:latin typeface="Times New Roman" panose="02020603050405020304" pitchFamily="18" charset="0"/>
                <a:cs typeface="Times New Roman" panose="02020603050405020304" pitchFamily="18" charset="0"/>
              </a:rPr>
              <a:t>Το Διεθνές Εμπόριο αποτελεί αναπόσπαστο μέρος της Διεθνής Οικονομίας και είναι άρρηκτα συνδεδεμένο μαζί της.Τόσο το Διεθνές Εμπόριο όσο και η Διεθνής Οικονομία έχουν πληγεί από τις διάφορες κυρώσεις που έχουν επιβληθεί σε χώρες με αντίθετες πρακτικές από αυτές που προβλέπει η παγκόσμια λογική.</a:t>
            </a:r>
            <a:r>
              <a:rPr lang="el-GR" altLang="en-US" sz="3110">
                <a:latin typeface="Times New Roman" panose="02020603050405020304" pitchFamily="18" charset="0"/>
                <a:cs typeface="Times New Roman" panose="02020603050405020304" pitchFamily="18" charset="0"/>
              </a:rPr>
              <a:t>Παράδειγμα οι κυρώσεις στην Ρωσία εξαιτίας της εισβολής της στην Ουκρανία.Με τις κυρώσεις που έχουν επιβληθεί στην Ρωσία έχουν προκύψει μεγάλα και σημαντικά προβλήματα σε καθολικό επίπεδο. Γίνεται επομένως αντιληπτό πως δεν είναι μόνο η Ρωσία η χώρα που αντιμετωπίζει προβλήματα εξαιτίας των κυρώσεων. Το μεγαλύτερο μέρος της Ευρώπης μαζί με αναπτυσσόμενες χώρες-και όχι μόνο- παγκομσίως έχουν πληγεί οικονομικά ενεργειακά και επισιτιστικά από έναν πόλεμο ο οποίος έχει μεταφερθεί σε παγκόσμια κλίμακα έμμεσα και είναι ακόμα σε ισχύ.</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84533"/>
            <a:ext cx="10515600" cy="2978727"/>
          </a:xfrm>
        </p:spPr>
        <p:txBody>
          <a:bodyPr>
            <a:normAutofit/>
          </a:bodyPr>
          <a:lstStyle/>
          <a:p>
            <a:pPr marL="0" indent="0">
              <a:buNone/>
            </a:pPr>
            <a:r>
              <a:rPr lang="el-GR" sz="7200" dirty="0">
                <a:latin typeface="Times New Roman" panose="02020603050405020304" pitchFamily="18" charset="0"/>
                <a:cs typeface="Times New Roman" panose="02020603050405020304" pitchFamily="18" charset="0"/>
              </a:rPr>
              <a:t>Σας ευχαριστώ πολύ για την προσοχή σας.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Διεθνές Εμπόριο</a:t>
            </a:r>
          </a:p>
        </p:txBody>
      </p:sp>
      <p:sp>
        <p:nvSpPr>
          <p:cNvPr id="3" name="Θέση περιεχομένου 2"/>
          <p:cNvSpPr>
            <a:spLocks noGrp="1"/>
          </p:cNvSpPr>
          <p:nvPr>
            <p:ph idx="1"/>
          </p:nvPr>
        </p:nvSpPr>
        <p:spPr/>
        <p:txBody>
          <a:bodyPr>
            <a:normAutofit fontScale="72500"/>
          </a:bodyPr>
          <a:lstStyle/>
          <a:p>
            <a:pPr marL="0" indent="0">
              <a:lnSpc>
                <a:spcPct val="160000"/>
              </a:lnSpc>
              <a:buNone/>
            </a:pPr>
            <a:r>
              <a:rPr lang="el-GR" sz="3310" dirty="0">
                <a:latin typeface="Times New Roman" panose="02020603050405020304" pitchFamily="18" charset="0"/>
                <a:cs typeface="Times New Roman" panose="02020603050405020304" pitchFamily="18" charset="0"/>
              </a:rPr>
              <a:t>Σ</a:t>
            </a:r>
            <a:r>
              <a:rPr lang="el-GR" sz="3310" dirty="0">
                <a:effectLst/>
                <a:latin typeface="Times New Roman" panose="02020603050405020304" pitchFamily="18" charset="0"/>
                <a:cs typeface="Times New Roman" panose="02020603050405020304" pitchFamily="18" charset="0"/>
              </a:rPr>
              <a:t>ύνολο του </a:t>
            </a:r>
            <a:r>
              <a:rPr lang="el-GR" sz="3310" u="sng" dirty="0">
                <a:effectLst/>
                <a:latin typeface="Times New Roman" panose="02020603050405020304" pitchFamily="18" charset="0"/>
                <a:cs typeface="Times New Roman" panose="02020603050405020304" pitchFamily="18" charset="0"/>
              </a:rPr>
              <a:t>εξωτερικού</a:t>
            </a:r>
            <a:r>
              <a:rPr lang="el-GR" sz="3310" dirty="0">
                <a:effectLst/>
                <a:latin typeface="Times New Roman" panose="02020603050405020304" pitchFamily="18" charset="0"/>
                <a:cs typeface="Times New Roman" panose="02020603050405020304" pitchFamily="18" charset="0"/>
              </a:rPr>
              <a:t> εμπορίου όλων των χωρών σε μια χρονική περίοδο, συνήθως έναν χρόνο. (Μανώλη Π. 2015)</a:t>
            </a:r>
            <a:endParaRPr lang="el-GR" sz="3310" dirty="0">
              <a:effectLst/>
              <a:latin typeface="Calibri" panose="020F0502020204030204" pitchFamily="34" charset="0"/>
              <a:cs typeface="Times New Roman" panose="02020603050405020304" pitchFamily="18" charset="0"/>
            </a:endParaRPr>
          </a:p>
          <a:p>
            <a:pPr marL="0" indent="0">
              <a:buNone/>
            </a:pPr>
            <a:r>
              <a:rPr lang="el-GR" sz="3310" dirty="0">
                <a:effectLst/>
                <a:latin typeface="Times New Roman" panose="02020603050405020304" pitchFamily="18" charset="0"/>
                <a:cs typeface="Times New Roman" panose="02020603050405020304" pitchFamily="18" charset="0"/>
              </a:rPr>
              <a:t>→ εμπόριο αγαθών και υπηρεσιών</a:t>
            </a:r>
          </a:p>
          <a:p>
            <a:pPr marL="0" indent="0">
              <a:buNone/>
            </a:pPr>
            <a:endParaRPr lang="el-GR" sz="3310" dirty="0">
              <a:latin typeface="Times New Roman" panose="02020603050405020304" pitchFamily="18" charset="0"/>
              <a:cs typeface="Times New Roman" panose="02020603050405020304" pitchFamily="18" charset="0"/>
            </a:endParaRPr>
          </a:p>
          <a:p>
            <a:pPr marL="0" indent="0">
              <a:buNone/>
            </a:pPr>
            <a:r>
              <a:rPr lang="el-GR" sz="3310" b="1" dirty="0">
                <a:effectLst/>
                <a:latin typeface="Times New Roman" panose="02020603050405020304" pitchFamily="18" charset="0"/>
                <a:cs typeface="Times New Roman" panose="02020603050405020304" pitchFamily="18" charset="0"/>
              </a:rPr>
              <a:t>Σκοπός: </a:t>
            </a:r>
          </a:p>
          <a:p>
            <a:r>
              <a:rPr lang="el-GR" sz="3310" dirty="0">
                <a:effectLst/>
                <a:latin typeface="Times New Roman" panose="02020603050405020304" pitchFamily="18" charset="0"/>
                <a:cs typeface="Times New Roman" panose="02020603050405020304" pitchFamily="18" charset="0"/>
              </a:rPr>
              <a:t>αυτάρκεια προϊόντων</a:t>
            </a:r>
          </a:p>
          <a:p>
            <a:r>
              <a:rPr lang="el-GR" sz="3310" dirty="0">
                <a:latin typeface="Times New Roman" panose="02020603050405020304" pitchFamily="18" charset="0"/>
                <a:cs typeface="Times New Roman" panose="02020603050405020304" pitchFamily="18" charset="0"/>
              </a:rPr>
              <a:t>ο</a:t>
            </a:r>
            <a:r>
              <a:rPr lang="el-GR" sz="3310" dirty="0">
                <a:effectLst/>
                <a:latin typeface="Times New Roman" panose="02020603050405020304" pitchFamily="18" charset="0"/>
                <a:cs typeface="Times New Roman" panose="02020603050405020304" pitchFamily="18" charset="0"/>
              </a:rPr>
              <a:t>ικονομική και πολιτική άνθιση</a:t>
            </a:r>
            <a:endParaRPr lang="el-GR" sz="3310" dirty="0">
              <a:effectLst/>
              <a:latin typeface="Calibri" panose="020F0502020204030204" pitchFamily="34" charset="0"/>
              <a:cs typeface="Times New Roman" panose="02020603050405020304" pitchFamily="18" charset="0"/>
            </a:endParaRPr>
          </a:p>
          <a:p>
            <a:pPr marL="0" indent="0">
              <a:buNone/>
            </a:pPr>
            <a:endParaRPr lang="el-GR" dirty="0">
              <a:effectLst/>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	    </a:t>
            </a:r>
            <a:endParaRPr lang="el-GR" dirty="0">
              <a:effectLst/>
              <a:latin typeface="Calibri" panose="020F0502020204030204" pitchFamily="34" charset="0"/>
              <a:cs typeface="Times New Roman" panose="02020603050405020304" pitchFamily="18" charset="0"/>
            </a:endParaRPr>
          </a:p>
          <a:p>
            <a:pPr marL="0" indent="0">
              <a:buNone/>
            </a:pPr>
            <a:endParaRPr lang="el-GR" dirty="0">
              <a:effectLst/>
              <a:latin typeface="Calibri" panose="020F0502020204030204" pitchFamily="34" charset="0"/>
              <a:cs typeface="Times New Roman" panose="02020603050405020304" pitchFamily="18" charset="0"/>
            </a:endParaRP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effectLst/>
                <a:latin typeface="Times New Roman" panose="02020603050405020304" pitchFamily="18" charset="0"/>
                <a:cs typeface="Times New Roman" panose="02020603050405020304" pitchFamily="18" charset="0"/>
              </a:rPr>
            </a:br>
            <a:br>
              <a:rPr lang="el-GR" dirty="0">
                <a:effectLst/>
                <a:latin typeface="Times New Roman" panose="02020603050405020304" pitchFamily="18" charset="0"/>
                <a:cs typeface="Times New Roman" panose="02020603050405020304" pitchFamily="18" charset="0"/>
              </a:rPr>
            </a:br>
            <a:r>
              <a:rPr lang="el-GR" dirty="0">
                <a:effectLst/>
                <a:latin typeface="Times New Roman" panose="02020603050405020304" pitchFamily="18" charset="0"/>
                <a:cs typeface="Times New Roman" panose="02020603050405020304" pitchFamily="18" charset="0"/>
              </a:rPr>
              <a:t>Θεμελιωτές Διεθνούς Εμπορίου</a:t>
            </a:r>
            <a:br>
              <a:rPr lang="el-GR" dirty="0">
                <a:effectLst/>
                <a:latin typeface="Calibri" panose="020F0502020204030204" pitchFamily="34" charset="0"/>
                <a:cs typeface="Times New Roman" panose="02020603050405020304" pitchFamily="18" charset="0"/>
              </a:rPr>
            </a:br>
            <a:endParaRPr lang="el-GR" dirty="0"/>
          </a:p>
        </p:txBody>
      </p:sp>
      <p:sp>
        <p:nvSpPr>
          <p:cNvPr id="3" name="Θέση περιεχομένου 2"/>
          <p:cNvSpPr>
            <a:spLocks noGrp="1"/>
          </p:cNvSpPr>
          <p:nvPr>
            <p:ph idx="1"/>
          </p:nvPr>
        </p:nvSpPr>
        <p:spPr/>
        <p:txBody>
          <a:bodyPr/>
          <a:lstStyle/>
          <a:p>
            <a:pPr marL="0" indent="0" algn="ctr">
              <a:lnSpc>
                <a:spcPct val="114000"/>
              </a:lnSpc>
              <a:buNone/>
            </a:pPr>
            <a:endParaRPr lang="pt-BR" dirty="0">
              <a:effectLst/>
              <a:latin typeface="Times New Roman" panose="02020603050405020304" pitchFamily="18" charset="0"/>
              <a:cs typeface="Times New Roman" panose="02020603050405020304" pitchFamily="18" charset="0"/>
            </a:endParaRPr>
          </a:p>
          <a:p>
            <a:pPr marL="0" indent="0" algn="ctr">
              <a:lnSpc>
                <a:spcPct val="114000"/>
              </a:lnSpc>
              <a:buNone/>
            </a:pPr>
            <a:r>
              <a:rPr lang="pt-BR" dirty="0">
                <a:effectLst/>
                <a:latin typeface="Times New Roman" panose="02020603050405020304" pitchFamily="18" charset="0"/>
                <a:cs typeface="Times New Roman" panose="02020603050405020304" pitchFamily="18" charset="0"/>
              </a:rPr>
              <a:t>Adam Smith και David Ricardo</a:t>
            </a:r>
            <a:endParaRPr lang="el-GR" dirty="0">
              <a:effectLst/>
              <a:latin typeface="Times New Roman" panose="02020603050405020304" pitchFamily="18" charset="0"/>
              <a:cs typeface="Times New Roman" panose="02020603050405020304" pitchFamily="18" charset="0"/>
            </a:endParaRPr>
          </a:p>
          <a:p>
            <a:pPr marL="0" indent="0">
              <a:lnSpc>
                <a:spcPct val="114000"/>
              </a:lnSpc>
              <a:buNone/>
            </a:pPr>
            <a:endParaRPr lang="el-GR" dirty="0">
              <a:latin typeface="Times New Roman" panose="02020603050405020304" pitchFamily="18" charset="0"/>
              <a:cs typeface="Times New Roman" panose="02020603050405020304" pitchFamily="18" charset="0"/>
            </a:endParaRPr>
          </a:p>
          <a:p>
            <a:pPr marL="0" indent="0">
              <a:lnSpc>
                <a:spcPct val="114000"/>
              </a:lnSpc>
              <a:buNone/>
            </a:pPr>
            <a:endParaRPr lang="pt-BR" dirty="0">
              <a:effectLst/>
              <a:latin typeface="Calibri" panose="020F0502020204030204" pitchFamily="34" charset="0"/>
              <a:cs typeface="Times New Roman" panose="02020603050405020304" pitchFamily="18" charset="0"/>
            </a:endParaRPr>
          </a:p>
          <a:p>
            <a:pPr marL="0" indent="0">
              <a:buNone/>
            </a:pPr>
            <a:r>
              <a:rPr lang="el-GR" i="1" dirty="0">
                <a:latin typeface="Times New Roman" panose="02020603050405020304" pitchFamily="18" charset="0"/>
                <a:cs typeface="Times New Roman" panose="02020603050405020304" pitchFamily="18" charset="0"/>
              </a:rPr>
              <a:t>Ο</a:t>
            </a:r>
            <a:r>
              <a:rPr lang="el-GR" i="1" dirty="0">
                <a:effectLst/>
                <a:latin typeface="Times New Roman" panose="02020603050405020304" pitchFamily="18" charset="0"/>
                <a:cs typeface="Times New Roman" panose="02020603050405020304" pitchFamily="18" charset="0"/>
              </a:rPr>
              <a:t> Πλούτος των Εθνών (1776) 		Αρχές Πολιτικής Οικονομίας και 						Φορολογίας (1817)</a:t>
            </a:r>
            <a:endParaRPr lang="el-GR" dirty="0">
              <a:effectLst/>
              <a:latin typeface="Calibri" panose="020F0502020204030204" pitchFamily="34" charset="0"/>
              <a:cs typeface="Times New Roman" panose="02020603050405020304" pitchFamily="18" charset="0"/>
            </a:endParaRPr>
          </a:p>
          <a:p>
            <a:endParaRPr lang="el-GR" dirty="0">
              <a:effectLst/>
              <a:latin typeface="Calibri" panose="020F0502020204030204" pitchFamily="34" charset="0"/>
              <a:cs typeface="Times New Roman" panose="02020603050405020304" pitchFamily="18" charset="0"/>
            </a:endParaRPr>
          </a:p>
          <a:p>
            <a:endParaRPr lang="el-GR" dirty="0"/>
          </a:p>
        </p:txBody>
      </p:sp>
      <p:sp>
        <p:nvSpPr>
          <p:cNvPr id="4" name="Βέλος: Κάτω 3"/>
          <p:cNvSpPr/>
          <p:nvPr/>
        </p:nvSpPr>
        <p:spPr>
          <a:xfrm>
            <a:off x="5687615" y="1690795"/>
            <a:ext cx="399495" cy="62536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ln w="0"/>
              <a:solidFill>
                <a:schemeClr val="tx1"/>
              </a:solidFill>
              <a:effectLst>
                <a:outerShdw blurRad="38100" dist="19050" dir="2700000" algn="tl" rotWithShape="0">
                  <a:schemeClr val="dk1">
                    <a:alpha val="40000"/>
                  </a:schemeClr>
                </a:outerShdw>
              </a:effectLst>
            </a:endParaRPr>
          </a:p>
        </p:txBody>
      </p:sp>
      <p:cxnSp>
        <p:nvCxnSpPr>
          <p:cNvPr id="6" name="Ευθύγραμμο βέλος σύνδεσης 5"/>
          <p:cNvCxnSpPr/>
          <p:nvPr/>
        </p:nvCxnSpPr>
        <p:spPr>
          <a:xfrm flipH="1">
            <a:off x="3251860" y="2977515"/>
            <a:ext cx="894055" cy="1034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7437120" y="2968625"/>
            <a:ext cx="805001" cy="10434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244222"/>
          </a:xfrm>
        </p:spPr>
        <p:txBody>
          <a:bodyPr>
            <a:normAutofit/>
          </a:bodyPr>
          <a:lstStyle/>
          <a:p>
            <a:r>
              <a:rPr lang="el-GR" sz="2800" dirty="0">
                <a:latin typeface="Times New Roman" panose="02020603050405020304" pitchFamily="18" charset="0"/>
                <a:cs typeface="Times New Roman" panose="02020603050405020304" pitchFamily="18" charset="0"/>
              </a:rPr>
              <a:t>Ο</a:t>
            </a:r>
            <a:r>
              <a:rPr lang="el-GR" sz="2800" dirty="0">
                <a:effectLst/>
                <a:latin typeface="Times New Roman" panose="02020603050405020304" pitchFamily="18" charset="0"/>
                <a:cs typeface="Times New Roman" panose="02020603050405020304" pitchFamily="18" charset="0"/>
              </a:rPr>
              <a:t>ρόσημο στην εξέλιξη παγκόσμιου εμπορίου και των παγκόσμιων συναλλαγών αποτελεί:</a:t>
            </a:r>
            <a:br>
              <a:rPr lang="el-GR" sz="2800" dirty="0">
                <a:effectLst/>
                <a:latin typeface="Times New Roman" panose="02020603050405020304" pitchFamily="18" charset="0"/>
                <a:cs typeface="Times New Roman" panose="02020603050405020304" pitchFamily="18" charset="0"/>
              </a:rPr>
            </a:br>
            <a:br>
              <a:rPr lang="el-GR" sz="3600" dirty="0">
                <a:effectLst/>
                <a:latin typeface="Times New Roman" panose="02020603050405020304" pitchFamily="18" charset="0"/>
                <a:cs typeface="Times New Roman" panose="02020603050405020304" pitchFamily="18" charset="0"/>
              </a:rPr>
            </a:br>
            <a:r>
              <a:rPr lang="el-GR" sz="3600" dirty="0">
                <a:effectLst/>
                <a:latin typeface="Times New Roman" panose="02020603050405020304" pitchFamily="18" charset="0"/>
                <a:cs typeface="Times New Roman" panose="02020603050405020304" pitchFamily="18" charset="0"/>
              </a:rPr>
              <a:t>Σύστημα ισοτιμιών </a:t>
            </a:r>
            <a:r>
              <a:rPr lang="en-US" sz="3600" b="1" dirty="0">
                <a:effectLst/>
                <a:latin typeface="Times New Roman" panose="02020603050405020304" pitchFamily="18" charset="0"/>
                <a:cs typeface="Times New Roman" panose="02020603050405020304" pitchFamily="18" charset="0"/>
              </a:rPr>
              <a:t>Bretton Woods</a:t>
            </a:r>
            <a:r>
              <a:rPr lang="el-GR" sz="3600" b="1" dirty="0">
                <a:effectLst/>
                <a:latin typeface="Times New Roman" panose="02020603050405020304" pitchFamily="18" charset="0"/>
                <a:cs typeface="Times New Roman" panose="02020603050405020304" pitchFamily="18" charset="0"/>
              </a:rPr>
              <a:t> (1944)</a:t>
            </a:r>
            <a:br>
              <a:rPr lang="el-GR" sz="3600" b="1" dirty="0">
                <a:effectLst/>
                <a:latin typeface="Times New Roman" panose="02020603050405020304" pitchFamily="18" charset="0"/>
                <a:cs typeface="Times New Roman" panose="02020603050405020304" pitchFamily="18" charset="0"/>
              </a:rPr>
            </a:br>
            <a:br>
              <a:rPr lang="el-GR" sz="3600" b="1" dirty="0">
                <a:effectLst/>
                <a:latin typeface="Times New Roman" panose="02020603050405020304" pitchFamily="18" charset="0"/>
                <a:cs typeface="Times New Roman" panose="02020603050405020304" pitchFamily="18" charset="0"/>
              </a:rPr>
            </a:br>
            <a:r>
              <a:rPr lang="el-GR" sz="2800" dirty="0">
                <a:latin typeface="Times New Roman" panose="02020603050405020304" pitchFamily="18" charset="0"/>
                <a:cs typeface="Times New Roman" panose="02020603050405020304" pitchFamily="18" charset="0"/>
              </a:rPr>
              <a:t>Φιλελευθεροποίηση του εμπορίου δεν είναι μόνο ένα οικονομικό ζήτημα αλλά και ένα πολιτικό ζήτημα με την ίδια αξία.</a:t>
            </a:r>
            <a:br>
              <a:rPr lang="el-GR" sz="2800" dirty="0">
                <a:latin typeface="Times New Roman" panose="02020603050405020304" pitchFamily="18" charset="0"/>
                <a:cs typeface="Times New Roman" panose="02020603050405020304" pitchFamily="18" charset="0"/>
              </a:rPr>
            </a:br>
            <a:br>
              <a:rPr lang="el-GR" sz="3600" b="1" dirty="0">
                <a:effectLst/>
                <a:latin typeface="Times New Roman" panose="02020603050405020304" pitchFamily="18" charset="0"/>
                <a:cs typeface="Times New Roman" panose="02020603050405020304" pitchFamily="18" charset="0"/>
              </a:rPr>
            </a:br>
            <a:br>
              <a:rPr lang="el-GR" sz="3600" b="1" dirty="0">
                <a:effectLst/>
                <a:latin typeface="Times New Roman" panose="02020603050405020304" pitchFamily="18" charset="0"/>
                <a:cs typeface="Times New Roman" panose="02020603050405020304" pitchFamily="18" charset="0"/>
              </a:rPr>
            </a:br>
            <a:br>
              <a:rPr lang="en-US" sz="3600" dirty="0">
                <a:effectLst/>
                <a:latin typeface="Calibri" panose="020F0502020204030204" pitchFamily="34" charset="0"/>
                <a:cs typeface="Times New Roman" panose="02020603050405020304" pitchFamily="18" charset="0"/>
              </a:rPr>
            </a:br>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42737"/>
            <a:ext cx="10515600" cy="5358063"/>
          </a:xfrm>
        </p:spPr>
        <p:txBody>
          <a:bodyPr>
            <a:normAutofit fontScale="90000"/>
          </a:bodyPr>
          <a:lstStyle/>
          <a:p>
            <a:r>
              <a:rPr lang="el-GR" sz="4000" dirty="0">
                <a:effectLst/>
                <a:latin typeface="Times New Roman" panose="02020603050405020304" pitchFamily="18" charset="0"/>
                <a:cs typeface="Times New Roman" panose="02020603050405020304" pitchFamily="18" charset="0"/>
              </a:rPr>
              <a:t>Γενική Συμφωνία Δασμών και Εμπορίου (ΓΣΔΕ) - 1947</a:t>
            </a:r>
            <a:br>
              <a:rPr lang="el-GR" sz="4000" dirty="0">
                <a:latin typeface="Calibri" panose="020F0502020204030204" pitchFamily="34" charset="0"/>
                <a:cs typeface="Times New Roman" panose="02020603050405020304" pitchFamily="18" charset="0"/>
              </a:rPr>
            </a:br>
            <a:r>
              <a:rPr lang="el-GR" sz="3600" dirty="0">
                <a:latin typeface="Calibri" panose="020F0502020204030204" pitchFamily="34" charset="0"/>
                <a:cs typeface="Times New Roman" panose="02020603050405020304" pitchFamily="18" charset="0"/>
              </a:rPr>
              <a:t> </a:t>
            </a:r>
            <a:br>
              <a:rPr lang="el-GR" sz="4000" dirty="0">
                <a:latin typeface="Calibri" panose="020F0502020204030204" pitchFamily="34" charset="0"/>
                <a:cs typeface="Times New Roman" panose="02020603050405020304" pitchFamily="18" charset="0"/>
              </a:rPr>
            </a:br>
            <a:r>
              <a:rPr lang="el-GR" sz="3200" b="1" dirty="0">
                <a:latin typeface="Calibri" panose="020F0502020204030204" pitchFamily="34" charset="0"/>
                <a:cs typeface="Times New Roman" panose="02020603050405020304" pitchFamily="18" charset="0"/>
              </a:rPr>
              <a:t>Σκοπός</a:t>
            </a:r>
            <a:r>
              <a:rPr lang="el-GR" sz="3200" dirty="0">
                <a:latin typeface="Calibri" panose="020F0502020204030204" pitchFamily="34" charset="0"/>
                <a:cs typeface="Times New Roman" panose="02020603050405020304" pitchFamily="18" charset="0"/>
              </a:rPr>
              <a:t>: </a:t>
            </a:r>
            <a:r>
              <a:rPr lang="el-GR" sz="3200" dirty="0">
                <a:effectLst/>
                <a:latin typeface="Times New Roman" panose="02020603050405020304" pitchFamily="18" charset="0"/>
                <a:cs typeface="Times New Roman" panose="02020603050405020304" pitchFamily="18" charset="0"/>
              </a:rPr>
              <a:t>ίση ευκαιρία ανταγωνισμού για όλα τα κράτη-μέλη καθώς και η μείωση φόρων και δασμών για την καλύτερη και οικονομικότερη εμπορική διαδικασία ανάμεσα σε αυτά.</a:t>
            </a:r>
            <a:br>
              <a:rPr lang="el-GR" sz="3200" dirty="0">
                <a:effectLst/>
                <a:latin typeface="Times New Roman" panose="02020603050405020304" pitchFamily="18" charset="0"/>
                <a:cs typeface="Times New Roman" panose="02020603050405020304" pitchFamily="18" charset="0"/>
              </a:rPr>
            </a:br>
            <a:br>
              <a:rPr lang="el-GR" sz="4000" dirty="0">
                <a:latin typeface="Times New Roman" panose="02020603050405020304" pitchFamily="18" charset="0"/>
                <a:cs typeface="Times New Roman" panose="02020603050405020304" pitchFamily="18" charset="0"/>
              </a:rPr>
            </a:br>
            <a:r>
              <a:rPr lang="el-GR" sz="4000" dirty="0">
                <a:latin typeface="Times New Roman" panose="02020603050405020304" pitchFamily="18" charset="0"/>
                <a:cs typeface="Times New Roman" panose="02020603050405020304" pitchFamily="18" charset="0"/>
              </a:rPr>
              <a:t>Παγκόσμιος Οργανισμός Εμπορίου (ΠΟΕ)</a:t>
            </a:r>
            <a:br>
              <a:rPr lang="el-GR" sz="4000" dirty="0">
                <a:latin typeface="Times New Roman" panose="02020603050405020304" pitchFamily="18" charset="0"/>
                <a:cs typeface="Times New Roman" panose="02020603050405020304" pitchFamily="18" charset="0"/>
              </a:rPr>
            </a:br>
            <a:br>
              <a:rPr lang="el-GR" sz="3200" dirty="0">
                <a:latin typeface="Times New Roman" panose="02020603050405020304" pitchFamily="18" charset="0"/>
                <a:cs typeface="Times New Roman" panose="02020603050405020304" pitchFamily="18" charset="0"/>
              </a:rPr>
            </a:br>
            <a:r>
              <a:rPr lang="el-GR" sz="3200" dirty="0">
                <a:latin typeface="+mn-lt"/>
                <a:cs typeface="Times New Roman" panose="02020603050405020304" pitchFamily="18" charset="0"/>
              </a:rPr>
              <a:t>δημιουργία→ 8</a:t>
            </a:r>
            <a:r>
              <a:rPr lang="el-GR" sz="3200" baseline="30000" dirty="0">
                <a:latin typeface="+mn-lt"/>
                <a:cs typeface="Times New Roman" panose="02020603050405020304" pitchFamily="18" charset="0"/>
              </a:rPr>
              <a:t>ος </a:t>
            </a:r>
            <a:r>
              <a:rPr lang="el-GR" sz="3200" dirty="0">
                <a:latin typeface="+mn-lt"/>
                <a:cs typeface="Times New Roman" panose="02020603050405020304" pitchFamily="18" charset="0"/>
              </a:rPr>
              <a:t>γύρος Ουρουγουάης 1994</a:t>
            </a:r>
            <a:br>
              <a:rPr lang="el-GR" sz="3200" dirty="0">
                <a:latin typeface="+mn-lt"/>
                <a:cs typeface="Times New Roman" panose="02020603050405020304" pitchFamily="18" charset="0"/>
              </a:rPr>
            </a:br>
            <a:br>
              <a:rPr lang="el-GR" sz="3200" dirty="0">
                <a:latin typeface="+mn-lt"/>
                <a:cs typeface="Times New Roman" panose="02020603050405020304" pitchFamily="18" charset="0"/>
              </a:rPr>
            </a:br>
            <a:r>
              <a:rPr lang="el-GR" sz="3200" b="1" dirty="0">
                <a:latin typeface="+mn-lt"/>
                <a:cs typeface="Times New Roman" panose="02020603050405020304" pitchFamily="18" charset="0"/>
              </a:rPr>
              <a:t>Στόχος</a:t>
            </a:r>
            <a:r>
              <a:rPr lang="el-GR" sz="3200" dirty="0">
                <a:latin typeface="+mn-lt"/>
                <a:cs typeface="Times New Roman" panose="02020603050405020304" pitchFamily="18" charset="0"/>
              </a:rPr>
              <a:t>: </a:t>
            </a:r>
            <a:r>
              <a:rPr lang="el-GR" sz="3100" dirty="0">
                <a:effectLst/>
                <a:latin typeface="+mn-lt"/>
                <a:cs typeface="Times New Roman" panose="02020603050405020304" pitchFamily="18" charset="0"/>
              </a:rPr>
              <a:t>διασφάλιση του ελεύθερου εμπορίου, εξάλειψη και επίλυση των διαφορών ανάμεσα στα κράτη- μέλη </a:t>
            </a:r>
            <a:br>
              <a:rPr lang="el-GR" sz="4000" dirty="0">
                <a:latin typeface="Times New Roman" panose="02020603050405020304" pitchFamily="18" charset="0"/>
                <a:cs typeface="Times New Roman" panose="02020603050405020304" pitchFamily="18" charset="0"/>
              </a:rPr>
            </a:br>
            <a:br>
              <a:rPr lang="el-GR" sz="3200" dirty="0">
                <a:effectLst/>
                <a:latin typeface="Times New Roman" panose="02020603050405020304" pitchFamily="18" charset="0"/>
                <a:cs typeface="Times New Roman" panose="02020603050405020304" pitchFamily="18" charset="0"/>
              </a:rPr>
            </a:br>
            <a:br>
              <a:rPr lang="el-GR" dirty="0">
                <a:effectLst/>
                <a:latin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latin typeface="Times New Roman" panose="02020603050405020304" pitchFamily="18" charset="0"/>
                <a:cs typeface="Times New Roman" panose="02020603050405020304" pitchFamily="18" charset="0"/>
              </a:rPr>
              <a:t>Κυρώσεις σε περιπτώσεις πολέμων</a:t>
            </a:r>
            <a:br>
              <a:rPr lang="el-GR" dirty="0">
                <a:effectLst/>
                <a:latin typeface="Calibri" panose="020F0502020204030204" pitchFamily="34"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399393" y="1299410"/>
            <a:ext cx="10954407" cy="5193465"/>
          </a:xfrm>
        </p:spPr>
        <p:txBody>
          <a:bodyPr/>
          <a:lstStyle/>
          <a:p>
            <a:pPr marL="0" indent="0">
              <a:buNone/>
            </a:pPr>
            <a:r>
              <a:rPr lang="el-GR" b="1" dirty="0"/>
              <a:t>Εμπάργκο</a:t>
            </a:r>
            <a:r>
              <a:rPr lang="el-GR" dirty="0"/>
              <a:t>→ </a:t>
            </a:r>
            <a:r>
              <a:rPr lang="el-GR" dirty="0">
                <a:effectLst/>
                <a:cs typeface="Times New Roman" panose="02020603050405020304" pitchFamily="18" charset="0"/>
              </a:rPr>
              <a:t>επιβολή εμπορικών απαγορεύσεων σε χώρες που έχουν διαπράξει παράνομες ενέργειες</a:t>
            </a:r>
          </a:p>
          <a:p>
            <a:pPr marL="0" indent="0">
              <a:buNone/>
            </a:pPr>
            <a:endParaRPr lang="el-GR" dirty="0">
              <a:cs typeface="Times New Roman" panose="02020603050405020304" pitchFamily="18" charset="0"/>
            </a:endParaRPr>
          </a:p>
          <a:p>
            <a:pPr marL="0" indent="0">
              <a:buNone/>
            </a:pPr>
            <a:r>
              <a:rPr lang="el-GR" b="1" dirty="0">
                <a:effectLst/>
                <a:cs typeface="Times New Roman" panose="02020603050405020304" pitchFamily="18" charset="0"/>
              </a:rPr>
              <a:t>Στόχος</a:t>
            </a:r>
            <a:r>
              <a:rPr lang="el-GR" dirty="0">
                <a:effectLst/>
                <a:cs typeface="Times New Roman" panose="02020603050405020304" pitchFamily="18" charset="0"/>
              </a:rPr>
              <a:t>→ </a:t>
            </a:r>
            <a:r>
              <a:rPr lang="el-GR" dirty="0">
                <a:effectLst/>
                <a:latin typeface="Times New Roman" panose="02020603050405020304" pitchFamily="18" charset="0"/>
                <a:cs typeface="Times New Roman" panose="02020603050405020304" pitchFamily="18" charset="0"/>
              </a:rPr>
              <a:t>τιμωρία της παραβατικής χώρας, χωρίς την χρήση στρατιωτικής βίας και η απομόνωση της από την διεθνή σκηνή και το διεθνές εμπόριο</a:t>
            </a:r>
          </a:p>
          <a:p>
            <a:pPr marL="0" indent="0">
              <a:buNone/>
            </a:pPr>
            <a:r>
              <a:rPr lang="el-GR" dirty="0">
                <a:latin typeface="Times New Roman" panose="02020603050405020304" pitchFamily="18" charset="0"/>
                <a:cs typeface="Times New Roman" panose="02020603050405020304" pitchFamily="18" charset="0"/>
              </a:rPr>
              <a:t>ΠΑΡΑΔΕΙΓΜΑΤΑ:</a:t>
            </a:r>
          </a:p>
          <a:p>
            <a:pPr>
              <a:buFont typeface="Wingdings" panose="05000000000000000000" pitchFamily="2" charset="2"/>
              <a:buChar char="Ø"/>
            </a:pPr>
            <a:r>
              <a:rPr lang="el-GR"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Κούβα</a:t>
            </a:r>
          </a:p>
          <a:p>
            <a:pPr>
              <a:buFont typeface="Wingdings" panose="05000000000000000000" pitchFamily="2" charset="2"/>
              <a:buChar char="Ø"/>
            </a:pPr>
            <a:r>
              <a:rPr lang="el-GR" sz="2400" dirty="0">
                <a:latin typeface="Times New Roman" panose="02020603050405020304" pitchFamily="18" charset="0"/>
                <a:cs typeface="Times New Roman" panose="02020603050405020304" pitchFamily="18" charset="0"/>
              </a:rPr>
              <a:t>Βόρεια Κορέα</a:t>
            </a:r>
          </a:p>
          <a:p>
            <a:pPr>
              <a:buFont typeface="Wingdings" panose="05000000000000000000" pitchFamily="2" charset="2"/>
              <a:buChar char="Ø"/>
            </a:pPr>
            <a:r>
              <a:rPr lang="el-GR" sz="2400" dirty="0">
                <a:latin typeface="Times New Roman" panose="02020603050405020304" pitchFamily="18" charset="0"/>
                <a:cs typeface="Times New Roman" panose="02020603050405020304" pitchFamily="18" charset="0"/>
              </a:rPr>
              <a:t>Ιράν</a:t>
            </a:r>
          </a:p>
          <a:p>
            <a:pPr marL="0" indent="0">
              <a:buNone/>
            </a:pPr>
            <a:endParaRPr lang="el-GR" dirty="0">
              <a:effectLst/>
              <a:latin typeface="Calibri" panose="020F0502020204030204" pitchFamily="34" charset="0"/>
              <a:cs typeface="Times New Roman" panose="02020603050405020304" pitchFamily="18" charset="0"/>
            </a:endParaRPr>
          </a:p>
          <a:p>
            <a:pPr marL="0" indent="0">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latin typeface="Times New Roman" panose="02020603050405020304" pitchFamily="18" charset="0"/>
                <a:cs typeface="Times New Roman" panose="02020603050405020304" pitchFamily="18" charset="0"/>
              </a:rPr>
              <a:t>Επιβολή Κυρώσεων στην Ρωσία</a:t>
            </a:r>
            <a:br>
              <a:rPr lang="el-GR" dirty="0">
                <a:effectLst/>
                <a:latin typeface="Calibri" panose="020F0502020204030204" pitchFamily="34"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838200" y="1399309"/>
            <a:ext cx="10515600" cy="5638800"/>
          </a:xfrm>
        </p:spPr>
        <p:txBody>
          <a:bodyPr>
            <a:normAutofit/>
          </a:bodyPr>
          <a:lstStyle/>
          <a:p>
            <a:pPr marL="0" indent="0">
              <a:buNone/>
            </a:pPr>
            <a:r>
              <a:rPr lang="el-GR" sz="3200" dirty="0">
                <a:effectLst/>
                <a:latin typeface="Times New Roman" panose="02020603050405020304" pitchFamily="18" charset="0"/>
                <a:cs typeface="Times New Roman" panose="02020603050405020304" pitchFamily="18" charset="0"/>
              </a:rPr>
              <a:t>ΚΥΡΩΣΕΙΣ ΑΠΌ ΤΗΝ Ε.Ε</a:t>
            </a:r>
          </a:p>
          <a:p>
            <a:pPr marL="0" indent="0">
              <a:buNone/>
            </a:pPr>
            <a:r>
              <a:rPr lang="el-GR" dirty="0">
                <a:latin typeface="Times New Roman" panose="02020603050405020304" pitchFamily="18" charset="0"/>
                <a:cs typeface="Times New Roman" panose="02020603050405020304" pitchFamily="18" charset="0"/>
              </a:rPr>
              <a:t>Κυρώσεις στον </a:t>
            </a:r>
            <a:r>
              <a:rPr lang="el-GR" u="sng" dirty="0">
                <a:latin typeface="Times New Roman" panose="02020603050405020304" pitchFamily="18" charset="0"/>
                <a:cs typeface="Times New Roman" panose="02020603050405020304" pitchFamily="18" charset="0"/>
              </a:rPr>
              <a:t>χρηματοπιστωτικό</a:t>
            </a:r>
            <a:r>
              <a:rPr lang="el-GR" dirty="0">
                <a:latin typeface="Times New Roman" panose="02020603050405020304" pitchFamily="18" charset="0"/>
                <a:cs typeface="Times New Roman" panose="02020603050405020304" pitchFamily="18" charset="0"/>
              </a:rPr>
              <a:t> τομέα</a:t>
            </a:r>
            <a:r>
              <a:rPr lang="el-GR" sz="2400" dirty="0">
                <a:latin typeface="Times New Roman" panose="02020603050405020304" pitchFamily="18" charset="0"/>
                <a:cs typeface="Times New Roman" panose="02020603050405020304" pitchFamily="18" charset="0"/>
              </a:rPr>
              <a:t>→ </a:t>
            </a:r>
            <a:r>
              <a:rPr lang="el-GR" sz="2400" dirty="0">
                <a:effectLst/>
                <a:latin typeface="Times New Roman" panose="02020603050405020304" pitchFamily="18" charset="0"/>
                <a:ea typeface="SimSun" panose="02010600030101010101" pitchFamily="2" charset="-122"/>
                <a:cs typeface="Times New Roman" panose="02020603050405020304" pitchFamily="18" charset="0"/>
              </a:rPr>
              <a:t>περιορισμό σε ευρωπαϊκές κεφαλαιαγορές για την ρωσική οικονομία</a:t>
            </a:r>
          </a:p>
          <a:p>
            <a:pPr marL="0" indent="0">
              <a:buNone/>
            </a:pPr>
            <a:r>
              <a:rPr lang="el-GR" sz="2400" dirty="0">
                <a:latin typeface="Times New Roman" panose="02020603050405020304" pitchFamily="18" charset="0"/>
                <a:ea typeface="SimSun" panose="02010600030101010101" pitchFamily="2" charset="-122"/>
                <a:cs typeface="Times New Roman" panose="02020603050405020304" pitchFamily="18" charset="0"/>
              </a:rPr>
              <a:t>→</a:t>
            </a:r>
            <a:r>
              <a:rPr lang="el-GR" sz="1600" dirty="0">
                <a:effectLst/>
                <a:latin typeface="Times New Roman" panose="02020603050405020304" pitchFamily="18" charset="0"/>
                <a:ea typeface="SimSun" panose="02010600030101010101" pitchFamily="2" charset="-122"/>
                <a:cs typeface="Times New Roman" panose="02020603050405020304" pitchFamily="18" charset="0"/>
              </a:rPr>
              <a:t> </a:t>
            </a:r>
            <a:r>
              <a:rPr lang="el-GR" sz="2400" dirty="0">
                <a:effectLst/>
                <a:latin typeface="Times New Roman" panose="02020603050405020304" pitchFamily="18" charset="0"/>
                <a:ea typeface="SimSun" panose="02010600030101010101" pitchFamily="2" charset="-122"/>
                <a:cs typeface="Times New Roman" panose="02020603050405020304" pitchFamily="18" charset="0"/>
              </a:rPr>
              <a:t>απαγορεύσεις συναλλαγών με τράπεζες και της Ρωσίας και της Λευκορωσίας</a:t>
            </a:r>
          </a:p>
          <a:p>
            <a:pPr marL="0" indent="0">
              <a:buNone/>
            </a:pPr>
            <a:r>
              <a:rPr lang="el-GR" sz="2400" dirty="0">
                <a:latin typeface="Times New Roman" panose="02020603050405020304" pitchFamily="18" charset="0"/>
                <a:ea typeface="SimSun" panose="02010600030101010101" pitchFamily="2" charset="-122"/>
                <a:cs typeface="Times New Roman" panose="02020603050405020304" pitchFamily="18" charset="0"/>
              </a:rPr>
              <a:t>→</a:t>
            </a:r>
            <a:r>
              <a:rPr lang="el-GR" sz="2400" dirty="0">
                <a:effectLst/>
                <a:latin typeface="Times New Roman" panose="02020603050405020304" pitchFamily="18" charset="0"/>
                <a:ea typeface="SimSun" panose="02010600030101010101" pitchFamily="2" charset="-122"/>
                <a:cs typeface="Times New Roman" panose="02020603050405020304" pitchFamily="18" charset="0"/>
              </a:rPr>
              <a:t> αποκλεισμό τους από το παγκόσμιο σύστημα SWIFT </a:t>
            </a: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r>
              <a:rPr lang="el-GR" dirty="0">
                <a:effectLst/>
                <a:latin typeface="Times New Roman" panose="02020603050405020304" pitchFamily="18" charset="0"/>
                <a:cs typeface="Times New Roman" panose="02020603050405020304" pitchFamily="18" charset="0"/>
              </a:rPr>
              <a:t>Κυρώσεις</a:t>
            </a:r>
            <a:r>
              <a:rPr lang="en-US" dirty="0">
                <a:effectLst/>
                <a:latin typeface="Times New Roman" panose="02020603050405020304" pitchFamily="18" charset="0"/>
                <a:cs typeface="Times New Roman" panose="02020603050405020304" pitchFamily="18" charset="0"/>
              </a:rPr>
              <a:t> </a:t>
            </a:r>
            <a:r>
              <a:rPr lang="el-GR" u="sng" dirty="0">
                <a:effectLst/>
                <a:latin typeface="Times New Roman" panose="02020603050405020304" pitchFamily="18" charset="0"/>
                <a:cs typeface="Times New Roman" panose="02020603050405020304" pitchFamily="18" charset="0"/>
              </a:rPr>
              <a:t>ενεργειακό</a:t>
            </a:r>
            <a:r>
              <a:rPr lang="el-GR" dirty="0">
                <a:effectLst/>
                <a:latin typeface="Times New Roman" panose="02020603050405020304" pitchFamily="18" charset="0"/>
                <a:cs typeface="Times New Roman" panose="02020603050405020304" pitchFamily="18" charset="0"/>
              </a:rPr>
              <a:t> τομέα→ </a:t>
            </a:r>
            <a:r>
              <a:rPr lang="el-GR" sz="2400" dirty="0">
                <a:effectLst/>
                <a:latin typeface="Times New Roman" panose="02020603050405020304" pitchFamily="18" charset="0"/>
                <a:cs typeface="Times New Roman" panose="02020603050405020304" pitchFamily="18" charset="0"/>
              </a:rPr>
              <a:t>απαγορεύτηκαν οι εισαγωγές άνθρακα, φυσικού αερίου και τεχνολογιών για την διύλιση πετρελαίου, χάλυβα, σιδήρου, ξυλείας, τσιμέντου και πλαστικών</a:t>
            </a:r>
          </a:p>
          <a:p>
            <a:pPr marL="0" indent="0">
              <a:buNone/>
            </a:pPr>
            <a:r>
              <a:rPr lang="el-GR" sz="2400" dirty="0">
                <a:latin typeface="Times New Roman" panose="02020603050405020304" pitchFamily="18" charset="0"/>
                <a:cs typeface="Times New Roman" panose="02020603050405020304" pitchFamily="18" charset="0"/>
              </a:rPr>
              <a:t>→</a:t>
            </a:r>
            <a:r>
              <a:rPr lang="el-GR" sz="1600" dirty="0">
                <a:effectLst/>
                <a:latin typeface="Times New Roman" panose="02020603050405020304" pitchFamily="18" charset="0"/>
                <a:cs typeface="Times New Roman" panose="02020603050405020304" pitchFamily="18" charset="0"/>
              </a:rPr>
              <a:t> </a:t>
            </a:r>
            <a:r>
              <a:rPr lang="el-GR" sz="2400" dirty="0">
                <a:effectLst/>
                <a:latin typeface="Times New Roman" panose="02020603050405020304" pitchFamily="18" charset="0"/>
                <a:cs typeface="Times New Roman" panose="02020603050405020304" pitchFamily="18" charset="0"/>
              </a:rPr>
              <a:t>απαγορεύτηκε η εισαγωγή πετρελαίου από την Ρωσία/ μεταφορά του</a:t>
            </a:r>
          </a:p>
          <a:p>
            <a:pPr marL="0" indent="0">
              <a:buNone/>
            </a:pPr>
            <a:r>
              <a:rPr lang="el-GR" sz="2400" dirty="0">
                <a:latin typeface="Times New Roman" panose="02020603050405020304" pitchFamily="18" charset="0"/>
                <a:cs typeface="Times New Roman" panose="02020603050405020304" pitchFamily="18" charset="0"/>
              </a:rPr>
              <a:t>→</a:t>
            </a:r>
            <a:r>
              <a:rPr lang="el-GR" sz="1600" dirty="0">
                <a:effectLst/>
                <a:latin typeface="Times New Roman" panose="02020603050405020304" pitchFamily="18" charset="0"/>
                <a:cs typeface="Times New Roman" panose="02020603050405020304" pitchFamily="18" charset="0"/>
              </a:rPr>
              <a:t> </a:t>
            </a:r>
            <a:r>
              <a:rPr lang="el-GR" sz="2400" dirty="0">
                <a:effectLst/>
                <a:latin typeface="Times New Roman" panose="02020603050405020304" pitchFamily="18" charset="0"/>
                <a:cs typeface="Times New Roman" panose="02020603050405020304" pitchFamily="18" charset="0"/>
              </a:rPr>
              <a:t>απαγόρευση επενδύσεων σε ρωσικές εταιρίες για επενδυτικό χαρακτήρα</a:t>
            </a:r>
          </a:p>
          <a:p>
            <a:pPr marL="0" indent="0">
              <a:buNone/>
            </a:pPr>
            <a:r>
              <a:rPr lang="el-GR" sz="2400" dirty="0">
                <a:latin typeface="Times New Roman" panose="02020603050405020304" pitchFamily="18" charset="0"/>
                <a:cs typeface="Times New Roman" panose="02020603050405020304" pitchFamily="18" charset="0"/>
              </a:rPr>
              <a:t>→ απαγόρευση αναμετάδοσης ρωσικών μέσων μαζικής ενημέρωσης </a:t>
            </a: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latin typeface="Calibri" panose="020F0502020204030204" pitchFamily="34" charset="0"/>
              <a:ea typeface="SimSun" panose="02010600030101010101" pitchFamily="2" charset="-122"/>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flipV="1">
            <a:off x="838200" y="319406"/>
            <a:ext cx="10515600" cy="45719"/>
          </a:xfrm>
        </p:spPr>
        <p:txBody>
          <a:bodyPr>
            <a:normAutofit fontScale="90000"/>
          </a:bodyPr>
          <a:lstStyle/>
          <a:p>
            <a:br>
              <a:rPr lang="el-GR" dirty="0">
                <a:effectLst/>
                <a:latin typeface="Calibri" panose="020F0502020204030204" pitchFamily="34"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387928" y="655321"/>
            <a:ext cx="10515600" cy="5202988"/>
          </a:xfrm>
        </p:spPr>
        <p:txBody>
          <a:bodyPr/>
          <a:lstStyle/>
          <a:p>
            <a:pPr marL="0" indent="0">
              <a:buNone/>
            </a:pPr>
            <a:r>
              <a:rPr lang="el-GR" sz="3200" dirty="0">
                <a:effectLst/>
                <a:latin typeface="Times New Roman" panose="02020603050405020304" pitchFamily="18" charset="0"/>
                <a:cs typeface="Times New Roman" panose="02020603050405020304" pitchFamily="18" charset="0"/>
              </a:rPr>
              <a:t>ΚΥΡΩΣΕΙΣ ΑΠΟ ΤΙΣ ΗΠΑ</a:t>
            </a:r>
          </a:p>
          <a:p>
            <a:pPr marL="0" indent="0">
              <a:buNone/>
            </a:pPr>
            <a:endParaRPr lang="el-GR"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ea typeface="SimSun" panose="02010600030101010101" pitchFamily="2" charset="-122"/>
                <a:cs typeface="Times New Roman" panose="02020603050405020304" pitchFamily="18" charset="0"/>
              </a:rPr>
              <a:t> </a:t>
            </a:r>
            <a:r>
              <a:rPr lang="el-GR" dirty="0">
                <a:effectLst/>
                <a:latin typeface="Times New Roman" panose="02020603050405020304" pitchFamily="18" charset="0"/>
                <a:ea typeface="SimSun" panose="02010600030101010101" pitchFamily="2" charset="-122"/>
                <a:cs typeface="Times New Roman" panose="02020603050405020304" pitchFamily="18" charset="0"/>
              </a:rPr>
              <a:t>πάγωμα των περιουσιακών στοιχείων της κεντρικής ρωσικής τράπεζας στις Η.Π.Α</a:t>
            </a:r>
          </a:p>
          <a:p>
            <a:pPr marL="0" indent="0">
              <a:buNone/>
            </a:pPr>
            <a:r>
              <a:rPr lang="el-GR" dirty="0">
                <a:latin typeface="Times New Roman" panose="02020603050405020304" pitchFamily="18" charset="0"/>
                <a:ea typeface="SimSun" panose="02010600030101010101" pitchFamily="2" charset="-122"/>
                <a:cs typeface="Times New Roman" panose="02020603050405020304" pitchFamily="18" charset="0"/>
              </a:rPr>
              <a:t>→</a:t>
            </a:r>
            <a:r>
              <a:rPr lang="el-GR" dirty="0">
                <a:effectLst/>
                <a:latin typeface="Times New Roman" panose="02020603050405020304" pitchFamily="18" charset="0"/>
                <a:ea typeface="SimSun" panose="02010600030101010101" pitchFamily="2" charset="-122"/>
                <a:cs typeface="Times New Roman" panose="02020603050405020304" pitchFamily="18" charset="0"/>
              </a:rPr>
              <a:t> ρωσικές τράπεζες και οι θυγατρικές τους έχουν υποστεί σοβαρό περιορισμό στις κινήσεις τους από τις Η.Π.Α</a:t>
            </a:r>
          </a:p>
          <a:p>
            <a:pPr marL="0" indent="0">
              <a:buNone/>
            </a:pPr>
            <a:r>
              <a:rPr lang="el-GR" dirty="0">
                <a:latin typeface="Times New Roman" panose="02020603050405020304" pitchFamily="18" charset="0"/>
                <a:ea typeface="SimSun" panose="02010600030101010101" pitchFamily="2" charset="-122"/>
                <a:cs typeface="Times New Roman" panose="02020603050405020304" pitchFamily="18" charset="0"/>
              </a:rPr>
              <a:t>→</a:t>
            </a:r>
            <a:r>
              <a:rPr lang="el-GR" dirty="0">
                <a:effectLst/>
                <a:latin typeface="Times New Roman" panose="02020603050405020304" pitchFamily="18" charset="0"/>
                <a:ea typeface="SimSun" panose="02010600030101010101" pitchFamily="2" charset="-122"/>
                <a:cs typeface="Times New Roman" panose="02020603050405020304" pitchFamily="18" charset="0"/>
              </a:rPr>
              <a:t> το υπουργείο εξωτερικών των Η.Π.Α έχει προχωρήσει την απαγόρευση εξαγωγών προς στην Ρωσία σε ότι αφορά τεχνολογίες που έχουν να κάνουν με υπολογιστές και ημιαγωγούς που χρειάζεται η χώρα</a:t>
            </a: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2400" dirty="0">
              <a:effectLst/>
              <a:latin typeface="Times New Roman" panose="02020603050405020304" pitchFamily="18" charset="0"/>
              <a:cs typeface="Times New Roman" panose="02020603050405020304" pitchFamily="18" charset="0"/>
            </a:endParaRPr>
          </a:p>
          <a:p>
            <a:pPr marL="0" indent="0">
              <a:buNone/>
            </a:pPr>
            <a:endParaRPr lang="el-GR" sz="3200" dirty="0">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br>
              <a:rPr lang="el-GR" dirty="0">
                <a:effectLst/>
                <a:latin typeface="Times New Roman" panose="02020603050405020304" pitchFamily="18" charset="0"/>
                <a:cs typeface="Times New Roman" panose="02020603050405020304" pitchFamily="18" charset="0"/>
              </a:rPr>
            </a:br>
            <a:r>
              <a:rPr lang="el-GR" dirty="0">
                <a:effectLst/>
                <a:latin typeface="Times New Roman" panose="02020603050405020304" pitchFamily="18" charset="0"/>
                <a:cs typeface="Times New Roman" panose="02020603050405020304" pitchFamily="18" charset="0"/>
              </a:rPr>
              <a:t>Επιπτώσεις Κυρώσεων  Ⅰ</a:t>
            </a:r>
            <a:br>
              <a:rPr lang="el-GR" dirty="0">
                <a:effectLst/>
                <a:latin typeface="Calibri" panose="020F0502020204030204" pitchFamily="34"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838200" y="1468582"/>
            <a:ext cx="10515600" cy="5024293"/>
          </a:xfrm>
        </p:spPr>
        <p:txBody>
          <a:bodyPr>
            <a:normAutofit/>
          </a:bodyPr>
          <a:lstStyle/>
          <a:p>
            <a:r>
              <a:rPr lang="el-GR" dirty="0">
                <a:effectLst/>
                <a:latin typeface="Times New Roman" panose="02020603050405020304" pitchFamily="18" charset="0"/>
                <a:cs typeface="Times New Roman" panose="02020603050405020304" pitchFamily="18" charset="0"/>
              </a:rPr>
              <a:t>παγκόσμια οικονομική ανακατάταξη</a:t>
            </a:r>
          </a:p>
          <a:p>
            <a:r>
              <a:rPr lang="el-GR" dirty="0">
                <a:latin typeface="Times New Roman" panose="02020603050405020304" pitchFamily="18" charset="0"/>
                <a:cs typeface="Times New Roman" panose="02020603050405020304" pitchFamily="18" charset="0"/>
              </a:rPr>
              <a:t>οικονομικές συνέπειες από την παύσης ναυσιπλοΐας ρωσικών και ουκρανικών εμπορικών πλοίων</a:t>
            </a:r>
          </a:p>
          <a:p>
            <a:r>
              <a:rPr lang="el-GR" dirty="0">
                <a:latin typeface="Times New Roman" panose="02020603050405020304" pitchFamily="18" charset="0"/>
                <a:cs typeface="Times New Roman" panose="02020603050405020304" pitchFamily="18" charset="0"/>
              </a:rPr>
              <a:t>αύξηση του χρέους των ευρωπαϊκών κρατών εξαιτίας της δυσκολίας ανεφοδιασμού→ πακέτα στήριξης από την Ε.Ε που ανέρχονται σε 525,5 δις. για την αντιμετώπιση των υψηλών λογαριασμών ενέργειας</a:t>
            </a:r>
          </a:p>
          <a:p>
            <a:r>
              <a:rPr lang="el-GR" dirty="0">
                <a:latin typeface="Times New Roman" panose="02020603050405020304" pitchFamily="18" charset="0"/>
                <a:cs typeface="Times New Roman" panose="02020603050405020304" pitchFamily="18" charset="0"/>
              </a:rPr>
              <a:t>αύξηση των τιμών του φυσικού αερίου το 2022→ αύξηση τιμών ηλεκτρικής ενέργειας</a:t>
            </a:r>
          </a:p>
          <a:p>
            <a:r>
              <a:rPr lang="el-GR" dirty="0">
                <a:latin typeface="Times New Roman" panose="02020603050405020304" pitchFamily="18" charset="0"/>
                <a:cs typeface="Times New Roman" panose="02020603050405020304" pitchFamily="18" charset="0"/>
              </a:rPr>
              <a:t>επιβολή πλαφόν στο φυσικό αέριο</a:t>
            </a:r>
          </a:p>
          <a:p>
            <a:r>
              <a:rPr lang="el-GR" dirty="0">
                <a:latin typeface="Times New Roman" panose="02020603050405020304" pitchFamily="18" charset="0"/>
                <a:cs typeface="Times New Roman" panose="02020603050405020304" pitchFamily="18" charset="0"/>
              </a:rPr>
              <a:t>δυσκολία μεταφορών εμπορευμάτων στην Κίνα μέσω σιδηροδρομικών γραμμών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Ευρεία οθόνη</PresentationFormat>
  <Paragraphs>79</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Calibri</vt:lpstr>
      <vt:lpstr>Calibri Light</vt:lpstr>
      <vt:lpstr>Times New Roman</vt:lpstr>
      <vt:lpstr>Wingdings</vt:lpstr>
      <vt:lpstr>Θέμα του Office</vt:lpstr>
      <vt:lpstr>     Παρουσίαση στο μάθημα: ΔΙΕΘΝΗΣ ΠΟΛΙΤΙΚΗ ΟΙΚΟΝΟΜΙΑ  ΕΠΙΠΤΩΣΕΙΣ ΣΤΗΝ ΠΑΓΚΟΣΜΙΑ ΠΟΛΙΤΙΚΗ ΟΙΚΟΝΟΜΙΑ ΑΠΟ ΤΙΣ ΕΜΠΟΡΙΚΕΣ ΚΥΡΩΣΕΙΣ ΠΟΥ ΕΧΟΥΝ ΕΠΙΒΑΛΕΙ Η Ε.Ε ΚΑΙ ΟΙ Η.Π.Α ΣΤΗΝ ΡΩΣΙΑ </vt:lpstr>
      <vt:lpstr>Διεθνές Εμπόριο</vt:lpstr>
      <vt:lpstr>  Θεμελιωτές Διεθνούς Εμπορίου </vt:lpstr>
      <vt:lpstr>Ορόσημο στην εξέλιξη παγκόσμιου εμπορίου και των παγκόσμιων συναλλαγών αποτελεί:  Σύστημα ισοτιμιών Bretton Woods (1944)  Φιλελευθεροποίηση του εμπορίου δεν είναι μόνο ένα οικονομικό ζήτημα αλλά και ένα πολιτικό ζήτημα με την ίδια αξία.    </vt:lpstr>
      <vt:lpstr>Γενική Συμφωνία Δασμών και Εμπορίου (ΓΣΔΕ) - 1947   Σκοπός: ίση ευκαιρία ανταγωνισμού για όλα τα κράτη-μέλη καθώς και η μείωση φόρων και δασμών για την καλύτερη και οικονομικότερη εμπορική διαδικασία ανάμεσα σε αυτά.  Παγκόσμιος Οργανισμός Εμπορίου (ΠΟΕ)  δημιουργία→ 8ος γύρος Ουρουγουάης 1994  Στόχος: διασφάλιση του ελεύθερου εμπορίου, εξάλειψη και επίλυση των διαφορών ανάμεσα στα κράτη- μέλη    </vt:lpstr>
      <vt:lpstr>Κυρώσεις σε περιπτώσεις πολέμων </vt:lpstr>
      <vt:lpstr>Επιβολή Κυρώσεων στην Ρωσία </vt:lpstr>
      <vt:lpstr> </vt:lpstr>
      <vt:lpstr> Επιπτώσεις Κυρώσεων  Ⅰ </vt:lpstr>
      <vt:lpstr>Επιπτώσεις Κυρώσεων Ⅱ</vt:lpstr>
      <vt:lpstr>Δράσεις ΟΗΕ</vt:lpstr>
      <vt:lpstr>Συμπεράσματα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στο μάθημα: ΔΙΕΘΝΗΣ ΠΟΛΙΤΙΚΗ ΟΙΚΟΝΟΜΙΑ  ΕΠΙΠΤΩΣΕΙΣ ΣΤΗΝ ΠΑΓΚΟΣΜΙΑ ΠΟΛΙΤΙΚΗ ΟΙΚΟΝΟΜΙΑ ΑΠΟ ΤΙΣ ΕΜΠΟΡΙΚΕΣ ΚΥΡΩΣΕΙΣ ΠΟΥ ΕΧΟΥΝ ΕΠΙΒΑΛΕΙ Η Ε.Ε ΚΑΙ ΟΙ Η.Π.Η ΣΤΗΝ ΡΩΣΙΑ</dc:title>
  <dc:creator>Όλγα Σαρακιώτη</dc:creator>
  <cp:lastModifiedBy>anastassios chardas</cp:lastModifiedBy>
  <cp:revision>6</cp:revision>
  <dcterms:created xsi:type="dcterms:W3CDTF">2023-01-12T20:02:00Z</dcterms:created>
  <dcterms:modified xsi:type="dcterms:W3CDTF">2023-01-27T10:20:45Z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1404F92D596E46D8AFB4A7E34A92A5ED</vt:lpwstr>
  </property>
  <property fmtid="{D5CDD505-2E9C-101B-9397-08002B2CF9AE}" pid="3" name="KSOProductBuildVer">
    <vt:lpwstr>1033-11.2.0.11440</vt:lpwstr>
  </property>
</Properties>
</file>