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773D22-8DA4-4F9F-BE87-CBC8DE608608}" type="doc">
      <dgm:prSet loTypeId="urn:microsoft.com/office/officeart/2016/7/layout/BasicLinearProcessNumbered" loCatId="process" qsTypeId="urn:microsoft.com/office/officeart/2005/8/quickstyle/simple1" qsCatId="simple" csTypeId="urn:microsoft.com/office/officeart/2005/8/colors/colorful5" csCatId="colorful"/>
      <dgm:spPr/>
      <dgm:t>
        <a:bodyPr/>
        <a:lstStyle/>
        <a:p>
          <a:endParaRPr lang="en-US"/>
        </a:p>
      </dgm:t>
    </dgm:pt>
    <dgm:pt modelId="{12FFE944-9A2F-4445-94D2-632889B6DFC1}">
      <dgm:prSet custT="1"/>
      <dgm:spPr/>
      <dgm:t>
        <a:bodyPr/>
        <a:lstStyle/>
        <a:p>
          <a:r>
            <a:rPr lang="el-GR" sz="1600" dirty="0"/>
            <a:t>η πόλη της </a:t>
          </a:r>
          <a:r>
            <a:rPr lang="en-US" sz="1600" dirty="0"/>
            <a:t>Shenzhen </a:t>
          </a:r>
          <a:r>
            <a:rPr lang="el-GR" sz="1600" dirty="0"/>
            <a:t>είχε 310.000 κατοίκους και λιγότερους από 30.000 εργαζόμενους και το 2018 ο μόνιμος πληθυσμός της πόλης ξεπερνάει τα 13 εκατομμύρια κατοίκους,</a:t>
          </a:r>
          <a:endParaRPr lang="en-US" sz="1600" dirty="0"/>
        </a:p>
      </dgm:t>
    </dgm:pt>
    <dgm:pt modelId="{6F319DD2-248B-409B-9EED-5C1EAA3CB7AE}" type="parTrans" cxnId="{BD760B63-9664-4AB7-8350-727D696716BA}">
      <dgm:prSet/>
      <dgm:spPr/>
      <dgm:t>
        <a:bodyPr/>
        <a:lstStyle/>
        <a:p>
          <a:endParaRPr lang="en-US"/>
        </a:p>
      </dgm:t>
    </dgm:pt>
    <dgm:pt modelId="{83DCDC93-9B55-4B8D-AEC7-0E5EB41F3B4A}" type="sibTrans" cxnId="{BD760B63-9664-4AB7-8350-727D696716BA}">
      <dgm:prSet phldrT="1" phldr="0"/>
      <dgm:spPr/>
      <dgm:t>
        <a:bodyPr/>
        <a:lstStyle/>
        <a:p>
          <a:r>
            <a:rPr lang="en-US"/>
            <a:t>1</a:t>
          </a:r>
        </a:p>
      </dgm:t>
    </dgm:pt>
    <dgm:pt modelId="{024D305F-69C0-4DD9-BD20-58474D167DFC}">
      <dgm:prSet custT="1"/>
      <dgm:spPr/>
      <dgm:t>
        <a:bodyPr/>
        <a:lstStyle/>
        <a:p>
          <a:r>
            <a:rPr lang="el-GR" sz="1600" dirty="0"/>
            <a:t>το 2017, οι συνολικές δαπάνες για </a:t>
          </a:r>
          <a:r>
            <a:rPr lang="en-US" sz="1600" dirty="0" err="1"/>
            <a:t>RnD</a:t>
          </a:r>
          <a:r>
            <a:rPr lang="el-GR" sz="1600" dirty="0"/>
            <a:t>’ ανήλθαν στο 4,13% του ΑΕΠ, ποσοστό σημαντικά υψηλότερο από τον εθνικό μέσο όρο του 2,15%. </a:t>
          </a:r>
          <a:endParaRPr lang="en-US" sz="1600" dirty="0"/>
        </a:p>
      </dgm:t>
    </dgm:pt>
    <dgm:pt modelId="{2E3EBB0A-07CE-4754-9B3F-EFF4C8197F4E}" type="parTrans" cxnId="{1AC1DCCA-3AA2-42E0-8A08-D061887BCA55}">
      <dgm:prSet/>
      <dgm:spPr/>
      <dgm:t>
        <a:bodyPr/>
        <a:lstStyle/>
        <a:p>
          <a:endParaRPr lang="en-US"/>
        </a:p>
      </dgm:t>
    </dgm:pt>
    <dgm:pt modelId="{7991E05D-ED5A-4E96-B99B-FDCE767F5277}" type="sibTrans" cxnId="{1AC1DCCA-3AA2-42E0-8A08-D061887BCA55}">
      <dgm:prSet phldrT="2" phldr="0"/>
      <dgm:spPr/>
      <dgm:t>
        <a:bodyPr/>
        <a:lstStyle/>
        <a:p>
          <a:r>
            <a:rPr lang="en-US"/>
            <a:t>2</a:t>
          </a:r>
        </a:p>
      </dgm:t>
    </dgm:pt>
    <dgm:pt modelId="{ED9DFAEB-3797-4028-A7D4-03E890CECA2B}">
      <dgm:prSet custT="1"/>
      <dgm:spPr/>
      <dgm:t>
        <a:bodyPr/>
        <a:lstStyle/>
        <a:p>
          <a:r>
            <a:rPr lang="el-GR" sz="1600" dirty="0"/>
            <a:t>Όσον αφορά την κατοχή διπλωμάτων ευρεσιτεχνίας ανά 10.000 άτομα, κατέχει την πρώτη θέση μεταξύ όλων των πόλεων μεσαίου έως μεγάλου μεγέθους της Κίνας. </a:t>
          </a:r>
          <a:endParaRPr lang="en-US" sz="1600" dirty="0"/>
        </a:p>
      </dgm:t>
    </dgm:pt>
    <dgm:pt modelId="{F6456DF5-46D3-477B-A637-11270683D140}" type="parTrans" cxnId="{11A4D752-CBEB-4FAD-9874-40680D4F4A2B}">
      <dgm:prSet/>
      <dgm:spPr/>
      <dgm:t>
        <a:bodyPr/>
        <a:lstStyle/>
        <a:p>
          <a:endParaRPr lang="en-US"/>
        </a:p>
      </dgm:t>
    </dgm:pt>
    <dgm:pt modelId="{1A8AD8E0-6A39-485F-A220-0571FEC23023}" type="sibTrans" cxnId="{11A4D752-CBEB-4FAD-9874-40680D4F4A2B}">
      <dgm:prSet phldrT="3" phldr="0"/>
      <dgm:spPr/>
      <dgm:t>
        <a:bodyPr/>
        <a:lstStyle/>
        <a:p>
          <a:r>
            <a:rPr lang="en-US"/>
            <a:t>3</a:t>
          </a:r>
        </a:p>
      </dgm:t>
    </dgm:pt>
    <dgm:pt modelId="{167CAE88-7023-4763-BBAE-BE78BED00DD1}">
      <dgm:prSet custT="1"/>
      <dgm:spPr/>
      <dgm:t>
        <a:bodyPr/>
        <a:lstStyle/>
        <a:p>
          <a:pPr algn="l"/>
          <a:r>
            <a:rPr lang="el-GR" sz="1600" dirty="0"/>
            <a:t>Το 2018, το ΑΕΠ της Σενζέν έφτασε τα 2,42 τρισεκατομμύρια </a:t>
          </a:r>
          <a:r>
            <a:rPr lang="el-GR" sz="1600" dirty="0" err="1"/>
            <a:t>γουάν</a:t>
          </a:r>
          <a:r>
            <a:rPr lang="el-GR" sz="1600" dirty="0"/>
            <a:t> (372 δισεκατομμύρια δολάρια ΗΠΑ), ξεπερνώντας το Χονγκ Κονγκ.</a:t>
          </a:r>
          <a:endParaRPr lang="en-US" sz="1600" dirty="0"/>
        </a:p>
      </dgm:t>
    </dgm:pt>
    <dgm:pt modelId="{D3B33801-64C1-47D3-AB6F-18B063044A64}" type="parTrans" cxnId="{D08E47C9-21A1-44CD-B590-93F16589B13E}">
      <dgm:prSet/>
      <dgm:spPr/>
      <dgm:t>
        <a:bodyPr/>
        <a:lstStyle/>
        <a:p>
          <a:endParaRPr lang="en-US"/>
        </a:p>
      </dgm:t>
    </dgm:pt>
    <dgm:pt modelId="{46A6398B-F2A5-441A-9C2A-9A1C680A5D15}" type="sibTrans" cxnId="{D08E47C9-21A1-44CD-B590-93F16589B13E}">
      <dgm:prSet phldrT="4" phldr="0"/>
      <dgm:spPr/>
      <dgm:t>
        <a:bodyPr/>
        <a:lstStyle/>
        <a:p>
          <a:r>
            <a:rPr lang="en-US"/>
            <a:t>4</a:t>
          </a:r>
        </a:p>
      </dgm:t>
    </dgm:pt>
    <dgm:pt modelId="{14A226B3-6A13-429E-AC3C-69F2AA71B7CA}" type="pres">
      <dgm:prSet presAssocID="{F7773D22-8DA4-4F9F-BE87-CBC8DE608608}" presName="Name0" presStyleCnt="0">
        <dgm:presLayoutVars>
          <dgm:animLvl val="lvl"/>
          <dgm:resizeHandles val="exact"/>
        </dgm:presLayoutVars>
      </dgm:prSet>
      <dgm:spPr/>
    </dgm:pt>
    <dgm:pt modelId="{E4E04268-AD95-44BF-8949-826172531243}" type="pres">
      <dgm:prSet presAssocID="{12FFE944-9A2F-4445-94D2-632889B6DFC1}" presName="compositeNode" presStyleCnt="0">
        <dgm:presLayoutVars>
          <dgm:bulletEnabled val="1"/>
        </dgm:presLayoutVars>
      </dgm:prSet>
      <dgm:spPr/>
    </dgm:pt>
    <dgm:pt modelId="{7FAA2F2C-C07B-4C67-B30B-8101C8486ADA}" type="pres">
      <dgm:prSet presAssocID="{12FFE944-9A2F-4445-94D2-632889B6DFC1}" presName="bgRect" presStyleLbl="bgAccFollowNode1" presStyleIdx="0" presStyleCnt="4"/>
      <dgm:spPr/>
    </dgm:pt>
    <dgm:pt modelId="{2DCEEC96-DA72-4FAF-BC6F-CC92FF95AC2D}" type="pres">
      <dgm:prSet presAssocID="{83DCDC93-9B55-4B8D-AEC7-0E5EB41F3B4A}" presName="sibTransNodeCircle" presStyleLbl="alignNode1" presStyleIdx="0" presStyleCnt="8">
        <dgm:presLayoutVars>
          <dgm:chMax val="0"/>
          <dgm:bulletEnabled/>
        </dgm:presLayoutVars>
      </dgm:prSet>
      <dgm:spPr/>
    </dgm:pt>
    <dgm:pt modelId="{3FE418B8-1A4F-4653-9E75-1AC730B9D2C9}" type="pres">
      <dgm:prSet presAssocID="{12FFE944-9A2F-4445-94D2-632889B6DFC1}" presName="bottomLine" presStyleLbl="alignNode1" presStyleIdx="1" presStyleCnt="8">
        <dgm:presLayoutVars/>
      </dgm:prSet>
      <dgm:spPr/>
    </dgm:pt>
    <dgm:pt modelId="{0D1663C5-CB02-4A6C-B395-399F167E8C81}" type="pres">
      <dgm:prSet presAssocID="{12FFE944-9A2F-4445-94D2-632889B6DFC1}" presName="nodeText" presStyleLbl="bgAccFollowNode1" presStyleIdx="0" presStyleCnt="4">
        <dgm:presLayoutVars>
          <dgm:bulletEnabled val="1"/>
        </dgm:presLayoutVars>
      </dgm:prSet>
      <dgm:spPr/>
    </dgm:pt>
    <dgm:pt modelId="{E30FFD66-6BFE-45BF-9DE8-60B983849424}" type="pres">
      <dgm:prSet presAssocID="{83DCDC93-9B55-4B8D-AEC7-0E5EB41F3B4A}" presName="sibTrans" presStyleCnt="0"/>
      <dgm:spPr/>
    </dgm:pt>
    <dgm:pt modelId="{ED3B99B5-2A24-4B64-9D6F-39D2FD60A448}" type="pres">
      <dgm:prSet presAssocID="{024D305F-69C0-4DD9-BD20-58474D167DFC}" presName="compositeNode" presStyleCnt="0">
        <dgm:presLayoutVars>
          <dgm:bulletEnabled val="1"/>
        </dgm:presLayoutVars>
      </dgm:prSet>
      <dgm:spPr/>
    </dgm:pt>
    <dgm:pt modelId="{DF0A2D1E-51C1-4BA0-B0E4-410129E1735D}" type="pres">
      <dgm:prSet presAssocID="{024D305F-69C0-4DD9-BD20-58474D167DFC}" presName="bgRect" presStyleLbl="bgAccFollowNode1" presStyleIdx="1" presStyleCnt="4"/>
      <dgm:spPr/>
    </dgm:pt>
    <dgm:pt modelId="{0BFC2AA0-2565-4145-9BBB-3ABAB9764340}" type="pres">
      <dgm:prSet presAssocID="{7991E05D-ED5A-4E96-B99B-FDCE767F5277}" presName="sibTransNodeCircle" presStyleLbl="alignNode1" presStyleIdx="2" presStyleCnt="8">
        <dgm:presLayoutVars>
          <dgm:chMax val="0"/>
          <dgm:bulletEnabled/>
        </dgm:presLayoutVars>
      </dgm:prSet>
      <dgm:spPr/>
    </dgm:pt>
    <dgm:pt modelId="{FC7D4B2E-12BF-4C49-AB04-3ACAB84225C2}" type="pres">
      <dgm:prSet presAssocID="{024D305F-69C0-4DD9-BD20-58474D167DFC}" presName="bottomLine" presStyleLbl="alignNode1" presStyleIdx="3" presStyleCnt="8">
        <dgm:presLayoutVars/>
      </dgm:prSet>
      <dgm:spPr/>
    </dgm:pt>
    <dgm:pt modelId="{AFD4B51B-A57A-43C6-B745-A75263FB8521}" type="pres">
      <dgm:prSet presAssocID="{024D305F-69C0-4DD9-BD20-58474D167DFC}" presName="nodeText" presStyleLbl="bgAccFollowNode1" presStyleIdx="1" presStyleCnt="4">
        <dgm:presLayoutVars>
          <dgm:bulletEnabled val="1"/>
        </dgm:presLayoutVars>
      </dgm:prSet>
      <dgm:spPr/>
    </dgm:pt>
    <dgm:pt modelId="{7AA9E6AE-133D-4A41-846E-86304470E15D}" type="pres">
      <dgm:prSet presAssocID="{7991E05D-ED5A-4E96-B99B-FDCE767F5277}" presName="sibTrans" presStyleCnt="0"/>
      <dgm:spPr/>
    </dgm:pt>
    <dgm:pt modelId="{5C4273B6-B660-4AF0-AA1D-71174FDAC57D}" type="pres">
      <dgm:prSet presAssocID="{ED9DFAEB-3797-4028-A7D4-03E890CECA2B}" presName="compositeNode" presStyleCnt="0">
        <dgm:presLayoutVars>
          <dgm:bulletEnabled val="1"/>
        </dgm:presLayoutVars>
      </dgm:prSet>
      <dgm:spPr/>
    </dgm:pt>
    <dgm:pt modelId="{8FE67AE2-C8A9-4842-A6B3-0FFF79EBA538}" type="pres">
      <dgm:prSet presAssocID="{ED9DFAEB-3797-4028-A7D4-03E890CECA2B}" presName="bgRect" presStyleLbl="bgAccFollowNode1" presStyleIdx="2" presStyleCnt="4"/>
      <dgm:spPr/>
    </dgm:pt>
    <dgm:pt modelId="{6F426B63-AF18-4810-9FA1-7429A5446EF5}" type="pres">
      <dgm:prSet presAssocID="{1A8AD8E0-6A39-485F-A220-0571FEC23023}" presName="sibTransNodeCircle" presStyleLbl="alignNode1" presStyleIdx="4" presStyleCnt="8">
        <dgm:presLayoutVars>
          <dgm:chMax val="0"/>
          <dgm:bulletEnabled/>
        </dgm:presLayoutVars>
      </dgm:prSet>
      <dgm:spPr/>
    </dgm:pt>
    <dgm:pt modelId="{35A113E9-F31F-459A-A0FC-0DEB21CF5E62}" type="pres">
      <dgm:prSet presAssocID="{ED9DFAEB-3797-4028-A7D4-03E890CECA2B}" presName="bottomLine" presStyleLbl="alignNode1" presStyleIdx="5" presStyleCnt="8">
        <dgm:presLayoutVars/>
      </dgm:prSet>
      <dgm:spPr/>
    </dgm:pt>
    <dgm:pt modelId="{7B887EF8-E828-4A6D-8296-B4DA529F6D5A}" type="pres">
      <dgm:prSet presAssocID="{ED9DFAEB-3797-4028-A7D4-03E890CECA2B}" presName="nodeText" presStyleLbl="bgAccFollowNode1" presStyleIdx="2" presStyleCnt="4">
        <dgm:presLayoutVars>
          <dgm:bulletEnabled val="1"/>
        </dgm:presLayoutVars>
      </dgm:prSet>
      <dgm:spPr/>
    </dgm:pt>
    <dgm:pt modelId="{6C286BD1-338A-45EA-8232-FF849A6616E8}" type="pres">
      <dgm:prSet presAssocID="{1A8AD8E0-6A39-485F-A220-0571FEC23023}" presName="sibTrans" presStyleCnt="0"/>
      <dgm:spPr/>
    </dgm:pt>
    <dgm:pt modelId="{520DF0EC-7A53-4929-AEB3-A5F44AB9EDD1}" type="pres">
      <dgm:prSet presAssocID="{167CAE88-7023-4763-BBAE-BE78BED00DD1}" presName="compositeNode" presStyleCnt="0">
        <dgm:presLayoutVars>
          <dgm:bulletEnabled val="1"/>
        </dgm:presLayoutVars>
      </dgm:prSet>
      <dgm:spPr/>
    </dgm:pt>
    <dgm:pt modelId="{B426DB13-06DB-4165-96C3-B7F511E679CA}" type="pres">
      <dgm:prSet presAssocID="{167CAE88-7023-4763-BBAE-BE78BED00DD1}" presName="bgRect" presStyleLbl="bgAccFollowNode1" presStyleIdx="3" presStyleCnt="4"/>
      <dgm:spPr/>
    </dgm:pt>
    <dgm:pt modelId="{377B4DBB-8037-45F5-B01F-C2969169764E}" type="pres">
      <dgm:prSet presAssocID="{46A6398B-F2A5-441A-9C2A-9A1C680A5D15}" presName="sibTransNodeCircle" presStyleLbl="alignNode1" presStyleIdx="6" presStyleCnt="8">
        <dgm:presLayoutVars>
          <dgm:chMax val="0"/>
          <dgm:bulletEnabled/>
        </dgm:presLayoutVars>
      </dgm:prSet>
      <dgm:spPr/>
    </dgm:pt>
    <dgm:pt modelId="{84A5E9AD-B173-4C23-A89E-ABA61D37F5C0}" type="pres">
      <dgm:prSet presAssocID="{167CAE88-7023-4763-BBAE-BE78BED00DD1}" presName="bottomLine" presStyleLbl="alignNode1" presStyleIdx="7" presStyleCnt="8">
        <dgm:presLayoutVars/>
      </dgm:prSet>
      <dgm:spPr/>
    </dgm:pt>
    <dgm:pt modelId="{A963F570-76B9-4062-AED1-658845B4AC9D}" type="pres">
      <dgm:prSet presAssocID="{167CAE88-7023-4763-BBAE-BE78BED00DD1}" presName="nodeText" presStyleLbl="bgAccFollowNode1" presStyleIdx="3" presStyleCnt="4">
        <dgm:presLayoutVars>
          <dgm:bulletEnabled val="1"/>
        </dgm:presLayoutVars>
      </dgm:prSet>
      <dgm:spPr/>
    </dgm:pt>
  </dgm:ptLst>
  <dgm:cxnLst>
    <dgm:cxn modelId="{0693C408-9945-4D91-947E-B6D622D99BE6}" type="presOf" srcId="{024D305F-69C0-4DD9-BD20-58474D167DFC}" destId="{AFD4B51B-A57A-43C6-B745-A75263FB8521}" srcOrd="1" destOrd="0" presId="urn:microsoft.com/office/officeart/2016/7/layout/BasicLinearProcessNumbered"/>
    <dgm:cxn modelId="{B2B8EB33-EFC5-451C-897B-C5D9C94032E9}" type="presOf" srcId="{ED9DFAEB-3797-4028-A7D4-03E890CECA2B}" destId="{8FE67AE2-C8A9-4842-A6B3-0FFF79EBA538}" srcOrd="0" destOrd="0" presId="urn:microsoft.com/office/officeart/2016/7/layout/BasicLinearProcessNumbered"/>
    <dgm:cxn modelId="{1E968537-6F5F-4DDF-8837-4170A48C8CA3}" type="presOf" srcId="{ED9DFAEB-3797-4028-A7D4-03E890CECA2B}" destId="{7B887EF8-E828-4A6D-8296-B4DA529F6D5A}" srcOrd="1" destOrd="0" presId="urn:microsoft.com/office/officeart/2016/7/layout/BasicLinearProcessNumbered"/>
    <dgm:cxn modelId="{1662793B-4450-4D33-880E-C2E100485D55}" type="presOf" srcId="{12FFE944-9A2F-4445-94D2-632889B6DFC1}" destId="{7FAA2F2C-C07B-4C67-B30B-8101C8486ADA}" srcOrd="0" destOrd="0" presId="urn:microsoft.com/office/officeart/2016/7/layout/BasicLinearProcessNumbered"/>
    <dgm:cxn modelId="{63713660-5BF0-4642-B298-6A449EBA6795}" type="presOf" srcId="{F7773D22-8DA4-4F9F-BE87-CBC8DE608608}" destId="{14A226B3-6A13-429E-AC3C-69F2AA71B7CA}" srcOrd="0" destOrd="0" presId="urn:microsoft.com/office/officeart/2016/7/layout/BasicLinearProcessNumbered"/>
    <dgm:cxn modelId="{BD760B63-9664-4AB7-8350-727D696716BA}" srcId="{F7773D22-8DA4-4F9F-BE87-CBC8DE608608}" destId="{12FFE944-9A2F-4445-94D2-632889B6DFC1}" srcOrd="0" destOrd="0" parTransId="{6F319DD2-248B-409B-9EED-5C1EAA3CB7AE}" sibTransId="{83DCDC93-9B55-4B8D-AEC7-0E5EB41F3B4A}"/>
    <dgm:cxn modelId="{6D796969-079D-44D1-BBF3-7EFC8A9C1956}" type="presOf" srcId="{46A6398B-F2A5-441A-9C2A-9A1C680A5D15}" destId="{377B4DBB-8037-45F5-B01F-C2969169764E}" srcOrd="0" destOrd="0" presId="urn:microsoft.com/office/officeart/2016/7/layout/BasicLinearProcessNumbered"/>
    <dgm:cxn modelId="{11A4D752-CBEB-4FAD-9874-40680D4F4A2B}" srcId="{F7773D22-8DA4-4F9F-BE87-CBC8DE608608}" destId="{ED9DFAEB-3797-4028-A7D4-03E890CECA2B}" srcOrd="2" destOrd="0" parTransId="{F6456DF5-46D3-477B-A637-11270683D140}" sibTransId="{1A8AD8E0-6A39-485F-A220-0571FEC23023}"/>
    <dgm:cxn modelId="{4A87EF82-219F-4FED-B3CB-8B592B705258}" type="presOf" srcId="{167CAE88-7023-4763-BBAE-BE78BED00DD1}" destId="{A963F570-76B9-4062-AED1-658845B4AC9D}" srcOrd="1" destOrd="0" presId="urn:microsoft.com/office/officeart/2016/7/layout/BasicLinearProcessNumbered"/>
    <dgm:cxn modelId="{B6B0F59A-7510-494C-9D1E-334C006D43F2}" type="presOf" srcId="{83DCDC93-9B55-4B8D-AEC7-0E5EB41F3B4A}" destId="{2DCEEC96-DA72-4FAF-BC6F-CC92FF95AC2D}" srcOrd="0" destOrd="0" presId="urn:microsoft.com/office/officeart/2016/7/layout/BasicLinearProcessNumbered"/>
    <dgm:cxn modelId="{2DBA6A9B-73ED-4D0E-98BF-B5A3B9ED87BD}" type="presOf" srcId="{167CAE88-7023-4763-BBAE-BE78BED00DD1}" destId="{B426DB13-06DB-4165-96C3-B7F511E679CA}" srcOrd="0" destOrd="0" presId="urn:microsoft.com/office/officeart/2016/7/layout/BasicLinearProcessNumbered"/>
    <dgm:cxn modelId="{0547269E-758E-4E50-8727-59FC1CAF1353}" type="presOf" srcId="{024D305F-69C0-4DD9-BD20-58474D167DFC}" destId="{DF0A2D1E-51C1-4BA0-B0E4-410129E1735D}" srcOrd="0" destOrd="0" presId="urn:microsoft.com/office/officeart/2016/7/layout/BasicLinearProcessNumbered"/>
    <dgm:cxn modelId="{C15CFCB7-CC7C-4AEA-B574-8E28D6E79576}" type="presOf" srcId="{7991E05D-ED5A-4E96-B99B-FDCE767F5277}" destId="{0BFC2AA0-2565-4145-9BBB-3ABAB9764340}" srcOrd="0" destOrd="0" presId="urn:microsoft.com/office/officeart/2016/7/layout/BasicLinearProcessNumbered"/>
    <dgm:cxn modelId="{E64F87BA-2638-4BE4-80A9-0AF1A749828C}" type="presOf" srcId="{1A8AD8E0-6A39-485F-A220-0571FEC23023}" destId="{6F426B63-AF18-4810-9FA1-7429A5446EF5}" srcOrd="0" destOrd="0" presId="urn:microsoft.com/office/officeart/2016/7/layout/BasicLinearProcessNumbered"/>
    <dgm:cxn modelId="{D08E47C9-21A1-44CD-B590-93F16589B13E}" srcId="{F7773D22-8DA4-4F9F-BE87-CBC8DE608608}" destId="{167CAE88-7023-4763-BBAE-BE78BED00DD1}" srcOrd="3" destOrd="0" parTransId="{D3B33801-64C1-47D3-AB6F-18B063044A64}" sibTransId="{46A6398B-F2A5-441A-9C2A-9A1C680A5D15}"/>
    <dgm:cxn modelId="{1AC1DCCA-3AA2-42E0-8A08-D061887BCA55}" srcId="{F7773D22-8DA4-4F9F-BE87-CBC8DE608608}" destId="{024D305F-69C0-4DD9-BD20-58474D167DFC}" srcOrd="1" destOrd="0" parTransId="{2E3EBB0A-07CE-4754-9B3F-EFF4C8197F4E}" sibTransId="{7991E05D-ED5A-4E96-B99B-FDCE767F5277}"/>
    <dgm:cxn modelId="{CB4BA1F0-7244-456D-9FEA-6B85A49A6B57}" type="presOf" srcId="{12FFE944-9A2F-4445-94D2-632889B6DFC1}" destId="{0D1663C5-CB02-4A6C-B395-399F167E8C81}" srcOrd="1" destOrd="0" presId="urn:microsoft.com/office/officeart/2016/7/layout/BasicLinearProcessNumbered"/>
    <dgm:cxn modelId="{1F96972D-8F9E-4208-A1E9-DDD5F8862E5A}" type="presParOf" srcId="{14A226B3-6A13-429E-AC3C-69F2AA71B7CA}" destId="{E4E04268-AD95-44BF-8949-826172531243}" srcOrd="0" destOrd="0" presId="urn:microsoft.com/office/officeart/2016/7/layout/BasicLinearProcessNumbered"/>
    <dgm:cxn modelId="{7D59CCF3-2F3C-40AB-A29D-EAB75B336868}" type="presParOf" srcId="{E4E04268-AD95-44BF-8949-826172531243}" destId="{7FAA2F2C-C07B-4C67-B30B-8101C8486ADA}" srcOrd="0" destOrd="0" presId="urn:microsoft.com/office/officeart/2016/7/layout/BasicLinearProcessNumbered"/>
    <dgm:cxn modelId="{65F2BE57-F9E8-4E4F-9BBA-DC335E282412}" type="presParOf" srcId="{E4E04268-AD95-44BF-8949-826172531243}" destId="{2DCEEC96-DA72-4FAF-BC6F-CC92FF95AC2D}" srcOrd="1" destOrd="0" presId="urn:microsoft.com/office/officeart/2016/7/layout/BasicLinearProcessNumbered"/>
    <dgm:cxn modelId="{D15140E0-33A3-4AD1-A402-4B060BB779D9}" type="presParOf" srcId="{E4E04268-AD95-44BF-8949-826172531243}" destId="{3FE418B8-1A4F-4653-9E75-1AC730B9D2C9}" srcOrd="2" destOrd="0" presId="urn:microsoft.com/office/officeart/2016/7/layout/BasicLinearProcessNumbered"/>
    <dgm:cxn modelId="{017B1EF0-2163-406E-930D-0DADD02D3F43}" type="presParOf" srcId="{E4E04268-AD95-44BF-8949-826172531243}" destId="{0D1663C5-CB02-4A6C-B395-399F167E8C81}" srcOrd="3" destOrd="0" presId="urn:microsoft.com/office/officeart/2016/7/layout/BasicLinearProcessNumbered"/>
    <dgm:cxn modelId="{9A8C4742-C408-432A-9F8F-38B6BE1936A7}" type="presParOf" srcId="{14A226B3-6A13-429E-AC3C-69F2AA71B7CA}" destId="{E30FFD66-6BFE-45BF-9DE8-60B983849424}" srcOrd="1" destOrd="0" presId="urn:microsoft.com/office/officeart/2016/7/layout/BasicLinearProcessNumbered"/>
    <dgm:cxn modelId="{E3D75F87-BB1D-4F01-B8A1-805004B6EBC4}" type="presParOf" srcId="{14A226B3-6A13-429E-AC3C-69F2AA71B7CA}" destId="{ED3B99B5-2A24-4B64-9D6F-39D2FD60A448}" srcOrd="2" destOrd="0" presId="urn:microsoft.com/office/officeart/2016/7/layout/BasicLinearProcessNumbered"/>
    <dgm:cxn modelId="{7D5AA93C-57A1-460C-8B4C-1B7C614ECCA9}" type="presParOf" srcId="{ED3B99B5-2A24-4B64-9D6F-39D2FD60A448}" destId="{DF0A2D1E-51C1-4BA0-B0E4-410129E1735D}" srcOrd="0" destOrd="0" presId="urn:microsoft.com/office/officeart/2016/7/layout/BasicLinearProcessNumbered"/>
    <dgm:cxn modelId="{09265B5C-6B08-4FC5-A228-18CDE7DEE80A}" type="presParOf" srcId="{ED3B99B5-2A24-4B64-9D6F-39D2FD60A448}" destId="{0BFC2AA0-2565-4145-9BBB-3ABAB9764340}" srcOrd="1" destOrd="0" presId="urn:microsoft.com/office/officeart/2016/7/layout/BasicLinearProcessNumbered"/>
    <dgm:cxn modelId="{795F5A57-5024-4BE0-8E32-0AF4AA4A4C8D}" type="presParOf" srcId="{ED3B99B5-2A24-4B64-9D6F-39D2FD60A448}" destId="{FC7D4B2E-12BF-4C49-AB04-3ACAB84225C2}" srcOrd="2" destOrd="0" presId="urn:microsoft.com/office/officeart/2016/7/layout/BasicLinearProcessNumbered"/>
    <dgm:cxn modelId="{3AA43F40-003E-4548-AC93-B6B4EF93BBE7}" type="presParOf" srcId="{ED3B99B5-2A24-4B64-9D6F-39D2FD60A448}" destId="{AFD4B51B-A57A-43C6-B745-A75263FB8521}" srcOrd="3" destOrd="0" presId="urn:microsoft.com/office/officeart/2016/7/layout/BasicLinearProcessNumbered"/>
    <dgm:cxn modelId="{47B7B7DE-7AF5-4CE9-AD4C-206200B76178}" type="presParOf" srcId="{14A226B3-6A13-429E-AC3C-69F2AA71B7CA}" destId="{7AA9E6AE-133D-4A41-846E-86304470E15D}" srcOrd="3" destOrd="0" presId="urn:microsoft.com/office/officeart/2016/7/layout/BasicLinearProcessNumbered"/>
    <dgm:cxn modelId="{6782EF92-7C71-4EC1-81F7-965D5AC61216}" type="presParOf" srcId="{14A226B3-6A13-429E-AC3C-69F2AA71B7CA}" destId="{5C4273B6-B660-4AF0-AA1D-71174FDAC57D}" srcOrd="4" destOrd="0" presId="urn:microsoft.com/office/officeart/2016/7/layout/BasicLinearProcessNumbered"/>
    <dgm:cxn modelId="{B9345B32-9B7D-46FD-9CD7-9B9C88AF89FB}" type="presParOf" srcId="{5C4273B6-B660-4AF0-AA1D-71174FDAC57D}" destId="{8FE67AE2-C8A9-4842-A6B3-0FFF79EBA538}" srcOrd="0" destOrd="0" presId="urn:microsoft.com/office/officeart/2016/7/layout/BasicLinearProcessNumbered"/>
    <dgm:cxn modelId="{3380E1CC-FC7A-4648-9BEB-84F119D825AE}" type="presParOf" srcId="{5C4273B6-B660-4AF0-AA1D-71174FDAC57D}" destId="{6F426B63-AF18-4810-9FA1-7429A5446EF5}" srcOrd="1" destOrd="0" presId="urn:microsoft.com/office/officeart/2016/7/layout/BasicLinearProcessNumbered"/>
    <dgm:cxn modelId="{99968E3F-27F3-4D85-92C4-2A6C680A2313}" type="presParOf" srcId="{5C4273B6-B660-4AF0-AA1D-71174FDAC57D}" destId="{35A113E9-F31F-459A-A0FC-0DEB21CF5E62}" srcOrd="2" destOrd="0" presId="urn:microsoft.com/office/officeart/2016/7/layout/BasicLinearProcessNumbered"/>
    <dgm:cxn modelId="{29A226B0-8848-4D75-A1DC-CA62C9501ACC}" type="presParOf" srcId="{5C4273B6-B660-4AF0-AA1D-71174FDAC57D}" destId="{7B887EF8-E828-4A6D-8296-B4DA529F6D5A}" srcOrd="3" destOrd="0" presId="urn:microsoft.com/office/officeart/2016/7/layout/BasicLinearProcessNumbered"/>
    <dgm:cxn modelId="{737461E0-3C0C-4DEB-B3F9-70E64A8D944B}" type="presParOf" srcId="{14A226B3-6A13-429E-AC3C-69F2AA71B7CA}" destId="{6C286BD1-338A-45EA-8232-FF849A6616E8}" srcOrd="5" destOrd="0" presId="urn:microsoft.com/office/officeart/2016/7/layout/BasicLinearProcessNumbered"/>
    <dgm:cxn modelId="{D7986987-B6B1-4FC9-BCEE-265A416BD66E}" type="presParOf" srcId="{14A226B3-6A13-429E-AC3C-69F2AA71B7CA}" destId="{520DF0EC-7A53-4929-AEB3-A5F44AB9EDD1}" srcOrd="6" destOrd="0" presId="urn:microsoft.com/office/officeart/2016/7/layout/BasicLinearProcessNumbered"/>
    <dgm:cxn modelId="{9213DE93-9989-4CDC-9C76-00714F387752}" type="presParOf" srcId="{520DF0EC-7A53-4929-AEB3-A5F44AB9EDD1}" destId="{B426DB13-06DB-4165-96C3-B7F511E679CA}" srcOrd="0" destOrd="0" presId="urn:microsoft.com/office/officeart/2016/7/layout/BasicLinearProcessNumbered"/>
    <dgm:cxn modelId="{8A27558F-02E0-4105-8AF2-15C9386A4E75}" type="presParOf" srcId="{520DF0EC-7A53-4929-AEB3-A5F44AB9EDD1}" destId="{377B4DBB-8037-45F5-B01F-C2969169764E}" srcOrd="1" destOrd="0" presId="urn:microsoft.com/office/officeart/2016/7/layout/BasicLinearProcessNumbered"/>
    <dgm:cxn modelId="{78A33DC0-C547-4354-A4AA-EC658B6F5E4C}" type="presParOf" srcId="{520DF0EC-7A53-4929-AEB3-A5F44AB9EDD1}" destId="{84A5E9AD-B173-4C23-A89E-ABA61D37F5C0}" srcOrd="2" destOrd="0" presId="urn:microsoft.com/office/officeart/2016/7/layout/BasicLinearProcessNumbered"/>
    <dgm:cxn modelId="{E2576C46-6216-4E68-B0B8-E17DF5199470}" type="presParOf" srcId="{520DF0EC-7A53-4929-AEB3-A5F44AB9EDD1}" destId="{A963F570-76B9-4062-AED1-658845B4AC9D}"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4FBC02-F1BB-4EC9-9AB4-46BCD386496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0DBBAB1-A198-4523-8EB9-E5C05B450DF7}">
      <dgm:prSet custT="1"/>
      <dgm:spPr/>
      <dgm:t>
        <a:bodyPr/>
        <a:lstStyle/>
        <a:p>
          <a:r>
            <a:rPr lang="el-GR" sz="2000" dirty="0"/>
            <a:t>Η Κίνα αποτελεί κορυφαίο πόλο έλξης ΑΞΕ, κυρίως μεγάλων τεχνολογικών κολοσσών. </a:t>
          </a:r>
          <a:endParaRPr lang="en-US" sz="2000" dirty="0"/>
        </a:p>
      </dgm:t>
    </dgm:pt>
    <dgm:pt modelId="{3489F043-2F1C-4132-983A-F6060C4AC790}" type="parTrans" cxnId="{5CE7A5CB-5B91-4F20-A7CA-23AE4BFA6538}">
      <dgm:prSet/>
      <dgm:spPr/>
      <dgm:t>
        <a:bodyPr/>
        <a:lstStyle/>
        <a:p>
          <a:endParaRPr lang="en-US"/>
        </a:p>
      </dgm:t>
    </dgm:pt>
    <dgm:pt modelId="{B8521F39-1888-4040-94E0-3AE2226837A5}" type="sibTrans" cxnId="{5CE7A5CB-5B91-4F20-A7CA-23AE4BFA6538}">
      <dgm:prSet/>
      <dgm:spPr/>
      <dgm:t>
        <a:bodyPr/>
        <a:lstStyle/>
        <a:p>
          <a:endParaRPr lang="en-US"/>
        </a:p>
      </dgm:t>
    </dgm:pt>
    <dgm:pt modelId="{D1344A6C-748E-43D9-AC0C-FAF2901924FE}">
      <dgm:prSet custT="1"/>
      <dgm:spPr/>
      <dgm:t>
        <a:bodyPr/>
        <a:lstStyle/>
        <a:p>
          <a:r>
            <a:rPr lang="el-GR" sz="2000" dirty="0"/>
            <a:t>Από κρατικές επιχειρήσεις σε κοινοπραξίες και εταιρικές σχέσεις, δημιουργώντας για παράδειγμα κοινοπραξίες όπως η "FAW Honda", η "Shanghai Volkswagen", ή η "BMW Brilliance" (</a:t>
          </a:r>
          <a:r>
            <a:rPr lang="en-US" sz="2000" dirty="0"/>
            <a:t>FDI China</a:t>
          </a:r>
          <a:r>
            <a:rPr lang="el-GR" sz="2000" dirty="0"/>
            <a:t>, 2020). </a:t>
          </a:r>
          <a:endParaRPr lang="en-US" sz="2000" dirty="0"/>
        </a:p>
      </dgm:t>
    </dgm:pt>
    <dgm:pt modelId="{2D5C6D7A-A79B-4F97-8192-F644901DB992}" type="parTrans" cxnId="{4C8709CC-9CDB-4F33-81C1-435E3FADC3FE}">
      <dgm:prSet/>
      <dgm:spPr/>
      <dgm:t>
        <a:bodyPr/>
        <a:lstStyle/>
        <a:p>
          <a:endParaRPr lang="en-US"/>
        </a:p>
      </dgm:t>
    </dgm:pt>
    <dgm:pt modelId="{53CE4289-49FF-4ADD-93D6-2B126789087D}" type="sibTrans" cxnId="{4C8709CC-9CDB-4F33-81C1-435E3FADC3FE}">
      <dgm:prSet/>
      <dgm:spPr/>
      <dgm:t>
        <a:bodyPr/>
        <a:lstStyle/>
        <a:p>
          <a:endParaRPr lang="en-US"/>
        </a:p>
      </dgm:t>
    </dgm:pt>
    <dgm:pt modelId="{302D2C2C-3DCF-4F79-BFCD-6379A2E9ECA7}">
      <dgm:prSet custT="1"/>
      <dgm:spPr/>
      <dgm:t>
        <a:bodyPr/>
        <a:lstStyle/>
        <a:p>
          <a:r>
            <a:rPr lang="el-GR" sz="2000" dirty="0"/>
            <a:t>Το 2009, η Κίνα ξεπέρασε τη Γερμανία ως το μεγαλύτερο εξαγωγικό έθνος παγκοσμίως και πλέον βρίσκεται στην πρώτη θέση, αφήνοντας τις ΗΠΑ στη δεύτερη (Daniel </a:t>
          </a:r>
          <a:r>
            <a:rPr lang="el-GR" sz="2000" dirty="0" err="1"/>
            <a:t>Workman</a:t>
          </a:r>
          <a:r>
            <a:rPr lang="el-GR" sz="2000" dirty="0"/>
            <a:t>, 2022). </a:t>
          </a:r>
          <a:endParaRPr lang="en-US" sz="2000" dirty="0"/>
        </a:p>
      </dgm:t>
    </dgm:pt>
    <dgm:pt modelId="{5D48719C-3ABF-4708-982F-E87752CB6910}" type="parTrans" cxnId="{3B6F5BE9-5D94-43B4-ADF1-1DDE6FE88422}">
      <dgm:prSet/>
      <dgm:spPr/>
      <dgm:t>
        <a:bodyPr/>
        <a:lstStyle/>
        <a:p>
          <a:endParaRPr lang="en-US"/>
        </a:p>
      </dgm:t>
    </dgm:pt>
    <dgm:pt modelId="{C8BC7991-4276-4AE5-BA4C-FE1000ECE5F8}" type="sibTrans" cxnId="{3B6F5BE9-5D94-43B4-ADF1-1DDE6FE88422}">
      <dgm:prSet/>
      <dgm:spPr/>
      <dgm:t>
        <a:bodyPr/>
        <a:lstStyle/>
        <a:p>
          <a:endParaRPr lang="en-US"/>
        </a:p>
      </dgm:t>
    </dgm:pt>
    <dgm:pt modelId="{C0436C33-8419-40DA-9E5A-3EADE7259B14}">
      <dgm:prSet custT="1"/>
      <dgm:spPr/>
      <dgm:t>
        <a:bodyPr/>
        <a:lstStyle/>
        <a:p>
          <a:r>
            <a:rPr lang="el-GR" sz="2000" dirty="0"/>
            <a:t>Το 2021 ήταν μια ακόμη αξιοσημείωτη χρονιά όσον αφορά το διεθνές εμπόριο. Οι εξαγωγές αγαθών της Κίνας ανήλθαν στο ρεκόρ των 3,36 τρισεκατομμυρίων δολαρίων ΗΠΑ.</a:t>
          </a:r>
          <a:endParaRPr lang="en-US" sz="2000" dirty="0"/>
        </a:p>
      </dgm:t>
    </dgm:pt>
    <dgm:pt modelId="{94E7999B-2949-4088-A3B0-B051D93BF8E0}" type="parTrans" cxnId="{AEA65772-6F38-483C-9827-05114C135661}">
      <dgm:prSet/>
      <dgm:spPr/>
      <dgm:t>
        <a:bodyPr/>
        <a:lstStyle/>
        <a:p>
          <a:endParaRPr lang="en-US"/>
        </a:p>
      </dgm:t>
    </dgm:pt>
    <dgm:pt modelId="{DA1FF374-823B-4FFB-B038-09B6F09FBE20}" type="sibTrans" cxnId="{AEA65772-6F38-483C-9827-05114C135661}">
      <dgm:prSet/>
      <dgm:spPr/>
      <dgm:t>
        <a:bodyPr/>
        <a:lstStyle/>
        <a:p>
          <a:endParaRPr lang="en-US"/>
        </a:p>
      </dgm:t>
    </dgm:pt>
    <dgm:pt modelId="{E7BFAC92-AB22-4ABD-8304-CF917EB45716}" type="pres">
      <dgm:prSet presAssocID="{464FBC02-F1BB-4EC9-9AB4-46BCD3864962}" presName="linear" presStyleCnt="0">
        <dgm:presLayoutVars>
          <dgm:animLvl val="lvl"/>
          <dgm:resizeHandles val="exact"/>
        </dgm:presLayoutVars>
      </dgm:prSet>
      <dgm:spPr/>
    </dgm:pt>
    <dgm:pt modelId="{74826F60-47D8-46F5-8E74-177C73566883}" type="pres">
      <dgm:prSet presAssocID="{30DBBAB1-A198-4523-8EB9-E5C05B450DF7}" presName="parentText" presStyleLbl="node1" presStyleIdx="0" presStyleCnt="4">
        <dgm:presLayoutVars>
          <dgm:chMax val="0"/>
          <dgm:bulletEnabled val="1"/>
        </dgm:presLayoutVars>
      </dgm:prSet>
      <dgm:spPr/>
    </dgm:pt>
    <dgm:pt modelId="{3E42695B-D961-415E-A0DF-BB1565DF478B}" type="pres">
      <dgm:prSet presAssocID="{B8521F39-1888-4040-94E0-3AE2226837A5}" presName="spacer" presStyleCnt="0"/>
      <dgm:spPr/>
    </dgm:pt>
    <dgm:pt modelId="{CD254B63-A641-4CA3-87BB-042C3F37127D}" type="pres">
      <dgm:prSet presAssocID="{D1344A6C-748E-43D9-AC0C-FAF2901924FE}" presName="parentText" presStyleLbl="node1" presStyleIdx="1" presStyleCnt="4">
        <dgm:presLayoutVars>
          <dgm:chMax val="0"/>
          <dgm:bulletEnabled val="1"/>
        </dgm:presLayoutVars>
      </dgm:prSet>
      <dgm:spPr/>
    </dgm:pt>
    <dgm:pt modelId="{7D526A4F-CD07-4C94-B1F4-94631407078C}" type="pres">
      <dgm:prSet presAssocID="{53CE4289-49FF-4ADD-93D6-2B126789087D}" presName="spacer" presStyleCnt="0"/>
      <dgm:spPr/>
    </dgm:pt>
    <dgm:pt modelId="{26F40253-23AC-46D5-9FCA-D3F2BC4FEE25}" type="pres">
      <dgm:prSet presAssocID="{302D2C2C-3DCF-4F79-BFCD-6379A2E9ECA7}" presName="parentText" presStyleLbl="node1" presStyleIdx="2" presStyleCnt="4">
        <dgm:presLayoutVars>
          <dgm:chMax val="0"/>
          <dgm:bulletEnabled val="1"/>
        </dgm:presLayoutVars>
      </dgm:prSet>
      <dgm:spPr/>
    </dgm:pt>
    <dgm:pt modelId="{4D145252-6D52-423D-AEC0-F2BBF9EEB751}" type="pres">
      <dgm:prSet presAssocID="{C8BC7991-4276-4AE5-BA4C-FE1000ECE5F8}" presName="spacer" presStyleCnt="0"/>
      <dgm:spPr/>
    </dgm:pt>
    <dgm:pt modelId="{C975A97F-BFF8-4E83-AEB1-D8C476E4C9E3}" type="pres">
      <dgm:prSet presAssocID="{C0436C33-8419-40DA-9E5A-3EADE7259B14}" presName="parentText" presStyleLbl="node1" presStyleIdx="3" presStyleCnt="4">
        <dgm:presLayoutVars>
          <dgm:chMax val="0"/>
          <dgm:bulletEnabled val="1"/>
        </dgm:presLayoutVars>
      </dgm:prSet>
      <dgm:spPr/>
    </dgm:pt>
  </dgm:ptLst>
  <dgm:cxnLst>
    <dgm:cxn modelId="{2FBD0A00-2104-4462-8C8D-BB29CCBE8932}" type="presOf" srcId="{D1344A6C-748E-43D9-AC0C-FAF2901924FE}" destId="{CD254B63-A641-4CA3-87BB-042C3F37127D}" srcOrd="0" destOrd="0" presId="urn:microsoft.com/office/officeart/2005/8/layout/vList2"/>
    <dgm:cxn modelId="{3CC59124-0EC5-4DC0-B791-36686D14CB15}" type="presOf" srcId="{30DBBAB1-A198-4523-8EB9-E5C05B450DF7}" destId="{74826F60-47D8-46F5-8E74-177C73566883}" srcOrd="0" destOrd="0" presId="urn:microsoft.com/office/officeart/2005/8/layout/vList2"/>
    <dgm:cxn modelId="{AEA65772-6F38-483C-9827-05114C135661}" srcId="{464FBC02-F1BB-4EC9-9AB4-46BCD3864962}" destId="{C0436C33-8419-40DA-9E5A-3EADE7259B14}" srcOrd="3" destOrd="0" parTransId="{94E7999B-2949-4088-A3B0-B051D93BF8E0}" sibTransId="{DA1FF374-823B-4FFB-B038-09B6F09FBE20}"/>
    <dgm:cxn modelId="{91082E8A-9EF0-4B5B-BA54-0EA8C9F4D96B}" type="presOf" srcId="{464FBC02-F1BB-4EC9-9AB4-46BCD3864962}" destId="{E7BFAC92-AB22-4ABD-8304-CF917EB45716}" srcOrd="0" destOrd="0" presId="urn:microsoft.com/office/officeart/2005/8/layout/vList2"/>
    <dgm:cxn modelId="{5CE7A5CB-5B91-4F20-A7CA-23AE4BFA6538}" srcId="{464FBC02-F1BB-4EC9-9AB4-46BCD3864962}" destId="{30DBBAB1-A198-4523-8EB9-E5C05B450DF7}" srcOrd="0" destOrd="0" parTransId="{3489F043-2F1C-4132-983A-F6060C4AC790}" sibTransId="{B8521F39-1888-4040-94E0-3AE2226837A5}"/>
    <dgm:cxn modelId="{4C8709CC-9CDB-4F33-81C1-435E3FADC3FE}" srcId="{464FBC02-F1BB-4EC9-9AB4-46BCD3864962}" destId="{D1344A6C-748E-43D9-AC0C-FAF2901924FE}" srcOrd="1" destOrd="0" parTransId="{2D5C6D7A-A79B-4F97-8192-F644901DB992}" sibTransId="{53CE4289-49FF-4ADD-93D6-2B126789087D}"/>
    <dgm:cxn modelId="{2880ADD3-CF6A-4E4F-B5B3-6F151D4195EC}" type="presOf" srcId="{302D2C2C-3DCF-4F79-BFCD-6379A2E9ECA7}" destId="{26F40253-23AC-46D5-9FCA-D3F2BC4FEE25}" srcOrd="0" destOrd="0" presId="urn:microsoft.com/office/officeart/2005/8/layout/vList2"/>
    <dgm:cxn modelId="{F89F76E3-055C-44AF-9FC3-7A587A901C31}" type="presOf" srcId="{C0436C33-8419-40DA-9E5A-3EADE7259B14}" destId="{C975A97F-BFF8-4E83-AEB1-D8C476E4C9E3}" srcOrd="0" destOrd="0" presId="urn:microsoft.com/office/officeart/2005/8/layout/vList2"/>
    <dgm:cxn modelId="{3B6F5BE9-5D94-43B4-ADF1-1DDE6FE88422}" srcId="{464FBC02-F1BB-4EC9-9AB4-46BCD3864962}" destId="{302D2C2C-3DCF-4F79-BFCD-6379A2E9ECA7}" srcOrd="2" destOrd="0" parTransId="{5D48719C-3ABF-4708-982F-E87752CB6910}" sibTransId="{C8BC7991-4276-4AE5-BA4C-FE1000ECE5F8}"/>
    <dgm:cxn modelId="{753EC634-5678-47AF-A1F2-939003EF8D08}" type="presParOf" srcId="{E7BFAC92-AB22-4ABD-8304-CF917EB45716}" destId="{74826F60-47D8-46F5-8E74-177C73566883}" srcOrd="0" destOrd="0" presId="urn:microsoft.com/office/officeart/2005/8/layout/vList2"/>
    <dgm:cxn modelId="{A3F722DB-EED2-4C38-9CF5-C03CC07730AE}" type="presParOf" srcId="{E7BFAC92-AB22-4ABD-8304-CF917EB45716}" destId="{3E42695B-D961-415E-A0DF-BB1565DF478B}" srcOrd="1" destOrd="0" presId="urn:microsoft.com/office/officeart/2005/8/layout/vList2"/>
    <dgm:cxn modelId="{0CE2EC27-7FC1-4AD6-A017-7AB844C3B0FC}" type="presParOf" srcId="{E7BFAC92-AB22-4ABD-8304-CF917EB45716}" destId="{CD254B63-A641-4CA3-87BB-042C3F37127D}" srcOrd="2" destOrd="0" presId="urn:microsoft.com/office/officeart/2005/8/layout/vList2"/>
    <dgm:cxn modelId="{0F0E237A-B10F-46C6-8481-FFED33DFE9D3}" type="presParOf" srcId="{E7BFAC92-AB22-4ABD-8304-CF917EB45716}" destId="{7D526A4F-CD07-4C94-B1F4-94631407078C}" srcOrd="3" destOrd="0" presId="urn:microsoft.com/office/officeart/2005/8/layout/vList2"/>
    <dgm:cxn modelId="{7396C141-6295-4574-80A2-1856B26D343E}" type="presParOf" srcId="{E7BFAC92-AB22-4ABD-8304-CF917EB45716}" destId="{26F40253-23AC-46D5-9FCA-D3F2BC4FEE25}" srcOrd="4" destOrd="0" presId="urn:microsoft.com/office/officeart/2005/8/layout/vList2"/>
    <dgm:cxn modelId="{58570FDA-0EB5-4149-8F84-23A020D001DD}" type="presParOf" srcId="{E7BFAC92-AB22-4ABD-8304-CF917EB45716}" destId="{4D145252-6D52-423D-AEC0-F2BBF9EEB751}" srcOrd="5" destOrd="0" presId="urn:microsoft.com/office/officeart/2005/8/layout/vList2"/>
    <dgm:cxn modelId="{6160E7D5-506E-44E6-AD12-851378437EE1}" type="presParOf" srcId="{E7BFAC92-AB22-4ABD-8304-CF917EB45716}" destId="{C975A97F-BFF8-4E83-AEB1-D8C476E4C9E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A2F2C-C07B-4C67-B30B-8101C8486ADA}">
      <dsp:nvSpPr>
        <dsp:cNvPr id="0" name=""/>
        <dsp:cNvSpPr/>
      </dsp:nvSpPr>
      <dsp:spPr>
        <a:xfrm>
          <a:off x="3080" y="524556"/>
          <a:ext cx="2444055" cy="342167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11200">
            <a:lnSpc>
              <a:spcPct val="90000"/>
            </a:lnSpc>
            <a:spcBef>
              <a:spcPct val="0"/>
            </a:spcBef>
            <a:spcAft>
              <a:spcPct val="35000"/>
            </a:spcAft>
            <a:buNone/>
          </a:pPr>
          <a:r>
            <a:rPr lang="el-GR" sz="1600" kern="1200" dirty="0"/>
            <a:t>η πόλη της </a:t>
          </a:r>
          <a:r>
            <a:rPr lang="en-US" sz="1600" kern="1200" dirty="0"/>
            <a:t>Shenzhen </a:t>
          </a:r>
          <a:r>
            <a:rPr lang="el-GR" sz="1600" kern="1200" dirty="0"/>
            <a:t>είχε 310.000 κατοίκους και λιγότερους από 30.000 εργαζόμενους και το 2018 ο μόνιμος πληθυσμός της πόλης ξεπερνάει τα 13 εκατομμύρια κατοίκους,</a:t>
          </a:r>
          <a:endParaRPr lang="en-US" sz="1600" kern="1200" dirty="0"/>
        </a:p>
      </dsp:txBody>
      <dsp:txXfrm>
        <a:off x="3080" y="1824793"/>
        <a:ext cx="2444055" cy="2053006"/>
      </dsp:txXfrm>
    </dsp:sp>
    <dsp:sp modelId="{2DCEEC96-DA72-4FAF-BC6F-CC92FF95AC2D}">
      <dsp:nvSpPr>
        <dsp:cNvPr id="0" name=""/>
        <dsp:cNvSpPr/>
      </dsp:nvSpPr>
      <dsp:spPr>
        <a:xfrm>
          <a:off x="711856" y="866723"/>
          <a:ext cx="1026503" cy="10265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62184" y="1017051"/>
        <a:ext cx="725847" cy="725847"/>
      </dsp:txXfrm>
    </dsp:sp>
    <dsp:sp modelId="{3FE418B8-1A4F-4653-9E75-1AC730B9D2C9}">
      <dsp:nvSpPr>
        <dsp:cNvPr id="0" name=""/>
        <dsp:cNvSpPr/>
      </dsp:nvSpPr>
      <dsp:spPr>
        <a:xfrm>
          <a:off x="3080" y="3946161"/>
          <a:ext cx="2444055" cy="72"/>
        </a:xfrm>
        <a:prstGeom prst="rect">
          <a:avLst/>
        </a:prstGeom>
        <a:solidFill>
          <a:schemeClr val="accent5">
            <a:hueOff val="-965506"/>
            <a:satOff val="-2488"/>
            <a:lumOff val="-1681"/>
            <a:alphaOff val="0"/>
          </a:schemeClr>
        </a:solidFill>
        <a:ln w="12700" cap="flat" cmpd="sng" algn="ctr">
          <a:solidFill>
            <a:schemeClr val="accent5">
              <a:hueOff val="-965506"/>
              <a:satOff val="-2488"/>
              <a:lumOff val="-16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0A2D1E-51C1-4BA0-B0E4-410129E1735D}">
      <dsp:nvSpPr>
        <dsp:cNvPr id="0" name=""/>
        <dsp:cNvSpPr/>
      </dsp:nvSpPr>
      <dsp:spPr>
        <a:xfrm>
          <a:off x="2691541" y="524556"/>
          <a:ext cx="2444055" cy="342167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11200">
            <a:lnSpc>
              <a:spcPct val="90000"/>
            </a:lnSpc>
            <a:spcBef>
              <a:spcPct val="0"/>
            </a:spcBef>
            <a:spcAft>
              <a:spcPct val="35000"/>
            </a:spcAft>
            <a:buNone/>
          </a:pPr>
          <a:r>
            <a:rPr lang="el-GR" sz="1600" kern="1200" dirty="0"/>
            <a:t>το 2017, οι συνολικές δαπάνες για </a:t>
          </a:r>
          <a:r>
            <a:rPr lang="en-US" sz="1600" kern="1200" dirty="0" err="1"/>
            <a:t>RnD</a:t>
          </a:r>
          <a:r>
            <a:rPr lang="el-GR" sz="1600" kern="1200" dirty="0"/>
            <a:t>’ ανήλθαν στο 4,13% του ΑΕΠ, ποσοστό σημαντικά υψηλότερο από τον εθνικό μέσο όρο του 2,15%. </a:t>
          </a:r>
          <a:endParaRPr lang="en-US" sz="1600" kern="1200" dirty="0"/>
        </a:p>
      </dsp:txBody>
      <dsp:txXfrm>
        <a:off x="2691541" y="1824793"/>
        <a:ext cx="2444055" cy="2053006"/>
      </dsp:txXfrm>
    </dsp:sp>
    <dsp:sp modelId="{0BFC2AA0-2565-4145-9BBB-3ABAB9764340}">
      <dsp:nvSpPr>
        <dsp:cNvPr id="0" name=""/>
        <dsp:cNvSpPr/>
      </dsp:nvSpPr>
      <dsp:spPr>
        <a:xfrm>
          <a:off x="3400317" y="866723"/>
          <a:ext cx="1026503" cy="1026503"/>
        </a:xfrm>
        <a:prstGeom prst="ellipse">
          <a:avLst/>
        </a:prstGeom>
        <a:solidFill>
          <a:schemeClr val="accent5">
            <a:hueOff val="-1931012"/>
            <a:satOff val="-4977"/>
            <a:lumOff val="-3361"/>
            <a:alphaOff val="0"/>
          </a:schemeClr>
        </a:solidFill>
        <a:ln w="12700" cap="flat" cmpd="sng" algn="ctr">
          <a:solidFill>
            <a:schemeClr val="accent5">
              <a:hueOff val="-1931012"/>
              <a:satOff val="-4977"/>
              <a:lumOff val="-33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50645" y="1017051"/>
        <a:ext cx="725847" cy="725847"/>
      </dsp:txXfrm>
    </dsp:sp>
    <dsp:sp modelId="{FC7D4B2E-12BF-4C49-AB04-3ACAB84225C2}">
      <dsp:nvSpPr>
        <dsp:cNvPr id="0" name=""/>
        <dsp:cNvSpPr/>
      </dsp:nvSpPr>
      <dsp:spPr>
        <a:xfrm>
          <a:off x="2691541" y="3946161"/>
          <a:ext cx="2444055" cy="72"/>
        </a:xfrm>
        <a:prstGeom prst="rect">
          <a:avLst/>
        </a:prstGeom>
        <a:solidFill>
          <a:schemeClr val="accent5">
            <a:hueOff val="-2896518"/>
            <a:satOff val="-7465"/>
            <a:lumOff val="-5042"/>
            <a:alphaOff val="0"/>
          </a:schemeClr>
        </a:solidFill>
        <a:ln w="12700" cap="flat" cmpd="sng" algn="ctr">
          <a:solidFill>
            <a:schemeClr val="accent5">
              <a:hueOff val="-2896518"/>
              <a:satOff val="-7465"/>
              <a:lumOff val="-50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E67AE2-C8A9-4842-A6B3-0FFF79EBA538}">
      <dsp:nvSpPr>
        <dsp:cNvPr id="0" name=""/>
        <dsp:cNvSpPr/>
      </dsp:nvSpPr>
      <dsp:spPr>
        <a:xfrm>
          <a:off x="5380002" y="524556"/>
          <a:ext cx="2444055" cy="342167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11200">
            <a:lnSpc>
              <a:spcPct val="90000"/>
            </a:lnSpc>
            <a:spcBef>
              <a:spcPct val="0"/>
            </a:spcBef>
            <a:spcAft>
              <a:spcPct val="35000"/>
            </a:spcAft>
            <a:buNone/>
          </a:pPr>
          <a:r>
            <a:rPr lang="el-GR" sz="1600" kern="1200" dirty="0"/>
            <a:t>Όσον αφορά την κατοχή διπλωμάτων ευρεσιτεχνίας ανά 10.000 άτομα, κατέχει την πρώτη θέση μεταξύ όλων των πόλεων μεσαίου έως μεγάλου μεγέθους της Κίνας. </a:t>
          </a:r>
          <a:endParaRPr lang="en-US" sz="1600" kern="1200" dirty="0"/>
        </a:p>
      </dsp:txBody>
      <dsp:txXfrm>
        <a:off x="5380002" y="1824793"/>
        <a:ext cx="2444055" cy="2053006"/>
      </dsp:txXfrm>
    </dsp:sp>
    <dsp:sp modelId="{6F426B63-AF18-4810-9FA1-7429A5446EF5}">
      <dsp:nvSpPr>
        <dsp:cNvPr id="0" name=""/>
        <dsp:cNvSpPr/>
      </dsp:nvSpPr>
      <dsp:spPr>
        <a:xfrm>
          <a:off x="6088778" y="866723"/>
          <a:ext cx="1026503" cy="1026503"/>
        </a:xfrm>
        <a:prstGeom prst="ellipse">
          <a:avLst/>
        </a:prstGeom>
        <a:solidFill>
          <a:schemeClr val="accent5">
            <a:hueOff val="-3862025"/>
            <a:satOff val="-9954"/>
            <a:lumOff val="-6723"/>
            <a:alphaOff val="0"/>
          </a:schemeClr>
        </a:solidFill>
        <a:ln w="12700" cap="flat" cmpd="sng" algn="ctr">
          <a:solidFill>
            <a:schemeClr val="accent5">
              <a:hueOff val="-3862025"/>
              <a:satOff val="-9954"/>
              <a:lumOff val="-67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239106" y="1017051"/>
        <a:ext cx="725847" cy="725847"/>
      </dsp:txXfrm>
    </dsp:sp>
    <dsp:sp modelId="{35A113E9-F31F-459A-A0FC-0DEB21CF5E62}">
      <dsp:nvSpPr>
        <dsp:cNvPr id="0" name=""/>
        <dsp:cNvSpPr/>
      </dsp:nvSpPr>
      <dsp:spPr>
        <a:xfrm>
          <a:off x="5380002" y="3946161"/>
          <a:ext cx="2444055" cy="72"/>
        </a:xfrm>
        <a:prstGeom prst="rect">
          <a:avLst/>
        </a:prstGeom>
        <a:solidFill>
          <a:schemeClr val="accent5">
            <a:hueOff val="-4827531"/>
            <a:satOff val="-12442"/>
            <a:lumOff val="-8404"/>
            <a:alphaOff val="0"/>
          </a:schemeClr>
        </a:solidFill>
        <a:ln w="12700" cap="flat" cmpd="sng" algn="ctr">
          <a:solidFill>
            <a:schemeClr val="accent5">
              <a:hueOff val="-4827531"/>
              <a:satOff val="-12442"/>
              <a:lumOff val="-84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26DB13-06DB-4165-96C3-B7F511E679CA}">
      <dsp:nvSpPr>
        <dsp:cNvPr id="0" name=""/>
        <dsp:cNvSpPr/>
      </dsp:nvSpPr>
      <dsp:spPr>
        <a:xfrm>
          <a:off x="8068463" y="524556"/>
          <a:ext cx="2444055" cy="342167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11200">
            <a:lnSpc>
              <a:spcPct val="90000"/>
            </a:lnSpc>
            <a:spcBef>
              <a:spcPct val="0"/>
            </a:spcBef>
            <a:spcAft>
              <a:spcPct val="35000"/>
            </a:spcAft>
            <a:buNone/>
          </a:pPr>
          <a:r>
            <a:rPr lang="el-GR" sz="1600" kern="1200" dirty="0"/>
            <a:t>Το 2018, το ΑΕΠ της Σενζέν έφτασε τα 2,42 τρισεκατομμύρια </a:t>
          </a:r>
          <a:r>
            <a:rPr lang="el-GR" sz="1600" kern="1200" dirty="0" err="1"/>
            <a:t>γουάν</a:t>
          </a:r>
          <a:r>
            <a:rPr lang="el-GR" sz="1600" kern="1200" dirty="0"/>
            <a:t> (372 δισεκατομμύρια δολάρια ΗΠΑ), ξεπερνώντας το Χονγκ Κονγκ.</a:t>
          </a:r>
          <a:endParaRPr lang="en-US" sz="1600" kern="1200" dirty="0"/>
        </a:p>
      </dsp:txBody>
      <dsp:txXfrm>
        <a:off x="8068463" y="1824793"/>
        <a:ext cx="2444055" cy="2053006"/>
      </dsp:txXfrm>
    </dsp:sp>
    <dsp:sp modelId="{377B4DBB-8037-45F5-B01F-C2969169764E}">
      <dsp:nvSpPr>
        <dsp:cNvPr id="0" name=""/>
        <dsp:cNvSpPr/>
      </dsp:nvSpPr>
      <dsp:spPr>
        <a:xfrm>
          <a:off x="8777239" y="866723"/>
          <a:ext cx="1026503" cy="1026503"/>
        </a:xfrm>
        <a:prstGeom prst="ellipse">
          <a:avLst/>
        </a:prstGeom>
        <a:solidFill>
          <a:schemeClr val="accent5">
            <a:hueOff val="-5793037"/>
            <a:satOff val="-14931"/>
            <a:lumOff val="-10084"/>
            <a:alphaOff val="0"/>
          </a:schemeClr>
        </a:solidFill>
        <a:ln w="12700" cap="flat" cmpd="sng" algn="ctr">
          <a:solidFill>
            <a:schemeClr val="accent5">
              <a:hueOff val="-5793037"/>
              <a:satOff val="-14931"/>
              <a:lumOff val="-100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927567" y="1017051"/>
        <a:ext cx="725847" cy="725847"/>
      </dsp:txXfrm>
    </dsp:sp>
    <dsp:sp modelId="{84A5E9AD-B173-4C23-A89E-ABA61D37F5C0}">
      <dsp:nvSpPr>
        <dsp:cNvPr id="0" name=""/>
        <dsp:cNvSpPr/>
      </dsp:nvSpPr>
      <dsp:spPr>
        <a:xfrm>
          <a:off x="8068463" y="3946161"/>
          <a:ext cx="2444055" cy="7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26F60-47D8-46F5-8E74-177C73566883}">
      <dsp:nvSpPr>
        <dsp:cNvPr id="0" name=""/>
        <dsp:cNvSpPr/>
      </dsp:nvSpPr>
      <dsp:spPr>
        <a:xfrm>
          <a:off x="0" y="1990"/>
          <a:ext cx="6263640" cy="136472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Η Κίνα αποτελεί κορυφαίο πόλο έλξης ΑΞΕ, κυρίως μεγάλων τεχνολογικών κολοσσών. </a:t>
          </a:r>
          <a:endParaRPr lang="en-US" sz="2000" kern="1200" dirty="0"/>
        </a:p>
      </dsp:txBody>
      <dsp:txXfrm>
        <a:off x="66620" y="68610"/>
        <a:ext cx="6130400" cy="1231484"/>
      </dsp:txXfrm>
    </dsp:sp>
    <dsp:sp modelId="{CD254B63-A641-4CA3-87BB-042C3F37127D}">
      <dsp:nvSpPr>
        <dsp:cNvPr id="0" name=""/>
        <dsp:cNvSpPr/>
      </dsp:nvSpPr>
      <dsp:spPr>
        <a:xfrm>
          <a:off x="0" y="1380651"/>
          <a:ext cx="6263640" cy="136472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Από κρατικές επιχειρήσεις σε κοινοπραξίες και εταιρικές σχέσεις, δημιουργώντας για παράδειγμα κοινοπραξίες όπως η "FAW Honda", η "Shanghai Volkswagen", ή η "BMW Brilliance" (</a:t>
          </a:r>
          <a:r>
            <a:rPr lang="en-US" sz="2000" kern="1200" dirty="0"/>
            <a:t>FDI China</a:t>
          </a:r>
          <a:r>
            <a:rPr lang="el-GR" sz="2000" kern="1200" dirty="0"/>
            <a:t>, 2020). </a:t>
          </a:r>
          <a:endParaRPr lang="en-US" sz="2000" kern="1200" dirty="0"/>
        </a:p>
      </dsp:txBody>
      <dsp:txXfrm>
        <a:off x="66620" y="1447271"/>
        <a:ext cx="6130400" cy="1231484"/>
      </dsp:txXfrm>
    </dsp:sp>
    <dsp:sp modelId="{26F40253-23AC-46D5-9FCA-D3F2BC4FEE25}">
      <dsp:nvSpPr>
        <dsp:cNvPr id="0" name=""/>
        <dsp:cNvSpPr/>
      </dsp:nvSpPr>
      <dsp:spPr>
        <a:xfrm>
          <a:off x="0" y="2759311"/>
          <a:ext cx="6263640" cy="136472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Το 2009, η Κίνα ξεπέρασε τη Γερμανία ως το μεγαλύτερο εξαγωγικό έθνος παγκοσμίως και πλέον βρίσκεται στην πρώτη θέση, αφήνοντας τις ΗΠΑ στη δεύτερη (Daniel </a:t>
          </a:r>
          <a:r>
            <a:rPr lang="el-GR" sz="2000" kern="1200" dirty="0" err="1"/>
            <a:t>Workman</a:t>
          </a:r>
          <a:r>
            <a:rPr lang="el-GR" sz="2000" kern="1200" dirty="0"/>
            <a:t>, 2022). </a:t>
          </a:r>
          <a:endParaRPr lang="en-US" sz="2000" kern="1200" dirty="0"/>
        </a:p>
      </dsp:txBody>
      <dsp:txXfrm>
        <a:off x="66620" y="2825931"/>
        <a:ext cx="6130400" cy="1231484"/>
      </dsp:txXfrm>
    </dsp:sp>
    <dsp:sp modelId="{C975A97F-BFF8-4E83-AEB1-D8C476E4C9E3}">
      <dsp:nvSpPr>
        <dsp:cNvPr id="0" name=""/>
        <dsp:cNvSpPr/>
      </dsp:nvSpPr>
      <dsp:spPr>
        <a:xfrm>
          <a:off x="0" y="4137972"/>
          <a:ext cx="6263640" cy="136472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Το 2021 ήταν μια ακόμη αξιοσημείωτη χρονιά όσον αφορά το διεθνές εμπόριο. Οι εξαγωγές αγαθών της Κίνας ανήλθαν στο ρεκόρ των 3,36 τρισεκατομμυρίων δολαρίων ΗΠΑ.</a:t>
          </a:r>
          <a:endParaRPr lang="en-US" sz="2000" kern="1200" dirty="0"/>
        </a:p>
      </dsp:txBody>
      <dsp:txXfrm>
        <a:off x="66620" y="4204592"/>
        <a:ext cx="6130400" cy="1231484"/>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49A5AC-8BFF-317B-DF91-0ADE721432C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5DD79CE-7759-E582-0F36-CBA80E46FF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96D8C0A-5EAE-F095-42F5-4066C32C0752}"/>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5" name="Θέση υποσέλιδου 4">
            <a:extLst>
              <a:ext uri="{FF2B5EF4-FFF2-40B4-BE49-F238E27FC236}">
                <a16:creationId xmlns:a16="http://schemas.microsoft.com/office/drawing/2014/main" id="{20EA2A83-75FC-D1CC-22FB-78FC5458279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74EFB6A-79AF-9E89-D2A6-C703C0C4A47D}"/>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375304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45B2A4-86D6-9817-61F9-3907244D09B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78F2651-81EE-AC98-A9FB-FB3AA5A3644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2A901FD-0370-4743-95BA-1F9570ECAA71}"/>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5" name="Θέση υποσέλιδου 4">
            <a:extLst>
              <a:ext uri="{FF2B5EF4-FFF2-40B4-BE49-F238E27FC236}">
                <a16:creationId xmlns:a16="http://schemas.microsoft.com/office/drawing/2014/main" id="{98C91C7A-EEA9-A560-CE1B-FF892B68E68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3CDE77-4E3D-3F86-57CF-D117DB894406}"/>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426335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65A4ECE-DA46-DBE1-B88F-BA35EAAA7BA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63AB804-BDBA-D332-238E-C859FCBC5D3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80D914F-52EA-1DFB-D24A-77E11B9109A1}"/>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5" name="Θέση υποσέλιδου 4">
            <a:extLst>
              <a:ext uri="{FF2B5EF4-FFF2-40B4-BE49-F238E27FC236}">
                <a16:creationId xmlns:a16="http://schemas.microsoft.com/office/drawing/2014/main" id="{DF1C08A0-DF08-6D55-CDF1-C3109F5BE8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C1BF431-9D81-7EC0-AABC-D581D8C20A27}"/>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336455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064FFF-CD9D-3150-CEF5-C2D0AE12DC8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C29C566-9A4A-B95B-D39B-9D2871D3952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3F51CD2-E682-DCD1-0219-DB34E88B31FC}"/>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5" name="Θέση υποσέλιδου 4">
            <a:extLst>
              <a:ext uri="{FF2B5EF4-FFF2-40B4-BE49-F238E27FC236}">
                <a16:creationId xmlns:a16="http://schemas.microsoft.com/office/drawing/2014/main" id="{5F66A1FF-84BA-416A-FF88-F9E4BD5FBF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BED880A-2C43-154F-91FA-D889EB43321F}"/>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1097456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9A519D-08EE-07F5-FD86-61240A568C3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379F6E6-B537-8D01-05B3-C0089ED3EA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368094F-C8BD-E29B-15ED-C5DD527D1CF6}"/>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5" name="Θέση υποσέλιδου 4">
            <a:extLst>
              <a:ext uri="{FF2B5EF4-FFF2-40B4-BE49-F238E27FC236}">
                <a16:creationId xmlns:a16="http://schemas.microsoft.com/office/drawing/2014/main" id="{0EBD1891-5030-2D1D-CF24-E5EB8D6CD47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0190BBC-A3AF-8B67-B14A-8558CAB84E54}"/>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371517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438449-0FC1-7F1C-17A7-7EC38EF4B1D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90BB3E-5A5C-9854-6B13-4F158845BD1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DDAD552-B8CE-8CBD-F286-217627A6E47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5B90855-B855-B70F-F0D2-20EA9DBDE85F}"/>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6" name="Θέση υποσέλιδου 5">
            <a:extLst>
              <a:ext uri="{FF2B5EF4-FFF2-40B4-BE49-F238E27FC236}">
                <a16:creationId xmlns:a16="http://schemas.microsoft.com/office/drawing/2014/main" id="{F940EED8-1E80-DA7B-A2D0-305F1A4E737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6207ACD-59F4-DE25-E20B-7BBE9586452E}"/>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98139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77EF5B-670C-D2FC-B5F8-E305FC2A673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CB0B72E-6284-D4DD-3808-EFDCA7A280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1F66A56-209A-F66C-955F-B5FFBE53B0F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607BE7C-5134-1951-EF0C-9A7CFBEB68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3BE7C5E-B720-32DF-0FF8-A35FA014E95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E763B40-8EFD-9625-9301-DFCF84EA4CCE}"/>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8" name="Θέση υποσέλιδου 7">
            <a:extLst>
              <a:ext uri="{FF2B5EF4-FFF2-40B4-BE49-F238E27FC236}">
                <a16:creationId xmlns:a16="http://schemas.microsoft.com/office/drawing/2014/main" id="{8FDDFAEA-0B3E-3249-D0F3-5CEEFE1B65C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888C252-E14F-7978-C59E-AEA2535F2485}"/>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3463511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8ACE0F-8F62-17D6-DC2A-A26F11AAB44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BD47128-9F9F-D5CE-F6E2-0667456EFE9F}"/>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4" name="Θέση υποσέλιδου 3">
            <a:extLst>
              <a:ext uri="{FF2B5EF4-FFF2-40B4-BE49-F238E27FC236}">
                <a16:creationId xmlns:a16="http://schemas.microsoft.com/office/drawing/2014/main" id="{C0C6395B-E621-8923-E59C-ECD827A2360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77B187F-1659-9E22-A715-B7557844BF5E}"/>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11889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0D438AD-23D3-446E-78CF-5659A0B015D9}"/>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3" name="Θέση υποσέλιδου 2">
            <a:extLst>
              <a:ext uri="{FF2B5EF4-FFF2-40B4-BE49-F238E27FC236}">
                <a16:creationId xmlns:a16="http://schemas.microsoft.com/office/drawing/2014/main" id="{059CC9B4-A038-231D-D19F-7F6D0C3D842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C15EA41-988C-497B-2CBB-BDCACB367427}"/>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218805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0F9AB8-7CF6-28FD-AE24-C275D46ED56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C4BCAE8-7BC7-1D4C-7947-C789FD7E82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27337B5-3313-0C2A-7C59-61728E1DF8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8C89180-CE4E-0EAE-9691-652AF6E14760}"/>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6" name="Θέση υποσέλιδου 5">
            <a:extLst>
              <a:ext uri="{FF2B5EF4-FFF2-40B4-BE49-F238E27FC236}">
                <a16:creationId xmlns:a16="http://schemas.microsoft.com/office/drawing/2014/main" id="{F73934EC-0235-6229-0FFC-FB3FB7168C1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0774C0B-5A32-6F4B-8475-626EF25E1437}"/>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2539245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485539-704F-6D44-F9E0-D76BFC8282D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5F30005-FF43-7E4C-5F53-F4203B5FF5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DDE69C9-B71E-C3B3-1668-8D5DDE65F2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3B049FD-A5F0-FACD-B082-78246190586C}"/>
              </a:ext>
            </a:extLst>
          </p:cNvPr>
          <p:cNvSpPr>
            <a:spLocks noGrp="1"/>
          </p:cNvSpPr>
          <p:nvPr>
            <p:ph type="dt" sz="half" idx="10"/>
          </p:nvPr>
        </p:nvSpPr>
        <p:spPr/>
        <p:txBody>
          <a:bodyPr/>
          <a:lstStyle/>
          <a:p>
            <a:fld id="{CF7C0562-2C93-4950-ABF4-29CE643D2AF5}" type="datetimeFigureOut">
              <a:rPr lang="el-GR" smtClean="0"/>
              <a:t>10/1/2023</a:t>
            </a:fld>
            <a:endParaRPr lang="el-GR"/>
          </a:p>
        </p:txBody>
      </p:sp>
      <p:sp>
        <p:nvSpPr>
          <p:cNvPr id="6" name="Θέση υποσέλιδου 5">
            <a:extLst>
              <a:ext uri="{FF2B5EF4-FFF2-40B4-BE49-F238E27FC236}">
                <a16:creationId xmlns:a16="http://schemas.microsoft.com/office/drawing/2014/main" id="{CA8B4B71-10AF-29D1-7B25-E1E5A4A1A30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DB6A04-D6A3-8A0B-6B74-53FDF3687EA7}"/>
              </a:ext>
            </a:extLst>
          </p:cNvPr>
          <p:cNvSpPr>
            <a:spLocks noGrp="1"/>
          </p:cNvSpPr>
          <p:nvPr>
            <p:ph type="sldNum" sz="quarter" idx="12"/>
          </p:nvPr>
        </p:nvSpPr>
        <p:spPr/>
        <p:txBody>
          <a:bodyPr/>
          <a:lstStyle/>
          <a:p>
            <a:fld id="{FEEE4DA2-1B6E-4E57-B1B2-76F06750C37A}" type="slidenum">
              <a:rPr lang="el-GR" smtClean="0"/>
              <a:t>‹#›</a:t>
            </a:fld>
            <a:endParaRPr lang="el-GR"/>
          </a:p>
        </p:txBody>
      </p:sp>
    </p:spTree>
    <p:extLst>
      <p:ext uri="{BB962C8B-B14F-4D97-AF65-F5344CB8AC3E}">
        <p14:creationId xmlns:p14="http://schemas.microsoft.com/office/powerpoint/2010/main" val="158753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1CE5B2E-B4FF-67C0-3FAB-83537121F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F7E0A98-9B21-0053-9588-75A37A71D8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7419658-A01E-86CC-2F2C-38E2B052FF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C0562-2C93-4950-ABF4-29CE643D2AF5}" type="datetimeFigureOut">
              <a:rPr lang="el-GR" smtClean="0"/>
              <a:t>10/1/2023</a:t>
            </a:fld>
            <a:endParaRPr lang="el-GR"/>
          </a:p>
        </p:txBody>
      </p:sp>
      <p:sp>
        <p:nvSpPr>
          <p:cNvPr id="5" name="Θέση υποσέλιδου 4">
            <a:extLst>
              <a:ext uri="{FF2B5EF4-FFF2-40B4-BE49-F238E27FC236}">
                <a16:creationId xmlns:a16="http://schemas.microsoft.com/office/drawing/2014/main" id="{6A383E0D-4B76-261C-92C9-2BA56BC78D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3696F0B-0AC6-3020-588C-9E1E9DB2AA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E4DA2-1B6E-4E57-B1B2-76F06750C37A}" type="slidenum">
              <a:rPr lang="el-GR" smtClean="0"/>
              <a:t>‹#›</a:t>
            </a:fld>
            <a:endParaRPr lang="el-GR"/>
          </a:p>
        </p:txBody>
      </p:sp>
    </p:spTree>
    <p:extLst>
      <p:ext uri="{BB962C8B-B14F-4D97-AF65-F5344CB8AC3E}">
        <p14:creationId xmlns:p14="http://schemas.microsoft.com/office/powerpoint/2010/main" val="3313623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6C43AA-481E-7DAE-7772-A4635A031476}"/>
              </a:ext>
            </a:extLst>
          </p:cNvPr>
          <p:cNvSpPr>
            <a:spLocks noGrp="1"/>
          </p:cNvSpPr>
          <p:nvPr>
            <p:ph type="ctrTitle"/>
          </p:nvPr>
        </p:nvSpPr>
        <p:spPr>
          <a:xfrm>
            <a:off x="5186462" y="557981"/>
            <a:ext cx="6454391" cy="3787876"/>
          </a:xfrm>
        </p:spPr>
        <p:txBody>
          <a:bodyPr>
            <a:normAutofit fontScale="90000"/>
          </a:bodyPr>
          <a:lstStyle/>
          <a:p>
            <a:r>
              <a:rPr lang="el-GR" sz="4000" b="1" dirty="0"/>
              <a:t>Οικονομικός εθνικισμός στην Κίνα </a:t>
            </a:r>
            <a:br>
              <a:rPr lang="el-GR" sz="4000" b="1" dirty="0"/>
            </a:br>
            <a:br>
              <a:rPr lang="el-GR" sz="4000" b="1" dirty="0"/>
            </a:br>
            <a:br>
              <a:rPr lang="el-GR" sz="4000" b="1" dirty="0"/>
            </a:br>
            <a:r>
              <a:rPr lang="el-GR" sz="4000" dirty="0"/>
              <a:t>Μία ανασκόπηση της πολιτικής οικονομίας στη Κίνα, από το 1949 έως σήμερα</a:t>
            </a:r>
            <a:br>
              <a:rPr lang="el-GR" sz="4000" dirty="0"/>
            </a:br>
            <a:endParaRPr lang="el-GR" sz="3800" dirty="0">
              <a:solidFill>
                <a:schemeClr val="tx2"/>
              </a:solidFill>
            </a:endParaRPr>
          </a:p>
        </p:txBody>
      </p:sp>
      <p:pic>
        <p:nvPicPr>
          <p:cNvPr id="52" name="Picture 2">
            <a:extLst>
              <a:ext uri="{FF2B5EF4-FFF2-40B4-BE49-F238E27FC236}">
                <a16:creationId xmlns:a16="http://schemas.microsoft.com/office/drawing/2014/main" id="{E7EE141C-2808-C9D4-7FA4-1033B560DCCC}"/>
              </a:ext>
            </a:extLst>
          </p:cNvPr>
          <p:cNvPicPr>
            <a:picLocks noChangeAspect="1"/>
          </p:cNvPicPr>
          <p:nvPr/>
        </p:nvPicPr>
        <p:blipFill rotWithShape="1">
          <a:blip r:embed="rId2"/>
          <a:srcRect l="29674" r="16253" b="-1"/>
          <a:stretch/>
        </p:blipFill>
        <p:spPr>
          <a:xfrm>
            <a:off x="-1" y="1"/>
            <a:ext cx="4635315" cy="6857999"/>
          </a:xfrm>
          <a:prstGeom prst="rect">
            <a:avLst/>
          </a:prstGeom>
        </p:spPr>
      </p:pic>
      <p:sp>
        <p:nvSpPr>
          <p:cNvPr id="36" name="TextBox 35">
            <a:extLst>
              <a:ext uri="{FF2B5EF4-FFF2-40B4-BE49-F238E27FC236}">
                <a16:creationId xmlns:a16="http://schemas.microsoft.com/office/drawing/2014/main" id="{9B6B0C83-21D0-7966-045D-B65290EC4DE7}"/>
              </a:ext>
            </a:extLst>
          </p:cNvPr>
          <p:cNvSpPr txBox="1"/>
          <p:nvPr/>
        </p:nvSpPr>
        <p:spPr>
          <a:xfrm>
            <a:off x="5555226" y="5860026"/>
            <a:ext cx="5181600" cy="369332"/>
          </a:xfrm>
          <a:prstGeom prst="rect">
            <a:avLst/>
          </a:prstGeom>
          <a:noFill/>
        </p:spPr>
        <p:txBody>
          <a:bodyPr wrap="square" rtlCol="0">
            <a:spAutoFit/>
          </a:bodyPr>
          <a:lstStyle/>
          <a:p>
            <a:pPr algn="ctr"/>
            <a:r>
              <a:rPr lang="el-GR" b="1" dirty="0"/>
              <a:t>Διεθνής Πολιτική Οικονομία 2022-2023</a:t>
            </a:r>
          </a:p>
        </p:txBody>
      </p:sp>
    </p:spTree>
    <p:extLst>
      <p:ext uri="{BB962C8B-B14F-4D97-AF65-F5344CB8AC3E}">
        <p14:creationId xmlns:p14="http://schemas.microsoft.com/office/powerpoint/2010/main" val="1110358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BE19EDB-4951-CAD8-6F30-AAD17A6F2617}"/>
              </a:ext>
            </a:extLst>
          </p:cNvPr>
          <p:cNvSpPr>
            <a:spLocks noGrp="1"/>
          </p:cNvSpPr>
          <p:nvPr>
            <p:ph idx="1"/>
          </p:nvPr>
        </p:nvSpPr>
        <p:spPr>
          <a:xfrm>
            <a:off x="838200" y="589935"/>
            <a:ext cx="10515600" cy="5587028"/>
          </a:xfrm>
        </p:spPr>
        <p:txBody>
          <a:bodyPr/>
          <a:lstStyle/>
          <a:p>
            <a:r>
              <a:rPr lang="el-GR" sz="2400" dirty="0">
                <a:effectLst/>
                <a:latin typeface="Calibri" panose="020F0502020204030204" pitchFamily="34" charset="0"/>
                <a:ea typeface="Calibri" panose="020F0502020204030204" pitchFamily="34" charset="0"/>
                <a:cs typeface="Times New Roman" panose="02020603050405020304" pitchFamily="18" charset="0"/>
              </a:rPr>
              <a:t>Σημείο τομής όμως υπήρξε η διατύπωση του άρθρου 18, όπου δόθηκε η δυνατότητα για πρώτη φορά σε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ξένες επιχειρήσεις να επενδύουν</a:t>
            </a:r>
            <a:r>
              <a:rPr lang="el-GR" sz="2400" dirty="0">
                <a:effectLst/>
                <a:latin typeface="Calibri" panose="020F0502020204030204" pitchFamily="34" charset="0"/>
                <a:ea typeface="Calibri" panose="020F0502020204030204" pitchFamily="34" charset="0"/>
                <a:cs typeface="Times New Roman" panose="02020603050405020304" pitchFamily="18" charset="0"/>
              </a:rPr>
              <a:t> στην Κίνα, είτε αυτοτελώς, είτε σε συνεργασία με κινεζικές κρατικές εταιρίες, υπό τον απαρέγκλιτο όρο της τήρησης της κινεζικής νομοθεσίας</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r>
              <a:rPr lang="el-GR" sz="2400" dirty="0">
                <a:effectLst/>
                <a:latin typeface="Calibri" panose="020F0502020204030204" pitchFamily="34" charset="0"/>
                <a:ea typeface="Calibri" panose="020F0502020204030204" pitchFamily="34" charset="0"/>
                <a:cs typeface="Times New Roman" panose="02020603050405020304" pitchFamily="18" charset="0"/>
              </a:rPr>
              <a:t>Η παρ. 3 του άρθρου 11 έδινε τη δυνατότητα ύπαρξης ιδιωτικής ιδιοκτησίας, εντός των ορίων που καθόριζε ο νόμος. Έτσι, δινόταν η δυνατότητα στο νομοθέτη να εξειδικεύει κάθε φορά τα όρια, να ελέγχει και να ρυθμίζει.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400" dirty="0">
                <a:effectLst/>
                <a:latin typeface="Calibri" panose="020F0502020204030204" pitchFamily="34" charset="0"/>
                <a:ea typeface="Calibri" panose="020F0502020204030204" pitchFamily="34" charset="0"/>
                <a:cs typeface="Times New Roman" panose="02020603050405020304" pitchFamily="18" charset="0"/>
              </a:rPr>
              <a:t>Μετά το 1987 η κυβέρνηση ενίσχυσε το ρόλο της αγοράς περαιτέρω με την απελευθέρωση των τιμών.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400" dirty="0">
                <a:effectLst/>
                <a:latin typeface="Calibri" panose="020F0502020204030204" pitchFamily="34" charset="0"/>
                <a:ea typeface="Calibri" panose="020F0502020204030204" pitchFamily="34" charset="0"/>
                <a:cs typeface="Times New Roman" panose="02020603050405020304" pitchFamily="18" charset="0"/>
              </a:rPr>
              <a:t>Τα μέτρα οδήγησαν όμως σε μεγάλες οικονομικές διαταραχές, με αποτέλεσμα να οδηγήσουν σε κοινωνικές ταραχές με αποκορύφωμα τα γεγονότα στην πλατεία Τιέν Αν Μεν το 1989.</a:t>
            </a:r>
          </a:p>
          <a:p>
            <a:endParaRPr lang="el-GR" dirty="0"/>
          </a:p>
        </p:txBody>
      </p:sp>
    </p:spTree>
    <p:extLst>
      <p:ext uri="{BB962C8B-B14F-4D97-AF65-F5344CB8AC3E}">
        <p14:creationId xmlns:p14="http://schemas.microsoft.com/office/powerpoint/2010/main" val="65129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F80F39-8978-F483-3A27-C3038ABE2629}"/>
              </a:ext>
            </a:extLst>
          </p:cNvPr>
          <p:cNvSpPr>
            <a:spLocks noGrp="1"/>
          </p:cNvSpPr>
          <p:nvPr>
            <p:ph type="title"/>
          </p:nvPr>
        </p:nvSpPr>
        <p:spPr>
          <a:xfrm>
            <a:off x="838200" y="365126"/>
            <a:ext cx="10515600" cy="745920"/>
          </a:xfrm>
        </p:spPr>
        <p:txBody>
          <a:bodyPr>
            <a:normAutofit/>
          </a:bodyPr>
          <a:lstStyle/>
          <a:p>
            <a:pPr algn="ctr"/>
            <a:r>
              <a:rPr lang="el-GR" sz="3200" b="1" dirty="0"/>
              <a:t>1) Οι μεταρρυθμίσεις τη δεκαετία 1990-2000</a:t>
            </a:r>
          </a:p>
        </p:txBody>
      </p:sp>
      <p:sp>
        <p:nvSpPr>
          <p:cNvPr id="3" name="Θέση περιεχομένου 2">
            <a:extLst>
              <a:ext uri="{FF2B5EF4-FFF2-40B4-BE49-F238E27FC236}">
                <a16:creationId xmlns:a16="http://schemas.microsoft.com/office/drawing/2014/main" id="{F4493597-855D-23AF-6A78-BC64855D3971}"/>
              </a:ext>
            </a:extLst>
          </p:cNvPr>
          <p:cNvSpPr>
            <a:spLocks noGrp="1"/>
          </p:cNvSpPr>
          <p:nvPr>
            <p:ph idx="1"/>
          </p:nvPr>
        </p:nvSpPr>
        <p:spPr>
          <a:xfrm>
            <a:off x="838199" y="1248697"/>
            <a:ext cx="10626213" cy="4928266"/>
          </a:xfrm>
        </p:spPr>
        <p:txBody>
          <a:bodyPr>
            <a:normAutofit/>
          </a:bodyPr>
          <a:lstStyle/>
          <a:p>
            <a:pPr algn="just"/>
            <a:r>
              <a:rPr lang="el-GR" sz="2400" dirty="0"/>
              <a:t>Σημαντικές γεωπολιτικές εξελίξεις</a:t>
            </a:r>
            <a:r>
              <a:rPr lang="en-US" sz="2400" dirty="0"/>
              <a:t>:</a:t>
            </a:r>
            <a:r>
              <a:rPr lang="el-GR" sz="2400" dirty="0"/>
              <a:t> πτώση Σοβιετικής Ένωσης / οι πρώην σοσιαλιστικές δημοκρατίες υιοθέτησαν το σύστημα της ελεύθερης αγοράς / είχαν προηγηθεί κοινωνικές και πολιτικές αναταραχές στην Κίνα -&gt; ανάγκη για προσαρμογή,</a:t>
            </a:r>
          </a:p>
          <a:p>
            <a:pPr algn="just"/>
            <a:r>
              <a:rPr lang="el-GR" sz="2400" dirty="0"/>
              <a:t>Οι συντριπτικές μεταρρυθμίσεις αφορούσαν το οικονομικό μοντέλο της Κίνας -&gt; «</a:t>
            </a:r>
            <a:r>
              <a:rPr lang="el-GR" sz="2400" b="1" dirty="0"/>
              <a:t>λενιστική θεωρία</a:t>
            </a:r>
            <a:r>
              <a:rPr lang="el-GR" sz="2400" dirty="0"/>
              <a:t>» περί πρώιμου σοσιαλιστικού σταδίου,</a:t>
            </a:r>
          </a:p>
          <a:p>
            <a:pPr algn="just"/>
            <a:r>
              <a:rPr lang="el-GR" sz="2400" dirty="0"/>
              <a:t>αναθεώρηση του άρθρου 16 Συντάγματος</a:t>
            </a:r>
            <a:r>
              <a:rPr lang="en-US" sz="2400" dirty="0"/>
              <a:t>:</a:t>
            </a:r>
            <a:r>
              <a:rPr lang="el-GR" sz="2400" dirty="0"/>
              <a:t> διευρύνθηκε σημαντικά η αυτονομία των κρατικών επιχειρήσεων, υπό τα όρια του νόμου. Το κράτος πλέον δεν είναι παρά ένας ακόμα επενδυτής και ελεγκτής των αποθεμάτων και των περιουσιακών στοιχείων (</a:t>
            </a:r>
            <a:r>
              <a:rPr lang="el-GR" sz="2400" dirty="0" err="1"/>
              <a:t>Chun</a:t>
            </a:r>
            <a:r>
              <a:rPr lang="el-GR" sz="2400" dirty="0"/>
              <a:t> </a:t>
            </a:r>
            <a:r>
              <a:rPr lang="el-GR" sz="2400" dirty="0" err="1"/>
              <a:t>Lin</a:t>
            </a:r>
            <a:r>
              <a:rPr lang="el-GR" sz="2400" dirty="0"/>
              <a:t>, 2006),</a:t>
            </a:r>
          </a:p>
          <a:p>
            <a:pPr algn="just"/>
            <a:r>
              <a:rPr lang="el-GR" sz="2400" dirty="0"/>
              <a:t>Ο νόμος επέτρεπε στις κρατικές επιχειρήσεις να κηρύξουν πτώχευση, κάτι που προσέδωσε χαρακτηριστικά «</a:t>
            </a:r>
            <a:r>
              <a:rPr lang="el-GR" sz="2400" b="1" dirty="0"/>
              <a:t>ηθικού κινδύνου</a:t>
            </a:r>
            <a:r>
              <a:rPr lang="el-GR" sz="2400" dirty="0"/>
              <a:t>», και άρα την ύπαρξη κινήτρου για αύξηση της παραγωγικότητας τους. </a:t>
            </a:r>
          </a:p>
          <a:p>
            <a:endParaRPr lang="el-GR" dirty="0"/>
          </a:p>
        </p:txBody>
      </p:sp>
    </p:spTree>
    <p:extLst>
      <p:ext uri="{BB962C8B-B14F-4D97-AF65-F5344CB8AC3E}">
        <p14:creationId xmlns:p14="http://schemas.microsoft.com/office/powerpoint/2010/main" val="408450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FCF13B-60F4-D750-10FA-E2F88164DDCD}"/>
              </a:ext>
            </a:extLst>
          </p:cNvPr>
          <p:cNvSpPr>
            <a:spLocks noGrp="1"/>
          </p:cNvSpPr>
          <p:nvPr>
            <p:ph type="title"/>
          </p:nvPr>
        </p:nvSpPr>
        <p:spPr/>
        <p:txBody>
          <a:bodyPr>
            <a:normAutofit/>
          </a:bodyPr>
          <a:lstStyle/>
          <a:p>
            <a:pPr algn="ctr"/>
            <a:r>
              <a:rPr lang="el-GR" sz="3200" b="1" dirty="0"/>
              <a:t>2) Οι μεταρρυθμίσεις τη δεκαετία 1990-2000</a:t>
            </a:r>
            <a:endParaRPr lang="el-GR" sz="3200" dirty="0"/>
          </a:p>
        </p:txBody>
      </p:sp>
      <p:sp>
        <p:nvSpPr>
          <p:cNvPr id="3" name="Θέση περιεχομένου 2">
            <a:extLst>
              <a:ext uri="{FF2B5EF4-FFF2-40B4-BE49-F238E27FC236}">
                <a16:creationId xmlns:a16="http://schemas.microsoft.com/office/drawing/2014/main" id="{4AA56B51-FD6C-7087-4856-4373FA11D1C6}"/>
              </a:ext>
            </a:extLst>
          </p:cNvPr>
          <p:cNvSpPr>
            <a:spLocks noGrp="1"/>
          </p:cNvSpPr>
          <p:nvPr>
            <p:ph idx="1"/>
          </p:nvPr>
        </p:nvSpPr>
        <p:spPr>
          <a:xfrm>
            <a:off x="838200" y="1602658"/>
            <a:ext cx="10515600" cy="4574305"/>
          </a:xfrm>
        </p:spPr>
        <p:txBody>
          <a:bodyPr>
            <a:normAutofit lnSpcReduction="10000"/>
          </a:bodyPr>
          <a:lstStyle/>
          <a:p>
            <a:pPr algn="just"/>
            <a:r>
              <a:rPr lang="el-GR" sz="2200" dirty="0">
                <a:effectLst/>
                <a:latin typeface="Calibri" panose="020F0502020204030204" pitchFamily="34" charset="0"/>
                <a:ea typeface="Calibri" panose="020F0502020204030204" pitchFamily="34" charset="0"/>
                <a:cs typeface="Times New Roman" panose="02020603050405020304" pitchFamily="18" charset="0"/>
              </a:rPr>
              <a:t>Οι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ιδιωτικοποιήσεις</a:t>
            </a:r>
            <a:r>
              <a:rPr lang="el-GR" sz="2200" dirty="0">
                <a:effectLst/>
                <a:latin typeface="Calibri" panose="020F0502020204030204" pitchFamily="34" charset="0"/>
                <a:ea typeface="Calibri" panose="020F0502020204030204" pitchFamily="34" charset="0"/>
                <a:cs typeface="Times New Roman" panose="02020603050405020304" pitchFamily="18" charset="0"/>
              </a:rPr>
              <a:t> έλαβαν εκτεταμένες διαστάσεις ήδη από το 1993 και ύστερα, κάτι που πρέπει να γίνει αντιληπτό στο ίδιο πλαίσιο με τη θέσπιση των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Ε.Ο.Ζ.</a:t>
            </a:r>
            <a:r>
              <a:rPr lang="el-GR" sz="2200" dirty="0">
                <a:effectLst/>
                <a:latin typeface="Calibri" panose="020F0502020204030204" pitchFamily="34" charset="0"/>
                <a:ea typeface="Calibri" panose="020F0502020204030204" pitchFamily="34" charset="0"/>
                <a:cs typeface="Times New Roman" panose="02020603050405020304" pitchFamily="18" charset="0"/>
              </a:rPr>
              <a:t> και την προσέλκυση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ΑΞΕ</a:t>
            </a:r>
            <a:r>
              <a:rPr lang="el-GR" sz="2200" dirty="0">
                <a:effectLst/>
                <a:latin typeface="Calibri" panose="020F0502020204030204" pitchFamily="34" charset="0"/>
                <a:ea typeface="Calibri" panose="020F0502020204030204" pitchFamily="34" charset="0"/>
                <a:cs typeface="Times New Roman" panose="02020603050405020304" pitchFamily="18" charset="0"/>
              </a:rPr>
              <a:t>.</a:t>
            </a:r>
          </a:p>
          <a:p>
            <a:pPr algn="just"/>
            <a:r>
              <a:rPr lang="el-GR" sz="2200" dirty="0">
                <a:effectLst/>
                <a:latin typeface="Calibri" panose="020F0502020204030204" pitchFamily="34" charset="0"/>
                <a:ea typeface="Calibri" panose="020F0502020204030204" pitchFamily="34" charset="0"/>
                <a:cs typeface="Times New Roman" panose="02020603050405020304" pitchFamily="18" charset="0"/>
              </a:rPr>
              <a:t>Οι ιδιωτικές εταιρείες απολάμβαναν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ευνοϊκότερης φορολογικής </a:t>
            </a:r>
            <a:r>
              <a:rPr lang="el-GR" sz="2200" dirty="0">
                <a:effectLst/>
                <a:latin typeface="Calibri" panose="020F0502020204030204" pitchFamily="34" charset="0"/>
                <a:ea typeface="Calibri" panose="020F0502020204030204" pitchFamily="34" charset="0"/>
                <a:cs typeface="Times New Roman" panose="02020603050405020304" pitchFamily="18" charset="0"/>
              </a:rPr>
              <a:t>μεταχείρισης σε σχέση με τις κρατικές. </a:t>
            </a:r>
          </a:p>
          <a:p>
            <a:pPr algn="just"/>
            <a:r>
              <a:rPr lang="el-GR" sz="2200" dirty="0">
                <a:effectLst/>
                <a:latin typeface="Calibri" panose="020F0502020204030204" pitchFamily="34" charset="0"/>
                <a:ea typeface="Calibri" panose="020F0502020204030204" pitchFamily="34" charset="0"/>
                <a:cs typeface="Times New Roman" panose="02020603050405020304" pitchFamily="18" charset="0"/>
              </a:rPr>
              <a:t>Η εξέλιξη των ιδιωτικοποιήσεων κρατικών εταιρειών ακολούθησε περίπου την ίδια πορεία όπως σε κάθε καπιταλιστικό κράτος, είτε με μετοχοποίηση στην αρχή, τη δημιουργία ιδιωτικών θυγατρικών από διευθυντικά στελέχη που υπήρξαν κρατικοί αξιωματούχοι, την ανάληψη κινδύνου από την ίδια την εταιρεία, </a:t>
            </a:r>
          </a:p>
          <a:p>
            <a:pPr algn="just"/>
            <a:r>
              <a:rPr lang="el-GR" sz="2200" dirty="0">
                <a:effectLst/>
                <a:latin typeface="Calibri" panose="020F0502020204030204" pitchFamily="34" charset="0"/>
                <a:ea typeface="Calibri" panose="020F0502020204030204" pitchFamily="34" charset="0"/>
                <a:cs typeface="Times New Roman" panose="02020603050405020304" pitchFamily="18" charset="0"/>
              </a:rPr>
              <a:t>Το κράτος διατήρησε το μονοπώλιο σε στρατηγικής σημασίας τομείς,</a:t>
            </a:r>
          </a:p>
          <a:p>
            <a:pPr algn="just"/>
            <a:r>
              <a:rPr lang="el-GR" sz="2200" dirty="0">
                <a:effectLst/>
                <a:latin typeface="Calibri" panose="020F0502020204030204" pitchFamily="34" charset="0"/>
                <a:ea typeface="Calibri" panose="020F0502020204030204" pitchFamily="34" charset="0"/>
                <a:cs typeface="Times New Roman" panose="02020603050405020304" pitchFamily="18" charset="0"/>
              </a:rPr>
              <a:t>Το 1999 η Κίνα εντάχθηκε στον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Παγκόσμιο Οργανισμό Εμπορίου </a:t>
            </a:r>
            <a:r>
              <a:rPr lang="el-GR" sz="2200" dirty="0">
                <a:effectLst/>
                <a:latin typeface="Calibri" panose="020F0502020204030204" pitchFamily="34" charset="0"/>
                <a:ea typeface="Calibri" panose="020F0502020204030204" pitchFamily="34" charset="0"/>
                <a:cs typeface="Times New Roman" panose="02020603050405020304" pitchFamily="18" charset="0"/>
              </a:rPr>
              <a:t>(ΠΟΕ), δίνοντας σήμα στις αγορές και σε διεθνείς παίκτες πως η Κίνα συμμορφώνεται (τουλάχιστον τυπικά) με τους διεθνείς κανόνες εμπορίου και άρα, αποτελεί το πλέον πρόσφορο έδαφος για μεγάλες ΑΞΕ. </a:t>
            </a:r>
          </a:p>
          <a:p>
            <a:pPr algn="just"/>
            <a:endParaRPr lang="el-GR" sz="2200" dirty="0"/>
          </a:p>
        </p:txBody>
      </p:sp>
    </p:spTree>
    <p:extLst>
      <p:ext uri="{BB962C8B-B14F-4D97-AF65-F5344CB8AC3E}">
        <p14:creationId xmlns:p14="http://schemas.microsoft.com/office/powerpoint/2010/main" val="427597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4F2F48-A9EF-F40B-118C-5D5ABB8032ED}"/>
              </a:ext>
            </a:extLst>
          </p:cNvPr>
          <p:cNvSpPr>
            <a:spLocks noGrp="1"/>
          </p:cNvSpPr>
          <p:nvPr>
            <p:ph type="title"/>
          </p:nvPr>
        </p:nvSpPr>
        <p:spPr>
          <a:xfrm>
            <a:off x="838200" y="365126"/>
            <a:ext cx="10515600" cy="1109714"/>
          </a:xfrm>
        </p:spPr>
        <p:txBody>
          <a:bodyPr>
            <a:normAutofit/>
          </a:bodyPr>
          <a:lstStyle/>
          <a:p>
            <a:pPr algn="ctr"/>
            <a:r>
              <a:rPr lang="el-GR" sz="3200" b="1" dirty="0"/>
              <a:t>Ειδικές Οικονομικές Ζώνες και «ΑΞΕ»</a:t>
            </a:r>
          </a:p>
        </p:txBody>
      </p:sp>
      <p:sp>
        <p:nvSpPr>
          <p:cNvPr id="3" name="Θέση περιεχομένου 2">
            <a:extLst>
              <a:ext uri="{FF2B5EF4-FFF2-40B4-BE49-F238E27FC236}">
                <a16:creationId xmlns:a16="http://schemas.microsoft.com/office/drawing/2014/main" id="{167DFA0A-E358-42E1-0B2C-B639B4D47130}"/>
              </a:ext>
            </a:extLst>
          </p:cNvPr>
          <p:cNvSpPr>
            <a:spLocks noGrp="1"/>
          </p:cNvSpPr>
          <p:nvPr>
            <p:ph idx="1"/>
          </p:nvPr>
        </p:nvSpPr>
        <p:spPr>
          <a:xfrm>
            <a:off x="838200" y="1474840"/>
            <a:ext cx="10665542" cy="4702123"/>
          </a:xfrm>
        </p:spPr>
        <p:txBody>
          <a:bodyPr>
            <a:normAutofit/>
          </a:bodyPr>
          <a:lstStyle/>
          <a:p>
            <a:r>
              <a:rPr lang="el-GR" b="1" dirty="0">
                <a:effectLst/>
                <a:latin typeface="Calibri" panose="020F0502020204030204" pitchFamily="34" charset="0"/>
                <a:ea typeface="Calibri" panose="020F0502020204030204" pitchFamily="34" charset="0"/>
                <a:cs typeface="Times New Roman" panose="02020603050405020304" pitchFamily="18" charset="0"/>
              </a:rPr>
              <a:t>Άμεσες Ξένες Επενδύσεις</a:t>
            </a:r>
            <a:r>
              <a:rPr lang="el-GR" dirty="0">
                <a:effectLst/>
                <a:latin typeface="Calibri" panose="020F0502020204030204" pitchFamily="34" charset="0"/>
                <a:ea typeface="Calibri" panose="020F0502020204030204" pitchFamily="34" charset="0"/>
                <a:cs typeface="Times New Roman" panose="02020603050405020304" pitchFamily="18" charset="0"/>
              </a:rPr>
              <a:t> (Α.Ξ.Ε.), νοείται η προσέλκυση επενδύσεων από το εξωτερικό, και αφορούν την απόκτηση φυσικού κεφαλαίου, όπως παραγωγικές εγκαταστάσεις, δηλαδή μηχανήματα ή κτιριακές εγκαταστάσεις,</a:t>
            </a:r>
          </a:p>
          <a:p>
            <a:r>
              <a:rPr lang="el-GR" dirty="0">
                <a:effectLst/>
                <a:latin typeface="Calibri" panose="020F0502020204030204" pitchFamily="34" charset="0"/>
                <a:ea typeface="Calibri" panose="020F0502020204030204" pitchFamily="34" charset="0"/>
                <a:cs typeface="Times New Roman" panose="02020603050405020304" pitchFamily="18" charset="0"/>
              </a:rPr>
              <a:t>Σύμφωνα με στοιχεία που παραθέτει έκθεση του Αμερικανικού Κογκρέσου (Congressional Research Service, 2019) υπήρχαν </a:t>
            </a:r>
            <a:r>
              <a:rPr lang="el-GR" b="1" dirty="0">
                <a:effectLst/>
                <a:latin typeface="Calibri" panose="020F0502020204030204" pitchFamily="34" charset="0"/>
                <a:ea typeface="Calibri" panose="020F0502020204030204" pitchFamily="34" charset="0"/>
                <a:cs typeface="Times New Roman" panose="02020603050405020304" pitchFamily="18" charset="0"/>
              </a:rPr>
              <a:t>445.244 επιχειρήσεις</a:t>
            </a:r>
            <a:r>
              <a:rPr lang="el-GR" dirty="0">
                <a:effectLst/>
                <a:latin typeface="Calibri" panose="020F0502020204030204" pitchFamily="34" charset="0"/>
                <a:ea typeface="Calibri" panose="020F0502020204030204" pitchFamily="34" charset="0"/>
                <a:cs typeface="Times New Roman" panose="02020603050405020304" pitchFamily="18" charset="0"/>
              </a:rPr>
              <a:t> ξένων επενδύσεων που ήταν εγγεγραμμένες στην Κίνα το 2010, οι οποίες απασχολούσαν </a:t>
            </a:r>
            <a:r>
              <a:rPr lang="el-GR" b="1" dirty="0">
                <a:effectLst/>
                <a:latin typeface="Calibri" panose="020F0502020204030204" pitchFamily="34" charset="0"/>
                <a:ea typeface="Calibri" panose="020F0502020204030204" pitchFamily="34" charset="0"/>
                <a:cs typeface="Times New Roman" panose="02020603050405020304" pitchFamily="18" charset="0"/>
              </a:rPr>
              <a:t>55,2 εκατομμύρια εργαζόμενους </a:t>
            </a:r>
            <a:r>
              <a:rPr lang="el-GR" dirty="0">
                <a:effectLst/>
                <a:latin typeface="Calibri" panose="020F0502020204030204" pitchFamily="34" charset="0"/>
                <a:ea typeface="Calibri" panose="020F0502020204030204" pitchFamily="34" charset="0"/>
                <a:cs typeface="Times New Roman" panose="02020603050405020304" pitchFamily="18" charset="0"/>
              </a:rPr>
              <a:t>ή το </a:t>
            </a:r>
            <a:r>
              <a:rPr lang="el-GR" b="1" dirty="0">
                <a:effectLst/>
                <a:latin typeface="Calibri" panose="020F0502020204030204" pitchFamily="34" charset="0"/>
                <a:ea typeface="Calibri" panose="020F0502020204030204" pitchFamily="34" charset="0"/>
                <a:cs typeface="Times New Roman" panose="02020603050405020304" pitchFamily="18" charset="0"/>
              </a:rPr>
              <a:t>15,9% του αστικού εργατικού δυναμικού</a:t>
            </a:r>
            <a:r>
              <a:rPr lang="el-GR" dirty="0">
                <a:effectLst/>
                <a:latin typeface="Calibri" panose="020F0502020204030204" pitchFamily="34" charset="0"/>
                <a:ea typeface="Calibri" panose="020F0502020204030204" pitchFamily="34" charset="0"/>
                <a:cs typeface="Times New Roman" panose="02020603050405020304" pitchFamily="18" charset="0"/>
              </a:rPr>
              <a:t>.</a:t>
            </a:r>
            <a:endParaRPr lang="el-GR" dirty="0"/>
          </a:p>
        </p:txBody>
      </p:sp>
    </p:spTree>
    <p:extLst>
      <p:ext uri="{BB962C8B-B14F-4D97-AF65-F5344CB8AC3E}">
        <p14:creationId xmlns:p14="http://schemas.microsoft.com/office/powerpoint/2010/main" val="369949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rgbClr val="573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578E926-8EEB-D253-01DB-A9276F8ABBCA}"/>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2700" b="1" kern="1200">
                <a:solidFill>
                  <a:srgbClr val="FFFFFF"/>
                </a:solidFill>
                <a:latin typeface="+mj-lt"/>
                <a:ea typeface="+mj-ea"/>
                <a:cs typeface="+mj-cs"/>
              </a:rPr>
              <a:t>0ι ΑΞΕ αντιπροσωπεύουν σημαντικό μερίδιο της βιομηχανικής παραγωγής της Κίνας</a:t>
            </a:r>
          </a:p>
        </p:txBody>
      </p:sp>
      <p:pic>
        <p:nvPicPr>
          <p:cNvPr id="4" name="Θέση περιεχομένου 3">
            <a:extLst>
              <a:ext uri="{FF2B5EF4-FFF2-40B4-BE49-F238E27FC236}">
                <a16:creationId xmlns:a16="http://schemas.microsoft.com/office/drawing/2014/main" id="{7677F1F0-5363-B6CF-72B5-8E1F8AF0214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86200" y="599768"/>
            <a:ext cx="7922341" cy="5919019"/>
          </a:xfrm>
          <a:prstGeom prst="rect">
            <a:avLst/>
          </a:prstGeom>
        </p:spPr>
      </p:pic>
    </p:spTree>
    <p:extLst>
      <p:ext uri="{BB962C8B-B14F-4D97-AF65-F5344CB8AC3E}">
        <p14:creationId xmlns:p14="http://schemas.microsoft.com/office/powerpoint/2010/main" val="639341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03B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98C8968-C002-E06E-0AE9-538D908E14F5}"/>
              </a:ext>
            </a:extLst>
          </p:cNvPr>
          <p:cNvSpPr>
            <a:spLocks noGrp="1"/>
          </p:cNvSpPr>
          <p:nvPr>
            <p:ph type="title"/>
          </p:nvPr>
        </p:nvSpPr>
        <p:spPr>
          <a:xfrm>
            <a:off x="304800" y="1179871"/>
            <a:ext cx="3657600" cy="3603767"/>
          </a:xfrm>
          <a:prstGeom prst="ellipse">
            <a:avLst/>
          </a:prstGeom>
          <a:solidFill>
            <a:srgbClr val="262626"/>
          </a:solidFill>
          <a:ln w="174625" cmpd="thinThick">
            <a:solidFill>
              <a:srgbClr val="262626"/>
            </a:solidFill>
          </a:ln>
        </p:spPr>
        <p:txBody>
          <a:bodyPr vert="horz" lIns="91440" tIns="45720" rIns="91440" bIns="45720" rtlCol="0" anchor="ctr">
            <a:noAutofit/>
          </a:bodyPr>
          <a:lstStyle/>
          <a:p>
            <a:pPr algn="ctr"/>
            <a:r>
              <a:rPr lang="en-US" sz="2400" b="1" kern="1200" dirty="0" err="1">
                <a:solidFill>
                  <a:srgbClr val="FFFFFF"/>
                </a:solidFill>
                <a:latin typeface="+mj-lt"/>
                <a:ea typeface="+mj-ea"/>
                <a:cs typeface="+mj-cs"/>
              </a:rPr>
              <a:t>Στο</a:t>
            </a:r>
            <a:r>
              <a:rPr lang="en-US" sz="2400" b="1" kern="1200" dirty="0">
                <a:solidFill>
                  <a:srgbClr val="FFFFFF"/>
                </a:solidFill>
                <a:latin typeface="+mj-lt"/>
                <a:ea typeface="+mj-ea"/>
                <a:cs typeface="+mj-cs"/>
              </a:rPr>
              <a:t> απ</a:t>
            </a:r>
            <a:r>
              <a:rPr lang="en-US" sz="2400" b="1" kern="1200" dirty="0" err="1">
                <a:solidFill>
                  <a:srgbClr val="FFFFFF"/>
                </a:solidFill>
                <a:latin typeface="+mj-lt"/>
                <a:ea typeface="+mj-ea"/>
                <a:cs typeface="+mj-cs"/>
              </a:rPr>
              <a:t>οκορύφωμά</a:t>
            </a:r>
            <a:r>
              <a:rPr lang="en-US" sz="2400" b="1" kern="1200" dirty="0">
                <a:solidFill>
                  <a:srgbClr val="FFFFFF"/>
                </a:solidFill>
                <a:latin typeface="+mj-lt"/>
                <a:ea typeface="+mj-ea"/>
                <a:cs typeface="+mj-cs"/>
              </a:rPr>
              <a:t> </a:t>
            </a:r>
            <a:r>
              <a:rPr lang="en-US" sz="2400" b="1" kern="1200" dirty="0" err="1">
                <a:solidFill>
                  <a:srgbClr val="FFFFFF"/>
                </a:solidFill>
                <a:latin typeface="+mj-lt"/>
                <a:ea typeface="+mj-ea"/>
                <a:cs typeface="+mj-cs"/>
              </a:rPr>
              <a:t>τους</a:t>
            </a:r>
            <a:r>
              <a:rPr lang="en-US" sz="2400" b="1" kern="1200" dirty="0">
                <a:solidFill>
                  <a:srgbClr val="FFFFFF"/>
                </a:solidFill>
                <a:latin typeface="+mj-lt"/>
                <a:ea typeface="+mj-ea"/>
                <a:cs typeface="+mj-cs"/>
              </a:rPr>
              <a:t>, </a:t>
            </a:r>
            <a:r>
              <a:rPr lang="en-US" sz="2400" b="1" kern="1200" dirty="0" err="1">
                <a:solidFill>
                  <a:srgbClr val="FFFFFF"/>
                </a:solidFill>
                <a:latin typeface="+mj-lt"/>
                <a:ea typeface="+mj-ea"/>
                <a:cs typeface="+mj-cs"/>
              </a:rPr>
              <a:t>οι</a:t>
            </a:r>
            <a:r>
              <a:rPr lang="en-US" sz="2400" b="1" kern="1200" dirty="0">
                <a:solidFill>
                  <a:srgbClr val="FFFFFF"/>
                </a:solidFill>
                <a:latin typeface="+mj-lt"/>
                <a:ea typeface="+mj-ea"/>
                <a:cs typeface="+mj-cs"/>
              </a:rPr>
              <a:t> ΑΞΕ α</a:t>
            </a:r>
            <a:r>
              <a:rPr lang="en-US" sz="2400" b="1" kern="1200" dirty="0" err="1">
                <a:solidFill>
                  <a:srgbClr val="FFFFFF"/>
                </a:solidFill>
                <a:latin typeface="+mj-lt"/>
                <a:ea typeface="+mj-ea"/>
                <a:cs typeface="+mj-cs"/>
              </a:rPr>
              <a:t>ντι</a:t>
            </a:r>
            <a:r>
              <a:rPr lang="en-US" sz="2400" b="1" kern="1200" dirty="0">
                <a:solidFill>
                  <a:srgbClr val="FFFFFF"/>
                </a:solidFill>
                <a:latin typeface="+mj-lt"/>
                <a:ea typeface="+mj-ea"/>
                <a:cs typeface="+mj-cs"/>
              </a:rPr>
              <a:t>προσώπευαν το 58,3% των κινεζικών εξαγωγών το 2005 και το 59,7% των εισαγωγών</a:t>
            </a:r>
          </a:p>
        </p:txBody>
      </p:sp>
      <p:pic>
        <p:nvPicPr>
          <p:cNvPr id="4" name="Θέση περιεχομένου 3">
            <a:extLst>
              <a:ext uri="{FF2B5EF4-FFF2-40B4-BE49-F238E27FC236}">
                <a16:creationId xmlns:a16="http://schemas.microsoft.com/office/drawing/2014/main" id="{699C4988-751F-04E8-54DA-2EFDC8B6D47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97942" y="698090"/>
            <a:ext cx="7670964" cy="5614220"/>
          </a:xfrm>
          <a:prstGeom prst="rect">
            <a:avLst/>
          </a:prstGeom>
        </p:spPr>
      </p:pic>
    </p:spTree>
    <p:extLst>
      <p:ext uri="{BB962C8B-B14F-4D97-AF65-F5344CB8AC3E}">
        <p14:creationId xmlns:p14="http://schemas.microsoft.com/office/powerpoint/2010/main" val="3857075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7A07E56-659E-FD52-F1AE-C5294A7BB917}"/>
              </a:ext>
            </a:extLst>
          </p:cNvPr>
          <p:cNvSpPr>
            <a:spLocks noGrp="1"/>
          </p:cNvSpPr>
          <p:nvPr>
            <p:ph type="title"/>
          </p:nvPr>
        </p:nvSpPr>
        <p:spPr>
          <a:xfrm>
            <a:off x="9036543" y="1582995"/>
            <a:ext cx="2853372" cy="3716592"/>
          </a:xfrm>
        </p:spPr>
        <p:txBody>
          <a:bodyPr vert="horz" lIns="91440" tIns="45720" rIns="91440" bIns="45720" rtlCol="0" anchor="ctr">
            <a:normAutofit/>
          </a:bodyPr>
          <a:lstStyle/>
          <a:p>
            <a:r>
              <a:rPr lang="en-US" sz="2400" b="1" kern="1200" dirty="0" err="1">
                <a:solidFill>
                  <a:schemeClr val="tx1"/>
                </a:solidFill>
                <a:latin typeface="+mj-lt"/>
                <a:ea typeface="+mj-ea"/>
                <a:cs typeface="+mj-cs"/>
              </a:rPr>
              <a:t>Οι</a:t>
            </a:r>
            <a:r>
              <a:rPr lang="en-US" sz="2400" b="1" kern="1200" dirty="0">
                <a:solidFill>
                  <a:schemeClr val="tx1"/>
                </a:solidFill>
                <a:latin typeface="+mj-lt"/>
                <a:ea typeface="+mj-ea"/>
                <a:cs typeface="+mj-cs"/>
              </a:rPr>
              <a:t> </a:t>
            </a:r>
            <a:r>
              <a:rPr lang="en-US" sz="2400" b="1" kern="1200" dirty="0" err="1">
                <a:solidFill>
                  <a:schemeClr val="tx1"/>
                </a:solidFill>
                <a:latin typeface="+mj-lt"/>
                <a:ea typeface="+mj-ea"/>
                <a:cs typeface="+mj-cs"/>
              </a:rPr>
              <a:t>εισροές</a:t>
            </a:r>
            <a:r>
              <a:rPr lang="en-US" sz="2400" b="1" kern="1200" dirty="0">
                <a:solidFill>
                  <a:schemeClr val="tx1"/>
                </a:solidFill>
                <a:latin typeface="+mj-lt"/>
                <a:ea typeface="+mj-ea"/>
                <a:cs typeface="+mj-cs"/>
              </a:rPr>
              <a:t> </a:t>
            </a:r>
            <a:r>
              <a:rPr lang="en-US" sz="2400" b="1" kern="1200" dirty="0" err="1">
                <a:solidFill>
                  <a:schemeClr val="tx1"/>
                </a:solidFill>
                <a:latin typeface="+mj-lt"/>
                <a:ea typeface="+mj-ea"/>
                <a:cs typeface="+mj-cs"/>
              </a:rPr>
              <a:t>των</a:t>
            </a:r>
            <a:r>
              <a:rPr lang="en-US" sz="2400" b="1" kern="1200" dirty="0">
                <a:solidFill>
                  <a:schemeClr val="tx1"/>
                </a:solidFill>
                <a:latin typeface="+mj-lt"/>
                <a:ea typeface="+mj-ea"/>
                <a:cs typeface="+mj-cs"/>
              </a:rPr>
              <a:t> ΑΞΕ </a:t>
            </a:r>
            <a:r>
              <a:rPr lang="en-US" sz="2400" b="1" kern="1200" dirty="0" err="1">
                <a:solidFill>
                  <a:schemeClr val="tx1"/>
                </a:solidFill>
                <a:latin typeface="+mj-lt"/>
                <a:ea typeface="+mj-ea"/>
                <a:cs typeface="+mj-cs"/>
              </a:rPr>
              <a:t>της</a:t>
            </a:r>
            <a:r>
              <a:rPr lang="en-US" sz="2400" b="1" kern="1200" dirty="0">
                <a:solidFill>
                  <a:schemeClr val="tx1"/>
                </a:solidFill>
                <a:latin typeface="+mj-lt"/>
                <a:ea typeface="+mj-ea"/>
                <a:cs typeface="+mj-cs"/>
              </a:rPr>
              <a:t> </a:t>
            </a:r>
            <a:r>
              <a:rPr lang="en-US" sz="2400" b="1" kern="1200" dirty="0" err="1">
                <a:solidFill>
                  <a:schemeClr val="tx1"/>
                </a:solidFill>
                <a:latin typeface="+mj-lt"/>
                <a:ea typeface="+mj-ea"/>
                <a:cs typeface="+mj-cs"/>
              </a:rPr>
              <a:t>Κίν</a:t>
            </a:r>
            <a:r>
              <a:rPr lang="en-US" sz="2400" b="1" kern="1200" dirty="0">
                <a:solidFill>
                  <a:schemeClr val="tx1"/>
                </a:solidFill>
                <a:latin typeface="+mj-lt"/>
                <a:ea typeface="+mj-ea"/>
                <a:cs typeface="+mj-cs"/>
              </a:rPr>
              <a:t>ας το 2018 ήταν 139 δισεκατομμύρια δολάρια, καθιστώντας την τον δεύτερο μεγαλύτερο αποδέκτη ΑΞΕ στον κόσμο μετά τις Ηνωμένες Πολιτείες</a:t>
            </a:r>
          </a:p>
        </p:txBody>
      </p:sp>
      <p:sp>
        <p:nvSpPr>
          <p:cNvPr id="35" name="Rectangle 17">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19">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Θέση περιεχομένου 3">
            <a:extLst>
              <a:ext uri="{FF2B5EF4-FFF2-40B4-BE49-F238E27FC236}">
                <a16:creationId xmlns:a16="http://schemas.microsoft.com/office/drawing/2014/main" id="{146C97E0-08F2-202C-2CD4-8471A3BA22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9849" y="858525"/>
            <a:ext cx="7419081" cy="5211906"/>
          </a:xfrm>
          <a:prstGeom prst="rect">
            <a:avLst/>
          </a:prstGeom>
        </p:spPr>
      </p:pic>
      <p:sp>
        <p:nvSpPr>
          <p:cNvPr id="37" name="Rectangle 21">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129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501964-4DCC-6405-1C9E-650F4D184E69}"/>
              </a:ext>
            </a:extLst>
          </p:cNvPr>
          <p:cNvSpPr>
            <a:spLocks noGrp="1"/>
          </p:cNvSpPr>
          <p:nvPr>
            <p:ph type="title"/>
          </p:nvPr>
        </p:nvSpPr>
        <p:spPr>
          <a:xfrm>
            <a:off x="838200" y="365125"/>
            <a:ext cx="10515600" cy="1001559"/>
          </a:xfrm>
        </p:spPr>
        <p:txBody>
          <a:bodyPr/>
          <a:lstStyle/>
          <a:p>
            <a:pPr algn="ctr"/>
            <a:r>
              <a:rPr lang="el-GR" b="1" dirty="0"/>
              <a:t>«Ειδικές Οικονομικές Ζώνες»</a:t>
            </a:r>
          </a:p>
        </p:txBody>
      </p:sp>
      <p:sp>
        <p:nvSpPr>
          <p:cNvPr id="3" name="Θέση περιεχομένου 2">
            <a:extLst>
              <a:ext uri="{FF2B5EF4-FFF2-40B4-BE49-F238E27FC236}">
                <a16:creationId xmlns:a16="http://schemas.microsoft.com/office/drawing/2014/main" id="{31D49864-C29D-A701-A2A4-849E7D1D2349}"/>
              </a:ext>
            </a:extLst>
          </p:cNvPr>
          <p:cNvSpPr>
            <a:spLocks noGrp="1"/>
          </p:cNvSpPr>
          <p:nvPr>
            <p:ph idx="1"/>
          </p:nvPr>
        </p:nvSpPr>
        <p:spPr>
          <a:xfrm>
            <a:off x="838200" y="1366684"/>
            <a:ext cx="10515600" cy="4810279"/>
          </a:xfrm>
        </p:spPr>
        <p:txBody>
          <a:bodyPr/>
          <a:lstStyle/>
          <a:p>
            <a:pPr algn="just"/>
            <a:r>
              <a:rPr lang="el-GR" sz="2400" dirty="0">
                <a:effectLst/>
                <a:latin typeface="Calibri" panose="020F0502020204030204" pitchFamily="34" charset="0"/>
                <a:ea typeface="Calibri" panose="020F0502020204030204" pitchFamily="34" charset="0"/>
                <a:cs typeface="Times New Roman" panose="02020603050405020304" pitchFamily="18" charset="0"/>
              </a:rPr>
              <a:t>Ειδικές Οικονομικές Ζώνες (Ε.Ο.Ζ.) ή αλλιώς, Ζώνες Ελεύθερου Εμπορίου στην Κίνα</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a:effectLst/>
                <a:latin typeface="Calibri" panose="020F0502020204030204" pitchFamily="34" charset="0"/>
                <a:ea typeface="Calibri" panose="020F0502020204030204" pitchFamily="34" charset="0"/>
                <a:cs typeface="Times New Roman" panose="02020603050405020304" pitchFamily="18" charset="0"/>
              </a:rPr>
              <a:t>μικρές γεωγραφικές περιοχές που επιτρέπουν στις ξένες εταιρείες να έχουν πρόσβαση σε χαμηλότερους φόρους και καλύτερες οικονομικές συνθήκες -&gt; στόχος η προσέλκυση ΑΞΕ,</a:t>
            </a:r>
          </a:p>
          <a:p>
            <a:pPr algn="just"/>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400" dirty="0">
                <a:effectLst/>
                <a:latin typeface="Calibri" panose="020F0502020204030204" pitchFamily="34" charset="0"/>
                <a:ea typeface="Calibri" panose="020F0502020204030204" pitchFamily="34" charset="0"/>
                <a:cs typeface="Times New Roman" panose="02020603050405020304" pitchFamily="18" charset="0"/>
              </a:rPr>
              <a:t>στις ΕΟΖ εφαρμόζονται καπιταλιστικές πολιτικές που καθοδηγούνται από την αγορά. Ονομάστηκαν και Ζώνες ελεύθερου εμπορίου, καθώς αυτές οι ζώνες αυτές αποτελούν οιονεί  καπιταλιστικά κρατίδια, που συνδιαλέγονται ελεύθερα με τον υπόλοιπο κόσμο, παρέχοντας παράλληλα αυξημένα κίνητρα για επενδύσεις από το εξωτερικό, </a:t>
            </a:r>
          </a:p>
          <a:p>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95287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2188035-0A7D-D608-73CD-FDCDE2C1B49A}"/>
              </a:ext>
            </a:extLst>
          </p:cNvPr>
          <p:cNvSpPr>
            <a:spLocks noGrp="1"/>
          </p:cNvSpPr>
          <p:nvPr>
            <p:ph type="title"/>
          </p:nvPr>
        </p:nvSpPr>
        <p:spPr>
          <a:xfrm>
            <a:off x="838200" y="365125"/>
            <a:ext cx="10515600" cy="1325563"/>
          </a:xfrm>
        </p:spPr>
        <p:txBody>
          <a:bodyPr>
            <a:normAutofit/>
          </a:bodyPr>
          <a:lstStyle/>
          <a:p>
            <a:r>
              <a:rPr lang="en-US" sz="5400" b="1"/>
              <a:t>Shenzhen</a:t>
            </a:r>
            <a:endParaRPr lang="el-GR" sz="5400" b="1"/>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E130EC83-218B-841B-FF30-8F9DE6268D5F}"/>
              </a:ext>
            </a:extLst>
          </p:cNvPr>
          <p:cNvGraphicFramePr>
            <a:graphicFrameLocks noGrp="1"/>
          </p:cNvGraphicFramePr>
          <p:nvPr>
            <p:ph idx="1"/>
            <p:extLst>
              <p:ext uri="{D42A27DB-BD31-4B8C-83A1-F6EECF244321}">
                <p14:modId xmlns:p14="http://schemas.microsoft.com/office/powerpoint/2010/main" val="2515913826"/>
              </p:ext>
            </p:extLst>
          </p:nvPr>
        </p:nvGraphicFramePr>
        <p:xfrm>
          <a:off x="838200" y="1883601"/>
          <a:ext cx="10515600" cy="4470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3504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B2069EE-A08E-44F0-B3F9-3CF8CC2DCA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6740" cy="6857542"/>
          </a:xfrm>
          <a:custGeom>
            <a:avLst/>
            <a:gdLst>
              <a:gd name="connsiteX0" fmla="*/ 0 w 6126740"/>
              <a:gd name="connsiteY0" fmla="*/ 0 h 6857542"/>
              <a:gd name="connsiteX1" fmla="*/ 4980067 w 6126740"/>
              <a:gd name="connsiteY1" fmla="*/ 0 h 6857542"/>
              <a:gd name="connsiteX2" fmla="*/ 4992714 w 6126740"/>
              <a:gd name="connsiteY2" fmla="*/ 31774 h 6857542"/>
              <a:gd name="connsiteX3" fmla="*/ 6047722 w 6126740"/>
              <a:gd name="connsiteY3" fmla="*/ 2682457 h 6857542"/>
              <a:gd name="connsiteX4" fmla="*/ 6047722 w 6126740"/>
              <a:gd name="connsiteY4" fmla="*/ 3752208 h 6857542"/>
              <a:gd name="connsiteX5" fmla="*/ 4890218 w 6126740"/>
              <a:gd name="connsiteY5" fmla="*/ 6660411 h 6857542"/>
              <a:gd name="connsiteX6" fmla="*/ 4811756 w 6126740"/>
              <a:gd name="connsiteY6" fmla="*/ 6857542 h 6857542"/>
              <a:gd name="connsiteX7" fmla="*/ 0 w 6126740"/>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6740" h="6857542">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B9711DA6-26D3-AC82-7CF6-2053CC05CC10}"/>
              </a:ext>
            </a:extLst>
          </p:cNvPr>
          <p:cNvSpPr>
            <a:spLocks noGrp="1"/>
          </p:cNvSpPr>
          <p:nvPr>
            <p:ph type="title"/>
          </p:nvPr>
        </p:nvSpPr>
        <p:spPr>
          <a:xfrm>
            <a:off x="496823" y="1848466"/>
            <a:ext cx="4193163" cy="2476790"/>
          </a:xfrm>
        </p:spPr>
        <p:txBody>
          <a:bodyPr anchor="b">
            <a:normAutofit/>
          </a:bodyPr>
          <a:lstStyle/>
          <a:p>
            <a:r>
              <a:rPr lang="el-GR" sz="1900" b="1" dirty="0">
                <a:solidFill>
                  <a:schemeClr val="bg1"/>
                </a:solidFill>
              </a:rPr>
              <a:t>Σήμερα στην Κίνα υπάρχουν διάφορα είδη ΕΟΖ, τα οποία ποικίλουν ανάλογα το αντικείμενο και τη λειτουργία τους. Οι βασικότερες διακρίσεις αφορούν είτε γεωγραφικές περιοχές, ζώνες ελευθέρων συναλλαγών, βιομηχανικά πάρκα, πάρκα καινοτομίας. </a:t>
            </a:r>
          </a:p>
        </p:txBody>
      </p:sp>
      <p:grpSp>
        <p:nvGrpSpPr>
          <p:cNvPr id="15" name="Group 14">
            <a:extLst>
              <a:ext uri="{FF2B5EF4-FFF2-40B4-BE49-F238E27FC236}">
                <a16:creationId xmlns:a16="http://schemas.microsoft.com/office/drawing/2014/main" id="{C9888C69-11CC-40BA-BABF-F9B7E11C915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0080" y="640080"/>
            <a:ext cx="1128382" cy="847206"/>
            <a:chOff x="5307830" y="325570"/>
            <a:chExt cx="1128382" cy="847206"/>
          </a:xfrm>
        </p:grpSpPr>
        <p:sp>
          <p:nvSpPr>
            <p:cNvPr id="16" name="Freeform 5">
              <a:extLst>
                <a:ext uri="{FF2B5EF4-FFF2-40B4-BE49-F238E27FC236}">
                  <a16:creationId xmlns:a16="http://schemas.microsoft.com/office/drawing/2014/main" id="{737D08C8-52AD-4B7E-A217-E28E1AF008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7" name="Freeform 5">
              <a:extLst>
                <a:ext uri="{FF2B5EF4-FFF2-40B4-BE49-F238E27FC236}">
                  <a16:creationId xmlns:a16="http://schemas.microsoft.com/office/drawing/2014/main" id="{0ED11528-93DA-433F-9B3C-21106EFDBB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pic>
        <p:nvPicPr>
          <p:cNvPr id="4" name="Θέση περιεχομένου 3">
            <a:extLst>
              <a:ext uri="{FF2B5EF4-FFF2-40B4-BE49-F238E27FC236}">
                <a16:creationId xmlns:a16="http://schemas.microsoft.com/office/drawing/2014/main" id="{B6D707EB-4F31-22EF-C107-9DA2BBD9B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5000" y="891906"/>
            <a:ext cx="6508367" cy="5302417"/>
          </a:xfrm>
          <a:prstGeom prst="rect">
            <a:avLst/>
          </a:prstGeom>
        </p:spPr>
      </p:pic>
    </p:spTree>
    <p:extLst>
      <p:ext uri="{BB962C8B-B14F-4D97-AF65-F5344CB8AC3E}">
        <p14:creationId xmlns:p14="http://schemas.microsoft.com/office/powerpoint/2010/main" val="336740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BD9B41-A192-9922-9F3E-74AB0CB77678}"/>
              </a:ext>
            </a:extLst>
          </p:cNvPr>
          <p:cNvSpPr>
            <a:spLocks noGrp="1"/>
          </p:cNvSpPr>
          <p:nvPr>
            <p:ph type="title"/>
          </p:nvPr>
        </p:nvSpPr>
        <p:spPr/>
        <p:txBody>
          <a:bodyPr/>
          <a:lstStyle/>
          <a:p>
            <a:pPr algn="ctr"/>
            <a:r>
              <a:rPr lang="el-GR" b="1" dirty="0"/>
              <a:t>Η Κίνα τις πρώτες δεκαετίες</a:t>
            </a:r>
          </a:p>
        </p:txBody>
      </p:sp>
      <p:sp>
        <p:nvSpPr>
          <p:cNvPr id="3" name="Θέση περιεχομένου 2">
            <a:extLst>
              <a:ext uri="{FF2B5EF4-FFF2-40B4-BE49-F238E27FC236}">
                <a16:creationId xmlns:a16="http://schemas.microsoft.com/office/drawing/2014/main" id="{4A04648B-B3AC-5CBF-66EE-7832DB7C5A0F}"/>
              </a:ext>
            </a:extLst>
          </p:cNvPr>
          <p:cNvSpPr>
            <a:spLocks noGrp="1"/>
          </p:cNvSpPr>
          <p:nvPr>
            <p:ph idx="1"/>
          </p:nvPr>
        </p:nvSpPr>
        <p:spPr/>
        <p:txBody>
          <a:bodyPr/>
          <a:lstStyle/>
          <a:p>
            <a:pPr algn="just"/>
            <a:r>
              <a:rPr lang="el-GR" dirty="0"/>
              <a:t>Πριν από την έναρξη των οικονομικών μεταρρυθμίσεων και την απελευθέρωση του εμπορίου το 1979, ο μέσος ετήσιος ρυθμός αύξησης του πραγματικού ΑΕΠ στην Κίνα υπολογίστηκε σε 5,3% (μεταξύ 1960-1978) σύμφωνα με την Υπηρεσία Ερευνών του Κογκρέσου (Congressional Research Service, 2019). </a:t>
            </a:r>
          </a:p>
          <a:p>
            <a:pPr algn="just"/>
            <a:r>
              <a:rPr lang="el-GR" dirty="0"/>
              <a:t>Μέχρι τότε, η Κίνα ακολουθούσε πολιτικές που διατηρούσαν την οικονομία πολύ φτωχή, στάσιμη, κεντρικά ελεγχόμενη, εξαιρετικά αναποτελεσματική και σχετικά απομονωμένη από την παγκόσμια οικονομία.</a:t>
            </a:r>
          </a:p>
        </p:txBody>
      </p:sp>
    </p:spTree>
    <p:extLst>
      <p:ext uri="{BB962C8B-B14F-4D97-AF65-F5344CB8AC3E}">
        <p14:creationId xmlns:p14="http://schemas.microsoft.com/office/powerpoint/2010/main" val="320384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6FA277D6-5905-5B8D-D5B1-26013FB41983}"/>
              </a:ext>
            </a:extLst>
          </p:cNvPr>
          <p:cNvSpPr>
            <a:spLocks noGrp="1"/>
          </p:cNvSpPr>
          <p:nvPr>
            <p:ph type="title"/>
          </p:nvPr>
        </p:nvSpPr>
        <p:spPr>
          <a:xfrm>
            <a:off x="524741" y="620392"/>
            <a:ext cx="3808268" cy="5504688"/>
          </a:xfrm>
        </p:spPr>
        <p:txBody>
          <a:bodyPr>
            <a:normAutofit/>
          </a:bodyPr>
          <a:lstStyle/>
          <a:p>
            <a:r>
              <a:rPr lang="el-GR" sz="38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Από μία οικονομία μεταποίησης και ελαφριάς βιομηχανίας, έχει μετατραπεί με οικονομία παραγωγής υψηλής τεχνολογίας</a:t>
            </a:r>
            <a:endParaRPr lang="el-GR" sz="3800" b="1">
              <a:solidFill>
                <a:schemeClr val="bg1"/>
              </a:solidFill>
            </a:endParaRPr>
          </a:p>
        </p:txBody>
      </p:sp>
      <p:graphicFrame>
        <p:nvGraphicFramePr>
          <p:cNvPr id="8" name="Θέση περιεχομένου 5">
            <a:extLst>
              <a:ext uri="{FF2B5EF4-FFF2-40B4-BE49-F238E27FC236}">
                <a16:creationId xmlns:a16="http://schemas.microsoft.com/office/drawing/2014/main" id="{13DA3F50-B50B-F5B5-8D9D-FADDA28E1B1B}"/>
              </a:ext>
            </a:extLst>
          </p:cNvPr>
          <p:cNvGraphicFramePr>
            <a:graphicFrameLocks noGrp="1"/>
          </p:cNvGraphicFramePr>
          <p:nvPr>
            <p:ph idx="1"/>
            <p:extLst>
              <p:ext uri="{D42A27DB-BD31-4B8C-83A1-F6EECF244321}">
                <p14:modId xmlns:p14="http://schemas.microsoft.com/office/powerpoint/2010/main" val="1377321180"/>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4339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39A7E73-F4B5-B58F-23EA-61A1C3061BD0}"/>
              </a:ext>
            </a:extLst>
          </p:cNvPr>
          <p:cNvSpPr>
            <a:spLocks noGrp="1"/>
          </p:cNvSpPr>
          <p:nvPr>
            <p:ph type="title"/>
          </p:nvPr>
        </p:nvSpPr>
        <p:spPr>
          <a:xfrm>
            <a:off x="332872" y="1153571"/>
            <a:ext cx="3200400" cy="4461163"/>
          </a:xfrm>
        </p:spPr>
        <p:txBody>
          <a:bodyPr>
            <a:normAutofit/>
          </a:bodyPr>
          <a:lstStyle/>
          <a:p>
            <a:r>
              <a:rPr lang="el-GR" sz="3400" b="1" dirty="0">
                <a:solidFill>
                  <a:srgbClr val="FFFFFF"/>
                </a:solidFill>
              </a:rPr>
              <a:t>Η Κίνα τα τελευταία χρόνια βρίσκεται και πάλι σε στάδιο μετάβασης, υπό την καθοδήγηση του νέου της ηγέτη, </a:t>
            </a:r>
            <a:r>
              <a:rPr lang="el-GR" sz="3400" b="1" dirty="0" err="1">
                <a:solidFill>
                  <a:srgbClr val="FFFFFF"/>
                </a:solidFill>
              </a:rPr>
              <a:t>Xi</a:t>
            </a:r>
            <a:r>
              <a:rPr lang="el-GR" sz="3400" b="1" dirty="0">
                <a:solidFill>
                  <a:srgbClr val="FFFFFF"/>
                </a:solidFill>
              </a:rPr>
              <a:t> Jinping.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Θέση περιεχομένου 2">
            <a:extLst>
              <a:ext uri="{FF2B5EF4-FFF2-40B4-BE49-F238E27FC236}">
                <a16:creationId xmlns:a16="http://schemas.microsoft.com/office/drawing/2014/main" id="{DBDC43F7-4180-8276-87D0-B10E9D2CCF76}"/>
              </a:ext>
            </a:extLst>
          </p:cNvPr>
          <p:cNvSpPr>
            <a:spLocks noGrp="1"/>
          </p:cNvSpPr>
          <p:nvPr>
            <p:ph idx="1"/>
          </p:nvPr>
        </p:nvSpPr>
        <p:spPr>
          <a:xfrm>
            <a:off x="4447308" y="591344"/>
            <a:ext cx="6906491" cy="5585619"/>
          </a:xfrm>
        </p:spPr>
        <p:txBody>
          <a:bodyPr anchor="ctr">
            <a:normAutofit/>
          </a:bodyPr>
          <a:lstStyle/>
          <a:p>
            <a:r>
              <a:rPr lang="el-GR" sz="2400">
                <a:effectLst/>
                <a:latin typeface="Calibri" panose="020F0502020204030204" pitchFamily="34" charset="0"/>
                <a:ea typeface="Calibri" panose="020F0502020204030204" pitchFamily="34" charset="0"/>
                <a:cs typeface="Times New Roman" panose="02020603050405020304" pitchFamily="18" charset="0"/>
              </a:rPr>
              <a:t>Οι νέες μεταρρυθμίσεις που προωθεί η νέα διοίκηση του ΚΚ, φαίνεται να προωθούν έναν ισχυρότερο έλεγχο του κράτους επί της αγοράς, και ιδίως έναντι ισχυρών μεγαλοεπιχειρηματιών και τεχνολογικών κολοσσών. </a:t>
            </a:r>
          </a:p>
          <a:p>
            <a:r>
              <a:rPr lang="el-GR" sz="2400">
                <a:effectLst/>
                <a:latin typeface="Calibri" panose="020F0502020204030204" pitchFamily="34" charset="0"/>
                <a:ea typeface="Calibri" panose="020F0502020204030204" pitchFamily="34" charset="0"/>
                <a:cs typeface="Times New Roman" panose="02020603050405020304" pitchFamily="18" charset="0"/>
              </a:rPr>
              <a:t>Τα οικονομικά ορόσημα, όπως απορρέουν από το «</a:t>
            </a:r>
            <a:r>
              <a:rPr lang="el-GR" sz="2400" i="1">
                <a:effectLst/>
                <a:latin typeface="Calibri" panose="020F0502020204030204" pitchFamily="34" charset="0"/>
                <a:ea typeface="Calibri" panose="020F0502020204030204" pitchFamily="34" charset="0"/>
                <a:cs typeface="Times New Roman" panose="02020603050405020304" pitchFamily="18" charset="0"/>
              </a:rPr>
              <a:t>Made in China 2025</a:t>
            </a:r>
            <a:r>
              <a:rPr lang="el-GR" sz="2400">
                <a:effectLst/>
                <a:latin typeface="Calibri" panose="020F0502020204030204" pitchFamily="34" charset="0"/>
                <a:ea typeface="Calibri" panose="020F0502020204030204" pitchFamily="34" charset="0"/>
                <a:cs typeface="Times New Roman" panose="02020603050405020304" pitchFamily="18" charset="0"/>
              </a:rPr>
              <a:t>» και «</a:t>
            </a:r>
            <a:r>
              <a:rPr lang="el-GR" sz="2400" i="1">
                <a:effectLst/>
                <a:latin typeface="Calibri" panose="020F0502020204030204" pitchFamily="34" charset="0"/>
                <a:ea typeface="Calibri" panose="020F0502020204030204" pitchFamily="34" charset="0"/>
                <a:cs typeface="Times New Roman" panose="02020603050405020304" pitchFamily="18" charset="0"/>
              </a:rPr>
              <a:t>China Standards 2035</a:t>
            </a:r>
            <a:r>
              <a:rPr lang="el-GR" sz="2400">
                <a:effectLst/>
                <a:latin typeface="Calibri" panose="020F0502020204030204" pitchFamily="34" charset="0"/>
                <a:ea typeface="Calibri" panose="020F0502020204030204" pitchFamily="34" charset="0"/>
                <a:cs typeface="Times New Roman" panose="02020603050405020304" pitchFamily="18" charset="0"/>
              </a:rPr>
              <a:t>», στοχεύουν στον εκτοπισμό των ΗΠΑ από συγκεκριμένους κλάδους υψηλής τεχνολογίας. </a:t>
            </a:r>
          </a:p>
          <a:p>
            <a:r>
              <a:rPr lang="el-GR" sz="2400">
                <a:effectLst/>
                <a:latin typeface="Calibri" panose="020F0502020204030204" pitchFamily="34" charset="0"/>
                <a:ea typeface="Calibri" panose="020F0502020204030204" pitchFamily="34" charset="0"/>
                <a:cs typeface="Times New Roman" panose="02020603050405020304" pitchFamily="18" charset="0"/>
              </a:rPr>
              <a:t>Έτσι, η Κίνα στοχεύει να απομακρυνθεί από το να είναι το «</a:t>
            </a:r>
            <a:r>
              <a:rPr lang="el-GR" sz="2400" b="1" i="1">
                <a:effectLst/>
                <a:latin typeface="Calibri" panose="020F0502020204030204" pitchFamily="34" charset="0"/>
                <a:ea typeface="Calibri" panose="020F0502020204030204" pitchFamily="34" charset="0"/>
                <a:cs typeface="Times New Roman" panose="02020603050405020304" pitchFamily="18" charset="0"/>
              </a:rPr>
              <a:t>εργοστάσιο του κόσμου</a:t>
            </a:r>
            <a:r>
              <a:rPr lang="el-GR" sz="2400">
                <a:effectLst/>
                <a:latin typeface="Calibri" panose="020F0502020204030204" pitchFamily="34" charset="0"/>
                <a:ea typeface="Calibri" panose="020F0502020204030204" pitchFamily="34" charset="0"/>
                <a:cs typeface="Times New Roman" panose="02020603050405020304" pitchFamily="18" charset="0"/>
              </a:rPr>
              <a:t>» -&gt; να μετατραπεί σε τεχνολογικό γίγαντα (Made in China 2025, </a:t>
            </a:r>
            <a:r>
              <a:rPr lang="en-US" sz="2400">
                <a:effectLst/>
                <a:latin typeface="Calibri" panose="020F0502020204030204" pitchFamily="34" charset="0"/>
                <a:ea typeface="Calibri" panose="020F0502020204030204" pitchFamily="34" charset="0"/>
                <a:cs typeface="Times New Roman" panose="02020603050405020304" pitchFamily="18" charset="0"/>
              </a:rPr>
              <a:t>Wikipedia</a:t>
            </a:r>
            <a:r>
              <a:rPr lang="el-GR" sz="2400">
                <a:effectLst/>
                <a:latin typeface="Calibri" panose="020F0502020204030204" pitchFamily="34" charset="0"/>
                <a:ea typeface="Calibri" panose="020F0502020204030204" pitchFamily="34" charset="0"/>
                <a:cs typeface="Times New Roman" panose="02020603050405020304" pitchFamily="18" charset="0"/>
              </a:rPr>
              <a:t>). </a:t>
            </a:r>
          </a:p>
          <a:p>
            <a:endParaRPr lang="el-GR" sz="2400"/>
          </a:p>
        </p:txBody>
      </p:sp>
    </p:spTree>
    <p:extLst>
      <p:ext uri="{BB962C8B-B14F-4D97-AF65-F5344CB8AC3E}">
        <p14:creationId xmlns:p14="http://schemas.microsoft.com/office/powerpoint/2010/main" val="575085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06B3DDF1-BA44-28EB-0D4E-A877FB8DF44D}"/>
              </a:ext>
            </a:extLst>
          </p:cNvPr>
          <p:cNvSpPr>
            <a:spLocks noGrp="1"/>
          </p:cNvSpPr>
          <p:nvPr>
            <p:ph type="title"/>
          </p:nvPr>
        </p:nvSpPr>
        <p:spPr>
          <a:xfrm>
            <a:off x="838200" y="365126"/>
            <a:ext cx="10515600" cy="1109714"/>
          </a:xfrm>
        </p:spPr>
        <p:txBody>
          <a:bodyPr>
            <a:normAutofit/>
          </a:bodyPr>
          <a:lstStyle/>
          <a:p>
            <a:r>
              <a:rPr lang="el-GR" sz="3400" b="1" dirty="0"/>
              <a:t>Νέες γεωπολιτικές αναταράξεις</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Θέση περιεχομένου 2">
            <a:extLst>
              <a:ext uri="{FF2B5EF4-FFF2-40B4-BE49-F238E27FC236}">
                <a16:creationId xmlns:a16="http://schemas.microsoft.com/office/drawing/2014/main" id="{FD79772A-52B2-1AD7-6679-05BD97B861C5}"/>
              </a:ext>
            </a:extLst>
          </p:cNvPr>
          <p:cNvSpPr>
            <a:spLocks noGrp="1"/>
          </p:cNvSpPr>
          <p:nvPr>
            <p:ph idx="1"/>
          </p:nvPr>
        </p:nvSpPr>
        <p:spPr>
          <a:xfrm>
            <a:off x="838199" y="1474840"/>
            <a:ext cx="10714703" cy="4702123"/>
          </a:xfrm>
        </p:spPr>
        <p:txBody>
          <a:bodyPr>
            <a:normAutofit/>
          </a:bodyPr>
          <a:lstStyle/>
          <a:p>
            <a:pPr algn="just"/>
            <a:r>
              <a:rPr lang="el-GR" sz="2000" dirty="0">
                <a:effectLst/>
                <a:latin typeface="Calibri "/>
                <a:ea typeface="Calibri" panose="020F0502020204030204" pitchFamily="34" charset="0"/>
                <a:cs typeface="Times New Roman" panose="02020603050405020304" pitchFamily="18" charset="0"/>
              </a:rPr>
              <a:t>Η οικονομική πολιτική της Κίνας, η πανδημία του </a:t>
            </a:r>
            <a:r>
              <a:rPr lang="en-US" sz="2000" dirty="0">
                <a:effectLst/>
                <a:latin typeface="Calibri "/>
                <a:ea typeface="Calibri" panose="020F0502020204030204" pitchFamily="34" charset="0"/>
                <a:cs typeface="Times New Roman" panose="02020603050405020304" pitchFamily="18" charset="0"/>
              </a:rPr>
              <a:t>Covid</a:t>
            </a:r>
            <a:r>
              <a:rPr lang="el-GR" sz="2000" dirty="0">
                <a:effectLst/>
                <a:latin typeface="Calibri "/>
                <a:ea typeface="Calibri" panose="020F0502020204030204" pitchFamily="34" charset="0"/>
                <a:cs typeface="Times New Roman" panose="02020603050405020304" pitchFamily="18" charset="0"/>
              </a:rPr>
              <a:t>-19 και το χάος που προκλήθηκε στις εφοδιαστικές αλυσίδες, καθώς και η εισβολή της Ρωσίας στην Ουκρανία, έχει οδηγήσει τις μεγάλες δυνάμεις (ΗΠΑ, Κίνα) και ισχυρές περιφέρειες (Ε.Ε.) να αναπροσαρμόσουν την οικονομική τους πολιτική, όχι επί τη βάσει των διεθνών κανόνων εμπορίου και της ελεύθερης αγοράς, αλλά υπό την αξιολόγηση άλλων παραμέτρων που άπτονται της γεωπολιτικής</a:t>
            </a:r>
            <a:r>
              <a:rPr lang="el-GR" sz="2000" dirty="0">
                <a:latin typeface="Calibri "/>
              </a:rPr>
              <a:t>,</a:t>
            </a:r>
            <a:endParaRPr lang="el-GR" sz="2000" dirty="0">
              <a:effectLst/>
              <a:latin typeface="Calibri "/>
              <a:ea typeface="Calibri" panose="020F0502020204030204" pitchFamily="34" charset="0"/>
              <a:cs typeface="Times New Roman" panose="02020603050405020304" pitchFamily="18" charset="0"/>
            </a:endParaRPr>
          </a:p>
          <a:p>
            <a:pPr algn="just"/>
            <a:r>
              <a:rPr lang="el-GR" sz="2000" dirty="0">
                <a:effectLst/>
                <a:latin typeface="Calibri "/>
                <a:ea typeface="Calibri" panose="020F0502020204030204" pitchFamily="34" charset="0"/>
                <a:cs typeface="Times New Roman" panose="02020603050405020304" pitchFamily="18" charset="0"/>
              </a:rPr>
              <a:t>Κρίσιμα συστήματα υψηλής τεχνολογίας και υποδομές, ενδέχεται να περάσουν υπό τον αυστηρό έλεγχο του κράτους, </a:t>
            </a:r>
          </a:p>
          <a:p>
            <a:pPr algn="just"/>
            <a:r>
              <a:rPr lang="el-GR" sz="2000" dirty="0">
                <a:effectLst/>
                <a:latin typeface="Calibri "/>
                <a:ea typeface="Calibri" panose="020F0502020204030204" pitchFamily="34" charset="0"/>
                <a:cs typeface="Times New Roman" panose="02020603050405020304" pitchFamily="18" charset="0"/>
              </a:rPr>
              <a:t>βιομηχανίες θα μεταφέρουν την παραγωγή τους σε φίλα προσκείμενες ή συμμαχικές χώρες, και όχι σε χώρες που προσφέρουν οικονομικά κίνητρα. </a:t>
            </a:r>
          </a:p>
          <a:p>
            <a:pPr algn="just"/>
            <a:r>
              <a:rPr lang="el-GR" sz="2000" dirty="0">
                <a:effectLst/>
                <a:latin typeface="Calibri "/>
                <a:ea typeface="Calibri" panose="020F0502020204030204" pitchFamily="34" charset="0"/>
                <a:cs typeface="Times New Roman" panose="02020603050405020304" pitchFamily="18" charset="0"/>
              </a:rPr>
              <a:t>Η πολιτική κινήτρων της Κίνας για την προσέλκυση ΑΞΕ και η μεταφορά τεχνολογίας από τη Δύση προς την Κίνα, είχε ως αποτέλεσμα την υιοθέτηση τεχνολογικών καινοτομιών από το κινεζικό καθεστώς, κάτι που πλέον έχει οδηγήσει σε γεωπολιτική αντιπαράθεση και εμπορικό πόλεμο της δύο μεγάλες δυνάμεις.</a:t>
            </a:r>
          </a:p>
        </p:txBody>
      </p:sp>
    </p:spTree>
    <p:extLst>
      <p:ext uri="{BB962C8B-B14F-4D97-AF65-F5344CB8AC3E}">
        <p14:creationId xmlns:p14="http://schemas.microsoft.com/office/powerpoint/2010/main" val="3636436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66" name="Freeform: Shape 55">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Freeform: Shape 57">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5D0A5BC3-7F46-BBA4-C5A4-84554203ECBE}"/>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4800" b="1" dirty="0">
                <a:solidFill>
                  <a:schemeClr val="bg1">
                    <a:lumMod val="95000"/>
                    <a:lumOff val="5000"/>
                  </a:schemeClr>
                </a:solidFill>
                <a:effectLst>
                  <a:outerShdw blurRad="38100" dist="38100" dir="2700000" algn="tl">
                    <a:srgbClr val="000000">
                      <a:alpha val="43137"/>
                    </a:srgbClr>
                  </a:outerShdw>
                </a:effectLst>
              </a:rPr>
              <a:t>Τέλος πα</a:t>
            </a:r>
            <a:r>
              <a:rPr lang="en-US" sz="4800" b="1" dirty="0" err="1">
                <a:solidFill>
                  <a:schemeClr val="bg1">
                    <a:lumMod val="95000"/>
                    <a:lumOff val="5000"/>
                  </a:schemeClr>
                </a:solidFill>
                <a:effectLst>
                  <a:outerShdw blurRad="38100" dist="38100" dir="2700000" algn="tl">
                    <a:srgbClr val="000000">
                      <a:alpha val="43137"/>
                    </a:srgbClr>
                  </a:outerShdw>
                </a:effectLst>
              </a:rPr>
              <a:t>ρουσί</a:t>
            </a:r>
            <a:r>
              <a:rPr lang="en-US" sz="4800" b="1" dirty="0">
                <a:solidFill>
                  <a:schemeClr val="bg1">
                    <a:lumMod val="95000"/>
                    <a:lumOff val="5000"/>
                  </a:schemeClr>
                </a:solidFill>
                <a:effectLst>
                  <a:outerShdw blurRad="38100" dist="38100" dir="2700000" algn="tl">
                    <a:srgbClr val="000000">
                      <a:alpha val="43137"/>
                    </a:srgbClr>
                  </a:outerShdw>
                </a:effectLst>
              </a:rPr>
              <a:t>ασης</a:t>
            </a:r>
            <a:br>
              <a:rPr lang="en-US" sz="4800" b="1" dirty="0">
                <a:solidFill>
                  <a:schemeClr val="bg1">
                    <a:lumMod val="95000"/>
                    <a:lumOff val="5000"/>
                  </a:schemeClr>
                </a:solidFill>
                <a:effectLst>
                  <a:outerShdw blurRad="38100" dist="38100" dir="2700000" algn="tl">
                    <a:srgbClr val="000000">
                      <a:alpha val="43137"/>
                    </a:srgbClr>
                  </a:outerShdw>
                </a:effectLst>
              </a:rPr>
            </a:br>
            <a:br>
              <a:rPr lang="en-US" sz="4800" b="1" dirty="0">
                <a:solidFill>
                  <a:schemeClr val="bg1">
                    <a:lumMod val="95000"/>
                    <a:lumOff val="5000"/>
                  </a:schemeClr>
                </a:solidFill>
                <a:effectLst>
                  <a:outerShdw blurRad="38100" dist="38100" dir="2700000" algn="tl">
                    <a:srgbClr val="000000">
                      <a:alpha val="43137"/>
                    </a:srgbClr>
                  </a:outerShdw>
                </a:effectLst>
              </a:rPr>
            </a:br>
            <a:r>
              <a:rPr lang="en-US" sz="4800" b="1" dirty="0">
                <a:solidFill>
                  <a:schemeClr val="bg1">
                    <a:lumMod val="95000"/>
                    <a:lumOff val="5000"/>
                  </a:schemeClr>
                </a:solidFill>
                <a:effectLst>
                  <a:outerShdw blurRad="38100" dist="38100" dir="2700000" algn="tl">
                    <a:srgbClr val="000000">
                      <a:alpha val="43137"/>
                    </a:srgbClr>
                  </a:outerShdw>
                </a:effectLst>
              </a:rPr>
              <a:t>σχόλια – απορίες - παρατηρήσεις</a:t>
            </a:r>
          </a:p>
        </p:txBody>
      </p:sp>
    </p:spTree>
    <p:extLst>
      <p:ext uri="{BB962C8B-B14F-4D97-AF65-F5344CB8AC3E}">
        <p14:creationId xmlns:p14="http://schemas.microsoft.com/office/powerpoint/2010/main" val="109891084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B225A5-356A-5DD8-80DC-79F8880A4076}"/>
              </a:ext>
            </a:extLst>
          </p:cNvPr>
          <p:cNvSpPr>
            <a:spLocks noGrp="1"/>
          </p:cNvSpPr>
          <p:nvPr>
            <p:ph type="title"/>
          </p:nvPr>
        </p:nvSpPr>
        <p:spPr/>
        <p:txBody>
          <a:bodyPr>
            <a:normAutofit/>
          </a:bodyPr>
          <a:lstStyle/>
          <a:p>
            <a:pPr algn="ctr"/>
            <a:r>
              <a:rPr lang="el-GR" sz="3200" b="1" dirty="0"/>
              <a:t>Βασικοί στόχοι τις Λαϊκής Επανάστασης, η οποία και επικράτησε το 1949, ήταν τρεις (Καλτσώνης, 2019):</a:t>
            </a:r>
          </a:p>
        </p:txBody>
      </p:sp>
      <p:sp>
        <p:nvSpPr>
          <p:cNvPr id="3" name="Θέση περιεχομένου 2">
            <a:extLst>
              <a:ext uri="{FF2B5EF4-FFF2-40B4-BE49-F238E27FC236}">
                <a16:creationId xmlns:a16="http://schemas.microsoft.com/office/drawing/2014/main" id="{9F0DCE73-6B84-4C4D-A712-D1D92A79FF3B}"/>
              </a:ext>
            </a:extLst>
          </p:cNvPr>
          <p:cNvSpPr>
            <a:spLocks noGrp="1"/>
          </p:cNvSpPr>
          <p:nvPr>
            <p:ph idx="1"/>
          </p:nvPr>
        </p:nvSpPr>
        <p:spPr/>
        <p:txBody>
          <a:bodyPr/>
          <a:lstStyle/>
          <a:p>
            <a:pPr marL="514350" indent="-514350">
              <a:buFont typeface="+mj-lt"/>
              <a:buAutoNum type="arabicPeriod"/>
            </a:pPr>
            <a:r>
              <a:rPr lang="el-GR" dirty="0"/>
              <a:t>η κατάκτηση της εθνικής κυριαρχίας και ανεξαρτησίας, από τις διάφορες ιμπεριαλιστικές δυνάμεις,</a:t>
            </a:r>
          </a:p>
          <a:p>
            <a:pPr marL="514350" indent="-514350">
              <a:buFont typeface="+mj-lt"/>
              <a:buAutoNum type="arabicPeriod"/>
            </a:pPr>
            <a:r>
              <a:rPr lang="el-GR" dirty="0"/>
              <a:t>η διανομή της γης στους αγρότες. Με την επικράτηση της επανάστασης, το 80% του πληθυσμού ήταν αγρότες και η γη μέχρι τότε ήταν συγκεντρωμένη στα χέρια μεγάλων γαιοκτημόνων -&gt; δήμευση γης,</a:t>
            </a:r>
          </a:p>
          <a:p>
            <a:pPr marL="514350" indent="-514350">
              <a:buFont typeface="+mj-lt"/>
              <a:buAutoNum type="arabicPeriod"/>
            </a:pPr>
            <a:r>
              <a:rPr lang="el-GR" dirty="0"/>
              <a:t>η βελτίωση του βιοτικού επιπέδου του λαού. Αναδιανομή εισοδήματος εις βάρος μίας μεγαλοαστικής τάξης, «κομπραδόρικης».</a:t>
            </a:r>
          </a:p>
        </p:txBody>
      </p:sp>
    </p:spTree>
    <p:extLst>
      <p:ext uri="{BB962C8B-B14F-4D97-AF65-F5344CB8AC3E}">
        <p14:creationId xmlns:p14="http://schemas.microsoft.com/office/powerpoint/2010/main" val="3536121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07FAB-DDDF-C869-CA0E-D1C919D1411E}"/>
              </a:ext>
            </a:extLst>
          </p:cNvPr>
          <p:cNvSpPr>
            <a:spLocks noGrp="1"/>
          </p:cNvSpPr>
          <p:nvPr>
            <p:ph type="title"/>
          </p:nvPr>
        </p:nvSpPr>
        <p:spPr/>
        <p:txBody>
          <a:bodyPr>
            <a:normAutofit/>
          </a:bodyPr>
          <a:lstStyle/>
          <a:p>
            <a:pPr algn="ctr"/>
            <a:r>
              <a:rPr lang="el-GR" sz="2800" b="1" dirty="0"/>
              <a:t>Το άνοιγμα στο εξωτερικό εμπόριο &amp; τις επενδύσεις, η εφαρμογή μεταρρυθμίσεων της ελεύθερης αγοράς το 1979</a:t>
            </a:r>
          </a:p>
        </p:txBody>
      </p:sp>
      <p:sp>
        <p:nvSpPr>
          <p:cNvPr id="3" name="Θέση περιεχομένου 2">
            <a:extLst>
              <a:ext uri="{FF2B5EF4-FFF2-40B4-BE49-F238E27FC236}">
                <a16:creationId xmlns:a16="http://schemas.microsoft.com/office/drawing/2014/main" id="{840C4271-B274-6F28-3507-96777642117B}"/>
              </a:ext>
            </a:extLst>
          </p:cNvPr>
          <p:cNvSpPr>
            <a:spLocks noGrp="1"/>
          </p:cNvSpPr>
          <p:nvPr>
            <p:ph idx="1"/>
          </p:nvPr>
        </p:nvSpPr>
        <p:spPr/>
        <p:txBody>
          <a:bodyPr>
            <a:normAutofit/>
          </a:bodyPr>
          <a:lstStyle/>
          <a:p>
            <a:pPr algn="just"/>
            <a:r>
              <a:rPr lang="el-GR" sz="2400" dirty="0"/>
              <a:t>πραγματική ετήσια αύξηση του ακαθάριστου εγχώριου προϊόντος κατά μέσο όρο 9,5% έως το 2018,</a:t>
            </a:r>
          </a:p>
          <a:p>
            <a:pPr algn="just"/>
            <a:r>
              <a:rPr lang="el-GR" sz="2400" dirty="0"/>
              <a:t>«</a:t>
            </a:r>
            <a:r>
              <a:rPr lang="el-GR" sz="2400" i="1" dirty="0"/>
              <a:t>η ταχύτερη βιώσιμη επέκταση από μια μεγάλη οικονομία στην ιστορία</a:t>
            </a:r>
            <a:r>
              <a:rPr lang="el-GR" sz="2400" dirty="0"/>
              <a:t>» (Παγκόσμια Τράπεζα),</a:t>
            </a:r>
          </a:p>
          <a:p>
            <a:pPr algn="just"/>
            <a:r>
              <a:rPr lang="el-GR" sz="2400" dirty="0"/>
              <a:t>Η Κίνα έχει γίνει η μεγαλύτερη οικονομία στον κόσμο βάσει ισοτιμίας αγοραστικής δύναμης </a:t>
            </a:r>
            <a:r>
              <a:rPr lang="en-US" sz="2400" dirty="0"/>
              <a:t>(I.M.F., 2022)</a:t>
            </a:r>
            <a:r>
              <a:rPr lang="el-GR" sz="2400" dirty="0"/>
              <a:t>, αποτελώντας πλέον το εργοστάσιο ολόκληρου του πλανήτη, «</a:t>
            </a:r>
            <a:r>
              <a:rPr lang="el-GR" sz="2400" i="1" dirty="0"/>
              <a:t>workshop of the world</a:t>
            </a:r>
            <a:r>
              <a:rPr lang="el-GR" sz="2400" dirty="0"/>
              <a:t>», και τον μεγαλύτερο εξαγωγέα αγαθών στον κόσμο από το 2009 (MARK JAHN, 2021)</a:t>
            </a:r>
            <a:endParaRPr lang="en-US" sz="2400" dirty="0"/>
          </a:p>
          <a:p>
            <a:pPr algn="just"/>
            <a:r>
              <a:rPr lang="el-GR" sz="2400" dirty="0"/>
              <a:t>Η Κίνα είναι ο μεγαλύτερος ξένος κάτοχος τίτλων του Αμερικανικού Δημοσίου, βοηθούν στη χρηματοδότηση του ομοσπονδιακού χρέους και διατηρούν χαμηλά τα επιτόκια των ΗΠΑ (Congressional Research Service, 2019).</a:t>
            </a:r>
          </a:p>
          <a:p>
            <a:endParaRPr lang="el-GR" dirty="0"/>
          </a:p>
        </p:txBody>
      </p:sp>
    </p:spTree>
    <p:extLst>
      <p:ext uri="{BB962C8B-B14F-4D97-AF65-F5344CB8AC3E}">
        <p14:creationId xmlns:p14="http://schemas.microsoft.com/office/powerpoint/2010/main" val="3789613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8915D6-6E66-9778-F34C-2B27B4961B4A}"/>
              </a:ext>
            </a:extLst>
          </p:cNvPr>
          <p:cNvSpPr>
            <a:spLocks noGrp="1"/>
          </p:cNvSpPr>
          <p:nvPr>
            <p:ph type="title"/>
          </p:nvPr>
        </p:nvSpPr>
        <p:spPr>
          <a:xfrm>
            <a:off x="838200" y="365126"/>
            <a:ext cx="10515600" cy="1208036"/>
          </a:xfrm>
        </p:spPr>
        <p:txBody>
          <a:bodyPr>
            <a:normAutofit/>
          </a:bodyPr>
          <a:lstStyle/>
          <a:p>
            <a:pPr algn="ctr"/>
            <a:r>
              <a:rPr lang="el-GR" sz="3200" b="1" dirty="0"/>
              <a:t>Αναπτυξιακό Κράτος και Οικονομικός Εθνικισμός</a:t>
            </a:r>
          </a:p>
        </p:txBody>
      </p:sp>
      <p:sp>
        <p:nvSpPr>
          <p:cNvPr id="3" name="Θέση περιεχομένου 2">
            <a:extLst>
              <a:ext uri="{FF2B5EF4-FFF2-40B4-BE49-F238E27FC236}">
                <a16:creationId xmlns:a16="http://schemas.microsoft.com/office/drawing/2014/main" id="{66BFEACD-217A-2EC8-999A-182A7E6B6EA5}"/>
              </a:ext>
            </a:extLst>
          </p:cNvPr>
          <p:cNvSpPr>
            <a:spLocks noGrp="1"/>
          </p:cNvSpPr>
          <p:nvPr>
            <p:ph idx="1"/>
          </p:nvPr>
        </p:nvSpPr>
        <p:spPr>
          <a:xfrm>
            <a:off x="838200" y="1573162"/>
            <a:ext cx="10515600" cy="4603801"/>
          </a:xfrm>
        </p:spPr>
        <p:txBody>
          <a:bodyPr/>
          <a:lstStyle/>
          <a:p>
            <a:pPr algn="just"/>
            <a:r>
              <a:rPr lang="el-GR" sz="2400" dirty="0"/>
              <a:t>«Αναπτυξιακό Κράτος» ή αλλιώς, κρατικός καπιταλισμός, έγινε ιδιαίτερα γνωστός από τον </a:t>
            </a:r>
            <a:r>
              <a:rPr lang="el-GR" sz="2400" dirty="0" err="1"/>
              <a:t>Chalmers</a:t>
            </a:r>
            <a:r>
              <a:rPr lang="el-GR" sz="2400" dirty="0"/>
              <a:t> Johnson</a:t>
            </a:r>
            <a:r>
              <a:rPr lang="en-US" sz="2400" dirty="0"/>
              <a:t>,</a:t>
            </a:r>
          </a:p>
          <a:p>
            <a:pPr algn="just"/>
            <a:r>
              <a:rPr lang="el-GR" sz="2400" dirty="0"/>
              <a:t> το κράτος αναλαμβάνει ενεργό ρόλο στον σχεδιασμό της οικονομίας, δασμολογικά και μη, μέτρα προστασίας εγχώριων προϊόντων, επιδοτήσεις βιομηχανίας που βρίσκονται σε εμβρυακό στάδιο,</a:t>
            </a:r>
          </a:p>
          <a:p>
            <a:pPr algn="just"/>
            <a:r>
              <a:rPr lang="el-GR" sz="2400" dirty="0"/>
              <a:t>«</a:t>
            </a:r>
            <a:r>
              <a:rPr lang="el-GR" sz="2400" i="1" dirty="0"/>
              <a:t>Ένα Αναπτυξιακό Κράτος είναι μια κατάσταση όπου η κυβέρνηση εμπλέκεται στενά στον </a:t>
            </a:r>
            <a:r>
              <a:rPr lang="el-GR" sz="2400" b="1" i="1" dirty="0"/>
              <a:t>μακροοικονομικό και μικροοικονομικό </a:t>
            </a:r>
            <a:r>
              <a:rPr lang="el-GR" sz="2400" i="1" dirty="0"/>
              <a:t>σχεδιασμό …</a:t>
            </a:r>
            <a:r>
              <a:rPr lang="el-GR" sz="2400" dirty="0"/>
              <a:t>»  (unescwa.org),</a:t>
            </a:r>
          </a:p>
          <a:p>
            <a:pPr algn="just"/>
            <a:r>
              <a:rPr lang="el-GR" sz="2400" dirty="0"/>
              <a:t>Χώρες της Ανατολικής Ασίας υπήρξαν και είναι μοντέλα «αναπτυξιακού κράτους»,</a:t>
            </a:r>
          </a:p>
          <a:p>
            <a:pPr algn="just"/>
            <a:endParaRPr lang="el-GR" sz="2400" dirty="0"/>
          </a:p>
        </p:txBody>
      </p:sp>
    </p:spTree>
    <p:extLst>
      <p:ext uri="{BB962C8B-B14F-4D97-AF65-F5344CB8AC3E}">
        <p14:creationId xmlns:p14="http://schemas.microsoft.com/office/powerpoint/2010/main" val="1862274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4BB9C8-F33F-5E93-A442-6C69F86DCE7E}"/>
              </a:ext>
            </a:extLst>
          </p:cNvPr>
          <p:cNvSpPr>
            <a:spLocks noGrp="1"/>
          </p:cNvSpPr>
          <p:nvPr>
            <p:ph type="title"/>
          </p:nvPr>
        </p:nvSpPr>
        <p:spPr/>
        <p:txBody>
          <a:bodyPr>
            <a:normAutofit/>
          </a:bodyPr>
          <a:lstStyle/>
          <a:p>
            <a:pPr algn="ctr"/>
            <a:r>
              <a:rPr lang="el-GR" sz="3200" b="1" dirty="0"/>
              <a:t>Νέο-κλασικό υπόδειγμα οικ. μεγέθυνσης</a:t>
            </a:r>
          </a:p>
        </p:txBody>
      </p:sp>
      <p:sp>
        <p:nvSpPr>
          <p:cNvPr id="3" name="Θέση περιεχομένου 2">
            <a:extLst>
              <a:ext uri="{FF2B5EF4-FFF2-40B4-BE49-F238E27FC236}">
                <a16:creationId xmlns:a16="http://schemas.microsoft.com/office/drawing/2014/main" id="{5236E219-5132-9157-E2FE-F33B5A3F0504}"/>
              </a:ext>
            </a:extLst>
          </p:cNvPr>
          <p:cNvSpPr>
            <a:spLocks noGrp="1"/>
          </p:cNvSpPr>
          <p:nvPr>
            <p:ph idx="1"/>
          </p:nvPr>
        </p:nvSpPr>
        <p:spPr>
          <a:xfrm>
            <a:off x="838200" y="1690688"/>
            <a:ext cx="10515600" cy="4486275"/>
          </a:xfrm>
        </p:spPr>
        <p:txBody>
          <a:bodyPr>
            <a:normAutofit/>
          </a:bodyPr>
          <a:lstStyle/>
          <a:p>
            <a:r>
              <a:rPr lang="el-GR" sz="2200" dirty="0">
                <a:effectLst/>
                <a:latin typeface="Calibri" panose="020F0502020204030204" pitchFamily="34" charset="0"/>
                <a:ea typeface="Calibri" panose="020F0502020204030204" pitchFamily="34" charset="0"/>
                <a:cs typeface="Times New Roman" panose="02020603050405020304" pitchFamily="18" charset="0"/>
              </a:rPr>
              <a:t>Πρόκειται για οικονομίες με εξωτερικό προσανατολισμό, οι οποίες έδωσαν έμφαση στην ανάπτυξη της βιομηχανίας τους, στην παραγωγή προϊόντων υψηλής προστιθέμενης αξίας, υψηλής τεχνολογίας, καθιστώντας τες ιδιαίτερα ανταγωνιστικές στη διεθνή αγορά. </a:t>
            </a:r>
          </a:p>
          <a:p>
            <a:r>
              <a:rPr lang="el-GR" sz="2200" dirty="0">
                <a:effectLst/>
                <a:latin typeface="Calibri" panose="020F0502020204030204" pitchFamily="34" charset="0"/>
                <a:ea typeface="Calibri" panose="020F0502020204030204" pitchFamily="34" charset="0"/>
                <a:cs typeface="Times New Roman" panose="02020603050405020304" pitchFamily="18" charset="0"/>
              </a:rPr>
              <a:t>Νεοκλασικά υποδείγματα οικονομικής μεγέθυνσης, με το πιο γνωστό του νομπελίστα </a:t>
            </a:r>
            <a:r>
              <a:rPr lang="en-US" sz="2200" dirty="0">
                <a:effectLst/>
                <a:latin typeface="Calibri" panose="020F0502020204030204" pitchFamily="34" charset="0"/>
                <a:ea typeface="Calibri" panose="020F0502020204030204" pitchFamily="34" charset="0"/>
                <a:cs typeface="Times New Roman" panose="02020603050405020304" pitchFamily="18" charset="0"/>
              </a:rPr>
              <a:t>Robert Solow </a:t>
            </a:r>
            <a:r>
              <a:rPr lang="el-GR" sz="2200" dirty="0">
                <a:effectLst/>
                <a:latin typeface="Calibri" panose="020F0502020204030204" pitchFamily="34" charset="0"/>
                <a:ea typeface="Calibri" panose="020F0502020204030204" pitchFamily="34" charset="0"/>
                <a:cs typeface="Times New Roman" panose="02020603050405020304" pitchFamily="18" charset="0"/>
              </a:rPr>
              <a:t>(CFI Team, 2022) -&gt; τεχνολογικές μεταβολές το κλειδί για ενάρετη οικονομική μεγέθυνση,</a:t>
            </a:r>
          </a:p>
          <a:p>
            <a:r>
              <a:rPr lang="el-GR" sz="2200" dirty="0">
                <a:effectLst/>
                <a:latin typeface="Calibri" panose="020F0502020204030204" pitchFamily="34" charset="0"/>
                <a:ea typeface="Calibri" panose="020F0502020204030204" pitchFamily="34" charset="0"/>
                <a:cs typeface="Times New Roman" panose="02020603050405020304" pitchFamily="18" charset="0"/>
              </a:rPr>
              <a:t>Ο Solow υποστήριζε ότι το 80% της ανάπτυξης της οικονομίας των ΗΠΑ θα μπορούσε να εξηγηθεί από την τεχνολογική πρόοδο,</a:t>
            </a:r>
            <a:endParaRPr lang="el-GR" sz="2200" dirty="0"/>
          </a:p>
        </p:txBody>
      </p:sp>
    </p:spTree>
    <p:extLst>
      <p:ext uri="{BB962C8B-B14F-4D97-AF65-F5344CB8AC3E}">
        <p14:creationId xmlns:p14="http://schemas.microsoft.com/office/powerpoint/2010/main" val="17634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27B08B-DE87-C777-F45B-2F57C737A90C}"/>
              </a:ext>
            </a:extLst>
          </p:cNvPr>
          <p:cNvSpPr>
            <a:spLocks noGrp="1"/>
          </p:cNvSpPr>
          <p:nvPr>
            <p:ph type="title"/>
          </p:nvPr>
        </p:nvSpPr>
        <p:spPr>
          <a:xfrm>
            <a:off x="838200" y="365125"/>
            <a:ext cx="10515600" cy="1158875"/>
          </a:xfrm>
        </p:spPr>
        <p:txBody>
          <a:bodyPr>
            <a:normAutofit/>
          </a:bodyPr>
          <a:lstStyle/>
          <a:p>
            <a:pPr algn="ctr"/>
            <a:r>
              <a:rPr lang="el-GR" sz="3200" b="1" dirty="0"/>
              <a:t>Πρώτα πολιτικά Συντάγματα του ΚΚΚ</a:t>
            </a:r>
          </a:p>
        </p:txBody>
      </p:sp>
      <p:sp>
        <p:nvSpPr>
          <p:cNvPr id="3" name="Θέση περιεχομένου 2">
            <a:extLst>
              <a:ext uri="{FF2B5EF4-FFF2-40B4-BE49-F238E27FC236}">
                <a16:creationId xmlns:a16="http://schemas.microsoft.com/office/drawing/2014/main" id="{9CEC5A5A-3A97-50F9-CEEF-89F9FD9DA89F}"/>
              </a:ext>
            </a:extLst>
          </p:cNvPr>
          <p:cNvSpPr>
            <a:spLocks noGrp="1"/>
          </p:cNvSpPr>
          <p:nvPr>
            <p:ph idx="1"/>
          </p:nvPr>
        </p:nvSpPr>
        <p:spPr>
          <a:xfrm>
            <a:off x="838199" y="1632155"/>
            <a:ext cx="10793361" cy="4544808"/>
          </a:xfrm>
        </p:spPr>
        <p:txBody>
          <a:bodyPr>
            <a:normAutofit/>
          </a:bodyPr>
          <a:lstStyle/>
          <a:p>
            <a:pPr algn="just"/>
            <a:r>
              <a:rPr lang="el-GR" sz="2200" dirty="0"/>
              <a:t>Σύνταγμα του 1954 - άρθρο 5, αναγράφονται με σειρά προτεραιότητας η ιδιοκτησία των μέσων παραγωγής: ιδιοκτησία κρατική, ιδιοκτησία συνεταιριστική, ατομική ιδιοκτησία των εργατών και ιδιοκτησία κεφαλαιοκρατική (Καλτσώνης, 2019) -&gt; οικονομία μετάβασης, ακολουθήθηκε και από τον Λένιν για την βελτίωση της παραγωγικότητας,</a:t>
            </a:r>
          </a:p>
          <a:p>
            <a:pPr algn="just"/>
            <a:r>
              <a:rPr lang="el-GR" sz="2200" dirty="0" err="1">
                <a:effectLst/>
                <a:latin typeface="Calibri" panose="020F0502020204030204" pitchFamily="34" charset="0"/>
                <a:ea typeface="Calibri" panose="020F0502020204030204" pitchFamily="34" charset="0"/>
                <a:cs typeface="Times New Roman" panose="02020603050405020304" pitchFamily="18" charset="0"/>
              </a:rPr>
              <a:t>Μάο</a:t>
            </a:r>
            <a:r>
              <a:rPr lang="el-GR" sz="2200" dirty="0">
                <a:effectLst/>
                <a:latin typeface="Calibri" panose="020F0502020204030204" pitchFamily="34" charset="0"/>
                <a:ea typeface="Calibri" panose="020F0502020204030204" pitchFamily="34" charset="0"/>
                <a:cs typeface="Times New Roman" panose="02020603050405020304" pitchFamily="18" charset="0"/>
              </a:rPr>
              <a:t> Τσε </a:t>
            </a:r>
            <a:r>
              <a:rPr lang="el-GR" sz="2200" dirty="0" err="1">
                <a:effectLst/>
                <a:latin typeface="Calibri" panose="020F0502020204030204" pitchFamily="34" charset="0"/>
                <a:ea typeface="Calibri" panose="020F0502020204030204" pitchFamily="34" charset="0"/>
                <a:cs typeface="Times New Roman" panose="02020603050405020304" pitchFamily="18" charset="0"/>
              </a:rPr>
              <a:t>Τουνγκ</a:t>
            </a:r>
            <a:r>
              <a:rPr lang="el-GR" sz="2200" dirty="0">
                <a:latin typeface="Calibri" panose="020F0502020204030204" pitchFamily="34" charset="0"/>
                <a:ea typeface="Calibri" panose="020F0502020204030204" pitchFamily="34" charset="0"/>
                <a:cs typeface="Times New Roman" panose="02020603050405020304" pitchFamily="18" charset="0"/>
              </a:rPr>
              <a:t> -&gt; </a:t>
            </a:r>
            <a:r>
              <a:rPr lang="el-GR" sz="2200" dirty="0">
                <a:effectLst/>
                <a:latin typeface="Calibri" panose="020F0502020204030204" pitchFamily="34" charset="0"/>
                <a:ea typeface="Calibri" panose="020F0502020204030204" pitchFamily="34" charset="0"/>
                <a:cs typeface="Times New Roman" panose="02020603050405020304" pitchFamily="18" charset="0"/>
              </a:rPr>
              <a:t>ένα εντατικό πρόγραμμα ανάπτυξης, βασιζόμενο κυρίως στην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εκβιομηχάνιση</a:t>
            </a:r>
            <a:r>
              <a:rPr lang="el-GR" sz="2200" dirty="0">
                <a:effectLst/>
                <a:latin typeface="Calibri" panose="020F0502020204030204" pitchFamily="34" charset="0"/>
                <a:ea typeface="Calibri" panose="020F0502020204030204" pitchFamily="34" charset="0"/>
                <a:cs typeface="Times New Roman" panose="02020603050405020304" pitchFamily="18" charset="0"/>
              </a:rPr>
              <a:t> της χώρας και λιγότερο στον αγροτικό τομέα -&gt; βοήθεια από ΕΣΣΔ</a:t>
            </a:r>
            <a:r>
              <a:rPr lang="en-US" sz="2200" dirty="0">
                <a:effectLst/>
                <a:latin typeface="Calibri" panose="020F0502020204030204" pitchFamily="34" charset="0"/>
                <a:ea typeface="Calibri" panose="020F0502020204030204" pitchFamily="34" charset="0"/>
                <a:cs typeface="Times New Roman" panose="02020603050405020304" pitchFamily="18" charset="0"/>
              </a:rPr>
              <a:t> -&gt; </a:t>
            </a:r>
            <a:r>
              <a:rPr lang="el-GR" sz="2200" dirty="0">
                <a:effectLst/>
                <a:latin typeface="Calibri" panose="020F0502020204030204" pitchFamily="34" charset="0"/>
                <a:ea typeface="Calibri" panose="020F0502020204030204" pitchFamily="34" charset="0"/>
                <a:cs typeface="Times New Roman" panose="02020603050405020304" pitchFamily="18" charset="0"/>
              </a:rPr>
              <a:t>να καταστεί </a:t>
            </a:r>
            <a:r>
              <a:rPr lang="el-GR" sz="2200" b="1" dirty="0">
                <a:effectLst/>
                <a:latin typeface="Calibri" panose="020F0502020204030204" pitchFamily="34" charset="0"/>
                <a:ea typeface="Calibri" panose="020F0502020204030204" pitchFamily="34" charset="0"/>
                <a:cs typeface="Times New Roman" panose="02020603050405020304" pitchFamily="18" charset="0"/>
              </a:rPr>
              <a:t>αυτάρκης</a:t>
            </a:r>
            <a:r>
              <a:rPr lang="el-GR" sz="2200" dirty="0">
                <a:effectLst/>
                <a:latin typeface="Calibri" panose="020F0502020204030204" pitchFamily="34" charset="0"/>
                <a:ea typeface="Calibri" panose="020F0502020204030204" pitchFamily="34" charset="0"/>
                <a:cs typeface="Times New Roman" panose="02020603050405020304" pitchFamily="18" charset="0"/>
              </a:rPr>
              <a:t>, σε γεωργικά και βιομηχανικά προϊόντα,</a:t>
            </a:r>
          </a:p>
          <a:p>
            <a:pPr algn="just"/>
            <a:r>
              <a:rPr lang="el-GR" sz="2200" dirty="0">
                <a:effectLst/>
                <a:latin typeface="Calibri" panose="020F0502020204030204" pitchFamily="34" charset="0"/>
                <a:ea typeface="Calibri" panose="020F0502020204030204" pitchFamily="34" charset="0"/>
                <a:cs typeface="Times New Roman" panose="02020603050405020304" pitchFamily="18" charset="0"/>
              </a:rPr>
              <a:t>μετά το 1960 οι σχέσεις της με την ΕΣΣΔ επιδεινώθηκαν/φόβος για εισβολή για στα κινεζικά παράλια -&gt; «οικονομία υπό πολιορκία» (</a:t>
            </a:r>
            <a:r>
              <a:rPr lang="el-GR" sz="2200" dirty="0" err="1">
                <a:effectLst/>
                <a:latin typeface="Calibri" panose="020F0502020204030204" pitchFamily="34" charset="0"/>
                <a:ea typeface="Calibri" panose="020F0502020204030204" pitchFamily="34" charset="0"/>
                <a:cs typeface="Times New Roman" panose="02020603050405020304" pitchFamily="18" charset="0"/>
              </a:rPr>
              <a:t>Rana</a:t>
            </a:r>
            <a:r>
              <a:rPr lang="el-GR" sz="2200" dirty="0">
                <a:effectLst/>
                <a:latin typeface="Calibri" panose="020F0502020204030204" pitchFamily="34" charset="0"/>
                <a:ea typeface="Calibri" panose="020F0502020204030204" pitchFamily="34" charset="0"/>
                <a:cs typeface="Times New Roman" panose="02020603050405020304" pitchFamily="18" charset="0"/>
              </a:rPr>
              <a:t> </a:t>
            </a:r>
            <a:r>
              <a:rPr lang="el-GR" sz="2200" dirty="0" err="1">
                <a:effectLst/>
                <a:latin typeface="Calibri" panose="020F0502020204030204" pitchFamily="34" charset="0"/>
                <a:ea typeface="Calibri" panose="020F0502020204030204" pitchFamily="34" charset="0"/>
                <a:cs typeface="Times New Roman" panose="02020603050405020304" pitchFamily="18" charset="0"/>
              </a:rPr>
              <a:t>Mitter</a:t>
            </a:r>
            <a:r>
              <a:rPr lang="el-GR" sz="2200" dirty="0">
                <a:effectLst/>
                <a:latin typeface="Calibri" panose="020F0502020204030204" pitchFamily="34" charset="0"/>
                <a:ea typeface="Calibri" panose="020F0502020204030204" pitchFamily="34" charset="0"/>
                <a:cs typeface="Times New Roman" panose="02020603050405020304" pitchFamily="18" charset="0"/>
              </a:rPr>
              <a:t>, 2022). </a:t>
            </a:r>
          </a:p>
          <a:p>
            <a:pPr algn="just"/>
            <a:endParaRPr lang="el-GR" sz="2200" dirty="0"/>
          </a:p>
        </p:txBody>
      </p:sp>
    </p:spTree>
    <p:extLst>
      <p:ext uri="{BB962C8B-B14F-4D97-AF65-F5344CB8AC3E}">
        <p14:creationId xmlns:p14="http://schemas.microsoft.com/office/powerpoint/2010/main" val="3367164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21D6E8-BD11-738E-7881-98AD1FB7BE13}"/>
              </a:ext>
            </a:extLst>
          </p:cNvPr>
          <p:cNvSpPr>
            <a:spLocks noGrp="1"/>
          </p:cNvSpPr>
          <p:nvPr>
            <p:ph type="title"/>
          </p:nvPr>
        </p:nvSpPr>
        <p:spPr/>
        <p:txBody>
          <a:bodyPr>
            <a:normAutofit/>
          </a:bodyPr>
          <a:lstStyle/>
          <a:p>
            <a:pPr algn="ctr"/>
            <a:r>
              <a:rPr lang="el-GR" sz="3200" b="1" dirty="0"/>
              <a:t>Το άνοιγμα της Κίνας </a:t>
            </a:r>
            <a:r>
              <a:rPr lang="en-US" sz="3200" b="1" dirty="0"/>
              <a:t>1979 </a:t>
            </a:r>
            <a:r>
              <a:rPr lang="el-GR" sz="3200" b="1" dirty="0"/>
              <a:t>- «σοσιαλιστική οικονομία της αγοράς»</a:t>
            </a:r>
          </a:p>
        </p:txBody>
      </p:sp>
      <p:sp>
        <p:nvSpPr>
          <p:cNvPr id="3" name="Θέση περιεχομένου 2">
            <a:extLst>
              <a:ext uri="{FF2B5EF4-FFF2-40B4-BE49-F238E27FC236}">
                <a16:creationId xmlns:a16="http://schemas.microsoft.com/office/drawing/2014/main" id="{291D41D3-F89D-8D64-0AFF-969E1BCB7380}"/>
              </a:ext>
            </a:extLst>
          </p:cNvPr>
          <p:cNvSpPr>
            <a:spLocks noGrp="1"/>
          </p:cNvSpPr>
          <p:nvPr>
            <p:ph idx="1"/>
          </p:nvPr>
        </p:nvSpPr>
        <p:spPr/>
        <p:txBody>
          <a:bodyPr/>
          <a:lstStyle/>
          <a:p>
            <a:r>
              <a:rPr lang="el-GR" dirty="0"/>
              <a:t>Το παράδειγμα της Ιαπωνίας -&gt; γραφειοκρατική ελίτ/μη-αιρετοί και άρα λιγότερο εκτεθειμένοι σε πιέσεις ή αλλαγές εκλογικού κύκλου -&gt; πολιτική που ακολούθησαν και οι Κινέζοι αξιωματούχοι,</a:t>
            </a:r>
          </a:p>
          <a:p>
            <a:r>
              <a:rPr lang="el-GR" dirty="0"/>
              <a:t>Βασικός αρχιτέκτονας </a:t>
            </a:r>
            <a:r>
              <a:rPr lang="el-GR" b="1" dirty="0" err="1"/>
              <a:t>Deng</a:t>
            </a:r>
            <a:r>
              <a:rPr lang="el-GR" b="1" dirty="0"/>
              <a:t> </a:t>
            </a:r>
            <a:r>
              <a:rPr lang="el-GR" b="1" dirty="0" err="1"/>
              <a:t>Xiaoping</a:t>
            </a:r>
            <a:r>
              <a:rPr lang="el-GR" dirty="0"/>
              <a:t>, </a:t>
            </a:r>
          </a:p>
          <a:p>
            <a:r>
              <a:rPr lang="el-GR" dirty="0"/>
              <a:t>Οι μεταρρυθμίσεις οδήγησαν το 2010 η Κίνα να ξεπεράσει την Ιαπωνία ως η 2</a:t>
            </a:r>
            <a:r>
              <a:rPr lang="el-GR" baseline="30000" dirty="0"/>
              <a:t>η</a:t>
            </a:r>
            <a:r>
              <a:rPr lang="el-GR" dirty="0"/>
              <a:t> μεγαλύτερη οικονομία,</a:t>
            </a:r>
          </a:p>
          <a:p>
            <a:r>
              <a:rPr lang="el-GR" dirty="0"/>
              <a:t>Οικονομικό μοντέλο που βασίζεται στον συνδυασμό κεντρικά σχεδιαζόμενης οικονομίας και καπιταλισμού.</a:t>
            </a:r>
          </a:p>
          <a:p>
            <a:endParaRPr lang="el-GR" dirty="0"/>
          </a:p>
        </p:txBody>
      </p:sp>
    </p:spTree>
    <p:extLst>
      <p:ext uri="{BB962C8B-B14F-4D97-AF65-F5344CB8AC3E}">
        <p14:creationId xmlns:p14="http://schemas.microsoft.com/office/powerpoint/2010/main" val="179322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2357A8D-814F-99A8-59CE-E28685B22BC1}"/>
              </a:ext>
            </a:extLst>
          </p:cNvPr>
          <p:cNvSpPr>
            <a:spLocks noGrp="1"/>
          </p:cNvSpPr>
          <p:nvPr>
            <p:ph idx="1"/>
          </p:nvPr>
        </p:nvSpPr>
        <p:spPr>
          <a:xfrm>
            <a:off x="838200" y="383458"/>
            <a:ext cx="10515600" cy="5793505"/>
          </a:xfrm>
        </p:spPr>
        <p:txBody>
          <a:bodyPr/>
          <a:lstStyle/>
          <a:p>
            <a:r>
              <a:rPr lang="el-GR" sz="2400" dirty="0">
                <a:effectLst/>
                <a:latin typeface="Calibri" panose="020F0502020204030204" pitchFamily="34" charset="0"/>
                <a:ea typeface="Calibri" panose="020F0502020204030204" pitchFamily="34" charset="0"/>
                <a:cs typeface="Times New Roman" panose="02020603050405020304" pitchFamily="18" charset="0"/>
              </a:rPr>
              <a:t>Οι πρώτες βασικές μεταρρυθμίσεις άρχισαν αφενός με την αναθεώρηση μίας σειράς άρθρων του Συντάγματος που αφορούσαν την ιδιοκτησία των μέσων παραγωγής, αφετέρου με τη θέσπιση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Ειδικών Οικονομικών Ζωνών</a:t>
            </a:r>
            <a:r>
              <a:rPr lang="el-GR" sz="2400" dirty="0">
                <a:effectLst/>
                <a:latin typeface="Calibri" panose="020F0502020204030204" pitchFamily="34" charset="0"/>
                <a:ea typeface="Calibri" panose="020F0502020204030204" pitchFamily="34" charset="0"/>
                <a:cs typeface="Times New Roman" panose="02020603050405020304" pitchFamily="18" charset="0"/>
              </a:rPr>
              <a:t> (Ε.Ο.Ζ).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400" dirty="0">
                <a:effectLst/>
                <a:latin typeface="Calibri" panose="020F0502020204030204" pitchFamily="34" charset="0"/>
                <a:ea typeface="Calibri" panose="020F0502020204030204" pitchFamily="34" charset="0"/>
                <a:cs typeface="Times New Roman" panose="02020603050405020304" pitchFamily="18" charset="0"/>
              </a:rPr>
              <a:t>στο άρθρο 15 ενώ επιβεβαιωνόταν ο δημόσιος χαρακτήρας των μέσων παραγωγής, διατυπώθηκε ο «ρυθμιστικός και συμπληρωματικός» ρόλος της αγοράς</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l-GR" sz="2400" dirty="0">
                <a:effectLst/>
                <a:latin typeface="Calibri" panose="020F0502020204030204" pitchFamily="34" charset="0"/>
                <a:ea typeface="Calibri" panose="020F0502020204030204" pitchFamily="34" charset="0"/>
                <a:cs typeface="Times New Roman" panose="02020603050405020304" pitchFamily="18" charset="0"/>
              </a:rPr>
              <a:t>Στο άρθρο 16 παρ. 1 του Συντάγματος του 1982, παρέχεται κάποια περιορισμένη αυτονομία στις κρατικές επιχειρήσεις να αναπτύξουν αυτόνομη επιχειρηματική δράση, πάντα υπό τους περιορισμούς που έθετε το κινεζικό κράτος (Καλτσώνης, 2019).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400" dirty="0">
                <a:effectLst/>
                <a:latin typeface="Calibri" panose="020F0502020204030204" pitchFamily="34" charset="0"/>
                <a:ea typeface="Calibri" panose="020F0502020204030204" pitchFamily="34" charset="0"/>
                <a:cs typeface="Times New Roman" panose="02020603050405020304" pitchFamily="18" charset="0"/>
              </a:rPr>
              <a:t>στο άρθρο 17 διατυπώθηκε η δυνατότητα πλήρως ανεξάρτητης επιχειρηματικής δραστηριότητας σε επιχειρήσεις συλλογικής ιδιοκτησίας (π.χ. συνεταιρισμοί),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400" dirty="0">
                <a:effectLst/>
                <a:latin typeface="Calibri" panose="020F0502020204030204" pitchFamily="34" charset="0"/>
                <a:ea typeface="Calibri" panose="020F0502020204030204" pitchFamily="34" charset="0"/>
                <a:cs typeface="Times New Roman" panose="02020603050405020304" pitchFamily="18" charset="0"/>
              </a:rPr>
              <a:t>δόθηκε η δυνατότητα στους αγρότες να πουλάνε το πλεόνασμα της παραγωγής τους στην αγορά, κάτι που αποτέλεσε κίνητρο για αύξηση της αγροτικής παραγωγής. </a:t>
            </a:r>
          </a:p>
          <a:p>
            <a:endParaRPr lang="el-GR" dirty="0"/>
          </a:p>
        </p:txBody>
      </p:sp>
    </p:spTree>
    <p:extLst>
      <p:ext uri="{BB962C8B-B14F-4D97-AF65-F5344CB8AC3E}">
        <p14:creationId xmlns:p14="http://schemas.microsoft.com/office/powerpoint/2010/main" val="2724939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2055</Words>
  <Application>Microsoft Office PowerPoint</Application>
  <PresentationFormat>Ευρεία οθόνη</PresentationFormat>
  <Paragraphs>87</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Calibri </vt:lpstr>
      <vt:lpstr>Calibri Light</vt:lpstr>
      <vt:lpstr>Θέμα του Office</vt:lpstr>
      <vt:lpstr>Οικονομικός εθνικισμός στην Κίνα    Μία ανασκόπηση της πολιτικής οικονομίας στη Κίνα, από το 1949 έως σήμερα </vt:lpstr>
      <vt:lpstr>Η Κίνα τις πρώτες δεκαετίες</vt:lpstr>
      <vt:lpstr>Βασικοί στόχοι τις Λαϊκής Επανάστασης, η οποία και επικράτησε το 1949, ήταν τρεις (Καλτσώνης, 2019):</vt:lpstr>
      <vt:lpstr>Το άνοιγμα στο εξωτερικό εμπόριο &amp; τις επενδύσεις, η εφαρμογή μεταρρυθμίσεων της ελεύθερης αγοράς το 1979</vt:lpstr>
      <vt:lpstr>Αναπτυξιακό Κράτος και Οικονομικός Εθνικισμός</vt:lpstr>
      <vt:lpstr>Νέο-κλασικό υπόδειγμα οικ. μεγέθυνσης</vt:lpstr>
      <vt:lpstr>Πρώτα πολιτικά Συντάγματα του ΚΚΚ</vt:lpstr>
      <vt:lpstr>Το άνοιγμα της Κίνας 1979 - «σοσιαλιστική οικονομία της αγοράς»</vt:lpstr>
      <vt:lpstr>Παρουσίαση του PowerPoint</vt:lpstr>
      <vt:lpstr>Παρουσίαση του PowerPoint</vt:lpstr>
      <vt:lpstr>1) Οι μεταρρυθμίσεις τη δεκαετία 1990-2000</vt:lpstr>
      <vt:lpstr>2) Οι μεταρρυθμίσεις τη δεκαετία 1990-2000</vt:lpstr>
      <vt:lpstr>Ειδικές Οικονομικές Ζώνες και «ΑΞΕ»</vt:lpstr>
      <vt:lpstr>0ι ΑΞΕ αντιπροσωπεύουν σημαντικό μερίδιο της βιομηχανικής παραγωγής της Κίνας</vt:lpstr>
      <vt:lpstr>Στο αποκορύφωμά τους, οι ΑΞΕ αντιπροσώπευαν το 58,3% των κινεζικών εξαγωγών το 2005 και το 59,7% των εισαγωγών</vt:lpstr>
      <vt:lpstr>Οι εισροές των ΑΞΕ της Κίνας το 2018 ήταν 139 δισεκατομμύρια δολάρια, καθιστώντας την τον δεύτερο μεγαλύτερο αποδέκτη ΑΞΕ στον κόσμο μετά τις Ηνωμένες Πολιτείες</vt:lpstr>
      <vt:lpstr>«Ειδικές Οικονομικές Ζώνες»</vt:lpstr>
      <vt:lpstr>Shenzhen</vt:lpstr>
      <vt:lpstr>Σήμερα στην Κίνα υπάρχουν διάφορα είδη ΕΟΖ, τα οποία ποικίλουν ανάλογα το αντικείμενο και τη λειτουργία τους. Οι βασικότερες διακρίσεις αφορούν είτε γεωγραφικές περιοχές, ζώνες ελευθέρων συναλλαγών, βιομηχανικά πάρκα, πάρκα καινοτομίας. </vt:lpstr>
      <vt:lpstr>Από μία οικονομία μεταποίησης και ελαφριάς βιομηχανίας, έχει μετατραπεί με οικονομία παραγωγής υψηλής τεχνολογίας</vt:lpstr>
      <vt:lpstr>Η Κίνα τα τελευταία χρόνια βρίσκεται και πάλι σε στάδιο μετάβασης, υπό την καθοδήγηση του νέου της ηγέτη, Xi Jinping.</vt:lpstr>
      <vt:lpstr>Νέες γεωπολιτικές αναταράξεις</vt:lpstr>
      <vt:lpstr>Τέλος παρουσίασης  σχόλια – απορίες - παρατηρήσεις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Οικονομικός εθνικισμός στην Κίνα    Μία ανασκόπηση της πολιτικής οικονομίας στη Κίνα, από το 1949 έως σήμερα </dc:title>
  <dc:creator>Άκης Κατσιάπης</dc:creator>
  <cp:lastModifiedBy>Άκης Κατσιάπης</cp:lastModifiedBy>
  <cp:revision>21</cp:revision>
  <dcterms:created xsi:type="dcterms:W3CDTF">2023-01-09T10:05:04Z</dcterms:created>
  <dcterms:modified xsi:type="dcterms:W3CDTF">2023-01-10T15:45:39Z</dcterms:modified>
</cp:coreProperties>
</file>