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7"/>
  </p:notesMasterIdLst>
  <p:sldIdLst>
    <p:sldId id="256" r:id="rId2"/>
    <p:sldId id="257" r:id="rId3"/>
    <p:sldId id="263" r:id="rId4"/>
    <p:sldId id="262" r:id="rId5"/>
    <p:sldId id="264" r:id="rId6"/>
    <p:sldId id="260" r:id="rId7"/>
    <p:sldId id="261" r:id="rId8"/>
    <p:sldId id="258" r:id="rId9"/>
    <p:sldId id="259" r:id="rId10"/>
    <p:sldId id="265" r:id="rId11"/>
    <p:sldId id="266" r:id="rId12"/>
    <p:sldId id="267" r:id="rId13"/>
    <p:sldId id="268" r:id="rId14"/>
    <p:sldId id="269" r:id="rId15"/>
    <p:sldId id="270"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94660"/>
  </p:normalViewPr>
  <p:slideViewPr>
    <p:cSldViewPr snapToGrid="0">
      <p:cViewPr varScale="1">
        <p:scale>
          <a:sx n="92" d="100"/>
          <a:sy n="92" d="100"/>
        </p:scale>
        <p:origin x="51" y="4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DC159C-1584-40C8-8FCA-DE0D239A304A}" type="datetimeFigureOut">
              <a:rPr lang="el-GR" smtClean="0"/>
              <a:t>4/6/2024</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F2F498-7B3D-4B9D-909E-326C44F2BE9F}" type="slidenum">
              <a:rPr lang="el-GR" smtClean="0"/>
              <a:t>‹#›</a:t>
            </a:fld>
            <a:endParaRPr lang="el-GR"/>
          </a:p>
        </p:txBody>
      </p:sp>
    </p:spTree>
    <p:extLst>
      <p:ext uri="{BB962C8B-B14F-4D97-AF65-F5344CB8AC3E}">
        <p14:creationId xmlns:p14="http://schemas.microsoft.com/office/powerpoint/2010/main" val="3724318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3BF2F498-7B3D-4B9D-909E-326C44F2BE9F}" type="slidenum">
              <a:rPr lang="el-GR" smtClean="0"/>
              <a:t>3</a:t>
            </a:fld>
            <a:endParaRPr lang="el-GR"/>
          </a:p>
        </p:txBody>
      </p:sp>
    </p:spTree>
    <p:extLst>
      <p:ext uri="{BB962C8B-B14F-4D97-AF65-F5344CB8AC3E}">
        <p14:creationId xmlns:p14="http://schemas.microsoft.com/office/powerpoint/2010/main" val="1155783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Nationality of Vessels = genuine link, nationality under international law</a:t>
            </a:r>
          </a:p>
          <a:p>
            <a:r>
              <a:rPr lang="en-US" dirty="0"/>
              <a:t>Obligation to exercise jurisdiction and control, not an option</a:t>
            </a:r>
          </a:p>
          <a:p>
            <a:r>
              <a:rPr lang="en-US" dirty="0"/>
              <a:t>Due diligence obligations</a:t>
            </a:r>
            <a:endParaRPr lang="el-GR" dirty="0"/>
          </a:p>
        </p:txBody>
      </p:sp>
      <p:sp>
        <p:nvSpPr>
          <p:cNvPr id="4" name="Slide Number Placeholder 3"/>
          <p:cNvSpPr>
            <a:spLocks noGrp="1"/>
          </p:cNvSpPr>
          <p:nvPr>
            <p:ph type="sldNum" sz="quarter" idx="5"/>
          </p:nvPr>
        </p:nvSpPr>
        <p:spPr/>
        <p:txBody>
          <a:bodyPr/>
          <a:lstStyle/>
          <a:p>
            <a:fld id="{3BF2F498-7B3D-4B9D-909E-326C44F2BE9F}" type="slidenum">
              <a:rPr lang="el-GR" smtClean="0"/>
              <a:t>4</a:t>
            </a:fld>
            <a:endParaRPr lang="el-GR"/>
          </a:p>
        </p:txBody>
      </p:sp>
    </p:spTree>
    <p:extLst>
      <p:ext uri="{BB962C8B-B14F-4D97-AF65-F5344CB8AC3E}">
        <p14:creationId xmlns:p14="http://schemas.microsoft.com/office/powerpoint/2010/main" val="1001274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F8CF-692C-4963-8B5E-D1C0928CF160}"/>
              </a:ext>
            </a:extLst>
          </p:cNvPr>
          <p:cNvSpPr>
            <a:spLocks noGrp="1"/>
          </p:cNvSpPr>
          <p:nvPr>
            <p:ph type="ctrTitle"/>
          </p:nvPr>
        </p:nvSpPr>
        <p:spPr>
          <a:xfrm>
            <a:off x="1429612" y="1013984"/>
            <a:ext cx="7714388" cy="3260635"/>
          </a:xfrm>
        </p:spPr>
        <p:txBody>
          <a:bodyPr anchor="b"/>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9F419655-1613-4CC0-BBE9-BD2CB2C3C766}"/>
              </a:ext>
            </a:extLst>
          </p:cNvPr>
          <p:cNvSpPr>
            <a:spLocks noGrp="1"/>
          </p:cNvSpPr>
          <p:nvPr>
            <p:ph type="subTitle" idx="1"/>
          </p:nvPr>
        </p:nvSpPr>
        <p:spPr>
          <a:xfrm>
            <a:off x="1429612" y="4848464"/>
            <a:ext cx="7714388" cy="1085849"/>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0267FFF-6BC4-4DF0-BC55-B2C3BFD8ED12}"/>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5" name="Footer Placeholder 4">
            <a:extLst>
              <a:ext uri="{FF2B5EF4-FFF2-40B4-BE49-F238E27FC236}">
                <a16:creationId xmlns:a16="http://schemas.microsoft.com/office/drawing/2014/main" id="{D6389830-A1B7-484B-832C-F64A558BDF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A8F727-72C8-47A9-8E54-AD84590286F9}"/>
              </a:ext>
            </a:extLst>
          </p:cNvPr>
          <p:cNvSpPr>
            <a:spLocks noGrp="1"/>
          </p:cNvSpPr>
          <p:nvPr>
            <p:ph type="sldNum" sz="quarter" idx="12"/>
          </p:nvPr>
        </p:nvSpPr>
        <p:spPr/>
        <p:txBody>
          <a:bodyPr/>
          <a:lstStyle/>
          <a:p>
            <a:fld id="{EFE71E98-A417-4ECC-ACEB-C0490C20DB04}" type="slidenum">
              <a:rPr lang="en-US" smtClean="0"/>
              <a:t>‹#›</a:t>
            </a:fld>
            <a:endParaRPr lang="en-US"/>
          </a:p>
        </p:txBody>
      </p:sp>
      <p:cxnSp>
        <p:nvCxnSpPr>
          <p:cNvPr id="7" name="Straight Connector 6">
            <a:extLst>
              <a:ext uri="{FF2B5EF4-FFF2-40B4-BE49-F238E27FC236}">
                <a16:creationId xmlns:a16="http://schemas.microsoft.com/office/drawing/2014/main" id="{AEED5540-64E5-4258-ABA4-753F07B71B38}"/>
              </a:ext>
            </a:extLst>
          </p:cNvPr>
          <p:cNvCxnSpPr>
            <a:cxnSpLocks/>
          </p:cNvCxnSpPr>
          <p:nvPr/>
        </p:nvCxnSpPr>
        <p:spPr>
          <a:xfrm>
            <a:off x="1524000" y="4571506"/>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6027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A5DE-E5C6-4DB9-AD28-8F1EAC6F5513}"/>
              </a:ext>
            </a:extLst>
          </p:cNvPr>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4363E08E-9B2D-4740-9AC6-D5E1CFB95FC6}"/>
              </a:ext>
            </a:extLst>
          </p:cNvPr>
          <p:cNvSpPr>
            <a:spLocks noGrp="1"/>
          </p:cNvSpPr>
          <p:nvPr>
            <p:ph type="body" orient="vert" idx="1"/>
          </p:nvPr>
        </p:nvSpPr>
        <p:spPr>
          <a:xfrm>
            <a:off x="1429566" y="2229957"/>
            <a:ext cx="9238434" cy="3866043"/>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E4E3736-E8AA-4F58-9D3A-27050B287F9D}"/>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5" name="Footer Placeholder 4">
            <a:extLst>
              <a:ext uri="{FF2B5EF4-FFF2-40B4-BE49-F238E27FC236}">
                <a16:creationId xmlns:a16="http://schemas.microsoft.com/office/drawing/2014/main" id="{1DE95E84-15BC-478B-9DAB-15025867BB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E9D98F-E0A8-4254-A957-7F17811D017E}"/>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1433116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DE70F5-2276-4F91-9FC2-8DA4B528814A}"/>
              </a:ext>
            </a:extLst>
          </p:cNvPr>
          <p:cNvSpPr>
            <a:spLocks noGrp="1"/>
          </p:cNvSpPr>
          <p:nvPr>
            <p:ph type="title" orient="vert"/>
          </p:nvPr>
        </p:nvSpPr>
        <p:spPr>
          <a:xfrm>
            <a:off x="9144000" y="1467699"/>
            <a:ext cx="1758461" cy="4628301"/>
          </a:xfrm>
        </p:spPr>
        <p:txBody>
          <a:bodyPr vert="eaVert"/>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D21856C5-C2FD-45E4-A631-AC06B5495BEA}"/>
              </a:ext>
            </a:extLst>
          </p:cNvPr>
          <p:cNvSpPr>
            <a:spLocks noGrp="1"/>
          </p:cNvSpPr>
          <p:nvPr>
            <p:ph type="body" orient="vert" idx="1"/>
          </p:nvPr>
        </p:nvSpPr>
        <p:spPr>
          <a:xfrm>
            <a:off x="1182312" y="1467699"/>
            <a:ext cx="7839379" cy="4628301"/>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EE336EA-B6DD-4115-9C67-79A24C866ED4}"/>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5" name="Footer Placeholder 4">
            <a:extLst>
              <a:ext uri="{FF2B5EF4-FFF2-40B4-BE49-F238E27FC236}">
                <a16:creationId xmlns:a16="http://schemas.microsoft.com/office/drawing/2014/main" id="{C2EA668B-1DAB-449C-9BA4-7B1572A22B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C6567E-119D-4C98-93FF-73A332803A13}"/>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4156561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F94C-BCB1-4F4C-AF70-DD2A5C4E3318}"/>
              </a:ext>
            </a:extLst>
          </p:cNvPr>
          <p:cNvSpPr>
            <a:spLocks noGrp="1"/>
          </p:cNvSpPr>
          <p:nvPr>
            <p:ph type="title"/>
          </p:nvPr>
        </p:nvSpPr>
        <p:spPr>
          <a:xfrm>
            <a:off x="1429566" y="1045445"/>
            <a:ext cx="9238434" cy="857559"/>
          </a:xfrm>
        </p:spPr>
        <p:txBody>
          <a:bodyPr anchor="b"/>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8A909B75-A057-44B5-872F-DF01BDC8EA07}"/>
              </a:ext>
            </a:extLst>
          </p:cNvPr>
          <p:cNvSpPr>
            <a:spLocks noGrp="1"/>
          </p:cNvSpPr>
          <p:nvPr>
            <p:ph idx="1"/>
          </p:nvPr>
        </p:nvSpPr>
        <p:spPr>
          <a:xfrm>
            <a:off x="1429566" y="2286000"/>
            <a:ext cx="9238434" cy="381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806260C-3219-4812-88F2-3162D37F293B}"/>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5" name="Footer Placeholder 4">
            <a:extLst>
              <a:ext uri="{FF2B5EF4-FFF2-40B4-BE49-F238E27FC236}">
                <a16:creationId xmlns:a16="http://schemas.microsoft.com/office/drawing/2014/main" id="{F2762B73-9C01-4BE3-A199-782BE6EBA6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61492-EB56-4454-9D2A-8BB94AACB899}"/>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3732142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80A128-A52A-402C-865B-1BF08D7F0458}"/>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900447-3778-4AB7-ACB3-7C2313FE9A47}"/>
              </a:ext>
            </a:extLst>
          </p:cNvPr>
          <p:cNvSpPr>
            <a:spLocks noGrp="1"/>
          </p:cNvSpPr>
          <p:nvPr>
            <p:ph type="title"/>
          </p:nvPr>
        </p:nvSpPr>
        <p:spPr>
          <a:xfrm>
            <a:off x="1421745" y="1287554"/>
            <a:ext cx="8284963" cy="3113064"/>
          </a:xfrm>
        </p:spPr>
        <p:txBody>
          <a:bodyPr anchor="t"/>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F9B910C9-BA3C-4D31-9C62-2C2408591FF2}"/>
              </a:ext>
            </a:extLst>
          </p:cNvPr>
          <p:cNvSpPr>
            <a:spLocks noGrp="1"/>
          </p:cNvSpPr>
          <p:nvPr>
            <p:ph type="body" idx="1"/>
          </p:nvPr>
        </p:nvSpPr>
        <p:spPr>
          <a:xfrm>
            <a:off x="1421744" y="4619707"/>
            <a:ext cx="7722256" cy="1476293"/>
          </a:xfrm>
        </p:spPr>
        <p:txBody>
          <a:bodyPr anchor="b">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8742E8A-6B69-406B-A3DF-0A1B76832E0A}"/>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5" name="Footer Placeholder 4">
            <a:extLst>
              <a:ext uri="{FF2B5EF4-FFF2-40B4-BE49-F238E27FC236}">
                <a16:creationId xmlns:a16="http://schemas.microsoft.com/office/drawing/2014/main" id="{64D665CF-4461-4BB8-8F3A-ED1CB1084C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898B27-5EF3-49F4-B3CE-F3CF419AE06E}"/>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2595160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F3BA-5AD5-4F15-97B2-E4652D1D4E15}"/>
              </a:ext>
            </a:extLst>
          </p:cNvPr>
          <p:cNvSpPr>
            <a:spLocks noGrp="1"/>
          </p:cNvSpPr>
          <p:nvPr>
            <p:ph type="title"/>
          </p:nvPr>
        </p:nvSpPr>
        <p:spPr>
          <a:xfrm>
            <a:off x="1429566" y="1013411"/>
            <a:ext cx="9238434" cy="889592"/>
          </a:xfrm>
        </p:spPr>
        <p:txBody>
          <a:bodyPr/>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EA997B8-1FD3-40E6-A486-256EB41DB70A}"/>
              </a:ext>
            </a:extLst>
          </p:cNvPr>
          <p:cNvSpPr>
            <a:spLocks noGrp="1"/>
          </p:cNvSpPr>
          <p:nvPr>
            <p:ph sz="half" idx="1"/>
          </p:nvPr>
        </p:nvSpPr>
        <p:spPr>
          <a:xfrm>
            <a:off x="1429566"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183F4D8-AA9A-4AF7-86EA-E4D797B98CE9}"/>
              </a:ext>
            </a:extLst>
          </p:cNvPr>
          <p:cNvSpPr>
            <a:spLocks noGrp="1"/>
          </p:cNvSpPr>
          <p:nvPr>
            <p:ph sz="half" idx="2"/>
          </p:nvPr>
        </p:nvSpPr>
        <p:spPr>
          <a:xfrm>
            <a:off x="6172200"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A08823E-BC08-4810-9BFF-35D2EA2AE729}"/>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6" name="Footer Placeholder 5">
            <a:extLst>
              <a:ext uri="{FF2B5EF4-FFF2-40B4-BE49-F238E27FC236}">
                <a16:creationId xmlns:a16="http://schemas.microsoft.com/office/drawing/2014/main" id="{2FDD2BFB-BB2C-4C4A-A6E1-DD223C2BE0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D369B2-12F8-4583-8A7F-523C9A3EF09B}"/>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3366345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C717F-84B9-44BA-8DD6-680394AB193E}"/>
              </a:ext>
            </a:extLst>
          </p:cNvPr>
          <p:cNvSpPr>
            <a:spLocks noGrp="1"/>
          </p:cNvSpPr>
          <p:nvPr>
            <p:ph type="title"/>
          </p:nvPr>
        </p:nvSpPr>
        <p:spPr>
          <a:xfrm>
            <a:off x="1429566" y="1079150"/>
            <a:ext cx="9238434" cy="823912"/>
          </a:xfrm>
        </p:spPr>
        <p:txBody>
          <a:bodyPr/>
          <a:lstStyle>
            <a:lvl1pPr>
              <a:defRPr>
                <a:solidFill>
                  <a:schemeClr val="tx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A1217D6-7448-4625-964F-5D82F65F11F7}"/>
              </a:ext>
            </a:extLst>
          </p:cNvPr>
          <p:cNvSpPr>
            <a:spLocks noGrp="1"/>
          </p:cNvSpPr>
          <p:nvPr>
            <p:ph type="body" idx="1"/>
          </p:nvPr>
        </p:nvSpPr>
        <p:spPr>
          <a:xfrm>
            <a:off x="1429567" y="2013217"/>
            <a:ext cx="4495799" cy="704232"/>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53A534C-0B54-4327-99C0-4F0019FD21F6}"/>
              </a:ext>
            </a:extLst>
          </p:cNvPr>
          <p:cNvSpPr>
            <a:spLocks noGrp="1"/>
          </p:cNvSpPr>
          <p:nvPr>
            <p:ph sz="half" idx="2"/>
          </p:nvPr>
        </p:nvSpPr>
        <p:spPr>
          <a:xfrm>
            <a:off x="1429567"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89D4A63-0795-4B74-8C11-5FE7944118C7}"/>
              </a:ext>
            </a:extLst>
          </p:cNvPr>
          <p:cNvSpPr>
            <a:spLocks noGrp="1"/>
          </p:cNvSpPr>
          <p:nvPr>
            <p:ph type="body" sz="quarter" idx="3"/>
          </p:nvPr>
        </p:nvSpPr>
        <p:spPr>
          <a:xfrm>
            <a:off x="6172200" y="2013215"/>
            <a:ext cx="4495800" cy="704233"/>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823D16F3-F747-441B-9854-27225954DEC4}"/>
              </a:ext>
            </a:extLst>
          </p:cNvPr>
          <p:cNvSpPr>
            <a:spLocks noGrp="1"/>
          </p:cNvSpPr>
          <p:nvPr>
            <p:ph sz="quarter" idx="4"/>
          </p:nvPr>
        </p:nvSpPr>
        <p:spPr>
          <a:xfrm>
            <a:off x="6172200"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0E8168E2-6B97-486E-B0E4-4E7F5CDBB5B1}"/>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8" name="Footer Placeholder 7">
            <a:extLst>
              <a:ext uri="{FF2B5EF4-FFF2-40B4-BE49-F238E27FC236}">
                <a16:creationId xmlns:a16="http://schemas.microsoft.com/office/drawing/2014/main" id="{D05D3E2B-2F4E-4347-A8E9-27EB7D0359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1FC4F5-6876-414E-9E30-84706A3F528C}"/>
              </a:ext>
            </a:extLst>
          </p:cNvPr>
          <p:cNvSpPr>
            <a:spLocks noGrp="1"/>
          </p:cNvSpPr>
          <p:nvPr>
            <p:ph type="sldNum" sz="quarter" idx="12"/>
          </p:nvPr>
        </p:nvSpPr>
        <p:spPr/>
        <p:txBody>
          <a:bodyPr/>
          <a:lstStyle/>
          <a:p>
            <a:fld id="{EFE71E98-A417-4ECC-ACEB-C0490C20DB04}" type="slidenum">
              <a:rPr lang="en-US" smtClean="0"/>
              <a:t>‹#›</a:t>
            </a:fld>
            <a:endParaRPr lang="en-US"/>
          </a:p>
        </p:txBody>
      </p:sp>
      <p:cxnSp>
        <p:nvCxnSpPr>
          <p:cNvPr id="11" name="Straight Connector 10">
            <a:extLst>
              <a:ext uri="{FF2B5EF4-FFF2-40B4-BE49-F238E27FC236}">
                <a16:creationId xmlns:a16="http://schemas.microsoft.com/office/drawing/2014/main" id="{A70D2F04-5474-46B9-B838-858CDF4AB2D2}"/>
              </a:ext>
            </a:extLst>
          </p:cNvPr>
          <p:cNvCxnSpPr>
            <a:cxnSpLocks/>
          </p:cNvCxnSpPr>
          <p:nvPr/>
        </p:nvCxnSpPr>
        <p:spPr>
          <a:xfrm>
            <a:off x="6270727"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ADEE893-BE45-47F3-BCF0-02424B3503CC}"/>
              </a:ext>
            </a:extLst>
          </p:cNvPr>
          <p:cNvSpPr/>
          <p:nvPr/>
        </p:nvSpPr>
        <p:spPr>
          <a:xfrm>
            <a:off x="-1171838" y="4592406"/>
            <a:ext cx="808262" cy="3897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3FB5178A-4501-4B56-8BF1-D083D7B021CE}"/>
              </a:ext>
            </a:extLst>
          </p:cNvPr>
          <p:cNvCxnSpPr>
            <a:cxnSpLocks/>
          </p:cNvCxnSpPr>
          <p:nvPr/>
        </p:nvCxnSpPr>
        <p:spPr>
          <a:xfrm>
            <a:off x="1524000"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5288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2109C6-041C-42BA-B507-8EA298046EDD}"/>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7BF877-20DD-40F4-AEA8-E1B6D5350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7DC874-15B5-4338-B7D1-8E393AB4C16E}"/>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4" name="Footer Placeholder 3">
            <a:extLst>
              <a:ext uri="{FF2B5EF4-FFF2-40B4-BE49-F238E27FC236}">
                <a16:creationId xmlns:a16="http://schemas.microsoft.com/office/drawing/2014/main" id="{7E66BAE3-24C5-483F-9141-D860A265E7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9AEEB4-66F8-4008-B616-804FB9D91CF9}"/>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1699499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46C975-8FFB-4A4B-9213-774EE3901DE9}"/>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3" name="Footer Placeholder 2">
            <a:extLst>
              <a:ext uri="{FF2B5EF4-FFF2-40B4-BE49-F238E27FC236}">
                <a16:creationId xmlns:a16="http://schemas.microsoft.com/office/drawing/2014/main" id="{4FBA744F-475D-4105-8E4A-0258155495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3FA64C-7966-4D6F-88D7-4B89F2A1DF2C}"/>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3704536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ED5F-AB94-4DCF-8971-B8B2B55AF653}"/>
              </a:ext>
            </a:extLst>
          </p:cNvPr>
          <p:cNvSpPr>
            <a:spLocks noGrp="1"/>
          </p:cNvSpPr>
          <p:nvPr>
            <p:ph type="title"/>
          </p:nvPr>
        </p:nvSpPr>
        <p:spPr>
          <a:xfrm>
            <a:off x="1443740" y="1558944"/>
            <a:ext cx="3279689" cy="1864196"/>
          </a:xfrm>
        </p:spPr>
        <p:txBody>
          <a:bodyPr anchor="b"/>
          <a:lstStyle>
            <a:lvl1pPr algn="r">
              <a:defRPr sz="2800">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41EE4CB-68CF-4BF3-A891-8277AFD13D88}"/>
              </a:ext>
            </a:extLst>
          </p:cNvPr>
          <p:cNvSpPr>
            <a:spLocks noGrp="1"/>
          </p:cNvSpPr>
          <p:nvPr>
            <p:ph idx="1"/>
          </p:nvPr>
        </p:nvSpPr>
        <p:spPr>
          <a:xfrm>
            <a:off x="5334000" y="762000"/>
            <a:ext cx="5333999" cy="5334000"/>
          </a:xfrm>
        </p:spPr>
        <p:txBody>
          <a:bodyPr anchor="ct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5292E72-B66D-40EE-B182-5585382A6DC9}"/>
              </a:ext>
            </a:extLst>
          </p:cNvPr>
          <p:cNvSpPr>
            <a:spLocks noGrp="1"/>
          </p:cNvSpPr>
          <p:nvPr>
            <p:ph type="body" sz="half" idx="2"/>
          </p:nvPr>
        </p:nvSpPr>
        <p:spPr>
          <a:xfrm>
            <a:off x="1443741" y="3649682"/>
            <a:ext cx="3233096" cy="1933605"/>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D73B694-B050-45F3-AE6F-A86A129F1C64}"/>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6" name="Footer Placeholder 5">
            <a:extLst>
              <a:ext uri="{FF2B5EF4-FFF2-40B4-BE49-F238E27FC236}">
                <a16:creationId xmlns:a16="http://schemas.microsoft.com/office/drawing/2014/main" id="{7E8AE423-9CA5-46B3-96B1-7586AD0208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4B973D-F1F7-47BC-996D-6100B7C89520}"/>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1638304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E9949-4A1F-4DA9-9B75-A6180F954B8D}"/>
              </a:ext>
            </a:extLst>
          </p:cNvPr>
          <p:cNvSpPr>
            <a:spLocks noGrp="1"/>
          </p:cNvSpPr>
          <p:nvPr>
            <p:ph type="title"/>
          </p:nvPr>
        </p:nvSpPr>
        <p:spPr>
          <a:xfrm>
            <a:off x="1433543" y="1383126"/>
            <a:ext cx="3289886" cy="2045874"/>
          </a:xfrm>
        </p:spPr>
        <p:txBody>
          <a:bodyPr anchor="b"/>
          <a:lstStyle>
            <a:lvl1pPr algn="r">
              <a:defRPr sz="2800">
                <a:solidFill>
                  <a:schemeClr val="tx1"/>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79A8D794-C670-4569-93D9-0FF8B35AA7AE}"/>
              </a:ext>
            </a:extLst>
          </p:cNvPr>
          <p:cNvSpPr>
            <a:spLocks noGrp="1"/>
          </p:cNvSpPr>
          <p:nvPr>
            <p:ph type="pic" idx="1"/>
          </p:nvPr>
        </p:nvSpPr>
        <p:spPr>
          <a:xfrm>
            <a:off x="5334001" y="762000"/>
            <a:ext cx="5333999" cy="5334000"/>
          </a:xfrm>
        </p:spPr>
        <p:txBody>
          <a:bodyPr/>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92486F6-AE67-4B34-B8E2-0B7576DC2E3A}"/>
              </a:ext>
            </a:extLst>
          </p:cNvPr>
          <p:cNvSpPr>
            <a:spLocks noGrp="1"/>
          </p:cNvSpPr>
          <p:nvPr>
            <p:ph type="body" sz="half" idx="2"/>
          </p:nvPr>
        </p:nvSpPr>
        <p:spPr>
          <a:xfrm>
            <a:off x="1433544" y="3649682"/>
            <a:ext cx="3243292" cy="1684317"/>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98B11C-BB63-49A6-B488-29D4FBF8E107}"/>
              </a:ext>
            </a:extLst>
          </p:cNvPr>
          <p:cNvSpPr>
            <a:spLocks noGrp="1"/>
          </p:cNvSpPr>
          <p:nvPr>
            <p:ph type="dt" sz="half" idx="10"/>
          </p:nvPr>
        </p:nvSpPr>
        <p:spPr/>
        <p:txBody>
          <a:bodyPr/>
          <a:lstStyle/>
          <a:p>
            <a:fld id="{3C2B07E4-CDF9-4C88-A2F3-04620E58224D}" type="datetimeFigureOut">
              <a:rPr lang="en-US" smtClean="0"/>
              <a:t>6/4/2024</a:t>
            </a:fld>
            <a:endParaRPr lang="en-US"/>
          </a:p>
        </p:txBody>
      </p:sp>
      <p:sp>
        <p:nvSpPr>
          <p:cNvPr id="6" name="Footer Placeholder 5">
            <a:extLst>
              <a:ext uri="{FF2B5EF4-FFF2-40B4-BE49-F238E27FC236}">
                <a16:creationId xmlns:a16="http://schemas.microsoft.com/office/drawing/2014/main" id="{324B9166-6D36-4F0A-9ADD-33D49A0C3A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B22B8F-7760-41B3-9053-DD90255B9EEE}"/>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149185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84152A-7FE0-4708-B7C1-DBEC8F133766}"/>
              </a:ext>
            </a:extLst>
          </p:cNvPr>
          <p:cNvSpPr>
            <a:spLocks noGrp="1"/>
          </p:cNvSpPr>
          <p:nvPr>
            <p:ph type="title"/>
          </p:nvPr>
        </p:nvSpPr>
        <p:spPr>
          <a:xfrm>
            <a:off x="1429566" y="1041621"/>
            <a:ext cx="9238434" cy="861383"/>
          </a:xfrm>
          <a:prstGeom prst="rect">
            <a:avLst/>
          </a:prstGeom>
        </p:spPr>
        <p:txBody>
          <a:bodyPr vert="horz" lIns="91440" tIns="45720" rIns="91440" bIns="45720" rtlCol="0" anchor="b">
            <a:noAutofit/>
          </a:bodyPr>
          <a:lstStyle/>
          <a:p>
            <a:r>
              <a:rPr lang="en-US" dirty="0"/>
              <a:t>Click to edit Master title style</a:t>
            </a:r>
          </a:p>
        </p:txBody>
      </p:sp>
      <p:sp>
        <p:nvSpPr>
          <p:cNvPr id="3" name="Text Placeholder 2">
            <a:extLst>
              <a:ext uri="{FF2B5EF4-FFF2-40B4-BE49-F238E27FC236}">
                <a16:creationId xmlns:a16="http://schemas.microsoft.com/office/drawing/2014/main" id="{B911AB53-BAF9-439D-9451-47193CF2FF8E}"/>
              </a:ext>
            </a:extLst>
          </p:cNvPr>
          <p:cNvSpPr>
            <a:spLocks noGrp="1"/>
          </p:cNvSpPr>
          <p:nvPr>
            <p:ph type="body" idx="1"/>
          </p:nvPr>
        </p:nvSpPr>
        <p:spPr>
          <a:xfrm>
            <a:off x="1429566" y="2285999"/>
            <a:ext cx="9238434" cy="38100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FB96D9F-562A-496F-A530-A561994DC5EF}"/>
              </a:ext>
            </a:extLst>
          </p:cNvPr>
          <p:cNvSpPr>
            <a:spLocks noGrp="1"/>
          </p:cNvSpPr>
          <p:nvPr>
            <p:ph type="dt" sz="half" idx="2"/>
          </p:nvPr>
        </p:nvSpPr>
        <p:spPr>
          <a:xfrm rot="5400000">
            <a:off x="10471087" y="4891318"/>
            <a:ext cx="2673295"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3C2B07E4-CDF9-4C88-A2F3-04620E58224D}" type="datetimeFigureOut">
              <a:rPr lang="en-US" smtClean="0"/>
              <a:pPr/>
              <a:t>6/4/2024</a:t>
            </a:fld>
            <a:endParaRPr lang="en-US" dirty="0"/>
          </a:p>
        </p:txBody>
      </p:sp>
      <p:sp>
        <p:nvSpPr>
          <p:cNvPr id="5" name="Footer Placeholder 4">
            <a:extLst>
              <a:ext uri="{FF2B5EF4-FFF2-40B4-BE49-F238E27FC236}">
                <a16:creationId xmlns:a16="http://schemas.microsoft.com/office/drawing/2014/main" id="{CC3060FE-AAC3-4FAE-9EB4-BCAE72D95670}"/>
              </a:ext>
            </a:extLst>
          </p:cNvPr>
          <p:cNvSpPr>
            <a:spLocks noGrp="1"/>
          </p:cNvSpPr>
          <p:nvPr>
            <p:ph type="ftr" sz="quarter" idx="3"/>
          </p:nvPr>
        </p:nvSpPr>
        <p:spPr>
          <a:xfrm rot="5400000">
            <a:off x="10473021" y="1609893"/>
            <a:ext cx="2669427" cy="365125"/>
          </a:xfrm>
          <a:prstGeom prst="rect">
            <a:avLst/>
          </a:prstGeom>
        </p:spPr>
        <p:txBody>
          <a:bodyPr vert="horz" lIns="91440" tIns="45720" rIns="91440" bIns="45720" rtlCol="0" anchor="ctr"/>
          <a:lstStyle>
            <a:lvl1pPr algn="r">
              <a:defRPr sz="7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4777EDB2-8F31-42FA-B253-62D241466385}"/>
              </a:ext>
            </a:extLst>
          </p:cNvPr>
          <p:cNvSpPr>
            <a:spLocks noGrp="1"/>
          </p:cNvSpPr>
          <p:nvPr>
            <p:ph type="sldNum" sz="quarter" idx="4"/>
          </p:nvPr>
        </p:nvSpPr>
        <p:spPr>
          <a:xfrm>
            <a:off x="11492908" y="3219853"/>
            <a:ext cx="629653" cy="429830"/>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fld id="{EFE71E98-A417-4ECC-ACEB-C0490C20DB04}" type="slidenum">
              <a:rPr lang="en-US" smtClean="0"/>
              <a:pPr/>
              <a:t>‹#›</a:t>
            </a:fld>
            <a:endParaRPr lang="en-US"/>
          </a:p>
        </p:txBody>
      </p:sp>
    </p:spTree>
    <p:extLst>
      <p:ext uri="{BB962C8B-B14F-4D97-AF65-F5344CB8AC3E}">
        <p14:creationId xmlns:p14="http://schemas.microsoft.com/office/powerpoint/2010/main" val="3393179246"/>
      </p:ext>
    </p:extLst>
  </p:cSld>
  <p:clrMap bg1="dk1" tx1="lt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74320" indent="-274320" algn="l" defTabSz="914400"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200" indent="-18288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44" indent="0" algn="l" defTabSz="914400"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80" indent="-182880" algn="l" defTabSz="914400"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760E4C7-47B8-4356-ABCA-CC9C79E2D2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Plastic bag floating over a reef in the ocean">
            <a:extLst>
              <a:ext uri="{FF2B5EF4-FFF2-40B4-BE49-F238E27FC236}">
                <a16:creationId xmlns:a16="http://schemas.microsoft.com/office/drawing/2014/main" id="{A33B40F6-4365-32E1-5EC6-C15ED30F34C9}"/>
              </a:ext>
            </a:extLst>
          </p:cNvPr>
          <p:cNvPicPr>
            <a:picLocks noChangeAspect="1"/>
          </p:cNvPicPr>
          <p:nvPr/>
        </p:nvPicPr>
        <p:blipFill rotWithShape="1">
          <a:blip r:embed="rId2">
            <a:alphaModFix/>
          </a:blip>
          <a:srcRect b="15750"/>
          <a:stretch/>
        </p:blipFill>
        <p:spPr>
          <a:xfrm>
            <a:off x="20" y="1571"/>
            <a:ext cx="12191980" cy="6856429"/>
          </a:xfrm>
          <a:prstGeom prst="rect">
            <a:avLst/>
          </a:prstGeom>
        </p:spPr>
      </p:pic>
      <p:sp useBgFill="1">
        <p:nvSpPr>
          <p:cNvPr id="11" name="Oval 10">
            <a:extLst>
              <a:ext uri="{FF2B5EF4-FFF2-40B4-BE49-F238E27FC236}">
                <a16:creationId xmlns:a16="http://schemas.microsoft.com/office/drawing/2014/main" id="{07F1F8E1-08C9-4C32-8CD0-F0DEB444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4197"/>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DE624B-524A-952E-B4D1-991AF9A5B352}"/>
              </a:ext>
            </a:extLst>
          </p:cNvPr>
          <p:cNvSpPr>
            <a:spLocks noGrp="1"/>
          </p:cNvSpPr>
          <p:nvPr>
            <p:ph type="ctrTitle"/>
          </p:nvPr>
        </p:nvSpPr>
        <p:spPr>
          <a:xfrm>
            <a:off x="1280159" y="2211978"/>
            <a:ext cx="3535679" cy="1425728"/>
          </a:xfrm>
        </p:spPr>
        <p:txBody>
          <a:bodyPr anchor="b">
            <a:normAutofit/>
          </a:bodyPr>
          <a:lstStyle/>
          <a:p>
            <a:pPr algn="ctr">
              <a:lnSpc>
                <a:spcPct val="110000"/>
              </a:lnSpc>
            </a:pPr>
            <a:r>
              <a:rPr lang="en-US" sz="2600"/>
              <a:t>Marine Pollution Crime</a:t>
            </a:r>
            <a:endParaRPr lang="el-GR" sz="2600"/>
          </a:p>
        </p:txBody>
      </p:sp>
      <p:sp>
        <p:nvSpPr>
          <p:cNvPr id="3" name="Subtitle 2">
            <a:extLst>
              <a:ext uri="{FF2B5EF4-FFF2-40B4-BE49-F238E27FC236}">
                <a16:creationId xmlns:a16="http://schemas.microsoft.com/office/drawing/2014/main" id="{0098A46E-63AC-AA6F-348E-EE1D9A7C1612}"/>
              </a:ext>
            </a:extLst>
          </p:cNvPr>
          <p:cNvSpPr>
            <a:spLocks noGrp="1"/>
          </p:cNvSpPr>
          <p:nvPr>
            <p:ph type="subTitle" idx="1"/>
          </p:nvPr>
        </p:nvSpPr>
        <p:spPr>
          <a:xfrm>
            <a:off x="1524000" y="4249360"/>
            <a:ext cx="3048000" cy="877585"/>
          </a:xfrm>
        </p:spPr>
        <p:txBody>
          <a:bodyPr>
            <a:normAutofit/>
          </a:bodyPr>
          <a:lstStyle/>
          <a:p>
            <a:pPr algn="ctr"/>
            <a:r>
              <a:rPr lang="en-US" sz="3600" i="1" dirty="0"/>
              <a:t>Jurisdiction</a:t>
            </a:r>
            <a:endParaRPr lang="el-GR" sz="3600" i="1" dirty="0"/>
          </a:p>
        </p:txBody>
      </p:sp>
      <p:cxnSp>
        <p:nvCxnSpPr>
          <p:cNvPr id="13" name="Straight Connector 12">
            <a:extLst>
              <a:ext uri="{FF2B5EF4-FFF2-40B4-BE49-F238E27FC236}">
                <a16:creationId xmlns:a16="http://schemas.microsoft.com/office/drawing/2014/main" id="{414C5C93-B9E9-4392-ADCF-ABF21209DD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562423" y="3960586"/>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Picture 4" descr="A black background with white text&#10;&#10;Description automatically generated">
            <a:extLst>
              <a:ext uri="{FF2B5EF4-FFF2-40B4-BE49-F238E27FC236}">
                <a16:creationId xmlns:a16="http://schemas.microsoft.com/office/drawing/2014/main" id="{DB6C6DD9-A397-50D3-84EF-770D39A4DA62}"/>
              </a:ext>
            </a:extLst>
          </p:cNvPr>
          <p:cNvPicPr>
            <a:picLocks noChangeAspect="1"/>
          </p:cNvPicPr>
          <p:nvPr/>
        </p:nvPicPr>
        <p:blipFill>
          <a:blip r:embed="rId3"/>
          <a:stretch>
            <a:fillRect/>
          </a:stretch>
        </p:blipFill>
        <p:spPr>
          <a:xfrm>
            <a:off x="7891427" y="5080353"/>
            <a:ext cx="3050353" cy="663450"/>
          </a:xfrm>
          <a:prstGeom prst="rect">
            <a:avLst/>
          </a:prstGeom>
        </p:spPr>
      </p:pic>
    </p:spTree>
    <p:extLst>
      <p:ext uri="{BB962C8B-B14F-4D97-AF65-F5344CB8AC3E}">
        <p14:creationId xmlns:p14="http://schemas.microsoft.com/office/powerpoint/2010/main" val="125787975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BD987A-87BB-271B-2A00-E3DBFA456D22}"/>
              </a:ext>
            </a:extLst>
          </p:cNvPr>
          <p:cNvSpPr>
            <a:spLocks noGrp="1"/>
          </p:cNvSpPr>
          <p:nvPr>
            <p:ph type="title"/>
          </p:nvPr>
        </p:nvSpPr>
        <p:spPr>
          <a:xfrm>
            <a:off x="1044054" y="2286000"/>
            <a:ext cx="3965456" cy="2285999"/>
          </a:xfrm>
        </p:spPr>
        <p:txBody>
          <a:bodyPr anchor="ctr">
            <a:normAutofit/>
          </a:bodyPr>
          <a:lstStyle/>
          <a:p>
            <a:pPr algn="ctr"/>
            <a:r>
              <a:rPr lang="en-US" dirty="0"/>
              <a:t>coastal STATES (VI)</a:t>
            </a:r>
            <a:endParaRPr lang="el-GR" dirty="0"/>
          </a:p>
        </p:txBody>
      </p:sp>
      <p:sp>
        <p:nvSpPr>
          <p:cNvPr id="3" name="Content Placeholder 2">
            <a:extLst>
              <a:ext uri="{FF2B5EF4-FFF2-40B4-BE49-F238E27FC236}">
                <a16:creationId xmlns:a16="http://schemas.microsoft.com/office/drawing/2014/main" id="{4FCD7F09-2AFB-EC0A-4869-9579A1D59D5B}"/>
              </a:ext>
            </a:extLst>
          </p:cNvPr>
          <p:cNvSpPr>
            <a:spLocks noGrp="1"/>
          </p:cNvSpPr>
          <p:nvPr>
            <p:ph idx="1"/>
          </p:nvPr>
        </p:nvSpPr>
        <p:spPr>
          <a:xfrm>
            <a:off x="7188680" y="762000"/>
            <a:ext cx="3897332" cy="5334000"/>
          </a:xfrm>
        </p:spPr>
        <p:txBody>
          <a:bodyPr anchor="ctr">
            <a:normAutofit/>
          </a:bodyPr>
          <a:lstStyle/>
          <a:p>
            <a:r>
              <a:rPr lang="en-US" dirty="0"/>
              <a:t>Art. 220 (6): in order to detain the ship = major pollution AND most importantly: there seems to be no protection of the environment as such, but protection of the environment of the coastal state from damage to the EEZ</a:t>
            </a:r>
            <a:endParaRPr lang="el-GR" dirty="0"/>
          </a:p>
          <a:p>
            <a:r>
              <a:rPr lang="en-US" dirty="0"/>
              <a:t>MARPOL/Ballast water conventions.</a:t>
            </a:r>
          </a:p>
          <a:p>
            <a:r>
              <a:rPr lang="en-US" dirty="0"/>
              <a:t>Either proceedings or referral to the flag state</a:t>
            </a:r>
            <a:endParaRPr lang="el-GR" dirty="0"/>
          </a:p>
        </p:txBody>
      </p:sp>
      <p:pic>
        <p:nvPicPr>
          <p:cNvPr id="4" name="Picture 3">
            <a:extLst>
              <a:ext uri="{FF2B5EF4-FFF2-40B4-BE49-F238E27FC236}">
                <a16:creationId xmlns:a16="http://schemas.microsoft.com/office/drawing/2014/main" id="{662622D9-A3BB-755A-1A70-4209D63E05D1}"/>
              </a:ext>
            </a:extLst>
          </p:cNvPr>
          <p:cNvPicPr>
            <a:picLocks noChangeAspect="1"/>
          </p:cNvPicPr>
          <p:nvPr/>
        </p:nvPicPr>
        <p:blipFill>
          <a:blip r:embed="rId2"/>
          <a:stretch>
            <a:fillRect/>
          </a:stretch>
        </p:blipFill>
        <p:spPr>
          <a:xfrm>
            <a:off x="7629012" y="6147787"/>
            <a:ext cx="3029975" cy="658425"/>
          </a:xfrm>
          <a:prstGeom prst="rect">
            <a:avLst/>
          </a:prstGeom>
        </p:spPr>
      </p:pic>
    </p:spTree>
    <p:extLst>
      <p:ext uri="{BB962C8B-B14F-4D97-AF65-F5344CB8AC3E}">
        <p14:creationId xmlns:p14="http://schemas.microsoft.com/office/powerpoint/2010/main" val="197391375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18F5B6-3236-AFDA-0C30-53CA60DF94F6}"/>
              </a:ext>
            </a:extLst>
          </p:cNvPr>
          <p:cNvSpPr>
            <a:spLocks noGrp="1"/>
          </p:cNvSpPr>
          <p:nvPr>
            <p:ph type="title"/>
          </p:nvPr>
        </p:nvSpPr>
        <p:spPr>
          <a:xfrm>
            <a:off x="1044054" y="2286000"/>
            <a:ext cx="3965456" cy="2285999"/>
          </a:xfrm>
        </p:spPr>
        <p:txBody>
          <a:bodyPr anchor="ctr">
            <a:normAutofit/>
          </a:bodyPr>
          <a:lstStyle/>
          <a:p>
            <a:pPr algn="ctr"/>
            <a:r>
              <a:rPr lang="en-US" dirty="0"/>
              <a:t>Port state </a:t>
            </a:r>
            <a:endParaRPr lang="el-GR" dirty="0"/>
          </a:p>
        </p:txBody>
      </p:sp>
      <p:sp>
        <p:nvSpPr>
          <p:cNvPr id="3" name="Content Placeholder 2">
            <a:extLst>
              <a:ext uri="{FF2B5EF4-FFF2-40B4-BE49-F238E27FC236}">
                <a16:creationId xmlns:a16="http://schemas.microsoft.com/office/drawing/2014/main" id="{A634048D-C077-3359-A475-CECCBE08951F}"/>
              </a:ext>
            </a:extLst>
          </p:cNvPr>
          <p:cNvSpPr>
            <a:spLocks noGrp="1"/>
          </p:cNvSpPr>
          <p:nvPr>
            <p:ph idx="1"/>
          </p:nvPr>
        </p:nvSpPr>
        <p:spPr>
          <a:xfrm>
            <a:off x="7188680" y="762000"/>
            <a:ext cx="3897332" cy="5334000"/>
          </a:xfrm>
        </p:spPr>
        <p:txBody>
          <a:bodyPr anchor="ctr">
            <a:normAutofit fontScale="55000" lnSpcReduction="20000"/>
          </a:bodyPr>
          <a:lstStyle/>
          <a:p>
            <a:r>
              <a:rPr lang="en-US" b="1" dirty="0"/>
              <a:t>Art.218</a:t>
            </a:r>
            <a:r>
              <a:rPr lang="en-US" dirty="0"/>
              <a:t>: 1. When a vessel is voluntarily </a:t>
            </a:r>
            <a:r>
              <a:rPr lang="en-US" dirty="0">
                <a:solidFill>
                  <a:schemeClr val="accent3"/>
                </a:solidFill>
              </a:rPr>
              <a:t>within a port or at an off-shore terminal of a State</a:t>
            </a:r>
            <a:r>
              <a:rPr lang="en-US" dirty="0"/>
              <a:t>, that State may undertake investigations and, where the evidence so warrants</a:t>
            </a:r>
            <a:r>
              <a:rPr lang="en-US" dirty="0">
                <a:solidFill>
                  <a:schemeClr val="accent3"/>
                </a:solidFill>
              </a:rPr>
              <a:t>, institute proceedings</a:t>
            </a:r>
            <a:r>
              <a:rPr lang="en-US" dirty="0"/>
              <a:t> in respect of any discharge from that vessel </a:t>
            </a:r>
            <a:r>
              <a:rPr lang="en-US" dirty="0">
                <a:solidFill>
                  <a:srgbClr val="FF0000"/>
                </a:solidFill>
              </a:rPr>
              <a:t>outside the </a:t>
            </a:r>
            <a:r>
              <a:rPr lang="en-US" dirty="0">
                <a:solidFill>
                  <a:schemeClr val="accent3"/>
                </a:solidFill>
              </a:rPr>
              <a:t>internal waters, territorial sea or exclusive economic zone of that State </a:t>
            </a:r>
            <a:r>
              <a:rPr lang="en-US" dirty="0"/>
              <a:t>in violation of </a:t>
            </a:r>
            <a:r>
              <a:rPr lang="en-US" dirty="0">
                <a:solidFill>
                  <a:schemeClr val="accent1"/>
                </a:solidFill>
              </a:rPr>
              <a:t>applicable international rules </a:t>
            </a:r>
            <a:r>
              <a:rPr lang="en-US" dirty="0"/>
              <a:t>and standards established through the competent international organization or general diplomatic conference. </a:t>
            </a:r>
          </a:p>
          <a:p>
            <a:r>
              <a:rPr lang="en-US" dirty="0"/>
              <a:t>2. </a:t>
            </a:r>
            <a:r>
              <a:rPr lang="en-US" dirty="0">
                <a:solidFill>
                  <a:schemeClr val="accent3"/>
                </a:solidFill>
              </a:rPr>
              <a:t>No proceedings </a:t>
            </a:r>
            <a:r>
              <a:rPr lang="en-US" dirty="0"/>
              <a:t>pursuant to paragraph 1 shall be instituted in respect of a discharge violation in the internal waters, territorial sea or exclusive economic zone of another State </a:t>
            </a:r>
            <a:r>
              <a:rPr lang="en-US" dirty="0">
                <a:solidFill>
                  <a:schemeClr val="accent3"/>
                </a:solidFill>
              </a:rPr>
              <a:t>unless requested by that State, the flag State, or a State damaged or threatened by the discharge violation</a:t>
            </a:r>
            <a:r>
              <a:rPr lang="el-GR" dirty="0"/>
              <a:t> […]</a:t>
            </a:r>
          </a:p>
          <a:p>
            <a:r>
              <a:rPr lang="en-US" dirty="0"/>
              <a:t>3. When a vessel is voluntarily within a port or at an off-shore terminal of a State, that State shall, </a:t>
            </a:r>
            <a:r>
              <a:rPr lang="en-US" dirty="0">
                <a:solidFill>
                  <a:schemeClr val="accent3"/>
                </a:solidFill>
              </a:rPr>
              <a:t>as far as practicable</a:t>
            </a:r>
            <a:r>
              <a:rPr lang="en-US" dirty="0"/>
              <a:t>, comply with requests from any State for investigation of a discharge violation referred to in paragraph 1</a:t>
            </a:r>
            <a:r>
              <a:rPr lang="el-GR" dirty="0"/>
              <a:t> […]</a:t>
            </a:r>
          </a:p>
          <a:p>
            <a:r>
              <a:rPr lang="en-US" dirty="0"/>
              <a:t>4. </a:t>
            </a:r>
            <a:r>
              <a:rPr lang="el-GR" dirty="0"/>
              <a:t>[…] </a:t>
            </a:r>
            <a:r>
              <a:rPr lang="en-US" dirty="0"/>
              <a:t>Any proceedings instituted by the port State on the basis of such an investigation may, subject to section 7, be </a:t>
            </a:r>
            <a:r>
              <a:rPr lang="en-US" dirty="0">
                <a:solidFill>
                  <a:schemeClr val="accent3"/>
                </a:solidFill>
              </a:rPr>
              <a:t>suspended at the request of the coastal State </a:t>
            </a:r>
            <a:r>
              <a:rPr lang="en-US" dirty="0"/>
              <a:t>when the violation has occurred within its internal waters, territorial sea or exclusive economic zone. The evidence and records of the case, together with any bond or other financial security posted with the authorities of the port State, shall in that event be transmitted to the coastal State. Such transmittal shall preclude the continuation of proceedings in the port State</a:t>
            </a:r>
            <a:endParaRPr lang="el-GR" dirty="0"/>
          </a:p>
        </p:txBody>
      </p:sp>
      <p:pic>
        <p:nvPicPr>
          <p:cNvPr id="4" name="Picture 3">
            <a:extLst>
              <a:ext uri="{FF2B5EF4-FFF2-40B4-BE49-F238E27FC236}">
                <a16:creationId xmlns:a16="http://schemas.microsoft.com/office/drawing/2014/main" id="{6B4AA534-45AF-454C-E9A0-F39B0A0C3FCE}"/>
              </a:ext>
            </a:extLst>
          </p:cNvPr>
          <p:cNvPicPr>
            <a:picLocks noChangeAspect="1"/>
          </p:cNvPicPr>
          <p:nvPr/>
        </p:nvPicPr>
        <p:blipFill>
          <a:blip r:embed="rId2"/>
          <a:stretch>
            <a:fillRect/>
          </a:stretch>
        </p:blipFill>
        <p:spPr>
          <a:xfrm>
            <a:off x="7629012" y="6147787"/>
            <a:ext cx="3029975" cy="658425"/>
          </a:xfrm>
          <a:prstGeom prst="rect">
            <a:avLst/>
          </a:prstGeom>
        </p:spPr>
      </p:pic>
    </p:spTree>
    <p:extLst>
      <p:ext uri="{BB962C8B-B14F-4D97-AF65-F5344CB8AC3E}">
        <p14:creationId xmlns:p14="http://schemas.microsoft.com/office/powerpoint/2010/main" val="3213765137"/>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36AA11-882C-C281-EEA7-A149BE440137}"/>
              </a:ext>
            </a:extLst>
          </p:cNvPr>
          <p:cNvSpPr>
            <a:spLocks noGrp="1"/>
          </p:cNvSpPr>
          <p:nvPr>
            <p:ph type="title"/>
          </p:nvPr>
        </p:nvSpPr>
        <p:spPr>
          <a:xfrm>
            <a:off x="1044054" y="2286000"/>
            <a:ext cx="3965456" cy="2285999"/>
          </a:xfrm>
        </p:spPr>
        <p:txBody>
          <a:bodyPr anchor="ctr">
            <a:normAutofit/>
          </a:bodyPr>
          <a:lstStyle/>
          <a:p>
            <a:pPr algn="ctr"/>
            <a:r>
              <a:rPr lang="en-US" dirty="0"/>
              <a:t>Port states (ii)</a:t>
            </a:r>
            <a:endParaRPr lang="el-GR" dirty="0"/>
          </a:p>
        </p:txBody>
      </p:sp>
      <p:sp>
        <p:nvSpPr>
          <p:cNvPr id="3" name="Content Placeholder 2">
            <a:extLst>
              <a:ext uri="{FF2B5EF4-FFF2-40B4-BE49-F238E27FC236}">
                <a16:creationId xmlns:a16="http://schemas.microsoft.com/office/drawing/2014/main" id="{B651617C-DCD3-50FD-FB2D-72FC98E216BE}"/>
              </a:ext>
            </a:extLst>
          </p:cNvPr>
          <p:cNvSpPr>
            <a:spLocks noGrp="1"/>
          </p:cNvSpPr>
          <p:nvPr>
            <p:ph idx="1"/>
          </p:nvPr>
        </p:nvSpPr>
        <p:spPr>
          <a:xfrm>
            <a:off x="7188680" y="762000"/>
            <a:ext cx="3897332" cy="5334000"/>
          </a:xfrm>
        </p:spPr>
        <p:txBody>
          <a:bodyPr anchor="ctr">
            <a:normAutofit fontScale="62500" lnSpcReduction="20000"/>
          </a:bodyPr>
          <a:lstStyle/>
          <a:p>
            <a:pPr marL="0" indent="0">
              <a:buNone/>
            </a:pPr>
            <a:r>
              <a:rPr lang="en-US" b="1" dirty="0"/>
              <a:t>Art. 220</a:t>
            </a:r>
          </a:p>
          <a:p>
            <a:pPr marL="0" indent="0">
              <a:buNone/>
            </a:pPr>
            <a:r>
              <a:rPr lang="en-US" dirty="0"/>
              <a:t>1. When a vessel is voluntarily within a port or at an off-shore terminal of a State, </a:t>
            </a:r>
            <a:r>
              <a:rPr lang="en-US" dirty="0">
                <a:solidFill>
                  <a:schemeClr val="accent3"/>
                </a:solidFill>
              </a:rPr>
              <a:t>that State may</a:t>
            </a:r>
            <a:r>
              <a:rPr lang="en-US" dirty="0"/>
              <a:t>, subject to section 7, </a:t>
            </a:r>
            <a:r>
              <a:rPr lang="en-US" dirty="0">
                <a:solidFill>
                  <a:schemeClr val="accent3"/>
                </a:solidFill>
              </a:rPr>
              <a:t>institute proceedings in respect of any violation of its laws and regulations </a:t>
            </a:r>
            <a:r>
              <a:rPr lang="en-US" dirty="0"/>
              <a:t>adopted in accordance with this Convention or applicable international rules and standards for the prevention, reduction and control of pollution from vessels when the violation has occurred </a:t>
            </a:r>
            <a:r>
              <a:rPr lang="en-US" dirty="0">
                <a:solidFill>
                  <a:srgbClr val="FF0000"/>
                </a:solidFill>
              </a:rPr>
              <a:t>within</a:t>
            </a:r>
            <a:r>
              <a:rPr lang="en-US" dirty="0"/>
              <a:t> the territorial sea or the exclusive economic zone of that State</a:t>
            </a:r>
          </a:p>
          <a:p>
            <a:pPr marL="0" indent="0">
              <a:buNone/>
            </a:pPr>
            <a:r>
              <a:rPr lang="en-US" b="1" dirty="0"/>
              <a:t>Art. 228</a:t>
            </a:r>
          </a:p>
          <a:p>
            <a:pPr marL="0" indent="0">
              <a:buNone/>
            </a:pPr>
            <a:r>
              <a:rPr lang="en-US" dirty="0"/>
              <a:t>Suspension and restrictions on institution of proceedings</a:t>
            </a:r>
          </a:p>
          <a:p>
            <a:pPr marL="0" indent="0">
              <a:buNone/>
            </a:pPr>
            <a:r>
              <a:rPr lang="en-US" dirty="0"/>
              <a:t>1. </a:t>
            </a:r>
            <a:r>
              <a:rPr lang="en-US" dirty="0">
                <a:solidFill>
                  <a:srgbClr val="0070C0"/>
                </a:solidFill>
              </a:rPr>
              <a:t>Proceedings </a:t>
            </a:r>
            <a:r>
              <a:rPr lang="en-US" dirty="0"/>
              <a:t>to impose penalties in respect of any violation of applicable laws and regulations or international rules and standards relating to the prevention, reduction and control of pollution from vessels committed by a foreign vessel beyond the territorial sea of the State instituting proceedings </a:t>
            </a:r>
            <a:r>
              <a:rPr lang="en-US" dirty="0">
                <a:solidFill>
                  <a:schemeClr val="accent3"/>
                </a:solidFill>
              </a:rPr>
              <a:t>shall be suspended upon the taking of proceedings </a:t>
            </a:r>
            <a:r>
              <a:rPr lang="en-US" dirty="0"/>
              <a:t>to impose penalties in respect of corresponding charges </a:t>
            </a:r>
            <a:r>
              <a:rPr lang="en-US" dirty="0">
                <a:solidFill>
                  <a:schemeClr val="accent3"/>
                </a:solidFill>
              </a:rPr>
              <a:t>by the flag State within six months</a:t>
            </a:r>
            <a:r>
              <a:rPr lang="en-US" dirty="0"/>
              <a:t> of the date on which proceedings were first instituted, </a:t>
            </a:r>
            <a:r>
              <a:rPr lang="en-US" dirty="0">
                <a:solidFill>
                  <a:schemeClr val="accent1"/>
                </a:solidFill>
              </a:rPr>
              <a:t>unless</a:t>
            </a:r>
            <a:r>
              <a:rPr lang="en-US" dirty="0"/>
              <a:t> those proceedings relate to a case of </a:t>
            </a:r>
            <a:r>
              <a:rPr lang="en-US" dirty="0">
                <a:solidFill>
                  <a:schemeClr val="accent3"/>
                </a:solidFill>
              </a:rPr>
              <a:t>major damage to the coastal State or the flag State </a:t>
            </a:r>
            <a:r>
              <a:rPr lang="en-US" dirty="0"/>
              <a:t>in question </a:t>
            </a:r>
            <a:r>
              <a:rPr lang="en-US" dirty="0">
                <a:solidFill>
                  <a:schemeClr val="accent3"/>
                </a:solidFill>
              </a:rPr>
              <a:t>has repeatedly disregarded its obligation to enforce </a:t>
            </a:r>
            <a:r>
              <a:rPr lang="en-US" dirty="0"/>
              <a:t>effectively the applicable international rules and standards in respect of violations committed by its vessels.</a:t>
            </a:r>
            <a:endParaRPr lang="el-GR" dirty="0"/>
          </a:p>
        </p:txBody>
      </p:sp>
      <p:pic>
        <p:nvPicPr>
          <p:cNvPr id="4" name="Picture 3">
            <a:extLst>
              <a:ext uri="{FF2B5EF4-FFF2-40B4-BE49-F238E27FC236}">
                <a16:creationId xmlns:a16="http://schemas.microsoft.com/office/drawing/2014/main" id="{B482DE0B-8C62-D8FC-DFB3-81ACE7FD751F}"/>
              </a:ext>
            </a:extLst>
          </p:cNvPr>
          <p:cNvPicPr>
            <a:picLocks noChangeAspect="1"/>
          </p:cNvPicPr>
          <p:nvPr/>
        </p:nvPicPr>
        <p:blipFill>
          <a:blip r:embed="rId2"/>
          <a:stretch>
            <a:fillRect/>
          </a:stretch>
        </p:blipFill>
        <p:spPr>
          <a:xfrm>
            <a:off x="7733914" y="6144739"/>
            <a:ext cx="3036071" cy="664522"/>
          </a:xfrm>
          <a:prstGeom prst="rect">
            <a:avLst/>
          </a:prstGeom>
        </p:spPr>
      </p:pic>
    </p:spTree>
    <p:extLst>
      <p:ext uri="{BB962C8B-B14F-4D97-AF65-F5344CB8AC3E}">
        <p14:creationId xmlns:p14="http://schemas.microsoft.com/office/powerpoint/2010/main" val="1227140667"/>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B2EBA2-B39A-A79D-D342-3857A2BB267A}"/>
              </a:ext>
            </a:extLst>
          </p:cNvPr>
          <p:cNvSpPr>
            <a:spLocks noGrp="1"/>
          </p:cNvSpPr>
          <p:nvPr>
            <p:ph type="title"/>
          </p:nvPr>
        </p:nvSpPr>
        <p:spPr>
          <a:xfrm>
            <a:off x="1044054" y="2286000"/>
            <a:ext cx="3965456" cy="2285999"/>
          </a:xfrm>
        </p:spPr>
        <p:txBody>
          <a:bodyPr anchor="ctr">
            <a:normAutofit/>
          </a:bodyPr>
          <a:lstStyle/>
          <a:p>
            <a:pPr algn="ctr"/>
            <a:r>
              <a:rPr lang="en-US" dirty="0"/>
              <a:t>Beyond losc </a:t>
            </a:r>
            <a:br>
              <a:rPr lang="en-US" dirty="0"/>
            </a:br>
            <a:r>
              <a:rPr lang="en-US" sz="2400" i="1" dirty="0"/>
              <a:t>nationality principle</a:t>
            </a:r>
            <a:endParaRPr lang="el-GR" sz="2400" i="1" dirty="0"/>
          </a:p>
        </p:txBody>
      </p:sp>
      <p:sp>
        <p:nvSpPr>
          <p:cNvPr id="3" name="Content Placeholder 2">
            <a:extLst>
              <a:ext uri="{FF2B5EF4-FFF2-40B4-BE49-F238E27FC236}">
                <a16:creationId xmlns:a16="http://schemas.microsoft.com/office/drawing/2014/main" id="{CA421295-F0F8-239F-47E9-5F10BD6933FC}"/>
              </a:ext>
            </a:extLst>
          </p:cNvPr>
          <p:cNvSpPr>
            <a:spLocks noGrp="1"/>
          </p:cNvSpPr>
          <p:nvPr>
            <p:ph idx="1"/>
          </p:nvPr>
        </p:nvSpPr>
        <p:spPr>
          <a:xfrm>
            <a:off x="7188680" y="762000"/>
            <a:ext cx="3897332" cy="5334000"/>
          </a:xfrm>
        </p:spPr>
        <p:txBody>
          <a:bodyPr anchor="ctr">
            <a:normAutofit/>
          </a:bodyPr>
          <a:lstStyle/>
          <a:p>
            <a:r>
              <a:rPr lang="en-US" dirty="0"/>
              <a:t>Art. 97 (1) --jurisdiction to the State of nationality of the master or the crew of the ship regarding an incident of navigation on the high seas. </a:t>
            </a:r>
          </a:p>
          <a:p>
            <a:r>
              <a:rPr lang="en-US" dirty="0"/>
              <a:t>Any State may enact criminal laws concerning marine pollution caused by its nationals</a:t>
            </a:r>
          </a:p>
          <a:p>
            <a:endParaRPr lang="el-GR" dirty="0"/>
          </a:p>
        </p:txBody>
      </p:sp>
      <p:pic>
        <p:nvPicPr>
          <p:cNvPr id="4" name="Picture 3">
            <a:extLst>
              <a:ext uri="{FF2B5EF4-FFF2-40B4-BE49-F238E27FC236}">
                <a16:creationId xmlns:a16="http://schemas.microsoft.com/office/drawing/2014/main" id="{03427244-E8C6-3B6F-EECF-BED4F8DFF5BB}"/>
              </a:ext>
            </a:extLst>
          </p:cNvPr>
          <p:cNvPicPr>
            <a:picLocks noChangeAspect="1"/>
          </p:cNvPicPr>
          <p:nvPr/>
        </p:nvPicPr>
        <p:blipFill>
          <a:blip r:embed="rId2"/>
          <a:stretch>
            <a:fillRect/>
          </a:stretch>
        </p:blipFill>
        <p:spPr>
          <a:xfrm>
            <a:off x="7453686" y="6096000"/>
            <a:ext cx="3036071" cy="664522"/>
          </a:xfrm>
          <a:prstGeom prst="rect">
            <a:avLst/>
          </a:prstGeom>
        </p:spPr>
      </p:pic>
    </p:spTree>
    <p:extLst>
      <p:ext uri="{BB962C8B-B14F-4D97-AF65-F5344CB8AC3E}">
        <p14:creationId xmlns:p14="http://schemas.microsoft.com/office/powerpoint/2010/main" val="1965764482"/>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4D5F92-44C5-8324-FB3F-3560E4A2D717}"/>
              </a:ext>
            </a:extLst>
          </p:cNvPr>
          <p:cNvSpPr>
            <a:spLocks noGrp="1"/>
          </p:cNvSpPr>
          <p:nvPr>
            <p:ph type="title"/>
          </p:nvPr>
        </p:nvSpPr>
        <p:spPr>
          <a:xfrm>
            <a:off x="1044054" y="2286000"/>
            <a:ext cx="3965456" cy="2285999"/>
          </a:xfrm>
        </p:spPr>
        <p:txBody>
          <a:bodyPr anchor="ctr">
            <a:normAutofit/>
          </a:bodyPr>
          <a:lstStyle/>
          <a:p>
            <a:pPr algn="ctr"/>
            <a:r>
              <a:rPr lang="en-US" dirty="0"/>
              <a:t>Beyond losc(ii)</a:t>
            </a:r>
            <a:br>
              <a:rPr lang="en-US" dirty="0"/>
            </a:br>
            <a:r>
              <a:rPr lang="en-US" sz="2400" i="1" dirty="0"/>
              <a:t>objective territoriality principle</a:t>
            </a:r>
            <a:endParaRPr lang="el-GR" sz="2400" i="1" dirty="0"/>
          </a:p>
        </p:txBody>
      </p:sp>
      <p:sp>
        <p:nvSpPr>
          <p:cNvPr id="3" name="Content Placeholder 2">
            <a:extLst>
              <a:ext uri="{FF2B5EF4-FFF2-40B4-BE49-F238E27FC236}">
                <a16:creationId xmlns:a16="http://schemas.microsoft.com/office/drawing/2014/main" id="{596AB9F0-6190-E77B-B66D-38C986283444}"/>
              </a:ext>
            </a:extLst>
          </p:cNvPr>
          <p:cNvSpPr>
            <a:spLocks noGrp="1"/>
          </p:cNvSpPr>
          <p:nvPr>
            <p:ph idx="1"/>
          </p:nvPr>
        </p:nvSpPr>
        <p:spPr>
          <a:xfrm>
            <a:off x="7188680" y="762000"/>
            <a:ext cx="3897332" cy="5334000"/>
          </a:xfrm>
        </p:spPr>
        <p:txBody>
          <a:bodyPr anchor="ctr">
            <a:normAutofit/>
          </a:bodyPr>
          <a:lstStyle/>
          <a:p>
            <a:r>
              <a:rPr lang="en-US" dirty="0"/>
              <a:t>Art. 220 (6) suggests that the principle may apply regarding pollution discharges committed outside its territorial waters, as long as the harmful effects extend within its territory</a:t>
            </a:r>
          </a:p>
          <a:p>
            <a:r>
              <a:rPr lang="en-US" dirty="0"/>
              <a:t>Also a general international law principle </a:t>
            </a:r>
            <a:endParaRPr lang="el-GR" dirty="0"/>
          </a:p>
        </p:txBody>
      </p:sp>
      <p:pic>
        <p:nvPicPr>
          <p:cNvPr id="4" name="Picture 3">
            <a:extLst>
              <a:ext uri="{FF2B5EF4-FFF2-40B4-BE49-F238E27FC236}">
                <a16:creationId xmlns:a16="http://schemas.microsoft.com/office/drawing/2014/main" id="{9C84AE85-280D-6965-6A1F-AED727F55A58}"/>
              </a:ext>
            </a:extLst>
          </p:cNvPr>
          <p:cNvPicPr>
            <a:picLocks noChangeAspect="1"/>
          </p:cNvPicPr>
          <p:nvPr/>
        </p:nvPicPr>
        <p:blipFill>
          <a:blip r:embed="rId2"/>
          <a:stretch>
            <a:fillRect/>
          </a:stretch>
        </p:blipFill>
        <p:spPr>
          <a:xfrm>
            <a:off x="7725672" y="6166562"/>
            <a:ext cx="2836655" cy="620875"/>
          </a:xfrm>
          <a:prstGeom prst="rect">
            <a:avLst/>
          </a:prstGeom>
        </p:spPr>
      </p:pic>
    </p:spTree>
    <p:extLst>
      <p:ext uri="{BB962C8B-B14F-4D97-AF65-F5344CB8AC3E}">
        <p14:creationId xmlns:p14="http://schemas.microsoft.com/office/powerpoint/2010/main" val="1398266006"/>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2F32A-26F8-13B1-9BC2-ED7791529BCB}"/>
              </a:ext>
            </a:extLst>
          </p:cNvPr>
          <p:cNvSpPr>
            <a:spLocks noGrp="1"/>
          </p:cNvSpPr>
          <p:nvPr>
            <p:ph type="title"/>
          </p:nvPr>
        </p:nvSpPr>
        <p:spPr>
          <a:xfrm>
            <a:off x="1044054" y="2286000"/>
            <a:ext cx="3965456" cy="2285999"/>
          </a:xfrm>
        </p:spPr>
        <p:txBody>
          <a:bodyPr anchor="ctr">
            <a:normAutofit fontScale="90000"/>
          </a:bodyPr>
          <a:lstStyle/>
          <a:p>
            <a:pPr algn="ctr"/>
            <a:r>
              <a:rPr lang="en-US" dirty="0"/>
              <a:t>Beyond losc(iii) </a:t>
            </a:r>
            <a:br>
              <a:rPr lang="en-US" dirty="0"/>
            </a:br>
            <a:r>
              <a:rPr lang="en-US" sz="2700" i="1" dirty="0"/>
              <a:t>passive personality &amp; protective principle</a:t>
            </a:r>
            <a:endParaRPr lang="el-GR" sz="2700" i="1" dirty="0"/>
          </a:p>
        </p:txBody>
      </p:sp>
      <p:sp>
        <p:nvSpPr>
          <p:cNvPr id="3" name="Content Placeholder 2">
            <a:extLst>
              <a:ext uri="{FF2B5EF4-FFF2-40B4-BE49-F238E27FC236}">
                <a16:creationId xmlns:a16="http://schemas.microsoft.com/office/drawing/2014/main" id="{2AD64453-FF63-CC58-EA1F-4711C5410EC3}"/>
              </a:ext>
            </a:extLst>
          </p:cNvPr>
          <p:cNvSpPr>
            <a:spLocks noGrp="1"/>
          </p:cNvSpPr>
          <p:nvPr>
            <p:ph idx="1"/>
          </p:nvPr>
        </p:nvSpPr>
        <p:spPr>
          <a:xfrm>
            <a:off x="7188680" y="762000"/>
            <a:ext cx="3897332" cy="5334000"/>
          </a:xfrm>
        </p:spPr>
        <p:txBody>
          <a:bodyPr anchor="ctr">
            <a:normAutofit/>
          </a:bodyPr>
          <a:lstStyle/>
          <a:p>
            <a:r>
              <a:rPr lang="en-US" dirty="0"/>
              <a:t>Either the victim is a national of the State that prosecutes, or the crime has two elements one committed outside the territory with a view to commit a serious crime within the territory of the prosecuting State</a:t>
            </a:r>
            <a:endParaRPr lang="el-GR" dirty="0"/>
          </a:p>
        </p:txBody>
      </p:sp>
      <p:pic>
        <p:nvPicPr>
          <p:cNvPr id="4" name="Picture 3">
            <a:extLst>
              <a:ext uri="{FF2B5EF4-FFF2-40B4-BE49-F238E27FC236}">
                <a16:creationId xmlns:a16="http://schemas.microsoft.com/office/drawing/2014/main" id="{786C46EC-1310-5646-5008-FE761721391B}"/>
              </a:ext>
            </a:extLst>
          </p:cNvPr>
          <p:cNvPicPr>
            <a:picLocks noChangeAspect="1"/>
          </p:cNvPicPr>
          <p:nvPr/>
        </p:nvPicPr>
        <p:blipFill>
          <a:blip r:embed="rId2"/>
          <a:stretch>
            <a:fillRect/>
          </a:stretch>
        </p:blipFill>
        <p:spPr>
          <a:xfrm>
            <a:off x="7962048" y="6169125"/>
            <a:ext cx="2840982" cy="615749"/>
          </a:xfrm>
          <a:prstGeom prst="rect">
            <a:avLst/>
          </a:prstGeom>
        </p:spPr>
      </p:pic>
    </p:spTree>
    <p:extLst>
      <p:ext uri="{BB962C8B-B14F-4D97-AF65-F5344CB8AC3E}">
        <p14:creationId xmlns:p14="http://schemas.microsoft.com/office/powerpoint/2010/main" val="162889341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5669F72C-E3FB-4C48-AEBD-AF7AC0D749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5CA22715-D05D-465E-A9CB-5AD7BC6C9C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4197"/>
            <a:ext cx="4629606" cy="462960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88A5BF-ECD3-89D4-66EE-DC4C04F6E200}"/>
              </a:ext>
            </a:extLst>
          </p:cNvPr>
          <p:cNvSpPr>
            <a:spLocks noGrp="1"/>
          </p:cNvSpPr>
          <p:nvPr>
            <p:ph type="title"/>
          </p:nvPr>
        </p:nvSpPr>
        <p:spPr>
          <a:xfrm>
            <a:off x="1043180" y="2288987"/>
            <a:ext cx="4009639" cy="2283013"/>
          </a:xfrm>
        </p:spPr>
        <p:txBody>
          <a:bodyPr anchor="ctr">
            <a:normAutofit/>
          </a:bodyPr>
          <a:lstStyle/>
          <a:p>
            <a:pPr algn="ctr"/>
            <a:r>
              <a:rPr lang="en-US">
                <a:solidFill>
                  <a:schemeClr val="bg1"/>
                </a:solidFill>
              </a:rPr>
              <a:t>General provisions losc</a:t>
            </a:r>
            <a:endParaRPr lang="el-GR">
              <a:solidFill>
                <a:schemeClr val="bg1"/>
              </a:solidFill>
            </a:endParaRPr>
          </a:p>
        </p:txBody>
      </p:sp>
      <p:sp>
        <p:nvSpPr>
          <p:cNvPr id="3" name="Content Placeholder 2">
            <a:extLst>
              <a:ext uri="{FF2B5EF4-FFF2-40B4-BE49-F238E27FC236}">
                <a16:creationId xmlns:a16="http://schemas.microsoft.com/office/drawing/2014/main" id="{9A6AF12B-96E8-9335-375A-73069654A0F4}"/>
              </a:ext>
            </a:extLst>
          </p:cNvPr>
          <p:cNvSpPr>
            <a:spLocks noGrp="1"/>
          </p:cNvSpPr>
          <p:nvPr>
            <p:ph idx="1"/>
          </p:nvPr>
        </p:nvSpPr>
        <p:spPr>
          <a:xfrm>
            <a:off x="6456406" y="1114197"/>
            <a:ext cx="4629605" cy="3601571"/>
          </a:xfrm>
        </p:spPr>
        <p:txBody>
          <a:bodyPr anchor="ctr">
            <a:normAutofit/>
          </a:bodyPr>
          <a:lstStyle/>
          <a:p>
            <a:pPr marL="0" indent="0">
              <a:buNone/>
            </a:pPr>
            <a:r>
              <a:rPr lang="en-US" b="1" dirty="0"/>
              <a:t>Territorial Sea: Sovereignty</a:t>
            </a:r>
          </a:p>
          <a:p>
            <a:pPr marL="0" indent="0">
              <a:buNone/>
            </a:pPr>
            <a:r>
              <a:rPr lang="en-US" b="1" dirty="0"/>
              <a:t>Exclusive Economic Zone/Continental Shelf: Sovereign Rights</a:t>
            </a:r>
          </a:p>
          <a:p>
            <a:pPr marL="0" indent="0">
              <a:buNone/>
            </a:pPr>
            <a:r>
              <a:rPr lang="en-US" b="1" dirty="0"/>
              <a:t>High Seas: Freedom of the high seas with due regard of the rights of other States</a:t>
            </a:r>
            <a:endParaRPr lang="en-US" dirty="0"/>
          </a:p>
          <a:p>
            <a:pPr marL="342900" indent="-342900">
              <a:buAutoNum type="arabicPeriod"/>
            </a:pPr>
            <a:endParaRPr lang="el-GR" dirty="0"/>
          </a:p>
        </p:txBody>
      </p:sp>
      <p:pic>
        <p:nvPicPr>
          <p:cNvPr id="5" name="Picture 4" descr="A black background with white text&#10;&#10;Description automatically generated">
            <a:extLst>
              <a:ext uri="{FF2B5EF4-FFF2-40B4-BE49-F238E27FC236}">
                <a16:creationId xmlns:a16="http://schemas.microsoft.com/office/drawing/2014/main" id="{EF675483-3B81-09B6-98D5-3F63E2062369}"/>
              </a:ext>
            </a:extLst>
          </p:cNvPr>
          <p:cNvPicPr>
            <a:picLocks noChangeAspect="1"/>
          </p:cNvPicPr>
          <p:nvPr/>
        </p:nvPicPr>
        <p:blipFill>
          <a:blip r:embed="rId2"/>
          <a:stretch>
            <a:fillRect/>
          </a:stretch>
        </p:blipFill>
        <p:spPr>
          <a:xfrm>
            <a:off x="6982098" y="4948348"/>
            <a:ext cx="3500846" cy="761433"/>
          </a:xfrm>
          <a:prstGeom prst="rect">
            <a:avLst/>
          </a:prstGeom>
        </p:spPr>
      </p:pic>
    </p:spTree>
    <p:extLst>
      <p:ext uri="{BB962C8B-B14F-4D97-AF65-F5344CB8AC3E}">
        <p14:creationId xmlns:p14="http://schemas.microsoft.com/office/powerpoint/2010/main" val="33326336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8B4966-E75A-526D-C9ED-21F3AA0A7A50}"/>
              </a:ext>
            </a:extLst>
          </p:cNvPr>
          <p:cNvSpPr>
            <a:spLocks noGrp="1"/>
          </p:cNvSpPr>
          <p:nvPr>
            <p:ph type="title"/>
          </p:nvPr>
        </p:nvSpPr>
        <p:spPr>
          <a:xfrm>
            <a:off x="1044054" y="2286000"/>
            <a:ext cx="3965456" cy="2285999"/>
          </a:xfrm>
        </p:spPr>
        <p:txBody>
          <a:bodyPr anchor="ctr">
            <a:normAutofit/>
          </a:bodyPr>
          <a:lstStyle/>
          <a:p>
            <a:pPr algn="ctr"/>
            <a:r>
              <a:rPr lang="en-US" dirty="0"/>
              <a:t>Jurisdiction: general observations</a:t>
            </a:r>
            <a:endParaRPr lang="el-GR" dirty="0"/>
          </a:p>
        </p:txBody>
      </p:sp>
      <p:sp>
        <p:nvSpPr>
          <p:cNvPr id="3" name="Content Placeholder 2">
            <a:extLst>
              <a:ext uri="{FF2B5EF4-FFF2-40B4-BE49-F238E27FC236}">
                <a16:creationId xmlns:a16="http://schemas.microsoft.com/office/drawing/2014/main" id="{7ACF79A8-BEDC-9457-EEBD-464182913AB4}"/>
              </a:ext>
            </a:extLst>
          </p:cNvPr>
          <p:cNvSpPr>
            <a:spLocks noGrp="1"/>
          </p:cNvSpPr>
          <p:nvPr>
            <p:ph idx="1"/>
          </p:nvPr>
        </p:nvSpPr>
        <p:spPr>
          <a:xfrm>
            <a:off x="7188680" y="762000"/>
            <a:ext cx="3897332" cy="5334000"/>
          </a:xfrm>
        </p:spPr>
        <p:txBody>
          <a:bodyPr anchor="ctr">
            <a:normAutofit/>
          </a:bodyPr>
          <a:lstStyle/>
          <a:p>
            <a:pPr marL="0" indent="0">
              <a:buNone/>
            </a:pPr>
            <a:r>
              <a:rPr lang="en-US" dirty="0"/>
              <a:t>Jurisdiction in international law is divided between prescriptive and enforcement</a:t>
            </a:r>
          </a:p>
          <a:p>
            <a:pPr marL="0" indent="0">
              <a:buNone/>
            </a:pPr>
            <a:r>
              <a:rPr lang="en-US" dirty="0"/>
              <a:t>It, typically, also includes: territoriality, nationality, passive personality, protective principles</a:t>
            </a:r>
          </a:p>
          <a:p>
            <a:pPr marL="0" indent="0">
              <a:buNone/>
            </a:pPr>
            <a:r>
              <a:rPr lang="en-US" dirty="0"/>
              <a:t>It is contingent upon a legal basis in international law (LOSC, MARPOL etc.)</a:t>
            </a:r>
          </a:p>
          <a:p>
            <a:pPr marL="0" indent="0">
              <a:buNone/>
            </a:pPr>
            <a:r>
              <a:rPr lang="en-US" dirty="0"/>
              <a:t>In the law of the sea it is directly connected to the zonal approach</a:t>
            </a:r>
          </a:p>
        </p:txBody>
      </p:sp>
    </p:spTree>
    <p:extLst>
      <p:ext uri="{BB962C8B-B14F-4D97-AF65-F5344CB8AC3E}">
        <p14:creationId xmlns:p14="http://schemas.microsoft.com/office/powerpoint/2010/main" val="135132019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D807D2-7F62-74B0-9EA8-9017FB50ECAE}"/>
              </a:ext>
            </a:extLst>
          </p:cNvPr>
          <p:cNvSpPr>
            <a:spLocks noGrp="1"/>
          </p:cNvSpPr>
          <p:nvPr>
            <p:ph type="title"/>
          </p:nvPr>
        </p:nvSpPr>
        <p:spPr>
          <a:xfrm>
            <a:off x="1044054" y="2286000"/>
            <a:ext cx="3965456" cy="2285999"/>
          </a:xfrm>
        </p:spPr>
        <p:txBody>
          <a:bodyPr anchor="ctr">
            <a:normAutofit/>
          </a:bodyPr>
          <a:lstStyle/>
          <a:p>
            <a:pPr algn="ctr"/>
            <a:r>
              <a:rPr lang="en-US" dirty="0"/>
              <a:t>Flag States</a:t>
            </a:r>
            <a:endParaRPr lang="el-GR" dirty="0"/>
          </a:p>
        </p:txBody>
      </p:sp>
      <p:sp>
        <p:nvSpPr>
          <p:cNvPr id="3" name="Content Placeholder 2">
            <a:extLst>
              <a:ext uri="{FF2B5EF4-FFF2-40B4-BE49-F238E27FC236}">
                <a16:creationId xmlns:a16="http://schemas.microsoft.com/office/drawing/2014/main" id="{7160C66C-B3FB-C66F-AEFF-4FA4386C1976}"/>
              </a:ext>
            </a:extLst>
          </p:cNvPr>
          <p:cNvSpPr>
            <a:spLocks noGrp="1"/>
          </p:cNvSpPr>
          <p:nvPr>
            <p:ph idx="1"/>
          </p:nvPr>
        </p:nvSpPr>
        <p:spPr>
          <a:xfrm>
            <a:off x="7001691" y="398417"/>
            <a:ext cx="4084321" cy="5697583"/>
          </a:xfrm>
        </p:spPr>
        <p:txBody>
          <a:bodyPr anchor="ctr">
            <a:normAutofit fontScale="85000" lnSpcReduction="10000"/>
          </a:bodyPr>
          <a:lstStyle/>
          <a:p>
            <a:pPr marL="0" indent="0">
              <a:buNone/>
            </a:pPr>
            <a:r>
              <a:rPr lang="en-US" b="1" dirty="0"/>
              <a:t>Flag States</a:t>
            </a:r>
          </a:p>
          <a:p>
            <a:r>
              <a:rPr lang="en-US" dirty="0"/>
              <a:t>As to the prescriptive leg of flag State jurisdiction, it is submitted in general that by dint of the nationality of the vessel, the flag State enjoys the full gamut of prescriptive powers related to the vessel, ‘everything on it, and every person involved or interested in its operations’.</a:t>
            </a:r>
          </a:p>
          <a:p>
            <a:r>
              <a:rPr lang="en-US" dirty="0"/>
              <a:t>That is an obligation to effectively exercise their jurisdiction and control in administrative, technical, and social matters over ships flying their flag.</a:t>
            </a:r>
          </a:p>
          <a:p>
            <a:r>
              <a:rPr lang="en-US" dirty="0"/>
              <a:t>Due diligence obligations of the flag state relating to article 94(3) and 211  UNCLOS, to IUU, and to MARPOL and London Conventions.</a:t>
            </a:r>
          </a:p>
          <a:p>
            <a:r>
              <a:rPr lang="en-US" dirty="0"/>
              <a:t>In foreign EEZs and the High Seas</a:t>
            </a:r>
          </a:p>
          <a:p>
            <a:endParaRPr lang="el-GR" dirty="0"/>
          </a:p>
        </p:txBody>
      </p:sp>
      <p:pic>
        <p:nvPicPr>
          <p:cNvPr id="4" name="Picture 3">
            <a:extLst>
              <a:ext uri="{FF2B5EF4-FFF2-40B4-BE49-F238E27FC236}">
                <a16:creationId xmlns:a16="http://schemas.microsoft.com/office/drawing/2014/main" id="{9CA2574B-0799-71B4-5D71-31DAF59281D5}"/>
              </a:ext>
            </a:extLst>
          </p:cNvPr>
          <p:cNvPicPr>
            <a:picLocks noChangeAspect="1"/>
          </p:cNvPicPr>
          <p:nvPr/>
        </p:nvPicPr>
        <p:blipFill>
          <a:blip r:embed="rId3"/>
          <a:stretch>
            <a:fillRect/>
          </a:stretch>
        </p:blipFill>
        <p:spPr>
          <a:xfrm>
            <a:off x="7913595" y="6174290"/>
            <a:ext cx="2783541" cy="605420"/>
          </a:xfrm>
          <a:prstGeom prst="rect">
            <a:avLst/>
          </a:prstGeom>
        </p:spPr>
      </p:pic>
    </p:spTree>
    <p:extLst>
      <p:ext uri="{BB962C8B-B14F-4D97-AF65-F5344CB8AC3E}">
        <p14:creationId xmlns:p14="http://schemas.microsoft.com/office/powerpoint/2010/main" val="72385454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DE1FA2-F553-D990-4BB4-A184388AC079}"/>
              </a:ext>
            </a:extLst>
          </p:cNvPr>
          <p:cNvSpPr>
            <a:spLocks noGrp="1"/>
          </p:cNvSpPr>
          <p:nvPr>
            <p:ph type="title"/>
          </p:nvPr>
        </p:nvSpPr>
        <p:spPr>
          <a:xfrm>
            <a:off x="1044054" y="2286000"/>
            <a:ext cx="3965456" cy="2285999"/>
          </a:xfrm>
        </p:spPr>
        <p:txBody>
          <a:bodyPr anchor="ctr">
            <a:normAutofit/>
          </a:bodyPr>
          <a:lstStyle/>
          <a:p>
            <a:pPr algn="ctr"/>
            <a:r>
              <a:rPr lang="en-US" dirty="0"/>
              <a:t>Flag states (ii)</a:t>
            </a:r>
            <a:endParaRPr lang="el-GR" dirty="0"/>
          </a:p>
        </p:txBody>
      </p:sp>
      <p:sp>
        <p:nvSpPr>
          <p:cNvPr id="3" name="Content Placeholder 2">
            <a:extLst>
              <a:ext uri="{FF2B5EF4-FFF2-40B4-BE49-F238E27FC236}">
                <a16:creationId xmlns:a16="http://schemas.microsoft.com/office/drawing/2014/main" id="{06CA27A5-1F78-46EC-CDA6-B792E50D5A9A}"/>
              </a:ext>
            </a:extLst>
          </p:cNvPr>
          <p:cNvSpPr>
            <a:spLocks noGrp="1"/>
          </p:cNvSpPr>
          <p:nvPr>
            <p:ph idx="1"/>
          </p:nvPr>
        </p:nvSpPr>
        <p:spPr>
          <a:xfrm>
            <a:off x="7188680" y="762000"/>
            <a:ext cx="3897332" cy="5334000"/>
          </a:xfrm>
        </p:spPr>
        <p:txBody>
          <a:bodyPr anchor="ctr">
            <a:normAutofit/>
          </a:bodyPr>
          <a:lstStyle/>
          <a:p>
            <a:r>
              <a:rPr lang="en-US" dirty="0"/>
              <a:t>Enforcement jurisdiction on the high seas (art. 92 LOSC) and in foreign EEZ’s</a:t>
            </a:r>
          </a:p>
          <a:p>
            <a:r>
              <a:rPr lang="en-US" dirty="0"/>
              <a:t>To enhance compliance by flag States, MARPOL Convention has been included in the IMO Instruments Implementation Code and flag States parties are subjected to mandatory periodic audits regarding the implementation and enforcement of the Convention.</a:t>
            </a:r>
            <a:endParaRPr lang="el-GR" dirty="0"/>
          </a:p>
        </p:txBody>
      </p:sp>
    </p:spTree>
    <p:extLst>
      <p:ext uri="{BB962C8B-B14F-4D97-AF65-F5344CB8AC3E}">
        <p14:creationId xmlns:p14="http://schemas.microsoft.com/office/powerpoint/2010/main" val="410259064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69F72C-E3FB-4C48-AEBD-AF7AC0D749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FDE77F2-18D0-49FF-860C-62E2AC424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Oval 12">
            <a:extLst>
              <a:ext uri="{FF2B5EF4-FFF2-40B4-BE49-F238E27FC236}">
                <a16:creationId xmlns:a16="http://schemas.microsoft.com/office/drawing/2014/main" id="{5CA22715-D05D-465E-A9CB-5AD7BC6C9C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4197"/>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5ACF6E-3C54-0A07-83B6-5D8EF6FB59D0}"/>
              </a:ext>
            </a:extLst>
          </p:cNvPr>
          <p:cNvSpPr>
            <a:spLocks noGrp="1"/>
          </p:cNvSpPr>
          <p:nvPr>
            <p:ph type="title"/>
          </p:nvPr>
        </p:nvSpPr>
        <p:spPr>
          <a:xfrm>
            <a:off x="1043180" y="2288987"/>
            <a:ext cx="4009639" cy="2283013"/>
          </a:xfrm>
        </p:spPr>
        <p:txBody>
          <a:bodyPr anchor="ctr">
            <a:normAutofit/>
          </a:bodyPr>
          <a:lstStyle/>
          <a:p>
            <a:pPr algn="ctr"/>
            <a:r>
              <a:rPr lang="en-US" dirty="0"/>
              <a:t>Coastal States (</a:t>
            </a:r>
            <a:r>
              <a:rPr lang="en-US" dirty="0" err="1"/>
              <a:t>i</a:t>
            </a:r>
            <a:r>
              <a:rPr lang="en-US" dirty="0"/>
              <a:t>)</a:t>
            </a:r>
            <a:endParaRPr lang="el-GR" dirty="0"/>
          </a:p>
        </p:txBody>
      </p:sp>
      <p:sp>
        <p:nvSpPr>
          <p:cNvPr id="3" name="Content Placeholder 2">
            <a:extLst>
              <a:ext uri="{FF2B5EF4-FFF2-40B4-BE49-F238E27FC236}">
                <a16:creationId xmlns:a16="http://schemas.microsoft.com/office/drawing/2014/main" id="{D0803EFC-09B7-AAFA-2504-271ADAD85037}"/>
              </a:ext>
            </a:extLst>
          </p:cNvPr>
          <p:cNvSpPr>
            <a:spLocks noGrp="1"/>
          </p:cNvSpPr>
          <p:nvPr>
            <p:ph idx="1"/>
          </p:nvPr>
        </p:nvSpPr>
        <p:spPr>
          <a:xfrm>
            <a:off x="6995161" y="489857"/>
            <a:ext cx="4539342" cy="4898572"/>
          </a:xfrm>
        </p:spPr>
        <p:txBody>
          <a:bodyPr anchor="ctr">
            <a:normAutofit/>
          </a:bodyPr>
          <a:lstStyle/>
          <a:p>
            <a:pPr marL="0" indent="0">
              <a:lnSpc>
                <a:spcPct val="101000"/>
              </a:lnSpc>
              <a:spcAft>
                <a:spcPts val="800"/>
              </a:spcAft>
              <a:buNone/>
            </a:pPr>
            <a:r>
              <a:rPr lang="en-US" sz="1800" b="1" kern="150" dirty="0">
                <a:effectLst/>
                <a:ea typeface="Aptos" panose="020B0004020202020204" pitchFamily="34" charset="0"/>
                <a:cs typeface="Times New Roman" panose="02020603050405020304" pitchFamily="18" charset="0"/>
              </a:rPr>
              <a:t>Coastal States</a:t>
            </a:r>
            <a:endParaRPr lang="el-GR" sz="1800" b="1" kern="150" dirty="0">
              <a:effectLst/>
              <a:ea typeface="Aptos" panose="020B0004020202020204" pitchFamily="34" charset="0"/>
              <a:cs typeface="Times New Roman" panose="02020603050405020304" pitchFamily="18" charset="0"/>
            </a:endParaRPr>
          </a:p>
          <a:p>
            <a:pPr>
              <a:lnSpc>
                <a:spcPct val="101000"/>
              </a:lnSpc>
              <a:spcAft>
                <a:spcPts val="800"/>
              </a:spcAft>
            </a:pPr>
            <a:r>
              <a:rPr lang="en-US" sz="1800" kern="150" dirty="0">
                <a:effectLst/>
                <a:ea typeface="Aptos" panose="020B0004020202020204" pitchFamily="34" charset="0"/>
                <a:cs typeface="Times New Roman" panose="02020603050405020304" pitchFamily="18" charset="0"/>
              </a:rPr>
              <a:t>Jurisdiction is dependent on the zone exclusively, as opposed to the case of flag states where it is based on the relationship between the state and the vessel as well as the zone</a:t>
            </a:r>
            <a:endParaRPr lang="el-GR" sz="1800" kern="150" dirty="0">
              <a:effectLst/>
              <a:ea typeface="Aptos" panose="020B0004020202020204" pitchFamily="34" charset="0"/>
              <a:cs typeface="Times New Roman" panose="02020603050405020304" pitchFamily="18" charset="0"/>
            </a:endParaRPr>
          </a:p>
          <a:p>
            <a:pPr>
              <a:lnSpc>
                <a:spcPct val="101000"/>
              </a:lnSpc>
              <a:spcAft>
                <a:spcPts val="800"/>
              </a:spcAft>
            </a:pPr>
            <a:r>
              <a:rPr lang="en-US" sz="1800" b="1" i="1" kern="150" dirty="0">
                <a:effectLst/>
                <a:ea typeface="Aptos" panose="020B0004020202020204" pitchFamily="34" charset="0"/>
                <a:cs typeface="Times New Roman" panose="02020603050405020304" pitchFamily="18" charset="0"/>
              </a:rPr>
              <a:t>Internal waters, archipelagic waters, and territorial sea</a:t>
            </a:r>
            <a:r>
              <a:rPr lang="en-US" sz="1800" kern="150" dirty="0">
                <a:effectLst/>
                <a:ea typeface="Aptos" panose="020B0004020202020204" pitchFamily="34" charset="0"/>
                <a:cs typeface="Times New Roman" panose="02020603050405020304" pitchFamily="18" charset="0"/>
              </a:rPr>
              <a:t>, sovereignty subject to the right of vessels to innocent passage. The passage however is never innocent when it involves harm to the environment. The coastal State has the power to stop and detain the ship under Section 3 of Part II of UNCLOS (‘innocent passage’)</a:t>
            </a:r>
            <a:endParaRPr lang="el-GR" sz="1800" kern="150" dirty="0">
              <a:effectLst/>
              <a:ea typeface="Aptos" panose="020B0004020202020204" pitchFamily="34" charset="0"/>
              <a:cs typeface="Times New Roman" panose="02020603050405020304" pitchFamily="18" charset="0"/>
            </a:endParaRPr>
          </a:p>
          <a:p>
            <a:endParaRPr lang="el-GR" dirty="0"/>
          </a:p>
        </p:txBody>
      </p:sp>
      <p:pic>
        <p:nvPicPr>
          <p:cNvPr id="4" name="Picture 3">
            <a:extLst>
              <a:ext uri="{FF2B5EF4-FFF2-40B4-BE49-F238E27FC236}">
                <a16:creationId xmlns:a16="http://schemas.microsoft.com/office/drawing/2014/main" id="{8DC3B3AB-9F27-9358-6049-CA897B3B2A17}"/>
              </a:ext>
            </a:extLst>
          </p:cNvPr>
          <p:cNvPicPr>
            <a:picLocks noChangeAspect="1"/>
          </p:cNvPicPr>
          <p:nvPr/>
        </p:nvPicPr>
        <p:blipFill>
          <a:blip r:embed="rId2"/>
          <a:stretch>
            <a:fillRect/>
          </a:stretch>
        </p:blipFill>
        <p:spPr>
          <a:xfrm>
            <a:off x="7879976" y="5925863"/>
            <a:ext cx="2870947" cy="624431"/>
          </a:xfrm>
          <a:prstGeom prst="rect">
            <a:avLst/>
          </a:prstGeom>
        </p:spPr>
      </p:pic>
    </p:spTree>
    <p:extLst>
      <p:ext uri="{BB962C8B-B14F-4D97-AF65-F5344CB8AC3E}">
        <p14:creationId xmlns:p14="http://schemas.microsoft.com/office/powerpoint/2010/main" val="329485127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949130-F4C8-4E64-AD1A-B3611E435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DB4423-716D-4B40-9498-69F5F3E5E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Oval 11">
            <a:extLst>
              <a:ext uri="{FF2B5EF4-FFF2-40B4-BE49-F238E27FC236}">
                <a16:creationId xmlns:a16="http://schemas.microsoft.com/office/drawing/2014/main" id="{0B339CD8-1850-4DF2-BCDF-1CAAE5F872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3411"/>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8672CE-7FD2-5471-A0A2-F76EFD9B4035}"/>
              </a:ext>
            </a:extLst>
          </p:cNvPr>
          <p:cNvSpPr>
            <a:spLocks noGrp="1"/>
          </p:cNvSpPr>
          <p:nvPr>
            <p:ph type="title"/>
          </p:nvPr>
        </p:nvSpPr>
        <p:spPr>
          <a:xfrm>
            <a:off x="1044054" y="2286000"/>
            <a:ext cx="3965456" cy="2285999"/>
          </a:xfrm>
        </p:spPr>
        <p:txBody>
          <a:bodyPr anchor="ctr">
            <a:normAutofit/>
          </a:bodyPr>
          <a:lstStyle/>
          <a:p>
            <a:pPr algn="ctr"/>
            <a:r>
              <a:rPr lang="en-US" dirty="0"/>
              <a:t>Coastal states (ii)</a:t>
            </a:r>
            <a:endParaRPr lang="el-GR" dirty="0"/>
          </a:p>
        </p:txBody>
      </p:sp>
      <p:sp>
        <p:nvSpPr>
          <p:cNvPr id="3" name="Content Placeholder 2">
            <a:extLst>
              <a:ext uri="{FF2B5EF4-FFF2-40B4-BE49-F238E27FC236}">
                <a16:creationId xmlns:a16="http://schemas.microsoft.com/office/drawing/2014/main" id="{1C10322C-B58C-B16D-3B0F-607BFF0F5D64}"/>
              </a:ext>
            </a:extLst>
          </p:cNvPr>
          <p:cNvSpPr>
            <a:spLocks noGrp="1"/>
          </p:cNvSpPr>
          <p:nvPr>
            <p:ph idx="1"/>
          </p:nvPr>
        </p:nvSpPr>
        <p:spPr>
          <a:xfrm>
            <a:off x="7133734" y="381000"/>
            <a:ext cx="3897332" cy="5334000"/>
          </a:xfrm>
        </p:spPr>
        <p:txBody>
          <a:bodyPr anchor="ctr">
            <a:normAutofit fontScale="92500" lnSpcReduction="20000"/>
          </a:bodyPr>
          <a:lstStyle/>
          <a:p>
            <a:r>
              <a:rPr lang="en-US" dirty="0"/>
              <a:t>Article 21 of UNCLOS serves as the basis for the prescriptive jurisdiction of the coastal States </a:t>
            </a:r>
            <a:r>
              <a:rPr lang="el-GR" dirty="0"/>
              <a:t>(</a:t>
            </a:r>
            <a:r>
              <a:rPr lang="en-US" dirty="0"/>
              <a:t>maritime traffic; conservation of the living resources of the sea; preservation of the environment)</a:t>
            </a:r>
          </a:p>
          <a:p>
            <a:r>
              <a:rPr lang="en-US" dirty="0"/>
              <a:t>But </a:t>
            </a:r>
            <a:r>
              <a:rPr lang="en-US" b="1" dirty="0"/>
              <a:t>NO </a:t>
            </a:r>
            <a:r>
              <a:rPr lang="en-US" dirty="0"/>
              <a:t>Construction, Design, Equipment and Manning Standards + innocent passage</a:t>
            </a:r>
          </a:p>
          <a:p>
            <a:r>
              <a:rPr lang="en-US" dirty="0"/>
              <a:t>Article 211 (4): Coastal State </a:t>
            </a:r>
            <a:r>
              <a:rPr lang="en-US" b="1" dirty="0"/>
              <a:t>MAY</a:t>
            </a:r>
            <a:r>
              <a:rPr lang="en-US" dirty="0"/>
              <a:t> adopt laws re pollution including criminal legislation in the territorial sea</a:t>
            </a:r>
          </a:p>
          <a:p>
            <a:r>
              <a:rPr lang="en-US" dirty="0"/>
              <a:t>If read alongside MARPOL that creates an obligation – then parties to MARPOL </a:t>
            </a:r>
            <a:r>
              <a:rPr lang="en-US" b="1" dirty="0"/>
              <a:t>must</a:t>
            </a:r>
            <a:r>
              <a:rPr lang="en-US" dirty="0"/>
              <a:t> adopt laws and take measures</a:t>
            </a:r>
          </a:p>
          <a:p>
            <a:endParaRPr lang="el-GR" dirty="0"/>
          </a:p>
        </p:txBody>
      </p:sp>
      <p:pic>
        <p:nvPicPr>
          <p:cNvPr id="4" name="Picture 3">
            <a:extLst>
              <a:ext uri="{FF2B5EF4-FFF2-40B4-BE49-F238E27FC236}">
                <a16:creationId xmlns:a16="http://schemas.microsoft.com/office/drawing/2014/main" id="{664C1B39-BD78-4AC5-6A48-7EDDBD8495D9}"/>
              </a:ext>
            </a:extLst>
          </p:cNvPr>
          <p:cNvPicPr>
            <a:picLocks noChangeAspect="1"/>
          </p:cNvPicPr>
          <p:nvPr/>
        </p:nvPicPr>
        <p:blipFill>
          <a:blip r:embed="rId2"/>
          <a:stretch>
            <a:fillRect/>
          </a:stretch>
        </p:blipFill>
        <p:spPr>
          <a:xfrm>
            <a:off x="7940490" y="6096000"/>
            <a:ext cx="2628900" cy="571786"/>
          </a:xfrm>
          <a:prstGeom prst="rect">
            <a:avLst/>
          </a:prstGeom>
        </p:spPr>
      </p:pic>
    </p:spTree>
    <p:extLst>
      <p:ext uri="{BB962C8B-B14F-4D97-AF65-F5344CB8AC3E}">
        <p14:creationId xmlns:p14="http://schemas.microsoft.com/office/powerpoint/2010/main" val="223673684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69F72C-E3FB-4C48-AEBD-AF7AC0D749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FDE77F2-18D0-49FF-860C-62E2AC424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Oval 12">
            <a:extLst>
              <a:ext uri="{FF2B5EF4-FFF2-40B4-BE49-F238E27FC236}">
                <a16:creationId xmlns:a16="http://schemas.microsoft.com/office/drawing/2014/main" id="{5CA22715-D05D-465E-A9CB-5AD7BC6C9C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4197"/>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E1D43B-5C4D-F9F9-A6B1-AC41BF80AC5A}"/>
              </a:ext>
            </a:extLst>
          </p:cNvPr>
          <p:cNvSpPr>
            <a:spLocks noGrp="1"/>
          </p:cNvSpPr>
          <p:nvPr>
            <p:ph type="title"/>
          </p:nvPr>
        </p:nvSpPr>
        <p:spPr>
          <a:xfrm>
            <a:off x="1043180" y="2288987"/>
            <a:ext cx="4009639" cy="2283013"/>
          </a:xfrm>
        </p:spPr>
        <p:txBody>
          <a:bodyPr anchor="ctr">
            <a:normAutofit/>
          </a:bodyPr>
          <a:lstStyle/>
          <a:p>
            <a:pPr algn="ctr"/>
            <a:r>
              <a:rPr lang="en-US" dirty="0"/>
              <a:t>Coastal states (iv)</a:t>
            </a:r>
            <a:endParaRPr lang="el-GR" dirty="0"/>
          </a:p>
        </p:txBody>
      </p:sp>
      <p:sp>
        <p:nvSpPr>
          <p:cNvPr id="3" name="Content Placeholder 2">
            <a:extLst>
              <a:ext uri="{FF2B5EF4-FFF2-40B4-BE49-F238E27FC236}">
                <a16:creationId xmlns:a16="http://schemas.microsoft.com/office/drawing/2014/main" id="{2F339C1C-054E-BBEB-8A67-F8B9F6F63E08}"/>
              </a:ext>
            </a:extLst>
          </p:cNvPr>
          <p:cNvSpPr>
            <a:spLocks noGrp="1"/>
          </p:cNvSpPr>
          <p:nvPr>
            <p:ph idx="1"/>
          </p:nvPr>
        </p:nvSpPr>
        <p:spPr>
          <a:xfrm>
            <a:off x="6991829" y="412749"/>
            <a:ext cx="4466974" cy="5391151"/>
          </a:xfrm>
        </p:spPr>
        <p:txBody>
          <a:bodyPr anchor="ctr">
            <a:normAutofit fontScale="77500" lnSpcReduction="20000"/>
          </a:bodyPr>
          <a:lstStyle/>
          <a:p>
            <a:pPr marL="0" indent="0">
              <a:buNone/>
            </a:pPr>
            <a:r>
              <a:rPr lang="en-US" dirty="0"/>
              <a:t>	</a:t>
            </a:r>
            <a:r>
              <a:rPr lang="en-US" b="1" dirty="0"/>
              <a:t>Enforcement jurisdiction</a:t>
            </a:r>
          </a:p>
          <a:p>
            <a:r>
              <a:rPr lang="en-US" dirty="0"/>
              <a:t>Art</a:t>
            </a:r>
            <a:r>
              <a:rPr lang="el-GR" dirty="0"/>
              <a:t>.</a:t>
            </a:r>
            <a:r>
              <a:rPr lang="en-US" dirty="0"/>
              <a:t> 220 (2): ‘where there are </a:t>
            </a:r>
            <a:r>
              <a:rPr lang="en-US" dirty="0">
                <a:solidFill>
                  <a:srgbClr val="0070C0"/>
                </a:solidFill>
              </a:rPr>
              <a:t>clear grounds for believing </a:t>
            </a:r>
            <a:r>
              <a:rPr lang="en-US" dirty="0"/>
              <a:t>that a vessel navigating in the </a:t>
            </a:r>
            <a:r>
              <a:rPr lang="en-US" dirty="0">
                <a:solidFill>
                  <a:srgbClr val="0070C0"/>
                </a:solidFill>
              </a:rPr>
              <a:t>territorial sea </a:t>
            </a:r>
            <a:r>
              <a:rPr lang="en-US" dirty="0"/>
              <a:t>of a State has, during its passage therein, </a:t>
            </a:r>
            <a:r>
              <a:rPr lang="en-US" dirty="0">
                <a:solidFill>
                  <a:srgbClr val="0070C0"/>
                </a:solidFill>
              </a:rPr>
              <a:t>violated laws and regulations of that State adopted</a:t>
            </a:r>
            <a:r>
              <a:rPr lang="en-US" dirty="0"/>
              <a:t> in accordance with this Convention </a:t>
            </a:r>
            <a:r>
              <a:rPr lang="en-US" dirty="0">
                <a:solidFill>
                  <a:srgbClr val="0070C0"/>
                </a:solidFill>
              </a:rPr>
              <a:t>or applicable international rules </a:t>
            </a:r>
            <a:r>
              <a:rPr lang="en-US" dirty="0"/>
              <a:t>and standards for the prevention, reduction and control </a:t>
            </a:r>
            <a:r>
              <a:rPr lang="en-US" dirty="0">
                <a:solidFill>
                  <a:srgbClr val="0070C0"/>
                </a:solidFill>
              </a:rPr>
              <a:t>of pollution from vessels</a:t>
            </a:r>
            <a:r>
              <a:rPr lang="en-US" dirty="0"/>
              <a:t>, </a:t>
            </a:r>
            <a:r>
              <a:rPr lang="en-US" dirty="0">
                <a:solidFill>
                  <a:srgbClr val="0070C0"/>
                </a:solidFill>
              </a:rPr>
              <a:t>that State</a:t>
            </a:r>
            <a:r>
              <a:rPr lang="en-US" dirty="0"/>
              <a:t>, without prejudice to the application of the relevant provisions of Part II, section 3, </a:t>
            </a:r>
            <a:r>
              <a:rPr lang="en-US" dirty="0">
                <a:solidFill>
                  <a:srgbClr val="0070C0"/>
                </a:solidFill>
              </a:rPr>
              <a:t>may undertake physical inspection of the vessel </a:t>
            </a:r>
            <a:r>
              <a:rPr lang="en-US" dirty="0"/>
              <a:t>relating to the violation and may, where the evidence so warrants, institute proceedings, including detention of the vessel, in accordance with its laws, subject to the provisions of section 7.’</a:t>
            </a:r>
            <a:endParaRPr lang="el-GR" dirty="0"/>
          </a:p>
          <a:p>
            <a:r>
              <a:rPr lang="en-US" dirty="0"/>
              <a:t>Art</a:t>
            </a:r>
            <a:r>
              <a:rPr lang="el-GR" dirty="0"/>
              <a:t>.</a:t>
            </a:r>
            <a:r>
              <a:rPr lang="en-US" dirty="0"/>
              <a:t>230 limits non-monetary penalties only to cases of willful and serious pollution committed by foreign vessels within the territorial sea. </a:t>
            </a:r>
            <a:endParaRPr lang="el-GR" dirty="0"/>
          </a:p>
          <a:p>
            <a:r>
              <a:rPr lang="en-US" dirty="0"/>
              <a:t>Is that so? What does the practice tell us?</a:t>
            </a:r>
            <a:endParaRPr lang="el-GR" dirty="0"/>
          </a:p>
          <a:p>
            <a:endParaRPr lang="el-GR" dirty="0"/>
          </a:p>
        </p:txBody>
      </p:sp>
      <p:pic>
        <p:nvPicPr>
          <p:cNvPr id="4" name="Picture 3">
            <a:extLst>
              <a:ext uri="{FF2B5EF4-FFF2-40B4-BE49-F238E27FC236}">
                <a16:creationId xmlns:a16="http://schemas.microsoft.com/office/drawing/2014/main" id="{E58B8242-346B-FE8E-CDAE-11C0CC2C2D98}"/>
              </a:ext>
            </a:extLst>
          </p:cNvPr>
          <p:cNvPicPr>
            <a:picLocks noChangeAspect="1"/>
          </p:cNvPicPr>
          <p:nvPr/>
        </p:nvPicPr>
        <p:blipFill>
          <a:blip r:embed="rId2"/>
          <a:stretch>
            <a:fillRect/>
          </a:stretch>
        </p:blipFill>
        <p:spPr>
          <a:xfrm>
            <a:off x="7906871" y="5905692"/>
            <a:ext cx="2783541" cy="605420"/>
          </a:xfrm>
          <a:prstGeom prst="rect">
            <a:avLst/>
          </a:prstGeom>
        </p:spPr>
      </p:pic>
    </p:spTree>
    <p:extLst>
      <p:ext uri="{BB962C8B-B14F-4D97-AF65-F5344CB8AC3E}">
        <p14:creationId xmlns:p14="http://schemas.microsoft.com/office/powerpoint/2010/main" val="888658209"/>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69F72C-E3FB-4C48-AEBD-AF7AC0D749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FDE77F2-18D0-49FF-860C-62E2AC424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Oval 12">
            <a:extLst>
              <a:ext uri="{FF2B5EF4-FFF2-40B4-BE49-F238E27FC236}">
                <a16:creationId xmlns:a16="http://schemas.microsoft.com/office/drawing/2014/main" id="{5CA22715-D05D-465E-A9CB-5AD7BC6C9C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3197" y="1114197"/>
            <a:ext cx="4629606" cy="46296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A305AD-4E73-FF07-3307-E1B489BBD87A}"/>
              </a:ext>
            </a:extLst>
          </p:cNvPr>
          <p:cNvSpPr>
            <a:spLocks noGrp="1"/>
          </p:cNvSpPr>
          <p:nvPr>
            <p:ph type="title"/>
          </p:nvPr>
        </p:nvSpPr>
        <p:spPr>
          <a:xfrm>
            <a:off x="1043180" y="2288987"/>
            <a:ext cx="4009639" cy="2283013"/>
          </a:xfrm>
        </p:spPr>
        <p:txBody>
          <a:bodyPr anchor="ctr">
            <a:normAutofit/>
          </a:bodyPr>
          <a:lstStyle/>
          <a:p>
            <a:pPr algn="ctr"/>
            <a:r>
              <a:rPr lang="en-US" dirty="0"/>
              <a:t>Coastal states (v)</a:t>
            </a:r>
            <a:endParaRPr lang="el-GR" dirty="0"/>
          </a:p>
        </p:txBody>
      </p:sp>
      <p:sp>
        <p:nvSpPr>
          <p:cNvPr id="3" name="Content Placeholder 2">
            <a:extLst>
              <a:ext uri="{FF2B5EF4-FFF2-40B4-BE49-F238E27FC236}">
                <a16:creationId xmlns:a16="http://schemas.microsoft.com/office/drawing/2014/main" id="{78CB0F68-5925-07D6-3250-590176E6CE37}"/>
              </a:ext>
            </a:extLst>
          </p:cNvPr>
          <p:cNvSpPr>
            <a:spLocks noGrp="1"/>
          </p:cNvSpPr>
          <p:nvPr>
            <p:ph idx="1"/>
          </p:nvPr>
        </p:nvSpPr>
        <p:spPr>
          <a:xfrm>
            <a:off x="7188679" y="762000"/>
            <a:ext cx="4270123" cy="4679950"/>
          </a:xfrm>
        </p:spPr>
        <p:txBody>
          <a:bodyPr anchor="ctr">
            <a:normAutofit fontScale="62500" lnSpcReduction="20000"/>
          </a:bodyPr>
          <a:lstStyle/>
          <a:p>
            <a:r>
              <a:rPr lang="en-US" dirty="0"/>
              <a:t>Art. 220 (3): Where there are </a:t>
            </a:r>
            <a:r>
              <a:rPr lang="en-US" dirty="0">
                <a:solidFill>
                  <a:srgbClr val="0070C0"/>
                </a:solidFill>
              </a:rPr>
              <a:t>clear grounds for believing that a vessel navigating in the exclusive economic zone </a:t>
            </a:r>
            <a:r>
              <a:rPr lang="en-US" dirty="0"/>
              <a:t>or the territorial sea of a State has, </a:t>
            </a:r>
            <a:r>
              <a:rPr lang="en-US" dirty="0">
                <a:solidFill>
                  <a:srgbClr val="0070C0"/>
                </a:solidFill>
              </a:rPr>
              <a:t>in the exclusive economic zone, committed a violation of applicable international rules and standards </a:t>
            </a:r>
            <a:r>
              <a:rPr lang="en-US" dirty="0"/>
              <a:t>for the prevention, reduction and control of pollution from vessels or laws and regulations of that State conforming and giving effect to such rules and standards, </a:t>
            </a:r>
            <a:r>
              <a:rPr lang="en-US" dirty="0">
                <a:solidFill>
                  <a:srgbClr val="0070C0"/>
                </a:solidFill>
              </a:rPr>
              <a:t>that State may require the vessel to give information </a:t>
            </a:r>
            <a:r>
              <a:rPr lang="en-US" dirty="0"/>
              <a:t>regarding its identity and port of registry, its last and its next port of call and other relevant information required to establish whether a violation has occurred.</a:t>
            </a:r>
          </a:p>
          <a:p>
            <a:r>
              <a:rPr lang="en-US" dirty="0"/>
              <a:t>Limitation to ‘international rules and standards’</a:t>
            </a:r>
          </a:p>
          <a:p>
            <a:r>
              <a:rPr lang="en-US" dirty="0"/>
              <a:t>Art. 228: Suspension of proceedings if the flag State institutes proceedings itself</a:t>
            </a:r>
          </a:p>
          <a:p>
            <a:r>
              <a:rPr lang="en-US" dirty="0"/>
              <a:t>Enforcement measures by coastal States should not be adopted, unless the violation has </a:t>
            </a:r>
            <a:r>
              <a:rPr lang="en-US" dirty="0">
                <a:solidFill>
                  <a:schemeClr val="accent1"/>
                </a:solidFill>
              </a:rPr>
              <a:t>resulted in a substantial discharge causing or threatening significant pollution of the marine environment and the ship refused to give information </a:t>
            </a:r>
          </a:p>
          <a:p>
            <a:r>
              <a:rPr lang="en-US" dirty="0"/>
              <a:t>Art.220(5): the coastal State may undertake physical inspection of the ship  if there is substantial discharge OR the vessel does not provide the requisite information</a:t>
            </a:r>
          </a:p>
          <a:p>
            <a:r>
              <a:rPr lang="en-US" dirty="0"/>
              <a:t>High threshold of enforcement in the EEZ</a:t>
            </a:r>
            <a:endParaRPr lang="el-GR" dirty="0"/>
          </a:p>
        </p:txBody>
      </p:sp>
      <p:pic>
        <p:nvPicPr>
          <p:cNvPr id="4" name="Picture 3">
            <a:extLst>
              <a:ext uri="{FF2B5EF4-FFF2-40B4-BE49-F238E27FC236}">
                <a16:creationId xmlns:a16="http://schemas.microsoft.com/office/drawing/2014/main" id="{C9B08BD1-4042-E0E2-7625-23DCCFF765B1}"/>
              </a:ext>
            </a:extLst>
          </p:cNvPr>
          <p:cNvPicPr>
            <a:picLocks noChangeAspect="1"/>
          </p:cNvPicPr>
          <p:nvPr/>
        </p:nvPicPr>
        <p:blipFill>
          <a:blip r:embed="rId2"/>
          <a:stretch>
            <a:fillRect/>
          </a:stretch>
        </p:blipFill>
        <p:spPr>
          <a:xfrm>
            <a:off x="7723021" y="5766236"/>
            <a:ext cx="3032312" cy="659527"/>
          </a:xfrm>
          <a:prstGeom prst="rect">
            <a:avLst/>
          </a:prstGeom>
        </p:spPr>
      </p:pic>
    </p:spTree>
    <p:extLst>
      <p:ext uri="{BB962C8B-B14F-4D97-AF65-F5344CB8AC3E}">
        <p14:creationId xmlns:p14="http://schemas.microsoft.com/office/powerpoint/2010/main" val="3193211526"/>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PortalVTI">
  <a:themeElements>
    <a:clrScheme name="AnalogousFromDarkSeedLeftStep">
      <a:dk1>
        <a:srgbClr val="000000"/>
      </a:dk1>
      <a:lt1>
        <a:srgbClr val="FFFFFF"/>
      </a:lt1>
      <a:dk2>
        <a:srgbClr val="1B2B30"/>
      </a:dk2>
      <a:lt2>
        <a:srgbClr val="F1F3F0"/>
      </a:lt2>
      <a:accent1>
        <a:srgbClr val="CE29E7"/>
      </a:accent1>
      <a:accent2>
        <a:srgbClr val="7321D7"/>
      </a:accent2>
      <a:accent3>
        <a:srgbClr val="2F29E7"/>
      </a:accent3>
      <a:accent4>
        <a:srgbClr val="1760D5"/>
      </a:accent4>
      <a:accent5>
        <a:srgbClr val="28BADF"/>
      </a:accent5>
      <a:accent6>
        <a:srgbClr val="15C39D"/>
      </a:accent6>
      <a:hlink>
        <a:srgbClr val="3F90BF"/>
      </a:hlink>
      <a:folHlink>
        <a:srgbClr val="7F7F7F"/>
      </a:folHlink>
    </a:clrScheme>
    <a:fontScheme name="Earth">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rtalVTI" id="{0E0D5035-C7F2-4607-91F4-D5D5F886A15A}" vid="{EAFF3D8B-AC13-4E90-80A9-182200FBC8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916</TotalTime>
  <Words>1571</Words>
  <Application>Microsoft Office PowerPoint</Application>
  <PresentationFormat>Widescreen</PresentationFormat>
  <Paragraphs>69</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Trade Gothic Next Cond</vt:lpstr>
      <vt:lpstr>Trade Gothic Next Light</vt:lpstr>
      <vt:lpstr>PortalVTI</vt:lpstr>
      <vt:lpstr>Marine Pollution Crime</vt:lpstr>
      <vt:lpstr>General provisions losc</vt:lpstr>
      <vt:lpstr>Jurisdiction: general observations</vt:lpstr>
      <vt:lpstr>Flag States</vt:lpstr>
      <vt:lpstr>Flag states (ii)</vt:lpstr>
      <vt:lpstr>Coastal States (i)</vt:lpstr>
      <vt:lpstr>Coastal states (ii)</vt:lpstr>
      <vt:lpstr>Coastal states (iv)</vt:lpstr>
      <vt:lpstr>Coastal states (v)</vt:lpstr>
      <vt:lpstr>coastal STATES (VI)</vt:lpstr>
      <vt:lpstr>Port state </vt:lpstr>
      <vt:lpstr>Port states (ii)</vt:lpstr>
      <vt:lpstr>Beyond losc  nationality principle</vt:lpstr>
      <vt:lpstr>Beyond losc(ii) objective territoriality principle</vt:lpstr>
      <vt:lpstr>Beyond losc(iii)  passive personality &amp; protective principle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Marine Pollution Crime</dc:title>
  <dc:creator>Ilias Plakokefalos</dc:creator>
  <cp:lastModifiedBy>Ilias Plakokefalos</cp:lastModifiedBy>
  <cp:revision>17</cp:revision>
  <dcterms:created xsi:type="dcterms:W3CDTF">2024-05-30T08:32:00Z</dcterms:created>
  <dcterms:modified xsi:type="dcterms:W3CDTF">2024-06-04T07:40:35Z</dcterms:modified>
</cp:coreProperties>
</file>