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70" r:id="rId2"/>
    <p:sldMasterId id="2147483682" r:id="rId3"/>
  </p:sldMasterIdLst>
  <p:notesMasterIdLst>
    <p:notesMasterId r:id="rId51"/>
  </p:notesMasterIdLst>
  <p:sldIdLst>
    <p:sldId id="256" r:id="rId4"/>
    <p:sldId id="312" r:id="rId5"/>
    <p:sldId id="314" r:id="rId6"/>
    <p:sldId id="315" r:id="rId7"/>
    <p:sldId id="311" r:id="rId8"/>
    <p:sldId id="292" r:id="rId9"/>
    <p:sldId id="293" r:id="rId10"/>
    <p:sldId id="294" r:id="rId11"/>
    <p:sldId id="295" r:id="rId12"/>
    <p:sldId id="316" r:id="rId13"/>
    <p:sldId id="544" r:id="rId14"/>
    <p:sldId id="297" r:id="rId15"/>
    <p:sldId id="298" r:id="rId16"/>
    <p:sldId id="299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7" r:id="rId27"/>
    <p:sldId id="313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88" r:id="rId36"/>
    <p:sldId id="268" r:id="rId37"/>
    <p:sldId id="269" r:id="rId38"/>
    <p:sldId id="270" r:id="rId39"/>
    <p:sldId id="274" r:id="rId40"/>
    <p:sldId id="318" r:id="rId41"/>
    <p:sldId id="275" r:id="rId42"/>
    <p:sldId id="285" r:id="rId43"/>
    <p:sldId id="542" r:id="rId44"/>
    <p:sldId id="319" r:id="rId45"/>
    <p:sldId id="277" r:id="rId46"/>
    <p:sldId id="546" r:id="rId47"/>
    <p:sldId id="545" r:id="rId48"/>
    <p:sldId id="547" r:id="rId49"/>
    <p:sldId id="548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Εύα Ντανάση" initials="ΕΝ" lastIdx="1" clrIdx="0">
    <p:extLst>
      <p:ext uri="{19B8F6BF-5375-455C-9EA6-DF929625EA0E}">
        <p15:presenceInfo xmlns:p15="http://schemas.microsoft.com/office/powerpoint/2012/main" userId="b83b3c43a9618b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6/11/relationships/changesInfo" Target="changesInfos/changesInfo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ύα Ντανάση" userId="b83b3c43a9618b39" providerId="LiveId" clId="{5618D043-51FB-4FB8-82D4-2369C72494FE}"/>
    <pc:docChg chg="undo redo custSel addSld delSld modSld addMainMaster delMainMaster">
      <pc:chgData name="Εύα Ντανάση" userId="b83b3c43a9618b39" providerId="LiveId" clId="{5618D043-51FB-4FB8-82D4-2369C72494FE}" dt="2025-03-11T09:24:15.929" v="56" actId="47"/>
      <pc:docMkLst>
        <pc:docMk/>
      </pc:docMkLst>
      <pc:sldChg chg="modSp mod">
        <pc:chgData name="Εύα Ντανάση" userId="b83b3c43a9618b39" providerId="LiveId" clId="{5618D043-51FB-4FB8-82D4-2369C72494FE}" dt="2025-03-09T14:16:30.383" v="54" actId="20577"/>
        <pc:sldMkLst>
          <pc:docMk/>
          <pc:sldMk cId="1643870304" sldId="256"/>
        </pc:sldMkLst>
        <pc:spChg chg="mod">
          <ac:chgData name="Εύα Ντανάση" userId="b83b3c43a9618b39" providerId="LiveId" clId="{5618D043-51FB-4FB8-82D4-2369C72494FE}" dt="2025-03-09T14:16:30.383" v="54" actId="20577"/>
          <ac:spMkLst>
            <pc:docMk/>
            <pc:sldMk cId="1643870304" sldId="256"/>
            <ac:spMk id="3" creationId="{49CBA4B0-D206-54E4-17CD-3B90A67B586B}"/>
          </ac:spMkLst>
        </pc:spChg>
      </pc:sldChg>
      <pc:sldChg chg="del">
        <pc:chgData name="Εύα Ντανάση" userId="b83b3c43a9618b39" providerId="LiveId" clId="{5618D043-51FB-4FB8-82D4-2369C72494FE}" dt="2025-03-03T14:07:48.901" v="13" actId="47"/>
        <pc:sldMkLst>
          <pc:docMk/>
          <pc:sldMk cId="0" sldId="257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258"/>
        </pc:sldMkLst>
      </pc:sldChg>
      <pc:sldChg chg="del">
        <pc:chgData name="Εύα Ντανάση" userId="b83b3c43a9618b39" providerId="LiveId" clId="{5618D043-51FB-4FB8-82D4-2369C72494FE}" dt="2025-03-03T14:07:49.751" v="14" actId="47"/>
        <pc:sldMkLst>
          <pc:docMk/>
          <pc:sldMk cId="0" sldId="259"/>
        </pc:sldMkLst>
      </pc:sldChg>
      <pc:sldChg chg="add del">
        <pc:chgData name="Εύα Ντανάση" userId="b83b3c43a9618b39" providerId="LiveId" clId="{5618D043-51FB-4FB8-82D4-2369C72494FE}" dt="2025-03-03T14:10:55.758" v="53"/>
        <pc:sldMkLst>
          <pc:docMk/>
          <pc:sldMk cId="0" sldId="260"/>
        </pc:sldMkLst>
      </pc:sldChg>
      <pc:sldChg chg="add del">
        <pc:chgData name="Εύα Ντανάση" userId="b83b3c43a9618b39" providerId="LiveId" clId="{5618D043-51FB-4FB8-82D4-2369C72494FE}" dt="2025-03-03T14:10:55.758" v="53"/>
        <pc:sldMkLst>
          <pc:docMk/>
          <pc:sldMk cId="0" sldId="261"/>
        </pc:sldMkLst>
      </pc:sldChg>
      <pc:sldChg chg="add del">
        <pc:chgData name="Εύα Ντανάση" userId="b83b3c43a9618b39" providerId="LiveId" clId="{5618D043-51FB-4FB8-82D4-2369C72494FE}" dt="2025-03-03T14:10:55.758" v="53"/>
        <pc:sldMkLst>
          <pc:docMk/>
          <pc:sldMk cId="0" sldId="262"/>
        </pc:sldMkLst>
      </pc:sldChg>
      <pc:sldChg chg="add del">
        <pc:chgData name="Εύα Ντανάση" userId="b83b3c43a9618b39" providerId="LiveId" clId="{5618D043-51FB-4FB8-82D4-2369C72494FE}" dt="2025-03-03T14:10:55.758" v="53"/>
        <pc:sldMkLst>
          <pc:docMk/>
          <pc:sldMk cId="0" sldId="263"/>
        </pc:sldMkLst>
      </pc:sldChg>
      <pc:sldChg chg="add del">
        <pc:chgData name="Εύα Ντανάση" userId="b83b3c43a9618b39" providerId="LiveId" clId="{5618D043-51FB-4FB8-82D4-2369C72494FE}" dt="2025-03-03T14:10:55.758" v="53"/>
        <pc:sldMkLst>
          <pc:docMk/>
          <pc:sldMk cId="0" sldId="264"/>
        </pc:sldMkLst>
      </pc:sldChg>
      <pc:sldChg chg="add del">
        <pc:chgData name="Εύα Ντανάση" userId="b83b3c43a9618b39" providerId="LiveId" clId="{5618D043-51FB-4FB8-82D4-2369C72494FE}" dt="2025-03-03T14:10:55.758" v="53"/>
        <pc:sldMkLst>
          <pc:docMk/>
          <pc:sldMk cId="0" sldId="265"/>
        </pc:sldMkLst>
      </pc:sldChg>
      <pc:sldChg chg="add del">
        <pc:chgData name="Εύα Ντανάση" userId="b83b3c43a9618b39" providerId="LiveId" clId="{5618D043-51FB-4FB8-82D4-2369C72494FE}" dt="2025-03-03T14:10:55.758" v="53"/>
        <pc:sldMkLst>
          <pc:docMk/>
          <pc:sldMk cId="0" sldId="266"/>
        </pc:sldMkLst>
      </pc:sldChg>
      <pc:sldChg chg="add del">
        <pc:chgData name="Εύα Ντανάση" userId="b83b3c43a9618b39" providerId="LiveId" clId="{5618D043-51FB-4FB8-82D4-2369C72494FE}" dt="2025-03-11T09:24:15.929" v="56" actId="47"/>
        <pc:sldMkLst>
          <pc:docMk/>
          <pc:sldMk cId="0" sldId="267"/>
        </pc:sldMkLst>
      </pc:sldChg>
      <pc:sldChg chg="add del">
        <pc:chgData name="Εύα Ντανάση" userId="b83b3c43a9618b39" providerId="LiveId" clId="{5618D043-51FB-4FB8-82D4-2369C72494FE}" dt="2025-03-03T14:10:55.758" v="53"/>
        <pc:sldMkLst>
          <pc:docMk/>
          <pc:sldMk cId="0" sldId="268"/>
        </pc:sldMkLst>
      </pc:sldChg>
      <pc:sldChg chg="add del">
        <pc:chgData name="Εύα Ντανάση" userId="b83b3c43a9618b39" providerId="LiveId" clId="{5618D043-51FB-4FB8-82D4-2369C72494FE}" dt="2025-03-03T14:10:55.758" v="53"/>
        <pc:sldMkLst>
          <pc:docMk/>
          <pc:sldMk cId="0" sldId="269"/>
        </pc:sldMkLst>
      </pc:sldChg>
      <pc:sldChg chg="add del">
        <pc:chgData name="Εύα Ντανάση" userId="b83b3c43a9618b39" providerId="LiveId" clId="{5618D043-51FB-4FB8-82D4-2369C72494FE}" dt="2025-03-03T14:10:55.758" v="53"/>
        <pc:sldMkLst>
          <pc:docMk/>
          <pc:sldMk cId="0" sldId="270"/>
        </pc:sldMkLst>
      </pc:sldChg>
      <pc:sldChg chg="del">
        <pc:chgData name="Εύα Ντανάση" userId="b83b3c43a9618b39" providerId="LiveId" clId="{5618D043-51FB-4FB8-82D4-2369C72494FE}" dt="2025-03-03T14:07:51.156" v="26" actId="47"/>
        <pc:sldMkLst>
          <pc:docMk/>
          <pc:sldMk cId="0" sldId="271"/>
        </pc:sldMkLst>
      </pc:sldChg>
      <pc:sldChg chg="del">
        <pc:chgData name="Εύα Ντανάση" userId="b83b3c43a9618b39" providerId="LiveId" clId="{5618D043-51FB-4FB8-82D4-2369C72494FE}" dt="2025-03-03T14:07:51.191" v="27" actId="47"/>
        <pc:sldMkLst>
          <pc:docMk/>
          <pc:sldMk cId="0" sldId="272"/>
        </pc:sldMkLst>
      </pc:sldChg>
      <pc:sldChg chg="del">
        <pc:chgData name="Εύα Ντανάση" userId="b83b3c43a9618b39" providerId="LiveId" clId="{5618D043-51FB-4FB8-82D4-2369C72494FE}" dt="2025-03-03T14:07:51.255" v="29" actId="47"/>
        <pc:sldMkLst>
          <pc:docMk/>
          <pc:sldMk cId="2551737478" sldId="273"/>
        </pc:sldMkLst>
      </pc:sldChg>
      <pc:sldChg chg="add">
        <pc:chgData name="Εύα Ντανάση" userId="b83b3c43a9618b39" providerId="LiveId" clId="{5618D043-51FB-4FB8-82D4-2369C72494FE}" dt="2025-03-03T14:10:55.758" v="53"/>
        <pc:sldMkLst>
          <pc:docMk/>
          <pc:sldMk cId="0" sldId="274"/>
        </pc:sldMkLst>
      </pc:sldChg>
      <pc:sldChg chg="del">
        <pc:chgData name="Εύα Ντανάση" userId="b83b3c43a9618b39" providerId="LiveId" clId="{5618D043-51FB-4FB8-82D4-2369C72494FE}" dt="2025-03-03T14:07:51.287" v="30" actId="47"/>
        <pc:sldMkLst>
          <pc:docMk/>
          <pc:sldMk cId="278459544" sldId="274"/>
        </pc:sldMkLst>
      </pc:sldChg>
      <pc:sldChg chg="add">
        <pc:chgData name="Εύα Ντανάση" userId="b83b3c43a9618b39" providerId="LiveId" clId="{5618D043-51FB-4FB8-82D4-2369C72494FE}" dt="2025-03-03T14:10:55.758" v="53"/>
        <pc:sldMkLst>
          <pc:docMk/>
          <pc:sldMk cId="0" sldId="275"/>
        </pc:sldMkLst>
      </pc:sldChg>
      <pc:sldChg chg="del">
        <pc:chgData name="Εύα Ντανάση" userId="b83b3c43a9618b39" providerId="LiveId" clId="{5618D043-51FB-4FB8-82D4-2369C72494FE}" dt="2025-03-03T14:07:51.325" v="31" actId="47"/>
        <pc:sldMkLst>
          <pc:docMk/>
          <pc:sldMk cId="4133995786" sldId="275"/>
        </pc:sldMkLst>
      </pc:sldChg>
      <pc:sldChg chg="add del">
        <pc:chgData name="Εύα Ντανάση" userId="b83b3c43a9618b39" providerId="LiveId" clId="{5618D043-51FB-4FB8-82D4-2369C72494FE}" dt="2025-03-03T14:10:55.758" v="53"/>
        <pc:sldMkLst>
          <pc:docMk/>
          <pc:sldMk cId="0" sldId="276"/>
        </pc:sldMkLst>
      </pc:sldChg>
      <pc:sldChg chg="add">
        <pc:chgData name="Εύα Ντανάση" userId="b83b3c43a9618b39" providerId="LiveId" clId="{5618D043-51FB-4FB8-82D4-2369C72494FE}" dt="2025-03-03T14:10:55.758" v="53"/>
        <pc:sldMkLst>
          <pc:docMk/>
          <pc:sldMk cId="0" sldId="277"/>
        </pc:sldMkLst>
      </pc:sldChg>
      <pc:sldChg chg="del">
        <pc:chgData name="Εύα Ντανάση" userId="b83b3c43a9618b39" providerId="LiveId" clId="{5618D043-51FB-4FB8-82D4-2369C72494FE}" dt="2025-03-03T14:07:51.352" v="32" actId="47"/>
        <pc:sldMkLst>
          <pc:docMk/>
          <pc:sldMk cId="2860822848" sldId="277"/>
        </pc:sldMkLst>
      </pc:sldChg>
      <pc:sldChg chg="del">
        <pc:chgData name="Εύα Ντανάση" userId="b83b3c43a9618b39" providerId="LiveId" clId="{5618D043-51FB-4FB8-82D4-2369C72494FE}" dt="2025-03-03T14:07:51.440" v="35" actId="47"/>
        <pc:sldMkLst>
          <pc:docMk/>
          <pc:sldMk cId="1293204394" sldId="278"/>
        </pc:sldMkLst>
      </pc:sldChg>
      <pc:sldChg chg="del">
        <pc:chgData name="Εύα Ντανάση" userId="b83b3c43a9618b39" providerId="LiveId" clId="{5618D043-51FB-4FB8-82D4-2369C72494FE}" dt="2025-03-03T14:07:51.223" v="28" actId="47"/>
        <pc:sldMkLst>
          <pc:docMk/>
          <pc:sldMk cId="4158497543" sldId="279"/>
        </pc:sldMkLst>
      </pc:sldChg>
      <pc:sldChg chg="del">
        <pc:chgData name="Εύα Ντανάση" userId="b83b3c43a9618b39" providerId="LiveId" clId="{5618D043-51FB-4FB8-82D4-2369C72494FE}" dt="2025-03-03T14:07:51.479" v="36" actId="47"/>
        <pc:sldMkLst>
          <pc:docMk/>
          <pc:sldMk cId="1255663053" sldId="280"/>
        </pc:sldMkLst>
      </pc:sldChg>
      <pc:sldChg chg="del">
        <pc:chgData name="Εύα Ντανάση" userId="b83b3c43a9618b39" providerId="LiveId" clId="{5618D043-51FB-4FB8-82D4-2369C72494FE}" dt="2025-03-03T14:07:51.511" v="37" actId="47"/>
        <pc:sldMkLst>
          <pc:docMk/>
          <pc:sldMk cId="176630961" sldId="281"/>
        </pc:sldMkLst>
      </pc:sldChg>
      <pc:sldChg chg="del">
        <pc:chgData name="Εύα Ντανάση" userId="b83b3c43a9618b39" providerId="LiveId" clId="{5618D043-51FB-4FB8-82D4-2369C72494FE}" dt="2025-03-03T14:07:51.554" v="38" actId="47"/>
        <pc:sldMkLst>
          <pc:docMk/>
          <pc:sldMk cId="1175065960" sldId="282"/>
        </pc:sldMkLst>
      </pc:sldChg>
      <pc:sldChg chg="del">
        <pc:chgData name="Εύα Ντανάση" userId="b83b3c43a9618b39" providerId="LiveId" clId="{5618D043-51FB-4FB8-82D4-2369C72494FE}" dt="2025-03-03T14:07:51.596" v="40" actId="47"/>
        <pc:sldMkLst>
          <pc:docMk/>
          <pc:sldMk cId="1583597657" sldId="283"/>
        </pc:sldMkLst>
      </pc:sldChg>
      <pc:sldChg chg="del">
        <pc:chgData name="Εύα Ντανάση" userId="b83b3c43a9618b39" providerId="LiveId" clId="{5618D043-51FB-4FB8-82D4-2369C72494FE}" dt="2025-03-03T14:07:51.653" v="41" actId="47"/>
        <pc:sldMkLst>
          <pc:docMk/>
          <pc:sldMk cId="3461073236" sldId="284"/>
        </pc:sldMkLst>
      </pc:sldChg>
      <pc:sldChg chg="del">
        <pc:chgData name="Εύα Ντανάση" userId="b83b3c43a9618b39" providerId="LiveId" clId="{5618D043-51FB-4FB8-82D4-2369C72494FE}" dt="2025-03-03T14:07:51.733" v="44" actId="47"/>
        <pc:sldMkLst>
          <pc:docMk/>
          <pc:sldMk cId="430521183" sldId="285"/>
        </pc:sldMkLst>
      </pc:sldChg>
      <pc:sldChg chg="del">
        <pc:chgData name="Εύα Ντανάση" userId="b83b3c43a9618b39" providerId="LiveId" clId="{5618D043-51FB-4FB8-82D4-2369C72494FE}" dt="2025-03-03T14:07:51.757" v="45" actId="47"/>
        <pc:sldMkLst>
          <pc:docMk/>
          <pc:sldMk cId="2388138368" sldId="286"/>
        </pc:sldMkLst>
      </pc:sldChg>
      <pc:sldChg chg="del">
        <pc:chgData name="Εύα Ντανάση" userId="b83b3c43a9618b39" providerId="LiveId" clId="{5618D043-51FB-4FB8-82D4-2369C72494FE}" dt="2025-03-03T14:07:51.412" v="34" actId="47"/>
        <pc:sldMkLst>
          <pc:docMk/>
          <pc:sldMk cId="325619792" sldId="287"/>
        </pc:sldMkLst>
      </pc:sldChg>
      <pc:sldChg chg="del">
        <pc:chgData name="Εύα Ντανάση" userId="b83b3c43a9618b39" providerId="LiveId" clId="{5618D043-51FB-4FB8-82D4-2369C72494FE}" dt="2025-03-03T14:07:51.669" v="42" actId="47"/>
        <pc:sldMkLst>
          <pc:docMk/>
          <pc:sldMk cId="3466721843" sldId="288"/>
        </pc:sldMkLst>
      </pc:sldChg>
      <pc:sldChg chg="del">
        <pc:chgData name="Εύα Ντανάση" userId="b83b3c43a9618b39" providerId="LiveId" clId="{5618D043-51FB-4FB8-82D4-2369C72494FE}" dt="2025-03-03T14:07:51.704" v="43" actId="47"/>
        <pc:sldMkLst>
          <pc:docMk/>
          <pc:sldMk cId="956561811" sldId="289"/>
        </pc:sldMkLst>
      </pc:sldChg>
      <pc:sldChg chg="del">
        <pc:chgData name="Εύα Ντανάση" userId="b83b3c43a9618b39" providerId="LiveId" clId="{5618D043-51FB-4FB8-82D4-2369C72494FE}" dt="2025-03-03T14:07:51.582" v="39" actId="47"/>
        <pc:sldMkLst>
          <pc:docMk/>
          <pc:sldMk cId="2351595750" sldId="290"/>
        </pc:sldMkLst>
      </pc:sldChg>
      <pc:sldChg chg="del">
        <pc:chgData name="Εύα Ντανάση" userId="b83b3c43a9618b39" providerId="LiveId" clId="{5618D043-51FB-4FB8-82D4-2369C72494FE}" dt="2025-03-03T14:07:51.380" v="33" actId="47"/>
        <pc:sldMkLst>
          <pc:docMk/>
          <pc:sldMk cId="1022079348" sldId="291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292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293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294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295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296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297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298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299"/>
        </pc:sldMkLst>
      </pc:sldChg>
      <pc:sldChg chg="add del">
        <pc:chgData name="Εύα Ντανάση" userId="b83b3c43a9618b39" providerId="LiveId" clId="{5618D043-51FB-4FB8-82D4-2369C72494FE}" dt="2025-03-11T09:23:25.630" v="55" actId="2696"/>
        <pc:sldMkLst>
          <pc:docMk/>
          <pc:sldMk cId="0" sldId="300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301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302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303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304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305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306"/>
        </pc:sldMkLst>
      </pc:sldChg>
      <pc:sldChg chg="add">
        <pc:chgData name="Εύα Ντανάση" userId="b83b3c43a9618b39" providerId="LiveId" clId="{5618D043-51FB-4FB8-82D4-2369C72494FE}" dt="2025-03-03T14:07:40.429" v="12"/>
        <pc:sldMkLst>
          <pc:docMk/>
          <pc:sldMk cId="0" sldId="307"/>
        </pc:sldMkLst>
      </pc:sldChg>
      <pc:sldChg chg="add del">
        <pc:chgData name="Εύα Ντανάση" userId="b83b3c43a9618b39" providerId="LiveId" clId="{5618D043-51FB-4FB8-82D4-2369C72494FE}" dt="2025-03-03T14:07:55.179" v="49" actId="47"/>
        <pc:sldMkLst>
          <pc:docMk/>
          <pc:sldMk cId="0" sldId="308"/>
        </pc:sldMkLst>
      </pc:sldChg>
      <pc:sldChg chg="add del">
        <pc:chgData name="Εύα Ντανάση" userId="b83b3c43a9618b39" providerId="LiveId" clId="{5618D043-51FB-4FB8-82D4-2369C72494FE}" dt="2025-03-03T14:07:55.897" v="50" actId="47"/>
        <pc:sldMkLst>
          <pc:docMk/>
          <pc:sldMk cId="0" sldId="309"/>
        </pc:sldMkLst>
      </pc:sldChg>
      <pc:sldMasterChg chg="add del addSldLayout delSldLayout">
        <pc:chgData name="Εύα Ντανάση" userId="b83b3c43a9618b39" providerId="LiveId" clId="{5618D043-51FB-4FB8-82D4-2369C72494FE}" dt="2025-03-03T14:07:58.702" v="52" actId="47"/>
        <pc:sldMasterMkLst>
          <pc:docMk/>
          <pc:sldMasterMk cId="0" sldId="2147483657"/>
        </pc:sldMasterMkLst>
        <pc:sldLayoutChg chg="add del">
          <pc:chgData name="Εύα Ντανάση" userId="b83b3c43a9618b39" providerId="LiveId" clId="{5618D043-51FB-4FB8-82D4-2369C72494FE}" dt="2025-03-03T14:07:58.702" v="52" actId="47"/>
          <pc:sldLayoutMkLst>
            <pc:docMk/>
            <pc:sldMasterMk cId="0" sldId="2147483657"/>
            <pc:sldLayoutMk cId="0" sldId="2147483649"/>
          </pc:sldLayoutMkLst>
        </pc:sldLayoutChg>
        <pc:sldLayoutChg chg="add del">
          <pc:chgData name="Εύα Ντανάση" userId="b83b3c43a9618b39" providerId="LiveId" clId="{5618D043-51FB-4FB8-82D4-2369C72494FE}" dt="2025-03-03T14:07:58.702" v="52" actId="47"/>
          <pc:sldLayoutMkLst>
            <pc:docMk/>
            <pc:sldMasterMk cId="0" sldId="2147483657"/>
            <pc:sldLayoutMk cId="0" sldId="2147483651"/>
          </pc:sldLayoutMkLst>
        </pc:sldLayoutChg>
        <pc:sldLayoutChg chg="add del">
          <pc:chgData name="Εύα Ντανάση" userId="b83b3c43a9618b39" providerId="LiveId" clId="{5618D043-51FB-4FB8-82D4-2369C72494FE}" dt="2025-03-03T14:07:58.702" v="52" actId="47"/>
          <pc:sldLayoutMkLst>
            <pc:docMk/>
            <pc:sldMasterMk cId="0" sldId="2147483657"/>
            <pc:sldLayoutMk cId="0" sldId="2147483652"/>
          </pc:sldLayoutMkLst>
        </pc:sldLayoutChg>
        <pc:sldLayoutChg chg="add del">
          <pc:chgData name="Εύα Ντανάση" userId="b83b3c43a9618b39" providerId="LiveId" clId="{5618D043-51FB-4FB8-82D4-2369C72494FE}" dt="2025-03-03T14:07:58.702" v="52" actId="47"/>
          <pc:sldLayoutMkLst>
            <pc:docMk/>
            <pc:sldMasterMk cId="0" sldId="2147483657"/>
            <pc:sldLayoutMk cId="0" sldId="2147483653"/>
          </pc:sldLayoutMkLst>
        </pc:sldLayoutChg>
        <pc:sldLayoutChg chg="add del">
          <pc:chgData name="Εύα Ντανάση" userId="b83b3c43a9618b39" providerId="LiveId" clId="{5618D043-51FB-4FB8-82D4-2369C72494FE}" dt="2025-03-03T14:07:58.702" v="52" actId="47"/>
          <pc:sldLayoutMkLst>
            <pc:docMk/>
            <pc:sldMasterMk cId="0" sldId="2147483657"/>
            <pc:sldLayoutMk cId="0" sldId="2147483654"/>
          </pc:sldLayoutMkLst>
        </pc:sldLayoutChg>
        <pc:sldLayoutChg chg="add del">
          <pc:chgData name="Εύα Ντανάση" userId="b83b3c43a9618b39" providerId="LiveId" clId="{5618D043-51FB-4FB8-82D4-2369C72494FE}" dt="2025-03-03T14:07:58.702" v="52" actId="47"/>
          <pc:sldLayoutMkLst>
            <pc:docMk/>
            <pc:sldMasterMk cId="0" sldId="2147483657"/>
            <pc:sldLayoutMk cId="0" sldId="2147483655"/>
          </pc:sldLayoutMkLst>
        </pc:sldLayoutChg>
        <pc:sldLayoutChg chg="add del">
          <pc:chgData name="Εύα Ντανάση" userId="b83b3c43a9618b39" providerId="LiveId" clId="{5618D043-51FB-4FB8-82D4-2369C72494FE}" dt="2025-03-03T14:07:58.702" v="52" actId="47"/>
          <pc:sldLayoutMkLst>
            <pc:docMk/>
            <pc:sldMasterMk cId="0" sldId="2147483657"/>
            <pc:sldLayoutMk cId="0" sldId="21474836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A259A027-95BD-28BA-3FCE-04871B816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944232E3-D8C0-8C68-DCD7-C21D02F94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E0C6D0E4-7822-1B7A-5A0A-8BEF2F8155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484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6433C12C-1896-AB4D-7C14-F1DF31CC7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1B96F3C1-D48F-2F57-31D6-A9AA479F6E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4123FCF2-6474-E07E-3B66-8D323BE980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2894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>
          <a:extLst>
            <a:ext uri="{FF2B5EF4-FFF2-40B4-BE49-F238E27FC236}">
              <a16:creationId xmlns:a16="http://schemas.microsoft.com/office/drawing/2014/main" id="{86968C57-AD04-FA03-22B2-10B474DAD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>
            <a:extLst>
              <a:ext uri="{FF2B5EF4-FFF2-40B4-BE49-F238E27FC236}">
                <a16:creationId xmlns:a16="http://schemas.microsoft.com/office/drawing/2014/main" id="{7746378B-746B-CF4B-BB71-41DBE6871E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8:notes">
            <a:extLst>
              <a:ext uri="{FF2B5EF4-FFF2-40B4-BE49-F238E27FC236}">
                <a16:creationId xmlns:a16="http://schemas.microsoft.com/office/drawing/2014/main" id="{10625756-7FBE-3D88-AA4F-325378AF42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560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>
          <a:extLst>
            <a:ext uri="{FF2B5EF4-FFF2-40B4-BE49-F238E27FC236}">
              <a16:creationId xmlns:a16="http://schemas.microsoft.com/office/drawing/2014/main" id="{196E383E-8316-307D-23F8-1527DC7E8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>
            <a:extLst>
              <a:ext uri="{FF2B5EF4-FFF2-40B4-BE49-F238E27FC236}">
                <a16:creationId xmlns:a16="http://schemas.microsoft.com/office/drawing/2014/main" id="{19A293E3-E230-DE30-1A67-6098E57300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8:notes">
            <a:extLst>
              <a:ext uri="{FF2B5EF4-FFF2-40B4-BE49-F238E27FC236}">
                <a16:creationId xmlns:a16="http://schemas.microsoft.com/office/drawing/2014/main" id="{881C7076-A55A-5E9C-51D8-2BD2D7A057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87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77D156C0-E1C6-DF0F-3852-BA1F140E0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30F51752-7C95-FEE2-B0AB-1CEA786634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740870E7-D92D-282D-B219-13E3F2B12C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22934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6F515F90-916E-C809-7272-6FB17C0B2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>
            <a:extLst>
              <a:ext uri="{FF2B5EF4-FFF2-40B4-BE49-F238E27FC236}">
                <a16:creationId xmlns:a16="http://schemas.microsoft.com/office/drawing/2014/main" id="{8A76BAFD-EF3E-0E6E-7E8C-24ABCD3B25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:notes">
            <a:extLst>
              <a:ext uri="{FF2B5EF4-FFF2-40B4-BE49-F238E27FC236}">
                <a16:creationId xmlns:a16="http://schemas.microsoft.com/office/drawing/2014/main" id="{5694A9D0-B582-07F9-0C23-01ADE04A95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86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7EB40B0-304F-D62C-4D5A-C06385015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F27104AB-CFDF-A667-E6B2-48B082C609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1F65159E-909C-7654-C2BB-6FD5F8DCE0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7306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>
          <a:extLst>
            <a:ext uri="{FF2B5EF4-FFF2-40B4-BE49-F238E27FC236}">
              <a16:creationId xmlns:a16="http://schemas.microsoft.com/office/drawing/2014/main" id="{CB9DA1C6-EDDE-EE11-FEDB-37611BBF8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>
            <a:extLst>
              <a:ext uri="{FF2B5EF4-FFF2-40B4-BE49-F238E27FC236}">
                <a16:creationId xmlns:a16="http://schemas.microsoft.com/office/drawing/2014/main" id="{E5CCFA4F-50AF-CE6A-E4D9-E656081D62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:notes">
            <a:extLst>
              <a:ext uri="{FF2B5EF4-FFF2-40B4-BE49-F238E27FC236}">
                <a16:creationId xmlns:a16="http://schemas.microsoft.com/office/drawing/2014/main" id="{A35FF04B-8752-FA6A-393F-760A1C72B1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62471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>
          <a:extLst>
            <a:ext uri="{FF2B5EF4-FFF2-40B4-BE49-F238E27FC236}">
              <a16:creationId xmlns:a16="http://schemas.microsoft.com/office/drawing/2014/main" id="{416897F9-DAB2-8C93-C0A2-8F2DBC18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>
            <a:extLst>
              <a:ext uri="{FF2B5EF4-FFF2-40B4-BE49-F238E27FC236}">
                <a16:creationId xmlns:a16="http://schemas.microsoft.com/office/drawing/2014/main" id="{49777116-112D-8A62-F1AC-97C37A8D1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:notes">
            <a:extLst>
              <a:ext uri="{FF2B5EF4-FFF2-40B4-BE49-F238E27FC236}">
                <a16:creationId xmlns:a16="http://schemas.microsoft.com/office/drawing/2014/main" id="{139BBDDA-2789-3844-858C-4A88DBD652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659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>
          <a:extLst>
            <a:ext uri="{FF2B5EF4-FFF2-40B4-BE49-F238E27FC236}">
              <a16:creationId xmlns:a16="http://schemas.microsoft.com/office/drawing/2014/main" id="{34272518-B06C-0D62-727B-5F8D8DA82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>
            <a:extLst>
              <a:ext uri="{FF2B5EF4-FFF2-40B4-BE49-F238E27FC236}">
                <a16:creationId xmlns:a16="http://schemas.microsoft.com/office/drawing/2014/main" id="{7FCC0140-EEB9-08B0-6677-0C49A5BE25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:notes">
            <a:extLst>
              <a:ext uri="{FF2B5EF4-FFF2-40B4-BE49-F238E27FC236}">
                <a16:creationId xmlns:a16="http://schemas.microsoft.com/office/drawing/2014/main" id="{716FE8F5-2EAD-07AC-0279-0885E85856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698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>
          <a:extLst>
            <a:ext uri="{FF2B5EF4-FFF2-40B4-BE49-F238E27FC236}">
              <a16:creationId xmlns:a16="http://schemas.microsoft.com/office/drawing/2014/main" id="{E0B2F2C9-4588-766F-19D2-AA0AE62FB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>
            <a:extLst>
              <a:ext uri="{FF2B5EF4-FFF2-40B4-BE49-F238E27FC236}">
                <a16:creationId xmlns:a16="http://schemas.microsoft.com/office/drawing/2014/main" id="{6C056356-20CE-253B-F80E-0216005CE1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:notes">
            <a:extLst>
              <a:ext uri="{FF2B5EF4-FFF2-40B4-BE49-F238E27FC236}">
                <a16:creationId xmlns:a16="http://schemas.microsoft.com/office/drawing/2014/main" id="{8FB2B36C-3E4B-59EE-A11E-5FD38A7CD8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320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05BB1E2A-D5F9-F0DC-F418-EC949469E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E02C6A7C-2810-508E-9652-A2BBD1FCA2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A18C80D8-D926-60C3-DAC4-EEA653F728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164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992A0C-8567-4E19-B030-AC909DBC1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5E2918E-022F-B345-67C2-F47E70D10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89D84A-A8B4-3640-B2CE-1B10F7C7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FF86-6A78-4C72-9115-E669DAF0617D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E6CC98-9F8E-9D7A-7132-EAB9CF05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0E4402E-2F97-C537-9F57-1F774378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77E-1A08-4FE9-AC1F-689662F444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51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6E0508-2ACC-ED31-3F1F-B1E798BD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A5BA34F-AC77-4079-395C-AC3905778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C57F0B-4218-2AB6-5565-8C96AF9B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FF86-6A78-4C72-9115-E669DAF0617D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DEDEA9-2A8B-89CD-F558-31F8E2C7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31AF3B0-DE9C-BF2F-01D7-85DCE6EB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77E-1A08-4FE9-AC1F-689662F444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805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0CDF98E-02EC-02AD-1E33-FFD0EDE91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BBA9FA1-B067-5866-8BD4-09A88CD84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3428AB9-DE1E-BD70-4CFC-2B27C6CD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FF86-6A78-4C72-9115-E669DAF0617D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67D363-AB25-5BE6-7D51-F718FB6A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1B5BE9-9057-EB57-7A9A-24CACF68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77E-1A08-4FE9-AC1F-689662F444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06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Διαφάνεια τίτλου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40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Τίτλος και περιεχόμενο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173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Κεφαλίδα ενότητας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21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Δύο περιεχόμενα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79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Σύγκριση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70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Μόνο τίτλος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063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Κενό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08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Περιεχόμενο με λεζάντα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11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5097E9-091A-E50F-39C2-734DA49E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4A8B90-82D5-095C-FD0C-EC7930B2F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93060B-5DF4-CE7D-123F-C2405C7A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FF86-6A78-4C72-9115-E669DAF0617D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234B38-230F-ED3D-3D96-AF94E0E5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F83F74-362D-DE01-CA79-12596AC2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77E-1A08-4FE9-AC1F-689662F444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09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Εικόνα με λεζάντα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69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Τίτλος και Κατακόρυφο κείμενο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25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Κατακόρυφος τίτλος και Κείμενο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23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Διαφάνεια τίτλου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448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Τίτλος και περιεχόμενο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824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Κεφαλίδα ενότητας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125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Δύο περιεχόμενα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759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Σύγκριση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571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Μόνο τίτλος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693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Κενό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81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D12948-CE66-1F6D-4937-E8935E90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5176F2-7954-8668-D21E-0CDEEEEBE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DCD9F3-1AFA-8420-CF52-C0A75759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FF86-6A78-4C72-9115-E669DAF0617D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B72C29-9E12-79D0-36F9-CDCB70FE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1E74ED-7721-6554-F2CA-B426AB9B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77E-1A08-4FE9-AC1F-689662F444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081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Περιεχόμενο με λεζάντα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769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Εικόνα με λεζάντα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115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Τίτλος και Κατακόρυφο κείμενο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668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Κατακόρυφος τίτλος και Κείμενο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94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95DE2-8AA9-67F0-2311-C2FBD81C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BCD5DA-92DC-D732-E639-C84FADD2F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1866DB-71C9-9FB7-F749-0D25DF37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DD352A-022F-1E6C-3F43-CB8DEFE3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FF86-6A78-4C72-9115-E669DAF0617D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AFDACD1-619F-755E-3E4B-83BAB7CE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2D2F50C-309F-C158-E96C-E9C28303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77E-1A08-4FE9-AC1F-689662F444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09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597069-5866-E055-EE33-8F58F4DF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E22780C-AD72-4B6B-EE6D-CED5CA171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A208260-6128-EF53-BCE2-422DA42ED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6DC4E09-F870-159F-39EB-37145AF2B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5EF0A06-7C04-07F9-6406-C594649E5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02D7AA7-2985-80AB-24E1-16243346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FF86-6A78-4C72-9115-E669DAF0617D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585B5B7-7801-F7AF-5C05-29B1042A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CB0154E-4BDC-1A97-3B9D-4B0F01EF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77E-1A08-4FE9-AC1F-689662F444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29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95C44F-9906-ED04-067E-06376219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B4DBE5E-8995-4D72-A95D-04B3BBBD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FF86-6A78-4C72-9115-E669DAF0617D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F41040F-C975-9FCF-AB1D-94F6F1FC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D451D87-B22B-0290-330A-F485B1B0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77E-1A08-4FE9-AC1F-689662F444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945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BD6D854-05D4-6E1C-4A20-4C4EB0B2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FF86-6A78-4C72-9115-E669DAF0617D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E57C13B-448B-7B0A-B72A-9214E6D4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588C778-0C55-A16A-8153-EBC22876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77E-1A08-4FE9-AC1F-689662F444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5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48F2F3-1B07-165A-7164-A3F0ECB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3908DB-7E9C-F016-E759-5E46CCD54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C80171A-1D0E-44C5-E284-AF39F23F1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358D6C9-1E49-C0FD-F6BC-AC1B7000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FF86-6A78-4C72-9115-E669DAF0617D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8CA54F6-85FF-17DA-7B79-EB6D7255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D3CF74-CC12-643C-8C1D-B6116DEE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77E-1A08-4FE9-AC1F-689662F444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510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E682E4-E1F8-684F-097B-89FF2133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1C30426-E112-08BA-17CE-5BFCAC225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64F7DA4-6C7D-04AA-0D56-A81F9A18D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B0E16C0-271A-53CE-36AE-B572B491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FF86-6A78-4C72-9115-E669DAF0617D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B85567E-89F1-F369-631B-9D09EFD0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D2F8386-6B3D-1F2C-B59B-7D4784FA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77E-1A08-4FE9-AC1F-689662F444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0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7C54AD4-F67D-A195-196A-76396E37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D2FD85-73F3-BBFA-3A24-7073CBFD4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C074AB-F534-40C3-A2DB-DCD9CECAD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4FF86-6A78-4C72-9115-E669DAF0617D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259614-1F37-5362-434F-3E2121211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16EB4C5-16AB-534E-3959-E93165F4E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E77E-1A08-4FE9-AC1F-689662F444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681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7781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909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d/Auguste_D_aus_Marktbreit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D0563E-DA9C-7938-A037-D9F59E4EB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Εφαρμοσμένα Θέματα Παθολογικού Γήρατος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9CBA4B0-D206-54E4-17CD-3B90A67B5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Μάθημα 3: Άνοιες και Άνοια τύπου </a:t>
            </a:r>
            <a:r>
              <a:rPr lang="en-US" dirty="0"/>
              <a:t>Alzheimer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387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F06D6589-D707-4707-E9F7-0799B5B05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>
            <a:extLst>
              <a:ext uri="{FF2B5EF4-FFF2-40B4-BE49-F238E27FC236}">
                <a16:creationId xmlns:a16="http://schemas.microsoft.com/office/drawing/2014/main" id="{219D71C6-4AF7-8573-1577-02F9C60CC5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352" y="291285"/>
            <a:ext cx="113041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Μύθοι για την Άνοια</a:t>
            </a:r>
          </a:p>
        </p:txBody>
      </p:sp>
      <p:cxnSp>
        <p:nvCxnSpPr>
          <p:cNvPr id="112" name="Google Shape;112;p15">
            <a:extLst>
              <a:ext uri="{FF2B5EF4-FFF2-40B4-BE49-F238E27FC236}">
                <a16:creationId xmlns:a16="http://schemas.microsoft.com/office/drawing/2014/main" id="{D941BE67-9307-9EF2-5AE9-ECC89F86583B}"/>
              </a:ext>
            </a:extLst>
          </p:cNvPr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66B407-0C6B-E6F7-C13E-F4EFEFA0DD04}"/>
              </a:ext>
            </a:extLst>
          </p:cNvPr>
          <p:cNvSpPr txBox="1"/>
          <p:nvPr/>
        </p:nvSpPr>
        <p:spPr>
          <a:xfrm>
            <a:off x="530257" y="2083010"/>
            <a:ext cx="35232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Μύθος τέταρτος: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«Όλοι οι άνθρωποι με άνοια έχουν </a:t>
            </a:r>
            <a:r>
              <a:rPr lang="el-G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Αλτσχάιμερ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Πραγματικότητα: Το </a:t>
            </a:r>
            <a:r>
              <a:rPr lang="el-G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Αλτσχάιμερ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η πιο κοινή μορφή άνοιας, αλλά υπάρχουν πολλές άλλες, όπως η αγγειακή άνοια, η άνοια με σωμάτια </a:t>
            </a:r>
            <a:r>
              <a:rPr lang="el-G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Lewy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η </a:t>
            </a:r>
            <a:r>
              <a:rPr lang="el-G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μετωποκροταφική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άνοια.</a:t>
            </a:r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4356" y="2268236"/>
            <a:ext cx="7457388" cy="417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80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8E189124-CDE2-4EDE-4CAD-5AA9252C0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>
            <a:extLst>
              <a:ext uri="{FF2B5EF4-FFF2-40B4-BE49-F238E27FC236}">
                <a16:creationId xmlns:a16="http://schemas.microsoft.com/office/drawing/2014/main" id="{45ED282C-D49D-5121-C968-9AEA0C3746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352" y="291285"/>
            <a:ext cx="113041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Μύθοι για την Άνοια</a:t>
            </a:r>
          </a:p>
        </p:txBody>
      </p:sp>
      <p:cxnSp>
        <p:nvCxnSpPr>
          <p:cNvPr id="112" name="Google Shape;112;p15">
            <a:extLst>
              <a:ext uri="{FF2B5EF4-FFF2-40B4-BE49-F238E27FC236}">
                <a16:creationId xmlns:a16="http://schemas.microsoft.com/office/drawing/2014/main" id="{50255801-E909-E204-CAA8-E21D682015B4}"/>
              </a:ext>
            </a:extLst>
          </p:cNvPr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0" name="Picture 2" descr="What is Dementia? Symptoms, Causes ...">
            <a:extLst>
              <a:ext uri="{FF2B5EF4-FFF2-40B4-BE49-F238E27FC236}">
                <a16:creationId xmlns:a16="http://schemas.microsoft.com/office/drawing/2014/main" id="{3C19A084-A233-CF9B-E28D-ECAE55EB8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45" y="2538315"/>
            <a:ext cx="5347109" cy="37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5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211873" y="365125"/>
            <a:ext cx="118648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ιδημιολογί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 - Επιπολασμός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5" name="Google Shape;155;p21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9822" y="1626909"/>
            <a:ext cx="8344252" cy="4402418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942975" y="5988755"/>
            <a:ext cx="97250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Hebert, L.E., et al.  </a:t>
            </a: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Alzheimer’s Disease in the U.S. Population: Prevalence Estimates Using the 2000 Census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 Arch. Neurol., Vol. 60, Aug. 2003, 1119-1122.</a:t>
            </a:r>
            <a:endParaRPr kumimoji="0" sz="12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211873" y="365125"/>
            <a:ext cx="118648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ιδημιολογί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 - </a:t>
            </a: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Επίπτωση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64" name="Google Shape;164;p22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22"/>
          <p:cNvSpPr txBox="1"/>
          <p:nvPr/>
        </p:nvSpPr>
        <p:spPr>
          <a:xfrm>
            <a:off x="1414462" y="1736435"/>
            <a:ext cx="9363075" cy="29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Incidence rates of dementia, stratified by cohort and age group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6790" y="2030267"/>
            <a:ext cx="7092176" cy="433469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9601200" y="5312570"/>
            <a:ext cx="2364059" cy="56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Frank J. Wolters et al. Neurology 2020;95:e519-e531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211873" y="365125"/>
            <a:ext cx="118648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ιδημιολογί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 - Επιπτωση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4" name="Google Shape;174;p23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23"/>
          <p:cNvSpPr txBox="1"/>
          <p:nvPr/>
        </p:nvSpPr>
        <p:spPr>
          <a:xfrm>
            <a:off x="1414462" y="1669529"/>
            <a:ext cx="9363075" cy="29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Incidence rates of dementia, by age group, comparing men vs women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9601200" y="5312570"/>
            <a:ext cx="2364059" cy="56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Frank J. Wolters et al. Neurology 2020;95:e519-e531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3396" y="2076014"/>
            <a:ext cx="5119004" cy="4266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122663" y="365125"/>
            <a:ext cx="117979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ιδημιολογί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 – Μελλοντικές τάσεις</a:t>
            </a:r>
            <a:endParaRPr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3" name="Google Shape;193;p25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4" name="Google Shape;194;p25"/>
          <p:cNvGrpSpPr/>
          <p:nvPr/>
        </p:nvGrpSpPr>
        <p:grpSpPr>
          <a:xfrm>
            <a:off x="838200" y="1690687"/>
            <a:ext cx="10591800" cy="4569812"/>
            <a:chOff x="366730" y="381002"/>
            <a:chExt cx="9553575" cy="5682673"/>
          </a:xfrm>
        </p:grpSpPr>
        <p:sp>
          <p:nvSpPr>
            <p:cNvPr id="195" name="Google Shape;195;p25"/>
            <p:cNvSpPr txBox="1"/>
            <p:nvPr/>
          </p:nvSpPr>
          <p:spPr>
            <a:xfrm>
              <a:off x="366730" y="381002"/>
              <a:ext cx="9553575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Estimated number of people with Alzheimer disease (AD) in the United States in 2010 and projections through 2050.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96" name="Google Shape;196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27275" y="727122"/>
              <a:ext cx="5844124" cy="50708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25"/>
            <p:cNvSpPr txBox="1"/>
            <p:nvPr/>
          </p:nvSpPr>
          <p:spPr>
            <a:xfrm>
              <a:off x="2327275" y="5831899"/>
              <a:ext cx="4408488" cy="231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Hebert L et al. Neurology 2013;80:1778-1783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22663" y="365125"/>
            <a:ext cx="117979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ιδημιολογί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 – Μελλοντικές τάσεις</a:t>
            </a:r>
            <a:endParaRPr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4" name="Google Shape;204;p26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5" name="Google Shape;205;p26"/>
          <p:cNvSpPr txBox="1"/>
          <p:nvPr/>
        </p:nvSpPr>
        <p:spPr>
          <a:xfrm>
            <a:off x="9392813" y="5074423"/>
            <a:ext cx="26250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27"/>
              </a:buClr>
              <a:buSzPts val="1600"/>
              <a:buFont typeface="Raleway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E63227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2021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E63227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ALZHEIMER’S DISEASE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C4E5C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Facts and Figures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9200" y="1690688"/>
            <a:ext cx="7586453" cy="469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401352" y="365125"/>
            <a:ext cx="109524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ιδημιολογί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 – Μελλοντικές τάσεις</a:t>
            </a:r>
            <a:endParaRPr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3" name="Google Shape;213;p27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4" name="Google Shape;214;p27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141" y="1741775"/>
            <a:ext cx="3946324" cy="392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3298" y="1714012"/>
            <a:ext cx="3849591" cy="397615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 txBox="1"/>
          <p:nvPr/>
        </p:nvSpPr>
        <p:spPr>
          <a:xfrm>
            <a:off x="3048000" y="5942170"/>
            <a:ext cx="8026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E63227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ALZHEIMER’S DISEASE INTERNATIONAL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B1B1A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|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C4E5C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FROM PLAN TO IMPACT V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ιδημιολογί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40" name="Google Shape;240;p30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1" name="Google Shape;24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3761" y="1690688"/>
            <a:ext cx="4570589" cy="459012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/>
        </p:nvSpPr>
        <p:spPr>
          <a:xfrm>
            <a:off x="8451198" y="4916298"/>
            <a:ext cx="34755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Alzheimer Disease International 2011 annual report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ιδημιολογί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</a:t>
            </a: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Κόστος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80" name="Google Shape;280;p34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1" name="Google Shape;281;p34"/>
          <p:cNvSpPr txBox="1"/>
          <p:nvPr/>
        </p:nvSpPr>
        <p:spPr>
          <a:xfrm>
            <a:off x="3048000" y="5942170"/>
            <a:ext cx="8026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27"/>
              </a:buClr>
              <a:buSzPts val="1400"/>
              <a:buFont typeface="Raleway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E63227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ALZHEIMER’S DISEASE INTERNATIONAL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B1B1A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|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C4E5C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FROM PLAN TO IMPACT V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3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9510" y="1754284"/>
            <a:ext cx="4109607" cy="4013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01352" y="291285"/>
            <a:ext cx="113041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l-GR" sz="3600" dirty="0"/>
              <a:t>Άνοια</a:t>
            </a:r>
          </a:p>
        </p:txBody>
      </p:sp>
      <p:cxnSp>
        <p:nvCxnSpPr>
          <p:cNvPr id="112" name="Google Shape;112;p15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3" name="Google Shape;113;p15"/>
          <p:cNvGrpSpPr/>
          <p:nvPr/>
        </p:nvGrpSpPr>
        <p:grpSpPr>
          <a:xfrm>
            <a:off x="1981200" y="1616848"/>
            <a:ext cx="8229600" cy="3168173"/>
            <a:chOff x="0" y="0"/>
            <a:chExt cx="8229600" cy="3168173"/>
          </a:xfrm>
        </p:grpSpPr>
        <p:sp>
          <p:nvSpPr>
            <p:cNvPr id="114" name="Google Shape;114;p15"/>
            <p:cNvSpPr/>
            <p:nvPr/>
          </p:nvSpPr>
          <p:spPr>
            <a:xfrm>
              <a:off x="0" y="1357788"/>
              <a:ext cx="8229600" cy="1810385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3616" y="0"/>
              <a:ext cx="2386905" cy="1810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3616" y="0"/>
              <a:ext cx="2386905" cy="1810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l-GR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Φυσιολογική νοητική λειτουργία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970771" y="1951835"/>
              <a:ext cx="452596" cy="452596"/>
            </a:xfrm>
            <a:prstGeom prst="ellipse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779348" y="36968"/>
              <a:ext cx="2386905" cy="1810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2779348" y="36968"/>
              <a:ext cx="2386905" cy="1810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l-GR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Ήπια Νοητική Έκπτωση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3477021" y="1961262"/>
              <a:ext cx="452596" cy="452596"/>
            </a:xfrm>
            <a:prstGeom prst="ellipse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5016118" y="0"/>
              <a:ext cx="2386905" cy="1810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5016118" y="0"/>
              <a:ext cx="2386905" cy="1810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l-GR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Άνοια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5983272" y="1951835"/>
              <a:ext cx="452596" cy="452596"/>
            </a:xfrm>
            <a:prstGeom prst="ellipse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5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ιδημιολογί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 - Κόστος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8" name="Google Shape;288;p35"/>
          <p:cNvSpPr txBox="1">
            <a:spLocks noGrp="1"/>
          </p:cNvSpPr>
          <p:nvPr>
            <p:ph type="ftr" idx="11"/>
          </p:nvPr>
        </p:nvSpPr>
        <p:spPr>
          <a:xfrm>
            <a:off x="3589712" y="6381289"/>
            <a:ext cx="5013960" cy="29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Άνοια και Νόηση: Πρόληψη, Διάγνωση και Αντιμετώπιση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Google Shape;289;p35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89" y="1698640"/>
            <a:ext cx="5689600" cy="468694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 txBox="1"/>
          <p:nvPr/>
        </p:nvSpPr>
        <p:spPr>
          <a:xfrm>
            <a:off x="8603672" y="5520274"/>
            <a:ext cx="36151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Alzheimer Disease International 2009 annual report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5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ιδημιολογί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 - Ελλάδα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98" name="Google Shape;298;p36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9" name="Google Shape;299;p36"/>
          <p:cNvSpPr txBox="1">
            <a:spLocks noGrp="1"/>
          </p:cNvSpPr>
          <p:nvPr>
            <p:ph type="body" idx="1"/>
          </p:nvPr>
        </p:nvSpPr>
        <p:spPr>
          <a:xfrm>
            <a:off x="3985845" y="1796248"/>
            <a:ext cx="7785871" cy="458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b="1" u="sng" dirty="0" err="1"/>
              <a:t>Τυχ</a:t>
            </a:r>
            <a:r>
              <a:rPr lang="en-US" sz="2400" b="1" u="sng" dirty="0"/>
              <a:t>αίο δείγμα </a:t>
            </a:r>
            <a:r>
              <a:rPr lang="en-US" sz="2400" dirty="0"/>
              <a:t>πληθυσμού 65 ετών και άνω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 err="1"/>
              <a:t>Λάρισ</a:t>
            </a:r>
            <a:r>
              <a:rPr lang="en-US" sz="2400" dirty="0"/>
              <a:t>α, Μαρούσι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 err="1"/>
              <a:t>Πλήρης</a:t>
            </a:r>
            <a:r>
              <a:rPr lang="en-US" sz="2400" dirty="0"/>
              <a:t> α</a:t>
            </a:r>
            <a:r>
              <a:rPr lang="en-US" sz="2400" dirty="0" err="1"/>
              <a:t>ξιολόγηση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Επανα</a:t>
            </a:r>
            <a:r>
              <a:rPr lang="en-US" sz="2400" dirty="0" err="1"/>
              <a:t>ξιολόγηση</a:t>
            </a:r>
            <a:r>
              <a:rPr lang="en-US" sz="2400" dirty="0"/>
              <a:t> </a:t>
            </a:r>
            <a:r>
              <a:rPr lang="en-US" sz="2400" dirty="0" err="1"/>
              <a:t>κάθε</a:t>
            </a:r>
            <a:r>
              <a:rPr lang="en-US" sz="2400" dirty="0"/>
              <a:t> 3 </a:t>
            </a:r>
            <a:r>
              <a:rPr lang="en-US" sz="2400" dirty="0" err="1"/>
              <a:t>ετί</a:t>
            </a:r>
            <a:r>
              <a:rPr lang="en-US" sz="2400" dirty="0"/>
              <a:t>α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N = 2000</a:t>
            </a:r>
            <a:endParaRPr sz="2400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/>
          </a:p>
        </p:txBody>
      </p:sp>
      <p:pic>
        <p:nvPicPr>
          <p:cNvPr id="300" name="Google Shape;300;p36" descr="C:\Users\NickS\Google Drive\Grants\LARISSA Varia\HELIAD-LOGO-TELIK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283" y="1717430"/>
            <a:ext cx="3038025" cy="4409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>
            <a:spLocks noGrp="1"/>
          </p:cNvSpPr>
          <p:nvPr>
            <p:ph type="title"/>
          </p:nvPr>
        </p:nvSpPr>
        <p:spPr>
          <a:xfrm>
            <a:off x="838200" y="128057"/>
            <a:ext cx="10515600" cy="105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ιδημιολογί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 - Ελλάδα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07" name="Google Shape;307;p37"/>
          <p:cNvCxnSpPr/>
          <p:nvPr/>
        </p:nvCxnSpPr>
        <p:spPr>
          <a:xfrm>
            <a:off x="420283" y="1109686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8" name="Google Shape;308;p37" descr="C:\Users\NickS\Google Drive\Grants\LARISSA Varia\HELIAD-LOGO-TELIK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927" y="1705877"/>
            <a:ext cx="1103717" cy="16020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9" name="Google Shape;309;p37"/>
          <p:cNvGraphicFramePr/>
          <p:nvPr/>
        </p:nvGraphicFramePr>
        <p:xfrm>
          <a:off x="1784069" y="1316653"/>
          <a:ext cx="4108100" cy="4465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2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0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Ηλικία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(έτη)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Επιπολασμός άνοιας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♂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♀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Σύνολο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65-69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3,1%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0,8%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1,9%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70-74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3,1%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1,8%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2,4%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75-79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6,5%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7,3%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6,9%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80-84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13,6%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16,7%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15,4%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85+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9,1%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28,9%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21,6%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/>
                        <a:t>≥65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6,09%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8,71%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7,55%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10" name="Google Shape;310;p37"/>
          <p:cNvGraphicFramePr/>
          <p:nvPr/>
        </p:nvGraphicFramePr>
        <p:xfrm>
          <a:off x="5888524" y="1327942"/>
          <a:ext cx="3962400" cy="44832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0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Ηλικία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(έτη)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Επιπολασμός άνοιας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0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♂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♀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Σύνολο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&lt;65*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2107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3164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5272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65-69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7529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2157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9687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70-74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7623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5385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13008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75-79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13715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19191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32906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80-84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20249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33997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54246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85+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7714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41493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49207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≥65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56830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102223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159053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5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Επ</a:t>
            </a:r>
            <a:r>
              <a:rPr lang="en-US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ιδημιολογί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 - Ελλάδα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44" name="Google Shape;344;p40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5" name="Google Shape;345;p40" descr="C:\Users\NickS\Google Drive\Grants\LARISSA Varia\HELIAD-LOGO-TELIK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927" y="1705877"/>
            <a:ext cx="1103717" cy="160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40"/>
          <p:cNvGrpSpPr/>
          <p:nvPr/>
        </p:nvGrpSpPr>
        <p:grpSpPr>
          <a:xfrm>
            <a:off x="1676245" y="1705877"/>
            <a:ext cx="3826934" cy="4581692"/>
            <a:chOff x="2476500" y="233363"/>
            <a:chExt cx="5076825" cy="6759624"/>
          </a:xfrm>
        </p:grpSpPr>
        <p:pic>
          <p:nvPicPr>
            <p:cNvPr id="347" name="Google Shape;347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76500" y="233363"/>
              <a:ext cx="5076825" cy="1933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4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76500" y="1981200"/>
              <a:ext cx="5049612" cy="50117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9" name="Google Shape;349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8411" y="1750443"/>
            <a:ext cx="5526551" cy="434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>
          <a:extLst>
            <a:ext uri="{FF2B5EF4-FFF2-40B4-BE49-F238E27FC236}">
              <a16:creationId xmlns:a16="http://schemas.microsoft.com/office/drawing/2014/main" id="{F92DE470-349D-393C-FAA5-A819933BF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0">
            <a:extLst>
              <a:ext uri="{FF2B5EF4-FFF2-40B4-BE49-F238E27FC236}">
                <a16:creationId xmlns:a16="http://schemas.microsoft.com/office/drawing/2014/main" id="{945EACC2-B608-7D5B-4D5D-AC082C3BBA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5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Κληρονομικότητα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44" name="Google Shape;344;p40">
            <a:extLst>
              <a:ext uri="{FF2B5EF4-FFF2-40B4-BE49-F238E27FC236}">
                <a16:creationId xmlns:a16="http://schemas.microsoft.com/office/drawing/2014/main" id="{B44FE559-AAC0-4A4E-D2A8-5D4ECDD06873}"/>
              </a:ext>
            </a:extLst>
          </p:cNvPr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8A9577F-923B-975E-F7E0-EC77C24915DC}"/>
              </a:ext>
            </a:extLst>
          </p:cNvPr>
          <p:cNvSpPr txBox="1"/>
          <p:nvPr/>
        </p:nvSpPr>
        <p:spPr>
          <a:xfrm>
            <a:off x="401352" y="1772109"/>
            <a:ext cx="1138929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Υπάρχουν δύο βασικοί τύποι άνοιας σε σχέση με την κληρονομικότητα:</a:t>
            </a:r>
          </a:p>
          <a:p>
            <a:pPr>
              <a:buNone/>
            </a:pP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Κληρονομικές μορφές άνοιας (σπάνιες, αλλά υπαρκτές)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κάποιες σπάνιες περιπτώσεις (λιγότερο από 1% των περιπτώσεων), η άνοια οφείλεται σε γενετικές μεταλλάξεις που μεταδίδονται από γενιά σε γενιά.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Αυτό συμβαίνει κυρίως στην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οικογενή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πρώιμης έναρξης νόσο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Αλτσχάιμερ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όπου εμφανίζεται πριν από τα 60 έτη και σχετίζεται με μεταλλάξεις σε γονίδια όπως το APP, PSEN1 και PSEN2.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Άλλες μορφές που μπορεί να έχουν γενετική βάση είναι κάποιες περιπτώσεις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μετωποκροταφικής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άνοιας.</a:t>
            </a:r>
          </a:p>
          <a:p>
            <a:pPr marL="742950" lvl="1" indent="-285750">
              <a:buFont typeface="+mj-lt"/>
              <a:buAutoNum type="arabicPeriod"/>
            </a:pP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Σποραδικές μορφές άνοιας (οι πιο συχνές)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Στις περισσότερες περιπτώσεις, η άνοια δεν είναι άμεσα κληρονομική.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Υπάρχουν γονίδια που μπορεί να αυξήσουν τον κίνδυνο, όπως το APOE ε4 για τη νόσο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Αλτσχάιμερ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αλλά δεν προκαλούν απαραίτητα την ασθένεια.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Περιβαλλοντικοί και τρόποι ζωής, όπως η διατροφή, η άσκηση και η διαχείριση του στρες, παίζουν σημαντικό ρόλο στην εμφάνιση της νόσου.</a:t>
            </a:r>
          </a:p>
        </p:txBody>
      </p:sp>
    </p:spTree>
    <p:extLst>
      <p:ext uri="{BB962C8B-B14F-4D97-AF65-F5344CB8AC3E}">
        <p14:creationId xmlns:p14="http://schemas.microsoft.com/office/powerpoint/2010/main" val="1756250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>
          <a:extLst>
            <a:ext uri="{FF2B5EF4-FFF2-40B4-BE49-F238E27FC236}">
              <a16:creationId xmlns:a16="http://schemas.microsoft.com/office/drawing/2014/main" id="{EA78BD07-F7BA-B8EE-10C3-8BDDBA84E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D270C063-497A-0CE9-3DC8-9BEB659F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Άνοια τύπου </a:t>
            </a:r>
            <a:r>
              <a:rPr lang="en-US" dirty="0"/>
              <a:t>Alzheimer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4471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5206482" y="1825625"/>
            <a:ext cx="66371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/>
              <a:t>1864 (Βαυαρία) -1915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/>
              <a:t>Εργάστηκε ως Ψυχίατρος στη Φρανκφούρτη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/>
              <a:t>Απο 1901 και για τα επόμενα 5 χρόνια εκτενής μελέτη ασθενούς Mrs. Auguste Deter (51 ετών).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/>
              <a:t>Με το θάνατο της το 1906,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/>
              <a:t>πιστοποίηση γεροντικών πλακών  και νευροινιδιακών πλεγμάτων με χρώση αργύρου,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/>
              <a:t>δημοσίευση στο Tubigen σε συνάντηση Γερμανών Ψυχιάτρων (προγεροντική άνοια).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/>
              <a:t>Kraepelin (μέντορας του Alzheimer) ονομάτισε τη νόσο το 1910 στο διάσημο βιβλίο του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cxnSp>
        <p:nvCxnSpPr>
          <p:cNvPr id="124" name="Google Shape;124;p17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 descr="http://www.andriewongso.com/otherimage/001aloi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50" y="1784200"/>
            <a:ext cx="3277566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2" name="Google Shape;132;p18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3" name="Google Shape;133;p18" descr="File:Auguste D aus Marktbreit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028" y="1811368"/>
            <a:ext cx="4397334" cy="444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7169517" y="2010748"/>
            <a:ext cx="31034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Mrs. Auguste Deter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1296954" y="2127379"/>
            <a:ext cx="10056845" cy="404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None/>
            </a:pPr>
            <a:r>
              <a:rPr lang="el-GR" sz="2400" b="1" dirty="0">
                <a:solidFill>
                  <a:schemeClr val="tx1"/>
                </a:solidFill>
              </a:rPr>
              <a:t>Βεβαιωμένη – Οριστική ΝΑ</a:t>
            </a:r>
            <a:endParaRPr lang="en-US" sz="24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None/>
            </a:pPr>
            <a:r>
              <a:rPr lang="el-GR" sz="2400" b="1" dirty="0">
                <a:solidFill>
                  <a:schemeClr val="tx1"/>
                </a:solidFill>
              </a:rPr>
              <a:t>Πιθανή Ν</a:t>
            </a:r>
            <a:r>
              <a:rPr lang="en-US" sz="2400" b="1" dirty="0">
                <a:solidFill>
                  <a:schemeClr val="tx1"/>
                </a:solidFill>
              </a:rPr>
              <a:t>A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4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4000"/>
              <a:buNone/>
            </a:pPr>
            <a:r>
              <a:rPr lang="el-GR" sz="2400" b="1" dirty="0">
                <a:solidFill>
                  <a:schemeClr val="tx1"/>
                </a:solidFill>
              </a:rPr>
              <a:t>Ενδεχόμενη ΝΑ</a:t>
            </a:r>
            <a:endParaRPr sz="2400" dirty="0">
              <a:solidFill>
                <a:schemeClr val="tx1"/>
              </a:solidFill>
            </a:endParaRPr>
          </a:p>
        </p:txBody>
      </p:sp>
      <p:cxnSp>
        <p:nvCxnSpPr>
          <p:cNvPr id="142" name="Google Shape;142;p19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64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l-GR" sz="2400" b="1" dirty="0">
                <a:solidFill>
                  <a:schemeClr val="tx1"/>
                </a:solidFill>
              </a:rPr>
              <a:t>Βεβαιωμένη – Οριστική ΝΑ</a:t>
            </a:r>
            <a:endParaRPr sz="2400" b="1" dirty="0">
              <a:solidFill>
                <a:schemeClr val="tx1"/>
              </a:solidFill>
            </a:endParaRPr>
          </a:p>
        </p:txBody>
      </p:sp>
      <p:cxnSp>
        <p:nvCxnSpPr>
          <p:cNvPr id="150" name="Google Shape;150;p20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1" name="Google Shape;151;p20" descr="C:\My Documents\My Work\Slides\NP-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004" y="3248003"/>
            <a:ext cx="2977856" cy="2930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 descr="C:\My Documents\My Work\Slides\NP-2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9110" y="3285327"/>
            <a:ext cx="2809706" cy="286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1026366" y="2444618"/>
            <a:ext cx="39281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Πλάκες β – αμυλοειδούς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Γεροντικές πλάκες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6500044" y="2420313"/>
            <a:ext cx="38304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Νευροινιδιακά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συμπλέγματα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-GR" sz="24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πρωτεΐνη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τ)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09">
          <a:extLst>
            <a:ext uri="{FF2B5EF4-FFF2-40B4-BE49-F238E27FC236}">
              <a16:creationId xmlns:a16="http://schemas.microsoft.com/office/drawing/2014/main" id="{854E86AC-A954-21CC-6C7B-7022D3193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>
            <a:extLst>
              <a:ext uri="{FF2B5EF4-FFF2-40B4-BE49-F238E27FC236}">
                <a16:creationId xmlns:a16="http://schemas.microsoft.com/office/drawing/2014/main" id="{2E615AA4-553A-01F6-2B3A-EB5536C09E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352" y="291285"/>
            <a:ext cx="113041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l-GR" sz="3600" dirty="0"/>
              <a:t>Μύθοι για την Άνοια</a:t>
            </a:r>
          </a:p>
        </p:txBody>
      </p:sp>
      <p:cxnSp>
        <p:nvCxnSpPr>
          <p:cNvPr id="112" name="Google Shape;112;p15">
            <a:extLst>
              <a:ext uri="{FF2B5EF4-FFF2-40B4-BE49-F238E27FC236}">
                <a16:creationId xmlns:a16="http://schemas.microsoft.com/office/drawing/2014/main" id="{0011E6DF-C474-5DD5-E048-8C1DB494BABC}"/>
              </a:ext>
            </a:extLst>
          </p:cNvPr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D0A91E-5373-C119-7874-5B7F9FE203DB}"/>
              </a:ext>
            </a:extLst>
          </p:cNvPr>
          <p:cNvSpPr txBox="1"/>
          <p:nvPr/>
        </p:nvSpPr>
        <p:spPr>
          <a:xfrm>
            <a:off x="530257" y="2083010"/>
            <a:ext cx="113703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u="sng" dirty="0">
                <a:latin typeface="+mn-lt"/>
              </a:rPr>
              <a:t>Μύθος πρώτος: </a:t>
            </a:r>
            <a:r>
              <a:rPr lang="el-GR" sz="2400" dirty="0">
                <a:latin typeface="+mn-lt"/>
              </a:rPr>
              <a:t>«Η άνοια είναι φυσιολογικό κομμάτι της γήρανσης»</a:t>
            </a:r>
          </a:p>
          <a:p>
            <a:pPr>
              <a:buNone/>
            </a:pPr>
            <a:endParaRPr lang="el-GR" sz="2400" dirty="0">
              <a:latin typeface="+mn-lt"/>
            </a:endParaRPr>
          </a:p>
          <a:p>
            <a:r>
              <a:rPr lang="el-GR" sz="2400" dirty="0">
                <a:latin typeface="+mn-lt"/>
              </a:rPr>
              <a:t>Πραγματικότητα: Παρόλο που η μνήμη μπορεί να εξασθενεί με την ηλικία, η άνοια δεν είναι φυσιολογική διαδικασία της γήρανσης. Είναι μια ασθένεια που επηρεάζει τη λειτουργία του εγκεφάλου και μπορεί να επηρεάσει άτομα ακόμα και από τη μέση ηλικία.</a:t>
            </a:r>
          </a:p>
        </p:txBody>
      </p:sp>
    </p:spTree>
    <p:extLst>
      <p:ext uri="{BB962C8B-B14F-4D97-AF65-F5344CB8AC3E}">
        <p14:creationId xmlns:p14="http://schemas.microsoft.com/office/powerpoint/2010/main" val="1854582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61" name="Google Shape;161;p21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64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l-GR" sz="2400" b="1" dirty="0">
                <a:solidFill>
                  <a:schemeClr val="tx1"/>
                </a:solidFill>
              </a:rPr>
              <a:t>Βεβαιωμένη – Οριστική ΝΑ / πλάκες </a:t>
            </a:r>
            <a:r>
              <a:rPr lang="el-GR" sz="2400" b="1" dirty="0" err="1">
                <a:solidFill>
                  <a:schemeClr val="tx1"/>
                </a:solidFill>
              </a:rPr>
              <a:t>αμυλοειδούς</a:t>
            </a:r>
            <a:endParaRPr sz="2400" b="1" dirty="0">
              <a:solidFill>
                <a:schemeClr val="tx1"/>
              </a:solidFill>
            </a:endParaRPr>
          </a:p>
        </p:txBody>
      </p:sp>
      <p:grpSp>
        <p:nvGrpSpPr>
          <p:cNvPr id="163" name="Google Shape;163;p21"/>
          <p:cNvGrpSpPr/>
          <p:nvPr/>
        </p:nvGrpSpPr>
        <p:grpSpPr>
          <a:xfrm>
            <a:off x="6096000" y="2481947"/>
            <a:ext cx="3808447" cy="3581384"/>
            <a:chOff x="838200" y="2472612"/>
            <a:chExt cx="3124186" cy="3208160"/>
          </a:xfrm>
        </p:grpSpPr>
        <p:pic>
          <p:nvPicPr>
            <p:cNvPr id="164" name="Google Shape;164;p21" descr="pptap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2949" y="2472612"/>
              <a:ext cx="3119437" cy="1553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1" descr="pptap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8200" y="4118970"/>
              <a:ext cx="3117851" cy="15618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6" name="Google Shape;166;p21" descr="C:\My Documents\My Work\Slides\NP-2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4163" y="2775962"/>
            <a:ext cx="2410722" cy="246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3" name="Google Shape;173;p22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64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l-GR" sz="2400" b="1" dirty="0">
                <a:solidFill>
                  <a:schemeClr val="tx1"/>
                </a:solidFill>
              </a:rPr>
              <a:t>Βεβαιωμένη – Οριστική ΝΑ / </a:t>
            </a:r>
            <a:r>
              <a:rPr lang="el-GR" sz="2400" b="1" dirty="0" err="1">
                <a:solidFill>
                  <a:schemeClr val="tx1"/>
                </a:solidFill>
              </a:rPr>
              <a:t>νευροϊνιδιακά</a:t>
            </a:r>
            <a:r>
              <a:rPr lang="el-GR" sz="2400" b="1" dirty="0">
                <a:solidFill>
                  <a:schemeClr val="tx1"/>
                </a:solidFill>
              </a:rPr>
              <a:t> συμπλέγματα (τ)</a:t>
            </a:r>
            <a:endParaRPr sz="2400" b="1" dirty="0">
              <a:solidFill>
                <a:schemeClr val="tx1"/>
              </a:solidFill>
            </a:endParaRPr>
          </a:p>
        </p:txBody>
      </p:sp>
      <p:pic>
        <p:nvPicPr>
          <p:cNvPr id="175" name="Google Shape;175;p22" descr="ppttangles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0744" y="2607549"/>
            <a:ext cx="7230875" cy="333478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6" name="Google Shape;176;p22" descr="C:\My Documents\My Work\Slides\NP-2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794622"/>
            <a:ext cx="2623457" cy="258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0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83" name="Google Shape;183;p23"/>
          <p:cNvCxnSpPr/>
          <p:nvPr/>
        </p:nvCxnSpPr>
        <p:spPr>
          <a:xfrm>
            <a:off x="420283" y="1215975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23"/>
          <p:cNvSpPr txBox="1"/>
          <p:nvPr/>
        </p:nvSpPr>
        <p:spPr>
          <a:xfrm>
            <a:off x="7809722" y="5598977"/>
            <a:ext cx="4247484" cy="61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Victor L Villemagne,   et al. </a:t>
            </a:r>
            <a:r>
              <a:rPr kumimoji="0" lang="el-G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Tau imaging: early progress and future directions; Lancet Neurology; </a:t>
            </a:r>
            <a:r>
              <a:rPr kumimoji="0" lang="el-G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Volume 14, Issue 1, 2015, 114–124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775" y="1516852"/>
            <a:ext cx="5598001" cy="4697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Πότε ξεκινά η παθολογική διεργασία στη ΝΑ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12" name="Google Shape;312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51536" y="1395167"/>
            <a:ext cx="8088929" cy="523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l-GR" sz="2600" b="1" u="sng" dirty="0"/>
              <a:t>Κλινική Εικόνα</a:t>
            </a:r>
            <a:endParaRPr sz="2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600" dirty="0"/>
              <a:t>Μνήμη </a:t>
            </a:r>
            <a:endParaRPr sz="26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600" dirty="0"/>
              <a:t>πρόσφατη</a:t>
            </a:r>
            <a:endParaRPr sz="2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600" dirty="0" err="1"/>
              <a:t>Οπτικοχωρικές</a:t>
            </a:r>
            <a:r>
              <a:rPr lang="el-GR" sz="2600" dirty="0"/>
              <a:t> ικανότητες </a:t>
            </a:r>
            <a:endParaRPr sz="26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600" dirty="0"/>
              <a:t>προσανατολισμός</a:t>
            </a:r>
            <a:endParaRPr sz="2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600" dirty="0"/>
              <a:t>Λόγος</a:t>
            </a:r>
            <a:endParaRPr sz="26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600" dirty="0"/>
              <a:t>Αντίληψη – Κατανόηση</a:t>
            </a:r>
            <a:endParaRPr sz="26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600" dirty="0"/>
              <a:t>Έκφραση</a:t>
            </a:r>
            <a:endParaRPr sz="2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600" dirty="0"/>
              <a:t>Μαθηματικές ικανότητες </a:t>
            </a:r>
            <a:endParaRPr sz="26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600" dirty="0"/>
              <a:t>λογαριασμοί, ρέστα </a:t>
            </a:r>
            <a:r>
              <a:rPr lang="el-GR" sz="2600" dirty="0" err="1"/>
              <a:t>κλπ</a:t>
            </a:r>
            <a:endParaRPr sz="2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 dirty="0"/>
          </a:p>
        </p:txBody>
      </p:sp>
      <p:cxnSp>
        <p:nvCxnSpPr>
          <p:cNvPr id="205" name="Google Shape;205;p25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l-GR" sz="2600" b="1" u="sng" dirty="0"/>
              <a:t>Κλινική Εικόνα</a:t>
            </a:r>
            <a:endParaRPr sz="2600" dirty="0"/>
          </a:p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2600" dirty="0"/>
              <a:t>Διαταραχές συμπεριφοράς – </a:t>
            </a:r>
            <a:r>
              <a:rPr lang="el-GR" sz="2600" dirty="0" err="1"/>
              <a:t>Νευροψυχιατρικά</a:t>
            </a:r>
            <a:r>
              <a:rPr lang="el-GR" sz="2600" dirty="0"/>
              <a:t> συμπτώματα</a:t>
            </a:r>
            <a:endParaRPr sz="2600" dirty="0"/>
          </a:p>
          <a:p>
            <a:pPr marL="11430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2600" dirty="0"/>
              <a:t>Ύπνος – Όρεξη</a:t>
            </a:r>
            <a:endParaRPr sz="2600" dirty="0"/>
          </a:p>
          <a:p>
            <a:pPr marL="11430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2600" dirty="0"/>
              <a:t>Κατάθλιψη – Ιδίως απάθεια, λιγότερο μελαγχολία</a:t>
            </a:r>
            <a:endParaRPr sz="2600" dirty="0"/>
          </a:p>
          <a:p>
            <a:pPr marL="11430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2600" dirty="0"/>
              <a:t>Επιθετικότητα</a:t>
            </a:r>
            <a:endParaRPr sz="2600" dirty="0"/>
          </a:p>
          <a:p>
            <a:pPr marL="11430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2600" dirty="0"/>
              <a:t>Παραληρήματα – ιδίως παρανοϊκά</a:t>
            </a:r>
            <a:endParaRPr sz="2600" dirty="0"/>
          </a:p>
          <a:p>
            <a:pPr marL="11430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2600" dirty="0"/>
              <a:t>Ψευδαισθήσεις – ιδίως οπτικές [Ψυχιατρικές παθήσεις ακουστικές]</a:t>
            </a:r>
            <a:endParaRPr sz="2600" dirty="0"/>
          </a:p>
          <a:p>
            <a:pPr marL="228600" lvl="0" indent="-50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 dirty="0"/>
          </a:p>
        </p:txBody>
      </p:sp>
      <p:cxnSp>
        <p:nvCxnSpPr>
          <p:cNvPr id="213" name="Google Shape;213;p26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sz="2600" b="1" u="sng" dirty="0"/>
              <a:t>Διάγνωση</a:t>
            </a:r>
            <a:endParaRPr sz="2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2600" dirty="0"/>
              <a:t>Ιστορικό</a:t>
            </a:r>
            <a:endParaRPr sz="2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2600" dirty="0"/>
              <a:t>Εξετάσεις αίματος</a:t>
            </a:r>
            <a:endParaRPr sz="26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2600" dirty="0"/>
              <a:t>Θυροειδής, Β12, </a:t>
            </a:r>
            <a:r>
              <a:rPr lang="el-GR" sz="2600" dirty="0" err="1"/>
              <a:t>Φυλλικό</a:t>
            </a:r>
            <a:r>
              <a:rPr lang="el-GR" sz="2600" dirty="0"/>
              <a:t> οξύ, λοιμώξεις (π.χ. </a:t>
            </a:r>
            <a:r>
              <a:rPr lang="el-GR" sz="2600" dirty="0" err="1"/>
              <a:t>νευροσύφιλη</a:t>
            </a:r>
            <a:r>
              <a:rPr lang="el-GR" sz="2600" dirty="0"/>
              <a:t>)</a:t>
            </a:r>
            <a:endParaRPr sz="2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2600" dirty="0" err="1"/>
              <a:t>Νευροψυχολογικές</a:t>
            </a:r>
            <a:r>
              <a:rPr lang="el-GR" sz="2600" dirty="0"/>
              <a:t> Δοκιμασίες</a:t>
            </a:r>
            <a:endParaRPr sz="26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2600" dirty="0"/>
              <a:t>Αρχικά στάδια</a:t>
            </a:r>
            <a:endParaRPr sz="26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2600" dirty="0"/>
              <a:t>Υψηλού νοητικού – μορφωτικού επιπέδου</a:t>
            </a:r>
            <a:endParaRPr sz="2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2600" dirty="0"/>
              <a:t>Απεικονιστικές εξετάσεις (αποκλεισμός [όχι επιβεβαίωση])</a:t>
            </a:r>
            <a:endParaRPr sz="26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2600" dirty="0"/>
              <a:t>Αξονική τομογραφία εγκεφάλου</a:t>
            </a:r>
            <a:endParaRPr sz="26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2600" dirty="0"/>
              <a:t>Μαγνητική τομογραφία εγκεφάλου</a:t>
            </a:r>
            <a:endParaRPr sz="2600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 dirty="0"/>
          </a:p>
        </p:txBody>
      </p:sp>
      <p:cxnSp>
        <p:nvCxnSpPr>
          <p:cNvPr id="221" name="Google Shape;221;p27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52" name="Google Shape;252;p31"/>
          <p:cNvCxnSpPr/>
          <p:nvPr/>
        </p:nvCxnSpPr>
        <p:spPr>
          <a:xfrm>
            <a:off x="420283" y="1393258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3" name="Google Shape;253;p31" descr="C:\CDECARLI\WPDOCS\talks\Mini-medical School\normal v a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1835150"/>
            <a:ext cx="10287000" cy="31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1"/>
          <p:cNvSpPr txBox="1"/>
          <p:nvPr/>
        </p:nvSpPr>
        <p:spPr>
          <a:xfrm>
            <a:off x="1307062" y="5123944"/>
            <a:ext cx="4286250" cy="62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950" tIns="48975" rIns="97950" bIns="489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3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Φυσιολογικός</a:t>
            </a:r>
            <a:endParaRPr kumimoji="0" sz="3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6718432" y="5211484"/>
            <a:ext cx="4286250" cy="62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950" tIns="48975" rIns="97950" bIns="489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3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Νόσος Αλτσχάιμερ</a:t>
            </a:r>
            <a:endParaRPr kumimoji="0" sz="3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1D8C73-CBF2-4651-9816-64E49106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Αλλαγές στον εγκέφαλο ατόμων με ΝΑ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19D2929-3608-47A1-B48A-20DBB2D5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39" y="1877397"/>
            <a:ext cx="9636628" cy="46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56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1" name="Google Shape;26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l-GR" sz="2600" b="1" u="sng" dirty="0"/>
              <a:t>Πρόληψη </a:t>
            </a:r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el-GR" sz="2600" b="1" u="sng" dirty="0"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2600" dirty="0"/>
          </a:p>
          <a:p>
            <a:pPr lvl="1" indent="-457200">
              <a:spcBef>
                <a:spcPts val="0"/>
              </a:spcBef>
              <a:buSzPts val="3600"/>
            </a:pPr>
            <a:r>
              <a:rPr lang="el-GR" sz="2600" dirty="0" err="1"/>
              <a:t>Προδιαθεσικοί</a:t>
            </a:r>
            <a:r>
              <a:rPr lang="el-GR" sz="2600" dirty="0"/>
              <a:t> παράγοντες – παράγοντες κινδύνου </a:t>
            </a:r>
            <a:endParaRPr sz="2600" dirty="0"/>
          </a:p>
          <a:p>
            <a:pPr lvl="1" indent="-457200">
              <a:spcBef>
                <a:spcPts val="0"/>
              </a:spcBef>
              <a:buSzPts val="3600"/>
            </a:pPr>
            <a:r>
              <a:rPr lang="el-GR" sz="2600" dirty="0"/>
              <a:t>Προστατευτικοί παράγοντες</a:t>
            </a:r>
          </a:p>
          <a:p>
            <a:pPr lvl="1" indent="-457200">
              <a:spcBef>
                <a:spcPts val="0"/>
              </a:spcBef>
              <a:buSzPts val="3600"/>
            </a:pPr>
            <a:endParaRPr lang="el-GR" sz="2600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600" dirty="0"/>
          </a:p>
        </p:txBody>
      </p:sp>
      <p:cxnSp>
        <p:nvCxnSpPr>
          <p:cNvPr id="263" name="Google Shape;263;p32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09">
          <a:extLst>
            <a:ext uri="{FF2B5EF4-FFF2-40B4-BE49-F238E27FC236}">
              <a16:creationId xmlns:a16="http://schemas.microsoft.com/office/drawing/2014/main" id="{F10F7790-FD55-E683-3B48-B25EE0248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>
            <a:extLst>
              <a:ext uri="{FF2B5EF4-FFF2-40B4-BE49-F238E27FC236}">
                <a16:creationId xmlns:a16="http://schemas.microsoft.com/office/drawing/2014/main" id="{94F3EA0B-6406-75F6-BE9D-C0B553611F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352" y="291285"/>
            <a:ext cx="113041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l-GR" sz="3600" dirty="0"/>
              <a:t>Μύθοι για την Άνοια</a:t>
            </a:r>
          </a:p>
        </p:txBody>
      </p:sp>
      <p:cxnSp>
        <p:nvCxnSpPr>
          <p:cNvPr id="112" name="Google Shape;112;p15">
            <a:extLst>
              <a:ext uri="{FF2B5EF4-FFF2-40B4-BE49-F238E27FC236}">
                <a16:creationId xmlns:a16="http://schemas.microsoft.com/office/drawing/2014/main" id="{F06FF9BB-C3F6-3D17-085D-0C9C455AEADA}"/>
              </a:ext>
            </a:extLst>
          </p:cNvPr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5809702-ECDF-6BF7-266E-94327CF901A0}"/>
              </a:ext>
            </a:extLst>
          </p:cNvPr>
          <p:cNvSpPr txBox="1"/>
          <p:nvPr/>
        </p:nvSpPr>
        <p:spPr>
          <a:xfrm>
            <a:off x="530257" y="2083010"/>
            <a:ext cx="113703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u="sng" dirty="0">
                <a:latin typeface="+mn-lt"/>
              </a:rPr>
              <a:t>Μύθος δεύτερος: </a:t>
            </a:r>
            <a:r>
              <a:rPr lang="el-GR" sz="2400" dirty="0">
                <a:latin typeface="+mn-lt"/>
              </a:rPr>
              <a:t>«Μόνο οι ηλικιωμένοι παθαίνουν άνοια»</a:t>
            </a:r>
          </a:p>
          <a:p>
            <a:pPr>
              <a:buNone/>
            </a:pPr>
            <a:endParaRPr lang="el-GR" sz="2400" dirty="0">
              <a:latin typeface="+mn-lt"/>
            </a:endParaRPr>
          </a:p>
          <a:p>
            <a:pPr>
              <a:buNone/>
            </a:pPr>
            <a:r>
              <a:rPr lang="el-GR" sz="2400" dirty="0">
                <a:latin typeface="+mn-lt"/>
              </a:rPr>
              <a:t>Πραγματικότητα: Αν και η άνοια εμφανίζεται συχνότερα σε άτομα άνω των 65 ετών, υπάρχει και η πρώιμη έναρξη άνοιας, η οποία μπορεί να εκδηλωθεί από τα 40 ή 50 έτη.</a:t>
            </a:r>
          </a:p>
          <a:p>
            <a:pPr>
              <a:buNone/>
            </a:pPr>
            <a:endParaRPr lang="el-GR" sz="2400" dirty="0">
              <a:latin typeface="+mn-lt"/>
            </a:endParaRPr>
          </a:p>
          <a:p>
            <a:pPr>
              <a:buNone/>
            </a:pPr>
            <a:r>
              <a:rPr lang="el-GR" sz="2400" u="sng" dirty="0">
                <a:latin typeface="+mn-lt"/>
              </a:rPr>
              <a:t>Μύθος τρίτος: </a:t>
            </a:r>
            <a:r>
              <a:rPr lang="el-GR" sz="2400" dirty="0">
                <a:latin typeface="+mn-lt"/>
              </a:rPr>
              <a:t>«Η απώλεια μνήμης σημαίνει πάντα άνοια» </a:t>
            </a:r>
          </a:p>
          <a:p>
            <a:pPr>
              <a:buNone/>
            </a:pPr>
            <a:endParaRPr lang="el-GR" sz="2400" dirty="0">
              <a:latin typeface="+mn-lt"/>
            </a:endParaRPr>
          </a:p>
          <a:p>
            <a:pPr>
              <a:buNone/>
            </a:pPr>
            <a:r>
              <a:rPr lang="el-GR" sz="2400" dirty="0">
                <a:latin typeface="+mn-lt"/>
              </a:rPr>
              <a:t>Πραγματικότητα: Η απώλεια μνήμης μπορεί να οφείλεται σε διάφορους παράγοντες, όπως άγχος, κατάθλιψη, έλλειψη ύπνου ή παρενέργειες φαρμάκων. Η άνοια έχει και άλλες επιπτώσεις, όπως σύγχυση, αλλαγές στη συμπεριφορά, δυσκολία στην ομιλία και έκπτωση στην καθημερινή λειτουργικότητα.</a:t>
            </a:r>
          </a:p>
        </p:txBody>
      </p:sp>
    </p:spTree>
    <p:extLst>
      <p:ext uri="{BB962C8B-B14F-4D97-AF65-F5344CB8AC3E}">
        <p14:creationId xmlns:p14="http://schemas.microsoft.com/office/powerpoint/2010/main" val="3673961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Αλτσχαίμερ</a:t>
            </a: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 Παράγοντες κινδύνου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0" name="Google Shape;290;p4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3744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/>
              <a:t>Μη τροποποιήσιμοι παράγοντες</a:t>
            </a:r>
            <a:endParaRPr/>
          </a:p>
        </p:txBody>
      </p:sp>
      <p:sp>
        <p:nvSpPr>
          <p:cNvPr id="291" name="Google Shape;291;p4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3744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Ηλικία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Φύλο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Γενετικοί παράγοντες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l-GR" sz="2000"/>
              <a:t>Αμιγώς κληρονομική (2%)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l-GR" sz="2000"/>
              <a:t>Σποραδική (98%)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92" name="Google Shape;292;p42"/>
          <p:cNvSpPr txBox="1">
            <a:spLocks noGrp="1"/>
          </p:cNvSpPr>
          <p:nvPr>
            <p:ph type="body" idx="3"/>
          </p:nvPr>
        </p:nvSpPr>
        <p:spPr>
          <a:xfrm>
            <a:off x="5298510" y="1368012"/>
            <a:ext cx="605687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/>
              <a:t>Τροποποιήσιμοι</a:t>
            </a:r>
            <a:endParaRPr/>
          </a:p>
        </p:txBody>
      </p:sp>
      <p:sp>
        <p:nvSpPr>
          <p:cNvPr id="293" name="Google Shape;293;p42"/>
          <p:cNvSpPr txBox="1">
            <a:spLocks noGrp="1"/>
          </p:cNvSpPr>
          <p:nvPr>
            <p:ph type="body" idx="4"/>
          </p:nvPr>
        </p:nvSpPr>
        <p:spPr>
          <a:xfrm>
            <a:off x="5298510" y="2198187"/>
            <a:ext cx="6580377" cy="465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Καρδιαγγειακοί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Υπέρταση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Δυσλιπιδαιμία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Διαβήτης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Φάρμακα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Κατάθλιψη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ΚΕΚ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Κάπνισμα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Νοητικό Απόθεμα [Εκπαίδευση-επάγγγελμα-δραστηριότητες (πνευματικές-κοινωνικές-φυσικές)]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Δίαιτα-Διατροφή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7B807F52-8DF6-4679-AE5D-3CAA8BC96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8" y="1951130"/>
            <a:ext cx="4975446" cy="474791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308C83-27E0-4544-A44C-0D7E155152AE}"/>
              </a:ext>
            </a:extLst>
          </p:cNvPr>
          <p:cNvSpPr txBox="1"/>
          <p:nvPr/>
        </p:nvSpPr>
        <p:spPr>
          <a:xfrm>
            <a:off x="6732495" y="2228671"/>
            <a:ext cx="2913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35% των περιπτώσεων άνοιας αποδίδεται στο συνδυασμό 9 τροποποιήσιμων παραγόντων κινδύνου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23EDF5-5157-4D6F-B053-E53339499BA1}"/>
              </a:ext>
            </a:extLst>
          </p:cNvPr>
          <p:cNvSpPr txBox="1"/>
          <p:nvPr/>
        </p:nvSpPr>
        <p:spPr>
          <a:xfrm>
            <a:off x="10418525" y="6583625"/>
            <a:ext cx="23247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0" i="0" u="none" strike="noStrike" baseline="0" dirty="0">
                <a:latin typeface="ArialMT"/>
              </a:rPr>
              <a:t>Livingston et al, Lancet 2017</a:t>
            </a:r>
            <a:endParaRPr lang="el-GR" sz="2000" dirty="0"/>
          </a:p>
        </p:txBody>
      </p:sp>
      <p:sp>
        <p:nvSpPr>
          <p:cNvPr id="3" name="Google Shape;289;p42">
            <a:extLst>
              <a:ext uri="{FF2B5EF4-FFF2-40B4-BE49-F238E27FC236}">
                <a16:creationId xmlns:a16="http://schemas.microsoft.com/office/drawing/2014/main" id="{AA6ADC7B-B07F-998C-F3B8-836A92035C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Αλτσχαίμερ</a:t>
            </a: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 Παράγοντες κινδύνου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55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10E4C410-97AB-2244-D888-56EF756D9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>
            <a:extLst>
              <a:ext uri="{FF2B5EF4-FFF2-40B4-BE49-F238E27FC236}">
                <a16:creationId xmlns:a16="http://schemas.microsoft.com/office/drawing/2014/main" id="{86776786-2C21-67BB-139A-17E5EE504E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1" name="Google Shape;261;p32">
            <a:extLst>
              <a:ext uri="{FF2B5EF4-FFF2-40B4-BE49-F238E27FC236}">
                <a16:creationId xmlns:a16="http://schemas.microsoft.com/office/drawing/2014/main" id="{DA7B7217-4396-307C-3F84-F39F13CB43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>
              <a:spcBef>
                <a:spcPts val="0"/>
              </a:spcBef>
              <a:buSzPts val="3600"/>
              <a:buNone/>
            </a:pPr>
            <a:endParaRPr lang="el-GR" sz="2600" dirty="0"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l-GR" sz="2600" b="1" u="sng" dirty="0"/>
              <a:t>Θεραπεία</a:t>
            </a:r>
            <a:endParaRPr lang="el-GR" sz="2600" dirty="0"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l-GR" sz="2600" b="1" u="sng" dirty="0"/>
              <a:t> </a:t>
            </a:r>
            <a:endParaRPr lang="el-GR" sz="2600" dirty="0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2600" dirty="0"/>
              <a:t>Νοητική Δυσλειτουργία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2600" dirty="0" err="1"/>
              <a:t>Συμπεριφορικές</a:t>
            </a:r>
            <a:r>
              <a:rPr lang="el-GR" sz="2600" dirty="0"/>
              <a:t> – </a:t>
            </a:r>
            <a:r>
              <a:rPr lang="el-GR" sz="2600" dirty="0" err="1"/>
              <a:t>Νευροψυχιατρικές</a:t>
            </a:r>
            <a:r>
              <a:rPr lang="el-GR" sz="2600" dirty="0"/>
              <a:t> διαταραχές</a:t>
            </a:r>
          </a:p>
          <a:p>
            <a:pPr lvl="1" indent="-457200">
              <a:spcBef>
                <a:spcPts val="0"/>
              </a:spcBef>
              <a:buSzPts val="3600"/>
            </a:pPr>
            <a:endParaRPr sz="2600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600" dirty="0"/>
          </a:p>
        </p:txBody>
      </p:sp>
      <p:cxnSp>
        <p:nvCxnSpPr>
          <p:cNvPr id="263" name="Google Shape;263;p32">
            <a:extLst>
              <a:ext uri="{FF2B5EF4-FFF2-40B4-BE49-F238E27FC236}">
                <a16:creationId xmlns:a16="http://schemas.microsoft.com/office/drawing/2014/main" id="{1CCD53E4-10AF-0B4A-BF91-32CBC1D2E1D5}"/>
              </a:ext>
            </a:extLst>
          </p:cNvPr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4928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Ανοια</a:t>
            </a: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l-GR" b="1" u="sng" dirty="0"/>
              <a:t>Πρόγνωση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dirty="0"/>
              <a:t>Προσδοκώμενη επιβίωση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400" dirty="0"/>
              <a:t>6-9 έτη [αλλά εύρος 4-20]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dirty="0"/>
              <a:t>Στάδια Νόσου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Αρχικό </a:t>
            </a:r>
            <a:r>
              <a:rPr lang="el-GR" sz="2400" dirty="0">
                <a:solidFill>
                  <a:srgbClr val="2F5496"/>
                </a:solidFill>
              </a:rPr>
              <a:t>MMSE &gt;20  </a:t>
            </a:r>
            <a:r>
              <a:rPr lang="el-GR" sz="2400" dirty="0"/>
              <a:t>[2-3 έτη]</a:t>
            </a:r>
            <a:endParaRPr sz="2400" dirty="0"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Μέσο </a:t>
            </a:r>
            <a:r>
              <a:rPr lang="el-GR" sz="2400" dirty="0">
                <a:solidFill>
                  <a:srgbClr val="2F5496"/>
                </a:solidFill>
              </a:rPr>
              <a:t>MMSE 20-10  </a:t>
            </a:r>
            <a:r>
              <a:rPr lang="el-GR" sz="2400" dirty="0"/>
              <a:t>[2-3 έτη]</a:t>
            </a:r>
            <a:endParaRPr sz="2400" dirty="0"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Προχωρημένο </a:t>
            </a:r>
            <a:r>
              <a:rPr lang="el-GR" sz="2400" dirty="0">
                <a:solidFill>
                  <a:srgbClr val="2F5496"/>
                </a:solidFill>
              </a:rPr>
              <a:t>MMSE 10-0</a:t>
            </a:r>
            <a:r>
              <a:rPr lang="el-GR" sz="2400" dirty="0"/>
              <a:t>	[2-3 έτη]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dirty="0"/>
              <a:t>Αιτίες θανάτου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Λοιμώξεις</a:t>
            </a:r>
            <a:endParaRPr sz="2400" dirty="0"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Καρδιαγγειακές νόσοι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  <p:cxnSp>
        <p:nvCxnSpPr>
          <p:cNvPr id="279" name="Google Shape;279;p34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>
          <a:extLst>
            <a:ext uri="{FF2B5EF4-FFF2-40B4-BE49-F238E27FC236}">
              <a16:creationId xmlns:a16="http://schemas.microsoft.com/office/drawing/2014/main" id="{EA510679-033E-7B8C-E5FB-0FC3B8CC5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>
            <a:extLst>
              <a:ext uri="{FF2B5EF4-FFF2-40B4-BE49-F238E27FC236}">
                <a16:creationId xmlns:a16="http://schemas.microsoft.com/office/drawing/2014/main" id="{29A0D459-B185-43CA-E631-DD205A4B10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79" name="Google Shape;279;p34">
            <a:extLst>
              <a:ext uri="{FF2B5EF4-FFF2-40B4-BE49-F238E27FC236}">
                <a16:creationId xmlns:a16="http://schemas.microsoft.com/office/drawing/2014/main" id="{F6D0C16D-BA47-19BB-38EA-B7B423124DF4}"/>
              </a:ext>
            </a:extLst>
          </p:cNvPr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855FE39-185B-C9B8-CC77-155BDD017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l-GR" sz="2200" dirty="0"/>
              <a:t>Η νόσος </a:t>
            </a:r>
            <a:r>
              <a:rPr lang="el-GR" sz="2200" dirty="0" err="1"/>
              <a:t>Alzheimer</a:t>
            </a:r>
            <a:r>
              <a:rPr lang="el-GR" sz="2200" dirty="0"/>
              <a:t> εκδηλώνεται και εξελίσσεται με ποικίλους τρόπους. Τα συμπτώματα μπορεί να γίνουν καλύτερα κατανοητά στο πλαίσιο των τριών σταδίων εξέλιξης της (ήπια, μέτρια και σοβαρή νόσος). </a:t>
            </a:r>
            <a:endParaRPr lang="en-US" sz="2200" dirty="0"/>
          </a:p>
          <a:p>
            <a:pPr marL="114300" indent="0">
              <a:buNone/>
            </a:pPr>
            <a:r>
              <a:rPr lang="el-GR" sz="2200" dirty="0"/>
              <a:t>Όμως, είναι σημαντικό να αναφέρουμε ότι η εξέλιξη της νόσου δεν είναι ίδια για όλους, αντιθέτως διαφέρει από άτομο σε άτομο. </a:t>
            </a:r>
          </a:p>
          <a:p>
            <a:pPr marL="114300" indent="0">
              <a:buNone/>
            </a:pPr>
            <a:r>
              <a:rPr lang="el-GR" sz="2200" dirty="0"/>
              <a:t>Ήπια Νόσος</a:t>
            </a:r>
          </a:p>
          <a:p>
            <a:r>
              <a:rPr lang="el-GR" sz="2200" dirty="0"/>
              <a:t>Απώλεια πρόσφατης μνήμης</a:t>
            </a:r>
          </a:p>
          <a:p>
            <a:r>
              <a:rPr lang="el-GR" sz="2200" dirty="0"/>
              <a:t>Δυσκολία στο να βρει ονόματα και λέξεις</a:t>
            </a:r>
            <a:endParaRPr lang="en-US" sz="2200" dirty="0"/>
          </a:p>
          <a:p>
            <a:r>
              <a:rPr lang="el-GR" sz="2200" dirty="0"/>
              <a:t>Δυσκολία στη λήψη αποφάσεων</a:t>
            </a:r>
          </a:p>
          <a:p>
            <a:r>
              <a:rPr lang="el-GR" sz="2200" dirty="0"/>
              <a:t>Έλλειψη ανάληψης πρωτοβουλιών/ έλλειψη ενδιαφέροντος για δραστηριότητες που μέχρι τότε ήταν επιθυμητές</a:t>
            </a:r>
          </a:p>
          <a:p>
            <a:r>
              <a:rPr lang="el-GR" sz="2200" dirty="0"/>
              <a:t>Συμπτώματα κατάθλιψης ή/και εκνευρισμό </a:t>
            </a:r>
          </a:p>
          <a:p>
            <a:pPr marL="114300" indent="0">
              <a:buNone/>
            </a:pPr>
            <a:endParaRPr lang="el-GR" sz="22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799384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>
          <a:extLst>
            <a:ext uri="{FF2B5EF4-FFF2-40B4-BE49-F238E27FC236}">
              <a16:creationId xmlns:a16="http://schemas.microsoft.com/office/drawing/2014/main" id="{B0F47DC6-B59B-B00A-4995-6CE0BD583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>
            <a:extLst>
              <a:ext uri="{FF2B5EF4-FFF2-40B4-BE49-F238E27FC236}">
                <a16:creationId xmlns:a16="http://schemas.microsoft.com/office/drawing/2014/main" id="{FB251B9D-DAED-F0B8-83D7-06CA3A524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Ανοια</a:t>
            </a: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79" name="Google Shape;279;p34">
            <a:extLst>
              <a:ext uri="{FF2B5EF4-FFF2-40B4-BE49-F238E27FC236}">
                <a16:creationId xmlns:a16="http://schemas.microsoft.com/office/drawing/2014/main" id="{D35DFC43-9969-F01A-82BC-5CBF09BAA28E}"/>
              </a:ext>
            </a:extLst>
          </p:cNvPr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Picture 2" descr="Warning signs of dementia infographic | Alzheimer's Disease International  (ADI)">
            <a:extLst>
              <a:ext uri="{FF2B5EF4-FFF2-40B4-BE49-F238E27FC236}">
                <a16:creationId xmlns:a16="http://schemas.microsoft.com/office/drawing/2014/main" id="{0F2D6672-77B4-EE4D-18AD-AEC88E75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63" y="1806260"/>
            <a:ext cx="6958275" cy="491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16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>
          <a:extLst>
            <a:ext uri="{FF2B5EF4-FFF2-40B4-BE49-F238E27FC236}">
              <a16:creationId xmlns:a16="http://schemas.microsoft.com/office/drawing/2014/main" id="{CFB0C18D-944A-3F01-5F9B-5C1A0B83C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>
            <a:extLst>
              <a:ext uri="{FF2B5EF4-FFF2-40B4-BE49-F238E27FC236}">
                <a16:creationId xmlns:a16="http://schemas.microsoft.com/office/drawing/2014/main" id="{A0B4E177-F257-AC33-11A3-3E6466528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79" name="Google Shape;279;p34">
            <a:extLst>
              <a:ext uri="{FF2B5EF4-FFF2-40B4-BE49-F238E27FC236}">
                <a16:creationId xmlns:a16="http://schemas.microsoft.com/office/drawing/2014/main" id="{1104F6D3-CABE-516F-77CE-5F8E93A1F92C}"/>
              </a:ext>
            </a:extLst>
          </p:cNvPr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D5F9F04-F7F1-7509-4638-AB9E26A25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l-GR" sz="2200" dirty="0"/>
              <a:t>Μέσης βαρύτητας Νόσος:</a:t>
            </a:r>
          </a:p>
          <a:p>
            <a:pPr marL="114300" indent="0">
              <a:buNone/>
            </a:pPr>
            <a:r>
              <a:rPr lang="el-GR" sz="2200" dirty="0"/>
              <a:t>Σε αυτό το στάδιο το άτομο αντιμετωπίζει πιο σοβαρές δυσκολίες και πλέον έχει απωλέσει πλήρως την αυτονομία του. Σε αυτό το στάδιο, κάποιος με άνοια:</a:t>
            </a:r>
          </a:p>
          <a:p>
            <a:r>
              <a:rPr lang="el-GR" sz="2200" dirty="0"/>
              <a:t>Ξεχνάει συστηματικά</a:t>
            </a:r>
          </a:p>
          <a:p>
            <a:r>
              <a:rPr lang="el-GR" sz="2200" dirty="0"/>
              <a:t>Δυσκολεύεται σημαντικά να εκφραστεί (ψάχνει λέξεις ή χρησιμοποιεί λάθος λέξεις)</a:t>
            </a:r>
          </a:p>
          <a:p>
            <a:r>
              <a:rPr lang="el-GR" sz="2200" dirty="0"/>
              <a:t>Έχει δυσκολίες στον προσανατολισμό (στη γειτονιά ή και μέσα στο σπίτι)</a:t>
            </a:r>
          </a:p>
          <a:p>
            <a:r>
              <a:rPr lang="el-GR" sz="2200" dirty="0"/>
              <a:t>Δεν μπορεί να μαγειρέψει, ή να καθαρίσει ή να κάνει ψώνια </a:t>
            </a:r>
          </a:p>
          <a:p>
            <a:r>
              <a:rPr lang="el-GR" sz="2200" dirty="0"/>
              <a:t>Χρειάζεται βοήθεια με την προσωπική υγιεινή</a:t>
            </a:r>
          </a:p>
          <a:p>
            <a:r>
              <a:rPr lang="el-GR" sz="2200" dirty="0"/>
              <a:t>Πιθανόν να εμφανίζει ακατάλληλες συμπεριφορές </a:t>
            </a:r>
          </a:p>
          <a:p>
            <a:r>
              <a:rPr lang="el-GR" sz="2200" dirty="0"/>
              <a:t>Πιθανόν να έχει ψευδαισθήσεις ή παραισθήσεις</a:t>
            </a:r>
          </a:p>
          <a:p>
            <a:pPr marL="114300" indent="0">
              <a:buNone/>
            </a:pPr>
            <a:endParaRPr lang="el-GR" sz="22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694293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>
          <a:extLst>
            <a:ext uri="{FF2B5EF4-FFF2-40B4-BE49-F238E27FC236}">
              <a16:creationId xmlns:a16="http://schemas.microsoft.com/office/drawing/2014/main" id="{8C8D2469-016D-A2F5-EDCE-5ACD5AC84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>
            <a:extLst>
              <a:ext uri="{FF2B5EF4-FFF2-40B4-BE49-F238E27FC236}">
                <a16:creationId xmlns:a16="http://schemas.microsoft.com/office/drawing/2014/main" id="{53ACF4EC-3425-BF2F-DB6F-0A4D3DEA1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Άνοια τύπου </a:t>
            </a:r>
            <a:r>
              <a:rPr lang="el-GR" sz="3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Αλτσχάιμερ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79" name="Google Shape;279;p34">
            <a:extLst>
              <a:ext uri="{FF2B5EF4-FFF2-40B4-BE49-F238E27FC236}">
                <a16:creationId xmlns:a16="http://schemas.microsoft.com/office/drawing/2014/main" id="{A5ADCC37-B1A5-8692-8605-059A2DDE22AA}"/>
              </a:ext>
            </a:extLst>
          </p:cNvPr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3D7A721-70A3-7F7B-CC9C-24FF8F442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l-GR" sz="2200" dirty="0"/>
              <a:t>Προχωρημένη Νόσος (Σοβαρή Νόσος)</a:t>
            </a:r>
          </a:p>
          <a:p>
            <a:pPr marL="114300" indent="0">
              <a:buNone/>
            </a:pPr>
            <a:r>
              <a:rPr lang="el-GR" sz="2200" dirty="0"/>
              <a:t>Σε αυτό το στάδιο, το άτομο είναι απόλυτα εξαρτημένο. οι διαταραχές της μνήμης είναι σοβαρές ενώ πλέον είναι εμφανείς και οι σωματικές συνέπειες της νόσου. Το άτομα με σοβαρή Νόσο </a:t>
            </a:r>
            <a:r>
              <a:rPr lang="el-GR" sz="2200" dirty="0" err="1"/>
              <a:t>Alzheimer</a:t>
            </a:r>
            <a:r>
              <a:rPr lang="el-GR" sz="2200" dirty="0"/>
              <a:t>:</a:t>
            </a:r>
          </a:p>
          <a:p>
            <a:r>
              <a:rPr lang="el-GR" sz="2200" dirty="0"/>
              <a:t>Αδυνατεί να αυτοεξυπηρετηθεί</a:t>
            </a:r>
          </a:p>
          <a:p>
            <a:r>
              <a:rPr lang="el-GR" sz="2200" dirty="0"/>
              <a:t>Δεν αναγνωρίζει πάντα τους συγγενείς/φίλους, </a:t>
            </a:r>
            <a:r>
              <a:rPr lang="el-GR" sz="2200" dirty="0" err="1"/>
              <a:t>κλπ</a:t>
            </a:r>
            <a:endParaRPr lang="el-GR" sz="2200" dirty="0"/>
          </a:p>
          <a:p>
            <a:r>
              <a:rPr lang="el-GR" sz="2200" dirty="0"/>
              <a:t>Δυσκολεύεται να κατανοήσει γεγονότα</a:t>
            </a:r>
          </a:p>
          <a:p>
            <a:r>
              <a:rPr lang="el-GR" sz="2200" dirty="0"/>
              <a:t>Πιθανόν να έχει δυσκολία στο περπάτημα</a:t>
            </a:r>
          </a:p>
          <a:p>
            <a:r>
              <a:rPr lang="el-GR" sz="2200" dirty="0"/>
              <a:t>Πιθανόν να έχει ακράτεια ούρων και κοπράνων</a:t>
            </a:r>
          </a:p>
          <a:p>
            <a:r>
              <a:rPr lang="el-GR" sz="2200" dirty="0"/>
              <a:t>Μπορεί να είναι καθηλωμένο σε αναπηρικό </a:t>
            </a:r>
            <a:r>
              <a:rPr lang="el-GR" sz="2200" dirty="0" err="1"/>
              <a:t>αμαξίδιο</a:t>
            </a:r>
            <a:r>
              <a:rPr lang="el-GR" sz="2200" dirty="0"/>
              <a:t> ή στο κρεβάτι. </a:t>
            </a:r>
          </a:p>
          <a:p>
            <a:pPr marL="114300" indent="0">
              <a:buNone/>
            </a:pPr>
            <a:endParaRPr lang="el-GR" sz="22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420731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71249325-0D57-C53F-0276-73A5A0012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>
            <a:extLst>
              <a:ext uri="{FF2B5EF4-FFF2-40B4-BE49-F238E27FC236}">
                <a16:creationId xmlns:a16="http://schemas.microsoft.com/office/drawing/2014/main" id="{D59FC08B-0C09-9C90-C378-25E777EC1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l-GR" sz="3600" kern="1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Ορισμοί Ά</a:t>
            </a:r>
            <a:r>
              <a:rPr lang="en-US" sz="3600" kern="12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νοι</a:t>
            </a:r>
            <a:r>
              <a:rPr lang="en-US" sz="3600" kern="1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ας</a:t>
            </a:r>
            <a:endParaRPr sz="3600" kern="12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E0F2F007-1F40-FDFB-7DE4-05AE2FC142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u="sng" dirty="0" err="1"/>
              <a:t>Πολλοί</a:t>
            </a:r>
            <a:r>
              <a:rPr lang="en-US" sz="2400" u="sng" dirty="0"/>
              <a:t> </a:t>
            </a:r>
            <a:r>
              <a:rPr lang="en-US" sz="2400" u="sng" dirty="0" err="1"/>
              <a:t>δι</a:t>
            </a:r>
            <a:r>
              <a:rPr lang="en-US" sz="2400" u="sng" dirty="0"/>
              <a:t>αφορετικοί ορισμοί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400" dirty="0"/>
              <a:t>Άνοια</a:t>
            </a:r>
            <a:r>
              <a:rPr lang="en-US" sz="2400" dirty="0"/>
              <a:t> - Dementia (κριτήρια DSM-IV)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/>
              <a:t>Μείζων</a:t>
            </a:r>
            <a:r>
              <a:rPr lang="en-US" sz="2400" dirty="0"/>
              <a:t> </a:t>
            </a:r>
            <a:r>
              <a:rPr lang="en-US" sz="2400" dirty="0" err="1"/>
              <a:t>Νευρονοητική</a:t>
            </a:r>
            <a:r>
              <a:rPr lang="en-US" sz="2400" dirty="0"/>
              <a:t> </a:t>
            </a:r>
            <a:r>
              <a:rPr lang="en-US" sz="2400" dirty="0" err="1"/>
              <a:t>Δι</a:t>
            </a:r>
            <a:r>
              <a:rPr lang="en-US" sz="2400" dirty="0"/>
              <a:t>αταραχή - Major Neurocognitive Disorder (DSM-V)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2400" dirty="0"/>
              <a:t>Άνοια</a:t>
            </a:r>
            <a:r>
              <a:rPr lang="en-US" sz="2400" dirty="0"/>
              <a:t> - Dementia (National Institute of Aging – Alzheimer’s Association working group)</a:t>
            </a:r>
            <a:endParaRPr sz="2400" dirty="0"/>
          </a:p>
        </p:txBody>
      </p:sp>
      <p:cxnSp>
        <p:nvCxnSpPr>
          <p:cNvPr id="108" name="Google Shape;108;p15">
            <a:extLst>
              <a:ext uri="{FF2B5EF4-FFF2-40B4-BE49-F238E27FC236}">
                <a16:creationId xmlns:a16="http://schemas.microsoft.com/office/drawing/2014/main" id="{ABEC283E-5FA2-5D1D-0EC8-035968E7821B}"/>
              </a:ext>
            </a:extLst>
          </p:cNvPr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3374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Ορισμοί Άνοιας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sz="2200" u="sng" dirty="0"/>
              <a:t>Ά</a:t>
            </a:r>
            <a:r>
              <a:rPr lang="en-US" sz="2200" u="sng" dirty="0" err="1"/>
              <a:t>νοι</a:t>
            </a:r>
            <a:r>
              <a:rPr lang="en-US" sz="2200" u="sng" dirty="0"/>
              <a:t>α - Dementia (κριτήρια DSM-IV)</a:t>
            </a:r>
            <a:endParaRPr sz="22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Loss of cognitive abilities including</a:t>
            </a:r>
            <a:endParaRPr sz="2200" dirty="0"/>
          </a:p>
          <a:p>
            <a:pPr marL="11430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memory</a:t>
            </a:r>
            <a:endParaRPr sz="2200"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PLUS at least one (</a:t>
            </a:r>
            <a:r>
              <a:rPr lang="en-US" sz="2200" b="1" dirty="0">
                <a:solidFill>
                  <a:srgbClr val="FF0000"/>
                </a:solidFill>
              </a:rPr>
              <a:t>≥1</a:t>
            </a:r>
            <a:r>
              <a:rPr lang="en-US" sz="2200" dirty="0"/>
              <a:t>)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of the following:</a:t>
            </a:r>
            <a:endParaRPr sz="22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impaired language</a:t>
            </a:r>
            <a:endParaRPr sz="22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impaired abstract thinking</a:t>
            </a:r>
            <a:endParaRPr sz="22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impaired perception</a:t>
            </a:r>
            <a:endParaRPr sz="22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impaired judgment</a:t>
            </a:r>
            <a:endParaRPr sz="22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personality change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Impairment in social or occupational functioning (decline from a previous level)</a:t>
            </a:r>
            <a:endParaRPr sz="22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No delirium</a:t>
            </a:r>
            <a:endParaRPr sz="2200" dirty="0"/>
          </a:p>
        </p:txBody>
      </p:sp>
      <p:cxnSp>
        <p:nvCxnSpPr>
          <p:cNvPr id="116" name="Google Shape;116;p16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Ορισμοί Άνοιας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u="sng" dirty="0" err="1"/>
              <a:t>Μείζων</a:t>
            </a:r>
            <a:r>
              <a:rPr lang="en-US" sz="2000" u="sng" dirty="0"/>
              <a:t> </a:t>
            </a:r>
            <a:r>
              <a:rPr lang="en-US" sz="2000" u="sng" dirty="0" err="1"/>
              <a:t>Νευρονοητική</a:t>
            </a:r>
            <a:r>
              <a:rPr lang="en-US" sz="2000" u="sng" dirty="0"/>
              <a:t> </a:t>
            </a:r>
            <a:r>
              <a:rPr lang="en-US" sz="2000" u="sng" dirty="0" err="1"/>
              <a:t>Δι</a:t>
            </a:r>
            <a:r>
              <a:rPr lang="en-US" sz="2000" u="sng" dirty="0"/>
              <a:t>αταραχή - Major Neurocognitive Disorder (DSM-V)</a:t>
            </a:r>
            <a:endParaRPr sz="2000" u="sng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Significant cognitive decline from a previous level of performance in </a:t>
            </a:r>
            <a:r>
              <a:rPr lang="en-US" sz="2000" b="1" dirty="0">
                <a:solidFill>
                  <a:srgbClr val="FF0000"/>
                </a:solidFill>
              </a:rPr>
              <a:t>≥1</a:t>
            </a:r>
            <a:r>
              <a:rPr lang="en-US" sz="2000" dirty="0"/>
              <a:t> cognitive domains</a:t>
            </a:r>
            <a:endParaRPr sz="2000" dirty="0"/>
          </a:p>
          <a:p>
            <a:pPr marL="11430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learning and memory </a:t>
            </a:r>
            <a:endParaRPr dirty="0"/>
          </a:p>
          <a:p>
            <a:pPr marL="11430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complex attention </a:t>
            </a:r>
            <a:endParaRPr dirty="0"/>
          </a:p>
          <a:p>
            <a:pPr marL="11430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executive function </a:t>
            </a:r>
            <a:endParaRPr dirty="0"/>
          </a:p>
          <a:p>
            <a:pPr marL="11430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language</a:t>
            </a:r>
            <a:endParaRPr dirty="0"/>
          </a:p>
          <a:p>
            <a:pPr marL="11430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perceptual-motor</a:t>
            </a:r>
            <a:endParaRPr lang="el-GR" dirty="0"/>
          </a:p>
          <a:p>
            <a:pPr marL="11430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social cognition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The cognitive deficits interfere with independence in everyday activities (i.e., at a minimum, requiring assistance with complex instrumental activities of daily living such as paying bills or managing medications).</a:t>
            </a:r>
            <a:endParaRPr sz="20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No delirium</a:t>
            </a:r>
            <a:endParaRPr sz="2000" dirty="0"/>
          </a:p>
        </p:txBody>
      </p:sp>
      <p:cxnSp>
        <p:nvCxnSpPr>
          <p:cNvPr id="124" name="Google Shape;124;p17"/>
          <p:cNvCxnSpPr/>
          <p:nvPr/>
        </p:nvCxnSpPr>
        <p:spPr>
          <a:xfrm>
            <a:off x="420283" y="1516089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Ορισμοί Άνοιας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sz="2400" u="sng" dirty="0"/>
              <a:t>Ά</a:t>
            </a:r>
            <a:r>
              <a:rPr lang="en-US" sz="2400" u="sng" dirty="0" err="1"/>
              <a:t>νοι</a:t>
            </a:r>
            <a:r>
              <a:rPr lang="en-US" sz="2400" u="sng" dirty="0"/>
              <a:t>α - Dementia (National Institute of Aging – Alzheimer’s Association working group)</a:t>
            </a:r>
            <a:endParaRPr sz="2400" u="sng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Decline from previous levels of functioning and performing in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≥2</a:t>
            </a:r>
            <a:r>
              <a:rPr lang="en-US" sz="2200" b="1" dirty="0"/>
              <a:t> </a:t>
            </a:r>
            <a:r>
              <a:rPr lang="en-US" sz="2200" dirty="0"/>
              <a:t>cognitive domains</a:t>
            </a:r>
            <a:endParaRPr sz="2200" dirty="0"/>
          </a:p>
          <a:p>
            <a:pPr marL="1143000" lvl="2" indent="-22863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 dirty="0"/>
              <a:t>Acquire and remember new information</a:t>
            </a:r>
            <a:endParaRPr dirty="0"/>
          </a:p>
          <a:p>
            <a:pPr marL="1600200" lvl="3" indent="-22863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/>
              <a:t>Repetitive, misplacing, forgetting events-appointments, getting lost on familiar routes</a:t>
            </a:r>
            <a:endParaRPr dirty="0"/>
          </a:p>
          <a:p>
            <a:pPr marL="1143000" lvl="2" indent="-22863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 dirty="0"/>
              <a:t>Reasoning, Judgement, Handling of complex tasks </a:t>
            </a:r>
            <a:endParaRPr dirty="0"/>
          </a:p>
          <a:p>
            <a:pPr marL="1600200" lvl="3" indent="-22863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/>
              <a:t>[understanding safety risks, manage finances, decision-making, plan complex sequential activities) </a:t>
            </a:r>
            <a:endParaRPr dirty="0"/>
          </a:p>
          <a:p>
            <a:pPr marL="1143000" lvl="2" indent="-22863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 dirty="0"/>
              <a:t>Visuospatial abilities </a:t>
            </a:r>
            <a:endParaRPr dirty="0"/>
          </a:p>
          <a:p>
            <a:pPr marL="1600200" lvl="3" indent="-22863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/>
              <a:t>Recognize faces, common objects, find objects in direct view, operate simple implements, orient clothing to body </a:t>
            </a:r>
            <a:endParaRPr dirty="0"/>
          </a:p>
          <a:p>
            <a:pPr marL="1143000" lvl="2" indent="-22863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 dirty="0"/>
              <a:t>Language</a:t>
            </a:r>
            <a:endParaRPr dirty="0"/>
          </a:p>
          <a:p>
            <a:pPr marL="1143000" lvl="2" indent="-22863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 dirty="0"/>
              <a:t>Personality, Behavior, Comportment</a:t>
            </a:r>
            <a:endParaRPr dirty="0"/>
          </a:p>
          <a:p>
            <a:pPr marL="1600200" lvl="3" indent="-22863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0" dirty="0"/>
              <a:t>Agitation, apathy, loss of empathy, obsessive – compulsive behaviors, socially unacceptable behaviors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The cognitive / behavioral (neuropsychiatric) symptoms interfere with ability to function at work or at usual activities. 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/>
              <a:t>No delirium or major psychiatric disorders</a:t>
            </a:r>
            <a:endParaRPr sz="1900" dirty="0"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  <p:cxnSp>
        <p:nvCxnSpPr>
          <p:cNvPr id="132" name="Google Shape;132;p18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Ορισμοί Άνοιας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u="sng" dirty="0" err="1"/>
              <a:t>Τι</a:t>
            </a:r>
            <a:r>
              <a:rPr lang="en-US" sz="2200" u="sng" dirty="0"/>
              <a:t> να </a:t>
            </a:r>
            <a:r>
              <a:rPr lang="en-US" sz="2200" u="sng" dirty="0" err="1"/>
              <a:t>κρ</a:t>
            </a:r>
            <a:r>
              <a:rPr lang="en-US" sz="2200" u="sng" dirty="0"/>
              <a:t>ατήσουμε; 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sz="2200" u="sng" dirty="0"/>
              <a:t>άνοια</a:t>
            </a:r>
            <a:r>
              <a:rPr lang="en-US" sz="2200" u="sng" dirty="0"/>
              <a:t> =</a:t>
            </a:r>
            <a:endParaRPr sz="22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 err="1"/>
              <a:t>στερητικό</a:t>
            </a:r>
            <a:r>
              <a:rPr lang="en-US" sz="2200" dirty="0"/>
              <a:t> Α + </a:t>
            </a:r>
            <a:r>
              <a:rPr lang="en-US" sz="2200" dirty="0" err="1"/>
              <a:t>νους</a:t>
            </a:r>
            <a:r>
              <a:rPr lang="en-US" sz="2200" dirty="0"/>
              <a:t>: απ</a:t>
            </a:r>
            <a:r>
              <a:rPr lang="en-US" sz="2200" dirty="0" err="1"/>
              <a:t>ώλει</a:t>
            </a:r>
            <a:r>
              <a:rPr lang="en-US" sz="2200" dirty="0"/>
              <a:t>α νοητικών ικανοτήτων </a:t>
            </a:r>
            <a:endParaRPr sz="2200" dirty="0"/>
          </a:p>
          <a:p>
            <a:pPr marL="11430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b="1" dirty="0" err="1">
                <a:solidFill>
                  <a:schemeClr val="dk2"/>
                </a:solidFill>
              </a:rPr>
              <a:t>Μνήμη</a:t>
            </a:r>
            <a:endParaRPr sz="2200" b="1" dirty="0">
              <a:solidFill>
                <a:schemeClr val="dk2"/>
              </a:solidFill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 b="1" dirty="0" err="1">
                <a:solidFill>
                  <a:schemeClr val="dk2"/>
                </a:solidFill>
              </a:rPr>
              <a:t>Λόγος</a:t>
            </a:r>
            <a:endParaRPr sz="2200" b="1" dirty="0">
              <a:solidFill>
                <a:schemeClr val="dk2"/>
              </a:solidFill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 b="1" dirty="0" err="1">
                <a:solidFill>
                  <a:schemeClr val="dk2"/>
                </a:solidFill>
              </a:rPr>
              <a:t>Αφηρημένη</a:t>
            </a:r>
            <a:r>
              <a:rPr lang="en-US" sz="2200" b="1" dirty="0">
                <a:solidFill>
                  <a:schemeClr val="dk2"/>
                </a:solidFill>
              </a:rPr>
              <a:t> </a:t>
            </a:r>
            <a:r>
              <a:rPr lang="en-US" sz="2200" b="1" dirty="0" err="1">
                <a:solidFill>
                  <a:schemeClr val="dk2"/>
                </a:solidFill>
              </a:rPr>
              <a:t>σκέψη</a:t>
            </a:r>
            <a:endParaRPr sz="2200" b="1" dirty="0">
              <a:solidFill>
                <a:schemeClr val="dk2"/>
              </a:solidFill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 b="1" dirty="0" err="1">
                <a:solidFill>
                  <a:schemeClr val="dk2"/>
                </a:solidFill>
              </a:rPr>
              <a:t>Αντίληψη</a:t>
            </a:r>
            <a:endParaRPr sz="2200" b="1" dirty="0">
              <a:solidFill>
                <a:schemeClr val="dk2"/>
              </a:solidFill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 b="1" dirty="0" err="1">
                <a:solidFill>
                  <a:schemeClr val="dk2"/>
                </a:solidFill>
              </a:rPr>
              <a:t>Κρίση</a:t>
            </a:r>
            <a:endParaRPr sz="22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 b="1" dirty="0" err="1">
                <a:solidFill>
                  <a:schemeClr val="dk2"/>
                </a:solidFill>
              </a:rPr>
              <a:t>Αλλ</a:t>
            </a:r>
            <a:r>
              <a:rPr lang="en-US" sz="2200" b="1" dirty="0">
                <a:solidFill>
                  <a:schemeClr val="dk2"/>
                </a:solidFill>
              </a:rPr>
              <a:t>αγής προσωπικότητας</a:t>
            </a:r>
            <a:endParaRPr sz="2200" b="1" dirty="0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dirty="0" err="1"/>
              <a:t>Δι</a:t>
            </a:r>
            <a:r>
              <a:rPr lang="en-US" sz="2200" dirty="0"/>
              <a:t>αταραχή κοινωνικής ή επαγγελματικής λειτουργικότητας. (από π</a:t>
            </a:r>
            <a:r>
              <a:rPr lang="en-US" sz="2200" dirty="0" err="1"/>
              <a:t>ρότερο</a:t>
            </a:r>
            <a:r>
              <a:rPr lang="en-US" sz="2200" dirty="0"/>
              <a:t> επίπ</a:t>
            </a:r>
            <a:r>
              <a:rPr lang="en-US" sz="2200" dirty="0" err="1"/>
              <a:t>εδο</a:t>
            </a:r>
            <a:r>
              <a:rPr lang="en-US" sz="2200" dirty="0"/>
              <a:t>)</a:t>
            </a:r>
            <a:endParaRPr sz="2200"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 dirty="0"/>
          </a:p>
        </p:txBody>
      </p:sp>
      <p:cxnSp>
        <p:nvCxnSpPr>
          <p:cNvPr id="140" name="Google Shape;140;p19"/>
          <p:cNvCxnSpPr/>
          <p:nvPr/>
        </p:nvCxnSpPr>
        <p:spPr>
          <a:xfrm>
            <a:off x="420283" y="1579873"/>
            <a:ext cx="11370365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1736</Words>
  <Application>Microsoft Office PowerPoint</Application>
  <PresentationFormat>Ευρεία οθόνη</PresentationFormat>
  <Paragraphs>323</Paragraphs>
  <Slides>47</Slides>
  <Notes>44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47</vt:i4>
      </vt:variant>
    </vt:vector>
  </HeadingPairs>
  <TitlesOfParts>
    <vt:vector size="57" baseType="lpstr">
      <vt:lpstr>Arial</vt:lpstr>
      <vt:lpstr>ArialMT</vt:lpstr>
      <vt:lpstr>Calibri</vt:lpstr>
      <vt:lpstr>Calibri Light</vt:lpstr>
      <vt:lpstr>Helvetica Neue</vt:lpstr>
      <vt:lpstr>Noto Sans Symbols</vt:lpstr>
      <vt:lpstr>Raleway</vt:lpstr>
      <vt:lpstr>Θέμα του Office</vt:lpstr>
      <vt:lpstr>1_Θέμα του Office</vt:lpstr>
      <vt:lpstr>2_Θέμα του Office</vt:lpstr>
      <vt:lpstr>Εφαρμοσμένα Θέματα Παθολογικού Γήρατος</vt:lpstr>
      <vt:lpstr>Άνοια</vt:lpstr>
      <vt:lpstr>Μύθοι για την Άνοια</vt:lpstr>
      <vt:lpstr>Μύθοι για την Άνοια</vt:lpstr>
      <vt:lpstr>Ορισμοί Άνοιας</vt:lpstr>
      <vt:lpstr>Ορισμοί Άνοιας</vt:lpstr>
      <vt:lpstr>Ορισμοί Άνοιας</vt:lpstr>
      <vt:lpstr>Ορισμοί Άνοιας</vt:lpstr>
      <vt:lpstr>Ορισμοί Άνοιας</vt:lpstr>
      <vt:lpstr>Μύθοι για την Άνοια</vt:lpstr>
      <vt:lpstr>Μύθοι για την Άνοια</vt:lpstr>
      <vt:lpstr>Επιδημιολογία - Επιπολασμός</vt:lpstr>
      <vt:lpstr>Επιδημιολογία - Επίπτωση</vt:lpstr>
      <vt:lpstr>Επιδημιολογία - Επιπτωση</vt:lpstr>
      <vt:lpstr>Επιδημιολογία – Μελλοντικές τάσεις</vt:lpstr>
      <vt:lpstr>Επιδημιολογία – Μελλοντικές τάσεις</vt:lpstr>
      <vt:lpstr>Επιδημιολογία – Μελλοντικές τάσεις</vt:lpstr>
      <vt:lpstr>Επιδημιολογία</vt:lpstr>
      <vt:lpstr>Επιδημιολογία - Κόστος</vt:lpstr>
      <vt:lpstr>Επιδημιολογία - Κόστος</vt:lpstr>
      <vt:lpstr>Επιδημιολογία - Ελλάδα</vt:lpstr>
      <vt:lpstr>Επιδημιολογία - Ελλάδα</vt:lpstr>
      <vt:lpstr>Επιδημιολογία - Ελλάδα</vt:lpstr>
      <vt:lpstr>Κληρονομικότητα</vt:lpstr>
      <vt:lpstr>Άνοια τύπου Alzheimer</vt:lpstr>
      <vt:lpstr>Άνοια τύπου Αλτσχάιμερ</vt:lpstr>
      <vt:lpstr>Άνοια τύπου Αλτσχάιμερ</vt:lpstr>
      <vt:lpstr>Άνοια τύπου Αλτσχάιμερ</vt:lpstr>
      <vt:lpstr>Άνοια τύπου Αλτσχάιμερ</vt:lpstr>
      <vt:lpstr>Άνοια τύπου Αλτσχάιμερ</vt:lpstr>
      <vt:lpstr>Άνοια τύπου Αλτσχάιμερ</vt:lpstr>
      <vt:lpstr>Άνοια τύπου Αλτσχάιμερ</vt:lpstr>
      <vt:lpstr>Πότε ξεκινά η παθολογική διεργασία στη ΝΑ</vt:lpstr>
      <vt:lpstr>Άνοια τύπου Αλτσχάιμερ</vt:lpstr>
      <vt:lpstr>Άνοια τύπου Αλτσχάιμερ</vt:lpstr>
      <vt:lpstr>Άνοια τύπου Αλτσχάιμερ</vt:lpstr>
      <vt:lpstr>Άνοια τύπου Αλτσχάιμερ</vt:lpstr>
      <vt:lpstr>Αλλαγές στον εγκέφαλο ατόμων με ΝΑ</vt:lpstr>
      <vt:lpstr>Άνοια τύπου Αλτσχάιμερ</vt:lpstr>
      <vt:lpstr>Άνοια τύπου Αλτσχαίμερ - Παράγοντες κινδύνου</vt:lpstr>
      <vt:lpstr>Άνοια τύπου Αλτσχαίμερ - Παράγοντες κινδύνου</vt:lpstr>
      <vt:lpstr>Άνοια τύπου Αλτσχάιμερ</vt:lpstr>
      <vt:lpstr>Ανοια τύπου Αλτσχάιμερ</vt:lpstr>
      <vt:lpstr>Άνοια τύπου Αλτσχάιμερ</vt:lpstr>
      <vt:lpstr>Ανοια τύπου Αλτσχάιμερ</vt:lpstr>
      <vt:lpstr>Άνοια τύπου Αλτσχάιμερ</vt:lpstr>
      <vt:lpstr>Άνοια τύπου Αλτσχάιμερ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Άνοια και Νόηση:  Πρόληψη, Διάγνωση και Αντιμετώπιση</dc:title>
  <dc:creator>Εύα Ντανάση</dc:creator>
  <cp:lastModifiedBy>Εύα Ντανάση</cp:lastModifiedBy>
  <cp:revision>7</cp:revision>
  <dcterms:modified xsi:type="dcterms:W3CDTF">2025-03-11T09:27:36Z</dcterms:modified>
</cp:coreProperties>
</file>