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Nunito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j5YKa80QeiRbX9/gZcLoHRNzXa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878E04-AB3D-4182-94CA-01E7D8A0ABE1}">
  <a:tblStyle styleId="{E8878E04-AB3D-4182-94CA-01E7D8A0ABE1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3F7"/>
          </a:solidFill>
        </a:fill>
      </a:tcStyle>
    </a:wholeTbl>
    <a:band1H>
      <a:tcTxStyle/>
      <a:tcStyle>
        <a:tcBdr/>
        <a:fill>
          <a:solidFill>
            <a:srgbClr val="CDE6E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E6E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6F1B0B0-5F59-4965-B17E-DB510CA4715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18" name="Google Shape;3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84" name="Google Shape;3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9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7F0F6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9" name="Google Shape;79;p38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9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0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0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4" name="Google Shape;34;p31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sz="5900" b="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8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271989" y="187924"/>
            <a:ext cx="7008964" cy="358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el-GR" sz="4800" b="1">
                <a:latin typeface="Arial"/>
                <a:ea typeface="Arial"/>
                <a:cs typeface="Arial"/>
                <a:sym typeface="Arial"/>
              </a:rPr>
              <a:t>Vygotsky</a:t>
            </a:r>
            <a:br>
              <a:rPr lang="el-GR" sz="4800" b="1">
                <a:latin typeface="Arial"/>
                <a:ea typeface="Arial"/>
                <a:cs typeface="Arial"/>
                <a:sym typeface="Arial"/>
              </a:rPr>
            </a:br>
            <a:r>
              <a:rPr lang="el-GR" sz="4800" b="1">
                <a:latin typeface="Arial"/>
                <a:ea typeface="Arial"/>
                <a:cs typeface="Arial"/>
                <a:sym typeface="Arial"/>
              </a:rPr>
              <a:t>Κοινωνικοπολιτισμική θεωρία και εκπαίδευση</a:t>
            </a:r>
            <a:endParaRPr sz="4800" b="1"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1518996" y="4967479"/>
            <a:ext cx="603790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l-GR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Από τη θεωρία στην πράξη…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pic>
        <p:nvPicPr>
          <p:cNvPr id="103" name="Google Shape;103;p1" descr="A person in a suit and ti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9079" r="23141"/>
          <a:stretch/>
        </p:blipFill>
        <p:spPr>
          <a:xfrm>
            <a:off x="8037574" y="759599"/>
            <a:ext cx="3458249" cy="53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8525625" y="1154176"/>
            <a:ext cx="3783606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el-GR" sz="3200" b="1"/>
              <a:t>Καθοδήγηση προσανατολισμένη στη δραστηριότητα</a:t>
            </a:r>
            <a:br>
              <a:rPr lang="el-GR" sz="3200" b="1"/>
            </a:br>
            <a:endParaRPr sz="3200"/>
          </a:p>
        </p:txBody>
      </p:sp>
      <p:sp>
        <p:nvSpPr>
          <p:cNvPr id="209" name="Google Shape;209;p10"/>
          <p:cNvSpPr/>
          <p:nvPr/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10" name="Google Shape;210;p10"/>
          <p:cNvGrpSpPr/>
          <p:nvPr/>
        </p:nvGrpSpPr>
        <p:grpSpPr>
          <a:xfrm>
            <a:off x="866647" y="936315"/>
            <a:ext cx="7293610" cy="5036905"/>
            <a:chOff x="0" y="2461"/>
            <a:chExt cx="7293610" cy="5036905"/>
          </a:xfrm>
        </p:grpSpPr>
        <p:cxnSp>
          <p:nvCxnSpPr>
            <p:cNvPr id="211" name="Google Shape;211;p10"/>
            <p:cNvCxnSpPr/>
            <p:nvPr/>
          </p:nvCxnSpPr>
          <p:spPr>
            <a:xfrm>
              <a:off x="0" y="2461"/>
              <a:ext cx="7293610" cy="0"/>
            </a:xfrm>
            <a:prstGeom prst="straightConnector1">
              <a:avLst/>
            </a:prstGeom>
            <a:solidFill>
              <a:srgbClr val="17B39E"/>
            </a:solidFill>
            <a:ln w="10775" cap="flat" cmpd="sng">
              <a:solidFill>
                <a:srgbClr val="17B39E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2" name="Google Shape;212;p10"/>
            <p:cNvSpPr/>
            <p:nvPr/>
          </p:nvSpPr>
          <p:spPr>
            <a:xfrm>
              <a:off x="0" y="2461"/>
              <a:ext cx="7293610" cy="167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 txBox="1"/>
            <p:nvPr/>
          </p:nvSpPr>
          <p:spPr>
            <a:xfrm>
              <a:off x="0" y="2461"/>
              <a:ext cx="7293610" cy="167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orbel"/>
                <a:buNone/>
              </a:pPr>
              <a:r>
                <a:rPr lang="el-GR" sz="33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Πρακτικές &amp; συμβολικές δραστηριότητες - ανάπτυξη γνωστικών λειτουργιών</a:t>
              </a:r>
              <a:endParaRPr sz="33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214" name="Google Shape;214;p10"/>
            <p:cNvCxnSpPr/>
            <p:nvPr/>
          </p:nvCxnSpPr>
          <p:spPr>
            <a:xfrm>
              <a:off x="0" y="1681430"/>
              <a:ext cx="7293610" cy="0"/>
            </a:xfrm>
            <a:prstGeom prst="straightConnector1">
              <a:avLst/>
            </a:prstGeom>
            <a:solidFill>
              <a:srgbClr val="6821C9"/>
            </a:solidFill>
            <a:ln w="10775" cap="flat" cmpd="sng">
              <a:solidFill>
                <a:srgbClr val="6821C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5" name="Google Shape;215;p10"/>
            <p:cNvSpPr/>
            <p:nvPr/>
          </p:nvSpPr>
          <p:spPr>
            <a:xfrm>
              <a:off x="0" y="1681430"/>
              <a:ext cx="7293610" cy="167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0"/>
            <p:cNvSpPr txBox="1"/>
            <p:nvPr/>
          </p:nvSpPr>
          <p:spPr>
            <a:xfrm>
              <a:off x="0" y="1681430"/>
              <a:ext cx="7293610" cy="167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orbel"/>
                <a:buNone/>
              </a:pPr>
              <a:r>
                <a:rPr lang="el-GR" sz="3300" b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2 τύποι δραστηριοτήτων</a:t>
              </a:r>
              <a:r>
                <a:rPr lang="el-GR" sz="33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: Έργο της γλώσσας (συμβολική) &amp; Έργο του χεριού (πρακτική)</a:t>
              </a:r>
              <a:endParaRPr sz="33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217" name="Google Shape;217;p10"/>
            <p:cNvCxnSpPr/>
            <p:nvPr/>
          </p:nvCxnSpPr>
          <p:spPr>
            <a:xfrm>
              <a:off x="0" y="3360398"/>
              <a:ext cx="7293610" cy="0"/>
            </a:xfrm>
            <a:prstGeom prst="straightConnector1">
              <a:avLst/>
            </a:prstGeom>
            <a:solidFill>
              <a:srgbClr val="D6353A"/>
            </a:solidFill>
            <a:ln w="10775" cap="flat" cmpd="sng">
              <a:solidFill>
                <a:srgbClr val="D6353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8" name="Google Shape;218;p10"/>
            <p:cNvSpPr/>
            <p:nvPr/>
          </p:nvSpPr>
          <p:spPr>
            <a:xfrm>
              <a:off x="0" y="3360398"/>
              <a:ext cx="7293610" cy="167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0"/>
            <p:cNvSpPr txBox="1"/>
            <p:nvPr/>
          </p:nvSpPr>
          <p:spPr>
            <a:xfrm>
              <a:off x="0" y="3360398"/>
              <a:ext cx="7293610" cy="167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orbel"/>
                <a:buNone/>
              </a:pPr>
              <a:r>
                <a:rPr lang="el-GR" sz="33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Δραστηριότητα οδηγεί στην ανάπτυξη και ενισχύει την εκπαίδευση</a:t>
              </a:r>
              <a:endParaRPr sz="33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el-GR" sz="2400" b="1"/>
              <a:t>Καθοδήγηση προσανατολισμένη με βάση το αναπτυξιακό στάδιο</a:t>
            </a:r>
            <a:br>
              <a:rPr lang="el-GR" sz="2400" b="1"/>
            </a:br>
            <a:endParaRPr sz="2400"/>
          </a:p>
        </p:txBody>
      </p:sp>
      <p:grpSp>
        <p:nvGrpSpPr>
          <p:cNvPr id="225" name="Google Shape;225;p11"/>
          <p:cNvGrpSpPr/>
          <p:nvPr/>
        </p:nvGrpSpPr>
        <p:grpSpPr>
          <a:xfrm>
            <a:off x="3759896" y="887943"/>
            <a:ext cx="7728267" cy="5082355"/>
            <a:chOff x="0" y="2484"/>
            <a:chExt cx="7728267" cy="5082355"/>
          </a:xfrm>
        </p:grpSpPr>
        <p:cxnSp>
          <p:nvCxnSpPr>
            <p:cNvPr id="226" name="Google Shape;226;p11"/>
            <p:cNvCxnSpPr/>
            <p:nvPr/>
          </p:nvCxnSpPr>
          <p:spPr>
            <a:xfrm>
              <a:off x="0" y="2484"/>
              <a:ext cx="7728267" cy="0"/>
            </a:xfrm>
            <a:prstGeom prst="straightConnector1">
              <a:avLst/>
            </a:prstGeom>
            <a:solidFill>
              <a:schemeClr val="dk2"/>
            </a:solidFill>
            <a:ln w="107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7" name="Google Shape;227;p11"/>
            <p:cNvSpPr/>
            <p:nvPr/>
          </p:nvSpPr>
          <p:spPr>
            <a:xfrm>
              <a:off x="0" y="2484"/>
              <a:ext cx="7728267" cy="1694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1"/>
            <p:cNvSpPr txBox="1"/>
            <p:nvPr/>
          </p:nvSpPr>
          <p:spPr>
            <a:xfrm>
              <a:off x="0" y="2484"/>
              <a:ext cx="7728267" cy="1694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orbel"/>
                <a:buNone/>
              </a:pPr>
              <a:endParaRPr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orbel"/>
                <a:buNone/>
              </a:pPr>
              <a:r>
                <a:rPr lang="el-GR" sz="28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Διδασκαλία &amp; μάθηση    ίδιο μονοπάτι</a:t>
              </a:r>
              <a:endParaRPr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229" name="Google Shape;229;p11"/>
            <p:cNvCxnSpPr/>
            <p:nvPr/>
          </p:nvCxnSpPr>
          <p:spPr>
            <a:xfrm>
              <a:off x="0" y="1696602"/>
              <a:ext cx="7728267" cy="0"/>
            </a:xfrm>
            <a:prstGeom prst="straightConnector1">
              <a:avLst/>
            </a:prstGeom>
            <a:solidFill>
              <a:schemeClr val="dk2"/>
            </a:solidFill>
            <a:ln w="107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0" name="Google Shape;230;p11"/>
            <p:cNvSpPr/>
            <p:nvPr/>
          </p:nvSpPr>
          <p:spPr>
            <a:xfrm>
              <a:off x="0" y="1696602"/>
              <a:ext cx="7728267" cy="1694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1"/>
            <p:cNvSpPr txBox="1"/>
            <p:nvPr/>
          </p:nvSpPr>
          <p:spPr>
            <a:xfrm>
              <a:off x="0" y="1696602"/>
              <a:ext cx="7728267" cy="1694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orbel"/>
                <a:buNone/>
              </a:pPr>
              <a:endParaRPr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orbel"/>
                <a:buNone/>
              </a:pPr>
              <a:r>
                <a:rPr lang="el-GR" sz="28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Μάθηση : κινητήρια δύναμη ανάπτυξης</a:t>
              </a:r>
              <a:endParaRPr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232" name="Google Shape;232;p11"/>
            <p:cNvCxnSpPr/>
            <p:nvPr/>
          </p:nvCxnSpPr>
          <p:spPr>
            <a:xfrm>
              <a:off x="0" y="3390721"/>
              <a:ext cx="7728267" cy="0"/>
            </a:xfrm>
            <a:prstGeom prst="straightConnector1">
              <a:avLst/>
            </a:prstGeom>
            <a:solidFill>
              <a:schemeClr val="dk2"/>
            </a:solidFill>
            <a:ln w="107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3" name="Google Shape;233;p11"/>
            <p:cNvSpPr/>
            <p:nvPr/>
          </p:nvSpPr>
          <p:spPr>
            <a:xfrm>
              <a:off x="0" y="3390721"/>
              <a:ext cx="7728267" cy="1694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0" y="3390721"/>
              <a:ext cx="7728267" cy="1694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orbel"/>
                <a:buNone/>
              </a:pPr>
              <a:r>
                <a:rPr lang="el-GR" sz="28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Βασικό κριτήριο ανάπτυξης: Mάθηση  αποτέλεσμα στην ανάπτυξη, παρέχοντας στοιχεία γενίκευσης κι άλλων επιστημονικών πεδίων</a:t>
              </a:r>
              <a:endParaRPr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35" name="Google Shape;235;p11"/>
          <p:cNvSpPr/>
          <p:nvPr/>
        </p:nvSpPr>
        <p:spPr>
          <a:xfrm>
            <a:off x="7190054" y="1603410"/>
            <a:ext cx="256603" cy="275509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6" name="Google Shape;236;p11"/>
          <p:cNvSpPr/>
          <p:nvPr/>
        </p:nvSpPr>
        <p:spPr>
          <a:xfrm>
            <a:off x="9532995" y="4438720"/>
            <a:ext cx="256603" cy="275509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</a:pPr>
            <a:r>
              <a:rPr lang="el-GR" sz="3100" b="1">
                <a:solidFill>
                  <a:schemeClr val="lt1"/>
                </a:solidFill>
              </a:rPr>
              <a:t>Καθοδήγηση ενσωματωμένη στο σχολείο</a:t>
            </a:r>
            <a:br>
              <a:rPr lang="el-GR" sz="3200" b="1">
                <a:solidFill>
                  <a:schemeClr val="lt1"/>
                </a:solidFill>
              </a:rPr>
            </a:br>
            <a:endParaRPr sz="3200">
              <a:solidFill>
                <a:schemeClr val="lt1"/>
              </a:solidFill>
            </a:endParaRPr>
          </a:p>
        </p:txBody>
      </p:sp>
      <p:sp>
        <p:nvSpPr>
          <p:cNvPr id="242" name="Google Shape;242;p12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2000">
                <a:solidFill>
                  <a:schemeClr val="dk1"/>
                </a:solidFill>
              </a:rPr>
              <a:t>Σχολική μάθηση είναι  ο  συνδυασμός διαφόρων σχολικών μαθημάτων &amp; εργασιών πραγματικής ζωής</a:t>
            </a:r>
            <a:endParaRPr sz="20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2000">
                <a:solidFill>
                  <a:schemeClr val="dk1"/>
                </a:solidFill>
              </a:rPr>
              <a:t>Η ανάπτυξη συμβαίνει μέσω αλλαγής συστημικών αλληλεπιδράσεων μεταξύ διαφορετικών λειτουργιών κι όχι μέσω της ατομικής αναπτυξιακής συγκεκριμένης λειτουργίας ( </a:t>
            </a:r>
            <a:r>
              <a:rPr lang="el-GR">
                <a:solidFill>
                  <a:schemeClr val="dk1"/>
                </a:solidFill>
              </a:rPr>
              <a:t>Vygotsky</a:t>
            </a:r>
            <a:r>
              <a:rPr lang="el-GR" sz="2000">
                <a:solidFill>
                  <a:schemeClr val="dk1"/>
                </a:solidFill>
              </a:rPr>
              <a:t>)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2000">
                <a:solidFill>
                  <a:schemeClr val="dk1"/>
                </a:solidFill>
              </a:rPr>
              <a:t>Διαδικασίες μνήμης: κυρίαρχες κι οργανώνουν κι άλλες γνωστικές διαδικασίες </a:t>
            </a:r>
            <a:r>
              <a:rPr lang="el-GR" sz="2000" b="1">
                <a:solidFill>
                  <a:schemeClr val="dk1"/>
                </a:solidFill>
              </a:rPr>
              <a:t>π.χ</a:t>
            </a:r>
            <a:r>
              <a:rPr lang="el-GR" sz="2000">
                <a:solidFill>
                  <a:schemeClr val="dk1"/>
                </a:solidFill>
              </a:rPr>
              <a:t>. διαδικασίες σκέψης  «Tα μικρά παιδιά σκέφτονται με τη μνήμη &amp; οι έφηβοι θυμούνται με τις σκέψεις »(</a:t>
            </a:r>
            <a:r>
              <a:rPr lang="el-GR">
                <a:solidFill>
                  <a:schemeClr val="dk1"/>
                </a:solidFill>
              </a:rPr>
              <a:t>Vygotsky</a:t>
            </a:r>
            <a:r>
              <a:rPr lang="el-GR" sz="2000">
                <a:solidFill>
                  <a:schemeClr val="dk1"/>
                </a:solidFill>
              </a:rPr>
              <a:t>). Αλληλεξάρτηση μνήμης – σκέψης</a:t>
            </a:r>
            <a:endParaRPr sz="20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2000">
                <a:solidFill>
                  <a:schemeClr val="dk1"/>
                </a:solidFill>
              </a:rPr>
              <a:t>Πολυφωνία δασκάλων -  κατάρριψη εμποδίων μεταξύ σχολικών μαθημάτων, συνεργασία </a:t>
            </a:r>
            <a:r>
              <a:rPr lang="el-GR" sz="2000" b="1">
                <a:solidFill>
                  <a:schemeClr val="dk1"/>
                </a:solidFill>
              </a:rPr>
              <a:t>όλων</a:t>
            </a:r>
            <a:r>
              <a:rPr lang="el-GR" sz="2000">
                <a:solidFill>
                  <a:schemeClr val="dk1"/>
                </a:solidFill>
              </a:rPr>
              <a:t> των  εκπαιδευτικών</a:t>
            </a:r>
            <a:endParaRPr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>
            <a:off x="0" y="762000"/>
            <a:ext cx="4208489" cy="5334001"/>
          </a:xfrm>
          <a:custGeom>
            <a:avLst/>
            <a:gdLst/>
            <a:ahLst/>
            <a:cxnLst/>
            <a:rect l="l" t="t" r="r" b="b"/>
            <a:pathLst>
              <a:path w="4208489" h="5334001" extrusionOk="0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/>
          </p:nvPr>
        </p:nvSpPr>
        <p:spPr>
          <a:xfrm>
            <a:off x="60563" y="1056875"/>
            <a:ext cx="3521522" cy="441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l-GR" sz="2400" b="1">
                <a:latin typeface="Arial"/>
                <a:ea typeface="Arial"/>
                <a:cs typeface="Arial"/>
                <a:sym typeface="Arial"/>
              </a:rPr>
              <a:t>Δυναμική Αξιολόγηση και Διαμεσολάβηση στην Κοινωνικοπολιτισμική Θεωρία του Vygotsky</a:t>
            </a:r>
            <a:endParaRPr sz="2400" b="1"/>
          </a:p>
        </p:txBody>
      </p:sp>
      <p:sp>
        <p:nvSpPr>
          <p:cNvPr id="250" name="Google Shape;250;p13"/>
          <p:cNvSpPr txBox="1">
            <a:spLocks noGrp="1"/>
          </p:cNvSpPr>
          <p:nvPr>
            <p:ph type="body" idx="1"/>
          </p:nvPr>
        </p:nvSpPr>
        <p:spPr>
          <a:xfrm>
            <a:off x="4044462" y="1128787"/>
            <a:ext cx="7244862" cy="4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467361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l-GR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Η Δυναμική Αξιολόγηση     από την Κοινωνικοπολιτισμική Θεωρία του Vygotsky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7361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l-GR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Συνδυάζει την αξιολόγηση με τη διδασκαλία - έννοια της διαμεσολάβησης.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7361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l-G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Eστιάζει </a:t>
            </a:r>
            <a:r>
              <a:rPr lang="el-GR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στο μαθησιακό δυναμικό του μαθητή.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7361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l-GR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Αντί να επικεντρώνεται στην καταγραφή των ικανοτήτων του μαθητή, στοχεύει στη διαμόρφωση του μαθησιακού του δυναμικού       το αναδύει, το προάγει.</a:t>
            </a:r>
            <a:endParaRPr/>
          </a:p>
          <a:p>
            <a:pPr marL="467361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l-GR" sz="24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Bασική έννοια</a:t>
            </a:r>
            <a:r>
              <a:rPr lang="el-GR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στην Δυναμική Αξιολόγηση      η Ζώνη Επικείμενης Ανάπτυξης του μαθητή - επίπεδο μαθητή με την κατάλληλη βοήθεια ή υποστήριξη από ένα πιο ικανό άτομο.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51" name="Google Shape;251;p13"/>
          <p:cNvSpPr/>
          <p:nvPr/>
        </p:nvSpPr>
        <p:spPr>
          <a:xfrm rot="10800000">
            <a:off x="11190517" y="1056875"/>
            <a:ext cx="1001483" cy="4744251"/>
          </a:xfrm>
          <a:custGeom>
            <a:avLst/>
            <a:gdLst/>
            <a:ahLst/>
            <a:cxnLst/>
            <a:rect l="l" t="t" r="r" b="b"/>
            <a:pathLst>
              <a:path w="1001483" h="4744251" extrusionOk="0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7571201" y="1192369"/>
            <a:ext cx="256603" cy="275509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8477700" y="3527564"/>
            <a:ext cx="407508" cy="1904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0040332" y="4205661"/>
            <a:ext cx="256603" cy="275509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0" name="Google Shape;260;p14"/>
          <p:cNvSpPr txBox="1"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91A6"/>
              </a:buClr>
              <a:buSzPts val="3200"/>
              <a:buFont typeface="Arial"/>
              <a:buNone/>
            </a:pPr>
            <a:r>
              <a:rPr lang="el-GR" sz="3200" b="1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Σκοπός της Δυναμικής Αξιολόγησης </a:t>
            </a:r>
            <a:br>
              <a:rPr lang="el-GR" b="1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l-GR" b="1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l-GR" b="1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sz="3200" b="1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Σχέση με τη Σχολή Σκέψης του Vygotsky</a:t>
            </a:r>
            <a:br>
              <a:rPr lang="el-GR" b="1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2791A6"/>
              </a:solidFill>
            </a:endParaRPr>
          </a:p>
        </p:txBody>
      </p:sp>
      <p:sp>
        <p:nvSpPr>
          <p:cNvPr id="261" name="Google Shape;261;p14"/>
          <p:cNvSpPr/>
          <p:nvPr/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262" name="Google Shape;262;p14"/>
          <p:cNvCxnSpPr/>
          <p:nvPr/>
        </p:nvCxnSpPr>
        <p:spPr>
          <a:xfrm>
            <a:off x="4951129" y="2085681"/>
            <a:ext cx="0" cy="2686639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3" name="Google Shape;263;p14"/>
          <p:cNvSpPr txBox="1">
            <a:spLocks noGrp="1"/>
          </p:cNvSpPr>
          <p:nvPr>
            <p:ph type="body" idx="1"/>
          </p:nvPr>
        </p:nvSpPr>
        <p:spPr>
          <a:xfrm>
            <a:off x="4729163" y="650747"/>
            <a:ext cx="6470743" cy="533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69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Η δυναμική αξιολόγηση      μια εναλλακτική προσέγγιση στις παραδοσιακές μορφές αξιολόγησης             ενσωμάτωση της διδασκαλίας με την αξιολόγηση.</a:t>
            </a:r>
            <a:endParaRPr/>
          </a:p>
          <a:p>
            <a:pPr marL="469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Ο στόχος της           εντοπισμός της παρούσας ανάπτυξης των μαθητών, των δυνατοτήτων μελλοντικής εξέλιξης τους, εξετάζοντας τις γνώσεις τους &amp; τη δυνατότητα τους για μάθηση και ανάπτυξη.</a:t>
            </a:r>
            <a:endParaRPr/>
          </a:p>
          <a:p>
            <a:pPr marL="469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Η δυναμική αξιολόγηση      από τη κοινωνικοπολιτισμική θεωρία του Vygotsky, η οποία υπογραμμίζει τη σημασία της κοινωνικής αλληλεπίδρασης στη γνωστική ανάπτυξη.</a:t>
            </a:r>
            <a:endParaRPr/>
          </a:p>
          <a:p>
            <a:pPr marL="469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Η έννοια της Ζώνης Επικείμενης Ανάπτυξης       κεντρική στην δυναμική Αξιολόγηση,</a:t>
            </a:r>
            <a:r>
              <a:rPr lang="el-GR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αναφέρεται στο πεδίο ανάπτυξης ενός ατόμου που βρίσκεται κοντά στο επίπεδο ικανότητας του, αλλά απαιτεί τη βοήθεια ενός πιο ικανού ατόμου          πλήρης κατανόηση &amp; μάθηση.</a:t>
            </a:r>
            <a:endParaRPr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4" name="Google Shape;264;p14"/>
          <p:cNvSpPr/>
          <p:nvPr/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5" name="Google Shape;265;p14"/>
          <p:cNvSpPr/>
          <p:nvPr/>
        </p:nvSpPr>
        <p:spPr>
          <a:xfrm>
            <a:off x="8023236" y="530465"/>
            <a:ext cx="256603" cy="275509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6" name="Google Shape;266;p14"/>
          <p:cNvSpPr/>
          <p:nvPr/>
        </p:nvSpPr>
        <p:spPr>
          <a:xfrm>
            <a:off x="6903126" y="1682190"/>
            <a:ext cx="489346" cy="24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Google Shape;267;p14"/>
          <p:cNvSpPr/>
          <p:nvPr/>
        </p:nvSpPr>
        <p:spPr>
          <a:xfrm>
            <a:off x="6903126" y="1045909"/>
            <a:ext cx="489346" cy="24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8113589" y="3042238"/>
            <a:ext cx="256603" cy="275509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0284623" y="4142118"/>
            <a:ext cx="256603" cy="275509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8978491" y="5137960"/>
            <a:ext cx="489346" cy="24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0" y="758952"/>
            <a:ext cx="464638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7" name="Google Shape;277;p15"/>
          <p:cNvSpPr txBox="1">
            <a:spLocks noGrp="1"/>
          </p:cNvSpPr>
          <p:nvPr>
            <p:ph type="title"/>
          </p:nvPr>
        </p:nvSpPr>
        <p:spPr>
          <a:xfrm>
            <a:off x="220888" y="34248"/>
            <a:ext cx="4204606" cy="4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l-GR" sz="3200" b="1">
                <a:latin typeface="Arial"/>
                <a:ea typeface="Arial"/>
                <a:cs typeface="Arial"/>
                <a:sym typeface="Arial"/>
              </a:rPr>
              <a:t>Διαφορές με Παραδοσιακές Μεθόδους Αξιολόγησης</a:t>
            </a:r>
            <a:br>
              <a:rPr lang="el-GR" sz="3200" b="1">
                <a:latin typeface="Arial"/>
                <a:ea typeface="Arial"/>
                <a:cs typeface="Arial"/>
                <a:sym typeface="Arial"/>
              </a:rPr>
            </a:br>
            <a:br>
              <a:rPr lang="el-GR" sz="3200" b="1">
                <a:latin typeface="Arial"/>
                <a:ea typeface="Arial"/>
                <a:cs typeface="Arial"/>
                <a:sym typeface="Arial"/>
              </a:rPr>
            </a:br>
            <a:r>
              <a:rPr lang="el-GR" sz="3200" b="1">
                <a:latin typeface="Arial"/>
                <a:ea typeface="Arial"/>
                <a:cs typeface="Arial"/>
                <a:sym typeface="Arial"/>
              </a:rPr>
              <a:t>Η Διαμεσολάβηση ως Κεντρική Έννοια</a:t>
            </a:r>
            <a:endParaRPr sz="3200" b="1"/>
          </a:p>
        </p:txBody>
      </p:sp>
      <p:sp>
        <p:nvSpPr>
          <p:cNvPr id="278" name="Google Shape;278;p15"/>
          <p:cNvSpPr txBox="1">
            <a:spLocks noGrp="1"/>
          </p:cNvSpPr>
          <p:nvPr>
            <p:ph type="body" idx="1"/>
          </p:nvPr>
        </p:nvSpPr>
        <p:spPr>
          <a:xfrm>
            <a:off x="4969800" y="1123836"/>
            <a:ext cx="6194685" cy="480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63868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l-GR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Η δυναμική αξιολόγηση εστιάζει στη διαδικασία μάθησης και όχι στο τελικό αποτέλεσμα.</a:t>
            </a:r>
            <a:endParaRPr sz="2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3868" lvl="0" indent="-21335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3868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l-GR" sz="24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l-GR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Ο Vygotsky υποστηρίζει ότι η γνωστική ανάπτυξη των μαθητών είναι πιο αποτελεσματική όταν διαμεσολαβείται από εξωτερικούς παράγοντες (π.χ., δάσκαλοι, συνεργάτες, εργαλεία).</a:t>
            </a:r>
            <a:endParaRPr sz="2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3868" lvl="0" indent="-2133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3868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l-GR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Η διαμεσολάβηση (mediation)      η διαδικασία με την οποία οι δάσκαλοι ή άλλοι ικανοί άνθρωποι βοηθούν τους μαθητές να περάσουν - υπάρχον επίπεδο ικανότητας σε ένα υψηλότερο.</a:t>
            </a:r>
            <a:endParaRPr/>
          </a:p>
          <a:p>
            <a:pPr marL="463868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l-GR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Η διαδικασία αυτή μπορεί να περιλαμβάνει συνεργασία με άλλους, αλλά και χρήση εργαλείων (π.χ., γλώσσα, υπολογιστές)           ενισχυθεί η μάθηση.</a:t>
            </a:r>
            <a:endParaRPr/>
          </a:p>
          <a:p>
            <a:pPr marL="463868" lvl="0" indent="-2133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8946984" y="3644294"/>
            <a:ext cx="256603" cy="275509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10348158" y="4802643"/>
            <a:ext cx="394996" cy="1721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10017087" y="5314291"/>
            <a:ext cx="394996" cy="1721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8" name="Google Shape;288;p16"/>
          <p:cNvSpPr txBox="1"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91A6"/>
              </a:buClr>
              <a:buSzPts val="2800"/>
              <a:buFont typeface="Corbel"/>
              <a:buNone/>
            </a:pPr>
            <a:r>
              <a:rPr lang="el-GR" sz="2800" b="1">
                <a:solidFill>
                  <a:srgbClr val="2791A6"/>
                </a:solidFill>
              </a:rPr>
              <a:t>Βήματα της Δυναμικής Αξιολόγησης</a:t>
            </a:r>
            <a:br>
              <a:rPr lang="el-GR" sz="2800" b="1">
                <a:solidFill>
                  <a:srgbClr val="2791A6"/>
                </a:solidFill>
              </a:rPr>
            </a:br>
            <a:br>
              <a:rPr lang="el-GR" sz="2800" b="1">
                <a:solidFill>
                  <a:srgbClr val="2791A6"/>
                </a:solidFill>
              </a:rPr>
            </a:br>
            <a:r>
              <a:rPr lang="el-GR" sz="2800" b="1">
                <a:solidFill>
                  <a:srgbClr val="2791A6"/>
                </a:solidFill>
              </a:rPr>
              <a:t> Εφαρμογές στην Εκπαίδευση Δεύτερης Γλώσσας </a:t>
            </a:r>
            <a:br>
              <a:rPr lang="el-GR" sz="2800" b="1">
                <a:solidFill>
                  <a:srgbClr val="2791A6"/>
                </a:solidFill>
              </a:rPr>
            </a:br>
            <a:endParaRPr sz="2800">
              <a:solidFill>
                <a:srgbClr val="2791A6"/>
              </a:solidFill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290" name="Google Shape;290;p16"/>
          <p:cNvCxnSpPr/>
          <p:nvPr/>
        </p:nvCxnSpPr>
        <p:spPr>
          <a:xfrm>
            <a:off x="4951129" y="2085681"/>
            <a:ext cx="0" cy="2686639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1" name="Google Shape;291;p16"/>
          <p:cNvSpPr txBox="1">
            <a:spLocks noGrp="1"/>
          </p:cNvSpPr>
          <p:nvPr>
            <p:ph type="body" idx="1"/>
          </p:nvPr>
        </p:nvSpPr>
        <p:spPr>
          <a:xfrm>
            <a:off x="5109491" y="871591"/>
            <a:ext cx="6334695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l-GR" sz="1600">
                <a:solidFill>
                  <a:schemeClr val="dk1"/>
                </a:solidFill>
              </a:rPr>
              <a:t>Η διαδικασία του Δυναμικής Αξιολόγησης περιλαμβάνει τρία βασικά στάδια:</a:t>
            </a:r>
            <a:endParaRPr/>
          </a:p>
          <a:p>
            <a:pPr marL="1270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l-GR" sz="1600" b="1">
                <a:solidFill>
                  <a:srgbClr val="2791A6"/>
                </a:solidFill>
              </a:rPr>
              <a:t>Α)</a:t>
            </a:r>
            <a:r>
              <a:rPr lang="el-GR" sz="1600">
                <a:solidFill>
                  <a:srgbClr val="2791A6"/>
                </a:solidFill>
              </a:rPr>
              <a:t> </a:t>
            </a:r>
            <a:r>
              <a:rPr lang="el-GR" sz="1600" u="sng">
                <a:solidFill>
                  <a:srgbClr val="2791A6"/>
                </a:solidFill>
              </a:rPr>
              <a:t>Προ-δοκιμή</a:t>
            </a:r>
            <a:r>
              <a:rPr lang="el-GR" sz="1600">
                <a:solidFill>
                  <a:srgbClr val="2791A6"/>
                </a:solidFill>
              </a:rPr>
              <a:t> </a:t>
            </a:r>
            <a:r>
              <a:rPr lang="el-GR" sz="1600">
                <a:solidFill>
                  <a:schemeClr val="dk1"/>
                </a:solidFill>
              </a:rPr>
              <a:t>: Αξιολόγηση αρχικού επιπέδου μαθητή.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l-GR" sz="1600" b="1">
                <a:solidFill>
                  <a:srgbClr val="2791A6"/>
                </a:solidFill>
              </a:rPr>
              <a:t>   Β) </a:t>
            </a:r>
            <a:r>
              <a:rPr lang="el-GR" sz="1600" u="sng">
                <a:solidFill>
                  <a:srgbClr val="2791A6"/>
                </a:solidFill>
              </a:rPr>
              <a:t>Διαμεσολαβούμενη περίοδος</a:t>
            </a:r>
            <a:r>
              <a:rPr lang="el-GR" sz="1600">
                <a:solidFill>
                  <a:srgbClr val="2791A6"/>
                </a:solidFill>
              </a:rPr>
              <a:t>: </a:t>
            </a:r>
            <a:r>
              <a:rPr lang="el-GR" sz="1600">
                <a:solidFill>
                  <a:schemeClr val="dk1"/>
                </a:solidFill>
              </a:rPr>
              <a:t>Παροχή βοήθειας &amp; καθοδήγησης   μέσω διδασκαλίας - βελτίωση ικανοτήτων του μαθητή.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l-GR" sz="1600">
                <a:solidFill>
                  <a:schemeClr val="dk1"/>
                </a:solidFill>
              </a:rPr>
              <a:t>   </a:t>
            </a:r>
            <a:r>
              <a:rPr lang="el-GR" sz="1600" b="1">
                <a:solidFill>
                  <a:srgbClr val="2791A6"/>
                </a:solidFill>
              </a:rPr>
              <a:t>Γ) </a:t>
            </a:r>
            <a:r>
              <a:rPr lang="el-GR" sz="1600">
                <a:solidFill>
                  <a:srgbClr val="2791A6"/>
                </a:solidFill>
              </a:rPr>
              <a:t> </a:t>
            </a:r>
            <a:r>
              <a:rPr lang="el-GR" sz="1600" u="sng">
                <a:solidFill>
                  <a:srgbClr val="2791A6"/>
                </a:solidFill>
              </a:rPr>
              <a:t>Μετά-δοκιμή</a:t>
            </a:r>
            <a:r>
              <a:rPr lang="el-GR" sz="1600">
                <a:solidFill>
                  <a:schemeClr val="dk1"/>
                </a:solidFill>
              </a:rPr>
              <a:t>: Επαναξιολόγηση προόδου μετά την παρέμβαση.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l-GR" sz="1600">
                <a:solidFill>
                  <a:schemeClr val="dk1"/>
                </a:solidFill>
              </a:rPr>
              <a:t>Η δυναμική αξιολόγηση χρησιμοποιείται για να: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l-GR" sz="1600">
                <a:solidFill>
                  <a:schemeClr val="dk1"/>
                </a:solidFill>
              </a:rPr>
              <a:t>               βοηθήσει στην αξιολόγηση , διδασκαλία μαθητών δεύτερης γλώσσας.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l-GR" sz="1600">
                <a:solidFill>
                  <a:schemeClr val="dk1"/>
                </a:solidFill>
              </a:rPr>
              <a:t>               επιτρέψει στους δασκάλους τον εντοπισμό και την ανάπτυξη των γλωσσικών δεξιοτήτων των μαθητών - αλληλεπίδραση &amp; καθοδήγηση.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l-G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lang="el-GR" sz="1600">
                <a:solidFill>
                  <a:schemeClr val="dk1"/>
                </a:solidFill>
              </a:rPr>
              <a:t>προάγει την πιο ευέλικτη και εξατομικευμένη αξιολόγηση του μαθητή - εστιάζει στη διαδικασία μάθησης παρά στο τελικό αποτέλεσμα.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endParaRPr sz="1600">
              <a:solidFill>
                <a:schemeClr val="dk1"/>
              </a:solidFill>
            </a:endParaRPr>
          </a:p>
          <a:p>
            <a:pPr marL="182880" lvl="0" indent="-812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3" name="Google Shape;293;p16"/>
          <p:cNvSpPr/>
          <p:nvPr/>
        </p:nvSpPr>
        <p:spPr>
          <a:xfrm>
            <a:off x="5264807" y="3343925"/>
            <a:ext cx="489346" cy="24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4" name="Google Shape;294;p16"/>
          <p:cNvSpPr/>
          <p:nvPr/>
        </p:nvSpPr>
        <p:spPr>
          <a:xfrm>
            <a:off x="5244712" y="3941302"/>
            <a:ext cx="489346" cy="24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5" name="Google Shape;295;p16"/>
          <p:cNvSpPr/>
          <p:nvPr/>
        </p:nvSpPr>
        <p:spPr>
          <a:xfrm>
            <a:off x="5264808" y="4757080"/>
            <a:ext cx="489346" cy="24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l-GR" sz="3500" b="1">
                <a:solidFill>
                  <a:schemeClr val="lt1"/>
                </a:solidFill>
              </a:rPr>
              <a:t>Δυναμική </a:t>
            </a:r>
            <a:br>
              <a:rPr lang="el-GR" sz="3500" b="1">
                <a:solidFill>
                  <a:schemeClr val="lt1"/>
                </a:solidFill>
              </a:rPr>
            </a:br>
            <a:r>
              <a:rPr lang="el-GR" sz="3500" b="1">
                <a:solidFill>
                  <a:schemeClr val="lt1"/>
                </a:solidFill>
              </a:rPr>
              <a:t>και Στατική Αξιολόγηση</a:t>
            </a:r>
            <a:r>
              <a:rPr lang="el-GR" sz="3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500" b="1">
              <a:solidFill>
                <a:schemeClr val="lt1"/>
              </a:solidFill>
            </a:endParaRPr>
          </a:p>
        </p:txBody>
      </p:sp>
      <p:sp>
        <p:nvSpPr>
          <p:cNvPr id="301" name="Google Shape;301;p17"/>
          <p:cNvSpPr txBox="1">
            <a:spLocks noGrp="1"/>
          </p:cNvSpPr>
          <p:nvPr>
            <p:ph type="body" idx="1"/>
          </p:nvPr>
        </p:nvSpPr>
        <p:spPr>
          <a:xfrm>
            <a:off x="3763105" y="-528944"/>
            <a:ext cx="7409859" cy="445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l-GR" sz="2000" b="1">
                <a:solidFill>
                  <a:schemeClr val="dk1"/>
                </a:solidFill>
              </a:rPr>
              <a:t>Ο Vygotsky επέμενε ότι η αξιολόγηση της ικανότητας του παιδιού μέσω μίας συνεργατικής δραστηριότητας είναι καλύτερος δείκτης της μελλοντικής γνωστικής λειτουργίας του σε σχέση με τη μέτρηση μέσω των παραδοσιακών τεστ.</a:t>
            </a:r>
            <a:endParaRPr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b="1"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graphicFrame>
        <p:nvGraphicFramePr>
          <p:cNvPr id="302" name="Google Shape;302;p17"/>
          <p:cNvGraphicFramePr/>
          <p:nvPr/>
        </p:nvGraphicFramePr>
        <p:xfrm>
          <a:off x="3763105" y="1963615"/>
          <a:ext cx="3657600" cy="4456186"/>
        </p:xfrm>
        <a:graphic>
          <a:graphicData uri="http://schemas.openxmlformats.org/drawingml/2006/table">
            <a:tbl>
              <a:tblPr firstRow="1" bandRow="1">
                <a:noFill/>
                <a:tableStyleId>{E8878E04-AB3D-4182-94CA-01E7D8A0ABE1}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l-GR" sz="1800" b="1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Η στατική αξιολόγηση= μέσω των τυποποιημένων τεστ: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l-GR" sz="1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 παρέχει σημαντικές πληροφορίες για την νοητική επίδοση του μαθητή</a:t>
                      </a:r>
                      <a:br>
                        <a:rPr lang="el-GR" sz="1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l-GR" sz="1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 δεν μπορεί να ενσωματώσει στοιχεία όπως είναι το δυναμικό του μαθητή και η διαδικασία μάθησης </a:t>
                      </a:r>
                      <a:br>
                        <a:rPr lang="el-GR" sz="1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l-GR" sz="1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 αδυνατεί να αποκαλύψει τις γνωστικές ικανότητες του μαθητή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B0E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3" name="Google Shape;303;p17"/>
          <p:cNvGraphicFramePr/>
          <p:nvPr/>
        </p:nvGraphicFramePr>
        <p:xfrm>
          <a:off x="7616651" y="1963614"/>
          <a:ext cx="3902150" cy="4456175"/>
        </p:xfrm>
        <a:graphic>
          <a:graphicData uri="http://schemas.openxmlformats.org/drawingml/2006/table">
            <a:tbl>
              <a:tblPr firstRow="1" bandRow="1">
                <a:noFill/>
                <a:tableStyleId>{E8878E04-AB3D-4182-94CA-01E7D8A0ABE1}</a:tableStyleId>
              </a:tblPr>
              <a:tblGrid>
                <a:gridCol w="390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l-GR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Η δυναμική αξιολόγηση = μέσω διαμεσολάβησης: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 αποτελεί ενοποίηση της αξιολόγησης και της διδασκαλίας</a:t>
                      </a:r>
                      <a:br>
                        <a:rPr lang="el-GR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l-GR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 παρέχει βαθιά γνώση των ικανοτήτων των μαθητών, αναδεικνύοντας τις αδυναμίες και τις ανάγκες υποστήριξής τους</a:t>
                      </a:r>
                      <a:br>
                        <a:rPr lang="el-GR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l-GR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 προβλέπει τη μελλοντική  απόδοση των μαθητών μέσω της συνεργασίας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D7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l-GR" sz="3500" b="1"/>
              <a:t>Τύποι Δυναμικής Αξιολόγηση</a:t>
            </a:r>
            <a:r>
              <a:rPr lang="el-GR" b="1"/>
              <a:t>ς</a:t>
            </a:r>
            <a:br>
              <a:rPr lang="el-GR" sz="3500" b="1">
                <a:latin typeface="Arial"/>
                <a:ea typeface="Arial"/>
                <a:cs typeface="Arial"/>
                <a:sym typeface="Arial"/>
              </a:rPr>
            </a:br>
            <a:endParaRPr sz="3500"/>
          </a:p>
        </p:txBody>
      </p:sp>
      <p:grpSp>
        <p:nvGrpSpPr>
          <p:cNvPr id="309" name="Google Shape;309;p18"/>
          <p:cNvGrpSpPr/>
          <p:nvPr/>
        </p:nvGrpSpPr>
        <p:grpSpPr>
          <a:xfrm>
            <a:off x="3759896" y="885459"/>
            <a:ext cx="7728300" cy="5087324"/>
            <a:chOff x="0" y="0"/>
            <a:chExt cx="7728300" cy="5087324"/>
          </a:xfrm>
        </p:grpSpPr>
        <p:cxnSp>
          <p:nvCxnSpPr>
            <p:cNvPr id="310" name="Google Shape;310;p18"/>
            <p:cNvCxnSpPr/>
            <p:nvPr/>
          </p:nvCxnSpPr>
          <p:spPr>
            <a:xfrm>
              <a:off x="0" y="0"/>
              <a:ext cx="7728267" cy="0"/>
            </a:xfrm>
            <a:prstGeom prst="straightConnector1">
              <a:avLst/>
            </a:prstGeom>
            <a:solidFill>
              <a:schemeClr val="accent2"/>
            </a:solidFill>
            <a:ln w="107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1" name="Google Shape;311;p18"/>
            <p:cNvSpPr/>
            <p:nvPr/>
          </p:nvSpPr>
          <p:spPr>
            <a:xfrm>
              <a:off x="0" y="0"/>
              <a:ext cx="7728267" cy="2543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 txBox="1"/>
            <p:nvPr/>
          </p:nvSpPr>
          <p:spPr>
            <a:xfrm>
              <a:off x="0" y="0"/>
              <a:ext cx="7728300" cy="25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orbel"/>
                <a:buNone/>
              </a:pPr>
              <a:endParaRPr sz="2500"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orbel"/>
                <a:buNone/>
              </a:pPr>
              <a:endParaRPr sz="2500"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orbel"/>
                <a:buNone/>
              </a:pPr>
              <a:r>
                <a:rPr lang="el-GR" sz="2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Οι δύο κύριοι τύποι διαμεσολάβησης είναι οι μέθοδοι Παρεμβατικής και Διαδραστικής δυναμικής αξιολόγησης</a:t>
              </a:r>
              <a:r>
                <a:rPr lang="el-GR" sz="27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.</a:t>
              </a:r>
              <a:r>
                <a:rPr lang="el-GR" sz="29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el-GR" sz="3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endParaRPr sz="3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313" name="Google Shape;313;p18"/>
            <p:cNvCxnSpPr/>
            <p:nvPr/>
          </p:nvCxnSpPr>
          <p:spPr>
            <a:xfrm>
              <a:off x="0" y="2543662"/>
              <a:ext cx="7728267" cy="0"/>
            </a:xfrm>
            <a:prstGeom prst="straightConnector1">
              <a:avLst/>
            </a:prstGeom>
            <a:solidFill>
              <a:srgbClr val="90BB20"/>
            </a:solidFill>
            <a:ln w="10775" cap="flat" cmpd="sng">
              <a:solidFill>
                <a:srgbClr val="90BB2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4" name="Google Shape;314;p18"/>
            <p:cNvSpPr/>
            <p:nvPr/>
          </p:nvSpPr>
          <p:spPr>
            <a:xfrm>
              <a:off x="0" y="2543662"/>
              <a:ext cx="7728267" cy="2543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8"/>
            <p:cNvSpPr txBox="1"/>
            <p:nvPr/>
          </p:nvSpPr>
          <p:spPr>
            <a:xfrm>
              <a:off x="0" y="2543662"/>
              <a:ext cx="7728267" cy="2543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orbel"/>
                <a:buNone/>
              </a:pPr>
              <a:endParaRPr sz="2200"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orbel"/>
                <a:buNone/>
              </a:pPr>
              <a:r>
                <a:rPr lang="el-GR" sz="2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Η διάκριση μεταξύ  των δύο διαδικασιών έγκειται στη μέθοδο με την οποία εφαρμόζεται η διαμεσολάβηση κατά τη διάρκεια της αξιολόγησης.</a:t>
              </a:r>
              <a:endParaRPr sz="2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1" name="Google Shape;321;p19"/>
          <p:cNvSpPr txBox="1">
            <a:spLocks noGrp="1"/>
          </p:cNvSpPr>
          <p:nvPr>
            <p:ph type="title"/>
          </p:nvPr>
        </p:nvSpPr>
        <p:spPr>
          <a:xfrm>
            <a:off x="1539116" y="864108"/>
            <a:ext cx="30738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el-GR" sz="3500" b="1">
                <a:solidFill>
                  <a:srgbClr val="262626"/>
                </a:solidFill>
              </a:rPr>
              <a:t>Διαδραστική Δυναμική Αξιολόγηση</a:t>
            </a:r>
            <a:br>
              <a:rPr lang="el-GR" b="1">
                <a:solidFill>
                  <a:srgbClr val="262626"/>
                </a:solidFill>
              </a:rPr>
            </a:br>
            <a:endParaRPr>
              <a:solidFill>
                <a:srgbClr val="262626"/>
              </a:solidFill>
            </a:endParaRPr>
          </a:p>
        </p:txBody>
      </p:sp>
      <p:sp>
        <p:nvSpPr>
          <p:cNvPr id="322" name="Google Shape;322;p19"/>
          <p:cNvSpPr/>
          <p:nvPr/>
        </p:nvSpPr>
        <p:spPr>
          <a:xfrm>
            <a:off x="0" y="761999"/>
            <a:ext cx="1287000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323" name="Google Shape;323;p19"/>
          <p:cNvCxnSpPr/>
          <p:nvPr/>
        </p:nvCxnSpPr>
        <p:spPr>
          <a:xfrm>
            <a:off x="4951129" y="2085681"/>
            <a:ext cx="0" cy="268650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24" name="Google Shape;324;p19"/>
          <p:cNvGrpSpPr/>
          <p:nvPr/>
        </p:nvGrpSpPr>
        <p:grpSpPr>
          <a:xfrm>
            <a:off x="5104275" y="-351950"/>
            <a:ext cx="6437826" cy="6336295"/>
            <a:chOff x="0" y="625"/>
            <a:chExt cx="5910600" cy="5119411"/>
          </a:xfrm>
        </p:grpSpPr>
        <p:cxnSp>
          <p:nvCxnSpPr>
            <p:cNvPr id="325" name="Google Shape;325;p19"/>
            <p:cNvCxnSpPr/>
            <p:nvPr/>
          </p:nvCxnSpPr>
          <p:spPr>
            <a:xfrm>
              <a:off x="0" y="625"/>
              <a:ext cx="5910600" cy="0"/>
            </a:xfrm>
            <a:prstGeom prst="straightConnector1">
              <a:avLst/>
            </a:prstGeom>
            <a:solidFill>
              <a:srgbClr val="3EBAD1"/>
            </a:solidFill>
            <a:ln w="10775" cap="flat" cmpd="sng">
              <a:solidFill>
                <a:srgbClr val="3EBAD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6" name="Google Shape;326;p19"/>
            <p:cNvSpPr/>
            <p:nvPr/>
          </p:nvSpPr>
          <p:spPr>
            <a:xfrm>
              <a:off x="0" y="625"/>
              <a:ext cx="5910600" cy="102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327" name="Google Shape;327;p19"/>
            <p:cNvCxnSpPr/>
            <p:nvPr/>
          </p:nvCxnSpPr>
          <p:spPr>
            <a:xfrm>
              <a:off x="0" y="1024503"/>
              <a:ext cx="5910600" cy="0"/>
            </a:xfrm>
            <a:prstGeom prst="straightConnector1">
              <a:avLst/>
            </a:prstGeom>
            <a:solidFill>
              <a:srgbClr val="3EBAD1"/>
            </a:solidFill>
            <a:ln w="10775" cap="flat" cmpd="sng">
              <a:solidFill>
                <a:srgbClr val="3EBAD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8" name="Google Shape;328;p19"/>
            <p:cNvSpPr/>
            <p:nvPr/>
          </p:nvSpPr>
          <p:spPr>
            <a:xfrm>
              <a:off x="0" y="1024503"/>
              <a:ext cx="5910600" cy="102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9" name="Google Shape;329;p19"/>
            <p:cNvSpPr txBox="1"/>
            <p:nvPr/>
          </p:nvSpPr>
          <p:spPr>
            <a:xfrm>
              <a:off x="0" y="1024503"/>
              <a:ext cx="5910600" cy="102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lang="el-GR" sz="2000" b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•</a:t>
              </a:r>
              <a: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η διαμεσολάβηση προέρχεται από τον συνεργατικό  </a:t>
              </a:r>
              <a:b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</a:br>
              <a: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  διάλογο μέσω του οποίου ο δάσκαλος ανταποκρίνεται </a:t>
              </a:r>
              <a:b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</a:br>
              <a: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  στις ανάγκες του εξεταζόμενο</a:t>
              </a:r>
              <a:r>
                <a:rPr lang="el-GR" sz="20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υ</a:t>
              </a:r>
              <a:endParaRPr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330" name="Google Shape;330;p19"/>
            <p:cNvCxnSpPr/>
            <p:nvPr/>
          </p:nvCxnSpPr>
          <p:spPr>
            <a:xfrm>
              <a:off x="0" y="2048381"/>
              <a:ext cx="5910600" cy="0"/>
            </a:xfrm>
            <a:prstGeom prst="straightConnector1">
              <a:avLst/>
            </a:prstGeom>
            <a:solidFill>
              <a:srgbClr val="3EBAD1"/>
            </a:solidFill>
            <a:ln w="10775" cap="flat" cmpd="sng">
              <a:solidFill>
                <a:srgbClr val="3EBAD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1" name="Google Shape;331;p19"/>
            <p:cNvSpPr/>
            <p:nvPr/>
          </p:nvSpPr>
          <p:spPr>
            <a:xfrm>
              <a:off x="0" y="2048381"/>
              <a:ext cx="5910600" cy="102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2" name="Google Shape;332;p19"/>
            <p:cNvSpPr txBox="1"/>
            <p:nvPr/>
          </p:nvSpPr>
          <p:spPr>
            <a:xfrm>
              <a:off x="0" y="2048381"/>
              <a:ext cx="5910600" cy="102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lang="el-GR" sz="20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• </a:t>
              </a:r>
              <a: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ο δάσκαλος εφαρμόζει ό,τι θεωρεί πιο </a:t>
              </a:r>
              <a:b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</a:br>
              <a: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  αποτελεσματικό για να οδηγήσει τους μαθητές πέρα </a:t>
              </a:r>
              <a:b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</a:br>
              <a: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  από το τρέχον επίπεδο ανάπτυξής του</a:t>
              </a:r>
              <a:r>
                <a:rPr lang="el-GR" sz="20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ς</a:t>
              </a:r>
              <a:endParaRPr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333" name="Google Shape;333;p19"/>
            <p:cNvCxnSpPr/>
            <p:nvPr/>
          </p:nvCxnSpPr>
          <p:spPr>
            <a:xfrm>
              <a:off x="0" y="3072258"/>
              <a:ext cx="5910600" cy="0"/>
            </a:xfrm>
            <a:prstGeom prst="straightConnector1">
              <a:avLst/>
            </a:prstGeom>
            <a:solidFill>
              <a:srgbClr val="3EBAD1"/>
            </a:solidFill>
            <a:ln w="10775" cap="flat" cmpd="sng">
              <a:solidFill>
                <a:srgbClr val="3EBAD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4" name="Google Shape;334;p19"/>
            <p:cNvSpPr/>
            <p:nvPr/>
          </p:nvSpPr>
          <p:spPr>
            <a:xfrm>
              <a:off x="0" y="3072258"/>
              <a:ext cx="5910600" cy="102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5" name="Google Shape;335;p19"/>
            <p:cNvSpPr txBox="1"/>
            <p:nvPr/>
          </p:nvSpPr>
          <p:spPr>
            <a:xfrm>
              <a:off x="0" y="3072258"/>
              <a:ext cx="5910600" cy="102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lang="el-GR" sz="20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• </a:t>
              </a:r>
              <a: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δεν υπάρχει προγραμματισμός για καθοδηγητικές </a:t>
              </a:r>
              <a:b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</a:br>
              <a: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  ερωτήσεις, υποδείξεις ή προκαθορισμένη βοήθεια</a:t>
              </a:r>
              <a:endParaRPr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336" name="Google Shape;336;p19"/>
            <p:cNvCxnSpPr/>
            <p:nvPr/>
          </p:nvCxnSpPr>
          <p:spPr>
            <a:xfrm>
              <a:off x="0" y="4096136"/>
              <a:ext cx="5910600" cy="0"/>
            </a:xfrm>
            <a:prstGeom prst="straightConnector1">
              <a:avLst/>
            </a:prstGeom>
            <a:solidFill>
              <a:srgbClr val="3EBAD1"/>
            </a:solidFill>
            <a:ln w="10775" cap="flat" cmpd="sng">
              <a:solidFill>
                <a:srgbClr val="3EBAD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7" name="Google Shape;337;p19"/>
            <p:cNvSpPr/>
            <p:nvPr/>
          </p:nvSpPr>
          <p:spPr>
            <a:xfrm>
              <a:off x="0" y="4096136"/>
              <a:ext cx="5910600" cy="102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8" name="Google Shape;338;p19"/>
            <p:cNvSpPr txBox="1"/>
            <p:nvPr/>
          </p:nvSpPr>
          <p:spPr>
            <a:xfrm>
              <a:off x="0" y="4096136"/>
              <a:ext cx="5910600" cy="102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lang="el-GR" sz="2000" b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•</a:t>
              </a:r>
              <a: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εγκαταλείπει τη σχέση εξεταζόμενου-εξεταστή υπέρ </a:t>
              </a:r>
              <a:b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</a:br>
              <a: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  της σχέσης καθοδηγητή-μαθητή</a:t>
              </a:r>
              <a:endParaRPr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39" name="Google Shape;339;p19"/>
          <p:cNvSpPr/>
          <p:nvPr/>
        </p:nvSpPr>
        <p:spPr>
          <a:xfrm>
            <a:off x="11683988" y="767825"/>
            <a:ext cx="507900" cy="5328300"/>
          </a:xfrm>
          <a:prstGeom prst="rect">
            <a:avLst/>
          </a:prstGeom>
          <a:solidFill>
            <a:srgbClr val="C8C8C8">
              <a:alpha val="4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</a:pPr>
            <a:r>
              <a:rPr lang="el-GR" sz="3300" b="1" dirty="0">
                <a:latin typeface="Arial"/>
                <a:ea typeface="Arial"/>
                <a:cs typeface="Arial"/>
                <a:sym typeface="Arial"/>
              </a:rPr>
              <a:t>Σχέση σχολικής καθοδήγησης και ανάπτυξης παιδιών </a:t>
            </a:r>
            <a:endParaRPr sz="3300" b="1" dirty="0"/>
          </a:p>
        </p:txBody>
      </p:sp>
      <p:sp>
        <p:nvSpPr>
          <p:cNvPr id="112" name="Google Shape;112;p2"/>
          <p:cNvSpPr/>
          <p:nvPr/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body" idx="1"/>
          </p:nvPr>
        </p:nvSpPr>
        <p:spPr>
          <a:xfrm>
            <a:off x="1600753" y="2535446"/>
            <a:ext cx="8983489" cy="355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l-GR" u="sng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Obuchenie</a:t>
            </a:r>
            <a:r>
              <a:rPr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-GR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κατεύθυνση, διδασκαλία, μάθηση. Βασίζεται στη δυναμική που έχει η διαλογικότητα ανάμεσα στη διδασκαλία και τους μαθητές. Τα παιδιά δεν αναπτύσσονται μόνα τους αλλά και από τους άλλους.</a:t>
            </a:r>
            <a:endParaRPr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l-GR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Obuchenie      γνωστική ανάπτυξη      2 διαφορετικές διαδικασίες βασισμένες σε σύνθετες αλληλοεξαρτώμενες σχέσεις με τις δικές τους αναπτυξιακές δυναμικές.</a:t>
            </a:r>
            <a:endParaRPr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l-GR" b="0" u="sng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Vygotsky</a:t>
            </a:r>
            <a:r>
              <a:rPr lang="el-GR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προηγούνται ψυχολογικές διεργασίες που βοηθούν στην εκπαίδευση. Αποτελεσματική καθοδήγηση      πολιτισμική ανάπτυξη                   ανώτερη ψυχολογική διεργασία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3798277" y="3886183"/>
            <a:ext cx="304800" cy="275509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6424628" y="3886183"/>
            <a:ext cx="256603" cy="275509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7292136" y="5070213"/>
            <a:ext cx="256603" cy="275509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10143683" y="5104602"/>
            <a:ext cx="489346" cy="24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l-GR" sz="3400" b="1"/>
              <a:t>Παρεμβατική Δυναμική Αξιολόγηση</a:t>
            </a:r>
            <a:r>
              <a:rPr lang="el-GR" b="1"/>
              <a:t> </a:t>
            </a:r>
            <a:br>
              <a:rPr lang="el-GR" b="1"/>
            </a:br>
            <a:endParaRPr/>
          </a:p>
        </p:txBody>
      </p:sp>
      <p:grpSp>
        <p:nvGrpSpPr>
          <p:cNvPr id="345" name="Google Shape;345;p20"/>
          <p:cNvGrpSpPr/>
          <p:nvPr/>
        </p:nvGrpSpPr>
        <p:grpSpPr>
          <a:xfrm>
            <a:off x="3519575" y="885450"/>
            <a:ext cx="7968616" cy="5226208"/>
            <a:chOff x="0" y="0"/>
            <a:chExt cx="7728267" cy="5087324"/>
          </a:xfrm>
        </p:grpSpPr>
        <p:cxnSp>
          <p:nvCxnSpPr>
            <p:cNvPr id="346" name="Google Shape;346;p20"/>
            <p:cNvCxnSpPr/>
            <p:nvPr/>
          </p:nvCxnSpPr>
          <p:spPr>
            <a:xfrm>
              <a:off x="0" y="0"/>
              <a:ext cx="7728267" cy="0"/>
            </a:xfrm>
            <a:prstGeom prst="straightConnector1">
              <a:avLst/>
            </a:prstGeom>
            <a:solidFill>
              <a:schemeClr val="accent2"/>
            </a:solidFill>
            <a:ln w="107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7" name="Google Shape;347;p20"/>
            <p:cNvSpPr/>
            <p:nvPr/>
          </p:nvSpPr>
          <p:spPr>
            <a:xfrm>
              <a:off x="0" y="0"/>
              <a:ext cx="7728267" cy="1271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 txBox="1"/>
            <p:nvPr/>
          </p:nvSpPr>
          <p:spPr>
            <a:xfrm>
              <a:off x="0" y="0"/>
              <a:ext cx="7728267" cy="1271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lang="el-GR" sz="2000" b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• </a:t>
              </a:r>
              <a: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αντίθετα με τη διαδραστική, στη μέθοδο της παρεμβατικής ΔΑ τα </a:t>
              </a:r>
              <a:b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</a:br>
              <a: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  καθήκοντα και οι υποδείξεις έχουν σχεδιαστεί για να προβλέπουν </a:t>
              </a:r>
              <a:b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</a:br>
              <a: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  τις δυσκολίες των μαθητών κατά τη διάρκεια της αξιολόγησης</a:t>
              </a:r>
              <a:endParaRPr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349" name="Google Shape;349;p20"/>
            <p:cNvCxnSpPr/>
            <p:nvPr/>
          </p:nvCxnSpPr>
          <p:spPr>
            <a:xfrm>
              <a:off x="0" y="1271831"/>
              <a:ext cx="7728267" cy="0"/>
            </a:xfrm>
            <a:prstGeom prst="straightConnector1">
              <a:avLst/>
            </a:prstGeom>
            <a:solidFill>
              <a:srgbClr val="E3D10C"/>
            </a:solidFill>
            <a:ln w="10775" cap="flat" cmpd="sng">
              <a:solidFill>
                <a:srgbClr val="E3D10C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0" name="Google Shape;350;p20"/>
            <p:cNvSpPr/>
            <p:nvPr/>
          </p:nvSpPr>
          <p:spPr>
            <a:xfrm>
              <a:off x="0" y="1271831"/>
              <a:ext cx="7728267" cy="1271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 txBox="1"/>
            <p:nvPr/>
          </p:nvSpPr>
          <p:spPr>
            <a:xfrm>
              <a:off x="0" y="1271831"/>
              <a:ext cx="7728267" cy="1271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lang="el-GR" sz="2000" b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• </a:t>
              </a:r>
              <a: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η διαμεσολάβηση διαρθρώνεται από έμμεσες σε άμεσες υποδείξεις, </a:t>
              </a:r>
              <a:b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</a:br>
              <a: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  όπως συμβουλές και καθοδηγητικές ερωτήσεις</a:t>
              </a:r>
              <a:endParaRPr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352" name="Google Shape;352;p20"/>
            <p:cNvCxnSpPr/>
            <p:nvPr/>
          </p:nvCxnSpPr>
          <p:spPr>
            <a:xfrm>
              <a:off x="0" y="2543662"/>
              <a:ext cx="7728267" cy="0"/>
            </a:xfrm>
            <a:prstGeom prst="straightConnector1">
              <a:avLst/>
            </a:prstGeom>
            <a:solidFill>
              <a:srgbClr val="BBCE18"/>
            </a:solidFill>
            <a:ln w="10775" cap="flat" cmpd="sng">
              <a:solidFill>
                <a:srgbClr val="BBCE1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3" name="Google Shape;353;p20"/>
            <p:cNvSpPr/>
            <p:nvPr/>
          </p:nvSpPr>
          <p:spPr>
            <a:xfrm>
              <a:off x="0" y="2543662"/>
              <a:ext cx="7728267" cy="1271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 txBox="1"/>
            <p:nvPr/>
          </p:nvSpPr>
          <p:spPr>
            <a:xfrm>
              <a:off x="0" y="2543662"/>
              <a:ext cx="7728267" cy="1271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lang="el-GR" sz="2000" b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• </a:t>
              </a:r>
              <a: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ο δάσκαλος ακολουθεί αυστηρά τη διαδικασία και καθοδηγεί τον </a:t>
              </a:r>
              <a:b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</a:br>
              <a: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  μαθητή από υπόδειξη σε υπόδειξη και τον υποστηρίζει για να </a:t>
              </a:r>
              <a:b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</a:br>
              <a: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  επιλέξει  τη σωστή λύση</a:t>
              </a:r>
              <a:endParaRPr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355" name="Google Shape;355;p20"/>
            <p:cNvCxnSpPr/>
            <p:nvPr/>
          </p:nvCxnSpPr>
          <p:spPr>
            <a:xfrm>
              <a:off x="0" y="3815493"/>
              <a:ext cx="7728267" cy="0"/>
            </a:xfrm>
            <a:prstGeom prst="straightConnector1">
              <a:avLst/>
            </a:prstGeom>
            <a:solidFill>
              <a:srgbClr val="8EBA22"/>
            </a:solidFill>
            <a:ln w="10775" cap="flat" cmpd="sng">
              <a:solidFill>
                <a:srgbClr val="8EBA2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6" name="Google Shape;356;p20"/>
            <p:cNvSpPr/>
            <p:nvPr/>
          </p:nvSpPr>
          <p:spPr>
            <a:xfrm>
              <a:off x="0" y="3815493"/>
              <a:ext cx="7728267" cy="1271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 txBox="1"/>
            <p:nvPr/>
          </p:nvSpPr>
          <p:spPr>
            <a:xfrm>
              <a:off x="0" y="3815493"/>
              <a:ext cx="7728267" cy="1271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lang="el-GR" sz="2000" b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• </a:t>
              </a:r>
              <a:r>
                <a:rPr lang="el-GR" sz="20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ε</a:t>
              </a:r>
              <a: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ξετάζει πόση βοήθεια χρειάζεται ο μαθητής για να ολοκληρώσει </a:t>
              </a:r>
              <a:b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</a:br>
              <a:r>
                <a:rPr lang="el-GR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  μια  εργασία, προσφέροντας σταδιακή διαμεσολάβηση</a:t>
              </a:r>
              <a:endParaRPr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"/>
          <p:cNvSpPr txBox="1">
            <a:spLocks noGrp="1"/>
          </p:cNvSpPr>
          <p:nvPr>
            <p:ph type="title"/>
          </p:nvPr>
        </p:nvSpPr>
        <p:spPr>
          <a:xfrm>
            <a:off x="252925" y="1123825"/>
            <a:ext cx="31113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l-GR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Παρεμβατική Μορφή Sandwich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63" name="Google Shape;363;p21"/>
          <p:cNvSpPr txBox="1"/>
          <p:nvPr/>
        </p:nvSpPr>
        <p:spPr>
          <a:xfrm>
            <a:off x="3880400" y="819447"/>
            <a:ext cx="73860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99050" rIns="99050" bIns="990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orbel"/>
              <a:buNone/>
            </a:pPr>
            <a:r>
              <a:rPr lang="el-GR" sz="20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 </a:t>
            </a:r>
            <a:r>
              <a:rPr lang="el-GR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περιλαμβάνει τρία στάδια: </a:t>
            </a:r>
            <a:endParaRPr sz="2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4" name="Google Shape;364;p21"/>
          <p:cNvSpPr txBox="1"/>
          <p:nvPr/>
        </p:nvSpPr>
        <p:spPr>
          <a:xfrm>
            <a:off x="3886200" y="1753053"/>
            <a:ext cx="7527000" cy="29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8975" tIns="33000" rIns="184900" bIns="33000" anchor="t" anchorCtr="0">
            <a:noAutofit/>
          </a:bodyPr>
          <a:lstStyle/>
          <a:p>
            <a:pPr marL="228600" marR="0" lvl="1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•"/>
            </a:pPr>
            <a:r>
              <a:rPr lang="el-GR" sz="200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την προ-δοκιμασία, που εφαρμόζεται στους μαθητές για να καθοριστεί το  αρχικό τους επίπεδο</a:t>
            </a:r>
            <a:endParaRPr sz="200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1" indent="-222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•"/>
            </a:pPr>
            <a:r>
              <a:rPr lang="el-GR" sz="200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τη  διαμεσολάβηση (εκπαίδευση), που περιλαμβάνει δραστηριότητες εκπαίδευσης προσαρμοσμένες στις ανάγκες των μαθητών βάσει των αποτελεσμάτων της προ-δοκιμασίας </a:t>
            </a:r>
            <a:endParaRPr sz="200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1" indent="-234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el-GR" sz="200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την μετα-δοκιμασία, όπου εφαρμόζεται ξανά η ίδια προ-δοκιμασία για να καταγραφούν οι διαφορές στη</a:t>
            </a:r>
            <a:r>
              <a:rPr lang="el-GR" sz="210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ν απόδοση των μαθητών μετά από τη διαμεσολάβηση</a:t>
            </a:r>
            <a:endParaRPr sz="210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5" name="Google Shape;365;p21"/>
          <p:cNvSpPr txBox="1"/>
          <p:nvPr/>
        </p:nvSpPr>
        <p:spPr>
          <a:xfrm>
            <a:off x="3956600" y="4412599"/>
            <a:ext cx="7386000" cy="16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99050" rIns="99050" bIns="990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orbel"/>
              <a:buNone/>
            </a:pPr>
            <a:r>
              <a:rPr lang="el-GR" sz="20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 </a:t>
            </a:r>
            <a:r>
              <a:rPr lang="el-GR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Η μορφή αυτή ονομάζεται sandwich επειδή η διαμεσολάβηση </a:t>
            </a:r>
            <a:br>
              <a:rPr lang="el-GR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l-GR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βρίσκεται  ανάμεσα στις δύο δοκιμασίες</a:t>
            </a:r>
            <a:endParaRPr sz="2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l-GR" sz="3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Παρεμβατική Μορφή Cake</a:t>
            </a:r>
            <a:br>
              <a:rPr lang="el-GR" sz="3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3400">
              <a:solidFill>
                <a:schemeClr val="lt1"/>
              </a:solidFill>
            </a:endParaRPr>
          </a:p>
        </p:txBody>
      </p:sp>
      <p:sp>
        <p:nvSpPr>
          <p:cNvPr id="371" name="Google Shape;371;p22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l-GR" sz="2000">
                <a:solidFill>
                  <a:srgbClr val="000000"/>
                </a:solidFill>
              </a:rPr>
              <a:t>•</a:t>
            </a:r>
            <a:r>
              <a:rPr lang="el-GR" sz="2772">
                <a:solidFill>
                  <a:srgbClr val="000000"/>
                </a:solidFill>
              </a:rPr>
              <a:t> </a:t>
            </a:r>
            <a:r>
              <a:rPr lang="el-GR" sz="3044">
                <a:solidFill>
                  <a:srgbClr val="000000"/>
                </a:solidFill>
              </a:rPr>
              <a:t>οι μαθητές αντιμετωπίζουν διαδοχικές ερωτήσεις, </a:t>
            </a:r>
            <a:br>
              <a:rPr lang="el-GR" sz="3044">
                <a:solidFill>
                  <a:srgbClr val="000000"/>
                </a:solidFill>
              </a:rPr>
            </a:br>
            <a:r>
              <a:rPr lang="el-GR" sz="3044">
                <a:solidFill>
                  <a:srgbClr val="000000"/>
                </a:solidFill>
              </a:rPr>
              <a:t>   προχωρώντας στην επόμενη μόνο όταν απαντήσουν σωστά </a:t>
            </a:r>
            <a:br>
              <a:rPr lang="el-GR" sz="3044">
                <a:solidFill>
                  <a:srgbClr val="000000"/>
                </a:solidFill>
              </a:rPr>
            </a:br>
            <a:r>
              <a:rPr lang="el-GR" sz="3044">
                <a:solidFill>
                  <a:srgbClr val="000000"/>
                </a:solidFill>
              </a:rPr>
              <a:t>   στην προηγούμενη</a:t>
            </a:r>
            <a:endParaRPr sz="3044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65696"/>
              <a:buNone/>
            </a:pPr>
            <a:endParaRPr sz="3044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65696"/>
              <a:buNone/>
            </a:pPr>
            <a:r>
              <a:rPr lang="el-GR" sz="3044">
                <a:solidFill>
                  <a:srgbClr val="000000"/>
                </a:solidFill>
              </a:rPr>
              <a:t>• όταν εμφανίζονται δυσκολίες, παρέχεται άμεση βοήθεια με </a:t>
            </a:r>
            <a:br>
              <a:rPr lang="el-GR" sz="3044">
                <a:solidFill>
                  <a:srgbClr val="000000"/>
                </a:solidFill>
              </a:rPr>
            </a:br>
            <a:r>
              <a:rPr lang="el-GR" sz="3044">
                <a:solidFill>
                  <a:srgbClr val="000000"/>
                </a:solidFill>
              </a:rPr>
              <a:t>   αυξανόμενη σαφήνεια, όπως οι στρώσεις σε μια τούρτα.</a:t>
            </a:r>
            <a:endParaRPr sz="3044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65696"/>
              <a:buNone/>
            </a:pPr>
            <a:r>
              <a:rPr lang="el-GR" sz="3044">
                <a:solidFill>
                  <a:srgbClr val="000000"/>
                </a:solidFill>
              </a:rPr>
              <a:t> </a:t>
            </a:r>
            <a:endParaRPr sz="3044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65696"/>
              <a:buNone/>
            </a:pPr>
            <a:r>
              <a:rPr lang="el-GR" sz="3044">
                <a:solidFill>
                  <a:srgbClr val="000000"/>
                </a:solidFill>
              </a:rPr>
              <a:t>• η παρεχόμενη βοήθεια είναι προκαθορισμένη/</a:t>
            </a:r>
            <a:br>
              <a:rPr lang="el-GR" sz="3044">
                <a:solidFill>
                  <a:srgbClr val="000000"/>
                </a:solidFill>
              </a:rPr>
            </a:br>
            <a:r>
              <a:rPr lang="el-GR" sz="3044">
                <a:solidFill>
                  <a:srgbClr val="000000"/>
                </a:solidFill>
              </a:rPr>
              <a:t>   τυποποιημένη και δίνεται άμεση ανατροφοδότηση για τα </a:t>
            </a:r>
            <a:br>
              <a:rPr lang="el-GR" sz="3044">
                <a:solidFill>
                  <a:srgbClr val="000000"/>
                </a:solidFill>
              </a:rPr>
            </a:br>
            <a:r>
              <a:rPr lang="el-GR" sz="3044">
                <a:solidFill>
                  <a:srgbClr val="000000"/>
                </a:solidFill>
              </a:rPr>
              <a:t>   λάθη των μαθητών</a:t>
            </a:r>
            <a:endParaRPr sz="3044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65696"/>
              <a:buNone/>
            </a:pPr>
            <a:endParaRPr sz="3044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65696"/>
              <a:buNone/>
            </a:pPr>
            <a:r>
              <a:rPr lang="el-GR" sz="3044">
                <a:solidFill>
                  <a:srgbClr val="000000"/>
                </a:solidFill>
              </a:rPr>
              <a:t>• αυτό επιτρέπει στον εκπαιδευτικό να κατανοήσει τον τύπο </a:t>
            </a:r>
            <a:br>
              <a:rPr lang="el-GR" sz="3044">
                <a:solidFill>
                  <a:srgbClr val="000000"/>
                </a:solidFill>
              </a:rPr>
            </a:br>
            <a:r>
              <a:rPr lang="el-GR" sz="3044">
                <a:solidFill>
                  <a:srgbClr val="000000"/>
                </a:solidFill>
              </a:rPr>
              <a:t>   της καθοδήγησης που χρειάζεται ο μαθητής  και να </a:t>
            </a:r>
            <a:br>
              <a:rPr lang="el-GR" sz="3044">
                <a:solidFill>
                  <a:srgbClr val="000000"/>
                </a:solidFill>
              </a:rPr>
            </a:br>
            <a:r>
              <a:rPr lang="el-GR" sz="3044">
                <a:solidFill>
                  <a:srgbClr val="000000"/>
                </a:solidFill>
              </a:rPr>
              <a:t>   προσαρμόσει τη διαμεσολάβηση ανάλογα</a:t>
            </a:r>
            <a:endParaRPr sz="3044"/>
          </a:p>
          <a:p>
            <a:pPr marL="182880" lvl="0" indent="-5587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88032"/>
              <a:buNone/>
            </a:pPr>
            <a:endParaRPr sz="227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" y="400050"/>
            <a:ext cx="11915775" cy="60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l-GR" sz="2900" b="1">
                <a:solidFill>
                  <a:schemeClr val="lt1"/>
                </a:solidFill>
              </a:rPr>
              <a:t>Εκπαιδευτική  Δραστηριότητα </a:t>
            </a:r>
            <a:br>
              <a:rPr lang="el-GR" sz="2900" b="1">
                <a:solidFill>
                  <a:schemeClr val="lt1"/>
                </a:solidFill>
              </a:rPr>
            </a:br>
            <a:br>
              <a:rPr lang="el-GR" sz="2900" b="1">
                <a:solidFill>
                  <a:schemeClr val="lt1"/>
                </a:solidFill>
              </a:rPr>
            </a:br>
            <a:r>
              <a:rPr lang="el-GR" sz="2900" b="1">
                <a:solidFill>
                  <a:schemeClr val="lt1"/>
                </a:solidFill>
              </a:rPr>
              <a:t>Κατανόηση Κειμένου  </a:t>
            </a:r>
            <a:br>
              <a:rPr lang="el-GR" sz="2900" b="1">
                <a:solidFill>
                  <a:schemeClr val="lt1"/>
                </a:solidFill>
              </a:rPr>
            </a:br>
            <a:br>
              <a:rPr lang="el-GR" sz="2900" b="1">
                <a:solidFill>
                  <a:schemeClr val="lt1"/>
                </a:solidFill>
              </a:rPr>
            </a:br>
            <a:r>
              <a:rPr lang="el-GR" sz="2900" b="1">
                <a:solidFill>
                  <a:schemeClr val="lt1"/>
                </a:solidFill>
              </a:rPr>
              <a:t>Γλώσσα Ε’ Δημοτικού </a:t>
            </a:r>
            <a:br>
              <a:rPr lang="el-GR" sz="2900" b="1">
                <a:solidFill>
                  <a:schemeClr val="lt1"/>
                </a:solidFill>
              </a:rPr>
            </a:br>
            <a:br>
              <a:rPr lang="el-GR" sz="2900" b="1">
                <a:solidFill>
                  <a:schemeClr val="lt1"/>
                </a:solidFill>
              </a:rPr>
            </a:br>
            <a:r>
              <a:rPr lang="el-GR" sz="2900" b="1">
                <a:solidFill>
                  <a:schemeClr val="lt1"/>
                </a:solidFill>
              </a:rPr>
              <a:t>Δυναμικό τάξης: Μία δασκάλα </a:t>
            </a:r>
            <a:br>
              <a:rPr lang="el-GR" sz="2900" b="1">
                <a:solidFill>
                  <a:schemeClr val="lt1"/>
                </a:solidFill>
              </a:rPr>
            </a:br>
            <a:r>
              <a:rPr lang="el-GR" sz="2900" b="1">
                <a:solidFill>
                  <a:schemeClr val="lt1"/>
                </a:solidFill>
              </a:rPr>
              <a:t> 20 μαθητές</a:t>
            </a:r>
            <a:r>
              <a:rPr lang="el-GR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l-GR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7" name="Google Shape;387;p25"/>
          <p:cNvGraphicFramePr/>
          <p:nvPr/>
        </p:nvGraphicFramePr>
        <p:xfrm>
          <a:off x="7831002" y="724112"/>
          <a:ext cx="4332600" cy="5384375"/>
        </p:xfrm>
        <a:graphic>
          <a:graphicData uri="http://schemas.openxmlformats.org/drawingml/2006/table">
            <a:tbl>
              <a:tblPr>
                <a:noFill/>
                <a:tableStyleId>{E6F1B0B0-5F59-4965-B17E-DB510CA4715D}</a:tableStyleId>
              </a:tblPr>
              <a:tblGrid>
                <a:gridCol w="433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84375">
                <a:tc>
                  <a:txBody>
                    <a:bodyPr/>
                    <a:lstStyle/>
                    <a:p>
                      <a:pPr marL="1143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800"/>
                        <a:buFont typeface="Corbel"/>
                        <a:buNone/>
                      </a:pPr>
                      <a:r>
                        <a:rPr lang="el-GR" sz="2200" b="1">
                          <a:solidFill>
                            <a:srgbClr val="073763"/>
                          </a:solidFill>
                        </a:rPr>
                        <a:t>Στρατηγικές Κατανόησης Κειμένου </a:t>
                      </a:r>
                      <a:endParaRPr sz="2000"/>
                    </a:p>
                    <a:p>
                      <a:pPr marL="1143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800"/>
                        <a:buFont typeface="Corbel"/>
                        <a:buNone/>
                      </a:pPr>
                      <a:endParaRPr sz="2000" b="1">
                        <a:solidFill>
                          <a:srgbClr val="073763"/>
                        </a:solidFill>
                      </a:endParaRPr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800"/>
                        <a:buFont typeface="Corbel"/>
                        <a:buChar char="●"/>
                      </a:pPr>
                      <a:r>
                        <a:rPr lang="el-GR" sz="2000" b="1">
                          <a:solidFill>
                            <a:srgbClr val="073763"/>
                          </a:solidFill>
                        </a:rPr>
                        <a:t>Ενεργοποίηση προηγούμενης γνώσης</a:t>
                      </a:r>
                      <a:br>
                        <a:rPr lang="el-GR" sz="2000" b="1">
                          <a:solidFill>
                            <a:srgbClr val="073763"/>
                          </a:solidFill>
                        </a:rPr>
                      </a:br>
                      <a:endParaRPr sz="1800"/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800"/>
                        <a:buFont typeface="Corbel"/>
                        <a:buChar char="●"/>
                      </a:pPr>
                      <a:r>
                        <a:rPr lang="el-GR" sz="2000" b="1">
                          <a:solidFill>
                            <a:srgbClr val="073763"/>
                          </a:solidFill>
                        </a:rPr>
                        <a:t>Γραπτή παρουσίαση βασικού  λεξιλογίου</a:t>
                      </a:r>
                      <a:br>
                        <a:rPr lang="el-GR" sz="2000" b="1">
                          <a:solidFill>
                            <a:srgbClr val="073763"/>
                          </a:solidFill>
                        </a:rPr>
                      </a:br>
                      <a:endParaRPr sz="1800"/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800"/>
                        <a:buFont typeface="Corbel"/>
                        <a:buChar char="●"/>
                      </a:pPr>
                      <a:r>
                        <a:rPr lang="el-GR" sz="2000" b="1">
                          <a:solidFill>
                            <a:srgbClr val="073763"/>
                          </a:solidFill>
                        </a:rPr>
                        <a:t>Πλαγιότιτλοι</a:t>
                      </a:r>
                      <a:br>
                        <a:rPr lang="el-GR" sz="2000" b="1">
                          <a:solidFill>
                            <a:srgbClr val="073763"/>
                          </a:solidFill>
                        </a:rPr>
                      </a:br>
                      <a:endParaRPr sz="1800"/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800"/>
                        <a:buFont typeface="Corbel"/>
                        <a:buChar char="●"/>
                      </a:pPr>
                      <a:r>
                        <a:rPr lang="el-GR" sz="2000" b="1">
                          <a:solidFill>
                            <a:srgbClr val="073763"/>
                          </a:solidFill>
                        </a:rPr>
                        <a:t>Υπογράμμιση λέξεων κλειδιά</a:t>
                      </a:r>
                      <a:br>
                        <a:rPr lang="el-GR" sz="2000" b="1">
                          <a:solidFill>
                            <a:srgbClr val="073763"/>
                          </a:solidFill>
                        </a:rPr>
                      </a:br>
                      <a:endParaRPr sz="1800"/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800"/>
                        <a:buFont typeface="Corbel"/>
                        <a:buChar char="●"/>
                      </a:pPr>
                      <a:r>
                        <a:rPr lang="el-GR" sz="2000" b="1">
                          <a:solidFill>
                            <a:srgbClr val="073763"/>
                          </a:solidFill>
                        </a:rPr>
                        <a:t>Υπογράμμιση άγνωστων </a:t>
                      </a:r>
                      <a:br>
                        <a:rPr lang="el-GR" sz="2000" b="1">
                          <a:solidFill>
                            <a:srgbClr val="073763"/>
                          </a:solidFill>
                        </a:rPr>
                      </a:br>
                      <a:r>
                        <a:rPr lang="el-GR" sz="2000" b="1">
                          <a:solidFill>
                            <a:srgbClr val="073763"/>
                          </a:solidFill>
                        </a:rPr>
                        <a:t> λέξεων</a:t>
                      </a:r>
                      <a:br>
                        <a:rPr lang="el-GR" sz="2000" b="1">
                          <a:solidFill>
                            <a:srgbClr val="073763"/>
                          </a:solidFill>
                        </a:rPr>
                      </a:br>
                      <a:endParaRPr sz="1800"/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800"/>
                        <a:buFont typeface="Corbel"/>
                        <a:buChar char="●"/>
                      </a:pPr>
                      <a:r>
                        <a:rPr lang="el-GR" sz="2000" b="1">
                          <a:solidFill>
                            <a:srgbClr val="073763"/>
                          </a:solidFill>
                        </a:rPr>
                        <a:t>Περίληψη</a:t>
                      </a:r>
                      <a:endParaRPr sz="2000"/>
                    </a:p>
                  </a:txBody>
                  <a:tcPr marL="91450" marR="91450" marT="45725" marB="45725">
                    <a:solidFill>
                      <a:srgbClr val="D7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8" name="Google Shape;388;p25"/>
          <p:cNvGraphicFramePr/>
          <p:nvPr/>
        </p:nvGraphicFramePr>
        <p:xfrm>
          <a:off x="3498406" y="724112"/>
          <a:ext cx="4332600" cy="5384375"/>
        </p:xfrm>
        <a:graphic>
          <a:graphicData uri="http://schemas.openxmlformats.org/drawingml/2006/table">
            <a:tbl>
              <a:tblPr>
                <a:noFill/>
                <a:tableStyleId>{E6F1B0B0-5F59-4965-B17E-DB510CA4715D}</a:tableStyleId>
              </a:tblPr>
              <a:tblGrid>
                <a:gridCol w="433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84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2000"/>
                        <a:buFont typeface="Corbel"/>
                        <a:buNone/>
                      </a:pPr>
                      <a:r>
                        <a:rPr lang="el-GR" sz="2200" b="1">
                          <a:solidFill>
                            <a:srgbClr val="073763"/>
                          </a:solidFill>
                        </a:rPr>
                        <a:t>Σταθμοί Εργασίας   </a:t>
                      </a:r>
                      <a:endParaRPr sz="20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2000"/>
                        <a:buFont typeface="Corbel"/>
                        <a:buNone/>
                      </a:pPr>
                      <a:r>
                        <a:rPr lang="el-GR" sz="2200" b="1">
                          <a:solidFill>
                            <a:srgbClr val="073763"/>
                          </a:solidFill>
                        </a:rPr>
                        <a:t>Υποομάδες</a:t>
                      </a:r>
                      <a:endParaRPr sz="2000"/>
                    </a:p>
                    <a:p>
                      <a:pPr marL="4572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800"/>
                        <a:buFont typeface="Corbel"/>
                        <a:buNone/>
                      </a:pPr>
                      <a:endParaRPr sz="2000" b="1">
                        <a:solidFill>
                          <a:srgbClr val="073763"/>
                        </a:solidFill>
                      </a:endParaRPr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800"/>
                        <a:buFont typeface="Corbel"/>
                        <a:buChar char="●"/>
                      </a:pPr>
                      <a:r>
                        <a:rPr lang="el-GR" sz="2000" b="1">
                          <a:solidFill>
                            <a:srgbClr val="073763"/>
                          </a:solidFill>
                        </a:rPr>
                        <a:t>Τα παιδιά χωρίζονται σε ομάδες των 5 ατόμων</a:t>
                      </a:r>
                      <a:endParaRPr sz="2000" b="1">
                        <a:solidFill>
                          <a:srgbClr val="073763"/>
                        </a:solidFill>
                      </a:endParaRPr>
                    </a:p>
                    <a:p>
                      <a:pPr marL="4572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800"/>
                        <a:buFont typeface="Corbel"/>
                        <a:buNone/>
                      </a:pPr>
                      <a:endParaRPr sz="2000" b="1">
                        <a:solidFill>
                          <a:srgbClr val="073763"/>
                        </a:solidFill>
                      </a:endParaRPr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800"/>
                        <a:buFont typeface="Corbel"/>
                        <a:buChar char="●"/>
                      </a:pPr>
                      <a:r>
                        <a:rPr lang="el-GR" sz="2000" b="1">
                          <a:solidFill>
                            <a:srgbClr val="073763"/>
                          </a:solidFill>
                        </a:rPr>
                        <a:t>Σε κάθε ομάδα υπάρχει ένας πιο ικανός μαθητής</a:t>
                      </a:r>
                      <a:endParaRPr sz="2000" b="1">
                        <a:solidFill>
                          <a:srgbClr val="073763"/>
                        </a:solidFill>
                      </a:endParaRPr>
                    </a:p>
                    <a:p>
                      <a:pPr marL="4572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800"/>
                        <a:buFont typeface="Corbel"/>
                        <a:buNone/>
                      </a:pPr>
                      <a:endParaRPr sz="2000" b="1">
                        <a:solidFill>
                          <a:srgbClr val="073763"/>
                        </a:solidFill>
                      </a:endParaRPr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800"/>
                        <a:buFont typeface="Corbel"/>
                        <a:buChar char="●"/>
                      </a:pPr>
                      <a:r>
                        <a:rPr lang="el-GR" sz="2000" b="1">
                          <a:solidFill>
                            <a:srgbClr val="073763"/>
                          </a:solidFill>
                        </a:rPr>
                        <a:t>Η δασκάλα παρουσιάζει τις στρατηγικές κατανόησης κειμένου κι ο πιο ικανός μαθητής φροντίζει για την εφαρμογή τους 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rbel"/>
                        <a:buNone/>
                      </a:pPr>
                      <a:endParaRPr sz="2000"/>
                    </a:p>
                  </a:txBody>
                  <a:tcPr marL="91450" marR="91450" marT="45725" marB="45725">
                    <a:solidFill>
                      <a:srgbClr val="B0E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ctrTitle"/>
          </p:nvPr>
        </p:nvSpPr>
        <p:spPr>
          <a:xfrm>
            <a:off x="1100015" y="1187916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Arial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Σας ευχαριστούμε πολύ για το χρόνο σας! </a:t>
            </a:r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0" name="Google Shape;400;p27"/>
          <p:cNvSpPr txBox="1"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91A6"/>
              </a:buClr>
              <a:buSzPts val="3600"/>
              <a:buFont typeface="Arial"/>
              <a:buNone/>
            </a:pPr>
            <a:r>
              <a:rPr lang="el-GR" sz="3200" b="1" dirty="0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Βιβλιογραφία</a:t>
            </a:r>
            <a:r>
              <a:rPr lang="el-GR" dirty="0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2791A6"/>
              </a:solidFill>
            </a:endParaRPr>
          </a:p>
        </p:txBody>
      </p:sp>
      <p:sp>
        <p:nvSpPr>
          <p:cNvPr id="401" name="Google Shape;401;p27"/>
          <p:cNvSpPr/>
          <p:nvPr/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402" name="Google Shape;402;p27"/>
          <p:cNvCxnSpPr/>
          <p:nvPr/>
        </p:nvCxnSpPr>
        <p:spPr>
          <a:xfrm>
            <a:off x="4951129" y="2085681"/>
            <a:ext cx="0" cy="2686639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3" name="Google Shape;403;p27"/>
          <p:cNvSpPr txBox="1">
            <a:spLocks noGrp="1"/>
          </p:cNvSpPr>
          <p:nvPr>
            <p:ph type="body" idx="1"/>
          </p:nvPr>
        </p:nvSpPr>
        <p:spPr>
          <a:xfrm>
            <a:off x="5289229" y="864108"/>
            <a:ext cx="5910677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l-GR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Daneshfar, S., &amp; Moharami, M. (2018). Dynamic assessment in Vygotsky's sociocultural theory: Origins and main concepts. </a:t>
            </a:r>
            <a:r>
              <a:rPr lang="el-GR" b="0" i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Journal of Language Teaching and Research</a:t>
            </a:r>
            <a:r>
              <a:rPr lang="el-GR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el-GR" b="0" i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l-GR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(3), 600-607.</a:t>
            </a:r>
            <a:endParaRPr b="0" i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l-GR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Eun, B. (2010). From learning to development: A sociocultural approach to instruction. </a:t>
            </a:r>
            <a:r>
              <a:rPr lang="el-GR" b="0" i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Cambridge Journal of Education</a:t>
            </a:r>
            <a:r>
              <a:rPr lang="el-GR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el-GR" b="0" i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lang="el-GR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(4), 401-418.</a:t>
            </a:r>
            <a:endParaRPr b="0" i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Feldman, R. S. (2019). </a:t>
            </a:r>
            <a:r>
              <a:rPr lang="el-GR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Αναπτυξιακή Ψυχολογία: Δια βίου Προσέγγιση</a:t>
            </a:r>
            <a:r>
              <a:rPr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Αθήνα: Gutenberg.</a:t>
            </a:r>
            <a:endParaRPr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404" name="Google Shape;404;p27"/>
          <p:cNvSpPr/>
          <p:nvPr/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1069858" y="578593"/>
            <a:ext cx="4050321" cy="569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91A6"/>
              </a:buClr>
              <a:buSzPts val="2400"/>
              <a:buFont typeface="Arial"/>
              <a:buNone/>
            </a:pPr>
            <a:r>
              <a:rPr lang="el-GR" sz="2400" b="1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Κοινωνικοπολιτισμικό </a:t>
            </a:r>
            <a:br>
              <a:rPr lang="el-GR" sz="2400" b="1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sz="2400" b="1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μοντέλο καθοδήγησης</a:t>
            </a:r>
            <a:endParaRPr sz="2400" b="1">
              <a:solidFill>
                <a:srgbClr val="2791A6"/>
              </a:solidFill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4951129" y="2085681"/>
            <a:ext cx="0" cy="2686639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3"/>
          <p:cNvSpPr txBox="1">
            <a:spLocks noGrp="1"/>
          </p:cNvSpPr>
          <p:nvPr>
            <p:ph type="body" idx="1"/>
          </p:nvPr>
        </p:nvSpPr>
        <p:spPr>
          <a:xfrm>
            <a:off x="5289229" y="864108"/>
            <a:ext cx="5910677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l-GR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Οι διεργασίες         Πρώτα σε κοινωνικό και μετά σε ατομικό επίπεδο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l-GR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Καθηγητές: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l-GR" b="0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Α) </a:t>
            </a:r>
            <a:r>
              <a:rPr lang="el-GR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κατανόηση      καθοδήγηση με βάση το γνωστικό επίπεδο των μαθητών τους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l-GR" b="0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Β) </a:t>
            </a:r>
            <a:r>
              <a:rPr lang="el-GR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Διαλογικό στυλ διδασκαλίας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l-GR" b="0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Γ)</a:t>
            </a:r>
            <a:r>
              <a:rPr lang="el-GR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Συνδυασμός θεωρίας      πράξης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l-GR" b="0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Δ) </a:t>
            </a:r>
            <a:r>
              <a:rPr lang="el-GR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Ανάκληση προϋπάρχουσας γνώσης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l-GR" b="0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Ε) </a:t>
            </a:r>
            <a:r>
              <a:rPr lang="el-GR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Σύνδεση επιστημονικών πεδίων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l-GR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Η διδασκαλία δεν είναι προϊόν αλλά συνεχής διαδικασία. Η γνώση συν δημιουργείται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7414490" y="1658018"/>
            <a:ext cx="489346" cy="24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7414490" y="2625491"/>
            <a:ext cx="304800" cy="275509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8615325" y="3593107"/>
            <a:ext cx="304800" cy="275509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0" y="758952"/>
            <a:ext cx="464638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9" name="Google Shape;139;p4"/>
          <p:cNvSpPr txBox="1">
            <a:spLocks noGrp="1"/>
          </p:cNvSpPr>
          <p:nvPr>
            <p:ph type="title"/>
          </p:nvPr>
        </p:nvSpPr>
        <p:spPr>
          <a:xfrm>
            <a:off x="220888" y="-547801"/>
            <a:ext cx="4204606" cy="4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"/>
              <a:buNone/>
            </a:pPr>
            <a:r>
              <a:rPr lang="el-GR" sz="3700" b="1">
                <a:latin typeface="Arial"/>
                <a:ea typeface="Arial"/>
                <a:cs typeface="Arial"/>
                <a:sym typeface="Arial"/>
              </a:rPr>
              <a:t>Διαμεσολαβητική καθοδήγηση</a:t>
            </a:r>
            <a:br>
              <a:rPr lang="el-GR" sz="3700" b="1">
                <a:latin typeface="Arial"/>
                <a:ea typeface="Arial"/>
                <a:cs typeface="Arial"/>
                <a:sym typeface="Arial"/>
              </a:rPr>
            </a:br>
            <a:endParaRPr sz="3700"/>
          </a:p>
        </p:txBody>
      </p:sp>
      <p:sp>
        <p:nvSpPr>
          <p:cNvPr id="140" name="Google Shape;140;p4"/>
          <p:cNvSpPr txBox="1">
            <a:spLocks noGrp="1"/>
          </p:cNvSpPr>
          <p:nvPr>
            <p:ph type="body" idx="1"/>
          </p:nvPr>
        </p:nvSpPr>
        <p:spPr>
          <a:xfrm>
            <a:off x="4969800" y="1123836"/>
            <a:ext cx="6194685" cy="480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l-GR" sz="1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Τρεις κατηγορίες διαμεσολάβησης: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l-GR" sz="1900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Α)</a:t>
            </a:r>
            <a:r>
              <a:rPr lang="el-GR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μέσω υλικών εργαλείων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l-GR" sz="1900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Β)</a:t>
            </a:r>
            <a:r>
              <a:rPr lang="el-GR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μέσω συμβολικών συστημάτων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l-GR" sz="1900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Γ) </a:t>
            </a:r>
            <a:r>
              <a:rPr lang="el-GR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μέσα από ανθρώπους (Ο Vygotsky ήταν ο πρώτος που υποστήριξε αυτή την άποψη μέσω της ζώνης επικείμενης ανάπτυξης)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l-GR" sz="1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Καθηγητές που ακολουθούν την διαμεσολάβηση: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l-GR" sz="1900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         Α)</a:t>
            </a:r>
            <a:r>
              <a:rPr lang="el-GR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δημιουργία ευνοϊκού περιβάλλοντος στη μάθηση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l-GR" sz="1900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         B) </a:t>
            </a:r>
            <a:r>
              <a:rPr lang="el-GR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Ευαισθητοποιημένοι στο επίπεδο γνώσης των μαθητών τους (διαμοιρασμένη κατανόηση)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l-GR" sz="1900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         Γ) </a:t>
            </a:r>
            <a:r>
              <a:rPr lang="el-GR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καθοδηγητές στην διερευνητική διαδικασία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l-GR" sz="1900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         Δ)</a:t>
            </a:r>
            <a:r>
              <a:rPr lang="el-GR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Κλονισμός εδραιωμένων πεποιθήσεων/ Εισαγωγή νέας γνώσης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l-GR" sz="1900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         Ε)</a:t>
            </a:r>
            <a:r>
              <a:rPr lang="el-GR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Ένωση γνώσης με παρελθόν, μέλλον και κόσμο</a:t>
            </a:r>
            <a:endParaRPr sz="1900">
              <a:solidFill>
                <a:schemeClr val="dk1"/>
              </a:solidFill>
            </a:endParaRPr>
          </a:p>
          <a:p>
            <a:pPr marL="182880" lvl="0" indent="-6222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00"/>
              <a:buNone/>
            </a:pPr>
            <a:endParaRPr sz="1900">
              <a:solidFill>
                <a:schemeClr val="dk1"/>
              </a:solidFill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el-GR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3200" b="1" dirty="0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Καθοδήγηση μέσω της επικοινωνίας</a:t>
            </a:r>
            <a:br>
              <a:rPr lang="el-GR" dirty="0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l-GR" dirty="0">
                <a:solidFill>
                  <a:srgbClr val="1A606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l-GR" dirty="0">
                <a:solidFill>
                  <a:srgbClr val="1A606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b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3200" b="1" dirty="0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Συνεργατική καθοδήγηση</a:t>
            </a:r>
            <a:endParaRPr sz="3200" b="1" dirty="0">
              <a:solidFill>
                <a:srgbClr val="2791A6"/>
              </a:solidFill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49" name="Google Shape;149;p5"/>
          <p:cNvCxnSpPr/>
          <p:nvPr/>
        </p:nvCxnSpPr>
        <p:spPr>
          <a:xfrm>
            <a:off x="4951129" y="2085681"/>
            <a:ext cx="0" cy="2686639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p5"/>
          <p:cNvSpPr txBox="1">
            <a:spLocks noGrp="1"/>
          </p:cNvSpPr>
          <p:nvPr>
            <p:ph type="body" idx="1"/>
          </p:nvPr>
        </p:nvSpPr>
        <p:spPr>
          <a:xfrm>
            <a:off x="5289229" y="864108"/>
            <a:ext cx="5910677" cy="5120640"/>
          </a:xfrm>
          <a:prstGeom prst="rect">
            <a:avLst/>
          </a:prstGeom>
          <a:solidFill>
            <a:srgbClr val="D7F0F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314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l-GR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Επικοινωνία     Ανάπτυξη ψυχολογικών διεργασιών</a:t>
            </a:r>
            <a:endParaRPr/>
          </a:p>
          <a:p>
            <a:pPr marL="457200" lvl="0" indent="-3314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l-GR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Διδασκαλία βασισμένη στην επικοινωνία και στους διαλόγους</a:t>
            </a:r>
            <a:endParaRPr/>
          </a:p>
          <a:p>
            <a:pPr marL="457200" lvl="0" indent="-3314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l-GR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Γλωσσικά παιχνίδια         προβλέψεις, ερωτήσεις σε διαλογικό στυλ</a:t>
            </a:r>
            <a:endParaRPr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dk1"/>
              </a:solidFill>
            </a:endParaRPr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314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l-GR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Συνεργασία         επίλυση προβλημάτων        κατάκτηση γνώσης</a:t>
            </a:r>
            <a:endParaRPr/>
          </a:p>
          <a:p>
            <a:pPr marL="457200" lvl="0" indent="-3314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l-GR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Συνεργατικές δραστηριότητες         μέλη ομάδας         ενεργός ρόλος, συμμετοχή, διάλογος, ανταλλαγή γνώσεων/ πεποιθήσεων/ επιχειρημάτων</a:t>
            </a:r>
            <a:endParaRPr/>
          </a:p>
          <a:p>
            <a:pPr marL="457200" lvl="0" indent="-3314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l-GR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Γνώση       Συνδημιουργείται με την συνεργασία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7256966" y="1060921"/>
            <a:ext cx="256603" cy="275509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8125979" y="2173833"/>
            <a:ext cx="489346" cy="24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7245243" y="3580603"/>
            <a:ext cx="489346" cy="24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10408211" y="3592326"/>
            <a:ext cx="489346" cy="24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9205836" y="4155033"/>
            <a:ext cx="489346" cy="24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6764128" y="4424593"/>
            <a:ext cx="489346" cy="24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6727829" y="5230865"/>
            <a:ext cx="256603" cy="275509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l-GR" b="1">
                <a:latin typeface="Arial"/>
                <a:ea typeface="Arial"/>
                <a:cs typeface="Arial"/>
                <a:sym typeface="Arial"/>
              </a:rPr>
              <a:t>Συνέχεια…</a:t>
            </a:r>
            <a:endParaRPr b="1"/>
          </a:p>
        </p:txBody>
      </p:sp>
      <p:sp>
        <p:nvSpPr>
          <p:cNvPr id="164" name="Google Shape;164;p6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2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69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80"/>
              <a:buChar char="●"/>
            </a:pPr>
            <a:r>
              <a:rPr lang="el-GR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Ομάδες εργασίας         κοινή συνεισφορά, στόχος, ευθύνες, ρόλοι, επίλυση προβλημάτων και ανάπτυξη επικοινωνιακών δεξιοτήτων</a:t>
            </a:r>
            <a:endParaRPr/>
          </a:p>
          <a:p>
            <a:pPr marL="469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80"/>
              <a:buChar char="●"/>
            </a:pPr>
            <a:r>
              <a:rPr lang="el-GR" b="0">
                <a:solidFill>
                  <a:srgbClr val="2791A6"/>
                </a:solidFill>
                <a:latin typeface="Arial"/>
                <a:ea typeface="Arial"/>
                <a:cs typeface="Arial"/>
                <a:sym typeface="Arial"/>
              </a:rPr>
              <a:t>Ζώνη επικείμενης ανάπτυξης</a:t>
            </a:r>
            <a:r>
              <a:rPr lang="el-GR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Τι μπορούν να κάνουν οι μαθητές με την βοήθεια κάποιου πιο έμπειρου ενήλικα ή πιο ικανού συμμαθητή τους και όχι εντελώς μόνοι τους.</a:t>
            </a:r>
            <a:endParaRPr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1820" y="3128964"/>
            <a:ext cx="6250095" cy="326580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/>
          <p:nvPr/>
        </p:nvSpPr>
        <p:spPr>
          <a:xfrm>
            <a:off x="6471521" y="1329773"/>
            <a:ext cx="489346" cy="24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7772781" y="2169262"/>
            <a:ext cx="489346" cy="24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orbel"/>
              <a:buNone/>
            </a:pPr>
            <a:r>
              <a:rPr lang="el-GR" sz="2800" b="1">
                <a:solidFill>
                  <a:srgbClr val="262626"/>
                </a:solidFill>
              </a:rPr>
              <a:t>Ανταποκρινόμενη διδασκαλία (προσέγγιση)</a:t>
            </a:r>
            <a:br>
              <a:rPr lang="el-GR" sz="280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800">
              <a:solidFill>
                <a:srgbClr val="262626"/>
              </a:solidFill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75" name="Google Shape;175;p7"/>
          <p:cNvCxnSpPr/>
          <p:nvPr/>
        </p:nvCxnSpPr>
        <p:spPr>
          <a:xfrm>
            <a:off x="4951129" y="2085681"/>
            <a:ext cx="0" cy="2686639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7"/>
          <p:cNvSpPr txBox="1">
            <a:spLocks noGrp="1"/>
          </p:cNvSpPr>
          <p:nvPr>
            <p:ph type="body" idx="1"/>
          </p:nvPr>
        </p:nvSpPr>
        <p:spPr>
          <a:xfrm>
            <a:off x="5289229" y="864108"/>
            <a:ext cx="5910677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>
                <a:solidFill>
                  <a:schemeClr val="dk1"/>
                </a:solidFill>
              </a:rPr>
              <a:t>Αναπτυξιακή θεωρία του Vygotsky</a:t>
            </a:r>
            <a:endParaRPr/>
          </a:p>
          <a:p>
            <a:pPr marL="8001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>
                <a:solidFill>
                  <a:schemeClr val="dk1"/>
                </a:solidFill>
              </a:rPr>
              <a:t>Συνδεδεμένες οι γνωστικές – συναισθηματικές διεργασίες</a:t>
            </a:r>
            <a:endParaRPr/>
          </a:p>
          <a:p>
            <a:pPr marL="8001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>
                <a:solidFill>
                  <a:schemeClr val="dk1"/>
                </a:solidFill>
              </a:rPr>
              <a:t>Σχέση δασκάλων – μαθητών &amp; Σχέση μαθητών - μαθητών</a:t>
            </a:r>
            <a:endParaRPr/>
          </a:p>
          <a:p>
            <a:pPr marL="8001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>
                <a:solidFill>
                  <a:schemeClr val="dk1"/>
                </a:solidFill>
              </a:rPr>
              <a:t>Απαραίτητη για </a:t>
            </a:r>
            <a:r>
              <a:rPr lang="el-GR" b="1">
                <a:solidFill>
                  <a:schemeClr val="dk1"/>
                </a:solidFill>
              </a:rPr>
              <a:t>όλους </a:t>
            </a:r>
            <a:r>
              <a:rPr lang="el-GR">
                <a:solidFill>
                  <a:schemeClr val="dk1"/>
                </a:solidFill>
              </a:rPr>
              <a:t>τους μαθητές, κυρίως για μαθητές με </a:t>
            </a:r>
            <a:r>
              <a:rPr lang="el-GR" b="1">
                <a:solidFill>
                  <a:schemeClr val="dk1"/>
                </a:solidFill>
              </a:rPr>
              <a:t>διαφορετικό υπόβαθρο</a:t>
            </a:r>
            <a:endParaRPr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el-GR" b="1">
                <a:solidFill>
                  <a:schemeClr val="lt1"/>
                </a:solidFill>
              </a:rPr>
              <a:t>Μέθοδοι προσέγγισης κουλτούρας μαθητών στην τάξη</a:t>
            </a:r>
            <a:br>
              <a:rPr lang="el-GR" b="1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</p:txBody>
      </p:sp>
      <p:grpSp>
        <p:nvGrpSpPr>
          <p:cNvPr id="183" name="Google Shape;183;p8"/>
          <p:cNvGrpSpPr/>
          <p:nvPr/>
        </p:nvGrpSpPr>
        <p:grpSpPr>
          <a:xfrm>
            <a:off x="3869268" y="1159668"/>
            <a:ext cx="7315200" cy="4529520"/>
            <a:chOff x="0" y="295560"/>
            <a:chExt cx="7315200" cy="4529520"/>
          </a:xfrm>
        </p:grpSpPr>
        <p:sp>
          <p:nvSpPr>
            <p:cNvPr id="184" name="Google Shape;184;p8"/>
            <p:cNvSpPr/>
            <p:nvPr/>
          </p:nvSpPr>
          <p:spPr>
            <a:xfrm>
              <a:off x="0" y="295560"/>
              <a:ext cx="7315200" cy="1074060"/>
            </a:xfrm>
            <a:prstGeom prst="roundRect">
              <a:avLst>
                <a:gd name="adj" fmla="val 16667"/>
              </a:avLst>
            </a:prstGeom>
            <a:solidFill>
              <a:srgbClr val="3EBAD1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 txBox="1"/>
            <p:nvPr/>
          </p:nvSpPr>
          <p:spPr>
            <a:xfrm>
              <a:off x="52431" y="347991"/>
              <a:ext cx="7210338" cy="96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orbel"/>
                <a:buNone/>
              </a:pPr>
              <a:r>
                <a:rPr lang="el-GR" sz="27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Χρήση άτυπων εργαλείων μάθησης: γλώσσα &amp; πολιτισμός μαθητών</a:t>
              </a:r>
              <a:endParaRPr sz="2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0" y="1447380"/>
              <a:ext cx="7315200" cy="1074060"/>
            </a:xfrm>
            <a:prstGeom prst="roundRect">
              <a:avLst>
                <a:gd name="adj" fmla="val 16667"/>
              </a:avLst>
            </a:prstGeom>
            <a:solidFill>
              <a:srgbClr val="3EBAD1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52431" y="1499811"/>
              <a:ext cx="7210338" cy="96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orbel"/>
                <a:buNone/>
              </a:pPr>
              <a:r>
                <a:rPr lang="el-GR" sz="27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Σχολεία: περαιτέρω ανάπτυξη δεξιοτήτων μέσω στρατηγικής λόγου &amp; πειστικής ικανότητας</a:t>
              </a:r>
              <a:endParaRPr sz="2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0" y="2599200"/>
              <a:ext cx="7315200" cy="1074060"/>
            </a:xfrm>
            <a:prstGeom prst="roundRect">
              <a:avLst>
                <a:gd name="adj" fmla="val 16667"/>
              </a:avLst>
            </a:prstGeom>
            <a:solidFill>
              <a:srgbClr val="3EBAD1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 txBox="1"/>
            <p:nvPr/>
          </p:nvSpPr>
          <p:spPr>
            <a:xfrm>
              <a:off x="52431" y="2651631"/>
              <a:ext cx="7210338" cy="96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orbel"/>
                <a:buNone/>
              </a:pPr>
              <a:r>
                <a:rPr lang="el-GR" sz="27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Χρήση δραστηριοτήτων μάθησης μέσω της κοινότητας &amp; παροχή ευκαιριών σε γονείς</a:t>
              </a:r>
              <a:endParaRPr sz="2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0" y="3751020"/>
              <a:ext cx="7315200" cy="1074060"/>
            </a:xfrm>
            <a:prstGeom prst="roundRect">
              <a:avLst>
                <a:gd name="adj" fmla="val 16667"/>
              </a:avLst>
            </a:prstGeom>
            <a:solidFill>
              <a:srgbClr val="3EBAD1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 txBox="1"/>
            <p:nvPr/>
          </p:nvSpPr>
          <p:spPr>
            <a:xfrm>
              <a:off x="52431" y="3803451"/>
              <a:ext cx="7210338" cy="96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orbel"/>
                <a:buNone/>
              </a:pPr>
              <a:r>
                <a:rPr lang="el-GR" sz="27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Ενσωμάτωση πολυπολιτισμικών δραστηριοτήτων </a:t>
              </a:r>
              <a:endParaRPr sz="2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7" name="Google Shape;197;p9"/>
          <p:cNvSpPr/>
          <p:nvPr/>
        </p:nvSpPr>
        <p:spPr>
          <a:xfrm rot="10800000">
            <a:off x="0" y="762000"/>
            <a:ext cx="4208489" cy="5334001"/>
          </a:xfrm>
          <a:custGeom>
            <a:avLst/>
            <a:gdLst/>
            <a:ahLst/>
            <a:cxnLst/>
            <a:rect l="l" t="t" r="r" b="b"/>
            <a:pathLst>
              <a:path w="4208489" h="5334001" extrusionOk="0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8" name="Google Shape;198;p9"/>
          <p:cNvSpPr txBox="1"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l-GR" sz="3500" b="1"/>
              <a:t>Καθοδήγηση με βάση το πλαίσιο</a:t>
            </a:r>
            <a:br>
              <a:rPr lang="el-GR" sz="3500" b="1"/>
            </a:br>
            <a:endParaRPr sz="3500"/>
          </a:p>
        </p:txBody>
      </p:sp>
      <p:sp>
        <p:nvSpPr>
          <p:cNvPr id="199" name="Google Shape;199;p9"/>
          <p:cNvSpPr txBox="1">
            <a:spLocks noGrp="1"/>
          </p:cNvSpPr>
          <p:nvPr>
            <p:ph type="body" idx="1"/>
          </p:nvPr>
        </p:nvSpPr>
        <p:spPr>
          <a:xfrm>
            <a:off x="4361606" y="1683143"/>
            <a:ext cx="6627377" cy="3491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2400">
                <a:solidFill>
                  <a:schemeClr val="dk1"/>
                </a:solidFill>
              </a:rPr>
              <a:t>Δημιουργία συνδέσεων μεταξύ εμπειριών των  μαθητών εκτός σχολείου &amp; σχολικής μάθησης - Άτυπη μάθηση μέσω αλληλεπίδρασης με τον πραγματικό κόσμο</a:t>
            </a:r>
            <a:endParaRPr/>
          </a:p>
          <a:p>
            <a:pPr marL="8001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2400">
                <a:solidFill>
                  <a:schemeClr val="dk1"/>
                </a:solidFill>
              </a:rPr>
              <a:t>Μάθηση     θεμέλιο &amp; ενσωμάτωση σε κοινωνικά - φυσικά περιβάλλοντα μαθητή</a:t>
            </a:r>
            <a:endParaRPr/>
          </a:p>
          <a:p>
            <a:pPr marL="8001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2400">
                <a:solidFill>
                  <a:schemeClr val="dk1"/>
                </a:solidFill>
              </a:rPr>
              <a:t>Κεντρικό ζήτημα: προθέσεις μαθητών για συμμετοχή σε πραγματικές δραστηριότητες </a:t>
            </a:r>
            <a:endParaRPr/>
          </a:p>
          <a:p>
            <a:pPr marL="182880" lvl="0" indent="-304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200" name="Google Shape;200;p9"/>
          <p:cNvSpPr/>
          <p:nvPr/>
        </p:nvSpPr>
        <p:spPr>
          <a:xfrm rot="10800000">
            <a:off x="11190517" y="1056875"/>
            <a:ext cx="1001483" cy="4744251"/>
          </a:xfrm>
          <a:custGeom>
            <a:avLst/>
            <a:gdLst/>
            <a:ahLst/>
            <a:cxnLst/>
            <a:rect l="l" t="t" r="r" b="b"/>
            <a:pathLst>
              <a:path w="1001483" h="4744251" extrusionOk="0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6025664" y="3200812"/>
            <a:ext cx="256603" cy="275509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10775" cap="flat" cmpd="sng">
            <a:solidFill>
              <a:srgbClr val="1B4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1756</Words>
  <Application>Microsoft Office PowerPoint</Application>
  <PresentationFormat>Ευρεία οθόνη</PresentationFormat>
  <Paragraphs>163</Paragraphs>
  <Slides>27</Slides>
  <Notes>27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3" baseType="lpstr">
      <vt:lpstr>Times New Roman</vt:lpstr>
      <vt:lpstr>Corbel</vt:lpstr>
      <vt:lpstr>Arial</vt:lpstr>
      <vt:lpstr>Nunito</vt:lpstr>
      <vt:lpstr>Noto Sans Symbols</vt:lpstr>
      <vt:lpstr>Frame</vt:lpstr>
      <vt:lpstr>Vygotsky Κοινωνικοπολιτισμική θεωρία και εκπαίδευση</vt:lpstr>
      <vt:lpstr>Σχέση σχολικής καθοδήγησης και ανάπτυξης παιδιών </vt:lpstr>
      <vt:lpstr>Κοινωνικοπολιτισμικό  μοντέλο καθοδήγησης</vt:lpstr>
      <vt:lpstr>Διαμεσολαβητική καθοδήγηση </vt:lpstr>
      <vt:lpstr> Καθοδήγηση μέσω της επικοινωνίας    Συνεργατική καθοδήγηση</vt:lpstr>
      <vt:lpstr>Συνέχεια…</vt:lpstr>
      <vt:lpstr>Ανταποκρινόμενη διδασκαλία (προσέγγιση) </vt:lpstr>
      <vt:lpstr>Μέθοδοι προσέγγισης κουλτούρας μαθητών στην τάξη </vt:lpstr>
      <vt:lpstr>Καθοδήγηση με βάση το πλαίσιο </vt:lpstr>
      <vt:lpstr>Καθοδήγηση προσανατολισμένη στη δραστηριότητα </vt:lpstr>
      <vt:lpstr>Καθοδήγηση προσανατολισμένη με βάση το αναπτυξιακό στάδιο </vt:lpstr>
      <vt:lpstr>Καθοδήγηση ενσωματωμένη στο σχολείο </vt:lpstr>
      <vt:lpstr>Δυναμική Αξιολόγηση και Διαμεσολάβηση στην Κοινωνικοπολιτισμική Θεωρία του Vygotsky</vt:lpstr>
      <vt:lpstr>Σκοπός της Δυναμικής Αξιολόγησης    Σχέση με τη Σχολή Σκέψης του Vygotsky </vt:lpstr>
      <vt:lpstr>Διαφορές με Παραδοσιακές Μεθόδους Αξιολόγησης  Η Διαμεσολάβηση ως Κεντρική Έννοια</vt:lpstr>
      <vt:lpstr>Βήματα της Δυναμικής Αξιολόγησης   Εφαρμογές στην Εκπαίδευση Δεύτερης Γλώσσας  </vt:lpstr>
      <vt:lpstr>Δυναμική  και Στατική Αξιολόγηση </vt:lpstr>
      <vt:lpstr>Τύποι Δυναμικής Αξιολόγησης </vt:lpstr>
      <vt:lpstr>Διαδραστική Δυναμική Αξιολόγηση </vt:lpstr>
      <vt:lpstr>Παρεμβατική Δυναμική Αξιολόγηση  </vt:lpstr>
      <vt:lpstr>Παρεμβατική Μορφή Sandwich</vt:lpstr>
      <vt:lpstr>Παρεμβατική Μορφή Cake </vt:lpstr>
      <vt:lpstr>Παρουσίαση του PowerPoint</vt:lpstr>
      <vt:lpstr>Παρουσίαση του PowerPoint</vt:lpstr>
      <vt:lpstr>Εκπαιδευτική  Δραστηριότητα   Κατανόηση Κειμένου    Γλώσσα Ε’ Δημοτικού   Δυναμικό τάξης: Μία δασκάλα   20 μαθητές  </vt:lpstr>
      <vt:lpstr>Σας ευχαριστούμε πολύ για το χρόνο σας! </vt:lpstr>
      <vt:lpstr>Βιβλιογραφία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Evanthia-Niki Papaioannou</dc:creator>
  <cp:lastModifiedBy>Katerina Papaioannou</cp:lastModifiedBy>
  <cp:revision>1</cp:revision>
  <dcterms:created xsi:type="dcterms:W3CDTF">2024-11-16T00:42:14Z</dcterms:created>
  <dcterms:modified xsi:type="dcterms:W3CDTF">2024-11-18T12:20:48Z</dcterms:modified>
</cp:coreProperties>
</file>