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50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334" r:id="rId17"/>
    <p:sldId id="339" r:id="rId18"/>
    <p:sldId id="340" r:id="rId19"/>
    <p:sldId id="335" r:id="rId20"/>
    <p:sldId id="346" r:id="rId21"/>
    <p:sldId id="336" r:id="rId22"/>
    <p:sldId id="349" r:id="rId23"/>
    <p:sldId id="348" r:id="rId24"/>
    <p:sldId id="338" r:id="rId25"/>
    <p:sldId id="337" r:id="rId26"/>
    <p:sldId id="347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73" d="100"/>
          <a:sy n="73" d="100"/>
        </p:scale>
        <p:origin x="169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A086-6B90-44F9-9C22-C1833A1D6A1C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FF5B8-B9A9-447F-8A0C-3621576559A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F9536-C7BB-4FA7-B267-8F9F41557891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E7449-6B28-40FE-86DA-B78C91EB68E4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8718E-BDC1-444C-9609-25BCFF080025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62846-793C-4C31-B93B-4D54B0E0F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C7CE3-85D9-42F3-BDC5-EE7CECC55FDE}" type="datetimeFigureOut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61C3C-B84C-4E34-9877-DD27813C5C8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9.pikabu.ru/post_img/2017/11/02/11/1509648901169612361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s9.pikabu.ru/post_img/2017/11/02/11/1509649306174110426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s9.pikabu.ru/post_img/2017/11/02/11/1509648901169612361.png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s9.pikabu.ru/post_img/2017/11/02/11/1509648773112950341.pn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cs9.pikabu.ru/post_img/2017/11/02/11/1509648364142175464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7F9EC08A-43E4-16EC-1796-033DE3CE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5C974E5-6B23-DEB9-483A-0F0BDFB98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*</a:t>
            </a:r>
            <a:r>
              <a:rPr lang="en-US" dirty="0" err="1"/>
              <a:t>kap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kapja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kaplja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→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snimati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snęti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снимати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сн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ѧ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ти</a:t>
            </a:r>
            <a:endParaRPr lang="en-US" dirty="0">
              <a:latin typeface="CyrillicaOchrid1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smeš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/>
              <a:t>*</a:t>
            </a:r>
            <a:r>
              <a:rPr lang="en-US" dirty="0" err="1"/>
              <a:t>plau</a:t>
            </a:r>
            <a:r>
              <a:rPr lang="en-US" dirty="0"/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plūti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plavati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*b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→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бьр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 бьрати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rǫk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rǫka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rǫk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rǫka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*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rǫč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 →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р©ка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р©чька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р©чькъ</a:t>
            </a:r>
            <a:endParaRPr lang="en-US" dirty="0">
              <a:latin typeface="CyrillicaOchrid1" panose="020B060402020202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сестра </a:t>
            </a:r>
          </a:p>
          <a:p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вьсь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вьсе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вьсьд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ѣ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pisjǫ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pišjǫ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*hot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hotjǫ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hočjǫ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*hod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hožj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→ *l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*l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лъжь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dirty="0">
                <a:latin typeface="CyrillicaOchrid1" panose="020B0604020202020204" pitchFamily="34" charset="0"/>
                <a:cs typeface="Times New Roman" panose="02020603050405020304" pitchFamily="18" charset="0"/>
              </a:rPr>
              <a:t>лъгати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Σύμφωνο-φθογγογραφική γραφική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56792"/>
            <a:ext cx="316835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924944"/>
            <a:ext cx="4038600" cy="262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Φθογγογραφική γραφή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43906"/>
            <a:ext cx="38100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0" y="2204864"/>
            <a:ext cx="28575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449px-Cyril_Methodius25K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9363" y="461963"/>
            <a:ext cx="4105275" cy="5476875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Γλαγολιτικό</a:t>
            </a:r>
            <a:r>
              <a:rPr lang="el-GR" dirty="0"/>
              <a:t> αλφάβητο </a:t>
            </a:r>
          </a:p>
        </p:txBody>
      </p:sp>
      <p:pic>
        <p:nvPicPr>
          <p:cNvPr id="6" name="Picture 5" descr="00007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628801"/>
            <a:ext cx="3384376" cy="4392488"/>
          </a:xfrm>
          <a:noFill/>
        </p:spPr>
      </p:pic>
      <p:pic>
        <p:nvPicPr>
          <p:cNvPr id="7" name="Picture 7" descr="250px-ZographensisColou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46029" y="1600200"/>
            <a:ext cx="2842942" cy="4525963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Κυριλλικό αλφάβητο</a:t>
            </a:r>
          </a:p>
        </p:txBody>
      </p:sp>
      <p:pic>
        <p:nvPicPr>
          <p:cNvPr id="5" name="Picture 6" descr="im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772816"/>
            <a:ext cx="2880320" cy="4176464"/>
          </a:xfrm>
          <a:noFill/>
        </p:spPr>
      </p:pic>
      <p:pic>
        <p:nvPicPr>
          <p:cNvPr id="6" name="Picture 5" descr="Ostromir2_b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9707" y="1600200"/>
            <a:ext cx="3755586" cy="4525963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00008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676400"/>
            <a:ext cx="5905500" cy="3697288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Устав –     полуустав -    скоропись</a:t>
            </a:r>
            <a:endParaRPr lang="el-GR" dirty="0"/>
          </a:p>
        </p:txBody>
      </p:sp>
      <p:pic>
        <p:nvPicPr>
          <p:cNvPr id="7" name="6 - Θέση περιεχομένου" descr="http://www.niro.nnov.ru/_data/objects/0001/7604/image020.gi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2232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Θέση περιεχομένου" descr="http://www.niro.nnov.ru/_data/objects/0001/7604/image02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5974" y="1988840"/>
            <a:ext cx="2564457" cy="3816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Устав (шрифт) — Википеди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214554"/>
            <a:ext cx="285752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Θέση περιεχομένου" descr="http://www.niro.nnov.ru/_data/objects/0001/7604/image01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66630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- Θέση περιεχομένου" descr="http://www.niro.nnov.ru/_data/objects/0001/7604/image01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4104456" cy="388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Δυο βασικές μεταρρυθμίσεις της ρωσικής γραφής (αλφάβητου)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Αρχές 18</a:t>
            </a:r>
            <a:r>
              <a:rPr lang="el-GR" baseline="30000" dirty="0"/>
              <a:t>ου</a:t>
            </a:r>
            <a:r>
              <a:rPr lang="el-GR" dirty="0"/>
              <a:t> αι -  δημιουργία του κοσμικού αλφαβήτου από τον Μεγάλο Πέτρο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Αρχές 20</a:t>
            </a:r>
            <a:r>
              <a:rPr lang="el-GR" baseline="30000" dirty="0"/>
              <a:t>ου</a:t>
            </a:r>
            <a:r>
              <a:rPr lang="el-GR" dirty="0"/>
              <a:t> αι (23 Δεκεμβρίου του 1917  - αρχές του 1918) – μεταρρύθμιση του αλφάβητου και της ορθογραφίας. 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l-GR"/>
          </a:p>
        </p:txBody>
      </p:sp>
      <p:pic>
        <p:nvPicPr>
          <p:cNvPr id="8" name="Picture 6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628800"/>
            <a:ext cx="410445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Κοσμικό αλφάβητο του Μεγάλου Πέτρου (1710)</a:t>
            </a:r>
          </a:p>
        </p:txBody>
      </p:sp>
      <p:pic>
        <p:nvPicPr>
          <p:cNvPr id="7" name="6 - Θέση περιεχομένου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3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14282" y="2000240"/>
            <a:ext cx="550072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00760" y="2000240"/>
            <a:ext cx="2571768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1100"/>
          </a:xfrm>
        </p:spPr>
        <p:txBody>
          <a:bodyPr/>
          <a:lstStyle/>
          <a:p>
            <a:r>
              <a:rPr lang="el-GR" dirty="0"/>
              <a:t>ΘΕΜΑ 3 </a:t>
            </a:r>
            <a:br>
              <a:rPr lang="el-GR" dirty="0"/>
            </a:br>
            <a:r>
              <a:rPr lang="el-GR" dirty="0"/>
              <a:t>ΙΣΤΟΡΙΑ ΤΟΥ </a:t>
            </a:r>
            <a:r>
              <a:rPr lang="el-GR"/>
              <a:t>ΣΥΣΤΗΜΑΤΟΣ ΤΗΣ </a:t>
            </a:r>
            <a:r>
              <a:rPr lang="el-GR" dirty="0"/>
              <a:t>ΡΩΣΙΚΗΣ ΓΡΑΦΗΣ  </a:t>
            </a: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1739  - κατάργηση γράμματος </a:t>
            </a:r>
            <a:r>
              <a:rPr lang="ru-RU" dirty="0">
                <a:latin typeface="CyrillicaOchrid1" pitchFamily="34" charset="0"/>
              </a:rPr>
              <a:t>ѵ </a:t>
            </a:r>
            <a:r>
              <a:rPr lang="ru-RU" dirty="0"/>
              <a:t>«ижица»</a:t>
            </a:r>
          </a:p>
          <a:p>
            <a:r>
              <a:rPr lang="ru-RU" dirty="0"/>
              <a:t>1735 - </a:t>
            </a:r>
            <a:r>
              <a:rPr lang="el-GR" dirty="0"/>
              <a:t> εισαγωγή στον κοσμικό αλφάβητο του γράμματος </a:t>
            </a:r>
            <a:r>
              <a:rPr lang="ru-RU" dirty="0"/>
              <a:t>Й  «и краткое» </a:t>
            </a:r>
            <a:r>
              <a:rPr lang="el-GR" dirty="0"/>
              <a:t> 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Εμφάνιση γράμματος </a:t>
            </a:r>
            <a:r>
              <a:rPr lang="ru-RU" dirty="0"/>
              <a:t>Ё </a:t>
            </a:r>
            <a:endParaRPr lang="el-GR" dirty="0"/>
          </a:p>
        </p:txBody>
      </p:sp>
      <p:pic>
        <p:nvPicPr>
          <p:cNvPr id="4" name="3 - Θέση περιεχομένου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904875" y="1934369"/>
            <a:ext cx="3143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1783 </a:t>
            </a:r>
          </a:p>
          <a:p>
            <a:r>
              <a:rPr lang="ru-RU" sz="4000" dirty="0"/>
              <a:t>Екатерина Романовна Дашкова  (Российская Академия) </a:t>
            </a:r>
            <a:endParaRPr lang="el-GR" sz="4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Κοσμικό αλφάβητο του Μεγάλου Πέτρου (1710)</a:t>
            </a:r>
          </a:p>
        </p:txBody>
      </p:sp>
      <p:pic>
        <p:nvPicPr>
          <p:cNvPr id="7" name="6 - Θέση περιεχομένου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2" tgtFrame="&quot;_blank&quot;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71670" y="2000240"/>
            <a:ext cx="5500726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CyrillicaOchrid1" pitchFamily="34" charset="0"/>
              </a:rPr>
              <a:t>э - </a:t>
            </a:r>
            <a:r>
              <a:rPr lang="ru-RU" sz="4400" dirty="0"/>
              <a:t>«ять»</a:t>
            </a:r>
            <a:endParaRPr lang="ru-RU" sz="4400" dirty="0">
              <a:latin typeface="CyrillicaOchrid1" pitchFamily="34" charset="0"/>
            </a:endParaRPr>
          </a:p>
          <a:p>
            <a:r>
              <a:rPr lang="ru-RU" sz="4400" dirty="0"/>
              <a:t>есть</a:t>
            </a:r>
            <a:r>
              <a:rPr lang="ru-RU" sz="4400" dirty="0">
                <a:latin typeface="CyrillicaOchrid1" pitchFamily="34" charset="0"/>
              </a:rPr>
              <a:t>   - э</a:t>
            </a:r>
            <a:r>
              <a:rPr lang="ru-RU" sz="4400" dirty="0"/>
              <a:t>сть</a:t>
            </a:r>
            <a:r>
              <a:rPr lang="ru-RU" sz="4400" dirty="0">
                <a:latin typeface="CyrillicaOchrid1" pitchFamily="34" charset="0"/>
              </a:rPr>
              <a:t> </a:t>
            </a:r>
          </a:p>
          <a:p>
            <a:r>
              <a:rPr lang="ru-RU" sz="4400" dirty="0"/>
              <a:t>миръ  - м</a:t>
            </a:r>
            <a:r>
              <a:rPr lang="en-US" sz="4400" dirty="0" err="1"/>
              <a:t>i</a:t>
            </a:r>
            <a:r>
              <a:rPr lang="ru-RU" sz="4400" dirty="0"/>
              <a:t>ръ </a:t>
            </a:r>
          </a:p>
          <a:p>
            <a:r>
              <a:rPr lang="ru-RU" sz="4400" dirty="0">
                <a:latin typeface="Palatino Linotype"/>
              </a:rPr>
              <a:t>ө  - </a:t>
            </a:r>
            <a:r>
              <a:rPr lang="ru-RU" sz="4400" dirty="0"/>
              <a:t>«фита»</a:t>
            </a:r>
          </a:p>
          <a:p>
            <a:r>
              <a:rPr lang="ru-RU" sz="4400" dirty="0">
                <a:latin typeface="Palatino Linotype" pitchFamily="18" charset="0"/>
              </a:rPr>
              <a:t>ариөметика</a:t>
            </a:r>
          </a:p>
          <a:p>
            <a:r>
              <a:rPr lang="ru-RU" sz="4400" dirty="0">
                <a:latin typeface="Palatino Linotype" pitchFamily="18" charset="0"/>
              </a:rPr>
              <a:t>апоөеозъ </a:t>
            </a:r>
            <a:endParaRPr lang="el-GR" sz="44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7 - Θέση περιεχομένου" descr="Russian_handwriting_19_centur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3600399" cy="4824536"/>
          </a:xfrm>
        </p:spPr>
      </p:pic>
      <p:pic>
        <p:nvPicPr>
          <p:cNvPr id="7" name="6 - Εικόνα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12776"/>
            <a:ext cx="356449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6 - Εικόνα" descr="Трансформация букв &quot;Н&quot; и &quot;И&quot;. Развитие русского алфавита и письма. Ё и Й. Русский язык, Ять, История, Алфавит, Ижица, Буквы, Иже, Дашкова, Длиннопост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71307"/>
            <a:ext cx="7704856" cy="459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92500"/>
          </a:bodyPr>
          <a:lstStyle/>
          <a:p>
            <a:r>
              <a:rPr lang="el-GR" dirty="0"/>
              <a:t>1904– ίδρυση της Ορθογραφικής επιτροπής, προετοιμασία ορθογραφικής μεταρρύθμισης </a:t>
            </a:r>
          </a:p>
          <a:p>
            <a:r>
              <a:rPr lang="el-GR" dirty="0"/>
              <a:t>23 Δεκεμβρίου 1917 – 1</a:t>
            </a:r>
            <a:r>
              <a:rPr lang="el-GR" baseline="30000" dirty="0"/>
              <a:t>ο</a:t>
            </a:r>
            <a:r>
              <a:rPr lang="el-GR" dirty="0"/>
              <a:t> διάταγμα αλλαγής γραφής </a:t>
            </a:r>
            <a:r>
              <a:rPr lang="ru-RU"/>
              <a:t> -</a:t>
            </a:r>
            <a:endParaRPr lang="el-GR" dirty="0"/>
          </a:p>
          <a:p>
            <a:r>
              <a:rPr lang="el-GR" dirty="0"/>
              <a:t> 10 Οκτωβρίου 1918 – 2</a:t>
            </a:r>
            <a:r>
              <a:rPr lang="el-GR" baseline="30000" dirty="0"/>
              <a:t>ο</a:t>
            </a:r>
            <a:r>
              <a:rPr lang="el-GR" dirty="0"/>
              <a:t> διάταγμα αλλαγής γραφής  - κατάργηση γραμμάτων </a:t>
            </a:r>
            <a:r>
              <a:rPr lang="el-GR" dirty="0">
                <a:latin typeface="CyrillicaOchrid1" pitchFamily="34" charset="0"/>
              </a:rPr>
              <a:t> </a:t>
            </a:r>
            <a:r>
              <a:rPr lang="ru-RU" dirty="0">
                <a:latin typeface="CyrillicaOchrid1" pitchFamily="34" charset="0"/>
              </a:rPr>
              <a:t>э, </a:t>
            </a:r>
            <a:r>
              <a:rPr lang="en-US" dirty="0" err="1">
                <a:latin typeface="CyrillicaOchrid1" pitchFamily="34" charset="0"/>
              </a:rPr>
              <a:t>i</a:t>
            </a:r>
            <a:r>
              <a:rPr lang="en-US" dirty="0">
                <a:latin typeface="CyrillicaOchrid1" pitchFamily="34" charset="0"/>
              </a:rPr>
              <a:t>, </a:t>
            </a:r>
            <a:r>
              <a:rPr lang="ru-RU" dirty="0">
                <a:latin typeface="Palatino Linotype"/>
              </a:rPr>
              <a:t>ө</a:t>
            </a:r>
            <a:r>
              <a:rPr lang="en-US" dirty="0">
                <a:latin typeface="Palatino Linotype"/>
              </a:rPr>
              <a:t> </a:t>
            </a:r>
            <a:r>
              <a:rPr lang="el-GR" dirty="0"/>
              <a:t>και </a:t>
            </a:r>
            <a:r>
              <a:rPr lang="ru-RU" dirty="0"/>
              <a:t>ъ </a:t>
            </a:r>
            <a:r>
              <a:rPr lang="el-GR" dirty="0"/>
              <a:t>στο τέλος της λέξης </a:t>
            </a:r>
          </a:p>
          <a:p>
            <a:r>
              <a:rPr lang="en-US" dirty="0"/>
              <a:t>1919 – </a:t>
            </a:r>
            <a:r>
              <a:rPr lang="el-GR" dirty="0"/>
              <a:t>ζήτημα μετάβασης στην λατινική γραφή </a:t>
            </a:r>
          </a:p>
          <a:p>
            <a:r>
              <a:rPr lang="el-GR" dirty="0"/>
              <a:t>1964 – πρόταση αλλαγής ορθογραφίας </a:t>
            </a:r>
          </a:p>
          <a:p>
            <a:r>
              <a:rPr lang="el-GR" dirty="0"/>
              <a:t>2006 – τελευταία έκδοση κανόνων ρωσικής ορθογραφίας με αρχή σταθερότητας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ΤΥΠΟΙ ΓΡΑΦΗΣ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AutoNum type="arabicPeriod"/>
            </a:pPr>
            <a:r>
              <a:rPr lang="el-GR" sz="4400" dirty="0"/>
              <a:t>Υλική «γραφή» </a:t>
            </a:r>
          </a:p>
          <a:p>
            <a:pPr marL="742950" indent="-742950">
              <a:buAutoNum type="arabicPeriod"/>
            </a:pPr>
            <a:r>
              <a:rPr lang="el-GR" sz="4400" dirty="0"/>
              <a:t>Καθαυτής γραφή με τύπους  </a:t>
            </a:r>
          </a:p>
          <a:p>
            <a:r>
              <a:rPr lang="el-GR" sz="4400" dirty="0"/>
              <a:t>εικονογραφικός </a:t>
            </a:r>
          </a:p>
          <a:p>
            <a:r>
              <a:rPr lang="el-GR" sz="4400" dirty="0"/>
              <a:t>ιδεογραφικός (λογογραφικός, ιερογλυφικός) </a:t>
            </a:r>
          </a:p>
          <a:p>
            <a:r>
              <a:rPr lang="el-GR" sz="4400" dirty="0"/>
              <a:t>συλλαβογραφικός</a:t>
            </a:r>
          </a:p>
          <a:p>
            <a:r>
              <a:rPr lang="el-GR" sz="4400" dirty="0"/>
              <a:t>σύμφωνο-φθογγογραφικός </a:t>
            </a:r>
          </a:p>
          <a:p>
            <a:r>
              <a:rPr lang="el-GR" sz="4400" dirty="0"/>
              <a:t>φθογγογραφικός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Υλική γραφή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2816"/>
            <a:ext cx="446449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340768"/>
            <a:ext cx="4038600" cy="288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771900" cy="23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Εικονογραφική γραφή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333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72000" y="1772816"/>
            <a:ext cx="3810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869160"/>
            <a:ext cx="918972" cy="885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857364"/>
            <a:ext cx="6143668" cy="37862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Λογογραφική γραφή 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08"/>
            <a:ext cx="44644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50" y="1556792"/>
            <a:ext cx="417195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Λογογραφική γραφή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4283968" cy="44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348004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Συλλαβογραφική γραφή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556792"/>
            <a:ext cx="3744416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358</Words>
  <Application>Microsoft Office PowerPoint</Application>
  <PresentationFormat>Προβολή στην οθόνη (4:3)</PresentationFormat>
  <Paragraphs>56</Paragraphs>
  <Slides>26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2" baseType="lpstr">
      <vt:lpstr>Arial</vt:lpstr>
      <vt:lpstr>Calibri</vt:lpstr>
      <vt:lpstr>CyrillicaOchrid1</vt:lpstr>
      <vt:lpstr>Palatino Linotype</vt:lpstr>
      <vt:lpstr>Times New Roman</vt:lpstr>
      <vt:lpstr>Θέμα του Office</vt:lpstr>
      <vt:lpstr>Παρουσίαση του PowerPoint</vt:lpstr>
      <vt:lpstr>ΘΕΜΑ 3  ΙΣΤΟΡΙΑ ΤΟΥ ΣΥΣΤΗΜΑΤΟΣ ΤΗΣ ΡΩΣΙΚΗΣ ΓΡΑΦΗΣ  </vt:lpstr>
      <vt:lpstr>ΤΥΠΟΙ ΓΡΑΦΗΣ </vt:lpstr>
      <vt:lpstr>Υλική γραφή</vt:lpstr>
      <vt:lpstr>Εικονογραφική γραφή </vt:lpstr>
      <vt:lpstr>Παρουσίαση του PowerPoint</vt:lpstr>
      <vt:lpstr>Λογογραφική γραφή </vt:lpstr>
      <vt:lpstr>Λογογραφική γραφή </vt:lpstr>
      <vt:lpstr>Συλλαβογραφική γραφή</vt:lpstr>
      <vt:lpstr>Σύμφωνο-φθογγογραφική γραφική</vt:lpstr>
      <vt:lpstr>Φθογγογραφική γραφή</vt:lpstr>
      <vt:lpstr>Παρουσίαση του PowerPoint</vt:lpstr>
      <vt:lpstr>Γλαγολιτικό αλφάβητο </vt:lpstr>
      <vt:lpstr>Κυριλλικό αλφάβητο</vt:lpstr>
      <vt:lpstr>Παρουσίαση του PowerPoint</vt:lpstr>
      <vt:lpstr>Устав –     полуустав -    скоропись</vt:lpstr>
      <vt:lpstr>Παρουσίαση του PowerPoint</vt:lpstr>
      <vt:lpstr>Δυο βασικές μεταρρυθμίσεις της ρωσικής γραφής (αλφάβητου)</vt:lpstr>
      <vt:lpstr>Κοσμικό αλφάβητο του Μεγάλου Πέτρου (1710)</vt:lpstr>
      <vt:lpstr>Παρουσίαση του PowerPoint</vt:lpstr>
      <vt:lpstr>Εμφάνιση γράμματος Ё </vt:lpstr>
      <vt:lpstr>Κοσμικό αλφάβητο του Μεγάλου Πέτρου (1710)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 2  ΙΣΤΟΡΙΑ ΤΟΥ ΦΩΝΗΤΙΚΟΥ ΣΥΣΤΗΜΑΤΟΣ ΤΗΣ ΡΩΣΙΚΗΣ ΓΛΩΣΣΑΣ (μέρος 3)</dc:title>
  <dc:creator>HP</dc:creator>
  <cp:lastModifiedBy>Dell</cp:lastModifiedBy>
  <cp:revision>6</cp:revision>
  <dcterms:created xsi:type="dcterms:W3CDTF">2021-11-22T19:49:11Z</dcterms:created>
  <dcterms:modified xsi:type="dcterms:W3CDTF">2024-04-16T17:34:32Z</dcterms:modified>
</cp:coreProperties>
</file>