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2" r:id="rId2"/>
    <p:sldId id="266" r:id="rId3"/>
    <p:sldId id="284" r:id="rId4"/>
    <p:sldId id="301" r:id="rId5"/>
    <p:sldId id="302" r:id="rId6"/>
    <p:sldId id="303" r:id="rId7"/>
    <p:sldId id="304" r:id="rId8"/>
    <p:sldId id="305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24" autoAdjust="0"/>
  </p:normalViewPr>
  <p:slideViewPr>
    <p:cSldViewPr showGuides="1">
      <p:cViewPr varScale="1">
        <p:scale>
          <a:sx n="73" d="100"/>
          <a:sy n="73" d="100"/>
        </p:scale>
        <p:origin x="165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E79F6B-28F9-4B38-A108-8AC0BE23612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93476FA-00C6-4E05-833A-5857B07758E7}">
      <dgm:prSet phldrT="[Κείμενο]"/>
      <dgm:spPr/>
      <dgm:t>
        <a:bodyPr/>
        <a:lstStyle/>
        <a:p>
          <a:r>
            <a:rPr lang="el-GR" dirty="0"/>
            <a:t>Γένος</a:t>
          </a:r>
        </a:p>
      </dgm:t>
    </dgm:pt>
    <dgm:pt modelId="{05E1ABEC-C0CF-408C-A027-31421F96F01F}" type="parTrans" cxnId="{910FCFB4-0E0C-4C32-BA42-710338BCA993}">
      <dgm:prSet/>
      <dgm:spPr/>
      <dgm:t>
        <a:bodyPr/>
        <a:lstStyle/>
        <a:p>
          <a:endParaRPr lang="el-GR"/>
        </a:p>
      </dgm:t>
    </dgm:pt>
    <dgm:pt modelId="{772C3D3E-68F7-4EBA-B04E-DB975FA26D1F}" type="sibTrans" cxnId="{910FCFB4-0E0C-4C32-BA42-710338BCA993}">
      <dgm:prSet/>
      <dgm:spPr/>
      <dgm:t>
        <a:bodyPr/>
        <a:lstStyle/>
        <a:p>
          <a:endParaRPr lang="el-GR"/>
        </a:p>
      </dgm:t>
    </dgm:pt>
    <dgm:pt modelId="{BFA30FAC-184B-4037-BB58-A78F7949BEEE}">
      <dgm:prSet phldrT="[Κείμενο]"/>
      <dgm:spPr/>
      <dgm:t>
        <a:bodyPr/>
        <a:lstStyle/>
        <a:p>
          <a:r>
            <a:rPr lang="el-GR" dirty="0"/>
            <a:t>Αρσενικό-θηλυκό</a:t>
          </a:r>
        </a:p>
      </dgm:t>
    </dgm:pt>
    <dgm:pt modelId="{879B58C1-F56D-4310-A7F5-F24C0ECD6640}" type="parTrans" cxnId="{9FC0E44B-BBAA-4C37-8E02-1D7260997460}">
      <dgm:prSet/>
      <dgm:spPr/>
      <dgm:t>
        <a:bodyPr/>
        <a:lstStyle/>
        <a:p>
          <a:endParaRPr lang="el-GR"/>
        </a:p>
      </dgm:t>
    </dgm:pt>
    <dgm:pt modelId="{2A7833DF-4CCF-4CB0-AC0F-B60B29775AF7}" type="sibTrans" cxnId="{9FC0E44B-BBAA-4C37-8E02-1D7260997460}">
      <dgm:prSet/>
      <dgm:spPr/>
      <dgm:t>
        <a:bodyPr/>
        <a:lstStyle/>
        <a:p>
          <a:endParaRPr lang="el-GR"/>
        </a:p>
      </dgm:t>
    </dgm:pt>
    <dgm:pt modelId="{1D27162B-2F4E-4C04-87AC-6E17B942B3E8}">
      <dgm:prSet phldrT="[Κείμενο]"/>
      <dgm:spPr/>
      <dgm:t>
        <a:bodyPr/>
        <a:lstStyle/>
        <a:p>
          <a:r>
            <a:rPr lang="el-GR" dirty="0"/>
            <a:t>Αριθμός</a:t>
          </a:r>
        </a:p>
      </dgm:t>
    </dgm:pt>
    <dgm:pt modelId="{AA216780-23A7-47B4-B987-91BAFD442A99}" type="parTrans" cxnId="{4A376EA9-E928-4AD2-8F3C-56C22B671501}">
      <dgm:prSet/>
      <dgm:spPr/>
      <dgm:t>
        <a:bodyPr/>
        <a:lstStyle/>
        <a:p>
          <a:endParaRPr lang="el-GR"/>
        </a:p>
      </dgm:t>
    </dgm:pt>
    <dgm:pt modelId="{AB217621-1833-4F91-90EA-73BFA2ADD037}" type="sibTrans" cxnId="{4A376EA9-E928-4AD2-8F3C-56C22B671501}">
      <dgm:prSet/>
      <dgm:spPr/>
      <dgm:t>
        <a:bodyPr/>
        <a:lstStyle/>
        <a:p>
          <a:endParaRPr lang="el-GR"/>
        </a:p>
      </dgm:t>
    </dgm:pt>
    <dgm:pt modelId="{8BADCDDC-D886-4BBD-9F0C-58204C9111C5}">
      <dgm:prSet phldrT="[Κείμενο]"/>
      <dgm:spPr/>
      <dgm:t>
        <a:bodyPr/>
        <a:lstStyle/>
        <a:p>
          <a:r>
            <a:rPr lang="el-GR" dirty="0"/>
            <a:t>Ενικός</a:t>
          </a:r>
        </a:p>
      </dgm:t>
    </dgm:pt>
    <dgm:pt modelId="{17235C23-202C-4A90-8211-7E31726A322B}" type="parTrans" cxnId="{9B0C7754-06E3-451D-A198-E5951D527DEF}">
      <dgm:prSet/>
      <dgm:spPr/>
      <dgm:t>
        <a:bodyPr/>
        <a:lstStyle/>
        <a:p>
          <a:endParaRPr lang="el-GR"/>
        </a:p>
      </dgm:t>
    </dgm:pt>
    <dgm:pt modelId="{C1471C1C-D065-488B-B087-BCCE6305745E}" type="sibTrans" cxnId="{9B0C7754-06E3-451D-A198-E5951D527DEF}">
      <dgm:prSet/>
      <dgm:spPr/>
      <dgm:t>
        <a:bodyPr/>
        <a:lstStyle/>
        <a:p>
          <a:endParaRPr lang="el-GR"/>
        </a:p>
      </dgm:t>
    </dgm:pt>
    <dgm:pt modelId="{9C978D2D-6A69-4599-9D10-2144936B5C95}">
      <dgm:prSet phldrT="[Κείμενο]"/>
      <dgm:spPr/>
      <dgm:t>
        <a:bodyPr/>
        <a:lstStyle/>
        <a:p>
          <a:r>
            <a:rPr lang="el-GR" dirty="0"/>
            <a:t>Πληθυντικός </a:t>
          </a:r>
        </a:p>
      </dgm:t>
    </dgm:pt>
    <dgm:pt modelId="{35440CBC-0AF1-4D0A-A89E-DAE6717C3551}" type="parTrans" cxnId="{7335B661-27E5-4AF3-9E5A-9880C7DF9F1A}">
      <dgm:prSet/>
      <dgm:spPr/>
      <dgm:t>
        <a:bodyPr/>
        <a:lstStyle/>
        <a:p>
          <a:endParaRPr lang="el-GR"/>
        </a:p>
      </dgm:t>
    </dgm:pt>
    <dgm:pt modelId="{61CB64C3-4A0D-4343-8F81-C9F5E289F7DC}" type="sibTrans" cxnId="{7335B661-27E5-4AF3-9E5A-9880C7DF9F1A}">
      <dgm:prSet/>
      <dgm:spPr/>
      <dgm:t>
        <a:bodyPr/>
        <a:lstStyle/>
        <a:p>
          <a:endParaRPr lang="el-GR"/>
        </a:p>
      </dgm:t>
    </dgm:pt>
    <dgm:pt modelId="{6CF54564-E3E0-476F-9F5F-225498FD30FE}">
      <dgm:prSet phldrT="[Κείμενο]"/>
      <dgm:spPr/>
      <dgm:t>
        <a:bodyPr/>
        <a:lstStyle/>
        <a:p>
          <a:r>
            <a:rPr lang="el-GR" dirty="0"/>
            <a:t>Πτώση</a:t>
          </a:r>
        </a:p>
      </dgm:t>
    </dgm:pt>
    <dgm:pt modelId="{ADD33E64-9E14-4EFA-9D6A-900B63011601}" type="parTrans" cxnId="{C50BF375-C8C5-4AEA-8680-539ED109BAF5}">
      <dgm:prSet/>
      <dgm:spPr/>
      <dgm:t>
        <a:bodyPr/>
        <a:lstStyle/>
        <a:p>
          <a:endParaRPr lang="el-GR"/>
        </a:p>
      </dgm:t>
    </dgm:pt>
    <dgm:pt modelId="{0D34BCF3-4F2F-49E9-A67C-D0556F8E4C9B}" type="sibTrans" cxnId="{C50BF375-C8C5-4AEA-8680-539ED109BAF5}">
      <dgm:prSet/>
      <dgm:spPr/>
      <dgm:t>
        <a:bodyPr/>
        <a:lstStyle/>
        <a:p>
          <a:endParaRPr lang="el-GR"/>
        </a:p>
      </dgm:t>
    </dgm:pt>
    <dgm:pt modelId="{B239A5FE-46FD-4F8D-B522-BB4580DE0C1A}">
      <dgm:prSet phldrT="[Κείμενο]"/>
      <dgm:spPr/>
      <dgm:t>
        <a:bodyPr/>
        <a:lstStyle/>
        <a:p>
          <a:r>
            <a:rPr lang="el-GR" dirty="0"/>
            <a:t>Ονομαστική        Αιτιατική	Κλιτική </a:t>
          </a:r>
        </a:p>
      </dgm:t>
    </dgm:pt>
    <dgm:pt modelId="{D1B1A8A1-D68F-420D-89B8-5E693D8BEF51}" type="parTrans" cxnId="{08F7F5F6-4A7D-45A8-A1EA-13822F27A398}">
      <dgm:prSet/>
      <dgm:spPr/>
      <dgm:t>
        <a:bodyPr/>
        <a:lstStyle/>
        <a:p>
          <a:endParaRPr lang="el-GR"/>
        </a:p>
      </dgm:t>
    </dgm:pt>
    <dgm:pt modelId="{90F2523F-9F85-429D-A8DC-6247C53F1946}" type="sibTrans" cxnId="{08F7F5F6-4A7D-45A8-A1EA-13822F27A398}">
      <dgm:prSet/>
      <dgm:spPr/>
      <dgm:t>
        <a:bodyPr/>
        <a:lstStyle/>
        <a:p>
          <a:endParaRPr lang="el-GR"/>
        </a:p>
      </dgm:t>
    </dgm:pt>
    <dgm:pt modelId="{BADE7FB9-31FA-4592-83D9-7AE35CB0CA3E}">
      <dgm:prSet phldrT="[Κείμενο]"/>
      <dgm:spPr/>
      <dgm:t>
        <a:bodyPr/>
        <a:lstStyle/>
        <a:p>
          <a:r>
            <a:rPr lang="el-GR" dirty="0"/>
            <a:t>Δοτική	    Τοπική</a:t>
          </a:r>
        </a:p>
      </dgm:t>
    </dgm:pt>
    <dgm:pt modelId="{6286C9B7-CF47-45E2-9B57-6DAB115B49FE}" type="parTrans" cxnId="{EDC8CD72-C1D9-4FB0-9277-B2CF3A0C91A9}">
      <dgm:prSet/>
      <dgm:spPr/>
      <dgm:t>
        <a:bodyPr/>
        <a:lstStyle/>
        <a:p>
          <a:endParaRPr lang="el-GR"/>
        </a:p>
      </dgm:t>
    </dgm:pt>
    <dgm:pt modelId="{8ABBC160-809B-4DBF-9082-5E56486627A0}" type="sibTrans" cxnId="{EDC8CD72-C1D9-4FB0-9277-B2CF3A0C91A9}">
      <dgm:prSet/>
      <dgm:spPr/>
      <dgm:t>
        <a:bodyPr/>
        <a:lstStyle/>
        <a:p>
          <a:endParaRPr lang="el-GR"/>
        </a:p>
      </dgm:t>
    </dgm:pt>
    <dgm:pt modelId="{C183CFFD-8848-4B15-A14A-67D5A90CE44A}">
      <dgm:prSet phldrT="[Κείμενο]"/>
      <dgm:spPr/>
      <dgm:t>
        <a:bodyPr/>
        <a:lstStyle/>
        <a:p>
          <a:r>
            <a:rPr lang="el-GR" dirty="0"/>
            <a:t>Ουδέτερο </a:t>
          </a:r>
        </a:p>
      </dgm:t>
    </dgm:pt>
    <dgm:pt modelId="{2CB5DFA5-4552-426E-9996-F508C9A93C81}" type="parTrans" cxnId="{AF685EEC-AA13-4F3F-9081-384DD64DA507}">
      <dgm:prSet/>
      <dgm:spPr/>
    </dgm:pt>
    <dgm:pt modelId="{3A91A514-66C8-4685-9578-5936C98D93B6}" type="sibTrans" cxnId="{AF685EEC-AA13-4F3F-9081-384DD64DA507}">
      <dgm:prSet/>
      <dgm:spPr/>
    </dgm:pt>
    <dgm:pt modelId="{358353D4-A150-45A4-B791-C8D7B64B82CE}">
      <dgm:prSet phldrT="[Κείμενο]"/>
      <dgm:spPr/>
      <dgm:t>
        <a:bodyPr/>
        <a:lstStyle/>
        <a:p>
          <a:r>
            <a:rPr lang="el-GR" dirty="0"/>
            <a:t>Δυϊκός </a:t>
          </a:r>
        </a:p>
      </dgm:t>
    </dgm:pt>
    <dgm:pt modelId="{409D360B-83F6-4EF1-9DC4-F1A6BF4AF903}" type="parTrans" cxnId="{BAC9FA88-9D30-44FC-8C05-0BF5A173563A}">
      <dgm:prSet/>
      <dgm:spPr/>
    </dgm:pt>
    <dgm:pt modelId="{E8627199-9018-4775-BDEB-A87E1DACFCE7}" type="sibTrans" cxnId="{BAC9FA88-9D30-44FC-8C05-0BF5A173563A}">
      <dgm:prSet/>
      <dgm:spPr/>
    </dgm:pt>
    <dgm:pt modelId="{119B4BA8-4D87-420D-B681-67D70D6B93A2}">
      <dgm:prSet phldrT="[Κείμενο]"/>
      <dgm:spPr/>
      <dgm:t>
        <a:bodyPr/>
        <a:lstStyle/>
        <a:p>
          <a:r>
            <a:rPr lang="el-GR" dirty="0"/>
            <a:t>Γενική		   Οργανική</a:t>
          </a:r>
        </a:p>
      </dgm:t>
    </dgm:pt>
    <dgm:pt modelId="{C09FC66C-6236-4B08-BE62-C6FA46B3422B}" type="parTrans" cxnId="{DD29E016-B9CD-40FF-9D17-6B76D82A84FF}">
      <dgm:prSet/>
      <dgm:spPr/>
    </dgm:pt>
    <dgm:pt modelId="{E7E33DD6-B3E7-4B41-8557-09C1A1C18BCD}" type="sibTrans" cxnId="{DD29E016-B9CD-40FF-9D17-6B76D82A84FF}">
      <dgm:prSet/>
      <dgm:spPr/>
    </dgm:pt>
    <dgm:pt modelId="{7221BD62-977A-4E4B-9A48-80FF05F7FBED}">
      <dgm:prSet/>
      <dgm:spPr/>
      <dgm:t>
        <a:bodyPr/>
        <a:lstStyle/>
        <a:p>
          <a:r>
            <a:rPr lang="el-GR" dirty="0"/>
            <a:t>Τύπος κλίσης – 6 σημασιολογικές ομάδες</a:t>
          </a:r>
        </a:p>
      </dgm:t>
    </dgm:pt>
    <dgm:pt modelId="{C2AE6525-4656-4EAB-BE88-BA89D713DA9E}" type="parTrans" cxnId="{24046699-C489-4758-8E52-229D12E4E33D}">
      <dgm:prSet/>
      <dgm:spPr/>
    </dgm:pt>
    <dgm:pt modelId="{75F59C07-7817-400F-8B80-7B75DEAF7D2E}" type="sibTrans" cxnId="{24046699-C489-4758-8E52-229D12E4E33D}">
      <dgm:prSet/>
      <dgm:spPr/>
    </dgm:pt>
    <dgm:pt modelId="{63B33695-605E-4FDB-859C-A4845C038E35}" type="pres">
      <dgm:prSet presAssocID="{D5E79F6B-28F9-4B38-A108-8AC0BE23612E}" presName="Name0" presStyleCnt="0">
        <dgm:presLayoutVars>
          <dgm:dir/>
          <dgm:animLvl val="lvl"/>
          <dgm:resizeHandles val="exact"/>
        </dgm:presLayoutVars>
      </dgm:prSet>
      <dgm:spPr/>
    </dgm:pt>
    <dgm:pt modelId="{3B275354-A2A1-4167-B67E-EFA5CBE01AE8}" type="pres">
      <dgm:prSet presAssocID="{B93476FA-00C6-4E05-833A-5857B07758E7}" presName="linNode" presStyleCnt="0"/>
      <dgm:spPr/>
    </dgm:pt>
    <dgm:pt modelId="{221D529E-1785-4C78-BD53-4B6F81BA4FA1}" type="pres">
      <dgm:prSet presAssocID="{B93476FA-00C6-4E05-833A-5857B07758E7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66C33FB7-E969-4947-9FD6-171239ED0BEF}" type="pres">
      <dgm:prSet presAssocID="{B93476FA-00C6-4E05-833A-5857B07758E7}" presName="descendantText" presStyleLbl="alignAccFollowNode1" presStyleIdx="0" presStyleCnt="3">
        <dgm:presLayoutVars>
          <dgm:bulletEnabled val="1"/>
        </dgm:presLayoutVars>
      </dgm:prSet>
      <dgm:spPr/>
    </dgm:pt>
    <dgm:pt modelId="{1AD5208A-DE86-421D-B138-25741D4CA032}" type="pres">
      <dgm:prSet presAssocID="{772C3D3E-68F7-4EBA-B04E-DB975FA26D1F}" presName="sp" presStyleCnt="0"/>
      <dgm:spPr/>
    </dgm:pt>
    <dgm:pt modelId="{6531BFCF-C480-4746-8F8C-A578A4A91330}" type="pres">
      <dgm:prSet presAssocID="{1D27162B-2F4E-4C04-87AC-6E17B942B3E8}" presName="linNode" presStyleCnt="0"/>
      <dgm:spPr/>
    </dgm:pt>
    <dgm:pt modelId="{69E3336D-362D-4024-9C06-B6DA8F6F5C36}" type="pres">
      <dgm:prSet presAssocID="{1D27162B-2F4E-4C04-87AC-6E17B942B3E8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2A87B330-82F0-41BC-BA16-B49C1AB830CE}" type="pres">
      <dgm:prSet presAssocID="{1D27162B-2F4E-4C04-87AC-6E17B942B3E8}" presName="descendantText" presStyleLbl="alignAccFollowNode1" presStyleIdx="1" presStyleCnt="3">
        <dgm:presLayoutVars>
          <dgm:bulletEnabled val="1"/>
        </dgm:presLayoutVars>
      </dgm:prSet>
      <dgm:spPr/>
    </dgm:pt>
    <dgm:pt modelId="{BECCEF37-2527-4D80-9A8D-8AFCC5748156}" type="pres">
      <dgm:prSet presAssocID="{AB217621-1833-4F91-90EA-73BFA2ADD037}" presName="sp" presStyleCnt="0"/>
      <dgm:spPr/>
    </dgm:pt>
    <dgm:pt modelId="{7B5730E5-1A76-46AF-B19E-5C8D951B7779}" type="pres">
      <dgm:prSet presAssocID="{6CF54564-E3E0-476F-9F5F-225498FD30FE}" presName="linNode" presStyleCnt="0"/>
      <dgm:spPr/>
    </dgm:pt>
    <dgm:pt modelId="{7D7A3B14-F1C6-4857-968C-5A5F5568B1BB}" type="pres">
      <dgm:prSet presAssocID="{6CF54564-E3E0-476F-9F5F-225498FD30FE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2326C3E0-9E4A-449D-9461-FC321C01E4C7}" type="pres">
      <dgm:prSet presAssocID="{6CF54564-E3E0-476F-9F5F-225498FD30FE}" presName="descendantText" presStyleLbl="alignAccFollowNode1" presStyleIdx="2" presStyleCnt="3">
        <dgm:presLayoutVars>
          <dgm:bulletEnabled val="1"/>
        </dgm:presLayoutVars>
      </dgm:prSet>
      <dgm:spPr/>
    </dgm:pt>
    <dgm:pt modelId="{2033ED29-6068-46AB-902C-106C034515A3}" type="pres">
      <dgm:prSet presAssocID="{0D34BCF3-4F2F-49E9-A67C-D0556F8E4C9B}" presName="sp" presStyleCnt="0"/>
      <dgm:spPr/>
    </dgm:pt>
    <dgm:pt modelId="{FA4A90C3-9F9A-45FF-A325-ACA71278B269}" type="pres">
      <dgm:prSet presAssocID="{7221BD62-977A-4E4B-9A48-80FF05F7FBED}" presName="linNode" presStyleCnt="0"/>
      <dgm:spPr/>
    </dgm:pt>
    <dgm:pt modelId="{AB4E73FE-5E3B-4B45-862D-C44885C5EFC6}" type="pres">
      <dgm:prSet presAssocID="{7221BD62-977A-4E4B-9A48-80FF05F7FBED}" presName="parentText" presStyleLbl="node1" presStyleIdx="3" presStyleCnt="4" custScaleX="254857" custLinFactNeighborX="-2081" custLinFactNeighborY="4662">
        <dgm:presLayoutVars>
          <dgm:chMax val="1"/>
          <dgm:bulletEnabled val="1"/>
        </dgm:presLayoutVars>
      </dgm:prSet>
      <dgm:spPr/>
    </dgm:pt>
  </dgm:ptLst>
  <dgm:cxnLst>
    <dgm:cxn modelId="{01C37303-012A-422A-AD39-F5EE0979BD38}" type="presOf" srcId="{8BADCDDC-D886-4BBD-9F0C-58204C9111C5}" destId="{2A87B330-82F0-41BC-BA16-B49C1AB830CE}" srcOrd="0" destOrd="0" presId="urn:microsoft.com/office/officeart/2005/8/layout/vList5"/>
    <dgm:cxn modelId="{F106CF05-0221-4133-B68F-5E3C424B28B8}" type="presOf" srcId="{7221BD62-977A-4E4B-9A48-80FF05F7FBED}" destId="{AB4E73FE-5E3B-4B45-862D-C44885C5EFC6}" srcOrd="0" destOrd="0" presId="urn:microsoft.com/office/officeart/2005/8/layout/vList5"/>
    <dgm:cxn modelId="{DCD43F09-0C18-489C-9C53-33E194618F90}" type="presOf" srcId="{D5E79F6B-28F9-4B38-A108-8AC0BE23612E}" destId="{63B33695-605E-4FDB-859C-A4845C038E35}" srcOrd="0" destOrd="0" presId="urn:microsoft.com/office/officeart/2005/8/layout/vList5"/>
    <dgm:cxn modelId="{DD29E016-B9CD-40FF-9D17-6B76D82A84FF}" srcId="{6CF54564-E3E0-476F-9F5F-225498FD30FE}" destId="{119B4BA8-4D87-420D-B681-67D70D6B93A2}" srcOrd="1" destOrd="0" parTransId="{C09FC66C-6236-4B08-BE62-C6FA46B3422B}" sibTransId="{E7E33DD6-B3E7-4B41-8557-09C1A1C18BCD}"/>
    <dgm:cxn modelId="{F202DE23-2D47-4560-9056-7E4AA44089F3}" type="presOf" srcId="{C183CFFD-8848-4B15-A14A-67D5A90CE44A}" destId="{66C33FB7-E969-4947-9FD6-171239ED0BEF}" srcOrd="0" destOrd="1" presId="urn:microsoft.com/office/officeart/2005/8/layout/vList5"/>
    <dgm:cxn modelId="{7335B661-27E5-4AF3-9E5A-9880C7DF9F1A}" srcId="{1D27162B-2F4E-4C04-87AC-6E17B942B3E8}" destId="{9C978D2D-6A69-4599-9D10-2144936B5C95}" srcOrd="2" destOrd="0" parTransId="{35440CBC-0AF1-4D0A-A89E-DAE6717C3551}" sibTransId="{61CB64C3-4A0D-4343-8F81-C9F5E289F7DC}"/>
    <dgm:cxn modelId="{554E1642-BB5A-4827-B63D-83B7478BBB6B}" type="presOf" srcId="{B239A5FE-46FD-4F8D-B522-BB4580DE0C1A}" destId="{2326C3E0-9E4A-449D-9461-FC321C01E4C7}" srcOrd="0" destOrd="0" presId="urn:microsoft.com/office/officeart/2005/8/layout/vList5"/>
    <dgm:cxn modelId="{3D746E44-8F3B-44E9-8DA1-86A4D6D99CF5}" type="presOf" srcId="{119B4BA8-4D87-420D-B681-67D70D6B93A2}" destId="{2326C3E0-9E4A-449D-9461-FC321C01E4C7}" srcOrd="0" destOrd="1" presId="urn:microsoft.com/office/officeart/2005/8/layout/vList5"/>
    <dgm:cxn modelId="{FB32DF64-D5C3-4023-A092-1D256FF75996}" type="presOf" srcId="{B93476FA-00C6-4E05-833A-5857B07758E7}" destId="{221D529E-1785-4C78-BD53-4B6F81BA4FA1}" srcOrd="0" destOrd="0" presId="urn:microsoft.com/office/officeart/2005/8/layout/vList5"/>
    <dgm:cxn modelId="{5D414369-B313-4F49-9EDA-56BD1E6AE640}" type="presOf" srcId="{BFA30FAC-184B-4037-BB58-A78F7949BEEE}" destId="{66C33FB7-E969-4947-9FD6-171239ED0BEF}" srcOrd="0" destOrd="0" presId="urn:microsoft.com/office/officeart/2005/8/layout/vList5"/>
    <dgm:cxn modelId="{9FC0E44B-BBAA-4C37-8E02-1D7260997460}" srcId="{B93476FA-00C6-4E05-833A-5857B07758E7}" destId="{BFA30FAC-184B-4037-BB58-A78F7949BEEE}" srcOrd="0" destOrd="0" parTransId="{879B58C1-F56D-4310-A7F5-F24C0ECD6640}" sibTransId="{2A7833DF-4CCF-4CB0-AC0F-B60B29775AF7}"/>
    <dgm:cxn modelId="{EDC8CD72-C1D9-4FB0-9277-B2CF3A0C91A9}" srcId="{6CF54564-E3E0-476F-9F5F-225498FD30FE}" destId="{BADE7FB9-31FA-4592-83D9-7AE35CB0CA3E}" srcOrd="2" destOrd="0" parTransId="{6286C9B7-CF47-45E2-9B57-6DAB115B49FE}" sibTransId="{8ABBC160-809B-4DBF-9082-5E56486627A0}"/>
    <dgm:cxn modelId="{2F4D5053-44F3-4047-A4FC-D80CE567CEFF}" type="presOf" srcId="{6CF54564-E3E0-476F-9F5F-225498FD30FE}" destId="{7D7A3B14-F1C6-4857-968C-5A5F5568B1BB}" srcOrd="0" destOrd="0" presId="urn:microsoft.com/office/officeart/2005/8/layout/vList5"/>
    <dgm:cxn modelId="{9B0C7754-06E3-451D-A198-E5951D527DEF}" srcId="{1D27162B-2F4E-4C04-87AC-6E17B942B3E8}" destId="{8BADCDDC-D886-4BBD-9F0C-58204C9111C5}" srcOrd="0" destOrd="0" parTransId="{17235C23-202C-4A90-8211-7E31726A322B}" sibTransId="{C1471C1C-D065-488B-B087-BCCE6305745E}"/>
    <dgm:cxn modelId="{42F0D774-CDBB-4FA7-B215-26A6628700C8}" type="presOf" srcId="{1D27162B-2F4E-4C04-87AC-6E17B942B3E8}" destId="{69E3336D-362D-4024-9C06-B6DA8F6F5C36}" srcOrd="0" destOrd="0" presId="urn:microsoft.com/office/officeart/2005/8/layout/vList5"/>
    <dgm:cxn modelId="{C50BF375-C8C5-4AEA-8680-539ED109BAF5}" srcId="{D5E79F6B-28F9-4B38-A108-8AC0BE23612E}" destId="{6CF54564-E3E0-476F-9F5F-225498FD30FE}" srcOrd="2" destOrd="0" parTransId="{ADD33E64-9E14-4EFA-9D6A-900B63011601}" sibTransId="{0D34BCF3-4F2F-49E9-A67C-D0556F8E4C9B}"/>
    <dgm:cxn modelId="{BAC9FA88-9D30-44FC-8C05-0BF5A173563A}" srcId="{1D27162B-2F4E-4C04-87AC-6E17B942B3E8}" destId="{358353D4-A150-45A4-B791-C8D7B64B82CE}" srcOrd="1" destOrd="0" parTransId="{409D360B-83F6-4EF1-9DC4-F1A6BF4AF903}" sibTransId="{E8627199-9018-4775-BDEB-A87E1DACFCE7}"/>
    <dgm:cxn modelId="{24046699-C489-4758-8E52-229D12E4E33D}" srcId="{D5E79F6B-28F9-4B38-A108-8AC0BE23612E}" destId="{7221BD62-977A-4E4B-9A48-80FF05F7FBED}" srcOrd="3" destOrd="0" parTransId="{C2AE6525-4656-4EAB-BE88-BA89D713DA9E}" sibTransId="{75F59C07-7817-400F-8B80-7B75DEAF7D2E}"/>
    <dgm:cxn modelId="{4A376EA9-E928-4AD2-8F3C-56C22B671501}" srcId="{D5E79F6B-28F9-4B38-A108-8AC0BE23612E}" destId="{1D27162B-2F4E-4C04-87AC-6E17B942B3E8}" srcOrd="1" destOrd="0" parTransId="{AA216780-23A7-47B4-B987-91BAFD442A99}" sibTransId="{AB217621-1833-4F91-90EA-73BFA2ADD037}"/>
    <dgm:cxn modelId="{DB9F7EB1-40C5-4102-BEDF-89157E7F64D3}" type="presOf" srcId="{358353D4-A150-45A4-B791-C8D7B64B82CE}" destId="{2A87B330-82F0-41BC-BA16-B49C1AB830CE}" srcOrd="0" destOrd="1" presId="urn:microsoft.com/office/officeart/2005/8/layout/vList5"/>
    <dgm:cxn modelId="{910FCFB4-0E0C-4C32-BA42-710338BCA993}" srcId="{D5E79F6B-28F9-4B38-A108-8AC0BE23612E}" destId="{B93476FA-00C6-4E05-833A-5857B07758E7}" srcOrd="0" destOrd="0" parTransId="{05E1ABEC-C0CF-408C-A027-31421F96F01F}" sibTransId="{772C3D3E-68F7-4EBA-B04E-DB975FA26D1F}"/>
    <dgm:cxn modelId="{AF685EEC-AA13-4F3F-9081-384DD64DA507}" srcId="{B93476FA-00C6-4E05-833A-5857B07758E7}" destId="{C183CFFD-8848-4B15-A14A-67D5A90CE44A}" srcOrd="1" destOrd="0" parTransId="{2CB5DFA5-4552-426E-9996-F508C9A93C81}" sibTransId="{3A91A514-66C8-4685-9578-5936C98D93B6}"/>
    <dgm:cxn modelId="{544448F6-DC63-4F45-AEEF-25A25CB8772C}" type="presOf" srcId="{BADE7FB9-31FA-4592-83D9-7AE35CB0CA3E}" destId="{2326C3E0-9E4A-449D-9461-FC321C01E4C7}" srcOrd="0" destOrd="2" presId="urn:microsoft.com/office/officeart/2005/8/layout/vList5"/>
    <dgm:cxn modelId="{08F7F5F6-4A7D-45A8-A1EA-13822F27A398}" srcId="{6CF54564-E3E0-476F-9F5F-225498FD30FE}" destId="{B239A5FE-46FD-4F8D-B522-BB4580DE0C1A}" srcOrd="0" destOrd="0" parTransId="{D1B1A8A1-D68F-420D-89B8-5E693D8BEF51}" sibTransId="{90F2523F-9F85-429D-A8DC-6247C53F1946}"/>
    <dgm:cxn modelId="{577C71FB-CB6C-47D5-A14A-D09D1AEEAD4C}" type="presOf" srcId="{9C978D2D-6A69-4599-9D10-2144936B5C95}" destId="{2A87B330-82F0-41BC-BA16-B49C1AB830CE}" srcOrd="0" destOrd="2" presId="urn:microsoft.com/office/officeart/2005/8/layout/vList5"/>
    <dgm:cxn modelId="{8A88BC4D-DE47-4698-8620-E1137FCAB805}" type="presParOf" srcId="{63B33695-605E-4FDB-859C-A4845C038E35}" destId="{3B275354-A2A1-4167-B67E-EFA5CBE01AE8}" srcOrd="0" destOrd="0" presId="urn:microsoft.com/office/officeart/2005/8/layout/vList5"/>
    <dgm:cxn modelId="{769B62EC-C22F-42A2-9780-FD95A72EBACB}" type="presParOf" srcId="{3B275354-A2A1-4167-B67E-EFA5CBE01AE8}" destId="{221D529E-1785-4C78-BD53-4B6F81BA4FA1}" srcOrd="0" destOrd="0" presId="urn:microsoft.com/office/officeart/2005/8/layout/vList5"/>
    <dgm:cxn modelId="{694EDF13-F60A-4D51-8447-507FF79677F9}" type="presParOf" srcId="{3B275354-A2A1-4167-B67E-EFA5CBE01AE8}" destId="{66C33FB7-E969-4947-9FD6-171239ED0BEF}" srcOrd="1" destOrd="0" presId="urn:microsoft.com/office/officeart/2005/8/layout/vList5"/>
    <dgm:cxn modelId="{5C9E3B56-3B06-4020-AFED-5272506B7B34}" type="presParOf" srcId="{63B33695-605E-4FDB-859C-A4845C038E35}" destId="{1AD5208A-DE86-421D-B138-25741D4CA032}" srcOrd="1" destOrd="0" presId="urn:microsoft.com/office/officeart/2005/8/layout/vList5"/>
    <dgm:cxn modelId="{48B30824-393C-470D-9C62-400AC67C7A24}" type="presParOf" srcId="{63B33695-605E-4FDB-859C-A4845C038E35}" destId="{6531BFCF-C480-4746-8F8C-A578A4A91330}" srcOrd="2" destOrd="0" presId="urn:microsoft.com/office/officeart/2005/8/layout/vList5"/>
    <dgm:cxn modelId="{D007ABC8-9737-4376-9649-D7AAFB682E4B}" type="presParOf" srcId="{6531BFCF-C480-4746-8F8C-A578A4A91330}" destId="{69E3336D-362D-4024-9C06-B6DA8F6F5C36}" srcOrd="0" destOrd="0" presId="urn:microsoft.com/office/officeart/2005/8/layout/vList5"/>
    <dgm:cxn modelId="{56362498-8E30-4D79-9C08-A1D100F9CB9A}" type="presParOf" srcId="{6531BFCF-C480-4746-8F8C-A578A4A91330}" destId="{2A87B330-82F0-41BC-BA16-B49C1AB830CE}" srcOrd="1" destOrd="0" presId="urn:microsoft.com/office/officeart/2005/8/layout/vList5"/>
    <dgm:cxn modelId="{20CF7FD6-135A-453D-96C5-CBD185EF2327}" type="presParOf" srcId="{63B33695-605E-4FDB-859C-A4845C038E35}" destId="{BECCEF37-2527-4D80-9A8D-8AFCC5748156}" srcOrd="3" destOrd="0" presId="urn:microsoft.com/office/officeart/2005/8/layout/vList5"/>
    <dgm:cxn modelId="{56A90ED0-F577-48FD-9F82-6373F1720245}" type="presParOf" srcId="{63B33695-605E-4FDB-859C-A4845C038E35}" destId="{7B5730E5-1A76-46AF-B19E-5C8D951B7779}" srcOrd="4" destOrd="0" presId="urn:microsoft.com/office/officeart/2005/8/layout/vList5"/>
    <dgm:cxn modelId="{5FBEF0B7-BEED-46F1-B4C5-4A00B480433B}" type="presParOf" srcId="{7B5730E5-1A76-46AF-B19E-5C8D951B7779}" destId="{7D7A3B14-F1C6-4857-968C-5A5F5568B1BB}" srcOrd="0" destOrd="0" presId="urn:microsoft.com/office/officeart/2005/8/layout/vList5"/>
    <dgm:cxn modelId="{0C9E76D7-B989-4B94-B248-13A13C03154C}" type="presParOf" srcId="{7B5730E5-1A76-46AF-B19E-5C8D951B7779}" destId="{2326C3E0-9E4A-449D-9461-FC321C01E4C7}" srcOrd="1" destOrd="0" presId="urn:microsoft.com/office/officeart/2005/8/layout/vList5"/>
    <dgm:cxn modelId="{46375374-F8A8-4A95-A626-10374178B5A2}" type="presParOf" srcId="{63B33695-605E-4FDB-859C-A4845C038E35}" destId="{2033ED29-6068-46AB-902C-106C034515A3}" srcOrd="5" destOrd="0" presId="urn:microsoft.com/office/officeart/2005/8/layout/vList5"/>
    <dgm:cxn modelId="{5F541A59-D43C-4261-A59E-C5AE8D12F74F}" type="presParOf" srcId="{63B33695-605E-4FDB-859C-A4845C038E35}" destId="{FA4A90C3-9F9A-45FF-A325-ACA71278B269}" srcOrd="6" destOrd="0" presId="urn:microsoft.com/office/officeart/2005/8/layout/vList5"/>
    <dgm:cxn modelId="{3A29848E-8128-498B-A709-8F482CCE3B28}" type="presParOf" srcId="{FA4A90C3-9F9A-45FF-A325-ACA71278B269}" destId="{AB4E73FE-5E3B-4B45-862D-C44885C5EFC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33FB7-E969-4947-9FD6-171239ED0BEF}">
      <dsp:nvSpPr>
        <dsp:cNvPr id="0" name=""/>
        <dsp:cNvSpPr/>
      </dsp:nvSpPr>
      <dsp:spPr>
        <a:xfrm rot="5400000">
          <a:off x="5160327" y="-2086455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Αρσενικό-θηλυκό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Ουδέτερο </a:t>
          </a:r>
        </a:p>
      </dsp:txBody>
      <dsp:txXfrm rot="-5400000">
        <a:off x="2962656" y="153764"/>
        <a:ext cx="5224396" cy="786505"/>
      </dsp:txXfrm>
    </dsp:sp>
    <dsp:sp modelId="{221D529E-1785-4C78-BD53-4B6F81BA4FA1}">
      <dsp:nvSpPr>
        <dsp:cNvPr id="0" name=""/>
        <dsp:cNvSpPr/>
      </dsp:nvSpPr>
      <dsp:spPr>
        <a:xfrm>
          <a:off x="0" y="2265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 dirty="0"/>
            <a:t>Γένος</a:t>
          </a:r>
        </a:p>
      </dsp:txBody>
      <dsp:txXfrm>
        <a:off x="53185" y="55450"/>
        <a:ext cx="2856286" cy="983131"/>
      </dsp:txXfrm>
    </dsp:sp>
    <dsp:sp modelId="{2A87B330-82F0-41BC-BA16-B49C1AB830CE}">
      <dsp:nvSpPr>
        <dsp:cNvPr id="0" name=""/>
        <dsp:cNvSpPr/>
      </dsp:nvSpPr>
      <dsp:spPr>
        <a:xfrm rot="5400000">
          <a:off x="5160327" y="-942478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Ενικός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Δυϊκός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Πληθυντικός </a:t>
          </a:r>
        </a:p>
      </dsp:txBody>
      <dsp:txXfrm rot="-5400000">
        <a:off x="2962656" y="1297741"/>
        <a:ext cx="5224396" cy="786505"/>
      </dsp:txXfrm>
    </dsp:sp>
    <dsp:sp modelId="{69E3336D-362D-4024-9C06-B6DA8F6F5C36}">
      <dsp:nvSpPr>
        <dsp:cNvPr id="0" name=""/>
        <dsp:cNvSpPr/>
      </dsp:nvSpPr>
      <dsp:spPr>
        <a:xfrm>
          <a:off x="0" y="1146242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 dirty="0"/>
            <a:t>Αριθμός</a:t>
          </a:r>
        </a:p>
      </dsp:txBody>
      <dsp:txXfrm>
        <a:off x="53185" y="1199427"/>
        <a:ext cx="2856286" cy="983131"/>
      </dsp:txXfrm>
    </dsp:sp>
    <dsp:sp modelId="{2326C3E0-9E4A-449D-9461-FC321C01E4C7}">
      <dsp:nvSpPr>
        <dsp:cNvPr id="0" name=""/>
        <dsp:cNvSpPr/>
      </dsp:nvSpPr>
      <dsp:spPr>
        <a:xfrm rot="5400000">
          <a:off x="5160327" y="201497"/>
          <a:ext cx="87160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Ονομαστική        Αιτιατική	Κλιτική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Γενική		   Οργανική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500" kern="1200" dirty="0"/>
            <a:t>Δοτική	    Τοπική</a:t>
          </a:r>
        </a:p>
      </dsp:txBody>
      <dsp:txXfrm rot="-5400000">
        <a:off x="2962656" y="2441716"/>
        <a:ext cx="5224396" cy="786505"/>
      </dsp:txXfrm>
    </dsp:sp>
    <dsp:sp modelId="{7D7A3B14-F1C6-4857-968C-5A5F5568B1BB}">
      <dsp:nvSpPr>
        <dsp:cNvPr id="0" name=""/>
        <dsp:cNvSpPr/>
      </dsp:nvSpPr>
      <dsp:spPr>
        <a:xfrm>
          <a:off x="0" y="2290219"/>
          <a:ext cx="296265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 dirty="0"/>
            <a:t>Πτώση</a:t>
          </a:r>
        </a:p>
      </dsp:txBody>
      <dsp:txXfrm>
        <a:off x="53185" y="2343404"/>
        <a:ext cx="2856286" cy="983131"/>
      </dsp:txXfrm>
    </dsp:sp>
    <dsp:sp modelId="{AB4E73FE-5E3B-4B45-862D-C44885C5EFC6}">
      <dsp:nvSpPr>
        <dsp:cNvPr id="0" name=""/>
        <dsp:cNvSpPr/>
      </dsp:nvSpPr>
      <dsp:spPr>
        <a:xfrm>
          <a:off x="0" y="3436461"/>
          <a:ext cx="7550536" cy="1089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300" kern="1200" dirty="0"/>
            <a:t>Τύπος κλίσης – 6 σημασιολογικές ομάδες</a:t>
          </a:r>
        </a:p>
      </dsp:txBody>
      <dsp:txXfrm>
        <a:off x="53185" y="3489646"/>
        <a:ext cx="7444166" cy="983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6818C-9216-4515-A268-A9C389F2E506}" type="datetimeFigureOut">
              <a:rPr lang="el-GR" smtClean="0"/>
              <a:pPr/>
              <a:t>18/5/2024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E6647-9A4B-4178-8F9E-C24CB6112C1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B113A-983A-452C-9CFF-112D7BF04162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18/5/2024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18/5/2024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18/5/2024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18/5/2024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18/5/2024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18/5/2024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18/5/2024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18/5/2024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18/5/2024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18/5/2024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7B47-596F-4B6C-B8C2-B96A7407F040}" type="datetimeFigureOut">
              <a:rPr lang="el-GR" smtClean="0"/>
              <a:pPr/>
              <a:t>18/5/2024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E7B47-596F-4B6C-B8C2-B96A7407F040}" type="datetimeFigureOut">
              <a:rPr lang="el-GR" smtClean="0"/>
              <a:pPr/>
              <a:t>18/5/2024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F63B5-ED6D-4EB4-8295-B34D39788F5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800199"/>
          </a:xfrm>
        </p:spPr>
        <p:txBody>
          <a:bodyPr/>
          <a:lstStyle/>
          <a:p>
            <a:r>
              <a:rPr lang="el-GR" dirty="0"/>
              <a:t>ΘΕΜΑ 4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Autofit/>
          </a:bodyPr>
          <a:lstStyle/>
          <a:p>
            <a:r>
              <a:rPr lang="el-GR" sz="4800" dirty="0"/>
              <a:t>ΙΣΤΟΡΙΚΗ ΜΟΡΦΟΛΟΓΙΑ ΤΟΥ ΡΩΣΙΚΟΥ ΟΥΣΙΑΣΤΙΚΟΥ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Βασικές αλλαγές στο μορφολογικό σύστημα των ουσιαστικών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Εξαφάνιση του δυϊκού αριθμού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Εξαφάνιση της Κλιτικής πτώσης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Αλλαγές στα γένη των ουσιαστικών 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Απλοποίηση συστήματος κλίσης  (3 τύποι αντί για 5) βάσει της κατηγορίας του γένους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Ενοποίηση κλίσης στον πληθυντικό αριθμό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Διαφοροποίηση  κλίσης έμψυχων και άψυχων ουσιαστικών – διαμόρφωση καινούριας γραμματικής κατηγορίας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Αλλαγές στη χρήση της Τοπικής πτώσης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Γραμματικές κατηγορίες του πρώιμου </a:t>
            </a:r>
            <a:r>
              <a:rPr lang="el-GR" dirty="0" err="1"/>
              <a:t>πρωτοσλαβικού</a:t>
            </a:r>
            <a:r>
              <a:rPr lang="el-GR" dirty="0"/>
              <a:t> ουσιαστικού 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Τύποι κλίσης της πρώιμης </a:t>
            </a:r>
            <a:r>
              <a:rPr lang="el-GR" dirty="0" err="1"/>
              <a:t>πρωτοσλαβικής</a:t>
            </a:r>
            <a:r>
              <a:rPr lang="el-GR" dirty="0"/>
              <a:t> γλώσσας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28803"/>
          <a:ext cx="8229600" cy="4896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4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2936">
                <a:tc>
                  <a:txBody>
                    <a:bodyPr/>
                    <a:lstStyle/>
                    <a:p>
                      <a:r>
                        <a:rPr lang="el-GR" sz="2400" dirty="0"/>
                        <a:t>Τύπος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Χαρακτήρας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Παραδείγματα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r>
                        <a:rPr lang="el-GR" sz="2400" dirty="0"/>
                        <a:t>1</a:t>
                      </a:r>
                      <a:r>
                        <a:rPr lang="el-GR" sz="2400" baseline="30000" dirty="0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*a / *</a:t>
                      </a:r>
                      <a:r>
                        <a:rPr lang="en-US" sz="2400" b="1" dirty="0" err="1"/>
                        <a:t>ja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*</a:t>
                      </a:r>
                      <a:r>
                        <a:rPr lang="en-US" sz="2400" dirty="0" err="1"/>
                        <a:t>gena</a:t>
                      </a:r>
                      <a:r>
                        <a:rPr lang="en-US" sz="2400" dirty="0"/>
                        <a:t>     *</a:t>
                      </a:r>
                      <a:r>
                        <a:rPr lang="en-US" sz="2400" dirty="0" err="1"/>
                        <a:t>zemja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</a:t>
                      </a:r>
                      <a:r>
                        <a:rPr lang="el-GR" sz="2400" baseline="30000" dirty="0" err="1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*</a:t>
                      </a:r>
                      <a:r>
                        <a:rPr lang="en-US" sz="2400" b="1" baseline="0" dirty="0"/>
                        <a:t>ŏ</a:t>
                      </a:r>
                      <a:r>
                        <a:rPr lang="en-US" sz="2400" b="1" dirty="0"/>
                        <a:t>/</a:t>
                      </a:r>
                      <a:r>
                        <a:rPr lang="en-US" sz="2400" b="1" baseline="0" dirty="0"/>
                        <a:t> *</a:t>
                      </a:r>
                      <a:r>
                        <a:rPr lang="en-US" sz="2400" b="1" baseline="0" dirty="0" err="1"/>
                        <a:t>jŏ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*</a:t>
                      </a:r>
                      <a:r>
                        <a:rPr lang="en-US" sz="2400" dirty="0" err="1"/>
                        <a:t>plod</a:t>
                      </a:r>
                      <a:r>
                        <a:rPr lang="en-US" sz="2400" baseline="0" dirty="0" err="1"/>
                        <a:t>ŏs</a:t>
                      </a:r>
                      <a:r>
                        <a:rPr lang="en-US" sz="2400" baseline="0" dirty="0"/>
                        <a:t>*</a:t>
                      </a:r>
                      <a:r>
                        <a:rPr lang="en-US" sz="2400" baseline="0" dirty="0" err="1"/>
                        <a:t>konjŏs</a:t>
                      </a:r>
                      <a:r>
                        <a:rPr lang="en-US" sz="2400" baseline="0" dirty="0"/>
                        <a:t>*</a:t>
                      </a:r>
                      <a:r>
                        <a:rPr lang="en-US" sz="2400" baseline="0" dirty="0" err="1"/>
                        <a:t>selŏm</a:t>
                      </a:r>
                      <a:r>
                        <a:rPr lang="en-US" sz="2400" baseline="0" dirty="0"/>
                        <a:t>  *</a:t>
                      </a:r>
                      <a:r>
                        <a:rPr lang="en-US" sz="2400" baseline="0" dirty="0" err="1"/>
                        <a:t>poljŏm</a:t>
                      </a:r>
                      <a:r>
                        <a:rPr lang="ru-RU" sz="2400" baseline="0" dirty="0"/>
                        <a:t> </a:t>
                      </a:r>
                      <a:r>
                        <a:rPr lang="en-US" sz="2400" baseline="0" dirty="0"/>
                        <a:t>*</a:t>
                      </a:r>
                      <a:r>
                        <a:rPr lang="en-US" sz="2400" baseline="0" dirty="0" err="1"/>
                        <a:t>krajos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3</a:t>
                      </a:r>
                      <a:r>
                        <a:rPr lang="el-GR" sz="2400" baseline="30000" dirty="0" err="1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*ŭ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*</a:t>
                      </a:r>
                      <a:r>
                        <a:rPr lang="en-US" sz="2400" dirty="0" err="1"/>
                        <a:t>sunŭs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4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*ĭ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*</a:t>
                      </a:r>
                      <a:r>
                        <a:rPr lang="en-US" sz="2400" dirty="0" err="1"/>
                        <a:t>gostĭs</a:t>
                      </a:r>
                      <a:r>
                        <a:rPr lang="en-US" sz="2400" dirty="0"/>
                        <a:t>   *</a:t>
                      </a:r>
                      <a:r>
                        <a:rPr lang="en-US" sz="2400" dirty="0" err="1"/>
                        <a:t>kostĭs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5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/>
                        <a:t>σύμφωνο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*</a:t>
                      </a:r>
                      <a:r>
                        <a:rPr lang="en-US" sz="2400" dirty="0" err="1"/>
                        <a:t>nebos</a:t>
                      </a:r>
                      <a:r>
                        <a:rPr lang="en-US" sz="2400" dirty="0"/>
                        <a:t> *</a:t>
                      </a:r>
                      <a:r>
                        <a:rPr lang="en-US" sz="2400" dirty="0" err="1"/>
                        <a:t>vermĕn</a:t>
                      </a:r>
                      <a:r>
                        <a:rPr lang="en-US" sz="2400" dirty="0"/>
                        <a:t> *</a:t>
                      </a:r>
                      <a:r>
                        <a:rPr lang="en-US" sz="2400" dirty="0" err="1"/>
                        <a:t>kam</a:t>
                      </a:r>
                      <a:r>
                        <a:rPr lang="en-US" sz="2400" baseline="0" dirty="0" err="1"/>
                        <a:t>ŏns</a:t>
                      </a:r>
                      <a:r>
                        <a:rPr lang="en-US" sz="2400" baseline="0" dirty="0"/>
                        <a:t>   *</a:t>
                      </a:r>
                      <a:r>
                        <a:rPr lang="en-US" sz="2400" baseline="0" dirty="0" err="1"/>
                        <a:t>matĕr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28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6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/>
                        <a:t>*</a:t>
                      </a:r>
                      <a:r>
                        <a:rPr lang="en-US" sz="2400" b="1" dirty="0"/>
                        <a:t>ū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*</a:t>
                      </a:r>
                      <a:r>
                        <a:rPr lang="en-US" sz="2400" dirty="0" err="1"/>
                        <a:t>svekrū</a:t>
                      </a:r>
                      <a:r>
                        <a:rPr lang="en-US" sz="2400" dirty="0"/>
                        <a:t> *</a:t>
                      </a:r>
                      <a:r>
                        <a:rPr lang="en-US" sz="2400" dirty="0" err="1"/>
                        <a:t>boukū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Τύποι κλίσης της </a:t>
            </a:r>
            <a:r>
              <a:rPr lang="el-GR" dirty="0" err="1"/>
              <a:t>παλαιορωσικής</a:t>
            </a:r>
            <a:r>
              <a:rPr lang="el-GR" dirty="0"/>
              <a:t> γλώσσας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28803"/>
          <a:ext cx="8229600" cy="4896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4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2936">
                <a:tc>
                  <a:txBody>
                    <a:bodyPr/>
                    <a:lstStyle/>
                    <a:p>
                      <a:r>
                        <a:rPr lang="el-GR" sz="2400" dirty="0"/>
                        <a:t>Τύπος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Κατάληξη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Παραδείγματα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r>
                        <a:rPr lang="el-GR" sz="2400" dirty="0"/>
                        <a:t>1</a:t>
                      </a:r>
                      <a:r>
                        <a:rPr lang="el-GR" sz="2400" baseline="30000" dirty="0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а</a:t>
                      </a:r>
                      <a:r>
                        <a:rPr lang="ru-RU" sz="2400" b="0" baseline="0" dirty="0">
                          <a:latin typeface="CyrillicaOchrid1" pitchFamily="34" charset="0"/>
                        </a:rPr>
                        <a:t>  я 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жена</a:t>
                      </a:r>
                      <a:r>
                        <a:rPr lang="ru-RU" sz="2400" baseline="0" dirty="0">
                          <a:latin typeface="CyrillicaOchrid1" pitchFamily="34" charset="0"/>
                        </a:rPr>
                        <a:t>    земля 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</a:t>
                      </a:r>
                      <a:r>
                        <a:rPr lang="el-GR" sz="2400" baseline="30000" dirty="0" err="1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ъ</a:t>
                      </a:r>
                      <a:r>
                        <a:rPr lang="ru-RU" sz="2400" b="0" baseline="0" dirty="0">
                          <a:latin typeface="CyrillicaOchrid1" pitchFamily="34" charset="0"/>
                        </a:rPr>
                        <a:t> ь </a:t>
                      </a:r>
                      <a:r>
                        <a:rPr lang="ru-RU" sz="2400" b="0" baseline="0">
                          <a:latin typeface="CyrillicaOchrid1" pitchFamily="34" charset="0"/>
                        </a:rPr>
                        <a:t>о  е   и  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плодъ   конь   село   поле   краи</a:t>
                      </a:r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3</a:t>
                      </a:r>
                      <a:r>
                        <a:rPr lang="el-GR" sz="2400" baseline="30000" dirty="0" err="1"/>
                        <a:t>ος</a:t>
                      </a:r>
                      <a:r>
                        <a:rPr lang="el-GR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ъ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сынъ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4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ь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latin typeface="CyrillicaOchrid1" pitchFamily="34" charset="0"/>
                        </a:rPr>
                        <a:t>гость</a:t>
                      </a:r>
                      <a:r>
                        <a:rPr lang="en-US" sz="2400" dirty="0">
                          <a:latin typeface="CyrillicaOchrid1" pitchFamily="34" charset="0"/>
                        </a:rPr>
                        <a:t> </a:t>
                      </a:r>
                      <a:r>
                        <a:rPr lang="ru-RU" sz="2400" dirty="0">
                          <a:latin typeface="CyrillicaOchrid1" pitchFamily="34" charset="0"/>
                        </a:rPr>
                        <a:t>  кость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1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5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о</a:t>
                      </a:r>
                      <a:r>
                        <a:rPr lang="ru-RU" sz="2400" b="0" baseline="0" dirty="0">
                          <a:latin typeface="CyrillicaOchrid1" pitchFamily="34" charset="0"/>
                        </a:rPr>
                        <a:t> ­ ы  и 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небо</a:t>
                      </a:r>
                      <a:r>
                        <a:rPr lang="ru-RU" sz="2400" baseline="0" dirty="0">
                          <a:latin typeface="CyrillicaOchrid1" pitchFamily="34" charset="0"/>
                        </a:rPr>
                        <a:t>   врем­ камы   мати 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28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6</a:t>
                      </a:r>
                      <a:r>
                        <a:rPr lang="el-GR" sz="2400" baseline="30000" dirty="0" err="1"/>
                        <a:t>ος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>
                          <a:latin typeface="CyrillicaOchrid1" pitchFamily="34" charset="0"/>
                        </a:rPr>
                        <a:t>ы</a:t>
                      </a:r>
                      <a:endParaRPr lang="el-GR" sz="2400" b="0" dirty="0">
                        <a:latin typeface="CyrillicaOchrid1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CyrillicaOchrid1" pitchFamily="34" charset="0"/>
                        </a:rPr>
                        <a:t>свекры</a:t>
                      </a:r>
                      <a:r>
                        <a:rPr lang="en-US" sz="2400" dirty="0">
                          <a:latin typeface="CyrillicaOchrid1" pitchFamily="34" charset="0"/>
                        </a:rPr>
                        <a:t> </a:t>
                      </a:r>
                      <a:r>
                        <a:rPr lang="ru-RU" sz="2400" dirty="0">
                          <a:latin typeface="CyrillicaOchrid1" pitchFamily="34" charset="0"/>
                        </a:rPr>
                        <a:t>б№кы </a:t>
                      </a:r>
                      <a:endParaRPr lang="el-GR" sz="2400" dirty="0">
                        <a:latin typeface="CyrillicaOchrid1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Απλοποίηση συστήματος κλίσης</a:t>
            </a:r>
            <a:r>
              <a:rPr lang="ru-RU" dirty="0"/>
              <a:t> – </a:t>
            </a:r>
            <a:r>
              <a:rPr lang="el-GR" dirty="0"/>
              <a:t>11</a:t>
            </a:r>
            <a:r>
              <a:rPr lang="el-GR" baseline="30000" dirty="0"/>
              <a:t>ος</a:t>
            </a:r>
            <a:r>
              <a:rPr lang="el-GR" dirty="0"/>
              <a:t> – 15</a:t>
            </a:r>
            <a:r>
              <a:rPr lang="el-GR" baseline="30000" dirty="0"/>
              <a:t>ος</a:t>
            </a:r>
            <a:r>
              <a:rPr lang="el-GR" dirty="0"/>
              <a:t> αι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323528" y="1600200"/>
          <a:ext cx="8363273" cy="4569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8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0688"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1</a:t>
                      </a:r>
                      <a:r>
                        <a:rPr lang="el-GR" sz="2400" baseline="30000" dirty="0"/>
                        <a:t>η</a:t>
                      </a:r>
                      <a:r>
                        <a:rPr lang="el-GR" sz="2400" dirty="0"/>
                        <a:t> κλίση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2</a:t>
                      </a:r>
                      <a:r>
                        <a:rPr lang="el-GR" sz="2400" baseline="30000" dirty="0"/>
                        <a:t>η</a:t>
                      </a:r>
                      <a:r>
                        <a:rPr lang="el-GR" sz="2400" dirty="0"/>
                        <a:t> κλίση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dirty="0"/>
                        <a:t>3</a:t>
                      </a:r>
                      <a:r>
                        <a:rPr lang="el-GR" sz="2400" baseline="30000" dirty="0"/>
                        <a:t>η</a:t>
                      </a:r>
                      <a:r>
                        <a:rPr lang="el-GR" sz="2400" dirty="0"/>
                        <a:t> κλίση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33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1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dirty="0"/>
                        <a:t>   - </a:t>
                      </a:r>
                      <a:r>
                        <a:rPr lang="en-US" sz="2400" b="1" dirty="0"/>
                        <a:t>*a / *</a:t>
                      </a:r>
                      <a:r>
                        <a:rPr lang="en-US" sz="2400" b="1" dirty="0" err="1"/>
                        <a:t>ja</a:t>
                      </a:r>
                      <a:r>
                        <a:rPr lang="ru-RU" sz="2400" b="1" dirty="0"/>
                        <a:t> </a:t>
                      </a:r>
                      <a:r>
                        <a:rPr lang="el-GR" sz="2400" b="0" dirty="0"/>
                        <a:t>(όλη)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6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0" dirty="0"/>
                        <a:t> *</a:t>
                      </a:r>
                      <a:r>
                        <a:rPr lang="en-US" sz="2400" b="1" dirty="0"/>
                        <a:t>ū</a:t>
                      </a:r>
                      <a:r>
                        <a:rPr lang="el-GR" sz="2400" b="0" dirty="0"/>
                        <a:t> </a:t>
                      </a:r>
                      <a:r>
                        <a:rPr lang="ru-RU" sz="2400" b="0" dirty="0"/>
                        <a:t>(Москва, буква) </a:t>
                      </a:r>
                      <a:endParaRPr lang="el-GR" sz="2400" b="0" dirty="0"/>
                    </a:p>
                    <a:p>
                      <a:endParaRPr lang="el-GR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2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dirty="0"/>
                        <a:t> </a:t>
                      </a:r>
                      <a:r>
                        <a:rPr lang="en-US" sz="2400" b="1" dirty="0"/>
                        <a:t>*</a:t>
                      </a:r>
                      <a:r>
                        <a:rPr lang="en-US" sz="2400" b="1" baseline="0" dirty="0"/>
                        <a:t>ŏ</a:t>
                      </a:r>
                      <a:r>
                        <a:rPr lang="en-US" sz="2400" b="1" dirty="0"/>
                        <a:t>/</a:t>
                      </a:r>
                      <a:r>
                        <a:rPr lang="en-US" sz="2400" b="1" baseline="0" dirty="0"/>
                        <a:t> *</a:t>
                      </a:r>
                      <a:r>
                        <a:rPr lang="en-US" sz="2400" b="1" baseline="0" dirty="0" err="1"/>
                        <a:t>jŏ</a:t>
                      </a:r>
                      <a:r>
                        <a:rPr lang="el-GR" sz="2400" b="0" baseline="0" dirty="0"/>
                        <a:t>  (όλη)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baseline="0" dirty="0"/>
                        <a:t>3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baseline="0" dirty="0"/>
                        <a:t>  </a:t>
                      </a:r>
                      <a:r>
                        <a:rPr lang="en-US" sz="2400" b="1" dirty="0"/>
                        <a:t>*ŭ</a:t>
                      </a:r>
                      <a:r>
                        <a:rPr lang="el-GR" sz="2400" b="0" dirty="0"/>
                        <a:t>   (όλη)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4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dirty="0"/>
                        <a:t>  *</a:t>
                      </a:r>
                      <a:r>
                        <a:rPr lang="en-US" sz="2400" b="1" dirty="0"/>
                        <a:t>ĭ</a:t>
                      </a:r>
                      <a:r>
                        <a:rPr lang="el-GR" sz="2400" b="1" dirty="0"/>
                        <a:t> </a:t>
                      </a:r>
                      <a:r>
                        <a:rPr lang="el-GR" sz="2400" b="0" dirty="0"/>
                        <a:t>(μόνο αρσενικά </a:t>
                      </a:r>
                      <a:r>
                        <a:rPr lang="ru-RU" sz="2400" b="0" dirty="0"/>
                        <a:t>гость)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5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dirty="0"/>
                        <a:t> σύμφωνο</a:t>
                      </a:r>
                      <a:r>
                        <a:rPr lang="el-GR" sz="2400" b="1" baseline="0" dirty="0"/>
                        <a:t> </a:t>
                      </a:r>
                      <a:r>
                        <a:rPr lang="el-GR" sz="2400" b="0" baseline="0" dirty="0"/>
                        <a:t>– (μόνο αρσενικά και ουδέτερα</a:t>
                      </a:r>
                      <a:r>
                        <a:rPr lang="ru-RU" sz="2400" b="0" baseline="0" dirty="0"/>
                        <a:t> </a:t>
                      </a:r>
                      <a:r>
                        <a:rPr lang="el-GR" sz="2400" b="0" baseline="0" dirty="0"/>
                        <a:t>– </a:t>
                      </a:r>
                      <a:r>
                        <a:rPr lang="ru-RU" sz="2400" b="0" baseline="0" dirty="0"/>
                        <a:t>камень, слово, теленок)  </a:t>
                      </a:r>
                      <a:r>
                        <a:rPr lang="el-GR" sz="2400" b="0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2400" b="0" dirty="0"/>
                    </a:p>
                    <a:p>
                      <a:endParaRPr lang="el-GR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4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dirty="0"/>
                        <a:t>  *</a:t>
                      </a:r>
                      <a:r>
                        <a:rPr lang="en-US" sz="2400" b="1" dirty="0"/>
                        <a:t>ĭ</a:t>
                      </a:r>
                      <a:r>
                        <a:rPr lang="el-GR" sz="2400" b="1" dirty="0"/>
                        <a:t> </a:t>
                      </a:r>
                      <a:r>
                        <a:rPr lang="el-GR" sz="2400" b="0" dirty="0"/>
                        <a:t>(μόνο θηλυκά  </a:t>
                      </a:r>
                      <a:r>
                        <a:rPr lang="ru-RU" sz="2400" b="0" dirty="0"/>
                        <a:t>кость)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6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baseline="0" dirty="0"/>
                        <a:t> </a:t>
                      </a:r>
                      <a:r>
                        <a:rPr lang="el-GR" sz="2400" b="1" dirty="0"/>
                        <a:t>*</a:t>
                      </a:r>
                      <a:r>
                        <a:rPr lang="en-US" sz="2400" b="1" dirty="0"/>
                        <a:t>ū</a:t>
                      </a:r>
                      <a:r>
                        <a:rPr lang="el-GR" sz="2400" b="1" dirty="0"/>
                        <a:t> </a:t>
                      </a:r>
                      <a:r>
                        <a:rPr lang="ru-RU" sz="2400" b="0" dirty="0"/>
                        <a:t> (свекровь, любовь)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/>
                        <a:t>5</a:t>
                      </a:r>
                      <a:r>
                        <a:rPr lang="el-GR" sz="2400" b="1" baseline="30000" dirty="0"/>
                        <a:t>ος</a:t>
                      </a:r>
                      <a:r>
                        <a:rPr lang="el-GR" sz="2400" b="1" dirty="0"/>
                        <a:t> σύμφωνο</a:t>
                      </a:r>
                      <a:r>
                        <a:rPr lang="el-GR" sz="2400" b="0" baseline="0" dirty="0"/>
                        <a:t> – (μόνο </a:t>
                      </a:r>
                      <a:r>
                        <a:rPr lang="ru-RU" sz="2400" b="0" baseline="0" dirty="0"/>
                        <a:t> </a:t>
                      </a:r>
                      <a:r>
                        <a:rPr lang="el-GR" sz="2400" b="0" dirty="0"/>
                        <a:t>θηλυκά</a:t>
                      </a:r>
                      <a:r>
                        <a:rPr lang="ru-RU" sz="2400" b="0" dirty="0"/>
                        <a:t> мать, дочь) </a:t>
                      </a:r>
                    </a:p>
                    <a:p>
                      <a:endParaRPr lang="el-GR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484312"/>
          <a:ext cx="8229600" cy="4680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8713"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000" b="1" dirty="0"/>
                        <a:t>2</a:t>
                      </a:r>
                      <a:r>
                        <a:rPr lang="el-GR" sz="3000" b="1" baseline="30000" dirty="0"/>
                        <a:t>ος</a:t>
                      </a:r>
                      <a:r>
                        <a:rPr lang="el-GR" sz="3000" b="1" baseline="0" dirty="0"/>
                        <a:t> </a:t>
                      </a:r>
                      <a:r>
                        <a:rPr lang="el-GR" sz="3000" b="1" baseline="0" dirty="0" err="1"/>
                        <a:t>τυπος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3000" b="1" dirty="0"/>
                        <a:t>3</a:t>
                      </a:r>
                      <a:r>
                        <a:rPr lang="el-GR" sz="3000" b="1" baseline="30000" dirty="0"/>
                        <a:t>ος</a:t>
                      </a:r>
                      <a:r>
                        <a:rPr lang="el-GR" sz="3000" b="1" dirty="0"/>
                        <a:t> τύπος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Ονομαστική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0" dirty="0"/>
                        <a:t>волк</a:t>
                      </a:r>
                      <a:r>
                        <a:rPr lang="ru-RU" sz="3000" b="1" dirty="0"/>
                        <a:t>ъ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0" dirty="0"/>
                        <a:t>сын</a:t>
                      </a:r>
                      <a:r>
                        <a:rPr lang="ru-RU" sz="3000" b="1" dirty="0"/>
                        <a:t>ъ</a:t>
                      </a:r>
                      <a:endParaRPr lang="el-G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Γενική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волк</a:t>
                      </a:r>
                      <a:r>
                        <a:rPr lang="ru-RU" sz="3000" b="1" dirty="0"/>
                        <a:t>а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сын</a:t>
                      </a:r>
                      <a:r>
                        <a:rPr lang="ru-RU" sz="3000" b="1" dirty="0"/>
                        <a:t>у</a:t>
                      </a:r>
                      <a:endParaRPr lang="el-G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Δοτική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0" dirty="0"/>
                        <a:t>волк</a:t>
                      </a:r>
                      <a:r>
                        <a:rPr lang="ru-RU" sz="3000" b="1" dirty="0"/>
                        <a:t>у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0" dirty="0"/>
                        <a:t>сын</a:t>
                      </a:r>
                      <a:r>
                        <a:rPr lang="ru-RU" sz="3000" b="1" dirty="0"/>
                        <a:t>ови</a:t>
                      </a:r>
                      <a:endParaRPr lang="el-G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Αιτιατική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0" dirty="0"/>
                        <a:t>волк</a:t>
                      </a:r>
                      <a:r>
                        <a:rPr lang="ru-RU" sz="3000" b="1" dirty="0"/>
                        <a:t>ъ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b="0" dirty="0"/>
                        <a:t>сын</a:t>
                      </a:r>
                      <a:r>
                        <a:rPr lang="ru-RU" sz="3000" b="1" dirty="0"/>
                        <a:t>ъ</a:t>
                      </a:r>
                      <a:endParaRPr lang="el-G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Οργανική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волк</a:t>
                      </a:r>
                      <a:r>
                        <a:rPr lang="ru-RU" sz="3000" b="1" dirty="0"/>
                        <a:t>ъмъ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сын</a:t>
                      </a:r>
                      <a:r>
                        <a:rPr lang="ru-RU" sz="3000" b="1" dirty="0"/>
                        <a:t>ъмъ</a:t>
                      </a:r>
                      <a:endParaRPr lang="el-G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8713">
                <a:tc>
                  <a:txBody>
                    <a:bodyPr/>
                    <a:lstStyle/>
                    <a:p>
                      <a:r>
                        <a:rPr lang="el-GR" sz="2400" dirty="0"/>
                        <a:t>Τοπική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вълц</a:t>
                      </a:r>
                      <a:r>
                        <a:rPr lang="ru-RU" sz="3000" b="1" dirty="0">
                          <a:latin typeface="CyrillicaOchrid1" pitchFamily="34" charset="0"/>
                        </a:rPr>
                        <a:t>э</a:t>
                      </a:r>
                      <a:endParaRPr lang="el-GR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000" dirty="0"/>
                        <a:t>сын</a:t>
                      </a:r>
                      <a:r>
                        <a:rPr lang="ru-RU" sz="3000" b="1" dirty="0"/>
                        <a:t>у</a:t>
                      </a:r>
                      <a:endParaRPr lang="el-GR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l-GR" dirty="0"/>
              <a:t>Απομεινάρια του 3</a:t>
            </a:r>
            <a:r>
              <a:rPr lang="el-GR" baseline="30000" dirty="0"/>
              <a:t>ου</a:t>
            </a:r>
            <a:r>
              <a:rPr lang="el-GR" dirty="0"/>
              <a:t> τύπου </a:t>
            </a:r>
            <a:r>
              <a:rPr lang="el-GR" dirty="0" err="1"/>
              <a:t>παλαιορωσικής</a:t>
            </a:r>
            <a:r>
              <a:rPr lang="el-GR" dirty="0"/>
              <a:t> κλίσης στο σύγχρονο σύστημα  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Η κατάληξη γενικής πληθυντικού  του δεύτερου τύπου κλίσης των αρσενικών ουσιαστικών   </a:t>
            </a:r>
            <a:r>
              <a:rPr lang="ru-RU" dirty="0"/>
              <a:t>домов    столов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δεύτερη προθετική (τοπική) πτώση  </a:t>
            </a:r>
            <a:r>
              <a:rPr lang="ru-RU" dirty="0"/>
              <a:t>о лесе – в лесу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δεύτερη γενική πτώση </a:t>
            </a:r>
            <a:r>
              <a:rPr lang="ru-RU" dirty="0"/>
              <a:t>из леса – из лесу, нет сахара – кусок сахару 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Ο πληθυντικός αριθμός – </a:t>
            </a:r>
            <a:r>
              <a:rPr lang="ru-RU" dirty="0"/>
              <a:t>сыновья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</TotalTime>
  <Words>391</Words>
  <Application>Microsoft Office PowerPoint</Application>
  <PresentationFormat>Προβολή στην οθόνη (4:3)</PresentationFormat>
  <Paragraphs>106</Paragraphs>
  <Slides>8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CyrillicaOchrid1</vt:lpstr>
      <vt:lpstr>Θέμα του Office</vt:lpstr>
      <vt:lpstr>ΘΕΜΑ 4</vt:lpstr>
      <vt:lpstr>Βασικές αλλαγές στο μορφολογικό σύστημα των ουσιαστικών</vt:lpstr>
      <vt:lpstr>Γραμματικές κατηγορίες του πρώιμου πρωτοσλαβικού ουσιαστικού </vt:lpstr>
      <vt:lpstr>Τύποι κλίσης της πρώιμης πρωτοσλαβικής γλώσσας</vt:lpstr>
      <vt:lpstr>Τύποι κλίσης της παλαιορωσικής γλώσσας</vt:lpstr>
      <vt:lpstr>Απλοποίηση συστήματος κλίσης – 11ος – 15ος αι</vt:lpstr>
      <vt:lpstr>Παρουσίαση του PowerPoint</vt:lpstr>
      <vt:lpstr>Απομεινάρια του 3ου τύπου παλαιορωσικής κλίσης στο σύγχρονο σύστημα   </vt:lpstr>
    </vt:vector>
  </TitlesOfParts>
  <Company>adam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ΣΤΗΝ ΙΣΤΟΡΙΚΗ ΜΟΡΦΟΛΟΓΙΑ</dc:title>
  <dc:creator>frog</dc:creator>
  <cp:lastModifiedBy>Dell</cp:lastModifiedBy>
  <cp:revision>45</cp:revision>
  <dcterms:created xsi:type="dcterms:W3CDTF">2018-11-19T12:48:24Z</dcterms:created>
  <dcterms:modified xsi:type="dcterms:W3CDTF">2024-05-18T19:57:04Z</dcterms:modified>
</cp:coreProperties>
</file>