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50" r:id="rId2"/>
    <p:sldId id="335" r:id="rId3"/>
    <p:sldId id="282" r:id="rId4"/>
    <p:sldId id="266" r:id="rId5"/>
    <p:sldId id="301" r:id="rId6"/>
    <p:sldId id="268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1" r:id="rId1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6" autoAdjust="0"/>
    <p:restoredTop sz="94624" autoAdjust="0"/>
  </p:normalViewPr>
  <p:slideViewPr>
    <p:cSldViewPr showGuides="1">
      <p:cViewPr varScale="1">
        <p:scale>
          <a:sx n="75" d="100"/>
          <a:sy n="75" d="100"/>
        </p:scale>
        <p:origin x="1579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D98498-63AB-4C5B-AE46-6CCC561DDC2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187D1E42-52FA-4EC2-B883-850448B22856}">
      <dgm:prSet phldrT="[Κείμενο]"/>
      <dgm:spPr/>
      <dgm:t>
        <a:bodyPr/>
        <a:lstStyle/>
        <a:p>
          <a:r>
            <a:rPr lang="el-GR" dirty="0"/>
            <a:t>Ελεύθεροι ευγενείς άντρες – 11</a:t>
          </a:r>
          <a:r>
            <a:rPr lang="el-GR" baseline="30000" dirty="0"/>
            <a:t>ος</a:t>
          </a:r>
          <a:r>
            <a:rPr lang="el-GR" dirty="0"/>
            <a:t> αι</a:t>
          </a:r>
        </a:p>
      </dgm:t>
    </dgm:pt>
    <dgm:pt modelId="{AFF17EE0-5E0F-476D-9765-C57DA08BA132}" type="parTrans" cxnId="{216584F0-49D5-41F2-87CB-5111F2BA08F6}">
      <dgm:prSet/>
      <dgm:spPr/>
      <dgm:t>
        <a:bodyPr/>
        <a:lstStyle/>
        <a:p>
          <a:endParaRPr lang="el-GR"/>
        </a:p>
      </dgm:t>
    </dgm:pt>
    <dgm:pt modelId="{A3D7F8DB-14F2-4F59-845E-03B41AFD40B6}" type="sibTrans" cxnId="{216584F0-49D5-41F2-87CB-5111F2BA08F6}">
      <dgm:prSet/>
      <dgm:spPr/>
      <dgm:t>
        <a:bodyPr/>
        <a:lstStyle/>
        <a:p>
          <a:endParaRPr lang="el-GR"/>
        </a:p>
      </dgm:t>
    </dgm:pt>
    <dgm:pt modelId="{F901CBCA-4BC7-429F-862C-B25569868434}">
      <dgm:prSet phldrT="[Κείμενο]"/>
      <dgm:spPr/>
      <dgm:t>
        <a:bodyPr/>
        <a:lstStyle/>
        <a:p>
          <a:r>
            <a:rPr lang="el-GR" dirty="0"/>
            <a:t>Άνθρωποι (άντρες και γυναίκες) – 16</a:t>
          </a:r>
          <a:r>
            <a:rPr lang="el-GR" baseline="30000" dirty="0"/>
            <a:t>ος</a:t>
          </a:r>
          <a:r>
            <a:rPr lang="el-GR" dirty="0"/>
            <a:t> αι</a:t>
          </a:r>
        </a:p>
      </dgm:t>
    </dgm:pt>
    <dgm:pt modelId="{BF8F8D6A-93B4-4D6B-ABA4-38335BF7356B}" type="parTrans" cxnId="{9D88A24B-CB1E-4920-A064-E879EC98DAF2}">
      <dgm:prSet/>
      <dgm:spPr/>
      <dgm:t>
        <a:bodyPr/>
        <a:lstStyle/>
        <a:p>
          <a:endParaRPr lang="el-GR"/>
        </a:p>
      </dgm:t>
    </dgm:pt>
    <dgm:pt modelId="{F5D08928-9CF9-44F2-A972-D46D2FCDB0FD}" type="sibTrans" cxnId="{9D88A24B-CB1E-4920-A064-E879EC98DAF2}">
      <dgm:prSet/>
      <dgm:spPr/>
      <dgm:t>
        <a:bodyPr/>
        <a:lstStyle/>
        <a:p>
          <a:endParaRPr lang="el-GR"/>
        </a:p>
      </dgm:t>
    </dgm:pt>
    <dgm:pt modelId="{804BED2F-EAC0-4D8C-B4ED-82DC76D5EB08}">
      <dgm:prSet phldrT="[Κείμενο]"/>
      <dgm:spPr/>
      <dgm:t>
        <a:bodyPr/>
        <a:lstStyle/>
        <a:p>
          <a:r>
            <a:rPr lang="el-GR" dirty="0"/>
            <a:t>Άνθρωποι και ζώα  - τέλος 16</a:t>
          </a:r>
          <a:r>
            <a:rPr lang="el-GR" baseline="30000" dirty="0"/>
            <a:t>ου</a:t>
          </a:r>
          <a:r>
            <a:rPr lang="el-GR" dirty="0"/>
            <a:t> αι</a:t>
          </a:r>
        </a:p>
      </dgm:t>
    </dgm:pt>
    <dgm:pt modelId="{2524C27C-5814-4214-8C8A-B2FDC4F00853}" type="parTrans" cxnId="{D450EA36-81CA-4055-B5C3-241111604656}">
      <dgm:prSet/>
      <dgm:spPr/>
      <dgm:t>
        <a:bodyPr/>
        <a:lstStyle/>
        <a:p>
          <a:endParaRPr lang="el-GR"/>
        </a:p>
      </dgm:t>
    </dgm:pt>
    <dgm:pt modelId="{2780DEB5-F144-43BA-A89E-F844ABDCE464}" type="sibTrans" cxnId="{D450EA36-81CA-4055-B5C3-241111604656}">
      <dgm:prSet/>
      <dgm:spPr/>
      <dgm:t>
        <a:bodyPr/>
        <a:lstStyle/>
        <a:p>
          <a:endParaRPr lang="el-GR"/>
        </a:p>
      </dgm:t>
    </dgm:pt>
    <dgm:pt modelId="{D2994A35-050D-4316-92E6-1807B38983C5}">
      <dgm:prSet/>
      <dgm:spPr/>
      <dgm:t>
        <a:bodyPr/>
        <a:lstStyle/>
        <a:p>
          <a:r>
            <a:rPr lang="el-GR" dirty="0"/>
            <a:t>Όλοι οι άντρες  - τέλος του 14</a:t>
          </a:r>
          <a:r>
            <a:rPr lang="el-GR" baseline="30000" dirty="0"/>
            <a:t>ου</a:t>
          </a:r>
          <a:r>
            <a:rPr lang="el-GR" dirty="0"/>
            <a:t> αι</a:t>
          </a:r>
        </a:p>
      </dgm:t>
    </dgm:pt>
    <dgm:pt modelId="{679DCAB3-0E4C-47C8-A7CC-127BFE055F46}" type="parTrans" cxnId="{A6B8C981-4C56-4693-AF4B-0A51ABE41F68}">
      <dgm:prSet/>
      <dgm:spPr/>
      <dgm:t>
        <a:bodyPr/>
        <a:lstStyle/>
        <a:p>
          <a:endParaRPr lang="el-GR"/>
        </a:p>
      </dgm:t>
    </dgm:pt>
    <dgm:pt modelId="{FD8785B4-0D96-4CD2-B809-EEE2C76E5FA9}" type="sibTrans" cxnId="{A6B8C981-4C56-4693-AF4B-0A51ABE41F68}">
      <dgm:prSet/>
      <dgm:spPr/>
      <dgm:t>
        <a:bodyPr/>
        <a:lstStyle/>
        <a:p>
          <a:endParaRPr lang="el-GR"/>
        </a:p>
      </dgm:t>
    </dgm:pt>
    <dgm:pt modelId="{27E5B17B-4720-4D76-8FB3-16CF7E06E857}" type="pres">
      <dgm:prSet presAssocID="{D6D98498-63AB-4C5B-AE46-6CCC561DDC2E}" presName="CompostProcess" presStyleCnt="0">
        <dgm:presLayoutVars>
          <dgm:dir/>
          <dgm:resizeHandles val="exact"/>
        </dgm:presLayoutVars>
      </dgm:prSet>
      <dgm:spPr/>
    </dgm:pt>
    <dgm:pt modelId="{91B1FA68-1DFD-4D29-AD13-7AADC2751965}" type="pres">
      <dgm:prSet presAssocID="{D6D98498-63AB-4C5B-AE46-6CCC561DDC2E}" presName="arrow" presStyleLbl="bgShp" presStyleIdx="0" presStyleCnt="1"/>
      <dgm:spPr/>
    </dgm:pt>
    <dgm:pt modelId="{182C9822-7374-4400-A946-22343118F040}" type="pres">
      <dgm:prSet presAssocID="{D6D98498-63AB-4C5B-AE46-6CCC561DDC2E}" presName="linearProcess" presStyleCnt="0"/>
      <dgm:spPr/>
    </dgm:pt>
    <dgm:pt modelId="{8D190E25-D234-47E6-ACA6-277182F52BBC}" type="pres">
      <dgm:prSet presAssocID="{187D1E42-52FA-4EC2-B883-850448B22856}" presName="textNode" presStyleLbl="node1" presStyleIdx="0" presStyleCnt="4" custLinFactNeighborX="26113" custLinFactNeighborY="-1825">
        <dgm:presLayoutVars>
          <dgm:bulletEnabled val="1"/>
        </dgm:presLayoutVars>
      </dgm:prSet>
      <dgm:spPr/>
    </dgm:pt>
    <dgm:pt modelId="{E657A88A-8987-4D66-A26A-F1C9B50B8343}" type="pres">
      <dgm:prSet presAssocID="{A3D7F8DB-14F2-4F59-845E-03B41AFD40B6}" presName="sibTrans" presStyleCnt="0"/>
      <dgm:spPr/>
    </dgm:pt>
    <dgm:pt modelId="{6C95F227-07DF-46EE-9AE3-1A86A552E63A}" type="pres">
      <dgm:prSet presAssocID="{D2994A35-050D-4316-92E6-1807B38983C5}" presName="textNode" presStyleLbl="node1" presStyleIdx="1" presStyleCnt="4">
        <dgm:presLayoutVars>
          <dgm:bulletEnabled val="1"/>
        </dgm:presLayoutVars>
      </dgm:prSet>
      <dgm:spPr/>
    </dgm:pt>
    <dgm:pt modelId="{D1E54B3D-202D-418A-A529-54830C727B87}" type="pres">
      <dgm:prSet presAssocID="{FD8785B4-0D96-4CD2-B809-EEE2C76E5FA9}" presName="sibTrans" presStyleCnt="0"/>
      <dgm:spPr/>
    </dgm:pt>
    <dgm:pt modelId="{44900486-BAD2-4C6C-AC37-B77CD84B304E}" type="pres">
      <dgm:prSet presAssocID="{F901CBCA-4BC7-429F-862C-B25569868434}" presName="textNode" presStyleLbl="node1" presStyleIdx="2" presStyleCnt="4">
        <dgm:presLayoutVars>
          <dgm:bulletEnabled val="1"/>
        </dgm:presLayoutVars>
      </dgm:prSet>
      <dgm:spPr/>
    </dgm:pt>
    <dgm:pt modelId="{3808179B-2C5F-4257-B768-F93A01662BD4}" type="pres">
      <dgm:prSet presAssocID="{F5D08928-9CF9-44F2-A972-D46D2FCDB0FD}" presName="sibTrans" presStyleCnt="0"/>
      <dgm:spPr/>
    </dgm:pt>
    <dgm:pt modelId="{D6E46B73-6BF7-4D2D-A9DF-CCA448864FFB}" type="pres">
      <dgm:prSet presAssocID="{804BED2F-EAC0-4D8C-B4ED-82DC76D5EB08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22473100-23A6-4A61-AF94-BDE93DA20482}" type="presOf" srcId="{F901CBCA-4BC7-429F-862C-B25569868434}" destId="{44900486-BAD2-4C6C-AC37-B77CD84B304E}" srcOrd="0" destOrd="0" presId="urn:microsoft.com/office/officeart/2005/8/layout/hProcess9"/>
    <dgm:cxn modelId="{5222EA07-142B-4A43-8821-BB23A40E0F72}" type="presOf" srcId="{187D1E42-52FA-4EC2-B883-850448B22856}" destId="{8D190E25-D234-47E6-ACA6-277182F52BBC}" srcOrd="0" destOrd="0" presId="urn:microsoft.com/office/officeart/2005/8/layout/hProcess9"/>
    <dgm:cxn modelId="{D450EA36-81CA-4055-B5C3-241111604656}" srcId="{D6D98498-63AB-4C5B-AE46-6CCC561DDC2E}" destId="{804BED2F-EAC0-4D8C-B4ED-82DC76D5EB08}" srcOrd="3" destOrd="0" parTransId="{2524C27C-5814-4214-8C8A-B2FDC4F00853}" sibTransId="{2780DEB5-F144-43BA-A89E-F844ABDCE464}"/>
    <dgm:cxn modelId="{0CE15768-68BB-4431-B70B-2E5036E820D6}" type="presOf" srcId="{804BED2F-EAC0-4D8C-B4ED-82DC76D5EB08}" destId="{D6E46B73-6BF7-4D2D-A9DF-CCA448864FFB}" srcOrd="0" destOrd="0" presId="urn:microsoft.com/office/officeart/2005/8/layout/hProcess9"/>
    <dgm:cxn modelId="{9D88A24B-CB1E-4920-A064-E879EC98DAF2}" srcId="{D6D98498-63AB-4C5B-AE46-6CCC561DDC2E}" destId="{F901CBCA-4BC7-429F-862C-B25569868434}" srcOrd="2" destOrd="0" parTransId="{BF8F8D6A-93B4-4D6B-ABA4-38335BF7356B}" sibTransId="{F5D08928-9CF9-44F2-A972-D46D2FCDB0FD}"/>
    <dgm:cxn modelId="{A6B8C981-4C56-4693-AF4B-0A51ABE41F68}" srcId="{D6D98498-63AB-4C5B-AE46-6CCC561DDC2E}" destId="{D2994A35-050D-4316-92E6-1807B38983C5}" srcOrd="1" destOrd="0" parTransId="{679DCAB3-0E4C-47C8-A7CC-127BFE055F46}" sibTransId="{FD8785B4-0D96-4CD2-B809-EEE2C76E5FA9}"/>
    <dgm:cxn modelId="{07973A90-053E-4B0C-B1DE-2FD6419B5D0C}" type="presOf" srcId="{D6D98498-63AB-4C5B-AE46-6CCC561DDC2E}" destId="{27E5B17B-4720-4D76-8FB3-16CF7E06E857}" srcOrd="0" destOrd="0" presId="urn:microsoft.com/office/officeart/2005/8/layout/hProcess9"/>
    <dgm:cxn modelId="{FE5E36E7-D9E5-4E10-85B9-E84C9B091569}" type="presOf" srcId="{D2994A35-050D-4316-92E6-1807B38983C5}" destId="{6C95F227-07DF-46EE-9AE3-1A86A552E63A}" srcOrd="0" destOrd="0" presId="urn:microsoft.com/office/officeart/2005/8/layout/hProcess9"/>
    <dgm:cxn modelId="{216584F0-49D5-41F2-87CB-5111F2BA08F6}" srcId="{D6D98498-63AB-4C5B-AE46-6CCC561DDC2E}" destId="{187D1E42-52FA-4EC2-B883-850448B22856}" srcOrd="0" destOrd="0" parTransId="{AFF17EE0-5E0F-476D-9765-C57DA08BA132}" sibTransId="{A3D7F8DB-14F2-4F59-845E-03B41AFD40B6}"/>
    <dgm:cxn modelId="{CE6229BB-C878-45E4-9589-1872C90A0B8A}" type="presParOf" srcId="{27E5B17B-4720-4D76-8FB3-16CF7E06E857}" destId="{91B1FA68-1DFD-4D29-AD13-7AADC2751965}" srcOrd="0" destOrd="0" presId="urn:microsoft.com/office/officeart/2005/8/layout/hProcess9"/>
    <dgm:cxn modelId="{631E4319-8ECA-43C7-88E7-1E730AEF35F3}" type="presParOf" srcId="{27E5B17B-4720-4D76-8FB3-16CF7E06E857}" destId="{182C9822-7374-4400-A946-22343118F040}" srcOrd="1" destOrd="0" presId="urn:microsoft.com/office/officeart/2005/8/layout/hProcess9"/>
    <dgm:cxn modelId="{5CE26888-79C2-47DA-A4E1-6A6826D97BE0}" type="presParOf" srcId="{182C9822-7374-4400-A946-22343118F040}" destId="{8D190E25-D234-47E6-ACA6-277182F52BBC}" srcOrd="0" destOrd="0" presId="urn:microsoft.com/office/officeart/2005/8/layout/hProcess9"/>
    <dgm:cxn modelId="{FE08DB3A-979B-49CE-95AC-79A36CE3469C}" type="presParOf" srcId="{182C9822-7374-4400-A946-22343118F040}" destId="{E657A88A-8987-4D66-A26A-F1C9B50B8343}" srcOrd="1" destOrd="0" presId="urn:microsoft.com/office/officeart/2005/8/layout/hProcess9"/>
    <dgm:cxn modelId="{0635BE95-027A-4CA0-A0AB-FD6318CA54F6}" type="presParOf" srcId="{182C9822-7374-4400-A946-22343118F040}" destId="{6C95F227-07DF-46EE-9AE3-1A86A552E63A}" srcOrd="2" destOrd="0" presId="urn:microsoft.com/office/officeart/2005/8/layout/hProcess9"/>
    <dgm:cxn modelId="{2AA0B7C8-000C-49D7-AD21-CF86A6A5A792}" type="presParOf" srcId="{182C9822-7374-4400-A946-22343118F040}" destId="{D1E54B3D-202D-418A-A529-54830C727B87}" srcOrd="3" destOrd="0" presId="urn:microsoft.com/office/officeart/2005/8/layout/hProcess9"/>
    <dgm:cxn modelId="{2B218DE0-1344-436D-A22B-0276015A8E8C}" type="presParOf" srcId="{182C9822-7374-4400-A946-22343118F040}" destId="{44900486-BAD2-4C6C-AC37-B77CD84B304E}" srcOrd="4" destOrd="0" presId="urn:microsoft.com/office/officeart/2005/8/layout/hProcess9"/>
    <dgm:cxn modelId="{7A9F049A-0755-4F61-9160-323425D56D58}" type="presParOf" srcId="{182C9822-7374-4400-A946-22343118F040}" destId="{3808179B-2C5F-4257-B768-F93A01662BD4}" srcOrd="5" destOrd="0" presId="urn:microsoft.com/office/officeart/2005/8/layout/hProcess9"/>
    <dgm:cxn modelId="{1699A86E-26AD-4555-838B-5F3D1896DA38}" type="presParOf" srcId="{182C9822-7374-4400-A946-22343118F040}" destId="{D6E46B73-6BF7-4D2D-A9DF-CCA448864FFB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B1FA68-1DFD-4D29-AD13-7AADC2751965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190E25-D234-47E6-ACA6-277182F52BBC}">
      <dsp:nvSpPr>
        <dsp:cNvPr id="0" name=""/>
        <dsp:cNvSpPr/>
      </dsp:nvSpPr>
      <dsp:spPr>
        <a:xfrm>
          <a:off x="29984" y="1324749"/>
          <a:ext cx="1981051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/>
            <a:t>Ελεύθεροι ευγενείς άντρες – 11</a:t>
          </a:r>
          <a:r>
            <a:rPr lang="el-GR" sz="2500" kern="1200" baseline="30000" dirty="0"/>
            <a:t>ος</a:t>
          </a:r>
          <a:r>
            <a:rPr lang="el-GR" sz="2500" kern="1200" dirty="0"/>
            <a:t> αι</a:t>
          </a:r>
        </a:p>
      </dsp:txBody>
      <dsp:txXfrm>
        <a:off x="118360" y="1413125"/>
        <a:ext cx="1804299" cy="1633633"/>
      </dsp:txXfrm>
    </dsp:sp>
    <dsp:sp modelId="{6C95F227-07DF-46EE-9AE3-1A86A552E63A}">
      <dsp:nvSpPr>
        <dsp:cNvPr id="0" name=""/>
        <dsp:cNvSpPr/>
      </dsp:nvSpPr>
      <dsp:spPr>
        <a:xfrm>
          <a:off x="2084222" y="1357788"/>
          <a:ext cx="1981051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/>
            <a:t>Όλοι οι άντρες  - τέλος του 14</a:t>
          </a:r>
          <a:r>
            <a:rPr lang="el-GR" sz="2500" kern="1200" baseline="30000" dirty="0"/>
            <a:t>ου</a:t>
          </a:r>
          <a:r>
            <a:rPr lang="el-GR" sz="2500" kern="1200" dirty="0"/>
            <a:t> αι</a:t>
          </a:r>
        </a:p>
      </dsp:txBody>
      <dsp:txXfrm>
        <a:off x="2172598" y="1446164"/>
        <a:ext cx="1804299" cy="1633633"/>
      </dsp:txXfrm>
    </dsp:sp>
    <dsp:sp modelId="{44900486-BAD2-4C6C-AC37-B77CD84B304E}">
      <dsp:nvSpPr>
        <dsp:cNvPr id="0" name=""/>
        <dsp:cNvSpPr/>
      </dsp:nvSpPr>
      <dsp:spPr>
        <a:xfrm>
          <a:off x="4164326" y="1357788"/>
          <a:ext cx="1981051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/>
            <a:t>Άνθρωποι (άντρες και γυναίκες) – 16</a:t>
          </a:r>
          <a:r>
            <a:rPr lang="el-GR" sz="2500" kern="1200" baseline="30000" dirty="0"/>
            <a:t>ος</a:t>
          </a:r>
          <a:r>
            <a:rPr lang="el-GR" sz="2500" kern="1200" dirty="0"/>
            <a:t> αι</a:t>
          </a:r>
        </a:p>
      </dsp:txBody>
      <dsp:txXfrm>
        <a:off x="4252702" y="1446164"/>
        <a:ext cx="1804299" cy="1633633"/>
      </dsp:txXfrm>
    </dsp:sp>
    <dsp:sp modelId="{D6E46B73-6BF7-4D2D-A9DF-CCA448864FFB}">
      <dsp:nvSpPr>
        <dsp:cNvPr id="0" name=""/>
        <dsp:cNvSpPr/>
      </dsp:nvSpPr>
      <dsp:spPr>
        <a:xfrm>
          <a:off x="6244430" y="1357788"/>
          <a:ext cx="1981051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/>
            <a:t>Άνθρωποι και ζώα  - τέλος 16</a:t>
          </a:r>
          <a:r>
            <a:rPr lang="el-GR" sz="2500" kern="1200" baseline="30000" dirty="0"/>
            <a:t>ου</a:t>
          </a:r>
          <a:r>
            <a:rPr lang="el-GR" sz="2500" kern="1200" dirty="0"/>
            <a:t> αι</a:t>
          </a:r>
        </a:p>
      </dsp:txBody>
      <dsp:txXfrm>
        <a:off x="6332806" y="1446164"/>
        <a:ext cx="1804299" cy="1633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6818C-9216-4515-A268-A9C389F2E506}" type="datetimeFigureOut">
              <a:rPr lang="el-GR" smtClean="0"/>
              <a:pPr/>
              <a:t>29/4/2026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E6647-9A4B-4178-8F9E-C24CB6112C1E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8718E-BDC1-444C-9609-25BCFF080025}" type="slidenum">
              <a:rPr lang="el-GR" smtClean="0"/>
              <a:pPr/>
              <a:t>2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CB113A-983A-452C-9CFF-112D7BF04162}" type="slidenum">
              <a:rPr lang="el-GR" smtClean="0"/>
              <a:pPr/>
              <a:t>3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29/4/2026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29/4/2026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29/4/2026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29/4/2026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29/4/2026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29/4/2026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29/4/2026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29/4/2026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29/4/2026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29/4/2026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29/4/2026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E7B47-596F-4B6C-B8C2-B96A7407F040}" type="datetimeFigureOut">
              <a:rPr lang="el-GR" smtClean="0"/>
              <a:pPr/>
              <a:t>29/4/2026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s9.pikabu.ru/post_img/2017/11/02/11/1509648901169612361.p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F9EC08A-43E4-16EC-1796-033DE3CED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B5C974E5-6B23-DEB9-483A-0F0BDFB98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*</a:t>
            </a:r>
            <a:r>
              <a:rPr lang="en-US" dirty="0" err="1"/>
              <a:t>kap</a:t>
            </a: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kaplja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→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snimati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snęti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ru-RU" dirty="0">
                <a:latin typeface="CyrillicaOchrid1" panose="020B0604020202020204" pitchFamily="34" charset="0"/>
                <a:cs typeface="Times New Roman" panose="02020603050405020304" pitchFamily="18" charset="0"/>
              </a:rPr>
              <a:t>снимати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dirty="0">
                <a:latin typeface="CyrillicaOchrid1" panose="020B0604020202020204" pitchFamily="34" charset="0"/>
                <a:cs typeface="Times New Roman" panose="02020603050405020304" pitchFamily="18" charset="0"/>
              </a:rPr>
              <a:t>сн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anose="020B0604020202020204" pitchFamily="34" charset="0"/>
                <a:cs typeface="Times New Roman" panose="02020603050405020304" pitchFamily="18" charset="0"/>
              </a:rPr>
              <a:t>ти</a:t>
            </a:r>
            <a:endParaRPr lang="en-US" dirty="0">
              <a:latin typeface="CyrillicaOchrid1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cs typeface="Times New Roman" panose="02020603050405020304" pitchFamily="18" charset="0"/>
              </a:rPr>
              <a:t>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smeh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→ 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smeš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dirty="0">
              <a:cs typeface="Times New Roman" panose="02020603050405020304" pitchFamily="18" charset="0"/>
            </a:endParaRPr>
          </a:p>
          <a:p>
            <a:r>
              <a:rPr lang="en-US" dirty="0"/>
              <a:t>*</a:t>
            </a:r>
            <a:r>
              <a:rPr lang="en-US" dirty="0" err="1"/>
              <a:t>plau</a:t>
            </a: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plūti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plavati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*b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→ </a:t>
            </a:r>
            <a:r>
              <a:rPr lang="ru-RU" dirty="0">
                <a:latin typeface="CyrillicaOchrid1" panose="020B0604020202020204" pitchFamily="34" charset="0"/>
                <a:cs typeface="Times New Roman" panose="02020603050405020304" pitchFamily="18" charset="0"/>
              </a:rPr>
              <a:t>бр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>
                <a:latin typeface="CyrillicaOchrid1" panose="020B0604020202020204" pitchFamily="34" charset="0"/>
                <a:cs typeface="Times New Roman" panose="02020603050405020304" pitchFamily="18" charset="0"/>
              </a:rPr>
              <a:t> бьрати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rǫk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rǫka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*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rǫk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→ 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rǫka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*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rǫč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 → </a:t>
            </a:r>
            <a:r>
              <a:rPr lang="ru-RU" dirty="0">
                <a:latin typeface="CyrillicaOchrid1" panose="020B0604020202020204" pitchFamily="34" charset="0"/>
                <a:cs typeface="Times New Roman" panose="02020603050405020304" pitchFamily="18" charset="0"/>
              </a:rPr>
              <a:t>р©ка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>
                <a:latin typeface="CyrillicaOchrid1" panose="020B0604020202020204" pitchFamily="34" charset="0"/>
                <a:cs typeface="Times New Roman" panose="02020603050405020304" pitchFamily="18" charset="0"/>
              </a:rPr>
              <a:t>р©чька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>
                <a:latin typeface="CyrillicaOchrid1" panose="020B0604020202020204" pitchFamily="34" charset="0"/>
                <a:cs typeface="Times New Roman" panose="02020603050405020304" pitchFamily="18" charset="0"/>
              </a:rPr>
              <a:t>р©чькъ</a:t>
            </a:r>
            <a:endParaRPr lang="en-US" dirty="0">
              <a:latin typeface="CyrillicaOchrid1" panose="020B060402020202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CyrillicaOchrid1" panose="020B0604020202020204" pitchFamily="34" charset="0"/>
                <a:cs typeface="Times New Roman" panose="02020603050405020304" pitchFamily="18" charset="0"/>
              </a:rPr>
              <a:t>сестра </a:t>
            </a:r>
          </a:p>
          <a:p>
            <a:r>
              <a:rPr lang="ru-RU" dirty="0">
                <a:latin typeface="CyrillicaOchrid1" panose="020B0604020202020204" pitchFamily="34" charset="0"/>
                <a:cs typeface="Times New Roman" panose="02020603050405020304" pitchFamily="18" charset="0"/>
              </a:rPr>
              <a:t>вьсь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dirty="0">
                <a:latin typeface="CyrillicaOchrid1" panose="020B0604020202020204" pitchFamily="34" charset="0"/>
                <a:cs typeface="Times New Roman" panose="02020603050405020304" pitchFamily="18" charset="0"/>
              </a:rPr>
              <a:t>вьсе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dirty="0">
                <a:latin typeface="CyrillicaOchrid1" panose="020B0604020202020204" pitchFamily="34" charset="0"/>
                <a:cs typeface="Times New Roman" panose="02020603050405020304" pitchFamily="18" charset="0"/>
              </a:rPr>
              <a:t>вьсьд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ѣ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pisjǫ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pišjǫ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*hot → 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hotjǫ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hočjǫ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*hod → 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hodj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*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hožj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ъ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 → *l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ъ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*l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ъ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ru-RU" dirty="0">
                <a:latin typeface="CyrillicaOchrid1" panose="020B0604020202020204" pitchFamily="34" charset="0"/>
                <a:cs typeface="Times New Roman" panose="02020603050405020304" pitchFamily="18" charset="0"/>
              </a:rPr>
              <a:t>лъжь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dirty="0">
                <a:latin typeface="CyrillicaOchrid1" panose="020B0604020202020204" pitchFamily="34" charset="0"/>
                <a:cs typeface="Times New Roman" panose="02020603050405020304" pitchFamily="18" charset="0"/>
              </a:rPr>
              <a:t>лъгати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9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Κοσμικό αλφάβητο του Μεγάλου Πέτρου (1710)</a:t>
            </a:r>
          </a:p>
        </p:txBody>
      </p:sp>
      <p:pic>
        <p:nvPicPr>
          <p:cNvPr id="7" name="6 - Θέση περιεχομένου" descr="Трансформация букв &quot;Н&quot; и &quot;И&quot;. Развитие русского алфавита и письма. Ё и Й. Русский язык, Ять, История, Алфавит, Ижица, Буквы, Иже, Дашкова, Длиннопост">
            <a:hlinkClick r:id="rId3" tgtFrame="&quot;_blank&quot;"/>
          </p:cNvPr>
          <p:cNvPicPr>
            <a:picLocks noGrp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14282" y="2000240"/>
            <a:ext cx="5500726" cy="378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imag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000760" y="2000240"/>
            <a:ext cx="2571768" cy="3571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1800199"/>
          </a:xfrm>
        </p:spPr>
        <p:txBody>
          <a:bodyPr/>
          <a:lstStyle/>
          <a:p>
            <a:r>
              <a:rPr lang="el-GR" dirty="0"/>
              <a:t>ΘΕΜΑ 4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>
            <a:noAutofit/>
          </a:bodyPr>
          <a:lstStyle/>
          <a:p>
            <a:r>
              <a:rPr lang="el-GR" sz="4800" dirty="0"/>
              <a:t>ΙΣΤΟΡΙΚΗ ΜΟΡΦΟΛΟΓΙΑ ΤΟΥ ΡΩΣΙΚΟΥ ΟΥΣΙΑΣΤΙΚΟΥ </a:t>
            </a:r>
          </a:p>
          <a:p>
            <a:r>
              <a:rPr lang="el-GR" sz="4800" dirty="0"/>
              <a:t>(ΜΕΡΟΣ 2)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Βασικές αλλαγές στο μορφολογικό σύστημα των ουσιαστικών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Εξαφάνιση του δυϊκού αριθμού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Εξαφάνιση της Κλιτικής πτώσης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Αλλαγές στα γένη των ουσιαστικών 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Απλοποίηση συστήματος κλίσης  (3 τύποι αντί για 5) βάσει της κατηγορίας του γένους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Ενοποίηση κλίσης στον πληθυντικό αριθμό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Διαφοροποίηση  κλίσης έμψυχων και άψυχων ουσιαστικών – διαμόρφωση καινούριας γραμματικής κατηγορίας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Αλλαγές στη χρήση της Τοπικής πτώσης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Τύποι κλίσης της πρώιμης </a:t>
            </a:r>
            <a:r>
              <a:rPr lang="el-GR" dirty="0" err="1"/>
              <a:t>πρωτοσλαβικής</a:t>
            </a:r>
            <a:r>
              <a:rPr lang="el-GR" dirty="0"/>
              <a:t> γλώσσας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28803"/>
          <a:ext cx="8229600" cy="4896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94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936">
                <a:tc>
                  <a:txBody>
                    <a:bodyPr/>
                    <a:lstStyle/>
                    <a:p>
                      <a:r>
                        <a:rPr lang="el-GR" sz="2400" dirty="0"/>
                        <a:t>Τύπος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dirty="0"/>
                        <a:t>Χαρακτήρας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dirty="0"/>
                        <a:t>Παραδείγματα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r>
                        <a:rPr lang="el-GR" sz="2400" dirty="0"/>
                        <a:t>1</a:t>
                      </a:r>
                      <a:r>
                        <a:rPr lang="el-GR" sz="2400" baseline="30000" dirty="0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*a / *</a:t>
                      </a:r>
                      <a:r>
                        <a:rPr lang="en-US" sz="2400" b="1" dirty="0" err="1"/>
                        <a:t>ja</a:t>
                      </a:r>
                      <a:endParaRPr lang="el-G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*</a:t>
                      </a:r>
                      <a:r>
                        <a:rPr lang="en-US" sz="2400" dirty="0" err="1"/>
                        <a:t>gena</a:t>
                      </a:r>
                      <a:r>
                        <a:rPr lang="en-US" sz="2400" dirty="0"/>
                        <a:t>     *</a:t>
                      </a:r>
                      <a:r>
                        <a:rPr lang="en-US" sz="2400" dirty="0" err="1"/>
                        <a:t>zemja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r>
                        <a:rPr lang="en-US" sz="2400" baseline="0" dirty="0"/>
                        <a:t>2</a:t>
                      </a:r>
                      <a:r>
                        <a:rPr lang="el-GR" sz="2400" baseline="30000" dirty="0" err="1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*</a:t>
                      </a:r>
                      <a:r>
                        <a:rPr lang="en-US" sz="2400" b="1" baseline="0" dirty="0"/>
                        <a:t>ŏ</a:t>
                      </a:r>
                      <a:r>
                        <a:rPr lang="en-US" sz="2400" b="1" dirty="0"/>
                        <a:t>/</a:t>
                      </a:r>
                      <a:r>
                        <a:rPr lang="en-US" sz="2400" b="1" baseline="0" dirty="0"/>
                        <a:t> *</a:t>
                      </a:r>
                      <a:r>
                        <a:rPr lang="en-US" sz="2400" b="1" baseline="0" dirty="0" err="1"/>
                        <a:t>jŏ</a:t>
                      </a:r>
                      <a:endParaRPr lang="el-G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*</a:t>
                      </a:r>
                      <a:r>
                        <a:rPr lang="en-US" sz="2400" dirty="0" err="1"/>
                        <a:t>plod</a:t>
                      </a:r>
                      <a:r>
                        <a:rPr lang="en-US" sz="2400" baseline="0" dirty="0" err="1"/>
                        <a:t>ŏs</a:t>
                      </a:r>
                      <a:r>
                        <a:rPr lang="en-US" sz="2400" baseline="0" dirty="0"/>
                        <a:t>*</a:t>
                      </a:r>
                      <a:r>
                        <a:rPr lang="en-US" sz="2400" baseline="0" dirty="0" err="1"/>
                        <a:t>konjŏs</a:t>
                      </a:r>
                      <a:r>
                        <a:rPr lang="en-US" sz="2400" baseline="0" dirty="0"/>
                        <a:t>*</a:t>
                      </a:r>
                      <a:r>
                        <a:rPr lang="en-US" sz="2400" baseline="0" dirty="0" err="1"/>
                        <a:t>selŏm</a:t>
                      </a:r>
                      <a:r>
                        <a:rPr lang="en-US" sz="2400" baseline="0" dirty="0"/>
                        <a:t>  *</a:t>
                      </a:r>
                      <a:r>
                        <a:rPr lang="en-US" sz="2400" baseline="0" dirty="0" err="1"/>
                        <a:t>poljŏm</a:t>
                      </a:r>
                      <a:r>
                        <a:rPr lang="ru-RU" sz="2400" baseline="0" dirty="0"/>
                        <a:t> </a:t>
                      </a:r>
                      <a:r>
                        <a:rPr lang="en-US" sz="2400" baseline="0" dirty="0"/>
                        <a:t>*</a:t>
                      </a:r>
                      <a:r>
                        <a:rPr lang="en-US" sz="2400" baseline="0" dirty="0" err="1"/>
                        <a:t>krajos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3</a:t>
                      </a:r>
                      <a:r>
                        <a:rPr lang="el-GR" sz="2400" baseline="30000" dirty="0" err="1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*ŭ</a:t>
                      </a:r>
                      <a:endParaRPr lang="el-G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*</a:t>
                      </a:r>
                      <a:r>
                        <a:rPr lang="en-US" sz="2400" dirty="0" err="1"/>
                        <a:t>sunŭs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4</a:t>
                      </a:r>
                      <a:r>
                        <a:rPr lang="el-GR" sz="2400" baseline="30000" dirty="0" err="1"/>
                        <a:t>ος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*ĭ</a:t>
                      </a:r>
                      <a:endParaRPr lang="el-G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*</a:t>
                      </a:r>
                      <a:r>
                        <a:rPr lang="en-US" sz="2400" dirty="0" err="1"/>
                        <a:t>gostĭs</a:t>
                      </a:r>
                      <a:r>
                        <a:rPr lang="en-US" sz="2400" dirty="0"/>
                        <a:t>   *</a:t>
                      </a:r>
                      <a:r>
                        <a:rPr lang="en-US" sz="2400" dirty="0" err="1"/>
                        <a:t>kostĭs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5</a:t>
                      </a:r>
                      <a:r>
                        <a:rPr lang="el-GR" sz="2400" baseline="30000" dirty="0" err="1"/>
                        <a:t>ος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b="1" dirty="0"/>
                        <a:t>σύμφωνο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*</a:t>
                      </a:r>
                      <a:r>
                        <a:rPr lang="en-US" sz="2400" dirty="0" err="1"/>
                        <a:t>nebos</a:t>
                      </a:r>
                      <a:r>
                        <a:rPr lang="en-US" sz="2400" dirty="0"/>
                        <a:t> *</a:t>
                      </a:r>
                      <a:r>
                        <a:rPr lang="en-US" sz="2400" dirty="0" err="1"/>
                        <a:t>vermĕn</a:t>
                      </a:r>
                      <a:r>
                        <a:rPr lang="en-US" sz="2400" dirty="0"/>
                        <a:t> *</a:t>
                      </a:r>
                      <a:r>
                        <a:rPr lang="en-US" sz="2400" dirty="0" err="1"/>
                        <a:t>kam</a:t>
                      </a:r>
                      <a:r>
                        <a:rPr lang="en-US" sz="2400" baseline="0" dirty="0" err="1"/>
                        <a:t>ŏns</a:t>
                      </a:r>
                      <a:r>
                        <a:rPr lang="en-US" sz="2400" baseline="0" dirty="0"/>
                        <a:t>   *</a:t>
                      </a:r>
                      <a:r>
                        <a:rPr lang="en-US" sz="2400" baseline="0" dirty="0" err="1"/>
                        <a:t>matĕr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28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6</a:t>
                      </a:r>
                      <a:r>
                        <a:rPr lang="el-GR" sz="2400" baseline="30000" dirty="0" err="1"/>
                        <a:t>ος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b="1" dirty="0"/>
                        <a:t>*</a:t>
                      </a:r>
                      <a:r>
                        <a:rPr lang="en-US" sz="2400" b="1" dirty="0"/>
                        <a:t>ū</a:t>
                      </a:r>
                      <a:endParaRPr lang="el-G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dirty="0"/>
                        <a:t>*</a:t>
                      </a:r>
                      <a:r>
                        <a:rPr lang="en-US" sz="2400" dirty="0" err="1"/>
                        <a:t>svekrū</a:t>
                      </a:r>
                      <a:r>
                        <a:rPr lang="en-US" sz="2400" dirty="0"/>
                        <a:t> *</a:t>
                      </a:r>
                      <a:r>
                        <a:rPr lang="en-US" sz="2400" dirty="0" err="1"/>
                        <a:t>boukū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*</a:t>
            </a:r>
            <a:r>
              <a:rPr lang="en-US" sz="4800" dirty="0" err="1"/>
              <a:t>plod</a:t>
            </a:r>
            <a:r>
              <a:rPr lang="en-US" sz="4800" dirty="0" err="1">
                <a:solidFill>
                  <a:srgbClr val="FF0000"/>
                </a:solidFill>
              </a:rPr>
              <a:t>ŏ</a:t>
            </a:r>
            <a:r>
              <a:rPr lang="en-US" sz="4800" dirty="0" err="1"/>
              <a:t>s</a:t>
            </a:r>
            <a:r>
              <a:rPr lang="en-US" sz="4800" dirty="0"/>
              <a:t>                    *</a:t>
            </a:r>
            <a:r>
              <a:rPr lang="en-US" sz="4800" dirty="0" err="1"/>
              <a:t>sun</a:t>
            </a:r>
            <a:r>
              <a:rPr lang="en-US" sz="4800" dirty="0" err="1">
                <a:solidFill>
                  <a:srgbClr val="FF0000"/>
                </a:solidFill>
              </a:rPr>
              <a:t>ŭ</a:t>
            </a:r>
            <a:r>
              <a:rPr lang="en-US" sz="4800" dirty="0" err="1"/>
              <a:t>s</a:t>
            </a:r>
            <a:endParaRPr lang="el-GR" sz="4800" dirty="0"/>
          </a:p>
          <a:p>
            <a:r>
              <a:rPr lang="en-US" sz="4800" dirty="0"/>
              <a:t>  *</a:t>
            </a:r>
            <a:r>
              <a:rPr lang="en-US" sz="4800" dirty="0" err="1"/>
              <a:t>plodŏ</a:t>
            </a:r>
            <a:r>
              <a:rPr lang="en-US" sz="4800" dirty="0"/>
              <a:t>                    *</a:t>
            </a:r>
            <a:r>
              <a:rPr lang="en-US" sz="4800" dirty="0" err="1"/>
              <a:t>sunŭ</a:t>
            </a:r>
            <a:endParaRPr lang="el-GR" sz="4800" dirty="0"/>
          </a:p>
          <a:p>
            <a:r>
              <a:rPr lang="en-US" sz="4800" dirty="0"/>
              <a:t>  *plod</a:t>
            </a:r>
            <a:r>
              <a:rPr lang="ru-RU" sz="4800" dirty="0"/>
              <a:t>ъ</a:t>
            </a:r>
            <a:r>
              <a:rPr lang="en-US" sz="4800" dirty="0"/>
              <a:t>                    *sun</a:t>
            </a:r>
            <a:r>
              <a:rPr lang="ru-RU" sz="4800" dirty="0"/>
              <a:t>ъ</a:t>
            </a:r>
          </a:p>
          <a:p>
            <a:r>
              <a:rPr lang="ru-RU" sz="4800" dirty="0">
                <a:latin typeface="CyrillicaOchrid1" pitchFamily="34" charset="0"/>
              </a:rPr>
              <a:t>   плод</a:t>
            </a:r>
            <a:r>
              <a:rPr lang="ru-RU" sz="4800" dirty="0">
                <a:solidFill>
                  <a:srgbClr val="FF0000"/>
                </a:solidFill>
                <a:latin typeface="CyrillicaOchrid1" pitchFamily="34" charset="0"/>
              </a:rPr>
              <a:t>ъ</a:t>
            </a:r>
            <a:r>
              <a:rPr lang="ru-RU" sz="4800" dirty="0">
                <a:latin typeface="CyrillicaOchrid1" pitchFamily="34" charset="0"/>
              </a:rPr>
              <a:t>              сын</a:t>
            </a:r>
            <a:r>
              <a:rPr lang="ru-RU" sz="4800" dirty="0">
                <a:solidFill>
                  <a:srgbClr val="FF0000"/>
                </a:solidFill>
                <a:latin typeface="CyrillicaOchrid1" pitchFamily="34" charset="0"/>
              </a:rPr>
              <a:t>ъ</a:t>
            </a:r>
            <a:r>
              <a:rPr lang="ru-RU" sz="4800" dirty="0">
                <a:latin typeface="CyrillicaOchrid1" pitchFamily="34" charset="0"/>
              </a:rPr>
              <a:t>              </a:t>
            </a:r>
            <a:r>
              <a:rPr lang="en-US" sz="4800" dirty="0"/>
              <a:t>      </a:t>
            </a:r>
            <a:endParaRPr lang="el-GR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Τύποι κλίσης της </a:t>
            </a:r>
            <a:r>
              <a:rPr lang="el-GR" dirty="0" err="1"/>
              <a:t>παλαιορωσικής</a:t>
            </a:r>
            <a:r>
              <a:rPr lang="el-GR" dirty="0"/>
              <a:t> γλώσσας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5535783"/>
              </p:ext>
            </p:extLst>
          </p:nvPr>
        </p:nvGraphicFramePr>
        <p:xfrm>
          <a:off x="457200" y="1628803"/>
          <a:ext cx="8229600" cy="4896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94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936">
                <a:tc>
                  <a:txBody>
                    <a:bodyPr/>
                    <a:lstStyle/>
                    <a:p>
                      <a:r>
                        <a:rPr lang="el-GR" sz="2400" dirty="0"/>
                        <a:t>Τύπος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dirty="0"/>
                        <a:t>Κατάληξη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dirty="0"/>
                        <a:t>Παραδείγματα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r>
                        <a:rPr lang="el-GR" sz="2400" dirty="0"/>
                        <a:t>1</a:t>
                      </a:r>
                      <a:r>
                        <a:rPr lang="el-GR" sz="2400" baseline="30000" dirty="0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CyrillicaOchrid1" pitchFamily="34" charset="0"/>
                        </a:rPr>
                        <a:t>а</a:t>
                      </a:r>
                      <a:r>
                        <a:rPr lang="ru-RU" sz="2400" b="0" baseline="0" dirty="0">
                          <a:latin typeface="CyrillicaOchrid1" pitchFamily="34" charset="0"/>
                        </a:rPr>
                        <a:t>  я </a:t>
                      </a:r>
                      <a:endParaRPr lang="el-GR" sz="2400" b="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yrillicaOchrid1" pitchFamily="34" charset="0"/>
                        </a:rPr>
                        <a:t>жена</a:t>
                      </a:r>
                      <a:r>
                        <a:rPr lang="ru-RU" sz="2400" baseline="0" dirty="0">
                          <a:latin typeface="CyrillicaOchrid1" pitchFamily="34" charset="0"/>
                        </a:rPr>
                        <a:t>    земля </a:t>
                      </a:r>
                      <a:endParaRPr lang="el-GR" sz="24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r>
                        <a:rPr lang="en-US" sz="2400" baseline="0" dirty="0"/>
                        <a:t>2</a:t>
                      </a:r>
                      <a:r>
                        <a:rPr lang="el-GR" sz="2400" baseline="30000" dirty="0" err="1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CyrillicaOchrid1" pitchFamily="34" charset="0"/>
                        </a:rPr>
                        <a:t>ъ</a:t>
                      </a:r>
                      <a:r>
                        <a:rPr lang="ru-RU" sz="2400" b="0" baseline="0" dirty="0">
                          <a:latin typeface="CyrillicaOchrid1" pitchFamily="34" charset="0"/>
                        </a:rPr>
                        <a:t> ь </a:t>
                      </a:r>
                      <a:r>
                        <a:rPr lang="ru-RU" sz="2400" b="0" baseline="0">
                          <a:latin typeface="CyrillicaOchrid1" pitchFamily="34" charset="0"/>
                        </a:rPr>
                        <a:t>о  е   и  </a:t>
                      </a:r>
                      <a:endParaRPr lang="el-GR" sz="2400" b="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yrillicaOchrid1" pitchFamily="34" charset="0"/>
                        </a:rPr>
                        <a:t>плодъ   конь   село   поле   краи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3</a:t>
                      </a:r>
                      <a:r>
                        <a:rPr lang="el-GR" sz="2400" baseline="30000" dirty="0" err="1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CyrillicaOchrid1" pitchFamily="34" charset="0"/>
                        </a:rPr>
                        <a:t>ъ</a:t>
                      </a:r>
                      <a:endParaRPr lang="el-GR" sz="2400" b="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yrillicaOchrid1" pitchFamily="34" charset="0"/>
                        </a:rPr>
                        <a:t>сынъ</a:t>
                      </a:r>
                      <a:endParaRPr lang="el-GR" sz="24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4</a:t>
                      </a:r>
                      <a:r>
                        <a:rPr lang="el-GR" sz="2400" baseline="30000" dirty="0" err="1"/>
                        <a:t>ος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CyrillicaOchrid1" pitchFamily="34" charset="0"/>
                        </a:rPr>
                        <a:t>ь</a:t>
                      </a:r>
                      <a:endParaRPr lang="el-GR" sz="2400" b="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CyrillicaOchrid1" pitchFamily="34" charset="0"/>
                        </a:rPr>
                        <a:t>гость</a:t>
                      </a:r>
                      <a:r>
                        <a:rPr lang="en-US" sz="2400" dirty="0">
                          <a:latin typeface="CyrillicaOchrid1" pitchFamily="34" charset="0"/>
                        </a:rPr>
                        <a:t> </a:t>
                      </a:r>
                      <a:r>
                        <a:rPr lang="ru-RU" sz="2400" dirty="0">
                          <a:latin typeface="CyrillicaOchrid1" pitchFamily="34" charset="0"/>
                        </a:rPr>
                        <a:t>  кость</a:t>
                      </a:r>
                      <a:endParaRPr lang="el-GR" sz="24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5</a:t>
                      </a:r>
                      <a:r>
                        <a:rPr lang="el-GR" sz="2400" baseline="30000" dirty="0" err="1"/>
                        <a:t>ος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CyrillicaOchrid1" pitchFamily="34" charset="0"/>
                        </a:rPr>
                        <a:t>о</a:t>
                      </a:r>
                      <a:r>
                        <a:rPr lang="ru-RU" sz="2400" b="0" baseline="0" dirty="0">
                          <a:latin typeface="CyrillicaOchrid1" pitchFamily="34" charset="0"/>
                        </a:rPr>
                        <a:t> ­ ы  и </a:t>
                      </a:r>
                      <a:endParaRPr lang="el-GR" sz="2400" b="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yrillicaOchrid1" pitchFamily="34" charset="0"/>
                        </a:rPr>
                        <a:t>небо</a:t>
                      </a:r>
                      <a:r>
                        <a:rPr lang="ru-RU" sz="2400" baseline="0" dirty="0">
                          <a:latin typeface="CyrillicaOchrid1" pitchFamily="34" charset="0"/>
                        </a:rPr>
                        <a:t>   </a:t>
                      </a:r>
                      <a:r>
                        <a:rPr lang="ru-RU" sz="2400" baseline="0" dirty="0" err="1">
                          <a:latin typeface="CyrillicaOchrid1" pitchFamily="34" charset="0"/>
                        </a:rPr>
                        <a:t>врем</a:t>
                      </a:r>
                      <a:r>
                        <a:rPr lang="ru-RU" sz="24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ѧ</a:t>
                      </a:r>
                      <a:r>
                        <a:rPr lang="ru-RU" sz="2400" baseline="0" dirty="0">
                          <a:latin typeface="CyrillicaOchrid1" pitchFamily="34" charset="0"/>
                        </a:rPr>
                        <a:t>­ камы   мати </a:t>
                      </a:r>
                      <a:endParaRPr lang="el-GR" sz="24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28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6</a:t>
                      </a:r>
                      <a:r>
                        <a:rPr lang="el-GR" sz="2400" baseline="30000" dirty="0" err="1"/>
                        <a:t>ος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CyrillicaOchrid1" pitchFamily="34" charset="0"/>
                        </a:rPr>
                        <a:t>ы</a:t>
                      </a:r>
                      <a:endParaRPr lang="el-GR" sz="2400" b="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yrillicaOchrid1" pitchFamily="34" charset="0"/>
                        </a:rPr>
                        <a:t>свекры</a:t>
                      </a:r>
                      <a:r>
                        <a:rPr lang="en-US" sz="2400" dirty="0">
                          <a:latin typeface="CyrillicaOchrid1" pitchFamily="34" charset="0"/>
                        </a:rPr>
                        <a:t> </a:t>
                      </a:r>
                      <a:r>
                        <a:rPr lang="ru-RU" sz="2400" dirty="0">
                          <a:latin typeface="CyrillicaOchrid1" pitchFamily="34" charset="0"/>
                        </a:rPr>
                        <a:t>б№кы </a:t>
                      </a:r>
                      <a:endParaRPr lang="el-GR" sz="24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Απλοποίηση συστήματος κλίσης</a:t>
            </a:r>
            <a:r>
              <a:rPr lang="ru-RU" dirty="0"/>
              <a:t> – </a:t>
            </a:r>
            <a:r>
              <a:rPr lang="el-GR" dirty="0"/>
              <a:t>11</a:t>
            </a:r>
            <a:r>
              <a:rPr lang="el-GR" baseline="30000" dirty="0"/>
              <a:t>ος</a:t>
            </a:r>
            <a:r>
              <a:rPr lang="el-GR" dirty="0"/>
              <a:t> – 15</a:t>
            </a:r>
            <a:r>
              <a:rPr lang="el-GR" baseline="30000" dirty="0"/>
              <a:t>ος</a:t>
            </a:r>
            <a:r>
              <a:rPr lang="el-GR" dirty="0"/>
              <a:t> αι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323528" y="1600200"/>
          <a:ext cx="8363273" cy="4569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6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0688">
                <a:tc>
                  <a:txBody>
                    <a:bodyPr/>
                    <a:lstStyle/>
                    <a:p>
                      <a:pPr algn="ctr"/>
                      <a:r>
                        <a:rPr lang="el-GR" sz="2400" dirty="0"/>
                        <a:t>1</a:t>
                      </a:r>
                      <a:r>
                        <a:rPr lang="el-GR" sz="2400" baseline="30000" dirty="0"/>
                        <a:t>η</a:t>
                      </a:r>
                      <a:r>
                        <a:rPr lang="el-GR" sz="2400" dirty="0"/>
                        <a:t> κλίση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dirty="0"/>
                        <a:t>2</a:t>
                      </a:r>
                      <a:r>
                        <a:rPr lang="el-GR" sz="2400" baseline="30000" dirty="0"/>
                        <a:t>η</a:t>
                      </a:r>
                      <a:r>
                        <a:rPr lang="el-GR" sz="2400" dirty="0"/>
                        <a:t> κλίση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dirty="0"/>
                        <a:t>3</a:t>
                      </a:r>
                      <a:r>
                        <a:rPr lang="el-GR" sz="2400" baseline="30000" dirty="0"/>
                        <a:t>η</a:t>
                      </a:r>
                      <a:r>
                        <a:rPr lang="el-GR" sz="2400" dirty="0"/>
                        <a:t> κλίση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33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1" dirty="0"/>
                        <a:t>1</a:t>
                      </a:r>
                      <a:r>
                        <a:rPr lang="el-GR" sz="2400" b="1" baseline="30000" dirty="0"/>
                        <a:t>ος</a:t>
                      </a:r>
                      <a:r>
                        <a:rPr lang="el-GR" sz="2400" b="1" dirty="0"/>
                        <a:t>   - </a:t>
                      </a:r>
                      <a:r>
                        <a:rPr lang="en-US" sz="2400" b="1" dirty="0"/>
                        <a:t>*a / *</a:t>
                      </a:r>
                      <a:r>
                        <a:rPr lang="en-US" sz="2400" b="1" dirty="0" err="1"/>
                        <a:t>ja</a:t>
                      </a:r>
                      <a:r>
                        <a:rPr lang="ru-RU" sz="2400" b="1" dirty="0"/>
                        <a:t> </a:t>
                      </a:r>
                      <a:r>
                        <a:rPr lang="el-GR" sz="2400" b="0" dirty="0"/>
                        <a:t>(όλη)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1" dirty="0"/>
                        <a:t>6</a:t>
                      </a:r>
                      <a:r>
                        <a:rPr lang="el-GR" sz="2400" b="1" baseline="30000" dirty="0"/>
                        <a:t>ος</a:t>
                      </a:r>
                      <a:r>
                        <a:rPr lang="el-GR" sz="2400" b="0" dirty="0"/>
                        <a:t> *</a:t>
                      </a:r>
                      <a:r>
                        <a:rPr lang="en-US" sz="2400" b="1" dirty="0"/>
                        <a:t>ū</a:t>
                      </a:r>
                      <a:r>
                        <a:rPr lang="el-GR" sz="2400" b="0" dirty="0"/>
                        <a:t> </a:t>
                      </a:r>
                      <a:r>
                        <a:rPr lang="ru-RU" sz="2400" b="0" dirty="0"/>
                        <a:t>(Москва, буква) </a:t>
                      </a:r>
                      <a:endParaRPr lang="el-GR" sz="2400" b="0" dirty="0"/>
                    </a:p>
                    <a:p>
                      <a:endParaRPr lang="el-GR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1" dirty="0"/>
                        <a:t>2</a:t>
                      </a:r>
                      <a:r>
                        <a:rPr lang="el-GR" sz="2400" b="1" baseline="30000" dirty="0"/>
                        <a:t>ος</a:t>
                      </a:r>
                      <a:r>
                        <a:rPr lang="el-GR" sz="2400" b="1" dirty="0"/>
                        <a:t> </a:t>
                      </a:r>
                      <a:r>
                        <a:rPr lang="en-US" sz="2400" b="1" dirty="0"/>
                        <a:t>*</a:t>
                      </a:r>
                      <a:r>
                        <a:rPr lang="en-US" sz="2400" b="1" baseline="0" dirty="0"/>
                        <a:t>ŏ</a:t>
                      </a:r>
                      <a:r>
                        <a:rPr lang="en-US" sz="2400" b="1" dirty="0"/>
                        <a:t>/</a:t>
                      </a:r>
                      <a:r>
                        <a:rPr lang="en-US" sz="2400" b="1" baseline="0" dirty="0"/>
                        <a:t> *</a:t>
                      </a:r>
                      <a:r>
                        <a:rPr lang="en-US" sz="2400" b="1" baseline="0" dirty="0" err="1"/>
                        <a:t>jŏ</a:t>
                      </a:r>
                      <a:r>
                        <a:rPr lang="el-GR" sz="2400" b="0" baseline="0" dirty="0"/>
                        <a:t>  (όλη)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1" baseline="0" dirty="0"/>
                        <a:t>3</a:t>
                      </a:r>
                      <a:r>
                        <a:rPr lang="el-GR" sz="2400" b="1" baseline="30000" dirty="0"/>
                        <a:t>ος</a:t>
                      </a:r>
                      <a:r>
                        <a:rPr lang="el-GR" sz="2400" b="1" baseline="0" dirty="0"/>
                        <a:t>  </a:t>
                      </a:r>
                      <a:r>
                        <a:rPr lang="en-US" sz="2400" b="1" dirty="0"/>
                        <a:t>*ŭ</a:t>
                      </a:r>
                      <a:r>
                        <a:rPr lang="el-GR" sz="2400" b="0" dirty="0"/>
                        <a:t>   (όλη)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1" dirty="0"/>
                        <a:t>4</a:t>
                      </a:r>
                      <a:r>
                        <a:rPr lang="el-GR" sz="2400" b="1" baseline="30000" dirty="0"/>
                        <a:t>ος</a:t>
                      </a:r>
                      <a:r>
                        <a:rPr lang="el-GR" sz="2400" b="1" dirty="0"/>
                        <a:t>  *</a:t>
                      </a:r>
                      <a:r>
                        <a:rPr lang="en-US" sz="2400" b="1" dirty="0"/>
                        <a:t>ĭ</a:t>
                      </a:r>
                      <a:r>
                        <a:rPr lang="el-GR" sz="2400" b="1" dirty="0"/>
                        <a:t> </a:t>
                      </a:r>
                      <a:r>
                        <a:rPr lang="el-GR" sz="2400" b="0" dirty="0"/>
                        <a:t>(μόνο αρσενικά </a:t>
                      </a:r>
                      <a:r>
                        <a:rPr lang="ru-RU" sz="2400" b="0" dirty="0"/>
                        <a:t>гость)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1" dirty="0"/>
                        <a:t>5</a:t>
                      </a:r>
                      <a:r>
                        <a:rPr lang="el-GR" sz="2400" b="1" baseline="30000" dirty="0"/>
                        <a:t>ος</a:t>
                      </a:r>
                      <a:r>
                        <a:rPr lang="el-GR" sz="2400" b="1" dirty="0"/>
                        <a:t> σύμφωνο</a:t>
                      </a:r>
                      <a:r>
                        <a:rPr lang="el-GR" sz="2400" b="1" baseline="0" dirty="0"/>
                        <a:t> </a:t>
                      </a:r>
                      <a:r>
                        <a:rPr lang="el-GR" sz="2400" b="0" baseline="0" dirty="0"/>
                        <a:t>– (μόνο αρσενικά και ουδέτερα</a:t>
                      </a:r>
                      <a:r>
                        <a:rPr lang="ru-RU" sz="2400" b="0" baseline="0" dirty="0"/>
                        <a:t> </a:t>
                      </a:r>
                      <a:r>
                        <a:rPr lang="el-GR" sz="2400" b="0" baseline="0" dirty="0"/>
                        <a:t>– </a:t>
                      </a:r>
                      <a:r>
                        <a:rPr lang="ru-RU" sz="2400" b="0" baseline="0" dirty="0"/>
                        <a:t>камень, слово, теленок)  </a:t>
                      </a:r>
                      <a:r>
                        <a:rPr lang="el-GR" sz="2400" b="0" dirty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2400" b="0" dirty="0"/>
                    </a:p>
                    <a:p>
                      <a:endParaRPr lang="el-GR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1" dirty="0"/>
                        <a:t>4</a:t>
                      </a:r>
                      <a:r>
                        <a:rPr lang="el-GR" sz="2400" b="1" baseline="30000" dirty="0"/>
                        <a:t>ος</a:t>
                      </a:r>
                      <a:r>
                        <a:rPr lang="el-GR" sz="2400" b="1" dirty="0"/>
                        <a:t>  *</a:t>
                      </a:r>
                      <a:r>
                        <a:rPr lang="en-US" sz="2400" b="1" dirty="0"/>
                        <a:t>ĭ</a:t>
                      </a:r>
                      <a:r>
                        <a:rPr lang="el-GR" sz="2400" b="1" dirty="0"/>
                        <a:t> </a:t>
                      </a:r>
                      <a:r>
                        <a:rPr lang="el-GR" sz="2400" b="0" dirty="0"/>
                        <a:t>(μόνο θηλυκά  </a:t>
                      </a:r>
                      <a:r>
                        <a:rPr lang="ru-RU" sz="2400" b="0" dirty="0"/>
                        <a:t>кость)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1" dirty="0"/>
                        <a:t>6</a:t>
                      </a:r>
                      <a:r>
                        <a:rPr lang="el-GR" sz="2400" b="1" baseline="30000" dirty="0"/>
                        <a:t>ος</a:t>
                      </a:r>
                      <a:r>
                        <a:rPr lang="el-GR" sz="2400" b="1" baseline="0" dirty="0"/>
                        <a:t> </a:t>
                      </a:r>
                      <a:r>
                        <a:rPr lang="el-GR" sz="2400" b="1" dirty="0"/>
                        <a:t>*</a:t>
                      </a:r>
                      <a:r>
                        <a:rPr lang="en-US" sz="2400" b="1" dirty="0"/>
                        <a:t>ū</a:t>
                      </a:r>
                      <a:r>
                        <a:rPr lang="el-GR" sz="2400" b="1" dirty="0"/>
                        <a:t> </a:t>
                      </a:r>
                      <a:r>
                        <a:rPr lang="ru-RU" sz="2400" b="0" dirty="0"/>
                        <a:t> (свекровь, любовь)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1" dirty="0"/>
                        <a:t>5</a:t>
                      </a:r>
                      <a:r>
                        <a:rPr lang="el-GR" sz="2400" b="1" baseline="30000" dirty="0"/>
                        <a:t>ος</a:t>
                      </a:r>
                      <a:r>
                        <a:rPr lang="el-GR" sz="2400" b="1" dirty="0"/>
                        <a:t> σύμφωνο</a:t>
                      </a:r>
                      <a:r>
                        <a:rPr lang="el-GR" sz="2400" b="0" baseline="0" dirty="0"/>
                        <a:t> – (μόνο </a:t>
                      </a:r>
                      <a:r>
                        <a:rPr lang="ru-RU" sz="2400" b="0" baseline="0" dirty="0"/>
                        <a:t> </a:t>
                      </a:r>
                      <a:r>
                        <a:rPr lang="el-GR" sz="2400" b="0" dirty="0"/>
                        <a:t>θηλυκά</a:t>
                      </a:r>
                      <a:r>
                        <a:rPr lang="ru-RU" sz="2400" b="0" dirty="0"/>
                        <a:t> мать, дочь) </a:t>
                      </a:r>
                    </a:p>
                    <a:p>
                      <a:endParaRPr lang="el-GR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/>
          </a:bodyPr>
          <a:lstStyle/>
          <a:p>
            <a:endParaRPr lang="el-GR" dirty="0"/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484312"/>
          <a:ext cx="8229600" cy="46809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8713">
                <a:tc>
                  <a:txBody>
                    <a:bodyPr/>
                    <a:lstStyle/>
                    <a:p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3000" b="1" dirty="0"/>
                        <a:t>2</a:t>
                      </a:r>
                      <a:r>
                        <a:rPr lang="el-GR" sz="3000" b="1" baseline="30000" dirty="0"/>
                        <a:t>ος</a:t>
                      </a:r>
                      <a:r>
                        <a:rPr lang="el-GR" sz="3000" b="1" baseline="0" dirty="0"/>
                        <a:t> </a:t>
                      </a:r>
                      <a:r>
                        <a:rPr lang="el-GR" sz="3000" b="1" baseline="0" dirty="0" err="1"/>
                        <a:t>τυπος</a:t>
                      </a:r>
                      <a:endParaRPr lang="el-GR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3000" b="1" dirty="0"/>
                        <a:t>3</a:t>
                      </a:r>
                      <a:r>
                        <a:rPr lang="el-GR" sz="3000" b="1" baseline="30000" dirty="0"/>
                        <a:t>ος</a:t>
                      </a:r>
                      <a:r>
                        <a:rPr lang="el-GR" sz="3000" b="1" dirty="0"/>
                        <a:t> τύπος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713">
                <a:tc>
                  <a:txBody>
                    <a:bodyPr/>
                    <a:lstStyle/>
                    <a:p>
                      <a:r>
                        <a:rPr lang="el-GR" sz="2400" dirty="0"/>
                        <a:t>Ονομαστική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b="0" dirty="0"/>
                        <a:t>волк</a:t>
                      </a:r>
                      <a:r>
                        <a:rPr lang="ru-RU" sz="3000" b="1" dirty="0"/>
                        <a:t>ъ</a:t>
                      </a:r>
                      <a:endParaRPr lang="el-GR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b="0" dirty="0"/>
                        <a:t>сын</a:t>
                      </a:r>
                      <a:r>
                        <a:rPr lang="ru-RU" sz="3000" b="1" dirty="0"/>
                        <a:t>ъ</a:t>
                      </a:r>
                      <a:endParaRPr lang="el-GR" sz="3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713">
                <a:tc>
                  <a:txBody>
                    <a:bodyPr/>
                    <a:lstStyle/>
                    <a:p>
                      <a:r>
                        <a:rPr lang="el-GR" sz="2400" dirty="0"/>
                        <a:t>Γενική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dirty="0"/>
                        <a:t>волк</a:t>
                      </a:r>
                      <a:r>
                        <a:rPr lang="ru-RU" sz="3000" b="1" dirty="0"/>
                        <a:t>а</a:t>
                      </a:r>
                      <a:endParaRPr lang="el-GR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dirty="0"/>
                        <a:t>сын</a:t>
                      </a:r>
                      <a:r>
                        <a:rPr lang="ru-RU" sz="3000" b="1" dirty="0"/>
                        <a:t>у</a:t>
                      </a:r>
                      <a:endParaRPr lang="el-GR" sz="3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713">
                <a:tc>
                  <a:txBody>
                    <a:bodyPr/>
                    <a:lstStyle/>
                    <a:p>
                      <a:r>
                        <a:rPr lang="el-GR" sz="2400" dirty="0"/>
                        <a:t>Δοτική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b="0" dirty="0"/>
                        <a:t>волк</a:t>
                      </a:r>
                      <a:r>
                        <a:rPr lang="ru-RU" sz="3000" b="1" dirty="0"/>
                        <a:t>у</a:t>
                      </a:r>
                      <a:endParaRPr lang="el-GR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b="0" dirty="0"/>
                        <a:t>сын</a:t>
                      </a:r>
                      <a:r>
                        <a:rPr lang="ru-RU" sz="3000" b="1" dirty="0"/>
                        <a:t>ови</a:t>
                      </a:r>
                      <a:endParaRPr lang="el-GR" sz="3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8713">
                <a:tc>
                  <a:txBody>
                    <a:bodyPr/>
                    <a:lstStyle/>
                    <a:p>
                      <a:r>
                        <a:rPr lang="el-GR" sz="2400" dirty="0"/>
                        <a:t>Αιτιατική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b="0" dirty="0"/>
                        <a:t>волк</a:t>
                      </a:r>
                      <a:r>
                        <a:rPr lang="ru-RU" sz="3000" b="1" dirty="0"/>
                        <a:t>ъ</a:t>
                      </a:r>
                      <a:endParaRPr lang="el-GR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b="0" dirty="0"/>
                        <a:t>сын</a:t>
                      </a:r>
                      <a:r>
                        <a:rPr lang="ru-RU" sz="3000" b="1" dirty="0"/>
                        <a:t>ъ</a:t>
                      </a:r>
                      <a:endParaRPr lang="el-GR" sz="3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8713">
                <a:tc>
                  <a:txBody>
                    <a:bodyPr/>
                    <a:lstStyle/>
                    <a:p>
                      <a:r>
                        <a:rPr lang="el-GR" sz="2400" dirty="0"/>
                        <a:t>Οργανική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dirty="0"/>
                        <a:t>волк</a:t>
                      </a:r>
                      <a:r>
                        <a:rPr lang="ru-RU" sz="3000" b="1" dirty="0"/>
                        <a:t>ъмъ</a:t>
                      </a:r>
                      <a:endParaRPr lang="el-GR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dirty="0"/>
                        <a:t>сын</a:t>
                      </a:r>
                      <a:r>
                        <a:rPr lang="ru-RU" sz="3000" b="1" dirty="0"/>
                        <a:t>ъмъ</a:t>
                      </a:r>
                      <a:endParaRPr lang="el-GR" sz="3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8713">
                <a:tc>
                  <a:txBody>
                    <a:bodyPr/>
                    <a:lstStyle/>
                    <a:p>
                      <a:r>
                        <a:rPr lang="el-GR" sz="2400" dirty="0"/>
                        <a:t>Τοπική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dirty="0"/>
                        <a:t>вълц</a:t>
                      </a:r>
                      <a:r>
                        <a:rPr lang="ru-RU" sz="3000" b="1" dirty="0">
                          <a:latin typeface="CyrillicaOchrid1" pitchFamily="34" charset="0"/>
                        </a:rPr>
                        <a:t>э</a:t>
                      </a:r>
                      <a:endParaRPr lang="el-GR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000" dirty="0"/>
                        <a:t>сын</a:t>
                      </a:r>
                      <a:r>
                        <a:rPr lang="ru-RU" sz="3000" b="1" dirty="0"/>
                        <a:t>у</a:t>
                      </a:r>
                      <a:endParaRPr lang="el-GR" sz="3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el-GR" dirty="0"/>
              <a:t>Απομεινάρια του 3</a:t>
            </a:r>
            <a:r>
              <a:rPr lang="el-GR" baseline="30000" dirty="0"/>
              <a:t>ου</a:t>
            </a:r>
            <a:r>
              <a:rPr lang="el-GR" dirty="0"/>
              <a:t> τύπου </a:t>
            </a:r>
            <a:r>
              <a:rPr lang="el-GR" dirty="0" err="1"/>
              <a:t>παλαιορωσικής</a:t>
            </a:r>
            <a:r>
              <a:rPr lang="el-GR" dirty="0"/>
              <a:t> κλίσης στο σύγχρονο σύστημα  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Η κατάληξη γενικής πληθυντικού  του δεύτερου τύπου κλίσης των αρσενικών ουσιαστικών   </a:t>
            </a:r>
            <a:r>
              <a:rPr lang="ru-RU" dirty="0"/>
              <a:t>домов    столов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δεύτερη προθετική (τοπική) πτώση  </a:t>
            </a:r>
            <a:r>
              <a:rPr lang="ru-RU" dirty="0"/>
              <a:t>о лесе – в лесу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δεύτερη γενική πτώση </a:t>
            </a:r>
            <a:r>
              <a:rPr lang="ru-RU" dirty="0"/>
              <a:t>из леса – из лесу, нет сахара – кусок сахару 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Ο πληθυντικός αριθμός – </a:t>
            </a:r>
            <a:r>
              <a:rPr lang="ru-RU" dirty="0"/>
              <a:t>сыновья </a:t>
            </a:r>
            <a:endParaRPr lang="el-G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 fontScale="90000"/>
          </a:bodyPr>
          <a:lstStyle/>
          <a:p>
            <a:r>
              <a:rPr lang="el-GR" dirty="0"/>
              <a:t>Απομεινάρια του </a:t>
            </a:r>
            <a:r>
              <a:rPr lang="ru-RU" dirty="0"/>
              <a:t>5</a:t>
            </a:r>
            <a:r>
              <a:rPr lang="el-GR" baseline="30000" dirty="0"/>
              <a:t>ου</a:t>
            </a:r>
            <a:r>
              <a:rPr lang="el-GR" dirty="0"/>
              <a:t> τύπου </a:t>
            </a:r>
            <a:r>
              <a:rPr lang="el-GR" dirty="0" err="1"/>
              <a:t>παλαιορωσικής</a:t>
            </a:r>
            <a:r>
              <a:rPr lang="el-GR" dirty="0"/>
              <a:t> κλίσης στο σύγχρονο σύστημα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Разносклоняемые существительные: </a:t>
            </a:r>
            <a:r>
              <a:rPr lang="ru-RU" i="1" dirty="0"/>
              <a:t>имя, время, знамя, пламя...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Τα ουσιαστικά με αλλαγή θέματος στην κλίση: </a:t>
            </a:r>
            <a:r>
              <a:rPr lang="ru-RU" i="1" dirty="0"/>
              <a:t>мать, дочь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Τα ουσιαστικά με το ανώμαλο πληθυντικό: </a:t>
            </a:r>
          </a:p>
          <a:p>
            <a:pPr marL="514350" indent="-514350">
              <a:buNone/>
            </a:pPr>
            <a:r>
              <a:rPr lang="ru-RU" i="1" dirty="0"/>
              <a:t>       телёнок – телята </a:t>
            </a:r>
          </a:p>
          <a:p>
            <a:pPr marL="514350" indent="-514350">
              <a:buNone/>
            </a:pPr>
            <a:r>
              <a:rPr lang="ru-RU" i="1" dirty="0"/>
              <a:t>      чудо -  чудеса</a:t>
            </a:r>
            <a:r>
              <a:rPr lang="ru-RU" dirty="0"/>
              <a:t>   </a:t>
            </a:r>
            <a:endParaRPr lang="el-G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el-GR" dirty="0"/>
              <a:t>Ενοποίηση κλίσης στον πληθυντικό αριθμό από τα τέλη του 13</a:t>
            </a:r>
            <a:r>
              <a:rPr lang="el-GR" baseline="30000" dirty="0"/>
              <a:t>ου</a:t>
            </a:r>
            <a:r>
              <a:rPr lang="el-GR" dirty="0"/>
              <a:t> αι</a:t>
            </a:r>
            <a:br>
              <a:rPr lang="el-GR" dirty="0"/>
            </a:br>
            <a:endParaRPr lang="el-GR" dirty="0"/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9052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3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4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9218">
                <a:tc>
                  <a:txBody>
                    <a:bodyPr/>
                    <a:lstStyle/>
                    <a:p>
                      <a:pPr algn="ctr"/>
                      <a:endParaRPr lang="el-G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1</a:t>
                      </a:r>
                      <a:r>
                        <a:rPr lang="el-GR" baseline="30000" dirty="0"/>
                        <a:t>ος</a:t>
                      </a:r>
                      <a:r>
                        <a:rPr lang="el-GR" dirty="0"/>
                        <a:t> </a:t>
                      </a:r>
                    </a:p>
                    <a:p>
                      <a:pPr algn="ctr"/>
                      <a:endParaRPr lang="el-G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2ος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3ος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218">
                <a:tc>
                  <a:txBody>
                    <a:bodyPr/>
                    <a:lstStyle/>
                    <a:p>
                      <a:r>
                        <a:rPr lang="el-GR" dirty="0"/>
                        <a:t>Δοτική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женамъ</a:t>
                      </a:r>
                      <a:r>
                        <a:rPr lang="ru-RU" sz="2400" baseline="0" dirty="0"/>
                        <a:t> землямъ</a:t>
                      </a:r>
                      <a:endParaRPr lang="el-GR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столомъ конемъ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костьмъ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218">
                <a:tc>
                  <a:txBody>
                    <a:bodyPr/>
                    <a:lstStyle/>
                    <a:p>
                      <a:r>
                        <a:rPr lang="el-GR" dirty="0"/>
                        <a:t>Οργανική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женами землями</a:t>
                      </a:r>
                      <a:endParaRPr lang="el-GR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столы   кони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костьми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218">
                <a:tc>
                  <a:txBody>
                    <a:bodyPr/>
                    <a:lstStyle/>
                    <a:p>
                      <a:r>
                        <a:rPr lang="el-GR" dirty="0"/>
                        <a:t>Τοπική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женахъ земляхъ</a:t>
                      </a:r>
                      <a:endParaRPr lang="el-GR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стол</a:t>
                      </a:r>
                      <a:r>
                        <a:rPr lang="ru-RU" sz="2400" dirty="0">
                          <a:latin typeface="CyrillicaOchrid1" pitchFamily="34" charset="0"/>
                        </a:rPr>
                        <a:t>эхъ   конихъ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костьхъ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5 - TextBox"/>
          <p:cNvSpPr txBox="1"/>
          <p:nvPr/>
        </p:nvSpPr>
        <p:spPr>
          <a:xfrm>
            <a:off x="1475656" y="4509120"/>
            <a:ext cx="66967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/>
              <a:t>Απομεινάρια των παλαιών τύπων του πληθυντικού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2400" dirty="0"/>
              <a:t>Το επίρρημα </a:t>
            </a:r>
            <a:r>
              <a:rPr lang="ru-RU" sz="2400" dirty="0"/>
              <a:t>поделом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2400" dirty="0"/>
              <a:t>Οι τύποι </a:t>
            </a:r>
            <a:r>
              <a:rPr lang="ru-RU" sz="2400" dirty="0"/>
              <a:t>людьми, детьми, дверьми </a:t>
            </a:r>
            <a:endParaRPr lang="el-GR" sz="2400" dirty="0"/>
          </a:p>
          <a:p>
            <a:pPr marL="342900" indent="-342900">
              <a:buFont typeface="+mj-lt"/>
              <a:buAutoNum type="arabicPeriod"/>
            </a:pPr>
            <a:r>
              <a:rPr lang="el-GR" sz="2400" dirty="0"/>
              <a:t>Παροιμίες </a:t>
            </a:r>
            <a:r>
              <a:rPr lang="ru-RU" sz="2400" dirty="0"/>
              <a:t>лечь костьми </a:t>
            </a:r>
            <a:endParaRPr lang="el-GR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Γενική πτώση πληθυντικού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67544" y="1340767"/>
          <a:ext cx="8219256" cy="5409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8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81469">
                <a:tc>
                  <a:txBody>
                    <a:bodyPr/>
                    <a:lstStyle/>
                    <a:p>
                      <a:r>
                        <a:rPr lang="el-GR" sz="2400" dirty="0"/>
                        <a:t>Τύπος </a:t>
                      </a:r>
                      <a:r>
                        <a:rPr lang="el-GR" sz="2400" dirty="0" err="1"/>
                        <a:t>παλαιορωσικής</a:t>
                      </a:r>
                      <a:r>
                        <a:rPr lang="el-GR" sz="2400" baseline="0" dirty="0"/>
                        <a:t> κλίσης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Τύπος</a:t>
                      </a:r>
                      <a:r>
                        <a:rPr lang="el-GR" baseline="0" dirty="0"/>
                        <a:t> γενικής πληθυντικού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Σε</a:t>
                      </a:r>
                      <a:r>
                        <a:rPr lang="el-GR" baseline="0" dirty="0"/>
                        <a:t> ποιες κατηγορίες λέξεων διατηρείται σήμερα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528">
                <a:tc>
                  <a:txBody>
                    <a:bodyPr/>
                    <a:lstStyle/>
                    <a:p>
                      <a:r>
                        <a:rPr lang="el-GR" sz="2400" dirty="0"/>
                        <a:t>1</a:t>
                      </a:r>
                      <a:r>
                        <a:rPr lang="el-GR" sz="2400" baseline="30000" dirty="0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женъ     земль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Θηλυκά</a:t>
                      </a:r>
                      <a:r>
                        <a:rPr lang="el-GR" baseline="0" dirty="0"/>
                        <a:t> σε </a:t>
                      </a:r>
                      <a:r>
                        <a:rPr lang="ru-RU" baseline="0" dirty="0"/>
                        <a:t>а   я  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528">
                <a:tc>
                  <a:txBody>
                    <a:bodyPr/>
                    <a:lstStyle/>
                    <a:p>
                      <a:r>
                        <a:rPr lang="el-GR" sz="2400" dirty="0"/>
                        <a:t>2</a:t>
                      </a:r>
                      <a:r>
                        <a:rPr lang="el-GR" sz="2400" baseline="30000" dirty="0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плодъ</a:t>
                      </a:r>
                      <a:r>
                        <a:rPr lang="ru-RU" sz="2400" baseline="0" dirty="0"/>
                        <a:t> конь селъ  поль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Ουδέτερα</a:t>
                      </a:r>
                      <a:r>
                        <a:rPr lang="el-GR" baseline="0" dirty="0"/>
                        <a:t> σε </a:t>
                      </a:r>
                      <a:r>
                        <a:rPr lang="ru-RU" baseline="0" dirty="0"/>
                        <a:t>о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176">
                <a:tc>
                  <a:txBody>
                    <a:bodyPr/>
                    <a:lstStyle/>
                    <a:p>
                      <a:r>
                        <a:rPr lang="el-GR" sz="2400" dirty="0"/>
                        <a:t>3</a:t>
                      </a:r>
                      <a:r>
                        <a:rPr lang="el-GR" sz="2400" baseline="30000" dirty="0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сыновъ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Αρσενικά σε σύμφωνα εκτός από συριστικά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8822">
                <a:tc>
                  <a:txBody>
                    <a:bodyPr/>
                    <a:lstStyle/>
                    <a:p>
                      <a:r>
                        <a:rPr lang="el-GR" sz="2400" dirty="0"/>
                        <a:t>4</a:t>
                      </a:r>
                      <a:r>
                        <a:rPr lang="el-GR" sz="2400" baseline="30000" dirty="0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гостии    костии 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Αρσενικά σε συριστικά, αρσενικά και θηλυκά σε </a:t>
                      </a:r>
                      <a:r>
                        <a:rPr lang="ru-RU" dirty="0"/>
                        <a:t>ь</a:t>
                      </a:r>
                      <a:r>
                        <a:rPr lang="el-GR" dirty="0"/>
                        <a:t>, ουδέτερα σε </a:t>
                      </a:r>
                      <a:r>
                        <a:rPr lang="ru-RU" dirty="0"/>
                        <a:t>е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4528">
                <a:tc>
                  <a:txBody>
                    <a:bodyPr/>
                    <a:lstStyle/>
                    <a:p>
                      <a:r>
                        <a:rPr lang="el-GR" sz="2400" dirty="0"/>
                        <a:t>5</a:t>
                      </a:r>
                      <a:r>
                        <a:rPr lang="el-GR" sz="2400" baseline="30000" dirty="0"/>
                        <a:t>ος</a:t>
                      </a:r>
                      <a:r>
                        <a:rPr lang="el-GR" sz="2400" baseline="0" dirty="0"/>
                        <a:t> 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матерь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--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4528">
                <a:tc>
                  <a:txBody>
                    <a:bodyPr/>
                    <a:lstStyle/>
                    <a:p>
                      <a:r>
                        <a:rPr lang="el-GR" sz="2400" dirty="0"/>
                        <a:t>6</a:t>
                      </a:r>
                      <a:r>
                        <a:rPr lang="el-GR" sz="2400" baseline="30000" dirty="0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букъвъ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---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 fontScale="90000"/>
          </a:bodyPr>
          <a:lstStyle/>
          <a:p>
            <a:r>
              <a:rPr lang="el-GR" dirty="0"/>
              <a:t>Εξέλιξη του συστήματος από την </a:t>
            </a:r>
            <a:r>
              <a:rPr lang="el-GR" dirty="0" err="1"/>
              <a:t>πρωτοϊνδοευρωπαϊκή</a:t>
            </a:r>
            <a:r>
              <a:rPr lang="el-GR" dirty="0"/>
              <a:t> έως </a:t>
            </a:r>
            <a:r>
              <a:rPr lang="el-GR" dirty="0" err="1"/>
              <a:t>παλαιορωσική</a:t>
            </a:r>
            <a:r>
              <a:rPr lang="el-GR" dirty="0"/>
              <a:t> γλώσσα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Εμφάνιση δύο τύπων ουσιαστικών με τις καταλήξεις </a:t>
            </a:r>
            <a:r>
              <a:rPr lang="en-US" dirty="0"/>
              <a:t>*s </a:t>
            </a:r>
            <a:r>
              <a:rPr lang="el-GR" dirty="0"/>
              <a:t>και </a:t>
            </a:r>
            <a:r>
              <a:rPr lang="en-US" dirty="0"/>
              <a:t>*m</a:t>
            </a:r>
            <a:r>
              <a:rPr lang="el-GR" dirty="0"/>
              <a:t> (ενεργός / μη-ενεργός) </a:t>
            </a:r>
          </a:p>
          <a:p>
            <a:r>
              <a:rPr lang="el-GR" dirty="0"/>
              <a:t>Η αλλαγή της κατάληξης </a:t>
            </a:r>
            <a:r>
              <a:rPr lang="en-US" dirty="0"/>
              <a:t>*s</a:t>
            </a:r>
            <a:r>
              <a:rPr lang="el-GR" dirty="0"/>
              <a:t> σε </a:t>
            </a:r>
            <a:r>
              <a:rPr lang="en-US" dirty="0"/>
              <a:t>*m</a:t>
            </a:r>
            <a:r>
              <a:rPr lang="el-GR" dirty="0"/>
              <a:t>  όταν τα ενεργά ουσιαστικά βρίσκονται στη θέση αντικειμένου – εμφάνιση κλίσης </a:t>
            </a:r>
          </a:p>
          <a:p>
            <a:r>
              <a:rPr lang="el-GR" dirty="0"/>
              <a:t>Η πτώση των τελικών συμφώνων λόγω του νόμου ανοιχτής συλλαβής </a:t>
            </a:r>
          </a:p>
          <a:p>
            <a:r>
              <a:rPr lang="el-GR" dirty="0"/>
              <a:t>Η σύμπτωση της Ονομαστικής και της Αιτιατικής πτώσης για τα έμψυχα ουσιαστικά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492896"/>
          </a:xfrm>
        </p:spPr>
        <p:txBody>
          <a:bodyPr>
            <a:normAutofit fontScale="90000"/>
          </a:bodyPr>
          <a:lstStyle/>
          <a:p>
            <a:r>
              <a:rPr lang="el-GR" dirty="0"/>
              <a:t>Διαφοροποίηση  κλίσης έμψυχων και άψυχων ουσιαστικών – διαμόρφωση καινούριας γραμματικής κατηγορίας</a:t>
            </a:r>
            <a:br>
              <a:rPr lang="el-GR" dirty="0"/>
            </a:br>
            <a:endParaRPr lang="el-GR" dirty="0"/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28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3618</TotalTime>
  <Words>788</Words>
  <Application>Microsoft Office PowerPoint</Application>
  <PresentationFormat>Προβολή στην οθόνη (4:3)</PresentationFormat>
  <Paragraphs>170</Paragraphs>
  <Slides>15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20" baseType="lpstr">
      <vt:lpstr>Arial</vt:lpstr>
      <vt:lpstr>Calibri</vt:lpstr>
      <vt:lpstr>CyrillicaOchrid1</vt:lpstr>
      <vt:lpstr>Times New Roman</vt:lpstr>
      <vt:lpstr>Θέμα του Office</vt:lpstr>
      <vt:lpstr>Παρουσίαση του PowerPoint</vt:lpstr>
      <vt:lpstr>Κοσμικό αλφάβητο του Μεγάλου Πέτρου (1710)</vt:lpstr>
      <vt:lpstr>ΘΕΜΑ 4</vt:lpstr>
      <vt:lpstr>Βασικές αλλαγές στο μορφολογικό σύστημα των ουσιαστικών</vt:lpstr>
      <vt:lpstr>Τύποι κλίσης της πρώιμης πρωτοσλαβικής γλώσσας</vt:lpstr>
      <vt:lpstr>Παρουσίαση του PowerPoint</vt:lpstr>
      <vt:lpstr>Τύποι κλίσης της παλαιορωσικής γλώσσας</vt:lpstr>
      <vt:lpstr>Απλοποίηση συστήματος κλίσης – 11ος – 15ος αι</vt:lpstr>
      <vt:lpstr>Παρουσίαση του PowerPoint</vt:lpstr>
      <vt:lpstr>Απομεινάρια του 3ου τύπου παλαιορωσικής κλίσης στο σύγχρονο σύστημα   </vt:lpstr>
      <vt:lpstr>Απομεινάρια του 5ου τύπου παλαιορωσικής κλίσης στο σύγχρονο σύστημα</vt:lpstr>
      <vt:lpstr>Ενοποίηση κλίσης στον πληθυντικό αριθμό από τα τέλη του 13ου αι </vt:lpstr>
      <vt:lpstr>Γενική πτώση πληθυντικού </vt:lpstr>
      <vt:lpstr>Εξέλιξη του συστήματος από την πρωτοϊνδοευρωπαϊκή έως παλαιορωσική γλώσσα</vt:lpstr>
      <vt:lpstr>Διαφοροποίηση  κλίσης έμψυχων και άψυχων ουσιαστικών – διαμόρφωση καινούριας γραμματικής κατηγορίας </vt:lpstr>
    </vt:vector>
  </TitlesOfParts>
  <Company>adam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ΕΙΣΑΓΩΓΗ ΣΤΗΝ ΙΣΤΟΡΙΚΗ ΜΟΡΦΟΛΟΓΙΑ</dc:title>
  <dc:creator>frog</dc:creator>
  <cp:lastModifiedBy>Tatiana Mporisova</cp:lastModifiedBy>
  <cp:revision>52</cp:revision>
  <dcterms:created xsi:type="dcterms:W3CDTF">2018-11-19T12:48:24Z</dcterms:created>
  <dcterms:modified xsi:type="dcterms:W3CDTF">2026-04-29T16:05:37Z</dcterms:modified>
</cp:coreProperties>
</file>